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Lst>
  <p:notesMasterIdLst>
    <p:notesMasterId r:id="rId38"/>
  </p:notesMasterIdLst>
  <p:sldIdLst>
    <p:sldId id="256" r:id="rId2"/>
    <p:sldId id="289" r:id="rId3"/>
    <p:sldId id="257" r:id="rId4"/>
    <p:sldId id="258" r:id="rId5"/>
    <p:sldId id="259" r:id="rId6"/>
    <p:sldId id="263" r:id="rId7"/>
    <p:sldId id="264" r:id="rId8"/>
    <p:sldId id="265" r:id="rId9"/>
    <p:sldId id="283" r:id="rId10"/>
    <p:sldId id="266" r:id="rId11"/>
    <p:sldId id="260" r:id="rId12"/>
    <p:sldId id="269" r:id="rId13"/>
    <p:sldId id="267" r:id="rId14"/>
    <p:sldId id="268" r:id="rId15"/>
    <p:sldId id="261" r:id="rId16"/>
    <p:sldId id="270" r:id="rId17"/>
    <p:sldId id="272" r:id="rId18"/>
    <p:sldId id="274" r:id="rId19"/>
    <p:sldId id="273" r:id="rId20"/>
    <p:sldId id="275" r:id="rId21"/>
    <p:sldId id="288" r:id="rId22"/>
    <p:sldId id="290" r:id="rId23"/>
    <p:sldId id="276" r:id="rId24"/>
    <p:sldId id="277" r:id="rId25"/>
    <p:sldId id="278" r:id="rId26"/>
    <p:sldId id="279" r:id="rId27"/>
    <p:sldId id="280" r:id="rId28"/>
    <p:sldId id="281" r:id="rId29"/>
    <p:sldId id="292" r:id="rId30"/>
    <p:sldId id="282" r:id="rId31"/>
    <p:sldId id="284" r:id="rId32"/>
    <p:sldId id="285" r:id="rId33"/>
    <p:sldId id="286" r:id="rId34"/>
    <p:sldId id="295" r:id="rId35"/>
    <p:sldId id="291"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49DE1A1-7554-4297-8BC6-2AE6F28087EA}">
          <p14:sldIdLst>
            <p14:sldId id="256"/>
            <p14:sldId id="289"/>
            <p14:sldId id="257"/>
            <p14:sldId id="258"/>
          </p14:sldIdLst>
        </p14:section>
        <p14:section name="Background" id="{600014CC-33DE-4662-8C51-3B08574E0F11}">
          <p14:sldIdLst>
            <p14:sldId id="259"/>
            <p14:sldId id="263"/>
            <p14:sldId id="264"/>
            <p14:sldId id="265"/>
            <p14:sldId id="283"/>
            <p14:sldId id="266"/>
          </p14:sldIdLst>
        </p14:section>
        <p14:section name="Method" id="{61C4932B-6BB3-45F8-8A70-D294131AC007}">
          <p14:sldIdLst>
            <p14:sldId id="260"/>
            <p14:sldId id="269"/>
            <p14:sldId id="267"/>
            <p14:sldId id="268"/>
            <p14:sldId id="261"/>
          </p14:sldIdLst>
        </p14:section>
        <p14:section name="Results/Conclusion" id="{F2B0B718-22CC-469C-8484-D00FB05652A1}">
          <p14:sldIdLst>
            <p14:sldId id="270"/>
            <p14:sldId id="272"/>
            <p14:sldId id="274"/>
            <p14:sldId id="273"/>
            <p14:sldId id="275"/>
            <p14:sldId id="288"/>
            <p14:sldId id="290"/>
            <p14:sldId id="276"/>
            <p14:sldId id="277"/>
            <p14:sldId id="278"/>
            <p14:sldId id="279"/>
            <p14:sldId id="280"/>
            <p14:sldId id="281"/>
            <p14:sldId id="292"/>
            <p14:sldId id="282"/>
          </p14:sldIdLst>
        </p14:section>
        <p14:section name="Summary/Future Work" id="{8BE56E29-0731-4B23-82B8-6AFAFA10C79B}">
          <p14:sldIdLst>
            <p14:sldId id="284"/>
            <p14:sldId id="285"/>
            <p14:sldId id="286"/>
          </p14:sldIdLst>
        </p14:section>
        <p14:section name="Backup" id="{96105E24-9D52-4376-A632-36545DF0EA74}">
          <p14:sldIdLst>
            <p14:sldId id="295"/>
            <p14:sldId id="291"/>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1768" autoAdjust="0"/>
  </p:normalViewPr>
  <p:slideViewPr>
    <p:cSldViewPr snapToGrid="0">
      <p:cViewPr varScale="1">
        <p:scale>
          <a:sx n="61" d="100"/>
          <a:sy n="61" d="100"/>
        </p:scale>
        <p:origin x="9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Results%20Data\isogrid_rectangular_array_result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file:///G:\My%20Drive\School\3.%20Grad%20School\UMBC%20-%20Univ.%20of%20Maryland%20Baltimore%20County\0.%20THESIS\isogrid_rectangular_array_result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Results%20Data\isogrid_vs_others_results.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Results%20Data\isogrid_vs_others_results.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Plotting%20Temp%20Across%20Surface.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Plotting%20Temp%20Across%20Surface.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Results%20Data\isogrid_rectangular_array_results.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file:///G:\My%20Drive\School\3.%20Grad%20School\UMBC%20-%20Univ.%20of%20Maryland%20Baltimore%20County\0.%20THESIS\Results%20Data\isogrid_rectangular_array_results.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isogrid_rectangular_array_results.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isogrid_rectangular_array_result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isogrid_rectangular_array_result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isogrid_rectangular_array_result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isogrid_rectangular_array_result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G:\My%20Drive\School\3.%20Grad%20School\UMBC%20-%20Univ.%20of%20Maryland%20Baltimore%20County\0.%20THESIS\Results%20Data\isogrid_rectangular_array_result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dirty="0"/>
              <a:t>Maximum </a:t>
            </a:r>
            <a:r>
              <a:rPr lang="el-GR" dirty="0"/>
              <a:t>Δ</a:t>
            </a:r>
            <a:r>
              <a:rPr lang="en-US" dirty="0"/>
              <a:t>T vs </a:t>
            </a:r>
            <a:r>
              <a:rPr lang="el-GR" dirty="0"/>
              <a:t>η</a:t>
            </a:r>
            <a:r>
              <a:rPr lang="en-US" dirty="0"/>
              <a:t> for </a:t>
            </a:r>
            <a:r>
              <a:rPr lang="el-GR" dirty="0"/>
              <a:t>ε</a:t>
            </a:r>
            <a:r>
              <a:rPr lang="en-US" baseline="-25000" dirty="0"/>
              <a:t>surf</a:t>
            </a:r>
            <a:r>
              <a:rPr lang="en-US" dirty="0"/>
              <a:t> =0.7, </a:t>
            </a:r>
            <a:r>
              <a:rPr lang="el-GR" dirty="0"/>
              <a:t>λ</a:t>
            </a:r>
            <a:r>
              <a:rPr lang="en-US" dirty="0"/>
              <a:t>=0.010</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dT!$F$14</c:f>
              <c:strCache>
                <c:ptCount val="1"/>
                <c:pt idx="0">
                  <c:v>0.70</c:v>
                </c:pt>
              </c:strCache>
            </c:strRef>
          </c:tx>
          <c:spPr>
            <a:ln w="19050" cap="rnd">
              <a:solidFill>
                <a:schemeClr val="accent1"/>
              </a:solidFill>
              <a:round/>
            </a:ln>
            <a:effectLst/>
          </c:spPr>
          <c:marker>
            <c:symbol val="none"/>
          </c:marker>
          <c:xVal>
            <c:numRef>
              <c:f>dT!$E$15:$E$97</c:f>
              <c:numCache>
                <c:formatCode>0</c:formatCode>
                <c:ptCount val="83"/>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numCache>
            </c:numRef>
          </c:xVal>
          <c:yVal>
            <c:numRef>
              <c:f>dT!$F$15:$F$97</c:f>
              <c:numCache>
                <c:formatCode>0.0</c:formatCode>
                <c:ptCount val="83"/>
                <c:pt idx="0">
                  <c:v>0</c:v>
                </c:pt>
                <c:pt idx="1">
                  <c:v>-6.6600000002381421E-4</c:v>
                </c:pt>
                <c:pt idx="2">
                  <c:v>-1.641100000000506E-2</c:v>
                </c:pt>
                <c:pt idx="3">
                  <c:v>-6.426299999998264E-2</c:v>
                </c:pt>
                <c:pt idx="4">
                  <c:v>-0.24288500000000113</c:v>
                </c:pt>
                <c:pt idx="5">
                  <c:v>-0.51102700000001278</c:v>
                </c:pt>
                <c:pt idx="6">
                  <c:v>-0.84113800000000083</c:v>
                </c:pt>
                <c:pt idx="7">
                  <c:v>-1.2205129999999826</c:v>
                </c:pt>
                <c:pt idx="8">
                  <c:v>-1.6266769999999724</c:v>
                </c:pt>
                <c:pt idx="9">
                  <c:v>-2.0687940000000253</c:v>
                </c:pt>
                <c:pt idx="10">
                  <c:v>-2.5252070000000231</c:v>
                </c:pt>
                <c:pt idx="11">
                  <c:v>-3.0005550000000198</c:v>
                </c:pt>
                <c:pt idx="12">
                  <c:v>-3.4850589999999784</c:v>
                </c:pt>
                <c:pt idx="13">
                  <c:v>-4.5061749999999847</c:v>
                </c:pt>
                <c:pt idx="14">
                  <c:v>-5.5414160000000265</c:v>
                </c:pt>
                <c:pt idx="15">
                  <c:v>-6.5924170000000117</c:v>
                </c:pt>
                <c:pt idx="16">
                  <c:v>-7.6593869999999811</c:v>
                </c:pt>
                <c:pt idx="17">
                  <c:v>-8.7050849999999969</c:v>
                </c:pt>
                <c:pt idx="18">
                  <c:v>-9.7512709999999743</c:v>
                </c:pt>
                <c:pt idx="19">
                  <c:v>-10.785407000000021</c:v>
                </c:pt>
                <c:pt idx="20">
                  <c:v>-11.820181999999988</c:v>
                </c:pt>
                <c:pt idx="21">
                  <c:v>-12.823165000000017</c:v>
                </c:pt>
                <c:pt idx="22">
                  <c:v>-13.815800000000024</c:v>
                </c:pt>
                <c:pt idx="23">
                  <c:v>-16.220402999999976</c:v>
                </c:pt>
                <c:pt idx="24">
                  <c:v>-18.501011000000005</c:v>
                </c:pt>
                <c:pt idx="25">
                  <c:v>-20.67322200000001</c:v>
                </c:pt>
                <c:pt idx="26">
                  <c:v>-22.741867000000013</c:v>
                </c:pt>
                <c:pt idx="27">
                  <c:v>-26.554447999999979</c:v>
                </c:pt>
                <c:pt idx="28">
                  <c:v>-29.994909000000007</c:v>
                </c:pt>
                <c:pt idx="29">
                  <c:v>-33.182387000000006</c:v>
                </c:pt>
                <c:pt idx="30">
                  <c:v>-36.026226000000008</c:v>
                </c:pt>
                <c:pt idx="31">
                  <c:v>-38.574432000000002</c:v>
                </c:pt>
                <c:pt idx="32">
                  <c:v>-40.899180000000001</c:v>
                </c:pt>
                <c:pt idx="33">
                  <c:v>-43.150991999999974</c:v>
                </c:pt>
                <c:pt idx="34">
                  <c:v>-45.256370000000004</c:v>
                </c:pt>
                <c:pt idx="35">
                  <c:v>-47.241173000000003</c:v>
                </c:pt>
                <c:pt idx="36">
                  <c:v>-49.155044000000004</c:v>
                </c:pt>
              </c:numCache>
            </c:numRef>
          </c:yVal>
          <c:smooth val="0"/>
          <c:extLst>
            <c:ext xmlns:c16="http://schemas.microsoft.com/office/drawing/2014/chart" uri="{C3380CC4-5D6E-409C-BE32-E72D297353CC}">
              <c16:uniqueId val="{00000000-4535-4C13-A146-4BA209B18C01}"/>
            </c:ext>
          </c:extLst>
        </c:ser>
        <c:dLbls>
          <c:showLegendKey val="0"/>
          <c:showVal val="0"/>
          <c:showCatName val="0"/>
          <c:showSerName val="0"/>
          <c:showPercent val="0"/>
          <c:showBubbleSize val="0"/>
        </c:dLbls>
        <c:axId val="837727904"/>
        <c:axId val="837728560"/>
      </c:scatterChart>
      <c:valAx>
        <c:axId val="837727904"/>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a:t>Wall</a:t>
                </a:r>
                <a:r>
                  <a:rPr lang="en-US" baseline="0" dirty="0"/>
                  <a:t> Height, </a:t>
                </a:r>
                <a:r>
                  <a:rPr lang="el-GR" dirty="0"/>
                  <a:t>η</a:t>
                </a:r>
                <a:endParaRPr lang="en-US" dirty="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7728560"/>
        <c:crossesAt val="-30"/>
        <c:crossBetween val="midCat"/>
        <c:majorUnit val="2"/>
      </c:valAx>
      <c:valAx>
        <c:axId val="837728560"/>
        <c:scaling>
          <c:orientation val="minMax"/>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Maximum </a:t>
                </a:r>
                <a:r>
                  <a:rPr lang="el-GR"/>
                  <a:t>Δ</a:t>
                </a:r>
                <a:r>
                  <a:rPr lang="en-US"/>
                  <a:t>T [°C]</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7727904"/>
        <c:crosses val="autoZero"/>
        <c:crossBetween val="midCat"/>
        <c:minorUnit val="5.000000000000001E-2"/>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a:t>Cavity Array Edge Effect in the X Direction for</a:t>
            </a:r>
          </a:p>
          <a:p>
            <a:pPr>
              <a:defRPr/>
            </a:pPr>
            <a:r>
              <a:rPr lang="en-US" dirty="0" err="1"/>
              <a:t>ε</a:t>
            </a:r>
            <a:r>
              <a:rPr lang="en-US" baseline="-25000" dirty="0" err="1"/>
              <a:t>surf</a:t>
            </a:r>
            <a:r>
              <a:rPr lang="en-US" dirty="0"/>
              <a:t>=0.7, </a:t>
            </a:r>
            <a:r>
              <a:rPr lang="el-GR" dirty="0"/>
              <a:t>η</a:t>
            </a:r>
            <a:r>
              <a:rPr lang="en-US" dirty="0"/>
              <a:t>=3.46, </a:t>
            </a:r>
            <a:r>
              <a:rPr lang="el-GR" dirty="0"/>
              <a:t>λ</a:t>
            </a:r>
            <a:r>
              <a:rPr lang="en-US" dirty="0"/>
              <a:t>=0.010</a:t>
            </a:r>
          </a:p>
        </c:rich>
      </c:tx>
      <c:overlay val="0"/>
      <c:spPr>
        <a:noFill/>
        <a:ln>
          <a:noFill/>
        </a:ln>
        <a:effectLst/>
      </c:spPr>
    </c:title>
    <c:autoTitleDeleted val="0"/>
    <c:plotArea>
      <c:layout/>
      <c:scatterChart>
        <c:scatterStyle val="lineMarker"/>
        <c:varyColors val="0"/>
        <c:ser>
          <c:idx val="5"/>
          <c:order val="0"/>
          <c:tx>
            <c:strRef>
              <c:f>'Edge Effect'!$A$23</c:f>
              <c:strCache>
                <c:ptCount val="1"/>
                <c:pt idx="0">
                  <c:v>Y=5</c:v>
                </c:pt>
              </c:strCache>
            </c:strRef>
          </c:tx>
          <c:xVal>
            <c:numRef>
              <c:f>'Edge Effect'!$B$29:$M$29</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'Edge Effect'!$B$23:$M$23</c:f>
              <c:numCache>
                <c:formatCode>0.00</c:formatCode>
                <c:ptCount val="12"/>
                <c:pt idx="0">
                  <c:v>0.88011654261113681</c:v>
                </c:pt>
                <c:pt idx="1">
                  <c:v>0.87800221895791319</c:v>
                </c:pt>
                <c:pt idx="2">
                  <c:v>0.87783514980189126</c:v>
                </c:pt>
                <c:pt idx="3">
                  <c:v>0.87801780705072496</c:v>
                </c:pt>
                <c:pt idx="4">
                  <c:v>0.87918339411967594</c:v>
                </c:pt>
                <c:pt idx="5">
                  <c:v>0.87528033681631179</c:v>
                </c:pt>
                <c:pt idx="6">
                  <c:v>0.87984299672437682</c:v>
                </c:pt>
                <c:pt idx="7">
                  <c:v>0.87841341776103432</c:v>
                </c:pt>
                <c:pt idx="8">
                  <c:v>0.88156862374071554</c:v>
                </c:pt>
                <c:pt idx="9">
                  <c:v>0.87768065168845921</c:v>
                </c:pt>
                <c:pt idx="10">
                  <c:v>0.88166982063356558</c:v>
                </c:pt>
                <c:pt idx="11">
                  <c:v>0.89396990697164724</c:v>
                </c:pt>
              </c:numCache>
            </c:numRef>
          </c:yVal>
          <c:smooth val="0"/>
          <c:extLst>
            <c:ext xmlns:c16="http://schemas.microsoft.com/office/drawing/2014/chart" uri="{C3380CC4-5D6E-409C-BE32-E72D297353CC}">
              <c16:uniqueId val="{00000000-0CF2-4C34-A329-29FEA283EB84}"/>
            </c:ext>
          </c:extLst>
        </c:ser>
        <c:ser>
          <c:idx val="4"/>
          <c:order val="1"/>
          <c:tx>
            <c:strRef>
              <c:f>'Edge Effect'!$A$24</c:f>
              <c:strCache>
                <c:ptCount val="1"/>
                <c:pt idx="0">
                  <c:v>Y=4</c:v>
                </c:pt>
              </c:strCache>
            </c:strRef>
          </c:tx>
          <c:xVal>
            <c:numRef>
              <c:f>'Edge Effect'!$B$29:$M$29</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'Edge Effect'!$B$24:$M$24</c:f>
              <c:numCache>
                <c:formatCode>0.00</c:formatCode>
                <c:ptCount val="12"/>
                <c:pt idx="0">
                  <c:v>0.87706328778686116</c:v>
                </c:pt>
                <c:pt idx="1">
                  <c:v>0.87735895870857949</c:v>
                </c:pt>
                <c:pt idx="2">
                  <c:v>0.87718195842891133</c:v>
                </c:pt>
                <c:pt idx="3">
                  <c:v>0.87593993942101267</c:v>
                </c:pt>
                <c:pt idx="4">
                  <c:v>0.87404422619843036</c:v>
                </c:pt>
                <c:pt idx="5">
                  <c:v>0.87876968110803688</c:v>
                </c:pt>
                <c:pt idx="6">
                  <c:v>0.87770466237980638</c:v>
                </c:pt>
                <c:pt idx="7">
                  <c:v>0.87751848523904752</c:v>
                </c:pt>
                <c:pt idx="8">
                  <c:v>0.87566262222147573</c:v>
                </c:pt>
                <c:pt idx="9">
                  <c:v>0.87810316442991154</c:v>
                </c:pt>
                <c:pt idx="10">
                  <c:v>0.87813685482405279</c:v>
                </c:pt>
                <c:pt idx="11">
                  <c:v>0.8911003402216976</c:v>
                </c:pt>
              </c:numCache>
            </c:numRef>
          </c:yVal>
          <c:smooth val="0"/>
          <c:extLst>
            <c:ext xmlns:c16="http://schemas.microsoft.com/office/drawing/2014/chart" uri="{C3380CC4-5D6E-409C-BE32-E72D297353CC}">
              <c16:uniqueId val="{00000001-0CF2-4C34-A329-29FEA283EB84}"/>
            </c:ext>
          </c:extLst>
        </c:ser>
        <c:ser>
          <c:idx val="3"/>
          <c:order val="2"/>
          <c:tx>
            <c:strRef>
              <c:f>'Edge Effect'!$A$25</c:f>
              <c:strCache>
                <c:ptCount val="1"/>
                <c:pt idx="0">
                  <c:v>Y=3</c:v>
                </c:pt>
              </c:strCache>
            </c:strRef>
          </c:tx>
          <c:xVal>
            <c:numRef>
              <c:f>'Edge Effect'!$B$29:$M$29</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'Edge Effect'!$B$25:$M$25</c:f>
              <c:numCache>
                <c:formatCode>0.00</c:formatCode>
                <c:ptCount val="12"/>
                <c:pt idx="0">
                  <c:v>0.87797581976847405</c:v>
                </c:pt>
                <c:pt idx="1">
                  <c:v>0.87552333506957769</c:v>
                </c:pt>
                <c:pt idx="2">
                  <c:v>0.87513664979950723</c:v>
                </c:pt>
                <c:pt idx="3">
                  <c:v>0.8769676221527507</c:v>
                </c:pt>
                <c:pt idx="4">
                  <c:v>0.87631681927786287</c:v>
                </c:pt>
                <c:pt idx="5">
                  <c:v>0.87465605884128905</c:v>
                </c:pt>
                <c:pt idx="6">
                  <c:v>0.87382159303416029</c:v>
                </c:pt>
                <c:pt idx="7">
                  <c:v>0.87869601479845905</c:v>
                </c:pt>
                <c:pt idx="8">
                  <c:v>0.8759298825869406</c:v>
                </c:pt>
                <c:pt idx="9">
                  <c:v>0.877798819488806</c:v>
                </c:pt>
                <c:pt idx="10">
                  <c:v>0.87822271504494298</c:v>
                </c:pt>
                <c:pt idx="11">
                  <c:v>0.89457047596034511</c:v>
                </c:pt>
              </c:numCache>
            </c:numRef>
          </c:yVal>
          <c:smooth val="0"/>
          <c:extLst>
            <c:ext xmlns:c16="http://schemas.microsoft.com/office/drawing/2014/chart" uri="{C3380CC4-5D6E-409C-BE32-E72D297353CC}">
              <c16:uniqueId val="{00000002-0CF2-4C34-A329-29FEA283EB84}"/>
            </c:ext>
          </c:extLst>
        </c:ser>
        <c:ser>
          <c:idx val="2"/>
          <c:order val="3"/>
          <c:tx>
            <c:strRef>
              <c:f>'Edge Effect'!$A$26</c:f>
              <c:strCache>
                <c:ptCount val="1"/>
                <c:pt idx="0">
                  <c:v>Y=2</c:v>
                </c:pt>
              </c:strCache>
            </c:strRef>
          </c:tx>
          <c:xVal>
            <c:numRef>
              <c:f>'Edge Effect'!$B$29:$M$29</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'Edge Effect'!$B$26:$M$26</c:f>
              <c:numCache>
                <c:formatCode>0.00</c:formatCode>
                <c:ptCount val="12"/>
                <c:pt idx="0">
                  <c:v>0.87718635829381786</c:v>
                </c:pt>
                <c:pt idx="1">
                  <c:v>0.87390066489205176</c:v>
                </c:pt>
                <c:pt idx="2">
                  <c:v>0.88061423018727758</c:v>
                </c:pt>
                <c:pt idx="3">
                  <c:v>0.87712463447470068</c:v>
                </c:pt>
                <c:pt idx="4">
                  <c:v>0.87674159480698122</c:v>
                </c:pt>
                <c:pt idx="5">
                  <c:v>0.87799191070298943</c:v>
                </c:pt>
                <c:pt idx="6">
                  <c:v>0.87880739423580712</c:v>
                </c:pt>
                <c:pt idx="7">
                  <c:v>0.87912255027354014</c:v>
                </c:pt>
                <c:pt idx="8">
                  <c:v>0.87554923141731333</c:v>
                </c:pt>
                <c:pt idx="9">
                  <c:v>0.87777845439981006</c:v>
                </c:pt>
                <c:pt idx="10">
                  <c:v>0.87861706865099343</c:v>
                </c:pt>
                <c:pt idx="11">
                  <c:v>0.89275775676094249</c:v>
                </c:pt>
              </c:numCache>
            </c:numRef>
          </c:yVal>
          <c:smooth val="0"/>
          <c:extLst>
            <c:ext xmlns:c16="http://schemas.microsoft.com/office/drawing/2014/chart" uri="{C3380CC4-5D6E-409C-BE32-E72D297353CC}">
              <c16:uniqueId val="{00000003-0CF2-4C34-A329-29FEA283EB84}"/>
            </c:ext>
          </c:extLst>
        </c:ser>
        <c:ser>
          <c:idx val="0"/>
          <c:order val="4"/>
          <c:tx>
            <c:strRef>
              <c:f>'Edge Effect'!$A$27</c:f>
              <c:strCache>
                <c:ptCount val="1"/>
                <c:pt idx="0">
                  <c:v>Y=1</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'Edge Effect'!$B$29:$M$29</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'Edge Effect'!$B$27:$M$27</c:f>
              <c:numCache>
                <c:formatCode>0.00</c:formatCode>
                <c:ptCount val="12"/>
                <c:pt idx="0">
                  <c:v>0.87869915755910666</c:v>
                </c:pt>
                <c:pt idx="1">
                  <c:v>0.87900651955043385</c:v>
                </c:pt>
                <c:pt idx="2">
                  <c:v>0.87690904109428092</c:v>
                </c:pt>
                <c:pt idx="3">
                  <c:v>0.87743061365134278</c:v>
                </c:pt>
                <c:pt idx="4">
                  <c:v>0.87576796755838049</c:v>
                </c:pt>
                <c:pt idx="5">
                  <c:v>0.87737240972415087</c:v>
                </c:pt>
                <c:pt idx="6">
                  <c:v>0.87686667668075247</c:v>
                </c:pt>
                <c:pt idx="7">
                  <c:v>0.87663499236581732</c:v>
                </c:pt>
                <c:pt idx="8">
                  <c:v>0.87702658034249814</c:v>
                </c:pt>
                <c:pt idx="9">
                  <c:v>0.87871009436615999</c:v>
                </c:pt>
                <c:pt idx="10">
                  <c:v>0.87817180232245329</c:v>
                </c:pt>
                <c:pt idx="11">
                  <c:v>0.89430769088604245</c:v>
                </c:pt>
              </c:numCache>
            </c:numRef>
          </c:yVal>
          <c:smooth val="0"/>
          <c:extLst>
            <c:ext xmlns:c16="http://schemas.microsoft.com/office/drawing/2014/chart" uri="{C3380CC4-5D6E-409C-BE32-E72D297353CC}">
              <c16:uniqueId val="{00000004-0CF2-4C34-A329-29FEA283EB84}"/>
            </c:ext>
          </c:extLst>
        </c:ser>
        <c:ser>
          <c:idx val="1"/>
          <c:order val="5"/>
          <c:tx>
            <c:strRef>
              <c:f>'Edge Effect'!$A$28</c:f>
              <c:strCache>
                <c:ptCount val="1"/>
                <c:pt idx="0">
                  <c:v>Y=0</c:v>
                </c:pt>
              </c:strCache>
            </c:strRef>
          </c:tx>
          <c:xVal>
            <c:numRef>
              <c:f>'Edge Effect'!$B$29:$M$29</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xVal>
          <c:yVal>
            <c:numRef>
              <c:f>'Edge Effect'!$B$28:$M$28</c:f>
              <c:numCache>
                <c:formatCode>0.00</c:formatCode>
                <c:ptCount val="12"/>
                <c:pt idx="0">
                  <c:v>0.87455599334227196</c:v>
                </c:pt>
                <c:pt idx="1">
                  <c:v>0.87500264248549708</c:v>
                </c:pt>
                <c:pt idx="2">
                  <c:v>0.87624529004552543</c:v>
                </c:pt>
                <c:pt idx="3">
                  <c:v>0.87762420770722982</c:v>
                </c:pt>
                <c:pt idx="4">
                  <c:v>0.8758490507830865</c:v>
                </c:pt>
                <c:pt idx="5">
                  <c:v>0.87576821897923229</c:v>
                </c:pt>
                <c:pt idx="6">
                  <c:v>0.87757103219707389</c:v>
                </c:pt>
                <c:pt idx="7">
                  <c:v>0.87719628941746397</c:v>
                </c:pt>
                <c:pt idx="8">
                  <c:v>0.87570737513309638</c:v>
                </c:pt>
                <c:pt idx="9">
                  <c:v>0.87642279316689709</c:v>
                </c:pt>
                <c:pt idx="10">
                  <c:v>0.87725399050295239</c:v>
                </c:pt>
                <c:pt idx="11">
                  <c:v>0.89340783051535999</c:v>
                </c:pt>
              </c:numCache>
            </c:numRef>
          </c:yVal>
          <c:smooth val="0"/>
          <c:extLst>
            <c:ext xmlns:c16="http://schemas.microsoft.com/office/drawing/2014/chart" uri="{C3380CC4-5D6E-409C-BE32-E72D297353CC}">
              <c16:uniqueId val="{00000005-0CF2-4C34-A329-29FEA283EB84}"/>
            </c:ext>
          </c:extLst>
        </c:ser>
        <c:dLbls>
          <c:showLegendKey val="0"/>
          <c:showVal val="0"/>
          <c:showCatName val="0"/>
          <c:showSerName val="0"/>
          <c:showPercent val="0"/>
          <c:showBubbleSize val="0"/>
        </c:dLbls>
        <c:axId val="681621168"/>
        <c:axId val="681612312"/>
      </c:scatterChart>
      <c:valAx>
        <c:axId val="681621168"/>
        <c:scaling>
          <c:orientation val="minMax"/>
          <c:max val="11"/>
        </c:scaling>
        <c:delete val="0"/>
        <c:axPos val="b"/>
        <c:majorGridlines>
          <c:spPr>
            <a:ln w="9525" cap="flat" cmpd="sng" algn="ctr">
              <a:solidFill>
                <a:schemeClr val="tx1">
                  <a:lumMod val="15000"/>
                  <a:lumOff val="85000"/>
                </a:schemeClr>
              </a:solidFill>
              <a:round/>
            </a:ln>
            <a:effectLst/>
          </c:spPr>
        </c:majorGridlines>
        <c:title>
          <c:tx>
            <c:rich>
              <a:bodyPr/>
              <a:lstStyle/>
              <a:p>
                <a:pPr>
                  <a:defRPr/>
                </a:pPr>
                <a:r>
                  <a:rPr lang="en-US"/>
                  <a:t>X</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81612312"/>
        <c:crosses val="autoZero"/>
        <c:crossBetween val="midCat"/>
        <c:majorUnit val="1"/>
      </c:valAx>
      <c:valAx>
        <c:axId val="681612312"/>
        <c:scaling>
          <c:orientation val="minMax"/>
          <c:max val="0.9"/>
          <c:min val="0.85000000000000009"/>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l-GR" dirty="0"/>
                  <a:t>ε</a:t>
                </a:r>
                <a:r>
                  <a:rPr lang="en-US" baseline="-25000" dirty="0"/>
                  <a:t>eff</a:t>
                </a:r>
              </a:p>
            </c:rich>
          </c:tx>
          <c:overlay val="0"/>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681621168"/>
        <c:crosses val="autoZero"/>
        <c:crossBetween val="midCat"/>
        <c:majorUnit val="1.0000000000000002E-2"/>
      </c:valAx>
    </c:plotArea>
    <c:legend>
      <c:legendPos val="r"/>
      <c:layout>
        <c:manualLayout>
          <c:xMode val="edge"/>
          <c:yMode val="edge"/>
          <c:x val="0.88325706879604549"/>
          <c:y val="0.2806026884486072"/>
          <c:w val="9.5476679405951531E-2"/>
          <c:h val="0.4627527761570977"/>
        </c:manualLayout>
      </c:layout>
      <c:overlay val="0"/>
    </c:legend>
    <c:plotVisOnly val="1"/>
    <c:dispBlanksAs val="gap"/>
    <c:showDLblsOverMax val="0"/>
  </c:chart>
  <c:txPr>
    <a:bodyPr/>
    <a:lstStyle/>
    <a:p>
      <a:pPr>
        <a:defRPr sz="1600" b="0">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l-GR" dirty="0"/>
              <a:t>ε</a:t>
            </a:r>
            <a:r>
              <a:rPr lang="en-US" baseline="-25000" dirty="0"/>
              <a:t>eff</a:t>
            </a:r>
            <a:r>
              <a:rPr lang="en-US" dirty="0"/>
              <a:t> vs </a:t>
            </a:r>
            <a:r>
              <a:rPr lang="el-GR" dirty="0"/>
              <a:t>η</a:t>
            </a:r>
            <a:r>
              <a:rPr lang="en-US" dirty="0"/>
              <a:t> for Single Cell of Different Geometries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Sheet1!$L$8</c:f>
              <c:strCache>
                <c:ptCount val="1"/>
                <c:pt idx="0">
                  <c:v>Triangle</c:v>
                </c:pt>
              </c:strCache>
            </c:strRef>
          </c:tx>
          <c:spPr>
            <a:ln w="19050" cap="rnd">
              <a:solidFill>
                <a:schemeClr val="accent1"/>
              </a:solidFill>
              <a:round/>
            </a:ln>
            <a:effectLst/>
          </c:spPr>
          <c:marker>
            <c:symbol val="triangle"/>
            <c:size val="5"/>
            <c:spPr>
              <a:solidFill>
                <a:schemeClr val="accent1"/>
              </a:solidFill>
              <a:ln w="9525">
                <a:solidFill>
                  <a:schemeClr val="accent1"/>
                </a:solidFill>
              </a:ln>
              <a:effectLst/>
            </c:spPr>
          </c:marker>
          <c:xVal>
            <c:numRef>
              <c:f>Sheet1!$F$9:$F$15</c:f>
              <c:numCache>
                <c:formatCode>0.0</c:formatCode>
                <c:ptCount val="7"/>
                <c:pt idx="0" formatCode="0">
                  <c:v>0</c:v>
                </c:pt>
                <c:pt idx="1">
                  <c:v>0.5</c:v>
                </c:pt>
                <c:pt idx="2" formatCode="0">
                  <c:v>1</c:v>
                </c:pt>
                <c:pt idx="3" formatCode="0">
                  <c:v>2</c:v>
                </c:pt>
                <c:pt idx="4" formatCode="0">
                  <c:v>3</c:v>
                </c:pt>
                <c:pt idx="5" formatCode="0">
                  <c:v>4</c:v>
                </c:pt>
                <c:pt idx="6" formatCode="0">
                  <c:v>5</c:v>
                </c:pt>
              </c:numCache>
            </c:numRef>
          </c:xVal>
          <c:yVal>
            <c:numRef>
              <c:f>Sheet1!$L$9:$L$15</c:f>
              <c:numCache>
                <c:formatCode>0.00</c:formatCode>
                <c:ptCount val="7"/>
                <c:pt idx="0">
                  <c:v>0.70000000000000007</c:v>
                </c:pt>
                <c:pt idx="1">
                  <c:v>0.76761124268876801</c:v>
                </c:pt>
                <c:pt idx="2">
                  <c:v>0.81026604730112761</c:v>
                </c:pt>
                <c:pt idx="3">
                  <c:v>0.85499356541573768</c:v>
                </c:pt>
                <c:pt idx="4">
                  <c:v>0.87153378899319367</c:v>
                </c:pt>
                <c:pt idx="5">
                  <c:v>0.88884348608758779</c:v>
                </c:pt>
                <c:pt idx="6">
                  <c:v>0.8887641628088444</c:v>
                </c:pt>
              </c:numCache>
            </c:numRef>
          </c:yVal>
          <c:smooth val="0"/>
          <c:extLst>
            <c:ext xmlns:c16="http://schemas.microsoft.com/office/drawing/2014/chart" uri="{C3380CC4-5D6E-409C-BE32-E72D297353CC}">
              <c16:uniqueId val="{00000000-FC94-47AE-B484-D42881442529}"/>
            </c:ext>
          </c:extLst>
        </c:ser>
        <c:ser>
          <c:idx val="1"/>
          <c:order val="1"/>
          <c:tx>
            <c:strRef>
              <c:f>Sheet1!$M$8</c:f>
              <c:strCache>
                <c:ptCount val="1"/>
                <c:pt idx="0">
                  <c:v>Square</c:v>
                </c:pt>
              </c:strCache>
            </c:strRef>
          </c:tx>
          <c:spPr>
            <a:ln w="19050" cap="rnd">
              <a:solidFill>
                <a:schemeClr val="accent2"/>
              </a:solidFill>
              <a:round/>
            </a:ln>
            <a:effectLst/>
          </c:spPr>
          <c:marker>
            <c:symbol val="square"/>
            <c:size val="5"/>
            <c:spPr>
              <a:solidFill>
                <a:schemeClr val="accent2"/>
              </a:solidFill>
              <a:ln w="9525">
                <a:solidFill>
                  <a:schemeClr val="accent2"/>
                </a:solidFill>
              </a:ln>
              <a:effectLst/>
            </c:spPr>
          </c:marker>
          <c:xVal>
            <c:numRef>
              <c:f>Sheet1!$F$9:$F$15</c:f>
              <c:numCache>
                <c:formatCode>0.0</c:formatCode>
                <c:ptCount val="7"/>
                <c:pt idx="0" formatCode="0">
                  <c:v>0</c:v>
                </c:pt>
                <c:pt idx="1">
                  <c:v>0.5</c:v>
                </c:pt>
                <c:pt idx="2" formatCode="0">
                  <c:v>1</c:v>
                </c:pt>
                <c:pt idx="3" formatCode="0">
                  <c:v>2</c:v>
                </c:pt>
                <c:pt idx="4" formatCode="0">
                  <c:v>3</c:v>
                </c:pt>
                <c:pt idx="5" formatCode="0">
                  <c:v>4</c:v>
                </c:pt>
                <c:pt idx="6" formatCode="0">
                  <c:v>5</c:v>
                </c:pt>
              </c:numCache>
            </c:numRef>
          </c:xVal>
          <c:yVal>
            <c:numRef>
              <c:f>Sheet1!$M$9:$M$15</c:f>
              <c:numCache>
                <c:formatCode>0.00</c:formatCode>
                <c:ptCount val="7"/>
                <c:pt idx="0">
                  <c:v>0.7</c:v>
                </c:pt>
                <c:pt idx="1">
                  <c:v>0.76241808158947144</c:v>
                </c:pt>
                <c:pt idx="2">
                  <c:v>0.81340606285523975</c:v>
                </c:pt>
                <c:pt idx="3">
                  <c:v>0.85174516647020937</c:v>
                </c:pt>
                <c:pt idx="4">
                  <c:v>0.8751339139858898</c:v>
                </c:pt>
                <c:pt idx="5">
                  <c:v>0.85823862352130786</c:v>
                </c:pt>
                <c:pt idx="6">
                  <c:v>0.84148050726888768</c:v>
                </c:pt>
              </c:numCache>
            </c:numRef>
          </c:yVal>
          <c:smooth val="0"/>
          <c:extLst>
            <c:ext xmlns:c16="http://schemas.microsoft.com/office/drawing/2014/chart" uri="{C3380CC4-5D6E-409C-BE32-E72D297353CC}">
              <c16:uniqueId val="{00000001-FC94-47AE-B484-D42881442529}"/>
            </c:ext>
          </c:extLst>
        </c:ser>
        <c:ser>
          <c:idx val="2"/>
          <c:order val="2"/>
          <c:tx>
            <c:strRef>
              <c:f>Sheet1!$N$8</c:f>
              <c:strCache>
                <c:ptCount val="1"/>
                <c:pt idx="0">
                  <c:v>Pentagon</c:v>
                </c:pt>
              </c:strCache>
            </c:strRef>
          </c:tx>
          <c:spPr>
            <a:ln w="19050" cap="rnd">
              <a:solidFill>
                <a:schemeClr val="accent3"/>
              </a:solidFill>
              <a:round/>
            </a:ln>
            <a:effectLst/>
          </c:spPr>
          <c:marker>
            <c:symbol val="diamond"/>
            <c:size val="5"/>
            <c:spPr>
              <a:solidFill>
                <a:schemeClr val="accent3"/>
              </a:solidFill>
              <a:ln w="9525">
                <a:solidFill>
                  <a:schemeClr val="accent3"/>
                </a:solidFill>
              </a:ln>
              <a:effectLst/>
            </c:spPr>
          </c:marker>
          <c:xVal>
            <c:numRef>
              <c:f>Sheet1!$F$9:$F$15</c:f>
              <c:numCache>
                <c:formatCode>0.0</c:formatCode>
                <c:ptCount val="7"/>
                <c:pt idx="0" formatCode="0">
                  <c:v>0</c:v>
                </c:pt>
                <c:pt idx="1">
                  <c:v>0.5</c:v>
                </c:pt>
                <c:pt idx="2" formatCode="0">
                  <c:v>1</c:v>
                </c:pt>
                <c:pt idx="3" formatCode="0">
                  <c:v>2</c:v>
                </c:pt>
                <c:pt idx="4" formatCode="0">
                  <c:v>3</c:v>
                </c:pt>
                <c:pt idx="5" formatCode="0">
                  <c:v>4</c:v>
                </c:pt>
                <c:pt idx="6" formatCode="0">
                  <c:v>5</c:v>
                </c:pt>
              </c:numCache>
            </c:numRef>
          </c:xVal>
          <c:yVal>
            <c:numRef>
              <c:f>Sheet1!$N$9:$N$15</c:f>
              <c:numCache>
                <c:formatCode>0.00</c:formatCode>
                <c:ptCount val="7"/>
                <c:pt idx="0">
                  <c:v>0.7</c:v>
                </c:pt>
                <c:pt idx="1">
                  <c:v>0.76361080342388521</c:v>
                </c:pt>
                <c:pt idx="2">
                  <c:v>0.81156447729345316</c:v>
                </c:pt>
                <c:pt idx="3">
                  <c:v>0.84877638900456964</c:v>
                </c:pt>
                <c:pt idx="4">
                  <c:v>0.8435796807057695</c:v>
                </c:pt>
                <c:pt idx="5">
                  <c:v>0.82857614315706907</c:v>
                </c:pt>
                <c:pt idx="6">
                  <c:v>0.80156654838982533</c:v>
                </c:pt>
              </c:numCache>
            </c:numRef>
          </c:yVal>
          <c:smooth val="0"/>
          <c:extLst>
            <c:ext xmlns:c16="http://schemas.microsoft.com/office/drawing/2014/chart" uri="{C3380CC4-5D6E-409C-BE32-E72D297353CC}">
              <c16:uniqueId val="{00000002-FC94-47AE-B484-D42881442529}"/>
            </c:ext>
          </c:extLst>
        </c:ser>
        <c:ser>
          <c:idx val="3"/>
          <c:order val="3"/>
          <c:tx>
            <c:strRef>
              <c:f>Sheet1!$O$8</c:f>
              <c:strCache>
                <c:ptCount val="1"/>
                <c:pt idx="0">
                  <c:v>Hexagon</c:v>
                </c:pt>
              </c:strCache>
            </c:strRef>
          </c:tx>
          <c:spPr>
            <a:ln w="19050" cap="rnd">
              <a:solidFill>
                <a:schemeClr val="accent4"/>
              </a:solidFill>
              <a:round/>
            </a:ln>
            <a:effectLst/>
          </c:spPr>
          <c:marker>
            <c:symbol val="star"/>
            <c:size val="5"/>
            <c:spPr>
              <a:noFill/>
              <a:ln w="9525">
                <a:solidFill>
                  <a:schemeClr val="accent4"/>
                </a:solidFill>
              </a:ln>
              <a:effectLst/>
            </c:spPr>
          </c:marker>
          <c:xVal>
            <c:numRef>
              <c:f>Sheet1!$F$9:$F$15</c:f>
              <c:numCache>
                <c:formatCode>0.0</c:formatCode>
                <c:ptCount val="7"/>
                <c:pt idx="0" formatCode="0">
                  <c:v>0</c:v>
                </c:pt>
                <c:pt idx="1">
                  <c:v>0.5</c:v>
                </c:pt>
                <c:pt idx="2" formatCode="0">
                  <c:v>1</c:v>
                </c:pt>
                <c:pt idx="3" formatCode="0">
                  <c:v>2</c:v>
                </c:pt>
                <c:pt idx="4" formatCode="0">
                  <c:v>3</c:v>
                </c:pt>
                <c:pt idx="5" formatCode="0">
                  <c:v>4</c:v>
                </c:pt>
                <c:pt idx="6" formatCode="0">
                  <c:v>5</c:v>
                </c:pt>
              </c:numCache>
            </c:numRef>
          </c:xVal>
          <c:yVal>
            <c:numRef>
              <c:f>Sheet1!$O$9:$O$15</c:f>
              <c:numCache>
                <c:formatCode>0.00</c:formatCode>
                <c:ptCount val="7"/>
                <c:pt idx="0">
                  <c:v>0.7</c:v>
                </c:pt>
                <c:pt idx="1">
                  <c:v>0.76475434754974914</c:v>
                </c:pt>
                <c:pt idx="2">
                  <c:v>0.81021940873311848</c:v>
                </c:pt>
                <c:pt idx="3">
                  <c:v>0.84002744588793465</c:v>
                </c:pt>
                <c:pt idx="4">
                  <c:v>0.83310750597685534</c:v>
                </c:pt>
                <c:pt idx="5">
                  <c:v>0.80387815581593525</c:v>
                </c:pt>
                <c:pt idx="6">
                  <c:v>0.76314420651133796</c:v>
                </c:pt>
              </c:numCache>
            </c:numRef>
          </c:yVal>
          <c:smooth val="0"/>
          <c:extLst>
            <c:ext xmlns:c16="http://schemas.microsoft.com/office/drawing/2014/chart" uri="{C3380CC4-5D6E-409C-BE32-E72D297353CC}">
              <c16:uniqueId val="{00000003-FC94-47AE-B484-D42881442529}"/>
            </c:ext>
          </c:extLst>
        </c:ser>
        <c:ser>
          <c:idx val="4"/>
          <c:order val="4"/>
          <c:tx>
            <c:strRef>
              <c:f>Sheet1!$P$8</c:f>
              <c:strCache>
                <c:ptCount val="1"/>
                <c:pt idx="0">
                  <c:v>Circle</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f>Sheet1!$F$9:$F$15</c:f>
              <c:numCache>
                <c:formatCode>0.0</c:formatCode>
                <c:ptCount val="7"/>
                <c:pt idx="0" formatCode="0">
                  <c:v>0</c:v>
                </c:pt>
                <c:pt idx="1">
                  <c:v>0.5</c:v>
                </c:pt>
                <c:pt idx="2" formatCode="0">
                  <c:v>1</c:v>
                </c:pt>
                <c:pt idx="3" formatCode="0">
                  <c:v>2</c:v>
                </c:pt>
                <c:pt idx="4" formatCode="0">
                  <c:v>3</c:v>
                </c:pt>
                <c:pt idx="5" formatCode="0">
                  <c:v>4</c:v>
                </c:pt>
                <c:pt idx="6" formatCode="0">
                  <c:v>5</c:v>
                </c:pt>
              </c:numCache>
            </c:numRef>
          </c:xVal>
          <c:yVal>
            <c:numRef>
              <c:f>Sheet1!$P$9:$P$15</c:f>
              <c:numCache>
                <c:formatCode>0.00</c:formatCode>
                <c:ptCount val="7"/>
                <c:pt idx="0">
                  <c:v>0.7</c:v>
                </c:pt>
                <c:pt idx="1">
                  <c:v>0.76551805838363962</c:v>
                </c:pt>
                <c:pt idx="2">
                  <c:v>0.80798675340123483</c:v>
                </c:pt>
                <c:pt idx="3">
                  <c:v>0.83104285617688045</c:v>
                </c:pt>
                <c:pt idx="4">
                  <c:v>0.81296790428684906</c:v>
                </c:pt>
                <c:pt idx="5">
                  <c:v>0.77388974636851982</c:v>
                </c:pt>
                <c:pt idx="6">
                  <c:v>0.73135053067434042</c:v>
                </c:pt>
              </c:numCache>
            </c:numRef>
          </c:yVal>
          <c:smooth val="0"/>
          <c:extLst>
            <c:ext xmlns:c16="http://schemas.microsoft.com/office/drawing/2014/chart" uri="{C3380CC4-5D6E-409C-BE32-E72D297353CC}">
              <c16:uniqueId val="{00000004-FC94-47AE-B484-D42881442529}"/>
            </c:ext>
          </c:extLst>
        </c:ser>
        <c:dLbls>
          <c:showLegendKey val="0"/>
          <c:showVal val="0"/>
          <c:showCatName val="0"/>
          <c:showSerName val="0"/>
          <c:showPercent val="0"/>
          <c:showBubbleSize val="0"/>
        </c:dLbls>
        <c:axId val="1144687487"/>
        <c:axId val="976301247"/>
      </c:scatterChart>
      <c:valAx>
        <c:axId val="1144687487"/>
        <c:scaling>
          <c:orientation val="minMax"/>
          <c:max val="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l-GR"/>
                  <a:t>η</a:t>
                </a:r>
                <a:endParaRPr lang="en-US"/>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976301247"/>
        <c:crosses val="autoZero"/>
        <c:crossBetween val="midCat"/>
        <c:majorUnit val="1"/>
      </c:valAx>
      <c:valAx>
        <c:axId val="976301247"/>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l-GR" dirty="0"/>
                  <a:t>ε</a:t>
                </a:r>
                <a:r>
                  <a:rPr lang="en-US" baseline="-25000" dirty="0"/>
                  <a:t>eff</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44687487"/>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Perimeter/Area Ratio for Various Shapes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Sheet1!$K$6</c:f>
              <c:strCache>
                <c:ptCount val="1"/>
                <c:pt idx="0">
                  <c:v>P/B</c:v>
                </c:pt>
              </c:strCache>
            </c:strRef>
          </c:tx>
          <c:spPr>
            <a:solidFill>
              <a:schemeClr val="accent1"/>
            </a:solidFill>
            <a:ln>
              <a:noFill/>
            </a:ln>
            <a:effectLst/>
          </c:spPr>
          <c:invertIfNegative val="0"/>
          <c:cat>
            <c:strRef>
              <c:f>Sheet1!$L$2:$P$2</c:f>
              <c:strCache>
                <c:ptCount val="5"/>
                <c:pt idx="0">
                  <c:v>Triangle</c:v>
                </c:pt>
                <c:pt idx="1">
                  <c:v>Square</c:v>
                </c:pt>
                <c:pt idx="2">
                  <c:v>Pentagon</c:v>
                </c:pt>
                <c:pt idx="3">
                  <c:v>Hexagon</c:v>
                </c:pt>
                <c:pt idx="4">
                  <c:v>Circle</c:v>
                </c:pt>
              </c:strCache>
            </c:strRef>
          </c:cat>
          <c:val>
            <c:numRef>
              <c:f>Sheet1!$L$6:$P$6</c:f>
              <c:numCache>
                <c:formatCode>0</c:formatCode>
                <c:ptCount val="5"/>
                <c:pt idx="0">
                  <c:v>34.641016151377542</c:v>
                </c:pt>
                <c:pt idx="1">
                  <c:v>19.999999999999996</c:v>
                </c:pt>
                <c:pt idx="2">
                  <c:v>14.530850560107215</c:v>
                </c:pt>
                <c:pt idx="3">
                  <c:v>11.547005383792515</c:v>
                </c:pt>
                <c:pt idx="4">
                  <c:v>10</c:v>
                </c:pt>
              </c:numCache>
            </c:numRef>
          </c:val>
          <c:extLst>
            <c:ext xmlns:c16="http://schemas.microsoft.com/office/drawing/2014/chart" uri="{C3380CC4-5D6E-409C-BE32-E72D297353CC}">
              <c16:uniqueId val="{00000000-09AE-4402-9410-5883DE7DF19A}"/>
            </c:ext>
          </c:extLst>
        </c:ser>
        <c:dLbls>
          <c:showLegendKey val="0"/>
          <c:showVal val="0"/>
          <c:showCatName val="0"/>
          <c:showSerName val="0"/>
          <c:showPercent val="0"/>
          <c:showBubbleSize val="0"/>
        </c:dLbls>
        <c:gapWidth val="219"/>
        <c:overlap val="-27"/>
        <c:axId val="1151724431"/>
        <c:axId val="1146509359"/>
      </c:barChart>
      <c:catAx>
        <c:axId val="1151724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46509359"/>
        <c:crosses val="autoZero"/>
        <c:auto val="1"/>
        <c:lblAlgn val="ctr"/>
        <c:lblOffset val="100"/>
        <c:noMultiLvlLbl val="0"/>
      </c:catAx>
      <c:valAx>
        <c:axId val="1146509359"/>
        <c:scaling>
          <c:orientation val="minMax"/>
          <c:max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Perimeter/Area</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517244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a:t>Temperature Profile Across Z for</a:t>
            </a:r>
          </a:p>
          <a:p>
            <a:pPr>
              <a:defRPr/>
            </a:pPr>
            <a:r>
              <a:rPr lang="en-US"/>
              <a:t>εsurf=0.7, </a:t>
            </a:r>
            <a:r>
              <a:rPr lang="el-GR"/>
              <a:t>η</a:t>
            </a:r>
            <a:r>
              <a:rPr lang="en-US"/>
              <a:t>=3.46, </a:t>
            </a:r>
            <a:r>
              <a:rPr lang="el-GR"/>
              <a:t>λ</a:t>
            </a:r>
            <a:r>
              <a:rPr lang="en-US"/>
              <a:t>=0.010</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583427796127782"/>
          <c:y val="0.16770423228346459"/>
          <c:w val="0.80372690373202538"/>
          <c:h val="0.67464252634943922"/>
        </c:manualLayout>
      </c:layout>
      <c:scatterChart>
        <c:scatterStyle val="lineMarker"/>
        <c:varyColors val="0"/>
        <c:ser>
          <c:idx val="0"/>
          <c:order val="0"/>
          <c:tx>
            <c:strRef>
              <c:f>dT!$BG$66</c:f>
              <c:strCache>
                <c:ptCount val="1"/>
                <c:pt idx="0">
                  <c:v>X=0</c:v>
                </c:pt>
              </c:strCache>
            </c:strRef>
          </c:tx>
          <c:spPr>
            <a:ln w="19050" cap="rnd">
              <a:solidFill>
                <a:schemeClr val="accent1"/>
              </a:solidFill>
              <a:round/>
            </a:ln>
            <a:effectLst/>
          </c:spPr>
          <c:marker>
            <c:symbol val="none"/>
          </c:marker>
          <c:xVal>
            <c:numRef>
              <c:f>dT!$BF$67:$BF$116</c:f>
              <c:numCache>
                <c:formatCode>0</c:formatCode>
                <c:ptCount val="50"/>
                <c:pt idx="0">
                  <c:v>1.0000000000000007</c:v>
                </c:pt>
                <c:pt idx="1">
                  <c:v>0.97959183673469463</c:v>
                </c:pt>
                <c:pt idx="2">
                  <c:v>0.95918367346938849</c:v>
                </c:pt>
                <c:pt idx="3">
                  <c:v>0.93877551020408234</c:v>
                </c:pt>
                <c:pt idx="4">
                  <c:v>0.9183673469387762</c:v>
                </c:pt>
                <c:pt idx="5">
                  <c:v>0.89795918367347005</c:v>
                </c:pt>
                <c:pt idx="6">
                  <c:v>0.87755102040816391</c:v>
                </c:pt>
                <c:pt idx="7">
                  <c:v>0.85714285714285776</c:v>
                </c:pt>
                <c:pt idx="8">
                  <c:v>0.83673469387755162</c:v>
                </c:pt>
                <c:pt idx="9">
                  <c:v>0.81632653061224547</c:v>
                </c:pt>
                <c:pt idx="10">
                  <c:v>0.79591836734693933</c:v>
                </c:pt>
                <c:pt idx="11">
                  <c:v>0.77551020408163318</c:v>
                </c:pt>
                <c:pt idx="12">
                  <c:v>0.75510204081632704</c:v>
                </c:pt>
                <c:pt idx="13">
                  <c:v>0.73469387755102089</c:v>
                </c:pt>
                <c:pt idx="14">
                  <c:v>0.71428571428571475</c:v>
                </c:pt>
                <c:pt idx="15">
                  <c:v>0.6938775510204086</c:v>
                </c:pt>
                <c:pt idx="16">
                  <c:v>0.67346938775510246</c:v>
                </c:pt>
                <c:pt idx="17">
                  <c:v>0.65306122448979631</c:v>
                </c:pt>
                <c:pt idx="18">
                  <c:v>0.63265306122449017</c:v>
                </c:pt>
                <c:pt idx="19">
                  <c:v>0.61224489795918402</c:v>
                </c:pt>
                <c:pt idx="20">
                  <c:v>0.59183673469387788</c:v>
                </c:pt>
                <c:pt idx="21">
                  <c:v>0.57142857142857173</c:v>
                </c:pt>
                <c:pt idx="22">
                  <c:v>0.55102040816326558</c:v>
                </c:pt>
                <c:pt idx="23">
                  <c:v>0.53061224489795944</c:v>
                </c:pt>
                <c:pt idx="24">
                  <c:v>0.51020408163265329</c:v>
                </c:pt>
                <c:pt idx="25">
                  <c:v>0.48979591836734715</c:v>
                </c:pt>
                <c:pt idx="26">
                  <c:v>0.469387755102041</c:v>
                </c:pt>
                <c:pt idx="27">
                  <c:v>0.44897959183673486</c:v>
                </c:pt>
                <c:pt idx="28">
                  <c:v>0.42857142857142871</c:v>
                </c:pt>
                <c:pt idx="29">
                  <c:v>0.40816326530612257</c:v>
                </c:pt>
                <c:pt idx="30">
                  <c:v>0.38775510204081642</c:v>
                </c:pt>
                <c:pt idx="31">
                  <c:v>0.36734693877551028</c:v>
                </c:pt>
                <c:pt idx="32">
                  <c:v>0.34693877551020413</c:v>
                </c:pt>
                <c:pt idx="33">
                  <c:v>0.32653061224489799</c:v>
                </c:pt>
                <c:pt idx="34">
                  <c:v>0.30612244897959184</c:v>
                </c:pt>
                <c:pt idx="35">
                  <c:v>0.2857142857142857</c:v>
                </c:pt>
                <c:pt idx="36">
                  <c:v>0.26530612244897955</c:v>
                </c:pt>
                <c:pt idx="37">
                  <c:v>0.24489795918367344</c:v>
                </c:pt>
                <c:pt idx="38">
                  <c:v>0.22448979591836732</c:v>
                </c:pt>
                <c:pt idx="39">
                  <c:v>0.2040816326530612</c:v>
                </c:pt>
                <c:pt idx="40">
                  <c:v>0.18367346938775508</c:v>
                </c:pt>
                <c:pt idx="41">
                  <c:v>0.16326530612244897</c:v>
                </c:pt>
                <c:pt idx="42">
                  <c:v>0.14285714285714285</c:v>
                </c:pt>
                <c:pt idx="43">
                  <c:v>0.12244897959183672</c:v>
                </c:pt>
                <c:pt idx="44">
                  <c:v>0.1020408163265306</c:v>
                </c:pt>
                <c:pt idx="45">
                  <c:v>8.1632653061224483E-2</c:v>
                </c:pt>
                <c:pt idx="46">
                  <c:v>6.1224489795918366E-2</c:v>
                </c:pt>
                <c:pt idx="47">
                  <c:v>4.0816326530612242E-2</c:v>
                </c:pt>
                <c:pt idx="48">
                  <c:v>2.0408163265306121E-2</c:v>
                </c:pt>
                <c:pt idx="49">
                  <c:v>0</c:v>
                </c:pt>
              </c:numCache>
            </c:numRef>
          </c:xVal>
          <c:yVal>
            <c:numRef>
              <c:f>dT!$BG$67:$BG$116</c:f>
              <c:numCache>
                <c:formatCode>0.0</c:formatCode>
                <c:ptCount val="50"/>
                <c:pt idx="0">
                  <c:v>-3.1895890000000122</c:v>
                </c:pt>
                <c:pt idx="1">
                  <c:v>-3.186758999999995</c:v>
                </c:pt>
                <c:pt idx="2">
                  <c:v>-3.1794140000000084</c:v>
                </c:pt>
                <c:pt idx="3">
                  <c:v>-3.1680479999999989</c:v>
                </c:pt>
                <c:pt idx="4">
                  <c:v>-3.1529150000000072</c:v>
                </c:pt>
                <c:pt idx="5">
                  <c:v>-3.1342119999999909</c:v>
                </c:pt>
                <c:pt idx="6">
                  <c:v>-3.1121130000000221</c:v>
                </c:pt>
                <c:pt idx="7">
                  <c:v>-3.0867529999999874</c:v>
                </c:pt>
                <c:pt idx="8">
                  <c:v>-3.0582489999999893</c:v>
                </c:pt>
                <c:pt idx="9">
                  <c:v>-3.0267140000000268</c:v>
                </c:pt>
                <c:pt idx="10">
                  <c:v>-2.9922290000000089</c:v>
                </c:pt>
                <c:pt idx="11">
                  <c:v>-2.9548909999999751</c:v>
                </c:pt>
                <c:pt idx="12">
                  <c:v>-2.9147780000000125</c:v>
                </c:pt>
                <c:pt idx="13">
                  <c:v>-2.8719720000000279</c:v>
                </c:pt>
                <c:pt idx="14">
                  <c:v>-2.8265799999999786</c:v>
                </c:pt>
                <c:pt idx="15">
                  <c:v>-2.7786550000000148</c:v>
                </c:pt>
                <c:pt idx="16">
                  <c:v>-2.7282769999999914</c:v>
                </c:pt>
                <c:pt idx="17">
                  <c:v>-2.6754940000000147</c:v>
                </c:pt>
                <c:pt idx="18">
                  <c:v>-2.6203689999999824</c:v>
                </c:pt>
                <c:pt idx="19">
                  <c:v>-2.5629539999999906</c:v>
                </c:pt>
                <c:pt idx="20">
                  <c:v>-2.5033000000000243</c:v>
                </c:pt>
                <c:pt idx="21">
                  <c:v>-2.4414580000000115</c:v>
                </c:pt>
                <c:pt idx="22">
                  <c:v>-2.377476999999999</c:v>
                </c:pt>
                <c:pt idx="23">
                  <c:v>-2.311409000000026</c:v>
                </c:pt>
                <c:pt idx="24">
                  <c:v>-2.2432979999999816</c:v>
                </c:pt>
                <c:pt idx="25">
                  <c:v>-2.1731829999999945</c:v>
                </c:pt>
                <c:pt idx="26">
                  <c:v>-2.101097999999979</c:v>
                </c:pt>
                <c:pt idx="27">
                  <c:v>-2.027103000000011</c:v>
                </c:pt>
                <c:pt idx="28">
                  <c:v>-1.9512159999999881</c:v>
                </c:pt>
                <c:pt idx="29">
                  <c:v>-1.8734890000000064</c:v>
                </c:pt>
                <c:pt idx="30">
                  <c:v>-1.793974999999989</c:v>
                </c:pt>
                <c:pt idx="31">
                  <c:v>-1.7127169999999978</c:v>
                </c:pt>
                <c:pt idx="32">
                  <c:v>-1.6297250000000076</c:v>
                </c:pt>
                <c:pt idx="33">
                  <c:v>-1.5450670000000173</c:v>
                </c:pt>
                <c:pt idx="34">
                  <c:v>-1.4587740000000053</c:v>
                </c:pt>
                <c:pt idx="35">
                  <c:v>-1.3708619999999883</c:v>
                </c:pt>
                <c:pt idx="36">
                  <c:v>-1.2813790000000154</c:v>
                </c:pt>
                <c:pt idx="37">
                  <c:v>-1.1903679999999781</c:v>
                </c:pt>
                <c:pt idx="38">
                  <c:v>-1.0979399999999941</c:v>
                </c:pt>
                <c:pt idx="39">
                  <c:v>-1.0041309999999726</c:v>
                </c:pt>
                <c:pt idx="40">
                  <c:v>-0.90900199999998677</c:v>
                </c:pt>
                <c:pt idx="41">
                  <c:v>-0.81258100000002287</c:v>
                </c:pt>
                <c:pt idx="42">
                  <c:v>-0.71492399999999634</c:v>
                </c:pt>
                <c:pt idx="43">
                  <c:v>-0.61604399999998805</c:v>
                </c:pt>
                <c:pt idx="44">
                  <c:v>-0.51598300000000563</c:v>
                </c:pt>
                <c:pt idx="45">
                  <c:v>-0.41480000000001382</c:v>
                </c:pt>
                <c:pt idx="46">
                  <c:v>-0.3125559999999723</c:v>
                </c:pt>
                <c:pt idx="47">
                  <c:v>-0.20930299999997715</c:v>
                </c:pt>
                <c:pt idx="48">
                  <c:v>-0.10509600000000319</c:v>
                </c:pt>
                <c:pt idx="49">
                  <c:v>-1.6000000016447302E-5</c:v>
                </c:pt>
              </c:numCache>
            </c:numRef>
          </c:yVal>
          <c:smooth val="0"/>
          <c:extLst>
            <c:ext xmlns:c16="http://schemas.microsoft.com/office/drawing/2014/chart" uri="{C3380CC4-5D6E-409C-BE32-E72D297353CC}">
              <c16:uniqueId val="{00000000-BC2D-412C-A1F5-B6396262DB8C}"/>
            </c:ext>
          </c:extLst>
        </c:ser>
        <c:ser>
          <c:idx val="1"/>
          <c:order val="1"/>
          <c:tx>
            <c:strRef>
              <c:f>dT!$BH$66</c:f>
              <c:strCache>
                <c:ptCount val="1"/>
                <c:pt idx="0">
                  <c:v>X=L/4</c:v>
                </c:pt>
              </c:strCache>
            </c:strRef>
          </c:tx>
          <c:spPr>
            <a:ln w="19050" cap="rnd">
              <a:solidFill>
                <a:schemeClr val="accent2"/>
              </a:solidFill>
              <a:round/>
            </a:ln>
            <a:effectLst/>
          </c:spPr>
          <c:marker>
            <c:symbol val="none"/>
          </c:marker>
          <c:xVal>
            <c:numRef>
              <c:f>dT!$BF$67:$BF$116</c:f>
              <c:numCache>
                <c:formatCode>0</c:formatCode>
                <c:ptCount val="50"/>
                <c:pt idx="0">
                  <c:v>1.0000000000000007</c:v>
                </c:pt>
                <c:pt idx="1">
                  <c:v>0.97959183673469463</c:v>
                </c:pt>
                <c:pt idx="2">
                  <c:v>0.95918367346938849</c:v>
                </c:pt>
                <c:pt idx="3">
                  <c:v>0.93877551020408234</c:v>
                </c:pt>
                <c:pt idx="4">
                  <c:v>0.9183673469387762</c:v>
                </c:pt>
                <c:pt idx="5">
                  <c:v>0.89795918367347005</c:v>
                </c:pt>
                <c:pt idx="6">
                  <c:v>0.87755102040816391</c:v>
                </c:pt>
                <c:pt idx="7">
                  <c:v>0.85714285714285776</c:v>
                </c:pt>
                <c:pt idx="8">
                  <c:v>0.83673469387755162</c:v>
                </c:pt>
                <c:pt idx="9">
                  <c:v>0.81632653061224547</c:v>
                </c:pt>
                <c:pt idx="10">
                  <c:v>0.79591836734693933</c:v>
                </c:pt>
                <c:pt idx="11">
                  <c:v>0.77551020408163318</c:v>
                </c:pt>
                <c:pt idx="12">
                  <c:v>0.75510204081632704</c:v>
                </c:pt>
                <c:pt idx="13">
                  <c:v>0.73469387755102089</c:v>
                </c:pt>
                <c:pt idx="14">
                  <c:v>0.71428571428571475</c:v>
                </c:pt>
                <c:pt idx="15">
                  <c:v>0.6938775510204086</c:v>
                </c:pt>
                <c:pt idx="16">
                  <c:v>0.67346938775510246</c:v>
                </c:pt>
                <c:pt idx="17">
                  <c:v>0.65306122448979631</c:v>
                </c:pt>
                <c:pt idx="18">
                  <c:v>0.63265306122449017</c:v>
                </c:pt>
                <c:pt idx="19">
                  <c:v>0.61224489795918402</c:v>
                </c:pt>
                <c:pt idx="20">
                  <c:v>0.59183673469387788</c:v>
                </c:pt>
                <c:pt idx="21">
                  <c:v>0.57142857142857173</c:v>
                </c:pt>
                <c:pt idx="22">
                  <c:v>0.55102040816326558</c:v>
                </c:pt>
                <c:pt idx="23">
                  <c:v>0.53061224489795944</c:v>
                </c:pt>
                <c:pt idx="24">
                  <c:v>0.51020408163265329</c:v>
                </c:pt>
                <c:pt idx="25">
                  <c:v>0.48979591836734715</c:v>
                </c:pt>
                <c:pt idx="26">
                  <c:v>0.469387755102041</c:v>
                </c:pt>
                <c:pt idx="27">
                  <c:v>0.44897959183673486</c:v>
                </c:pt>
                <c:pt idx="28">
                  <c:v>0.42857142857142871</c:v>
                </c:pt>
                <c:pt idx="29">
                  <c:v>0.40816326530612257</c:v>
                </c:pt>
                <c:pt idx="30">
                  <c:v>0.38775510204081642</c:v>
                </c:pt>
                <c:pt idx="31">
                  <c:v>0.36734693877551028</c:v>
                </c:pt>
                <c:pt idx="32">
                  <c:v>0.34693877551020413</c:v>
                </c:pt>
                <c:pt idx="33">
                  <c:v>0.32653061224489799</c:v>
                </c:pt>
                <c:pt idx="34">
                  <c:v>0.30612244897959184</c:v>
                </c:pt>
                <c:pt idx="35">
                  <c:v>0.2857142857142857</c:v>
                </c:pt>
                <c:pt idx="36">
                  <c:v>0.26530612244897955</c:v>
                </c:pt>
                <c:pt idx="37">
                  <c:v>0.24489795918367344</c:v>
                </c:pt>
                <c:pt idx="38">
                  <c:v>0.22448979591836732</c:v>
                </c:pt>
                <c:pt idx="39">
                  <c:v>0.2040816326530612</c:v>
                </c:pt>
                <c:pt idx="40">
                  <c:v>0.18367346938775508</c:v>
                </c:pt>
                <c:pt idx="41">
                  <c:v>0.16326530612244897</c:v>
                </c:pt>
                <c:pt idx="42">
                  <c:v>0.14285714285714285</c:v>
                </c:pt>
                <c:pt idx="43">
                  <c:v>0.12244897959183672</c:v>
                </c:pt>
                <c:pt idx="44">
                  <c:v>0.1020408163265306</c:v>
                </c:pt>
                <c:pt idx="45">
                  <c:v>8.1632653061224483E-2</c:v>
                </c:pt>
                <c:pt idx="46">
                  <c:v>6.1224489795918366E-2</c:v>
                </c:pt>
                <c:pt idx="47">
                  <c:v>4.0816326530612242E-2</c:v>
                </c:pt>
                <c:pt idx="48">
                  <c:v>2.0408163265306121E-2</c:v>
                </c:pt>
                <c:pt idx="49">
                  <c:v>0</c:v>
                </c:pt>
              </c:numCache>
            </c:numRef>
          </c:xVal>
          <c:yVal>
            <c:numRef>
              <c:f>dT!$BH$67:$BH$116</c:f>
              <c:numCache>
                <c:formatCode>0.0</c:formatCode>
                <c:ptCount val="50"/>
                <c:pt idx="0">
                  <c:v>-3.3609140000000082</c:v>
                </c:pt>
                <c:pt idx="1">
                  <c:v>-3.358720500000004</c:v>
                </c:pt>
                <c:pt idx="2">
                  <c:v>-3.3522294999999929</c:v>
                </c:pt>
                <c:pt idx="3">
                  <c:v>-3.3415949999999839</c:v>
                </c:pt>
                <c:pt idx="4">
                  <c:v>-3.3269664999999975</c:v>
                </c:pt>
                <c:pt idx="5">
                  <c:v>-3.3084704999999985</c:v>
                </c:pt>
                <c:pt idx="6">
                  <c:v>-3.2862465000000043</c:v>
                </c:pt>
                <c:pt idx="7">
                  <c:v>-3.2604300000000137</c:v>
                </c:pt>
                <c:pt idx="8">
                  <c:v>-3.2311384999999859</c:v>
                </c:pt>
                <c:pt idx="9">
                  <c:v>-3.1985049999999831</c:v>
                </c:pt>
                <c:pt idx="10">
                  <c:v>-3.1626409999999794</c:v>
                </c:pt>
                <c:pt idx="11">
                  <c:v>-3.1236705000000029</c:v>
                </c:pt>
                <c:pt idx="12">
                  <c:v>-3.0816865000000178</c:v>
                </c:pt>
                <c:pt idx="13">
                  <c:v>-3.0367875000000026</c:v>
                </c:pt>
                <c:pt idx="14">
                  <c:v>-2.9890594999999962</c:v>
                </c:pt>
                <c:pt idx="15">
                  <c:v>-2.938603999999998</c:v>
                </c:pt>
                <c:pt idx="16">
                  <c:v>-2.8854975000000138</c:v>
                </c:pt>
                <c:pt idx="17">
                  <c:v>-2.8298340000000053</c:v>
                </c:pt>
                <c:pt idx="18">
                  <c:v>-2.7716810000000009</c:v>
                </c:pt>
                <c:pt idx="19">
                  <c:v>-2.7111060000000009</c:v>
                </c:pt>
                <c:pt idx="20">
                  <c:v>-2.6481599999999901</c:v>
                </c:pt>
                <c:pt idx="21">
                  <c:v>-2.5829205000000002</c:v>
                </c:pt>
                <c:pt idx="22">
                  <c:v>-2.5154524999999808</c:v>
                </c:pt>
                <c:pt idx="23">
                  <c:v>-2.4457950000000039</c:v>
                </c:pt>
                <c:pt idx="24">
                  <c:v>-2.3740214999999978</c:v>
                </c:pt>
                <c:pt idx="25">
                  <c:v>-2.3001770000000192</c:v>
                </c:pt>
                <c:pt idx="26">
                  <c:v>-2.2243090000000052</c:v>
                </c:pt>
                <c:pt idx="27">
                  <c:v>-2.1464575000000252</c:v>
                </c:pt>
                <c:pt idx="28">
                  <c:v>-2.0666735000000074</c:v>
                </c:pt>
                <c:pt idx="29">
                  <c:v>-1.9850020000000086</c:v>
                </c:pt>
                <c:pt idx="30">
                  <c:v>-1.9014879999999721</c:v>
                </c:pt>
                <c:pt idx="31">
                  <c:v>-1.8161374999999964</c:v>
                </c:pt>
                <c:pt idx="32">
                  <c:v>-1.7290005000000122</c:v>
                </c:pt>
                <c:pt idx="33">
                  <c:v>-1.64011050000002</c:v>
                </c:pt>
                <c:pt idx="34">
                  <c:v>-1.5494970000000023</c:v>
                </c:pt>
                <c:pt idx="35">
                  <c:v>-1.4571955000000116</c:v>
                </c:pt>
                <c:pt idx="36">
                  <c:v>-1.3632259999999974</c:v>
                </c:pt>
                <c:pt idx="37">
                  <c:v>-1.2676199999999938</c:v>
                </c:pt>
                <c:pt idx="38">
                  <c:v>-1.1704074999999818</c:v>
                </c:pt>
                <c:pt idx="39">
                  <c:v>-1.0716079999999977</c:v>
                </c:pt>
                <c:pt idx="40">
                  <c:v>-0.97123700000000213</c:v>
                </c:pt>
                <c:pt idx="41">
                  <c:v>-0.86931100000001038</c:v>
                </c:pt>
                <c:pt idx="42">
                  <c:v>-0.76585199999999531</c:v>
                </c:pt>
                <c:pt idx="43">
                  <c:v>-0.66088850000002708</c:v>
                </c:pt>
                <c:pt idx="44">
                  <c:v>-0.55441499999997745</c:v>
                </c:pt>
                <c:pt idx="45">
                  <c:v>-0.44644900000000121</c:v>
                </c:pt>
                <c:pt idx="46">
                  <c:v>-0.33701849999999922</c:v>
                </c:pt>
                <c:pt idx="47">
                  <c:v>-0.22612599999999361</c:v>
                </c:pt>
                <c:pt idx="48">
                  <c:v>-0.11379199999998946</c:v>
                </c:pt>
                <c:pt idx="49">
                  <c:v>-1.7000000013922545E-5</c:v>
                </c:pt>
              </c:numCache>
            </c:numRef>
          </c:yVal>
          <c:smooth val="0"/>
          <c:extLst>
            <c:ext xmlns:c16="http://schemas.microsoft.com/office/drawing/2014/chart" uri="{C3380CC4-5D6E-409C-BE32-E72D297353CC}">
              <c16:uniqueId val="{00000001-BC2D-412C-A1F5-B6396262DB8C}"/>
            </c:ext>
          </c:extLst>
        </c:ser>
        <c:ser>
          <c:idx val="2"/>
          <c:order val="2"/>
          <c:tx>
            <c:strRef>
              <c:f>dT!$BI$66</c:f>
              <c:strCache>
                <c:ptCount val="1"/>
                <c:pt idx="0">
                  <c:v>X=L/2</c:v>
                </c:pt>
              </c:strCache>
            </c:strRef>
          </c:tx>
          <c:spPr>
            <a:ln w="19050" cap="rnd">
              <a:solidFill>
                <a:schemeClr val="accent3"/>
              </a:solidFill>
              <a:round/>
            </a:ln>
            <a:effectLst/>
          </c:spPr>
          <c:marker>
            <c:symbol val="none"/>
          </c:marker>
          <c:xVal>
            <c:numRef>
              <c:f>dT!$BF$67:$BF$116</c:f>
              <c:numCache>
                <c:formatCode>0</c:formatCode>
                <c:ptCount val="50"/>
                <c:pt idx="0">
                  <c:v>1.0000000000000007</c:v>
                </c:pt>
                <c:pt idx="1">
                  <c:v>0.97959183673469463</c:v>
                </c:pt>
                <c:pt idx="2">
                  <c:v>0.95918367346938849</c:v>
                </c:pt>
                <c:pt idx="3">
                  <c:v>0.93877551020408234</c:v>
                </c:pt>
                <c:pt idx="4">
                  <c:v>0.9183673469387762</c:v>
                </c:pt>
                <c:pt idx="5">
                  <c:v>0.89795918367347005</c:v>
                </c:pt>
                <c:pt idx="6">
                  <c:v>0.87755102040816391</c:v>
                </c:pt>
                <c:pt idx="7">
                  <c:v>0.85714285714285776</c:v>
                </c:pt>
                <c:pt idx="8">
                  <c:v>0.83673469387755162</c:v>
                </c:pt>
                <c:pt idx="9">
                  <c:v>0.81632653061224547</c:v>
                </c:pt>
                <c:pt idx="10">
                  <c:v>0.79591836734693933</c:v>
                </c:pt>
                <c:pt idx="11">
                  <c:v>0.77551020408163318</c:v>
                </c:pt>
                <c:pt idx="12">
                  <c:v>0.75510204081632704</c:v>
                </c:pt>
                <c:pt idx="13">
                  <c:v>0.73469387755102089</c:v>
                </c:pt>
                <c:pt idx="14">
                  <c:v>0.71428571428571475</c:v>
                </c:pt>
                <c:pt idx="15">
                  <c:v>0.6938775510204086</c:v>
                </c:pt>
                <c:pt idx="16">
                  <c:v>0.67346938775510246</c:v>
                </c:pt>
                <c:pt idx="17">
                  <c:v>0.65306122448979631</c:v>
                </c:pt>
                <c:pt idx="18">
                  <c:v>0.63265306122449017</c:v>
                </c:pt>
                <c:pt idx="19">
                  <c:v>0.61224489795918402</c:v>
                </c:pt>
                <c:pt idx="20">
                  <c:v>0.59183673469387788</c:v>
                </c:pt>
                <c:pt idx="21">
                  <c:v>0.57142857142857173</c:v>
                </c:pt>
                <c:pt idx="22">
                  <c:v>0.55102040816326558</c:v>
                </c:pt>
                <c:pt idx="23">
                  <c:v>0.53061224489795944</c:v>
                </c:pt>
                <c:pt idx="24">
                  <c:v>0.51020408163265329</c:v>
                </c:pt>
                <c:pt idx="25">
                  <c:v>0.48979591836734715</c:v>
                </c:pt>
                <c:pt idx="26">
                  <c:v>0.469387755102041</c:v>
                </c:pt>
                <c:pt idx="27">
                  <c:v>0.44897959183673486</c:v>
                </c:pt>
                <c:pt idx="28">
                  <c:v>0.42857142857142871</c:v>
                </c:pt>
                <c:pt idx="29">
                  <c:v>0.40816326530612257</c:v>
                </c:pt>
                <c:pt idx="30">
                  <c:v>0.38775510204081642</c:v>
                </c:pt>
                <c:pt idx="31">
                  <c:v>0.36734693877551028</c:v>
                </c:pt>
                <c:pt idx="32">
                  <c:v>0.34693877551020413</c:v>
                </c:pt>
                <c:pt idx="33">
                  <c:v>0.32653061224489799</c:v>
                </c:pt>
                <c:pt idx="34">
                  <c:v>0.30612244897959184</c:v>
                </c:pt>
                <c:pt idx="35">
                  <c:v>0.2857142857142857</c:v>
                </c:pt>
                <c:pt idx="36">
                  <c:v>0.26530612244897955</c:v>
                </c:pt>
                <c:pt idx="37">
                  <c:v>0.24489795918367344</c:v>
                </c:pt>
                <c:pt idx="38">
                  <c:v>0.22448979591836732</c:v>
                </c:pt>
                <c:pt idx="39">
                  <c:v>0.2040816326530612</c:v>
                </c:pt>
                <c:pt idx="40">
                  <c:v>0.18367346938775508</c:v>
                </c:pt>
                <c:pt idx="41">
                  <c:v>0.16326530612244897</c:v>
                </c:pt>
                <c:pt idx="42">
                  <c:v>0.14285714285714285</c:v>
                </c:pt>
                <c:pt idx="43">
                  <c:v>0.12244897959183672</c:v>
                </c:pt>
                <c:pt idx="44">
                  <c:v>0.1020408163265306</c:v>
                </c:pt>
                <c:pt idx="45">
                  <c:v>8.1632653061224483E-2</c:v>
                </c:pt>
                <c:pt idx="46">
                  <c:v>6.1224489795918366E-2</c:v>
                </c:pt>
                <c:pt idx="47">
                  <c:v>4.0816326530612242E-2</c:v>
                </c:pt>
                <c:pt idx="48">
                  <c:v>2.0408163265306121E-2</c:v>
                </c:pt>
                <c:pt idx="49">
                  <c:v>0</c:v>
                </c:pt>
              </c:numCache>
            </c:numRef>
          </c:xVal>
          <c:yVal>
            <c:numRef>
              <c:f>dT!$BI$67:$BI$116</c:f>
              <c:numCache>
                <c:formatCode>0.0</c:formatCode>
                <c:ptCount val="50"/>
                <c:pt idx="0">
                  <c:v>-3.4775030000000129</c:v>
                </c:pt>
                <c:pt idx="1">
                  <c:v>-3.4754249999999729</c:v>
                </c:pt>
                <c:pt idx="2">
                  <c:v>-3.4692420000000084</c:v>
                </c:pt>
                <c:pt idx="3">
                  <c:v>-3.4590410000000134</c:v>
                </c:pt>
                <c:pt idx="4">
                  <c:v>-3.4449349999999868</c:v>
                </c:pt>
                <c:pt idx="5">
                  <c:v>-3.4270359999999869</c:v>
                </c:pt>
                <c:pt idx="6">
                  <c:v>-3.4054160000000024</c:v>
                </c:pt>
                <c:pt idx="7">
                  <c:v>-3.3801730000000134</c:v>
                </c:pt>
                <c:pt idx="8">
                  <c:v>-3.3514000000000124</c:v>
                </c:pt>
                <c:pt idx="9">
                  <c:v>-3.3191949999999792</c:v>
                </c:pt>
                <c:pt idx="10">
                  <c:v>-3.2836560000000077</c:v>
                </c:pt>
                <c:pt idx="11">
                  <c:v>-3.2448729999999841</c:v>
                </c:pt>
                <c:pt idx="12">
                  <c:v>-3.2029259999999908</c:v>
                </c:pt>
                <c:pt idx="13">
                  <c:v>-3.1579150000000027</c:v>
                </c:pt>
                <c:pt idx="14">
                  <c:v>-3.1099159999999983</c:v>
                </c:pt>
                <c:pt idx="15">
                  <c:v>-3.0590080000000057</c:v>
                </c:pt>
                <c:pt idx="16">
                  <c:v>-3.0052689999999984</c:v>
                </c:pt>
                <c:pt idx="17">
                  <c:v>-2.9487690000000271</c:v>
                </c:pt>
                <c:pt idx="18">
                  <c:v>-2.8895890000000009</c:v>
                </c:pt>
                <c:pt idx="19">
                  <c:v>-2.8278040000000146</c:v>
                </c:pt>
                <c:pt idx="20">
                  <c:v>-2.7634820000000104</c:v>
                </c:pt>
                <c:pt idx="21">
                  <c:v>-2.6966800000000148</c:v>
                </c:pt>
                <c:pt idx="22">
                  <c:v>-2.6274549999999977</c:v>
                </c:pt>
                <c:pt idx="23">
                  <c:v>-2.5558869999999843</c:v>
                </c:pt>
                <c:pt idx="24">
                  <c:v>-2.4820230000000265</c:v>
                </c:pt>
                <c:pt idx="25">
                  <c:v>-2.4058999999999742</c:v>
                </c:pt>
                <c:pt idx="26">
                  <c:v>-2.3275849999999991</c:v>
                </c:pt>
                <c:pt idx="27">
                  <c:v>-2.2471259999999802</c:v>
                </c:pt>
                <c:pt idx="28">
                  <c:v>-2.1645560000000046</c:v>
                </c:pt>
                <c:pt idx="29">
                  <c:v>-2.0799460000000067</c:v>
                </c:pt>
                <c:pt idx="30">
                  <c:v>-1.9933330000000069</c:v>
                </c:pt>
                <c:pt idx="31">
                  <c:v>-1.9047530000000279</c:v>
                </c:pt>
                <c:pt idx="32">
                  <c:v>-1.814233999999999</c:v>
                </c:pt>
                <c:pt idx="33">
                  <c:v>-1.7217880000000036</c:v>
                </c:pt>
                <c:pt idx="34">
                  <c:v>-1.6274690000000192</c:v>
                </c:pt>
                <c:pt idx="35">
                  <c:v>-1.5312799999999811</c:v>
                </c:pt>
                <c:pt idx="36">
                  <c:v>-1.4332679999999982</c:v>
                </c:pt>
                <c:pt idx="37">
                  <c:v>-1.3334459999999808</c:v>
                </c:pt>
                <c:pt idx="38">
                  <c:v>-1.2318450000000212</c:v>
                </c:pt>
                <c:pt idx="39">
                  <c:v>-1.1284769999999753</c:v>
                </c:pt>
                <c:pt idx="40">
                  <c:v>-1.0233749999999873</c:v>
                </c:pt>
                <c:pt idx="41">
                  <c:v>-0.91651999999999134</c:v>
                </c:pt>
                <c:pt idx="42">
                  <c:v>-0.80793999999997368</c:v>
                </c:pt>
                <c:pt idx="43">
                  <c:v>-0.69762700000001132</c:v>
                </c:pt>
                <c:pt idx="44">
                  <c:v>-0.58561300000002348</c:v>
                </c:pt>
                <c:pt idx="45">
                  <c:v>-0.47188799999997855</c:v>
                </c:pt>
                <c:pt idx="46">
                  <c:v>-0.35646700000000919</c:v>
                </c:pt>
                <c:pt idx="47">
                  <c:v>-0.23934500000001435</c:v>
                </c:pt>
                <c:pt idx="48">
                  <c:v>-0.1205229999999915</c:v>
                </c:pt>
                <c:pt idx="49">
                  <c:v>-1.8000000011397788E-5</c:v>
                </c:pt>
              </c:numCache>
            </c:numRef>
          </c:yVal>
          <c:smooth val="0"/>
          <c:extLst>
            <c:ext xmlns:c16="http://schemas.microsoft.com/office/drawing/2014/chart" uri="{C3380CC4-5D6E-409C-BE32-E72D297353CC}">
              <c16:uniqueId val="{00000002-BC2D-412C-A1F5-B6396262DB8C}"/>
            </c:ext>
          </c:extLst>
        </c:ser>
        <c:dLbls>
          <c:showLegendKey val="0"/>
          <c:showVal val="0"/>
          <c:showCatName val="0"/>
          <c:showSerName val="0"/>
          <c:showPercent val="0"/>
          <c:showBubbleSize val="0"/>
        </c:dLbls>
        <c:axId val="524312704"/>
        <c:axId val="524306472"/>
      </c:scatterChart>
      <c:valAx>
        <c:axId val="524312704"/>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Z</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24306472"/>
        <c:crossesAt val="-4"/>
        <c:crossBetween val="midCat"/>
        <c:majorUnit val="0.25"/>
      </c:valAx>
      <c:valAx>
        <c:axId val="5243064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l-GR"/>
                  <a:t>Δ</a:t>
                </a:r>
                <a:r>
                  <a:rPr lang="en-US"/>
                  <a:t>T [°C]</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24312704"/>
        <c:crosses val="autoZero"/>
        <c:crossBetween val="midCat"/>
      </c:valAx>
      <c:spPr>
        <a:noFill/>
        <a:ln>
          <a:noFill/>
        </a:ln>
        <a:effectLst/>
      </c:spPr>
    </c:plotArea>
    <c:legend>
      <c:legendPos val="r"/>
      <c:layout>
        <c:manualLayout>
          <c:xMode val="edge"/>
          <c:yMode val="edge"/>
          <c:x val="0.7489640563214488"/>
          <c:y val="0.17124890638670165"/>
          <c:w val="0.19337479089766674"/>
          <c:h val="0.21093206382842566"/>
        </c:manualLayout>
      </c:layout>
      <c:overlay val="0"/>
      <c:spPr>
        <a:solidFill>
          <a:schemeClr val="bg1"/>
        </a:solid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solidFill>
            <a:schemeClr val="tx1"/>
          </a:solidFill>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mn-lt"/>
                <a:ea typeface="+mn-ea"/>
                <a:cs typeface="+mn-cs"/>
              </a:defRPr>
            </a:pPr>
            <a:r>
              <a:rPr lang="en-US" sz="1440"/>
              <a:t>Temperature Profile Across X for</a:t>
            </a: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defRPr>
            </a:pPr>
            <a:r>
              <a:rPr lang="en-US" sz="1440" b="0" i="0" baseline="0">
                <a:effectLst/>
              </a:rPr>
              <a:t>ε</a:t>
            </a:r>
            <a:r>
              <a:rPr lang="en-US" sz="1440" b="0" i="0" baseline="-25000">
                <a:effectLst/>
              </a:rPr>
              <a:t>surf</a:t>
            </a:r>
            <a:r>
              <a:rPr lang="en-US" sz="1440" b="0" i="0" baseline="0">
                <a:effectLst/>
              </a:rPr>
              <a:t>=0.7, </a:t>
            </a:r>
            <a:r>
              <a:rPr lang="el-GR" sz="1440" b="0" i="0" baseline="0">
                <a:effectLst/>
              </a:rPr>
              <a:t>η</a:t>
            </a:r>
            <a:r>
              <a:rPr lang="en-US" sz="1440" b="0" i="0" baseline="0">
                <a:effectLst/>
              </a:rPr>
              <a:t>=3.46, </a:t>
            </a:r>
            <a:r>
              <a:rPr lang="el-GR" sz="1440" b="0" i="0" baseline="0">
                <a:effectLst/>
              </a:rPr>
              <a:t>λ</a:t>
            </a:r>
            <a:r>
              <a:rPr lang="en-US" sz="1440" b="0" i="0" baseline="0">
                <a:effectLst/>
              </a:rPr>
              <a:t>=0.010</a:t>
            </a:r>
            <a:endParaRPr lang="en-US" sz="144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solidFill>
              </a:defRPr>
            </a:pPr>
            <a:endParaRPr lang="en-US" sz="144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3923246573344999"/>
          <c:y val="0.19257592800899886"/>
          <c:w val="0.80973408723123419"/>
          <c:h val="0.62542150981127365"/>
        </c:manualLayout>
      </c:layout>
      <c:scatterChart>
        <c:scatterStyle val="lineMarker"/>
        <c:varyColors val="0"/>
        <c:ser>
          <c:idx val="0"/>
          <c:order val="0"/>
          <c:tx>
            <c:strRef>
              <c:f>dT!$BK$67</c:f>
              <c:strCache>
                <c:ptCount val="1"/>
                <c:pt idx="0">
                  <c:v>Z=H</c:v>
                </c:pt>
              </c:strCache>
            </c:strRef>
          </c:tx>
          <c:spPr>
            <a:ln w="19050" cap="rnd">
              <a:solidFill>
                <a:schemeClr val="accent1"/>
              </a:solidFill>
              <a:round/>
            </a:ln>
            <a:effectLst/>
          </c:spPr>
          <c:marker>
            <c:symbol val="none"/>
          </c:marker>
          <c:xVal>
            <c:numRef>
              <c:f>dT!$BL$66:$DI$66</c:f>
              <c:numCache>
                <c:formatCode>0</c:formatCode>
                <c:ptCount val="50"/>
                <c:pt idx="0">
                  <c:v>0</c:v>
                </c:pt>
                <c:pt idx="1">
                  <c:v>2.0408163265306121E-2</c:v>
                </c:pt>
                <c:pt idx="2">
                  <c:v>4.0816326530612242E-2</c:v>
                </c:pt>
                <c:pt idx="3">
                  <c:v>6.1224489795918366E-2</c:v>
                </c:pt>
                <c:pt idx="4">
                  <c:v>8.1632653061224483E-2</c:v>
                </c:pt>
                <c:pt idx="5">
                  <c:v>0.1020408163265306</c:v>
                </c:pt>
                <c:pt idx="6">
                  <c:v>0.12244897959183672</c:v>
                </c:pt>
                <c:pt idx="7">
                  <c:v>0.14285714285714285</c:v>
                </c:pt>
                <c:pt idx="8">
                  <c:v>0.16326530612244897</c:v>
                </c:pt>
                <c:pt idx="9">
                  <c:v>0.18367346938775508</c:v>
                </c:pt>
                <c:pt idx="10">
                  <c:v>0.2040816326530612</c:v>
                </c:pt>
                <c:pt idx="11">
                  <c:v>0.22448979591836732</c:v>
                </c:pt>
                <c:pt idx="12">
                  <c:v>0.24489795918367344</c:v>
                </c:pt>
                <c:pt idx="13">
                  <c:v>0.26530612244897955</c:v>
                </c:pt>
                <c:pt idx="14">
                  <c:v>0.2857142857142857</c:v>
                </c:pt>
                <c:pt idx="15">
                  <c:v>0.30612244897959184</c:v>
                </c:pt>
                <c:pt idx="16">
                  <c:v>0.32653061224489799</c:v>
                </c:pt>
                <c:pt idx="17">
                  <c:v>0.34693877551020413</c:v>
                </c:pt>
                <c:pt idx="18">
                  <c:v>0.36734693877551028</c:v>
                </c:pt>
                <c:pt idx="19">
                  <c:v>0.38775510204081642</c:v>
                </c:pt>
                <c:pt idx="20">
                  <c:v>0.40816326530612257</c:v>
                </c:pt>
                <c:pt idx="21">
                  <c:v>0.42857142857142871</c:v>
                </c:pt>
                <c:pt idx="22">
                  <c:v>0.44897959183673486</c:v>
                </c:pt>
                <c:pt idx="23">
                  <c:v>0.469387755102041</c:v>
                </c:pt>
                <c:pt idx="24">
                  <c:v>0.48979591836734715</c:v>
                </c:pt>
                <c:pt idx="25">
                  <c:v>0.51020408163265329</c:v>
                </c:pt>
                <c:pt idx="26">
                  <c:v>0.53061224489795944</c:v>
                </c:pt>
                <c:pt idx="27">
                  <c:v>0.55102040816326558</c:v>
                </c:pt>
                <c:pt idx="28">
                  <c:v>0.57142857142857173</c:v>
                </c:pt>
                <c:pt idx="29">
                  <c:v>0.59183673469387788</c:v>
                </c:pt>
                <c:pt idx="30">
                  <c:v>0.61224489795918402</c:v>
                </c:pt>
                <c:pt idx="31">
                  <c:v>0.63265306122449017</c:v>
                </c:pt>
                <c:pt idx="32">
                  <c:v>0.65306122448979631</c:v>
                </c:pt>
                <c:pt idx="33">
                  <c:v>0.67346938775510246</c:v>
                </c:pt>
                <c:pt idx="34">
                  <c:v>0.6938775510204086</c:v>
                </c:pt>
                <c:pt idx="35">
                  <c:v>0.71428571428571475</c:v>
                </c:pt>
                <c:pt idx="36">
                  <c:v>0.73469387755102089</c:v>
                </c:pt>
                <c:pt idx="37">
                  <c:v>0.75510204081632704</c:v>
                </c:pt>
                <c:pt idx="38">
                  <c:v>0.77551020408163318</c:v>
                </c:pt>
                <c:pt idx="39">
                  <c:v>0.79591836734693933</c:v>
                </c:pt>
                <c:pt idx="40">
                  <c:v>0.81632653061224547</c:v>
                </c:pt>
                <c:pt idx="41">
                  <c:v>0.83673469387755162</c:v>
                </c:pt>
                <c:pt idx="42">
                  <c:v>0.85714285714285776</c:v>
                </c:pt>
                <c:pt idx="43">
                  <c:v>0.87755102040816391</c:v>
                </c:pt>
                <c:pt idx="44">
                  <c:v>0.89795918367347005</c:v>
                </c:pt>
                <c:pt idx="45">
                  <c:v>0.9183673469387762</c:v>
                </c:pt>
                <c:pt idx="46">
                  <c:v>0.93877551020408234</c:v>
                </c:pt>
                <c:pt idx="47">
                  <c:v>0.95918367346938849</c:v>
                </c:pt>
                <c:pt idx="48">
                  <c:v>0.97959183673469463</c:v>
                </c:pt>
                <c:pt idx="49">
                  <c:v>1.0000000000000007</c:v>
                </c:pt>
              </c:numCache>
            </c:numRef>
          </c:xVal>
          <c:yVal>
            <c:numRef>
              <c:f>dT!$BL$67:$DI$67</c:f>
              <c:numCache>
                <c:formatCode>0.0</c:formatCode>
                <c:ptCount val="50"/>
                <c:pt idx="0">
                  <c:v>-3.1895890000000122</c:v>
                </c:pt>
                <c:pt idx="1">
                  <c:v>-3.1940759999999955</c:v>
                </c:pt>
                <c:pt idx="2">
                  <c:v>-3.2035149999999817</c:v>
                </c:pt>
                <c:pt idx="3">
                  <c:v>-3.2161280000000261</c:v>
                </c:pt>
                <c:pt idx="4">
                  <c:v>-3.2308719999999767</c:v>
                </c:pt>
                <c:pt idx="5">
                  <c:v>-3.2471639999999979</c:v>
                </c:pt>
                <c:pt idx="6">
                  <c:v>-3.2644050000000107</c:v>
                </c:pt>
                <c:pt idx="7">
                  <c:v>-3.2821910000000116</c:v>
                </c:pt>
                <c:pt idx="8">
                  <c:v>-3.3001390000000015</c:v>
                </c:pt>
                <c:pt idx="9">
                  <c:v>-3.318080000000009</c:v>
                </c:pt>
                <c:pt idx="10">
                  <c:v>-3.3356630000000109</c:v>
                </c:pt>
                <c:pt idx="11">
                  <c:v>-3.3527030000000195</c:v>
                </c:pt>
                <c:pt idx="12">
                  <c:v>-3.3691249999999968</c:v>
                </c:pt>
                <c:pt idx="13">
                  <c:v>-3.384728999999993</c:v>
                </c:pt>
                <c:pt idx="14">
                  <c:v>-3.3993679999999813</c:v>
                </c:pt>
                <c:pt idx="15">
                  <c:v>-3.4129609999999957</c:v>
                </c:pt>
                <c:pt idx="16">
                  <c:v>-3.4254129999999918</c:v>
                </c:pt>
                <c:pt idx="17">
                  <c:v>-3.4366509999999835</c:v>
                </c:pt>
                <c:pt idx="18">
                  <c:v>-3.446645999999987</c:v>
                </c:pt>
                <c:pt idx="19">
                  <c:v>-3.455332999999996</c:v>
                </c:pt>
                <c:pt idx="20">
                  <c:v>-3.4626109999999812</c:v>
                </c:pt>
                <c:pt idx="21">
                  <c:v>-3.4685289999999895</c:v>
                </c:pt>
                <c:pt idx="22">
                  <c:v>-3.4729780000000119</c:v>
                </c:pt>
                <c:pt idx="23">
                  <c:v>-3.4759770000000003</c:v>
                </c:pt>
                <c:pt idx="24">
                  <c:v>-3.4775030000000129</c:v>
                </c:pt>
                <c:pt idx="25">
                  <c:v>-3.477517999999975</c:v>
                </c:pt>
                <c:pt idx="26">
                  <c:v>-3.4759859999999776</c:v>
                </c:pt>
                <c:pt idx="27">
                  <c:v>-3.4730779999999868</c:v>
                </c:pt>
                <c:pt idx="28">
                  <c:v>-3.468625999999972</c:v>
                </c:pt>
                <c:pt idx="29">
                  <c:v>-3.4627209999999877</c:v>
                </c:pt>
                <c:pt idx="30">
                  <c:v>-3.4554360000000202</c:v>
                </c:pt>
                <c:pt idx="31">
                  <c:v>-3.4467999999999961</c:v>
                </c:pt>
                <c:pt idx="32">
                  <c:v>-3.4367750000000115</c:v>
                </c:pt>
                <c:pt idx="33">
                  <c:v>-3.425452000000007</c:v>
                </c:pt>
                <c:pt idx="34">
                  <c:v>-3.4129290000000196</c:v>
                </c:pt>
                <c:pt idx="35">
                  <c:v>-3.3992779999999811</c:v>
                </c:pt>
                <c:pt idx="36">
                  <c:v>-3.3845699999999965</c:v>
                </c:pt>
                <c:pt idx="37">
                  <c:v>-3.368912000000023</c:v>
                </c:pt>
                <c:pt idx="38">
                  <c:v>-3.3525109999999927</c:v>
                </c:pt>
                <c:pt idx="39">
                  <c:v>-3.3354669999999942</c:v>
                </c:pt>
                <c:pt idx="40">
                  <c:v>-3.3179539999999861</c:v>
                </c:pt>
                <c:pt idx="41">
                  <c:v>-3.3001350000000116</c:v>
                </c:pt>
                <c:pt idx="42">
                  <c:v>-3.2822610000000054</c:v>
                </c:pt>
                <c:pt idx="43">
                  <c:v>-3.2645929999999908</c:v>
                </c:pt>
                <c:pt idx="44">
                  <c:v>-3.2473979999999756</c:v>
                </c:pt>
                <c:pt idx="45">
                  <c:v>-3.2311419999999771</c:v>
                </c:pt>
                <c:pt idx="46">
                  <c:v>-3.2163570000000163</c:v>
                </c:pt>
                <c:pt idx="47">
                  <c:v>-3.2036719999999832</c:v>
                </c:pt>
                <c:pt idx="48">
                  <c:v>-3.1941140000000132</c:v>
                </c:pt>
                <c:pt idx="49">
                  <c:v>-3.189596999999992</c:v>
                </c:pt>
              </c:numCache>
            </c:numRef>
          </c:yVal>
          <c:smooth val="0"/>
          <c:extLst>
            <c:ext xmlns:c16="http://schemas.microsoft.com/office/drawing/2014/chart" uri="{C3380CC4-5D6E-409C-BE32-E72D297353CC}">
              <c16:uniqueId val="{00000000-FDE8-42CA-92B9-50C484E255D6}"/>
            </c:ext>
          </c:extLst>
        </c:ser>
        <c:ser>
          <c:idx val="1"/>
          <c:order val="1"/>
          <c:tx>
            <c:strRef>
              <c:f>dT!$BK$68</c:f>
              <c:strCache>
                <c:ptCount val="1"/>
                <c:pt idx="0">
                  <c:v>Z=3H/4</c:v>
                </c:pt>
              </c:strCache>
            </c:strRef>
          </c:tx>
          <c:spPr>
            <a:ln w="19050" cap="rnd">
              <a:solidFill>
                <a:schemeClr val="accent2"/>
              </a:solidFill>
              <a:round/>
            </a:ln>
            <a:effectLst/>
          </c:spPr>
          <c:marker>
            <c:symbol val="none"/>
          </c:marker>
          <c:xVal>
            <c:numRef>
              <c:f>dT!$BL$66:$DI$66</c:f>
              <c:numCache>
                <c:formatCode>0</c:formatCode>
                <c:ptCount val="50"/>
                <c:pt idx="0">
                  <c:v>0</c:v>
                </c:pt>
                <c:pt idx="1">
                  <c:v>2.0408163265306121E-2</c:v>
                </c:pt>
                <c:pt idx="2">
                  <c:v>4.0816326530612242E-2</c:v>
                </c:pt>
                <c:pt idx="3">
                  <c:v>6.1224489795918366E-2</c:v>
                </c:pt>
                <c:pt idx="4">
                  <c:v>8.1632653061224483E-2</c:v>
                </c:pt>
                <c:pt idx="5">
                  <c:v>0.1020408163265306</c:v>
                </c:pt>
                <c:pt idx="6">
                  <c:v>0.12244897959183672</c:v>
                </c:pt>
                <c:pt idx="7">
                  <c:v>0.14285714285714285</c:v>
                </c:pt>
                <c:pt idx="8">
                  <c:v>0.16326530612244897</c:v>
                </c:pt>
                <c:pt idx="9">
                  <c:v>0.18367346938775508</c:v>
                </c:pt>
                <c:pt idx="10">
                  <c:v>0.2040816326530612</c:v>
                </c:pt>
                <c:pt idx="11">
                  <c:v>0.22448979591836732</c:v>
                </c:pt>
                <c:pt idx="12">
                  <c:v>0.24489795918367344</c:v>
                </c:pt>
                <c:pt idx="13">
                  <c:v>0.26530612244897955</c:v>
                </c:pt>
                <c:pt idx="14">
                  <c:v>0.2857142857142857</c:v>
                </c:pt>
                <c:pt idx="15">
                  <c:v>0.30612244897959184</c:v>
                </c:pt>
                <c:pt idx="16">
                  <c:v>0.32653061224489799</c:v>
                </c:pt>
                <c:pt idx="17">
                  <c:v>0.34693877551020413</c:v>
                </c:pt>
                <c:pt idx="18">
                  <c:v>0.36734693877551028</c:v>
                </c:pt>
                <c:pt idx="19">
                  <c:v>0.38775510204081642</c:v>
                </c:pt>
                <c:pt idx="20">
                  <c:v>0.40816326530612257</c:v>
                </c:pt>
                <c:pt idx="21">
                  <c:v>0.42857142857142871</c:v>
                </c:pt>
                <c:pt idx="22">
                  <c:v>0.44897959183673486</c:v>
                </c:pt>
                <c:pt idx="23">
                  <c:v>0.469387755102041</c:v>
                </c:pt>
                <c:pt idx="24">
                  <c:v>0.48979591836734715</c:v>
                </c:pt>
                <c:pt idx="25">
                  <c:v>0.51020408163265329</c:v>
                </c:pt>
                <c:pt idx="26">
                  <c:v>0.53061224489795944</c:v>
                </c:pt>
                <c:pt idx="27">
                  <c:v>0.55102040816326558</c:v>
                </c:pt>
                <c:pt idx="28">
                  <c:v>0.57142857142857173</c:v>
                </c:pt>
                <c:pt idx="29">
                  <c:v>0.59183673469387788</c:v>
                </c:pt>
                <c:pt idx="30">
                  <c:v>0.61224489795918402</c:v>
                </c:pt>
                <c:pt idx="31">
                  <c:v>0.63265306122449017</c:v>
                </c:pt>
                <c:pt idx="32">
                  <c:v>0.65306122448979631</c:v>
                </c:pt>
                <c:pt idx="33">
                  <c:v>0.67346938775510246</c:v>
                </c:pt>
                <c:pt idx="34">
                  <c:v>0.6938775510204086</c:v>
                </c:pt>
                <c:pt idx="35">
                  <c:v>0.71428571428571475</c:v>
                </c:pt>
                <c:pt idx="36">
                  <c:v>0.73469387755102089</c:v>
                </c:pt>
                <c:pt idx="37">
                  <c:v>0.75510204081632704</c:v>
                </c:pt>
                <c:pt idx="38">
                  <c:v>0.77551020408163318</c:v>
                </c:pt>
                <c:pt idx="39">
                  <c:v>0.79591836734693933</c:v>
                </c:pt>
                <c:pt idx="40">
                  <c:v>0.81632653061224547</c:v>
                </c:pt>
                <c:pt idx="41">
                  <c:v>0.83673469387755162</c:v>
                </c:pt>
                <c:pt idx="42">
                  <c:v>0.85714285714285776</c:v>
                </c:pt>
                <c:pt idx="43">
                  <c:v>0.87755102040816391</c:v>
                </c:pt>
                <c:pt idx="44">
                  <c:v>0.89795918367347005</c:v>
                </c:pt>
                <c:pt idx="45">
                  <c:v>0.9183673469387762</c:v>
                </c:pt>
                <c:pt idx="46">
                  <c:v>0.93877551020408234</c:v>
                </c:pt>
                <c:pt idx="47">
                  <c:v>0.95918367346938849</c:v>
                </c:pt>
                <c:pt idx="48">
                  <c:v>0.97959183673469463</c:v>
                </c:pt>
                <c:pt idx="49">
                  <c:v>1.0000000000000007</c:v>
                </c:pt>
              </c:numCache>
            </c:numRef>
          </c:xVal>
          <c:yVal>
            <c:numRef>
              <c:f>dT!$BL$68:$DI$68</c:f>
              <c:numCache>
                <c:formatCode>0.0</c:formatCode>
                <c:ptCount val="50"/>
                <c:pt idx="0">
                  <c:v>-2.9147780000000125</c:v>
                </c:pt>
                <c:pt idx="1">
                  <c:v>-2.9174909999999841</c:v>
                </c:pt>
                <c:pt idx="2">
                  <c:v>-2.9248069999999871</c:v>
                </c:pt>
                <c:pt idx="3">
                  <c:v>-2.9357989999999745</c:v>
                </c:pt>
                <c:pt idx="4">
                  <c:v>-2.9495499999999879</c:v>
                </c:pt>
                <c:pt idx="5">
                  <c:v>-2.965295000000026</c:v>
                </c:pt>
                <c:pt idx="6">
                  <c:v>-2.9823779999999829</c:v>
                </c:pt>
                <c:pt idx="7">
                  <c:v>-3.0003500000000258</c:v>
                </c:pt>
                <c:pt idx="8">
                  <c:v>-3.0187379999999848</c:v>
                </c:pt>
                <c:pt idx="9">
                  <c:v>-3.0371840000000248</c:v>
                </c:pt>
                <c:pt idx="10">
                  <c:v>-3.055406000000005</c:v>
                </c:pt>
                <c:pt idx="11">
                  <c:v>-3.0731450000000109</c:v>
                </c:pt>
                <c:pt idx="12">
                  <c:v>-3.0902280000000246</c:v>
                </c:pt>
                <c:pt idx="13">
                  <c:v>-3.106490000000008</c:v>
                </c:pt>
                <c:pt idx="14">
                  <c:v>-3.1217599999999948</c:v>
                </c:pt>
                <c:pt idx="15">
                  <c:v>-3.1359229999999911</c:v>
                </c:pt>
                <c:pt idx="16">
                  <c:v>-3.1488840000000096</c:v>
                </c:pt>
                <c:pt idx="17">
                  <c:v>-3.160585000000026</c:v>
                </c:pt>
                <c:pt idx="18">
                  <c:v>-3.1709989999999948</c:v>
                </c:pt>
                <c:pt idx="19">
                  <c:v>-3.1800370000000271</c:v>
                </c:pt>
                <c:pt idx="20">
                  <c:v>-3.1876379999999926</c:v>
                </c:pt>
                <c:pt idx="21">
                  <c:v>-3.1937409999999886</c:v>
                </c:pt>
                <c:pt idx="22">
                  <c:v>-3.1983510000000024</c:v>
                </c:pt>
                <c:pt idx="23">
                  <c:v>-3.2013969999999858</c:v>
                </c:pt>
                <c:pt idx="24">
                  <c:v>-3.2029259999999908</c:v>
                </c:pt>
                <c:pt idx="25">
                  <c:v>-3.2029440000000022</c:v>
                </c:pt>
                <c:pt idx="26">
                  <c:v>-3.2014209999999821</c:v>
                </c:pt>
                <c:pt idx="27">
                  <c:v>-3.1983299999999986</c:v>
                </c:pt>
                <c:pt idx="28">
                  <c:v>-3.1936820000000239</c:v>
                </c:pt>
                <c:pt idx="29">
                  <c:v>-3.1875640000000089</c:v>
                </c:pt>
                <c:pt idx="30">
                  <c:v>-3.1799879999999803</c:v>
                </c:pt>
                <c:pt idx="31">
                  <c:v>-3.1709549999999922</c:v>
                </c:pt>
                <c:pt idx="32">
                  <c:v>-3.1605460000000107</c:v>
                </c:pt>
                <c:pt idx="33">
                  <c:v>-3.1487870000000271</c:v>
                </c:pt>
                <c:pt idx="34">
                  <c:v>-3.135768999999982</c:v>
                </c:pt>
                <c:pt idx="35">
                  <c:v>-3.1216069999999831</c:v>
                </c:pt>
                <c:pt idx="36">
                  <c:v>-3.1063030000000253</c:v>
                </c:pt>
                <c:pt idx="37">
                  <c:v>-3.0900659999999789</c:v>
                </c:pt>
                <c:pt idx="38">
                  <c:v>-3.0730439999999817</c:v>
                </c:pt>
                <c:pt idx="39">
                  <c:v>-3.0553360000000112</c:v>
                </c:pt>
                <c:pt idx="40">
                  <c:v>-3.0371420000000171</c:v>
                </c:pt>
                <c:pt idx="41">
                  <c:v>-3.0187210000000277</c:v>
                </c:pt>
                <c:pt idx="42">
                  <c:v>-3.0003429999999867</c:v>
                </c:pt>
                <c:pt idx="43">
                  <c:v>-2.982387000000017</c:v>
                </c:pt>
                <c:pt idx="44">
                  <c:v>-2.9652829999999994</c:v>
                </c:pt>
                <c:pt idx="45">
                  <c:v>-2.9495269999999891</c:v>
                </c:pt>
                <c:pt idx="46">
                  <c:v>-2.9357630000000086</c:v>
                </c:pt>
                <c:pt idx="47">
                  <c:v>-2.9247690000000262</c:v>
                </c:pt>
                <c:pt idx="48">
                  <c:v>-2.9174170000000004</c:v>
                </c:pt>
                <c:pt idx="49">
                  <c:v>-2.91468500000002</c:v>
                </c:pt>
              </c:numCache>
            </c:numRef>
          </c:yVal>
          <c:smooth val="0"/>
          <c:extLst>
            <c:ext xmlns:c16="http://schemas.microsoft.com/office/drawing/2014/chart" uri="{C3380CC4-5D6E-409C-BE32-E72D297353CC}">
              <c16:uniqueId val="{00000001-FDE8-42CA-92B9-50C484E255D6}"/>
            </c:ext>
          </c:extLst>
        </c:ser>
        <c:ser>
          <c:idx val="2"/>
          <c:order val="2"/>
          <c:tx>
            <c:strRef>
              <c:f>dT!$BK$69</c:f>
              <c:strCache>
                <c:ptCount val="1"/>
                <c:pt idx="0">
                  <c:v>Z=H/2</c:v>
                </c:pt>
              </c:strCache>
            </c:strRef>
          </c:tx>
          <c:spPr>
            <a:ln w="19050" cap="rnd">
              <a:solidFill>
                <a:schemeClr val="accent3"/>
              </a:solidFill>
              <a:round/>
            </a:ln>
            <a:effectLst/>
          </c:spPr>
          <c:marker>
            <c:symbol val="none"/>
          </c:marker>
          <c:xVal>
            <c:numRef>
              <c:f>dT!$BL$66:$DI$66</c:f>
              <c:numCache>
                <c:formatCode>0</c:formatCode>
                <c:ptCount val="50"/>
                <c:pt idx="0">
                  <c:v>0</c:v>
                </c:pt>
                <c:pt idx="1">
                  <c:v>2.0408163265306121E-2</c:v>
                </c:pt>
                <c:pt idx="2">
                  <c:v>4.0816326530612242E-2</c:v>
                </c:pt>
                <c:pt idx="3">
                  <c:v>6.1224489795918366E-2</c:v>
                </c:pt>
                <c:pt idx="4">
                  <c:v>8.1632653061224483E-2</c:v>
                </c:pt>
                <c:pt idx="5">
                  <c:v>0.1020408163265306</c:v>
                </c:pt>
                <c:pt idx="6">
                  <c:v>0.12244897959183672</c:v>
                </c:pt>
                <c:pt idx="7">
                  <c:v>0.14285714285714285</c:v>
                </c:pt>
                <c:pt idx="8">
                  <c:v>0.16326530612244897</c:v>
                </c:pt>
                <c:pt idx="9">
                  <c:v>0.18367346938775508</c:v>
                </c:pt>
                <c:pt idx="10">
                  <c:v>0.2040816326530612</c:v>
                </c:pt>
                <c:pt idx="11">
                  <c:v>0.22448979591836732</c:v>
                </c:pt>
                <c:pt idx="12">
                  <c:v>0.24489795918367344</c:v>
                </c:pt>
                <c:pt idx="13">
                  <c:v>0.26530612244897955</c:v>
                </c:pt>
                <c:pt idx="14">
                  <c:v>0.2857142857142857</c:v>
                </c:pt>
                <c:pt idx="15">
                  <c:v>0.30612244897959184</c:v>
                </c:pt>
                <c:pt idx="16">
                  <c:v>0.32653061224489799</c:v>
                </c:pt>
                <c:pt idx="17">
                  <c:v>0.34693877551020413</c:v>
                </c:pt>
                <c:pt idx="18">
                  <c:v>0.36734693877551028</c:v>
                </c:pt>
                <c:pt idx="19">
                  <c:v>0.38775510204081642</c:v>
                </c:pt>
                <c:pt idx="20">
                  <c:v>0.40816326530612257</c:v>
                </c:pt>
                <c:pt idx="21">
                  <c:v>0.42857142857142871</c:v>
                </c:pt>
                <c:pt idx="22">
                  <c:v>0.44897959183673486</c:v>
                </c:pt>
                <c:pt idx="23">
                  <c:v>0.469387755102041</c:v>
                </c:pt>
                <c:pt idx="24">
                  <c:v>0.48979591836734715</c:v>
                </c:pt>
                <c:pt idx="25">
                  <c:v>0.51020408163265329</c:v>
                </c:pt>
                <c:pt idx="26">
                  <c:v>0.53061224489795944</c:v>
                </c:pt>
                <c:pt idx="27">
                  <c:v>0.55102040816326558</c:v>
                </c:pt>
                <c:pt idx="28">
                  <c:v>0.57142857142857173</c:v>
                </c:pt>
                <c:pt idx="29">
                  <c:v>0.59183673469387788</c:v>
                </c:pt>
                <c:pt idx="30">
                  <c:v>0.61224489795918402</c:v>
                </c:pt>
                <c:pt idx="31">
                  <c:v>0.63265306122449017</c:v>
                </c:pt>
                <c:pt idx="32">
                  <c:v>0.65306122448979631</c:v>
                </c:pt>
                <c:pt idx="33">
                  <c:v>0.67346938775510246</c:v>
                </c:pt>
                <c:pt idx="34">
                  <c:v>0.6938775510204086</c:v>
                </c:pt>
                <c:pt idx="35">
                  <c:v>0.71428571428571475</c:v>
                </c:pt>
                <c:pt idx="36">
                  <c:v>0.73469387755102089</c:v>
                </c:pt>
                <c:pt idx="37">
                  <c:v>0.75510204081632704</c:v>
                </c:pt>
                <c:pt idx="38">
                  <c:v>0.77551020408163318</c:v>
                </c:pt>
                <c:pt idx="39">
                  <c:v>0.79591836734693933</c:v>
                </c:pt>
                <c:pt idx="40">
                  <c:v>0.81632653061224547</c:v>
                </c:pt>
                <c:pt idx="41">
                  <c:v>0.83673469387755162</c:v>
                </c:pt>
                <c:pt idx="42">
                  <c:v>0.85714285714285776</c:v>
                </c:pt>
                <c:pt idx="43">
                  <c:v>0.87755102040816391</c:v>
                </c:pt>
                <c:pt idx="44">
                  <c:v>0.89795918367347005</c:v>
                </c:pt>
                <c:pt idx="45">
                  <c:v>0.9183673469387762</c:v>
                </c:pt>
                <c:pt idx="46">
                  <c:v>0.93877551020408234</c:v>
                </c:pt>
                <c:pt idx="47">
                  <c:v>0.95918367346938849</c:v>
                </c:pt>
                <c:pt idx="48">
                  <c:v>0.97959183673469463</c:v>
                </c:pt>
                <c:pt idx="49">
                  <c:v>1.0000000000000007</c:v>
                </c:pt>
              </c:numCache>
            </c:numRef>
          </c:xVal>
          <c:yVal>
            <c:numRef>
              <c:f>dT!$BL$69:$DI$69</c:f>
              <c:numCache>
                <c:formatCode>0.0</c:formatCode>
                <c:ptCount val="50"/>
                <c:pt idx="0">
                  <c:v>-2.2432979999999816</c:v>
                </c:pt>
                <c:pt idx="1">
                  <c:v>-2.2450860000000148</c:v>
                </c:pt>
                <c:pt idx="2">
                  <c:v>-2.2500229999999988</c:v>
                </c:pt>
                <c:pt idx="3">
                  <c:v>-2.2576629999999795</c:v>
                </c:pt>
                <c:pt idx="4">
                  <c:v>-2.2675489999999741</c:v>
                </c:pt>
                <c:pt idx="5">
                  <c:v>-2.2792309999999816</c:v>
                </c:pt>
                <c:pt idx="6">
                  <c:v>-2.2923260000000028</c:v>
                </c:pt>
                <c:pt idx="7">
                  <c:v>-2.3064400000000091</c:v>
                </c:pt>
                <c:pt idx="8">
                  <c:v>-2.3212149999999951</c:v>
                </c:pt>
                <c:pt idx="9">
                  <c:v>-2.3363709999999855</c:v>
                </c:pt>
                <c:pt idx="10">
                  <c:v>-2.3516060000000039</c:v>
                </c:pt>
                <c:pt idx="11">
                  <c:v>-2.366677999999979</c:v>
                </c:pt>
                <c:pt idx="12">
                  <c:v>-2.3813650000000166</c:v>
                </c:pt>
                <c:pt idx="13">
                  <c:v>-2.3954989999999725</c:v>
                </c:pt>
                <c:pt idx="14">
                  <c:v>-2.4089119999999866</c:v>
                </c:pt>
                <c:pt idx="15">
                  <c:v>-2.421463000000017</c:v>
                </c:pt>
                <c:pt idx="16">
                  <c:v>-2.4330669999999941</c:v>
                </c:pt>
                <c:pt idx="17">
                  <c:v>-2.4435720000000174</c:v>
                </c:pt>
                <c:pt idx="18">
                  <c:v>-2.4529319999999757</c:v>
                </c:pt>
                <c:pt idx="19">
                  <c:v>-2.4611209999999915</c:v>
                </c:pt>
                <c:pt idx="20">
                  <c:v>-2.4680280000000039</c:v>
                </c:pt>
                <c:pt idx="21">
                  <c:v>-2.4735999999999763</c:v>
                </c:pt>
                <c:pt idx="22">
                  <c:v>-2.4778059999999869</c:v>
                </c:pt>
                <c:pt idx="23">
                  <c:v>-2.4806189999999901</c:v>
                </c:pt>
                <c:pt idx="24">
                  <c:v>-2.4820230000000265</c:v>
                </c:pt>
                <c:pt idx="25">
                  <c:v>-2.4819909999999936</c:v>
                </c:pt>
                <c:pt idx="26">
                  <c:v>-2.4805729999999926</c:v>
                </c:pt>
                <c:pt idx="27">
                  <c:v>-2.4777690000000234</c:v>
                </c:pt>
                <c:pt idx="28">
                  <c:v>-2.4735529999999812</c:v>
                </c:pt>
                <c:pt idx="29">
                  <c:v>-2.4679899999999861</c:v>
                </c:pt>
                <c:pt idx="30">
                  <c:v>-2.4610959999999977</c:v>
                </c:pt>
                <c:pt idx="31">
                  <c:v>-2.4529340000000275</c:v>
                </c:pt>
                <c:pt idx="32">
                  <c:v>-2.4435290000000123</c:v>
                </c:pt>
                <c:pt idx="33">
                  <c:v>-2.4329680000000167</c:v>
                </c:pt>
                <c:pt idx="34">
                  <c:v>-2.4213629999999853</c:v>
                </c:pt>
                <c:pt idx="35">
                  <c:v>-2.4087660000000142</c:v>
                </c:pt>
                <c:pt idx="36">
                  <c:v>-2.3953280000000063</c:v>
                </c:pt>
                <c:pt idx="37">
                  <c:v>-2.38116500000001</c:v>
                </c:pt>
                <c:pt idx="38">
                  <c:v>-2.3664459999999963</c:v>
                </c:pt>
                <c:pt idx="39">
                  <c:v>-2.3513429999999858</c:v>
                </c:pt>
                <c:pt idx="40">
                  <c:v>-2.3360999999999876</c:v>
                </c:pt>
                <c:pt idx="41">
                  <c:v>-2.3209699999999884</c:v>
                </c:pt>
                <c:pt idx="42">
                  <c:v>-2.3061730000000011</c:v>
                </c:pt>
                <c:pt idx="43">
                  <c:v>-2.2920690000000263</c:v>
                </c:pt>
                <c:pt idx="44">
                  <c:v>-2.2790039999999863</c:v>
                </c:pt>
                <c:pt idx="45">
                  <c:v>-2.267312000000004</c:v>
                </c:pt>
                <c:pt idx="46">
                  <c:v>-2.2573830000000044</c:v>
                </c:pt>
                <c:pt idx="47">
                  <c:v>-2.2497149999999806</c:v>
                </c:pt>
                <c:pt idx="48">
                  <c:v>-2.2447159999999826</c:v>
                </c:pt>
                <c:pt idx="49">
                  <c:v>-2.2429309999999987</c:v>
                </c:pt>
              </c:numCache>
            </c:numRef>
          </c:yVal>
          <c:smooth val="0"/>
          <c:extLst>
            <c:ext xmlns:c16="http://schemas.microsoft.com/office/drawing/2014/chart" uri="{C3380CC4-5D6E-409C-BE32-E72D297353CC}">
              <c16:uniqueId val="{00000002-FDE8-42CA-92B9-50C484E255D6}"/>
            </c:ext>
          </c:extLst>
        </c:ser>
        <c:ser>
          <c:idx val="3"/>
          <c:order val="3"/>
          <c:tx>
            <c:strRef>
              <c:f>dT!$BK$70</c:f>
              <c:strCache>
                <c:ptCount val="1"/>
                <c:pt idx="0">
                  <c:v>Z=H/4</c:v>
                </c:pt>
              </c:strCache>
            </c:strRef>
          </c:tx>
          <c:spPr>
            <a:ln w="19050" cap="rnd">
              <a:solidFill>
                <a:schemeClr val="accent4"/>
              </a:solidFill>
              <a:round/>
            </a:ln>
            <a:effectLst/>
          </c:spPr>
          <c:marker>
            <c:symbol val="none"/>
          </c:marker>
          <c:xVal>
            <c:numRef>
              <c:f>dT!$BL$66:$DI$66</c:f>
              <c:numCache>
                <c:formatCode>0</c:formatCode>
                <c:ptCount val="50"/>
                <c:pt idx="0">
                  <c:v>0</c:v>
                </c:pt>
                <c:pt idx="1">
                  <c:v>2.0408163265306121E-2</c:v>
                </c:pt>
                <c:pt idx="2">
                  <c:v>4.0816326530612242E-2</c:v>
                </c:pt>
                <c:pt idx="3">
                  <c:v>6.1224489795918366E-2</c:v>
                </c:pt>
                <c:pt idx="4">
                  <c:v>8.1632653061224483E-2</c:v>
                </c:pt>
                <c:pt idx="5">
                  <c:v>0.1020408163265306</c:v>
                </c:pt>
                <c:pt idx="6">
                  <c:v>0.12244897959183672</c:v>
                </c:pt>
                <c:pt idx="7">
                  <c:v>0.14285714285714285</c:v>
                </c:pt>
                <c:pt idx="8">
                  <c:v>0.16326530612244897</c:v>
                </c:pt>
                <c:pt idx="9">
                  <c:v>0.18367346938775508</c:v>
                </c:pt>
                <c:pt idx="10">
                  <c:v>0.2040816326530612</c:v>
                </c:pt>
                <c:pt idx="11">
                  <c:v>0.22448979591836732</c:v>
                </c:pt>
                <c:pt idx="12">
                  <c:v>0.24489795918367344</c:v>
                </c:pt>
                <c:pt idx="13">
                  <c:v>0.26530612244897955</c:v>
                </c:pt>
                <c:pt idx="14">
                  <c:v>0.2857142857142857</c:v>
                </c:pt>
                <c:pt idx="15">
                  <c:v>0.30612244897959184</c:v>
                </c:pt>
                <c:pt idx="16">
                  <c:v>0.32653061224489799</c:v>
                </c:pt>
                <c:pt idx="17">
                  <c:v>0.34693877551020413</c:v>
                </c:pt>
                <c:pt idx="18">
                  <c:v>0.36734693877551028</c:v>
                </c:pt>
                <c:pt idx="19">
                  <c:v>0.38775510204081642</c:v>
                </c:pt>
                <c:pt idx="20">
                  <c:v>0.40816326530612257</c:v>
                </c:pt>
                <c:pt idx="21">
                  <c:v>0.42857142857142871</c:v>
                </c:pt>
                <c:pt idx="22">
                  <c:v>0.44897959183673486</c:v>
                </c:pt>
                <c:pt idx="23">
                  <c:v>0.469387755102041</c:v>
                </c:pt>
                <c:pt idx="24">
                  <c:v>0.48979591836734715</c:v>
                </c:pt>
                <c:pt idx="25">
                  <c:v>0.51020408163265329</c:v>
                </c:pt>
                <c:pt idx="26">
                  <c:v>0.53061224489795944</c:v>
                </c:pt>
                <c:pt idx="27">
                  <c:v>0.55102040816326558</c:v>
                </c:pt>
                <c:pt idx="28">
                  <c:v>0.57142857142857173</c:v>
                </c:pt>
                <c:pt idx="29">
                  <c:v>0.59183673469387788</c:v>
                </c:pt>
                <c:pt idx="30">
                  <c:v>0.61224489795918402</c:v>
                </c:pt>
                <c:pt idx="31">
                  <c:v>0.63265306122449017</c:v>
                </c:pt>
                <c:pt idx="32">
                  <c:v>0.65306122448979631</c:v>
                </c:pt>
                <c:pt idx="33">
                  <c:v>0.67346938775510246</c:v>
                </c:pt>
                <c:pt idx="34">
                  <c:v>0.6938775510204086</c:v>
                </c:pt>
                <c:pt idx="35">
                  <c:v>0.71428571428571475</c:v>
                </c:pt>
                <c:pt idx="36">
                  <c:v>0.73469387755102089</c:v>
                </c:pt>
                <c:pt idx="37">
                  <c:v>0.75510204081632704</c:v>
                </c:pt>
                <c:pt idx="38">
                  <c:v>0.77551020408163318</c:v>
                </c:pt>
                <c:pt idx="39">
                  <c:v>0.79591836734693933</c:v>
                </c:pt>
                <c:pt idx="40">
                  <c:v>0.81632653061224547</c:v>
                </c:pt>
                <c:pt idx="41">
                  <c:v>0.83673469387755162</c:v>
                </c:pt>
                <c:pt idx="42">
                  <c:v>0.85714285714285776</c:v>
                </c:pt>
                <c:pt idx="43">
                  <c:v>0.87755102040816391</c:v>
                </c:pt>
                <c:pt idx="44">
                  <c:v>0.89795918367347005</c:v>
                </c:pt>
                <c:pt idx="45">
                  <c:v>0.9183673469387762</c:v>
                </c:pt>
                <c:pt idx="46">
                  <c:v>0.93877551020408234</c:v>
                </c:pt>
                <c:pt idx="47">
                  <c:v>0.95918367346938849</c:v>
                </c:pt>
                <c:pt idx="48">
                  <c:v>0.97959183673469463</c:v>
                </c:pt>
                <c:pt idx="49">
                  <c:v>1.0000000000000007</c:v>
                </c:pt>
              </c:numCache>
            </c:numRef>
          </c:xVal>
          <c:yVal>
            <c:numRef>
              <c:f>dT!$BL$70:$DI$70</c:f>
              <c:numCache>
                <c:formatCode>0.0</c:formatCode>
                <c:ptCount val="50"/>
                <c:pt idx="0">
                  <c:v>-1.2813790000000154</c:v>
                </c:pt>
                <c:pt idx="1">
                  <c:v>-1.2824769999999717</c:v>
                </c:pt>
                <c:pt idx="2">
                  <c:v>-1.2855410000000234</c:v>
                </c:pt>
                <c:pt idx="3">
                  <c:v>-1.2902720000000159</c:v>
                </c:pt>
                <c:pt idx="4">
                  <c:v>-1.2963869999999815</c:v>
                </c:pt>
                <c:pt idx="5">
                  <c:v>-1.3036349999999857</c:v>
                </c:pt>
                <c:pt idx="6">
                  <c:v>-1.3117809999999963</c:v>
                </c:pt>
                <c:pt idx="7">
                  <c:v>-1.3205829999999992</c:v>
                </c:pt>
                <c:pt idx="8">
                  <c:v>-1.3298130000000015</c:v>
                </c:pt>
                <c:pt idx="9">
                  <c:v>-1.339349000000027</c:v>
                </c:pt>
                <c:pt idx="10">
                  <c:v>-1.348969000000011</c:v>
                </c:pt>
                <c:pt idx="11">
                  <c:v>-1.3585419999999999</c:v>
                </c:pt>
                <c:pt idx="12">
                  <c:v>-1.3679099999999949</c:v>
                </c:pt>
                <c:pt idx="13">
                  <c:v>-1.3769839999999931</c:v>
                </c:pt>
                <c:pt idx="14">
                  <c:v>-1.3856030000000032</c:v>
                </c:pt>
                <c:pt idx="15">
                  <c:v>-1.3937070000000062</c:v>
                </c:pt>
                <c:pt idx="16">
                  <c:v>-1.4012270000000058</c:v>
                </c:pt>
                <c:pt idx="17">
                  <c:v>-1.4080870000000232</c:v>
                </c:pt>
                <c:pt idx="18">
                  <c:v>-1.4142239999999902</c:v>
                </c:pt>
                <c:pt idx="19">
                  <c:v>-1.419557999999995</c:v>
                </c:pt>
                <c:pt idx="20">
                  <c:v>-1.4240819999999985</c:v>
                </c:pt>
                <c:pt idx="21">
                  <c:v>-1.4277309999999943</c:v>
                </c:pt>
                <c:pt idx="22">
                  <c:v>-1.4304859999999735</c:v>
                </c:pt>
                <c:pt idx="23">
                  <c:v>-1.4323499999999854</c:v>
                </c:pt>
                <c:pt idx="24">
                  <c:v>-1.4332679999999982</c:v>
                </c:pt>
                <c:pt idx="25">
                  <c:v>-1.4332559999999717</c:v>
                </c:pt>
                <c:pt idx="26">
                  <c:v>-1.4323309999999765</c:v>
                </c:pt>
                <c:pt idx="27">
                  <c:v>-1.4304870000000278</c:v>
                </c:pt>
                <c:pt idx="28">
                  <c:v>-1.4276909999999816</c:v>
                </c:pt>
                <c:pt idx="29">
                  <c:v>-1.4240280000000212</c:v>
                </c:pt>
                <c:pt idx="30">
                  <c:v>-1.4195189999999798</c:v>
                </c:pt>
                <c:pt idx="31">
                  <c:v>-1.4141730000000052</c:v>
                </c:pt>
                <c:pt idx="32">
                  <c:v>-1.4080369999999789</c:v>
                </c:pt>
                <c:pt idx="33">
                  <c:v>-1.4011499999999728</c:v>
                </c:pt>
                <c:pt idx="34">
                  <c:v>-1.3935940000000073</c:v>
                </c:pt>
                <c:pt idx="35">
                  <c:v>-1.3853990000000067</c:v>
                </c:pt>
                <c:pt idx="36">
                  <c:v>-1.3766929999999888</c:v>
                </c:pt>
                <c:pt idx="37">
                  <c:v>-1.3675949999999943</c:v>
                </c:pt>
                <c:pt idx="38">
                  <c:v>-1.3582460000000083</c:v>
                </c:pt>
                <c:pt idx="39">
                  <c:v>-1.3486800000000017</c:v>
                </c:pt>
                <c:pt idx="40">
                  <c:v>-1.3390999999999735</c:v>
                </c:pt>
                <c:pt idx="41">
                  <c:v>-1.3296139999999923</c:v>
                </c:pt>
                <c:pt idx="42">
                  <c:v>-1.3204049999999938</c:v>
                </c:pt>
                <c:pt idx="43">
                  <c:v>-1.3116380000000163</c:v>
                </c:pt>
                <c:pt idx="44">
                  <c:v>-1.3034880000000157</c:v>
                </c:pt>
                <c:pt idx="45">
                  <c:v>-1.2962229999999977</c:v>
                </c:pt>
                <c:pt idx="46">
                  <c:v>-1.2900870000000282</c:v>
                </c:pt>
                <c:pt idx="47">
                  <c:v>-1.2853150000000255</c:v>
                </c:pt>
                <c:pt idx="48">
                  <c:v>-1.2822209999999927</c:v>
                </c:pt>
                <c:pt idx="49">
                  <c:v>-1.2811340000000087</c:v>
                </c:pt>
              </c:numCache>
            </c:numRef>
          </c:yVal>
          <c:smooth val="0"/>
          <c:extLst>
            <c:ext xmlns:c16="http://schemas.microsoft.com/office/drawing/2014/chart" uri="{C3380CC4-5D6E-409C-BE32-E72D297353CC}">
              <c16:uniqueId val="{00000003-FDE8-42CA-92B9-50C484E255D6}"/>
            </c:ext>
          </c:extLst>
        </c:ser>
        <c:dLbls>
          <c:showLegendKey val="0"/>
          <c:showVal val="0"/>
          <c:showCatName val="0"/>
          <c:showSerName val="0"/>
          <c:showPercent val="0"/>
          <c:showBubbleSize val="0"/>
        </c:dLbls>
        <c:axId val="1951429663"/>
        <c:axId val="280293983"/>
      </c:scatterChart>
      <c:valAx>
        <c:axId val="1951429663"/>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X</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0293983"/>
        <c:crossesAt val="-4"/>
        <c:crossBetween val="midCat"/>
        <c:majorUnit val="0.25"/>
      </c:valAx>
      <c:valAx>
        <c:axId val="2802939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l-GR">
                    <a:latin typeface="Calibri" panose="020F0502020204030204" pitchFamily="34" charset="0"/>
                    <a:cs typeface="Calibri" panose="020F0502020204030204" pitchFamily="34" charset="0"/>
                  </a:rPr>
                  <a:t>Δ</a:t>
                </a:r>
                <a:r>
                  <a:rPr lang="en-US" sz="1200" b="0" i="0" u="none" strike="noStrike" kern="1200" baseline="0">
                    <a:solidFill>
                      <a:sysClr val="windowText" lastClr="000000"/>
                    </a:solidFill>
                    <a:latin typeface="Calibri" panose="020F0502020204030204" pitchFamily="34" charset="0"/>
                    <a:ea typeface="+mn-ea"/>
                    <a:cs typeface="Calibri" panose="020F0502020204030204" pitchFamily="34" charset="0"/>
                  </a:rPr>
                  <a:t>T [°C]</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51429663"/>
        <c:crosses val="autoZero"/>
        <c:crossBetween val="midCat"/>
      </c:valAx>
      <c:spPr>
        <a:noFill/>
        <a:ln>
          <a:noFill/>
        </a:ln>
        <a:effectLst/>
      </c:spPr>
    </c:plotArea>
    <c:legend>
      <c:legendPos val="t"/>
      <c:layout>
        <c:manualLayout>
          <c:xMode val="edge"/>
          <c:yMode val="edge"/>
          <c:x val="0.21351699938529989"/>
          <c:y val="0.1781442944631921"/>
          <c:w val="0.58690640274768835"/>
          <c:h val="7.0330950750103177E-2"/>
        </c:manualLayout>
      </c:layout>
      <c:overlay val="0"/>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ysClr val="windowText" lastClr="000000"/>
                </a:solidFill>
                <a:latin typeface="+mn-lt"/>
                <a:ea typeface="+mn-ea"/>
                <a:cs typeface="+mn-cs"/>
              </a:defRPr>
            </a:pPr>
            <a:r>
              <a:rPr lang="el-GR" dirty="0"/>
              <a:t>ε</a:t>
            </a:r>
            <a:r>
              <a:rPr lang="en-US" baseline="-25000" dirty="0"/>
              <a:t>eff</a:t>
            </a:r>
            <a:r>
              <a:rPr lang="en-US" dirty="0"/>
              <a:t> vs </a:t>
            </a:r>
            <a:r>
              <a:rPr lang="el-GR" dirty="0"/>
              <a:t>η</a:t>
            </a:r>
            <a:r>
              <a:rPr lang="en-US" dirty="0"/>
              <a:t> Regions </a:t>
            </a:r>
          </a:p>
        </c:rich>
      </c:tx>
      <c:layout>
        <c:manualLayout>
          <c:xMode val="edge"/>
          <c:yMode val="edge"/>
          <c:x val="0.41319239750540609"/>
          <c:y val="6.8247710614006751E-2"/>
        </c:manualLayout>
      </c:layout>
      <c:overlay val="0"/>
      <c:spPr>
        <a:noFill/>
        <a:ln>
          <a:noFill/>
        </a:ln>
        <a:effectLst/>
      </c:spPr>
      <c:txPr>
        <a:bodyPr rot="0" spcFirstLastPara="1" vertOverflow="ellipsis" vert="horz" wrap="square" anchor="ctr" anchorCtr="1"/>
        <a:lstStyle/>
        <a:p>
          <a:pPr algn="ctr" rtl="0">
            <a:defRPr sz="192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9.9663026301723245E-2"/>
          <c:y val="0.14417338045738728"/>
          <c:w val="0.87489503150011105"/>
          <c:h val="0.7462508756374463"/>
        </c:manualLayout>
      </c:layout>
      <c:scatterChart>
        <c:scatterStyle val="lineMarker"/>
        <c:varyColors val="0"/>
        <c:ser>
          <c:idx val="0"/>
          <c:order val="0"/>
          <c:tx>
            <c:strRef>
              <c:f>'eta regions 1'!$B$63</c:f>
              <c:strCache>
                <c:ptCount val="1"/>
                <c:pt idx="0">
                  <c:v>0.7</c:v>
                </c:pt>
              </c:strCache>
            </c:strRef>
          </c:tx>
          <c:spPr>
            <a:ln w="19050" cap="rnd">
              <a:solidFill>
                <a:srgbClr val="FF0000"/>
              </a:solidFill>
              <a:round/>
            </a:ln>
            <a:effectLst/>
          </c:spPr>
          <c:marker>
            <c:symbol val="none"/>
          </c:marker>
          <c:xVal>
            <c:numRef>
              <c:f>'eta regions 1'!$A$64:$A$102</c:f>
              <c:numCache>
                <c:formatCode>0</c:formatCode>
                <c:ptCount val="39"/>
                <c:pt idx="0">
                  <c:v>3.4641016151377546E-2</c:v>
                </c:pt>
                <c:pt idx="1">
                  <c:v>0.17320508075688773</c:v>
                </c:pt>
                <c:pt idx="2">
                  <c:v>0.34641016151377546</c:v>
                </c:pt>
                <c:pt idx="3">
                  <c:v>0.69282032302755092</c:v>
                </c:pt>
                <c:pt idx="4">
                  <c:v>1.0392304845413265</c:v>
                </c:pt>
                <c:pt idx="5">
                  <c:v>1.3856406460551018</c:v>
                </c:pt>
                <c:pt idx="6">
                  <c:v>1.7320508075688774</c:v>
                </c:pt>
                <c:pt idx="7">
                  <c:v>2.078460969082653</c:v>
                </c:pt>
                <c:pt idx="8">
                  <c:v>2.4248711305964283</c:v>
                </c:pt>
                <c:pt idx="9">
                  <c:v>2.7712812921102037</c:v>
                </c:pt>
                <c:pt idx="10">
                  <c:v>3.117691453623979</c:v>
                </c:pt>
                <c:pt idx="11">
                  <c:v>3.4641016151377548</c:v>
                </c:pt>
                <c:pt idx="12">
                  <c:v>4.156921938165306</c:v>
                </c:pt>
                <c:pt idx="13">
                  <c:v>4.8497422611928567</c:v>
                </c:pt>
                <c:pt idx="14">
                  <c:v>5.5425625842204074</c:v>
                </c:pt>
                <c:pt idx="15">
                  <c:v>6.2353829072479581</c:v>
                </c:pt>
                <c:pt idx="16">
                  <c:v>6.9282032302755097</c:v>
                </c:pt>
                <c:pt idx="17">
                  <c:v>7.6210235533030604</c:v>
                </c:pt>
                <c:pt idx="18">
                  <c:v>8.3138438763306119</c:v>
                </c:pt>
                <c:pt idx="19">
                  <c:v>9.0066641993581626</c:v>
                </c:pt>
                <c:pt idx="20">
                  <c:v>9.6994845223857133</c:v>
                </c:pt>
                <c:pt idx="21">
                  <c:v>10.392304845413264</c:v>
                </c:pt>
                <c:pt idx="22">
                  <c:v>12.124355652982141</c:v>
                </c:pt>
                <c:pt idx="23">
                  <c:v>13.856406460551019</c:v>
                </c:pt>
                <c:pt idx="24">
                  <c:v>15.588457268119896</c:v>
                </c:pt>
                <c:pt idx="25">
                  <c:v>17.320508075688775</c:v>
                </c:pt>
                <c:pt idx="26">
                  <c:v>20.784609690826528</c:v>
                </c:pt>
                <c:pt idx="27">
                  <c:v>24.248711305964282</c:v>
                </c:pt>
                <c:pt idx="28">
                  <c:v>27.712812921102039</c:v>
                </c:pt>
                <c:pt idx="29">
                  <c:v>31.176914536239792</c:v>
                </c:pt>
                <c:pt idx="30">
                  <c:v>34.641016151377549</c:v>
                </c:pt>
                <c:pt idx="31">
                  <c:v>38.105117766515299</c:v>
                </c:pt>
                <c:pt idx="32">
                  <c:v>41.569219381653056</c:v>
                </c:pt>
                <c:pt idx="33">
                  <c:v>45.033320996790813</c:v>
                </c:pt>
                <c:pt idx="34">
                  <c:v>48.497422611928563</c:v>
                </c:pt>
                <c:pt idx="35">
                  <c:v>51.96152422706632</c:v>
                </c:pt>
                <c:pt idx="36">
                  <c:v>#N/A</c:v>
                </c:pt>
                <c:pt idx="37">
                  <c:v>#N/A</c:v>
                </c:pt>
                <c:pt idx="38">
                  <c:v>#N/A</c:v>
                </c:pt>
              </c:numCache>
            </c:numRef>
          </c:xVal>
          <c:yVal>
            <c:numRef>
              <c:f>'eta regions 1'!$B$64:$B$102</c:f>
              <c:numCache>
                <c:formatCode>0.00</c:formatCode>
                <c:ptCount val="39"/>
                <c:pt idx="0">
                  <c:v>0.70506252432781669</c:v>
                </c:pt>
                <c:pt idx="1">
                  <c:v>0.72536837857104242</c:v>
                </c:pt>
                <c:pt idx="2">
                  <c:v>0.74537759392227021</c:v>
                </c:pt>
                <c:pt idx="3">
                  <c:v>0.78232363667362825</c:v>
                </c:pt>
                <c:pt idx="4">
                  <c:v>0.80705766581129057</c:v>
                </c:pt>
                <c:pt idx="5">
                  <c:v>0.83256418551611255</c:v>
                </c:pt>
                <c:pt idx="6">
                  <c:v>0.84938436621204949</c:v>
                </c:pt>
                <c:pt idx="7">
                  <c:v>0.85887487481542113</c:v>
                </c:pt>
                <c:pt idx="8">
                  <c:v>0.86625558534090197</c:v>
                </c:pt>
                <c:pt idx="9">
                  <c:v>0.87077613225629047</c:v>
                </c:pt>
                <c:pt idx="10">
                  <c:v>0.87497926034627971</c:v>
                </c:pt>
                <c:pt idx="11">
                  <c:v>0.87455599334227196</c:v>
                </c:pt>
                <c:pt idx="12">
                  <c:v>0.87643926123269011</c:v>
                </c:pt>
                <c:pt idx="13">
                  <c:v>0.87109367679211547</c:v>
                </c:pt>
                <c:pt idx="14">
                  <c:v>0.86630385814444777</c:v>
                </c:pt>
                <c:pt idx="15">
                  <c:v>0.85975882024618444</c:v>
                </c:pt>
                <c:pt idx="16">
                  <c:v>0.84733834103321781</c:v>
                </c:pt>
                <c:pt idx="17">
                  <c:v>0.84106363083481117</c:v>
                </c:pt>
                <c:pt idx="18">
                  <c:v>0.82965745876426666</c:v>
                </c:pt>
                <c:pt idx="19">
                  <c:v>0.81918796764815072</c:v>
                </c:pt>
                <c:pt idx="20">
                  <c:v>0.80983871985036349</c:v>
                </c:pt>
                <c:pt idx="21">
                  <c:v>0.79851843314279436</c:v>
                </c:pt>
                <c:pt idx="22">
                  <c:v>0.77529360795224</c:v>
                </c:pt>
                <c:pt idx="23">
                  <c:v>0.75551508380358245</c:v>
                </c:pt>
                <c:pt idx="24">
                  <c:v>0.73331102727134179</c:v>
                </c:pt>
                <c:pt idx="25">
                  <c:v>0.71328529357015036</c:v>
                </c:pt>
                <c:pt idx="26">
                  <c:v>0.68064508306963822</c:v>
                </c:pt>
                <c:pt idx="27">
                  <c:v>0.649906122078865</c:v>
                </c:pt>
                <c:pt idx="28">
                  <c:v>0.62508761930631018</c:v>
                </c:pt>
                <c:pt idx="29">
                  <c:v>0.59920329828721608</c:v>
                </c:pt>
                <c:pt idx="30">
                  <c:v>0.58201352768202708</c:v>
                </c:pt>
                <c:pt idx="31">
                  <c:v>0.5665279001813901</c:v>
                </c:pt>
                <c:pt idx="32">
                  <c:v>0.55369467466995936</c:v>
                </c:pt>
                <c:pt idx="33">
                  <c:v>0.54315715535686737</c:v>
                </c:pt>
                <c:pt idx="34">
                  <c:v>0.53102863483674201</c:v>
                </c:pt>
                <c:pt idx="35">
                  <c:v>0.52014977148999342</c:v>
                </c:pt>
                <c:pt idx="36">
                  <c:v>#N/A</c:v>
                </c:pt>
                <c:pt idx="37">
                  <c:v>#N/A</c:v>
                </c:pt>
                <c:pt idx="38">
                  <c:v>#N/A</c:v>
                </c:pt>
              </c:numCache>
            </c:numRef>
          </c:yVal>
          <c:smooth val="0"/>
          <c:extLst>
            <c:ext xmlns:c16="http://schemas.microsoft.com/office/drawing/2014/chart" uri="{C3380CC4-5D6E-409C-BE32-E72D297353CC}">
              <c16:uniqueId val="{00000000-9ED8-431F-A5DE-79EAADC14DAB}"/>
            </c:ext>
          </c:extLst>
        </c:ser>
        <c:dLbls>
          <c:showLegendKey val="0"/>
          <c:showVal val="0"/>
          <c:showCatName val="0"/>
          <c:showSerName val="0"/>
          <c:showPercent val="0"/>
          <c:showBubbleSize val="0"/>
        </c:dLbls>
        <c:axId val="751503368"/>
        <c:axId val="751497792"/>
      </c:scatterChart>
      <c:valAx>
        <c:axId val="751503368"/>
        <c:scaling>
          <c:orientation val="minMax"/>
          <c:max val="20"/>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dirty="0"/>
                  <a:t>Wall Height, </a:t>
                </a:r>
                <a:r>
                  <a:rPr lang="el-GR" dirty="0"/>
                  <a:t>η</a:t>
                </a:r>
                <a:endParaRPr lang="en-US" dirty="0"/>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none"/>
        <c:tickLblPos val="nextTo"/>
        <c:crossAx val="751497792"/>
        <c:crosses val="autoZero"/>
        <c:crossBetween val="midCat"/>
        <c:majorUnit val="2"/>
      </c:valAx>
      <c:valAx>
        <c:axId val="751497792"/>
        <c:scaling>
          <c:orientation val="minMax"/>
          <c:max val="0.9"/>
          <c:min val="0.60000000000000009"/>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l-GR" dirty="0"/>
                  <a:t>ε</a:t>
                </a:r>
                <a:r>
                  <a:rPr lang="en-US" baseline="-25000" dirty="0"/>
                  <a:t>eff</a:t>
                </a:r>
              </a:p>
            </c:rich>
          </c:tx>
          <c:layout>
            <c:manualLayout>
              <c:xMode val="edge"/>
              <c:yMode val="edge"/>
              <c:x val="4.4513041383621658E-2"/>
              <c:y val="0.4920848862299365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0" sourceLinked="1"/>
        <c:majorTickMark val="out"/>
        <c:minorTickMark val="none"/>
        <c:tickLblPos val="nextTo"/>
        <c:crossAx val="751503368"/>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sz="1600" b="0">
          <a:solidFill>
            <a:sysClr val="windowText" lastClr="000000"/>
          </a:solidFill>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27796004666085"/>
          <c:y val="2.417166877834127E-2"/>
          <c:w val="0.76172444590259547"/>
          <c:h val="0.80562767249981437"/>
        </c:manualLayout>
      </c:layout>
      <c:scatterChart>
        <c:scatterStyle val="lineMarker"/>
        <c:varyColors val="0"/>
        <c:ser>
          <c:idx val="5"/>
          <c:order val="0"/>
          <c:tx>
            <c:strRef>
              <c:f>'Factors for eta crit'!$G$13</c:f>
              <c:strCache>
                <c:ptCount val="1"/>
                <c:pt idx="0">
                  <c:v>Walls</c:v>
                </c:pt>
              </c:strCache>
            </c:strRef>
          </c:tx>
          <c:spPr>
            <a:ln>
              <a:prstDash val="lgDashDot"/>
            </a:ln>
          </c:spPr>
          <c:marker>
            <c:symbol val="none"/>
          </c:marker>
          <c:xVal>
            <c:numRef>
              <c:f>'Factors for eta crit'!$E$14:$E$50</c:f>
              <c:numCache>
                <c:formatCode>0</c:formatCode>
                <c:ptCount val="37"/>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numCache>
            </c:numRef>
          </c:xVal>
          <c:yVal>
            <c:numRef>
              <c:f>'Factors for eta crit'!$G$14:$G$50</c:f>
              <c:numCache>
                <c:formatCode>0%</c:formatCode>
                <c:ptCount val="37"/>
                <c:pt idx="0">
                  <c:v>0</c:v>
                </c:pt>
                <c:pt idx="1">
                  <c:v>1.4841018867924528E-2</c:v>
                </c:pt>
                <c:pt idx="2">
                  <c:v>7.0678100628930818E-2</c:v>
                </c:pt>
                <c:pt idx="3">
                  <c:v>0.13300440251572326</c:v>
                </c:pt>
                <c:pt idx="4">
                  <c:v>0.24136025157232704</c:v>
                </c:pt>
                <c:pt idx="5">
                  <c:v>0.33064893081761004</c:v>
                </c:pt>
                <c:pt idx="6">
                  <c:v>0.40583496855345913</c:v>
                </c:pt>
                <c:pt idx="7">
                  <c:v>0.46634955974842768</c:v>
                </c:pt>
                <c:pt idx="8">
                  <c:v>0.51855194968553453</c:v>
                </c:pt>
                <c:pt idx="9">
                  <c:v>0.56150176100628924</c:v>
                </c:pt>
                <c:pt idx="10">
                  <c:v>0.59671484276729558</c:v>
                </c:pt>
                <c:pt idx="11">
                  <c:v>0.62852830188679243</c:v>
                </c:pt>
                <c:pt idx="12">
                  <c:v>0.65071723270440252</c:v>
                </c:pt>
                <c:pt idx="13">
                  <c:v>0.69315144654088046</c:v>
                </c:pt>
                <c:pt idx="14">
                  <c:v>0.72022440251572328</c:v>
                </c:pt>
                <c:pt idx="15">
                  <c:v>0.73852415094339618</c:v>
                </c:pt>
                <c:pt idx="16">
                  <c:v>0.74915861635220116</c:v>
                </c:pt>
                <c:pt idx="17">
                  <c:v>0.75577949685534596</c:v>
                </c:pt>
                <c:pt idx="18">
                  <c:v>0.76097748427672951</c:v>
                </c:pt>
                <c:pt idx="19">
                  <c:v>0.76066578616352198</c:v>
                </c:pt>
                <c:pt idx="20">
                  <c:v>0.7599842767295597</c:v>
                </c:pt>
                <c:pt idx="21">
                  <c:v>0.75659169811320748</c:v>
                </c:pt>
                <c:pt idx="22">
                  <c:v>0.75289886792452831</c:v>
                </c:pt>
                <c:pt idx="23">
                  <c:v>0.74035798742138359</c:v>
                </c:pt>
                <c:pt idx="24">
                  <c:v>0.72881911949685529</c:v>
                </c:pt>
                <c:pt idx="25">
                  <c:v>0.71267006289308177</c:v>
                </c:pt>
                <c:pt idx="26">
                  <c:v>0.69705484276729557</c:v>
                </c:pt>
                <c:pt idx="27">
                  <c:v>0.66918352201257858</c:v>
                </c:pt>
                <c:pt idx="28">
                  <c:v>0.64151899371069177</c:v>
                </c:pt>
                <c:pt idx="29">
                  <c:v>0.61915547169811314</c:v>
                </c:pt>
                <c:pt idx="30">
                  <c:v>0.59418540880503135</c:v>
                </c:pt>
                <c:pt idx="31">
                  <c:v>0.57803836477987425</c:v>
                </c:pt>
                <c:pt idx="32">
                  <c:v>0.56347962264150953</c:v>
                </c:pt>
                <c:pt idx="33">
                  <c:v>0.55113446540880506</c:v>
                </c:pt>
                <c:pt idx="34">
                  <c:v>0.54106842767295593</c:v>
                </c:pt>
                <c:pt idx="35">
                  <c:v>0.5292830188679245</c:v>
                </c:pt>
                <c:pt idx="36">
                  <c:v>0.51858918238993712</c:v>
                </c:pt>
              </c:numCache>
            </c:numRef>
          </c:yVal>
          <c:smooth val="0"/>
          <c:extLst>
            <c:ext xmlns:c16="http://schemas.microsoft.com/office/drawing/2014/chart" uri="{C3380CC4-5D6E-409C-BE32-E72D297353CC}">
              <c16:uniqueId val="{00000000-340C-409F-B16D-3B6E2ED2DBC6}"/>
            </c:ext>
          </c:extLst>
        </c:ser>
        <c:ser>
          <c:idx val="6"/>
          <c:order val="1"/>
          <c:tx>
            <c:strRef>
              <c:f>'Factors for eta crit'!$F$13</c:f>
              <c:strCache>
                <c:ptCount val="1"/>
                <c:pt idx="0">
                  <c:v>Base</c:v>
                </c:pt>
              </c:strCache>
            </c:strRef>
          </c:tx>
          <c:spPr>
            <a:ln>
              <a:prstDash val="sysDash"/>
            </a:ln>
          </c:spPr>
          <c:marker>
            <c:symbol val="none"/>
          </c:marker>
          <c:xVal>
            <c:numRef>
              <c:f>'Factors for eta crit'!$E$14:$E$50</c:f>
              <c:numCache>
                <c:formatCode>0</c:formatCode>
                <c:ptCount val="37"/>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numCache>
            </c:numRef>
          </c:xVal>
          <c:yVal>
            <c:numRef>
              <c:f>'Factors for eta crit'!$F$14:$F$50</c:f>
              <c:numCache>
                <c:formatCode>0%</c:formatCode>
                <c:ptCount val="37"/>
                <c:pt idx="0">
                  <c:v>0.70042173379457695</c:v>
                </c:pt>
                <c:pt idx="1">
                  <c:v>0.69064628930817606</c:v>
                </c:pt>
                <c:pt idx="2">
                  <c:v>0.65512729559748428</c:v>
                </c:pt>
                <c:pt idx="3">
                  <c:v>0.61282226415094343</c:v>
                </c:pt>
                <c:pt idx="4">
                  <c:v>0.5414347169811321</c:v>
                </c:pt>
                <c:pt idx="5">
                  <c:v>0.47689496855345909</c:v>
                </c:pt>
                <c:pt idx="6">
                  <c:v>0.42723081761006293</c:v>
                </c:pt>
                <c:pt idx="7">
                  <c:v>0.38354654088050316</c:v>
                </c:pt>
                <c:pt idx="8">
                  <c:v>0.34084037735849054</c:v>
                </c:pt>
                <c:pt idx="9">
                  <c:v>0.30527572327044022</c:v>
                </c:pt>
                <c:pt idx="10">
                  <c:v>0.27458591194968557</c:v>
                </c:pt>
                <c:pt idx="11">
                  <c:v>0.24697811320754717</c:v>
                </c:pt>
                <c:pt idx="12">
                  <c:v>0.22436566037735847</c:v>
                </c:pt>
                <c:pt idx="13">
                  <c:v>0.18381584905660375</c:v>
                </c:pt>
                <c:pt idx="14">
                  <c:v>0.15139408805031446</c:v>
                </c:pt>
                <c:pt idx="15">
                  <c:v>0.12830163522012578</c:v>
                </c:pt>
                <c:pt idx="16">
                  <c:v>0.11111818867924528</c:v>
                </c:pt>
                <c:pt idx="17">
                  <c:v>9.2069345911949679E-2</c:v>
                </c:pt>
                <c:pt idx="18">
                  <c:v>8.05928679245283E-2</c:v>
                </c:pt>
                <c:pt idx="19">
                  <c:v>6.9491522012578619E-2</c:v>
                </c:pt>
                <c:pt idx="20">
                  <c:v>5.9697232704402511E-2</c:v>
                </c:pt>
                <c:pt idx="21">
                  <c:v>5.3734930817610056E-2</c:v>
                </c:pt>
                <c:pt idx="22">
                  <c:v>4.6100654088050315E-2</c:v>
                </c:pt>
                <c:pt idx="23">
                  <c:v>3.5402716981132079E-2</c:v>
                </c:pt>
                <c:pt idx="24">
                  <c:v>2.715114465408805E-2</c:v>
                </c:pt>
                <c:pt idx="25">
                  <c:v>2.1082767295597486E-2</c:v>
                </c:pt>
                <c:pt idx="26">
                  <c:v>1.6660188679245281E-2</c:v>
                </c:pt>
                <c:pt idx="27">
                  <c:v>1.187163396226415E-2</c:v>
                </c:pt>
                <c:pt idx="28">
                  <c:v>8.7786817610062892E-3</c:v>
                </c:pt>
                <c:pt idx="29">
                  <c:v>6.3087484276729555E-3</c:v>
                </c:pt>
                <c:pt idx="30">
                  <c:v>5.3788955974842763E-3</c:v>
                </c:pt>
                <c:pt idx="31">
                  <c:v>4.3258125786163519E-3</c:v>
                </c:pt>
                <c:pt idx="32">
                  <c:v>3.3895974842767297E-3</c:v>
                </c:pt>
                <c:pt idx="33">
                  <c:v>2.8937974842767294E-3</c:v>
                </c:pt>
                <c:pt idx="34">
                  <c:v>2.4159672955974842E-3</c:v>
                </c:pt>
                <c:pt idx="35">
                  <c:v>2.065548427672956E-3</c:v>
                </c:pt>
                <c:pt idx="36">
                  <c:v>1.8739672955974842E-3</c:v>
                </c:pt>
              </c:numCache>
            </c:numRef>
          </c:yVal>
          <c:smooth val="0"/>
          <c:extLst>
            <c:ext xmlns:c16="http://schemas.microsoft.com/office/drawing/2014/chart" uri="{C3380CC4-5D6E-409C-BE32-E72D297353CC}">
              <c16:uniqueId val="{00000001-340C-409F-B16D-3B6E2ED2DBC6}"/>
            </c:ext>
          </c:extLst>
        </c:ser>
        <c:ser>
          <c:idx val="7"/>
          <c:order val="2"/>
          <c:tx>
            <c:strRef>
              <c:f>'Factors for eta crit'!$H$13</c:f>
              <c:strCache>
                <c:ptCount val="1"/>
                <c:pt idx="0">
                  <c:v>Total</c:v>
                </c:pt>
              </c:strCache>
            </c:strRef>
          </c:tx>
          <c:marker>
            <c:symbol val="none"/>
          </c:marker>
          <c:xVal>
            <c:numRef>
              <c:f>'Factors for eta crit'!$E$14:$E$50</c:f>
              <c:numCache>
                <c:formatCode>0</c:formatCode>
                <c:ptCount val="37"/>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numCache>
            </c:numRef>
          </c:xVal>
          <c:yVal>
            <c:numRef>
              <c:f>'Factors for eta crit'!$H$14:$H$50</c:f>
              <c:numCache>
                <c:formatCode>0.0</c:formatCode>
                <c:ptCount val="37"/>
                <c:pt idx="0">
                  <c:v>0.70042173379457695</c:v>
                </c:pt>
                <c:pt idx="1">
                  <c:v>0.70548730817610061</c:v>
                </c:pt>
                <c:pt idx="2">
                  <c:v>0.72580539622641504</c:v>
                </c:pt>
                <c:pt idx="3">
                  <c:v>0.74582666666666664</c:v>
                </c:pt>
                <c:pt idx="4">
                  <c:v>0.7827949685534592</c:v>
                </c:pt>
                <c:pt idx="5">
                  <c:v>0.80754389937106907</c:v>
                </c:pt>
                <c:pt idx="6">
                  <c:v>0.833065786163522</c:v>
                </c:pt>
                <c:pt idx="7">
                  <c:v>0.84989610062893084</c:v>
                </c:pt>
                <c:pt idx="8">
                  <c:v>0.85939232704402513</c:v>
                </c:pt>
                <c:pt idx="9">
                  <c:v>0.86677748427672952</c:v>
                </c:pt>
                <c:pt idx="10">
                  <c:v>0.8713007547169811</c:v>
                </c:pt>
                <c:pt idx="11">
                  <c:v>0.87550641509433957</c:v>
                </c:pt>
                <c:pt idx="12">
                  <c:v>0.87508289308176102</c:v>
                </c:pt>
                <c:pt idx="13">
                  <c:v>0.87696729559748421</c:v>
                </c:pt>
                <c:pt idx="14">
                  <c:v>0.8716184905660378</c:v>
                </c:pt>
                <c:pt idx="15">
                  <c:v>0.86682578616352202</c:v>
                </c:pt>
                <c:pt idx="16">
                  <c:v>0.86027680503144643</c:v>
                </c:pt>
                <c:pt idx="17">
                  <c:v>0.84784884276729566</c:v>
                </c:pt>
                <c:pt idx="18">
                  <c:v>0.84157035220125787</c:v>
                </c:pt>
                <c:pt idx="19">
                  <c:v>0.83015730817610056</c:v>
                </c:pt>
                <c:pt idx="20">
                  <c:v>0.81968150943396223</c:v>
                </c:pt>
                <c:pt idx="21">
                  <c:v>0.81032662893081753</c:v>
                </c:pt>
                <c:pt idx="22">
                  <c:v>0.79899952201257862</c:v>
                </c:pt>
                <c:pt idx="23">
                  <c:v>0.77576070440251566</c:v>
                </c:pt>
                <c:pt idx="24">
                  <c:v>0.75597026415094337</c:v>
                </c:pt>
                <c:pt idx="25">
                  <c:v>0.73375283018867921</c:v>
                </c:pt>
                <c:pt idx="26">
                  <c:v>0.7137150314465408</c:v>
                </c:pt>
                <c:pt idx="27">
                  <c:v>0.68105515597484279</c:v>
                </c:pt>
                <c:pt idx="28">
                  <c:v>0.65029767547169803</c:v>
                </c:pt>
                <c:pt idx="29">
                  <c:v>0.62546422012578606</c:v>
                </c:pt>
                <c:pt idx="30">
                  <c:v>0.59956430440251562</c:v>
                </c:pt>
                <c:pt idx="31">
                  <c:v>0.58236417735849055</c:v>
                </c:pt>
                <c:pt idx="32">
                  <c:v>0.56686922012578622</c:v>
                </c:pt>
                <c:pt idx="33">
                  <c:v>0.55402826289308182</c:v>
                </c:pt>
                <c:pt idx="34">
                  <c:v>0.54348439496855339</c:v>
                </c:pt>
                <c:pt idx="35">
                  <c:v>0.53134856729559743</c:v>
                </c:pt>
                <c:pt idx="36">
                  <c:v>0.52046314968553464</c:v>
                </c:pt>
              </c:numCache>
            </c:numRef>
          </c:yVal>
          <c:smooth val="0"/>
          <c:extLst>
            <c:ext xmlns:c16="http://schemas.microsoft.com/office/drawing/2014/chart" uri="{C3380CC4-5D6E-409C-BE32-E72D297353CC}">
              <c16:uniqueId val="{00000002-340C-409F-B16D-3B6E2ED2DBC6}"/>
            </c:ext>
          </c:extLst>
        </c:ser>
        <c:dLbls>
          <c:showLegendKey val="0"/>
          <c:showVal val="0"/>
          <c:showCatName val="0"/>
          <c:showSerName val="0"/>
          <c:showPercent val="0"/>
          <c:showBubbleSize val="0"/>
        </c:dLbls>
        <c:axId val="751503368"/>
        <c:axId val="751497792"/>
      </c:scatterChart>
      <c:valAx>
        <c:axId val="751503368"/>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dirty="0"/>
                  <a:t>Wall Height, </a:t>
                </a:r>
                <a:r>
                  <a:rPr lang="el-GR" dirty="0"/>
                  <a:t>η</a:t>
                </a:r>
                <a:endParaRPr lang="en-US" dirty="0"/>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51497792"/>
        <c:crosses val="autoZero"/>
        <c:crossBetween val="midCat"/>
        <c:majorUnit val="2"/>
      </c:valAx>
      <c:valAx>
        <c:axId val="75149779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Percentage of Qspace Compared to a Blackbody With the Same Base Area</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751503368"/>
        <c:crosses val="autoZero"/>
        <c:crossBetween val="midCat"/>
        <c:majorUnit val="0.1"/>
      </c:valAx>
    </c:plotArea>
    <c:legend>
      <c:legendPos val="t"/>
      <c:layout>
        <c:manualLayout>
          <c:xMode val="edge"/>
          <c:yMode val="edge"/>
          <c:x val="0.61484415764117828"/>
          <c:y val="5.2124937752406689E-2"/>
          <c:w val="0.34029214995408158"/>
          <c:h val="6.6576294344460191E-2"/>
        </c:manualLayout>
      </c:layout>
      <c:overlay val="0"/>
      <c:spPr>
        <a:solidFill>
          <a:schemeClr val="bg1"/>
        </a:solidFill>
      </c:spPr>
    </c:legend>
    <c:plotVisOnly val="1"/>
    <c:dispBlanksAs val="gap"/>
    <c:showDLblsOverMax val="0"/>
  </c:chart>
  <c:txPr>
    <a:bodyPr/>
    <a:lstStyle/>
    <a:p>
      <a:pPr>
        <a:defRPr sz="1600" b="0">
          <a:solidFill>
            <a:sysClr val="windowText" lastClr="000000"/>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ysClr val="windowText" lastClr="000000"/>
                </a:solidFill>
                <a:latin typeface="+mn-lt"/>
                <a:ea typeface="+mn-ea"/>
                <a:cs typeface="+mn-cs"/>
              </a:defRPr>
            </a:pPr>
            <a:r>
              <a:rPr lang="el-GR" dirty="0"/>
              <a:t>ε</a:t>
            </a:r>
            <a:r>
              <a:rPr lang="en-US" baseline="-25000" dirty="0"/>
              <a:t>eff</a:t>
            </a:r>
            <a:r>
              <a:rPr lang="en-US" dirty="0"/>
              <a:t> vs </a:t>
            </a:r>
            <a:r>
              <a:rPr lang="el-GR" dirty="0"/>
              <a:t>η</a:t>
            </a:r>
            <a:r>
              <a:rPr lang="en-US" dirty="0"/>
              <a:t> for Various </a:t>
            </a:r>
            <a:r>
              <a:rPr lang="el-GR" dirty="0"/>
              <a:t>ε</a:t>
            </a:r>
            <a:r>
              <a:rPr lang="en-US" dirty="0"/>
              <a:t>surf and λ=0.010</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eta!$B$63</c:f>
              <c:strCache>
                <c:ptCount val="1"/>
                <c:pt idx="0">
                  <c:v>0.9</c:v>
                </c:pt>
              </c:strCache>
            </c:strRef>
          </c:tx>
          <c:spPr>
            <a:ln w="19050" cap="rnd">
              <a:solidFill>
                <a:srgbClr val="FF0000"/>
              </a:solidFill>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eta!$B$64:$B$102</c:f>
              <c:numCache>
                <c:formatCode>0.00</c:formatCode>
                <c:ptCount val="39"/>
                <c:pt idx="0">
                  <c:v>0.9</c:v>
                </c:pt>
                <c:pt idx="1">
                  <c:v>0.9023267715252894</c:v>
                </c:pt>
                <c:pt idx="2">
                  <c:v>0.91003562397549853</c:v>
                </c:pt>
                <c:pt idx="3">
                  <c:v>0.91849266716754097</c:v>
                </c:pt>
                <c:pt idx="4">
                  <c:v>0.93242917640374201</c:v>
                </c:pt>
                <c:pt idx="5">
                  <c:v>0.94156229026627825</c:v>
                </c:pt>
                <c:pt idx="6">
                  <c:v>0.94156229026627825</c:v>
                </c:pt>
                <c:pt idx="7">
                  <c:v>0.94954527944224909</c:v>
                </c:pt>
                <c:pt idx="8">
                  <c:v>0.95128674597225127</c:v>
                </c:pt>
                <c:pt idx="9">
                  <c:v>0.95216470758674165</c:v>
                </c:pt>
                <c:pt idx="10">
                  <c:v>0.95498300962500893</c:v>
                </c:pt>
                <c:pt idx="11">
                  <c:v>0.9487770630295701</c:v>
                </c:pt>
                <c:pt idx="12">
                  <c:v>0.94452654210901632</c:v>
                </c:pt>
                <c:pt idx="13">
                  <c:v>0.93541492472930909</c:v>
                </c:pt>
                <c:pt idx="14">
                  <c:v>0.92989133432565907</c:v>
                </c:pt>
                <c:pt idx="15">
                  <c:v>0.91706145396866179</c:v>
                </c:pt>
                <c:pt idx="16">
                  <c:v>0.90888104913985635</c:v>
                </c:pt>
                <c:pt idx="17">
                  <c:v>0.8945601551343787</c:v>
                </c:pt>
                <c:pt idx="18">
                  <c:v>0.88262861405191018</c:v>
                </c:pt>
                <c:pt idx="19">
                  <c:v>0.87284078772024054</c:v>
                </c:pt>
                <c:pt idx="20">
                  <c:v>0.85425472752959164</c:v>
                </c:pt>
                <c:pt idx="21">
                  <c:v>0.84955875171485884</c:v>
                </c:pt>
                <c:pt idx="22">
                  <c:v>0.84000918435339889</c:v>
                </c:pt>
                <c:pt idx="23">
                  <c:v>0.8121556635680538</c:v>
                </c:pt>
                <c:pt idx="24">
                  <c:v>0.78469244851304509</c:v>
                </c:pt>
                <c:pt idx="25">
                  <c:v>0.76432381448312448</c:v>
                </c:pt>
                <c:pt idx="26">
                  <c:v>0.74344273447306253</c:v>
                </c:pt>
                <c:pt idx="27">
                  <c:v>0.70964636644264611</c:v>
                </c:pt>
                <c:pt idx="28">
                  <c:v>0.66945964845014128</c:v>
                </c:pt>
                <c:pt idx="29">
                  <c:v>0.64578059377768005</c:v>
                </c:pt>
                <c:pt idx="30">
                  <c:v>0.62585850455133119</c:v>
                </c:pt>
                <c:pt idx="31">
                  <c:v>0.60822610753654571</c:v>
                </c:pt>
                <c:pt idx="32">
                  <c:v>0.59366795521584881</c:v>
                </c:pt>
                <c:pt idx="33">
                  <c:v>0.58082661383932188</c:v>
                </c:pt>
                <c:pt idx="34">
                  <c:v>0.56942813398973824</c:v>
                </c:pt>
                <c:pt idx="35">
                  <c:v>0.55645339122345405</c:v>
                </c:pt>
                <c:pt idx="36">
                  <c:v>0.54692519966281417</c:v>
                </c:pt>
                <c:pt idx="37">
                  <c:v>#N/A</c:v>
                </c:pt>
                <c:pt idx="38">
                  <c:v>#N/A</c:v>
                </c:pt>
              </c:numCache>
            </c:numRef>
          </c:yVal>
          <c:smooth val="0"/>
          <c:extLst>
            <c:ext xmlns:c16="http://schemas.microsoft.com/office/drawing/2014/chart" uri="{C3380CC4-5D6E-409C-BE32-E72D297353CC}">
              <c16:uniqueId val="{00000000-7431-456B-AE8B-E06F088B6294}"/>
            </c:ext>
          </c:extLst>
        </c:ser>
        <c:ser>
          <c:idx val="1"/>
          <c:order val="1"/>
          <c:tx>
            <c:strRef>
              <c:f>eta!$C$63</c:f>
              <c:strCache>
                <c:ptCount val="1"/>
                <c:pt idx="0">
                  <c:v>0.7</c:v>
                </c:pt>
              </c:strCache>
            </c:strRef>
          </c:tx>
          <c:spPr>
            <a:ln w="19050" cap="rnd">
              <a:solidFill>
                <a:schemeClr val="accent3"/>
              </a:solidFill>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eta!$C$64:$C$102</c:f>
              <c:numCache>
                <c:formatCode>0.00</c:formatCode>
                <c:ptCount val="39"/>
                <c:pt idx="0">
                  <c:v>0.7</c:v>
                </c:pt>
                <c:pt idx="1">
                  <c:v>0.70506252432781669</c:v>
                </c:pt>
                <c:pt idx="2">
                  <c:v>0.72536837857104242</c:v>
                </c:pt>
                <c:pt idx="3">
                  <c:v>0.74537759392227021</c:v>
                </c:pt>
                <c:pt idx="4">
                  <c:v>0.78232363667362825</c:v>
                </c:pt>
                <c:pt idx="5">
                  <c:v>0.80705766581129057</c:v>
                </c:pt>
                <c:pt idx="6">
                  <c:v>0.83256418551611255</c:v>
                </c:pt>
                <c:pt idx="7">
                  <c:v>0.84938436621204949</c:v>
                </c:pt>
                <c:pt idx="8">
                  <c:v>0.85887487481542113</c:v>
                </c:pt>
                <c:pt idx="9">
                  <c:v>0.86625558534090197</c:v>
                </c:pt>
                <c:pt idx="10">
                  <c:v>0.87077613225629047</c:v>
                </c:pt>
                <c:pt idx="11">
                  <c:v>0.87497926034627971</c:v>
                </c:pt>
                <c:pt idx="12">
                  <c:v>0.87455599334227196</c:v>
                </c:pt>
                <c:pt idx="13">
                  <c:v>0.87643926123269011</c:v>
                </c:pt>
                <c:pt idx="14">
                  <c:v>0.87109367679211547</c:v>
                </c:pt>
                <c:pt idx="15">
                  <c:v>0.86630385814444777</c:v>
                </c:pt>
                <c:pt idx="16">
                  <c:v>0.85975882024618444</c:v>
                </c:pt>
                <c:pt idx="17">
                  <c:v>0.84733834103321781</c:v>
                </c:pt>
                <c:pt idx="18">
                  <c:v>0.84106363083481117</c:v>
                </c:pt>
                <c:pt idx="19">
                  <c:v>0.82965745876426666</c:v>
                </c:pt>
                <c:pt idx="20">
                  <c:v>0.81918796764815072</c:v>
                </c:pt>
                <c:pt idx="21">
                  <c:v>0.80983871985036349</c:v>
                </c:pt>
                <c:pt idx="22">
                  <c:v>0.79851843314279436</c:v>
                </c:pt>
                <c:pt idx="23">
                  <c:v>0.77529360795224</c:v>
                </c:pt>
                <c:pt idx="24">
                  <c:v>0.75551508380358245</c:v>
                </c:pt>
                <c:pt idx="25">
                  <c:v>0.73331102727134179</c:v>
                </c:pt>
                <c:pt idx="26">
                  <c:v>0.71328529357015036</c:v>
                </c:pt>
                <c:pt idx="27">
                  <c:v>0.68064508306963822</c:v>
                </c:pt>
                <c:pt idx="28">
                  <c:v>0.649906122078865</c:v>
                </c:pt>
                <c:pt idx="29">
                  <c:v>0.62508761930631018</c:v>
                </c:pt>
                <c:pt idx="30">
                  <c:v>0.59920329828721608</c:v>
                </c:pt>
                <c:pt idx="31">
                  <c:v>0.58201352768202708</c:v>
                </c:pt>
                <c:pt idx="32">
                  <c:v>0.5665279001813901</c:v>
                </c:pt>
                <c:pt idx="33">
                  <c:v>0.55369467466995936</c:v>
                </c:pt>
                <c:pt idx="34">
                  <c:v>0.54315715535686737</c:v>
                </c:pt>
                <c:pt idx="35">
                  <c:v>0.53102863483674201</c:v>
                </c:pt>
                <c:pt idx="36">
                  <c:v>0.52014977148999342</c:v>
                </c:pt>
                <c:pt idx="37">
                  <c:v>#N/A</c:v>
                </c:pt>
                <c:pt idx="38">
                  <c:v>#N/A</c:v>
                </c:pt>
              </c:numCache>
            </c:numRef>
          </c:yVal>
          <c:smooth val="0"/>
          <c:extLst>
            <c:ext xmlns:c16="http://schemas.microsoft.com/office/drawing/2014/chart" uri="{C3380CC4-5D6E-409C-BE32-E72D297353CC}">
              <c16:uniqueId val="{00000001-7431-456B-AE8B-E06F088B6294}"/>
            </c:ext>
          </c:extLst>
        </c:ser>
        <c:ser>
          <c:idx val="2"/>
          <c:order val="2"/>
          <c:tx>
            <c:strRef>
              <c:f>eta!$D$63</c:f>
              <c:strCache>
                <c:ptCount val="1"/>
                <c:pt idx="0">
                  <c:v>0.5</c:v>
                </c:pt>
              </c:strCache>
            </c:strRef>
          </c:tx>
          <c:spPr>
            <a:ln w="19050" cap="rnd">
              <a:solidFill>
                <a:schemeClr val="accent2"/>
              </a:solidFill>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eta!$D$64:$D$102</c:f>
              <c:numCache>
                <c:formatCode>0.00</c:formatCode>
                <c:ptCount val="39"/>
                <c:pt idx="0">
                  <c:v>0.5</c:v>
                </c:pt>
                <c:pt idx="1">
                  <c:v>0.50685900025562047</c:v>
                </c:pt>
                <c:pt idx="2">
                  <c:v>0.53218182560059524</c:v>
                </c:pt>
                <c:pt idx="3">
                  <c:v>0.56064832299367462</c:v>
                </c:pt>
                <c:pt idx="4">
                  <c:v>0.61075392169395448</c:v>
                </c:pt>
                <c:pt idx="5">
                  <c:v>0.65234106765913979</c:v>
                </c:pt>
                <c:pt idx="6">
                  <c:v>0.68394316020545975</c:v>
                </c:pt>
                <c:pt idx="7">
                  <c:v>0.71118951220474724</c:v>
                </c:pt>
                <c:pt idx="8">
                  <c:v>0.73253438826012729</c:v>
                </c:pt>
                <c:pt idx="9">
                  <c:v>0.75117699300034635</c:v>
                </c:pt>
                <c:pt idx="10">
                  <c:v>0.76169757283354822</c:v>
                </c:pt>
                <c:pt idx="11">
                  <c:v>0.77186704344720969</c:v>
                </c:pt>
                <c:pt idx="12">
                  <c:v>0.78075150208731436</c:v>
                </c:pt>
                <c:pt idx="13">
                  <c:v>0.78865567082624555</c:v>
                </c:pt>
                <c:pt idx="14">
                  <c:v>0.79290996305957617</c:v>
                </c:pt>
                <c:pt idx="15">
                  <c:v>0.793345826248259</c:v>
                </c:pt>
                <c:pt idx="16">
                  <c:v>0.78936071774990935</c:v>
                </c:pt>
                <c:pt idx="17">
                  <c:v>0.78452351884271976</c:v>
                </c:pt>
                <c:pt idx="18">
                  <c:v>0.77807415914960942</c:v>
                </c:pt>
                <c:pt idx="19">
                  <c:v>0.77374232872558302</c:v>
                </c:pt>
                <c:pt idx="20">
                  <c:v>0.7647590616907205</c:v>
                </c:pt>
                <c:pt idx="21">
                  <c:v>0.75957092955858652</c:v>
                </c:pt>
                <c:pt idx="22">
                  <c:v>0.75142916811470306</c:v>
                </c:pt>
                <c:pt idx="23">
                  <c:v>0.73078761675015202</c:v>
                </c:pt>
                <c:pt idx="24">
                  <c:v>0.70995193077488283</c:v>
                </c:pt>
                <c:pt idx="25">
                  <c:v>0.69090590870690605</c:v>
                </c:pt>
                <c:pt idx="26">
                  <c:v>0.67135934543612041</c:v>
                </c:pt>
                <c:pt idx="27">
                  <c:v>0.64324569080935468</c:v>
                </c:pt>
                <c:pt idx="28">
                  <c:v>0.61574128799040395</c:v>
                </c:pt>
                <c:pt idx="29">
                  <c:v>0.59049111447187008</c:v>
                </c:pt>
                <c:pt idx="30">
                  <c:v>0.56902226656577948</c:v>
                </c:pt>
                <c:pt idx="31">
                  <c:v>0.54519747453946732</c:v>
                </c:pt>
                <c:pt idx="32">
                  <c:v>0.53294414368009102</c:v>
                </c:pt>
                <c:pt idx="33">
                  <c:v>0.51953469803235508</c:v>
                </c:pt>
                <c:pt idx="34">
                  <c:v>0.50759177512792542</c:v>
                </c:pt>
                <c:pt idx="35">
                  <c:v>0.49728345232043969</c:v>
                </c:pt>
                <c:pt idx="36">
                  <c:v>0.48823316905752945</c:v>
                </c:pt>
                <c:pt idx="37">
                  <c:v>#N/A</c:v>
                </c:pt>
                <c:pt idx="38">
                  <c:v>#N/A</c:v>
                </c:pt>
              </c:numCache>
            </c:numRef>
          </c:yVal>
          <c:smooth val="0"/>
          <c:extLst>
            <c:ext xmlns:c16="http://schemas.microsoft.com/office/drawing/2014/chart" uri="{C3380CC4-5D6E-409C-BE32-E72D297353CC}">
              <c16:uniqueId val="{00000002-7431-456B-AE8B-E06F088B6294}"/>
            </c:ext>
          </c:extLst>
        </c:ser>
        <c:ser>
          <c:idx val="3"/>
          <c:order val="3"/>
          <c:tx>
            <c:strRef>
              <c:f>eta!$E$63</c:f>
              <c:strCache>
                <c:ptCount val="1"/>
                <c:pt idx="0">
                  <c:v>0.3</c:v>
                </c:pt>
              </c:strCache>
            </c:strRef>
          </c:tx>
          <c:spPr>
            <a:ln w="19050" cap="rnd">
              <a:solidFill>
                <a:schemeClr val="accent5"/>
              </a:solidFill>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eta!$E$64:$E$102</c:f>
              <c:numCache>
                <c:formatCode>0.00</c:formatCode>
                <c:ptCount val="39"/>
                <c:pt idx="0">
                  <c:v>0.3</c:v>
                </c:pt>
                <c:pt idx="1">
                  <c:v>0.30636495931146707</c:v>
                </c:pt>
                <c:pt idx="2">
                  <c:v>0.33024265908472805</c:v>
                </c:pt>
                <c:pt idx="3">
                  <c:v>0.35785365931642554</c:v>
                </c:pt>
                <c:pt idx="4">
                  <c:v>0.40819042691889423</c:v>
                </c:pt>
                <c:pt idx="5">
                  <c:v>0.45175323793753452</c:v>
                </c:pt>
                <c:pt idx="6">
                  <c:v>0.49009542067894546</c:v>
                </c:pt>
                <c:pt idx="7">
                  <c:v>0.52402617315464972</c:v>
                </c:pt>
                <c:pt idx="8">
                  <c:v>0.55060676273836717</c:v>
                </c:pt>
                <c:pt idx="9">
                  <c:v>0.57480551688254444</c:v>
                </c:pt>
                <c:pt idx="10">
                  <c:v>0.5950663919353828</c:v>
                </c:pt>
                <c:pt idx="11">
                  <c:v>0.61178147871526678</c:v>
                </c:pt>
                <c:pt idx="12">
                  <c:v>0.62662926282882192</c:v>
                </c:pt>
                <c:pt idx="13">
                  <c:v>0.64876573743609856</c:v>
                </c:pt>
                <c:pt idx="14">
                  <c:v>0.66298921843254577</c:v>
                </c:pt>
                <c:pt idx="15">
                  <c:v>0.66934667123328018</c:v>
                </c:pt>
                <c:pt idx="16">
                  <c:v>0.67362937402286449</c:v>
                </c:pt>
                <c:pt idx="17">
                  <c:v>0.67902649973805829</c:v>
                </c:pt>
                <c:pt idx="18">
                  <c:v>0.67687451324123504</c:v>
                </c:pt>
                <c:pt idx="19">
                  <c:v>0.67621954935124973</c:v>
                </c:pt>
                <c:pt idx="20">
                  <c:v>0.67385667104393543</c:v>
                </c:pt>
                <c:pt idx="21">
                  <c:v>0.67135919458360926</c:v>
                </c:pt>
                <c:pt idx="22">
                  <c:v>0.66552976328478552</c:v>
                </c:pt>
                <c:pt idx="23">
                  <c:v>0.65564209773286564</c:v>
                </c:pt>
                <c:pt idx="24">
                  <c:v>0.64106002774653681</c:v>
                </c:pt>
                <c:pt idx="25">
                  <c:v>0.62502067221899682</c:v>
                </c:pt>
                <c:pt idx="26">
                  <c:v>0.61155983866336128</c:v>
                </c:pt>
                <c:pt idx="27">
                  <c:v>0.58517096627887222</c:v>
                </c:pt>
                <c:pt idx="28">
                  <c:v>0.56181859403309486</c:v>
                </c:pt>
                <c:pt idx="29">
                  <c:v>0.54065697486527997</c:v>
                </c:pt>
                <c:pt idx="30">
                  <c:v>0.52073420303131845</c:v>
                </c:pt>
                <c:pt idx="31">
                  <c:v>0.50405145023008058</c:v>
                </c:pt>
                <c:pt idx="32">
                  <c:v>0.4880146026255372</c:v>
                </c:pt>
                <c:pt idx="33">
                  <c:v>0.47443278284180634</c:v>
                </c:pt>
                <c:pt idx="34">
                  <c:v>0.45892327036024833</c:v>
                </c:pt>
                <c:pt idx="35">
                  <c:v>0.45085373458446187</c:v>
                </c:pt>
                <c:pt idx="36">
                  <c:v>0.4391829846832308</c:v>
                </c:pt>
                <c:pt idx="37">
                  <c:v>#N/A</c:v>
                </c:pt>
                <c:pt idx="38">
                  <c:v>#N/A</c:v>
                </c:pt>
              </c:numCache>
            </c:numRef>
          </c:yVal>
          <c:smooth val="0"/>
          <c:extLst>
            <c:ext xmlns:c16="http://schemas.microsoft.com/office/drawing/2014/chart" uri="{C3380CC4-5D6E-409C-BE32-E72D297353CC}">
              <c16:uniqueId val="{00000003-7431-456B-AE8B-E06F088B6294}"/>
            </c:ext>
          </c:extLst>
        </c:ser>
        <c:ser>
          <c:idx val="4"/>
          <c:order val="4"/>
          <c:tx>
            <c:strRef>
              <c:f>eta!$F$63</c:f>
              <c:strCache>
                <c:ptCount val="1"/>
                <c:pt idx="0">
                  <c:v>0.1</c:v>
                </c:pt>
              </c:strCache>
            </c:strRef>
          </c:tx>
          <c:spPr>
            <a:ln w="19050" cap="rnd">
              <a:solidFill>
                <a:srgbClr val="7030A0"/>
              </a:solidFill>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eta!$F$64:$F$102</c:f>
              <c:numCache>
                <c:formatCode>0.00</c:formatCode>
                <c:ptCount val="39"/>
                <c:pt idx="0">
                  <c:v>0.1</c:v>
                </c:pt>
                <c:pt idx="1">
                  <c:v>0.10297810273119781</c:v>
                </c:pt>
                <c:pt idx="2">
                  <c:v>0.11458235043431272</c:v>
                </c:pt>
                <c:pt idx="3">
                  <c:v>0.1287195940785921</c:v>
                </c:pt>
                <c:pt idx="4">
                  <c:v>0.1556510917451687</c:v>
                </c:pt>
                <c:pt idx="5">
                  <c:v>0.18164380909320416</c:v>
                </c:pt>
                <c:pt idx="6">
                  <c:v>0.20560632820502883</c:v>
                </c:pt>
                <c:pt idx="7">
                  <c:v>0.22874691483918713</c:v>
                </c:pt>
                <c:pt idx="8">
                  <c:v>0.249826441327576</c:v>
                </c:pt>
                <c:pt idx="9">
                  <c:v>0.2695869386011594</c:v>
                </c:pt>
                <c:pt idx="10">
                  <c:v>0.28854590619920006</c:v>
                </c:pt>
                <c:pt idx="11">
                  <c:v>0.30524411006888547</c:v>
                </c:pt>
                <c:pt idx="12">
                  <c:v>0.32155215906074558</c:v>
                </c:pt>
                <c:pt idx="13">
                  <c:v>0.34987312149375971</c:v>
                </c:pt>
                <c:pt idx="14">
                  <c:v>0.37333181836065965</c:v>
                </c:pt>
                <c:pt idx="15">
                  <c:v>0.39353456491256161</c:v>
                </c:pt>
                <c:pt idx="16">
                  <c:v>0.41056562484794695</c:v>
                </c:pt>
                <c:pt idx="17">
                  <c:v>0.42321130171787208</c:v>
                </c:pt>
                <c:pt idx="18">
                  <c:v>0.4351713664959776</c:v>
                </c:pt>
                <c:pt idx="19">
                  <c:v>0.44394845586132048</c:v>
                </c:pt>
                <c:pt idx="20">
                  <c:v>0.45011588478226339</c:v>
                </c:pt>
                <c:pt idx="21">
                  <c:v>0.45693054640199854</c:v>
                </c:pt>
                <c:pt idx="22">
                  <c:v>0.46067870331856797</c:v>
                </c:pt>
                <c:pt idx="23">
                  <c:v>0.46567580588750329</c:v>
                </c:pt>
                <c:pt idx="24">
                  <c:v>0.46792340773426672</c:v>
                </c:pt>
                <c:pt idx="25">
                  <c:v>0.46541848921672718</c:v>
                </c:pt>
                <c:pt idx="26">
                  <c:v>0.46207710609628716</c:v>
                </c:pt>
                <c:pt idx="27">
                  <c:v>0.45169914096995667</c:v>
                </c:pt>
                <c:pt idx="28">
                  <c:v>0.43909840054887395</c:v>
                </c:pt>
                <c:pt idx="29">
                  <c:v>0.42901417668922431</c:v>
                </c:pt>
                <c:pt idx="30">
                  <c:v>0.41536692337170789</c:v>
                </c:pt>
                <c:pt idx="31">
                  <c:v>0.40447361715412744</c:v>
                </c:pt>
                <c:pt idx="32">
                  <c:v>0.39160001722521015</c:v>
                </c:pt>
                <c:pt idx="33">
                  <c:v>0.38196059959394191</c:v>
                </c:pt>
                <c:pt idx="34">
                  <c:v>0.37253768674368115</c:v>
                </c:pt>
                <c:pt idx="35">
                  <c:v>0.3637200120187572</c:v>
                </c:pt>
                <c:pt idx="36">
                  <c:v>0.35542676548892976</c:v>
                </c:pt>
                <c:pt idx="37">
                  <c:v>#N/A</c:v>
                </c:pt>
                <c:pt idx="38">
                  <c:v>#N/A</c:v>
                </c:pt>
              </c:numCache>
            </c:numRef>
          </c:yVal>
          <c:smooth val="0"/>
          <c:extLst>
            <c:ext xmlns:c16="http://schemas.microsoft.com/office/drawing/2014/chart" uri="{C3380CC4-5D6E-409C-BE32-E72D297353CC}">
              <c16:uniqueId val="{00000004-7431-456B-AE8B-E06F088B6294}"/>
            </c:ext>
          </c:extLst>
        </c:ser>
        <c:dLbls>
          <c:showLegendKey val="0"/>
          <c:showVal val="0"/>
          <c:showCatName val="0"/>
          <c:showSerName val="0"/>
          <c:showPercent val="0"/>
          <c:showBubbleSize val="0"/>
        </c:dLbls>
        <c:axId val="751503368"/>
        <c:axId val="751497792"/>
      </c:scatterChart>
      <c:valAx>
        <c:axId val="751503368"/>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dirty="0"/>
                  <a:t>Wall Height, </a:t>
                </a:r>
                <a:r>
                  <a:rPr lang="el-GR" dirty="0"/>
                  <a:t>η</a:t>
                </a:r>
                <a:endParaRPr lang="en-US" dirty="0"/>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1497792"/>
        <c:crosses val="autoZero"/>
        <c:crossBetween val="midCat"/>
        <c:majorUnit val="2"/>
      </c:valAx>
      <c:valAx>
        <c:axId val="75149779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l-GR" dirty="0"/>
                  <a:t>ε</a:t>
                </a:r>
                <a:r>
                  <a:rPr lang="en-US" baseline="-25000" dirty="0"/>
                  <a:t>eff</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1503368"/>
        <c:crosses val="autoZero"/>
        <c:crossBetween val="midCat"/>
        <c:majorUnit val="0.1"/>
      </c:valAx>
      <c:spPr>
        <a:noFill/>
        <a:ln>
          <a:noFill/>
        </a:ln>
        <a:effectLst/>
      </c:spPr>
    </c:plotArea>
    <c:plotVisOnly val="1"/>
    <c:dispBlanksAs val="gap"/>
    <c:showDLblsOverMax val="0"/>
  </c:chart>
  <c:spPr>
    <a:noFill/>
    <a:ln>
      <a:noFill/>
    </a:ln>
    <a:effectLst/>
  </c:spPr>
  <c:txPr>
    <a:bodyPr/>
    <a:lstStyle/>
    <a:p>
      <a:pPr>
        <a:defRPr sz="1600" b="0">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ysClr val="windowText" lastClr="000000"/>
                </a:solidFill>
                <a:latin typeface="+mn-lt"/>
                <a:ea typeface="+mn-ea"/>
                <a:cs typeface="+mn-cs"/>
              </a:defRPr>
            </a:pPr>
            <a:r>
              <a:rPr lang="el-GR" dirty="0"/>
              <a:t>ε</a:t>
            </a:r>
            <a:r>
              <a:rPr lang="en-US" baseline="-25000" dirty="0"/>
              <a:t>eff</a:t>
            </a:r>
            <a:r>
              <a:rPr lang="en-US" dirty="0"/>
              <a:t>/</a:t>
            </a:r>
            <a:r>
              <a:rPr lang="el-GR" dirty="0"/>
              <a:t>ε</a:t>
            </a:r>
            <a:r>
              <a:rPr lang="en-US" baseline="-25000" dirty="0"/>
              <a:t>surf</a:t>
            </a:r>
            <a:r>
              <a:rPr lang="en-US" dirty="0"/>
              <a:t> vs </a:t>
            </a:r>
            <a:r>
              <a:rPr lang="el-GR" dirty="0"/>
              <a:t>η</a:t>
            </a:r>
            <a:r>
              <a:rPr lang="en-US" dirty="0"/>
              <a:t> for Various </a:t>
            </a:r>
            <a:r>
              <a:rPr lang="el-GR" dirty="0"/>
              <a:t>ε</a:t>
            </a:r>
            <a:r>
              <a:rPr lang="en-US" dirty="0"/>
              <a:t>surf and λ=0.010</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eta!$J$63</c:f>
              <c:strCache>
                <c:ptCount val="1"/>
                <c:pt idx="0">
                  <c:v>0.9</c:v>
                </c:pt>
              </c:strCache>
            </c:strRef>
          </c:tx>
          <c:spPr>
            <a:ln w="19050" cap="rnd">
              <a:solidFill>
                <a:srgbClr val="FF0000"/>
              </a:solidFill>
              <a:prstDash val="dash"/>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eta!$J$64:$J$102</c:f>
              <c:numCache>
                <c:formatCode>0.00</c:formatCode>
                <c:ptCount val="39"/>
                <c:pt idx="0">
                  <c:v>1</c:v>
                </c:pt>
                <c:pt idx="1">
                  <c:v>1.0025853016947659</c:v>
                </c:pt>
                <c:pt idx="2">
                  <c:v>1.0111506933061094</c:v>
                </c:pt>
                <c:pt idx="3">
                  <c:v>1.0205474079639343</c:v>
                </c:pt>
                <c:pt idx="4">
                  <c:v>1.03603241822638</c:v>
                </c:pt>
                <c:pt idx="5">
                  <c:v>1.046180322518087</c:v>
                </c:pt>
                <c:pt idx="6">
                  <c:v>1.046180322518087</c:v>
                </c:pt>
                <c:pt idx="7">
                  <c:v>1.0550503104913878</c:v>
                </c:pt>
                <c:pt idx="8">
                  <c:v>1.0569852733025014</c:v>
                </c:pt>
                <c:pt idx="9">
                  <c:v>1.0579607862074907</c:v>
                </c:pt>
                <c:pt idx="10">
                  <c:v>1.0610922329166765</c:v>
                </c:pt>
                <c:pt idx="11">
                  <c:v>1.0541967366995224</c:v>
                </c:pt>
                <c:pt idx="12">
                  <c:v>1.0494739356766847</c:v>
                </c:pt>
                <c:pt idx="13">
                  <c:v>1.039349916365899</c:v>
                </c:pt>
                <c:pt idx="14">
                  <c:v>1.0332125936951768</c:v>
                </c:pt>
                <c:pt idx="15">
                  <c:v>1.0189571710762908</c:v>
                </c:pt>
                <c:pt idx="16">
                  <c:v>1.0098678323776182</c:v>
                </c:pt>
                <c:pt idx="17">
                  <c:v>0.99395572792708742</c:v>
                </c:pt>
                <c:pt idx="18">
                  <c:v>0.98069846005767791</c:v>
                </c:pt>
                <c:pt idx="19">
                  <c:v>0.96982309746693396</c:v>
                </c:pt>
                <c:pt idx="20">
                  <c:v>0.94917191947732404</c:v>
                </c:pt>
                <c:pt idx="21">
                  <c:v>0.94395416857206538</c:v>
                </c:pt>
                <c:pt idx="22">
                  <c:v>0.93334353817044313</c:v>
                </c:pt>
                <c:pt idx="23">
                  <c:v>0.90239518174228195</c:v>
                </c:pt>
                <c:pt idx="24">
                  <c:v>0.87188049834782788</c:v>
                </c:pt>
                <c:pt idx="25">
                  <c:v>0.84924868275902721</c:v>
                </c:pt>
                <c:pt idx="26">
                  <c:v>0.82604748274784723</c:v>
                </c:pt>
                <c:pt idx="27">
                  <c:v>0.7884959627140512</c:v>
                </c:pt>
                <c:pt idx="28">
                  <c:v>0.74384405383349028</c:v>
                </c:pt>
                <c:pt idx="29">
                  <c:v>0.71753399308631116</c:v>
                </c:pt>
                <c:pt idx="30">
                  <c:v>0.69539833839036802</c:v>
                </c:pt>
                <c:pt idx="31">
                  <c:v>0.67580678615171741</c:v>
                </c:pt>
                <c:pt idx="32">
                  <c:v>0.65963106135094307</c:v>
                </c:pt>
                <c:pt idx="33">
                  <c:v>0.64536290426591314</c:v>
                </c:pt>
                <c:pt idx="34">
                  <c:v>0.6326979266552647</c:v>
                </c:pt>
                <c:pt idx="35">
                  <c:v>0.61828154580383787</c:v>
                </c:pt>
                <c:pt idx="36">
                  <c:v>0.60769466629201574</c:v>
                </c:pt>
              </c:numCache>
            </c:numRef>
          </c:yVal>
          <c:smooth val="0"/>
          <c:extLst>
            <c:ext xmlns:c16="http://schemas.microsoft.com/office/drawing/2014/chart" uri="{C3380CC4-5D6E-409C-BE32-E72D297353CC}">
              <c16:uniqueId val="{00000000-B789-498C-A5D0-ABA1CB4A222A}"/>
            </c:ext>
          </c:extLst>
        </c:ser>
        <c:ser>
          <c:idx val="1"/>
          <c:order val="1"/>
          <c:tx>
            <c:strRef>
              <c:f>eta!$K$63</c:f>
              <c:strCache>
                <c:ptCount val="1"/>
                <c:pt idx="0">
                  <c:v>0.7</c:v>
                </c:pt>
              </c:strCache>
            </c:strRef>
          </c:tx>
          <c:spPr>
            <a:ln w="19050" cap="rnd">
              <a:solidFill>
                <a:schemeClr val="accent3"/>
              </a:solidFill>
              <a:prstDash val="dashDot"/>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eta!$K$64:$K$102</c:f>
              <c:numCache>
                <c:formatCode>0.00</c:formatCode>
                <c:ptCount val="39"/>
                <c:pt idx="0">
                  <c:v>1</c:v>
                </c:pt>
                <c:pt idx="1">
                  <c:v>1.0072321776111668</c:v>
                </c:pt>
                <c:pt idx="2">
                  <c:v>1.0362405408157749</c:v>
                </c:pt>
                <c:pt idx="3">
                  <c:v>1.0648251341746717</c:v>
                </c:pt>
                <c:pt idx="4">
                  <c:v>1.1176051952480404</c:v>
                </c:pt>
                <c:pt idx="5">
                  <c:v>1.1529395225875581</c:v>
                </c:pt>
                <c:pt idx="6">
                  <c:v>1.1893774078801609</c:v>
                </c:pt>
                <c:pt idx="7">
                  <c:v>1.213406237445785</c:v>
                </c:pt>
                <c:pt idx="8">
                  <c:v>1.226964106879173</c:v>
                </c:pt>
                <c:pt idx="9">
                  <c:v>1.2375079790584314</c:v>
                </c:pt>
                <c:pt idx="10">
                  <c:v>1.2439659032232722</c:v>
                </c:pt>
                <c:pt idx="11">
                  <c:v>1.2499703719232569</c:v>
                </c:pt>
                <c:pt idx="12">
                  <c:v>1.2493657047746742</c:v>
                </c:pt>
                <c:pt idx="13">
                  <c:v>1.2520560874752718</c:v>
                </c:pt>
                <c:pt idx="14">
                  <c:v>1.2444195382744507</c:v>
                </c:pt>
                <c:pt idx="15">
                  <c:v>1.2375769402063541</c:v>
                </c:pt>
                <c:pt idx="16">
                  <c:v>1.2282268860659777</c:v>
                </c:pt>
                <c:pt idx="17">
                  <c:v>1.2104833443331684</c:v>
                </c:pt>
                <c:pt idx="18">
                  <c:v>1.2015194726211589</c:v>
                </c:pt>
                <c:pt idx="19">
                  <c:v>1.1852249410918096</c:v>
                </c:pt>
                <c:pt idx="20">
                  <c:v>1.170268525211644</c:v>
                </c:pt>
                <c:pt idx="21">
                  <c:v>1.1569124569290907</c:v>
                </c:pt>
                <c:pt idx="22">
                  <c:v>1.1407406187754205</c:v>
                </c:pt>
                <c:pt idx="23">
                  <c:v>1.1075622970746286</c:v>
                </c:pt>
                <c:pt idx="24">
                  <c:v>1.0793072625765465</c:v>
                </c:pt>
                <c:pt idx="25">
                  <c:v>1.0475871818162026</c:v>
                </c:pt>
                <c:pt idx="26">
                  <c:v>1.0189789908145006</c:v>
                </c:pt>
                <c:pt idx="27">
                  <c:v>0.97235011867091181</c:v>
                </c:pt>
                <c:pt idx="28">
                  <c:v>0.92843731725552148</c:v>
                </c:pt>
                <c:pt idx="29">
                  <c:v>0.89298231329472888</c:v>
                </c:pt>
                <c:pt idx="30">
                  <c:v>0.85600471183888016</c:v>
                </c:pt>
                <c:pt idx="31">
                  <c:v>0.83144789668861019</c:v>
                </c:pt>
                <c:pt idx="32">
                  <c:v>0.80932557168770014</c:v>
                </c:pt>
                <c:pt idx="33">
                  <c:v>0.79099239238565633</c:v>
                </c:pt>
                <c:pt idx="34">
                  <c:v>0.77593879336695348</c:v>
                </c:pt>
                <c:pt idx="35">
                  <c:v>0.75861233548106011</c:v>
                </c:pt>
                <c:pt idx="36">
                  <c:v>0.74307110212856209</c:v>
                </c:pt>
              </c:numCache>
            </c:numRef>
          </c:yVal>
          <c:smooth val="0"/>
          <c:extLst>
            <c:ext xmlns:c16="http://schemas.microsoft.com/office/drawing/2014/chart" uri="{C3380CC4-5D6E-409C-BE32-E72D297353CC}">
              <c16:uniqueId val="{00000001-B789-498C-A5D0-ABA1CB4A222A}"/>
            </c:ext>
          </c:extLst>
        </c:ser>
        <c:ser>
          <c:idx val="2"/>
          <c:order val="2"/>
          <c:tx>
            <c:strRef>
              <c:f>eta!$L$63</c:f>
              <c:strCache>
                <c:ptCount val="1"/>
                <c:pt idx="0">
                  <c:v>0.5</c:v>
                </c:pt>
              </c:strCache>
            </c:strRef>
          </c:tx>
          <c:spPr>
            <a:ln w="19050" cap="rnd">
              <a:solidFill>
                <a:schemeClr val="accent2"/>
              </a:solidFill>
              <a:prstDash val="lgDash"/>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eta!$L$64:$L$102</c:f>
              <c:numCache>
                <c:formatCode>0.00</c:formatCode>
                <c:ptCount val="39"/>
                <c:pt idx="0">
                  <c:v>1</c:v>
                </c:pt>
                <c:pt idx="1">
                  <c:v>1.0137180005112409</c:v>
                </c:pt>
                <c:pt idx="2">
                  <c:v>1.0643636512011905</c:v>
                </c:pt>
                <c:pt idx="3">
                  <c:v>1.1212966459873492</c:v>
                </c:pt>
                <c:pt idx="4">
                  <c:v>1.221507843387909</c:v>
                </c:pt>
                <c:pt idx="5">
                  <c:v>1.3046821353182796</c:v>
                </c:pt>
                <c:pt idx="6">
                  <c:v>1.3678863204109195</c:v>
                </c:pt>
                <c:pt idx="7">
                  <c:v>1.4223790244094945</c:v>
                </c:pt>
                <c:pt idx="8">
                  <c:v>1.4650687765202546</c:v>
                </c:pt>
                <c:pt idx="9">
                  <c:v>1.5023539860006927</c:v>
                </c:pt>
                <c:pt idx="10">
                  <c:v>1.5233951456670964</c:v>
                </c:pt>
                <c:pt idx="11">
                  <c:v>1.5437340868944194</c:v>
                </c:pt>
                <c:pt idx="12">
                  <c:v>1.5615030041746287</c:v>
                </c:pt>
                <c:pt idx="13">
                  <c:v>1.5773113416524911</c:v>
                </c:pt>
                <c:pt idx="14">
                  <c:v>1.5858199261191523</c:v>
                </c:pt>
                <c:pt idx="15">
                  <c:v>1.586691652496518</c:v>
                </c:pt>
                <c:pt idx="16">
                  <c:v>1.5787214354998187</c:v>
                </c:pt>
                <c:pt idx="17">
                  <c:v>1.5690470376854395</c:v>
                </c:pt>
                <c:pt idx="18">
                  <c:v>1.5561483182992188</c:v>
                </c:pt>
                <c:pt idx="19">
                  <c:v>1.547484657451166</c:v>
                </c:pt>
                <c:pt idx="20">
                  <c:v>1.529518123381441</c:v>
                </c:pt>
                <c:pt idx="21">
                  <c:v>1.519141859117173</c:v>
                </c:pt>
                <c:pt idx="22">
                  <c:v>1.5028583362294061</c:v>
                </c:pt>
                <c:pt idx="23">
                  <c:v>1.461575233500304</c:v>
                </c:pt>
                <c:pt idx="24">
                  <c:v>1.4199038615497657</c:v>
                </c:pt>
                <c:pt idx="25">
                  <c:v>1.3818118174138121</c:v>
                </c:pt>
                <c:pt idx="26">
                  <c:v>1.3427186908722408</c:v>
                </c:pt>
                <c:pt idx="27">
                  <c:v>1.2864913816187094</c:v>
                </c:pt>
                <c:pt idx="28">
                  <c:v>1.2314825759808079</c:v>
                </c:pt>
                <c:pt idx="29">
                  <c:v>1.1809822289437402</c:v>
                </c:pt>
                <c:pt idx="30">
                  <c:v>1.138044533131559</c:v>
                </c:pt>
                <c:pt idx="31">
                  <c:v>1.0903949490789346</c:v>
                </c:pt>
                <c:pt idx="32">
                  <c:v>1.065888287360182</c:v>
                </c:pt>
                <c:pt idx="33">
                  <c:v>1.0390693960647102</c:v>
                </c:pt>
                <c:pt idx="34">
                  <c:v>1.0151835502558508</c:v>
                </c:pt>
                <c:pt idx="35">
                  <c:v>0.99456690464087938</c:v>
                </c:pt>
                <c:pt idx="36">
                  <c:v>0.9764663381150589</c:v>
                </c:pt>
              </c:numCache>
            </c:numRef>
          </c:yVal>
          <c:smooth val="0"/>
          <c:extLst>
            <c:ext xmlns:c16="http://schemas.microsoft.com/office/drawing/2014/chart" uri="{C3380CC4-5D6E-409C-BE32-E72D297353CC}">
              <c16:uniqueId val="{00000002-B789-498C-A5D0-ABA1CB4A222A}"/>
            </c:ext>
          </c:extLst>
        </c:ser>
        <c:ser>
          <c:idx val="3"/>
          <c:order val="3"/>
          <c:tx>
            <c:strRef>
              <c:f>eta!$M$63</c:f>
              <c:strCache>
                <c:ptCount val="1"/>
                <c:pt idx="0">
                  <c:v>0.3</c:v>
                </c:pt>
              </c:strCache>
            </c:strRef>
          </c:tx>
          <c:spPr>
            <a:ln w="19050" cap="rnd">
              <a:solidFill>
                <a:srgbClr val="0070C0"/>
              </a:solidFill>
              <a:prstDash val="lgDashDot"/>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eta!$M$64:$M$102</c:f>
              <c:numCache>
                <c:formatCode>0.00</c:formatCode>
                <c:ptCount val="39"/>
                <c:pt idx="0">
                  <c:v>1</c:v>
                </c:pt>
                <c:pt idx="1">
                  <c:v>1.0212165310382235</c:v>
                </c:pt>
                <c:pt idx="2">
                  <c:v>1.1008088636157602</c:v>
                </c:pt>
                <c:pt idx="3">
                  <c:v>1.1928455310547519</c:v>
                </c:pt>
                <c:pt idx="4">
                  <c:v>1.3606347563963141</c:v>
                </c:pt>
                <c:pt idx="5">
                  <c:v>1.5058441264584486</c:v>
                </c:pt>
                <c:pt idx="6">
                  <c:v>1.6336514022631516</c:v>
                </c:pt>
                <c:pt idx="7">
                  <c:v>1.7467539105154992</c:v>
                </c:pt>
                <c:pt idx="8">
                  <c:v>1.8353558757945574</c:v>
                </c:pt>
                <c:pt idx="9">
                  <c:v>1.9160183896084815</c:v>
                </c:pt>
                <c:pt idx="10">
                  <c:v>1.9835546397846093</c:v>
                </c:pt>
                <c:pt idx="11">
                  <c:v>2.039271595717556</c:v>
                </c:pt>
                <c:pt idx="12">
                  <c:v>2.0887642094294065</c:v>
                </c:pt>
                <c:pt idx="13">
                  <c:v>2.1625524581203286</c:v>
                </c:pt>
                <c:pt idx="14">
                  <c:v>2.2099640614418194</c:v>
                </c:pt>
                <c:pt idx="15">
                  <c:v>2.2311555707776005</c:v>
                </c:pt>
                <c:pt idx="16">
                  <c:v>2.2454312467428816</c:v>
                </c:pt>
                <c:pt idx="17">
                  <c:v>2.2634216657935275</c:v>
                </c:pt>
                <c:pt idx="18">
                  <c:v>2.2562483774707838</c:v>
                </c:pt>
                <c:pt idx="19">
                  <c:v>2.2540651645041661</c:v>
                </c:pt>
                <c:pt idx="20">
                  <c:v>2.2461889034797848</c:v>
                </c:pt>
                <c:pt idx="21">
                  <c:v>2.2378639819453645</c:v>
                </c:pt>
                <c:pt idx="22">
                  <c:v>2.2184325442826185</c:v>
                </c:pt>
                <c:pt idx="23">
                  <c:v>2.1854736591095523</c:v>
                </c:pt>
                <c:pt idx="24">
                  <c:v>2.1368667591551227</c:v>
                </c:pt>
                <c:pt idx="25">
                  <c:v>2.0834022407299897</c:v>
                </c:pt>
                <c:pt idx="26">
                  <c:v>2.0385327955445378</c:v>
                </c:pt>
                <c:pt idx="27">
                  <c:v>1.9505698875962407</c:v>
                </c:pt>
                <c:pt idx="28">
                  <c:v>1.872728646776983</c:v>
                </c:pt>
                <c:pt idx="29">
                  <c:v>1.8021899162176001</c:v>
                </c:pt>
                <c:pt idx="30">
                  <c:v>1.7357806767710615</c:v>
                </c:pt>
                <c:pt idx="31">
                  <c:v>1.6801715007669353</c:v>
                </c:pt>
                <c:pt idx="32">
                  <c:v>1.6267153420851241</c:v>
                </c:pt>
                <c:pt idx="33">
                  <c:v>1.5814426094726879</c:v>
                </c:pt>
                <c:pt idx="34">
                  <c:v>1.5297442345341612</c:v>
                </c:pt>
                <c:pt idx="35">
                  <c:v>1.5028457819482064</c:v>
                </c:pt>
                <c:pt idx="36">
                  <c:v>1.4639432822774361</c:v>
                </c:pt>
              </c:numCache>
            </c:numRef>
          </c:yVal>
          <c:smooth val="0"/>
          <c:extLst>
            <c:ext xmlns:c16="http://schemas.microsoft.com/office/drawing/2014/chart" uri="{C3380CC4-5D6E-409C-BE32-E72D297353CC}">
              <c16:uniqueId val="{00000003-B789-498C-A5D0-ABA1CB4A222A}"/>
            </c:ext>
          </c:extLst>
        </c:ser>
        <c:ser>
          <c:idx val="4"/>
          <c:order val="4"/>
          <c:tx>
            <c:strRef>
              <c:f>eta!$N$63</c:f>
              <c:strCache>
                <c:ptCount val="1"/>
                <c:pt idx="0">
                  <c:v>0.1</c:v>
                </c:pt>
              </c:strCache>
            </c:strRef>
          </c:tx>
          <c:spPr>
            <a:ln w="19050" cap="rnd">
              <a:solidFill>
                <a:srgbClr val="7030A0"/>
              </a:solidFill>
              <a:prstDash val="lgDashDotDot"/>
              <a:round/>
            </a:ln>
            <a:effectLst/>
          </c:spPr>
          <c:marker>
            <c:symbol val="none"/>
          </c:marker>
          <c:xVal>
            <c:numRef>
              <c:f>eta!$A$64:$A$102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eta!$N$64:$N$102</c:f>
              <c:numCache>
                <c:formatCode>0.00</c:formatCode>
                <c:ptCount val="39"/>
                <c:pt idx="0">
                  <c:v>1</c:v>
                </c:pt>
                <c:pt idx="1">
                  <c:v>1.0297810273119781</c:v>
                </c:pt>
                <c:pt idx="2">
                  <c:v>1.1458235043431271</c:v>
                </c:pt>
                <c:pt idx="3">
                  <c:v>1.2871959407859208</c:v>
                </c:pt>
                <c:pt idx="4">
                  <c:v>1.5565109174516869</c:v>
                </c:pt>
                <c:pt idx="5">
                  <c:v>1.8164380909320414</c:v>
                </c:pt>
                <c:pt idx="6">
                  <c:v>2.056063282050288</c:v>
                </c:pt>
                <c:pt idx="7">
                  <c:v>2.287469148391871</c:v>
                </c:pt>
                <c:pt idx="8">
                  <c:v>2.4982644132757601</c:v>
                </c:pt>
                <c:pt idx="9">
                  <c:v>2.6958693860115939</c:v>
                </c:pt>
                <c:pt idx="10">
                  <c:v>2.8854590619920004</c:v>
                </c:pt>
                <c:pt idx="11">
                  <c:v>3.0524411006888545</c:v>
                </c:pt>
                <c:pt idx="12">
                  <c:v>3.2155215906074557</c:v>
                </c:pt>
                <c:pt idx="13">
                  <c:v>3.4987312149375969</c:v>
                </c:pt>
                <c:pt idx="14">
                  <c:v>3.7333181836065963</c:v>
                </c:pt>
                <c:pt idx="15">
                  <c:v>3.9353456491256158</c:v>
                </c:pt>
                <c:pt idx="16">
                  <c:v>4.1056562484794696</c:v>
                </c:pt>
                <c:pt idx="17">
                  <c:v>4.2321130171787207</c:v>
                </c:pt>
                <c:pt idx="18">
                  <c:v>4.3517136649597754</c:v>
                </c:pt>
                <c:pt idx="19">
                  <c:v>4.4394845586132048</c:v>
                </c:pt>
                <c:pt idx="20">
                  <c:v>4.5011588478226336</c:v>
                </c:pt>
                <c:pt idx="21">
                  <c:v>4.5693054640199851</c:v>
                </c:pt>
                <c:pt idx="22">
                  <c:v>4.6067870331856797</c:v>
                </c:pt>
                <c:pt idx="23">
                  <c:v>4.6567580588750328</c:v>
                </c:pt>
                <c:pt idx="24">
                  <c:v>4.6792340773426666</c:v>
                </c:pt>
                <c:pt idx="25">
                  <c:v>4.6541848921672715</c:v>
                </c:pt>
                <c:pt idx="26">
                  <c:v>4.6207710609628716</c:v>
                </c:pt>
                <c:pt idx="27">
                  <c:v>4.5169914096995667</c:v>
                </c:pt>
                <c:pt idx="28">
                  <c:v>4.3909840054887388</c:v>
                </c:pt>
                <c:pt idx="29">
                  <c:v>4.2901417668922432</c:v>
                </c:pt>
                <c:pt idx="30">
                  <c:v>4.1536692337170784</c:v>
                </c:pt>
                <c:pt idx="31">
                  <c:v>4.044736171541274</c:v>
                </c:pt>
                <c:pt idx="32">
                  <c:v>3.9160001722521014</c:v>
                </c:pt>
                <c:pt idx="33">
                  <c:v>3.8196059959394191</c:v>
                </c:pt>
                <c:pt idx="34">
                  <c:v>3.7253768674368115</c:v>
                </c:pt>
                <c:pt idx="35">
                  <c:v>3.6372001201875719</c:v>
                </c:pt>
                <c:pt idx="36">
                  <c:v>3.5542676548892973</c:v>
                </c:pt>
              </c:numCache>
            </c:numRef>
          </c:yVal>
          <c:smooth val="0"/>
          <c:extLst>
            <c:ext xmlns:c16="http://schemas.microsoft.com/office/drawing/2014/chart" uri="{C3380CC4-5D6E-409C-BE32-E72D297353CC}">
              <c16:uniqueId val="{00000004-B789-498C-A5D0-ABA1CB4A222A}"/>
            </c:ext>
          </c:extLst>
        </c:ser>
        <c:dLbls>
          <c:showLegendKey val="0"/>
          <c:showVal val="0"/>
          <c:showCatName val="0"/>
          <c:showSerName val="0"/>
          <c:showPercent val="0"/>
          <c:showBubbleSize val="0"/>
        </c:dLbls>
        <c:axId val="751503368"/>
        <c:axId val="751497792"/>
      </c:scatterChart>
      <c:valAx>
        <c:axId val="751503368"/>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dirty="0"/>
                  <a:t>Wall Height, </a:t>
                </a:r>
                <a:r>
                  <a:rPr lang="el-GR" dirty="0"/>
                  <a:t>η</a:t>
                </a:r>
                <a:endParaRPr lang="en-US" dirty="0"/>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1497792"/>
        <c:crosses val="autoZero"/>
        <c:crossBetween val="midCat"/>
        <c:majorUnit val="2"/>
      </c:valAx>
      <c:valAx>
        <c:axId val="751497792"/>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l-GR" dirty="0"/>
                  <a:t>ε</a:t>
                </a:r>
                <a:r>
                  <a:rPr lang="en-US" baseline="-25000" dirty="0"/>
                  <a:t>eff</a:t>
                </a:r>
                <a:r>
                  <a:rPr lang="en-US" dirty="0"/>
                  <a:t>/</a:t>
                </a:r>
                <a:r>
                  <a:rPr lang="el-GR" dirty="0"/>
                  <a:t>ε</a:t>
                </a:r>
                <a:r>
                  <a:rPr lang="en-US" baseline="-25000" dirty="0"/>
                  <a:t>surf</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150336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0">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ysClr val="windowText" lastClr="000000"/>
                </a:solidFill>
                <a:latin typeface="+mn-lt"/>
                <a:ea typeface="+mn-ea"/>
                <a:cs typeface="+mn-cs"/>
              </a:defRPr>
            </a:pPr>
            <a:r>
              <a:rPr lang="en-US"/>
              <a:t>Isothermal vs Nonisothermal </a:t>
            </a:r>
            <a:r>
              <a:rPr lang="el-GR"/>
              <a:t>ε</a:t>
            </a:r>
            <a:r>
              <a:rPr lang="en-US"/>
              <a:t>eff for λ=0.010</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1"/>
          <c:order val="0"/>
          <c:tx>
            <c:strRef>
              <c:f>'Isothermal Walls'!$E$63</c:f>
              <c:strCache>
                <c:ptCount val="1"/>
                <c:pt idx="0">
                  <c:v>Isothermal</c:v>
                </c:pt>
              </c:strCache>
            </c:strRef>
          </c:tx>
          <c:spPr>
            <a:ln w="19050" cap="rnd">
              <a:solidFill>
                <a:srgbClr val="5B9BD5"/>
              </a:solidFill>
              <a:prstDash val="dash"/>
              <a:round/>
            </a:ln>
            <a:effectLst/>
          </c:spPr>
          <c:marker>
            <c:symbol val="none"/>
          </c:marker>
          <c:xVal>
            <c:numRef>
              <c:f>'Isothermal Walls'!$D$64:$D$100</c:f>
              <c:numCache>
                <c:formatCode>0</c:formatCode>
                <c:ptCount val="37"/>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numCache>
            </c:numRef>
          </c:xVal>
          <c:yVal>
            <c:numRef>
              <c:f>'Isothermal Walls'!$E$64:$E$100</c:f>
              <c:numCache>
                <c:formatCode>0.00</c:formatCode>
                <c:ptCount val="37"/>
                <c:pt idx="0">
                  <c:v>0.7</c:v>
                </c:pt>
                <c:pt idx="1">
                  <c:v>0.70508228600676814</c:v>
                </c:pt>
                <c:pt idx="2">
                  <c:v>0.72441843516668125</c:v>
                </c:pt>
                <c:pt idx="3">
                  <c:v>0.74545993425123502</c:v>
                </c:pt>
                <c:pt idx="4">
                  <c:v>0.78139916220155459</c:v>
                </c:pt>
                <c:pt idx="5">
                  <c:v>0.80727589911065412</c:v>
                </c:pt>
                <c:pt idx="6">
                  <c:v>0.83068380896549021</c:v>
                </c:pt>
                <c:pt idx="7">
                  <c:v>0.85152860894663729</c:v>
                </c:pt>
                <c:pt idx="8">
                  <c:v>0.86595388031874043</c:v>
                </c:pt>
                <c:pt idx="9">
                  <c:v>0.876055844433693</c:v>
                </c:pt>
                <c:pt idx="10">
                  <c:v>0.88647925010767381</c:v>
                </c:pt>
                <c:pt idx="11">
                  <c:v>0.89188077568777424</c:v>
                </c:pt>
                <c:pt idx="12">
                  <c:v>0.89564856857286934</c:v>
                </c:pt>
                <c:pt idx="13">
                  <c:v>0.90630881268924701</c:v>
                </c:pt>
                <c:pt idx="14">
                  <c:v>0.91377852619626543</c:v>
                </c:pt>
                <c:pt idx="15">
                  <c:v>0.91196666182775887</c:v>
                </c:pt>
                <c:pt idx="16">
                  <c:v>0.91709276843575349</c:v>
                </c:pt>
                <c:pt idx="17">
                  <c:v>0.91986409248786183</c:v>
                </c:pt>
                <c:pt idx="18">
                  <c:v>0.9192184940246062</c:v>
                </c:pt>
                <c:pt idx="19">
                  <c:v>0.92010766900908703</c:v>
                </c:pt>
                <c:pt idx="20">
                  <c:v>0.92125680058328763</c:v>
                </c:pt>
                <c:pt idx="21">
                  <c:v>0.92353232271564356</c:v>
                </c:pt>
                <c:pt idx="22">
                  <c:v>0.92241158912665389</c:v>
                </c:pt>
                <c:pt idx="23">
                  <c:v>0.92461653742590921</c:v>
                </c:pt>
                <c:pt idx="24">
                  <c:v>0.92449940045105494</c:v>
                </c:pt>
                <c:pt idx="25">
                  <c:v>0.92230228391133329</c:v>
                </c:pt>
                <c:pt idx="26">
                  <c:v>0.92205590404761062</c:v>
                </c:pt>
                <c:pt idx="27">
                  <c:v>0.92401965426689869</c:v>
                </c:pt>
                <c:pt idx="28">
                  <c:v>0.92354876815356002</c:v>
                </c:pt>
                <c:pt idx="29">
                  <c:v>0.92327178660086018</c:v>
                </c:pt>
                <c:pt idx="30">
                  <c:v>0.92299158057573616</c:v>
                </c:pt>
                <c:pt idx="31">
                  <c:v>0.92404268315981941</c:v>
                </c:pt>
                <c:pt idx="32">
                  <c:v>0.92263712494465799</c:v>
                </c:pt>
                <c:pt idx="33">
                  <c:v>0.92257147016052288</c:v>
                </c:pt>
                <c:pt idx="34">
                  <c:v>0.92265862394169562</c:v>
                </c:pt>
                <c:pt idx="35">
                  <c:v>0.92361812133842514</c:v>
                </c:pt>
                <c:pt idx="36">
                  <c:v>0.9247157732361152</c:v>
                </c:pt>
              </c:numCache>
            </c:numRef>
          </c:yVal>
          <c:smooth val="0"/>
          <c:extLst>
            <c:ext xmlns:c16="http://schemas.microsoft.com/office/drawing/2014/chart" uri="{C3380CC4-5D6E-409C-BE32-E72D297353CC}">
              <c16:uniqueId val="{00000000-9F63-4111-8D63-C23B5A80C7D7}"/>
            </c:ext>
          </c:extLst>
        </c:ser>
        <c:ser>
          <c:idx val="0"/>
          <c:order val="1"/>
          <c:tx>
            <c:strRef>
              <c:f>'Isothermal Walls'!$B$63</c:f>
              <c:strCache>
                <c:ptCount val="1"/>
                <c:pt idx="0">
                  <c:v>Nonisothermal</c:v>
                </c:pt>
              </c:strCache>
            </c:strRef>
          </c:tx>
          <c:spPr>
            <a:ln w="19050" cap="rnd">
              <a:solidFill>
                <a:srgbClr val="FF0000"/>
              </a:solidFill>
              <a:round/>
            </a:ln>
            <a:effectLst/>
          </c:spPr>
          <c:marker>
            <c:symbol val="none"/>
          </c:marker>
          <c:xVal>
            <c:numRef>
              <c:f>'Isothermal Walls'!$A$64:$A$102</c:f>
              <c:numCache>
                <c:formatCode>0</c:formatCode>
                <c:ptCount val="39"/>
                <c:pt idx="0">
                  <c:v>3.4641016151377546E-2</c:v>
                </c:pt>
                <c:pt idx="1">
                  <c:v>0.17320508075688773</c:v>
                </c:pt>
                <c:pt idx="2">
                  <c:v>0.34641016151377546</c:v>
                </c:pt>
                <c:pt idx="3">
                  <c:v>0.69282032302755092</c:v>
                </c:pt>
                <c:pt idx="4">
                  <c:v>1.0392304845413265</c:v>
                </c:pt>
                <c:pt idx="5">
                  <c:v>1.3856406460551018</c:v>
                </c:pt>
                <c:pt idx="6">
                  <c:v>1.7320508075688774</c:v>
                </c:pt>
                <c:pt idx="7">
                  <c:v>2.078460969082653</c:v>
                </c:pt>
                <c:pt idx="8">
                  <c:v>2.4248711305964283</c:v>
                </c:pt>
                <c:pt idx="9">
                  <c:v>2.7712812921102037</c:v>
                </c:pt>
                <c:pt idx="10">
                  <c:v>3.117691453623979</c:v>
                </c:pt>
                <c:pt idx="11">
                  <c:v>3.4641016151377548</c:v>
                </c:pt>
                <c:pt idx="12">
                  <c:v>4.156921938165306</c:v>
                </c:pt>
                <c:pt idx="13">
                  <c:v>4.8497422611928567</c:v>
                </c:pt>
                <c:pt idx="14">
                  <c:v>5.5425625842204074</c:v>
                </c:pt>
                <c:pt idx="15">
                  <c:v>6.2353829072479581</c:v>
                </c:pt>
                <c:pt idx="16">
                  <c:v>6.9282032302755097</c:v>
                </c:pt>
                <c:pt idx="17">
                  <c:v>7.6210235533030604</c:v>
                </c:pt>
                <c:pt idx="18">
                  <c:v>8.3138438763306119</c:v>
                </c:pt>
                <c:pt idx="19">
                  <c:v>9.0066641993581626</c:v>
                </c:pt>
                <c:pt idx="20">
                  <c:v>9.6994845223857133</c:v>
                </c:pt>
                <c:pt idx="21">
                  <c:v>10.392304845413264</c:v>
                </c:pt>
                <c:pt idx="22">
                  <c:v>12.124355652982141</c:v>
                </c:pt>
                <c:pt idx="23">
                  <c:v>13.856406460551019</c:v>
                </c:pt>
                <c:pt idx="24">
                  <c:v>15.588457268119896</c:v>
                </c:pt>
                <c:pt idx="25">
                  <c:v>17.320508075688775</c:v>
                </c:pt>
                <c:pt idx="26">
                  <c:v>20.784609690826528</c:v>
                </c:pt>
                <c:pt idx="27">
                  <c:v>24.248711305964282</c:v>
                </c:pt>
                <c:pt idx="28">
                  <c:v>27.712812921102039</c:v>
                </c:pt>
                <c:pt idx="29">
                  <c:v>31.176914536239792</c:v>
                </c:pt>
                <c:pt idx="30">
                  <c:v>34.641016151377549</c:v>
                </c:pt>
                <c:pt idx="31">
                  <c:v>38.105117766515299</c:v>
                </c:pt>
                <c:pt idx="32">
                  <c:v>41.569219381653056</c:v>
                </c:pt>
                <c:pt idx="33">
                  <c:v>45.033320996790813</c:v>
                </c:pt>
                <c:pt idx="34">
                  <c:v>48.497422611928563</c:v>
                </c:pt>
                <c:pt idx="35">
                  <c:v>51.96152422706632</c:v>
                </c:pt>
                <c:pt idx="36">
                  <c:v>#N/A</c:v>
                </c:pt>
                <c:pt idx="37">
                  <c:v>#N/A</c:v>
                </c:pt>
                <c:pt idx="38">
                  <c:v>#N/A</c:v>
                </c:pt>
              </c:numCache>
            </c:numRef>
          </c:xVal>
          <c:yVal>
            <c:numRef>
              <c:f>'Isothermal Walls'!$B$64:$B$102</c:f>
              <c:numCache>
                <c:formatCode>0.00</c:formatCode>
                <c:ptCount val="39"/>
                <c:pt idx="0">
                  <c:v>0.70506252432781669</c:v>
                </c:pt>
                <c:pt idx="1">
                  <c:v>0.72536837857104242</c:v>
                </c:pt>
                <c:pt idx="2">
                  <c:v>0.74537759392227021</c:v>
                </c:pt>
                <c:pt idx="3">
                  <c:v>0.78232363667362825</c:v>
                </c:pt>
                <c:pt idx="4">
                  <c:v>0.80705766581129057</c:v>
                </c:pt>
                <c:pt idx="5">
                  <c:v>0.83256418551611255</c:v>
                </c:pt>
                <c:pt idx="6">
                  <c:v>0.84938436621204949</c:v>
                </c:pt>
                <c:pt idx="7">
                  <c:v>0.85887487481542113</c:v>
                </c:pt>
                <c:pt idx="8">
                  <c:v>0.86625558534090197</c:v>
                </c:pt>
                <c:pt idx="9">
                  <c:v>0.87077613225629047</c:v>
                </c:pt>
                <c:pt idx="10">
                  <c:v>0.87497926034627971</c:v>
                </c:pt>
                <c:pt idx="11">
                  <c:v>0.87455599334227196</c:v>
                </c:pt>
                <c:pt idx="12">
                  <c:v>0.87643926123269011</c:v>
                </c:pt>
                <c:pt idx="13">
                  <c:v>0.87109367679211547</c:v>
                </c:pt>
                <c:pt idx="14">
                  <c:v>0.86630385814444777</c:v>
                </c:pt>
                <c:pt idx="15">
                  <c:v>0.85975882024618444</c:v>
                </c:pt>
                <c:pt idx="16">
                  <c:v>0.84733834103321781</c:v>
                </c:pt>
                <c:pt idx="17">
                  <c:v>0.84106363083481117</c:v>
                </c:pt>
                <c:pt idx="18">
                  <c:v>0.82965745876426666</c:v>
                </c:pt>
                <c:pt idx="19">
                  <c:v>0.81918796764815072</c:v>
                </c:pt>
                <c:pt idx="20">
                  <c:v>0.80983871985036349</c:v>
                </c:pt>
                <c:pt idx="21">
                  <c:v>0.79851843314279436</c:v>
                </c:pt>
                <c:pt idx="22">
                  <c:v>0.77529360795224</c:v>
                </c:pt>
                <c:pt idx="23">
                  <c:v>0.75551508380358245</c:v>
                </c:pt>
                <c:pt idx="24">
                  <c:v>0.73331102727134179</c:v>
                </c:pt>
                <c:pt idx="25">
                  <c:v>0.71328529357015036</c:v>
                </c:pt>
                <c:pt idx="26">
                  <c:v>0.68064508306963822</c:v>
                </c:pt>
                <c:pt idx="27">
                  <c:v>0.649906122078865</c:v>
                </c:pt>
                <c:pt idx="28">
                  <c:v>0.62508761930631018</c:v>
                </c:pt>
                <c:pt idx="29">
                  <c:v>0.59920329828721608</c:v>
                </c:pt>
                <c:pt idx="30">
                  <c:v>0.58201352768202708</c:v>
                </c:pt>
                <c:pt idx="31">
                  <c:v>0.5665279001813901</c:v>
                </c:pt>
                <c:pt idx="32">
                  <c:v>0.55369467466995936</c:v>
                </c:pt>
                <c:pt idx="33">
                  <c:v>0.54315715535686737</c:v>
                </c:pt>
                <c:pt idx="34">
                  <c:v>0.53102863483674201</c:v>
                </c:pt>
                <c:pt idx="35">
                  <c:v>0.52014977148999342</c:v>
                </c:pt>
                <c:pt idx="36">
                  <c:v>#N/A</c:v>
                </c:pt>
                <c:pt idx="37">
                  <c:v>#N/A</c:v>
                </c:pt>
                <c:pt idx="38">
                  <c:v>#N/A</c:v>
                </c:pt>
              </c:numCache>
            </c:numRef>
          </c:yVal>
          <c:smooth val="0"/>
          <c:extLst>
            <c:ext xmlns:c16="http://schemas.microsoft.com/office/drawing/2014/chart" uri="{C3380CC4-5D6E-409C-BE32-E72D297353CC}">
              <c16:uniqueId val="{00000001-9F63-4111-8D63-C23B5A80C7D7}"/>
            </c:ext>
          </c:extLst>
        </c:ser>
        <c:dLbls>
          <c:showLegendKey val="0"/>
          <c:showVal val="0"/>
          <c:showCatName val="0"/>
          <c:showSerName val="0"/>
          <c:showPercent val="0"/>
          <c:showBubbleSize val="0"/>
        </c:dLbls>
        <c:axId val="751503368"/>
        <c:axId val="751497792"/>
      </c:scatterChart>
      <c:valAx>
        <c:axId val="751503368"/>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Wall Height, </a:t>
                </a:r>
                <a:r>
                  <a:rPr lang="el-GR"/>
                  <a:t>η</a:t>
                </a:r>
                <a:endParaRPr lang="en-US"/>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1497792"/>
        <c:crosses val="autoZero"/>
        <c:crossBetween val="midCat"/>
        <c:majorUnit val="2"/>
      </c:valAx>
      <c:valAx>
        <c:axId val="751497792"/>
        <c:scaling>
          <c:orientation val="minMax"/>
          <c:max val="1"/>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l-GR"/>
                  <a:t>ε</a:t>
                </a:r>
                <a:r>
                  <a:rPr lang="en-US"/>
                  <a:t>eff</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1503368"/>
        <c:crosses val="autoZero"/>
        <c:crossBetween val="midCat"/>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b="0">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r>
              <a:rPr lang="en-US"/>
              <a:t>Varying Nodalization for </a:t>
            </a:r>
            <a:r>
              <a:rPr lang="el-GR"/>
              <a:t>λ</a:t>
            </a:r>
            <a:r>
              <a:rPr lang="en-US"/>
              <a:t>=0.010</a:t>
            </a:r>
          </a:p>
        </c:rich>
      </c:tx>
      <c:overlay val="0"/>
      <c:spPr>
        <a:noFill/>
        <a:ln>
          <a:noFill/>
        </a:ln>
        <a:effectLst/>
      </c:spPr>
      <c:txPr>
        <a:bodyPr rot="0" spcFirstLastPara="1" vertOverflow="ellipsis" vert="horz" wrap="square" anchor="ctr" anchorCtr="1"/>
        <a:lstStyle/>
        <a:p>
          <a:pPr>
            <a:defRPr sz="192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smoothMarker"/>
        <c:varyColors val="0"/>
        <c:ser>
          <c:idx val="0"/>
          <c:order val="0"/>
          <c:tx>
            <c:strRef>
              <c:f>Nodes!$B$63</c:f>
              <c:strCache>
                <c:ptCount val="1"/>
                <c:pt idx="0">
                  <c:v>5x3</c:v>
                </c:pt>
              </c:strCache>
            </c:strRef>
          </c:tx>
          <c:spPr>
            <a:ln w="19050" cap="rnd">
              <a:solidFill>
                <a:srgbClr val="FF0000"/>
              </a:solidFill>
              <a:round/>
            </a:ln>
            <a:effectLst/>
          </c:spPr>
          <c:marker>
            <c:symbol val="none"/>
          </c:marker>
          <c:xVal>
            <c:numRef>
              <c:f>Nodes!$A$64:$A$102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Nodes!$B$64:$B$102</c:f>
              <c:numCache>
                <c:formatCode>0.00</c:formatCode>
                <c:ptCount val="39"/>
                <c:pt idx="0">
                  <c:v>0.7</c:v>
                </c:pt>
                <c:pt idx="1">
                  <c:v>0.70506252432781669</c:v>
                </c:pt>
                <c:pt idx="2">
                  <c:v>0.72536837857104242</c:v>
                </c:pt>
                <c:pt idx="3">
                  <c:v>0.74537759392227021</c:v>
                </c:pt>
                <c:pt idx="4">
                  <c:v>0.78232363667362825</c:v>
                </c:pt>
                <c:pt idx="5">
                  <c:v>0.80705766581129057</c:v>
                </c:pt>
                <c:pt idx="6">
                  <c:v>0.83256418551611255</c:v>
                </c:pt>
                <c:pt idx="7">
                  <c:v>0.84938436621204949</c:v>
                </c:pt>
                <c:pt idx="8">
                  <c:v>0.85887487481542113</c:v>
                </c:pt>
                <c:pt idx="9">
                  <c:v>0.86625558534090197</c:v>
                </c:pt>
                <c:pt idx="10">
                  <c:v>0.87077613225629047</c:v>
                </c:pt>
                <c:pt idx="11">
                  <c:v>0.87497926034627971</c:v>
                </c:pt>
                <c:pt idx="12">
                  <c:v>0.87455599334227196</c:v>
                </c:pt>
                <c:pt idx="13">
                  <c:v>0.87643926123269011</c:v>
                </c:pt>
                <c:pt idx="14">
                  <c:v>0.87109367679211547</c:v>
                </c:pt>
                <c:pt idx="15">
                  <c:v>0.86630385814444777</c:v>
                </c:pt>
                <c:pt idx="16">
                  <c:v>0.85975882024618444</c:v>
                </c:pt>
                <c:pt idx="17">
                  <c:v>0.84733834103321781</c:v>
                </c:pt>
                <c:pt idx="18">
                  <c:v>0.84106363083481117</c:v>
                </c:pt>
                <c:pt idx="19">
                  <c:v>0.82965745876426666</c:v>
                </c:pt>
                <c:pt idx="20">
                  <c:v>0.81918796764815072</c:v>
                </c:pt>
                <c:pt idx="21">
                  <c:v>0.80983871985036349</c:v>
                </c:pt>
                <c:pt idx="22">
                  <c:v>0.79851843314279436</c:v>
                </c:pt>
                <c:pt idx="23">
                  <c:v>0.77529360795224</c:v>
                </c:pt>
                <c:pt idx="24">
                  <c:v>0.75551508380358245</c:v>
                </c:pt>
                <c:pt idx="25">
                  <c:v>0.73331102727134179</c:v>
                </c:pt>
                <c:pt idx="26">
                  <c:v>0.71328529357015036</c:v>
                </c:pt>
                <c:pt idx="27">
                  <c:v>0.68064508306963822</c:v>
                </c:pt>
                <c:pt idx="28">
                  <c:v>0.649906122078865</c:v>
                </c:pt>
                <c:pt idx="29">
                  <c:v>0.62508761930631018</c:v>
                </c:pt>
                <c:pt idx="30">
                  <c:v>0.59920329828721608</c:v>
                </c:pt>
                <c:pt idx="31">
                  <c:v>0.58201352768202708</c:v>
                </c:pt>
                <c:pt idx="32">
                  <c:v>0.5665279001813901</c:v>
                </c:pt>
                <c:pt idx="33">
                  <c:v>0.55369467466995936</c:v>
                </c:pt>
                <c:pt idx="34">
                  <c:v>0.54315715535686737</c:v>
                </c:pt>
                <c:pt idx="35">
                  <c:v>0.53102863483674201</c:v>
                </c:pt>
                <c:pt idx="36">
                  <c:v>0.52014977148999342</c:v>
                </c:pt>
                <c:pt idx="37">
                  <c:v>#N/A</c:v>
                </c:pt>
                <c:pt idx="38">
                  <c:v>#N/A</c:v>
                </c:pt>
              </c:numCache>
            </c:numRef>
          </c:yVal>
          <c:smooth val="1"/>
          <c:extLst>
            <c:ext xmlns:c16="http://schemas.microsoft.com/office/drawing/2014/chart" uri="{C3380CC4-5D6E-409C-BE32-E72D297353CC}">
              <c16:uniqueId val="{00000000-907E-4382-815A-63A8BAB200FD}"/>
            </c:ext>
          </c:extLst>
        </c:ser>
        <c:ser>
          <c:idx val="1"/>
          <c:order val="1"/>
          <c:tx>
            <c:strRef>
              <c:f>Nodes!$C$63</c:f>
              <c:strCache>
                <c:ptCount val="1"/>
                <c:pt idx="0">
                  <c:v>5x5</c:v>
                </c:pt>
              </c:strCache>
            </c:strRef>
          </c:tx>
          <c:spPr>
            <a:ln w="19050" cap="rnd">
              <a:solidFill>
                <a:schemeClr val="accent3"/>
              </a:solidFill>
              <a:round/>
            </a:ln>
            <a:effectLst/>
          </c:spPr>
          <c:marker>
            <c:symbol val="none"/>
          </c:marker>
          <c:xVal>
            <c:numRef>
              <c:f>Nodes!$A$64:$A$102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Nodes!$C$64:$C$102</c:f>
              <c:numCache>
                <c:formatCode>0.00</c:formatCode>
                <c:ptCount val="39"/>
                <c:pt idx="0">
                  <c:v>0.7</c:v>
                </c:pt>
                <c:pt idx="1">
                  <c:v>0.70518823475371728</c:v>
                </c:pt>
                <c:pt idx="2">
                  <c:v>0.72492869378541214</c:v>
                </c:pt>
                <c:pt idx="3">
                  <c:v>0.746023242669696</c:v>
                </c:pt>
                <c:pt idx="4">
                  <c:v>0.78194172839974196</c:v>
                </c:pt>
                <c:pt idx="5">
                  <c:v>0.8093884628179151</c:v>
                </c:pt>
                <c:pt idx="6">
                  <c:v>0.83132782347737944</c:v>
                </c:pt>
                <c:pt idx="7">
                  <c:v>0.84638541829176284</c:v>
                </c:pt>
                <c:pt idx="8">
                  <c:v>0.85667104533895633</c:v>
                </c:pt>
                <c:pt idx="9">
                  <c:v>0.86504260544138623</c:v>
                </c:pt>
                <c:pt idx="10">
                  <c:v>0.87050183210697507</c:v>
                </c:pt>
                <c:pt idx="11">
                  <c:v>0.87335344740810616</c:v>
                </c:pt>
                <c:pt idx="12">
                  <c:v>0.87737291256585448</c:v>
                </c:pt>
                <c:pt idx="13">
                  <c:v>0.8753705969021085</c:v>
                </c:pt>
                <c:pt idx="14">
                  <c:v>0.87260873884507062</c:v>
                </c:pt>
                <c:pt idx="15">
                  <c:v>0.86602478099894831</c:v>
                </c:pt>
                <c:pt idx="16">
                  <c:v>0.85485813757391493</c:v>
                </c:pt>
                <c:pt idx="17">
                  <c:v>0.84712917145556166</c:v>
                </c:pt>
                <c:pt idx="18">
                  <c:v>0.83946401594939546</c:v>
                </c:pt>
                <c:pt idx="19">
                  <c:v>0.82726329113194574</c:v>
                </c:pt>
                <c:pt idx="20">
                  <c:v>0.81842240372545827</c:v>
                </c:pt>
                <c:pt idx="21">
                  <c:v>0.80904275914668822</c:v>
                </c:pt>
                <c:pt idx="22">
                  <c:v>0.79894630114838994</c:v>
                </c:pt>
                <c:pt idx="23">
                  <c:v>0.77693762376008391</c:v>
                </c:pt>
                <c:pt idx="24">
                  <c:v>0.75303548336581927</c:v>
                </c:pt>
                <c:pt idx="25">
                  <c:v>0.73032761715969641</c:v>
                </c:pt>
                <c:pt idx="26">
                  <c:v>0.70629653558158545</c:v>
                </c:pt>
                <c:pt idx="27">
                  <c:v>0.67339779530468724</c:v>
                </c:pt>
                <c:pt idx="28">
                  <c:v>0.64090965922059562</c:v>
                </c:pt>
                <c:pt idx="29">
                  <c:v>0.60899595189924016</c:v>
                </c:pt>
                <c:pt idx="30">
                  <c:v>0.57685710223351372</c:v>
                </c:pt>
                <c:pt idx="31">
                  <c:v>0.55673495869249068</c:v>
                </c:pt>
                <c:pt idx="32">
                  <c:v>0.53883652321758024</c:v>
                </c:pt>
                <c:pt idx="33">
                  <c:v>0.52351398362377699</c:v>
                </c:pt>
                <c:pt idx="34">
                  <c:v>0.50905857694837719</c:v>
                </c:pt>
                <c:pt idx="35">
                  <c:v>0.49603614718913186</c:v>
                </c:pt>
                <c:pt idx="36">
                  <c:v>0.47869812125026107</c:v>
                </c:pt>
                <c:pt idx="37">
                  <c:v>#N/A</c:v>
                </c:pt>
                <c:pt idx="38">
                  <c:v>#N/A</c:v>
                </c:pt>
              </c:numCache>
            </c:numRef>
          </c:yVal>
          <c:smooth val="1"/>
          <c:extLst>
            <c:ext xmlns:c16="http://schemas.microsoft.com/office/drawing/2014/chart" uri="{C3380CC4-5D6E-409C-BE32-E72D297353CC}">
              <c16:uniqueId val="{00000001-907E-4382-815A-63A8BAB200FD}"/>
            </c:ext>
          </c:extLst>
        </c:ser>
        <c:ser>
          <c:idx val="2"/>
          <c:order val="2"/>
          <c:tx>
            <c:strRef>
              <c:f>Nodes!$D$63</c:f>
              <c:strCache>
                <c:ptCount val="1"/>
                <c:pt idx="0">
                  <c:v>5x7</c:v>
                </c:pt>
              </c:strCache>
            </c:strRef>
          </c:tx>
          <c:spPr>
            <a:ln w="19050" cap="rnd">
              <a:solidFill>
                <a:schemeClr val="accent2"/>
              </a:solidFill>
              <a:round/>
            </a:ln>
            <a:effectLst/>
          </c:spPr>
          <c:marker>
            <c:symbol val="none"/>
          </c:marker>
          <c:xVal>
            <c:numRef>
              <c:f>Nodes!$A$64:$A$102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Nodes!$D$64:$D$102</c:f>
              <c:numCache>
                <c:formatCode>0.00</c:formatCode>
                <c:ptCount val="39"/>
                <c:pt idx="0">
                  <c:v>0.7</c:v>
                </c:pt>
                <c:pt idx="1">
                  <c:v>0.70574393769141119</c:v>
                </c:pt>
                <c:pt idx="2">
                  <c:v>0.72504233601042622</c:v>
                </c:pt>
                <c:pt idx="3">
                  <c:v>0.74602915105971346</c:v>
                </c:pt>
                <c:pt idx="4">
                  <c:v>0.78211005466002292</c:v>
                </c:pt>
                <c:pt idx="5">
                  <c:v>0.80973228083275339</c:v>
                </c:pt>
                <c:pt idx="6">
                  <c:v>0.83153373715500467</c:v>
                </c:pt>
                <c:pt idx="7">
                  <c:v>0.84590369593971138</c:v>
                </c:pt>
                <c:pt idx="8">
                  <c:v>0.85941304114870198</c:v>
                </c:pt>
                <c:pt idx="9">
                  <c:v>0.86625307113238392</c:v>
                </c:pt>
                <c:pt idx="10">
                  <c:v>0.87152901199700961</c:v>
                </c:pt>
                <c:pt idx="11">
                  <c:v>0.87329838624156164</c:v>
                </c:pt>
                <c:pt idx="12">
                  <c:v>0.87635239532839271</c:v>
                </c:pt>
                <c:pt idx="13">
                  <c:v>0.87464989903041979</c:v>
                </c:pt>
                <c:pt idx="14">
                  <c:v>0.87109430534424503</c:v>
                </c:pt>
                <c:pt idx="15">
                  <c:v>0.8639372336664416</c:v>
                </c:pt>
                <c:pt idx="16">
                  <c:v>0.85472927181632419</c:v>
                </c:pt>
                <c:pt idx="17">
                  <c:v>0.84758606599849773</c:v>
                </c:pt>
                <c:pt idx="18">
                  <c:v>0.8414282539251362</c:v>
                </c:pt>
                <c:pt idx="19">
                  <c:v>0.82591986152347285</c:v>
                </c:pt>
                <c:pt idx="20">
                  <c:v>0.81609875964206735</c:v>
                </c:pt>
                <c:pt idx="21">
                  <c:v>0.80800698066352217</c:v>
                </c:pt>
                <c:pt idx="22">
                  <c:v>0.79810651779024566</c:v>
                </c:pt>
                <c:pt idx="23">
                  <c:v>0.77318052883223287</c:v>
                </c:pt>
                <c:pt idx="24">
                  <c:v>0.75025983487506009</c:v>
                </c:pt>
                <c:pt idx="25">
                  <c:v>0.72821481460262627</c:v>
                </c:pt>
                <c:pt idx="26">
                  <c:v>0.70724967203076439</c:v>
                </c:pt>
                <c:pt idx="27">
                  <c:v>0.6679501088561961</c:v>
                </c:pt>
                <c:pt idx="28">
                  <c:v>0.63487464611967104</c:v>
                </c:pt>
                <c:pt idx="29">
                  <c:v>0.60211135756957657</c:v>
                </c:pt>
                <c:pt idx="30">
                  <c:v>0.57434180254900336</c:v>
                </c:pt>
                <c:pt idx="31">
                  <c:v>0.55064857905443887</c:v>
                </c:pt>
                <c:pt idx="32">
                  <c:v>0.53040471513643306</c:v>
                </c:pt>
                <c:pt idx="33">
                  <c:v>0.51231851354098035</c:v>
                </c:pt>
                <c:pt idx="34">
                  <c:v>0.49203720174420329</c:v>
                </c:pt>
                <c:pt idx="35">
                  <c:v>0.47823814428768191</c:v>
                </c:pt>
                <c:pt idx="36">
                  <c:v>0.46696832277348638</c:v>
                </c:pt>
                <c:pt idx="37">
                  <c:v>#N/A</c:v>
                </c:pt>
                <c:pt idx="38">
                  <c:v>#N/A</c:v>
                </c:pt>
              </c:numCache>
            </c:numRef>
          </c:yVal>
          <c:smooth val="1"/>
          <c:extLst>
            <c:ext xmlns:c16="http://schemas.microsoft.com/office/drawing/2014/chart" uri="{C3380CC4-5D6E-409C-BE32-E72D297353CC}">
              <c16:uniqueId val="{00000002-907E-4382-815A-63A8BAB200FD}"/>
            </c:ext>
          </c:extLst>
        </c:ser>
        <c:ser>
          <c:idx val="3"/>
          <c:order val="3"/>
          <c:tx>
            <c:strRef>
              <c:f>Nodes!$E$63</c:f>
              <c:strCache>
                <c:ptCount val="1"/>
                <c:pt idx="0">
                  <c:v>5x9</c:v>
                </c:pt>
              </c:strCache>
            </c:strRef>
          </c:tx>
          <c:spPr>
            <a:ln w="19050" cap="rnd">
              <a:solidFill>
                <a:schemeClr val="accent4"/>
              </a:solidFill>
              <a:round/>
            </a:ln>
            <a:effectLst/>
          </c:spPr>
          <c:marker>
            <c:symbol val="none"/>
          </c:marker>
          <c:xVal>
            <c:numRef>
              <c:f>Nodes!$A$64:$A$102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Nodes!$E$64:$E$102</c:f>
              <c:numCache>
                <c:formatCode>0.00</c:formatCode>
                <c:ptCount val="39"/>
                <c:pt idx="0">
                  <c:v>0.7</c:v>
                </c:pt>
                <c:pt idx="1">
                  <c:v>0.70541714086823981</c:v>
                </c:pt>
                <c:pt idx="2">
                  <c:v>0.72448135323484464</c:v>
                </c:pt>
                <c:pt idx="3">
                  <c:v>0.74546320272230859</c:v>
                </c:pt>
                <c:pt idx="4">
                  <c:v>0.78339305526676517</c:v>
                </c:pt>
                <c:pt idx="5">
                  <c:v>0.80868435872244537</c:v>
                </c:pt>
                <c:pt idx="6">
                  <c:v>0.82873718302041821</c:v>
                </c:pt>
                <c:pt idx="7">
                  <c:v>0.84845360621868082</c:v>
                </c:pt>
                <c:pt idx="8">
                  <c:v>0.85654747199029602</c:v>
                </c:pt>
                <c:pt idx="9">
                  <c:v>0.8651274599788692</c:v>
                </c:pt>
                <c:pt idx="10">
                  <c:v>0.87035097959589425</c:v>
                </c:pt>
                <c:pt idx="11">
                  <c:v>0.87035097959589425</c:v>
                </c:pt>
                <c:pt idx="12">
                  <c:v>0.87528850799399538</c:v>
                </c:pt>
                <c:pt idx="13">
                  <c:v>0.87530673600575093</c:v>
                </c:pt>
                <c:pt idx="14">
                  <c:v>0.87013664331973362</c:v>
                </c:pt>
                <c:pt idx="15">
                  <c:v>0.86619951849095023</c:v>
                </c:pt>
                <c:pt idx="16">
                  <c:v>0.8554895684721715</c:v>
                </c:pt>
                <c:pt idx="17">
                  <c:v>0.84737032176556681</c:v>
                </c:pt>
                <c:pt idx="18">
                  <c:v>0.83633280809001864</c:v>
                </c:pt>
                <c:pt idx="19">
                  <c:v>0.82684600794421093</c:v>
                </c:pt>
                <c:pt idx="20">
                  <c:v>0.81719324489412903</c:v>
                </c:pt>
                <c:pt idx="21">
                  <c:v>0.80790117019804142</c:v>
                </c:pt>
                <c:pt idx="22">
                  <c:v>0.79913061777484551</c:v>
                </c:pt>
                <c:pt idx="23">
                  <c:v>0.77428270756235973</c:v>
                </c:pt>
                <c:pt idx="24">
                  <c:v>0.74812475643052045</c:v>
                </c:pt>
                <c:pt idx="25">
                  <c:v>0.72692794211476619</c:v>
                </c:pt>
                <c:pt idx="26">
                  <c:v>0.70291287604491504</c:v>
                </c:pt>
                <c:pt idx="27">
                  <c:v>0.66331951629107844</c:v>
                </c:pt>
                <c:pt idx="28">
                  <c:v>0.63152164232746066</c:v>
                </c:pt>
                <c:pt idx="29">
                  <c:v>0.59618898980998869</c:v>
                </c:pt>
                <c:pt idx="30">
                  <c:v>0.56991293373301566</c:v>
                </c:pt>
                <c:pt idx="31">
                  <c:v>0.54780663339926805</c:v>
                </c:pt>
                <c:pt idx="32">
                  <c:v>0.52709907274718093</c:v>
                </c:pt>
                <c:pt idx="33">
                  <c:v>0.50894791531756101</c:v>
                </c:pt>
                <c:pt idx="34">
                  <c:v>0.49137696555895588</c:v>
                </c:pt>
                <c:pt idx="35">
                  <c:v>0.47423550672754466</c:v>
                </c:pt>
                <c:pt idx="36">
                  <c:v>0.45988099398286836</c:v>
                </c:pt>
                <c:pt idx="37">
                  <c:v>#N/A</c:v>
                </c:pt>
                <c:pt idx="38">
                  <c:v>#N/A</c:v>
                </c:pt>
              </c:numCache>
            </c:numRef>
          </c:yVal>
          <c:smooth val="1"/>
          <c:extLst>
            <c:ext xmlns:c16="http://schemas.microsoft.com/office/drawing/2014/chart" uri="{C3380CC4-5D6E-409C-BE32-E72D297353CC}">
              <c16:uniqueId val="{00000003-907E-4382-815A-63A8BAB200FD}"/>
            </c:ext>
          </c:extLst>
        </c:ser>
        <c:dLbls>
          <c:showLegendKey val="0"/>
          <c:showVal val="0"/>
          <c:showCatName val="0"/>
          <c:showSerName val="0"/>
          <c:showPercent val="0"/>
          <c:showBubbleSize val="0"/>
        </c:dLbls>
        <c:axId val="751503368"/>
        <c:axId val="751497792"/>
      </c:scatterChart>
      <c:valAx>
        <c:axId val="751503368"/>
        <c:scaling>
          <c:orientation val="minMax"/>
          <c:max val="52"/>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a:t>Wall Height, </a:t>
                </a:r>
                <a:r>
                  <a:rPr lang="el-GR"/>
                  <a:t>η</a:t>
                </a:r>
                <a:endParaRPr lang="en-US"/>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1497792"/>
        <c:crosses val="autoZero"/>
        <c:crossBetween val="midCat"/>
        <c:majorUnit val="4"/>
      </c:valAx>
      <c:valAx>
        <c:axId val="751497792"/>
        <c:scaling>
          <c:orientation val="minMax"/>
          <c:max val="0.9"/>
          <c:min val="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l-GR" dirty="0"/>
                  <a:t>ε</a:t>
                </a:r>
                <a:r>
                  <a:rPr lang="en-US" baseline="-25000" dirty="0"/>
                  <a:t>eff</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751503368"/>
        <c:crosses val="autoZero"/>
        <c:crossBetween val="midCat"/>
        <c:majorUnit val="0.1"/>
        <c:minorUnit val="5.000000000000001E-2"/>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920" b="0" i="0" u="none" strike="noStrike" kern="1200" spc="0" baseline="0">
                <a:solidFill>
                  <a:schemeClr val="tx1"/>
                </a:solidFill>
                <a:latin typeface="+mn-lt"/>
                <a:ea typeface="+mn-ea"/>
                <a:cs typeface="+mn-cs"/>
              </a:defRPr>
            </a:pPr>
            <a:r>
              <a:rPr lang="el-GR" dirty="0"/>
              <a:t>ε</a:t>
            </a:r>
            <a:r>
              <a:rPr lang="en-US" baseline="-25000" dirty="0"/>
              <a:t>eff</a:t>
            </a:r>
            <a:r>
              <a:rPr lang="en-US" dirty="0"/>
              <a:t> vs </a:t>
            </a:r>
            <a:r>
              <a:rPr lang="el-GR" dirty="0"/>
              <a:t>η</a:t>
            </a:r>
            <a:r>
              <a:rPr lang="en-US" dirty="0"/>
              <a:t> for Various </a:t>
            </a:r>
            <a:r>
              <a:rPr lang="el-GR" dirty="0"/>
              <a:t>λ</a:t>
            </a:r>
            <a:r>
              <a:rPr lang="en-US" dirty="0"/>
              <a:t> </a:t>
            </a:r>
          </a:p>
        </c:rich>
      </c:tx>
      <c:overlay val="0"/>
      <c:spPr>
        <a:noFill/>
        <a:ln>
          <a:noFill/>
        </a:ln>
        <a:effectLst/>
      </c:spPr>
      <c:txPr>
        <a:bodyPr rot="0" spcFirstLastPara="1" vertOverflow="ellipsis" vert="horz" wrap="square" anchor="ctr" anchorCtr="1"/>
        <a:lstStyle/>
        <a:p>
          <a:pPr algn="ctr" rtl="0">
            <a:defRPr sz="192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lambda!$B$63</c:f>
              <c:strCache>
                <c:ptCount val="1"/>
                <c:pt idx="0">
                  <c:v>λ=0.0005</c:v>
                </c:pt>
              </c:strCache>
            </c:strRef>
          </c:tx>
          <c:spPr>
            <a:ln w="19050" cap="rnd">
              <a:solidFill>
                <a:srgbClr val="FF0000"/>
              </a:solidFill>
              <a:prstDash val="sysDot"/>
              <a:round/>
            </a:ln>
            <a:effectLst/>
          </c:spPr>
          <c:marker>
            <c:symbol val="none"/>
          </c:marker>
          <c:xVal>
            <c:numRef>
              <c:f>lambda!$A$64:$A$102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lambda!$B$64:$B$102</c:f>
              <c:numCache>
                <c:formatCode>0.00</c:formatCode>
                <c:ptCount val="39"/>
                <c:pt idx="0">
                  <c:v>0.7</c:v>
                </c:pt>
                <c:pt idx="1">
                  <c:v>0.70514888739041026</c:v>
                </c:pt>
                <c:pt idx="2">
                  <c:v>0.72481106653989691</c:v>
                </c:pt>
                <c:pt idx="3">
                  <c:v>0.74589338379974068</c:v>
                </c:pt>
                <c:pt idx="4">
                  <c:v>0.77369122743745433</c:v>
                </c:pt>
                <c:pt idx="5">
                  <c:v>0.78799091409408273</c:v>
                </c:pt>
                <c:pt idx="6">
                  <c:v>0.78768430636531084</c:v>
                </c:pt>
                <c:pt idx="7">
                  <c:v>0.78022942668854878</c:v>
                </c:pt>
                <c:pt idx="8">
                  <c:v>0.76957245104324457</c:v>
                </c:pt>
                <c:pt idx="9">
                  <c:v>0.75216583121048108</c:v>
                </c:pt>
                <c:pt idx="10">
                  <c:v>0.73585578342284907</c:v>
                </c:pt>
                <c:pt idx="11">
                  <c:v>0.71760589805314379</c:v>
                </c:pt>
                <c:pt idx="12">
                  <c:v>0.69972157860195783</c:v>
                </c:pt>
                <c:pt idx="13">
                  <c:v>0.66204188980504342</c:v>
                </c:pt>
                <c:pt idx="14">
                  <c:v>0.62859952233396332</c:v>
                </c:pt>
                <c:pt idx="15">
                  <c:v>0.59593831944942999</c:v>
                </c:pt>
                <c:pt idx="16">
                  <c:v>0.56557942758901214</c:v>
                </c:pt>
                <c:pt idx="17">
                  <c:v>0.53997294295351383</c:v>
                </c:pt>
                <c:pt idx="18">
                  <c:v>0.51242978863867494</c:v>
                </c:pt>
                <c:pt idx="19">
                  <c:v>0.4903139431122886</c:v>
                </c:pt>
                <c:pt idx="20">
                  <c:v>0.47092500814453986</c:v>
                </c:pt>
                <c:pt idx="21">
                  <c:v>0.45103991926784637</c:v>
                </c:pt>
                <c:pt idx="22">
                  <c:v>0.43297758128254221</c:v>
                </c:pt>
                <c:pt idx="23">
                  <c:v>0.39374368420604744</c:v>
                </c:pt>
                <c:pt idx="24">
                  <c:v>0.36218261097169874</c:v>
                </c:pt>
                <c:pt idx="25">
                  <c:v>0.33421700677062061</c:v>
                </c:pt>
                <c:pt idx="26">
                  <c:v>0.30896346672688108</c:v>
                </c:pt>
                <c:pt idx="27">
                  <c:v>0.26820601962947455</c:v>
                </c:pt>
                <c:pt idx="28">
                  <c:v>0.23947564599559548</c:v>
                </c:pt>
                <c:pt idx="29">
                  <c:v>0.21161474852245848</c:v>
                </c:pt>
                <c:pt idx="30">
                  <c:v>0.19387114429360858</c:v>
                </c:pt>
                <c:pt idx="31">
                  <c:v>0.1827922002329963</c:v>
                </c:pt>
                <c:pt idx="32">
                  <c:v>0.17194696065386322</c:v>
                </c:pt>
                <c:pt idx="33">
                  <c:v>0.16353569114209984</c:v>
                </c:pt>
                <c:pt idx="34">
                  <c:v>0.1529914324930752</c:v>
                </c:pt>
                <c:pt idx="35">
                  <c:v>0.14691247479856845</c:v>
                </c:pt>
                <c:pt idx="36">
                  <c:v>0.13982730068465044</c:v>
                </c:pt>
                <c:pt idx="37">
                  <c:v>#N/A</c:v>
                </c:pt>
                <c:pt idx="38">
                  <c:v>#N/A</c:v>
                </c:pt>
              </c:numCache>
            </c:numRef>
          </c:yVal>
          <c:smooth val="0"/>
          <c:extLst>
            <c:ext xmlns:c16="http://schemas.microsoft.com/office/drawing/2014/chart" uri="{C3380CC4-5D6E-409C-BE32-E72D297353CC}">
              <c16:uniqueId val="{00000000-9AA9-4DFC-97C2-C6C9C99A9254}"/>
            </c:ext>
          </c:extLst>
        </c:ser>
        <c:ser>
          <c:idx val="1"/>
          <c:order val="1"/>
          <c:tx>
            <c:strRef>
              <c:f>lambda!$C$63</c:f>
              <c:strCache>
                <c:ptCount val="1"/>
                <c:pt idx="0">
                  <c:v>λ=0.005</c:v>
                </c:pt>
              </c:strCache>
            </c:strRef>
          </c:tx>
          <c:spPr>
            <a:ln w="19050" cap="rnd">
              <a:solidFill>
                <a:schemeClr val="accent3"/>
              </a:solidFill>
              <a:prstDash val="dash"/>
              <a:round/>
            </a:ln>
            <a:effectLst/>
          </c:spPr>
          <c:marker>
            <c:symbol val="none"/>
          </c:marker>
          <c:xVal>
            <c:numRef>
              <c:f>lambda!$A$64:$A$102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lambda!$C$64:$C$102</c:f>
              <c:numCache>
                <c:formatCode>0.00</c:formatCode>
                <c:ptCount val="39"/>
                <c:pt idx="0">
                  <c:v>0.7</c:v>
                </c:pt>
                <c:pt idx="1">
                  <c:v>0.70502399408227812</c:v>
                </c:pt>
                <c:pt idx="2">
                  <c:v>0.72486717110297638</c:v>
                </c:pt>
                <c:pt idx="3">
                  <c:v>0.74594995349139592</c:v>
                </c:pt>
                <c:pt idx="4">
                  <c:v>0.7812447897985485</c:v>
                </c:pt>
                <c:pt idx="5">
                  <c:v>0.80688141979417782</c:v>
                </c:pt>
                <c:pt idx="6">
                  <c:v>0.82894473093358023</c:v>
                </c:pt>
                <c:pt idx="7">
                  <c:v>0.84102638283561681</c:v>
                </c:pt>
                <c:pt idx="8">
                  <c:v>0.8530057064509704</c:v>
                </c:pt>
                <c:pt idx="9">
                  <c:v>0.85675049432812567</c:v>
                </c:pt>
                <c:pt idx="10">
                  <c:v>0.86356990780195986</c:v>
                </c:pt>
                <c:pt idx="11">
                  <c:v>0.86187419986698544</c:v>
                </c:pt>
                <c:pt idx="12">
                  <c:v>0.85891686209767204</c:v>
                </c:pt>
                <c:pt idx="13">
                  <c:v>0.84892275752814206</c:v>
                </c:pt>
                <c:pt idx="14">
                  <c:v>0.8404361723860132</c:v>
                </c:pt>
                <c:pt idx="15">
                  <c:v>0.82732532922712765</c:v>
                </c:pt>
                <c:pt idx="16">
                  <c:v>0.81414193858145489</c:v>
                </c:pt>
                <c:pt idx="17">
                  <c:v>0.80057338376186504</c:v>
                </c:pt>
                <c:pt idx="18">
                  <c:v>0.78643401561138793</c:v>
                </c:pt>
                <c:pt idx="19">
                  <c:v>0.77032818441063167</c:v>
                </c:pt>
                <c:pt idx="20">
                  <c:v>0.75604072937844358</c:v>
                </c:pt>
                <c:pt idx="21">
                  <c:v>0.74351953097224521</c:v>
                </c:pt>
                <c:pt idx="22">
                  <c:v>0.73166121621286373</c:v>
                </c:pt>
                <c:pt idx="23">
                  <c:v>0.70032989135289114</c:v>
                </c:pt>
                <c:pt idx="24">
                  <c:v>0.67137147649221973</c:v>
                </c:pt>
                <c:pt idx="25">
                  <c:v>0.64553354639159577</c:v>
                </c:pt>
                <c:pt idx="26">
                  <c:v>0.62415612390695008</c:v>
                </c:pt>
                <c:pt idx="27">
                  <c:v>0.58863630365056308</c:v>
                </c:pt>
                <c:pt idx="28">
                  <c:v>0.55578244450991998</c:v>
                </c:pt>
                <c:pt idx="29">
                  <c:v>0.52792582747678496</c:v>
                </c:pt>
                <c:pt idx="30">
                  <c:v>0.50540975263904153</c:v>
                </c:pt>
                <c:pt idx="31">
                  <c:v>0.49171252439881252</c:v>
                </c:pt>
                <c:pt idx="32">
                  <c:v>0.47737686193250006</c:v>
                </c:pt>
                <c:pt idx="33">
                  <c:v>0.4670100259501746</c:v>
                </c:pt>
                <c:pt idx="34">
                  <c:v>0.45602312706340686</c:v>
                </c:pt>
                <c:pt idx="35">
                  <c:v>0.44805569203843265</c:v>
                </c:pt>
                <c:pt idx="36">
                  <c:v>0.44012476834955705</c:v>
                </c:pt>
                <c:pt idx="37">
                  <c:v>#N/A</c:v>
                </c:pt>
                <c:pt idx="38">
                  <c:v>#N/A</c:v>
                </c:pt>
              </c:numCache>
            </c:numRef>
          </c:yVal>
          <c:smooth val="0"/>
          <c:extLst>
            <c:ext xmlns:c16="http://schemas.microsoft.com/office/drawing/2014/chart" uri="{C3380CC4-5D6E-409C-BE32-E72D297353CC}">
              <c16:uniqueId val="{00000001-9AA9-4DFC-97C2-C6C9C99A9254}"/>
            </c:ext>
          </c:extLst>
        </c:ser>
        <c:ser>
          <c:idx val="2"/>
          <c:order val="2"/>
          <c:tx>
            <c:strRef>
              <c:f>lambda!$D$63</c:f>
              <c:strCache>
                <c:ptCount val="1"/>
                <c:pt idx="0">
                  <c:v>λ=0.010</c:v>
                </c:pt>
              </c:strCache>
            </c:strRef>
          </c:tx>
          <c:spPr>
            <a:ln w="19050" cap="rnd">
              <a:solidFill>
                <a:schemeClr val="accent2"/>
              </a:solidFill>
              <a:prstDash val="lgDashDot"/>
              <a:round/>
            </a:ln>
            <a:effectLst/>
          </c:spPr>
          <c:marker>
            <c:symbol val="none"/>
          </c:marker>
          <c:xVal>
            <c:numRef>
              <c:f>lambda!$A$64:$A$102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lambda!$D$64:$D$102</c:f>
              <c:numCache>
                <c:formatCode>0.00</c:formatCode>
                <c:ptCount val="39"/>
                <c:pt idx="0">
                  <c:v>0.7</c:v>
                </c:pt>
                <c:pt idx="1">
                  <c:v>0.7053529594102963</c:v>
                </c:pt>
                <c:pt idx="2">
                  <c:v>0.72495519040043133</c:v>
                </c:pt>
                <c:pt idx="3">
                  <c:v>0.74572329759349709</c:v>
                </c:pt>
                <c:pt idx="4">
                  <c:v>0.78244211875003966</c:v>
                </c:pt>
                <c:pt idx="5">
                  <c:v>0.80871569204610105</c:v>
                </c:pt>
                <c:pt idx="6">
                  <c:v>0.83104073229222863</c:v>
                </c:pt>
                <c:pt idx="7">
                  <c:v>0.84753177166555105</c:v>
                </c:pt>
                <c:pt idx="8">
                  <c:v>0.85787660832334378</c:v>
                </c:pt>
                <c:pt idx="9">
                  <c:v>0.86566968047338522</c:v>
                </c:pt>
                <c:pt idx="10">
                  <c:v>0.8707894889890424</c:v>
                </c:pt>
                <c:pt idx="11">
                  <c:v>0.87299551839796041</c:v>
                </c:pt>
                <c:pt idx="12">
                  <c:v>0.87589245230762869</c:v>
                </c:pt>
                <c:pt idx="13">
                  <c:v>0.87544162329274233</c:v>
                </c:pt>
                <c:pt idx="14">
                  <c:v>0.87123334107529116</c:v>
                </c:pt>
                <c:pt idx="15">
                  <c:v>0.86561634782519692</c:v>
                </c:pt>
                <c:pt idx="16">
                  <c:v>0.85620894952714877</c:v>
                </c:pt>
                <c:pt idx="17">
                  <c:v>0.84735597506321103</c:v>
                </c:pt>
                <c:pt idx="18">
                  <c:v>0.83957217719984034</c:v>
                </c:pt>
                <c:pt idx="19">
                  <c:v>0.82742165484097407</c:v>
                </c:pt>
                <c:pt idx="20">
                  <c:v>0.81772559397745137</c:v>
                </c:pt>
                <c:pt idx="21">
                  <c:v>0.80869740746465379</c:v>
                </c:pt>
                <c:pt idx="22">
                  <c:v>0.79867546746406881</c:v>
                </c:pt>
                <c:pt idx="23">
                  <c:v>0.77492361702672918</c:v>
                </c:pt>
                <c:pt idx="24">
                  <c:v>0.75173378961874571</c:v>
                </c:pt>
                <c:pt idx="25">
                  <c:v>0.72969535028710764</c:v>
                </c:pt>
                <c:pt idx="26">
                  <c:v>0.70743609430685384</c:v>
                </c:pt>
                <c:pt idx="27">
                  <c:v>0.67132812588040003</c:v>
                </c:pt>
                <c:pt idx="28">
                  <c:v>0.63930301743664808</c:v>
                </c:pt>
                <c:pt idx="29">
                  <c:v>0.60809597964627882</c:v>
                </c:pt>
                <c:pt idx="30">
                  <c:v>0.58007878420068715</c:v>
                </c:pt>
                <c:pt idx="31">
                  <c:v>0.55930092470705617</c:v>
                </c:pt>
                <c:pt idx="32">
                  <c:v>0.54071705282064608</c:v>
                </c:pt>
                <c:pt idx="33">
                  <c:v>0.52461877178806948</c:v>
                </c:pt>
                <c:pt idx="34">
                  <c:v>0.50890747490210086</c:v>
                </c:pt>
                <c:pt idx="35">
                  <c:v>0.49488460826027514</c:v>
                </c:pt>
                <c:pt idx="36">
                  <c:v>0.48142430237415229</c:v>
                </c:pt>
                <c:pt idx="37">
                  <c:v>#N/A</c:v>
                </c:pt>
                <c:pt idx="38">
                  <c:v>#N/A</c:v>
                </c:pt>
              </c:numCache>
            </c:numRef>
          </c:yVal>
          <c:smooth val="0"/>
          <c:extLst>
            <c:ext xmlns:c16="http://schemas.microsoft.com/office/drawing/2014/chart" uri="{C3380CC4-5D6E-409C-BE32-E72D297353CC}">
              <c16:uniqueId val="{00000002-9AA9-4DFC-97C2-C6C9C99A9254}"/>
            </c:ext>
          </c:extLst>
        </c:ser>
        <c:ser>
          <c:idx val="3"/>
          <c:order val="3"/>
          <c:tx>
            <c:strRef>
              <c:f>lambda!$E$63</c:f>
              <c:strCache>
                <c:ptCount val="1"/>
                <c:pt idx="0">
                  <c:v>λ=0.015</c:v>
                </c:pt>
              </c:strCache>
            </c:strRef>
          </c:tx>
          <c:spPr>
            <a:ln w="19050" cap="rnd">
              <a:solidFill>
                <a:schemeClr val="accent4"/>
              </a:solidFill>
              <a:round/>
            </a:ln>
            <a:effectLst/>
          </c:spPr>
          <c:marker>
            <c:symbol val="none"/>
          </c:marker>
          <c:xVal>
            <c:numRef>
              <c:f>lambda!$A$64:$A$102</c:f>
              <c:numCache>
                <c:formatCode>0</c:formatCode>
                <c:ptCount val="39"/>
                <c:pt idx="0">
                  <c:v>0</c:v>
                </c:pt>
                <c:pt idx="1">
                  <c:v>3.4641016151377546E-2</c:v>
                </c:pt>
                <c:pt idx="2">
                  <c:v>0.17320508075688773</c:v>
                </c:pt>
                <c:pt idx="3">
                  <c:v>0.34641016151377546</c:v>
                </c:pt>
                <c:pt idx="4">
                  <c:v>0.69282032302755092</c:v>
                </c:pt>
                <c:pt idx="5">
                  <c:v>1.0392304845413265</c:v>
                </c:pt>
                <c:pt idx="6">
                  <c:v>1.3856406460551018</c:v>
                </c:pt>
                <c:pt idx="7">
                  <c:v>1.7320508075688774</c:v>
                </c:pt>
                <c:pt idx="8">
                  <c:v>2.078460969082653</c:v>
                </c:pt>
                <c:pt idx="9">
                  <c:v>2.4248711305964283</c:v>
                </c:pt>
                <c:pt idx="10">
                  <c:v>2.7712812921102037</c:v>
                </c:pt>
                <c:pt idx="11">
                  <c:v>3.117691453623979</c:v>
                </c:pt>
                <c:pt idx="12">
                  <c:v>3.4641016151377548</c:v>
                </c:pt>
                <c:pt idx="13">
                  <c:v>4.156921938165306</c:v>
                </c:pt>
                <c:pt idx="14">
                  <c:v>4.8497422611928567</c:v>
                </c:pt>
                <c:pt idx="15">
                  <c:v>5.5425625842204074</c:v>
                </c:pt>
                <c:pt idx="16">
                  <c:v>6.2353829072479581</c:v>
                </c:pt>
                <c:pt idx="17">
                  <c:v>6.9282032302755097</c:v>
                </c:pt>
                <c:pt idx="18">
                  <c:v>7.6210235533030604</c:v>
                </c:pt>
                <c:pt idx="19">
                  <c:v>8.3138438763306119</c:v>
                </c:pt>
                <c:pt idx="20">
                  <c:v>9.0066641993581626</c:v>
                </c:pt>
                <c:pt idx="21">
                  <c:v>9.6994845223857133</c:v>
                </c:pt>
                <c:pt idx="22">
                  <c:v>10.392304845413264</c:v>
                </c:pt>
                <c:pt idx="23">
                  <c:v>12.124355652982141</c:v>
                </c:pt>
                <c:pt idx="24">
                  <c:v>13.856406460551019</c:v>
                </c:pt>
                <c:pt idx="25">
                  <c:v>15.588457268119896</c:v>
                </c:pt>
                <c:pt idx="26">
                  <c:v>17.320508075688775</c:v>
                </c:pt>
                <c:pt idx="27">
                  <c:v>20.784609690826528</c:v>
                </c:pt>
                <c:pt idx="28">
                  <c:v>24.248711305964282</c:v>
                </c:pt>
                <c:pt idx="29">
                  <c:v>27.712812921102039</c:v>
                </c:pt>
                <c:pt idx="30">
                  <c:v>31.176914536239792</c:v>
                </c:pt>
                <c:pt idx="31">
                  <c:v>34.641016151377549</c:v>
                </c:pt>
                <c:pt idx="32">
                  <c:v>38.105117766515299</c:v>
                </c:pt>
                <c:pt idx="33">
                  <c:v>41.569219381653056</c:v>
                </c:pt>
                <c:pt idx="34">
                  <c:v>45.033320996790813</c:v>
                </c:pt>
                <c:pt idx="35">
                  <c:v>48.497422611928563</c:v>
                </c:pt>
                <c:pt idx="36">
                  <c:v>51.96152422706632</c:v>
                </c:pt>
                <c:pt idx="37">
                  <c:v>#N/A</c:v>
                </c:pt>
                <c:pt idx="38">
                  <c:v>#N/A</c:v>
                </c:pt>
              </c:numCache>
            </c:numRef>
          </c:xVal>
          <c:yVal>
            <c:numRef>
              <c:f>lambda!$E$64:$E$102</c:f>
              <c:numCache>
                <c:formatCode>0.00</c:formatCode>
                <c:ptCount val="39"/>
                <c:pt idx="0">
                  <c:v>0.7</c:v>
                </c:pt>
                <c:pt idx="1">
                  <c:v>0.70590996345089829</c:v>
                </c:pt>
                <c:pt idx="2">
                  <c:v>0.72487131954703099</c:v>
                </c:pt>
                <c:pt idx="3">
                  <c:v>0.74673124378836875</c:v>
                </c:pt>
                <c:pt idx="4">
                  <c:v>0.78083924796459303</c:v>
                </c:pt>
                <c:pt idx="5">
                  <c:v>0.81019791225028959</c:v>
                </c:pt>
                <c:pt idx="6">
                  <c:v>0.83116326852987543</c:v>
                </c:pt>
                <c:pt idx="7">
                  <c:v>0.84823650431315034</c:v>
                </c:pt>
                <c:pt idx="8">
                  <c:v>0.86103897979730137</c:v>
                </c:pt>
                <c:pt idx="9">
                  <c:v>0.87066714131703449</c:v>
                </c:pt>
                <c:pt idx="10">
                  <c:v>0.87329084361600751</c:v>
                </c:pt>
                <c:pt idx="11">
                  <c:v>0.88011968537178442</c:v>
                </c:pt>
                <c:pt idx="12">
                  <c:v>0.88365705104620351</c:v>
                </c:pt>
                <c:pt idx="13">
                  <c:v>0.8843200478324037</c:v>
                </c:pt>
                <c:pt idx="14">
                  <c:v>0.88372933454109648</c:v>
                </c:pt>
                <c:pt idx="15">
                  <c:v>0.87738422650418557</c:v>
                </c:pt>
                <c:pt idx="16">
                  <c:v>0.87320290917309007</c:v>
                </c:pt>
                <c:pt idx="17">
                  <c:v>0.86982923104423615</c:v>
                </c:pt>
                <c:pt idx="18">
                  <c:v>0.86188694690417189</c:v>
                </c:pt>
                <c:pt idx="19">
                  <c:v>0.85364016697049105</c:v>
                </c:pt>
                <c:pt idx="20">
                  <c:v>0.84699698694272707</c:v>
                </c:pt>
                <c:pt idx="21">
                  <c:v>0.84088933332929994</c:v>
                </c:pt>
                <c:pt idx="22">
                  <c:v>0.8323391638537504</c:v>
                </c:pt>
                <c:pt idx="23">
                  <c:v>0.8122737810842301</c:v>
                </c:pt>
                <c:pt idx="24">
                  <c:v>0.79745848054472757</c:v>
                </c:pt>
                <c:pt idx="25">
                  <c:v>0.78037853182470951</c:v>
                </c:pt>
                <c:pt idx="26">
                  <c:v>0.76309269456915141</c:v>
                </c:pt>
                <c:pt idx="27">
                  <c:v>0.72998864779598494</c:v>
                </c:pt>
                <c:pt idx="28">
                  <c:v>0.70307068159965236</c:v>
                </c:pt>
                <c:pt idx="29">
                  <c:v>0.67501879479065308</c:v>
                </c:pt>
                <c:pt idx="30">
                  <c:v>0.65552525366330394</c:v>
                </c:pt>
                <c:pt idx="31">
                  <c:v>0.64161756857065744</c:v>
                </c:pt>
                <c:pt idx="32">
                  <c:v>0.62441377748166749</c:v>
                </c:pt>
                <c:pt idx="33">
                  <c:v>0.6113893451553376</c:v>
                </c:pt>
                <c:pt idx="34">
                  <c:v>0.59955621647978541</c:v>
                </c:pt>
                <c:pt idx="35">
                  <c:v>0.58666844772876503</c:v>
                </c:pt>
                <c:pt idx="36">
                  <c:v>0.57853601776979613</c:v>
                </c:pt>
                <c:pt idx="37">
                  <c:v>#N/A</c:v>
                </c:pt>
                <c:pt idx="38">
                  <c:v>#N/A</c:v>
                </c:pt>
              </c:numCache>
            </c:numRef>
          </c:yVal>
          <c:smooth val="0"/>
          <c:extLst>
            <c:ext xmlns:c16="http://schemas.microsoft.com/office/drawing/2014/chart" uri="{C3380CC4-5D6E-409C-BE32-E72D297353CC}">
              <c16:uniqueId val="{00000003-9AA9-4DFC-97C2-C6C9C99A9254}"/>
            </c:ext>
          </c:extLst>
        </c:ser>
        <c:dLbls>
          <c:showLegendKey val="0"/>
          <c:showVal val="0"/>
          <c:showCatName val="0"/>
          <c:showSerName val="0"/>
          <c:showPercent val="0"/>
          <c:showBubbleSize val="0"/>
        </c:dLbls>
        <c:axId val="751503368"/>
        <c:axId val="751497792"/>
      </c:scatterChart>
      <c:valAx>
        <c:axId val="751503368"/>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a:t>Wall Height, </a:t>
                </a:r>
                <a:r>
                  <a:rPr lang="el-GR"/>
                  <a:t>η</a:t>
                </a:r>
                <a:endParaRPr lang="en-US"/>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51497792"/>
        <c:crosses val="autoZero"/>
        <c:crossBetween val="midCat"/>
        <c:majorUnit val="2"/>
      </c:valAx>
      <c:valAx>
        <c:axId val="75149779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l-GR" dirty="0"/>
                  <a:t>ε</a:t>
                </a:r>
                <a:r>
                  <a:rPr lang="en-US" baseline="-25000" dirty="0"/>
                  <a:t>eff</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51503368"/>
        <c:crosses val="autoZero"/>
        <c:crossBetween val="midCat"/>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l-GR" dirty="0"/>
              <a:t>ε</a:t>
            </a:r>
            <a:r>
              <a:rPr lang="en-US" baseline="-25000" dirty="0"/>
              <a:t>eff</a:t>
            </a:r>
            <a:r>
              <a:rPr lang="en-US" dirty="0"/>
              <a:t> vs </a:t>
            </a:r>
            <a:r>
              <a:rPr lang="en-US" dirty="0" err="1"/>
              <a:t>R</a:t>
            </a:r>
            <a:r>
              <a:rPr lang="en-US" baseline="-25000" dirty="0" err="1"/>
              <a:t>char</a:t>
            </a:r>
            <a:r>
              <a:rPr lang="en-US" dirty="0"/>
              <a:t> for Various </a:t>
            </a:r>
            <a:r>
              <a:rPr lang="el-GR" dirty="0"/>
              <a:t>ε</a:t>
            </a:r>
            <a:r>
              <a:rPr lang="en-US" baseline="-25000" dirty="0"/>
              <a:t>surf</a:t>
            </a:r>
            <a:r>
              <a:rPr lang="en-US" dirty="0"/>
              <a: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R_char!$L$14</c:f>
              <c:strCache>
                <c:ptCount val="1"/>
                <c:pt idx="0">
                  <c:v>0.90</c:v>
                </c:pt>
              </c:strCache>
            </c:strRef>
          </c:tx>
          <c:spPr>
            <a:ln w="25400" cap="rnd">
              <a:noFill/>
              <a:round/>
            </a:ln>
            <a:effectLst/>
          </c:spPr>
          <c:marker>
            <c:symbol val="triangle"/>
            <c:size val="5"/>
            <c:spPr>
              <a:solidFill>
                <a:schemeClr val="accent1"/>
              </a:solidFill>
              <a:ln w="9525">
                <a:solidFill>
                  <a:schemeClr val="accent1"/>
                </a:solidFill>
              </a:ln>
              <a:effectLst/>
            </c:spPr>
          </c:marker>
          <c:xVal>
            <c:numRef>
              <c:f>R_char!$K$15:$K$97</c:f>
              <c:numCache>
                <c:formatCode>0.0</c:formatCode>
                <c:ptCount val="83"/>
                <c:pt idx="0">
                  <c:v>0</c:v>
                </c:pt>
                <c:pt idx="1">
                  <c:v>1.1001100110011E-2</c:v>
                </c:pt>
                <c:pt idx="2">
                  <c:v>1.65016501650165E-2</c:v>
                </c:pt>
                <c:pt idx="3">
                  <c:v>3.3003300330033E-2</c:v>
                </c:pt>
                <c:pt idx="4">
                  <c:v>5.5005500550055E-2</c:v>
                </c:pt>
                <c:pt idx="5">
                  <c:v>8.2508250825082508E-2</c:v>
                </c:pt>
                <c:pt idx="6">
                  <c:v>0.11001100110011</c:v>
                </c:pt>
                <c:pt idx="7">
                  <c:v>0.16501650165016502</c:v>
                </c:pt>
                <c:pt idx="8">
                  <c:v>0.22002200220022</c:v>
                </c:pt>
                <c:pt idx="9">
                  <c:v>0.33003300330032997</c:v>
                </c:pt>
                <c:pt idx="10">
                  <c:v>0.33003300330033003</c:v>
                </c:pt>
                <c:pt idx="11">
                  <c:v>0.44004400440044</c:v>
                </c:pt>
                <c:pt idx="12">
                  <c:v>0.49504950495049505</c:v>
                </c:pt>
                <c:pt idx="13">
                  <c:v>0.55005500550055009</c:v>
                </c:pt>
                <c:pt idx="14">
                  <c:v>0.66006600660065995</c:v>
                </c:pt>
                <c:pt idx="15">
                  <c:v>0.66006600660066006</c:v>
                </c:pt>
                <c:pt idx="16">
                  <c:v>0.77007700770077003</c:v>
                </c:pt>
                <c:pt idx="17">
                  <c:v>0.82508250825082508</c:v>
                </c:pt>
                <c:pt idx="18">
                  <c:v>0.88008800880088001</c:v>
                </c:pt>
                <c:pt idx="19">
                  <c:v>0.99009900990098998</c:v>
                </c:pt>
                <c:pt idx="20">
                  <c:v>0.99009900990099009</c:v>
                </c:pt>
                <c:pt idx="21">
                  <c:v>1.1001100110011002</c:v>
                </c:pt>
                <c:pt idx="22">
                  <c:v>1.1551155115511551</c:v>
                </c:pt>
                <c:pt idx="23">
                  <c:v>1.3201320132013199</c:v>
                </c:pt>
                <c:pt idx="24">
                  <c:v>1.3201320132013201</c:v>
                </c:pt>
                <c:pt idx="25">
                  <c:v>1.4851485148514851</c:v>
                </c:pt>
                <c:pt idx="26">
                  <c:v>1.5401540154015401</c:v>
                </c:pt>
                <c:pt idx="27">
                  <c:v>1.6501650165016502</c:v>
                </c:pt>
                <c:pt idx="28">
                  <c:v>1.76017601760176</c:v>
                </c:pt>
                <c:pt idx="29">
                  <c:v>1.98019801980198</c:v>
                </c:pt>
                <c:pt idx="30">
                  <c:v>1.9801980198019802</c:v>
                </c:pt>
                <c:pt idx="31">
                  <c:v>2.2002200220022003</c:v>
                </c:pt>
                <c:pt idx="32">
                  <c:v>2.3102310231023102</c:v>
                </c:pt>
                <c:pt idx="33">
                  <c:v>2.4202420242024201</c:v>
                </c:pt>
                <c:pt idx="34">
                  <c:v>2.6402640264026398</c:v>
                </c:pt>
                <c:pt idx="35">
                  <c:v>2.6402640264026402</c:v>
                </c:pt>
                <c:pt idx="36">
                  <c:v>2.86028602860286</c:v>
                </c:pt>
                <c:pt idx="37">
                  <c:v>2.9702970297029703</c:v>
                </c:pt>
                <c:pt idx="38">
                  <c:v>3.0803080308030801</c:v>
                </c:pt>
                <c:pt idx="39">
                  <c:v>3.3003300330032999</c:v>
                </c:pt>
                <c:pt idx="40">
                  <c:v>3.3003300330033003</c:v>
                </c:pt>
                <c:pt idx="41">
                  <c:v>3.6303630363036303</c:v>
                </c:pt>
                <c:pt idx="42">
                  <c:v>3.8503850385038496</c:v>
                </c:pt>
                <c:pt idx="43">
                  <c:v>3.9603960396039604</c:v>
                </c:pt>
                <c:pt idx="44">
                  <c:v>4.2904290429042904</c:v>
                </c:pt>
                <c:pt idx="45">
                  <c:v>4.4004400440044007</c:v>
                </c:pt>
                <c:pt idx="46">
                  <c:v>4.6204620462046204</c:v>
                </c:pt>
                <c:pt idx="47">
                  <c:v>4.9504950495049505</c:v>
                </c:pt>
                <c:pt idx="48">
                  <c:v>5.2805280528052805</c:v>
                </c:pt>
                <c:pt idx="49">
                  <c:v>5.5005500550055002</c:v>
                </c:pt>
                <c:pt idx="50">
                  <c:v>5.7755775577557751</c:v>
                </c:pt>
                <c:pt idx="51">
                  <c:v>5.9405940594059405</c:v>
                </c:pt>
                <c:pt idx="52">
                  <c:v>6.6006600660065997</c:v>
                </c:pt>
                <c:pt idx="53">
                  <c:v>6.6006600660066006</c:v>
                </c:pt>
                <c:pt idx="54">
                  <c:v>7.2607260726072607</c:v>
                </c:pt>
                <c:pt idx="55">
                  <c:v>7.4257425742574261</c:v>
                </c:pt>
                <c:pt idx="56">
                  <c:v>7.7007700770076992</c:v>
                </c:pt>
                <c:pt idx="57">
                  <c:v>7.9207920792079207</c:v>
                </c:pt>
                <c:pt idx="58">
                  <c:v>8.2508250825082499</c:v>
                </c:pt>
                <c:pt idx="59">
                  <c:v>8.5808580858085808</c:v>
                </c:pt>
                <c:pt idx="60">
                  <c:v>8.8008800880088014</c:v>
                </c:pt>
                <c:pt idx="61">
                  <c:v>9.2409240924092408</c:v>
                </c:pt>
                <c:pt idx="62">
                  <c:v>9.9009900990099009</c:v>
                </c:pt>
                <c:pt idx="63">
                  <c:v>11.001100110011</c:v>
                </c:pt>
                <c:pt idx="64">
                  <c:v>11.55115511551155</c:v>
                </c:pt>
                <c:pt idx="65">
                  <c:v>12.101210121012102</c:v>
                </c:pt>
                <c:pt idx="66">
                  <c:v>13.201320132013199</c:v>
                </c:pt>
                <c:pt idx="67">
                  <c:v>13.201320132013201</c:v>
                </c:pt>
                <c:pt idx="68">
                  <c:v>14.301430143014301</c:v>
                </c:pt>
                <c:pt idx="69">
                  <c:v>14.851485148514852</c:v>
                </c:pt>
                <c:pt idx="70">
                  <c:v>15.401540154015398</c:v>
                </c:pt>
                <c:pt idx="71">
                  <c:v>16.5016501650165</c:v>
                </c:pt>
                <c:pt idx="72">
                  <c:v>18.151815181518153</c:v>
                </c:pt>
                <c:pt idx="73">
                  <c:v>19.801980198019802</c:v>
                </c:pt>
                <c:pt idx="74">
                  <c:v>21.452145214521451</c:v>
                </c:pt>
                <c:pt idx="75">
                  <c:v>23.1023102310231</c:v>
                </c:pt>
                <c:pt idx="76">
                  <c:v>24.752475247524753</c:v>
                </c:pt>
              </c:numCache>
            </c:numRef>
          </c:xVal>
          <c:yVal>
            <c:numRef>
              <c:f>R_char!$L$15:$L$97</c:f>
              <c:numCache>
                <c:formatCode>0.00</c:formatCode>
                <c:ptCount val="83"/>
                <c:pt idx="0">
                  <c:v>0.9</c:v>
                </c:pt>
                <c:pt idx="1">
                  <c:v>0.90279616168455989</c:v>
                </c:pt>
                <c:pt idx="2">
                  <c:v>0.9023267715252894</c:v>
                </c:pt>
                <c:pt idx="3">
                  <c:v>0.90318175327392514</c:v>
                </c:pt>
                <c:pt idx="4">
                  <c:v>0.91010814632020065</c:v>
                </c:pt>
                <c:pt idx="5">
                  <c:v>0.91003562397549853</c:v>
                </c:pt>
                <c:pt idx="6">
                  <c:v>0.91706283678334655</c:v>
                </c:pt>
                <c:pt idx="7">
                  <c:v>0.91470462233283323</c:v>
                </c:pt>
                <c:pt idx="8">
                  <c:v>0.93115271273914646</c:v>
                </c:pt>
                <c:pt idx="9">
                  <c:v>0.93921854508578595</c:v>
                </c:pt>
                <c:pt idx="10">
                  <c:v>0.92608626829928431</c:v>
                </c:pt>
                <c:pt idx="11">
                  <c:v>0.94621709591652869</c:v>
                </c:pt>
                <c:pt idx="12">
                  <c:v>0.94156229026627825</c:v>
                </c:pt>
                <c:pt idx="13">
                  <c:v>0.95332916326185957</c:v>
                </c:pt>
                <c:pt idx="14">
                  <c:v>0.95215754209246528</c:v>
                </c:pt>
                <c:pt idx="15">
                  <c:v>0.9368314926635708</c:v>
                </c:pt>
                <c:pt idx="16">
                  <c:v>0.9571315265140774</c:v>
                </c:pt>
                <c:pt idx="17">
                  <c:v>0.94954527944224909</c:v>
                </c:pt>
                <c:pt idx="18">
                  <c:v>0.95491437173246707</c:v>
                </c:pt>
                <c:pt idx="19">
                  <c:v>0.95135224110414551</c:v>
                </c:pt>
                <c:pt idx="20">
                  <c:v>0.94623878096499658</c:v>
                </c:pt>
                <c:pt idx="21">
                  <c:v>0.95070596380459005</c:v>
                </c:pt>
                <c:pt idx="22">
                  <c:v>0.95216470758674165</c:v>
                </c:pt>
                <c:pt idx="23">
                  <c:v>0.94541644621396725</c:v>
                </c:pt>
                <c:pt idx="24">
                  <c:v>0.94873941275701279</c:v>
                </c:pt>
                <c:pt idx="25">
                  <c:v>0.9487770630295701</c:v>
                </c:pt>
                <c:pt idx="26">
                  <c:v>0.94569916896181772</c:v>
                </c:pt>
                <c:pt idx="27">
                  <c:v>0.94442848797681378</c:v>
                </c:pt>
                <c:pt idx="28">
                  <c:v>0.93538211430814899</c:v>
                </c:pt>
                <c:pt idx="29">
                  <c:v>0.92706082580503679</c:v>
                </c:pt>
                <c:pt idx="30">
                  <c:v>0.939901969816195</c:v>
                </c:pt>
                <c:pt idx="31">
                  <c:v>0.91889408569952691</c:v>
                </c:pt>
                <c:pt idx="32">
                  <c:v>0.93489272362011766</c:v>
                </c:pt>
                <c:pt idx="33">
                  <c:v>0.9089149280996367</c:v>
                </c:pt>
                <c:pt idx="34">
                  <c:v>0.90244256339858642</c:v>
                </c:pt>
                <c:pt idx="35">
                  <c:v>0.92616257452780615</c:v>
                </c:pt>
                <c:pt idx="36">
                  <c:v>0.88916040207128355</c:v>
                </c:pt>
                <c:pt idx="37">
                  <c:v>0.9205696296821867</c:v>
                </c:pt>
                <c:pt idx="38">
                  <c:v>0.88189097041481002</c:v>
                </c:pt>
                <c:pt idx="39">
                  <c:v>0.87175339253619966</c:v>
                </c:pt>
                <c:pt idx="40">
                  <c:v>0.90902069456646817</c:v>
                </c:pt>
                <c:pt idx="41">
                  <c:v>0.88262861405191018</c:v>
                </c:pt>
                <c:pt idx="42">
                  <c:v>0.85202955242280898</c:v>
                </c:pt>
                <c:pt idx="43">
                  <c:v>0.89001158107953571</c:v>
                </c:pt>
                <c:pt idx="44">
                  <c:v>0.85425472752959164</c:v>
                </c:pt>
                <c:pt idx="45">
                  <c:v>0.8297939677157522</c:v>
                </c:pt>
                <c:pt idx="46">
                  <c:v>0.87060084163841445</c:v>
                </c:pt>
                <c:pt idx="47">
                  <c:v>0.82421041972446896</c:v>
                </c:pt>
                <c:pt idx="48">
                  <c:v>0.87160544393595729</c:v>
                </c:pt>
                <c:pt idx="49">
                  <c:v>0.79566288310533262</c:v>
                </c:pt>
                <c:pt idx="50">
                  <c:v>0.8121556635680538</c:v>
                </c:pt>
                <c:pt idx="51">
                  <c:v>0.85797590698876292</c:v>
                </c:pt>
                <c:pt idx="52">
                  <c:v>0.76125522298688897</c:v>
                </c:pt>
                <c:pt idx="53">
                  <c:v>0.81079506191540296</c:v>
                </c:pt>
                <c:pt idx="54">
                  <c:v>0.81917333495457589</c:v>
                </c:pt>
                <c:pt idx="55">
                  <c:v>0.76432381448312448</c:v>
                </c:pt>
                <c:pt idx="56">
                  <c:v>0.7289638274906447</c:v>
                </c:pt>
                <c:pt idx="57">
                  <c:v>0.80488942495639815</c:v>
                </c:pt>
                <c:pt idx="58">
                  <c:v>0.74344273447306253</c:v>
                </c:pt>
                <c:pt idx="59">
                  <c:v>0.78843557701257849</c:v>
                </c:pt>
                <c:pt idx="60">
                  <c:v>0.70733369562233228</c:v>
                </c:pt>
                <c:pt idx="61">
                  <c:v>0.77486098809254556</c:v>
                </c:pt>
                <c:pt idx="62">
                  <c:v>0.7197457476273813</c:v>
                </c:pt>
                <c:pt idx="63">
                  <c:v>0.67177356003235889</c:v>
                </c:pt>
                <c:pt idx="64">
                  <c:v>0.69824780676694198</c:v>
                </c:pt>
                <c:pt idx="65">
                  <c:v>0.65564153957857474</c:v>
                </c:pt>
                <c:pt idx="66">
                  <c:v>0.63832443436878239</c:v>
                </c:pt>
                <c:pt idx="67">
                  <c:v>0.67196511317948138</c:v>
                </c:pt>
                <c:pt idx="68">
                  <c:v>0.62900611384997518</c:v>
                </c:pt>
                <c:pt idx="69">
                  <c:v>0.64861629791020481</c:v>
                </c:pt>
                <c:pt idx="70">
                  <c:v>0.61293855015996734</c:v>
                </c:pt>
                <c:pt idx="71">
                  <c:v>0.61998595918580579</c:v>
                </c:pt>
                <c:pt idx="72">
                  <c:v>0.59366795521584881</c:v>
                </c:pt>
                <c:pt idx="73">
                  <c:v>0.59642237121567332</c:v>
                </c:pt>
                <c:pt idx="74">
                  <c:v>0.56942813398973824</c:v>
                </c:pt>
                <c:pt idx="75">
                  <c:v>0.5648783512291502</c:v>
                </c:pt>
                <c:pt idx="76">
                  <c:v>0.54692519966281417</c:v>
                </c:pt>
              </c:numCache>
            </c:numRef>
          </c:yVal>
          <c:smooth val="0"/>
          <c:extLst>
            <c:ext xmlns:c16="http://schemas.microsoft.com/office/drawing/2014/chart" uri="{C3380CC4-5D6E-409C-BE32-E72D297353CC}">
              <c16:uniqueId val="{00000000-3BEC-4316-8CE9-84F7828EDD10}"/>
            </c:ext>
          </c:extLst>
        </c:ser>
        <c:ser>
          <c:idx val="1"/>
          <c:order val="1"/>
          <c:tx>
            <c:strRef>
              <c:f>R_char!$M$14</c:f>
              <c:strCache>
                <c:ptCount val="1"/>
                <c:pt idx="0">
                  <c:v>0.70</c:v>
                </c:pt>
              </c:strCache>
            </c:strRef>
          </c:tx>
          <c:spPr>
            <a:ln w="25400" cap="rnd">
              <a:noFill/>
              <a:round/>
            </a:ln>
            <a:effectLst/>
          </c:spPr>
          <c:marker>
            <c:symbol val="plus"/>
            <c:size val="5"/>
            <c:spPr>
              <a:solidFill>
                <a:schemeClr val="accent2"/>
              </a:solidFill>
              <a:ln w="9525">
                <a:noFill/>
              </a:ln>
              <a:effectLst/>
            </c:spPr>
          </c:marker>
          <c:xVal>
            <c:numRef>
              <c:f>R_char!$K$15:$K$97</c:f>
              <c:numCache>
                <c:formatCode>0.0</c:formatCode>
                <c:ptCount val="83"/>
                <c:pt idx="0">
                  <c:v>0</c:v>
                </c:pt>
                <c:pt idx="1">
                  <c:v>1.1001100110011E-2</c:v>
                </c:pt>
                <c:pt idx="2">
                  <c:v>1.65016501650165E-2</c:v>
                </c:pt>
                <c:pt idx="3">
                  <c:v>3.3003300330033E-2</c:v>
                </c:pt>
                <c:pt idx="4">
                  <c:v>5.5005500550055E-2</c:v>
                </c:pt>
                <c:pt idx="5">
                  <c:v>8.2508250825082508E-2</c:v>
                </c:pt>
                <c:pt idx="6">
                  <c:v>0.11001100110011</c:v>
                </c:pt>
                <c:pt idx="7">
                  <c:v>0.16501650165016502</c:v>
                </c:pt>
                <c:pt idx="8">
                  <c:v>0.22002200220022</c:v>
                </c:pt>
                <c:pt idx="9">
                  <c:v>0.33003300330032997</c:v>
                </c:pt>
                <c:pt idx="10">
                  <c:v>0.33003300330033003</c:v>
                </c:pt>
                <c:pt idx="11">
                  <c:v>0.44004400440044</c:v>
                </c:pt>
                <c:pt idx="12">
                  <c:v>0.49504950495049505</c:v>
                </c:pt>
                <c:pt idx="13">
                  <c:v>0.55005500550055009</c:v>
                </c:pt>
                <c:pt idx="14">
                  <c:v>0.66006600660065995</c:v>
                </c:pt>
                <c:pt idx="15">
                  <c:v>0.66006600660066006</c:v>
                </c:pt>
                <c:pt idx="16">
                  <c:v>0.77007700770077003</c:v>
                </c:pt>
                <c:pt idx="17">
                  <c:v>0.82508250825082508</c:v>
                </c:pt>
                <c:pt idx="18">
                  <c:v>0.88008800880088001</c:v>
                </c:pt>
                <c:pt idx="19">
                  <c:v>0.99009900990098998</c:v>
                </c:pt>
                <c:pt idx="20">
                  <c:v>0.99009900990099009</c:v>
                </c:pt>
                <c:pt idx="21">
                  <c:v>1.1001100110011002</c:v>
                </c:pt>
                <c:pt idx="22">
                  <c:v>1.1551155115511551</c:v>
                </c:pt>
                <c:pt idx="23">
                  <c:v>1.3201320132013199</c:v>
                </c:pt>
                <c:pt idx="24">
                  <c:v>1.3201320132013201</c:v>
                </c:pt>
                <c:pt idx="25">
                  <c:v>1.4851485148514851</c:v>
                </c:pt>
                <c:pt idx="26">
                  <c:v>1.5401540154015401</c:v>
                </c:pt>
                <c:pt idx="27">
                  <c:v>1.6501650165016502</c:v>
                </c:pt>
                <c:pt idx="28">
                  <c:v>1.76017601760176</c:v>
                </c:pt>
                <c:pt idx="29">
                  <c:v>1.98019801980198</c:v>
                </c:pt>
                <c:pt idx="30">
                  <c:v>1.9801980198019802</c:v>
                </c:pt>
                <c:pt idx="31">
                  <c:v>2.2002200220022003</c:v>
                </c:pt>
                <c:pt idx="32">
                  <c:v>2.3102310231023102</c:v>
                </c:pt>
                <c:pt idx="33">
                  <c:v>2.4202420242024201</c:v>
                </c:pt>
                <c:pt idx="34">
                  <c:v>2.6402640264026398</c:v>
                </c:pt>
                <c:pt idx="35">
                  <c:v>2.6402640264026402</c:v>
                </c:pt>
                <c:pt idx="36">
                  <c:v>2.86028602860286</c:v>
                </c:pt>
                <c:pt idx="37">
                  <c:v>2.9702970297029703</c:v>
                </c:pt>
                <c:pt idx="38">
                  <c:v>3.0803080308030801</c:v>
                </c:pt>
                <c:pt idx="39">
                  <c:v>3.3003300330032999</c:v>
                </c:pt>
                <c:pt idx="40">
                  <c:v>3.3003300330033003</c:v>
                </c:pt>
                <c:pt idx="41">
                  <c:v>3.6303630363036303</c:v>
                </c:pt>
                <c:pt idx="42">
                  <c:v>3.8503850385038496</c:v>
                </c:pt>
                <c:pt idx="43">
                  <c:v>3.9603960396039604</c:v>
                </c:pt>
                <c:pt idx="44">
                  <c:v>4.2904290429042904</c:v>
                </c:pt>
                <c:pt idx="45">
                  <c:v>4.4004400440044007</c:v>
                </c:pt>
                <c:pt idx="46">
                  <c:v>4.6204620462046204</c:v>
                </c:pt>
                <c:pt idx="47">
                  <c:v>4.9504950495049505</c:v>
                </c:pt>
                <c:pt idx="48">
                  <c:v>5.2805280528052805</c:v>
                </c:pt>
                <c:pt idx="49">
                  <c:v>5.5005500550055002</c:v>
                </c:pt>
                <c:pt idx="50">
                  <c:v>5.7755775577557751</c:v>
                </c:pt>
                <c:pt idx="51">
                  <c:v>5.9405940594059405</c:v>
                </c:pt>
                <c:pt idx="52">
                  <c:v>6.6006600660065997</c:v>
                </c:pt>
                <c:pt idx="53">
                  <c:v>6.6006600660066006</c:v>
                </c:pt>
                <c:pt idx="54">
                  <c:v>7.2607260726072607</c:v>
                </c:pt>
                <c:pt idx="55">
                  <c:v>7.4257425742574261</c:v>
                </c:pt>
                <c:pt idx="56">
                  <c:v>7.7007700770076992</c:v>
                </c:pt>
                <c:pt idx="57">
                  <c:v>7.9207920792079207</c:v>
                </c:pt>
                <c:pt idx="58">
                  <c:v>8.2508250825082499</c:v>
                </c:pt>
                <c:pt idx="59">
                  <c:v>8.5808580858085808</c:v>
                </c:pt>
                <c:pt idx="60">
                  <c:v>8.8008800880088014</c:v>
                </c:pt>
                <c:pt idx="61">
                  <c:v>9.2409240924092408</c:v>
                </c:pt>
                <c:pt idx="62">
                  <c:v>9.9009900990099009</c:v>
                </c:pt>
                <c:pt idx="63">
                  <c:v>11.001100110011</c:v>
                </c:pt>
                <c:pt idx="64">
                  <c:v>11.55115511551155</c:v>
                </c:pt>
                <c:pt idx="65">
                  <c:v>12.101210121012102</c:v>
                </c:pt>
                <c:pt idx="66">
                  <c:v>13.201320132013199</c:v>
                </c:pt>
                <c:pt idx="67">
                  <c:v>13.201320132013201</c:v>
                </c:pt>
                <c:pt idx="68">
                  <c:v>14.301430143014301</c:v>
                </c:pt>
                <c:pt idx="69">
                  <c:v>14.851485148514852</c:v>
                </c:pt>
                <c:pt idx="70">
                  <c:v>15.401540154015398</c:v>
                </c:pt>
                <c:pt idx="71">
                  <c:v>16.5016501650165</c:v>
                </c:pt>
                <c:pt idx="72">
                  <c:v>18.151815181518153</c:v>
                </c:pt>
                <c:pt idx="73">
                  <c:v>19.801980198019802</c:v>
                </c:pt>
                <c:pt idx="74">
                  <c:v>21.452145214521451</c:v>
                </c:pt>
                <c:pt idx="75">
                  <c:v>23.1023102310231</c:v>
                </c:pt>
                <c:pt idx="76">
                  <c:v>24.752475247524753</c:v>
                </c:pt>
              </c:numCache>
            </c:numRef>
          </c:xVal>
          <c:yVal>
            <c:numRef>
              <c:f>R_char!$M$15:$M$97</c:f>
              <c:numCache>
                <c:formatCode>0.00</c:formatCode>
                <c:ptCount val="83"/>
                <c:pt idx="0">
                  <c:v>0.69999999999999984</c:v>
                </c:pt>
                <c:pt idx="1">
                  <c:v>0.70590996345089829</c:v>
                </c:pt>
                <c:pt idx="2">
                  <c:v>0.70506252432781669</c:v>
                </c:pt>
                <c:pt idx="3">
                  <c:v>0.70502399408227812</c:v>
                </c:pt>
                <c:pt idx="4">
                  <c:v>0.72487131954703099</c:v>
                </c:pt>
                <c:pt idx="5">
                  <c:v>0.72536837857104242</c:v>
                </c:pt>
                <c:pt idx="6">
                  <c:v>0.74673124378836875</c:v>
                </c:pt>
                <c:pt idx="7">
                  <c:v>0.7351223825126233</c:v>
                </c:pt>
                <c:pt idx="8">
                  <c:v>0.78083924796459303</c:v>
                </c:pt>
                <c:pt idx="9">
                  <c:v>0.81019791225028959</c:v>
                </c:pt>
                <c:pt idx="10">
                  <c:v>0.76413679508251209</c:v>
                </c:pt>
                <c:pt idx="11">
                  <c:v>0.83116326852987543</c:v>
                </c:pt>
                <c:pt idx="12">
                  <c:v>0.80705766581129057</c:v>
                </c:pt>
                <c:pt idx="13">
                  <c:v>0.84823650431315034</c:v>
                </c:pt>
                <c:pt idx="14">
                  <c:v>0.86103897979730137</c:v>
                </c:pt>
                <c:pt idx="15">
                  <c:v>0.80690448765733058</c:v>
                </c:pt>
                <c:pt idx="16">
                  <c:v>0.87066714131703449</c:v>
                </c:pt>
                <c:pt idx="17">
                  <c:v>0.84938436621204949</c:v>
                </c:pt>
                <c:pt idx="18">
                  <c:v>0.87329084361600751</c:v>
                </c:pt>
                <c:pt idx="19">
                  <c:v>0.88011968537178442</c:v>
                </c:pt>
                <c:pt idx="20">
                  <c:v>0.83287814730479948</c:v>
                </c:pt>
                <c:pt idx="21">
                  <c:v>0.88365705104620351</c:v>
                </c:pt>
                <c:pt idx="22">
                  <c:v>0.86625558534090197</c:v>
                </c:pt>
                <c:pt idx="23">
                  <c:v>0.8843200478324037</c:v>
                </c:pt>
                <c:pt idx="24">
                  <c:v>0.84986043159493541</c:v>
                </c:pt>
                <c:pt idx="25">
                  <c:v>0.87497926034627971</c:v>
                </c:pt>
                <c:pt idx="26">
                  <c:v>0.88372933454109648</c:v>
                </c:pt>
                <c:pt idx="27">
                  <c:v>0.85779118808894439</c:v>
                </c:pt>
                <c:pt idx="28">
                  <c:v>0.87738422650418557</c:v>
                </c:pt>
                <c:pt idx="29">
                  <c:v>0.87320290917309007</c:v>
                </c:pt>
                <c:pt idx="30">
                  <c:v>0.86472248384183026</c:v>
                </c:pt>
                <c:pt idx="31">
                  <c:v>0.86982923104423615</c:v>
                </c:pt>
                <c:pt idx="32">
                  <c:v>0.86392208556012062</c:v>
                </c:pt>
                <c:pt idx="33">
                  <c:v>0.86188694690417189</c:v>
                </c:pt>
                <c:pt idx="34">
                  <c:v>0.85364016697049105</c:v>
                </c:pt>
                <c:pt idx="35">
                  <c:v>0.86493688297320381</c:v>
                </c:pt>
                <c:pt idx="36">
                  <c:v>0.84699698694272707</c:v>
                </c:pt>
                <c:pt idx="37">
                  <c:v>0.86081651005658499</c:v>
                </c:pt>
                <c:pt idx="38">
                  <c:v>0.84088933332929994</c:v>
                </c:pt>
                <c:pt idx="39">
                  <c:v>0.8323391638537504</c:v>
                </c:pt>
                <c:pt idx="40">
                  <c:v>0.85312760156544498</c:v>
                </c:pt>
                <c:pt idx="41">
                  <c:v>0.84106363083481117</c:v>
                </c:pt>
                <c:pt idx="42">
                  <c:v>0.8122737810842301</c:v>
                </c:pt>
                <c:pt idx="43">
                  <c:v>0.83929010814620431</c:v>
                </c:pt>
                <c:pt idx="44">
                  <c:v>0.81918796764815072</c:v>
                </c:pt>
                <c:pt idx="45">
                  <c:v>0.79745848054472757</c:v>
                </c:pt>
                <c:pt idx="46">
                  <c:v>0.8251374461181884</c:v>
                </c:pt>
                <c:pt idx="47">
                  <c:v>0.78944848248375199</c:v>
                </c:pt>
                <c:pt idx="48">
                  <c:v>0.82732532922712765</c:v>
                </c:pt>
                <c:pt idx="49">
                  <c:v>0.76309269456915141</c:v>
                </c:pt>
                <c:pt idx="50">
                  <c:v>0.77529360795224</c:v>
                </c:pt>
                <c:pt idx="51">
                  <c:v>0.81414193858145489</c:v>
                </c:pt>
                <c:pt idx="52">
                  <c:v>0.72998864779598494</c:v>
                </c:pt>
                <c:pt idx="53">
                  <c:v>0.7780442337827238</c:v>
                </c:pt>
                <c:pt idx="54">
                  <c:v>0.78643401561138793</c:v>
                </c:pt>
                <c:pt idx="55">
                  <c:v>0.73331102727134179</c:v>
                </c:pt>
                <c:pt idx="56">
                  <c:v>0.70307068159965236</c:v>
                </c:pt>
                <c:pt idx="57">
                  <c:v>0.77032818441063167</c:v>
                </c:pt>
                <c:pt idx="58">
                  <c:v>0.71328529357015036</c:v>
                </c:pt>
                <c:pt idx="59">
                  <c:v>0.75604072937844358</c:v>
                </c:pt>
                <c:pt idx="60">
                  <c:v>0.67501879479065308</c:v>
                </c:pt>
                <c:pt idx="61">
                  <c:v>0.74351953097224521</c:v>
                </c:pt>
                <c:pt idx="62">
                  <c:v>0.68927718431526852</c:v>
                </c:pt>
                <c:pt idx="63">
                  <c:v>0.64161756857065744</c:v>
                </c:pt>
                <c:pt idx="64">
                  <c:v>0.67511800671587807</c:v>
                </c:pt>
                <c:pt idx="65">
                  <c:v>0.62441377748166749</c:v>
                </c:pt>
                <c:pt idx="66">
                  <c:v>0.6113893451553376</c:v>
                </c:pt>
                <c:pt idx="67">
                  <c:v>0.64822954789926501</c:v>
                </c:pt>
                <c:pt idx="68">
                  <c:v>0.59955621647978541</c:v>
                </c:pt>
                <c:pt idx="69">
                  <c:v>0.62236842233940592</c:v>
                </c:pt>
                <c:pt idx="70">
                  <c:v>0.58666844772876503</c:v>
                </c:pt>
                <c:pt idx="71">
                  <c:v>0.5949018897862578</c:v>
                </c:pt>
                <c:pt idx="72">
                  <c:v>0.5665279001813901</c:v>
                </c:pt>
                <c:pt idx="73">
                  <c:v>0.57116548916026122</c:v>
                </c:pt>
                <c:pt idx="74">
                  <c:v>0.54315715535686737</c:v>
                </c:pt>
                <c:pt idx="75">
                  <c:v>0.54340553967333105</c:v>
                </c:pt>
                <c:pt idx="76">
                  <c:v>0.52014977148999342</c:v>
                </c:pt>
              </c:numCache>
            </c:numRef>
          </c:yVal>
          <c:smooth val="0"/>
          <c:extLst>
            <c:ext xmlns:c16="http://schemas.microsoft.com/office/drawing/2014/chart" uri="{C3380CC4-5D6E-409C-BE32-E72D297353CC}">
              <c16:uniqueId val="{00000001-3BEC-4316-8CE9-84F7828EDD10}"/>
            </c:ext>
          </c:extLst>
        </c:ser>
        <c:ser>
          <c:idx val="2"/>
          <c:order val="2"/>
          <c:tx>
            <c:strRef>
              <c:f>R_char!$N$14</c:f>
              <c:strCache>
                <c:ptCount val="1"/>
                <c:pt idx="0">
                  <c:v>0.50</c:v>
                </c:pt>
              </c:strCache>
            </c:strRef>
          </c:tx>
          <c:spPr>
            <a:ln w="25400" cap="rnd">
              <a:noFill/>
              <a:round/>
            </a:ln>
            <a:effectLst/>
          </c:spPr>
          <c:marker>
            <c:symbol val="diamond"/>
            <c:size val="5"/>
            <c:spPr>
              <a:solidFill>
                <a:schemeClr val="accent3"/>
              </a:solidFill>
              <a:ln w="9525">
                <a:solidFill>
                  <a:schemeClr val="accent3"/>
                </a:solidFill>
              </a:ln>
              <a:effectLst/>
            </c:spPr>
          </c:marker>
          <c:xVal>
            <c:numRef>
              <c:f>R_char!$K$15:$K$97</c:f>
              <c:numCache>
                <c:formatCode>0.0</c:formatCode>
                <c:ptCount val="83"/>
                <c:pt idx="0">
                  <c:v>0</c:v>
                </c:pt>
                <c:pt idx="1">
                  <c:v>1.1001100110011E-2</c:v>
                </c:pt>
                <c:pt idx="2">
                  <c:v>1.65016501650165E-2</c:v>
                </c:pt>
                <c:pt idx="3">
                  <c:v>3.3003300330033E-2</c:v>
                </c:pt>
                <c:pt idx="4">
                  <c:v>5.5005500550055E-2</c:v>
                </c:pt>
                <c:pt idx="5">
                  <c:v>8.2508250825082508E-2</c:v>
                </c:pt>
                <c:pt idx="6">
                  <c:v>0.11001100110011</c:v>
                </c:pt>
                <c:pt idx="7">
                  <c:v>0.16501650165016502</c:v>
                </c:pt>
                <c:pt idx="8">
                  <c:v>0.22002200220022</c:v>
                </c:pt>
                <c:pt idx="9">
                  <c:v>0.33003300330032997</c:v>
                </c:pt>
                <c:pt idx="10">
                  <c:v>0.33003300330033003</c:v>
                </c:pt>
                <c:pt idx="11">
                  <c:v>0.44004400440044</c:v>
                </c:pt>
                <c:pt idx="12">
                  <c:v>0.49504950495049505</c:v>
                </c:pt>
                <c:pt idx="13">
                  <c:v>0.55005500550055009</c:v>
                </c:pt>
                <c:pt idx="14">
                  <c:v>0.66006600660065995</c:v>
                </c:pt>
                <c:pt idx="15">
                  <c:v>0.66006600660066006</c:v>
                </c:pt>
                <c:pt idx="16">
                  <c:v>0.77007700770077003</c:v>
                </c:pt>
                <c:pt idx="17">
                  <c:v>0.82508250825082508</c:v>
                </c:pt>
                <c:pt idx="18">
                  <c:v>0.88008800880088001</c:v>
                </c:pt>
                <c:pt idx="19">
                  <c:v>0.99009900990098998</c:v>
                </c:pt>
                <c:pt idx="20">
                  <c:v>0.99009900990099009</c:v>
                </c:pt>
                <c:pt idx="21">
                  <c:v>1.1001100110011002</c:v>
                </c:pt>
                <c:pt idx="22">
                  <c:v>1.1551155115511551</c:v>
                </c:pt>
                <c:pt idx="23">
                  <c:v>1.3201320132013199</c:v>
                </c:pt>
                <c:pt idx="24">
                  <c:v>1.3201320132013201</c:v>
                </c:pt>
                <c:pt idx="25">
                  <c:v>1.4851485148514851</c:v>
                </c:pt>
                <c:pt idx="26">
                  <c:v>1.5401540154015401</c:v>
                </c:pt>
                <c:pt idx="27">
                  <c:v>1.6501650165016502</c:v>
                </c:pt>
                <c:pt idx="28">
                  <c:v>1.76017601760176</c:v>
                </c:pt>
                <c:pt idx="29">
                  <c:v>1.98019801980198</c:v>
                </c:pt>
                <c:pt idx="30">
                  <c:v>1.9801980198019802</c:v>
                </c:pt>
                <c:pt idx="31">
                  <c:v>2.2002200220022003</c:v>
                </c:pt>
                <c:pt idx="32">
                  <c:v>2.3102310231023102</c:v>
                </c:pt>
                <c:pt idx="33">
                  <c:v>2.4202420242024201</c:v>
                </c:pt>
                <c:pt idx="34">
                  <c:v>2.6402640264026398</c:v>
                </c:pt>
                <c:pt idx="35">
                  <c:v>2.6402640264026402</c:v>
                </c:pt>
                <c:pt idx="36">
                  <c:v>2.86028602860286</c:v>
                </c:pt>
                <c:pt idx="37">
                  <c:v>2.9702970297029703</c:v>
                </c:pt>
                <c:pt idx="38">
                  <c:v>3.0803080308030801</c:v>
                </c:pt>
                <c:pt idx="39">
                  <c:v>3.3003300330032999</c:v>
                </c:pt>
                <c:pt idx="40">
                  <c:v>3.3003300330033003</c:v>
                </c:pt>
                <c:pt idx="41">
                  <c:v>3.6303630363036303</c:v>
                </c:pt>
                <c:pt idx="42">
                  <c:v>3.8503850385038496</c:v>
                </c:pt>
                <c:pt idx="43">
                  <c:v>3.9603960396039604</c:v>
                </c:pt>
                <c:pt idx="44">
                  <c:v>4.2904290429042904</c:v>
                </c:pt>
                <c:pt idx="45">
                  <c:v>4.4004400440044007</c:v>
                </c:pt>
                <c:pt idx="46">
                  <c:v>4.6204620462046204</c:v>
                </c:pt>
                <c:pt idx="47">
                  <c:v>4.9504950495049505</c:v>
                </c:pt>
                <c:pt idx="48">
                  <c:v>5.2805280528052805</c:v>
                </c:pt>
                <c:pt idx="49">
                  <c:v>5.5005500550055002</c:v>
                </c:pt>
                <c:pt idx="50">
                  <c:v>5.7755775577557751</c:v>
                </c:pt>
                <c:pt idx="51">
                  <c:v>5.9405940594059405</c:v>
                </c:pt>
                <c:pt idx="52">
                  <c:v>6.6006600660065997</c:v>
                </c:pt>
                <c:pt idx="53">
                  <c:v>6.6006600660066006</c:v>
                </c:pt>
                <c:pt idx="54">
                  <c:v>7.2607260726072607</c:v>
                </c:pt>
                <c:pt idx="55">
                  <c:v>7.4257425742574261</c:v>
                </c:pt>
                <c:pt idx="56">
                  <c:v>7.7007700770076992</c:v>
                </c:pt>
                <c:pt idx="57">
                  <c:v>7.9207920792079207</c:v>
                </c:pt>
                <c:pt idx="58">
                  <c:v>8.2508250825082499</c:v>
                </c:pt>
                <c:pt idx="59">
                  <c:v>8.5808580858085808</c:v>
                </c:pt>
                <c:pt idx="60">
                  <c:v>8.8008800880088014</c:v>
                </c:pt>
                <c:pt idx="61">
                  <c:v>9.2409240924092408</c:v>
                </c:pt>
                <c:pt idx="62">
                  <c:v>9.9009900990099009</c:v>
                </c:pt>
                <c:pt idx="63">
                  <c:v>11.001100110011</c:v>
                </c:pt>
                <c:pt idx="64">
                  <c:v>11.55115511551155</c:v>
                </c:pt>
                <c:pt idx="65">
                  <c:v>12.101210121012102</c:v>
                </c:pt>
                <c:pt idx="66">
                  <c:v>13.201320132013199</c:v>
                </c:pt>
                <c:pt idx="67">
                  <c:v>13.201320132013201</c:v>
                </c:pt>
                <c:pt idx="68">
                  <c:v>14.301430143014301</c:v>
                </c:pt>
                <c:pt idx="69">
                  <c:v>14.851485148514852</c:v>
                </c:pt>
                <c:pt idx="70">
                  <c:v>15.401540154015398</c:v>
                </c:pt>
                <c:pt idx="71">
                  <c:v>16.5016501650165</c:v>
                </c:pt>
                <c:pt idx="72">
                  <c:v>18.151815181518153</c:v>
                </c:pt>
                <c:pt idx="73">
                  <c:v>19.801980198019802</c:v>
                </c:pt>
                <c:pt idx="74">
                  <c:v>21.452145214521451</c:v>
                </c:pt>
                <c:pt idx="75">
                  <c:v>23.1023102310231</c:v>
                </c:pt>
                <c:pt idx="76">
                  <c:v>24.752475247524753</c:v>
                </c:pt>
              </c:numCache>
            </c:numRef>
          </c:xVal>
          <c:yVal>
            <c:numRef>
              <c:f>R_char!$N$15:$N$97</c:f>
              <c:numCache>
                <c:formatCode>0.00</c:formatCode>
                <c:ptCount val="83"/>
                <c:pt idx="0">
                  <c:v>0.5</c:v>
                </c:pt>
                <c:pt idx="1">
                  <c:v>0.50665555553075992</c:v>
                </c:pt>
                <c:pt idx="2">
                  <c:v>0.50685900025562047</c:v>
                </c:pt>
                <c:pt idx="3">
                  <c:v>0.50675340349786391</c:v>
                </c:pt>
                <c:pt idx="4">
                  <c:v>0.53252947778342352</c:v>
                </c:pt>
                <c:pt idx="5">
                  <c:v>0.53218182560059524</c:v>
                </c:pt>
                <c:pt idx="6">
                  <c:v>0.56022758276922757</c:v>
                </c:pt>
                <c:pt idx="7">
                  <c:v>0.54621844433446243</c:v>
                </c:pt>
                <c:pt idx="8">
                  <c:v>0.61046742763332695</c:v>
                </c:pt>
                <c:pt idx="9">
                  <c:v>0.65360772591051497</c:v>
                </c:pt>
                <c:pt idx="10">
                  <c:v>0.58581021385141119</c:v>
                </c:pt>
                <c:pt idx="11">
                  <c:v>0.68519372752231966</c:v>
                </c:pt>
                <c:pt idx="12">
                  <c:v>0.65234106765913979</c:v>
                </c:pt>
                <c:pt idx="13">
                  <c:v>0.71172290154184381</c:v>
                </c:pt>
                <c:pt idx="14">
                  <c:v>0.7347526744355708</c:v>
                </c:pt>
                <c:pt idx="15">
                  <c:v>0.6467024522157907</c:v>
                </c:pt>
                <c:pt idx="16">
                  <c:v>0.75020789132707799</c:v>
                </c:pt>
                <c:pt idx="17">
                  <c:v>0.71118951220474724</c:v>
                </c:pt>
                <c:pt idx="18">
                  <c:v>0.76531401036585911</c:v>
                </c:pt>
                <c:pt idx="19">
                  <c:v>0.77776977649537604</c:v>
                </c:pt>
                <c:pt idx="20">
                  <c:v>0.69215550805348647</c:v>
                </c:pt>
                <c:pt idx="21">
                  <c:v>0.78556646282016218</c:v>
                </c:pt>
                <c:pt idx="22">
                  <c:v>0.75117699300034635</c:v>
                </c:pt>
                <c:pt idx="23">
                  <c:v>0.79728053743686533</c:v>
                </c:pt>
                <c:pt idx="24">
                  <c:v>0.72214222162698283</c:v>
                </c:pt>
                <c:pt idx="25">
                  <c:v>0.77186704344720969</c:v>
                </c:pt>
                <c:pt idx="26">
                  <c:v>0.80512838790499275</c:v>
                </c:pt>
                <c:pt idx="27">
                  <c:v>0.74491497955495578</c:v>
                </c:pt>
                <c:pt idx="28">
                  <c:v>0.80491669154777612</c:v>
                </c:pt>
                <c:pt idx="29">
                  <c:v>0.8038368515603318</c:v>
                </c:pt>
                <c:pt idx="30">
                  <c:v>0.758696990677725</c:v>
                </c:pt>
                <c:pt idx="31">
                  <c:v>0.80086784786349474</c:v>
                </c:pt>
                <c:pt idx="32">
                  <c:v>0.7674160143973443</c:v>
                </c:pt>
                <c:pt idx="33">
                  <c:v>0.79662334847234173</c:v>
                </c:pt>
                <c:pt idx="34">
                  <c:v>0.7923298597282149</c:v>
                </c:pt>
                <c:pt idx="35">
                  <c:v>0.77269812764388157</c:v>
                </c:pt>
                <c:pt idx="36">
                  <c:v>0.78676458374733638</c:v>
                </c:pt>
                <c:pt idx="37">
                  <c:v>0.77543184542208166</c:v>
                </c:pt>
                <c:pt idx="38">
                  <c:v>0.78398080179202134</c:v>
                </c:pt>
                <c:pt idx="39">
                  <c:v>0.77716950921170036</c:v>
                </c:pt>
                <c:pt idx="40">
                  <c:v>0.77518879059912393</c:v>
                </c:pt>
                <c:pt idx="41">
                  <c:v>0.77807415914960942</c:v>
                </c:pt>
                <c:pt idx="42">
                  <c:v>0.76200550052179206</c:v>
                </c:pt>
                <c:pt idx="43">
                  <c:v>0.77087735669169999</c:v>
                </c:pt>
                <c:pt idx="44">
                  <c:v>0.7647590616907205</c:v>
                </c:pt>
                <c:pt idx="45">
                  <c:v>0.74637638839813636</c:v>
                </c:pt>
                <c:pt idx="46">
                  <c:v>0.76345921588690746</c:v>
                </c:pt>
                <c:pt idx="47">
                  <c:v>0.74075837689359236</c:v>
                </c:pt>
                <c:pt idx="48">
                  <c:v>0.76158052385599218</c:v>
                </c:pt>
                <c:pt idx="49">
                  <c:v>0.7171648178817861</c:v>
                </c:pt>
                <c:pt idx="50">
                  <c:v>0.73078761675015202</c:v>
                </c:pt>
                <c:pt idx="51">
                  <c:v>0.75412629787344465</c:v>
                </c:pt>
                <c:pt idx="52">
                  <c:v>0.68927333254781897</c:v>
                </c:pt>
                <c:pt idx="53">
                  <c:v>0.72713014104930607</c:v>
                </c:pt>
                <c:pt idx="54">
                  <c:v>0.73366917627473272</c:v>
                </c:pt>
                <c:pt idx="55">
                  <c:v>0.69090590870690605</c:v>
                </c:pt>
                <c:pt idx="56">
                  <c:v>0.66486947681536779</c:v>
                </c:pt>
                <c:pt idx="57">
                  <c:v>0.72413703237830263</c:v>
                </c:pt>
                <c:pt idx="58">
                  <c:v>0.67135934543612041</c:v>
                </c:pt>
                <c:pt idx="59">
                  <c:v>0.71085685727572889</c:v>
                </c:pt>
                <c:pt idx="60">
                  <c:v>0.64028966168557477</c:v>
                </c:pt>
                <c:pt idx="61">
                  <c:v>0.69893635356865425</c:v>
                </c:pt>
                <c:pt idx="62">
                  <c:v>0.65049821483257919</c:v>
                </c:pt>
                <c:pt idx="63">
                  <c:v>0.60039673775812974</c:v>
                </c:pt>
                <c:pt idx="64">
                  <c:v>0.63922365927326164</c:v>
                </c:pt>
                <c:pt idx="65">
                  <c:v>0.58521870858442071</c:v>
                </c:pt>
                <c:pt idx="66">
                  <c:v>0.57279134546853161</c:v>
                </c:pt>
                <c:pt idx="67">
                  <c:v>0.61371809371057218</c:v>
                </c:pt>
                <c:pt idx="68">
                  <c:v>0.55875149471961461</c:v>
                </c:pt>
                <c:pt idx="69">
                  <c:v>0.59216956865088943</c:v>
                </c:pt>
                <c:pt idx="70">
                  <c:v>0.5503881623645599</c:v>
                </c:pt>
                <c:pt idx="71">
                  <c:v>0.55919720371646786</c:v>
                </c:pt>
                <c:pt idx="72">
                  <c:v>0.53294414368009102</c:v>
                </c:pt>
                <c:pt idx="73">
                  <c:v>0.53746452528626931</c:v>
                </c:pt>
                <c:pt idx="74">
                  <c:v>0.50759177512792542</c:v>
                </c:pt>
                <c:pt idx="75">
                  <c:v>0.51302132470471973</c:v>
                </c:pt>
                <c:pt idx="76">
                  <c:v>0.48823316905752945</c:v>
                </c:pt>
              </c:numCache>
            </c:numRef>
          </c:yVal>
          <c:smooth val="0"/>
          <c:extLst>
            <c:ext xmlns:c16="http://schemas.microsoft.com/office/drawing/2014/chart" uri="{C3380CC4-5D6E-409C-BE32-E72D297353CC}">
              <c16:uniqueId val="{00000002-3BEC-4316-8CE9-84F7828EDD10}"/>
            </c:ext>
          </c:extLst>
        </c:ser>
        <c:ser>
          <c:idx val="3"/>
          <c:order val="3"/>
          <c:tx>
            <c:strRef>
              <c:f>R_char!$O$14</c:f>
              <c:strCache>
                <c:ptCount val="1"/>
                <c:pt idx="0">
                  <c:v>0.30</c:v>
                </c:pt>
              </c:strCache>
            </c:strRef>
          </c:tx>
          <c:spPr>
            <a:ln w="25400" cap="rnd">
              <a:noFill/>
              <a:round/>
            </a:ln>
            <a:effectLst/>
          </c:spPr>
          <c:marker>
            <c:symbol val="circle"/>
            <c:size val="5"/>
            <c:spPr>
              <a:solidFill>
                <a:schemeClr val="accent4"/>
              </a:solidFill>
              <a:ln w="9525">
                <a:solidFill>
                  <a:schemeClr val="accent4"/>
                </a:solidFill>
              </a:ln>
              <a:effectLst/>
            </c:spPr>
          </c:marker>
          <c:xVal>
            <c:numRef>
              <c:f>R_char!$K$15:$K$97</c:f>
              <c:numCache>
                <c:formatCode>0.0</c:formatCode>
                <c:ptCount val="83"/>
                <c:pt idx="0">
                  <c:v>0</c:v>
                </c:pt>
                <c:pt idx="1">
                  <c:v>1.1001100110011E-2</c:v>
                </c:pt>
                <c:pt idx="2">
                  <c:v>1.65016501650165E-2</c:v>
                </c:pt>
                <c:pt idx="3">
                  <c:v>3.3003300330033E-2</c:v>
                </c:pt>
                <c:pt idx="4">
                  <c:v>5.5005500550055E-2</c:v>
                </c:pt>
                <c:pt idx="5">
                  <c:v>8.2508250825082508E-2</c:v>
                </c:pt>
                <c:pt idx="6">
                  <c:v>0.11001100110011</c:v>
                </c:pt>
                <c:pt idx="7">
                  <c:v>0.16501650165016502</c:v>
                </c:pt>
                <c:pt idx="8">
                  <c:v>0.22002200220022</c:v>
                </c:pt>
                <c:pt idx="9">
                  <c:v>0.33003300330032997</c:v>
                </c:pt>
                <c:pt idx="10">
                  <c:v>0.33003300330033003</c:v>
                </c:pt>
                <c:pt idx="11">
                  <c:v>0.44004400440044</c:v>
                </c:pt>
                <c:pt idx="12">
                  <c:v>0.49504950495049505</c:v>
                </c:pt>
                <c:pt idx="13">
                  <c:v>0.55005500550055009</c:v>
                </c:pt>
                <c:pt idx="14">
                  <c:v>0.66006600660065995</c:v>
                </c:pt>
                <c:pt idx="15">
                  <c:v>0.66006600660066006</c:v>
                </c:pt>
                <c:pt idx="16">
                  <c:v>0.77007700770077003</c:v>
                </c:pt>
                <c:pt idx="17">
                  <c:v>0.82508250825082508</c:v>
                </c:pt>
                <c:pt idx="18">
                  <c:v>0.88008800880088001</c:v>
                </c:pt>
                <c:pt idx="19">
                  <c:v>0.99009900990098998</c:v>
                </c:pt>
                <c:pt idx="20">
                  <c:v>0.99009900990099009</c:v>
                </c:pt>
                <c:pt idx="21">
                  <c:v>1.1001100110011002</c:v>
                </c:pt>
                <c:pt idx="22">
                  <c:v>1.1551155115511551</c:v>
                </c:pt>
                <c:pt idx="23">
                  <c:v>1.3201320132013199</c:v>
                </c:pt>
                <c:pt idx="24">
                  <c:v>1.3201320132013201</c:v>
                </c:pt>
                <c:pt idx="25">
                  <c:v>1.4851485148514851</c:v>
                </c:pt>
                <c:pt idx="26">
                  <c:v>1.5401540154015401</c:v>
                </c:pt>
                <c:pt idx="27">
                  <c:v>1.6501650165016502</c:v>
                </c:pt>
                <c:pt idx="28">
                  <c:v>1.76017601760176</c:v>
                </c:pt>
                <c:pt idx="29">
                  <c:v>1.98019801980198</c:v>
                </c:pt>
                <c:pt idx="30">
                  <c:v>1.9801980198019802</c:v>
                </c:pt>
                <c:pt idx="31">
                  <c:v>2.2002200220022003</c:v>
                </c:pt>
                <c:pt idx="32">
                  <c:v>2.3102310231023102</c:v>
                </c:pt>
                <c:pt idx="33">
                  <c:v>2.4202420242024201</c:v>
                </c:pt>
                <c:pt idx="34">
                  <c:v>2.6402640264026398</c:v>
                </c:pt>
                <c:pt idx="35">
                  <c:v>2.6402640264026402</c:v>
                </c:pt>
                <c:pt idx="36">
                  <c:v>2.86028602860286</c:v>
                </c:pt>
                <c:pt idx="37">
                  <c:v>2.9702970297029703</c:v>
                </c:pt>
                <c:pt idx="38">
                  <c:v>3.0803080308030801</c:v>
                </c:pt>
                <c:pt idx="39">
                  <c:v>3.3003300330032999</c:v>
                </c:pt>
                <c:pt idx="40">
                  <c:v>3.3003300330033003</c:v>
                </c:pt>
                <c:pt idx="41">
                  <c:v>3.6303630363036303</c:v>
                </c:pt>
                <c:pt idx="42">
                  <c:v>3.8503850385038496</c:v>
                </c:pt>
                <c:pt idx="43">
                  <c:v>3.9603960396039604</c:v>
                </c:pt>
                <c:pt idx="44">
                  <c:v>4.2904290429042904</c:v>
                </c:pt>
                <c:pt idx="45">
                  <c:v>4.4004400440044007</c:v>
                </c:pt>
                <c:pt idx="46">
                  <c:v>4.6204620462046204</c:v>
                </c:pt>
                <c:pt idx="47">
                  <c:v>4.9504950495049505</c:v>
                </c:pt>
                <c:pt idx="48">
                  <c:v>5.2805280528052805</c:v>
                </c:pt>
                <c:pt idx="49">
                  <c:v>5.5005500550055002</c:v>
                </c:pt>
                <c:pt idx="50">
                  <c:v>5.7755775577557751</c:v>
                </c:pt>
                <c:pt idx="51">
                  <c:v>5.9405940594059405</c:v>
                </c:pt>
                <c:pt idx="52">
                  <c:v>6.6006600660065997</c:v>
                </c:pt>
                <c:pt idx="53">
                  <c:v>6.6006600660066006</c:v>
                </c:pt>
                <c:pt idx="54">
                  <c:v>7.2607260726072607</c:v>
                </c:pt>
                <c:pt idx="55">
                  <c:v>7.4257425742574261</c:v>
                </c:pt>
                <c:pt idx="56">
                  <c:v>7.7007700770076992</c:v>
                </c:pt>
                <c:pt idx="57">
                  <c:v>7.9207920792079207</c:v>
                </c:pt>
                <c:pt idx="58">
                  <c:v>8.2508250825082499</c:v>
                </c:pt>
                <c:pt idx="59">
                  <c:v>8.5808580858085808</c:v>
                </c:pt>
                <c:pt idx="60">
                  <c:v>8.8008800880088014</c:v>
                </c:pt>
                <c:pt idx="61">
                  <c:v>9.2409240924092408</c:v>
                </c:pt>
                <c:pt idx="62">
                  <c:v>9.9009900990099009</c:v>
                </c:pt>
                <c:pt idx="63">
                  <c:v>11.001100110011</c:v>
                </c:pt>
                <c:pt idx="64">
                  <c:v>11.55115511551155</c:v>
                </c:pt>
                <c:pt idx="65">
                  <c:v>12.101210121012102</c:v>
                </c:pt>
                <c:pt idx="66">
                  <c:v>13.201320132013199</c:v>
                </c:pt>
                <c:pt idx="67">
                  <c:v>13.201320132013201</c:v>
                </c:pt>
                <c:pt idx="68">
                  <c:v>14.301430143014301</c:v>
                </c:pt>
                <c:pt idx="69">
                  <c:v>14.851485148514852</c:v>
                </c:pt>
                <c:pt idx="70">
                  <c:v>15.401540154015398</c:v>
                </c:pt>
                <c:pt idx="71">
                  <c:v>16.5016501650165</c:v>
                </c:pt>
                <c:pt idx="72">
                  <c:v>18.151815181518153</c:v>
                </c:pt>
                <c:pt idx="73">
                  <c:v>19.801980198019802</c:v>
                </c:pt>
                <c:pt idx="74">
                  <c:v>21.452145214521451</c:v>
                </c:pt>
                <c:pt idx="75">
                  <c:v>23.1023102310231</c:v>
                </c:pt>
                <c:pt idx="76">
                  <c:v>24.752475247524753</c:v>
                </c:pt>
              </c:numCache>
            </c:numRef>
          </c:xVal>
          <c:yVal>
            <c:numRef>
              <c:f>R_char!$O$15:$O$97</c:f>
              <c:numCache>
                <c:formatCode>0.00</c:formatCode>
                <c:ptCount val="83"/>
                <c:pt idx="0">
                  <c:v>0.3</c:v>
                </c:pt>
                <c:pt idx="1">
                  <c:v>0.30634593932402826</c:v>
                </c:pt>
                <c:pt idx="2">
                  <c:v>0.30636495931146707</c:v>
                </c:pt>
                <c:pt idx="3">
                  <c:v>0.30617001009718875</c:v>
                </c:pt>
                <c:pt idx="4">
                  <c:v>0.33018753506297061</c:v>
                </c:pt>
                <c:pt idx="5">
                  <c:v>0.33024265908472805</c:v>
                </c:pt>
                <c:pt idx="6">
                  <c:v>0.35838279964112674</c:v>
                </c:pt>
                <c:pt idx="7">
                  <c:v>0.34403289166935114</c:v>
                </c:pt>
                <c:pt idx="8">
                  <c:v>0.40825340784227054</c:v>
                </c:pt>
                <c:pt idx="9">
                  <c:v>0.45226475366052443</c:v>
                </c:pt>
                <c:pt idx="10">
                  <c:v>0.38297124982007474</c:v>
                </c:pt>
                <c:pt idx="11">
                  <c:v>0.49041472516073314</c:v>
                </c:pt>
                <c:pt idx="12">
                  <c:v>0.45175323793753452</c:v>
                </c:pt>
                <c:pt idx="13">
                  <c:v>0.52442945220093906</c:v>
                </c:pt>
                <c:pt idx="14">
                  <c:v>0.55184626753774779</c:v>
                </c:pt>
                <c:pt idx="15">
                  <c:v>0.44927944532144803</c:v>
                </c:pt>
                <c:pt idx="16">
                  <c:v>0.57680116989371766</c:v>
                </c:pt>
                <c:pt idx="17">
                  <c:v>0.52402617315464972</c:v>
                </c:pt>
                <c:pt idx="18">
                  <c:v>0.59709812383878969</c:v>
                </c:pt>
                <c:pt idx="19">
                  <c:v>0.61498872881127076</c:v>
                </c:pt>
                <c:pt idx="20">
                  <c:v>0.50151891564617912</c:v>
                </c:pt>
                <c:pt idx="21">
                  <c:v>0.63111385656240282</c:v>
                </c:pt>
                <c:pt idx="22">
                  <c:v>0.57480551688254444</c:v>
                </c:pt>
                <c:pt idx="23">
                  <c:v>0.65472453733421665</c:v>
                </c:pt>
                <c:pt idx="24">
                  <c:v>0.54219459816837134</c:v>
                </c:pt>
                <c:pt idx="25">
                  <c:v>0.61178147871526678</c:v>
                </c:pt>
                <c:pt idx="26">
                  <c:v>0.66669851825646942</c:v>
                </c:pt>
                <c:pt idx="27">
                  <c:v>0.57411769228722886</c:v>
                </c:pt>
                <c:pt idx="28">
                  <c:v>0.67896076575635478</c:v>
                </c:pt>
                <c:pt idx="29">
                  <c:v>0.68607747181640155</c:v>
                </c:pt>
                <c:pt idx="30">
                  <c:v>0.59819318735881044</c:v>
                </c:pt>
                <c:pt idx="31">
                  <c:v>0.69073314486859072</c:v>
                </c:pt>
                <c:pt idx="32">
                  <c:v>0.61702315091779192</c:v>
                </c:pt>
                <c:pt idx="33">
                  <c:v>0.69055986561752913</c:v>
                </c:pt>
                <c:pt idx="34">
                  <c:v>0.69094458980495566</c:v>
                </c:pt>
                <c:pt idx="35">
                  <c:v>0.62938533820626841</c:v>
                </c:pt>
                <c:pt idx="36">
                  <c:v>0.69066680747684284</c:v>
                </c:pt>
                <c:pt idx="37">
                  <c:v>0.63932513587180928</c:v>
                </c:pt>
                <c:pt idx="38">
                  <c:v>0.68868625228782032</c:v>
                </c:pt>
                <c:pt idx="39">
                  <c:v>0.68368766633585931</c:v>
                </c:pt>
                <c:pt idx="40">
                  <c:v>0.6485578752468717</c:v>
                </c:pt>
                <c:pt idx="41">
                  <c:v>0.67687451324123504</c:v>
                </c:pt>
                <c:pt idx="42">
                  <c:v>0.6744947771658073</c:v>
                </c:pt>
                <c:pt idx="43">
                  <c:v>0.65553941117146874</c:v>
                </c:pt>
                <c:pt idx="44">
                  <c:v>0.67385667104393543</c:v>
                </c:pt>
                <c:pt idx="45">
                  <c:v>0.66611880462742845</c:v>
                </c:pt>
                <c:pt idx="46">
                  <c:v>0.65821056915621945</c:v>
                </c:pt>
                <c:pt idx="47">
                  <c:v>0.6599865117705247</c:v>
                </c:pt>
                <c:pt idx="48">
                  <c:v>0.6516154796518836</c:v>
                </c:pt>
                <c:pt idx="49">
                  <c:v>0.64446163873202578</c:v>
                </c:pt>
                <c:pt idx="50">
                  <c:v>0.65564209773286564</c:v>
                </c:pt>
                <c:pt idx="51">
                  <c:v>0.65106621308799573</c:v>
                </c:pt>
                <c:pt idx="52">
                  <c:v>0.6216254133813286</c:v>
                </c:pt>
                <c:pt idx="53">
                  <c:v>0.64485753857631489</c:v>
                </c:pt>
                <c:pt idx="54">
                  <c:v>0.64629135398101012</c:v>
                </c:pt>
                <c:pt idx="55">
                  <c:v>0.62502067221899682</c:v>
                </c:pt>
                <c:pt idx="56">
                  <c:v>0.60203478106363906</c:v>
                </c:pt>
                <c:pt idx="57">
                  <c:v>0.63885548172064432</c:v>
                </c:pt>
                <c:pt idx="58">
                  <c:v>0.61155983866336128</c:v>
                </c:pt>
                <c:pt idx="59">
                  <c:v>0.63370559070006927</c:v>
                </c:pt>
                <c:pt idx="60">
                  <c:v>0.58514987709782307</c:v>
                </c:pt>
                <c:pt idx="61">
                  <c:v>0.62663636546788537</c:v>
                </c:pt>
                <c:pt idx="62">
                  <c:v>0.58967132996634752</c:v>
                </c:pt>
                <c:pt idx="63">
                  <c:v>0.54611933926309919</c:v>
                </c:pt>
                <c:pt idx="64">
                  <c:v>0.5803905960268152</c:v>
                </c:pt>
                <c:pt idx="65">
                  <c:v>0.53512397755045993</c:v>
                </c:pt>
                <c:pt idx="66">
                  <c:v>0.52376568983824523</c:v>
                </c:pt>
                <c:pt idx="67">
                  <c:v>0.56110625653328072</c:v>
                </c:pt>
                <c:pt idx="68">
                  <c:v>0.50587901080236497</c:v>
                </c:pt>
                <c:pt idx="69">
                  <c:v>0.54191072956998865</c:v>
                </c:pt>
                <c:pt idx="70">
                  <c:v>0.49828291042164408</c:v>
                </c:pt>
                <c:pt idx="71">
                  <c:v>0.51210390547887907</c:v>
                </c:pt>
                <c:pt idx="72">
                  <c:v>0.4880146026255372</c:v>
                </c:pt>
                <c:pt idx="73">
                  <c:v>0.493859094661936</c:v>
                </c:pt>
                <c:pt idx="74">
                  <c:v>0.45892327036024833</c:v>
                </c:pt>
                <c:pt idx="75">
                  <c:v>0.46784577651785608</c:v>
                </c:pt>
                <c:pt idx="76">
                  <c:v>0.4391829846832308</c:v>
                </c:pt>
              </c:numCache>
            </c:numRef>
          </c:yVal>
          <c:smooth val="0"/>
          <c:extLst>
            <c:ext xmlns:c16="http://schemas.microsoft.com/office/drawing/2014/chart" uri="{C3380CC4-5D6E-409C-BE32-E72D297353CC}">
              <c16:uniqueId val="{00000003-3BEC-4316-8CE9-84F7828EDD10}"/>
            </c:ext>
          </c:extLst>
        </c:ser>
        <c:ser>
          <c:idx val="4"/>
          <c:order val="4"/>
          <c:tx>
            <c:strRef>
              <c:f>R_char!$P$14</c:f>
              <c:strCache>
                <c:ptCount val="1"/>
                <c:pt idx="0">
                  <c:v>0.10</c:v>
                </c:pt>
              </c:strCache>
            </c:strRef>
          </c:tx>
          <c:spPr>
            <a:ln w="25400" cap="rnd">
              <a:noFill/>
              <a:round/>
            </a:ln>
            <a:effectLst/>
          </c:spPr>
          <c:marker>
            <c:symbol val="circle"/>
            <c:size val="5"/>
            <c:spPr>
              <a:solidFill>
                <a:schemeClr val="accent5"/>
              </a:solidFill>
              <a:ln w="9525">
                <a:solidFill>
                  <a:schemeClr val="accent5"/>
                </a:solidFill>
              </a:ln>
              <a:effectLst/>
            </c:spPr>
          </c:marker>
          <c:xVal>
            <c:numRef>
              <c:f>R_char!$K$15:$K$97</c:f>
              <c:numCache>
                <c:formatCode>0.0</c:formatCode>
                <c:ptCount val="83"/>
                <c:pt idx="0">
                  <c:v>0</c:v>
                </c:pt>
                <c:pt idx="1">
                  <c:v>1.1001100110011E-2</c:v>
                </c:pt>
                <c:pt idx="2">
                  <c:v>1.65016501650165E-2</c:v>
                </c:pt>
                <c:pt idx="3">
                  <c:v>3.3003300330033E-2</c:v>
                </c:pt>
                <c:pt idx="4">
                  <c:v>5.5005500550055E-2</c:v>
                </c:pt>
                <c:pt idx="5">
                  <c:v>8.2508250825082508E-2</c:v>
                </c:pt>
                <c:pt idx="6">
                  <c:v>0.11001100110011</c:v>
                </c:pt>
                <c:pt idx="7">
                  <c:v>0.16501650165016502</c:v>
                </c:pt>
                <c:pt idx="8">
                  <c:v>0.22002200220022</c:v>
                </c:pt>
                <c:pt idx="9">
                  <c:v>0.33003300330032997</c:v>
                </c:pt>
                <c:pt idx="10">
                  <c:v>0.33003300330033003</c:v>
                </c:pt>
                <c:pt idx="11">
                  <c:v>0.44004400440044</c:v>
                </c:pt>
                <c:pt idx="12">
                  <c:v>0.49504950495049505</c:v>
                </c:pt>
                <c:pt idx="13">
                  <c:v>0.55005500550055009</c:v>
                </c:pt>
                <c:pt idx="14">
                  <c:v>0.66006600660065995</c:v>
                </c:pt>
                <c:pt idx="15">
                  <c:v>0.66006600660066006</c:v>
                </c:pt>
                <c:pt idx="16">
                  <c:v>0.77007700770077003</c:v>
                </c:pt>
                <c:pt idx="17">
                  <c:v>0.82508250825082508</c:v>
                </c:pt>
                <c:pt idx="18">
                  <c:v>0.88008800880088001</c:v>
                </c:pt>
                <c:pt idx="19">
                  <c:v>0.99009900990098998</c:v>
                </c:pt>
                <c:pt idx="20">
                  <c:v>0.99009900990099009</c:v>
                </c:pt>
                <c:pt idx="21">
                  <c:v>1.1001100110011002</c:v>
                </c:pt>
                <c:pt idx="22">
                  <c:v>1.1551155115511551</c:v>
                </c:pt>
                <c:pt idx="23">
                  <c:v>1.3201320132013199</c:v>
                </c:pt>
                <c:pt idx="24">
                  <c:v>1.3201320132013201</c:v>
                </c:pt>
                <c:pt idx="25">
                  <c:v>1.4851485148514851</c:v>
                </c:pt>
                <c:pt idx="26">
                  <c:v>1.5401540154015401</c:v>
                </c:pt>
                <c:pt idx="27">
                  <c:v>1.6501650165016502</c:v>
                </c:pt>
                <c:pt idx="28">
                  <c:v>1.76017601760176</c:v>
                </c:pt>
                <c:pt idx="29">
                  <c:v>1.98019801980198</c:v>
                </c:pt>
                <c:pt idx="30">
                  <c:v>1.9801980198019802</c:v>
                </c:pt>
                <c:pt idx="31">
                  <c:v>2.2002200220022003</c:v>
                </c:pt>
                <c:pt idx="32">
                  <c:v>2.3102310231023102</c:v>
                </c:pt>
                <c:pt idx="33">
                  <c:v>2.4202420242024201</c:v>
                </c:pt>
                <c:pt idx="34">
                  <c:v>2.6402640264026398</c:v>
                </c:pt>
                <c:pt idx="35">
                  <c:v>2.6402640264026402</c:v>
                </c:pt>
                <c:pt idx="36">
                  <c:v>2.86028602860286</c:v>
                </c:pt>
                <c:pt idx="37">
                  <c:v>2.9702970297029703</c:v>
                </c:pt>
                <c:pt idx="38">
                  <c:v>3.0803080308030801</c:v>
                </c:pt>
                <c:pt idx="39">
                  <c:v>3.3003300330032999</c:v>
                </c:pt>
                <c:pt idx="40">
                  <c:v>3.3003300330033003</c:v>
                </c:pt>
                <c:pt idx="41">
                  <c:v>3.6303630363036303</c:v>
                </c:pt>
                <c:pt idx="42">
                  <c:v>3.8503850385038496</c:v>
                </c:pt>
                <c:pt idx="43">
                  <c:v>3.9603960396039604</c:v>
                </c:pt>
                <c:pt idx="44">
                  <c:v>4.2904290429042904</c:v>
                </c:pt>
                <c:pt idx="45">
                  <c:v>4.4004400440044007</c:v>
                </c:pt>
                <c:pt idx="46">
                  <c:v>4.6204620462046204</c:v>
                </c:pt>
                <c:pt idx="47">
                  <c:v>4.9504950495049505</c:v>
                </c:pt>
                <c:pt idx="48">
                  <c:v>5.2805280528052805</c:v>
                </c:pt>
                <c:pt idx="49">
                  <c:v>5.5005500550055002</c:v>
                </c:pt>
                <c:pt idx="50">
                  <c:v>5.7755775577557751</c:v>
                </c:pt>
                <c:pt idx="51">
                  <c:v>5.9405940594059405</c:v>
                </c:pt>
                <c:pt idx="52">
                  <c:v>6.6006600660065997</c:v>
                </c:pt>
                <c:pt idx="53">
                  <c:v>6.6006600660066006</c:v>
                </c:pt>
                <c:pt idx="54">
                  <c:v>7.2607260726072607</c:v>
                </c:pt>
                <c:pt idx="55">
                  <c:v>7.4257425742574261</c:v>
                </c:pt>
                <c:pt idx="56">
                  <c:v>7.7007700770076992</c:v>
                </c:pt>
                <c:pt idx="57">
                  <c:v>7.9207920792079207</c:v>
                </c:pt>
                <c:pt idx="58">
                  <c:v>8.2508250825082499</c:v>
                </c:pt>
                <c:pt idx="59">
                  <c:v>8.5808580858085808</c:v>
                </c:pt>
                <c:pt idx="60">
                  <c:v>8.8008800880088014</c:v>
                </c:pt>
                <c:pt idx="61">
                  <c:v>9.2409240924092408</c:v>
                </c:pt>
                <c:pt idx="62">
                  <c:v>9.9009900990099009</c:v>
                </c:pt>
                <c:pt idx="63">
                  <c:v>11.001100110011</c:v>
                </c:pt>
                <c:pt idx="64">
                  <c:v>11.55115511551155</c:v>
                </c:pt>
                <c:pt idx="65">
                  <c:v>12.101210121012102</c:v>
                </c:pt>
                <c:pt idx="66">
                  <c:v>13.201320132013199</c:v>
                </c:pt>
                <c:pt idx="67">
                  <c:v>13.201320132013201</c:v>
                </c:pt>
                <c:pt idx="68">
                  <c:v>14.301430143014301</c:v>
                </c:pt>
                <c:pt idx="69">
                  <c:v>14.851485148514852</c:v>
                </c:pt>
                <c:pt idx="70">
                  <c:v>15.401540154015398</c:v>
                </c:pt>
                <c:pt idx="71">
                  <c:v>16.5016501650165</c:v>
                </c:pt>
                <c:pt idx="72">
                  <c:v>18.151815181518153</c:v>
                </c:pt>
                <c:pt idx="73">
                  <c:v>19.801980198019802</c:v>
                </c:pt>
                <c:pt idx="74">
                  <c:v>21.452145214521451</c:v>
                </c:pt>
                <c:pt idx="75">
                  <c:v>23.1023102310231</c:v>
                </c:pt>
                <c:pt idx="76">
                  <c:v>24.752475247524753</c:v>
                </c:pt>
              </c:numCache>
            </c:numRef>
          </c:xVal>
          <c:yVal>
            <c:numRef>
              <c:f>R_char!$P$15:$P$97</c:f>
              <c:numCache>
                <c:formatCode>0.00</c:formatCode>
                <c:ptCount val="83"/>
                <c:pt idx="0">
                  <c:v>0.10000000000000002</c:v>
                </c:pt>
                <c:pt idx="1">
                  <c:v>0.10297219434118048</c:v>
                </c:pt>
                <c:pt idx="2">
                  <c:v>0.10297810273119781</c:v>
                </c:pt>
                <c:pt idx="3">
                  <c:v>0.10294600760236111</c:v>
                </c:pt>
                <c:pt idx="4">
                  <c:v>0.11455621523676797</c:v>
                </c:pt>
                <c:pt idx="5">
                  <c:v>0.11458235043431272</c:v>
                </c:pt>
                <c:pt idx="6">
                  <c:v>0.12868449572768062</c:v>
                </c:pt>
                <c:pt idx="7">
                  <c:v>0.12161778470401463</c:v>
                </c:pt>
                <c:pt idx="8">
                  <c:v>0.15576846756983212</c:v>
                </c:pt>
                <c:pt idx="9">
                  <c:v>0.18148315116890307</c:v>
                </c:pt>
                <c:pt idx="10">
                  <c:v>0.14217505351352042</c:v>
                </c:pt>
                <c:pt idx="11">
                  <c:v>0.20575885266477414</c:v>
                </c:pt>
                <c:pt idx="12">
                  <c:v>0.18164380909320416</c:v>
                </c:pt>
                <c:pt idx="13">
                  <c:v>0.22863182694427503</c:v>
                </c:pt>
                <c:pt idx="14">
                  <c:v>0.25017323867950819</c:v>
                </c:pt>
                <c:pt idx="15">
                  <c:v>0.18071120115657477</c:v>
                </c:pt>
                <c:pt idx="16">
                  <c:v>0.27013580289168437</c:v>
                </c:pt>
                <c:pt idx="17">
                  <c:v>0.22874691483918713</c:v>
                </c:pt>
                <c:pt idx="18">
                  <c:v>0.28848907251565037</c:v>
                </c:pt>
                <c:pt idx="19">
                  <c:v>0.30611418963967185</c:v>
                </c:pt>
                <c:pt idx="20">
                  <c:v>0.21552333457035391</c:v>
                </c:pt>
                <c:pt idx="21">
                  <c:v>0.32220071171900971</c:v>
                </c:pt>
                <c:pt idx="22">
                  <c:v>0.2695869386011594</c:v>
                </c:pt>
                <c:pt idx="23">
                  <c:v>0.35097035980414859</c:v>
                </c:pt>
                <c:pt idx="24">
                  <c:v>0.24698585711631776</c:v>
                </c:pt>
                <c:pt idx="25">
                  <c:v>0.30524411006888547</c:v>
                </c:pt>
                <c:pt idx="26">
                  <c:v>0.37511016832962102</c:v>
                </c:pt>
                <c:pt idx="27">
                  <c:v>0.2748758024975676</c:v>
                </c:pt>
                <c:pt idx="28">
                  <c:v>0.39641349708924095</c:v>
                </c:pt>
                <c:pt idx="29">
                  <c:v>0.4133904261152333</c:v>
                </c:pt>
                <c:pt idx="30">
                  <c:v>0.29951214834878381</c:v>
                </c:pt>
                <c:pt idx="31">
                  <c:v>0.42743513431500718</c:v>
                </c:pt>
                <c:pt idx="32">
                  <c:v>0.32126284280105644</c:v>
                </c:pt>
                <c:pt idx="33">
                  <c:v>0.4397508213169431</c:v>
                </c:pt>
                <c:pt idx="34">
                  <c:v>0.44912341354082008</c:v>
                </c:pt>
                <c:pt idx="35">
                  <c:v>0.34023198037255242</c:v>
                </c:pt>
                <c:pt idx="36">
                  <c:v>0.45584346549402233</c:v>
                </c:pt>
                <c:pt idx="37">
                  <c:v>0.35723110985975892</c:v>
                </c:pt>
                <c:pt idx="38">
                  <c:v>0.46330469354729248</c:v>
                </c:pt>
                <c:pt idx="39">
                  <c:v>0.46858549940540045</c:v>
                </c:pt>
                <c:pt idx="40">
                  <c:v>0.37114928423034244</c:v>
                </c:pt>
                <c:pt idx="41">
                  <c:v>0.4351713664959776</c:v>
                </c:pt>
                <c:pt idx="42">
                  <c:v>0.475118418818607</c:v>
                </c:pt>
                <c:pt idx="43">
                  <c:v>0.39526762770059232</c:v>
                </c:pt>
                <c:pt idx="44">
                  <c:v>0.45011588478226339</c:v>
                </c:pt>
                <c:pt idx="45">
                  <c:v>0.48052930982543696</c:v>
                </c:pt>
                <c:pt idx="46">
                  <c:v>0.41313099122378083</c:v>
                </c:pt>
                <c:pt idx="47">
                  <c:v>0.47032003929093547</c:v>
                </c:pt>
                <c:pt idx="48">
                  <c:v>0.38663561445226013</c:v>
                </c:pt>
                <c:pt idx="49">
                  <c:v>0.47796706735368671</c:v>
                </c:pt>
                <c:pt idx="50">
                  <c:v>0.46567580588750329</c:v>
                </c:pt>
                <c:pt idx="51">
                  <c:v>0.4016531579249516</c:v>
                </c:pt>
                <c:pt idx="52">
                  <c:v>0.47182585282785688</c:v>
                </c:pt>
                <c:pt idx="53">
                  <c:v>0.44095302154743776</c:v>
                </c:pt>
                <c:pt idx="54">
                  <c:v>0.42278910325248464</c:v>
                </c:pt>
                <c:pt idx="55">
                  <c:v>0.46541848921672718</c:v>
                </c:pt>
                <c:pt idx="56">
                  <c:v>0.46143621674558583</c:v>
                </c:pt>
                <c:pt idx="57">
                  <c:v>0.42916428122327105</c:v>
                </c:pt>
                <c:pt idx="58">
                  <c:v>0.46207710609628716</c:v>
                </c:pt>
                <c:pt idx="59">
                  <c:v>0.43416568308877218</c:v>
                </c:pt>
                <c:pt idx="60">
                  <c:v>0.45202493462392945</c:v>
                </c:pt>
                <c:pt idx="61">
                  <c:v>0.43772273501588743</c:v>
                </c:pt>
                <c:pt idx="62">
                  <c:v>0.4449689605277396</c:v>
                </c:pt>
                <c:pt idx="63">
                  <c:v>0.43221368679430566</c:v>
                </c:pt>
                <c:pt idx="64">
                  <c:v>0.44041863469811171</c:v>
                </c:pt>
                <c:pt idx="65">
                  <c:v>0.42228617983710509</c:v>
                </c:pt>
                <c:pt idx="66">
                  <c:v>0.41279052464889698</c:v>
                </c:pt>
                <c:pt idx="67">
                  <c:v>0.43363757673232406</c:v>
                </c:pt>
                <c:pt idx="68">
                  <c:v>0.40467967791295101</c:v>
                </c:pt>
                <c:pt idx="69">
                  <c:v>0.42398430895488226</c:v>
                </c:pt>
                <c:pt idx="70">
                  <c:v>0.396371561725396</c:v>
                </c:pt>
                <c:pt idx="71">
                  <c:v>0.40561740440099175</c:v>
                </c:pt>
                <c:pt idx="72">
                  <c:v>0.39160001722521015</c:v>
                </c:pt>
                <c:pt idx="73">
                  <c:v>0.3954914324860318</c:v>
                </c:pt>
                <c:pt idx="74">
                  <c:v>0.37253768674368115</c:v>
                </c:pt>
                <c:pt idx="75">
                  <c:v>0.37801415534844485</c:v>
                </c:pt>
                <c:pt idx="76">
                  <c:v>0.35542676548892976</c:v>
                </c:pt>
              </c:numCache>
            </c:numRef>
          </c:yVal>
          <c:smooth val="0"/>
          <c:extLst>
            <c:ext xmlns:c16="http://schemas.microsoft.com/office/drawing/2014/chart" uri="{C3380CC4-5D6E-409C-BE32-E72D297353CC}">
              <c16:uniqueId val="{00000004-3BEC-4316-8CE9-84F7828EDD10}"/>
            </c:ext>
          </c:extLst>
        </c:ser>
        <c:dLbls>
          <c:showLegendKey val="0"/>
          <c:showVal val="0"/>
          <c:showCatName val="0"/>
          <c:showSerName val="0"/>
          <c:showPercent val="0"/>
          <c:showBubbleSize val="0"/>
        </c:dLbls>
        <c:axId val="837727904"/>
        <c:axId val="837728560"/>
      </c:scatterChart>
      <c:valAx>
        <c:axId val="837727904"/>
        <c:scaling>
          <c:orientation val="minMax"/>
          <c:max val="2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dirty="0" err="1"/>
                  <a:t>R</a:t>
                </a:r>
                <a:r>
                  <a:rPr lang="en-US" baseline="-25000" dirty="0" err="1"/>
                  <a:t>char</a:t>
                </a:r>
                <a:r>
                  <a:rPr lang="en-US" baseline="0" dirty="0"/>
                  <a:t> [°C/W]</a:t>
                </a:r>
                <a:endParaRPr lang="en-US" baseline="-25000" dirty="0"/>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7728560"/>
        <c:crosses val="autoZero"/>
        <c:crossBetween val="midCat"/>
      </c:valAx>
      <c:valAx>
        <c:axId val="83772856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l-GR" dirty="0"/>
                  <a:t>ε</a:t>
                </a:r>
                <a:r>
                  <a:rPr lang="en-US" baseline="-25000" dirty="0"/>
                  <a:t>eff</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37727904"/>
        <c:crosses val="autoZero"/>
        <c:crossBetween val="midCat"/>
        <c:minorUnit val="5.000000000000001E-2"/>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0.91772</cdr:x>
      <cdr:y>0.1427</cdr:y>
    </cdr:from>
    <cdr:to>
      <cdr:x>0.97405</cdr:x>
      <cdr:y>0.88973</cdr:y>
    </cdr:to>
    <cdr:sp macro="" textlink="">
      <cdr:nvSpPr>
        <cdr:cNvPr id="17" name="Rectangle 16">
          <a:extLst xmlns:a="http://schemas.openxmlformats.org/drawingml/2006/main">
            <a:ext uri="{FF2B5EF4-FFF2-40B4-BE49-F238E27FC236}">
              <a16:creationId xmlns:a16="http://schemas.microsoft.com/office/drawing/2014/main" id="{4E4C1E73-90B1-4D78-B2CC-4BC0CC48D9DC}"/>
            </a:ext>
          </a:extLst>
        </cdr:cNvPr>
        <cdr:cNvSpPr/>
      </cdr:nvSpPr>
      <cdr:spPr>
        <a:xfrm xmlns:a="http://schemas.openxmlformats.org/drawingml/2006/main">
          <a:off x="5047610" y="508975"/>
          <a:ext cx="309797" cy="2664368"/>
        </a:xfrm>
        <a:prstGeom xmlns:a="http://schemas.openxmlformats.org/drawingml/2006/main" prst="rect">
          <a:avLst/>
        </a:prstGeom>
        <a:solidFill xmlns:a="http://schemas.openxmlformats.org/drawingml/2006/main">
          <a:schemeClr val="accent3">
            <a:alpha val="4902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a:solidFill>
                <a:schemeClr val="tx1"/>
              </a:solidFill>
            </a:rPr>
            <a:t>Region</a:t>
          </a:r>
          <a:r>
            <a:rPr lang="en-US" sz="1600" baseline="0">
              <a:solidFill>
                <a:schemeClr val="tx1"/>
              </a:solidFill>
            </a:rPr>
            <a:t> 3</a:t>
          </a:r>
          <a:endParaRPr lang="en-US" sz="1600">
            <a:solidFill>
              <a:schemeClr val="tx1"/>
            </a:solidFill>
          </a:endParaRPr>
        </a:p>
      </cdr:txBody>
    </cdr:sp>
  </cdr:relSizeAnchor>
  <cdr:relSizeAnchor xmlns:cdr="http://schemas.openxmlformats.org/drawingml/2006/chartDrawing">
    <cdr:from>
      <cdr:x>0.10062</cdr:x>
      <cdr:y>0.14425</cdr:y>
    </cdr:from>
    <cdr:to>
      <cdr:x>0.25015</cdr:x>
      <cdr:y>0.89062</cdr:y>
    </cdr:to>
    <cdr:sp macro="" textlink="">
      <cdr:nvSpPr>
        <cdr:cNvPr id="4" name="Rectangle 3">
          <a:extLst xmlns:a="http://schemas.openxmlformats.org/drawingml/2006/main">
            <a:ext uri="{FF2B5EF4-FFF2-40B4-BE49-F238E27FC236}">
              <a16:creationId xmlns:a16="http://schemas.microsoft.com/office/drawing/2014/main" id="{8C72C933-BF07-4BC0-93EC-D7548FFCD899}"/>
            </a:ext>
          </a:extLst>
        </cdr:cNvPr>
        <cdr:cNvSpPr/>
      </cdr:nvSpPr>
      <cdr:spPr>
        <a:xfrm xmlns:a="http://schemas.openxmlformats.org/drawingml/2006/main">
          <a:off x="553440" y="514496"/>
          <a:ext cx="822438" cy="2662020"/>
        </a:xfrm>
        <a:prstGeom xmlns:a="http://schemas.openxmlformats.org/drawingml/2006/main" prst="rect">
          <a:avLst/>
        </a:prstGeom>
        <a:solidFill xmlns:a="http://schemas.openxmlformats.org/drawingml/2006/main">
          <a:srgbClr val="5B9BD5">
            <a:alpha val="49020"/>
          </a:srgb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vert="vert270" anchor="ctr"/>
        <a:lstStyle xmlns:a="http://schemas.openxmlformats.org/drawingml/2006/main"/>
        <a:p xmlns:a="http://schemas.openxmlformats.org/drawingml/2006/main">
          <a:r>
            <a:rPr lang="en-US" sz="1600">
              <a:solidFill>
                <a:schemeClr val="tx1"/>
              </a:solidFill>
            </a:rPr>
            <a:t>Region 1</a:t>
          </a:r>
        </a:p>
      </cdr:txBody>
    </cdr:sp>
  </cdr:relSizeAnchor>
  <cdr:relSizeAnchor xmlns:cdr="http://schemas.openxmlformats.org/drawingml/2006/chartDrawing">
    <cdr:from>
      <cdr:x>0.24907</cdr:x>
      <cdr:y>0.1427</cdr:y>
    </cdr:from>
    <cdr:to>
      <cdr:x>0.91973</cdr:x>
      <cdr:y>0.88951</cdr:y>
    </cdr:to>
    <cdr:sp macro="" textlink="">
      <cdr:nvSpPr>
        <cdr:cNvPr id="6" name="Rectangle 5">
          <a:extLst xmlns:a="http://schemas.openxmlformats.org/drawingml/2006/main">
            <a:ext uri="{FF2B5EF4-FFF2-40B4-BE49-F238E27FC236}">
              <a16:creationId xmlns:a16="http://schemas.microsoft.com/office/drawing/2014/main" id="{38347B9A-39A8-4EEF-A6B1-250931A8D96B}"/>
            </a:ext>
          </a:extLst>
        </cdr:cNvPr>
        <cdr:cNvSpPr/>
      </cdr:nvSpPr>
      <cdr:spPr>
        <a:xfrm xmlns:a="http://schemas.openxmlformats.org/drawingml/2006/main">
          <a:off x="1369935" y="508974"/>
          <a:ext cx="3688719" cy="2663612"/>
        </a:xfrm>
        <a:prstGeom xmlns:a="http://schemas.openxmlformats.org/drawingml/2006/main" prst="rect">
          <a:avLst/>
        </a:prstGeom>
        <a:solidFill xmlns:a="http://schemas.openxmlformats.org/drawingml/2006/main">
          <a:schemeClr val="accent6">
            <a:alpha val="4902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vert27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600">
              <a:solidFill>
                <a:schemeClr val="tx1"/>
              </a:solidFill>
            </a:rPr>
            <a:t>Region</a:t>
          </a:r>
          <a:r>
            <a:rPr lang="en-US" sz="1600" baseline="0">
              <a:solidFill>
                <a:schemeClr val="tx1"/>
              </a:solidFill>
            </a:rPr>
            <a:t> 2</a:t>
          </a:r>
          <a:endParaRPr lang="en-US" sz="1600">
            <a:solidFill>
              <a:schemeClr val="tx1"/>
            </a:solidFill>
          </a:endParaRPr>
        </a:p>
      </cdr:txBody>
    </cdr:sp>
  </cdr:relSizeAnchor>
  <cdr:relSizeAnchor xmlns:cdr="http://schemas.openxmlformats.org/drawingml/2006/chartDrawing">
    <cdr:from>
      <cdr:x>0</cdr:x>
      <cdr:y>0.16056</cdr:y>
    </cdr:from>
    <cdr:to>
      <cdr:x>0.10841</cdr:x>
      <cdr:y>0.23178</cdr:y>
    </cdr:to>
    <cdr:sp macro="" textlink="">
      <cdr:nvSpPr>
        <cdr:cNvPr id="2" name="TextBox 1">
          <a:extLst xmlns:a="http://schemas.openxmlformats.org/drawingml/2006/main">
            <a:ext uri="{FF2B5EF4-FFF2-40B4-BE49-F238E27FC236}">
              <a16:creationId xmlns:a16="http://schemas.microsoft.com/office/drawing/2014/main" id="{222A92D5-1DEA-444C-8B5C-533DB26A3AE9}"/>
            </a:ext>
          </a:extLst>
        </cdr:cNvPr>
        <cdr:cNvSpPr txBox="1"/>
      </cdr:nvSpPr>
      <cdr:spPr>
        <a:xfrm xmlns:a="http://schemas.openxmlformats.org/drawingml/2006/main">
          <a:off x="0" y="926190"/>
          <a:ext cx="787140" cy="41083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l-GR" sz="1600" dirty="0"/>
            <a:t>ε</a:t>
          </a:r>
          <a:r>
            <a:rPr lang="en-US" sz="1600" baseline="-25000" dirty="0"/>
            <a:t>eff</a:t>
          </a:r>
          <a:r>
            <a:rPr lang="en-US" sz="1600" baseline="0" dirty="0"/>
            <a:t> </a:t>
          </a:r>
          <a:r>
            <a:rPr lang="en-US" sz="1600" baseline="-25000" dirty="0"/>
            <a:t>max</a:t>
          </a:r>
        </a:p>
      </cdr:txBody>
    </cdr:sp>
  </cdr:relSizeAnchor>
  <cdr:relSizeAnchor xmlns:cdr="http://schemas.openxmlformats.org/drawingml/2006/chartDrawing">
    <cdr:from>
      <cdr:x>0.22674</cdr:x>
      <cdr:y>0.89948</cdr:y>
    </cdr:from>
    <cdr:to>
      <cdr:x>0.31063</cdr:x>
      <cdr:y>0.97069</cdr:y>
    </cdr:to>
    <cdr:sp macro="" textlink="">
      <cdr:nvSpPr>
        <cdr:cNvPr id="3" name="TextBox 1">
          <a:extLst xmlns:a="http://schemas.openxmlformats.org/drawingml/2006/main">
            <a:ext uri="{FF2B5EF4-FFF2-40B4-BE49-F238E27FC236}">
              <a16:creationId xmlns:a16="http://schemas.microsoft.com/office/drawing/2014/main" id="{D9359182-2955-47AA-90E2-85F2F243247B}"/>
            </a:ext>
          </a:extLst>
        </cdr:cNvPr>
        <cdr:cNvSpPr txBox="1"/>
      </cdr:nvSpPr>
      <cdr:spPr>
        <a:xfrm xmlns:a="http://schemas.openxmlformats.org/drawingml/2006/main">
          <a:off x="1245037" y="3241160"/>
          <a:ext cx="460634" cy="2565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sz="1600" baseline="0" dirty="0"/>
            <a:t>η</a:t>
          </a:r>
          <a:r>
            <a:rPr lang="en-US" sz="1600" baseline="-25000" dirty="0"/>
            <a:t>crit</a:t>
          </a:r>
        </a:p>
      </cdr:txBody>
    </cdr:sp>
  </cdr:relSizeAnchor>
  <cdr:relSizeAnchor xmlns:cdr="http://schemas.openxmlformats.org/drawingml/2006/chartDrawing">
    <cdr:from>
      <cdr:x>0.08434</cdr:x>
      <cdr:y>0.20501</cdr:y>
    </cdr:from>
    <cdr:to>
      <cdr:x>0.2548</cdr:x>
      <cdr:y>0.20501</cdr:y>
    </cdr:to>
    <cdr:cxnSp macro="">
      <cdr:nvCxnSpPr>
        <cdr:cNvPr id="9" name="Straight Connector 8">
          <a:extLst xmlns:a="http://schemas.openxmlformats.org/drawingml/2006/main">
            <a:ext uri="{FF2B5EF4-FFF2-40B4-BE49-F238E27FC236}">
              <a16:creationId xmlns:a16="http://schemas.microsoft.com/office/drawing/2014/main" id="{16AC4853-925D-4638-958A-6D935D1529DB}"/>
            </a:ext>
          </a:extLst>
        </cdr:cNvPr>
        <cdr:cNvCxnSpPr/>
      </cdr:nvCxnSpPr>
      <cdr:spPr>
        <a:xfrm xmlns:a="http://schemas.openxmlformats.org/drawingml/2006/main" flipV="1">
          <a:off x="463881" y="731199"/>
          <a:ext cx="937546" cy="0"/>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0.24907</cdr:x>
      <cdr:y>0.20463</cdr:y>
    </cdr:from>
    <cdr:to>
      <cdr:x>0.24907</cdr:x>
      <cdr:y>0.90396</cdr:y>
    </cdr:to>
    <cdr:cxnSp macro="">
      <cdr:nvCxnSpPr>
        <cdr:cNvPr id="10" name="Straight Connector 9">
          <a:extLst xmlns:a="http://schemas.openxmlformats.org/drawingml/2006/main">
            <a:ext uri="{FF2B5EF4-FFF2-40B4-BE49-F238E27FC236}">
              <a16:creationId xmlns:a16="http://schemas.microsoft.com/office/drawing/2014/main" id="{BD53AE7A-3293-45FF-90E9-3F708DD7E7BB}"/>
            </a:ext>
          </a:extLst>
        </cdr:cNvPr>
        <cdr:cNvCxnSpPr/>
      </cdr:nvCxnSpPr>
      <cdr:spPr>
        <a:xfrm xmlns:a="http://schemas.openxmlformats.org/drawingml/2006/main" flipV="1">
          <a:off x="1369936" y="729844"/>
          <a:ext cx="0" cy="2494258"/>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0.00442</cdr:x>
      <cdr:y>0.58799</cdr:y>
    </cdr:from>
    <cdr:to>
      <cdr:x>0.11283</cdr:x>
      <cdr:y>0.65921</cdr:y>
    </cdr:to>
    <cdr:sp macro="" textlink="">
      <cdr:nvSpPr>
        <cdr:cNvPr id="13" name="TextBox 1">
          <a:extLst xmlns:a="http://schemas.openxmlformats.org/drawingml/2006/main">
            <a:ext uri="{FF2B5EF4-FFF2-40B4-BE49-F238E27FC236}">
              <a16:creationId xmlns:a16="http://schemas.microsoft.com/office/drawing/2014/main" id="{03D5D1E9-569B-49CE-8A5D-2200E74EE09C}"/>
            </a:ext>
          </a:extLst>
        </cdr:cNvPr>
        <cdr:cNvSpPr txBox="1"/>
      </cdr:nvSpPr>
      <cdr:spPr>
        <a:xfrm xmlns:a="http://schemas.openxmlformats.org/drawingml/2006/main">
          <a:off x="24216" y="2147959"/>
          <a:ext cx="594300" cy="2601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l-GR" sz="1600" dirty="0"/>
            <a:t>ε</a:t>
          </a:r>
          <a:r>
            <a:rPr lang="en-US" sz="1600" baseline="-25000" dirty="0"/>
            <a:t>surf</a:t>
          </a:r>
        </a:p>
      </cdr:txBody>
    </cdr:sp>
  </cdr:relSizeAnchor>
  <cdr:relSizeAnchor xmlns:cdr="http://schemas.openxmlformats.org/drawingml/2006/chartDrawing">
    <cdr:from>
      <cdr:x>0.86489</cdr:x>
      <cdr:y>0.90059</cdr:y>
    </cdr:from>
    <cdr:to>
      <cdr:x>0.98478</cdr:x>
      <cdr:y>0.97572</cdr:y>
    </cdr:to>
    <cdr:sp macro="" textlink="">
      <cdr:nvSpPr>
        <cdr:cNvPr id="18" name="TextBox 1">
          <a:extLst xmlns:a="http://schemas.openxmlformats.org/drawingml/2006/main">
            <a:ext uri="{FF2B5EF4-FFF2-40B4-BE49-F238E27FC236}">
              <a16:creationId xmlns:a16="http://schemas.microsoft.com/office/drawing/2014/main" id="{1FA8FF8C-0478-4116-B4CA-2D91E04A1ED3}"/>
            </a:ext>
          </a:extLst>
        </cdr:cNvPr>
        <cdr:cNvSpPr txBox="1"/>
      </cdr:nvSpPr>
      <cdr:spPr>
        <a:xfrm xmlns:a="http://schemas.openxmlformats.org/drawingml/2006/main">
          <a:off x="4741317" y="2882258"/>
          <a:ext cx="657224" cy="2404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l-GR" sz="1600" baseline="0" dirty="0"/>
            <a:t>η</a:t>
          </a:r>
          <a:r>
            <a:rPr lang="en-US" sz="1600" baseline="-25000" dirty="0" err="1"/>
            <a:t>equiv</a:t>
          </a:r>
          <a:endParaRPr lang="en-US" sz="1600" baseline="-25000" dirty="0"/>
        </a:p>
      </cdr:txBody>
    </cdr:sp>
  </cdr:relSizeAnchor>
  <cdr:relSizeAnchor xmlns:cdr="http://schemas.openxmlformats.org/drawingml/2006/chartDrawing">
    <cdr:from>
      <cdr:x>0.91873</cdr:x>
      <cdr:y>0.63966</cdr:y>
    </cdr:from>
    <cdr:to>
      <cdr:x>0.91873</cdr:x>
      <cdr:y>0.90908</cdr:y>
    </cdr:to>
    <cdr:cxnSp macro="">
      <cdr:nvCxnSpPr>
        <cdr:cNvPr id="19" name="Straight Connector 18">
          <a:extLst xmlns:a="http://schemas.openxmlformats.org/drawingml/2006/main">
            <a:ext uri="{FF2B5EF4-FFF2-40B4-BE49-F238E27FC236}">
              <a16:creationId xmlns:a16="http://schemas.microsoft.com/office/drawing/2014/main" id="{4E8FDF7A-10C6-47D3-A063-D116D434324F}"/>
            </a:ext>
          </a:extLst>
        </cdr:cNvPr>
        <cdr:cNvCxnSpPr/>
      </cdr:nvCxnSpPr>
      <cdr:spPr>
        <a:xfrm xmlns:a="http://schemas.openxmlformats.org/drawingml/2006/main" flipH="1" flipV="1">
          <a:off x="5053133" y="2281452"/>
          <a:ext cx="0" cy="960929"/>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0.06161</cdr:x>
      <cdr:y>0.627</cdr:y>
    </cdr:from>
    <cdr:to>
      <cdr:x>0.10009</cdr:x>
      <cdr:y>0.62849</cdr:y>
    </cdr:to>
    <cdr:cxnSp macro="">
      <cdr:nvCxnSpPr>
        <cdr:cNvPr id="21" name="Straight Connector 20">
          <a:extLst xmlns:a="http://schemas.openxmlformats.org/drawingml/2006/main">
            <a:ext uri="{FF2B5EF4-FFF2-40B4-BE49-F238E27FC236}">
              <a16:creationId xmlns:a16="http://schemas.microsoft.com/office/drawing/2014/main" id="{4D948462-A0EF-41A1-8F5C-E1F039512FE7}"/>
            </a:ext>
          </a:extLst>
        </cdr:cNvPr>
        <cdr:cNvCxnSpPr/>
      </cdr:nvCxnSpPr>
      <cdr:spPr>
        <a:xfrm xmlns:a="http://schemas.openxmlformats.org/drawingml/2006/main">
          <a:off x="337730" y="2290464"/>
          <a:ext cx="210946" cy="5443"/>
        </a:xfrm>
        <a:prstGeom xmlns:a="http://schemas.openxmlformats.org/drawingml/2006/main" prst="line">
          <a:avLst/>
        </a:prstGeom>
        <a:ln xmlns:a="http://schemas.openxmlformats.org/drawingml/2006/main" w="12700">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0.06923</cdr:x>
      <cdr:y>0.88509</cdr:y>
    </cdr:from>
    <cdr:to>
      <cdr:x>0.13037</cdr:x>
      <cdr:y>0.95094</cdr:y>
    </cdr:to>
    <cdr:sp macro="" textlink="">
      <cdr:nvSpPr>
        <cdr:cNvPr id="14" name="TextBox 1">
          <a:extLst xmlns:a="http://schemas.openxmlformats.org/drawingml/2006/main">
            <a:ext uri="{FF2B5EF4-FFF2-40B4-BE49-F238E27FC236}">
              <a16:creationId xmlns:a16="http://schemas.microsoft.com/office/drawing/2014/main" id="{D486B73F-8EB0-4B6B-A343-D2C170C35001}"/>
            </a:ext>
          </a:extLst>
        </cdr:cNvPr>
        <cdr:cNvSpPr txBox="1"/>
      </cdr:nvSpPr>
      <cdr:spPr>
        <a:xfrm xmlns:a="http://schemas.openxmlformats.org/drawingml/2006/main">
          <a:off x="379506" y="3233270"/>
          <a:ext cx="335165" cy="2405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aseline="0" dirty="0"/>
            <a:t>0</a:t>
          </a:r>
          <a:endParaRPr lang="en-US" sz="1600" baseline="-25000" dirty="0"/>
        </a:p>
      </cdr:txBody>
    </cdr:sp>
  </cdr:relSizeAnchor>
</c:userShapes>
</file>

<file path=ppt/drawings/drawing2.xml><?xml version="1.0" encoding="utf-8"?>
<c:userShapes xmlns:c="http://schemas.openxmlformats.org/drawingml/2006/chart">
  <cdr:relSizeAnchor xmlns:cdr="http://schemas.openxmlformats.org/drawingml/2006/chartDrawing">
    <cdr:from>
      <cdr:x>0.91399</cdr:x>
      <cdr:y>0.86621</cdr:y>
    </cdr:from>
    <cdr:to>
      <cdr:x>0.98241</cdr:x>
      <cdr:y>0.93837</cdr:y>
    </cdr:to>
    <cdr:sp macro="" textlink="">
      <cdr:nvSpPr>
        <cdr:cNvPr id="2" name="TextBox 4">
          <a:extLst xmlns:a="http://schemas.openxmlformats.org/drawingml/2006/main">
            <a:ext uri="{FF2B5EF4-FFF2-40B4-BE49-F238E27FC236}">
              <a16:creationId xmlns:a16="http://schemas.microsoft.com/office/drawing/2014/main" id="{84E9E952-0F02-43C0-938C-324FF471165C}"/>
            </a:ext>
          </a:extLst>
        </cdr:cNvPr>
        <cdr:cNvSpPr txBox="1"/>
      </cdr:nvSpPr>
      <cdr:spPr>
        <a:xfrm xmlns:a="http://schemas.openxmlformats.org/drawingml/2006/main">
          <a:off x="4978952" y="3380409"/>
          <a:ext cx="372717" cy="28160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a:t>H</a:t>
          </a:r>
        </a:p>
      </cdr:txBody>
    </cdr:sp>
  </cdr:relSizeAnchor>
  <cdr:relSizeAnchor xmlns:cdr="http://schemas.openxmlformats.org/drawingml/2006/chartDrawing">
    <cdr:from>
      <cdr:x>0.49482</cdr:x>
      <cdr:y>0.85984</cdr:y>
    </cdr:from>
    <cdr:to>
      <cdr:x>0.6186</cdr:x>
      <cdr:y>0.93118</cdr:y>
    </cdr:to>
    <cdr:sp macro="" textlink="">
      <cdr:nvSpPr>
        <cdr:cNvPr id="3" name="TextBox 4">
          <a:extLst xmlns:a="http://schemas.openxmlformats.org/drawingml/2006/main">
            <a:ext uri="{FF2B5EF4-FFF2-40B4-BE49-F238E27FC236}">
              <a16:creationId xmlns:a16="http://schemas.microsoft.com/office/drawing/2014/main" id="{B4E82EA0-E58D-4436-96EC-EE617E0AE662}"/>
            </a:ext>
          </a:extLst>
        </cdr:cNvPr>
        <cdr:cNvSpPr txBox="1"/>
      </cdr:nvSpPr>
      <cdr:spPr>
        <a:xfrm xmlns:a="http://schemas.openxmlformats.org/drawingml/2006/main">
          <a:off x="2663384" y="4561817"/>
          <a:ext cx="666260" cy="378484"/>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a:t>1/2 H</a:t>
          </a:r>
        </a:p>
      </cdr:txBody>
    </cdr:sp>
  </cdr:relSizeAnchor>
  <cdr:relSizeAnchor xmlns:cdr="http://schemas.openxmlformats.org/drawingml/2006/chartDrawing">
    <cdr:from>
      <cdr:x>0.66986</cdr:x>
      <cdr:y>0.86206</cdr:y>
    </cdr:from>
    <cdr:to>
      <cdr:x>0.83602</cdr:x>
      <cdr:y>0.93088</cdr:y>
    </cdr:to>
    <cdr:sp macro="" textlink="">
      <cdr:nvSpPr>
        <cdr:cNvPr id="4" name="TextBox 4">
          <a:extLst xmlns:a="http://schemas.openxmlformats.org/drawingml/2006/main">
            <a:ext uri="{FF2B5EF4-FFF2-40B4-BE49-F238E27FC236}">
              <a16:creationId xmlns:a16="http://schemas.microsoft.com/office/drawing/2014/main" id="{47CDC83E-EE2E-4F7B-BE55-D34BD4A6A4CE}"/>
            </a:ext>
          </a:extLst>
        </cdr:cNvPr>
        <cdr:cNvSpPr txBox="1"/>
      </cdr:nvSpPr>
      <cdr:spPr>
        <a:xfrm xmlns:a="http://schemas.openxmlformats.org/drawingml/2006/main">
          <a:off x="3605540" y="4573589"/>
          <a:ext cx="894379" cy="36512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a:t>3/4 H</a:t>
          </a:r>
        </a:p>
      </cdr:txBody>
    </cdr:sp>
  </cdr:relSizeAnchor>
  <cdr:relSizeAnchor xmlns:cdr="http://schemas.openxmlformats.org/drawingml/2006/chartDrawing">
    <cdr:from>
      <cdr:x>0.27261</cdr:x>
      <cdr:y>0.86292</cdr:y>
    </cdr:from>
    <cdr:to>
      <cdr:x>0.4043</cdr:x>
      <cdr:y>0.93001</cdr:y>
    </cdr:to>
    <cdr:sp macro="" textlink="">
      <cdr:nvSpPr>
        <cdr:cNvPr id="5" name="TextBox 4">
          <a:extLst xmlns:a="http://schemas.openxmlformats.org/drawingml/2006/main">
            <a:ext uri="{FF2B5EF4-FFF2-40B4-BE49-F238E27FC236}">
              <a16:creationId xmlns:a16="http://schemas.microsoft.com/office/drawing/2014/main" id="{C7D61962-2B35-494C-BE7D-97431025EA4F}"/>
            </a:ext>
          </a:extLst>
        </cdr:cNvPr>
        <cdr:cNvSpPr txBox="1"/>
      </cdr:nvSpPr>
      <cdr:spPr>
        <a:xfrm xmlns:a="http://schemas.openxmlformats.org/drawingml/2006/main">
          <a:off x="1467356" y="4578184"/>
          <a:ext cx="708778" cy="355935"/>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600" dirty="0"/>
            <a:t>1/4 H</a:t>
          </a:r>
        </a:p>
      </cdr:txBody>
    </cdr:sp>
  </cdr:relSizeAnchor>
</c:userShapes>
</file>

<file path=ppt/drawings/drawing3.xml><?xml version="1.0" encoding="utf-8"?>
<c:userShapes xmlns:c="http://schemas.openxmlformats.org/drawingml/2006/chart">
  <cdr:relSizeAnchor xmlns:cdr="http://schemas.openxmlformats.org/drawingml/2006/chartDrawing">
    <cdr:from>
      <cdr:x>0.30108</cdr:x>
      <cdr:y>0.82118</cdr:y>
    </cdr:from>
    <cdr:to>
      <cdr:x>0.39422</cdr:x>
      <cdr:y>0.89338</cdr:y>
    </cdr:to>
    <cdr:sp macro="" textlink="">
      <cdr:nvSpPr>
        <cdr:cNvPr id="2" name="TextBox 1">
          <a:extLst xmlns:a="http://schemas.openxmlformats.org/drawingml/2006/main">
            <a:ext uri="{FF2B5EF4-FFF2-40B4-BE49-F238E27FC236}">
              <a16:creationId xmlns:a16="http://schemas.microsoft.com/office/drawing/2014/main" id="{207A3984-0143-48E4-A86E-6CAB2A8EE3F6}"/>
            </a:ext>
          </a:extLst>
        </cdr:cNvPr>
        <cdr:cNvSpPr txBox="1"/>
      </cdr:nvSpPr>
      <cdr:spPr>
        <a:xfrm xmlns:a="http://schemas.openxmlformats.org/drawingml/2006/main">
          <a:off x="1651000" y="3003550"/>
          <a:ext cx="510767" cy="26406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1/4 L</a:t>
          </a:r>
        </a:p>
      </cdr:txBody>
    </cdr:sp>
  </cdr:relSizeAnchor>
  <cdr:relSizeAnchor xmlns:cdr="http://schemas.openxmlformats.org/drawingml/2006/chartDrawing">
    <cdr:from>
      <cdr:x>0.50025</cdr:x>
      <cdr:y>0.82465</cdr:y>
    </cdr:from>
    <cdr:to>
      <cdr:x>0.59339</cdr:x>
      <cdr:y>0.89685</cdr:y>
    </cdr:to>
    <cdr:sp macro="" textlink="">
      <cdr:nvSpPr>
        <cdr:cNvPr id="3" name="TextBox 1">
          <a:extLst xmlns:a="http://schemas.openxmlformats.org/drawingml/2006/main">
            <a:ext uri="{FF2B5EF4-FFF2-40B4-BE49-F238E27FC236}">
              <a16:creationId xmlns:a16="http://schemas.microsoft.com/office/drawing/2014/main" id="{207A3984-0143-48E4-A86E-6CAB2A8EE3F6}"/>
            </a:ext>
          </a:extLst>
        </cdr:cNvPr>
        <cdr:cNvSpPr txBox="1"/>
      </cdr:nvSpPr>
      <cdr:spPr>
        <a:xfrm xmlns:a="http://schemas.openxmlformats.org/drawingml/2006/main">
          <a:off x="2743200" y="3016250"/>
          <a:ext cx="510767" cy="26406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1/2 L</a:t>
          </a:r>
        </a:p>
      </cdr:txBody>
    </cdr:sp>
  </cdr:relSizeAnchor>
  <cdr:relSizeAnchor xmlns:cdr="http://schemas.openxmlformats.org/drawingml/2006/chartDrawing">
    <cdr:from>
      <cdr:x>0.70058</cdr:x>
      <cdr:y>0.82465</cdr:y>
    </cdr:from>
    <cdr:to>
      <cdr:x>0.79372</cdr:x>
      <cdr:y>0.89685</cdr:y>
    </cdr:to>
    <cdr:sp macro="" textlink="">
      <cdr:nvSpPr>
        <cdr:cNvPr id="4" name="TextBox 1">
          <a:extLst xmlns:a="http://schemas.openxmlformats.org/drawingml/2006/main">
            <a:ext uri="{FF2B5EF4-FFF2-40B4-BE49-F238E27FC236}">
              <a16:creationId xmlns:a16="http://schemas.microsoft.com/office/drawing/2014/main" id="{DE510442-4C67-4D6D-A615-785E5CE86C11}"/>
            </a:ext>
          </a:extLst>
        </cdr:cNvPr>
        <cdr:cNvSpPr txBox="1"/>
      </cdr:nvSpPr>
      <cdr:spPr>
        <a:xfrm xmlns:a="http://schemas.openxmlformats.org/drawingml/2006/main">
          <a:off x="3841750" y="3016250"/>
          <a:ext cx="510767" cy="26406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3/4 L</a:t>
          </a:r>
        </a:p>
      </cdr:txBody>
    </cdr:sp>
  </cdr:relSizeAnchor>
  <cdr:relSizeAnchor xmlns:cdr="http://schemas.openxmlformats.org/drawingml/2006/chartDrawing">
    <cdr:from>
      <cdr:x>0.90554</cdr:x>
      <cdr:y>0.82986</cdr:y>
    </cdr:from>
    <cdr:to>
      <cdr:x>0.99869</cdr:x>
      <cdr:y>0.90206</cdr:y>
    </cdr:to>
    <cdr:sp macro="" textlink="">
      <cdr:nvSpPr>
        <cdr:cNvPr id="5" name="TextBox 1">
          <a:extLst xmlns:a="http://schemas.openxmlformats.org/drawingml/2006/main">
            <a:ext uri="{FF2B5EF4-FFF2-40B4-BE49-F238E27FC236}">
              <a16:creationId xmlns:a16="http://schemas.microsoft.com/office/drawing/2014/main" id="{DE510442-4C67-4D6D-A615-785E5CE86C11}"/>
            </a:ext>
          </a:extLst>
        </cdr:cNvPr>
        <cdr:cNvSpPr txBox="1"/>
      </cdr:nvSpPr>
      <cdr:spPr>
        <a:xfrm xmlns:a="http://schemas.openxmlformats.org/drawingml/2006/main">
          <a:off x="4965700" y="3035300"/>
          <a:ext cx="510767" cy="264063"/>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100"/>
            <a:t>L</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42F2E-4A5B-4AA2-94FC-AC2E182A75D3}"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C539C-6030-4D7F-9DD6-49995DBB592E}" type="slidenum">
              <a:rPr lang="en-US" smtClean="0"/>
              <a:t>‹#›</a:t>
            </a:fld>
            <a:endParaRPr lang="en-US"/>
          </a:p>
        </p:txBody>
      </p:sp>
    </p:spTree>
    <p:extLst>
      <p:ext uri="{BB962C8B-B14F-4D97-AF65-F5344CB8AC3E}">
        <p14:creationId xmlns:p14="http://schemas.microsoft.com/office/powerpoint/2010/main" val="277077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Working on MS Mech Engineering UMBC (this is my thesis… duh)</a:t>
            </a:r>
          </a:p>
          <a:p>
            <a:pPr marL="171450" indent="-171450">
              <a:buFont typeface="Arial" panose="020B0604020202020204" pitchFamily="34" charset="0"/>
              <a:buChar char="•"/>
            </a:pPr>
            <a:r>
              <a:rPr lang="en-US" dirty="0"/>
              <a:t>BS Mech </a:t>
            </a:r>
            <a:r>
              <a:rPr lang="en-US" dirty="0" err="1"/>
              <a:t>Eng</a:t>
            </a:r>
            <a:r>
              <a:rPr lang="en-US" dirty="0"/>
              <a:t> at UTD</a:t>
            </a:r>
          </a:p>
          <a:p>
            <a:pPr marL="171450" indent="-171450">
              <a:buFont typeface="Arial" panose="020B0604020202020204" pitchFamily="34" charset="0"/>
              <a:buChar char="•"/>
            </a:pPr>
            <a:r>
              <a:rPr lang="en-US" dirty="0"/>
              <a:t>Pathways at GSFC</a:t>
            </a:r>
          </a:p>
          <a:p>
            <a:pPr marL="628650" lvl="1" indent="-171450">
              <a:buFont typeface="Arial" panose="020B0604020202020204" pitchFamily="34" charset="0"/>
              <a:buChar char="•"/>
            </a:pPr>
            <a:r>
              <a:rPr lang="en-US" dirty="0"/>
              <a:t>In TEB since 2019</a:t>
            </a:r>
          </a:p>
          <a:p>
            <a:pPr marL="628650" lvl="1" indent="-171450">
              <a:buFont typeface="Arial" panose="020B0604020202020204" pitchFamily="34" charset="0"/>
              <a:buChar char="•"/>
            </a:pPr>
            <a:r>
              <a:rPr lang="en-US" dirty="0"/>
              <a:t>In Operations &amp; Maintenance Branch 2018 </a:t>
            </a:r>
          </a:p>
        </p:txBody>
      </p:sp>
      <p:sp>
        <p:nvSpPr>
          <p:cNvPr id="4" name="Slide Number Placeholder 3"/>
          <p:cNvSpPr>
            <a:spLocks noGrp="1"/>
          </p:cNvSpPr>
          <p:nvPr>
            <p:ph type="sldNum" sz="quarter" idx="5"/>
          </p:nvPr>
        </p:nvSpPr>
        <p:spPr/>
        <p:txBody>
          <a:bodyPr/>
          <a:lstStyle/>
          <a:p>
            <a:fld id="{645C539C-6030-4D7F-9DD6-49995DBB592E}" type="slidenum">
              <a:rPr lang="en-US" smtClean="0"/>
              <a:t>4</a:t>
            </a:fld>
            <a:endParaRPr lang="en-US"/>
          </a:p>
        </p:txBody>
      </p:sp>
    </p:spTree>
    <p:extLst>
      <p:ext uri="{BB962C8B-B14F-4D97-AF65-F5344CB8AC3E}">
        <p14:creationId xmlns:p14="http://schemas.microsoft.com/office/powerpoint/2010/main" val="3256452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Wall height (eta)</a:t>
            </a:r>
          </a:p>
          <a:p>
            <a:pPr marL="628650" lvl="1" indent="-171450">
              <a:buFont typeface="Arial" panose="020B0604020202020204" pitchFamily="34" charset="0"/>
              <a:buChar char="•"/>
            </a:pPr>
            <a:r>
              <a:rPr lang="en-US" dirty="0"/>
              <a:t>Ratio of inner wall area to base area</a:t>
            </a:r>
          </a:p>
          <a:p>
            <a:pPr marL="171450" lvl="0" indent="-171450">
              <a:buFont typeface="Arial" panose="020B0604020202020204" pitchFamily="34" charset="0"/>
              <a:buChar char="•"/>
            </a:pPr>
            <a:r>
              <a:rPr lang="en-US" dirty="0"/>
              <a:t>Wall thickness (lambda)</a:t>
            </a:r>
          </a:p>
          <a:p>
            <a:pPr marL="628650" lvl="1" indent="-171450">
              <a:buFont typeface="Arial" panose="020B0604020202020204" pitchFamily="34" charset="0"/>
              <a:buChar char="•"/>
            </a:pPr>
            <a:r>
              <a:rPr lang="en-US" dirty="0"/>
              <a:t>Ratio of thickness to length</a:t>
            </a:r>
          </a:p>
          <a:p>
            <a:pPr marL="171450" lvl="0" indent="-171450">
              <a:buFont typeface="Arial" panose="020B0604020202020204" pitchFamily="34" charset="0"/>
              <a:buChar char="•"/>
            </a:pPr>
            <a:r>
              <a:rPr lang="en-US" dirty="0"/>
              <a:t>Char wall resistance (</a:t>
            </a:r>
            <a:r>
              <a:rPr lang="en-US" dirty="0" err="1"/>
              <a:t>Rchar</a:t>
            </a:r>
            <a:r>
              <a:rPr lang="en-US" dirty="0"/>
              <a:t>)</a:t>
            </a:r>
          </a:p>
          <a:p>
            <a:pPr marL="628650" lvl="1" indent="-171450">
              <a:buFont typeface="Arial" panose="020B0604020202020204" pitchFamily="34" charset="0"/>
              <a:buChar char="•"/>
            </a:pPr>
            <a:r>
              <a:rPr lang="en-US" dirty="0"/>
              <a:t>Thermal resistance up wall (in Z direction)</a:t>
            </a:r>
          </a:p>
        </p:txBody>
      </p:sp>
      <p:sp>
        <p:nvSpPr>
          <p:cNvPr id="4" name="Slide Number Placeholder 3"/>
          <p:cNvSpPr>
            <a:spLocks noGrp="1"/>
          </p:cNvSpPr>
          <p:nvPr>
            <p:ph type="sldNum" sz="quarter" idx="5"/>
          </p:nvPr>
        </p:nvSpPr>
        <p:spPr/>
        <p:txBody>
          <a:bodyPr/>
          <a:lstStyle/>
          <a:p>
            <a:fld id="{645C539C-6030-4D7F-9DD6-49995DBB592E}" type="slidenum">
              <a:rPr lang="en-US" smtClean="0"/>
              <a:t>15</a:t>
            </a:fld>
            <a:endParaRPr lang="en-US"/>
          </a:p>
        </p:txBody>
      </p:sp>
    </p:spTree>
    <p:extLst>
      <p:ext uri="{BB962C8B-B14F-4D97-AF65-F5344CB8AC3E}">
        <p14:creationId xmlns:p14="http://schemas.microsoft.com/office/powerpoint/2010/main" val="3872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F1-2 &amp; F1-3 are mirrored about X=L/2. Max is ~0.7 at X=0 and X=L</a:t>
            </a:r>
          </a:p>
          <a:p>
            <a:pPr marL="171450" indent="-171450">
              <a:buFont typeface="Arial" panose="020B0604020202020204" pitchFamily="34" charset="0"/>
              <a:buChar char="•"/>
            </a:pPr>
            <a:r>
              <a:rPr lang="en-US" dirty="0"/>
              <a:t>F1-space &amp; F1-4 are mirrored about Z=H/2. Max is 0.5 at Z=H</a:t>
            </a:r>
          </a:p>
        </p:txBody>
      </p:sp>
      <p:sp>
        <p:nvSpPr>
          <p:cNvPr id="4" name="Slide Number Placeholder 3"/>
          <p:cNvSpPr>
            <a:spLocks noGrp="1"/>
          </p:cNvSpPr>
          <p:nvPr>
            <p:ph type="sldNum" sz="quarter" idx="5"/>
          </p:nvPr>
        </p:nvSpPr>
        <p:spPr/>
        <p:txBody>
          <a:bodyPr/>
          <a:lstStyle/>
          <a:p>
            <a:fld id="{645C539C-6030-4D7F-9DD6-49995DBB592E}" type="slidenum">
              <a:rPr lang="en-US" smtClean="0"/>
              <a:t>16</a:t>
            </a:fld>
            <a:endParaRPr lang="en-US"/>
          </a:p>
        </p:txBody>
      </p:sp>
    </p:spTree>
    <p:extLst>
      <p:ext uri="{BB962C8B-B14F-4D97-AF65-F5344CB8AC3E}">
        <p14:creationId xmlns:p14="http://schemas.microsoft.com/office/powerpoint/2010/main" val="244303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C554A-BD4A-4484-8CC5-F679A14ADD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02127A-D753-40A3-B53B-F6078C14E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E087AE-EFCB-4BB6-8002-57069415E141}"/>
              </a:ext>
            </a:extLst>
          </p:cNvPr>
          <p:cNvSpPr>
            <a:spLocks noGrp="1"/>
          </p:cNvSpPr>
          <p:nvPr>
            <p:ph type="dt" sz="half" idx="10"/>
          </p:nvPr>
        </p:nvSpPr>
        <p:spPr/>
        <p:txBody>
          <a:bodyPr/>
          <a:lstStyle/>
          <a:p>
            <a:r>
              <a:rPr lang="en-US"/>
              <a:t>11/19/2021</a:t>
            </a:r>
          </a:p>
        </p:txBody>
      </p:sp>
      <p:sp>
        <p:nvSpPr>
          <p:cNvPr id="5" name="Footer Placeholder 4">
            <a:extLst>
              <a:ext uri="{FF2B5EF4-FFF2-40B4-BE49-F238E27FC236}">
                <a16:creationId xmlns:a16="http://schemas.microsoft.com/office/drawing/2014/main" id="{2D881C8F-EB7F-4EE4-B8E5-FF2A250B4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B770F-0A0B-4433-AD81-EBFC3768B32C}"/>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121970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113F-6059-4BD7-8570-44EFD6DDA3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5641CC-A1EF-4825-9130-652E87B5B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6D5F4-9CF1-40B5-8706-B147DBBCEA07}"/>
              </a:ext>
            </a:extLst>
          </p:cNvPr>
          <p:cNvSpPr>
            <a:spLocks noGrp="1"/>
          </p:cNvSpPr>
          <p:nvPr>
            <p:ph type="dt" sz="half" idx="10"/>
          </p:nvPr>
        </p:nvSpPr>
        <p:spPr/>
        <p:txBody>
          <a:bodyPr/>
          <a:lstStyle/>
          <a:p>
            <a:r>
              <a:rPr lang="en-US"/>
              <a:t>11/19/2021</a:t>
            </a:r>
          </a:p>
        </p:txBody>
      </p:sp>
      <p:sp>
        <p:nvSpPr>
          <p:cNvPr id="5" name="Footer Placeholder 4">
            <a:extLst>
              <a:ext uri="{FF2B5EF4-FFF2-40B4-BE49-F238E27FC236}">
                <a16:creationId xmlns:a16="http://schemas.microsoft.com/office/drawing/2014/main" id="{B570528B-A09C-45FB-A3FF-28C33ACFC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DD2257-A626-488C-A67B-A65A618C804D}"/>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146460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352CD-6E8D-4937-B9A5-EADB7D567F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E8F731-5617-4534-90F4-C0E046CD4D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7D5AE4-B4A6-40D8-8894-E6EBE43BFAEB}"/>
              </a:ext>
            </a:extLst>
          </p:cNvPr>
          <p:cNvSpPr>
            <a:spLocks noGrp="1"/>
          </p:cNvSpPr>
          <p:nvPr>
            <p:ph type="dt" sz="half" idx="10"/>
          </p:nvPr>
        </p:nvSpPr>
        <p:spPr/>
        <p:txBody>
          <a:bodyPr/>
          <a:lstStyle/>
          <a:p>
            <a:r>
              <a:rPr lang="en-US"/>
              <a:t>11/19/2021</a:t>
            </a:r>
          </a:p>
        </p:txBody>
      </p:sp>
      <p:sp>
        <p:nvSpPr>
          <p:cNvPr id="5" name="Footer Placeholder 4">
            <a:extLst>
              <a:ext uri="{FF2B5EF4-FFF2-40B4-BE49-F238E27FC236}">
                <a16:creationId xmlns:a16="http://schemas.microsoft.com/office/drawing/2014/main" id="{983B9A76-4108-491E-B335-A382C0D78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A0E1A-B408-4822-8FFC-FCD420DDFE66}"/>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369263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2723B-3B34-46CF-A285-EE6D53D26598}"/>
              </a:ext>
            </a:extLst>
          </p:cNvPr>
          <p:cNvSpPr>
            <a:spLocks noGrp="1"/>
          </p:cNvSpPr>
          <p:nvPr>
            <p:ph type="title" hasCustomPrompt="1"/>
          </p:nvPr>
        </p:nvSpPr>
        <p:spPr>
          <a:xfrm>
            <a:off x="838200" y="0"/>
            <a:ext cx="8375032" cy="1050924"/>
          </a:xfrm>
        </p:spPr>
        <p:txBody>
          <a:bodyPr>
            <a:normAutofit/>
          </a:bodyPr>
          <a:lstStyle>
            <a:lvl1pPr algn="ctr">
              <a:defRPr sz="4000"/>
            </a:lvl1pPr>
          </a:lstStyle>
          <a:p>
            <a:r>
              <a:rPr lang="en-US" dirty="0"/>
              <a:t>Title</a:t>
            </a:r>
          </a:p>
        </p:txBody>
      </p:sp>
      <p:sp>
        <p:nvSpPr>
          <p:cNvPr id="3" name="Content Placeholder 2">
            <a:extLst>
              <a:ext uri="{FF2B5EF4-FFF2-40B4-BE49-F238E27FC236}">
                <a16:creationId xmlns:a16="http://schemas.microsoft.com/office/drawing/2014/main" id="{12FD0E99-CDB4-4DD7-89D8-EEF8C195EECF}"/>
              </a:ext>
            </a:extLst>
          </p:cNvPr>
          <p:cNvSpPr>
            <a:spLocks noGrp="1"/>
          </p:cNvSpPr>
          <p:nvPr>
            <p:ph idx="1"/>
          </p:nvPr>
        </p:nvSpPr>
        <p:spPr>
          <a:xfrm>
            <a:off x="0" y="1050924"/>
            <a:ext cx="11353800" cy="5083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5C4DB-B610-41D5-8F4B-EC19AFB3559E}"/>
              </a:ext>
            </a:extLst>
          </p:cNvPr>
          <p:cNvSpPr>
            <a:spLocks noGrp="1"/>
          </p:cNvSpPr>
          <p:nvPr>
            <p:ph type="dt" sz="half" idx="10"/>
          </p:nvPr>
        </p:nvSpPr>
        <p:spPr/>
        <p:txBody>
          <a:bodyPr/>
          <a:lstStyle>
            <a:lvl1pPr>
              <a:defRPr sz="1600">
                <a:solidFill>
                  <a:schemeClr val="tx1"/>
                </a:solidFill>
              </a:defRPr>
            </a:lvl1pPr>
          </a:lstStyle>
          <a:p>
            <a:r>
              <a:rPr lang="en-US"/>
              <a:t>11/19/2021</a:t>
            </a:r>
            <a:endParaRPr lang="en-US" dirty="0"/>
          </a:p>
        </p:txBody>
      </p:sp>
      <p:sp>
        <p:nvSpPr>
          <p:cNvPr id="5" name="Footer Placeholder 4">
            <a:extLst>
              <a:ext uri="{FF2B5EF4-FFF2-40B4-BE49-F238E27FC236}">
                <a16:creationId xmlns:a16="http://schemas.microsoft.com/office/drawing/2014/main" id="{552C07B5-05CC-458D-BEC7-3252E92F3912}"/>
              </a:ext>
            </a:extLst>
          </p:cNvPr>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2433AEDF-B91B-4C6D-B9B8-42539DE94AB6}"/>
              </a:ext>
            </a:extLst>
          </p:cNvPr>
          <p:cNvSpPr>
            <a:spLocks noGrp="1"/>
          </p:cNvSpPr>
          <p:nvPr>
            <p:ph type="sldNum" sz="quarter" idx="12"/>
          </p:nvPr>
        </p:nvSpPr>
        <p:spPr/>
        <p:txBody>
          <a:bodyPr/>
          <a:lstStyle>
            <a:lvl1pPr>
              <a:defRPr sz="1600">
                <a:solidFill>
                  <a:schemeClr val="tx1"/>
                </a:solidFill>
              </a:defRPr>
            </a:lvl1pPr>
          </a:lstStyle>
          <a:p>
            <a:fld id="{D76D51A9-9040-4A22-B891-4379829A92E5}" type="slidenum">
              <a:rPr lang="en-US" smtClean="0"/>
              <a:pPr/>
              <a:t>‹#›</a:t>
            </a:fld>
            <a:endParaRPr lang="en-US"/>
          </a:p>
        </p:txBody>
      </p:sp>
      <p:pic>
        <p:nvPicPr>
          <p:cNvPr id="7" name="Picture 2" descr="Symbols of NASA | NASA">
            <a:extLst>
              <a:ext uri="{FF2B5EF4-FFF2-40B4-BE49-F238E27FC236}">
                <a16:creationId xmlns:a16="http://schemas.microsoft.com/office/drawing/2014/main" id="{C649E600-3361-4C91-941E-1819A54B68B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390" r="24190"/>
          <a:stretch/>
        </p:blipFill>
        <p:spPr bwMode="auto">
          <a:xfrm>
            <a:off x="9319947" y="23117"/>
            <a:ext cx="958638"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10BAD30-526D-479B-8C4B-6BEBFE83D0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506825" y="23117"/>
            <a:ext cx="59372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hape&#10;&#10;Description automatically generated with medium confidence">
            <a:extLst>
              <a:ext uri="{FF2B5EF4-FFF2-40B4-BE49-F238E27FC236}">
                <a16:creationId xmlns:a16="http://schemas.microsoft.com/office/drawing/2014/main" id="{3B41C41E-4860-4A88-BADC-C04AF0D972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5300" y="23117"/>
            <a:ext cx="908094" cy="914400"/>
          </a:xfrm>
          <a:prstGeom prst="rect">
            <a:avLst/>
          </a:prstGeom>
        </p:spPr>
      </p:pic>
    </p:spTree>
    <p:extLst>
      <p:ext uri="{BB962C8B-B14F-4D97-AF65-F5344CB8AC3E}">
        <p14:creationId xmlns:p14="http://schemas.microsoft.com/office/powerpoint/2010/main" val="329523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031FA-EF29-4C0E-AF23-DF651AE452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4EA93E-4E8C-4105-9BDD-1BAC06F833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E589FE-D548-476D-9F49-78298225EC12}"/>
              </a:ext>
            </a:extLst>
          </p:cNvPr>
          <p:cNvSpPr>
            <a:spLocks noGrp="1"/>
          </p:cNvSpPr>
          <p:nvPr>
            <p:ph type="dt" sz="half" idx="10"/>
          </p:nvPr>
        </p:nvSpPr>
        <p:spPr/>
        <p:txBody>
          <a:bodyPr/>
          <a:lstStyle/>
          <a:p>
            <a:r>
              <a:rPr lang="en-US"/>
              <a:t>11/19/2021</a:t>
            </a:r>
          </a:p>
        </p:txBody>
      </p:sp>
      <p:sp>
        <p:nvSpPr>
          <p:cNvPr id="5" name="Footer Placeholder 4">
            <a:extLst>
              <a:ext uri="{FF2B5EF4-FFF2-40B4-BE49-F238E27FC236}">
                <a16:creationId xmlns:a16="http://schemas.microsoft.com/office/drawing/2014/main" id="{48F4472F-281C-401B-9BAB-6654D9408E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24EF0B-4F8A-4EB8-BDC8-A3AAA4B5BBBE}"/>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101682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94A4-0F7B-48E3-BF93-4CB1C5C50D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E6F9E-B9D0-4BD9-B3B7-D8DEE3B992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332164-2BCF-46A1-B5DC-1AC82A585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0627CF-DB93-4AE7-B991-B589DD204E59}"/>
              </a:ext>
            </a:extLst>
          </p:cNvPr>
          <p:cNvSpPr>
            <a:spLocks noGrp="1"/>
          </p:cNvSpPr>
          <p:nvPr>
            <p:ph type="dt" sz="half" idx="10"/>
          </p:nvPr>
        </p:nvSpPr>
        <p:spPr/>
        <p:txBody>
          <a:bodyPr/>
          <a:lstStyle/>
          <a:p>
            <a:r>
              <a:rPr lang="en-US"/>
              <a:t>11/19/2021</a:t>
            </a:r>
          </a:p>
        </p:txBody>
      </p:sp>
      <p:sp>
        <p:nvSpPr>
          <p:cNvPr id="6" name="Footer Placeholder 5">
            <a:extLst>
              <a:ext uri="{FF2B5EF4-FFF2-40B4-BE49-F238E27FC236}">
                <a16:creationId xmlns:a16="http://schemas.microsoft.com/office/drawing/2014/main" id="{CCB98BD3-A8E3-4458-AE78-35A7ABA40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F79E33-AD89-412D-A4E1-4511607E4731}"/>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370358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0D12C-1B09-4854-B559-A79F65837D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912801-8A59-46B9-B995-684A2B3C62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BDD09E-BE75-4933-B22F-2FE5C34E36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62B16C-9E27-4B89-A65F-50AD9AA676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34966-0C9E-442D-827F-AAF92EEFF1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465188-743B-4362-A38E-BD02C9EDCCCE}"/>
              </a:ext>
            </a:extLst>
          </p:cNvPr>
          <p:cNvSpPr>
            <a:spLocks noGrp="1"/>
          </p:cNvSpPr>
          <p:nvPr>
            <p:ph type="dt" sz="half" idx="10"/>
          </p:nvPr>
        </p:nvSpPr>
        <p:spPr/>
        <p:txBody>
          <a:bodyPr/>
          <a:lstStyle/>
          <a:p>
            <a:r>
              <a:rPr lang="en-US"/>
              <a:t>11/19/2021</a:t>
            </a:r>
          </a:p>
        </p:txBody>
      </p:sp>
      <p:sp>
        <p:nvSpPr>
          <p:cNvPr id="8" name="Footer Placeholder 7">
            <a:extLst>
              <a:ext uri="{FF2B5EF4-FFF2-40B4-BE49-F238E27FC236}">
                <a16:creationId xmlns:a16="http://schemas.microsoft.com/office/drawing/2014/main" id="{E526D908-4D3E-4E62-A3FA-4CE700CA78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275924-C930-45C1-93E4-F190E9D2E4F0}"/>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381815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B4F5-16DE-4263-8D39-973695C2EE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8379E-58AC-4735-BDB5-766DD489199F}"/>
              </a:ext>
            </a:extLst>
          </p:cNvPr>
          <p:cNvSpPr>
            <a:spLocks noGrp="1"/>
          </p:cNvSpPr>
          <p:nvPr>
            <p:ph type="dt" sz="half" idx="10"/>
          </p:nvPr>
        </p:nvSpPr>
        <p:spPr/>
        <p:txBody>
          <a:bodyPr/>
          <a:lstStyle/>
          <a:p>
            <a:r>
              <a:rPr lang="en-US"/>
              <a:t>11/19/2021</a:t>
            </a:r>
          </a:p>
        </p:txBody>
      </p:sp>
      <p:sp>
        <p:nvSpPr>
          <p:cNvPr id="4" name="Footer Placeholder 3">
            <a:extLst>
              <a:ext uri="{FF2B5EF4-FFF2-40B4-BE49-F238E27FC236}">
                <a16:creationId xmlns:a16="http://schemas.microsoft.com/office/drawing/2014/main" id="{04337647-1465-4BE9-ADA1-05E4617A0C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2BBB9E-EDCC-4257-A257-22ABD4AE68D1}"/>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23422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DD63C5-A311-4D8D-9093-DF94B6C09055}"/>
              </a:ext>
            </a:extLst>
          </p:cNvPr>
          <p:cNvSpPr>
            <a:spLocks noGrp="1"/>
          </p:cNvSpPr>
          <p:nvPr>
            <p:ph type="dt" sz="half" idx="10"/>
          </p:nvPr>
        </p:nvSpPr>
        <p:spPr/>
        <p:txBody>
          <a:bodyPr/>
          <a:lstStyle/>
          <a:p>
            <a:r>
              <a:rPr lang="en-US"/>
              <a:t>11/19/2021</a:t>
            </a:r>
          </a:p>
        </p:txBody>
      </p:sp>
      <p:sp>
        <p:nvSpPr>
          <p:cNvPr id="3" name="Footer Placeholder 2">
            <a:extLst>
              <a:ext uri="{FF2B5EF4-FFF2-40B4-BE49-F238E27FC236}">
                <a16:creationId xmlns:a16="http://schemas.microsoft.com/office/drawing/2014/main" id="{C7E39F84-3161-4B09-9889-3BBFF1C750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67F00F-4EC7-46EF-B963-5C7A52F16434}"/>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238702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A3BD-3403-4621-A61B-94E0490BA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BA55AF-E9AF-46F7-BAAE-03FE4D8DB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2B157E-00B0-4D86-B658-F2F944784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2A646-C7ED-4A84-8914-9C6DD96B13D7}"/>
              </a:ext>
            </a:extLst>
          </p:cNvPr>
          <p:cNvSpPr>
            <a:spLocks noGrp="1"/>
          </p:cNvSpPr>
          <p:nvPr>
            <p:ph type="dt" sz="half" idx="10"/>
          </p:nvPr>
        </p:nvSpPr>
        <p:spPr/>
        <p:txBody>
          <a:bodyPr/>
          <a:lstStyle/>
          <a:p>
            <a:r>
              <a:rPr lang="en-US"/>
              <a:t>11/19/2021</a:t>
            </a:r>
          </a:p>
        </p:txBody>
      </p:sp>
      <p:sp>
        <p:nvSpPr>
          <p:cNvPr id="6" name="Footer Placeholder 5">
            <a:extLst>
              <a:ext uri="{FF2B5EF4-FFF2-40B4-BE49-F238E27FC236}">
                <a16:creationId xmlns:a16="http://schemas.microsoft.com/office/drawing/2014/main" id="{43CC9DE5-4F77-4BF6-B575-C05DC613E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B2658-72DB-4BC3-ABC0-FC5F270DFDF5}"/>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216395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38BCB-E0FE-45A0-8C83-C7A33B4B1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FCB61E5-2A29-4554-91D2-776DE9D6B1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79CA3A-6F94-4F17-9491-09F0F78A8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B4C2B5-0208-4F4B-844D-7ADFA1873AAA}"/>
              </a:ext>
            </a:extLst>
          </p:cNvPr>
          <p:cNvSpPr>
            <a:spLocks noGrp="1"/>
          </p:cNvSpPr>
          <p:nvPr>
            <p:ph type="dt" sz="half" idx="10"/>
          </p:nvPr>
        </p:nvSpPr>
        <p:spPr/>
        <p:txBody>
          <a:bodyPr/>
          <a:lstStyle/>
          <a:p>
            <a:r>
              <a:rPr lang="en-US"/>
              <a:t>11/19/2021</a:t>
            </a:r>
          </a:p>
        </p:txBody>
      </p:sp>
      <p:sp>
        <p:nvSpPr>
          <p:cNvPr id="6" name="Footer Placeholder 5">
            <a:extLst>
              <a:ext uri="{FF2B5EF4-FFF2-40B4-BE49-F238E27FC236}">
                <a16:creationId xmlns:a16="http://schemas.microsoft.com/office/drawing/2014/main" id="{B9447F41-1E25-48A2-A1BC-E1DF79D61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99CCB2-6F21-42D8-A87B-C79AF71656EF}"/>
              </a:ext>
            </a:extLst>
          </p:cNvPr>
          <p:cNvSpPr>
            <a:spLocks noGrp="1"/>
          </p:cNvSpPr>
          <p:nvPr>
            <p:ph type="sldNum" sz="quarter" idx="12"/>
          </p:nvPr>
        </p:nvSpPr>
        <p:spPr/>
        <p:txBody>
          <a:bodyPr/>
          <a:lstStyle/>
          <a:p>
            <a:fld id="{D76D51A9-9040-4A22-B891-4379829A92E5}" type="slidenum">
              <a:rPr lang="en-US" smtClean="0"/>
              <a:t>‹#›</a:t>
            </a:fld>
            <a:endParaRPr lang="en-US"/>
          </a:p>
        </p:txBody>
      </p:sp>
    </p:spTree>
    <p:extLst>
      <p:ext uri="{BB962C8B-B14F-4D97-AF65-F5344CB8AC3E}">
        <p14:creationId xmlns:p14="http://schemas.microsoft.com/office/powerpoint/2010/main" val="225774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DB0EA-C9E0-4A6D-8041-7E2392270EC8}"/>
              </a:ext>
            </a:extLst>
          </p:cNvPr>
          <p:cNvSpPr>
            <a:spLocks noGrp="1"/>
          </p:cNvSpPr>
          <p:nvPr>
            <p:ph type="title"/>
          </p:nvPr>
        </p:nvSpPr>
        <p:spPr>
          <a:xfrm>
            <a:off x="838200" y="0"/>
            <a:ext cx="10515600" cy="77152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CB61D0-ACCC-466A-82AF-B7B00B7E2FAC}"/>
              </a:ext>
            </a:extLst>
          </p:cNvPr>
          <p:cNvSpPr>
            <a:spLocks noGrp="1"/>
          </p:cNvSpPr>
          <p:nvPr>
            <p:ph type="body" idx="1"/>
          </p:nvPr>
        </p:nvSpPr>
        <p:spPr>
          <a:xfrm>
            <a:off x="838200" y="1050924"/>
            <a:ext cx="10515600" cy="5083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A5092-B44F-4D44-8E93-D148A3CC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r>
              <a:rPr lang="en-US"/>
              <a:t>11/19/2021</a:t>
            </a:r>
          </a:p>
        </p:txBody>
      </p:sp>
      <p:sp>
        <p:nvSpPr>
          <p:cNvPr id="5" name="Footer Placeholder 4">
            <a:extLst>
              <a:ext uri="{FF2B5EF4-FFF2-40B4-BE49-F238E27FC236}">
                <a16:creationId xmlns:a16="http://schemas.microsoft.com/office/drawing/2014/main" id="{BC5AB290-5797-44D0-BC4A-75537DADF6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7C79DF14-C87F-4C61-AE31-2CD80E2FC4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D76D51A9-9040-4A22-B891-4379829A92E5}" type="slidenum">
              <a:rPr lang="en-US" smtClean="0"/>
              <a:pPr/>
              <a:t>‹#›</a:t>
            </a:fld>
            <a:endParaRPr lang="en-US"/>
          </a:p>
        </p:txBody>
      </p:sp>
    </p:spTree>
    <p:extLst>
      <p:ext uri="{BB962C8B-B14F-4D97-AF65-F5344CB8AC3E}">
        <p14:creationId xmlns:p14="http://schemas.microsoft.com/office/powerpoint/2010/main" val="752767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roman.gsfc.nasa.gov/observatory.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40.png"/><Relationship Id="rId3" Type="http://schemas.openxmlformats.org/officeDocument/2006/relationships/image" Target="../media/image14.png"/><Relationship Id="rId7" Type="http://schemas.openxmlformats.org/officeDocument/2006/relationships/image" Target="../media/image230.png"/><Relationship Id="rId12"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9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10.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2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41.png"/><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12.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60.png"/></Relationships>
</file>

<file path=ppt/slides/_rels/slide3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47D4-FAFA-4406-8ABE-DB722637F4EC}"/>
              </a:ext>
            </a:extLst>
          </p:cNvPr>
          <p:cNvSpPr>
            <a:spLocks noGrp="1"/>
          </p:cNvSpPr>
          <p:nvPr>
            <p:ph type="ctrTitle"/>
          </p:nvPr>
        </p:nvSpPr>
        <p:spPr>
          <a:xfrm>
            <a:off x="1524000" y="933609"/>
            <a:ext cx="9144000" cy="2387600"/>
          </a:xfrm>
        </p:spPr>
        <p:txBody>
          <a:bodyPr anchor="ctr">
            <a:normAutofit/>
          </a:bodyPr>
          <a:lstStyle/>
          <a:p>
            <a:r>
              <a:rPr lang="en-US" sz="3200" b="1" dirty="0">
                <a:latin typeface="+mn-lt"/>
                <a:ea typeface="+mn-ea"/>
                <a:cs typeface="+mn-cs"/>
              </a:rPr>
              <a:t>Effective Emissivity of Nonisothermal Isogrid for Spacecraft Radiator Applications</a:t>
            </a:r>
          </a:p>
        </p:txBody>
      </p:sp>
      <p:sp>
        <p:nvSpPr>
          <p:cNvPr id="3" name="Subtitle 2">
            <a:extLst>
              <a:ext uri="{FF2B5EF4-FFF2-40B4-BE49-F238E27FC236}">
                <a16:creationId xmlns:a16="http://schemas.microsoft.com/office/drawing/2014/main" id="{01BC4DF8-142E-46FF-9E92-37266193E187}"/>
              </a:ext>
            </a:extLst>
          </p:cNvPr>
          <p:cNvSpPr>
            <a:spLocks noGrp="1"/>
          </p:cNvSpPr>
          <p:nvPr>
            <p:ph type="subTitle" idx="1"/>
          </p:nvPr>
        </p:nvSpPr>
        <p:spPr>
          <a:xfrm>
            <a:off x="1524000" y="3353389"/>
            <a:ext cx="9144000" cy="1448656"/>
          </a:xfrm>
        </p:spPr>
        <p:txBody>
          <a:bodyPr anchor="ctr"/>
          <a:lstStyle/>
          <a:p>
            <a:r>
              <a:rPr lang="en-US" sz="3200" dirty="0"/>
              <a:t>Seth Abramczyk</a:t>
            </a:r>
            <a:endParaRPr lang="en-US" dirty="0"/>
          </a:p>
          <a:p>
            <a:r>
              <a:rPr lang="en-US" dirty="0"/>
              <a:t>November 19</a:t>
            </a:r>
            <a:r>
              <a:rPr lang="en-US" baseline="30000" dirty="0"/>
              <a:t>th</a:t>
            </a:r>
            <a:r>
              <a:rPr lang="en-US" dirty="0"/>
              <a:t>, 2021</a:t>
            </a:r>
          </a:p>
        </p:txBody>
      </p:sp>
      <p:grpSp>
        <p:nvGrpSpPr>
          <p:cNvPr id="4" name="Group 3">
            <a:extLst>
              <a:ext uri="{FF2B5EF4-FFF2-40B4-BE49-F238E27FC236}">
                <a16:creationId xmlns:a16="http://schemas.microsoft.com/office/drawing/2014/main" id="{07989CF3-2372-49F8-A105-68D2F25D26F8}"/>
              </a:ext>
            </a:extLst>
          </p:cNvPr>
          <p:cNvGrpSpPr/>
          <p:nvPr/>
        </p:nvGrpSpPr>
        <p:grpSpPr>
          <a:xfrm>
            <a:off x="3569356" y="5735637"/>
            <a:ext cx="5053287" cy="937517"/>
            <a:chOff x="3569247" y="5848564"/>
            <a:chExt cx="5053287" cy="937517"/>
          </a:xfrm>
        </p:grpSpPr>
        <p:pic>
          <p:nvPicPr>
            <p:cNvPr id="9" name="Picture 2" descr="Symbols of NASA | NASA">
              <a:extLst>
                <a:ext uri="{FF2B5EF4-FFF2-40B4-BE49-F238E27FC236}">
                  <a16:creationId xmlns:a16="http://schemas.microsoft.com/office/drawing/2014/main" id="{6BC13FA8-DDEB-4E56-A4BB-1CC7D15763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90" r="24190"/>
            <a:stretch/>
          </p:blipFill>
          <p:spPr bwMode="auto">
            <a:xfrm>
              <a:off x="3569247" y="5848564"/>
              <a:ext cx="95863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sfc Logo - LogoDix">
              <a:extLst>
                <a:ext uri="{FF2B5EF4-FFF2-40B4-BE49-F238E27FC236}">
                  <a16:creationId xmlns:a16="http://schemas.microsoft.com/office/drawing/2014/main" id="{72270AC1-7DE7-4377-AE79-71E9E055E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885" y="5871681"/>
              <a:ext cx="216596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CD8FE8D-4F08-4B3C-9115-5DA51A454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809" y="5871681"/>
              <a:ext cx="59372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hape&#10;&#10;Description automatically generated with medium confidence">
              <a:extLst>
                <a:ext uri="{FF2B5EF4-FFF2-40B4-BE49-F238E27FC236}">
                  <a16:creationId xmlns:a16="http://schemas.microsoft.com/office/drawing/2014/main" id="{D08BF8B3-63CD-4838-A55D-F1C525E402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284" y="5871681"/>
              <a:ext cx="908094" cy="914400"/>
            </a:xfrm>
            <a:prstGeom prst="rect">
              <a:avLst/>
            </a:prstGeom>
          </p:spPr>
        </p:pic>
      </p:grpSp>
    </p:spTree>
    <p:extLst>
      <p:ext uri="{BB962C8B-B14F-4D97-AF65-F5344CB8AC3E}">
        <p14:creationId xmlns:p14="http://schemas.microsoft.com/office/powerpoint/2010/main" val="635714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C9C4-13BA-49D5-90FF-76D86354F7EF}"/>
              </a:ext>
            </a:extLst>
          </p:cNvPr>
          <p:cNvSpPr>
            <a:spLocks noGrp="1"/>
          </p:cNvSpPr>
          <p:nvPr>
            <p:ph type="title"/>
          </p:nvPr>
        </p:nvSpPr>
        <p:spPr/>
        <p:txBody>
          <a:bodyPr/>
          <a:lstStyle/>
          <a:p>
            <a:r>
              <a:rPr lang="en-US" dirty="0"/>
              <a:t>Roman Space Telescope Overview</a:t>
            </a:r>
          </a:p>
        </p:txBody>
      </p:sp>
      <p:sp>
        <p:nvSpPr>
          <p:cNvPr id="3" name="Content Placeholder 2">
            <a:extLst>
              <a:ext uri="{FF2B5EF4-FFF2-40B4-BE49-F238E27FC236}">
                <a16:creationId xmlns:a16="http://schemas.microsoft.com/office/drawing/2014/main" id="{4B9B7B61-6B82-4878-A162-BD66F4D3DA34}"/>
              </a:ext>
            </a:extLst>
          </p:cNvPr>
          <p:cNvSpPr>
            <a:spLocks noGrp="1"/>
          </p:cNvSpPr>
          <p:nvPr>
            <p:ph idx="1"/>
          </p:nvPr>
        </p:nvSpPr>
        <p:spPr>
          <a:xfrm>
            <a:off x="0" y="1050924"/>
            <a:ext cx="8610600" cy="5305426"/>
          </a:xfrm>
        </p:spPr>
        <p:txBody>
          <a:bodyPr>
            <a:normAutofit lnSpcReduction="10000"/>
          </a:bodyPr>
          <a:lstStyle/>
          <a:p>
            <a:r>
              <a:rPr lang="en-US" dirty="0"/>
              <a:t>Launching mid-2020’s, RST will explore:</a:t>
            </a:r>
          </a:p>
          <a:p>
            <a:pPr lvl="1"/>
            <a:r>
              <a:rPr lang="en-US" dirty="0"/>
              <a:t>Dark Energy</a:t>
            </a:r>
          </a:p>
          <a:p>
            <a:pPr lvl="2"/>
            <a:r>
              <a:rPr lang="en-US" dirty="0"/>
              <a:t>Unknown energy causing the universe to expand at an increasing rate. Dark energy makes up 68% of the total energy in the cosmos.</a:t>
            </a:r>
          </a:p>
          <a:p>
            <a:pPr lvl="1"/>
            <a:r>
              <a:rPr lang="en-US" dirty="0"/>
              <a:t>Dark Matter</a:t>
            </a:r>
          </a:p>
          <a:p>
            <a:pPr lvl="2"/>
            <a:r>
              <a:rPr lang="en-US" dirty="0"/>
              <a:t>Unknown matter that does not interact with normal matter</a:t>
            </a:r>
          </a:p>
          <a:p>
            <a:pPr lvl="2"/>
            <a:r>
              <a:rPr lang="en-US" dirty="0"/>
              <a:t>RST will look at weak gravitational lensing caused by dark matter</a:t>
            </a:r>
          </a:p>
          <a:p>
            <a:pPr lvl="1"/>
            <a:r>
              <a:rPr lang="en-US" dirty="0"/>
              <a:t>Exoplanets</a:t>
            </a:r>
          </a:p>
          <a:p>
            <a:pPr lvl="2"/>
            <a:r>
              <a:rPr lang="en-US" dirty="0"/>
              <a:t>Planets orbiting other stars</a:t>
            </a:r>
          </a:p>
          <a:p>
            <a:pPr lvl="2"/>
            <a:r>
              <a:rPr lang="en-US" dirty="0"/>
              <a:t>Will be detected  by RST via microlensing, transiting, and possibly direct imaging</a:t>
            </a:r>
          </a:p>
          <a:p>
            <a:r>
              <a:rPr lang="en-US" dirty="0"/>
              <a:t>Compared to Hubble Space Telescope</a:t>
            </a:r>
          </a:p>
          <a:p>
            <a:pPr lvl="1"/>
            <a:r>
              <a:rPr lang="en-US" dirty="0"/>
              <a:t>Same resolution with 100x the field of view</a:t>
            </a:r>
          </a:p>
          <a:p>
            <a:pPr lvl="1"/>
            <a:r>
              <a:rPr lang="en-US" dirty="0"/>
              <a:t>“</a:t>
            </a:r>
            <a:r>
              <a:rPr lang="en-US" b="0" i="0" dirty="0">
                <a:solidFill>
                  <a:srgbClr val="000000"/>
                </a:solidFill>
                <a:effectLst/>
                <a:latin typeface="muli"/>
              </a:rPr>
              <a:t>Over the first five years of observations, Roman will image over 50 times as much sky as Hubble covered in its first 30 years.”</a:t>
            </a:r>
            <a:endParaRPr lang="en-US" dirty="0"/>
          </a:p>
        </p:txBody>
      </p:sp>
      <p:sp>
        <p:nvSpPr>
          <p:cNvPr id="4" name="Date Placeholder 3">
            <a:extLst>
              <a:ext uri="{FF2B5EF4-FFF2-40B4-BE49-F238E27FC236}">
                <a16:creationId xmlns:a16="http://schemas.microsoft.com/office/drawing/2014/main" id="{57A6D7BE-A4B4-49F2-8AF3-3A5A99F80133}"/>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6FC67E81-3840-4785-B7F8-1295604FB13F}"/>
              </a:ext>
            </a:extLst>
          </p:cNvPr>
          <p:cNvSpPr>
            <a:spLocks noGrp="1"/>
          </p:cNvSpPr>
          <p:nvPr>
            <p:ph type="sldNum" sz="quarter" idx="12"/>
          </p:nvPr>
        </p:nvSpPr>
        <p:spPr/>
        <p:txBody>
          <a:bodyPr/>
          <a:lstStyle/>
          <a:p>
            <a:fld id="{D76D51A9-9040-4A22-B891-4379829A92E5}" type="slidenum">
              <a:rPr lang="en-US" smtClean="0"/>
              <a:pPr/>
              <a:t>10</a:t>
            </a:fld>
            <a:endParaRPr lang="en-US" dirty="0"/>
          </a:p>
        </p:txBody>
      </p:sp>
      <p:sp>
        <p:nvSpPr>
          <p:cNvPr id="11" name="TextBox 10">
            <a:extLst>
              <a:ext uri="{FF2B5EF4-FFF2-40B4-BE49-F238E27FC236}">
                <a16:creationId xmlns:a16="http://schemas.microsoft.com/office/drawing/2014/main" id="{2D27B64D-1E8B-413D-A892-050092339C06}"/>
              </a:ext>
            </a:extLst>
          </p:cNvPr>
          <p:cNvSpPr txBox="1"/>
          <p:nvPr/>
        </p:nvSpPr>
        <p:spPr>
          <a:xfrm>
            <a:off x="2209800" y="6332919"/>
            <a:ext cx="8375033" cy="461665"/>
          </a:xfrm>
          <a:prstGeom prst="rect">
            <a:avLst/>
          </a:prstGeom>
          <a:noFill/>
        </p:spPr>
        <p:txBody>
          <a:bodyPr wrap="square">
            <a:spAutoFit/>
          </a:bodyPr>
          <a:lstStyle/>
          <a:p>
            <a:r>
              <a:rPr lang="en-US" sz="1200" dirty="0">
                <a:effectLst/>
                <a:latin typeface="Times New Roman" panose="02020603050405020304" pitchFamily="18" charset="0"/>
                <a:ea typeface="Times New Roman" panose="02020603050405020304" pitchFamily="18" charset="0"/>
              </a:rPr>
              <a:t>NASA, “Nancy Grace Roman Space Telescope,” </a:t>
            </a:r>
            <a:r>
              <a:rPr lang="en-US" sz="1200" i="1" dirty="0">
                <a:effectLst/>
                <a:latin typeface="Times New Roman" panose="02020603050405020304" pitchFamily="18" charset="0"/>
                <a:ea typeface="Times New Roman" panose="02020603050405020304" pitchFamily="18" charset="0"/>
              </a:rPr>
              <a:t>NASA Goddard Space Flight Center</a:t>
            </a:r>
            <a:r>
              <a:rPr lang="en-US" sz="1200" dirty="0">
                <a:effectLst/>
                <a:latin typeface="Times New Roman" panose="02020603050405020304" pitchFamily="18" charset="0"/>
                <a:ea typeface="Times New Roman" panose="02020603050405020304" pitchFamily="18" charset="0"/>
              </a:rPr>
              <a:t>. </a:t>
            </a:r>
            <a:r>
              <a:rPr lang="en-US" sz="1200" dirty="0">
                <a:effectLst/>
                <a:latin typeface="Times New Roman" panose="02020603050405020304" pitchFamily="18" charset="0"/>
                <a:ea typeface="Times New Roman" panose="02020603050405020304" pitchFamily="18" charset="0"/>
                <a:hlinkClick r:id="rId2"/>
              </a:rPr>
              <a:t>https://roman.gsfc.nasa.gov/observatory.html</a:t>
            </a:r>
            <a:r>
              <a:rPr lang="en-US" sz="1200" dirty="0">
                <a:effectLst/>
                <a:latin typeface="Times New Roman" panose="02020603050405020304" pitchFamily="18" charset="0"/>
                <a:ea typeface="Times New Roman" panose="02020603050405020304" pitchFamily="18" charset="0"/>
              </a:rPr>
              <a:t>.</a:t>
            </a:r>
          </a:p>
          <a:p>
            <a:r>
              <a:rPr lang="en-US" sz="1200" dirty="0">
                <a:effectLst/>
                <a:latin typeface="Times New Roman" panose="02020603050405020304" pitchFamily="18" charset="0"/>
                <a:ea typeface="Times New Roman" panose="02020603050405020304" pitchFamily="18" charset="0"/>
              </a:rPr>
              <a:t>H. L. Peabody, “Tracking Critical Thermal Metrics throughout the Life Cycle of a Large Observatory Thermal Model,” 2020.</a:t>
            </a:r>
            <a:endParaRPr lang="en-US" sz="1200" dirty="0"/>
          </a:p>
        </p:txBody>
      </p:sp>
      <p:pic>
        <p:nvPicPr>
          <p:cNvPr id="1026" name="Picture 2">
            <a:extLst>
              <a:ext uri="{FF2B5EF4-FFF2-40B4-BE49-F238E27FC236}">
                <a16:creationId xmlns:a16="http://schemas.microsoft.com/office/drawing/2014/main" id="{D8096FD4-06B1-41DD-8DDB-624195589E2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552" r="4043"/>
          <a:stretch/>
        </p:blipFill>
        <p:spPr bwMode="auto">
          <a:xfrm rot="5400000">
            <a:off x="7837237" y="1956157"/>
            <a:ext cx="5150125" cy="36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4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406B-93BF-4756-AAA7-32521ECCBB71}"/>
              </a:ext>
            </a:extLst>
          </p:cNvPr>
          <p:cNvSpPr>
            <a:spLocks noGrp="1"/>
          </p:cNvSpPr>
          <p:nvPr>
            <p:ph type="title"/>
          </p:nvPr>
        </p:nvSpPr>
        <p:spPr/>
        <p:txBody>
          <a:bodyPr/>
          <a:lstStyle/>
          <a:p>
            <a:r>
              <a:rPr lang="en-US" dirty="0"/>
              <a:t>Thermal Desktop &amp; RadCAD</a:t>
            </a:r>
          </a:p>
        </p:txBody>
      </p:sp>
      <p:sp>
        <p:nvSpPr>
          <p:cNvPr id="3" name="Content Placeholder 2">
            <a:extLst>
              <a:ext uri="{FF2B5EF4-FFF2-40B4-BE49-F238E27FC236}">
                <a16:creationId xmlns:a16="http://schemas.microsoft.com/office/drawing/2014/main" id="{F59DC340-A01B-461D-9D94-ACFBBF7ECB46}"/>
              </a:ext>
            </a:extLst>
          </p:cNvPr>
          <p:cNvSpPr>
            <a:spLocks noGrp="1"/>
          </p:cNvSpPr>
          <p:nvPr>
            <p:ph idx="1"/>
          </p:nvPr>
        </p:nvSpPr>
        <p:spPr>
          <a:xfrm>
            <a:off x="-1" y="1050924"/>
            <a:ext cx="11129963" cy="5670551"/>
          </a:xfrm>
        </p:spPr>
        <p:txBody>
          <a:bodyPr/>
          <a:lstStyle/>
          <a:p>
            <a:r>
              <a:rPr lang="en-US" dirty="0"/>
              <a:t>Thermal Desktop</a:t>
            </a:r>
          </a:p>
          <a:p>
            <a:pPr lvl="1"/>
            <a:r>
              <a:rPr lang="en-US" dirty="0"/>
              <a:t>Software package made specifically for spacecraft thermal analysis</a:t>
            </a:r>
          </a:p>
          <a:p>
            <a:pPr lvl="1"/>
            <a:r>
              <a:rPr lang="en-US" dirty="0"/>
              <a:t>Runs as an application within AutoCAD</a:t>
            </a:r>
          </a:p>
          <a:p>
            <a:pPr lvl="1"/>
            <a:r>
              <a:rPr lang="en-US" dirty="0"/>
              <a:t>Builds thermal R-C network and passes to SINDA to solve. Displays and analyses SINDA results.</a:t>
            </a:r>
          </a:p>
          <a:p>
            <a:pPr lvl="1"/>
            <a:r>
              <a:rPr lang="en-US" dirty="0"/>
              <a:t>Calculates radiation exchange factors via Monte Carlo ray tracing (RadCAD)</a:t>
            </a:r>
          </a:p>
          <a:p>
            <a:r>
              <a:rPr lang="en-US" dirty="0"/>
              <a:t>RadCAD</a:t>
            </a:r>
          </a:p>
          <a:p>
            <a:pPr lvl="1"/>
            <a:r>
              <a:rPr lang="en-US" dirty="0"/>
              <a:t>TD’s built-in Monte Carlo ray tracer</a:t>
            </a:r>
          </a:p>
          <a:p>
            <a:pPr lvl="1"/>
            <a:r>
              <a:rPr lang="en-US" dirty="0"/>
              <a:t>Used to calculate radiation exchange factors between surfaces</a:t>
            </a:r>
          </a:p>
          <a:p>
            <a:pPr lvl="1"/>
            <a:r>
              <a:rPr lang="en-US" dirty="0"/>
              <a:t>Thousands of rays shot from each node in random directions. Deposits energy onto each surface it hits based on the receiving surface’s properties. Each ray is propagated throughout the model until it reaches space or is fully absorbed.</a:t>
            </a:r>
          </a:p>
        </p:txBody>
      </p:sp>
      <p:sp>
        <p:nvSpPr>
          <p:cNvPr id="4" name="Date Placeholder 3">
            <a:extLst>
              <a:ext uri="{FF2B5EF4-FFF2-40B4-BE49-F238E27FC236}">
                <a16:creationId xmlns:a16="http://schemas.microsoft.com/office/drawing/2014/main" id="{EEF7F6BE-0643-4C66-92C4-37DF89AFC264}"/>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E7513481-2599-4567-9799-6B87921424AC}"/>
              </a:ext>
            </a:extLst>
          </p:cNvPr>
          <p:cNvSpPr>
            <a:spLocks noGrp="1"/>
          </p:cNvSpPr>
          <p:nvPr>
            <p:ph type="sldNum" sz="quarter" idx="12"/>
          </p:nvPr>
        </p:nvSpPr>
        <p:spPr/>
        <p:txBody>
          <a:bodyPr/>
          <a:lstStyle/>
          <a:p>
            <a:fld id="{D76D51A9-9040-4A22-B891-4379829A92E5}" type="slidenum">
              <a:rPr lang="en-US" smtClean="0"/>
              <a:pPr/>
              <a:t>11</a:t>
            </a:fld>
            <a:endParaRPr lang="en-US"/>
          </a:p>
        </p:txBody>
      </p:sp>
      <p:sp>
        <p:nvSpPr>
          <p:cNvPr id="7" name="TextBox 6">
            <a:extLst>
              <a:ext uri="{FF2B5EF4-FFF2-40B4-BE49-F238E27FC236}">
                <a16:creationId xmlns:a16="http://schemas.microsoft.com/office/drawing/2014/main" id="{FE9F6BC5-3045-43AA-B833-C121600F8A65}"/>
              </a:ext>
            </a:extLst>
          </p:cNvPr>
          <p:cNvSpPr txBox="1"/>
          <p:nvPr/>
        </p:nvSpPr>
        <p:spPr>
          <a:xfrm>
            <a:off x="2966051" y="6308079"/>
            <a:ext cx="5197858" cy="461665"/>
          </a:xfrm>
          <a:prstGeom prst="rect">
            <a:avLst/>
          </a:prstGeom>
          <a:noFill/>
        </p:spPr>
        <p:txBody>
          <a:bodyPr wrap="square">
            <a:spAutoFit/>
          </a:bodyPr>
          <a:lstStyle/>
          <a:p>
            <a:r>
              <a:rPr lang="en-US" sz="1200" dirty="0">
                <a:effectLst/>
                <a:latin typeface="Times New Roman" panose="02020603050405020304" pitchFamily="18" charset="0"/>
                <a:ea typeface="Times New Roman" panose="02020603050405020304" pitchFamily="18" charset="0"/>
              </a:rPr>
              <a:t>T. D. </a:t>
            </a:r>
            <a:r>
              <a:rPr lang="en-US" sz="1200" dirty="0" err="1">
                <a:effectLst/>
                <a:latin typeface="Times New Roman" panose="02020603050405020304" pitchFamily="18" charset="0"/>
                <a:ea typeface="Times New Roman" panose="02020603050405020304" pitchFamily="18" charset="0"/>
              </a:rPr>
              <a:t>Panczak</a:t>
            </a:r>
            <a:r>
              <a:rPr lang="en-US" sz="1200" dirty="0">
                <a:effectLst/>
                <a:latin typeface="Times New Roman" panose="02020603050405020304" pitchFamily="18" charset="0"/>
                <a:ea typeface="Times New Roman" panose="02020603050405020304" pitchFamily="18" charset="0"/>
              </a:rPr>
              <a:t>, S. G. Ring, M. J. Welch, D. Johnson, B. A. Cullimore, and D. P. Bell, </a:t>
            </a:r>
            <a:r>
              <a:rPr lang="en-US" sz="1200" i="1" dirty="0">
                <a:effectLst/>
                <a:latin typeface="Times New Roman" panose="02020603050405020304" pitchFamily="18" charset="0"/>
                <a:ea typeface="Times New Roman" panose="02020603050405020304" pitchFamily="18" charset="0"/>
              </a:rPr>
              <a:t>Thermal Desktop User’s Manual</a:t>
            </a:r>
            <a:r>
              <a:rPr lang="en-US" sz="1200" dirty="0">
                <a:effectLst/>
                <a:latin typeface="Times New Roman" panose="02020603050405020304" pitchFamily="18" charset="0"/>
                <a:ea typeface="Times New Roman" panose="02020603050405020304" pitchFamily="18" charset="0"/>
              </a:rPr>
              <a:t>, 6.0. C&amp;R Technologies, Inc., 2017.</a:t>
            </a:r>
            <a:endParaRPr lang="en-US" sz="1200" dirty="0"/>
          </a:p>
        </p:txBody>
      </p:sp>
    </p:spTree>
    <p:extLst>
      <p:ext uri="{BB962C8B-B14F-4D97-AF65-F5344CB8AC3E}">
        <p14:creationId xmlns:p14="http://schemas.microsoft.com/office/powerpoint/2010/main" val="1381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C64F7F-5B87-4A90-8936-201602F995DD}"/>
              </a:ext>
            </a:extLst>
          </p:cNvPr>
          <p:cNvPicPr>
            <a:picLocks noChangeAspect="1"/>
          </p:cNvPicPr>
          <p:nvPr/>
        </p:nvPicPr>
        <p:blipFill>
          <a:blip r:embed="rId2"/>
          <a:stretch>
            <a:fillRect/>
          </a:stretch>
        </p:blipFill>
        <p:spPr>
          <a:xfrm>
            <a:off x="8683375" y="1014305"/>
            <a:ext cx="3023042" cy="3118913"/>
          </a:xfrm>
          <a:prstGeom prst="rect">
            <a:avLst/>
          </a:prstGeom>
        </p:spPr>
      </p:pic>
      <p:sp>
        <p:nvSpPr>
          <p:cNvPr id="2" name="Title 1">
            <a:extLst>
              <a:ext uri="{FF2B5EF4-FFF2-40B4-BE49-F238E27FC236}">
                <a16:creationId xmlns:a16="http://schemas.microsoft.com/office/drawing/2014/main" id="{80E31E00-0F12-46A3-9EDC-46AC25A6C9AA}"/>
              </a:ext>
            </a:extLst>
          </p:cNvPr>
          <p:cNvSpPr>
            <a:spLocks noGrp="1"/>
          </p:cNvSpPr>
          <p:nvPr>
            <p:ph type="title"/>
          </p:nvPr>
        </p:nvSpPr>
        <p:spPr/>
        <p:txBody>
          <a:bodyPr>
            <a:normAutofit/>
          </a:bodyPr>
          <a:lstStyle/>
          <a:p>
            <a:r>
              <a:rPr lang="en-US" dirty="0"/>
              <a:t>Finite Difference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9B5C1F-CE75-4C6A-95FA-52F78C1F65EC}"/>
                  </a:ext>
                </a:extLst>
              </p:cNvPr>
              <p:cNvSpPr>
                <a:spLocks noGrp="1"/>
              </p:cNvSpPr>
              <p:nvPr>
                <p:ph idx="1"/>
              </p:nvPr>
            </p:nvSpPr>
            <p:spPr>
              <a:xfrm>
                <a:off x="0" y="1050924"/>
                <a:ext cx="6844937" cy="5083175"/>
              </a:xfrm>
            </p:spPr>
            <p:txBody>
              <a:bodyPr/>
              <a:lstStyle/>
              <a:p>
                <a:r>
                  <a:rPr lang="en-US" dirty="0"/>
                  <a:t>General steady state 3D heat diffusion equation without internal heat generation</a:t>
                </a:r>
              </a:p>
              <a:p>
                <a:pPr lvl="1"/>
                <a14:m>
                  <m:oMath xmlns:m="http://schemas.openxmlformats.org/officeDocument/2006/math">
                    <m:r>
                      <a:rPr lang="en-US" sz="1800" i="1" smtClean="0">
                        <a:effectLst/>
                        <a:latin typeface="Cambria Math" panose="02040503050406030204" pitchFamily="18" charset="0"/>
                        <a:ea typeface="Times New Roman" panose="02020603050405020304" pitchFamily="18" charset="0"/>
                        <a:cs typeface="Times New Roman" panose="02020603050405020304" pitchFamily="18" charset="0"/>
                      </a:rPr>
                      <m:t>𝑘</m:t>
                    </m:r>
                    <m:d>
                      <m:dPr>
                        <m:ctrlPr>
                          <a:rPr lang="en-US" i="1">
                            <a:effectLst/>
                            <a:latin typeface="Cambria Math" panose="02040503050406030204" pitchFamily="18" charset="0"/>
                          </a:rPr>
                        </m:ctrlPr>
                      </m:dPr>
                      <m:e>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𝑦</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rPr>
                            </m:ctrlPr>
                          </m:fPr>
                          <m:num>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sSub>
                              <m:sSubPr>
                                <m:ctrlPr>
                                  <a:rPr lang="en-US" i="1">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i="1">
                                    <a:effectLst/>
                                    <a:latin typeface="Cambria Math" panose="020405030504060302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𝑧</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den>
                        </m:f>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=0</m:t>
                    </m:r>
                  </m:oMath>
                </a14:m>
                <a:endParaRPr lang="en-US" i="1" dirty="0">
                  <a:effectLst/>
                  <a:latin typeface="Cambria Math" panose="02040503050406030204" pitchFamily="18" charset="0"/>
                </a:endParaRPr>
              </a:p>
              <a:p>
                <a:r>
                  <a:rPr lang="en-US" dirty="0"/>
                  <a:t>Finite Difference Formulation</a:t>
                </a:r>
              </a:p>
              <a:p>
                <a:pPr lvl="1"/>
                <a:r>
                  <a:rPr lang="en-US" dirty="0"/>
                  <a:t>Assuming only 1 element in the thickness (</a:t>
                </a:r>
                <a14:m>
                  <m:oMath xmlns:m="http://schemas.openxmlformats.org/officeDocument/2006/math">
                    <m:r>
                      <a:rPr lang="en-US" b="0" i="1" smtClean="0">
                        <a:latin typeface="Cambria Math" panose="02040503050406030204" pitchFamily="18" charset="0"/>
                      </a:rPr>
                      <m:t>𝑦</m:t>
                    </m:r>
                  </m:oMath>
                </a14:m>
                <a:r>
                  <a:rPr lang="en-US" dirty="0"/>
                  <a:t>) direction</a:t>
                </a:r>
              </a:p>
              <a:p>
                <a:pPr lvl="1"/>
                <a14:m>
                  <m:oMath xmlns:m="http://schemas.openxmlformats.org/officeDocument/2006/math">
                    <m:sSub>
                      <m:sSubPr>
                        <m:ctrlPr>
                          <a:rPr lang="en-US" i="1" smtClean="0">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𝑐𝑜𝑛𝑑</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𝑘𝑡</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𝑧</m:t>
                        </m:r>
                      </m:num>
                      <m:den>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𝑥</m:t>
                        </m:r>
                      </m:den>
                    </m:f>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e>
                    </m:d>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i="1">
                            <a:effectLst/>
                            <a:latin typeface="Cambria Math" panose="02040503050406030204" pitchFamily="18" charset="0"/>
                          </a:rPr>
                        </m:ctrlPr>
                      </m:fPr>
                      <m:num>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𝑘𝑡</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𝑧</m:t>
                        </m:r>
                      </m:den>
                    </m:f>
                    <m:d>
                      <m:dPr>
                        <m:ctrlPr>
                          <a:rPr lang="en-US" i="1">
                            <a:effectLst/>
                            <a:latin typeface="Cambria Math" panose="02040503050406030204" pitchFamily="18" charset="0"/>
                          </a:rPr>
                        </m:ctrlPr>
                      </m:dPr>
                      <m:e>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−2</m:t>
                        </m:r>
                        <m:sSub>
                          <m:sSubPr>
                            <m:ctrlPr>
                              <a:rPr lang="en-US" i="1">
                                <a:effectLst/>
                                <a:latin typeface="Cambria Math" panose="02040503050406030204" pitchFamily="18" charset="0"/>
                              </a:rPr>
                            </m:ctrlPr>
                          </m:sSubPr>
                          <m:e>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𝑚</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1400" i="1">
                                <a:effectLst/>
                                <a:latin typeface="Cambria Math" panose="02040503050406030204" pitchFamily="18" charset="0"/>
                                <a:ea typeface="Times New Roman" panose="02020603050405020304" pitchFamily="18" charset="0"/>
                                <a:cs typeface="Times New Roman" panose="02020603050405020304" pitchFamily="18" charset="0"/>
                              </a:rPr>
                              <m:t>𝑛</m:t>
                            </m:r>
                          </m:sub>
                        </m:sSub>
                      </m:e>
                    </m:d>
                  </m:oMath>
                </a14:m>
                <a:endParaRPr lang="en-US" dirty="0"/>
              </a:p>
            </p:txBody>
          </p:sp>
        </mc:Choice>
        <mc:Fallback xmlns="">
          <p:sp>
            <p:nvSpPr>
              <p:cNvPr id="3" name="Content Placeholder 2">
                <a:extLst>
                  <a:ext uri="{FF2B5EF4-FFF2-40B4-BE49-F238E27FC236}">
                    <a16:creationId xmlns:a16="http://schemas.microsoft.com/office/drawing/2014/main" id="{C79B5C1F-CE75-4C6A-95FA-52F78C1F65EC}"/>
                  </a:ext>
                </a:extLst>
              </p:cNvPr>
              <p:cNvSpPr>
                <a:spLocks noGrp="1" noRot="1" noChangeAspect="1" noMove="1" noResize="1" noEditPoints="1" noAdjustHandles="1" noChangeArrowheads="1" noChangeShapeType="1" noTextEdit="1"/>
              </p:cNvSpPr>
              <p:nvPr>
                <p:ph idx="1"/>
              </p:nvPr>
            </p:nvSpPr>
            <p:spPr>
              <a:xfrm>
                <a:off x="0" y="1050924"/>
                <a:ext cx="6844937" cy="5083175"/>
              </a:xfrm>
              <a:blipFill>
                <a:blip r:embed="rId3"/>
                <a:stretch>
                  <a:fillRect l="-1603" t="-191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E6903BB-6D85-4383-80F2-CD8759DB2C86}"/>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71427532-B726-42FC-9045-358AF4F9365B}"/>
              </a:ext>
            </a:extLst>
          </p:cNvPr>
          <p:cNvSpPr>
            <a:spLocks noGrp="1"/>
          </p:cNvSpPr>
          <p:nvPr>
            <p:ph type="sldNum" sz="quarter" idx="12"/>
          </p:nvPr>
        </p:nvSpPr>
        <p:spPr/>
        <p:txBody>
          <a:bodyPr/>
          <a:lstStyle/>
          <a:p>
            <a:fld id="{D76D51A9-9040-4A22-B891-4379829A92E5}" type="slidenum">
              <a:rPr lang="en-US" smtClean="0"/>
              <a:pPr/>
              <a:t>12</a:t>
            </a:fld>
            <a:endParaRPr lang="en-US"/>
          </a:p>
        </p:txBody>
      </p:sp>
      <p:sp>
        <p:nvSpPr>
          <p:cNvPr id="11" name="TextBox 10">
            <a:extLst>
              <a:ext uri="{FF2B5EF4-FFF2-40B4-BE49-F238E27FC236}">
                <a16:creationId xmlns:a16="http://schemas.microsoft.com/office/drawing/2014/main" id="{9CA5265C-12BB-46D0-B561-B8B05C26E6AB}"/>
              </a:ext>
            </a:extLst>
          </p:cNvPr>
          <p:cNvSpPr txBox="1"/>
          <p:nvPr/>
        </p:nvSpPr>
        <p:spPr>
          <a:xfrm>
            <a:off x="2044474" y="6573369"/>
            <a:ext cx="8739351" cy="276999"/>
          </a:xfrm>
          <a:prstGeom prst="rect">
            <a:avLst/>
          </a:prstGeom>
          <a:noFill/>
        </p:spPr>
        <p:txBody>
          <a:bodyPr wrap="square">
            <a:spAutoFit/>
          </a:bodyPr>
          <a:lstStyle/>
          <a:p>
            <a:r>
              <a:rPr lang="en-US" sz="1200" dirty="0">
                <a:effectLst/>
                <a:latin typeface="Times New Roman" panose="02020603050405020304" pitchFamily="18" charset="0"/>
                <a:ea typeface="Times New Roman" panose="02020603050405020304" pitchFamily="18" charset="0"/>
              </a:rPr>
              <a:t>F. P. Incropera, D. P. Dewitt, T. L. Bergman, and A. S. Lavine, </a:t>
            </a:r>
            <a:r>
              <a:rPr lang="en-US" sz="1200" i="1" dirty="0">
                <a:effectLst/>
                <a:latin typeface="Times New Roman" panose="02020603050405020304" pitchFamily="18" charset="0"/>
                <a:ea typeface="Times New Roman" panose="02020603050405020304" pitchFamily="18" charset="0"/>
              </a:rPr>
              <a:t>Fundamentals of Heat and Mass Transfer</a:t>
            </a:r>
            <a:r>
              <a:rPr lang="en-US" sz="1200" dirty="0">
                <a:effectLst/>
                <a:latin typeface="Times New Roman" panose="02020603050405020304" pitchFamily="18" charset="0"/>
                <a:ea typeface="Times New Roman" panose="02020603050405020304" pitchFamily="18" charset="0"/>
              </a:rPr>
              <a:t>, 6th ed. John Wiley &amp; Sons, 2007.</a:t>
            </a:r>
            <a:endParaRPr lang="en-US" sz="1200" dirty="0"/>
          </a:p>
        </p:txBody>
      </p:sp>
      <p:grpSp>
        <p:nvGrpSpPr>
          <p:cNvPr id="7" name="Group 6">
            <a:extLst>
              <a:ext uri="{FF2B5EF4-FFF2-40B4-BE49-F238E27FC236}">
                <a16:creationId xmlns:a16="http://schemas.microsoft.com/office/drawing/2014/main" id="{26F910F7-F1C6-415B-A8A3-F12AACCF7913}"/>
              </a:ext>
            </a:extLst>
          </p:cNvPr>
          <p:cNvGrpSpPr>
            <a:grpSpLocks noChangeAspect="1"/>
          </p:cNvGrpSpPr>
          <p:nvPr/>
        </p:nvGrpSpPr>
        <p:grpSpPr>
          <a:xfrm>
            <a:off x="6533076" y="3088148"/>
            <a:ext cx="2924434" cy="3450764"/>
            <a:chOff x="6712411" y="1010228"/>
            <a:chExt cx="4565189" cy="5386819"/>
          </a:xfrm>
        </p:grpSpPr>
        <p:pic>
          <p:nvPicPr>
            <p:cNvPr id="8" name="Picture 7">
              <a:extLst>
                <a:ext uri="{FF2B5EF4-FFF2-40B4-BE49-F238E27FC236}">
                  <a16:creationId xmlns:a16="http://schemas.microsoft.com/office/drawing/2014/main" id="{10A1F194-6F73-4B37-BC41-B4B4DABFB2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3847"/>
            <a:stretch/>
          </p:blipFill>
          <p:spPr bwMode="auto">
            <a:xfrm>
              <a:off x="6712411" y="1010228"/>
              <a:ext cx="4412789" cy="5386819"/>
            </a:xfrm>
            <a:prstGeom prst="rect">
              <a:avLst/>
            </a:prstGeom>
            <a:noFill/>
            <a:ln>
              <a:noFill/>
            </a:ln>
          </p:spPr>
        </p:pic>
        <p:sp>
          <p:nvSpPr>
            <p:cNvPr id="9" name="Rectangle 8">
              <a:extLst>
                <a:ext uri="{FF2B5EF4-FFF2-40B4-BE49-F238E27FC236}">
                  <a16:creationId xmlns:a16="http://schemas.microsoft.com/office/drawing/2014/main" id="{9B701FB9-6060-4C30-91E4-BF2B6805172C}"/>
                </a:ext>
              </a:extLst>
            </p:cNvPr>
            <p:cNvSpPr/>
            <p:nvPr/>
          </p:nvSpPr>
          <p:spPr>
            <a:xfrm>
              <a:off x="10776857" y="4539343"/>
              <a:ext cx="50074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8616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91E44D-20FF-4542-A77C-9F2EFD8AC8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8842" y="3346239"/>
            <a:ext cx="5123158" cy="3511761"/>
          </a:xfrm>
          <a:prstGeom prst="rect">
            <a:avLst/>
          </a:prstGeom>
          <a:noFill/>
          <a:ln>
            <a:noFill/>
          </a:ln>
        </p:spPr>
      </p:pic>
      <p:sp>
        <p:nvSpPr>
          <p:cNvPr id="2" name="Title 1">
            <a:extLst>
              <a:ext uri="{FF2B5EF4-FFF2-40B4-BE49-F238E27FC236}">
                <a16:creationId xmlns:a16="http://schemas.microsoft.com/office/drawing/2014/main" id="{8292EDF0-0E59-4170-AEAE-9FD999076F13}"/>
              </a:ext>
            </a:extLst>
          </p:cNvPr>
          <p:cNvSpPr>
            <a:spLocks noGrp="1"/>
          </p:cNvSpPr>
          <p:nvPr>
            <p:ph type="title"/>
          </p:nvPr>
        </p:nvSpPr>
        <p:spPr/>
        <p:txBody>
          <a:bodyPr/>
          <a:lstStyle/>
          <a:p>
            <a:r>
              <a:rPr lang="en-US" dirty="0"/>
              <a:t>Problem Description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BF57EB-ECB7-45D4-A249-6E9FF133266E}"/>
                  </a:ext>
                </a:extLst>
              </p:cNvPr>
              <p:cNvSpPr>
                <a:spLocks noGrp="1"/>
              </p:cNvSpPr>
              <p:nvPr>
                <p:ph idx="1"/>
              </p:nvPr>
            </p:nvSpPr>
            <p:spPr>
              <a:xfrm>
                <a:off x="1" y="1050924"/>
                <a:ext cx="7262948" cy="5305426"/>
              </a:xfrm>
            </p:spPr>
            <p:txBody>
              <a:bodyPr>
                <a:normAutofit/>
              </a:bodyPr>
              <a:lstStyle/>
              <a:p>
                <a:r>
                  <a:rPr lang="en-US" dirty="0"/>
                  <a:t>Isogrid</a:t>
                </a:r>
              </a:p>
              <a:p>
                <a:pPr lvl="1"/>
                <a:r>
                  <a:rPr lang="en-US" dirty="0"/>
                  <a:t>Array of equilateral triangular cavities</a:t>
                </a:r>
              </a:p>
              <a:p>
                <a:r>
                  <a:rPr lang="en-US" dirty="0"/>
                  <a:t>Assumptions</a:t>
                </a:r>
              </a:p>
              <a:p>
                <a:pPr lvl="1"/>
                <a:r>
                  <a:rPr lang="en-US" dirty="0"/>
                  <a:t>Single cavity within an arbitrarily large isogrid array</a:t>
                </a:r>
              </a:p>
              <a:p>
                <a:pPr lvl="1"/>
                <a:r>
                  <a:rPr lang="en-US" dirty="0"/>
                  <a:t>Array is in space with no radiative backloading from sun, earth, etc.</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𝑠𝑝𝑎𝑐𝑒</m:t>
                        </m:r>
                      </m:sub>
                    </m:sSub>
                    <m:r>
                      <a:rPr lang="en-US" b="0" i="1" smtClean="0">
                        <a:latin typeface="Cambria Math" panose="02040503050406030204" pitchFamily="18" charset="0"/>
                      </a:rPr>
                      <m:t>=2.7 </m:t>
                    </m:r>
                    <m:r>
                      <a:rPr lang="en-US" b="0" i="1" smtClean="0">
                        <a:latin typeface="Cambria Math" panose="02040503050406030204" pitchFamily="18" charset="0"/>
                      </a:rPr>
                      <m:t>𝐾</m:t>
                    </m:r>
                  </m:oMath>
                </a14:m>
                <a:endParaRPr lang="en-US" dirty="0"/>
              </a:p>
              <a:p>
                <a:pPr lvl="1"/>
                <a:r>
                  <a:rPr lang="en-US" dirty="0"/>
                  <a:t>System is at steady state</a:t>
                </a:r>
              </a:p>
              <a:p>
                <a:pPr lvl="1"/>
                <a:r>
                  <a:rPr lang="en-US" dirty="0"/>
                  <a:t>Base of array is isothermal at prescribed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𝑏</m:t>
                        </m:r>
                      </m:sub>
                    </m:sSub>
                  </m:oMath>
                </a14:m>
                <a:endParaRPr lang="en-US" dirty="0"/>
              </a:p>
              <a:p>
                <a:pPr lvl="1"/>
                <a:r>
                  <a:rPr lang="en-US" dirty="0"/>
                  <a:t>Cavity walls are isothermal through their thickness</a:t>
                </a:r>
              </a:p>
              <a:p>
                <a:pPr lvl="1"/>
                <a:r>
                  <a:rPr lang="en-US" dirty="0"/>
                  <a:t>Material &amp; optical properties independent of temperature</a:t>
                </a:r>
              </a:p>
              <a:p>
                <a:endParaRPr lang="en-US" dirty="0"/>
              </a:p>
            </p:txBody>
          </p:sp>
        </mc:Choice>
        <mc:Fallback xmlns="">
          <p:sp>
            <p:nvSpPr>
              <p:cNvPr id="3" name="Content Placeholder 2">
                <a:extLst>
                  <a:ext uri="{FF2B5EF4-FFF2-40B4-BE49-F238E27FC236}">
                    <a16:creationId xmlns:a16="http://schemas.microsoft.com/office/drawing/2014/main" id="{6CBF57EB-ECB7-45D4-A249-6E9FF133266E}"/>
                  </a:ext>
                </a:extLst>
              </p:cNvPr>
              <p:cNvSpPr>
                <a:spLocks noGrp="1" noRot="1" noChangeAspect="1" noMove="1" noResize="1" noEditPoints="1" noAdjustHandles="1" noChangeArrowheads="1" noChangeShapeType="1" noTextEdit="1"/>
              </p:cNvSpPr>
              <p:nvPr>
                <p:ph idx="1"/>
              </p:nvPr>
            </p:nvSpPr>
            <p:spPr>
              <a:xfrm>
                <a:off x="1" y="1050924"/>
                <a:ext cx="7262948" cy="5305426"/>
              </a:xfrm>
              <a:blipFill>
                <a:blip r:embed="rId3"/>
                <a:stretch>
                  <a:fillRect l="-1511" t="-1837" r="-184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F7C6C52-6827-4075-8F2F-037328B79812}"/>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2A654B96-F3D8-4BB5-942D-44C7B8C4B0E9}"/>
              </a:ext>
            </a:extLst>
          </p:cNvPr>
          <p:cNvSpPr>
            <a:spLocks noGrp="1"/>
          </p:cNvSpPr>
          <p:nvPr>
            <p:ph type="sldNum" sz="quarter" idx="12"/>
          </p:nvPr>
        </p:nvSpPr>
        <p:spPr/>
        <p:txBody>
          <a:bodyPr/>
          <a:lstStyle/>
          <a:p>
            <a:fld id="{D76D51A9-9040-4A22-B891-4379829A92E5}" type="slidenum">
              <a:rPr lang="en-US" smtClean="0"/>
              <a:pPr/>
              <a:t>13</a:t>
            </a:fld>
            <a:endParaRPr lang="en-US"/>
          </a:p>
        </p:txBody>
      </p:sp>
      <p:pic>
        <p:nvPicPr>
          <p:cNvPr id="10" name="Picture 9" descr="Diagram, engineering drawing&#10;&#10;Description automatically generated">
            <a:extLst>
              <a:ext uri="{FF2B5EF4-FFF2-40B4-BE49-F238E27FC236}">
                <a16:creationId xmlns:a16="http://schemas.microsoft.com/office/drawing/2014/main" id="{8BB3F0F2-E6FD-4E22-BBA9-99322E398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6047" y="1050924"/>
            <a:ext cx="3406160" cy="2158790"/>
          </a:xfrm>
          <a:prstGeom prst="cloud">
            <a:avLst/>
          </a:prstGeom>
        </p:spPr>
      </p:pic>
    </p:spTree>
    <p:extLst>
      <p:ext uri="{BB962C8B-B14F-4D97-AF65-F5344CB8AC3E}">
        <p14:creationId xmlns:p14="http://schemas.microsoft.com/office/powerpoint/2010/main" val="2738235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EF62E-696F-4137-B69E-A26B104D3AE2}"/>
              </a:ext>
            </a:extLst>
          </p:cNvPr>
          <p:cNvSpPr>
            <a:spLocks noGrp="1"/>
          </p:cNvSpPr>
          <p:nvPr>
            <p:ph type="title"/>
          </p:nvPr>
        </p:nvSpPr>
        <p:spPr/>
        <p:txBody>
          <a:bodyPr/>
          <a:lstStyle/>
          <a:p>
            <a:r>
              <a:rPr lang="en-US" dirty="0"/>
              <a:t>Thermal Desktop Isogrid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2FC37E-714C-461D-9BF1-BE13C07F2518}"/>
                  </a:ext>
                </a:extLst>
              </p:cNvPr>
              <p:cNvSpPr>
                <a:spLocks noGrp="1"/>
              </p:cNvSpPr>
              <p:nvPr>
                <p:ph idx="1"/>
              </p:nvPr>
            </p:nvSpPr>
            <p:spPr>
              <a:xfrm>
                <a:off x="-1" y="1050924"/>
                <a:ext cx="6863255" cy="5083175"/>
              </a:xfrm>
            </p:spPr>
            <p:txBody>
              <a:bodyPr/>
              <a:lstStyle/>
              <a:p>
                <a:r>
                  <a:rPr lang="en-US" dirty="0"/>
                  <a:t>Made from thin finite difference elements with edge nodes</a:t>
                </a:r>
              </a:p>
              <a:p>
                <a:r>
                  <a:rPr lang="en-US" dirty="0"/>
                  <a:t>Base of array given boundary node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𝑏</m:t>
                        </m:r>
                      </m:sub>
                    </m:sSub>
                  </m:oMath>
                </a14:m>
                <a:endParaRPr lang="en-US" dirty="0"/>
              </a:p>
              <a:p>
                <a:r>
                  <a:rPr lang="en-US" dirty="0"/>
                  <a:t>Array is 22x11 cells</a:t>
                </a:r>
              </a:p>
              <a:p>
                <a:pPr lvl="1"/>
                <a:r>
                  <a:rPr lang="en-US" dirty="0"/>
                  <a:t>Edge cells in at position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=11</m:t>
                    </m:r>
                  </m:oMath>
                </a14:m>
                <a:r>
                  <a:rPr lang="en-US" dirty="0"/>
                  <a:t> are “half cells” (right triangles)</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B12FC37E-714C-461D-9BF1-BE13C07F2518}"/>
                  </a:ext>
                </a:extLst>
              </p:cNvPr>
              <p:cNvSpPr>
                <a:spLocks noGrp="1" noRot="1" noChangeAspect="1" noMove="1" noResize="1" noEditPoints="1" noAdjustHandles="1" noChangeArrowheads="1" noChangeShapeType="1" noTextEdit="1"/>
              </p:cNvSpPr>
              <p:nvPr>
                <p:ph idx="1"/>
              </p:nvPr>
            </p:nvSpPr>
            <p:spPr>
              <a:xfrm>
                <a:off x="-1" y="1050924"/>
                <a:ext cx="6863255" cy="5083175"/>
              </a:xfrm>
              <a:blipFill>
                <a:blip r:embed="rId2"/>
                <a:stretch>
                  <a:fillRect l="-1599" t="-191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44A177C-A666-4BB7-BC78-AA429839E5F2}"/>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3508B9C8-072B-4496-AED3-FD6B3AF06E42}"/>
              </a:ext>
            </a:extLst>
          </p:cNvPr>
          <p:cNvSpPr>
            <a:spLocks noGrp="1"/>
          </p:cNvSpPr>
          <p:nvPr>
            <p:ph type="sldNum" sz="quarter" idx="12"/>
          </p:nvPr>
        </p:nvSpPr>
        <p:spPr/>
        <p:txBody>
          <a:bodyPr/>
          <a:lstStyle/>
          <a:p>
            <a:fld id="{D76D51A9-9040-4A22-B891-4379829A92E5}" type="slidenum">
              <a:rPr lang="en-US" smtClean="0"/>
              <a:pPr/>
              <a:t>14</a:t>
            </a:fld>
            <a:endParaRPr lang="en-US"/>
          </a:p>
        </p:txBody>
      </p:sp>
      <p:pic>
        <p:nvPicPr>
          <p:cNvPr id="6" name="Picture 5">
            <a:extLst>
              <a:ext uri="{FF2B5EF4-FFF2-40B4-BE49-F238E27FC236}">
                <a16:creationId xmlns:a16="http://schemas.microsoft.com/office/drawing/2014/main" id="{59185B7C-1370-4707-B411-244A2497102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6974" y="3246745"/>
            <a:ext cx="3588006" cy="3109605"/>
          </a:xfrm>
          <a:prstGeom prst="rect">
            <a:avLst/>
          </a:prstGeom>
          <a:noFill/>
          <a:ln>
            <a:noFill/>
          </a:ln>
        </p:spPr>
      </p:pic>
      <p:pic>
        <p:nvPicPr>
          <p:cNvPr id="7" name="Picture 6">
            <a:extLst>
              <a:ext uri="{FF2B5EF4-FFF2-40B4-BE49-F238E27FC236}">
                <a16:creationId xmlns:a16="http://schemas.microsoft.com/office/drawing/2014/main" id="{35D5130B-5980-4346-A666-BD958796F70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9395" y="936997"/>
            <a:ext cx="3585585" cy="2132774"/>
          </a:xfrm>
          <a:prstGeom prst="rect">
            <a:avLst/>
          </a:prstGeom>
          <a:noFill/>
          <a:ln>
            <a:noFill/>
          </a:ln>
        </p:spPr>
      </p:pic>
    </p:spTree>
    <p:extLst>
      <p:ext uri="{BB962C8B-B14F-4D97-AF65-F5344CB8AC3E}">
        <p14:creationId xmlns:p14="http://schemas.microsoft.com/office/powerpoint/2010/main" val="1167810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B1E1F-7CD5-47C2-9295-FF3CDDE59EE8}"/>
              </a:ext>
            </a:extLst>
          </p:cNvPr>
          <p:cNvSpPr>
            <a:spLocks noGrp="1"/>
          </p:cNvSpPr>
          <p:nvPr>
            <p:ph type="title"/>
          </p:nvPr>
        </p:nvSpPr>
        <p:spPr/>
        <p:txBody>
          <a:bodyPr/>
          <a:lstStyle/>
          <a:p>
            <a:r>
              <a:rPr lang="en-US" dirty="0"/>
              <a:t>Model Parameters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31B04A-A293-4C41-9C9C-CE1E2B6FB1C4}"/>
                  </a:ext>
                </a:extLst>
              </p:cNvPr>
              <p:cNvSpPr>
                <a:spLocks noGrp="1"/>
              </p:cNvSpPr>
              <p:nvPr>
                <p:ph idx="1"/>
              </p:nvPr>
            </p:nvSpPr>
            <p:spPr>
              <a:xfrm>
                <a:off x="0" y="1050924"/>
                <a:ext cx="7083972" cy="5305426"/>
              </a:xfrm>
            </p:spPr>
            <p:txBody>
              <a:bodyPr>
                <a:normAutofit/>
              </a:bodyPr>
              <a:lstStyle/>
              <a:p>
                <a:r>
                  <a:rPr lang="en-US" dirty="0"/>
                  <a:t>Wall Height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𝜂</m:t>
                    </m:r>
                  </m:oMath>
                </a14:m>
                <a:r>
                  <a:rPr lang="en-US" dirty="0"/>
                  <a:t>)</a:t>
                </a:r>
              </a:p>
              <a:p>
                <a:pPr lvl="1"/>
                <a14:m>
                  <m:oMath xmlns:m="http://schemas.openxmlformats.org/officeDocument/2006/math">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𝜂</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effectLst/>
                            <a:latin typeface="Cambria Math" panose="02040503050406030204" pitchFamily="18" charset="0"/>
                          </a:rPr>
                        </m:ctrlPr>
                      </m:fPr>
                      <m:num>
                        <m:sSub>
                          <m:sSubPr>
                            <m:ctrlPr>
                              <a:rPr lang="en-US" sz="3200" i="1">
                                <a:effectLst/>
                                <a:latin typeface="Cambria Math" panose="020405030504060302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𝑤𝑎𝑙𝑙𝑠</m:t>
                            </m:r>
                          </m:sub>
                        </m:sSub>
                      </m:num>
                      <m:den>
                        <m:sSub>
                          <m:sSubPr>
                            <m:ctrlPr>
                              <a:rPr lang="en-US" sz="3200" i="1">
                                <a:effectLst/>
                                <a:latin typeface="Cambria Math" panose="020405030504060302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𝐴</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𝑏𝑎𝑠𝑒</m:t>
                            </m:r>
                          </m:sub>
                        </m:sSub>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effectLst/>
                            <a:latin typeface="Cambria Math" panose="020405030504060302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𝐿𝐻</m:t>
                        </m:r>
                      </m:num>
                      <m:den>
                        <m:sSup>
                          <m:sSupPr>
                            <m:ctrlPr>
                              <a:rPr lang="en-US" sz="3200" i="1">
                                <a:effectLst/>
                                <a:latin typeface="Cambria Math" panose="020405030504060302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𝐿</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2</m:t>
                            </m:r>
                          </m:sup>
                        </m:sSup>
                        <m:rad>
                          <m:radPr>
                            <m:degHide m:val="on"/>
                            <m:ctrlPr>
                              <a:rPr lang="en-US" sz="3200" i="1">
                                <a:effectLst/>
                                <a:latin typeface="Cambria Math" panose="02040503050406030204" pitchFamily="18" charset="0"/>
                              </a:rPr>
                            </m:ctrlPr>
                          </m:radPr>
                          <m:deg/>
                          <m:e>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en-US" i="1">
                            <a:effectLst/>
                            <a:latin typeface="Cambria Math" panose="02040503050406030204" pitchFamily="18" charset="0"/>
                            <a:ea typeface="Times New Roman" panose="02020603050405020304" pitchFamily="18" charset="0"/>
                            <a:cs typeface="Times New Roman" panose="02020603050405020304" pitchFamily="18" charset="0"/>
                          </a:rPr>
                          <m:t>/4</m:t>
                        </m:r>
                      </m:den>
                    </m:f>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effectLst/>
                            <a:latin typeface="Cambria Math" panose="020405030504060302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12</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𝐻</m:t>
                        </m:r>
                      </m:num>
                      <m:den>
                        <m:rad>
                          <m:radPr>
                            <m:degHide m:val="on"/>
                            <m:ctrlPr>
                              <a:rPr lang="en-US" sz="3200" i="1">
                                <a:effectLst/>
                                <a:latin typeface="Cambria Math" panose="02040503050406030204" pitchFamily="18" charset="0"/>
                              </a:rPr>
                            </m:ctrlPr>
                          </m:radPr>
                          <m:deg/>
                          <m:e>
                            <m:r>
                              <a:rPr lang="en-US" i="1">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en-US" i="1">
                            <a:effectLst/>
                            <a:latin typeface="Cambria Math" panose="02040503050406030204" pitchFamily="18" charset="0"/>
                            <a:ea typeface="Times New Roman" panose="02020603050405020304" pitchFamily="18" charset="0"/>
                            <a:cs typeface="Times New Roman" panose="02020603050405020304" pitchFamily="18" charset="0"/>
                          </a:rPr>
                          <m:t>𝐿</m:t>
                        </m:r>
                      </m:den>
                    </m:f>
                  </m:oMath>
                </a14:m>
                <a:endParaRPr lang="en-US" dirty="0">
                  <a:effectLst/>
                  <a:ea typeface="Times New Roman" panose="02020603050405020304" pitchFamily="18" charset="0"/>
                  <a:cs typeface="Times New Roman" panose="02020603050405020304" pitchFamily="18" charset="0"/>
                </a:endParaRPr>
              </a:p>
              <a:p>
                <a:pPr lvl="1"/>
                <a:r>
                  <a:rPr lang="en-US" dirty="0"/>
                  <a:t>Non-dimensional</a:t>
                </a:r>
              </a:p>
              <a:p>
                <a:pPr lvl="1"/>
                <a14:m>
                  <m:oMath xmlns:m="http://schemas.openxmlformats.org/officeDocument/2006/math">
                    <m:r>
                      <a:rPr lang="en-US" i="1" smtClean="0">
                        <a:latin typeface="Cambria Math" panose="02040503050406030204" pitchFamily="18" charset="0"/>
                        <a:ea typeface="Times New Roman" panose="02020603050405020304" pitchFamily="18" charset="0"/>
                        <a:cs typeface="Times New Roman" panose="02020603050405020304" pitchFamily="18" charset="0"/>
                      </a:rPr>
                      <m:t>𝜂</m:t>
                    </m:r>
                    <m:r>
                      <a:rPr lang="en-US" i="1" smtClean="0">
                        <a:latin typeface="Cambria Math" panose="02040503050406030204" pitchFamily="18" charset="0"/>
                        <a:ea typeface="Times New Roman" panose="02020603050405020304" pitchFamily="18" charset="0"/>
                        <a:cs typeface="Times New Roman" panose="02020603050405020304" pitchFamily="18" charset="0"/>
                      </a:rPr>
                      <m:t>=3.46 </m:t>
                    </m:r>
                  </m:oMath>
                </a14:m>
                <a:r>
                  <a:rPr lang="en-US" dirty="0"/>
                  <a:t>is used throughout this thesis because it corresponds to when </a:t>
                </a:r>
                <a14:m>
                  <m:oMath xmlns:m="http://schemas.openxmlformats.org/officeDocument/2006/math">
                    <m:r>
                      <m:rPr>
                        <m:sty m:val="p"/>
                      </m:rPr>
                      <a:rPr lang="en-US">
                        <a:latin typeface="Cambria Math" panose="02040503050406030204" pitchFamily="18" charset="0"/>
                        <a:cs typeface="Times New Roman" panose="02020603050405020304" pitchFamily="18" charset="0"/>
                      </a:rPr>
                      <m:t>H</m:t>
                    </m:r>
                    <m:r>
                      <a:rPr lang="en-US" b="0" i="0"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𝐿</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dirty="0"/>
              </a:p>
              <a:p>
                <a:r>
                  <a:rPr lang="en-US" dirty="0"/>
                  <a:t>Wall Thickness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𝜆</m:t>
                    </m:r>
                  </m:oMath>
                </a14:m>
                <a:r>
                  <a:rPr lang="en-US" dirty="0"/>
                  <a:t>)</a:t>
                </a:r>
              </a:p>
              <a:p>
                <a:pPr lvl="1"/>
                <a14:m>
                  <m:oMath xmlns:m="http://schemas.openxmlformats.org/officeDocument/2006/math">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𝜆</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𝐿</m:t>
                    </m:r>
                  </m:oMath>
                </a14:m>
                <a:endParaRPr lang="en-US" sz="3200" dirty="0"/>
              </a:p>
              <a:p>
                <a:pPr lvl="1"/>
                <a:r>
                  <a:rPr lang="en-US" dirty="0"/>
                  <a:t>Non-dimensional</a:t>
                </a:r>
              </a:p>
              <a:p>
                <a:r>
                  <a:rPr lang="en-US" dirty="0"/>
                  <a:t>Characteristic Wall Resistance (</a:t>
                </a:r>
                <a14:m>
                  <m:oMath xmlns:m="http://schemas.openxmlformats.org/officeDocument/2006/math">
                    <m:sSub>
                      <m:sSubPr>
                        <m:ctrlPr>
                          <a:rPr lang="en-US" sz="3200"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𝑅</m:t>
                        </m:r>
                      </m:e>
                      <m:sub>
                        <m:r>
                          <a:rPr lang="en-US" i="1">
                            <a:latin typeface="Cambria Math" panose="02040503050406030204" pitchFamily="18" charset="0"/>
                            <a:ea typeface="Times New Roman" panose="02020603050405020304" pitchFamily="18" charset="0"/>
                            <a:cs typeface="Times New Roman" panose="02020603050405020304" pitchFamily="18" charset="0"/>
                          </a:rPr>
                          <m:t>𝑐h𝑎𝑟</m:t>
                        </m:r>
                      </m:sub>
                    </m:sSub>
                  </m:oMath>
                </a14:m>
                <a:r>
                  <a:rPr lang="en-US" dirty="0"/>
                  <a:t>)</a:t>
                </a:r>
              </a:p>
              <a:p>
                <a:pPr lvl="1"/>
                <a14:m>
                  <m:oMath xmlns:m="http://schemas.openxmlformats.org/officeDocument/2006/math">
                    <m:sSub>
                      <m:sSubPr>
                        <m:ctrlPr>
                          <a:rPr lang="en-US" sz="3200" i="1" smtClean="0">
                            <a:effectLst/>
                            <a:latin typeface="Cambria Math" panose="020405030504060302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𝑐h𝑎𝑟</m:t>
                        </m:r>
                      </m:sub>
                    </m:sSub>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200" i="1">
                            <a:effectLst/>
                            <a:latin typeface="Cambria Math" panose="02040503050406030204" pitchFamily="18" charset="0"/>
                          </a:rPr>
                        </m:ctrlPr>
                      </m:fPr>
                      <m:num>
                        <m:r>
                          <a:rPr lang="en-US" i="1">
                            <a:effectLst/>
                            <a:latin typeface="Cambria Math" panose="02040503050406030204" pitchFamily="18" charset="0"/>
                            <a:ea typeface="Times New Roman" panose="02020603050405020304" pitchFamily="18" charset="0"/>
                            <a:cs typeface="Times New Roman" panose="02020603050405020304" pitchFamily="18" charset="0"/>
                          </a:rPr>
                          <m:t>𝐻</m:t>
                        </m:r>
                      </m:num>
                      <m:den>
                        <m:r>
                          <a:rPr lang="en-US"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r>
                          <a:rPr lang="en-US" i="1">
                            <a:effectLst/>
                            <a:latin typeface="Cambria Math" panose="02040503050406030204" pitchFamily="18" charset="0"/>
                            <a:ea typeface="Times New Roman" panose="02020603050405020304" pitchFamily="18" charset="0"/>
                            <a:cs typeface="Times New Roman" panose="02020603050405020304" pitchFamily="18" charset="0"/>
                          </a:rPr>
                          <m:t>𝑡𝐿</m:t>
                        </m:r>
                        <m:r>
                          <a:rPr lang="en-US" i="1">
                            <a:effectLst/>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US" dirty="0"/>
              </a:p>
              <a:p>
                <a:pPr lvl="1"/>
                <a14:m>
                  <m:oMath xmlns:m="http://schemas.openxmlformats.org/officeDocument/2006/math">
                    <m:d>
                      <m:dPr>
                        <m:begChr m:val="["/>
                        <m:endChr m:val="]"/>
                        <m:ctrlPr>
                          <a:rPr lang="en-US" sz="2800" b="0" i="1" smtClean="0">
                            <a:effectLst/>
                            <a:latin typeface="Cambria Math" panose="02040503050406030204" pitchFamily="18" charset="0"/>
                          </a:rPr>
                        </m:ctrlPr>
                      </m:dPr>
                      <m:e>
                        <m:sSub>
                          <m:sSubPr>
                            <m:ctrlPr>
                              <a:rPr lang="en-US" sz="2800" i="1" smtClean="0">
                                <a:effectLst/>
                                <a:latin typeface="Cambria Math" panose="02040503050406030204" pitchFamily="18" charset="0"/>
                              </a:rPr>
                            </m:ctrlPr>
                          </m:sSub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n-US" i="1">
                                <a:effectLst/>
                                <a:latin typeface="Cambria Math" panose="02040503050406030204" pitchFamily="18" charset="0"/>
                                <a:ea typeface="Times New Roman" panose="02020603050405020304" pitchFamily="18" charset="0"/>
                                <a:cs typeface="Times New Roman" panose="02020603050405020304" pitchFamily="18" charset="0"/>
                              </a:rPr>
                              <m:t>𝑐h𝑎𝑟</m:t>
                            </m:r>
                          </m:sub>
                        </m:sSub>
                      </m:e>
                    </m:d>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b="0" i="1" smtClean="0">
                        <a:effectLst/>
                        <a:latin typeface="Cambria Math" panose="02040503050406030204" pitchFamily="18" charset="0"/>
                        <a:ea typeface="Cambria Math" panose="02040503050406030204" pitchFamily="18" charset="0"/>
                        <a:cs typeface="Times New Roman" panose="02020603050405020304" pitchFamily="18" charset="0"/>
                      </a:rPr>
                      <m:t>𝑊</m:t>
                    </m:r>
                  </m:oMath>
                </a14:m>
                <a:endParaRPr lang="en-US" dirty="0"/>
              </a:p>
            </p:txBody>
          </p:sp>
        </mc:Choice>
        <mc:Fallback xmlns="">
          <p:sp>
            <p:nvSpPr>
              <p:cNvPr id="3" name="Content Placeholder 2">
                <a:extLst>
                  <a:ext uri="{FF2B5EF4-FFF2-40B4-BE49-F238E27FC236}">
                    <a16:creationId xmlns:a16="http://schemas.microsoft.com/office/drawing/2014/main" id="{5F31B04A-A293-4C41-9C9C-CE1E2B6FB1C4}"/>
                  </a:ext>
                </a:extLst>
              </p:cNvPr>
              <p:cNvSpPr>
                <a:spLocks noGrp="1" noRot="1" noChangeAspect="1" noMove="1" noResize="1" noEditPoints="1" noAdjustHandles="1" noChangeArrowheads="1" noChangeShapeType="1" noTextEdit="1"/>
              </p:cNvSpPr>
              <p:nvPr>
                <p:ph idx="1"/>
              </p:nvPr>
            </p:nvSpPr>
            <p:spPr>
              <a:xfrm>
                <a:off x="0" y="1050924"/>
                <a:ext cx="7083972" cy="5305426"/>
              </a:xfrm>
              <a:blipFill>
                <a:blip r:embed="rId3"/>
                <a:stretch>
                  <a:fillRect l="-1549" t="-1837" r="-154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5C29CB96-D779-40D0-928A-846F125DAE52}"/>
              </a:ext>
            </a:extLst>
          </p:cNvPr>
          <p:cNvSpPr>
            <a:spLocks noGrp="1"/>
          </p:cNvSpPr>
          <p:nvPr>
            <p:ph type="dt" sz="half" idx="10"/>
          </p:nvPr>
        </p:nvSpPr>
        <p:spPr/>
        <p:txBody>
          <a:bodyPr/>
          <a:lstStyle/>
          <a:p>
            <a:r>
              <a:rPr lang="en-US" dirty="0"/>
              <a:t>11/19/2021</a:t>
            </a:r>
          </a:p>
        </p:txBody>
      </p:sp>
      <p:sp>
        <p:nvSpPr>
          <p:cNvPr id="5" name="Slide Number Placeholder 4">
            <a:extLst>
              <a:ext uri="{FF2B5EF4-FFF2-40B4-BE49-F238E27FC236}">
                <a16:creationId xmlns:a16="http://schemas.microsoft.com/office/drawing/2014/main" id="{E4C9512F-6853-43F2-8B35-B9A1C3B27FE8}"/>
              </a:ext>
            </a:extLst>
          </p:cNvPr>
          <p:cNvSpPr>
            <a:spLocks noGrp="1"/>
          </p:cNvSpPr>
          <p:nvPr>
            <p:ph type="sldNum" sz="quarter" idx="12"/>
          </p:nvPr>
        </p:nvSpPr>
        <p:spPr/>
        <p:txBody>
          <a:bodyPr/>
          <a:lstStyle/>
          <a:p>
            <a:fld id="{D76D51A9-9040-4A22-B891-4379829A92E5}" type="slidenum">
              <a:rPr lang="en-US" smtClean="0"/>
              <a:pPr/>
              <a:t>15</a:t>
            </a:fld>
            <a:endParaRPr lang="en-US"/>
          </a:p>
        </p:txBody>
      </p:sp>
      <p:grpSp>
        <p:nvGrpSpPr>
          <p:cNvPr id="8" name="Group 7">
            <a:extLst>
              <a:ext uri="{FF2B5EF4-FFF2-40B4-BE49-F238E27FC236}">
                <a16:creationId xmlns:a16="http://schemas.microsoft.com/office/drawing/2014/main" id="{0860DE80-5606-41B8-98C4-86256E05AF49}"/>
              </a:ext>
            </a:extLst>
          </p:cNvPr>
          <p:cNvGrpSpPr/>
          <p:nvPr/>
        </p:nvGrpSpPr>
        <p:grpSpPr>
          <a:xfrm>
            <a:off x="6930637" y="1010228"/>
            <a:ext cx="4565189" cy="5386818"/>
            <a:chOff x="6712411" y="1010228"/>
            <a:chExt cx="4565189" cy="5386818"/>
          </a:xfrm>
        </p:grpSpPr>
        <p:pic>
          <p:nvPicPr>
            <p:cNvPr id="6" name="Picture 5">
              <a:extLst>
                <a:ext uri="{FF2B5EF4-FFF2-40B4-BE49-F238E27FC236}">
                  <a16:creationId xmlns:a16="http://schemas.microsoft.com/office/drawing/2014/main" id="{B863BEF1-2986-4ACF-B05E-9A682E92D27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3847"/>
            <a:stretch/>
          </p:blipFill>
          <p:spPr bwMode="auto">
            <a:xfrm>
              <a:off x="6712411" y="1010228"/>
              <a:ext cx="4412789" cy="5386818"/>
            </a:xfrm>
            <a:prstGeom prst="rect">
              <a:avLst/>
            </a:prstGeom>
            <a:noFill/>
            <a:ln>
              <a:noFill/>
            </a:ln>
          </p:spPr>
        </p:pic>
        <p:sp>
          <p:nvSpPr>
            <p:cNvPr id="7" name="Rectangle 6">
              <a:extLst>
                <a:ext uri="{FF2B5EF4-FFF2-40B4-BE49-F238E27FC236}">
                  <a16:creationId xmlns:a16="http://schemas.microsoft.com/office/drawing/2014/main" id="{CE9ECA3B-57B4-4670-8063-73472489361F}"/>
                </a:ext>
              </a:extLst>
            </p:cNvPr>
            <p:cNvSpPr/>
            <p:nvPr/>
          </p:nvSpPr>
          <p:spPr>
            <a:xfrm>
              <a:off x="10776857" y="4539343"/>
              <a:ext cx="500743"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7118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04B4A6A-9279-4D8D-9217-C372741D43E6}"/>
              </a:ext>
            </a:extLst>
          </p:cNvPr>
          <p:cNvGrpSpPr>
            <a:grpSpLocks noChangeAspect="1"/>
          </p:cNvGrpSpPr>
          <p:nvPr/>
        </p:nvGrpSpPr>
        <p:grpSpPr>
          <a:xfrm>
            <a:off x="389392" y="3969902"/>
            <a:ext cx="2876569" cy="2569010"/>
            <a:chOff x="332791" y="2011239"/>
            <a:chExt cx="3676145" cy="3283097"/>
          </a:xfrm>
        </p:grpSpPr>
        <p:pic>
          <p:nvPicPr>
            <p:cNvPr id="21" name="Picture 20">
              <a:extLst>
                <a:ext uri="{FF2B5EF4-FFF2-40B4-BE49-F238E27FC236}">
                  <a16:creationId xmlns:a16="http://schemas.microsoft.com/office/drawing/2014/main" id="{AF157588-15F0-4908-86C9-9F31C8F31A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45" t="22988" b="7644"/>
            <a:stretch/>
          </p:blipFill>
          <p:spPr bwMode="auto">
            <a:xfrm>
              <a:off x="587323" y="2011239"/>
              <a:ext cx="3421613" cy="3283097"/>
            </a:xfrm>
            <a:prstGeom prst="rect">
              <a:avLst/>
            </a:prstGeom>
            <a:noFill/>
            <a:ln>
              <a:noFill/>
            </a:ln>
          </p:spPr>
        </p:pic>
        <p:sp>
          <p:nvSpPr>
            <p:cNvPr id="9" name="Rectangle 8">
              <a:extLst>
                <a:ext uri="{FF2B5EF4-FFF2-40B4-BE49-F238E27FC236}">
                  <a16:creationId xmlns:a16="http://schemas.microsoft.com/office/drawing/2014/main" id="{72AA175B-ED69-4EDE-80E3-55FBA06243AD}"/>
                </a:ext>
              </a:extLst>
            </p:cNvPr>
            <p:cNvSpPr/>
            <p:nvPr/>
          </p:nvSpPr>
          <p:spPr>
            <a:xfrm>
              <a:off x="332791" y="2830286"/>
              <a:ext cx="646106" cy="941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Background pattern&#10;&#10;Description automatically generated">
            <a:extLst>
              <a:ext uri="{FF2B5EF4-FFF2-40B4-BE49-F238E27FC236}">
                <a16:creationId xmlns:a16="http://schemas.microsoft.com/office/drawing/2014/main" id="{9A29CDB2-3A7A-437B-BBA3-368DA8838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497284" y="1486307"/>
            <a:ext cx="3200400" cy="1600200"/>
          </a:xfrm>
          <a:prstGeom prst="rect">
            <a:avLst/>
          </a:prstGeom>
        </p:spPr>
      </p:pic>
      <p:pic>
        <p:nvPicPr>
          <p:cNvPr id="13" name="Picture 12" descr="Background pattern&#10;&#10;Description automatically generated">
            <a:extLst>
              <a:ext uri="{FF2B5EF4-FFF2-40B4-BE49-F238E27FC236}">
                <a16:creationId xmlns:a16="http://schemas.microsoft.com/office/drawing/2014/main" id="{7F2A5F5C-2FD1-444C-BD91-7CFD2F7546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3701" y="3805173"/>
            <a:ext cx="3200400" cy="1600200"/>
          </a:xfrm>
          <a:prstGeom prst="rect">
            <a:avLst/>
          </a:prstGeom>
        </p:spPr>
      </p:pic>
      <p:pic>
        <p:nvPicPr>
          <p:cNvPr id="17" name="Picture 16" descr="Background pattern&#10;&#10;Description automatically generated">
            <a:extLst>
              <a:ext uri="{FF2B5EF4-FFF2-40B4-BE49-F238E27FC236}">
                <a16:creationId xmlns:a16="http://schemas.microsoft.com/office/drawing/2014/main" id="{56684998-3644-4A57-80FF-6FF6927F93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7284" y="3805173"/>
            <a:ext cx="3200400" cy="1600200"/>
          </a:xfrm>
          <a:prstGeom prst="rect">
            <a:avLst/>
          </a:prstGeom>
        </p:spPr>
      </p:pic>
      <p:pic>
        <p:nvPicPr>
          <p:cNvPr id="18" name="Picture 17" descr="Background pattern&#10;&#10;Description automatically generated">
            <a:extLst>
              <a:ext uri="{FF2B5EF4-FFF2-40B4-BE49-F238E27FC236}">
                <a16:creationId xmlns:a16="http://schemas.microsoft.com/office/drawing/2014/main" id="{6F4EDF73-FC1A-4079-81A9-455268851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8893701" y="1498425"/>
            <a:ext cx="3200400" cy="1600200"/>
          </a:xfrm>
          <a:prstGeom prst="rect">
            <a:avLst/>
          </a:prstGeom>
        </p:spPr>
      </p:pic>
      <p:sp>
        <p:nvSpPr>
          <p:cNvPr id="2" name="Title 1">
            <a:extLst>
              <a:ext uri="{FF2B5EF4-FFF2-40B4-BE49-F238E27FC236}">
                <a16:creationId xmlns:a16="http://schemas.microsoft.com/office/drawing/2014/main" id="{59A7B173-CE06-4161-BAB0-57327674AB39}"/>
              </a:ext>
            </a:extLst>
          </p:cNvPr>
          <p:cNvSpPr>
            <a:spLocks noGrp="1"/>
          </p:cNvSpPr>
          <p:nvPr>
            <p:ph type="title"/>
          </p:nvPr>
        </p:nvSpPr>
        <p:spPr/>
        <p:txBody>
          <a:bodyPr/>
          <a:lstStyle/>
          <a:p>
            <a:r>
              <a:rPr lang="en-US" dirty="0"/>
              <a:t>View Factor Across Surface 1 </a:t>
            </a:r>
          </a:p>
        </p:txBody>
      </p:sp>
      <p:sp>
        <p:nvSpPr>
          <p:cNvPr id="4" name="Date Placeholder 3">
            <a:extLst>
              <a:ext uri="{FF2B5EF4-FFF2-40B4-BE49-F238E27FC236}">
                <a16:creationId xmlns:a16="http://schemas.microsoft.com/office/drawing/2014/main" id="{CFEF3A1D-F67B-48A9-B3D8-45694FFA827D}"/>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284485F4-1C9D-4A9A-91CE-AFA75627BBA7}"/>
              </a:ext>
            </a:extLst>
          </p:cNvPr>
          <p:cNvSpPr>
            <a:spLocks noGrp="1"/>
          </p:cNvSpPr>
          <p:nvPr>
            <p:ph type="sldNum" sz="quarter" idx="12"/>
          </p:nvPr>
        </p:nvSpPr>
        <p:spPr/>
        <p:txBody>
          <a:bodyPr/>
          <a:lstStyle/>
          <a:p>
            <a:fld id="{D76D51A9-9040-4A22-B891-4379829A92E5}" type="slidenum">
              <a:rPr lang="en-US" smtClean="0"/>
              <a:pPr/>
              <a:t>16</a:t>
            </a:fld>
            <a:endParaRPr lang="en-US"/>
          </a:p>
        </p:txBody>
      </p:sp>
      <p:pic>
        <p:nvPicPr>
          <p:cNvPr id="14" name="Picture 13" descr="A picture containing text, orange&#10;&#10;Description automatically generated">
            <a:extLst>
              <a:ext uri="{FF2B5EF4-FFF2-40B4-BE49-F238E27FC236}">
                <a16:creationId xmlns:a16="http://schemas.microsoft.com/office/drawing/2014/main" id="{FE37BDB3-C389-452C-BED9-312F6E62B0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6845" y="1917429"/>
            <a:ext cx="646106" cy="293498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31A99A2-A886-417F-9AA4-C19171FF2B25}"/>
                  </a:ext>
                </a:extLst>
              </p:cNvPr>
              <p:cNvSpPr txBox="1"/>
              <p:nvPr/>
            </p:nvSpPr>
            <p:spPr>
              <a:xfrm>
                <a:off x="6765236" y="3097215"/>
                <a:ext cx="4903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1−2</m:t>
                          </m:r>
                        </m:sub>
                      </m:sSub>
                    </m:oMath>
                  </m:oMathPara>
                </a14:m>
                <a:endParaRPr lang="en-US" dirty="0"/>
              </a:p>
            </p:txBody>
          </p:sp>
        </mc:Choice>
        <mc:Fallback xmlns="">
          <p:sp>
            <p:nvSpPr>
              <p:cNvPr id="7" name="TextBox 6">
                <a:extLst>
                  <a:ext uri="{FF2B5EF4-FFF2-40B4-BE49-F238E27FC236}">
                    <a16:creationId xmlns:a16="http://schemas.microsoft.com/office/drawing/2014/main" id="{F31A99A2-A886-417F-9AA4-C19171FF2B25}"/>
                  </a:ext>
                </a:extLst>
              </p:cNvPr>
              <p:cNvSpPr txBox="1">
                <a:spLocks noRot="1" noChangeAspect="1" noMove="1" noResize="1" noEditPoints="1" noAdjustHandles="1" noChangeArrowheads="1" noChangeShapeType="1" noTextEdit="1"/>
              </p:cNvSpPr>
              <p:nvPr/>
            </p:nvSpPr>
            <p:spPr>
              <a:xfrm>
                <a:off x="6765236" y="3097215"/>
                <a:ext cx="490327" cy="276999"/>
              </a:xfrm>
              <a:prstGeom prst="rect">
                <a:avLst/>
              </a:prstGeom>
              <a:blipFill>
                <a:blip r:embed="rId7"/>
                <a:stretch>
                  <a:fillRect l="-11250" r="-5000"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C39FB4B-D776-403A-BC14-7CF6A213AEDB}"/>
                  </a:ext>
                </a:extLst>
              </p:cNvPr>
              <p:cNvSpPr txBox="1"/>
              <p:nvPr/>
            </p:nvSpPr>
            <p:spPr>
              <a:xfrm>
                <a:off x="6852320" y="5456504"/>
                <a:ext cx="4903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1−3</m:t>
                          </m:r>
                        </m:sub>
                      </m:sSub>
                    </m:oMath>
                  </m:oMathPara>
                </a14:m>
                <a:endParaRPr lang="en-US" dirty="0"/>
              </a:p>
            </p:txBody>
          </p:sp>
        </mc:Choice>
        <mc:Fallback xmlns="">
          <p:sp>
            <p:nvSpPr>
              <p:cNvPr id="16" name="TextBox 15">
                <a:extLst>
                  <a:ext uri="{FF2B5EF4-FFF2-40B4-BE49-F238E27FC236}">
                    <a16:creationId xmlns:a16="http://schemas.microsoft.com/office/drawing/2014/main" id="{5C39FB4B-D776-403A-BC14-7CF6A213AEDB}"/>
                  </a:ext>
                </a:extLst>
              </p:cNvPr>
              <p:cNvSpPr txBox="1">
                <a:spLocks noRot="1" noChangeAspect="1" noMove="1" noResize="1" noEditPoints="1" noAdjustHandles="1" noChangeArrowheads="1" noChangeShapeType="1" noTextEdit="1"/>
              </p:cNvSpPr>
              <p:nvPr/>
            </p:nvSpPr>
            <p:spPr>
              <a:xfrm>
                <a:off x="6852320" y="5456504"/>
                <a:ext cx="490327" cy="276999"/>
              </a:xfrm>
              <a:prstGeom prst="rect">
                <a:avLst/>
              </a:prstGeom>
              <a:blipFill>
                <a:blip r:embed="rId8"/>
                <a:stretch>
                  <a:fillRect l="-9877" r="-4938"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E1E9318-F56F-44DB-9337-9A7DABC5500B}"/>
                  </a:ext>
                </a:extLst>
              </p:cNvPr>
              <p:cNvSpPr txBox="1"/>
              <p:nvPr/>
            </p:nvSpPr>
            <p:spPr>
              <a:xfrm>
                <a:off x="10060256" y="3086508"/>
                <a:ext cx="867289" cy="2984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r>
                            <a:rPr lang="en-US" b="0" i="1" smtClean="0">
                              <a:latin typeface="Cambria Math" panose="02040503050406030204" pitchFamily="18" charset="0"/>
                            </a:rPr>
                            <m:t>𝑠𝑝𝑎𝑐𝑒</m:t>
                          </m:r>
                        </m:sub>
                      </m:sSub>
                    </m:oMath>
                  </m:oMathPara>
                </a14:m>
                <a:endParaRPr lang="en-US" dirty="0"/>
              </a:p>
            </p:txBody>
          </p:sp>
        </mc:Choice>
        <mc:Fallback xmlns="">
          <p:sp>
            <p:nvSpPr>
              <p:cNvPr id="19" name="TextBox 18">
                <a:extLst>
                  <a:ext uri="{FF2B5EF4-FFF2-40B4-BE49-F238E27FC236}">
                    <a16:creationId xmlns:a16="http://schemas.microsoft.com/office/drawing/2014/main" id="{7E1E9318-F56F-44DB-9337-9A7DABC5500B}"/>
                  </a:ext>
                </a:extLst>
              </p:cNvPr>
              <p:cNvSpPr txBox="1">
                <a:spLocks noRot="1" noChangeAspect="1" noMove="1" noResize="1" noEditPoints="1" noAdjustHandles="1" noChangeArrowheads="1" noChangeShapeType="1" noTextEdit="1"/>
              </p:cNvSpPr>
              <p:nvPr/>
            </p:nvSpPr>
            <p:spPr>
              <a:xfrm>
                <a:off x="10060256" y="3086508"/>
                <a:ext cx="867289" cy="298415"/>
              </a:xfrm>
              <a:prstGeom prst="rect">
                <a:avLst/>
              </a:prstGeom>
              <a:blipFill>
                <a:blip r:embed="rId9"/>
                <a:stretch>
                  <a:fillRect l="-5594" r="-2098" b="-204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05A7400-4FD3-464C-9962-692D13E49960}"/>
                  </a:ext>
                </a:extLst>
              </p:cNvPr>
              <p:cNvSpPr txBox="1"/>
              <p:nvPr/>
            </p:nvSpPr>
            <p:spPr>
              <a:xfrm>
                <a:off x="10353954" y="5456503"/>
                <a:ext cx="49032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1−4</m:t>
                          </m:r>
                        </m:sub>
                      </m:sSub>
                    </m:oMath>
                  </m:oMathPara>
                </a14:m>
                <a:endParaRPr lang="en-US" dirty="0"/>
              </a:p>
            </p:txBody>
          </p:sp>
        </mc:Choice>
        <mc:Fallback xmlns="">
          <p:sp>
            <p:nvSpPr>
              <p:cNvPr id="20" name="TextBox 19">
                <a:extLst>
                  <a:ext uri="{FF2B5EF4-FFF2-40B4-BE49-F238E27FC236}">
                    <a16:creationId xmlns:a16="http://schemas.microsoft.com/office/drawing/2014/main" id="{B05A7400-4FD3-464C-9962-692D13E49960}"/>
                  </a:ext>
                </a:extLst>
              </p:cNvPr>
              <p:cNvSpPr txBox="1">
                <a:spLocks noRot="1" noChangeAspect="1" noMove="1" noResize="1" noEditPoints="1" noAdjustHandles="1" noChangeArrowheads="1" noChangeShapeType="1" noTextEdit="1"/>
              </p:cNvSpPr>
              <p:nvPr/>
            </p:nvSpPr>
            <p:spPr>
              <a:xfrm>
                <a:off x="10353954" y="5456503"/>
                <a:ext cx="490327" cy="276999"/>
              </a:xfrm>
              <a:prstGeom prst="rect">
                <a:avLst/>
              </a:prstGeom>
              <a:blipFill>
                <a:blip r:embed="rId10"/>
                <a:stretch>
                  <a:fillRect l="-9877" r="-4938" b="-15217"/>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F84C8B48-34E1-4B98-8F31-33316BF328E3}"/>
              </a:ext>
            </a:extLst>
          </p:cNvPr>
          <p:cNvSpPr txBox="1"/>
          <p:nvPr/>
        </p:nvSpPr>
        <p:spPr>
          <a:xfrm>
            <a:off x="7784579" y="5716738"/>
            <a:ext cx="2127443" cy="369332"/>
          </a:xfrm>
          <a:prstGeom prst="rect">
            <a:avLst/>
          </a:prstGeom>
          <a:noFill/>
        </p:spPr>
        <p:txBody>
          <a:bodyPr wrap="square" rtlCol="0">
            <a:spAutoFit/>
          </a:bodyPr>
          <a:lstStyle/>
          <a:p>
            <a:pPr algn="ctr"/>
            <a:r>
              <a:rPr lang="en-US" dirty="0"/>
              <a:t>For </a:t>
            </a:r>
            <a:r>
              <a:rPr lang="el-GR" dirty="0"/>
              <a:t>η</a:t>
            </a:r>
            <a:r>
              <a:rPr lang="en-US" dirty="0">
                <a:latin typeface="Times New Roman" panose="02020603050405020304" pitchFamily="18" charset="0"/>
                <a:cs typeface="Times New Roman" panose="02020603050405020304" pitchFamily="18" charset="0"/>
              </a:rPr>
              <a:t>=3.46</a:t>
            </a:r>
            <a:endParaRPr lang="en-US" dirty="0"/>
          </a:p>
        </p:txBody>
      </p: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id="{C84C4D77-748C-4A57-8153-09822220862C}"/>
                  </a:ext>
                </a:extLst>
              </p:cNvPr>
              <p:cNvSpPr>
                <a:spLocks noGrp="1"/>
              </p:cNvSpPr>
              <p:nvPr>
                <p:ph idx="1"/>
              </p:nvPr>
            </p:nvSpPr>
            <p:spPr>
              <a:xfrm>
                <a:off x="-1" y="1050924"/>
                <a:ext cx="4855780" cy="5083175"/>
              </a:xfrm>
            </p:spPr>
            <p:txBody>
              <a:bodyPr>
                <a:normAutofit/>
              </a:bodyPr>
              <a:lstStyle/>
              <a:p>
                <a:r>
                  <a:rPr lang="en-US" dirty="0"/>
                  <a:t>View factors found with RadCAD</a:t>
                </a:r>
              </a:p>
              <a:p>
                <a:r>
                  <a:rPr lang="en-US" dirty="0"/>
                  <a:t>View factors are highly variable across surface 1 </a:t>
                </a:r>
              </a:p>
              <a:p>
                <a:r>
                  <a:rPr lang="en-US" dirty="0"/>
                  <a:t>At any given point:</a:t>
                </a:r>
              </a:p>
              <a:p>
                <a:pPr lvl="1"/>
                <a14:m>
                  <m:oMath xmlns:m="http://schemas.openxmlformats.org/officeDocument/2006/math">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𝑛</m:t>
                        </m:r>
                        <m:r>
                          <a:rPr lang="en-US" b="0" i="1" smtClean="0">
                            <a:latin typeface="Cambria Math" panose="02040503050406030204" pitchFamily="18" charset="0"/>
                          </a:rPr>
                          <m:t>=2</m:t>
                        </m:r>
                      </m:sub>
                      <m:sup>
                        <m:r>
                          <a:rPr lang="en-US" b="0" i="1" smtClean="0">
                            <a:latin typeface="Cambria Math" panose="02040503050406030204" pitchFamily="18" charset="0"/>
                          </a:rPr>
                          <m:t>4</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1−</m:t>
                            </m:r>
                            <m:r>
                              <a:rPr lang="en-US" b="0" i="1" smtClean="0">
                                <a:latin typeface="Cambria Math" panose="02040503050406030204" pitchFamily="18" charset="0"/>
                              </a:rPr>
                              <m:t>𝑛</m:t>
                            </m:r>
                          </m:sub>
                        </m:sSub>
                      </m:e>
                    </m:nary>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1−</m:t>
                        </m:r>
                        <m:r>
                          <a:rPr lang="en-US" b="0" i="1" smtClean="0">
                            <a:latin typeface="Cambria Math" panose="02040503050406030204" pitchFamily="18" charset="0"/>
                          </a:rPr>
                          <m:t>𝑠𝑝𝑎𝑐𝑒</m:t>
                        </m:r>
                      </m:sub>
                    </m:sSub>
                    <m:r>
                      <a:rPr lang="en-US" b="0" i="1" smtClean="0">
                        <a:latin typeface="Cambria Math" panose="02040503050406030204" pitchFamily="18" charset="0"/>
                      </a:rPr>
                      <m:t>=1</m:t>
                    </m:r>
                  </m:oMath>
                </a14:m>
                <a:endParaRPr lang="en-US" dirty="0"/>
              </a:p>
              <a:p>
                <a:endParaRPr lang="en-US" dirty="0"/>
              </a:p>
            </p:txBody>
          </p:sp>
        </mc:Choice>
        <mc:Fallback xmlns="">
          <p:sp>
            <p:nvSpPr>
              <p:cNvPr id="22" name="Content Placeholder 2">
                <a:extLst>
                  <a:ext uri="{FF2B5EF4-FFF2-40B4-BE49-F238E27FC236}">
                    <a16:creationId xmlns:a16="http://schemas.microsoft.com/office/drawing/2014/main" id="{C84C4D77-748C-4A57-8153-09822220862C}"/>
                  </a:ext>
                </a:extLst>
              </p:cNvPr>
              <p:cNvSpPr>
                <a:spLocks noGrp="1" noRot="1" noChangeAspect="1" noMove="1" noResize="1" noEditPoints="1" noAdjustHandles="1" noChangeArrowheads="1" noChangeShapeType="1" noTextEdit="1"/>
              </p:cNvSpPr>
              <p:nvPr>
                <p:ph idx="1"/>
              </p:nvPr>
            </p:nvSpPr>
            <p:spPr>
              <a:xfrm>
                <a:off x="-1" y="1050924"/>
                <a:ext cx="4855780" cy="5083175"/>
              </a:xfrm>
              <a:blipFill>
                <a:blip r:embed="rId12"/>
                <a:stretch>
                  <a:fillRect l="-2258" t="-1918"/>
                </a:stretch>
              </a:blipFill>
            </p:spPr>
            <p:txBody>
              <a:bodyPr/>
              <a:lstStyle/>
              <a:p>
                <a:r>
                  <a:rPr lang="en-US">
                    <a:noFill/>
                  </a:rPr>
                  <a:t> </a:t>
                </a:r>
              </a:p>
            </p:txBody>
          </p:sp>
        </mc:Fallback>
      </mc:AlternateContent>
    </p:spTree>
    <p:extLst>
      <p:ext uri="{BB962C8B-B14F-4D97-AF65-F5344CB8AC3E}">
        <p14:creationId xmlns:p14="http://schemas.microsoft.com/office/powerpoint/2010/main" val="375650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9" grpId="0"/>
      <p:bldP spid="20"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834E-660A-40C2-8420-873D2AA242E0}"/>
              </a:ext>
            </a:extLst>
          </p:cNvPr>
          <p:cNvSpPr>
            <a:spLocks noGrp="1"/>
          </p:cNvSpPr>
          <p:nvPr>
            <p:ph type="title"/>
          </p:nvPr>
        </p:nvSpPr>
        <p:spPr/>
        <p:txBody>
          <a:bodyPr>
            <a:normAutofit/>
          </a:bodyPr>
          <a:lstStyle/>
          <a:p>
            <a:r>
              <a:rPr lang="en-US" dirty="0"/>
              <a:t>Temperature Profile Across Surface 1</a:t>
            </a:r>
          </a:p>
        </p:txBody>
      </p:sp>
      <p:sp>
        <p:nvSpPr>
          <p:cNvPr id="4" name="Date Placeholder 3">
            <a:extLst>
              <a:ext uri="{FF2B5EF4-FFF2-40B4-BE49-F238E27FC236}">
                <a16:creationId xmlns:a16="http://schemas.microsoft.com/office/drawing/2014/main" id="{267396F6-7712-417C-9C47-9C5895444418}"/>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C1911BF8-3706-4E33-82E9-5D3048503EC4}"/>
              </a:ext>
            </a:extLst>
          </p:cNvPr>
          <p:cNvSpPr>
            <a:spLocks noGrp="1"/>
          </p:cNvSpPr>
          <p:nvPr>
            <p:ph type="sldNum" sz="quarter" idx="12"/>
          </p:nvPr>
        </p:nvSpPr>
        <p:spPr/>
        <p:txBody>
          <a:bodyPr/>
          <a:lstStyle/>
          <a:p>
            <a:fld id="{D76D51A9-9040-4A22-B891-4379829A92E5}" type="slidenum">
              <a:rPr lang="en-US" smtClean="0"/>
              <a:pPr/>
              <a:t>17</a:t>
            </a:fld>
            <a:endParaRPr lang="en-US"/>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B6FBE9E6-871A-41E2-AD63-23868ED37AAC}"/>
                  </a:ext>
                </a:extLst>
              </p:cNvPr>
              <p:cNvSpPr>
                <a:spLocks noGrp="1"/>
              </p:cNvSpPr>
              <p:nvPr>
                <p:ph idx="1"/>
              </p:nvPr>
            </p:nvSpPr>
            <p:spPr>
              <a:xfrm>
                <a:off x="-1" y="1050924"/>
                <a:ext cx="3949063" cy="5083175"/>
              </a:xfrm>
            </p:spPr>
            <p:txBody>
              <a:bodyPr>
                <a:normAutofit/>
              </a:bodyPr>
              <a:lstStyle/>
              <a:p>
                <a:r>
                  <a:rPr lang="en-US" dirty="0"/>
                  <a:t>Highest temperature along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=0</m:t>
                    </m:r>
                  </m:oMath>
                </a14:m>
                <a:endParaRPr lang="en-US" dirty="0"/>
              </a:p>
              <a:p>
                <a:pPr lvl="1"/>
                <a:r>
                  <a:rPr lang="en-US" dirty="0"/>
                  <a:t>At base temperature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𝑏</m:t>
                        </m:r>
                      </m:sub>
                    </m:sSub>
                  </m:oMath>
                </a14:m>
                <a:endParaRPr lang="en-US" dirty="0"/>
              </a:p>
              <a:p>
                <a:r>
                  <a:rPr lang="en-US" dirty="0"/>
                  <a:t>Lowest temperature at </a:t>
                </a:r>
                <a14:m>
                  <m:oMath xmlns:m="http://schemas.openxmlformats.org/officeDocument/2006/math">
                    <m:r>
                      <m:rPr>
                        <m:sty m:val="p"/>
                      </m:rPr>
                      <a:rPr lang="en-US" b="0" i="0" smtClean="0">
                        <a:latin typeface="Cambria Math" panose="02040503050406030204" pitchFamily="18" charset="0"/>
                      </a:rPr>
                      <m:t>x</m:t>
                    </m:r>
                    <m:r>
                      <a:rPr lang="en-US" i="1">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/2</m:t>
                    </m:r>
                  </m:oMath>
                </a14:m>
                <a:r>
                  <a:rPr lang="en-US" dirty="0"/>
                  <a:t>, </a:t>
                </a:r>
                <a14:m>
                  <m:oMath xmlns:m="http://schemas.openxmlformats.org/officeDocument/2006/math">
                    <m:r>
                      <a:rPr lang="en-US" i="1">
                        <a:latin typeface="Cambria Math" panose="02040503050406030204" pitchFamily="18" charset="0"/>
                      </a:rPr>
                      <m:t>𝑧</m:t>
                    </m:r>
                    <m:r>
                      <a:rPr lang="en-US" i="1">
                        <a:latin typeface="Cambria Math" panose="02040503050406030204" pitchFamily="18" charset="0"/>
                      </a:rPr>
                      <m:t>=</m:t>
                    </m:r>
                    <m:r>
                      <a:rPr lang="en-US" b="0" i="1" smtClean="0">
                        <a:latin typeface="Cambria Math" panose="02040503050406030204" pitchFamily="18" charset="0"/>
                      </a:rPr>
                      <m:t>𝐻</m:t>
                    </m:r>
                  </m:oMath>
                </a14:m>
                <a:endParaRPr lang="en-US" dirty="0"/>
              </a:p>
              <a:p>
                <a:endParaRPr lang="en-US" dirty="0"/>
              </a:p>
            </p:txBody>
          </p:sp>
        </mc:Choice>
        <mc:Fallback xmlns="">
          <p:sp>
            <p:nvSpPr>
              <p:cNvPr id="14" name="Content Placeholder 2">
                <a:extLst>
                  <a:ext uri="{FF2B5EF4-FFF2-40B4-BE49-F238E27FC236}">
                    <a16:creationId xmlns:a16="http://schemas.microsoft.com/office/drawing/2014/main" id="{B6FBE9E6-871A-41E2-AD63-23868ED37AAC}"/>
                  </a:ext>
                </a:extLst>
              </p:cNvPr>
              <p:cNvSpPr>
                <a:spLocks noGrp="1" noRot="1" noChangeAspect="1" noMove="1" noResize="1" noEditPoints="1" noAdjustHandles="1" noChangeArrowheads="1" noChangeShapeType="1" noTextEdit="1"/>
              </p:cNvSpPr>
              <p:nvPr>
                <p:ph idx="1"/>
              </p:nvPr>
            </p:nvSpPr>
            <p:spPr>
              <a:xfrm>
                <a:off x="-1" y="1050924"/>
                <a:ext cx="3949063" cy="5083175"/>
              </a:xfrm>
              <a:blipFill>
                <a:blip r:embed="rId2"/>
                <a:stretch>
                  <a:fillRect l="-2778" t="-1918"/>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B0463DD6-D6BF-4B95-97E4-9B2E46E4601C}"/>
              </a:ext>
            </a:extLst>
          </p:cNvPr>
          <p:cNvGrpSpPr>
            <a:grpSpLocks noChangeAspect="1"/>
          </p:cNvGrpSpPr>
          <p:nvPr/>
        </p:nvGrpSpPr>
        <p:grpSpPr>
          <a:xfrm>
            <a:off x="3949062" y="1493201"/>
            <a:ext cx="8412755" cy="4202205"/>
            <a:chOff x="3933319" y="1855137"/>
            <a:chExt cx="8064702" cy="4028351"/>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3873FB0-1B1A-42C8-ADDA-1AE98ABD4E9B}"/>
                    </a:ext>
                  </a:extLst>
                </p:cNvPr>
                <p:cNvSpPr txBox="1"/>
                <p:nvPr/>
              </p:nvSpPr>
              <p:spPr>
                <a:xfrm>
                  <a:off x="6262931" y="1855137"/>
                  <a:ext cx="4280601" cy="391582"/>
                </a:xfrm>
                <a:prstGeom prst="rect">
                  <a:avLst/>
                </a:prstGeom>
                <a:noFill/>
              </p:spPr>
              <p:txBody>
                <a:bodyPr wrap="square" rtlCol="0">
                  <a:spAutoFit/>
                </a:bodyPr>
                <a:lstStyle/>
                <a:p>
                  <a:pPr algn="ctr"/>
                  <a:r>
                    <a:rPr lang="en-US" dirty="0"/>
                    <a:t>For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𝑠𝑢𝑟𝑓</m:t>
                          </m:r>
                        </m:sub>
                      </m:sSub>
                    </m:oMath>
                  </a14:m>
                  <a:r>
                    <a:rPr lang="en-US" dirty="0"/>
                    <a:t>=0.7, </a:t>
                  </a:r>
                  <a14:m>
                    <m:oMath xmlns:m="http://schemas.openxmlformats.org/officeDocument/2006/math">
                      <m:r>
                        <a:rPr lang="en-US" i="1" smtClean="0">
                          <a:latin typeface="Cambria Math" panose="02040503050406030204" pitchFamily="18" charset="0"/>
                          <a:ea typeface="Cambria Math" panose="02040503050406030204" pitchFamily="18" charset="0"/>
                        </a:rPr>
                        <m:t>𝜂</m:t>
                      </m:r>
                    </m:oMath>
                  </a14:m>
                  <a:r>
                    <a:rPr lang="en-US" dirty="0">
                      <a:latin typeface="Times New Roman" panose="02020603050405020304" pitchFamily="18" charset="0"/>
                      <a:cs typeface="Times New Roman" panose="02020603050405020304" pitchFamily="18" charset="0"/>
                    </a:rPr>
                    <a:t>=3.46, </a:t>
                  </a:r>
                  <a14:m>
                    <m:oMath xmlns:m="http://schemas.openxmlformats.org/officeDocument/2006/math">
                      <m:r>
                        <a:rPr lang="en-US" i="1" dirty="0" smtClean="0">
                          <a:latin typeface="Cambria Math" panose="02040503050406030204" pitchFamily="18" charset="0"/>
                          <a:ea typeface="Cambria Math" panose="02040503050406030204" pitchFamily="18" charset="0"/>
                          <a:cs typeface="Times New Roman" panose="02020603050405020304" pitchFamily="18" charset="0"/>
                        </a:rPr>
                        <m:t>𝜆</m:t>
                      </m:r>
                    </m:oMath>
                  </a14:m>
                  <a:r>
                    <a:rPr lang="en-US" dirty="0">
                      <a:latin typeface="Times New Roman" panose="02020603050405020304" pitchFamily="18" charset="0"/>
                      <a:cs typeface="Times New Roman" panose="02020603050405020304" pitchFamily="18" charset="0"/>
                    </a:rPr>
                    <a:t>=0.010</a:t>
                  </a:r>
                  <a:endParaRPr lang="en-US" dirty="0"/>
                </a:p>
              </p:txBody>
            </p:sp>
          </mc:Choice>
          <mc:Fallback xmlns="">
            <p:sp>
              <p:nvSpPr>
                <p:cNvPr id="6" name="TextBox 5">
                  <a:extLst>
                    <a:ext uri="{FF2B5EF4-FFF2-40B4-BE49-F238E27FC236}">
                      <a16:creationId xmlns:a16="http://schemas.microsoft.com/office/drawing/2014/main" id="{03873FB0-1B1A-42C8-ADDA-1AE98ABD4E9B}"/>
                    </a:ext>
                  </a:extLst>
                </p:cNvPr>
                <p:cNvSpPr txBox="1">
                  <a:spLocks noRot="1" noChangeAspect="1" noMove="1" noResize="1" noEditPoints="1" noAdjustHandles="1" noChangeArrowheads="1" noChangeShapeType="1" noTextEdit="1"/>
                </p:cNvSpPr>
                <p:nvPr/>
              </p:nvSpPr>
              <p:spPr>
                <a:xfrm>
                  <a:off x="6262931" y="1855137"/>
                  <a:ext cx="4280601" cy="391582"/>
                </a:xfrm>
                <a:prstGeom prst="rect">
                  <a:avLst/>
                </a:prstGeom>
                <a:blipFill>
                  <a:blip r:embed="rId3"/>
                  <a:stretch>
                    <a:fillRect t="-8955" b="-14925"/>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9E0FE6B8-6FDC-4546-87D9-5237EA2AF236}"/>
                </a:ext>
              </a:extLst>
            </p:cNvPr>
            <p:cNvPicPr>
              <a:picLocks noChangeAspect="1"/>
            </p:cNvPicPr>
            <p:nvPr/>
          </p:nvPicPr>
          <p:blipFill rotWithShape="1">
            <a:blip r:embed="rId4">
              <a:extLst>
                <a:ext uri="{28A0092B-C50C-407E-A947-70E740481C1C}">
                  <a14:useLocalDpi xmlns:a14="http://schemas.microsoft.com/office/drawing/2010/main" val="0"/>
                </a:ext>
              </a:extLst>
            </a:blip>
            <a:srcRect l="28788" t="45832"/>
            <a:stretch/>
          </p:blipFill>
          <p:spPr bwMode="auto">
            <a:xfrm>
              <a:off x="5158041" y="2246717"/>
              <a:ext cx="6490380" cy="3245191"/>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6007551-244E-4339-9D8A-AE6E5C7139D1}"/>
                </a:ext>
              </a:extLst>
            </p:cNvPr>
            <p:cNvPicPr>
              <a:picLocks noChangeAspect="1"/>
            </p:cNvPicPr>
            <p:nvPr/>
          </p:nvPicPr>
          <p:blipFill rotWithShape="1">
            <a:blip r:embed="rId4">
              <a:extLst>
                <a:ext uri="{28A0092B-C50C-407E-A947-70E740481C1C}">
                  <a14:useLocalDpi xmlns:a14="http://schemas.microsoft.com/office/drawing/2010/main" val="0"/>
                </a:ext>
              </a:extLst>
            </a:blip>
            <a:srcRect r="92298" b="51757"/>
            <a:stretch/>
          </p:blipFill>
          <p:spPr bwMode="auto">
            <a:xfrm>
              <a:off x="3933319" y="2268965"/>
              <a:ext cx="824820" cy="3245191"/>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93748979-97CC-4A23-9A8E-6501FCE546EF}"/>
                </a:ext>
              </a:extLst>
            </p:cNvPr>
            <p:cNvSpPr txBox="1"/>
            <p:nvPr/>
          </p:nvSpPr>
          <p:spPr>
            <a:xfrm>
              <a:off x="8380306" y="5476419"/>
              <a:ext cx="699200" cy="369332"/>
            </a:xfrm>
            <a:prstGeom prst="rect">
              <a:avLst/>
            </a:prstGeom>
            <a:noFill/>
          </p:spPr>
          <p:txBody>
            <a:bodyPr wrap="square">
              <a:spAutoFit/>
            </a:bodyPr>
            <a:lstStyle/>
            <a:p>
              <a:pPr algn="ctr"/>
              <a:r>
                <a:rPr lang="en-US" i="1" dirty="0"/>
                <a:t>x</a:t>
              </a:r>
            </a:p>
          </p:txBody>
        </p:sp>
        <p:sp>
          <p:nvSpPr>
            <p:cNvPr id="13" name="TextBox 12">
              <a:extLst>
                <a:ext uri="{FF2B5EF4-FFF2-40B4-BE49-F238E27FC236}">
                  <a16:creationId xmlns:a16="http://schemas.microsoft.com/office/drawing/2014/main" id="{D9165B1F-A3A6-4DA0-85C0-58014B5CEC8A}"/>
                </a:ext>
              </a:extLst>
            </p:cNvPr>
            <p:cNvSpPr txBox="1"/>
            <p:nvPr/>
          </p:nvSpPr>
          <p:spPr>
            <a:xfrm>
              <a:off x="4680502" y="3684646"/>
              <a:ext cx="699200" cy="369332"/>
            </a:xfrm>
            <a:prstGeom prst="rect">
              <a:avLst/>
            </a:prstGeom>
            <a:noFill/>
          </p:spPr>
          <p:txBody>
            <a:bodyPr wrap="square">
              <a:spAutoFit/>
            </a:bodyPr>
            <a:lstStyle/>
            <a:p>
              <a:pPr algn="ctr"/>
              <a:r>
                <a:rPr lang="en-US" i="1" dirty="0"/>
                <a:t>z</a:t>
              </a:r>
            </a:p>
          </p:txBody>
        </p:sp>
        <p:sp>
          <p:nvSpPr>
            <p:cNvPr id="15" name="TextBox 14">
              <a:extLst>
                <a:ext uri="{FF2B5EF4-FFF2-40B4-BE49-F238E27FC236}">
                  <a16:creationId xmlns:a16="http://schemas.microsoft.com/office/drawing/2014/main" id="{8B5794E7-6532-4AD8-84AE-B8A107F45D20}"/>
                </a:ext>
              </a:extLst>
            </p:cNvPr>
            <p:cNvSpPr txBox="1"/>
            <p:nvPr/>
          </p:nvSpPr>
          <p:spPr>
            <a:xfrm>
              <a:off x="4679033" y="5476419"/>
              <a:ext cx="699200" cy="369332"/>
            </a:xfrm>
            <a:prstGeom prst="rect">
              <a:avLst/>
            </a:prstGeom>
            <a:noFill/>
          </p:spPr>
          <p:txBody>
            <a:bodyPr wrap="square">
              <a:spAutoFit/>
            </a:bodyPr>
            <a:lstStyle/>
            <a:p>
              <a:pPr algn="ctr"/>
              <a:r>
                <a:rPr lang="en-US" i="1" dirty="0"/>
                <a:t>0</a:t>
              </a:r>
            </a:p>
          </p:txBody>
        </p:sp>
        <p:sp>
          <p:nvSpPr>
            <p:cNvPr id="16" name="TextBox 15">
              <a:extLst>
                <a:ext uri="{FF2B5EF4-FFF2-40B4-BE49-F238E27FC236}">
                  <a16:creationId xmlns:a16="http://schemas.microsoft.com/office/drawing/2014/main" id="{8FD65EFC-2ACF-4AF3-B988-C9BDE7F66D90}"/>
                </a:ext>
              </a:extLst>
            </p:cNvPr>
            <p:cNvSpPr txBox="1"/>
            <p:nvPr/>
          </p:nvSpPr>
          <p:spPr>
            <a:xfrm>
              <a:off x="11298821" y="5514156"/>
              <a:ext cx="699200" cy="369332"/>
            </a:xfrm>
            <a:prstGeom prst="rect">
              <a:avLst/>
            </a:prstGeom>
            <a:noFill/>
          </p:spPr>
          <p:txBody>
            <a:bodyPr wrap="square">
              <a:spAutoFit/>
            </a:bodyPr>
            <a:lstStyle/>
            <a:p>
              <a:pPr algn="ctr"/>
              <a:r>
                <a:rPr lang="en-US" i="1" dirty="0"/>
                <a:t>L</a:t>
              </a:r>
            </a:p>
          </p:txBody>
        </p:sp>
        <p:sp>
          <p:nvSpPr>
            <p:cNvPr id="17" name="TextBox 16">
              <a:extLst>
                <a:ext uri="{FF2B5EF4-FFF2-40B4-BE49-F238E27FC236}">
                  <a16:creationId xmlns:a16="http://schemas.microsoft.com/office/drawing/2014/main" id="{99ECC4D2-DB13-4F12-8529-375E5B8CCF47}"/>
                </a:ext>
              </a:extLst>
            </p:cNvPr>
            <p:cNvSpPr txBox="1"/>
            <p:nvPr/>
          </p:nvSpPr>
          <p:spPr>
            <a:xfrm>
              <a:off x="4661686" y="2183119"/>
              <a:ext cx="699200" cy="369332"/>
            </a:xfrm>
            <a:prstGeom prst="rect">
              <a:avLst/>
            </a:prstGeom>
            <a:noFill/>
          </p:spPr>
          <p:txBody>
            <a:bodyPr wrap="square">
              <a:spAutoFit/>
            </a:bodyPr>
            <a:lstStyle/>
            <a:p>
              <a:pPr algn="ctr"/>
              <a:r>
                <a:rPr lang="en-US" i="1" dirty="0"/>
                <a:t>H</a:t>
              </a:r>
            </a:p>
          </p:txBody>
        </p:sp>
      </p:grpSp>
    </p:spTree>
    <p:extLst>
      <p:ext uri="{BB962C8B-B14F-4D97-AF65-F5344CB8AC3E}">
        <p14:creationId xmlns:p14="http://schemas.microsoft.com/office/powerpoint/2010/main" val="428287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ED240-8B5C-43D0-8223-0DB38B72567D}"/>
              </a:ext>
            </a:extLst>
          </p:cNvPr>
          <p:cNvSpPr>
            <a:spLocks noGrp="1"/>
          </p:cNvSpPr>
          <p:nvPr>
            <p:ph type="title"/>
          </p:nvPr>
        </p:nvSpPr>
        <p:spPr/>
        <p:txBody>
          <a:bodyPr/>
          <a:lstStyle/>
          <a:p>
            <a:r>
              <a:rPr lang="en-US" dirty="0"/>
              <a:t>Temperature Gradient vs Wall Height</a:t>
            </a:r>
          </a:p>
        </p:txBody>
      </p:sp>
      <p:sp>
        <p:nvSpPr>
          <p:cNvPr id="4" name="Date Placeholder 3">
            <a:extLst>
              <a:ext uri="{FF2B5EF4-FFF2-40B4-BE49-F238E27FC236}">
                <a16:creationId xmlns:a16="http://schemas.microsoft.com/office/drawing/2014/main" id="{1DC39517-57B2-41BB-AC9E-691D3D026FF0}"/>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03A5ED44-ECBF-47E1-93A7-C8CEB29E19B1}"/>
              </a:ext>
            </a:extLst>
          </p:cNvPr>
          <p:cNvSpPr>
            <a:spLocks noGrp="1"/>
          </p:cNvSpPr>
          <p:nvPr>
            <p:ph type="sldNum" sz="quarter" idx="12"/>
          </p:nvPr>
        </p:nvSpPr>
        <p:spPr/>
        <p:txBody>
          <a:bodyPr/>
          <a:lstStyle/>
          <a:p>
            <a:fld id="{D76D51A9-9040-4A22-B891-4379829A92E5}" type="slidenum">
              <a:rPr lang="en-US" smtClean="0"/>
              <a:pPr/>
              <a:t>18</a:t>
            </a:fld>
            <a:endParaRPr lang="en-US"/>
          </a:p>
        </p:txBody>
      </p:sp>
      <p:graphicFrame>
        <p:nvGraphicFramePr>
          <p:cNvPr id="6" name="Chart 5">
            <a:extLst>
              <a:ext uri="{FF2B5EF4-FFF2-40B4-BE49-F238E27FC236}">
                <a16:creationId xmlns:a16="http://schemas.microsoft.com/office/drawing/2014/main" id="{52EA62D3-A12A-458A-940A-D4BD0A6E1DE2}"/>
              </a:ext>
            </a:extLst>
          </p:cNvPr>
          <p:cNvGraphicFramePr/>
          <p:nvPr>
            <p:extLst>
              <p:ext uri="{D42A27DB-BD31-4B8C-83A1-F6EECF244321}">
                <p14:modId xmlns:p14="http://schemas.microsoft.com/office/powerpoint/2010/main" val="975656012"/>
              </p:ext>
            </p:extLst>
          </p:nvPr>
        </p:nvGraphicFramePr>
        <p:xfrm>
          <a:off x="4803228" y="1050924"/>
          <a:ext cx="7315200" cy="530542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81B3318-DF4A-479C-8F96-AA82F7C414B3}"/>
                  </a:ext>
                </a:extLst>
              </p:cNvPr>
              <p:cNvSpPr>
                <a:spLocks noGrp="1"/>
              </p:cNvSpPr>
              <p:nvPr>
                <p:ph idx="1"/>
              </p:nvPr>
            </p:nvSpPr>
            <p:spPr>
              <a:xfrm>
                <a:off x="0" y="1050924"/>
                <a:ext cx="4981903" cy="5305426"/>
              </a:xfrm>
            </p:spPr>
            <p:txBody>
              <a:bodyPr>
                <a:normAutofit/>
              </a:bodyPr>
              <a:lstStyle/>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𝑚𝑖𝑛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𝑇</m:t>
                        </m:r>
                      </m:e>
                      <m:sub>
                        <m:r>
                          <a:rPr lang="en-US" i="1">
                            <a:latin typeface="Cambria Math" panose="02040503050406030204" pitchFamily="18" charset="0"/>
                            <a:ea typeface="Cambria Math" panose="02040503050406030204" pitchFamily="18" charset="0"/>
                          </a:rPr>
                          <m:t>𝑏𝑎𝑠𝑒</m:t>
                        </m:r>
                      </m:sub>
                    </m:sSub>
                  </m:oMath>
                </a14:m>
                <a:endParaRPr lang="en-US" dirty="0"/>
              </a:p>
              <a:p>
                <a:r>
                  <a:rPr lang="en-US" dirty="0">
                    <a:ea typeface="Cambria Math" panose="02040503050406030204" pitchFamily="18" charset="0"/>
                  </a:rPr>
                  <a:t>Larger temperature gradient </a:t>
                </a:r>
                <a:r>
                  <a:rPr lang="en-US" dirty="0"/>
                  <a:t>with increased wall height (</a:t>
                </a:r>
                <a14:m>
                  <m:oMath xmlns:m="http://schemas.openxmlformats.org/officeDocument/2006/math">
                    <m:r>
                      <a:rPr lang="en-US" i="1" smtClean="0">
                        <a:latin typeface="Cambria Math" panose="02040503050406030204" pitchFamily="18" charset="0"/>
                        <a:ea typeface="Cambria Math" panose="02040503050406030204" pitchFamily="18" charset="0"/>
                      </a:rPr>
                      <m:t>𝜂</m:t>
                    </m:r>
                  </m:oMath>
                </a14:m>
                <a:r>
                  <a:rPr lang="en-US" dirty="0"/>
                  <a:t>)</a:t>
                </a:r>
              </a:p>
              <a:p>
                <a:endParaRPr lang="en-US" dirty="0"/>
              </a:p>
              <a:p>
                <a:endParaRPr lang="en-US" dirty="0"/>
              </a:p>
            </p:txBody>
          </p:sp>
        </mc:Choice>
        <mc:Fallback xmlns="">
          <p:sp>
            <p:nvSpPr>
              <p:cNvPr id="9" name="Content Placeholder 2">
                <a:extLst>
                  <a:ext uri="{FF2B5EF4-FFF2-40B4-BE49-F238E27FC236}">
                    <a16:creationId xmlns:a16="http://schemas.microsoft.com/office/drawing/2014/main" id="{681B3318-DF4A-479C-8F96-AA82F7C414B3}"/>
                  </a:ext>
                </a:extLst>
              </p:cNvPr>
              <p:cNvSpPr>
                <a:spLocks noGrp="1" noRot="1" noChangeAspect="1" noMove="1" noResize="1" noEditPoints="1" noAdjustHandles="1" noChangeArrowheads="1" noChangeShapeType="1" noTextEdit="1"/>
              </p:cNvSpPr>
              <p:nvPr>
                <p:ph idx="1"/>
              </p:nvPr>
            </p:nvSpPr>
            <p:spPr>
              <a:xfrm>
                <a:off x="0" y="1050924"/>
                <a:ext cx="4981903" cy="5305426"/>
              </a:xfrm>
              <a:blipFill>
                <a:blip r:embed="rId3"/>
                <a:stretch>
                  <a:fillRect l="-2203"/>
                </a:stretch>
              </a:blipFill>
            </p:spPr>
            <p:txBody>
              <a:bodyPr/>
              <a:lstStyle/>
              <a:p>
                <a:r>
                  <a:rPr lang="en-US">
                    <a:noFill/>
                  </a:rPr>
                  <a:t> </a:t>
                </a:r>
              </a:p>
            </p:txBody>
          </p:sp>
        </mc:Fallback>
      </mc:AlternateContent>
    </p:spTree>
    <p:extLst>
      <p:ext uri="{BB962C8B-B14F-4D97-AF65-F5344CB8AC3E}">
        <p14:creationId xmlns:p14="http://schemas.microsoft.com/office/powerpoint/2010/main" val="192400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E19ED240-8B5C-43D0-8223-0DB38B72567D}"/>
                  </a:ext>
                </a:extLst>
              </p:cNvPr>
              <p:cNvSpPr>
                <a:spLocks noGrp="1"/>
              </p:cNvSpPr>
              <p:nvPr>
                <p:ph type="title"/>
              </p:nvPr>
            </p:nvSpPr>
            <p:spPr/>
            <p:txBody>
              <a:bodyPr>
                <a:normAutofit fontScale="90000"/>
              </a:bodyPr>
              <a:lstStyle/>
              <a:p>
                <a:r>
                  <a:rPr lang="en-US" dirty="0"/>
                  <a:t>Characteristic Regions of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oMath>
                </a14:m>
                <a:r>
                  <a:rPr lang="en-US" dirty="0"/>
                  <a:t> vs Wall Height</a:t>
                </a:r>
              </a:p>
            </p:txBody>
          </p:sp>
        </mc:Choice>
        <mc:Fallback xmlns="">
          <p:sp>
            <p:nvSpPr>
              <p:cNvPr id="2" name="Title 1">
                <a:extLst>
                  <a:ext uri="{FF2B5EF4-FFF2-40B4-BE49-F238E27FC236}">
                    <a16:creationId xmlns:a16="http://schemas.microsoft.com/office/drawing/2014/main" id="{E19ED240-8B5C-43D0-8223-0DB38B72567D}"/>
                  </a:ext>
                </a:extLst>
              </p:cNvPr>
              <p:cNvSpPr>
                <a:spLocks noGrp="1" noRot="1" noChangeAspect="1" noMove="1" noResize="1" noEditPoints="1" noAdjustHandles="1" noChangeArrowheads="1" noChangeShapeType="1" noTextEdit="1"/>
              </p:cNvSpPr>
              <p:nvPr>
                <p:ph type="title"/>
              </p:nvPr>
            </p:nvSpPr>
            <p:spPr>
              <a:blipFill>
                <a:blip r:embed="rId2"/>
                <a:stretch>
                  <a:fillRect l="-1894" r="-182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DC39517-57B2-41BB-AC9E-691D3D026FF0}"/>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03A5ED44-ECBF-47E1-93A7-C8CEB29E19B1}"/>
              </a:ext>
            </a:extLst>
          </p:cNvPr>
          <p:cNvSpPr>
            <a:spLocks noGrp="1"/>
          </p:cNvSpPr>
          <p:nvPr>
            <p:ph type="sldNum" sz="quarter" idx="12"/>
          </p:nvPr>
        </p:nvSpPr>
        <p:spPr/>
        <p:txBody>
          <a:bodyPr/>
          <a:lstStyle/>
          <a:p>
            <a:fld id="{D76D51A9-9040-4A22-B891-4379829A92E5}" type="slidenum">
              <a:rPr lang="en-US" smtClean="0"/>
              <a:pPr/>
              <a:t>19</a:t>
            </a:fld>
            <a:endParaRPr lang="en-US"/>
          </a:p>
        </p:txBody>
      </p:sp>
      <p:graphicFrame>
        <p:nvGraphicFramePr>
          <p:cNvPr id="8" name="Chart 7">
            <a:extLst>
              <a:ext uri="{FF2B5EF4-FFF2-40B4-BE49-F238E27FC236}">
                <a16:creationId xmlns:a16="http://schemas.microsoft.com/office/drawing/2014/main" id="{09C7C23A-BD53-4A48-820E-FD9BD102D0EE}"/>
              </a:ext>
            </a:extLst>
          </p:cNvPr>
          <p:cNvGraphicFramePr/>
          <p:nvPr>
            <p:extLst>
              <p:ext uri="{D42A27DB-BD31-4B8C-83A1-F6EECF244321}">
                <p14:modId xmlns:p14="http://schemas.microsoft.com/office/powerpoint/2010/main" val="2443361832"/>
              </p:ext>
            </p:extLst>
          </p:nvPr>
        </p:nvGraphicFramePr>
        <p:xfrm>
          <a:off x="4931229" y="587829"/>
          <a:ext cx="7260771" cy="5768521"/>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6A8B7973-83CE-4875-8EF7-92DBE82D24F6}"/>
                  </a:ext>
                </a:extLst>
              </p:cNvPr>
              <p:cNvSpPr>
                <a:spLocks noGrp="1"/>
              </p:cNvSpPr>
              <p:nvPr>
                <p:ph idx="1"/>
              </p:nvPr>
            </p:nvSpPr>
            <p:spPr>
              <a:xfrm>
                <a:off x="0" y="1050924"/>
                <a:ext cx="5669280" cy="5083175"/>
              </a:xfrm>
            </p:spPr>
            <p:txBody>
              <a:bodyPr>
                <a:normAutofit/>
              </a:bodyPr>
              <a:lstStyle/>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𝑠𝑢𝑟𝑓</m:t>
                        </m:r>
                      </m:sub>
                    </m:sSub>
                  </m:oMath>
                </a14:m>
                <a:r>
                  <a:rPr lang="en-US" dirty="0"/>
                  <a:t>: Surface emissivity</a:t>
                </a:r>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𝑚𝑎𝑥</m:t>
                        </m:r>
                      </m:sub>
                    </m:sSub>
                  </m:oMath>
                </a14:m>
                <a:r>
                  <a:rPr lang="en-US" dirty="0"/>
                  <a:t>: Maximum effective emissivity</a:t>
                </a:r>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n-US" i="1">
                            <a:latin typeface="Cambria Math" panose="02040503050406030204" pitchFamily="18" charset="0"/>
                            <a:ea typeface="Cambria Math" panose="02040503050406030204" pitchFamily="18" charset="0"/>
                          </a:rPr>
                          <m:t>𝑐𝑟𝑖𝑡</m:t>
                        </m:r>
                      </m:sub>
                    </m:sSub>
                  </m:oMath>
                </a14:m>
                <a:r>
                  <a:rPr lang="en-US" dirty="0"/>
                  <a:t>: Critical wall height</a:t>
                </a:r>
              </a:p>
              <a:p>
                <a:pPr lvl="1"/>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US" dirty="0"/>
                  <a:t> for which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𝑚𝑎𝑥</m:t>
                        </m:r>
                      </m:sub>
                    </m:sSub>
                  </m:oMath>
                </a14:m>
                <a:endParaRPr lang="en-US" dirty="0"/>
              </a:p>
              <a:p>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𝑒𝑞𝑢𝑖𝑣</m:t>
                        </m:r>
                      </m:sub>
                    </m:sSub>
                  </m:oMath>
                </a14:m>
                <a:r>
                  <a:rPr lang="en-US" dirty="0">
                    <a:ea typeface="Cambria Math" panose="02040503050406030204" pitchFamily="18" charset="0"/>
                  </a:rPr>
                  <a:t>: Equivalent wall height</a:t>
                </a:r>
              </a:p>
              <a:p>
                <a:pPr lvl="1"/>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US" dirty="0"/>
                  <a:t> for which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𝑠𝑢𝑟𝑓</m:t>
                        </m:r>
                      </m:sub>
                    </m:sSub>
                  </m:oMath>
                </a14:m>
                <a:endParaRPr lang="en-US" dirty="0"/>
              </a:p>
              <a:p>
                <a:r>
                  <a:rPr lang="en-US" dirty="0"/>
                  <a:t>Analogous to critical insulation thickness for a pipe</a:t>
                </a:r>
              </a:p>
            </p:txBody>
          </p:sp>
        </mc:Choice>
        <mc:Fallback xmlns="">
          <p:sp>
            <p:nvSpPr>
              <p:cNvPr id="9" name="Content Placeholder 2">
                <a:extLst>
                  <a:ext uri="{FF2B5EF4-FFF2-40B4-BE49-F238E27FC236}">
                    <a16:creationId xmlns:a16="http://schemas.microsoft.com/office/drawing/2014/main" id="{6A8B7973-83CE-4875-8EF7-92DBE82D24F6}"/>
                  </a:ext>
                </a:extLst>
              </p:cNvPr>
              <p:cNvSpPr>
                <a:spLocks noGrp="1" noRot="1" noChangeAspect="1" noMove="1" noResize="1" noEditPoints="1" noAdjustHandles="1" noChangeArrowheads="1" noChangeShapeType="1" noTextEdit="1"/>
              </p:cNvSpPr>
              <p:nvPr>
                <p:ph idx="1"/>
              </p:nvPr>
            </p:nvSpPr>
            <p:spPr>
              <a:xfrm>
                <a:off x="0" y="1050924"/>
                <a:ext cx="5669280" cy="5083175"/>
              </a:xfrm>
              <a:blipFill>
                <a:blip r:embed="rId4"/>
                <a:stretch>
                  <a:fillRect l="-1935" t="-1679"/>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A34DB351-541B-46F6-B948-67929E8BE226}"/>
              </a:ext>
            </a:extLst>
          </p:cNvPr>
          <p:cNvSpPr txBox="1"/>
          <p:nvPr/>
        </p:nvSpPr>
        <p:spPr>
          <a:xfrm>
            <a:off x="3875315" y="6270171"/>
            <a:ext cx="2427514" cy="369332"/>
          </a:xfrm>
          <a:prstGeom prst="rect">
            <a:avLst/>
          </a:prstGeom>
          <a:noFill/>
        </p:spPr>
        <p:txBody>
          <a:bodyPr wrap="square" rtlCol="0">
            <a:spAutoFit/>
          </a:bodyPr>
          <a:lstStyle/>
          <a:p>
            <a:pPr algn="r"/>
            <a:r>
              <a:rPr lang="en-US" dirty="0"/>
              <a:t>Critical Wall Height </a:t>
            </a:r>
          </a:p>
        </p:txBody>
      </p:sp>
      <p:cxnSp>
        <p:nvCxnSpPr>
          <p:cNvPr id="10" name="Straight Arrow Connector 9">
            <a:extLst>
              <a:ext uri="{FF2B5EF4-FFF2-40B4-BE49-F238E27FC236}">
                <a16:creationId xmlns:a16="http://schemas.microsoft.com/office/drawing/2014/main" id="{CCE09728-BDBD-43B7-99BC-B2069F708D75}"/>
              </a:ext>
            </a:extLst>
          </p:cNvPr>
          <p:cNvCxnSpPr>
            <a:cxnSpLocks/>
            <a:stCxn id="3" idx="3"/>
          </p:cNvCxnSpPr>
          <p:nvPr/>
        </p:nvCxnSpPr>
        <p:spPr>
          <a:xfrm flipV="1">
            <a:off x="6302829" y="6134099"/>
            <a:ext cx="297668" cy="320738"/>
          </a:xfrm>
          <a:prstGeom prst="straightConnector1">
            <a:avLst/>
          </a:prstGeom>
          <a:ln w="38100">
            <a:solidFill>
              <a:schemeClr val="tx1"/>
            </a:solidFill>
            <a:tailEnd type="triangle"/>
          </a:ln>
          <a:effectLst>
            <a:glow rad="101600">
              <a:schemeClr val="bg1">
                <a:alpha val="6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5887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67ABD-B591-452E-B8AD-F5CE569D0E88}"/>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C7D74380-C314-494E-AE20-FCA3AB69363A}"/>
              </a:ext>
            </a:extLst>
          </p:cNvPr>
          <p:cNvSpPr>
            <a:spLocks noGrp="1"/>
          </p:cNvSpPr>
          <p:nvPr>
            <p:ph idx="1"/>
          </p:nvPr>
        </p:nvSpPr>
        <p:spPr>
          <a:xfrm>
            <a:off x="367862" y="1303283"/>
            <a:ext cx="11498317" cy="4830816"/>
          </a:xfrm>
        </p:spPr>
        <p:txBody>
          <a:bodyPr>
            <a:normAutofit fontScale="92500"/>
          </a:bodyPr>
          <a:lstStyle/>
          <a:p>
            <a:pPr marL="0" indent="0">
              <a:buNone/>
            </a:pPr>
            <a:r>
              <a:rPr lang="en-US" dirty="0"/>
              <a:t>Accurate knowledge of the optical properties of spacecraft components, especially external components, is critical for proper spacecraft thermal design. The effective emissivity of isogrid (an array of equilateral triangular cavities) is not well understood, which poses a challenge for spacecraft thermal management. In this thesis the effective emissivity of isogrid with a prescribed base temperature and nonisothermal walls is examined. The temperature profile of the cavity’s walls and the overall effective emissivity of the cavity are found using Thermal Desktop with Monte Carlo ray tracing. The effective emissivity’s dependence on the wall height, wall thickness, wall resistance, and surface emissivity are examined. The existence of a critical wall height, and the contributing factors to this critical height, are discussed. Comparisons between isogrid and cavities with different base geometries are made. A variable emissivity isogrid spacecraft radiator concept employing the cavity effect is proposed, and mechanisms for achieving this are discussed.</a:t>
            </a:r>
            <a:r>
              <a:rPr lang="en-US" sz="1800" dirty="0">
                <a:effectLst/>
                <a:latin typeface="Times New Roman" panose="02020603050405020304" pitchFamily="18" charset="0"/>
                <a:ea typeface="Times New Roman" panose="02020603050405020304" pitchFamily="18" charset="0"/>
              </a:rPr>
              <a:t>	</a:t>
            </a:r>
            <a:endParaRPr lang="en-US" dirty="0"/>
          </a:p>
        </p:txBody>
      </p:sp>
      <p:sp>
        <p:nvSpPr>
          <p:cNvPr id="4" name="Date Placeholder 3">
            <a:extLst>
              <a:ext uri="{FF2B5EF4-FFF2-40B4-BE49-F238E27FC236}">
                <a16:creationId xmlns:a16="http://schemas.microsoft.com/office/drawing/2014/main" id="{054D5F81-40B5-47B6-AB8A-A03C53AC33C1}"/>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11C1898D-782B-4067-BD8F-A1A65F0A4A8D}"/>
              </a:ext>
            </a:extLst>
          </p:cNvPr>
          <p:cNvSpPr>
            <a:spLocks noGrp="1"/>
          </p:cNvSpPr>
          <p:nvPr>
            <p:ph type="sldNum" sz="quarter" idx="12"/>
          </p:nvPr>
        </p:nvSpPr>
        <p:spPr/>
        <p:txBody>
          <a:bodyPr/>
          <a:lstStyle/>
          <a:p>
            <a:fld id="{D76D51A9-9040-4A22-B891-4379829A92E5}" type="slidenum">
              <a:rPr lang="en-US" smtClean="0"/>
              <a:pPr/>
              <a:t>2</a:t>
            </a:fld>
            <a:endParaRPr lang="en-US"/>
          </a:p>
        </p:txBody>
      </p:sp>
    </p:spTree>
    <p:extLst>
      <p:ext uri="{BB962C8B-B14F-4D97-AF65-F5344CB8AC3E}">
        <p14:creationId xmlns:p14="http://schemas.microsoft.com/office/powerpoint/2010/main" val="397792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0D247-E79E-4847-A886-EB33410EF0F9}"/>
              </a:ext>
            </a:extLst>
          </p:cNvPr>
          <p:cNvSpPr>
            <a:spLocks noGrp="1"/>
          </p:cNvSpPr>
          <p:nvPr>
            <p:ph type="title"/>
          </p:nvPr>
        </p:nvSpPr>
        <p:spPr>
          <a:xfrm>
            <a:off x="838200" y="0"/>
            <a:ext cx="8375032" cy="1050924"/>
          </a:xfrm>
        </p:spPr>
        <p:txBody>
          <a:bodyPr>
            <a:normAutofit fontScale="90000"/>
          </a:bodyPr>
          <a:lstStyle/>
          <a:p>
            <a:r>
              <a:rPr lang="en-US" dirty="0"/>
              <a:t>Contributing Factors to Critical Wall Height</a:t>
            </a:r>
          </a:p>
        </p:txBody>
      </p:sp>
      <p:sp>
        <p:nvSpPr>
          <p:cNvPr id="4" name="Date Placeholder 3">
            <a:extLst>
              <a:ext uri="{FF2B5EF4-FFF2-40B4-BE49-F238E27FC236}">
                <a16:creationId xmlns:a16="http://schemas.microsoft.com/office/drawing/2014/main" id="{35B968FE-5546-4864-B9EE-9D6C2F45864D}"/>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37313A0F-B0DB-4235-8C26-A00D5D21F0C5}"/>
              </a:ext>
            </a:extLst>
          </p:cNvPr>
          <p:cNvSpPr>
            <a:spLocks noGrp="1"/>
          </p:cNvSpPr>
          <p:nvPr>
            <p:ph type="sldNum" sz="quarter" idx="12"/>
          </p:nvPr>
        </p:nvSpPr>
        <p:spPr/>
        <p:txBody>
          <a:bodyPr/>
          <a:lstStyle/>
          <a:p>
            <a:fld id="{D76D51A9-9040-4A22-B891-4379829A92E5}" type="slidenum">
              <a:rPr lang="en-US" smtClean="0"/>
              <a:pPr/>
              <a:t>20</a:t>
            </a:fld>
            <a:endParaRPr lang="en-US"/>
          </a:p>
        </p:txBody>
      </p:sp>
      <p:graphicFrame>
        <p:nvGraphicFramePr>
          <p:cNvPr id="6" name="Chart 5">
            <a:extLst>
              <a:ext uri="{FF2B5EF4-FFF2-40B4-BE49-F238E27FC236}">
                <a16:creationId xmlns:a16="http://schemas.microsoft.com/office/drawing/2014/main" id="{F8F64295-2270-4582-B256-5978B11CBC2A}"/>
              </a:ext>
            </a:extLst>
          </p:cNvPr>
          <p:cNvGraphicFramePr/>
          <p:nvPr>
            <p:extLst>
              <p:ext uri="{D42A27DB-BD31-4B8C-83A1-F6EECF244321}">
                <p14:modId xmlns:p14="http://schemas.microsoft.com/office/powerpoint/2010/main" val="1780008771"/>
              </p:ext>
            </p:extLst>
          </p:nvPr>
        </p:nvGraphicFramePr>
        <p:xfrm>
          <a:off x="4995041" y="1050923"/>
          <a:ext cx="7315200" cy="5497021"/>
        </p:xfrm>
        <a:graphic>
          <a:graphicData uri="http://schemas.openxmlformats.org/drawingml/2006/chart">
            <c:chart xmlns:c="http://schemas.openxmlformats.org/drawingml/2006/chart" xmlns:r="http://schemas.openxmlformats.org/officeDocument/2006/relationships" r:id="rId2"/>
          </a:graphicData>
        </a:graphic>
      </p:graphicFrame>
      <p:grpSp>
        <p:nvGrpSpPr>
          <p:cNvPr id="7" name="Group 6">
            <a:extLst>
              <a:ext uri="{FF2B5EF4-FFF2-40B4-BE49-F238E27FC236}">
                <a16:creationId xmlns:a16="http://schemas.microsoft.com/office/drawing/2014/main" id="{A28DC1FA-A532-4BDF-86F2-76AFA3DD4D62}"/>
              </a:ext>
            </a:extLst>
          </p:cNvPr>
          <p:cNvGrpSpPr>
            <a:grpSpLocks noChangeAspect="1"/>
          </p:cNvGrpSpPr>
          <p:nvPr/>
        </p:nvGrpSpPr>
        <p:grpSpPr>
          <a:xfrm>
            <a:off x="1949668" y="4199638"/>
            <a:ext cx="2844401" cy="2658361"/>
            <a:chOff x="496077" y="2011239"/>
            <a:chExt cx="3512859" cy="3283097"/>
          </a:xfrm>
        </p:grpSpPr>
        <p:pic>
          <p:nvPicPr>
            <p:cNvPr id="8" name="Picture 7">
              <a:extLst>
                <a:ext uri="{FF2B5EF4-FFF2-40B4-BE49-F238E27FC236}">
                  <a16:creationId xmlns:a16="http://schemas.microsoft.com/office/drawing/2014/main" id="{A75A1003-CD38-48E6-A9E9-E47224F297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45" t="22988" b="7644"/>
            <a:stretch/>
          </p:blipFill>
          <p:spPr bwMode="auto">
            <a:xfrm>
              <a:off x="587323" y="2011239"/>
              <a:ext cx="3421613" cy="3283097"/>
            </a:xfrm>
            <a:prstGeom prst="rect">
              <a:avLst/>
            </a:prstGeom>
            <a:noFill/>
            <a:ln>
              <a:noFill/>
            </a:ln>
          </p:spPr>
        </p:pic>
        <p:sp>
          <p:nvSpPr>
            <p:cNvPr id="9" name="Rectangle 8">
              <a:extLst>
                <a:ext uri="{FF2B5EF4-FFF2-40B4-BE49-F238E27FC236}">
                  <a16:creationId xmlns:a16="http://schemas.microsoft.com/office/drawing/2014/main" id="{64883430-9E48-4C22-93D4-6D4B2DFF6C5E}"/>
                </a:ext>
              </a:extLst>
            </p:cNvPr>
            <p:cNvSpPr/>
            <p:nvPr/>
          </p:nvSpPr>
          <p:spPr>
            <a:xfrm>
              <a:off x="496077" y="2830286"/>
              <a:ext cx="482819" cy="941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2F01DA0C-877D-4B95-B532-AEF55F1FA870}"/>
                  </a:ext>
                </a:extLst>
              </p:cNvPr>
              <p:cNvSpPr>
                <a:spLocks noGrp="1"/>
              </p:cNvSpPr>
              <p:nvPr>
                <p:ph idx="1"/>
              </p:nvPr>
            </p:nvSpPr>
            <p:spPr>
              <a:xfrm>
                <a:off x="0" y="1050924"/>
                <a:ext cx="5307724" cy="5083175"/>
              </a:xfrm>
            </p:spPr>
            <p:txBody>
              <a:bodyPr>
                <a:normAutofit/>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𝑡𝑜𝑡𝑎𝑙</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𝑤𝑎𝑙𝑙𝑠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𝑏𝑎𝑠𝑒</m:t>
                        </m:r>
                      </m:sub>
                    </m:sSub>
                  </m:oMath>
                </a14:m>
                <a:endParaRPr lang="en-US" dirty="0"/>
              </a:p>
              <a:p>
                <a:r>
                  <a:rPr lang="en-US" dirty="0"/>
                  <a:t>At </a:t>
                </a:r>
                <a14:m>
                  <m:oMath xmlns:m="http://schemas.openxmlformats.org/officeDocument/2006/math">
                    <m:r>
                      <a:rPr lang="en-US"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=0</m:t>
                    </m:r>
                  </m:oMath>
                </a14:m>
                <a:r>
                  <a:rPr lang="en-US" dirty="0"/>
                  <a:t> (wall height = 0) entire contribution is from base</a:t>
                </a:r>
              </a:p>
              <a:p>
                <a:r>
                  <a:rPr lang="en-US" dirty="0"/>
                  <a:t>As </a:t>
                </a:r>
                <a14:m>
                  <m:oMath xmlns:m="http://schemas.openxmlformats.org/officeDocument/2006/math">
                    <m:r>
                      <a:rPr lang="en-US" i="1" smtClean="0">
                        <a:latin typeface="Cambria Math" panose="02040503050406030204" pitchFamily="18" charset="0"/>
                        <a:ea typeface="Cambria Math" panose="02040503050406030204" pitchFamily="18" charset="0"/>
                      </a:rPr>
                      <m:t>𝜂</m:t>
                    </m:r>
                  </m:oMath>
                </a14:m>
                <a:r>
                  <a:rPr lang="en-US" dirty="0"/>
                  <a:t> increases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𝑏𝑎𝑠𝑒</m:t>
                        </m:r>
                      </m:sub>
                    </m:sSub>
                    <m:r>
                      <a:rPr lang="en-US" b="0" i="1" smtClean="0">
                        <a:latin typeface="Cambria Math" panose="02040503050406030204" pitchFamily="18" charset="0"/>
                      </a:rPr>
                      <m:t> </m:t>
                    </m:r>
                  </m:oMath>
                </a14:m>
                <a:r>
                  <a:rPr lang="en-US" dirty="0"/>
                  <a:t>decreases</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𝑤𝑎𝑙𝑙𝑠</m:t>
                        </m:r>
                      </m:sub>
                    </m:sSub>
                    <m:r>
                      <a:rPr lang="en-US" b="0" i="1" smtClean="0">
                        <a:latin typeface="Cambria Math" panose="02040503050406030204" pitchFamily="18" charset="0"/>
                      </a:rPr>
                      <m:t> </m:t>
                    </m:r>
                  </m:oMath>
                </a14:m>
                <a:r>
                  <a:rPr lang="en-US" dirty="0"/>
                  <a:t>increases, reaches a maximum, and begins to decrease</a:t>
                </a:r>
              </a:p>
              <a:p>
                <a:endParaRPr lang="en-US" dirty="0"/>
              </a:p>
            </p:txBody>
          </p:sp>
        </mc:Choice>
        <mc:Fallback xmlns="">
          <p:sp>
            <p:nvSpPr>
              <p:cNvPr id="10" name="Content Placeholder 2">
                <a:extLst>
                  <a:ext uri="{FF2B5EF4-FFF2-40B4-BE49-F238E27FC236}">
                    <a16:creationId xmlns:a16="http://schemas.microsoft.com/office/drawing/2014/main" id="{2F01DA0C-877D-4B95-B532-AEF55F1FA870}"/>
                  </a:ext>
                </a:extLst>
              </p:cNvPr>
              <p:cNvSpPr>
                <a:spLocks noGrp="1" noRot="1" noChangeAspect="1" noMove="1" noResize="1" noEditPoints="1" noAdjustHandles="1" noChangeArrowheads="1" noChangeShapeType="1" noTextEdit="1"/>
              </p:cNvSpPr>
              <p:nvPr>
                <p:ph idx="1"/>
              </p:nvPr>
            </p:nvSpPr>
            <p:spPr>
              <a:xfrm>
                <a:off x="0" y="1050924"/>
                <a:ext cx="5307724" cy="5083175"/>
              </a:xfrm>
              <a:blipFill>
                <a:blip r:embed="rId4"/>
                <a:stretch>
                  <a:fillRect l="-2067"/>
                </a:stretch>
              </a:blipFill>
            </p:spPr>
            <p:txBody>
              <a:bodyPr/>
              <a:lstStyle/>
              <a:p>
                <a:r>
                  <a:rPr lang="en-US">
                    <a:noFill/>
                  </a:rPr>
                  <a:t> </a:t>
                </a:r>
              </a:p>
            </p:txBody>
          </p:sp>
        </mc:Fallback>
      </mc:AlternateContent>
    </p:spTree>
    <p:extLst>
      <p:ext uri="{BB962C8B-B14F-4D97-AF65-F5344CB8AC3E}">
        <p14:creationId xmlns:p14="http://schemas.microsoft.com/office/powerpoint/2010/main" val="1134985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3C3AA0A-32F7-4E26-95AB-D6EBB9DCFD77}"/>
                  </a:ext>
                </a:extLst>
              </p:cNvPr>
              <p:cNvSpPr>
                <a:spLocks noGrp="1"/>
              </p:cNvSpPr>
              <p:nvPr>
                <p:ph type="title"/>
              </p:nvPr>
            </p:nvSpPr>
            <p:spPr/>
            <p:txBody>
              <a:bodyPr/>
              <a:lstStyle/>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oMath>
                </a14:m>
                <a:r>
                  <a:rPr lang="en-US" dirty="0"/>
                  <a:t> vs Wall Height Results (1/2)</a:t>
                </a:r>
              </a:p>
            </p:txBody>
          </p:sp>
        </mc:Choice>
        <mc:Fallback xmlns="">
          <p:sp>
            <p:nvSpPr>
              <p:cNvPr id="2" name="Title 1">
                <a:extLst>
                  <a:ext uri="{FF2B5EF4-FFF2-40B4-BE49-F238E27FC236}">
                    <a16:creationId xmlns:a16="http://schemas.microsoft.com/office/drawing/2014/main" id="{73C3AA0A-32F7-4E26-95AB-D6EBB9DCFD77}"/>
                  </a:ext>
                </a:extLst>
              </p:cNvPr>
              <p:cNvSpPr>
                <a:spLocks noGrp="1" noRot="1" noChangeAspect="1" noMove="1" noResize="1" noEditPoints="1" noAdjustHandles="1" noChangeArrowheads="1" noChangeShapeType="1" noTextEdit="1"/>
              </p:cNvSpPr>
              <p:nvPr>
                <p:ph type="title"/>
              </p:nvPr>
            </p:nvSpPr>
            <p:spPr>
              <a:blipFill>
                <a:blip r:embed="rId2"/>
                <a:stretch>
                  <a:fillRect b="-465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E90479C-B15A-46E1-A037-C35D0F55C613}"/>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4E8A475E-8798-436B-AE99-4971DB75BCC3}"/>
              </a:ext>
            </a:extLst>
          </p:cNvPr>
          <p:cNvSpPr>
            <a:spLocks noGrp="1"/>
          </p:cNvSpPr>
          <p:nvPr>
            <p:ph type="sldNum" sz="quarter" idx="12"/>
          </p:nvPr>
        </p:nvSpPr>
        <p:spPr/>
        <p:txBody>
          <a:bodyPr/>
          <a:lstStyle/>
          <a:p>
            <a:fld id="{D76D51A9-9040-4A22-B891-4379829A92E5}" type="slidenum">
              <a:rPr lang="en-US" smtClean="0"/>
              <a:pPr/>
              <a:t>21</a:t>
            </a:fld>
            <a:endParaRPr lang="en-US"/>
          </a:p>
        </p:txBody>
      </p:sp>
      <p:graphicFrame>
        <p:nvGraphicFramePr>
          <p:cNvPr id="6" name="Chart 5">
            <a:extLst>
              <a:ext uri="{FF2B5EF4-FFF2-40B4-BE49-F238E27FC236}">
                <a16:creationId xmlns:a16="http://schemas.microsoft.com/office/drawing/2014/main" id="{043154B0-9089-4E3A-A6E4-1462038266B6}"/>
              </a:ext>
            </a:extLst>
          </p:cNvPr>
          <p:cNvGraphicFramePr/>
          <p:nvPr>
            <p:extLst>
              <p:ext uri="{D42A27DB-BD31-4B8C-83A1-F6EECF244321}">
                <p14:modId xmlns:p14="http://schemas.microsoft.com/office/powerpoint/2010/main" val="2273370510"/>
              </p:ext>
            </p:extLst>
          </p:nvPr>
        </p:nvGraphicFramePr>
        <p:xfrm>
          <a:off x="4953000" y="1050924"/>
          <a:ext cx="7315200" cy="548798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A6B0B81A-E540-4D21-9C04-F862240D4B34}"/>
                  </a:ext>
                </a:extLst>
              </p:cNvPr>
              <p:cNvSpPr>
                <a:spLocks noGrp="1"/>
              </p:cNvSpPr>
              <p:nvPr>
                <p:ph idx="1"/>
              </p:nvPr>
            </p:nvSpPr>
            <p:spPr>
              <a:xfrm>
                <a:off x="0" y="1050924"/>
                <a:ext cx="5917324" cy="5083175"/>
              </a:xfrm>
            </p:spPr>
            <p:txBody>
              <a:bodyPr>
                <a:normAutofit/>
              </a:bodyPr>
              <a:lstStyle/>
              <a:p>
                <a:r>
                  <a:rPr lang="en-US" dirty="0">
                    <a:ea typeface="Cambria Math" panose="02040503050406030204" pitchFamily="18" charset="0"/>
                  </a:rPr>
                  <a:t>Larger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i="1" dirty="0">
                            <a:latin typeface="Cambria Math" panose="02040503050406030204" pitchFamily="18" charset="0"/>
                            <a:ea typeface="Cambria Math" panose="02040503050406030204" pitchFamily="18" charset="0"/>
                          </a:rPr>
                          <m:t>𝑠𝑢𝑟𝑓</m:t>
                        </m:r>
                      </m:sub>
                    </m:sSub>
                  </m:oMath>
                </a14:m>
                <a:r>
                  <a:rPr lang="en-US" dirty="0"/>
                  <a:t> leads to </a:t>
                </a:r>
              </a:p>
              <a:p>
                <a:pPr lvl="1"/>
                <a:r>
                  <a:rPr lang="en-US" dirty="0"/>
                  <a:t>Larger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i="1" dirty="0">
                            <a:latin typeface="Cambria Math" panose="02040503050406030204" pitchFamily="18" charset="0"/>
                            <a:ea typeface="Cambria Math" panose="02040503050406030204" pitchFamily="18" charset="0"/>
                          </a:rPr>
                          <m:t>𝑒𝑓𝑓</m:t>
                        </m:r>
                        <m:r>
                          <a:rPr lang="en-US" i="1" dirty="0">
                            <a:latin typeface="Cambria Math" panose="02040503050406030204" pitchFamily="18" charset="0"/>
                            <a:ea typeface="Cambria Math" panose="02040503050406030204" pitchFamily="18" charset="0"/>
                          </a:rPr>
                          <m:t> </m:t>
                        </m:r>
                        <m:r>
                          <a:rPr lang="en-US" i="1" dirty="0">
                            <a:latin typeface="Cambria Math" panose="02040503050406030204" pitchFamily="18" charset="0"/>
                            <a:ea typeface="Cambria Math" panose="02040503050406030204" pitchFamily="18" charset="0"/>
                          </a:rPr>
                          <m:t>𝑚𝑎𝑥</m:t>
                        </m:r>
                      </m:sub>
                    </m:sSub>
                  </m:oMath>
                </a14:m>
                <a:endParaRPr lang="en-US" dirty="0"/>
              </a:p>
              <a:p>
                <a:pPr lvl="1"/>
                <a:r>
                  <a:rPr lang="en-US" dirty="0"/>
                  <a:t>Larger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𝑐𝑟𝑖𝑡</m:t>
                        </m:r>
                      </m:sub>
                    </m:sSub>
                  </m:oMath>
                </a14:m>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𝜂</m:t>
                        </m:r>
                      </m:e>
                      <m:sub>
                        <m:r>
                          <a:rPr lang="en-US" b="0" i="1" smtClean="0">
                            <a:latin typeface="Cambria Math" panose="02040503050406030204" pitchFamily="18" charset="0"/>
                            <a:ea typeface="Cambria Math" panose="02040503050406030204" pitchFamily="18" charset="0"/>
                          </a:rPr>
                          <m:t>𝑒𝑞𝑢𝑖𝑣</m:t>
                        </m:r>
                      </m:sub>
                    </m:sSub>
                  </m:oMath>
                </a14:m>
                <a:endParaRPr lang="en-US" dirty="0"/>
              </a:p>
              <a:p>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b="0" i="1" dirty="0" smtClean="0">
                            <a:latin typeface="Cambria Math" panose="02040503050406030204" pitchFamily="18" charset="0"/>
                            <a:ea typeface="Cambria Math" panose="02040503050406030204" pitchFamily="18" charset="0"/>
                          </a:rPr>
                          <m:t>𝑒𝑓𝑓</m:t>
                        </m:r>
                      </m:sub>
                    </m:sSub>
                    <m:r>
                      <a:rPr lang="en-US" b="0" i="1" dirty="0" smtClean="0">
                        <a:latin typeface="Cambria Math" panose="02040503050406030204" pitchFamily="18" charset="0"/>
                        <a:ea typeface="Cambria Math" panose="02040503050406030204" pitchFamily="18" charset="0"/>
                      </a:rPr>
                      <m:t>≤1.0</m:t>
                    </m:r>
                  </m:oMath>
                </a14:m>
                <a:endParaRPr lang="en-US" dirty="0"/>
              </a:p>
              <a:p>
                <a:pPr lvl="1"/>
                <a:r>
                  <a:rPr lang="en-US" dirty="0"/>
                  <a:t>Because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i="1" dirty="0">
                            <a:latin typeface="Cambria Math" panose="02040503050406030204" pitchFamily="18" charset="0"/>
                            <a:ea typeface="Cambria Math" panose="02040503050406030204" pitchFamily="18" charset="0"/>
                          </a:rPr>
                          <m:t>𝑒𝑓𝑓</m:t>
                        </m:r>
                      </m:sub>
                    </m:sSub>
                    <m:r>
                      <a:rPr lang="en-US" b="0"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b="0" i="1" dirty="0" smtClean="0">
                            <a:latin typeface="Cambria Math" panose="02040503050406030204" pitchFamily="18" charset="0"/>
                            <a:ea typeface="Cambria Math" panose="02040503050406030204" pitchFamily="18" charset="0"/>
                          </a:rPr>
                          <m:t>𝑏𝑙𝑎𝑐𝑘𝑏𝑜𝑑𝑦</m:t>
                        </m:r>
                      </m:sub>
                    </m:sSub>
                  </m:oMath>
                </a14:m>
                <a:endParaRPr lang="en-US" dirty="0"/>
              </a:p>
              <a:p>
                <a:endParaRPr lang="en-US" dirty="0"/>
              </a:p>
            </p:txBody>
          </p:sp>
        </mc:Choice>
        <mc:Fallback xmlns="">
          <p:sp>
            <p:nvSpPr>
              <p:cNvPr id="8" name="Content Placeholder 2">
                <a:extLst>
                  <a:ext uri="{FF2B5EF4-FFF2-40B4-BE49-F238E27FC236}">
                    <a16:creationId xmlns:a16="http://schemas.microsoft.com/office/drawing/2014/main" id="{A6B0B81A-E540-4D21-9C04-F862240D4B34}"/>
                  </a:ext>
                </a:extLst>
              </p:cNvPr>
              <p:cNvSpPr>
                <a:spLocks noGrp="1" noRot="1" noChangeAspect="1" noMove="1" noResize="1" noEditPoints="1" noAdjustHandles="1" noChangeArrowheads="1" noChangeShapeType="1" noTextEdit="1"/>
              </p:cNvSpPr>
              <p:nvPr>
                <p:ph idx="1"/>
              </p:nvPr>
            </p:nvSpPr>
            <p:spPr>
              <a:xfrm>
                <a:off x="0" y="1050924"/>
                <a:ext cx="5917324" cy="5083175"/>
              </a:xfrm>
              <a:blipFill>
                <a:blip r:embed="rId4"/>
                <a:stretch>
                  <a:fillRect l="-1854" t="-16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47BAA983-028E-4456-B4D5-FAE1DFF8E663}"/>
                  </a:ext>
                </a:extLst>
              </p:cNvPr>
              <p:cNvGraphicFramePr>
                <a:graphicFrameLocks noGrp="1"/>
              </p:cNvGraphicFramePr>
              <p:nvPr>
                <p:extLst>
                  <p:ext uri="{D42A27DB-BD31-4B8C-83A1-F6EECF244321}">
                    <p14:modId xmlns:p14="http://schemas.microsoft.com/office/powerpoint/2010/main" val="1490520063"/>
                  </p:ext>
                </p:extLst>
              </p:nvPr>
            </p:nvGraphicFramePr>
            <p:xfrm>
              <a:off x="396688" y="3794918"/>
              <a:ext cx="3881022" cy="2363028"/>
            </p:xfrm>
            <a:graphic>
              <a:graphicData uri="http://schemas.openxmlformats.org/drawingml/2006/table">
                <a:tbl>
                  <a:tblPr firstRow="1" firstCol="1" bandRow="1">
                    <a:tableStyleId>{5940675A-B579-460E-94D1-54222C63F5DA}</a:tableStyleId>
                  </a:tblPr>
                  <a:tblGrid>
                    <a:gridCol w="767460">
                      <a:extLst>
                        <a:ext uri="{9D8B030D-6E8A-4147-A177-3AD203B41FA5}">
                          <a16:colId xmlns:a16="http://schemas.microsoft.com/office/drawing/2014/main" val="157514747"/>
                        </a:ext>
                      </a:extLst>
                    </a:gridCol>
                    <a:gridCol w="807278">
                      <a:extLst>
                        <a:ext uri="{9D8B030D-6E8A-4147-A177-3AD203B41FA5}">
                          <a16:colId xmlns:a16="http://schemas.microsoft.com/office/drawing/2014/main" val="777189792"/>
                        </a:ext>
                      </a:extLst>
                    </a:gridCol>
                    <a:gridCol w="807278">
                      <a:extLst>
                        <a:ext uri="{9D8B030D-6E8A-4147-A177-3AD203B41FA5}">
                          <a16:colId xmlns:a16="http://schemas.microsoft.com/office/drawing/2014/main" val="44672116"/>
                        </a:ext>
                      </a:extLst>
                    </a:gridCol>
                    <a:gridCol w="749503">
                      <a:extLst>
                        <a:ext uri="{9D8B030D-6E8A-4147-A177-3AD203B41FA5}">
                          <a16:colId xmlns:a16="http://schemas.microsoft.com/office/drawing/2014/main" val="2474233102"/>
                        </a:ext>
                      </a:extLst>
                    </a:gridCol>
                    <a:gridCol w="749503">
                      <a:extLst>
                        <a:ext uri="{9D8B030D-6E8A-4147-A177-3AD203B41FA5}">
                          <a16:colId xmlns:a16="http://schemas.microsoft.com/office/drawing/2014/main" val="160115905"/>
                        </a:ext>
                      </a:extLst>
                    </a:gridCol>
                  </a:tblGrid>
                  <a:tr h="465448">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r>
                                  <a:rPr lang="en-US" sz="1400" b="1" i="1">
                                    <a:effectLst/>
                                    <a:latin typeface="Cambria Math" panose="02040503050406030204" pitchFamily="18" charset="0"/>
                                  </a:rPr>
                                  <m:t>𝝀</m:t>
                                </m:r>
                              </m:oMath>
                            </m:oMathPara>
                          </a14:m>
                          <a:endParaRPr lang="en-US" sz="1600" b="1"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rPr>
                                    </m:ctrlPr>
                                  </m:sSubPr>
                                  <m:e>
                                    <m:r>
                                      <a:rPr lang="en-US" sz="1600" b="1" i="1">
                                        <a:effectLst/>
                                        <a:latin typeface="Cambria Math" panose="02040503050406030204" pitchFamily="18" charset="0"/>
                                      </a:rPr>
                                      <m:t>𝜺</m:t>
                                    </m:r>
                                  </m:e>
                                  <m:sub>
                                    <m:r>
                                      <a:rPr lang="en-US" sz="1600" b="1" i="1">
                                        <a:effectLst/>
                                        <a:latin typeface="Cambria Math" panose="02040503050406030204" pitchFamily="18" charset="0"/>
                                      </a:rPr>
                                      <m:t>𝒔𝒖𝒓𝒇</m:t>
                                    </m:r>
                                  </m:sub>
                                </m:sSub>
                              </m:oMath>
                            </m:oMathPara>
                          </a14:m>
                          <a:endParaRPr lang="en-US" sz="1600" b="1" i="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rPr>
                                    </m:ctrlPr>
                                  </m:sSubPr>
                                  <m:e>
                                    <m:r>
                                      <a:rPr lang="en-US" sz="1600" b="1" i="1">
                                        <a:effectLst/>
                                        <a:latin typeface="Cambria Math" panose="02040503050406030204" pitchFamily="18" charset="0"/>
                                      </a:rPr>
                                      <m:t>𝜺</m:t>
                                    </m:r>
                                  </m:e>
                                  <m:sub>
                                    <m:r>
                                      <a:rPr lang="en-US" sz="1600" b="1" i="1">
                                        <a:effectLst/>
                                        <a:latin typeface="Cambria Math" panose="02040503050406030204" pitchFamily="18" charset="0"/>
                                      </a:rPr>
                                      <m:t>𝒆𝒇𝒇</m:t>
                                    </m:r>
                                    <m:r>
                                      <a:rPr lang="en-US" sz="1600" b="1" i="1">
                                        <a:effectLst/>
                                        <a:latin typeface="Cambria Math" panose="02040503050406030204" pitchFamily="18" charset="0"/>
                                      </a:rPr>
                                      <m:t> </m:t>
                                    </m:r>
                                    <m:r>
                                      <a:rPr lang="en-US" sz="1600" b="1" i="1">
                                        <a:effectLst/>
                                        <a:latin typeface="Cambria Math" panose="02040503050406030204" pitchFamily="18" charset="0"/>
                                      </a:rPr>
                                      <m:t>𝒎𝒂𝒙</m:t>
                                    </m:r>
                                  </m:sub>
                                </m:sSub>
                              </m:oMath>
                            </m:oMathPara>
                          </a14:m>
                          <a:endParaRPr lang="en-US" sz="1600" b="1"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rPr>
                                    </m:ctrlPr>
                                  </m:sSubPr>
                                  <m:e>
                                    <m:r>
                                      <a:rPr lang="en-US" sz="1600" b="1" i="1">
                                        <a:effectLst/>
                                        <a:latin typeface="Cambria Math" panose="02040503050406030204" pitchFamily="18" charset="0"/>
                                      </a:rPr>
                                      <m:t>𝜼</m:t>
                                    </m:r>
                                  </m:e>
                                  <m:sub>
                                    <m:r>
                                      <a:rPr lang="en-US" sz="1600" b="1" i="1">
                                        <a:effectLst/>
                                        <a:latin typeface="Cambria Math" panose="02040503050406030204" pitchFamily="18" charset="0"/>
                                      </a:rPr>
                                      <m:t>𝒄𝒓𝒊𝒕</m:t>
                                    </m:r>
                                  </m:sub>
                                </m:sSub>
                              </m:oMath>
                            </m:oMathPara>
                          </a14:m>
                          <a:endParaRPr lang="en-US" sz="1600" b="1"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600" b="1" i="1">
                                        <a:effectLst/>
                                        <a:latin typeface="Cambria Math" panose="02040503050406030204" pitchFamily="18" charset="0"/>
                                      </a:rPr>
                                    </m:ctrlPr>
                                  </m:sSubPr>
                                  <m:e>
                                    <m:r>
                                      <a:rPr lang="en-US" sz="1600" b="1" i="1">
                                        <a:effectLst/>
                                        <a:latin typeface="Cambria Math" panose="02040503050406030204" pitchFamily="18" charset="0"/>
                                      </a:rPr>
                                      <m:t>𝜼</m:t>
                                    </m:r>
                                  </m:e>
                                  <m:sub>
                                    <m:r>
                                      <a:rPr lang="en-US" sz="1600" b="1" i="1">
                                        <a:effectLst/>
                                        <a:latin typeface="Cambria Math" panose="02040503050406030204" pitchFamily="18" charset="0"/>
                                      </a:rPr>
                                      <m:t>𝒆𝒒𝒖𝒊𝒗</m:t>
                                    </m:r>
                                  </m:sub>
                                </m:sSub>
                              </m:oMath>
                            </m:oMathPara>
                          </a14:m>
                          <a:endParaRPr lang="en-US" sz="1600" b="1" i="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16849620"/>
                      </a:ext>
                    </a:extLst>
                  </a:tr>
                  <a:tr h="334034">
                    <a:tc rowSpan="5">
                      <a:txBody>
                        <a:bodyPr/>
                        <a:lstStyle/>
                        <a:p>
                          <a:pPr marL="0" marR="0" algn="ctr">
                            <a:lnSpc>
                              <a:spcPct val="200000"/>
                            </a:lnSpc>
                            <a:spcBef>
                              <a:spcPts val="0"/>
                            </a:spcBef>
                            <a:spcAft>
                              <a:spcPts val="0"/>
                            </a:spcAft>
                          </a:pPr>
                          <a:r>
                            <a:rPr lang="en-US" sz="1400">
                              <a:effectLst/>
                            </a:rPr>
                            <a:t>0.010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0.90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0.95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2.77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6.67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17329628"/>
                      </a:ext>
                    </a:extLst>
                  </a:tr>
                  <a:tr h="334034">
                    <a:tc vMerge="1">
                      <a:txBody>
                        <a:bodyPr/>
                        <a:lstStyle/>
                        <a:p>
                          <a:endParaRPr lang="en-US"/>
                        </a:p>
                      </a:txBody>
                      <a:tcPr/>
                    </a:tc>
                    <a:tc>
                      <a:txBody>
                        <a:bodyPr/>
                        <a:lstStyle/>
                        <a:p>
                          <a:pPr marL="0" marR="0" algn="ctr">
                            <a:lnSpc>
                              <a:spcPct val="200000"/>
                            </a:lnSpc>
                            <a:spcBef>
                              <a:spcPts val="0"/>
                            </a:spcBef>
                            <a:spcAft>
                              <a:spcPts val="0"/>
                            </a:spcAft>
                          </a:pPr>
                          <a:r>
                            <a:rPr lang="en-US" sz="1400">
                              <a:effectLst/>
                            </a:rPr>
                            <a:t>0.70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0.88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4.16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18.73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51743427"/>
                      </a:ext>
                    </a:extLst>
                  </a:tr>
                  <a:tr h="334034">
                    <a:tc vMerge="1">
                      <a:txBody>
                        <a:bodyPr/>
                        <a:lstStyle/>
                        <a:p>
                          <a:endParaRPr lang="en-US"/>
                        </a:p>
                      </a:txBody>
                      <a:tcPr/>
                    </a:tc>
                    <a:tc>
                      <a:txBody>
                        <a:bodyPr/>
                        <a:lstStyle/>
                        <a:p>
                          <a:pPr marL="0" marR="0" algn="ctr">
                            <a:lnSpc>
                              <a:spcPct val="200000"/>
                            </a:lnSpc>
                            <a:spcBef>
                              <a:spcPts val="0"/>
                            </a:spcBef>
                            <a:spcAft>
                              <a:spcPts val="0"/>
                            </a:spcAft>
                          </a:pPr>
                          <a:r>
                            <a:rPr lang="en-US" sz="1400">
                              <a:effectLst/>
                            </a:rPr>
                            <a:t>0.50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0.79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5.54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&gt;20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58002541"/>
                      </a:ext>
                    </a:extLst>
                  </a:tr>
                  <a:tr h="334034">
                    <a:tc vMerge="1">
                      <a:txBody>
                        <a:bodyPr/>
                        <a:lstStyle/>
                        <a:p>
                          <a:endParaRPr lang="en-US"/>
                        </a:p>
                      </a:txBody>
                      <a:tcPr/>
                    </a:tc>
                    <a:tc>
                      <a:txBody>
                        <a:bodyPr/>
                        <a:lstStyle/>
                        <a:p>
                          <a:pPr marL="0" marR="0" algn="ctr">
                            <a:lnSpc>
                              <a:spcPct val="200000"/>
                            </a:lnSpc>
                            <a:spcBef>
                              <a:spcPts val="0"/>
                            </a:spcBef>
                            <a:spcAft>
                              <a:spcPts val="0"/>
                            </a:spcAft>
                          </a:pPr>
                          <a:r>
                            <a:rPr lang="en-US" sz="1400">
                              <a:effectLst/>
                            </a:rPr>
                            <a:t>0.30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0.68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6.93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&gt;20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89931718"/>
                      </a:ext>
                    </a:extLst>
                  </a:tr>
                  <a:tr h="334034">
                    <a:tc vMerge="1">
                      <a:txBody>
                        <a:bodyPr/>
                        <a:lstStyle/>
                        <a:p>
                          <a:endParaRPr lang="en-US"/>
                        </a:p>
                      </a:txBody>
                      <a:tcPr/>
                    </a:tc>
                    <a:tc>
                      <a:txBody>
                        <a:bodyPr/>
                        <a:lstStyle/>
                        <a:p>
                          <a:pPr marL="0" marR="0" algn="ctr">
                            <a:lnSpc>
                              <a:spcPct val="200000"/>
                            </a:lnSpc>
                            <a:spcBef>
                              <a:spcPts val="0"/>
                            </a:spcBef>
                            <a:spcAft>
                              <a:spcPts val="0"/>
                            </a:spcAft>
                          </a:pPr>
                          <a:r>
                            <a:rPr lang="en-US" sz="1400" dirty="0">
                              <a:effectLst/>
                            </a:rPr>
                            <a:t>0.10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0.47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13.86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&gt;20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02043507"/>
                      </a:ext>
                    </a:extLst>
                  </a:tr>
                </a:tbl>
              </a:graphicData>
            </a:graphic>
          </p:graphicFrame>
        </mc:Choice>
        <mc:Fallback xmlns="">
          <p:graphicFrame>
            <p:nvGraphicFramePr>
              <p:cNvPr id="3" name="Table 2">
                <a:extLst>
                  <a:ext uri="{FF2B5EF4-FFF2-40B4-BE49-F238E27FC236}">
                    <a16:creationId xmlns:a16="http://schemas.microsoft.com/office/drawing/2014/main" id="{47BAA983-028E-4456-B4D5-FAE1DFF8E663}"/>
                  </a:ext>
                </a:extLst>
              </p:cNvPr>
              <p:cNvGraphicFramePr>
                <a:graphicFrameLocks noGrp="1"/>
              </p:cNvGraphicFramePr>
              <p:nvPr>
                <p:extLst>
                  <p:ext uri="{D42A27DB-BD31-4B8C-83A1-F6EECF244321}">
                    <p14:modId xmlns:p14="http://schemas.microsoft.com/office/powerpoint/2010/main" val="1490520063"/>
                  </p:ext>
                </p:extLst>
              </p:nvPr>
            </p:nvGraphicFramePr>
            <p:xfrm>
              <a:off x="396688" y="3794918"/>
              <a:ext cx="3881022" cy="2363028"/>
            </p:xfrm>
            <a:graphic>
              <a:graphicData uri="http://schemas.openxmlformats.org/drawingml/2006/table">
                <a:tbl>
                  <a:tblPr firstRow="1" firstCol="1" bandRow="1">
                    <a:tableStyleId>{5940675A-B579-460E-94D1-54222C63F5DA}</a:tableStyleId>
                  </a:tblPr>
                  <a:tblGrid>
                    <a:gridCol w="767460">
                      <a:extLst>
                        <a:ext uri="{9D8B030D-6E8A-4147-A177-3AD203B41FA5}">
                          <a16:colId xmlns:a16="http://schemas.microsoft.com/office/drawing/2014/main" val="157514747"/>
                        </a:ext>
                      </a:extLst>
                    </a:gridCol>
                    <a:gridCol w="807278">
                      <a:extLst>
                        <a:ext uri="{9D8B030D-6E8A-4147-A177-3AD203B41FA5}">
                          <a16:colId xmlns:a16="http://schemas.microsoft.com/office/drawing/2014/main" val="777189792"/>
                        </a:ext>
                      </a:extLst>
                    </a:gridCol>
                    <a:gridCol w="807278">
                      <a:extLst>
                        <a:ext uri="{9D8B030D-6E8A-4147-A177-3AD203B41FA5}">
                          <a16:colId xmlns:a16="http://schemas.microsoft.com/office/drawing/2014/main" val="44672116"/>
                        </a:ext>
                      </a:extLst>
                    </a:gridCol>
                    <a:gridCol w="749503">
                      <a:extLst>
                        <a:ext uri="{9D8B030D-6E8A-4147-A177-3AD203B41FA5}">
                          <a16:colId xmlns:a16="http://schemas.microsoft.com/office/drawing/2014/main" val="2474233102"/>
                        </a:ext>
                      </a:extLst>
                    </a:gridCol>
                    <a:gridCol w="749503">
                      <a:extLst>
                        <a:ext uri="{9D8B030D-6E8A-4147-A177-3AD203B41FA5}">
                          <a16:colId xmlns:a16="http://schemas.microsoft.com/office/drawing/2014/main" val="160115905"/>
                        </a:ext>
                      </a:extLst>
                    </a:gridCol>
                  </a:tblGrid>
                  <a:tr h="533908">
                    <a:tc>
                      <a:txBody>
                        <a:bodyPr/>
                        <a:lstStyle/>
                        <a:p>
                          <a:endParaRPr lang="en-US"/>
                        </a:p>
                      </a:txBody>
                      <a:tcPr marL="68580" marR="68580" marT="0" marB="0" anchor="ctr">
                        <a:blipFill>
                          <a:blip r:embed="rId5"/>
                          <a:stretch>
                            <a:fillRect l="-794" t="-1136" r="-407143" b="-362500"/>
                          </a:stretch>
                        </a:blipFill>
                      </a:tcPr>
                    </a:tc>
                    <a:tc>
                      <a:txBody>
                        <a:bodyPr/>
                        <a:lstStyle/>
                        <a:p>
                          <a:endParaRPr lang="en-US"/>
                        </a:p>
                      </a:txBody>
                      <a:tcPr marL="68580" marR="68580" marT="0" marB="0" anchor="ctr">
                        <a:blipFill>
                          <a:blip r:embed="rId5"/>
                          <a:stretch>
                            <a:fillRect l="-96212" t="-1136" r="-288636" b="-362500"/>
                          </a:stretch>
                        </a:blipFill>
                      </a:tcPr>
                    </a:tc>
                    <a:tc>
                      <a:txBody>
                        <a:bodyPr/>
                        <a:lstStyle/>
                        <a:p>
                          <a:endParaRPr lang="en-US"/>
                        </a:p>
                      </a:txBody>
                      <a:tcPr marL="68580" marR="68580" marT="0" marB="0" anchor="ctr">
                        <a:blipFill>
                          <a:blip r:embed="rId5"/>
                          <a:stretch>
                            <a:fillRect l="-194737" t="-1136" r="-186466" b="-362500"/>
                          </a:stretch>
                        </a:blipFill>
                      </a:tcPr>
                    </a:tc>
                    <a:tc>
                      <a:txBody>
                        <a:bodyPr/>
                        <a:lstStyle/>
                        <a:p>
                          <a:endParaRPr lang="en-US"/>
                        </a:p>
                      </a:txBody>
                      <a:tcPr marL="68580" marR="68580" marT="0" marB="0" anchor="ctr">
                        <a:blipFill>
                          <a:blip r:embed="rId5"/>
                          <a:stretch>
                            <a:fillRect l="-318699" t="-1136" r="-101626" b="-362500"/>
                          </a:stretch>
                        </a:blipFill>
                      </a:tcPr>
                    </a:tc>
                    <a:tc>
                      <a:txBody>
                        <a:bodyPr/>
                        <a:lstStyle/>
                        <a:p>
                          <a:endParaRPr lang="en-US"/>
                        </a:p>
                      </a:txBody>
                      <a:tcPr marL="68580" marR="68580" marT="0" marB="0" anchor="ctr">
                        <a:blipFill>
                          <a:blip r:embed="rId5"/>
                          <a:stretch>
                            <a:fillRect l="-418699" t="-1136" r="-1626" b="-362500"/>
                          </a:stretch>
                        </a:blipFill>
                      </a:tcPr>
                    </a:tc>
                    <a:extLst>
                      <a:ext uri="{0D108BD9-81ED-4DB2-BD59-A6C34878D82A}">
                        <a16:rowId xmlns:a16="http://schemas.microsoft.com/office/drawing/2014/main" val="4116849620"/>
                      </a:ext>
                    </a:extLst>
                  </a:tr>
                  <a:tr h="365824">
                    <a:tc rowSpan="5">
                      <a:txBody>
                        <a:bodyPr/>
                        <a:lstStyle/>
                        <a:p>
                          <a:pPr marL="0" marR="0" algn="ctr">
                            <a:lnSpc>
                              <a:spcPct val="200000"/>
                            </a:lnSpc>
                            <a:spcBef>
                              <a:spcPts val="0"/>
                            </a:spcBef>
                            <a:spcAft>
                              <a:spcPts val="0"/>
                            </a:spcAft>
                          </a:pPr>
                          <a:r>
                            <a:rPr lang="en-US" sz="1400">
                              <a:effectLst/>
                            </a:rPr>
                            <a:t>0.010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0.90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0.95</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2.77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6.67</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17329628"/>
                      </a:ext>
                    </a:extLst>
                  </a:tr>
                  <a:tr h="365824">
                    <a:tc vMerge="1">
                      <a:txBody>
                        <a:bodyPr/>
                        <a:lstStyle/>
                        <a:p>
                          <a:endParaRPr lang="en-US"/>
                        </a:p>
                      </a:txBody>
                      <a:tcPr/>
                    </a:tc>
                    <a:tc>
                      <a:txBody>
                        <a:bodyPr/>
                        <a:lstStyle/>
                        <a:p>
                          <a:pPr marL="0" marR="0" algn="ctr">
                            <a:lnSpc>
                              <a:spcPct val="200000"/>
                            </a:lnSpc>
                            <a:spcBef>
                              <a:spcPts val="0"/>
                            </a:spcBef>
                            <a:spcAft>
                              <a:spcPts val="0"/>
                            </a:spcAft>
                          </a:pPr>
                          <a:r>
                            <a:rPr lang="en-US" sz="1400">
                              <a:effectLst/>
                            </a:rPr>
                            <a:t>0.70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0.88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4.16</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18.73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51743427"/>
                      </a:ext>
                    </a:extLst>
                  </a:tr>
                  <a:tr h="365824">
                    <a:tc vMerge="1">
                      <a:txBody>
                        <a:bodyPr/>
                        <a:lstStyle/>
                        <a:p>
                          <a:endParaRPr lang="en-US"/>
                        </a:p>
                      </a:txBody>
                      <a:tcPr/>
                    </a:tc>
                    <a:tc>
                      <a:txBody>
                        <a:bodyPr/>
                        <a:lstStyle/>
                        <a:p>
                          <a:pPr marL="0" marR="0" algn="ctr">
                            <a:lnSpc>
                              <a:spcPct val="200000"/>
                            </a:lnSpc>
                            <a:spcBef>
                              <a:spcPts val="0"/>
                            </a:spcBef>
                            <a:spcAft>
                              <a:spcPts val="0"/>
                            </a:spcAft>
                          </a:pPr>
                          <a:r>
                            <a:rPr lang="en-US" sz="1400">
                              <a:effectLst/>
                            </a:rPr>
                            <a:t>0.50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0.79</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5.54</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&gt;20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558002541"/>
                      </a:ext>
                    </a:extLst>
                  </a:tr>
                  <a:tr h="365824">
                    <a:tc vMerge="1">
                      <a:txBody>
                        <a:bodyPr/>
                        <a:lstStyle/>
                        <a:p>
                          <a:endParaRPr lang="en-US"/>
                        </a:p>
                      </a:txBody>
                      <a:tcPr/>
                    </a:tc>
                    <a:tc>
                      <a:txBody>
                        <a:bodyPr/>
                        <a:lstStyle/>
                        <a:p>
                          <a:pPr marL="0" marR="0" algn="ctr">
                            <a:lnSpc>
                              <a:spcPct val="200000"/>
                            </a:lnSpc>
                            <a:spcBef>
                              <a:spcPts val="0"/>
                            </a:spcBef>
                            <a:spcAft>
                              <a:spcPts val="0"/>
                            </a:spcAft>
                          </a:pPr>
                          <a:r>
                            <a:rPr lang="en-US" sz="1400">
                              <a:effectLst/>
                            </a:rPr>
                            <a:t>0.30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0.68</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6.93</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&gt;20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89931718"/>
                      </a:ext>
                    </a:extLst>
                  </a:tr>
                  <a:tr h="365824">
                    <a:tc vMerge="1">
                      <a:txBody>
                        <a:bodyPr/>
                        <a:lstStyle/>
                        <a:p>
                          <a:endParaRPr lang="en-US"/>
                        </a:p>
                      </a:txBody>
                      <a:tcPr/>
                    </a:tc>
                    <a:tc>
                      <a:txBody>
                        <a:bodyPr/>
                        <a:lstStyle/>
                        <a:p>
                          <a:pPr marL="0" marR="0" algn="ctr">
                            <a:lnSpc>
                              <a:spcPct val="200000"/>
                            </a:lnSpc>
                            <a:spcBef>
                              <a:spcPts val="0"/>
                            </a:spcBef>
                            <a:spcAft>
                              <a:spcPts val="0"/>
                            </a:spcAft>
                          </a:pPr>
                          <a:r>
                            <a:rPr lang="en-US" sz="1400" dirty="0">
                              <a:effectLst/>
                            </a:rPr>
                            <a:t>0.10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a:effectLst/>
                            </a:rPr>
                            <a:t>0.47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13.86</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400" dirty="0">
                              <a:effectLst/>
                            </a:rPr>
                            <a:t>&gt;20</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902043507"/>
                      </a:ext>
                    </a:extLst>
                  </a:tr>
                </a:tbl>
              </a:graphicData>
            </a:graphic>
          </p:graphicFrame>
        </mc:Fallback>
      </mc:AlternateContent>
    </p:spTree>
    <p:extLst>
      <p:ext uri="{BB962C8B-B14F-4D97-AF65-F5344CB8AC3E}">
        <p14:creationId xmlns:p14="http://schemas.microsoft.com/office/powerpoint/2010/main" val="301385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3C3AA0A-32F7-4E26-95AB-D6EBB9DCFD77}"/>
                  </a:ext>
                </a:extLst>
              </p:cNvPr>
              <p:cNvSpPr>
                <a:spLocks noGrp="1"/>
              </p:cNvSpPr>
              <p:nvPr>
                <p:ph type="title"/>
              </p:nvPr>
            </p:nvSpPr>
            <p:spPr/>
            <p:txBody>
              <a:bodyPr/>
              <a:lstStyle/>
              <a:p>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oMath>
                </a14:m>
                <a:r>
                  <a:rPr lang="en-US" dirty="0"/>
                  <a:t> vs Wall Height Results (2/2)</a:t>
                </a:r>
              </a:p>
            </p:txBody>
          </p:sp>
        </mc:Choice>
        <mc:Fallback xmlns="">
          <p:sp>
            <p:nvSpPr>
              <p:cNvPr id="2" name="Title 1">
                <a:extLst>
                  <a:ext uri="{FF2B5EF4-FFF2-40B4-BE49-F238E27FC236}">
                    <a16:creationId xmlns:a16="http://schemas.microsoft.com/office/drawing/2014/main" id="{73C3AA0A-32F7-4E26-95AB-D6EBB9DCFD77}"/>
                  </a:ext>
                </a:extLst>
              </p:cNvPr>
              <p:cNvSpPr>
                <a:spLocks noGrp="1" noRot="1" noChangeAspect="1" noMove="1" noResize="1" noEditPoints="1" noAdjustHandles="1" noChangeArrowheads="1" noChangeShapeType="1" noTextEdit="1"/>
              </p:cNvSpPr>
              <p:nvPr>
                <p:ph type="title"/>
              </p:nvPr>
            </p:nvSpPr>
            <p:spPr>
              <a:blipFill>
                <a:blip r:embed="rId2"/>
                <a:stretch>
                  <a:fillRect b="-4651"/>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EE90479C-B15A-46E1-A037-C35D0F55C613}"/>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4E8A475E-8798-436B-AE99-4971DB75BCC3}"/>
              </a:ext>
            </a:extLst>
          </p:cNvPr>
          <p:cNvSpPr>
            <a:spLocks noGrp="1"/>
          </p:cNvSpPr>
          <p:nvPr>
            <p:ph type="sldNum" sz="quarter" idx="12"/>
          </p:nvPr>
        </p:nvSpPr>
        <p:spPr/>
        <p:txBody>
          <a:bodyPr/>
          <a:lstStyle/>
          <a:p>
            <a:fld id="{D76D51A9-9040-4A22-B891-4379829A92E5}" type="slidenum">
              <a:rPr lang="en-US" smtClean="0"/>
              <a:pPr/>
              <a:t>22</a:t>
            </a:fld>
            <a:endParaRPr lang="en-US"/>
          </a:p>
        </p:txBody>
      </p:sp>
      <p:graphicFrame>
        <p:nvGraphicFramePr>
          <p:cNvPr id="7" name="Chart 6">
            <a:extLst>
              <a:ext uri="{FF2B5EF4-FFF2-40B4-BE49-F238E27FC236}">
                <a16:creationId xmlns:a16="http://schemas.microsoft.com/office/drawing/2014/main" id="{2BB8EB2C-49D2-4B72-9E68-F0AE240EFF5E}"/>
              </a:ext>
            </a:extLst>
          </p:cNvPr>
          <p:cNvGraphicFramePr/>
          <p:nvPr>
            <p:extLst>
              <p:ext uri="{D42A27DB-BD31-4B8C-83A1-F6EECF244321}">
                <p14:modId xmlns:p14="http://schemas.microsoft.com/office/powerpoint/2010/main" val="4288503698"/>
              </p:ext>
            </p:extLst>
          </p:nvPr>
        </p:nvGraphicFramePr>
        <p:xfrm>
          <a:off x="4953000" y="959643"/>
          <a:ext cx="7315200" cy="5487988"/>
        </p:xfrm>
        <a:graphic>
          <a:graphicData uri="http://schemas.openxmlformats.org/drawingml/2006/chart">
            <c:chart xmlns:c="http://schemas.openxmlformats.org/drawingml/2006/chart" xmlns:r="http://schemas.openxmlformats.org/officeDocument/2006/relationships" r:id="rId3"/>
          </a:graphicData>
        </a:graphic>
      </p:graphicFrame>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2B6E5EE-0AC3-4E71-9AD0-18260D5368B6}"/>
                  </a:ext>
                </a:extLst>
              </p:cNvPr>
              <p:cNvSpPr>
                <a:spLocks noGrp="1"/>
              </p:cNvSpPr>
              <p:nvPr>
                <p:ph idx="1"/>
              </p:nvPr>
            </p:nvSpPr>
            <p:spPr>
              <a:xfrm>
                <a:off x="0" y="1050924"/>
                <a:ext cx="4859383" cy="5083175"/>
              </a:xfrm>
            </p:spPr>
            <p:txBody>
              <a:bodyPr>
                <a:normAutofit/>
              </a:bodyPr>
              <a:lstStyle/>
              <a:p>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𝑠𝑢𝑟𝑓</m:t>
                        </m:r>
                      </m:sub>
                    </m:sSub>
                  </m:oMath>
                </a14:m>
                <a:endParaRPr lang="en-US" dirty="0"/>
              </a:p>
              <a:p>
                <a:r>
                  <a:rPr lang="en-US" dirty="0"/>
                  <a:t>Lower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b="0" i="1" dirty="0" smtClean="0">
                            <a:latin typeface="Cambria Math" panose="02040503050406030204" pitchFamily="18" charset="0"/>
                            <a:ea typeface="Cambria Math" panose="02040503050406030204" pitchFamily="18" charset="0"/>
                          </a:rPr>
                          <m:t>𝑠𝑢𝑟𝑓</m:t>
                        </m:r>
                      </m:sub>
                    </m:sSub>
                  </m:oMath>
                </a14:m>
                <a:r>
                  <a:rPr lang="en-US" dirty="0"/>
                  <a:t> → larger relative increase in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b="0" i="1" dirty="0" smtClean="0">
                            <a:latin typeface="Cambria Math" panose="02040503050406030204" pitchFamily="18" charset="0"/>
                            <a:ea typeface="Cambria Math" panose="02040503050406030204" pitchFamily="18" charset="0"/>
                          </a:rPr>
                          <m:t>𝑒𝑓𝑓</m:t>
                        </m:r>
                      </m:sub>
                    </m:sSub>
                  </m:oMath>
                </a14:m>
                <a:endParaRPr lang="en-US" dirty="0"/>
              </a:p>
              <a:p>
                <a:pPr lvl="1"/>
                <a:r>
                  <a:rPr lang="en-US" dirty="0"/>
                  <a:t>Lower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i="1" dirty="0">
                            <a:latin typeface="Cambria Math" panose="02040503050406030204" pitchFamily="18" charset="0"/>
                            <a:ea typeface="Cambria Math" panose="02040503050406030204" pitchFamily="18" charset="0"/>
                          </a:rPr>
                          <m:t>𝑠𝑢𝑟𝑓</m:t>
                        </m:r>
                      </m:sub>
                    </m:sSub>
                  </m:oMath>
                </a14:m>
                <a:r>
                  <a:rPr lang="en-US" dirty="0"/>
                  <a:t> has more “room to grow” until it reaches the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b="0" i="1" dirty="0" smtClean="0">
                            <a:latin typeface="Cambria Math" panose="02040503050406030204" pitchFamily="18" charset="0"/>
                            <a:ea typeface="Cambria Math" panose="02040503050406030204" pitchFamily="18" charset="0"/>
                          </a:rPr>
                          <m:t>𝑒𝑓𝑓</m:t>
                        </m:r>
                      </m:sub>
                    </m:sSub>
                    <m:r>
                      <a:rPr lang="en-US" b="0" i="1" dirty="0" smtClean="0">
                        <a:latin typeface="Cambria Math" panose="02040503050406030204" pitchFamily="18" charset="0"/>
                        <a:ea typeface="Cambria Math" panose="02040503050406030204" pitchFamily="18" charset="0"/>
                      </a:rPr>
                      <m:t>≤1</m:t>
                    </m:r>
                  </m:oMath>
                </a14:m>
                <a:r>
                  <a:rPr lang="en-US" dirty="0"/>
                  <a:t> limit</a:t>
                </a:r>
              </a:p>
              <a:p>
                <a:pPr lvl="1"/>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i="1" dirty="0">
                            <a:latin typeface="Cambria Math" panose="02040503050406030204" pitchFamily="18" charset="0"/>
                            <a:ea typeface="Cambria Math" panose="02040503050406030204" pitchFamily="18" charset="0"/>
                          </a:rPr>
                          <m:t>𝑒𝑓𝑓</m:t>
                        </m:r>
                        <m:r>
                          <a:rPr lang="en-US" b="0" i="1" dirty="0" smtClean="0">
                            <a:latin typeface="Cambria Math" panose="02040503050406030204" pitchFamily="18" charset="0"/>
                            <a:ea typeface="Cambria Math" panose="02040503050406030204" pitchFamily="18" charset="0"/>
                          </a:rPr>
                          <m:t> </m:t>
                        </m:r>
                        <m:r>
                          <a:rPr lang="en-US" b="0" i="1" dirty="0" smtClean="0">
                            <a:latin typeface="Cambria Math" panose="02040503050406030204" pitchFamily="18" charset="0"/>
                            <a:ea typeface="Cambria Math" panose="02040503050406030204" pitchFamily="18" charset="0"/>
                          </a:rPr>
                          <m:t>𝑚𝑎𝑥</m:t>
                        </m:r>
                      </m:sub>
                    </m:sSub>
                  </m:oMath>
                </a14:m>
                <a:r>
                  <a:rPr lang="en-US" dirty="0"/>
                  <a:t> still lower for smaller </a:t>
                </a:r>
                <a14:m>
                  <m:oMath xmlns:m="http://schemas.openxmlformats.org/officeDocument/2006/math">
                    <m:sSub>
                      <m:sSubPr>
                        <m:ctrlPr>
                          <a:rPr lang="en-US" i="1" dirty="0">
                            <a:latin typeface="Cambria Math" panose="02040503050406030204" pitchFamily="18" charset="0"/>
                            <a:ea typeface="Cambria Math" panose="02040503050406030204" pitchFamily="18" charset="0"/>
                          </a:rPr>
                        </m:ctrlPr>
                      </m:sSubPr>
                      <m:e>
                        <m:r>
                          <a:rPr lang="en-US" i="1" dirty="0">
                            <a:latin typeface="Cambria Math" panose="02040503050406030204" pitchFamily="18" charset="0"/>
                            <a:ea typeface="Cambria Math" panose="02040503050406030204" pitchFamily="18" charset="0"/>
                          </a:rPr>
                          <m:t>𝜀</m:t>
                        </m:r>
                      </m:e>
                      <m:sub>
                        <m:r>
                          <a:rPr lang="en-US" b="0" i="1" dirty="0" smtClean="0">
                            <a:latin typeface="Cambria Math" panose="02040503050406030204" pitchFamily="18" charset="0"/>
                            <a:ea typeface="Cambria Math" panose="02040503050406030204" pitchFamily="18" charset="0"/>
                          </a:rPr>
                          <m:t>𝑠𝑢𝑟𝑓</m:t>
                        </m:r>
                      </m:sub>
                    </m:sSub>
                  </m:oMath>
                </a14:m>
                <a:endParaRPr lang="en-US" dirty="0"/>
              </a:p>
              <a:p>
                <a:endParaRPr lang="en-US" dirty="0"/>
              </a:p>
            </p:txBody>
          </p:sp>
        </mc:Choice>
        <mc:Fallback xmlns="">
          <p:sp>
            <p:nvSpPr>
              <p:cNvPr id="8" name="Content Placeholder 2">
                <a:extLst>
                  <a:ext uri="{FF2B5EF4-FFF2-40B4-BE49-F238E27FC236}">
                    <a16:creationId xmlns:a16="http://schemas.microsoft.com/office/drawing/2014/main" id="{82B6E5EE-0AC3-4E71-9AD0-18260D5368B6}"/>
                  </a:ext>
                </a:extLst>
              </p:cNvPr>
              <p:cNvSpPr>
                <a:spLocks noGrp="1" noRot="1" noChangeAspect="1" noMove="1" noResize="1" noEditPoints="1" noAdjustHandles="1" noChangeArrowheads="1" noChangeShapeType="1" noTextEdit="1"/>
              </p:cNvSpPr>
              <p:nvPr>
                <p:ph idx="1"/>
              </p:nvPr>
            </p:nvSpPr>
            <p:spPr>
              <a:xfrm>
                <a:off x="0" y="1050924"/>
                <a:ext cx="4859383" cy="5083175"/>
              </a:xfrm>
              <a:blipFill>
                <a:blip r:embed="rId4"/>
                <a:stretch>
                  <a:fillRect l="-2258" r="-1255"/>
                </a:stretch>
              </a:blipFill>
            </p:spPr>
            <p:txBody>
              <a:bodyPr/>
              <a:lstStyle/>
              <a:p>
                <a:r>
                  <a:rPr lang="en-US">
                    <a:noFill/>
                  </a:rPr>
                  <a:t> </a:t>
                </a:r>
              </a:p>
            </p:txBody>
          </p:sp>
        </mc:Fallback>
      </mc:AlternateContent>
    </p:spTree>
    <p:extLst>
      <p:ext uri="{BB962C8B-B14F-4D97-AF65-F5344CB8AC3E}">
        <p14:creationId xmlns:p14="http://schemas.microsoft.com/office/powerpoint/2010/main" val="387656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21284-4CF8-4BE6-976E-718081A5E91F}"/>
              </a:ext>
            </a:extLst>
          </p:cNvPr>
          <p:cNvSpPr>
            <a:spLocks noGrp="1"/>
          </p:cNvSpPr>
          <p:nvPr>
            <p:ph type="title"/>
          </p:nvPr>
        </p:nvSpPr>
        <p:spPr/>
        <p:txBody>
          <a:bodyPr>
            <a:normAutofit fontScale="90000"/>
          </a:bodyPr>
          <a:lstStyle/>
          <a:p>
            <a:r>
              <a:rPr lang="en-US" dirty="0"/>
              <a:t>Isothermal vs Nonisothermal Cavity Walls</a:t>
            </a:r>
          </a:p>
        </p:txBody>
      </p:sp>
      <p:sp>
        <p:nvSpPr>
          <p:cNvPr id="4" name="Date Placeholder 3">
            <a:extLst>
              <a:ext uri="{FF2B5EF4-FFF2-40B4-BE49-F238E27FC236}">
                <a16:creationId xmlns:a16="http://schemas.microsoft.com/office/drawing/2014/main" id="{720D9970-F5EC-442A-B0E4-FE3BC8EED75D}"/>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8D69A24A-5332-421D-8395-B190CFD5ED08}"/>
              </a:ext>
            </a:extLst>
          </p:cNvPr>
          <p:cNvSpPr>
            <a:spLocks noGrp="1"/>
          </p:cNvSpPr>
          <p:nvPr>
            <p:ph type="sldNum" sz="quarter" idx="12"/>
          </p:nvPr>
        </p:nvSpPr>
        <p:spPr/>
        <p:txBody>
          <a:bodyPr/>
          <a:lstStyle/>
          <a:p>
            <a:fld id="{D76D51A9-9040-4A22-B891-4379829A92E5}" type="slidenum">
              <a:rPr lang="en-US" smtClean="0"/>
              <a:pPr/>
              <a:t>23</a:t>
            </a:fld>
            <a:endParaRPr lang="en-US"/>
          </a:p>
        </p:txBody>
      </p:sp>
      <p:graphicFrame>
        <p:nvGraphicFramePr>
          <p:cNvPr id="6" name="Chart 5">
            <a:extLst>
              <a:ext uri="{FF2B5EF4-FFF2-40B4-BE49-F238E27FC236}">
                <a16:creationId xmlns:a16="http://schemas.microsoft.com/office/drawing/2014/main" id="{4CF4BB19-0DC1-48A0-B620-B20BD9509F5F}"/>
              </a:ext>
            </a:extLst>
          </p:cNvPr>
          <p:cNvGraphicFramePr/>
          <p:nvPr>
            <p:extLst>
              <p:ext uri="{D42A27DB-BD31-4B8C-83A1-F6EECF244321}">
                <p14:modId xmlns:p14="http://schemas.microsoft.com/office/powerpoint/2010/main" val="3662585682"/>
              </p:ext>
            </p:extLst>
          </p:nvPr>
        </p:nvGraphicFramePr>
        <p:xfrm>
          <a:off x="4876800" y="1050924"/>
          <a:ext cx="7315200" cy="530542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646443B1-978E-451F-AE70-5282E1D91AC2}"/>
                  </a:ext>
                </a:extLst>
              </p:cNvPr>
              <p:cNvSpPr>
                <a:spLocks noGrp="1"/>
              </p:cNvSpPr>
              <p:nvPr>
                <p:ph idx="1"/>
              </p:nvPr>
            </p:nvSpPr>
            <p:spPr>
              <a:xfrm>
                <a:off x="-1" y="1050924"/>
                <a:ext cx="4981903" cy="5083175"/>
              </a:xfrm>
            </p:spPr>
            <p:txBody>
              <a:bodyPr>
                <a:normAutofit/>
              </a:bodyPr>
              <a:lstStyle/>
              <a:p>
                <a:r>
                  <a:rPr lang="en-US" dirty="0"/>
                  <a:t>Isothermal walls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𝑏</m:t>
                        </m:r>
                      </m:sub>
                    </m:sSub>
                  </m:oMath>
                </a14:m>
                <a:r>
                  <a:rPr lang="en-US" dirty="0"/>
                  <a:t> vs nonisothermal walls</a:t>
                </a:r>
              </a:p>
              <a:p>
                <a:r>
                  <a:rPr lang="en-US" dirty="0"/>
                  <a:t>Isothermal ≡ nonisothermal for small </a:t>
                </a:r>
                <a14:m>
                  <m:oMath xmlns:m="http://schemas.openxmlformats.org/officeDocument/2006/math">
                    <m:r>
                      <a:rPr lang="en-US" b="0" i="1" smtClean="0">
                        <a:latin typeface="Cambria Math" panose="02040503050406030204" pitchFamily="18" charset="0"/>
                        <a:ea typeface="Cambria Math" panose="02040503050406030204" pitchFamily="18" charset="0"/>
                      </a:rPr>
                      <m:t>𝜂</m:t>
                    </m:r>
                  </m:oMath>
                </a14:m>
                <a:endParaRPr lang="en-US" dirty="0"/>
              </a:p>
              <a:p>
                <a:r>
                  <a:rPr lang="en-US" dirty="0"/>
                  <a:t>Isothermal</a:t>
                </a:r>
              </a:p>
              <a:p>
                <a:pPr lvl="1"/>
                <a:r>
                  <a:rPr lang="en-US" b="0" dirty="0">
                    <a:ea typeface="Cambria Math" panose="02040503050406030204" pitchFamily="18" charset="0"/>
                  </a:rPr>
                  <a:t>As </a:t>
                </a:r>
                <a14:m>
                  <m:oMath xmlns:m="http://schemas.openxmlformats.org/officeDocument/2006/math">
                    <m:r>
                      <a:rPr lang="en-US" b="0"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m:t>
                    </m:r>
                  </m:oMath>
                </a14:m>
                <a:r>
                  <a:rPr lang="en-US" b="0" dirty="0">
                    <a:ea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r>
                      <a:rPr lang="en-US" b="0" i="1" smtClean="0">
                        <a:latin typeface="Cambria Math" panose="02040503050406030204" pitchFamily="18" charset="0"/>
                        <a:ea typeface="Cambria Math" panose="02040503050406030204" pitchFamily="18" charset="0"/>
                      </a:rPr>
                      <m:t>→1</m:t>
                    </m:r>
                  </m:oMath>
                </a14:m>
                <a:endParaRPr lang="en-US" dirty="0"/>
              </a:p>
              <a:p>
                <a:r>
                  <a:rPr lang="en-US" dirty="0"/>
                  <a:t>Nonisothermal</a:t>
                </a:r>
              </a:p>
              <a:p>
                <a:pPr lvl="1"/>
                <a:r>
                  <a:rPr lang="en-US" dirty="0"/>
                  <a:t>Critical wall height phenomenon</a:t>
                </a:r>
              </a:p>
              <a:p>
                <a:pPr lvl="1"/>
                <a:r>
                  <a:rPr lang="en-US" b="0" dirty="0">
                    <a:ea typeface="Cambria Math" panose="02040503050406030204" pitchFamily="18" charset="0"/>
                  </a:rPr>
                  <a:t>As </a:t>
                </a:r>
                <a14:m>
                  <m:oMath xmlns:m="http://schemas.openxmlformats.org/officeDocument/2006/math">
                    <m:r>
                      <a:rPr lang="en-US" b="0"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m:t>
                    </m:r>
                  </m:oMath>
                </a14:m>
                <a:r>
                  <a:rPr lang="en-US" b="0" dirty="0">
                    <a:ea typeface="Cambria Math" panose="02040503050406030204" pitchFamily="18" charset="0"/>
                  </a:rPr>
                  <a:t>,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r>
                      <a:rPr lang="en-US" b="0" i="1" smtClean="0">
                        <a:latin typeface="Cambria Math" panose="02040503050406030204" pitchFamily="18" charset="0"/>
                        <a:ea typeface="Cambria Math" panose="02040503050406030204" pitchFamily="18" charset="0"/>
                      </a:rPr>
                      <m:t>→0</m:t>
                    </m:r>
                  </m:oMath>
                </a14:m>
                <a:endParaRPr lang="en-US" dirty="0"/>
              </a:p>
              <a:p>
                <a:pPr lvl="1"/>
                <a:endParaRPr lang="en-US" dirty="0"/>
              </a:p>
              <a:p>
                <a:endParaRPr lang="en-US" dirty="0"/>
              </a:p>
            </p:txBody>
          </p:sp>
        </mc:Choice>
        <mc:Fallback xmlns="">
          <p:sp>
            <p:nvSpPr>
              <p:cNvPr id="7" name="Content Placeholder 2">
                <a:extLst>
                  <a:ext uri="{FF2B5EF4-FFF2-40B4-BE49-F238E27FC236}">
                    <a16:creationId xmlns:a16="http://schemas.microsoft.com/office/drawing/2014/main" id="{646443B1-978E-451F-AE70-5282E1D91AC2}"/>
                  </a:ext>
                </a:extLst>
              </p:cNvPr>
              <p:cNvSpPr>
                <a:spLocks noGrp="1" noRot="1" noChangeAspect="1" noMove="1" noResize="1" noEditPoints="1" noAdjustHandles="1" noChangeArrowheads="1" noChangeShapeType="1" noTextEdit="1"/>
              </p:cNvSpPr>
              <p:nvPr>
                <p:ph idx="1"/>
              </p:nvPr>
            </p:nvSpPr>
            <p:spPr>
              <a:xfrm>
                <a:off x="-1" y="1050924"/>
                <a:ext cx="4981903" cy="5083175"/>
              </a:xfrm>
              <a:blipFill>
                <a:blip r:embed="rId3"/>
                <a:stretch>
                  <a:fillRect l="-2203" t="-1918" r="-2815"/>
                </a:stretch>
              </a:blipFill>
            </p:spPr>
            <p:txBody>
              <a:bodyPr/>
              <a:lstStyle/>
              <a:p>
                <a:r>
                  <a:rPr lang="en-US">
                    <a:noFill/>
                  </a:rPr>
                  <a:t> </a:t>
                </a:r>
              </a:p>
            </p:txBody>
          </p:sp>
        </mc:Fallback>
      </mc:AlternateContent>
    </p:spTree>
    <p:extLst>
      <p:ext uri="{BB962C8B-B14F-4D97-AF65-F5344CB8AC3E}">
        <p14:creationId xmlns:p14="http://schemas.microsoft.com/office/powerpoint/2010/main" val="4113931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4667E-63ED-49F1-ADFD-BC00D329085C}"/>
              </a:ext>
            </a:extLst>
          </p:cNvPr>
          <p:cNvSpPr>
            <a:spLocks noGrp="1"/>
          </p:cNvSpPr>
          <p:nvPr>
            <p:ph type="title"/>
          </p:nvPr>
        </p:nvSpPr>
        <p:spPr/>
        <p:txBody>
          <a:bodyPr/>
          <a:lstStyle/>
          <a:p>
            <a:r>
              <a:rPr lang="en-US" dirty="0"/>
              <a:t>Varying Wall Nodalization</a:t>
            </a:r>
          </a:p>
        </p:txBody>
      </p:sp>
      <p:sp>
        <p:nvSpPr>
          <p:cNvPr id="4" name="Date Placeholder 3">
            <a:extLst>
              <a:ext uri="{FF2B5EF4-FFF2-40B4-BE49-F238E27FC236}">
                <a16:creationId xmlns:a16="http://schemas.microsoft.com/office/drawing/2014/main" id="{22E7E13A-1521-4F20-B43D-9EA978F48EEF}"/>
              </a:ext>
            </a:extLst>
          </p:cNvPr>
          <p:cNvSpPr>
            <a:spLocks noGrp="1"/>
          </p:cNvSpPr>
          <p:nvPr>
            <p:ph type="dt" sz="half" idx="10"/>
          </p:nvPr>
        </p:nvSpPr>
        <p:spPr/>
        <p:txBody>
          <a:bodyPr/>
          <a:lstStyle/>
          <a:p>
            <a:r>
              <a:rPr lang="en-US" dirty="0"/>
              <a:t>11/19/2021</a:t>
            </a:r>
          </a:p>
        </p:txBody>
      </p:sp>
      <p:sp>
        <p:nvSpPr>
          <p:cNvPr id="5" name="Slide Number Placeholder 4">
            <a:extLst>
              <a:ext uri="{FF2B5EF4-FFF2-40B4-BE49-F238E27FC236}">
                <a16:creationId xmlns:a16="http://schemas.microsoft.com/office/drawing/2014/main" id="{417C80ED-7F53-43F8-A9B8-7A21B8B28F3F}"/>
              </a:ext>
            </a:extLst>
          </p:cNvPr>
          <p:cNvSpPr>
            <a:spLocks noGrp="1"/>
          </p:cNvSpPr>
          <p:nvPr>
            <p:ph type="sldNum" sz="quarter" idx="12"/>
          </p:nvPr>
        </p:nvSpPr>
        <p:spPr/>
        <p:txBody>
          <a:bodyPr/>
          <a:lstStyle/>
          <a:p>
            <a:fld id="{D76D51A9-9040-4A22-B891-4379829A92E5}" type="slidenum">
              <a:rPr lang="en-US" smtClean="0"/>
              <a:pPr/>
              <a:t>24</a:t>
            </a:fld>
            <a:endParaRPr lang="en-US"/>
          </a:p>
        </p:txBody>
      </p:sp>
      <p:graphicFrame>
        <p:nvGraphicFramePr>
          <p:cNvPr id="6" name="Chart 5">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3012921497"/>
              </p:ext>
            </p:extLst>
          </p:nvPr>
        </p:nvGraphicFramePr>
        <p:xfrm>
          <a:off x="4876800" y="1050924"/>
          <a:ext cx="7315200" cy="530542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F6907E29-235C-48BF-86F2-214BC1FACF15}"/>
                  </a:ext>
                </a:extLst>
              </p:cNvPr>
              <p:cNvSpPr>
                <a:spLocks noGrp="1"/>
              </p:cNvSpPr>
              <p:nvPr>
                <p:ph idx="1"/>
              </p:nvPr>
            </p:nvSpPr>
            <p:spPr>
              <a:xfrm>
                <a:off x="-1" y="1050924"/>
                <a:ext cx="4981903" cy="5083175"/>
              </a:xfrm>
            </p:spPr>
            <p:txBody>
              <a:bodyPr>
                <a:normAutofit/>
              </a:bodyPr>
              <a:lstStyle/>
              <a:p>
                <a:r>
                  <a:rPr lang="en-US" dirty="0"/>
                  <a:t>Varied wall nodalization from 5x3, 5x5, 5x7, and 5x9 nodes</a:t>
                </a:r>
              </a:p>
              <a:p>
                <a:r>
                  <a:rPr lang="en-US" dirty="0"/>
                  <a:t>Increased Z nodalization better captures nonlinear gradients</a:t>
                </a:r>
              </a:p>
              <a:p>
                <a:r>
                  <a:rPr lang="en-US" dirty="0"/>
                  <a:t>More accurate gradients → more accurate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oMath>
                </a14:m>
                <a:endParaRPr lang="en-US" dirty="0"/>
              </a:p>
              <a:p>
                <a:r>
                  <a:rPr lang="en-US" dirty="0"/>
                  <a:t>Most plots shown for </a:t>
                </a:r>
                <a14:m>
                  <m:oMath xmlns:m="http://schemas.openxmlformats.org/officeDocument/2006/math">
                    <m:r>
                      <a:rPr lang="en-US"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≤20</m:t>
                    </m:r>
                  </m:oMath>
                </a14:m>
                <a:r>
                  <a:rPr lang="en-US" dirty="0"/>
                  <a:t> because good agreement up to that point</a:t>
                </a:r>
              </a:p>
              <a:p>
                <a:pPr lvl="1"/>
                <a:endParaRPr lang="en-US" dirty="0"/>
              </a:p>
              <a:p>
                <a:endParaRPr lang="en-US" dirty="0"/>
              </a:p>
            </p:txBody>
          </p:sp>
        </mc:Choice>
        <mc:Fallback xmlns="">
          <p:sp>
            <p:nvSpPr>
              <p:cNvPr id="7" name="Content Placeholder 2">
                <a:extLst>
                  <a:ext uri="{FF2B5EF4-FFF2-40B4-BE49-F238E27FC236}">
                    <a16:creationId xmlns:a16="http://schemas.microsoft.com/office/drawing/2014/main" id="{F6907E29-235C-48BF-86F2-214BC1FACF15}"/>
                  </a:ext>
                </a:extLst>
              </p:cNvPr>
              <p:cNvSpPr>
                <a:spLocks noGrp="1" noRot="1" noChangeAspect="1" noMove="1" noResize="1" noEditPoints="1" noAdjustHandles="1" noChangeArrowheads="1" noChangeShapeType="1" noTextEdit="1"/>
              </p:cNvSpPr>
              <p:nvPr>
                <p:ph idx="1"/>
              </p:nvPr>
            </p:nvSpPr>
            <p:spPr>
              <a:xfrm>
                <a:off x="-1" y="1050924"/>
                <a:ext cx="4981903" cy="5083175"/>
              </a:xfrm>
              <a:blipFill>
                <a:blip r:embed="rId3"/>
                <a:stretch>
                  <a:fillRect l="-2203" t="-1918" r="-2448"/>
                </a:stretch>
              </a:blipFill>
            </p:spPr>
            <p:txBody>
              <a:bodyPr/>
              <a:lstStyle/>
              <a:p>
                <a:r>
                  <a:rPr lang="en-US">
                    <a:noFill/>
                  </a:rPr>
                  <a:t> </a:t>
                </a:r>
              </a:p>
            </p:txBody>
          </p:sp>
        </mc:Fallback>
      </mc:AlternateContent>
    </p:spTree>
    <p:extLst>
      <p:ext uri="{BB962C8B-B14F-4D97-AF65-F5344CB8AC3E}">
        <p14:creationId xmlns:p14="http://schemas.microsoft.com/office/powerpoint/2010/main" val="559914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69E4-AC71-4EBE-96C7-B4952DFADD2A}"/>
              </a:ext>
            </a:extLst>
          </p:cNvPr>
          <p:cNvSpPr>
            <a:spLocks noGrp="1"/>
          </p:cNvSpPr>
          <p:nvPr>
            <p:ph type="title"/>
          </p:nvPr>
        </p:nvSpPr>
        <p:spPr/>
        <p:txBody>
          <a:bodyPr/>
          <a:lstStyle/>
          <a:p>
            <a:r>
              <a:rPr lang="en-US" dirty="0"/>
              <a:t>Varying Wall Thickness</a:t>
            </a:r>
          </a:p>
        </p:txBody>
      </p:sp>
      <p:sp>
        <p:nvSpPr>
          <p:cNvPr id="4" name="Date Placeholder 3">
            <a:extLst>
              <a:ext uri="{FF2B5EF4-FFF2-40B4-BE49-F238E27FC236}">
                <a16:creationId xmlns:a16="http://schemas.microsoft.com/office/drawing/2014/main" id="{E0B74A13-7B38-413A-8D10-1EBDF6269ED7}"/>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4EC4558D-FA50-4922-88EB-5F20C1739514}"/>
              </a:ext>
            </a:extLst>
          </p:cNvPr>
          <p:cNvSpPr>
            <a:spLocks noGrp="1"/>
          </p:cNvSpPr>
          <p:nvPr>
            <p:ph type="sldNum" sz="quarter" idx="12"/>
          </p:nvPr>
        </p:nvSpPr>
        <p:spPr/>
        <p:txBody>
          <a:bodyPr/>
          <a:lstStyle/>
          <a:p>
            <a:fld id="{D76D51A9-9040-4A22-B891-4379829A92E5}" type="slidenum">
              <a:rPr lang="en-US" smtClean="0"/>
              <a:pPr/>
              <a:t>25</a:t>
            </a:fld>
            <a:endParaRPr lang="en-US"/>
          </a:p>
        </p:txBody>
      </p:sp>
      <p:graphicFrame>
        <p:nvGraphicFramePr>
          <p:cNvPr id="6" name="Chart 5">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1753964240"/>
              </p:ext>
            </p:extLst>
          </p:nvPr>
        </p:nvGraphicFramePr>
        <p:xfrm>
          <a:off x="4876800" y="1050924"/>
          <a:ext cx="7315200" cy="530542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BEE9FCDD-A1C1-4E76-9846-052F628694C7}"/>
                  </a:ext>
                </a:extLst>
              </p:cNvPr>
              <p:cNvSpPr>
                <a:spLocks noGrp="1"/>
              </p:cNvSpPr>
              <p:nvPr>
                <p:ph idx="1"/>
              </p:nvPr>
            </p:nvSpPr>
            <p:spPr>
              <a:xfrm>
                <a:off x="-1" y="1050924"/>
                <a:ext cx="5199018" cy="5083175"/>
              </a:xfrm>
            </p:spPr>
            <p:txBody>
              <a:bodyPr>
                <a:normAutofit/>
              </a:bodyPr>
              <a:lstStyle/>
              <a:p>
                <a14:m>
                  <m:oMath xmlns:m="http://schemas.openxmlformats.org/officeDocument/2006/math">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𝜆</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𝑡</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𝐿</m:t>
                    </m:r>
                  </m:oMath>
                </a14:m>
                <a:endParaRPr lang="en-US" dirty="0"/>
              </a:p>
              <a:p>
                <a:r>
                  <a:rPr lang="en-US" dirty="0"/>
                  <a:t>Increased thickness → lower resistance → smaller gradients (more isothermal) → higher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oMath>
                </a14:m>
                <a:r>
                  <a:rPr lang="en-US" dirty="0"/>
                  <a:t> </a:t>
                </a:r>
              </a:p>
              <a:p>
                <a:pPr lvl="1"/>
                <a:endParaRPr lang="en-US" dirty="0"/>
              </a:p>
              <a:p>
                <a:endParaRPr lang="en-US" dirty="0"/>
              </a:p>
            </p:txBody>
          </p:sp>
        </mc:Choice>
        <mc:Fallback xmlns="">
          <p:sp>
            <p:nvSpPr>
              <p:cNvPr id="7" name="Content Placeholder 2">
                <a:extLst>
                  <a:ext uri="{FF2B5EF4-FFF2-40B4-BE49-F238E27FC236}">
                    <a16:creationId xmlns:a16="http://schemas.microsoft.com/office/drawing/2014/main" id="{BEE9FCDD-A1C1-4E76-9846-052F628694C7}"/>
                  </a:ext>
                </a:extLst>
              </p:cNvPr>
              <p:cNvSpPr>
                <a:spLocks noGrp="1" noRot="1" noChangeAspect="1" noMove="1" noResize="1" noEditPoints="1" noAdjustHandles="1" noChangeArrowheads="1" noChangeShapeType="1" noTextEdit="1"/>
              </p:cNvSpPr>
              <p:nvPr>
                <p:ph idx="1"/>
              </p:nvPr>
            </p:nvSpPr>
            <p:spPr>
              <a:xfrm>
                <a:off x="-1" y="1050924"/>
                <a:ext cx="5199018" cy="5083175"/>
              </a:xfrm>
              <a:blipFill>
                <a:blip r:embed="rId3"/>
                <a:stretch>
                  <a:fillRect l="-2110"/>
                </a:stretch>
              </a:blipFill>
            </p:spPr>
            <p:txBody>
              <a:bodyPr/>
              <a:lstStyle/>
              <a:p>
                <a:r>
                  <a:rPr lang="en-US">
                    <a:noFill/>
                  </a:rPr>
                  <a:t> </a:t>
                </a:r>
              </a:p>
            </p:txBody>
          </p:sp>
        </mc:Fallback>
      </mc:AlternateContent>
    </p:spTree>
    <p:extLst>
      <p:ext uri="{BB962C8B-B14F-4D97-AF65-F5344CB8AC3E}">
        <p14:creationId xmlns:p14="http://schemas.microsoft.com/office/powerpoint/2010/main" val="187566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E057-39BC-45B7-BC26-982A9FD81BCF}"/>
              </a:ext>
            </a:extLst>
          </p:cNvPr>
          <p:cNvSpPr>
            <a:spLocks noGrp="1"/>
          </p:cNvSpPr>
          <p:nvPr>
            <p:ph type="title"/>
          </p:nvPr>
        </p:nvSpPr>
        <p:spPr/>
        <p:txBody>
          <a:bodyPr/>
          <a:lstStyle/>
          <a:p>
            <a:r>
              <a:rPr lang="en-US" dirty="0"/>
              <a:t>Varying Wall Resistance</a:t>
            </a:r>
          </a:p>
        </p:txBody>
      </p:sp>
      <p:sp>
        <p:nvSpPr>
          <p:cNvPr id="4" name="Date Placeholder 3">
            <a:extLst>
              <a:ext uri="{FF2B5EF4-FFF2-40B4-BE49-F238E27FC236}">
                <a16:creationId xmlns:a16="http://schemas.microsoft.com/office/drawing/2014/main" id="{D067E189-7F3B-4D1C-9309-6E9DE3689673}"/>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DE8700BB-EBE6-46CC-AF1D-8924BE02779D}"/>
              </a:ext>
            </a:extLst>
          </p:cNvPr>
          <p:cNvSpPr>
            <a:spLocks noGrp="1"/>
          </p:cNvSpPr>
          <p:nvPr>
            <p:ph type="sldNum" sz="quarter" idx="12"/>
          </p:nvPr>
        </p:nvSpPr>
        <p:spPr/>
        <p:txBody>
          <a:bodyPr/>
          <a:lstStyle/>
          <a:p>
            <a:fld id="{D76D51A9-9040-4A22-B891-4379829A92E5}" type="slidenum">
              <a:rPr lang="en-US" smtClean="0"/>
              <a:pPr/>
              <a:t>26</a:t>
            </a:fld>
            <a:endParaRPr lang="en-US"/>
          </a:p>
        </p:txBody>
      </p:sp>
      <p:graphicFrame>
        <p:nvGraphicFramePr>
          <p:cNvPr id="6" name="Chart 5">
            <a:extLst>
              <a:ext uri="{FF2B5EF4-FFF2-40B4-BE49-F238E27FC236}">
                <a16:creationId xmlns:a16="http://schemas.microsoft.com/office/drawing/2014/main" id="{36BAFE03-6D87-49CE-920C-2A1C1B28DA62}"/>
              </a:ext>
            </a:extLst>
          </p:cNvPr>
          <p:cNvGraphicFramePr/>
          <p:nvPr>
            <p:extLst>
              <p:ext uri="{D42A27DB-BD31-4B8C-83A1-F6EECF244321}">
                <p14:modId xmlns:p14="http://schemas.microsoft.com/office/powerpoint/2010/main" val="424615175"/>
              </p:ext>
            </p:extLst>
          </p:nvPr>
        </p:nvGraphicFramePr>
        <p:xfrm>
          <a:off x="4876800" y="1050924"/>
          <a:ext cx="7315200" cy="5305426"/>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E05ADBF-4AB8-4007-BD7D-4D6AECA182B5}"/>
                  </a:ext>
                </a:extLst>
              </p:cNvPr>
              <p:cNvSpPr>
                <a:spLocks noGrp="1"/>
              </p:cNvSpPr>
              <p:nvPr>
                <p:ph idx="1"/>
              </p:nvPr>
            </p:nvSpPr>
            <p:spPr>
              <a:xfrm>
                <a:off x="-1" y="1050924"/>
                <a:ext cx="4981903" cy="5083175"/>
              </a:xfrm>
            </p:spPr>
            <p:txBody>
              <a:bodyPr>
                <a:normAutofit/>
              </a:bodyPr>
              <a:lstStyle/>
              <a:p>
                <a14:m>
                  <m:oMath xmlns:m="http://schemas.openxmlformats.org/officeDocument/2006/math">
                    <m:sSub>
                      <m:sSubPr>
                        <m:ctrlPr>
                          <a:rPr lang="en-US" sz="3600" i="1" smtClean="0">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𝑅</m:t>
                        </m:r>
                      </m:e>
                      <m:sub>
                        <m:r>
                          <a:rPr lang="en-US" i="1">
                            <a:latin typeface="Cambria Math" panose="02040503050406030204" pitchFamily="18" charset="0"/>
                            <a:ea typeface="Times New Roman" panose="02020603050405020304" pitchFamily="18" charset="0"/>
                            <a:cs typeface="Times New Roman" panose="02020603050405020304" pitchFamily="18" charset="0"/>
                          </a:rPr>
                          <m:t>𝑐h𝑎𝑟</m:t>
                        </m:r>
                      </m:sub>
                    </m:sSub>
                    <m:r>
                      <a:rPr lang="en-US"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600" i="1">
                            <a:latin typeface="Cambria Math" panose="02040503050406030204" pitchFamily="18" charset="0"/>
                          </a:rPr>
                        </m:ctrlPr>
                      </m:fPr>
                      <m:num>
                        <m:r>
                          <a:rPr lang="en-US" i="1">
                            <a:latin typeface="Cambria Math" panose="02040503050406030204" pitchFamily="18" charset="0"/>
                            <a:ea typeface="Times New Roman" panose="02020603050405020304" pitchFamily="18" charset="0"/>
                            <a:cs typeface="Times New Roman" panose="02020603050405020304" pitchFamily="18" charset="0"/>
                          </a:rPr>
                          <m:t>𝐻</m:t>
                        </m:r>
                      </m:num>
                      <m:den>
                        <m:r>
                          <a:rPr lang="en-US" i="1">
                            <a:latin typeface="Cambria Math" panose="02040503050406030204" pitchFamily="18" charset="0"/>
                            <a:ea typeface="Times New Roman" panose="02020603050405020304" pitchFamily="18" charset="0"/>
                            <a:cs typeface="Times New Roman" panose="02020603050405020304" pitchFamily="18" charset="0"/>
                          </a:rPr>
                          <m:t>𝑘</m:t>
                        </m:r>
                        <m:r>
                          <a:rPr lang="en-US" i="1">
                            <a:latin typeface="Cambria Math" panose="02040503050406030204" pitchFamily="18" charset="0"/>
                            <a:ea typeface="Times New Roman" panose="02020603050405020304" pitchFamily="18" charset="0"/>
                            <a:cs typeface="Times New Roman" panose="02020603050405020304" pitchFamily="18" charset="0"/>
                          </a:rPr>
                          <m:t>(</m:t>
                        </m:r>
                        <m:r>
                          <a:rPr lang="en-US" i="1">
                            <a:latin typeface="Cambria Math" panose="02040503050406030204" pitchFamily="18" charset="0"/>
                            <a:ea typeface="Times New Roman" panose="02020603050405020304" pitchFamily="18" charset="0"/>
                            <a:cs typeface="Times New Roman" panose="02020603050405020304" pitchFamily="18" charset="0"/>
                          </a:rPr>
                          <m:t>𝑡𝐿</m:t>
                        </m:r>
                        <m:r>
                          <a:rPr lang="en-US" i="1">
                            <a:latin typeface="Cambria Math" panose="02040503050406030204" pitchFamily="18" charset="0"/>
                            <a:ea typeface="Times New Roman" panose="02020603050405020304" pitchFamily="18" charset="0"/>
                            <a:cs typeface="Times New Roman" panose="02020603050405020304" pitchFamily="18" charset="0"/>
                          </a:rPr>
                          <m:t>)</m:t>
                        </m:r>
                      </m:den>
                    </m:f>
                  </m:oMath>
                </a14:m>
                <a:endParaRPr lang="en-US" dirty="0"/>
              </a:p>
              <a:p>
                <a:r>
                  <a:rPr lang="en-US" dirty="0"/>
                  <a:t>Plot of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oMath>
                </a14:m>
                <a:r>
                  <a:rPr lang="en-US" dirty="0"/>
                  <a:t> vs </a:t>
                </a:r>
                <a14:m>
                  <m:oMath xmlns:m="http://schemas.openxmlformats.org/officeDocument/2006/math">
                    <m:sSub>
                      <m:sSubPr>
                        <m:ctrlPr>
                          <a:rPr lang="en-US" sz="3600" i="1">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𝑅</m:t>
                        </m:r>
                      </m:e>
                      <m:sub>
                        <m:r>
                          <a:rPr lang="en-US" i="1">
                            <a:latin typeface="Cambria Math" panose="02040503050406030204" pitchFamily="18" charset="0"/>
                            <a:ea typeface="Times New Roman" panose="02020603050405020304" pitchFamily="18" charset="0"/>
                            <a:cs typeface="Times New Roman" panose="02020603050405020304" pitchFamily="18" charset="0"/>
                          </a:rPr>
                          <m:t>𝑐h𝑎𝑟</m:t>
                        </m:r>
                      </m:sub>
                    </m:sSub>
                  </m:oMath>
                </a14:m>
                <a:r>
                  <a:rPr lang="en-US" dirty="0"/>
                  <a:t> looks like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oMath>
                </a14:m>
                <a:r>
                  <a:rPr lang="en-US" dirty="0"/>
                  <a:t> vs </a:t>
                </a:r>
                <a14:m>
                  <m:oMath xmlns:m="http://schemas.openxmlformats.org/officeDocument/2006/math">
                    <m:r>
                      <a:rPr lang="en-US" i="1" smtClean="0">
                        <a:latin typeface="Cambria Math" panose="02040503050406030204" pitchFamily="18" charset="0"/>
                        <a:ea typeface="Cambria Math" panose="02040503050406030204" pitchFamily="18" charset="0"/>
                      </a:rPr>
                      <m:t>𝜂</m:t>
                    </m:r>
                  </m:oMath>
                </a14:m>
                <a:endParaRPr lang="en-US" dirty="0"/>
              </a:p>
              <a:p>
                <a:pPr lvl="1"/>
                <a:r>
                  <a:rPr lang="en-US" dirty="0"/>
                  <a:t>Because </a:t>
                </a:r>
                <a14:m>
                  <m:oMath xmlns:m="http://schemas.openxmlformats.org/officeDocument/2006/math">
                    <m:sSub>
                      <m:sSubPr>
                        <m:ctrlPr>
                          <a:rPr lang="en-US" sz="3200" i="1" smtClean="0">
                            <a:latin typeface="Cambria Math" panose="02040503050406030204" pitchFamily="18" charset="0"/>
                          </a:rPr>
                        </m:ctrlPr>
                      </m:sSubPr>
                      <m:e>
                        <m:r>
                          <a:rPr lang="en-US" i="1">
                            <a:latin typeface="Cambria Math" panose="02040503050406030204" pitchFamily="18" charset="0"/>
                            <a:ea typeface="Times New Roman" panose="02020603050405020304" pitchFamily="18" charset="0"/>
                            <a:cs typeface="Times New Roman" panose="02020603050405020304" pitchFamily="18" charset="0"/>
                          </a:rPr>
                          <m:t>𝑅</m:t>
                        </m:r>
                      </m:e>
                      <m:sub>
                        <m:r>
                          <a:rPr lang="en-US" i="1">
                            <a:latin typeface="Cambria Math" panose="02040503050406030204" pitchFamily="18" charset="0"/>
                            <a:ea typeface="Times New Roman" panose="02020603050405020304" pitchFamily="18" charset="0"/>
                            <a:cs typeface="Times New Roman" panose="02020603050405020304" pitchFamily="18" charset="0"/>
                          </a:rPr>
                          <m:t>𝑐h𝑎𝑟</m:t>
                        </m:r>
                      </m:sub>
                    </m:sSub>
                    <m:r>
                      <a:rPr lang="en-US" i="1" smtClean="0">
                        <a:latin typeface="Cambria Math" panose="02040503050406030204" pitchFamily="18" charset="0"/>
                        <a:ea typeface="Cambria Math" panose="02040503050406030204" pitchFamily="18" charset="0"/>
                        <a:cs typeface="Times New Roman" panose="02020603050405020304" pitchFamily="18" charset="0"/>
                      </a:rPr>
                      <m:t>𝛼</m:t>
                    </m:r>
                    <m:r>
                      <a:rPr lang="en-US" b="0" i="1" smtClean="0">
                        <a:latin typeface="Cambria Math" panose="02040503050406030204" pitchFamily="18" charset="0"/>
                        <a:ea typeface="Cambria Math" panose="02040503050406030204" pitchFamily="18" charset="0"/>
                        <a:cs typeface="Times New Roman" panose="02020603050405020304" pitchFamily="18" charset="0"/>
                      </a:rPr>
                      <m:t> </m:t>
                    </m:r>
                    <m:r>
                      <a:rPr lang="en-US" i="1" smtClean="0">
                        <a:latin typeface="Cambria Math" panose="02040503050406030204" pitchFamily="18" charset="0"/>
                        <a:ea typeface="Cambria Math" panose="02040503050406030204" pitchFamily="18" charset="0"/>
                        <a:cs typeface="Times New Roman" panose="02020603050405020304" pitchFamily="18" charset="0"/>
                      </a:rPr>
                      <m:t>𝜂</m:t>
                    </m:r>
                  </m:oMath>
                </a14:m>
                <a:endParaRPr lang="en-US" dirty="0"/>
              </a:p>
              <a:p>
                <a:endParaRPr lang="en-US" dirty="0"/>
              </a:p>
              <a:p>
                <a:endParaRPr lang="en-US" dirty="0"/>
              </a:p>
            </p:txBody>
          </p:sp>
        </mc:Choice>
        <mc:Fallback xmlns="">
          <p:sp>
            <p:nvSpPr>
              <p:cNvPr id="7" name="Content Placeholder 2">
                <a:extLst>
                  <a:ext uri="{FF2B5EF4-FFF2-40B4-BE49-F238E27FC236}">
                    <a16:creationId xmlns:a16="http://schemas.microsoft.com/office/drawing/2014/main" id="{EE05ADBF-4AB8-4007-BD7D-4D6AECA182B5}"/>
                  </a:ext>
                </a:extLst>
              </p:cNvPr>
              <p:cNvSpPr>
                <a:spLocks noGrp="1" noRot="1" noChangeAspect="1" noMove="1" noResize="1" noEditPoints="1" noAdjustHandles="1" noChangeArrowheads="1" noChangeShapeType="1" noTextEdit="1"/>
              </p:cNvSpPr>
              <p:nvPr>
                <p:ph idx="1"/>
              </p:nvPr>
            </p:nvSpPr>
            <p:spPr>
              <a:xfrm>
                <a:off x="-1" y="1050924"/>
                <a:ext cx="4981903" cy="5083175"/>
              </a:xfrm>
              <a:blipFill>
                <a:blip r:embed="rId3"/>
                <a:stretch>
                  <a:fillRect l="-2203"/>
                </a:stretch>
              </a:blipFill>
            </p:spPr>
            <p:txBody>
              <a:bodyPr/>
              <a:lstStyle/>
              <a:p>
                <a:r>
                  <a:rPr lang="en-US">
                    <a:noFill/>
                  </a:rPr>
                  <a:t> </a:t>
                </a:r>
              </a:p>
            </p:txBody>
          </p:sp>
        </mc:Fallback>
      </mc:AlternateContent>
    </p:spTree>
    <p:extLst>
      <p:ext uri="{BB962C8B-B14F-4D97-AF65-F5344CB8AC3E}">
        <p14:creationId xmlns:p14="http://schemas.microsoft.com/office/powerpoint/2010/main" val="1780237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CC5DFD-9384-486A-B3DF-621A5701428C}"/>
              </a:ext>
            </a:extLst>
          </p:cNvPr>
          <p:cNvPicPr>
            <a:picLocks noChangeAspect="1"/>
          </p:cNvPicPr>
          <p:nvPr/>
        </p:nvPicPr>
        <p:blipFill rotWithShape="1">
          <a:blip r:embed="rId2">
            <a:extLst>
              <a:ext uri="{28A0092B-C50C-407E-A947-70E740481C1C}">
                <a14:useLocalDpi xmlns:a14="http://schemas.microsoft.com/office/drawing/2010/main" val="0"/>
              </a:ext>
            </a:extLst>
          </a:blip>
          <a:srcRect l="28213" t="-8240" r="-39474" b="23519"/>
          <a:stretch/>
        </p:blipFill>
        <p:spPr bwMode="auto">
          <a:xfrm>
            <a:off x="2133600" y="3683389"/>
            <a:ext cx="4540469" cy="3102708"/>
          </a:xfrm>
          <a:prstGeom prst="cloud">
            <a:avLst/>
          </a:prstGeom>
          <a:noFill/>
          <a:ln>
            <a:noFill/>
          </a:ln>
        </p:spPr>
      </p:pic>
      <p:sp>
        <p:nvSpPr>
          <p:cNvPr id="2" name="Title 1">
            <a:extLst>
              <a:ext uri="{FF2B5EF4-FFF2-40B4-BE49-F238E27FC236}">
                <a16:creationId xmlns:a16="http://schemas.microsoft.com/office/drawing/2014/main" id="{7D9AAF21-114E-459F-A6BA-674A4FA09C8A}"/>
              </a:ext>
            </a:extLst>
          </p:cNvPr>
          <p:cNvSpPr>
            <a:spLocks noGrp="1"/>
          </p:cNvSpPr>
          <p:nvPr>
            <p:ph type="title"/>
          </p:nvPr>
        </p:nvSpPr>
        <p:spPr/>
        <p:txBody>
          <a:bodyPr/>
          <a:lstStyle/>
          <a:p>
            <a:r>
              <a:rPr lang="en-US" dirty="0"/>
              <a:t>Edge Effects</a:t>
            </a:r>
          </a:p>
        </p:txBody>
      </p:sp>
      <p:sp>
        <p:nvSpPr>
          <p:cNvPr id="4" name="Date Placeholder 3">
            <a:extLst>
              <a:ext uri="{FF2B5EF4-FFF2-40B4-BE49-F238E27FC236}">
                <a16:creationId xmlns:a16="http://schemas.microsoft.com/office/drawing/2014/main" id="{C024D98B-15EE-472A-81D4-B606B07AC33A}"/>
              </a:ext>
            </a:extLst>
          </p:cNvPr>
          <p:cNvSpPr>
            <a:spLocks noGrp="1"/>
          </p:cNvSpPr>
          <p:nvPr>
            <p:ph type="dt" sz="half" idx="10"/>
          </p:nvPr>
        </p:nvSpPr>
        <p:spPr/>
        <p:txBody>
          <a:bodyPr/>
          <a:lstStyle/>
          <a:p>
            <a:r>
              <a:rPr lang="en-US"/>
              <a:t>11/19/2021</a:t>
            </a:r>
            <a:endParaRPr lang="en-US" dirty="0"/>
          </a:p>
        </p:txBody>
      </p:sp>
      <mc:AlternateContent xmlns:mc="http://schemas.openxmlformats.org/markup-compatibility/2006" xmlns:a14="http://schemas.microsoft.com/office/drawing/2010/main">
        <mc:Choice Requires="a14">
          <p:sp>
            <p:nvSpPr>
              <p:cNvPr id="5" name="Slide Number Placeholder 4">
                <a:extLst>
                  <a:ext uri="{FF2B5EF4-FFF2-40B4-BE49-F238E27FC236}">
                    <a16:creationId xmlns:a16="http://schemas.microsoft.com/office/drawing/2014/main" id="{D6ED7721-7410-45F1-BCC5-C7C46B7B54B8}"/>
                  </a:ext>
                </a:extLst>
              </p:cNvPr>
              <p:cNvSpPr>
                <a:spLocks noGrp="1"/>
              </p:cNvSpPr>
              <p:nvPr>
                <p:ph type="sldNum" sz="quarter" idx="12"/>
              </p:nvPr>
            </p:nvSpPr>
            <p:spPr>
              <a:xfrm>
                <a:off x="5517931" y="5367928"/>
                <a:ext cx="5381297" cy="728469"/>
              </a:xfrm>
            </p:spPr>
            <p:txBody>
              <a:bodyPr/>
              <a:lstStyle/>
              <a:p>
                <a:pPr/>
                <a14:m>
                  <m:oMathPara xmlns:m="http://schemas.openxmlformats.org/officeDocument/2006/math">
                    <m:oMathParaPr>
                      <m:jc m:val="centerGroup"/>
                    </m:oMathParaPr>
                    <m:oMath xmlns:m="http://schemas.openxmlformats.org/officeDocument/2006/math">
                      <m:sSub>
                        <m:sSubPr>
                          <m:ctrlPr>
                            <a:rPr lang="en-US" i="1" smtClean="0">
                              <a:effectLst/>
                              <a:latin typeface="Cambria Math" panose="02040503050406030204" pitchFamily="18" charset="0"/>
                            </a:rPr>
                          </m:ctrlPr>
                        </m:sSub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𝜂</m:t>
                          </m:r>
                        </m:e>
                        <m: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𝑒𝑞𝑢𝑖𝑙𝑎𝑡𝑒𝑟𝑎𝑙</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𝑡𝑟𝑖𝑎𝑛𝑔𝑙𝑒</m:t>
                          </m:r>
                        </m:sub>
                      </m:sSub>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i="1">
                              <a:effectLst/>
                              <a:latin typeface="Cambria Math" panose="020405030504060302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12</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𝐻</m:t>
                          </m:r>
                        </m:num>
                        <m:den>
                          <m:rad>
                            <m:radPr>
                              <m:degHide m:val="on"/>
                              <m:ctrlPr>
                                <a:rPr lang="en-US" i="1">
                                  <a:effectLst/>
                                  <a:latin typeface="Cambria Math" panose="02040503050406030204" pitchFamily="18" charset="0"/>
                                </a:rPr>
                              </m:ctrlPr>
                            </m:radPr>
                            <m:deg/>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e>
                          </m:ra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𝐿</m:t>
                          </m:r>
                        </m:den>
                      </m:f>
                      <m:r>
                        <a:rPr lang="en-US" sz="1800" i="1">
                          <a:latin typeface="Cambria Math" panose="02040503050406030204" pitchFamily="18" charset="0"/>
                          <a:ea typeface="Times New Roman" panose="02020603050405020304" pitchFamily="18" charset="0"/>
                          <a:cs typeface="Times New Roman" panose="02020603050405020304" pitchFamily="18" charset="0"/>
                        </a:rPr>
                        <m:t>≈</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6.93</m:t>
                      </m:r>
                      <m:f>
                        <m:fPr>
                          <m:ctrlP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𝐻</m:t>
                          </m:r>
                        </m:num>
                        <m:den>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𝐿</m:t>
                          </m:r>
                        </m:den>
                      </m:f>
                    </m:oMath>
                  </m:oMathPara>
                </a14:m>
                <a:endParaRPr lang="en-US" dirty="0"/>
              </a:p>
            </p:txBody>
          </p:sp>
        </mc:Choice>
        <mc:Fallback xmlns="">
          <p:sp>
            <p:nvSpPr>
              <p:cNvPr id="5" name="Slide Number Placeholder 4">
                <a:extLst>
                  <a:ext uri="{FF2B5EF4-FFF2-40B4-BE49-F238E27FC236}">
                    <a16:creationId xmlns:a16="http://schemas.microsoft.com/office/drawing/2014/main" id="{D6ED7721-7410-45F1-BCC5-C7C46B7B54B8}"/>
                  </a:ext>
                </a:extLst>
              </p:cNvPr>
              <p:cNvSpPr>
                <a:spLocks noGrp="1" noRot="1" noChangeAspect="1" noMove="1" noResize="1" noEditPoints="1" noAdjustHandles="1" noChangeArrowheads="1" noChangeShapeType="1" noTextEdit="1"/>
              </p:cNvSpPr>
              <p:nvPr>
                <p:ph type="sldNum" sz="quarter" idx="12"/>
              </p:nvPr>
            </p:nvSpPr>
            <p:spPr>
              <a:xfrm>
                <a:off x="5517931" y="5367928"/>
                <a:ext cx="5381297" cy="728469"/>
              </a:xfrm>
              <a:blipFill>
                <a:blip r:embed="rId3"/>
                <a:stretch>
                  <a:fillRect/>
                </a:stretch>
              </a:blipFill>
            </p:spPr>
            <p:txBody>
              <a:bodyPr/>
              <a:lstStyle/>
              <a:p>
                <a:r>
                  <a:rPr lang="en-US">
                    <a:noFill/>
                  </a:rPr>
                  <a:t> </a:t>
                </a:r>
              </a:p>
            </p:txBody>
          </p:sp>
        </mc:Fallback>
      </mc:AlternateContent>
      <p:graphicFrame>
        <p:nvGraphicFramePr>
          <p:cNvPr id="7" name="Chart 6">
            <a:extLst>
              <a:ext uri="{FF2B5EF4-FFF2-40B4-BE49-F238E27FC236}">
                <a16:creationId xmlns:a16="http://schemas.microsoft.com/office/drawing/2014/main" id="{00000000-0008-0000-0600-000002000000}"/>
              </a:ext>
            </a:extLst>
          </p:cNvPr>
          <p:cNvGraphicFramePr/>
          <p:nvPr>
            <p:extLst>
              <p:ext uri="{D42A27DB-BD31-4B8C-83A1-F6EECF244321}">
                <p14:modId xmlns:p14="http://schemas.microsoft.com/office/powerpoint/2010/main" val="2516156654"/>
              </p:ext>
            </p:extLst>
          </p:nvPr>
        </p:nvGraphicFramePr>
        <p:xfrm>
          <a:off x="5025716" y="1062969"/>
          <a:ext cx="7166284" cy="4171774"/>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65A6263-B8DD-4CD6-A1D7-8198E4BF8DA3}"/>
                  </a:ext>
                </a:extLst>
              </p:cNvPr>
              <p:cNvSpPr txBox="1"/>
              <p:nvPr/>
            </p:nvSpPr>
            <p:spPr>
              <a:xfrm>
                <a:off x="5517931" y="6096397"/>
                <a:ext cx="5381298" cy="728469"/>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i="1" smtClean="0">
                              <a:solidFill>
                                <a:srgbClr val="836967"/>
                              </a:solidFill>
                              <a:latin typeface="Cambria Math" panose="02040503050406030204" pitchFamily="18" charset="0"/>
                            </a:rPr>
                          </m:ctrlPr>
                        </m:sSubPr>
                        <m:e>
                          <m:r>
                            <a:rPr lang="en-US" i="1">
                              <a:latin typeface="Cambria Math" panose="02040503050406030204" pitchFamily="18" charset="0"/>
                            </a:rPr>
                            <m:t>𝜂</m:t>
                          </m:r>
                        </m:e>
                        <m:sub>
                          <m:r>
                            <a:rPr lang="en-US" i="1">
                              <a:latin typeface="Cambria Math" panose="02040503050406030204" pitchFamily="18" charset="0"/>
                            </a:rPr>
                            <m:t>𝑟𝑖𝑔h𝑡</m:t>
                          </m:r>
                          <m:r>
                            <a:rPr lang="en-US" i="0">
                              <a:latin typeface="Cambria Math" panose="02040503050406030204" pitchFamily="18" charset="0"/>
                            </a:rPr>
                            <m:t> </m:t>
                          </m:r>
                          <m:r>
                            <a:rPr lang="en-US" i="1">
                              <a:latin typeface="Cambria Math" panose="02040503050406030204" pitchFamily="18" charset="0"/>
                            </a:rPr>
                            <m:t>𝑡𝑟𝑖𝑎𝑛𝑔𝑙𝑒</m:t>
                          </m:r>
                        </m:sub>
                      </m:sSub>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d>
                            <m:dPr>
                              <m:ctrlPr>
                                <a:rPr lang="en-US" i="1">
                                  <a:latin typeface="Cambria Math" panose="02040503050406030204" pitchFamily="18" charset="0"/>
                                </a:rPr>
                              </m:ctrlPr>
                            </m:dPr>
                            <m:e>
                              <m:r>
                                <a:rPr lang="en-US" i="0">
                                  <a:latin typeface="Cambria Math" panose="02040503050406030204" pitchFamily="18" charset="0"/>
                                </a:rPr>
                                <m:t>12+4</m:t>
                              </m:r>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3</m:t>
                                  </m:r>
                                </m:e>
                              </m:rad>
                            </m:e>
                          </m:d>
                          <m:r>
                            <a:rPr lang="en-US" i="1">
                              <a:latin typeface="Cambria Math" panose="02040503050406030204" pitchFamily="18" charset="0"/>
                            </a:rPr>
                            <m:t>𝐻</m:t>
                          </m:r>
                        </m:num>
                        <m:den>
                          <m:rad>
                            <m:radPr>
                              <m:degHide m:val="on"/>
                              <m:ctrlPr>
                                <a:rPr lang="en-US" i="1">
                                  <a:solidFill>
                                    <a:srgbClr val="836967"/>
                                  </a:solidFill>
                                  <a:latin typeface="Cambria Math" panose="02040503050406030204" pitchFamily="18" charset="0"/>
                                </a:rPr>
                              </m:ctrlPr>
                            </m:radPr>
                            <m:deg/>
                            <m:e>
                              <m:r>
                                <a:rPr lang="en-US" i="0">
                                  <a:latin typeface="Cambria Math" panose="02040503050406030204" pitchFamily="18" charset="0"/>
                                </a:rPr>
                                <m:t>3</m:t>
                              </m:r>
                            </m:e>
                          </m:rad>
                          <m:r>
                            <a:rPr lang="en-US" i="1">
                              <a:latin typeface="Cambria Math" panose="02040503050406030204" pitchFamily="18" charset="0"/>
                            </a:rPr>
                            <m:t>𝐿</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10.93</m:t>
                      </m:r>
                      <m:f>
                        <m:fPr>
                          <m:ctrlPr>
                            <a:rPr lang="en-US" b="0" i="1" smtClean="0">
                              <a:latin typeface="Cambria Math" panose="02040503050406030204" pitchFamily="18" charset="0"/>
                            </a:rPr>
                          </m:ctrlPr>
                        </m:fPr>
                        <m:num>
                          <m:r>
                            <a:rPr lang="en-US" b="0" i="1" smtClean="0">
                              <a:latin typeface="Cambria Math" panose="02040503050406030204" pitchFamily="18" charset="0"/>
                            </a:rPr>
                            <m:t>𝐻</m:t>
                          </m:r>
                        </m:num>
                        <m:den>
                          <m:r>
                            <a:rPr lang="en-US" b="0" i="1" smtClean="0">
                              <a:latin typeface="Cambria Math" panose="02040503050406030204" pitchFamily="18" charset="0"/>
                            </a:rPr>
                            <m:t>𝐿</m:t>
                          </m:r>
                        </m:den>
                      </m:f>
                    </m:oMath>
                  </m:oMathPara>
                </a14:m>
                <a:endParaRPr lang="en-US" dirty="0"/>
              </a:p>
            </p:txBody>
          </p:sp>
        </mc:Choice>
        <mc:Fallback xmlns="">
          <p:sp>
            <p:nvSpPr>
              <p:cNvPr id="9" name="TextBox 8">
                <a:extLst>
                  <a:ext uri="{FF2B5EF4-FFF2-40B4-BE49-F238E27FC236}">
                    <a16:creationId xmlns:a16="http://schemas.microsoft.com/office/drawing/2014/main" id="{965A6263-B8DD-4CD6-A1D7-8198E4BF8DA3}"/>
                  </a:ext>
                </a:extLst>
              </p:cNvPr>
              <p:cNvSpPr txBox="1">
                <a:spLocks noRot="1" noChangeAspect="1" noMove="1" noResize="1" noEditPoints="1" noAdjustHandles="1" noChangeArrowheads="1" noChangeShapeType="1" noTextEdit="1"/>
              </p:cNvSpPr>
              <p:nvPr/>
            </p:nvSpPr>
            <p:spPr>
              <a:xfrm>
                <a:off x="5517931" y="6096397"/>
                <a:ext cx="5381298" cy="72846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06E19DDD-FBD3-494A-B252-1F2CA2C158C4}"/>
                  </a:ext>
                </a:extLst>
              </p:cNvPr>
              <p:cNvSpPr>
                <a:spLocks noGrp="1"/>
              </p:cNvSpPr>
              <p:nvPr>
                <p:ph idx="1"/>
              </p:nvPr>
            </p:nvSpPr>
            <p:spPr>
              <a:xfrm>
                <a:off x="-1" y="1050924"/>
                <a:ext cx="5097518" cy="5083175"/>
              </a:xfrm>
            </p:spPr>
            <p:txBody>
              <a:bodyPr>
                <a:normAutofit/>
              </a:bodyPr>
              <a:lstStyle/>
              <a:p>
                <a:r>
                  <a:rPr lang="en-US" dirty="0"/>
                  <a:t>Slight increase in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oMath>
                </a14:m>
                <a:r>
                  <a:rPr lang="en-US" dirty="0"/>
                  <a:t> for edge cavities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=11</m:t>
                    </m:r>
                  </m:oMath>
                </a14:m>
                <a:r>
                  <a:rPr lang="en-US" dirty="0"/>
                  <a:t> but not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=5</m:t>
                    </m:r>
                  </m:oMath>
                </a14:m>
                <a:endParaRPr lang="en-US" dirty="0"/>
              </a:p>
              <a:p>
                <a:r>
                  <a:rPr lang="en-US" dirty="0"/>
                  <a:t>Because cavities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=11</m:t>
                    </m:r>
                  </m:oMath>
                </a14:m>
                <a:r>
                  <a:rPr lang="en-US" dirty="0"/>
                  <a:t> are right triangles, not equilateral</a:t>
                </a:r>
              </a:p>
              <a:p>
                <a:pPr lvl="1"/>
                <a:r>
                  <a:rPr lang="en-US" dirty="0"/>
                  <a:t>Have a different </a:t>
                </a:r>
                <a14:m>
                  <m:oMath xmlns:m="http://schemas.openxmlformats.org/officeDocument/2006/math">
                    <m:r>
                      <a:rPr lang="en-US" i="1" smtClean="0">
                        <a:latin typeface="Cambria Math" panose="02040503050406030204" pitchFamily="18" charset="0"/>
                        <a:ea typeface="Cambria Math" panose="02040503050406030204" pitchFamily="18" charset="0"/>
                      </a:rPr>
                      <m:t>𝜂</m:t>
                    </m:r>
                  </m:oMath>
                </a14:m>
                <a:r>
                  <a:rPr lang="en-US" dirty="0"/>
                  <a:t> value for the same height</a:t>
                </a:r>
              </a:p>
              <a:p>
                <a:pPr lvl="1"/>
                <a:r>
                  <a:rPr lang="en-US" dirty="0"/>
                  <a:t>Higher </a:t>
                </a:r>
                <a14:m>
                  <m:oMath xmlns:m="http://schemas.openxmlformats.org/officeDocument/2006/math">
                    <m:r>
                      <a:rPr lang="en-US" i="1" smtClean="0">
                        <a:latin typeface="Cambria Math" panose="02040503050406030204" pitchFamily="18" charset="0"/>
                        <a:ea typeface="Cambria Math" panose="02040503050406030204" pitchFamily="18" charset="0"/>
                      </a:rPr>
                      <m:t>𝜂</m:t>
                    </m:r>
                  </m:oMath>
                </a14:m>
                <a:r>
                  <a:rPr lang="en-US" dirty="0"/>
                  <a:t> → higher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oMath>
                </a14:m>
                <a:endParaRPr lang="en-US" dirty="0"/>
              </a:p>
              <a:p>
                <a:endParaRPr lang="en-US" dirty="0"/>
              </a:p>
            </p:txBody>
          </p:sp>
        </mc:Choice>
        <mc:Fallback xmlns="">
          <p:sp>
            <p:nvSpPr>
              <p:cNvPr id="8" name="Content Placeholder 2">
                <a:extLst>
                  <a:ext uri="{FF2B5EF4-FFF2-40B4-BE49-F238E27FC236}">
                    <a16:creationId xmlns:a16="http://schemas.microsoft.com/office/drawing/2014/main" id="{06E19DDD-FBD3-494A-B252-1F2CA2C158C4}"/>
                  </a:ext>
                </a:extLst>
              </p:cNvPr>
              <p:cNvSpPr>
                <a:spLocks noGrp="1" noRot="1" noChangeAspect="1" noMove="1" noResize="1" noEditPoints="1" noAdjustHandles="1" noChangeArrowheads="1" noChangeShapeType="1" noTextEdit="1"/>
              </p:cNvSpPr>
              <p:nvPr>
                <p:ph idx="1"/>
              </p:nvPr>
            </p:nvSpPr>
            <p:spPr>
              <a:xfrm>
                <a:off x="-1" y="1050924"/>
                <a:ext cx="5097518" cy="5083175"/>
              </a:xfrm>
              <a:blipFill>
                <a:blip r:embed="rId6"/>
                <a:stretch>
                  <a:fillRect l="-2153" t="-1679"/>
                </a:stretch>
              </a:blipFill>
            </p:spPr>
            <p:txBody>
              <a:bodyPr/>
              <a:lstStyle/>
              <a:p>
                <a:r>
                  <a:rPr lang="en-US">
                    <a:noFill/>
                  </a:rPr>
                  <a:t> </a:t>
                </a:r>
              </a:p>
            </p:txBody>
          </p:sp>
        </mc:Fallback>
      </mc:AlternateContent>
      <p:sp>
        <p:nvSpPr>
          <p:cNvPr id="10" name="Slide Number Placeholder 4">
            <a:extLst>
              <a:ext uri="{FF2B5EF4-FFF2-40B4-BE49-F238E27FC236}">
                <a16:creationId xmlns:a16="http://schemas.microsoft.com/office/drawing/2014/main" id="{6F43AB5A-4CA8-484B-B8DE-04207907549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76D51A9-9040-4A22-B891-4379829A92E5}" type="slidenum">
              <a:rPr lang="en-US" smtClean="0"/>
              <a:pPr/>
              <a:t>27</a:t>
            </a:fld>
            <a:endParaRPr lang="en-US" dirty="0"/>
          </a:p>
        </p:txBody>
      </p:sp>
    </p:spTree>
    <p:extLst>
      <p:ext uri="{BB962C8B-B14F-4D97-AF65-F5344CB8AC3E}">
        <p14:creationId xmlns:p14="http://schemas.microsoft.com/office/powerpoint/2010/main" val="40947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61D5C670-B540-4199-AD1D-84FF05CBC5BF}"/>
              </a:ext>
            </a:extLst>
          </p:cNvPr>
          <p:cNvGraphicFramePr/>
          <p:nvPr>
            <p:extLst>
              <p:ext uri="{D42A27DB-BD31-4B8C-83A1-F6EECF244321}">
                <p14:modId xmlns:p14="http://schemas.microsoft.com/office/powerpoint/2010/main" val="631938327"/>
              </p:ext>
            </p:extLst>
          </p:nvPr>
        </p:nvGraphicFramePr>
        <p:xfrm>
          <a:off x="4953000" y="1052829"/>
          <a:ext cx="7315200" cy="53035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448772A-F60A-46EA-A51E-7EEEEB434C8F}"/>
              </a:ext>
            </a:extLst>
          </p:cNvPr>
          <p:cNvSpPr>
            <a:spLocks noGrp="1"/>
          </p:cNvSpPr>
          <p:nvPr>
            <p:ph type="title"/>
          </p:nvPr>
        </p:nvSpPr>
        <p:spPr/>
        <p:txBody>
          <a:bodyPr/>
          <a:lstStyle/>
          <a:p>
            <a:r>
              <a:rPr lang="en-US" dirty="0"/>
              <a:t>Isogrid vs Other Geometries (1/2)</a:t>
            </a:r>
          </a:p>
        </p:txBody>
      </p:sp>
      <p:sp>
        <p:nvSpPr>
          <p:cNvPr id="4" name="Date Placeholder 3">
            <a:extLst>
              <a:ext uri="{FF2B5EF4-FFF2-40B4-BE49-F238E27FC236}">
                <a16:creationId xmlns:a16="http://schemas.microsoft.com/office/drawing/2014/main" id="{63BC36C6-D373-4633-AB10-B5670A88CD84}"/>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57D3199C-2038-4D50-8115-CC590585B79D}"/>
              </a:ext>
            </a:extLst>
          </p:cNvPr>
          <p:cNvSpPr>
            <a:spLocks noGrp="1"/>
          </p:cNvSpPr>
          <p:nvPr>
            <p:ph type="sldNum" sz="quarter" idx="12"/>
          </p:nvPr>
        </p:nvSpPr>
        <p:spPr/>
        <p:txBody>
          <a:bodyPr/>
          <a:lstStyle/>
          <a:p>
            <a:fld id="{D76D51A9-9040-4A22-B891-4379829A92E5}" type="slidenum">
              <a:rPr lang="en-US" smtClean="0"/>
              <a:pPr/>
              <a:t>28</a:t>
            </a:fld>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7976D588-4E3D-4ACA-9329-6C19407B2B1F}"/>
                  </a:ext>
                </a:extLst>
              </p:cNvPr>
              <p:cNvSpPr>
                <a:spLocks noGrp="1"/>
              </p:cNvSpPr>
              <p:nvPr>
                <p:ph idx="1"/>
              </p:nvPr>
            </p:nvSpPr>
            <p:spPr>
              <a:xfrm>
                <a:off x="-1" y="1050925"/>
                <a:ext cx="5391808" cy="5122862"/>
              </a:xfrm>
            </p:spPr>
            <p:txBody>
              <a:bodyPr>
                <a:normAutofit/>
              </a:bodyPr>
              <a:lstStyle/>
              <a:p>
                <a:r>
                  <a:rPr lang="en-US" dirty="0"/>
                  <a:t>Compared single cell of different geometries</a:t>
                </a:r>
              </a:p>
              <a:p>
                <a:r>
                  <a:rPr lang="en-US" dirty="0"/>
                  <a:t>For small </a:t>
                </a:r>
                <a14:m>
                  <m:oMath xmlns:m="http://schemas.openxmlformats.org/officeDocument/2006/math">
                    <m:r>
                      <a:rPr lang="en-US" i="1">
                        <a:latin typeface="Cambria Math" panose="02040503050406030204" pitchFamily="18" charset="0"/>
                        <a:ea typeface="Cambria Math" panose="02040503050406030204" pitchFamily="18" charset="0"/>
                      </a:rPr>
                      <m:t>𝜂</m:t>
                    </m:r>
                  </m:oMath>
                </a14:m>
                <a:endParaRPr lang="en-US" dirty="0"/>
              </a:p>
              <a:p>
                <a:pPr lvl="1"/>
                <a:r>
                  <a:rPr lang="en-US" dirty="0"/>
                  <a:t>No difference in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oMath>
                </a14:m>
                <a:r>
                  <a:rPr lang="en-US" dirty="0"/>
                  <a:t> because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𝑏𝑎𝑠𝑒</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𝑄</m:t>
                        </m:r>
                      </m:e>
                      <m:sub>
                        <m:r>
                          <a:rPr lang="en-US" b="0" i="1" smtClean="0">
                            <a:latin typeface="Cambria Math" panose="02040503050406030204" pitchFamily="18" charset="0"/>
                            <a:ea typeface="Cambria Math" panose="02040503050406030204" pitchFamily="18" charset="0"/>
                          </a:rPr>
                          <m:t>𝑤𝑎𝑙𝑙𝑠</m:t>
                        </m:r>
                      </m:sub>
                    </m:sSub>
                  </m:oMath>
                </a14:m>
                <a:endParaRPr lang="en-US" dirty="0"/>
              </a:p>
              <a:p>
                <a:r>
                  <a:rPr lang="en-US" dirty="0"/>
                  <a:t>For larger </a:t>
                </a:r>
                <a14:m>
                  <m:oMath xmlns:m="http://schemas.openxmlformats.org/officeDocument/2006/math">
                    <m:r>
                      <a:rPr lang="en-US" i="1">
                        <a:latin typeface="Cambria Math" panose="02040503050406030204" pitchFamily="18" charset="0"/>
                        <a:ea typeface="Cambria Math" panose="02040503050406030204" pitchFamily="18" charset="0"/>
                      </a:rPr>
                      <m:t>𝜂</m:t>
                    </m:r>
                  </m:oMath>
                </a14:m>
                <a:endParaRPr lang="en-US" dirty="0"/>
              </a:p>
              <a:p>
                <a:pPr lvl="1"/>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𝑡𝑟𝑖𝑎𝑛𝑔𝑙𝑒</m:t>
                        </m:r>
                      </m:sub>
                    </m:sSub>
                    <m:r>
                      <a:rPr lang="en-US" b="0" i="1" smtClean="0">
                        <a:latin typeface="Cambria Math" panose="02040503050406030204" pitchFamily="18" charset="0"/>
                        <a:ea typeface="Cambria Math" panose="02040503050406030204" pitchFamily="18" charset="0"/>
                      </a:rPr>
                      <m:t>&gt;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𝑠𝑞𝑢𝑎𝑟𝑒</m:t>
                        </m:r>
                      </m:sub>
                    </m:sSub>
                    <m:r>
                      <a:rPr lang="en-US" b="0" i="1" smtClean="0">
                        <a:latin typeface="Cambria Math" panose="02040503050406030204" pitchFamily="18" charset="0"/>
                        <a:ea typeface="Cambria Math" panose="02040503050406030204" pitchFamily="18" charset="0"/>
                      </a:rPr>
                      <m:t>&gt;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𝑝𝑒𝑛𝑡𝑎𝑔𝑜𝑛</m:t>
                        </m:r>
                      </m:sub>
                    </m:sSub>
                    <m:r>
                      <a:rPr lang="en-US" b="0" i="1" smtClean="0">
                        <a:latin typeface="Cambria Math" panose="02040503050406030204" pitchFamily="18" charset="0"/>
                        <a:ea typeface="Cambria Math" panose="02040503050406030204" pitchFamily="18" charset="0"/>
                      </a:rPr>
                      <m:t>&gt;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h𝑒𝑥𝑎𝑔𝑜𝑛</m:t>
                        </m:r>
                      </m:sub>
                    </m:sSub>
                    <m:r>
                      <a:rPr lang="en-US" b="0" i="1" smtClean="0">
                        <a:latin typeface="Cambria Math" panose="02040503050406030204" pitchFamily="18" charset="0"/>
                        <a:ea typeface="Cambria Math" panose="02040503050406030204" pitchFamily="18" charset="0"/>
                      </a:rPr>
                      <m:t>&gt;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𝑐𝑖𝑟𝑐𝑙𝑒</m:t>
                        </m:r>
                      </m:sub>
                    </m:sSub>
                  </m:oMath>
                </a14:m>
                <a:endParaRPr lang="en-US" dirty="0"/>
              </a:p>
              <a:p>
                <a:endParaRPr lang="en-US" dirty="0"/>
              </a:p>
            </p:txBody>
          </p:sp>
        </mc:Choice>
        <mc:Fallback xmlns="">
          <p:sp>
            <p:nvSpPr>
              <p:cNvPr id="9" name="Content Placeholder 2">
                <a:extLst>
                  <a:ext uri="{FF2B5EF4-FFF2-40B4-BE49-F238E27FC236}">
                    <a16:creationId xmlns:a16="http://schemas.microsoft.com/office/drawing/2014/main" id="{7976D588-4E3D-4ACA-9329-6C19407B2B1F}"/>
                  </a:ext>
                </a:extLst>
              </p:cNvPr>
              <p:cNvSpPr>
                <a:spLocks noGrp="1" noRot="1" noChangeAspect="1" noMove="1" noResize="1" noEditPoints="1" noAdjustHandles="1" noChangeArrowheads="1" noChangeShapeType="1" noTextEdit="1"/>
              </p:cNvSpPr>
              <p:nvPr>
                <p:ph idx="1"/>
              </p:nvPr>
            </p:nvSpPr>
            <p:spPr>
              <a:xfrm>
                <a:off x="-1" y="1050925"/>
                <a:ext cx="5391808" cy="5122862"/>
              </a:xfrm>
              <a:blipFill>
                <a:blip r:embed="rId3"/>
                <a:stretch>
                  <a:fillRect l="-2036" t="-1902"/>
                </a:stretch>
              </a:blipFill>
            </p:spPr>
            <p:txBody>
              <a:bodyPr/>
              <a:lstStyle/>
              <a:p>
                <a:r>
                  <a:rPr lang="en-US">
                    <a:noFill/>
                  </a:rPr>
                  <a:t> </a:t>
                </a:r>
              </a:p>
            </p:txBody>
          </p:sp>
        </mc:Fallback>
      </mc:AlternateContent>
    </p:spTree>
    <p:extLst>
      <p:ext uri="{BB962C8B-B14F-4D97-AF65-F5344CB8AC3E}">
        <p14:creationId xmlns:p14="http://schemas.microsoft.com/office/powerpoint/2010/main" val="222237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8772A-F60A-46EA-A51E-7EEEEB434C8F}"/>
              </a:ext>
            </a:extLst>
          </p:cNvPr>
          <p:cNvSpPr>
            <a:spLocks noGrp="1"/>
          </p:cNvSpPr>
          <p:nvPr>
            <p:ph type="title"/>
          </p:nvPr>
        </p:nvSpPr>
        <p:spPr/>
        <p:txBody>
          <a:bodyPr/>
          <a:lstStyle/>
          <a:p>
            <a:r>
              <a:rPr lang="en-US" dirty="0"/>
              <a:t>Isogrid vs Other Geometries (2/2)</a:t>
            </a:r>
          </a:p>
        </p:txBody>
      </p:sp>
      <p:sp>
        <p:nvSpPr>
          <p:cNvPr id="4" name="Date Placeholder 3">
            <a:extLst>
              <a:ext uri="{FF2B5EF4-FFF2-40B4-BE49-F238E27FC236}">
                <a16:creationId xmlns:a16="http://schemas.microsoft.com/office/drawing/2014/main" id="{63BC36C6-D373-4633-AB10-B5670A88CD84}"/>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57D3199C-2038-4D50-8115-CC590585B79D}"/>
              </a:ext>
            </a:extLst>
          </p:cNvPr>
          <p:cNvSpPr>
            <a:spLocks noGrp="1"/>
          </p:cNvSpPr>
          <p:nvPr>
            <p:ph type="sldNum" sz="quarter" idx="12"/>
          </p:nvPr>
        </p:nvSpPr>
        <p:spPr/>
        <p:txBody>
          <a:bodyPr/>
          <a:lstStyle/>
          <a:p>
            <a:fld id="{D76D51A9-9040-4A22-B891-4379829A92E5}" type="slidenum">
              <a:rPr lang="en-US" smtClean="0"/>
              <a:pPr/>
              <a:t>29</a:t>
            </a:fld>
            <a:endParaRPr lang="en-US"/>
          </a:p>
        </p:txBody>
      </p:sp>
      <p:graphicFrame>
        <p:nvGraphicFramePr>
          <p:cNvPr id="8" name="Chart 7">
            <a:extLst>
              <a:ext uri="{FF2B5EF4-FFF2-40B4-BE49-F238E27FC236}">
                <a16:creationId xmlns:a16="http://schemas.microsoft.com/office/drawing/2014/main" id="{84B3B832-96EC-417B-A988-B3931862DB0F}"/>
              </a:ext>
            </a:extLst>
          </p:cNvPr>
          <p:cNvGraphicFramePr/>
          <p:nvPr>
            <p:extLst>
              <p:ext uri="{D42A27DB-BD31-4B8C-83A1-F6EECF244321}">
                <p14:modId xmlns:p14="http://schemas.microsoft.com/office/powerpoint/2010/main" val="1069375319"/>
              </p:ext>
            </p:extLst>
          </p:nvPr>
        </p:nvGraphicFramePr>
        <p:xfrm>
          <a:off x="6011092" y="940752"/>
          <a:ext cx="6180909" cy="530352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C5E4EBD-815A-4FF6-84C2-B7BEDFE8EC2F}"/>
                  </a:ext>
                </a:extLst>
              </p:cNvPr>
              <p:cNvSpPr>
                <a:spLocks noGrp="1"/>
              </p:cNvSpPr>
              <p:nvPr>
                <p:ph idx="1"/>
              </p:nvPr>
            </p:nvSpPr>
            <p:spPr>
              <a:xfrm>
                <a:off x="-1" y="1050924"/>
                <a:ext cx="5172892" cy="5083175"/>
              </a:xfrm>
            </p:spPr>
            <p:txBody>
              <a:bodyPr>
                <a:normAutofit/>
              </a:bodyPr>
              <a:lstStyle/>
              <a:p>
                <a:r>
                  <a:rPr lang="en-US" dirty="0"/>
                  <a:t>Triangle has largest perimeter/area ratio</a:t>
                </a:r>
              </a:p>
              <a:p>
                <a:r>
                  <a:rPr lang="en-US" dirty="0"/>
                  <a:t>For a given </a:t>
                </a:r>
                <a14:m>
                  <m:oMath xmlns:m="http://schemas.openxmlformats.org/officeDocument/2006/math">
                    <m:r>
                      <a:rPr lang="en-US" i="1" smtClean="0">
                        <a:latin typeface="Cambria Math" panose="02040503050406030204" pitchFamily="18" charset="0"/>
                        <a:ea typeface="Cambria Math" panose="02040503050406030204" pitchFamily="18" charset="0"/>
                      </a:rPr>
                      <m:t>𝜂</m:t>
                    </m:r>
                  </m:oMath>
                </a14:m>
                <a:endParaRPr lang="en-US" dirty="0"/>
              </a:p>
              <a:p>
                <a:pPr lvl="1"/>
                <a:r>
                  <a:rPr lang="en-US" dirty="0"/>
                  <a:t>Larger P/A → smaller </a:t>
                </a:r>
                <a14:m>
                  <m:oMath xmlns:m="http://schemas.openxmlformats.org/officeDocument/2006/math">
                    <m:r>
                      <a:rPr lang="en-US" b="0" i="1" smtClean="0">
                        <a:latin typeface="Cambria Math" panose="02040503050406030204" pitchFamily="18" charset="0"/>
                      </a:rPr>
                      <m:t>𝐻</m:t>
                    </m:r>
                  </m:oMath>
                </a14:m>
                <a:r>
                  <a:rPr lang="en-US" dirty="0"/>
                  <a:t> → lower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𝑇</m:t>
                    </m:r>
                  </m:oMath>
                </a14:m>
                <a:r>
                  <a:rPr lang="en-US" dirty="0"/>
                  <a:t> → larger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oMath>
                </a14:m>
                <a:endParaRPr lang="en-US" dirty="0"/>
              </a:p>
              <a:p>
                <a:endParaRPr lang="en-US" dirty="0"/>
              </a:p>
            </p:txBody>
          </p:sp>
        </mc:Choice>
        <mc:Fallback xmlns="">
          <p:sp>
            <p:nvSpPr>
              <p:cNvPr id="9" name="Content Placeholder 2">
                <a:extLst>
                  <a:ext uri="{FF2B5EF4-FFF2-40B4-BE49-F238E27FC236}">
                    <a16:creationId xmlns:a16="http://schemas.microsoft.com/office/drawing/2014/main" id="{DC5E4EBD-815A-4FF6-84C2-B7BEDFE8EC2F}"/>
                  </a:ext>
                </a:extLst>
              </p:cNvPr>
              <p:cNvSpPr>
                <a:spLocks noGrp="1" noRot="1" noChangeAspect="1" noMove="1" noResize="1" noEditPoints="1" noAdjustHandles="1" noChangeArrowheads="1" noChangeShapeType="1" noTextEdit="1"/>
              </p:cNvSpPr>
              <p:nvPr>
                <p:ph idx="1"/>
              </p:nvPr>
            </p:nvSpPr>
            <p:spPr>
              <a:xfrm>
                <a:off x="-1" y="1050924"/>
                <a:ext cx="5172892" cy="5083175"/>
              </a:xfrm>
              <a:blipFill>
                <a:blip r:embed="rId3"/>
                <a:stretch>
                  <a:fillRect l="-2120" t="-191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E13BFDCE-5147-4D23-B3E3-DEECF4CD1DD6}"/>
              </a:ext>
            </a:extLst>
          </p:cNvPr>
          <p:cNvPicPr>
            <a:picLocks noChangeAspect="1"/>
          </p:cNvPicPr>
          <p:nvPr/>
        </p:nvPicPr>
        <p:blipFill>
          <a:blip r:embed="rId4"/>
          <a:stretch>
            <a:fillRect/>
          </a:stretch>
        </p:blipFill>
        <p:spPr>
          <a:xfrm>
            <a:off x="0" y="3429000"/>
            <a:ext cx="5746608" cy="2346914"/>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56F97E4-F042-4A65-BF7A-400170D6E39F}"/>
                  </a:ext>
                </a:extLst>
              </p:cNvPr>
              <p:cNvSpPr txBox="1"/>
              <p:nvPr/>
            </p:nvSpPr>
            <p:spPr>
              <a:xfrm>
                <a:off x="1195817" y="5770341"/>
                <a:ext cx="3122022" cy="369332"/>
              </a:xfrm>
              <a:prstGeom prst="rect">
                <a:avLst/>
              </a:prstGeom>
              <a:noFill/>
            </p:spPr>
            <p:txBody>
              <a:bodyPr wrap="square" rtlCol="0">
                <a:spAutoFit/>
              </a:bodyPr>
              <a:lstStyle/>
              <a:p>
                <a:pPr algn="ctr"/>
                <a:r>
                  <a:rPr lang="en-US" dirty="0"/>
                  <a:t>Cavities shown at </a:t>
                </a:r>
                <a14:m>
                  <m:oMath xmlns:m="http://schemas.openxmlformats.org/officeDocument/2006/math">
                    <m:r>
                      <a:rPr lang="en-US"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=2</m:t>
                    </m:r>
                  </m:oMath>
                </a14:m>
                <a:endParaRPr lang="en-US" dirty="0"/>
              </a:p>
            </p:txBody>
          </p:sp>
        </mc:Choice>
        <mc:Fallback xmlns="">
          <p:sp>
            <p:nvSpPr>
              <p:cNvPr id="3" name="TextBox 2">
                <a:extLst>
                  <a:ext uri="{FF2B5EF4-FFF2-40B4-BE49-F238E27FC236}">
                    <a16:creationId xmlns:a16="http://schemas.microsoft.com/office/drawing/2014/main" id="{D56F97E4-F042-4A65-BF7A-400170D6E39F}"/>
                  </a:ext>
                </a:extLst>
              </p:cNvPr>
              <p:cNvSpPr txBox="1">
                <a:spLocks noRot="1" noChangeAspect="1" noMove="1" noResize="1" noEditPoints="1" noAdjustHandles="1" noChangeArrowheads="1" noChangeShapeType="1" noTextEdit="1"/>
              </p:cNvSpPr>
              <p:nvPr/>
            </p:nvSpPr>
            <p:spPr>
              <a:xfrm>
                <a:off x="1195817" y="5770341"/>
                <a:ext cx="3122022" cy="369332"/>
              </a:xfrm>
              <a:prstGeom prst="rect">
                <a:avLst/>
              </a:prstGeom>
              <a:blipFill>
                <a:blip r:embed="rId5"/>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161366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321D6-324A-48CE-8B61-8F68A7D03F74}"/>
              </a:ext>
            </a:extLst>
          </p:cNvPr>
          <p:cNvSpPr>
            <a:spLocks noGrp="1"/>
          </p:cNvSpPr>
          <p:nvPr>
            <p:ph type="title"/>
          </p:nvPr>
        </p:nvSpPr>
        <p:spPr/>
        <p:txBody>
          <a:bodyPr/>
          <a:lstStyle/>
          <a:p>
            <a:r>
              <a:rPr lang="en-US" dirty="0"/>
              <a:t>Contents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1437280-F4FE-4624-A117-3307327CC987}"/>
                  </a:ext>
                </a:extLst>
              </p:cNvPr>
              <p:cNvSpPr>
                <a:spLocks noGrp="1"/>
              </p:cNvSpPr>
              <p:nvPr>
                <p:ph idx="1"/>
              </p:nvPr>
            </p:nvSpPr>
            <p:spPr>
              <a:xfrm>
                <a:off x="0" y="1050924"/>
                <a:ext cx="12192000" cy="5305426"/>
              </a:xfrm>
            </p:spPr>
            <p:txBody>
              <a:bodyPr numCol="2">
                <a:normAutofit fontScale="92500" lnSpcReduction="10000"/>
              </a:bodyPr>
              <a:lstStyle/>
              <a:p>
                <a:r>
                  <a:rPr lang="en-US" dirty="0"/>
                  <a:t>About me</a:t>
                </a:r>
              </a:p>
              <a:p>
                <a:r>
                  <a:rPr lang="en-US" dirty="0"/>
                  <a:t>Background</a:t>
                </a:r>
              </a:p>
              <a:p>
                <a:pPr lvl="1"/>
                <a:r>
                  <a:rPr lang="en-US" dirty="0"/>
                  <a:t>Effective-</a:t>
                </a:r>
                <a:r>
                  <a:rPr lang="el-GR" dirty="0"/>
                  <a:t>ε</a:t>
                </a:r>
                <a:r>
                  <a:rPr lang="en-US" dirty="0"/>
                  <a:t> and Cavity effect</a:t>
                </a:r>
              </a:p>
              <a:p>
                <a:pPr lvl="1"/>
                <a:r>
                  <a:rPr lang="en-US" dirty="0"/>
                  <a:t>Spacecraft Thermal Control Overview</a:t>
                </a:r>
              </a:p>
              <a:p>
                <a:pPr lvl="1"/>
                <a:r>
                  <a:rPr lang="en-US" dirty="0"/>
                  <a:t>Spacecraft Radiators</a:t>
                </a:r>
              </a:p>
              <a:p>
                <a:pPr lvl="1"/>
                <a:r>
                  <a:rPr lang="en-US" dirty="0"/>
                  <a:t>Roman Space Telescope</a:t>
                </a:r>
              </a:p>
              <a:p>
                <a:r>
                  <a:rPr lang="en-US" dirty="0"/>
                  <a:t>Method </a:t>
                </a:r>
              </a:p>
              <a:p>
                <a:pPr lvl="1"/>
                <a:r>
                  <a:rPr lang="en-US" dirty="0"/>
                  <a:t>Thermal Desktop, RadCAD, and Finite Difference Method</a:t>
                </a:r>
              </a:p>
              <a:p>
                <a:pPr lvl="1"/>
                <a:r>
                  <a:rPr lang="en-US" dirty="0"/>
                  <a:t>Problem Description</a:t>
                </a:r>
              </a:p>
              <a:p>
                <a:pPr lvl="1"/>
                <a:r>
                  <a:rPr lang="en-US" dirty="0"/>
                  <a:t>Model Description</a:t>
                </a:r>
              </a:p>
              <a:p>
                <a:pPr lvl="1"/>
                <a:r>
                  <a:rPr lang="en-US" dirty="0"/>
                  <a:t>Model Parameters</a:t>
                </a:r>
              </a:p>
              <a:p>
                <a:pPr lvl="1"/>
                <a:endParaRPr lang="en-US" dirty="0"/>
              </a:p>
              <a:p>
                <a:r>
                  <a:rPr lang="en-US" dirty="0"/>
                  <a:t>Results/Conclusion </a:t>
                </a:r>
              </a:p>
              <a:p>
                <a:pPr lvl="1"/>
                <a:r>
                  <a:rPr lang="en-US" dirty="0"/>
                  <a:t>View Factors</a:t>
                </a:r>
              </a:p>
              <a:p>
                <a:pPr lvl="1"/>
                <a:r>
                  <a:rPr lang="en-US" dirty="0"/>
                  <a:t>Temperature Profile &amp; Gradient</a:t>
                </a:r>
              </a:p>
              <a:p>
                <a:pPr lvl="1"/>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oMath>
                </a14:m>
                <a:r>
                  <a:rPr lang="en-US" dirty="0"/>
                  <a:t> vs Wall Height</a:t>
                </a:r>
              </a:p>
              <a:p>
                <a:pPr lvl="1"/>
                <a:r>
                  <a:rPr lang="en-US" dirty="0"/>
                  <a:t>Critical Wall Height</a:t>
                </a:r>
              </a:p>
              <a:p>
                <a:pPr lvl="1"/>
                <a:r>
                  <a:rPr lang="en-US" dirty="0"/>
                  <a:t>Isothermal vs Nonisothermal Walls</a:t>
                </a:r>
              </a:p>
              <a:p>
                <a:pPr lvl="1"/>
                <a:r>
                  <a:rPr lang="en-US" dirty="0"/>
                  <a:t>Wall Nodalization</a:t>
                </a:r>
              </a:p>
              <a:p>
                <a:pPr lvl="1"/>
                <a:r>
                  <a:rPr lang="en-US" dirty="0"/>
                  <a:t>Wall Thickness</a:t>
                </a:r>
              </a:p>
              <a:p>
                <a:pPr lvl="1"/>
                <a:r>
                  <a:rPr lang="en-US" dirty="0"/>
                  <a:t>Wall Resistance</a:t>
                </a:r>
              </a:p>
              <a:p>
                <a:pPr lvl="1"/>
                <a:r>
                  <a:rPr lang="en-US" dirty="0"/>
                  <a:t>Edge Effects</a:t>
                </a:r>
              </a:p>
              <a:p>
                <a:pPr lvl="1"/>
                <a:r>
                  <a:rPr lang="en-US" dirty="0"/>
                  <a:t>Isogrid vs Other Geometries</a:t>
                </a:r>
              </a:p>
              <a:p>
                <a:r>
                  <a:rPr lang="en-US" dirty="0"/>
                  <a:t>Variable-e Isogrid Radiator Concept</a:t>
                </a:r>
              </a:p>
              <a:p>
                <a:r>
                  <a:rPr lang="en-US" dirty="0"/>
                  <a:t>Summary</a:t>
                </a:r>
              </a:p>
              <a:p>
                <a:r>
                  <a:rPr lang="en-US" dirty="0"/>
                  <a:t>Future Work</a:t>
                </a:r>
              </a:p>
            </p:txBody>
          </p:sp>
        </mc:Choice>
        <mc:Fallback xmlns="">
          <p:sp>
            <p:nvSpPr>
              <p:cNvPr id="3" name="Content Placeholder 2">
                <a:extLst>
                  <a:ext uri="{FF2B5EF4-FFF2-40B4-BE49-F238E27FC236}">
                    <a16:creationId xmlns:a16="http://schemas.microsoft.com/office/drawing/2014/main" id="{A1437280-F4FE-4624-A117-3307327CC987}"/>
                  </a:ext>
                </a:extLst>
              </p:cNvPr>
              <p:cNvSpPr>
                <a:spLocks noGrp="1" noRot="1" noChangeAspect="1" noMove="1" noResize="1" noEditPoints="1" noAdjustHandles="1" noChangeArrowheads="1" noChangeShapeType="1" noTextEdit="1"/>
              </p:cNvSpPr>
              <p:nvPr>
                <p:ph idx="1"/>
              </p:nvPr>
            </p:nvSpPr>
            <p:spPr>
              <a:xfrm>
                <a:off x="0" y="1050924"/>
                <a:ext cx="12192000" cy="5305426"/>
              </a:xfrm>
              <a:blipFill>
                <a:blip r:embed="rId2"/>
                <a:stretch>
                  <a:fillRect l="-750" t="-229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FC864631-6842-43C9-B449-2C5F76AEE05E}"/>
              </a:ext>
            </a:extLst>
          </p:cNvPr>
          <p:cNvSpPr>
            <a:spLocks noGrp="1"/>
          </p:cNvSpPr>
          <p:nvPr>
            <p:ph type="dt" sz="half" idx="10"/>
          </p:nvPr>
        </p:nvSpPr>
        <p:spPr/>
        <p:txBody>
          <a:bodyPr/>
          <a:lstStyle/>
          <a:p>
            <a:r>
              <a:rPr lang="en-US" dirty="0"/>
              <a:t>11/19/2021</a:t>
            </a:r>
          </a:p>
        </p:txBody>
      </p:sp>
      <p:sp>
        <p:nvSpPr>
          <p:cNvPr id="5" name="Slide Number Placeholder 4">
            <a:extLst>
              <a:ext uri="{FF2B5EF4-FFF2-40B4-BE49-F238E27FC236}">
                <a16:creationId xmlns:a16="http://schemas.microsoft.com/office/drawing/2014/main" id="{C960A47E-2656-4CA9-B899-11A406DC6A67}"/>
              </a:ext>
            </a:extLst>
          </p:cNvPr>
          <p:cNvSpPr>
            <a:spLocks noGrp="1"/>
          </p:cNvSpPr>
          <p:nvPr>
            <p:ph type="sldNum" sz="quarter" idx="12"/>
          </p:nvPr>
        </p:nvSpPr>
        <p:spPr/>
        <p:txBody>
          <a:bodyPr/>
          <a:lstStyle/>
          <a:p>
            <a:fld id="{D76D51A9-9040-4A22-B891-4379829A92E5}" type="slidenum">
              <a:rPr lang="en-US" smtClean="0"/>
              <a:t>3</a:t>
            </a:fld>
            <a:endParaRPr lang="en-US"/>
          </a:p>
        </p:txBody>
      </p:sp>
    </p:spTree>
    <p:extLst>
      <p:ext uri="{BB962C8B-B14F-4D97-AF65-F5344CB8AC3E}">
        <p14:creationId xmlns:p14="http://schemas.microsoft.com/office/powerpoint/2010/main" val="2801135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99779-3FA6-4268-B5E0-02B162A021A3}"/>
              </a:ext>
            </a:extLst>
          </p:cNvPr>
          <p:cNvSpPr>
            <a:spLocks noGrp="1" noChangeAspect="1"/>
          </p:cNvSpPr>
          <p:nvPr>
            <p:ph type="title"/>
          </p:nvPr>
        </p:nvSpPr>
        <p:spPr/>
        <p:txBody>
          <a:bodyPr>
            <a:normAutofit fontScale="90000"/>
          </a:bodyPr>
          <a:lstStyle/>
          <a:p>
            <a:r>
              <a:rPr lang="en-US" dirty="0"/>
              <a:t>Variable Emissivity Isogrid Radiator Concept</a:t>
            </a:r>
          </a:p>
        </p:txBody>
      </p:sp>
      <p:sp>
        <p:nvSpPr>
          <p:cNvPr id="4" name="Date Placeholder 3">
            <a:extLst>
              <a:ext uri="{FF2B5EF4-FFF2-40B4-BE49-F238E27FC236}">
                <a16:creationId xmlns:a16="http://schemas.microsoft.com/office/drawing/2014/main" id="{7BD069E4-24DD-42BF-BE23-BD70DAEDF705}"/>
              </a:ext>
            </a:extLst>
          </p:cNvPr>
          <p:cNvSpPr>
            <a:spLocks noGrp="1" noChangeAspect="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B00CD2AC-36DC-464F-8E79-B957A2A8907F}"/>
              </a:ext>
            </a:extLst>
          </p:cNvPr>
          <p:cNvSpPr>
            <a:spLocks noGrp="1" noChangeAspect="1"/>
          </p:cNvSpPr>
          <p:nvPr>
            <p:ph type="sldNum" sz="quarter" idx="12"/>
          </p:nvPr>
        </p:nvSpPr>
        <p:spPr/>
        <p:txBody>
          <a:bodyPr/>
          <a:lstStyle/>
          <a:p>
            <a:fld id="{D76D51A9-9040-4A22-B891-4379829A92E5}" type="slidenum">
              <a:rPr lang="en-US" smtClean="0"/>
              <a:pPr/>
              <a:t>30</a:t>
            </a:fld>
            <a:endParaRPr lang="en-US"/>
          </a:p>
        </p:txBody>
      </p:sp>
      <p:pic>
        <p:nvPicPr>
          <p:cNvPr id="8" name="Picture 7">
            <a:extLst>
              <a:ext uri="{FF2B5EF4-FFF2-40B4-BE49-F238E27FC236}">
                <a16:creationId xmlns:a16="http://schemas.microsoft.com/office/drawing/2014/main" id="{AF25B7B3-179E-4D12-8CFA-43FBB37D5A16}"/>
              </a:ext>
            </a:extLst>
          </p:cNvPr>
          <p:cNvPicPr>
            <a:picLocks noChangeAspect="1"/>
          </p:cNvPicPr>
          <p:nvPr/>
        </p:nvPicPr>
        <p:blipFill>
          <a:blip r:embed="rId2"/>
          <a:stretch>
            <a:fillRect/>
          </a:stretch>
        </p:blipFill>
        <p:spPr>
          <a:xfrm>
            <a:off x="6674069" y="3038542"/>
            <a:ext cx="5273382" cy="3095557"/>
          </a:xfrm>
          <a:prstGeom prst="rect">
            <a:avLst/>
          </a:prstGeom>
        </p:spPr>
      </p:pic>
      <p:pic>
        <p:nvPicPr>
          <p:cNvPr id="9" name="Picture 8">
            <a:extLst>
              <a:ext uri="{FF2B5EF4-FFF2-40B4-BE49-F238E27FC236}">
                <a16:creationId xmlns:a16="http://schemas.microsoft.com/office/drawing/2014/main" id="{8C38B1BE-92EE-456F-B7FF-CEE0DDBE44EC}"/>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Lst>
          </a:blip>
          <a:srcRect l="6723" t="3572"/>
          <a:stretch/>
        </p:blipFill>
        <p:spPr>
          <a:xfrm>
            <a:off x="838200" y="3105459"/>
            <a:ext cx="5142186" cy="3139765"/>
          </a:xfrm>
          <a:prstGeom prst="rect">
            <a:avLst/>
          </a:prstGeom>
        </p:spPr>
      </p:pic>
      <p:sp>
        <p:nvSpPr>
          <p:cNvPr id="10" name="Content Placeholder 2">
            <a:extLst>
              <a:ext uri="{FF2B5EF4-FFF2-40B4-BE49-F238E27FC236}">
                <a16:creationId xmlns:a16="http://schemas.microsoft.com/office/drawing/2014/main" id="{E31BCDEF-77F8-422C-BEC6-6F67A8AA3E92}"/>
              </a:ext>
            </a:extLst>
          </p:cNvPr>
          <p:cNvSpPr>
            <a:spLocks noGrp="1"/>
          </p:cNvSpPr>
          <p:nvPr>
            <p:ph idx="1"/>
          </p:nvPr>
        </p:nvSpPr>
        <p:spPr>
          <a:xfrm>
            <a:off x="0" y="1050924"/>
            <a:ext cx="11687503" cy="5083175"/>
          </a:xfrm>
        </p:spPr>
        <p:txBody>
          <a:bodyPr numCol="1"/>
          <a:lstStyle/>
          <a:p>
            <a:r>
              <a:rPr lang="en-US" dirty="0"/>
              <a:t>Variable-ε radiator using the cavity effect</a:t>
            </a:r>
          </a:p>
          <a:p>
            <a:r>
              <a:rPr lang="en-US" dirty="0"/>
              <a:t>“Propeller” design </a:t>
            </a:r>
          </a:p>
          <a:p>
            <a:pPr lvl="1"/>
            <a:r>
              <a:rPr lang="en-US" dirty="0"/>
              <a:t>3 blades around central mast</a:t>
            </a:r>
          </a:p>
          <a:p>
            <a:pPr lvl="1"/>
            <a:r>
              <a:rPr lang="en-US" dirty="0"/>
              <a:t>Mast raises/lowers with temperature </a:t>
            </a:r>
          </a:p>
          <a:p>
            <a:endParaRPr lang="en-US" dirty="0"/>
          </a:p>
        </p:txBody>
      </p:sp>
    </p:spTree>
    <p:extLst>
      <p:ext uri="{BB962C8B-B14F-4D97-AF65-F5344CB8AC3E}">
        <p14:creationId xmlns:p14="http://schemas.microsoft.com/office/powerpoint/2010/main" val="1998194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9F29-C98E-4CD3-8288-06983FEB1510}"/>
              </a:ext>
            </a:extLst>
          </p:cNvPr>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7D1A6E-4CCE-4577-95F7-20BBD8D85ADF}"/>
                  </a:ext>
                </a:extLst>
              </p:cNvPr>
              <p:cNvSpPr>
                <a:spLocks noGrp="1"/>
              </p:cNvSpPr>
              <p:nvPr>
                <p:ph idx="1"/>
              </p:nvPr>
            </p:nvSpPr>
            <p:spPr>
              <a:xfrm>
                <a:off x="0" y="1050924"/>
                <a:ext cx="12192000" cy="5166996"/>
              </a:xfrm>
            </p:spPr>
            <p:txBody>
              <a:bodyPr numCol="2"/>
              <a:lstStyle/>
              <a:p>
                <a:r>
                  <a:rPr lang="en-US" dirty="0"/>
                  <a:t>Most other studies</a:t>
                </a:r>
              </a:p>
              <a:p>
                <a:pPr lvl="1"/>
                <a:r>
                  <a:rPr lang="en-US" dirty="0"/>
                  <a:t>Cylindrical cavity</a:t>
                </a:r>
              </a:p>
              <a:p>
                <a:pPr lvl="1"/>
                <a:r>
                  <a:rPr lang="en-US" dirty="0"/>
                  <a:t>Single cavity</a:t>
                </a:r>
              </a:p>
              <a:p>
                <a:pPr lvl="1"/>
                <a:r>
                  <a:rPr lang="en-US" dirty="0"/>
                  <a:t>Isothermal walls</a:t>
                </a:r>
              </a:p>
              <a:p>
                <a:pPr lvl="1"/>
                <a:r>
                  <a:rPr lang="en-US" dirty="0"/>
                  <a:t>If nonisothermal, then prescribed temperature profile</a:t>
                </a:r>
              </a:p>
              <a:p>
                <a:r>
                  <a:rPr lang="en-US" dirty="0"/>
                  <a:t>This thesis</a:t>
                </a:r>
              </a:p>
              <a:p>
                <a:pPr lvl="1"/>
                <a:r>
                  <a:rPr lang="en-US" dirty="0"/>
                  <a:t>Isogrid cavity</a:t>
                </a:r>
              </a:p>
              <a:p>
                <a:pPr lvl="1"/>
                <a:r>
                  <a:rPr lang="en-US" dirty="0"/>
                  <a:t>Arbitrarily large array of cavities</a:t>
                </a:r>
              </a:p>
              <a:p>
                <a:pPr lvl="1"/>
                <a:r>
                  <a:rPr lang="en-US" dirty="0"/>
                  <a:t>Nonisothermal walls</a:t>
                </a:r>
              </a:p>
              <a:p>
                <a:pPr lvl="1"/>
                <a:r>
                  <a:rPr lang="en-US" dirty="0"/>
                  <a:t>Solved for both temperature profile and effective emissivity</a:t>
                </a:r>
              </a:p>
              <a:p>
                <a:r>
                  <a:rPr lang="en-US" dirty="0"/>
                  <a:t>Parameters impacting effective emissivity</a:t>
                </a:r>
              </a:p>
              <a:p>
                <a:pPr lvl="1"/>
                <a:r>
                  <a:rPr lang="en-US" dirty="0"/>
                  <a:t>Wall height</a:t>
                </a:r>
              </a:p>
              <a:p>
                <a:pPr lvl="1"/>
                <a:r>
                  <a:rPr lang="en-US" dirty="0"/>
                  <a:t>Surface emissivity</a:t>
                </a:r>
              </a:p>
              <a:p>
                <a:pPr lvl="1"/>
                <a:r>
                  <a:rPr lang="en-US" dirty="0"/>
                  <a:t>Wall thickness</a:t>
                </a:r>
              </a:p>
              <a:p>
                <a:pPr lvl="1"/>
                <a:r>
                  <a:rPr lang="en-US" dirty="0"/>
                  <a:t>Wall resistivity</a:t>
                </a:r>
              </a:p>
              <a:p>
                <a:r>
                  <a:rPr lang="en-US" dirty="0"/>
                  <a:t>Critical wall height</a:t>
                </a:r>
              </a:p>
              <a:p>
                <a:pPr lvl="1"/>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oMath>
                </a14:m>
                <a:r>
                  <a:rPr lang="en-US" dirty="0"/>
                  <a:t> peaks at some critical wall height </a:t>
                </a:r>
              </a:p>
              <a:p>
                <a:pPr lvl="1"/>
                <a:r>
                  <a:rPr lang="en-US" dirty="0"/>
                  <a:t>As </a:t>
                </a:r>
                <a14:m>
                  <m:oMath xmlns:m="http://schemas.openxmlformats.org/officeDocument/2006/math">
                    <m:r>
                      <a:rPr lang="en-US"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ea typeface="Cambria Math" panose="02040503050406030204" pitchFamily="18" charset="0"/>
                          </a:rPr>
                          <m:t>𝑒𝑓𝑓</m:t>
                        </m:r>
                      </m:sub>
                    </m:sSub>
                    <m:r>
                      <a:rPr lang="en-US" b="0" i="1" smtClean="0">
                        <a:latin typeface="Cambria Math" panose="02040503050406030204" pitchFamily="18" charset="0"/>
                        <a:ea typeface="Cambria Math" panose="02040503050406030204" pitchFamily="18" charset="0"/>
                      </a:rPr>
                      <m:t>→0</m:t>
                    </m:r>
                  </m:oMath>
                </a14:m>
                <a:endParaRPr lang="en-US" dirty="0"/>
              </a:p>
              <a:p>
                <a:r>
                  <a:rPr lang="en-US" dirty="0"/>
                  <a:t>Proposed variable-</a:t>
                </a:r>
                <a:r>
                  <a:rPr lang="el-GR" dirty="0"/>
                  <a:t>ε</a:t>
                </a:r>
                <a:r>
                  <a:rPr lang="en-US" dirty="0"/>
                  <a:t> isogrid radiator concept</a:t>
                </a:r>
              </a:p>
            </p:txBody>
          </p:sp>
        </mc:Choice>
        <mc:Fallback xmlns="">
          <p:sp>
            <p:nvSpPr>
              <p:cNvPr id="3" name="Content Placeholder 2">
                <a:extLst>
                  <a:ext uri="{FF2B5EF4-FFF2-40B4-BE49-F238E27FC236}">
                    <a16:creationId xmlns:a16="http://schemas.microsoft.com/office/drawing/2014/main" id="{4C7D1A6E-4CCE-4577-95F7-20BBD8D85ADF}"/>
                  </a:ext>
                </a:extLst>
              </p:cNvPr>
              <p:cNvSpPr>
                <a:spLocks noGrp="1" noRot="1" noChangeAspect="1" noMove="1" noResize="1" noEditPoints="1" noAdjustHandles="1" noChangeArrowheads="1" noChangeShapeType="1" noTextEdit="1"/>
              </p:cNvSpPr>
              <p:nvPr>
                <p:ph idx="1"/>
              </p:nvPr>
            </p:nvSpPr>
            <p:spPr>
              <a:xfrm>
                <a:off x="0" y="1050924"/>
                <a:ext cx="12192000" cy="5166996"/>
              </a:xfrm>
              <a:blipFill>
                <a:blip r:embed="rId2"/>
                <a:stretch>
                  <a:fillRect l="-900" t="-188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CF867F7-52D1-4C0A-8DB1-EDC9377A6E78}"/>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8C969BA5-8781-4D2C-894A-7FC4AA0B35EC}"/>
              </a:ext>
            </a:extLst>
          </p:cNvPr>
          <p:cNvSpPr>
            <a:spLocks noGrp="1"/>
          </p:cNvSpPr>
          <p:nvPr>
            <p:ph type="sldNum" sz="quarter" idx="12"/>
          </p:nvPr>
        </p:nvSpPr>
        <p:spPr/>
        <p:txBody>
          <a:bodyPr/>
          <a:lstStyle/>
          <a:p>
            <a:fld id="{D76D51A9-9040-4A22-B891-4379829A92E5}" type="slidenum">
              <a:rPr lang="en-US" smtClean="0"/>
              <a:pPr/>
              <a:t>31</a:t>
            </a:fld>
            <a:endParaRPr lang="en-US"/>
          </a:p>
        </p:txBody>
      </p:sp>
    </p:spTree>
    <p:extLst>
      <p:ext uri="{BB962C8B-B14F-4D97-AF65-F5344CB8AC3E}">
        <p14:creationId xmlns:p14="http://schemas.microsoft.com/office/powerpoint/2010/main" val="234951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6" end="1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7" end="1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61AD-4635-491D-B9AA-C10B5DB73A02}"/>
              </a:ext>
            </a:extLst>
          </p:cNvPr>
          <p:cNvSpPr>
            <a:spLocks noGrp="1"/>
          </p:cNvSpPr>
          <p:nvPr>
            <p:ph type="title"/>
          </p:nvPr>
        </p:nvSpPr>
        <p:spPr/>
        <p:txBody>
          <a:bodyPr/>
          <a:lstStyle/>
          <a:p>
            <a:r>
              <a:rPr lang="en-US" dirty="0"/>
              <a:t>Future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79150E-410C-40BD-A16D-0315EB926D61}"/>
                  </a:ext>
                </a:extLst>
              </p:cNvPr>
              <p:cNvSpPr>
                <a:spLocks noGrp="1"/>
              </p:cNvSpPr>
              <p:nvPr>
                <p:ph idx="1"/>
              </p:nvPr>
            </p:nvSpPr>
            <p:spPr>
              <a:xfrm>
                <a:off x="0" y="1050924"/>
                <a:ext cx="11900263" cy="5305425"/>
              </a:xfrm>
            </p:spPr>
            <p:txBody>
              <a:bodyPr numCol="2">
                <a:normAutofit/>
              </a:bodyPr>
              <a:lstStyle/>
              <a:p>
                <a:r>
                  <a:rPr lang="en-US" dirty="0"/>
                  <a:t>Verify results in thermal-vacuum chamber</a:t>
                </a:r>
              </a:p>
              <a:p>
                <a:r>
                  <a:rPr lang="en-US" dirty="0"/>
                  <a:t>Investigate </a:t>
                </a:r>
                <a14:m>
                  <m:oMath xmlns:m="http://schemas.openxmlformats.org/officeDocument/2006/math">
                    <m:r>
                      <a:rPr lang="en-US"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&gt;20</m:t>
                    </m:r>
                  </m:oMath>
                </a14:m>
                <a:endParaRPr lang="en-US" dirty="0"/>
              </a:p>
              <a:p>
                <a:pPr lvl="1"/>
                <a:r>
                  <a:rPr lang="en-US" dirty="0"/>
                  <a:t>Need finer nodalization on walls to capture large gradients</a:t>
                </a:r>
              </a:p>
              <a:p>
                <a:r>
                  <a:rPr lang="en-US" dirty="0"/>
                  <a:t>Isogrid on curved surfaces</a:t>
                </a:r>
              </a:p>
              <a:p>
                <a:pPr lvl="1"/>
                <a:r>
                  <a:rPr lang="en-US" dirty="0"/>
                  <a:t>Both concave and convex</a:t>
                </a:r>
              </a:p>
              <a:p>
                <a:pPr lvl="1"/>
                <a:r>
                  <a:rPr lang="en-US" dirty="0"/>
                  <a:t>Very common in the real-world</a:t>
                </a:r>
              </a:p>
              <a:p>
                <a:pPr lvl="1"/>
                <a:endParaRPr lang="en-US" dirty="0"/>
              </a:p>
              <a:p>
                <a:pPr lvl="1"/>
                <a:endParaRPr lang="en-US" dirty="0"/>
              </a:p>
              <a:p>
                <a:pPr lvl="1"/>
                <a:endParaRPr lang="en-US" dirty="0"/>
              </a:p>
              <a:p>
                <a:pPr lvl="1"/>
                <a:endParaRPr lang="en-US" dirty="0"/>
              </a:p>
              <a:p>
                <a:r>
                  <a:rPr lang="en-US" dirty="0"/>
                  <a:t>Effect of varying base temperature</a:t>
                </a:r>
              </a:p>
              <a:p>
                <a:pPr lvl="1"/>
                <a:r>
                  <a:rPr lang="en-US" b="0"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𝑏</m:t>
                        </m:r>
                      </m:sub>
                    </m:sSub>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𝑠𝑝𝑎𝑐𝑒</m:t>
                        </m:r>
                      </m:sub>
                    </m:sSub>
                  </m:oMath>
                </a14:m>
                <a:r>
                  <a:rPr lang="en-US" dirty="0"/>
                  <a:t> → smaller gradients on wall → higher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oMath>
                </a14:m>
                <a:r>
                  <a:rPr lang="en-US" dirty="0"/>
                  <a:t>?</a:t>
                </a:r>
              </a:p>
              <a:p>
                <a:pPr lvl="1"/>
                <a:r>
                  <a:rPr lang="en-US" b="0"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𝑏</m:t>
                        </m:r>
                      </m:sub>
                    </m:sSub>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𝑠𝑝𝑎𝑐𝑒</m:t>
                        </m:r>
                      </m:sub>
                    </m:sSub>
                  </m:oMath>
                </a14:m>
                <a:r>
                  <a:rPr lang="en-US" dirty="0"/>
                  <a:t> → larger gradients on wall → lower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oMath>
                </a14:m>
                <a:r>
                  <a:rPr lang="en-US" dirty="0"/>
                  <a:t>?</a:t>
                </a:r>
              </a:p>
              <a:p>
                <a:r>
                  <a:rPr lang="en-US" dirty="0"/>
                  <a:t>Directionality of emission from cavity opening</a:t>
                </a:r>
              </a:p>
              <a:p>
                <a:pPr lvl="1"/>
                <a:r>
                  <a:rPr lang="en-US" dirty="0"/>
                  <a:t>Cavity is likely not a diffuse emitter due to temperature gradients on the wall, even if each surface it itself diffuse</a:t>
                </a:r>
              </a:p>
            </p:txBody>
          </p:sp>
        </mc:Choice>
        <mc:Fallback xmlns="">
          <p:sp>
            <p:nvSpPr>
              <p:cNvPr id="3" name="Content Placeholder 2">
                <a:extLst>
                  <a:ext uri="{FF2B5EF4-FFF2-40B4-BE49-F238E27FC236}">
                    <a16:creationId xmlns:a16="http://schemas.microsoft.com/office/drawing/2014/main" id="{5979150E-410C-40BD-A16D-0315EB926D61}"/>
                  </a:ext>
                </a:extLst>
              </p:cNvPr>
              <p:cNvSpPr>
                <a:spLocks noGrp="1" noRot="1" noChangeAspect="1" noMove="1" noResize="1" noEditPoints="1" noAdjustHandles="1" noChangeArrowheads="1" noChangeShapeType="1" noTextEdit="1"/>
              </p:cNvSpPr>
              <p:nvPr>
                <p:ph idx="1"/>
              </p:nvPr>
            </p:nvSpPr>
            <p:spPr>
              <a:xfrm>
                <a:off x="0" y="1050924"/>
                <a:ext cx="11900263" cy="5305425"/>
              </a:xfrm>
              <a:blipFill>
                <a:blip r:embed="rId2"/>
                <a:stretch>
                  <a:fillRect l="-922" t="-1837" r="-41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2D021EA1-42BB-44B0-B20C-231B0D83336C}"/>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9C46AB54-EA5D-4AF9-8FC2-9C80EFB0BF1B}"/>
              </a:ext>
            </a:extLst>
          </p:cNvPr>
          <p:cNvSpPr>
            <a:spLocks noGrp="1"/>
          </p:cNvSpPr>
          <p:nvPr>
            <p:ph type="sldNum" sz="quarter" idx="12"/>
          </p:nvPr>
        </p:nvSpPr>
        <p:spPr/>
        <p:txBody>
          <a:bodyPr/>
          <a:lstStyle/>
          <a:p>
            <a:fld id="{D76D51A9-9040-4A22-B891-4379829A92E5}" type="slidenum">
              <a:rPr lang="en-US" smtClean="0"/>
              <a:pPr/>
              <a:t>32</a:t>
            </a:fld>
            <a:endParaRPr lang="en-US"/>
          </a:p>
        </p:txBody>
      </p:sp>
    </p:spTree>
    <p:extLst>
      <p:ext uri="{BB962C8B-B14F-4D97-AF65-F5344CB8AC3E}">
        <p14:creationId xmlns:p14="http://schemas.microsoft.com/office/powerpoint/2010/main" val="24134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8CFDF-4AF7-40A9-A365-F236193A90F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3048D662-9772-4701-800A-B293E828036F}"/>
              </a:ext>
            </a:extLst>
          </p:cNvPr>
          <p:cNvSpPr>
            <a:spLocks noGrp="1"/>
          </p:cNvSpPr>
          <p:nvPr>
            <p:ph idx="1"/>
          </p:nvPr>
        </p:nvSpPr>
        <p:spPr/>
        <p:txBody>
          <a:bodyPr>
            <a:normAutofit lnSpcReduction="10000"/>
          </a:bodyPr>
          <a:lstStyle/>
          <a:p>
            <a:r>
              <a:rPr lang="en-US" dirty="0"/>
              <a:t>UMBC</a:t>
            </a:r>
          </a:p>
          <a:p>
            <a:pPr lvl="1"/>
            <a:r>
              <a:rPr lang="en-US" dirty="0"/>
              <a:t>Dr. </a:t>
            </a:r>
            <a:r>
              <a:rPr lang="en-US" dirty="0" err="1"/>
              <a:t>Ruey</a:t>
            </a:r>
            <a:r>
              <a:rPr lang="en-US" dirty="0"/>
              <a:t>-Hung Chen</a:t>
            </a:r>
          </a:p>
          <a:p>
            <a:pPr lvl="1"/>
            <a:r>
              <a:rPr lang="en-US" dirty="0"/>
              <a:t>Connie Bailey</a:t>
            </a:r>
          </a:p>
          <a:p>
            <a:r>
              <a:rPr lang="en-US" dirty="0"/>
              <a:t>NASA GSFC</a:t>
            </a:r>
          </a:p>
          <a:p>
            <a:pPr lvl="1"/>
            <a:r>
              <a:rPr lang="en-US" dirty="0"/>
              <a:t>Dr. Vivek Dwivedi</a:t>
            </a:r>
          </a:p>
          <a:p>
            <a:pPr lvl="1"/>
            <a:r>
              <a:rPr lang="en-US" dirty="0"/>
              <a:t>John Hawk</a:t>
            </a:r>
          </a:p>
          <a:p>
            <a:pPr lvl="1"/>
            <a:r>
              <a:rPr lang="en-US" dirty="0"/>
              <a:t>Rob Chalmers</a:t>
            </a:r>
          </a:p>
          <a:p>
            <a:pPr lvl="1"/>
            <a:r>
              <a:rPr lang="en-US" dirty="0"/>
              <a:t>Roman Space Telescope project</a:t>
            </a:r>
          </a:p>
          <a:p>
            <a:r>
              <a:rPr lang="en-US" dirty="0"/>
              <a:t>Committee Members</a:t>
            </a:r>
          </a:p>
          <a:p>
            <a:pPr lvl="1"/>
            <a:r>
              <a:rPr lang="en-US" dirty="0"/>
              <a:t>Dr. </a:t>
            </a:r>
            <a:r>
              <a:rPr lang="en-US" dirty="0" err="1"/>
              <a:t>Ruey</a:t>
            </a:r>
            <a:r>
              <a:rPr lang="en-US" dirty="0"/>
              <a:t>-Hung Chen</a:t>
            </a:r>
          </a:p>
          <a:p>
            <a:pPr lvl="1"/>
            <a:r>
              <a:rPr lang="en-US" dirty="0"/>
              <a:t>Dr. </a:t>
            </a:r>
            <a:r>
              <a:rPr lang="en-US" dirty="0" err="1"/>
              <a:t>Ronghui</a:t>
            </a:r>
            <a:r>
              <a:rPr lang="en-US" dirty="0"/>
              <a:t> Ma</a:t>
            </a:r>
          </a:p>
          <a:p>
            <a:pPr lvl="1"/>
            <a:r>
              <a:rPr lang="en-US" dirty="0"/>
              <a:t>Dr. Liang Zhu</a:t>
            </a:r>
          </a:p>
          <a:p>
            <a:pPr lvl="1"/>
            <a:r>
              <a:rPr lang="en-US" dirty="0"/>
              <a:t>Dr. Vivek Dwivedi</a:t>
            </a:r>
          </a:p>
          <a:p>
            <a:pPr lvl="1"/>
            <a:endParaRPr lang="en-US" dirty="0"/>
          </a:p>
          <a:p>
            <a:endParaRPr lang="en-US" dirty="0"/>
          </a:p>
        </p:txBody>
      </p:sp>
      <p:sp>
        <p:nvSpPr>
          <p:cNvPr id="4" name="Date Placeholder 3">
            <a:extLst>
              <a:ext uri="{FF2B5EF4-FFF2-40B4-BE49-F238E27FC236}">
                <a16:creationId xmlns:a16="http://schemas.microsoft.com/office/drawing/2014/main" id="{CE0156D3-76C9-464E-958C-7D13C7B30BB2}"/>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9487D7CF-9A87-4DF7-95F3-F82611D2DBB4}"/>
              </a:ext>
            </a:extLst>
          </p:cNvPr>
          <p:cNvSpPr>
            <a:spLocks noGrp="1"/>
          </p:cNvSpPr>
          <p:nvPr>
            <p:ph type="sldNum" sz="quarter" idx="12"/>
          </p:nvPr>
        </p:nvSpPr>
        <p:spPr/>
        <p:txBody>
          <a:bodyPr/>
          <a:lstStyle/>
          <a:p>
            <a:fld id="{D76D51A9-9040-4A22-B891-4379829A92E5}" type="slidenum">
              <a:rPr lang="en-US" smtClean="0"/>
              <a:pPr/>
              <a:t>33</a:t>
            </a:fld>
            <a:endParaRPr lang="en-US"/>
          </a:p>
        </p:txBody>
      </p:sp>
    </p:spTree>
    <p:extLst>
      <p:ext uri="{BB962C8B-B14F-4D97-AF65-F5344CB8AC3E}">
        <p14:creationId xmlns:p14="http://schemas.microsoft.com/office/powerpoint/2010/main" val="2692140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47D4-FAFA-4406-8ABE-DB722637F4EC}"/>
              </a:ext>
            </a:extLst>
          </p:cNvPr>
          <p:cNvSpPr>
            <a:spLocks noGrp="1"/>
          </p:cNvSpPr>
          <p:nvPr>
            <p:ph type="ctrTitle"/>
          </p:nvPr>
        </p:nvSpPr>
        <p:spPr>
          <a:xfrm>
            <a:off x="1524000" y="933609"/>
            <a:ext cx="9144000" cy="4565854"/>
          </a:xfrm>
        </p:spPr>
        <p:txBody>
          <a:bodyPr anchor="ctr">
            <a:normAutofit/>
          </a:bodyPr>
          <a:lstStyle/>
          <a:p>
            <a:r>
              <a:rPr lang="en-US" sz="3200" b="1" dirty="0">
                <a:latin typeface="+mn-lt"/>
                <a:ea typeface="+mn-ea"/>
                <a:cs typeface="+mn-cs"/>
              </a:rPr>
              <a:t>Backup Slides</a:t>
            </a:r>
          </a:p>
        </p:txBody>
      </p:sp>
      <p:grpSp>
        <p:nvGrpSpPr>
          <p:cNvPr id="4" name="Group 3">
            <a:extLst>
              <a:ext uri="{FF2B5EF4-FFF2-40B4-BE49-F238E27FC236}">
                <a16:creationId xmlns:a16="http://schemas.microsoft.com/office/drawing/2014/main" id="{07989CF3-2372-49F8-A105-68D2F25D26F8}"/>
              </a:ext>
            </a:extLst>
          </p:cNvPr>
          <p:cNvGrpSpPr/>
          <p:nvPr/>
        </p:nvGrpSpPr>
        <p:grpSpPr>
          <a:xfrm>
            <a:off x="3569356" y="5735637"/>
            <a:ext cx="5053287" cy="937517"/>
            <a:chOff x="3569247" y="5848564"/>
            <a:chExt cx="5053287" cy="937517"/>
          </a:xfrm>
        </p:grpSpPr>
        <p:pic>
          <p:nvPicPr>
            <p:cNvPr id="9" name="Picture 2" descr="Symbols of NASA | NASA">
              <a:extLst>
                <a:ext uri="{FF2B5EF4-FFF2-40B4-BE49-F238E27FC236}">
                  <a16:creationId xmlns:a16="http://schemas.microsoft.com/office/drawing/2014/main" id="{6BC13FA8-DDEB-4E56-A4BB-1CC7D157639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90" r="24190"/>
            <a:stretch/>
          </p:blipFill>
          <p:spPr bwMode="auto">
            <a:xfrm>
              <a:off x="3569247" y="5848564"/>
              <a:ext cx="95863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Gsfc Logo - LogoDix">
              <a:extLst>
                <a:ext uri="{FF2B5EF4-FFF2-40B4-BE49-F238E27FC236}">
                  <a16:creationId xmlns:a16="http://schemas.microsoft.com/office/drawing/2014/main" id="{72270AC1-7DE7-4377-AE79-71E9E055E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885" y="5871681"/>
              <a:ext cx="2165968" cy="914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DCD8FE8D-4F08-4B3C-9115-5DA51A454C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8809" y="5871681"/>
              <a:ext cx="59372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Shape&#10;&#10;Description automatically generated with medium confidence">
              <a:extLst>
                <a:ext uri="{FF2B5EF4-FFF2-40B4-BE49-F238E27FC236}">
                  <a16:creationId xmlns:a16="http://schemas.microsoft.com/office/drawing/2014/main" id="{D08BF8B3-63CD-4838-A55D-F1C525E402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7284" y="5871681"/>
              <a:ext cx="908094" cy="914400"/>
            </a:xfrm>
            <a:prstGeom prst="rect">
              <a:avLst/>
            </a:prstGeom>
          </p:spPr>
        </p:pic>
      </p:grpSp>
    </p:spTree>
    <p:extLst>
      <p:ext uri="{BB962C8B-B14F-4D97-AF65-F5344CB8AC3E}">
        <p14:creationId xmlns:p14="http://schemas.microsoft.com/office/powerpoint/2010/main" val="2825787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FBE8D-9DAA-4604-99A7-AA2CE12EB389}"/>
              </a:ext>
            </a:extLst>
          </p:cNvPr>
          <p:cNvSpPr>
            <a:spLocks noGrp="1"/>
          </p:cNvSpPr>
          <p:nvPr>
            <p:ph type="title"/>
          </p:nvPr>
        </p:nvSpPr>
        <p:spPr/>
        <p:txBody>
          <a:bodyPr/>
          <a:lstStyle/>
          <a:p>
            <a:r>
              <a:rPr lang="en-US" dirty="0"/>
              <a:t>Spacecraft Thermal Control Coatings</a:t>
            </a:r>
          </a:p>
        </p:txBody>
      </p:sp>
      <p:sp>
        <p:nvSpPr>
          <p:cNvPr id="4" name="Date Placeholder 3">
            <a:extLst>
              <a:ext uri="{FF2B5EF4-FFF2-40B4-BE49-F238E27FC236}">
                <a16:creationId xmlns:a16="http://schemas.microsoft.com/office/drawing/2014/main" id="{79828583-7573-4401-B6B7-83F377668D3B}"/>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A27F1BAD-EAD7-4758-9377-B7C454EA5003}"/>
              </a:ext>
            </a:extLst>
          </p:cNvPr>
          <p:cNvSpPr>
            <a:spLocks noGrp="1"/>
          </p:cNvSpPr>
          <p:nvPr>
            <p:ph type="sldNum" sz="quarter" idx="12"/>
          </p:nvPr>
        </p:nvSpPr>
        <p:spPr/>
        <p:txBody>
          <a:bodyPr/>
          <a:lstStyle/>
          <a:p>
            <a:fld id="{D76D51A9-9040-4A22-B891-4379829A92E5}" type="slidenum">
              <a:rPr lang="en-US" smtClean="0"/>
              <a:pPr/>
              <a:t>35</a:t>
            </a:fld>
            <a:endParaRPr lang="en-US"/>
          </a:p>
        </p:txBody>
      </p:sp>
      <p:pic>
        <p:nvPicPr>
          <p:cNvPr id="6" name="Picture 5">
            <a:extLst>
              <a:ext uri="{FF2B5EF4-FFF2-40B4-BE49-F238E27FC236}">
                <a16:creationId xmlns:a16="http://schemas.microsoft.com/office/drawing/2014/main" id="{312305E9-37F6-4AB1-9C10-8018B936409C}"/>
              </a:ext>
            </a:extLst>
          </p:cNvPr>
          <p:cNvPicPr>
            <a:picLocks noChangeAspect="1"/>
          </p:cNvPicPr>
          <p:nvPr/>
        </p:nvPicPr>
        <p:blipFill>
          <a:blip r:embed="rId2"/>
          <a:stretch>
            <a:fillRect/>
          </a:stretch>
        </p:blipFill>
        <p:spPr>
          <a:xfrm>
            <a:off x="8006255" y="1050923"/>
            <a:ext cx="3765286" cy="5085655"/>
          </a:xfrm>
          <a:prstGeom prst="rect">
            <a:avLst/>
          </a:prstGeom>
        </p:spPr>
      </p:pic>
      <p:sp>
        <p:nvSpPr>
          <p:cNvPr id="9" name="TextBox 8">
            <a:extLst>
              <a:ext uri="{FF2B5EF4-FFF2-40B4-BE49-F238E27FC236}">
                <a16:creationId xmlns:a16="http://schemas.microsoft.com/office/drawing/2014/main" id="{4252CBCA-B644-455F-8A75-5A0A0A774E78}"/>
              </a:ext>
            </a:extLst>
          </p:cNvPr>
          <p:cNvSpPr txBox="1"/>
          <p:nvPr/>
        </p:nvSpPr>
        <p:spPr>
          <a:xfrm>
            <a:off x="2209800" y="6444476"/>
            <a:ext cx="8502869" cy="276999"/>
          </a:xfrm>
          <a:prstGeom prst="rect">
            <a:avLst/>
          </a:prstGeom>
          <a:noFill/>
        </p:spPr>
        <p:txBody>
          <a:bodyPr wrap="square">
            <a:spAutoFit/>
          </a:bodyPr>
          <a:lstStyle/>
          <a:p>
            <a:r>
              <a:rPr lang="en-US" sz="1200" dirty="0">
                <a:effectLst/>
                <a:latin typeface="Times New Roman" panose="02020603050405020304" pitchFamily="18" charset="0"/>
                <a:ea typeface="Times New Roman" panose="02020603050405020304" pitchFamily="18" charset="0"/>
              </a:rPr>
              <a:t>D. G. Gilmore </a:t>
            </a:r>
            <a:r>
              <a:rPr lang="en-US" sz="1200" i="1" dirty="0">
                <a:effectLst/>
                <a:latin typeface="Times New Roman" panose="02020603050405020304" pitchFamily="18" charset="0"/>
                <a:ea typeface="Times New Roman" panose="02020603050405020304" pitchFamily="18" charset="0"/>
              </a:rPr>
              <a:t>et al.</a:t>
            </a:r>
            <a:r>
              <a:rPr lang="en-US" sz="1200" dirty="0">
                <a:effectLst/>
                <a:latin typeface="Times New Roman" panose="02020603050405020304" pitchFamily="18" charset="0"/>
                <a:ea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rPr>
              <a:t>Spacecraft Thermal Control Handbook Volume I: Fundamental Technologies</a:t>
            </a:r>
            <a:r>
              <a:rPr lang="en-US" sz="1200" dirty="0">
                <a:effectLst/>
                <a:latin typeface="Times New Roman" panose="02020603050405020304" pitchFamily="18" charset="0"/>
                <a:ea typeface="Times New Roman" panose="02020603050405020304" pitchFamily="18" charset="0"/>
              </a:rPr>
              <a:t>, 2nd ed. The Aerospace Press, 2002.</a:t>
            </a:r>
            <a:endParaRPr lang="en-US" sz="1200" dirty="0"/>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F94D4958-2E07-4BA2-A9BE-2D65E375F63D}"/>
                  </a:ext>
                </a:extLst>
              </p:cNvPr>
              <p:cNvSpPr>
                <a:spLocks noGrp="1"/>
              </p:cNvSpPr>
              <p:nvPr>
                <p:ph idx="1"/>
              </p:nvPr>
            </p:nvSpPr>
            <p:spPr>
              <a:xfrm>
                <a:off x="0" y="1050925"/>
                <a:ext cx="5665076" cy="4625718"/>
              </a:xfrm>
            </p:spPr>
            <p:txBody>
              <a:bodyPr>
                <a:normAutofit/>
              </a:bodyPr>
              <a:lstStyle/>
              <a:p>
                <a14:m>
                  <m:oMath xmlns:m="http://schemas.openxmlformats.org/officeDocument/2006/math">
                    <m:r>
                      <a:rPr lang="en-US" sz="2800" i="1" smtClean="0">
                        <a:latin typeface="Cambria Math" panose="02040503050406030204" pitchFamily="18" charset="0"/>
                      </a:rPr>
                      <m:t>𝜀</m:t>
                    </m:r>
                  </m:oMath>
                </a14:m>
                <a:r>
                  <a:rPr lang="en-US" dirty="0"/>
                  <a:t> = IR emissivity</a:t>
                </a:r>
              </a:p>
              <a:p>
                <a14:m>
                  <m:oMath xmlns:m="http://schemas.openxmlformats.org/officeDocument/2006/math">
                    <m:r>
                      <a:rPr lang="en-US" sz="2800" i="1" smtClean="0">
                        <a:latin typeface="Cambria Math" panose="02040503050406030204" pitchFamily="18" charset="0"/>
                      </a:rPr>
                      <m:t>𝛼</m:t>
                    </m:r>
                  </m:oMath>
                </a14:m>
                <a:r>
                  <a:rPr lang="en-US" dirty="0"/>
                  <a:t> = Solar absorptivity</a:t>
                </a:r>
              </a:p>
              <a:p>
                <a:endParaRPr lang="en-US" dirty="0"/>
              </a:p>
              <a:p>
                <a:pPr lvl="1"/>
                <a:endParaRPr lang="en-US" dirty="0"/>
              </a:p>
              <a:p>
                <a:endParaRPr lang="en-US" dirty="0"/>
              </a:p>
            </p:txBody>
          </p:sp>
        </mc:Choice>
        <mc:Fallback xmlns="">
          <p:sp>
            <p:nvSpPr>
              <p:cNvPr id="10" name="Content Placeholder 2">
                <a:extLst>
                  <a:ext uri="{FF2B5EF4-FFF2-40B4-BE49-F238E27FC236}">
                    <a16:creationId xmlns:a16="http://schemas.microsoft.com/office/drawing/2014/main" id="{F94D4958-2E07-4BA2-A9BE-2D65E375F63D}"/>
                  </a:ext>
                </a:extLst>
              </p:cNvPr>
              <p:cNvSpPr>
                <a:spLocks noGrp="1" noRot="1" noChangeAspect="1" noMove="1" noResize="1" noEditPoints="1" noAdjustHandles="1" noChangeArrowheads="1" noChangeShapeType="1" noTextEdit="1"/>
              </p:cNvSpPr>
              <p:nvPr>
                <p:ph idx="1"/>
              </p:nvPr>
            </p:nvSpPr>
            <p:spPr>
              <a:xfrm>
                <a:off x="0" y="1050925"/>
                <a:ext cx="5665076" cy="4625718"/>
              </a:xfrm>
              <a:blipFill>
                <a:blip r:embed="rId3"/>
                <a:stretch>
                  <a:fillRect t="-2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DF5D027-4043-4A4F-B2F0-973F96996900}"/>
                  </a:ext>
                </a:extLst>
              </p:cNvPr>
              <p:cNvSpPr txBox="1"/>
              <p:nvPr/>
            </p:nvSpPr>
            <p:spPr>
              <a:xfrm>
                <a:off x="78828" y="2481050"/>
                <a:ext cx="6931572"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𝑄</m:t>
                          </m:r>
                        </m:e>
                        <m:sub>
                          <m:r>
                            <a:rPr lang="en-US" sz="2000" b="0" i="1" smtClean="0">
                              <a:latin typeface="Cambria Math" panose="02040503050406030204" pitchFamily="18" charset="0"/>
                            </a:rPr>
                            <m:t>𝑒𝑚𝑖𝑡𝑡𝑒𝑑</m:t>
                          </m:r>
                        </m:sub>
                      </m:sSub>
                      <m:r>
                        <a:rPr lang="en-US" sz="2000" b="0" i="1" smtClean="0">
                          <a:latin typeface="Cambria Math" panose="02040503050406030204" pitchFamily="18" charset="0"/>
                        </a:rPr>
                        <m:t>=</m:t>
                      </m:r>
                      <m:r>
                        <a:rPr lang="en-US" sz="2000" i="1" smtClean="0">
                          <a:latin typeface="Cambria Math" panose="02040503050406030204" pitchFamily="18" charset="0"/>
                        </a:rPr>
                        <m:t>𝐴</m:t>
                      </m:r>
                      <m:r>
                        <a:rPr lang="en-US" sz="2000" i="1" smtClean="0">
                          <a:latin typeface="Cambria Math" panose="02040503050406030204" pitchFamily="18" charset="0"/>
                        </a:rPr>
                        <m:t>𝜀𝜎</m:t>
                      </m:r>
                      <m:sSup>
                        <m:sSupPr>
                          <m:ctrlPr>
                            <a:rPr lang="en-US" sz="2000" i="1">
                              <a:solidFill>
                                <a:srgbClr val="836967"/>
                              </a:solidFill>
                              <a:latin typeface="Cambria Math" panose="02040503050406030204" pitchFamily="18" charset="0"/>
                            </a:rPr>
                          </m:ctrlPr>
                        </m:sSupPr>
                        <m:e>
                          <m:r>
                            <a:rPr lang="en-US" sz="2000" i="1">
                              <a:latin typeface="Cambria Math" panose="02040503050406030204" pitchFamily="18" charset="0"/>
                            </a:rPr>
                            <m:t>𝑇</m:t>
                          </m:r>
                        </m:e>
                        <m:sup>
                          <m:r>
                            <a:rPr lang="en-US" sz="2000" i="0">
                              <a:latin typeface="Cambria Math" panose="02040503050406030204" pitchFamily="18" charset="0"/>
                            </a:rPr>
                            <m:t>4</m:t>
                          </m:r>
                        </m:sup>
                      </m:sSup>
                      <m:r>
                        <a:rPr lang="en-US" sz="2000" i="0">
                          <a:latin typeface="Cambria Math" panose="02040503050406030204" pitchFamily="18" charset="0"/>
                        </a:rPr>
                        <m:t>=</m:t>
                      </m:r>
                      <m:r>
                        <a:rPr lang="en-US" sz="2000" i="1">
                          <a:latin typeface="Cambria Math" panose="02040503050406030204" pitchFamily="18" charset="0"/>
                        </a:rPr>
                        <m:t>𝐴</m:t>
                      </m:r>
                      <m:r>
                        <a:rPr lang="en-US" sz="2000" i="1">
                          <a:latin typeface="Cambria Math" panose="02040503050406030204" pitchFamily="18" charset="0"/>
                        </a:rPr>
                        <m:t>𝛼</m:t>
                      </m:r>
                      <m:d>
                        <m:dPr>
                          <m:ctrlPr>
                            <a:rPr lang="en-US" sz="2000" i="1">
                              <a:solidFill>
                                <a:srgbClr val="836967"/>
                              </a:solidFill>
                              <a:latin typeface="Cambria Math" panose="02040503050406030204" pitchFamily="18" charset="0"/>
                            </a:rPr>
                          </m:ctrlPr>
                        </m:dPr>
                        <m:e>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𝑞</m:t>
                              </m:r>
                              <m:r>
                                <a:rPr lang="en-US" sz="2000" i="0">
                                  <a:latin typeface="Cambria Math" panose="02040503050406030204" pitchFamily="18" charset="0"/>
                                </a:rPr>
                                <m:t>"</m:t>
                              </m:r>
                            </m:e>
                            <m:sub>
                              <m:r>
                                <a:rPr lang="en-US" sz="2000" i="1">
                                  <a:latin typeface="Cambria Math" panose="02040503050406030204" pitchFamily="18" charset="0"/>
                                </a:rPr>
                                <m:t>𝑠𝑜𝑙𝑎𝑟</m:t>
                              </m:r>
                            </m:sub>
                          </m:sSub>
                          <m:r>
                            <a:rPr lang="en-US" sz="2000" i="0">
                              <a:latin typeface="Cambria Math" panose="02040503050406030204" pitchFamily="18" charset="0"/>
                            </a:rPr>
                            <m:t>+</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𝑞</m:t>
                              </m:r>
                              <m:r>
                                <a:rPr lang="en-US" sz="2000" i="0">
                                  <a:latin typeface="Cambria Math" panose="02040503050406030204" pitchFamily="18" charset="0"/>
                                </a:rPr>
                                <m:t>"</m:t>
                              </m:r>
                            </m:e>
                            <m:sub>
                              <m:r>
                                <a:rPr lang="en-US" sz="2000" i="1">
                                  <a:latin typeface="Cambria Math" panose="02040503050406030204" pitchFamily="18" charset="0"/>
                                </a:rPr>
                                <m:t>𝑎𝑙𝑏𝑒𝑑𝑜</m:t>
                              </m:r>
                            </m:sub>
                          </m:sSub>
                        </m:e>
                      </m:d>
                      <m:r>
                        <a:rPr lang="en-US" sz="2000" i="0">
                          <a:latin typeface="Cambria Math" panose="02040503050406030204" pitchFamily="18" charset="0"/>
                        </a:rPr>
                        <m:t>+</m:t>
                      </m:r>
                      <m:r>
                        <a:rPr lang="en-US" sz="2000" i="1">
                          <a:latin typeface="Cambria Math" panose="02040503050406030204" pitchFamily="18" charset="0"/>
                        </a:rPr>
                        <m:t>𝐴</m:t>
                      </m:r>
                      <m:r>
                        <a:rPr lang="en-US" sz="2000" i="1">
                          <a:latin typeface="Cambria Math" panose="02040503050406030204" pitchFamily="18" charset="0"/>
                        </a:rPr>
                        <m:t>𝜀</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𝑞</m:t>
                          </m:r>
                          <m:r>
                            <a:rPr lang="en-US" sz="2000" i="0">
                              <a:latin typeface="Cambria Math" panose="02040503050406030204" pitchFamily="18" charset="0"/>
                            </a:rPr>
                            <m:t>"</m:t>
                          </m:r>
                        </m:e>
                        <m:sub>
                          <m:r>
                            <a:rPr lang="en-US" sz="2000" i="1">
                              <a:latin typeface="Cambria Math" panose="02040503050406030204" pitchFamily="18" charset="0"/>
                            </a:rPr>
                            <m:t>𝐼𝑅</m:t>
                          </m:r>
                        </m:sub>
                      </m:sSub>
                      <m:r>
                        <a:rPr lang="en-US" sz="2000" i="0">
                          <a:latin typeface="Cambria Math" panose="02040503050406030204" pitchFamily="18" charset="0"/>
                        </a:rPr>
                        <m:t>+</m:t>
                      </m:r>
                      <m:sSub>
                        <m:sSubPr>
                          <m:ctrlPr>
                            <a:rPr lang="en-US" sz="2000" i="1">
                              <a:solidFill>
                                <a:srgbClr val="836967"/>
                              </a:solidFill>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𝑖𝑛𝑡</m:t>
                          </m:r>
                        </m:sub>
                      </m:sSub>
                    </m:oMath>
                  </m:oMathPara>
                </a14:m>
                <a:endParaRPr lang="en-US" sz="2000" dirty="0"/>
              </a:p>
            </p:txBody>
          </p:sp>
        </mc:Choice>
        <mc:Fallback xmlns="">
          <p:sp>
            <p:nvSpPr>
              <p:cNvPr id="11" name="TextBox 10">
                <a:extLst>
                  <a:ext uri="{FF2B5EF4-FFF2-40B4-BE49-F238E27FC236}">
                    <a16:creationId xmlns:a16="http://schemas.microsoft.com/office/drawing/2014/main" id="{8DF5D027-4043-4A4F-B2F0-973F96996900}"/>
                  </a:ext>
                </a:extLst>
              </p:cNvPr>
              <p:cNvSpPr txBox="1">
                <a:spLocks noRot="1" noChangeAspect="1" noMove="1" noResize="1" noEditPoints="1" noAdjustHandles="1" noChangeArrowheads="1" noChangeShapeType="1" noTextEdit="1"/>
              </p:cNvSpPr>
              <p:nvPr/>
            </p:nvSpPr>
            <p:spPr>
              <a:xfrm>
                <a:off x="78828" y="2481050"/>
                <a:ext cx="6931572" cy="400110"/>
              </a:xfrm>
              <a:prstGeom prst="rect">
                <a:avLst/>
              </a:prstGeom>
              <a:blipFill>
                <a:blip r:embed="rId4"/>
                <a:stretch>
                  <a:fillRect b="-7576"/>
                </a:stretch>
              </a:blipFill>
            </p:spPr>
            <p:txBody>
              <a:bodyPr/>
              <a:lstStyle/>
              <a:p>
                <a:r>
                  <a:rPr lang="en-US">
                    <a:noFill/>
                  </a:rPr>
                  <a:t> </a:t>
                </a:r>
              </a:p>
            </p:txBody>
          </p:sp>
        </mc:Fallback>
      </mc:AlternateContent>
    </p:spTree>
    <p:extLst>
      <p:ext uri="{BB962C8B-B14F-4D97-AF65-F5344CB8AC3E}">
        <p14:creationId xmlns:p14="http://schemas.microsoft.com/office/powerpoint/2010/main" val="391630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3834E-660A-40C2-8420-873D2AA242E0}"/>
              </a:ext>
            </a:extLst>
          </p:cNvPr>
          <p:cNvSpPr>
            <a:spLocks noGrp="1"/>
          </p:cNvSpPr>
          <p:nvPr>
            <p:ph type="title"/>
          </p:nvPr>
        </p:nvSpPr>
        <p:spPr/>
        <p:txBody>
          <a:bodyPr>
            <a:normAutofit/>
          </a:bodyPr>
          <a:lstStyle/>
          <a:p>
            <a:r>
              <a:rPr lang="en-US" dirty="0"/>
              <a:t>Temperature Profile Across Surface 1</a:t>
            </a:r>
          </a:p>
        </p:txBody>
      </p:sp>
      <p:sp>
        <p:nvSpPr>
          <p:cNvPr id="4" name="Date Placeholder 3">
            <a:extLst>
              <a:ext uri="{FF2B5EF4-FFF2-40B4-BE49-F238E27FC236}">
                <a16:creationId xmlns:a16="http://schemas.microsoft.com/office/drawing/2014/main" id="{267396F6-7712-417C-9C47-9C5895444418}"/>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C1911BF8-3706-4E33-82E9-5D3048503EC4}"/>
              </a:ext>
            </a:extLst>
          </p:cNvPr>
          <p:cNvSpPr>
            <a:spLocks noGrp="1"/>
          </p:cNvSpPr>
          <p:nvPr>
            <p:ph type="sldNum" sz="quarter" idx="12"/>
          </p:nvPr>
        </p:nvSpPr>
        <p:spPr/>
        <p:txBody>
          <a:bodyPr/>
          <a:lstStyle/>
          <a:p>
            <a:fld id="{D76D51A9-9040-4A22-B891-4379829A92E5}" type="slidenum">
              <a:rPr lang="en-US" smtClean="0"/>
              <a:pPr/>
              <a:t>36</a:t>
            </a:fld>
            <a:endParaRPr lang="en-US"/>
          </a:p>
        </p:txBody>
      </p:sp>
      <p:graphicFrame>
        <p:nvGraphicFramePr>
          <p:cNvPr id="9" name="Chart 8">
            <a:extLst>
              <a:ext uri="{FF2B5EF4-FFF2-40B4-BE49-F238E27FC236}">
                <a16:creationId xmlns:a16="http://schemas.microsoft.com/office/drawing/2014/main" id="{FC693F3D-F903-4D38-9975-5CE2508F458A}"/>
              </a:ext>
            </a:extLst>
          </p:cNvPr>
          <p:cNvGraphicFramePr/>
          <p:nvPr>
            <p:extLst>
              <p:ext uri="{D42A27DB-BD31-4B8C-83A1-F6EECF244321}">
                <p14:modId xmlns:p14="http://schemas.microsoft.com/office/powerpoint/2010/main" val="1627924030"/>
              </p:ext>
            </p:extLst>
          </p:nvPr>
        </p:nvGraphicFramePr>
        <p:xfrm>
          <a:off x="6096000" y="1050924"/>
          <a:ext cx="6096000" cy="530542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CACD750A-AC0F-4342-BABA-E4BE3ED22B8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Chart 15">
            <a:extLst>
              <a:ext uri="{FF2B5EF4-FFF2-40B4-BE49-F238E27FC236}">
                <a16:creationId xmlns:a16="http://schemas.microsoft.com/office/drawing/2014/main" id="{DB663317-AEF7-456D-8E4A-166DC63275B9}"/>
              </a:ext>
            </a:extLst>
          </p:cNvPr>
          <p:cNvGraphicFramePr/>
          <p:nvPr>
            <p:extLst>
              <p:ext uri="{D42A27DB-BD31-4B8C-83A1-F6EECF244321}">
                <p14:modId xmlns:p14="http://schemas.microsoft.com/office/powerpoint/2010/main" val="53317713"/>
              </p:ext>
            </p:extLst>
          </p:nvPr>
        </p:nvGraphicFramePr>
        <p:xfrm>
          <a:off x="50716" y="1050924"/>
          <a:ext cx="6045284" cy="5305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6714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769AE-48CA-4C73-BC5F-0D983874715D}"/>
              </a:ext>
            </a:extLst>
          </p:cNvPr>
          <p:cNvSpPr>
            <a:spLocks noGrp="1"/>
          </p:cNvSpPr>
          <p:nvPr>
            <p:ph type="title"/>
          </p:nvPr>
        </p:nvSpPr>
        <p:spPr>
          <a:xfrm>
            <a:off x="827926" y="87724"/>
            <a:ext cx="10515600" cy="878048"/>
          </a:xfrm>
        </p:spPr>
        <p:txBody>
          <a:bodyPr/>
          <a:lstStyle/>
          <a:p>
            <a:r>
              <a:rPr lang="en-US" dirty="0"/>
              <a:t>About me</a:t>
            </a:r>
          </a:p>
        </p:txBody>
      </p:sp>
      <p:sp>
        <p:nvSpPr>
          <p:cNvPr id="3" name="Content Placeholder 2">
            <a:extLst>
              <a:ext uri="{FF2B5EF4-FFF2-40B4-BE49-F238E27FC236}">
                <a16:creationId xmlns:a16="http://schemas.microsoft.com/office/drawing/2014/main" id="{9B8CA467-3741-45D7-A7C5-58F35A8CC6E4}"/>
              </a:ext>
            </a:extLst>
          </p:cNvPr>
          <p:cNvSpPr>
            <a:spLocks noGrp="1"/>
          </p:cNvSpPr>
          <p:nvPr>
            <p:ph idx="1"/>
          </p:nvPr>
        </p:nvSpPr>
        <p:spPr>
          <a:xfrm>
            <a:off x="0" y="890675"/>
            <a:ext cx="8507094" cy="5715607"/>
          </a:xfrm>
        </p:spPr>
        <p:txBody>
          <a:bodyPr/>
          <a:lstStyle/>
          <a:p>
            <a:r>
              <a:rPr lang="en-US" dirty="0"/>
              <a:t>Education</a:t>
            </a:r>
          </a:p>
          <a:p>
            <a:pPr lvl="1"/>
            <a:r>
              <a:rPr lang="en-US" dirty="0"/>
              <a:t>M.S. Mechanical Engineering – Expected 2021</a:t>
            </a:r>
          </a:p>
          <a:p>
            <a:pPr lvl="2"/>
            <a:r>
              <a:rPr lang="en-US" dirty="0"/>
              <a:t>University of Maryland Baltimore County</a:t>
            </a:r>
          </a:p>
          <a:p>
            <a:pPr lvl="1"/>
            <a:r>
              <a:rPr lang="en-US" dirty="0"/>
              <a:t>B.S. Mechanical Engineering – 2019</a:t>
            </a:r>
          </a:p>
          <a:p>
            <a:pPr lvl="2"/>
            <a:r>
              <a:rPr lang="en-US" dirty="0"/>
              <a:t>The University of Texas at Dallas</a:t>
            </a:r>
          </a:p>
          <a:p>
            <a:r>
              <a:rPr lang="en-US" dirty="0"/>
              <a:t>NASA Goddard Space Flight Center Pathways Co-op (2018 – Present)</a:t>
            </a:r>
          </a:p>
          <a:p>
            <a:pPr lvl="1"/>
            <a:r>
              <a:rPr lang="en-US" dirty="0"/>
              <a:t>Thermal Engineering Branch (2019 – Present)</a:t>
            </a:r>
          </a:p>
          <a:p>
            <a:pPr lvl="2"/>
            <a:r>
              <a:rPr lang="en-US" dirty="0"/>
              <a:t>Roman Space Telescope (2019 - Present)</a:t>
            </a:r>
          </a:p>
          <a:p>
            <a:pPr lvl="2"/>
            <a:r>
              <a:rPr lang="en-US" dirty="0"/>
              <a:t>SNOOPI &amp; Dione CubeSats (2020 - Present)</a:t>
            </a:r>
          </a:p>
          <a:p>
            <a:pPr lvl="2"/>
            <a:r>
              <a:rPr lang="en-US" dirty="0"/>
              <a:t>MOMA (2019-2020)</a:t>
            </a:r>
          </a:p>
          <a:p>
            <a:pPr lvl="1"/>
            <a:r>
              <a:rPr lang="en-US" dirty="0"/>
              <a:t>Operations &amp; Maintenance Branch (2018)</a:t>
            </a:r>
          </a:p>
          <a:p>
            <a:pPr marL="914400" lvl="2" indent="0">
              <a:buNone/>
            </a:pPr>
            <a:endParaRPr lang="en-US" dirty="0"/>
          </a:p>
          <a:p>
            <a:pPr lvl="1"/>
            <a:endParaRPr lang="en-US" dirty="0"/>
          </a:p>
        </p:txBody>
      </p:sp>
      <p:sp>
        <p:nvSpPr>
          <p:cNvPr id="4" name="Date Placeholder 3">
            <a:extLst>
              <a:ext uri="{FF2B5EF4-FFF2-40B4-BE49-F238E27FC236}">
                <a16:creationId xmlns:a16="http://schemas.microsoft.com/office/drawing/2014/main" id="{12297289-93C1-49A4-9335-FB45FBE278E4}"/>
              </a:ext>
            </a:extLst>
          </p:cNvPr>
          <p:cNvSpPr>
            <a:spLocks noGrp="1"/>
          </p:cNvSpPr>
          <p:nvPr>
            <p:ph type="dt" sz="half" idx="10"/>
          </p:nvPr>
        </p:nvSpPr>
        <p:spPr/>
        <p:txBody>
          <a:bodyPr/>
          <a:lstStyle/>
          <a:p>
            <a:r>
              <a:rPr lang="en-US" dirty="0"/>
              <a:t>11/19/2021</a:t>
            </a:r>
          </a:p>
        </p:txBody>
      </p:sp>
      <p:sp>
        <p:nvSpPr>
          <p:cNvPr id="5" name="Slide Number Placeholder 4">
            <a:extLst>
              <a:ext uri="{FF2B5EF4-FFF2-40B4-BE49-F238E27FC236}">
                <a16:creationId xmlns:a16="http://schemas.microsoft.com/office/drawing/2014/main" id="{A571B932-3B5F-4855-8F00-BE8BCEE9B157}"/>
              </a:ext>
            </a:extLst>
          </p:cNvPr>
          <p:cNvSpPr>
            <a:spLocks noGrp="1"/>
          </p:cNvSpPr>
          <p:nvPr>
            <p:ph type="sldNum" sz="quarter" idx="12"/>
          </p:nvPr>
        </p:nvSpPr>
        <p:spPr/>
        <p:txBody>
          <a:bodyPr/>
          <a:lstStyle/>
          <a:p>
            <a:fld id="{D76D51A9-9040-4A22-B891-4379829A92E5}" type="slidenum">
              <a:rPr lang="en-US" smtClean="0"/>
              <a:t>4</a:t>
            </a:fld>
            <a:endParaRPr lang="en-US"/>
          </a:p>
        </p:txBody>
      </p:sp>
      <p:pic>
        <p:nvPicPr>
          <p:cNvPr id="1026" name="Picture 2">
            <a:extLst>
              <a:ext uri="{FF2B5EF4-FFF2-40B4-BE49-F238E27FC236}">
                <a16:creationId xmlns:a16="http://schemas.microsoft.com/office/drawing/2014/main" id="{E2CE3402-2A04-4534-9167-821D9635D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7094" y="1377754"/>
            <a:ext cx="3444303" cy="458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78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BC5CCF-9552-46D0-9B08-66B1CC61B777}"/>
                  </a:ext>
                </a:extLst>
              </p:cNvPr>
              <p:cNvSpPr>
                <a:spLocks noGrp="1"/>
              </p:cNvSpPr>
              <p:nvPr>
                <p:ph idx="1"/>
              </p:nvPr>
            </p:nvSpPr>
            <p:spPr>
              <a:xfrm>
                <a:off x="0" y="1050924"/>
                <a:ext cx="9213232" cy="5083175"/>
              </a:xfrm>
            </p:spPr>
            <p:txBody>
              <a:bodyPr numCol="1">
                <a:normAutofit/>
              </a:bodyPr>
              <a:lstStyle/>
              <a:p>
                <a:r>
                  <a:rPr lang="en-US" dirty="0">
                    <a:effectLst/>
                    <a:ea typeface="Times New Roman" panose="02020603050405020304" pitchFamily="18" charset="0"/>
                    <a:cs typeface="Times New Roman" panose="02020603050405020304" pitchFamily="18" charset="0"/>
                  </a:rPr>
                  <a:t>Radiant emission</a:t>
                </a:r>
              </a:p>
              <a:p>
                <a:pPr lvl="1"/>
                <a14:m>
                  <m:oMath xmlns:m="http://schemas.openxmlformats.org/officeDocument/2006/math">
                    <m:sSub>
                      <m:sSub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𝑒𝑚𝑖𝑠𝑠𝑖𝑜𝑛</m:t>
                        </m:r>
                      </m:sub>
                    </m:s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𝜀𝜎</m:t>
                    </m:r>
                    <m:sSup>
                      <m:sSupPr>
                        <m:ctrlPr>
                          <a:rPr lang="en-US" i="1">
                            <a:effectLst/>
                            <a:latin typeface="Cambria Math" panose="02040503050406030204" pitchFamily="18" charset="0"/>
                          </a:rPr>
                        </m:ctrlPr>
                      </m:sSupPr>
                      <m:e>
                        <m:r>
                          <a:rPr lang="en-US" i="1">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en-US" i="1">
                            <a:effectLst/>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US" dirty="0"/>
              </a:p>
              <a:p>
                <a:r>
                  <a:rPr lang="en-US" dirty="0"/>
                  <a:t>Emissivity (</a:t>
                </a:r>
                <a14:m>
                  <m:oMath xmlns:m="http://schemas.openxmlformats.org/officeDocument/2006/math">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𝜀</m:t>
                    </m:r>
                  </m:oMath>
                </a14:m>
                <a:r>
                  <a:rPr lang="en-US" dirty="0"/>
                  <a:t>)</a:t>
                </a:r>
              </a:p>
              <a:p>
                <a:pPr lvl="1"/>
                <a:r>
                  <a:rPr lang="en-US" dirty="0"/>
                  <a:t>Ratio of radiant emission compared to that of a blackbody, </a:t>
                </a:r>
                <a14:m>
                  <m:oMath xmlns:m="http://schemas.openxmlformats.org/officeDocument/2006/math">
                    <m:sSub>
                      <m:sSub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𝑏𝑙𝑎𝑐𝑘𝑏𝑜𝑑𝑦</m:t>
                        </m:r>
                      </m:sub>
                    </m:s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dirty="0"/>
              </a:p>
              <a:p>
                <a:pPr lvl="1"/>
                <a14:m>
                  <m:oMath xmlns:m="http://schemas.openxmlformats.org/officeDocument/2006/math">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𝜀</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𝑒𝑚𝑖𝑠𝑠𝑖𝑜𝑛</m:t>
                            </m:r>
                          </m:sub>
                        </m:sSub>
                      </m:num>
                      <m:den>
                        <m:sSub>
                          <m:sSub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𝑏𝑙𝑎𝑐𝑘𝑏𝑜𝑑𝑦</m:t>
                            </m:r>
                          </m:sub>
                        </m:sSub>
                      </m:den>
                    </m:f>
                  </m:oMath>
                </a14:m>
                <a:endParaRPr lang="en-US" dirty="0"/>
              </a:p>
              <a:p>
                <a:r>
                  <a:rPr lang="en-US" dirty="0"/>
                  <a:t>The Cavity Effect</a:t>
                </a:r>
              </a:p>
              <a:p>
                <a:pPr lvl="1"/>
                <a:r>
                  <a:rPr lang="en-US" dirty="0"/>
                  <a:t>Effective emissivity (</a:t>
                </a:r>
                <a14:m>
                  <m:oMath xmlns:m="http://schemas.openxmlformats.org/officeDocument/2006/math">
                    <m:sSub>
                      <m:sSub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𝑒𝑓𝑓</m:t>
                        </m:r>
                      </m:sub>
                    </m:sSub>
                  </m:oMath>
                </a14:m>
                <a:r>
                  <a:rPr lang="en-US" dirty="0"/>
                  <a:t>) </a:t>
                </a:r>
              </a:p>
              <a:p>
                <a:pPr lvl="1"/>
                <a:r>
                  <a:rPr lang="en-US" dirty="0"/>
                  <a:t>Emissivity from a cavity compared to a blackbody with the same cavity opening area</a:t>
                </a:r>
              </a:p>
              <a:p>
                <a:pPr lvl="1"/>
                <a14:m>
                  <m:oMath xmlns:m="http://schemas.openxmlformats.org/officeDocument/2006/math">
                    <m:sSub>
                      <m:sSub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i="1" smtClean="0">
                            <a:effectLst/>
                            <a:latin typeface="Cambria Math" panose="02040503050406030204" pitchFamily="18" charset="0"/>
                            <a:ea typeface="Times New Roman" panose="02020603050405020304" pitchFamily="18" charset="0"/>
                            <a:cs typeface="Times New Roman" panose="02020603050405020304" pitchFamily="18" charset="0"/>
                          </a:rPr>
                          <m:t>𝜀</m:t>
                        </m:r>
                      </m:e>
                      <m: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𝑒𝑓𝑓</m:t>
                        </m:r>
                      </m:sub>
                    </m:s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𝑐𝑎𝑣𝑖𝑡𝑦</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 </m:t>
                            </m:r>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𝑒𝑚𝑖𝑠𝑠𝑖𝑜𝑛</m:t>
                            </m:r>
                          </m:sub>
                        </m:sSub>
                      </m:num>
                      <m:den>
                        <m:sSub>
                          <m:sSubPr>
                            <m:ctrlP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𝑏𝑙𝑎𝑐𝑘𝑏𝑜𝑑𝑦</m:t>
                            </m:r>
                          </m:sub>
                        </m:sSub>
                      </m:den>
                    </m:f>
                    <m:r>
                      <a:rPr lang="en-US" b="0" i="1" smtClean="0">
                        <a:effectLst/>
                        <a:latin typeface="Cambria Math" panose="02040503050406030204" pitchFamily="18" charset="0"/>
                        <a:ea typeface="Times New Roman" panose="02020603050405020304" pitchFamily="18" charset="0"/>
                        <a:cs typeface="Times New Roman" panose="02020603050405020304" pitchFamily="18" charset="0"/>
                      </a:rPr>
                      <m:t>≤1</m:t>
                    </m:r>
                  </m:oMath>
                </a14:m>
                <a:endParaRPr lang="en-US" dirty="0"/>
              </a:p>
              <a:p>
                <a:pPr lvl="1"/>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4CBC5CCF-9552-46D0-9B08-66B1CC61B777}"/>
                  </a:ext>
                </a:extLst>
              </p:cNvPr>
              <p:cNvSpPr>
                <a:spLocks noGrp="1" noRot="1" noChangeAspect="1" noMove="1" noResize="1" noEditPoints="1" noAdjustHandles="1" noChangeArrowheads="1" noChangeShapeType="1" noTextEdit="1"/>
              </p:cNvSpPr>
              <p:nvPr>
                <p:ph idx="1"/>
              </p:nvPr>
            </p:nvSpPr>
            <p:spPr>
              <a:xfrm>
                <a:off x="0" y="1050924"/>
                <a:ext cx="9213232" cy="5083175"/>
              </a:xfrm>
              <a:blipFill>
                <a:blip r:embed="rId2"/>
                <a:stretch>
                  <a:fillRect l="-1191" t="-1918"/>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F3E824B0-FBE2-4475-829B-A4DC2072FE8E}"/>
              </a:ext>
            </a:extLst>
          </p:cNvPr>
          <p:cNvSpPr>
            <a:spLocks noGrp="1"/>
          </p:cNvSpPr>
          <p:nvPr>
            <p:ph type="title"/>
          </p:nvPr>
        </p:nvSpPr>
        <p:spPr/>
        <p:txBody>
          <a:bodyPr/>
          <a:lstStyle/>
          <a:p>
            <a:r>
              <a:rPr lang="en-US" dirty="0"/>
              <a:t>Effective Emissivity &amp; The Cavity Effect</a:t>
            </a:r>
          </a:p>
        </p:txBody>
      </p:sp>
      <p:sp>
        <p:nvSpPr>
          <p:cNvPr id="4" name="Date Placeholder 3">
            <a:extLst>
              <a:ext uri="{FF2B5EF4-FFF2-40B4-BE49-F238E27FC236}">
                <a16:creationId xmlns:a16="http://schemas.microsoft.com/office/drawing/2014/main" id="{77991544-67BC-41F4-BAB6-29B6BF39CF45}"/>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96874019-A163-49B7-80CE-5B0AD92D24EA}"/>
              </a:ext>
            </a:extLst>
          </p:cNvPr>
          <p:cNvSpPr>
            <a:spLocks noGrp="1"/>
          </p:cNvSpPr>
          <p:nvPr>
            <p:ph type="sldNum" sz="quarter" idx="12"/>
          </p:nvPr>
        </p:nvSpPr>
        <p:spPr/>
        <p:txBody>
          <a:bodyPr/>
          <a:lstStyle/>
          <a:p>
            <a:fld id="{D76D51A9-9040-4A22-B891-4379829A92E5}" type="slidenum">
              <a:rPr lang="en-US" smtClean="0"/>
              <a:pPr/>
              <a:t>5</a:t>
            </a:fld>
            <a:endParaRPr lang="en-US" dirty="0"/>
          </a:p>
        </p:txBody>
      </p:sp>
      <p:pic>
        <p:nvPicPr>
          <p:cNvPr id="6" name="Picture 5">
            <a:extLst>
              <a:ext uri="{FF2B5EF4-FFF2-40B4-BE49-F238E27FC236}">
                <a16:creationId xmlns:a16="http://schemas.microsoft.com/office/drawing/2014/main" id="{0C53BEEC-4254-42EA-A510-37B6D6330DC6}"/>
              </a:ext>
            </a:extLst>
          </p:cNvPr>
          <p:cNvPicPr>
            <a:picLocks noChangeAspect="1"/>
          </p:cNvPicPr>
          <p:nvPr/>
        </p:nvPicPr>
        <p:blipFill rotWithShape="1">
          <a:blip r:embed="rId3"/>
          <a:srcRect l="75888" b="29017"/>
          <a:stretch/>
        </p:blipFill>
        <p:spPr>
          <a:xfrm>
            <a:off x="9213232" y="3281603"/>
            <a:ext cx="2464962" cy="2963621"/>
          </a:xfrm>
          <a:prstGeom prst="rect">
            <a:avLst/>
          </a:prstGeom>
        </p:spPr>
      </p:pic>
    </p:spTree>
    <p:extLst>
      <p:ext uri="{BB962C8B-B14F-4D97-AF65-F5344CB8AC3E}">
        <p14:creationId xmlns:p14="http://schemas.microsoft.com/office/powerpoint/2010/main" val="398633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B96CF-C10E-442A-83C6-4B581D929FD1}"/>
              </a:ext>
            </a:extLst>
          </p:cNvPr>
          <p:cNvSpPr>
            <a:spLocks noGrp="1"/>
          </p:cNvSpPr>
          <p:nvPr>
            <p:ph type="title"/>
          </p:nvPr>
        </p:nvSpPr>
        <p:spPr/>
        <p:txBody>
          <a:bodyPr/>
          <a:lstStyle/>
          <a:p>
            <a:r>
              <a:rPr lang="en-US" dirty="0"/>
              <a:t>Spacecraft Thermal Control Overview</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C5A255-D049-4027-802E-E3699A7F5B8B}"/>
                  </a:ext>
                </a:extLst>
              </p:cNvPr>
              <p:cNvSpPr>
                <a:spLocks noGrp="1"/>
              </p:cNvSpPr>
              <p:nvPr>
                <p:ph idx="1"/>
              </p:nvPr>
            </p:nvSpPr>
            <p:spPr>
              <a:xfrm>
                <a:off x="0" y="1050924"/>
                <a:ext cx="8239445" cy="5305426"/>
              </a:xfrm>
            </p:spPr>
            <p:txBody>
              <a:bodyPr>
                <a:normAutofit/>
              </a:bodyPr>
              <a:lstStyle/>
              <a:p>
                <a:r>
                  <a:rPr lang="en-US" dirty="0">
                    <a:cs typeface="Times New Roman" panose="02020603050405020304" pitchFamily="18" charset="0"/>
                  </a:rPr>
                  <a:t>Thermal design goal of is to keep all components within temperature limits during worst case extreme hot &amp; cold cases</a:t>
                </a:r>
              </a:p>
              <a:p>
                <a:pPr lvl="1"/>
                <a:r>
                  <a:rPr lang="en-US" dirty="0">
                    <a:cs typeface="Times New Roman" panose="02020603050405020304" pitchFamily="18" charset="0"/>
                  </a:rPr>
                  <a:t>Design for hot case and cold case extremes</a:t>
                </a:r>
              </a:p>
              <a:p>
                <a:pPr lvl="1"/>
                <a:r>
                  <a:rPr lang="en-US" dirty="0">
                    <a:cs typeface="Times New Roman" panose="02020603050405020304" pitchFamily="18" charset="0"/>
                  </a:rPr>
                  <a:t>All components have hot &amp; cold temperature limits</a:t>
                </a:r>
              </a:p>
              <a:p>
                <a:r>
                  <a:rPr lang="en-US" dirty="0">
                    <a:cs typeface="Times New Roman" panose="02020603050405020304" pitchFamily="18" charset="0"/>
                  </a:rPr>
                  <a:t>Spacecraft steady-state energy balance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𝑟𝑒𝑗𝑒𝑐𝑡𝑒𝑑</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𝑠𝑜𝑙𝑎𝑟</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𝑎𝑙𝑏𝑒𝑑𝑜</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𝐼𝑅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𝑄</m:t>
                        </m:r>
                      </m:e>
                      <m:sub>
                        <m:r>
                          <a:rPr lang="en-US" b="0" i="1" smtClean="0">
                            <a:latin typeface="Cambria Math" panose="02040503050406030204" pitchFamily="18" charset="0"/>
                          </a:rPr>
                          <m:t>𝑖𝑛𝑡𝑒𝑟𝑛𝑎𝑙</m:t>
                        </m:r>
                      </m:sub>
                    </m:sSub>
                  </m:oMath>
                </a14:m>
                <a:endParaRPr lang="en-US" i="1" dirty="0">
                  <a:latin typeface="Cambria Math" panose="02040503050406030204" pitchFamily="18" charset="0"/>
                </a:endParaRPr>
              </a:p>
              <a:p>
                <a:r>
                  <a:rPr lang="en-US" dirty="0"/>
                  <a:t>Heat is transported from dissipating components (electronics boxes, instruments, etc.) to radiators which reject the waste heat to space</a:t>
                </a:r>
              </a:p>
            </p:txBody>
          </p:sp>
        </mc:Choice>
        <mc:Fallback xmlns="">
          <p:sp>
            <p:nvSpPr>
              <p:cNvPr id="3" name="Content Placeholder 2">
                <a:extLst>
                  <a:ext uri="{FF2B5EF4-FFF2-40B4-BE49-F238E27FC236}">
                    <a16:creationId xmlns:a16="http://schemas.microsoft.com/office/drawing/2014/main" id="{F1C5A255-D049-4027-802E-E3699A7F5B8B}"/>
                  </a:ext>
                </a:extLst>
              </p:cNvPr>
              <p:cNvSpPr>
                <a:spLocks noGrp="1" noRot="1" noChangeAspect="1" noMove="1" noResize="1" noEditPoints="1" noAdjustHandles="1" noChangeArrowheads="1" noChangeShapeType="1" noTextEdit="1"/>
              </p:cNvSpPr>
              <p:nvPr>
                <p:ph idx="1"/>
              </p:nvPr>
            </p:nvSpPr>
            <p:spPr>
              <a:xfrm>
                <a:off x="0" y="1050924"/>
                <a:ext cx="8239445" cy="5305426"/>
              </a:xfrm>
              <a:blipFill>
                <a:blip r:embed="rId2"/>
                <a:stretch>
                  <a:fillRect l="-1331" t="-1837"/>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4C63410-3CC8-42ED-9A6A-BD19781CAFC8}"/>
              </a:ext>
            </a:extLst>
          </p:cNvPr>
          <p:cNvSpPr>
            <a:spLocks noGrp="1"/>
          </p:cNvSpPr>
          <p:nvPr>
            <p:ph type="dt" sz="half" idx="10"/>
          </p:nvPr>
        </p:nvSpPr>
        <p:spPr/>
        <p:txBody>
          <a:bodyPr/>
          <a:lstStyle/>
          <a:p>
            <a:r>
              <a:rPr lang="en-US" dirty="0"/>
              <a:t>11/19/2021</a:t>
            </a:r>
          </a:p>
        </p:txBody>
      </p:sp>
      <p:sp>
        <p:nvSpPr>
          <p:cNvPr id="5" name="Slide Number Placeholder 4">
            <a:extLst>
              <a:ext uri="{FF2B5EF4-FFF2-40B4-BE49-F238E27FC236}">
                <a16:creationId xmlns:a16="http://schemas.microsoft.com/office/drawing/2014/main" id="{504C336E-91B2-4148-B9A5-71E7E4A395B9}"/>
              </a:ext>
            </a:extLst>
          </p:cNvPr>
          <p:cNvSpPr>
            <a:spLocks noGrp="1"/>
          </p:cNvSpPr>
          <p:nvPr>
            <p:ph type="sldNum" sz="quarter" idx="12"/>
          </p:nvPr>
        </p:nvSpPr>
        <p:spPr/>
        <p:txBody>
          <a:bodyPr/>
          <a:lstStyle/>
          <a:p>
            <a:fld id="{D76D51A9-9040-4A22-B891-4379829A92E5}" type="slidenum">
              <a:rPr lang="en-US" smtClean="0"/>
              <a:pPr/>
              <a:t>6</a:t>
            </a:fld>
            <a:endParaRPr lang="en-US"/>
          </a:p>
        </p:txBody>
      </p:sp>
      <p:grpSp>
        <p:nvGrpSpPr>
          <p:cNvPr id="30" name="Group 29">
            <a:extLst>
              <a:ext uri="{FF2B5EF4-FFF2-40B4-BE49-F238E27FC236}">
                <a16:creationId xmlns:a16="http://schemas.microsoft.com/office/drawing/2014/main" id="{328EBF3E-0CC1-44AD-B43D-3E0BE4CBA513}"/>
              </a:ext>
            </a:extLst>
          </p:cNvPr>
          <p:cNvGrpSpPr/>
          <p:nvPr/>
        </p:nvGrpSpPr>
        <p:grpSpPr>
          <a:xfrm>
            <a:off x="8447807" y="2293901"/>
            <a:ext cx="3373995" cy="3499633"/>
            <a:chOff x="8447807" y="1441146"/>
            <a:chExt cx="3373995" cy="3499633"/>
          </a:xfrm>
        </p:grpSpPr>
        <p:sp>
          <p:nvSpPr>
            <p:cNvPr id="6" name="Cube 5">
              <a:extLst>
                <a:ext uri="{FF2B5EF4-FFF2-40B4-BE49-F238E27FC236}">
                  <a16:creationId xmlns:a16="http://schemas.microsoft.com/office/drawing/2014/main" id="{43D708C9-7E12-4FB7-B6EF-44C63B22EC5C}"/>
                </a:ext>
              </a:extLst>
            </p:cNvPr>
            <p:cNvSpPr/>
            <p:nvPr/>
          </p:nvSpPr>
          <p:spPr>
            <a:xfrm>
              <a:off x="10251040" y="2789237"/>
              <a:ext cx="1371600" cy="914400"/>
            </a:xfrm>
            <a:prstGeom prst="cub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FF0000"/>
                  </a:solidFill>
                </a:rPr>
                <a:t>Internal generation</a:t>
              </a:r>
            </a:p>
          </p:txBody>
        </p:sp>
        <p:sp>
          <p:nvSpPr>
            <p:cNvPr id="7" name="Sun 6">
              <a:extLst>
                <a:ext uri="{FF2B5EF4-FFF2-40B4-BE49-F238E27FC236}">
                  <a16:creationId xmlns:a16="http://schemas.microsoft.com/office/drawing/2014/main" id="{CDAD7205-EFF7-4F9A-9640-A879BAA6D0DE}"/>
                </a:ext>
              </a:extLst>
            </p:cNvPr>
            <p:cNvSpPr/>
            <p:nvPr/>
          </p:nvSpPr>
          <p:spPr>
            <a:xfrm>
              <a:off x="8447807" y="1441146"/>
              <a:ext cx="914400" cy="914400"/>
            </a:xfrm>
            <a:prstGeom prst="sun">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8C5C691-D904-470D-A275-5B4848CBAD3A}"/>
                </a:ext>
              </a:extLst>
            </p:cNvPr>
            <p:cNvSpPr/>
            <p:nvPr/>
          </p:nvSpPr>
          <p:spPr>
            <a:xfrm>
              <a:off x="8533853" y="3784252"/>
              <a:ext cx="914400" cy="914400"/>
            </a:xfrm>
            <a:prstGeom prst="ellipse">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E24176-C65D-4AE5-B3E3-E635DCEFFBDE}"/>
                </a:ext>
              </a:extLst>
            </p:cNvPr>
            <p:cNvCxnSpPr/>
            <p:nvPr/>
          </p:nvCxnSpPr>
          <p:spPr>
            <a:xfrm>
              <a:off x="9362207" y="2208944"/>
              <a:ext cx="798935" cy="5368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08279FF-3BEB-4436-B599-FF770B0BF932}"/>
                </a:ext>
              </a:extLst>
            </p:cNvPr>
            <p:cNvSpPr txBox="1"/>
            <p:nvPr/>
          </p:nvSpPr>
          <p:spPr>
            <a:xfrm rot="1988543">
              <a:off x="9468382" y="2002152"/>
              <a:ext cx="798935" cy="523220"/>
            </a:xfrm>
            <a:prstGeom prst="rect">
              <a:avLst/>
            </a:prstGeom>
            <a:noFill/>
          </p:spPr>
          <p:txBody>
            <a:bodyPr wrap="square" rtlCol="0">
              <a:spAutoFit/>
            </a:bodyPr>
            <a:lstStyle/>
            <a:p>
              <a:pPr algn="ctr"/>
              <a:r>
                <a:rPr lang="en-US" sz="1400" dirty="0"/>
                <a:t>Direct Solar</a:t>
              </a:r>
            </a:p>
          </p:txBody>
        </p:sp>
        <p:cxnSp>
          <p:nvCxnSpPr>
            <p:cNvPr id="12" name="Straight Arrow Connector 11">
              <a:extLst>
                <a:ext uri="{FF2B5EF4-FFF2-40B4-BE49-F238E27FC236}">
                  <a16:creationId xmlns:a16="http://schemas.microsoft.com/office/drawing/2014/main" id="{6D3F09CA-3AF5-4BDC-AC91-1C5414E8D985}"/>
                </a:ext>
              </a:extLst>
            </p:cNvPr>
            <p:cNvCxnSpPr>
              <a:cxnSpLocks/>
              <a:endCxn id="8" idx="0"/>
            </p:cNvCxnSpPr>
            <p:nvPr/>
          </p:nvCxnSpPr>
          <p:spPr>
            <a:xfrm>
              <a:off x="8933142" y="2568539"/>
              <a:ext cx="57911" cy="12157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EBFEE8B-5E49-4FAB-9B7C-028F9C35256B}"/>
                </a:ext>
              </a:extLst>
            </p:cNvPr>
            <p:cNvCxnSpPr>
              <a:cxnSpLocks/>
              <a:stCxn id="8" idx="0"/>
            </p:cNvCxnSpPr>
            <p:nvPr/>
          </p:nvCxnSpPr>
          <p:spPr>
            <a:xfrm flipV="1">
              <a:off x="8991053" y="3246437"/>
              <a:ext cx="1068907" cy="53781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ADB23E5-ABB7-4569-AED7-56DB1CF84CF2}"/>
                </a:ext>
              </a:extLst>
            </p:cNvPr>
            <p:cNvSpPr txBox="1"/>
            <p:nvPr/>
          </p:nvSpPr>
          <p:spPr>
            <a:xfrm rot="20083640">
              <a:off x="8795369" y="2947884"/>
              <a:ext cx="1427002" cy="523220"/>
            </a:xfrm>
            <a:prstGeom prst="rect">
              <a:avLst/>
            </a:prstGeom>
            <a:noFill/>
          </p:spPr>
          <p:txBody>
            <a:bodyPr wrap="square" rtlCol="0">
              <a:spAutoFit/>
            </a:bodyPr>
            <a:lstStyle/>
            <a:p>
              <a:pPr algn="ctr"/>
              <a:r>
                <a:rPr lang="en-US" sz="1400" dirty="0"/>
                <a:t>Albedo (reflected solar)</a:t>
              </a:r>
            </a:p>
          </p:txBody>
        </p:sp>
        <p:cxnSp>
          <p:nvCxnSpPr>
            <p:cNvPr id="23" name="Straight Arrow Connector 22">
              <a:extLst>
                <a:ext uri="{FF2B5EF4-FFF2-40B4-BE49-F238E27FC236}">
                  <a16:creationId xmlns:a16="http://schemas.microsoft.com/office/drawing/2014/main" id="{654B8A4D-45B4-4FEF-9D12-7CFF9F4C0002}"/>
                </a:ext>
              </a:extLst>
            </p:cNvPr>
            <p:cNvCxnSpPr>
              <a:cxnSpLocks/>
              <a:stCxn id="8" idx="6"/>
            </p:cNvCxnSpPr>
            <p:nvPr/>
          </p:nvCxnSpPr>
          <p:spPr>
            <a:xfrm flipV="1">
              <a:off x="9448253" y="3834997"/>
              <a:ext cx="712889" cy="40645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ED10581-1FCA-457B-BA4C-2EE9EECC1CE1}"/>
                </a:ext>
              </a:extLst>
            </p:cNvPr>
            <p:cNvSpPr txBox="1"/>
            <p:nvPr/>
          </p:nvSpPr>
          <p:spPr>
            <a:xfrm rot="19994760">
              <a:off x="9355819" y="3736750"/>
              <a:ext cx="798935" cy="307777"/>
            </a:xfrm>
            <a:prstGeom prst="rect">
              <a:avLst/>
            </a:prstGeom>
            <a:noFill/>
          </p:spPr>
          <p:txBody>
            <a:bodyPr wrap="square" rtlCol="0">
              <a:spAutoFit/>
            </a:bodyPr>
            <a:lstStyle/>
            <a:p>
              <a:pPr algn="ctr"/>
              <a:r>
                <a:rPr lang="en-US" sz="1400" dirty="0"/>
                <a:t>Earth IR</a:t>
              </a:r>
            </a:p>
          </p:txBody>
        </p:sp>
        <p:cxnSp>
          <p:nvCxnSpPr>
            <p:cNvPr id="27" name="Straight Arrow Connector 26">
              <a:extLst>
                <a:ext uri="{FF2B5EF4-FFF2-40B4-BE49-F238E27FC236}">
                  <a16:creationId xmlns:a16="http://schemas.microsoft.com/office/drawing/2014/main" id="{BE5765CD-5CB8-4E12-98F0-7383C280B0B3}"/>
                </a:ext>
              </a:extLst>
            </p:cNvPr>
            <p:cNvCxnSpPr>
              <a:cxnSpLocks/>
            </p:cNvCxnSpPr>
            <p:nvPr/>
          </p:nvCxnSpPr>
          <p:spPr>
            <a:xfrm>
              <a:off x="11075542" y="3750677"/>
              <a:ext cx="436771" cy="11901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39C9B390-57FB-4B57-A0EF-CBA671E66381}"/>
                </a:ext>
              </a:extLst>
            </p:cNvPr>
            <p:cNvSpPr txBox="1"/>
            <p:nvPr/>
          </p:nvSpPr>
          <p:spPr>
            <a:xfrm rot="4194802">
              <a:off x="11097895" y="4027751"/>
              <a:ext cx="924593" cy="523220"/>
            </a:xfrm>
            <a:prstGeom prst="rect">
              <a:avLst/>
            </a:prstGeom>
            <a:noFill/>
          </p:spPr>
          <p:txBody>
            <a:bodyPr wrap="square" rtlCol="0">
              <a:spAutoFit/>
            </a:bodyPr>
            <a:lstStyle/>
            <a:p>
              <a:pPr algn="ctr"/>
              <a:r>
                <a:rPr lang="en-US" sz="1400" dirty="0"/>
                <a:t>Rejected to Space</a:t>
              </a:r>
            </a:p>
          </p:txBody>
        </p:sp>
      </p:grpSp>
    </p:spTree>
    <p:extLst>
      <p:ext uri="{BB962C8B-B14F-4D97-AF65-F5344CB8AC3E}">
        <p14:creationId xmlns:p14="http://schemas.microsoft.com/office/powerpoint/2010/main" val="19066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23B3-561D-493C-9BFD-50C9F1C42742}"/>
              </a:ext>
            </a:extLst>
          </p:cNvPr>
          <p:cNvSpPr>
            <a:spLocks noGrp="1"/>
          </p:cNvSpPr>
          <p:nvPr>
            <p:ph type="title"/>
          </p:nvPr>
        </p:nvSpPr>
        <p:spPr/>
        <p:txBody>
          <a:bodyPr/>
          <a:lstStyle/>
          <a:p>
            <a:r>
              <a:rPr lang="en-US" dirty="0"/>
              <a:t>Spacecraft Radiator Sizing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C2C22C1-E12F-4D96-A561-9B4A3970C3D3}"/>
                  </a:ext>
                </a:extLst>
              </p:cNvPr>
              <p:cNvSpPr>
                <a:spLocks noGrp="1"/>
              </p:cNvSpPr>
              <p:nvPr>
                <p:ph idx="1"/>
              </p:nvPr>
            </p:nvSpPr>
            <p:spPr/>
            <p:txBody>
              <a:bodyPr>
                <a:normAutofit/>
              </a:bodyPr>
              <a:lstStyle/>
              <a:p>
                <a:r>
                  <a:rPr lang="en-US" dirty="0"/>
                  <a:t>Hot case: Radiators sized large enough to reject all waste heat without breaking hot temperature limit</a:t>
                </a:r>
              </a:p>
              <a:p>
                <a:r>
                  <a:rPr lang="en-US" dirty="0"/>
                  <a:t>Cold case: Heaters used to prevent breaking the cold temperature limit</a:t>
                </a:r>
              </a:p>
              <a:p>
                <a14:m>
                  <m:oMath xmlns:m="http://schemas.openxmlformats.org/officeDocument/2006/math">
                    <m:r>
                      <a:rPr lang="en-US" i="1" smtClean="0">
                        <a:effectLst/>
                        <a:latin typeface="Cambria Math" panose="02040503050406030204" pitchFamily="18" charset="0"/>
                        <a:ea typeface="Times New Roman" panose="02020603050405020304" pitchFamily="18" charset="0"/>
                      </a:rPr>
                      <m:t>𝐴</m:t>
                    </m:r>
                    <m:r>
                      <a:rPr lang="en-US" i="1" smtClean="0">
                        <a:effectLst/>
                        <a:latin typeface="Cambria Math" panose="02040503050406030204" pitchFamily="18" charset="0"/>
                        <a:ea typeface="Times New Roman" panose="02020603050405020304" pitchFamily="18" charset="0"/>
                      </a:rPr>
                      <m:t>=</m:t>
                    </m:r>
                    <m:f>
                      <m:fPr>
                        <m:ctrlPr>
                          <a:rPr lang="en-US" i="1">
                            <a:effectLst/>
                            <a:latin typeface="Cambria Math" panose="02040503050406030204" pitchFamily="18" charset="0"/>
                            <a:ea typeface="Times New Roman" panose="02020603050405020304" pitchFamily="18" charset="0"/>
                          </a:rPr>
                        </m:ctrlPr>
                      </m:fPr>
                      <m:num>
                        <m:sSub>
                          <m:sSubPr>
                            <m:ctrlPr>
                              <a:rPr lang="en-US" b="0" i="1" smtClean="0">
                                <a:effectLst/>
                                <a:latin typeface="Cambria Math" panose="02040503050406030204" pitchFamily="18" charset="0"/>
                                <a:ea typeface="Times New Roman" panose="02020603050405020304" pitchFamily="18" charset="0"/>
                              </a:rPr>
                            </m:ctrlPr>
                          </m:sSubPr>
                          <m:e>
                            <m:r>
                              <a:rPr lang="en-US" i="1">
                                <a:effectLst/>
                                <a:latin typeface="Cambria Math" panose="02040503050406030204" pitchFamily="18" charset="0"/>
                                <a:ea typeface="Times New Roman" panose="02020603050405020304" pitchFamily="18" charset="0"/>
                              </a:rPr>
                              <m:t>𝑄</m:t>
                            </m:r>
                          </m:e>
                          <m:sub>
                            <m:r>
                              <a:rPr lang="en-US" b="0" i="1" smtClean="0">
                                <a:effectLst/>
                                <a:latin typeface="Cambria Math" panose="02040503050406030204" pitchFamily="18" charset="0"/>
                                <a:ea typeface="Times New Roman" panose="02020603050405020304" pitchFamily="18" charset="0"/>
                              </a:rPr>
                              <m:t>𝑚𝑎𝑥</m:t>
                            </m:r>
                          </m:sub>
                        </m:sSub>
                      </m:num>
                      <m:den>
                        <m:r>
                          <a:rPr lang="en-US" i="1">
                            <a:effectLst/>
                            <a:latin typeface="Cambria Math" panose="02040503050406030204" pitchFamily="18" charset="0"/>
                            <a:ea typeface="Times New Roman" panose="02020603050405020304" pitchFamily="18" charset="0"/>
                          </a:rPr>
                          <m:t>𝜀𝜎</m:t>
                        </m:r>
                        <m:sSubSup>
                          <m:sSubSupPr>
                            <m:ctrlPr>
                              <a:rPr lang="en-US" b="0" i="1" smtClean="0">
                                <a:effectLst/>
                                <a:latin typeface="Cambria Math" panose="02040503050406030204" pitchFamily="18" charset="0"/>
                                <a:ea typeface="Times New Roman" panose="02020603050405020304" pitchFamily="18" charset="0"/>
                              </a:rPr>
                            </m:ctrlPr>
                          </m:sSubSupPr>
                          <m:e>
                            <m:r>
                              <a:rPr lang="en-US" i="1">
                                <a:effectLst/>
                                <a:latin typeface="Cambria Math" panose="02040503050406030204" pitchFamily="18" charset="0"/>
                                <a:ea typeface="Times New Roman" panose="02020603050405020304" pitchFamily="18" charset="0"/>
                              </a:rPr>
                              <m:t>𝑇</m:t>
                            </m:r>
                          </m:e>
                          <m:sub>
                            <m:r>
                              <a:rPr lang="en-US" b="0" i="1" smtClean="0">
                                <a:effectLst/>
                                <a:latin typeface="Cambria Math" panose="02040503050406030204" pitchFamily="18" charset="0"/>
                                <a:ea typeface="Times New Roman" panose="02020603050405020304" pitchFamily="18" charset="0"/>
                              </a:rPr>
                              <m:t>h𝑜𝑡</m:t>
                            </m:r>
                          </m:sub>
                          <m:sup>
                            <m:r>
                              <a:rPr lang="en-US" i="1">
                                <a:effectLst/>
                                <a:latin typeface="Cambria Math" panose="02040503050406030204" pitchFamily="18" charset="0"/>
                                <a:ea typeface="Times New Roman" panose="02020603050405020304" pitchFamily="18" charset="0"/>
                              </a:rPr>
                              <m:t>4</m:t>
                            </m:r>
                          </m:sup>
                        </m:sSubSup>
                      </m:den>
                    </m:f>
                  </m:oMath>
                </a14:m>
                <a:endParaRPr lang="en-US" dirty="0"/>
              </a:p>
              <a:p>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𝑄</m:t>
                        </m:r>
                      </m:e>
                      <m:sub>
                        <m:r>
                          <a:rPr lang="en-US" i="1">
                            <a:latin typeface="Cambria Math" panose="02040503050406030204" pitchFamily="18" charset="0"/>
                            <a:ea typeface="Times New Roman" panose="02020603050405020304" pitchFamily="18" charset="0"/>
                          </a:rPr>
                          <m:t>h𝑒𝑎𝑡𝑒𝑟</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𝐴</m:t>
                    </m:r>
                    <m:r>
                      <a:rPr lang="en-US" i="1">
                        <a:latin typeface="Cambria Math" panose="02040503050406030204" pitchFamily="18" charset="0"/>
                        <a:ea typeface="Times New Roman" panose="02020603050405020304" pitchFamily="18" charset="0"/>
                      </a:rPr>
                      <m:t>𝜀𝜎</m:t>
                    </m:r>
                    <m:sSubSup>
                      <m:sSubSupPr>
                        <m:ctrlPr>
                          <a:rPr lang="en-US" i="1">
                            <a:latin typeface="Cambria Math" panose="02040503050406030204" pitchFamily="18" charset="0"/>
                            <a:ea typeface="Times New Roman" panose="02020603050405020304" pitchFamily="18" charset="0"/>
                          </a:rPr>
                        </m:ctrlPr>
                      </m:sSubSupPr>
                      <m:e>
                        <m:r>
                          <a:rPr lang="en-US" i="1">
                            <a:latin typeface="Cambria Math" panose="02040503050406030204" pitchFamily="18" charset="0"/>
                            <a:ea typeface="Times New Roman" panose="02020603050405020304" pitchFamily="18" charset="0"/>
                          </a:rPr>
                          <m:t>𝑇</m:t>
                        </m:r>
                      </m:e>
                      <m:sub>
                        <m:r>
                          <a:rPr lang="en-US" i="1">
                            <a:latin typeface="Cambria Math" panose="02040503050406030204" pitchFamily="18" charset="0"/>
                            <a:ea typeface="Times New Roman" panose="02020603050405020304" pitchFamily="18" charset="0"/>
                          </a:rPr>
                          <m:t>𝑐𝑜𝑙𝑑</m:t>
                        </m:r>
                      </m:sub>
                      <m:sup>
                        <m:r>
                          <a:rPr lang="en-US" i="1">
                            <a:latin typeface="Cambria Math" panose="02040503050406030204" pitchFamily="18" charset="0"/>
                            <a:ea typeface="Times New Roman" panose="02020603050405020304" pitchFamily="18" charset="0"/>
                          </a:rPr>
                          <m:t>4</m:t>
                        </m:r>
                      </m:sup>
                    </m:sSubSup>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𝑄</m:t>
                        </m:r>
                      </m:e>
                      <m:sub>
                        <m:r>
                          <a:rPr lang="en-US" i="1">
                            <a:latin typeface="Cambria Math" panose="02040503050406030204" pitchFamily="18" charset="0"/>
                            <a:ea typeface="Times New Roman" panose="02020603050405020304" pitchFamily="18" charset="0"/>
                          </a:rPr>
                          <m:t>𝑚𝑖𝑛</m:t>
                        </m:r>
                      </m:sub>
                    </m:sSub>
                  </m:oMath>
                </a14:m>
                <a:endParaRPr lang="en-US" i="1" dirty="0">
                  <a:latin typeface="Cambria Math" panose="02040503050406030204" pitchFamily="18" charset="0"/>
                  <a:ea typeface="Times New Roman" panose="02020603050405020304" pitchFamily="18" charset="0"/>
                </a:endParaRPr>
              </a:p>
              <a:p>
                <a:r>
                  <a:rPr lang="en-US" dirty="0"/>
                  <a:t>Radiator Sizing Example</a:t>
                </a:r>
              </a:p>
              <a:p>
                <a:pPr lvl="1"/>
                <a:r>
                  <a:rPr lang="en-US" dirty="0"/>
                  <a:t>Electronics box on radiator dissipation varies 10</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𝑊</m:t>
                    </m:r>
                  </m:oMath>
                </a14:m>
                <a:r>
                  <a:rPr lang="en-US" dirty="0"/>
                  <a:t> to 50 </a:t>
                </a:r>
                <a14:m>
                  <m:oMath xmlns:m="http://schemas.openxmlformats.org/officeDocument/2006/math">
                    <m:r>
                      <a:rPr lang="en-US" i="1">
                        <a:latin typeface="Cambria Math" panose="02040503050406030204" pitchFamily="18" charset="0"/>
                      </a:rPr>
                      <m:t>𝑊</m:t>
                    </m:r>
                  </m:oMath>
                </a14:m>
                <a:r>
                  <a:rPr lang="en-US" dirty="0"/>
                  <a:t>; radiator temperature limits of -10°C to 40°C; </a:t>
                </a:r>
                <a14:m>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=0.9</m:t>
                    </m:r>
                  </m:oMath>
                </a14:m>
                <a:r>
                  <a:rPr lang="en-US" dirty="0"/>
                  <a:t>; no environmental backloading; assume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𝑠𝑝𝑎𝑐𝑒</m:t>
                        </m:r>
                      </m:sub>
                    </m:sSub>
                    <m:r>
                      <a:rPr lang="en-US" b="0" i="1" smtClean="0">
                        <a:latin typeface="Cambria Math" panose="02040503050406030204" pitchFamily="18" charset="0"/>
                      </a:rPr>
                      <m:t>=0</m:t>
                    </m:r>
                    <m:r>
                      <a:rPr lang="en-US" b="0" i="1" smtClean="0">
                        <a:latin typeface="Cambria Math" panose="02040503050406030204" pitchFamily="18" charset="0"/>
                      </a:rPr>
                      <m:t>𝐾</m:t>
                    </m:r>
                  </m:oMath>
                </a14:m>
                <a:endParaRPr lang="en-US" dirty="0"/>
              </a:p>
              <a:p>
                <a:pPr lvl="1"/>
                <a:r>
                  <a:rPr lang="en-US" dirty="0"/>
                  <a:t>Area for 50</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𝑊</m:t>
                    </m:r>
                  </m:oMath>
                </a14:m>
                <a:r>
                  <a:rPr lang="en-US" dirty="0"/>
                  <a:t> box dissipation at 40°C: </a:t>
                </a:r>
                <a:r>
                  <a:rPr lang="en-US" b="1" dirty="0"/>
                  <a:t>0.102 </a:t>
                </a:r>
                <a14:m>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𝟐</m:t>
                        </m:r>
                      </m:sup>
                    </m:sSup>
                  </m:oMath>
                </a14:m>
                <a:endParaRPr lang="en-US" b="1" dirty="0"/>
              </a:p>
              <a:p>
                <a:pPr lvl="1"/>
                <a:r>
                  <a:rPr lang="en-US" dirty="0"/>
                  <a:t>Heater power to for 10</a:t>
                </a:r>
                <a14:m>
                  <m:oMath xmlns:m="http://schemas.openxmlformats.org/officeDocument/2006/math">
                    <m:r>
                      <a:rPr lang="en-US" b="0" i="0" smtClean="0">
                        <a:latin typeface="Cambria Math" panose="02040503050406030204" pitchFamily="18" charset="0"/>
                      </a:rPr>
                      <m:t> </m:t>
                    </m:r>
                    <m:r>
                      <a:rPr lang="en-US" b="0" i="1">
                        <a:latin typeface="Cambria Math" panose="02040503050406030204" pitchFamily="18" charset="0"/>
                      </a:rPr>
                      <m:t>𝑊</m:t>
                    </m:r>
                  </m:oMath>
                </a14:m>
                <a:r>
                  <a:rPr lang="en-US" dirty="0"/>
                  <a:t>box dissipation at -10°C:</a:t>
                </a:r>
                <a:r>
                  <a:rPr lang="en-US" b="1" dirty="0"/>
                  <a:t> 14.9</a:t>
                </a:r>
                <a14:m>
                  <m:oMath xmlns:m="http://schemas.openxmlformats.org/officeDocument/2006/math">
                    <m:r>
                      <a:rPr lang="en-US" b="1" i="0" smtClean="0">
                        <a:latin typeface="Cambria Math" panose="02040503050406030204" pitchFamily="18" charset="0"/>
                      </a:rPr>
                      <m:t> </m:t>
                    </m:r>
                    <m:r>
                      <a:rPr lang="en-US" b="1" i="1" smtClean="0">
                        <a:latin typeface="Cambria Math" panose="02040503050406030204" pitchFamily="18" charset="0"/>
                      </a:rPr>
                      <m:t>𝑾</m:t>
                    </m:r>
                  </m:oMath>
                </a14:m>
                <a:endParaRPr lang="en-US" b="1" dirty="0"/>
              </a:p>
              <a:p>
                <a:pPr lvl="1"/>
                <a:endParaRPr lang="en-US" dirty="0"/>
              </a:p>
            </p:txBody>
          </p:sp>
        </mc:Choice>
        <mc:Fallback xmlns="">
          <p:sp>
            <p:nvSpPr>
              <p:cNvPr id="3" name="Content Placeholder 2">
                <a:extLst>
                  <a:ext uri="{FF2B5EF4-FFF2-40B4-BE49-F238E27FC236}">
                    <a16:creationId xmlns:a16="http://schemas.microsoft.com/office/drawing/2014/main" id="{2C2C22C1-E12F-4D96-A561-9B4A3970C3D3}"/>
                  </a:ext>
                </a:extLst>
              </p:cNvPr>
              <p:cNvSpPr>
                <a:spLocks noGrp="1" noRot="1" noChangeAspect="1" noMove="1" noResize="1" noEditPoints="1" noAdjustHandles="1" noChangeArrowheads="1" noChangeShapeType="1" noTextEdit="1"/>
              </p:cNvSpPr>
              <p:nvPr>
                <p:ph idx="1"/>
              </p:nvPr>
            </p:nvSpPr>
            <p:spPr>
              <a:blipFill>
                <a:blip r:embed="rId2"/>
                <a:stretch>
                  <a:fillRect l="-966" t="-191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DDCD622D-88DB-4A9F-BBDD-75FE78F2AA73}"/>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8AC8A1B5-EBDA-4D5E-A0B1-50FEE96D27D6}"/>
              </a:ext>
            </a:extLst>
          </p:cNvPr>
          <p:cNvSpPr>
            <a:spLocks noGrp="1"/>
          </p:cNvSpPr>
          <p:nvPr>
            <p:ph type="sldNum" sz="quarter" idx="12"/>
          </p:nvPr>
        </p:nvSpPr>
        <p:spPr/>
        <p:txBody>
          <a:bodyPr/>
          <a:lstStyle/>
          <a:p>
            <a:fld id="{D76D51A9-9040-4A22-B891-4379829A92E5}" type="slidenum">
              <a:rPr lang="en-US" smtClean="0"/>
              <a:pPr/>
              <a:t>7</a:t>
            </a:fld>
            <a:endParaRPr lang="en-US"/>
          </a:p>
        </p:txBody>
      </p:sp>
    </p:spTree>
    <p:extLst>
      <p:ext uri="{BB962C8B-B14F-4D97-AF65-F5344CB8AC3E}">
        <p14:creationId xmlns:p14="http://schemas.microsoft.com/office/powerpoint/2010/main" val="292320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05EDD20-6269-4A00-835F-0ACB5EC76B37}"/>
              </a:ext>
            </a:extLst>
          </p:cNvPr>
          <p:cNvPicPr>
            <a:picLocks noChangeAspect="1"/>
          </p:cNvPicPr>
          <p:nvPr/>
        </p:nvPicPr>
        <p:blipFill>
          <a:blip r:embed="rId2"/>
          <a:stretch>
            <a:fillRect/>
          </a:stretch>
        </p:blipFill>
        <p:spPr>
          <a:xfrm>
            <a:off x="7203456" y="2252879"/>
            <a:ext cx="4988544" cy="3476386"/>
          </a:xfrm>
          <a:prstGeom prst="rect">
            <a:avLst/>
          </a:prstGeom>
        </p:spPr>
      </p:pic>
      <p:sp>
        <p:nvSpPr>
          <p:cNvPr id="2" name="Title 1">
            <a:extLst>
              <a:ext uri="{FF2B5EF4-FFF2-40B4-BE49-F238E27FC236}">
                <a16:creationId xmlns:a16="http://schemas.microsoft.com/office/drawing/2014/main" id="{34237E23-D531-49EA-82EB-ADF0599B831E}"/>
              </a:ext>
            </a:extLst>
          </p:cNvPr>
          <p:cNvSpPr>
            <a:spLocks noGrp="1"/>
          </p:cNvSpPr>
          <p:nvPr>
            <p:ph type="title"/>
          </p:nvPr>
        </p:nvSpPr>
        <p:spPr/>
        <p:txBody>
          <a:bodyPr/>
          <a:lstStyle/>
          <a:p>
            <a:r>
              <a:rPr lang="en-US" dirty="0"/>
              <a:t>Variable Emissivity Radiators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B5FC53-FB7B-4360-BCCE-FB108EC38A39}"/>
                  </a:ext>
                </a:extLst>
              </p:cNvPr>
              <p:cNvSpPr>
                <a:spLocks noGrp="1"/>
              </p:cNvSpPr>
              <p:nvPr>
                <p:ph idx="1"/>
              </p:nvPr>
            </p:nvSpPr>
            <p:spPr>
              <a:xfrm>
                <a:off x="0" y="1050924"/>
                <a:ext cx="7203456" cy="5305426"/>
              </a:xfrm>
            </p:spPr>
            <p:txBody>
              <a:bodyPr>
                <a:normAutofit lnSpcReduction="10000"/>
              </a:bodyPr>
              <a:lstStyle/>
              <a:p>
                <a:r>
                  <a:rPr lang="en-US" dirty="0"/>
                  <a:t>Thermal control device which vary emissivity with temperature</a:t>
                </a:r>
                <a:endParaRPr lang="en-US" sz="2800" b="0" i="1" dirty="0">
                  <a:effectLst/>
                  <a:latin typeface="Cambria Math" panose="02040503050406030204" pitchFamily="18" charset="0"/>
                  <a:ea typeface="Times New Roman" panose="02020603050405020304" pitchFamily="18" charset="0"/>
                  <a:cs typeface="Times New Roman" panose="02020603050405020304" pitchFamily="18" charset="0"/>
                </a:endParaRPr>
              </a:p>
              <a:p>
                <a14:m>
                  <m:oMath xmlns:m="http://schemas.openxmlformats.org/officeDocument/2006/math">
                    <m:sSub>
                      <m:sSubPr>
                        <m:ctrlP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𝑄</m:t>
                        </m:r>
                      </m:e>
                      <m:sub>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𝑒𝑚𝑖𝑠𝑠𝑖𝑜𝑛</m:t>
                        </m:r>
                      </m:sub>
                    </m:sSub>
                    <m:r>
                      <a:rPr lang="en-US" sz="2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t>𝐴</m:t>
                    </m:r>
                    <m:r>
                      <a:rPr lang="en-US" sz="2800" i="1" smtClean="0">
                        <a:effectLst/>
                        <a:latin typeface="Cambria Math" panose="02040503050406030204" pitchFamily="18" charset="0"/>
                        <a:ea typeface="Times New Roman" panose="02020603050405020304" pitchFamily="18" charset="0"/>
                        <a:cs typeface="Times New Roman" panose="02020603050405020304" pitchFamily="18" charset="0"/>
                      </a:rPr>
                      <m:t>𝜀𝜎</m:t>
                    </m:r>
                    <m:sSup>
                      <m:sSupPr>
                        <m:ctrlPr>
                          <a:rPr lang="en-US" sz="2800" i="1">
                            <a:effectLst/>
                            <a:latin typeface="Cambria Math" panose="02040503050406030204" pitchFamily="18" charset="0"/>
                          </a:rPr>
                        </m:ctrlPr>
                      </m:sSupPr>
                      <m:e>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𝑇</m:t>
                        </m:r>
                      </m:e>
                      <m:sup>
                        <m:r>
                          <a:rPr lang="en-US" sz="2800" i="1">
                            <a:effectLst/>
                            <a:latin typeface="Cambria Math" panose="02040503050406030204" pitchFamily="18" charset="0"/>
                            <a:ea typeface="Times New Roman" panose="02020603050405020304" pitchFamily="18" charset="0"/>
                            <a:cs typeface="Times New Roman" panose="02020603050405020304" pitchFamily="18" charset="0"/>
                          </a:rPr>
                          <m:t>4</m:t>
                        </m:r>
                      </m:sup>
                    </m:sSup>
                  </m:oMath>
                </a14:m>
                <a:endParaRPr lang="en-US" dirty="0"/>
              </a:p>
              <a:p>
                <a:pPr lvl="1"/>
                <a14:m>
                  <m:oMath xmlns:m="http://schemas.openxmlformats.org/officeDocument/2006/math">
                    <m:r>
                      <a:rPr lang="en-US" sz="2400" i="1" smtClean="0">
                        <a:effectLst/>
                        <a:latin typeface="Cambria Math" panose="02040503050406030204" pitchFamily="18" charset="0"/>
                        <a:ea typeface="Times New Roman" panose="02020603050405020304" pitchFamily="18" charset="0"/>
                        <a:cs typeface="Times New Roman" panose="02020603050405020304" pitchFamily="18" charset="0"/>
                      </a:rPr>
                      <m:t>𝐴</m:t>
                    </m:r>
                  </m:oMath>
                </a14:m>
                <a:r>
                  <a:rPr lang="en-US" dirty="0"/>
                  <a:t> and </a:t>
                </a:r>
                <a14:m>
                  <m:oMath xmlns:m="http://schemas.openxmlformats.org/officeDocument/2006/math">
                    <m:r>
                      <a:rPr lang="en-US" i="1">
                        <a:latin typeface="Cambria Math" panose="02040503050406030204" pitchFamily="18" charset="0"/>
                        <a:ea typeface="Times New Roman" panose="02020603050405020304" pitchFamily="18" charset="0"/>
                        <a:cs typeface="Times New Roman" panose="02020603050405020304" pitchFamily="18" charset="0"/>
                      </a:rPr>
                      <m:t>𝜀</m:t>
                    </m:r>
                  </m:oMath>
                </a14:m>
                <a:r>
                  <a:rPr lang="en-US" dirty="0"/>
                  <a:t> are only variables that can be varied</a:t>
                </a:r>
              </a:p>
              <a:p>
                <a:r>
                  <a:rPr lang="en-US" dirty="0"/>
                  <a:t>Louvers</a:t>
                </a:r>
              </a:p>
              <a:p>
                <a:pPr lvl="1"/>
                <a:r>
                  <a:rPr lang="en-US" dirty="0"/>
                  <a:t>Low-ε vanes cover a high-ε radiator surface</a:t>
                </a:r>
              </a:p>
              <a:p>
                <a:pPr lvl="1"/>
                <a:r>
                  <a:rPr lang="en-US" dirty="0"/>
                  <a:t>Vanes open/close via bi-metallic strips, covering and exposing high-ε surface</a:t>
                </a:r>
              </a:p>
              <a:p>
                <a:pPr lvl="1"/>
                <a:r>
                  <a:rPr lang="en-US" dirty="0"/>
                  <a:t>Low temperature</a:t>
                </a:r>
              </a:p>
              <a:p>
                <a:pPr lvl="2"/>
                <a:r>
                  <a:rPr lang="en-US" dirty="0"/>
                  <a:t>Vanes closed, low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oMath>
                </a14:m>
                <a:r>
                  <a:rPr lang="en-US" dirty="0"/>
                  <a:t>, less heat dissipated</a:t>
                </a:r>
              </a:p>
              <a:p>
                <a:pPr lvl="1"/>
                <a:r>
                  <a:rPr lang="en-US" dirty="0"/>
                  <a:t>High temperature</a:t>
                </a:r>
              </a:p>
              <a:p>
                <a:pPr lvl="2"/>
                <a:r>
                  <a:rPr lang="en-US" dirty="0"/>
                  <a:t>Vanes open, high </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ea typeface="Cambria Math" panose="02040503050406030204" pitchFamily="18" charset="0"/>
                          </a:rPr>
                          <m:t>𝑒𝑓𝑓</m:t>
                        </m:r>
                      </m:sub>
                    </m:sSub>
                  </m:oMath>
                </a14:m>
                <a:r>
                  <a:rPr lang="en-US" dirty="0"/>
                  <a:t>, more heat dissipated</a:t>
                </a:r>
              </a:p>
              <a:p>
                <a:pPr lvl="1"/>
                <a:r>
                  <a:rPr lang="en-US" dirty="0"/>
                  <a:t>Able to maintain a setpoint temperature by tuning of bi-metallic strips</a:t>
                </a:r>
              </a:p>
              <a:p>
                <a:pPr lvl="2"/>
                <a:endParaRPr lang="en-US" dirty="0"/>
              </a:p>
              <a:p>
                <a:pPr lvl="2"/>
                <a:endParaRPr lang="en-US" dirty="0"/>
              </a:p>
              <a:p>
                <a:pPr lvl="2"/>
                <a:endParaRPr lang="en-US" dirty="0"/>
              </a:p>
            </p:txBody>
          </p:sp>
        </mc:Choice>
        <mc:Fallback xmlns="">
          <p:sp>
            <p:nvSpPr>
              <p:cNvPr id="3" name="Content Placeholder 2">
                <a:extLst>
                  <a:ext uri="{FF2B5EF4-FFF2-40B4-BE49-F238E27FC236}">
                    <a16:creationId xmlns:a16="http://schemas.microsoft.com/office/drawing/2014/main" id="{8EB5FC53-FB7B-4360-BCCE-FB108EC38A39}"/>
                  </a:ext>
                </a:extLst>
              </p:cNvPr>
              <p:cNvSpPr>
                <a:spLocks noGrp="1" noRot="1" noChangeAspect="1" noMove="1" noResize="1" noEditPoints="1" noAdjustHandles="1" noChangeArrowheads="1" noChangeShapeType="1" noTextEdit="1"/>
              </p:cNvSpPr>
              <p:nvPr>
                <p:ph idx="1"/>
              </p:nvPr>
            </p:nvSpPr>
            <p:spPr>
              <a:xfrm>
                <a:off x="0" y="1050924"/>
                <a:ext cx="7203456" cy="5305426"/>
              </a:xfrm>
              <a:blipFill>
                <a:blip r:embed="rId3"/>
                <a:stretch>
                  <a:fillRect l="-1523" t="-2526" r="-508"/>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C0489C13-1860-4B6A-8797-5E92F4A5F21A}"/>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42F9D6AF-030B-405A-A3EA-3A65D3C9FD8C}"/>
              </a:ext>
            </a:extLst>
          </p:cNvPr>
          <p:cNvSpPr>
            <a:spLocks noGrp="1"/>
          </p:cNvSpPr>
          <p:nvPr>
            <p:ph type="sldNum" sz="quarter" idx="12"/>
          </p:nvPr>
        </p:nvSpPr>
        <p:spPr/>
        <p:txBody>
          <a:bodyPr/>
          <a:lstStyle/>
          <a:p>
            <a:fld id="{D76D51A9-9040-4A22-B891-4379829A92E5}" type="slidenum">
              <a:rPr lang="en-US" smtClean="0"/>
              <a:pPr/>
              <a:t>8</a:t>
            </a:fld>
            <a:endParaRPr lang="en-US"/>
          </a:p>
        </p:txBody>
      </p:sp>
      <p:sp>
        <p:nvSpPr>
          <p:cNvPr id="11" name="TextBox 10">
            <a:extLst>
              <a:ext uri="{FF2B5EF4-FFF2-40B4-BE49-F238E27FC236}">
                <a16:creationId xmlns:a16="http://schemas.microsoft.com/office/drawing/2014/main" id="{F465EE52-2BE0-4E96-BE1F-5A36CBE1E422}"/>
              </a:ext>
            </a:extLst>
          </p:cNvPr>
          <p:cNvSpPr txBox="1"/>
          <p:nvPr/>
        </p:nvSpPr>
        <p:spPr>
          <a:xfrm>
            <a:off x="2523980" y="6356350"/>
            <a:ext cx="8502869" cy="276999"/>
          </a:xfrm>
          <a:prstGeom prst="rect">
            <a:avLst/>
          </a:prstGeom>
          <a:noFill/>
        </p:spPr>
        <p:txBody>
          <a:bodyPr wrap="square">
            <a:spAutoFit/>
          </a:bodyPr>
          <a:lstStyle/>
          <a:p>
            <a:r>
              <a:rPr lang="en-US" sz="1200" dirty="0">
                <a:effectLst/>
                <a:latin typeface="Times New Roman" panose="02020603050405020304" pitchFamily="18" charset="0"/>
                <a:ea typeface="Times New Roman" panose="02020603050405020304" pitchFamily="18" charset="0"/>
              </a:rPr>
              <a:t>D. G. Gilmore </a:t>
            </a:r>
            <a:r>
              <a:rPr lang="en-US" sz="1200" i="1" dirty="0">
                <a:effectLst/>
                <a:latin typeface="Times New Roman" panose="02020603050405020304" pitchFamily="18" charset="0"/>
                <a:ea typeface="Times New Roman" panose="02020603050405020304" pitchFamily="18" charset="0"/>
              </a:rPr>
              <a:t>et al.</a:t>
            </a:r>
            <a:r>
              <a:rPr lang="en-US" sz="1200" dirty="0">
                <a:effectLst/>
                <a:latin typeface="Times New Roman" panose="02020603050405020304" pitchFamily="18" charset="0"/>
                <a:ea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rPr>
              <a:t>Spacecraft Thermal Control Handbook Volume I: Fundamental Technologies</a:t>
            </a:r>
            <a:r>
              <a:rPr lang="en-US" sz="1200" dirty="0">
                <a:effectLst/>
                <a:latin typeface="Times New Roman" panose="02020603050405020304" pitchFamily="18" charset="0"/>
                <a:ea typeface="Times New Roman" panose="02020603050405020304" pitchFamily="18" charset="0"/>
              </a:rPr>
              <a:t>, 2nd ed. The Aerospace Press, 2002.</a:t>
            </a:r>
            <a:endParaRPr lang="en-US" sz="1200" dirty="0"/>
          </a:p>
        </p:txBody>
      </p:sp>
    </p:spTree>
    <p:extLst>
      <p:ext uri="{BB962C8B-B14F-4D97-AF65-F5344CB8AC3E}">
        <p14:creationId xmlns:p14="http://schemas.microsoft.com/office/powerpoint/2010/main" val="122826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BD13-E690-4401-8DD6-084D1EB028C2}"/>
              </a:ext>
            </a:extLst>
          </p:cNvPr>
          <p:cNvSpPr>
            <a:spLocks noGrp="1"/>
          </p:cNvSpPr>
          <p:nvPr>
            <p:ph type="title"/>
          </p:nvPr>
        </p:nvSpPr>
        <p:spPr/>
        <p:txBody>
          <a:bodyPr>
            <a:normAutofit fontScale="90000"/>
          </a:bodyPr>
          <a:lstStyle/>
          <a:p>
            <a:r>
              <a:rPr lang="en-US" dirty="0"/>
              <a:t>Variable Emissivity Radiator Sizing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5C3D14-186F-458E-8DA6-E347CC2B0AD6}"/>
                  </a:ext>
                </a:extLst>
              </p:cNvPr>
              <p:cNvSpPr>
                <a:spLocks noGrp="1"/>
              </p:cNvSpPr>
              <p:nvPr>
                <p:ph idx="1"/>
              </p:nvPr>
            </p:nvSpPr>
            <p:spPr>
              <a:xfrm>
                <a:off x="0" y="1050924"/>
                <a:ext cx="8963614" cy="5083175"/>
              </a:xfrm>
            </p:spPr>
            <p:txBody>
              <a:bodyPr/>
              <a:lstStyle/>
              <a:p>
                <a:r>
                  <a:rPr lang="en-US" dirty="0"/>
                  <a:t>Same problem as before, but </a:t>
                </a:r>
                <a14:m>
                  <m:oMath xmlns:m="http://schemas.openxmlformats.org/officeDocument/2006/math">
                    <m:r>
                      <a:rPr lang="en-US" i="1" smtClean="0">
                        <a:latin typeface="Cambria Math" panose="02040503050406030204" pitchFamily="18" charset="0"/>
                        <a:ea typeface="Times New Roman" panose="02020603050405020304" pitchFamily="18" charset="0"/>
                      </a:rPr>
                      <m:t>𝜀</m:t>
                    </m:r>
                  </m:oMath>
                </a14:m>
                <a:r>
                  <a:rPr lang="en-US" dirty="0"/>
                  <a:t> varies from 0.5 - 0.9</a:t>
                </a:r>
              </a:p>
              <a:p>
                <a:r>
                  <a:rPr lang="en-US" dirty="0"/>
                  <a:t>Area for 50</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𝑊</m:t>
                    </m:r>
                  </m:oMath>
                </a14:m>
                <a:r>
                  <a:rPr lang="en-US" dirty="0"/>
                  <a:t> box dissipation at 40°C and </a:t>
                </a:r>
                <a14:m>
                  <m:oMath xmlns:m="http://schemas.openxmlformats.org/officeDocument/2006/math">
                    <m:sSub>
                      <m:sSubPr>
                        <m:ctrlPr>
                          <a:rPr lang="en-US" b="0"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𝜀</m:t>
                        </m:r>
                      </m:e>
                      <m:sub>
                        <m:r>
                          <a:rPr lang="en-US" b="0" i="1" smtClean="0">
                            <a:latin typeface="Cambria Math" panose="02040503050406030204" pitchFamily="18" charset="0"/>
                            <a:ea typeface="Times New Roman" panose="02020603050405020304" pitchFamily="18" charset="0"/>
                          </a:rPr>
                          <m:t>𝑚𝑎𝑥</m:t>
                        </m:r>
                      </m:sub>
                    </m:sSub>
                    <m:r>
                      <a:rPr lang="en-US" b="0" i="1" smtClean="0">
                        <a:latin typeface="Cambria Math" panose="02040503050406030204" pitchFamily="18" charset="0"/>
                        <a:ea typeface="Times New Roman" panose="02020603050405020304" pitchFamily="18" charset="0"/>
                      </a:rPr>
                      <m:t>=0.9</m:t>
                    </m:r>
                  </m:oMath>
                </a14:m>
                <a:r>
                  <a:rPr lang="en-US" dirty="0"/>
                  <a:t> is same as before: </a:t>
                </a:r>
                <a14:m>
                  <m:oMath xmlns:m="http://schemas.openxmlformats.org/officeDocument/2006/math">
                    <m:r>
                      <a:rPr lang="en-US" i="1">
                        <a:latin typeface="Cambria Math" panose="02040503050406030204" pitchFamily="18" charset="0"/>
                        <a:ea typeface="Times New Roman" panose="02020603050405020304" pitchFamily="18" charset="0"/>
                      </a:rPr>
                      <m:t>𝐴</m:t>
                    </m:r>
                    <m:r>
                      <a:rPr lang="en-US" i="1">
                        <a:latin typeface="Cambria Math" panose="02040503050406030204" pitchFamily="18" charset="0"/>
                        <a:ea typeface="Times New Roman" panose="02020603050405020304" pitchFamily="18" charset="0"/>
                      </a:rPr>
                      <m:t>=</m:t>
                    </m:r>
                    <m:f>
                      <m:fPr>
                        <m:ctrlPr>
                          <a:rPr lang="en-US" i="1" smtClean="0">
                            <a:latin typeface="Cambria Math" panose="02040503050406030204" pitchFamily="18" charset="0"/>
                            <a:ea typeface="Times New Roman" panose="02020603050405020304" pitchFamily="18" charset="0"/>
                          </a:rPr>
                        </m:ctrlPr>
                      </m:fPr>
                      <m:num>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𝑄</m:t>
                            </m:r>
                          </m:e>
                          <m:sub>
                            <m:r>
                              <a:rPr lang="en-US" i="1">
                                <a:latin typeface="Cambria Math" panose="02040503050406030204" pitchFamily="18" charset="0"/>
                                <a:ea typeface="Times New Roman" panose="02020603050405020304" pitchFamily="18" charset="0"/>
                              </a:rPr>
                              <m:t>𝑚𝑎𝑥</m:t>
                            </m:r>
                          </m:sub>
                        </m:sSub>
                      </m:num>
                      <m:den>
                        <m:sSub>
                          <m:sSubPr>
                            <m:ctrlPr>
                              <a:rPr lang="en-US" b="0"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𝜀</m:t>
                            </m:r>
                          </m:e>
                          <m:sub>
                            <m:r>
                              <a:rPr lang="en-US" b="0" i="1" smtClean="0">
                                <a:latin typeface="Cambria Math" panose="02040503050406030204" pitchFamily="18" charset="0"/>
                                <a:ea typeface="Times New Roman" panose="02020603050405020304" pitchFamily="18" charset="0"/>
                              </a:rPr>
                              <m:t>𝑚𝑎𝑥</m:t>
                            </m:r>
                          </m:sub>
                        </m:sSub>
                        <m:r>
                          <a:rPr lang="en-US" i="1">
                            <a:latin typeface="Cambria Math" panose="02040503050406030204" pitchFamily="18" charset="0"/>
                            <a:ea typeface="Times New Roman" panose="02020603050405020304" pitchFamily="18" charset="0"/>
                          </a:rPr>
                          <m:t>𝜎</m:t>
                        </m:r>
                        <m:sSubSup>
                          <m:sSubSupPr>
                            <m:ctrlPr>
                              <a:rPr lang="en-US" i="1">
                                <a:latin typeface="Cambria Math" panose="02040503050406030204" pitchFamily="18" charset="0"/>
                                <a:ea typeface="Times New Roman" panose="02020603050405020304" pitchFamily="18" charset="0"/>
                              </a:rPr>
                            </m:ctrlPr>
                          </m:sSubSupPr>
                          <m:e>
                            <m:r>
                              <a:rPr lang="en-US" i="1">
                                <a:latin typeface="Cambria Math" panose="02040503050406030204" pitchFamily="18" charset="0"/>
                                <a:ea typeface="Times New Roman" panose="02020603050405020304" pitchFamily="18" charset="0"/>
                              </a:rPr>
                              <m:t>𝑇</m:t>
                            </m:r>
                          </m:e>
                          <m:sub>
                            <m:r>
                              <a:rPr lang="en-US" i="1">
                                <a:latin typeface="Cambria Math" panose="02040503050406030204" pitchFamily="18" charset="0"/>
                                <a:ea typeface="Times New Roman" panose="02020603050405020304" pitchFamily="18" charset="0"/>
                              </a:rPr>
                              <m:t>h𝑜𝑡</m:t>
                            </m:r>
                          </m:sub>
                          <m:sup>
                            <m:r>
                              <a:rPr lang="en-US" i="1">
                                <a:latin typeface="Cambria Math" panose="02040503050406030204" pitchFamily="18" charset="0"/>
                                <a:ea typeface="Times New Roman" panose="02020603050405020304" pitchFamily="18" charset="0"/>
                              </a:rPr>
                              <m:t>4</m:t>
                            </m:r>
                          </m:sup>
                        </m:sSubSup>
                      </m:den>
                    </m:f>
                    <m:r>
                      <a:rPr lang="en-US" b="0" i="1" smtClean="0">
                        <a:latin typeface="Cambria Math" panose="02040503050406030204" pitchFamily="18" charset="0"/>
                        <a:ea typeface="Times New Roman" panose="02020603050405020304" pitchFamily="18" charset="0"/>
                      </a:rPr>
                      <m:t>=</m:t>
                    </m:r>
                    <m:r>
                      <a:rPr lang="en-US" b="1" i="1" smtClean="0">
                        <a:latin typeface="Cambria Math" panose="02040503050406030204" pitchFamily="18" charset="0"/>
                        <a:ea typeface="Times New Roman" panose="02020603050405020304" pitchFamily="18" charset="0"/>
                      </a:rPr>
                      <m:t>𝟎</m:t>
                    </m:r>
                    <m:r>
                      <a:rPr lang="en-US" b="1" i="1" smtClean="0">
                        <a:latin typeface="Cambria Math" panose="02040503050406030204" pitchFamily="18" charset="0"/>
                        <a:ea typeface="Times New Roman" panose="02020603050405020304" pitchFamily="18" charset="0"/>
                      </a:rPr>
                      <m:t>.</m:t>
                    </m:r>
                    <m:r>
                      <a:rPr lang="en-US" b="1" i="1" smtClean="0">
                        <a:latin typeface="Cambria Math" panose="02040503050406030204" pitchFamily="18" charset="0"/>
                        <a:ea typeface="Times New Roman" panose="02020603050405020304" pitchFamily="18" charset="0"/>
                      </a:rPr>
                      <m:t>𝟏𝟎𝟐</m:t>
                    </m:r>
                    <m:r>
                      <a:rPr lang="en-US" b="1" i="1" smtClean="0">
                        <a:latin typeface="Cambria Math" panose="02040503050406030204" pitchFamily="18" charset="0"/>
                        <a:ea typeface="Times New Roman" panose="02020603050405020304" pitchFamily="18" charset="0"/>
                      </a:rPr>
                      <m:t> </m:t>
                    </m:r>
                    <m:sSup>
                      <m:sSupPr>
                        <m:ctrlPr>
                          <a:rPr lang="en-US" b="1" i="1" smtClean="0">
                            <a:latin typeface="Cambria Math" panose="02040503050406030204" pitchFamily="18" charset="0"/>
                            <a:ea typeface="Times New Roman" panose="02020603050405020304" pitchFamily="18" charset="0"/>
                          </a:rPr>
                        </m:ctrlPr>
                      </m:sSupPr>
                      <m:e>
                        <m:r>
                          <a:rPr lang="en-US" b="1" i="1" smtClean="0">
                            <a:latin typeface="Cambria Math" panose="02040503050406030204" pitchFamily="18" charset="0"/>
                            <a:ea typeface="Times New Roman" panose="02020603050405020304" pitchFamily="18" charset="0"/>
                          </a:rPr>
                          <m:t>𝒎</m:t>
                        </m:r>
                      </m:e>
                      <m:sup>
                        <m:r>
                          <a:rPr lang="en-US" b="1" i="1" smtClean="0">
                            <a:latin typeface="Cambria Math" panose="02040503050406030204" pitchFamily="18" charset="0"/>
                            <a:ea typeface="Times New Roman" panose="02020603050405020304" pitchFamily="18" charset="0"/>
                          </a:rPr>
                          <m:t>𝟐</m:t>
                        </m:r>
                      </m:sup>
                    </m:sSup>
                  </m:oMath>
                </a14:m>
                <a:endParaRPr lang="en-US" b="1" dirty="0"/>
              </a:p>
              <a:p>
                <a:r>
                  <a:rPr lang="en-US" dirty="0"/>
                  <a:t>Heater power to for 10</a:t>
                </a:r>
                <a14:m>
                  <m:oMath xmlns:m="http://schemas.openxmlformats.org/officeDocument/2006/math">
                    <m:r>
                      <a:rPr lang="en-US" b="0" i="0" smtClean="0">
                        <a:latin typeface="Cambria Math" panose="02040503050406030204" pitchFamily="18" charset="0"/>
                      </a:rPr>
                      <m:t> </m:t>
                    </m:r>
                    <m:r>
                      <a:rPr lang="en-US" b="0" i="1">
                        <a:latin typeface="Cambria Math" panose="02040503050406030204" pitchFamily="18" charset="0"/>
                      </a:rPr>
                      <m:t>𝑊</m:t>
                    </m:r>
                  </m:oMath>
                </a14:m>
                <a:r>
                  <a:rPr lang="en-US" dirty="0"/>
                  <a:t>box dissipation at -10°C and </a:t>
                </a:r>
                <a14:m>
                  <m:oMath xmlns:m="http://schemas.openxmlformats.org/officeDocument/2006/math">
                    <m:r>
                      <a:rPr lang="en-US" i="1">
                        <a:latin typeface="Cambria Math" panose="02040503050406030204" pitchFamily="18" charset="0"/>
                        <a:ea typeface="Times New Roman" panose="02020603050405020304" pitchFamily="18" charset="0"/>
                      </a:rPr>
                      <m:t>𝜀</m:t>
                    </m:r>
                  </m:oMath>
                </a14:m>
                <a:r>
                  <a:rPr lang="en-US" dirty="0"/>
                  <a:t>=0.5:</a:t>
                </a:r>
                <a:r>
                  <a:rPr lang="en-US" b="1" dirty="0"/>
                  <a:t> </a:t>
                </a:r>
                <a14:m>
                  <m:oMath xmlns:m="http://schemas.openxmlformats.org/officeDocument/2006/math">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𝑄</m:t>
                        </m:r>
                      </m:e>
                      <m:sub>
                        <m:r>
                          <a:rPr lang="en-US" i="1">
                            <a:latin typeface="Cambria Math" panose="02040503050406030204" pitchFamily="18" charset="0"/>
                            <a:ea typeface="Times New Roman" panose="02020603050405020304" pitchFamily="18" charset="0"/>
                          </a:rPr>
                          <m:t>h𝑒𝑎𝑡𝑒𝑟</m:t>
                        </m:r>
                      </m:sub>
                    </m:sSub>
                    <m:r>
                      <a:rPr lang="en-US" i="1">
                        <a:latin typeface="Cambria Math" panose="02040503050406030204" pitchFamily="18" charset="0"/>
                        <a:ea typeface="Times New Roman" panose="02020603050405020304" pitchFamily="18" charset="0"/>
                      </a:rPr>
                      <m:t>=</m:t>
                    </m:r>
                    <m:r>
                      <a:rPr lang="en-US" i="1">
                        <a:latin typeface="Cambria Math" panose="02040503050406030204" pitchFamily="18" charset="0"/>
                        <a:ea typeface="Times New Roman" panose="02020603050405020304" pitchFamily="18" charset="0"/>
                      </a:rPr>
                      <m:t>𝐴</m:t>
                    </m:r>
                    <m:sSub>
                      <m:sSubPr>
                        <m:ctrlPr>
                          <a:rPr lang="en-US" b="0" i="1" smtClean="0">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𝜀</m:t>
                        </m:r>
                      </m:e>
                      <m:sub>
                        <m:r>
                          <a:rPr lang="en-US" b="0" i="1" smtClean="0">
                            <a:latin typeface="Cambria Math" panose="02040503050406030204" pitchFamily="18" charset="0"/>
                            <a:ea typeface="Times New Roman" panose="02020603050405020304" pitchFamily="18" charset="0"/>
                          </a:rPr>
                          <m:t>𝑚𝑖𝑛</m:t>
                        </m:r>
                      </m:sub>
                    </m:sSub>
                    <m:r>
                      <a:rPr lang="en-US" i="1">
                        <a:latin typeface="Cambria Math" panose="02040503050406030204" pitchFamily="18" charset="0"/>
                        <a:ea typeface="Times New Roman" panose="02020603050405020304" pitchFamily="18" charset="0"/>
                      </a:rPr>
                      <m:t>𝜎</m:t>
                    </m:r>
                    <m:sSubSup>
                      <m:sSubSupPr>
                        <m:ctrlPr>
                          <a:rPr lang="en-US" i="1">
                            <a:latin typeface="Cambria Math" panose="02040503050406030204" pitchFamily="18" charset="0"/>
                            <a:ea typeface="Times New Roman" panose="02020603050405020304" pitchFamily="18" charset="0"/>
                          </a:rPr>
                        </m:ctrlPr>
                      </m:sSubSupPr>
                      <m:e>
                        <m:r>
                          <a:rPr lang="en-US" i="1">
                            <a:latin typeface="Cambria Math" panose="02040503050406030204" pitchFamily="18" charset="0"/>
                            <a:ea typeface="Times New Roman" panose="02020603050405020304" pitchFamily="18" charset="0"/>
                          </a:rPr>
                          <m:t>𝑇</m:t>
                        </m:r>
                      </m:e>
                      <m:sub>
                        <m:r>
                          <a:rPr lang="en-US" i="1">
                            <a:latin typeface="Cambria Math" panose="02040503050406030204" pitchFamily="18" charset="0"/>
                            <a:ea typeface="Times New Roman" panose="02020603050405020304" pitchFamily="18" charset="0"/>
                          </a:rPr>
                          <m:t>𝑐𝑜𝑙𝑑</m:t>
                        </m:r>
                      </m:sub>
                      <m:sup>
                        <m:r>
                          <a:rPr lang="en-US" i="1">
                            <a:latin typeface="Cambria Math" panose="02040503050406030204" pitchFamily="18" charset="0"/>
                            <a:ea typeface="Times New Roman" panose="02020603050405020304" pitchFamily="18" charset="0"/>
                          </a:rPr>
                          <m:t>4</m:t>
                        </m:r>
                      </m:sup>
                    </m:sSubSup>
                    <m:r>
                      <a:rPr lang="en-US" i="1">
                        <a:latin typeface="Cambria Math" panose="02040503050406030204" pitchFamily="18" charset="0"/>
                        <a:ea typeface="Times New Roman" panose="02020603050405020304" pitchFamily="18" charset="0"/>
                      </a:rPr>
                      <m:t>−</m:t>
                    </m:r>
                    <m:sSub>
                      <m:sSubPr>
                        <m:ctrlPr>
                          <a:rPr lang="en-US" i="1">
                            <a:latin typeface="Cambria Math" panose="02040503050406030204" pitchFamily="18" charset="0"/>
                            <a:ea typeface="Times New Roman" panose="02020603050405020304" pitchFamily="18" charset="0"/>
                          </a:rPr>
                        </m:ctrlPr>
                      </m:sSubPr>
                      <m:e>
                        <m:r>
                          <a:rPr lang="en-US" i="1">
                            <a:latin typeface="Cambria Math" panose="02040503050406030204" pitchFamily="18" charset="0"/>
                            <a:ea typeface="Times New Roman" panose="02020603050405020304" pitchFamily="18" charset="0"/>
                          </a:rPr>
                          <m:t>𝑄</m:t>
                        </m:r>
                      </m:e>
                      <m:sub>
                        <m:r>
                          <a:rPr lang="en-US" i="1">
                            <a:latin typeface="Cambria Math" panose="02040503050406030204" pitchFamily="18" charset="0"/>
                            <a:ea typeface="Times New Roman" panose="02020603050405020304" pitchFamily="18" charset="0"/>
                          </a:rPr>
                          <m:t>𝑚𝑖𝑛</m:t>
                        </m:r>
                      </m:sub>
                    </m:sSub>
                    <m:r>
                      <a:rPr lang="en-US" b="0" i="1" smtClean="0">
                        <a:latin typeface="Cambria Math" panose="02040503050406030204" pitchFamily="18" charset="0"/>
                        <a:ea typeface="Times New Roman" panose="02020603050405020304" pitchFamily="18" charset="0"/>
                      </a:rPr>
                      <m:t>=</m:t>
                    </m:r>
                    <m:r>
                      <a:rPr lang="en-US" b="1" i="1" smtClean="0">
                        <a:latin typeface="Cambria Math" panose="02040503050406030204" pitchFamily="18" charset="0"/>
                        <a:ea typeface="Times New Roman" panose="02020603050405020304" pitchFamily="18" charset="0"/>
                      </a:rPr>
                      <m:t>𝟑</m:t>
                    </m:r>
                    <m:r>
                      <a:rPr lang="en-US" b="1" i="1" smtClean="0">
                        <a:latin typeface="Cambria Math" panose="02040503050406030204" pitchFamily="18" charset="0"/>
                        <a:ea typeface="Times New Roman" panose="02020603050405020304" pitchFamily="18" charset="0"/>
                      </a:rPr>
                      <m:t>.</m:t>
                    </m:r>
                    <m:r>
                      <a:rPr lang="en-US" b="1" i="1" smtClean="0">
                        <a:latin typeface="Cambria Math" panose="02040503050406030204" pitchFamily="18" charset="0"/>
                        <a:ea typeface="Times New Roman" panose="02020603050405020304" pitchFamily="18" charset="0"/>
                      </a:rPr>
                      <m:t>𝟔</m:t>
                    </m:r>
                    <m:r>
                      <a:rPr lang="en-US" b="1" i="1" smtClean="0">
                        <a:latin typeface="Cambria Math" panose="02040503050406030204" pitchFamily="18" charset="0"/>
                        <a:ea typeface="Times New Roman" panose="02020603050405020304" pitchFamily="18" charset="0"/>
                      </a:rPr>
                      <m:t> </m:t>
                    </m:r>
                    <m:r>
                      <a:rPr lang="en-US" b="1" i="1" smtClean="0">
                        <a:latin typeface="Cambria Math" panose="02040503050406030204" pitchFamily="18" charset="0"/>
                        <a:ea typeface="Times New Roman" panose="02020603050405020304" pitchFamily="18" charset="0"/>
                      </a:rPr>
                      <m:t>𝑾</m:t>
                    </m:r>
                  </m:oMath>
                </a14:m>
                <a:endParaRPr lang="en-US" b="1" dirty="0"/>
              </a:p>
              <a:p>
                <a:r>
                  <a:rPr lang="en-US" b="1" dirty="0"/>
                  <a:t>11.3 W (75.8%) heater power savings from using variable emissivity radiator</a:t>
                </a:r>
              </a:p>
              <a:p>
                <a:endParaRPr lang="en-US" dirty="0"/>
              </a:p>
            </p:txBody>
          </p:sp>
        </mc:Choice>
        <mc:Fallback xmlns="">
          <p:sp>
            <p:nvSpPr>
              <p:cNvPr id="3" name="Content Placeholder 2">
                <a:extLst>
                  <a:ext uri="{FF2B5EF4-FFF2-40B4-BE49-F238E27FC236}">
                    <a16:creationId xmlns:a16="http://schemas.microsoft.com/office/drawing/2014/main" id="{035C3D14-186F-458E-8DA6-E347CC2B0AD6}"/>
                  </a:ext>
                </a:extLst>
              </p:cNvPr>
              <p:cNvSpPr>
                <a:spLocks noGrp="1" noRot="1" noChangeAspect="1" noMove="1" noResize="1" noEditPoints="1" noAdjustHandles="1" noChangeArrowheads="1" noChangeShapeType="1" noTextEdit="1"/>
              </p:cNvSpPr>
              <p:nvPr>
                <p:ph idx="1"/>
              </p:nvPr>
            </p:nvSpPr>
            <p:spPr>
              <a:xfrm>
                <a:off x="0" y="1050924"/>
                <a:ext cx="8963614" cy="5083175"/>
              </a:xfrm>
              <a:blipFill>
                <a:blip r:embed="rId2"/>
                <a:stretch>
                  <a:fillRect l="-1224" t="-1918" r="-544"/>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49D4F7F-E98F-4B29-A3A3-0A001541D952}"/>
              </a:ext>
            </a:extLst>
          </p:cNvPr>
          <p:cNvSpPr>
            <a:spLocks noGrp="1"/>
          </p:cNvSpPr>
          <p:nvPr>
            <p:ph type="dt" sz="half" idx="10"/>
          </p:nvPr>
        </p:nvSpPr>
        <p:spPr/>
        <p:txBody>
          <a:bodyPr/>
          <a:lstStyle/>
          <a:p>
            <a:r>
              <a:rPr lang="en-US"/>
              <a:t>11/19/2021</a:t>
            </a:r>
            <a:endParaRPr lang="en-US" dirty="0"/>
          </a:p>
        </p:txBody>
      </p:sp>
      <p:sp>
        <p:nvSpPr>
          <p:cNvPr id="5" name="Slide Number Placeholder 4">
            <a:extLst>
              <a:ext uri="{FF2B5EF4-FFF2-40B4-BE49-F238E27FC236}">
                <a16:creationId xmlns:a16="http://schemas.microsoft.com/office/drawing/2014/main" id="{DCC98DED-D2C3-4C30-8486-79884CDC3B74}"/>
              </a:ext>
            </a:extLst>
          </p:cNvPr>
          <p:cNvSpPr>
            <a:spLocks noGrp="1"/>
          </p:cNvSpPr>
          <p:nvPr>
            <p:ph type="sldNum" sz="quarter" idx="12"/>
          </p:nvPr>
        </p:nvSpPr>
        <p:spPr/>
        <p:txBody>
          <a:bodyPr/>
          <a:lstStyle/>
          <a:p>
            <a:fld id="{D76D51A9-9040-4A22-B891-4379829A92E5}" type="slidenum">
              <a:rPr lang="en-US" smtClean="0"/>
              <a:pPr/>
              <a:t>9</a:t>
            </a:fld>
            <a:endParaRPr lang="en-US"/>
          </a:p>
        </p:txBody>
      </p:sp>
      <mc:AlternateContent xmlns:mc="http://schemas.openxmlformats.org/markup-compatibility/2006" xmlns:a14="http://schemas.microsoft.com/office/drawing/2010/main">
        <mc:Choice Requires="a14">
          <p:graphicFrame>
            <p:nvGraphicFramePr>
              <p:cNvPr id="6" name="Table 6">
                <a:extLst>
                  <a:ext uri="{FF2B5EF4-FFF2-40B4-BE49-F238E27FC236}">
                    <a16:creationId xmlns:a16="http://schemas.microsoft.com/office/drawing/2014/main" id="{DE76F5A7-6FB3-4A3A-BCD2-4A0C3C8FF61F}"/>
                  </a:ext>
                </a:extLst>
              </p:cNvPr>
              <p:cNvGraphicFramePr>
                <a:graphicFrameLocks noGrp="1"/>
              </p:cNvGraphicFramePr>
              <p:nvPr>
                <p:extLst>
                  <p:ext uri="{D42A27DB-BD31-4B8C-83A1-F6EECF244321}">
                    <p14:modId xmlns:p14="http://schemas.microsoft.com/office/powerpoint/2010/main" val="2805703181"/>
                  </p:ext>
                </p:extLst>
              </p:nvPr>
            </p:nvGraphicFramePr>
            <p:xfrm>
              <a:off x="1953092" y="4391025"/>
              <a:ext cx="8496818" cy="1854200"/>
            </p:xfrm>
            <a:graphic>
              <a:graphicData uri="http://schemas.openxmlformats.org/drawingml/2006/table">
                <a:tbl>
                  <a:tblPr firstRow="1" bandRow="1">
                    <a:tableStyleId>{5C22544A-7EE6-4342-B048-85BDC9FD1C3A}</a:tableStyleId>
                  </a:tblPr>
                  <a:tblGrid>
                    <a:gridCol w="2347249">
                      <a:extLst>
                        <a:ext uri="{9D8B030D-6E8A-4147-A177-3AD203B41FA5}">
                          <a16:colId xmlns:a16="http://schemas.microsoft.com/office/drawing/2014/main" val="1407198083"/>
                        </a:ext>
                      </a:extLst>
                    </a:gridCol>
                    <a:gridCol w="1901161">
                      <a:extLst>
                        <a:ext uri="{9D8B030D-6E8A-4147-A177-3AD203B41FA5}">
                          <a16:colId xmlns:a16="http://schemas.microsoft.com/office/drawing/2014/main" val="1797075535"/>
                        </a:ext>
                      </a:extLst>
                    </a:gridCol>
                    <a:gridCol w="2124204">
                      <a:extLst>
                        <a:ext uri="{9D8B030D-6E8A-4147-A177-3AD203B41FA5}">
                          <a16:colId xmlns:a16="http://schemas.microsoft.com/office/drawing/2014/main" val="1831434106"/>
                        </a:ext>
                      </a:extLst>
                    </a:gridCol>
                    <a:gridCol w="2124204">
                      <a:extLst>
                        <a:ext uri="{9D8B030D-6E8A-4147-A177-3AD203B41FA5}">
                          <a16:colId xmlns:a16="http://schemas.microsoft.com/office/drawing/2014/main" val="351918269"/>
                        </a:ext>
                      </a:extLst>
                    </a:gridCol>
                  </a:tblGrid>
                  <a:tr h="370840">
                    <a:tc>
                      <a:txBody>
                        <a:bodyPr/>
                        <a:lstStyle/>
                        <a:p>
                          <a:endParaRPr lang="en-US"/>
                        </a:p>
                      </a:txBody>
                      <a:tcPr/>
                    </a:tc>
                    <a:tc>
                      <a:txBody>
                        <a:bodyPr/>
                        <a:lstStyle/>
                        <a:p>
                          <a:pPr algn="ctr"/>
                          <a:r>
                            <a:rPr lang="en-US" dirty="0"/>
                            <a:t>Typical Radiator</a:t>
                          </a:r>
                        </a:p>
                      </a:txBody>
                      <a:tcPr/>
                    </a:tc>
                    <a:tc>
                      <a:txBody>
                        <a:bodyPr/>
                        <a:lstStyle/>
                        <a:p>
                          <a:pPr algn="ctr"/>
                          <a:r>
                            <a:rPr lang="en-US" dirty="0"/>
                            <a:t>Variable-</a:t>
                          </a:r>
                          <a:r>
                            <a:rPr lang="el-GR" dirty="0"/>
                            <a:t>ε</a:t>
                          </a:r>
                          <a:r>
                            <a:rPr lang="en-US" dirty="0"/>
                            <a:t> Radiator</a:t>
                          </a:r>
                        </a:p>
                      </a:txBody>
                      <a:tcPr/>
                    </a:tc>
                    <a:tc>
                      <a:txBody>
                        <a:bodyPr/>
                        <a:lstStyle/>
                        <a:p>
                          <a:pPr algn="ctr"/>
                          <a:r>
                            <a:rPr lang="en-US" dirty="0"/>
                            <a:t>Difference</a:t>
                          </a:r>
                        </a:p>
                      </a:txBody>
                      <a:tcPr/>
                    </a:tc>
                    <a:extLst>
                      <a:ext uri="{0D108BD9-81ED-4DB2-BD59-A6C34878D82A}">
                        <a16:rowId xmlns:a16="http://schemas.microsoft.com/office/drawing/2014/main" val="1653375388"/>
                      </a:ext>
                    </a:extLst>
                  </a:tr>
                  <a:tr h="370840">
                    <a:tc>
                      <a:txBody>
                        <a:bodyPr/>
                        <a:lstStyle/>
                        <a:p>
                          <a:r>
                            <a:rPr lang="en-US" b="1" dirty="0"/>
                            <a:t>Emissivity @ 40°C</a:t>
                          </a:r>
                        </a:p>
                      </a:txBody>
                      <a:tcPr/>
                    </a:tc>
                    <a:tc>
                      <a:txBody>
                        <a:bodyPr/>
                        <a:lstStyle/>
                        <a:p>
                          <a:pPr algn="ctr"/>
                          <a:r>
                            <a:rPr lang="en-US" b="0" dirty="0"/>
                            <a:t>0.9</a:t>
                          </a:r>
                        </a:p>
                      </a:txBody>
                      <a:tcPr/>
                    </a:tc>
                    <a:tc>
                      <a:txBody>
                        <a:bodyPr/>
                        <a:lstStyle/>
                        <a:p>
                          <a:pPr algn="ctr"/>
                          <a:r>
                            <a:rPr lang="en-US" b="0" dirty="0"/>
                            <a:t>0.9</a:t>
                          </a:r>
                        </a:p>
                      </a:txBody>
                      <a:tcPr/>
                    </a:tc>
                    <a:tc>
                      <a:txBody>
                        <a:bodyPr/>
                        <a:lstStyle/>
                        <a:p>
                          <a:pPr algn="ctr"/>
                          <a:r>
                            <a:rPr lang="en-US" b="0" dirty="0"/>
                            <a:t>0.0</a:t>
                          </a:r>
                        </a:p>
                      </a:txBody>
                      <a:tcPr/>
                    </a:tc>
                    <a:extLst>
                      <a:ext uri="{0D108BD9-81ED-4DB2-BD59-A6C34878D82A}">
                        <a16:rowId xmlns:a16="http://schemas.microsoft.com/office/drawing/2014/main" val="30237441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Emissivity @ -10°C</a:t>
                          </a:r>
                        </a:p>
                      </a:txBody>
                      <a:tcPr/>
                    </a:tc>
                    <a:tc>
                      <a:txBody>
                        <a:bodyPr/>
                        <a:lstStyle/>
                        <a:p>
                          <a:pPr algn="ctr"/>
                          <a:r>
                            <a:rPr lang="en-US" b="0" dirty="0"/>
                            <a:t>0.9</a:t>
                          </a:r>
                        </a:p>
                      </a:txBody>
                      <a:tcPr/>
                    </a:tc>
                    <a:tc>
                      <a:txBody>
                        <a:bodyPr/>
                        <a:lstStyle/>
                        <a:p>
                          <a:pPr algn="ctr"/>
                          <a:r>
                            <a:rPr lang="en-US" b="0" dirty="0"/>
                            <a:t>0.5</a:t>
                          </a:r>
                        </a:p>
                      </a:txBody>
                      <a:tcPr/>
                    </a:tc>
                    <a:tc>
                      <a:txBody>
                        <a:bodyPr/>
                        <a:lstStyle/>
                        <a:p>
                          <a:pPr algn="ctr"/>
                          <a:r>
                            <a:rPr lang="en-US" b="0" dirty="0"/>
                            <a:t>0.4</a:t>
                          </a:r>
                        </a:p>
                      </a:txBody>
                      <a:tcPr/>
                    </a:tc>
                    <a:extLst>
                      <a:ext uri="{0D108BD9-81ED-4DB2-BD59-A6C34878D82A}">
                        <a16:rowId xmlns:a16="http://schemas.microsoft.com/office/drawing/2014/main" val="140299718"/>
                      </a:ext>
                    </a:extLst>
                  </a:tr>
                  <a:tr h="370840">
                    <a:tc>
                      <a:txBody>
                        <a:bodyPr/>
                        <a:lstStyle/>
                        <a:p>
                          <a:r>
                            <a:rPr lang="en-US" b="1" dirty="0"/>
                            <a:t>Area</a:t>
                          </a:r>
                        </a:p>
                      </a:txBody>
                      <a:tcPr/>
                    </a:tc>
                    <a:tc>
                      <a:txBody>
                        <a:bodyPr/>
                        <a:lstStyle/>
                        <a:p>
                          <a:pPr algn="ctr"/>
                          <a:r>
                            <a:rPr lang="en-US" b="0" dirty="0"/>
                            <a:t>0.102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0.102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endParaRPr lang="en-US"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0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oMath>
                          </a14:m>
                          <a:endParaRPr lang="en-US" b="0" dirty="0"/>
                        </a:p>
                      </a:txBody>
                      <a:tcPr/>
                    </a:tc>
                    <a:extLst>
                      <a:ext uri="{0D108BD9-81ED-4DB2-BD59-A6C34878D82A}">
                        <a16:rowId xmlns:a16="http://schemas.microsoft.com/office/drawing/2014/main" val="3336064784"/>
                      </a:ext>
                    </a:extLst>
                  </a:tr>
                  <a:tr h="370840">
                    <a:tc>
                      <a:txBody>
                        <a:bodyPr/>
                        <a:lstStyle/>
                        <a:p>
                          <a:r>
                            <a:rPr lang="en-US" b="1" dirty="0"/>
                            <a:t>Heater Power</a:t>
                          </a:r>
                        </a:p>
                      </a:txBody>
                      <a:tcPr/>
                    </a:tc>
                    <a:tc>
                      <a:txBody>
                        <a:bodyPr/>
                        <a:lstStyle/>
                        <a:p>
                          <a:pPr algn="ctr"/>
                          <a:r>
                            <a:rPr lang="en-US" b="0" dirty="0"/>
                            <a:t>14.9 </a:t>
                          </a:r>
                          <a14:m>
                            <m:oMath xmlns:m="http://schemas.openxmlformats.org/officeDocument/2006/math">
                              <m:r>
                                <a:rPr lang="en-US" b="0" i="1" smtClean="0">
                                  <a:latin typeface="Cambria Math" panose="02040503050406030204" pitchFamily="18" charset="0"/>
                                </a:rPr>
                                <m:t>𝑊</m:t>
                              </m:r>
                            </m:oMath>
                          </a14:m>
                          <a:endParaRPr lang="en-US" b="0" dirty="0"/>
                        </a:p>
                      </a:txBody>
                      <a:tcPr/>
                    </a:tc>
                    <a:tc>
                      <a:txBody>
                        <a:bodyPr/>
                        <a:lstStyle/>
                        <a:p>
                          <a:pPr algn="ctr"/>
                          <a:r>
                            <a:rPr lang="en-US" b="0" dirty="0"/>
                            <a:t>3.6 </a:t>
                          </a:r>
                          <a14:m>
                            <m:oMath xmlns:m="http://schemas.openxmlformats.org/officeDocument/2006/math">
                              <m:r>
                                <a:rPr lang="en-US" b="0" i="1" smtClean="0">
                                  <a:latin typeface="Cambria Math" panose="02040503050406030204" pitchFamily="18" charset="0"/>
                                </a:rPr>
                                <m:t>𝑊</m:t>
                              </m:r>
                            </m:oMath>
                          </a14:m>
                          <a:endParaRPr lang="en-US" b="0" dirty="0"/>
                        </a:p>
                      </a:txBody>
                      <a:tcPr/>
                    </a:tc>
                    <a:tc>
                      <a:txBody>
                        <a:bodyPr/>
                        <a:lstStyle/>
                        <a:p>
                          <a:pPr algn="ctr"/>
                          <a:r>
                            <a:rPr lang="en-US" b="0" dirty="0"/>
                            <a:t>11.3 </a:t>
                          </a:r>
                          <a14:m>
                            <m:oMath xmlns:m="http://schemas.openxmlformats.org/officeDocument/2006/math">
                              <m:r>
                                <a:rPr lang="en-US" b="0" i="1" smtClean="0">
                                  <a:latin typeface="Cambria Math" panose="02040503050406030204" pitchFamily="18" charset="0"/>
                                </a:rPr>
                                <m:t>𝑊</m:t>
                              </m:r>
                            </m:oMath>
                          </a14:m>
                          <a:endParaRPr lang="en-US" b="0" dirty="0"/>
                        </a:p>
                      </a:txBody>
                      <a:tcPr/>
                    </a:tc>
                    <a:extLst>
                      <a:ext uri="{0D108BD9-81ED-4DB2-BD59-A6C34878D82A}">
                        <a16:rowId xmlns:a16="http://schemas.microsoft.com/office/drawing/2014/main" val="3351721563"/>
                      </a:ext>
                    </a:extLst>
                  </a:tr>
                </a:tbl>
              </a:graphicData>
            </a:graphic>
          </p:graphicFrame>
        </mc:Choice>
        <mc:Fallback xmlns="">
          <p:graphicFrame>
            <p:nvGraphicFramePr>
              <p:cNvPr id="6" name="Table 6">
                <a:extLst>
                  <a:ext uri="{FF2B5EF4-FFF2-40B4-BE49-F238E27FC236}">
                    <a16:creationId xmlns:a16="http://schemas.microsoft.com/office/drawing/2014/main" id="{DE76F5A7-6FB3-4A3A-BCD2-4A0C3C8FF61F}"/>
                  </a:ext>
                </a:extLst>
              </p:cNvPr>
              <p:cNvGraphicFramePr>
                <a:graphicFrameLocks noGrp="1"/>
              </p:cNvGraphicFramePr>
              <p:nvPr>
                <p:extLst>
                  <p:ext uri="{D42A27DB-BD31-4B8C-83A1-F6EECF244321}">
                    <p14:modId xmlns:p14="http://schemas.microsoft.com/office/powerpoint/2010/main" val="2805703181"/>
                  </p:ext>
                </p:extLst>
              </p:nvPr>
            </p:nvGraphicFramePr>
            <p:xfrm>
              <a:off x="1953092" y="4391025"/>
              <a:ext cx="8496818" cy="1854200"/>
            </p:xfrm>
            <a:graphic>
              <a:graphicData uri="http://schemas.openxmlformats.org/drawingml/2006/table">
                <a:tbl>
                  <a:tblPr firstRow="1" bandRow="1">
                    <a:tableStyleId>{5C22544A-7EE6-4342-B048-85BDC9FD1C3A}</a:tableStyleId>
                  </a:tblPr>
                  <a:tblGrid>
                    <a:gridCol w="2347249">
                      <a:extLst>
                        <a:ext uri="{9D8B030D-6E8A-4147-A177-3AD203B41FA5}">
                          <a16:colId xmlns:a16="http://schemas.microsoft.com/office/drawing/2014/main" val="1407198083"/>
                        </a:ext>
                      </a:extLst>
                    </a:gridCol>
                    <a:gridCol w="1901161">
                      <a:extLst>
                        <a:ext uri="{9D8B030D-6E8A-4147-A177-3AD203B41FA5}">
                          <a16:colId xmlns:a16="http://schemas.microsoft.com/office/drawing/2014/main" val="1797075535"/>
                        </a:ext>
                      </a:extLst>
                    </a:gridCol>
                    <a:gridCol w="2124204">
                      <a:extLst>
                        <a:ext uri="{9D8B030D-6E8A-4147-A177-3AD203B41FA5}">
                          <a16:colId xmlns:a16="http://schemas.microsoft.com/office/drawing/2014/main" val="1831434106"/>
                        </a:ext>
                      </a:extLst>
                    </a:gridCol>
                    <a:gridCol w="2124204">
                      <a:extLst>
                        <a:ext uri="{9D8B030D-6E8A-4147-A177-3AD203B41FA5}">
                          <a16:colId xmlns:a16="http://schemas.microsoft.com/office/drawing/2014/main" val="351918269"/>
                        </a:ext>
                      </a:extLst>
                    </a:gridCol>
                  </a:tblGrid>
                  <a:tr h="370840">
                    <a:tc>
                      <a:txBody>
                        <a:bodyPr/>
                        <a:lstStyle/>
                        <a:p>
                          <a:endParaRPr lang="en-US"/>
                        </a:p>
                      </a:txBody>
                      <a:tcPr/>
                    </a:tc>
                    <a:tc>
                      <a:txBody>
                        <a:bodyPr/>
                        <a:lstStyle/>
                        <a:p>
                          <a:pPr algn="ctr"/>
                          <a:r>
                            <a:rPr lang="en-US" dirty="0"/>
                            <a:t>Typical Radiator</a:t>
                          </a:r>
                        </a:p>
                      </a:txBody>
                      <a:tcPr/>
                    </a:tc>
                    <a:tc>
                      <a:txBody>
                        <a:bodyPr/>
                        <a:lstStyle/>
                        <a:p>
                          <a:pPr algn="ctr"/>
                          <a:r>
                            <a:rPr lang="en-US" dirty="0"/>
                            <a:t>Variable-</a:t>
                          </a:r>
                          <a:r>
                            <a:rPr lang="el-GR" dirty="0"/>
                            <a:t>ε</a:t>
                          </a:r>
                          <a:r>
                            <a:rPr lang="en-US" dirty="0"/>
                            <a:t> Radiator</a:t>
                          </a:r>
                        </a:p>
                      </a:txBody>
                      <a:tcPr/>
                    </a:tc>
                    <a:tc>
                      <a:txBody>
                        <a:bodyPr/>
                        <a:lstStyle/>
                        <a:p>
                          <a:pPr algn="ctr"/>
                          <a:r>
                            <a:rPr lang="en-US" dirty="0"/>
                            <a:t>Difference</a:t>
                          </a:r>
                        </a:p>
                      </a:txBody>
                      <a:tcPr/>
                    </a:tc>
                    <a:extLst>
                      <a:ext uri="{0D108BD9-81ED-4DB2-BD59-A6C34878D82A}">
                        <a16:rowId xmlns:a16="http://schemas.microsoft.com/office/drawing/2014/main" val="1653375388"/>
                      </a:ext>
                    </a:extLst>
                  </a:tr>
                  <a:tr h="370840">
                    <a:tc>
                      <a:txBody>
                        <a:bodyPr/>
                        <a:lstStyle/>
                        <a:p>
                          <a:r>
                            <a:rPr lang="en-US" b="1" dirty="0"/>
                            <a:t>Emissivity @ 40°C</a:t>
                          </a:r>
                        </a:p>
                      </a:txBody>
                      <a:tcPr/>
                    </a:tc>
                    <a:tc>
                      <a:txBody>
                        <a:bodyPr/>
                        <a:lstStyle/>
                        <a:p>
                          <a:pPr algn="ctr"/>
                          <a:r>
                            <a:rPr lang="en-US" b="0" dirty="0"/>
                            <a:t>0.9</a:t>
                          </a:r>
                        </a:p>
                      </a:txBody>
                      <a:tcPr/>
                    </a:tc>
                    <a:tc>
                      <a:txBody>
                        <a:bodyPr/>
                        <a:lstStyle/>
                        <a:p>
                          <a:pPr algn="ctr"/>
                          <a:r>
                            <a:rPr lang="en-US" b="0" dirty="0"/>
                            <a:t>0.9</a:t>
                          </a:r>
                        </a:p>
                      </a:txBody>
                      <a:tcPr/>
                    </a:tc>
                    <a:tc>
                      <a:txBody>
                        <a:bodyPr/>
                        <a:lstStyle/>
                        <a:p>
                          <a:pPr algn="ctr"/>
                          <a:r>
                            <a:rPr lang="en-US" b="0" dirty="0"/>
                            <a:t>0.0</a:t>
                          </a:r>
                        </a:p>
                      </a:txBody>
                      <a:tcPr/>
                    </a:tc>
                    <a:extLst>
                      <a:ext uri="{0D108BD9-81ED-4DB2-BD59-A6C34878D82A}">
                        <a16:rowId xmlns:a16="http://schemas.microsoft.com/office/drawing/2014/main" val="30237441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Emissivity @ -10°C</a:t>
                          </a:r>
                        </a:p>
                      </a:txBody>
                      <a:tcPr/>
                    </a:tc>
                    <a:tc>
                      <a:txBody>
                        <a:bodyPr/>
                        <a:lstStyle/>
                        <a:p>
                          <a:pPr algn="ctr"/>
                          <a:r>
                            <a:rPr lang="en-US" b="0" dirty="0"/>
                            <a:t>0.9</a:t>
                          </a:r>
                        </a:p>
                      </a:txBody>
                      <a:tcPr/>
                    </a:tc>
                    <a:tc>
                      <a:txBody>
                        <a:bodyPr/>
                        <a:lstStyle/>
                        <a:p>
                          <a:pPr algn="ctr"/>
                          <a:r>
                            <a:rPr lang="en-US" b="0" dirty="0"/>
                            <a:t>0.5</a:t>
                          </a:r>
                        </a:p>
                      </a:txBody>
                      <a:tcPr/>
                    </a:tc>
                    <a:tc>
                      <a:txBody>
                        <a:bodyPr/>
                        <a:lstStyle/>
                        <a:p>
                          <a:pPr algn="ctr"/>
                          <a:r>
                            <a:rPr lang="en-US" b="0" dirty="0"/>
                            <a:t>0.4</a:t>
                          </a:r>
                        </a:p>
                      </a:txBody>
                      <a:tcPr/>
                    </a:tc>
                    <a:extLst>
                      <a:ext uri="{0D108BD9-81ED-4DB2-BD59-A6C34878D82A}">
                        <a16:rowId xmlns:a16="http://schemas.microsoft.com/office/drawing/2014/main" val="140299718"/>
                      </a:ext>
                    </a:extLst>
                  </a:tr>
                  <a:tr h="370840">
                    <a:tc>
                      <a:txBody>
                        <a:bodyPr/>
                        <a:lstStyle/>
                        <a:p>
                          <a:r>
                            <a:rPr lang="en-US" b="1" dirty="0"/>
                            <a:t>Area</a:t>
                          </a:r>
                        </a:p>
                      </a:txBody>
                      <a:tcPr/>
                    </a:tc>
                    <a:tc>
                      <a:txBody>
                        <a:bodyPr/>
                        <a:lstStyle/>
                        <a:p>
                          <a:endParaRPr lang="en-US"/>
                        </a:p>
                      </a:txBody>
                      <a:tcPr>
                        <a:blipFill>
                          <a:blip r:embed="rId3"/>
                          <a:stretch>
                            <a:fillRect l="-123323" t="-308197" r="-223962" b="-124590"/>
                          </a:stretch>
                        </a:blipFill>
                      </a:tcPr>
                    </a:tc>
                    <a:tc>
                      <a:txBody>
                        <a:bodyPr/>
                        <a:lstStyle/>
                        <a:p>
                          <a:endParaRPr lang="en-US"/>
                        </a:p>
                      </a:txBody>
                      <a:tcPr>
                        <a:blipFill>
                          <a:blip r:embed="rId3"/>
                          <a:stretch>
                            <a:fillRect l="-200862" t="-308197" r="-101437" b="-124590"/>
                          </a:stretch>
                        </a:blipFill>
                      </a:tcPr>
                    </a:tc>
                    <a:tc>
                      <a:txBody>
                        <a:bodyPr/>
                        <a:lstStyle/>
                        <a:p>
                          <a:endParaRPr lang="en-US"/>
                        </a:p>
                      </a:txBody>
                      <a:tcPr>
                        <a:blipFill>
                          <a:blip r:embed="rId3"/>
                          <a:stretch>
                            <a:fillRect l="-300000" t="-308197" r="-1146" b="-124590"/>
                          </a:stretch>
                        </a:blipFill>
                      </a:tcPr>
                    </a:tc>
                    <a:extLst>
                      <a:ext uri="{0D108BD9-81ED-4DB2-BD59-A6C34878D82A}">
                        <a16:rowId xmlns:a16="http://schemas.microsoft.com/office/drawing/2014/main" val="3336064784"/>
                      </a:ext>
                    </a:extLst>
                  </a:tr>
                  <a:tr h="370840">
                    <a:tc>
                      <a:txBody>
                        <a:bodyPr/>
                        <a:lstStyle/>
                        <a:p>
                          <a:r>
                            <a:rPr lang="en-US" b="1" dirty="0"/>
                            <a:t>Heater Power</a:t>
                          </a:r>
                        </a:p>
                      </a:txBody>
                      <a:tcPr/>
                    </a:tc>
                    <a:tc>
                      <a:txBody>
                        <a:bodyPr/>
                        <a:lstStyle/>
                        <a:p>
                          <a:endParaRPr lang="en-US"/>
                        </a:p>
                      </a:txBody>
                      <a:tcPr>
                        <a:blipFill>
                          <a:blip r:embed="rId3"/>
                          <a:stretch>
                            <a:fillRect l="-123323" t="-408197" r="-223962" b="-24590"/>
                          </a:stretch>
                        </a:blipFill>
                      </a:tcPr>
                    </a:tc>
                    <a:tc>
                      <a:txBody>
                        <a:bodyPr/>
                        <a:lstStyle/>
                        <a:p>
                          <a:endParaRPr lang="en-US"/>
                        </a:p>
                      </a:txBody>
                      <a:tcPr>
                        <a:blipFill>
                          <a:blip r:embed="rId3"/>
                          <a:stretch>
                            <a:fillRect l="-200862" t="-408197" r="-101437" b="-24590"/>
                          </a:stretch>
                        </a:blipFill>
                      </a:tcPr>
                    </a:tc>
                    <a:tc>
                      <a:txBody>
                        <a:bodyPr/>
                        <a:lstStyle/>
                        <a:p>
                          <a:endParaRPr lang="en-US"/>
                        </a:p>
                      </a:txBody>
                      <a:tcPr>
                        <a:blipFill>
                          <a:blip r:embed="rId3"/>
                          <a:stretch>
                            <a:fillRect l="-300000" t="-408197" r="-1146" b="-24590"/>
                          </a:stretch>
                        </a:blipFill>
                      </a:tcPr>
                    </a:tc>
                    <a:extLst>
                      <a:ext uri="{0D108BD9-81ED-4DB2-BD59-A6C34878D82A}">
                        <a16:rowId xmlns:a16="http://schemas.microsoft.com/office/drawing/2014/main" val="3351721563"/>
                      </a:ext>
                    </a:extLst>
                  </a:tr>
                </a:tbl>
              </a:graphicData>
            </a:graphic>
          </p:graphicFrame>
        </mc:Fallback>
      </mc:AlternateContent>
    </p:spTree>
    <p:extLst>
      <p:ext uri="{BB962C8B-B14F-4D97-AF65-F5344CB8AC3E}">
        <p14:creationId xmlns:p14="http://schemas.microsoft.com/office/powerpoint/2010/main" val="3075536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3862</TotalTime>
  <Words>2688</Words>
  <Application>Microsoft Office PowerPoint</Application>
  <PresentationFormat>Widescreen</PresentationFormat>
  <Paragraphs>492</Paragraphs>
  <Slides>36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Calibri Light</vt:lpstr>
      <vt:lpstr>Cambria Math</vt:lpstr>
      <vt:lpstr>muli</vt:lpstr>
      <vt:lpstr>Times New Roman</vt:lpstr>
      <vt:lpstr>Office Theme</vt:lpstr>
      <vt:lpstr>Effective Emissivity of Nonisothermal Isogrid for Spacecraft Radiator Applications</vt:lpstr>
      <vt:lpstr>Abstract</vt:lpstr>
      <vt:lpstr>Contents</vt:lpstr>
      <vt:lpstr>About me</vt:lpstr>
      <vt:lpstr>Effective Emissivity &amp; The Cavity Effect</vt:lpstr>
      <vt:lpstr>Spacecraft Thermal Control Overview</vt:lpstr>
      <vt:lpstr>Spacecraft Radiator Sizing</vt:lpstr>
      <vt:lpstr>Variable Emissivity Radiators</vt:lpstr>
      <vt:lpstr>Variable Emissivity Radiator Sizing Example</vt:lpstr>
      <vt:lpstr>Roman Space Telescope Overview</vt:lpstr>
      <vt:lpstr>Thermal Desktop &amp; RadCAD</vt:lpstr>
      <vt:lpstr>Finite Difference Method</vt:lpstr>
      <vt:lpstr>Problem Description</vt:lpstr>
      <vt:lpstr>Thermal Desktop Isogrid Model</vt:lpstr>
      <vt:lpstr>Model Parameters</vt:lpstr>
      <vt:lpstr>View Factor Across Surface 1 </vt:lpstr>
      <vt:lpstr>Temperature Profile Across Surface 1</vt:lpstr>
      <vt:lpstr>Temperature Gradient vs Wall Height</vt:lpstr>
      <vt:lpstr>Characteristic Regions of ε_eff vs Wall Height</vt:lpstr>
      <vt:lpstr>Contributing Factors to Critical Wall Height</vt:lpstr>
      <vt:lpstr>ε_eff vs Wall Height Results (1/2)</vt:lpstr>
      <vt:lpstr>ε_eff vs Wall Height Results (2/2)</vt:lpstr>
      <vt:lpstr>Isothermal vs Nonisothermal Cavity Walls</vt:lpstr>
      <vt:lpstr>Varying Wall Nodalization</vt:lpstr>
      <vt:lpstr>Varying Wall Thickness</vt:lpstr>
      <vt:lpstr>Varying Wall Resistance</vt:lpstr>
      <vt:lpstr>Edge Effects</vt:lpstr>
      <vt:lpstr>Isogrid vs Other Geometries (1/2)</vt:lpstr>
      <vt:lpstr>Isogrid vs Other Geometries (2/2)</vt:lpstr>
      <vt:lpstr>Variable Emissivity Isogrid Radiator Concept</vt:lpstr>
      <vt:lpstr>Summary</vt:lpstr>
      <vt:lpstr>Future Work</vt:lpstr>
      <vt:lpstr>Acknowledgements</vt:lpstr>
      <vt:lpstr>Backup Slides</vt:lpstr>
      <vt:lpstr>Spacecraft Thermal Control Coatings</vt:lpstr>
      <vt:lpstr>Temperature Profile Across Surface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Emissivity of Nonisothermal Isogrid for Spacecraft Radiator Applications</dc:title>
  <dc:creator>Seth</dc:creator>
  <cp:lastModifiedBy>Snyder, Heather E. (GSFC-448.0)[ASRC FEDERAL SYSTEM SOLUTIONS]</cp:lastModifiedBy>
  <cp:revision>107</cp:revision>
  <dcterms:created xsi:type="dcterms:W3CDTF">2021-09-24T18:31:23Z</dcterms:created>
  <dcterms:modified xsi:type="dcterms:W3CDTF">2021-10-25T14:53:38Z</dcterms:modified>
</cp:coreProperties>
</file>