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3" r:id="rId1"/>
    <p:sldMasterId id="2147483725" r:id="rId2"/>
    <p:sldMasterId id="2147483738" r:id="rId3"/>
    <p:sldMasterId id="2147483756" r:id="rId4"/>
  </p:sldMasterIdLst>
  <p:notesMasterIdLst>
    <p:notesMasterId r:id="rId22"/>
  </p:notesMasterIdLst>
  <p:handoutMasterIdLst>
    <p:handoutMasterId r:id="rId23"/>
  </p:handoutMasterIdLst>
  <p:sldIdLst>
    <p:sldId id="310" r:id="rId5"/>
    <p:sldId id="1661" r:id="rId6"/>
    <p:sldId id="494" r:id="rId7"/>
    <p:sldId id="513" r:id="rId8"/>
    <p:sldId id="1680" r:id="rId9"/>
    <p:sldId id="1681" r:id="rId10"/>
    <p:sldId id="1682" r:id="rId11"/>
    <p:sldId id="1683" r:id="rId12"/>
    <p:sldId id="1703" r:id="rId13"/>
    <p:sldId id="1705" r:id="rId14"/>
    <p:sldId id="632" r:id="rId15"/>
    <p:sldId id="631" r:id="rId16"/>
    <p:sldId id="1704" r:id="rId17"/>
    <p:sldId id="256" r:id="rId18"/>
    <p:sldId id="512" r:id="rId19"/>
    <p:sldId id="1706" r:id="rId20"/>
    <p:sldId id="373"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C0"/>
    <a:srgbClr val="57D3FF"/>
    <a:srgbClr val="FFFFCC"/>
    <a:srgbClr val="F9F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05" autoAdjust="0"/>
    <p:restoredTop sz="93909" autoAdjust="0"/>
  </p:normalViewPr>
  <p:slideViewPr>
    <p:cSldViewPr snapToGrid="0">
      <p:cViewPr varScale="1">
        <p:scale>
          <a:sx n="55" d="100"/>
          <a:sy n="55" d="100"/>
        </p:scale>
        <p:origin x="908" y="4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A672785-AF9B-42C9-933B-71B326311776}" type="datetimeFigureOut">
              <a:rPr lang="en-US" smtClean="0"/>
              <a:t>10/22/2021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D6D9C64-D665-44E9-8B28-7A65E44023C4}" type="slidenum">
              <a:rPr lang="en-US" smtClean="0"/>
              <a:t>‹#›</a:t>
            </a:fld>
            <a:endParaRPr lang="en-US"/>
          </a:p>
        </p:txBody>
      </p:sp>
    </p:spTree>
    <p:extLst>
      <p:ext uri="{BB962C8B-B14F-4D97-AF65-F5344CB8AC3E}">
        <p14:creationId xmlns:p14="http://schemas.microsoft.com/office/powerpoint/2010/main" val="829542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C86F67-3193-44CA-A307-16108AA8019A}" type="datetimeFigureOut">
              <a:rPr lang="en-US" smtClean="0"/>
              <a:t>10/22/2021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D9A577-177E-406A-BAA8-F14760221DA4}" type="slidenum">
              <a:rPr lang="en-US" smtClean="0"/>
              <a:t>‹#›</a:t>
            </a:fld>
            <a:endParaRPr lang="en-US"/>
          </a:p>
        </p:txBody>
      </p:sp>
    </p:spTree>
    <p:extLst>
      <p:ext uri="{BB962C8B-B14F-4D97-AF65-F5344CB8AC3E}">
        <p14:creationId xmlns:p14="http://schemas.microsoft.com/office/powerpoint/2010/main" val="3798276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sz="1400" b="1" dirty="0">
                <a:solidFill>
                  <a:srgbClr val="FF0000"/>
                </a:solidFill>
              </a:rPr>
              <a:t>Ralph</a:t>
            </a:r>
            <a:endParaRPr lang="en-US" sz="1400" b="1" i="1" dirty="0">
              <a:solidFill>
                <a:srgbClr val="FFFF00"/>
              </a:solidFill>
            </a:endParaRPr>
          </a:p>
          <a:p>
            <a:pPr algn="l"/>
            <a:r>
              <a:rPr lang="en-US" sz="1400" b="1" i="1" dirty="0">
                <a:solidFill>
                  <a:srgbClr val="FFFF00"/>
                </a:solidFill>
              </a:rPr>
              <a:t>Ensure Food System Security on Long Duration Missions  Beyond Low Earth Orbit (LEO)</a:t>
            </a:r>
            <a:endParaRPr lang="en-US" b="1" dirty="0">
              <a:solidFill>
                <a:schemeClr val="bg1"/>
              </a:solidFill>
            </a:endParaRPr>
          </a:p>
          <a:p>
            <a:pPr marL="285750" indent="-285750">
              <a:buFont typeface="Arial" panose="020B0604020202020204" pitchFamily="34" charset="0"/>
              <a:buChar char="•"/>
            </a:pPr>
            <a:r>
              <a:rPr lang="en-US" sz="1200" b="0" i="1" dirty="0">
                <a:solidFill>
                  <a:schemeClr val="bg1"/>
                </a:solidFill>
              </a:rPr>
              <a:t>Food and nutrition are the first line of defense for crew health and performance</a:t>
            </a:r>
            <a:endParaRPr lang="en-US" sz="1200" b="0" dirty="0">
              <a:solidFill>
                <a:schemeClr val="bg1"/>
              </a:solidFill>
            </a:endParaRPr>
          </a:p>
          <a:p>
            <a:pPr marL="285750" indent="-285750">
              <a:buFont typeface="Arial" panose="020B0604020202020204" pitchFamily="34" charset="0"/>
              <a:buChar char="•"/>
            </a:pPr>
            <a:r>
              <a:rPr lang="en-US" sz="1200" b="0" dirty="0">
                <a:solidFill>
                  <a:schemeClr val="bg1"/>
                </a:solidFill>
              </a:rPr>
              <a:t>Provide safe, nutritious and acceptable fresh food </a:t>
            </a:r>
          </a:p>
          <a:p>
            <a:pPr marL="285750" indent="-285750">
              <a:buFont typeface="Arial" panose="020B0604020202020204" pitchFamily="34" charset="0"/>
              <a:buChar char="•"/>
            </a:pPr>
            <a:r>
              <a:rPr lang="en-US" sz="1200" b="0" dirty="0">
                <a:solidFill>
                  <a:schemeClr val="bg1"/>
                </a:solidFill>
              </a:rPr>
              <a:t>Add variety to crew diet</a:t>
            </a:r>
          </a:p>
          <a:p>
            <a:pPr marL="285750" indent="-285750">
              <a:buFont typeface="Arial" panose="020B0604020202020204" pitchFamily="34" charset="0"/>
              <a:buChar char="•"/>
            </a:pPr>
            <a:r>
              <a:rPr lang="en-US" sz="1200" b="0" dirty="0">
                <a:solidFill>
                  <a:schemeClr val="bg1"/>
                </a:solidFill>
              </a:rPr>
              <a:t>Enhance morale</a:t>
            </a:r>
          </a:p>
          <a:p>
            <a:r>
              <a:rPr lang="en-US" sz="1200" dirty="0">
                <a:solidFill>
                  <a:srgbClr val="92D050"/>
                </a:solidFill>
              </a:rPr>
              <a:t>* Food security is the condition in which crew have continuous access to sufficient safe and nutritious food which meets both their dietary needs and food preferences in order to maintain peak health and performance. </a:t>
            </a:r>
          </a:p>
          <a:p>
            <a:pPr marL="0" indent="0">
              <a:buFont typeface="Arial" panose="020B0604020202020204" pitchFamily="34" charset="0"/>
              <a:buNone/>
            </a:pPr>
            <a:endParaRPr lang="en-US" sz="1200" b="0" dirty="0">
              <a:solidFill>
                <a:schemeClr val="bg1"/>
              </a:solidFill>
            </a:endParaRPr>
          </a:p>
          <a:p>
            <a:r>
              <a:rPr lang="en-US" sz="1600" b="1" i="1" dirty="0">
                <a:solidFill>
                  <a:srgbClr val="FFFF00"/>
                </a:solidFill>
              </a:rPr>
              <a:t>Nutrient Supplementation of the Prepackaged Food System - Needed for: Deep Space Transport</a:t>
            </a:r>
          </a:p>
          <a:p>
            <a:pPr marL="285750" indent="-285750">
              <a:buFont typeface="Arial" panose="020B0604020202020204" pitchFamily="34" charset="0"/>
              <a:buChar char="•"/>
            </a:pPr>
            <a:r>
              <a:rPr lang="en-US" sz="1200" b="0" dirty="0">
                <a:solidFill>
                  <a:schemeClr val="bg1"/>
                </a:solidFill>
              </a:rPr>
              <a:t>Fresh produce supplements vitamins (B</a:t>
            </a:r>
            <a:r>
              <a:rPr lang="en-US" sz="1200" b="0" baseline="-25000" dirty="0">
                <a:solidFill>
                  <a:schemeClr val="bg1"/>
                </a:solidFill>
              </a:rPr>
              <a:t>1</a:t>
            </a:r>
            <a:r>
              <a:rPr lang="en-US" sz="1200" b="0" dirty="0">
                <a:solidFill>
                  <a:schemeClr val="bg1"/>
                </a:solidFill>
              </a:rPr>
              <a:t>, K, C) and bioactive compounds that degrade in the stored food system on multi-year exploration missions</a:t>
            </a:r>
          </a:p>
          <a:p>
            <a:pPr marL="285750" indent="-285750">
              <a:buFont typeface="Arial" panose="020B0604020202020204" pitchFamily="34" charset="0"/>
              <a:buChar char="•"/>
            </a:pPr>
            <a:r>
              <a:rPr lang="en-US" sz="1200" b="0" dirty="0">
                <a:solidFill>
                  <a:schemeClr val="bg1"/>
                </a:solidFill>
              </a:rPr>
              <a:t>“Pick-and-Eat” crops that require no processing and minimal preparation will provide variety, customization, and psychological appeal</a:t>
            </a:r>
          </a:p>
          <a:p>
            <a:pPr marL="285750" indent="-285750">
              <a:buFont typeface="Arial" panose="020B0604020202020204" pitchFamily="34" charset="0"/>
              <a:buChar char="•"/>
            </a:pPr>
            <a:r>
              <a:rPr lang="en-US" sz="1200" b="0" dirty="0">
                <a:solidFill>
                  <a:schemeClr val="bg1"/>
                </a:solidFill>
              </a:rPr>
              <a:t>Enable testing and demonstration of dependable crop production before reliance on system.</a:t>
            </a:r>
          </a:p>
          <a:p>
            <a:pPr marL="285750" indent="-285750">
              <a:buFont typeface="Arial" panose="020B0604020202020204" pitchFamily="34" charset="0"/>
              <a:buChar char="•"/>
            </a:pPr>
            <a:r>
              <a:rPr lang="en-US" sz="1200" b="0" dirty="0">
                <a:solidFill>
                  <a:schemeClr val="bg1"/>
                </a:solidFill>
              </a:rPr>
              <a:t>Limiting factors are vehicle resources mass, power, volume, water, air, crew time</a:t>
            </a:r>
          </a:p>
          <a:p>
            <a:r>
              <a:rPr lang="en-US" sz="1200" b="0" dirty="0">
                <a:solidFill>
                  <a:schemeClr val="bg1"/>
                </a:solidFill>
              </a:rPr>
              <a:t>     </a:t>
            </a:r>
          </a:p>
          <a:p>
            <a:pPr algn="l"/>
            <a:r>
              <a:rPr lang="en-US" sz="2800" b="1" i="1" dirty="0">
                <a:solidFill>
                  <a:srgbClr val="FFFF00"/>
                </a:solidFill>
              </a:rPr>
              <a:t>Caloric Replacement to Facilitate Earth Independence - Needed for: Long duration Surface missions on the Moon and Mars</a:t>
            </a:r>
            <a:endParaRPr lang="en-US" sz="2000" b="1" dirty="0">
              <a:solidFill>
                <a:schemeClr val="bg1"/>
              </a:solidFill>
            </a:endParaRPr>
          </a:p>
          <a:p>
            <a:pPr marL="342900" lvl="1" indent="-333375">
              <a:buFont typeface="Arial" charset="0"/>
              <a:buChar char="•"/>
            </a:pPr>
            <a:r>
              <a:rPr lang="en-US" sz="2000" b="0" dirty="0">
                <a:solidFill>
                  <a:schemeClr val="bg1"/>
                </a:solidFill>
              </a:rPr>
              <a:t>Reduce up-mass associated with pre-packaged food</a:t>
            </a:r>
          </a:p>
          <a:p>
            <a:pPr marL="342900" indent="-342900">
              <a:buFont typeface="Arial" panose="020B0604020202020204" pitchFamily="34" charset="0"/>
              <a:buChar char="•"/>
            </a:pPr>
            <a:r>
              <a:rPr lang="en-US" sz="2000" b="0" dirty="0">
                <a:solidFill>
                  <a:schemeClr val="bg1"/>
                </a:solidFill>
              </a:rPr>
              <a:t>In addition to “pick and eat” crops, include staple crops that require processing and preparation </a:t>
            </a:r>
          </a:p>
          <a:p>
            <a:pPr marL="342900" indent="-342900">
              <a:buFont typeface="Arial" panose="020B0604020202020204" pitchFamily="34" charset="0"/>
              <a:buChar char="•"/>
            </a:pPr>
            <a:r>
              <a:rPr lang="en-US" sz="2000" b="0" dirty="0">
                <a:solidFill>
                  <a:schemeClr val="bg1"/>
                </a:solidFill>
              </a:rPr>
              <a:t>Bioregenerative capability will be required for long duration surface missions</a:t>
            </a:r>
          </a:p>
        </p:txBody>
      </p:sp>
      <p:sp>
        <p:nvSpPr>
          <p:cNvPr id="4" name="Slide Number Placeholder 3"/>
          <p:cNvSpPr>
            <a:spLocks noGrp="1"/>
          </p:cNvSpPr>
          <p:nvPr>
            <p:ph type="sldNum" sz="quarter" idx="5"/>
          </p:nvPr>
        </p:nvSpPr>
        <p:spPr/>
        <p:txBody>
          <a:bodyPr/>
          <a:lstStyle/>
          <a:p>
            <a:fld id="{DABF1B26-EAA3-44D1-82F2-5B6675C75BE0}" type="slidenum">
              <a:rPr lang="en-US" smtClean="0"/>
              <a:t>2</a:t>
            </a:fld>
            <a:endParaRPr lang="en-US"/>
          </a:p>
        </p:txBody>
      </p:sp>
    </p:spTree>
    <p:extLst>
      <p:ext uri="{BB962C8B-B14F-4D97-AF65-F5344CB8AC3E}">
        <p14:creationId xmlns:p14="http://schemas.microsoft.com/office/powerpoint/2010/main" val="353039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55C316-9561-4093-B120-1B77699CA43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8373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Tw Cen MT Condensed" panose="020B0606020104020203" pitchFamily="34" charset="77"/>
              </a:rPr>
              <a:t>Placeholder: Any current photos of the project demonstrating completion of project aims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A9D132-443A-48FC-80A9-68E086390F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41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217BF-11DF-47ED-97FC-F3E541CC16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74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104AD-E1D1-4658-96BD-08ED91B3764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95130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E0013C-D545-47E3-BAF4-37DF4B045225}"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228568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F597D7-4456-4843-8268-635A5A08E21A}"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355785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9A0CCF-8C46-4AEE-80AE-E8100FD61057}"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138817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74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3723514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446689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997925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694394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3428184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868787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29561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04E620-1400-4E15-AE91-86E5554227BD}"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867551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208317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696239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957537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669083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7470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9966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F934D0-AA79-7141-AB34-142DAF125BB6}"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BB28-A54A-A244-8178-D143E036CF0F}" type="slidenum">
              <a:rPr lang="en-US" smtClean="0"/>
              <a:t>‹#›</a:t>
            </a:fld>
            <a:endParaRPr lang="en-US"/>
          </a:p>
        </p:txBody>
      </p:sp>
    </p:spTree>
    <p:extLst>
      <p:ext uri="{BB962C8B-B14F-4D97-AF65-F5344CB8AC3E}">
        <p14:creationId xmlns:p14="http://schemas.microsoft.com/office/powerpoint/2010/main" val="297721468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F934D0-AA79-7141-AB34-142DAF125BB6}" type="datetime1">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9BB28-A54A-A244-8178-D143E036CF0F}" type="slidenum">
              <a:rPr lang="en-US" smtClean="0"/>
              <a:t>‹#›</a:t>
            </a:fld>
            <a:endParaRPr lang="en-US"/>
          </a:p>
        </p:txBody>
      </p:sp>
    </p:spTree>
    <p:extLst>
      <p:ext uri="{BB962C8B-B14F-4D97-AF65-F5344CB8AC3E}">
        <p14:creationId xmlns:p14="http://schemas.microsoft.com/office/powerpoint/2010/main" val="67380377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F934D0-AA79-7141-AB34-142DAF125BB6}" type="datetime1">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9BB28-A54A-A244-8178-D143E036CF0F}" type="slidenum">
              <a:rPr lang="en-US" smtClean="0"/>
              <a:t>‹#›</a:t>
            </a:fld>
            <a:endParaRPr lang="en-US"/>
          </a:p>
        </p:txBody>
      </p:sp>
    </p:spTree>
    <p:extLst>
      <p:ext uri="{BB962C8B-B14F-4D97-AF65-F5344CB8AC3E}">
        <p14:creationId xmlns:p14="http://schemas.microsoft.com/office/powerpoint/2010/main" val="66404302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F934D0-AA79-7141-AB34-142DAF125BB6}" type="datetime1">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9BB28-A54A-A244-8178-D143E036CF0F}" type="slidenum">
              <a:rPr lang="en-US" smtClean="0"/>
              <a:t>‹#›</a:t>
            </a:fld>
            <a:endParaRPr lang="en-US"/>
          </a:p>
        </p:txBody>
      </p:sp>
    </p:spTree>
    <p:extLst>
      <p:ext uri="{BB962C8B-B14F-4D97-AF65-F5344CB8AC3E}">
        <p14:creationId xmlns:p14="http://schemas.microsoft.com/office/powerpoint/2010/main" val="14559259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D7DF27-8FEE-475B-89A6-8F0976E3EFEF}"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3469049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934D0-AA79-7141-AB34-142DAF125BB6}" type="datetime1">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9BB28-A54A-A244-8178-D143E036CF0F}" type="slidenum">
              <a:rPr lang="en-US" smtClean="0"/>
              <a:t>‹#›</a:t>
            </a:fld>
            <a:endParaRPr lang="en-US"/>
          </a:p>
        </p:txBody>
      </p:sp>
    </p:spTree>
    <p:extLst>
      <p:ext uri="{BB962C8B-B14F-4D97-AF65-F5344CB8AC3E}">
        <p14:creationId xmlns:p14="http://schemas.microsoft.com/office/powerpoint/2010/main" val="13912887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F934D0-AA79-7141-AB34-142DAF125BB6}" type="datetime1">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9BB28-A54A-A244-8178-D143E036CF0F}" type="slidenum">
              <a:rPr lang="en-US" smtClean="0"/>
              <a:t>‹#›</a:t>
            </a:fld>
            <a:endParaRPr lang="en-US"/>
          </a:p>
        </p:txBody>
      </p:sp>
    </p:spTree>
    <p:extLst>
      <p:ext uri="{BB962C8B-B14F-4D97-AF65-F5344CB8AC3E}">
        <p14:creationId xmlns:p14="http://schemas.microsoft.com/office/powerpoint/2010/main" val="368768264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F934D0-AA79-7141-AB34-142DAF125BB6}" type="datetime1">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9BB28-A54A-A244-8178-D143E036CF0F}" type="slidenum">
              <a:rPr lang="en-US" smtClean="0"/>
              <a:t>‹#›</a:t>
            </a:fld>
            <a:endParaRPr lang="en-US"/>
          </a:p>
        </p:txBody>
      </p:sp>
    </p:spTree>
    <p:extLst>
      <p:ext uri="{BB962C8B-B14F-4D97-AF65-F5344CB8AC3E}">
        <p14:creationId xmlns:p14="http://schemas.microsoft.com/office/powerpoint/2010/main" val="351434789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934D0-AA79-7141-AB34-142DAF125BB6}"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BB28-A54A-A244-8178-D143E036CF0F}" type="slidenum">
              <a:rPr lang="en-US" smtClean="0"/>
              <a:t>‹#›</a:t>
            </a:fld>
            <a:endParaRPr lang="en-US"/>
          </a:p>
        </p:txBody>
      </p:sp>
    </p:spTree>
    <p:extLst>
      <p:ext uri="{BB962C8B-B14F-4D97-AF65-F5344CB8AC3E}">
        <p14:creationId xmlns:p14="http://schemas.microsoft.com/office/powerpoint/2010/main" val="296948191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934D0-AA79-7141-AB34-142DAF125BB6}"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BB28-A54A-A244-8178-D143E036CF0F}" type="slidenum">
              <a:rPr lang="en-US" smtClean="0"/>
              <a:t>‹#›</a:t>
            </a:fld>
            <a:endParaRPr lang="en-US"/>
          </a:p>
        </p:txBody>
      </p:sp>
    </p:spTree>
    <p:extLst>
      <p:ext uri="{BB962C8B-B14F-4D97-AF65-F5344CB8AC3E}">
        <p14:creationId xmlns:p14="http://schemas.microsoft.com/office/powerpoint/2010/main" val="347457596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2043593"/>
            <a:ext cx="12192000" cy="2706378"/>
          </a:xfrm>
          <a:prstGeom prst="rect">
            <a:avLst/>
          </a:prstGeom>
          <a:solidFill>
            <a:schemeClr val="accent1">
              <a:lumMod val="20000"/>
              <a:lumOff val="80000"/>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7" name="Title 1"/>
          <p:cNvSpPr>
            <a:spLocks noGrp="1"/>
          </p:cNvSpPr>
          <p:nvPr>
            <p:ph type="ctrTitle" hasCustomPrompt="1"/>
          </p:nvPr>
        </p:nvSpPr>
        <p:spPr>
          <a:xfrm>
            <a:off x="1767431" y="2737064"/>
            <a:ext cx="8804424" cy="1122704"/>
          </a:xfrm>
        </p:spPr>
        <p:txBody>
          <a:bodyPr anchor="ctr">
            <a:normAutofit/>
          </a:bodyPr>
          <a:lstStyle>
            <a:lvl1pPr algn="ctr">
              <a:defRPr sz="4800">
                <a:solidFill>
                  <a:srgbClr val="002060"/>
                </a:solidFill>
              </a:defRPr>
            </a:lvl1pPr>
          </a:lstStyle>
          <a:p>
            <a:r>
              <a:rPr lang="en-US" dirty="0"/>
              <a:t>Section Break</a:t>
            </a:r>
          </a:p>
        </p:txBody>
      </p:sp>
    </p:spTree>
    <p:extLst>
      <p:ext uri="{BB962C8B-B14F-4D97-AF65-F5344CB8AC3E}">
        <p14:creationId xmlns:p14="http://schemas.microsoft.com/office/powerpoint/2010/main" val="986368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90"/>
            <a:ext cx="10277149" cy="650699"/>
          </a:xfrm>
          <a:prstGeom prst="rect">
            <a:avLst/>
          </a:prstGeom>
        </p:spPr>
        <p:txBody>
          <a:bodyPr/>
          <a:lstStyle>
            <a:lvl1pPr algn="l">
              <a:defRPr sz="2400">
                <a:solidFill>
                  <a:schemeClr val="tx1"/>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1274239" y="1211580"/>
            <a:ext cx="10267951" cy="50120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949168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90"/>
            <a:ext cx="10277149" cy="650699"/>
          </a:xfrm>
          <a:prstGeom prst="rect">
            <a:avLst/>
          </a:prstGeom>
        </p:spPr>
        <p:txBody>
          <a:bodyPr/>
          <a:lstStyle>
            <a:lvl1pPr algn="l">
              <a:defRPr sz="2400">
                <a:solidFill>
                  <a:schemeClr val="tx1"/>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1274239" y="1211580"/>
            <a:ext cx="10267951" cy="50120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1359169"/>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90"/>
            <a:ext cx="10277149" cy="650699"/>
          </a:xfrm>
          <a:prstGeom prst="rect">
            <a:avLst/>
          </a:prstGeom>
        </p:spPr>
        <p:txBody>
          <a:bodyPr/>
          <a:lstStyle>
            <a:lvl1pPr algn="l">
              <a:defRPr sz="2400">
                <a:solidFill>
                  <a:schemeClr val="tx1"/>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1274239" y="1211580"/>
            <a:ext cx="10267951" cy="50120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218303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90"/>
            <a:ext cx="10277149" cy="650699"/>
          </a:xfrm>
          <a:prstGeom prst="rect">
            <a:avLst/>
          </a:prstGeom>
        </p:spPr>
        <p:txBody>
          <a:bodyPr/>
          <a:lstStyle>
            <a:lvl1pPr algn="l">
              <a:defRPr sz="2400">
                <a:solidFill>
                  <a:schemeClr val="tx1"/>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1274239" y="1211580"/>
            <a:ext cx="10267951" cy="50120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620541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19D34C-2050-40A9-A44D-C41C95BDB702}" type="datetime1">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2962720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661667" y="256323"/>
            <a:ext cx="191263" cy="209551"/>
          </a:xfrm>
          <a:prstGeom prst="rect">
            <a:avLst/>
          </a:prstGeom>
        </p:spPr>
        <p:txBody>
          <a:bodyPr/>
          <a:lstStyle>
            <a:lvl1pPr>
              <a:defRPr b="1"/>
            </a:lvl1pPr>
          </a:lstStyle>
          <a:p>
            <a:fld id="{86CB4B4D-7CA3-9044-876B-883B54F8677D}" type="slidenum">
              <a:t>‹#›</a:t>
            </a:fld>
            <a:endParaRPr/>
          </a:p>
        </p:txBody>
      </p:sp>
    </p:spTree>
    <p:extLst>
      <p:ext uri="{BB962C8B-B14F-4D97-AF65-F5344CB8AC3E}">
        <p14:creationId xmlns:p14="http://schemas.microsoft.com/office/powerpoint/2010/main" val="11327303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7F21CD-451C-4C8A-94BD-B3E8CD91663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3424941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F21CD-451C-4C8A-94BD-B3E8CD91663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2944162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7F21CD-451C-4C8A-94BD-B3E8CD91663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2731259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7F21CD-451C-4C8A-94BD-B3E8CD91663F}"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2326366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7F21CD-451C-4C8A-94BD-B3E8CD91663F}"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401391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7F21CD-451C-4C8A-94BD-B3E8CD91663F}"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2270588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F21CD-451C-4C8A-94BD-B3E8CD91663F}"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1842419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F21CD-451C-4C8A-94BD-B3E8CD91663F}"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2227901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F21CD-451C-4C8A-94BD-B3E8CD91663F}"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76691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0162EE-9C24-4DB1-82D0-B319A631F4D8}" type="datetime1">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15637511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F21CD-451C-4C8A-94BD-B3E8CD91663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31612186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F21CD-451C-4C8A-94BD-B3E8CD91663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274525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endParaRPr lang="en-US"/>
          </a:p>
        </p:txBody>
      </p:sp>
      <p:sp>
        <p:nvSpPr>
          <p:cNvPr id="5" name="Date Placeholder 4"/>
          <p:cNvSpPr>
            <a:spLocks noGrp="1"/>
          </p:cNvSpPr>
          <p:nvPr>
            <p:ph type="dt" sz="half" idx="10"/>
          </p:nvPr>
        </p:nvSpPr>
        <p:spPr>
          <a:xfrm>
            <a:off x="609600" y="6245225"/>
            <a:ext cx="2844800" cy="476250"/>
          </a:xfrm>
        </p:spPr>
        <p:txBody>
          <a:bodyPr/>
          <a:lstStyle>
            <a:lvl1pPr>
              <a:defRPr smtClean="0"/>
            </a:lvl1pPr>
          </a:lstStyle>
          <a:p>
            <a:fld id="{BD6BD716-F51C-5149-8214-2752F81F19AA}" type="datetime1">
              <a:rPr lang="en-US"/>
              <a:pPr/>
              <a:t>10/22/2021</a:t>
            </a:fld>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r>
              <a:rPr lang="en-US"/>
              <a:t>President's Cabinet - 12-8-2003</a:t>
            </a:r>
          </a:p>
        </p:txBody>
      </p:sp>
      <p:sp>
        <p:nvSpPr>
          <p:cNvPr id="7" name="Slide Number Placeholder 6"/>
          <p:cNvSpPr>
            <a:spLocks noGrp="1"/>
          </p:cNvSpPr>
          <p:nvPr>
            <p:ph type="sldNum" sz="quarter" idx="12"/>
          </p:nvPr>
        </p:nvSpPr>
        <p:spPr>
          <a:xfrm>
            <a:off x="8737600" y="6245225"/>
            <a:ext cx="2844800" cy="476250"/>
          </a:xfrm>
        </p:spPr>
        <p:txBody>
          <a:bodyPr/>
          <a:lstStyle>
            <a:lvl1pPr>
              <a:defRPr smtClean="0"/>
            </a:lvl1pPr>
          </a:lstStyle>
          <a:p>
            <a:fld id="{7537CC91-E7C1-AF45-BC2B-99867E03D0D2}" type="slidenum">
              <a:rPr lang="en-US"/>
              <a:pPr/>
              <a:t>‹#›</a:t>
            </a:fld>
            <a:endParaRPr lang="en-US"/>
          </a:p>
        </p:txBody>
      </p:sp>
    </p:spTree>
    <p:extLst>
      <p:ext uri="{BB962C8B-B14F-4D97-AF65-F5344CB8AC3E}">
        <p14:creationId xmlns:p14="http://schemas.microsoft.com/office/powerpoint/2010/main" val="408849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92CE9F-4211-43B6-994A-4DB8798D7A3B}" type="datetime1">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87049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9E02F-94AA-46B8-A4A5-F87F2491D8B3}" type="datetime1">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383399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907E97-FB6A-4851-8906-8F7E9DC82F63}" type="datetime1">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25693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BCCA1B-D3D7-4C70-A4F3-6CDCC3EAA8BA}" type="datetime1">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4FCE3-98A4-4385-9FA0-D7D495E5CB61}" type="slidenum">
              <a:rPr lang="en-US" smtClean="0"/>
              <a:t>‹#›</a:t>
            </a:fld>
            <a:endParaRPr lang="en-US"/>
          </a:p>
        </p:txBody>
      </p:sp>
    </p:spTree>
    <p:extLst>
      <p:ext uri="{BB962C8B-B14F-4D97-AF65-F5344CB8AC3E}">
        <p14:creationId xmlns:p14="http://schemas.microsoft.com/office/powerpoint/2010/main" val="206448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B7013-D195-4F6B-8BEF-0D70CCECF0D9}" type="datetime1">
              <a:rPr lang="en-US" smtClean="0"/>
              <a:t>10/22/2021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4FCE3-98A4-4385-9FA0-D7D495E5CB61}" type="slidenum">
              <a:rPr lang="en-US" smtClean="0"/>
              <a:t>‹#›</a:t>
            </a:fld>
            <a:endParaRPr lang="en-US"/>
          </a:p>
        </p:txBody>
      </p:sp>
    </p:spTree>
    <p:extLst>
      <p:ext uri="{BB962C8B-B14F-4D97-AF65-F5344CB8AC3E}">
        <p14:creationId xmlns:p14="http://schemas.microsoft.com/office/powerpoint/2010/main" val="3238702228"/>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569AA67B-C791-46D5-9D60-FFE9801F9C73}" type="datetime">
              <a:rPr lang="en-US" sz="1200" b="0" strike="noStrike" spc="-1">
                <a:solidFill>
                  <a:srgbClr val="8B8B8B"/>
                </a:solidFill>
                <a:latin typeface="Calibri"/>
              </a:rPr>
              <a:t>10/22/2021</a:t>
            </a:fld>
            <a:endParaRPr lang="en-GB"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en-GB"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8C9D4A15-AD6E-45BF-9494-8CF797142A87}" type="slidenum">
              <a:rPr lang="en-US" sz="1200" b="0" strike="noStrike" spc="-1">
                <a:solidFill>
                  <a:srgbClr val="8B8B8B"/>
                </a:solidFill>
                <a:latin typeface="Calibri"/>
              </a:rPr>
              <a:t>‹#›</a:t>
            </a:fld>
            <a:endParaRPr lang="en-GB"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extLst>
      <p:ext uri="{BB962C8B-B14F-4D97-AF65-F5344CB8AC3E}">
        <p14:creationId xmlns:p14="http://schemas.microsoft.com/office/powerpoint/2010/main" val="15505568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934D0-AA79-7141-AB34-142DAF125BB6}" type="datetime1">
              <a:rPr lang="en-US" smtClean="0"/>
              <a:t>10/22/2021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9BB28-A54A-A244-8178-D143E036CF0F}" type="slidenum">
              <a:rPr lang="en-US" smtClean="0"/>
              <a:t>‹#›</a:t>
            </a:fld>
            <a:endParaRPr lang="en-US"/>
          </a:p>
        </p:txBody>
      </p:sp>
    </p:spTree>
    <p:extLst>
      <p:ext uri="{BB962C8B-B14F-4D97-AF65-F5344CB8AC3E}">
        <p14:creationId xmlns:p14="http://schemas.microsoft.com/office/powerpoint/2010/main" val="377484322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F21CD-451C-4C8A-94BD-B3E8CD91663F}" type="datetimeFigureOut">
              <a:rPr lang="en-US" smtClean="0"/>
              <a:t>10/22/2021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4FCE3-98A4-4385-9FA0-D7D495E5CB61}" type="slidenum">
              <a:rPr lang="en-US" smtClean="0"/>
              <a:t>‹#›</a:t>
            </a:fld>
            <a:endParaRPr lang="en-US"/>
          </a:p>
        </p:txBody>
      </p:sp>
    </p:spTree>
    <p:extLst>
      <p:ext uri="{BB962C8B-B14F-4D97-AF65-F5344CB8AC3E}">
        <p14:creationId xmlns:p14="http://schemas.microsoft.com/office/powerpoint/2010/main" val="479133280"/>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1.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3" Type="http://schemas.openxmlformats.org/officeDocument/2006/relationships/image" Target="../media/image3.jpeg"/><Relationship Id="rId7" Type="http://schemas.openxmlformats.org/officeDocument/2006/relationships/image" Target="../media/image7.WMF"/><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emf"/><Relationship Id="rId10" Type="http://schemas.openxmlformats.org/officeDocument/2006/relationships/image" Target="../media/image10.WMF"/><Relationship Id="rId4" Type="http://schemas.openxmlformats.org/officeDocument/2006/relationships/image" Target="../media/image4.emf"/><Relationship Id="rId9" Type="http://schemas.openxmlformats.org/officeDocument/2006/relationships/image" Target="../media/image9.WMF"/><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417322"/>
            <a:ext cx="12161519" cy="1696763"/>
          </a:xfrm>
        </p:spPr>
        <p:txBody>
          <a:bodyPr>
            <a:noAutofit/>
          </a:bodyPr>
          <a:lstStyle/>
          <a:p>
            <a:pPr algn="ctr"/>
            <a:r>
              <a:rPr lang="en-US" sz="6600" b="1" dirty="0">
                <a:solidFill>
                  <a:srgbClr val="57D3FF"/>
                </a:solidFill>
              </a:rPr>
              <a:t>Selection Factors for Space Crops </a:t>
            </a:r>
            <a:br>
              <a:rPr lang="en-US" sz="6600" b="1" dirty="0">
                <a:solidFill>
                  <a:srgbClr val="57D3FF"/>
                </a:solidFill>
              </a:rPr>
            </a:br>
            <a:endParaRPr lang="en-US" sz="6600" b="1" dirty="0">
              <a:solidFill>
                <a:srgbClr val="57D3FF"/>
              </a:solidFill>
            </a:endParaRPr>
          </a:p>
        </p:txBody>
      </p:sp>
      <p:sp>
        <p:nvSpPr>
          <p:cNvPr id="4" name="Subtitle 2"/>
          <p:cNvSpPr txBox="1">
            <a:spLocks/>
          </p:cNvSpPr>
          <p:nvPr/>
        </p:nvSpPr>
        <p:spPr>
          <a:xfrm>
            <a:off x="772886" y="2482714"/>
            <a:ext cx="10450285" cy="3537086"/>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800" dirty="0">
                <a:solidFill>
                  <a:srgbClr val="00B0F0"/>
                </a:solidFill>
              </a:rPr>
              <a:t>Gioia D. Massa</a:t>
            </a:r>
            <a:r>
              <a:rPr lang="en-US" sz="14800" baseline="30000" dirty="0">
                <a:solidFill>
                  <a:srgbClr val="00B0F0"/>
                </a:solidFill>
              </a:rPr>
              <a:t>1</a:t>
            </a:r>
            <a:r>
              <a:rPr lang="en-US" sz="14800" dirty="0">
                <a:solidFill>
                  <a:srgbClr val="00B0F0"/>
                </a:solidFill>
              </a:rPr>
              <a:t>, Matthew W. Romeyn</a:t>
            </a:r>
            <a:r>
              <a:rPr lang="en-US" sz="14800" baseline="30000" dirty="0">
                <a:solidFill>
                  <a:srgbClr val="00B0F0"/>
                </a:solidFill>
              </a:rPr>
              <a:t>1</a:t>
            </a:r>
            <a:r>
              <a:rPr lang="en-US" sz="14800" dirty="0">
                <a:solidFill>
                  <a:srgbClr val="00B0F0"/>
                </a:solidFill>
              </a:rPr>
              <a:t> Grace L. Douglas</a:t>
            </a:r>
            <a:r>
              <a:rPr lang="en-US" sz="14800" baseline="30000" dirty="0">
                <a:solidFill>
                  <a:srgbClr val="00B0F0"/>
                </a:solidFill>
              </a:rPr>
              <a:t>2</a:t>
            </a:r>
            <a:r>
              <a:rPr lang="en-US" sz="14800" dirty="0">
                <a:solidFill>
                  <a:srgbClr val="00B0F0"/>
                </a:solidFill>
              </a:rPr>
              <a:t>, Ralph F. Fritsche</a:t>
            </a:r>
            <a:r>
              <a:rPr lang="en-US" sz="14800" baseline="30000" dirty="0">
                <a:solidFill>
                  <a:srgbClr val="00B0F0"/>
                </a:solidFill>
              </a:rPr>
              <a:t>1</a:t>
            </a:r>
            <a:r>
              <a:rPr lang="en-US" sz="14800" dirty="0">
                <a:solidFill>
                  <a:srgbClr val="00B0F0"/>
                </a:solidFill>
              </a:rPr>
              <a:t>, and Raymond M. Wheeler</a:t>
            </a:r>
            <a:r>
              <a:rPr lang="en-US" sz="14800" baseline="30000" dirty="0">
                <a:solidFill>
                  <a:srgbClr val="00B0F0"/>
                </a:solidFill>
              </a:rPr>
              <a:t>1</a:t>
            </a:r>
          </a:p>
          <a:p>
            <a:pPr marL="0" indent="0" algn="ctr">
              <a:buNone/>
            </a:pPr>
            <a:endParaRPr lang="en-US" sz="9800" dirty="0">
              <a:solidFill>
                <a:srgbClr val="00B0F0"/>
              </a:solidFill>
            </a:endParaRPr>
          </a:p>
          <a:p>
            <a:pPr marL="0" indent="0" algn="ctr">
              <a:buNone/>
            </a:pPr>
            <a:r>
              <a:rPr lang="en-US" sz="8600" dirty="0">
                <a:solidFill>
                  <a:srgbClr val="00B0F0"/>
                </a:solidFill>
              </a:rPr>
              <a:t>1. NASA Kennedy Space Center</a:t>
            </a:r>
          </a:p>
          <a:p>
            <a:pPr marL="0" indent="0" algn="ctr">
              <a:buNone/>
            </a:pPr>
            <a:r>
              <a:rPr lang="en-US" sz="8600" dirty="0">
                <a:solidFill>
                  <a:srgbClr val="00B0F0"/>
                </a:solidFill>
              </a:rPr>
              <a:t>2. NASA Johnson Space Center</a:t>
            </a:r>
          </a:p>
          <a:p>
            <a:pPr marL="0" indent="0" algn="ctr">
              <a:buNone/>
            </a:pPr>
            <a:endParaRPr lang="en-US" sz="1400" dirty="0">
              <a:solidFill>
                <a:srgbClr val="00B0F0"/>
              </a:solidFill>
            </a:endParaRPr>
          </a:p>
          <a:p>
            <a:pPr marL="0" indent="0" algn="ctr">
              <a:buNone/>
            </a:pPr>
            <a:endParaRPr lang="en-US" dirty="0"/>
          </a:p>
        </p:txBody>
      </p:sp>
      <p:sp>
        <p:nvSpPr>
          <p:cNvPr id="3" name="TextBox 2">
            <a:extLst>
              <a:ext uri="{FF2B5EF4-FFF2-40B4-BE49-F238E27FC236}">
                <a16:creationId xmlns:a16="http://schemas.microsoft.com/office/drawing/2014/main" id="{246DDD76-5013-48F8-BE29-7EF0075825AF}"/>
              </a:ext>
            </a:extLst>
          </p:cNvPr>
          <p:cNvSpPr txBox="1"/>
          <p:nvPr/>
        </p:nvSpPr>
        <p:spPr>
          <a:xfrm>
            <a:off x="397328" y="5778082"/>
            <a:ext cx="11201399" cy="830997"/>
          </a:xfrm>
          <a:prstGeom prst="rect">
            <a:avLst/>
          </a:prstGeom>
          <a:noFill/>
        </p:spPr>
        <p:txBody>
          <a:bodyPr wrap="square" rtlCol="0">
            <a:spAutoFit/>
          </a:bodyPr>
          <a:lstStyle/>
          <a:p>
            <a:r>
              <a:rPr lang="en-US" sz="2400" dirty="0">
                <a:solidFill>
                  <a:schemeClr val="accent4">
                    <a:lumMod val="40000"/>
                    <a:lumOff val="60000"/>
                  </a:schemeClr>
                </a:solidFill>
              </a:rPr>
              <a:t>Special thanks to Karen McDonald, Robert Jinkerson, Devin Coleman-Derr, and Natasha Haveman</a:t>
            </a:r>
          </a:p>
        </p:txBody>
      </p:sp>
    </p:spTree>
    <p:extLst>
      <p:ext uri="{BB962C8B-B14F-4D97-AF65-F5344CB8AC3E}">
        <p14:creationId xmlns:p14="http://schemas.microsoft.com/office/powerpoint/2010/main" val="427826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3DB3-C491-40BE-99C0-A8BA4D875375}"/>
              </a:ext>
            </a:extLst>
          </p:cNvPr>
          <p:cNvSpPr>
            <a:spLocks noGrp="1"/>
          </p:cNvSpPr>
          <p:nvPr>
            <p:ph type="title"/>
          </p:nvPr>
        </p:nvSpPr>
        <p:spPr/>
        <p:txBody>
          <a:bodyPr/>
          <a:lstStyle/>
          <a:p>
            <a:r>
              <a:rPr lang="en-US" dirty="0"/>
              <a:t>A few examples of NASA-funded work in crop development and selection…..</a:t>
            </a:r>
          </a:p>
        </p:txBody>
      </p:sp>
    </p:spTree>
    <p:extLst>
      <p:ext uri="{BB962C8B-B14F-4D97-AF65-F5344CB8AC3E}">
        <p14:creationId xmlns:p14="http://schemas.microsoft.com/office/powerpoint/2010/main" val="380068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p:cNvSpPr/>
          <p:nvPr/>
        </p:nvSpPr>
        <p:spPr>
          <a:xfrm>
            <a:off x="5329238" y="2762250"/>
            <a:ext cx="209420" cy="209560"/>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89"/>
                  <a:pt x="11981" y="9818"/>
                </a:cubicBezTo>
                <a:cubicBezTo>
                  <a:pt x="11981" y="9546"/>
                  <a:pt x="11767" y="9327"/>
                  <a:pt x="11502" y="9327"/>
                </a:cubicBezTo>
                <a:cubicBezTo>
                  <a:pt x="11237" y="9327"/>
                  <a:pt x="11022" y="9546"/>
                  <a:pt x="11022" y="9818"/>
                </a:cubicBezTo>
                <a:cubicBezTo>
                  <a:pt x="11022" y="10089"/>
                  <a:pt x="11237" y="10309"/>
                  <a:pt x="11502" y="10309"/>
                </a:cubicBezTo>
                <a:moveTo>
                  <a:pt x="15818" y="4909"/>
                </a:moveTo>
                <a:cubicBezTo>
                  <a:pt x="16083" y="4909"/>
                  <a:pt x="16297" y="5128"/>
                  <a:pt x="16297" y="5400"/>
                </a:cubicBezTo>
                <a:cubicBezTo>
                  <a:pt x="16297" y="5671"/>
                  <a:pt x="16083" y="5891"/>
                  <a:pt x="15818" y="5891"/>
                </a:cubicBezTo>
                <a:cubicBezTo>
                  <a:pt x="15553" y="5891"/>
                  <a:pt x="15338" y="5671"/>
                  <a:pt x="15338" y="5400"/>
                </a:cubicBezTo>
                <a:cubicBezTo>
                  <a:pt x="15338" y="5128"/>
                  <a:pt x="15553" y="4909"/>
                  <a:pt x="15818" y="4909"/>
                </a:cubicBezTo>
                <a:moveTo>
                  <a:pt x="15818" y="6872"/>
                </a:moveTo>
                <a:cubicBezTo>
                  <a:pt x="16612" y="6872"/>
                  <a:pt x="17256" y="6213"/>
                  <a:pt x="17256" y="5400"/>
                </a:cubicBezTo>
                <a:cubicBezTo>
                  <a:pt x="17256" y="4587"/>
                  <a:pt x="16612" y="3927"/>
                  <a:pt x="15818" y="3927"/>
                </a:cubicBezTo>
                <a:cubicBezTo>
                  <a:pt x="15023" y="3927"/>
                  <a:pt x="14379" y="4587"/>
                  <a:pt x="14379" y="5400"/>
                </a:cubicBezTo>
                <a:cubicBezTo>
                  <a:pt x="14379" y="6213"/>
                  <a:pt x="15023" y="6872"/>
                  <a:pt x="15818" y="6872"/>
                </a:cubicBezTo>
                <a:moveTo>
                  <a:pt x="12941" y="11781"/>
                </a:moveTo>
                <a:cubicBezTo>
                  <a:pt x="13206" y="11781"/>
                  <a:pt x="13420" y="11562"/>
                  <a:pt x="13420" y="11290"/>
                </a:cubicBezTo>
                <a:cubicBezTo>
                  <a:pt x="13420" y="11019"/>
                  <a:pt x="13206" y="10800"/>
                  <a:pt x="12941" y="10800"/>
                </a:cubicBezTo>
                <a:cubicBezTo>
                  <a:pt x="12675" y="10800"/>
                  <a:pt x="12461" y="11019"/>
                  <a:pt x="12461" y="11290"/>
                </a:cubicBezTo>
                <a:cubicBezTo>
                  <a:pt x="12461" y="11562"/>
                  <a:pt x="12675" y="11781"/>
                  <a:pt x="12941" y="11781"/>
                </a:cubicBezTo>
                <a:moveTo>
                  <a:pt x="10063" y="7854"/>
                </a:moveTo>
                <a:cubicBezTo>
                  <a:pt x="9798" y="7854"/>
                  <a:pt x="9584" y="8074"/>
                  <a:pt x="9584" y="8345"/>
                </a:cubicBezTo>
                <a:cubicBezTo>
                  <a:pt x="9584" y="8616"/>
                  <a:pt x="9798" y="8836"/>
                  <a:pt x="10063" y="8836"/>
                </a:cubicBezTo>
                <a:cubicBezTo>
                  <a:pt x="10328" y="8836"/>
                  <a:pt x="10543" y="8616"/>
                  <a:pt x="10543" y="8345"/>
                </a:cubicBezTo>
                <a:cubicBezTo>
                  <a:pt x="10543" y="8074"/>
                  <a:pt x="10328" y="7854"/>
                  <a:pt x="10063" y="7854"/>
                </a:cubicBezTo>
                <a:moveTo>
                  <a:pt x="1718" y="19842"/>
                </a:moveTo>
                <a:lnTo>
                  <a:pt x="3451" y="15392"/>
                </a:lnTo>
                <a:cubicBezTo>
                  <a:pt x="3684" y="15833"/>
                  <a:pt x="3973" y="16253"/>
                  <a:pt x="4312" y="16641"/>
                </a:cubicBezTo>
                <a:cubicBezTo>
                  <a:pt x="4824" y="17230"/>
                  <a:pt x="5418" y="17710"/>
                  <a:pt x="6061" y="18068"/>
                </a:cubicBezTo>
                <a:cubicBezTo>
                  <a:pt x="6061" y="18068"/>
                  <a:pt x="1718" y="19842"/>
                  <a:pt x="1718" y="19842"/>
                </a:cubicBezTo>
                <a:close/>
                <a:moveTo>
                  <a:pt x="3717" y="12060"/>
                </a:moveTo>
                <a:lnTo>
                  <a:pt x="0" y="21600"/>
                </a:lnTo>
                <a:lnTo>
                  <a:pt x="9319" y="17795"/>
                </a:lnTo>
                <a:cubicBezTo>
                  <a:pt x="9153" y="17815"/>
                  <a:pt x="8987" y="17823"/>
                  <a:pt x="8822" y="17823"/>
                </a:cubicBezTo>
                <a:cubicBezTo>
                  <a:pt x="5971" y="17823"/>
                  <a:pt x="3389" y="15002"/>
                  <a:pt x="3717" y="12060"/>
                </a:cubicBezTo>
                <a:moveTo>
                  <a:pt x="16115" y="10657"/>
                </a:moveTo>
                <a:cubicBezTo>
                  <a:pt x="15925" y="10850"/>
                  <a:pt x="15627" y="11171"/>
                  <a:pt x="15280" y="11542"/>
                </a:cubicBezTo>
                <a:cubicBezTo>
                  <a:pt x="14662" y="12203"/>
                  <a:pt x="13712" y="13220"/>
                  <a:pt x="13147" y="13753"/>
                </a:cubicBezTo>
                <a:lnTo>
                  <a:pt x="7665" y="8141"/>
                </a:lnTo>
                <a:cubicBezTo>
                  <a:pt x="8185" y="7563"/>
                  <a:pt x="9179" y="6590"/>
                  <a:pt x="9825" y="5958"/>
                </a:cubicBezTo>
                <a:cubicBezTo>
                  <a:pt x="10188" y="5603"/>
                  <a:pt x="10500" y="5297"/>
                  <a:pt x="10690" y="5103"/>
                </a:cubicBezTo>
                <a:cubicBezTo>
                  <a:pt x="13284" y="2447"/>
                  <a:pt x="18271" y="993"/>
                  <a:pt x="20136" y="982"/>
                </a:cubicBezTo>
                <a:cubicBezTo>
                  <a:pt x="20132" y="2572"/>
                  <a:pt x="18824" y="7884"/>
                  <a:pt x="16115" y="10657"/>
                </a:cubicBezTo>
                <a:moveTo>
                  <a:pt x="12477" y="14563"/>
                </a:moveTo>
                <a:cubicBezTo>
                  <a:pt x="12127" y="15872"/>
                  <a:pt x="11665" y="17072"/>
                  <a:pt x="11154" y="18035"/>
                </a:cubicBezTo>
                <a:cubicBezTo>
                  <a:pt x="10943" y="17453"/>
                  <a:pt x="10642" y="16798"/>
                  <a:pt x="10214" y="16110"/>
                </a:cubicBezTo>
                <a:cubicBezTo>
                  <a:pt x="10035" y="15822"/>
                  <a:pt x="9728" y="15656"/>
                  <a:pt x="9405" y="15656"/>
                </a:cubicBezTo>
                <a:cubicBezTo>
                  <a:pt x="9329" y="15656"/>
                  <a:pt x="9252" y="15664"/>
                  <a:pt x="9176" y="15683"/>
                </a:cubicBezTo>
                <a:cubicBezTo>
                  <a:pt x="8990" y="15730"/>
                  <a:pt x="8799" y="15754"/>
                  <a:pt x="8610" y="15754"/>
                </a:cubicBezTo>
                <a:cubicBezTo>
                  <a:pt x="7905" y="15754"/>
                  <a:pt x="7217" y="15432"/>
                  <a:pt x="6621" y="14822"/>
                </a:cubicBezTo>
                <a:cubicBezTo>
                  <a:pt x="5861" y="14043"/>
                  <a:pt x="5561" y="13114"/>
                  <a:pt x="5779" y="12206"/>
                </a:cubicBezTo>
                <a:cubicBezTo>
                  <a:pt x="5877" y="11797"/>
                  <a:pt x="5709" y="11370"/>
                  <a:pt x="5363" y="11144"/>
                </a:cubicBezTo>
                <a:cubicBezTo>
                  <a:pt x="4690" y="10706"/>
                  <a:pt x="4050" y="10398"/>
                  <a:pt x="3482" y="10182"/>
                </a:cubicBezTo>
                <a:cubicBezTo>
                  <a:pt x="4423" y="9658"/>
                  <a:pt x="5594" y="9186"/>
                  <a:pt x="6874" y="8826"/>
                </a:cubicBezTo>
                <a:cubicBezTo>
                  <a:pt x="6900" y="8820"/>
                  <a:pt x="6921" y="8802"/>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8"/>
                </a:cubicBezTo>
                <a:cubicBezTo>
                  <a:pt x="9345" y="5092"/>
                  <a:pt x="7134" y="7174"/>
                  <a:pt x="6621" y="7880"/>
                </a:cubicBezTo>
                <a:cubicBezTo>
                  <a:pt x="4961" y="8345"/>
                  <a:pt x="2544" y="9277"/>
                  <a:pt x="1196" y="10657"/>
                </a:cubicBezTo>
                <a:cubicBezTo>
                  <a:pt x="1196" y="10657"/>
                  <a:pt x="2841" y="10663"/>
                  <a:pt x="4848" y="11972"/>
                </a:cubicBezTo>
                <a:cubicBezTo>
                  <a:pt x="4556" y="13190"/>
                  <a:pt x="4926" y="14474"/>
                  <a:pt x="5943" y="15516"/>
                </a:cubicBezTo>
                <a:cubicBezTo>
                  <a:pt x="6735" y="16327"/>
                  <a:pt x="7672" y="16736"/>
                  <a:pt x="8610" y="16736"/>
                </a:cubicBezTo>
                <a:cubicBezTo>
                  <a:pt x="8876" y="16736"/>
                  <a:pt x="9142" y="16704"/>
                  <a:pt x="9405" y="16637"/>
                </a:cubicBezTo>
                <a:cubicBezTo>
                  <a:pt x="10683" y="18692"/>
                  <a:pt x="10690" y="20376"/>
                  <a:pt x="10690" y="20376"/>
                </a:cubicBezTo>
                <a:cubicBezTo>
                  <a:pt x="12038" y="18996"/>
                  <a:pt x="12948" y="16521"/>
                  <a:pt x="13402" y="14822"/>
                </a:cubicBezTo>
                <a:cubicBezTo>
                  <a:pt x="14091" y="14296"/>
                  <a:pt x="16126" y="12033"/>
                  <a:pt x="16793" y="11351"/>
                </a:cubicBezTo>
                <a:cubicBezTo>
                  <a:pt x="20164" y="7900"/>
                  <a:pt x="21600" y="861"/>
                  <a:pt x="20922" y="167"/>
                </a:cubicBezTo>
              </a:path>
            </a:pathLst>
          </a:custGeom>
          <a:solidFill>
            <a:srgbClr val="FFFFFF"/>
          </a:solidFill>
          <a:ln w="12700">
            <a:miter lim="400000"/>
          </a:ln>
        </p:spPr>
        <p:txBody>
          <a:bodyPr lIns="14288" tIns="14288" rIns="14288" bIns="14288" anchor="ctr"/>
          <a:lstStyle/>
          <a:p>
            <a:pPr marL="0" marR="0" lvl="0" indent="0" algn="l" defTabSz="457200" rtl="0" eaLnBrk="1" fontAlgn="auto" latinLnBrk="0" hangingPunct="1">
              <a:lnSpc>
                <a:spcPct val="100000"/>
              </a:lnSpc>
              <a:spcBef>
                <a:spcPts val="0"/>
              </a:spcBef>
              <a:spcAft>
                <a:spcPts val="0"/>
              </a:spcAft>
              <a:buClrTx/>
              <a:buSzTx/>
              <a:buFontTx/>
              <a:buNone/>
              <a:tabLst/>
              <a:defRPr>
                <a:solidFill>
                  <a:srgbClr val="27E0E5"/>
                </a:solidFill>
              </a:defRPr>
            </a:pPr>
            <a:endParaRPr kumimoji="0" sz="675" b="0" i="0" u="none" strike="noStrike" kern="1200" cap="none" spc="0" normalizeH="0" baseline="0" noProof="0">
              <a:ln>
                <a:noFill/>
              </a:ln>
              <a:solidFill>
                <a:srgbClr val="27E0E5"/>
              </a:solidFill>
              <a:effectLst/>
              <a:uLnTx/>
              <a:uFillTx/>
              <a:latin typeface="Arial" panose="020B0604020202020204"/>
              <a:ea typeface="+mn-ea"/>
              <a:cs typeface="+mn-cs"/>
            </a:endParaRPr>
          </a:p>
        </p:txBody>
      </p:sp>
      <p:sp>
        <p:nvSpPr>
          <p:cNvPr id="8" name="NEW TO NASA">
            <a:extLst>
              <a:ext uri="{FF2B5EF4-FFF2-40B4-BE49-F238E27FC236}">
                <a16:creationId xmlns:a16="http://schemas.microsoft.com/office/drawing/2014/main" id="{C089E21A-AA76-4DB6-BA15-F0925CA934DE}"/>
              </a:ext>
            </a:extLst>
          </p:cNvPr>
          <p:cNvSpPr/>
          <p:nvPr/>
        </p:nvSpPr>
        <p:spPr>
          <a:xfrm>
            <a:off x="234120" y="6362226"/>
            <a:ext cx="1945106" cy="253916"/>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defRPr>
                <a:solidFill>
                  <a:srgbClr val="213F7A"/>
                </a:solidFill>
                <a:latin typeface="Oswald SemiBold"/>
                <a:ea typeface="Oswald SemiBold"/>
                <a:cs typeface="Oswald SemiBold"/>
                <a:sym typeface="Oswald Semi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w Cen MT Condensed Extra Bold" panose="020B0602020104020603" pitchFamily="34" charset="77"/>
                <a:sym typeface="Oswald SemiBold"/>
              </a:rPr>
              <a:t>Jinkerson 6-month Closeout</a:t>
            </a:r>
            <a:endParaRPr kumimoji="0" sz="1400" b="1" i="0" u="none" strike="noStrike" kern="1200" cap="none" spc="0" normalizeH="0" baseline="0" noProof="0" dirty="0">
              <a:ln>
                <a:noFill/>
              </a:ln>
              <a:solidFill>
                <a:prstClr val="white"/>
              </a:solidFill>
              <a:effectLst/>
              <a:uLnTx/>
              <a:uFillTx/>
              <a:latin typeface="Tw Cen MT Condensed Extra Bold" panose="020B0602020104020603" pitchFamily="34" charset="77"/>
              <a:sym typeface="Oswald SemiBold"/>
            </a:endParaRPr>
          </a:p>
        </p:txBody>
      </p:sp>
      <p:pic>
        <p:nvPicPr>
          <p:cNvPr id="3074" name="Picture 2" descr="https://lh4.googleusercontent.com/fPDN8s5O-5PLuXXJBzmg7pZ2BzqzhgbkROfm1hnaI_vgJk1gQQVM7tPJ_bQrazhjPOVt63TXXpbQcm8kdit8k41AI7bpBOA69yuBwEB2WW51Y1j0_OLTgTFhACY3xeukEVZQC4Ze">
            <a:extLst>
              <a:ext uri="{FF2B5EF4-FFF2-40B4-BE49-F238E27FC236}">
                <a16:creationId xmlns:a16="http://schemas.microsoft.com/office/drawing/2014/main" id="{9752BC60-B74E-4B7D-93F8-F2D630614B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7798" y="1728671"/>
            <a:ext cx="2909031" cy="2560644"/>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  TO ESTABLISH TRISH in the tech and innovation community across America, with a focus on national innovation hubs most likely to yield interest and candidates.…">
            <a:extLst>
              <a:ext uri="{FF2B5EF4-FFF2-40B4-BE49-F238E27FC236}">
                <a16:creationId xmlns:a16="http://schemas.microsoft.com/office/drawing/2014/main" id="{FBAE4178-4CB6-459D-B669-32B2D4B1E71E}"/>
              </a:ext>
            </a:extLst>
          </p:cNvPr>
          <p:cNvSpPr/>
          <p:nvPr/>
        </p:nvSpPr>
        <p:spPr>
          <a:xfrm>
            <a:off x="267796" y="1453560"/>
            <a:ext cx="2909031" cy="33293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lstStyle/>
          <a:p>
            <a:pPr marL="0" marR="0" lvl="0" indent="0" algn="ctr" defTabSz="457200" rtl="0" eaLnBrk="1" fontAlgn="auto" latinLnBrk="0" hangingPunct="1">
              <a:lnSpc>
                <a:spcPct val="120000"/>
              </a:lnSpc>
              <a:spcBef>
                <a:spcPts val="563"/>
              </a:spcBef>
              <a:spcAft>
                <a:spcPts val="0"/>
              </a:spcAft>
              <a:buClrTx/>
              <a:buSzTx/>
              <a:buFontTx/>
              <a:buNone/>
              <a:tabLst/>
              <a:defRPr sz="2000">
                <a:latin typeface="Source Sans Pro"/>
                <a:ea typeface="Source Sans Pro"/>
                <a:cs typeface="Source Sans Pro"/>
                <a:sym typeface="Source Sans Pro"/>
              </a:defRPr>
            </a:pPr>
            <a:r>
              <a:rPr kumimoji="0" lang="en-US" sz="1400" b="0" i="0" u="none" strike="noStrike" kern="1200" cap="none" spc="0" normalizeH="0" baseline="0" noProof="0" dirty="0">
                <a:ln>
                  <a:noFill/>
                </a:ln>
                <a:solidFill>
                  <a:prstClr val="black"/>
                </a:solidFill>
                <a:effectLst/>
                <a:uLnTx/>
                <a:uFillTx/>
                <a:latin typeface="Arial" panose="020B0604020202020204"/>
                <a:sym typeface="Source Sans Pro"/>
              </a:rPr>
              <a:t>SPACE tomato plants in vitro</a:t>
            </a:r>
          </a:p>
        </p:txBody>
      </p:sp>
      <p:sp>
        <p:nvSpPr>
          <p:cNvPr id="2" name="Title 1">
            <a:extLst>
              <a:ext uri="{FF2B5EF4-FFF2-40B4-BE49-F238E27FC236}">
                <a16:creationId xmlns:a16="http://schemas.microsoft.com/office/drawing/2014/main" id="{0709C49E-D8D0-4D74-B69B-7FEFB07D6E66}"/>
              </a:ext>
            </a:extLst>
          </p:cNvPr>
          <p:cNvSpPr>
            <a:spLocks noGrp="1"/>
          </p:cNvSpPr>
          <p:nvPr>
            <p:ph type="title"/>
          </p:nvPr>
        </p:nvSpPr>
        <p:spPr>
          <a:xfrm>
            <a:off x="838200" y="109762"/>
            <a:ext cx="10515600" cy="1325563"/>
          </a:xfrm>
        </p:spPr>
        <p:txBody>
          <a:bodyPr>
            <a:noAutofit/>
          </a:bodyPr>
          <a:lstStyle/>
          <a:p>
            <a:r>
              <a:rPr lang="en-US" sz="2800" u="sng" dirty="0"/>
              <a:t>S</a:t>
            </a:r>
            <a:r>
              <a:rPr lang="en-US" sz="2800" dirty="0"/>
              <a:t>mall </a:t>
            </a:r>
            <a:r>
              <a:rPr lang="en-US" sz="2800" u="sng" dirty="0"/>
              <a:t>P</a:t>
            </a:r>
            <a:r>
              <a:rPr lang="en-US" sz="2800" dirty="0"/>
              <a:t>lants for </a:t>
            </a:r>
            <a:r>
              <a:rPr lang="en-US" sz="2800" u="sng" dirty="0"/>
              <a:t>A</a:t>
            </a:r>
            <a:r>
              <a:rPr lang="en-US" sz="2800" dirty="0"/>
              <a:t>griculture in </a:t>
            </a:r>
            <a:r>
              <a:rPr lang="en-US" sz="2800" u="sng" dirty="0"/>
              <a:t>C</a:t>
            </a:r>
            <a:r>
              <a:rPr lang="en-US" sz="2800" dirty="0"/>
              <a:t>onfined </a:t>
            </a:r>
            <a:r>
              <a:rPr lang="en-US" sz="2800" u="sng" dirty="0"/>
              <a:t>E</a:t>
            </a:r>
            <a:r>
              <a:rPr lang="en-US" sz="2800" dirty="0"/>
              <a:t>nvironments (SPACE) phenotype</a:t>
            </a:r>
          </a:p>
        </p:txBody>
      </p:sp>
      <p:sp>
        <p:nvSpPr>
          <p:cNvPr id="15" name="Content Placeholder 2">
            <a:extLst>
              <a:ext uri="{FF2B5EF4-FFF2-40B4-BE49-F238E27FC236}">
                <a16:creationId xmlns:a16="http://schemas.microsoft.com/office/drawing/2014/main" id="{3DEDBF5B-0BBA-4C47-8C3A-BC56DA8E6B45}"/>
              </a:ext>
            </a:extLst>
          </p:cNvPr>
          <p:cNvSpPr>
            <a:spLocks noGrp="1"/>
          </p:cNvSpPr>
          <p:nvPr>
            <p:ph idx="1"/>
          </p:nvPr>
        </p:nvSpPr>
        <p:spPr>
          <a:xfrm>
            <a:off x="6957113" y="1825625"/>
            <a:ext cx="5234888" cy="2425741"/>
          </a:xfrm>
        </p:spPr>
        <p:txBody>
          <a:bodyPr>
            <a:normAutofit lnSpcReduction="10000"/>
          </a:bodyPr>
          <a:lstStyle/>
          <a:p>
            <a:pPr>
              <a:lnSpc>
                <a:spcPct val="100000"/>
              </a:lnSpc>
            </a:pPr>
            <a:r>
              <a:rPr lang="en-US" sz="2000" dirty="0"/>
              <a:t>Gene editing a series of genes to make tomatoes rapidly flower and fruit resulting in extremely dwarf plants </a:t>
            </a:r>
          </a:p>
          <a:p>
            <a:pPr>
              <a:lnSpc>
                <a:spcPct val="100000"/>
              </a:lnSpc>
            </a:pPr>
            <a:r>
              <a:rPr lang="en-US" sz="2000" dirty="0"/>
              <a:t>Results in a high harvest index</a:t>
            </a:r>
          </a:p>
          <a:p>
            <a:pPr>
              <a:lnSpc>
                <a:spcPct val="100000"/>
              </a:lnSpc>
            </a:pPr>
            <a:r>
              <a:rPr lang="en-US" sz="2000" dirty="0"/>
              <a:t>Faster time to fruit</a:t>
            </a:r>
          </a:p>
          <a:p>
            <a:pPr>
              <a:lnSpc>
                <a:spcPct val="100000"/>
              </a:lnSpc>
            </a:pPr>
            <a:r>
              <a:rPr lang="en-US" sz="2000" dirty="0"/>
              <a:t>The SPACE phenotype can manifest from seeds or from tissue culture regeneration</a:t>
            </a:r>
          </a:p>
          <a:p>
            <a:endParaRPr lang="en-US" sz="2000" dirty="0"/>
          </a:p>
        </p:txBody>
      </p:sp>
      <p:pic>
        <p:nvPicPr>
          <p:cNvPr id="9" name="Picture 8">
            <a:extLst>
              <a:ext uri="{FF2B5EF4-FFF2-40B4-BE49-F238E27FC236}">
                <a16:creationId xmlns:a16="http://schemas.microsoft.com/office/drawing/2014/main" id="{8A59F5EC-908A-4A39-8353-BFD6BB585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2983" y="5939963"/>
            <a:ext cx="2385051" cy="719378"/>
          </a:xfrm>
          <a:prstGeom prst="rect">
            <a:avLst/>
          </a:prstGeom>
        </p:spPr>
      </p:pic>
      <p:sp>
        <p:nvSpPr>
          <p:cNvPr id="13" name="Rectangle 12">
            <a:extLst>
              <a:ext uri="{FF2B5EF4-FFF2-40B4-BE49-F238E27FC236}">
                <a16:creationId xmlns:a16="http://schemas.microsoft.com/office/drawing/2014/main" id="{C4EB176A-20A5-4A60-95E7-06F4B7A29EFC}"/>
              </a:ext>
            </a:extLst>
          </p:cNvPr>
          <p:cNvSpPr/>
          <p:nvPr/>
        </p:nvSpPr>
        <p:spPr>
          <a:xfrm>
            <a:off x="7759086" y="6071657"/>
            <a:ext cx="2023897"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Martha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Orozco-Cárdenas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172DCF23-F0C9-47B0-B119-4F26DF3F54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00928" y="4849123"/>
            <a:ext cx="1140213" cy="1152287"/>
          </a:xfrm>
          <a:prstGeom prst="ellipse">
            <a:avLst/>
          </a:prstGeom>
          <a:ln w="63500" cap="rnd">
            <a:noFill/>
          </a:ln>
          <a:effectLst/>
        </p:spPr>
      </p:pic>
      <p:pic>
        <p:nvPicPr>
          <p:cNvPr id="17" name="Picture 16">
            <a:extLst>
              <a:ext uri="{FF2B5EF4-FFF2-40B4-BE49-F238E27FC236}">
                <a16:creationId xmlns:a16="http://schemas.microsoft.com/office/drawing/2014/main" id="{2871C8F1-EA3C-4339-8A83-FB9E6014941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64815" y="4809976"/>
            <a:ext cx="1226557" cy="1226557"/>
          </a:xfrm>
          <a:prstGeom prst="ellipse">
            <a:avLst/>
          </a:prstGeom>
        </p:spPr>
      </p:pic>
      <p:sp>
        <p:nvSpPr>
          <p:cNvPr id="18" name="Rectangle 17">
            <a:extLst>
              <a:ext uri="{FF2B5EF4-FFF2-40B4-BE49-F238E27FC236}">
                <a16:creationId xmlns:a16="http://schemas.microsoft.com/office/drawing/2014/main" id="{9A747805-E5C6-476F-BA12-2C09657DA684}"/>
              </a:ext>
            </a:extLst>
          </p:cNvPr>
          <p:cNvSpPr/>
          <p:nvPr/>
        </p:nvSpPr>
        <p:spPr>
          <a:xfrm>
            <a:off x="6364814" y="6071657"/>
            <a:ext cx="1226558"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Robert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Jinkerson</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  TO ESTABLISH TRISH in the tech and innovation community across America, with a focus on national innovation hubs most likely to yield interest and candidates.…">
            <a:extLst>
              <a:ext uri="{FF2B5EF4-FFF2-40B4-BE49-F238E27FC236}">
                <a16:creationId xmlns:a16="http://schemas.microsoft.com/office/drawing/2014/main" id="{56C151A5-8D1C-4BAF-BE68-0BBA7FD82A38}"/>
              </a:ext>
            </a:extLst>
          </p:cNvPr>
          <p:cNvSpPr/>
          <p:nvPr/>
        </p:nvSpPr>
        <p:spPr>
          <a:xfrm>
            <a:off x="3411348" y="1453560"/>
            <a:ext cx="3311241" cy="33293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lstStyle/>
          <a:p>
            <a:pPr marL="0" marR="0" lvl="0" indent="0" algn="ctr" defTabSz="457200" rtl="0" eaLnBrk="1" fontAlgn="auto" latinLnBrk="0" hangingPunct="1">
              <a:lnSpc>
                <a:spcPct val="120000"/>
              </a:lnSpc>
              <a:spcBef>
                <a:spcPts val="563"/>
              </a:spcBef>
              <a:spcAft>
                <a:spcPts val="0"/>
              </a:spcAft>
              <a:buClrTx/>
              <a:buSzTx/>
              <a:buFontTx/>
              <a:buNone/>
              <a:tabLst/>
              <a:defRPr sz="2000">
                <a:latin typeface="Source Sans Pro"/>
                <a:ea typeface="Source Sans Pro"/>
                <a:cs typeface="Source Sans Pro"/>
                <a:sym typeface="Source Sans Pro"/>
              </a:defRPr>
            </a:pPr>
            <a:r>
              <a:rPr kumimoji="0" lang="en-US" sz="1400" b="0" i="0" u="none" strike="noStrike" kern="1200" cap="none" spc="0" normalizeH="0" baseline="0" noProof="0" dirty="0">
                <a:ln>
                  <a:noFill/>
                </a:ln>
                <a:solidFill>
                  <a:prstClr val="black"/>
                </a:solidFill>
                <a:effectLst/>
                <a:uLnTx/>
                <a:uFillTx/>
                <a:latin typeface="Arial" panose="020B0604020202020204"/>
                <a:sym typeface="Source Sans Pro"/>
              </a:rPr>
              <a:t>SPACE tomato plants in soil</a:t>
            </a:r>
          </a:p>
        </p:txBody>
      </p:sp>
      <p:pic>
        <p:nvPicPr>
          <p:cNvPr id="20" name="Picture 19">
            <a:extLst>
              <a:ext uri="{FF2B5EF4-FFF2-40B4-BE49-F238E27FC236}">
                <a16:creationId xmlns:a16="http://schemas.microsoft.com/office/drawing/2014/main" id="{B68A1CAD-0B61-4D01-8D61-E32D7197A96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11348" y="1728672"/>
            <a:ext cx="3311241" cy="2560644"/>
          </a:xfrm>
          <a:prstGeom prst="rect">
            <a:avLst/>
          </a:prstGeom>
        </p:spPr>
      </p:pic>
      <p:grpSp>
        <p:nvGrpSpPr>
          <p:cNvPr id="3" name="Group 2">
            <a:extLst>
              <a:ext uri="{FF2B5EF4-FFF2-40B4-BE49-F238E27FC236}">
                <a16:creationId xmlns:a16="http://schemas.microsoft.com/office/drawing/2014/main" id="{4381D0EA-DA59-4F1D-9140-D8CF159E77ED}"/>
              </a:ext>
            </a:extLst>
          </p:cNvPr>
          <p:cNvGrpSpPr/>
          <p:nvPr/>
        </p:nvGrpSpPr>
        <p:grpSpPr>
          <a:xfrm>
            <a:off x="1722311" y="4350226"/>
            <a:ext cx="3186599" cy="2309115"/>
            <a:chOff x="1363995" y="4350226"/>
            <a:chExt cx="3186599" cy="2309115"/>
          </a:xfrm>
        </p:grpSpPr>
        <p:pic>
          <p:nvPicPr>
            <p:cNvPr id="1026" name="Picture 2" descr="https://lh3.googleusercontent.com/h3fHQ3jJKDwIcoo3Env0sCf5ZnvkPaeSf1lzf7B6Gf3DBQpfCnY7Z0ZezFvbFeaczymWLPMqUIduZ071fQLtC_qwPvXD2IBz9_gP8GlXXW38J6GFFoF09ie5j5fnVgYX5UpGWd_tue0=s0">
              <a:extLst>
                <a:ext uri="{FF2B5EF4-FFF2-40B4-BE49-F238E27FC236}">
                  <a16:creationId xmlns:a16="http://schemas.microsoft.com/office/drawing/2014/main" id="{7F48599A-5B0C-46A3-8F9E-A4DC51A7477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363995" y="4603538"/>
              <a:ext cx="3186599" cy="2055803"/>
            </a:xfrm>
            <a:prstGeom prst="rect">
              <a:avLst/>
            </a:prstGeom>
            <a:noFill/>
            <a:extLst>
              <a:ext uri="{909E8E84-426E-40DD-AFC4-6F175D3DCCD1}">
                <a14:hiddenFill xmlns:a14="http://schemas.microsoft.com/office/drawing/2010/main">
                  <a:solidFill>
                    <a:srgbClr val="FFFFFF"/>
                  </a:solidFill>
                </a14:hiddenFill>
              </a:ext>
            </a:extLst>
          </p:spPr>
        </p:pic>
        <p:sp>
          <p:nvSpPr>
            <p:cNvPr id="21" name="•  TO ESTABLISH TRISH in the tech and innovation community across America, with a focus on national innovation hubs most likely to yield interest and candidates.…">
              <a:extLst>
                <a:ext uri="{FF2B5EF4-FFF2-40B4-BE49-F238E27FC236}">
                  <a16:creationId xmlns:a16="http://schemas.microsoft.com/office/drawing/2014/main" id="{13DC5DF4-9D6E-41DF-9CFE-653127CDB3C7}"/>
                </a:ext>
              </a:extLst>
            </p:cNvPr>
            <p:cNvSpPr/>
            <p:nvPr/>
          </p:nvSpPr>
          <p:spPr>
            <a:xfrm>
              <a:off x="1363995" y="4350226"/>
              <a:ext cx="3186599" cy="33293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lstStyle/>
            <a:p>
              <a:pPr marL="0" marR="0" lvl="0" indent="0" algn="ctr" defTabSz="457200" rtl="0" eaLnBrk="1" fontAlgn="auto" latinLnBrk="0" hangingPunct="1">
                <a:lnSpc>
                  <a:spcPct val="120000"/>
                </a:lnSpc>
                <a:spcBef>
                  <a:spcPts val="563"/>
                </a:spcBef>
                <a:spcAft>
                  <a:spcPts val="0"/>
                </a:spcAft>
                <a:buClrTx/>
                <a:buSzTx/>
                <a:buFontTx/>
                <a:buNone/>
                <a:tabLst/>
                <a:defRPr sz="2000">
                  <a:latin typeface="Source Sans Pro"/>
                  <a:ea typeface="Source Sans Pro"/>
                  <a:cs typeface="Source Sans Pro"/>
                  <a:sym typeface="Source Sans Pro"/>
                </a:defRPr>
              </a:pPr>
              <a:r>
                <a:rPr kumimoji="0" lang="en-US" sz="1400" b="0" i="0" u="none" strike="noStrike" kern="1200" cap="none" spc="0" normalizeH="0" baseline="0" noProof="0" dirty="0">
                  <a:ln>
                    <a:noFill/>
                  </a:ln>
                  <a:solidFill>
                    <a:prstClr val="black"/>
                  </a:solidFill>
                  <a:effectLst/>
                  <a:uLnTx/>
                  <a:uFillTx/>
                  <a:latin typeface="Arial" panose="020B0604020202020204"/>
                  <a:sym typeface="Source Sans Pro"/>
                </a:rPr>
                <a:t>SPACE tomato plants in APH analog</a:t>
              </a:r>
            </a:p>
          </p:txBody>
        </p:sp>
      </p:grpSp>
    </p:spTree>
    <p:extLst>
      <p:ext uri="{BB962C8B-B14F-4D97-AF65-F5344CB8AC3E}">
        <p14:creationId xmlns:p14="http://schemas.microsoft.com/office/powerpoint/2010/main" val="2474187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A204-3E51-4541-8FFE-813A86A5DC2A}"/>
              </a:ext>
            </a:extLst>
          </p:cNvPr>
          <p:cNvSpPr>
            <a:spLocks noGrp="1"/>
          </p:cNvSpPr>
          <p:nvPr>
            <p:ph type="title"/>
          </p:nvPr>
        </p:nvSpPr>
        <p:spPr/>
        <p:txBody>
          <a:bodyPr>
            <a:noAutofit/>
          </a:bodyPr>
          <a:lstStyle/>
          <a:p>
            <a:r>
              <a:rPr lang="en-US" sz="2800" dirty="0"/>
              <a:t>To reduce plant size for space flight applications a series of pathways can be altered and stacked</a:t>
            </a:r>
          </a:p>
        </p:txBody>
      </p:sp>
      <p:sp>
        <p:nvSpPr>
          <p:cNvPr id="3" name="Content Placeholder 2">
            <a:extLst>
              <a:ext uri="{FF2B5EF4-FFF2-40B4-BE49-F238E27FC236}">
                <a16:creationId xmlns:a16="http://schemas.microsoft.com/office/drawing/2014/main" id="{AED54629-762B-4835-8E52-773A49B73524}"/>
              </a:ext>
            </a:extLst>
          </p:cNvPr>
          <p:cNvSpPr>
            <a:spLocks noGrp="1"/>
          </p:cNvSpPr>
          <p:nvPr>
            <p:ph sz="quarter" idx="10"/>
          </p:nvPr>
        </p:nvSpPr>
        <p:spPr>
          <a:xfrm>
            <a:off x="978344" y="6343817"/>
            <a:ext cx="10052755" cy="722568"/>
          </a:xfrm>
        </p:spPr>
        <p:txBody>
          <a:bodyPr>
            <a:normAutofit/>
          </a:bodyPr>
          <a:lstStyle/>
          <a:p>
            <a:pPr marL="0" indent="0">
              <a:buNone/>
            </a:pPr>
            <a:r>
              <a:rPr lang="en-US" sz="2000" dirty="0"/>
              <a:t>Top-down approach: Reduce the non-edible portions of the plant by stacking mutations </a:t>
            </a:r>
          </a:p>
        </p:txBody>
      </p:sp>
      <p:pic>
        <p:nvPicPr>
          <p:cNvPr id="8" name="Picture 7">
            <a:extLst>
              <a:ext uri="{FF2B5EF4-FFF2-40B4-BE49-F238E27FC236}">
                <a16:creationId xmlns:a16="http://schemas.microsoft.com/office/drawing/2014/main" id="{00006D95-AF8F-401B-B3B5-354C7B4764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5303" y="2171950"/>
            <a:ext cx="6996005" cy="3883714"/>
          </a:xfrm>
          <a:prstGeom prst="rect">
            <a:avLst/>
          </a:prstGeom>
        </p:spPr>
      </p:pic>
      <p:sp>
        <p:nvSpPr>
          <p:cNvPr id="4" name="TextBox 3">
            <a:extLst>
              <a:ext uri="{FF2B5EF4-FFF2-40B4-BE49-F238E27FC236}">
                <a16:creationId xmlns:a16="http://schemas.microsoft.com/office/drawing/2014/main" id="{5FA348C0-E46A-4566-94E7-A3F3DEAC3433}"/>
              </a:ext>
            </a:extLst>
          </p:cNvPr>
          <p:cNvSpPr txBox="1"/>
          <p:nvPr/>
        </p:nvSpPr>
        <p:spPr>
          <a:xfrm>
            <a:off x="9143195" y="2383069"/>
            <a:ext cx="2967004"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Gene targets: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Growth hormones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Flowering time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Determinacy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Stress response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861609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CF8"/>
            </a:gs>
            <a:gs pos="100000">
              <a:srgbClr val="ABE4C0"/>
            </a:gs>
          </a:gsLst>
          <a:lin ang="5400000"/>
        </a:gradFill>
        <a:effectLst/>
      </p:bgPr>
    </p:bg>
    <p:spTree>
      <p:nvGrpSpPr>
        <p:cNvPr id="1" name=""/>
        <p:cNvGrpSpPr/>
        <p:nvPr/>
      </p:nvGrpSpPr>
      <p:grpSpPr>
        <a:xfrm>
          <a:off x="0" y="0"/>
          <a:ext cx="0" cy="0"/>
          <a:chOff x="0" y="0"/>
          <a:chExt cx="0" cy="0"/>
        </a:xfrm>
      </p:grpSpPr>
      <p:sp>
        <p:nvSpPr>
          <p:cNvPr id="41" name="Title 3"/>
          <p:cNvSpPr txBox="1"/>
          <p:nvPr/>
        </p:nvSpPr>
        <p:spPr>
          <a:xfrm>
            <a:off x="1416000" y="88875"/>
            <a:ext cx="10515240" cy="563760"/>
          </a:xfrm>
          <a:prstGeom prst="rect">
            <a:avLst/>
          </a:prstGeom>
          <a:noFill/>
          <a:ln w="0">
            <a:noFill/>
          </a:ln>
        </p:spPr>
        <p:txBody>
          <a:bodyPr anchor="ctr">
            <a:normAutofit fontScale="92500" lnSpcReduction="10000"/>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1" normalizeH="0" baseline="0" noProof="0" dirty="0">
                <a:ln>
                  <a:noFill/>
                </a:ln>
                <a:solidFill>
                  <a:srgbClr val="000000"/>
                </a:solidFill>
                <a:effectLst/>
                <a:uLnTx/>
                <a:uFillTx/>
                <a:latin typeface="Calibri Light"/>
              </a:rPr>
              <a:t>Transgenic Lettuce as a Pharmaceutical Factory</a:t>
            </a:r>
            <a:endParaRPr kumimoji="0" lang="en-US" sz="4000" b="0" i="0" u="none" strike="noStrike" kern="1200" cap="none" spc="-1" normalizeH="0" baseline="0" noProof="0" dirty="0">
              <a:ln>
                <a:noFill/>
              </a:ln>
              <a:solidFill>
                <a:srgbClr val="000000"/>
              </a:solidFill>
              <a:effectLst/>
              <a:uLnTx/>
              <a:uFillTx/>
              <a:latin typeface="Calibri"/>
            </a:endParaRPr>
          </a:p>
        </p:txBody>
      </p:sp>
      <p:pic>
        <p:nvPicPr>
          <p:cNvPr id="42" name="Picture 13"/>
          <p:cNvPicPr/>
          <p:nvPr/>
        </p:nvPicPr>
        <p:blipFill>
          <a:blip r:embed="rId3" cstate="print">
            <a:extLst>
              <a:ext uri="{28A0092B-C50C-407E-A947-70E740481C1C}">
                <a14:useLocalDpi xmlns:a14="http://schemas.microsoft.com/office/drawing/2010/main" val="0"/>
              </a:ext>
            </a:extLst>
          </a:blip>
          <a:stretch/>
        </p:blipFill>
        <p:spPr>
          <a:xfrm>
            <a:off x="224280" y="929160"/>
            <a:ext cx="2249640" cy="3118680"/>
          </a:xfrm>
          <a:prstGeom prst="rect">
            <a:avLst/>
          </a:prstGeom>
          <a:ln w="0">
            <a:noFill/>
          </a:ln>
        </p:spPr>
      </p:pic>
      <p:sp>
        <p:nvSpPr>
          <p:cNvPr id="43" name="TextBox 14"/>
          <p:cNvSpPr/>
          <p:nvPr/>
        </p:nvSpPr>
        <p:spPr>
          <a:xfrm>
            <a:off x="2473920" y="1211760"/>
            <a:ext cx="3785760" cy="2833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1800" b="0" i="0" u="none" strike="noStrike" kern="1200" cap="none" spc="-1" normalizeH="0" baseline="0" noProof="0" dirty="0">
                <a:ln>
                  <a:noFill/>
                </a:ln>
                <a:solidFill>
                  <a:srgbClr val="000000"/>
                </a:solidFill>
                <a:effectLst/>
                <a:uLnTx/>
                <a:uFillTx/>
                <a:latin typeface="Calibri"/>
              </a:rPr>
              <a:t>PTH [1-34] is an FDA-approved treatment for bone mineral density loss (as </a:t>
            </a:r>
            <a:r>
              <a:rPr kumimoji="0" lang="en-US" sz="1800" b="0" i="0" u="none" strike="noStrike" kern="1200" cap="none" spc="-1" normalizeH="0" baseline="0" noProof="0" dirty="0" err="1">
                <a:ln>
                  <a:noFill/>
                </a:ln>
                <a:solidFill>
                  <a:srgbClr val="000000"/>
                </a:solidFill>
                <a:effectLst/>
                <a:uLnTx/>
                <a:uFillTx/>
                <a:latin typeface="Calibri"/>
              </a:rPr>
              <a:t>Forteo</a:t>
            </a:r>
            <a:r>
              <a:rPr kumimoji="0" lang="en-US" sz="1800" b="0" i="0" u="none" strike="noStrike" kern="1200" cap="none" spc="-1" normalizeH="0" baseline="0" noProof="0" dirty="0">
                <a:ln>
                  <a:noFill/>
                </a:ln>
                <a:solidFill>
                  <a:srgbClr val="000000"/>
                </a:solidFill>
                <a:effectLst/>
                <a:uLnTx/>
                <a:uFillTx/>
                <a:latin typeface="Calibri"/>
              </a:rPr>
              <a:t>®, dose 20 </a:t>
            </a:r>
            <a:r>
              <a:rPr kumimoji="0" lang="en-US" sz="1800" b="0" i="0" u="none" strike="noStrike" kern="1200" cap="none" spc="-1" normalizeH="0" baseline="0" noProof="0" dirty="0" err="1">
                <a:ln>
                  <a:noFill/>
                </a:ln>
                <a:solidFill>
                  <a:srgbClr val="000000"/>
                </a:solidFill>
                <a:effectLst/>
                <a:uLnTx/>
                <a:uFillTx/>
                <a:latin typeface="Calibri"/>
              </a:rPr>
              <a:t>μg</a:t>
            </a:r>
            <a:r>
              <a:rPr kumimoji="0" lang="en-US" sz="1800" b="0" i="0" u="none" strike="noStrike" kern="1200" cap="none" spc="-1" normalizeH="0" baseline="0" noProof="0" dirty="0">
                <a:ln>
                  <a:noFill/>
                </a:ln>
                <a:solidFill>
                  <a:srgbClr val="000000"/>
                </a:solidFill>
                <a:effectLst/>
                <a:uLnTx/>
                <a:uFillTx/>
                <a:latin typeface="Calibri"/>
              </a:rPr>
              <a:t>/day).</a:t>
            </a:r>
            <a:endParaRPr kumimoji="0" lang="en-GB" sz="18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endParaRPr kumimoji="0" lang="en-GB" sz="18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1800" b="0" i="0" u="none" strike="noStrike" kern="1200" cap="none" spc="-1" normalizeH="0" baseline="0" noProof="0" dirty="0">
                <a:ln>
                  <a:noFill/>
                </a:ln>
                <a:solidFill>
                  <a:srgbClr val="000000"/>
                </a:solidFill>
                <a:effectLst/>
                <a:uLnTx/>
                <a:uFillTx/>
                <a:latin typeface="Calibri"/>
              </a:rPr>
              <a:t>Transgenic lettuce is expressing the fusion protein PTH-Fc, which combines amino acids 1-34 of human parathyroid hormone with the fragment crystallizable (Fc) region of human IgG1.</a:t>
            </a:r>
            <a:endParaRPr kumimoji="0" lang="en-GB" sz="1800" b="0" i="0" u="none" strike="noStrike" kern="1200" cap="none" spc="-1" normalizeH="0" baseline="0" noProof="0" dirty="0">
              <a:ln>
                <a:noFill/>
              </a:ln>
              <a:solidFill>
                <a:prstClr val="black"/>
              </a:solidFill>
              <a:effectLst/>
              <a:uLnTx/>
              <a:uFillTx/>
              <a:latin typeface="Arial"/>
            </a:endParaRPr>
          </a:p>
        </p:txBody>
      </p:sp>
      <p:sp>
        <p:nvSpPr>
          <p:cNvPr id="44" name="TextBox 17"/>
          <p:cNvSpPr/>
          <p:nvPr/>
        </p:nvSpPr>
        <p:spPr>
          <a:xfrm>
            <a:off x="6198480" y="4909680"/>
            <a:ext cx="5321520" cy="146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1800" b="0" i="0" u="none" strike="noStrike" kern="1200" cap="none" spc="-1" normalizeH="0" baseline="0" noProof="0" dirty="0">
                <a:ln>
                  <a:noFill/>
                </a:ln>
                <a:solidFill>
                  <a:srgbClr val="000000"/>
                </a:solidFill>
                <a:effectLst/>
                <a:uLnTx/>
                <a:uFillTx/>
                <a:latin typeface="Calibri"/>
              </a:rPr>
              <a:t>Both the growth of lettuce biomass and the requirements for PTH-Fc on a long-duration space exploration mission can be modeled. Together, the models enable integration into a reference mission architecture.  </a:t>
            </a:r>
            <a:endParaRPr kumimoji="0" lang="en-GB" sz="1800" b="0" i="0" u="none" strike="noStrike" kern="1200" cap="none" spc="-1" normalizeH="0" baseline="0" noProof="0" dirty="0">
              <a:ln>
                <a:noFill/>
              </a:ln>
              <a:solidFill>
                <a:prstClr val="black"/>
              </a:solidFill>
              <a:effectLst/>
              <a:uLnTx/>
              <a:uFillTx/>
              <a:latin typeface="Arial"/>
            </a:endParaRPr>
          </a:p>
        </p:txBody>
      </p:sp>
      <p:sp>
        <p:nvSpPr>
          <p:cNvPr id="45" name="TextBox 18"/>
          <p:cNvSpPr/>
          <p:nvPr/>
        </p:nvSpPr>
        <p:spPr>
          <a:xfrm>
            <a:off x="6480000" y="1211760"/>
            <a:ext cx="2160000" cy="34148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1800" b="0" i="0" u="none" strike="noStrike" kern="1200" cap="none" spc="-1" normalizeH="0" baseline="0" noProof="0" dirty="0">
                <a:ln>
                  <a:noFill/>
                </a:ln>
                <a:solidFill>
                  <a:srgbClr val="000000"/>
                </a:solidFill>
                <a:effectLst/>
                <a:uLnTx/>
                <a:uFillTx/>
                <a:latin typeface="Calibri"/>
              </a:rPr>
              <a:t>Western blot and ELISA assays demonstrate the production of PTH-Fc in transgenic plants. The expression level of PTH-Fc is estimated to be ~10-12 mg PTH-Fc / kg fresh weight in Transgenic Plant Line 5.</a:t>
            </a:r>
            <a:endParaRPr kumimoji="0" lang="en-GB" sz="1800" b="0" i="0" u="none" strike="noStrike" kern="1200" cap="none" spc="-1" normalizeH="0" baseline="0" noProof="0" dirty="0">
              <a:ln>
                <a:noFill/>
              </a:ln>
              <a:solidFill>
                <a:prstClr val="black"/>
              </a:solidFill>
              <a:effectLst/>
              <a:uLnTx/>
              <a:uFillTx/>
              <a:latin typeface="Arial"/>
            </a:endParaRPr>
          </a:p>
        </p:txBody>
      </p:sp>
      <p:pic>
        <p:nvPicPr>
          <p:cNvPr id="46" name="Picture 45"/>
          <p:cNvPicPr/>
          <p:nvPr/>
        </p:nvPicPr>
        <p:blipFill>
          <a:blip r:embed="rId4">
            <a:extLst>
              <a:ext uri="{28A0092B-C50C-407E-A947-70E740481C1C}">
                <a14:useLocalDpi xmlns:a14="http://schemas.microsoft.com/office/drawing/2010/main" val="0"/>
              </a:ext>
            </a:extLst>
          </a:blip>
          <a:stretch/>
        </p:blipFill>
        <p:spPr>
          <a:xfrm>
            <a:off x="492617" y="4561192"/>
            <a:ext cx="2367000" cy="2160000"/>
          </a:xfrm>
          <a:prstGeom prst="rect">
            <a:avLst/>
          </a:prstGeom>
          <a:ln w="0">
            <a:solidFill>
              <a:srgbClr val="000000"/>
            </a:solidFill>
          </a:ln>
        </p:spPr>
      </p:pic>
      <p:pic>
        <p:nvPicPr>
          <p:cNvPr id="47" name="Picture 46"/>
          <p:cNvPicPr/>
          <p:nvPr/>
        </p:nvPicPr>
        <p:blipFill>
          <a:blip r:embed="rId5">
            <a:extLst>
              <a:ext uri="{28A0092B-C50C-407E-A947-70E740481C1C}">
                <a14:useLocalDpi xmlns:a14="http://schemas.microsoft.com/office/drawing/2010/main" val="0"/>
              </a:ext>
            </a:extLst>
          </a:blip>
          <a:stretch/>
        </p:blipFill>
        <p:spPr>
          <a:xfrm>
            <a:off x="3044383" y="4561192"/>
            <a:ext cx="2975040" cy="2160000"/>
          </a:xfrm>
          <a:prstGeom prst="rect">
            <a:avLst/>
          </a:prstGeom>
          <a:ln w="0">
            <a:solidFill>
              <a:srgbClr val="000000"/>
            </a:solidFill>
          </a:ln>
        </p:spPr>
      </p:pic>
      <p:sp>
        <p:nvSpPr>
          <p:cNvPr id="48" name="TextBox 14_0"/>
          <p:cNvSpPr/>
          <p:nvPr/>
        </p:nvSpPr>
        <p:spPr>
          <a:xfrm>
            <a:off x="1260000" y="756000"/>
            <a:ext cx="1434240" cy="212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08240" algn="l"/>
              </a:tabLst>
              <a:defRPr/>
            </a:pPr>
            <a:r>
              <a:rPr kumimoji="0" lang="en-US" sz="800" b="0" i="0" u="none" strike="noStrike" kern="1200" cap="none" spc="-1" normalizeH="0" baseline="0" noProof="0">
                <a:ln>
                  <a:noFill/>
                </a:ln>
                <a:solidFill>
                  <a:srgbClr val="000000"/>
                </a:solidFill>
                <a:effectLst/>
                <a:uLnTx/>
                <a:uFillTx/>
                <a:latin typeface="Calibri"/>
              </a:rPr>
              <a:t>PTH-Fc Fusion Protein</a:t>
            </a:r>
            <a:endParaRPr kumimoji="0" lang="en-GB" sz="800" b="0" i="0" u="none" strike="noStrike" kern="1200" cap="none" spc="-1" normalizeH="0" baseline="0" noProof="0">
              <a:ln>
                <a:noFill/>
              </a:ln>
              <a:solidFill>
                <a:prstClr val="black"/>
              </a:solidFill>
              <a:effectLst/>
              <a:uLnTx/>
              <a:uFillTx/>
              <a:latin typeface="Arial"/>
            </a:endParaRPr>
          </a:p>
        </p:txBody>
      </p:sp>
      <p:pic>
        <p:nvPicPr>
          <p:cNvPr id="49" name="Picture 48"/>
          <p:cNvPicPr/>
          <p:nvPr/>
        </p:nvPicPr>
        <p:blipFill>
          <a:blip r:embed="rId6" cstate="print">
            <a:extLst>
              <a:ext uri="{28A0092B-C50C-407E-A947-70E740481C1C}">
                <a14:useLocalDpi xmlns:a14="http://schemas.microsoft.com/office/drawing/2010/main" val="0"/>
              </a:ext>
            </a:extLst>
          </a:blip>
          <a:stretch/>
        </p:blipFill>
        <p:spPr>
          <a:xfrm>
            <a:off x="8488439" y="611554"/>
            <a:ext cx="3605589" cy="1763726"/>
          </a:xfrm>
          <a:prstGeom prst="rect">
            <a:avLst/>
          </a:prstGeom>
          <a:ln w="0">
            <a:noFill/>
          </a:ln>
        </p:spPr>
      </p:pic>
      <p:pic>
        <p:nvPicPr>
          <p:cNvPr id="50" name="Picture 49"/>
          <p:cNvPicPr/>
          <p:nvPr/>
        </p:nvPicPr>
        <p:blipFill>
          <a:blip r:embed="rId7" cstate="print">
            <a:extLst>
              <a:ext uri="{28A0092B-C50C-407E-A947-70E740481C1C}">
                <a14:useLocalDpi xmlns:a14="http://schemas.microsoft.com/office/drawing/2010/main" val="0"/>
              </a:ext>
            </a:extLst>
          </a:blip>
          <a:srcRect/>
          <a:stretch/>
        </p:blipFill>
        <p:spPr>
          <a:xfrm>
            <a:off x="8657479" y="2520000"/>
            <a:ext cx="3336801" cy="2160000"/>
          </a:xfrm>
          <a:prstGeom prst="rect">
            <a:avLst/>
          </a:prstGeom>
          <a:ln w="0">
            <a:solidFill>
              <a:srgbClr val="000000"/>
            </a:solidFill>
          </a:ln>
        </p:spPr>
      </p:pic>
      <p:sp>
        <p:nvSpPr>
          <p:cNvPr id="51" name="Straight Connector 50"/>
          <p:cNvSpPr/>
          <p:nvPr/>
        </p:nvSpPr>
        <p:spPr>
          <a:xfrm flipH="1">
            <a:off x="4629874" y="5580000"/>
            <a:ext cx="399240" cy="0"/>
          </a:xfrm>
          <a:prstGeom prst="line">
            <a:avLst/>
          </a:prstGeom>
          <a:ln w="10080">
            <a:solidFill>
              <a:srgbClr val="808080"/>
            </a:solidFill>
            <a:round/>
            <a:tailEnd type="triangle" w="med" len="med"/>
          </a:ln>
        </p:spPr>
        <p:style>
          <a:lnRef idx="0">
            <a:scrgbClr r="0" g="0" b="0"/>
          </a:lnRef>
          <a:fillRef idx="0">
            <a:scrgbClr r="0" g="0" b="0"/>
          </a:fillRef>
          <a:effectRef idx="0">
            <a:scrgbClr r="0" g="0" b="0"/>
          </a:effectRef>
          <a:fontRef idx="minor"/>
        </p:style>
      </p:sp>
      <p:sp>
        <p:nvSpPr>
          <p:cNvPr id="52" name="TextBox 17_0"/>
          <p:cNvSpPr/>
          <p:nvPr/>
        </p:nvSpPr>
        <p:spPr>
          <a:xfrm>
            <a:off x="5010480" y="5401800"/>
            <a:ext cx="1001520" cy="33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800" b="0" i="0" u="none" strike="noStrike" kern="1200" cap="none" spc="-1" normalizeH="0" baseline="0" noProof="0">
                <a:ln>
                  <a:noFill/>
                </a:ln>
                <a:solidFill>
                  <a:srgbClr val="808080"/>
                </a:solidFill>
                <a:effectLst/>
                <a:uLnTx/>
                <a:uFillTx/>
                <a:latin typeface="Calibri"/>
              </a:rPr>
              <a:t>Current expression </a:t>
            </a:r>
            <a:endParaRPr kumimoji="0" lang="en-GB" sz="800" b="0" i="0" u="none" strike="noStrike" kern="1200" cap="none" spc="-1" normalizeH="0" baseline="0" noProof="0">
              <a:ln>
                <a:noFill/>
              </a:ln>
              <a:solidFill>
                <a:srgbClr val="808080"/>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800" b="0" i="0" u="none" strike="noStrike" kern="1200" cap="none" spc="-1" normalizeH="0" baseline="0" noProof="0">
                <a:ln>
                  <a:noFill/>
                </a:ln>
                <a:solidFill>
                  <a:srgbClr val="808080"/>
                </a:solidFill>
                <a:effectLst/>
                <a:uLnTx/>
                <a:uFillTx/>
                <a:latin typeface="Calibri"/>
              </a:rPr>
              <a:t>range</a:t>
            </a:r>
            <a:endParaRPr kumimoji="0" lang="en-GB" sz="800" b="0" i="0" u="none" strike="noStrike" kern="1200" cap="none" spc="-1" normalizeH="0" baseline="0" noProof="0">
              <a:ln>
                <a:noFill/>
              </a:ln>
              <a:solidFill>
                <a:srgbClr val="808080"/>
              </a:solidFill>
              <a:effectLst/>
              <a:uLnTx/>
              <a:uFillTx/>
              <a:latin typeface="Arial"/>
            </a:endParaRPr>
          </a:p>
        </p:txBody>
      </p:sp>
      <p:sp>
        <p:nvSpPr>
          <p:cNvPr id="53" name="TextBox 17_1"/>
          <p:cNvSpPr/>
          <p:nvPr/>
        </p:nvSpPr>
        <p:spPr>
          <a:xfrm>
            <a:off x="4696549" y="5037882"/>
            <a:ext cx="1218132" cy="183212"/>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1" normalizeH="0" baseline="0" noProof="0" dirty="0">
                <a:ln>
                  <a:noFill/>
                </a:ln>
                <a:solidFill>
                  <a:prstClr val="black"/>
                </a:solidFill>
                <a:effectLst/>
                <a:uLnTx/>
                <a:uFillTx/>
                <a:latin typeface="Calibri"/>
              </a:rPr>
              <a:t>PTH-Fc requirement: 292 </a:t>
            </a:r>
            <a:r>
              <a:rPr kumimoji="0" lang="en-GB" sz="600" b="0" i="0" u="none" strike="noStrike" kern="1200" cap="none" spc="-1" normalizeH="0" baseline="0" noProof="0" dirty="0" err="1">
                <a:ln>
                  <a:noFill/>
                </a:ln>
                <a:solidFill>
                  <a:prstClr val="black"/>
                </a:solidFill>
                <a:effectLst/>
                <a:uLnTx/>
                <a:uFillTx/>
                <a:latin typeface="Calibri"/>
              </a:rPr>
              <a:t>μg</a:t>
            </a:r>
            <a:r>
              <a:rPr kumimoji="0" lang="en-GB" sz="600" b="0" i="0" u="none" strike="noStrike" kern="1200" cap="none" spc="-1" normalizeH="0" baseline="0" noProof="0" dirty="0">
                <a:ln>
                  <a:noFill/>
                </a:ln>
                <a:solidFill>
                  <a:prstClr val="black"/>
                </a:solidFill>
                <a:effectLst/>
                <a:uLnTx/>
                <a:uFillTx/>
                <a:latin typeface="Calibri"/>
              </a:rPr>
              <a:t>/day</a:t>
            </a:r>
          </a:p>
        </p:txBody>
      </p:sp>
      <p:sp>
        <p:nvSpPr>
          <p:cNvPr id="2" name="TextBox 1">
            <a:extLst>
              <a:ext uri="{FF2B5EF4-FFF2-40B4-BE49-F238E27FC236}">
                <a16:creationId xmlns:a16="http://schemas.microsoft.com/office/drawing/2014/main" id="{1E2E1FCC-809C-4A33-9039-7F134BBDA744}"/>
              </a:ext>
            </a:extLst>
          </p:cNvPr>
          <p:cNvSpPr txBox="1"/>
          <p:nvPr/>
        </p:nvSpPr>
        <p:spPr>
          <a:xfrm>
            <a:off x="8446359" y="6161480"/>
            <a:ext cx="3605589" cy="646331"/>
          </a:xfrm>
          <a:prstGeom prst="rect">
            <a:avLst/>
          </a:prstGeom>
          <a:noFill/>
        </p:spPr>
        <p:txBody>
          <a:bodyPr wrap="square" rtlCol="0">
            <a:spAutoFit/>
          </a:bodyPr>
          <a:lstStyle/>
          <a:p>
            <a:r>
              <a:rPr lang="en-US" dirty="0">
                <a:solidFill>
                  <a:srgbClr val="0070C0"/>
                </a:solidFill>
              </a:rPr>
              <a:t>NASA Center for the Utilization of Biological Engineering in Space</a:t>
            </a:r>
          </a:p>
        </p:txBody>
      </p:sp>
      <p:pic>
        <p:nvPicPr>
          <p:cNvPr id="4" name="Graphic 3">
            <a:extLst>
              <a:ext uri="{FF2B5EF4-FFF2-40B4-BE49-F238E27FC236}">
                <a16:creationId xmlns:a16="http://schemas.microsoft.com/office/drawing/2014/main" id="{525A7B0C-B917-4372-893A-0486B0AA652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692" y="88875"/>
            <a:ext cx="1855104" cy="5286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101211"/>
            <a:ext cx="6858000" cy="1655762"/>
          </a:xfrm>
        </p:spPr>
        <p:txBody>
          <a:bodyPr>
            <a:normAutofit/>
          </a:bodyPr>
          <a:lstStyle/>
          <a:p>
            <a:pPr>
              <a:spcBef>
                <a:spcPts val="0"/>
              </a:spcBef>
            </a:pPr>
            <a:r>
              <a:rPr lang="en-US" sz="4000" dirty="0"/>
              <a:t>Dwarf Plum Testing</a:t>
            </a:r>
          </a:p>
          <a:p>
            <a:pPr>
              <a:spcBef>
                <a:spcPts val="0"/>
              </a:spcBef>
            </a:pPr>
            <a:r>
              <a:rPr lang="en-US" dirty="0"/>
              <a:t>USDA-NASA Collaboration </a:t>
            </a:r>
          </a:p>
          <a:p>
            <a:pPr>
              <a:spcBef>
                <a:spcPts val="0"/>
              </a:spcBef>
            </a:pPr>
            <a:r>
              <a:rPr lang="en-US" dirty="0"/>
              <a:t>USDA ARS Developed</a:t>
            </a:r>
          </a:p>
          <a:p>
            <a:pPr>
              <a:spcBef>
                <a:spcPts val="0"/>
              </a:spcBef>
            </a:pPr>
            <a:r>
              <a:rPr lang="en-US" dirty="0"/>
              <a:t>Overexpressed FT1 gene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528899" y="139624"/>
            <a:ext cx="2937507" cy="37122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39" y="139623"/>
            <a:ext cx="2381408" cy="35721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7023" y="1826387"/>
            <a:ext cx="2157954" cy="287727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
          <a:stretch/>
        </p:blipFill>
        <p:spPr>
          <a:xfrm>
            <a:off x="428951" y="4277718"/>
            <a:ext cx="3272584" cy="219168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8256" y="4387197"/>
            <a:ext cx="3118792" cy="2336934"/>
          </a:xfrm>
          <a:prstGeom prst="rect">
            <a:avLst/>
          </a:prstGeom>
        </p:spPr>
      </p:pic>
      <p:sp>
        <p:nvSpPr>
          <p:cNvPr id="10" name="Down Arrow 9"/>
          <p:cNvSpPr/>
          <p:nvPr/>
        </p:nvSpPr>
        <p:spPr>
          <a:xfrm>
            <a:off x="9761289" y="3928741"/>
            <a:ext cx="472726" cy="3598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a:endParaRPr>
          </a:p>
        </p:txBody>
      </p:sp>
      <p:sp>
        <p:nvSpPr>
          <p:cNvPr id="12" name="Down Arrow 11"/>
          <p:cNvSpPr/>
          <p:nvPr/>
        </p:nvSpPr>
        <p:spPr>
          <a:xfrm rot="5400000">
            <a:off x="7751859" y="5367059"/>
            <a:ext cx="472726" cy="3598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a:endParaRPr>
          </a:p>
        </p:txBody>
      </p:sp>
      <p:sp>
        <p:nvSpPr>
          <p:cNvPr id="13" name="Down Arrow 12"/>
          <p:cNvSpPr/>
          <p:nvPr/>
        </p:nvSpPr>
        <p:spPr>
          <a:xfrm rot="10800000">
            <a:off x="1828881" y="3799639"/>
            <a:ext cx="472726" cy="3598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a:endParaRPr>
          </a:p>
        </p:txBody>
      </p:sp>
      <p:sp>
        <p:nvSpPr>
          <p:cNvPr id="14" name="TextBox 13"/>
          <p:cNvSpPr txBox="1"/>
          <p:nvPr/>
        </p:nvSpPr>
        <p:spPr>
          <a:xfrm>
            <a:off x="4221000" y="4967514"/>
            <a:ext cx="3750001" cy="1569660"/>
          </a:xfrm>
          <a:prstGeom prst="rect">
            <a:avLst/>
          </a:prstGeom>
          <a:noFill/>
        </p:spPr>
        <p:txBody>
          <a:bodyPr wrap="none" rtlCol="0">
            <a:spAutoFit/>
          </a:bodyPr>
          <a:lstStyle/>
          <a:p>
            <a:pPr algn="ctr"/>
            <a:r>
              <a:rPr lang="en-US" sz="2400" dirty="0">
                <a:latin typeface="Calibri" panose="020F0502020204030204"/>
              </a:rPr>
              <a:t>Grows from cutting</a:t>
            </a:r>
          </a:p>
          <a:p>
            <a:pPr algn="ctr"/>
            <a:r>
              <a:rPr lang="en-US" sz="2400" dirty="0">
                <a:latin typeface="Calibri" panose="020F0502020204030204"/>
              </a:rPr>
              <a:t>to flower to fruit in &lt; 1 </a:t>
            </a:r>
            <a:r>
              <a:rPr lang="en-US" sz="2400" dirty="0" err="1">
                <a:latin typeface="Calibri" panose="020F0502020204030204"/>
              </a:rPr>
              <a:t>yr</a:t>
            </a:r>
            <a:endParaRPr lang="en-US" sz="2400" dirty="0">
              <a:latin typeface="Calibri" panose="020F0502020204030204"/>
            </a:endParaRPr>
          </a:p>
          <a:p>
            <a:pPr algn="ctr"/>
            <a:r>
              <a:rPr lang="en-US" sz="2400" dirty="0">
                <a:latin typeface="Calibri" panose="020F0502020204030204"/>
              </a:rPr>
              <a:t>&amp; no dormancy requirement</a:t>
            </a:r>
          </a:p>
          <a:p>
            <a:pPr marL="342900" indent="-342900" algn="ctr">
              <a:buFont typeface="Arial" panose="020B0604020202020204" pitchFamily="34" charset="0"/>
              <a:buChar char="•"/>
            </a:pPr>
            <a:endParaRPr lang="en-US" sz="2400" dirty="0">
              <a:latin typeface="Calibri" panose="020F0502020204030204"/>
            </a:endParaRPr>
          </a:p>
        </p:txBody>
      </p:sp>
      <p:sp>
        <p:nvSpPr>
          <p:cNvPr id="15" name="Down Arrow 11">
            <a:extLst>
              <a:ext uri="{FF2B5EF4-FFF2-40B4-BE49-F238E27FC236}">
                <a16:creationId xmlns:a16="http://schemas.microsoft.com/office/drawing/2014/main" id="{34F184C0-5468-4E57-B98E-CA94B4DBA623}"/>
              </a:ext>
            </a:extLst>
          </p:cNvPr>
          <p:cNvSpPr/>
          <p:nvPr/>
        </p:nvSpPr>
        <p:spPr>
          <a:xfrm rot="5400000">
            <a:off x="3863895" y="5380175"/>
            <a:ext cx="472726" cy="3598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a:endParaRPr>
          </a:p>
        </p:txBody>
      </p:sp>
      <p:sp>
        <p:nvSpPr>
          <p:cNvPr id="2" name="Rectangle 1">
            <a:extLst>
              <a:ext uri="{FF2B5EF4-FFF2-40B4-BE49-F238E27FC236}">
                <a16:creationId xmlns:a16="http://schemas.microsoft.com/office/drawing/2014/main" id="{838A762A-06D0-4293-B058-4EE04737AF72}"/>
              </a:ext>
            </a:extLst>
          </p:cNvPr>
          <p:cNvSpPr/>
          <p:nvPr/>
        </p:nvSpPr>
        <p:spPr>
          <a:xfrm>
            <a:off x="2013857" y="6416209"/>
            <a:ext cx="8164286" cy="307777"/>
          </a:xfrm>
          <a:prstGeom prst="rect">
            <a:avLst/>
          </a:prstGeom>
        </p:spPr>
        <p:txBody>
          <a:bodyPr wrap="square">
            <a:spAutoFit/>
          </a:bodyPr>
          <a:lstStyle/>
          <a:p>
            <a:pPr lvl="0" algn="ctr" eaLnBrk="0" fontAlgn="base" hangingPunct="0">
              <a:spcBef>
                <a:spcPct val="0"/>
              </a:spcBef>
              <a:spcAft>
                <a:spcPct val="0"/>
              </a:spcAft>
              <a:defRPr/>
            </a:pPr>
            <a:r>
              <a:rPr lang="en-US" altLang="en-US" sz="1400" i="1" dirty="0">
                <a:solidFill>
                  <a:srgbClr val="FFFFFF"/>
                </a:solidFill>
                <a:latin typeface="Times New Roman" panose="02020603050405020304" pitchFamily="18" charset="0"/>
                <a:cs typeface="Arial" panose="020B0604020202020204" pitchFamily="34" charset="0"/>
              </a:rPr>
              <a:t>Srinivasan et al., 2012, PLOS ONE; Graham et al., 2015 </a:t>
            </a:r>
            <a:r>
              <a:rPr lang="en-US" altLang="en-US" sz="1400" i="1" dirty="0" err="1">
                <a:solidFill>
                  <a:srgbClr val="FFFFFF"/>
                </a:solidFill>
                <a:latin typeface="Times New Roman" panose="02020603050405020304" pitchFamily="18" charset="0"/>
                <a:cs typeface="Arial" panose="020B0604020202020204" pitchFamily="34" charset="0"/>
              </a:rPr>
              <a:t>Grav</a:t>
            </a:r>
            <a:r>
              <a:rPr lang="en-US" altLang="en-US" sz="1400" i="1" dirty="0">
                <a:solidFill>
                  <a:srgbClr val="FFFFFF"/>
                </a:solidFill>
                <a:latin typeface="Times New Roman" panose="02020603050405020304" pitchFamily="18" charset="0"/>
                <a:cs typeface="Arial" panose="020B0604020202020204" pitchFamily="34" charset="0"/>
              </a:rPr>
              <a:t>. Space Research</a:t>
            </a:r>
          </a:p>
        </p:txBody>
      </p:sp>
    </p:spTree>
    <p:extLst>
      <p:ext uri="{BB962C8B-B14F-4D97-AF65-F5344CB8AC3E}">
        <p14:creationId xmlns:p14="http://schemas.microsoft.com/office/powerpoint/2010/main" val="2498517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ground, outdoor, stone&#10;&#10;Description automatically generated">
            <a:extLst>
              <a:ext uri="{FF2B5EF4-FFF2-40B4-BE49-F238E27FC236}">
                <a16:creationId xmlns:a16="http://schemas.microsoft.com/office/drawing/2014/main" id="{F127EA33-C076-4AE9-B67B-34C66F922F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0880" y="1325563"/>
            <a:ext cx="6188515" cy="5214814"/>
          </a:xfrm>
          <a:prstGeom prst="rect">
            <a:avLst/>
          </a:prstGeom>
        </p:spPr>
      </p:pic>
      <p:sp>
        <p:nvSpPr>
          <p:cNvPr id="2" name="Title 1"/>
          <p:cNvSpPr>
            <a:spLocks noGrp="1"/>
          </p:cNvSpPr>
          <p:nvPr>
            <p:ph type="title"/>
          </p:nvPr>
        </p:nvSpPr>
        <p:spPr>
          <a:xfrm>
            <a:off x="914400" y="0"/>
            <a:ext cx="10515600" cy="1325563"/>
          </a:xfrm>
        </p:spPr>
        <p:txBody>
          <a:bodyPr/>
          <a:lstStyle/>
          <a:p>
            <a:pPr algn="ctr"/>
            <a:r>
              <a:rPr lang="en-US" dirty="0"/>
              <a:t>Thank you!</a:t>
            </a:r>
          </a:p>
        </p:txBody>
      </p:sp>
      <p:pic>
        <p:nvPicPr>
          <p:cNvPr id="15" name="Content Placeholder 14" descr="A picture containing purple&#10;&#10;Description automatically generated">
            <a:extLst>
              <a:ext uri="{FF2B5EF4-FFF2-40B4-BE49-F238E27FC236}">
                <a16:creationId xmlns:a16="http://schemas.microsoft.com/office/drawing/2014/main" id="{C1185058-4C6C-4F38-AD76-A826EBBE94DA}"/>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629088" y="1464365"/>
            <a:ext cx="3872032" cy="5162710"/>
          </a:xfrm>
        </p:spPr>
      </p:pic>
      <p:cxnSp>
        <p:nvCxnSpPr>
          <p:cNvPr id="6" name="Straight Connector 5"/>
          <p:cNvCxnSpPr/>
          <p:nvPr/>
        </p:nvCxnSpPr>
        <p:spPr>
          <a:xfrm>
            <a:off x="1866900" y="1068659"/>
            <a:ext cx="84582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64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2B97-9AD9-4DB2-9AE5-EBBDAFAEC104}"/>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422498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9408"/>
            <a:ext cx="7886700" cy="857499"/>
          </a:xfrm>
        </p:spPr>
        <p:txBody>
          <a:bodyPr>
            <a:normAutofit/>
          </a:bodyPr>
          <a:lstStyle/>
          <a:p>
            <a:pPr algn="ctr"/>
            <a:r>
              <a:rPr lang="en-US" dirty="0"/>
              <a:t>Proposed Crop Readiness Level</a:t>
            </a:r>
            <a:endParaRPr lang="en-US" sz="2700" i="1" dirty="0"/>
          </a:p>
        </p:txBody>
      </p:sp>
      <p:cxnSp>
        <p:nvCxnSpPr>
          <p:cNvPr id="7" name="Straight Connector 6"/>
          <p:cNvCxnSpPr/>
          <p:nvPr/>
        </p:nvCxnSpPr>
        <p:spPr>
          <a:xfrm>
            <a:off x="1866900" y="655743"/>
            <a:ext cx="84582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004503342"/>
              </p:ext>
            </p:extLst>
          </p:nvPr>
        </p:nvGraphicFramePr>
        <p:xfrm>
          <a:off x="207205" y="703153"/>
          <a:ext cx="11777590" cy="6063406"/>
        </p:xfrm>
        <a:graphic>
          <a:graphicData uri="http://schemas.openxmlformats.org/drawingml/2006/table">
            <a:tbl>
              <a:tblPr firstRow="1" firstCol="1" bandRow="1"/>
              <a:tblGrid>
                <a:gridCol w="1022812">
                  <a:extLst>
                    <a:ext uri="{9D8B030D-6E8A-4147-A177-3AD203B41FA5}">
                      <a16:colId xmlns:a16="http://schemas.microsoft.com/office/drawing/2014/main" val="20000"/>
                    </a:ext>
                  </a:extLst>
                </a:gridCol>
                <a:gridCol w="2671655">
                  <a:extLst>
                    <a:ext uri="{9D8B030D-6E8A-4147-A177-3AD203B41FA5}">
                      <a16:colId xmlns:a16="http://schemas.microsoft.com/office/drawing/2014/main" val="20001"/>
                    </a:ext>
                  </a:extLst>
                </a:gridCol>
                <a:gridCol w="8083123">
                  <a:extLst>
                    <a:ext uri="{9D8B030D-6E8A-4147-A177-3AD203B41FA5}">
                      <a16:colId xmlns:a16="http://schemas.microsoft.com/office/drawing/2014/main" val="20002"/>
                    </a:ext>
                  </a:extLst>
                </a:gridCol>
              </a:tblGrid>
              <a:tr h="543146">
                <a:tc>
                  <a:txBody>
                    <a:bodyPr/>
                    <a:lstStyle/>
                    <a:p>
                      <a:pPr marL="0" marR="0" indent="0" algn="ctr">
                        <a:spcBef>
                          <a:spcPts val="0"/>
                        </a:spcBef>
                        <a:spcAft>
                          <a:spcPts val="0"/>
                        </a:spcAft>
                        <a:tabLst>
                          <a:tab pos="182880" algn="l"/>
                        </a:tabLst>
                      </a:pPr>
                      <a:r>
                        <a:rPr lang="en-US" sz="2400" b="1" dirty="0">
                          <a:effectLst/>
                          <a:latin typeface="+mn-lt"/>
                          <a:ea typeface="Times New Roman" panose="02020603050405020304" pitchFamily="18" charset="0"/>
                        </a:rPr>
                        <a:t>Level</a:t>
                      </a:r>
                      <a:endParaRPr lang="en-US" sz="24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tabLst>
                          <a:tab pos="182880" algn="l"/>
                        </a:tabLst>
                      </a:pPr>
                      <a:r>
                        <a:rPr lang="en-US" sz="2400" b="1" dirty="0">
                          <a:effectLst/>
                          <a:latin typeface="+mn-lt"/>
                          <a:ea typeface="Times New Roman" panose="02020603050405020304" pitchFamily="18" charset="0"/>
                        </a:rPr>
                        <a:t>Title</a:t>
                      </a:r>
                      <a:endParaRPr lang="en-US" sz="24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tabLst>
                          <a:tab pos="182880" algn="l"/>
                        </a:tabLst>
                      </a:pPr>
                      <a:r>
                        <a:rPr lang="en-US" sz="2400" b="1" dirty="0">
                          <a:effectLst/>
                          <a:latin typeface="+mn-lt"/>
                          <a:ea typeface="Times New Roman" panose="02020603050405020304" pitchFamily="18" charset="0"/>
                        </a:rPr>
                        <a:t>Description</a:t>
                      </a:r>
                      <a:endParaRPr lang="en-US" sz="24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83379">
                <a:tc>
                  <a:txBody>
                    <a:bodyPr/>
                    <a:lstStyle/>
                    <a:p>
                      <a:pPr marL="0" marR="0" indent="0" algn="ctr">
                        <a:spcBef>
                          <a:spcPts val="0"/>
                        </a:spcBef>
                        <a:spcAft>
                          <a:spcPts val="0"/>
                        </a:spcAft>
                        <a:tabLst>
                          <a:tab pos="182880" algn="l"/>
                        </a:tabLst>
                      </a:pPr>
                      <a:r>
                        <a:rPr lang="en-US" sz="1800" dirty="0">
                          <a:effectLst/>
                          <a:latin typeface="+mn-lt"/>
                          <a:ea typeface="Times New Roman" panose="02020603050405020304" pitchFamily="18" charset="0"/>
                        </a:rPr>
                        <a:t>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Basic Crop Testing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Identification of candidate crop at cultivar level.  Preliminary assessment of morphology, yield, and propagation.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83379">
                <a:tc>
                  <a:txBody>
                    <a:bodyPr/>
                    <a:lstStyle/>
                    <a:p>
                      <a:pPr marL="0" marR="0" indent="0" algn="ctr">
                        <a:spcBef>
                          <a:spcPts val="0"/>
                        </a:spcBef>
                        <a:spcAft>
                          <a:spcPts val="0"/>
                        </a:spcAft>
                        <a:tabLst>
                          <a:tab pos="182880" algn="l"/>
                        </a:tabLst>
                      </a:pPr>
                      <a:r>
                        <a:rPr lang="en-US" sz="1800">
                          <a:effectLst/>
                          <a:latin typeface="+mn-lt"/>
                          <a:ea typeface="Times New Roman" panose="02020603050405020304" pitchFamily="18" charset="0"/>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Cultivar Screening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More focused testing of plant dimensions under</a:t>
                      </a:r>
                      <a:r>
                        <a:rPr lang="en-US" sz="1800" baseline="0" dirty="0">
                          <a:effectLst/>
                          <a:latin typeface="+mn-lt"/>
                          <a:ea typeface="Times New Roman" panose="02020603050405020304" pitchFamily="18" charset="0"/>
                        </a:rPr>
                        <a:t> optimal</a:t>
                      </a:r>
                      <a:r>
                        <a:rPr lang="en-US" sz="1800" dirty="0">
                          <a:effectLst/>
                          <a:latin typeface="+mn-lt"/>
                          <a:ea typeface="Times New Roman" panose="02020603050405020304" pitchFamily="18" charset="0"/>
                        </a:rPr>
                        <a:t> growth, propagation, pollination and germination requirements identified, harvest parameters quantified.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76256">
                <a:tc>
                  <a:txBody>
                    <a:bodyPr/>
                    <a:lstStyle/>
                    <a:p>
                      <a:pPr marL="0" marR="0" indent="0" algn="ctr">
                        <a:spcBef>
                          <a:spcPts val="0"/>
                        </a:spcBef>
                        <a:spcAft>
                          <a:spcPts val="0"/>
                        </a:spcAft>
                        <a:tabLst>
                          <a:tab pos="182880" algn="l"/>
                        </a:tabLst>
                      </a:pPr>
                      <a:r>
                        <a:rPr lang="en-US" sz="1800" dirty="0">
                          <a:effectLst/>
                          <a:latin typeface="+mn-lt"/>
                          <a:ea typeface="Times New Roman" panose="02020603050405020304" pitchFamily="18" charset="0"/>
                        </a:rPr>
                        <a:t>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Space-l</a:t>
                      </a:r>
                      <a:r>
                        <a:rPr lang="en-US" sz="1800" baseline="0" dirty="0">
                          <a:effectLst/>
                          <a:latin typeface="+mn-lt"/>
                          <a:ea typeface="Times New Roman" panose="02020603050405020304" pitchFamily="18" charset="0"/>
                        </a:rPr>
                        <a:t>ike</a:t>
                      </a:r>
                      <a:r>
                        <a:rPr lang="en-US" sz="1800" dirty="0">
                          <a:effectLst/>
                          <a:latin typeface="+mn-lt"/>
                          <a:ea typeface="Times New Roman" panose="02020603050405020304" pitchFamily="18" charset="0"/>
                        </a:rPr>
                        <a:t> Environment</a:t>
                      </a:r>
                      <a:r>
                        <a:rPr lang="en-US" sz="1800" baseline="0" dirty="0">
                          <a:effectLst/>
                          <a:latin typeface="+mn-lt"/>
                          <a:ea typeface="Times New Roman" panose="02020603050405020304" pitchFamily="18" charset="0"/>
                        </a:rPr>
                        <a:t> Testing</a:t>
                      </a:r>
                      <a:endParaRPr lang="en-US" sz="1800" dirty="0">
                        <a:effectLst/>
                        <a:latin typeface="+mn-lt"/>
                        <a:ea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Testing at relevant spaceflight environmental conditions.  For</a:t>
                      </a:r>
                      <a:r>
                        <a:rPr lang="en-US" sz="1800" baseline="0" dirty="0">
                          <a:effectLst/>
                          <a:latin typeface="+mn-lt"/>
                          <a:ea typeface="Times New Roman" panose="02020603050405020304" pitchFamily="18" charset="0"/>
                        </a:rPr>
                        <a:t> ISS-like environment: </a:t>
                      </a:r>
                      <a:r>
                        <a:rPr lang="en-US" sz="1800" dirty="0">
                          <a:effectLst/>
                          <a:latin typeface="+mn-lt"/>
                          <a:ea typeface="Times New Roman" panose="02020603050405020304" pitchFamily="18" charset="0"/>
                        </a:rPr>
                        <a:t> 3000 ppm CO</a:t>
                      </a:r>
                      <a:r>
                        <a:rPr lang="en-US" sz="1800" baseline="-25000" dirty="0">
                          <a:effectLst/>
                          <a:latin typeface="+mn-lt"/>
                          <a:ea typeface="Times New Roman" panose="02020603050405020304" pitchFamily="18" charset="0"/>
                        </a:rPr>
                        <a:t>2</a:t>
                      </a:r>
                      <a:r>
                        <a:rPr lang="en-US" sz="1800" dirty="0">
                          <a:effectLst/>
                          <a:latin typeface="+mn-lt"/>
                          <a:ea typeface="Times New Roman" panose="02020603050405020304" pitchFamily="18" charset="0"/>
                        </a:rPr>
                        <a:t>, 22˚</a:t>
                      </a:r>
                      <a:r>
                        <a:rPr lang="en-US" sz="1800" baseline="0" dirty="0">
                          <a:effectLst/>
                          <a:latin typeface="+mn-lt"/>
                          <a:ea typeface="Times New Roman" panose="02020603050405020304" pitchFamily="18" charset="0"/>
                        </a:rPr>
                        <a:t> C, 40-50% </a:t>
                      </a:r>
                      <a:r>
                        <a:rPr lang="en-US" sz="1800" dirty="0">
                          <a:effectLst/>
                          <a:latin typeface="+mn-lt"/>
                          <a:ea typeface="Times New Roman" panose="02020603050405020304" pitchFamily="18" charset="0"/>
                        </a:rPr>
                        <a:t>RH, LED lighting.  Adverse physiological responses identified.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6780">
                <a:tc>
                  <a:txBody>
                    <a:bodyPr/>
                    <a:lstStyle/>
                    <a:p>
                      <a:pPr marL="0" marR="0" indent="0" algn="ctr">
                        <a:spcBef>
                          <a:spcPts val="0"/>
                        </a:spcBef>
                        <a:spcAft>
                          <a:spcPts val="0"/>
                        </a:spcAft>
                        <a:tabLst>
                          <a:tab pos="182880" algn="l"/>
                        </a:tabLst>
                      </a:pPr>
                      <a:r>
                        <a:rPr lang="en-US" sz="1800">
                          <a:effectLst/>
                          <a:latin typeface="+mn-lt"/>
                          <a:ea typeface="Times New Roman" panose="02020603050405020304" pitchFamily="18" charset="0"/>
                        </a:rPr>
                        <a:t>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Seed Sterilization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Identification of acceptable seed surface sterilization protocol.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8464">
                <a:tc>
                  <a:txBody>
                    <a:bodyPr/>
                    <a:lstStyle/>
                    <a:p>
                      <a:pPr marL="0" marR="0" indent="0" algn="ctr">
                        <a:spcBef>
                          <a:spcPts val="0"/>
                        </a:spcBef>
                        <a:spcAft>
                          <a:spcPts val="0"/>
                        </a:spcAft>
                        <a:tabLst>
                          <a:tab pos="182880" algn="l"/>
                        </a:tabLst>
                      </a:pPr>
                      <a:r>
                        <a:rPr lang="en-US" sz="1800">
                          <a:effectLst/>
                          <a:latin typeface="+mn-lt"/>
                          <a:ea typeface="Times New Roman" panose="02020603050405020304" pitchFamily="18" charset="0"/>
                        </a:rPr>
                        <a:t>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Flight-like Testing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Testing in flight or flight-analog hardware at flight environmental setpoints.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83379">
                <a:tc>
                  <a:txBody>
                    <a:bodyPr/>
                    <a:lstStyle/>
                    <a:p>
                      <a:pPr marL="0" marR="0" indent="0" algn="ctr">
                        <a:spcBef>
                          <a:spcPts val="0"/>
                        </a:spcBef>
                        <a:spcAft>
                          <a:spcPts val="0"/>
                        </a:spcAft>
                        <a:tabLst>
                          <a:tab pos="182880" algn="l"/>
                        </a:tabLst>
                      </a:pPr>
                      <a:r>
                        <a:rPr lang="en-US" sz="1800">
                          <a:effectLst/>
                          <a:latin typeface="+mn-lt"/>
                          <a:ea typeface="Times New Roman" panose="02020603050405020304" pitchFamily="18" charset="0"/>
                        </a:rPr>
                        <a:t>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Chemistry &amp; Organoleptic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Elemental and mission-specific nutritional testing conducted under flight-like conditions.  Organoleptic and sensory analysis conducted.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83379">
                <a:tc>
                  <a:txBody>
                    <a:bodyPr/>
                    <a:lstStyle/>
                    <a:p>
                      <a:pPr marL="0" marR="0" indent="0" algn="ctr">
                        <a:spcBef>
                          <a:spcPts val="0"/>
                        </a:spcBef>
                        <a:spcAft>
                          <a:spcPts val="0"/>
                        </a:spcAft>
                        <a:tabLst>
                          <a:tab pos="182880" algn="l"/>
                        </a:tabLst>
                      </a:pPr>
                      <a:r>
                        <a:rPr lang="en-US" sz="1800" dirty="0">
                          <a:effectLst/>
                          <a:latin typeface="+mn-lt"/>
                          <a:ea typeface="Times New Roman" panose="02020603050405020304" pitchFamily="18" charset="0"/>
                        </a:rPr>
                        <a:t>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Baseline Microbiology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Baseline microbiological and food safety characterization conducted under flight-like conditions.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8464">
                <a:tc>
                  <a:txBody>
                    <a:bodyPr/>
                    <a:lstStyle/>
                    <a:p>
                      <a:pPr marL="0" marR="0" indent="0" algn="ctr">
                        <a:spcBef>
                          <a:spcPts val="0"/>
                        </a:spcBef>
                        <a:spcAft>
                          <a:spcPts val="0"/>
                        </a:spcAft>
                        <a:tabLst>
                          <a:tab pos="182880" algn="l"/>
                        </a:tabLst>
                      </a:pPr>
                      <a:r>
                        <a:rPr lang="en-US" sz="1800" dirty="0">
                          <a:effectLst/>
                          <a:latin typeface="+mn-lt"/>
                          <a:ea typeface="Times New Roman" panose="02020603050405020304" pitchFamily="18" charset="0"/>
                        </a:rPr>
                        <a:t>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Grown in Space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Crop successfully grown to maturity in space.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36780">
                <a:tc>
                  <a:txBody>
                    <a:bodyPr/>
                    <a:lstStyle/>
                    <a:p>
                      <a:pPr marL="0" marR="0" indent="0" algn="ctr">
                        <a:spcBef>
                          <a:spcPts val="0"/>
                        </a:spcBef>
                        <a:spcAft>
                          <a:spcPts val="0"/>
                        </a:spcAft>
                        <a:tabLst>
                          <a:tab pos="182880" algn="l"/>
                        </a:tabLst>
                      </a:pPr>
                      <a:r>
                        <a:rPr lang="en-US" sz="1800" dirty="0">
                          <a:effectLst/>
                          <a:latin typeface="+mn-lt"/>
                          <a:ea typeface="Times New Roman" panose="02020603050405020304" pitchFamily="18" charset="0"/>
                        </a:rPr>
                        <a:t>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Consumed in Space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spcBef>
                          <a:spcPts val="0"/>
                        </a:spcBef>
                        <a:spcAft>
                          <a:spcPts val="0"/>
                        </a:spcAft>
                        <a:tabLst>
                          <a:tab pos="182880" algn="l"/>
                        </a:tabLst>
                      </a:pPr>
                      <a:r>
                        <a:rPr lang="en-US" sz="1800" dirty="0">
                          <a:effectLst/>
                          <a:latin typeface="+mn-lt"/>
                          <a:ea typeface="Times New Roman" panose="02020603050405020304" pitchFamily="18" charset="0"/>
                        </a:rPr>
                        <a:t>Sanctioned consumption of crops by crew in space.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5944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64ED07-92DA-4820-B78A-A48D8DFF1AAF}"/>
              </a:ext>
            </a:extLst>
          </p:cNvPr>
          <p:cNvSpPr txBox="1"/>
          <p:nvPr/>
        </p:nvSpPr>
        <p:spPr>
          <a:xfrm>
            <a:off x="1757680" y="2040674"/>
            <a:ext cx="9144000" cy="1015663"/>
          </a:xfrm>
          <a:prstGeom prst="rect">
            <a:avLst/>
          </a:prstGeom>
          <a:noFill/>
        </p:spPr>
        <p:txBody>
          <a:bodyPr wrap="square" rtlCol="0">
            <a:spAutoFit/>
          </a:bodyPr>
          <a:lstStyle/>
          <a:p>
            <a:pPr algn="ctr"/>
            <a:r>
              <a:rPr lang="en-US" sz="3000" b="1" i="1" dirty="0">
                <a:solidFill>
                  <a:srgbClr val="FFFF00"/>
                </a:solidFill>
                <a:latin typeface="Arial Narrow" panose="020B0606020202030204" pitchFamily="34" charset="0"/>
              </a:rPr>
              <a:t>Ensure Food System Security</a:t>
            </a:r>
            <a:r>
              <a:rPr lang="en-US" sz="3000" b="1" i="1" dirty="0">
                <a:solidFill>
                  <a:srgbClr val="92D050"/>
                </a:solidFill>
                <a:latin typeface="Arial Narrow" panose="020B0606020202030204" pitchFamily="34" charset="0"/>
              </a:rPr>
              <a:t> </a:t>
            </a:r>
            <a:r>
              <a:rPr lang="en-US" sz="3000" b="1" i="1" dirty="0">
                <a:solidFill>
                  <a:srgbClr val="FFFF00"/>
                </a:solidFill>
                <a:latin typeface="Arial Narrow" panose="020B0606020202030204" pitchFamily="34" charset="0"/>
              </a:rPr>
              <a:t>on Long Duration Missions  Beyond LEO</a:t>
            </a:r>
            <a:endParaRPr lang="en-US" sz="3000" b="1" dirty="0">
              <a:solidFill>
                <a:srgbClr val="FFFF00"/>
              </a:solidFill>
              <a:latin typeface="Arial Narrow" panose="020B0606020202030204" pitchFamily="34" charset="0"/>
            </a:endParaRPr>
          </a:p>
        </p:txBody>
      </p:sp>
      <p:sp>
        <p:nvSpPr>
          <p:cNvPr id="12" name="TextBox 11">
            <a:extLst>
              <a:ext uri="{FF2B5EF4-FFF2-40B4-BE49-F238E27FC236}">
                <a16:creationId xmlns:a16="http://schemas.microsoft.com/office/drawing/2014/main" id="{35983FE4-FB54-44B5-A83B-58CD27C15111}"/>
              </a:ext>
            </a:extLst>
          </p:cNvPr>
          <p:cNvSpPr txBox="1"/>
          <p:nvPr/>
        </p:nvSpPr>
        <p:spPr>
          <a:xfrm>
            <a:off x="2257750" y="3766670"/>
            <a:ext cx="8143860" cy="830997"/>
          </a:xfrm>
          <a:prstGeom prst="rect">
            <a:avLst/>
          </a:prstGeom>
          <a:noFill/>
        </p:spPr>
        <p:txBody>
          <a:bodyPr wrap="square" rtlCol="0">
            <a:spAutoFit/>
          </a:bodyPr>
          <a:lstStyle>
            <a:defPPr>
              <a:defRPr lang="en-US"/>
            </a:defPPr>
            <a:lvl1pPr algn="ctr">
              <a:defRPr sz="3000" b="1" i="1">
                <a:solidFill>
                  <a:srgbClr val="FFFF00"/>
                </a:solidFill>
                <a:latin typeface="Arial Narrow" panose="020B0606020202030204" pitchFamily="34" charset="0"/>
              </a:defRPr>
            </a:lvl1pPr>
          </a:lstStyle>
          <a:p>
            <a:pPr algn="l"/>
            <a:r>
              <a:rPr lang="en-US" sz="2400" dirty="0">
                <a:solidFill>
                  <a:schemeClr val="accent6">
                    <a:lumMod val="60000"/>
                    <a:lumOff val="40000"/>
                  </a:schemeClr>
                </a:solidFill>
              </a:rPr>
              <a:t>Near-Term Goal</a:t>
            </a:r>
          </a:p>
          <a:p>
            <a:pPr algn="l"/>
            <a:r>
              <a:rPr lang="en-US" sz="2400" dirty="0">
                <a:solidFill>
                  <a:schemeClr val="accent6">
                    <a:lumMod val="60000"/>
                    <a:lumOff val="40000"/>
                  </a:schemeClr>
                </a:solidFill>
              </a:rPr>
              <a:t>Nutrient Supplementation of Prepackaged Food</a:t>
            </a:r>
          </a:p>
        </p:txBody>
      </p:sp>
      <p:sp>
        <p:nvSpPr>
          <p:cNvPr id="14" name="TextBox 13">
            <a:extLst>
              <a:ext uri="{FF2B5EF4-FFF2-40B4-BE49-F238E27FC236}">
                <a16:creationId xmlns:a16="http://schemas.microsoft.com/office/drawing/2014/main" id="{ED1CEC08-F171-49BB-AA42-2D16A97C9235}"/>
              </a:ext>
            </a:extLst>
          </p:cNvPr>
          <p:cNvSpPr txBox="1"/>
          <p:nvPr/>
        </p:nvSpPr>
        <p:spPr>
          <a:xfrm>
            <a:off x="2140910" y="4924835"/>
            <a:ext cx="8377540" cy="830997"/>
          </a:xfrm>
          <a:prstGeom prst="rect">
            <a:avLst/>
          </a:prstGeom>
          <a:noFill/>
        </p:spPr>
        <p:txBody>
          <a:bodyPr wrap="square" rtlCol="0">
            <a:spAutoFit/>
          </a:bodyPr>
          <a:lstStyle>
            <a:defPPr>
              <a:defRPr lang="en-US"/>
            </a:defPPr>
            <a:lvl1pPr algn="ctr">
              <a:defRPr sz="3000" b="1" i="1">
                <a:solidFill>
                  <a:srgbClr val="FFFF00"/>
                </a:solidFill>
                <a:latin typeface="Arial Narrow" panose="020B0606020202030204" pitchFamily="34" charset="0"/>
              </a:defRPr>
            </a:lvl1pPr>
          </a:lstStyle>
          <a:p>
            <a:pPr algn="l"/>
            <a:r>
              <a:rPr lang="en-US" sz="2400" dirty="0">
                <a:solidFill>
                  <a:schemeClr val="accent1">
                    <a:lumMod val="60000"/>
                    <a:lumOff val="40000"/>
                  </a:schemeClr>
                </a:solidFill>
              </a:rPr>
              <a:t>Long-Term Goal</a:t>
            </a:r>
          </a:p>
          <a:p>
            <a:pPr algn="l"/>
            <a:r>
              <a:rPr lang="en-US" sz="2400" dirty="0">
                <a:solidFill>
                  <a:schemeClr val="accent1">
                    <a:lumMod val="60000"/>
                    <a:lumOff val="40000"/>
                  </a:schemeClr>
                </a:solidFill>
              </a:rPr>
              <a:t>Caloric Replacement to Move Towards Earth Independence</a:t>
            </a:r>
          </a:p>
        </p:txBody>
      </p:sp>
      <p:sp>
        <p:nvSpPr>
          <p:cNvPr id="8" name="Title 2">
            <a:extLst>
              <a:ext uri="{FF2B5EF4-FFF2-40B4-BE49-F238E27FC236}">
                <a16:creationId xmlns:a16="http://schemas.microsoft.com/office/drawing/2014/main" id="{D2F54739-1739-43A0-8177-2E92BAE2BFF8}"/>
              </a:ext>
            </a:extLst>
          </p:cNvPr>
          <p:cNvSpPr txBox="1">
            <a:spLocks/>
          </p:cNvSpPr>
          <p:nvPr/>
        </p:nvSpPr>
        <p:spPr>
          <a:xfrm>
            <a:off x="2152650" y="40793"/>
            <a:ext cx="7886700" cy="10156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The Space Crop Production Vision</a:t>
            </a:r>
          </a:p>
        </p:txBody>
      </p:sp>
      <p:cxnSp>
        <p:nvCxnSpPr>
          <p:cNvPr id="9" name="Straight Connector 8">
            <a:extLst>
              <a:ext uri="{FF2B5EF4-FFF2-40B4-BE49-F238E27FC236}">
                <a16:creationId xmlns:a16="http://schemas.microsoft.com/office/drawing/2014/main" id="{D3D222F2-CBB4-42ED-8FB7-3911BB2F7299}"/>
              </a:ext>
            </a:extLst>
          </p:cNvPr>
          <p:cNvCxnSpPr/>
          <p:nvPr/>
        </p:nvCxnSpPr>
        <p:spPr>
          <a:xfrm>
            <a:off x="1866900" y="1032141"/>
            <a:ext cx="84582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1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6522" y="5331682"/>
            <a:ext cx="1775155" cy="1188720"/>
          </a:xfrm>
          <a:prstGeom prst="rect">
            <a:avLst/>
          </a:prstGeom>
          <a:effectLst>
            <a:softEdge rad="25400"/>
          </a:effectLst>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527" y="2497648"/>
            <a:ext cx="1346649" cy="2103120"/>
          </a:xfrm>
          <a:prstGeom prst="rect">
            <a:avLst/>
          </a:prstGeom>
          <a:effectLst>
            <a:softEdge rad="25400"/>
          </a:effectLst>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9794" y="2857300"/>
            <a:ext cx="954413" cy="1737360"/>
          </a:xfrm>
          <a:prstGeom prst="rect">
            <a:avLst/>
          </a:prstGeom>
          <a:effectLst>
            <a:softEdge rad="25400"/>
          </a:effectLst>
        </p:spPr>
      </p:pic>
      <p:sp>
        <p:nvSpPr>
          <p:cNvPr id="2" name="Title 1"/>
          <p:cNvSpPr>
            <a:spLocks noGrp="1"/>
          </p:cNvSpPr>
          <p:nvPr>
            <p:ph type="title"/>
          </p:nvPr>
        </p:nvSpPr>
        <p:spPr>
          <a:xfrm>
            <a:off x="1749209" y="-83839"/>
            <a:ext cx="8693585" cy="1325563"/>
          </a:xfrm>
        </p:spPr>
        <p:txBody>
          <a:bodyPr>
            <a:normAutofit/>
          </a:bodyPr>
          <a:lstStyle/>
          <a:p>
            <a:pPr algn="ctr"/>
            <a:r>
              <a:rPr lang="en-US" dirty="0"/>
              <a:t>Space Crop Production Candidates</a:t>
            </a:r>
          </a:p>
        </p:txBody>
      </p:sp>
      <p:sp>
        <p:nvSpPr>
          <p:cNvPr id="3" name="Rounded Rectangle 2"/>
          <p:cNvSpPr/>
          <p:nvPr/>
        </p:nvSpPr>
        <p:spPr>
          <a:xfrm>
            <a:off x="980189" y="1150708"/>
            <a:ext cx="2278795" cy="33715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prstClr val="white"/>
                </a:solidFill>
              </a:rPr>
              <a:t>Salad</a:t>
            </a:r>
          </a:p>
          <a:p>
            <a:pPr algn="ctr"/>
            <a:r>
              <a:rPr lang="en-US" sz="2400" b="1" dirty="0">
                <a:solidFill>
                  <a:prstClr val="white"/>
                </a:solidFill>
              </a:rPr>
              <a:t>Leafy Greens</a:t>
            </a:r>
          </a:p>
          <a:p>
            <a:pPr algn="ctr"/>
            <a:r>
              <a:rPr lang="en-US" sz="2400" b="1" dirty="0">
                <a:solidFill>
                  <a:prstClr val="white"/>
                </a:solidFill>
              </a:rPr>
              <a:t>Tomato</a:t>
            </a:r>
          </a:p>
          <a:p>
            <a:pPr algn="ctr"/>
            <a:r>
              <a:rPr lang="en-US" sz="2400" b="1" dirty="0">
                <a:solidFill>
                  <a:prstClr val="white"/>
                </a:solidFill>
              </a:rPr>
              <a:t>Pepper</a:t>
            </a:r>
          </a:p>
          <a:p>
            <a:pPr algn="ctr"/>
            <a:r>
              <a:rPr lang="en-US" sz="2400" b="1" dirty="0">
                <a:solidFill>
                  <a:prstClr val="white"/>
                </a:solidFill>
              </a:rPr>
              <a:t>Radish</a:t>
            </a:r>
          </a:p>
          <a:p>
            <a:pPr algn="ctr"/>
            <a:r>
              <a:rPr lang="en-US" sz="2400" b="1" dirty="0">
                <a:solidFill>
                  <a:prstClr val="white"/>
                </a:solidFill>
              </a:rPr>
              <a:t>Strawberry</a:t>
            </a:r>
          </a:p>
          <a:p>
            <a:pPr algn="ctr"/>
            <a:r>
              <a:rPr lang="en-US" sz="2400" b="1" dirty="0">
                <a:solidFill>
                  <a:prstClr val="white"/>
                </a:solidFill>
              </a:rPr>
              <a:t>Green Onion</a:t>
            </a:r>
          </a:p>
          <a:p>
            <a:pPr algn="ctr"/>
            <a:r>
              <a:rPr lang="en-US" sz="2400" b="1" dirty="0">
                <a:solidFill>
                  <a:prstClr val="white"/>
                </a:solidFill>
              </a:rPr>
              <a:t>Pea</a:t>
            </a:r>
          </a:p>
          <a:p>
            <a:pPr algn="ctr"/>
            <a:r>
              <a:rPr lang="en-US" sz="2400" b="1" dirty="0">
                <a:solidFill>
                  <a:prstClr val="white"/>
                </a:solidFill>
              </a:rPr>
              <a:t>Carrot</a:t>
            </a:r>
          </a:p>
        </p:txBody>
      </p:sp>
      <p:sp>
        <p:nvSpPr>
          <p:cNvPr id="5" name="Rounded Rectangle 4"/>
          <p:cNvSpPr/>
          <p:nvPr/>
        </p:nvSpPr>
        <p:spPr>
          <a:xfrm>
            <a:off x="4417047" y="4697015"/>
            <a:ext cx="1421773" cy="20095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prstClr val="white"/>
                </a:solidFill>
              </a:rPr>
              <a:t>Herbs</a:t>
            </a:r>
          </a:p>
          <a:p>
            <a:pPr algn="ctr"/>
            <a:r>
              <a:rPr lang="en-US" sz="2400" b="1" dirty="0">
                <a:solidFill>
                  <a:prstClr val="white"/>
                </a:solidFill>
              </a:rPr>
              <a:t>Basil</a:t>
            </a:r>
          </a:p>
          <a:p>
            <a:pPr algn="ctr"/>
            <a:r>
              <a:rPr lang="en-US" sz="2400" b="1" dirty="0">
                <a:solidFill>
                  <a:prstClr val="white"/>
                </a:solidFill>
              </a:rPr>
              <a:t>Mint</a:t>
            </a:r>
          </a:p>
          <a:p>
            <a:pPr algn="ctr"/>
            <a:r>
              <a:rPr lang="en-US" sz="2400" b="1" dirty="0">
                <a:solidFill>
                  <a:prstClr val="white"/>
                </a:solidFill>
              </a:rPr>
              <a:t>Chives</a:t>
            </a:r>
          </a:p>
          <a:p>
            <a:pPr algn="ctr"/>
            <a:r>
              <a:rPr lang="en-US" sz="2400" b="1" dirty="0">
                <a:solidFill>
                  <a:prstClr val="white"/>
                </a:solidFill>
              </a:rPr>
              <a:t>Dill</a:t>
            </a:r>
          </a:p>
        </p:txBody>
      </p:sp>
      <p:sp>
        <p:nvSpPr>
          <p:cNvPr id="12" name="Line Callout 1 11"/>
          <p:cNvSpPr/>
          <p:nvPr/>
        </p:nvSpPr>
        <p:spPr>
          <a:xfrm>
            <a:off x="3567601" y="1136089"/>
            <a:ext cx="2065944" cy="1158719"/>
          </a:xfrm>
          <a:prstGeom prst="borderCallout1">
            <a:avLst>
              <a:gd name="adj1" fmla="val 46266"/>
              <a:gd name="adj2" fmla="val 993"/>
              <a:gd name="adj3" fmla="val 53738"/>
              <a:gd name="adj4" fmla="val -145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Lettuce, Chinese cabbage, Swiss chard, </a:t>
            </a:r>
            <a:r>
              <a:rPr lang="en-US" dirty="0" err="1">
                <a:solidFill>
                  <a:prstClr val="white"/>
                </a:solidFill>
              </a:rPr>
              <a:t>Mizuna</a:t>
            </a:r>
            <a:r>
              <a:rPr lang="en-US" dirty="0">
                <a:solidFill>
                  <a:prstClr val="white"/>
                </a:solidFill>
              </a:rPr>
              <a:t>, Spinach</a:t>
            </a:r>
          </a:p>
        </p:txBody>
      </p:sp>
      <p:sp>
        <p:nvSpPr>
          <p:cNvPr id="13" name="Left-Up Arrow 12"/>
          <p:cNvSpPr/>
          <p:nvPr/>
        </p:nvSpPr>
        <p:spPr>
          <a:xfrm flipH="1">
            <a:off x="1758211" y="4561451"/>
            <a:ext cx="2642153" cy="1737360"/>
          </a:xfrm>
          <a:prstGeom prst="leftUpArrow">
            <a:avLst>
              <a:gd name="adj1" fmla="val 47500"/>
              <a:gd name="adj2" fmla="val 23750"/>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CONSUMED FRESH WITHOUT PROCESSING</a:t>
            </a:r>
          </a:p>
        </p:txBody>
      </p:sp>
      <p:grpSp>
        <p:nvGrpSpPr>
          <p:cNvPr id="6" name="Group 5">
            <a:extLst>
              <a:ext uri="{FF2B5EF4-FFF2-40B4-BE49-F238E27FC236}">
                <a16:creationId xmlns:a16="http://schemas.microsoft.com/office/drawing/2014/main" id="{E7A3132D-62AE-4BEA-9B1C-91D7333296BD}"/>
              </a:ext>
            </a:extLst>
          </p:cNvPr>
          <p:cNvGrpSpPr/>
          <p:nvPr/>
        </p:nvGrpSpPr>
        <p:grpSpPr>
          <a:xfrm>
            <a:off x="7337327" y="1728592"/>
            <a:ext cx="4529958" cy="3424613"/>
            <a:chOff x="7064067" y="1634002"/>
            <a:chExt cx="4529958" cy="3424613"/>
          </a:xfrm>
        </p:grpSpPr>
        <p:grpSp>
          <p:nvGrpSpPr>
            <p:cNvPr id="24" name="Group 23"/>
            <p:cNvGrpSpPr/>
            <p:nvPr/>
          </p:nvGrpSpPr>
          <p:grpSpPr>
            <a:xfrm>
              <a:off x="7064067" y="1634002"/>
              <a:ext cx="2238699" cy="3424613"/>
              <a:chOff x="6196082" y="-246634"/>
              <a:chExt cx="2984931" cy="4566151"/>
            </a:xfrm>
          </p:grpSpPr>
          <p:sp>
            <p:nvSpPr>
              <p:cNvPr id="9" name="Rounded Rectangle 8"/>
              <p:cNvSpPr/>
              <p:nvPr/>
            </p:nvSpPr>
            <p:spPr>
              <a:xfrm>
                <a:off x="6196082" y="-246634"/>
                <a:ext cx="2984931" cy="4566151"/>
              </a:xfrm>
              <a:prstGeom prst="roundRect">
                <a:avLst/>
              </a:prstGeom>
              <a:noFill/>
              <a:ln>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prstClr val="white"/>
                    </a:solidFill>
                  </a:rPr>
                  <a:t>Staple Crops</a:t>
                </a:r>
              </a:p>
              <a:p>
                <a:pPr algn="ctr"/>
                <a:r>
                  <a:rPr lang="en-US" sz="2400" b="1" dirty="0">
                    <a:solidFill>
                      <a:prstClr val="white"/>
                    </a:solidFill>
                  </a:rPr>
                  <a:t>White Potato</a:t>
                </a:r>
              </a:p>
              <a:p>
                <a:pPr algn="ctr"/>
                <a:r>
                  <a:rPr lang="en-US" sz="2400" b="1" dirty="0">
                    <a:solidFill>
                      <a:prstClr val="white"/>
                    </a:solidFill>
                  </a:rPr>
                  <a:t>Sweet Potato</a:t>
                </a:r>
              </a:p>
              <a:p>
                <a:pPr algn="ctr"/>
                <a:endParaRPr lang="en-US" sz="2400" b="1" dirty="0">
                  <a:solidFill>
                    <a:prstClr val="white"/>
                  </a:solidFill>
                </a:endParaRPr>
              </a:p>
              <a:p>
                <a:pPr algn="ctr"/>
                <a:r>
                  <a:rPr lang="en-US" sz="2400" b="1" dirty="0">
                    <a:solidFill>
                      <a:prstClr val="white"/>
                    </a:solidFill>
                  </a:rPr>
                  <a:t>Rice</a:t>
                </a:r>
              </a:p>
              <a:p>
                <a:pPr algn="ctr"/>
                <a:r>
                  <a:rPr lang="en-US" sz="2400" b="1" dirty="0">
                    <a:solidFill>
                      <a:prstClr val="white"/>
                    </a:solidFill>
                  </a:rPr>
                  <a:t>Wheat</a:t>
                </a:r>
              </a:p>
              <a:p>
                <a:pPr algn="ctr"/>
                <a:r>
                  <a:rPr lang="en-US" sz="2400" b="1" dirty="0">
                    <a:solidFill>
                      <a:prstClr val="white"/>
                    </a:solidFill>
                  </a:rPr>
                  <a:t>Dried Bean</a:t>
                </a:r>
              </a:p>
              <a:p>
                <a:pPr algn="ctr"/>
                <a:r>
                  <a:rPr lang="en-US" sz="2400" b="1" dirty="0">
                    <a:solidFill>
                      <a:prstClr val="white"/>
                    </a:solidFill>
                  </a:rPr>
                  <a:t>Soybean</a:t>
                </a:r>
              </a:p>
              <a:p>
                <a:pPr algn="ctr"/>
                <a:r>
                  <a:rPr lang="en-US" sz="2400" b="1" dirty="0">
                    <a:solidFill>
                      <a:prstClr val="white"/>
                    </a:solidFill>
                  </a:rPr>
                  <a:t>Peanut</a:t>
                </a:r>
              </a:p>
            </p:txBody>
          </p:sp>
          <p:cxnSp>
            <p:nvCxnSpPr>
              <p:cNvPr id="23" name="Straight Connector 22"/>
              <p:cNvCxnSpPr/>
              <p:nvPr/>
            </p:nvCxnSpPr>
            <p:spPr>
              <a:xfrm>
                <a:off x="6196082" y="2314162"/>
                <a:ext cx="2275078" cy="0"/>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9864689" y="1975122"/>
              <a:ext cx="1699146" cy="923330"/>
            </a:xfrm>
            <a:prstGeom prst="rect">
              <a:avLst/>
            </a:prstGeom>
            <a:noFill/>
            <a:ln>
              <a:solidFill>
                <a:schemeClr val="accent1">
                  <a:lumMod val="75000"/>
                </a:schemeClr>
              </a:solidFill>
            </a:ln>
          </p:spPr>
          <p:txBody>
            <a:bodyPr wrap="square" rtlCol="0">
              <a:spAutoFit/>
            </a:bodyPr>
            <a:lstStyle/>
            <a:p>
              <a:r>
                <a:rPr lang="en-US" dirty="0">
                  <a:solidFill>
                    <a:prstClr val="white"/>
                  </a:solidFill>
                </a:rPr>
                <a:t>MINIMAL PREPARATION / COOKING</a:t>
              </a:r>
            </a:p>
          </p:txBody>
        </p:sp>
        <p:sp>
          <p:nvSpPr>
            <p:cNvPr id="17" name="Right Brace 16"/>
            <p:cNvSpPr/>
            <p:nvPr/>
          </p:nvSpPr>
          <p:spPr>
            <a:xfrm>
              <a:off x="9451549" y="2107180"/>
              <a:ext cx="430219" cy="5708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white"/>
                </a:solidFill>
              </a:endParaRPr>
            </a:p>
          </p:txBody>
        </p:sp>
        <p:sp>
          <p:nvSpPr>
            <p:cNvPr id="19" name="Right Brace 18"/>
            <p:cNvSpPr/>
            <p:nvPr/>
          </p:nvSpPr>
          <p:spPr>
            <a:xfrm>
              <a:off x="9383713" y="3239193"/>
              <a:ext cx="430219" cy="17123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white"/>
                </a:solidFill>
              </a:endParaRPr>
            </a:p>
          </p:txBody>
        </p:sp>
        <p:sp>
          <p:nvSpPr>
            <p:cNvPr id="21" name="TextBox 20"/>
            <p:cNvSpPr txBox="1"/>
            <p:nvPr/>
          </p:nvSpPr>
          <p:spPr>
            <a:xfrm>
              <a:off x="9894879" y="3633681"/>
              <a:ext cx="1699146" cy="923330"/>
            </a:xfrm>
            <a:prstGeom prst="rect">
              <a:avLst/>
            </a:prstGeom>
            <a:noFill/>
            <a:ln>
              <a:solidFill>
                <a:schemeClr val="accent1">
                  <a:lumMod val="75000"/>
                </a:schemeClr>
              </a:solidFill>
            </a:ln>
          </p:spPr>
          <p:txBody>
            <a:bodyPr wrap="square" rtlCol="0">
              <a:spAutoFit/>
            </a:bodyPr>
            <a:lstStyle/>
            <a:p>
              <a:r>
                <a:rPr lang="en-US" dirty="0">
                  <a:solidFill>
                    <a:prstClr val="white"/>
                  </a:solidFill>
                </a:rPr>
                <a:t>SIGNIFICANT PREPARATION / COOKING</a:t>
              </a:r>
            </a:p>
          </p:txBody>
        </p:sp>
      </p:gr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6176" y="4839596"/>
            <a:ext cx="1313768" cy="91440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5714" y="5469372"/>
            <a:ext cx="1271082" cy="914400"/>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70183" y="1099375"/>
            <a:ext cx="1210321" cy="960120"/>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98272" y="1088255"/>
            <a:ext cx="1487954" cy="1280160"/>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62751" y="5353970"/>
            <a:ext cx="1106704" cy="155448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997100">
            <a:off x="-98941" y="3872208"/>
            <a:ext cx="1076424" cy="822960"/>
          </a:xfrm>
          <a:prstGeom prst="rect">
            <a:avLst/>
          </a:prstGeom>
        </p:spPr>
      </p:pic>
      <p:pic>
        <p:nvPicPr>
          <p:cNvPr id="35" name="Picture 34"/>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690546" y="2836487"/>
            <a:ext cx="372863" cy="1280160"/>
          </a:xfrm>
          <a:prstGeom prst="rect">
            <a:avLst/>
          </a:prstGeom>
        </p:spPr>
      </p:pic>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448077">
            <a:off x="165873" y="1370266"/>
            <a:ext cx="563916" cy="1828800"/>
          </a:xfrm>
          <a:prstGeom prst="rect">
            <a:avLst/>
          </a:prstGeom>
        </p:spPr>
      </p:pic>
      <p:pic>
        <p:nvPicPr>
          <p:cNvPr id="37" name="Picture 36"/>
          <p:cNvPicPr>
            <a:picLocks noChangeAspect="1"/>
          </p:cNvPicPr>
          <p:nvPr/>
        </p:nvPicPr>
        <p:blipFill rotWithShape="1">
          <a:blip r:embed="rId14" cstate="print">
            <a:extLst>
              <a:ext uri="{28A0092B-C50C-407E-A947-70E740481C1C}">
                <a14:useLocalDpi xmlns:a14="http://schemas.microsoft.com/office/drawing/2010/main" val="0"/>
              </a:ext>
            </a:extLst>
          </a:blip>
          <a:srcRect l="11034" b="8757"/>
          <a:stretch/>
        </p:blipFill>
        <p:spPr>
          <a:xfrm>
            <a:off x="539530" y="4959632"/>
            <a:ext cx="1069899" cy="1097280"/>
          </a:xfrm>
          <a:prstGeom prst="rect">
            <a:avLst/>
          </a:prstGeom>
        </p:spPr>
      </p:pic>
      <p:cxnSp>
        <p:nvCxnSpPr>
          <p:cNvPr id="39" name="Straight Connector 38"/>
          <p:cNvCxnSpPr/>
          <p:nvPr/>
        </p:nvCxnSpPr>
        <p:spPr>
          <a:xfrm>
            <a:off x="1866900" y="976327"/>
            <a:ext cx="84582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50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27DD3E-7507-4014-B155-B7F3ED207914}"/>
              </a:ext>
            </a:extLst>
          </p:cNvPr>
          <p:cNvSpPr txBox="1">
            <a:spLocks noGrp="1"/>
          </p:cNvSpPr>
          <p:nvPr>
            <p:ph type="title"/>
          </p:nvPr>
        </p:nvSpPr>
        <p:spPr>
          <a:xfrm>
            <a:off x="838200" y="-169125"/>
            <a:ext cx="10515600" cy="1325563"/>
          </a:xfrm>
          <a:prstGeom prst="rect">
            <a:avLst/>
          </a:prstGeom>
        </p:spPr>
        <p:txBody>
          <a:bodyPr>
            <a:norm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sz="4000" dirty="0">
                <a:solidFill>
                  <a:schemeClr val="tx1"/>
                </a:solidFill>
                <a:effectLst>
                  <a:outerShdw blurRad="38100" dist="38100" dir="2700000" algn="tl">
                    <a:srgbClr val="000000">
                      <a:alpha val="43137"/>
                    </a:srgbClr>
                  </a:outerShdw>
                </a:effectLst>
                <a:latin typeface="+mn-lt"/>
              </a:rPr>
              <a:t>Space Crop Production Challenges</a:t>
            </a:r>
          </a:p>
        </p:txBody>
      </p:sp>
      <p:cxnSp>
        <p:nvCxnSpPr>
          <p:cNvPr id="5" name="Straight Connector 4">
            <a:extLst>
              <a:ext uri="{FF2B5EF4-FFF2-40B4-BE49-F238E27FC236}">
                <a16:creationId xmlns:a16="http://schemas.microsoft.com/office/drawing/2014/main" id="{F0D6347C-FCFF-4492-A516-9938DCCAEABD}"/>
              </a:ext>
            </a:extLst>
          </p:cNvPr>
          <p:cNvCxnSpPr>
            <a:cxnSpLocks/>
          </p:cNvCxnSpPr>
          <p:nvPr/>
        </p:nvCxnSpPr>
        <p:spPr>
          <a:xfrm>
            <a:off x="2796745" y="767617"/>
            <a:ext cx="6573796"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F4F1890-EEDE-421B-BDBF-426E3A7D1E7E}"/>
              </a:ext>
            </a:extLst>
          </p:cNvPr>
          <p:cNvSpPr/>
          <p:nvPr/>
        </p:nvSpPr>
        <p:spPr>
          <a:xfrm>
            <a:off x="2750794" y="807441"/>
            <a:ext cx="4269465" cy="4224530"/>
          </a:xfrm>
          <a:prstGeom prst="ellipse">
            <a:avLst/>
          </a:prstGeom>
          <a:solidFill>
            <a:srgbClr val="4472C4">
              <a:alpha val="30000"/>
            </a:srgbClr>
          </a:solidFill>
          <a:ln w="25400" cap="flat" cmpd="sng" algn="ctr">
            <a:solidFill>
              <a:srgbClr val="4472C4">
                <a:shade val="50000"/>
              </a:srgbClr>
            </a:solidFill>
            <a:prstDash val="solid"/>
            <a:miter lim="800000"/>
          </a:ln>
          <a:effectLst>
            <a:glow rad="444500">
              <a:srgbClr val="4472C4">
                <a:alpha val="41000"/>
              </a:srgbClr>
            </a:glow>
          </a:effectLst>
        </p:spPr>
        <p:txBody>
          <a:bodyPr wrap="square" t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B2DD2EC7-0F46-45DD-A041-F6AFB25EC592}"/>
              </a:ext>
            </a:extLst>
          </p:cNvPr>
          <p:cNvSpPr/>
          <p:nvPr/>
        </p:nvSpPr>
        <p:spPr>
          <a:xfrm>
            <a:off x="5097037" y="807441"/>
            <a:ext cx="4174004" cy="4134944"/>
          </a:xfrm>
          <a:prstGeom prst="ellipse">
            <a:avLst/>
          </a:prstGeom>
          <a:solidFill>
            <a:srgbClr val="4472C4">
              <a:alpha val="30000"/>
            </a:srgbClr>
          </a:solidFill>
          <a:ln w="25400" cap="flat" cmpd="sng" algn="ctr">
            <a:solidFill>
              <a:srgbClr val="4472C4">
                <a:shade val="50000"/>
              </a:srgbClr>
            </a:solidFill>
            <a:prstDash val="solid"/>
            <a:miter lim="800000"/>
          </a:ln>
          <a:effectLst>
            <a:glow rad="444500">
              <a:srgbClr val="4472C4">
                <a:alpha val="41000"/>
              </a:srgbClr>
            </a:glow>
          </a:effectLst>
        </p:spPr>
        <p:txBody>
          <a:bodyPr wrap="square" t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21D07DAD-8A66-48E8-BA6B-28B9B91D1B59}"/>
              </a:ext>
            </a:extLst>
          </p:cNvPr>
          <p:cNvSpPr/>
          <p:nvPr/>
        </p:nvSpPr>
        <p:spPr>
          <a:xfrm>
            <a:off x="4151399" y="2401002"/>
            <a:ext cx="4199828" cy="4235236"/>
          </a:xfrm>
          <a:prstGeom prst="ellipse">
            <a:avLst/>
          </a:prstGeom>
          <a:solidFill>
            <a:srgbClr val="4472C4">
              <a:alpha val="30000"/>
            </a:srgbClr>
          </a:solidFill>
          <a:ln w="25400" cap="flat" cmpd="sng" algn="ctr">
            <a:solidFill>
              <a:srgbClr val="4472C4">
                <a:shade val="50000"/>
              </a:srgbClr>
            </a:solidFill>
            <a:prstDash val="solid"/>
            <a:miter lim="800000"/>
          </a:ln>
          <a:effectLst>
            <a:glow rad="444500">
              <a:srgbClr val="4472C4">
                <a:alpha val="41000"/>
              </a:srgbClr>
            </a:glow>
          </a:effectLst>
        </p:spPr>
        <p:txBody>
          <a:bodyPr wrap="square" t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CCE484B-77E9-49FB-96E7-8C4FFF45A81E}"/>
              </a:ext>
            </a:extLst>
          </p:cNvPr>
          <p:cNvSpPr txBox="1"/>
          <p:nvPr/>
        </p:nvSpPr>
        <p:spPr>
          <a:xfrm>
            <a:off x="4037561" y="1005162"/>
            <a:ext cx="167065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rPr>
              <a:t>Deep Space</a:t>
            </a:r>
          </a:p>
        </p:txBody>
      </p:sp>
      <p:sp>
        <p:nvSpPr>
          <p:cNvPr id="23" name="TextBox 22">
            <a:extLst>
              <a:ext uri="{FF2B5EF4-FFF2-40B4-BE49-F238E27FC236}">
                <a16:creationId xmlns:a16="http://schemas.microsoft.com/office/drawing/2014/main" id="{CD37790F-1A6A-40E6-914B-4AC6C0216292}"/>
              </a:ext>
            </a:extLst>
          </p:cNvPr>
          <p:cNvSpPr txBox="1"/>
          <p:nvPr/>
        </p:nvSpPr>
        <p:spPr>
          <a:xfrm>
            <a:off x="6893481" y="1034763"/>
            <a:ext cx="113351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rPr>
              <a:t>Surface</a:t>
            </a:r>
          </a:p>
        </p:txBody>
      </p:sp>
      <p:sp>
        <p:nvSpPr>
          <p:cNvPr id="24" name="TextBox 23">
            <a:extLst>
              <a:ext uri="{FF2B5EF4-FFF2-40B4-BE49-F238E27FC236}">
                <a16:creationId xmlns:a16="http://schemas.microsoft.com/office/drawing/2014/main" id="{0089000D-796A-4778-8CB5-FBC48165E945}"/>
              </a:ext>
            </a:extLst>
          </p:cNvPr>
          <p:cNvSpPr txBox="1"/>
          <p:nvPr/>
        </p:nvSpPr>
        <p:spPr>
          <a:xfrm>
            <a:off x="5830741" y="6078834"/>
            <a:ext cx="78361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rPr>
              <a:t>Crop</a:t>
            </a:r>
          </a:p>
        </p:txBody>
      </p:sp>
      <p:sp>
        <p:nvSpPr>
          <p:cNvPr id="25" name="TextBox 24">
            <a:extLst>
              <a:ext uri="{FF2B5EF4-FFF2-40B4-BE49-F238E27FC236}">
                <a16:creationId xmlns:a16="http://schemas.microsoft.com/office/drawing/2014/main" id="{174DA4DB-7CE2-4F5E-9802-98EF2926DBC0}"/>
              </a:ext>
            </a:extLst>
          </p:cNvPr>
          <p:cNvSpPr txBox="1"/>
          <p:nvPr/>
        </p:nvSpPr>
        <p:spPr>
          <a:xfrm>
            <a:off x="3326592" y="1603514"/>
            <a:ext cx="2085699" cy="923330"/>
          </a:xfrm>
          <a:prstGeom prst="rect">
            <a:avLst/>
          </a:prstGeom>
          <a:noFill/>
        </p:spPr>
        <p:txBody>
          <a:bodyPr wrap="non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Microgravity</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Fluid movement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No convection</a:t>
            </a:r>
          </a:p>
        </p:txBody>
      </p:sp>
      <p:sp>
        <p:nvSpPr>
          <p:cNvPr id="26" name="TextBox 25">
            <a:extLst>
              <a:ext uri="{FF2B5EF4-FFF2-40B4-BE49-F238E27FC236}">
                <a16:creationId xmlns:a16="http://schemas.microsoft.com/office/drawing/2014/main" id="{431B8328-18E9-462E-8159-910B1CEDD595}"/>
              </a:ext>
            </a:extLst>
          </p:cNvPr>
          <p:cNvSpPr txBox="1"/>
          <p:nvPr/>
        </p:nvSpPr>
        <p:spPr>
          <a:xfrm>
            <a:off x="5620550" y="986306"/>
            <a:ext cx="2127057" cy="1754326"/>
          </a:xfrm>
          <a:prstGeom prst="rect">
            <a:avLst/>
          </a:prstGeom>
          <a:noFill/>
        </p:spPr>
        <p:txBody>
          <a:bodyPr wrap="non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Water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      Recycling</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Radiation</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Pressure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Micrometeorites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0" cap="none" spc="0" normalizeH="0" baseline="0" noProof="0" dirty="0">
              <a:ln>
                <a:noFill/>
              </a:ln>
              <a:solidFill>
                <a:prstClr val="white"/>
              </a:solidFill>
              <a:effectLst/>
              <a:uLnTx/>
              <a:uFillTx/>
            </a:endParaRPr>
          </a:p>
        </p:txBody>
      </p:sp>
      <p:sp>
        <p:nvSpPr>
          <p:cNvPr id="27" name="TextBox 26">
            <a:extLst>
              <a:ext uri="{FF2B5EF4-FFF2-40B4-BE49-F238E27FC236}">
                <a16:creationId xmlns:a16="http://schemas.microsoft.com/office/drawing/2014/main" id="{8D83F6B6-60E0-46E2-B70D-5C0CB06CD45F}"/>
              </a:ext>
            </a:extLst>
          </p:cNvPr>
          <p:cNvSpPr txBox="1"/>
          <p:nvPr/>
        </p:nvSpPr>
        <p:spPr>
          <a:xfrm>
            <a:off x="7016206" y="1576555"/>
            <a:ext cx="1854995" cy="954107"/>
          </a:xfrm>
          <a:prstGeom prst="rect">
            <a:avLst/>
          </a:prstGeom>
          <a:noFill/>
        </p:spPr>
        <p:txBody>
          <a:bodyPr wrap="non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Dust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Partial gravity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p:txBody>
      </p:sp>
      <p:sp>
        <p:nvSpPr>
          <p:cNvPr id="28" name="TextBox 27">
            <a:extLst>
              <a:ext uri="{FF2B5EF4-FFF2-40B4-BE49-F238E27FC236}">
                <a16:creationId xmlns:a16="http://schemas.microsoft.com/office/drawing/2014/main" id="{CD7F11C4-F690-48BF-8C04-9DAA279B6E6A}"/>
              </a:ext>
            </a:extLst>
          </p:cNvPr>
          <p:cNvSpPr txBox="1"/>
          <p:nvPr/>
        </p:nvSpPr>
        <p:spPr>
          <a:xfrm>
            <a:off x="4885526" y="4974245"/>
            <a:ext cx="3554119" cy="1200329"/>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Productivity</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Stress tolerance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Environmental optimization</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Crop scheduling</a:t>
            </a:r>
          </a:p>
        </p:txBody>
      </p:sp>
      <p:sp>
        <p:nvSpPr>
          <p:cNvPr id="29" name="TextBox 28">
            <a:extLst>
              <a:ext uri="{FF2B5EF4-FFF2-40B4-BE49-F238E27FC236}">
                <a16:creationId xmlns:a16="http://schemas.microsoft.com/office/drawing/2014/main" id="{ECF13DD4-3124-40D5-90B1-ADDF596399C5}"/>
              </a:ext>
            </a:extLst>
          </p:cNvPr>
          <p:cNvSpPr txBox="1"/>
          <p:nvPr/>
        </p:nvSpPr>
        <p:spPr>
          <a:xfrm>
            <a:off x="5357906" y="2497782"/>
            <a:ext cx="3094117" cy="2862322"/>
          </a:xfrm>
          <a:prstGeom prst="rect">
            <a:avLst/>
          </a:prstGeom>
          <a:noFill/>
        </p:spPr>
        <p:txBody>
          <a:bodyPr wrap="non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Plant Size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High CO</a:t>
            </a:r>
            <a:r>
              <a:rPr kumimoji="0" lang="en-US" sz="1800" b="1" i="0" u="none" strike="noStrike" kern="0" cap="none" spc="0" normalizeH="0" baseline="-25000" noProof="0" dirty="0">
                <a:ln>
                  <a:noFill/>
                </a:ln>
                <a:solidFill>
                  <a:prstClr val="white"/>
                </a:solidFill>
                <a:effectLst/>
                <a:uLnTx/>
                <a:uFillTx/>
              </a:rPr>
              <a:t>2</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Food Safety &amp; Microbiome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Nutrient output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Sustainability</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Abiotic stresses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Vehicle resources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Crew time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rPr>
              <a:t>Waste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94471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1002-0286-442D-A6E2-18A9C1826D10}"/>
              </a:ext>
            </a:extLst>
          </p:cNvPr>
          <p:cNvSpPr>
            <a:spLocks noGrp="1"/>
          </p:cNvSpPr>
          <p:nvPr>
            <p:ph type="title"/>
          </p:nvPr>
        </p:nvSpPr>
        <p:spPr>
          <a:xfrm>
            <a:off x="838200" y="17880"/>
            <a:ext cx="10515600" cy="1325563"/>
          </a:xfrm>
        </p:spPr>
        <p:txBody>
          <a:bodyPr>
            <a:normAutofit/>
          </a:bodyPr>
          <a:lstStyle/>
          <a:p>
            <a:pPr algn="ctr"/>
            <a:r>
              <a:rPr lang="en-US" sz="4800" dirty="0"/>
              <a:t>Selection Factors for Space Plants</a:t>
            </a:r>
          </a:p>
        </p:txBody>
      </p:sp>
      <p:sp>
        <p:nvSpPr>
          <p:cNvPr id="3" name="Content Placeholder 2">
            <a:extLst>
              <a:ext uri="{FF2B5EF4-FFF2-40B4-BE49-F238E27FC236}">
                <a16:creationId xmlns:a16="http://schemas.microsoft.com/office/drawing/2014/main" id="{EACDE1D5-58B9-4825-8EEB-E1258E03FCC5}"/>
              </a:ext>
            </a:extLst>
          </p:cNvPr>
          <p:cNvSpPr>
            <a:spLocks noGrp="1"/>
          </p:cNvSpPr>
          <p:nvPr>
            <p:ph idx="1"/>
          </p:nvPr>
        </p:nvSpPr>
        <p:spPr>
          <a:xfrm>
            <a:off x="386253" y="1439544"/>
            <a:ext cx="7720675" cy="4585335"/>
          </a:xfrm>
        </p:spPr>
        <p:txBody>
          <a:bodyPr>
            <a:normAutofit fontScale="92500" lnSpcReduction="10000"/>
          </a:bodyPr>
          <a:lstStyle/>
          <a:p>
            <a:pPr marL="0" indent="0">
              <a:buNone/>
            </a:pPr>
            <a:r>
              <a:rPr lang="en-US" sz="4000" dirty="0"/>
              <a:t>Targeted breeding areas could fall into several categories:</a:t>
            </a:r>
          </a:p>
          <a:p>
            <a:pPr marL="0" indent="0">
              <a:buNone/>
            </a:pPr>
            <a:endParaRPr lang="en-US" sz="4000" dirty="0"/>
          </a:p>
          <a:p>
            <a:r>
              <a:rPr lang="en-US" sz="4000" dirty="0"/>
              <a:t>Plant Growth and Development</a:t>
            </a:r>
          </a:p>
          <a:p>
            <a:r>
              <a:rPr lang="en-US" sz="4000" dirty="0"/>
              <a:t>Plant Physiology</a:t>
            </a:r>
          </a:p>
          <a:p>
            <a:r>
              <a:rPr lang="en-US" sz="4000" dirty="0"/>
              <a:t>Produce Nutrition</a:t>
            </a:r>
          </a:p>
          <a:p>
            <a:r>
              <a:rPr lang="en-US" sz="4000" dirty="0"/>
              <a:t>Produce Organoleptic Acceptability</a:t>
            </a:r>
          </a:p>
          <a:p>
            <a:r>
              <a:rPr lang="en-US" sz="4000" dirty="0"/>
              <a:t>Postharvest </a:t>
            </a:r>
          </a:p>
          <a:p>
            <a:endParaRPr lang="en-US" dirty="0"/>
          </a:p>
          <a:p>
            <a:pPr marL="0" indent="0">
              <a:buNone/>
            </a:pPr>
            <a:endParaRPr lang="en-US" dirty="0"/>
          </a:p>
        </p:txBody>
      </p:sp>
      <p:cxnSp>
        <p:nvCxnSpPr>
          <p:cNvPr id="4" name="Straight Connector 3">
            <a:extLst>
              <a:ext uri="{FF2B5EF4-FFF2-40B4-BE49-F238E27FC236}">
                <a16:creationId xmlns:a16="http://schemas.microsoft.com/office/drawing/2014/main" id="{AA8FAC0C-F223-4929-9F50-9883B01880FE}"/>
              </a:ext>
            </a:extLst>
          </p:cNvPr>
          <p:cNvCxnSpPr/>
          <p:nvPr/>
        </p:nvCxnSpPr>
        <p:spPr>
          <a:xfrm>
            <a:off x="1866900" y="1032141"/>
            <a:ext cx="84582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flower, wall, plant, indoor&#10;&#10;Description automatically generated">
            <a:extLst>
              <a:ext uri="{FF2B5EF4-FFF2-40B4-BE49-F238E27FC236}">
                <a16:creationId xmlns:a16="http://schemas.microsoft.com/office/drawing/2014/main" id="{F73436F8-51D9-4149-AF2D-9175759FF2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00720" y="1196123"/>
            <a:ext cx="3411107" cy="5510862"/>
          </a:xfrm>
          <a:prstGeom prst="rect">
            <a:avLst/>
          </a:prstGeom>
          <a:ln>
            <a:solidFill>
              <a:schemeClr val="accent1"/>
            </a:solidFill>
          </a:ln>
        </p:spPr>
      </p:pic>
    </p:spTree>
    <p:extLst>
      <p:ext uri="{BB962C8B-B14F-4D97-AF65-F5344CB8AC3E}">
        <p14:creationId xmlns:p14="http://schemas.microsoft.com/office/powerpoint/2010/main" val="323794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F2C2-34D6-4779-A0AC-3D4F769F21FB}"/>
              </a:ext>
            </a:extLst>
          </p:cNvPr>
          <p:cNvSpPr>
            <a:spLocks noGrp="1"/>
          </p:cNvSpPr>
          <p:nvPr>
            <p:ph type="title"/>
          </p:nvPr>
        </p:nvSpPr>
        <p:spPr>
          <a:xfrm>
            <a:off x="838200" y="41025"/>
            <a:ext cx="10515600" cy="1325563"/>
          </a:xfrm>
        </p:spPr>
        <p:txBody>
          <a:bodyPr/>
          <a:lstStyle/>
          <a:p>
            <a:pPr algn="ctr"/>
            <a:r>
              <a:rPr lang="en-US" dirty="0"/>
              <a:t>Plant Growth and Development</a:t>
            </a:r>
          </a:p>
        </p:txBody>
      </p:sp>
      <p:sp>
        <p:nvSpPr>
          <p:cNvPr id="3" name="Content Placeholder 2">
            <a:extLst>
              <a:ext uri="{FF2B5EF4-FFF2-40B4-BE49-F238E27FC236}">
                <a16:creationId xmlns:a16="http://schemas.microsoft.com/office/drawing/2014/main" id="{1F0A0BB4-6B75-4C28-9C03-3143459A4F4E}"/>
              </a:ext>
            </a:extLst>
          </p:cNvPr>
          <p:cNvSpPr>
            <a:spLocks noGrp="1"/>
          </p:cNvSpPr>
          <p:nvPr>
            <p:ph idx="1"/>
          </p:nvPr>
        </p:nvSpPr>
        <p:spPr>
          <a:xfrm>
            <a:off x="339743" y="1515065"/>
            <a:ext cx="11014057" cy="4777654"/>
          </a:xfrm>
        </p:spPr>
        <p:txBody>
          <a:bodyPr>
            <a:normAutofit fontScale="92500" lnSpcReduction="10000"/>
          </a:bodyPr>
          <a:lstStyle/>
          <a:p>
            <a:pPr lvl="0"/>
            <a:r>
              <a:rPr lang="en-US" dirty="0"/>
              <a:t>Compact size (low height and volume)</a:t>
            </a:r>
          </a:p>
          <a:p>
            <a:pPr lvl="0"/>
            <a:r>
              <a:rPr lang="en-US" dirty="0"/>
              <a:t>High yield</a:t>
            </a:r>
          </a:p>
          <a:p>
            <a:pPr lvl="0"/>
            <a:r>
              <a:rPr lang="en-US" dirty="0"/>
              <a:t>High edible/inedible biomass ratio (harvest index)</a:t>
            </a:r>
          </a:p>
          <a:p>
            <a:pPr lvl="0"/>
            <a:r>
              <a:rPr lang="en-US" dirty="0"/>
              <a:t>Reliable germination </a:t>
            </a:r>
          </a:p>
          <a:p>
            <a:r>
              <a:rPr lang="en-US" dirty="0"/>
              <a:t>Rapid growth to first yield </a:t>
            </a:r>
          </a:p>
          <a:p>
            <a:pPr lvl="0"/>
            <a:r>
              <a:rPr lang="en-US" dirty="0"/>
              <a:t>Uniform growth and development between individuals</a:t>
            </a:r>
          </a:p>
          <a:p>
            <a:pPr lvl="0"/>
            <a:r>
              <a:rPr lang="en-US" dirty="0"/>
              <a:t>Propagules with long shelf stability (seeds, cuttings)</a:t>
            </a:r>
          </a:p>
          <a:p>
            <a:pPr lvl="0"/>
            <a:r>
              <a:rPr lang="en-US" dirty="0"/>
              <a:t>Sustained production capability over long duration (e.g. repetitive fruiting, or cut-and-recut leafy production)</a:t>
            </a:r>
          </a:p>
          <a:p>
            <a:pPr lvl="0"/>
            <a:r>
              <a:rPr lang="en-US" dirty="0"/>
              <a:t>Low debris formation (leaves, flowers, pollen, seeds, etc., remain attached)</a:t>
            </a:r>
          </a:p>
          <a:p>
            <a:pPr lvl="0"/>
            <a:r>
              <a:rPr lang="en-US" dirty="0"/>
              <a:t>Custom microbiome of plant protective and growth promoting microorganisms</a:t>
            </a:r>
          </a:p>
        </p:txBody>
      </p:sp>
      <p:cxnSp>
        <p:nvCxnSpPr>
          <p:cNvPr id="5" name="Straight Connector 4">
            <a:extLst>
              <a:ext uri="{FF2B5EF4-FFF2-40B4-BE49-F238E27FC236}">
                <a16:creationId xmlns:a16="http://schemas.microsoft.com/office/drawing/2014/main" id="{54A75E8B-E8FE-44C0-B15B-F6AED5D5CB8D}"/>
              </a:ext>
            </a:extLst>
          </p:cNvPr>
          <p:cNvCxnSpPr/>
          <p:nvPr/>
        </p:nvCxnSpPr>
        <p:spPr>
          <a:xfrm>
            <a:off x="1866900" y="1032141"/>
            <a:ext cx="84582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descr="A salad sitting on top of a table&#10;&#10;Description automatically generated">
            <a:extLst>
              <a:ext uri="{FF2B5EF4-FFF2-40B4-BE49-F238E27FC236}">
                <a16:creationId xmlns:a16="http://schemas.microsoft.com/office/drawing/2014/main" id="{98D7DDC1-6CCA-49DC-BA26-E7982467B87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rot="5400000">
            <a:off x="8713412" y="1542240"/>
            <a:ext cx="3223374" cy="2500133"/>
          </a:xfrm>
          <a:prstGeom prst="rect">
            <a:avLst/>
          </a:prstGeom>
          <a:ln>
            <a:solidFill>
              <a:srgbClr val="008EC0"/>
            </a:solidFill>
          </a:ln>
        </p:spPr>
      </p:pic>
    </p:spTree>
    <p:extLst>
      <p:ext uri="{BB962C8B-B14F-4D97-AF65-F5344CB8AC3E}">
        <p14:creationId xmlns:p14="http://schemas.microsoft.com/office/powerpoint/2010/main" val="4926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C89A-A77C-4BF6-8C3A-E9D4723AE0F2}"/>
              </a:ext>
            </a:extLst>
          </p:cNvPr>
          <p:cNvSpPr>
            <a:spLocks noGrp="1"/>
          </p:cNvSpPr>
          <p:nvPr>
            <p:ph type="title"/>
          </p:nvPr>
        </p:nvSpPr>
        <p:spPr>
          <a:xfrm>
            <a:off x="838200" y="64175"/>
            <a:ext cx="10515600" cy="1325563"/>
          </a:xfrm>
        </p:spPr>
        <p:txBody>
          <a:bodyPr/>
          <a:lstStyle/>
          <a:p>
            <a:pPr algn="ctr"/>
            <a:r>
              <a:rPr lang="en-US" dirty="0"/>
              <a:t>Plant Physiology</a:t>
            </a:r>
          </a:p>
        </p:txBody>
      </p:sp>
      <p:sp>
        <p:nvSpPr>
          <p:cNvPr id="3" name="Content Placeholder 2">
            <a:extLst>
              <a:ext uri="{FF2B5EF4-FFF2-40B4-BE49-F238E27FC236}">
                <a16:creationId xmlns:a16="http://schemas.microsoft.com/office/drawing/2014/main" id="{3E4B68FC-8AA5-4590-83CE-22D05F1DCC0E}"/>
              </a:ext>
            </a:extLst>
          </p:cNvPr>
          <p:cNvSpPr>
            <a:spLocks noGrp="1"/>
          </p:cNvSpPr>
          <p:nvPr>
            <p:ph sz="half" idx="1"/>
          </p:nvPr>
        </p:nvSpPr>
        <p:spPr>
          <a:xfrm>
            <a:off x="508000" y="1733264"/>
            <a:ext cx="5511800" cy="4546895"/>
          </a:xfrm>
        </p:spPr>
        <p:txBody>
          <a:bodyPr>
            <a:normAutofit fontScale="92500"/>
          </a:bodyPr>
          <a:lstStyle/>
          <a:p>
            <a:pPr lvl="0"/>
            <a:r>
              <a:rPr lang="en-US" dirty="0"/>
              <a:t>Stress tolerance (esp. water stress)</a:t>
            </a:r>
          </a:p>
          <a:p>
            <a:pPr lvl="0"/>
            <a:r>
              <a:rPr lang="en-US" dirty="0"/>
              <a:t>Ability to grow well under conditions of:</a:t>
            </a:r>
          </a:p>
          <a:p>
            <a:pPr lvl="1"/>
            <a:r>
              <a:rPr lang="en-US" dirty="0"/>
              <a:t>Elevated CO</a:t>
            </a:r>
            <a:r>
              <a:rPr lang="en-US" baseline="-25000" dirty="0"/>
              <a:t>2</a:t>
            </a:r>
            <a:endParaRPr lang="en-US" dirty="0"/>
          </a:p>
          <a:p>
            <a:pPr lvl="1"/>
            <a:r>
              <a:rPr lang="en-US" dirty="0"/>
              <a:t>Low relative humidity</a:t>
            </a:r>
          </a:p>
          <a:p>
            <a:pPr lvl="1"/>
            <a:r>
              <a:rPr lang="en-US" dirty="0"/>
              <a:t>Uniform temperature of 20-23°C</a:t>
            </a:r>
          </a:p>
          <a:p>
            <a:pPr lvl="1"/>
            <a:r>
              <a:rPr lang="en-US" dirty="0"/>
              <a:t>Narrow spectrum electric lights</a:t>
            </a:r>
          </a:p>
          <a:p>
            <a:pPr lvl="1"/>
            <a:r>
              <a:rPr lang="en-US" dirty="0"/>
              <a:t>Short photoperiods (to save lighting energy) or long/continuous photoperiods (to speed growth)</a:t>
            </a:r>
          </a:p>
          <a:p>
            <a:pPr lvl="1"/>
            <a:r>
              <a:rPr lang="en-US" dirty="0"/>
              <a:t>Tolerance of broad environment range</a:t>
            </a:r>
          </a:p>
          <a:p>
            <a:pPr lvl="1"/>
            <a:r>
              <a:rPr lang="en-US" dirty="0"/>
              <a:t>Tolerance of reduce pressure</a:t>
            </a:r>
          </a:p>
        </p:txBody>
      </p:sp>
      <p:sp>
        <p:nvSpPr>
          <p:cNvPr id="5" name="Content Placeholder 4">
            <a:extLst>
              <a:ext uri="{FF2B5EF4-FFF2-40B4-BE49-F238E27FC236}">
                <a16:creationId xmlns:a16="http://schemas.microsoft.com/office/drawing/2014/main" id="{2DF4F721-0A32-47D1-A826-49C58724BF1B}"/>
              </a:ext>
            </a:extLst>
          </p:cNvPr>
          <p:cNvSpPr>
            <a:spLocks noGrp="1"/>
          </p:cNvSpPr>
          <p:nvPr>
            <p:ph sz="half" idx="2"/>
          </p:nvPr>
        </p:nvSpPr>
        <p:spPr>
          <a:xfrm>
            <a:off x="6172200" y="1733265"/>
            <a:ext cx="5410200" cy="4351338"/>
          </a:xfrm>
        </p:spPr>
        <p:txBody>
          <a:bodyPr>
            <a:normAutofit fontScale="92500"/>
          </a:bodyPr>
          <a:lstStyle/>
          <a:p>
            <a:pPr lvl="0"/>
            <a:r>
              <a:rPr lang="en-US" dirty="0"/>
              <a:t>No dormancy requirements</a:t>
            </a:r>
          </a:p>
          <a:p>
            <a:pPr lvl="0"/>
            <a:r>
              <a:rPr lang="en-US" dirty="0"/>
              <a:t>Low or pleasing aroma</a:t>
            </a:r>
          </a:p>
          <a:p>
            <a:pPr lvl="0"/>
            <a:r>
              <a:rPr lang="en-US" dirty="0"/>
              <a:t>Low release of volatile organics</a:t>
            </a:r>
          </a:p>
          <a:p>
            <a:r>
              <a:rPr lang="en-US" dirty="0"/>
              <a:t>High sodium tolerance (e.g. urine recycling)</a:t>
            </a:r>
          </a:p>
          <a:p>
            <a:pPr lvl="0"/>
            <a:r>
              <a:rPr lang="en-US" dirty="0"/>
              <a:t>Preference for ammonia nitrogen sources (e.g. urine recycling)</a:t>
            </a:r>
          </a:p>
          <a:p>
            <a:endParaRPr lang="en-US" dirty="0"/>
          </a:p>
        </p:txBody>
      </p:sp>
      <p:cxnSp>
        <p:nvCxnSpPr>
          <p:cNvPr id="6" name="Straight Connector 5">
            <a:extLst>
              <a:ext uri="{FF2B5EF4-FFF2-40B4-BE49-F238E27FC236}">
                <a16:creationId xmlns:a16="http://schemas.microsoft.com/office/drawing/2014/main" id="{C66AAEB7-BDB0-40E4-B84B-80B10784165D}"/>
              </a:ext>
            </a:extLst>
          </p:cNvPr>
          <p:cNvCxnSpPr/>
          <p:nvPr/>
        </p:nvCxnSpPr>
        <p:spPr>
          <a:xfrm>
            <a:off x="1866900" y="1032141"/>
            <a:ext cx="84582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45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C5EB-175A-4E44-8BE5-1C3CE70309BE}"/>
              </a:ext>
            </a:extLst>
          </p:cNvPr>
          <p:cNvSpPr>
            <a:spLocks noGrp="1"/>
          </p:cNvSpPr>
          <p:nvPr>
            <p:ph type="title"/>
          </p:nvPr>
        </p:nvSpPr>
        <p:spPr>
          <a:xfrm>
            <a:off x="838200" y="41025"/>
            <a:ext cx="10515600" cy="1325563"/>
          </a:xfrm>
        </p:spPr>
        <p:txBody>
          <a:bodyPr/>
          <a:lstStyle/>
          <a:p>
            <a:pPr algn="ctr"/>
            <a:r>
              <a:rPr lang="en-US" dirty="0"/>
              <a:t>Produce Nutrition</a:t>
            </a:r>
          </a:p>
        </p:txBody>
      </p:sp>
      <p:sp>
        <p:nvSpPr>
          <p:cNvPr id="3" name="Content Placeholder 2">
            <a:extLst>
              <a:ext uri="{FF2B5EF4-FFF2-40B4-BE49-F238E27FC236}">
                <a16:creationId xmlns:a16="http://schemas.microsoft.com/office/drawing/2014/main" id="{2FFA505D-A356-41D4-A093-705CDB1DB857}"/>
              </a:ext>
            </a:extLst>
          </p:cNvPr>
          <p:cNvSpPr>
            <a:spLocks noGrp="1"/>
          </p:cNvSpPr>
          <p:nvPr>
            <p:ph idx="1"/>
          </p:nvPr>
        </p:nvSpPr>
        <p:spPr>
          <a:xfrm>
            <a:off x="155294" y="1647821"/>
            <a:ext cx="7646043" cy="4351338"/>
          </a:xfrm>
        </p:spPr>
        <p:txBody>
          <a:bodyPr/>
          <a:lstStyle/>
          <a:p>
            <a:pPr lvl="0"/>
            <a:r>
              <a:rPr lang="en-US" dirty="0"/>
              <a:t>High normal levels of antioxidants</a:t>
            </a:r>
          </a:p>
          <a:p>
            <a:pPr lvl="0"/>
            <a:r>
              <a:rPr lang="en-US" dirty="0"/>
              <a:t>High normal levels of beneficial phytonutrients (e.g. lutein, zeaxanthin, lycopene, phenolics, anthocyanins)</a:t>
            </a:r>
          </a:p>
          <a:p>
            <a:pPr lvl="0"/>
            <a:r>
              <a:rPr lang="en-US" dirty="0"/>
              <a:t>For fresh produce to supplement a packaged diet:</a:t>
            </a:r>
          </a:p>
          <a:p>
            <a:pPr lvl="1"/>
            <a:r>
              <a:rPr lang="en-US" dirty="0"/>
              <a:t>High normal levels of Potassium and Magnesium</a:t>
            </a:r>
          </a:p>
          <a:p>
            <a:pPr lvl="1"/>
            <a:r>
              <a:rPr lang="en-US" dirty="0"/>
              <a:t>Low normal levels of Iron</a:t>
            </a:r>
          </a:p>
          <a:p>
            <a:pPr lvl="1"/>
            <a:r>
              <a:rPr lang="en-US" dirty="0"/>
              <a:t>High normal levels of Vitamins, especially C, B</a:t>
            </a:r>
            <a:r>
              <a:rPr lang="en-US" baseline="-25000" dirty="0"/>
              <a:t>1</a:t>
            </a:r>
            <a:r>
              <a:rPr lang="en-US" dirty="0"/>
              <a:t>, and K</a:t>
            </a:r>
          </a:p>
          <a:p>
            <a:pPr lvl="0"/>
            <a:r>
              <a:rPr lang="en-US" dirty="0"/>
              <a:t>Low levels of antinutrients</a:t>
            </a:r>
          </a:p>
        </p:txBody>
      </p:sp>
      <p:cxnSp>
        <p:nvCxnSpPr>
          <p:cNvPr id="5" name="Straight Connector 4">
            <a:extLst>
              <a:ext uri="{FF2B5EF4-FFF2-40B4-BE49-F238E27FC236}">
                <a16:creationId xmlns:a16="http://schemas.microsoft.com/office/drawing/2014/main" id="{1C44D2F9-5429-4749-A87E-6533A251F7EE}"/>
              </a:ext>
            </a:extLst>
          </p:cNvPr>
          <p:cNvCxnSpPr/>
          <p:nvPr/>
        </p:nvCxnSpPr>
        <p:spPr>
          <a:xfrm>
            <a:off x="1866900" y="1032141"/>
            <a:ext cx="84582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29A9179-5927-4936-BE4C-8C4E9230FA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36"/>
          <a:stretch/>
        </p:blipFill>
        <p:spPr>
          <a:xfrm>
            <a:off x="7801337" y="1320408"/>
            <a:ext cx="3907425" cy="3763375"/>
          </a:xfrm>
          <a:prstGeom prst="rect">
            <a:avLst/>
          </a:prstGeom>
          <a:ln>
            <a:solidFill>
              <a:srgbClr val="00B0F0"/>
            </a:solidFill>
          </a:ln>
        </p:spPr>
      </p:pic>
    </p:spTree>
    <p:extLst>
      <p:ext uri="{BB962C8B-B14F-4D97-AF65-F5344CB8AC3E}">
        <p14:creationId xmlns:p14="http://schemas.microsoft.com/office/powerpoint/2010/main" val="360928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D5FE42-CDFE-4578-8217-DE43B4ED7344}"/>
              </a:ext>
            </a:extLst>
          </p:cNvPr>
          <p:cNvSpPr>
            <a:spLocks noGrp="1"/>
          </p:cNvSpPr>
          <p:nvPr>
            <p:ph type="title"/>
          </p:nvPr>
        </p:nvSpPr>
        <p:spPr>
          <a:xfrm>
            <a:off x="838200" y="185713"/>
            <a:ext cx="5181600" cy="1325563"/>
          </a:xfrm>
        </p:spPr>
        <p:txBody>
          <a:bodyPr/>
          <a:lstStyle/>
          <a:p>
            <a:pPr algn="ctr"/>
            <a:r>
              <a:rPr lang="en-US" dirty="0"/>
              <a:t>Produce Organoleptic Acceptability</a:t>
            </a:r>
          </a:p>
        </p:txBody>
      </p:sp>
      <p:sp>
        <p:nvSpPr>
          <p:cNvPr id="9" name="Content Placeholder 8">
            <a:extLst>
              <a:ext uri="{FF2B5EF4-FFF2-40B4-BE49-F238E27FC236}">
                <a16:creationId xmlns:a16="http://schemas.microsoft.com/office/drawing/2014/main" id="{B2E9B3D0-6857-49EA-BA71-A66FDC429430}"/>
              </a:ext>
            </a:extLst>
          </p:cNvPr>
          <p:cNvSpPr>
            <a:spLocks noGrp="1"/>
          </p:cNvSpPr>
          <p:nvPr>
            <p:ph sz="half" idx="1"/>
          </p:nvPr>
        </p:nvSpPr>
        <p:spPr>
          <a:xfrm>
            <a:off x="838200" y="1733265"/>
            <a:ext cx="5181600" cy="4351338"/>
          </a:xfrm>
        </p:spPr>
        <p:txBody>
          <a:bodyPr>
            <a:normAutofit fontScale="85000" lnSpcReduction="20000"/>
          </a:bodyPr>
          <a:lstStyle/>
          <a:p>
            <a:pPr lvl="0"/>
            <a:r>
              <a:rPr lang="en-US" dirty="0"/>
              <a:t>Excellent flavor</a:t>
            </a:r>
          </a:p>
          <a:p>
            <a:pPr lvl="0"/>
            <a:r>
              <a:rPr lang="en-US" dirty="0"/>
              <a:t>Intense flavors</a:t>
            </a:r>
          </a:p>
          <a:p>
            <a:pPr lvl="0"/>
            <a:r>
              <a:rPr lang="en-US" dirty="0"/>
              <a:t>Good texture</a:t>
            </a:r>
          </a:p>
          <a:p>
            <a:pPr lvl="0"/>
            <a:r>
              <a:rPr lang="en-US" dirty="0"/>
              <a:t>Good appearance, color, aroma</a:t>
            </a:r>
          </a:p>
        </p:txBody>
      </p:sp>
      <p:sp>
        <p:nvSpPr>
          <p:cNvPr id="10" name="Content Placeholder 9">
            <a:extLst>
              <a:ext uri="{FF2B5EF4-FFF2-40B4-BE49-F238E27FC236}">
                <a16:creationId xmlns:a16="http://schemas.microsoft.com/office/drawing/2014/main" id="{08DED0D5-CD12-4C0E-AE0B-B7E5002DD07D}"/>
              </a:ext>
            </a:extLst>
          </p:cNvPr>
          <p:cNvSpPr>
            <a:spLocks noGrp="1"/>
          </p:cNvSpPr>
          <p:nvPr>
            <p:ph sz="half" idx="2"/>
          </p:nvPr>
        </p:nvSpPr>
        <p:spPr>
          <a:xfrm>
            <a:off x="6126020" y="1733264"/>
            <a:ext cx="5481518" cy="4528041"/>
          </a:xfrm>
        </p:spPr>
        <p:txBody>
          <a:bodyPr>
            <a:normAutofit fontScale="85000" lnSpcReduction="20000"/>
          </a:bodyPr>
          <a:lstStyle/>
          <a:p>
            <a:pPr lvl="0"/>
            <a:r>
              <a:rPr lang="en-US" dirty="0"/>
              <a:t>Good produce shelf life or storage on the plant</a:t>
            </a:r>
          </a:p>
          <a:p>
            <a:pPr lvl="0"/>
            <a:r>
              <a:rPr lang="en-US" dirty="0"/>
              <a:t>Reduced processing (e.g. seeds easy to remove from seed coats)</a:t>
            </a:r>
          </a:p>
          <a:p>
            <a:pPr lvl="0"/>
            <a:r>
              <a:rPr lang="en-US" dirty="0"/>
              <a:t>Easy composting/digestion of inedible plant material for nutrient reclamation (and possibly less structure in micro/partial g)</a:t>
            </a:r>
          </a:p>
          <a:p>
            <a:pPr lvl="0"/>
            <a:r>
              <a:rPr lang="en-US" dirty="0"/>
              <a:t>Use of waste as resources for other food system components (e.g. fish, edible fungus, cellular ag feedstocks)</a:t>
            </a:r>
          </a:p>
          <a:p>
            <a:pPr lvl="0"/>
            <a:r>
              <a:rPr lang="en-US" dirty="0"/>
              <a:t>Other useful materials produced from waste (e.g. life support, shielding, building, fuel, medicinal compounds &amp; molecular pharming)</a:t>
            </a:r>
          </a:p>
          <a:p>
            <a:endParaRPr lang="en-US" dirty="0"/>
          </a:p>
        </p:txBody>
      </p:sp>
      <p:sp>
        <p:nvSpPr>
          <p:cNvPr id="11" name="Title 7">
            <a:extLst>
              <a:ext uri="{FF2B5EF4-FFF2-40B4-BE49-F238E27FC236}">
                <a16:creationId xmlns:a16="http://schemas.microsoft.com/office/drawing/2014/main" id="{A912CC8F-E90C-4F3A-A24F-1C302C742390}"/>
              </a:ext>
            </a:extLst>
          </p:cNvPr>
          <p:cNvSpPr txBox="1">
            <a:spLocks/>
          </p:cNvSpPr>
          <p:nvPr/>
        </p:nvSpPr>
        <p:spPr>
          <a:xfrm>
            <a:off x="6084570" y="185713"/>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Postharvest </a:t>
            </a:r>
          </a:p>
        </p:txBody>
      </p:sp>
      <p:cxnSp>
        <p:nvCxnSpPr>
          <p:cNvPr id="7" name="Straight Connector 6">
            <a:extLst>
              <a:ext uri="{FF2B5EF4-FFF2-40B4-BE49-F238E27FC236}">
                <a16:creationId xmlns:a16="http://schemas.microsoft.com/office/drawing/2014/main" id="{0F2EADC7-9532-480C-9B05-1F5789CF9FFA}"/>
              </a:ext>
            </a:extLst>
          </p:cNvPr>
          <p:cNvCxnSpPr/>
          <p:nvPr/>
        </p:nvCxnSpPr>
        <p:spPr>
          <a:xfrm>
            <a:off x="1866900" y="1448836"/>
            <a:ext cx="84582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CB1A16C-B319-4B98-BAAA-6C0AEF0211E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462" y="3429001"/>
            <a:ext cx="4967926" cy="3311142"/>
          </a:xfrm>
          <a:prstGeom prst="rect">
            <a:avLst/>
          </a:prstGeom>
          <a:ln>
            <a:solidFill>
              <a:schemeClr val="accent1"/>
            </a:solidFill>
          </a:ln>
        </p:spPr>
      </p:pic>
    </p:spTree>
    <p:extLst>
      <p:ext uri="{BB962C8B-B14F-4D97-AF65-F5344CB8AC3E}">
        <p14:creationId xmlns:p14="http://schemas.microsoft.com/office/powerpoint/2010/main" val="130384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1323</Words>
  <Application>Microsoft Office PowerPoint</Application>
  <PresentationFormat>Widescreen</PresentationFormat>
  <Paragraphs>218</Paragraphs>
  <Slides>17</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Arial</vt:lpstr>
      <vt:lpstr>Arial Narrow</vt:lpstr>
      <vt:lpstr>Calibri</vt:lpstr>
      <vt:lpstr>Calibri Light</vt:lpstr>
      <vt:lpstr>Symbol</vt:lpstr>
      <vt:lpstr>Times New Roman</vt:lpstr>
      <vt:lpstr>Tw Cen MT Condensed</vt:lpstr>
      <vt:lpstr>Tw Cen MT Condensed Extra Bold</vt:lpstr>
      <vt:lpstr>Wingdings</vt:lpstr>
      <vt:lpstr>Office Theme</vt:lpstr>
      <vt:lpstr>1_Office Theme</vt:lpstr>
      <vt:lpstr>2_Office Theme</vt:lpstr>
      <vt:lpstr>3_Office Theme</vt:lpstr>
      <vt:lpstr>Selection Factors for Space Crops  </vt:lpstr>
      <vt:lpstr>PowerPoint Presentation</vt:lpstr>
      <vt:lpstr>Space Crop Production Candidates</vt:lpstr>
      <vt:lpstr>Space Crop Production Challenges</vt:lpstr>
      <vt:lpstr>Selection Factors for Space Plants</vt:lpstr>
      <vt:lpstr>Plant Growth and Development</vt:lpstr>
      <vt:lpstr>Plant Physiology</vt:lpstr>
      <vt:lpstr>Produce Nutrition</vt:lpstr>
      <vt:lpstr>Produce Organoleptic Acceptability</vt:lpstr>
      <vt:lpstr>A few examples of NASA-funded work in crop development and selection…..</vt:lpstr>
      <vt:lpstr>Small Plants for Agriculture in Confined Environments (SPACE) phenotype</vt:lpstr>
      <vt:lpstr>To reduce plant size for space flight applications a series of pathways can be altered and stacked</vt:lpstr>
      <vt:lpstr>PowerPoint Presentation</vt:lpstr>
      <vt:lpstr>PowerPoint Presentation</vt:lpstr>
      <vt:lpstr>Thank you!</vt:lpstr>
      <vt:lpstr>Backup</vt:lpstr>
      <vt:lpstr>Proposed Crop Readiness Level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2021-02-10T16:51:51Z</dcterms:created>
  <dcterms:modified xsi:type="dcterms:W3CDTF">2021-10-22T20:08:15Z</dcterms:modified>
</cp:coreProperties>
</file>