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76E_DA1E1C62.xml" ContentType="application/vnd.ms-powerpoint.comments+xml"/>
  <Override PartName="/ppt/comments/modernComment_76B_2DD84509.xml" ContentType="application/vnd.ms-powerpoint.comment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892" r:id="rId2"/>
    <p:sldId id="1895" r:id="rId3"/>
    <p:sldId id="1902" r:id="rId4"/>
    <p:sldId id="1896" r:id="rId5"/>
    <p:sldId id="1897" r:id="rId6"/>
    <p:sldId id="1898" r:id="rId7"/>
    <p:sldId id="1899" r:id="rId8"/>
    <p:sldId id="1900" r:id="rId9"/>
    <p:sldId id="1901" r:id="rId10"/>
    <p:sldId id="18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6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8ED623E-59C4-D785-2C9F-82F0B41C878B}" name="Mullenax, Carol A. (JSC-SK211)" initials="MCA(S" userId="S::cmullena@ndc.nasa.gov::fb94b61b-fa66-4db7-9b52-d7d7af1a6c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2865"/>
    <a:srgbClr val="1D2885"/>
    <a:srgbClr val="0C1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1"/>
    <p:restoredTop sz="96327"/>
  </p:normalViewPr>
  <p:slideViewPr>
    <p:cSldViewPr snapToGrid="0" snapToObjects="1">
      <p:cViewPr varScale="1">
        <p:scale>
          <a:sx n="119" d="100"/>
          <a:sy n="119" d="100"/>
        </p:scale>
        <p:origin x="936" y="184"/>
      </p:cViewPr>
      <p:guideLst>
        <p:guide orient="horz" pos="2160"/>
        <p:guide pos="3840"/>
        <p:guide pos="2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modernComment_76B_2DD8450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B50E494-95D0-BC46-991F-46450D6AFE1A}" authorId="{C8ED623E-59C4-D785-2C9F-82F0B41C878B}" created="2021-10-27T14:23:37.855">
    <pc:sldMkLst xmlns:pc="http://schemas.microsoft.com/office/powerpoint/2013/main/command">
      <pc:docMk/>
      <pc:sldMk cId="769148169" sldId="1899"/>
    </pc:sldMkLst>
    <p188:txBody>
      <a:bodyPr/>
      <a:lstStyle/>
      <a:p>
        <a:r>
          <a:rPr lang="en-US"/>
          <a:t>Just a couple of grammar nits here as well..</a:t>
        </a:r>
      </a:p>
    </p188:txBody>
  </p188:cm>
</p188:cmLst>
</file>

<file path=ppt/comments/modernComment_76E_DA1E1C6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3DB4D4-F866-5748-A9A8-687B19F6C10A}" authorId="{C8ED623E-59C4-D785-2C9F-82F0B41C878B}" created="2021-10-27T14:22:31.600">
    <pc:sldMkLst xmlns:pc="http://schemas.microsoft.com/office/powerpoint/2013/main/command">
      <pc:docMk/>
      <pc:sldMk cId="3659406434" sldId="1902"/>
    </pc:sldMkLst>
    <p188:txBody>
      <a:bodyPr/>
      <a:lstStyle/>
      <a:p>
        <a:r>
          <a:rPr lang="en-US"/>
          <a:t>Realize you may just be quoting HRP on this, but these small changes correct poor grammar - also changed spacing to make more readable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EBD56-728E-9A45-8711-53321B762F23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49D48-0F3E-ED4D-9442-0895F9CB89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39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49D48-0F3E-ED4D-9442-0895F9CB892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15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807260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68320" y="4440555"/>
            <a:ext cx="8504380" cy="1274762"/>
          </a:xfrm>
        </p:spPr>
        <p:txBody>
          <a:bodyPr anchor="t">
            <a:noAutofit/>
          </a:bodyPr>
          <a:lstStyle>
            <a:lvl1pPr algn="ctr"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68320" y="5862955"/>
            <a:ext cx="8504380" cy="986790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 userDrawn="1"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10/27/21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EC488-88BB-A94D-A96B-2CF74A19C3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1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015F3A-B103-9D43-874F-AF0B11A38D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5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7E313-3DA8-8C46-8AD9-F5ECBC5ACB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9297F5-C30D-294B-80FE-3CC63B165F97}" type="datetimeFigureOut">
              <a:rPr lang="en-US" smtClean="0"/>
              <a:pPr/>
              <a:t>10/27/21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185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1E86-7A73-5B47-893D-57C07E3F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1C57-5C13-7442-8B9B-C43590233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8F913-E8D8-7A43-B5CA-55E34B8B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C65B3-D09A-7C49-90AF-3732B38B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28249-EB91-B84C-A7A8-BF47D24C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4B752-72EA-CB43-88DF-11D337EE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96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7714-F9DE-5549-A994-E31DDFC2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7BC61-2A6B-F14D-AEE7-F6FE4689F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85B73-736E-5541-A0FF-612927D0F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F2F5D-4F65-5446-9DED-1A5834D1B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DB25A-2C98-7842-A2B3-468F36DE2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2AA16-D324-D448-93CC-86341AC7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A97442-3BAC-C744-955E-3FA55764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C992F-CCB6-434D-861D-32D643E2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12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59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405D-2AE0-1E4D-BC0B-B165E5B5E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E354D-4308-AE4E-8570-53157DB4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2F12A-9D13-8E44-A8F9-0DD1BB306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8851-558D-364D-A8D2-4D77969C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3A453-A4A7-5E4F-80DF-96B4A7B1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0BC36-6E09-1F4C-A026-C51A6472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69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EFCF-B6AE-F64E-A065-FB714125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EE119-92F1-7944-A8F4-96BD446DA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7911A-F4C7-3340-9C3D-52C9FC331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D038A-F2FE-7040-9ED4-22A123E2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92E64-E19F-4946-8E1B-59A7CA3A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DA8B8-75CA-2D4B-AD53-06ACD7B6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55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3E72-5579-D44D-8067-7D7C4A30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B03802-5AF4-6240-8B23-34C9BDA23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50DFB-DC9E-2945-AB47-F1FF41ED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7B12C-9BE6-994A-9164-3413500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97B8B-DBE4-6B48-9ED6-202B0CF3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4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ED994-87F5-BC46-81D8-BED53FB6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077A8-331E-EA40-8D4E-3A7B24152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1EEBB-69EB-884A-B31E-983E90BC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97F5-C30D-294B-80FE-3CC63B165F97}" type="datetimeFigureOut">
              <a:rPr lang="en-US" smtClean="0"/>
              <a:t>10/27/21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64505-28DF-3746-B197-9290A0DC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5A26B-2553-9A42-B48E-5FA34B8E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1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83FA01F-4FB4-7F4E-AFAE-3FBE81DC10B8}"/>
              </a:ext>
            </a:extLst>
          </p:cNvPr>
          <p:cNvSpPr/>
          <p:nvPr userDrawn="1"/>
        </p:nvSpPr>
        <p:spPr>
          <a:xfrm>
            <a:off x="0" y="114300"/>
            <a:ext cx="12192000" cy="12573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033AA3-E9C8-3E4C-805E-FAD6AE2619DC}"/>
              </a:ext>
            </a:extLst>
          </p:cNvPr>
          <p:cNvSpPr/>
          <p:nvPr userDrawn="1"/>
        </p:nvSpPr>
        <p:spPr>
          <a:xfrm>
            <a:off x="0" y="0"/>
            <a:ext cx="12192000" cy="1257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465A-E776-584B-B3C2-769DA137E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F9297F5-C30D-294B-80FE-3CC63B165F97}" type="datetimeFigureOut">
              <a:rPr lang="en-US" smtClean="0"/>
              <a:pPr/>
              <a:t>10/27/21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880F24-8512-FD40-A516-D2FB663585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5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04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  <p15:guide id="4" pos="74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6E_DA1E1C6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microsoft.com/office/2018/10/relationships/comments" Target="../comments/modernComment_76B_2DD8450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HERO21OVERVIEW" TargetMode="External"/><Relationship Id="rId2" Type="http://schemas.openxmlformats.org/officeDocument/2006/relationships/hyperlink" Target="https://nspires.nasaprs.com/extern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bir.nasa.gov/" TargetMode="External"/><Relationship Id="rId5" Type="http://schemas.openxmlformats.org/officeDocument/2006/relationships/hyperlink" Target="https://www.nasa.gov/stem/epscor/home/index.html" TargetMode="External"/><Relationship Id="rId4" Type="http://schemas.openxmlformats.org/officeDocument/2006/relationships/hyperlink" Target="https://www.nasa.gov/stem/murep/home/index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996FD06C-5136-3349-BB4B-3C60185F0B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3313" y="4306920"/>
            <a:ext cx="8504380" cy="1274762"/>
          </a:xfrm>
        </p:spPr>
        <p:txBody>
          <a:bodyPr/>
          <a:lstStyle/>
          <a:p>
            <a:r>
              <a:rPr lang="en-US" dirty="0"/>
              <a:t>Diversity and Inclusion and </a:t>
            </a:r>
            <a:br>
              <a:rPr lang="en-US" dirty="0"/>
            </a:br>
            <a:r>
              <a:rPr lang="en-US" dirty="0"/>
              <a:t>the Human Research Program</a:t>
            </a:r>
            <a:endParaRPr lang="en-US" sz="4000" dirty="0"/>
          </a:p>
        </p:txBody>
      </p:sp>
      <p:sp>
        <p:nvSpPr>
          <p:cNvPr id="28" name="Subtitle 27">
            <a:extLst>
              <a:ext uri="{FF2B5EF4-FFF2-40B4-BE49-F238E27FC236}">
                <a16:creationId xmlns:a16="http://schemas.microsoft.com/office/drawing/2014/main" id="{616F5AD6-7CD9-904F-8F47-ECC82D76D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3313" y="5581682"/>
            <a:ext cx="8504380" cy="12763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Maneesh Arya, Ph.D.</a:t>
            </a:r>
          </a:p>
          <a:p>
            <a:r>
              <a:rPr lang="en-US" dirty="0"/>
              <a:t>Human Factors and Behavioral Performance</a:t>
            </a:r>
          </a:p>
          <a:p>
            <a:r>
              <a:rPr lang="en-US" dirty="0"/>
              <a:t>Human Research Program</a:t>
            </a:r>
          </a:p>
          <a:p>
            <a:r>
              <a:rPr lang="en-US" dirty="0"/>
              <a:t>NASA Johnson Space Center</a:t>
            </a:r>
          </a:p>
        </p:txBody>
      </p:sp>
    </p:spTree>
    <p:extLst>
      <p:ext uri="{BB962C8B-B14F-4D97-AF65-F5344CB8AC3E}">
        <p14:creationId xmlns:p14="http://schemas.microsoft.com/office/powerpoint/2010/main" val="1097331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 of Diversity and Inclusion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1343"/>
            <a:ext cx="10515600" cy="3105807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NASA has long recognized diversity and inclusion as vital components of mission success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NASA aims to foster an atmosphere of inclusion and respect for all to drive </a:t>
            </a:r>
            <a:r>
              <a:rPr lang="en-US" dirty="0">
                <a:solidFill>
                  <a:schemeClr val="tx1"/>
                </a:solidFill>
              </a:rPr>
              <a:t>innovation, creativity, and engagement</a:t>
            </a:r>
          </a:p>
          <a:p>
            <a:r>
              <a:rPr lang="en-US" dirty="0">
                <a:solidFill>
                  <a:schemeClr val="tx1"/>
                </a:solidFill>
              </a:rPr>
              <a:t>NASA must attract, fully utilize, and retain the best talent to design creative and innovative technical and organizational solutions to achieve its mission</a:t>
            </a:r>
          </a:p>
          <a:p>
            <a:r>
              <a:rPr lang="en-US" dirty="0">
                <a:solidFill>
                  <a:schemeClr val="tx1"/>
                </a:solidFill>
              </a:rPr>
              <a:t>Agency stakeholders include the U.S. Congress, the commercial space industry, the American public, and ultimately all of humankind</a:t>
            </a:r>
          </a:p>
          <a:p>
            <a:endParaRPr lang="en-US" dirty="0"/>
          </a:p>
        </p:txBody>
      </p:sp>
      <p:pic>
        <p:nvPicPr>
          <p:cNvPr id="4" name="Picture 4" descr="Photos courtesy: NASA.gov">
            <a:extLst>
              <a:ext uri="{FF2B5EF4-FFF2-40B4-BE49-F238E27FC236}">
                <a16:creationId xmlns:a16="http://schemas.microsoft.com/office/drawing/2014/main" id="{82967C08-FABE-4831-A988-0A4523A1B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826" y="4380775"/>
            <a:ext cx="2930356" cy="196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FCFD8F39-6B63-4C24-8987-2CAF76D2D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942" y="4357767"/>
            <a:ext cx="3381650" cy="198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C3679-4879-4559-9BCE-E6D60A9F4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4357766"/>
            <a:ext cx="2752725" cy="202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5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HRP Diversity &amp; Inclusion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5771"/>
            <a:ext cx="10515600" cy="48053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Internal initiative exploring how HRP can improve and expand on D&amp;I within internal, programmatic, and external avenues.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tx1"/>
                </a:solidFill>
              </a:rPr>
              <a:t>Purpose:  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Foster inclusion and innovation within the Human Research Program</a:t>
            </a:r>
            <a:r>
              <a:rPr lang="en-US" strike="sngStrike" dirty="0">
                <a:solidFill>
                  <a:srgbClr val="FF0000"/>
                </a:solidFill>
              </a:rPr>
              <a:t>, and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via </a:t>
            </a:r>
            <a:r>
              <a:rPr lang="en-US" dirty="0">
                <a:solidFill>
                  <a:schemeClr val="tx1"/>
                </a:solidFill>
              </a:rPr>
              <a:t>a transparent, collaborative, and adaptive culture and environment where all team members feel heard, respected, and valued.</a:t>
            </a: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tx1"/>
                </a:solidFill>
              </a:rPr>
              <a:t>Goals: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Be a resource and ally for HRP employees on the topics of D&amp;I 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Offer employees access to leadership and professional growth opportunities and unique training on D&amp;I topics 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solidFill>
                  <a:schemeClr val="tx1"/>
                </a:solidFill>
              </a:rPr>
              <a:t>Establish relationships with institutes that reach</a:t>
            </a:r>
            <a:r>
              <a:rPr lang="en-US" strike="sngStrike" dirty="0">
                <a:solidFill>
                  <a:srgbClr val="FF0000"/>
                </a:solidFill>
              </a:rPr>
              <a:t>es</a:t>
            </a:r>
            <a:r>
              <a:rPr lang="en-US" dirty="0">
                <a:solidFill>
                  <a:schemeClr val="tx1"/>
                </a:solidFill>
              </a:rPr>
              <a:t> past outreach – mentorships, tours, 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r>
              <a:rPr lang="en-US" dirty="0">
                <a:solidFill>
                  <a:schemeClr val="tx1"/>
                </a:solidFill>
              </a:rPr>
              <a:t>, and work towards implement MSI focused grants 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4064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HRP New Investigator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343"/>
            <a:ext cx="10515600" cy="524991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Introduced in 2014 as Basic Investigations for New Investigators in Omnibus Appendix</a:t>
            </a:r>
          </a:p>
          <a:p>
            <a:r>
              <a:rPr lang="en-US" dirty="0">
                <a:solidFill>
                  <a:schemeClr val="tx1"/>
                </a:solidFill>
              </a:rPr>
              <a:t>Intent is to solicit novel research ideas that might not be directly aligned with HRP’s identified risks from new investigators to HRP</a:t>
            </a:r>
          </a:p>
          <a:p>
            <a:r>
              <a:rPr lang="en-US" dirty="0">
                <a:solidFill>
                  <a:schemeClr val="tx1"/>
                </a:solidFill>
              </a:rPr>
              <a:t>Renamed in 2020 to New Investigator Award</a:t>
            </a:r>
          </a:p>
          <a:p>
            <a:r>
              <a:rPr lang="en-US" dirty="0">
                <a:solidFill>
                  <a:schemeClr val="tx1"/>
                </a:solidFill>
              </a:rPr>
              <a:t>Requests proposals focusing on </a:t>
            </a:r>
            <a:r>
              <a:rPr lang="en-US" b="1" u="sng" dirty="0">
                <a:solidFill>
                  <a:schemeClr val="tx1"/>
                </a:solidFill>
              </a:rPr>
              <a:t>any</a:t>
            </a:r>
            <a:r>
              <a:rPr lang="en-US" dirty="0">
                <a:solidFill>
                  <a:schemeClr val="tx1"/>
                </a:solidFill>
              </a:rPr>
              <a:t> aspect of human adaptation to space flight</a:t>
            </a:r>
          </a:p>
          <a:p>
            <a:r>
              <a:rPr lang="en-US" dirty="0">
                <a:solidFill>
                  <a:schemeClr val="tx1"/>
                </a:solidFill>
              </a:rPr>
              <a:t>Particularly interested in innovative proposals and the potential for results to deliver new tools, techniques, or knowledge that could lead to novel breakthroughs</a:t>
            </a:r>
          </a:p>
          <a:p>
            <a:r>
              <a:rPr lang="en-US" dirty="0">
                <a:solidFill>
                  <a:schemeClr val="tx1"/>
                </a:solidFill>
              </a:rPr>
              <a:t>Funding opportunity is open to new investigators only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PI must not have had HRP, NSBRI, NASA Established Program to Stimulate Competitive Research (</a:t>
            </a:r>
            <a:r>
              <a:rPr lang="en-US" dirty="0" err="1">
                <a:solidFill>
                  <a:schemeClr val="tx1"/>
                </a:solidFill>
              </a:rPr>
              <a:t>EPSCoR</a:t>
            </a:r>
            <a:r>
              <a:rPr lang="en-US" dirty="0">
                <a:solidFill>
                  <a:schemeClr val="tx1"/>
                </a:solidFill>
              </a:rPr>
              <a:t>), or TRISH funding in last ten years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Does not apply to other team members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0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HRP Early Career Investigator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51212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Introduced in 2020 as part of Omnibus Appendix to help more junior scientists contribute to the HRP mission</a:t>
            </a:r>
          </a:p>
          <a:p>
            <a:r>
              <a:rPr lang="en-US" dirty="0">
                <a:solidFill>
                  <a:schemeClr val="tx1"/>
                </a:solidFill>
              </a:rPr>
              <a:t>Restricted to PIs who have completed their terminal research degree or end of post-graduate clinical training, whichever date is later, in the last ten years and have not previously been a PI on HRP, NSBRI, NASA </a:t>
            </a:r>
            <a:r>
              <a:rPr lang="en-US" dirty="0" err="1">
                <a:solidFill>
                  <a:schemeClr val="tx1"/>
                </a:solidFill>
              </a:rPr>
              <a:t>EPSCoR</a:t>
            </a:r>
            <a:r>
              <a:rPr lang="en-US" dirty="0">
                <a:solidFill>
                  <a:schemeClr val="tx1"/>
                </a:solidFill>
              </a:rPr>
              <a:t>, or TRISH grant</a:t>
            </a:r>
          </a:p>
          <a:p>
            <a:r>
              <a:rPr lang="en-US" dirty="0">
                <a:solidFill>
                  <a:schemeClr val="tx1"/>
                </a:solidFill>
              </a:rPr>
              <a:t>Solicits research on any aspect of human adaptation to spaceflight</a:t>
            </a:r>
          </a:p>
          <a:p>
            <a:r>
              <a:rPr lang="en-US" dirty="0">
                <a:solidFill>
                  <a:schemeClr val="tx1"/>
                </a:solidFill>
              </a:rPr>
              <a:t>Award - $150,000 for one year</a:t>
            </a:r>
          </a:p>
          <a:p>
            <a:r>
              <a:rPr lang="en-US" dirty="0">
                <a:solidFill>
                  <a:schemeClr val="tx1"/>
                </a:solidFill>
              </a:rPr>
              <a:t>Eligible for a one-year costed extension dependent on exceptional progress and results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25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518"/>
            <a:ext cx="10515600" cy="892175"/>
          </a:xfrm>
        </p:spPr>
        <p:txBody>
          <a:bodyPr>
            <a:normAutofit fontScale="90000"/>
          </a:bodyPr>
          <a:lstStyle/>
          <a:p>
            <a:r>
              <a:rPr lang="en-US" dirty="0"/>
              <a:t>Minority University Research and Education Project (MUREP)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512127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NASA provides financial assistance via competitive awards to Minority Serving Institutions such as: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Historically Black Colleges and Universities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Hispanic Serving Institutions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Asian American and Native American Pacific Islander Serving Institutions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Alaska Native and Native Hawaiian-Serving Institutions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American Indian Tribal Colleges and Universities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Native American-Serving Nontribal Institutions</a:t>
            </a:r>
          </a:p>
          <a:p>
            <a:r>
              <a:rPr lang="en-US" dirty="0">
                <a:solidFill>
                  <a:schemeClr val="tx1"/>
                </a:solidFill>
              </a:rPr>
              <a:t>Four pillars of investment and engagement: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Research infrastructure and capacity building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Curriculum development and service provider resources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Student engagement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Partnerships and sustainability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66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576"/>
            <a:ext cx="10515600" cy="892175"/>
          </a:xfrm>
        </p:spPr>
        <p:txBody>
          <a:bodyPr>
            <a:normAutofit fontScale="90000"/>
          </a:bodyPr>
          <a:lstStyle/>
          <a:p>
            <a:r>
              <a:rPr lang="en-US" dirty="0"/>
              <a:t>Established Program to Stimulate Competitive Research (</a:t>
            </a:r>
            <a:r>
              <a:rPr lang="en-US" dirty="0" err="1"/>
              <a:t>EPSCoR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83" y="1371601"/>
            <a:ext cx="5956738" cy="537604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</a:rPr>
              <a:t>Establishes partnerships with government, higher education and industry that are designed to </a:t>
            </a:r>
            <a:r>
              <a:rPr lang="en-US" strike="sngStrike" dirty="0" err="1">
                <a:solidFill>
                  <a:srgbClr val="FF0000"/>
                </a:solidFill>
              </a:rPr>
              <a:t>e</a:t>
            </a:r>
            <a:r>
              <a:rPr lang="en-US" dirty="0" err="1">
                <a:solidFill>
                  <a:schemeClr val="tx1"/>
                </a:solidFill>
              </a:rPr>
              <a:t>affect</a:t>
            </a:r>
            <a:r>
              <a:rPr lang="en-US" dirty="0">
                <a:solidFill>
                  <a:schemeClr val="tx1"/>
                </a:solidFill>
              </a:rPr>
              <a:t> lasting improvements in a state</a:t>
            </a:r>
            <a:r>
              <a:rPr lang="en-US" dirty="0">
                <a:solidFill>
                  <a:srgbClr val="FF0000"/>
                </a:solidFill>
              </a:rPr>
              <a:t>’s</a:t>
            </a:r>
            <a:r>
              <a:rPr lang="en-US" dirty="0">
                <a:solidFill>
                  <a:schemeClr val="tx1"/>
                </a:solidFill>
              </a:rPr>
              <a:t> or region's research infrastructure, research and development capacity and its national R&amp;D competitiveness </a:t>
            </a:r>
          </a:p>
          <a:p>
            <a:r>
              <a:rPr lang="en-US" dirty="0">
                <a:solidFill>
                  <a:schemeClr val="tx1"/>
                </a:solidFill>
              </a:rPr>
              <a:t>Program is directed at those jurisdictions that have not participated equably in competitive aerospace and aerospace-related research activities</a:t>
            </a:r>
          </a:p>
          <a:p>
            <a:r>
              <a:rPr lang="en-US" dirty="0">
                <a:solidFill>
                  <a:schemeClr val="tx1"/>
                </a:solidFill>
              </a:rPr>
              <a:t>Five federal agencies, including NASA, conduct </a:t>
            </a:r>
            <a:r>
              <a:rPr lang="en-US" dirty="0" err="1">
                <a:solidFill>
                  <a:schemeClr val="tx1"/>
                </a:solidFill>
              </a:rPr>
              <a:t>EPSCoR</a:t>
            </a:r>
            <a:r>
              <a:rPr lang="en-US" dirty="0">
                <a:solidFill>
                  <a:schemeClr val="tx1"/>
                </a:solidFill>
              </a:rPr>
              <a:t> programs</a:t>
            </a:r>
          </a:p>
          <a:p>
            <a:endParaRPr lang="en-US" dirty="0"/>
          </a:p>
        </p:txBody>
      </p:sp>
      <p:pic>
        <p:nvPicPr>
          <p:cNvPr id="4" name="Picture 2" descr="EPSCoR Map">
            <a:extLst>
              <a:ext uri="{FF2B5EF4-FFF2-40B4-BE49-F238E27FC236}">
                <a16:creationId xmlns:a16="http://schemas.microsoft.com/office/drawing/2014/main" id="{5EF72094-3D76-46A5-8318-8615344C4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21" y="2607304"/>
            <a:ext cx="5425982" cy="275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14816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182"/>
            <a:ext cx="10515600" cy="89217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Small Business Innovation Research (SBIR)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41" y="1736725"/>
            <a:ext cx="3718034" cy="51212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Funds the research, development, and demonstration of innovative technologies that fulfill NASA needs as described in the annual Solicitations and have significant potential for successful commercialization</a:t>
            </a:r>
          </a:p>
          <a:p>
            <a:endParaRPr lang="en-US" dirty="0"/>
          </a:p>
        </p:txBody>
      </p:sp>
      <p:pic>
        <p:nvPicPr>
          <p:cNvPr id="4" name="Picture 2" descr="NASA SBIR/STTR Three Phases">
            <a:extLst>
              <a:ext uri="{FF2B5EF4-FFF2-40B4-BE49-F238E27FC236}">
                <a16:creationId xmlns:a16="http://schemas.microsoft.com/office/drawing/2014/main" id="{220405C7-35F2-4A47-9C22-8FB4A72D2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115" y="1909358"/>
            <a:ext cx="6699344" cy="443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21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8E0F-A449-BC44-A4BA-1645C3396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80DD0-2B2D-2B46-9E33-4D22953A6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212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kern="0" dirty="0">
                <a:solidFill>
                  <a:schemeClr val="tx1"/>
                </a:solidFill>
              </a:rPr>
              <a:t>NSPIRES</a:t>
            </a:r>
          </a:p>
          <a:p>
            <a:pPr lvl="1">
              <a:defRPr/>
            </a:pPr>
            <a:r>
              <a:rPr lang="en-US" kern="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https://nspires.nasaprs.com/external/</a:t>
            </a:r>
            <a:endParaRPr lang="en-US" kern="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kern="0" dirty="0">
                <a:solidFill>
                  <a:schemeClr val="tx1"/>
                </a:solidFill>
              </a:rPr>
              <a:t>Current HRP solicitation</a:t>
            </a:r>
          </a:p>
          <a:p>
            <a:pPr lvl="1">
              <a:defRPr/>
            </a:pPr>
            <a:r>
              <a:rPr lang="en-US" kern="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https://tinyurl.com/HERO21OVERVIEW</a:t>
            </a:r>
            <a:endParaRPr lang="en-US" kern="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kern="0" dirty="0">
                <a:solidFill>
                  <a:schemeClr val="tx1"/>
                </a:solidFill>
              </a:rPr>
              <a:t>NASA MUREP</a:t>
            </a:r>
          </a:p>
          <a:p>
            <a:pPr lvl="1">
              <a:defRPr/>
            </a:pPr>
            <a:r>
              <a:rPr lang="en-US" kern="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https://www.nasa.gov/stem/murep/home/index.html</a:t>
            </a:r>
            <a:endParaRPr lang="en-US" kern="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kern="0" dirty="0">
                <a:solidFill>
                  <a:schemeClr val="tx1"/>
                </a:solidFill>
              </a:rPr>
              <a:t>NASA </a:t>
            </a:r>
            <a:r>
              <a:rPr lang="en-US" kern="0" dirty="0" err="1">
                <a:solidFill>
                  <a:schemeClr val="tx1"/>
                </a:solidFill>
              </a:rPr>
              <a:t>EPSCoR</a:t>
            </a:r>
            <a:endParaRPr lang="en-US" kern="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kern="0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https://www.nasa.gov/stem/epscor/home/index.html</a:t>
            </a:r>
            <a:endParaRPr lang="en-US" kern="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kern="0" dirty="0">
                <a:solidFill>
                  <a:schemeClr val="tx1"/>
                </a:solidFill>
              </a:rPr>
              <a:t>NASA SBIR</a:t>
            </a:r>
          </a:p>
          <a:p>
            <a:pPr lvl="1">
              <a:defRPr/>
            </a:pPr>
            <a:r>
              <a:rPr lang="en-US" kern="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https://sbir.nasa.gov/</a:t>
            </a:r>
            <a:endParaRPr lang="en-US" kern="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65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AE8F73B-1B8D-EE40-87B4-6B5F6DC85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781" y="2430831"/>
            <a:ext cx="2406437" cy="199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6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7054</TotalTime>
  <Words>712</Words>
  <Application>Microsoft Macintosh PowerPoint</Application>
  <PresentationFormat>Widescreen</PresentationFormat>
  <Paragraphs>64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Diversity and Inclusion and  the Human Research Program</vt:lpstr>
      <vt:lpstr>Value of Diversity and Inclusion</vt:lpstr>
      <vt:lpstr>HRP Diversity &amp; Inclusion Initiative</vt:lpstr>
      <vt:lpstr>HRP New Investigator Award</vt:lpstr>
      <vt:lpstr>HRP Early Career Investigator Award</vt:lpstr>
      <vt:lpstr>Minority University Research and Education Project (MUREP)</vt:lpstr>
      <vt:lpstr>Established Program to Stimulate Competitive Research (EPSCoR)</vt:lpstr>
      <vt:lpstr> Small Business Innovation Research (SBIR)</vt:lpstr>
      <vt:lpstr>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Payne, Stefanie (JSC-CM000)[BOOZ ALLEN HAMILTON]</dc:creator>
  <cp:lastModifiedBy>Mullenax, Carol A. (JSC-SK211)</cp:lastModifiedBy>
  <cp:revision>62</cp:revision>
  <dcterms:created xsi:type="dcterms:W3CDTF">2019-09-19T15:32:31Z</dcterms:created>
  <dcterms:modified xsi:type="dcterms:W3CDTF">2021-10-27T14:25:15Z</dcterms:modified>
</cp:coreProperties>
</file>