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695" r:id="rId5"/>
  </p:sldMasterIdLst>
  <p:notesMasterIdLst>
    <p:notesMasterId r:id="rId35"/>
  </p:notesMasterIdLst>
  <p:sldIdLst>
    <p:sldId id="768" r:id="rId6"/>
    <p:sldId id="801" r:id="rId7"/>
    <p:sldId id="800" r:id="rId8"/>
    <p:sldId id="788" r:id="rId9"/>
    <p:sldId id="802" r:id="rId10"/>
    <p:sldId id="804" r:id="rId11"/>
    <p:sldId id="806" r:id="rId12"/>
    <p:sldId id="807" r:id="rId13"/>
    <p:sldId id="808" r:id="rId14"/>
    <p:sldId id="811" r:id="rId15"/>
    <p:sldId id="812" r:id="rId16"/>
    <p:sldId id="824" r:id="rId17"/>
    <p:sldId id="826" r:id="rId18"/>
    <p:sldId id="827" r:id="rId19"/>
    <p:sldId id="828" r:id="rId20"/>
    <p:sldId id="829" r:id="rId21"/>
    <p:sldId id="830" r:id="rId22"/>
    <p:sldId id="831" r:id="rId23"/>
    <p:sldId id="832" r:id="rId24"/>
    <p:sldId id="825" r:id="rId25"/>
    <p:sldId id="834" r:id="rId26"/>
    <p:sldId id="835" r:id="rId27"/>
    <p:sldId id="836" r:id="rId28"/>
    <p:sldId id="837" r:id="rId29"/>
    <p:sldId id="838" r:id="rId30"/>
    <p:sldId id="839" r:id="rId31"/>
    <p:sldId id="840" r:id="rId32"/>
    <p:sldId id="786" r:id="rId33"/>
    <p:sldId id="83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629"/>
    <a:srgbClr val="D59700"/>
    <a:srgbClr val="8F8D8B"/>
    <a:srgbClr val="1F83BA"/>
    <a:srgbClr val="8488E7"/>
    <a:srgbClr val="1F438D"/>
    <a:srgbClr val="6B9DC2"/>
    <a:srgbClr val="EF4830"/>
    <a:srgbClr val="99ACBD"/>
    <a:srgbClr val="1D44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12" autoAdjust="0"/>
    <p:restoredTop sz="94198" autoAdjust="0"/>
  </p:normalViewPr>
  <p:slideViewPr>
    <p:cSldViewPr snapToGrid="0" showGuides="1">
      <p:cViewPr varScale="1">
        <p:scale>
          <a:sx n="62" d="100"/>
          <a:sy n="62" d="100"/>
        </p:scale>
        <p:origin x="1004" y="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92E0B-33EB-4FAB-913B-CB969DA9A764}" type="datetimeFigureOut">
              <a:rPr lang="en-US" smtClean="0"/>
              <a:t>10/27/2021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D8FB86-2C98-4BC1-8CEF-DD78FFB7A937}" type="slidenum">
              <a:rPr lang="en-US" smtClean="0"/>
              <a:t>‹#›</a:t>
            </a:fld>
            <a:endParaRPr lang="en-US"/>
          </a:p>
        </p:txBody>
      </p:sp>
    </p:spTree>
    <p:extLst>
      <p:ext uri="{BB962C8B-B14F-4D97-AF65-F5344CB8AC3E}">
        <p14:creationId xmlns:p14="http://schemas.microsoft.com/office/powerpoint/2010/main" val="137685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0964AF-67D7-4DAA-B237-275120B96AB4}" type="slidenum">
              <a:rPr lang="en-US" smtClean="0"/>
              <a:t>1</a:t>
            </a:fld>
            <a:endParaRPr lang="en-US" dirty="0"/>
          </a:p>
        </p:txBody>
      </p:sp>
    </p:spTree>
    <p:extLst>
      <p:ext uri="{BB962C8B-B14F-4D97-AF65-F5344CB8AC3E}">
        <p14:creationId xmlns:p14="http://schemas.microsoft.com/office/powerpoint/2010/main" val="2769703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D8FB86-2C98-4BC1-8CEF-DD78FFB7A937}" type="slidenum">
              <a:rPr lang="en-US" smtClean="0"/>
              <a:t>2</a:t>
            </a:fld>
            <a:endParaRPr lang="en-US"/>
          </a:p>
        </p:txBody>
      </p:sp>
    </p:spTree>
    <p:extLst>
      <p:ext uri="{BB962C8B-B14F-4D97-AF65-F5344CB8AC3E}">
        <p14:creationId xmlns:p14="http://schemas.microsoft.com/office/powerpoint/2010/main" val="108485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D8FB86-2C98-4BC1-8CEF-DD78FFB7A937}" type="slidenum">
              <a:rPr lang="en-US" smtClean="0"/>
              <a:t>3</a:t>
            </a:fld>
            <a:endParaRPr lang="en-US"/>
          </a:p>
        </p:txBody>
      </p:sp>
    </p:spTree>
    <p:extLst>
      <p:ext uri="{BB962C8B-B14F-4D97-AF65-F5344CB8AC3E}">
        <p14:creationId xmlns:p14="http://schemas.microsoft.com/office/powerpoint/2010/main" val="392903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GENERAL SLIDE</a:t>
            </a:r>
            <a:r>
              <a:rPr lang="en-US" b="1" baseline="0" dirty="0"/>
              <a:t> TEMPLATE </a:t>
            </a:r>
            <a:endParaRPr lang="en-US" b="1" dirty="0"/>
          </a:p>
          <a:p>
            <a:endParaRPr lang="en-US" dirty="0"/>
          </a:p>
        </p:txBody>
      </p:sp>
      <p:sp>
        <p:nvSpPr>
          <p:cNvPr id="4" name="Slide Number Placeholder 3"/>
          <p:cNvSpPr>
            <a:spLocks noGrp="1"/>
          </p:cNvSpPr>
          <p:nvPr>
            <p:ph type="sldNum" sz="quarter" idx="10"/>
          </p:nvPr>
        </p:nvSpPr>
        <p:spPr/>
        <p:txBody>
          <a:bodyPr/>
          <a:lstStyle/>
          <a:p>
            <a:fld id="{71D8FB86-2C98-4BC1-8CEF-DD78FFB7A937}" type="slidenum">
              <a:rPr lang="en-US" smtClean="0"/>
              <a:t>4</a:t>
            </a:fld>
            <a:endParaRPr lang="en-US"/>
          </a:p>
        </p:txBody>
      </p:sp>
    </p:spTree>
    <p:extLst>
      <p:ext uri="{BB962C8B-B14F-4D97-AF65-F5344CB8AC3E}">
        <p14:creationId xmlns:p14="http://schemas.microsoft.com/office/powerpoint/2010/main" val="3372503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D8FB86-2C98-4BC1-8CEF-DD78FFB7A937}" type="slidenum">
              <a:rPr lang="en-US" smtClean="0"/>
              <a:t>5</a:t>
            </a:fld>
            <a:endParaRPr lang="en-US"/>
          </a:p>
        </p:txBody>
      </p:sp>
    </p:spTree>
    <p:extLst>
      <p:ext uri="{BB962C8B-B14F-4D97-AF65-F5344CB8AC3E}">
        <p14:creationId xmlns:p14="http://schemas.microsoft.com/office/powerpoint/2010/main" val="2661653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D8FB86-2C98-4BC1-8CEF-DD78FFB7A937}" type="slidenum">
              <a:rPr lang="en-US" smtClean="0"/>
              <a:t>7</a:t>
            </a:fld>
            <a:endParaRPr lang="en-US"/>
          </a:p>
        </p:txBody>
      </p:sp>
    </p:spTree>
    <p:extLst>
      <p:ext uri="{BB962C8B-B14F-4D97-AF65-F5344CB8AC3E}">
        <p14:creationId xmlns:p14="http://schemas.microsoft.com/office/powerpoint/2010/main" val="1272118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D8FB86-2C98-4BC1-8CEF-DD78FFB7A937}" type="slidenum">
              <a:rPr lang="en-US" smtClean="0"/>
              <a:t>9</a:t>
            </a:fld>
            <a:endParaRPr lang="en-US"/>
          </a:p>
        </p:txBody>
      </p:sp>
    </p:spTree>
    <p:extLst>
      <p:ext uri="{BB962C8B-B14F-4D97-AF65-F5344CB8AC3E}">
        <p14:creationId xmlns:p14="http://schemas.microsoft.com/office/powerpoint/2010/main" val="943285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D8FB86-2C98-4BC1-8CEF-DD78FFB7A937}" type="slidenum">
              <a:rPr lang="en-US" smtClean="0"/>
              <a:t>10</a:t>
            </a:fld>
            <a:endParaRPr lang="en-US"/>
          </a:p>
        </p:txBody>
      </p:sp>
    </p:spTree>
    <p:extLst>
      <p:ext uri="{BB962C8B-B14F-4D97-AF65-F5344CB8AC3E}">
        <p14:creationId xmlns:p14="http://schemas.microsoft.com/office/powerpoint/2010/main" val="2542340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D8FB86-2C98-4BC1-8CEF-DD78FFB7A937}" type="slidenum">
              <a:rPr lang="en-US" smtClean="0"/>
              <a:t>13</a:t>
            </a:fld>
            <a:endParaRPr lang="en-US"/>
          </a:p>
        </p:txBody>
      </p:sp>
    </p:spTree>
    <p:extLst>
      <p:ext uri="{BB962C8B-B14F-4D97-AF65-F5344CB8AC3E}">
        <p14:creationId xmlns:p14="http://schemas.microsoft.com/office/powerpoint/2010/main" val="39177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D8FB86-2C98-4BC1-8CEF-DD78FFB7A937}" type="slidenum">
              <a:rPr lang="en-US" smtClean="0"/>
              <a:t>21</a:t>
            </a:fld>
            <a:endParaRPr lang="en-US"/>
          </a:p>
        </p:txBody>
      </p:sp>
    </p:spTree>
    <p:extLst>
      <p:ext uri="{BB962C8B-B14F-4D97-AF65-F5344CB8AC3E}">
        <p14:creationId xmlns:p14="http://schemas.microsoft.com/office/powerpoint/2010/main" val="28062153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395" y="0"/>
            <a:ext cx="12198096" cy="974577"/>
          </a:xfrm>
          <a:prstGeom prst="rect">
            <a:avLst/>
          </a:prstGeom>
        </p:spPr>
      </p:pic>
      <p:sp>
        <p:nvSpPr>
          <p:cNvPr id="16" name="Oval 15"/>
          <p:cNvSpPr/>
          <p:nvPr userDrawn="1"/>
        </p:nvSpPr>
        <p:spPr>
          <a:xfrm>
            <a:off x="10667999" y="205363"/>
            <a:ext cx="1376583" cy="103296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cxnSpLocks/>
          </p:cNvCxnSpPr>
          <p:nvPr userDrawn="1"/>
        </p:nvCxnSpPr>
        <p:spPr>
          <a:xfrm>
            <a:off x="-7395" y="999716"/>
            <a:ext cx="12207240" cy="0"/>
          </a:xfrm>
          <a:prstGeom prst="line">
            <a:avLst/>
          </a:prstGeom>
          <a:ln w="57150">
            <a:solidFill>
              <a:srgbClr val="1F438D"/>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8645" y="56388"/>
            <a:ext cx="10289659" cy="917308"/>
          </a:xfrm>
        </p:spPr>
        <p:txBody>
          <a:bodyPr>
            <a:normAutofit/>
          </a:bodyPr>
          <a:lstStyle>
            <a:lvl1pPr>
              <a:defRPr sz="3200" b="1" baseline="0">
                <a:solidFill>
                  <a:schemeClr val="bg1"/>
                </a:solidFill>
                <a:effectLst>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defRPr>
            </a:lvl1pPr>
          </a:lstStyle>
          <a:p>
            <a:r>
              <a:rPr lang="en-US" dirty="0"/>
              <a:t>Slide Title</a:t>
            </a:r>
          </a:p>
        </p:txBody>
      </p:sp>
      <p:sp>
        <p:nvSpPr>
          <p:cNvPr id="3" name="Content Placeholder 2"/>
          <p:cNvSpPr>
            <a:spLocks noGrp="1"/>
          </p:cNvSpPr>
          <p:nvPr>
            <p:ph idx="1"/>
          </p:nvPr>
        </p:nvSpPr>
        <p:spPr>
          <a:xfrm>
            <a:off x="258644" y="1155004"/>
            <a:ext cx="11770797" cy="5230556"/>
          </a:xfrm>
        </p:spPr>
        <p:txBody>
          <a:bodyPr/>
          <a:lstStyle>
            <a:lvl1pPr>
              <a:lnSpc>
                <a:spcPct val="100000"/>
              </a:lnSpc>
              <a:defRPr>
                <a:solidFill>
                  <a:schemeClr val="bg1"/>
                </a:solidFill>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2pPr>
            <a:lvl3pPr>
              <a:lnSpc>
                <a:spcPct val="100000"/>
              </a:lnSpc>
              <a:defRPr>
                <a:solidFill>
                  <a:schemeClr val="bg1"/>
                </a:solidFill>
                <a:latin typeface="Arial" panose="020B0604020202020204" pitchFamily="34" charset="0"/>
                <a:cs typeface="Arial" panose="020B0604020202020204" pitchFamily="34" charset="0"/>
              </a:defRPr>
            </a:lvl3pPr>
            <a:lvl4pPr marL="1600200" indent="-228600">
              <a:lnSpc>
                <a:spcPct val="100000"/>
              </a:lnSpc>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4pPr>
            <a:lvl5pPr>
              <a:lnSpc>
                <a:spcPct val="100000"/>
              </a:lnSpc>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9476853" y="6644004"/>
            <a:ext cx="2603388" cy="213997"/>
          </a:xfrm>
        </p:spPr>
        <p:txBody>
          <a:bodyPr/>
          <a:lstStyle>
            <a:lvl1pPr>
              <a:defRPr sz="1000">
                <a:solidFill>
                  <a:schemeClr val="bg1"/>
                </a:solidFill>
                <a:latin typeface="Arial" panose="020B0604020202020204" pitchFamily="34" charset="0"/>
                <a:cs typeface="Arial" panose="020B0604020202020204" pitchFamily="34" charset="0"/>
              </a:defRPr>
            </a:lvl1pPr>
          </a:lstStyle>
          <a:p>
            <a:fld id="{3C9FC519-7947-4F21-BC86-1F1EE0CE6A10}" type="slidenum">
              <a:rPr lang="en-US" smtClean="0"/>
              <a:pPr/>
              <a:t>‹#›</a:t>
            </a:fld>
            <a:endParaRPr lang="en-US" dirty="0"/>
          </a:p>
        </p:txBody>
      </p:sp>
      <p:sp>
        <p:nvSpPr>
          <p:cNvPr id="11" name="Rectangle 10">
            <a:extLst>
              <a:ext uri="{FF2B5EF4-FFF2-40B4-BE49-F238E27FC236}">
                <a16:creationId xmlns:a16="http://schemas.microsoft.com/office/drawing/2014/main" id="{4F12BF6D-A7EE-44FE-90F7-0F956956B86E}"/>
              </a:ext>
            </a:extLst>
          </p:cNvPr>
          <p:cNvSpPr/>
          <p:nvPr userDrawn="1"/>
        </p:nvSpPr>
        <p:spPr>
          <a:xfrm>
            <a:off x="80538" y="6442358"/>
            <a:ext cx="442675" cy="365441"/>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6E802F5-D783-4C71-8F14-DCB797594057}"/>
              </a:ext>
            </a:extLst>
          </p:cNvPr>
          <p:cNvSpPr/>
          <p:nvPr userDrawn="1"/>
        </p:nvSpPr>
        <p:spPr>
          <a:xfrm>
            <a:off x="-7395" y="1034879"/>
            <a:ext cx="12196106" cy="581565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72D126FF-B2E6-4F33-9F56-524E8B7B59B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36250" y="75727"/>
            <a:ext cx="1443991" cy="1155289"/>
          </a:xfrm>
          <a:prstGeom prst="rect">
            <a:avLst/>
          </a:prstGeom>
        </p:spPr>
      </p:pic>
    </p:spTree>
    <p:extLst>
      <p:ext uri="{BB962C8B-B14F-4D97-AF65-F5344CB8AC3E}">
        <p14:creationId xmlns:p14="http://schemas.microsoft.com/office/powerpoint/2010/main" val="283427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Whit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974090"/>
          </a:xfrm>
          <a:prstGeom prst="rect">
            <a:avLst/>
          </a:prstGeom>
        </p:spPr>
      </p:pic>
      <p:sp>
        <p:nvSpPr>
          <p:cNvPr id="16" name="Oval 15"/>
          <p:cNvSpPr/>
          <p:nvPr userDrawn="1"/>
        </p:nvSpPr>
        <p:spPr>
          <a:xfrm>
            <a:off x="10667999" y="205363"/>
            <a:ext cx="1376583" cy="103296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userDrawn="1"/>
        </p:nvCxnSpPr>
        <p:spPr>
          <a:xfrm>
            <a:off x="-7184" y="991525"/>
            <a:ext cx="12207240" cy="0"/>
          </a:xfrm>
          <a:prstGeom prst="line">
            <a:avLst/>
          </a:prstGeom>
          <a:ln w="57150">
            <a:solidFill>
              <a:srgbClr val="1F438D"/>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8645" y="56388"/>
            <a:ext cx="10289659" cy="917308"/>
          </a:xfrm>
        </p:spPr>
        <p:txBody>
          <a:bodyPr>
            <a:normAutofit/>
          </a:bodyPr>
          <a:lstStyle>
            <a:lvl1pPr>
              <a:defRPr sz="3200" b="1" baseline="0">
                <a:solidFill>
                  <a:schemeClr val="bg1"/>
                </a:solidFill>
                <a:effectLst>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defRPr>
            </a:lvl1pPr>
          </a:lstStyle>
          <a:p>
            <a:r>
              <a:rPr lang="en-US" dirty="0"/>
              <a:t>Slide Title</a:t>
            </a:r>
          </a:p>
        </p:txBody>
      </p:sp>
      <p:sp>
        <p:nvSpPr>
          <p:cNvPr id="3" name="Content Placeholder 2"/>
          <p:cNvSpPr>
            <a:spLocks noGrp="1"/>
          </p:cNvSpPr>
          <p:nvPr>
            <p:ph idx="1"/>
          </p:nvPr>
        </p:nvSpPr>
        <p:spPr>
          <a:xfrm>
            <a:off x="258644" y="1155004"/>
            <a:ext cx="11770797" cy="5230556"/>
          </a:xfrm>
        </p:spPr>
        <p:txBody>
          <a:bodyPr/>
          <a:lstStyle>
            <a:lvl1pPr>
              <a:lnSpc>
                <a:spcPct val="100000"/>
              </a:lnSpc>
              <a:defRPr>
                <a:solidFill>
                  <a:schemeClr val="bg1"/>
                </a:solidFill>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2pPr>
            <a:lvl3pPr>
              <a:lnSpc>
                <a:spcPct val="100000"/>
              </a:lnSpc>
              <a:defRPr>
                <a:solidFill>
                  <a:schemeClr val="bg1"/>
                </a:solidFill>
                <a:latin typeface="Arial" panose="020B0604020202020204" pitchFamily="34" charset="0"/>
                <a:cs typeface="Arial" panose="020B0604020202020204" pitchFamily="34" charset="0"/>
              </a:defRPr>
            </a:lvl3pPr>
            <a:lvl4pPr marL="1600200" indent="-228600">
              <a:lnSpc>
                <a:spcPct val="100000"/>
              </a:lnSpc>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4pPr>
            <a:lvl5pPr>
              <a:lnSpc>
                <a:spcPct val="100000"/>
              </a:lnSpc>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9476853" y="6644004"/>
            <a:ext cx="2603388" cy="213997"/>
          </a:xfrm>
        </p:spPr>
        <p:txBody>
          <a:bodyPr/>
          <a:lstStyle>
            <a:lvl1pPr>
              <a:defRPr sz="1000">
                <a:solidFill>
                  <a:schemeClr val="bg1"/>
                </a:solidFill>
                <a:latin typeface="Arial" panose="020B0604020202020204" pitchFamily="34" charset="0"/>
                <a:cs typeface="Arial" panose="020B0604020202020204" pitchFamily="34" charset="0"/>
              </a:defRPr>
            </a:lvl1pPr>
          </a:lstStyle>
          <a:p>
            <a:fld id="{3C9FC519-7947-4F21-BC86-1F1EE0CE6A10}" type="slidenum">
              <a:rPr lang="en-US" smtClean="0"/>
              <a:pPr/>
              <a:t>‹#›</a:t>
            </a:fld>
            <a:endParaRPr lang="en-US" dirty="0"/>
          </a:p>
        </p:txBody>
      </p:sp>
      <p:pic>
        <p:nvPicPr>
          <p:cNvPr id="5" name="Picture 4">
            <a:extLst>
              <a:ext uri="{FF2B5EF4-FFF2-40B4-BE49-F238E27FC236}">
                <a16:creationId xmlns:a16="http://schemas.microsoft.com/office/drawing/2014/main" id="{AF124A53-F6A5-4109-944F-531C0E3576A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36250" y="75727"/>
            <a:ext cx="1443991" cy="1155289"/>
          </a:xfrm>
          <a:prstGeom prst="rect">
            <a:avLst/>
          </a:prstGeom>
        </p:spPr>
      </p:pic>
    </p:spTree>
    <p:extLst>
      <p:ext uri="{BB962C8B-B14F-4D97-AF65-F5344CB8AC3E}">
        <p14:creationId xmlns:p14="http://schemas.microsoft.com/office/powerpoint/2010/main" val="2946793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pac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E802F5-D783-4C71-8F14-DCB797594057}"/>
              </a:ext>
            </a:extLst>
          </p:cNvPr>
          <p:cNvSpPr/>
          <p:nvPr userDrawn="1"/>
        </p:nvSpPr>
        <p:spPr>
          <a:xfrm>
            <a:off x="2" y="1037321"/>
            <a:ext cx="12191998" cy="581565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974090"/>
          </a:xfrm>
          <a:prstGeom prst="rect">
            <a:avLst/>
          </a:prstGeom>
        </p:spPr>
      </p:pic>
      <p:sp>
        <p:nvSpPr>
          <p:cNvPr id="16" name="Oval 15"/>
          <p:cNvSpPr/>
          <p:nvPr userDrawn="1"/>
        </p:nvSpPr>
        <p:spPr>
          <a:xfrm>
            <a:off x="10667999" y="216514"/>
            <a:ext cx="1376583" cy="103296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cxnSpLocks/>
          </p:cNvCxnSpPr>
          <p:nvPr userDrawn="1"/>
        </p:nvCxnSpPr>
        <p:spPr>
          <a:xfrm>
            <a:off x="-7185" y="999477"/>
            <a:ext cx="12207240" cy="0"/>
          </a:xfrm>
          <a:prstGeom prst="line">
            <a:avLst/>
          </a:prstGeom>
          <a:ln w="57150">
            <a:solidFill>
              <a:srgbClr val="1F438D"/>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8645" y="56388"/>
            <a:ext cx="10289659" cy="917308"/>
          </a:xfrm>
        </p:spPr>
        <p:txBody>
          <a:bodyPr>
            <a:normAutofit/>
          </a:bodyPr>
          <a:lstStyle>
            <a:lvl1pPr>
              <a:defRPr sz="3200" b="1" baseline="0">
                <a:solidFill>
                  <a:schemeClr val="bg1"/>
                </a:solidFill>
                <a:effectLst>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defRPr>
            </a:lvl1pPr>
          </a:lstStyle>
          <a:p>
            <a:r>
              <a:rPr lang="en-US" dirty="0"/>
              <a:t>Slide Title</a:t>
            </a:r>
          </a:p>
        </p:txBody>
      </p:sp>
      <p:sp>
        <p:nvSpPr>
          <p:cNvPr id="6" name="Slide Number Placeholder 5"/>
          <p:cNvSpPr>
            <a:spLocks noGrp="1"/>
          </p:cNvSpPr>
          <p:nvPr>
            <p:ph type="sldNum" sz="quarter" idx="12"/>
          </p:nvPr>
        </p:nvSpPr>
        <p:spPr>
          <a:xfrm>
            <a:off x="9476853" y="6644004"/>
            <a:ext cx="2603388" cy="213997"/>
          </a:xfrm>
        </p:spPr>
        <p:txBody>
          <a:bodyPr/>
          <a:lstStyle>
            <a:lvl1pPr>
              <a:defRPr sz="1000">
                <a:solidFill>
                  <a:schemeClr val="bg1"/>
                </a:solidFill>
                <a:latin typeface="Arial" panose="020B0604020202020204" pitchFamily="34" charset="0"/>
                <a:cs typeface="Arial" panose="020B0604020202020204" pitchFamily="34" charset="0"/>
              </a:defRPr>
            </a:lvl1pPr>
          </a:lstStyle>
          <a:p>
            <a:fld id="{3C9FC519-7947-4F21-BC86-1F1EE0CE6A10}" type="slidenum">
              <a:rPr lang="en-US" smtClean="0"/>
              <a:pPr/>
              <a:t>‹#›</a:t>
            </a:fld>
            <a:endParaRPr lang="en-US" dirty="0"/>
          </a:p>
        </p:txBody>
      </p:sp>
      <p:sp>
        <p:nvSpPr>
          <p:cNvPr id="14" name="Rectangle 13">
            <a:extLst>
              <a:ext uri="{FF2B5EF4-FFF2-40B4-BE49-F238E27FC236}">
                <a16:creationId xmlns:a16="http://schemas.microsoft.com/office/drawing/2014/main" id="{0BE24772-4507-4441-B71C-61BB4A107F99}"/>
              </a:ext>
            </a:extLst>
          </p:cNvPr>
          <p:cNvSpPr/>
          <p:nvPr userDrawn="1"/>
        </p:nvSpPr>
        <p:spPr>
          <a:xfrm>
            <a:off x="80538" y="6442358"/>
            <a:ext cx="442675" cy="365441"/>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01BE2441-BED5-44F4-858E-E2BB7201388B}"/>
              </a:ext>
            </a:extLst>
          </p:cNvPr>
          <p:cNvPicPr>
            <a:picLocks/>
          </p:cNvPicPr>
          <p:nvPr userDrawn="1"/>
        </p:nvPicPr>
        <p:blipFill rotWithShape="1">
          <a:blip r:embed="rId4" cstate="email">
            <a:extLst>
              <a:ext uri="{28A0092B-C50C-407E-A947-70E740481C1C}">
                <a14:useLocalDpi xmlns:a14="http://schemas.microsoft.com/office/drawing/2010/main"/>
              </a:ext>
            </a:extLst>
          </a:blip>
          <a:srcRect/>
          <a:stretch/>
        </p:blipFill>
        <p:spPr>
          <a:xfrm>
            <a:off x="0" y="1026170"/>
            <a:ext cx="12190475" cy="5831830"/>
          </a:xfrm>
          <a:prstGeom prst="rect">
            <a:avLst/>
          </a:prstGeom>
        </p:spPr>
      </p:pic>
      <p:sp>
        <p:nvSpPr>
          <p:cNvPr id="3" name="Content Placeholder 2"/>
          <p:cNvSpPr>
            <a:spLocks noGrp="1"/>
          </p:cNvSpPr>
          <p:nvPr>
            <p:ph idx="1"/>
          </p:nvPr>
        </p:nvSpPr>
        <p:spPr>
          <a:xfrm>
            <a:off x="258644" y="1155004"/>
            <a:ext cx="11770797" cy="5230556"/>
          </a:xfrm>
        </p:spPr>
        <p:txBody>
          <a:bodyPr/>
          <a:lstStyle>
            <a:lvl1pPr>
              <a:lnSpc>
                <a:spcPct val="100000"/>
              </a:lnSpc>
              <a:defRPr>
                <a:solidFill>
                  <a:schemeClr val="bg1"/>
                </a:solidFill>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2pPr>
            <a:lvl3pPr>
              <a:lnSpc>
                <a:spcPct val="100000"/>
              </a:lnSpc>
              <a:defRPr>
                <a:solidFill>
                  <a:schemeClr val="bg1"/>
                </a:solidFill>
                <a:latin typeface="Arial" panose="020B0604020202020204" pitchFamily="34" charset="0"/>
                <a:cs typeface="Arial" panose="020B0604020202020204" pitchFamily="34" charset="0"/>
              </a:defRPr>
            </a:lvl3pPr>
            <a:lvl4pPr marL="1600200" indent="-228600">
              <a:lnSpc>
                <a:spcPct val="100000"/>
              </a:lnSpc>
              <a:buFont typeface="Arial" panose="020B0604020202020204" pitchFamily="34" charset="0"/>
              <a:buChar char="−"/>
              <a:defRPr>
                <a:solidFill>
                  <a:schemeClr val="bg1"/>
                </a:solidFill>
                <a:latin typeface="Arial" panose="020B0604020202020204" pitchFamily="34" charset="0"/>
                <a:cs typeface="Arial" panose="020B0604020202020204" pitchFamily="34" charset="0"/>
              </a:defRPr>
            </a:lvl4pPr>
            <a:lvl5pPr>
              <a:lnSpc>
                <a:spcPct val="100000"/>
              </a:lnSpc>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a:extLst>
              <a:ext uri="{FF2B5EF4-FFF2-40B4-BE49-F238E27FC236}">
                <a16:creationId xmlns:a16="http://schemas.microsoft.com/office/drawing/2014/main" id="{D12B49E7-0182-4953-804C-89DDE0A29F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636250" y="75727"/>
            <a:ext cx="1443991" cy="1155289"/>
          </a:xfrm>
          <a:prstGeom prst="rect">
            <a:avLst/>
          </a:prstGeom>
        </p:spPr>
      </p:pic>
    </p:spTree>
    <p:extLst>
      <p:ext uri="{BB962C8B-B14F-4D97-AF65-F5344CB8AC3E}">
        <p14:creationId xmlns:p14="http://schemas.microsoft.com/office/powerpoint/2010/main" val="735959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rface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974090"/>
          </a:xfrm>
          <a:prstGeom prst="rect">
            <a:avLst/>
          </a:prstGeom>
        </p:spPr>
      </p:pic>
      <p:sp>
        <p:nvSpPr>
          <p:cNvPr id="16" name="Oval 15"/>
          <p:cNvSpPr/>
          <p:nvPr userDrawn="1"/>
        </p:nvSpPr>
        <p:spPr>
          <a:xfrm>
            <a:off x="10667999" y="205363"/>
            <a:ext cx="1376583" cy="103296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17A2491-AD26-48D7-92BD-ABB988EA82D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027642"/>
            <a:ext cx="12192000" cy="5839066"/>
          </a:xfrm>
          <a:prstGeom prst="rect">
            <a:avLst/>
          </a:prstGeom>
        </p:spPr>
      </p:pic>
      <p:cxnSp>
        <p:nvCxnSpPr>
          <p:cNvPr id="8" name="Straight Connector 7"/>
          <p:cNvCxnSpPr/>
          <p:nvPr userDrawn="1"/>
        </p:nvCxnSpPr>
        <p:spPr>
          <a:xfrm>
            <a:off x="-7184" y="995501"/>
            <a:ext cx="12207240" cy="0"/>
          </a:xfrm>
          <a:prstGeom prst="line">
            <a:avLst/>
          </a:prstGeom>
          <a:ln w="57150">
            <a:solidFill>
              <a:srgbClr val="1F438D"/>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8645" y="56388"/>
            <a:ext cx="10289659" cy="917308"/>
          </a:xfrm>
        </p:spPr>
        <p:txBody>
          <a:bodyPr>
            <a:normAutofit/>
          </a:bodyPr>
          <a:lstStyle>
            <a:lvl1pPr>
              <a:defRPr sz="3200" b="1" baseline="0">
                <a:solidFill>
                  <a:schemeClr val="bg1"/>
                </a:solidFill>
                <a:effectLst>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defRPr>
            </a:lvl1pPr>
          </a:lstStyle>
          <a:p>
            <a:r>
              <a:rPr lang="en-US" dirty="0"/>
              <a:t>Slide Title</a:t>
            </a:r>
          </a:p>
        </p:txBody>
      </p:sp>
      <p:pic>
        <p:nvPicPr>
          <p:cNvPr id="5" name="Picture 4">
            <a:extLst>
              <a:ext uri="{FF2B5EF4-FFF2-40B4-BE49-F238E27FC236}">
                <a16:creationId xmlns:a16="http://schemas.microsoft.com/office/drawing/2014/main" id="{AF124A53-F6A5-4109-944F-531C0E3576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36250" y="75727"/>
            <a:ext cx="1443991" cy="1155289"/>
          </a:xfrm>
          <a:prstGeom prst="rect">
            <a:avLst/>
          </a:prstGeom>
        </p:spPr>
      </p:pic>
      <p:sp>
        <p:nvSpPr>
          <p:cNvPr id="6" name="Slide Number Placeholder 5"/>
          <p:cNvSpPr>
            <a:spLocks noGrp="1"/>
          </p:cNvSpPr>
          <p:nvPr>
            <p:ph type="sldNum" sz="quarter" idx="12"/>
          </p:nvPr>
        </p:nvSpPr>
        <p:spPr>
          <a:xfrm>
            <a:off x="9476853" y="6610551"/>
            <a:ext cx="2603388" cy="213997"/>
          </a:xfrm>
        </p:spPr>
        <p:txBody>
          <a:bodyPr/>
          <a:lstStyle>
            <a:lvl1pPr>
              <a:defRPr sz="1000">
                <a:solidFill>
                  <a:schemeClr val="bg1"/>
                </a:solidFill>
                <a:latin typeface="Arial" panose="020B0604020202020204" pitchFamily="34" charset="0"/>
                <a:cs typeface="Arial" panose="020B0604020202020204" pitchFamily="34" charset="0"/>
              </a:defRPr>
            </a:lvl1pPr>
          </a:lstStyle>
          <a:p>
            <a:fld id="{3C9FC519-7947-4F21-BC86-1F1EE0CE6A10}" type="slidenum">
              <a:rPr lang="en-US" smtClean="0"/>
              <a:pPr/>
              <a:t>‹#›</a:t>
            </a:fld>
            <a:endParaRPr lang="en-US" dirty="0"/>
          </a:p>
        </p:txBody>
      </p:sp>
      <p:sp>
        <p:nvSpPr>
          <p:cNvPr id="15" name="Rectangle 14">
            <a:extLst>
              <a:ext uri="{FF2B5EF4-FFF2-40B4-BE49-F238E27FC236}">
                <a16:creationId xmlns:a16="http://schemas.microsoft.com/office/drawing/2014/main" id="{B59B9AD1-30FD-4DD2-A9D3-B123C8340315}"/>
              </a:ext>
            </a:extLst>
          </p:cNvPr>
          <p:cNvSpPr/>
          <p:nvPr userDrawn="1"/>
        </p:nvSpPr>
        <p:spPr>
          <a:xfrm>
            <a:off x="80538" y="6442358"/>
            <a:ext cx="442675" cy="365441"/>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97652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448800" y="6607176"/>
            <a:ext cx="2644384" cy="250825"/>
          </a:xfrm>
        </p:spPr>
        <p:txBody>
          <a:bodyPr/>
          <a:lstStyle>
            <a:lvl1pPr>
              <a:defRPr>
                <a:solidFill>
                  <a:schemeClr val="bg1"/>
                </a:solidFill>
              </a:defRPr>
            </a:lvl1pPr>
          </a:lstStyle>
          <a:p>
            <a:fld id="{3C9FC519-7947-4F21-BC86-1F1EE0CE6A10}" type="slidenum">
              <a:rPr lang="en-US" smtClean="0"/>
              <a:pPr/>
              <a:t>‹#›</a:t>
            </a:fld>
            <a:endParaRPr lang="en-US"/>
          </a:p>
        </p:txBody>
      </p:sp>
      <p:sp>
        <p:nvSpPr>
          <p:cNvPr id="12" name="Title 1">
            <a:extLst>
              <a:ext uri="{FF2B5EF4-FFF2-40B4-BE49-F238E27FC236}">
                <a16:creationId xmlns:a16="http://schemas.microsoft.com/office/drawing/2014/main" id="{079FBB38-0578-43B7-8C9B-1F65BF78BFCF}"/>
              </a:ext>
            </a:extLst>
          </p:cNvPr>
          <p:cNvSpPr>
            <a:spLocks noGrp="1"/>
          </p:cNvSpPr>
          <p:nvPr>
            <p:ph type="title" hasCustomPrompt="1"/>
          </p:nvPr>
        </p:nvSpPr>
        <p:spPr>
          <a:xfrm>
            <a:off x="258645" y="56388"/>
            <a:ext cx="10289659" cy="917308"/>
          </a:xfrm>
        </p:spPr>
        <p:txBody>
          <a:bodyPr>
            <a:normAutofit/>
          </a:bodyPr>
          <a:lstStyle>
            <a:lvl1pPr>
              <a:defRPr sz="3200" b="1" baseline="0">
                <a:solidFill>
                  <a:schemeClr val="bg1"/>
                </a:solidFill>
                <a:effectLst>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defRPr>
            </a:lvl1pPr>
          </a:lstStyle>
          <a:p>
            <a:r>
              <a:rPr lang="en-US" dirty="0"/>
              <a:t>Slide Title</a:t>
            </a:r>
          </a:p>
        </p:txBody>
      </p:sp>
      <p:pic>
        <p:nvPicPr>
          <p:cNvPr id="20" name="Picture 19">
            <a:extLst>
              <a:ext uri="{FF2B5EF4-FFF2-40B4-BE49-F238E27FC236}">
                <a16:creationId xmlns:a16="http://schemas.microsoft.com/office/drawing/2014/main" id="{A0E2359E-C534-47B5-972C-AF947EB4C09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flipH="1">
            <a:off x="2060" y="-3527"/>
            <a:ext cx="12192000" cy="973916"/>
          </a:xfrm>
          <a:prstGeom prst="rect">
            <a:avLst/>
          </a:prstGeom>
        </p:spPr>
      </p:pic>
      <p:sp>
        <p:nvSpPr>
          <p:cNvPr id="14" name="Oval 13">
            <a:extLst>
              <a:ext uri="{FF2B5EF4-FFF2-40B4-BE49-F238E27FC236}">
                <a16:creationId xmlns:a16="http://schemas.microsoft.com/office/drawing/2014/main" id="{19C9EDBE-5AA5-42A8-99CA-C49BAFB2B0F4}"/>
              </a:ext>
            </a:extLst>
          </p:cNvPr>
          <p:cNvSpPr/>
          <p:nvPr userDrawn="1"/>
        </p:nvSpPr>
        <p:spPr>
          <a:xfrm>
            <a:off x="10667999" y="171910"/>
            <a:ext cx="1376583" cy="103296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1">
            <a:extLst>
              <a:ext uri="{FF2B5EF4-FFF2-40B4-BE49-F238E27FC236}">
                <a16:creationId xmlns:a16="http://schemas.microsoft.com/office/drawing/2014/main" id="{6DBD9256-CD38-4336-AEC7-70F5CF69E494}"/>
              </a:ext>
            </a:extLst>
          </p:cNvPr>
          <p:cNvSpPr txBox="1">
            <a:spLocks/>
          </p:cNvSpPr>
          <p:nvPr userDrawn="1"/>
        </p:nvSpPr>
        <p:spPr>
          <a:xfrm>
            <a:off x="189943" y="53081"/>
            <a:ext cx="10289659" cy="9173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defRPr>
            </a:lvl1pPr>
          </a:lstStyle>
          <a:p>
            <a:r>
              <a:rPr lang="en-US" dirty="0">
                <a:solidFill>
                  <a:srgbClr val="FF0000"/>
                </a:solidFill>
                <a:effectLst/>
              </a:rPr>
              <a:t>Slide Title</a:t>
            </a:r>
          </a:p>
        </p:txBody>
      </p:sp>
      <p:cxnSp>
        <p:nvCxnSpPr>
          <p:cNvPr id="13" name="Straight Connector 12">
            <a:extLst>
              <a:ext uri="{FF2B5EF4-FFF2-40B4-BE49-F238E27FC236}">
                <a16:creationId xmlns:a16="http://schemas.microsoft.com/office/drawing/2014/main" id="{E8CD1E09-BB5D-43A6-B5A2-8287283E66D8}"/>
              </a:ext>
            </a:extLst>
          </p:cNvPr>
          <p:cNvCxnSpPr/>
          <p:nvPr userDrawn="1"/>
        </p:nvCxnSpPr>
        <p:spPr>
          <a:xfrm>
            <a:off x="-17233" y="997519"/>
            <a:ext cx="12207240" cy="0"/>
          </a:xfrm>
          <a:prstGeom prst="line">
            <a:avLst/>
          </a:prstGeom>
          <a:ln w="57150">
            <a:solidFill>
              <a:srgbClr val="1F438D"/>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0D5B2192-B6A7-4F05-8DED-C3A9C5682FF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617006" y="32516"/>
            <a:ext cx="1476178" cy="1181041"/>
          </a:xfrm>
          <a:prstGeom prst="rect">
            <a:avLst/>
          </a:prstGeom>
        </p:spPr>
      </p:pic>
    </p:spTree>
    <p:extLst>
      <p:ext uri="{BB962C8B-B14F-4D97-AF65-F5344CB8AC3E}">
        <p14:creationId xmlns:p14="http://schemas.microsoft.com/office/powerpoint/2010/main" val="364255281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8737600" y="6492886"/>
            <a:ext cx="2844800" cy="365125"/>
          </a:xfrm>
          <a:prstGeom prst="rect">
            <a:avLst/>
          </a:prstGeom>
        </p:spPr>
        <p:txBody>
          <a:bodyPr/>
          <a:lstStyle>
            <a:lvl1pPr>
              <a:defRPr sz="675">
                <a:solidFill>
                  <a:schemeClr val="bg1"/>
                </a:solidFill>
              </a:defRPr>
            </a:lvl1pPr>
          </a:lstStyle>
          <a:p>
            <a:pPr algn="r"/>
            <a:fld id="{953CACB3-1301-4813-B6DD-FB014763EE83}" type="slidenum">
              <a:rPr lang="en-US" smtClean="0"/>
              <a:pPr algn="r"/>
              <a:t>‹#›</a:t>
            </a:fld>
            <a:endParaRPr lang="en-US" dirty="0"/>
          </a:p>
        </p:txBody>
      </p:sp>
    </p:spTree>
    <p:extLst>
      <p:ext uri="{BB962C8B-B14F-4D97-AF65-F5344CB8AC3E}">
        <p14:creationId xmlns:p14="http://schemas.microsoft.com/office/powerpoint/2010/main" val="2362223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theme" Target="../theme/theme2.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448800" y="649287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CCC97F-C885-462F-ADCC-A71818544CEB}" type="slidenum">
              <a:rPr lang="en-US" smtClean="0"/>
              <a:t>‹#›</a:t>
            </a:fld>
            <a:endParaRPr lang="en-US"/>
          </a:p>
        </p:txBody>
      </p:sp>
      <p:sp>
        <p:nvSpPr>
          <p:cNvPr id="7" name="Rectangle 6">
            <a:extLst>
              <a:ext uri="{FF2B5EF4-FFF2-40B4-BE49-F238E27FC236}">
                <a16:creationId xmlns:a16="http://schemas.microsoft.com/office/drawing/2014/main" id="{EAFBC37C-1760-4116-B324-9254D8CEBE55}"/>
              </a:ext>
            </a:extLst>
          </p:cNvPr>
          <p:cNvSpPr/>
          <p:nvPr userDrawn="1"/>
        </p:nvSpPr>
        <p:spPr>
          <a:xfrm>
            <a:off x="80538" y="6442358"/>
            <a:ext cx="442675" cy="365441"/>
          </a:xfrm>
          <a:prstGeom prst="rect">
            <a:avLst/>
          </a:prstGeom>
          <a:blipFill dpi="0" rotWithShape="1">
            <a:blip r:embed="rId8"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2157670"/>
      </p:ext>
    </p:extLst>
  </p:cSld>
  <p:clrMap bg1="lt1" tx1="dk1" bg2="lt2" tx2="dk2" accent1="accent1" accent2="accent2" accent3="accent3" accent4="accent4" accent5="accent5" accent6="accent6" hlink="hlink" folHlink="folHlink"/>
  <p:sldLayoutIdLst>
    <p:sldLayoutId id="2147483696" r:id="rId1"/>
    <p:sldLayoutId id="2147483699" r:id="rId2"/>
    <p:sldLayoutId id="2147483697" r:id="rId3"/>
    <p:sldLayoutId id="2147483698" r:id="rId4"/>
    <p:sldLayoutId id="2147483681" r:id="rId5"/>
    <p:sldLayoutId id="2147483667"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467849" y="6627446"/>
            <a:ext cx="2743200" cy="230554"/>
          </a:xfrm>
          <a:prstGeom prst="rect">
            <a:avLst/>
          </a:prstGeom>
        </p:spPr>
        <p:txBody>
          <a:bodyPr vert="horz" lIns="91440" tIns="45720" rIns="91440" bIns="45720" rtlCol="0" anchor="ctr"/>
          <a:lstStyle>
            <a:lvl1pPr algn="r">
              <a:defRPr sz="1200">
                <a:solidFill>
                  <a:schemeClr val="bg1"/>
                </a:solidFill>
              </a:defRPr>
            </a:lvl1pPr>
          </a:lstStyle>
          <a:p>
            <a:fld id="{CF3765C5-06D7-4591-8FAA-E8D2ABAC310C}" type="slidenum">
              <a:rPr lang="en-US" smtClean="0"/>
              <a:pPr/>
              <a:t>‹#›</a:t>
            </a:fld>
            <a:endParaRPr lang="en-US"/>
          </a:p>
        </p:txBody>
      </p:sp>
      <p:cxnSp>
        <p:nvCxnSpPr>
          <p:cNvPr id="14" name="Straight Connector 13">
            <a:extLst>
              <a:ext uri="{FF2B5EF4-FFF2-40B4-BE49-F238E27FC236}">
                <a16:creationId xmlns:a16="http://schemas.microsoft.com/office/drawing/2014/main" id="{C12E3813-BED1-4D65-908A-CD2D52BF30C5}"/>
              </a:ext>
            </a:extLst>
          </p:cNvPr>
          <p:cNvCxnSpPr/>
          <p:nvPr userDrawn="1"/>
        </p:nvCxnSpPr>
        <p:spPr>
          <a:xfrm>
            <a:off x="-8523" y="997519"/>
            <a:ext cx="12200523" cy="0"/>
          </a:xfrm>
          <a:prstGeom prst="line">
            <a:avLst/>
          </a:prstGeom>
          <a:ln w="57150">
            <a:solidFill>
              <a:srgbClr val="1F438D"/>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1440751-FEFF-4A2D-80DB-1756F7E2185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2060" y="-3527"/>
            <a:ext cx="12192000" cy="973916"/>
          </a:xfrm>
          <a:prstGeom prst="rect">
            <a:avLst/>
          </a:prstGeom>
        </p:spPr>
      </p:pic>
      <p:sp>
        <p:nvSpPr>
          <p:cNvPr id="18" name="Oval 17">
            <a:extLst>
              <a:ext uri="{FF2B5EF4-FFF2-40B4-BE49-F238E27FC236}">
                <a16:creationId xmlns:a16="http://schemas.microsoft.com/office/drawing/2014/main" id="{8BDAF218-233C-41C8-8BB0-B96CD04D3866}"/>
              </a:ext>
            </a:extLst>
          </p:cNvPr>
          <p:cNvSpPr/>
          <p:nvPr userDrawn="1"/>
        </p:nvSpPr>
        <p:spPr>
          <a:xfrm>
            <a:off x="10667999" y="249967"/>
            <a:ext cx="1376583" cy="103296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9180E8F-B2A0-4F46-AD79-F702E60088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17006" y="110573"/>
            <a:ext cx="1476178" cy="1181041"/>
          </a:xfrm>
          <a:prstGeom prst="rect">
            <a:avLst/>
          </a:prstGeom>
        </p:spPr>
      </p:pic>
      <p:sp>
        <p:nvSpPr>
          <p:cNvPr id="20" name="Title 1">
            <a:extLst>
              <a:ext uri="{FF2B5EF4-FFF2-40B4-BE49-F238E27FC236}">
                <a16:creationId xmlns:a16="http://schemas.microsoft.com/office/drawing/2014/main" id="{21D88A06-FEBB-4BF4-9DD1-40DD5C43C7C6}"/>
              </a:ext>
            </a:extLst>
          </p:cNvPr>
          <p:cNvSpPr txBox="1">
            <a:spLocks/>
          </p:cNvSpPr>
          <p:nvPr userDrawn="1"/>
        </p:nvSpPr>
        <p:spPr>
          <a:xfrm>
            <a:off x="189943" y="53081"/>
            <a:ext cx="10289659" cy="9173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defRPr>
            </a:lvl1pPr>
          </a:lstStyle>
          <a:p>
            <a:r>
              <a:rPr lang="en-US" dirty="0">
                <a:solidFill>
                  <a:srgbClr val="FF0000"/>
                </a:solidFill>
                <a:effectLst/>
              </a:rPr>
              <a:t>Slide Title</a:t>
            </a:r>
          </a:p>
        </p:txBody>
      </p:sp>
      <p:sp>
        <p:nvSpPr>
          <p:cNvPr id="9" name="Rectangle 8">
            <a:extLst>
              <a:ext uri="{FF2B5EF4-FFF2-40B4-BE49-F238E27FC236}">
                <a16:creationId xmlns:a16="http://schemas.microsoft.com/office/drawing/2014/main" id="{5E3D46B7-C93E-42A2-ADFB-4A5551D13F05}"/>
              </a:ext>
            </a:extLst>
          </p:cNvPr>
          <p:cNvSpPr/>
          <p:nvPr userDrawn="1"/>
        </p:nvSpPr>
        <p:spPr>
          <a:xfrm>
            <a:off x="80538" y="6442358"/>
            <a:ext cx="419395" cy="365441"/>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1748561"/>
      </p:ext>
    </p:extLst>
  </p:cSld>
  <p:clrMap bg1="lt1" tx1="dk1" bg2="lt2" tx2="dk2" accent1="accent1" accent2="accent2" accent3="accent3" accent4="accent4" accent5="accent5" accent6="accent6" hlink="hlink" folHlink="folHlink"/>
  <p:hf hdr="0" dt="0"/>
  <p:txStyles>
    <p:titleStyle>
      <a:lvl1pPr algn="ctr" defTabSz="914400" rtl="0" eaLnBrk="1" latinLnBrk="0" hangingPunct="1">
        <a:lnSpc>
          <a:spcPct val="90000"/>
        </a:lnSpc>
        <a:spcBef>
          <a:spcPct val="0"/>
        </a:spcBef>
        <a:buNone/>
        <a:defRPr sz="4000" kern="1200" baseline="0">
          <a:solidFill>
            <a:schemeClr val="bg1"/>
          </a:solidFill>
          <a:latin typeface="Arial" panose="020B0604020202020204" pitchFamily="34" charset="0"/>
          <a:ea typeface="+mj-ea"/>
          <a:cs typeface="Arial" panose="020B060402020202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000" b="0" i="1" kern="1200"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2.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wmf"/><Relationship Id="rId9"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notesSlide" Target="../notesSlides/notesSlide5.xml"/><Relationship Id="rId7" Type="http://schemas.openxmlformats.org/officeDocument/2006/relationships/image" Target="../media/image28.jpeg"/><Relationship Id="rId2" Type="http://schemas.openxmlformats.org/officeDocument/2006/relationships/slideLayout" Target="../slideLayouts/slideLayout1.xml"/><Relationship Id="rId1" Type="http://schemas.openxmlformats.org/officeDocument/2006/relationships/tags" Target="../tags/tag3.xml"/><Relationship Id="rId6" Type="http://schemas.microsoft.com/office/2007/relationships/hdphoto" Target="../media/hdphoto2.wdp"/><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26.tiff"/><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34.tiff"/><Relationship Id="rId5" Type="http://schemas.microsoft.com/office/2007/relationships/hdphoto" Target="../media/hdphoto3.wdp"/><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13" Type="http://schemas.microsoft.com/office/2007/relationships/hdphoto" Target="../media/hdphoto6.wdp"/><Relationship Id="rId18" Type="http://schemas.openxmlformats.org/officeDocument/2006/relationships/image" Target="../media/image44.jpeg"/><Relationship Id="rId3" Type="http://schemas.openxmlformats.org/officeDocument/2006/relationships/image" Target="../media/image35.png"/><Relationship Id="rId7" Type="http://schemas.openxmlformats.org/officeDocument/2006/relationships/image" Target="../media/image38.jpeg"/><Relationship Id="rId12" Type="http://schemas.openxmlformats.org/officeDocument/2006/relationships/image" Target="../media/image42.png"/><Relationship Id="rId17" Type="http://schemas.openxmlformats.org/officeDocument/2006/relationships/image" Target="../media/image43.jpeg"/><Relationship Id="rId2" Type="http://schemas.openxmlformats.org/officeDocument/2006/relationships/notesSlide" Target="../notesSlides/notesSlide6.xml"/><Relationship Id="rId16" Type="http://schemas.microsoft.com/office/2007/relationships/hdphoto" Target="../media/hdphoto3.wdp"/><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1.png"/><Relationship Id="rId5" Type="http://schemas.openxmlformats.org/officeDocument/2006/relationships/image" Target="../media/image36.png"/><Relationship Id="rId15" Type="http://schemas.openxmlformats.org/officeDocument/2006/relationships/image" Target="../media/image33.png"/><Relationship Id="rId10" Type="http://schemas.microsoft.com/office/2007/relationships/hdphoto" Target="../media/hdphoto5.wdp"/><Relationship Id="rId19" Type="http://schemas.openxmlformats.org/officeDocument/2006/relationships/image" Target="../media/image45.png"/><Relationship Id="rId4" Type="http://schemas.microsoft.com/office/2007/relationships/hdphoto" Target="../media/hdphoto4.wdp"/><Relationship Id="rId9" Type="http://schemas.openxmlformats.org/officeDocument/2006/relationships/image" Target="../media/image40.png"/><Relationship Id="rId1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9.jpeg"/><Relationship Id="rId13" Type="http://schemas.microsoft.com/office/2007/relationships/hdphoto" Target="../media/hdphoto6.wdp"/><Relationship Id="rId18" Type="http://schemas.openxmlformats.org/officeDocument/2006/relationships/image" Target="../media/image44.jpeg"/><Relationship Id="rId3" Type="http://schemas.openxmlformats.org/officeDocument/2006/relationships/image" Target="../media/image35.png"/><Relationship Id="rId7" Type="http://schemas.openxmlformats.org/officeDocument/2006/relationships/image" Target="../media/image38.jpeg"/><Relationship Id="rId12" Type="http://schemas.openxmlformats.org/officeDocument/2006/relationships/image" Target="../media/image42.png"/><Relationship Id="rId17" Type="http://schemas.openxmlformats.org/officeDocument/2006/relationships/image" Target="../media/image43.jpeg"/><Relationship Id="rId2" Type="http://schemas.openxmlformats.org/officeDocument/2006/relationships/slideLayout" Target="../slideLayouts/slideLayout3.xml"/><Relationship Id="rId16" Type="http://schemas.microsoft.com/office/2007/relationships/hdphoto" Target="../media/hdphoto3.wdp"/><Relationship Id="rId1" Type="http://schemas.openxmlformats.org/officeDocument/2006/relationships/tags" Target="../tags/tag5.xml"/><Relationship Id="rId6" Type="http://schemas.openxmlformats.org/officeDocument/2006/relationships/image" Target="../media/image37.jpeg"/><Relationship Id="rId11" Type="http://schemas.openxmlformats.org/officeDocument/2006/relationships/image" Target="../media/image41.png"/><Relationship Id="rId5" Type="http://schemas.openxmlformats.org/officeDocument/2006/relationships/image" Target="../media/image36.png"/><Relationship Id="rId15" Type="http://schemas.openxmlformats.org/officeDocument/2006/relationships/image" Target="../media/image33.png"/><Relationship Id="rId10" Type="http://schemas.microsoft.com/office/2007/relationships/hdphoto" Target="../media/hdphoto5.wdp"/><Relationship Id="rId19" Type="http://schemas.openxmlformats.org/officeDocument/2006/relationships/image" Target="../media/image45.png"/><Relationship Id="rId4" Type="http://schemas.microsoft.com/office/2007/relationships/hdphoto" Target="../media/hdphoto4.wdp"/><Relationship Id="rId9" Type="http://schemas.openxmlformats.org/officeDocument/2006/relationships/image" Target="../media/image40.pn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13" Type="http://schemas.microsoft.com/office/2007/relationships/hdphoto" Target="../media/hdphoto6.wdp"/><Relationship Id="rId18" Type="http://schemas.openxmlformats.org/officeDocument/2006/relationships/image" Target="../media/image44.jpeg"/><Relationship Id="rId3" Type="http://schemas.openxmlformats.org/officeDocument/2006/relationships/image" Target="../media/image35.png"/><Relationship Id="rId7" Type="http://schemas.openxmlformats.org/officeDocument/2006/relationships/image" Target="../media/image38.jpeg"/><Relationship Id="rId12" Type="http://schemas.openxmlformats.org/officeDocument/2006/relationships/image" Target="../media/image42.png"/><Relationship Id="rId17" Type="http://schemas.openxmlformats.org/officeDocument/2006/relationships/image" Target="../media/image43.jpeg"/><Relationship Id="rId2" Type="http://schemas.openxmlformats.org/officeDocument/2006/relationships/notesSlide" Target="../notesSlides/notesSlide7.xml"/><Relationship Id="rId16" Type="http://schemas.microsoft.com/office/2007/relationships/hdphoto" Target="../media/hdphoto3.wdp"/><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1.png"/><Relationship Id="rId5" Type="http://schemas.openxmlformats.org/officeDocument/2006/relationships/image" Target="../media/image36.png"/><Relationship Id="rId15" Type="http://schemas.openxmlformats.org/officeDocument/2006/relationships/image" Target="../media/image33.png"/><Relationship Id="rId10" Type="http://schemas.microsoft.com/office/2007/relationships/hdphoto" Target="../media/hdphoto5.wdp"/><Relationship Id="rId19" Type="http://schemas.openxmlformats.org/officeDocument/2006/relationships/image" Target="../media/image45.png"/><Relationship Id="rId4" Type="http://schemas.microsoft.com/office/2007/relationships/hdphoto" Target="../media/hdphoto4.wdp"/><Relationship Id="rId9" Type="http://schemas.openxmlformats.org/officeDocument/2006/relationships/image" Target="../media/image40.png"/><Relationship Id="rId1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2.png"/><Relationship Id="rId18" Type="http://schemas.openxmlformats.org/officeDocument/2006/relationships/image" Target="../media/image43.jpeg"/><Relationship Id="rId3" Type="http://schemas.openxmlformats.org/officeDocument/2006/relationships/notesSlide" Target="../notesSlides/notesSlide8.xml"/><Relationship Id="rId21" Type="http://schemas.openxmlformats.org/officeDocument/2006/relationships/image" Target="../media/image46.png"/><Relationship Id="rId7" Type="http://schemas.openxmlformats.org/officeDocument/2006/relationships/image" Target="../media/image39.jpeg"/><Relationship Id="rId12" Type="http://schemas.openxmlformats.org/officeDocument/2006/relationships/image" Target="../media/image41.png"/><Relationship Id="rId17" Type="http://schemas.microsoft.com/office/2007/relationships/hdphoto" Target="../media/hdphoto3.wdp"/><Relationship Id="rId2" Type="http://schemas.openxmlformats.org/officeDocument/2006/relationships/slideLayout" Target="../slideLayouts/slideLayout3.xml"/><Relationship Id="rId16" Type="http://schemas.openxmlformats.org/officeDocument/2006/relationships/image" Target="../media/image33.png"/><Relationship Id="rId20" Type="http://schemas.openxmlformats.org/officeDocument/2006/relationships/image" Target="../media/image45.png"/><Relationship Id="rId1" Type="http://schemas.openxmlformats.org/officeDocument/2006/relationships/tags" Target="../tags/tag6.xml"/><Relationship Id="rId6" Type="http://schemas.openxmlformats.org/officeDocument/2006/relationships/image" Target="../media/image38.jpeg"/><Relationship Id="rId11" Type="http://schemas.microsoft.com/office/2007/relationships/hdphoto" Target="../media/hdphoto5.wdp"/><Relationship Id="rId5" Type="http://schemas.openxmlformats.org/officeDocument/2006/relationships/image" Target="../media/image37.jpeg"/><Relationship Id="rId15" Type="http://schemas.openxmlformats.org/officeDocument/2006/relationships/image" Target="../media/image32.png"/><Relationship Id="rId10" Type="http://schemas.openxmlformats.org/officeDocument/2006/relationships/image" Target="../media/image40.png"/><Relationship Id="rId19" Type="http://schemas.openxmlformats.org/officeDocument/2006/relationships/image" Target="../media/image44.jpeg"/><Relationship Id="rId4" Type="http://schemas.openxmlformats.org/officeDocument/2006/relationships/image" Target="../media/image36.png"/><Relationship Id="rId9" Type="http://schemas.microsoft.com/office/2007/relationships/hdphoto" Target="../media/hdphoto4.wdp"/><Relationship Id="rId14" Type="http://schemas.microsoft.com/office/2007/relationships/hdphoto" Target="../media/hdphoto6.wdp"/></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jpeg"/><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7.png"/><Relationship Id="rId5" Type="http://schemas.microsoft.com/office/2007/relationships/hdphoto" Target="../media/hdphoto7.wdp"/><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jpeg"/><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jpeg"/><Relationship Id="rId4" Type="http://schemas.microsoft.com/office/2007/relationships/hdphoto" Target="../media/hdphoto7.wdp"/></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jpeg"/><Relationship Id="rId4" Type="http://schemas.microsoft.com/office/2007/relationships/hdphoto" Target="../media/hdphoto7.wdp"/><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47.png"/><Relationship Id="rId5" Type="http://schemas.openxmlformats.org/officeDocument/2006/relationships/image" Target="../media/image49.jpeg"/><Relationship Id="rId10" Type="http://schemas.openxmlformats.org/officeDocument/2006/relationships/image" Target="../media/image52.png"/><Relationship Id="rId4" Type="http://schemas.microsoft.com/office/2007/relationships/hdphoto" Target="../media/hdphoto7.wdp"/><Relationship Id="rId9"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47.png"/><Relationship Id="rId3" Type="http://schemas.openxmlformats.org/officeDocument/2006/relationships/image" Target="../media/image48.png"/><Relationship Id="rId7" Type="http://schemas.openxmlformats.org/officeDocument/2006/relationships/image" Target="../media/image51.jpeg"/><Relationship Id="rId12" Type="http://schemas.openxmlformats.org/officeDocument/2006/relationships/image" Target="../media/image52.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6.jpeg"/><Relationship Id="rId5" Type="http://schemas.openxmlformats.org/officeDocument/2006/relationships/image" Target="../media/image49.jpeg"/><Relationship Id="rId10" Type="http://schemas.openxmlformats.org/officeDocument/2006/relationships/image" Target="../media/image55.png"/><Relationship Id="rId4" Type="http://schemas.microsoft.com/office/2007/relationships/hdphoto" Target="../media/hdphoto7.wdp"/><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8.pn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jpeg"/><Relationship Id="rId15" Type="http://schemas.openxmlformats.org/officeDocument/2006/relationships/image" Target="../media/image47.png"/><Relationship Id="rId10" Type="http://schemas.openxmlformats.org/officeDocument/2006/relationships/image" Target="../media/image54.png"/><Relationship Id="rId4" Type="http://schemas.microsoft.com/office/2007/relationships/hdphoto" Target="../media/hdphoto7.wdp"/><Relationship Id="rId9" Type="http://schemas.openxmlformats.org/officeDocument/2006/relationships/image" Target="../media/image53.jpeg"/><Relationship Id="rId14"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3" Type="http://schemas.microsoft.com/office/2007/relationships/hdphoto" Target="../media/hdphoto7.wdp"/><Relationship Id="rId7" Type="http://schemas.openxmlformats.org/officeDocument/2006/relationships/image" Target="../media/image51.jpeg"/><Relationship Id="rId12" Type="http://schemas.openxmlformats.org/officeDocument/2006/relationships/image" Target="../media/image57.png"/><Relationship Id="rId2" Type="http://schemas.openxmlformats.org/officeDocument/2006/relationships/image" Target="../media/image48.png"/><Relationship Id="rId16"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56.jpeg"/><Relationship Id="rId5" Type="http://schemas.openxmlformats.org/officeDocument/2006/relationships/image" Target="../media/image49.jpeg"/><Relationship Id="rId15" Type="http://schemas.openxmlformats.org/officeDocument/2006/relationships/image" Target="../media/image52.png"/><Relationship Id="rId10" Type="http://schemas.openxmlformats.org/officeDocument/2006/relationships/image" Target="../media/image55.png"/><Relationship Id="rId4" Type="http://schemas.openxmlformats.org/officeDocument/2006/relationships/image" Target="../media/image32.png"/><Relationship Id="rId9" Type="http://schemas.openxmlformats.org/officeDocument/2006/relationships/image" Target="../media/image54.png"/><Relationship Id="rId14" Type="http://schemas.openxmlformats.org/officeDocument/2006/relationships/image" Target="../media/image59.jpeg"/></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0.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12.png"/><Relationship Id="rId5" Type="http://schemas.openxmlformats.org/officeDocument/2006/relationships/image" Target="../media/image61.jpe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8" Type="http://schemas.openxmlformats.org/officeDocument/2006/relationships/hyperlink" Target="https://www.nasa.gov/sites/default/files/atoms/files/snt_partnership_1_-_aiaa_space_2018.pdf" TargetMode="External"/><Relationship Id="rId3" Type="http://schemas.openxmlformats.org/officeDocument/2006/relationships/image" Target="../media/image61.jpeg"/><Relationship Id="rId7"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8" Type="http://schemas.openxmlformats.org/officeDocument/2006/relationships/hyperlink" Target="https://www.nasa.gov/sites/default/files/atoms/files/snt_partnership_1_-_aiaa_space_2018.pdf" TargetMode="External"/><Relationship Id="rId3" Type="http://schemas.openxmlformats.org/officeDocument/2006/relationships/image" Target="../media/image61.jpeg"/><Relationship Id="rId7"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hyperlink" Target="https://www.nasa.gov/sites/default/files/atoms/files/snt_partnership_1_-_aiaa_space_2018.pdf" TargetMode="External"/><Relationship Id="rId3" Type="http://schemas.openxmlformats.org/officeDocument/2006/relationships/image" Target="../media/image61.jpeg"/><Relationship Id="rId7"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8" Type="http://schemas.openxmlformats.org/officeDocument/2006/relationships/hyperlink" Target="https://www.nasa.gov/sites/default/files/atoms/files/snt_partnership_1_-_aiaa_space_2018.pdf" TargetMode="External"/><Relationship Id="rId3" Type="http://schemas.openxmlformats.org/officeDocument/2006/relationships/image" Target="../media/image61.jpeg"/><Relationship Id="rId7"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63.png"/></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jpeg"/><Relationship Id="rId7" Type="http://schemas.openxmlformats.org/officeDocument/2006/relationships/image" Target="../media/image64.png"/><Relationship Id="rId2" Type="http://schemas.openxmlformats.org/officeDocument/2006/relationships/image" Target="../media/image60.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openxmlformats.org/officeDocument/2006/relationships/image" Target="../media/image60.png"/><Relationship Id="rId7" Type="http://schemas.microsoft.com/office/2007/relationships/hdphoto" Target="../media/hdphoto1.wdp"/><Relationship Id="rId12" Type="http://schemas.openxmlformats.org/officeDocument/2006/relationships/image" Target="../media/image70.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3.png"/><Relationship Id="rId11" Type="http://schemas.openxmlformats.org/officeDocument/2006/relationships/image" Target="../media/image69.png"/><Relationship Id="rId5" Type="http://schemas.openxmlformats.org/officeDocument/2006/relationships/image" Target="../media/image12.png"/><Relationship Id="rId15" Type="http://schemas.openxmlformats.org/officeDocument/2006/relationships/image" Target="../media/image73.png"/><Relationship Id="rId10" Type="http://schemas.openxmlformats.org/officeDocument/2006/relationships/image" Target="../media/image68.png"/><Relationship Id="rId4" Type="http://schemas.openxmlformats.org/officeDocument/2006/relationships/image" Target="../media/image61.jpeg"/><Relationship Id="rId9" Type="http://schemas.openxmlformats.org/officeDocument/2006/relationships/image" Target="../media/image67.png"/><Relationship Id="rId14" Type="http://schemas.openxmlformats.org/officeDocument/2006/relationships/image" Target="../media/image72.png"/></Relationships>
</file>

<file path=ppt/slides/_rels/slide2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1.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CE998A-E2FB-45CE-98EB-95C095E95E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08" y="-3060"/>
            <a:ext cx="12207240" cy="6869267"/>
          </a:xfrm>
          <a:prstGeom prst="rect">
            <a:avLst/>
          </a:prstGeom>
        </p:spPr>
      </p:pic>
      <p:sp>
        <p:nvSpPr>
          <p:cNvPr id="12" name="Title 1"/>
          <p:cNvSpPr txBox="1">
            <a:spLocks/>
          </p:cNvSpPr>
          <p:nvPr/>
        </p:nvSpPr>
        <p:spPr>
          <a:xfrm>
            <a:off x="6407324" y="1233312"/>
            <a:ext cx="3989464" cy="5384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n-US" sz="1600" dirty="0">
              <a:latin typeface="Century Gothic" panose="020B0502020202020204" pitchFamily="34" charset="0"/>
              <a:cs typeface="Arial" panose="020B0604020202020204" pitchFamily="34" charset="0"/>
            </a:endParaRPr>
          </a:p>
        </p:txBody>
      </p:sp>
      <p:sp>
        <p:nvSpPr>
          <p:cNvPr id="5" name="TextBox 4"/>
          <p:cNvSpPr txBox="1"/>
          <p:nvPr/>
        </p:nvSpPr>
        <p:spPr>
          <a:xfrm>
            <a:off x="6140605" y="3057593"/>
            <a:ext cx="5943600" cy="984885"/>
          </a:xfrm>
          <a:prstGeom prst="rect">
            <a:avLst/>
          </a:prstGeom>
          <a:noFill/>
          <a:effectLst/>
        </p:spPr>
        <p:txBody>
          <a:bodyPr wrap="square" rtlCol="0">
            <a:spAutoFit/>
          </a:bodyPr>
          <a:lstStyle/>
          <a:p>
            <a:pPr algn="ctr"/>
            <a:r>
              <a:rPr lang="en-US" sz="2800" b="1" dirty="0">
                <a:solidFill>
                  <a:schemeClr val="bg1"/>
                </a:solidFill>
                <a:effectLst>
                  <a:glow rad="12700">
                    <a:schemeClr val="accent1">
                      <a:alpha val="40000"/>
                    </a:schemeClr>
                  </a:glow>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rPr>
              <a:t>Autonomous Surface Excavation, Construction, &amp; Outfitting (ECO)</a:t>
            </a:r>
            <a:endParaRPr lang="en-US" sz="200" b="1" dirty="0">
              <a:solidFill>
                <a:schemeClr val="bg1"/>
              </a:solidFill>
              <a:effectLst>
                <a:glow rad="12700">
                  <a:schemeClr val="accent1">
                    <a:alpha val="40000"/>
                  </a:schemeClr>
                </a:glow>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endParaRPr>
          </a:p>
          <a:p>
            <a:pPr algn="ctr"/>
            <a:endParaRPr lang="en-US" sz="200" b="1" dirty="0">
              <a:solidFill>
                <a:schemeClr val="bg1"/>
              </a:solidFill>
              <a:effectLst>
                <a:glow rad="12700">
                  <a:schemeClr val="accent1">
                    <a:alpha val="40000"/>
                  </a:schemeClr>
                </a:glow>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endParaRPr>
          </a:p>
        </p:txBody>
      </p:sp>
      <p:sp>
        <p:nvSpPr>
          <p:cNvPr id="3" name="Slide Number Placeholder 2"/>
          <p:cNvSpPr>
            <a:spLocks noGrp="1"/>
          </p:cNvSpPr>
          <p:nvPr>
            <p:ph type="sldNum" sz="quarter" idx="12"/>
          </p:nvPr>
        </p:nvSpPr>
        <p:spPr>
          <a:xfrm>
            <a:off x="9263409" y="6618112"/>
            <a:ext cx="2844800" cy="239519"/>
          </a:xfrm>
        </p:spPr>
        <p:txBody>
          <a:bodyPr/>
          <a:lstStyle/>
          <a:p>
            <a:pPr algn="r"/>
            <a:fld id="{953CACB3-1301-4813-B6DD-FB014763EE83}" type="slidenum">
              <a:rPr lang="en-US" sz="1000" smtClean="0"/>
              <a:pPr algn="r"/>
              <a:t>1</a:t>
            </a:fld>
            <a:endParaRPr lang="en-US" sz="1000" dirty="0"/>
          </a:p>
        </p:txBody>
      </p:sp>
      <p:sp>
        <p:nvSpPr>
          <p:cNvPr id="8" name="TextBox 7"/>
          <p:cNvSpPr txBox="1"/>
          <p:nvPr/>
        </p:nvSpPr>
        <p:spPr>
          <a:xfrm>
            <a:off x="6350165" y="4037063"/>
            <a:ext cx="5524479" cy="1077218"/>
          </a:xfrm>
          <a:prstGeom prst="rect">
            <a:avLst/>
          </a:prstGeom>
          <a:noFill/>
        </p:spPr>
        <p:txBody>
          <a:bodyPr wrap="square" rtlCol="0">
            <a:spAutoFit/>
          </a:bodyPr>
          <a:lstStyle/>
          <a:p>
            <a:pPr algn="ctr"/>
            <a:r>
              <a:rPr lang="en-US" sz="1600" b="1" i="1" dirty="0">
                <a:solidFill>
                  <a:srgbClr val="6B9DC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 Danette Allen, PhD</a:t>
            </a:r>
          </a:p>
          <a:p>
            <a:pPr algn="ctr"/>
            <a:endParaRPr lang="en-US" sz="1600" b="1" i="1" dirty="0">
              <a:solidFill>
                <a:srgbClr val="6B9DC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600" b="1" i="1" dirty="0">
                <a:solidFill>
                  <a:srgbClr val="6B9DC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Senior Technologist (ST) for Intelligent Flight Systems</a:t>
            </a:r>
          </a:p>
          <a:p>
            <a:pPr algn="ctr"/>
            <a:r>
              <a:rPr lang="en-US" sz="1600" b="1" i="1" dirty="0">
                <a:solidFill>
                  <a:srgbClr val="6B9DC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Deputy Lead for Autonomous Systems SCLT</a:t>
            </a:r>
          </a:p>
        </p:txBody>
      </p:sp>
    </p:spTree>
    <p:extLst>
      <p:ext uri="{BB962C8B-B14F-4D97-AF65-F5344CB8AC3E}">
        <p14:creationId xmlns:p14="http://schemas.microsoft.com/office/powerpoint/2010/main" val="33740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3F1641BC-9FFE-450F-AA0A-0A758B7E595A}"/>
              </a:ext>
            </a:extLst>
          </p:cNvPr>
          <p:cNvSpPr/>
          <p:nvPr/>
        </p:nvSpPr>
        <p:spPr>
          <a:xfrm>
            <a:off x="5403474" y="4281935"/>
            <a:ext cx="6522637" cy="241364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Artemis identity with the Moon and Mars">
            <a:extLst>
              <a:ext uri="{FF2B5EF4-FFF2-40B4-BE49-F238E27FC236}">
                <a16:creationId xmlns:a16="http://schemas.microsoft.com/office/drawing/2014/main" id="{37F3469E-0BFA-44CD-931C-DD246C6BA08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666517" y="4767392"/>
            <a:ext cx="2455147" cy="161886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8D972EC-DB2F-46D4-9A1E-6F603013E1E8}"/>
              </a:ext>
            </a:extLst>
          </p:cNvPr>
          <p:cNvSpPr>
            <a:spLocks noGrp="1"/>
          </p:cNvSpPr>
          <p:nvPr>
            <p:ph type="title"/>
          </p:nvPr>
        </p:nvSpPr>
        <p:spPr/>
        <p:txBody>
          <a:bodyPr/>
          <a:lstStyle/>
          <a:p>
            <a:r>
              <a:rPr lang="en-US" dirty="0"/>
              <a:t>OSAM is a Big Umbrella </a:t>
            </a:r>
            <a:r>
              <a:rPr lang="en-US" dirty="0">
                <a:sym typeface="Wingdings" panose="05000000000000000000" pitchFamily="2" charset="2"/>
              </a:rPr>
              <a:t> Assembly</a:t>
            </a:r>
            <a:endParaRPr lang="en-US" dirty="0"/>
          </a:p>
        </p:txBody>
      </p:sp>
      <p:sp>
        <p:nvSpPr>
          <p:cNvPr id="4" name="Slide Number Placeholder 3">
            <a:extLst>
              <a:ext uri="{FF2B5EF4-FFF2-40B4-BE49-F238E27FC236}">
                <a16:creationId xmlns:a16="http://schemas.microsoft.com/office/drawing/2014/main" id="{79DB7C2C-479A-41E5-963D-5B6A30AF9CF8}"/>
              </a:ext>
            </a:extLst>
          </p:cNvPr>
          <p:cNvSpPr>
            <a:spLocks noGrp="1"/>
          </p:cNvSpPr>
          <p:nvPr>
            <p:ph type="sldNum" sz="quarter" idx="12"/>
          </p:nvPr>
        </p:nvSpPr>
        <p:spPr/>
        <p:txBody>
          <a:bodyPr/>
          <a:lstStyle/>
          <a:p>
            <a:fld id="{3C9FC519-7947-4F21-BC86-1F1EE0CE6A10}" type="slidenum">
              <a:rPr lang="en-US" smtClean="0"/>
              <a:pPr/>
              <a:t>2</a:t>
            </a:fld>
            <a:endParaRPr lang="en-US" dirty="0"/>
          </a:p>
        </p:txBody>
      </p:sp>
      <p:pic>
        <p:nvPicPr>
          <p:cNvPr id="5" name="Picture 2" descr="Umbrella free to use cliparts">
            <a:extLst>
              <a:ext uri="{FF2B5EF4-FFF2-40B4-BE49-F238E27FC236}">
                <a16:creationId xmlns:a16="http://schemas.microsoft.com/office/drawing/2014/main" id="{1634ACB5-8E22-4FC3-99C8-751BF7168ABA}"/>
              </a:ext>
            </a:extLst>
          </p:cNvPr>
          <p:cNvPicPr>
            <a:picLocks noChangeAspect="1" noChangeArrowheads="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59768" y="1135482"/>
            <a:ext cx="4277410" cy="45870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140D9-C328-4BDA-94D0-F550CE622D56}"/>
              </a:ext>
            </a:extLst>
          </p:cNvPr>
          <p:cNvSpPr/>
          <p:nvPr/>
        </p:nvSpPr>
        <p:spPr>
          <a:xfrm rot="18567593">
            <a:off x="493392" y="2529966"/>
            <a:ext cx="3672800" cy="646331"/>
          </a:xfrm>
          <a:prstGeom prst="rect">
            <a:avLst/>
          </a:prstGeom>
        </p:spPr>
        <p:txBody>
          <a:bodyPr wrap="none">
            <a:spAutoFit/>
          </a:bodyPr>
          <a:lstStyle/>
          <a:p>
            <a:r>
              <a:rPr lang="en-US" sz="3600" dirty="0">
                <a:latin typeface="Calibri"/>
              </a:rPr>
              <a:t>In-Space Assembly</a:t>
            </a:r>
            <a:endParaRPr lang="en-US" dirty="0"/>
          </a:p>
        </p:txBody>
      </p:sp>
      <p:sp>
        <p:nvSpPr>
          <p:cNvPr id="9" name="Bent Arrow 9">
            <a:extLst>
              <a:ext uri="{FF2B5EF4-FFF2-40B4-BE49-F238E27FC236}">
                <a16:creationId xmlns:a16="http://schemas.microsoft.com/office/drawing/2014/main" id="{2C043EA7-90B7-43E3-8D58-CFE15D54ECA4}"/>
              </a:ext>
            </a:extLst>
          </p:cNvPr>
          <p:cNvSpPr/>
          <p:nvPr/>
        </p:nvSpPr>
        <p:spPr>
          <a:xfrm rot="5400000">
            <a:off x="5794700" y="939116"/>
            <a:ext cx="773723" cy="2490301"/>
          </a:xfrm>
          <a:prstGeom prst="bentArrow">
            <a:avLst/>
          </a:prstGeom>
          <a:solidFill>
            <a:srgbClr val="1F83BA"/>
          </a:solidFill>
          <a:ln w="25400" cap="flat" cmpd="sng" algn="ctr">
            <a:solidFill>
              <a:srgbClr val="1F438D"/>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a:ea typeface="+mn-ea"/>
              <a:cs typeface="+mn-cs"/>
            </a:endParaRPr>
          </a:p>
        </p:txBody>
      </p:sp>
      <p:sp>
        <p:nvSpPr>
          <p:cNvPr id="10" name="Title 1">
            <a:extLst>
              <a:ext uri="{FF2B5EF4-FFF2-40B4-BE49-F238E27FC236}">
                <a16:creationId xmlns:a16="http://schemas.microsoft.com/office/drawing/2014/main" id="{CFE300F6-989E-4267-8FC8-FC28A264A5E2}"/>
              </a:ext>
            </a:extLst>
          </p:cNvPr>
          <p:cNvSpPr txBox="1">
            <a:spLocks/>
          </p:cNvSpPr>
          <p:nvPr/>
        </p:nvSpPr>
        <p:spPr>
          <a:xfrm>
            <a:off x="4730842" y="1082635"/>
            <a:ext cx="4847963" cy="795818"/>
          </a:xfrm>
          <a:prstGeom prst="rect">
            <a:avLst/>
          </a:prstGeom>
          <a:noFill/>
          <a:ln w="9525" cap="flat" cmpd="sng" algn="ctr">
            <a:noFill/>
            <a:prstDash val="solid"/>
          </a:ln>
          <a:effectLst/>
        </p:spPr>
        <p:txBody>
          <a:bodyPr vert="horz" lIns="91440" tIns="45720" rIns="91440" bIns="45720" rtlCol="0" anchor="ctr">
            <a:normAutofit fontScale="92500"/>
          </a:bodyPr>
          <a:lstStyle>
            <a:lvl1pPr algn="ctr" defTabSz="914400" rtl="0" eaLnBrk="1" latinLnBrk="0" hangingPunct="1">
              <a:spcBef>
                <a:spcPct val="0"/>
              </a:spcBef>
              <a:buNone/>
              <a:defRPr lang="en-US" sz="3600" kern="1200" dirty="0">
                <a:solidFill>
                  <a:srgbClr val="003366"/>
                </a:solidFill>
                <a:latin typeface="+mn-lt"/>
                <a:ea typeface="+mn-ea"/>
                <a:cs typeface="+mn-cs"/>
              </a:defRPr>
            </a:lvl1pPr>
            <a:lvl2pPr>
              <a:defRPr/>
            </a:lvl2pPr>
            <a:lvl3pPr>
              <a:defRPr/>
            </a:lvl3pPr>
            <a:lvl4pPr>
              <a:defRPr/>
            </a:lvl4pPr>
            <a:lvl5pPr>
              <a:defRPr/>
            </a:lvl5pPr>
            <a:lvl6pPr>
              <a:defRPr/>
            </a:lvl6pPr>
            <a:lvl7pPr>
              <a:defRPr/>
            </a:lvl7pPr>
            <a:lvl8pPr>
              <a:defRPr/>
            </a:lvl8pPr>
            <a:lvl9pPr>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i="0" u="none" strike="noStrike" kern="1200" cap="none" spc="0" normalizeH="0" baseline="0" noProof="0" dirty="0">
                <a:ln>
                  <a:noFill/>
                </a:ln>
                <a:solidFill>
                  <a:schemeClr val="bg1"/>
                </a:solidFill>
                <a:effectLst/>
                <a:uLnTx/>
                <a:uFillTx/>
                <a:latin typeface="Calibri"/>
                <a:ea typeface="+mn-ea"/>
                <a:cs typeface="+mn-cs"/>
              </a:rPr>
              <a:t>Broader Definition of “Assembly”</a:t>
            </a:r>
          </a:p>
        </p:txBody>
      </p:sp>
      <p:sp>
        <p:nvSpPr>
          <p:cNvPr id="11" name="Content Placeholder 2">
            <a:extLst>
              <a:ext uri="{FF2B5EF4-FFF2-40B4-BE49-F238E27FC236}">
                <a16:creationId xmlns:a16="http://schemas.microsoft.com/office/drawing/2014/main" id="{195F55F7-15C9-4399-8BC8-8EED7178DB2E}"/>
              </a:ext>
            </a:extLst>
          </p:cNvPr>
          <p:cNvSpPr>
            <a:spLocks noGrp="1"/>
          </p:cNvSpPr>
          <p:nvPr>
            <p:ph idx="1"/>
          </p:nvPr>
        </p:nvSpPr>
        <p:spPr>
          <a:xfrm>
            <a:off x="5365871" y="2651376"/>
            <a:ext cx="5365065" cy="3741373"/>
          </a:xfrm>
        </p:spPr>
        <p:txBody>
          <a:bodyPr>
            <a:normAutofit/>
          </a:bodyPr>
          <a:lstStyle/>
          <a:p>
            <a:r>
              <a:rPr lang="en-US" sz="2400" dirty="0"/>
              <a:t>Persistent Space Assets</a:t>
            </a:r>
          </a:p>
          <a:p>
            <a:pPr marL="914400" lvl="1"/>
            <a:r>
              <a:rPr lang="en-US" sz="2000" dirty="0"/>
              <a:t>Transport</a:t>
            </a:r>
          </a:p>
          <a:p>
            <a:pPr marL="914400" lvl="1"/>
            <a:r>
              <a:rPr lang="en-US" sz="2000" dirty="0"/>
              <a:t>Observatory</a:t>
            </a:r>
          </a:p>
          <a:p>
            <a:pPr marL="914400" lvl="1"/>
            <a:r>
              <a:rPr lang="en-US" sz="2000" dirty="0"/>
              <a:t>Platforms</a:t>
            </a:r>
            <a:endParaRPr lang="en-US" sz="1800" dirty="0"/>
          </a:p>
          <a:p>
            <a:r>
              <a:rPr lang="en-US" sz="2400" dirty="0">
                <a:cs typeface="Arial" panose="020B0604020202020204" pitchFamily="34" charset="0"/>
              </a:rPr>
              <a:t>Persistent Surface Infrastructure</a:t>
            </a:r>
          </a:p>
          <a:p>
            <a:pPr marL="914400" lvl="1"/>
            <a:r>
              <a:rPr lang="en-US" sz="2000" dirty="0">
                <a:cs typeface="Arial" panose="020B0604020202020204" pitchFamily="34" charset="0"/>
              </a:rPr>
              <a:t>Habitats and Safe Havens</a:t>
            </a:r>
          </a:p>
          <a:p>
            <a:pPr marL="914400" lvl="1"/>
            <a:r>
              <a:rPr lang="en-US" sz="2000" dirty="0">
                <a:cs typeface="Arial" panose="020B0604020202020204" pitchFamily="34" charset="0"/>
              </a:rPr>
              <a:t>Autonomous Mobility</a:t>
            </a:r>
          </a:p>
          <a:p>
            <a:pPr marL="914400" lvl="1"/>
            <a:r>
              <a:rPr lang="en-US" sz="2000" dirty="0">
                <a:cs typeface="Arial" panose="020B0604020202020204" pitchFamily="34" charset="0"/>
              </a:rPr>
              <a:t>Launch and Landing</a:t>
            </a:r>
          </a:p>
          <a:p>
            <a:pPr marL="914400" lvl="1"/>
            <a:r>
              <a:rPr lang="en-US" sz="2000" dirty="0">
                <a:cs typeface="Arial" panose="020B0604020202020204" pitchFamily="34" charset="0"/>
              </a:rPr>
              <a:t>Power and Data Distribution</a:t>
            </a:r>
          </a:p>
          <a:p>
            <a:pPr lvl="1"/>
            <a:endParaRPr lang="en-US" sz="2000" dirty="0"/>
          </a:p>
          <a:p>
            <a:endParaRPr lang="en-US" sz="2400" dirty="0"/>
          </a:p>
        </p:txBody>
      </p:sp>
      <p:sp>
        <p:nvSpPr>
          <p:cNvPr id="13" name="Rectangle 12">
            <a:extLst>
              <a:ext uri="{FF2B5EF4-FFF2-40B4-BE49-F238E27FC236}">
                <a16:creationId xmlns:a16="http://schemas.microsoft.com/office/drawing/2014/main" id="{C6C2B51D-0425-463C-9080-775F71D332AA}"/>
              </a:ext>
            </a:extLst>
          </p:cNvPr>
          <p:cNvSpPr/>
          <p:nvPr/>
        </p:nvSpPr>
        <p:spPr>
          <a:xfrm>
            <a:off x="1066159" y="5110068"/>
            <a:ext cx="4277410" cy="1366528"/>
          </a:xfrm>
          <a:prstGeom prst="rect">
            <a:avLst/>
          </a:prstGeom>
        </p:spPr>
        <p:txBody>
          <a:bodyPr wrap="square">
            <a:spAutoFit/>
          </a:bodyPr>
          <a:lstStyle/>
          <a:p>
            <a:pPr marL="457200" indent="-285750" fontAlgn="auto">
              <a:spcBef>
                <a:spcPct val="20000"/>
              </a:spcBef>
              <a:spcAft>
                <a:spcPts val="0"/>
              </a:spcAft>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Autonomy</a:t>
            </a:r>
          </a:p>
          <a:p>
            <a:pPr marL="457200" indent="-285750" fontAlgn="auto">
              <a:spcBef>
                <a:spcPct val="20000"/>
              </a:spcBef>
              <a:spcAft>
                <a:spcPts val="0"/>
              </a:spcAft>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Structures and Materials</a:t>
            </a:r>
          </a:p>
          <a:p>
            <a:pPr marL="457200" indent="-285750" fontAlgn="auto">
              <a:spcBef>
                <a:spcPct val="20000"/>
              </a:spcBef>
              <a:spcAft>
                <a:spcPts val="0"/>
              </a:spcAft>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Modeling and Simulation</a:t>
            </a:r>
          </a:p>
          <a:p>
            <a:pPr marL="457200" indent="-285750" fontAlgn="auto">
              <a:spcBef>
                <a:spcPct val="20000"/>
              </a:spcBef>
              <a:spcAft>
                <a:spcPts val="0"/>
              </a:spcAft>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System Architecture and Analysis</a:t>
            </a:r>
            <a:endParaRPr lang="en-US" sz="1600" dirty="0">
              <a:solidFill>
                <a:schemeClr val="bg1"/>
              </a:solidFill>
              <a:latin typeface="Arial" panose="020B0604020202020204" pitchFamily="34" charset="0"/>
              <a:cs typeface="Arial" panose="020B0604020202020204" pitchFamily="34" charset="0"/>
            </a:endParaRPr>
          </a:p>
        </p:txBody>
      </p:sp>
      <p:pic>
        <p:nvPicPr>
          <p:cNvPr id="12" name="Picture 11" descr="3 ESPA modules-revised.png">
            <a:extLst>
              <a:ext uri="{FF2B5EF4-FFF2-40B4-BE49-F238E27FC236}">
                <a16:creationId xmlns:a16="http://schemas.microsoft.com/office/drawing/2014/main" id="{12B78D69-DF94-4EC1-BCD0-461FC0AF27F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079099" y="2810359"/>
            <a:ext cx="2938410" cy="1419997"/>
          </a:xfrm>
          <a:prstGeom prst="rect">
            <a:avLst/>
          </a:prstGeom>
        </p:spPr>
      </p:pic>
      <p:pic>
        <p:nvPicPr>
          <p:cNvPr id="15" name="Picture 14">
            <a:extLst>
              <a:ext uri="{FF2B5EF4-FFF2-40B4-BE49-F238E27FC236}">
                <a16:creationId xmlns:a16="http://schemas.microsoft.com/office/drawing/2014/main" id="{2B3F8630-4694-4795-B6B6-9DF3DD4B6555}"/>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4209" b="93614" l="5371" r="96419"/>
                    </a14:imgEffect>
                  </a14:imgLayer>
                </a14:imgProps>
              </a:ext>
              <a:ext uri="{28A0092B-C50C-407E-A947-70E740481C1C}">
                <a14:useLocalDpi xmlns:a14="http://schemas.microsoft.com/office/drawing/2010/main"/>
              </a:ext>
            </a:extLst>
          </a:blip>
          <a:srcRect/>
          <a:stretch/>
        </p:blipFill>
        <p:spPr>
          <a:xfrm>
            <a:off x="10404087" y="1476826"/>
            <a:ext cx="1658026" cy="1461848"/>
          </a:xfrm>
          <a:prstGeom prst="rect">
            <a:avLst/>
          </a:prstGeom>
          <a:noFill/>
        </p:spPr>
      </p:pic>
    </p:spTree>
    <p:custDataLst>
      <p:tags r:id="rId1"/>
    </p:custDataLst>
    <p:extLst>
      <p:ext uri="{BB962C8B-B14F-4D97-AF65-F5344CB8AC3E}">
        <p14:creationId xmlns:p14="http://schemas.microsoft.com/office/powerpoint/2010/main" val="205185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ppt_w*0.7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0" nodeType="clickEffect">
                                  <p:stCondLst>
                                    <p:cond delay="0"/>
                                  </p:stCondLst>
                                  <p:childTnLst>
                                    <p:animEffect transition="out" filter="fade">
                                      <p:cBhvr>
                                        <p:cTn id="13" dur="500"/>
                                        <p:tgtEl>
                                          <p:spTgt spid="14"/>
                                        </p:tgtEl>
                                      </p:cBhvr>
                                    </p:animEffect>
                                    <p:set>
                                      <p:cBhvr>
                                        <p:cTn id="14"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0FD7C-EAC1-4B86-AA44-D38CCBDC7CAF}"/>
              </a:ext>
            </a:extLst>
          </p:cNvPr>
          <p:cNvSpPr>
            <a:spLocks noGrp="1"/>
          </p:cNvSpPr>
          <p:nvPr>
            <p:ph type="title"/>
          </p:nvPr>
        </p:nvSpPr>
        <p:spPr/>
        <p:txBody>
          <a:bodyPr>
            <a:normAutofit fontScale="90000"/>
          </a:bodyPr>
          <a:lstStyle/>
          <a:p>
            <a:r>
              <a:rPr lang="en-US" dirty="0"/>
              <a:t>Artemis: Lunar Excavation, Construction, &amp; Outfitting </a:t>
            </a:r>
          </a:p>
        </p:txBody>
      </p:sp>
      <p:sp>
        <p:nvSpPr>
          <p:cNvPr id="4" name="Slide Number Placeholder 3">
            <a:extLst>
              <a:ext uri="{FF2B5EF4-FFF2-40B4-BE49-F238E27FC236}">
                <a16:creationId xmlns:a16="http://schemas.microsoft.com/office/drawing/2014/main" id="{19BE5CFF-8BA6-4D68-8677-C1D53824D4F1}"/>
              </a:ext>
            </a:extLst>
          </p:cNvPr>
          <p:cNvSpPr>
            <a:spLocks noGrp="1"/>
          </p:cNvSpPr>
          <p:nvPr>
            <p:ph type="sldNum" sz="quarter" idx="12"/>
          </p:nvPr>
        </p:nvSpPr>
        <p:spPr/>
        <p:txBody>
          <a:bodyPr/>
          <a:lstStyle/>
          <a:p>
            <a:fld id="{3C9FC519-7947-4F21-BC86-1F1EE0CE6A10}" type="slidenum">
              <a:rPr lang="en-US" smtClean="0"/>
              <a:pPr/>
              <a:t>3</a:t>
            </a:fld>
            <a:endParaRPr lang="en-US" dirty="0"/>
          </a:p>
        </p:txBody>
      </p:sp>
      <p:pic>
        <p:nvPicPr>
          <p:cNvPr id="6" name="Picture 5">
            <a:extLst>
              <a:ext uri="{FF2B5EF4-FFF2-40B4-BE49-F238E27FC236}">
                <a16:creationId xmlns:a16="http://schemas.microsoft.com/office/drawing/2014/main" id="{3DF29611-793E-4FBE-8294-B3610A2182D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3268" y="1056583"/>
            <a:ext cx="10892640" cy="4984481"/>
          </a:xfrm>
          <a:prstGeom prst="rect">
            <a:avLst/>
          </a:prstGeom>
        </p:spPr>
      </p:pic>
      <p:sp>
        <p:nvSpPr>
          <p:cNvPr id="5" name="Arrow: Right 4">
            <a:extLst>
              <a:ext uri="{FF2B5EF4-FFF2-40B4-BE49-F238E27FC236}">
                <a16:creationId xmlns:a16="http://schemas.microsoft.com/office/drawing/2014/main" id="{B6B91A62-E182-4AD2-A107-15E715258DCE}"/>
              </a:ext>
            </a:extLst>
          </p:cNvPr>
          <p:cNvSpPr/>
          <p:nvPr/>
        </p:nvSpPr>
        <p:spPr>
          <a:xfrm>
            <a:off x="11047698" y="3776770"/>
            <a:ext cx="603682" cy="34401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599F92D-C98C-4E75-9019-E23F4DBD685A}"/>
              </a:ext>
            </a:extLst>
          </p:cNvPr>
          <p:cNvSpPr/>
          <p:nvPr/>
        </p:nvSpPr>
        <p:spPr>
          <a:xfrm>
            <a:off x="4119239" y="5131295"/>
            <a:ext cx="1189607" cy="585927"/>
          </a:xfrm>
          <a:prstGeom prst="ellipse">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9DB8FAC3-56FC-4BA7-B7B9-D279C329ED09}"/>
              </a:ext>
            </a:extLst>
          </p:cNvPr>
          <p:cNvSpPr/>
          <p:nvPr/>
        </p:nvSpPr>
        <p:spPr>
          <a:xfrm>
            <a:off x="7867861" y="5053421"/>
            <a:ext cx="1260080" cy="549870"/>
          </a:xfrm>
          <a:prstGeom prst="ellipse">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B3DD18B-B174-409E-914A-89B05C0AFC45}"/>
              </a:ext>
            </a:extLst>
          </p:cNvPr>
          <p:cNvSpPr/>
          <p:nvPr/>
        </p:nvSpPr>
        <p:spPr>
          <a:xfrm>
            <a:off x="9312255" y="4708125"/>
            <a:ext cx="1056442" cy="895165"/>
          </a:xfrm>
          <a:prstGeom prst="ellipse">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77AC5F4-D20A-414E-B4ED-956E2D546A7E}"/>
              </a:ext>
            </a:extLst>
          </p:cNvPr>
          <p:cNvSpPr txBox="1"/>
          <p:nvPr/>
        </p:nvSpPr>
        <p:spPr>
          <a:xfrm>
            <a:off x="3774767" y="6173257"/>
            <a:ext cx="1667323" cy="338554"/>
          </a:xfrm>
          <a:prstGeom prst="rect">
            <a:avLst/>
          </a:prstGeom>
          <a:noFill/>
        </p:spPr>
        <p:txBody>
          <a:bodyPr wrap="square" rtlCol="0">
            <a:spAutoFit/>
          </a:bodyPr>
          <a:lstStyle/>
          <a:p>
            <a:pPr algn="ctr"/>
            <a:r>
              <a:rPr lang="en-US" sz="1600" dirty="0">
                <a:solidFill>
                  <a:srgbClr val="FFFF00"/>
                </a:solidFill>
                <a:latin typeface="Arial" panose="020B0604020202020204" pitchFamily="34" charset="0"/>
                <a:cs typeface="Arial" panose="020B0604020202020204" pitchFamily="34" charset="0"/>
              </a:rPr>
              <a:t>Construction</a:t>
            </a:r>
          </a:p>
        </p:txBody>
      </p:sp>
      <p:sp>
        <p:nvSpPr>
          <p:cNvPr id="13" name="TextBox 12">
            <a:extLst>
              <a:ext uri="{FF2B5EF4-FFF2-40B4-BE49-F238E27FC236}">
                <a16:creationId xmlns:a16="http://schemas.microsoft.com/office/drawing/2014/main" id="{A9997B2D-2AD0-4C7F-A544-FEFF2C573388}"/>
              </a:ext>
            </a:extLst>
          </p:cNvPr>
          <p:cNvSpPr txBox="1"/>
          <p:nvPr/>
        </p:nvSpPr>
        <p:spPr>
          <a:xfrm>
            <a:off x="6940626" y="6173257"/>
            <a:ext cx="1518864" cy="338554"/>
          </a:xfrm>
          <a:prstGeom prst="rect">
            <a:avLst/>
          </a:prstGeom>
          <a:noFill/>
        </p:spPr>
        <p:txBody>
          <a:bodyPr wrap="square" rtlCol="0">
            <a:spAutoFit/>
          </a:bodyPr>
          <a:lstStyle/>
          <a:p>
            <a:pPr algn="ctr"/>
            <a:r>
              <a:rPr lang="en-US" sz="1600" dirty="0">
                <a:solidFill>
                  <a:srgbClr val="FFFF00"/>
                </a:solidFill>
                <a:latin typeface="Arial" panose="020B0604020202020204" pitchFamily="34" charset="0"/>
                <a:cs typeface="Arial" panose="020B0604020202020204" pitchFamily="34" charset="0"/>
              </a:rPr>
              <a:t>Excavation</a:t>
            </a:r>
          </a:p>
        </p:txBody>
      </p:sp>
      <p:sp>
        <p:nvSpPr>
          <p:cNvPr id="14" name="TextBox 13">
            <a:extLst>
              <a:ext uri="{FF2B5EF4-FFF2-40B4-BE49-F238E27FC236}">
                <a16:creationId xmlns:a16="http://schemas.microsoft.com/office/drawing/2014/main" id="{15F2B827-FE9A-47C5-A90B-8F1AEAFFFDC6}"/>
              </a:ext>
            </a:extLst>
          </p:cNvPr>
          <p:cNvSpPr txBox="1"/>
          <p:nvPr/>
        </p:nvSpPr>
        <p:spPr>
          <a:xfrm>
            <a:off x="8863453" y="6173257"/>
            <a:ext cx="1518864" cy="338554"/>
          </a:xfrm>
          <a:prstGeom prst="rect">
            <a:avLst/>
          </a:prstGeom>
          <a:noFill/>
        </p:spPr>
        <p:txBody>
          <a:bodyPr wrap="square" rtlCol="0">
            <a:spAutoFit/>
          </a:bodyPr>
          <a:lstStyle/>
          <a:p>
            <a:pPr algn="ctr"/>
            <a:r>
              <a:rPr lang="en-US" sz="1600" dirty="0">
                <a:solidFill>
                  <a:srgbClr val="FFFF00"/>
                </a:solidFill>
                <a:latin typeface="Arial" panose="020B0604020202020204" pitchFamily="34" charset="0"/>
                <a:cs typeface="Arial" panose="020B0604020202020204" pitchFamily="34" charset="0"/>
              </a:rPr>
              <a:t>Outfitting</a:t>
            </a:r>
          </a:p>
        </p:txBody>
      </p:sp>
      <p:cxnSp>
        <p:nvCxnSpPr>
          <p:cNvPr id="15" name="Straight Arrow Connector 14">
            <a:extLst>
              <a:ext uri="{FF2B5EF4-FFF2-40B4-BE49-F238E27FC236}">
                <a16:creationId xmlns:a16="http://schemas.microsoft.com/office/drawing/2014/main" id="{0B0BB95C-E327-4C42-AD97-3DCF31DEC65D}"/>
              </a:ext>
            </a:extLst>
          </p:cNvPr>
          <p:cNvCxnSpPr>
            <a:cxnSpLocks/>
            <a:stCxn id="12" idx="0"/>
            <a:endCxn id="8" idx="4"/>
          </p:cNvCxnSpPr>
          <p:nvPr/>
        </p:nvCxnSpPr>
        <p:spPr>
          <a:xfrm flipV="1">
            <a:off x="4608429" y="5717222"/>
            <a:ext cx="105614" cy="45603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ACF7788-24A5-4AC1-95A6-C1D179FB8697}"/>
              </a:ext>
            </a:extLst>
          </p:cNvPr>
          <p:cNvCxnSpPr>
            <a:cxnSpLocks/>
            <a:stCxn id="13" idx="0"/>
            <a:endCxn id="10" idx="3"/>
          </p:cNvCxnSpPr>
          <p:nvPr/>
        </p:nvCxnSpPr>
        <p:spPr>
          <a:xfrm flipV="1">
            <a:off x="7700058" y="5522764"/>
            <a:ext cx="352337" cy="650493"/>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C2C0523-0FC6-4487-A9D0-0A719F642B49}"/>
              </a:ext>
            </a:extLst>
          </p:cNvPr>
          <p:cNvCxnSpPr>
            <a:cxnSpLocks/>
            <a:stCxn id="14" idx="0"/>
            <a:endCxn id="11" idx="4"/>
          </p:cNvCxnSpPr>
          <p:nvPr/>
        </p:nvCxnSpPr>
        <p:spPr>
          <a:xfrm flipV="1">
            <a:off x="9622885" y="5603290"/>
            <a:ext cx="217591" cy="569967"/>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0F914B8-EC35-49BC-B357-7FA40B009CE8}"/>
              </a:ext>
            </a:extLst>
          </p:cNvPr>
          <p:cNvSpPr txBox="1"/>
          <p:nvPr/>
        </p:nvSpPr>
        <p:spPr>
          <a:xfrm>
            <a:off x="714523" y="6111701"/>
            <a:ext cx="1667323" cy="461665"/>
          </a:xfrm>
          <a:prstGeom prst="rect">
            <a:avLst/>
          </a:prstGeom>
          <a:noFill/>
        </p:spPr>
        <p:txBody>
          <a:bodyPr wrap="square" rtlCol="0">
            <a:spAutoFit/>
          </a:bodyPr>
          <a:lstStyle/>
          <a:p>
            <a:pPr algn="ctr"/>
            <a:r>
              <a:rPr lang="en-US" sz="2400" dirty="0">
                <a:solidFill>
                  <a:srgbClr val="FFFF00"/>
                </a:solidFill>
                <a:latin typeface="Arial" panose="020B0604020202020204" pitchFamily="34" charset="0"/>
                <a:cs typeface="Arial" panose="020B0604020202020204" pitchFamily="34" charset="0"/>
              </a:rPr>
              <a:t>ECO</a:t>
            </a:r>
          </a:p>
        </p:txBody>
      </p:sp>
      <p:pic>
        <p:nvPicPr>
          <p:cNvPr id="29" name="Picture 28">
            <a:extLst>
              <a:ext uri="{FF2B5EF4-FFF2-40B4-BE49-F238E27FC236}">
                <a16:creationId xmlns:a16="http://schemas.microsoft.com/office/drawing/2014/main" id="{FC84CA62-2D98-4D8B-874E-616B121BBE8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321954" y="1056583"/>
            <a:ext cx="1460881" cy="1005840"/>
          </a:xfrm>
          <a:prstGeom prst="roundRect">
            <a:avLst>
              <a:gd name="adj" fmla="val 24518"/>
            </a:avLst>
          </a:prstGeom>
          <a:effectLst/>
        </p:spPr>
      </p:pic>
      <p:sp>
        <p:nvSpPr>
          <p:cNvPr id="19" name="TextBox 18">
            <a:extLst>
              <a:ext uri="{FF2B5EF4-FFF2-40B4-BE49-F238E27FC236}">
                <a16:creationId xmlns:a16="http://schemas.microsoft.com/office/drawing/2014/main" id="{7046965D-28E0-4260-AA34-21E0BCF7AFD9}"/>
              </a:ext>
            </a:extLst>
          </p:cNvPr>
          <p:cNvSpPr txBox="1"/>
          <p:nvPr/>
        </p:nvSpPr>
        <p:spPr>
          <a:xfrm rot="5400000">
            <a:off x="8853014" y="3656644"/>
            <a:ext cx="5943600" cy="457200"/>
          </a:xfrm>
          <a:prstGeom prst="rect">
            <a:avLst/>
          </a:prstGeom>
          <a:noFill/>
        </p:spPr>
        <p:txBody>
          <a:bodyPr wrap="square" rtlCol="0">
            <a:spAutoFit/>
          </a:bodyPr>
          <a:lstStyle/>
          <a:p>
            <a:pPr algn="ctr"/>
            <a:r>
              <a:rPr lang="en-US" sz="2400" b="1" dirty="0">
                <a:solidFill>
                  <a:srgbClr val="FFFF00"/>
                </a:solidFill>
                <a:latin typeface="Arial" panose="020B0604020202020204" pitchFamily="34" charset="0"/>
                <a:cs typeface="Arial" panose="020B0604020202020204" pitchFamily="34" charset="0"/>
              </a:rPr>
              <a:t>Sustainable Off-Earth Living &amp; Working  </a:t>
            </a:r>
          </a:p>
        </p:txBody>
      </p:sp>
    </p:spTree>
    <p:custDataLst>
      <p:tags r:id="rId1"/>
    </p:custDataLst>
    <p:extLst>
      <p:ext uri="{BB962C8B-B14F-4D97-AF65-F5344CB8AC3E}">
        <p14:creationId xmlns:p14="http://schemas.microsoft.com/office/powerpoint/2010/main" val="389769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animBg="1"/>
      <p:bldP spid="12" grpId="0"/>
      <p:bldP spid="13" grpId="0"/>
      <p:bldP spid="14" grpId="0"/>
      <p:bldP spid="25"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C105AE8-2604-46F4-85ED-7F2ED2EFA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0847" y="1187007"/>
            <a:ext cx="10851624" cy="3583595"/>
          </a:xfrm>
          <a:prstGeom prst="rect">
            <a:avLst/>
          </a:prstGeom>
          <a:ln>
            <a:noFill/>
          </a:ln>
        </p:spPr>
      </p:pic>
      <p:sp>
        <p:nvSpPr>
          <p:cNvPr id="2" name="Title 1"/>
          <p:cNvSpPr>
            <a:spLocks noGrp="1"/>
          </p:cNvSpPr>
          <p:nvPr>
            <p:ph type="title"/>
          </p:nvPr>
        </p:nvSpPr>
        <p:spPr/>
        <p:txBody>
          <a:bodyPr>
            <a:normAutofit fontScale="90000"/>
          </a:bodyPr>
          <a:lstStyle/>
          <a:p>
            <a:r>
              <a:rPr lang="en-US" dirty="0"/>
              <a:t>Autonomous Lunar Excavation, Construction, &amp; Outfitting</a:t>
            </a:r>
            <a:endParaRPr lang="en-US" dirty="0">
              <a:latin typeface="Century Gothic" panose="020B0502020202020204" pitchFamily="34" charset="0"/>
            </a:endParaRPr>
          </a:p>
        </p:txBody>
      </p:sp>
      <p:sp>
        <p:nvSpPr>
          <p:cNvPr id="3" name="Content Placeholder 2"/>
          <p:cNvSpPr>
            <a:spLocks noGrp="1"/>
          </p:cNvSpPr>
          <p:nvPr>
            <p:ph idx="1"/>
          </p:nvPr>
        </p:nvSpPr>
        <p:spPr>
          <a:xfrm>
            <a:off x="258644" y="986563"/>
            <a:ext cx="11770797" cy="588696"/>
          </a:xfrm>
        </p:spPr>
        <p:txBody>
          <a:bodyPr/>
          <a:lstStyle/>
          <a:p>
            <a:pPr marL="0" indent="0">
              <a:buNone/>
            </a:pPr>
            <a:r>
              <a:rPr lang="en-US" sz="2400" dirty="0"/>
              <a:t>targeting landing pads, structures, habitable buildings… utilizing in-situ resources</a:t>
            </a:r>
          </a:p>
          <a:p>
            <a:endParaRPr lang="en-US" dirty="0"/>
          </a:p>
        </p:txBody>
      </p:sp>
      <p:sp>
        <p:nvSpPr>
          <p:cNvPr id="4" name="Slide Number Placeholder 3"/>
          <p:cNvSpPr>
            <a:spLocks noGrp="1"/>
          </p:cNvSpPr>
          <p:nvPr>
            <p:ph type="sldNum" sz="quarter" idx="12"/>
          </p:nvPr>
        </p:nvSpPr>
        <p:spPr/>
        <p:txBody>
          <a:bodyPr/>
          <a:lstStyle/>
          <a:p>
            <a:fld id="{3C9FC519-7947-4F21-BC86-1F1EE0CE6A10}" type="slidenum">
              <a:rPr lang="en-US" smtClean="0"/>
              <a:pPr/>
              <a:t>4</a:t>
            </a:fld>
            <a:endParaRPr lang="en-US" dirty="0"/>
          </a:p>
        </p:txBody>
      </p:sp>
      <p:pic>
        <p:nvPicPr>
          <p:cNvPr id="8" name="Picture 3">
            <a:extLst>
              <a:ext uri="{FF2B5EF4-FFF2-40B4-BE49-F238E27FC236}">
                <a16:creationId xmlns:a16="http://schemas.microsoft.com/office/drawing/2014/main" id="{9E76B68F-8178-4494-A3BA-86644EBDCDEA}"/>
              </a:ext>
            </a:extLst>
          </p:cNvPr>
          <p:cNvPicPr>
            <a:picLocks noChangeAspect="1" noChangeArrowheads="1"/>
          </p:cNvPicPr>
          <p:nvPr/>
        </p:nvPicPr>
        <p:blipFill rotWithShape="1">
          <a:blip r:embed="rId4" cstate="email">
            <a:alphaModFix amt="90000"/>
            <a:extLst>
              <a:ext uri="{28A0092B-C50C-407E-A947-70E740481C1C}">
                <a14:useLocalDpi xmlns:a14="http://schemas.microsoft.com/office/drawing/2010/main"/>
              </a:ext>
            </a:extLst>
          </a:blip>
          <a:srcRect b="-442"/>
          <a:stretch/>
        </p:blipFill>
        <p:spPr bwMode="auto">
          <a:xfrm>
            <a:off x="611022" y="3330445"/>
            <a:ext cx="5484978" cy="3463907"/>
          </a:xfrm>
          <a:prstGeom prst="rect">
            <a:avLst/>
          </a:prstGeom>
          <a:blipFill>
            <a:blip r:embed="rId5" cstate="email">
              <a:extLst>
                <a:ext uri="{28A0092B-C50C-407E-A947-70E740481C1C}">
                  <a14:useLocalDpi xmlns:a14="http://schemas.microsoft.com/office/drawing/2010/main"/>
                </a:ext>
              </a:extLst>
            </a:blip>
            <a:tile tx="0" ty="0" sx="100000" sy="100000" flip="none" algn="tl"/>
          </a:blipFill>
          <a:ln>
            <a:noFill/>
          </a:ln>
          <a:effectLst>
            <a:softEdge rad="112500"/>
          </a:effectLst>
        </p:spPr>
      </p:pic>
      <p:sp>
        <p:nvSpPr>
          <p:cNvPr id="10" name="Oval 9">
            <a:extLst>
              <a:ext uri="{FF2B5EF4-FFF2-40B4-BE49-F238E27FC236}">
                <a16:creationId xmlns:a16="http://schemas.microsoft.com/office/drawing/2014/main" id="{B0FAA6C5-9ED8-4C57-90EC-F30908D69262}"/>
              </a:ext>
            </a:extLst>
          </p:cNvPr>
          <p:cNvSpPr/>
          <p:nvPr/>
        </p:nvSpPr>
        <p:spPr>
          <a:xfrm>
            <a:off x="10073492" y="4185643"/>
            <a:ext cx="1937329" cy="1937329"/>
          </a:xfrm>
          <a:prstGeom prst="ellipse">
            <a:avLst/>
          </a:prstGeom>
          <a:blipFill>
            <a:blip r:embed="rId6" cstate="email">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DE726FB-8F08-4472-9586-1E69B3387E34}"/>
              </a:ext>
            </a:extLst>
          </p:cNvPr>
          <p:cNvSpPr/>
          <p:nvPr/>
        </p:nvSpPr>
        <p:spPr>
          <a:xfrm>
            <a:off x="6710967" y="290332"/>
            <a:ext cx="140770" cy="140770"/>
          </a:xfrm>
          <a:prstGeom prst="ellipse">
            <a:avLst/>
          </a:prstGeom>
          <a:noFill/>
          <a:ln w="952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84F65934-F4C7-4033-9C07-D3C925437016}"/>
              </a:ext>
            </a:extLst>
          </p:cNvPr>
          <p:cNvCxnSpPr>
            <a:cxnSpLocks/>
          </p:cNvCxnSpPr>
          <p:nvPr/>
        </p:nvCxnSpPr>
        <p:spPr>
          <a:xfrm flipH="1">
            <a:off x="5515484" y="5052112"/>
            <a:ext cx="487167" cy="2195003"/>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24D0F4E-85A3-41FB-9BF0-D647DB170ABB}"/>
              </a:ext>
            </a:extLst>
          </p:cNvPr>
          <p:cNvCxnSpPr>
            <a:cxnSpLocks/>
          </p:cNvCxnSpPr>
          <p:nvPr/>
        </p:nvCxnSpPr>
        <p:spPr>
          <a:xfrm>
            <a:off x="7670084" y="5280866"/>
            <a:ext cx="435310" cy="2208246"/>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46C3B8E-3BC1-4527-B93A-EDB2B5BAB959}"/>
              </a:ext>
            </a:extLst>
          </p:cNvPr>
          <p:cNvCxnSpPr>
            <a:cxnSpLocks/>
          </p:cNvCxnSpPr>
          <p:nvPr/>
        </p:nvCxnSpPr>
        <p:spPr>
          <a:xfrm>
            <a:off x="9382693" y="4552237"/>
            <a:ext cx="1294940" cy="1871901"/>
          </a:xfrm>
          <a:prstGeom prst="line">
            <a:avLst/>
          </a:prstGeom>
          <a:ln w="9525">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9AB9B29-5BF2-4B0A-9BD5-971B28742CA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flipH="1">
            <a:off x="5966334" y="3486713"/>
            <a:ext cx="2118411" cy="1930706"/>
          </a:xfrm>
          <a:prstGeom prst="ellipse">
            <a:avLst/>
          </a:prstGeom>
          <a:ln w="38100">
            <a:solidFill>
              <a:schemeClr val="bg1"/>
            </a:solidFill>
          </a:ln>
        </p:spPr>
      </p:pic>
      <p:sp>
        <p:nvSpPr>
          <p:cNvPr id="17" name="TextBox 16">
            <a:extLst>
              <a:ext uri="{FF2B5EF4-FFF2-40B4-BE49-F238E27FC236}">
                <a16:creationId xmlns:a16="http://schemas.microsoft.com/office/drawing/2014/main" id="{63718A56-802B-4051-BC95-9BAC48202896}"/>
              </a:ext>
            </a:extLst>
          </p:cNvPr>
          <p:cNvSpPr txBox="1"/>
          <p:nvPr/>
        </p:nvSpPr>
        <p:spPr>
          <a:xfrm>
            <a:off x="119529" y="1675115"/>
            <a:ext cx="4063658" cy="307777"/>
          </a:xfrm>
          <a:prstGeom prst="rect">
            <a:avLst/>
          </a:prstGeom>
          <a:noFill/>
        </p:spPr>
        <p:txBody>
          <a:bodyPr wrap="square" rtlCol="0">
            <a:spAutoFit/>
          </a:bodyPr>
          <a:lstStyle/>
          <a:p>
            <a:r>
              <a:rPr lang="en-US" sz="1400" dirty="0">
                <a:solidFill>
                  <a:srgbClr val="FFFF00"/>
                </a:solidFill>
                <a:latin typeface="Arial" panose="020B0604020202020204" pitchFamily="34" charset="0"/>
                <a:cs typeface="Arial" panose="020B0604020202020204" pitchFamily="34" charset="0"/>
              </a:rPr>
              <a:t>Excavation for ISRU-based Resource Production</a:t>
            </a:r>
          </a:p>
        </p:txBody>
      </p:sp>
      <p:sp>
        <p:nvSpPr>
          <p:cNvPr id="18" name="TextBox 17">
            <a:extLst>
              <a:ext uri="{FF2B5EF4-FFF2-40B4-BE49-F238E27FC236}">
                <a16:creationId xmlns:a16="http://schemas.microsoft.com/office/drawing/2014/main" id="{5F10EDE7-F8FC-47A1-8B67-90993ECD130E}"/>
              </a:ext>
            </a:extLst>
          </p:cNvPr>
          <p:cNvSpPr txBox="1"/>
          <p:nvPr/>
        </p:nvSpPr>
        <p:spPr>
          <a:xfrm>
            <a:off x="119529" y="4149535"/>
            <a:ext cx="2673853" cy="307777"/>
          </a:xfrm>
          <a:prstGeom prst="rect">
            <a:avLst/>
          </a:prstGeom>
          <a:noFill/>
        </p:spPr>
        <p:txBody>
          <a:bodyPr wrap="square" rtlCol="0">
            <a:spAutoFit/>
          </a:bodyPr>
          <a:lstStyle/>
          <a:p>
            <a:r>
              <a:rPr lang="en-US" sz="1400" dirty="0">
                <a:solidFill>
                  <a:srgbClr val="FFFF00"/>
                </a:solidFill>
                <a:latin typeface="Arial" panose="020B0604020202020204" pitchFamily="34" charset="0"/>
                <a:cs typeface="Arial" panose="020B0604020202020204" pitchFamily="34" charset="0"/>
              </a:rPr>
              <a:t>Excavation for Construction</a:t>
            </a:r>
          </a:p>
        </p:txBody>
      </p:sp>
      <p:sp>
        <p:nvSpPr>
          <p:cNvPr id="19" name="TextBox 18">
            <a:extLst>
              <a:ext uri="{FF2B5EF4-FFF2-40B4-BE49-F238E27FC236}">
                <a16:creationId xmlns:a16="http://schemas.microsoft.com/office/drawing/2014/main" id="{872193B3-0CAC-49D1-9D32-CC8E5ED7E210}"/>
              </a:ext>
            </a:extLst>
          </p:cNvPr>
          <p:cNvSpPr txBox="1"/>
          <p:nvPr/>
        </p:nvSpPr>
        <p:spPr>
          <a:xfrm>
            <a:off x="6134382" y="6158836"/>
            <a:ext cx="1402309" cy="523220"/>
          </a:xfrm>
          <a:prstGeom prst="rect">
            <a:avLst/>
          </a:prstGeom>
          <a:noFill/>
        </p:spPr>
        <p:txBody>
          <a:bodyPr wrap="square" rtlCol="0">
            <a:spAutoFit/>
          </a:bodyPr>
          <a:lstStyle/>
          <a:p>
            <a:pPr algn="ctr"/>
            <a:r>
              <a:rPr lang="en-US" sz="1400" dirty="0">
                <a:solidFill>
                  <a:srgbClr val="FFFF00"/>
                </a:solidFill>
                <a:latin typeface="Arial" panose="020B0604020202020204" pitchFamily="34" charset="0"/>
                <a:cs typeface="Arial" panose="020B0604020202020204" pitchFamily="34" charset="0"/>
              </a:rPr>
              <a:t>Construction and Outfitting</a:t>
            </a:r>
          </a:p>
        </p:txBody>
      </p:sp>
      <p:sp>
        <p:nvSpPr>
          <p:cNvPr id="21" name="Oval 20">
            <a:extLst>
              <a:ext uri="{FF2B5EF4-FFF2-40B4-BE49-F238E27FC236}">
                <a16:creationId xmlns:a16="http://schemas.microsoft.com/office/drawing/2014/main" id="{3FA1F53E-E30C-48C2-B004-0885038938B5}"/>
              </a:ext>
            </a:extLst>
          </p:cNvPr>
          <p:cNvSpPr>
            <a:spLocks noChangeAspect="1"/>
          </p:cNvSpPr>
          <p:nvPr/>
        </p:nvSpPr>
        <p:spPr>
          <a:xfrm>
            <a:off x="3768228" y="3209936"/>
            <a:ext cx="2011680" cy="2011680"/>
          </a:xfrm>
          <a:prstGeom prst="ellipse">
            <a:avLst/>
          </a:prstGeom>
          <a:blipFill>
            <a:blip r:embed="rId8" cstate="email">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B7509A31-A0D4-4867-93FE-39E35A978BCD}"/>
              </a:ext>
            </a:extLst>
          </p:cNvPr>
          <p:cNvPicPr>
            <a:picLocks/>
          </p:cNvPicPr>
          <p:nvPr/>
        </p:nvPicPr>
        <p:blipFill rotWithShape="1">
          <a:blip r:embed="rId9" cstate="email">
            <a:extLst>
              <a:ext uri="{28A0092B-C50C-407E-A947-70E740481C1C}">
                <a14:useLocalDpi xmlns:a14="http://schemas.microsoft.com/office/drawing/2010/main"/>
              </a:ext>
            </a:extLst>
          </a:blip>
          <a:srcRect/>
          <a:stretch/>
        </p:blipFill>
        <p:spPr>
          <a:xfrm>
            <a:off x="2032516" y="2065370"/>
            <a:ext cx="2011680" cy="1937329"/>
          </a:xfrm>
          <a:prstGeom prst="ellipse">
            <a:avLst/>
          </a:prstGeom>
          <a:ln w="38100">
            <a:solidFill>
              <a:schemeClr val="bg1"/>
            </a:solidFill>
          </a:ln>
        </p:spPr>
      </p:pic>
      <p:pic>
        <p:nvPicPr>
          <p:cNvPr id="23" name="Picture 22">
            <a:extLst>
              <a:ext uri="{FF2B5EF4-FFF2-40B4-BE49-F238E27FC236}">
                <a16:creationId xmlns:a16="http://schemas.microsoft.com/office/drawing/2014/main" id="{E0B9E53B-B6AB-4622-B6D1-2019735330F2}"/>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65746" y="2072915"/>
            <a:ext cx="1906318" cy="1906318"/>
          </a:xfrm>
          <a:prstGeom prst="ellipse">
            <a:avLst/>
          </a:prstGeom>
          <a:ln w="38100">
            <a:solidFill>
              <a:schemeClr val="bg1"/>
            </a:solidFill>
          </a:ln>
        </p:spPr>
      </p:pic>
      <p:sp>
        <p:nvSpPr>
          <p:cNvPr id="9" name="Oval 8">
            <a:extLst>
              <a:ext uri="{FF2B5EF4-FFF2-40B4-BE49-F238E27FC236}">
                <a16:creationId xmlns:a16="http://schemas.microsoft.com/office/drawing/2014/main" id="{99EBFACD-BD37-469C-8F9D-2F44AC43B163}"/>
              </a:ext>
            </a:extLst>
          </p:cNvPr>
          <p:cNvSpPr/>
          <p:nvPr/>
        </p:nvSpPr>
        <p:spPr>
          <a:xfrm>
            <a:off x="8275503" y="4185643"/>
            <a:ext cx="1937329" cy="1937329"/>
          </a:xfrm>
          <a:prstGeom prst="ellipse">
            <a:avLst/>
          </a:prstGeom>
          <a:blipFill>
            <a:blip r:embed="rId11" cstate="email">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a:extLst>
              <a:ext uri="{FF2B5EF4-FFF2-40B4-BE49-F238E27FC236}">
                <a16:creationId xmlns:a16="http://schemas.microsoft.com/office/drawing/2014/main" id="{EC0FFF83-B904-45A9-8717-611EDA4BF978}"/>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6746797" y="5111251"/>
            <a:ext cx="1026973" cy="1011721"/>
          </a:xfrm>
          <a:prstGeom prst="ellipse">
            <a:avLst/>
          </a:prstGeom>
          <a:ln w="38100">
            <a:solidFill>
              <a:schemeClr val="bg1"/>
            </a:solidFill>
          </a:ln>
        </p:spPr>
      </p:pic>
      <p:sp>
        <p:nvSpPr>
          <p:cNvPr id="26" name="TextBox 25">
            <a:extLst>
              <a:ext uri="{FF2B5EF4-FFF2-40B4-BE49-F238E27FC236}">
                <a16:creationId xmlns:a16="http://schemas.microsoft.com/office/drawing/2014/main" id="{94CB8C89-1060-4E47-8C92-1E100E5DF92E}"/>
              </a:ext>
            </a:extLst>
          </p:cNvPr>
          <p:cNvSpPr txBox="1"/>
          <p:nvPr/>
        </p:nvSpPr>
        <p:spPr>
          <a:xfrm rot="5400000">
            <a:off x="8853014" y="3656644"/>
            <a:ext cx="5943600" cy="457200"/>
          </a:xfrm>
          <a:prstGeom prst="rect">
            <a:avLst/>
          </a:prstGeom>
          <a:noFill/>
        </p:spPr>
        <p:txBody>
          <a:bodyPr wrap="square" rtlCol="0">
            <a:spAutoFit/>
          </a:bodyPr>
          <a:lstStyle/>
          <a:p>
            <a:pPr algn="ctr"/>
            <a:r>
              <a:rPr lang="en-US" sz="2400" b="1" dirty="0">
                <a:solidFill>
                  <a:srgbClr val="FFFF00"/>
                </a:solidFill>
                <a:latin typeface="Arial" panose="020B0604020202020204" pitchFamily="34" charset="0"/>
                <a:cs typeface="Arial" panose="020B0604020202020204" pitchFamily="34" charset="0"/>
              </a:rPr>
              <a:t>Sustainable Off-Earth Living &amp; Working  </a:t>
            </a:r>
          </a:p>
        </p:txBody>
      </p:sp>
      <p:sp>
        <p:nvSpPr>
          <p:cNvPr id="27" name="TextBox 26">
            <a:extLst>
              <a:ext uri="{FF2B5EF4-FFF2-40B4-BE49-F238E27FC236}">
                <a16:creationId xmlns:a16="http://schemas.microsoft.com/office/drawing/2014/main" id="{78B8ECD3-0607-493D-97FD-E501CB1A00ED}"/>
              </a:ext>
            </a:extLst>
          </p:cNvPr>
          <p:cNvSpPr txBox="1"/>
          <p:nvPr/>
        </p:nvSpPr>
        <p:spPr>
          <a:xfrm>
            <a:off x="9277670" y="1402074"/>
            <a:ext cx="2056653" cy="307777"/>
          </a:xfrm>
          <a:prstGeom prst="rect">
            <a:avLst/>
          </a:prstGeom>
          <a:noFill/>
        </p:spPr>
        <p:txBody>
          <a:bodyPr wrap="none" rtlCol="0">
            <a:spAutoFit/>
          </a:bodyPr>
          <a:lstStyle/>
          <a:p>
            <a:r>
              <a:rPr lang="en-US" sz="1400" dirty="0">
                <a:solidFill>
                  <a:schemeClr val="bg1"/>
                </a:solidFill>
              </a:rPr>
              <a:t>Credit: Dr. Mark Hilburger</a:t>
            </a:r>
          </a:p>
        </p:txBody>
      </p:sp>
    </p:spTree>
    <p:extLst>
      <p:ext uri="{BB962C8B-B14F-4D97-AF65-F5344CB8AC3E}">
        <p14:creationId xmlns:p14="http://schemas.microsoft.com/office/powerpoint/2010/main" val="106134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5400000">
                                      <p:cBhvr>
                                        <p:cTn id="6" dur="1000" fill="hold"/>
                                        <p:tgtEl>
                                          <p:spTgt spid="26">
                                            <p:txEl>
                                              <p:pRg st="0" end="0"/>
                                            </p:txEl>
                                          </p:spTgt>
                                        </p:tgtEl>
                                        <p:attrNameLst>
                                          <p:attrName>r</p:attrName>
                                        </p:attrNameLst>
                                      </p:cBhvr>
                                    </p:animRot>
                                  </p:childTnLst>
                                </p:cTn>
                              </p:par>
                              <p:par>
                                <p:cTn id="7" presetID="6" presetClass="emph" presetSubtype="0" fill="hold" grpId="1" nodeType="withEffect">
                                  <p:stCondLst>
                                    <p:cond delay="0"/>
                                  </p:stCondLst>
                                  <p:childTnLst>
                                    <p:animScale>
                                      <p:cBhvr>
                                        <p:cTn id="8" dur="1000" fill="hold"/>
                                        <p:tgtEl>
                                          <p:spTgt spid="26">
                                            <p:txEl>
                                              <p:pRg st="0" end="0"/>
                                            </p:txEl>
                                          </p:spTgt>
                                        </p:tgtEl>
                                      </p:cBhvr>
                                      <p:by x="75000" y="75000"/>
                                    </p:animScale>
                                  </p:childTnLst>
                                </p:cTn>
                              </p:par>
                              <p:par>
                                <p:cTn id="9" presetID="50" presetClass="path" presetSubtype="0" accel="50000" decel="50000" fill="hold" grpId="2" nodeType="withEffect">
                                  <p:stCondLst>
                                    <p:cond delay="0"/>
                                  </p:stCondLst>
                                  <p:childTnLst>
                                    <p:animMotion origin="layout" path="M -1.875E-6 -2.22222E-6 L -0.07487 -2.22222E-6 C -0.1082 -2.22222E-6 -0.1487 0.1 -0.1487 0.18148 L -0.1487 0.36482 " pathEditMode="relative" rAng="0" ptsTypes="AAAA">
                                      <p:cBhvr>
                                        <p:cTn id="10" dur="1000" fill="hold"/>
                                        <p:tgtEl>
                                          <p:spTgt spid="26">
                                            <p:txEl>
                                              <p:pRg st="0" end="0"/>
                                            </p:txEl>
                                          </p:spTgt>
                                        </p:tgtEl>
                                        <p:attrNameLst>
                                          <p:attrName>ppt_x</p:attrName>
                                          <p:attrName>ppt_y</p:attrName>
                                        </p:attrNameLst>
                                      </p:cBhvr>
                                      <p:rCtr x="-7435" y="182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6" grpId="1" build="p"/>
      <p:bldP spid="26" grpId="2"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A116C-3D0C-4B48-B4A1-11CE2ED63C21}"/>
              </a:ext>
            </a:extLst>
          </p:cNvPr>
          <p:cNvSpPr>
            <a:spLocks noGrp="1"/>
          </p:cNvSpPr>
          <p:nvPr>
            <p:ph type="title"/>
          </p:nvPr>
        </p:nvSpPr>
        <p:spPr/>
        <p:txBody>
          <a:bodyPr/>
          <a:lstStyle/>
          <a:p>
            <a:r>
              <a:rPr lang="en-US" dirty="0"/>
              <a:t>Performance, Pace, &amp; Persistence</a:t>
            </a:r>
          </a:p>
        </p:txBody>
      </p:sp>
      <p:sp>
        <p:nvSpPr>
          <p:cNvPr id="4" name="Slide Number Placeholder 3">
            <a:extLst>
              <a:ext uri="{FF2B5EF4-FFF2-40B4-BE49-F238E27FC236}">
                <a16:creationId xmlns:a16="http://schemas.microsoft.com/office/drawing/2014/main" id="{20AD3111-C05E-478A-BF9C-98127002B991}"/>
              </a:ext>
            </a:extLst>
          </p:cNvPr>
          <p:cNvSpPr>
            <a:spLocks noGrp="1"/>
          </p:cNvSpPr>
          <p:nvPr>
            <p:ph type="sldNum" sz="quarter" idx="12"/>
          </p:nvPr>
        </p:nvSpPr>
        <p:spPr/>
        <p:txBody>
          <a:bodyPr/>
          <a:lstStyle/>
          <a:p>
            <a:fld id="{3C9FC519-7947-4F21-BC86-1F1EE0CE6A10}" type="slidenum">
              <a:rPr lang="en-US" smtClean="0"/>
              <a:pPr/>
              <a:t>5</a:t>
            </a:fld>
            <a:endParaRPr lang="en-US" dirty="0"/>
          </a:p>
        </p:txBody>
      </p:sp>
      <p:pic>
        <p:nvPicPr>
          <p:cNvPr id="5" name="Picture 4">
            <a:extLst>
              <a:ext uri="{FF2B5EF4-FFF2-40B4-BE49-F238E27FC236}">
                <a16:creationId xmlns:a16="http://schemas.microsoft.com/office/drawing/2014/main" id="{5CB7CB41-3C2C-431F-951E-EE909C8072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1245" y="1201930"/>
            <a:ext cx="4572000" cy="2877959"/>
          </a:xfrm>
          <a:prstGeom prst="rect">
            <a:avLst/>
          </a:prstGeom>
        </p:spPr>
      </p:pic>
      <p:pic>
        <p:nvPicPr>
          <p:cNvPr id="6" name="Picture 5">
            <a:extLst>
              <a:ext uri="{FF2B5EF4-FFF2-40B4-BE49-F238E27FC236}">
                <a16:creationId xmlns:a16="http://schemas.microsoft.com/office/drawing/2014/main" id="{AF3F29A0-5060-4C4B-9AAB-2245D5FF7747}"/>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p:blipFill>
        <p:spPr>
          <a:xfrm>
            <a:off x="1399536" y="4175124"/>
            <a:ext cx="4595419" cy="2468880"/>
          </a:xfrm>
          <a:prstGeom prst="rect">
            <a:avLst/>
          </a:prstGeom>
        </p:spPr>
      </p:pic>
      <p:pic>
        <p:nvPicPr>
          <p:cNvPr id="7" name="Picture 4" descr="Artist concept of the logistics module docked to Gateway in lunar orbit. ">
            <a:extLst>
              <a:ext uri="{FF2B5EF4-FFF2-40B4-BE49-F238E27FC236}">
                <a16:creationId xmlns:a16="http://schemas.microsoft.com/office/drawing/2014/main" id="{78C5B410-1F43-4BE5-861C-A0C9E68C1CF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35537" y="1187188"/>
            <a:ext cx="4487254" cy="28927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2614EF6-E375-4811-BFA4-B424A0DD4A0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84604" y="4175124"/>
            <a:ext cx="4389120" cy="2468880"/>
          </a:xfrm>
          <a:prstGeom prst="rect">
            <a:avLst/>
          </a:prstGeom>
        </p:spPr>
      </p:pic>
      <p:pic>
        <p:nvPicPr>
          <p:cNvPr id="9" name="Picture 8">
            <a:extLst>
              <a:ext uri="{FF2B5EF4-FFF2-40B4-BE49-F238E27FC236}">
                <a16:creationId xmlns:a16="http://schemas.microsoft.com/office/drawing/2014/main" id="{11982A69-E6B8-45A9-A75E-63FF0608095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096000" y="3668929"/>
            <a:ext cx="1460881" cy="1005840"/>
          </a:xfrm>
          <a:prstGeom prst="roundRect">
            <a:avLst>
              <a:gd name="adj" fmla="val 24518"/>
            </a:avLst>
          </a:prstGeom>
          <a:effectLst/>
        </p:spPr>
      </p:pic>
      <p:pic>
        <p:nvPicPr>
          <p:cNvPr id="10" name="Picture 9">
            <a:extLst>
              <a:ext uri="{FF2B5EF4-FFF2-40B4-BE49-F238E27FC236}">
                <a16:creationId xmlns:a16="http://schemas.microsoft.com/office/drawing/2014/main" id="{83DED939-AE40-4374-BC45-478042EC1AC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403474" y="2868568"/>
            <a:ext cx="1444877" cy="1005841"/>
          </a:xfrm>
          <a:prstGeom prst="rect">
            <a:avLst/>
          </a:prstGeom>
        </p:spPr>
      </p:pic>
      <p:pic>
        <p:nvPicPr>
          <p:cNvPr id="11" name="Picture 10">
            <a:extLst>
              <a:ext uri="{FF2B5EF4-FFF2-40B4-BE49-F238E27FC236}">
                <a16:creationId xmlns:a16="http://schemas.microsoft.com/office/drawing/2014/main" id="{BF0A7A15-4F95-4C27-8AC6-68CA527490E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9584" y="1201930"/>
            <a:ext cx="4572000" cy="2877959"/>
          </a:xfrm>
          <a:prstGeom prst="rect">
            <a:avLst/>
          </a:prstGeom>
        </p:spPr>
      </p:pic>
      <p:grpSp>
        <p:nvGrpSpPr>
          <p:cNvPr id="15" name="Group 14">
            <a:extLst>
              <a:ext uri="{FF2B5EF4-FFF2-40B4-BE49-F238E27FC236}">
                <a16:creationId xmlns:a16="http://schemas.microsoft.com/office/drawing/2014/main" id="{E0838C7C-1597-42B5-A2E7-A7F06CAEABF6}"/>
              </a:ext>
            </a:extLst>
          </p:cNvPr>
          <p:cNvGrpSpPr/>
          <p:nvPr/>
        </p:nvGrpSpPr>
        <p:grpSpPr>
          <a:xfrm>
            <a:off x="-167623" y="2035986"/>
            <a:ext cx="11140294" cy="3373577"/>
            <a:chOff x="3217302" y="2571269"/>
            <a:chExt cx="7611945" cy="2809570"/>
          </a:xfrm>
        </p:grpSpPr>
        <p:grpSp>
          <p:nvGrpSpPr>
            <p:cNvPr id="13" name="Group 12">
              <a:extLst>
                <a:ext uri="{FF2B5EF4-FFF2-40B4-BE49-F238E27FC236}">
                  <a16:creationId xmlns:a16="http://schemas.microsoft.com/office/drawing/2014/main" id="{DA05F82F-C61F-4B9E-821C-DE8175B55833}"/>
                </a:ext>
              </a:extLst>
            </p:cNvPr>
            <p:cNvGrpSpPr/>
            <p:nvPr/>
          </p:nvGrpSpPr>
          <p:grpSpPr>
            <a:xfrm rot="1484263">
              <a:off x="3217302" y="2571269"/>
              <a:ext cx="6519193" cy="1621139"/>
              <a:chOff x="2588792" y="2270215"/>
              <a:chExt cx="6391143" cy="3278309"/>
            </a:xfrm>
          </p:grpSpPr>
          <p:pic>
            <p:nvPicPr>
              <p:cNvPr id="3074" name="Picture 2" descr="Needle And Thread Icons - Download Free Vector Icons | Noun Project">
                <a:extLst>
                  <a:ext uri="{FF2B5EF4-FFF2-40B4-BE49-F238E27FC236}">
                    <a16:creationId xmlns:a16="http://schemas.microsoft.com/office/drawing/2014/main" id="{414CBAEB-0A3D-4C31-AAA4-56194784DC09}"/>
                  </a:ext>
                </a:extLst>
              </p:cNvPr>
              <p:cNvPicPr>
                <a:picLocks noChangeAspect="1" noChangeArrowheads="1"/>
              </p:cNvPicPr>
              <p:nvPr/>
            </p:nvPicPr>
            <p:blipFill>
              <a:blip r:embed="rId11">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180327">
                <a:off x="2588792" y="3924089"/>
                <a:ext cx="1624436" cy="1624435"/>
              </a:xfrm>
              <a:prstGeom prst="rect">
                <a:avLst/>
              </a:prstGeom>
              <a:noFill/>
              <a:ln>
                <a:noFill/>
                <a:prstDash val="lgDash"/>
              </a:ln>
              <a:extLst>
                <a:ext uri="{909E8E84-426E-40DD-AFC4-6F175D3DCCD1}">
                  <a14:hiddenFill xmlns:a14="http://schemas.microsoft.com/office/drawing/2010/main">
                    <a:solidFill>
                      <a:srgbClr val="FFFFFF"/>
                    </a:solidFill>
                  </a14:hiddenFill>
                </a:ext>
              </a:extLst>
            </p:spPr>
          </p:pic>
          <p:sp>
            <p:nvSpPr>
              <p:cNvPr id="12" name="Freeform: Shape 11">
                <a:extLst>
                  <a:ext uri="{FF2B5EF4-FFF2-40B4-BE49-F238E27FC236}">
                    <a16:creationId xmlns:a16="http://schemas.microsoft.com/office/drawing/2014/main" id="{8FBFCA41-2D75-4234-99D2-BF829F35CFFA}"/>
                  </a:ext>
                </a:extLst>
              </p:cNvPr>
              <p:cNvSpPr/>
              <p:nvPr/>
            </p:nvSpPr>
            <p:spPr>
              <a:xfrm flipH="1">
                <a:off x="3363368" y="2270215"/>
                <a:ext cx="5616567" cy="1773958"/>
              </a:xfrm>
              <a:custGeom>
                <a:avLst/>
                <a:gdLst>
                  <a:gd name="connsiteX0" fmla="*/ 0 w 5313676"/>
                  <a:gd name="connsiteY0" fmla="*/ 2091092 h 2091092"/>
                  <a:gd name="connsiteX1" fmla="*/ 4722725 w 5313676"/>
                  <a:gd name="connsiteY1" fmla="*/ 1035 h 2091092"/>
                  <a:gd name="connsiteX2" fmla="*/ 5084466 w 5313676"/>
                  <a:gd name="connsiteY2" fmla="*/ 1870028 h 2091092"/>
                </a:gdLst>
                <a:ahLst/>
                <a:cxnLst>
                  <a:cxn ang="0">
                    <a:pos x="connsiteX0" y="connsiteY0"/>
                  </a:cxn>
                  <a:cxn ang="0">
                    <a:pos x="connsiteX1" y="connsiteY1"/>
                  </a:cxn>
                  <a:cxn ang="0">
                    <a:pos x="connsiteX2" y="connsiteY2"/>
                  </a:cxn>
                </a:cxnLst>
                <a:rect l="l" t="t" r="r" b="b"/>
                <a:pathLst>
                  <a:path w="5313676" h="2091092">
                    <a:moveTo>
                      <a:pt x="0" y="2091092"/>
                    </a:moveTo>
                    <a:cubicBezTo>
                      <a:pt x="1937657" y="1064485"/>
                      <a:pt x="3875314" y="37879"/>
                      <a:pt x="4722725" y="1035"/>
                    </a:cubicBezTo>
                    <a:cubicBezTo>
                      <a:pt x="5570136" y="-35809"/>
                      <a:pt x="5327301" y="917109"/>
                      <a:pt x="5084466" y="1870028"/>
                    </a:cubicBezTo>
                  </a:path>
                </a:pathLst>
              </a:custGeom>
              <a:noFill/>
              <a:ln w="38100">
                <a:solidFill>
                  <a:srgbClr val="D597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FC4D372C-2E2A-4628-93D8-44CF549FD3D8}"/>
                </a:ext>
              </a:extLst>
            </p:cNvPr>
            <p:cNvSpPr txBox="1"/>
            <p:nvPr/>
          </p:nvSpPr>
          <p:spPr>
            <a:xfrm>
              <a:off x="9452074" y="4920902"/>
              <a:ext cx="1377173" cy="459937"/>
            </a:xfrm>
            <a:prstGeom prst="rect">
              <a:avLst/>
            </a:prstGeom>
            <a:noFill/>
          </p:spPr>
          <p:txBody>
            <a:bodyPr wrap="square" rtlCol="0">
              <a:spAutoFit/>
            </a:bodyPr>
            <a:lstStyle/>
            <a:p>
              <a:r>
                <a:rPr lang="en-US" sz="2800" dirty="0">
                  <a:solidFill>
                    <a:srgbClr val="D59700"/>
                  </a:solidFill>
                  <a:latin typeface="Arial" panose="020B0604020202020204" pitchFamily="34" charset="0"/>
                  <a:cs typeface="Arial" panose="020B0604020202020204" pitchFamily="34" charset="0"/>
                </a:rPr>
                <a:t>Autonomy</a:t>
              </a:r>
            </a:p>
          </p:txBody>
        </p:sp>
      </p:grpSp>
    </p:spTree>
    <p:custDataLst>
      <p:tags r:id="rId1"/>
    </p:custDataLst>
    <p:extLst>
      <p:ext uri="{BB962C8B-B14F-4D97-AF65-F5344CB8AC3E}">
        <p14:creationId xmlns:p14="http://schemas.microsoft.com/office/powerpoint/2010/main" val="271137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par>
                                <p:cTn id="12" presetID="42" presetClass="path" presetSubtype="0" accel="50000" decel="50000" fill="hold" nodeType="withEffect">
                                  <p:stCondLst>
                                    <p:cond delay="0"/>
                                  </p:stCondLst>
                                  <p:childTnLst>
                                    <p:animMotion origin="layout" path="M 5E-6 -3.7037E-6 L 0.19688 0.15 " pathEditMode="relative" rAng="0" ptsTypes="AA">
                                      <p:cBhvr>
                                        <p:cTn id="13" dur="2000" fill="hold"/>
                                        <p:tgtEl>
                                          <p:spTgt spid="11"/>
                                        </p:tgtEl>
                                        <p:attrNameLst>
                                          <p:attrName>ppt_x</p:attrName>
                                          <p:attrName>ppt_y</p:attrName>
                                        </p:attrNameLst>
                                      </p:cBhvr>
                                      <p:rCtr x="9844" y="7500"/>
                                    </p:animMotion>
                                  </p:childTnLst>
                                </p:cTn>
                              </p:par>
                              <p:par>
                                <p:cTn id="14" presetID="6" presetClass="emph" presetSubtype="0" fill="hold" nodeType="withEffect">
                                  <p:stCondLst>
                                    <p:cond delay="0"/>
                                  </p:stCondLst>
                                  <p:childTnLst>
                                    <p:animScale>
                                      <p:cBhvr>
                                        <p:cTn id="15"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0" descr="Earthquakes Hit Central Oklahoma, Shocks Felt in Kansas | Kansas Public  Radio">
            <a:extLst>
              <a:ext uri="{FF2B5EF4-FFF2-40B4-BE49-F238E27FC236}">
                <a16:creationId xmlns:a16="http://schemas.microsoft.com/office/drawing/2014/main" id="{D889BF87-D358-4616-8D5E-B6B5F850767A}"/>
              </a:ext>
            </a:extLst>
          </p:cNvPr>
          <p:cNvPicPr>
            <a:picLocks noChangeAspect="1" noChangeArrowheads="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1268" y="170655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4A74D312-68EC-416E-BD40-AD188D11B067}"/>
              </a:ext>
            </a:extLst>
          </p:cNvPr>
          <p:cNvSpPr txBox="1"/>
          <p:nvPr/>
        </p:nvSpPr>
        <p:spPr>
          <a:xfrm>
            <a:off x="258646" y="1180295"/>
            <a:ext cx="2333924" cy="369332"/>
          </a:xfrm>
          <a:prstGeom prst="rect">
            <a:avLst/>
          </a:prstGeom>
          <a:solidFill>
            <a:srgbClr val="000000">
              <a:alpha val="40000"/>
            </a:srgbClr>
          </a:solidFill>
        </p:spPr>
        <p:txBody>
          <a:bodyPr wrap="square" lIns="0" tIns="0" rIns="0" bIns="0" rtlCol="0" anchor="ctr">
            <a:spAutoFit/>
          </a:bodyPr>
          <a:lstStyle/>
          <a:p>
            <a:r>
              <a:rPr lang="en-US" sz="2400" b="1" dirty="0" err="1">
                <a:solidFill>
                  <a:srgbClr val="FFC000"/>
                </a:solidFill>
              </a:rPr>
              <a:t>iSAT</a:t>
            </a:r>
            <a:r>
              <a:rPr lang="en-US" sz="2400" b="1" dirty="0">
                <a:solidFill>
                  <a:srgbClr val="FFC000"/>
                </a:solidFill>
              </a:rPr>
              <a:t> Study (2019)</a:t>
            </a:r>
          </a:p>
        </p:txBody>
      </p:sp>
      <p:sp>
        <p:nvSpPr>
          <p:cNvPr id="90" name="Title 1">
            <a:extLst>
              <a:ext uri="{FF2B5EF4-FFF2-40B4-BE49-F238E27FC236}">
                <a16:creationId xmlns:a16="http://schemas.microsoft.com/office/drawing/2014/main" id="{457DCC7A-19C7-4CD3-B041-6BAFE1DFACBF}"/>
              </a:ext>
            </a:extLst>
          </p:cNvPr>
          <p:cNvSpPr>
            <a:spLocks noGrp="1"/>
          </p:cNvSpPr>
          <p:nvPr>
            <p:ph type="title"/>
          </p:nvPr>
        </p:nvSpPr>
        <p:spPr>
          <a:xfrm>
            <a:off x="258645" y="56388"/>
            <a:ext cx="10601860" cy="917308"/>
          </a:xfrm>
        </p:spPr>
        <p:txBody>
          <a:bodyPr>
            <a:noAutofit/>
          </a:bodyPr>
          <a:lstStyle/>
          <a:p>
            <a:pPr>
              <a:tabLst>
                <a:tab pos="4516438" algn="l"/>
              </a:tabLst>
            </a:pPr>
            <a:r>
              <a:rPr lang="it-IT" dirty="0"/>
              <a:t>Autonomous In-Space	Assembly of a 20m telescope</a:t>
            </a:r>
            <a:endParaRPr lang="en-US" dirty="0"/>
          </a:p>
        </p:txBody>
      </p:sp>
      <p:pic>
        <p:nvPicPr>
          <p:cNvPr id="92" name="Picture 91">
            <a:extLst>
              <a:ext uri="{FF2B5EF4-FFF2-40B4-BE49-F238E27FC236}">
                <a16:creationId xmlns:a16="http://schemas.microsoft.com/office/drawing/2014/main" id="{A6FD3FB1-8722-48DB-B200-979C0DE75FAC}"/>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4209" b="93614" l="7584" r="84724"/>
                    </a14:imgEffect>
                  </a14:imgLayer>
                </a14:imgProps>
              </a:ext>
              <a:ext uri="{28A0092B-C50C-407E-A947-70E740481C1C}">
                <a14:useLocalDpi xmlns:a14="http://schemas.microsoft.com/office/drawing/2010/main"/>
              </a:ext>
            </a:extLst>
          </a:blip>
          <a:stretch>
            <a:fillRect/>
          </a:stretch>
        </p:blipFill>
        <p:spPr>
          <a:xfrm>
            <a:off x="4219584" y="1874770"/>
            <a:ext cx="3775947" cy="2817626"/>
          </a:xfrm>
          <a:prstGeom prst="rect">
            <a:avLst/>
          </a:prstGeom>
          <a:noFill/>
        </p:spPr>
      </p:pic>
      <p:pic>
        <p:nvPicPr>
          <p:cNvPr id="95" name="Picture 94">
            <a:extLst>
              <a:ext uri="{FF2B5EF4-FFF2-40B4-BE49-F238E27FC236}">
                <a16:creationId xmlns:a16="http://schemas.microsoft.com/office/drawing/2014/main" id="{9D23B822-DABB-4CD2-9B64-3B6671B20B3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76144" y="1509522"/>
            <a:ext cx="6839712" cy="4315968"/>
          </a:xfrm>
          <a:prstGeom prst="rect">
            <a:avLst/>
          </a:prstGeom>
        </p:spPr>
      </p:pic>
      <p:sp>
        <p:nvSpPr>
          <p:cNvPr id="7" name="Slide Number Placeholder 3">
            <a:extLst>
              <a:ext uri="{FF2B5EF4-FFF2-40B4-BE49-F238E27FC236}">
                <a16:creationId xmlns:a16="http://schemas.microsoft.com/office/drawing/2014/main" id="{7F88CD75-7612-46FF-B2C2-99FF7ED50600}"/>
              </a:ext>
            </a:extLst>
          </p:cNvPr>
          <p:cNvSpPr>
            <a:spLocks noGrp="1"/>
          </p:cNvSpPr>
          <p:nvPr>
            <p:ph type="sldNum" sz="quarter" idx="12"/>
          </p:nvPr>
        </p:nvSpPr>
        <p:spPr>
          <a:xfrm>
            <a:off x="9476853" y="6644004"/>
            <a:ext cx="2603388" cy="213997"/>
          </a:xfrm>
        </p:spPr>
        <p:txBody>
          <a:bodyPr/>
          <a:lstStyle/>
          <a:p>
            <a:fld id="{3C9FC519-7947-4F21-BC86-1F1EE0CE6A10}" type="slidenum">
              <a:rPr lang="en-US" smtClean="0"/>
              <a:pPr/>
              <a:t>6</a:t>
            </a:fld>
            <a:endParaRPr lang="en-US" dirty="0"/>
          </a:p>
        </p:txBody>
      </p:sp>
    </p:spTree>
    <p:custDataLst>
      <p:tags r:id="rId1"/>
    </p:custDataLst>
    <p:extLst>
      <p:ext uri="{BB962C8B-B14F-4D97-AF65-F5344CB8AC3E}">
        <p14:creationId xmlns:p14="http://schemas.microsoft.com/office/powerpoint/2010/main" val="181736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95"/>
                                        </p:tgtEl>
                                      </p:cBhvr>
                                      <p:by x="25000" y="25000"/>
                                    </p:animScale>
                                  </p:childTnLst>
                                </p:cTn>
                              </p:par>
                              <p:par>
                                <p:cTn id="7" presetID="10" presetClass="exit" presetSubtype="0" fill="hold" nodeType="withEffect">
                                  <p:stCondLst>
                                    <p:cond delay="0"/>
                                  </p:stCondLst>
                                  <p:childTnLst>
                                    <p:animEffect transition="out" filter="fade">
                                      <p:cBhvr>
                                        <p:cTn id="8" dur="1000"/>
                                        <p:tgtEl>
                                          <p:spTgt spid="95"/>
                                        </p:tgtEl>
                                      </p:cBhvr>
                                    </p:animEffect>
                                    <p:set>
                                      <p:cBhvr>
                                        <p:cTn id="9" dur="1" fill="hold">
                                          <p:stCondLst>
                                            <p:cond delay="999"/>
                                          </p:stCondLst>
                                        </p:cTn>
                                        <p:tgtEl>
                                          <p:spTgt spid="95"/>
                                        </p:tgtEl>
                                        <p:attrNameLst>
                                          <p:attrName>style.visibility</p:attrName>
                                        </p:attrNameLst>
                                      </p:cBhvr>
                                      <p:to>
                                        <p:strVal val="hidden"/>
                                      </p:to>
                                    </p:set>
                                  </p:childTnLst>
                                </p:cTn>
                              </p:par>
                              <p:par>
                                <p:cTn id="10" presetID="42" presetClass="path" presetSubtype="0" accel="50000" decel="50000" fill="hold" nodeType="withEffect">
                                  <p:stCondLst>
                                    <p:cond delay="0"/>
                                  </p:stCondLst>
                                  <p:childTnLst>
                                    <p:animMotion origin="layout" path="M 0 -2.22222E-6 L 0 -0.05116 " pathEditMode="relative" rAng="0" ptsTypes="AA">
                                      <p:cBhvr>
                                        <p:cTn id="11" dur="2000" fill="hold"/>
                                        <p:tgtEl>
                                          <p:spTgt spid="95"/>
                                        </p:tgtEl>
                                        <p:attrNameLst>
                                          <p:attrName>ppt_x</p:attrName>
                                          <p:attrName>ppt_y</p:attrName>
                                        </p:attrNameLst>
                                      </p:cBhvr>
                                      <p:rCtr x="0" y="-2569"/>
                                    </p:animMotion>
                                  </p:childTnLst>
                                </p:cTn>
                              </p:par>
                              <p:par>
                                <p:cTn id="12" presetID="10" presetClass="entr" presetSubtype="0" fill="hold" nodeType="withEffect">
                                  <p:stCondLst>
                                    <p:cond delay="50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500"/>
                                        <p:tgtEl>
                                          <p:spTgt spid="92"/>
                                        </p:tgtEl>
                                      </p:cBhvr>
                                    </p:animEffect>
                                  </p:childTnLst>
                                </p:cTn>
                              </p:par>
                              <p:par>
                                <p:cTn id="15" presetID="10" presetClass="entr" presetSubtype="0" fill="hold" nodeType="withEffect">
                                  <p:stCondLst>
                                    <p:cond delay="500"/>
                                  </p:stCondLst>
                                  <p:childTnLst>
                                    <p:set>
                                      <p:cBhvr>
                                        <p:cTn id="16" dur="1" fill="hold">
                                          <p:stCondLst>
                                            <p:cond delay="0"/>
                                          </p:stCondLst>
                                        </p:cTn>
                                        <p:tgtEl>
                                          <p:spTgt spid="91"/>
                                        </p:tgtEl>
                                        <p:attrNameLst>
                                          <p:attrName>style.visibility</p:attrName>
                                        </p:attrNameLst>
                                      </p:cBhvr>
                                      <p:to>
                                        <p:strVal val="visible"/>
                                      </p:to>
                                    </p:set>
                                    <p:animEffect transition="in" filter="fade">
                                      <p:cBhvr>
                                        <p:cTn id="1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itle 1">
            <a:extLst>
              <a:ext uri="{FF2B5EF4-FFF2-40B4-BE49-F238E27FC236}">
                <a16:creationId xmlns:a16="http://schemas.microsoft.com/office/drawing/2014/main" id="{457DCC7A-19C7-4CD3-B041-6BAFE1DFACBF}"/>
              </a:ext>
            </a:extLst>
          </p:cNvPr>
          <p:cNvSpPr>
            <a:spLocks noGrp="1"/>
          </p:cNvSpPr>
          <p:nvPr>
            <p:ph type="title"/>
          </p:nvPr>
        </p:nvSpPr>
        <p:spPr>
          <a:xfrm>
            <a:off x="258645" y="56388"/>
            <a:ext cx="10593839" cy="917308"/>
          </a:xfrm>
        </p:spPr>
        <p:txBody>
          <a:bodyPr>
            <a:noAutofit/>
          </a:bodyPr>
          <a:lstStyle/>
          <a:p>
            <a:pPr>
              <a:tabLst>
                <a:tab pos="4516438" algn="l"/>
              </a:tabLst>
            </a:pPr>
            <a:r>
              <a:rPr lang="it-IT" dirty="0"/>
              <a:t>Autonomous In-Space	Assembly of a 20m telescope</a:t>
            </a:r>
            <a:endParaRPr lang="en-US" dirty="0"/>
          </a:p>
        </p:txBody>
      </p:sp>
      <p:sp>
        <p:nvSpPr>
          <p:cNvPr id="4" name="Slide Number Placeholder 3">
            <a:extLst>
              <a:ext uri="{FF2B5EF4-FFF2-40B4-BE49-F238E27FC236}">
                <a16:creationId xmlns:a16="http://schemas.microsoft.com/office/drawing/2014/main" id="{FA10146D-2B0B-448D-8EB1-585BD743C7CD}"/>
              </a:ext>
            </a:extLst>
          </p:cNvPr>
          <p:cNvSpPr>
            <a:spLocks noGrp="1"/>
          </p:cNvSpPr>
          <p:nvPr>
            <p:ph type="sldNum" sz="quarter" idx="12"/>
          </p:nvPr>
        </p:nvSpPr>
        <p:spPr/>
        <p:txBody>
          <a:bodyPr/>
          <a:lstStyle/>
          <a:p>
            <a:fld id="{3C9FC519-7947-4F21-BC86-1F1EE0CE6A10}" type="slidenum">
              <a:rPr lang="en-US" smtClean="0"/>
              <a:pPr/>
              <a:t>7</a:t>
            </a:fld>
            <a:endParaRPr lang="en-US" dirty="0"/>
          </a:p>
        </p:txBody>
      </p:sp>
      <p:pic>
        <p:nvPicPr>
          <p:cNvPr id="47" name="Picture 46">
            <a:extLst>
              <a:ext uri="{FF2B5EF4-FFF2-40B4-BE49-F238E27FC236}">
                <a16:creationId xmlns:a16="http://schemas.microsoft.com/office/drawing/2014/main" id="{BCDD38BC-67CA-40B2-B5A1-8F48748754FA}"/>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6780" b="90847" l="15926" r="97222"/>
                    </a14:imgEffect>
                  </a14:imgLayer>
                </a14:imgProps>
              </a:ext>
              <a:ext uri="{28A0092B-C50C-407E-A947-70E740481C1C}">
                <a14:useLocalDpi xmlns:a14="http://schemas.microsoft.com/office/drawing/2010/main"/>
              </a:ext>
            </a:extLst>
          </a:blip>
          <a:srcRect l="7032" t="4047" r="2046" b="4263"/>
          <a:stretch/>
        </p:blipFill>
        <p:spPr>
          <a:xfrm rot="1230396">
            <a:off x="2481456" y="34609"/>
            <a:ext cx="3964831" cy="2649169"/>
          </a:xfrm>
          <a:prstGeom prst="rect">
            <a:avLst/>
          </a:prstGeom>
        </p:spPr>
      </p:pic>
      <p:pic>
        <p:nvPicPr>
          <p:cNvPr id="48" name="Picture 47">
            <a:extLst>
              <a:ext uri="{FF2B5EF4-FFF2-40B4-BE49-F238E27FC236}">
                <a16:creationId xmlns:a16="http://schemas.microsoft.com/office/drawing/2014/main" id="{4E634014-2960-4882-BFC9-175193E2B9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178752">
            <a:off x="3887918" y="5084839"/>
            <a:ext cx="2336027" cy="944222"/>
          </a:xfrm>
          <a:prstGeom prst="rect">
            <a:avLst/>
          </a:prstGeom>
        </p:spPr>
      </p:pic>
      <p:sp>
        <p:nvSpPr>
          <p:cNvPr id="49" name="TextBox 48">
            <a:extLst>
              <a:ext uri="{FF2B5EF4-FFF2-40B4-BE49-F238E27FC236}">
                <a16:creationId xmlns:a16="http://schemas.microsoft.com/office/drawing/2014/main" id="{EF436BF2-8081-4E64-BE8D-E2F6181B419A}"/>
              </a:ext>
            </a:extLst>
          </p:cNvPr>
          <p:cNvSpPr txBox="1"/>
          <p:nvPr/>
        </p:nvSpPr>
        <p:spPr>
          <a:xfrm>
            <a:off x="4124654" y="6197582"/>
            <a:ext cx="2328476" cy="528350"/>
          </a:xfrm>
          <a:prstGeom prst="rect">
            <a:avLst/>
          </a:prstGeom>
          <a:noFill/>
        </p:spPr>
        <p:txBody>
          <a:bodyPr wrap="square" rtlCol="0">
            <a:spAutoFit/>
          </a:bodyPr>
          <a:lstStyle/>
          <a:p>
            <a:pPr>
              <a:lnSpc>
                <a:spcPts val="1700"/>
              </a:lnSpc>
            </a:pPr>
            <a:r>
              <a:rPr lang="en-US" sz="1600" dirty="0">
                <a:solidFill>
                  <a:schemeClr val="bg1"/>
                </a:solidFill>
              </a:rPr>
              <a:t>Wire Harness </a:t>
            </a:r>
            <a:br>
              <a:rPr lang="en-US" sz="1600" dirty="0">
                <a:solidFill>
                  <a:schemeClr val="bg1"/>
                </a:solidFill>
              </a:rPr>
            </a:br>
            <a:r>
              <a:rPr lang="en-US" sz="1600" dirty="0">
                <a:solidFill>
                  <a:schemeClr val="bg1"/>
                </a:solidFill>
              </a:rPr>
              <a:t>and Fluid Line Placement</a:t>
            </a:r>
          </a:p>
        </p:txBody>
      </p:sp>
      <p:pic>
        <p:nvPicPr>
          <p:cNvPr id="50" name="Picture 49">
            <a:extLst>
              <a:ext uri="{FF2B5EF4-FFF2-40B4-BE49-F238E27FC236}">
                <a16:creationId xmlns:a16="http://schemas.microsoft.com/office/drawing/2014/main" id="{AB81FD21-FDF6-4DBB-8B19-73607DC5FCA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9994" y="4725227"/>
            <a:ext cx="2983418" cy="1595733"/>
          </a:xfrm>
          <a:prstGeom prst="rect">
            <a:avLst/>
          </a:prstGeom>
          <a:effectLst>
            <a:softEdge rad="31750"/>
          </a:effectLst>
        </p:spPr>
      </p:pic>
      <p:sp>
        <p:nvSpPr>
          <p:cNvPr id="51" name="TextBox 50">
            <a:extLst>
              <a:ext uri="{FF2B5EF4-FFF2-40B4-BE49-F238E27FC236}">
                <a16:creationId xmlns:a16="http://schemas.microsoft.com/office/drawing/2014/main" id="{8DC93A85-B058-4D95-894A-0BD8CF14C16A}"/>
              </a:ext>
            </a:extLst>
          </p:cNvPr>
          <p:cNvSpPr txBox="1"/>
          <p:nvPr/>
        </p:nvSpPr>
        <p:spPr>
          <a:xfrm>
            <a:off x="484172" y="6306587"/>
            <a:ext cx="2955061" cy="310341"/>
          </a:xfrm>
          <a:prstGeom prst="rect">
            <a:avLst/>
          </a:prstGeom>
          <a:noFill/>
        </p:spPr>
        <p:txBody>
          <a:bodyPr wrap="square" rtlCol="0">
            <a:spAutoFit/>
          </a:bodyPr>
          <a:lstStyle/>
          <a:p>
            <a:pPr algn="ctr">
              <a:lnSpc>
                <a:spcPts val="1700"/>
              </a:lnSpc>
            </a:pPr>
            <a:r>
              <a:rPr lang="en-US" sz="1600" dirty="0">
                <a:solidFill>
                  <a:schemeClr val="bg1"/>
                </a:solidFill>
              </a:rPr>
              <a:t>Connector Mating and De-mating</a:t>
            </a:r>
          </a:p>
        </p:txBody>
      </p:sp>
      <p:sp>
        <p:nvSpPr>
          <p:cNvPr id="52" name="Oval 51">
            <a:extLst>
              <a:ext uri="{FF2B5EF4-FFF2-40B4-BE49-F238E27FC236}">
                <a16:creationId xmlns:a16="http://schemas.microsoft.com/office/drawing/2014/main" id="{EE9E64A9-D0A9-4443-B59A-B56F54A47C59}"/>
              </a:ext>
            </a:extLst>
          </p:cNvPr>
          <p:cNvSpPr/>
          <p:nvPr/>
        </p:nvSpPr>
        <p:spPr>
          <a:xfrm>
            <a:off x="508698" y="5301158"/>
            <a:ext cx="548640" cy="548640"/>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3" name="Picture 52">
            <a:extLst>
              <a:ext uri="{FF2B5EF4-FFF2-40B4-BE49-F238E27FC236}">
                <a16:creationId xmlns:a16="http://schemas.microsoft.com/office/drawing/2014/main" id="{01CD2D93-C034-4ABE-92CA-3DB834039EE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2275" y="4254773"/>
            <a:ext cx="982307" cy="981939"/>
          </a:xfrm>
          <a:prstGeom prst="ellipse">
            <a:avLst/>
          </a:prstGeom>
          <a:ln w="12700">
            <a:solidFill>
              <a:srgbClr val="FFC000"/>
            </a:solidFill>
          </a:ln>
          <a:effectLst/>
        </p:spPr>
      </p:pic>
      <p:pic>
        <p:nvPicPr>
          <p:cNvPr id="54" name="Picture 53">
            <a:extLst>
              <a:ext uri="{FF2B5EF4-FFF2-40B4-BE49-F238E27FC236}">
                <a16:creationId xmlns:a16="http://schemas.microsoft.com/office/drawing/2014/main" id="{76AB96F6-6B7D-4AE3-BC21-B79F719D934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89492" y="2074485"/>
            <a:ext cx="2787983" cy="1859047"/>
          </a:xfrm>
          <a:prstGeom prst="rect">
            <a:avLst/>
          </a:prstGeom>
          <a:effectLst>
            <a:softEdge rad="31750"/>
          </a:effectLst>
        </p:spPr>
      </p:pic>
      <p:sp>
        <p:nvSpPr>
          <p:cNvPr id="55" name="TextBox 54">
            <a:extLst>
              <a:ext uri="{FF2B5EF4-FFF2-40B4-BE49-F238E27FC236}">
                <a16:creationId xmlns:a16="http://schemas.microsoft.com/office/drawing/2014/main" id="{97C3853D-84F2-478C-92C5-45FD18872CA2}"/>
              </a:ext>
            </a:extLst>
          </p:cNvPr>
          <p:cNvSpPr txBox="1"/>
          <p:nvPr/>
        </p:nvSpPr>
        <p:spPr>
          <a:xfrm>
            <a:off x="1391055" y="2145286"/>
            <a:ext cx="932131" cy="528350"/>
          </a:xfrm>
          <a:prstGeom prst="rect">
            <a:avLst/>
          </a:prstGeom>
          <a:noFill/>
        </p:spPr>
        <p:txBody>
          <a:bodyPr wrap="square" rtlCol="0">
            <a:spAutoFit/>
          </a:bodyPr>
          <a:lstStyle/>
          <a:p>
            <a:pPr algn="ctr">
              <a:lnSpc>
                <a:spcPts val="1700"/>
              </a:lnSpc>
            </a:pPr>
            <a:r>
              <a:rPr lang="en-US" sz="1600" dirty="0">
                <a:solidFill>
                  <a:schemeClr val="bg1"/>
                </a:solidFill>
              </a:rPr>
              <a:t>Inertial</a:t>
            </a:r>
          </a:p>
          <a:p>
            <a:pPr algn="ctr">
              <a:lnSpc>
                <a:spcPts val="1700"/>
              </a:lnSpc>
            </a:pPr>
            <a:r>
              <a:rPr lang="en-US" sz="1600" dirty="0">
                <a:solidFill>
                  <a:schemeClr val="bg1"/>
                </a:solidFill>
              </a:rPr>
              <a:t>Transfer</a:t>
            </a:r>
          </a:p>
        </p:txBody>
      </p:sp>
      <p:sp>
        <p:nvSpPr>
          <p:cNvPr id="56" name="Rectangle 55">
            <a:extLst>
              <a:ext uri="{FF2B5EF4-FFF2-40B4-BE49-F238E27FC236}">
                <a16:creationId xmlns:a16="http://schemas.microsoft.com/office/drawing/2014/main" id="{466935E3-44D2-42A9-BCFC-DF96CE2F64ED}"/>
              </a:ext>
            </a:extLst>
          </p:cNvPr>
          <p:cNvSpPr/>
          <p:nvPr/>
        </p:nvSpPr>
        <p:spPr>
          <a:xfrm rot="503585">
            <a:off x="1602890" y="3105386"/>
            <a:ext cx="502565" cy="4758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B59732CD-CE09-43C6-BAAC-749EB28C1120}"/>
              </a:ext>
            </a:extLst>
          </p:cNvPr>
          <p:cNvSpPr txBox="1"/>
          <p:nvPr/>
        </p:nvSpPr>
        <p:spPr>
          <a:xfrm>
            <a:off x="3508768" y="1964622"/>
            <a:ext cx="1173602" cy="528350"/>
          </a:xfrm>
          <a:prstGeom prst="rect">
            <a:avLst/>
          </a:prstGeom>
          <a:noFill/>
        </p:spPr>
        <p:txBody>
          <a:bodyPr wrap="square" rtlCol="0">
            <a:spAutoFit/>
          </a:bodyPr>
          <a:lstStyle/>
          <a:p>
            <a:pPr algn="ctr">
              <a:lnSpc>
                <a:spcPts val="1700"/>
              </a:lnSpc>
            </a:pPr>
            <a:r>
              <a:rPr lang="en-US" sz="1600" dirty="0">
                <a:solidFill>
                  <a:schemeClr val="bg1"/>
                </a:solidFill>
              </a:rPr>
              <a:t>Metering</a:t>
            </a:r>
          </a:p>
          <a:p>
            <a:pPr algn="r">
              <a:lnSpc>
                <a:spcPts val="1700"/>
              </a:lnSpc>
            </a:pPr>
            <a:r>
              <a:rPr lang="en-US" sz="1600" dirty="0">
                <a:solidFill>
                  <a:schemeClr val="bg1"/>
                </a:solidFill>
              </a:rPr>
              <a:t>Truss</a:t>
            </a:r>
          </a:p>
        </p:txBody>
      </p:sp>
      <p:pic>
        <p:nvPicPr>
          <p:cNvPr id="58" name="Picture 57">
            <a:extLst>
              <a:ext uri="{FF2B5EF4-FFF2-40B4-BE49-F238E27FC236}">
                <a16:creationId xmlns:a16="http://schemas.microsoft.com/office/drawing/2014/main" id="{3E4EC890-EF0E-4DF2-9B64-309CA8CDB77C}"/>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ackgroundRemoval t="1955" b="99549" l="3136" r="99129"/>
                    </a14:imgEffect>
                  </a14:imgLayer>
                </a14:imgProps>
              </a:ext>
              <a:ext uri="{28A0092B-C50C-407E-A947-70E740481C1C}">
                <a14:useLocalDpi xmlns:a14="http://schemas.microsoft.com/office/drawing/2010/main"/>
              </a:ext>
            </a:extLst>
          </a:blip>
          <a:srcRect t="6493" r="1260"/>
          <a:stretch/>
        </p:blipFill>
        <p:spPr>
          <a:xfrm>
            <a:off x="8366219" y="635742"/>
            <a:ext cx="2715849" cy="2979671"/>
          </a:xfrm>
          <a:prstGeom prst="rect">
            <a:avLst/>
          </a:prstGeom>
        </p:spPr>
      </p:pic>
      <p:sp>
        <p:nvSpPr>
          <p:cNvPr id="59" name="TextBox 58">
            <a:extLst>
              <a:ext uri="{FF2B5EF4-FFF2-40B4-BE49-F238E27FC236}">
                <a16:creationId xmlns:a16="http://schemas.microsoft.com/office/drawing/2014/main" id="{1A698BE6-A4DB-4AE6-A112-932B68D35E93}"/>
              </a:ext>
            </a:extLst>
          </p:cNvPr>
          <p:cNvSpPr txBox="1"/>
          <p:nvPr/>
        </p:nvSpPr>
        <p:spPr>
          <a:xfrm>
            <a:off x="10739000" y="1577465"/>
            <a:ext cx="1280160" cy="1182375"/>
          </a:xfrm>
          <a:prstGeom prst="rect">
            <a:avLst/>
          </a:prstGeom>
          <a:noFill/>
        </p:spPr>
        <p:txBody>
          <a:bodyPr wrap="square" rtlCol="0">
            <a:spAutoFit/>
          </a:bodyPr>
          <a:lstStyle/>
          <a:p>
            <a:pPr>
              <a:lnSpc>
                <a:spcPts val="1700"/>
              </a:lnSpc>
            </a:pPr>
            <a:r>
              <a:rPr lang="en-US" sz="1600" dirty="0">
                <a:solidFill>
                  <a:schemeClr val="bg1"/>
                </a:solidFill>
              </a:rPr>
              <a:t>Assembly of truss(</a:t>
            </a:r>
            <a:r>
              <a:rPr lang="en-US" sz="1600" dirty="0" err="1">
                <a:solidFill>
                  <a:schemeClr val="bg1"/>
                </a:solidFill>
              </a:rPr>
              <a:t>es</a:t>
            </a:r>
            <a:r>
              <a:rPr lang="en-US" sz="1600" dirty="0">
                <a:solidFill>
                  <a:schemeClr val="bg1"/>
                </a:solidFill>
              </a:rPr>
              <a:t>) to form primary mirror structure</a:t>
            </a:r>
          </a:p>
        </p:txBody>
      </p:sp>
      <p:pic>
        <p:nvPicPr>
          <p:cNvPr id="60" name="Picture 59">
            <a:extLst>
              <a:ext uri="{FF2B5EF4-FFF2-40B4-BE49-F238E27FC236}">
                <a16:creationId xmlns:a16="http://schemas.microsoft.com/office/drawing/2014/main" id="{7CD7745E-C76B-4E8A-B159-729C52E31C38}"/>
              </a:ext>
            </a:extLst>
          </p:cNvPr>
          <p:cNvPicPr>
            <a:picLocks noChangeAspect="1"/>
          </p:cNvPicPr>
          <p:nvPr/>
        </p:nvPicPr>
        <p:blipFill>
          <a:blip r:embed="rId11" cstate="email">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flipH="1">
            <a:off x="9350239" y="1098278"/>
            <a:ext cx="945942" cy="1409965"/>
          </a:xfrm>
          <a:prstGeom prst="rect">
            <a:avLst/>
          </a:prstGeom>
        </p:spPr>
      </p:pic>
      <p:pic>
        <p:nvPicPr>
          <p:cNvPr id="61" name="Picture 60">
            <a:extLst>
              <a:ext uri="{FF2B5EF4-FFF2-40B4-BE49-F238E27FC236}">
                <a16:creationId xmlns:a16="http://schemas.microsoft.com/office/drawing/2014/main" id="{036CB9EC-B3CE-4375-9304-F303E48CDB65}"/>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1917" b="100000" l="18456" r="98490"/>
                    </a14:imgEffect>
                  </a14:imgLayer>
                </a14:imgProps>
              </a:ext>
              <a:ext uri="{28A0092B-C50C-407E-A947-70E740481C1C}">
                <a14:useLocalDpi xmlns:a14="http://schemas.microsoft.com/office/drawing/2010/main"/>
              </a:ext>
            </a:extLst>
          </a:blip>
          <a:srcRect/>
          <a:stretch/>
        </p:blipFill>
        <p:spPr>
          <a:xfrm>
            <a:off x="6728756" y="4642053"/>
            <a:ext cx="2103120" cy="2210295"/>
          </a:xfrm>
          <a:prstGeom prst="rect">
            <a:avLst/>
          </a:prstGeom>
        </p:spPr>
      </p:pic>
      <p:sp>
        <p:nvSpPr>
          <p:cNvPr id="62" name="TextBox 61">
            <a:extLst>
              <a:ext uri="{FF2B5EF4-FFF2-40B4-BE49-F238E27FC236}">
                <a16:creationId xmlns:a16="http://schemas.microsoft.com/office/drawing/2014/main" id="{3773CF54-2E82-4815-BC9A-8568EA45CFE1}"/>
              </a:ext>
            </a:extLst>
          </p:cNvPr>
          <p:cNvSpPr txBox="1"/>
          <p:nvPr/>
        </p:nvSpPr>
        <p:spPr>
          <a:xfrm>
            <a:off x="8831876" y="6121180"/>
            <a:ext cx="2743201" cy="528350"/>
          </a:xfrm>
          <a:prstGeom prst="rect">
            <a:avLst/>
          </a:prstGeom>
          <a:noFill/>
        </p:spPr>
        <p:txBody>
          <a:bodyPr wrap="square" rtlCol="0">
            <a:spAutoFit/>
          </a:bodyPr>
          <a:lstStyle/>
          <a:p>
            <a:pPr>
              <a:lnSpc>
                <a:spcPts val="1700"/>
              </a:lnSpc>
            </a:pPr>
            <a:r>
              <a:rPr lang="en-US" sz="1600" dirty="0">
                <a:solidFill>
                  <a:schemeClr val="bg1"/>
                </a:solidFill>
              </a:rPr>
              <a:t>Installation of hexagonal mirrors on truss assembly</a:t>
            </a:r>
          </a:p>
        </p:txBody>
      </p:sp>
      <p:pic>
        <p:nvPicPr>
          <p:cNvPr id="63" name="Picture 10" descr="Earthquakes Hit Central Oklahoma, Shocks Felt in Kansas | Kansas Public  Radio">
            <a:extLst>
              <a:ext uri="{FF2B5EF4-FFF2-40B4-BE49-F238E27FC236}">
                <a16:creationId xmlns:a16="http://schemas.microsoft.com/office/drawing/2014/main" id="{FAF12B04-6454-43B5-B102-55CB0D7754FD}"/>
              </a:ext>
            </a:extLst>
          </p:cNvPr>
          <p:cNvPicPr>
            <a:picLocks noChangeAspect="1" noChangeArrowheads="1"/>
          </p:cNvPicPr>
          <p:nvPr/>
        </p:nvPicPr>
        <p:blipFill>
          <a:blip r:embed="rId14" cstate="email">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1268" y="1706555"/>
            <a:ext cx="3383280" cy="338328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54B9C8BA-3779-4744-922C-56D3E74BE90E}"/>
              </a:ext>
            </a:extLst>
          </p:cNvPr>
          <p:cNvPicPr>
            <a:picLocks noChangeAspect="1"/>
          </p:cNvPicPr>
          <p:nvPr/>
        </p:nvPicPr>
        <p:blipFill>
          <a:blip r:embed="rId15" cstate="email">
            <a:extLst>
              <a:ext uri="{BEBA8EAE-BF5A-486C-A8C5-ECC9F3942E4B}">
                <a14:imgProps xmlns:a14="http://schemas.microsoft.com/office/drawing/2010/main">
                  <a14:imgLayer r:embed="rId16">
                    <a14:imgEffect>
                      <a14:backgroundRemoval t="4209" b="93614" l="7584" r="84724"/>
                    </a14:imgEffect>
                  </a14:imgLayer>
                </a14:imgProps>
              </a:ext>
              <a:ext uri="{28A0092B-C50C-407E-A947-70E740481C1C}">
                <a14:useLocalDpi xmlns:a14="http://schemas.microsoft.com/office/drawing/2010/main"/>
              </a:ext>
            </a:extLst>
          </a:blip>
          <a:stretch>
            <a:fillRect/>
          </a:stretch>
        </p:blipFill>
        <p:spPr>
          <a:xfrm>
            <a:off x="4219584" y="1874770"/>
            <a:ext cx="3775947" cy="2817626"/>
          </a:xfrm>
          <a:prstGeom prst="rect">
            <a:avLst/>
          </a:prstGeom>
          <a:noFill/>
        </p:spPr>
      </p:pic>
      <p:cxnSp>
        <p:nvCxnSpPr>
          <p:cNvPr id="65" name="Straight Arrow Connector 64">
            <a:extLst>
              <a:ext uri="{FF2B5EF4-FFF2-40B4-BE49-F238E27FC236}">
                <a16:creationId xmlns:a16="http://schemas.microsoft.com/office/drawing/2014/main" id="{D35C0DF7-83DA-4B06-85AC-F054C27D26B0}"/>
              </a:ext>
            </a:extLst>
          </p:cNvPr>
          <p:cNvCxnSpPr>
            <a:cxnSpLocks/>
            <a:stCxn id="56" idx="3"/>
          </p:cNvCxnSpPr>
          <p:nvPr/>
        </p:nvCxnSpPr>
        <p:spPr>
          <a:xfrm flipV="1">
            <a:off x="2102764" y="3071256"/>
            <a:ext cx="2397047" cy="30875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35EE443-2D7B-443A-B0E4-FD81462C3293}"/>
              </a:ext>
            </a:extLst>
          </p:cNvPr>
          <p:cNvCxnSpPr>
            <a:cxnSpLocks/>
          </p:cNvCxnSpPr>
          <p:nvPr/>
        </p:nvCxnSpPr>
        <p:spPr>
          <a:xfrm>
            <a:off x="4356860" y="1792948"/>
            <a:ext cx="1699315" cy="195303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CFFA05D-8554-4BAB-9EE4-7A2D51A4BF32}"/>
              </a:ext>
            </a:extLst>
          </p:cNvPr>
          <p:cNvCxnSpPr>
            <a:cxnSpLocks/>
            <a:stCxn id="60" idx="3"/>
          </p:cNvCxnSpPr>
          <p:nvPr/>
        </p:nvCxnSpPr>
        <p:spPr>
          <a:xfrm flipH="1">
            <a:off x="7083647" y="1803261"/>
            <a:ext cx="2266592" cy="10175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7D4439B-BBD9-4714-8732-2D6F6A66F566}"/>
              </a:ext>
            </a:extLst>
          </p:cNvPr>
          <p:cNvCxnSpPr>
            <a:cxnSpLocks/>
          </p:cNvCxnSpPr>
          <p:nvPr/>
        </p:nvCxnSpPr>
        <p:spPr>
          <a:xfrm flipH="1" flipV="1">
            <a:off x="6769525" y="2917475"/>
            <a:ext cx="1030983" cy="238196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75F2E408-BB1D-485B-B38C-5959BD71DA05}"/>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flipH="1">
            <a:off x="9397247" y="4001765"/>
            <a:ext cx="2457026" cy="1513635"/>
          </a:xfrm>
          <a:prstGeom prst="rect">
            <a:avLst/>
          </a:prstGeom>
        </p:spPr>
      </p:pic>
      <p:pic>
        <p:nvPicPr>
          <p:cNvPr id="70" name="Picture 69">
            <a:extLst>
              <a:ext uri="{FF2B5EF4-FFF2-40B4-BE49-F238E27FC236}">
                <a16:creationId xmlns:a16="http://schemas.microsoft.com/office/drawing/2014/main" id="{EC6B6BAE-A3DB-4F17-AC44-397338B1B0B8}"/>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rot="10800000" flipH="1">
            <a:off x="10262233" y="3767296"/>
            <a:ext cx="1721125" cy="1168161"/>
          </a:xfrm>
          <a:prstGeom prst="rect">
            <a:avLst/>
          </a:prstGeom>
          <a:effectLst>
            <a:softEdge rad="31750"/>
          </a:effectLst>
        </p:spPr>
      </p:pic>
      <p:sp>
        <p:nvSpPr>
          <p:cNvPr id="71" name="TextBox 70">
            <a:extLst>
              <a:ext uri="{FF2B5EF4-FFF2-40B4-BE49-F238E27FC236}">
                <a16:creationId xmlns:a16="http://schemas.microsoft.com/office/drawing/2014/main" id="{9802CDBE-A4B9-495C-B608-8C99197A4052}"/>
              </a:ext>
            </a:extLst>
          </p:cNvPr>
          <p:cNvSpPr txBox="1"/>
          <p:nvPr/>
        </p:nvSpPr>
        <p:spPr>
          <a:xfrm>
            <a:off x="9823210" y="5458282"/>
            <a:ext cx="2412969" cy="528350"/>
          </a:xfrm>
          <a:prstGeom prst="rect">
            <a:avLst/>
          </a:prstGeom>
          <a:noFill/>
        </p:spPr>
        <p:txBody>
          <a:bodyPr wrap="square" rtlCol="0">
            <a:spAutoFit/>
          </a:bodyPr>
          <a:lstStyle/>
          <a:p>
            <a:pPr>
              <a:lnSpc>
                <a:spcPts val="1700"/>
              </a:lnSpc>
            </a:pPr>
            <a:r>
              <a:rPr lang="en-US" sz="1600" dirty="0">
                <a:solidFill>
                  <a:schemeClr val="bg1"/>
                </a:solidFill>
              </a:rPr>
              <a:t>Precision placement and joining of trusses/payloads</a:t>
            </a:r>
          </a:p>
        </p:txBody>
      </p:sp>
      <p:sp>
        <p:nvSpPr>
          <p:cNvPr id="72" name="TextBox 71">
            <a:extLst>
              <a:ext uri="{FF2B5EF4-FFF2-40B4-BE49-F238E27FC236}">
                <a16:creationId xmlns:a16="http://schemas.microsoft.com/office/drawing/2014/main" id="{16DB9E6E-FFFB-4F9E-830F-75078765983E}"/>
              </a:ext>
            </a:extLst>
          </p:cNvPr>
          <p:cNvSpPr txBox="1"/>
          <p:nvPr/>
        </p:nvSpPr>
        <p:spPr>
          <a:xfrm>
            <a:off x="7862166" y="1359038"/>
            <a:ext cx="804020" cy="310341"/>
          </a:xfrm>
          <a:prstGeom prst="rect">
            <a:avLst/>
          </a:prstGeom>
          <a:noFill/>
        </p:spPr>
        <p:txBody>
          <a:bodyPr wrap="square" rtlCol="0">
            <a:spAutoFit/>
          </a:bodyPr>
          <a:lstStyle/>
          <a:p>
            <a:pPr>
              <a:lnSpc>
                <a:spcPts val="1700"/>
              </a:lnSpc>
            </a:pPr>
            <a:r>
              <a:rPr lang="en-US" sz="1400" dirty="0">
                <a:solidFill>
                  <a:schemeClr val="bg1"/>
                </a:solidFill>
              </a:rPr>
              <a:t>Tri-Truss</a:t>
            </a:r>
          </a:p>
        </p:txBody>
      </p:sp>
      <p:cxnSp>
        <p:nvCxnSpPr>
          <p:cNvPr id="73" name="Straight Arrow Connector 72">
            <a:extLst>
              <a:ext uri="{FF2B5EF4-FFF2-40B4-BE49-F238E27FC236}">
                <a16:creationId xmlns:a16="http://schemas.microsoft.com/office/drawing/2014/main" id="{7AA3B973-D383-4ABB-9B9E-A4947BBF44B4}"/>
              </a:ext>
            </a:extLst>
          </p:cNvPr>
          <p:cNvCxnSpPr>
            <a:cxnSpLocks/>
            <a:stCxn id="48" idx="0"/>
          </p:cNvCxnSpPr>
          <p:nvPr/>
        </p:nvCxnSpPr>
        <p:spPr>
          <a:xfrm flipV="1">
            <a:off x="5214658" y="3708569"/>
            <a:ext cx="1263919" cy="140375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669CD54-E704-4C62-B273-01833FCA2F6A}"/>
              </a:ext>
            </a:extLst>
          </p:cNvPr>
          <p:cNvCxnSpPr>
            <a:cxnSpLocks/>
            <a:stCxn id="50" idx="0"/>
          </p:cNvCxnSpPr>
          <p:nvPr/>
        </p:nvCxnSpPr>
        <p:spPr>
          <a:xfrm flipV="1">
            <a:off x="1961703" y="3819108"/>
            <a:ext cx="3656671" cy="90611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5301FC7-7074-42AF-8530-7417B903F7FE}"/>
              </a:ext>
            </a:extLst>
          </p:cNvPr>
          <p:cNvSpPr txBox="1"/>
          <p:nvPr/>
        </p:nvSpPr>
        <p:spPr>
          <a:xfrm>
            <a:off x="2070683" y="4809619"/>
            <a:ext cx="457176" cy="338554"/>
          </a:xfrm>
          <a:prstGeom prst="rect">
            <a:avLst/>
          </a:prstGeom>
          <a:noFill/>
        </p:spPr>
        <p:txBody>
          <a:bodyPr wrap="none" rtlCol="0">
            <a:spAutoFit/>
          </a:bodyPr>
          <a:lstStyle/>
          <a:p>
            <a:r>
              <a:rPr lang="en-US" sz="1600" dirty="0">
                <a:solidFill>
                  <a:schemeClr val="bg1"/>
                </a:solidFill>
              </a:rPr>
              <a:t>⑦</a:t>
            </a:r>
          </a:p>
        </p:txBody>
      </p:sp>
      <p:sp>
        <p:nvSpPr>
          <p:cNvPr id="76" name="TextBox 75">
            <a:extLst>
              <a:ext uri="{FF2B5EF4-FFF2-40B4-BE49-F238E27FC236}">
                <a16:creationId xmlns:a16="http://schemas.microsoft.com/office/drawing/2014/main" id="{2FCFCA91-86B5-4F45-BF76-75EB35229D6F}"/>
              </a:ext>
            </a:extLst>
          </p:cNvPr>
          <p:cNvSpPr txBox="1"/>
          <p:nvPr/>
        </p:nvSpPr>
        <p:spPr>
          <a:xfrm>
            <a:off x="4261857" y="5927542"/>
            <a:ext cx="457176" cy="338554"/>
          </a:xfrm>
          <a:prstGeom prst="rect">
            <a:avLst/>
          </a:prstGeom>
          <a:noFill/>
        </p:spPr>
        <p:txBody>
          <a:bodyPr wrap="none" rtlCol="0">
            <a:spAutoFit/>
          </a:bodyPr>
          <a:lstStyle/>
          <a:p>
            <a:r>
              <a:rPr lang="en-US" sz="1600" dirty="0">
                <a:solidFill>
                  <a:schemeClr val="bg1"/>
                </a:solidFill>
              </a:rPr>
              <a:t>⑥</a:t>
            </a:r>
          </a:p>
        </p:txBody>
      </p:sp>
      <p:sp>
        <p:nvSpPr>
          <p:cNvPr id="77" name="TextBox 76">
            <a:extLst>
              <a:ext uri="{FF2B5EF4-FFF2-40B4-BE49-F238E27FC236}">
                <a16:creationId xmlns:a16="http://schemas.microsoft.com/office/drawing/2014/main" id="{9FF50C3F-2119-437F-ABC3-0DA5DAF0CEAF}"/>
              </a:ext>
            </a:extLst>
          </p:cNvPr>
          <p:cNvSpPr txBox="1"/>
          <p:nvPr/>
        </p:nvSpPr>
        <p:spPr>
          <a:xfrm>
            <a:off x="8831876" y="5782626"/>
            <a:ext cx="457176" cy="338554"/>
          </a:xfrm>
          <a:prstGeom prst="rect">
            <a:avLst/>
          </a:prstGeom>
          <a:noFill/>
        </p:spPr>
        <p:txBody>
          <a:bodyPr wrap="none" rtlCol="0">
            <a:spAutoFit/>
          </a:bodyPr>
          <a:lstStyle/>
          <a:p>
            <a:r>
              <a:rPr lang="en-US" sz="1600" dirty="0">
                <a:solidFill>
                  <a:schemeClr val="bg1"/>
                </a:solidFill>
              </a:rPr>
              <a:t>⑤</a:t>
            </a:r>
          </a:p>
        </p:txBody>
      </p:sp>
      <p:sp>
        <p:nvSpPr>
          <p:cNvPr id="78" name="TextBox 77">
            <a:extLst>
              <a:ext uri="{FF2B5EF4-FFF2-40B4-BE49-F238E27FC236}">
                <a16:creationId xmlns:a16="http://schemas.microsoft.com/office/drawing/2014/main" id="{54724C1C-DD8E-434B-891B-3C0E5A82099D}"/>
              </a:ext>
            </a:extLst>
          </p:cNvPr>
          <p:cNvSpPr txBox="1"/>
          <p:nvPr/>
        </p:nvSpPr>
        <p:spPr>
          <a:xfrm>
            <a:off x="9836820" y="3708797"/>
            <a:ext cx="457176" cy="338554"/>
          </a:xfrm>
          <a:prstGeom prst="rect">
            <a:avLst/>
          </a:prstGeom>
          <a:noFill/>
        </p:spPr>
        <p:txBody>
          <a:bodyPr wrap="none" rtlCol="0">
            <a:spAutoFit/>
          </a:bodyPr>
          <a:lstStyle/>
          <a:p>
            <a:r>
              <a:rPr lang="en-US" sz="1600" dirty="0">
                <a:solidFill>
                  <a:schemeClr val="bg1"/>
                </a:solidFill>
              </a:rPr>
              <a:t>④</a:t>
            </a:r>
          </a:p>
        </p:txBody>
      </p:sp>
      <p:sp>
        <p:nvSpPr>
          <p:cNvPr id="79" name="TextBox 78">
            <a:extLst>
              <a:ext uri="{FF2B5EF4-FFF2-40B4-BE49-F238E27FC236}">
                <a16:creationId xmlns:a16="http://schemas.microsoft.com/office/drawing/2014/main" id="{EBECCABC-53EF-47BB-A9E4-1AF9CFF9CE4F}"/>
              </a:ext>
            </a:extLst>
          </p:cNvPr>
          <p:cNvSpPr txBox="1"/>
          <p:nvPr/>
        </p:nvSpPr>
        <p:spPr>
          <a:xfrm>
            <a:off x="9474718" y="3708568"/>
            <a:ext cx="457176" cy="338554"/>
          </a:xfrm>
          <a:prstGeom prst="rect">
            <a:avLst/>
          </a:prstGeom>
          <a:noFill/>
        </p:spPr>
        <p:txBody>
          <a:bodyPr wrap="none" rtlCol="0">
            <a:spAutoFit/>
          </a:bodyPr>
          <a:lstStyle/>
          <a:p>
            <a:r>
              <a:rPr lang="en-US" sz="1600" dirty="0">
                <a:solidFill>
                  <a:schemeClr val="bg1"/>
                </a:solidFill>
              </a:rPr>
              <a:t>③</a:t>
            </a:r>
          </a:p>
        </p:txBody>
      </p:sp>
      <p:sp>
        <p:nvSpPr>
          <p:cNvPr id="80" name="TextBox 79">
            <a:extLst>
              <a:ext uri="{FF2B5EF4-FFF2-40B4-BE49-F238E27FC236}">
                <a16:creationId xmlns:a16="http://schemas.microsoft.com/office/drawing/2014/main" id="{80306F64-1B2D-4BCE-B291-81D4F8CABCDD}"/>
              </a:ext>
            </a:extLst>
          </p:cNvPr>
          <p:cNvSpPr txBox="1"/>
          <p:nvPr/>
        </p:nvSpPr>
        <p:spPr>
          <a:xfrm>
            <a:off x="10198331" y="2717808"/>
            <a:ext cx="457176" cy="338554"/>
          </a:xfrm>
          <a:prstGeom prst="rect">
            <a:avLst/>
          </a:prstGeom>
          <a:noFill/>
        </p:spPr>
        <p:txBody>
          <a:bodyPr wrap="none" rtlCol="0">
            <a:spAutoFit/>
          </a:bodyPr>
          <a:lstStyle/>
          <a:p>
            <a:r>
              <a:rPr lang="en-US" sz="1600" dirty="0">
                <a:solidFill>
                  <a:schemeClr val="bg1"/>
                </a:solidFill>
              </a:rPr>
              <a:t>②</a:t>
            </a:r>
          </a:p>
        </p:txBody>
      </p:sp>
      <p:sp>
        <p:nvSpPr>
          <p:cNvPr id="81" name="TextBox 80">
            <a:extLst>
              <a:ext uri="{FF2B5EF4-FFF2-40B4-BE49-F238E27FC236}">
                <a16:creationId xmlns:a16="http://schemas.microsoft.com/office/drawing/2014/main" id="{385B9832-B81B-4EA8-B018-ECF17F910EBF}"/>
              </a:ext>
            </a:extLst>
          </p:cNvPr>
          <p:cNvSpPr txBox="1"/>
          <p:nvPr/>
        </p:nvSpPr>
        <p:spPr>
          <a:xfrm>
            <a:off x="4567538" y="1745267"/>
            <a:ext cx="457176" cy="338554"/>
          </a:xfrm>
          <a:prstGeom prst="rect">
            <a:avLst/>
          </a:prstGeom>
          <a:noFill/>
        </p:spPr>
        <p:txBody>
          <a:bodyPr wrap="none" rtlCol="0">
            <a:spAutoFit/>
          </a:bodyPr>
          <a:lstStyle/>
          <a:p>
            <a:r>
              <a:rPr lang="en-US" sz="1600" dirty="0">
                <a:solidFill>
                  <a:schemeClr val="bg1"/>
                </a:solidFill>
              </a:rPr>
              <a:t>①</a:t>
            </a:r>
          </a:p>
        </p:txBody>
      </p:sp>
      <p:cxnSp>
        <p:nvCxnSpPr>
          <p:cNvPr id="82" name="Straight Arrow Connector 81">
            <a:extLst>
              <a:ext uri="{FF2B5EF4-FFF2-40B4-BE49-F238E27FC236}">
                <a16:creationId xmlns:a16="http://schemas.microsoft.com/office/drawing/2014/main" id="{E43C8127-C58B-4FEE-9B28-C884D4F59B0C}"/>
              </a:ext>
            </a:extLst>
          </p:cNvPr>
          <p:cNvCxnSpPr>
            <a:stCxn id="69" idx="3"/>
          </p:cNvCxnSpPr>
          <p:nvPr/>
        </p:nvCxnSpPr>
        <p:spPr>
          <a:xfrm flipH="1" flipV="1">
            <a:off x="7691709" y="3883176"/>
            <a:ext cx="1705538" cy="87540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FCFF8E0-EDC3-4FD1-A78D-DBDFA521B17F}"/>
              </a:ext>
            </a:extLst>
          </p:cNvPr>
          <p:cNvSpPr txBox="1"/>
          <p:nvPr/>
        </p:nvSpPr>
        <p:spPr>
          <a:xfrm>
            <a:off x="1638114" y="2611406"/>
            <a:ext cx="457176" cy="338554"/>
          </a:xfrm>
          <a:prstGeom prst="rect">
            <a:avLst/>
          </a:prstGeom>
          <a:noFill/>
        </p:spPr>
        <p:txBody>
          <a:bodyPr wrap="none" rtlCol="0">
            <a:spAutoFit/>
          </a:bodyPr>
          <a:lstStyle/>
          <a:p>
            <a:r>
              <a:rPr lang="en-US" sz="1600" dirty="0">
                <a:solidFill>
                  <a:schemeClr val="bg1"/>
                </a:solidFill>
              </a:rPr>
              <a:t>⑧</a:t>
            </a:r>
          </a:p>
        </p:txBody>
      </p:sp>
      <p:sp>
        <p:nvSpPr>
          <p:cNvPr id="84" name="TextBox 83">
            <a:extLst>
              <a:ext uri="{FF2B5EF4-FFF2-40B4-BE49-F238E27FC236}">
                <a16:creationId xmlns:a16="http://schemas.microsoft.com/office/drawing/2014/main" id="{7B7D0C88-367C-41AE-9653-0B28F24EB37B}"/>
              </a:ext>
            </a:extLst>
          </p:cNvPr>
          <p:cNvSpPr txBox="1"/>
          <p:nvPr/>
        </p:nvSpPr>
        <p:spPr>
          <a:xfrm>
            <a:off x="9430701" y="2030190"/>
            <a:ext cx="457176" cy="338554"/>
          </a:xfrm>
          <a:prstGeom prst="rect">
            <a:avLst/>
          </a:prstGeom>
          <a:noFill/>
        </p:spPr>
        <p:txBody>
          <a:bodyPr wrap="none" rtlCol="0">
            <a:spAutoFit/>
          </a:bodyPr>
          <a:lstStyle/>
          <a:p>
            <a:r>
              <a:rPr lang="en-US" sz="1600" dirty="0">
                <a:solidFill>
                  <a:schemeClr val="bg1"/>
                </a:solidFill>
              </a:rPr>
              <a:t>③</a:t>
            </a:r>
          </a:p>
        </p:txBody>
      </p:sp>
      <p:pic>
        <p:nvPicPr>
          <p:cNvPr id="85" name="Picture 84">
            <a:extLst>
              <a:ext uri="{FF2B5EF4-FFF2-40B4-BE49-F238E27FC236}">
                <a16:creationId xmlns:a16="http://schemas.microsoft.com/office/drawing/2014/main" id="{F5C97DEA-D1DF-497A-A890-C2D212F1D274}"/>
              </a:ext>
            </a:extLst>
          </p:cNvPr>
          <p:cNvPicPr>
            <a:picLocks noChangeAspect="1"/>
          </p:cNvPicPr>
          <p:nvPr/>
        </p:nvPicPr>
        <p:blipFill>
          <a:blip r:embed="rId1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rot="304540">
            <a:off x="7808125" y="1630674"/>
            <a:ext cx="874407" cy="845894"/>
          </a:xfrm>
          <a:prstGeom prst="rect">
            <a:avLst/>
          </a:prstGeom>
        </p:spPr>
      </p:pic>
      <p:sp>
        <p:nvSpPr>
          <p:cNvPr id="86" name="TextBox 85">
            <a:extLst>
              <a:ext uri="{FF2B5EF4-FFF2-40B4-BE49-F238E27FC236}">
                <a16:creationId xmlns:a16="http://schemas.microsoft.com/office/drawing/2014/main" id="{4A74D312-68EC-416E-BD40-AD188D11B067}"/>
              </a:ext>
            </a:extLst>
          </p:cNvPr>
          <p:cNvSpPr txBox="1"/>
          <p:nvPr/>
        </p:nvSpPr>
        <p:spPr>
          <a:xfrm>
            <a:off x="258646" y="1180295"/>
            <a:ext cx="2333924" cy="369332"/>
          </a:xfrm>
          <a:prstGeom prst="rect">
            <a:avLst/>
          </a:prstGeom>
          <a:solidFill>
            <a:srgbClr val="000000">
              <a:alpha val="40000"/>
            </a:srgbClr>
          </a:solidFill>
        </p:spPr>
        <p:txBody>
          <a:bodyPr wrap="square" lIns="0" tIns="0" rIns="0" bIns="0" rtlCol="0" anchor="ctr">
            <a:spAutoFit/>
          </a:bodyPr>
          <a:lstStyle/>
          <a:p>
            <a:r>
              <a:rPr lang="en-US" sz="2400" b="1" dirty="0" err="1">
                <a:solidFill>
                  <a:srgbClr val="FFC000"/>
                </a:solidFill>
              </a:rPr>
              <a:t>iSAT</a:t>
            </a:r>
            <a:r>
              <a:rPr lang="en-US" sz="2400" b="1" dirty="0">
                <a:solidFill>
                  <a:srgbClr val="FFC000"/>
                </a:solidFill>
              </a:rPr>
              <a:t> Study (2019)</a:t>
            </a:r>
          </a:p>
        </p:txBody>
      </p:sp>
    </p:spTree>
    <p:extLst>
      <p:ext uri="{BB962C8B-B14F-4D97-AF65-F5344CB8AC3E}">
        <p14:creationId xmlns:p14="http://schemas.microsoft.com/office/powerpoint/2010/main" val="428178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000"/>
                                        <p:tgtEl>
                                          <p:spTgt spid="47"/>
                                        </p:tgtEl>
                                      </p:cBhvr>
                                    </p:animEffect>
                                  </p:childTnLst>
                                </p:cTn>
                              </p:par>
                              <p:par>
                                <p:cTn id="8" presetID="10"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2000"/>
                                        <p:tgtEl>
                                          <p:spTgt spid="4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2000"/>
                                        <p:tgtEl>
                                          <p:spTgt spid="49"/>
                                        </p:tgtEl>
                                      </p:cBhvr>
                                    </p:animEffect>
                                  </p:childTnLst>
                                </p:cTn>
                              </p:par>
                              <p:par>
                                <p:cTn id="14" presetID="10"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2000"/>
                                        <p:tgtEl>
                                          <p:spTgt spid="5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2000"/>
                                        <p:tgtEl>
                                          <p:spTgt spid="5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2000"/>
                                        <p:tgtEl>
                                          <p:spTgt spid="52"/>
                                        </p:tgtEl>
                                      </p:cBhvr>
                                    </p:animEffect>
                                  </p:childTnLst>
                                </p:cTn>
                              </p:par>
                              <p:par>
                                <p:cTn id="23" presetID="10"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2000"/>
                                        <p:tgtEl>
                                          <p:spTgt spid="53"/>
                                        </p:tgtEl>
                                      </p:cBhvr>
                                    </p:animEffect>
                                  </p:childTnLst>
                                </p:cTn>
                              </p:par>
                              <p:par>
                                <p:cTn id="26" presetID="10" presetClass="entr" presetSubtype="0"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2000"/>
                                        <p:tgtEl>
                                          <p:spTgt spid="5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2000"/>
                                        <p:tgtEl>
                                          <p:spTgt spid="5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2000"/>
                                        <p:tgtEl>
                                          <p:spTgt spid="5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2000"/>
                                        <p:tgtEl>
                                          <p:spTgt spid="57"/>
                                        </p:tgtEl>
                                      </p:cBhvr>
                                    </p:animEffect>
                                  </p:childTnLst>
                                </p:cTn>
                              </p:par>
                              <p:par>
                                <p:cTn id="38" presetID="10" presetClass="entr" presetSubtype="0"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2000"/>
                                        <p:tgtEl>
                                          <p:spTgt spid="5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2000"/>
                                        <p:tgtEl>
                                          <p:spTgt spid="59"/>
                                        </p:tgtEl>
                                      </p:cBhvr>
                                    </p:animEffect>
                                  </p:childTnLst>
                                </p:cTn>
                              </p:par>
                              <p:par>
                                <p:cTn id="44" presetID="10" presetClass="entr" presetSubtype="0"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2000"/>
                                        <p:tgtEl>
                                          <p:spTgt spid="60"/>
                                        </p:tgtEl>
                                      </p:cBhvr>
                                    </p:animEffect>
                                  </p:childTnLst>
                                </p:cTn>
                              </p:par>
                              <p:par>
                                <p:cTn id="47" presetID="10"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2000"/>
                                        <p:tgtEl>
                                          <p:spTgt spid="6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2000"/>
                                        <p:tgtEl>
                                          <p:spTgt spid="62"/>
                                        </p:tgtEl>
                                      </p:cBhvr>
                                    </p:animEffect>
                                  </p:childTnLst>
                                </p:cTn>
                              </p:par>
                              <p:par>
                                <p:cTn id="53" presetID="10" presetClass="entr" presetSubtype="0" fill="hold"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2000"/>
                                        <p:tgtEl>
                                          <p:spTgt spid="65"/>
                                        </p:tgtEl>
                                      </p:cBhvr>
                                    </p:animEffect>
                                  </p:childTnLst>
                                </p:cTn>
                              </p:par>
                              <p:par>
                                <p:cTn id="56" presetID="10" presetClass="entr" presetSubtype="0"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2000"/>
                                        <p:tgtEl>
                                          <p:spTgt spid="66"/>
                                        </p:tgtEl>
                                      </p:cBhvr>
                                    </p:animEffect>
                                  </p:childTnLst>
                                </p:cTn>
                              </p:par>
                              <p:par>
                                <p:cTn id="59" presetID="10"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fade">
                                      <p:cBhvr>
                                        <p:cTn id="61" dur="2000"/>
                                        <p:tgtEl>
                                          <p:spTgt spid="67"/>
                                        </p:tgtEl>
                                      </p:cBhvr>
                                    </p:animEffect>
                                  </p:childTnLst>
                                </p:cTn>
                              </p:par>
                              <p:par>
                                <p:cTn id="62" presetID="10" presetClass="entr" presetSubtype="0" fill="hold" nodeType="with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fade">
                                      <p:cBhvr>
                                        <p:cTn id="64" dur="2000"/>
                                        <p:tgtEl>
                                          <p:spTgt spid="68"/>
                                        </p:tgtEl>
                                      </p:cBhvr>
                                    </p:animEffect>
                                  </p:childTnLst>
                                </p:cTn>
                              </p:par>
                              <p:par>
                                <p:cTn id="65" presetID="10" presetClass="entr" presetSubtype="0"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fade">
                                      <p:cBhvr>
                                        <p:cTn id="67" dur="2000"/>
                                        <p:tgtEl>
                                          <p:spTgt spid="69"/>
                                        </p:tgtEl>
                                      </p:cBhvr>
                                    </p:animEffect>
                                  </p:childTnLst>
                                </p:cTn>
                              </p:par>
                              <p:par>
                                <p:cTn id="68" presetID="10" presetClass="entr" presetSubtype="0" fill="hold"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2000"/>
                                        <p:tgtEl>
                                          <p:spTgt spid="7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2000"/>
                                        <p:tgtEl>
                                          <p:spTgt spid="7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2000"/>
                                        <p:tgtEl>
                                          <p:spTgt spid="72"/>
                                        </p:tgtEl>
                                      </p:cBhvr>
                                    </p:animEffect>
                                  </p:childTnLst>
                                </p:cTn>
                              </p:par>
                              <p:par>
                                <p:cTn id="77" presetID="10" presetClass="entr" presetSubtype="0" fill="hold" nodeType="with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2000"/>
                                        <p:tgtEl>
                                          <p:spTgt spid="73"/>
                                        </p:tgtEl>
                                      </p:cBhvr>
                                    </p:animEffect>
                                  </p:childTnLst>
                                </p:cTn>
                              </p:par>
                              <p:par>
                                <p:cTn id="80" presetID="10" presetClass="entr" presetSubtype="0" fill="hold" nodeType="with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2000"/>
                                        <p:tgtEl>
                                          <p:spTgt spid="7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2000"/>
                                        <p:tgtEl>
                                          <p:spTgt spid="7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76"/>
                                        </p:tgtEl>
                                        <p:attrNameLst>
                                          <p:attrName>style.visibility</p:attrName>
                                        </p:attrNameLst>
                                      </p:cBhvr>
                                      <p:to>
                                        <p:strVal val="visible"/>
                                      </p:to>
                                    </p:set>
                                    <p:animEffect transition="in" filter="fade">
                                      <p:cBhvr>
                                        <p:cTn id="88" dur="2000"/>
                                        <p:tgtEl>
                                          <p:spTgt spid="7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2000"/>
                                        <p:tgtEl>
                                          <p:spTgt spid="7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78"/>
                                        </p:tgtEl>
                                        <p:attrNameLst>
                                          <p:attrName>style.visibility</p:attrName>
                                        </p:attrNameLst>
                                      </p:cBhvr>
                                      <p:to>
                                        <p:strVal val="visible"/>
                                      </p:to>
                                    </p:set>
                                    <p:animEffect transition="in" filter="fade">
                                      <p:cBhvr>
                                        <p:cTn id="94" dur="2000"/>
                                        <p:tgtEl>
                                          <p:spTgt spid="7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fade">
                                      <p:cBhvr>
                                        <p:cTn id="97" dur="2000"/>
                                        <p:tgtEl>
                                          <p:spTgt spid="79"/>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80"/>
                                        </p:tgtEl>
                                        <p:attrNameLst>
                                          <p:attrName>style.visibility</p:attrName>
                                        </p:attrNameLst>
                                      </p:cBhvr>
                                      <p:to>
                                        <p:strVal val="visible"/>
                                      </p:to>
                                    </p:set>
                                    <p:animEffect transition="in" filter="fade">
                                      <p:cBhvr>
                                        <p:cTn id="100" dur="2000"/>
                                        <p:tgtEl>
                                          <p:spTgt spid="8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fade">
                                      <p:cBhvr>
                                        <p:cTn id="103" dur="2000"/>
                                        <p:tgtEl>
                                          <p:spTgt spid="81"/>
                                        </p:tgtEl>
                                      </p:cBhvr>
                                    </p:animEffect>
                                  </p:childTnLst>
                                </p:cTn>
                              </p:par>
                              <p:par>
                                <p:cTn id="104" presetID="10" presetClass="entr" presetSubtype="0" fill="hold" nodeType="withEffect">
                                  <p:stCondLst>
                                    <p:cond delay="0"/>
                                  </p:stCondLst>
                                  <p:childTnLst>
                                    <p:set>
                                      <p:cBhvr>
                                        <p:cTn id="105" dur="1" fill="hold">
                                          <p:stCondLst>
                                            <p:cond delay="0"/>
                                          </p:stCondLst>
                                        </p:cTn>
                                        <p:tgtEl>
                                          <p:spTgt spid="82"/>
                                        </p:tgtEl>
                                        <p:attrNameLst>
                                          <p:attrName>style.visibility</p:attrName>
                                        </p:attrNameLst>
                                      </p:cBhvr>
                                      <p:to>
                                        <p:strVal val="visible"/>
                                      </p:to>
                                    </p:set>
                                    <p:animEffect transition="in" filter="fade">
                                      <p:cBhvr>
                                        <p:cTn id="106" dur="2000"/>
                                        <p:tgtEl>
                                          <p:spTgt spid="82"/>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fade">
                                      <p:cBhvr>
                                        <p:cTn id="109" dur="2000"/>
                                        <p:tgtEl>
                                          <p:spTgt spid="8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84"/>
                                        </p:tgtEl>
                                        <p:attrNameLst>
                                          <p:attrName>style.visibility</p:attrName>
                                        </p:attrNameLst>
                                      </p:cBhvr>
                                      <p:to>
                                        <p:strVal val="visible"/>
                                      </p:to>
                                    </p:set>
                                    <p:animEffect transition="in" filter="fade">
                                      <p:cBhvr>
                                        <p:cTn id="112" dur="2000"/>
                                        <p:tgtEl>
                                          <p:spTgt spid="84"/>
                                        </p:tgtEl>
                                      </p:cBhvr>
                                    </p:animEffect>
                                  </p:childTnLst>
                                </p:cTn>
                              </p:par>
                              <p:par>
                                <p:cTn id="113" presetID="10" presetClass="entr" presetSubtype="0" fill="hold" nodeType="withEffect">
                                  <p:stCondLst>
                                    <p:cond delay="0"/>
                                  </p:stCondLst>
                                  <p:childTnLst>
                                    <p:set>
                                      <p:cBhvr>
                                        <p:cTn id="114" dur="1" fill="hold">
                                          <p:stCondLst>
                                            <p:cond delay="0"/>
                                          </p:stCondLst>
                                        </p:cTn>
                                        <p:tgtEl>
                                          <p:spTgt spid="85"/>
                                        </p:tgtEl>
                                        <p:attrNameLst>
                                          <p:attrName>style.visibility</p:attrName>
                                        </p:attrNameLst>
                                      </p:cBhvr>
                                      <p:to>
                                        <p:strVal val="visible"/>
                                      </p:to>
                                    </p:set>
                                    <p:animEffect transition="in" filter="fade">
                                      <p:cBhvr>
                                        <p:cTn id="115" dur="2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1" grpId="0"/>
      <p:bldP spid="52" grpId="0" animBg="1"/>
      <p:bldP spid="55" grpId="0"/>
      <p:bldP spid="56" grpId="0" animBg="1"/>
      <p:bldP spid="57" grpId="0"/>
      <p:bldP spid="59" grpId="0"/>
      <p:bldP spid="62" grpId="0"/>
      <p:bldP spid="71" grpId="0"/>
      <p:bldP spid="72" grpId="0"/>
      <p:bldP spid="75" grpId="0"/>
      <p:bldP spid="76" grpId="0"/>
      <p:bldP spid="77" grpId="0"/>
      <p:bldP spid="78" grpId="0"/>
      <p:bldP spid="79" grpId="0"/>
      <p:bldP spid="80" grpId="0"/>
      <p:bldP spid="81" grpId="0"/>
      <p:bldP spid="83" grpId="0"/>
      <p:bldP spid="8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1">
            <a:extLst>
              <a:ext uri="{FF2B5EF4-FFF2-40B4-BE49-F238E27FC236}">
                <a16:creationId xmlns:a16="http://schemas.microsoft.com/office/drawing/2014/main" id="{A1F57DCF-9DA4-46B6-846C-E1A27281A4F5}"/>
              </a:ext>
            </a:extLst>
          </p:cNvPr>
          <p:cNvSpPr>
            <a:spLocks noGrp="1"/>
          </p:cNvSpPr>
          <p:nvPr>
            <p:ph type="title"/>
          </p:nvPr>
        </p:nvSpPr>
        <p:spPr>
          <a:xfrm>
            <a:off x="258645" y="56388"/>
            <a:ext cx="10730197" cy="917308"/>
          </a:xfrm>
        </p:spPr>
        <p:txBody>
          <a:bodyPr>
            <a:noAutofit/>
          </a:bodyPr>
          <a:lstStyle/>
          <a:p>
            <a:pPr>
              <a:tabLst>
                <a:tab pos="4516438" algn="l"/>
              </a:tabLst>
            </a:pPr>
            <a:r>
              <a:rPr lang="it-IT" dirty="0"/>
              <a:t>Autonomous In-Situ	Assembly of a 20m telescope</a:t>
            </a:r>
            <a:endParaRPr lang="en-US" dirty="0"/>
          </a:p>
        </p:txBody>
      </p:sp>
      <p:sp>
        <p:nvSpPr>
          <p:cNvPr id="4" name="Slide Number Placeholder 3">
            <a:extLst>
              <a:ext uri="{FF2B5EF4-FFF2-40B4-BE49-F238E27FC236}">
                <a16:creationId xmlns:a16="http://schemas.microsoft.com/office/drawing/2014/main" id="{FA10146D-2B0B-448D-8EB1-585BD743C7CD}"/>
              </a:ext>
            </a:extLst>
          </p:cNvPr>
          <p:cNvSpPr>
            <a:spLocks noGrp="1"/>
          </p:cNvSpPr>
          <p:nvPr>
            <p:ph type="sldNum" sz="quarter" idx="12"/>
          </p:nvPr>
        </p:nvSpPr>
        <p:spPr/>
        <p:txBody>
          <a:bodyPr/>
          <a:lstStyle/>
          <a:p>
            <a:fld id="{3C9FC519-7947-4F21-BC86-1F1EE0CE6A10}" type="slidenum">
              <a:rPr lang="en-US" smtClean="0"/>
              <a:pPr/>
              <a:t>8</a:t>
            </a:fld>
            <a:endParaRPr lang="en-US" dirty="0"/>
          </a:p>
        </p:txBody>
      </p:sp>
      <p:pic>
        <p:nvPicPr>
          <p:cNvPr id="47" name="Picture 46">
            <a:extLst>
              <a:ext uri="{FF2B5EF4-FFF2-40B4-BE49-F238E27FC236}">
                <a16:creationId xmlns:a16="http://schemas.microsoft.com/office/drawing/2014/main" id="{BCDD38BC-67CA-40B2-B5A1-8F48748754FA}"/>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6780" b="90847" l="15926" r="97222"/>
                    </a14:imgEffect>
                  </a14:imgLayer>
                </a14:imgProps>
              </a:ext>
              <a:ext uri="{28A0092B-C50C-407E-A947-70E740481C1C}">
                <a14:useLocalDpi xmlns:a14="http://schemas.microsoft.com/office/drawing/2010/main"/>
              </a:ext>
            </a:extLst>
          </a:blip>
          <a:srcRect l="7032" t="4047" r="2046" b="4263"/>
          <a:stretch/>
        </p:blipFill>
        <p:spPr>
          <a:xfrm rot="1230396">
            <a:off x="2481456" y="34609"/>
            <a:ext cx="3964831" cy="2649169"/>
          </a:xfrm>
          <a:prstGeom prst="rect">
            <a:avLst/>
          </a:prstGeom>
        </p:spPr>
      </p:pic>
      <p:pic>
        <p:nvPicPr>
          <p:cNvPr id="48" name="Picture 47">
            <a:extLst>
              <a:ext uri="{FF2B5EF4-FFF2-40B4-BE49-F238E27FC236}">
                <a16:creationId xmlns:a16="http://schemas.microsoft.com/office/drawing/2014/main" id="{4E634014-2960-4882-BFC9-175193E2B9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178752">
            <a:off x="3887918" y="5084839"/>
            <a:ext cx="2336027" cy="944222"/>
          </a:xfrm>
          <a:prstGeom prst="rect">
            <a:avLst/>
          </a:prstGeom>
        </p:spPr>
      </p:pic>
      <p:sp>
        <p:nvSpPr>
          <p:cNvPr id="49" name="TextBox 48">
            <a:extLst>
              <a:ext uri="{FF2B5EF4-FFF2-40B4-BE49-F238E27FC236}">
                <a16:creationId xmlns:a16="http://schemas.microsoft.com/office/drawing/2014/main" id="{EF436BF2-8081-4E64-BE8D-E2F6181B419A}"/>
              </a:ext>
            </a:extLst>
          </p:cNvPr>
          <p:cNvSpPr txBox="1"/>
          <p:nvPr/>
        </p:nvSpPr>
        <p:spPr>
          <a:xfrm>
            <a:off x="4124654" y="6197582"/>
            <a:ext cx="2328476" cy="528350"/>
          </a:xfrm>
          <a:prstGeom prst="rect">
            <a:avLst/>
          </a:prstGeom>
          <a:noFill/>
        </p:spPr>
        <p:txBody>
          <a:bodyPr wrap="square" rtlCol="0">
            <a:spAutoFit/>
          </a:bodyPr>
          <a:lstStyle/>
          <a:p>
            <a:pPr>
              <a:lnSpc>
                <a:spcPts val="1700"/>
              </a:lnSpc>
            </a:pPr>
            <a:r>
              <a:rPr lang="en-US" sz="1600" dirty="0">
                <a:solidFill>
                  <a:schemeClr val="bg1"/>
                </a:solidFill>
              </a:rPr>
              <a:t>Wire Harness </a:t>
            </a:r>
            <a:br>
              <a:rPr lang="en-US" sz="1600" dirty="0">
                <a:solidFill>
                  <a:schemeClr val="bg1"/>
                </a:solidFill>
              </a:rPr>
            </a:br>
            <a:r>
              <a:rPr lang="en-US" sz="1600" dirty="0">
                <a:solidFill>
                  <a:schemeClr val="bg1"/>
                </a:solidFill>
              </a:rPr>
              <a:t>and Fluid Line Placement</a:t>
            </a:r>
          </a:p>
        </p:txBody>
      </p:sp>
      <p:pic>
        <p:nvPicPr>
          <p:cNvPr id="50" name="Picture 49">
            <a:extLst>
              <a:ext uri="{FF2B5EF4-FFF2-40B4-BE49-F238E27FC236}">
                <a16:creationId xmlns:a16="http://schemas.microsoft.com/office/drawing/2014/main" id="{AB81FD21-FDF6-4DBB-8B19-73607DC5FCA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9994" y="4725227"/>
            <a:ext cx="2983418" cy="1595733"/>
          </a:xfrm>
          <a:prstGeom prst="rect">
            <a:avLst/>
          </a:prstGeom>
          <a:effectLst>
            <a:softEdge rad="31750"/>
          </a:effectLst>
        </p:spPr>
      </p:pic>
      <p:sp>
        <p:nvSpPr>
          <p:cNvPr id="51" name="TextBox 50">
            <a:extLst>
              <a:ext uri="{FF2B5EF4-FFF2-40B4-BE49-F238E27FC236}">
                <a16:creationId xmlns:a16="http://schemas.microsoft.com/office/drawing/2014/main" id="{8DC93A85-B058-4D95-894A-0BD8CF14C16A}"/>
              </a:ext>
            </a:extLst>
          </p:cNvPr>
          <p:cNvSpPr txBox="1"/>
          <p:nvPr/>
        </p:nvSpPr>
        <p:spPr>
          <a:xfrm>
            <a:off x="484172" y="6306587"/>
            <a:ext cx="2955061" cy="310341"/>
          </a:xfrm>
          <a:prstGeom prst="rect">
            <a:avLst/>
          </a:prstGeom>
          <a:noFill/>
        </p:spPr>
        <p:txBody>
          <a:bodyPr wrap="square" rtlCol="0">
            <a:spAutoFit/>
          </a:bodyPr>
          <a:lstStyle/>
          <a:p>
            <a:pPr algn="ctr">
              <a:lnSpc>
                <a:spcPts val="1700"/>
              </a:lnSpc>
            </a:pPr>
            <a:r>
              <a:rPr lang="en-US" sz="1600" dirty="0">
                <a:solidFill>
                  <a:schemeClr val="bg1"/>
                </a:solidFill>
              </a:rPr>
              <a:t>Connector Mating and De-mating</a:t>
            </a:r>
          </a:p>
        </p:txBody>
      </p:sp>
      <p:sp>
        <p:nvSpPr>
          <p:cNvPr id="52" name="Oval 51">
            <a:extLst>
              <a:ext uri="{FF2B5EF4-FFF2-40B4-BE49-F238E27FC236}">
                <a16:creationId xmlns:a16="http://schemas.microsoft.com/office/drawing/2014/main" id="{EE9E64A9-D0A9-4443-B59A-B56F54A47C59}"/>
              </a:ext>
            </a:extLst>
          </p:cNvPr>
          <p:cNvSpPr/>
          <p:nvPr/>
        </p:nvSpPr>
        <p:spPr>
          <a:xfrm>
            <a:off x="508698" y="5301158"/>
            <a:ext cx="548640" cy="548640"/>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3" name="Picture 52">
            <a:extLst>
              <a:ext uri="{FF2B5EF4-FFF2-40B4-BE49-F238E27FC236}">
                <a16:creationId xmlns:a16="http://schemas.microsoft.com/office/drawing/2014/main" id="{01CD2D93-C034-4ABE-92CA-3DB834039EE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2275" y="4254773"/>
            <a:ext cx="982307" cy="981939"/>
          </a:xfrm>
          <a:prstGeom prst="ellipse">
            <a:avLst/>
          </a:prstGeom>
          <a:ln w="12700">
            <a:solidFill>
              <a:srgbClr val="FFC000"/>
            </a:solidFill>
          </a:ln>
          <a:effectLst/>
        </p:spPr>
      </p:pic>
      <p:pic>
        <p:nvPicPr>
          <p:cNvPr id="54" name="Picture 53">
            <a:extLst>
              <a:ext uri="{FF2B5EF4-FFF2-40B4-BE49-F238E27FC236}">
                <a16:creationId xmlns:a16="http://schemas.microsoft.com/office/drawing/2014/main" id="{76AB96F6-6B7D-4AE3-BC21-B79F719D934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89492" y="2074485"/>
            <a:ext cx="2787983" cy="1859047"/>
          </a:xfrm>
          <a:prstGeom prst="rect">
            <a:avLst/>
          </a:prstGeom>
          <a:effectLst>
            <a:softEdge rad="31750"/>
          </a:effectLst>
        </p:spPr>
      </p:pic>
      <p:sp>
        <p:nvSpPr>
          <p:cNvPr id="55" name="TextBox 54">
            <a:extLst>
              <a:ext uri="{FF2B5EF4-FFF2-40B4-BE49-F238E27FC236}">
                <a16:creationId xmlns:a16="http://schemas.microsoft.com/office/drawing/2014/main" id="{97C3853D-84F2-478C-92C5-45FD18872CA2}"/>
              </a:ext>
            </a:extLst>
          </p:cNvPr>
          <p:cNvSpPr txBox="1"/>
          <p:nvPr/>
        </p:nvSpPr>
        <p:spPr>
          <a:xfrm>
            <a:off x="1391055" y="2145286"/>
            <a:ext cx="932131" cy="528350"/>
          </a:xfrm>
          <a:prstGeom prst="rect">
            <a:avLst/>
          </a:prstGeom>
          <a:noFill/>
        </p:spPr>
        <p:txBody>
          <a:bodyPr wrap="square" rtlCol="0">
            <a:spAutoFit/>
          </a:bodyPr>
          <a:lstStyle/>
          <a:p>
            <a:pPr algn="ctr">
              <a:lnSpc>
                <a:spcPts val="1700"/>
              </a:lnSpc>
            </a:pPr>
            <a:r>
              <a:rPr lang="en-US" sz="1600" dirty="0">
                <a:solidFill>
                  <a:schemeClr val="bg1"/>
                </a:solidFill>
              </a:rPr>
              <a:t>Inertial</a:t>
            </a:r>
          </a:p>
          <a:p>
            <a:pPr algn="ctr">
              <a:lnSpc>
                <a:spcPts val="1700"/>
              </a:lnSpc>
            </a:pPr>
            <a:r>
              <a:rPr lang="en-US" sz="1600" dirty="0">
                <a:solidFill>
                  <a:schemeClr val="bg1"/>
                </a:solidFill>
              </a:rPr>
              <a:t>Transfer</a:t>
            </a:r>
          </a:p>
        </p:txBody>
      </p:sp>
      <p:sp>
        <p:nvSpPr>
          <p:cNvPr id="56" name="Rectangle 55">
            <a:extLst>
              <a:ext uri="{FF2B5EF4-FFF2-40B4-BE49-F238E27FC236}">
                <a16:creationId xmlns:a16="http://schemas.microsoft.com/office/drawing/2014/main" id="{466935E3-44D2-42A9-BCFC-DF96CE2F64ED}"/>
              </a:ext>
            </a:extLst>
          </p:cNvPr>
          <p:cNvSpPr/>
          <p:nvPr/>
        </p:nvSpPr>
        <p:spPr>
          <a:xfrm rot="503585">
            <a:off x="1602890" y="3105386"/>
            <a:ext cx="502565" cy="4758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B59732CD-CE09-43C6-BAAC-749EB28C1120}"/>
              </a:ext>
            </a:extLst>
          </p:cNvPr>
          <p:cNvSpPr txBox="1"/>
          <p:nvPr/>
        </p:nvSpPr>
        <p:spPr>
          <a:xfrm>
            <a:off x="3508768" y="1964622"/>
            <a:ext cx="1173602" cy="528350"/>
          </a:xfrm>
          <a:prstGeom prst="rect">
            <a:avLst/>
          </a:prstGeom>
          <a:noFill/>
        </p:spPr>
        <p:txBody>
          <a:bodyPr wrap="square" rtlCol="0">
            <a:spAutoFit/>
          </a:bodyPr>
          <a:lstStyle/>
          <a:p>
            <a:pPr algn="ctr">
              <a:lnSpc>
                <a:spcPts val="1700"/>
              </a:lnSpc>
            </a:pPr>
            <a:r>
              <a:rPr lang="en-US" sz="1600" dirty="0">
                <a:solidFill>
                  <a:schemeClr val="bg1"/>
                </a:solidFill>
              </a:rPr>
              <a:t>Metering</a:t>
            </a:r>
          </a:p>
          <a:p>
            <a:pPr algn="r">
              <a:lnSpc>
                <a:spcPts val="1700"/>
              </a:lnSpc>
            </a:pPr>
            <a:r>
              <a:rPr lang="en-US" sz="1600" dirty="0">
                <a:solidFill>
                  <a:schemeClr val="bg1"/>
                </a:solidFill>
              </a:rPr>
              <a:t>Truss</a:t>
            </a:r>
          </a:p>
        </p:txBody>
      </p:sp>
      <p:pic>
        <p:nvPicPr>
          <p:cNvPr id="58" name="Picture 57">
            <a:extLst>
              <a:ext uri="{FF2B5EF4-FFF2-40B4-BE49-F238E27FC236}">
                <a16:creationId xmlns:a16="http://schemas.microsoft.com/office/drawing/2014/main" id="{3E4EC890-EF0E-4DF2-9B64-309CA8CDB77C}"/>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ackgroundRemoval t="1955" b="99549" l="3136" r="99129"/>
                    </a14:imgEffect>
                  </a14:imgLayer>
                </a14:imgProps>
              </a:ext>
              <a:ext uri="{28A0092B-C50C-407E-A947-70E740481C1C}">
                <a14:useLocalDpi xmlns:a14="http://schemas.microsoft.com/office/drawing/2010/main"/>
              </a:ext>
            </a:extLst>
          </a:blip>
          <a:srcRect t="6493" r="1260"/>
          <a:stretch/>
        </p:blipFill>
        <p:spPr>
          <a:xfrm>
            <a:off x="8366219" y="635742"/>
            <a:ext cx="2715849" cy="2979671"/>
          </a:xfrm>
          <a:prstGeom prst="rect">
            <a:avLst/>
          </a:prstGeom>
        </p:spPr>
      </p:pic>
      <p:sp>
        <p:nvSpPr>
          <p:cNvPr id="59" name="TextBox 58">
            <a:extLst>
              <a:ext uri="{FF2B5EF4-FFF2-40B4-BE49-F238E27FC236}">
                <a16:creationId xmlns:a16="http://schemas.microsoft.com/office/drawing/2014/main" id="{1A698BE6-A4DB-4AE6-A112-932B68D35E93}"/>
              </a:ext>
            </a:extLst>
          </p:cNvPr>
          <p:cNvSpPr txBox="1"/>
          <p:nvPr/>
        </p:nvSpPr>
        <p:spPr>
          <a:xfrm>
            <a:off x="10739000" y="1577465"/>
            <a:ext cx="1280160" cy="1182375"/>
          </a:xfrm>
          <a:prstGeom prst="rect">
            <a:avLst/>
          </a:prstGeom>
          <a:noFill/>
        </p:spPr>
        <p:txBody>
          <a:bodyPr wrap="square" rtlCol="0">
            <a:spAutoFit/>
          </a:bodyPr>
          <a:lstStyle/>
          <a:p>
            <a:pPr>
              <a:lnSpc>
                <a:spcPts val="1700"/>
              </a:lnSpc>
            </a:pPr>
            <a:r>
              <a:rPr lang="en-US" sz="1600" dirty="0">
                <a:solidFill>
                  <a:schemeClr val="bg1"/>
                </a:solidFill>
              </a:rPr>
              <a:t>Assembly of truss(</a:t>
            </a:r>
            <a:r>
              <a:rPr lang="en-US" sz="1600" dirty="0" err="1">
                <a:solidFill>
                  <a:schemeClr val="bg1"/>
                </a:solidFill>
              </a:rPr>
              <a:t>es</a:t>
            </a:r>
            <a:r>
              <a:rPr lang="en-US" sz="1600" dirty="0">
                <a:solidFill>
                  <a:schemeClr val="bg1"/>
                </a:solidFill>
              </a:rPr>
              <a:t>) to form primary mirror structure</a:t>
            </a:r>
          </a:p>
        </p:txBody>
      </p:sp>
      <p:pic>
        <p:nvPicPr>
          <p:cNvPr id="60" name="Picture 59">
            <a:extLst>
              <a:ext uri="{FF2B5EF4-FFF2-40B4-BE49-F238E27FC236}">
                <a16:creationId xmlns:a16="http://schemas.microsoft.com/office/drawing/2014/main" id="{7CD7745E-C76B-4E8A-B159-729C52E31C38}"/>
              </a:ext>
            </a:extLst>
          </p:cNvPr>
          <p:cNvPicPr>
            <a:picLocks noChangeAspect="1"/>
          </p:cNvPicPr>
          <p:nvPr/>
        </p:nvPicPr>
        <p:blipFill>
          <a:blip r:embed="rId11" cstate="email">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flipH="1">
            <a:off x="9350239" y="1098278"/>
            <a:ext cx="945942" cy="1409965"/>
          </a:xfrm>
          <a:prstGeom prst="rect">
            <a:avLst/>
          </a:prstGeom>
        </p:spPr>
      </p:pic>
      <p:pic>
        <p:nvPicPr>
          <p:cNvPr id="61" name="Picture 60">
            <a:extLst>
              <a:ext uri="{FF2B5EF4-FFF2-40B4-BE49-F238E27FC236}">
                <a16:creationId xmlns:a16="http://schemas.microsoft.com/office/drawing/2014/main" id="{036CB9EC-B3CE-4375-9304-F303E48CDB65}"/>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1917" b="100000" l="18456" r="98490"/>
                    </a14:imgEffect>
                  </a14:imgLayer>
                </a14:imgProps>
              </a:ext>
              <a:ext uri="{28A0092B-C50C-407E-A947-70E740481C1C}">
                <a14:useLocalDpi xmlns:a14="http://schemas.microsoft.com/office/drawing/2010/main"/>
              </a:ext>
            </a:extLst>
          </a:blip>
          <a:srcRect/>
          <a:stretch/>
        </p:blipFill>
        <p:spPr>
          <a:xfrm>
            <a:off x="6728756" y="4642053"/>
            <a:ext cx="2103120" cy="2210295"/>
          </a:xfrm>
          <a:prstGeom prst="rect">
            <a:avLst/>
          </a:prstGeom>
        </p:spPr>
      </p:pic>
      <p:sp>
        <p:nvSpPr>
          <p:cNvPr id="62" name="TextBox 61">
            <a:extLst>
              <a:ext uri="{FF2B5EF4-FFF2-40B4-BE49-F238E27FC236}">
                <a16:creationId xmlns:a16="http://schemas.microsoft.com/office/drawing/2014/main" id="{3773CF54-2E82-4815-BC9A-8568EA45CFE1}"/>
              </a:ext>
            </a:extLst>
          </p:cNvPr>
          <p:cNvSpPr txBox="1"/>
          <p:nvPr/>
        </p:nvSpPr>
        <p:spPr>
          <a:xfrm>
            <a:off x="8831876" y="6121180"/>
            <a:ext cx="2743201" cy="528350"/>
          </a:xfrm>
          <a:prstGeom prst="rect">
            <a:avLst/>
          </a:prstGeom>
          <a:noFill/>
        </p:spPr>
        <p:txBody>
          <a:bodyPr wrap="square" rtlCol="0">
            <a:spAutoFit/>
          </a:bodyPr>
          <a:lstStyle/>
          <a:p>
            <a:pPr>
              <a:lnSpc>
                <a:spcPts val="1700"/>
              </a:lnSpc>
            </a:pPr>
            <a:r>
              <a:rPr lang="en-US" sz="1600" dirty="0">
                <a:solidFill>
                  <a:schemeClr val="bg1"/>
                </a:solidFill>
              </a:rPr>
              <a:t>Installation of hexagonal mirrors on truss assembly</a:t>
            </a:r>
          </a:p>
        </p:txBody>
      </p:sp>
      <p:pic>
        <p:nvPicPr>
          <p:cNvPr id="63" name="Picture 10" descr="Earthquakes Hit Central Oklahoma, Shocks Felt in Kansas | Kansas Public  Radio">
            <a:extLst>
              <a:ext uri="{FF2B5EF4-FFF2-40B4-BE49-F238E27FC236}">
                <a16:creationId xmlns:a16="http://schemas.microsoft.com/office/drawing/2014/main" id="{FAF12B04-6454-43B5-B102-55CB0D7754FD}"/>
              </a:ext>
            </a:extLst>
          </p:cNvPr>
          <p:cNvPicPr>
            <a:picLocks noChangeAspect="1" noChangeArrowheads="1"/>
          </p:cNvPicPr>
          <p:nvPr/>
        </p:nvPicPr>
        <p:blipFill>
          <a:blip r:embed="rId14" cstate="email">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1268" y="1706555"/>
            <a:ext cx="3383280" cy="338328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54B9C8BA-3779-4744-922C-56D3E74BE90E}"/>
              </a:ext>
            </a:extLst>
          </p:cNvPr>
          <p:cNvPicPr>
            <a:picLocks noChangeAspect="1"/>
          </p:cNvPicPr>
          <p:nvPr/>
        </p:nvPicPr>
        <p:blipFill>
          <a:blip r:embed="rId15" cstate="email">
            <a:extLst>
              <a:ext uri="{BEBA8EAE-BF5A-486C-A8C5-ECC9F3942E4B}">
                <a14:imgProps xmlns:a14="http://schemas.microsoft.com/office/drawing/2010/main">
                  <a14:imgLayer r:embed="rId16">
                    <a14:imgEffect>
                      <a14:backgroundRemoval t="4209" b="93614" l="7584" r="84724"/>
                    </a14:imgEffect>
                  </a14:imgLayer>
                </a14:imgProps>
              </a:ext>
              <a:ext uri="{28A0092B-C50C-407E-A947-70E740481C1C}">
                <a14:useLocalDpi xmlns:a14="http://schemas.microsoft.com/office/drawing/2010/main"/>
              </a:ext>
            </a:extLst>
          </a:blip>
          <a:stretch>
            <a:fillRect/>
          </a:stretch>
        </p:blipFill>
        <p:spPr>
          <a:xfrm>
            <a:off x="4219584" y="1874770"/>
            <a:ext cx="3775947" cy="2817626"/>
          </a:xfrm>
          <a:prstGeom prst="rect">
            <a:avLst/>
          </a:prstGeom>
          <a:noFill/>
        </p:spPr>
      </p:pic>
      <p:cxnSp>
        <p:nvCxnSpPr>
          <p:cNvPr id="65" name="Straight Arrow Connector 64">
            <a:extLst>
              <a:ext uri="{FF2B5EF4-FFF2-40B4-BE49-F238E27FC236}">
                <a16:creationId xmlns:a16="http://schemas.microsoft.com/office/drawing/2014/main" id="{D35C0DF7-83DA-4B06-85AC-F054C27D26B0}"/>
              </a:ext>
            </a:extLst>
          </p:cNvPr>
          <p:cNvCxnSpPr>
            <a:cxnSpLocks/>
            <a:stCxn id="56" idx="3"/>
          </p:cNvCxnSpPr>
          <p:nvPr/>
        </p:nvCxnSpPr>
        <p:spPr>
          <a:xfrm flipV="1">
            <a:off x="2102764" y="3071256"/>
            <a:ext cx="2397047" cy="30875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35EE443-2D7B-443A-B0E4-FD81462C3293}"/>
              </a:ext>
            </a:extLst>
          </p:cNvPr>
          <p:cNvCxnSpPr>
            <a:cxnSpLocks/>
          </p:cNvCxnSpPr>
          <p:nvPr/>
        </p:nvCxnSpPr>
        <p:spPr>
          <a:xfrm>
            <a:off x="4356860" y="1792948"/>
            <a:ext cx="1699315" cy="195303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CFFA05D-8554-4BAB-9EE4-7A2D51A4BF32}"/>
              </a:ext>
            </a:extLst>
          </p:cNvPr>
          <p:cNvCxnSpPr>
            <a:cxnSpLocks/>
            <a:stCxn id="60" idx="3"/>
          </p:cNvCxnSpPr>
          <p:nvPr/>
        </p:nvCxnSpPr>
        <p:spPr>
          <a:xfrm flipH="1">
            <a:off x="7083647" y="1803261"/>
            <a:ext cx="2266592" cy="10175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7D4439B-BBD9-4714-8732-2D6F6A66F566}"/>
              </a:ext>
            </a:extLst>
          </p:cNvPr>
          <p:cNvCxnSpPr>
            <a:cxnSpLocks/>
          </p:cNvCxnSpPr>
          <p:nvPr/>
        </p:nvCxnSpPr>
        <p:spPr>
          <a:xfrm flipH="1" flipV="1">
            <a:off x="6769525" y="2917475"/>
            <a:ext cx="1035023" cy="2383683"/>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75F2E408-BB1D-485B-B38C-5959BD71DA05}"/>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flipH="1">
            <a:off x="9397247" y="4001765"/>
            <a:ext cx="2457026" cy="1513635"/>
          </a:xfrm>
          <a:prstGeom prst="rect">
            <a:avLst/>
          </a:prstGeom>
        </p:spPr>
      </p:pic>
      <p:pic>
        <p:nvPicPr>
          <p:cNvPr id="70" name="Picture 69">
            <a:extLst>
              <a:ext uri="{FF2B5EF4-FFF2-40B4-BE49-F238E27FC236}">
                <a16:creationId xmlns:a16="http://schemas.microsoft.com/office/drawing/2014/main" id="{EC6B6BAE-A3DB-4F17-AC44-397338B1B0B8}"/>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rot="10800000" flipH="1">
            <a:off x="10262233" y="3767296"/>
            <a:ext cx="1721125" cy="1168161"/>
          </a:xfrm>
          <a:prstGeom prst="rect">
            <a:avLst/>
          </a:prstGeom>
          <a:effectLst>
            <a:softEdge rad="31750"/>
          </a:effectLst>
        </p:spPr>
      </p:pic>
      <p:sp>
        <p:nvSpPr>
          <p:cNvPr id="71" name="TextBox 70">
            <a:extLst>
              <a:ext uri="{FF2B5EF4-FFF2-40B4-BE49-F238E27FC236}">
                <a16:creationId xmlns:a16="http://schemas.microsoft.com/office/drawing/2014/main" id="{9802CDBE-A4B9-495C-B608-8C99197A4052}"/>
              </a:ext>
            </a:extLst>
          </p:cNvPr>
          <p:cNvSpPr txBox="1"/>
          <p:nvPr/>
        </p:nvSpPr>
        <p:spPr>
          <a:xfrm>
            <a:off x="9823210" y="5458282"/>
            <a:ext cx="2412969" cy="528350"/>
          </a:xfrm>
          <a:prstGeom prst="rect">
            <a:avLst/>
          </a:prstGeom>
          <a:noFill/>
        </p:spPr>
        <p:txBody>
          <a:bodyPr wrap="square" rtlCol="0">
            <a:spAutoFit/>
          </a:bodyPr>
          <a:lstStyle/>
          <a:p>
            <a:pPr>
              <a:lnSpc>
                <a:spcPts val="1700"/>
              </a:lnSpc>
            </a:pPr>
            <a:r>
              <a:rPr lang="en-US" sz="1600" dirty="0">
                <a:solidFill>
                  <a:schemeClr val="bg1"/>
                </a:solidFill>
              </a:rPr>
              <a:t>Precision placement and joining of trusses/payloads</a:t>
            </a:r>
          </a:p>
        </p:txBody>
      </p:sp>
      <p:sp>
        <p:nvSpPr>
          <p:cNvPr id="72" name="TextBox 71">
            <a:extLst>
              <a:ext uri="{FF2B5EF4-FFF2-40B4-BE49-F238E27FC236}">
                <a16:creationId xmlns:a16="http://schemas.microsoft.com/office/drawing/2014/main" id="{16DB9E6E-FFFB-4F9E-830F-75078765983E}"/>
              </a:ext>
            </a:extLst>
          </p:cNvPr>
          <p:cNvSpPr txBox="1"/>
          <p:nvPr/>
        </p:nvSpPr>
        <p:spPr>
          <a:xfrm>
            <a:off x="7862166" y="1359038"/>
            <a:ext cx="804020" cy="310341"/>
          </a:xfrm>
          <a:prstGeom prst="rect">
            <a:avLst/>
          </a:prstGeom>
          <a:noFill/>
        </p:spPr>
        <p:txBody>
          <a:bodyPr wrap="square" rtlCol="0">
            <a:spAutoFit/>
          </a:bodyPr>
          <a:lstStyle/>
          <a:p>
            <a:pPr>
              <a:lnSpc>
                <a:spcPts val="1700"/>
              </a:lnSpc>
            </a:pPr>
            <a:r>
              <a:rPr lang="en-US" sz="1400" dirty="0">
                <a:solidFill>
                  <a:schemeClr val="bg1"/>
                </a:solidFill>
              </a:rPr>
              <a:t>Tri-Truss</a:t>
            </a:r>
          </a:p>
        </p:txBody>
      </p:sp>
      <p:cxnSp>
        <p:nvCxnSpPr>
          <p:cNvPr id="73" name="Straight Arrow Connector 72">
            <a:extLst>
              <a:ext uri="{FF2B5EF4-FFF2-40B4-BE49-F238E27FC236}">
                <a16:creationId xmlns:a16="http://schemas.microsoft.com/office/drawing/2014/main" id="{7AA3B973-D383-4ABB-9B9E-A4947BBF44B4}"/>
              </a:ext>
            </a:extLst>
          </p:cNvPr>
          <p:cNvCxnSpPr>
            <a:cxnSpLocks/>
            <a:stCxn id="48" idx="0"/>
          </p:cNvCxnSpPr>
          <p:nvPr/>
        </p:nvCxnSpPr>
        <p:spPr>
          <a:xfrm flipV="1">
            <a:off x="5214658" y="3708569"/>
            <a:ext cx="1263919" cy="140375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669CD54-E704-4C62-B273-01833FCA2F6A}"/>
              </a:ext>
            </a:extLst>
          </p:cNvPr>
          <p:cNvCxnSpPr>
            <a:cxnSpLocks/>
            <a:stCxn id="50" idx="0"/>
          </p:cNvCxnSpPr>
          <p:nvPr/>
        </p:nvCxnSpPr>
        <p:spPr>
          <a:xfrm flipV="1">
            <a:off x="1961703" y="3819108"/>
            <a:ext cx="3656671" cy="90611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5301FC7-7074-42AF-8530-7417B903F7FE}"/>
              </a:ext>
            </a:extLst>
          </p:cNvPr>
          <p:cNvSpPr txBox="1"/>
          <p:nvPr/>
        </p:nvSpPr>
        <p:spPr>
          <a:xfrm>
            <a:off x="2070683" y="4809619"/>
            <a:ext cx="457176" cy="338554"/>
          </a:xfrm>
          <a:prstGeom prst="rect">
            <a:avLst/>
          </a:prstGeom>
          <a:noFill/>
        </p:spPr>
        <p:txBody>
          <a:bodyPr wrap="none" rtlCol="0">
            <a:spAutoFit/>
          </a:bodyPr>
          <a:lstStyle/>
          <a:p>
            <a:r>
              <a:rPr lang="en-US" sz="1600" dirty="0">
                <a:solidFill>
                  <a:schemeClr val="bg1"/>
                </a:solidFill>
              </a:rPr>
              <a:t>⑦</a:t>
            </a:r>
          </a:p>
        </p:txBody>
      </p:sp>
      <p:sp>
        <p:nvSpPr>
          <p:cNvPr id="76" name="TextBox 75">
            <a:extLst>
              <a:ext uri="{FF2B5EF4-FFF2-40B4-BE49-F238E27FC236}">
                <a16:creationId xmlns:a16="http://schemas.microsoft.com/office/drawing/2014/main" id="{2FCFCA91-86B5-4F45-BF76-75EB35229D6F}"/>
              </a:ext>
            </a:extLst>
          </p:cNvPr>
          <p:cNvSpPr txBox="1"/>
          <p:nvPr/>
        </p:nvSpPr>
        <p:spPr>
          <a:xfrm>
            <a:off x="4261857" y="5927542"/>
            <a:ext cx="457176" cy="338554"/>
          </a:xfrm>
          <a:prstGeom prst="rect">
            <a:avLst/>
          </a:prstGeom>
          <a:noFill/>
        </p:spPr>
        <p:txBody>
          <a:bodyPr wrap="none" rtlCol="0">
            <a:spAutoFit/>
          </a:bodyPr>
          <a:lstStyle/>
          <a:p>
            <a:r>
              <a:rPr lang="en-US" sz="1600" dirty="0">
                <a:solidFill>
                  <a:schemeClr val="bg1"/>
                </a:solidFill>
              </a:rPr>
              <a:t>⑥</a:t>
            </a:r>
          </a:p>
        </p:txBody>
      </p:sp>
      <p:sp>
        <p:nvSpPr>
          <p:cNvPr id="77" name="TextBox 76">
            <a:extLst>
              <a:ext uri="{FF2B5EF4-FFF2-40B4-BE49-F238E27FC236}">
                <a16:creationId xmlns:a16="http://schemas.microsoft.com/office/drawing/2014/main" id="{9FF50C3F-2119-437F-ABC3-0DA5DAF0CEAF}"/>
              </a:ext>
            </a:extLst>
          </p:cNvPr>
          <p:cNvSpPr txBox="1"/>
          <p:nvPr/>
        </p:nvSpPr>
        <p:spPr>
          <a:xfrm>
            <a:off x="8831876" y="5782626"/>
            <a:ext cx="457176" cy="338554"/>
          </a:xfrm>
          <a:prstGeom prst="rect">
            <a:avLst/>
          </a:prstGeom>
          <a:noFill/>
        </p:spPr>
        <p:txBody>
          <a:bodyPr wrap="none" rtlCol="0">
            <a:spAutoFit/>
          </a:bodyPr>
          <a:lstStyle/>
          <a:p>
            <a:r>
              <a:rPr lang="en-US" sz="1600" dirty="0">
                <a:solidFill>
                  <a:schemeClr val="bg1"/>
                </a:solidFill>
              </a:rPr>
              <a:t>⑤</a:t>
            </a:r>
          </a:p>
        </p:txBody>
      </p:sp>
      <p:sp>
        <p:nvSpPr>
          <p:cNvPr id="78" name="TextBox 77">
            <a:extLst>
              <a:ext uri="{FF2B5EF4-FFF2-40B4-BE49-F238E27FC236}">
                <a16:creationId xmlns:a16="http://schemas.microsoft.com/office/drawing/2014/main" id="{54724C1C-DD8E-434B-891B-3C0E5A82099D}"/>
              </a:ext>
            </a:extLst>
          </p:cNvPr>
          <p:cNvSpPr txBox="1"/>
          <p:nvPr/>
        </p:nvSpPr>
        <p:spPr>
          <a:xfrm>
            <a:off x="9836820" y="3708797"/>
            <a:ext cx="457176" cy="338554"/>
          </a:xfrm>
          <a:prstGeom prst="rect">
            <a:avLst/>
          </a:prstGeom>
          <a:noFill/>
        </p:spPr>
        <p:txBody>
          <a:bodyPr wrap="none" rtlCol="0">
            <a:spAutoFit/>
          </a:bodyPr>
          <a:lstStyle/>
          <a:p>
            <a:r>
              <a:rPr lang="en-US" sz="1600" dirty="0">
                <a:solidFill>
                  <a:schemeClr val="bg1"/>
                </a:solidFill>
              </a:rPr>
              <a:t>④</a:t>
            </a:r>
          </a:p>
        </p:txBody>
      </p:sp>
      <p:sp>
        <p:nvSpPr>
          <p:cNvPr id="79" name="TextBox 78">
            <a:extLst>
              <a:ext uri="{FF2B5EF4-FFF2-40B4-BE49-F238E27FC236}">
                <a16:creationId xmlns:a16="http://schemas.microsoft.com/office/drawing/2014/main" id="{EBECCABC-53EF-47BB-A9E4-1AF9CFF9CE4F}"/>
              </a:ext>
            </a:extLst>
          </p:cNvPr>
          <p:cNvSpPr txBox="1"/>
          <p:nvPr/>
        </p:nvSpPr>
        <p:spPr>
          <a:xfrm>
            <a:off x="9474718" y="3708568"/>
            <a:ext cx="457176" cy="338554"/>
          </a:xfrm>
          <a:prstGeom prst="rect">
            <a:avLst/>
          </a:prstGeom>
          <a:noFill/>
        </p:spPr>
        <p:txBody>
          <a:bodyPr wrap="none" rtlCol="0">
            <a:spAutoFit/>
          </a:bodyPr>
          <a:lstStyle/>
          <a:p>
            <a:r>
              <a:rPr lang="en-US" sz="1600" dirty="0">
                <a:solidFill>
                  <a:schemeClr val="bg1"/>
                </a:solidFill>
              </a:rPr>
              <a:t>③</a:t>
            </a:r>
          </a:p>
        </p:txBody>
      </p:sp>
      <p:sp>
        <p:nvSpPr>
          <p:cNvPr id="80" name="TextBox 79">
            <a:extLst>
              <a:ext uri="{FF2B5EF4-FFF2-40B4-BE49-F238E27FC236}">
                <a16:creationId xmlns:a16="http://schemas.microsoft.com/office/drawing/2014/main" id="{80306F64-1B2D-4BCE-B291-81D4F8CABCDD}"/>
              </a:ext>
            </a:extLst>
          </p:cNvPr>
          <p:cNvSpPr txBox="1"/>
          <p:nvPr/>
        </p:nvSpPr>
        <p:spPr>
          <a:xfrm>
            <a:off x="10198331" y="2717808"/>
            <a:ext cx="457176" cy="338554"/>
          </a:xfrm>
          <a:prstGeom prst="rect">
            <a:avLst/>
          </a:prstGeom>
          <a:noFill/>
        </p:spPr>
        <p:txBody>
          <a:bodyPr wrap="none" rtlCol="0">
            <a:spAutoFit/>
          </a:bodyPr>
          <a:lstStyle/>
          <a:p>
            <a:r>
              <a:rPr lang="en-US" sz="1600" dirty="0">
                <a:solidFill>
                  <a:schemeClr val="bg1"/>
                </a:solidFill>
              </a:rPr>
              <a:t>②</a:t>
            </a:r>
          </a:p>
        </p:txBody>
      </p:sp>
      <p:sp>
        <p:nvSpPr>
          <p:cNvPr id="81" name="TextBox 80">
            <a:extLst>
              <a:ext uri="{FF2B5EF4-FFF2-40B4-BE49-F238E27FC236}">
                <a16:creationId xmlns:a16="http://schemas.microsoft.com/office/drawing/2014/main" id="{385B9832-B81B-4EA8-B018-ECF17F910EBF}"/>
              </a:ext>
            </a:extLst>
          </p:cNvPr>
          <p:cNvSpPr txBox="1"/>
          <p:nvPr/>
        </p:nvSpPr>
        <p:spPr>
          <a:xfrm>
            <a:off x="4567538" y="1745267"/>
            <a:ext cx="457176" cy="338554"/>
          </a:xfrm>
          <a:prstGeom prst="rect">
            <a:avLst/>
          </a:prstGeom>
          <a:noFill/>
        </p:spPr>
        <p:txBody>
          <a:bodyPr wrap="none" rtlCol="0">
            <a:spAutoFit/>
          </a:bodyPr>
          <a:lstStyle/>
          <a:p>
            <a:r>
              <a:rPr lang="en-US" sz="1600" dirty="0">
                <a:solidFill>
                  <a:schemeClr val="bg1"/>
                </a:solidFill>
              </a:rPr>
              <a:t>①</a:t>
            </a:r>
          </a:p>
        </p:txBody>
      </p:sp>
      <p:cxnSp>
        <p:nvCxnSpPr>
          <p:cNvPr id="82" name="Straight Arrow Connector 81">
            <a:extLst>
              <a:ext uri="{FF2B5EF4-FFF2-40B4-BE49-F238E27FC236}">
                <a16:creationId xmlns:a16="http://schemas.microsoft.com/office/drawing/2014/main" id="{E43C8127-C58B-4FEE-9B28-C884D4F59B0C}"/>
              </a:ext>
            </a:extLst>
          </p:cNvPr>
          <p:cNvCxnSpPr>
            <a:stCxn id="69" idx="3"/>
          </p:cNvCxnSpPr>
          <p:nvPr/>
        </p:nvCxnSpPr>
        <p:spPr>
          <a:xfrm flipH="1" flipV="1">
            <a:off x="7691709" y="3883176"/>
            <a:ext cx="1705538" cy="87540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FCFF8E0-EDC3-4FD1-A78D-DBDFA521B17F}"/>
              </a:ext>
            </a:extLst>
          </p:cNvPr>
          <p:cNvSpPr txBox="1"/>
          <p:nvPr/>
        </p:nvSpPr>
        <p:spPr>
          <a:xfrm>
            <a:off x="1638114" y="2611406"/>
            <a:ext cx="457176" cy="338554"/>
          </a:xfrm>
          <a:prstGeom prst="rect">
            <a:avLst/>
          </a:prstGeom>
          <a:noFill/>
        </p:spPr>
        <p:txBody>
          <a:bodyPr wrap="none" rtlCol="0">
            <a:spAutoFit/>
          </a:bodyPr>
          <a:lstStyle/>
          <a:p>
            <a:r>
              <a:rPr lang="en-US" sz="1600" dirty="0">
                <a:solidFill>
                  <a:schemeClr val="bg1"/>
                </a:solidFill>
              </a:rPr>
              <a:t>⑧</a:t>
            </a:r>
          </a:p>
        </p:txBody>
      </p:sp>
      <p:sp>
        <p:nvSpPr>
          <p:cNvPr id="84" name="TextBox 83">
            <a:extLst>
              <a:ext uri="{FF2B5EF4-FFF2-40B4-BE49-F238E27FC236}">
                <a16:creationId xmlns:a16="http://schemas.microsoft.com/office/drawing/2014/main" id="{7B7D0C88-367C-41AE-9653-0B28F24EB37B}"/>
              </a:ext>
            </a:extLst>
          </p:cNvPr>
          <p:cNvSpPr txBox="1"/>
          <p:nvPr/>
        </p:nvSpPr>
        <p:spPr>
          <a:xfrm>
            <a:off x="9430701" y="2030190"/>
            <a:ext cx="457176" cy="338554"/>
          </a:xfrm>
          <a:prstGeom prst="rect">
            <a:avLst/>
          </a:prstGeom>
          <a:noFill/>
        </p:spPr>
        <p:txBody>
          <a:bodyPr wrap="none" rtlCol="0">
            <a:spAutoFit/>
          </a:bodyPr>
          <a:lstStyle/>
          <a:p>
            <a:r>
              <a:rPr lang="en-US" sz="1600" dirty="0">
                <a:solidFill>
                  <a:schemeClr val="bg1"/>
                </a:solidFill>
              </a:rPr>
              <a:t>③</a:t>
            </a:r>
          </a:p>
        </p:txBody>
      </p:sp>
      <p:pic>
        <p:nvPicPr>
          <p:cNvPr id="85" name="Picture 84">
            <a:extLst>
              <a:ext uri="{FF2B5EF4-FFF2-40B4-BE49-F238E27FC236}">
                <a16:creationId xmlns:a16="http://schemas.microsoft.com/office/drawing/2014/main" id="{F5C97DEA-D1DF-497A-A890-C2D212F1D274}"/>
              </a:ext>
            </a:extLst>
          </p:cNvPr>
          <p:cNvPicPr>
            <a:picLocks noChangeAspect="1"/>
          </p:cNvPicPr>
          <p:nvPr/>
        </p:nvPicPr>
        <p:blipFill>
          <a:blip r:embed="rId1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rot="304540">
            <a:off x="7808125" y="1630674"/>
            <a:ext cx="874407" cy="845894"/>
          </a:xfrm>
          <a:prstGeom prst="rect">
            <a:avLst/>
          </a:prstGeom>
        </p:spPr>
      </p:pic>
      <p:sp>
        <p:nvSpPr>
          <p:cNvPr id="86" name="TextBox 85">
            <a:extLst>
              <a:ext uri="{FF2B5EF4-FFF2-40B4-BE49-F238E27FC236}">
                <a16:creationId xmlns:a16="http://schemas.microsoft.com/office/drawing/2014/main" id="{4A74D312-68EC-416E-BD40-AD188D11B067}"/>
              </a:ext>
            </a:extLst>
          </p:cNvPr>
          <p:cNvSpPr txBox="1"/>
          <p:nvPr/>
        </p:nvSpPr>
        <p:spPr>
          <a:xfrm>
            <a:off x="258646" y="1180295"/>
            <a:ext cx="2333924" cy="369332"/>
          </a:xfrm>
          <a:prstGeom prst="rect">
            <a:avLst/>
          </a:prstGeom>
          <a:solidFill>
            <a:srgbClr val="000000">
              <a:alpha val="40000"/>
            </a:srgbClr>
          </a:solidFill>
        </p:spPr>
        <p:txBody>
          <a:bodyPr wrap="square" lIns="0" tIns="0" rIns="0" bIns="0" rtlCol="0" anchor="ctr">
            <a:spAutoFit/>
          </a:bodyPr>
          <a:lstStyle/>
          <a:p>
            <a:r>
              <a:rPr lang="en-US" sz="2400" b="1" dirty="0" err="1">
                <a:solidFill>
                  <a:srgbClr val="FFC000"/>
                </a:solidFill>
              </a:rPr>
              <a:t>iSAT</a:t>
            </a:r>
            <a:r>
              <a:rPr lang="en-US" sz="2400" b="1" dirty="0">
                <a:solidFill>
                  <a:srgbClr val="FFC000"/>
                </a:solidFill>
              </a:rPr>
              <a:t> Study (2019)</a:t>
            </a:r>
          </a:p>
        </p:txBody>
      </p:sp>
      <p:sp>
        <p:nvSpPr>
          <p:cNvPr id="89" name="Title 1">
            <a:extLst>
              <a:ext uri="{FF2B5EF4-FFF2-40B4-BE49-F238E27FC236}">
                <a16:creationId xmlns:a16="http://schemas.microsoft.com/office/drawing/2014/main" id="{DB1325E9-8DDE-4AB0-B873-47473F156855}"/>
              </a:ext>
            </a:extLst>
          </p:cNvPr>
          <p:cNvSpPr txBox="1">
            <a:spLocks/>
          </p:cNvSpPr>
          <p:nvPr/>
        </p:nvSpPr>
        <p:spPr>
          <a:xfrm>
            <a:off x="258645" y="56388"/>
            <a:ext cx="10593839" cy="9173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baseline="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defRPr>
            </a:lvl1pPr>
          </a:lstStyle>
          <a:p>
            <a:pPr>
              <a:tabLst>
                <a:tab pos="4516438" algn="l"/>
              </a:tabLst>
            </a:pPr>
            <a:r>
              <a:rPr lang="it-IT" dirty="0"/>
              <a:t>Autonomous In-Space	Assembly of a 20m telescope</a:t>
            </a:r>
            <a:endParaRPr lang="en-US" dirty="0"/>
          </a:p>
        </p:txBody>
      </p:sp>
    </p:spTree>
    <p:custDataLst>
      <p:tags r:id="rId1"/>
    </p:custDataLst>
    <p:extLst>
      <p:ext uri="{BB962C8B-B14F-4D97-AF65-F5344CB8AC3E}">
        <p14:creationId xmlns:p14="http://schemas.microsoft.com/office/powerpoint/2010/main" val="354555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xit" presetSubtype="0" fill="hold" grpId="0" nodeType="withEffect">
                                  <p:stCondLst>
                                    <p:cond delay="0"/>
                                  </p:stCondLst>
                                  <p:childTnLst>
                                    <p:animEffect transition="out" filter="fade">
                                      <p:cBhvr>
                                        <p:cTn id="9" dur="500"/>
                                        <p:tgtEl>
                                          <p:spTgt spid="89"/>
                                        </p:tgtEl>
                                      </p:cBhvr>
                                    </p:animEffect>
                                    <p:set>
                                      <p:cBhvr>
                                        <p:cTn id="10" dur="1" fill="hold">
                                          <p:stCondLst>
                                            <p:cond delay="499"/>
                                          </p:stCondLst>
                                        </p:cTn>
                                        <p:tgtEl>
                                          <p:spTgt spid="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itle 1">
            <a:extLst>
              <a:ext uri="{FF2B5EF4-FFF2-40B4-BE49-F238E27FC236}">
                <a16:creationId xmlns:a16="http://schemas.microsoft.com/office/drawing/2014/main" id="{9D44F68E-9753-4F43-BF0D-03B83A98C201}"/>
              </a:ext>
            </a:extLst>
          </p:cNvPr>
          <p:cNvSpPr>
            <a:spLocks noGrp="1"/>
          </p:cNvSpPr>
          <p:nvPr>
            <p:ph type="title"/>
          </p:nvPr>
        </p:nvSpPr>
        <p:spPr/>
        <p:txBody>
          <a:bodyPr>
            <a:normAutofit/>
          </a:bodyPr>
          <a:lstStyle/>
          <a:p>
            <a:pPr>
              <a:tabLst>
                <a:tab pos="4516438" algn="l"/>
              </a:tabLst>
            </a:pPr>
            <a:r>
              <a:rPr lang="it-IT" dirty="0"/>
              <a:t>Autonomous In-Situ </a:t>
            </a:r>
            <a:endParaRPr lang="en-US" dirty="0"/>
          </a:p>
        </p:txBody>
      </p:sp>
      <p:sp>
        <p:nvSpPr>
          <p:cNvPr id="4" name="Slide Number Placeholder 3">
            <a:extLst>
              <a:ext uri="{FF2B5EF4-FFF2-40B4-BE49-F238E27FC236}">
                <a16:creationId xmlns:a16="http://schemas.microsoft.com/office/drawing/2014/main" id="{FA10146D-2B0B-448D-8EB1-585BD743C7CD}"/>
              </a:ext>
            </a:extLst>
          </p:cNvPr>
          <p:cNvSpPr>
            <a:spLocks noGrp="1"/>
          </p:cNvSpPr>
          <p:nvPr>
            <p:ph type="sldNum" sz="quarter" idx="12"/>
          </p:nvPr>
        </p:nvSpPr>
        <p:spPr/>
        <p:txBody>
          <a:bodyPr/>
          <a:lstStyle/>
          <a:p>
            <a:fld id="{3C9FC519-7947-4F21-BC86-1F1EE0CE6A10}" type="slidenum">
              <a:rPr lang="en-US" smtClean="0"/>
              <a:pPr/>
              <a:t>9</a:t>
            </a:fld>
            <a:endParaRPr lang="en-US" dirty="0"/>
          </a:p>
        </p:txBody>
      </p:sp>
      <p:pic>
        <p:nvPicPr>
          <p:cNvPr id="47" name="Picture 46">
            <a:extLst>
              <a:ext uri="{FF2B5EF4-FFF2-40B4-BE49-F238E27FC236}">
                <a16:creationId xmlns:a16="http://schemas.microsoft.com/office/drawing/2014/main" id="{BCDD38BC-67CA-40B2-B5A1-8F48748754FA}"/>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6780" b="90847" l="15926" r="97222"/>
                    </a14:imgEffect>
                  </a14:imgLayer>
                </a14:imgProps>
              </a:ext>
              <a:ext uri="{28A0092B-C50C-407E-A947-70E740481C1C}">
                <a14:useLocalDpi xmlns:a14="http://schemas.microsoft.com/office/drawing/2010/main"/>
              </a:ext>
            </a:extLst>
          </a:blip>
          <a:srcRect l="7032" t="4047" r="2046" b="4263"/>
          <a:stretch/>
        </p:blipFill>
        <p:spPr>
          <a:xfrm rot="1230396">
            <a:off x="2481456" y="34609"/>
            <a:ext cx="3964831" cy="2649169"/>
          </a:xfrm>
          <a:prstGeom prst="rect">
            <a:avLst/>
          </a:prstGeom>
        </p:spPr>
      </p:pic>
      <p:pic>
        <p:nvPicPr>
          <p:cNvPr id="48" name="Picture 47">
            <a:extLst>
              <a:ext uri="{FF2B5EF4-FFF2-40B4-BE49-F238E27FC236}">
                <a16:creationId xmlns:a16="http://schemas.microsoft.com/office/drawing/2014/main" id="{4E634014-2960-4882-BFC9-175193E2B9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178752">
            <a:off x="3887918" y="5084839"/>
            <a:ext cx="2336027" cy="944222"/>
          </a:xfrm>
          <a:prstGeom prst="rect">
            <a:avLst/>
          </a:prstGeom>
        </p:spPr>
      </p:pic>
      <p:sp>
        <p:nvSpPr>
          <p:cNvPr id="49" name="TextBox 48">
            <a:extLst>
              <a:ext uri="{FF2B5EF4-FFF2-40B4-BE49-F238E27FC236}">
                <a16:creationId xmlns:a16="http://schemas.microsoft.com/office/drawing/2014/main" id="{EF436BF2-8081-4E64-BE8D-E2F6181B419A}"/>
              </a:ext>
            </a:extLst>
          </p:cNvPr>
          <p:cNvSpPr txBox="1"/>
          <p:nvPr/>
        </p:nvSpPr>
        <p:spPr>
          <a:xfrm>
            <a:off x="4124654" y="6197582"/>
            <a:ext cx="2328476" cy="528350"/>
          </a:xfrm>
          <a:prstGeom prst="rect">
            <a:avLst/>
          </a:prstGeom>
          <a:noFill/>
        </p:spPr>
        <p:txBody>
          <a:bodyPr wrap="square" rtlCol="0">
            <a:spAutoFit/>
          </a:bodyPr>
          <a:lstStyle/>
          <a:p>
            <a:pPr>
              <a:lnSpc>
                <a:spcPts val="1700"/>
              </a:lnSpc>
            </a:pPr>
            <a:r>
              <a:rPr lang="en-US" sz="1600" dirty="0">
                <a:solidFill>
                  <a:schemeClr val="bg1"/>
                </a:solidFill>
              </a:rPr>
              <a:t>Wire Harness </a:t>
            </a:r>
            <a:br>
              <a:rPr lang="en-US" sz="1600" dirty="0">
                <a:solidFill>
                  <a:schemeClr val="bg1"/>
                </a:solidFill>
              </a:rPr>
            </a:br>
            <a:r>
              <a:rPr lang="en-US" sz="1600" dirty="0">
                <a:solidFill>
                  <a:schemeClr val="bg1"/>
                </a:solidFill>
              </a:rPr>
              <a:t>and Fluid Line Placement</a:t>
            </a:r>
          </a:p>
        </p:txBody>
      </p:sp>
      <p:pic>
        <p:nvPicPr>
          <p:cNvPr id="50" name="Picture 49">
            <a:extLst>
              <a:ext uri="{FF2B5EF4-FFF2-40B4-BE49-F238E27FC236}">
                <a16:creationId xmlns:a16="http://schemas.microsoft.com/office/drawing/2014/main" id="{AB81FD21-FDF6-4DBB-8B19-73607DC5FCA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9994" y="4725227"/>
            <a:ext cx="2983418" cy="1595733"/>
          </a:xfrm>
          <a:prstGeom prst="rect">
            <a:avLst/>
          </a:prstGeom>
          <a:effectLst>
            <a:softEdge rad="31750"/>
          </a:effectLst>
        </p:spPr>
      </p:pic>
      <p:sp>
        <p:nvSpPr>
          <p:cNvPr id="51" name="TextBox 50">
            <a:extLst>
              <a:ext uri="{FF2B5EF4-FFF2-40B4-BE49-F238E27FC236}">
                <a16:creationId xmlns:a16="http://schemas.microsoft.com/office/drawing/2014/main" id="{8DC93A85-B058-4D95-894A-0BD8CF14C16A}"/>
              </a:ext>
            </a:extLst>
          </p:cNvPr>
          <p:cNvSpPr txBox="1"/>
          <p:nvPr/>
        </p:nvSpPr>
        <p:spPr>
          <a:xfrm>
            <a:off x="484172" y="6306587"/>
            <a:ext cx="2955061" cy="310341"/>
          </a:xfrm>
          <a:prstGeom prst="rect">
            <a:avLst/>
          </a:prstGeom>
          <a:noFill/>
        </p:spPr>
        <p:txBody>
          <a:bodyPr wrap="square" rtlCol="0">
            <a:spAutoFit/>
          </a:bodyPr>
          <a:lstStyle/>
          <a:p>
            <a:pPr algn="ctr">
              <a:lnSpc>
                <a:spcPts val="1700"/>
              </a:lnSpc>
            </a:pPr>
            <a:r>
              <a:rPr lang="en-US" sz="1600" dirty="0">
                <a:solidFill>
                  <a:schemeClr val="bg1"/>
                </a:solidFill>
              </a:rPr>
              <a:t>Connector Mating and De-mating</a:t>
            </a:r>
          </a:p>
        </p:txBody>
      </p:sp>
      <p:sp>
        <p:nvSpPr>
          <p:cNvPr id="52" name="Oval 51">
            <a:extLst>
              <a:ext uri="{FF2B5EF4-FFF2-40B4-BE49-F238E27FC236}">
                <a16:creationId xmlns:a16="http://schemas.microsoft.com/office/drawing/2014/main" id="{EE9E64A9-D0A9-4443-B59A-B56F54A47C59}"/>
              </a:ext>
            </a:extLst>
          </p:cNvPr>
          <p:cNvSpPr/>
          <p:nvPr/>
        </p:nvSpPr>
        <p:spPr>
          <a:xfrm>
            <a:off x="508698" y="5301158"/>
            <a:ext cx="548640" cy="548640"/>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3" name="Picture 52">
            <a:extLst>
              <a:ext uri="{FF2B5EF4-FFF2-40B4-BE49-F238E27FC236}">
                <a16:creationId xmlns:a16="http://schemas.microsoft.com/office/drawing/2014/main" id="{01CD2D93-C034-4ABE-92CA-3DB834039EE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2275" y="4254773"/>
            <a:ext cx="982307" cy="981939"/>
          </a:xfrm>
          <a:prstGeom prst="ellipse">
            <a:avLst/>
          </a:prstGeom>
          <a:ln w="12700">
            <a:solidFill>
              <a:srgbClr val="FFC000"/>
            </a:solidFill>
          </a:ln>
          <a:effectLst/>
        </p:spPr>
      </p:pic>
      <p:pic>
        <p:nvPicPr>
          <p:cNvPr id="54" name="Picture 53">
            <a:extLst>
              <a:ext uri="{FF2B5EF4-FFF2-40B4-BE49-F238E27FC236}">
                <a16:creationId xmlns:a16="http://schemas.microsoft.com/office/drawing/2014/main" id="{76AB96F6-6B7D-4AE3-BC21-B79F719D934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89492" y="2074485"/>
            <a:ext cx="2787983" cy="1859047"/>
          </a:xfrm>
          <a:prstGeom prst="rect">
            <a:avLst/>
          </a:prstGeom>
          <a:effectLst>
            <a:softEdge rad="31750"/>
          </a:effectLst>
        </p:spPr>
      </p:pic>
      <p:sp>
        <p:nvSpPr>
          <p:cNvPr id="55" name="TextBox 54">
            <a:extLst>
              <a:ext uri="{FF2B5EF4-FFF2-40B4-BE49-F238E27FC236}">
                <a16:creationId xmlns:a16="http://schemas.microsoft.com/office/drawing/2014/main" id="{97C3853D-84F2-478C-92C5-45FD18872CA2}"/>
              </a:ext>
            </a:extLst>
          </p:cNvPr>
          <p:cNvSpPr txBox="1"/>
          <p:nvPr/>
        </p:nvSpPr>
        <p:spPr>
          <a:xfrm>
            <a:off x="1391055" y="2145286"/>
            <a:ext cx="932131" cy="528350"/>
          </a:xfrm>
          <a:prstGeom prst="rect">
            <a:avLst/>
          </a:prstGeom>
          <a:noFill/>
        </p:spPr>
        <p:txBody>
          <a:bodyPr wrap="square" rtlCol="0">
            <a:spAutoFit/>
          </a:bodyPr>
          <a:lstStyle/>
          <a:p>
            <a:pPr algn="ctr">
              <a:lnSpc>
                <a:spcPts val="1700"/>
              </a:lnSpc>
            </a:pPr>
            <a:r>
              <a:rPr lang="en-US" sz="1600" dirty="0">
                <a:solidFill>
                  <a:schemeClr val="bg1"/>
                </a:solidFill>
              </a:rPr>
              <a:t>Inertial</a:t>
            </a:r>
          </a:p>
          <a:p>
            <a:pPr algn="ctr">
              <a:lnSpc>
                <a:spcPts val="1700"/>
              </a:lnSpc>
            </a:pPr>
            <a:r>
              <a:rPr lang="en-US" sz="1600" dirty="0">
                <a:solidFill>
                  <a:schemeClr val="bg1"/>
                </a:solidFill>
              </a:rPr>
              <a:t>Transfer</a:t>
            </a:r>
          </a:p>
        </p:txBody>
      </p:sp>
      <p:sp>
        <p:nvSpPr>
          <p:cNvPr id="56" name="Rectangle 55">
            <a:extLst>
              <a:ext uri="{FF2B5EF4-FFF2-40B4-BE49-F238E27FC236}">
                <a16:creationId xmlns:a16="http://schemas.microsoft.com/office/drawing/2014/main" id="{466935E3-44D2-42A9-BCFC-DF96CE2F64ED}"/>
              </a:ext>
            </a:extLst>
          </p:cNvPr>
          <p:cNvSpPr/>
          <p:nvPr/>
        </p:nvSpPr>
        <p:spPr>
          <a:xfrm rot="503585">
            <a:off x="1602890" y="3105386"/>
            <a:ext cx="502565" cy="4758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B59732CD-CE09-43C6-BAAC-749EB28C1120}"/>
              </a:ext>
            </a:extLst>
          </p:cNvPr>
          <p:cNvSpPr txBox="1"/>
          <p:nvPr/>
        </p:nvSpPr>
        <p:spPr>
          <a:xfrm>
            <a:off x="3508768" y="1964622"/>
            <a:ext cx="1173602" cy="528350"/>
          </a:xfrm>
          <a:prstGeom prst="rect">
            <a:avLst/>
          </a:prstGeom>
          <a:noFill/>
        </p:spPr>
        <p:txBody>
          <a:bodyPr wrap="square" rtlCol="0">
            <a:spAutoFit/>
          </a:bodyPr>
          <a:lstStyle/>
          <a:p>
            <a:pPr algn="ctr">
              <a:lnSpc>
                <a:spcPts val="1700"/>
              </a:lnSpc>
            </a:pPr>
            <a:r>
              <a:rPr lang="en-US" sz="1600" dirty="0">
                <a:solidFill>
                  <a:schemeClr val="bg1"/>
                </a:solidFill>
              </a:rPr>
              <a:t>Metering</a:t>
            </a:r>
          </a:p>
          <a:p>
            <a:pPr algn="r">
              <a:lnSpc>
                <a:spcPts val="1700"/>
              </a:lnSpc>
            </a:pPr>
            <a:r>
              <a:rPr lang="en-US" sz="1600" dirty="0">
                <a:solidFill>
                  <a:schemeClr val="bg1"/>
                </a:solidFill>
              </a:rPr>
              <a:t>Truss</a:t>
            </a:r>
          </a:p>
        </p:txBody>
      </p:sp>
      <p:pic>
        <p:nvPicPr>
          <p:cNvPr id="58" name="Picture 57">
            <a:extLst>
              <a:ext uri="{FF2B5EF4-FFF2-40B4-BE49-F238E27FC236}">
                <a16:creationId xmlns:a16="http://schemas.microsoft.com/office/drawing/2014/main" id="{3E4EC890-EF0E-4DF2-9B64-309CA8CDB77C}"/>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ackgroundRemoval t="1955" b="99549" l="3136" r="99129"/>
                    </a14:imgEffect>
                  </a14:imgLayer>
                </a14:imgProps>
              </a:ext>
              <a:ext uri="{28A0092B-C50C-407E-A947-70E740481C1C}">
                <a14:useLocalDpi xmlns:a14="http://schemas.microsoft.com/office/drawing/2010/main"/>
              </a:ext>
            </a:extLst>
          </a:blip>
          <a:srcRect t="6493" r="1260"/>
          <a:stretch/>
        </p:blipFill>
        <p:spPr>
          <a:xfrm>
            <a:off x="8366219" y="635742"/>
            <a:ext cx="2715849" cy="2979671"/>
          </a:xfrm>
          <a:prstGeom prst="rect">
            <a:avLst/>
          </a:prstGeom>
        </p:spPr>
      </p:pic>
      <p:sp>
        <p:nvSpPr>
          <p:cNvPr id="59" name="TextBox 58">
            <a:extLst>
              <a:ext uri="{FF2B5EF4-FFF2-40B4-BE49-F238E27FC236}">
                <a16:creationId xmlns:a16="http://schemas.microsoft.com/office/drawing/2014/main" id="{1A698BE6-A4DB-4AE6-A112-932B68D35E93}"/>
              </a:ext>
            </a:extLst>
          </p:cNvPr>
          <p:cNvSpPr txBox="1"/>
          <p:nvPr/>
        </p:nvSpPr>
        <p:spPr>
          <a:xfrm>
            <a:off x="10739000" y="1577465"/>
            <a:ext cx="1280160" cy="1182375"/>
          </a:xfrm>
          <a:prstGeom prst="rect">
            <a:avLst/>
          </a:prstGeom>
          <a:noFill/>
        </p:spPr>
        <p:txBody>
          <a:bodyPr wrap="square" rtlCol="0">
            <a:spAutoFit/>
          </a:bodyPr>
          <a:lstStyle/>
          <a:p>
            <a:pPr>
              <a:lnSpc>
                <a:spcPts val="1700"/>
              </a:lnSpc>
            </a:pPr>
            <a:r>
              <a:rPr lang="en-US" sz="1600" dirty="0">
                <a:solidFill>
                  <a:schemeClr val="bg1"/>
                </a:solidFill>
              </a:rPr>
              <a:t>Assembly of truss(</a:t>
            </a:r>
            <a:r>
              <a:rPr lang="en-US" sz="1600" dirty="0" err="1">
                <a:solidFill>
                  <a:schemeClr val="bg1"/>
                </a:solidFill>
              </a:rPr>
              <a:t>es</a:t>
            </a:r>
            <a:r>
              <a:rPr lang="en-US" sz="1600" dirty="0">
                <a:solidFill>
                  <a:schemeClr val="bg1"/>
                </a:solidFill>
              </a:rPr>
              <a:t>) to form primary mirror structure</a:t>
            </a:r>
          </a:p>
        </p:txBody>
      </p:sp>
      <p:pic>
        <p:nvPicPr>
          <p:cNvPr id="60" name="Picture 59">
            <a:extLst>
              <a:ext uri="{FF2B5EF4-FFF2-40B4-BE49-F238E27FC236}">
                <a16:creationId xmlns:a16="http://schemas.microsoft.com/office/drawing/2014/main" id="{7CD7745E-C76B-4E8A-B159-729C52E31C38}"/>
              </a:ext>
            </a:extLst>
          </p:cNvPr>
          <p:cNvPicPr>
            <a:picLocks noChangeAspect="1"/>
          </p:cNvPicPr>
          <p:nvPr/>
        </p:nvPicPr>
        <p:blipFill>
          <a:blip r:embed="rId11" cstate="email">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flipH="1">
            <a:off x="9350239" y="1098278"/>
            <a:ext cx="945942" cy="1409965"/>
          </a:xfrm>
          <a:prstGeom prst="rect">
            <a:avLst/>
          </a:prstGeom>
        </p:spPr>
      </p:pic>
      <p:pic>
        <p:nvPicPr>
          <p:cNvPr id="61" name="Picture 60">
            <a:extLst>
              <a:ext uri="{FF2B5EF4-FFF2-40B4-BE49-F238E27FC236}">
                <a16:creationId xmlns:a16="http://schemas.microsoft.com/office/drawing/2014/main" id="{036CB9EC-B3CE-4375-9304-F303E48CDB65}"/>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1917" b="100000" l="18456" r="98490"/>
                    </a14:imgEffect>
                  </a14:imgLayer>
                </a14:imgProps>
              </a:ext>
              <a:ext uri="{28A0092B-C50C-407E-A947-70E740481C1C}">
                <a14:useLocalDpi xmlns:a14="http://schemas.microsoft.com/office/drawing/2010/main"/>
              </a:ext>
            </a:extLst>
          </a:blip>
          <a:srcRect/>
          <a:stretch/>
        </p:blipFill>
        <p:spPr>
          <a:xfrm>
            <a:off x="6728756" y="4642053"/>
            <a:ext cx="2103120" cy="2210295"/>
          </a:xfrm>
          <a:prstGeom prst="rect">
            <a:avLst/>
          </a:prstGeom>
        </p:spPr>
      </p:pic>
      <p:sp>
        <p:nvSpPr>
          <p:cNvPr id="62" name="TextBox 61">
            <a:extLst>
              <a:ext uri="{FF2B5EF4-FFF2-40B4-BE49-F238E27FC236}">
                <a16:creationId xmlns:a16="http://schemas.microsoft.com/office/drawing/2014/main" id="{3773CF54-2E82-4815-BC9A-8568EA45CFE1}"/>
              </a:ext>
            </a:extLst>
          </p:cNvPr>
          <p:cNvSpPr txBox="1"/>
          <p:nvPr/>
        </p:nvSpPr>
        <p:spPr>
          <a:xfrm>
            <a:off x="8831876" y="6121180"/>
            <a:ext cx="2743201" cy="528350"/>
          </a:xfrm>
          <a:prstGeom prst="rect">
            <a:avLst/>
          </a:prstGeom>
          <a:noFill/>
        </p:spPr>
        <p:txBody>
          <a:bodyPr wrap="square" rtlCol="0">
            <a:spAutoFit/>
          </a:bodyPr>
          <a:lstStyle/>
          <a:p>
            <a:pPr>
              <a:lnSpc>
                <a:spcPts val="1700"/>
              </a:lnSpc>
            </a:pPr>
            <a:r>
              <a:rPr lang="en-US" sz="1600" dirty="0">
                <a:solidFill>
                  <a:schemeClr val="bg1"/>
                </a:solidFill>
              </a:rPr>
              <a:t>Installation of hexagonal mirrors on truss assembly</a:t>
            </a:r>
          </a:p>
        </p:txBody>
      </p:sp>
      <p:pic>
        <p:nvPicPr>
          <p:cNvPr id="63" name="Picture 10" descr="Earthquakes Hit Central Oklahoma, Shocks Felt in Kansas | Kansas Public  Radio">
            <a:extLst>
              <a:ext uri="{FF2B5EF4-FFF2-40B4-BE49-F238E27FC236}">
                <a16:creationId xmlns:a16="http://schemas.microsoft.com/office/drawing/2014/main" id="{FAF12B04-6454-43B5-B102-55CB0D7754FD}"/>
              </a:ext>
            </a:extLst>
          </p:cNvPr>
          <p:cNvPicPr>
            <a:picLocks noChangeAspect="1" noChangeArrowheads="1"/>
          </p:cNvPicPr>
          <p:nvPr/>
        </p:nvPicPr>
        <p:blipFill>
          <a:blip r:embed="rId14" cstate="email">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1268" y="1706555"/>
            <a:ext cx="3383280" cy="338328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54B9C8BA-3779-4744-922C-56D3E74BE90E}"/>
              </a:ext>
            </a:extLst>
          </p:cNvPr>
          <p:cNvPicPr>
            <a:picLocks noChangeAspect="1"/>
          </p:cNvPicPr>
          <p:nvPr/>
        </p:nvPicPr>
        <p:blipFill>
          <a:blip r:embed="rId15" cstate="email">
            <a:extLst>
              <a:ext uri="{BEBA8EAE-BF5A-486C-A8C5-ECC9F3942E4B}">
                <a14:imgProps xmlns:a14="http://schemas.microsoft.com/office/drawing/2010/main">
                  <a14:imgLayer r:embed="rId16">
                    <a14:imgEffect>
                      <a14:backgroundRemoval t="4209" b="93614" l="7584" r="84724"/>
                    </a14:imgEffect>
                  </a14:imgLayer>
                </a14:imgProps>
              </a:ext>
              <a:ext uri="{28A0092B-C50C-407E-A947-70E740481C1C}">
                <a14:useLocalDpi xmlns:a14="http://schemas.microsoft.com/office/drawing/2010/main"/>
              </a:ext>
            </a:extLst>
          </a:blip>
          <a:stretch>
            <a:fillRect/>
          </a:stretch>
        </p:blipFill>
        <p:spPr>
          <a:xfrm>
            <a:off x="4219584" y="1874770"/>
            <a:ext cx="3775947" cy="2817626"/>
          </a:xfrm>
          <a:prstGeom prst="rect">
            <a:avLst/>
          </a:prstGeom>
          <a:noFill/>
        </p:spPr>
      </p:pic>
      <p:cxnSp>
        <p:nvCxnSpPr>
          <p:cNvPr id="65" name="Straight Arrow Connector 64">
            <a:extLst>
              <a:ext uri="{FF2B5EF4-FFF2-40B4-BE49-F238E27FC236}">
                <a16:creationId xmlns:a16="http://schemas.microsoft.com/office/drawing/2014/main" id="{D35C0DF7-83DA-4B06-85AC-F054C27D26B0}"/>
              </a:ext>
            </a:extLst>
          </p:cNvPr>
          <p:cNvCxnSpPr>
            <a:cxnSpLocks/>
            <a:stCxn id="56" idx="3"/>
          </p:cNvCxnSpPr>
          <p:nvPr/>
        </p:nvCxnSpPr>
        <p:spPr>
          <a:xfrm flipV="1">
            <a:off x="2102764" y="3071256"/>
            <a:ext cx="2397047" cy="30875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35EE443-2D7B-443A-B0E4-FD81462C3293}"/>
              </a:ext>
            </a:extLst>
          </p:cNvPr>
          <p:cNvCxnSpPr>
            <a:cxnSpLocks/>
          </p:cNvCxnSpPr>
          <p:nvPr/>
        </p:nvCxnSpPr>
        <p:spPr>
          <a:xfrm>
            <a:off x="4356860" y="1792948"/>
            <a:ext cx="1699315" cy="195303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CFFA05D-8554-4BAB-9EE4-7A2D51A4BF32}"/>
              </a:ext>
            </a:extLst>
          </p:cNvPr>
          <p:cNvCxnSpPr>
            <a:cxnSpLocks/>
            <a:stCxn id="60" idx="3"/>
          </p:cNvCxnSpPr>
          <p:nvPr/>
        </p:nvCxnSpPr>
        <p:spPr>
          <a:xfrm flipH="1">
            <a:off x="7083647" y="1803261"/>
            <a:ext cx="2266592" cy="10175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7D4439B-BBD9-4714-8732-2D6F6A66F566}"/>
              </a:ext>
            </a:extLst>
          </p:cNvPr>
          <p:cNvCxnSpPr>
            <a:cxnSpLocks/>
          </p:cNvCxnSpPr>
          <p:nvPr/>
        </p:nvCxnSpPr>
        <p:spPr>
          <a:xfrm flipH="1" flipV="1">
            <a:off x="6769526" y="2917476"/>
            <a:ext cx="1035022" cy="238368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pic>
        <p:nvPicPr>
          <p:cNvPr id="69" name="Picture 68">
            <a:extLst>
              <a:ext uri="{FF2B5EF4-FFF2-40B4-BE49-F238E27FC236}">
                <a16:creationId xmlns:a16="http://schemas.microsoft.com/office/drawing/2014/main" id="{75F2E408-BB1D-485B-B38C-5959BD71DA05}"/>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flipH="1">
            <a:off x="9397247" y="4001765"/>
            <a:ext cx="2457026" cy="1513635"/>
          </a:xfrm>
          <a:prstGeom prst="rect">
            <a:avLst/>
          </a:prstGeom>
        </p:spPr>
      </p:pic>
      <p:pic>
        <p:nvPicPr>
          <p:cNvPr id="70" name="Picture 69">
            <a:extLst>
              <a:ext uri="{FF2B5EF4-FFF2-40B4-BE49-F238E27FC236}">
                <a16:creationId xmlns:a16="http://schemas.microsoft.com/office/drawing/2014/main" id="{EC6B6BAE-A3DB-4F17-AC44-397338B1B0B8}"/>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rot="10800000" flipH="1">
            <a:off x="10262233" y="3767296"/>
            <a:ext cx="1721125" cy="1168161"/>
          </a:xfrm>
          <a:prstGeom prst="rect">
            <a:avLst/>
          </a:prstGeom>
          <a:effectLst>
            <a:softEdge rad="31750"/>
          </a:effectLst>
        </p:spPr>
      </p:pic>
      <p:sp>
        <p:nvSpPr>
          <p:cNvPr id="71" name="TextBox 70">
            <a:extLst>
              <a:ext uri="{FF2B5EF4-FFF2-40B4-BE49-F238E27FC236}">
                <a16:creationId xmlns:a16="http://schemas.microsoft.com/office/drawing/2014/main" id="{9802CDBE-A4B9-495C-B608-8C99197A4052}"/>
              </a:ext>
            </a:extLst>
          </p:cNvPr>
          <p:cNvSpPr txBox="1"/>
          <p:nvPr/>
        </p:nvSpPr>
        <p:spPr>
          <a:xfrm>
            <a:off x="9823210" y="5458282"/>
            <a:ext cx="2412969" cy="528350"/>
          </a:xfrm>
          <a:prstGeom prst="rect">
            <a:avLst/>
          </a:prstGeom>
          <a:noFill/>
        </p:spPr>
        <p:txBody>
          <a:bodyPr wrap="square" rtlCol="0">
            <a:spAutoFit/>
          </a:bodyPr>
          <a:lstStyle/>
          <a:p>
            <a:pPr>
              <a:lnSpc>
                <a:spcPts val="1700"/>
              </a:lnSpc>
            </a:pPr>
            <a:r>
              <a:rPr lang="en-US" sz="1600" dirty="0">
                <a:solidFill>
                  <a:schemeClr val="bg1"/>
                </a:solidFill>
              </a:rPr>
              <a:t>Precision placement and joining of trusses/payloads</a:t>
            </a:r>
          </a:p>
        </p:txBody>
      </p:sp>
      <p:sp>
        <p:nvSpPr>
          <p:cNvPr id="72" name="TextBox 71">
            <a:extLst>
              <a:ext uri="{FF2B5EF4-FFF2-40B4-BE49-F238E27FC236}">
                <a16:creationId xmlns:a16="http://schemas.microsoft.com/office/drawing/2014/main" id="{16DB9E6E-FFFB-4F9E-830F-75078765983E}"/>
              </a:ext>
            </a:extLst>
          </p:cNvPr>
          <p:cNvSpPr txBox="1"/>
          <p:nvPr/>
        </p:nvSpPr>
        <p:spPr>
          <a:xfrm>
            <a:off x="7862166" y="1359038"/>
            <a:ext cx="804020" cy="310341"/>
          </a:xfrm>
          <a:prstGeom prst="rect">
            <a:avLst/>
          </a:prstGeom>
          <a:noFill/>
        </p:spPr>
        <p:txBody>
          <a:bodyPr wrap="square" rtlCol="0">
            <a:spAutoFit/>
          </a:bodyPr>
          <a:lstStyle/>
          <a:p>
            <a:pPr>
              <a:lnSpc>
                <a:spcPts val="1700"/>
              </a:lnSpc>
            </a:pPr>
            <a:r>
              <a:rPr lang="en-US" sz="1400" dirty="0">
                <a:solidFill>
                  <a:schemeClr val="bg1"/>
                </a:solidFill>
              </a:rPr>
              <a:t>Tri-Truss</a:t>
            </a:r>
          </a:p>
        </p:txBody>
      </p:sp>
      <p:cxnSp>
        <p:nvCxnSpPr>
          <p:cNvPr id="73" name="Straight Arrow Connector 72">
            <a:extLst>
              <a:ext uri="{FF2B5EF4-FFF2-40B4-BE49-F238E27FC236}">
                <a16:creationId xmlns:a16="http://schemas.microsoft.com/office/drawing/2014/main" id="{7AA3B973-D383-4ABB-9B9E-A4947BBF44B4}"/>
              </a:ext>
            </a:extLst>
          </p:cNvPr>
          <p:cNvCxnSpPr>
            <a:cxnSpLocks/>
            <a:stCxn id="48" idx="0"/>
          </p:cNvCxnSpPr>
          <p:nvPr/>
        </p:nvCxnSpPr>
        <p:spPr>
          <a:xfrm flipV="1">
            <a:off x="5214658" y="3708569"/>
            <a:ext cx="1263919" cy="140375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669CD54-E704-4C62-B273-01833FCA2F6A}"/>
              </a:ext>
            </a:extLst>
          </p:cNvPr>
          <p:cNvCxnSpPr>
            <a:cxnSpLocks/>
            <a:stCxn id="50" idx="0"/>
          </p:cNvCxnSpPr>
          <p:nvPr/>
        </p:nvCxnSpPr>
        <p:spPr>
          <a:xfrm flipV="1">
            <a:off x="1961703" y="3819108"/>
            <a:ext cx="3656671" cy="90611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5301FC7-7074-42AF-8530-7417B903F7FE}"/>
              </a:ext>
            </a:extLst>
          </p:cNvPr>
          <p:cNvSpPr txBox="1"/>
          <p:nvPr/>
        </p:nvSpPr>
        <p:spPr>
          <a:xfrm>
            <a:off x="2070683" y="4809619"/>
            <a:ext cx="457176" cy="338554"/>
          </a:xfrm>
          <a:prstGeom prst="rect">
            <a:avLst/>
          </a:prstGeom>
          <a:noFill/>
        </p:spPr>
        <p:txBody>
          <a:bodyPr wrap="none" rtlCol="0">
            <a:spAutoFit/>
          </a:bodyPr>
          <a:lstStyle/>
          <a:p>
            <a:r>
              <a:rPr lang="en-US" sz="1600" dirty="0">
                <a:solidFill>
                  <a:schemeClr val="bg1"/>
                </a:solidFill>
              </a:rPr>
              <a:t>⑦</a:t>
            </a:r>
          </a:p>
        </p:txBody>
      </p:sp>
      <p:sp>
        <p:nvSpPr>
          <p:cNvPr id="76" name="TextBox 75">
            <a:extLst>
              <a:ext uri="{FF2B5EF4-FFF2-40B4-BE49-F238E27FC236}">
                <a16:creationId xmlns:a16="http://schemas.microsoft.com/office/drawing/2014/main" id="{2FCFCA91-86B5-4F45-BF76-75EB35229D6F}"/>
              </a:ext>
            </a:extLst>
          </p:cNvPr>
          <p:cNvSpPr txBox="1"/>
          <p:nvPr/>
        </p:nvSpPr>
        <p:spPr>
          <a:xfrm>
            <a:off x="4261857" y="5927542"/>
            <a:ext cx="457176" cy="338554"/>
          </a:xfrm>
          <a:prstGeom prst="rect">
            <a:avLst/>
          </a:prstGeom>
          <a:noFill/>
        </p:spPr>
        <p:txBody>
          <a:bodyPr wrap="none" rtlCol="0">
            <a:spAutoFit/>
          </a:bodyPr>
          <a:lstStyle/>
          <a:p>
            <a:r>
              <a:rPr lang="en-US" sz="1600" dirty="0">
                <a:solidFill>
                  <a:schemeClr val="bg1"/>
                </a:solidFill>
              </a:rPr>
              <a:t>⑥</a:t>
            </a:r>
          </a:p>
        </p:txBody>
      </p:sp>
      <p:sp>
        <p:nvSpPr>
          <p:cNvPr id="77" name="TextBox 76">
            <a:extLst>
              <a:ext uri="{FF2B5EF4-FFF2-40B4-BE49-F238E27FC236}">
                <a16:creationId xmlns:a16="http://schemas.microsoft.com/office/drawing/2014/main" id="{9FF50C3F-2119-437F-ABC3-0DA5DAF0CEAF}"/>
              </a:ext>
            </a:extLst>
          </p:cNvPr>
          <p:cNvSpPr txBox="1"/>
          <p:nvPr/>
        </p:nvSpPr>
        <p:spPr>
          <a:xfrm>
            <a:off x="8831876" y="5782626"/>
            <a:ext cx="457176" cy="338554"/>
          </a:xfrm>
          <a:prstGeom prst="rect">
            <a:avLst/>
          </a:prstGeom>
          <a:noFill/>
        </p:spPr>
        <p:txBody>
          <a:bodyPr wrap="none" rtlCol="0">
            <a:spAutoFit/>
          </a:bodyPr>
          <a:lstStyle/>
          <a:p>
            <a:r>
              <a:rPr lang="en-US" sz="1600" dirty="0">
                <a:solidFill>
                  <a:schemeClr val="bg1"/>
                </a:solidFill>
              </a:rPr>
              <a:t>⑤</a:t>
            </a:r>
          </a:p>
        </p:txBody>
      </p:sp>
      <p:sp>
        <p:nvSpPr>
          <p:cNvPr id="78" name="TextBox 77">
            <a:extLst>
              <a:ext uri="{FF2B5EF4-FFF2-40B4-BE49-F238E27FC236}">
                <a16:creationId xmlns:a16="http://schemas.microsoft.com/office/drawing/2014/main" id="{54724C1C-DD8E-434B-891B-3C0E5A82099D}"/>
              </a:ext>
            </a:extLst>
          </p:cNvPr>
          <p:cNvSpPr txBox="1"/>
          <p:nvPr/>
        </p:nvSpPr>
        <p:spPr>
          <a:xfrm>
            <a:off x="9836820" y="3708797"/>
            <a:ext cx="457176" cy="338554"/>
          </a:xfrm>
          <a:prstGeom prst="rect">
            <a:avLst/>
          </a:prstGeom>
          <a:noFill/>
        </p:spPr>
        <p:txBody>
          <a:bodyPr wrap="none" rtlCol="0">
            <a:spAutoFit/>
          </a:bodyPr>
          <a:lstStyle/>
          <a:p>
            <a:r>
              <a:rPr lang="en-US" sz="1600" dirty="0">
                <a:solidFill>
                  <a:schemeClr val="bg1"/>
                </a:solidFill>
              </a:rPr>
              <a:t>④</a:t>
            </a:r>
          </a:p>
        </p:txBody>
      </p:sp>
      <p:sp>
        <p:nvSpPr>
          <p:cNvPr id="79" name="TextBox 78">
            <a:extLst>
              <a:ext uri="{FF2B5EF4-FFF2-40B4-BE49-F238E27FC236}">
                <a16:creationId xmlns:a16="http://schemas.microsoft.com/office/drawing/2014/main" id="{EBECCABC-53EF-47BB-A9E4-1AF9CFF9CE4F}"/>
              </a:ext>
            </a:extLst>
          </p:cNvPr>
          <p:cNvSpPr txBox="1"/>
          <p:nvPr/>
        </p:nvSpPr>
        <p:spPr>
          <a:xfrm>
            <a:off x="9474718" y="3708568"/>
            <a:ext cx="457176" cy="338554"/>
          </a:xfrm>
          <a:prstGeom prst="rect">
            <a:avLst/>
          </a:prstGeom>
          <a:noFill/>
        </p:spPr>
        <p:txBody>
          <a:bodyPr wrap="none" rtlCol="0">
            <a:spAutoFit/>
          </a:bodyPr>
          <a:lstStyle/>
          <a:p>
            <a:r>
              <a:rPr lang="en-US" sz="1600" dirty="0">
                <a:solidFill>
                  <a:schemeClr val="bg1"/>
                </a:solidFill>
              </a:rPr>
              <a:t>③</a:t>
            </a:r>
          </a:p>
        </p:txBody>
      </p:sp>
      <p:sp>
        <p:nvSpPr>
          <p:cNvPr id="80" name="TextBox 79">
            <a:extLst>
              <a:ext uri="{FF2B5EF4-FFF2-40B4-BE49-F238E27FC236}">
                <a16:creationId xmlns:a16="http://schemas.microsoft.com/office/drawing/2014/main" id="{80306F64-1B2D-4BCE-B291-81D4F8CABCDD}"/>
              </a:ext>
            </a:extLst>
          </p:cNvPr>
          <p:cNvSpPr txBox="1"/>
          <p:nvPr/>
        </p:nvSpPr>
        <p:spPr>
          <a:xfrm>
            <a:off x="10198331" y="2717808"/>
            <a:ext cx="457176" cy="338554"/>
          </a:xfrm>
          <a:prstGeom prst="rect">
            <a:avLst/>
          </a:prstGeom>
          <a:noFill/>
        </p:spPr>
        <p:txBody>
          <a:bodyPr wrap="none" rtlCol="0">
            <a:spAutoFit/>
          </a:bodyPr>
          <a:lstStyle/>
          <a:p>
            <a:r>
              <a:rPr lang="en-US" sz="1600" dirty="0">
                <a:solidFill>
                  <a:schemeClr val="bg1"/>
                </a:solidFill>
              </a:rPr>
              <a:t>②</a:t>
            </a:r>
          </a:p>
        </p:txBody>
      </p:sp>
      <p:sp>
        <p:nvSpPr>
          <p:cNvPr id="81" name="TextBox 80">
            <a:extLst>
              <a:ext uri="{FF2B5EF4-FFF2-40B4-BE49-F238E27FC236}">
                <a16:creationId xmlns:a16="http://schemas.microsoft.com/office/drawing/2014/main" id="{385B9832-B81B-4EA8-B018-ECF17F910EBF}"/>
              </a:ext>
            </a:extLst>
          </p:cNvPr>
          <p:cNvSpPr txBox="1"/>
          <p:nvPr/>
        </p:nvSpPr>
        <p:spPr>
          <a:xfrm>
            <a:off x="4567538" y="1745267"/>
            <a:ext cx="457176" cy="338554"/>
          </a:xfrm>
          <a:prstGeom prst="rect">
            <a:avLst/>
          </a:prstGeom>
          <a:noFill/>
        </p:spPr>
        <p:txBody>
          <a:bodyPr wrap="none" rtlCol="0">
            <a:spAutoFit/>
          </a:bodyPr>
          <a:lstStyle/>
          <a:p>
            <a:r>
              <a:rPr lang="en-US" sz="1600" dirty="0">
                <a:solidFill>
                  <a:schemeClr val="bg1"/>
                </a:solidFill>
              </a:rPr>
              <a:t>①</a:t>
            </a:r>
          </a:p>
        </p:txBody>
      </p:sp>
      <p:cxnSp>
        <p:nvCxnSpPr>
          <p:cNvPr id="82" name="Straight Arrow Connector 81">
            <a:extLst>
              <a:ext uri="{FF2B5EF4-FFF2-40B4-BE49-F238E27FC236}">
                <a16:creationId xmlns:a16="http://schemas.microsoft.com/office/drawing/2014/main" id="{E43C8127-C58B-4FEE-9B28-C884D4F59B0C}"/>
              </a:ext>
            </a:extLst>
          </p:cNvPr>
          <p:cNvCxnSpPr>
            <a:stCxn id="69" idx="3"/>
          </p:cNvCxnSpPr>
          <p:nvPr/>
        </p:nvCxnSpPr>
        <p:spPr>
          <a:xfrm flipH="1" flipV="1">
            <a:off x="7691709" y="3883176"/>
            <a:ext cx="1705538" cy="87540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0FCFF8E0-EDC3-4FD1-A78D-DBDFA521B17F}"/>
              </a:ext>
            </a:extLst>
          </p:cNvPr>
          <p:cNvSpPr txBox="1"/>
          <p:nvPr/>
        </p:nvSpPr>
        <p:spPr>
          <a:xfrm>
            <a:off x="1638114" y="2611406"/>
            <a:ext cx="457176" cy="338554"/>
          </a:xfrm>
          <a:prstGeom prst="rect">
            <a:avLst/>
          </a:prstGeom>
          <a:noFill/>
        </p:spPr>
        <p:txBody>
          <a:bodyPr wrap="none" rtlCol="0">
            <a:spAutoFit/>
          </a:bodyPr>
          <a:lstStyle/>
          <a:p>
            <a:r>
              <a:rPr lang="en-US" sz="1600" dirty="0">
                <a:solidFill>
                  <a:schemeClr val="bg1"/>
                </a:solidFill>
              </a:rPr>
              <a:t>⑧</a:t>
            </a:r>
          </a:p>
        </p:txBody>
      </p:sp>
      <p:sp>
        <p:nvSpPr>
          <p:cNvPr id="84" name="TextBox 83">
            <a:extLst>
              <a:ext uri="{FF2B5EF4-FFF2-40B4-BE49-F238E27FC236}">
                <a16:creationId xmlns:a16="http://schemas.microsoft.com/office/drawing/2014/main" id="{7B7D0C88-367C-41AE-9653-0B28F24EB37B}"/>
              </a:ext>
            </a:extLst>
          </p:cNvPr>
          <p:cNvSpPr txBox="1"/>
          <p:nvPr/>
        </p:nvSpPr>
        <p:spPr>
          <a:xfrm>
            <a:off x="9430701" y="2030190"/>
            <a:ext cx="457176" cy="338554"/>
          </a:xfrm>
          <a:prstGeom prst="rect">
            <a:avLst/>
          </a:prstGeom>
          <a:noFill/>
        </p:spPr>
        <p:txBody>
          <a:bodyPr wrap="none" rtlCol="0">
            <a:spAutoFit/>
          </a:bodyPr>
          <a:lstStyle/>
          <a:p>
            <a:r>
              <a:rPr lang="en-US" sz="1600" dirty="0">
                <a:solidFill>
                  <a:schemeClr val="bg1"/>
                </a:solidFill>
              </a:rPr>
              <a:t>③</a:t>
            </a:r>
          </a:p>
        </p:txBody>
      </p:sp>
      <p:pic>
        <p:nvPicPr>
          <p:cNvPr id="85" name="Picture 84">
            <a:extLst>
              <a:ext uri="{FF2B5EF4-FFF2-40B4-BE49-F238E27FC236}">
                <a16:creationId xmlns:a16="http://schemas.microsoft.com/office/drawing/2014/main" id="{F5C97DEA-D1DF-497A-A890-C2D212F1D274}"/>
              </a:ext>
            </a:extLst>
          </p:cNvPr>
          <p:cNvPicPr>
            <a:picLocks noChangeAspect="1"/>
          </p:cNvPicPr>
          <p:nvPr/>
        </p:nvPicPr>
        <p:blipFill>
          <a:blip r:embed="rId1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rot="304540">
            <a:off x="7808125" y="1630674"/>
            <a:ext cx="874407" cy="845894"/>
          </a:xfrm>
          <a:prstGeom prst="rect">
            <a:avLst/>
          </a:prstGeom>
        </p:spPr>
      </p:pic>
      <p:sp>
        <p:nvSpPr>
          <p:cNvPr id="86" name="TextBox 85">
            <a:extLst>
              <a:ext uri="{FF2B5EF4-FFF2-40B4-BE49-F238E27FC236}">
                <a16:creationId xmlns:a16="http://schemas.microsoft.com/office/drawing/2014/main" id="{4A74D312-68EC-416E-BD40-AD188D11B067}"/>
              </a:ext>
            </a:extLst>
          </p:cNvPr>
          <p:cNvSpPr txBox="1"/>
          <p:nvPr/>
        </p:nvSpPr>
        <p:spPr>
          <a:xfrm>
            <a:off x="258646" y="1180295"/>
            <a:ext cx="2333924" cy="369332"/>
          </a:xfrm>
          <a:prstGeom prst="rect">
            <a:avLst/>
          </a:prstGeom>
          <a:solidFill>
            <a:srgbClr val="000000">
              <a:alpha val="40000"/>
            </a:srgbClr>
          </a:solidFill>
        </p:spPr>
        <p:txBody>
          <a:bodyPr wrap="square" lIns="0" tIns="0" rIns="0" bIns="0" rtlCol="0" anchor="ctr">
            <a:spAutoFit/>
          </a:bodyPr>
          <a:lstStyle/>
          <a:p>
            <a:r>
              <a:rPr lang="en-US" sz="2400" b="1" dirty="0" err="1">
                <a:solidFill>
                  <a:srgbClr val="FFC000"/>
                </a:solidFill>
              </a:rPr>
              <a:t>iSAT</a:t>
            </a:r>
            <a:r>
              <a:rPr lang="en-US" sz="2400" b="1" dirty="0">
                <a:solidFill>
                  <a:srgbClr val="FFC000"/>
                </a:solidFill>
              </a:rPr>
              <a:t> Study (2019)</a:t>
            </a:r>
          </a:p>
        </p:txBody>
      </p:sp>
      <p:sp>
        <p:nvSpPr>
          <p:cNvPr id="89" name="Rectangle 88">
            <a:extLst>
              <a:ext uri="{FF2B5EF4-FFF2-40B4-BE49-F238E27FC236}">
                <a16:creationId xmlns:a16="http://schemas.microsoft.com/office/drawing/2014/main" id="{2395E4A0-64B5-479D-9DB4-EEC4A8D620D1}"/>
              </a:ext>
            </a:extLst>
          </p:cNvPr>
          <p:cNvSpPr/>
          <p:nvPr/>
        </p:nvSpPr>
        <p:spPr>
          <a:xfrm>
            <a:off x="4773483" y="182582"/>
            <a:ext cx="5248553" cy="584775"/>
          </a:xfrm>
          <a:prstGeom prst="rect">
            <a:avLst/>
          </a:prstGeom>
        </p:spPr>
        <p:txBody>
          <a:bodyPr wrap="none" anchor="ctr">
            <a:spAutoFit/>
          </a:bodyPr>
          <a:lstStyle/>
          <a:p>
            <a:r>
              <a:rPr lang="it-IT" sz="3200" b="1" dirty="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rPr>
              <a:t>Assembly of a Lunar Base</a:t>
            </a:r>
            <a:endParaRPr lang="en-US" sz="3200" b="1" dirty="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3814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8.33333E-7 0.00162 L -0.047 0.00162 " pathEditMode="relative" rAng="0" ptsTypes="AA">
                                      <p:cBhvr>
                                        <p:cTn id="6" dur="1000" fill="hold"/>
                                        <p:tgtEl>
                                          <p:spTgt spid="89"/>
                                        </p:tgtEl>
                                        <p:attrNameLst>
                                          <p:attrName>ppt_x</p:attrName>
                                          <p:attrName>ppt_y</p:attrName>
                                        </p:attrNameLst>
                                      </p:cBhvr>
                                      <p:rCtr x="-235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In-Situ Assembly of a Lunar Base</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10</a:t>
            </a:fld>
            <a:endParaRPr lang="en-US" dirty="0">
              <a:solidFill>
                <a:schemeClr val="bg1"/>
              </a:solidFill>
            </a:endParaRPr>
          </a:p>
        </p:txBody>
      </p:sp>
      <p:pic>
        <p:nvPicPr>
          <p:cNvPr id="91" name="Picture 90">
            <a:extLst>
              <a:ext uri="{FF2B5EF4-FFF2-40B4-BE49-F238E27FC236}">
                <a16:creationId xmlns:a16="http://schemas.microsoft.com/office/drawing/2014/main" id="{E6C5FF11-A6E0-429F-BB2E-74C36761C92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178752">
            <a:off x="3887918" y="5084839"/>
            <a:ext cx="2336027" cy="944222"/>
          </a:xfrm>
          <a:prstGeom prst="rect">
            <a:avLst/>
          </a:prstGeom>
        </p:spPr>
      </p:pic>
      <p:sp>
        <p:nvSpPr>
          <p:cNvPr id="92" name="TextBox 91">
            <a:extLst>
              <a:ext uri="{FF2B5EF4-FFF2-40B4-BE49-F238E27FC236}">
                <a16:creationId xmlns:a16="http://schemas.microsoft.com/office/drawing/2014/main" id="{C85E4E82-4DE3-4B3E-9D17-757C7CBBEE56}"/>
              </a:ext>
            </a:extLst>
          </p:cNvPr>
          <p:cNvSpPr txBox="1"/>
          <p:nvPr/>
        </p:nvSpPr>
        <p:spPr>
          <a:xfrm>
            <a:off x="4124654" y="6197582"/>
            <a:ext cx="2328476" cy="528350"/>
          </a:xfrm>
          <a:prstGeom prst="rect">
            <a:avLst/>
          </a:prstGeom>
          <a:noFill/>
        </p:spPr>
        <p:txBody>
          <a:bodyPr wrap="square" rtlCol="0">
            <a:spAutoFit/>
          </a:bodyPr>
          <a:lstStyle/>
          <a:p>
            <a:pPr>
              <a:lnSpc>
                <a:spcPts val="1700"/>
              </a:lnSpc>
            </a:pPr>
            <a:r>
              <a:rPr lang="en-US" sz="1600" dirty="0">
                <a:solidFill>
                  <a:schemeClr val="bg1"/>
                </a:solidFill>
              </a:rPr>
              <a:t>Wire Harness </a:t>
            </a:r>
            <a:br>
              <a:rPr lang="en-US" sz="1600" dirty="0">
                <a:solidFill>
                  <a:schemeClr val="bg1"/>
                </a:solidFill>
              </a:rPr>
            </a:br>
            <a:r>
              <a:rPr lang="en-US" sz="1600" dirty="0">
                <a:solidFill>
                  <a:schemeClr val="bg1"/>
                </a:solidFill>
              </a:rPr>
              <a:t>and Fluid Line Placement</a:t>
            </a:r>
          </a:p>
        </p:txBody>
      </p:sp>
      <p:pic>
        <p:nvPicPr>
          <p:cNvPr id="93" name="Picture 92">
            <a:extLst>
              <a:ext uri="{FF2B5EF4-FFF2-40B4-BE49-F238E27FC236}">
                <a16:creationId xmlns:a16="http://schemas.microsoft.com/office/drawing/2014/main" id="{5D987847-C277-4FC7-B75A-102A92E74FD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9994" y="4725227"/>
            <a:ext cx="2983418" cy="1595733"/>
          </a:xfrm>
          <a:prstGeom prst="rect">
            <a:avLst/>
          </a:prstGeom>
          <a:effectLst>
            <a:softEdge rad="31750"/>
          </a:effectLst>
        </p:spPr>
      </p:pic>
      <p:sp>
        <p:nvSpPr>
          <p:cNvPr id="94" name="TextBox 93">
            <a:extLst>
              <a:ext uri="{FF2B5EF4-FFF2-40B4-BE49-F238E27FC236}">
                <a16:creationId xmlns:a16="http://schemas.microsoft.com/office/drawing/2014/main" id="{53E6A0E4-FF8C-4608-AC60-4CEA54C915DA}"/>
              </a:ext>
            </a:extLst>
          </p:cNvPr>
          <p:cNvSpPr txBox="1"/>
          <p:nvPr/>
        </p:nvSpPr>
        <p:spPr>
          <a:xfrm>
            <a:off x="484172" y="6306587"/>
            <a:ext cx="2955061" cy="310341"/>
          </a:xfrm>
          <a:prstGeom prst="rect">
            <a:avLst/>
          </a:prstGeom>
          <a:noFill/>
        </p:spPr>
        <p:txBody>
          <a:bodyPr wrap="square" rtlCol="0">
            <a:spAutoFit/>
          </a:bodyPr>
          <a:lstStyle/>
          <a:p>
            <a:pPr algn="ctr">
              <a:lnSpc>
                <a:spcPts val="1700"/>
              </a:lnSpc>
            </a:pPr>
            <a:r>
              <a:rPr lang="en-US" sz="1600" dirty="0">
                <a:solidFill>
                  <a:schemeClr val="bg1"/>
                </a:solidFill>
              </a:rPr>
              <a:t>Connector Mating and De-mating</a:t>
            </a:r>
          </a:p>
        </p:txBody>
      </p:sp>
      <p:sp>
        <p:nvSpPr>
          <p:cNvPr id="95" name="Oval 94">
            <a:extLst>
              <a:ext uri="{FF2B5EF4-FFF2-40B4-BE49-F238E27FC236}">
                <a16:creationId xmlns:a16="http://schemas.microsoft.com/office/drawing/2014/main" id="{CA35BA71-56DB-415D-9690-F914809239F4}"/>
              </a:ext>
            </a:extLst>
          </p:cNvPr>
          <p:cNvSpPr/>
          <p:nvPr/>
        </p:nvSpPr>
        <p:spPr>
          <a:xfrm>
            <a:off x="508698" y="5301158"/>
            <a:ext cx="548640" cy="548640"/>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96" name="Picture 95">
            <a:extLst>
              <a:ext uri="{FF2B5EF4-FFF2-40B4-BE49-F238E27FC236}">
                <a16:creationId xmlns:a16="http://schemas.microsoft.com/office/drawing/2014/main" id="{AB0C0EB5-6616-4903-895B-A40B2E00C83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82275" y="4254773"/>
            <a:ext cx="982307" cy="981939"/>
          </a:xfrm>
          <a:prstGeom prst="ellipse">
            <a:avLst/>
          </a:prstGeom>
          <a:ln w="12700">
            <a:solidFill>
              <a:srgbClr val="FFC000"/>
            </a:solidFill>
          </a:ln>
          <a:effectLst/>
        </p:spPr>
      </p:pic>
      <p:pic>
        <p:nvPicPr>
          <p:cNvPr id="97" name="Picture 96">
            <a:extLst>
              <a:ext uri="{FF2B5EF4-FFF2-40B4-BE49-F238E27FC236}">
                <a16:creationId xmlns:a16="http://schemas.microsoft.com/office/drawing/2014/main" id="{02AC52D4-598F-41B6-A4AF-A1A6E66E648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89492" y="2074485"/>
            <a:ext cx="2787983" cy="1859047"/>
          </a:xfrm>
          <a:prstGeom prst="rect">
            <a:avLst/>
          </a:prstGeom>
          <a:effectLst>
            <a:softEdge rad="31750"/>
          </a:effectLst>
        </p:spPr>
      </p:pic>
      <p:sp>
        <p:nvSpPr>
          <p:cNvPr id="98" name="TextBox 97">
            <a:extLst>
              <a:ext uri="{FF2B5EF4-FFF2-40B4-BE49-F238E27FC236}">
                <a16:creationId xmlns:a16="http://schemas.microsoft.com/office/drawing/2014/main" id="{B1EC8792-E623-4219-B563-90DE45B3DE55}"/>
              </a:ext>
            </a:extLst>
          </p:cNvPr>
          <p:cNvSpPr txBox="1"/>
          <p:nvPr/>
        </p:nvSpPr>
        <p:spPr>
          <a:xfrm>
            <a:off x="1391055" y="2145286"/>
            <a:ext cx="932131" cy="528350"/>
          </a:xfrm>
          <a:prstGeom prst="rect">
            <a:avLst/>
          </a:prstGeom>
          <a:noFill/>
        </p:spPr>
        <p:txBody>
          <a:bodyPr wrap="square" rtlCol="0">
            <a:spAutoFit/>
          </a:bodyPr>
          <a:lstStyle/>
          <a:p>
            <a:pPr algn="ctr">
              <a:lnSpc>
                <a:spcPts val="1700"/>
              </a:lnSpc>
            </a:pPr>
            <a:r>
              <a:rPr lang="en-US" sz="1600" dirty="0">
                <a:solidFill>
                  <a:schemeClr val="bg1"/>
                </a:solidFill>
              </a:rPr>
              <a:t>Inertial</a:t>
            </a:r>
          </a:p>
          <a:p>
            <a:pPr algn="ctr">
              <a:lnSpc>
                <a:spcPts val="1700"/>
              </a:lnSpc>
            </a:pPr>
            <a:r>
              <a:rPr lang="en-US" sz="1600" dirty="0">
                <a:solidFill>
                  <a:schemeClr val="bg1"/>
                </a:solidFill>
              </a:rPr>
              <a:t>Transfer</a:t>
            </a:r>
          </a:p>
        </p:txBody>
      </p:sp>
      <p:sp>
        <p:nvSpPr>
          <p:cNvPr id="99" name="Rectangle 98">
            <a:extLst>
              <a:ext uri="{FF2B5EF4-FFF2-40B4-BE49-F238E27FC236}">
                <a16:creationId xmlns:a16="http://schemas.microsoft.com/office/drawing/2014/main" id="{A7D7ECCB-103A-4F2D-A038-71AF5EE7835A}"/>
              </a:ext>
            </a:extLst>
          </p:cNvPr>
          <p:cNvSpPr/>
          <p:nvPr/>
        </p:nvSpPr>
        <p:spPr>
          <a:xfrm rot="503585">
            <a:off x="1602890" y="3105386"/>
            <a:ext cx="502565" cy="4758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0" name="Picture 99">
            <a:extLst>
              <a:ext uri="{FF2B5EF4-FFF2-40B4-BE49-F238E27FC236}">
                <a16:creationId xmlns:a16="http://schemas.microsoft.com/office/drawing/2014/main" id="{C34B39BD-3CFB-4446-812D-24F4E8F0C85B}"/>
              </a:ext>
            </a:extLst>
          </p:cNvPr>
          <p:cNvPicPr>
            <a:picLocks noChangeAspect="1"/>
          </p:cNvPicPr>
          <p:nvPr/>
        </p:nvPicPr>
        <p:blipFill rotWithShape="1">
          <a:blip r:embed="rId8" cstate="email">
            <a:extLst>
              <a:ext uri="{BEBA8EAE-BF5A-486C-A8C5-ECC9F3942E4B}">
                <a14:imgProps xmlns:a14="http://schemas.microsoft.com/office/drawing/2010/main">
                  <a14:imgLayer r:embed="rId9">
                    <a14:imgEffect>
                      <a14:backgroundRemoval t="6780" b="90847" l="15926" r="97222"/>
                    </a14:imgEffect>
                  </a14:imgLayer>
                </a14:imgProps>
              </a:ext>
              <a:ext uri="{28A0092B-C50C-407E-A947-70E740481C1C}">
                <a14:useLocalDpi xmlns:a14="http://schemas.microsoft.com/office/drawing/2010/main"/>
              </a:ext>
            </a:extLst>
          </a:blip>
          <a:srcRect l="7032" t="4047" r="2046" b="4263"/>
          <a:stretch/>
        </p:blipFill>
        <p:spPr>
          <a:xfrm rot="1230396">
            <a:off x="2481456" y="34609"/>
            <a:ext cx="3964831" cy="2649169"/>
          </a:xfrm>
          <a:prstGeom prst="rect">
            <a:avLst/>
          </a:prstGeom>
        </p:spPr>
      </p:pic>
      <p:sp>
        <p:nvSpPr>
          <p:cNvPr id="101" name="TextBox 100">
            <a:extLst>
              <a:ext uri="{FF2B5EF4-FFF2-40B4-BE49-F238E27FC236}">
                <a16:creationId xmlns:a16="http://schemas.microsoft.com/office/drawing/2014/main" id="{80D44962-B108-4EAB-B59C-B918607222BC}"/>
              </a:ext>
            </a:extLst>
          </p:cNvPr>
          <p:cNvSpPr txBox="1"/>
          <p:nvPr/>
        </p:nvSpPr>
        <p:spPr>
          <a:xfrm>
            <a:off x="3508768" y="1964622"/>
            <a:ext cx="1173602" cy="528350"/>
          </a:xfrm>
          <a:prstGeom prst="rect">
            <a:avLst/>
          </a:prstGeom>
          <a:noFill/>
        </p:spPr>
        <p:txBody>
          <a:bodyPr wrap="square" rtlCol="0">
            <a:spAutoFit/>
          </a:bodyPr>
          <a:lstStyle/>
          <a:p>
            <a:pPr algn="ctr">
              <a:lnSpc>
                <a:spcPts val="1700"/>
              </a:lnSpc>
            </a:pPr>
            <a:r>
              <a:rPr lang="en-US" sz="1600" dirty="0">
                <a:solidFill>
                  <a:schemeClr val="bg1"/>
                </a:solidFill>
              </a:rPr>
              <a:t>Metering</a:t>
            </a:r>
          </a:p>
          <a:p>
            <a:pPr algn="r">
              <a:lnSpc>
                <a:spcPts val="1700"/>
              </a:lnSpc>
            </a:pPr>
            <a:r>
              <a:rPr lang="en-US" sz="1600" dirty="0">
                <a:solidFill>
                  <a:schemeClr val="bg1"/>
                </a:solidFill>
              </a:rPr>
              <a:t>Truss</a:t>
            </a:r>
          </a:p>
        </p:txBody>
      </p:sp>
      <p:pic>
        <p:nvPicPr>
          <p:cNvPr id="102" name="Picture 101">
            <a:extLst>
              <a:ext uri="{FF2B5EF4-FFF2-40B4-BE49-F238E27FC236}">
                <a16:creationId xmlns:a16="http://schemas.microsoft.com/office/drawing/2014/main" id="{BA893F9A-5666-458C-8025-F9A89DEB8908}"/>
              </a:ext>
            </a:extLst>
          </p:cNvPr>
          <p:cNvPicPr>
            <a:picLocks noChangeAspect="1"/>
          </p:cNvPicPr>
          <p:nvPr/>
        </p:nvPicPr>
        <p:blipFill rotWithShape="1">
          <a:blip r:embed="rId10" cstate="email">
            <a:extLst>
              <a:ext uri="{BEBA8EAE-BF5A-486C-A8C5-ECC9F3942E4B}">
                <a14:imgProps xmlns:a14="http://schemas.microsoft.com/office/drawing/2010/main">
                  <a14:imgLayer r:embed="rId11">
                    <a14:imgEffect>
                      <a14:backgroundRemoval t="1955" b="99549" l="3136" r="99129"/>
                    </a14:imgEffect>
                  </a14:imgLayer>
                </a14:imgProps>
              </a:ext>
              <a:ext uri="{28A0092B-C50C-407E-A947-70E740481C1C}">
                <a14:useLocalDpi xmlns:a14="http://schemas.microsoft.com/office/drawing/2010/main"/>
              </a:ext>
            </a:extLst>
          </a:blip>
          <a:srcRect t="6493" r="1260"/>
          <a:stretch/>
        </p:blipFill>
        <p:spPr>
          <a:xfrm>
            <a:off x="8366219" y="635742"/>
            <a:ext cx="2715849" cy="2979671"/>
          </a:xfrm>
          <a:prstGeom prst="rect">
            <a:avLst/>
          </a:prstGeom>
        </p:spPr>
      </p:pic>
      <p:sp>
        <p:nvSpPr>
          <p:cNvPr id="103" name="TextBox 102">
            <a:extLst>
              <a:ext uri="{FF2B5EF4-FFF2-40B4-BE49-F238E27FC236}">
                <a16:creationId xmlns:a16="http://schemas.microsoft.com/office/drawing/2014/main" id="{19B1CACC-946E-48A4-B315-FB17901A1565}"/>
              </a:ext>
            </a:extLst>
          </p:cNvPr>
          <p:cNvSpPr txBox="1"/>
          <p:nvPr/>
        </p:nvSpPr>
        <p:spPr>
          <a:xfrm>
            <a:off x="10739000" y="1577465"/>
            <a:ext cx="1280160" cy="1182375"/>
          </a:xfrm>
          <a:prstGeom prst="rect">
            <a:avLst/>
          </a:prstGeom>
          <a:noFill/>
        </p:spPr>
        <p:txBody>
          <a:bodyPr wrap="square" rtlCol="0">
            <a:spAutoFit/>
          </a:bodyPr>
          <a:lstStyle/>
          <a:p>
            <a:pPr>
              <a:lnSpc>
                <a:spcPts val="1700"/>
              </a:lnSpc>
            </a:pPr>
            <a:r>
              <a:rPr lang="en-US" sz="1600" dirty="0">
                <a:solidFill>
                  <a:schemeClr val="bg1"/>
                </a:solidFill>
              </a:rPr>
              <a:t>Assembly of truss(</a:t>
            </a:r>
            <a:r>
              <a:rPr lang="en-US" sz="1600" dirty="0" err="1">
                <a:solidFill>
                  <a:schemeClr val="bg1"/>
                </a:solidFill>
              </a:rPr>
              <a:t>es</a:t>
            </a:r>
            <a:r>
              <a:rPr lang="en-US" sz="1600" dirty="0">
                <a:solidFill>
                  <a:schemeClr val="bg1"/>
                </a:solidFill>
              </a:rPr>
              <a:t>) to form primary mirror structure</a:t>
            </a:r>
          </a:p>
        </p:txBody>
      </p:sp>
      <p:pic>
        <p:nvPicPr>
          <p:cNvPr id="104" name="Picture 103">
            <a:extLst>
              <a:ext uri="{FF2B5EF4-FFF2-40B4-BE49-F238E27FC236}">
                <a16:creationId xmlns:a16="http://schemas.microsoft.com/office/drawing/2014/main" id="{EB65A0FB-6626-4904-AAC5-F076E5B225CB}"/>
              </a:ext>
            </a:extLst>
          </p:cNvPr>
          <p:cNvPicPr>
            <a:picLocks noChangeAspect="1"/>
          </p:cNvPicPr>
          <p:nvPr/>
        </p:nvPicPr>
        <p:blipFill>
          <a:blip r:embed="rId12" cstate="email">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flipH="1">
            <a:off x="9350239" y="1098278"/>
            <a:ext cx="945942" cy="1409965"/>
          </a:xfrm>
          <a:prstGeom prst="rect">
            <a:avLst/>
          </a:prstGeom>
        </p:spPr>
      </p:pic>
      <p:pic>
        <p:nvPicPr>
          <p:cNvPr id="105" name="Picture 104">
            <a:extLst>
              <a:ext uri="{FF2B5EF4-FFF2-40B4-BE49-F238E27FC236}">
                <a16:creationId xmlns:a16="http://schemas.microsoft.com/office/drawing/2014/main" id="{60EC0284-48FC-40C8-AC69-C5C5B3E4B237}"/>
              </a:ext>
            </a:extLst>
          </p:cNvPr>
          <p:cNvPicPr>
            <a:picLocks noChangeAspect="1"/>
          </p:cNvPicPr>
          <p:nvPr/>
        </p:nvPicPr>
        <p:blipFill rotWithShape="1">
          <a:blip r:embed="rId13" cstate="email">
            <a:extLst>
              <a:ext uri="{BEBA8EAE-BF5A-486C-A8C5-ECC9F3942E4B}">
                <a14:imgProps xmlns:a14="http://schemas.microsoft.com/office/drawing/2010/main">
                  <a14:imgLayer r:embed="rId14">
                    <a14:imgEffect>
                      <a14:backgroundRemoval t="1917" b="100000" l="18456" r="98490"/>
                    </a14:imgEffect>
                  </a14:imgLayer>
                </a14:imgProps>
              </a:ext>
              <a:ext uri="{28A0092B-C50C-407E-A947-70E740481C1C}">
                <a14:useLocalDpi xmlns:a14="http://schemas.microsoft.com/office/drawing/2010/main"/>
              </a:ext>
            </a:extLst>
          </a:blip>
          <a:srcRect/>
          <a:stretch/>
        </p:blipFill>
        <p:spPr>
          <a:xfrm>
            <a:off x="6728756" y="4642055"/>
            <a:ext cx="2103120" cy="2210295"/>
          </a:xfrm>
          <a:prstGeom prst="rect">
            <a:avLst/>
          </a:prstGeom>
        </p:spPr>
      </p:pic>
      <p:sp>
        <p:nvSpPr>
          <p:cNvPr id="106" name="TextBox 105">
            <a:extLst>
              <a:ext uri="{FF2B5EF4-FFF2-40B4-BE49-F238E27FC236}">
                <a16:creationId xmlns:a16="http://schemas.microsoft.com/office/drawing/2014/main" id="{29100434-8B39-43F2-ADD4-325B65698A27}"/>
              </a:ext>
            </a:extLst>
          </p:cNvPr>
          <p:cNvSpPr txBox="1"/>
          <p:nvPr/>
        </p:nvSpPr>
        <p:spPr>
          <a:xfrm>
            <a:off x="8831876" y="6121180"/>
            <a:ext cx="2743201" cy="528350"/>
          </a:xfrm>
          <a:prstGeom prst="rect">
            <a:avLst/>
          </a:prstGeom>
          <a:noFill/>
        </p:spPr>
        <p:txBody>
          <a:bodyPr wrap="square" rtlCol="0">
            <a:spAutoFit/>
          </a:bodyPr>
          <a:lstStyle/>
          <a:p>
            <a:pPr>
              <a:lnSpc>
                <a:spcPts val="1700"/>
              </a:lnSpc>
            </a:pPr>
            <a:r>
              <a:rPr lang="en-US" sz="1600" dirty="0">
                <a:solidFill>
                  <a:schemeClr val="bg1"/>
                </a:solidFill>
              </a:rPr>
              <a:t>Installation of hexagonal mirrors on truss assembly</a:t>
            </a:r>
          </a:p>
        </p:txBody>
      </p:sp>
      <p:pic>
        <p:nvPicPr>
          <p:cNvPr id="107" name="Picture 10" descr="Earthquakes Hit Central Oklahoma, Shocks Felt in Kansas | Kansas Public  Radio">
            <a:extLst>
              <a:ext uri="{FF2B5EF4-FFF2-40B4-BE49-F238E27FC236}">
                <a16:creationId xmlns:a16="http://schemas.microsoft.com/office/drawing/2014/main" id="{9B8A3CD3-C439-48F6-95F2-AC3507637A5C}"/>
              </a:ext>
            </a:extLst>
          </p:cNvPr>
          <p:cNvPicPr>
            <a:picLocks noChangeAspect="1" noChangeArrowheads="1"/>
          </p:cNvPicPr>
          <p:nvPr/>
        </p:nvPicPr>
        <p:blipFill>
          <a:blip r:embed="rId15" cstate="email">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1268" y="1706555"/>
            <a:ext cx="3383280" cy="3383280"/>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07">
            <a:extLst>
              <a:ext uri="{FF2B5EF4-FFF2-40B4-BE49-F238E27FC236}">
                <a16:creationId xmlns:a16="http://schemas.microsoft.com/office/drawing/2014/main" id="{5BCABEFE-0B44-4D5C-A3E6-FEB2FB17F72E}"/>
              </a:ext>
            </a:extLst>
          </p:cNvPr>
          <p:cNvPicPr>
            <a:picLocks noChangeAspect="1"/>
          </p:cNvPicPr>
          <p:nvPr/>
        </p:nvPicPr>
        <p:blipFill>
          <a:blip r:embed="rId16" cstate="email">
            <a:extLst>
              <a:ext uri="{BEBA8EAE-BF5A-486C-A8C5-ECC9F3942E4B}">
                <a14:imgProps xmlns:a14="http://schemas.microsoft.com/office/drawing/2010/main">
                  <a14:imgLayer r:embed="rId17">
                    <a14:imgEffect>
                      <a14:backgroundRemoval t="4209" b="93614" l="7584" r="84724"/>
                    </a14:imgEffect>
                  </a14:imgLayer>
                </a14:imgProps>
              </a:ext>
              <a:ext uri="{28A0092B-C50C-407E-A947-70E740481C1C}">
                <a14:useLocalDpi xmlns:a14="http://schemas.microsoft.com/office/drawing/2010/main"/>
              </a:ext>
            </a:extLst>
          </a:blip>
          <a:stretch>
            <a:fillRect/>
          </a:stretch>
        </p:blipFill>
        <p:spPr>
          <a:xfrm>
            <a:off x="4219584" y="1874770"/>
            <a:ext cx="3775947" cy="2817626"/>
          </a:xfrm>
          <a:prstGeom prst="rect">
            <a:avLst/>
          </a:prstGeom>
          <a:noFill/>
        </p:spPr>
      </p:pic>
      <p:pic>
        <p:nvPicPr>
          <p:cNvPr id="109" name="Picture 108">
            <a:extLst>
              <a:ext uri="{FF2B5EF4-FFF2-40B4-BE49-F238E27FC236}">
                <a16:creationId xmlns:a16="http://schemas.microsoft.com/office/drawing/2014/main" id="{A26305EA-1869-4938-BA1D-AC4DD14D6DD0}"/>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flipH="1">
            <a:off x="9397247" y="4001765"/>
            <a:ext cx="2457026" cy="1513635"/>
          </a:xfrm>
          <a:prstGeom prst="rect">
            <a:avLst/>
          </a:prstGeom>
        </p:spPr>
      </p:pic>
      <p:pic>
        <p:nvPicPr>
          <p:cNvPr id="110" name="Picture 109">
            <a:extLst>
              <a:ext uri="{FF2B5EF4-FFF2-40B4-BE49-F238E27FC236}">
                <a16:creationId xmlns:a16="http://schemas.microsoft.com/office/drawing/2014/main" id="{84E7849D-DB70-46D2-BA59-F1B5A8D942D3}"/>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rot="10800000" flipH="1">
            <a:off x="10262233" y="3767296"/>
            <a:ext cx="1721125" cy="1168161"/>
          </a:xfrm>
          <a:prstGeom prst="rect">
            <a:avLst/>
          </a:prstGeom>
          <a:effectLst>
            <a:softEdge rad="31750"/>
          </a:effectLst>
        </p:spPr>
      </p:pic>
      <p:sp>
        <p:nvSpPr>
          <p:cNvPr id="111" name="TextBox 110">
            <a:extLst>
              <a:ext uri="{FF2B5EF4-FFF2-40B4-BE49-F238E27FC236}">
                <a16:creationId xmlns:a16="http://schemas.microsoft.com/office/drawing/2014/main" id="{DEC913FA-CAAB-4680-8E01-CE7AF9AB6A26}"/>
              </a:ext>
            </a:extLst>
          </p:cNvPr>
          <p:cNvSpPr txBox="1"/>
          <p:nvPr/>
        </p:nvSpPr>
        <p:spPr>
          <a:xfrm>
            <a:off x="9823210" y="5458282"/>
            <a:ext cx="2412969" cy="528350"/>
          </a:xfrm>
          <a:prstGeom prst="rect">
            <a:avLst/>
          </a:prstGeom>
          <a:noFill/>
        </p:spPr>
        <p:txBody>
          <a:bodyPr wrap="square" rtlCol="0">
            <a:spAutoFit/>
          </a:bodyPr>
          <a:lstStyle/>
          <a:p>
            <a:pPr>
              <a:lnSpc>
                <a:spcPts val="1700"/>
              </a:lnSpc>
            </a:pPr>
            <a:r>
              <a:rPr lang="en-US" sz="1600" dirty="0">
                <a:solidFill>
                  <a:schemeClr val="bg1"/>
                </a:solidFill>
              </a:rPr>
              <a:t>Precision placement and joining of trusses/payloads</a:t>
            </a:r>
          </a:p>
        </p:txBody>
      </p:sp>
      <p:sp>
        <p:nvSpPr>
          <p:cNvPr id="112" name="TextBox 111">
            <a:extLst>
              <a:ext uri="{FF2B5EF4-FFF2-40B4-BE49-F238E27FC236}">
                <a16:creationId xmlns:a16="http://schemas.microsoft.com/office/drawing/2014/main" id="{E56ED73B-DF81-4592-BB89-FC862B5A80E9}"/>
              </a:ext>
            </a:extLst>
          </p:cNvPr>
          <p:cNvSpPr txBox="1"/>
          <p:nvPr/>
        </p:nvSpPr>
        <p:spPr>
          <a:xfrm>
            <a:off x="7862166" y="1359038"/>
            <a:ext cx="804020" cy="310341"/>
          </a:xfrm>
          <a:prstGeom prst="rect">
            <a:avLst/>
          </a:prstGeom>
          <a:noFill/>
        </p:spPr>
        <p:txBody>
          <a:bodyPr wrap="square" rtlCol="0">
            <a:spAutoFit/>
          </a:bodyPr>
          <a:lstStyle/>
          <a:p>
            <a:pPr>
              <a:lnSpc>
                <a:spcPts val="1700"/>
              </a:lnSpc>
            </a:pPr>
            <a:r>
              <a:rPr lang="en-US" sz="1400" dirty="0">
                <a:solidFill>
                  <a:schemeClr val="bg1"/>
                </a:solidFill>
              </a:rPr>
              <a:t>Tri-Truss</a:t>
            </a:r>
          </a:p>
        </p:txBody>
      </p:sp>
      <p:sp>
        <p:nvSpPr>
          <p:cNvPr id="113" name="TextBox 112">
            <a:extLst>
              <a:ext uri="{FF2B5EF4-FFF2-40B4-BE49-F238E27FC236}">
                <a16:creationId xmlns:a16="http://schemas.microsoft.com/office/drawing/2014/main" id="{8F9B526A-DCF0-4937-A862-3EF693D6DFEC}"/>
              </a:ext>
            </a:extLst>
          </p:cNvPr>
          <p:cNvSpPr txBox="1"/>
          <p:nvPr/>
        </p:nvSpPr>
        <p:spPr>
          <a:xfrm>
            <a:off x="2070683" y="4809619"/>
            <a:ext cx="457176" cy="338554"/>
          </a:xfrm>
          <a:prstGeom prst="rect">
            <a:avLst/>
          </a:prstGeom>
          <a:noFill/>
        </p:spPr>
        <p:txBody>
          <a:bodyPr wrap="none" rtlCol="0">
            <a:spAutoFit/>
          </a:bodyPr>
          <a:lstStyle/>
          <a:p>
            <a:r>
              <a:rPr lang="en-US" sz="1600" dirty="0">
                <a:solidFill>
                  <a:schemeClr val="bg1"/>
                </a:solidFill>
              </a:rPr>
              <a:t>⑦</a:t>
            </a:r>
          </a:p>
        </p:txBody>
      </p:sp>
      <p:sp>
        <p:nvSpPr>
          <p:cNvPr id="114" name="TextBox 113">
            <a:extLst>
              <a:ext uri="{FF2B5EF4-FFF2-40B4-BE49-F238E27FC236}">
                <a16:creationId xmlns:a16="http://schemas.microsoft.com/office/drawing/2014/main" id="{E9AE4416-F262-4C94-A34E-FEE65637274F}"/>
              </a:ext>
            </a:extLst>
          </p:cNvPr>
          <p:cNvSpPr txBox="1"/>
          <p:nvPr/>
        </p:nvSpPr>
        <p:spPr>
          <a:xfrm>
            <a:off x="4261857" y="5927542"/>
            <a:ext cx="457176" cy="338554"/>
          </a:xfrm>
          <a:prstGeom prst="rect">
            <a:avLst/>
          </a:prstGeom>
          <a:noFill/>
        </p:spPr>
        <p:txBody>
          <a:bodyPr wrap="none" rtlCol="0">
            <a:spAutoFit/>
          </a:bodyPr>
          <a:lstStyle/>
          <a:p>
            <a:r>
              <a:rPr lang="en-US" sz="1600" dirty="0">
                <a:solidFill>
                  <a:schemeClr val="bg1"/>
                </a:solidFill>
              </a:rPr>
              <a:t>⑥</a:t>
            </a:r>
          </a:p>
        </p:txBody>
      </p:sp>
      <p:sp>
        <p:nvSpPr>
          <p:cNvPr id="115" name="TextBox 114">
            <a:extLst>
              <a:ext uri="{FF2B5EF4-FFF2-40B4-BE49-F238E27FC236}">
                <a16:creationId xmlns:a16="http://schemas.microsoft.com/office/drawing/2014/main" id="{B776C36D-7B90-49C5-8FE2-FF0A6D690162}"/>
              </a:ext>
            </a:extLst>
          </p:cNvPr>
          <p:cNvSpPr txBox="1"/>
          <p:nvPr/>
        </p:nvSpPr>
        <p:spPr>
          <a:xfrm>
            <a:off x="8831876" y="5782626"/>
            <a:ext cx="457176" cy="338554"/>
          </a:xfrm>
          <a:prstGeom prst="rect">
            <a:avLst/>
          </a:prstGeom>
          <a:noFill/>
        </p:spPr>
        <p:txBody>
          <a:bodyPr wrap="none" rtlCol="0">
            <a:spAutoFit/>
          </a:bodyPr>
          <a:lstStyle/>
          <a:p>
            <a:r>
              <a:rPr lang="en-US" sz="1600" dirty="0">
                <a:solidFill>
                  <a:schemeClr val="bg1"/>
                </a:solidFill>
              </a:rPr>
              <a:t>⑤</a:t>
            </a:r>
          </a:p>
        </p:txBody>
      </p:sp>
      <p:sp>
        <p:nvSpPr>
          <p:cNvPr id="116" name="TextBox 115">
            <a:extLst>
              <a:ext uri="{FF2B5EF4-FFF2-40B4-BE49-F238E27FC236}">
                <a16:creationId xmlns:a16="http://schemas.microsoft.com/office/drawing/2014/main" id="{DCC999A3-8414-4C39-BE2F-F2D4E78A8F42}"/>
              </a:ext>
            </a:extLst>
          </p:cNvPr>
          <p:cNvSpPr txBox="1"/>
          <p:nvPr/>
        </p:nvSpPr>
        <p:spPr>
          <a:xfrm>
            <a:off x="9836820" y="3708797"/>
            <a:ext cx="457176" cy="338554"/>
          </a:xfrm>
          <a:prstGeom prst="rect">
            <a:avLst/>
          </a:prstGeom>
          <a:noFill/>
        </p:spPr>
        <p:txBody>
          <a:bodyPr wrap="none" rtlCol="0">
            <a:spAutoFit/>
          </a:bodyPr>
          <a:lstStyle/>
          <a:p>
            <a:r>
              <a:rPr lang="en-US" sz="1600" dirty="0">
                <a:solidFill>
                  <a:schemeClr val="bg1"/>
                </a:solidFill>
              </a:rPr>
              <a:t>④</a:t>
            </a:r>
          </a:p>
        </p:txBody>
      </p:sp>
      <p:sp>
        <p:nvSpPr>
          <p:cNvPr id="117" name="TextBox 116">
            <a:extLst>
              <a:ext uri="{FF2B5EF4-FFF2-40B4-BE49-F238E27FC236}">
                <a16:creationId xmlns:a16="http://schemas.microsoft.com/office/drawing/2014/main" id="{6AEF661A-FF94-4969-AC90-4269B9117C71}"/>
              </a:ext>
            </a:extLst>
          </p:cNvPr>
          <p:cNvSpPr txBox="1"/>
          <p:nvPr/>
        </p:nvSpPr>
        <p:spPr>
          <a:xfrm>
            <a:off x="9474718" y="3708568"/>
            <a:ext cx="457176" cy="338554"/>
          </a:xfrm>
          <a:prstGeom prst="rect">
            <a:avLst/>
          </a:prstGeom>
          <a:noFill/>
        </p:spPr>
        <p:txBody>
          <a:bodyPr wrap="none" rtlCol="0">
            <a:spAutoFit/>
          </a:bodyPr>
          <a:lstStyle/>
          <a:p>
            <a:r>
              <a:rPr lang="en-US" sz="1600" dirty="0">
                <a:solidFill>
                  <a:schemeClr val="bg1"/>
                </a:solidFill>
              </a:rPr>
              <a:t>③</a:t>
            </a:r>
          </a:p>
        </p:txBody>
      </p:sp>
      <p:sp>
        <p:nvSpPr>
          <p:cNvPr id="118" name="TextBox 117">
            <a:extLst>
              <a:ext uri="{FF2B5EF4-FFF2-40B4-BE49-F238E27FC236}">
                <a16:creationId xmlns:a16="http://schemas.microsoft.com/office/drawing/2014/main" id="{A4C21108-0355-4BFD-8A76-575E3D9BC005}"/>
              </a:ext>
            </a:extLst>
          </p:cNvPr>
          <p:cNvSpPr txBox="1"/>
          <p:nvPr/>
        </p:nvSpPr>
        <p:spPr>
          <a:xfrm>
            <a:off x="10198331" y="2717808"/>
            <a:ext cx="457176" cy="338554"/>
          </a:xfrm>
          <a:prstGeom prst="rect">
            <a:avLst/>
          </a:prstGeom>
          <a:noFill/>
        </p:spPr>
        <p:txBody>
          <a:bodyPr wrap="none" rtlCol="0">
            <a:spAutoFit/>
          </a:bodyPr>
          <a:lstStyle/>
          <a:p>
            <a:r>
              <a:rPr lang="en-US" sz="1600" dirty="0">
                <a:solidFill>
                  <a:schemeClr val="bg1"/>
                </a:solidFill>
              </a:rPr>
              <a:t>②</a:t>
            </a:r>
          </a:p>
        </p:txBody>
      </p:sp>
      <p:sp>
        <p:nvSpPr>
          <p:cNvPr id="119" name="TextBox 118">
            <a:extLst>
              <a:ext uri="{FF2B5EF4-FFF2-40B4-BE49-F238E27FC236}">
                <a16:creationId xmlns:a16="http://schemas.microsoft.com/office/drawing/2014/main" id="{AA124009-DF0E-44BA-A36C-BAD6356A5A36}"/>
              </a:ext>
            </a:extLst>
          </p:cNvPr>
          <p:cNvSpPr txBox="1"/>
          <p:nvPr/>
        </p:nvSpPr>
        <p:spPr>
          <a:xfrm>
            <a:off x="4567538" y="1745267"/>
            <a:ext cx="457176" cy="338554"/>
          </a:xfrm>
          <a:prstGeom prst="rect">
            <a:avLst/>
          </a:prstGeom>
          <a:noFill/>
        </p:spPr>
        <p:txBody>
          <a:bodyPr wrap="none" rtlCol="0">
            <a:spAutoFit/>
          </a:bodyPr>
          <a:lstStyle/>
          <a:p>
            <a:r>
              <a:rPr lang="en-US" sz="1600" dirty="0">
                <a:solidFill>
                  <a:schemeClr val="bg1"/>
                </a:solidFill>
              </a:rPr>
              <a:t>①</a:t>
            </a:r>
          </a:p>
        </p:txBody>
      </p:sp>
      <p:sp>
        <p:nvSpPr>
          <p:cNvPr id="120" name="TextBox 119">
            <a:extLst>
              <a:ext uri="{FF2B5EF4-FFF2-40B4-BE49-F238E27FC236}">
                <a16:creationId xmlns:a16="http://schemas.microsoft.com/office/drawing/2014/main" id="{787B58C8-A5FC-47BD-A208-3A718BDF5B2F}"/>
              </a:ext>
            </a:extLst>
          </p:cNvPr>
          <p:cNvSpPr txBox="1"/>
          <p:nvPr/>
        </p:nvSpPr>
        <p:spPr>
          <a:xfrm>
            <a:off x="1638114" y="2611406"/>
            <a:ext cx="457176" cy="338554"/>
          </a:xfrm>
          <a:prstGeom prst="rect">
            <a:avLst/>
          </a:prstGeom>
          <a:noFill/>
        </p:spPr>
        <p:txBody>
          <a:bodyPr wrap="none" rtlCol="0">
            <a:spAutoFit/>
          </a:bodyPr>
          <a:lstStyle/>
          <a:p>
            <a:r>
              <a:rPr lang="en-US" sz="1600" dirty="0">
                <a:solidFill>
                  <a:schemeClr val="bg1"/>
                </a:solidFill>
              </a:rPr>
              <a:t>⑧</a:t>
            </a:r>
          </a:p>
        </p:txBody>
      </p:sp>
      <p:sp>
        <p:nvSpPr>
          <p:cNvPr id="121" name="TextBox 120">
            <a:extLst>
              <a:ext uri="{FF2B5EF4-FFF2-40B4-BE49-F238E27FC236}">
                <a16:creationId xmlns:a16="http://schemas.microsoft.com/office/drawing/2014/main" id="{4DC08B95-B9B7-43E5-A7F3-11D74F102000}"/>
              </a:ext>
            </a:extLst>
          </p:cNvPr>
          <p:cNvSpPr txBox="1"/>
          <p:nvPr/>
        </p:nvSpPr>
        <p:spPr>
          <a:xfrm>
            <a:off x="9430701" y="2030190"/>
            <a:ext cx="457176" cy="338554"/>
          </a:xfrm>
          <a:prstGeom prst="rect">
            <a:avLst/>
          </a:prstGeom>
          <a:noFill/>
        </p:spPr>
        <p:txBody>
          <a:bodyPr wrap="none" rtlCol="0">
            <a:spAutoFit/>
          </a:bodyPr>
          <a:lstStyle/>
          <a:p>
            <a:r>
              <a:rPr lang="en-US" sz="1600" dirty="0">
                <a:solidFill>
                  <a:schemeClr val="bg1"/>
                </a:solidFill>
              </a:rPr>
              <a:t>③</a:t>
            </a:r>
          </a:p>
        </p:txBody>
      </p:sp>
      <p:pic>
        <p:nvPicPr>
          <p:cNvPr id="122" name="Picture 121">
            <a:extLst>
              <a:ext uri="{FF2B5EF4-FFF2-40B4-BE49-F238E27FC236}">
                <a16:creationId xmlns:a16="http://schemas.microsoft.com/office/drawing/2014/main" id="{5F56EC1E-3246-445D-B2CE-B830FCDF3C5F}"/>
              </a:ext>
            </a:extLst>
          </p:cNvPr>
          <p:cNvPicPr>
            <a:picLocks noChangeAspect="1"/>
          </p:cNvPicPr>
          <p:nvPr/>
        </p:nvPicPr>
        <p:blipFill>
          <a:blip r:embed="rId2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rot="304540">
            <a:off x="7808125" y="1630674"/>
            <a:ext cx="874407" cy="845894"/>
          </a:xfrm>
          <a:prstGeom prst="rect">
            <a:avLst/>
          </a:prstGeom>
        </p:spPr>
      </p:pic>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15"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133" name="TextBox 132">
            <a:extLst>
              <a:ext uri="{FF2B5EF4-FFF2-40B4-BE49-F238E27FC236}">
                <a16:creationId xmlns:a16="http://schemas.microsoft.com/office/drawing/2014/main" id="{EB5D5A39-8800-4E2A-9EB1-B535B3950AD6}"/>
              </a:ext>
            </a:extLst>
          </p:cNvPr>
          <p:cNvSpPr txBox="1"/>
          <p:nvPr/>
        </p:nvSpPr>
        <p:spPr>
          <a:xfrm>
            <a:off x="258646" y="1180295"/>
            <a:ext cx="2333924" cy="369332"/>
          </a:xfrm>
          <a:prstGeom prst="rect">
            <a:avLst/>
          </a:prstGeom>
          <a:solidFill>
            <a:srgbClr val="000000">
              <a:alpha val="40000"/>
            </a:srgbClr>
          </a:solidFill>
        </p:spPr>
        <p:txBody>
          <a:bodyPr wrap="square" lIns="0" tIns="0" rIns="0" bIns="0" rtlCol="0" anchor="ctr">
            <a:spAutoFit/>
          </a:bodyPr>
          <a:lstStyle/>
          <a:p>
            <a:r>
              <a:rPr lang="en-US" sz="2400" b="1" dirty="0" err="1">
                <a:solidFill>
                  <a:srgbClr val="FFC000"/>
                </a:solidFill>
              </a:rPr>
              <a:t>iSAT</a:t>
            </a:r>
            <a:r>
              <a:rPr lang="en-US" sz="2400" b="1" dirty="0">
                <a:solidFill>
                  <a:srgbClr val="FFC000"/>
                </a:solidFill>
              </a:rPr>
              <a:t> Study (2019)</a:t>
            </a:r>
          </a:p>
        </p:txBody>
      </p:sp>
      <p:pic>
        <p:nvPicPr>
          <p:cNvPr id="46" name="Picture 45">
            <a:extLst>
              <a:ext uri="{FF2B5EF4-FFF2-40B4-BE49-F238E27FC236}">
                <a16:creationId xmlns:a16="http://schemas.microsoft.com/office/drawing/2014/main" id="{50B62584-145C-41D8-BBDD-D9938A8DBAB0}"/>
              </a:ext>
            </a:extLst>
          </p:cNvPr>
          <p:cNvPicPr>
            <a:picLocks/>
          </p:cNvPicPr>
          <p:nvPr/>
        </p:nvPicPr>
        <p:blipFill rotWithShape="1">
          <a:blip r:embed="rId21" cstate="email">
            <a:alphaModFix amt="76000"/>
            <a:extLst>
              <a:ext uri="{28A0092B-C50C-407E-A947-70E740481C1C}">
                <a14:useLocalDpi xmlns:a14="http://schemas.microsoft.com/office/drawing/2010/main"/>
              </a:ext>
            </a:extLst>
          </a:blip>
          <a:srcRect/>
          <a:stretch/>
        </p:blipFill>
        <p:spPr>
          <a:xfrm>
            <a:off x="4626656" y="1866451"/>
            <a:ext cx="2990088" cy="3081528"/>
          </a:xfrm>
          <a:prstGeom prst="ellipse">
            <a:avLst/>
          </a:prstGeom>
          <a:ln>
            <a:noFill/>
          </a:ln>
        </p:spPr>
      </p:pic>
      <p:cxnSp>
        <p:nvCxnSpPr>
          <p:cNvPr id="125" name="Straight Arrow Connector 124">
            <a:extLst>
              <a:ext uri="{FF2B5EF4-FFF2-40B4-BE49-F238E27FC236}">
                <a16:creationId xmlns:a16="http://schemas.microsoft.com/office/drawing/2014/main" id="{518A8A95-DE4F-4DA7-9F35-F1C06D7BB97E}"/>
              </a:ext>
            </a:extLst>
          </p:cNvPr>
          <p:cNvCxnSpPr>
            <a:cxnSpLocks/>
          </p:cNvCxnSpPr>
          <p:nvPr/>
        </p:nvCxnSpPr>
        <p:spPr>
          <a:xfrm>
            <a:off x="4356860" y="1792948"/>
            <a:ext cx="1699315" cy="195303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35698C18-E395-47EB-919B-5011AC75ED5D}"/>
              </a:ext>
            </a:extLst>
          </p:cNvPr>
          <p:cNvCxnSpPr>
            <a:cxnSpLocks/>
            <a:stCxn id="104" idx="3"/>
          </p:cNvCxnSpPr>
          <p:nvPr/>
        </p:nvCxnSpPr>
        <p:spPr>
          <a:xfrm flipH="1">
            <a:off x="7083647" y="1803261"/>
            <a:ext cx="2266592" cy="10175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6769525" y="2917475"/>
            <a:ext cx="1035023" cy="2383683"/>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1F8AB3D6-10F5-456D-9F29-D01BE8E2A631}"/>
              </a:ext>
            </a:extLst>
          </p:cNvPr>
          <p:cNvCxnSpPr>
            <a:cxnSpLocks/>
            <a:stCxn id="91" idx="0"/>
          </p:cNvCxnSpPr>
          <p:nvPr/>
        </p:nvCxnSpPr>
        <p:spPr>
          <a:xfrm flipV="1">
            <a:off x="5214658" y="3708569"/>
            <a:ext cx="1263919" cy="140375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a:stCxn id="93" idx="0"/>
          </p:cNvCxnSpPr>
          <p:nvPr/>
        </p:nvCxnSpPr>
        <p:spPr>
          <a:xfrm flipV="1">
            <a:off x="1961703" y="3819108"/>
            <a:ext cx="3656671" cy="90611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AE6532E5-ABD8-4500-B4AC-9EEF4E01CC2A}"/>
              </a:ext>
            </a:extLst>
          </p:cNvPr>
          <p:cNvCxnSpPr>
            <a:stCxn id="109" idx="3"/>
          </p:cNvCxnSpPr>
          <p:nvPr/>
        </p:nvCxnSpPr>
        <p:spPr>
          <a:xfrm flipH="1" flipV="1">
            <a:off x="7691709" y="3883176"/>
            <a:ext cx="1705538" cy="87540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B13C17F1-FCDF-4295-A31F-37446A9E706A}"/>
              </a:ext>
            </a:extLst>
          </p:cNvPr>
          <p:cNvCxnSpPr>
            <a:cxnSpLocks/>
          </p:cNvCxnSpPr>
          <p:nvPr/>
        </p:nvCxnSpPr>
        <p:spPr>
          <a:xfrm flipV="1">
            <a:off x="2102764" y="3071256"/>
            <a:ext cx="2397047" cy="30875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3008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2000"/>
                                        <p:tgtEl>
                                          <p:spTgt spid="108"/>
                                        </p:tgtEl>
                                      </p:cBhvr>
                                    </p:animEffect>
                                    <p:set>
                                      <p:cBhvr>
                                        <p:cTn id="7" dur="1" fill="hold">
                                          <p:stCondLst>
                                            <p:cond delay="1999"/>
                                          </p:stCondLst>
                                        </p:cTn>
                                        <p:tgtEl>
                                          <p:spTgt spid="10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07"/>
                                        </p:tgtEl>
                                      </p:cBhvr>
                                    </p:animEffect>
                                    <p:set>
                                      <p:cBhvr>
                                        <p:cTn id="10" dur="1" fill="hold">
                                          <p:stCondLst>
                                            <p:cond delay="1999"/>
                                          </p:stCondLst>
                                        </p:cTn>
                                        <p:tgtEl>
                                          <p:spTgt spid="107"/>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33"/>
                                        </p:tgtEl>
                                      </p:cBhvr>
                                    </p:animEffect>
                                    <p:set>
                                      <p:cBhvr>
                                        <p:cTn id="13" dur="1" fill="hold">
                                          <p:stCondLst>
                                            <p:cond delay="499"/>
                                          </p:stCondLst>
                                        </p:cTn>
                                        <p:tgtEl>
                                          <p:spTgt spid="133"/>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23"/>
                                        </p:tgtEl>
                                        <p:attrNameLst>
                                          <p:attrName>style.visibility</p:attrName>
                                        </p:attrNameLst>
                                      </p:cBhvr>
                                      <p:to>
                                        <p:strVal val="visible"/>
                                      </p:to>
                                    </p:set>
                                    <p:animEffect transition="in" filter="fade">
                                      <p:cBhvr>
                                        <p:cTn id="16" dur="2000"/>
                                        <p:tgtEl>
                                          <p:spTgt spid="123"/>
                                        </p:tgtEl>
                                      </p:cBhvr>
                                    </p:animEffect>
                                  </p:childTnLst>
                                </p:cTn>
                              </p:par>
                              <p:par>
                                <p:cTn id="17" presetID="10"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2000"/>
                                        <p:tgtEl>
                                          <p:spTgt spid="46"/>
                                        </p:tgtEl>
                                      </p:cBhvr>
                                    </p:animEffect>
                                  </p:childTnLst>
                                </p:cTn>
                              </p:par>
                            </p:childTnLst>
                          </p:cTn>
                        </p:par>
                        <p:par>
                          <p:cTn id="20" fill="hold">
                            <p:stCondLst>
                              <p:cond delay="2000"/>
                            </p:stCondLst>
                            <p:childTnLst>
                              <p:par>
                                <p:cTn id="21" presetID="1" presetClass="exit" presetSubtype="0" fill="hold" grpId="0" nodeType="afterEffect">
                                  <p:stCondLst>
                                    <p:cond delay="0"/>
                                  </p:stCondLst>
                                  <p:childTnLst>
                                    <p:set>
                                      <p:cBhvr>
                                        <p:cTn id="22" dur="1" fill="hold">
                                          <p:stCondLst>
                                            <p:cond delay="0"/>
                                          </p:stCondLst>
                                        </p:cTn>
                                        <p:tgtEl>
                                          <p:spTgt spid="10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9"/>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98"/>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2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13"/>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94"/>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92"/>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14"/>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106"/>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11"/>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117"/>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116"/>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103"/>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118"/>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121"/>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11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96"/>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99"/>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95"/>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93"/>
                                        </p:tgtEl>
                                      </p:cBhvr>
                                    </p:animEffect>
                                    <p:set>
                                      <p:cBhvr>
                                        <p:cTn id="65" dur="1" fill="hold">
                                          <p:stCondLst>
                                            <p:cond delay="499"/>
                                          </p:stCondLst>
                                        </p:cTn>
                                        <p:tgtEl>
                                          <p:spTgt spid="93"/>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05"/>
                                        </p:tgtEl>
                                      </p:cBhvr>
                                    </p:animEffect>
                                    <p:set>
                                      <p:cBhvr>
                                        <p:cTn id="68" dur="1" fill="hold">
                                          <p:stCondLst>
                                            <p:cond delay="499"/>
                                          </p:stCondLst>
                                        </p:cTn>
                                        <p:tgtEl>
                                          <p:spTgt spid="105"/>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91"/>
                                        </p:tgtEl>
                                      </p:cBhvr>
                                    </p:animEffect>
                                    <p:set>
                                      <p:cBhvr>
                                        <p:cTn id="71" dur="1" fill="hold">
                                          <p:stCondLst>
                                            <p:cond delay="499"/>
                                          </p:stCondLst>
                                        </p:cTn>
                                        <p:tgtEl>
                                          <p:spTgt spid="91"/>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110"/>
                                        </p:tgtEl>
                                      </p:cBhvr>
                                    </p:animEffect>
                                    <p:set>
                                      <p:cBhvr>
                                        <p:cTn id="74" dur="1" fill="hold">
                                          <p:stCondLst>
                                            <p:cond delay="499"/>
                                          </p:stCondLst>
                                        </p:cTn>
                                        <p:tgtEl>
                                          <p:spTgt spid="110"/>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109"/>
                                        </p:tgtEl>
                                      </p:cBhvr>
                                    </p:animEffect>
                                    <p:set>
                                      <p:cBhvr>
                                        <p:cTn id="77" dur="1" fill="hold">
                                          <p:stCondLst>
                                            <p:cond delay="499"/>
                                          </p:stCondLst>
                                        </p:cTn>
                                        <p:tgtEl>
                                          <p:spTgt spid="10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104"/>
                                        </p:tgtEl>
                                      </p:cBhvr>
                                    </p:animEffect>
                                    <p:set>
                                      <p:cBhvr>
                                        <p:cTn id="80" dur="1" fill="hold">
                                          <p:stCondLst>
                                            <p:cond delay="499"/>
                                          </p:stCondLst>
                                        </p:cTn>
                                        <p:tgtEl>
                                          <p:spTgt spid="104"/>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102"/>
                                        </p:tgtEl>
                                      </p:cBhvr>
                                    </p:animEffect>
                                    <p:set>
                                      <p:cBhvr>
                                        <p:cTn id="83" dur="1" fill="hold">
                                          <p:stCondLst>
                                            <p:cond delay="499"/>
                                          </p:stCondLst>
                                        </p:cTn>
                                        <p:tgtEl>
                                          <p:spTgt spid="102"/>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122"/>
                                        </p:tgtEl>
                                      </p:cBhvr>
                                    </p:animEffect>
                                    <p:set>
                                      <p:cBhvr>
                                        <p:cTn id="86" dur="1" fill="hold">
                                          <p:stCondLst>
                                            <p:cond delay="499"/>
                                          </p:stCondLst>
                                        </p:cTn>
                                        <p:tgtEl>
                                          <p:spTgt spid="122"/>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100"/>
                                        </p:tgtEl>
                                      </p:cBhvr>
                                    </p:animEffect>
                                    <p:set>
                                      <p:cBhvr>
                                        <p:cTn id="89" dur="1" fill="hold">
                                          <p:stCondLst>
                                            <p:cond delay="499"/>
                                          </p:stCondLst>
                                        </p:cTn>
                                        <p:tgtEl>
                                          <p:spTgt spid="100"/>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97"/>
                                        </p:tgtEl>
                                      </p:cBhvr>
                                    </p:animEffect>
                                    <p:set>
                                      <p:cBhvr>
                                        <p:cTn id="92" dur="1" fill="hold">
                                          <p:stCondLst>
                                            <p:cond delay="499"/>
                                          </p:stCondLst>
                                        </p:cTn>
                                        <p:tgtEl>
                                          <p:spTgt spid="97"/>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96"/>
                                        </p:tgtEl>
                                      </p:cBhvr>
                                    </p:animEffect>
                                    <p:set>
                                      <p:cBhvr>
                                        <p:cTn id="95" dur="1" fill="hold">
                                          <p:stCondLst>
                                            <p:cond delay="499"/>
                                          </p:stCondLst>
                                        </p:cTn>
                                        <p:tgtEl>
                                          <p:spTgt spid="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4" grpId="0"/>
      <p:bldP spid="95" grpId="0" animBg="1"/>
      <p:bldP spid="98" grpId="0"/>
      <p:bldP spid="99" grpId="0" animBg="1"/>
      <p:bldP spid="101" grpId="0"/>
      <p:bldP spid="103" grpId="0"/>
      <p:bldP spid="106" grpId="0"/>
      <p:bldP spid="111" grpId="0"/>
      <p:bldP spid="112" grpId="0"/>
      <p:bldP spid="113" grpId="0"/>
      <p:bldP spid="114" grpId="0"/>
      <p:bldP spid="115" grpId="0"/>
      <p:bldP spid="116" grpId="0"/>
      <p:bldP spid="117" grpId="0"/>
      <p:bldP spid="118" grpId="0"/>
      <p:bldP spid="119" grpId="0"/>
      <p:bldP spid="120" grpId="0"/>
      <p:bldP spid="121" grpId="0"/>
      <p:bldP spid="1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In-Situ Assembly of a Lunar Base</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11</a:t>
            </a:fld>
            <a:endParaRPr lang="en-US" dirty="0">
              <a:solidFill>
                <a:schemeClr val="bg1"/>
              </a:solidFill>
            </a:endParaRPr>
          </a:p>
        </p:txBody>
      </p:sp>
      <p:sp>
        <p:nvSpPr>
          <p:cNvPr id="2" name="Rectangle 1">
            <a:extLst>
              <a:ext uri="{FF2B5EF4-FFF2-40B4-BE49-F238E27FC236}">
                <a16:creationId xmlns:a16="http://schemas.microsoft.com/office/drawing/2014/main" id="{6F9B9FF1-49EF-4D22-963E-853663B09080}"/>
              </a:ext>
            </a:extLst>
          </p:cNvPr>
          <p:cNvSpPr/>
          <p:nvPr/>
        </p:nvSpPr>
        <p:spPr>
          <a:xfrm>
            <a:off x="9397247" y="125114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9" name="Rectangle 48">
            <a:extLst>
              <a:ext uri="{FF2B5EF4-FFF2-40B4-BE49-F238E27FC236}">
                <a16:creationId xmlns:a16="http://schemas.microsoft.com/office/drawing/2014/main" id="{C4345686-D3D4-4895-9AF8-F5D9FDEEC0AB}"/>
              </a:ext>
            </a:extLst>
          </p:cNvPr>
          <p:cNvSpPr/>
          <p:nvPr/>
        </p:nvSpPr>
        <p:spPr>
          <a:xfrm>
            <a:off x="9476853" y="4371146"/>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50" name="Rectangle 49">
            <a:extLst>
              <a:ext uri="{FF2B5EF4-FFF2-40B4-BE49-F238E27FC236}">
                <a16:creationId xmlns:a16="http://schemas.microsoft.com/office/drawing/2014/main" id="{18711467-72F5-4F1B-ADFC-AB9530B98EB1}"/>
              </a:ext>
            </a:extLst>
          </p:cNvPr>
          <p:cNvSpPr/>
          <p:nvPr/>
        </p:nvSpPr>
        <p:spPr>
          <a:xfrm>
            <a:off x="7742649" y="5067995"/>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52" name="Rectangle 51">
            <a:extLst>
              <a:ext uri="{FF2B5EF4-FFF2-40B4-BE49-F238E27FC236}">
                <a16:creationId xmlns:a16="http://schemas.microsoft.com/office/drawing/2014/main" id="{E0772987-6090-43A4-B0C7-58482FC3DCE3}"/>
              </a:ext>
            </a:extLst>
          </p:cNvPr>
          <p:cNvSpPr/>
          <p:nvPr/>
        </p:nvSpPr>
        <p:spPr>
          <a:xfrm>
            <a:off x="1303948" y="4497818"/>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53" name="Rectangle 52">
            <a:extLst>
              <a:ext uri="{FF2B5EF4-FFF2-40B4-BE49-F238E27FC236}">
                <a16:creationId xmlns:a16="http://schemas.microsoft.com/office/drawing/2014/main" id="{B26712A6-39A1-4EF8-9A30-70A7E72559A7}"/>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54" name="Rectangle 53">
            <a:extLst>
              <a:ext uri="{FF2B5EF4-FFF2-40B4-BE49-F238E27FC236}">
                <a16:creationId xmlns:a16="http://schemas.microsoft.com/office/drawing/2014/main" id="{B5A82C39-FF60-49F4-B80A-6AA53ECED88A}"/>
              </a:ext>
            </a:extLst>
          </p:cNvPr>
          <p:cNvSpPr/>
          <p:nvPr/>
        </p:nvSpPr>
        <p:spPr>
          <a:xfrm>
            <a:off x="3910641" y="113920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4" name="Picture 23">
            <a:extLst>
              <a:ext uri="{FF2B5EF4-FFF2-40B4-BE49-F238E27FC236}">
                <a16:creationId xmlns:a16="http://schemas.microsoft.com/office/drawing/2014/main" id="{9A2D2B64-F8DA-48DB-95D8-AD08669093C6}"/>
              </a:ext>
            </a:extLst>
          </p:cNvPr>
          <p:cNvPicPr>
            <a:picLocks noChangeAspect="1"/>
          </p:cNvPicPr>
          <p:nvPr/>
        </p:nvPicPr>
        <p:blipFill rotWithShape="1">
          <a:blip r:embed="rId3" cstate="email">
            <a:alphaModFix amt="76000"/>
            <a:extLst>
              <a:ext uri="{28A0092B-C50C-407E-A947-70E740481C1C}">
                <a14:useLocalDpi xmlns:a14="http://schemas.microsoft.com/office/drawing/2010/main"/>
              </a:ext>
            </a:extLst>
          </a:blip>
          <a:srcRect/>
          <a:stretch/>
        </p:blipFill>
        <p:spPr>
          <a:xfrm>
            <a:off x="4623533" y="1862857"/>
            <a:ext cx="2988570" cy="3085028"/>
          </a:xfrm>
          <a:prstGeom prst="ellipse">
            <a:avLst/>
          </a:prstGeom>
          <a:ln>
            <a:noFill/>
          </a:ln>
        </p:spPr>
      </p:pic>
      <p:cxnSp>
        <p:nvCxnSpPr>
          <p:cNvPr id="125" name="Straight Arrow Connector 124">
            <a:extLst>
              <a:ext uri="{FF2B5EF4-FFF2-40B4-BE49-F238E27FC236}">
                <a16:creationId xmlns:a16="http://schemas.microsoft.com/office/drawing/2014/main" id="{518A8A95-DE4F-4DA7-9F35-F1C06D7BB97E}"/>
              </a:ext>
            </a:extLst>
          </p:cNvPr>
          <p:cNvCxnSpPr>
            <a:cxnSpLocks/>
          </p:cNvCxnSpPr>
          <p:nvPr/>
        </p:nvCxnSpPr>
        <p:spPr>
          <a:xfrm>
            <a:off x="4356860" y="1792948"/>
            <a:ext cx="1699315" cy="195303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6769525" y="2917475"/>
            <a:ext cx="1036075" cy="237700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1F8AB3D6-10F5-456D-9F29-D01BE8E2A631}"/>
              </a:ext>
            </a:extLst>
          </p:cNvPr>
          <p:cNvCxnSpPr>
            <a:cxnSpLocks/>
          </p:cNvCxnSpPr>
          <p:nvPr/>
        </p:nvCxnSpPr>
        <p:spPr>
          <a:xfrm flipV="1">
            <a:off x="5214658" y="3708569"/>
            <a:ext cx="1263919" cy="140375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1961703" y="3819405"/>
            <a:ext cx="3656671" cy="90611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7" y="1803261"/>
            <a:ext cx="2266592" cy="10175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p:nvPr/>
        </p:nvCxnSpPr>
        <p:spPr>
          <a:xfrm flipH="1" flipV="1">
            <a:off x="7691709" y="3883176"/>
            <a:ext cx="1705538" cy="87540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386B64C-7436-4D2A-938D-867ECF230B8E}"/>
              </a:ext>
            </a:extLst>
          </p:cNvPr>
          <p:cNvCxnSpPr>
            <a:cxnSpLocks/>
          </p:cNvCxnSpPr>
          <p:nvPr/>
        </p:nvCxnSpPr>
        <p:spPr>
          <a:xfrm flipV="1">
            <a:off x="2102764" y="3071256"/>
            <a:ext cx="2397047" cy="30875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91371138-1C2F-4317-8A90-B81FFB25A7CF}"/>
              </a:ext>
            </a:extLst>
          </p:cNvPr>
          <p:cNvSpPr/>
          <p:nvPr/>
        </p:nvSpPr>
        <p:spPr>
          <a:xfrm>
            <a:off x="4639006" y="4939422"/>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Tree>
    <p:extLst>
      <p:ext uri="{BB962C8B-B14F-4D97-AF65-F5344CB8AC3E}">
        <p14:creationId xmlns:p14="http://schemas.microsoft.com/office/powerpoint/2010/main" val="265247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1000"/>
                                        <p:tgtEl>
                                          <p:spTgt spid="5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P spid="52" grpId="0"/>
      <p:bldP spid="53" grpId="0"/>
      <p:bldP spid="54"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3D239E5-A8EF-4B9E-BAA3-F9C05BE703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27641"/>
            <a:ext cx="12198096" cy="5841987"/>
          </a:xfrm>
          <a:prstGeom prst="rect">
            <a:avLst/>
          </a:prstGeom>
        </p:spPr>
      </p:pic>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12</a:t>
            </a:fld>
            <a:endParaRPr lang="en-US" dirty="0">
              <a:solidFill>
                <a:schemeClr val="bg1"/>
              </a:solidFill>
            </a:endParaRPr>
          </a:p>
        </p:txBody>
      </p:sp>
      <p:sp>
        <p:nvSpPr>
          <p:cNvPr id="37" name="Rectangle 36">
            <a:extLst>
              <a:ext uri="{FF2B5EF4-FFF2-40B4-BE49-F238E27FC236}">
                <a16:creationId xmlns:a16="http://schemas.microsoft.com/office/drawing/2014/main" id="{EFEDD012-A667-4053-8BD4-D6F0CDD69922}"/>
              </a:ext>
            </a:extLst>
          </p:cNvPr>
          <p:cNvSpPr/>
          <p:nvPr/>
        </p:nvSpPr>
        <p:spPr>
          <a:xfrm>
            <a:off x="8522067" y="1466244"/>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8" name="Rectangle 37">
            <a:extLst>
              <a:ext uri="{FF2B5EF4-FFF2-40B4-BE49-F238E27FC236}">
                <a16:creationId xmlns:a16="http://schemas.microsoft.com/office/drawing/2014/main" id="{E24B4C33-D921-44AC-B595-A8FDAA8B0B0A}"/>
              </a:ext>
            </a:extLst>
          </p:cNvPr>
          <p:cNvSpPr/>
          <p:nvPr/>
        </p:nvSpPr>
        <p:spPr>
          <a:xfrm>
            <a:off x="9876525" y="389843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9" name="Rectangle 38">
            <a:extLst>
              <a:ext uri="{FF2B5EF4-FFF2-40B4-BE49-F238E27FC236}">
                <a16:creationId xmlns:a16="http://schemas.microsoft.com/office/drawing/2014/main" id="{4A1C479A-7662-476F-8C83-A58BEE7B4EBE}"/>
              </a:ext>
            </a:extLst>
          </p:cNvPr>
          <p:cNvSpPr/>
          <p:nvPr/>
        </p:nvSpPr>
        <p:spPr>
          <a:xfrm>
            <a:off x="9048345" y="5096085"/>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0" name="Rectangle 39">
            <a:extLst>
              <a:ext uri="{FF2B5EF4-FFF2-40B4-BE49-F238E27FC236}">
                <a16:creationId xmlns:a16="http://schemas.microsoft.com/office/drawing/2014/main" id="{5F43595E-09A7-4C6C-94E4-1F95980F709A}"/>
              </a:ext>
            </a:extLst>
          </p:cNvPr>
          <p:cNvSpPr/>
          <p:nvPr/>
        </p:nvSpPr>
        <p:spPr>
          <a:xfrm>
            <a:off x="6745366" y="5390936"/>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1" name="Rectangle 40">
            <a:extLst>
              <a:ext uri="{FF2B5EF4-FFF2-40B4-BE49-F238E27FC236}">
                <a16:creationId xmlns:a16="http://schemas.microsoft.com/office/drawing/2014/main" id="{44E36E96-B4DD-41F9-B6B7-A45CB94B0962}"/>
              </a:ext>
            </a:extLst>
          </p:cNvPr>
          <p:cNvSpPr/>
          <p:nvPr/>
        </p:nvSpPr>
        <p:spPr>
          <a:xfrm>
            <a:off x="2849559" y="5687209"/>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2" name="Rectangle 41">
            <a:extLst>
              <a:ext uri="{FF2B5EF4-FFF2-40B4-BE49-F238E27FC236}">
                <a16:creationId xmlns:a16="http://schemas.microsoft.com/office/drawing/2014/main" id="{4B71CDAA-F7D5-481D-9E09-7B1E57C9D631}"/>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4" name="Rectangle 43">
            <a:extLst>
              <a:ext uri="{FF2B5EF4-FFF2-40B4-BE49-F238E27FC236}">
                <a16:creationId xmlns:a16="http://schemas.microsoft.com/office/drawing/2014/main" id="{AC5A95DB-A6D6-4753-A1C3-C6D9AC52B546}"/>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cxnSp>
        <p:nvCxnSpPr>
          <p:cNvPr id="25" name="Straight Arrow Connector 24">
            <a:extLst>
              <a:ext uri="{FF2B5EF4-FFF2-40B4-BE49-F238E27FC236}">
                <a16:creationId xmlns:a16="http://schemas.microsoft.com/office/drawing/2014/main" id="{9337E601-80E4-4C1C-AAEC-C128FD4A2EC0}"/>
              </a:ext>
            </a:extLst>
          </p:cNvPr>
          <p:cNvCxnSpPr>
            <a:cxnSpLocks/>
          </p:cNvCxnSpPr>
          <p:nvPr/>
        </p:nvCxnSpPr>
        <p:spPr>
          <a:xfrm flipV="1">
            <a:off x="2102764" y="3038892"/>
            <a:ext cx="2397047" cy="34112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B6748229-8D62-439F-ABF3-EFC2CE54F3A4}"/>
              </a:ext>
            </a:extLst>
          </p:cNvPr>
          <p:cNvSpPr/>
          <p:nvPr/>
        </p:nvSpPr>
        <p:spPr>
          <a:xfrm>
            <a:off x="9397247" y="125114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29" name="Rectangle 28">
            <a:extLst>
              <a:ext uri="{FF2B5EF4-FFF2-40B4-BE49-F238E27FC236}">
                <a16:creationId xmlns:a16="http://schemas.microsoft.com/office/drawing/2014/main" id="{D7BE8A19-3450-4BA4-B818-3DD9B270F0FD}"/>
              </a:ext>
            </a:extLst>
          </p:cNvPr>
          <p:cNvSpPr/>
          <p:nvPr/>
        </p:nvSpPr>
        <p:spPr>
          <a:xfrm>
            <a:off x="9476853" y="4371146"/>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0" name="Rectangle 29">
            <a:extLst>
              <a:ext uri="{FF2B5EF4-FFF2-40B4-BE49-F238E27FC236}">
                <a16:creationId xmlns:a16="http://schemas.microsoft.com/office/drawing/2014/main" id="{23CC3ACE-E40E-4D60-8405-45BBDB0D4F65}"/>
              </a:ext>
            </a:extLst>
          </p:cNvPr>
          <p:cNvSpPr/>
          <p:nvPr/>
        </p:nvSpPr>
        <p:spPr>
          <a:xfrm>
            <a:off x="7742649" y="5067995"/>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1" name="Rectangle 30">
            <a:extLst>
              <a:ext uri="{FF2B5EF4-FFF2-40B4-BE49-F238E27FC236}">
                <a16:creationId xmlns:a16="http://schemas.microsoft.com/office/drawing/2014/main" id="{682F8042-18C0-46AD-8348-D87FC8A0AB4A}"/>
              </a:ext>
            </a:extLst>
          </p:cNvPr>
          <p:cNvSpPr/>
          <p:nvPr/>
        </p:nvSpPr>
        <p:spPr>
          <a:xfrm>
            <a:off x="4639006" y="4939422"/>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2" name="Rectangle 31">
            <a:extLst>
              <a:ext uri="{FF2B5EF4-FFF2-40B4-BE49-F238E27FC236}">
                <a16:creationId xmlns:a16="http://schemas.microsoft.com/office/drawing/2014/main" id="{B170CB7F-493C-448E-A613-2AD81459566E}"/>
              </a:ext>
            </a:extLst>
          </p:cNvPr>
          <p:cNvSpPr/>
          <p:nvPr/>
        </p:nvSpPr>
        <p:spPr>
          <a:xfrm>
            <a:off x="1303948" y="4497818"/>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3" name="Rectangle 32">
            <a:extLst>
              <a:ext uri="{FF2B5EF4-FFF2-40B4-BE49-F238E27FC236}">
                <a16:creationId xmlns:a16="http://schemas.microsoft.com/office/drawing/2014/main" id="{ECA69F0A-4D95-4DD8-8C60-FEE8D3C8C48E}"/>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4" name="Rectangle 33">
            <a:extLst>
              <a:ext uri="{FF2B5EF4-FFF2-40B4-BE49-F238E27FC236}">
                <a16:creationId xmlns:a16="http://schemas.microsoft.com/office/drawing/2014/main" id="{385C5360-9560-49DF-8EFF-2500085E297C}"/>
              </a:ext>
            </a:extLst>
          </p:cNvPr>
          <p:cNvSpPr/>
          <p:nvPr/>
        </p:nvSpPr>
        <p:spPr>
          <a:xfrm>
            <a:off x="3910641" y="113920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43" name="Picture 42">
            <a:extLst>
              <a:ext uri="{FF2B5EF4-FFF2-40B4-BE49-F238E27FC236}">
                <a16:creationId xmlns:a16="http://schemas.microsoft.com/office/drawing/2014/main" id="{E375165E-4E5F-4E43-BA19-F03E32199D76}"/>
              </a:ext>
            </a:extLst>
          </p:cNvPr>
          <p:cNvPicPr>
            <a:picLocks noChangeAspect="1"/>
          </p:cNvPicPr>
          <p:nvPr/>
        </p:nvPicPr>
        <p:blipFill rotWithShape="1">
          <a:blip r:embed="rId4"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48" name="Straight Arrow Connector 47">
            <a:extLst>
              <a:ext uri="{FF2B5EF4-FFF2-40B4-BE49-F238E27FC236}">
                <a16:creationId xmlns:a16="http://schemas.microsoft.com/office/drawing/2014/main" id="{B7F25F46-8C43-495B-92DD-FB26B13104A5}"/>
              </a:ext>
            </a:extLst>
          </p:cNvPr>
          <p:cNvCxnSpPr>
            <a:cxnSpLocks/>
          </p:cNvCxnSpPr>
          <p:nvPr/>
        </p:nvCxnSpPr>
        <p:spPr>
          <a:xfrm flipH="1" flipV="1">
            <a:off x="6804268" y="3502958"/>
            <a:ext cx="2948535" cy="79095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F222686-4A4D-4474-BE3F-4F1D6DFF11ED}"/>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0E83800-B9F0-42B6-8673-B60E2346684D}"/>
              </a:ext>
            </a:extLst>
          </p:cNvPr>
          <p:cNvCxnSpPr>
            <a:cxnSpLocks/>
          </p:cNvCxnSpPr>
          <p:nvPr/>
        </p:nvCxnSpPr>
        <p:spPr>
          <a:xfrm>
            <a:off x="4356860" y="1792948"/>
            <a:ext cx="1699315" cy="195303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90A2956-A9D5-4F71-9FEF-48F7AF827D9A}"/>
              </a:ext>
            </a:extLst>
          </p:cNvPr>
          <p:cNvCxnSpPr>
            <a:cxnSpLocks/>
          </p:cNvCxnSpPr>
          <p:nvPr/>
        </p:nvCxnSpPr>
        <p:spPr>
          <a:xfrm flipH="1" flipV="1">
            <a:off x="6769525" y="2917475"/>
            <a:ext cx="1036075" cy="237700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02E520A-EA6E-4303-B25D-F0CBEC1F2ED7}"/>
              </a:ext>
            </a:extLst>
          </p:cNvPr>
          <p:cNvCxnSpPr>
            <a:cxnSpLocks/>
          </p:cNvCxnSpPr>
          <p:nvPr/>
        </p:nvCxnSpPr>
        <p:spPr>
          <a:xfrm flipV="1">
            <a:off x="5214658" y="3708569"/>
            <a:ext cx="1263919" cy="140375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AC88392-D589-4C22-961B-06A862BF7C56}"/>
              </a:ext>
            </a:extLst>
          </p:cNvPr>
          <p:cNvCxnSpPr>
            <a:cxnSpLocks/>
          </p:cNvCxnSpPr>
          <p:nvPr/>
        </p:nvCxnSpPr>
        <p:spPr>
          <a:xfrm flipV="1">
            <a:off x="1957230" y="3841410"/>
            <a:ext cx="3656671" cy="90611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422C970-168A-41FA-AC71-8CC7F00CE66E}"/>
              </a:ext>
            </a:extLst>
          </p:cNvPr>
          <p:cNvCxnSpPr>
            <a:cxnSpLocks/>
          </p:cNvCxnSpPr>
          <p:nvPr/>
        </p:nvCxnSpPr>
        <p:spPr>
          <a:xfrm flipH="1">
            <a:off x="7083647" y="1803261"/>
            <a:ext cx="2266592" cy="10175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9DB409E-54B3-44E1-9BEA-14EA58497775}"/>
              </a:ext>
            </a:extLst>
          </p:cNvPr>
          <p:cNvCxnSpPr/>
          <p:nvPr/>
        </p:nvCxnSpPr>
        <p:spPr>
          <a:xfrm flipH="1" flipV="1">
            <a:off x="7691709" y="3883176"/>
            <a:ext cx="1705538" cy="875407"/>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7D241D1-F3B7-4ABB-862A-AAB2E60B308F}"/>
              </a:ext>
            </a:extLst>
          </p:cNvPr>
          <p:cNvCxnSpPr>
            <a:cxnSpLocks/>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76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45"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2000"/>
                                        <p:tgtEl>
                                          <p:spTgt spid="48"/>
                                        </p:tgtEl>
                                      </p:cBhvr>
                                    </p:animEffect>
                                    <p:anim calcmode="lin" valueType="num">
                                      <p:cBhvr>
                                        <p:cTn id="11" dur="2000" fill="hold"/>
                                        <p:tgtEl>
                                          <p:spTgt spid="48"/>
                                        </p:tgtEl>
                                        <p:attrNameLst>
                                          <p:attrName>ppt_w</p:attrName>
                                        </p:attrNameLst>
                                      </p:cBhvr>
                                      <p:tavLst>
                                        <p:tav tm="0" fmla="#ppt_w*sin(2.5*pi*$)">
                                          <p:val>
                                            <p:fltVal val="0"/>
                                          </p:val>
                                        </p:tav>
                                        <p:tav tm="100000">
                                          <p:val>
                                            <p:fltVal val="1"/>
                                          </p:val>
                                        </p:tav>
                                      </p:tavLst>
                                    </p:anim>
                                    <p:anim calcmode="lin" valueType="num">
                                      <p:cBhvr>
                                        <p:cTn id="12" dur="2000" fill="hold"/>
                                        <p:tgtEl>
                                          <p:spTgt spid="48"/>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2000"/>
                                        <p:tgtEl>
                                          <p:spTgt spid="47"/>
                                        </p:tgtEl>
                                      </p:cBhvr>
                                    </p:animEffect>
                                    <p:anim calcmode="lin" valueType="num">
                                      <p:cBhvr>
                                        <p:cTn id="16" dur="2000" fill="hold"/>
                                        <p:tgtEl>
                                          <p:spTgt spid="47"/>
                                        </p:tgtEl>
                                        <p:attrNameLst>
                                          <p:attrName>ppt_w</p:attrName>
                                        </p:attrNameLst>
                                      </p:cBhvr>
                                      <p:tavLst>
                                        <p:tav tm="0" fmla="#ppt_w*sin(2.5*pi*$)">
                                          <p:val>
                                            <p:fltVal val="0"/>
                                          </p:val>
                                        </p:tav>
                                        <p:tav tm="100000">
                                          <p:val>
                                            <p:fltVal val="1"/>
                                          </p:val>
                                        </p:tav>
                                      </p:tavLst>
                                    </p:anim>
                                    <p:anim calcmode="lin" valueType="num">
                                      <p:cBhvr>
                                        <p:cTn id="17" dur="2000" fill="hold"/>
                                        <p:tgtEl>
                                          <p:spTgt spid="47"/>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fade">
                                      <p:cBhvr>
                                        <p:cTn id="20" dur="2000"/>
                                        <p:tgtEl>
                                          <p:spTgt spid="129"/>
                                        </p:tgtEl>
                                      </p:cBhvr>
                                    </p:animEffect>
                                    <p:anim calcmode="lin" valueType="num">
                                      <p:cBhvr>
                                        <p:cTn id="21" dur="2000" fill="hold"/>
                                        <p:tgtEl>
                                          <p:spTgt spid="129"/>
                                        </p:tgtEl>
                                        <p:attrNameLst>
                                          <p:attrName>ppt_w</p:attrName>
                                        </p:attrNameLst>
                                      </p:cBhvr>
                                      <p:tavLst>
                                        <p:tav tm="0" fmla="#ppt_w*sin(2.5*pi*$)">
                                          <p:val>
                                            <p:fltVal val="0"/>
                                          </p:val>
                                        </p:tav>
                                        <p:tav tm="100000">
                                          <p:val>
                                            <p:fltVal val="1"/>
                                          </p:val>
                                        </p:tav>
                                      </p:tavLst>
                                    </p:anim>
                                    <p:anim calcmode="lin" valueType="num">
                                      <p:cBhvr>
                                        <p:cTn id="22" dur="2000" fill="hold"/>
                                        <p:tgtEl>
                                          <p:spTgt spid="129"/>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2000"/>
                                        <p:tgtEl>
                                          <p:spTgt spid="131"/>
                                        </p:tgtEl>
                                      </p:cBhvr>
                                    </p:animEffect>
                                    <p:anim calcmode="lin" valueType="num">
                                      <p:cBhvr>
                                        <p:cTn id="26" dur="2000" fill="hold"/>
                                        <p:tgtEl>
                                          <p:spTgt spid="131"/>
                                        </p:tgtEl>
                                        <p:attrNameLst>
                                          <p:attrName>ppt_w</p:attrName>
                                        </p:attrNameLst>
                                      </p:cBhvr>
                                      <p:tavLst>
                                        <p:tav tm="0" fmla="#ppt_w*sin(2.5*pi*$)">
                                          <p:val>
                                            <p:fltVal val="0"/>
                                          </p:val>
                                        </p:tav>
                                        <p:tav tm="100000">
                                          <p:val>
                                            <p:fltVal val="1"/>
                                          </p:val>
                                        </p:tav>
                                      </p:tavLst>
                                    </p:anim>
                                    <p:anim calcmode="lin" valueType="num">
                                      <p:cBhvr>
                                        <p:cTn id="27" dur="2000" fill="hold"/>
                                        <p:tgtEl>
                                          <p:spTgt spid="131"/>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0"/>
                                  </p:stCondLst>
                                  <p:childTnLst>
                                    <p:set>
                                      <p:cBhvr>
                                        <p:cTn id="29" dur="1" fill="hold">
                                          <p:stCondLst>
                                            <p:cond delay="0"/>
                                          </p:stCondLst>
                                        </p:cTn>
                                        <p:tgtEl>
                                          <p:spTgt spid="127"/>
                                        </p:tgtEl>
                                        <p:attrNameLst>
                                          <p:attrName>style.visibility</p:attrName>
                                        </p:attrNameLst>
                                      </p:cBhvr>
                                      <p:to>
                                        <p:strVal val="visible"/>
                                      </p:to>
                                    </p:set>
                                    <p:animEffect transition="in" filter="fade">
                                      <p:cBhvr>
                                        <p:cTn id="30" dur="2000"/>
                                        <p:tgtEl>
                                          <p:spTgt spid="127"/>
                                        </p:tgtEl>
                                      </p:cBhvr>
                                    </p:animEffect>
                                    <p:anim calcmode="lin" valueType="num">
                                      <p:cBhvr>
                                        <p:cTn id="31" dur="2000" fill="hold"/>
                                        <p:tgtEl>
                                          <p:spTgt spid="127"/>
                                        </p:tgtEl>
                                        <p:attrNameLst>
                                          <p:attrName>ppt_w</p:attrName>
                                        </p:attrNameLst>
                                      </p:cBhvr>
                                      <p:tavLst>
                                        <p:tav tm="0" fmla="#ppt_w*sin(2.5*pi*$)">
                                          <p:val>
                                            <p:fltVal val="0"/>
                                          </p:val>
                                        </p:tav>
                                        <p:tav tm="100000">
                                          <p:val>
                                            <p:fltVal val="1"/>
                                          </p:val>
                                        </p:tav>
                                      </p:tavLst>
                                    </p:anim>
                                    <p:anim calcmode="lin" valueType="num">
                                      <p:cBhvr>
                                        <p:cTn id="32" dur="2000" fill="hold"/>
                                        <p:tgtEl>
                                          <p:spTgt spid="127"/>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2000"/>
                                        <p:tgtEl>
                                          <p:spTgt spid="37"/>
                                        </p:tgtEl>
                                      </p:cBhvr>
                                    </p:animEffect>
                                    <p:anim calcmode="lin" valueType="num">
                                      <p:cBhvr>
                                        <p:cTn id="36" dur="2000" fill="hold"/>
                                        <p:tgtEl>
                                          <p:spTgt spid="37"/>
                                        </p:tgtEl>
                                        <p:attrNameLst>
                                          <p:attrName>ppt_w</p:attrName>
                                        </p:attrNameLst>
                                      </p:cBhvr>
                                      <p:tavLst>
                                        <p:tav tm="0" fmla="#ppt_w*sin(2.5*pi*$)">
                                          <p:val>
                                            <p:fltVal val="0"/>
                                          </p:val>
                                        </p:tav>
                                        <p:tav tm="100000">
                                          <p:val>
                                            <p:fltVal val="1"/>
                                          </p:val>
                                        </p:tav>
                                      </p:tavLst>
                                    </p:anim>
                                    <p:anim calcmode="lin" valueType="num">
                                      <p:cBhvr>
                                        <p:cTn id="37" dur="2000" fill="hold"/>
                                        <p:tgtEl>
                                          <p:spTgt spid="37"/>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000"/>
                                        <p:tgtEl>
                                          <p:spTgt spid="38"/>
                                        </p:tgtEl>
                                      </p:cBhvr>
                                    </p:animEffect>
                                    <p:anim calcmode="lin" valueType="num">
                                      <p:cBhvr>
                                        <p:cTn id="41" dur="2000" fill="hold"/>
                                        <p:tgtEl>
                                          <p:spTgt spid="38"/>
                                        </p:tgtEl>
                                        <p:attrNameLst>
                                          <p:attrName>ppt_w</p:attrName>
                                        </p:attrNameLst>
                                      </p:cBhvr>
                                      <p:tavLst>
                                        <p:tav tm="0" fmla="#ppt_w*sin(2.5*pi*$)">
                                          <p:val>
                                            <p:fltVal val="0"/>
                                          </p:val>
                                        </p:tav>
                                        <p:tav tm="100000">
                                          <p:val>
                                            <p:fltVal val="1"/>
                                          </p:val>
                                        </p:tav>
                                      </p:tavLst>
                                    </p:anim>
                                    <p:anim calcmode="lin" valueType="num">
                                      <p:cBhvr>
                                        <p:cTn id="42" dur="2000" fill="hold"/>
                                        <p:tgtEl>
                                          <p:spTgt spid="38"/>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2000"/>
                                        <p:tgtEl>
                                          <p:spTgt spid="39"/>
                                        </p:tgtEl>
                                      </p:cBhvr>
                                    </p:animEffect>
                                    <p:anim calcmode="lin" valueType="num">
                                      <p:cBhvr>
                                        <p:cTn id="46" dur="2000" fill="hold"/>
                                        <p:tgtEl>
                                          <p:spTgt spid="39"/>
                                        </p:tgtEl>
                                        <p:attrNameLst>
                                          <p:attrName>ppt_w</p:attrName>
                                        </p:attrNameLst>
                                      </p:cBhvr>
                                      <p:tavLst>
                                        <p:tav tm="0" fmla="#ppt_w*sin(2.5*pi*$)">
                                          <p:val>
                                            <p:fltVal val="0"/>
                                          </p:val>
                                        </p:tav>
                                        <p:tav tm="100000">
                                          <p:val>
                                            <p:fltVal val="1"/>
                                          </p:val>
                                        </p:tav>
                                      </p:tavLst>
                                    </p:anim>
                                    <p:anim calcmode="lin" valueType="num">
                                      <p:cBhvr>
                                        <p:cTn id="47" dur="2000" fill="hold"/>
                                        <p:tgtEl>
                                          <p:spTgt spid="39"/>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0"/>
                                        <p:tgtEl>
                                          <p:spTgt spid="40"/>
                                        </p:tgtEl>
                                      </p:cBhvr>
                                    </p:animEffect>
                                    <p:anim calcmode="lin" valueType="num">
                                      <p:cBhvr>
                                        <p:cTn id="51" dur="2000" fill="hold"/>
                                        <p:tgtEl>
                                          <p:spTgt spid="40"/>
                                        </p:tgtEl>
                                        <p:attrNameLst>
                                          <p:attrName>ppt_w</p:attrName>
                                        </p:attrNameLst>
                                      </p:cBhvr>
                                      <p:tavLst>
                                        <p:tav tm="0" fmla="#ppt_w*sin(2.5*pi*$)">
                                          <p:val>
                                            <p:fltVal val="0"/>
                                          </p:val>
                                        </p:tav>
                                        <p:tav tm="100000">
                                          <p:val>
                                            <p:fltVal val="1"/>
                                          </p:val>
                                        </p:tav>
                                      </p:tavLst>
                                    </p:anim>
                                    <p:anim calcmode="lin" valueType="num">
                                      <p:cBhvr>
                                        <p:cTn id="52" dur="2000" fill="hold"/>
                                        <p:tgtEl>
                                          <p:spTgt spid="40"/>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2000"/>
                                        <p:tgtEl>
                                          <p:spTgt spid="41"/>
                                        </p:tgtEl>
                                      </p:cBhvr>
                                    </p:animEffect>
                                    <p:anim calcmode="lin" valueType="num">
                                      <p:cBhvr>
                                        <p:cTn id="56" dur="2000" fill="hold"/>
                                        <p:tgtEl>
                                          <p:spTgt spid="41"/>
                                        </p:tgtEl>
                                        <p:attrNameLst>
                                          <p:attrName>ppt_w</p:attrName>
                                        </p:attrNameLst>
                                      </p:cBhvr>
                                      <p:tavLst>
                                        <p:tav tm="0" fmla="#ppt_w*sin(2.5*pi*$)">
                                          <p:val>
                                            <p:fltVal val="0"/>
                                          </p:val>
                                        </p:tav>
                                        <p:tav tm="100000">
                                          <p:val>
                                            <p:fltVal val="1"/>
                                          </p:val>
                                        </p:tav>
                                      </p:tavLst>
                                    </p:anim>
                                    <p:anim calcmode="lin" valueType="num">
                                      <p:cBhvr>
                                        <p:cTn id="57" dur="2000" fill="hold"/>
                                        <p:tgtEl>
                                          <p:spTgt spid="41"/>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2000"/>
                                        <p:tgtEl>
                                          <p:spTgt spid="42"/>
                                        </p:tgtEl>
                                      </p:cBhvr>
                                    </p:animEffect>
                                    <p:anim calcmode="lin" valueType="num">
                                      <p:cBhvr>
                                        <p:cTn id="61" dur="2000" fill="hold"/>
                                        <p:tgtEl>
                                          <p:spTgt spid="42"/>
                                        </p:tgtEl>
                                        <p:attrNameLst>
                                          <p:attrName>ppt_w</p:attrName>
                                        </p:attrNameLst>
                                      </p:cBhvr>
                                      <p:tavLst>
                                        <p:tav tm="0" fmla="#ppt_w*sin(2.5*pi*$)">
                                          <p:val>
                                            <p:fltVal val="0"/>
                                          </p:val>
                                        </p:tav>
                                        <p:tav tm="100000">
                                          <p:val>
                                            <p:fltVal val="1"/>
                                          </p:val>
                                        </p:tav>
                                      </p:tavLst>
                                    </p:anim>
                                    <p:anim calcmode="lin" valueType="num">
                                      <p:cBhvr>
                                        <p:cTn id="62" dur="2000" fill="hold"/>
                                        <p:tgtEl>
                                          <p:spTgt spid="42"/>
                                        </p:tgtEl>
                                        <p:attrNameLst>
                                          <p:attrName>ppt_h</p:attrName>
                                        </p:attrNameLst>
                                      </p:cBhvr>
                                      <p:tavLst>
                                        <p:tav tm="0">
                                          <p:val>
                                            <p:strVal val="#ppt_h"/>
                                          </p:val>
                                        </p:tav>
                                        <p:tav tm="100000">
                                          <p:val>
                                            <p:strVal val="#ppt_h"/>
                                          </p:val>
                                        </p:tav>
                                      </p:tavLst>
                                    </p:anim>
                                  </p:childTnLst>
                                </p:cTn>
                              </p:par>
                              <p:par>
                                <p:cTn id="63" presetID="45"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2000"/>
                                        <p:tgtEl>
                                          <p:spTgt spid="45"/>
                                        </p:tgtEl>
                                      </p:cBhvr>
                                    </p:animEffect>
                                    <p:anim calcmode="lin" valueType="num">
                                      <p:cBhvr>
                                        <p:cTn id="66" dur="2000" fill="hold"/>
                                        <p:tgtEl>
                                          <p:spTgt spid="45"/>
                                        </p:tgtEl>
                                        <p:attrNameLst>
                                          <p:attrName>ppt_w</p:attrName>
                                        </p:attrNameLst>
                                      </p:cBhvr>
                                      <p:tavLst>
                                        <p:tav tm="0" fmla="#ppt_w*sin(2.5*pi*$)">
                                          <p:val>
                                            <p:fltVal val="0"/>
                                          </p:val>
                                        </p:tav>
                                        <p:tav tm="100000">
                                          <p:val>
                                            <p:fltVal val="1"/>
                                          </p:val>
                                        </p:tav>
                                      </p:tavLst>
                                    </p:anim>
                                    <p:anim calcmode="lin" valueType="num">
                                      <p:cBhvr>
                                        <p:cTn id="67" dur="2000" fill="hold"/>
                                        <p:tgtEl>
                                          <p:spTgt spid="45"/>
                                        </p:tgtEl>
                                        <p:attrNameLst>
                                          <p:attrName>ppt_h</p:attrName>
                                        </p:attrNameLst>
                                      </p:cBhvr>
                                      <p:tavLst>
                                        <p:tav tm="0">
                                          <p:val>
                                            <p:strVal val="#ppt_h"/>
                                          </p:val>
                                        </p:tav>
                                        <p:tav tm="100000">
                                          <p:val>
                                            <p:strVal val="#ppt_h"/>
                                          </p:val>
                                        </p:tav>
                                      </p:tavLst>
                                    </p:anim>
                                  </p:childTnLst>
                                </p:cTn>
                              </p:par>
                              <p:par>
                                <p:cTn id="68" presetID="45"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2000"/>
                                        <p:tgtEl>
                                          <p:spTgt spid="44"/>
                                        </p:tgtEl>
                                      </p:cBhvr>
                                    </p:animEffect>
                                    <p:anim calcmode="lin" valueType="num">
                                      <p:cBhvr>
                                        <p:cTn id="71" dur="2000" fill="hold"/>
                                        <p:tgtEl>
                                          <p:spTgt spid="44"/>
                                        </p:tgtEl>
                                        <p:attrNameLst>
                                          <p:attrName>ppt_w</p:attrName>
                                        </p:attrNameLst>
                                      </p:cBhvr>
                                      <p:tavLst>
                                        <p:tav tm="0" fmla="#ppt_w*sin(2.5*pi*$)">
                                          <p:val>
                                            <p:fltVal val="0"/>
                                          </p:val>
                                        </p:tav>
                                        <p:tav tm="100000">
                                          <p:val>
                                            <p:fltVal val="1"/>
                                          </p:val>
                                        </p:tav>
                                      </p:tavLst>
                                    </p:anim>
                                    <p:anim calcmode="lin" valueType="num">
                                      <p:cBhvr>
                                        <p:cTn id="72" dur="2000" fill="hold"/>
                                        <p:tgtEl>
                                          <p:spTgt spid="44"/>
                                        </p:tgtEl>
                                        <p:attrNameLst>
                                          <p:attrName>ppt_h</p:attrName>
                                        </p:attrNameLst>
                                      </p:cBhvr>
                                      <p:tavLst>
                                        <p:tav tm="0">
                                          <p:val>
                                            <p:strVal val="#ppt_h"/>
                                          </p:val>
                                        </p:tav>
                                        <p:tav tm="100000">
                                          <p:val>
                                            <p:strVal val="#ppt_h"/>
                                          </p:val>
                                        </p:tav>
                                      </p:tavLst>
                                    </p:anim>
                                  </p:childTnLst>
                                </p:cTn>
                              </p:par>
                              <p:par>
                                <p:cTn id="73" presetID="45" presetClass="exit" presetSubtype="0" fill="hold" nodeType="withEffect">
                                  <p:stCondLst>
                                    <p:cond delay="0"/>
                                  </p:stCondLst>
                                  <p:childTnLst>
                                    <p:animEffect transition="out" filter="fade">
                                      <p:cBhvr>
                                        <p:cTn id="74" dur="2000"/>
                                        <p:tgtEl>
                                          <p:spTgt spid="21"/>
                                        </p:tgtEl>
                                      </p:cBhvr>
                                    </p:animEffect>
                                    <p:anim calcmode="lin" valueType="num">
                                      <p:cBhvr>
                                        <p:cTn id="75" dur="2000"/>
                                        <p:tgtEl>
                                          <p:spTgt spid="2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6" dur="2000"/>
                                        <p:tgtEl>
                                          <p:spTgt spid="21"/>
                                        </p:tgtEl>
                                        <p:attrNameLst>
                                          <p:attrName>ppt_h</p:attrName>
                                        </p:attrNameLst>
                                      </p:cBhvr>
                                      <p:tavLst>
                                        <p:tav tm="0">
                                          <p:val>
                                            <p:strVal val="ppt_h"/>
                                          </p:val>
                                        </p:tav>
                                        <p:tav tm="100000">
                                          <p:val>
                                            <p:strVal val="ppt_h"/>
                                          </p:val>
                                        </p:tav>
                                      </p:tavLst>
                                    </p:anim>
                                    <p:set>
                                      <p:cBhvr>
                                        <p:cTn id="77" dur="1" fill="hold">
                                          <p:stCondLst>
                                            <p:cond delay="1999"/>
                                          </p:stCondLst>
                                        </p:cTn>
                                        <p:tgtEl>
                                          <p:spTgt spid="21"/>
                                        </p:tgtEl>
                                        <p:attrNameLst>
                                          <p:attrName>style.visibility</p:attrName>
                                        </p:attrNameLst>
                                      </p:cBhvr>
                                      <p:to>
                                        <p:strVal val="hidden"/>
                                      </p:to>
                                    </p:set>
                                  </p:childTnLst>
                                </p:cTn>
                              </p:par>
                              <p:par>
                                <p:cTn id="78" presetID="45" presetClass="exit" presetSubtype="0" fill="hold" nodeType="withEffect">
                                  <p:stCondLst>
                                    <p:cond delay="0"/>
                                  </p:stCondLst>
                                  <p:childTnLst>
                                    <p:animEffect transition="out" filter="fade">
                                      <p:cBhvr>
                                        <p:cTn id="79" dur="2000"/>
                                        <p:tgtEl>
                                          <p:spTgt spid="22"/>
                                        </p:tgtEl>
                                      </p:cBhvr>
                                    </p:animEffect>
                                    <p:anim calcmode="lin" valueType="num">
                                      <p:cBhvr>
                                        <p:cTn id="80" dur="2000"/>
                                        <p:tgtEl>
                                          <p:spTgt spid="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1" dur="2000"/>
                                        <p:tgtEl>
                                          <p:spTgt spid="22"/>
                                        </p:tgtEl>
                                        <p:attrNameLst>
                                          <p:attrName>ppt_h</p:attrName>
                                        </p:attrNameLst>
                                      </p:cBhvr>
                                      <p:tavLst>
                                        <p:tav tm="0">
                                          <p:val>
                                            <p:strVal val="ppt_h"/>
                                          </p:val>
                                        </p:tav>
                                        <p:tav tm="100000">
                                          <p:val>
                                            <p:strVal val="ppt_h"/>
                                          </p:val>
                                        </p:tav>
                                      </p:tavLst>
                                    </p:anim>
                                    <p:set>
                                      <p:cBhvr>
                                        <p:cTn id="82" dur="1" fill="hold">
                                          <p:stCondLst>
                                            <p:cond delay="1999"/>
                                          </p:stCondLst>
                                        </p:cTn>
                                        <p:tgtEl>
                                          <p:spTgt spid="22"/>
                                        </p:tgtEl>
                                        <p:attrNameLst>
                                          <p:attrName>style.visibility</p:attrName>
                                        </p:attrNameLst>
                                      </p:cBhvr>
                                      <p:to>
                                        <p:strVal val="hidden"/>
                                      </p:to>
                                    </p:set>
                                  </p:childTnLst>
                                </p:cTn>
                              </p:par>
                              <p:par>
                                <p:cTn id="83" presetID="45" presetClass="exit" presetSubtype="0" fill="hold" nodeType="withEffect">
                                  <p:stCondLst>
                                    <p:cond delay="0"/>
                                  </p:stCondLst>
                                  <p:childTnLst>
                                    <p:animEffect transition="out" filter="fade">
                                      <p:cBhvr>
                                        <p:cTn id="84" dur="2000"/>
                                        <p:tgtEl>
                                          <p:spTgt spid="23"/>
                                        </p:tgtEl>
                                      </p:cBhvr>
                                    </p:animEffect>
                                    <p:anim calcmode="lin" valueType="num">
                                      <p:cBhvr>
                                        <p:cTn id="85" dur="2000"/>
                                        <p:tgtEl>
                                          <p:spTgt spid="2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6" dur="2000"/>
                                        <p:tgtEl>
                                          <p:spTgt spid="23"/>
                                        </p:tgtEl>
                                        <p:attrNameLst>
                                          <p:attrName>ppt_h</p:attrName>
                                        </p:attrNameLst>
                                      </p:cBhvr>
                                      <p:tavLst>
                                        <p:tav tm="0">
                                          <p:val>
                                            <p:strVal val="ppt_h"/>
                                          </p:val>
                                        </p:tav>
                                        <p:tav tm="100000">
                                          <p:val>
                                            <p:strVal val="ppt_h"/>
                                          </p:val>
                                        </p:tav>
                                      </p:tavLst>
                                    </p:anim>
                                    <p:set>
                                      <p:cBhvr>
                                        <p:cTn id="87" dur="1" fill="hold">
                                          <p:stCondLst>
                                            <p:cond delay="1999"/>
                                          </p:stCondLst>
                                        </p:cTn>
                                        <p:tgtEl>
                                          <p:spTgt spid="23"/>
                                        </p:tgtEl>
                                        <p:attrNameLst>
                                          <p:attrName>style.visibility</p:attrName>
                                        </p:attrNameLst>
                                      </p:cBhvr>
                                      <p:to>
                                        <p:strVal val="hidden"/>
                                      </p:to>
                                    </p:set>
                                  </p:childTnLst>
                                </p:cTn>
                              </p:par>
                              <p:par>
                                <p:cTn id="88" presetID="45" presetClass="exit" presetSubtype="0" fill="hold" nodeType="withEffect">
                                  <p:stCondLst>
                                    <p:cond delay="0"/>
                                  </p:stCondLst>
                                  <p:childTnLst>
                                    <p:animEffect transition="out" filter="fade">
                                      <p:cBhvr>
                                        <p:cTn id="89" dur="2000"/>
                                        <p:tgtEl>
                                          <p:spTgt spid="24"/>
                                        </p:tgtEl>
                                      </p:cBhvr>
                                    </p:animEffect>
                                    <p:anim calcmode="lin" valueType="num">
                                      <p:cBhvr>
                                        <p:cTn id="90" dur="2000"/>
                                        <p:tgtEl>
                                          <p:spTgt spid="2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1" dur="2000"/>
                                        <p:tgtEl>
                                          <p:spTgt spid="24"/>
                                        </p:tgtEl>
                                        <p:attrNameLst>
                                          <p:attrName>ppt_h</p:attrName>
                                        </p:attrNameLst>
                                      </p:cBhvr>
                                      <p:tavLst>
                                        <p:tav tm="0">
                                          <p:val>
                                            <p:strVal val="ppt_h"/>
                                          </p:val>
                                        </p:tav>
                                        <p:tav tm="100000">
                                          <p:val>
                                            <p:strVal val="ppt_h"/>
                                          </p:val>
                                        </p:tav>
                                      </p:tavLst>
                                    </p:anim>
                                    <p:set>
                                      <p:cBhvr>
                                        <p:cTn id="92" dur="1" fill="hold">
                                          <p:stCondLst>
                                            <p:cond delay="1999"/>
                                          </p:stCondLst>
                                        </p:cTn>
                                        <p:tgtEl>
                                          <p:spTgt spid="24"/>
                                        </p:tgtEl>
                                        <p:attrNameLst>
                                          <p:attrName>style.visibility</p:attrName>
                                        </p:attrNameLst>
                                      </p:cBhvr>
                                      <p:to>
                                        <p:strVal val="hidden"/>
                                      </p:to>
                                    </p:set>
                                  </p:childTnLst>
                                </p:cTn>
                              </p:par>
                              <p:par>
                                <p:cTn id="93" presetID="45" presetClass="exit" presetSubtype="0" fill="hold" nodeType="withEffect">
                                  <p:stCondLst>
                                    <p:cond delay="0"/>
                                  </p:stCondLst>
                                  <p:childTnLst>
                                    <p:animEffect transition="out" filter="fade">
                                      <p:cBhvr>
                                        <p:cTn id="94" dur="2000"/>
                                        <p:tgtEl>
                                          <p:spTgt spid="25"/>
                                        </p:tgtEl>
                                      </p:cBhvr>
                                    </p:animEffect>
                                    <p:anim calcmode="lin" valueType="num">
                                      <p:cBhvr>
                                        <p:cTn id="95" dur="2000"/>
                                        <p:tgtEl>
                                          <p:spTgt spid="2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6" dur="2000"/>
                                        <p:tgtEl>
                                          <p:spTgt spid="25"/>
                                        </p:tgtEl>
                                        <p:attrNameLst>
                                          <p:attrName>ppt_h</p:attrName>
                                        </p:attrNameLst>
                                      </p:cBhvr>
                                      <p:tavLst>
                                        <p:tav tm="0">
                                          <p:val>
                                            <p:strVal val="ppt_h"/>
                                          </p:val>
                                        </p:tav>
                                        <p:tav tm="100000">
                                          <p:val>
                                            <p:strVal val="ppt_h"/>
                                          </p:val>
                                        </p:tav>
                                      </p:tavLst>
                                    </p:anim>
                                    <p:set>
                                      <p:cBhvr>
                                        <p:cTn id="97" dur="1" fill="hold">
                                          <p:stCondLst>
                                            <p:cond delay="1999"/>
                                          </p:stCondLst>
                                        </p:cTn>
                                        <p:tgtEl>
                                          <p:spTgt spid="25"/>
                                        </p:tgtEl>
                                        <p:attrNameLst>
                                          <p:attrName>style.visibility</p:attrName>
                                        </p:attrNameLst>
                                      </p:cBhvr>
                                      <p:to>
                                        <p:strVal val="hidden"/>
                                      </p:to>
                                    </p:set>
                                  </p:childTnLst>
                                </p:cTn>
                              </p:par>
                              <p:par>
                                <p:cTn id="98" presetID="45" presetClass="exit" presetSubtype="0" fill="hold" nodeType="withEffect">
                                  <p:stCondLst>
                                    <p:cond delay="0"/>
                                  </p:stCondLst>
                                  <p:childTnLst>
                                    <p:animEffect transition="out" filter="fade">
                                      <p:cBhvr>
                                        <p:cTn id="99" dur="2000"/>
                                        <p:tgtEl>
                                          <p:spTgt spid="26"/>
                                        </p:tgtEl>
                                      </p:cBhvr>
                                    </p:animEffect>
                                    <p:anim calcmode="lin" valueType="num">
                                      <p:cBhvr>
                                        <p:cTn id="100" dur="2000"/>
                                        <p:tgtEl>
                                          <p:spTgt spid="2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1" dur="2000"/>
                                        <p:tgtEl>
                                          <p:spTgt spid="26"/>
                                        </p:tgtEl>
                                        <p:attrNameLst>
                                          <p:attrName>ppt_h</p:attrName>
                                        </p:attrNameLst>
                                      </p:cBhvr>
                                      <p:tavLst>
                                        <p:tav tm="0">
                                          <p:val>
                                            <p:strVal val="ppt_h"/>
                                          </p:val>
                                        </p:tav>
                                        <p:tav tm="100000">
                                          <p:val>
                                            <p:strVal val="ppt_h"/>
                                          </p:val>
                                        </p:tav>
                                      </p:tavLst>
                                    </p:anim>
                                    <p:set>
                                      <p:cBhvr>
                                        <p:cTn id="102" dur="1" fill="hold">
                                          <p:stCondLst>
                                            <p:cond delay="1999"/>
                                          </p:stCondLst>
                                        </p:cTn>
                                        <p:tgtEl>
                                          <p:spTgt spid="26"/>
                                        </p:tgtEl>
                                        <p:attrNameLst>
                                          <p:attrName>style.visibility</p:attrName>
                                        </p:attrNameLst>
                                      </p:cBhvr>
                                      <p:to>
                                        <p:strVal val="hidden"/>
                                      </p:to>
                                    </p:set>
                                  </p:childTnLst>
                                </p:cTn>
                              </p:par>
                              <p:par>
                                <p:cTn id="103" presetID="45" presetClass="exit" presetSubtype="0" fill="hold" nodeType="withEffect">
                                  <p:stCondLst>
                                    <p:cond delay="0"/>
                                  </p:stCondLst>
                                  <p:childTnLst>
                                    <p:animEffect transition="out" filter="fade">
                                      <p:cBhvr>
                                        <p:cTn id="104" dur="2000"/>
                                        <p:tgtEl>
                                          <p:spTgt spid="27"/>
                                        </p:tgtEl>
                                      </p:cBhvr>
                                    </p:animEffect>
                                    <p:anim calcmode="lin" valueType="num">
                                      <p:cBhvr>
                                        <p:cTn id="105" dur="2000"/>
                                        <p:tgtEl>
                                          <p:spTgt spid="2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6" dur="2000"/>
                                        <p:tgtEl>
                                          <p:spTgt spid="27"/>
                                        </p:tgtEl>
                                        <p:attrNameLst>
                                          <p:attrName>ppt_h</p:attrName>
                                        </p:attrNameLst>
                                      </p:cBhvr>
                                      <p:tavLst>
                                        <p:tav tm="0">
                                          <p:val>
                                            <p:strVal val="ppt_h"/>
                                          </p:val>
                                        </p:tav>
                                        <p:tav tm="100000">
                                          <p:val>
                                            <p:strVal val="ppt_h"/>
                                          </p:val>
                                        </p:tav>
                                      </p:tavLst>
                                    </p:anim>
                                    <p:set>
                                      <p:cBhvr>
                                        <p:cTn id="107" dur="1" fill="hold">
                                          <p:stCondLst>
                                            <p:cond delay="1999"/>
                                          </p:stCondLst>
                                        </p:cTn>
                                        <p:tgtEl>
                                          <p:spTgt spid="27"/>
                                        </p:tgtEl>
                                        <p:attrNameLst>
                                          <p:attrName>style.visibility</p:attrName>
                                        </p:attrNameLst>
                                      </p:cBhvr>
                                      <p:to>
                                        <p:strVal val="hidden"/>
                                      </p:to>
                                    </p:set>
                                  </p:childTnLst>
                                </p:cTn>
                              </p:par>
                              <p:par>
                                <p:cTn id="108" presetID="45" presetClass="exit" presetSubtype="0" fill="hold" grpId="0" nodeType="withEffect">
                                  <p:stCondLst>
                                    <p:cond delay="0"/>
                                  </p:stCondLst>
                                  <p:childTnLst>
                                    <p:animEffect transition="out" filter="fade">
                                      <p:cBhvr>
                                        <p:cTn id="109" dur="2000"/>
                                        <p:tgtEl>
                                          <p:spTgt spid="28"/>
                                        </p:tgtEl>
                                      </p:cBhvr>
                                    </p:animEffect>
                                    <p:anim calcmode="lin" valueType="num">
                                      <p:cBhvr>
                                        <p:cTn id="110" dur="2000"/>
                                        <p:tgtEl>
                                          <p:spTgt spid="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1" dur="2000"/>
                                        <p:tgtEl>
                                          <p:spTgt spid="28"/>
                                        </p:tgtEl>
                                        <p:attrNameLst>
                                          <p:attrName>ppt_h</p:attrName>
                                        </p:attrNameLst>
                                      </p:cBhvr>
                                      <p:tavLst>
                                        <p:tav tm="0">
                                          <p:val>
                                            <p:strVal val="ppt_h"/>
                                          </p:val>
                                        </p:tav>
                                        <p:tav tm="100000">
                                          <p:val>
                                            <p:strVal val="ppt_h"/>
                                          </p:val>
                                        </p:tav>
                                      </p:tavLst>
                                    </p:anim>
                                    <p:set>
                                      <p:cBhvr>
                                        <p:cTn id="112" dur="1" fill="hold">
                                          <p:stCondLst>
                                            <p:cond delay="1999"/>
                                          </p:stCondLst>
                                        </p:cTn>
                                        <p:tgtEl>
                                          <p:spTgt spid="28"/>
                                        </p:tgtEl>
                                        <p:attrNameLst>
                                          <p:attrName>style.visibility</p:attrName>
                                        </p:attrNameLst>
                                      </p:cBhvr>
                                      <p:to>
                                        <p:strVal val="hidden"/>
                                      </p:to>
                                    </p:set>
                                  </p:childTnLst>
                                </p:cTn>
                              </p:par>
                              <p:par>
                                <p:cTn id="113" presetID="45" presetClass="exit" presetSubtype="0" fill="hold" grpId="0" nodeType="withEffect">
                                  <p:stCondLst>
                                    <p:cond delay="0"/>
                                  </p:stCondLst>
                                  <p:childTnLst>
                                    <p:animEffect transition="out" filter="fade">
                                      <p:cBhvr>
                                        <p:cTn id="114" dur="2000"/>
                                        <p:tgtEl>
                                          <p:spTgt spid="29"/>
                                        </p:tgtEl>
                                      </p:cBhvr>
                                    </p:animEffect>
                                    <p:anim calcmode="lin" valueType="num">
                                      <p:cBhvr>
                                        <p:cTn id="115" dur="2000"/>
                                        <p:tgtEl>
                                          <p:spTgt spid="2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6" dur="2000"/>
                                        <p:tgtEl>
                                          <p:spTgt spid="29"/>
                                        </p:tgtEl>
                                        <p:attrNameLst>
                                          <p:attrName>ppt_h</p:attrName>
                                        </p:attrNameLst>
                                      </p:cBhvr>
                                      <p:tavLst>
                                        <p:tav tm="0">
                                          <p:val>
                                            <p:strVal val="ppt_h"/>
                                          </p:val>
                                        </p:tav>
                                        <p:tav tm="100000">
                                          <p:val>
                                            <p:strVal val="ppt_h"/>
                                          </p:val>
                                        </p:tav>
                                      </p:tavLst>
                                    </p:anim>
                                    <p:set>
                                      <p:cBhvr>
                                        <p:cTn id="117" dur="1" fill="hold">
                                          <p:stCondLst>
                                            <p:cond delay="1999"/>
                                          </p:stCondLst>
                                        </p:cTn>
                                        <p:tgtEl>
                                          <p:spTgt spid="29"/>
                                        </p:tgtEl>
                                        <p:attrNameLst>
                                          <p:attrName>style.visibility</p:attrName>
                                        </p:attrNameLst>
                                      </p:cBhvr>
                                      <p:to>
                                        <p:strVal val="hidden"/>
                                      </p:to>
                                    </p:set>
                                  </p:childTnLst>
                                </p:cTn>
                              </p:par>
                              <p:par>
                                <p:cTn id="118" presetID="45" presetClass="exit" presetSubtype="0" fill="hold" grpId="0" nodeType="withEffect">
                                  <p:stCondLst>
                                    <p:cond delay="0"/>
                                  </p:stCondLst>
                                  <p:childTnLst>
                                    <p:animEffect transition="out" filter="fade">
                                      <p:cBhvr>
                                        <p:cTn id="119" dur="2000"/>
                                        <p:tgtEl>
                                          <p:spTgt spid="30"/>
                                        </p:tgtEl>
                                      </p:cBhvr>
                                    </p:animEffect>
                                    <p:anim calcmode="lin" valueType="num">
                                      <p:cBhvr>
                                        <p:cTn id="120" dur="2000"/>
                                        <p:tgtEl>
                                          <p:spTgt spid="3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1" dur="2000"/>
                                        <p:tgtEl>
                                          <p:spTgt spid="30"/>
                                        </p:tgtEl>
                                        <p:attrNameLst>
                                          <p:attrName>ppt_h</p:attrName>
                                        </p:attrNameLst>
                                      </p:cBhvr>
                                      <p:tavLst>
                                        <p:tav tm="0">
                                          <p:val>
                                            <p:strVal val="ppt_h"/>
                                          </p:val>
                                        </p:tav>
                                        <p:tav tm="100000">
                                          <p:val>
                                            <p:strVal val="ppt_h"/>
                                          </p:val>
                                        </p:tav>
                                      </p:tavLst>
                                    </p:anim>
                                    <p:set>
                                      <p:cBhvr>
                                        <p:cTn id="122" dur="1" fill="hold">
                                          <p:stCondLst>
                                            <p:cond delay="1999"/>
                                          </p:stCondLst>
                                        </p:cTn>
                                        <p:tgtEl>
                                          <p:spTgt spid="30"/>
                                        </p:tgtEl>
                                        <p:attrNameLst>
                                          <p:attrName>style.visibility</p:attrName>
                                        </p:attrNameLst>
                                      </p:cBhvr>
                                      <p:to>
                                        <p:strVal val="hidden"/>
                                      </p:to>
                                    </p:set>
                                  </p:childTnLst>
                                </p:cTn>
                              </p:par>
                              <p:par>
                                <p:cTn id="123" presetID="45" presetClass="exit" presetSubtype="0" fill="hold" grpId="0" nodeType="withEffect">
                                  <p:stCondLst>
                                    <p:cond delay="0"/>
                                  </p:stCondLst>
                                  <p:childTnLst>
                                    <p:animEffect transition="out" filter="fade">
                                      <p:cBhvr>
                                        <p:cTn id="124" dur="2000"/>
                                        <p:tgtEl>
                                          <p:spTgt spid="31"/>
                                        </p:tgtEl>
                                      </p:cBhvr>
                                    </p:animEffect>
                                    <p:anim calcmode="lin" valueType="num">
                                      <p:cBhvr>
                                        <p:cTn id="125" dur="2000"/>
                                        <p:tgtEl>
                                          <p:spTgt spid="3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6" dur="2000"/>
                                        <p:tgtEl>
                                          <p:spTgt spid="31"/>
                                        </p:tgtEl>
                                        <p:attrNameLst>
                                          <p:attrName>ppt_h</p:attrName>
                                        </p:attrNameLst>
                                      </p:cBhvr>
                                      <p:tavLst>
                                        <p:tav tm="0">
                                          <p:val>
                                            <p:strVal val="ppt_h"/>
                                          </p:val>
                                        </p:tav>
                                        <p:tav tm="100000">
                                          <p:val>
                                            <p:strVal val="ppt_h"/>
                                          </p:val>
                                        </p:tav>
                                      </p:tavLst>
                                    </p:anim>
                                    <p:set>
                                      <p:cBhvr>
                                        <p:cTn id="127" dur="1" fill="hold">
                                          <p:stCondLst>
                                            <p:cond delay="1999"/>
                                          </p:stCondLst>
                                        </p:cTn>
                                        <p:tgtEl>
                                          <p:spTgt spid="31"/>
                                        </p:tgtEl>
                                        <p:attrNameLst>
                                          <p:attrName>style.visibility</p:attrName>
                                        </p:attrNameLst>
                                      </p:cBhvr>
                                      <p:to>
                                        <p:strVal val="hidden"/>
                                      </p:to>
                                    </p:set>
                                  </p:childTnLst>
                                </p:cTn>
                              </p:par>
                              <p:par>
                                <p:cTn id="128" presetID="45" presetClass="exit" presetSubtype="0" fill="hold" grpId="0" nodeType="withEffect">
                                  <p:stCondLst>
                                    <p:cond delay="0"/>
                                  </p:stCondLst>
                                  <p:childTnLst>
                                    <p:animEffect transition="out" filter="fade">
                                      <p:cBhvr>
                                        <p:cTn id="129" dur="2000"/>
                                        <p:tgtEl>
                                          <p:spTgt spid="32"/>
                                        </p:tgtEl>
                                      </p:cBhvr>
                                    </p:animEffect>
                                    <p:anim calcmode="lin" valueType="num">
                                      <p:cBhvr>
                                        <p:cTn id="130" dur="2000"/>
                                        <p:tgtEl>
                                          <p:spTgt spid="3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1" dur="2000"/>
                                        <p:tgtEl>
                                          <p:spTgt spid="32"/>
                                        </p:tgtEl>
                                        <p:attrNameLst>
                                          <p:attrName>ppt_h</p:attrName>
                                        </p:attrNameLst>
                                      </p:cBhvr>
                                      <p:tavLst>
                                        <p:tav tm="0">
                                          <p:val>
                                            <p:strVal val="ppt_h"/>
                                          </p:val>
                                        </p:tav>
                                        <p:tav tm="100000">
                                          <p:val>
                                            <p:strVal val="ppt_h"/>
                                          </p:val>
                                        </p:tav>
                                      </p:tavLst>
                                    </p:anim>
                                    <p:set>
                                      <p:cBhvr>
                                        <p:cTn id="132" dur="1" fill="hold">
                                          <p:stCondLst>
                                            <p:cond delay="1999"/>
                                          </p:stCondLst>
                                        </p:cTn>
                                        <p:tgtEl>
                                          <p:spTgt spid="32"/>
                                        </p:tgtEl>
                                        <p:attrNameLst>
                                          <p:attrName>style.visibility</p:attrName>
                                        </p:attrNameLst>
                                      </p:cBhvr>
                                      <p:to>
                                        <p:strVal val="hidden"/>
                                      </p:to>
                                    </p:set>
                                  </p:childTnLst>
                                </p:cTn>
                              </p:par>
                              <p:par>
                                <p:cTn id="133" presetID="45" presetClass="exit" presetSubtype="0" fill="hold" grpId="0" nodeType="withEffect">
                                  <p:stCondLst>
                                    <p:cond delay="0"/>
                                  </p:stCondLst>
                                  <p:childTnLst>
                                    <p:animEffect transition="out" filter="fade">
                                      <p:cBhvr>
                                        <p:cTn id="134" dur="2000"/>
                                        <p:tgtEl>
                                          <p:spTgt spid="33"/>
                                        </p:tgtEl>
                                      </p:cBhvr>
                                    </p:animEffect>
                                    <p:anim calcmode="lin" valueType="num">
                                      <p:cBhvr>
                                        <p:cTn id="135" dur="2000"/>
                                        <p:tgtEl>
                                          <p:spTgt spid="3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6" dur="2000"/>
                                        <p:tgtEl>
                                          <p:spTgt spid="33"/>
                                        </p:tgtEl>
                                        <p:attrNameLst>
                                          <p:attrName>ppt_h</p:attrName>
                                        </p:attrNameLst>
                                      </p:cBhvr>
                                      <p:tavLst>
                                        <p:tav tm="0">
                                          <p:val>
                                            <p:strVal val="ppt_h"/>
                                          </p:val>
                                        </p:tav>
                                        <p:tav tm="100000">
                                          <p:val>
                                            <p:strVal val="ppt_h"/>
                                          </p:val>
                                        </p:tav>
                                      </p:tavLst>
                                    </p:anim>
                                    <p:set>
                                      <p:cBhvr>
                                        <p:cTn id="137" dur="1" fill="hold">
                                          <p:stCondLst>
                                            <p:cond delay="1999"/>
                                          </p:stCondLst>
                                        </p:cTn>
                                        <p:tgtEl>
                                          <p:spTgt spid="33"/>
                                        </p:tgtEl>
                                        <p:attrNameLst>
                                          <p:attrName>style.visibility</p:attrName>
                                        </p:attrNameLst>
                                      </p:cBhvr>
                                      <p:to>
                                        <p:strVal val="hidden"/>
                                      </p:to>
                                    </p:set>
                                  </p:childTnLst>
                                </p:cTn>
                              </p:par>
                              <p:par>
                                <p:cTn id="138" presetID="45" presetClass="exit" presetSubtype="0" fill="hold" grpId="0" nodeType="withEffect">
                                  <p:stCondLst>
                                    <p:cond delay="0"/>
                                  </p:stCondLst>
                                  <p:childTnLst>
                                    <p:animEffect transition="out" filter="fade">
                                      <p:cBhvr>
                                        <p:cTn id="139" dur="2000"/>
                                        <p:tgtEl>
                                          <p:spTgt spid="34"/>
                                        </p:tgtEl>
                                      </p:cBhvr>
                                    </p:animEffect>
                                    <p:anim calcmode="lin" valueType="num">
                                      <p:cBhvr>
                                        <p:cTn id="140" dur="2000"/>
                                        <p:tgtEl>
                                          <p:spTgt spid="3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1" dur="2000"/>
                                        <p:tgtEl>
                                          <p:spTgt spid="34"/>
                                        </p:tgtEl>
                                        <p:attrNameLst>
                                          <p:attrName>ppt_h</p:attrName>
                                        </p:attrNameLst>
                                      </p:cBhvr>
                                      <p:tavLst>
                                        <p:tav tm="0">
                                          <p:val>
                                            <p:strVal val="ppt_h"/>
                                          </p:val>
                                        </p:tav>
                                        <p:tav tm="100000">
                                          <p:val>
                                            <p:strVal val="ppt_h"/>
                                          </p:val>
                                        </p:tav>
                                      </p:tavLst>
                                    </p:anim>
                                    <p:set>
                                      <p:cBhvr>
                                        <p:cTn id="142" dur="1" fill="hold">
                                          <p:stCondLst>
                                            <p:cond delay="19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4" grpId="0"/>
      <p:bldP spid="28" grpId="0"/>
      <p:bldP spid="29" grpId="0"/>
      <p:bldP spid="30" grpId="0"/>
      <p:bldP spid="31" grpId="0"/>
      <p:bldP spid="32"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Power/Comms</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13</a:t>
            </a:fld>
            <a:endParaRPr lang="en-US" dirty="0">
              <a:solidFill>
                <a:schemeClr val="bg1"/>
              </a:solidFill>
            </a:endParaRPr>
          </a:p>
        </p:txBody>
      </p:sp>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E24B4C33-D921-44AC-B595-A8FDAA8B0B0A}"/>
              </a:ext>
            </a:extLst>
          </p:cNvPr>
          <p:cNvSpPr/>
          <p:nvPr/>
        </p:nvSpPr>
        <p:spPr>
          <a:xfrm>
            <a:off x="9876525" y="389843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39" name="Rectangle 38">
            <a:extLst>
              <a:ext uri="{FF2B5EF4-FFF2-40B4-BE49-F238E27FC236}">
                <a16:creationId xmlns:a16="http://schemas.microsoft.com/office/drawing/2014/main" id="{4A1C479A-7662-476F-8C83-A58BEE7B4EBE}"/>
              </a:ext>
            </a:extLst>
          </p:cNvPr>
          <p:cNvSpPr/>
          <p:nvPr/>
        </p:nvSpPr>
        <p:spPr>
          <a:xfrm>
            <a:off x="9048345" y="5096085"/>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0" name="Rectangle 39">
            <a:extLst>
              <a:ext uri="{FF2B5EF4-FFF2-40B4-BE49-F238E27FC236}">
                <a16:creationId xmlns:a16="http://schemas.microsoft.com/office/drawing/2014/main" id="{5F43595E-09A7-4C6C-94E4-1F95980F709A}"/>
              </a:ext>
            </a:extLst>
          </p:cNvPr>
          <p:cNvSpPr/>
          <p:nvPr/>
        </p:nvSpPr>
        <p:spPr>
          <a:xfrm>
            <a:off x="6756517" y="5390936"/>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1" name="Rectangle 40">
            <a:extLst>
              <a:ext uri="{FF2B5EF4-FFF2-40B4-BE49-F238E27FC236}">
                <a16:creationId xmlns:a16="http://schemas.microsoft.com/office/drawing/2014/main" id="{44E36E96-B4DD-41F9-B6B7-A45CB94B0962}"/>
              </a:ext>
            </a:extLst>
          </p:cNvPr>
          <p:cNvSpPr/>
          <p:nvPr/>
        </p:nvSpPr>
        <p:spPr>
          <a:xfrm>
            <a:off x="2849559" y="5687209"/>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2" name="Rectangle 41">
            <a:extLst>
              <a:ext uri="{FF2B5EF4-FFF2-40B4-BE49-F238E27FC236}">
                <a16:creationId xmlns:a16="http://schemas.microsoft.com/office/drawing/2014/main" id="{4B71CDAA-F7D5-481D-9E09-7B1E57C9D631}"/>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4" cstate="email">
            <a:alphaModFix amt="65000"/>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65A5E2A0-E93B-46C0-A581-AB35E0F91ABC}"/>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4" name="Picture 23">
            <a:extLst>
              <a:ext uri="{FF2B5EF4-FFF2-40B4-BE49-F238E27FC236}">
                <a16:creationId xmlns:a16="http://schemas.microsoft.com/office/drawing/2014/main" id="{4D021DD3-B18B-42F8-97A4-DC52192332FA}"/>
              </a:ext>
            </a:extLst>
          </p:cNvPr>
          <p:cNvPicPr>
            <a:picLocks noChangeAspect="1"/>
          </p:cNvPicPr>
          <p:nvPr/>
        </p:nvPicPr>
        <p:blipFill rotWithShape="1">
          <a:blip r:embed="rId6"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23" name="Straight Arrow Connector 22">
            <a:extLst>
              <a:ext uri="{FF2B5EF4-FFF2-40B4-BE49-F238E27FC236}">
                <a16:creationId xmlns:a16="http://schemas.microsoft.com/office/drawing/2014/main" id="{F4C1DC76-FFA6-4B4C-B80B-2AEDC60A43A2}"/>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a:cxnSpLocks/>
          </p:cNvCxnSpPr>
          <p:nvPr/>
        </p:nvCxnSpPr>
        <p:spPr>
          <a:xfrm flipH="1" flipV="1">
            <a:off x="6804268" y="3502958"/>
            <a:ext cx="2948535" cy="79095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6DAC673-6E90-452B-8C97-AB8425CDBD4E}"/>
              </a:ext>
            </a:extLst>
          </p:cNvPr>
          <p:cNvCxnSpPr>
            <a:cxnSpLocks/>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449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Supplies</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14</a:t>
            </a:fld>
            <a:endParaRPr lang="en-US" dirty="0">
              <a:solidFill>
                <a:schemeClr val="bg1"/>
              </a:solidFill>
            </a:endParaRPr>
          </a:p>
        </p:txBody>
      </p:sp>
      <p:sp>
        <p:nvSpPr>
          <p:cNvPr id="39" name="Rectangle 38">
            <a:extLst>
              <a:ext uri="{FF2B5EF4-FFF2-40B4-BE49-F238E27FC236}">
                <a16:creationId xmlns:a16="http://schemas.microsoft.com/office/drawing/2014/main" id="{4A1C479A-7662-476F-8C83-A58BEE7B4EBE}"/>
              </a:ext>
            </a:extLst>
          </p:cNvPr>
          <p:cNvSpPr/>
          <p:nvPr/>
        </p:nvSpPr>
        <p:spPr>
          <a:xfrm>
            <a:off x="9048345" y="5096085"/>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1" name="Rectangle 40">
            <a:extLst>
              <a:ext uri="{FF2B5EF4-FFF2-40B4-BE49-F238E27FC236}">
                <a16:creationId xmlns:a16="http://schemas.microsoft.com/office/drawing/2014/main" id="{44E36E96-B4DD-41F9-B6B7-A45CB94B0962}"/>
              </a:ext>
            </a:extLst>
          </p:cNvPr>
          <p:cNvSpPr/>
          <p:nvPr/>
        </p:nvSpPr>
        <p:spPr>
          <a:xfrm>
            <a:off x="2849559" y="5687209"/>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2" name="Rectangle 41">
            <a:extLst>
              <a:ext uri="{FF2B5EF4-FFF2-40B4-BE49-F238E27FC236}">
                <a16:creationId xmlns:a16="http://schemas.microsoft.com/office/drawing/2014/main" id="{4B71CDAA-F7D5-481D-9E09-7B1E57C9D631}"/>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3" cstate="email">
            <a:alphaModFix amt="6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E1F4695-779A-498C-9837-83CE4FA8AC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3" name="Freeform 36">
            <a:extLst>
              <a:ext uri="{FF2B5EF4-FFF2-40B4-BE49-F238E27FC236}">
                <a16:creationId xmlns:a16="http://schemas.microsoft.com/office/drawing/2014/main" id="{570113F2-E82D-427C-B253-2674117BA3A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3D9376E5-1AA7-4988-ADE5-21633F965966}"/>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7" name="Picture 26">
            <a:extLst>
              <a:ext uri="{FF2B5EF4-FFF2-40B4-BE49-F238E27FC236}">
                <a16:creationId xmlns:a16="http://schemas.microsoft.com/office/drawing/2014/main" id="{717F6321-C834-4110-908A-DEA0018E085C}"/>
              </a:ext>
            </a:extLst>
          </p:cNvPr>
          <p:cNvPicPr>
            <a:picLocks noChangeAspect="1"/>
          </p:cNvPicPr>
          <p:nvPr/>
        </p:nvPicPr>
        <p:blipFill rotWithShape="1">
          <a:blip r:embed="rId7"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9" y="3502959"/>
            <a:ext cx="2948534" cy="7909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ABBCECC-F3E6-45CD-86E4-0E9F5A7610DB}"/>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61072C1-85AE-4040-B3AC-520208B2D0D5}"/>
              </a:ext>
            </a:extLst>
          </p:cNvPr>
          <p:cNvCxnSpPr>
            <a:cxnSpLocks/>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41FF7F8E-0C6F-408D-9FA4-4074A19E8687}"/>
              </a:ext>
            </a:extLst>
          </p:cNvPr>
          <p:cNvSpPr/>
          <p:nvPr/>
        </p:nvSpPr>
        <p:spPr>
          <a:xfrm>
            <a:off x="6756517" y="5390936"/>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Tree>
    <p:extLst>
      <p:ext uri="{BB962C8B-B14F-4D97-AF65-F5344CB8AC3E}">
        <p14:creationId xmlns:p14="http://schemas.microsoft.com/office/powerpoint/2010/main" val="411885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Excavation</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15</a:t>
            </a:fld>
            <a:endParaRPr lang="en-US" dirty="0">
              <a:solidFill>
                <a:schemeClr val="bg1"/>
              </a:solidFill>
            </a:endParaRPr>
          </a:p>
        </p:txBody>
      </p:sp>
      <p:sp>
        <p:nvSpPr>
          <p:cNvPr id="41" name="Rectangle 40">
            <a:extLst>
              <a:ext uri="{FF2B5EF4-FFF2-40B4-BE49-F238E27FC236}">
                <a16:creationId xmlns:a16="http://schemas.microsoft.com/office/drawing/2014/main" id="{44E36E96-B4DD-41F9-B6B7-A45CB94B0962}"/>
              </a:ext>
            </a:extLst>
          </p:cNvPr>
          <p:cNvSpPr/>
          <p:nvPr/>
        </p:nvSpPr>
        <p:spPr>
          <a:xfrm>
            <a:off x="2849559" y="5687209"/>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2" name="Rectangle 41">
            <a:extLst>
              <a:ext uri="{FF2B5EF4-FFF2-40B4-BE49-F238E27FC236}">
                <a16:creationId xmlns:a16="http://schemas.microsoft.com/office/drawing/2014/main" id="{4B71CDAA-F7D5-481D-9E09-7B1E57C9D631}"/>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3" cstate="email">
            <a:alphaModFix amt="6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E1F4695-779A-498C-9837-83CE4FA8AC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3" name="Freeform 36">
            <a:extLst>
              <a:ext uri="{FF2B5EF4-FFF2-40B4-BE49-F238E27FC236}">
                <a16:creationId xmlns:a16="http://schemas.microsoft.com/office/drawing/2014/main" id="{570113F2-E82D-427C-B253-2674117BA3A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4" name="Picture 23">
            <a:extLst>
              <a:ext uri="{FF2B5EF4-FFF2-40B4-BE49-F238E27FC236}">
                <a16:creationId xmlns:a16="http://schemas.microsoft.com/office/drawing/2014/main" id="{3C9FCE77-69AB-4B6D-A555-9D4A93D5D76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69516" y="5292356"/>
            <a:ext cx="3034402" cy="1397542"/>
          </a:xfrm>
          <a:prstGeom prst="rect">
            <a:avLst/>
          </a:prstGeom>
          <a:ln>
            <a:noFill/>
            <a:prstDash val="dash"/>
          </a:ln>
          <a:effectLst>
            <a:softEdge rad="63500"/>
          </a:effectLst>
        </p:spPr>
      </p:pic>
      <p:sp>
        <p:nvSpPr>
          <p:cNvPr id="25" name="Rectangle 24">
            <a:extLst>
              <a:ext uri="{FF2B5EF4-FFF2-40B4-BE49-F238E27FC236}">
                <a16:creationId xmlns:a16="http://schemas.microsoft.com/office/drawing/2014/main" id="{F790CD7D-1EB3-402C-AE2E-EBA74B87B346}"/>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8" name="Picture 27">
            <a:extLst>
              <a:ext uri="{FF2B5EF4-FFF2-40B4-BE49-F238E27FC236}">
                <a16:creationId xmlns:a16="http://schemas.microsoft.com/office/drawing/2014/main" id="{158FC47C-9CBF-4833-84BA-8DF94A9BBAEB}"/>
              </a:ext>
            </a:extLst>
          </p:cNvPr>
          <p:cNvPicPr>
            <a:picLocks noChangeAspect="1"/>
          </p:cNvPicPr>
          <p:nvPr/>
        </p:nvPicPr>
        <p:blipFill rotWithShape="1">
          <a:blip r:embed="rId8"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9" y="3502959"/>
            <a:ext cx="2948534" cy="7909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C45ED53-4BBA-4DE5-8497-4DDB07885D9E}"/>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44767C4-8FAC-415B-85FA-30426D4F49BF}"/>
              </a:ext>
            </a:extLst>
          </p:cNvPr>
          <p:cNvCxnSpPr>
            <a:cxnSpLocks/>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0102FAC-8D60-47A3-9C09-2852419AE2B3}"/>
              </a:ext>
            </a:extLst>
          </p:cNvPr>
          <p:cNvSpPr/>
          <p:nvPr/>
        </p:nvSpPr>
        <p:spPr>
          <a:xfrm>
            <a:off x="6756517" y="5390936"/>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Tree>
    <p:extLst>
      <p:ext uri="{BB962C8B-B14F-4D97-AF65-F5344CB8AC3E}">
        <p14:creationId xmlns:p14="http://schemas.microsoft.com/office/powerpoint/2010/main" val="14376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Transport</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16</a:t>
            </a:fld>
            <a:endParaRPr lang="en-US" dirty="0">
              <a:solidFill>
                <a:schemeClr val="bg1"/>
              </a:solidFill>
            </a:endParaRPr>
          </a:p>
        </p:txBody>
      </p:sp>
      <p:sp>
        <p:nvSpPr>
          <p:cNvPr id="41" name="Rectangle 40">
            <a:extLst>
              <a:ext uri="{FF2B5EF4-FFF2-40B4-BE49-F238E27FC236}">
                <a16:creationId xmlns:a16="http://schemas.microsoft.com/office/drawing/2014/main" id="{44E36E96-B4DD-41F9-B6B7-A45CB94B0962}"/>
              </a:ext>
            </a:extLst>
          </p:cNvPr>
          <p:cNvSpPr/>
          <p:nvPr/>
        </p:nvSpPr>
        <p:spPr>
          <a:xfrm>
            <a:off x="2849559" y="5687209"/>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sp>
        <p:nvSpPr>
          <p:cNvPr id="42" name="Rectangle 41">
            <a:extLst>
              <a:ext uri="{FF2B5EF4-FFF2-40B4-BE49-F238E27FC236}">
                <a16:creationId xmlns:a16="http://schemas.microsoft.com/office/drawing/2014/main" id="{4B71CDAA-F7D5-481D-9E09-7B1E57C9D631}"/>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3" cstate="email">
            <a:alphaModFix amt="6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E1F4695-779A-498C-9837-83CE4FA8AC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3" name="Freeform 36">
            <a:extLst>
              <a:ext uri="{FF2B5EF4-FFF2-40B4-BE49-F238E27FC236}">
                <a16:creationId xmlns:a16="http://schemas.microsoft.com/office/drawing/2014/main" id="{570113F2-E82D-427C-B253-2674117BA3A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4" name="Picture 23">
            <a:extLst>
              <a:ext uri="{FF2B5EF4-FFF2-40B4-BE49-F238E27FC236}">
                <a16:creationId xmlns:a16="http://schemas.microsoft.com/office/drawing/2014/main" id="{3C9FCE77-69AB-4B6D-A555-9D4A93D5D76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69516" y="5292356"/>
            <a:ext cx="3034402" cy="1397542"/>
          </a:xfrm>
          <a:prstGeom prst="rect">
            <a:avLst/>
          </a:prstGeom>
          <a:ln>
            <a:noFill/>
            <a:prstDash val="dash"/>
          </a:ln>
          <a:effectLst>
            <a:softEdge rad="63500"/>
          </a:effectLst>
        </p:spPr>
      </p:pic>
      <p:sp>
        <p:nvSpPr>
          <p:cNvPr id="26" name="Rectangle 25">
            <a:extLst>
              <a:ext uri="{FF2B5EF4-FFF2-40B4-BE49-F238E27FC236}">
                <a16:creationId xmlns:a16="http://schemas.microsoft.com/office/drawing/2014/main" id="{B4BD320B-D2A0-45A1-BAAF-341C439718FF}"/>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8" name="Picture 27">
            <a:extLst>
              <a:ext uri="{FF2B5EF4-FFF2-40B4-BE49-F238E27FC236}">
                <a16:creationId xmlns:a16="http://schemas.microsoft.com/office/drawing/2014/main" id="{F21FB7A2-8EE7-494A-A4FF-350DEBDB2B1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82400" y="5453344"/>
            <a:ext cx="2538759" cy="1261180"/>
          </a:xfrm>
          <a:prstGeom prst="rect">
            <a:avLst/>
          </a:prstGeom>
          <a:ln w="12700">
            <a:noFill/>
            <a:prstDash val="lgDash"/>
          </a:ln>
          <a:effectLst/>
        </p:spPr>
      </p:pic>
      <p:pic>
        <p:nvPicPr>
          <p:cNvPr id="29" name="Picture 28">
            <a:extLst>
              <a:ext uri="{FF2B5EF4-FFF2-40B4-BE49-F238E27FC236}">
                <a16:creationId xmlns:a16="http://schemas.microsoft.com/office/drawing/2014/main" id="{BD297DB3-3C78-405E-94A7-784E86E1875B}"/>
              </a:ext>
            </a:extLst>
          </p:cNvPr>
          <p:cNvPicPr>
            <a:picLocks noChangeAspect="1"/>
          </p:cNvPicPr>
          <p:nvPr/>
        </p:nvPicPr>
        <p:blipFill rotWithShape="1">
          <a:blip r:embed="rId9"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128" name="Straight Arrow Connector 127">
            <a:extLst>
              <a:ext uri="{FF2B5EF4-FFF2-40B4-BE49-F238E27FC236}">
                <a16:creationId xmlns:a16="http://schemas.microsoft.com/office/drawing/2014/main" id="{1F8AB3D6-10F5-456D-9F29-D01BE8E2A631}"/>
              </a:ext>
            </a:extLst>
          </p:cNvPr>
          <p:cNvCxnSpPr>
            <a:cxnSpLocks/>
            <a:stCxn id="28" idx="0"/>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9" y="3502959"/>
            <a:ext cx="2948534" cy="7909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BC1CF8A-636E-48DC-9C8E-6B7E3F0AD94A}"/>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530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Construction</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17</a:t>
            </a:fld>
            <a:endParaRPr lang="en-US" dirty="0">
              <a:solidFill>
                <a:schemeClr val="bg1"/>
              </a:solidFill>
            </a:endParaRPr>
          </a:p>
        </p:txBody>
      </p:sp>
      <p:sp>
        <p:nvSpPr>
          <p:cNvPr id="42" name="Rectangle 41">
            <a:extLst>
              <a:ext uri="{FF2B5EF4-FFF2-40B4-BE49-F238E27FC236}">
                <a16:creationId xmlns:a16="http://schemas.microsoft.com/office/drawing/2014/main" id="{4B71CDAA-F7D5-481D-9E09-7B1E57C9D631}"/>
              </a:ext>
            </a:extLst>
          </p:cNvPr>
          <p:cNvSpPr/>
          <p:nvPr/>
        </p:nvSpPr>
        <p:spPr>
          <a:xfrm>
            <a:off x="1555976" y="2919197"/>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3" cstate="email">
            <a:alphaModFix amt="6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E1F4695-779A-498C-9837-83CE4FA8AC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3" name="Freeform 36">
            <a:extLst>
              <a:ext uri="{FF2B5EF4-FFF2-40B4-BE49-F238E27FC236}">
                <a16:creationId xmlns:a16="http://schemas.microsoft.com/office/drawing/2014/main" id="{570113F2-E82D-427C-B253-2674117BA3A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4" name="Picture 23">
            <a:extLst>
              <a:ext uri="{FF2B5EF4-FFF2-40B4-BE49-F238E27FC236}">
                <a16:creationId xmlns:a16="http://schemas.microsoft.com/office/drawing/2014/main" id="{3C9FCE77-69AB-4B6D-A555-9D4A93D5D76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69516" y="5292356"/>
            <a:ext cx="3034402" cy="1397542"/>
          </a:xfrm>
          <a:prstGeom prst="rect">
            <a:avLst/>
          </a:prstGeom>
          <a:ln>
            <a:noFill/>
            <a:prstDash val="dash"/>
          </a:ln>
          <a:effectLst>
            <a:softEdge rad="63500"/>
          </a:effectLst>
        </p:spPr>
      </p:pic>
      <p:pic>
        <p:nvPicPr>
          <p:cNvPr id="26" name="Picture 25">
            <a:extLst>
              <a:ext uri="{FF2B5EF4-FFF2-40B4-BE49-F238E27FC236}">
                <a16:creationId xmlns:a16="http://schemas.microsoft.com/office/drawing/2014/main" id="{0F36A0DB-689C-4057-A8D4-3C05A13A6BA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1427327" y="5072498"/>
            <a:ext cx="2211033" cy="1230029"/>
          </a:xfrm>
          <a:prstGeom prst="rect">
            <a:avLst/>
          </a:prstGeom>
          <a:ln w="12700">
            <a:noFill/>
            <a:prstDash val="lgDash"/>
          </a:ln>
          <a:scene3d>
            <a:camera prst="perspectiveContrastingRightFacing"/>
            <a:lightRig rig="threePt" dir="t"/>
          </a:scene3d>
        </p:spPr>
      </p:pic>
      <p:pic>
        <p:nvPicPr>
          <p:cNvPr id="27" name="Picture 26">
            <a:extLst>
              <a:ext uri="{FF2B5EF4-FFF2-40B4-BE49-F238E27FC236}">
                <a16:creationId xmlns:a16="http://schemas.microsoft.com/office/drawing/2014/main" id="{27522945-0AF1-4B34-B168-C35C9FEEE3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2875731" y="5602843"/>
            <a:ext cx="2018323" cy="1135303"/>
          </a:xfrm>
          <a:prstGeom prst="rect">
            <a:avLst/>
          </a:prstGeom>
          <a:ln w="12700">
            <a:noFill/>
            <a:prstDash val="lgDash"/>
          </a:ln>
        </p:spPr>
      </p:pic>
      <p:sp>
        <p:nvSpPr>
          <p:cNvPr id="28" name="Rectangle 27">
            <a:extLst>
              <a:ext uri="{FF2B5EF4-FFF2-40B4-BE49-F238E27FC236}">
                <a16:creationId xmlns:a16="http://schemas.microsoft.com/office/drawing/2014/main" id="{36892463-F989-4A8C-8C1F-4E8CEEB400DA}"/>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30" name="Picture 29">
            <a:extLst>
              <a:ext uri="{FF2B5EF4-FFF2-40B4-BE49-F238E27FC236}">
                <a16:creationId xmlns:a16="http://schemas.microsoft.com/office/drawing/2014/main" id="{42D43045-6819-4BDC-AC1A-5DDF90DF27B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682400" y="5453344"/>
            <a:ext cx="2538759" cy="1261180"/>
          </a:xfrm>
          <a:prstGeom prst="rect">
            <a:avLst/>
          </a:prstGeom>
          <a:ln w="12700">
            <a:noFill/>
            <a:prstDash val="lgDash"/>
          </a:ln>
          <a:effectLst/>
        </p:spPr>
      </p:pic>
      <p:pic>
        <p:nvPicPr>
          <p:cNvPr id="31" name="Picture 30">
            <a:extLst>
              <a:ext uri="{FF2B5EF4-FFF2-40B4-BE49-F238E27FC236}">
                <a16:creationId xmlns:a16="http://schemas.microsoft.com/office/drawing/2014/main" id="{C7552393-FEF1-458E-BBE0-98A43654E78B}"/>
              </a:ext>
            </a:extLst>
          </p:cNvPr>
          <p:cNvPicPr>
            <a:picLocks noChangeAspect="1"/>
          </p:cNvPicPr>
          <p:nvPr/>
        </p:nvPicPr>
        <p:blipFill rotWithShape="1">
          <a:blip r:embed="rId11"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128" name="Straight Arrow Connector 127">
            <a:extLst>
              <a:ext uri="{FF2B5EF4-FFF2-40B4-BE49-F238E27FC236}">
                <a16:creationId xmlns:a16="http://schemas.microsoft.com/office/drawing/2014/main" id="{1F8AB3D6-10F5-456D-9F29-D01BE8E2A631}"/>
              </a:ext>
            </a:extLst>
          </p:cNvPr>
          <p:cNvCxnSpPr>
            <a:cxnSpLocks/>
            <a:stCxn id="30" idx="0"/>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9" y="3502959"/>
            <a:ext cx="2948534" cy="7909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0F8991B-9E8B-4276-8476-C9819574E949}"/>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035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Outrigging</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18</a:t>
            </a:fld>
            <a:endParaRPr lang="en-US" dirty="0">
              <a:solidFill>
                <a:schemeClr val="bg1"/>
              </a:solidFill>
            </a:endParaRPr>
          </a:p>
        </p:txBody>
      </p:sp>
      <p:sp>
        <p:nvSpPr>
          <p:cNvPr id="43" name="Rectangle 42">
            <a:extLst>
              <a:ext uri="{FF2B5EF4-FFF2-40B4-BE49-F238E27FC236}">
                <a16:creationId xmlns:a16="http://schemas.microsoft.com/office/drawing/2014/main" id="{2DD34BE4-155A-4302-9943-839FB78F87BA}"/>
              </a:ext>
            </a:extLst>
          </p:cNvPr>
          <p:cNvSpPr/>
          <p:nvPr/>
        </p:nvSpPr>
        <p:spPr>
          <a:xfrm>
            <a:off x="3774501" y="1145590"/>
            <a:ext cx="51167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t>
            </a: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3" cstate="email">
            <a:alphaModFix amt="6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E1F4695-779A-498C-9837-83CE4FA8AC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3" name="Freeform 36">
            <a:extLst>
              <a:ext uri="{FF2B5EF4-FFF2-40B4-BE49-F238E27FC236}">
                <a16:creationId xmlns:a16="http://schemas.microsoft.com/office/drawing/2014/main" id="{570113F2-E82D-427C-B253-2674117BA3A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4" name="Picture 23">
            <a:extLst>
              <a:ext uri="{FF2B5EF4-FFF2-40B4-BE49-F238E27FC236}">
                <a16:creationId xmlns:a16="http://schemas.microsoft.com/office/drawing/2014/main" id="{3C9FCE77-69AB-4B6D-A555-9D4A93D5D76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69516" y="5292356"/>
            <a:ext cx="3034402" cy="1397542"/>
          </a:xfrm>
          <a:prstGeom prst="rect">
            <a:avLst/>
          </a:prstGeom>
          <a:ln>
            <a:noFill/>
            <a:prstDash val="dash"/>
          </a:ln>
          <a:effectLst>
            <a:softEdge rad="63500"/>
          </a:effectLst>
        </p:spPr>
      </p:pic>
      <p:pic>
        <p:nvPicPr>
          <p:cNvPr id="26" name="Picture 25">
            <a:extLst>
              <a:ext uri="{FF2B5EF4-FFF2-40B4-BE49-F238E27FC236}">
                <a16:creationId xmlns:a16="http://schemas.microsoft.com/office/drawing/2014/main" id="{0F36A0DB-689C-4057-A8D4-3C05A13A6BA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1427327" y="5072498"/>
            <a:ext cx="2211033" cy="1230029"/>
          </a:xfrm>
          <a:prstGeom prst="rect">
            <a:avLst/>
          </a:prstGeom>
          <a:ln w="12700">
            <a:noFill/>
            <a:prstDash val="lgDash"/>
          </a:ln>
          <a:scene3d>
            <a:camera prst="perspectiveContrastingRightFacing"/>
            <a:lightRig rig="threePt" dir="t"/>
          </a:scene3d>
        </p:spPr>
      </p:pic>
      <p:pic>
        <p:nvPicPr>
          <p:cNvPr id="27" name="Picture 26">
            <a:extLst>
              <a:ext uri="{FF2B5EF4-FFF2-40B4-BE49-F238E27FC236}">
                <a16:creationId xmlns:a16="http://schemas.microsoft.com/office/drawing/2014/main" id="{27522945-0AF1-4B34-B168-C35C9FEEE3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2875731" y="5602843"/>
            <a:ext cx="2018323" cy="1135303"/>
          </a:xfrm>
          <a:prstGeom prst="rect">
            <a:avLst/>
          </a:prstGeom>
          <a:ln w="12700">
            <a:noFill/>
            <a:prstDash val="lgDash"/>
          </a:ln>
        </p:spPr>
      </p:pic>
      <p:pic>
        <p:nvPicPr>
          <p:cNvPr id="28" name="Picture 27">
            <a:extLst>
              <a:ext uri="{FF2B5EF4-FFF2-40B4-BE49-F238E27FC236}">
                <a16:creationId xmlns:a16="http://schemas.microsoft.com/office/drawing/2014/main" id="{C1A9DB2F-A9EB-4927-8717-054574A5E60B}"/>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04346" y="3708889"/>
            <a:ext cx="1693877" cy="1334715"/>
          </a:xfrm>
          <a:prstGeom prst="roundRect">
            <a:avLst>
              <a:gd name="adj" fmla="val 30870"/>
            </a:avLst>
          </a:prstGeom>
          <a:ln w="12700">
            <a:solidFill>
              <a:srgbClr val="844E40"/>
            </a:solidFill>
            <a:prstDash val="dash"/>
          </a:ln>
        </p:spPr>
      </p:pic>
      <p:pic>
        <p:nvPicPr>
          <p:cNvPr id="29" name="Picture 28">
            <a:extLst>
              <a:ext uri="{FF2B5EF4-FFF2-40B4-BE49-F238E27FC236}">
                <a16:creationId xmlns:a16="http://schemas.microsoft.com/office/drawing/2014/main" id="{52EDE1F9-4CE0-4131-A37C-91863D517B3F}"/>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815801" y="2974824"/>
            <a:ext cx="2141513" cy="1205629"/>
          </a:xfrm>
          <a:prstGeom prst="rect">
            <a:avLst/>
          </a:prstGeom>
          <a:ln w="12700">
            <a:noFill/>
            <a:prstDash val="lgDash"/>
          </a:ln>
          <a:scene3d>
            <a:camera prst="isometricOffAxis2Left"/>
            <a:lightRig rig="threePt" dir="t"/>
          </a:scene3d>
        </p:spPr>
      </p:pic>
      <p:pic>
        <p:nvPicPr>
          <p:cNvPr id="31" name="Picture 30">
            <a:extLst>
              <a:ext uri="{FF2B5EF4-FFF2-40B4-BE49-F238E27FC236}">
                <a16:creationId xmlns:a16="http://schemas.microsoft.com/office/drawing/2014/main" id="{B471239E-6202-4799-85F8-4ECE4F72962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682400" y="5453344"/>
            <a:ext cx="2538759" cy="1261180"/>
          </a:xfrm>
          <a:prstGeom prst="rect">
            <a:avLst/>
          </a:prstGeom>
          <a:ln w="12700">
            <a:noFill/>
            <a:prstDash val="lgDash"/>
          </a:ln>
          <a:effectLst/>
        </p:spPr>
      </p:pic>
      <p:pic>
        <p:nvPicPr>
          <p:cNvPr id="32" name="Picture 31">
            <a:extLst>
              <a:ext uri="{FF2B5EF4-FFF2-40B4-BE49-F238E27FC236}">
                <a16:creationId xmlns:a16="http://schemas.microsoft.com/office/drawing/2014/main" id="{77DA5F35-A266-48BF-A455-52B952B8B6DF}"/>
              </a:ext>
            </a:extLst>
          </p:cNvPr>
          <p:cNvPicPr>
            <a:picLocks noChangeAspect="1"/>
          </p:cNvPicPr>
          <p:nvPr/>
        </p:nvPicPr>
        <p:blipFill rotWithShape="1">
          <a:blip r:embed="rId13"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128" name="Straight Arrow Connector 127">
            <a:extLst>
              <a:ext uri="{FF2B5EF4-FFF2-40B4-BE49-F238E27FC236}">
                <a16:creationId xmlns:a16="http://schemas.microsoft.com/office/drawing/2014/main" id="{1F8AB3D6-10F5-456D-9F29-D01BE8E2A631}"/>
              </a:ext>
            </a:extLst>
          </p:cNvPr>
          <p:cNvCxnSpPr>
            <a:cxnSpLocks/>
            <a:stCxn id="31" idx="0"/>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9" y="3502959"/>
            <a:ext cx="2948534" cy="7909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CCB86BF-0A45-4185-9834-B09898C93C26}"/>
              </a:ext>
            </a:extLst>
          </p:cNvPr>
          <p:cNvCxnSpPr>
            <a:cxnSpLocks/>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44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ISA of a Lunar Base: Habitats/Havens</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19</a:t>
            </a:fld>
            <a:endParaRPr lang="en-US" dirty="0">
              <a:solidFill>
                <a:schemeClr val="bg1"/>
              </a:solidFill>
            </a:endParaRPr>
          </a:p>
        </p:txBody>
      </p:sp>
      <p:pic>
        <p:nvPicPr>
          <p:cNvPr id="21" name="Picture 2" descr="surface power">
            <a:extLst>
              <a:ext uri="{FF2B5EF4-FFF2-40B4-BE49-F238E27FC236}">
                <a16:creationId xmlns:a16="http://schemas.microsoft.com/office/drawing/2014/main" id="{2E37D920-AEE5-43D1-B827-48531B293DC4}"/>
              </a:ext>
            </a:extLst>
          </p:cNvPr>
          <p:cNvPicPr>
            <a:picLocks noChangeAspect="1" noChangeArrowheads="1"/>
          </p:cNvPicPr>
          <p:nvPr/>
        </p:nvPicPr>
        <p:blipFill rotWithShape="1">
          <a:blip r:embed="rId3" cstate="email">
            <a:alphaModFix amt="6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E1F4695-779A-498C-9837-83CE4FA8AC0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3" name="Freeform 36">
            <a:extLst>
              <a:ext uri="{FF2B5EF4-FFF2-40B4-BE49-F238E27FC236}">
                <a16:creationId xmlns:a16="http://schemas.microsoft.com/office/drawing/2014/main" id="{570113F2-E82D-427C-B253-2674117BA3A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4" name="Picture 23">
            <a:extLst>
              <a:ext uri="{FF2B5EF4-FFF2-40B4-BE49-F238E27FC236}">
                <a16:creationId xmlns:a16="http://schemas.microsoft.com/office/drawing/2014/main" id="{3C9FCE77-69AB-4B6D-A555-9D4A93D5D76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69516" y="5292356"/>
            <a:ext cx="3034402" cy="1397542"/>
          </a:xfrm>
          <a:prstGeom prst="rect">
            <a:avLst/>
          </a:prstGeom>
          <a:ln>
            <a:noFill/>
            <a:prstDash val="dash"/>
          </a:ln>
          <a:effectLst>
            <a:softEdge rad="63500"/>
          </a:effectLst>
        </p:spPr>
      </p:pic>
      <p:pic>
        <p:nvPicPr>
          <p:cNvPr id="25" name="Picture 24">
            <a:extLst>
              <a:ext uri="{FF2B5EF4-FFF2-40B4-BE49-F238E27FC236}">
                <a16:creationId xmlns:a16="http://schemas.microsoft.com/office/drawing/2014/main" id="{1470CC51-142E-4260-A76D-0EB5A638154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82400" y="5453344"/>
            <a:ext cx="2538759" cy="1261180"/>
          </a:xfrm>
          <a:prstGeom prst="rect">
            <a:avLst/>
          </a:prstGeom>
          <a:ln w="12700">
            <a:noFill/>
            <a:prstDash val="lgDash"/>
          </a:ln>
          <a:effectLst/>
        </p:spPr>
      </p:pic>
      <p:pic>
        <p:nvPicPr>
          <p:cNvPr id="26" name="Picture 25">
            <a:extLst>
              <a:ext uri="{FF2B5EF4-FFF2-40B4-BE49-F238E27FC236}">
                <a16:creationId xmlns:a16="http://schemas.microsoft.com/office/drawing/2014/main" id="{0F36A0DB-689C-4057-A8D4-3C05A13A6BA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flipH="1">
            <a:off x="1427327" y="5072498"/>
            <a:ext cx="2211033" cy="1230029"/>
          </a:xfrm>
          <a:prstGeom prst="rect">
            <a:avLst/>
          </a:prstGeom>
          <a:ln w="12700">
            <a:noFill/>
            <a:prstDash val="lgDash"/>
          </a:ln>
          <a:scene3d>
            <a:camera prst="perspectiveContrastingRightFacing"/>
            <a:lightRig rig="threePt" dir="t"/>
          </a:scene3d>
        </p:spPr>
      </p:pic>
      <p:pic>
        <p:nvPicPr>
          <p:cNvPr id="27" name="Picture 26">
            <a:extLst>
              <a:ext uri="{FF2B5EF4-FFF2-40B4-BE49-F238E27FC236}">
                <a16:creationId xmlns:a16="http://schemas.microsoft.com/office/drawing/2014/main" id="{27522945-0AF1-4B34-B168-C35C9FEEE34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2875731" y="5602843"/>
            <a:ext cx="2018323" cy="1135303"/>
          </a:xfrm>
          <a:prstGeom prst="rect">
            <a:avLst/>
          </a:prstGeom>
          <a:ln w="12700">
            <a:noFill/>
            <a:prstDash val="lgDash"/>
          </a:ln>
        </p:spPr>
      </p:pic>
      <p:pic>
        <p:nvPicPr>
          <p:cNvPr id="28" name="Picture 27">
            <a:extLst>
              <a:ext uri="{FF2B5EF4-FFF2-40B4-BE49-F238E27FC236}">
                <a16:creationId xmlns:a16="http://schemas.microsoft.com/office/drawing/2014/main" id="{C1A9DB2F-A9EB-4927-8717-054574A5E60B}"/>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04346" y="3708889"/>
            <a:ext cx="1693877" cy="1334715"/>
          </a:xfrm>
          <a:prstGeom prst="roundRect">
            <a:avLst>
              <a:gd name="adj" fmla="val 30870"/>
            </a:avLst>
          </a:prstGeom>
          <a:ln w="12700">
            <a:solidFill>
              <a:srgbClr val="844E40"/>
            </a:solidFill>
            <a:prstDash val="dash"/>
          </a:ln>
        </p:spPr>
      </p:pic>
      <p:pic>
        <p:nvPicPr>
          <p:cNvPr id="29" name="Picture 28">
            <a:extLst>
              <a:ext uri="{FF2B5EF4-FFF2-40B4-BE49-F238E27FC236}">
                <a16:creationId xmlns:a16="http://schemas.microsoft.com/office/drawing/2014/main" id="{52EDE1F9-4CE0-4131-A37C-91863D517B3F}"/>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815801" y="2974824"/>
            <a:ext cx="2141513" cy="1205629"/>
          </a:xfrm>
          <a:prstGeom prst="rect">
            <a:avLst/>
          </a:prstGeom>
          <a:ln w="12700">
            <a:noFill/>
            <a:prstDash val="lgDash"/>
          </a:ln>
          <a:scene3d>
            <a:camera prst="isometricOffAxis2Left"/>
            <a:lightRig rig="threePt" dir="t"/>
          </a:scene3d>
        </p:spPr>
      </p:pic>
      <p:pic>
        <p:nvPicPr>
          <p:cNvPr id="30" name="Picture 29">
            <a:extLst>
              <a:ext uri="{FF2B5EF4-FFF2-40B4-BE49-F238E27FC236}">
                <a16:creationId xmlns:a16="http://schemas.microsoft.com/office/drawing/2014/main" id="{50D2ABA3-1E57-409A-B2AC-70F434D641C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34079" y="1305803"/>
            <a:ext cx="1786270" cy="1334800"/>
          </a:xfrm>
          <a:prstGeom prst="rect">
            <a:avLst/>
          </a:prstGeom>
          <a:ln w="12700">
            <a:noFill/>
            <a:prstDash val="lgDash"/>
          </a:ln>
          <a:effectLst/>
        </p:spPr>
      </p:pic>
      <p:pic>
        <p:nvPicPr>
          <p:cNvPr id="31" name="Picture 30">
            <a:extLst>
              <a:ext uri="{FF2B5EF4-FFF2-40B4-BE49-F238E27FC236}">
                <a16:creationId xmlns:a16="http://schemas.microsoft.com/office/drawing/2014/main" id="{AC67C35B-1208-4A3E-903E-81FBC2AF21A0}"/>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1729444" y="1155066"/>
            <a:ext cx="2470615" cy="1205629"/>
          </a:xfrm>
          <a:prstGeom prst="rect">
            <a:avLst/>
          </a:prstGeom>
          <a:ln w="12700">
            <a:noFill/>
            <a:prstDash val="lgDash"/>
          </a:ln>
        </p:spPr>
      </p:pic>
      <p:pic>
        <p:nvPicPr>
          <p:cNvPr id="32" name="Picture 31">
            <a:extLst>
              <a:ext uri="{FF2B5EF4-FFF2-40B4-BE49-F238E27FC236}">
                <a16:creationId xmlns:a16="http://schemas.microsoft.com/office/drawing/2014/main" id="{4E7C8EDE-78F9-4F08-A370-5086A9856C25}"/>
              </a:ext>
            </a:extLst>
          </p:cNvPr>
          <p:cNvPicPr>
            <a:picLocks noChangeAspect="1"/>
          </p:cNvPicPr>
          <p:nvPr/>
        </p:nvPicPr>
        <p:blipFill rotWithShape="1">
          <a:blip r:embed="rId15"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128" name="Straight Arrow Connector 127">
            <a:extLst>
              <a:ext uri="{FF2B5EF4-FFF2-40B4-BE49-F238E27FC236}">
                <a16:creationId xmlns:a16="http://schemas.microsoft.com/office/drawing/2014/main" id="{1F8AB3D6-10F5-456D-9F29-D01BE8E2A631}"/>
              </a:ext>
            </a:extLst>
          </p:cNvPr>
          <p:cNvCxnSpPr>
            <a:cxnSpLocks/>
            <a:stCxn id="25" idx="0"/>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9" y="3502959"/>
            <a:ext cx="2948534" cy="7909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518A8A95-DE4F-4DA7-9F35-F1C06D7BB97E}"/>
              </a:ext>
            </a:extLst>
          </p:cNvPr>
          <p:cNvCxnSpPr>
            <a:cxnSpLocks/>
            <a:stCxn id="31" idx="3"/>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796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surface power">
            <a:extLst>
              <a:ext uri="{FF2B5EF4-FFF2-40B4-BE49-F238E27FC236}">
                <a16:creationId xmlns:a16="http://schemas.microsoft.com/office/drawing/2014/main" id="{791364FF-FB8A-4DA3-A0A6-A07B923D1B73}"/>
              </a:ext>
            </a:extLst>
          </p:cNvPr>
          <p:cNvPicPr>
            <a:picLocks noChangeAspect="1" noChangeArrowheads="1"/>
          </p:cNvPicPr>
          <p:nvPr/>
        </p:nvPicPr>
        <p:blipFill rotWithShape="1">
          <a:blip r:embed="rId2" cstate="email">
            <a:alphaModFix amt="65000"/>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p:blipFill>
        <p:spPr bwMode="auto">
          <a:xfrm>
            <a:off x="8392686" y="1090998"/>
            <a:ext cx="1924346" cy="1883826"/>
          </a:xfrm>
          <a:prstGeom prst="rect">
            <a:avLst/>
          </a:prstGeom>
          <a:ln w="38100">
            <a:solidFill>
              <a:srgbClr val="8F8D8B"/>
            </a:solidFill>
            <a:prstDash val="solid"/>
          </a:ln>
          <a:extLst>
            <a:ext uri="{909E8E84-426E-40DD-AFC4-6F175D3DCCD1}">
              <a14:hiddenFill xmlns:a14="http://schemas.microsoft.com/office/drawing/2010/main">
                <a:solidFill>
                  <a:srgbClr val="FFFFFF"/>
                </a:solidFill>
              </a14:hiddenFill>
            </a:ext>
          </a:extLst>
        </p:spPr>
      </p:pic>
      <p:pic>
        <p:nvPicPr>
          <p:cNvPr id="123" name="Picture 10" descr="Earthquakes Hit Central Oklahoma, Shocks Felt in Kansas | Kansas Public  Radio">
            <a:extLst>
              <a:ext uri="{FF2B5EF4-FFF2-40B4-BE49-F238E27FC236}">
                <a16:creationId xmlns:a16="http://schemas.microsoft.com/office/drawing/2014/main" id="{C9B29911-FC7D-4B9E-A758-1C442224DF32}"/>
              </a:ext>
            </a:extLst>
          </p:cNvPr>
          <p:cNvPicPr>
            <a:picLocks noChangeAspect="1" noChangeArrowheads="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422320" y="1712805"/>
            <a:ext cx="3383280" cy="3383280"/>
          </a:xfrm>
          <a:prstGeom prst="rect">
            <a:avLst/>
          </a:prstGeom>
          <a:noFill/>
          <a:extLst>
            <a:ext uri="{909E8E84-426E-40DD-AFC4-6F175D3DCCD1}">
              <a14:hiddenFill xmlns:a14="http://schemas.microsoft.com/office/drawing/2010/main">
                <a:solidFill>
                  <a:srgbClr val="FFFFFF"/>
                </a:solidFill>
              </a14:hiddenFill>
            </a:ext>
          </a:extLst>
        </p:spPr>
      </p:pic>
      <p:sp>
        <p:nvSpPr>
          <p:cNvPr id="88" name="Title 1">
            <a:extLst>
              <a:ext uri="{FF2B5EF4-FFF2-40B4-BE49-F238E27FC236}">
                <a16:creationId xmlns:a16="http://schemas.microsoft.com/office/drawing/2014/main" id="{927BE538-9D56-4134-B131-89A7D9AC4747}"/>
              </a:ext>
            </a:extLst>
          </p:cNvPr>
          <p:cNvSpPr>
            <a:spLocks noGrp="1"/>
          </p:cNvSpPr>
          <p:nvPr>
            <p:ph type="title"/>
          </p:nvPr>
        </p:nvSpPr>
        <p:spPr/>
        <p:txBody>
          <a:bodyPr>
            <a:normAutofit/>
          </a:bodyPr>
          <a:lstStyle/>
          <a:p>
            <a:r>
              <a:rPr lang="it-IT" dirty="0"/>
              <a:t>Autonomous In-Situ Assembly of a Lunar Base</a:t>
            </a:r>
            <a:endParaRPr lang="en-US" dirty="0"/>
          </a:p>
        </p:txBody>
      </p:sp>
      <p:sp>
        <p:nvSpPr>
          <p:cNvPr id="90" name="Slide Number Placeholder 3">
            <a:extLst>
              <a:ext uri="{FF2B5EF4-FFF2-40B4-BE49-F238E27FC236}">
                <a16:creationId xmlns:a16="http://schemas.microsoft.com/office/drawing/2014/main" id="{BBCDDF0E-7332-4396-91F7-382C8F6AB700}"/>
              </a:ext>
            </a:extLst>
          </p:cNvPr>
          <p:cNvSpPr>
            <a:spLocks noGrp="1"/>
          </p:cNvSpPr>
          <p:nvPr>
            <p:ph type="sldNum" sz="quarter" idx="12"/>
          </p:nvPr>
        </p:nvSpPr>
        <p:spPr/>
        <p:txBody>
          <a:bodyPr/>
          <a:lstStyle/>
          <a:p>
            <a:fld id="{3C9FC519-7947-4F21-BC86-1F1EE0CE6A10}" type="slidenum">
              <a:rPr lang="en-US" smtClean="0">
                <a:solidFill>
                  <a:schemeClr val="bg1"/>
                </a:solidFill>
              </a:rPr>
              <a:pPr/>
              <a:t>20</a:t>
            </a:fld>
            <a:endParaRPr lang="en-US" dirty="0">
              <a:solidFill>
                <a:schemeClr val="bg1"/>
              </a:solidFill>
            </a:endParaRPr>
          </a:p>
        </p:txBody>
      </p:sp>
      <p:pic>
        <p:nvPicPr>
          <p:cNvPr id="22" name="Picture 21">
            <a:extLst>
              <a:ext uri="{FF2B5EF4-FFF2-40B4-BE49-F238E27FC236}">
                <a16:creationId xmlns:a16="http://schemas.microsoft.com/office/drawing/2014/main" id="{586A1A0B-6B69-4326-B39B-48B4E5CF3F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803" y="3476294"/>
            <a:ext cx="2045544" cy="1635246"/>
          </a:xfrm>
          <a:prstGeom prst="rect">
            <a:avLst/>
          </a:prstGeom>
        </p:spPr>
      </p:pic>
      <p:sp>
        <p:nvSpPr>
          <p:cNvPr id="21" name="Freeform 36">
            <a:extLst>
              <a:ext uri="{FF2B5EF4-FFF2-40B4-BE49-F238E27FC236}">
                <a16:creationId xmlns:a16="http://schemas.microsoft.com/office/drawing/2014/main" id="{24A6814F-FC42-4961-AAB0-886127452075}"/>
              </a:ext>
            </a:extLst>
          </p:cNvPr>
          <p:cNvSpPr/>
          <p:nvPr/>
        </p:nvSpPr>
        <p:spPr>
          <a:xfrm flipH="1">
            <a:off x="10288544" y="2724672"/>
            <a:ext cx="1041539" cy="1324461"/>
          </a:xfrm>
          <a:custGeom>
            <a:avLst/>
            <a:gdLst>
              <a:gd name="connsiteX0" fmla="*/ 1038410 w 2076515"/>
              <a:gd name="connsiteY0" fmla="*/ 2074716 h 2549218"/>
              <a:gd name="connsiteX1" fmla="*/ 1038410 w 2076515"/>
              <a:gd name="connsiteY1" fmla="*/ 2081416 h 2549218"/>
              <a:gd name="connsiteX2" fmla="*/ 1038409 w 2076515"/>
              <a:gd name="connsiteY2" fmla="*/ 2081416 h 2549218"/>
              <a:gd name="connsiteX3" fmla="*/ 1038409 w 2076515"/>
              <a:gd name="connsiteY3" fmla="*/ 2074716 h 2549218"/>
              <a:gd name="connsiteX4" fmla="*/ 676940 w 2076515"/>
              <a:gd name="connsiteY4" fmla="*/ 1974048 h 2549218"/>
              <a:gd name="connsiteX5" fmla="*/ 677925 w 2076515"/>
              <a:gd name="connsiteY5" fmla="*/ 1978927 h 2549218"/>
              <a:gd name="connsiteX6" fmla="*/ 676495 w 2076515"/>
              <a:gd name="connsiteY6" fmla="*/ 1978094 h 2549218"/>
              <a:gd name="connsiteX7" fmla="*/ 1399880 w 2076515"/>
              <a:gd name="connsiteY7" fmla="*/ 1974047 h 2549218"/>
              <a:gd name="connsiteX8" fmla="*/ 1400324 w 2076515"/>
              <a:gd name="connsiteY8" fmla="*/ 1978093 h 2549218"/>
              <a:gd name="connsiteX9" fmla="*/ 1398895 w 2076515"/>
              <a:gd name="connsiteY9" fmla="*/ 1978927 h 2549218"/>
              <a:gd name="connsiteX10" fmla="*/ 1038410 w 2076515"/>
              <a:gd name="connsiteY10" fmla="*/ 0 h 2549218"/>
              <a:gd name="connsiteX11" fmla="*/ 672650 w 2076515"/>
              <a:gd name="connsiteY11" fmla="*/ 335583 h 2549218"/>
              <a:gd name="connsiteX12" fmla="*/ 672650 w 2076515"/>
              <a:gd name="connsiteY12" fmla="*/ 1465111 h 2549218"/>
              <a:gd name="connsiteX13" fmla="*/ 672649 w 2076515"/>
              <a:gd name="connsiteY13" fmla="*/ 1465116 h 2549218"/>
              <a:gd name="connsiteX14" fmla="*/ 672649 w 2076515"/>
              <a:gd name="connsiteY14" fmla="*/ 1562073 h 2549218"/>
              <a:gd name="connsiteX15" fmla="*/ 4152 w 2076515"/>
              <a:gd name="connsiteY15" fmla="*/ 2303026 h 2549218"/>
              <a:gd name="connsiteX16" fmla="*/ 176 w 2076515"/>
              <a:gd name="connsiteY16" fmla="*/ 2463649 h 2549218"/>
              <a:gd name="connsiteX17" fmla="*/ 393766 w 2076515"/>
              <a:gd name="connsiteY17" fmla="*/ 2042692 h 2549218"/>
              <a:gd name="connsiteX18" fmla="*/ 672650 w 2076515"/>
              <a:gd name="connsiteY18" fmla="*/ 1994161 h 2549218"/>
              <a:gd name="connsiteX19" fmla="*/ 672650 w 2076515"/>
              <a:gd name="connsiteY19" fmla="*/ 2013098 h 2549218"/>
              <a:gd name="connsiteX20" fmla="*/ 674771 w 2076515"/>
              <a:gd name="connsiteY20" fmla="*/ 1993792 h 2549218"/>
              <a:gd name="connsiteX21" fmla="*/ 676037 w 2076515"/>
              <a:gd name="connsiteY21" fmla="*/ 1993571 h 2549218"/>
              <a:gd name="connsiteX22" fmla="*/ 676133 w 2076515"/>
              <a:gd name="connsiteY22" fmla="*/ 1982904 h 2549218"/>
              <a:gd name="connsiteX23" fmla="*/ 680520 w 2076515"/>
              <a:gd name="connsiteY23" fmla="*/ 1991783 h 2549218"/>
              <a:gd name="connsiteX24" fmla="*/ 682230 w 2076515"/>
              <a:gd name="connsiteY24" fmla="*/ 2000253 h 2549218"/>
              <a:gd name="connsiteX25" fmla="*/ 691494 w 2076515"/>
              <a:gd name="connsiteY25" fmla="*/ 2013993 h 2549218"/>
              <a:gd name="connsiteX26" fmla="*/ 727357 w 2076515"/>
              <a:gd name="connsiteY26" fmla="*/ 2086579 h 2549218"/>
              <a:gd name="connsiteX27" fmla="*/ 735860 w 2076515"/>
              <a:gd name="connsiteY27" fmla="*/ 2090295 h 2549218"/>
              <a:gd name="connsiteX28" fmla="*/ 783183 w 2076515"/>
              <a:gd name="connsiteY28" fmla="*/ 2225033 h 2549218"/>
              <a:gd name="connsiteX29" fmla="*/ 1035184 w 2076515"/>
              <a:gd name="connsiteY29" fmla="*/ 2546592 h 2549218"/>
              <a:gd name="connsiteX30" fmla="*/ 1040619 w 2076515"/>
              <a:gd name="connsiteY30" fmla="*/ 2549218 h 2549218"/>
              <a:gd name="connsiteX31" fmla="*/ 1046013 w 2076515"/>
              <a:gd name="connsiteY31" fmla="*/ 2546592 h 2549218"/>
              <a:gd name="connsiteX32" fmla="*/ 1296129 w 2076515"/>
              <a:gd name="connsiteY32" fmla="*/ 2225032 h 2549218"/>
              <a:gd name="connsiteX33" fmla="*/ 1343481 w 2076515"/>
              <a:gd name="connsiteY33" fmla="*/ 2089193 h 2549218"/>
              <a:gd name="connsiteX34" fmla="*/ 1349460 w 2076515"/>
              <a:gd name="connsiteY34" fmla="*/ 2086580 h 2549218"/>
              <a:gd name="connsiteX35" fmla="*/ 1385319 w 2076515"/>
              <a:gd name="connsiteY35" fmla="*/ 2014001 h 2549218"/>
              <a:gd name="connsiteX36" fmla="*/ 1394589 w 2076515"/>
              <a:gd name="connsiteY36" fmla="*/ 2000253 h 2549218"/>
              <a:gd name="connsiteX37" fmla="*/ 1396300 w 2076515"/>
              <a:gd name="connsiteY37" fmla="*/ 1991777 h 2549218"/>
              <a:gd name="connsiteX38" fmla="*/ 1400387 w 2076515"/>
              <a:gd name="connsiteY38" fmla="*/ 1983506 h 2549218"/>
              <a:gd name="connsiteX39" fmla="*/ 1400478 w 2076515"/>
              <a:gd name="connsiteY39" fmla="*/ 1993571 h 2549218"/>
              <a:gd name="connsiteX40" fmla="*/ 1402055 w 2076515"/>
              <a:gd name="connsiteY40" fmla="*/ 1993846 h 2549218"/>
              <a:gd name="connsiteX41" fmla="*/ 1404170 w 2076515"/>
              <a:gd name="connsiteY41" fmla="*/ 2013098 h 2549218"/>
              <a:gd name="connsiteX42" fmla="*/ 1404170 w 2076515"/>
              <a:gd name="connsiteY42" fmla="*/ 1994214 h 2549218"/>
              <a:gd name="connsiteX43" fmla="*/ 1682749 w 2076515"/>
              <a:gd name="connsiteY43" fmla="*/ 2042692 h 2549218"/>
              <a:gd name="connsiteX44" fmla="*/ 2076339 w 2076515"/>
              <a:gd name="connsiteY44" fmla="*/ 2463649 h 2549218"/>
              <a:gd name="connsiteX45" fmla="*/ 2072363 w 2076515"/>
              <a:gd name="connsiteY45" fmla="*/ 2303026 h 2549218"/>
              <a:gd name="connsiteX46" fmla="*/ 1404170 w 2076515"/>
              <a:gd name="connsiteY46" fmla="*/ 1562410 h 2549218"/>
              <a:gd name="connsiteX47" fmla="*/ 1404170 w 2076515"/>
              <a:gd name="connsiteY47" fmla="*/ 1465116 h 2549218"/>
              <a:gd name="connsiteX48" fmla="*/ 1404170 w 2076515"/>
              <a:gd name="connsiteY48" fmla="*/ 335583 h 2549218"/>
              <a:gd name="connsiteX49" fmla="*/ 1038410 w 2076515"/>
              <a:gd name="connsiteY49" fmla="*/ 0 h 254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76515" h="2549218">
                <a:moveTo>
                  <a:pt x="1038410" y="2074716"/>
                </a:moveTo>
                <a:lnTo>
                  <a:pt x="1038410" y="2081416"/>
                </a:lnTo>
                <a:lnTo>
                  <a:pt x="1038409" y="2081416"/>
                </a:lnTo>
                <a:lnTo>
                  <a:pt x="1038409" y="2074716"/>
                </a:lnTo>
                <a:close/>
                <a:moveTo>
                  <a:pt x="676940" y="1974048"/>
                </a:moveTo>
                <a:lnTo>
                  <a:pt x="677925" y="1978927"/>
                </a:lnTo>
                <a:lnTo>
                  <a:pt x="676495" y="1978094"/>
                </a:lnTo>
                <a:close/>
                <a:moveTo>
                  <a:pt x="1399880" y="1974047"/>
                </a:moveTo>
                <a:lnTo>
                  <a:pt x="1400324" y="1978093"/>
                </a:lnTo>
                <a:lnTo>
                  <a:pt x="1398895" y="1978927"/>
                </a:lnTo>
                <a:close/>
                <a:moveTo>
                  <a:pt x="1038410" y="0"/>
                </a:moveTo>
                <a:cubicBezTo>
                  <a:pt x="836437" y="0"/>
                  <a:pt x="672650" y="150177"/>
                  <a:pt x="672650" y="335583"/>
                </a:cubicBezTo>
                <a:lnTo>
                  <a:pt x="672650" y="1465111"/>
                </a:lnTo>
                <a:lnTo>
                  <a:pt x="672649" y="1465116"/>
                </a:lnTo>
                <a:lnTo>
                  <a:pt x="672649" y="1562073"/>
                </a:lnTo>
                <a:lnTo>
                  <a:pt x="4152" y="2303026"/>
                </a:lnTo>
                <a:cubicBezTo>
                  <a:pt x="5477" y="2389697"/>
                  <a:pt x="-1149" y="2376978"/>
                  <a:pt x="176" y="2463649"/>
                </a:cubicBezTo>
                <a:cubicBezTo>
                  <a:pt x="196309" y="2190809"/>
                  <a:pt x="261244" y="2180361"/>
                  <a:pt x="393766" y="2042692"/>
                </a:cubicBezTo>
                <a:lnTo>
                  <a:pt x="672650" y="1994161"/>
                </a:lnTo>
                <a:lnTo>
                  <a:pt x="672650" y="2013098"/>
                </a:lnTo>
                <a:lnTo>
                  <a:pt x="674771" y="1993792"/>
                </a:lnTo>
                <a:lnTo>
                  <a:pt x="676037" y="1993571"/>
                </a:lnTo>
                <a:lnTo>
                  <a:pt x="676133" y="1982904"/>
                </a:lnTo>
                <a:lnTo>
                  <a:pt x="680520" y="1991783"/>
                </a:lnTo>
                <a:lnTo>
                  <a:pt x="682230" y="2000253"/>
                </a:lnTo>
                <a:lnTo>
                  <a:pt x="691494" y="2013993"/>
                </a:lnTo>
                <a:lnTo>
                  <a:pt x="727357" y="2086579"/>
                </a:lnTo>
                <a:lnTo>
                  <a:pt x="735860" y="2090295"/>
                </a:lnTo>
                <a:lnTo>
                  <a:pt x="783183" y="2225033"/>
                </a:lnTo>
                <a:cubicBezTo>
                  <a:pt x="847685" y="2374616"/>
                  <a:pt x="935003" y="2488037"/>
                  <a:pt x="1035184" y="2546592"/>
                </a:cubicBezTo>
                <a:lnTo>
                  <a:pt x="1040619" y="2549218"/>
                </a:lnTo>
                <a:lnTo>
                  <a:pt x="1046013" y="2546592"/>
                </a:lnTo>
                <a:cubicBezTo>
                  <a:pt x="1145445" y="2488037"/>
                  <a:pt x="1232110" y="2374616"/>
                  <a:pt x="1296129" y="2225032"/>
                </a:cubicBezTo>
                <a:lnTo>
                  <a:pt x="1343481" y="2089193"/>
                </a:lnTo>
                <a:lnTo>
                  <a:pt x="1349460" y="2086580"/>
                </a:lnTo>
                <a:lnTo>
                  <a:pt x="1385319" y="2014001"/>
                </a:lnTo>
                <a:lnTo>
                  <a:pt x="1394589" y="2000253"/>
                </a:lnTo>
                <a:lnTo>
                  <a:pt x="1396300" y="1991777"/>
                </a:lnTo>
                <a:lnTo>
                  <a:pt x="1400387" y="1983506"/>
                </a:lnTo>
                <a:lnTo>
                  <a:pt x="1400478" y="1993571"/>
                </a:lnTo>
                <a:lnTo>
                  <a:pt x="1402055" y="1993846"/>
                </a:lnTo>
                <a:lnTo>
                  <a:pt x="1404170" y="2013098"/>
                </a:lnTo>
                <a:lnTo>
                  <a:pt x="1404170" y="1994214"/>
                </a:lnTo>
                <a:lnTo>
                  <a:pt x="1682749" y="2042692"/>
                </a:lnTo>
                <a:cubicBezTo>
                  <a:pt x="1815271" y="2180361"/>
                  <a:pt x="1880206" y="2190809"/>
                  <a:pt x="2076339" y="2463649"/>
                </a:cubicBezTo>
                <a:cubicBezTo>
                  <a:pt x="2077664" y="2376978"/>
                  <a:pt x="2071038" y="2389697"/>
                  <a:pt x="2072363" y="2303026"/>
                </a:cubicBezTo>
                <a:lnTo>
                  <a:pt x="1404170" y="1562410"/>
                </a:lnTo>
                <a:lnTo>
                  <a:pt x="1404170" y="1465116"/>
                </a:lnTo>
                <a:lnTo>
                  <a:pt x="1404170" y="335583"/>
                </a:lnTo>
                <a:cubicBezTo>
                  <a:pt x="1404170" y="150177"/>
                  <a:pt x="1240383" y="0"/>
                  <a:pt x="1038410" y="0"/>
                </a:cubicBez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9" name="Picture 28">
            <a:extLst>
              <a:ext uri="{FF2B5EF4-FFF2-40B4-BE49-F238E27FC236}">
                <a16:creationId xmlns:a16="http://schemas.microsoft.com/office/drawing/2014/main" id="{36DDDD89-9C23-442A-A3F2-CE49A8AB87D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69516" y="5292356"/>
            <a:ext cx="3034402" cy="1397542"/>
          </a:xfrm>
          <a:prstGeom prst="rect">
            <a:avLst/>
          </a:prstGeom>
          <a:ln>
            <a:noFill/>
            <a:prstDash val="dash"/>
          </a:ln>
          <a:effectLst>
            <a:softEdge rad="63500"/>
          </a:effectLst>
        </p:spPr>
      </p:pic>
      <p:pic>
        <p:nvPicPr>
          <p:cNvPr id="33" name="Picture 32">
            <a:extLst>
              <a:ext uri="{FF2B5EF4-FFF2-40B4-BE49-F238E27FC236}">
                <a16:creationId xmlns:a16="http://schemas.microsoft.com/office/drawing/2014/main" id="{9A52BE83-72A3-4474-A488-9FF24C23311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1427327" y="5072498"/>
            <a:ext cx="2211033" cy="1230029"/>
          </a:xfrm>
          <a:prstGeom prst="rect">
            <a:avLst/>
          </a:prstGeom>
          <a:ln w="12700">
            <a:noFill/>
            <a:prstDash val="lgDash"/>
          </a:ln>
          <a:scene3d>
            <a:camera prst="perspectiveContrastingRightFacing"/>
            <a:lightRig rig="threePt" dir="t"/>
          </a:scene3d>
        </p:spPr>
      </p:pic>
      <p:pic>
        <p:nvPicPr>
          <p:cNvPr id="32" name="Picture 31">
            <a:extLst>
              <a:ext uri="{FF2B5EF4-FFF2-40B4-BE49-F238E27FC236}">
                <a16:creationId xmlns:a16="http://schemas.microsoft.com/office/drawing/2014/main" id="{1E200F88-64FD-4BB2-A26A-E6FED962AF3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2875731" y="5602843"/>
            <a:ext cx="2018323" cy="1135303"/>
          </a:xfrm>
          <a:prstGeom prst="rect">
            <a:avLst/>
          </a:prstGeom>
          <a:ln w="12700">
            <a:noFill/>
            <a:prstDash val="lgDash"/>
          </a:ln>
        </p:spPr>
      </p:pic>
      <p:pic>
        <p:nvPicPr>
          <p:cNvPr id="25" name="Picture 24">
            <a:extLst>
              <a:ext uri="{FF2B5EF4-FFF2-40B4-BE49-F238E27FC236}">
                <a16:creationId xmlns:a16="http://schemas.microsoft.com/office/drawing/2014/main" id="{75A0C20D-F418-4C1E-8E0D-1C06886D9D9B}"/>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04346" y="3708889"/>
            <a:ext cx="1693877" cy="1334715"/>
          </a:xfrm>
          <a:prstGeom prst="roundRect">
            <a:avLst>
              <a:gd name="adj" fmla="val 30870"/>
            </a:avLst>
          </a:prstGeom>
          <a:ln w="12700">
            <a:solidFill>
              <a:srgbClr val="844E40"/>
            </a:solidFill>
            <a:prstDash val="dash"/>
          </a:ln>
        </p:spPr>
      </p:pic>
      <p:pic>
        <p:nvPicPr>
          <p:cNvPr id="24" name="Picture 23">
            <a:extLst>
              <a:ext uri="{FF2B5EF4-FFF2-40B4-BE49-F238E27FC236}">
                <a16:creationId xmlns:a16="http://schemas.microsoft.com/office/drawing/2014/main" id="{AFDC9699-A990-4E82-B581-75138A212CDD}"/>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815801" y="2974824"/>
            <a:ext cx="2141513" cy="1205629"/>
          </a:xfrm>
          <a:prstGeom prst="rect">
            <a:avLst/>
          </a:prstGeom>
          <a:ln w="12700">
            <a:noFill/>
            <a:prstDash val="lgDash"/>
          </a:ln>
          <a:scene3d>
            <a:camera prst="isometricOffAxis2Left"/>
            <a:lightRig rig="threePt" dir="t"/>
          </a:scene3d>
        </p:spPr>
      </p:pic>
      <p:pic>
        <p:nvPicPr>
          <p:cNvPr id="31" name="Picture 30">
            <a:extLst>
              <a:ext uri="{FF2B5EF4-FFF2-40B4-BE49-F238E27FC236}">
                <a16:creationId xmlns:a16="http://schemas.microsoft.com/office/drawing/2014/main" id="{270AE866-008E-4876-8274-37B7ECDE1B2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34079" y="1305803"/>
            <a:ext cx="1786270" cy="1334800"/>
          </a:xfrm>
          <a:prstGeom prst="rect">
            <a:avLst/>
          </a:prstGeom>
          <a:ln w="12700">
            <a:noFill/>
            <a:prstDash val="lgDash"/>
          </a:ln>
          <a:effectLst/>
        </p:spPr>
      </p:pic>
      <p:pic>
        <p:nvPicPr>
          <p:cNvPr id="28" name="Picture 27">
            <a:extLst>
              <a:ext uri="{FF2B5EF4-FFF2-40B4-BE49-F238E27FC236}">
                <a16:creationId xmlns:a16="http://schemas.microsoft.com/office/drawing/2014/main" id="{6E405453-05E3-4CC5-80A5-85E2B0E36167}"/>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729444" y="1155066"/>
            <a:ext cx="2470615" cy="1205629"/>
          </a:xfrm>
          <a:prstGeom prst="rect">
            <a:avLst/>
          </a:prstGeom>
          <a:ln w="12700">
            <a:noFill/>
            <a:prstDash val="lgDash"/>
          </a:ln>
        </p:spPr>
      </p:pic>
      <p:pic>
        <p:nvPicPr>
          <p:cNvPr id="34" name="Picture 2" descr="Ep 120: Artemis Spacesuits | NASA">
            <a:extLst>
              <a:ext uri="{FF2B5EF4-FFF2-40B4-BE49-F238E27FC236}">
                <a16:creationId xmlns:a16="http://schemas.microsoft.com/office/drawing/2014/main" id="{4C9C07B6-0D39-4ABC-BD2A-680D0B8660F0}"/>
              </a:ext>
            </a:extLst>
          </p:cNvPr>
          <p:cNvPicPr>
            <a:picLocks noChangeAspect="1" noChangeArrowheads="1"/>
          </p:cNvPicPr>
          <p:nvPr/>
        </p:nvPicPr>
        <p:blipFill rotWithShape="1">
          <a:blip r:embed="rId14" cstate="email">
            <a:alphaModFix amt="60000"/>
            <a:extLst>
              <a:ext uri="{28A0092B-C50C-407E-A947-70E740481C1C}">
                <a14:useLocalDpi xmlns:a14="http://schemas.microsoft.com/office/drawing/2010/main"/>
              </a:ext>
            </a:extLst>
          </a:blip>
          <a:srcRect/>
          <a:stretch/>
        </p:blipFill>
        <p:spPr bwMode="auto">
          <a:xfrm>
            <a:off x="5536585" y="1304284"/>
            <a:ext cx="1454034" cy="1097385"/>
          </a:xfrm>
          <a:prstGeom prst="rect">
            <a:avLst/>
          </a:prstGeom>
          <a:noFill/>
          <a:ln>
            <a:solidFill>
              <a:srgbClr val="FFFF00"/>
            </a:solidFill>
          </a:ln>
          <a:effectLst>
            <a:outerShdw blurRad="50800" dist="38100" dir="8100000" sx="102000" sy="102000" algn="tr" rotWithShape="0">
              <a:schemeClr val="tx1">
                <a:alpha val="40000"/>
              </a:schemeClr>
            </a:outerShdw>
          </a:effectLst>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3F4ABE0A-A437-4755-89CA-E38CCBF518C4}"/>
              </a:ext>
            </a:extLst>
          </p:cNvPr>
          <p:cNvSpPr txBox="1"/>
          <p:nvPr/>
        </p:nvSpPr>
        <p:spPr>
          <a:xfrm>
            <a:off x="4238075" y="986289"/>
            <a:ext cx="4051054" cy="338554"/>
          </a:xfrm>
          <a:prstGeom prst="rect">
            <a:avLst/>
          </a:prstGeom>
          <a:noFill/>
        </p:spPr>
        <p:txBody>
          <a:bodyPr wrap="square" rtlCol="0">
            <a:spAutoFit/>
          </a:bodyPr>
          <a:lstStyle/>
          <a:p>
            <a:pPr algn="r"/>
            <a:r>
              <a:rPr lang="en-US" sz="1600" b="1" dirty="0">
                <a:solidFill>
                  <a:srgbClr val="FFFF00"/>
                </a:solidFill>
                <a:latin typeface="Arial" panose="020B0604020202020204" pitchFamily="34" charset="0"/>
                <a:cs typeface="Arial" panose="020B0604020202020204" pitchFamily="34" charset="0"/>
              </a:rPr>
              <a:t>Sustainable Off-Earth Living &amp; Working  </a:t>
            </a:r>
          </a:p>
        </p:txBody>
      </p:sp>
      <p:pic>
        <p:nvPicPr>
          <p:cNvPr id="27" name="Picture 26">
            <a:extLst>
              <a:ext uri="{FF2B5EF4-FFF2-40B4-BE49-F238E27FC236}">
                <a16:creationId xmlns:a16="http://schemas.microsoft.com/office/drawing/2014/main" id="{40F963B0-3787-42FB-9F80-37FEEB4966CF}"/>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5682400" y="5453344"/>
            <a:ext cx="2538759" cy="1261180"/>
          </a:xfrm>
          <a:prstGeom prst="rect">
            <a:avLst/>
          </a:prstGeom>
          <a:ln w="12700">
            <a:noFill/>
            <a:prstDash val="lgDash"/>
          </a:ln>
          <a:effectLst/>
        </p:spPr>
      </p:pic>
      <p:pic>
        <p:nvPicPr>
          <p:cNvPr id="35" name="Picture 34">
            <a:extLst>
              <a:ext uri="{FF2B5EF4-FFF2-40B4-BE49-F238E27FC236}">
                <a16:creationId xmlns:a16="http://schemas.microsoft.com/office/drawing/2014/main" id="{7AF0E6BA-6D13-46FD-A178-59070EAFE86A}"/>
              </a:ext>
            </a:extLst>
          </p:cNvPr>
          <p:cNvPicPr>
            <a:picLocks noChangeAspect="1"/>
          </p:cNvPicPr>
          <p:nvPr/>
        </p:nvPicPr>
        <p:blipFill rotWithShape="1">
          <a:blip r:embed="rId16" cstate="email">
            <a:alphaModFix amt="76000"/>
            <a:extLst>
              <a:ext uri="{28A0092B-C50C-407E-A947-70E740481C1C}">
                <a14:useLocalDpi xmlns:a14="http://schemas.microsoft.com/office/drawing/2010/main"/>
              </a:ext>
            </a:extLst>
          </a:blip>
          <a:srcRect/>
          <a:stretch/>
        </p:blipFill>
        <p:spPr>
          <a:xfrm>
            <a:off x="4623533" y="1871566"/>
            <a:ext cx="2988570" cy="3085028"/>
          </a:xfrm>
          <a:prstGeom prst="ellipse">
            <a:avLst/>
          </a:prstGeom>
          <a:ln>
            <a:noFill/>
          </a:ln>
        </p:spPr>
      </p:pic>
      <p:cxnSp>
        <p:nvCxnSpPr>
          <p:cNvPr id="128" name="Straight Arrow Connector 127">
            <a:extLst>
              <a:ext uri="{FF2B5EF4-FFF2-40B4-BE49-F238E27FC236}">
                <a16:creationId xmlns:a16="http://schemas.microsoft.com/office/drawing/2014/main" id="{1F8AB3D6-10F5-456D-9F29-D01BE8E2A631}"/>
              </a:ext>
            </a:extLst>
          </p:cNvPr>
          <p:cNvCxnSpPr>
            <a:cxnSpLocks/>
            <a:stCxn id="27" idx="0"/>
          </p:cNvCxnSpPr>
          <p:nvPr/>
        </p:nvCxnSpPr>
        <p:spPr>
          <a:xfrm flipH="1" flipV="1">
            <a:off x="6699466" y="3749830"/>
            <a:ext cx="252314" cy="1703514"/>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7F25F46-8C43-495B-92DD-FB26B13104A5}"/>
              </a:ext>
            </a:extLst>
          </p:cNvPr>
          <p:cNvCxnSpPr>
            <a:cxnSpLocks/>
            <a:stCxn id="22" idx="1"/>
          </p:cNvCxnSpPr>
          <p:nvPr/>
        </p:nvCxnSpPr>
        <p:spPr>
          <a:xfrm flipH="1" flipV="1">
            <a:off x="6804268" y="3502958"/>
            <a:ext cx="2948535" cy="790959"/>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BAD198B-4481-4BE8-B14B-B3C40E20CC9A}"/>
              </a:ext>
            </a:extLst>
          </p:cNvPr>
          <p:cNvCxnSpPr>
            <a:cxnSpLocks/>
            <a:stCxn id="30" idx="1"/>
          </p:cNvCxnSpPr>
          <p:nvPr/>
        </p:nvCxnSpPr>
        <p:spPr>
          <a:xfrm flipH="1">
            <a:off x="7083648" y="2032911"/>
            <a:ext cx="1309038" cy="78785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1B93CA6B-A65A-4509-9DDF-860526C71EDF}"/>
              </a:ext>
            </a:extLst>
          </p:cNvPr>
          <p:cNvCxnSpPr>
            <a:cxnSpLocks/>
          </p:cNvCxnSpPr>
          <p:nvPr/>
        </p:nvCxnSpPr>
        <p:spPr>
          <a:xfrm flipV="1">
            <a:off x="3493675" y="3819109"/>
            <a:ext cx="1941810" cy="2039308"/>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518A8A95-DE4F-4DA7-9F35-F1C06D7BB97E}"/>
              </a:ext>
            </a:extLst>
          </p:cNvPr>
          <p:cNvCxnSpPr>
            <a:cxnSpLocks/>
            <a:stCxn id="28" idx="3"/>
          </p:cNvCxnSpPr>
          <p:nvPr/>
        </p:nvCxnSpPr>
        <p:spPr>
          <a:xfrm>
            <a:off x="4200059" y="1757881"/>
            <a:ext cx="1663139" cy="1159596"/>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02173-C190-46CA-96B3-1FA63236EF54}"/>
              </a:ext>
            </a:extLst>
          </p:cNvPr>
          <p:cNvCxnSpPr>
            <a:cxnSpLocks/>
          </p:cNvCxnSpPr>
          <p:nvPr/>
        </p:nvCxnSpPr>
        <p:spPr>
          <a:xfrm flipV="1">
            <a:off x="2102764" y="3178492"/>
            <a:ext cx="3093219" cy="201522"/>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36475214-541A-4DCB-84C7-B7F3DE1F78D4}"/>
              </a:ext>
            </a:extLst>
          </p:cNvPr>
          <p:cNvCxnSpPr>
            <a:cxnSpLocks/>
          </p:cNvCxnSpPr>
          <p:nvPr/>
        </p:nvCxnSpPr>
        <p:spPr>
          <a:xfrm flipH="1" flipV="1">
            <a:off x="7183830" y="4011598"/>
            <a:ext cx="1864515" cy="1466371"/>
          </a:xfrm>
          <a:prstGeom prst="straightConnector1">
            <a:avLst/>
          </a:prstGeom>
          <a:ln w="28575">
            <a:solidFill>
              <a:schemeClr val="bg1"/>
            </a:solidFill>
            <a:headEnd type="triangl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2447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4"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What about Autonomy?</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21</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sp>
        <p:nvSpPr>
          <p:cNvPr id="15" name="Title 9">
            <a:extLst>
              <a:ext uri="{FF2B5EF4-FFF2-40B4-BE49-F238E27FC236}">
                <a16:creationId xmlns:a16="http://schemas.microsoft.com/office/drawing/2014/main" id="{14242B4B-07E7-427A-B969-B1A2810F5D16}"/>
              </a:ext>
            </a:extLst>
          </p:cNvPr>
          <p:cNvSpPr txBox="1">
            <a:spLocks/>
          </p:cNvSpPr>
          <p:nvPr/>
        </p:nvSpPr>
        <p:spPr>
          <a:xfrm>
            <a:off x="258645" y="1382323"/>
            <a:ext cx="10289659" cy="29889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baseline="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defRPr>
            </a:lvl1pPr>
          </a:lstStyle>
          <a:p>
            <a:pPr algn="ctr"/>
            <a:r>
              <a:rPr lang="en-US" dirty="0"/>
              <a:t>In-Space Assembly </a:t>
            </a:r>
            <a:r>
              <a:rPr lang="en-US" dirty="0">
                <a:sym typeface="Wingdings" panose="05000000000000000000" pitchFamily="2" charset="2"/>
              </a:rPr>
              <a:t>≈ On-Surface Assembly</a:t>
            </a:r>
          </a:p>
          <a:p>
            <a:pPr algn="ctr"/>
            <a:endParaRPr lang="en-US" dirty="0">
              <a:sym typeface="Wingdings" panose="05000000000000000000" pitchFamily="2" charset="2"/>
            </a:endParaRPr>
          </a:p>
          <a:p>
            <a:pPr algn="ctr"/>
            <a:r>
              <a:rPr lang="en-US" dirty="0">
                <a:sym typeface="Wingdings" panose="05000000000000000000" pitchFamily="2" charset="2"/>
              </a:rPr>
              <a:t> In-Situ Assembly </a:t>
            </a:r>
          </a:p>
          <a:p>
            <a:pPr algn="ctr"/>
            <a:endParaRPr lang="en-US" dirty="0">
              <a:sym typeface="Wingdings" panose="05000000000000000000" pitchFamily="2" charset="2"/>
            </a:endParaRPr>
          </a:p>
          <a:p>
            <a:pPr algn="ctr"/>
            <a:endParaRPr lang="en-US" dirty="0">
              <a:sym typeface="Wingdings" panose="05000000000000000000" pitchFamily="2" charset="2"/>
            </a:endParaRPr>
          </a:p>
          <a:p>
            <a:pPr algn="ctr"/>
            <a:endParaRPr lang="en-US" sz="4000" dirty="0"/>
          </a:p>
        </p:txBody>
      </p:sp>
    </p:spTree>
    <p:custDataLst>
      <p:tags r:id="rId1"/>
    </p:custDataLst>
    <p:extLst>
      <p:ext uri="{BB962C8B-B14F-4D97-AF65-F5344CB8AC3E}">
        <p14:creationId xmlns:p14="http://schemas.microsoft.com/office/powerpoint/2010/main" val="86237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ISA Capability Needs</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22</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pic>
        <p:nvPicPr>
          <p:cNvPr id="13" name="Picture 12">
            <a:extLst>
              <a:ext uri="{FF2B5EF4-FFF2-40B4-BE49-F238E27FC236}">
                <a16:creationId xmlns:a16="http://schemas.microsoft.com/office/drawing/2014/main" id="{22E88609-5A9E-41B0-9DD7-5836666865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1421" y="1225260"/>
            <a:ext cx="8123066" cy="4731403"/>
          </a:xfrm>
          <a:prstGeom prst="rect">
            <a:avLst/>
          </a:prstGeom>
        </p:spPr>
      </p:pic>
      <p:sp>
        <p:nvSpPr>
          <p:cNvPr id="14" name="Rectangle 13">
            <a:extLst>
              <a:ext uri="{FF2B5EF4-FFF2-40B4-BE49-F238E27FC236}">
                <a16:creationId xmlns:a16="http://schemas.microsoft.com/office/drawing/2014/main" id="{DB5388CC-9636-4F87-89A7-1D3050A0612D}"/>
              </a:ext>
            </a:extLst>
          </p:cNvPr>
          <p:cNvSpPr/>
          <p:nvPr/>
        </p:nvSpPr>
        <p:spPr>
          <a:xfrm>
            <a:off x="1415572" y="6124110"/>
            <a:ext cx="6623824" cy="276999"/>
          </a:xfrm>
          <a:prstGeom prst="rect">
            <a:avLst/>
          </a:prstGeom>
        </p:spPr>
        <p:txBody>
          <a:bodyPr wrap="square">
            <a:spAutoFit/>
          </a:bodyPr>
          <a:lstStyle/>
          <a:p>
            <a:r>
              <a:rPr lang="en-US" sz="1200" dirty="0">
                <a:hlinkClick r:id="rId8"/>
              </a:rPr>
              <a:t>https://www.nasa.gov/sites/default/files/atoms/files/snt_partnership_1_-_aiaa_space_2018.pdf</a:t>
            </a:r>
            <a:endParaRPr lang="en-US" sz="1200" dirty="0"/>
          </a:p>
        </p:txBody>
      </p:sp>
    </p:spTree>
    <p:extLst>
      <p:ext uri="{BB962C8B-B14F-4D97-AF65-F5344CB8AC3E}">
        <p14:creationId xmlns:p14="http://schemas.microsoft.com/office/powerpoint/2010/main" val="3897203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ISA Capability Needs</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23</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pic>
        <p:nvPicPr>
          <p:cNvPr id="13" name="Picture 12">
            <a:extLst>
              <a:ext uri="{FF2B5EF4-FFF2-40B4-BE49-F238E27FC236}">
                <a16:creationId xmlns:a16="http://schemas.microsoft.com/office/drawing/2014/main" id="{22E88609-5A9E-41B0-9DD7-5836666865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1421" y="1225260"/>
            <a:ext cx="8123066" cy="4731403"/>
          </a:xfrm>
          <a:prstGeom prst="rect">
            <a:avLst/>
          </a:prstGeom>
        </p:spPr>
      </p:pic>
      <p:sp>
        <p:nvSpPr>
          <p:cNvPr id="14" name="Rectangle 13">
            <a:extLst>
              <a:ext uri="{FF2B5EF4-FFF2-40B4-BE49-F238E27FC236}">
                <a16:creationId xmlns:a16="http://schemas.microsoft.com/office/drawing/2014/main" id="{DB5388CC-9636-4F87-89A7-1D3050A0612D}"/>
              </a:ext>
            </a:extLst>
          </p:cNvPr>
          <p:cNvSpPr/>
          <p:nvPr/>
        </p:nvSpPr>
        <p:spPr>
          <a:xfrm>
            <a:off x="1415572" y="6124110"/>
            <a:ext cx="6623824" cy="276999"/>
          </a:xfrm>
          <a:prstGeom prst="rect">
            <a:avLst/>
          </a:prstGeom>
        </p:spPr>
        <p:txBody>
          <a:bodyPr wrap="square">
            <a:spAutoFit/>
          </a:bodyPr>
          <a:lstStyle/>
          <a:p>
            <a:r>
              <a:rPr lang="en-US" sz="1200" dirty="0">
                <a:hlinkClick r:id="rId8"/>
              </a:rPr>
              <a:t>https://www.nasa.gov/sites/default/files/atoms/files/snt_partnership_1_-_aiaa_space_2018.pdf</a:t>
            </a:r>
            <a:endParaRPr lang="en-US" sz="1200" dirty="0"/>
          </a:p>
        </p:txBody>
      </p:sp>
      <p:sp>
        <p:nvSpPr>
          <p:cNvPr id="11" name="Right Brace 10">
            <a:extLst>
              <a:ext uri="{FF2B5EF4-FFF2-40B4-BE49-F238E27FC236}">
                <a16:creationId xmlns:a16="http://schemas.microsoft.com/office/drawing/2014/main" id="{EED53072-144B-49CF-AE46-D33BDA7D77BC}"/>
              </a:ext>
            </a:extLst>
          </p:cNvPr>
          <p:cNvSpPr/>
          <p:nvPr/>
        </p:nvSpPr>
        <p:spPr>
          <a:xfrm>
            <a:off x="5573486" y="1349829"/>
            <a:ext cx="522514" cy="3770811"/>
          </a:xfrm>
          <a:prstGeom prst="rightBrace">
            <a:avLst>
              <a:gd name="adj1" fmla="val 22619"/>
              <a:gd name="adj2" fmla="val 50000"/>
            </a:avLst>
          </a:prstGeom>
          <a:noFill/>
          <a:ln w="25400" cap="flat" cmpd="sng" algn="ctr">
            <a:solidFill>
              <a:srgbClr val="4F81BD"/>
            </a:solidFill>
            <a:prstDash val="solid"/>
          </a:ln>
          <a:effectLst>
            <a:outerShdw blurRad="40000" dist="20000" dir="5400000" rotWithShape="0">
              <a:srgbClr val="000000">
                <a:alpha val="38000"/>
              </a:srgbClr>
            </a:outerShdw>
          </a:effectLst>
        </p:spPr>
        <p:txBody>
          <a:bodyPr vert="vert27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lang="en-US" sz="2400" b="1" dirty="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lang="en-US" sz="2400" b="1" dirty="0">
                <a:solidFill>
                  <a:schemeClr val="bg1"/>
                </a:solidFill>
                <a:effectLst>
                  <a:outerShdw blurRad="50800" dist="38100" dir="2700000" algn="tl" rotWithShape="0">
                    <a:srgbClr val="FF0000">
                      <a:alpha val="90000"/>
                    </a:srgbClr>
                  </a:outerShdw>
                </a:effectLst>
                <a:latin typeface="Century Gothic" panose="020B0502020202020204" pitchFamily="34" charset="0"/>
                <a:ea typeface="+mj-ea"/>
                <a:cs typeface="Arial" panose="020B0604020202020204" pitchFamily="34" charset="0"/>
              </a:rPr>
              <a:t>Autonomy-enabling capabilities across all Capability Needs</a:t>
            </a:r>
          </a:p>
        </p:txBody>
      </p:sp>
    </p:spTree>
    <p:extLst>
      <p:ext uri="{BB962C8B-B14F-4D97-AF65-F5344CB8AC3E}">
        <p14:creationId xmlns:p14="http://schemas.microsoft.com/office/powerpoint/2010/main" val="2531954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ISA Capability Needs</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24</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pic>
        <p:nvPicPr>
          <p:cNvPr id="13" name="Picture 12">
            <a:extLst>
              <a:ext uri="{FF2B5EF4-FFF2-40B4-BE49-F238E27FC236}">
                <a16:creationId xmlns:a16="http://schemas.microsoft.com/office/drawing/2014/main" id="{22E88609-5A9E-41B0-9DD7-5836666865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1421" y="1225260"/>
            <a:ext cx="8123066" cy="4731403"/>
          </a:xfrm>
          <a:prstGeom prst="rect">
            <a:avLst/>
          </a:prstGeom>
        </p:spPr>
      </p:pic>
      <p:sp>
        <p:nvSpPr>
          <p:cNvPr id="14" name="Rectangle 13">
            <a:extLst>
              <a:ext uri="{FF2B5EF4-FFF2-40B4-BE49-F238E27FC236}">
                <a16:creationId xmlns:a16="http://schemas.microsoft.com/office/drawing/2014/main" id="{DB5388CC-9636-4F87-89A7-1D3050A0612D}"/>
              </a:ext>
            </a:extLst>
          </p:cNvPr>
          <p:cNvSpPr/>
          <p:nvPr/>
        </p:nvSpPr>
        <p:spPr>
          <a:xfrm>
            <a:off x="1415572" y="6124110"/>
            <a:ext cx="6623824" cy="276999"/>
          </a:xfrm>
          <a:prstGeom prst="rect">
            <a:avLst/>
          </a:prstGeom>
        </p:spPr>
        <p:txBody>
          <a:bodyPr wrap="square">
            <a:spAutoFit/>
          </a:bodyPr>
          <a:lstStyle/>
          <a:p>
            <a:r>
              <a:rPr lang="en-US" sz="1200" dirty="0">
                <a:hlinkClick r:id="rId8"/>
              </a:rPr>
              <a:t>https://www.nasa.gov/sites/default/files/atoms/files/snt_partnership_1_-_aiaa_space_2018.pdf</a:t>
            </a:r>
            <a:endParaRPr lang="en-US" sz="1200" dirty="0"/>
          </a:p>
        </p:txBody>
      </p:sp>
      <p:cxnSp>
        <p:nvCxnSpPr>
          <p:cNvPr id="15" name="Straight Arrow Connector 14">
            <a:extLst>
              <a:ext uri="{FF2B5EF4-FFF2-40B4-BE49-F238E27FC236}">
                <a16:creationId xmlns:a16="http://schemas.microsoft.com/office/drawing/2014/main" id="{9D7CDB9A-96DC-48F7-9DC5-A41B51C71E71}"/>
              </a:ext>
            </a:extLst>
          </p:cNvPr>
          <p:cNvCxnSpPr/>
          <p:nvPr/>
        </p:nvCxnSpPr>
        <p:spPr>
          <a:xfrm flipH="1">
            <a:off x="3694648" y="3112109"/>
            <a:ext cx="1737360" cy="13648"/>
          </a:xfrm>
          <a:prstGeom prst="straightConnector1">
            <a:avLst/>
          </a:prstGeom>
          <a:noFill/>
          <a:ln w="76200" cap="flat" cmpd="sng" algn="ctr">
            <a:solidFill>
              <a:schemeClr val="bg1"/>
            </a:solidFill>
            <a:prstDash val="solid"/>
            <a:headEnd type="none" w="med" len="med"/>
            <a:tailEnd type="arrow" w="med" len="med"/>
          </a:ln>
          <a:effectLst>
            <a:glow rad="101600">
              <a:srgbClr val="CF0309"/>
            </a:glow>
          </a:effectLst>
        </p:spPr>
      </p:cxnSp>
    </p:spTree>
    <p:extLst>
      <p:ext uri="{BB962C8B-B14F-4D97-AF65-F5344CB8AC3E}">
        <p14:creationId xmlns:p14="http://schemas.microsoft.com/office/powerpoint/2010/main" val="2860982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ISA Capability Needs</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25</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pic>
        <p:nvPicPr>
          <p:cNvPr id="13" name="Picture 12">
            <a:extLst>
              <a:ext uri="{FF2B5EF4-FFF2-40B4-BE49-F238E27FC236}">
                <a16:creationId xmlns:a16="http://schemas.microsoft.com/office/drawing/2014/main" id="{22E88609-5A9E-41B0-9DD7-5836666865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1421" y="1225260"/>
            <a:ext cx="8123066" cy="4731403"/>
          </a:xfrm>
          <a:prstGeom prst="rect">
            <a:avLst/>
          </a:prstGeom>
        </p:spPr>
      </p:pic>
      <p:sp>
        <p:nvSpPr>
          <p:cNvPr id="14" name="Rectangle 13">
            <a:extLst>
              <a:ext uri="{FF2B5EF4-FFF2-40B4-BE49-F238E27FC236}">
                <a16:creationId xmlns:a16="http://schemas.microsoft.com/office/drawing/2014/main" id="{DB5388CC-9636-4F87-89A7-1D3050A0612D}"/>
              </a:ext>
            </a:extLst>
          </p:cNvPr>
          <p:cNvSpPr/>
          <p:nvPr/>
        </p:nvSpPr>
        <p:spPr>
          <a:xfrm>
            <a:off x="1415572" y="6124110"/>
            <a:ext cx="6623824" cy="276999"/>
          </a:xfrm>
          <a:prstGeom prst="rect">
            <a:avLst/>
          </a:prstGeom>
        </p:spPr>
        <p:txBody>
          <a:bodyPr wrap="square">
            <a:spAutoFit/>
          </a:bodyPr>
          <a:lstStyle/>
          <a:p>
            <a:r>
              <a:rPr lang="en-US" sz="1200" dirty="0">
                <a:hlinkClick r:id="rId8"/>
              </a:rPr>
              <a:t>https://www.nasa.gov/sites/default/files/atoms/files/snt_partnership_1_-_aiaa_space_2018.pdf</a:t>
            </a:r>
            <a:endParaRPr lang="en-US" sz="1200" dirty="0"/>
          </a:p>
        </p:txBody>
      </p:sp>
      <p:cxnSp>
        <p:nvCxnSpPr>
          <p:cNvPr id="15" name="Straight Arrow Connector 14">
            <a:extLst>
              <a:ext uri="{FF2B5EF4-FFF2-40B4-BE49-F238E27FC236}">
                <a16:creationId xmlns:a16="http://schemas.microsoft.com/office/drawing/2014/main" id="{9D7CDB9A-96DC-48F7-9DC5-A41B51C71E71}"/>
              </a:ext>
            </a:extLst>
          </p:cNvPr>
          <p:cNvCxnSpPr/>
          <p:nvPr/>
        </p:nvCxnSpPr>
        <p:spPr>
          <a:xfrm flipH="1">
            <a:off x="3694648" y="3112109"/>
            <a:ext cx="1737360" cy="13648"/>
          </a:xfrm>
          <a:prstGeom prst="straightConnector1">
            <a:avLst/>
          </a:prstGeom>
          <a:noFill/>
          <a:ln w="76200" cap="flat" cmpd="sng" algn="ctr">
            <a:solidFill>
              <a:schemeClr val="bg1"/>
            </a:solidFill>
            <a:prstDash val="solid"/>
            <a:headEnd type="none" w="med" len="med"/>
            <a:tailEnd type="arrow" w="med" len="med"/>
          </a:ln>
          <a:effectLst>
            <a:glow rad="101600">
              <a:srgbClr val="CF0309"/>
            </a:glow>
          </a:effectLst>
        </p:spPr>
      </p:cxnSp>
      <p:pic>
        <p:nvPicPr>
          <p:cNvPr id="11" name="Picture 10">
            <a:extLst>
              <a:ext uri="{FF2B5EF4-FFF2-40B4-BE49-F238E27FC236}">
                <a16:creationId xmlns:a16="http://schemas.microsoft.com/office/drawing/2014/main" id="{305AECC5-F593-45A7-932B-F4F75559AB3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19872" y="2241060"/>
            <a:ext cx="8083109" cy="2270209"/>
          </a:xfrm>
          <a:prstGeom prst="rect">
            <a:avLst/>
          </a:prstGeom>
          <a:ln w="28575">
            <a:solidFill>
              <a:sysClr val="windowText" lastClr="000000">
                <a:lumMod val="50000"/>
                <a:lumOff val="50000"/>
              </a:sysClr>
            </a:solidFill>
          </a:ln>
          <a:effectLst>
            <a:glow rad="101600">
              <a:srgbClr val="E7282B">
                <a:alpha val="60000"/>
              </a:srgbClr>
            </a:glow>
          </a:effectLst>
        </p:spPr>
      </p:pic>
    </p:spTree>
    <p:extLst>
      <p:ext uri="{BB962C8B-B14F-4D97-AF65-F5344CB8AC3E}">
        <p14:creationId xmlns:p14="http://schemas.microsoft.com/office/powerpoint/2010/main" val="1098668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ISA Capability Needs – In Space</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26</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pic>
        <p:nvPicPr>
          <p:cNvPr id="2" name="Picture 1">
            <a:extLst>
              <a:ext uri="{FF2B5EF4-FFF2-40B4-BE49-F238E27FC236}">
                <a16:creationId xmlns:a16="http://schemas.microsoft.com/office/drawing/2014/main" id="{E81B2941-32C9-4275-94C1-BE0AC71B9FF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8645" y="960120"/>
            <a:ext cx="8381961" cy="4937760"/>
          </a:xfrm>
          <a:prstGeom prst="rect">
            <a:avLst/>
          </a:prstGeom>
          <a:effectLst>
            <a:softEdge rad="31750"/>
          </a:effectLst>
        </p:spPr>
      </p:pic>
      <p:sp>
        <p:nvSpPr>
          <p:cNvPr id="16" name="Rectangle 15">
            <a:extLst>
              <a:ext uri="{FF2B5EF4-FFF2-40B4-BE49-F238E27FC236}">
                <a16:creationId xmlns:a16="http://schemas.microsoft.com/office/drawing/2014/main" id="{DEF9C0B6-6E16-401C-809E-3334DAB4F7F3}"/>
              </a:ext>
            </a:extLst>
          </p:cNvPr>
          <p:cNvSpPr/>
          <p:nvPr/>
        </p:nvSpPr>
        <p:spPr>
          <a:xfrm>
            <a:off x="351903" y="5905340"/>
            <a:ext cx="10995645" cy="738664"/>
          </a:xfrm>
          <a:prstGeom prst="rect">
            <a:avLst/>
          </a:prstGeom>
          <a:noFill/>
        </p:spPr>
        <p:txBody>
          <a:bodyPr wrap="square" lIns="0" rIns="0">
            <a:spAutoFit/>
          </a:bodyPr>
          <a:lstStyle/>
          <a:p>
            <a:pPr algn="ctr" fontAlgn="auto">
              <a:spcBef>
                <a:spcPts val="0"/>
              </a:spcBef>
              <a:spcAft>
                <a:spcPts val="0"/>
              </a:spcAft>
              <a:defRPr/>
            </a:pPr>
            <a:r>
              <a:rPr lang="en-US" sz="2400" b="1" kern="0" dirty="0">
                <a:solidFill>
                  <a:schemeClr val="bg1"/>
                </a:solidFill>
                <a:latin typeface="Calibri"/>
                <a:ea typeface="ヒラギノ角ゴ Pro W3"/>
              </a:rPr>
              <a:t>Autonomous Modular Assembly of 20m-class Path-to-Flight Mirror Backbone Structure </a:t>
            </a:r>
            <a:r>
              <a:rPr lang="en-US" b="1" kern="0" dirty="0">
                <a:solidFill>
                  <a:schemeClr val="bg1"/>
                </a:solidFill>
                <a:latin typeface="Calibri"/>
                <a:ea typeface="ヒラギノ角ゴ Pro W3"/>
              </a:rPr>
              <a:t>w/ Simulated Mirrors and Wiring Harness</a:t>
            </a:r>
            <a:endParaRPr lang="en-US" kern="0" dirty="0">
              <a:solidFill>
                <a:schemeClr val="bg1"/>
              </a:solidFill>
              <a:latin typeface="Calibri"/>
              <a:ea typeface="ヒラギノ角ゴ Pro W3"/>
            </a:endParaRPr>
          </a:p>
        </p:txBody>
      </p:sp>
      <p:pic>
        <p:nvPicPr>
          <p:cNvPr id="17" name="Picture 16">
            <a:extLst>
              <a:ext uri="{FF2B5EF4-FFF2-40B4-BE49-F238E27FC236}">
                <a16:creationId xmlns:a16="http://schemas.microsoft.com/office/drawing/2014/main" id="{6BB440B8-8D0F-4EF7-A84B-AAF21075641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724334" y="30517"/>
            <a:ext cx="914400" cy="968679"/>
          </a:xfrm>
          <a:prstGeom prst="rect">
            <a:avLst/>
          </a:prstGeom>
        </p:spPr>
      </p:pic>
    </p:spTree>
    <p:extLst>
      <p:ext uri="{BB962C8B-B14F-4D97-AF65-F5344CB8AC3E}">
        <p14:creationId xmlns:p14="http://schemas.microsoft.com/office/powerpoint/2010/main" val="1629852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56E933-5F22-4481-B1DF-4491C6DEC42F}"/>
              </a:ext>
            </a:extLst>
          </p:cNvPr>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2645267" y="4014651"/>
            <a:ext cx="9546069" cy="2830906"/>
          </a:xfrm>
          <a:prstGeom prst="rect">
            <a:avLst/>
          </a:prstGeom>
          <a:ln>
            <a:noFill/>
          </a:ln>
        </p:spPr>
      </p:pic>
      <p:sp>
        <p:nvSpPr>
          <p:cNvPr id="10" name="Title 9">
            <a:extLst>
              <a:ext uri="{FF2B5EF4-FFF2-40B4-BE49-F238E27FC236}">
                <a16:creationId xmlns:a16="http://schemas.microsoft.com/office/drawing/2014/main" id="{4115F6B7-878B-4338-ADB5-0A6DF15521CF}"/>
              </a:ext>
            </a:extLst>
          </p:cNvPr>
          <p:cNvSpPr>
            <a:spLocks noGrp="1"/>
          </p:cNvSpPr>
          <p:nvPr>
            <p:ph type="title"/>
          </p:nvPr>
        </p:nvSpPr>
        <p:spPr/>
        <p:txBody>
          <a:bodyPr/>
          <a:lstStyle/>
          <a:p>
            <a:r>
              <a:rPr lang="en-US" dirty="0"/>
              <a:t>ISA Capability Needs – On Surface</a:t>
            </a:r>
          </a:p>
        </p:txBody>
      </p:sp>
      <p:sp>
        <p:nvSpPr>
          <p:cNvPr id="3" name="Slide Number Placeholder 2">
            <a:extLst>
              <a:ext uri="{FF2B5EF4-FFF2-40B4-BE49-F238E27FC236}">
                <a16:creationId xmlns:a16="http://schemas.microsoft.com/office/drawing/2014/main" id="{7053F3D8-1107-4175-AE47-F0263E4CDA53}"/>
              </a:ext>
            </a:extLst>
          </p:cNvPr>
          <p:cNvSpPr>
            <a:spLocks noGrp="1"/>
          </p:cNvSpPr>
          <p:nvPr>
            <p:ph type="sldNum" sz="quarter" idx="12"/>
          </p:nvPr>
        </p:nvSpPr>
        <p:spPr/>
        <p:txBody>
          <a:bodyPr/>
          <a:lstStyle/>
          <a:p>
            <a:fld id="{3C9FC519-7947-4F21-BC86-1F1EE0CE6A10}" type="slidenum">
              <a:rPr lang="en-US" smtClean="0"/>
              <a:pPr/>
              <a:t>27</a:t>
            </a:fld>
            <a:endParaRPr lang="en-US" dirty="0"/>
          </a:p>
        </p:txBody>
      </p:sp>
      <p:pic>
        <p:nvPicPr>
          <p:cNvPr id="7" name="Picture 2" descr="Artemis identity with the Moon and Mars">
            <a:extLst>
              <a:ext uri="{FF2B5EF4-FFF2-40B4-BE49-F238E27FC236}">
                <a16:creationId xmlns:a16="http://schemas.microsoft.com/office/drawing/2014/main" id="{EDE0E357-8D44-4683-B9B5-DD0201B227C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03248" y="1225260"/>
            <a:ext cx="1768880" cy="11663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8" name="Picture 7" descr="3 ESPA modules-revised.png">
            <a:extLst>
              <a:ext uri="{FF2B5EF4-FFF2-40B4-BE49-F238E27FC236}">
                <a16:creationId xmlns:a16="http://schemas.microsoft.com/office/drawing/2014/main" id="{E860015C-F8DC-4726-B86D-300EEE6B572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733718" y="3025186"/>
            <a:ext cx="2938410" cy="1419997"/>
          </a:xfrm>
          <a:prstGeom prst="rect">
            <a:avLst/>
          </a:prstGeom>
        </p:spPr>
      </p:pic>
      <p:pic>
        <p:nvPicPr>
          <p:cNvPr id="9" name="Picture 8">
            <a:extLst>
              <a:ext uri="{FF2B5EF4-FFF2-40B4-BE49-F238E27FC236}">
                <a16:creationId xmlns:a16="http://schemas.microsoft.com/office/drawing/2014/main" id="{166478D7-3E91-490E-9C38-9829E4770A72}"/>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4209" b="93614" l="5371" r="96419"/>
                    </a14:imgEffect>
                  </a14:imgLayer>
                </a14:imgProps>
              </a:ext>
              <a:ext uri="{28A0092B-C50C-407E-A947-70E740481C1C}">
                <a14:useLocalDpi xmlns:a14="http://schemas.microsoft.com/office/drawing/2010/main"/>
              </a:ext>
            </a:extLst>
          </a:blip>
          <a:srcRect/>
          <a:stretch/>
        </p:blipFill>
        <p:spPr>
          <a:xfrm>
            <a:off x="10518535" y="1781204"/>
            <a:ext cx="1658026" cy="1461848"/>
          </a:xfrm>
          <a:prstGeom prst="rect">
            <a:avLst/>
          </a:prstGeom>
          <a:noFill/>
        </p:spPr>
      </p:pic>
      <p:sp>
        <p:nvSpPr>
          <p:cNvPr id="16" name="Rectangle 15">
            <a:extLst>
              <a:ext uri="{FF2B5EF4-FFF2-40B4-BE49-F238E27FC236}">
                <a16:creationId xmlns:a16="http://schemas.microsoft.com/office/drawing/2014/main" id="{DEF9C0B6-6E16-401C-809E-3334DAB4F7F3}"/>
              </a:ext>
            </a:extLst>
          </p:cNvPr>
          <p:cNvSpPr/>
          <p:nvPr/>
        </p:nvSpPr>
        <p:spPr>
          <a:xfrm>
            <a:off x="238687" y="6039152"/>
            <a:ext cx="7755776" cy="461665"/>
          </a:xfrm>
          <a:prstGeom prst="rect">
            <a:avLst/>
          </a:prstGeom>
          <a:noFill/>
        </p:spPr>
        <p:txBody>
          <a:bodyPr wrap="square" lIns="0" rIns="0">
            <a:spAutoFit/>
          </a:bodyPr>
          <a:lstStyle/>
          <a:p>
            <a:pPr algn="ctr" fontAlgn="auto">
              <a:spcBef>
                <a:spcPts val="0"/>
              </a:spcBef>
              <a:spcAft>
                <a:spcPts val="0"/>
              </a:spcAft>
              <a:defRPr/>
            </a:pPr>
            <a:r>
              <a:rPr lang="en-US" sz="2400" b="1" kern="0" dirty="0">
                <a:solidFill>
                  <a:schemeClr val="bg1"/>
                </a:solidFill>
                <a:latin typeface="Calibri"/>
                <a:ea typeface="ヒラギノ角ゴ Pro W3"/>
              </a:rPr>
              <a:t>Lunar Surface Excavation, Construction, and Outfitting (ECO)</a:t>
            </a:r>
            <a:endParaRPr lang="en-US" kern="0" dirty="0">
              <a:solidFill>
                <a:schemeClr val="bg1"/>
              </a:solidFill>
              <a:latin typeface="Calibri"/>
              <a:ea typeface="ヒラギノ角ゴ Pro W3"/>
            </a:endParaRPr>
          </a:p>
        </p:txBody>
      </p:sp>
      <p:pic>
        <p:nvPicPr>
          <p:cNvPr id="4" name="Picture 3">
            <a:extLst>
              <a:ext uri="{FF2B5EF4-FFF2-40B4-BE49-F238E27FC236}">
                <a16:creationId xmlns:a16="http://schemas.microsoft.com/office/drawing/2014/main" id="{365C5F69-6760-4950-B324-CCC798C8839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8710" y="1148874"/>
            <a:ext cx="8935180" cy="4877834"/>
          </a:xfrm>
          <a:prstGeom prst="rect">
            <a:avLst/>
          </a:prstGeom>
        </p:spPr>
      </p:pic>
      <p:pic>
        <p:nvPicPr>
          <p:cNvPr id="5" name="Picture 4">
            <a:extLst>
              <a:ext uri="{FF2B5EF4-FFF2-40B4-BE49-F238E27FC236}">
                <a16:creationId xmlns:a16="http://schemas.microsoft.com/office/drawing/2014/main" id="{3688C12F-2CB3-40C0-8665-EECD362C48C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6116" y="4304675"/>
            <a:ext cx="451574" cy="548640"/>
          </a:xfrm>
          <a:prstGeom prst="rect">
            <a:avLst/>
          </a:prstGeom>
        </p:spPr>
      </p:pic>
      <p:pic>
        <p:nvPicPr>
          <p:cNvPr id="6" name="Picture 5">
            <a:extLst>
              <a:ext uri="{FF2B5EF4-FFF2-40B4-BE49-F238E27FC236}">
                <a16:creationId xmlns:a16="http://schemas.microsoft.com/office/drawing/2014/main" id="{2FA4487A-9104-4EC7-8DF3-217BA8958A8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053049" y="3376864"/>
            <a:ext cx="442451" cy="548640"/>
          </a:xfrm>
          <a:prstGeom prst="rect">
            <a:avLst/>
          </a:prstGeom>
        </p:spPr>
      </p:pic>
      <p:pic>
        <p:nvPicPr>
          <p:cNvPr id="72" name="Picture 71">
            <a:extLst>
              <a:ext uri="{FF2B5EF4-FFF2-40B4-BE49-F238E27FC236}">
                <a16:creationId xmlns:a16="http://schemas.microsoft.com/office/drawing/2014/main" id="{DF677B85-3673-4CAA-8A35-8471077268D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21539" y="1667929"/>
            <a:ext cx="446050" cy="548640"/>
          </a:xfrm>
          <a:prstGeom prst="rect">
            <a:avLst/>
          </a:prstGeom>
        </p:spPr>
      </p:pic>
      <p:pic>
        <p:nvPicPr>
          <p:cNvPr id="73" name="Picture 72">
            <a:extLst>
              <a:ext uri="{FF2B5EF4-FFF2-40B4-BE49-F238E27FC236}">
                <a16:creationId xmlns:a16="http://schemas.microsoft.com/office/drawing/2014/main" id="{AC1D7E70-973F-4DA7-9A63-6E071342B24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92151" y="1262099"/>
            <a:ext cx="446050" cy="548640"/>
          </a:xfrm>
          <a:prstGeom prst="rect">
            <a:avLst/>
          </a:prstGeom>
        </p:spPr>
      </p:pic>
      <p:pic>
        <p:nvPicPr>
          <p:cNvPr id="74" name="Picture 73">
            <a:extLst>
              <a:ext uri="{FF2B5EF4-FFF2-40B4-BE49-F238E27FC236}">
                <a16:creationId xmlns:a16="http://schemas.microsoft.com/office/drawing/2014/main" id="{243F33DE-58BD-43CB-8082-B0B075BBB0AC}"/>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047316" y="2351768"/>
            <a:ext cx="446050" cy="548640"/>
          </a:xfrm>
          <a:prstGeom prst="rect">
            <a:avLst/>
          </a:prstGeom>
        </p:spPr>
      </p:pic>
      <p:pic>
        <p:nvPicPr>
          <p:cNvPr id="75" name="Picture 74">
            <a:extLst>
              <a:ext uri="{FF2B5EF4-FFF2-40B4-BE49-F238E27FC236}">
                <a16:creationId xmlns:a16="http://schemas.microsoft.com/office/drawing/2014/main" id="{0AB201B7-E22A-4E93-8EEE-25029EA2E68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3557652" y="3398270"/>
            <a:ext cx="447352" cy="548640"/>
          </a:xfrm>
          <a:prstGeom prst="rect">
            <a:avLst/>
          </a:prstGeom>
        </p:spPr>
      </p:pic>
      <p:pic>
        <p:nvPicPr>
          <p:cNvPr id="76" name="Picture 75">
            <a:extLst>
              <a:ext uri="{FF2B5EF4-FFF2-40B4-BE49-F238E27FC236}">
                <a16:creationId xmlns:a16="http://schemas.microsoft.com/office/drawing/2014/main" id="{173E018C-F34D-4E9E-B0CB-13D8AA85735F}"/>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638930" y="3643701"/>
            <a:ext cx="446050" cy="548640"/>
          </a:xfrm>
          <a:prstGeom prst="rect">
            <a:avLst/>
          </a:prstGeom>
        </p:spPr>
      </p:pic>
      <p:sp>
        <p:nvSpPr>
          <p:cNvPr id="77" name="TextBox 76">
            <a:extLst>
              <a:ext uri="{FF2B5EF4-FFF2-40B4-BE49-F238E27FC236}">
                <a16:creationId xmlns:a16="http://schemas.microsoft.com/office/drawing/2014/main" id="{62DB6606-81BC-4EB1-BD99-C6238FB9FBA6}"/>
              </a:ext>
            </a:extLst>
          </p:cNvPr>
          <p:cNvSpPr txBox="1"/>
          <p:nvPr/>
        </p:nvSpPr>
        <p:spPr>
          <a:xfrm>
            <a:off x="2829561" y="6470039"/>
            <a:ext cx="1903534" cy="307777"/>
          </a:xfrm>
          <a:prstGeom prst="rect">
            <a:avLst/>
          </a:prstGeom>
          <a:noFill/>
        </p:spPr>
        <p:txBody>
          <a:bodyPr wrap="none" rtlCol="0">
            <a:spAutoFit/>
          </a:bodyPr>
          <a:lstStyle/>
          <a:p>
            <a:r>
              <a:rPr lang="en-US" sz="1400" dirty="0">
                <a:solidFill>
                  <a:schemeClr val="bg1"/>
                </a:solidFill>
              </a:rPr>
              <a:t>Credit: Dr. Walter Waltz</a:t>
            </a:r>
          </a:p>
        </p:txBody>
      </p:sp>
      <p:sp>
        <p:nvSpPr>
          <p:cNvPr id="78" name="TextBox 77">
            <a:extLst>
              <a:ext uri="{FF2B5EF4-FFF2-40B4-BE49-F238E27FC236}">
                <a16:creationId xmlns:a16="http://schemas.microsoft.com/office/drawing/2014/main" id="{CC0440B1-9785-418A-8C73-73545CE85B06}"/>
              </a:ext>
            </a:extLst>
          </p:cNvPr>
          <p:cNvSpPr txBox="1"/>
          <p:nvPr/>
        </p:nvSpPr>
        <p:spPr>
          <a:xfrm>
            <a:off x="9489375" y="69030"/>
            <a:ext cx="1337802" cy="830997"/>
          </a:xfrm>
          <a:prstGeom prst="rect">
            <a:avLst/>
          </a:prstGeom>
          <a:noFill/>
        </p:spPr>
        <p:txBody>
          <a:bodyPr wrap="none" rtlCol="0">
            <a:spAutoFit/>
          </a:bodyPr>
          <a:lstStyle/>
          <a:p>
            <a:r>
              <a:rPr lang="en-US" sz="2400" dirty="0">
                <a:solidFill>
                  <a:schemeClr val="bg1"/>
                </a:solidFill>
              </a:rPr>
              <a:t>MMPACT</a:t>
            </a:r>
          </a:p>
          <a:p>
            <a:r>
              <a:rPr lang="en-US" sz="2400" dirty="0">
                <a:solidFill>
                  <a:schemeClr val="bg1"/>
                </a:solidFill>
              </a:rPr>
              <a:t>ISC</a:t>
            </a:r>
          </a:p>
        </p:txBody>
      </p:sp>
      <p:sp>
        <p:nvSpPr>
          <p:cNvPr id="81" name="Rectangle: Rounded Corners 80">
            <a:extLst>
              <a:ext uri="{FF2B5EF4-FFF2-40B4-BE49-F238E27FC236}">
                <a16:creationId xmlns:a16="http://schemas.microsoft.com/office/drawing/2014/main" id="{6535E2A7-D468-4FEB-8454-DB003FBAAF91}"/>
              </a:ext>
            </a:extLst>
          </p:cNvPr>
          <p:cNvSpPr/>
          <p:nvPr/>
        </p:nvSpPr>
        <p:spPr>
          <a:xfrm>
            <a:off x="6760214" y="1062904"/>
            <a:ext cx="242753" cy="1828800"/>
          </a:xfrm>
          <a:prstGeom prst="roundRect">
            <a:avLst/>
          </a:prstGeom>
          <a:solidFill>
            <a:srgbClr val="EE8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bject 141">
            <a:extLst>
              <a:ext uri="{FF2B5EF4-FFF2-40B4-BE49-F238E27FC236}">
                <a16:creationId xmlns:a16="http://schemas.microsoft.com/office/drawing/2014/main" id="{3C12A3B7-9BFF-4779-B7DE-BD79FE468DAB}"/>
              </a:ext>
            </a:extLst>
          </p:cNvPr>
          <p:cNvSpPr txBox="1"/>
          <p:nvPr/>
        </p:nvSpPr>
        <p:spPr>
          <a:xfrm>
            <a:off x="6793668" y="1055135"/>
            <a:ext cx="5005467" cy="1808187"/>
          </a:xfrm>
          <a:prstGeom prst="rect">
            <a:avLst/>
          </a:prstGeom>
        </p:spPr>
        <p:txBody>
          <a:bodyPr vert="horz" wrap="square" lIns="0" tIns="12700" rIns="0" bIns="0" rtlCol="0" anchor="ctr">
            <a:spAutoFit/>
          </a:bodyPr>
          <a:lstStyle/>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Landing, Deployment, and Initialization</a:t>
            </a:r>
          </a:p>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Site Survey and Navigation</a:t>
            </a:r>
          </a:p>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Landing Pad Construction</a:t>
            </a:r>
          </a:p>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Excavation</a:t>
            </a:r>
          </a:p>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Inspection and Monitoring</a:t>
            </a:r>
          </a:p>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Maintenance and Repair</a:t>
            </a:r>
          </a:p>
          <a:p>
            <a:pPr marL="346075" marR="5080" indent="-333375" defTabSz="914400">
              <a:lnSpc>
                <a:spcPts val="2000"/>
              </a:lnSpc>
              <a:buFontTx/>
              <a:buAutoNum type="arabicPeriod"/>
            </a:pPr>
            <a:r>
              <a:rPr lang="en-US" sz="1600" spc="14" dirty="0">
                <a:solidFill>
                  <a:schemeClr val="bg1"/>
                </a:solidFill>
                <a:latin typeface="Arial" panose="020B0604020202020204" pitchFamily="34" charset="0"/>
                <a:cs typeface="Arial" panose="020B0604020202020204" pitchFamily="34" charset="0"/>
              </a:rPr>
              <a:t>Continuous Autonomous Tasking</a:t>
            </a:r>
            <a:endParaRPr lang="en-US" sz="1600" spc="10" dirty="0">
              <a:solidFill>
                <a:schemeClr val="bg1"/>
              </a:solidFill>
              <a:latin typeface="Arial" panose="020B0604020202020204" pitchFamily="34" charset="0"/>
              <a:cs typeface="Arial" panose="020B0604020202020204" pitchFamily="34" charset="0"/>
            </a:endParaRPr>
          </a:p>
        </p:txBody>
      </p:sp>
      <p:sp>
        <p:nvSpPr>
          <p:cNvPr id="83" name="Freeform: Shape 82">
            <a:extLst>
              <a:ext uri="{FF2B5EF4-FFF2-40B4-BE49-F238E27FC236}">
                <a16:creationId xmlns:a16="http://schemas.microsoft.com/office/drawing/2014/main" id="{9B60886E-57C2-4EAA-9135-838FE74A4AF3}"/>
              </a:ext>
            </a:extLst>
          </p:cNvPr>
          <p:cNvSpPr>
            <a:spLocks noChangeAspect="1"/>
          </p:cNvSpPr>
          <p:nvPr/>
        </p:nvSpPr>
        <p:spPr>
          <a:xfrm rot="5400000">
            <a:off x="4141823" y="3706344"/>
            <a:ext cx="326822" cy="319100"/>
          </a:xfrm>
          <a:custGeom>
            <a:avLst/>
            <a:gdLst>
              <a:gd name="connsiteX0" fmla="*/ 685800 w 1371600"/>
              <a:gd name="connsiteY0" fmla="*/ 0 h 1371600"/>
              <a:gd name="connsiteX1" fmla="*/ 1371600 w 1371600"/>
              <a:gd name="connsiteY1" fmla="*/ 685800 h 1371600"/>
              <a:gd name="connsiteX2" fmla="*/ 1317707 w 1371600"/>
              <a:gd name="connsiteY2" fmla="*/ 952744 h 1371600"/>
              <a:gd name="connsiteX3" fmla="*/ 1267270 w 1371600"/>
              <a:gd name="connsiteY3" fmla="*/ 1045667 h 1371600"/>
              <a:gd name="connsiteX4" fmla="*/ 868303 w 1371600"/>
              <a:gd name="connsiteY4" fmla="*/ 646700 h 1371600"/>
              <a:gd name="connsiteX5" fmla="*/ 636872 w 1371600"/>
              <a:gd name="connsiteY5" fmla="*/ 878131 h 1371600"/>
              <a:gd name="connsiteX6" fmla="*/ 1032926 w 1371600"/>
              <a:gd name="connsiteY6" fmla="*/ 1274185 h 1371600"/>
              <a:gd name="connsiteX7" fmla="*/ 952744 w 1371600"/>
              <a:gd name="connsiteY7" fmla="*/ 1317707 h 1371600"/>
              <a:gd name="connsiteX8" fmla="*/ 685800 w 1371600"/>
              <a:gd name="connsiteY8" fmla="*/ 1371600 h 1371600"/>
              <a:gd name="connsiteX9" fmla="*/ 0 w 1371600"/>
              <a:gd name="connsiteY9" fmla="*/ 685800 h 1371600"/>
              <a:gd name="connsiteX10" fmla="*/ 685800 w 1371600"/>
              <a:gd name="connsiteY10"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1600" h="1371600">
                <a:moveTo>
                  <a:pt x="685800" y="0"/>
                </a:moveTo>
                <a:cubicBezTo>
                  <a:pt x="1064557" y="0"/>
                  <a:pt x="1371600" y="307043"/>
                  <a:pt x="1371600" y="685800"/>
                </a:cubicBezTo>
                <a:cubicBezTo>
                  <a:pt x="1371600" y="780489"/>
                  <a:pt x="1352410" y="870697"/>
                  <a:pt x="1317707" y="952744"/>
                </a:cubicBezTo>
                <a:lnTo>
                  <a:pt x="1267270" y="1045667"/>
                </a:lnTo>
                <a:lnTo>
                  <a:pt x="868303" y="646700"/>
                </a:lnTo>
                <a:lnTo>
                  <a:pt x="636872" y="878131"/>
                </a:lnTo>
                <a:lnTo>
                  <a:pt x="1032926" y="1274185"/>
                </a:lnTo>
                <a:lnTo>
                  <a:pt x="952744" y="1317707"/>
                </a:lnTo>
                <a:cubicBezTo>
                  <a:pt x="870697" y="1352410"/>
                  <a:pt x="780489"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ustDataLst>
      <p:tags r:id="rId1"/>
    </p:custDataLst>
    <p:extLst>
      <p:ext uri="{BB962C8B-B14F-4D97-AF65-F5344CB8AC3E}">
        <p14:creationId xmlns:p14="http://schemas.microsoft.com/office/powerpoint/2010/main" val="279554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80">
                                            <p:txEl>
                                              <p:pRg st="6" end="6"/>
                                            </p:txEl>
                                          </p:spTgt>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613236"/>
            <a:ext cx="2057400" cy="214914"/>
          </a:xfrm>
        </p:spPr>
        <p:txBody>
          <a:bodyPr/>
          <a:lstStyle/>
          <a:p>
            <a:fld id="{3C9FC519-7947-4F21-BC86-1F1EE0CE6A10}" type="slidenum">
              <a:rPr lang="en-US" sz="1000">
                <a:latin typeface="Arial" panose="020B0604020202020204" pitchFamily="34" charset="0"/>
                <a:cs typeface="Arial" panose="020B0604020202020204" pitchFamily="34" charset="0"/>
              </a:rPr>
              <a:t>28</a:t>
            </a:fld>
            <a:endParaRPr lang="en-US" sz="1000" dirty="0">
              <a:latin typeface="Arial" panose="020B0604020202020204" pitchFamily="34" charset="0"/>
              <a:cs typeface="Arial" panose="020B0604020202020204" pitchFamily="34" charset="0"/>
            </a:endParaRPr>
          </a:p>
        </p:txBody>
      </p:sp>
      <p:sp>
        <p:nvSpPr>
          <p:cNvPr id="2" name="TextBox 1"/>
          <p:cNvSpPr txBox="1"/>
          <p:nvPr/>
        </p:nvSpPr>
        <p:spPr>
          <a:xfrm>
            <a:off x="4438650" y="3398376"/>
            <a:ext cx="6848475" cy="1569660"/>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Space is vast. For the most part, when a satellite is launched, it's on its own, regardless of whether it ever needs assistance or not. It launches, operates, and is decommissioned alone, its lifespan limited by consumables, imperfect human design, the exceedingly harsh space environment, and technical obsolescence. </a:t>
            </a:r>
            <a:r>
              <a:rPr lang="en-US" sz="1200" b="1" dirty="0">
                <a:solidFill>
                  <a:schemeClr val="bg1"/>
                </a:solidFill>
                <a:latin typeface="Century Gothic" panose="020B0502020202020204" pitchFamily="34" charset="0"/>
              </a:rPr>
              <a:t>But what if we could fix, upgrade, and augment existing satellites to enable more science for longer? </a:t>
            </a:r>
            <a:r>
              <a:rPr lang="en-US" sz="1200" dirty="0">
                <a:solidFill>
                  <a:schemeClr val="bg1"/>
                </a:solidFill>
                <a:latin typeface="Century Gothic" panose="020B0502020202020204" pitchFamily="34" charset="0"/>
              </a:rPr>
              <a:t>Technically and economically feasible refueling, repair, and upgrade of satellites has remained elusive—until now. OSAM technology will enable more science by assisting existing telescopes, but also lay the groundwork for future endeavors once thought to be impossible.  </a:t>
            </a:r>
          </a:p>
        </p:txBody>
      </p:sp>
      <p:pic>
        <p:nvPicPr>
          <p:cNvPr id="4" name="Picture 3" descr="Text&#10;&#10;Description automatically generated">
            <a:extLst>
              <a:ext uri="{FF2B5EF4-FFF2-40B4-BE49-F238E27FC236}">
                <a16:creationId xmlns:a16="http://schemas.microsoft.com/office/drawing/2014/main" id="{F45C737B-49E3-438D-92BD-23FC4DBA32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922"/>
            <a:ext cx="12198096" cy="6869843"/>
          </a:xfrm>
          <a:prstGeom prst="rect">
            <a:avLst/>
          </a:prstGeom>
        </p:spPr>
      </p:pic>
      <p:sp>
        <p:nvSpPr>
          <p:cNvPr id="6" name="TextBox 5">
            <a:extLst>
              <a:ext uri="{FF2B5EF4-FFF2-40B4-BE49-F238E27FC236}">
                <a16:creationId xmlns:a16="http://schemas.microsoft.com/office/drawing/2014/main" id="{CB623C19-4940-4102-B7E9-E535821D7665}"/>
              </a:ext>
            </a:extLst>
          </p:cNvPr>
          <p:cNvSpPr txBox="1"/>
          <p:nvPr/>
        </p:nvSpPr>
        <p:spPr>
          <a:xfrm>
            <a:off x="3882882" y="542066"/>
            <a:ext cx="4426235" cy="769441"/>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Autonomous Systems</a:t>
            </a:r>
          </a:p>
          <a:p>
            <a:pPr algn="ctr"/>
            <a:r>
              <a:rPr lang="en-US" sz="2000" i="1" dirty="0">
                <a:solidFill>
                  <a:schemeClr val="bg1"/>
                </a:solidFill>
                <a:latin typeface="Arial" panose="020B0604020202020204" pitchFamily="34" charset="0"/>
                <a:cs typeface="Arial" panose="020B0604020202020204" pitchFamily="34" charset="0"/>
              </a:rPr>
              <a:t>danette.allen@nasa.gov</a:t>
            </a:r>
          </a:p>
          <a:p>
            <a:pPr algn="ctr"/>
            <a:endParaRPr lang="en-US" sz="3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5241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C0D335-4FE5-44B2-B38E-F8E18C44EA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1962" y="1356820"/>
            <a:ext cx="10424160" cy="4761105"/>
          </a:xfrm>
          <a:prstGeom prst="rect">
            <a:avLst/>
          </a:prstGeom>
        </p:spPr>
      </p:pic>
      <p:sp>
        <p:nvSpPr>
          <p:cNvPr id="4" name="Title 3">
            <a:extLst>
              <a:ext uri="{FF2B5EF4-FFF2-40B4-BE49-F238E27FC236}">
                <a16:creationId xmlns:a16="http://schemas.microsoft.com/office/drawing/2014/main" id="{441B888E-2D9E-40B6-AFB8-2F58B25A7D66}"/>
              </a:ext>
            </a:extLst>
          </p:cNvPr>
          <p:cNvSpPr>
            <a:spLocks noGrp="1"/>
          </p:cNvSpPr>
          <p:nvPr>
            <p:ph type="title"/>
          </p:nvPr>
        </p:nvSpPr>
        <p:spPr/>
        <p:txBody>
          <a:bodyPr/>
          <a:lstStyle/>
          <a:p>
            <a:r>
              <a:rPr lang="en-US" dirty="0"/>
              <a:t>Questions?</a:t>
            </a:r>
          </a:p>
        </p:txBody>
      </p:sp>
      <p:sp>
        <p:nvSpPr>
          <p:cNvPr id="5" name="Content Placeholder 4">
            <a:extLst>
              <a:ext uri="{FF2B5EF4-FFF2-40B4-BE49-F238E27FC236}">
                <a16:creationId xmlns:a16="http://schemas.microsoft.com/office/drawing/2014/main" id="{9E923ACA-A30D-491D-94B5-5B902FB103D7}"/>
              </a:ext>
            </a:extLst>
          </p:cNvPr>
          <p:cNvSpPr>
            <a:spLocks noGrp="1"/>
          </p:cNvSpPr>
          <p:nvPr>
            <p:ph idx="1"/>
          </p:nvPr>
        </p:nvSpPr>
        <p:spPr>
          <a:xfrm>
            <a:off x="258644" y="6188925"/>
            <a:ext cx="11770797" cy="598076"/>
          </a:xfrm>
        </p:spPr>
        <p:txBody>
          <a:bodyPr anchor="b">
            <a:normAutofit/>
          </a:bodyPr>
          <a:lstStyle/>
          <a:p>
            <a:pPr marL="0" indent="0" algn="ctr">
              <a:buNone/>
            </a:pPr>
            <a:r>
              <a:rPr lang="en-US" sz="1600" dirty="0"/>
              <a:t>danette.allen@nasa.gov</a:t>
            </a:r>
          </a:p>
        </p:txBody>
      </p:sp>
      <p:sp>
        <p:nvSpPr>
          <p:cNvPr id="3" name="Slide Number Placeholder 2">
            <a:extLst>
              <a:ext uri="{FF2B5EF4-FFF2-40B4-BE49-F238E27FC236}">
                <a16:creationId xmlns:a16="http://schemas.microsoft.com/office/drawing/2014/main" id="{5D2FF5EF-3CBB-476D-AA3F-C02BECB956DF}"/>
              </a:ext>
            </a:extLst>
          </p:cNvPr>
          <p:cNvSpPr>
            <a:spLocks noGrp="1"/>
          </p:cNvSpPr>
          <p:nvPr>
            <p:ph type="sldNum" sz="quarter" idx="12"/>
          </p:nvPr>
        </p:nvSpPr>
        <p:spPr/>
        <p:txBody>
          <a:bodyPr/>
          <a:lstStyle/>
          <a:p>
            <a:fld id="{3C9FC519-7947-4F21-BC86-1F1EE0CE6A10}" type="slidenum">
              <a:rPr lang="en-US" smtClean="0"/>
              <a:pPr/>
              <a:t>29</a:t>
            </a:fld>
            <a:endParaRPr lang="en-US" dirty="0"/>
          </a:p>
        </p:txBody>
      </p:sp>
      <p:sp>
        <p:nvSpPr>
          <p:cNvPr id="7" name="TextBox 6">
            <a:extLst>
              <a:ext uri="{FF2B5EF4-FFF2-40B4-BE49-F238E27FC236}">
                <a16:creationId xmlns:a16="http://schemas.microsoft.com/office/drawing/2014/main" id="{8660B62D-6F32-4F1B-9651-19434B3EA7BD}"/>
              </a:ext>
            </a:extLst>
          </p:cNvPr>
          <p:cNvSpPr txBox="1"/>
          <p:nvPr/>
        </p:nvSpPr>
        <p:spPr>
          <a:xfrm>
            <a:off x="1809586" y="5024126"/>
            <a:ext cx="8787534" cy="954107"/>
          </a:xfrm>
          <a:prstGeom prst="rect">
            <a:avLst/>
          </a:prstGeom>
          <a:noFill/>
        </p:spPr>
        <p:txBody>
          <a:bodyPr wrap="none" rtlCol="0">
            <a:spAutoFit/>
          </a:bodyPr>
          <a:lstStyle/>
          <a:p>
            <a:r>
              <a:rPr lang="en-US" sz="2800" dirty="0">
                <a:solidFill>
                  <a:schemeClr val="bg1">
                    <a:lumMod val="95000"/>
                  </a:schemeClr>
                </a:solidFill>
              </a:rPr>
              <a:t>Autonomous Robotic Multi-Agent Collaborative Operations</a:t>
            </a:r>
          </a:p>
          <a:p>
            <a:pPr algn="ctr"/>
            <a:r>
              <a:rPr lang="en-US" sz="2800" dirty="0">
                <a:solidFill>
                  <a:schemeClr val="bg1">
                    <a:lumMod val="95000"/>
                  </a:schemeClr>
                </a:solidFill>
              </a:rPr>
              <a:t>Sim-To-Flight &amp; Digital Twin</a:t>
            </a:r>
          </a:p>
        </p:txBody>
      </p:sp>
      <p:sp>
        <p:nvSpPr>
          <p:cNvPr id="11" name="TextBox 10">
            <a:extLst>
              <a:ext uri="{FF2B5EF4-FFF2-40B4-BE49-F238E27FC236}">
                <a16:creationId xmlns:a16="http://schemas.microsoft.com/office/drawing/2014/main" id="{A84D5106-5541-484A-979D-E5340402BAAD}"/>
              </a:ext>
            </a:extLst>
          </p:cNvPr>
          <p:cNvSpPr txBox="1"/>
          <p:nvPr/>
        </p:nvSpPr>
        <p:spPr>
          <a:xfrm>
            <a:off x="9778209" y="1143325"/>
            <a:ext cx="1637821" cy="307777"/>
          </a:xfrm>
          <a:prstGeom prst="rect">
            <a:avLst/>
          </a:prstGeom>
          <a:noFill/>
        </p:spPr>
        <p:txBody>
          <a:bodyPr wrap="none" rtlCol="0">
            <a:spAutoFit/>
          </a:bodyPr>
          <a:lstStyle/>
          <a:p>
            <a:pPr algn="r"/>
            <a:r>
              <a:rPr lang="en-US" sz="1400" dirty="0">
                <a:solidFill>
                  <a:schemeClr val="bg1"/>
                </a:solidFill>
              </a:rPr>
              <a:t>Credit: Sherif Shazly</a:t>
            </a:r>
          </a:p>
        </p:txBody>
      </p:sp>
    </p:spTree>
    <p:custDataLst>
      <p:tags r:id="rId1"/>
    </p:custDataLst>
    <p:extLst>
      <p:ext uri="{BB962C8B-B14F-4D97-AF65-F5344CB8AC3E}">
        <p14:creationId xmlns:p14="http://schemas.microsoft.com/office/powerpoint/2010/main" val="331147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2.3|12.9"/>
</p:tagLst>
</file>

<file path=ppt/tags/tag2.xml><?xml version="1.0" encoding="utf-8"?>
<p:tagLst xmlns:a="http://schemas.openxmlformats.org/drawingml/2006/main" xmlns:r="http://schemas.openxmlformats.org/officeDocument/2006/relationships" xmlns:p="http://schemas.openxmlformats.org/presentationml/2006/main">
  <p:tag name="TIMING" val="|62.8|8.2|8.7|11.1|12.8"/>
</p:tagLst>
</file>

<file path=ppt/tags/tag3.xml><?xml version="1.0" encoding="utf-8"?>
<p:tagLst xmlns:a="http://schemas.openxmlformats.org/drawingml/2006/main" xmlns:r="http://schemas.openxmlformats.org/officeDocument/2006/relationships" xmlns:p="http://schemas.openxmlformats.org/presentationml/2006/main">
  <p:tag name="TIMING" val="|21.3|10.1"/>
</p:tagLst>
</file>

<file path=ppt/tags/tag4.xml><?xml version="1.0" encoding="utf-8"?>
<p:tagLst xmlns:a="http://schemas.openxmlformats.org/drawingml/2006/main" xmlns:r="http://schemas.openxmlformats.org/officeDocument/2006/relationships" xmlns:p="http://schemas.openxmlformats.org/presentationml/2006/main">
  <p:tag name="TIMING" val="|2"/>
</p:tagLst>
</file>

<file path=ppt/tags/tag5.xml><?xml version="1.0" encoding="utf-8"?>
<p:tagLst xmlns:a="http://schemas.openxmlformats.org/drawingml/2006/main" xmlns:r="http://schemas.openxmlformats.org/officeDocument/2006/relationships" xmlns:p="http://schemas.openxmlformats.org/presentationml/2006/main">
  <p:tag name="TIMING" val="|12"/>
</p:tagLst>
</file>

<file path=ppt/tags/tag6.xml><?xml version="1.0" encoding="utf-8"?>
<p:tagLst xmlns:a="http://schemas.openxmlformats.org/drawingml/2006/main" xmlns:r="http://schemas.openxmlformats.org/officeDocument/2006/relationships" xmlns:p="http://schemas.openxmlformats.org/presentationml/2006/main">
  <p:tag name="TIMING" val="|7.7"/>
</p:tagLst>
</file>

<file path=ppt/tags/tag7.xml><?xml version="1.0" encoding="utf-8"?>
<p:tagLst xmlns:a="http://schemas.openxmlformats.org/drawingml/2006/main" xmlns:r="http://schemas.openxmlformats.org/officeDocument/2006/relationships" xmlns:p="http://schemas.openxmlformats.org/presentationml/2006/main">
  <p:tag name="TIMING" val="|7.1"/>
</p:tagLst>
</file>

<file path=ppt/tags/tag8.xml><?xml version="1.0" encoding="utf-8"?>
<p:tagLst xmlns:a="http://schemas.openxmlformats.org/drawingml/2006/main" xmlns:r="http://schemas.openxmlformats.org/officeDocument/2006/relationships" xmlns:p="http://schemas.openxmlformats.org/presentationml/2006/main">
  <p:tag name="TIMING" val="|16.1"/>
</p:tagLst>
</file>

<file path=ppt/tags/tag9.xml><?xml version="1.0" encoding="utf-8"?>
<p:tagLst xmlns:a="http://schemas.openxmlformats.org/drawingml/2006/main" xmlns:r="http://schemas.openxmlformats.org/officeDocument/2006/relationships" xmlns:p="http://schemas.openxmlformats.org/presentationml/2006/main">
  <p:tag name="TIMING" val="|16.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G-1.potx" id="{47645806-694B-416D-9B41-2AB5A72CA4E5}" vid="{F65E67ED-77CA-4D6C-B95E-B1B6A7D37DD7}"/>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A6EC980A0182648AF2DE4564F50CB61" ma:contentTypeVersion="7" ma:contentTypeDescription="Create a new document." ma:contentTypeScope="" ma:versionID="f8c376a712214ffbbedff7500420a6b4">
  <xsd:schema xmlns:xsd="http://www.w3.org/2001/XMLSchema" xmlns:xs="http://www.w3.org/2001/XMLSchema" xmlns:p="http://schemas.microsoft.com/office/2006/metadata/properties" xmlns:ns2="58193bbe-7cce-4dab-a5db-7f7c161d85c7" targetNamespace="http://schemas.microsoft.com/office/2006/metadata/properties" ma:root="true" ma:fieldsID="ba345266d8f912519658e84230333164" ns2:_="">
    <xsd:import namespace="58193bbe-7cce-4dab-a5db-7f7c161d85c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193bbe-7cce-4dab-a5db-7f7c161d8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B79A87-02C7-4004-A795-B179139AE77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BF3A9CC-739A-4A96-B5E0-F1DC8FA4F8EB}">
  <ds:schemaRefs>
    <ds:schemaRef ds:uri="http://schemas.microsoft.com/sharepoint/v3/contenttype/forms"/>
  </ds:schemaRefs>
</ds:datastoreItem>
</file>

<file path=customXml/itemProps3.xml><?xml version="1.0" encoding="utf-8"?>
<ds:datastoreItem xmlns:ds="http://schemas.openxmlformats.org/officeDocument/2006/customXml" ds:itemID="{10F92EB1-4C77-4D22-87EB-36D04906FD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193bbe-7cce-4dab-a5db-7f7c161d85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13511</TotalTime>
  <Words>971</Words>
  <Application>Microsoft Office PowerPoint</Application>
  <PresentationFormat>Widescreen</PresentationFormat>
  <Paragraphs>259</Paragraphs>
  <Slides>29</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Calibri</vt:lpstr>
      <vt:lpstr>Calibri Light</vt:lpstr>
      <vt:lpstr>Century Gothic</vt:lpstr>
      <vt:lpstr>Office Theme</vt:lpstr>
      <vt:lpstr>2_Custom Design</vt:lpstr>
      <vt:lpstr>PowerPoint Presentation</vt:lpstr>
      <vt:lpstr>OSAM is a Big Umbrella  Assembly</vt:lpstr>
      <vt:lpstr>Artemis: Lunar Excavation, Construction, &amp; Outfitting </vt:lpstr>
      <vt:lpstr>Autonomous Lunar Excavation, Construction, &amp; Outfitting</vt:lpstr>
      <vt:lpstr>Performance, Pace, &amp; Persistence</vt:lpstr>
      <vt:lpstr>Autonomous In-Space Assembly of a 20m telescope</vt:lpstr>
      <vt:lpstr>Autonomous In-Space Assembly of a 20m telescope</vt:lpstr>
      <vt:lpstr>Autonomous In-Situ Assembly of a 20m telescope</vt:lpstr>
      <vt:lpstr>Autonomous In-Situ </vt:lpstr>
      <vt:lpstr>Autonomous In-Situ Assembly of a Lunar Base</vt:lpstr>
      <vt:lpstr>Autonomous In-Situ Assembly of a Lunar Base</vt:lpstr>
      <vt:lpstr>Autonomous ISA of a Lunar Base</vt:lpstr>
      <vt:lpstr>Autonomous ISA of a Lunar Base: Power/Comms</vt:lpstr>
      <vt:lpstr>Autonomous ISA of a Lunar Base: Supplies</vt:lpstr>
      <vt:lpstr>Autonomous ISA of a Lunar Base: Excavation</vt:lpstr>
      <vt:lpstr>Autonomous ISA of a Lunar Base: Transport</vt:lpstr>
      <vt:lpstr>Autonomous ISA of a Lunar Base: Construction</vt:lpstr>
      <vt:lpstr>Autonomous ISA of a Lunar Base: Outrigging</vt:lpstr>
      <vt:lpstr>Autonomous ISA of a Lunar Base: Habitats/Havens</vt:lpstr>
      <vt:lpstr>Autonomous In-Situ Assembly of a Lunar Base</vt:lpstr>
      <vt:lpstr>What about Autonomy?</vt:lpstr>
      <vt:lpstr>ISA Capability Needs</vt:lpstr>
      <vt:lpstr>ISA Capability Needs</vt:lpstr>
      <vt:lpstr>ISA Capability Needs</vt:lpstr>
      <vt:lpstr>ISA Capability Needs</vt:lpstr>
      <vt:lpstr>ISA Capability Needs – In Space</vt:lpstr>
      <vt:lpstr>ISA Capability Needs – On Surface</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Industry Day January 30, 2018</dc:title>
  <dc:creator>Phillips, Zulma (GSFC - 4800)</dc:creator>
  <cp:lastModifiedBy>Baize, Wanda M Hickson (LARC-B702)[LAMPS 2]</cp:lastModifiedBy>
  <cp:revision>519</cp:revision>
  <cp:lastPrinted>2018-11-19T18:43:31Z</cp:lastPrinted>
  <dcterms:created xsi:type="dcterms:W3CDTF">2018-01-02T21:58:01Z</dcterms:created>
  <dcterms:modified xsi:type="dcterms:W3CDTF">2021-10-27T11:10:29Z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0x010100DA6EC980A0182648AF2DE4564F50CB61</vt:lpwstr>
  </property>
</Properties>
</file>