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14"/>
  </p:notesMasterIdLst>
  <p:sldIdLst>
    <p:sldId id="327" r:id="rId3"/>
    <p:sldId id="328" r:id="rId4"/>
    <p:sldId id="289" r:id="rId5"/>
    <p:sldId id="330" r:id="rId6"/>
    <p:sldId id="260" r:id="rId7"/>
    <p:sldId id="292" r:id="rId8"/>
    <p:sldId id="261" r:id="rId9"/>
    <p:sldId id="257" r:id="rId10"/>
    <p:sldId id="293" r:id="rId11"/>
    <p:sldId id="329" r:id="rId12"/>
    <p:sldId id="331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CC"/>
    <a:srgbClr val="FF6600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675" autoAdjust="0"/>
    <p:restoredTop sz="94660"/>
  </p:normalViewPr>
  <p:slideViewPr>
    <p:cSldViewPr snapToGrid="0">
      <p:cViewPr varScale="1">
        <p:scale>
          <a:sx n="63" d="100"/>
          <a:sy n="63" d="100"/>
        </p:scale>
        <p:origin x="1088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E800DCC-4120-4B2D-8AF9-3F8DBDE96733}" type="doc">
      <dgm:prSet loTypeId="urn:microsoft.com/office/officeart/2005/8/layout/chevron2" loCatId="list" qsTypeId="urn:microsoft.com/office/officeart/2005/8/quickstyle/simple1" qsCatId="simple" csTypeId="urn:microsoft.com/office/officeart/2005/8/colors/colorful5" csCatId="colorful" phldr="1"/>
      <dgm:spPr/>
    </dgm:pt>
    <dgm:pt modelId="{BD070213-FFA3-4BF0-9D74-F34A06C73DEA}">
      <dgm:prSet phldrT="[Text]"/>
      <dgm:spPr/>
      <dgm:t>
        <a:bodyPr/>
        <a:lstStyle/>
        <a:p>
          <a:r>
            <a:rPr lang="en-US" dirty="0"/>
            <a:t>Mega Drivers</a:t>
          </a:r>
        </a:p>
      </dgm:t>
    </dgm:pt>
    <dgm:pt modelId="{70889E13-8B17-4F39-A8FA-AA56267D15C3}" type="parTrans" cxnId="{6165E195-97B6-4F02-8E28-276318584C6C}">
      <dgm:prSet/>
      <dgm:spPr/>
      <dgm:t>
        <a:bodyPr/>
        <a:lstStyle/>
        <a:p>
          <a:endParaRPr lang="en-US"/>
        </a:p>
      </dgm:t>
    </dgm:pt>
    <dgm:pt modelId="{528B8CBF-3DBC-49BE-8CFC-2D161F21565F}" type="sibTrans" cxnId="{6165E195-97B6-4F02-8E28-276318584C6C}">
      <dgm:prSet/>
      <dgm:spPr/>
      <dgm:t>
        <a:bodyPr/>
        <a:lstStyle/>
        <a:p>
          <a:endParaRPr lang="en-US"/>
        </a:p>
      </dgm:t>
    </dgm:pt>
    <dgm:pt modelId="{EFF7983C-BA5F-423C-B354-D345B6EC67F6}">
      <dgm:prSet phldrT="[Text]"/>
      <dgm:spPr/>
      <dgm:t>
        <a:bodyPr/>
        <a:lstStyle/>
        <a:p>
          <a:r>
            <a:rPr lang="en-US" dirty="0"/>
            <a:t>What’s Next</a:t>
          </a:r>
        </a:p>
      </dgm:t>
    </dgm:pt>
    <dgm:pt modelId="{3946FAF7-C2CA-45C4-9A50-99D7D96A8204}" type="parTrans" cxnId="{0BEECF9C-8A66-447E-BDFC-A611278452C5}">
      <dgm:prSet/>
      <dgm:spPr/>
      <dgm:t>
        <a:bodyPr/>
        <a:lstStyle/>
        <a:p>
          <a:endParaRPr lang="en-US"/>
        </a:p>
      </dgm:t>
    </dgm:pt>
    <dgm:pt modelId="{E2025F0C-A760-4973-B567-BCED1EB3C14A}" type="sibTrans" cxnId="{0BEECF9C-8A66-447E-BDFC-A611278452C5}">
      <dgm:prSet/>
      <dgm:spPr/>
      <dgm:t>
        <a:bodyPr/>
        <a:lstStyle/>
        <a:p>
          <a:endParaRPr lang="en-US"/>
        </a:p>
      </dgm:t>
    </dgm:pt>
    <dgm:pt modelId="{B441A4DF-EE52-42A7-83CF-E5F727034CA1}">
      <dgm:prSet phldrT="[Text]"/>
      <dgm:spPr/>
      <dgm:t>
        <a:bodyPr/>
        <a:lstStyle/>
        <a:p>
          <a:r>
            <a:rPr lang="en-US" dirty="0"/>
            <a:t>Just In Time </a:t>
          </a:r>
        </a:p>
      </dgm:t>
    </dgm:pt>
    <dgm:pt modelId="{5268000F-0320-465A-A3D4-B794A691B89F}" type="parTrans" cxnId="{FB76D4E1-73AF-4D72-B052-E3B088B3869B}">
      <dgm:prSet/>
      <dgm:spPr/>
      <dgm:t>
        <a:bodyPr/>
        <a:lstStyle/>
        <a:p>
          <a:endParaRPr lang="en-US"/>
        </a:p>
      </dgm:t>
    </dgm:pt>
    <dgm:pt modelId="{0CC1EB0D-41BB-4D0A-9B51-F416E8EDD1D2}" type="sibTrans" cxnId="{FB76D4E1-73AF-4D72-B052-E3B088B3869B}">
      <dgm:prSet/>
      <dgm:spPr/>
      <dgm:t>
        <a:bodyPr/>
        <a:lstStyle/>
        <a:p>
          <a:endParaRPr lang="en-US"/>
        </a:p>
      </dgm:t>
    </dgm:pt>
    <dgm:pt modelId="{C1330971-21D1-4BA5-BD07-4968AB682368}">
      <dgm:prSet/>
      <dgm:spPr/>
      <dgm:t>
        <a:bodyPr/>
        <a:lstStyle/>
        <a:p>
          <a:r>
            <a:rPr lang="en-US"/>
            <a:t>Strategic systems analyses to support the two-year ARMD Strategic Implementation Plan (SIP) update cycle </a:t>
          </a:r>
        </a:p>
      </dgm:t>
    </dgm:pt>
    <dgm:pt modelId="{80E27EC7-6ECC-439C-96D0-E25C020310FA}" type="parTrans" cxnId="{C06BF118-6818-426E-A4B3-85990C3033AA}">
      <dgm:prSet/>
      <dgm:spPr/>
      <dgm:t>
        <a:bodyPr/>
        <a:lstStyle/>
        <a:p>
          <a:endParaRPr lang="en-US"/>
        </a:p>
      </dgm:t>
    </dgm:pt>
    <dgm:pt modelId="{D88EF413-1C2C-48D3-BA85-6A1216F7FAD3}" type="sibTrans" cxnId="{C06BF118-6818-426E-A4B3-85990C3033AA}">
      <dgm:prSet/>
      <dgm:spPr/>
      <dgm:t>
        <a:bodyPr/>
        <a:lstStyle/>
        <a:p>
          <a:endParaRPr lang="en-US"/>
        </a:p>
      </dgm:t>
    </dgm:pt>
    <dgm:pt modelId="{11F70D59-30E4-43CC-8804-7E161153C964}">
      <dgm:prSet/>
      <dgm:spPr/>
      <dgm:t>
        <a:bodyPr/>
        <a:lstStyle/>
        <a:p>
          <a:r>
            <a:rPr lang="en-US" dirty="0"/>
            <a:t>Internal capability to answer strategic questions that are necessary for annual strategic planning discussions and other ARMD strategy tasks</a:t>
          </a:r>
        </a:p>
      </dgm:t>
    </dgm:pt>
    <dgm:pt modelId="{BE76CC74-4A81-4E5A-A30B-71841AAAB7C5}" type="parTrans" cxnId="{996D7BC9-A1F8-4575-A2A8-D38E03AD96BE}">
      <dgm:prSet/>
      <dgm:spPr/>
      <dgm:t>
        <a:bodyPr/>
        <a:lstStyle/>
        <a:p>
          <a:endParaRPr lang="en-US"/>
        </a:p>
      </dgm:t>
    </dgm:pt>
    <dgm:pt modelId="{67FA6A35-FDB3-4C31-8318-39BF7105F8F2}" type="sibTrans" cxnId="{996D7BC9-A1F8-4575-A2A8-D38E03AD96BE}">
      <dgm:prSet/>
      <dgm:spPr/>
      <dgm:t>
        <a:bodyPr/>
        <a:lstStyle/>
        <a:p>
          <a:endParaRPr lang="en-US"/>
        </a:p>
      </dgm:t>
    </dgm:pt>
    <dgm:pt modelId="{B13E9C0B-2B59-4466-9ACA-E725A1A7F396}">
      <dgm:prSet/>
      <dgm:spPr/>
      <dgm:t>
        <a:bodyPr/>
        <a:lstStyle/>
        <a:p>
          <a:r>
            <a:rPr lang="en-US" dirty="0"/>
            <a:t>Includes all types of strategic systems analyses</a:t>
          </a:r>
        </a:p>
      </dgm:t>
    </dgm:pt>
    <dgm:pt modelId="{086325AA-9CE1-4965-866F-CA5B5EE1C53D}" type="parTrans" cxnId="{9E50BA9A-B3F1-4842-A441-B03C32DA7A8E}">
      <dgm:prSet/>
      <dgm:spPr/>
      <dgm:t>
        <a:bodyPr/>
        <a:lstStyle/>
        <a:p>
          <a:endParaRPr lang="en-US"/>
        </a:p>
      </dgm:t>
    </dgm:pt>
    <dgm:pt modelId="{87864766-84E0-4A77-B365-35605FE3C26A}" type="sibTrans" cxnId="{9E50BA9A-B3F1-4842-A441-B03C32DA7A8E}">
      <dgm:prSet/>
      <dgm:spPr/>
      <dgm:t>
        <a:bodyPr/>
        <a:lstStyle/>
        <a:p>
          <a:endParaRPr lang="en-US"/>
        </a:p>
      </dgm:t>
    </dgm:pt>
    <dgm:pt modelId="{5327C3E6-2841-4FD5-8611-4B7C073EF92E}">
      <dgm:prSet/>
      <dgm:spPr/>
      <dgm:t>
        <a:bodyPr/>
        <a:lstStyle/>
        <a:p>
          <a:r>
            <a:rPr lang="en-US"/>
            <a:t>Investigates new concepts that yield compelling benefits in a particular focus area</a:t>
          </a:r>
        </a:p>
      </dgm:t>
    </dgm:pt>
    <dgm:pt modelId="{1B4DFCC9-E6C4-429F-87DD-35CA6DC192C1}" type="parTrans" cxnId="{0CF375F2-E92A-4DC9-9FA6-3EBDB5A63F52}">
      <dgm:prSet/>
      <dgm:spPr/>
      <dgm:t>
        <a:bodyPr/>
        <a:lstStyle/>
        <a:p>
          <a:endParaRPr lang="en-US"/>
        </a:p>
      </dgm:t>
    </dgm:pt>
    <dgm:pt modelId="{C2889821-AE7C-4BBA-96B0-AF1990986BA4}" type="sibTrans" cxnId="{0CF375F2-E92A-4DC9-9FA6-3EBDB5A63F52}">
      <dgm:prSet/>
      <dgm:spPr/>
      <dgm:t>
        <a:bodyPr/>
        <a:lstStyle/>
        <a:p>
          <a:endParaRPr lang="en-US"/>
        </a:p>
      </dgm:t>
    </dgm:pt>
    <dgm:pt modelId="{FA8FB619-A6BC-47CD-B55C-2086818FAD6A}">
      <dgm:prSet/>
      <dgm:spPr/>
      <dgm:t>
        <a:bodyPr/>
        <a:lstStyle/>
        <a:p>
          <a:r>
            <a:rPr lang="en-US"/>
            <a:t>Goal is to provide some benefit over state-of-the-art to motivate technical challenges and spur new approaches</a:t>
          </a:r>
        </a:p>
      </dgm:t>
    </dgm:pt>
    <dgm:pt modelId="{9BF509A5-E8C1-410F-A2AD-76DA8E9614DD}" type="parTrans" cxnId="{8D25723C-08E7-4F0E-96CA-135A393AE90F}">
      <dgm:prSet/>
      <dgm:spPr/>
      <dgm:t>
        <a:bodyPr/>
        <a:lstStyle/>
        <a:p>
          <a:endParaRPr lang="en-US"/>
        </a:p>
      </dgm:t>
    </dgm:pt>
    <dgm:pt modelId="{3CC73FC0-A960-48B9-BD8A-48043DB932B3}" type="sibTrans" cxnId="{8D25723C-08E7-4F0E-96CA-135A393AE90F}">
      <dgm:prSet/>
      <dgm:spPr/>
      <dgm:t>
        <a:bodyPr/>
        <a:lstStyle/>
        <a:p>
          <a:endParaRPr lang="en-US"/>
        </a:p>
      </dgm:t>
    </dgm:pt>
    <dgm:pt modelId="{02EA94EC-DF6C-4338-A96A-73EBD8A29643}">
      <dgm:prSet/>
      <dgm:spPr/>
      <dgm:t>
        <a:bodyPr/>
        <a:lstStyle/>
        <a:p>
          <a:r>
            <a:rPr lang="en-US"/>
            <a:t>Outputs include trends, scenarios, ideal characteristics and assumptions</a:t>
          </a:r>
        </a:p>
      </dgm:t>
    </dgm:pt>
    <dgm:pt modelId="{9CBE8280-D3E6-4666-845E-C4AD336A1CD7}" type="parTrans" cxnId="{4EA25360-1E1F-455F-931B-F9A5037532F2}">
      <dgm:prSet/>
      <dgm:spPr/>
      <dgm:t>
        <a:bodyPr/>
        <a:lstStyle/>
        <a:p>
          <a:endParaRPr lang="en-US"/>
        </a:p>
      </dgm:t>
    </dgm:pt>
    <dgm:pt modelId="{677157B7-5544-4486-B6D2-A6937E3D01D3}" type="sibTrans" cxnId="{4EA25360-1E1F-455F-931B-F9A5037532F2}">
      <dgm:prSet/>
      <dgm:spPr/>
      <dgm:t>
        <a:bodyPr/>
        <a:lstStyle/>
        <a:p>
          <a:endParaRPr lang="en-US"/>
        </a:p>
      </dgm:t>
    </dgm:pt>
    <dgm:pt modelId="{C523D179-9B5F-43A2-92DD-CB2420ADB71F}" type="pres">
      <dgm:prSet presAssocID="{7E800DCC-4120-4B2D-8AF9-3F8DBDE96733}" presName="linearFlow" presStyleCnt="0">
        <dgm:presLayoutVars>
          <dgm:dir/>
          <dgm:animLvl val="lvl"/>
          <dgm:resizeHandles val="exact"/>
        </dgm:presLayoutVars>
      </dgm:prSet>
      <dgm:spPr/>
    </dgm:pt>
    <dgm:pt modelId="{6787862C-6C56-4B22-AD98-32D773190CFA}" type="pres">
      <dgm:prSet presAssocID="{BD070213-FFA3-4BF0-9D74-F34A06C73DEA}" presName="composite" presStyleCnt="0"/>
      <dgm:spPr/>
    </dgm:pt>
    <dgm:pt modelId="{847CA0CD-7042-4FE3-A034-D1C4E225C927}" type="pres">
      <dgm:prSet presAssocID="{BD070213-FFA3-4BF0-9D74-F34A06C73DEA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24839473-1124-4B0D-9854-63E7EF527D8E}" type="pres">
      <dgm:prSet presAssocID="{BD070213-FFA3-4BF0-9D74-F34A06C73DEA}" presName="descendantText" presStyleLbl="alignAcc1" presStyleIdx="0" presStyleCnt="3">
        <dgm:presLayoutVars>
          <dgm:bulletEnabled val="1"/>
        </dgm:presLayoutVars>
      </dgm:prSet>
      <dgm:spPr/>
    </dgm:pt>
    <dgm:pt modelId="{545EA54A-9386-4525-8CFF-2390EAE78AC5}" type="pres">
      <dgm:prSet presAssocID="{528B8CBF-3DBC-49BE-8CFC-2D161F21565F}" presName="sp" presStyleCnt="0"/>
      <dgm:spPr/>
    </dgm:pt>
    <dgm:pt modelId="{3120CDB8-AE3E-438A-B6FF-380EFE4B62DD}" type="pres">
      <dgm:prSet presAssocID="{EFF7983C-BA5F-423C-B354-D345B6EC67F6}" presName="composite" presStyleCnt="0"/>
      <dgm:spPr/>
    </dgm:pt>
    <dgm:pt modelId="{572C5AD8-EBD8-4AFD-9757-680C5C220D15}" type="pres">
      <dgm:prSet presAssocID="{EFF7983C-BA5F-423C-B354-D345B6EC67F6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10642C48-A5D6-4FFC-8069-242456F352B5}" type="pres">
      <dgm:prSet presAssocID="{EFF7983C-BA5F-423C-B354-D345B6EC67F6}" presName="descendantText" presStyleLbl="alignAcc1" presStyleIdx="1" presStyleCnt="3">
        <dgm:presLayoutVars>
          <dgm:bulletEnabled val="1"/>
        </dgm:presLayoutVars>
      </dgm:prSet>
      <dgm:spPr/>
    </dgm:pt>
    <dgm:pt modelId="{B0FF2CAB-0DFB-422C-B931-F5F1624ED476}" type="pres">
      <dgm:prSet presAssocID="{E2025F0C-A760-4973-B567-BCED1EB3C14A}" presName="sp" presStyleCnt="0"/>
      <dgm:spPr/>
    </dgm:pt>
    <dgm:pt modelId="{8CFAB7DE-6AC1-4297-B02E-93A2A6585819}" type="pres">
      <dgm:prSet presAssocID="{B441A4DF-EE52-42A7-83CF-E5F727034CA1}" presName="composite" presStyleCnt="0"/>
      <dgm:spPr/>
    </dgm:pt>
    <dgm:pt modelId="{CAFCE370-6E5B-43DA-A7C4-CC0E975E0D81}" type="pres">
      <dgm:prSet presAssocID="{B441A4DF-EE52-42A7-83CF-E5F727034CA1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B61577AA-1CC9-483E-882C-0E949E9C015B}" type="pres">
      <dgm:prSet presAssocID="{B441A4DF-EE52-42A7-83CF-E5F727034CA1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C06BF118-6818-426E-A4B3-85990C3033AA}" srcId="{BD070213-FFA3-4BF0-9D74-F34A06C73DEA}" destId="{C1330971-21D1-4BA5-BD07-4968AB682368}" srcOrd="0" destOrd="0" parTransId="{80E27EC7-6ECC-439C-96D0-E25C020310FA}" sibTransId="{D88EF413-1C2C-48D3-BA85-6A1216F7FAD3}"/>
    <dgm:cxn modelId="{8D25723C-08E7-4F0E-96CA-135A393AE90F}" srcId="{EFF7983C-BA5F-423C-B354-D345B6EC67F6}" destId="{FA8FB619-A6BC-47CD-B55C-2086818FAD6A}" srcOrd="1" destOrd="0" parTransId="{9BF509A5-E8C1-410F-A2AD-76DA8E9614DD}" sibTransId="{3CC73FC0-A960-48B9-BD8A-48043DB932B3}"/>
    <dgm:cxn modelId="{39AC4A60-0522-4A1A-8BCB-E5DD977C079A}" type="presOf" srcId="{02EA94EC-DF6C-4338-A96A-73EBD8A29643}" destId="{24839473-1124-4B0D-9854-63E7EF527D8E}" srcOrd="0" destOrd="1" presId="urn:microsoft.com/office/officeart/2005/8/layout/chevron2"/>
    <dgm:cxn modelId="{4EA25360-1E1F-455F-931B-F9A5037532F2}" srcId="{BD070213-FFA3-4BF0-9D74-F34A06C73DEA}" destId="{02EA94EC-DF6C-4338-A96A-73EBD8A29643}" srcOrd="1" destOrd="0" parTransId="{9CBE8280-D3E6-4666-845E-C4AD336A1CD7}" sibTransId="{677157B7-5544-4486-B6D2-A6937E3D01D3}"/>
    <dgm:cxn modelId="{8FBBF760-ED5A-4361-9D61-26F0E6440E35}" type="presOf" srcId="{FA8FB619-A6BC-47CD-B55C-2086818FAD6A}" destId="{10642C48-A5D6-4FFC-8069-242456F352B5}" srcOrd="0" destOrd="1" presId="urn:microsoft.com/office/officeart/2005/8/layout/chevron2"/>
    <dgm:cxn modelId="{0873A441-042B-4108-AE54-22CFA4AC5A5B}" type="presOf" srcId="{C1330971-21D1-4BA5-BD07-4968AB682368}" destId="{24839473-1124-4B0D-9854-63E7EF527D8E}" srcOrd="0" destOrd="0" presId="urn:microsoft.com/office/officeart/2005/8/layout/chevron2"/>
    <dgm:cxn modelId="{18AF2166-1C75-4E74-85B7-10B349DCD792}" type="presOf" srcId="{7E800DCC-4120-4B2D-8AF9-3F8DBDE96733}" destId="{C523D179-9B5F-43A2-92DD-CB2420ADB71F}" srcOrd="0" destOrd="0" presId="urn:microsoft.com/office/officeart/2005/8/layout/chevron2"/>
    <dgm:cxn modelId="{7A49F151-9489-40CB-B64E-3A1BC086D27F}" type="presOf" srcId="{EFF7983C-BA5F-423C-B354-D345B6EC67F6}" destId="{572C5AD8-EBD8-4AFD-9757-680C5C220D15}" srcOrd="0" destOrd="0" presId="urn:microsoft.com/office/officeart/2005/8/layout/chevron2"/>
    <dgm:cxn modelId="{690EDF8A-0ECF-4652-ADD5-3E14F466DAC9}" type="presOf" srcId="{11F70D59-30E4-43CC-8804-7E161153C964}" destId="{B61577AA-1CC9-483E-882C-0E949E9C015B}" srcOrd="0" destOrd="0" presId="urn:microsoft.com/office/officeart/2005/8/layout/chevron2"/>
    <dgm:cxn modelId="{6165E195-97B6-4F02-8E28-276318584C6C}" srcId="{7E800DCC-4120-4B2D-8AF9-3F8DBDE96733}" destId="{BD070213-FFA3-4BF0-9D74-F34A06C73DEA}" srcOrd="0" destOrd="0" parTransId="{70889E13-8B17-4F39-A8FA-AA56267D15C3}" sibTransId="{528B8CBF-3DBC-49BE-8CFC-2D161F21565F}"/>
    <dgm:cxn modelId="{9E50BA9A-B3F1-4842-A441-B03C32DA7A8E}" srcId="{B441A4DF-EE52-42A7-83CF-E5F727034CA1}" destId="{B13E9C0B-2B59-4466-9ACA-E725A1A7F396}" srcOrd="1" destOrd="0" parTransId="{086325AA-9CE1-4965-866F-CA5B5EE1C53D}" sibTransId="{87864766-84E0-4A77-B365-35605FE3C26A}"/>
    <dgm:cxn modelId="{0BEECF9C-8A66-447E-BDFC-A611278452C5}" srcId="{7E800DCC-4120-4B2D-8AF9-3F8DBDE96733}" destId="{EFF7983C-BA5F-423C-B354-D345B6EC67F6}" srcOrd="1" destOrd="0" parTransId="{3946FAF7-C2CA-45C4-9A50-99D7D96A8204}" sibTransId="{E2025F0C-A760-4973-B567-BCED1EB3C14A}"/>
    <dgm:cxn modelId="{BF6CBCA0-094C-4FBB-98A3-C2D60150D69C}" type="presOf" srcId="{B441A4DF-EE52-42A7-83CF-E5F727034CA1}" destId="{CAFCE370-6E5B-43DA-A7C4-CC0E975E0D81}" srcOrd="0" destOrd="0" presId="urn:microsoft.com/office/officeart/2005/8/layout/chevron2"/>
    <dgm:cxn modelId="{6684D6C3-053D-4C4C-B165-FF5F63C2CF8D}" type="presOf" srcId="{5327C3E6-2841-4FD5-8611-4B7C073EF92E}" destId="{10642C48-A5D6-4FFC-8069-242456F352B5}" srcOrd="0" destOrd="0" presId="urn:microsoft.com/office/officeart/2005/8/layout/chevron2"/>
    <dgm:cxn modelId="{996D7BC9-A1F8-4575-A2A8-D38E03AD96BE}" srcId="{B441A4DF-EE52-42A7-83CF-E5F727034CA1}" destId="{11F70D59-30E4-43CC-8804-7E161153C964}" srcOrd="0" destOrd="0" parTransId="{BE76CC74-4A81-4E5A-A30B-71841AAAB7C5}" sibTransId="{67FA6A35-FDB3-4C31-8318-39BF7105F8F2}"/>
    <dgm:cxn modelId="{D2CB01DC-B6E2-448E-AD76-17B1DBE449E6}" type="presOf" srcId="{BD070213-FFA3-4BF0-9D74-F34A06C73DEA}" destId="{847CA0CD-7042-4FE3-A034-D1C4E225C927}" srcOrd="0" destOrd="0" presId="urn:microsoft.com/office/officeart/2005/8/layout/chevron2"/>
    <dgm:cxn modelId="{FB76D4E1-73AF-4D72-B052-E3B088B3869B}" srcId="{7E800DCC-4120-4B2D-8AF9-3F8DBDE96733}" destId="{B441A4DF-EE52-42A7-83CF-E5F727034CA1}" srcOrd="2" destOrd="0" parTransId="{5268000F-0320-465A-A3D4-B794A691B89F}" sibTransId="{0CC1EB0D-41BB-4D0A-9B51-F416E8EDD1D2}"/>
    <dgm:cxn modelId="{A7ED37E7-EADC-4D15-BA81-644785DBC891}" type="presOf" srcId="{B13E9C0B-2B59-4466-9ACA-E725A1A7F396}" destId="{B61577AA-1CC9-483E-882C-0E949E9C015B}" srcOrd="0" destOrd="1" presId="urn:microsoft.com/office/officeart/2005/8/layout/chevron2"/>
    <dgm:cxn modelId="{0CF375F2-E92A-4DC9-9FA6-3EBDB5A63F52}" srcId="{EFF7983C-BA5F-423C-B354-D345B6EC67F6}" destId="{5327C3E6-2841-4FD5-8611-4B7C073EF92E}" srcOrd="0" destOrd="0" parTransId="{1B4DFCC9-E6C4-429F-87DD-35CA6DC192C1}" sibTransId="{C2889821-AE7C-4BBA-96B0-AF1990986BA4}"/>
    <dgm:cxn modelId="{CC476639-DE58-49A1-B7A9-C8B2711F3505}" type="presParOf" srcId="{C523D179-9B5F-43A2-92DD-CB2420ADB71F}" destId="{6787862C-6C56-4B22-AD98-32D773190CFA}" srcOrd="0" destOrd="0" presId="urn:microsoft.com/office/officeart/2005/8/layout/chevron2"/>
    <dgm:cxn modelId="{8F26BFB4-6BA7-4AA8-962D-AD470481BC3E}" type="presParOf" srcId="{6787862C-6C56-4B22-AD98-32D773190CFA}" destId="{847CA0CD-7042-4FE3-A034-D1C4E225C927}" srcOrd="0" destOrd="0" presId="urn:microsoft.com/office/officeart/2005/8/layout/chevron2"/>
    <dgm:cxn modelId="{59A793E6-1CDA-4C46-A9B5-10E76313C390}" type="presParOf" srcId="{6787862C-6C56-4B22-AD98-32D773190CFA}" destId="{24839473-1124-4B0D-9854-63E7EF527D8E}" srcOrd="1" destOrd="0" presId="urn:microsoft.com/office/officeart/2005/8/layout/chevron2"/>
    <dgm:cxn modelId="{C1920C32-0CC7-4AC3-B101-9C3478B07B05}" type="presParOf" srcId="{C523D179-9B5F-43A2-92DD-CB2420ADB71F}" destId="{545EA54A-9386-4525-8CFF-2390EAE78AC5}" srcOrd="1" destOrd="0" presId="urn:microsoft.com/office/officeart/2005/8/layout/chevron2"/>
    <dgm:cxn modelId="{A7D11D0F-7259-4E4E-8B8E-16ADA521CCDD}" type="presParOf" srcId="{C523D179-9B5F-43A2-92DD-CB2420ADB71F}" destId="{3120CDB8-AE3E-438A-B6FF-380EFE4B62DD}" srcOrd="2" destOrd="0" presId="urn:microsoft.com/office/officeart/2005/8/layout/chevron2"/>
    <dgm:cxn modelId="{9E730EE2-9315-4A18-B217-A8D947583898}" type="presParOf" srcId="{3120CDB8-AE3E-438A-B6FF-380EFE4B62DD}" destId="{572C5AD8-EBD8-4AFD-9757-680C5C220D15}" srcOrd="0" destOrd="0" presId="urn:microsoft.com/office/officeart/2005/8/layout/chevron2"/>
    <dgm:cxn modelId="{75B7090E-8558-4643-B78C-84D9BB0F7AF8}" type="presParOf" srcId="{3120CDB8-AE3E-438A-B6FF-380EFE4B62DD}" destId="{10642C48-A5D6-4FFC-8069-242456F352B5}" srcOrd="1" destOrd="0" presId="urn:microsoft.com/office/officeart/2005/8/layout/chevron2"/>
    <dgm:cxn modelId="{3009662E-6B6D-4577-938B-1CA91B954BE0}" type="presParOf" srcId="{C523D179-9B5F-43A2-92DD-CB2420ADB71F}" destId="{B0FF2CAB-0DFB-422C-B931-F5F1624ED476}" srcOrd="3" destOrd="0" presId="urn:microsoft.com/office/officeart/2005/8/layout/chevron2"/>
    <dgm:cxn modelId="{A5BA5D54-01AC-48AF-8329-9A17F5602A6C}" type="presParOf" srcId="{C523D179-9B5F-43A2-92DD-CB2420ADB71F}" destId="{8CFAB7DE-6AC1-4297-B02E-93A2A6585819}" srcOrd="4" destOrd="0" presId="urn:microsoft.com/office/officeart/2005/8/layout/chevron2"/>
    <dgm:cxn modelId="{472CD85B-F24C-43F1-8747-BC9B8F2331A3}" type="presParOf" srcId="{8CFAB7DE-6AC1-4297-B02E-93A2A6585819}" destId="{CAFCE370-6E5B-43DA-A7C4-CC0E975E0D81}" srcOrd="0" destOrd="0" presId="urn:microsoft.com/office/officeart/2005/8/layout/chevron2"/>
    <dgm:cxn modelId="{5D93D85D-168D-40DE-A85D-DA6209ED2D75}" type="presParOf" srcId="{8CFAB7DE-6AC1-4297-B02E-93A2A6585819}" destId="{B61577AA-1CC9-483E-882C-0E949E9C015B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CA0CD-7042-4FE3-A034-D1C4E225C927}">
      <dsp:nvSpPr>
        <dsp:cNvPr id="0" name=""/>
        <dsp:cNvSpPr/>
      </dsp:nvSpPr>
      <dsp:spPr>
        <a:xfrm rot="5400000">
          <a:off x="-236795" y="238852"/>
          <a:ext cx="1578634" cy="1105044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Mega Drivers</a:t>
          </a:r>
        </a:p>
      </dsp:txBody>
      <dsp:txXfrm rot="-5400000">
        <a:off x="0" y="554579"/>
        <a:ext cx="1105044" cy="473590"/>
      </dsp:txXfrm>
    </dsp:sp>
    <dsp:sp modelId="{24839473-1124-4B0D-9854-63E7EF527D8E}">
      <dsp:nvSpPr>
        <dsp:cNvPr id="0" name=""/>
        <dsp:cNvSpPr/>
      </dsp:nvSpPr>
      <dsp:spPr>
        <a:xfrm rot="5400000">
          <a:off x="5297265" y="-4190163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Strategic systems analyses to support the two-year ARMD Strategic Implementation Plan (SIP) update cycle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Outputs include trends, scenarios, ideal characteristics and assumptions</a:t>
          </a:r>
        </a:p>
      </dsp:txBody>
      <dsp:txXfrm rot="-5400000">
        <a:off x="1105044" y="52149"/>
        <a:ext cx="9360464" cy="925930"/>
      </dsp:txXfrm>
    </dsp:sp>
    <dsp:sp modelId="{572C5AD8-EBD8-4AFD-9757-680C5C220D15}">
      <dsp:nvSpPr>
        <dsp:cNvPr id="0" name=""/>
        <dsp:cNvSpPr/>
      </dsp:nvSpPr>
      <dsp:spPr>
        <a:xfrm rot="5400000">
          <a:off x="-236795" y="1623146"/>
          <a:ext cx="1578634" cy="1105044"/>
        </a:xfrm>
        <a:prstGeom prst="chevron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What’s Next</a:t>
          </a:r>
        </a:p>
      </dsp:txBody>
      <dsp:txXfrm rot="-5400000">
        <a:off x="0" y="1938873"/>
        <a:ext cx="1105044" cy="473590"/>
      </dsp:txXfrm>
    </dsp:sp>
    <dsp:sp modelId="{10642C48-A5D6-4FFC-8069-242456F352B5}">
      <dsp:nvSpPr>
        <dsp:cNvPr id="0" name=""/>
        <dsp:cNvSpPr/>
      </dsp:nvSpPr>
      <dsp:spPr>
        <a:xfrm rot="5400000">
          <a:off x="5297265" y="-2805869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Investigates new concepts that yield compelling benefits in a particular focus area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/>
            <a:t>Goal is to provide some benefit over state-of-the-art to motivate technical challenges and spur new approaches</a:t>
          </a:r>
        </a:p>
      </dsp:txBody>
      <dsp:txXfrm rot="-5400000">
        <a:off x="1105044" y="1436443"/>
        <a:ext cx="9360464" cy="925930"/>
      </dsp:txXfrm>
    </dsp:sp>
    <dsp:sp modelId="{CAFCE370-6E5B-43DA-A7C4-CC0E975E0D81}">
      <dsp:nvSpPr>
        <dsp:cNvPr id="0" name=""/>
        <dsp:cNvSpPr/>
      </dsp:nvSpPr>
      <dsp:spPr>
        <a:xfrm rot="5400000">
          <a:off x="-236795" y="3007440"/>
          <a:ext cx="1578634" cy="1105044"/>
        </a:xfrm>
        <a:prstGeom prst="chevron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Just In Time </a:t>
          </a:r>
        </a:p>
      </dsp:txBody>
      <dsp:txXfrm rot="-5400000">
        <a:off x="0" y="3323167"/>
        <a:ext cx="1105044" cy="473590"/>
      </dsp:txXfrm>
    </dsp:sp>
    <dsp:sp modelId="{B61577AA-1CC9-483E-882C-0E949E9C015B}">
      <dsp:nvSpPr>
        <dsp:cNvPr id="0" name=""/>
        <dsp:cNvSpPr/>
      </dsp:nvSpPr>
      <dsp:spPr>
        <a:xfrm rot="5400000">
          <a:off x="5297265" y="-1421576"/>
          <a:ext cx="1026112" cy="941055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2700" rIns="12700" bIns="12700" numCol="1" spcCol="1270" anchor="ctr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Internal capability to answer strategic questions that are necessary for annual strategic planning discussions and other ARMD strategy tasks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/>
            <a:t>Includes all types of strategic systems analyses</a:t>
          </a:r>
        </a:p>
      </dsp:txBody>
      <dsp:txXfrm rot="-5400000">
        <a:off x="1105044" y="2820736"/>
        <a:ext cx="9360464" cy="92593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807E0E-3074-4FDE-8811-3BD99395F44E}" type="datetimeFigureOut">
              <a:rPr lang="en-US" smtClean="0"/>
              <a:t>10/25/2021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178B85-B571-4ED2-99FD-6B2C165A9F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44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92FD490-6325-4B16-86BB-6A43739A5C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75177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9800">
              <a:defRPr sz="900">
                <a:solidFill>
                  <a:srgbClr val="666666"/>
                </a:solidFill>
                <a:latin typeface="55 Helvetica Roman"/>
              </a:defRPr>
            </a:lvl1pPr>
            <a:lvl2pPr marL="742950" indent="-285750" defTabSz="939800">
              <a:defRPr sz="900">
                <a:solidFill>
                  <a:srgbClr val="666666"/>
                </a:solidFill>
                <a:latin typeface="55 Helvetica Roman"/>
              </a:defRPr>
            </a:lvl2pPr>
            <a:lvl3pPr marL="1143000" indent="-228600" defTabSz="939800">
              <a:defRPr sz="900">
                <a:solidFill>
                  <a:srgbClr val="666666"/>
                </a:solidFill>
                <a:latin typeface="55 Helvetica Roman"/>
              </a:defRPr>
            </a:lvl3pPr>
            <a:lvl4pPr marL="1600200" indent="-228600" defTabSz="939800">
              <a:defRPr sz="900">
                <a:solidFill>
                  <a:srgbClr val="666666"/>
                </a:solidFill>
                <a:latin typeface="55 Helvetica Roman"/>
              </a:defRPr>
            </a:lvl4pPr>
            <a:lvl5pPr marL="2057400" indent="-228600" defTabSz="939800">
              <a:defRPr sz="900">
                <a:solidFill>
                  <a:srgbClr val="666666"/>
                </a:solidFill>
                <a:latin typeface="55 Helvetica Roman"/>
              </a:defRPr>
            </a:lvl5pPr>
            <a:lvl6pPr marL="25146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/>
              </a:defRPr>
            </a:lvl6pPr>
            <a:lvl7pPr marL="29718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/>
              </a:defRPr>
            </a:lvl7pPr>
            <a:lvl8pPr marL="34290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/>
              </a:defRPr>
            </a:lvl8pPr>
            <a:lvl9pPr marL="3886200" indent="-228600" defTabSz="9398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/>
              </a:defRPr>
            </a:lvl9pPr>
          </a:lstStyle>
          <a:p>
            <a:fld id="{9C28E7CD-2E2F-4623-BC98-3F06C2AD4567}" type="slidenum">
              <a:rPr lang="en-US" altLang="en-US" sz="1200" smtClean="0">
                <a:solidFill>
                  <a:schemeClr val="tx1"/>
                </a:solidFill>
              </a:rPr>
              <a:pPr/>
              <a:t>11</a:t>
            </a:fld>
            <a:endParaRPr lang="en-US" altLang="en-US" sz="1200">
              <a:solidFill>
                <a:schemeClr val="tx1"/>
              </a:solidFill>
            </a:endParaRPr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en-US"/>
              <a:t>NASA Presentation Sign-Off Page</a:t>
            </a:r>
          </a:p>
        </p:txBody>
      </p:sp>
    </p:spTree>
    <p:extLst>
      <p:ext uri="{BB962C8B-B14F-4D97-AF65-F5344CB8AC3E}">
        <p14:creationId xmlns:p14="http://schemas.microsoft.com/office/powerpoint/2010/main" val="831642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264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November 10, 2021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2021 ARMD Systems Analysis Symposium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58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339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863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5718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9477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649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6748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371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614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591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3267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0187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36488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322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1419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03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26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1913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89632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40754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01732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9586A-3D9F-4080-B414-70B1C2D4EAD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5051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06902-B0A2-44B1-A398-F23985081D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219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A59F003-E00A-43F9-91DC-CC54E3B874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73" t="9091" r="2618"/>
          <a:stretch/>
        </p:blipFill>
        <p:spPr>
          <a:xfrm>
            <a:off x="20" y="10"/>
            <a:ext cx="12191981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D74A4382-E3AD-430A-9A1F-DFA3E0E77A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799868" y="-1534136"/>
            <a:ext cx="4592270" cy="12192001"/>
          </a:xfrm>
          <a:prstGeom prst="rect">
            <a:avLst/>
          </a:prstGeom>
          <a:gradFill>
            <a:gsLst>
              <a:gs pos="35000">
                <a:schemeClr val="bg1">
                  <a:alpha val="46000"/>
                </a:schemeClr>
              </a:gs>
              <a:gs pos="21000">
                <a:schemeClr val="bg1">
                  <a:alpha val="30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>
                  <a:alpha val="9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04553" y="3091928"/>
            <a:ext cx="9078562" cy="2387600"/>
          </a:xfrm>
        </p:spPr>
        <p:txBody>
          <a:bodyPr>
            <a:normAutofit fontScale="90000"/>
          </a:bodyPr>
          <a:lstStyle/>
          <a:p>
            <a:pPr algn="l"/>
            <a:br>
              <a:rPr lang="en-US" sz="3100" b="1" dirty="0"/>
            </a:br>
            <a:r>
              <a:rPr lang="en-US" sz="3600" b="1" dirty="0"/>
              <a:t>2021 NASA System Analysis Symposium</a:t>
            </a:r>
            <a:br>
              <a:rPr lang="en-US" sz="3600" b="1" dirty="0"/>
            </a:br>
            <a:r>
              <a:rPr lang="en-US" sz="3600" b="1" dirty="0"/>
              <a:t>Introduction </a:t>
            </a:r>
            <a:br>
              <a:rPr lang="en-US" sz="2700" b="1" dirty="0"/>
            </a:br>
            <a:br>
              <a:rPr lang="en-US" sz="2700" dirty="0"/>
            </a:br>
            <a:r>
              <a:rPr lang="en-US" sz="2200" b="1" dirty="0"/>
              <a:t>Sharon Monica Jones, PhD</a:t>
            </a:r>
            <a:br>
              <a:rPr lang="en-US" sz="2200" dirty="0"/>
            </a:br>
            <a:r>
              <a:rPr lang="en-US" sz="2200" dirty="0"/>
              <a:t>Manager, Systems Analysis and Decision Support</a:t>
            </a:r>
            <a:br>
              <a:rPr lang="en-US" sz="2200" dirty="0"/>
            </a:br>
            <a:r>
              <a:rPr lang="en-US" sz="2200" dirty="0"/>
              <a:t>Portfolio Analysis and Management Office (PAMO)</a:t>
            </a:r>
            <a:br>
              <a:rPr lang="en-US" sz="2200" dirty="0"/>
            </a:br>
            <a:r>
              <a:rPr lang="en-US" sz="2200" dirty="0"/>
              <a:t>NASA  Aeronautics</a:t>
            </a:r>
            <a:endParaRPr lang="en-US" sz="3100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79F40191-0F44-4FD1-82CC-ACB507C14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575039"/>
            <a:ext cx="9785897" cy="6858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7590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>
            <a:extLst>
              <a:ext uri="{FF2B5EF4-FFF2-40B4-BE49-F238E27FC236}">
                <a16:creationId xmlns:a16="http://schemas.microsoft.com/office/drawing/2014/main" id="{894E96A8-8B14-4340-9405-E7031A0911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Systems Analysis Symposium</a:t>
            </a:r>
            <a:b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FC292-1339-43A6-B9EF-64C524794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18A7B-F779-42EA-9090-9CC728097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F2052-7FB8-46AE-A4E4-25FA5540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2</a:t>
            </a:fld>
            <a:endParaRPr lang="en-US"/>
          </a:p>
        </p:txBody>
      </p:sp>
      <p:sp>
        <p:nvSpPr>
          <p:cNvPr id="8" name="Content Placeholder 1">
            <a:extLst>
              <a:ext uri="{FF2B5EF4-FFF2-40B4-BE49-F238E27FC236}">
                <a16:creationId xmlns:a16="http://schemas.microsoft.com/office/drawing/2014/main" id="{93E7D1C3-59F6-45FB-8AFA-9A74C2E91376}"/>
              </a:ext>
            </a:extLst>
          </p:cNvPr>
          <p:cNvSpPr txBox="1">
            <a:spLocks/>
          </p:cNvSpPr>
          <p:nvPr/>
        </p:nvSpPr>
        <p:spPr>
          <a:xfrm>
            <a:off x="838200" y="2104138"/>
            <a:ext cx="10451454" cy="1088000"/>
          </a:xfrm>
          <a:prstGeom prst="rect">
            <a:avLst/>
          </a:prstGeom>
          <a:solidFill>
            <a:srgbClr val="000099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chemeClr val="bg1"/>
                </a:solidFill>
              </a:rPr>
              <a:t>An annual gathering of NASA’s system analysis researchers, analysts and their colleagues to exchange results and views about strategic aeronautics related issues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253D245-0FF9-4A47-A0F4-DE05BC083795}"/>
              </a:ext>
            </a:extLst>
          </p:cNvPr>
          <p:cNvSpPr txBox="1"/>
          <p:nvPr/>
        </p:nvSpPr>
        <p:spPr>
          <a:xfrm>
            <a:off x="9358186" y="3470259"/>
            <a:ext cx="1931469" cy="1554272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latin typeface="Corbel" panose="020B0503020204020204" pitchFamily="34" charset="0"/>
              </a:rPr>
              <a:t>To generate ideas for possible future strategic studies needed by ARMD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FBF327-603D-4E05-8930-FDBDCAD5F9D5}"/>
              </a:ext>
            </a:extLst>
          </p:cNvPr>
          <p:cNvSpPr txBox="1"/>
          <p:nvPr/>
        </p:nvSpPr>
        <p:spPr>
          <a:xfrm>
            <a:off x="4017524" y="3470259"/>
            <a:ext cx="1828919" cy="1554272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latin typeface="Corbel" panose="020B0503020204020204" pitchFamily="34" charset="0"/>
              </a:rPr>
              <a:t>To obtain peer review about study assumptions and conclusions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8B7CC3-15A2-4169-9113-C2E35C4C4D12}"/>
              </a:ext>
            </a:extLst>
          </p:cNvPr>
          <p:cNvSpPr/>
          <p:nvPr/>
        </p:nvSpPr>
        <p:spPr>
          <a:xfrm>
            <a:off x="838200" y="3470259"/>
            <a:ext cx="3103626" cy="1554272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1900" dirty="0">
                <a:latin typeface="Corbel" panose="020B0503020204020204" pitchFamily="34" charset="0"/>
                <a:ea typeface="Corbel" panose="020B0503020204020204" pitchFamily="34" charset="0"/>
                <a:cs typeface="Corbel" panose="020B0503020204020204" pitchFamily="34" charset="0"/>
              </a:rPr>
              <a:t>To distribute results of strategic systems analysis studies to the NASA Aeronautics Research Mission Directorate (ARMD)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B583413-22D3-4FDF-8D9A-3E5A22979BB6}"/>
              </a:ext>
            </a:extLst>
          </p:cNvPr>
          <p:cNvSpPr txBox="1"/>
          <p:nvPr/>
        </p:nvSpPr>
        <p:spPr>
          <a:xfrm>
            <a:off x="5922141" y="3470259"/>
            <a:ext cx="3360347" cy="1554272"/>
          </a:xfrm>
          <a:prstGeom prst="rect">
            <a:avLst/>
          </a:prstGeom>
          <a:solidFill>
            <a:schemeClr val="bg1"/>
          </a:solidFill>
          <a:ln w="190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900" dirty="0">
                <a:latin typeface="Corbel" panose="020B0503020204020204" pitchFamily="34" charset="0"/>
              </a:rPr>
              <a:t>To get feedback from the NASA Aeronautics community prior to writing final reports that support ARMD strategic planning activities</a:t>
            </a:r>
          </a:p>
        </p:txBody>
      </p:sp>
      <p:sp>
        <p:nvSpPr>
          <p:cNvPr id="19" name="Content Placeholder 1">
            <a:extLst>
              <a:ext uri="{FF2B5EF4-FFF2-40B4-BE49-F238E27FC236}">
                <a16:creationId xmlns:a16="http://schemas.microsoft.com/office/drawing/2014/main" id="{352FA886-3850-46B3-A4C1-54635052B2D0}"/>
              </a:ext>
            </a:extLst>
          </p:cNvPr>
          <p:cNvSpPr txBox="1">
            <a:spLocks/>
          </p:cNvSpPr>
          <p:nvPr/>
        </p:nvSpPr>
        <p:spPr>
          <a:xfrm>
            <a:off x="838200" y="5111258"/>
            <a:ext cx="10451454" cy="449572"/>
          </a:xfrm>
          <a:prstGeom prst="rect">
            <a:avLst/>
          </a:prstGeom>
          <a:solidFill>
            <a:srgbClr val="00B050"/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>
                <a:solidFill>
                  <a:schemeClr val="bg1"/>
                </a:solidFill>
              </a:rPr>
              <a:t>Symposium Objectives</a:t>
            </a:r>
          </a:p>
        </p:txBody>
      </p:sp>
    </p:spTree>
    <p:extLst>
      <p:ext uri="{BB962C8B-B14F-4D97-AF65-F5344CB8AC3E}">
        <p14:creationId xmlns:p14="http://schemas.microsoft.com/office/powerpoint/2010/main" val="2535445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5181" y="-54254"/>
            <a:ext cx="11355572" cy="1169551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Aeronautics Research Mission Directorate</a:t>
            </a:r>
            <a:br>
              <a:rPr lang="en-US" altLang="en-US" dirty="0"/>
            </a:br>
            <a:r>
              <a:rPr lang="en-US" altLang="en-US" sz="2700" dirty="0"/>
              <a:t>Strategic Overview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16240" y="6356352"/>
            <a:ext cx="2057400" cy="365125"/>
          </a:xfrm>
        </p:spPr>
        <p:txBody>
          <a:bodyPr/>
          <a:lstStyle/>
          <a:p>
            <a:fld id="{5459586A-3D9F-4080-B414-70B1C2D4EAD5}" type="slidenum">
              <a:rPr lang="en-US" smtClean="0"/>
              <a:t>3</a:t>
            </a:fld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3DC7BD-1733-4A62-8F5B-FE7ECD4F8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  <a:endParaRPr lang="en-US" dirty="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8093F195-73D9-48D6-B029-CF9B0F3E3CF3}"/>
              </a:ext>
            </a:extLst>
          </p:cNvPr>
          <p:cNvGrpSpPr/>
          <p:nvPr/>
        </p:nvGrpSpPr>
        <p:grpSpPr>
          <a:xfrm>
            <a:off x="4933459" y="1234442"/>
            <a:ext cx="1893859" cy="5002764"/>
            <a:chOff x="670921" y="1099617"/>
            <a:chExt cx="1893859" cy="5002764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8F72CFD-9DC4-4174-B6C5-DF67EE219E99}"/>
                </a:ext>
              </a:extLst>
            </p:cNvPr>
            <p:cNvGrpSpPr/>
            <p:nvPr/>
          </p:nvGrpSpPr>
          <p:grpSpPr>
            <a:xfrm>
              <a:off x="932050" y="1657221"/>
              <a:ext cx="1371600" cy="4445160"/>
              <a:chOff x="327971" y="1963275"/>
              <a:chExt cx="1371600" cy="4445160"/>
            </a:xfrm>
          </p:grpSpPr>
          <p:pic>
            <p:nvPicPr>
              <p:cNvPr id="31" name="Picture 30" descr="Technology Convergence Icon">
                <a:extLst>
                  <a:ext uri="{FF2B5EF4-FFF2-40B4-BE49-F238E27FC236}">
                    <a16:creationId xmlns:a16="http://schemas.microsoft.com/office/drawing/2014/main" id="{6AC851D8-6A36-42F1-B534-B3927AEB25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7971" y="5036835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33" name="Picture 32" descr="Global Mobility Icon">
                <a:extLst>
                  <a:ext uri="{FF2B5EF4-FFF2-40B4-BE49-F238E27FC236}">
                    <a16:creationId xmlns:a16="http://schemas.microsoft.com/office/drawing/2014/main" id="{6DA31F04-25BE-4F61-A7A7-45F4DA5D2C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7971" y="1963275"/>
                <a:ext cx="1371600" cy="1371600"/>
              </a:xfrm>
              <a:prstGeom prst="rect">
                <a:avLst/>
              </a:prstGeom>
            </p:spPr>
          </p:pic>
          <p:pic>
            <p:nvPicPr>
              <p:cNvPr id="34" name="Picture 33" descr="Environmental Challenges icon">
                <a:extLst>
                  <a:ext uri="{FF2B5EF4-FFF2-40B4-BE49-F238E27FC236}">
                    <a16:creationId xmlns:a16="http://schemas.microsoft.com/office/drawing/2014/main" id="{8B4663A5-B694-493E-838D-EC523DE07A4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27971" y="3472535"/>
                <a:ext cx="1371600" cy="1371600"/>
              </a:xfrm>
              <a:prstGeom prst="rect">
                <a:avLst/>
              </a:prstGeom>
            </p:spPr>
          </p:pic>
        </p:grp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7EE70841-3470-4FF1-BD71-B421D269E150}"/>
                </a:ext>
              </a:extLst>
            </p:cNvPr>
            <p:cNvSpPr txBox="1"/>
            <p:nvPr/>
          </p:nvSpPr>
          <p:spPr>
            <a:xfrm>
              <a:off x="670921" y="1099617"/>
              <a:ext cx="1893859" cy="400110"/>
            </a:xfrm>
            <a:prstGeom prst="rect">
              <a:avLst/>
            </a:prstGeom>
            <a:solidFill>
              <a:srgbClr val="FF6600"/>
            </a:solidFill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Arial"/>
                  <a:cs typeface="Arial"/>
                </a:rPr>
                <a:t>Mega Drivers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0D787F7-1D23-4E33-9BF8-AC4C82FEF86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/>
          <a:stretch/>
        </p:blipFill>
        <p:spPr>
          <a:xfrm>
            <a:off x="1105739" y="2127416"/>
            <a:ext cx="2311519" cy="2883048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DE1D2DE7-8F3A-4C08-9D74-135717D1C48A}"/>
              </a:ext>
            </a:extLst>
          </p:cNvPr>
          <p:cNvGrpSpPr/>
          <p:nvPr/>
        </p:nvGrpSpPr>
        <p:grpSpPr>
          <a:xfrm>
            <a:off x="7620559" y="1234657"/>
            <a:ext cx="4114800" cy="5121695"/>
            <a:chOff x="2898956" y="897593"/>
            <a:chExt cx="4245049" cy="5452696"/>
          </a:xfrm>
        </p:grpSpPr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9466B218-FC33-4E24-A6D9-042B80CB0272}"/>
                </a:ext>
              </a:extLst>
            </p:cNvPr>
            <p:cNvGrpSpPr/>
            <p:nvPr/>
          </p:nvGrpSpPr>
          <p:grpSpPr>
            <a:xfrm>
              <a:off x="2898956" y="1354272"/>
              <a:ext cx="4245049" cy="4996017"/>
              <a:chOff x="2662000" y="1708089"/>
              <a:chExt cx="4460681" cy="4996017"/>
            </a:xfrm>
          </p:grpSpPr>
          <p:grpSp>
            <p:nvGrpSpPr>
              <p:cNvPr id="66" name="Group 65">
                <a:extLst>
                  <a:ext uri="{FF2B5EF4-FFF2-40B4-BE49-F238E27FC236}">
                    <a16:creationId xmlns:a16="http://schemas.microsoft.com/office/drawing/2014/main" id="{3C85C62F-0738-445D-AED0-C67482E7C3BD}"/>
                  </a:ext>
                </a:extLst>
              </p:cNvPr>
              <p:cNvGrpSpPr/>
              <p:nvPr/>
            </p:nvGrpSpPr>
            <p:grpSpPr>
              <a:xfrm>
                <a:off x="2759197" y="1708089"/>
                <a:ext cx="3734858" cy="646331"/>
                <a:chOff x="2890983" y="1494486"/>
                <a:chExt cx="3734858" cy="646331"/>
              </a:xfrm>
            </p:grpSpPr>
            <p:pic>
              <p:nvPicPr>
                <p:cNvPr id="82" name="Picture 81" descr="Thrust 1 icon Safe, Efficient, Growth in Global Operations">
                  <a:extLst>
                    <a:ext uri="{FF2B5EF4-FFF2-40B4-BE49-F238E27FC236}">
                      <a16:creationId xmlns:a16="http://schemas.microsoft.com/office/drawing/2014/main" id="{BB92FC5C-C81C-4D4B-8043-FB2362A7DD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90983" y="1494486"/>
                  <a:ext cx="493776" cy="493776"/>
                </a:xfrm>
                <a:prstGeom prst="rect">
                  <a:avLst/>
                </a:prstGeom>
              </p:spPr>
            </p:pic>
            <p:sp>
              <p:nvSpPr>
                <p:cNvPr id="83" name="TextBox 82">
                  <a:extLst>
                    <a:ext uri="{FF2B5EF4-FFF2-40B4-BE49-F238E27FC236}">
                      <a16:creationId xmlns:a16="http://schemas.microsoft.com/office/drawing/2014/main" id="{FF0C480F-3EBC-4315-8A02-93F85CF8B2A8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516386" y="1494486"/>
                  <a:ext cx="3109455" cy="646331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square">
                  <a:spAutoFit/>
                </a:bodyPr>
                <a:lstStyle>
                  <a:lvl1pPr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1pPr>
                  <a:lvl2pPr marL="742950" indent="-28575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2pPr>
                  <a:lvl3pPr marL="11430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3pPr>
                  <a:lvl4pPr marL="16002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4pPr>
                  <a:lvl5pPr marL="2057400" indent="-228600" eaLnBrk="0" hangingPunct="0"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2400">
                      <a:solidFill>
                        <a:schemeClr val="tx1"/>
                      </a:solidFill>
                      <a:latin typeface="Arial" charset="0"/>
                      <a:ea typeface="ヒラギノ角ゴ Pro W3" charset="0"/>
                      <a:cs typeface="ヒラギノ角ゴ Pro W3" charset="0"/>
                    </a:defRPr>
                  </a:lvl9pPr>
                </a:lstStyle>
                <a:p>
                  <a:pPr defTabSz="685800" eaLnBrk="1" hangingPunct="1">
                    <a:defRPr/>
                  </a:pPr>
                  <a:r>
                    <a:rPr lang="en-US" sz="1800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 panose="020B0604020202020204" pitchFamily="34" charset="0"/>
                      <a:cs typeface="Arial" panose="020B0604020202020204" pitchFamily="34" charset="0"/>
                    </a:rPr>
                    <a:t>Safe, Efficient Growth in Global Operations</a:t>
                  </a:r>
                </a:p>
              </p:txBody>
            </p:sp>
          </p:grpSp>
          <p:grpSp>
            <p:nvGrpSpPr>
              <p:cNvPr id="67" name="Group 66">
                <a:extLst>
                  <a:ext uri="{FF2B5EF4-FFF2-40B4-BE49-F238E27FC236}">
                    <a16:creationId xmlns:a16="http://schemas.microsoft.com/office/drawing/2014/main" id="{21D7A2F7-472E-4F72-8488-E71E1454FA8A}"/>
                  </a:ext>
                </a:extLst>
              </p:cNvPr>
              <p:cNvGrpSpPr/>
              <p:nvPr/>
            </p:nvGrpSpPr>
            <p:grpSpPr>
              <a:xfrm>
                <a:off x="2757601" y="2489758"/>
                <a:ext cx="4181725" cy="646331"/>
                <a:chOff x="2890983" y="2275817"/>
                <a:chExt cx="4181725" cy="646331"/>
              </a:xfrm>
            </p:grpSpPr>
            <p:pic>
              <p:nvPicPr>
                <p:cNvPr id="80" name="Picture 79" descr="Thrust 2 icon Innovation in Commercial Supersonic Aircraft">
                  <a:extLst>
                    <a:ext uri="{FF2B5EF4-FFF2-40B4-BE49-F238E27FC236}">
                      <a16:creationId xmlns:a16="http://schemas.microsoft.com/office/drawing/2014/main" id="{CA4C5312-6730-4C10-9CC6-BF380951ED6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90983" y="2316325"/>
                  <a:ext cx="493776" cy="493776"/>
                </a:xfrm>
                <a:prstGeom prst="rect">
                  <a:avLst/>
                </a:prstGeom>
              </p:spPr>
            </p:pic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2E1A8E49-1B52-4807-A6DB-7EAE8CF5E403}"/>
                    </a:ext>
                  </a:extLst>
                </p:cNvPr>
                <p:cNvSpPr txBox="1"/>
                <p:nvPr/>
              </p:nvSpPr>
              <p:spPr>
                <a:xfrm>
                  <a:off x="3516387" y="2275817"/>
                  <a:ext cx="3556321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/>
                      <a:cs typeface="Arial"/>
                    </a:rPr>
                    <a:t>Innovation in Commercial Supersonic Aircraft</a:t>
                  </a:r>
                </a:p>
              </p:txBody>
            </p:sp>
          </p:grpSp>
          <p:grpSp>
            <p:nvGrpSpPr>
              <p:cNvPr id="68" name="Group 67">
                <a:extLst>
                  <a:ext uri="{FF2B5EF4-FFF2-40B4-BE49-F238E27FC236}">
                    <a16:creationId xmlns:a16="http://schemas.microsoft.com/office/drawing/2014/main" id="{3AAB7F4D-D377-4959-92EE-9340797D2B20}"/>
                  </a:ext>
                </a:extLst>
              </p:cNvPr>
              <p:cNvGrpSpPr/>
              <p:nvPr/>
            </p:nvGrpSpPr>
            <p:grpSpPr>
              <a:xfrm>
                <a:off x="2760792" y="3305451"/>
                <a:ext cx="3967617" cy="646331"/>
                <a:chOff x="2890983" y="3055314"/>
                <a:chExt cx="3967617" cy="646331"/>
              </a:xfrm>
            </p:grpSpPr>
            <p:pic>
              <p:nvPicPr>
                <p:cNvPr id="78" name="Picture 77" descr="Thrust 3 icon Ultra-Efficient Subsonic Transports">
                  <a:extLst>
                    <a:ext uri="{FF2B5EF4-FFF2-40B4-BE49-F238E27FC236}">
                      <a16:creationId xmlns:a16="http://schemas.microsoft.com/office/drawing/2014/main" id="{EDD74C85-1DE1-41C5-BBDC-D0A67AE1A6B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90983" y="3055315"/>
                  <a:ext cx="493776" cy="493776"/>
                </a:xfrm>
                <a:prstGeom prst="rect">
                  <a:avLst/>
                </a:prstGeom>
              </p:spPr>
            </p:pic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A69157A9-0276-4FAD-BE99-8FA650E847F5}"/>
                    </a:ext>
                  </a:extLst>
                </p:cNvPr>
                <p:cNvSpPr txBox="1"/>
                <p:nvPr/>
              </p:nvSpPr>
              <p:spPr>
                <a:xfrm>
                  <a:off x="3516387" y="3055314"/>
                  <a:ext cx="3342213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/>
                      <a:cs typeface="Arial"/>
                    </a:rPr>
                    <a:t>Ultra-Efficient Subsonic Transports</a:t>
                  </a:r>
                </a:p>
              </p:txBody>
            </p:sp>
          </p:grpSp>
          <p:grpSp>
            <p:nvGrpSpPr>
              <p:cNvPr id="69" name="Group 68">
                <a:extLst>
                  <a:ext uri="{FF2B5EF4-FFF2-40B4-BE49-F238E27FC236}">
                    <a16:creationId xmlns:a16="http://schemas.microsoft.com/office/drawing/2014/main" id="{2083790B-11AC-4092-97BA-4F12162494CD}"/>
                  </a:ext>
                </a:extLst>
              </p:cNvPr>
              <p:cNvGrpSpPr/>
              <p:nvPr/>
            </p:nvGrpSpPr>
            <p:grpSpPr>
              <a:xfrm>
                <a:off x="2662000" y="4284598"/>
                <a:ext cx="4460681" cy="688102"/>
                <a:chOff x="2789000" y="3953989"/>
                <a:chExt cx="4460681" cy="688102"/>
              </a:xfrm>
            </p:grpSpPr>
            <p:pic>
              <p:nvPicPr>
                <p:cNvPr id="76" name="Picture 75" descr="Thrust 4 icon Safe, Quiet, and Affordable Vertical Lift Air Vehicles">
                  <a:extLst>
                    <a:ext uri="{FF2B5EF4-FFF2-40B4-BE49-F238E27FC236}">
                      <a16:creationId xmlns:a16="http://schemas.microsoft.com/office/drawing/2014/main" id="{6D286B6D-10FF-45FE-81B5-3ACF88BCBEA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9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789000" y="3963945"/>
                  <a:ext cx="620697" cy="483820"/>
                </a:xfrm>
                <a:prstGeom prst="rect">
                  <a:avLst/>
                </a:prstGeom>
              </p:spPr>
            </p:pic>
            <p:sp>
              <p:nvSpPr>
                <p:cNvPr id="77" name="TextBox 76">
                  <a:extLst>
                    <a:ext uri="{FF2B5EF4-FFF2-40B4-BE49-F238E27FC236}">
                      <a16:creationId xmlns:a16="http://schemas.microsoft.com/office/drawing/2014/main" id="{1EAAD4D5-40CC-4AF1-A2B2-1DA110FC82B8}"/>
                    </a:ext>
                  </a:extLst>
                </p:cNvPr>
                <p:cNvSpPr txBox="1"/>
                <p:nvPr/>
              </p:nvSpPr>
              <p:spPr>
                <a:xfrm>
                  <a:off x="3508407" y="3953989"/>
                  <a:ext cx="3741274" cy="68810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/>
                      <a:cs typeface="Arial"/>
                    </a:rPr>
                    <a:t>Safe, Quiet, and Affordable Vertical Lift Air Vehicles</a:t>
                  </a:r>
                </a:p>
              </p:txBody>
            </p:sp>
          </p:grpSp>
          <p:grpSp>
            <p:nvGrpSpPr>
              <p:cNvPr id="70" name="Group 69">
                <a:extLst>
                  <a:ext uri="{FF2B5EF4-FFF2-40B4-BE49-F238E27FC236}">
                    <a16:creationId xmlns:a16="http://schemas.microsoft.com/office/drawing/2014/main" id="{91C5F7E8-62C8-4018-8D92-22B6C51EB492}"/>
                  </a:ext>
                </a:extLst>
              </p:cNvPr>
              <p:cNvGrpSpPr/>
              <p:nvPr/>
            </p:nvGrpSpPr>
            <p:grpSpPr>
              <a:xfrm>
                <a:off x="2754410" y="6057775"/>
                <a:ext cx="4184916" cy="646331"/>
                <a:chOff x="2890983" y="5578984"/>
                <a:chExt cx="4184916" cy="646331"/>
              </a:xfrm>
            </p:grpSpPr>
            <p:pic>
              <p:nvPicPr>
                <p:cNvPr id="74" name="Picture 73" descr="Thrust 6 icon Assured Autonomy for Aviation Transformation">
                  <a:extLst>
                    <a:ext uri="{FF2B5EF4-FFF2-40B4-BE49-F238E27FC236}">
                      <a16:creationId xmlns:a16="http://schemas.microsoft.com/office/drawing/2014/main" id="{67E8D41C-B735-476E-8790-67C5E64D388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90983" y="5578984"/>
                  <a:ext cx="493776" cy="493776"/>
                </a:xfrm>
                <a:prstGeom prst="rect">
                  <a:avLst/>
                </a:prstGeom>
              </p:spPr>
            </p:pic>
            <p:sp>
              <p:nvSpPr>
                <p:cNvPr id="75" name="TextBox 74">
                  <a:extLst>
                    <a:ext uri="{FF2B5EF4-FFF2-40B4-BE49-F238E27FC236}">
                      <a16:creationId xmlns:a16="http://schemas.microsoft.com/office/drawing/2014/main" id="{3DC82B30-C4C8-41C3-9C27-85218B22F96B}"/>
                    </a:ext>
                  </a:extLst>
                </p:cNvPr>
                <p:cNvSpPr txBox="1"/>
                <p:nvPr/>
              </p:nvSpPr>
              <p:spPr>
                <a:xfrm>
                  <a:off x="3516384" y="5578984"/>
                  <a:ext cx="3559515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/>
                      <a:cs typeface="Arial"/>
                    </a:rPr>
                    <a:t>Assured Autonomy for Aviation Transformation</a:t>
                  </a:r>
                </a:p>
              </p:txBody>
            </p:sp>
          </p:grpSp>
          <p:grpSp>
            <p:nvGrpSpPr>
              <p:cNvPr id="71" name="Group 70">
                <a:extLst>
                  <a:ext uri="{FF2B5EF4-FFF2-40B4-BE49-F238E27FC236}">
                    <a16:creationId xmlns:a16="http://schemas.microsoft.com/office/drawing/2014/main" id="{52E34FA6-933D-4B0A-BBE5-61632AF869BA}"/>
                  </a:ext>
                </a:extLst>
              </p:cNvPr>
              <p:cNvGrpSpPr/>
              <p:nvPr/>
            </p:nvGrpSpPr>
            <p:grpSpPr>
              <a:xfrm>
                <a:off x="2751283" y="5179965"/>
                <a:ext cx="4070867" cy="646331"/>
                <a:chOff x="2890983" y="4801087"/>
                <a:chExt cx="4070867" cy="646331"/>
              </a:xfrm>
            </p:grpSpPr>
            <p:pic>
              <p:nvPicPr>
                <p:cNvPr id="72" name="Picture 71" descr="Thrust 5 icon In-Time System-Wide Safety Assurance">
                  <a:extLst>
                    <a:ext uri="{FF2B5EF4-FFF2-40B4-BE49-F238E27FC236}">
                      <a16:creationId xmlns:a16="http://schemas.microsoft.com/office/drawing/2014/main" id="{4A07F660-867E-463E-9E9A-D767C5E45CD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1" cstate="print"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890983" y="4801087"/>
                  <a:ext cx="493776" cy="493776"/>
                </a:xfrm>
                <a:prstGeom prst="rect">
                  <a:avLst/>
                </a:prstGeom>
              </p:spPr>
            </p:pic>
            <p:sp>
              <p:nvSpPr>
                <p:cNvPr id="73" name="TextBox 72">
                  <a:extLst>
                    <a:ext uri="{FF2B5EF4-FFF2-40B4-BE49-F238E27FC236}">
                      <a16:creationId xmlns:a16="http://schemas.microsoft.com/office/drawing/2014/main" id="{317F7615-D642-49FB-B37E-5CCE1900DDF2}"/>
                    </a:ext>
                  </a:extLst>
                </p:cNvPr>
                <p:cNvSpPr txBox="1"/>
                <p:nvPr/>
              </p:nvSpPr>
              <p:spPr>
                <a:xfrm>
                  <a:off x="3516384" y="4801087"/>
                  <a:ext cx="3445466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b="1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rial"/>
                      <a:cs typeface="Arial"/>
                    </a:rPr>
                    <a:t>In-Time System-Wide Safety Assurance</a:t>
                  </a:r>
                </a:p>
              </p:txBody>
            </p:sp>
          </p:grpSp>
        </p:grp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35A3D92-D453-4091-9A95-23AFE39D9396}"/>
                </a:ext>
              </a:extLst>
            </p:cNvPr>
            <p:cNvSpPr txBox="1"/>
            <p:nvPr/>
          </p:nvSpPr>
          <p:spPr>
            <a:xfrm>
              <a:off x="3735941" y="897593"/>
              <a:ext cx="2493683" cy="425968"/>
            </a:xfrm>
            <a:prstGeom prst="rect">
              <a:avLst/>
            </a:prstGeom>
            <a:solidFill>
              <a:srgbClr val="FF6600"/>
            </a:solidFill>
          </p:spPr>
          <p:txBody>
            <a:bodyPr wrap="square" rtlCol="0"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000" b="1" dirty="0">
                  <a:solidFill>
                    <a:schemeClr val="bg1"/>
                  </a:solidFill>
                  <a:latin typeface="Arial"/>
                  <a:cs typeface="Arial"/>
                </a:rPr>
                <a:t>Strategic Thrusts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F49AADA3-E729-4785-8118-CD10298F9E20}"/>
              </a:ext>
            </a:extLst>
          </p:cNvPr>
          <p:cNvSpPr/>
          <p:nvPr/>
        </p:nvSpPr>
        <p:spPr>
          <a:xfrm>
            <a:off x="255181" y="1258591"/>
            <a:ext cx="4012637" cy="400110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Strategic Implementation Plan 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7E62EB3E-8F7E-4FC7-A903-274C4E20D98F}"/>
              </a:ext>
            </a:extLst>
          </p:cNvPr>
          <p:cNvSpPr/>
          <p:nvPr/>
        </p:nvSpPr>
        <p:spPr>
          <a:xfrm>
            <a:off x="89978" y="5312015"/>
            <a:ext cx="4490717" cy="338554"/>
          </a:xfrm>
          <a:prstGeom prst="rect">
            <a:avLst/>
          </a:prstGeom>
          <a:solidFill>
            <a:srgbClr val="FF6600"/>
          </a:solidFill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https://www.nasa.gov/aeroresearch/strategy</a:t>
            </a:r>
          </a:p>
        </p:txBody>
      </p:sp>
    </p:spTree>
    <p:extLst>
      <p:ext uri="{BB962C8B-B14F-4D97-AF65-F5344CB8AC3E}">
        <p14:creationId xmlns:p14="http://schemas.microsoft.com/office/powerpoint/2010/main" val="6725506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>
            <a:extLst>
              <a:ext uri="{FF2B5EF4-FFF2-40B4-BE49-F238E27FC236}">
                <a16:creationId xmlns:a16="http://schemas.microsoft.com/office/drawing/2014/main" id="{E9D18C2D-C2BD-4FF6-82C9-F4D4BAB984C7}"/>
              </a:ext>
            </a:extLst>
          </p:cNvPr>
          <p:cNvGrpSpPr/>
          <p:nvPr/>
        </p:nvGrpSpPr>
        <p:grpSpPr>
          <a:xfrm>
            <a:off x="109558" y="1330439"/>
            <a:ext cx="6713252" cy="2551015"/>
            <a:chOff x="6144157" y="1125956"/>
            <a:chExt cx="8287176" cy="3041994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CEDDA3A0-7FBB-49E0-927C-6EC0916E89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5066"/>
            <a:stretch/>
          </p:blipFill>
          <p:spPr>
            <a:xfrm>
              <a:off x="6144157" y="1125956"/>
              <a:ext cx="8287176" cy="3041994"/>
            </a:xfrm>
            <a:prstGeom prst="rect">
              <a:avLst/>
            </a:prstGeom>
            <a:ln w="38100">
              <a:solidFill>
                <a:srgbClr val="00B050"/>
              </a:solidFill>
            </a:ln>
          </p:spPr>
        </p:pic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CD13042-E248-4F37-B7C6-DADD5878BCA1}"/>
                </a:ext>
              </a:extLst>
            </p:cNvPr>
            <p:cNvSpPr/>
            <p:nvPr/>
          </p:nvSpPr>
          <p:spPr>
            <a:xfrm>
              <a:off x="6339874" y="3113506"/>
              <a:ext cx="5372513" cy="1054444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255181" y="-54254"/>
            <a:ext cx="11355572" cy="1169551"/>
          </a:xfrm>
        </p:spPr>
        <p:txBody>
          <a:bodyPr>
            <a:normAutofit fontScale="90000"/>
          </a:bodyPr>
          <a:lstStyle/>
          <a:p>
            <a:r>
              <a:rPr lang="en-US" altLang="en-US" b="1" dirty="0"/>
              <a:t>Aeronautics Research Mission Directorate</a:t>
            </a:r>
            <a:br>
              <a:rPr lang="en-US" altLang="en-US" dirty="0"/>
            </a:br>
            <a:r>
              <a:rPr lang="en-US" altLang="en-US" sz="2700" dirty="0"/>
              <a:t>Where is PAMO in ARMD?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016240" y="6356352"/>
            <a:ext cx="2057400" cy="365125"/>
          </a:xfrm>
        </p:spPr>
        <p:txBody>
          <a:bodyPr/>
          <a:lstStyle/>
          <a:p>
            <a:fld id="{5459586A-3D9F-4080-B414-70B1C2D4EAD5}" type="slidenum">
              <a:rPr lang="en-US" smtClean="0"/>
              <a:t>4</a:t>
            </a:fld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7383353" y="1950125"/>
            <a:ext cx="4494735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en-US" sz="1600" b="1" dirty="0"/>
              <a:t>Portfolio Analysis and Management Office (PAMO)</a:t>
            </a:r>
            <a:endParaRPr lang="en-US" sz="1600" b="1" dirty="0"/>
          </a:p>
          <a:p>
            <a:pPr algn="ctr"/>
            <a:r>
              <a:rPr lang="en-US" sz="1600" b="1" dirty="0">
                <a:solidFill>
                  <a:srgbClr val="000099"/>
                </a:solidFill>
              </a:rPr>
              <a:t>Director </a:t>
            </a:r>
          </a:p>
          <a:p>
            <a:pPr algn="ctr"/>
            <a:r>
              <a:rPr lang="en-US" sz="1600" dirty="0"/>
              <a:t>William Harrison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66251" y="5161740"/>
            <a:ext cx="2576509" cy="10772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en-US" sz="1600" b="1" dirty="0" err="1"/>
              <a:t>Intercenter</a:t>
            </a:r>
            <a:r>
              <a:rPr lang="en-US" altLang="en-US" sz="1600" b="1" dirty="0"/>
              <a:t> Systems Analysis Team (ISAT)</a:t>
            </a:r>
            <a:endParaRPr lang="en-US" sz="1600" b="1" dirty="0"/>
          </a:p>
          <a:p>
            <a:pPr algn="ctr"/>
            <a:r>
              <a:rPr lang="en-US" sz="1600" b="1" dirty="0">
                <a:solidFill>
                  <a:srgbClr val="000099"/>
                </a:solidFill>
              </a:rPr>
              <a:t>Team Lead</a:t>
            </a:r>
          </a:p>
          <a:p>
            <a:pPr algn="ctr"/>
            <a:r>
              <a:rPr lang="en-US" sz="1600" dirty="0"/>
              <a:t>Dr. Eric Hendricks (GRC)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10073640" y="2972543"/>
            <a:ext cx="1901601" cy="1066540"/>
            <a:chOff x="1195874" y="2951050"/>
            <a:chExt cx="3194942" cy="938206"/>
          </a:xfrm>
        </p:grpSpPr>
        <p:sp>
          <p:nvSpPr>
            <p:cNvPr id="58" name="Rectangle 57"/>
            <p:cNvSpPr/>
            <p:nvPr/>
          </p:nvSpPr>
          <p:spPr bwMode="auto">
            <a:xfrm>
              <a:off x="1195874" y="2999615"/>
              <a:ext cx="3194942" cy="889641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Times" pitchFamily="18" charset="0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1825258" y="2951050"/>
              <a:ext cx="193617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Resources (PAMO-R)</a:t>
              </a:r>
            </a:p>
            <a:p>
              <a:pPr algn="ctr"/>
              <a:r>
                <a:rPr lang="en-US" sz="1600" b="1" dirty="0">
                  <a:solidFill>
                    <a:srgbClr val="000099"/>
                  </a:solidFill>
                </a:rPr>
                <a:t>Team Lead</a:t>
              </a:r>
            </a:p>
            <a:p>
              <a:pPr algn="ctr"/>
              <a:r>
                <a:rPr lang="en-US" sz="1600" dirty="0"/>
                <a:t>Cathy Delaney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998384" y="3030886"/>
            <a:ext cx="2912244" cy="2130855"/>
            <a:chOff x="4953000" y="2954611"/>
            <a:chExt cx="3735017" cy="2104333"/>
          </a:xfrm>
        </p:grpSpPr>
        <p:sp>
          <p:nvSpPr>
            <p:cNvPr id="50" name="TextBox 49"/>
            <p:cNvSpPr txBox="1"/>
            <p:nvPr/>
          </p:nvSpPr>
          <p:spPr>
            <a:xfrm>
              <a:off x="5238261" y="3855747"/>
              <a:ext cx="3196645" cy="83099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000099"/>
                  </a:solidFill>
                </a:rPr>
                <a:t>Systems Analysis/</a:t>
              </a:r>
            </a:p>
            <a:p>
              <a:pPr algn="ctr"/>
              <a:r>
                <a:rPr lang="en-US" sz="1600" b="1" dirty="0">
                  <a:solidFill>
                    <a:srgbClr val="000099"/>
                  </a:solidFill>
                </a:rPr>
                <a:t>Decision Support</a:t>
              </a:r>
            </a:p>
            <a:p>
              <a:pPr algn="ctr"/>
              <a:r>
                <a:rPr lang="en-US" sz="1600" dirty="0"/>
                <a:t>Dr. Sharon Monica Jones</a:t>
              </a:r>
            </a:p>
          </p:txBody>
        </p:sp>
        <p:sp>
          <p:nvSpPr>
            <p:cNvPr id="6164" name="Rectangle 6163"/>
            <p:cNvSpPr/>
            <p:nvPr/>
          </p:nvSpPr>
          <p:spPr bwMode="auto">
            <a:xfrm>
              <a:off x="4953000" y="2954611"/>
              <a:ext cx="3735017" cy="1857679"/>
            </a:xfrm>
            <a:prstGeom prst="rect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Times" pitchFamily="18" charset="0"/>
              </a:endParaRPr>
            </a:p>
          </p:txBody>
        </p:sp>
        <p:sp>
          <p:nvSpPr>
            <p:cNvPr id="6165" name="TextBox 6164"/>
            <p:cNvSpPr txBox="1"/>
            <p:nvPr/>
          </p:nvSpPr>
          <p:spPr>
            <a:xfrm>
              <a:off x="6007167" y="2974183"/>
              <a:ext cx="1761636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b="1" dirty="0"/>
                <a:t>Strategy (PAMO-S)</a:t>
              </a:r>
            </a:p>
            <a:p>
              <a:pPr algn="ctr"/>
              <a:r>
                <a:rPr lang="en-US" sz="1600" b="1" dirty="0">
                  <a:solidFill>
                    <a:srgbClr val="000099"/>
                  </a:solidFill>
                </a:rPr>
                <a:t>Team Lead</a:t>
              </a:r>
            </a:p>
            <a:p>
              <a:pPr algn="ctr"/>
              <a:r>
                <a:rPr lang="en-US" sz="1600" dirty="0"/>
                <a:t>Naseem Saiyed</a:t>
              </a:r>
              <a:endParaRPr lang="en-US" sz="1600" b="1" dirty="0"/>
            </a:p>
          </p:txBody>
        </p:sp>
        <p:cxnSp>
          <p:nvCxnSpPr>
            <p:cNvPr id="6171" name="Straight Connector 6170"/>
            <p:cNvCxnSpPr>
              <a:cxnSpLocks/>
              <a:stCxn id="50" idx="2"/>
              <a:endCxn id="14" idx="0"/>
            </p:cNvCxnSpPr>
            <p:nvPr/>
          </p:nvCxnSpPr>
          <p:spPr bwMode="auto">
            <a:xfrm flipH="1">
              <a:off x="6820508" y="4686743"/>
              <a:ext cx="16075" cy="372201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B3DC7BD-1733-4A62-8F5B-FE7ECD4F8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  <a:endParaRPr lang="en-US" dirty="0"/>
          </a:p>
        </p:txBody>
      </p:sp>
      <p:graphicFrame>
        <p:nvGraphicFramePr>
          <p:cNvPr id="13" name="Table 14">
            <a:extLst>
              <a:ext uri="{FF2B5EF4-FFF2-40B4-BE49-F238E27FC236}">
                <a16:creationId xmlns:a16="http://schemas.microsoft.com/office/drawing/2014/main" id="{5285F319-3DA5-42AC-8F61-EC337EAD4D0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7116598"/>
              </p:ext>
            </p:extLst>
          </p:nvPr>
        </p:nvGraphicFramePr>
        <p:xfrm>
          <a:off x="2133609" y="5070581"/>
          <a:ext cx="4564386" cy="1280160"/>
        </p:xfrm>
        <a:graphic>
          <a:graphicData uri="http://schemas.openxmlformats.org/drawingml/2006/table">
            <a:tbl>
              <a:tblPr>
                <a:tableStyleId>{1E171933-4619-4E11-9A3F-F7608DF75F80}</a:tableStyleId>
              </a:tblPr>
              <a:tblGrid>
                <a:gridCol w="2282193">
                  <a:extLst>
                    <a:ext uri="{9D8B030D-6E8A-4147-A177-3AD203B41FA5}">
                      <a16:colId xmlns:a16="http://schemas.microsoft.com/office/drawing/2014/main" val="274897125"/>
                    </a:ext>
                  </a:extLst>
                </a:gridCol>
                <a:gridCol w="2282193">
                  <a:extLst>
                    <a:ext uri="{9D8B030D-6E8A-4147-A177-3AD203B41FA5}">
                      <a16:colId xmlns:a16="http://schemas.microsoft.com/office/drawing/2014/main" val="3057243561"/>
                    </a:ext>
                  </a:extLst>
                </a:gridCol>
              </a:tblGrid>
              <a:tr h="29312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en-US" sz="1600" b="1" dirty="0"/>
                        <a:t>ISAT Leadership Group</a:t>
                      </a:r>
                      <a:endParaRPr lang="en-US" sz="16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9037249"/>
                  </a:ext>
                </a:extLst>
              </a:tr>
              <a:tr h="932678"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Sharon Monica Jones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Phil Arcara (LaRC)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Susie Go (ARC)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Xiao-Yen Wang (GRC)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Eric Hendricks (GRC)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 Marien (LaRC)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 Guynn (LaRC)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33CC"/>
                        </a:buClr>
                        <a:buSzTx/>
                        <a:buFont typeface="Wingdings" panose="05000000000000000000" pitchFamily="2" charset="2"/>
                        <a:buChar char="§"/>
                        <a:tabLst/>
                        <a:defRPr/>
                      </a:pPr>
                      <a:r>
                        <a:rPr kumimoji="0" lang="en-US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Jon Seidel (GRC)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5698656"/>
                  </a:ext>
                </a:extLst>
              </a:tr>
            </a:tbl>
          </a:graphicData>
        </a:graphic>
      </p:graphicFrame>
      <p:sp>
        <p:nvSpPr>
          <p:cNvPr id="56" name="Oval 55">
            <a:extLst>
              <a:ext uri="{FF2B5EF4-FFF2-40B4-BE49-F238E27FC236}">
                <a16:creationId xmlns:a16="http://schemas.microsoft.com/office/drawing/2014/main" id="{17E7CE72-FB01-441D-9F92-629E3492C31E}"/>
              </a:ext>
            </a:extLst>
          </p:cNvPr>
          <p:cNvSpPr/>
          <p:nvPr/>
        </p:nvSpPr>
        <p:spPr>
          <a:xfrm>
            <a:off x="1450428" y="1468490"/>
            <a:ext cx="1282261" cy="884256"/>
          </a:xfrm>
          <a:prstGeom prst="ellipse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01BA16C-C3FF-43AD-8996-40693B6624A8}"/>
              </a:ext>
            </a:extLst>
          </p:cNvPr>
          <p:cNvCxnSpPr>
            <a:stCxn id="14" idx="1"/>
            <a:endCxn id="13" idx="3"/>
          </p:cNvCxnSpPr>
          <p:nvPr/>
        </p:nvCxnSpPr>
        <p:spPr>
          <a:xfrm flipH="1">
            <a:off x="6697995" y="5700349"/>
            <a:ext cx="468256" cy="10312"/>
          </a:xfrm>
          <a:prstGeom prst="line">
            <a:avLst/>
          </a:prstGeom>
          <a:ln w="9525" cap="flat" cmpd="sng" algn="ctr">
            <a:solidFill>
              <a:schemeClr val="dk1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6144" name="TextBox 6143">
            <a:extLst>
              <a:ext uri="{FF2B5EF4-FFF2-40B4-BE49-F238E27FC236}">
                <a16:creationId xmlns:a16="http://schemas.microsoft.com/office/drawing/2014/main" id="{06DD196F-FCD7-4429-9390-E3D87EA87A36}"/>
              </a:ext>
            </a:extLst>
          </p:cNvPr>
          <p:cNvSpPr txBox="1"/>
          <p:nvPr/>
        </p:nvSpPr>
        <p:spPr>
          <a:xfrm>
            <a:off x="105092" y="3512122"/>
            <a:ext cx="801823" cy="369332"/>
          </a:xfrm>
          <a:prstGeom prst="rect">
            <a:avLst/>
          </a:prstGeom>
          <a:solidFill>
            <a:srgbClr val="00B050"/>
          </a:solidFill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ARMD</a:t>
            </a:r>
          </a:p>
        </p:txBody>
      </p:sp>
    </p:spTree>
    <p:extLst>
      <p:ext uri="{BB962C8B-B14F-4D97-AF65-F5344CB8AC3E}">
        <p14:creationId xmlns:p14="http://schemas.microsoft.com/office/powerpoint/2010/main" val="2339550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/>
            <a:r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/>
            <a:fld id="{5459586A-3D9F-4080-B414-70B1C2D4EAD5}" type="slidenum">
              <a:rPr lang="en-US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457200"/>
              <a:t>5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89760" y="2469093"/>
            <a:ext cx="2666197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b="1" dirty="0">
                <a:solidFill>
                  <a:srgbClr val="0033CC"/>
                </a:solidFill>
                <a:latin typeface="Calibri" panose="020F0502020204030204"/>
              </a:rPr>
              <a:t>Strategic Systems Modeling and Analysis</a:t>
            </a:r>
          </a:p>
          <a:p>
            <a:pPr algn="ctr" defTabSz="457200"/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To identify trends that may impact ARMD strategy</a:t>
            </a:r>
          </a:p>
          <a:p>
            <a:pPr algn="ctr" defTabSz="457200"/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through the use of systems analysis models and methods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61935" y="2469093"/>
            <a:ext cx="264769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b="1" dirty="0">
                <a:solidFill>
                  <a:srgbClr val="0033CC"/>
                </a:solidFill>
                <a:latin typeface="Calibri" panose="020F0502020204030204"/>
              </a:rPr>
              <a:t>Strategic Portfolio Analysis</a:t>
            </a:r>
          </a:p>
          <a:p>
            <a:pPr algn="ctr" defTabSz="457200"/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To use systems and portfolio analysis methods to identify strengths, alternatives and gaps in ARMD’s portfolio for strategic decisions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28798" y="2469093"/>
            <a:ext cx="2868328" cy="156966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457200"/>
            <a:r>
              <a:rPr lang="en-US" sz="1600" b="1" dirty="0">
                <a:solidFill>
                  <a:srgbClr val="0033CC"/>
                </a:solidFill>
                <a:latin typeface="Calibri" panose="020F0502020204030204"/>
              </a:rPr>
              <a:t>Strategic Data Analysis</a:t>
            </a:r>
          </a:p>
          <a:p>
            <a:pPr algn="ctr" defTabSz="457200"/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To identify trends that may impact ARMD strategy</a:t>
            </a:r>
          </a:p>
          <a:p>
            <a:pPr algn="ctr" defTabSz="457200"/>
            <a:r>
              <a:rPr lang="en-US" sz="1600" dirty="0">
                <a:solidFill>
                  <a:prstClr val="black"/>
                </a:solidFill>
                <a:latin typeface="Calibri" panose="020F0502020204030204"/>
              </a:rPr>
              <a:t>by analyzing aeronautics technology, business intelligence and/or aviation data</a:t>
            </a:r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590549" y="256349"/>
            <a:ext cx="10067200" cy="1169551"/>
          </a:xfrm>
        </p:spPr>
        <p:txBody>
          <a:bodyPr>
            <a:noAutofit/>
          </a:bodyPr>
          <a:lstStyle/>
          <a:p>
            <a:r>
              <a:rPr lang="en-US" altLang="en-US" sz="4000" b="1" dirty="0"/>
              <a:t>Systems Analysis and Decision Support</a:t>
            </a:r>
            <a:br>
              <a:rPr lang="en-US" altLang="en-US" sz="6000" dirty="0"/>
            </a:br>
            <a:r>
              <a:rPr lang="en-US" altLang="en-US" sz="3200" dirty="0"/>
              <a:t>Strategic Systems Analysis Overview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040130" y="2068983"/>
            <a:ext cx="8617619" cy="369332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</a:bodyPr>
          <a:lstStyle/>
          <a:p>
            <a:pPr defTabSz="457200">
              <a:defRPr/>
            </a:pPr>
            <a:r>
              <a:rPr lang="en-US" b="1" dirty="0">
                <a:solidFill>
                  <a:prstClr val="black"/>
                </a:solidFill>
                <a:latin typeface="Calibri" panose="020F0502020204030204"/>
              </a:rPr>
              <a:t>OPERATIONS RESEARCH                + POLICY ANALYSIS                     + DATA ANALYTICS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730882" y="1546880"/>
            <a:ext cx="29081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SYSTEMS ANALYSIS = 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C06D7A7-BE09-41AE-8545-68AF95AC53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  <a:endParaRPr lang="en-US" dirty="0"/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325874A-B612-48FC-94DD-E3D130A8A2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6676131"/>
              </p:ext>
            </p:extLst>
          </p:nvPr>
        </p:nvGraphicFramePr>
        <p:xfrm>
          <a:off x="1889760" y="4462321"/>
          <a:ext cx="2666197" cy="751632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2666197">
                  <a:extLst>
                    <a:ext uri="{9D8B030D-6E8A-4147-A177-3AD203B41FA5}">
                      <a16:colId xmlns:a16="http://schemas.microsoft.com/office/drawing/2014/main" val="237197583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ISAT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15777351"/>
                  </a:ext>
                </a:extLst>
              </a:tr>
              <a:tr h="3858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Lead, Eric Hendricks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69340606"/>
                  </a:ext>
                </a:extLst>
              </a:tr>
            </a:tbl>
          </a:graphicData>
        </a:graphic>
      </p:graphicFrame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55BC4A2-BE65-4BE3-BF1D-C2BBA3374F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8375793"/>
              </p:ext>
            </p:extLst>
          </p:nvPr>
        </p:nvGraphicFramePr>
        <p:xfrm>
          <a:off x="4843436" y="4467270"/>
          <a:ext cx="5653690" cy="746683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5653690">
                  <a:extLst>
                    <a:ext uri="{9D8B030D-6E8A-4147-A177-3AD203B41FA5}">
                      <a16:colId xmlns:a16="http://schemas.microsoft.com/office/drawing/2014/main" val="1220281811"/>
                    </a:ext>
                  </a:extLst>
                </a:gridCol>
              </a:tblGrid>
              <a:tr h="400009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 Level Systems and Data Analysis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A2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393676"/>
                  </a:ext>
                </a:extLst>
              </a:tr>
              <a:tr h="346674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Lead, Sharon Monica Jones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4448506"/>
                  </a:ext>
                </a:extLst>
              </a:tr>
            </a:tbl>
          </a:graphicData>
        </a:graphic>
      </p:graphicFrame>
      <p:sp>
        <p:nvSpPr>
          <p:cNvPr id="12" name="Arrow: Down 11">
            <a:extLst>
              <a:ext uri="{FF2B5EF4-FFF2-40B4-BE49-F238E27FC236}">
                <a16:creationId xmlns:a16="http://schemas.microsoft.com/office/drawing/2014/main" id="{A491C57F-CBA0-4B6D-9846-1F756EF2ACCE}"/>
              </a:ext>
            </a:extLst>
          </p:cNvPr>
          <p:cNvSpPr/>
          <p:nvPr/>
        </p:nvSpPr>
        <p:spPr>
          <a:xfrm>
            <a:off x="2934586" y="4038753"/>
            <a:ext cx="646814" cy="3699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Arrow: Down 15">
            <a:extLst>
              <a:ext uri="{FF2B5EF4-FFF2-40B4-BE49-F238E27FC236}">
                <a16:creationId xmlns:a16="http://schemas.microsoft.com/office/drawing/2014/main" id="{8E8B6D2E-ED37-4B7F-A7B5-E94FE719DF5A}"/>
              </a:ext>
            </a:extLst>
          </p:cNvPr>
          <p:cNvSpPr/>
          <p:nvPr/>
        </p:nvSpPr>
        <p:spPr>
          <a:xfrm>
            <a:off x="5861559" y="4066459"/>
            <a:ext cx="646814" cy="3699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Arrow: Down 16">
            <a:extLst>
              <a:ext uri="{FF2B5EF4-FFF2-40B4-BE49-F238E27FC236}">
                <a16:creationId xmlns:a16="http://schemas.microsoft.com/office/drawing/2014/main" id="{60B3E9A7-A27A-4637-9456-DDB09CFC233D}"/>
              </a:ext>
            </a:extLst>
          </p:cNvPr>
          <p:cNvSpPr/>
          <p:nvPr/>
        </p:nvSpPr>
        <p:spPr>
          <a:xfrm>
            <a:off x="8739555" y="4066459"/>
            <a:ext cx="646814" cy="36995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780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CAE3EDC0-2C97-4D7D-8A0D-B508EFF166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7237746"/>
              </p:ext>
            </p:extLst>
          </p:nvPr>
        </p:nvGraphicFramePr>
        <p:xfrm>
          <a:off x="5210525" y="944880"/>
          <a:ext cx="6512561" cy="5468332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6512561">
                  <a:extLst>
                    <a:ext uri="{9D8B030D-6E8A-4147-A177-3AD203B41FA5}">
                      <a16:colId xmlns:a16="http://schemas.microsoft.com/office/drawing/2014/main" val="2026732145"/>
                    </a:ext>
                  </a:extLst>
                </a:gridCol>
              </a:tblGrid>
              <a:tr h="377836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Intercenter</a:t>
                      </a: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Systems Analysis Team (ISAT)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4944110"/>
                  </a:ext>
                </a:extLst>
              </a:tr>
              <a:tr h="385872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Lead, Dr. Eric Hendricks and GRC POC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26930541"/>
                  </a:ext>
                </a:extLst>
              </a:tr>
              <a:tr h="711744">
                <a:tc>
                  <a:txBody>
                    <a:bodyPr/>
                    <a:lstStyle/>
                    <a:p>
                      <a:pPr marL="230187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Systems Analysis and Conceptual Modeling</a:t>
                      </a:r>
                    </a:p>
                    <a:p>
                      <a:pPr marL="230187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Conceptual Level SMEs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0748066"/>
                  </a:ext>
                </a:extLst>
              </a:tr>
              <a:tr h="3615148">
                <a:tc>
                  <a:txBody>
                    <a:bodyPr/>
                    <a:lstStyle/>
                    <a:p>
                      <a:pPr marL="58737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LaRC POC, Fleet Analysis and Advanced Concepts (supersonic/hypersonic) </a:t>
                      </a:r>
                    </a:p>
                    <a:p>
                      <a:pPr marL="687387" marR="0" lvl="1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 Marien</a:t>
                      </a:r>
                    </a:p>
                    <a:p>
                      <a:pPr marL="58737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Safety and Autonomy</a:t>
                      </a:r>
                    </a:p>
                    <a:p>
                      <a:pPr marL="687387" marR="0" lvl="1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Ersin Ansel*</a:t>
                      </a:r>
                      <a:endParaRPr kumimoji="0" lang="en-US" sz="1600" b="0" i="0" u="none" strike="sngStrike" kern="1200" cap="none" spc="0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58737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Acoustics, Propulsion</a:t>
                      </a:r>
                    </a:p>
                    <a:p>
                      <a:pPr marL="687387" marR="0" lvl="1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Jeff Berton*</a:t>
                      </a:r>
                    </a:p>
                    <a:p>
                      <a:pPr marL="58737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ATM/Airspace</a:t>
                      </a:r>
                    </a:p>
                    <a:p>
                      <a:pPr marL="687387" marR="0" lvl="1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Paul Borchers and Jerry Smith</a:t>
                      </a:r>
                    </a:p>
                    <a:p>
                      <a:pPr marL="58737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Certification, MBSE, Electric Aircraft and Advanced Concepts</a:t>
                      </a:r>
                    </a:p>
                    <a:p>
                      <a:pPr marL="687387" marR="0" lvl="1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Nick Borer and Nat Blaesser</a:t>
                      </a:r>
                    </a:p>
                    <a:p>
                      <a:pPr marL="58737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AAM/UAMs</a:t>
                      </a:r>
                    </a:p>
                    <a:p>
                      <a:pPr marL="687387" marR="0" lvl="1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Michael Patterson* and Jerry Smith*</a:t>
                      </a:r>
                    </a:p>
                    <a:p>
                      <a:pPr marL="58737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Supersonics/</a:t>
                      </a:r>
                      <a:r>
                        <a:rPr kumimoji="0" lang="en-US" sz="1600" b="1" i="0" u="none" strike="noStrike" kern="1200" cap="none" spc="0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Hypersonics</a:t>
                      </a: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, and Fleet Analysis</a:t>
                      </a:r>
                    </a:p>
                    <a:p>
                      <a:pPr marL="687387" marR="0" lvl="1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Jon Seidel and Dr. Wu Li</a:t>
                      </a:r>
                    </a:p>
                    <a:p>
                      <a:pPr marL="58737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Propulsion, Fuels and Rotary Wing Analysis</a:t>
                      </a:r>
                    </a:p>
                    <a:p>
                      <a:pPr marL="687387" marR="0" lvl="1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Chris Snyder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67809670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DF1EB97C-1AB2-4FAA-93AE-7F09848D64E2}"/>
              </a:ext>
            </a:extLst>
          </p:cNvPr>
          <p:cNvSpPr txBox="1"/>
          <p:nvPr/>
        </p:nvSpPr>
        <p:spPr>
          <a:xfrm flipH="1">
            <a:off x="392429" y="6105435"/>
            <a:ext cx="445691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*FTE support</a:t>
            </a:r>
            <a:r>
              <a:rPr lang="en-US" sz="1400" b="1" dirty="0">
                <a:solidFill>
                  <a:schemeClr val="bg1">
                    <a:lumMod val="50000"/>
                  </a:schemeClr>
                </a:solidFill>
              </a:rPr>
              <a:t> not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provided by PAMO Systems Analysis/ISAT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53E3B88-79D7-4D89-A93A-A064765688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369519"/>
              </p:ext>
            </p:extLst>
          </p:nvPr>
        </p:nvGraphicFramePr>
        <p:xfrm>
          <a:off x="377189" y="1322612"/>
          <a:ext cx="4666353" cy="4766045"/>
        </p:xfrm>
        <a:graphic>
          <a:graphicData uri="http://schemas.openxmlformats.org/drawingml/2006/table">
            <a:tbl>
              <a:tblPr firstRow="1">
                <a:tableStyleId>{2A488322-F2BA-4B5B-9748-0D474271808F}</a:tableStyleId>
              </a:tblPr>
              <a:tblGrid>
                <a:gridCol w="4666353">
                  <a:extLst>
                    <a:ext uri="{9D8B030D-6E8A-4147-A177-3AD203B41FA5}">
                      <a16:colId xmlns:a16="http://schemas.microsoft.com/office/drawing/2014/main" val="653808455"/>
                    </a:ext>
                  </a:extLst>
                </a:gridCol>
              </a:tblGrid>
              <a:tr h="352784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 Level Systems and Data Analysis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3A2C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630130"/>
                  </a:ext>
                </a:extLst>
              </a:tr>
              <a:tr h="360287"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Lead, Dr. Sharon Monica Jones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8038152"/>
                  </a:ext>
                </a:extLst>
              </a:tr>
              <a:tr h="664552">
                <a:tc>
                  <a:txBody>
                    <a:bodyPr/>
                    <a:lstStyle/>
                    <a:p>
                      <a:pPr marL="230187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Statistical Modeling and Analysis</a:t>
                      </a:r>
                    </a:p>
                    <a:p>
                      <a:pPr marL="230187" marR="0" lvl="0" indent="-17145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Top Down Systems Analysis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8608103"/>
                  </a:ext>
                </a:extLst>
              </a:tr>
              <a:tr h="3375446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Data and Trend Analysis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Bailey Ethridge (AMA)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 Level Systems Analysis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Dell Ricks (AMA)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Safety, Multi-Modal and Manufacturing Systems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Larry Barr (Volpe) 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Dr. Seamus McGovern (Volpe)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Life Cycle Cost and Policy Analysis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Jacob Wishart (Volpe) 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David Pace (Volpe)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Max Litvack-Winkler (Volpe)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Kendall Mahavier (Volpe)</a:t>
                      </a:r>
                    </a:p>
                    <a:p>
                      <a:pPr marL="742950" marR="0" lvl="1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pt-BR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Gina Solman (Volpe)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2212232"/>
                  </a:ext>
                </a:extLst>
              </a:tr>
            </a:tbl>
          </a:graphicData>
        </a:graphic>
      </p:graphicFrame>
      <p:sp>
        <p:nvSpPr>
          <p:cNvPr id="5" name="Rectangle 2">
            <a:extLst>
              <a:ext uri="{FF2B5EF4-FFF2-40B4-BE49-F238E27FC236}">
                <a16:creationId xmlns:a16="http://schemas.microsoft.com/office/drawing/2014/main" id="{143029BD-8FE9-4D7B-AEF2-5BFB4EF585C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7189" y="137011"/>
            <a:ext cx="10067200" cy="1169551"/>
          </a:xfrm>
        </p:spPr>
        <p:txBody>
          <a:bodyPr>
            <a:noAutofit/>
          </a:bodyPr>
          <a:lstStyle/>
          <a:p>
            <a:r>
              <a:rPr lang="en-US" altLang="en-US" sz="4000" b="1" dirty="0"/>
              <a:t>Systems Analysis and Decision Support</a:t>
            </a:r>
            <a:br>
              <a:rPr lang="en-US" altLang="en-US" sz="6000" dirty="0"/>
            </a:br>
            <a:r>
              <a:rPr lang="en-US" altLang="en-US" sz="3200" dirty="0"/>
              <a:t>Team Members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2723C85-E19C-49AC-9526-2C78CC8ACA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5D11DEE-985E-4B20-9AA3-F0B2CB59BF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3D91B192-44D5-4522-93B4-13CA6EFD46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056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556995"/>
            <a:ext cx="10515600" cy="1133693"/>
          </a:xfrm>
        </p:spPr>
        <p:txBody>
          <a:bodyPr>
            <a:normAutofit/>
          </a:bodyPr>
          <a:lstStyle/>
          <a:p>
            <a:r>
              <a:rPr lang="en-US" altLang="en-US" sz="3600" b="1"/>
              <a:t>Strategic Systems Analysis</a:t>
            </a:r>
            <a:br>
              <a:rPr lang="en-US" altLang="en-US" sz="3600"/>
            </a:br>
            <a:r>
              <a:rPr lang="en-US" altLang="en-US" sz="3600"/>
              <a:t>Categories of Activities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>
                <a:latin typeface="Calibri" panose="020F0502020204030204"/>
              </a:rPr>
              <a:t>November 10, 2021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>
                <a:latin typeface="Calibri" panose="020F0502020204030204"/>
              </a:rPr>
              <a:t>2021 ARMD Systems Analysis Symposium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>
            <a:normAutofit/>
          </a:bodyPr>
          <a:lstStyle/>
          <a:p>
            <a:pPr defTabSz="457200">
              <a:spcAft>
                <a:spcPts val="600"/>
              </a:spcAft>
            </a:pPr>
            <a:fld id="{5459586A-3D9F-4080-B414-70B1C2D4EAD5}" type="slidenum">
              <a:rPr lang="en-US" smtClean="0">
                <a:latin typeface="Calibri" panose="020F0502020204030204"/>
              </a:rPr>
              <a:pPr defTabSz="457200">
                <a:spcAft>
                  <a:spcPts val="600"/>
                </a:spcAft>
              </a:pPr>
              <a:t>7</a:t>
            </a:fld>
            <a:endParaRPr lang="en-US">
              <a:latin typeface="Calibri" panose="020F0502020204030204"/>
            </a:endParaRP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40926681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8090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5615332"/>
              </p:ext>
            </p:extLst>
          </p:nvPr>
        </p:nvGraphicFramePr>
        <p:xfrm>
          <a:off x="914400" y="1008747"/>
          <a:ext cx="10100929" cy="49348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6845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06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1255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6500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</a:p>
                  </a:txBody>
                  <a:tcPr marL="91427" marR="9142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91427" marR="9142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 marL="91427" marR="91427"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65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 AM – 10:20 AM</a:t>
                      </a: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INTRODUCTION</a:t>
                      </a: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4114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10:00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</a:t>
                      </a:r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10:10 AM</a:t>
                      </a:r>
                    </a:p>
                  </a:txBody>
                  <a:tcPr marL="91427" marR="91427" marT="45684" marB="45684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Welcome</a:t>
                      </a:r>
                    </a:p>
                  </a:txBody>
                  <a:tcPr marL="91427" marR="91427" marT="45692" marB="45692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Steve Clarke, ARMD </a:t>
                      </a:r>
                    </a:p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Deputy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Associate Administrator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84" marB="45684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4114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10:10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 – 10:20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</a:t>
                      </a:r>
                      <a:endParaRPr lang="en-US" sz="14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84" marB="45684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Objectives/Agenda</a:t>
                      </a:r>
                    </a:p>
                  </a:txBody>
                  <a:tcPr marL="91427" marR="91427" marT="45692" marB="45692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Sharon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Monica Jones (PAMO),</a:t>
                      </a:r>
                    </a:p>
                    <a:p>
                      <a:pPr algn="ctr"/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Manager, ARMD System Analysis</a:t>
                      </a:r>
                    </a:p>
                  </a:txBody>
                  <a:tcPr marL="91427" marR="91427" marT="45684" marB="45684"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9731835"/>
                  </a:ext>
                </a:extLst>
              </a:tr>
              <a:tr h="326500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10:20 AM – 12:00 PM</a:t>
                      </a: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ISAT</a:t>
                      </a:r>
                    </a:p>
                  </a:txBody>
                  <a:tcPr marL="91427" marR="91427" marT="45680" marB="4568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4132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10:20</a:t>
                      </a:r>
                      <a:r>
                        <a:rPr lang="en-US" sz="1400" b="0" i="0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400" b="0" i="0" strike="noStrike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 – 10:30</a:t>
                      </a:r>
                      <a:r>
                        <a:rPr lang="en-US" sz="1400" b="0" i="0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</a:t>
                      </a:r>
                      <a:endParaRPr lang="en-US" sz="1400" b="0" i="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84" marB="45684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strike="noStrike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Intercenter</a:t>
                      </a:r>
                      <a:r>
                        <a:rPr lang="en-US" sz="1400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Systems Analysis Team (ISAT)</a:t>
                      </a:r>
                      <a:endParaRPr lang="en-US" sz="14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92" marB="45692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Eric Hendricks (GRC),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ISAT Lead</a:t>
                      </a:r>
                      <a:endParaRPr lang="en-US" sz="1400" strike="noStrike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84" marB="45684" anchor="ctr"/>
                </a:tc>
                <a:extLst>
                  <a:ext uri="{0D108BD9-81ED-4DB2-BD59-A6C34878D82A}">
                    <a16:rowId xmlns:a16="http://schemas.microsoft.com/office/drawing/2014/main" val="60065602"/>
                  </a:ext>
                </a:extLst>
              </a:tr>
              <a:tr h="761772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10:30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 </a:t>
                      </a:r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11:00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</a:t>
                      </a:r>
                      <a:endParaRPr lang="en-US" sz="14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"What's Next" for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Airworthiness Certification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Regional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Mobility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75" marB="4567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Nick Borer (LaRC)</a:t>
                      </a:r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07" marB="4570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61785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11:00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 </a:t>
                      </a:r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11:30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AM</a:t>
                      </a:r>
                      <a:endParaRPr lang="en-US" sz="14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Strategic Systems Modeling and Analyses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Global Demand Modeling Study</a:t>
                      </a:r>
                      <a:endParaRPr lang="en-US" sz="1400" dirty="0">
                        <a:solidFill>
                          <a:srgbClr val="FF0000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High-Speed Market Studies</a:t>
                      </a:r>
                    </a:p>
                  </a:txBody>
                  <a:tcPr marL="91427" marR="91427" marT="45680" marB="456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Ty Marien (LaRC)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Jon Seidel (GRC)</a:t>
                      </a:r>
                    </a:p>
                  </a:txBody>
                  <a:tcPr marL="91427" marR="91427" marT="45712" marB="45712" anchor="ctr"/>
                </a:tc>
                <a:extLst>
                  <a:ext uri="{0D108BD9-81ED-4DB2-BD59-A6C34878D82A}">
                    <a16:rowId xmlns:a16="http://schemas.microsoft.com/office/drawing/2014/main" val="1295100028"/>
                  </a:ext>
                </a:extLst>
              </a:tr>
              <a:tr h="472975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11:30 AM – 12:00 PM</a:t>
                      </a:r>
                    </a:p>
                  </a:txBody>
                  <a:tcPr marL="91427" marR="91427" marT="45712" marB="45712" anchor="ctr"/>
                </a:tc>
                <a:tc>
                  <a:txBody>
                    <a:bodyPr/>
                    <a:lstStyle/>
                    <a:p>
                      <a:pPr marL="0" indent="0" algn="l">
                        <a:buFont typeface="Arial" panose="020B0604020202020204" pitchFamily="34" charset="0"/>
                        <a:buNone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H2 / </a:t>
                      </a:r>
                      <a:r>
                        <a:rPr lang="en-US" sz="14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DeCarbonization</a:t>
                      </a: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Studies: History and Ongoing</a:t>
                      </a:r>
                    </a:p>
                  </a:txBody>
                  <a:tcPr marL="91427" marR="91427" marT="45680" marB="4568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Chris Snyder (GRC)</a:t>
                      </a:r>
                    </a:p>
                  </a:txBody>
                  <a:tcPr marL="91427" marR="91427" marT="45712" marB="45712" anchor="ctr"/>
                </a:tc>
                <a:extLst>
                  <a:ext uri="{0D108BD9-81ED-4DB2-BD59-A6C34878D82A}">
                    <a16:rowId xmlns:a16="http://schemas.microsoft.com/office/drawing/2014/main" val="456792121"/>
                  </a:ext>
                </a:extLst>
              </a:tr>
              <a:tr h="32646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12:00 PM – 12:30</a:t>
                      </a:r>
                      <a:r>
                        <a:rPr lang="en-US" sz="14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91427" marR="91427" marT="45695" marB="4569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LUNCH</a:t>
                      </a:r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95" marB="4569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95" marB="4569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124" name="TextBox 3"/>
          <p:cNvSpPr txBox="1">
            <a:spLocks noChangeArrowheads="1"/>
          </p:cNvSpPr>
          <p:nvPr/>
        </p:nvSpPr>
        <p:spPr bwMode="auto">
          <a:xfrm>
            <a:off x="914400" y="350838"/>
            <a:ext cx="366433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Wednesday, November 10, 2021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00D38-2BFB-4DF8-BA66-F574CE1867BD}" type="slidenum">
              <a:rPr lang="en-US"/>
              <a:pPr>
                <a:defRPr/>
              </a:pPr>
              <a:t>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2021 ARMD Systems Analysis Symposium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610600" y="411328"/>
            <a:ext cx="24587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Symposium Agenda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C76A91-1D24-4857-8A4B-C7983433E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4162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253418"/>
              </p:ext>
            </p:extLst>
          </p:nvPr>
        </p:nvGraphicFramePr>
        <p:xfrm>
          <a:off x="1190848" y="992899"/>
          <a:ext cx="9633096" cy="50988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34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217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0748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4622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TIME</a:t>
                      </a:r>
                    </a:p>
                  </a:txBody>
                  <a:tcPr marL="91427" marR="9142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TOPIC</a:t>
                      </a:r>
                    </a:p>
                  </a:txBody>
                  <a:tcPr marL="91427" marR="91427" marT="45712" marB="45712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PERSON</a:t>
                      </a:r>
                    </a:p>
                  </a:txBody>
                  <a:tcPr marL="91427" marR="91427" marT="45712" marB="45712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462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12:30 PM – 2:00 PM</a:t>
                      </a: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HIGH LEVEL SYSTEMS ANALYSIS</a:t>
                      </a:r>
                    </a:p>
                  </a:txBody>
                  <a:tcPr marL="91427" marR="91427" marT="45680" marB="4568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7669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12:30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PM </a:t>
                      </a:r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1:00 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PM</a:t>
                      </a:r>
                      <a:endParaRPr lang="en-US" sz="14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Just-in Time Systems and Market Analyses</a:t>
                      </a:r>
                    </a:p>
                  </a:txBody>
                  <a:tcPr marL="91427" marR="91427" marT="45675" marB="4567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Seamus McGovern (Volpe)</a:t>
                      </a:r>
                    </a:p>
                  </a:txBody>
                  <a:tcPr marL="91427" marR="91427" marT="45707" marB="45707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10725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1:00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PM</a:t>
                      </a:r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1:45 PM</a:t>
                      </a:r>
                    </a:p>
                  </a:txBody>
                  <a:tcPr marL="91427" marR="91427" marT="45712" marB="45712"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COVID-19 Impact on Domestic Commercial Aviation: 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Multi-Modal Economic Analysis</a:t>
                      </a:r>
                    </a:p>
                    <a:p>
                      <a:pPr marL="171450" indent="-171450" algn="l"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Policy Analysis</a:t>
                      </a:r>
                    </a:p>
                  </a:txBody>
                  <a:tcPr marL="91427" marR="91427" marT="45675" marB="45675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 Litvack-Winkler (Volpe)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Gina Solman (Volpe)</a:t>
                      </a:r>
                    </a:p>
                  </a:txBody>
                  <a:tcPr marL="91427" marR="91427" marT="45707" marB="45707"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68074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1:45 PM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2:00 PM</a:t>
                      </a:r>
                      <a:endParaRPr lang="en-US" sz="1400" b="0" i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BREAK</a:t>
                      </a:r>
                    </a:p>
                  </a:txBody>
                  <a:tcPr marL="91427" marR="91427" marT="45680" marB="4568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/>
                </a:tc>
                <a:extLst>
                  <a:ext uri="{0D108BD9-81ED-4DB2-BD59-A6C34878D82A}">
                    <a16:rowId xmlns:a16="http://schemas.microsoft.com/office/drawing/2014/main" val="2341742944"/>
                  </a:ext>
                </a:extLst>
              </a:tr>
              <a:tr h="50767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2:00 PM – 3:30</a:t>
                      </a:r>
                      <a:r>
                        <a:rPr lang="en-US" sz="1400" b="1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</a:t>
                      </a:r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</a:t>
                      </a:r>
                    </a:p>
                  </a:txBody>
                  <a:tcPr marL="91427" marR="91427" marT="45695" marB="4569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PROGRAM AND MISSION LEVEL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SYSTEMS ANALYSIS</a:t>
                      </a:r>
                      <a:endParaRPr lang="en-US" sz="1400" b="1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95" marB="4569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695" marB="45695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4622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2:00 PM – 2:30 PM</a:t>
                      </a:r>
                    </a:p>
                  </a:txBody>
                  <a:tcPr marL="91427" marR="91427" marT="45712" marB="45712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Analysis of the Electrical Grid for UAM</a:t>
                      </a:r>
                    </a:p>
                  </a:txBody>
                  <a:tcPr marL="91427" marR="91427" marT="45680" marB="4568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David </a:t>
                      </a:r>
                      <a:r>
                        <a:rPr lang="en-US" sz="1400" dirty="0" err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Thipphavong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(PAMO)</a:t>
                      </a:r>
                    </a:p>
                  </a:txBody>
                  <a:tcPr marL="91427" marR="91427" marT="45712" marB="45712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2459782"/>
                  </a:ext>
                </a:extLst>
              </a:tr>
              <a:tr h="507714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2:30 PM – 3:00 PM</a:t>
                      </a:r>
                    </a:p>
                  </a:txBody>
                  <a:tcPr marL="91427" marR="91427" marT="45712" marB="45712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Exploration of Operations Limits and Emissions For Early UAM Missions</a:t>
                      </a:r>
                    </a:p>
                  </a:txBody>
                  <a:tcPr marL="91427" marR="91427" marT="45680" marB="45680" anchor="ctr">
                    <a:solidFill>
                      <a:srgbClr val="EAEF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Michael Patterson (LaRC)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Dan DeLaurentis (Purdue Univ.)</a:t>
                      </a:r>
                    </a:p>
                  </a:txBody>
                  <a:tcPr marL="91427" marR="91427" marT="45712" marB="45712" anchor="ctr">
                    <a:solidFill>
                      <a:srgbClr val="EAEF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3654727"/>
                  </a:ext>
                </a:extLst>
              </a:tr>
              <a:tr h="507703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3:00</a:t>
                      </a:r>
                      <a:r>
                        <a:rPr lang="en-US" sz="1400" b="0" i="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PM</a:t>
                      </a:r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– 3:30 PM</a:t>
                      </a:r>
                    </a:p>
                  </a:txBody>
                  <a:tcPr marL="91427" marR="91427" marT="45712" marB="45712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ARMD Model Based Systems Engineering/Analysis Overview</a:t>
                      </a:r>
                    </a:p>
                  </a:txBody>
                  <a:tcPr marL="91427" marR="91427" marT="45675" marB="45675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Eric Hendricks (GRC)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strike="noStrike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Jesse Quinlan (LaRC)</a:t>
                      </a:r>
                    </a:p>
                  </a:txBody>
                  <a:tcPr marL="91427" marR="91427" marT="45707" marB="45707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856099"/>
                  </a:ext>
                </a:extLst>
              </a:tr>
              <a:tr h="304622">
                <a:tc>
                  <a:txBody>
                    <a:bodyPr/>
                    <a:lstStyle/>
                    <a:p>
                      <a:pPr algn="ctr"/>
                      <a:r>
                        <a:rPr lang="en-US" sz="1400" b="1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3:30 – 4:00 PM</a:t>
                      </a: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WRAP UP</a:t>
                      </a:r>
                    </a:p>
                  </a:txBody>
                  <a:tcPr marL="91427" marR="91427" marT="45680" marB="4568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27" marR="91427" marT="45712" marB="45712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9728327"/>
                  </a:ext>
                </a:extLst>
              </a:tr>
              <a:tr h="507714">
                <a:tc>
                  <a:txBody>
                    <a:bodyPr/>
                    <a:lstStyle/>
                    <a:p>
                      <a:pPr algn="ctr"/>
                      <a:r>
                        <a:rPr lang="en-US" sz="1400" b="0" i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3:30 – 4:00 PM</a:t>
                      </a:r>
                    </a:p>
                  </a:txBody>
                  <a:tcPr marL="91427" marR="91427" marT="45712" marB="45712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Closing Remarks</a:t>
                      </a:r>
                    </a:p>
                  </a:txBody>
                  <a:tcPr marL="91427" marR="91427" marT="45680" marB="45680" anchor="ctr">
                    <a:solidFill>
                      <a:srgbClr val="D2DE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Eric Hendricks</a:t>
                      </a: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(GRC)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Sharon Monica Jones (PAMO)</a:t>
                      </a:r>
                    </a:p>
                  </a:txBody>
                  <a:tcPr marL="91427" marR="91427" marT="45712" marB="45712" anchor="ctr">
                    <a:solidFill>
                      <a:srgbClr val="D2DE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4159939"/>
                  </a:ext>
                </a:extLst>
              </a:tr>
            </a:tbl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C00D38-2BFB-4DF8-BA66-F574CE1867BD}" type="slidenum">
              <a:rPr lang="en-US"/>
              <a:pPr>
                <a:defRPr/>
              </a:pPr>
              <a:t>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2021 ARMD Systems Analysis Symposium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65194" y="491261"/>
            <a:ext cx="245875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Symposium Agenda </a:t>
            </a:r>
          </a:p>
        </p:txBody>
      </p:sp>
      <p:sp>
        <p:nvSpPr>
          <p:cNvPr id="8" name="TextBox 3"/>
          <p:cNvSpPr txBox="1">
            <a:spLocks noChangeArrowheads="1"/>
          </p:cNvSpPr>
          <p:nvPr/>
        </p:nvSpPr>
        <p:spPr bwMode="auto">
          <a:xfrm>
            <a:off x="1190848" y="463154"/>
            <a:ext cx="455855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altLang="en-US" sz="1800" b="1" dirty="0">
                <a:latin typeface="Arial" panose="020B0604020202020204" pitchFamily="34" charset="0"/>
                <a:cs typeface="Arial" panose="020B0604020202020204" pitchFamily="34" charset="0"/>
              </a:rPr>
              <a:t>Wednesday, November 10, 2021 (cont’d)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ED1BA1-8CFB-46E1-BBDF-4201F7857D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32984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38FC292-1339-43A6-B9EF-64C524794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B18A7B-F779-42EA-9090-9CC728097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6F2052-7FB8-46AE-A4E4-25FA55408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59586A-3D9F-4080-B414-70B1C2D4EAD5}" type="slidenum">
              <a:rPr lang="en-US" smtClean="0"/>
              <a:t>10</a:t>
            </a:fld>
            <a:endParaRPr lang="en-US"/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894E96A8-8B14-4340-9405-E7031A0911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7144" y="136523"/>
            <a:ext cx="10881982" cy="1169551"/>
          </a:xfrm>
        </p:spPr>
        <p:txBody>
          <a:bodyPr>
            <a:noAutofit/>
          </a:bodyPr>
          <a:lstStyle/>
          <a:p>
            <a:r>
              <a:rPr lang="en-US" altLang="en-US" sz="4000" b="1" dirty="0">
                <a:latin typeface="Arial" panose="020B0604020202020204" pitchFamily="34" charset="0"/>
                <a:cs typeface="Arial" panose="020B0604020202020204" pitchFamily="34" charset="0"/>
              </a:rPr>
              <a:t>Systems Analysis Symposium</a:t>
            </a:r>
            <a:br>
              <a:rPr lang="en-US" altLang="en-US" sz="60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en-US" sz="3200" dirty="0">
                <a:latin typeface="Arial" panose="020B0604020202020204" pitchFamily="34" charset="0"/>
                <a:cs typeface="Arial" panose="020B0604020202020204" pitchFamily="34" charset="0"/>
              </a:rPr>
              <a:t>Meeting Logistics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1C4D97F-946B-440E-B0AC-CD9FA36CA7FF}"/>
              </a:ext>
            </a:extLst>
          </p:cNvPr>
          <p:cNvSpPr txBox="1">
            <a:spLocks/>
          </p:cNvSpPr>
          <p:nvPr/>
        </p:nvSpPr>
        <p:spPr bwMode="auto">
          <a:xfrm>
            <a:off x="666228" y="1655544"/>
            <a:ext cx="10306572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 lnSpcReduction="20000"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Question and answer sessions</a:t>
            </a: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Last five to ten minutes of each presentation time slot</a:t>
            </a: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Questions can be submitted via conference i/o tool:</a:t>
            </a: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457200" marR="0" lvl="1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R="0" lvl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0033CC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Presenters (MS Teams attendees)</a:t>
            </a: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Please keep microphones muted</a:t>
            </a: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Turn off camera when not speaking</a:t>
            </a: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Use the “raise your hand” feature and wait to be acknowledged by Moderator </a:t>
            </a:r>
          </a:p>
          <a:p>
            <a:pPr marR="0" lvl="1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ysClr val="windowText" lastClr="000000"/>
                </a:solidFill>
              </a:rPr>
              <a:t>Agency employees can access symposium s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lides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on the internal ARMD SharePoint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6A4C83F-54D7-4167-9AF6-5137558B9F37}"/>
              </a:ext>
            </a:extLst>
          </p:cNvPr>
          <p:cNvSpPr txBox="1"/>
          <p:nvPr/>
        </p:nvSpPr>
        <p:spPr>
          <a:xfrm>
            <a:off x="3173637" y="2782669"/>
            <a:ext cx="5436963" cy="64633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https://arc.cnf.io/ </a:t>
            </a:r>
          </a:p>
          <a:p>
            <a:pPr algn="ctr"/>
            <a:r>
              <a:rPr lang="en-US" dirty="0"/>
              <a:t>(select the ARMD System Analysis Symposium session)</a:t>
            </a:r>
          </a:p>
        </p:txBody>
      </p:sp>
    </p:spTree>
    <p:extLst>
      <p:ext uri="{BB962C8B-B14F-4D97-AF65-F5344CB8AC3E}">
        <p14:creationId xmlns:p14="http://schemas.microsoft.com/office/powerpoint/2010/main" val="13510520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4"/>
          <p:cNvSpPr>
            <a:spLocks noGrp="1"/>
          </p:cNvSpPr>
          <p:nvPr>
            <p:ph type="sldNum" sz="quarter" idx="1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9320">
              <a:lnSpc>
                <a:spcPts val="2360"/>
              </a:lnSpc>
              <a:spcBef>
                <a:spcPts val="397"/>
              </a:spcBef>
              <a:spcAft>
                <a:spcPts val="585"/>
              </a:spcAft>
              <a:buClr>
                <a:srgbClr val="A0A0A0"/>
              </a:buClr>
              <a:buSzPct val="80000"/>
              <a:buFont typeface="AGaramond RegularSC"/>
              <a:buChar char="•"/>
              <a:defRPr sz="1412">
                <a:solidFill>
                  <a:srgbClr val="666666"/>
                </a:solidFill>
                <a:latin typeface="Arial" panose="020B0604020202020204" pitchFamily="34" charset="0"/>
              </a:defRPr>
            </a:lvl1pPr>
            <a:lvl2pPr marL="655579" indent="-252146" defTabSz="899320">
              <a:lnSpc>
                <a:spcPts val="2360"/>
              </a:lnSpc>
              <a:spcBef>
                <a:spcPts val="397"/>
              </a:spcBef>
              <a:spcAft>
                <a:spcPts val="585"/>
              </a:spcAft>
              <a:defRPr sz="1412">
                <a:solidFill>
                  <a:srgbClr val="666666"/>
                </a:solidFill>
                <a:latin typeface="Arial" panose="020B0604020202020204" pitchFamily="34" charset="0"/>
              </a:defRPr>
            </a:lvl2pPr>
            <a:lvl3pPr marL="1008583" indent="-201717" defTabSz="899320">
              <a:lnSpc>
                <a:spcPts val="2360"/>
              </a:lnSpc>
              <a:spcBef>
                <a:spcPts val="397"/>
              </a:spcBef>
              <a:spcAft>
                <a:spcPts val="585"/>
              </a:spcAft>
              <a:buSzPct val="90000"/>
              <a:buChar char="»"/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3pPr>
            <a:lvl4pPr marL="1412016" indent="-201717" defTabSz="899320">
              <a:lnSpc>
                <a:spcPts val="2360"/>
              </a:lnSpc>
              <a:spcBef>
                <a:spcPts val="397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4pPr>
            <a:lvl5pPr marL="1815450" indent="-201717" defTabSz="899320">
              <a:lnSpc>
                <a:spcPts val="2559"/>
              </a:lnSpc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5pPr>
            <a:lvl6pPr marL="2218883" indent="-201717" defTabSz="899320" eaLnBrk="0" fontAlgn="base" hangingPunct="0">
              <a:lnSpc>
                <a:spcPts val="2559"/>
              </a:lnSpc>
              <a:spcBef>
                <a:spcPct val="0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6pPr>
            <a:lvl7pPr marL="2622316" indent="-201717" defTabSz="899320" eaLnBrk="0" fontAlgn="base" hangingPunct="0">
              <a:lnSpc>
                <a:spcPts val="2559"/>
              </a:lnSpc>
              <a:spcBef>
                <a:spcPct val="0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7pPr>
            <a:lvl8pPr marL="3025750" indent="-201717" defTabSz="899320" eaLnBrk="0" fontAlgn="base" hangingPunct="0">
              <a:lnSpc>
                <a:spcPts val="2559"/>
              </a:lnSpc>
              <a:spcBef>
                <a:spcPct val="0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8pPr>
            <a:lvl9pPr marL="3429183" indent="-201717" defTabSz="899320" eaLnBrk="0" fontAlgn="base" hangingPunct="0">
              <a:lnSpc>
                <a:spcPts val="2559"/>
              </a:lnSpc>
              <a:spcBef>
                <a:spcPct val="0"/>
              </a:spcBef>
              <a:spcAft>
                <a:spcPts val="585"/>
              </a:spcAft>
              <a:defRPr sz="1235">
                <a:solidFill>
                  <a:srgbClr val="666666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D4F2F1EF-4F9B-475B-AB56-437205851EDD}" type="slidenum">
              <a:rPr lang="en-US" altLang="en-US" sz="706">
                <a:solidFill>
                  <a:srgbClr val="677085"/>
                </a:solidFill>
                <a:latin typeface="75 Helvetica Bold"/>
              </a:rPr>
              <a:pPr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11</a:t>
            </a:fld>
            <a:endParaRPr lang="en-US" altLang="en-US" sz="706">
              <a:solidFill>
                <a:srgbClr val="677085"/>
              </a:solidFill>
              <a:latin typeface="75 Helvetica Bold"/>
            </a:endParaRPr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title"/>
          </p:nvPr>
        </p:nvSpPr>
        <p:spPr>
          <a:xfrm>
            <a:off x="-2767853" y="6858001"/>
            <a:ext cx="1700493" cy="914681"/>
          </a:xfrm>
        </p:spPr>
        <p:txBody>
          <a:bodyPr/>
          <a:lstStyle/>
          <a:p>
            <a:pPr eaLnBrk="1" hangingPunct="1"/>
            <a:r>
              <a:rPr lang="en-US" altLang="en-US" sz="971"/>
              <a:t>SignOffPage</a:t>
            </a:r>
            <a:endParaRPr lang="en-US" altLang="en-US"/>
          </a:p>
        </p:txBody>
      </p:sp>
      <p:sp>
        <p:nvSpPr>
          <p:cNvPr id="16389" name="Rectangle 5"/>
          <p:cNvSpPr>
            <a:spLocks noChangeArrowheads="1"/>
          </p:cNvSpPr>
          <p:nvPr/>
        </p:nvSpPr>
        <p:spPr bwMode="auto">
          <a:xfrm>
            <a:off x="1797144" y="6266890"/>
            <a:ext cx="8736386" cy="59111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900">
                <a:solidFill>
                  <a:srgbClr val="666666"/>
                </a:solidFill>
                <a:latin typeface="55 Helvetica Roman"/>
              </a:defRPr>
            </a:lvl1pPr>
            <a:lvl2pPr marL="742950" indent="-285750">
              <a:defRPr sz="900">
                <a:solidFill>
                  <a:srgbClr val="666666"/>
                </a:solidFill>
                <a:latin typeface="55 Helvetica Roman"/>
              </a:defRPr>
            </a:lvl2pPr>
            <a:lvl3pPr marL="1143000" indent="-228600">
              <a:defRPr sz="900">
                <a:solidFill>
                  <a:srgbClr val="666666"/>
                </a:solidFill>
                <a:latin typeface="55 Helvetica Roman"/>
              </a:defRPr>
            </a:lvl3pPr>
            <a:lvl4pPr marL="1600200" indent="-228600">
              <a:defRPr sz="900">
                <a:solidFill>
                  <a:srgbClr val="666666"/>
                </a:solidFill>
                <a:latin typeface="55 Helvetica Roman"/>
              </a:defRPr>
            </a:lvl4pPr>
            <a:lvl5pPr marL="2057400" indent="-228600">
              <a:defRPr sz="900">
                <a:solidFill>
                  <a:srgbClr val="666666"/>
                </a:solidFill>
                <a:latin typeface="55 Helvetica Roman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900">
                <a:solidFill>
                  <a:srgbClr val="666666"/>
                </a:solidFill>
                <a:latin typeface="55 Helvetica Roman"/>
              </a:defRPr>
            </a:lvl9pPr>
          </a:lstStyle>
          <a:p>
            <a:endParaRPr lang="en-US" altLang="en-US" sz="794"/>
          </a:p>
        </p:txBody>
      </p:sp>
      <p:pic>
        <p:nvPicPr>
          <p:cNvPr id="16390" name="Picture 12" descr="NASA insigniaCMYK"/>
          <p:cNvPicPr preferRelativeResize="0"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4463" y="2914932"/>
            <a:ext cx="1283074" cy="1026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638100F-D951-4AE1-8B2B-C9AEDD88B4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November 10, 2021</a:t>
            </a:r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D07C665-B1F1-48FF-A0E8-5AD8055DA6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2021 ARMD Systems Analysis Symposium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020199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1197</TotalTime>
  <Words>1227</Words>
  <Application>Microsoft Office PowerPoint</Application>
  <PresentationFormat>Widescreen</PresentationFormat>
  <Paragraphs>232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55 Helvetica Roman</vt:lpstr>
      <vt:lpstr>75 Helvetica Bold</vt:lpstr>
      <vt:lpstr>Arial</vt:lpstr>
      <vt:lpstr>Calibri</vt:lpstr>
      <vt:lpstr>Calibri Light</vt:lpstr>
      <vt:lpstr>Corbel</vt:lpstr>
      <vt:lpstr>Times</vt:lpstr>
      <vt:lpstr>Wingdings</vt:lpstr>
      <vt:lpstr>1_Office Theme</vt:lpstr>
      <vt:lpstr>2_Office Theme</vt:lpstr>
      <vt:lpstr> 2021 NASA System Analysis Symposium Introduction   Sharon Monica Jones, PhD Manager, Systems Analysis and Decision Support Portfolio Analysis and Management Office (PAMO) NASA  Aeronautics</vt:lpstr>
      <vt:lpstr>Systems Analysis Symposium Objectives</vt:lpstr>
      <vt:lpstr>Aeronautics Research Mission Directorate Strategic Overview</vt:lpstr>
      <vt:lpstr>Aeronautics Research Mission Directorate Where is PAMO in ARMD?</vt:lpstr>
      <vt:lpstr>Systems Analysis and Decision Support Strategic Systems Analysis Overview</vt:lpstr>
      <vt:lpstr>Systems Analysis and Decision Support Team Members</vt:lpstr>
      <vt:lpstr>Strategic Systems Analysis Categories of Activities</vt:lpstr>
      <vt:lpstr>PowerPoint Presentation</vt:lpstr>
      <vt:lpstr>PowerPoint Presentation</vt:lpstr>
      <vt:lpstr>Systems Analysis Symposium Meeting Logistics</vt:lpstr>
      <vt:lpstr>SignOffPage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PAMO Systems Analysis/ISAT Alternatives</dc:title>
  <dc:creator>Jones, Sharon M. (LARC-E4)</dc:creator>
  <cp:lastModifiedBy>Jones, Sharon M. (LARC-E4)</cp:lastModifiedBy>
  <cp:revision>57</cp:revision>
  <dcterms:created xsi:type="dcterms:W3CDTF">2021-07-16T12:53:33Z</dcterms:created>
  <dcterms:modified xsi:type="dcterms:W3CDTF">2021-10-26T02:52:08Z</dcterms:modified>
</cp:coreProperties>
</file>