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6" r:id="rId1"/>
    <p:sldMasterId id="2147483689" r:id="rId2"/>
  </p:sldMasterIdLst>
  <p:notesMasterIdLst>
    <p:notesMasterId r:id="rId31"/>
  </p:notesMasterIdLst>
  <p:handoutMasterIdLst>
    <p:handoutMasterId r:id="rId32"/>
  </p:handoutMasterIdLst>
  <p:sldIdLst>
    <p:sldId id="619" r:id="rId3"/>
    <p:sldId id="685" r:id="rId4"/>
    <p:sldId id="772" r:id="rId5"/>
    <p:sldId id="703" r:id="rId6"/>
    <p:sldId id="704" r:id="rId7"/>
    <p:sldId id="1333" r:id="rId8"/>
    <p:sldId id="1334" r:id="rId9"/>
    <p:sldId id="761" r:id="rId10"/>
    <p:sldId id="807" r:id="rId11"/>
    <p:sldId id="1476" r:id="rId12"/>
    <p:sldId id="716" r:id="rId13"/>
    <p:sldId id="1472" r:id="rId14"/>
    <p:sldId id="792" r:id="rId15"/>
    <p:sldId id="1478" r:id="rId16"/>
    <p:sldId id="830" r:id="rId17"/>
    <p:sldId id="1477" r:id="rId18"/>
    <p:sldId id="799" r:id="rId19"/>
    <p:sldId id="750" r:id="rId20"/>
    <p:sldId id="827" r:id="rId21"/>
    <p:sldId id="828" r:id="rId22"/>
    <p:sldId id="748" r:id="rId23"/>
    <p:sldId id="786" r:id="rId24"/>
    <p:sldId id="782" r:id="rId25"/>
    <p:sldId id="837" r:id="rId26"/>
    <p:sldId id="838" r:id="rId27"/>
    <p:sldId id="783" r:id="rId28"/>
    <p:sldId id="836" r:id="rId29"/>
    <p:sldId id="804" r:id="rId30"/>
  </p:sldIdLst>
  <p:sldSz cx="9144000" cy="6858000" type="screen4x3"/>
  <p:notesSz cx="9296400" cy="7010400"/>
  <p:defaultTextStyle>
    <a:defPPr>
      <a:defRPr lang="en-US"/>
    </a:defPPr>
    <a:lvl1pPr algn="ctr" rtl="0" eaLnBrk="0" fontAlgn="base" hangingPunct="0">
      <a:spcBef>
        <a:spcPct val="0"/>
      </a:spcBef>
      <a:spcAft>
        <a:spcPct val="0"/>
      </a:spcAft>
      <a:defRPr sz="2400" kern="1200">
        <a:solidFill>
          <a:schemeClr val="tx1"/>
        </a:solidFill>
        <a:latin typeface="Times" charset="0"/>
        <a:ea typeface="+mn-ea"/>
        <a:cs typeface="+mn-cs"/>
      </a:defRPr>
    </a:lvl1pPr>
    <a:lvl2pPr marL="457200" algn="ctr" rtl="0" eaLnBrk="0" fontAlgn="base" hangingPunct="0">
      <a:spcBef>
        <a:spcPct val="0"/>
      </a:spcBef>
      <a:spcAft>
        <a:spcPct val="0"/>
      </a:spcAft>
      <a:defRPr sz="2400" kern="1200">
        <a:solidFill>
          <a:schemeClr val="tx1"/>
        </a:solidFill>
        <a:latin typeface="Times" charset="0"/>
        <a:ea typeface="+mn-ea"/>
        <a:cs typeface="+mn-cs"/>
      </a:defRPr>
    </a:lvl2pPr>
    <a:lvl3pPr marL="914400" algn="ctr" rtl="0" eaLnBrk="0" fontAlgn="base" hangingPunct="0">
      <a:spcBef>
        <a:spcPct val="0"/>
      </a:spcBef>
      <a:spcAft>
        <a:spcPct val="0"/>
      </a:spcAft>
      <a:defRPr sz="2400" kern="1200">
        <a:solidFill>
          <a:schemeClr val="tx1"/>
        </a:solidFill>
        <a:latin typeface="Times" charset="0"/>
        <a:ea typeface="+mn-ea"/>
        <a:cs typeface="+mn-cs"/>
      </a:defRPr>
    </a:lvl3pPr>
    <a:lvl4pPr marL="1371600" algn="ctr" rtl="0" eaLnBrk="0" fontAlgn="base" hangingPunct="0">
      <a:spcBef>
        <a:spcPct val="0"/>
      </a:spcBef>
      <a:spcAft>
        <a:spcPct val="0"/>
      </a:spcAft>
      <a:defRPr sz="2400" kern="1200">
        <a:solidFill>
          <a:schemeClr val="tx1"/>
        </a:solidFill>
        <a:latin typeface="Times" charset="0"/>
        <a:ea typeface="+mn-ea"/>
        <a:cs typeface="+mn-cs"/>
      </a:defRPr>
    </a:lvl4pPr>
    <a:lvl5pPr marL="1828800" algn="ctr"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CFFCC"/>
    <a:srgbClr val="99FF99"/>
    <a:srgbClr val="CCECFF"/>
    <a:srgbClr val="D7E4BD"/>
    <a:srgbClr val="008000"/>
    <a:srgbClr val="00FFFF"/>
    <a:srgbClr val="0033CC"/>
    <a:srgbClr val="003399"/>
    <a:srgbClr val="AF3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97" autoAdjust="0"/>
    <p:restoredTop sz="94561" autoAdjust="0"/>
  </p:normalViewPr>
  <p:slideViewPr>
    <p:cSldViewPr>
      <p:cViewPr varScale="1">
        <p:scale>
          <a:sx n="63" d="100"/>
          <a:sy n="63" d="100"/>
        </p:scale>
        <p:origin x="1396" y="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55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6235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1240503" y="3329671"/>
            <a:ext cx="6815395" cy="3154740"/>
          </a:xfrm>
          <a:prstGeom prst="rect">
            <a:avLst/>
          </a:prstGeom>
          <a:noFill/>
          <a:ln w="12700">
            <a:noFill/>
            <a:miter lim="800000"/>
            <a:headEnd/>
            <a:tailEnd/>
          </a:ln>
          <a:effectLst/>
        </p:spPr>
        <p:txBody>
          <a:bodyPr vert="horz" wrap="square" lIns="93551" tIns="45956" rIns="93551" bIns="4595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1" name="Rectangle 3"/>
          <p:cNvSpPr>
            <a:spLocks noGrp="1" noRot="1" noChangeAspect="1" noChangeArrowheads="1" noTextEdit="1"/>
          </p:cNvSpPr>
          <p:nvPr>
            <p:ph type="sldImg" idx="2"/>
          </p:nvPr>
        </p:nvSpPr>
        <p:spPr bwMode="auto">
          <a:xfrm>
            <a:off x="2901950" y="530225"/>
            <a:ext cx="3492500" cy="2619375"/>
          </a:xfrm>
          <a:prstGeom prst="rect">
            <a:avLst/>
          </a:prstGeom>
          <a:noFill/>
          <a:ln w="12700">
            <a:solidFill>
              <a:schemeClr val="tx1"/>
            </a:solidFill>
            <a:miter lim="800000"/>
            <a:headEnd/>
            <a:tailEnd/>
          </a:ln>
        </p:spPr>
      </p:sp>
    </p:spTree>
    <p:extLst>
      <p:ext uri="{BB962C8B-B14F-4D97-AF65-F5344CB8AC3E}">
        <p14:creationId xmlns:p14="http://schemas.microsoft.com/office/powerpoint/2010/main" val="13583017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2887663" y="511175"/>
            <a:ext cx="3554412" cy="2667000"/>
          </a:xfrm>
          <a:ln/>
        </p:spPr>
      </p:sp>
      <p:sp>
        <p:nvSpPr>
          <p:cNvPr id="23555" name="Rectangle 3"/>
          <p:cNvSpPr>
            <a:spLocks noGrp="1" noChangeArrowheads="1"/>
          </p:cNvSpPr>
          <p:nvPr>
            <p:ph type="body" idx="1"/>
          </p:nvPr>
        </p:nvSpPr>
        <p:spPr>
          <a:xfrm>
            <a:off x="1229973" y="3348842"/>
            <a:ext cx="6870154" cy="3122389"/>
          </a:xfrm>
          <a:noFill/>
          <a:ln w="9525"/>
        </p:spPr>
        <p:txBody>
          <a:bodyPr/>
          <a:lstStyle/>
          <a:p>
            <a:endParaRPr lang="en-US" dirty="0"/>
          </a:p>
        </p:txBody>
      </p:sp>
    </p:spTree>
    <p:extLst>
      <p:ext uri="{BB962C8B-B14F-4D97-AF65-F5344CB8AC3E}">
        <p14:creationId xmlns:p14="http://schemas.microsoft.com/office/powerpoint/2010/main" val="3150581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2901950" y="530225"/>
            <a:ext cx="3492500" cy="2619375"/>
          </a:xfrm>
          <a:ln/>
        </p:spPr>
      </p:sp>
      <p:sp>
        <p:nvSpPr>
          <p:cNvPr id="24579"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1922683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938" y="8829967"/>
            <a:ext cx="3037840" cy="464820"/>
          </a:xfrm>
          <a:prstGeom prst="rect">
            <a:avLst/>
          </a:prstGeom>
          <a:ln/>
        </p:spPr>
        <p:txBody>
          <a:bodyPr/>
          <a:lstStyle/>
          <a:p>
            <a:fld id="{C2C4C21C-4A8A-4EF7-8E19-7390DA1471C1}" type="slidenum">
              <a:rPr lang="en-US"/>
              <a:pPr/>
              <a:t>3</a:t>
            </a:fld>
            <a:endParaRPr lang="en-US"/>
          </a:p>
        </p:txBody>
      </p:sp>
      <p:sp>
        <p:nvSpPr>
          <p:cNvPr id="564226" name="Rectangle 2"/>
          <p:cNvSpPr>
            <a:spLocks noGrp="1" noRot="1" noChangeAspect="1" noChangeArrowheads="1" noTextEdit="1"/>
          </p:cNvSpPr>
          <p:nvPr>
            <p:ph type="sldImg"/>
          </p:nvPr>
        </p:nvSpPr>
        <p:spPr>
          <a:xfrm>
            <a:off x="1190625" y="704850"/>
            <a:ext cx="4629150" cy="3471863"/>
          </a:xfrm>
          <a:ln/>
        </p:spPr>
      </p:sp>
      <p:sp>
        <p:nvSpPr>
          <p:cNvPr id="564227" name="Rectangle 3"/>
          <p:cNvSpPr>
            <a:spLocks noGrp="1" noChangeArrowheads="1"/>
          </p:cNvSpPr>
          <p:nvPr>
            <p:ph type="body" idx="1"/>
          </p:nvPr>
        </p:nvSpPr>
        <p:spPr>
          <a:xfrm>
            <a:off x="934720" y="4413251"/>
            <a:ext cx="5140960" cy="4181475"/>
          </a:xfrm>
        </p:spPr>
        <p:txBody>
          <a:bodyPr lIns="92295" tIns="46147" rIns="92295" bIns="46147"/>
          <a:lstStyle/>
          <a:p>
            <a:endParaRPr lang="en-US"/>
          </a:p>
        </p:txBody>
      </p:sp>
    </p:spTree>
    <p:extLst>
      <p:ext uri="{BB962C8B-B14F-4D97-AF65-F5344CB8AC3E}">
        <p14:creationId xmlns:p14="http://schemas.microsoft.com/office/powerpoint/2010/main" val="7620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5265014" y="6658443"/>
            <a:ext cx="4029282" cy="350760"/>
          </a:xfrm>
          <a:prstGeom prst="rect">
            <a:avLst/>
          </a:prstGeom>
        </p:spPr>
        <p:txBody>
          <a:bodyPr/>
          <a:lstStyle/>
          <a:p>
            <a:fld id="{77F4A9B1-7EEA-4477-BC43-158DAE8F50A9}" type="slidenum">
              <a:rPr lang="en-US" smtClean="0"/>
              <a:pPr/>
              <a:t>8</a:t>
            </a:fld>
            <a:endParaRPr lang="en-US"/>
          </a:p>
        </p:txBody>
      </p:sp>
    </p:spTree>
    <p:extLst>
      <p:ext uri="{BB962C8B-B14F-4D97-AF65-F5344CB8AC3E}">
        <p14:creationId xmlns:p14="http://schemas.microsoft.com/office/powerpoint/2010/main" val="1472323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5265014" y="6658443"/>
            <a:ext cx="4029282" cy="35076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77F4A9B1-7EEA-4477-BC43-158DAE8F50A9}" type="slidenum">
              <a:rPr kumimoji="0" lang="en-US" sz="2400" b="0" i="0" u="none" strike="noStrike" kern="1200" cap="none" spc="0" normalizeH="0" baseline="0" noProof="0">
                <a:ln>
                  <a:noFill/>
                </a:ln>
                <a:solidFill>
                  <a:srgbClr val="000000"/>
                </a:solidFill>
                <a:effectLst/>
                <a:uLnTx/>
                <a:uFillTx/>
                <a:latin typeface="Times"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10</a:t>
            </a:fld>
            <a:endParaRPr kumimoji="0" lang="en-US" sz="24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1122881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xfrm>
            <a:off x="2903538" y="530225"/>
            <a:ext cx="3490912" cy="2619375"/>
          </a:xfrm>
          <a:ln/>
        </p:spPr>
      </p:sp>
      <p:sp>
        <p:nvSpPr>
          <p:cNvPr id="65539" name="Rectangle 3"/>
          <p:cNvSpPr>
            <a:spLocks noGrp="1" noChangeArrowheads="1"/>
          </p:cNvSpPr>
          <p:nvPr>
            <p:ph type="body" idx="1"/>
          </p:nvPr>
        </p:nvSpPr>
        <p:spPr>
          <a:xfrm>
            <a:off x="1240503" y="3330869"/>
            <a:ext cx="6815395" cy="3153541"/>
          </a:xfrm>
          <a:noFill/>
          <a:ln w="9525"/>
        </p:spPr>
        <p:txBody>
          <a:bodyPr/>
          <a:lstStyle/>
          <a:p>
            <a:endParaRPr lang="en-US" dirty="0"/>
          </a:p>
        </p:txBody>
      </p:sp>
    </p:spTree>
    <p:extLst>
      <p:ext uri="{BB962C8B-B14F-4D97-AF65-F5344CB8AC3E}">
        <p14:creationId xmlns:p14="http://schemas.microsoft.com/office/powerpoint/2010/main" val="1322384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2909888" y="528638"/>
            <a:ext cx="3502025" cy="2625725"/>
          </a:xfrm>
          <a:ln/>
        </p:spPr>
      </p:sp>
      <p:sp>
        <p:nvSpPr>
          <p:cNvPr id="307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586053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xfrm>
            <a:off x="2903538" y="530225"/>
            <a:ext cx="3490912" cy="2619375"/>
          </a:xfrm>
          <a:ln/>
        </p:spPr>
      </p:sp>
      <p:sp>
        <p:nvSpPr>
          <p:cNvPr id="26627"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222947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2903538" y="530225"/>
            <a:ext cx="3490912" cy="2619375"/>
          </a:xfrm>
          <a:ln/>
        </p:spPr>
      </p:sp>
      <p:sp>
        <p:nvSpPr>
          <p:cNvPr id="27651"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4154758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308342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lvl1pPr>
              <a:defRPr sz="2800" b="1"/>
            </a:lvl1pPr>
          </a:lstStyle>
          <a:p>
            <a:r>
              <a:rPr lang="en-US"/>
              <a:t>Click to edit Master title style</a:t>
            </a:r>
          </a:p>
        </p:txBody>
      </p:sp>
      <p:sp>
        <p:nvSpPr>
          <p:cNvPr id="3" name="Content Placeholder 2"/>
          <p:cNvSpPr>
            <a:spLocks noGrp="1"/>
          </p:cNvSpPr>
          <p:nvPr>
            <p:ph idx="1"/>
          </p:nvPr>
        </p:nvSpPr>
        <p:spPr>
          <a:xfrm>
            <a:off x="457200" y="990600"/>
            <a:ext cx="8229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03952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224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85458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777225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025881171"/>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728501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110153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672445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16330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426060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9925" y="153992"/>
            <a:ext cx="5346700" cy="439737"/>
          </a:xfrm>
        </p:spPr>
        <p:txBody>
          <a:bodyPr/>
          <a:lstStyle/>
          <a:p>
            <a:r>
              <a:rPr lang="en-US"/>
              <a:t>Click to edit Master title style</a:t>
            </a:r>
          </a:p>
        </p:txBody>
      </p:sp>
      <p:sp>
        <p:nvSpPr>
          <p:cNvPr id="3" name="Text Placeholder 2"/>
          <p:cNvSpPr>
            <a:spLocks noGrp="1"/>
          </p:cNvSpPr>
          <p:nvPr>
            <p:ph type="body" sz="half" idx="1"/>
          </p:nvPr>
        </p:nvSpPr>
        <p:spPr>
          <a:xfrm>
            <a:off x="630238" y="1338266"/>
            <a:ext cx="3871912"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4554" y="1338266"/>
            <a:ext cx="3871913"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3063699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65057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3626340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lvl1pPr>
              <a:defRPr sz="2800" b="1"/>
            </a:lvl1pPr>
          </a:lstStyle>
          <a:p>
            <a:r>
              <a:rPr lang="en-US"/>
              <a:t>Click to edit Master title style</a:t>
            </a:r>
          </a:p>
        </p:txBody>
      </p:sp>
      <p:sp>
        <p:nvSpPr>
          <p:cNvPr id="3" name="Content Placeholder 2"/>
          <p:cNvSpPr>
            <a:spLocks noGrp="1"/>
          </p:cNvSpPr>
          <p:nvPr>
            <p:ph idx="1"/>
          </p:nvPr>
        </p:nvSpPr>
        <p:spPr>
          <a:xfrm>
            <a:off x="457200" y="990600"/>
            <a:ext cx="8229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912851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0898488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790344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0828834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688770593"/>
      </p:ext>
    </p:extLst>
  </p:cSld>
  <p:clrMapOvr>
    <a:masterClrMapping/>
  </p:clrMapOvr>
  <p:hf hdr="0"/>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568255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20263537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778843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5758378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5131472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9926" y="153994"/>
            <a:ext cx="5346700" cy="439737"/>
          </a:xfrm>
        </p:spPr>
        <p:txBody>
          <a:bodyPr/>
          <a:lstStyle/>
          <a:p>
            <a:r>
              <a:rPr lang="en-US"/>
              <a:t>Click to edit Master title style</a:t>
            </a:r>
          </a:p>
        </p:txBody>
      </p:sp>
      <p:sp>
        <p:nvSpPr>
          <p:cNvPr id="3" name="Text Placeholder 2"/>
          <p:cNvSpPr>
            <a:spLocks noGrp="1"/>
          </p:cNvSpPr>
          <p:nvPr>
            <p:ph type="body" sz="half" idx="1"/>
          </p:nvPr>
        </p:nvSpPr>
        <p:spPr>
          <a:xfrm>
            <a:off x="630239" y="1338268"/>
            <a:ext cx="3871912"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4555" y="1338268"/>
            <a:ext cx="3871913"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1120927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4009554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image" Target="../media/image3.png"/><Relationship Id="rId2" Type="http://schemas.openxmlformats.org/officeDocument/2006/relationships/slideLayout" Target="../slideLayouts/slideLayout15.xml"/><Relationship Id="rId16" Type="http://schemas.openxmlformats.org/officeDocument/2006/relationships/image" Target="../media/image2.tiff"/><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7429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914400"/>
            <a:ext cx="8229600" cy="5211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8" descr="NASALogo"/>
          <p:cNvPicPr>
            <a:picLocks noChangeAspect="1" noChangeArrowheads="1"/>
          </p:cNvPicPr>
          <p:nvPr userDrawn="1"/>
        </p:nvPicPr>
        <p:blipFill>
          <a:blip r:embed="rId15" cstate="print"/>
          <a:srcRect/>
          <a:stretch>
            <a:fillRect/>
          </a:stretch>
        </p:blipFill>
        <p:spPr bwMode="auto">
          <a:xfrm>
            <a:off x="8458200" y="50800"/>
            <a:ext cx="635000" cy="635000"/>
          </a:xfrm>
          <a:prstGeom prst="rect">
            <a:avLst/>
          </a:prstGeom>
          <a:noFill/>
        </p:spPr>
      </p:pic>
      <p:sp>
        <p:nvSpPr>
          <p:cNvPr id="10" name="Line 10"/>
          <p:cNvSpPr>
            <a:spLocks noChangeShapeType="1"/>
          </p:cNvSpPr>
          <p:nvPr userDrawn="1"/>
        </p:nvSpPr>
        <p:spPr bwMode="auto">
          <a:xfrm>
            <a:off x="0" y="742950"/>
            <a:ext cx="9144000" cy="0"/>
          </a:xfrm>
          <a:prstGeom prst="line">
            <a:avLst/>
          </a:prstGeom>
          <a:noFill/>
          <a:ln w="12700">
            <a:solidFill>
              <a:schemeClr val="tx1"/>
            </a:solidFill>
            <a:round/>
            <a:headEnd/>
            <a:tailEnd/>
          </a:ln>
          <a:effectLst/>
        </p:spPr>
        <p:txBody>
          <a:bodyPr/>
          <a:lstStyle/>
          <a:p>
            <a:pPr algn="l" eaLnBrk="1" hangingPunct="1"/>
            <a:endParaRPr lang="en-US" sz="1800">
              <a:solidFill>
                <a:prstClr val="black"/>
              </a:solidFill>
              <a:latin typeface="Arial" charset="0"/>
            </a:endParaRPr>
          </a:p>
        </p:txBody>
      </p:sp>
      <p:pic>
        <p:nvPicPr>
          <p:cNvPr id="12" name="Picture 11" descr="Terra logo-cropped1.tiff"/>
          <p:cNvPicPr>
            <a:picLocks noChangeAspect="1"/>
          </p:cNvPicPr>
          <p:nvPr userDrawn="1"/>
        </p:nvPicPr>
        <p:blipFill>
          <a:blip r:embed="rId16"/>
          <a:stretch>
            <a:fillRect/>
          </a:stretch>
        </p:blipFill>
        <p:spPr>
          <a:xfrm>
            <a:off x="7848600" y="-3329"/>
            <a:ext cx="609600" cy="770034"/>
          </a:xfrm>
          <a:prstGeom prst="rect">
            <a:avLst/>
          </a:prstGeom>
        </p:spPr>
      </p:pic>
      <p:pic>
        <p:nvPicPr>
          <p:cNvPr id="13" name="Picture 14"/>
          <p:cNvPicPr>
            <a:picLocks noChangeAspect="1" noChangeArrowheads="1"/>
          </p:cNvPicPr>
          <p:nvPr userDrawn="1"/>
        </p:nvPicPr>
        <p:blipFill>
          <a:blip r:embed="rId17" cstate="print"/>
          <a:srcRect/>
          <a:stretch>
            <a:fillRect/>
          </a:stretch>
        </p:blipFill>
        <p:spPr bwMode="auto">
          <a:xfrm>
            <a:off x="76200" y="67617"/>
            <a:ext cx="609600" cy="562708"/>
          </a:xfrm>
          <a:prstGeom prst="rect">
            <a:avLst/>
          </a:prstGeom>
          <a:noFill/>
          <a:ln w="9525">
            <a:noFill/>
            <a:miter lim="800000"/>
            <a:headEnd/>
            <a:tailEnd/>
          </a:ln>
        </p:spPr>
      </p:pic>
      <p:sp>
        <p:nvSpPr>
          <p:cNvPr id="21" name="TextBox 20"/>
          <p:cNvSpPr txBox="1"/>
          <p:nvPr userDrawn="1"/>
        </p:nvSpPr>
        <p:spPr>
          <a:xfrm>
            <a:off x="6781800" y="6553200"/>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dirty="0"/>
          </a:p>
        </p:txBody>
      </p:sp>
    </p:spTree>
    <p:extLst>
      <p:ext uri="{BB962C8B-B14F-4D97-AF65-F5344CB8AC3E}">
        <p14:creationId xmlns:p14="http://schemas.microsoft.com/office/powerpoint/2010/main" val="207338541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69" r:id="rId13"/>
  </p:sldLayoutIdLst>
  <p:hf hdr="0"/>
  <p:txStyles>
    <p:titleStyle>
      <a:lvl1pPr algn="ctr" defTabSz="914400" rtl="0" eaLnBrk="1" latinLnBrk="0" hangingPunct="1">
        <a:spcBef>
          <a:spcPct val="0"/>
        </a:spcBef>
        <a:buNone/>
        <a:defRPr sz="2800" b="1" kern="1200">
          <a:solidFill>
            <a:srgbClr val="0066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7429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914402"/>
            <a:ext cx="8229600" cy="5211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8" descr="NASALogo"/>
          <p:cNvPicPr>
            <a:picLocks noChangeAspect="1" noChangeArrowheads="1"/>
          </p:cNvPicPr>
          <p:nvPr userDrawn="1"/>
        </p:nvPicPr>
        <p:blipFill>
          <a:blip r:embed="rId15" cstate="print"/>
          <a:srcRect/>
          <a:stretch>
            <a:fillRect/>
          </a:stretch>
        </p:blipFill>
        <p:spPr bwMode="auto">
          <a:xfrm>
            <a:off x="8458201" y="50800"/>
            <a:ext cx="635000" cy="635000"/>
          </a:xfrm>
          <a:prstGeom prst="rect">
            <a:avLst/>
          </a:prstGeom>
          <a:noFill/>
        </p:spPr>
      </p:pic>
      <p:sp>
        <p:nvSpPr>
          <p:cNvPr id="10" name="Line 10"/>
          <p:cNvSpPr>
            <a:spLocks noChangeShapeType="1"/>
          </p:cNvSpPr>
          <p:nvPr userDrawn="1"/>
        </p:nvSpPr>
        <p:spPr bwMode="auto">
          <a:xfrm>
            <a:off x="0" y="742950"/>
            <a:ext cx="9144000" cy="0"/>
          </a:xfrm>
          <a:prstGeom prst="line">
            <a:avLst/>
          </a:prstGeom>
          <a:noFill/>
          <a:ln w="12700">
            <a:solidFill>
              <a:schemeClr val="tx1"/>
            </a:solidFill>
            <a:round/>
            <a:headEnd/>
            <a:tailEnd/>
          </a:ln>
          <a:effectLst/>
        </p:spPr>
        <p:txBody>
          <a:bodyPr/>
          <a:lstStyle/>
          <a:p>
            <a:pPr algn="l" eaLnBrk="1" hangingPunct="1"/>
            <a:endParaRPr lang="en-US" sz="1800">
              <a:solidFill>
                <a:prstClr val="black"/>
              </a:solidFill>
              <a:latin typeface="Arial" charset="0"/>
            </a:endParaRPr>
          </a:p>
        </p:txBody>
      </p:sp>
      <p:pic>
        <p:nvPicPr>
          <p:cNvPr id="12" name="Picture 11" descr="Terra logo-cropped1.tiff"/>
          <p:cNvPicPr>
            <a:picLocks noChangeAspect="1"/>
          </p:cNvPicPr>
          <p:nvPr userDrawn="1"/>
        </p:nvPicPr>
        <p:blipFill>
          <a:blip r:embed="rId16"/>
          <a:stretch>
            <a:fillRect/>
          </a:stretch>
        </p:blipFill>
        <p:spPr>
          <a:xfrm>
            <a:off x="7848600" y="-3329"/>
            <a:ext cx="609600" cy="770034"/>
          </a:xfrm>
          <a:prstGeom prst="rect">
            <a:avLst/>
          </a:prstGeom>
        </p:spPr>
      </p:pic>
      <p:pic>
        <p:nvPicPr>
          <p:cNvPr id="13" name="Picture 14"/>
          <p:cNvPicPr>
            <a:picLocks noChangeAspect="1" noChangeArrowheads="1"/>
          </p:cNvPicPr>
          <p:nvPr userDrawn="1"/>
        </p:nvPicPr>
        <p:blipFill>
          <a:blip r:embed="rId17" cstate="print"/>
          <a:srcRect/>
          <a:stretch>
            <a:fillRect/>
          </a:stretch>
        </p:blipFill>
        <p:spPr bwMode="auto">
          <a:xfrm>
            <a:off x="76200" y="67617"/>
            <a:ext cx="609600" cy="562708"/>
          </a:xfrm>
          <a:prstGeom prst="rect">
            <a:avLst/>
          </a:prstGeom>
          <a:noFill/>
          <a:ln w="9525">
            <a:noFill/>
            <a:miter lim="800000"/>
            <a:headEnd/>
            <a:tailEnd/>
          </a:ln>
        </p:spPr>
      </p:pic>
      <p:sp>
        <p:nvSpPr>
          <p:cNvPr id="21" name="TextBox 20"/>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a:solidFill>
                  <a:prstClr val="black"/>
                </a:solidFill>
              </a:rPr>
              <a:pPr algn="r"/>
              <a:t>‹#›</a:t>
            </a:fld>
            <a:endParaRPr lang="en-US" sz="1200" dirty="0">
              <a:solidFill>
                <a:prstClr val="black"/>
              </a:solidFill>
            </a:endParaRPr>
          </a:p>
        </p:txBody>
      </p:sp>
    </p:spTree>
    <p:extLst>
      <p:ext uri="{BB962C8B-B14F-4D97-AF65-F5344CB8AC3E}">
        <p14:creationId xmlns:p14="http://schemas.microsoft.com/office/powerpoint/2010/main" val="388528792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hf hdr="0"/>
  <p:txStyles>
    <p:titleStyle>
      <a:lvl1pPr algn="ctr" defTabSz="914400" rtl="0" eaLnBrk="1" latinLnBrk="0" hangingPunct="1">
        <a:spcBef>
          <a:spcPct val="0"/>
        </a:spcBef>
        <a:buNone/>
        <a:defRPr sz="2800" b="1" kern="1200">
          <a:solidFill>
            <a:srgbClr val="0066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mailto:jer-chyi.liou-1@nasa.gov" TargetMode="External"/><Relationship Id="rId2" Type="http://schemas.openxmlformats.org/officeDocument/2006/relationships/hyperlink" Target="mailto:cheryl.l.yuhas@nasa.gov" TargetMode="External"/><Relationship Id="rId1" Type="http://schemas.openxmlformats.org/officeDocument/2006/relationships/slideLayout" Target="../slideLayouts/slideLayout2.xml"/><Relationship Id="rId4" Type="http://schemas.openxmlformats.org/officeDocument/2006/relationships/hyperlink" Target="mailto:scott.m.hull@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terrashot.tiff"/>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53" name="Rectangle 5"/>
          <p:cNvSpPr>
            <a:spLocks noChangeArrowheads="1"/>
          </p:cNvSpPr>
          <p:nvPr/>
        </p:nvSpPr>
        <p:spPr bwMode="auto">
          <a:xfrm>
            <a:off x="0" y="5334000"/>
            <a:ext cx="3352800" cy="1365250"/>
          </a:xfrm>
          <a:prstGeom prst="rect">
            <a:avLst/>
          </a:prstGeom>
          <a:noFill/>
          <a:ln w="12700">
            <a:noFill/>
            <a:miter lim="800000"/>
            <a:headEnd/>
            <a:tailEnd/>
          </a:ln>
        </p:spPr>
        <p:txBody>
          <a:bodyPr lIns="90488" tIns="44450" rIns="90488" bIns="44450"/>
          <a:lstStyle/>
          <a:p>
            <a:pPr defTabSz="903288">
              <a:spcBef>
                <a:spcPct val="20000"/>
              </a:spcBef>
              <a:buSzPct val="100000"/>
            </a:pPr>
            <a:r>
              <a:rPr lang="en-US" sz="2000" b="1" dirty="0">
                <a:solidFill>
                  <a:schemeClr val="bg1"/>
                </a:solidFill>
                <a:latin typeface="+mn-lt"/>
              </a:rPr>
              <a:t>Dimitrios Mantziaras</a:t>
            </a:r>
          </a:p>
          <a:p>
            <a:pPr defTabSz="903288">
              <a:spcBef>
                <a:spcPct val="20000"/>
              </a:spcBef>
              <a:buSzPct val="100000"/>
            </a:pPr>
            <a:r>
              <a:rPr lang="en-US" sz="1600" b="1" dirty="0">
                <a:solidFill>
                  <a:schemeClr val="bg1"/>
                </a:solidFill>
                <a:latin typeface="+mn-lt"/>
              </a:rPr>
              <a:t>Terra Mission Director - Code 428</a:t>
            </a:r>
          </a:p>
          <a:p>
            <a:pPr defTabSz="903288">
              <a:spcBef>
                <a:spcPct val="20000"/>
              </a:spcBef>
              <a:buSzPct val="100000"/>
            </a:pPr>
            <a:r>
              <a:rPr lang="en-US" sz="1600" b="1" dirty="0">
                <a:solidFill>
                  <a:schemeClr val="bg1"/>
                </a:solidFill>
                <a:latin typeface="+mn-lt"/>
              </a:rPr>
              <a:t>Phone: (301) 614-5234</a:t>
            </a:r>
          </a:p>
          <a:p>
            <a:pPr defTabSz="903288">
              <a:spcBef>
                <a:spcPct val="20000"/>
              </a:spcBef>
              <a:buSzPct val="100000"/>
            </a:pPr>
            <a:r>
              <a:rPr lang="en-US" sz="1600" b="1" dirty="0">
                <a:solidFill>
                  <a:schemeClr val="bg1"/>
                </a:solidFill>
                <a:latin typeface="+mn-lt"/>
              </a:rPr>
              <a:t>     Dimitrios.C.Mantziaras@nasa.gov</a:t>
            </a:r>
            <a:endParaRPr lang="en-US" sz="2000" b="1" dirty="0">
              <a:solidFill>
                <a:schemeClr val="bg1"/>
              </a:solidFill>
              <a:latin typeface="+mn-lt"/>
            </a:endParaRPr>
          </a:p>
        </p:txBody>
      </p:sp>
      <p:sp>
        <p:nvSpPr>
          <p:cNvPr id="2054" name="Rectangle 6"/>
          <p:cNvSpPr>
            <a:spLocks noChangeArrowheads="1"/>
          </p:cNvSpPr>
          <p:nvPr/>
        </p:nvSpPr>
        <p:spPr bwMode="auto">
          <a:xfrm>
            <a:off x="4953000" y="76200"/>
            <a:ext cx="4191000" cy="1752600"/>
          </a:xfrm>
          <a:prstGeom prst="rect">
            <a:avLst/>
          </a:prstGeom>
          <a:noFill/>
          <a:ln w="12700">
            <a:noFill/>
            <a:miter lim="800000"/>
            <a:headEnd/>
            <a:tailEnd/>
          </a:ln>
        </p:spPr>
        <p:txBody>
          <a:bodyPr lIns="90488" tIns="44450" rIns="90488" bIns="44450" anchor="ctr"/>
          <a:lstStyle/>
          <a:p>
            <a:r>
              <a:rPr lang="en-US" sz="2800" b="1" dirty="0">
                <a:solidFill>
                  <a:schemeClr val="bg1"/>
                </a:solidFill>
                <a:latin typeface="+mn-lt"/>
              </a:rPr>
              <a:t>Mission Status</a:t>
            </a:r>
            <a:br>
              <a:rPr lang="en-US" sz="2800" b="1" dirty="0">
                <a:solidFill>
                  <a:schemeClr val="bg1"/>
                </a:solidFill>
                <a:latin typeface="+mn-lt"/>
              </a:rPr>
            </a:br>
            <a:r>
              <a:rPr lang="en-US" sz="2800" b="1" dirty="0">
                <a:solidFill>
                  <a:schemeClr val="bg1"/>
                </a:solidFill>
                <a:latin typeface="+mn-lt"/>
              </a:rPr>
              <a:t>Constellation MOWG</a:t>
            </a:r>
          </a:p>
          <a:p>
            <a:r>
              <a:rPr lang="en-US" dirty="0">
                <a:solidFill>
                  <a:schemeClr val="bg1"/>
                </a:solidFill>
                <a:latin typeface="+mn-lt"/>
              </a:rPr>
              <a:t>Virtual (GSFC)</a:t>
            </a:r>
            <a:br>
              <a:rPr lang="en-US" sz="500" dirty="0">
                <a:solidFill>
                  <a:schemeClr val="bg1"/>
                </a:solidFill>
                <a:latin typeface="+mn-lt"/>
              </a:rPr>
            </a:br>
            <a:r>
              <a:rPr lang="en-US" sz="900" dirty="0">
                <a:solidFill>
                  <a:schemeClr val="bg1"/>
                </a:solidFill>
                <a:latin typeface="+mn-lt"/>
              </a:rPr>
              <a:t> </a:t>
            </a:r>
            <a:r>
              <a:rPr lang="en-US" dirty="0">
                <a:solidFill>
                  <a:schemeClr val="bg1"/>
                </a:solidFill>
                <a:latin typeface="+mn-lt"/>
              </a:rPr>
              <a:t>November 15–18, 2021</a:t>
            </a:r>
          </a:p>
        </p:txBody>
      </p:sp>
      <p:sp>
        <p:nvSpPr>
          <p:cNvPr id="2055" name="Rectangle 7"/>
          <p:cNvSpPr>
            <a:spLocks noChangeArrowheads="1"/>
          </p:cNvSpPr>
          <p:nvPr/>
        </p:nvSpPr>
        <p:spPr bwMode="auto">
          <a:xfrm>
            <a:off x="76200" y="76200"/>
            <a:ext cx="2819400" cy="699166"/>
          </a:xfrm>
          <a:prstGeom prst="rect">
            <a:avLst/>
          </a:prstGeom>
          <a:noFill/>
          <a:ln w="25400">
            <a:noFill/>
            <a:miter lim="800000"/>
            <a:headEnd/>
            <a:tailEnd/>
          </a:ln>
        </p:spPr>
        <p:txBody>
          <a:bodyPr wrap="square" lIns="90488" tIns="44450" rIns="90488" bIns="44450">
            <a:spAutoFit/>
          </a:bodyPr>
          <a:lstStyle/>
          <a:p>
            <a:pPr>
              <a:lnSpc>
                <a:spcPct val="90000"/>
              </a:lnSpc>
            </a:pPr>
            <a:r>
              <a:rPr lang="en-US" sz="4400" b="1" dirty="0">
                <a:solidFill>
                  <a:schemeClr val="bg1"/>
                </a:solidFill>
                <a:latin typeface="+mn-lt"/>
              </a:rPr>
              <a:t>EOS Terra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457200" y="0"/>
            <a:ext cx="8229600" cy="762000"/>
          </a:xfrm>
        </p:spPr>
        <p:txBody>
          <a:bodyPr>
            <a:normAutofit/>
          </a:bodyPr>
          <a:lstStyle/>
          <a:p>
            <a:r>
              <a:rPr lang="en-US" dirty="0"/>
              <a:t>Topics</a:t>
            </a:r>
          </a:p>
        </p:txBody>
      </p:sp>
      <p:sp>
        <p:nvSpPr>
          <p:cNvPr id="3077" name="Rectangle 3"/>
          <p:cNvSpPr>
            <a:spLocks noGrp="1" noChangeArrowheads="1"/>
          </p:cNvSpPr>
          <p:nvPr>
            <p:ph idx="1"/>
          </p:nvPr>
        </p:nvSpPr>
        <p:spPr>
          <a:xfrm>
            <a:off x="609600" y="1066800"/>
            <a:ext cx="7848600" cy="5334000"/>
          </a:xfrm>
          <a:noFill/>
        </p:spPr>
        <p:txBody>
          <a:bodyPr>
            <a:normAutofit/>
          </a:bodyPr>
          <a:lstStyle/>
          <a:p>
            <a:pPr>
              <a:lnSpc>
                <a:spcPct val="90000"/>
              </a:lnSpc>
            </a:pPr>
            <a:r>
              <a:rPr lang="en-US" sz="2800" b="1" dirty="0"/>
              <a:t>Mission Summary</a:t>
            </a:r>
          </a:p>
          <a:p>
            <a:pPr>
              <a:lnSpc>
                <a:spcPct val="90000"/>
              </a:lnSpc>
            </a:pPr>
            <a:r>
              <a:rPr lang="en-US" sz="2800" b="1" dirty="0"/>
              <a:t>Spacecraft Subsystems Summary</a:t>
            </a:r>
          </a:p>
          <a:p>
            <a:pPr>
              <a:lnSpc>
                <a:spcPct val="90000"/>
              </a:lnSpc>
            </a:pPr>
            <a:r>
              <a:rPr lang="en-US" sz="2800" b="1" dirty="0"/>
              <a:t>Recent Activities</a:t>
            </a:r>
          </a:p>
          <a:p>
            <a:pPr>
              <a:lnSpc>
                <a:spcPct val="90000"/>
              </a:lnSpc>
            </a:pPr>
            <a:r>
              <a:rPr lang="en-US" sz="2800" b="1" dirty="0"/>
              <a:t>Inclination Adjust Maneuvers</a:t>
            </a:r>
            <a:r>
              <a:rPr lang="en-US" sz="2800" dirty="0"/>
              <a:t> </a:t>
            </a:r>
            <a:endParaRPr lang="en-US" sz="2400" dirty="0"/>
          </a:p>
          <a:p>
            <a:pPr>
              <a:lnSpc>
                <a:spcPct val="90000"/>
              </a:lnSpc>
            </a:pPr>
            <a:r>
              <a:rPr lang="en-US" sz="2800" b="1" dirty="0"/>
              <a:t>Conjunction History</a:t>
            </a:r>
          </a:p>
          <a:p>
            <a:pPr>
              <a:lnSpc>
                <a:spcPct val="90000"/>
              </a:lnSpc>
            </a:pPr>
            <a:r>
              <a:rPr lang="en-US" sz="2800" b="1" dirty="0"/>
              <a:t>End-Of-Mission Plan</a:t>
            </a:r>
          </a:p>
          <a:p>
            <a:pPr>
              <a:lnSpc>
                <a:spcPct val="90000"/>
              </a:lnSpc>
            </a:pPr>
            <a:r>
              <a:rPr lang="en-US" sz="2800" b="1" dirty="0"/>
              <a:t>Upcoming Activities</a:t>
            </a:r>
          </a:p>
          <a:p>
            <a:pPr>
              <a:lnSpc>
                <a:spcPct val="90000"/>
              </a:lnSpc>
            </a:pPr>
            <a:r>
              <a:rPr lang="en-US" sz="2800" b="1" dirty="0"/>
              <a:t>Summary</a:t>
            </a:r>
          </a:p>
          <a:p>
            <a:pPr>
              <a:lnSpc>
                <a:spcPct val="90000"/>
              </a:lnSpc>
            </a:pPr>
            <a:r>
              <a:rPr lang="en-US" sz="2800" b="1" dirty="0"/>
              <a:t>Backup Slides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a:xfrm>
            <a:off x="1828800" y="0"/>
            <a:ext cx="5614988" cy="700088"/>
          </a:xfrm>
        </p:spPr>
        <p:txBody>
          <a:bodyPr vert="horz" lIns="91440" tIns="45720" rIns="91440" bIns="45720" rtlCol="0" anchor="ctr">
            <a:normAutofit/>
          </a:bodyPr>
          <a:lstStyle/>
          <a:p>
            <a:r>
              <a:rPr lang="en-US" dirty="0"/>
              <a:t>Terra Mission Overview</a:t>
            </a:r>
          </a:p>
        </p:txBody>
      </p:sp>
      <p:sp>
        <p:nvSpPr>
          <p:cNvPr id="563203" name="Rectangle 3"/>
          <p:cNvSpPr>
            <a:spLocks noChangeArrowheads="1"/>
          </p:cNvSpPr>
          <p:nvPr/>
        </p:nvSpPr>
        <p:spPr bwMode="auto">
          <a:xfrm>
            <a:off x="320675" y="922338"/>
            <a:ext cx="4778375" cy="4365625"/>
          </a:xfrm>
          <a:prstGeom prst="rect">
            <a:avLst/>
          </a:prstGeom>
          <a:noFill/>
          <a:ln w="12700">
            <a:solidFill>
              <a:srgbClr val="850014"/>
            </a:solidFill>
            <a:miter lim="800000"/>
            <a:headEnd/>
            <a:tailEnd/>
          </a:ln>
        </p:spPr>
        <p:txBody>
          <a:bodyPr lIns="92075" tIns="46037" rIns="92075" bIns="46037"/>
          <a:lstStyle/>
          <a:p>
            <a:pPr marL="115888" indent="-115888" algn="l" eaLnBrk="0" hangingPunct="0"/>
            <a:r>
              <a:rPr lang="en-US" sz="1600" b="1" u="sng" dirty="0">
                <a:latin typeface="Calibri" panose="020F0502020204030204" pitchFamily="34" charset="0"/>
                <a:ea typeface="ＭＳ Ｐゴシック" pitchFamily="80" charset="-128"/>
              </a:rPr>
              <a:t>Terra Features</a:t>
            </a:r>
            <a:endParaRPr lang="en-US" sz="1600" u="sng" dirty="0">
              <a:latin typeface="Calibri" panose="020F0502020204030204" pitchFamily="34" charset="0"/>
              <a:ea typeface="ＭＳ Ｐゴシック" pitchFamily="80" charset="-128"/>
            </a:endParaRPr>
          </a:p>
          <a:p>
            <a:pPr marL="115888" indent="-115888" algn="l" eaLnBrk="0" hangingPunct="0">
              <a:buFontTx/>
              <a:buChar char="•"/>
            </a:pPr>
            <a:r>
              <a:rPr lang="en-US" sz="1200" b="1" dirty="0">
                <a:latin typeface="Calibri" panose="020F0502020204030204" pitchFamily="34" charset="0"/>
                <a:ea typeface="ＭＳ Ｐゴシック" pitchFamily="80" charset="-128"/>
              </a:rPr>
              <a:t>Launch Date:  </a:t>
            </a:r>
            <a:r>
              <a:rPr lang="en-US" sz="1200" i="1" dirty="0">
                <a:latin typeface="Calibri" panose="020F0502020204030204" pitchFamily="34" charset="0"/>
                <a:ea typeface="ＭＳ Ｐゴシック" pitchFamily="80" charset="-128"/>
              </a:rPr>
              <a:t>December 18,1999  (Atlas IIAS, VAFB)</a:t>
            </a:r>
          </a:p>
          <a:p>
            <a:pPr marL="115888" indent="-115888" algn="l" eaLnBrk="0" hangingPunct="0">
              <a:buFontTx/>
              <a:buChar char="•"/>
            </a:pPr>
            <a:r>
              <a:rPr lang="en-US" sz="1200" b="1" dirty="0">
                <a:latin typeface="Calibri" panose="020F0502020204030204" pitchFamily="34" charset="0"/>
                <a:ea typeface="ＭＳ Ｐゴシック" pitchFamily="80" charset="-128"/>
              </a:rPr>
              <a:t>Orbit:  </a:t>
            </a:r>
            <a:r>
              <a:rPr lang="en-US" sz="1200" i="1" dirty="0">
                <a:latin typeface="Calibri" panose="020F0502020204030204" pitchFamily="34" charset="0"/>
                <a:ea typeface="ＭＳ Ｐゴシック" pitchFamily="80" charset="-128"/>
              </a:rPr>
              <a:t>705 km, Sun-synchronous polar, 98.2</a:t>
            </a:r>
            <a:r>
              <a:rPr lang="en-US" sz="1200" i="1" baseline="30000" dirty="0">
                <a:latin typeface="Calibri" panose="020F0502020204030204" pitchFamily="34" charset="0"/>
                <a:ea typeface="ＭＳ Ｐゴシック" pitchFamily="80" charset="-128"/>
              </a:rPr>
              <a:t>o</a:t>
            </a:r>
            <a:r>
              <a:rPr lang="en-US" sz="1200" i="1" dirty="0">
                <a:latin typeface="Calibri" panose="020F0502020204030204" pitchFamily="34" charset="0"/>
                <a:ea typeface="ＭＳ Ｐゴシック" pitchFamily="80" charset="-128"/>
              </a:rPr>
              <a:t> Inclination, 10:30 AM MLT descending node</a:t>
            </a:r>
          </a:p>
          <a:p>
            <a:pPr marL="115888" indent="-115888" algn="l" eaLnBrk="0" hangingPunct="0">
              <a:buFontTx/>
              <a:buChar char="•"/>
            </a:pPr>
            <a:r>
              <a:rPr lang="en-US" sz="1200" b="1" dirty="0">
                <a:latin typeface="Calibri" panose="020F0502020204030204" pitchFamily="34" charset="0"/>
                <a:ea typeface="ＭＳ Ｐゴシック" pitchFamily="80" charset="-128"/>
              </a:rPr>
              <a:t>Instrument Payload:</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ASTER (</a:t>
            </a:r>
            <a:r>
              <a:rPr lang="en-US" sz="1200" b="1" i="1" dirty="0">
                <a:latin typeface="Calibri" panose="020F0502020204030204" pitchFamily="34" charset="0"/>
                <a:ea typeface="ＭＳ Ｐゴシック" pitchFamily="80" charset="-128"/>
              </a:rPr>
              <a:t>SWIR</a:t>
            </a:r>
            <a:r>
              <a:rPr lang="en-US" sz="1200" b="1" dirty="0">
                <a:latin typeface="Calibri" panose="020F0502020204030204" pitchFamily="34" charset="0"/>
                <a:ea typeface="ＭＳ Ｐゴシック" pitchFamily="80" charset="-128"/>
              </a:rPr>
              <a:t>, TIR &amp; VNIR) - </a:t>
            </a:r>
            <a:r>
              <a:rPr lang="en-US" sz="1200" i="1" dirty="0">
                <a:latin typeface="Calibri" panose="020F0502020204030204" pitchFamily="34" charset="0"/>
                <a:ea typeface="ＭＳ Ｐゴシック" pitchFamily="80" charset="-128"/>
              </a:rPr>
              <a:t>Advanced </a:t>
            </a:r>
            <a:r>
              <a:rPr lang="en-US" sz="1200" i="1" dirty="0" err="1">
                <a:latin typeface="Calibri" panose="020F0502020204030204" pitchFamily="34" charset="0"/>
                <a:ea typeface="ＭＳ Ｐゴシック" pitchFamily="80" charset="-128"/>
              </a:rPr>
              <a:t>Spaceborne</a:t>
            </a:r>
            <a:r>
              <a:rPr lang="en-US" sz="1200" i="1" dirty="0">
                <a:latin typeface="Calibri" panose="020F0502020204030204" pitchFamily="34" charset="0"/>
                <a:ea typeface="ＭＳ Ｐゴシック" pitchFamily="80" charset="-128"/>
              </a:rPr>
              <a:t> Thermal Emission and Reflection Radiometer</a:t>
            </a:r>
            <a:r>
              <a:rPr lang="en-US" sz="1200" dirty="0">
                <a:latin typeface="Calibri" panose="020F0502020204030204" pitchFamily="34" charset="0"/>
                <a:ea typeface="ＭＳ Ｐゴシック" pitchFamily="80" charset="-128"/>
              </a:rPr>
              <a:t> (Japan)</a:t>
            </a:r>
            <a:endParaRPr lang="en-US" sz="1200" b="1" dirty="0">
              <a:latin typeface="Calibri" panose="020F0502020204030204" pitchFamily="34" charset="0"/>
              <a:ea typeface="ＭＳ Ｐゴシック" pitchFamily="80" charset="-128"/>
            </a:endParaRP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CERES (Fore &amp; Aft) - </a:t>
            </a:r>
            <a:r>
              <a:rPr lang="en-US" sz="1200" i="1" dirty="0">
                <a:latin typeface="Calibri" panose="020F0502020204030204" pitchFamily="34" charset="0"/>
                <a:ea typeface="ＭＳ Ｐゴシック" pitchFamily="80" charset="-128"/>
              </a:rPr>
              <a:t>Clouds and the Earth's Radiant Energy System </a:t>
            </a:r>
            <a:r>
              <a:rPr lang="en-US" sz="1200" dirty="0">
                <a:latin typeface="Calibri" panose="020F0502020204030204" pitchFamily="34" charset="0"/>
                <a:ea typeface="ＭＳ Ｐゴシック" pitchFamily="80" charset="-128"/>
              </a:rPr>
              <a:t>(USA – Langley)</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MISR - </a:t>
            </a:r>
            <a:r>
              <a:rPr lang="en-US" sz="1200" i="1" dirty="0">
                <a:latin typeface="Calibri" panose="020F0502020204030204" pitchFamily="34" charset="0"/>
                <a:ea typeface="ＭＳ Ｐゴシック" pitchFamily="80" charset="-128"/>
              </a:rPr>
              <a:t>Multi-angle Imaging </a:t>
            </a:r>
            <a:r>
              <a:rPr lang="en-US" sz="1200" i="1" dirty="0" err="1">
                <a:latin typeface="Calibri" panose="020F0502020204030204" pitchFamily="34" charset="0"/>
                <a:ea typeface="ＭＳ Ｐゴシック" pitchFamily="80" charset="-128"/>
              </a:rPr>
              <a:t>Spectro</a:t>
            </a:r>
            <a:r>
              <a:rPr lang="en-US" sz="1200" i="1" dirty="0">
                <a:latin typeface="Calibri" panose="020F0502020204030204" pitchFamily="34" charset="0"/>
                <a:ea typeface="ＭＳ Ｐゴシック" pitchFamily="80" charset="-128"/>
              </a:rPr>
              <a:t>-Radiometer </a:t>
            </a:r>
            <a:r>
              <a:rPr lang="en-US" sz="1200" dirty="0">
                <a:latin typeface="Calibri" panose="020F0502020204030204" pitchFamily="34" charset="0"/>
                <a:ea typeface="ＭＳ Ｐゴシック" pitchFamily="80" charset="-128"/>
              </a:rPr>
              <a:t>(USA – JPL)</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MODIS - </a:t>
            </a:r>
            <a:r>
              <a:rPr lang="en-US" sz="1200" i="1" dirty="0">
                <a:latin typeface="Calibri" panose="020F0502020204030204" pitchFamily="34" charset="0"/>
                <a:ea typeface="ＭＳ Ｐゴシック" pitchFamily="80" charset="-128"/>
              </a:rPr>
              <a:t>Moderate Resolution Imaging </a:t>
            </a:r>
            <a:r>
              <a:rPr lang="en-US" sz="1200" i="1" dirty="0" err="1">
                <a:latin typeface="Calibri" panose="020F0502020204030204" pitchFamily="34" charset="0"/>
                <a:ea typeface="ＭＳ Ｐゴシック" pitchFamily="80" charset="-128"/>
              </a:rPr>
              <a:t>Spectro</a:t>
            </a:r>
            <a:r>
              <a:rPr lang="en-US" sz="1200" i="1" dirty="0">
                <a:latin typeface="Calibri" panose="020F0502020204030204" pitchFamily="34" charset="0"/>
                <a:ea typeface="ＭＳ Ｐゴシック" pitchFamily="80" charset="-128"/>
              </a:rPr>
              <a:t>-radiometer</a:t>
            </a:r>
            <a:r>
              <a:rPr lang="en-US" sz="1200" b="1" dirty="0">
                <a:latin typeface="Calibri" panose="020F0502020204030204" pitchFamily="34" charset="0"/>
                <a:ea typeface="ＭＳ Ｐゴシック" pitchFamily="80" charset="-128"/>
              </a:rPr>
              <a:t> </a:t>
            </a:r>
            <a:r>
              <a:rPr lang="en-US" sz="1200" dirty="0">
                <a:latin typeface="Calibri" panose="020F0502020204030204" pitchFamily="34" charset="0"/>
                <a:ea typeface="ＭＳ Ｐゴシック" pitchFamily="80" charset="-128"/>
              </a:rPr>
              <a:t>(USA – GSFC)</a:t>
            </a:r>
          </a:p>
          <a:p>
            <a:pPr marL="346075" lvl="1" indent="-115888" algn="l" eaLnBrk="0" hangingPunct="0">
              <a:buFont typeface="Times New Roman" pitchFamily="18" charset="0"/>
              <a:buChar char="–"/>
            </a:pPr>
            <a:r>
              <a:rPr lang="en-US" sz="1200" b="1" dirty="0">
                <a:latin typeface="Calibri" panose="020F0502020204030204" pitchFamily="34" charset="0"/>
                <a:ea typeface="ＭＳ Ｐゴシック" pitchFamily="80" charset="-128"/>
              </a:rPr>
              <a:t>MOPITT - </a:t>
            </a:r>
            <a:r>
              <a:rPr lang="en-US" sz="1200" i="1" dirty="0">
                <a:latin typeface="Calibri" panose="020F0502020204030204" pitchFamily="34" charset="0"/>
                <a:ea typeface="ＭＳ Ｐゴシック" pitchFamily="80" charset="-128"/>
              </a:rPr>
              <a:t>Measurement of Pollution in the Troposphere  </a:t>
            </a:r>
            <a:r>
              <a:rPr lang="en-US" sz="1200" dirty="0">
                <a:latin typeface="Calibri" panose="020F0502020204030204" pitchFamily="34" charset="0"/>
                <a:ea typeface="ＭＳ Ｐゴシック" pitchFamily="80" charset="-128"/>
              </a:rPr>
              <a:t>(Canada)</a:t>
            </a:r>
          </a:p>
          <a:p>
            <a:pPr marL="115888" indent="-115888" algn="l" eaLnBrk="0" hangingPunct="0">
              <a:buFontTx/>
              <a:buChar char="•"/>
            </a:pPr>
            <a:r>
              <a:rPr lang="en-US" sz="1200" b="1" dirty="0">
                <a:latin typeface="Calibri" panose="020F0502020204030204" pitchFamily="34" charset="0"/>
                <a:ea typeface="ＭＳ Ｐゴシック" pitchFamily="80" charset="-128"/>
              </a:rPr>
              <a:t>Project Management:  </a:t>
            </a:r>
            <a:r>
              <a:rPr lang="en-US" sz="1200" i="1" dirty="0">
                <a:latin typeface="Calibri" panose="020F0502020204030204" pitchFamily="34" charset="0"/>
                <a:ea typeface="ＭＳ Ｐゴシック" pitchFamily="80" charset="-128"/>
              </a:rPr>
              <a:t>Earth Science Mission Operations (ESMO)</a:t>
            </a:r>
            <a:endParaRPr lang="en-US" sz="1200" b="1" dirty="0">
              <a:latin typeface="Calibri" panose="020F0502020204030204" pitchFamily="34" charset="0"/>
              <a:ea typeface="ＭＳ Ｐゴシック" pitchFamily="80" charset="-128"/>
            </a:endParaRPr>
          </a:p>
          <a:p>
            <a:pPr marL="115888" indent="-115888" algn="l">
              <a:buFontTx/>
              <a:buChar char="•"/>
            </a:pPr>
            <a:r>
              <a:rPr lang="en-US" sz="1200" b="1" dirty="0">
                <a:latin typeface="Calibri" panose="020F0502020204030204" pitchFamily="34" charset="0"/>
                <a:ea typeface="ＭＳ Ｐゴシック" pitchFamily="80" charset="-128"/>
              </a:rPr>
              <a:t>Spacecraft Flight Operations:  </a:t>
            </a:r>
            <a:r>
              <a:rPr lang="en-US" sz="1200" i="1" dirty="0">
                <a:latin typeface="Calibri" panose="020F0502020204030204" pitchFamily="34" charset="0"/>
                <a:ea typeface="ＭＳ Ｐゴシック" pitchFamily="80" charset="-128"/>
              </a:rPr>
              <a:t>Contracted by GSFC to KBR team and supported by NASA NENs and TDRSS</a:t>
            </a:r>
            <a:endParaRPr lang="en-US" sz="1200" b="1" dirty="0">
              <a:latin typeface="Calibri" panose="020F0502020204030204" pitchFamily="34" charset="0"/>
              <a:ea typeface="ＭＳ Ｐゴシック" pitchFamily="80" charset="-128"/>
            </a:endParaRPr>
          </a:p>
          <a:p>
            <a:pPr marL="115888" indent="-115888" algn="l" eaLnBrk="0" hangingPunct="0">
              <a:buFontTx/>
              <a:buChar char="•"/>
            </a:pPr>
            <a:r>
              <a:rPr lang="en-US" sz="1200" b="1" dirty="0">
                <a:latin typeface="Calibri" panose="020F0502020204030204" pitchFamily="34" charset="0"/>
                <a:ea typeface="ＭＳ Ｐゴシック" pitchFamily="80" charset="-128"/>
              </a:rPr>
              <a:t>Instrument Operations and Science Data processing:  </a:t>
            </a:r>
            <a:r>
              <a:rPr lang="en-US" sz="1200" i="1" dirty="0">
                <a:latin typeface="Calibri" panose="020F0502020204030204" pitchFamily="34" charset="0"/>
                <a:ea typeface="ＭＳ Ｐゴシック" pitchFamily="80" charset="-128"/>
              </a:rPr>
              <a:t>Performed at respective Instrument Locations where developed</a:t>
            </a:r>
          </a:p>
          <a:p>
            <a:pPr marL="115888" indent="-115888" algn="l" eaLnBrk="0" hangingPunct="0">
              <a:buFontTx/>
              <a:buChar char="•"/>
            </a:pPr>
            <a:r>
              <a:rPr lang="en-US" sz="1200" b="1" dirty="0">
                <a:latin typeface="Calibri" panose="020F0502020204030204" pitchFamily="34" charset="0"/>
                <a:ea typeface="ＭＳ Ｐゴシック" pitchFamily="80" charset="-128"/>
              </a:rPr>
              <a:t>Mission Duration:</a:t>
            </a:r>
            <a:r>
              <a:rPr lang="en-US" sz="1200" i="1" dirty="0">
                <a:solidFill>
                  <a:srgbClr val="FF3300"/>
                </a:solidFill>
                <a:latin typeface="Calibri" panose="020F0502020204030204" pitchFamily="34" charset="0"/>
                <a:ea typeface="ＭＳ Ｐゴシック" pitchFamily="80" charset="-128"/>
              </a:rPr>
              <a:t>  </a:t>
            </a:r>
            <a:r>
              <a:rPr lang="en-US" sz="1200" i="1" dirty="0">
                <a:latin typeface="Calibri" panose="020F0502020204030204" pitchFamily="34" charset="0"/>
                <a:ea typeface="ＭＳ Ｐゴシック" pitchFamily="80" charset="-128"/>
              </a:rPr>
              <a:t>Successfully completed Prime mission of 5 years.  Currently in Extended Operations.</a:t>
            </a:r>
          </a:p>
          <a:p>
            <a:pPr marL="115888" indent="-115888" algn="l" eaLnBrk="0" hangingPunct="0">
              <a:buFontTx/>
              <a:buChar char="•"/>
            </a:pPr>
            <a:r>
              <a:rPr lang="en-US" sz="1200" b="1" dirty="0">
                <a:latin typeface="Calibri" panose="020F0502020204030204" pitchFamily="34" charset="0"/>
                <a:ea typeface="ＭＳ Ｐゴシック" pitchFamily="80" charset="-128"/>
              </a:rPr>
              <a:t>Distributed Active Archive Centers:</a:t>
            </a:r>
            <a:r>
              <a:rPr lang="en-US" sz="1200" i="1" dirty="0">
                <a:latin typeface="Calibri" panose="020F0502020204030204" pitchFamily="34" charset="0"/>
                <a:ea typeface="ＭＳ Ｐゴシック" pitchFamily="80" charset="-128"/>
              </a:rPr>
              <a:t> LP DAAC – MODIS, ASTER;  Langley DAAC – CERES, MISR, MOPITT</a:t>
            </a:r>
          </a:p>
        </p:txBody>
      </p:sp>
      <p:sp>
        <p:nvSpPr>
          <p:cNvPr id="563204" name="Rectangle 4"/>
          <p:cNvSpPr>
            <a:spLocks noChangeArrowheads="1"/>
          </p:cNvSpPr>
          <p:nvPr/>
        </p:nvSpPr>
        <p:spPr bwMode="auto">
          <a:xfrm>
            <a:off x="319088" y="5370513"/>
            <a:ext cx="4781550" cy="1089025"/>
          </a:xfrm>
          <a:prstGeom prst="rect">
            <a:avLst/>
          </a:prstGeom>
          <a:noFill/>
          <a:ln w="12700">
            <a:solidFill>
              <a:srgbClr val="850014"/>
            </a:solidFill>
            <a:miter lim="800000"/>
            <a:headEnd/>
            <a:tailEnd/>
          </a:ln>
        </p:spPr>
        <p:txBody>
          <a:bodyPr lIns="92075" tIns="46037" rIns="92075" bIns="46037"/>
          <a:lstStyle/>
          <a:p>
            <a:pPr marL="228600" indent="-228600" algn="l" eaLnBrk="0" hangingPunct="0"/>
            <a:r>
              <a:rPr lang="en-US" sz="1600" b="1" u="sng" dirty="0">
                <a:latin typeface="Calibri" panose="020F0502020204030204" pitchFamily="34" charset="0"/>
                <a:ea typeface="ＭＳ Ｐゴシック" pitchFamily="80" charset="-128"/>
              </a:rPr>
              <a:t>Science</a:t>
            </a:r>
            <a:endParaRPr lang="en-US" sz="1600" u="sng" dirty="0">
              <a:latin typeface="Calibri" panose="020F0502020204030204" pitchFamily="34" charset="0"/>
              <a:ea typeface="ＭＳ Ｐゴシック" pitchFamily="80" charset="-128"/>
            </a:endParaRPr>
          </a:p>
          <a:p>
            <a:pPr marL="228600" indent="-228600" algn="l" eaLnBrk="0" hangingPunct="0">
              <a:buFontTx/>
              <a:buChar char="•"/>
            </a:pPr>
            <a:r>
              <a:rPr lang="en-US" sz="1200" i="1" dirty="0">
                <a:latin typeface="Calibri" panose="020F0502020204030204" pitchFamily="34" charset="0"/>
                <a:ea typeface="ＭＳ Ｐゴシック" pitchFamily="80" charset="-128"/>
              </a:rPr>
              <a:t>The primary objective of the Terra Mission is to simultaneously study clouds, water vapor, aerosol, trace gases, land surface and oceanic properties, as well as the interaction between them and their effect on the Earth’s energy budget and climate.</a:t>
            </a:r>
          </a:p>
        </p:txBody>
      </p:sp>
      <p:pic>
        <p:nvPicPr>
          <p:cNvPr id="563205" name="Picture 5"/>
          <p:cNvPicPr>
            <a:picLocks noChangeAspect="1" noChangeArrowheads="1"/>
          </p:cNvPicPr>
          <p:nvPr/>
        </p:nvPicPr>
        <p:blipFill>
          <a:blip r:embed="rId3" cstate="print"/>
          <a:srcRect/>
          <a:stretch>
            <a:fillRect/>
          </a:stretch>
        </p:blipFill>
        <p:spPr bwMode="auto">
          <a:xfrm>
            <a:off x="5183188" y="909638"/>
            <a:ext cx="3629025" cy="3638550"/>
          </a:xfrm>
          <a:prstGeom prst="rect">
            <a:avLst/>
          </a:prstGeom>
          <a:noFill/>
          <a:ln w="9525">
            <a:noFill/>
            <a:miter lim="800000"/>
            <a:headEnd/>
            <a:tailEnd/>
          </a:ln>
          <a:effectLst/>
        </p:spPr>
      </p:pic>
      <p:pic>
        <p:nvPicPr>
          <p:cNvPr id="563206" name="Picture 6"/>
          <p:cNvPicPr>
            <a:picLocks noChangeAspect="1" noChangeArrowheads="1"/>
          </p:cNvPicPr>
          <p:nvPr/>
        </p:nvPicPr>
        <p:blipFill>
          <a:blip r:embed="rId4" cstate="print"/>
          <a:srcRect/>
          <a:stretch>
            <a:fillRect/>
          </a:stretch>
        </p:blipFill>
        <p:spPr bwMode="auto">
          <a:xfrm>
            <a:off x="5267325" y="4757738"/>
            <a:ext cx="3648075" cy="1638300"/>
          </a:xfrm>
          <a:prstGeom prst="rect">
            <a:avLst/>
          </a:prstGeom>
          <a:noFill/>
          <a:ln w="9525">
            <a:noFill/>
            <a:miter lim="800000"/>
            <a:headEnd/>
            <a:tailEnd/>
          </a:ln>
          <a:effectLst/>
        </p:spPr>
      </p:pic>
    </p:spTree>
    <p:extLst>
      <p:ext uri="{BB962C8B-B14F-4D97-AF65-F5344CB8AC3E}">
        <p14:creationId xmlns:p14="http://schemas.microsoft.com/office/powerpoint/2010/main" val="19670835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81600" y="990600"/>
            <a:ext cx="3817641" cy="4940476"/>
          </a:xfrm>
          <a:prstGeom prst="rect">
            <a:avLst/>
          </a:prstGeom>
          <a:noFill/>
          <a:ln w="9525">
            <a:noFill/>
            <a:miter lim="800000"/>
            <a:headEnd/>
            <a:tailEnd/>
          </a:ln>
        </p:spPr>
      </p:pic>
      <p:sp>
        <p:nvSpPr>
          <p:cNvPr id="4100" name="Rectangle 2"/>
          <p:cNvSpPr>
            <a:spLocks noGrp="1" noChangeArrowheads="1"/>
          </p:cNvSpPr>
          <p:nvPr>
            <p:ph type="title"/>
          </p:nvPr>
        </p:nvSpPr>
        <p:spPr>
          <a:xfrm>
            <a:off x="1524000" y="34724"/>
            <a:ext cx="6248400" cy="651609"/>
          </a:xfrm>
        </p:spPr>
        <p:txBody>
          <a:bodyPr>
            <a:normAutofit/>
          </a:bodyPr>
          <a:lstStyle/>
          <a:p>
            <a:r>
              <a:rPr lang="en-US" dirty="0"/>
              <a:t>EOS Terra Mission Summary</a:t>
            </a:r>
            <a:endParaRPr lang="en-US" sz="1600" dirty="0">
              <a:solidFill>
                <a:schemeClr val="accent1">
                  <a:lumMod val="50000"/>
                </a:schemeClr>
              </a:solidFill>
            </a:endParaRPr>
          </a:p>
        </p:txBody>
      </p:sp>
      <p:sp>
        <p:nvSpPr>
          <p:cNvPr id="8" name="Rectangle 6"/>
          <p:cNvSpPr txBox="1">
            <a:spLocks noChangeArrowheads="1"/>
          </p:cNvSpPr>
          <p:nvPr/>
        </p:nvSpPr>
        <p:spPr>
          <a:xfrm>
            <a:off x="152400" y="762266"/>
            <a:ext cx="5029200" cy="6019534"/>
          </a:xfrm>
          <a:prstGeom prst="rect">
            <a:avLst/>
          </a:prstGeom>
        </p:spPr>
        <p:txBody>
          <a:bodyPr/>
          <a:lstStyle/>
          <a:p>
            <a:pPr marL="342900" lvl="0" indent="-342900" algn="l">
              <a:lnSpc>
                <a:spcPct val="90000"/>
              </a:lnSpc>
              <a:spcBef>
                <a:spcPct val="20000"/>
              </a:spcBef>
              <a:buSzPct val="100000"/>
              <a:buFontTx/>
              <a:buChar char="•"/>
              <a:defRPr/>
            </a:pPr>
            <a:r>
              <a:rPr lang="en-US" sz="1800" b="1" kern="0" dirty="0">
                <a:latin typeface="+mn-lt"/>
                <a:cs typeface="Arial" pitchFamily="34" charset="0"/>
              </a:rPr>
              <a:t>2020 Inclination Adjust Maneuvers (Final)                                                     </a:t>
            </a:r>
          </a:p>
          <a:p>
            <a:pPr marL="742950" lvl="1" indent="-285750" algn="l">
              <a:lnSpc>
                <a:spcPct val="90000"/>
              </a:lnSpc>
              <a:spcBef>
                <a:spcPct val="20000"/>
              </a:spcBef>
              <a:buSzPct val="100000"/>
              <a:buFontTx/>
              <a:buChar char="–"/>
              <a:defRPr/>
            </a:pPr>
            <a:r>
              <a:rPr lang="en-US" sz="1400" b="1" kern="0" dirty="0">
                <a:latin typeface="+mn-lt"/>
                <a:cs typeface="Arial" pitchFamily="34" charset="0"/>
              </a:rPr>
              <a:t>IAM #57 – February 20</a:t>
            </a:r>
            <a:r>
              <a:rPr lang="en-US" sz="1400" b="1" kern="0" baseline="30000" dirty="0">
                <a:latin typeface="+mn-lt"/>
                <a:cs typeface="Arial" pitchFamily="34" charset="0"/>
              </a:rPr>
              <a:t>th</a:t>
            </a:r>
            <a:r>
              <a:rPr lang="en-US" sz="1400" b="1" kern="0" dirty="0">
                <a:latin typeface="+mn-lt"/>
                <a:cs typeface="Arial" pitchFamily="34" charset="0"/>
              </a:rPr>
              <a:t>, 2020</a:t>
            </a:r>
          </a:p>
          <a:p>
            <a:pPr marL="742950" lvl="1" indent="-285750" algn="l">
              <a:lnSpc>
                <a:spcPct val="90000"/>
              </a:lnSpc>
              <a:spcBef>
                <a:spcPct val="20000"/>
              </a:spcBef>
              <a:buSzPct val="100000"/>
              <a:buFontTx/>
              <a:buChar char="–"/>
              <a:defRPr/>
            </a:pPr>
            <a:r>
              <a:rPr lang="en-US" sz="1400" b="1" kern="0" dirty="0">
                <a:latin typeface="+mn-lt"/>
                <a:cs typeface="Arial" pitchFamily="34" charset="0"/>
              </a:rPr>
              <a:t>IAM #58 – February 27</a:t>
            </a:r>
            <a:r>
              <a:rPr lang="en-US" sz="1400" b="1" kern="0" baseline="30000" dirty="0">
                <a:latin typeface="+mn-lt"/>
                <a:cs typeface="Arial" pitchFamily="34" charset="0"/>
              </a:rPr>
              <a:t>th</a:t>
            </a:r>
            <a:r>
              <a:rPr lang="en-US" sz="1400" b="1" kern="0" dirty="0">
                <a:latin typeface="+mn-lt"/>
                <a:cs typeface="Arial" pitchFamily="34" charset="0"/>
              </a:rPr>
              <a:t>, 2020</a:t>
            </a:r>
          </a:p>
          <a:p>
            <a:pPr lvl="2" algn="l">
              <a:lnSpc>
                <a:spcPct val="90000"/>
              </a:lnSpc>
              <a:spcBef>
                <a:spcPct val="20000"/>
              </a:spcBef>
              <a:buSzPct val="100000"/>
              <a:defRPr/>
            </a:pPr>
            <a:endParaRPr lang="en-US" sz="800" b="1" kern="0" baseline="30000" dirty="0">
              <a:solidFill>
                <a:srgbClr val="0000FF"/>
              </a:solidFill>
              <a:latin typeface="+mn-lt"/>
              <a:cs typeface="Arial" pitchFamily="34" charset="0"/>
            </a:endParaRPr>
          </a:p>
          <a:p>
            <a:pPr marL="342900" lvl="0" indent="-342900" algn="l">
              <a:lnSpc>
                <a:spcPct val="90000"/>
              </a:lnSpc>
              <a:spcBef>
                <a:spcPct val="20000"/>
              </a:spcBef>
              <a:buSzPct val="100000"/>
              <a:buFontTx/>
              <a:buChar char="•"/>
              <a:defRPr/>
            </a:pPr>
            <a:r>
              <a:rPr lang="en-US" sz="1800" b="1" kern="0" dirty="0">
                <a:latin typeface="+mn-lt"/>
                <a:cs typeface="Arial" pitchFamily="34" charset="0"/>
              </a:rPr>
              <a:t>March 2020: Mission Extension Senior Review Proposal Delivered to NASA HQ</a:t>
            </a:r>
          </a:p>
          <a:p>
            <a:pPr marL="742950" lvl="1" indent="-285750" algn="l">
              <a:lnSpc>
                <a:spcPct val="90000"/>
              </a:lnSpc>
              <a:spcBef>
                <a:spcPct val="20000"/>
              </a:spcBef>
              <a:buSzPct val="100000"/>
              <a:buFontTx/>
              <a:buChar char="–"/>
              <a:defRPr/>
            </a:pPr>
            <a:r>
              <a:rPr lang="en-US" sz="1400" b="1" kern="0" dirty="0">
                <a:latin typeface="+mn-lt"/>
                <a:cs typeface="Arial" pitchFamily="34" charset="0"/>
              </a:rPr>
              <a:t>Mission extension through FY26 recommended</a:t>
            </a:r>
          </a:p>
          <a:p>
            <a:pPr marL="742950" lvl="1" indent="-285750" algn="l">
              <a:lnSpc>
                <a:spcPct val="90000"/>
              </a:lnSpc>
              <a:spcBef>
                <a:spcPct val="20000"/>
              </a:spcBef>
              <a:buSzPct val="100000"/>
              <a:buFontTx/>
              <a:buChar char="–"/>
              <a:defRPr/>
            </a:pPr>
            <a:r>
              <a:rPr lang="en-US" sz="1400" b="1" kern="0" dirty="0">
                <a:latin typeface="+mn-lt"/>
                <a:cs typeface="Arial" pitchFamily="34" charset="0"/>
              </a:rPr>
              <a:t>Results from Panel Review received:</a:t>
            </a:r>
          </a:p>
          <a:p>
            <a:pPr marL="974725" lvl="2" indent="-227013" algn="l">
              <a:lnSpc>
                <a:spcPct val="90000"/>
              </a:lnSpc>
              <a:spcBef>
                <a:spcPct val="20000"/>
              </a:spcBef>
              <a:buSzPct val="100000"/>
              <a:buFont typeface="Wingdings" panose="05000000000000000000" pitchFamily="2" charset="2"/>
              <a:buChar char="Ø"/>
              <a:defRPr/>
            </a:pPr>
            <a:r>
              <a:rPr lang="en-US" sz="1100" b="1" kern="0" dirty="0">
                <a:latin typeface="+mn-lt"/>
                <a:cs typeface="Arial" pitchFamily="34" charset="0"/>
              </a:rPr>
              <a:t>Terra #1 Earth Science Mission – </a:t>
            </a:r>
            <a:r>
              <a:rPr lang="en-US" sz="1100" i="1" dirty="0">
                <a:latin typeface="+mn-lt"/>
              </a:rPr>
              <a:t>“The Senior Review Science Panel unanimously supports Terra's extension in FY 2021-2023 and FY 2024-2026 with the proposed over-guide budget.” </a:t>
            </a:r>
            <a:endParaRPr lang="en-US" sz="1100" b="1" i="1" kern="0" dirty="0">
              <a:latin typeface="+mn-lt"/>
              <a:cs typeface="Arial" pitchFamily="34" charset="0"/>
            </a:endParaRPr>
          </a:p>
          <a:p>
            <a:pPr marL="974725" lvl="2" indent="-227013" algn="l">
              <a:lnSpc>
                <a:spcPct val="90000"/>
              </a:lnSpc>
              <a:spcBef>
                <a:spcPct val="20000"/>
              </a:spcBef>
              <a:buSzPct val="100000"/>
              <a:buFont typeface="Wingdings" panose="05000000000000000000" pitchFamily="2" charset="2"/>
              <a:buChar char="Ø"/>
              <a:defRPr/>
            </a:pPr>
            <a:r>
              <a:rPr lang="en-US" sz="1100" i="1" dirty="0">
                <a:latin typeface="+mn-lt"/>
              </a:rPr>
              <a:t>“Terra is the most important Earth Observation mission of the 21st century.” </a:t>
            </a:r>
            <a:endParaRPr lang="en-US" sz="1100" b="1" i="1" kern="0" dirty="0">
              <a:latin typeface="+mn-lt"/>
              <a:cs typeface="Arial" pitchFamily="34" charset="0"/>
            </a:endParaRPr>
          </a:p>
          <a:p>
            <a:pPr marL="1200150" lvl="2" indent="-285750" algn="l">
              <a:lnSpc>
                <a:spcPct val="90000"/>
              </a:lnSpc>
              <a:spcBef>
                <a:spcPct val="20000"/>
              </a:spcBef>
              <a:buSzPct val="100000"/>
              <a:buFontTx/>
              <a:buChar char="–"/>
              <a:defRPr/>
            </a:pPr>
            <a:endParaRPr lang="en-US" sz="800" b="1" kern="0" baseline="30000" dirty="0">
              <a:solidFill>
                <a:schemeClr val="bg1">
                  <a:lumMod val="50000"/>
                </a:schemeClr>
              </a:solidFill>
              <a:latin typeface="+mn-lt"/>
              <a:cs typeface="Arial" pitchFamily="34" charset="0"/>
            </a:endParaRPr>
          </a:p>
          <a:p>
            <a:pPr marL="342900" lvl="0" indent="-342900" algn="l">
              <a:lnSpc>
                <a:spcPct val="90000"/>
              </a:lnSpc>
              <a:spcBef>
                <a:spcPct val="20000"/>
              </a:spcBef>
              <a:buSzPct val="100000"/>
              <a:buFontTx/>
              <a:buChar char="•"/>
              <a:defRPr/>
            </a:pPr>
            <a:r>
              <a:rPr lang="en-US" sz="1800" b="1" kern="0" dirty="0">
                <a:latin typeface="+mn-lt"/>
                <a:cs typeface="Arial" pitchFamily="34" charset="0"/>
              </a:rPr>
              <a:t>12/18/20: Terra 21-Year Anniversary</a:t>
            </a:r>
          </a:p>
          <a:p>
            <a:pPr algn="l">
              <a:lnSpc>
                <a:spcPct val="90000"/>
              </a:lnSpc>
              <a:spcBef>
                <a:spcPts val="0"/>
              </a:spcBef>
              <a:buSzPct val="100000"/>
              <a:defRPr/>
            </a:pPr>
            <a:endParaRPr lang="en-US" sz="1800" b="1" kern="0" dirty="0">
              <a:latin typeface="+mn-lt"/>
              <a:cs typeface="Arial" pitchFamily="34" charset="0"/>
            </a:endParaRPr>
          </a:p>
          <a:p>
            <a:pPr marL="342900" indent="-342900" algn="l">
              <a:lnSpc>
                <a:spcPct val="90000"/>
              </a:lnSpc>
              <a:spcBef>
                <a:spcPts val="0"/>
              </a:spcBef>
              <a:buSzPct val="100000"/>
              <a:buFontTx/>
              <a:buChar char="•"/>
              <a:defRPr/>
            </a:pPr>
            <a:r>
              <a:rPr lang="en-US" sz="1800" b="1" kern="0" dirty="0">
                <a:latin typeface="+mn-lt"/>
                <a:cs typeface="Arial" pitchFamily="34" charset="0"/>
              </a:rPr>
              <a:t>EOS Flight Operations Annual Review #15 –     </a:t>
            </a:r>
          </a:p>
          <a:p>
            <a:pPr algn="l">
              <a:lnSpc>
                <a:spcPct val="90000"/>
              </a:lnSpc>
              <a:spcBef>
                <a:spcPts val="0"/>
              </a:spcBef>
              <a:buSzPct val="100000"/>
              <a:defRPr/>
            </a:pPr>
            <a:r>
              <a:rPr lang="en-US" sz="1800" b="1" kern="0" dirty="0">
                <a:latin typeface="+mn-lt"/>
                <a:cs typeface="Arial" pitchFamily="34" charset="0"/>
              </a:rPr>
              <a:t>      Jan 26-27, 2021</a:t>
            </a:r>
          </a:p>
          <a:p>
            <a:pPr algn="l">
              <a:lnSpc>
                <a:spcPct val="90000"/>
              </a:lnSpc>
              <a:spcBef>
                <a:spcPts val="0"/>
              </a:spcBef>
              <a:buSzPct val="100000"/>
              <a:defRPr/>
            </a:pPr>
            <a:endParaRPr lang="en-US" sz="1800" b="1" kern="0" dirty="0">
              <a:solidFill>
                <a:srgbClr val="0000FF"/>
              </a:solidFill>
              <a:latin typeface="+mn-lt"/>
              <a:cs typeface="Arial" pitchFamily="34" charset="0"/>
            </a:endParaRPr>
          </a:p>
          <a:p>
            <a:pPr marL="342900" indent="-342900" algn="l">
              <a:lnSpc>
                <a:spcPct val="90000"/>
              </a:lnSpc>
              <a:spcBef>
                <a:spcPts val="0"/>
              </a:spcBef>
              <a:buSzPct val="100000"/>
              <a:buFontTx/>
              <a:buChar char="•"/>
              <a:defRPr/>
            </a:pPr>
            <a:r>
              <a:rPr lang="en-US" sz="1800" b="1" kern="0" dirty="0">
                <a:latin typeface="+mn-lt"/>
                <a:cs typeface="Arial" pitchFamily="34" charset="0"/>
              </a:rPr>
              <a:t>Updated Phase-F and EOMP generated for delivery to NASA HQ (Mar/Apr 2021)</a:t>
            </a:r>
          </a:p>
          <a:p>
            <a:pPr marL="342900" indent="-342900" algn="l">
              <a:lnSpc>
                <a:spcPct val="90000"/>
              </a:lnSpc>
              <a:spcBef>
                <a:spcPts val="0"/>
              </a:spcBef>
              <a:buSzPct val="100000"/>
              <a:buFontTx/>
              <a:buChar char="•"/>
              <a:defRPr/>
            </a:pPr>
            <a:endParaRPr lang="en-US" sz="1800" b="1" kern="0" dirty="0">
              <a:latin typeface="+mn-lt"/>
              <a:cs typeface="Arial" pitchFamily="34" charset="0"/>
            </a:endParaRPr>
          </a:p>
          <a:p>
            <a:pPr marL="342900" indent="-342900" algn="l">
              <a:lnSpc>
                <a:spcPct val="90000"/>
              </a:lnSpc>
              <a:spcBef>
                <a:spcPts val="0"/>
              </a:spcBef>
              <a:buSzPct val="100000"/>
              <a:buFontTx/>
              <a:buChar char="•"/>
              <a:defRPr/>
            </a:pPr>
            <a:r>
              <a:rPr lang="en-US" sz="1800" b="1" kern="0" dirty="0">
                <a:solidFill>
                  <a:srgbClr val="0000FF"/>
                </a:solidFill>
                <a:latin typeface="+mn-lt"/>
                <a:cs typeface="Arial" pitchFamily="34" charset="0"/>
              </a:rPr>
              <a:t>SSR Reset Executed Successfully – 09/22/21</a:t>
            </a:r>
          </a:p>
          <a:p>
            <a:pPr marL="633413" lvl="1" indent="-285750" algn="l">
              <a:lnSpc>
                <a:spcPct val="90000"/>
              </a:lnSpc>
              <a:spcBef>
                <a:spcPct val="20000"/>
              </a:spcBef>
              <a:buSzPct val="100000"/>
              <a:buFontTx/>
              <a:buChar char="–"/>
              <a:defRPr/>
            </a:pPr>
            <a:endParaRPr lang="en-US" sz="1400" b="1" kern="0" dirty="0">
              <a:solidFill>
                <a:srgbClr val="0000FF"/>
              </a:solidFill>
              <a:latin typeface="+mn-lt"/>
              <a:cs typeface="Arial" pitchFamily="34" charset="0"/>
            </a:endParaRPr>
          </a:p>
          <a:p>
            <a:pPr marL="342900" indent="-342900" algn="l">
              <a:lnSpc>
                <a:spcPct val="90000"/>
              </a:lnSpc>
              <a:spcBef>
                <a:spcPct val="20000"/>
              </a:spcBef>
              <a:buSzPct val="100000"/>
              <a:buFontTx/>
              <a:buChar char="•"/>
              <a:defRPr/>
            </a:pPr>
            <a:r>
              <a:rPr lang="en-US" sz="1800" b="1" kern="0" dirty="0">
                <a:solidFill>
                  <a:srgbClr val="0000FF"/>
                </a:solidFill>
                <a:latin typeface="+mn-lt"/>
                <a:cs typeface="Arial" pitchFamily="34" charset="0"/>
              </a:rPr>
              <a:t>12/18/21: Terra 22-Year Anniversary</a:t>
            </a:r>
          </a:p>
          <a:p>
            <a:pPr marL="633413" lvl="1" indent="-285750" algn="l">
              <a:lnSpc>
                <a:spcPct val="90000"/>
              </a:lnSpc>
              <a:spcBef>
                <a:spcPct val="20000"/>
              </a:spcBef>
              <a:buSzPct val="100000"/>
              <a:buFontTx/>
              <a:buChar char="–"/>
              <a:defRPr/>
            </a:pPr>
            <a:endParaRPr lang="en-US" sz="1400" b="1" kern="0" dirty="0">
              <a:solidFill>
                <a:srgbClr val="0000FF"/>
              </a:solidFill>
              <a:latin typeface="+mn-lt"/>
              <a:cs typeface="Arial" pitchFamily="34" charset="0"/>
            </a:endParaRPr>
          </a:p>
          <a:p>
            <a:pPr algn="l">
              <a:lnSpc>
                <a:spcPct val="90000"/>
              </a:lnSpc>
              <a:spcBef>
                <a:spcPts val="0"/>
              </a:spcBef>
              <a:buSzPct val="100000"/>
              <a:defRPr/>
            </a:pPr>
            <a:endParaRPr lang="en-US" sz="1800" b="1" kern="0" dirty="0">
              <a:solidFill>
                <a:srgbClr val="0000FF"/>
              </a:solidFill>
              <a:latin typeface="+mn-lt"/>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76200" y="19051"/>
            <a:ext cx="9067800" cy="666749"/>
          </a:xfrm>
        </p:spPr>
        <p:txBody>
          <a:bodyPr>
            <a:normAutofit/>
          </a:bodyPr>
          <a:lstStyle/>
          <a:p>
            <a:pPr>
              <a:defRPr/>
            </a:pPr>
            <a:r>
              <a:rPr lang="en-US" dirty="0"/>
              <a:t>Terra Spacecraft Status</a:t>
            </a:r>
            <a:endParaRPr lang="en-US" sz="2000" dirty="0">
              <a:solidFill>
                <a:srgbClr val="0000FF"/>
              </a:solidFill>
            </a:endParaRPr>
          </a:p>
        </p:txBody>
      </p:sp>
      <p:sp>
        <p:nvSpPr>
          <p:cNvPr id="1147907" name="Rectangle 3"/>
          <p:cNvSpPr>
            <a:spLocks noGrp="1" noChangeArrowheads="1"/>
          </p:cNvSpPr>
          <p:nvPr>
            <p:ph idx="1"/>
          </p:nvPr>
        </p:nvSpPr>
        <p:spPr>
          <a:xfrm>
            <a:off x="457200" y="1219200"/>
            <a:ext cx="8381999" cy="5486400"/>
          </a:xfrm>
        </p:spPr>
        <p:txBody>
          <a:bodyPr>
            <a:noAutofit/>
          </a:bodyPr>
          <a:lstStyle/>
          <a:p>
            <a:pPr>
              <a:defRPr/>
            </a:pPr>
            <a:r>
              <a:rPr lang="en-US" sz="1800" b="1" dirty="0"/>
              <a:t>Command &amp; Data Handling </a:t>
            </a:r>
            <a:r>
              <a:rPr lang="en-US" sz="1800" dirty="0"/>
              <a:t>(CDH) – </a:t>
            </a:r>
            <a:r>
              <a:rPr lang="en-US" sz="1800" b="1" dirty="0">
                <a:solidFill>
                  <a:srgbClr val="00B050"/>
                </a:solidFill>
              </a:rPr>
              <a:t>Nominal</a:t>
            </a:r>
          </a:p>
          <a:p>
            <a:pPr lvl="1">
              <a:defRPr/>
            </a:pPr>
            <a:r>
              <a:rPr lang="en-US" sz="1400" dirty="0"/>
              <a:t>Solid State Recorder (SSR) – holds ~1 orbit of data</a:t>
            </a:r>
          </a:p>
          <a:p>
            <a:pPr lvl="1">
              <a:defRPr/>
            </a:pPr>
            <a:r>
              <a:rPr lang="en-US" sz="1400" b="1" dirty="0">
                <a:solidFill>
                  <a:srgbClr val="0000FF"/>
                </a:solidFill>
              </a:rPr>
              <a:t>58</a:t>
            </a:r>
            <a:r>
              <a:rPr lang="en-US" sz="1400" dirty="0"/>
              <a:t> of 58 SSR Printed Wire Assembly now operational (</a:t>
            </a:r>
            <a:r>
              <a:rPr lang="en-US" sz="1400" dirty="0">
                <a:solidFill>
                  <a:srgbClr val="0000FF"/>
                </a:solidFill>
              </a:rPr>
              <a:t>All 16 offline boards were recovered)</a:t>
            </a:r>
          </a:p>
          <a:p>
            <a:pPr lvl="2">
              <a:defRPr/>
            </a:pPr>
            <a:r>
              <a:rPr lang="en-US" sz="1100" dirty="0">
                <a:solidFill>
                  <a:srgbClr val="0000FF"/>
                </a:solidFill>
              </a:rPr>
              <a:t>SSR Reset successfully performed on 09/22</a:t>
            </a:r>
          </a:p>
          <a:p>
            <a:pPr>
              <a:defRPr/>
            </a:pPr>
            <a:r>
              <a:rPr lang="en-US" sz="1800" b="1" dirty="0"/>
              <a:t>Communications </a:t>
            </a:r>
            <a:r>
              <a:rPr lang="en-US" sz="1800" dirty="0"/>
              <a:t>(COMM) – </a:t>
            </a:r>
            <a:r>
              <a:rPr lang="en-US" sz="1800" b="1" dirty="0">
                <a:solidFill>
                  <a:srgbClr val="00B050"/>
                </a:solidFill>
              </a:rPr>
              <a:t>Nominal</a:t>
            </a:r>
          </a:p>
          <a:p>
            <a:pPr lvl="1">
              <a:defRPr/>
            </a:pPr>
            <a:r>
              <a:rPr lang="en-US" sz="1400" dirty="0"/>
              <a:t>DAS Modulator Failure on 05/29/2008 (Operating on Redundant)</a:t>
            </a:r>
          </a:p>
          <a:p>
            <a:pPr lvl="1">
              <a:defRPr/>
            </a:pPr>
            <a:r>
              <a:rPr lang="en-US" sz="1400" dirty="0"/>
              <a:t>Use K-Band primarily, X-Band as needed for Science Playback</a:t>
            </a:r>
          </a:p>
          <a:p>
            <a:pPr>
              <a:defRPr/>
            </a:pPr>
            <a:r>
              <a:rPr lang="en-US" sz="1800" b="1" dirty="0"/>
              <a:t>Electrical Power System </a:t>
            </a:r>
            <a:r>
              <a:rPr lang="en-US" sz="1800" dirty="0"/>
              <a:t>(EPS) – </a:t>
            </a:r>
            <a:r>
              <a:rPr lang="en-US" sz="1800" b="1" dirty="0">
                <a:solidFill>
                  <a:srgbClr val="00B050"/>
                </a:solidFill>
              </a:rPr>
              <a:t>Good</a:t>
            </a:r>
            <a:endParaRPr lang="en-US" sz="1800" dirty="0"/>
          </a:p>
          <a:p>
            <a:pPr lvl="1">
              <a:defRPr/>
            </a:pPr>
            <a:r>
              <a:rPr lang="en-US" sz="1400" dirty="0"/>
              <a:t>Battery Cell and Heater Controller Anomaly (10/13/2009)</a:t>
            </a:r>
          </a:p>
          <a:p>
            <a:pPr lvl="1">
              <a:defRPr/>
            </a:pPr>
            <a:r>
              <a:rPr lang="en-US" sz="1400" dirty="0"/>
              <a:t>1 of 24 Solar Panel Failed (9/24/2000) </a:t>
            </a:r>
          </a:p>
          <a:p>
            <a:pPr>
              <a:defRPr/>
            </a:pPr>
            <a:r>
              <a:rPr lang="en-US" sz="1800" b="1" dirty="0"/>
              <a:t>Flight Software </a:t>
            </a:r>
            <a:r>
              <a:rPr lang="en-US" sz="1800" dirty="0"/>
              <a:t>(FSW) – </a:t>
            </a:r>
            <a:r>
              <a:rPr lang="en-US" sz="1800" b="1" dirty="0">
                <a:solidFill>
                  <a:srgbClr val="00B050"/>
                </a:solidFill>
              </a:rPr>
              <a:t>Nominal</a:t>
            </a:r>
          </a:p>
          <a:p>
            <a:pPr>
              <a:defRPr/>
            </a:pPr>
            <a:r>
              <a:rPr lang="en-US" sz="1800" b="1" dirty="0"/>
              <a:t>Guidance, Navigation &amp; Control</a:t>
            </a:r>
            <a:r>
              <a:rPr lang="en-US" sz="1800" dirty="0"/>
              <a:t> (GN&amp;C) – </a:t>
            </a:r>
            <a:r>
              <a:rPr lang="en-US" sz="1800" b="1" dirty="0">
                <a:solidFill>
                  <a:srgbClr val="00B050"/>
                </a:solidFill>
              </a:rPr>
              <a:t>Nominal</a:t>
            </a:r>
          </a:p>
          <a:p>
            <a:pPr lvl="1">
              <a:defRPr/>
            </a:pPr>
            <a:r>
              <a:rPr lang="en-US" sz="1400" dirty="0">
                <a:solidFill>
                  <a:srgbClr val="0000FF"/>
                </a:solidFill>
              </a:rPr>
              <a:t>IRU-B powered down due to rising temp and current trend (recommendation from </a:t>
            </a:r>
            <a:r>
              <a:rPr lang="en-US" sz="1400" dirty="0" err="1">
                <a:solidFill>
                  <a:srgbClr val="0000FF"/>
                </a:solidFill>
              </a:rPr>
              <a:t>Kearfott</a:t>
            </a:r>
            <a:r>
              <a:rPr lang="en-US" sz="1400" dirty="0">
                <a:solidFill>
                  <a:srgbClr val="0000FF"/>
                </a:solidFill>
              </a:rPr>
              <a:t>)</a:t>
            </a:r>
          </a:p>
          <a:p>
            <a:pPr lvl="2">
              <a:defRPr/>
            </a:pPr>
            <a:r>
              <a:rPr lang="en-US" sz="1050" b="1" u="sng" dirty="0">
                <a:solidFill>
                  <a:srgbClr val="0000FF"/>
                </a:solidFill>
              </a:rPr>
              <a:t>Not used for nominal operations</a:t>
            </a:r>
            <a:r>
              <a:rPr lang="en-US" sz="1050" b="1" dirty="0">
                <a:solidFill>
                  <a:srgbClr val="0000FF"/>
                </a:solidFill>
              </a:rPr>
              <a:t> </a:t>
            </a:r>
            <a:r>
              <a:rPr lang="en-US" sz="1050" dirty="0">
                <a:solidFill>
                  <a:srgbClr val="0000FF"/>
                </a:solidFill>
              </a:rPr>
              <a:t>(IRUs A &amp; C used for ops and no signs of degradation)</a:t>
            </a:r>
          </a:p>
          <a:p>
            <a:pPr lvl="2">
              <a:defRPr/>
            </a:pPr>
            <a:r>
              <a:rPr lang="en-US" sz="1050" dirty="0">
                <a:solidFill>
                  <a:srgbClr val="0000FF"/>
                </a:solidFill>
              </a:rPr>
              <a:t>Audit of all references to IRU-B completed, prime updates completed prior to turn-off, remaining items being worked</a:t>
            </a:r>
          </a:p>
          <a:p>
            <a:pPr lvl="1">
              <a:defRPr/>
            </a:pPr>
            <a:r>
              <a:rPr lang="en-US" sz="1400" dirty="0"/>
              <a:t>Minor loss of sensitivity in SSSTs – updated tracker biases to compensate</a:t>
            </a:r>
          </a:p>
          <a:p>
            <a:pPr>
              <a:defRPr/>
            </a:pPr>
            <a:r>
              <a:rPr lang="en-US" sz="1800" b="1" dirty="0"/>
              <a:t>Propulsion </a:t>
            </a:r>
            <a:r>
              <a:rPr lang="en-US" sz="1800" dirty="0"/>
              <a:t>(PROP) – </a:t>
            </a:r>
            <a:r>
              <a:rPr lang="en-US" sz="1800" b="1" dirty="0">
                <a:solidFill>
                  <a:srgbClr val="00B050"/>
                </a:solidFill>
              </a:rPr>
              <a:t>Nominal</a:t>
            </a:r>
          </a:p>
          <a:p>
            <a:pPr>
              <a:defRPr/>
            </a:pPr>
            <a:r>
              <a:rPr lang="en-US" sz="1800" b="1" dirty="0"/>
              <a:t>Thermal Control System </a:t>
            </a:r>
            <a:r>
              <a:rPr lang="en-US" sz="1800" dirty="0"/>
              <a:t>(TCS) – </a:t>
            </a:r>
            <a:r>
              <a:rPr lang="en-US" sz="1800" b="1" dirty="0">
                <a:solidFill>
                  <a:srgbClr val="00B050"/>
                </a:solidFill>
              </a:rPr>
              <a:t>Nominal</a:t>
            </a:r>
          </a:p>
          <a:p>
            <a:pPr>
              <a:defRPr/>
            </a:pPr>
            <a:r>
              <a:rPr lang="en-US" sz="1800" b="1" dirty="0"/>
              <a:t>Instruments </a:t>
            </a:r>
            <a:r>
              <a:rPr lang="en-US" sz="1800" dirty="0"/>
              <a:t>(INST) – </a:t>
            </a:r>
            <a:r>
              <a:rPr lang="en-US" sz="1800" b="1" dirty="0">
                <a:solidFill>
                  <a:srgbClr val="00B050"/>
                </a:solidFill>
              </a:rPr>
              <a:t>Nominal</a:t>
            </a:r>
          </a:p>
          <a:p>
            <a:pPr lvl="1">
              <a:defRPr/>
            </a:pPr>
            <a:r>
              <a:rPr lang="en-US" sz="1400" dirty="0"/>
              <a:t>Only ASTER SWIR failed, all other instruments are taking science</a:t>
            </a:r>
          </a:p>
        </p:txBody>
      </p:sp>
      <p:sp>
        <p:nvSpPr>
          <p:cNvPr id="5126" name="Text Box 4"/>
          <p:cNvSpPr txBox="1">
            <a:spLocks noChangeArrowheads="1"/>
          </p:cNvSpPr>
          <p:nvPr/>
        </p:nvSpPr>
        <p:spPr bwMode="auto">
          <a:xfrm>
            <a:off x="1524000" y="838200"/>
            <a:ext cx="6172200" cy="338554"/>
          </a:xfrm>
          <a:prstGeom prst="rect">
            <a:avLst/>
          </a:prstGeom>
          <a:solidFill>
            <a:srgbClr val="99FF99"/>
          </a:solidFill>
          <a:ln w="25400">
            <a:solidFill>
              <a:schemeClr val="accent1"/>
            </a:solidFill>
            <a:miter lim="800000"/>
            <a:headEnd/>
            <a:tailEnd/>
          </a:ln>
        </p:spPr>
        <p:txBody>
          <a:bodyPr wrap="square">
            <a:spAutoFit/>
          </a:bodyPr>
          <a:lstStyle/>
          <a:p>
            <a:pPr>
              <a:spcBef>
                <a:spcPct val="50000"/>
              </a:spcBef>
            </a:pPr>
            <a:r>
              <a:rPr lang="en-US" sz="1600" b="1" u="sng" dirty="0">
                <a:solidFill>
                  <a:srgbClr val="0000FF"/>
                </a:solidFill>
                <a:latin typeface="+mn-lt"/>
              </a:rPr>
              <a:t>All subsystems on Primary Hardware except as noted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650" y="152400"/>
            <a:ext cx="5346700" cy="472358"/>
          </a:xfrm>
        </p:spPr>
        <p:txBody>
          <a:bodyPr>
            <a:noAutofit/>
          </a:bodyPr>
          <a:lstStyle/>
          <a:p>
            <a:r>
              <a:rPr lang="en-US" b="1" dirty="0"/>
              <a:t>SSR DMU Reset Summary</a:t>
            </a:r>
          </a:p>
        </p:txBody>
      </p:sp>
      <p:sp>
        <p:nvSpPr>
          <p:cNvPr id="3" name="Text Placeholder 2"/>
          <p:cNvSpPr>
            <a:spLocks noGrp="1"/>
          </p:cNvSpPr>
          <p:nvPr>
            <p:ph type="body" sz="half" idx="1"/>
          </p:nvPr>
        </p:nvSpPr>
        <p:spPr>
          <a:xfrm>
            <a:off x="557880" y="909819"/>
            <a:ext cx="8028240" cy="5470933"/>
          </a:xfrm>
        </p:spPr>
        <p:txBody>
          <a:bodyPr>
            <a:normAutofit lnSpcReduction="10000"/>
          </a:bodyPr>
          <a:lstStyle/>
          <a:p>
            <a:r>
              <a:rPr lang="en-US" sz="1600" b="1" dirty="0">
                <a:effectLst/>
              </a:rPr>
              <a:t>On 6/28/2021, the MISR buffer experienced a PWA failure with PWA #40</a:t>
            </a:r>
          </a:p>
          <a:p>
            <a:pPr lvl="1"/>
            <a:r>
              <a:rPr lang="en-US" sz="1200" dirty="0">
                <a:effectLst/>
              </a:rPr>
              <a:t>The failure on the MISR buffer had the MISR IOT reduce their BAP observations</a:t>
            </a:r>
          </a:p>
          <a:p>
            <a:r>
              <a:rPr lang="en-US" sz="1600" b="1" dirty="0"/>
              <a:t>On 6/29/2021, the MODIS buffer experienced a PWA failure with PWA #47</a:t>
            </a:r>
          </a:p>
          <a:p>
            <a:pPr lvl="1"/>
            <a:r>
              <a:rPr lang="en-US" sz="1200" dirty="0">
                <a:effectLst/>
              </a:rPr>
              <a:t>The failure on the MODIS buffer had put MODIS at further risk of data loss, after reducing observations for a PWA failure in 2020</a:t>
            </a:r>
            <a:endParaRPr lang="en-US" sz="1200" dirty="0"/>
          </a:p>
          <a:p>
            <a:r>
              <a:rPr lang="en-US" sz="1600" b="1" dirty="0"/>
              <a:t>The MODIS Buffer capacity was so low to warrant a SSR Reset</a:t>
            </a:r>
          </a:p>
          <a:p>
            <a:pPr lvl="1"/>
            <a:r>
              <a:rPr lang="en-US" sz="1200" dirty="0"/>
              <a:t>An SSR Reset was believed to be able to recover the failed PWAs</a:t>
            </a:r>
          </a:p>
          <a:p>
            <a:pPr lvl="2"/>
            <a:r>
              <a:rPr lang="en-US" sz="800" dirty="0"/>
              <a:t>A 2001 Reset (triggered by SSR Halt Anomaly) successfully recovered the first PWA failure</a:t>
            </a:r>
          </a:p>
          <a:p>
            <a:pPr lvl="1"/>
            <a:r>
              <a:rPr lang="en-US" sz="1200" dirty="0"/>
              <a:t>FOT had discussed with IOTs in 2019 what their capacity threshold was requiring an SSR reset</a:t>
            </a:r>
          </a:p>
          <a:p>
            <a:r>
              <a:rPr lang="en-US" sz="1600" b="1" dirty="0"/>
              <a:t>Prior to requesting approval to perform an SSR reset, the FOT looked into several alternatives to a reset</a:t>
            </a:r>
          </a:p>
          <a:p>
            <a:pPr lvl="1"/>
            <a:r>
              <a:rPr lang="en-US" sz="1200" dirty="0"/>
              <a:t>Increased Contacts and reduced Science collection</a:t>
            </a:r>
          </a:p>
          <a:p>
            <a:pPr lvl="1"/>
            <a:r>
              <a:rPr lang="en-US" sz="1200" dirty="0"/>
              <a:t>Neither were deemed sufficient to mitigate the data loss risk and science impacts</a:t>
            </a:r>
          </a:p>
          <a:p>
            <a:r>
              <a:rPr lang="en-US" sz="1600" b="1" dirty="0"/>
              <a:t>FOT prepared reset procedures</a:t>
            </a:r>
          </a:p>
          <a:p>
            <a:pPr lvl="1"/>
            <a:r>
              <a:rPr lang="en-US" sz="1200" dirty="0"/>
              <a:t>Focused on SSR Data Memory Unit (DMU) reset </a:t>
            </a:r>
          </a:p>
          <a:p>
            <a:pPr lvl="1"/>
            <a:r>
              <a:rPr lang="en-US" sz="1200" dirty="0"/>
              <a:t>Developed extensive script to perform reset then remap all Supersets</a:t>
            </a:r>
          </a:p>
          <a:p>
            <a:pPr lvl="2"/>
            <a:r>
              <a:rPr lang="en-US" sz="800" dirty="0"/>
              <a:t>Included various contingencies such as partial recovery of offline PWAs</a:t>
            </a:r>
          </a:p>
          <a:p>
            <a:pPr lvl="1"/>
            <a:r>
              <a:rPr lang="en-US" sz="1200" dirty="0"/>
              <a:t>Several simulations were conducted in to validate procedures and get FOT familiar with the procedures.</a:t>
            </a:r>
            <a:endParaRPr lang="en-US" sz="1200" dirty="0">
              <a:effectLst/>
            </a:endParaRPr>
          </a:p>
          <a:p>
            <a:endParaRPr lang="en-US" sz="1600" dirty="0">
              <a:effectLst/>
            </a:endParaRPr>
          </a:p>
          <a:p>
            <a:r>
              <a:rPr lang="en-US" sz="1600" b="1" dirty="0">
                <a:effectLst/>
              </a:rPr>
              <a:t>Independent review boards/working groups were held in preparation for the reset (Approvals were received at all briefings)</a:t>
            </a:r>
          </a:p>
          <a:p>
            <a:pPr lvl="1"/>
            <a:r>
              <a:rPr lang="en-US" sz="1200" b="1" dirty="0">
                <a:effectLst/>
              </a:rPr>
              <a:t>08/10/2021 - Terra SSR Reset Engineering Independent Peer Review</a:t>
            </a:r>
          </a:p>
          <a:p>
            <a:pPr lvl="1"/>
            <a:r>
              <a:rPr lang="en-US" sz="1200" b="1" dirty="0">
                <a:effectLst/>
              </a:rPr>
              <a:t>09/13/2021 – ESMO Code 400 briefing - Reset of the Terra SSR</a:t>
            </a:r>
          </a:p>
          <a:p>
            <a:pPr lvl="1"/>
            <a:r>
              <a:rPr lang="en-US" sz="1200" b="1" dirty="0">
                <a:effectLst/>
              </a:rPr>
              <a:t>09/15/2021 – ESMO Special Topic Briefing to Code 100</a:t>
            </a:r>
          </a:p>
          <a:p>
            <a:pPr lvl="1"/>
            <a:r>
              <a:rPr lang="en-US" sz="1200" b="1" dirty="0">
                <a:effectLst/>
              </a:rPr>
              <a:t>09/17/2021 – NASA HQ Terra SSR Reset Briefing</a:t>
            </a:r>
          </a:p>
          <a:p>
            <a:pPr lvl="1"/>
            <a:endParaRPr lang="en-US" sz="1200" dirty="0">
              <a:effectLst/>
            </a:endParaRPr>
          </a:p>
        </p:txBody>
      </p:sp>
    </p:spTree>
    <p:extLst>
      <p:ext uri="{BB962C8B-B14F-4D97-AF65-F5344CB8AC3E}">
        <p14:creationId xmlns:p14="http://schemas.microsoft.com/office/powerpoint/2010/main" val="2393267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650" y="138001"/>
            <a:ext cx="5346700" cy="439737"/>
          </a:xfrm>
        </p:spPr>
        <p:txBody>
          <a:bodyPr>
            <a:noAutofit/>
          </a:bodyPr>
          <a:lstStyle/>
          <a:p>
            <a:r>
              <a:rPr lang="en-US" b="1" dirty="0"/>
              <a:t>SSR DMU Reset Summary</a:t>
            </a:r>
          </a:p>
        </p:txBody>
      </p:sp>
      <p:sp>
        <p:nvSpPr>
          <p:cNvPr id="3" name="Text Placeholder 2"/>
          <p:cNvSpPr>
            <a:spLocks noGrp="1"/>
          </p:cNvSpPr>
          <p:nvPr>
            <p:ph type="body" sz="half" idx="1"/>
          </p:nvPr>
        </p:nvSpPr>
        <p:spPr>
          <a:xfrm>
            <a:off x="557880" y="853357"/>
            <a:ext cx="8028240" cy="2522748"/>
          </a:xfrm>
        </p:spPr>
        <p:txBody>
          <a:bodyPr>
            <a:normAutofit/>
          </a:bodyPr>
          <a:lstStyle/>
          <a:p>
            <a:r>
              <a:rPr lang="en-US" sz="1600" b="1" dirty="0">
                <a:effectLst/>
              </a:rPr>
              <a:t>The SSR DMU reset was executed on 09/22/2021 (DOY 265)</a:t>
            </a:r>
          </a:p>
          <a:p>
            <a:pPr lvl="1"/>
            <a:r>
              <a:rPr lang="en-US" sz="1200" dirty="0">
                <a:effectLst/>
              </a:rPr>
              <a:t>DMU Reset Successfully recovered all 16 offline PWAs returning the SSR to launch capacity</a:t>
            </a:r>
          </a:p>
          <a:p>
            <a:pPr lvl="1"/>
            <a:r>
              <a:rPr lang="en-US" sz="1200" dirty="0"/>
              <a:t>After all PWAs successfully passed the BIT (write/read) test each super set was individually placed back into its respective buffer in sequence</a:t>
            </a:r>
          </a:p>
          <a:p>
            <a:pPr lvl="1"/>
            <a:r>
              <a:rPr lang="en-US" sz="1200" dirty="0">
                <a:effectLst/>
              </a:rPr>
              <a:t>The activity required Science Recording to be disabled throughout the activity</a:t>
            </a:r>
          </a:p>
          <a:p>
            <a:pPr lvl="2"/>
            <a:r>
              <a:rPr lang="en-US" sz="800" dirty="0"/>
              <a:t>Science Data Record Disabled : 265/11:14:14 – 265/22:53:58</a:t>
            </a:r>
            <a:endParaRPr lang="en-US" sz="800" dirty="0">
              <a:effectLst/>
            </a:endParaRPr>
          </a:p>
          <a:p>
            <a:pPr lvl="1"/>
            <a:r>
              <a:rPr lang="en-US" sz="1200" dirty="0">
                <a:effectLst/>
              </a:rPr>
              <a:t>After the DMU Reset the FOT successfully performed the first post-reset Playback at 265/23:16, and over-night successfully recorded to all the remapped supersets</a:t>
            </a:r>
          </a:p>
          <a:p>
            <a:pPr lvl="1"/>
            <a:r>
              <a:rPr lang="en-US" sz="1200" dirty="0"/>
              <a:t>Post-reset SSR performance has been health and nominal</a:t>
            </a:r>
            <a:endParaRPr lang="en-US" sz="1200" dirty="0">
              <a:effectLst/>
            </a:endParaRPr>
          </a:p>
          <a:p>
            <a:r>
              <a:rPr lang="en-US" sz="1600" b="1" dirty="0">
                <a:effectLst/>
              </a:rPr>
              <a:t>MODIS/MISR/ASTER began increasing their planned observations starting October 1</a:t>
            </a:r>
            <a:r>
              <a:rPr lang="en-US" sz="1600" b="1" baseline="30000" dirty="0">
                <a:effectLst/>
              </a:rPr>
              <a:t>st</a:t>
            </a:r>
            <a:r>
              <a:rPr lang="en-US" sz="1600" b="1" dirty="0">
                <a:effectLst/>
              </a:rPr>
              <a:t>, taking advantage of the recovered capacity</a:t>
            </a:r>
          </a:p>
          <a:p>
            <a:pPr marL="0" indent="0">
              <a:buNone/>
            </a:pPr>
            <a:endParaRPr lang="en-US" sz="1600" dirty="0">
              <a:effectLst/>
            </a:endParaRPr>
          </a:p>
          <a:p>
            <a:pPr lvl="1"/>
            <a:endParaRPr lang="en-US" sz="1200" dirty="0">
              <a:effectLst/>
            </a:endParaRPr>
          </a:p>
        </p:txBody>
      </p:sp>
      <p:sp>
        <p:nvSpPr>
          <p:cNvPr id="7" name="TextBox 4">
            <a:extLst>
              <a:ext uri="{FF2B5EF4-FFF2-40B4-BE49-F238E27FC236}">
                <a16:creationId xmlns:a16="http://schemas.microsoft.com/office/drawing/2014/main" id="{BDB3E713-F180-4709-B011-31ECC8575586}"/>
              </a:ext>
            </a:extLst>
          </p:cNvPr>
          <p:cNvSpPr txBox="1">
            <a:spLocks noChangeArrowheads="1"/>
          </p:cNvSpPr>
          <p:nvPr/>
        </p:nvSpPr>
        <p:spPr bwMode="auto">
          <a:xfrm>
            <a:off x="682087" y="3352145"/>
            <a:ext cx="2708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a:r>
              <a:rPr lang="en-US" altLang="en-US" sz="1400" b="1" u="sng" dirty="0"/>
              <a:t>Pre-Reset Allocation</a:t>
            </a:r>
          </a:p>
        </p:txBody>
      </p:sp>
      <p:pic>
        <p:nvPicPr>
          <p:cNvPr id="8" name="Picture 7">
            <a:extLst>
              <a:ext uri="{FF2B5EF4-FFF2-40B4-BE49-F238E27FC236}">
                <a16:creationId xmlns:a16="http://schemas.microsoft.com/office/drawing/2014/main" id="{35873EB1-DA39-475F-9BB9-90028DD6C47C}"/>
              </a:ext>
            </a:extLst>
          </p:cNvPr>
          <p:cNvPicPr>
            <a:picLocks noChangeAspect="1"/>
          </p:cNvPicPr>
          <p:nvPr/>
        </p:nvPicPr>
        <p:blipFill rotWithShape="1">
          <a:blip r:embed="rId2"/>
          <a:srcRect r="2908"/>
          <a:stretch/>
        </p:blipFill>
        <p:spPr>
          <a:xfrm>
            <a:off x="359215" y="3619565"/>
            <a:ext cx="2935757" cy="2985466"/>
          </a:xfrm>
          <a:prstGeom prst="rect">
            <a:avLst/>
          </a:prstGeom>
        </p:spPr>
      </p:pic>
      <p:sp>
        <p:nvSpPr>
          <p:cNvPr id="9" name="TextBox 9">
            <a:extLst>
              <a:ext uri="{FF2B5EF4-FFF2-40B4-BE49-F238E27FC236}">
                <a16:creationId xmlns:a16="http://schemas.microsoft.com/office/drawing/2014/main" id="{7405C9D1-D9F9-4438-9A37-A0D3EC386A1B}"/>
              </a:ext>
            </a:extLst>
          </p:cNvPr>
          <p:cNvSpPr txBox="1">
            <a:spLocks noChangeArrowheads="1"/>
          </p:cNvSpPr>
          <p:nvPr/>
        </p:nvSpPr>
        <p:spPr bwMode="auto">
          <a:xfrm>
            <a:off x="4896054" y="3337397"/>
            <a:ext cx="27422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600">
                <a:solidFill>
                  <a:schemeClr val="tx1"/>
                </a:solidFill>
                <a:latin typeface="Times New Roman" panose="02020603050405020304" pitchFamily="18" charset="0"/>
              </a:defRPr>
            </a:lvl1pPr>
            <a:lvl2pPr marL="742950" indent="-285750">
              <a:defRPr sz="1600">
                <a:solidFill>
                  <a:schemeClr val="tx1"/>
                </a:solidFill>
                <a:latin typeface="Times New Roman" panose="02020603050405020304" pitchFamily="18" charset="0"/>
              </a:defRPr>
            </a:lvl2pPr>
            <a:lvl3pPr marL="1143000" indent="-228600">
              <a:defRPr sz="1600">
                <a:solidFill>
                  <a:schemeClr val="tx1"/>
                </a:solidFill>
                <a:latin typeface="Times New Roman" panose="02020603050405020304" pitchFamily="18" charset="0"/>
              </a:defRPr>
            </a:lvl3pPr>
            <a:lvl4pPr marL="1600200" indent="-228600">
              <a:defRPr sz="1600">
                <a:solidFill>
                  <a:schemeClr val="tx1"/>
                </a:solidFill>
                <a:latin typeface="Times New Roman" panose="02020603050405020304" pitchFamily="18" charset="0"/>
              </a:defRPr>
            </a:lvl4pPr>
            <a:lvl5pPr marL="2057400" indent="-228600">
              <a:defRPr sz="1600">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a:solidFill>
                  <a:schemeClr val="tx1"/>
                </a:solidFill>
                <a:latin typeface="Times New Roman" panose="02020603050405020304" pitchFamily="18" charset="0"/>
              </a:defRPr>
            </a:lvl9pPr>
          </a:lstStyle>
          <a:p>
            <a:pPr algn="ctr"/>
            <a:r>
              <a:rPr lang="en-US" altLang="en-US" sz="1400" b="1" u="sng" dirty="0"/>
              <a:t>Post-Reset Allocation</a:t>
            </a:r>
          </a:p>
        </p:txBody>
      </p:sp>
      <p:pic>
        <p:nvPicPr>
          <p:cNvPr id="10" name="Picture 9">
            <a:extLst>
              <a:ext uri="{FF2B5EF4-FFF2-40B4-BE49-F238E27FC236}">
                <a16:creationId xmlns:a16="http://schemas.microsoft.com/office/drawing/2014/main" id="{5AD1C616-F2CD-4425-A29C-391FFDFDDC73}"/>
              </a:ext>
            </a:extLst>
          </p:cNvPr>
          <p:cNvPicPr>
            <a:picLocks noChangeAspect="1"/>
          </p:cNvPicPr>
          <p:nvPr/>
        </p:nvPicPr>
        <p:blipFill>
          <a:blip r:embed="rId3"/>
          <a:stretch>
            <a:fillRect/>
          </a:stretch>
        </p:blipFill>
        <p:spPr>
          <a:xfrm>
            <a:off x="4612906" y="3619565"/>
            <a:ext cx="2879096" cy="2985466"/>
          </a:xfrm>
          <a:prstGeom prst="rect">
            <a:avLst/>
          </a:prstGeom>
        </p:spPr>
      </p:pic>
      <p:graphicFrame>
        <p:nvGraphicFramePr>
          <p:cNvPr id="11" name="Table 3">
            <a:extLst>
              <a:ext uri="{FF2B5EF4-FFF2-40B4-BE49-F238E27FC236}">
                <a16:creationId xmlns:a16="http://schemas.microsoft.com/office/drawing/2014/main" id="{CE29462A-C745-4659-BD09-CFAA90978C08}"/>
              </a:ext>
            </a:extLst>
          </p:cNvPr>
          <p:cNvGraphicFramePr>
            <a:graphicFrameLocks noGrp="1"/>
          </p:cNvGraphicFramePr>
          <p:nvPr/>
        </p:nvGraphicFramePr>
        <p:xfrm>
          <a:off x="3281941" y="3927342"/>
          <a:ext cx="868582" cy="1123415"/>
        </p:xfrm>
        <a:graphic>
          <a:graphicData uri="http://schemas.openxmlformats.org/drawingml/2006/table">
            <a:tbl>
              <a:tblPr firstRow="1" bandRow="1">
                <a:tableStyleId>{5940675A-B579-460E-94D1-54222C63F5DA}</a:tableStyleId>
              </a:tblPr>
              <a:tblGrid>
                <a:gridCol w="562898">
                  <a:extLst>
                    <a:ext uri="{9D8B030D-6E8A-4147-A177-3AD203B41FA5}">
                      <a16:colId xmlns:a16="http://schemas.microsoft.com/office/drawing/2014/main" val="1530823897"/>
                    </a:ext>
                  </a:extLst>
                </a:gridCol>
                <a:gridCol w="305684">
                  <a:extLst>
                    <a:ext uri="{9D8B030D-6E8A-4147-A177-3AD203B41FA5}">
                      <a16:colId xmlns:a16="http://schemas.microsoft.com/office/drawing/2014/main" val="139078599"/>
                    </a:ext>
                  </a:extLst>
                </a:gridCol>
              </a:tblGrid>
              <a:tr h="224683">
                <a:tc>
                  <a:txBody>
                    <a:bodyPr/>
                    <a:lstStyle/>
                    <a:p>
                      <a:r>
                        <a:rPr lang="en-US" sz="800" dirty="0"/>
                        <a:t>MODIS</a:t>
                      </a:r>
                    </a:p>
                  </a:txBody>
                  <a:tcPr/>
                </a:tc>
                <a:tc>
                  <a:txBody>
                    <a:bodyPr/>
                    <a:lstStyle/>
                    <a:p>
                      <a:r>
                        <a:rPr lang="en-US" sz="800" dirty="0"/>
                        <a:t>26</a:t>
                      </a:r>
                    </a:p>
                  </a:txBody>
                  <a:tcPr/>
                </a:tc>
                <a:extLst>
                  <a:ext uri="{0D108BD9-81ED-4DB2-BD59-A6C34878D82A}">
                    <a16:rowId xmlns:a16="http://schemas.microsoft.com/office/drawing/2014/main" val="653469726"/>
                  </a:ext>
                </a:extLst>
              </a:tr>
              <a:tr h="224683">
                <a:tc>
                  <a:txBody>
                    <a:bodyPr/>
                    <a:lstStyle/>
                    <a:p>
                      <a:r>
                        <a:rPr lang="en-US" sz="800" dirty="0"/>
                        <a:t>MISR</a:t>
                      </a:r>
                    </a:p>
                  </a:txBody>
                  <a:tcPr/>
                </a:tc>
                <a:tc>
                  <a:txBody>
                    <a:bodyPr/>
                    <a:lstStyle/>
                    <a:p>
                      <a:r>
                        <a:rPr lang="en-US" sz="800" dirty="0"/>
                        <a:t>15</a:t>
                      </a:r>
                    </a:p>
                  </a:txBody>
                  <a:tcPr/>
                </a:tc>
                <a:extLst>
                  <a:ext uri="{0D108BD9-81ED-4DB2-BD59-A6C34878D82A}">
                    <a16:rowId xmlns:a16="http://schemas.microsoft.com/office/drawing/2014/main" val="1424328408"/>
                  </a:ext>
                </a:extLst>
              </a:tr>
              <a:tr h="224683">
                <a:tc>
                  <a:txBody>
                    <a:bodyPr/>
                    <a:lstStyle/>
                    <a:p>
                      <a:r>
                        <a:rPr lang="en-US" sz="800" dirty="0"/>
                        <a:t>ASTER</a:t>
                      </a:r>
                    </a:p>
                  </a:txBody>
                  <a:tcPr/>
                </a:tc>
                <a:tc>
                  <a:txBody>
                    <a:bodyPr/>
                    <a:lstStyle/>
                    <a:p>
                      <a:r>
                        <a:rPr lang="en-US" sz="800" dirty="0"/>
                        <a:t>42</a:t>
                      </a:r>
                    </a:p>
                  </a:txBody>
                  <a:tcPr/>
                </a:tc>
                <a:extLst>
                  <a:ext uri="{0D108BD9-81ED-4DB2-BD59-A6C34878D82A}">
                    <a16:rowId xmlns:a16="http://schemas.microsoft.com/office/drawing/2014/main" val="3936685156"/>
                  </a:ext>
                </a:extLst>
              </a:tr>
              <a:tr h="224683">
                <a:tc>
                  <a:txBody>
                    <a:bodyPr/>
                    <a:lstStyle/>
                    <a:p>
                      <a:r>
                        <a:rPr lang="en-US" sz="800" dirty="0"/>
                        <a:t>LRS</a:t>
                      </a:r>
                    </a:p>
                  </a:txBody>
                  <a:tcPr/>
                </a:tc>
                <a:tc>
                  <a:txBody>
                    <a:bodyPr/>
                    <a:lstStyle/>
                    <a:p>
                      <a:r>
                        <a:rPr lang="en-US" sz="800" dirty="0"/>
                        <a:t>1</a:t>
                      </a:r>
                    </a:p>
                  </a:txBody>
                  <a:tcPr/>
                </a:tc>
                <a:extLst>
                  <a:ext uri="{0D108BD9-81ED-4DB2-BD59-A6C34878D82A}">
                    <a16:rowId xmlns:a16="http://schemas.microsoft.com/office/drawing/2014/main" val="590004787"/>
                  </a:ext>
                </a:extLst>
              </a:tr>
              <a:tr h="224683">
                <a:tc>
                  <a:txBody>
                    <a:bodyPr/>
                    <a:lstStyle/>
                    <a:p>
                      <a:r>
                        <a:rPr lang="en-US" sz="800" dirty="0"/>
                        <a:t>Trash</a:t>
                      </a:r>
                    </a:p>
                  </a:txBody>
                  <a:tcPr/>
                </a:tc>
                <a:tc>
                  <a:txBody>
                    <a:bodyPr/>
                    <a:lstStyle/>
                    <a:p>
                      <a:r>
                        <a:rPr lang="en-US" sz="800" dirty="0"/>
                        <a:t>0</a:t>
                      </a:r>
                    </a:p>
                  </a:txBody>
                  <a:tcPr/>
                </a:tc>
                <a:extLst>
                  <a:ext uri="{0D108BD9-81ED-4DB2-BD59-A6C34878D82A}">
                    <a16:rowId xmlns:a16="http://schemas.microsoft.com/office/drawing/2014/main" val="2338708491"/>
                  </a:ext>
                </a:extLst>
              </a:tr>
            </a:tbl>
          </a:graphicData>
        </a:graphic>
      </p:graphicFrame>
      <p:graphicFrame>
        <p:nvGraphicFramePr>
          <p:cNvPr id="12" name="Table 3">
            <a:extLst>
              <a:ext uri="{FF2B5EF4-FFF2-40B4-BE49-F238E27FC236}">
                <a16:creationId xmlns:a16="http://schemas.microsoft.com/office/drawing/2014/main" id="{905B55EB-3767-4F07-A48F-4DFA07E57ABA}"/>
              </a:ext>
            </a:extLst>
          </p:cNvPr>
          <p:cNvGraphicFramePr>
            <a:graphicFrameLocks noGrp="1"/>
          </p:cNvGraphicFramePr>
          <p:nvPr/>
        </p:nvGraphicFramePr>
        <p:xfrm>
          <a:off x="7548187" y="4001687"/>
          <a:ext cx="1261749" cy="1123415"/>
        </p:xfrm>
        <a:graphic>
          <a:graphicData uri="http://schemas.openxmlformats.org/drawingml/2006/table">
            <a:tbl>
              <a:tblPr firstRow="1" bandRow="1">
                <a:tableStyleId>{5940675A-B579-460E-94D1-54222C63F5DA}</a:tableStyleId>
              </a:tblPr>
              <a:tblGrid>
                <a:gridCol w="551227">
                  <a:extLst>
                    <a:ext uri="{9D8B030D-6E8A-4147-A177-3AD203B41FA5}">
                      <a16:colId xmlns:a16="http://schemas.microsoft.com/office/drawing/2014/main" val="1530823897"/>
                    </a:ext>
                  </a:extLst>
                </a:gridCol>
                <a:gridCol w="710522">
                  <a:extLst>
                    <a:ext uri="{9D8B030D-6E8A-4147-A177-3AD203B41FA5}">
                      <a16:colId xmlns:a16="http://schemas.microsoft.com/office/drawing/2014/main" val="139078599"/>
                    </a:ext>
                  </a:extLst>
                </a:gridCol>
              </a:tblGrid>
              <a:tr h="224683">
                <a:tc>
                  <a:txBody>
                    <a:bodyPr/>
                    <a:lstStyle/>
                    <a:p>
                      <a:r>
                        <a:rPr lang="en-US" sz="800" dirty="0"/>
                        <a:t>MODIS</a:t>
                      </a:r>
                    </a:p>
                  </a:txBody>
                  <a:tcPr/>
                </a:tc>
                <a:tc>
                  <a:txBody>
                    <a:bodyPr/>
                    <a:lstStyle/>
                    <a:p>
                      <a:r>
                        <a:rPr lang="en-US" sz="800" dirty="0"/>
                        <a:t>36 (</a:t>
                      </a:r>
                      <a:r>
                        <a:rPr lang="en-US" sz="800" dirty="0">
                          <a:solidFill>
                            <a:srgbClr val="008000"/>
                          </a:solidFill>
                        </a:rPr>
                        <a:t>+38%</a:t>
                      </a:r>
                      <a:r>
                        <a:rPr lang="en-US" sz="800" dirty="0"/>
                        <a:t>)</a:t>
                      </a:r>
                    </a:p>
                  </a:txBody>
                  <a:tcPr/>
                </a:tc>
                <a:extLst>
                  <a:ext uri="{0D108BD9-81ED-4DB2-BD59-A6C34878D82A}">
                    <a16:rowId xmlns:a16="http://schemas.microsoft.com/office/drawing/2014/main" val="653469726"/>
                  </a:ext>
                </a:extLst>
              </a:tr>
              <a:tr h="224683">
                <a:tc>
                  <a:txBody>
                    <a:bodyPr/>
                    <a:lstStyle/>
                    <a:p>
                      <a:r>
                        <a:rPr lang="en-US" sz="800" dirty="0"/>
                        <a:t>MISR</a:t>
                      </a:r>
                    </a:p>
                  </a:txBody>
                  <a:tcPr/>
                </a:tc>
                <a:tc>
                  <a:txBody>
                    <a:bodyPr/>
                    <a:lstStyle/>
                    <a:p>
                      <a:r>
                        <a:rPr lang="en-US" sz="800" dirty="0"/>
                        <a:t>22 (</a:t>
                      </a:r>
                      <a:r>
                        <a:rPr lang="en-US" sz="800" dirty="0">
                          <a:solidFill>
                            <a:srgbClr val="008000"/>
                          </a:solidFill>
                        </a:rPr>
                        <a:t>+47%</a:t>
                      </a:r>
                      <a:r>
                        <a:rPr lang="en-US" sz="800" dirty="0"/>
                        <a:t>)</a:t>
                      </a:r>
                    </a:p>
                  </a:txBody>
                  <a:tcPr/>
                </a:tc>
                <a:extLst>
                  <a:ext uri="{0D108BD9-81ED-4DB2-BD59-A6C34878D82A}">
                    <a16:rowId xmlns:a16="http://schemas.microsoft.com/office/drawing/2014/main" val="1424328408"/>
                  </a:ext>
                </a:extLst>
              </a:tr>
              <a:tr h="224683">
                <a:tc>
                  <a:txBody>
                    <a:bodyPr/>
                    <a:lstStyle/>
                    <a:p>
                      <a:r>
                        <a:rPr lang="en-US" sz="800" dirty="0"/>
                        <a:t>ASTER</a:t>
                      </a:r>
                    </a:p>
                  </a:txBody>
                  <a:tcPr/>
                </a:tc>
                <a:tc>
                  <a:txBody>
                    <a:bodyPr/>
                    <a:lstStyle/>
                    <a:p>
                      <a:r>
                        <a:rPr lang="en-US" sz="800" dirty="0"/>
                        <a:t>57 (</a:t>
                      </a:r>
                      <a:r>
                        <a:rPr lang="en-US" sz="800" dirty="0">
                          <a:solidFill>
                            <a:srgbClr val="008000"/>
                          </a:solidFill>
                        </a:rPr>
                        <a:t>+36%)</a:t>
                      </a:r>
                    </a:p>
                  </a:txBody>
                  <a:tcPr/>
                </a:tc>
                <a:extLst>
                  <a:ext uri="{0D108BD9-81ED-4DB2-BD59-A6C34878D82A}">
                    <a16:rowId xmlns:a16="http://schemas.microsoft.com/office/drawing/2014/main" val="3936685156"/>
                  </a:ext>
                </a:extLst>
              </a:tr>
              <a:tr h="224683">
                <a:tc>
                  <a:txBody>
                    <a:bodyPr/>
                    <a:lstStyle/>
                    <a:p>
                      <a:r>
                        <a:rPr lang="en-US" sz="800" dirty="0"/>
                        <a:t>LRS</a:t>
                      </a:r>
                    </a:p>
                  </a:txBody>
                  <a:tcPr/>
                </a:tc>
                <a:tc>
                  <a:txBody>
                    <a:bodyPr/>
                    <a:lstStyle/>
                    <a:p>
                      <a:r>
                        <a:rPr lang="en-US" sz="800" dirty="0"/>
                        <a:t>1</a:t>
                      </a:r>
                    </a:p>
                  </a:txBody>
                  <a:tcPr/>
                </a:tc>
                <a:extLst>
                  <a:ext uri="{0D108BD9-81ED-4DB2-BD59-A6C34878D82A}">
                    <a16:rowId xmlns:a16="http://schemas.microsoft.com/office/drawing/2014/main" val="590004787"/>
                  </a:ext>
                </a:extLst>
              </a:tr>
              <a:tr h="224683">
                <a:tc>
                  <a:txBody>
                    <a:bodyPr/>
                    <a:lstStyle/>
                    <a:p>
                      <a:r>
                        <a:rPr lang="en-US" sz="800" dirty="0"/>
                        <a:t>Trash</a:t>
                      </a:r>
                    </a:p>
                  </a:txBody>
                  <a:tcPr/>
                </a:tc>
                <a:tc>
                  <a:txBody>
                    <a:bodyPr/>
                    <a:lstStyle/>
                    <a:p>
                      <a:r>
                        <a:rPr lang="en-US" sz="800" dirty="0"/>
                        <a:t>0</a:t>
                      </a:r>
                    </a:p>
                  </a:txBody>
                  <a:tcPr/>
                </a:tc>
                <a:extLst>
                  <a:ext uri="{0D108BD9-81ED-4DB2-BD59-A6C34878D82A}">
                    <a16:rowId xmlns:a16="http://schemas.microsoft.com/office/drawing/2014/main" val="2338708491"/>
                  </a:ext>
                </a:extLst>
              </a:tr>
            </a:tbl>
          </a:graphicData>
        </a:graphic>
      </p:graphicFrame>
    </p:spTree>
    <p:extLst>
      <p:ext uri="{BB962C8B-B14F-4D97-AF65-F5344CB8AC3E}">
        <p14:creationId xmlns:p14="http://schemas.microsoft.com/office/powerpoint/2010/main" val="3042743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068388285"/>
              </p:ext>
            </p:extLst>
          </p:nvPr>
        </p:nvGraphicFramePr>
        <p:xfrm>
          <a:off x="381000" y="906011"/>
          <a:ext cx="8382000" cy="5723389"/>
        </p:xfrm>
        <a:graphic>
          <a:graphicData uri="http://schemas.openxmlformats.org/drawingml/2006/table">
            <a:tbl>
              <a:tblPr/>
              <a:tblGrid>
                <a:gridCol w="6858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4953000">
                  <a:extLst>
                    <a:ext uri="{9D8B030D-6E8A-4147-A177-3AD203B41FA5}">
                      <a16:colId xmlns:a16="http://schemas.microsoft.com/office/drawing/2014/main" val="20005"/>
                    </a:ext>
                  </a:extLst>
                </a:gridCol>
              </a:tblGrid>
              <a:tr h="152545">
                <a:tc>
                  <a:txBody>
                    <a:bodyPr/>
                    <a:lstStyle/>
                    <a:p>
                      <a:pPr algn="ctr" fontAlgn="t"/>
                      <a:r>
                        <a:rPr lang="en-US" sz="1000" b="1" i="0" u="none" strike="noStrike" dirty="0">
                          <a:solidFill>
                            <a:srgbClr val="000000"/>
                          </a:solidFill>
                          <a:latin typeface="Times New Roman"/>
                        </a:rPr>
                        <a:t>Subsystem</a:t>
                      </a:r>
                    </a:p>
                  </a:txBody>
                  <a:tcPr marL="3845" marR="3845" marT="384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Component</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Design</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Current</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Capability</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dirty="0">
                          <a:solidFill>
                            <a:srgbClr val="000000"/>
                          </a:solidFill>
                          <a:latin typeface="Times New Roman"/>
                        </a:rPr>
                        <a:t>Comments</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00"/>
                  </a:ext>
                </a:extLst>
              </a:tr>
              <a:tr h="301336">
                <a:tc rowSpan="3">
                  <a:txBody>
                    <a:bodyPr/>
                    <a:lstStyle/>
                    <a:p>
                      <a:pPr algn="l" fontAlgn="ctr"/>
                      <a:r>
                        <a:rPr lang="en-US" sz="1000" b="1" i="0" u="none" strike="noStrike">
                          <a:solidFill>
                            <a:srgbClr val="000000"/>
                          </a:solidFill>
                          <a:latin typeface="Times New Roman"/>
                        </a:rPr>
                        <a:t>EPS</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algn="l" defTabSz="914400" rtl="0" eaLnBrk="1" fontAlgn="b" latinLnBrk="0" hangingPunct="1"/>
                      <a:r>
                        <a:rPr lang="en-US" sz="1000" b="0" i="0" u="none" strike="noStrike" kern="1200" dirty="0">
                          <a:solidFill>
                            <a:srgbClr val="000000"/>
                          </a:solidFill>
                          <a:latin typeface="Times New Roman"/>
                          <a:ea typeface="+mn-ea"/>
                          <a:cs typeface="+mn-cs"/>
                        </a:rPr>
                        <a:t>Solar Array</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24 Shunts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23 Shunts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96%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l" defTabSz="914400" rtl="0" eaLnBrk="1" fontAlgn="b" latinLnBrk="0" hangingPunct="1"/>
                      <a:r>
                        <a:rPr lang="en-US" sz="1000" b="0" i="0" u="none" strike="noStrike" kern="1200" dirty="0">
                          <a:solidFill>
                            <a:srgbClr val="000000"/>
                          </a:solidFill>
                          <a:latin typeface="Times New Roman"/>
                          <a:ea typeface="+mn-ea"/>
                          <a:cs typeface="+mn-cs"/>
                        </a:rPr>
                        <a:t>Degradation is minimal.  Fully capable of supporting mission thru 2020 unless future failures occur</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1"/>
                  </a:ext>
                </a:extLst>
              </a:tr>
              <a:tr h="152545">
                <a:tc vMerge="1">
                  <a:txBody>
                    <a:bodyPr/>
                    <a:lstStyle/>
                    <a:p>
                      <a:endParaRPr lang="en-US"/>
                    </a:p>
                  </a:txBody>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Batteries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108 Cells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107 Cells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dirty="0">
                          <a:solidFill>
                            <a:srgbClr val="000000"/>
                          </a:solidFill>
                          <a:latin typeface="Times New Roman"/>
                          <a:ea typeface="+mn-ea"/>
                          <a:cs typeface="+mn-cs"/>
                        </a:rPr>
                        <a:t>99%</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l" defTabSz="914400" rtl="0" eaLnBrk="1" fontAlgn="b" latinLnBrk="0" hangingPunct="1"/>
                      <a:r>
                        <a:rPr lang="en-US" sz="1000" b="0" i="0" u="none" strike="noStrike" kern="1200" dirty="0">
                          <a:solidFill>
                            <a:srgbClr val="000000"/>
                          </a:solidFill>
                          <a:latin typeface="Times New Roman"/>
                          <a:ea typeface="+mn-ea"/>
                          <a:cs typeface="+mn-cs"/>
                        </a:rPr>
                        <a:t>BBAT cell #50 failed on 10/15/09.</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2"/>
                  </a:ext>
                </a:extLst>
              </a:tr>
              <a:tr h="450127">
                <a:tc vMerge="1">
                  <a:txBody>
                    <a:bodyPr/>
                    <a:lstStyle/>
                    <a:p>
                      <a:endParaRPr lang="en-US"/>
                    </a:p>
                  </a:txBody>
                  <a:tcPr/>
                </a:tc>
                <a:tc>
                  <a:txBody>
                    <a:bodyPr/>
                    <a:lstStyle/>
                    <a:p>
                      <a:pPr algn="l" fontAlgn="ctr"/>
                      <a:r>
                        <a:rPr lang="en-US" sz="1000" b="0" i="0" u="none" strike="noStrike">
                          <a:solidFill>
                            <a:srgbClr val="000000"/>
                          </a:solidFill>
                          <a:latin typeface="Times New Roman"/>
                        </a:rPr>
                        <a:t>Batteries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a:solidFill>
                            <a:srgbClr val="000000"/>
                          </a:solidFill>
                          <a:latin typeface="Times New Roman"/>
                        </a:rPr>
                        <a:t>36 Heater Controls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dirty="0">
                          <a:solidFill>
                            <a:srgbClr val="000000"/>
                          </a:solidFill>
                          <a:latin typeface="Times New Roman"/>
                        </a:rPr>
                        <a:t>28 Heater Controls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a:solidFill>
                            <a:srgbClr val="000000"/>
                          </a:solidFill>
                          <a:latin typeface="Times New Roman"/>
                        </a:rPr>
                        <a:t>77%</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l" fontAlgn="t"/>
                      <a:r>
                        <a:rPr lang="en-US" sz="1000" b="0" i="0" u="none" strike="noStrike" dirty="0">
                          <a:solidFill>
                            <a:srgbClr val="000000"/>
                          </a:solidFill>
                          <a:latin typeface="Times New Roman"/>
                        </a:rPr>
                        <a:t>BBAT heater control failed on 4 of 9 heater groups on primary, redundant, and survival.  Battery cell charging/discharging and the remaining heater groups are preventing cells from freezing.   PBAT heater control performance is nominal.  </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3"/>
                  </a:ext>
                </a:extLst>
              </a:tr>
              <a:tr h="152545">
                <a:tc rowSpan="3">
                  <a:txBody>
                    <a:bodyPr/>
                    <a:lstStyle/>
                    <a:p>
                      <a:pPr algn="l" fontAlgn="ctr"/>
                      <a:r>
                        <a:rPr lang="en-US" sz="1000" b="1" i="0" u="none" strike="noStrike">
                          <a:solidFill>
                            <a:srgbClr val="000000"/>
                          </a:solidFill>
                          <a:latin typeface="Times New Roman"/>
                        </a:rPr>
                        <a:t>TCS</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dirty="0">
                          <a:solidFill>
                            <a:srgbClr val="000000"/>
                          </a:solidFill>
                          <a:latin typeface="Times New Roman"/>
                        </a:rPr>
                        <a:t>MOPITTCPHTS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4"/>
                  </a:ext>
                </a:extLst>
              </a:tr>
              <a:tr h="265191">
                <a:tc vMerge="1">
                  <a:txBody>
                    <a:bodyPr/>
                    <a:lstStyle/>
                    <a:p>
                      <a:endParaRPr lang="en-US"/>
                    </a:p>
                  </a:txBody>
                  <a:tcPr/>
                </a:tc>
                <a:tc>
                  <a:txBody>
                    <a:bodyPr/>
                    <a:lstStyle/>
                    <a:p>
                      <a:pPr algn="l" fontAlgn="ctr"/>
                      <a:r>
                        <a:rPr lang="en-US" sz="1000" b="0" i="0" u="none" strike="noStrike" dirty="0">
                          <a:solidFill>
                            <a:srgbClr val="000000"/>
                          </a:solidFill>
                          <a:latin typeface="Times New Roman"/>
                        </a:rPr>
                        <a:t>SWIR 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5"/>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TIR 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Random temperature fluctuations.  Performance within requirements.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6"/>
                  </a:ext>
                </a:extLst>
              </a:tr>
              <a:tr h="152545">
                <a:tc>
                  <a:txBody>
                    <a:bodyPr/>
                    <a:lstStyle/>
                    <a:p>
                      <a:pPr algn="l" fontAlgn="ctr"/>
                      <a:r>
                        <a:rPr lang="en-US" sz="1000" b="1" i="0" u="none" strike="noStrike">
                          <a:solidFill>
                            <a:srgbClr val="000000"/>
                          </a:solidFill>
                          <a:latin typeface="Times New Roman"/>
                        </a:rPr>
                        <a:t>SCC</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SCC</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7"/>
                  </a:ext>
                </a:extLst>
              </a:tr>
              <a:tr h="152545">
                <a:tc rowSpan="4">
                  <a:txBody>
                    <a:bodyPr/>
                    <a:lstStyle/>
                    <a:p>
                      <a:pPr algn="l" fontAlgn="ctr"/>
                      <a:r>
                        <a:rPr lang="en-US" sz="1000" b="1" i="0" u="none" strike="noStrike">
                          <a:solidFill>
                            <a:srgbClr val="000000"/>
                          </a:solidFill>
                          <a:latin typeface="Times New Roman"/>
                        </a:rPr>
                        <a:t>COMM</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HGA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MDA BITE failures occur 2-3/week due to SEU.  Recoverable</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8"/>
                  </a:ext>
                </a:extLst>
              </a:tr>
              <a:tr h="161248">
                <a:tc vMerge="1">
                  <a:txBody>
                    <a:bodyPr/>
                    <a:lstStyle/>
                    <a:p>
                      <a:endParaRPr lang="en-US"/>
                    </a:p>
                  </a:txBody>
                  <a:tcPr/>
                </a:tc>
                <a:tc>
                  <a:txBody>
                    <a:bodyPr/>
                    <a:lstStyle/>
                    <a:p>
                      <a:pPr algn="l" fontAlgn="ctr"/>
                      <a:r>
                        <a:rPr lang="en-US" sz="1000" b="0" i="0" u="none" strike="noStrike">
                          <a:solidFill>
                            <a:srgbClr val="000000"/>
                          </a:solidFill>
                          <a:latin typeface="Times New Roman"/>
                        </a:rPr>
                        <a:t>X-Band</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dirty="0">
                          <a:solidFill>
                            <a:srgbClr val="000000"/>
                          </a:solidFill>
                          <a:latin typeface="Times New Roman"/>
                        </a:rPr>
                        <a:t>75%</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000" b="0" i="0" u="none" strike="noStrike" dirty="0">
                          <a:solidFill>
                            <a:srgbClr val="000000"/>
                          </a:solidFill>
                          <a:latin typeface="Times New Roman"/>
                        </a:rPr>
                        <a:t>DAS Modulator 1 failed (50%).  Solid State Power Amplifier redundancy still available (100%).  </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9"/>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CTIU</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OMNI</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1"/>
                  </a:ext>
                </a:extLst>
              </a:tr>
              <a:tr h="152545">
                <a:tc rowSpan="3">
                  <a:txBody>
                    <a:bodyPr/>
                    <a:lstStyle/>
                    <a:p>
                      <a:pPr algn="l" fontAlgn="ctr"/>
                      <a:r>
                        <a:rPr lang="en-US" sz="1000" b="1" i="0" u="none" strike="noStrike">
                          <a:solidFill>
                            <a:srgbClr val="000000"/>
                          </a:solidFill>
                          <a:latin typeface="Times New Roman"/>
                        </a:rPr>
                        <a:t>CDH</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MO</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Drift rate changes have occurred since 10/3/10.  Performance is within requirements.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2"/>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SFE</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SFE SEU occur 1-2/year.  Recoverable</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3"/>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SSR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0" i="0" u="none" strike="noStrike" dirty="0">
                          <a:solidFill>
                            <a:schemeClr val="tx1"/>
                          </a:solidFill>
                          <a:latin typeface="Times New Roman"/>
                        </a:rPr>
                        <a:t>59 PWA</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1" i="0" u="none" strike="noStrike" dirty="0">
                          <a:solidFill>
                            <a:srgbClr val="0000FF"/>
                          </a:solidFill>
                          <a:latin typeface="Times New Roman"/>
                        </a:rPr>
                        <a:t>59</a:t>
                      </a:r>
                      <a:r>
                        <a:rPr lang="en-US" sz="1000" b="0" i="0" u="none" strike="noStrike" dirty="0">
                          <a:solidFill>
                            <a:schemeClr val="tx1"/>
                          </a:solidFill>
                          <a:latin typeface="Times New Roman"/>
                        </a:rPr>
                        <a:t> PWA</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fontAlgn="ctr"/>
                      <a:r>
                        <a:rPr lang="en-US" sz="1000" b="1" i="0" u="none" strike="noStrike" dirty="0">
                          <a:solidFill>
                            <a:srgbClr val="0000FF"/>
                          </a:solidFill>
                          <a:latin typeface="Times New Roman"/>
                        </a:rPr>
                        <a:t>100%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l" fontAlgn="b"/>
                      <a:r>
                        <a:rPr lang="en-US" sz="1000" b="0" i="0" u="none" strike="noStrike" dirty="0">
                          <a:solidFill>
                            <a:srgbClr val="0000FF"/>
                          </a:solidFill>
                          <a:latin typeface="Times New Roman"/>
                        </a:rPr>
                        <a:t>Successful SSR Reset on 09/22/21 recovered all 15 previously offline Printed Wire Assemblies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14"/>
                  </a:ext>
                </a:extLst>
              </a:tr>
              <a:tr h="152545">
                <a:tc rowSpan="8">
                  <a:txBody>
                    <a:bodyPr/>
                    <a:lstStyle/>
                    <a:p>
                      <a:pPr algn="l" fontAlgn="ctr"/>
                      <a:r>
                        <a:rPr lang="en-US" sz="1000" b="1" i="0" u="none" strike="noStrike">
                          <a:solidFill>
                            <a:srgbClr val="000000"/>
                          </a:solidFill>
                          <a:latin typeface="Times New Roman"/>
                        </a:rPr>
                        <a:t>GNC</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IRU</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t"/>
                      <a:r>
                        <a:rPr lang="en-US" sz="1000" b="0" i="0" u="none" strike="noStrike" dirty="0">
                          <a:solidFill>
                            <a:schemeClr val="tx1"/>
                          </a:solidFill>
                          <a:latin typeface="Times New Roman"/>
                        </a:rPr>
                        <a:t>Performance is nominal.   2 for 3 redundancy</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5"/>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TAM</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chemeClr val="tx1"/>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6"/>
                  </a:ext>
                </a:extLst>
              </a:tr>
              <a:tr h="152545">
                <a:tc vMerge="1">
                  <a:txBody>
                    <a:bodyPr/>
                    <a:lstStyle/>
                    <a:p>
                      <a:endParaRPr lang="en-US"/>
                    </a:p>
                  </a:txBody>
                  <a:tcPr/>
                </a:tc>
                <a:tc>
                  <a:txBody>
                    <a:bodyPr/>
                    <a:lstStyle/>
                    <a:p>
                      <a:pPr algn="l" fontAlgn="ctr"/>
                      <a:r>
                        <a:rPr lang="en-US" sz="1000" b="0" i="0" u="none" strike="noStrike" dirty="0">
                          <a:solidFill>
                            <a:schemeClr val="tx1"/>
                          </a:solidFill>
                          <a:latin typeface="Times New Roman"/>
                        </a:rPr>
                        <a:t>SSST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baseline="0" dirty="0">
                          <a:solidFill>
                            <a:schemeClr val="tx1"/>
                          </a:solidFill>
                          <a:latin typeface="Times New Roman"/>
                        </a:rPr>
                        <a:t>Minor loss of sensitivity in SSSTs – tracker biases updated</a:t>
                      </a:r>
                      <a:endParaRPr lang="en-US" sz="1000" b="0" i="0" u="none" strike="noStrike" dirty="0">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7"/>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CSS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8"/>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ESA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9"/>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FSS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  Not currently used</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RWA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4</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4</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  3 for 4 redundancy</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1"/>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MTR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2"/>
                  </a:ext>
                </a:extLst>
              </a:tr>
              <a:tr h="152545">
                <a:tc>
                  <a:txBody>
                    <a:bodyPr/>
                    <a:lstStyle/>
                    <a:p>
                      <a:pPr algn="l" fontAlgn="ctr"/>
                      <a:r>
                        <a:rPr lang="en-US" sz="1000" b="1" i="0" u="none" strike="noStrike">
                          <a:solidFill>
                            <a:srgbClr val="000000"/>
                          </a:solidFill>
                          <a:latin typeface="Times New Roman"/>
                        </a:rPr>
                        <a:t>Prop</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REAs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3"/>
                  </a:ext>
                </a:extLst>
              </a:tr>
              <a:tr h="152545">
                <a:tc rowSpan="8">
                  <a:txBody>
                    <a:bodyPr/>
                    <a:lstStyle/>
                    <a:p>
                      <a:pPr algn="l" fontAlgn="ctr"/>
                      <a:r>
                        <a:rPr lang="en-US" sz="900" b="1" i="0" u="none" strike="noStrike" dirty="0">
                          <a:solidFill>
                            <a:srgbClr val="000000"/>
                          </a:solidFill>
                          <a:latin typeface="Arial"/>
                        </a:rPr>
                        <a:t>Instruments          </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dirty="0">
                          <a:solidFill>
                            <a:srgbClr val="000000"/>
                          </a:solidFill>
                          <a:latin typeface="Times New Roman"/>
                        </a:rPr>
                        <a:t>ASTER - SWIR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dirty="0">
                          <a:solidFill>
                            <a:srgbClr val="000000"/>
                          </a:solidFill>
                          <a:latin typeface="Times New Roman"/>
                        </a:rPr>
                        <a:t>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l" fontAlgn="t"/>
                      <a:r>
                        <a:rPr lang="en-US" sz="1000" b="0" i="0" u="none" strike="noStrike" dirty="0">
                          <a:solidFill>
                            <a:srgbClr val="000000"/>
                          </a:solidFill>
                          <a:latin typeface="Times New Roman"/>
                        </a:rPr>
                        <a:t>Cooler is unable to maintain detector temperature.  Science Data is unusable (Fully Saturated) and is no longer being recorded.  Still collecting and monitoring Engineering data.</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24"/>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ASTER - TIR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5"/>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ASTER - VNIR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6"/>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CERES - Aft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7"/>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CERES - Fore</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8"/>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MISR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9"/>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MODIS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50%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rgbClr val="000000"/>
                          </a:solidFill>
                          <a:latin typeface="Times New Roman"/>
                        </a:rPr>
                        <a:t>Power Supply #2 failed, Formatter A degraded, cross-strapped.  </a:t>
                      </a:r>
                      <a:r>
                        <a:rPr lang="en-US" sz="1000" b="1" i="0" u="none" strike="noStrike" dirty="0">
                          <a:solidFill>
                            <a:schemeClr val="tx1"/>
                          </a:solidFill>
                          <a:latin typeface="Times New Roman"/>
                        </a:rPr>
                        <a:t>All Science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30"/>
                  </a:ext>
                </a:extLst>
              </a:tr>
              <a:tr h="152545">
                <a:tc vMerge="1">
                  <a:txBody>
                    <a:bodyPr/>
                    <a:lstStyle/>
                    <a:p>
                      <a:endParaRPr lang="en-US"/>
                    </a:p>
                  </a:txBody>
                  <a:tcPr/>
                </a:tc>
                <a:tc>
                  <a:txBody>
                    <a:bodyPr/>
                    <a:lstStyle/>
                    <a:p>
                      <a:pPr algn="l" fontAlgn="ctr"/>
                      <a:r>
                        <a:rPr lang="en-US" sz="1000" b="0" i="0" u="none" strike="noStrike" dirty="0">
                          <a:solidFill>
                            <a:srgbClr val="000000"/>
                          </a:solidFill>
                          <a:latin typeface="Times New Roman"/>
                        </a:rPr>
                        <a:t>MOPITT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dirty="0">
                          <a:solidFill>
                            <a:srgbClr val="000000"/>
                          </a:solidFill>
                          <a:latin typeface="Times New Roman"/>
                        </a:rPr>
                        <a:t>50%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dirty="0">
                          <a:solidFill>
                            <a:schemeClr val="tx1"/>
                          </a:solidFill>
                          <a:latin typeface="Times New Roman"/>
                        </a:rPr>
                        <a:t>Displacer B and Chopper Motor failed.  </a:t>
                      </a:r>
                      <a:r>
                        <a:rPr lang="en-US" sz="1000" b="1" i="0" u="none" strike="noStrike" dirty="0">
                          <a:solidFill>
                            <a:schemeClr val="tx1"/>
                          </a:solidFill>
                          <a:latin typeface="Times New Roman"/>
                        </a:rPr>
                        <a:t>Loss of redundancy only.</a:t>
                      </a:r>
                      <a:r>
                        <a:rPr lang="en-US" sz="1000" b="1" i="0" u="none" strike="noStrike" baseline="0" dirty="0">
                          <a:solidFill>
                            <a:schemeClr val="tx1"/>
                          </a:solidFill>
                          <a:latin typeface="Times New Roman"/>
                        </a:rPr>
                        <a:t>  All Science is nominal.</a:t>
                      </a:r>
                      <a:endParaRPr lang="en-US" sz="1000" b="1" i="0" u="none" strike="noStrike" dirty="0">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31"/>
                  </a:ext>
                </a:extLst>
              </a:tr>
            </a:tbl>
          </a:graphicData>
        </a:graphic>
      </p:graphicFrame>
      <p:sp>
        <p:nvSpPr>
          <p:cNvPr id="4" name="Rectangle 2"/>
          <p:cNvSpPr txBox="1">
            <a:spLocks noChangeArrowheads="1"/>
          </p:cNvSpPr>
          <p:nvPr/>
        </p:nvSpPr>
        <p:spPr>
          <a:xfrm>
            <a:off x="0" y="-1"/>
            <a:ext cx="9144000" cy="762001"/>
          </a:xfrm>
          <a:prstGeom prst="rect">
            <a:avLst/>
          </a:prstGeom>
        </p:spPr>
        <p:txBody>
          <a:bodyPr anchor="ctr"/>
          <a:lstStyle/>
          <a:p>
            <a:pPr eaLnBrk="1" fontAlgn="auto" hangingPunct="1">
              <a:spcAft>
                <a:spcPts val="0"/>
              </a:spcAft>
              <a:defRPr/>
            </a:pPr>
            <a:r>
              <a:rPr lang="en-US" sz="2800" b="1" dirty="0">
                <a:solidFill>
                  <a:srgbClr val="006600"/>
                </a:solidFill>
                <a:latin typeface="+mj-lt"/>
                <a:ea typeface="+mj-ea"/>
                <a:cs typeface="+mj-cs"/>
              </a:rPr>
              <a:t>Spacecraft Component Status</a:t>
            </a:r>
          </a:p>
        </p:txBody>
      </p:sp>
    </p:spTree>
    <p:extLst>
      <p:ext uri="{BB962C8B-B14F-4D97-AF65-F5344CB8AC3E}">
        <p14:creationId xmlns:p14="http://schemas.microsoft.com/office/powerpoint/2010/main" val="1185494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96655"/>
            <a:ext cx="9144000" cy="58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lvl1pPr algn="ctr" rtl="0" eaLnBrk="0" fontAlgn="base" hangingPunct="0">
              <a:spcBef>
                <a:spcPct val="0"/>
              </a:spcBef>
              <a:spcAft>
                <a:spcPct val="0"/>
              </a:spcAft>
              <a:defRPr sz="2800" b="1">
                <a:solidFill>
                  <a:schemeClr val="tx2"/>
                </a:solidFill>
                <a:latin typeface="Calibri" pitchFamily="34" charset="0"/>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a:lstStyle>
          <a:p>
            <a:r>
              <a:rPr lang="en-US" sz="2400" dirty="0">
                <a:solidFill>
                  <a:srgbClr val="006600"/>
                </a:solidFill>
                <a:latin typeface="+mj-lt"/>
              </a:rPr>
              <a:t>Lifetime Estimates</a:t>
            </a:r>
          </a:p>
          <a:p>
            <a:pPr eaLnBrk="1" hangingPunct="1"/>
            <a:r>
              <a:rPr lang="en-US" sz="2000" dirty="0">
                <a:solidFill>
                  <a:srgbClr val="006600"/>
                </a:solidFill>
                <a:latin typeface="+mj-lt"/>
              </a:rPr>
              <a:t>Fuel Remaining</a:t>
            </a:r>
          </a:p>
        </p:txBody>
      </p:sp>
      <p:pic>
        <p:nvPicPr>
          <p:cNvPr id="7" name="Picture 1">
            <a:extLst>
              <a:ext uri="{FF2B5EF4-FFF2-40B4-BE49-F238E27FC236}">
                <a16:creationId xmlns:a16="http://schemas.microsoft.com/office/drawing/2014/main" id="{92B9153E-8FF0-4044-AA27-0F2DEBD786E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91142"/>
            <a:ext cx="8610600" cy="605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p:cNvCxnSpPr>
            <a:cxnSpLocks/>
          </p:cNvCxnSpPr>
          <p:nvPr/>
        </p:nvCxnSpPr>
        <p:spPr bwMode="auto">
          <a:xfrm>
            <a:off x="1421424" y="5808784"/>
            <a:ext cx="6790592" cy="22550"/>
          </a:xfrm>
          <a:prstGeom prst="line">
            <a:avLst/>
          </a:prstGeom>
          <a:solidFill>
            <a:schemeClr val="accent1"/>
          </a:solidFill>
          <a:ln w="22225" cap="flat" cmpd="sng" algn="ctr">
            <a:solidFill>
              <a:srgbClr val="7030A0"/>
            </a:solidFill>
            <a:prstDash val="dash"/>
            <a:round/>
            <a:headEnd type="none" w="med" len="med"/>
            <a:tailEnd type="none" w="med" len="med"/>
          </a:ln>
          <a:effectLst/>
        </p:spPr>
      </p:cxnSp>
      <p:sp>
        <p:nvSpPr>
          <p:cNvPr id="15" name="TextBox 14"/>
          <p:cNvSpPr txBox="1"/>
          <p:nvPr/>
        </p:nvSpPr>
        <p:spPr>
          <a:xfrm>
            <a:off x="1732722" y="5550663"/>
            <a:ext cx="1676400" cy="307777"/>
          </a:xfrm>
          <a:prstGeom prst="rect">
            <a:avLst/>
          </a:prstGeom>
          <a:noFill/>
        </p:spPr>
        <p:txBody>
          <a:bodyPr wrap="square" rtlCol="0">
            <a:spAutoFit/>
          </a:bodyPr>
          <a:lstStyle/>
          <a:p>
            <a:pPr algn="ctr"/>
            <a:r>
              <a:rPr lang="en-US" sz="1400" b="1" dirty="0">
                <a:solidFill>
                  <a:srgbClr val="7030A0"/>
                </a:solidFill>
                <a:latin typeface="Arial Narrow" panose="020B0606020202030204" pitchFamily="34" charset="0"/>
                <a:cs typeface="Calibri" panose="020F0502020204030204" pitchFamily="34" charset="0"/>
              </a:rPr>
              <a:t>Fuel Reserve = 12kgs</a:t>
            </a:r>
          </a:p>
        </p:txBody>
      </p:sp>
    </p:spTree>
    <p:extLst>
      <p:ext uri="{BB962C8B-B14F-4D97-AF65-F5344CB8AC3E}">
        <p14:creationId xmlns:p14="http://schemas.microsoft.com/office/powerpoint/2010/main" val="3808647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54864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p>
            <a:r>
              <a:rPr lang="en-US" dirty="0"/>
              <a:t>Recent Activities</a:t>
            </a:r>
          </a:p>
        </p:txBody>
      </p:sp>
      <p:sp>
        <p:nvSpPr>
          <p:cNvPr id="18435" name="Content Placeholder 3"/>
          <p:cNvSpPr>
            <a:spLocks noGrp="1"/>
          </p:cNvSpPr>
          <p:nvPr>
            <p:ph idx="1"/>
          </p:nvPr>
        </p:nvSpPr>
        <p:spPr>
          <a:xfrm>
            <a:off x="152400" y="819513"/>
            <a:ext cx="4074544" cy="5909095"/>
          </a:xfrm>
        </p:spPr>
        <p:txBody>
          <a:bodyPr>
            <a:noAutofit/>
          </a:bodyPr>
          <a:lstStyle/>
          <a:p>
            <a:pPr marL="126802" lvl="1" indent="-126802" eaLnBrk="0" hangingPunct="0">
              <a:lnSpc>
                <a:spcPct val="110000"/>
              </a:lnSpc>
              <a:buClr>
                <a:schemeClr val="hlink"/>
              </a:buClr>
              <a:buSzPct val="120000"/>
              <a:buFontTx/>
              <a:buChar char="•"/>
              <a:defRPr/>
            </a:pPr>
            <a:r>
              <a:rPr lang="en-US" sz="1400" b="1" kern="0" dirty="0">
                <a:cs typeface="Arial" pitchFamily="34" charset="0"/>
              </a:rPr>
              <a:t>Propulsive Maneuvers</a:t>
            </a:r>
          </a:p>
          <a:p>
            <a:pPr marL="289322" lvl="1" indent="-192881" fontAlgn="b">
              <a:lnSpc>
                <a:spcPct val="119000"/>
              </a:lnSpc>
              <a:buClr>
                <a:srgbClr val="00B050"/>
              </a:buClr>
              <a:buSzPct val="120000"/>
              <a:buFont typeface="Arial" pitchFamily="34" charset="0"/>
              <a:buChar char="▬"/>
              <a:defRPr/>
            </a:pPr>
            <a:r>
              <a:rPr lang="en-US" sz="900" dirty="0"/>
              <a:t>Drag Make-up Maneuver (DMU) #123 executed on 09/17/20</a:t>
            </a:r>
          </a:p>
          <a:p>
            <a:pPr marL="289322" lvl="1" indent="-192881" fontAlgn="b">
              <a:lnSpc>
                <a:spcPct val="119000"/>
              </a:lnSpc>
              <a:buClr>
                <a:srgbClr val="00B050"/>
              </a:buClr>
              <a:buSzPct val="120000"/>
              <a:buFont typeface="Arial" pitchFamily="34" charset="0"/>
              <a:buChar char="▬"/>
              <a:defRPr/>
            </a:pPr>
            <a:r>
              <a:rPr lang="en-US" sz="900" dirty="0"/>
              <a:t>Drag Make-up Maneuver (DMU) #124 executed on 10/28/20</a:t>
            </a:r>
          </a:p>
          <a:p>
            <a:pPr marL="289322" lvl="1" indent="-192881" fontAlgn="b">
              <a:lnSpc>
                <a:spcPct val="119000"/>
              </a:lnSpc>
              <a:buClr>
                <a:srgbClr val="00B050"/>
              </a:buClr>
              <a:buSzPct val="120000"/>
              <a:buFont typeface="Arial" pitchFamily="34" charset="0"/>
              <a:buChar char="▬"/>
              <a:defRPr/>
            </a:pPr>
            <a:r>
              <a:rPr lang="en-US" sz="900" dirty="0"/>
              <a:t>Drag Make-up Maneuver (DMU) #125 executed on 12/16/20</a:t>
            </a:r>
          </a:p>
          <a:p>
            <a:pPr marL="289322" lvl="1" indent="-192881" fontAlgn="b">
              <a:lnSpc>
                <a:spcPct val="119000"/>
              </a:lnSpc>
              <a:buClr>
                <a:srgbClr val="00B050"/>
              </a:buClr>
              <a:buSzPct val="120000"/>
              <a:buFont typeface="Arial" pitchFamily="34" charset="0"/>
              <a:buChar char="▬"/>
              <a:defRPr/>
            </a:pPr>
            <a:r>
              <a:rPr lang="en-US" sz="900" dirty="0"/>
              <a:t>Drag Make-up Maneuver (DMU) #126 executed on 02/18/21</a:t>
            </a:r>
          </a:p>
          <a:p>
            <a:pPr marL="289322" lvl="1" indent="-192881" fontAlgn="b">
              <a:lnSpc>
                <a:spcPct val="119000"/>
              </a:lnSpc>
              <a:buClr>
                <a:srgbClr val="00B050"/>
              </a:buClr>
              <a:buSzPct val="120000"/>
              <a:buFont typeface="Arial" pitchFamily="34" charset="0"/>
              <a:buChar char="▬"/>
              <a:defRPr/>
            </a:pPr>
            <a:r>
              <a:rPr lang="en-US" sz="900" dirty="0"/>
              <a:t>Drag Make-up Maneuver (DMU) #127 executed on 03/31/21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Drag Make-up Maneuver (DMU) #128 executed on 06/03/21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Drag Make-up Maneuver (DMU) #129 executed on 07/21/21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Drag Make-up Maneuver (DMU) #130 executed on 09/02/21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Drag Make-up Maneuver (DMU) #131 executed on 10/27/21</a:t>
            </a:r>
          </a:p>
          <a:p>
            <a:pPr marL="289322" lvl="1" indent="-192881" fontAlgn="b">
              <a:lnSpc>
                <a:spcPct val="119000"/>
              </a:lnSpc>
              <a:buClr>
                <a:srgbClr val="00B050"/>
              </a:buClr>
              <a:buSzPct val="120000"/>
              <a:buFont typeface="Arial" pitchFamily="34" charset="0"/>
              <a:buChar char="▬"/>
              <a:defRPr/>
            </a:pPr>
            <a:endParaRPr lang="en-US" sz="600" dirty="0"/>
          </a:p>
          <a:p>
            <a:pPr marL="126802" lvl="1" indent="-126802" eaLnBrk="0" hangingPunct="0">
              <a:lnSpc>
                <a:spcPct val="110000"/>
              </a:lnSpc>
              <a:buClr>
                <a:schemeClr val="hlink"/>
              </a:buClr>
              <a:buSzPct val="120000"/>
              <a:buFontTx/>
              <a:buChar char="•"/>
              <a:defRPr/>
            </a:pPr>
            <a:r>
              <a:rPr lang="en-US" sz="1400" b="1" kern="0" dirty="0">
                <a:cs typeface="Arial" pitchFamily="34" charset="0"/>
              </a:rPr>
              <a:t>Calibration Maneuvers</a:t>
            </a:r>
          </a:p>
          <a:p>
            <a:pPr marL="289322" lvl="1" indent="-192881" fontAlgn="b">
              <a:lnSpc>
                <a:spcPct val="119000"/>
              </a:lnSpc>
              <a:buClr>
                <a:srgbClr val="00B050"/>
              </a:buClr>
              <a:buSzPct val="120000"/>
              <a:buFont typeface="Arial" pitchFamily="34" charset="0"/>
              <a:buChar char="▬"/>
              <a:defRPr/>
            </a:pPr>
            <a:r>
              <a:rPr lang="en-US" sz="900" dirty="0"/>
              <a:t>MODIS Roll #210 was waived on 09/09/20</a:t>
            </a:r>
          </a:p>
          <a:p>
            <a:pPr marL="514350" lvl="2" indent="-192881" fontAlgn="b">
              <a:lnSpc>
                <a:spcPct val="119000"/>
              </a:lnSpc>
              <a:buClr>
                <a:srgbClr val="00B050"/>
              </a:buClr>
              <a:buSzPct val="120000"/>
              <a:buFont typeface="Wingdings" panose="05000000000000000000" pitchFamily="2" charset="2"/>
              <a:buChar char="Ø"/>
              <a:defRPr/>
            </a:pPr>
            <a:r>
              <a:rPr lang="en-US" sz="900" dirty="0"/>
              <a:t>TDRS outage prevented set-up commanding</a:t>
            </a:r>
          </a:p>
          <a:p>
            <a:pPr marL="289322" lvl="1" indent="-192881" fontAlgn="b">
              <a:lnSpc>
                <a:spcPct val="119000"/>
              </a:lnSpc>
              <a:buClr>
                <a:srgbClr val="00B050"/>
              </a:buClr>
              <a:buSzPct val="120000"/>
              <a:buFont typeface="Arial" pitchFamily="34" charset="0"/>
              <a:buChar char="▬"/>
              <a:defRPr/>
            </a:pPr>
            <a:r>
              <a:rPr lang="en-US" sz="900" dirty="0"/>
              <a:t>MODIS Roll #211 executed on 10/06/20</a:t>
            </a:r>
          </a:p>
          <a:p>
            <a:pPr marL="289322" lvl="1" indent="-192881" fontAlgn="b">
              <a:lnSpc>
                <a:spcPct val="119000"/>
              </a:lnSpc>
              <a:buClr>
                <a:srgbClr val="00B050"/>
              </a:buClr>
              <a:buSzPct val="120000"/>
              <a:buFont typeface="Arial" pitchFamily="34" charset="0"/>
              <a:buChar char="▬"/>
              <a:defRPr/>
            </a:pPr>
            <a:r>
              <a:rPr lang="en-US" sz="900" dirty="0"/>
              <a:t>MODIS Roll #212 executed on 10/09/20</a:t>
            </a:r>
          </a:p>
          <a:p>
            <a:pPr marL="514350" lvl="2" indent="-192881" fontAlgn="b">
              <a:lnSpc>
                <a:spcPct val="119000"/>
              </a:lnSpc>
              <a:buClr>
                <a:srgbClr val="00B050"/>
              </a:buClr>
              <a:buSzPct val="120000"/>
              <a:buFont typeface="Wingdings" panose="05000000000000000000" pitchFamily="2" charset="2"/>
              <a:buChar char="Ø"/>
              <a:defRPr/>
            </a:pPr>
            <a:r>
              <a:rPr lang="en-US" sz="900" dirty="0"/>
              <a:t>First MODIS Roll using Earth View Door</a:t>
            </a:r>
          </a:p>
          <a:p>
            <a:pPr marL="289322" lvl="1" indent="-192881" fontAlgn="b">
              <a:lnSpc>
                <a:spcPct val="119000"/>
              </a:lnSpc>
              <a:buClr>
                <a:srgbClr val="00B050"/>
              </a:buClr>
              <a:buSzPct val="120000"/>
              <a:buFont typeface="Arial" pitchFamily="34" charset="0"/>
              <a:buChar char="▬"/>
              <a:defRPr/>
            </a:pPr>
            <a:r>
              <a:rPr lang="en-US" sz="900" dirty="0"/>
              <a:t>MODIS Roll #213 executed on 11/07/20</a:t>
            </a:r>
          </a:p>
          <a:p>
            <a:pPr marL="289322" lvl="1" indent="-192881" fontAlgn="b">
              <a:lnSpc>
                <a:spcPct val="119000"/>
              </a:lnSpc>
              <a:buClr>
                <a:srgbClr val="00B050"/>
              </a:buClr>
              <a:buSzPct val="120000"/>
              <a:buFont typeface="Arial" pitchFamily="34" charset="0"/>
              <a:buChar char="▬"/>
              <a:defRPr/>
            </a:pPr>
            <a:r>
              <a:rPr lang="en-US" sz="900" dirty="0"/>
              <a:t>MODIS Roll #214 executed on 12/05/20</a:t>
            </a:r>
          </a:p>
          <a:p>
            <a:pPr marL="289322" lvl="1" indent="-192881" fontAlgn="b">
              <a:lnSpc>
                <a:spcPct val="119000"/>
              </a:lnSpc>
              <a:buClr>
                <a:srgbClr val="00B050"/>
              </a:buClr>
              <a:buSzPct val="120000"/>
              <a:buFont typeface="Arial" pitchFamily="34" charset="0"/>
              <a:buChar char="▬"/>
              <a:defRPr/>
            </a:pPr>
            <a:r>
              <a:rPr lang="en-US" sz="900" dirty="0"/>
              <a:t>MODIS Roll #215 executed on 01/05/21 (Earth View)</a:t>
            </a:r>
          </a:p>
          <a:p>
            <a:pPr marL="289322" lvl="1" indent="-192881" fontAlgn="b">
              <a:lnSpc>
                <a:spcPct val="119000"/>
              </a:lnSpc>
              <a:buClr>
                <a:srgbClr val="00B050"/>
              </a:buClr>
              <a:buSzPct val="120000"/>
              <a:buFont typeface="Arial" pitchFamily="34" charset="0"/>
              <a:buChar char="▬"/>
              <a:defRPr/>
            </a:pPr>
            <a:r>
              <a:rPr lang="en-US" sz="900" dirty="0"/>
              <a:t>MODIS Roll #216 executed on 02/03/21 (Earth View)</a:t>
            </a:r>
          </a:p>
          <a:p>
            <a:pPr marL="289322" lvl="1" indent="-192881" fontAlgn="b">
              <a:lnSpc>
                <a:spcPct val="119000"/>
              </a:lnSpc>
              <a:buClr>
                <a:srgbClr val="00B050"/>
              </a:buClr>
              <a:buSzPct val="120000"/>
              <a:buFont typeface="Arial" pitchFamily="34" charset="0"/>
              <a:buChar char="▬"/>
              <a:defRPr/>
            </a:pPr>
            <a:r>
              <a:rPr lang="en-US" sz="900" dirty="0"/>
              <a:t>MODIS Roll #217 executed on 03/03/21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#218 executed on 06/28/21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#219 executed on 07/28/21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#220 executed on 08/26/21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#221 executed on 09/25/21</a:t>
            </a:r>
          </a:p>
          <a:p>
            <a:pPr marL="289322" lvl="1" indent="-192881" fontAlgn="b">
              <a:lnSpc>
                <a:spcPct val="119000"/>
              </a:lnSpc>
              <a:buClr>
                <a:srgbClr val="00B050"/>
              </a:buClr>
              <a:buSzPct val="120000"/>
              <a:buFont typeface="Arial" pitchFamily="34" charset="0"/>
              <a:buChar char="▬"/>
              <a:defRPr/>
            </a:pPr>
            <a:r>
              <a:rPr lang="en-US" sz="900" dirty="0">
                <a:solidFill>
                  <a:srgbClr val="0000FF"/>
                </a:solidFill>
              </a:rPr>
              <a:t>MODIS Roll #222 executed on 10/25/21</a:t>
            </a:r>
          </a:p>
          <a:p>
            <a:pPr marL="321469" lvl="2" indent="0" fontAlgn="b">
              <a:lnSpc>
                <a:spcPct val="119000"/>
              </a:lnSpc>
              <a:buClr>
                <a:srgbClr val="00B050"/>
              </a:buClr>
              <a:buSzPct val="120000"/>
              <a:buNone/>
              <a:defRPr/>
            </a:pP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endParaRPr lang="en-US" sz="900" dirty="0">
              <a:solidFill>
                <a:srgbClr val="0000FF"/>
              </a:solidFill>
            </a:endParaRPr>
          </a:p>
          <a:p>
            <a:pPr marL="289322" lvl="1" indent="-192881" fontAlgn="b">
              <a:lnSpc>
                <a:spcPct val="119000"/>
              </a:lnSpc>
              <a:buClr>
                <a:srgbClr val="00B050"/>
              </a:buClr>
              <a:buSzPct val="120000"/>
              <a:buFont typeface="Arial" pitchFamily="34" charset="0"/>
              <a:buChar char="▬"/>
              <a:defRPr/>
            </a:pPr>
            <a:endParaRPr lang="en-US" sz="900" dirty="0">
              <a:solidFill>
                <a:srgbClr val="0000FF"/>
              </a:solidFill>
            </a:endParaRPr>
          </a:p>
        </p:txBody>
      </p:sp>
      <p:sp>
        <p:nvSpPr>
          <p:cNvPr id="4" name="Content Placeholder 3"/>
          <p:cNvSpPr txBox="1">
            <a:spLocks/>
          </p:cNvSpPr>
          <p:nvPr/>
        </p:nvSpPr>
        <p:spPr bwMode="auto">
          <a:xfrm>
            <a:off x="4304585" y="819513"/>
            <a:ext cx="4554747" cy="5909095"/>
          </a:xfrm>
          <a:prstGeom prst="rect">
            <a:avLst/>
          </a:prstGeom>
          <a:noFill/>
          <a:ln w="12699">
            <a:noFill/>
            <a:miter lim="800000"/>
            <a:headEnd/>
            <a:tailEnd/>
          </a:ln>
        </p:spPr>
        <p:txBody>
          <a:bodyPr lIns="67866" tIns="33338" rIns="67866" bIns="33338">
            <a:noAutofit/>
          </a:bodyPr>
          <a:lstStyle/>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09/09/20:</a:t>
            </a:r>
            <a:r>
              <a:rPr lang="en-US" sz="1300" kern="0" dirty="0">
                <a:latin typeface="Calibri"/>
                <a:cs typeface="Arial" pitchFamily="34" charset="0"/>
              </a:rPr>
              <a:t> TDRS-171 outage due to weather </a:t>
            </a:r>
            <a:br>
              <a:rPr lang="en-US" sz="1300" kern="0" dirty="0">
                <a:latin typeface="Calibri"/>
                <a:cs typeface="Arial" pitchFamily="34" charset="0"/>
              </a:rPr>
            </a:br>
            <a:r>
              <a:rPr lang="en-US" sz="1300" kern="0" dirty="0">
                <a:latin typeface="Calibri"/>
                <a:cs typeface="Arial" pitchFamily="34" charset="0"/>
              </a:rPr>
              <a:t>	(Impact to MODIS Roll #210)</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09/16/20: </a:t>
            </a:r>
            <a:r>
              <a:rPr lang="en-US" sz="1300" kern="0" dirty="0">
                <a:latin typeface="Calibri"/>
                <a:cs typeface="Arial" pitchFamily="34" charset="0"/>
              </a:rPr>
              <a:t>SFE Anomaly (HDI Card Error)</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10/05/20: </a:t>
            </a:r>
            <a:r>
              <a:rPr lang="en-US" sz="1300" kern="0" dirty="0">
                <a:latin typeface="Calibri"/>
                <a:cs typeface="Arial" pitchFamily="34" charset="0"/>
              </a:rPr>
              <a:t>SSR PWA Failure (PWA#41 in MODIS)</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10/07/20:</a:t>
            </a:r>
            <a:r>
              <a:rPr lang="en-US" sz="1300" kern="0" dirty="0">
                <a:latin typeface="Calibri"/>
                <a:cs typeface="Arial" pitchFamily="34" charset="0"/>
              </a:rPr>
              <a:t> Start MODIS Reduced observations 60/40 Night Day</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11/08/20:</a:t>
            </a:r>
            <a:r>
              <a:rPr lang="en-US" sz="1300" kern="0" dirty="0">
                <a:latin typeface="Calibri"/>
                <a:cs typeface="Arial" pitchFamily="34" charset="0"/>
              </a:rPr>
              <a:t> Start of MODIS ODS/STS Flexible Scheduling</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12/14/20:</a:t>
            </a:r>
            <a:r>
              <a:rPr lang="en-US" sz="1300" kern="0" dirty="0">
                <a:latin typeface="Calibri"/>
                <a:cs typeface="Arial" pitchFamily="34" charset="0"/>
              </a:rPr>
              <a:t> Lunar Induced Solar Eclipse #48</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01/10/21:</a:t>
            </a:r>
            <a:r>
              <a:rPr lang="en-US" sz="1300" kern="0" dirty="0">
                <a:latin typeface="Calibri"/>
                <a:cs typeface="Arial" pitchFamily="34" charset="0"/>
              </a:rPr>
              <a:t> SFE Anomaly (TMON-16 trip)</a:t>
            </a:r>
          </a:p>
          <a:p>
            <a:pPr marL="173038" lvl="1" indent="-173038" algn="l" eaLnBrk="0" fontAlgn="base" hangingPunct="0">
              <a:lnSpc>
                <a:spcPct val="110000"/>
              </a:lnSpc>
              <a:spcBef>
                <a:spcPct val="0"/>
              </a:spcBef>
              <a:spcAft>
                <a:spcPct val="0"/>
              </a:spcAft>
              <a:buSzPct val="120000"/>
              <a:buFontTx/>
              <a:buChar char="•"/>
              <a:defRPr/>
            </a:pPr>
            <a:r>
              <a:rPr lang="en-US" sz="1300" b="1" kern="0" dirty="0">
                <a:latin typeface="Calibri"/>
                <a:cs typeface="Arial" pitchFamily="34" charset="0"/>
              </a:rPr>
              <a:t>03/25/21 – 04/12/21:</a:t>
            </a:r>
            <a:r>
              <a:rPr lang="en-US" sz="1300" kern="0" dirty="0">
                <a:latin typeface="Calibri"/>
                <a:cs typeface="Arial" pitchFamily="34" charset="0"/>
              </a:rPr>
              <a:t> MOPITT Hot Cal &amp; Decontamination</a:t>
            </a: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06/28/21: </a:t>
            </a:r>
            <a:r>
              <a:rPr lang="en-US" sz="1300" kern="0" dirty="0">
                <a:solidFill>
                  <a:srgbClr val="0000FF"/>
                </a:solidFill>
                <a:latin typeface="Calibri"/>
                <a:cs typeface="Arial" pitchFamily="34" charset="0"/>
              </a:rPr>
              <a:t>SSR PWA Failure (PWA #40 in MISR)</a:t>
            </a:r>
            <a:br>
              <a:rPr lang="en-US" sz="1300" kern="0" dirty="0">
                <a:solidFill>
                  <a:srgbClr val="0000FF"/>
                </a:solidFill>
                <a:latin typeface="Calibri"/>
                <a:cs typeface="Arial" pitchFamily="34" charset="0"/>
              </a:rPr>
            </a:br>
            <a:r>
              <a:rPr lang="en-US" sz="1000" kern="0" dirty="0">
                <a:solidFill>
                  <a:srgbClr val="0000FF"/>
                </a:solidFill>
                <a:latin typeface="Calibri"/>
                <a:cs typeface="Arial" pitchFamily="34" charset="0"/>
              </a:rPr>
              <a:t>	(Reduced MISR Data Collection)</a:t>
            </a: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06/29/21: </a:t>
            </a:r>
            <a:r>
              <a:rPr lang="en-US" sz="1300" kern="0" dirty="0">
                <a:solidFill>
                  <a:srgbClr val="0000FF"/>
                </a:solidFill>
                <a:latin typeface="Calibri"/>
                <a:cs typeface="Arial" pitchFamily="34" charset="0"/>
              </a:rPr>
              <a:t>SSR PWA Failure (PWA #47 in MODIS)</a:t>
            </a:r>
            <a:br>
              <a:rPr lang="en-US" sz="1300" kern="0" dirty="0">
                <a:solidFill>
                  <a:srgbClr val="0000FF"/>
                </a:solidFill>
                <a:latin typeface="Calibri"/>
                <a:cs typeface="Arial" pitchFamily="34" charset="0"/>
              </a:rPr>
            </a:br>
            <a:r>
              <a:rPr lang="en-US" sz="1000" kern="0" dirty="0">
                <a:solidFill>
                  <a:srgbClr val="0000FF"/>
                </a:solidFill>
                <a:latin typeface="Calibri"/>
                <a:cs typeface="Arial" pitchFamily="34" charset="0"/>
              </a:rPr>
              <a:t>	(Triggered SSR Reset investigation)</a:t>
            </a:r>
            <a:endParaRPr lang="en-US" sz="1300" kern="0" dirty="0">
              <a:solidFill>
                <a:srgbClr val="0000FF"/>
              </a:solidFill>
              <a:latin typeface="Calibri"/>
              <a:cs typeface="Arial" pitchFamily="34" charset="0"/>
            </a:endParaRP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07/29/21: </a:t>
            </a:r>
            <a:r>
              <a:rPr lang="en-US" sz="1300" kern="0" dirty="0">
                <a:solidFill>
                  <a:srgbClr val="0000FF"/>
                </a:solidFill>
                <a:latin typeface="Calibri"/>
                <a:cs typeface="Arial" pitchFamily="34" charset="0"/>
              </a:rPr>
              <a:t>Terra IRU Gyro-B Power Off</a:t>
            </a: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08/10/21:</a:t>
            </a:r>
            <a:r>
              <a:rPr lang="en-US" sz="1300" kern="0" dirty="0">
                <a:solidFill>
                  <a:srgbClr val="0000FF"/>
                </a:solidFill>
                <a:latin typeface="Calibri"/>
                <a:cs typeface="Arial" pitchFamily="34" charset="0"/>
              </a:rPr>
              <a:t> Terra SSR Reset Engineering Peer Review</a:t>
            </a: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09/13/21: </a:t>
            </a:r>
            <a:r>
              <a:rPr lang="en-US" sz="1200" kern="0" dirty="0">
                <a:solidFill>
                  <a:srgbClr val="0000FF"/>
                </a:solidFill>
                <a:latin typeface="Calibri"/>
                <a:cs typeface="Arial" pitchFamily="34" charset="0"/>
              </a:rPr>
              <a:t>Code 400 SSR Data Memory Unit (DMU) Reset Briefing</a:t>
            </a: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09/15/21: </a:t>
            </a:r>
            <a:r>
              <a:rPr lang="en-US" sz="1300" kern="0" dirty="0">
                <a:solidFill>
                  <a:srgbClr val="0000FF"/>
                </a:solidFill>
                <a:latin typeface="Calibri"/>
                <a:cs typeface="Arial" pitchFamily="34" charset="0"/>
              </a:rPr>
              <a:t>Code 100 SSR DMU Reset Briefing</a:t>
            </a: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09/17/21: </a:t>
            </a:r>
            <a:r>
              <a:rPr lang="en-US" sz="1300" kern="0" dirty="0">
                <a:solidFill>
                  <a:srgbClr val="0000FF"/>
                </a:solidFill>
                <a:latin typeface="Calibri"/>
                <a:cs typeface="Arial" pitchFamily="34" charset="0"/>
              </a:rPr>
              <a:t>NASA HQ SSR DMU Reset Briefing</a:t>
            </a: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09/22/21:</a:t>
            </a:r>
            <a:r>
              <a:rPr lang="en-US" sz="1300" kern="0" dirty="0">
                <a:solidFill>
                  <a:srgbClr val="0000FF"/>
                </a:solidFill>
                <a:latin typeface="Calibri"/>
                <a:cs typeface="Arial" pitchFamily="34" charset="0"/>
              </a:rPr>
              <a:t> Terra SSR DMU Reset (Recover of Failed PWAs)</a:t>
            </a:r>
            <a:br>
              <a:rPr lang="en-US" sz="1300" kern="0" dirty="0">
                <a:solidFill>
                  <a:srgbClr val="0000FF"/>
                </a:solidFill>
                <a:latin typeface="Calibri"/>
                <a:cs typeface="Arial" pitchFamily="34" charset="0"/>
              </a:rPr>
            </a:br>
            <a:r>
              <a:rPr lang="en-US" sz="1000" kern="0" dirty="0">
                <a:solidFill>
                  <a:srgbClr val="0000FF"/>
                </a:solidFill>
                <a:latin typeface="Calibri"/>
                <a:cs typeface="Arial" pitchFamily="34" charset="0"/>
              </a:rPr>
              <a:t>	Recovered Launch SSR Capacity</a:t>
            </a:r>
            <a:endParaRPr lang="en-US" sz="1300" kern="0" dirty="0">
              <a:solidFill>
                <a:srgbClr val="0000FF"/>
              </a:solidFill>
              <a:latin typeface="Calibri"/>
              <a:cs typeface="Arial" pitchFamily="34" charset="0"/>
            </a:endParaRP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10/01/21: </a:t>
            </a:r>
            <a:r>
              <a:rPr lang="en-US" sz="1300" kern="0" dirty="0">
                <a:solidFill>
                  <a:srgbClr val="0000FF"/>
                </a:solidFill>
                <a:latin typeface="Calibri"/>
                <a:cs typeface="Arial" pitchFamily="34" charset="0"/>
              </a:rPr>
              <a:t>Instruments increased recording to historic values</a:t>
            </a:r>
          </a:p>
          <a:p>
            <a:pPr marL="173038" lvl="1" indent="-173038" algn="l" eaLnBrk="0" fontAlgn="base" hangingPunct="0">
              <a:lnSpc>
                <a:spcPct val="110000"/>
              </a:lnSpc>
              <a:spcBef>
                <a:spcPct val="0"/>
              </a:spcBef>
              <a:spcAft>
                <a:spcPct val="0"/>
              </a:spcAft>
              <a:buSzPct val="120000"/>
              <a:buFontTx/>
              <a:buChar char="•"/>
              <a:defRPr/>
            </a:pPr>
            <a:r>
              <a:rPr lang="en-US" sz="1300" b="1" kern="0" dirty="0">
                <a:solidFill>
                  <a:srgbClr val="0000FF"/>
                </a:solidFill>
                <a:latin typeface="Calibri"/>
                <a:cs typeface="Arial" pitchFamily="34" charset="0"/>
              </a:rPr>
              <a:t>10/07/21: </a:t>
            </a:r>
            <a:r>
              <a:rPr lang="en-US" sz="1300" kern="0" dirty="0">
                <a:solidFill>
                  <a:srgbClr val="0000FF"/>
                </a:solidFill>
                <a:latin typeface="Calibri"/>
                <a:cs typeface="Arial" pitchFamily="34" charset="0"/>
              </a:rPr>
              <a:t>SFE Anomaly (TMON-16 Trip)</a:t>
            </a:r>
          </a:p>
          <a:p>
            <a:pPr marL="173038" lvl="1" indent="-173038" algn="l" eaLnBrk="0" fontAlgn="base" hangingPunct="0">
              <a:lnSpc>
                <a:spcPct val="110000"/>
              </a:lnSpc>
              <a:spcBef>
                <a:spcPct val="0"/>
              </a:spcBef>
              <a:spcAft>
                <a:spcPct val="0"/>
              </a:spcAft>
              <a:buClr>
                <a:srgbClr val="0000FF"/>
              </a:buClr>
              <a:buSzPct val="120000"/>
              <a:buFontTx/>
              <a:buChar char="•"/>
              <a:defRPr/>
            </a:pPr>
            <a:endParaRPr lang="en-US" sz="1300" kern="0" dirty="0">
              <a:solidFill>
                <a:srgbClr val="0000FF"/>
              </a:solidFill>
              <a:latin typeface="Calibri"/>
              <a:cs typeface="Arial" pitchFamily="34" charset="0"/>
            </a:endParaRPr>
          </a:p>
        </p:txBody>
      </p:sp>
    </p:spTree>
    <p:extLst>
      <p:ext uri="{BB962C8B-B14F-4D97-AF65-F5344CB8AC3E}">
        <p14:creationId xmlns:p14="http://schemas.microsoft.com/office/powerpoint/2010/main" val="3599388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760412"/>
          </a:xfrm>
        </p:spPr>
        <p:txBody>
          <a:bodyPr vert="horz" lIns="91440" tIns="45720" rIns="91440" bIns="45720" rtlCol="0" anchor="ctr">
            <a:normAutofit fontScale="90000"/>
          </a:bodyPr>
          <a:lstStyle/>
          <a:p>
            <a:pPr fontAlgn="base">
              <a:spcAft>
                <a:spcPct val="0"/>
              </a:spcAft>
            </a:pPr>
            <a:r>
              <a:rPr lang="en-US" dirty="0"/>
              <a:t>Inclination Adjust Maneuvers</a:t>
            </a:r>
            <a:br>
              <a:rPr lang="en-US" dirty="0"/>
            </a:br>
            <a:r>
              <a:rPr lang="en-US" sz="2200" dirty="0">
                <a:solidFill>
                  <a:srgbClr val="0000FF"/>
                </a:solidFill>
              </a:rPr>
              <a:t>(no change)</a:t>
            </a:r>
            <a:endParaRPr lang="en-US" dirty="0">
              <a:solidFill>
                <a:srgbClr val="0000FF"/>
              </a:solidFill>
            </a:endParaRPr>
          </a:p>
        </p:txBody>
      </p:sp>
      <p:sp>
        <p:nvSpPr>
          <p:cNvPr id="9" name="Content Placeholder 8"/>
          <p:cNvSpPr>
            <a:spLocks noGrp="1"/>
          </p:cNvSpPr>
          <p:nvPr>
            <p:ph idx="1"/>
          </p:nvPr>
        </p:nvSpPr>
        <p:spPr>
          <a:xfrm>
            <a:off x="228600" y="1066800"/>
            <a:ext cx="8420100" cy="4953000"/>
          </a:xfrm>
        </p:spPr>
        <p:txBody>
          <a:bodyPr>
            <a:noAutofit/>
          </a:bodyPr>
          <a:lstStyle/>
          <a:p>
            <a:pPr marL="514350" indent="-285750"/>
            <a:r>
              <a:rPr lang="en-US" sz="2000" b="1" dirty="0">
                <a:ea typeface="ＭＳ Ｐゴシック" pitchFamily="-108" charset="-128"/>
                <a:cs typeface="Arial" pitchFamily="34" charset="0"/>
              </a:rPr>
              <a:t>Inclination Adjust Maneuvers used to maintain nominal spacecraft mean local time (descending node) of 10:30 AM  </a:t>
            </a:r>
          </a:p>
          <a:p>
            <a:pPr marL="914400" lvl="1">
              <a:tabLst>
                <a:tab pos="2290763" algn="l"/>
              </a:tabLst>
            </a:pPr>
            <a:r>
              <a:rPr lang="en-US" sz="1600" b="1" dirty="0">
                <a:ea typeface="ＭＳ Ｐゴシック" pitchFamily="-108" charset="-128"/>
                <a:cs typeface="Arial" pitchFamily="34" charset="0"/>
              </a:rPr>
              <a:t>02/20/2020	IAM #57 (320 sec burn) executed successfully</a:t>
            </a:r>
          </a:p>
          <a:p>
            <a:pPr marL="914400" lvl="1">
              <a:tabLst>
                <a:tab pos="2290763" algn="l"/>
              </a:tabLst>
            </a:pPr>
            <a:r>
              <a:rPr lang="en-US" sz="1600" b="1" dirty="0">
                <a:ea typeface="ＭＳ Ｐゴシック" pitchFamily="-108" charset="-128"/>
                <a:cs typeface="Arial" pitchFamily="34" charset="0"/>
              </a:rPr>
              <a:t>02/27/2020	IAM #58 (320 sec burn) executed successfully</a:t>
            </a:r>
          </a:p>
          <a:p>
            <a:pPr marL="628650" lvl="1" indent="0">
              <a:buNone/>
              <a:tabLst>
                <a:tab pos="2290763" algn="l"/>
              </a:tabLst>
            </a:pPr>
            <a:endParaRPr lang="en-US" sz="1600" b="1" dirty="0">
              <a:solidFill>
                <a:srgbClr val="FF0000"/>
              </a:solidFill>
              <a:ea typeface="ＭＳ Ｐゴシック" pitchFamily="-108" charset="-128"/>
              <a:cs typeface="Arial" pitchFamily="34" charset="0"/>
            </a:endParaRPr>
          </a:p>
          <a:p>
            <a:pPr marL="228600" indent="0">
              <a:buFontTx/>
              <a:buNone/>
            </a:pPr>
            <a:endParaRPr lang="en-US" sz="2000" dirty="0">
              <a:ea typeface="ＭＳ Ｐゴシック" pitchFamily="-108" charset="-128"/>
              <a:cs typeface="Arial" pitchFamily="34" charset="0"/>
            </a:endParaRPr>
          </a:p>
          <a:p>
            <a:pPr marL="514350" indent="-285750"/>
            <a:r>
              <a:rPr lang="en-US" sz="2000" b="1" dirty="0">
                <a:ea typeface="ＭＳ Ｐゴシック" pitchFamily="-108" charset="-128"/>
                <a:cs typeface="Arial" pitchFamily="34" charset="0"/>
              </a:rPr>
              <a:t>Predictions indicate need to perform 3-4 maneuvers per year </a:t>
            </a:r>
          </a:p>
          <a:p>
            <a:pPr marL="914400" lvl="1"/>
            <a:r>
              <a:rPr lang="en-US" sz="1600" b="1" strike="sngStrike" dirty="0">
                <a:ea typeface="ＭＳ Ｐゴシック" pitchFamily="-108" charset="-128"/>
                <a:cs typeface="Arial" pitchFamily="34" charset="0"/>
              </a:rPr>
              <a:t>2017:  (2 in Spring, 2 in Fall)</a:t>
            </a:r>
            <a:r>
              <a:rPr lang="en-US" sz="1600" b="1" dirty="0">
                <a:ea typeface="ＭＳ Ｐゴシック" pitchFamily="-108" charset="-128"/>
                <a:cs typeface="Arial" pitchFamily="34" charset="0"/>
              </a:rPr>
              <a:t> -- COMPLETE</a:t>
            </a:r>
          </a:p>
          <a:p>
            <a:pPr marL="914400" lvl="1"/>
            <a:r>
              <a:rPr lang="en-US" sz="1600" b="1" strike="sngStrike" dirty="0">
                <a:ea typeface="ＭＳ Ｐゴシック" pitchFamily="-108" charset="-128"/>
                <a:cs typeface="Arial" pitchFamily="34" charset="0"/>
              </a:rPr>
              <a:t>2018:  (1 in Spring, 2 in Fall) </a:t>
            </a:r>
            <a:r>
              <a:rPr lang="en-US" sz="1600" b="1" dirty="0">
                <a:ea typeface="ＭＳ Ｐゴシック" pitchFamily="-108" charset="-128"/>
                <a:cs typeface="Arial" pitchFamily="34" charset="0"/>
              </a:rPr>
              <a:t>– COMPLETE</a:t>
            </a:r>
          </a:p>
          <a:p>
            <a:pPr marL="914400" lvl="1"/>
            <a:r>
              <a:rPr lang="en-US" sz="1600" b="1" strike="sngStrike" dirty="0">
                <a:ea typeface="ＭＳ Ｐゴシック" pitchFamily="-108" charset="-128"/>
                <a:cs typeface="Arial" pitchFamily="34" charset="0"/>
              </a:rPr>
              <a:t>2019:  (1 in Spring, 2 in Fall) </a:t>
            </a:r>
            <a:r>
              <a:rPr lang="en-US" sz="1600" b="1" dirty="0">
                <a:ea typeface="ＭＳ Ｐゴシック" pitchFamily="-108" charset="-128"/>
                <a:cs typeface="Arial" pitchFamily="34" charset="0"/>
              </a:rPr>
              <a:t>– COMPLETE</a:t>
            </a:r>
          </a:p>
          <a:p>
            <a:pPr marL="914400" lvl="1"/>
            <a:r>
              <a:rPr lang="en-US" sz="1600" b="1" strike="sngStrike" dirty="0">
                <a:ea typeface="ＭＳ Ｐゴシック" pitchFamily="-108" charset="-128"/>
                <a:cs typeface="Arial" pitchFamily="34" charset="0"/>
              </a:rPr>
              <a:t>2020:  (2 in Spring, 0 in Fall) </a:t>
            </a:r>
            <a:r>
              <a:rPr lang="en-US" sz="1600" b="1" dirty="0">
                <a:ea typeface="ＭＳ Ｐゴシック" pitchFamily="-108" charset="-128"/>
                <a:cs typeface="Arial" pitchFamily="34" charset="0"/>
              </a:rPr>
              <a:t>-- COMPLETE; last inclinations for Terra mission</a:t>
            </a:r>
          </a:p>
          <a:p>
            <a:pPr marL="914400" lvl="1"/>
            <a:endParaRPr lang="en-US" sz="1600" b="1" dirty="0">
              <a:ea typeface="ＭＳ Ｐゴシック" pitchFamily="-108" charset="-128"/>
              <a:cs typeface="Arial" pitchFamily="34" charset="0"/>
            </a:endParaRPr>
          </a:p>
          <a:p>
            <a:pPr marL="514350" indent="-285750"/>
            <a:r>
              <a:rPr lang="en-US" sz="2000" b="1" dirty="0">
                <a:ea typeface="ＭＳ Ｐゴシック" pitchFamily="-108" charset="-128"/>
                <a:cs typeface="Arial" pitchFamily="34" charset="0"/>
              </a:rPr>
              <a:t>Terra will no longer perform inclination maneuvers</a:t>
            </a:r>
          </a:p>
          <a:p>
            <a:pPr marL="514350" indent="-285750"/>
            <a:r>
              <a:rPr lang="en-US" sz="2000" b="1" dirty="0">
                <a:ea typeface="ＭＳ Ｐゴシック" pitchFamily="-108" charset="-128"/>
                <a:cs typeface="Arial" pitchFamily="34" charset="0"/>
              </a:rPr>
              <a:t>DMUs will continue to be performed until Constellation Exit, which is scheduled for October 2022</a:t>
            </a:r>
          </a:p>
          <a:p>
            <a:pPr marL="228600" indent="0">
              <a:buFontTx/>
              <a:buNone/>
            </a:pPr>
            <a:endParaRPr lang="en-US" sz="2000" b="0" dirty="0">
              <a:latin typeface="Arial" pitchFamily="34" charset="0"/>
              <a:ea typeface="ＭＳ Ｐゴシック" pitchFamily="-108" charset="-128"/>
              <a:cs typeface="Arial" pitchFamily="34" charset="0"/>
            </a:endParaRPr>
          </a:p>
        </p:txBody>
      </p:sp>
      <p:sp>
        <p:nvSpPr>
          <p:cNvPr id="7" name="Rectangle 5"/>
          <p:cNvSpPr>
            <a:spLocks noChangeArrowheads="1"/>
          </p:cNvSpPr>
          <p:nvPr/>
        </p:nvSpPr>
        <p:spPr bwMode="auto">
          <a:xfrm>
            <a:off x="1524000" y="225425"/>
            <a:ext cx="6096000" cy="1069975"/>
          </a:xfrm>
          <a:prstGeom prst="rect">
            <a:avLst/>
          </a:prstGeom>
          <a:noFill/>
          <a:ln w="12700">
            <a:noFill/>
            <a:miter lim="800000"/>
            <a:headEnd/>
            <a:tailEnd/>
          </a:ln>
        </p:spPr>
        <p:txBody>
          <a:bodyPr lIns="90487" tIns="44450" rIns="90487" bIns="44450" anchor="ctr"/>
          <a:lstStyle/>
          <a:p>
            <a:pPr algn="ctr"/>
            <a:endParaRPr lang="en-US" sz="2000" b="1" dirty="0">
              <a:solidFill>
                <a:schemeClr val="tx2"/>
              </a:solidFill>
              <a:effectLst/>
              <a:latin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val="576491639"/>
              </p:ext>
            </p:extLst>
          </p:nvPr>
        </p:nvGraphicFramePr>
        <p:xfrm>
          <a:off x="270631" y="1017571"/>
          <a:ext cx="8525410" cy="2854289"/>
        </p:xfrm>
        <a:graphic>
          <a:graphicData uri="http://schemas.openxmlformats.org/drawingml/2006/table">
            <a:tbl>
              <a:tblPr firstRow="1" bandRow="1">
                <a:tableStyleId>{93296810-A885-4BE3-A3E7-6D5BEEA58F35}</a:tableStyleId>
              </a:tblPr>
              <a:tblGrid>
                <a:gridCol w="726080">
                  <a:extLst>
                    <a:ext uri="{9D8B030D-6E8A-4147-A177-3AD203B41FA5}">
                      <a16:colId xmlns:a16="http://schemas.microsoft.com/office/drawing/2014/main" val="20000"/>
                    </a:ext>
                  </a:extLst>
                </a:gridCol>
                <a:gridCol w="645403">
                  <a:extLst>
                    <a:ext uri="{9D8B030D-6E8A-4147-A177-3AD203B41FA5}">
                      <a16:colId xmlns:a16="http://schemas.microsoft.com/office/drawing/2014/main" val="20001"/>
                    </a:ext>
                  </a:extLst>
                </a:gridCol>
                <a:gridCol w="599301">
                  <a:extLst>
                    <a:ext uri="{9D8B030D-6E8A-4147-A177-3AD203B41FA5}">
                      <a16:colId xmlns:a16="http://schemas.microsoft.com/office/drawing/2014/main" val="20002"/>
                    </a:ext>
                  </a:extLst>
                </a:gridCol>
                <a:gridCol w="610829">
                  <a:extLst>
                    <a:ext uri="{9D8B030D-6E8A-4147-A177-3AD203B41FA5}">
                      <a16:colId xmlns:a16="http://schemas.microsoft.com/office/drawing/2014/main" val="20003"/>
                    </a:ext>
                  </a:extLst>
                </a:gridCol>
                <a:gridCol w="564727">
                  <a:extLst>
                    <a:ext uri="{9D8B030D-6E8A-4147-A177-3AD203B41FA5}">
                      <a16:colId xmlns:a16="http://schemas.microsoft.com/office/drawing/2014/main" val="20004"/>
                    </a:ext>
                  </a:extLst>
                </a:gridCol>
                <a:gridCol w="564727">
                  <a:extLst>
                    <a:ext uri="{9D8B030D-6E8A-4147-A177-3AD203B41FA5}">
                      <a16:colId xmlns:a16="http://schemas.microsoft.com/office/drawing/2014/main" val="20005"/>
                    </a:ext>
                  </a:extLst>
                </a:gridCol>
                <a:gridCol w="564727">
                  <a:extLst>
                    <a:ext uri="{9D8B030D-6E8A-4147-A177-3AD203B41FA5}">
                      <a16:colId xmlns:a16="http://schemas.microsoft.com/office/drawing/2014/main" val="20006"/>
                    </a:ext>
                  </a:extLst>
                </a:gridCol>
                <a:gridCol w="564727">
                  <a:extLst>
                    <a:ext uri="{9D8B030D-6E8A-4147-A177-3AD203B41FA5}">
                      <a16:colId xmlns:a16="http://schemas.microsoft.com/office/drawing/2014/main" val="20007"/>
                    </a:ext>
                  </a:extLst>
                </a:gridCol>
                <a:gridCol w="564727">
                  <a:extLst>
                    <a:ext uri="{9D8B030D-6E8A-4147-A177-3AD203B41FA5}">
                      <a16:colId xmlns:a16="http://schemas.microsoft.com/office/drawing/2014/main" val="20008"/>
                    </a:ext>
                  </a:extLst>
                </a:gridCol>
                <a:gridCol w="564727">
                  <a:extLst>
                    <a:ext uri="{9D8B030D-6E8A-4147-A177-3AD203B41FA5}">
                      <a16:colId xmlns:a16="http://schemas.microsoft.com/office/drawing/2014/main" val="20009"/>
                    </a:ext>
                  </a:extLst>
                </a:gridCol>
                <a:gridCol w="588764">
                  <a:extLst>
                    <a:ext uri="{9D8B030D-6E8A-4147-A177-3AD203B41FA5}">
                      <a16:colId xmlns:a16="http://schemas.microsoft.com/office/drawing/2014/main" val="20010"/>
                    </a:ext>
                  </a:extLst>
                </a:gridCol>
                <a:gridCol w="608278">
                  <a:extLst>
                    <a:ext uri="{9D8B030D-6E8A-4147-A177-3AD203B41FA5}">
                      <a16:colId xmlns:a16="http://schemas.microsoft.com/office/drawing/2014/main" val="20011"/>
                    </a:ext>
                  </a:extLst>
                </a:gridCol>
                <a:gridCol w="548306">
                  <a:extLst>
                    <a:ext uri="{9D8B030D-6E8A-4147-A177-3AD203B41FA5}">
                      <a16:colId xmlns:a16="http://schemas.microsoft.com/office/drawing/2014/main" val="20012"/>
                    </a:ext>
                  </a:extLst>
                </a:gridCol>
                <a:gridCol w="810087">
                  <a:extLst>
                    <a:ext uri="{9D8B030D-6E8A-4147-A177-3AD203B41FA5}">
                      <a16:colId xmlns:a16="http://schemas.microsoft.com/office/drawing/2014/main" val="20013"/>
                    </a:ext>
                  </a:extLst>
                </a:gridCol>
              </a:tblGrid>
              <a:tr h="298732">
                <a:tc>
                  <a:txBody>
                    <a:bodyPr/>
                    <a:lstStyle/>
                    <a:p>
                      <a:pPr marL="0" algn="ctr" defTabSz="914400" rtl="0" eaLnBrk="1" latinLnBrk="0" hangingPunct="1"/>
                      <a:r>
                        <a:rPr lang="en-US" sz="1100" kern="1200" dirty="0"/>
                        <a:t>Year</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Jan</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Feb</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Mar</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Apr</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May</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Jun</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Jul</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Aug</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Sep</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Oct</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Nov</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Dec</a:t>
                      </a:r>
                      <a:endParaRPr lang="en-US" sz="1100" b="1" kern="1200" dirty="0">
                        <a:solidFill>
                          <a:schemeClr val="bg1"/>
                        </a:solidFill>
                        <a:latin typeface="+mn-lt"/>
                        <a:ea typeface="+mn-ea"/>
                        <a:cs typeface="+mn-cs"/>
                      </a:endParaRPr>
                    </a:p>
                  </a:txBody>
                  <a:tcPr>
                    <a:solidFill>
                      <a:srgbClr val="008000"/>
                    </a:solidFill>
                  </a:tcPr>
                </a:tc>
                <a:tc>
                  <a:txBody>
                    <a:bodyPr/>
                    <a:lstStyle/>
                    <a:p>
                      <a:pPr marL="0" algn="ctr" defTabSz="914400" rtl="0" eaLnBrk="1" latinLnBrk="0" hangingPunct="1"/>
                      <a:r>
                        <a:rPr lang="en-US" sz="1100" kern="1200" dirty="0"/>
                        <a:t>Total</a:t>
                      </a:r>
                      <a:endParaRPr lang="en-US" sz="1100" b="1" kern="1200" dirty="0">
                        <a:solidFill>
                          <a:schemeClr val="bg1"/>
                        </a:solidFill>
                        <a:latin typeface="+mn-lt"/>
                        <a:ea typeface="+mn-ea"/>
                        <a:cs typeface="+mn-cs"/>
                      </a:endParaRPr>
                    </a:p>
                  </a:txBody>
                  <a:tcPr>
                    <a:solidFill>
                      <a:srgbClr val="008000"/>
                    </a:solidFill>
                  </a:tcPr>
                </a:tc>
                <a:extLst>
                  <a:ext uri="{0D108BD9-81ED-4DB2-BD59-A6C34878D82A}">
                    <a16:rowId xmlns:a16="http://schemas.microsoft.com/office/drawing/2014/main" val="10000"/>
                  </a:ext>
                </a:extLst>
              </a:tr>
              <a:tr h="593728">
                <a:tc>
                  <a:txBody>
                    <a:bodyPr/>
                    <a:lstStyle/>
                    <a:p>
                      <a:pPr marL="0" algn="ctr" defTabSz="914400" rtl="0" eaLnBrk="1" latinLnBrk="0" hangingPunct="1"/>
                      <a:r>
                        <a:rPr lang="en-US" sz="1100" b="1" kern="1200" dirty="0">
                          <a:solidFill>
                            <a:srgbClr val="0000FF"/>
                          </a:solidFill>
                        </a:rPr>
                        <a:t>2020</a:t>
                      </a:r>
                    </a:p>
                    <a:p>
                      <a:pPr marL="0" algn="ctr" defTabSz="914400" rtl="0" eaLnBrk="1" latinLnBrk="0" hangingPunct="1"/>
                      <a:r>
                        <a:rPr lang="en-US" sz="1100" b="1" kern="1200" dirty="0"/>
                        <a:t>(T1-T4)</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6</a:t>
                      </a:r>
                    </a:p>
                  </a:txBody>
                  <a:tcPr marL="9525" marR="9525" marT="9525" marB="0" anchor="ctr">
                    <a:solidFill>
                      <a:srgbClr val="99FF99"/>
                    </a:solidFill>
                  </a:tcPr>
                </a:tc>
                <a:extLst>
                  <a:ext uri="{0D108BD9-81ED-4DB2-BD59-A6C34878D82A}">
                    <a16:rowId xmlns:a16="http://schemas.microsoft.com/office/drawing/2014/main" val="10001"/>
                  </a:ext>
                </a:extLst>
              </a:tr>
              <a:tr h="298731">
                <a:tc>
                  <a:txBody>
                    <a:bodyPr/>
                    <a:lstStyle/>
                    <a:p>
                      <a:pPr marL="0" algn="ctr" defTabSz="914400" rtl="0" eaLnBrk="1" latinLnBrk="0" hangingPunct="1"/>
                      <a:r>
                        <a:rPr lang="en-US" sz="1100" b="1" kern="1200" dirty="0"/>
                        <a:t>Tier 3</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noFill/>
                  </a:tcPr>
                </a:tc>
                <a:extLst>
                  <a:ext uri="{0D108BD9-81ED-4DB2-BD59-A6C34878D82A}">
                    <a16:rowId xmlns:a16="http://schemas.microsoft.com/office/drawing/2014/main" val="10002"/>
                  </a:ext>
                </a:extLst>
              </a:tr>
              <a:tr h="298731">
                <a:tc>
                  <a:txBody>
                    <a:bodyPr/>
                    <a:lstStyle/>
                    <a:p>
                      <a:pPr marL="0" algn="ctr" defTabSz="914400" rtl="0" eaLnBrk="1" latinLnBrk="0" hangingPunct="1"/>
                      <a:r>
                        <a:rPr lang="en-US" sz="1100" b="1" kern="1200" dirty="0"/>
                        <a:t>Tier 4</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a:solidFill>
                            <a:schemeClr val="tx1"/>
                          </a:solidFill>
                          <a:latin typeface="+mn-lt"/>
                          <a:ea typeface="+mn-ea"/>
                          <a:cs typeface="+mn-cs"/>
                        </a:rPr>
                        <a:t>0</a:t>
                      </a:r>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extLst>
                  <a:ext uri="{0D108BD9-81ED-4DB2-BD59-A6C34878D82A}">
                    <a16:rowId xmlns:a16="http://schemas.microsoft.com/office/drawing/2014/main" val="10003"/>
                  </a:ext>
                </a:extLst>
              </a:tr>
              <a:tr h="468174">
                <a:tc>
                  <a:txBody>
                    <a:bodyPr/>
                    <a:lstStyle/>
                    <a:p>
                      <a:pPr marL="0" algn="ctr" defTabSz="914400" rtl="0" eaLnBrk="1" latinLnBrk="0" hangingPunct="1"/>
                      <a:r>
                        <a:rPr lang="en-US" sz="1100" b="1" kern="1200">
                          <a:solidFill>
                            <a:srgbClr val="0000FF"/>
                          </a:solidFill>
                        </a:rPr>
                        <a:t>2021</a:t>
                      </a:r>
                      <a:endParaRPr lang="en-US" sz="1100" b="1" kern="1200" dirty="0">
                        <a:solidFill>
                          <a:srgbClr val="0000FF"/>
                        </a:solidFill>
                      </a:endParaRPr>
                    </a:p>
                    <a:p>
                      <a:pPr marL="0" algn="ctr" defTabSz="914400" rtl="0" eaLnBrk="1" latinLnBrk="0" hangingPunct="1"/>
                      <a:r>
                        <a:rPr lang="en-US" sz="1100" b="1" kern="1200" dirty="0"/>
                        <a:t>(T1-T4)</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2</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rgbClr val="0000FF"/>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a:solidFill>
                            <a:srgbClr val="0000FF"/>
                          </a:solidFill>
                          <a:latin typeface="+mn-lt"/>
                          <a:ea typeface="+mn-ea"/>
                          <a:cs typeface="+mn-cs"/>
                        </a:rPr>
                        <a:t>5</a:t>
                      </a:r>
                    </a:p>
                  </a:txBody>
                  <a:tcPr marL="9525" marR="9525" marT="9525" marB="0" anchor="ctr">
                    <a:noFill/>
                  </a:tcPr>
                </a:tc>
                <a:extLst>
                  <a:ext uri="{0D108BD9-81ED-4DB2-BD59-A6C34878D82A}">
                    <a16:rowId xmlns:a16="http://schemas.microsoft.com/office/drawing/2014/main" val="10004"/>
                  </a:ext>
                </a:extLst>
              </a:tr>
              <a:tr h="298731">
                <a:tc>
                  <a:txBody>
                    <a:bodyPr/>
                    <a:lstStyle/>
                    <a:p>
                      <a:pPr marL="0" algn="ctr" defTabSz="914400" rtl="0" eaLnBrk="1" latinLnBrk="0" hangingPunct="1"/>
                      <a:r>
                        <a:rPr lang="en-US" sz="1100" b="1" kern="1200" dirty="0"/>
                        <a:t>Tier 3</a:t>
                      </a:r>
                      <a:endParaRPr lang="en-US" sz="1100" b="1" kern="1200" dirty="0">
                        <a:solidFill>
                          <a:schemeClr val="tx1"/>
                        </a:solidFill>
                        <a:latin typeface="+mn-lt"/>
                        <a:ea typeface="+mn-ea"/>
                        <a:cs typeface="+mn-cs"/>
                      </a:endParaRPr>
                    </a:p>
                  </a:txBody>
                  <a:tcPr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1</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endParaRPr lang="en-US" sz="1100" b="1" kern="1200" dirty="0">
                        <a:solidFill>
                          <a:srgbClr val="0000FF"/>
                        </a:solidFill>
                        <a:latin typeface="+mn-lt"/>
                        <a:ea typeface="+mn-ea"/>
                        <a:cs typeface="+mn-cs"/>
                      </a:endParaRPr>
                    </a:p>
                  </a:txBody>
                  <a:tcPr marL="9525" marR="9525" marT="9525" marB="0" anchor="ctr">
                    <a:solidFill>
                      <a:srgbClr val="99FF99"/>
                    </a:solidFill>
                  </a:tcPr>
                </a:tc>
                <a:tc>
                  <a:txBody>
                    <a:bodyPr/>
                    <a:lstStyle/>
                    <a:p>
                      <a:pPr marL="0" algn="ctr" defTabSz="914400" rtl="0" eaLnBrk="1" fontAlgn="b" latinLnBrk="0" hangingPunct="1"/>
                      <a:r>
                        <a:rPr lang="en-US" sz="1100" b="1" kern="1200" dirty="0">
                          <a:solidFill>
                            <a:srgbClr val="0000FF"/>
                          </a:solidFill>
                          <a:latin typeface="+mn-lt"/>
                          <a:ea typeface="+mn-ea"/>
                          <a:cs typeface="+mn-cs"/>
                        </a:rPr>
                        <a:t>1</a:t>
                      </a:r>
                    </a:p>
                  </a:txBody>
                  <a:tcPr marL="9525" marR="9525" marT="9525" marB="0" anchor="ctr">
                    <a:solidFill>
                      <a:srgbClr val="99FF99"/>
                    </a:solidFill>
                  </a:tcPr>
                </a:tc>
                <a:extLst>
                  <a:ext uri="{0D108BD9-81ED-4DB2-BD59-A6C34878D82A}">
                    <a16:rowId xmlns:a16="http://schemas.microsoft.com/office/drawing/2014/main" val="10005"/>
                  </a:ext>
                </a:extLst>
              </a:tr>
              <a:tr h="298731">
                <a:tc>
                  <a:txBody>
                    <a:bodyPr/>
                    <a:lstStyle/>
                    <a:p>
                      <a:pPr marL="0" algn="ctr" defTabSz="914400" rtl="0" eaLnBrk="1" latinLnBrk="0" hangingPunct="1"/>
                      <a:r>
                        <a:rPr lang="en-US" sz="1100" b="1" kern="1200" dirty="0"/>
                        <a:t>Tier 4</a:t>
                      </a:r>
                      <a:endParaRPr lang="en-US" sz="1100" b="1" kern="1200" dirty="0">
                        <a:solidFill>
                          <a:schemeClr val="tx1"/>
                        </a:solidFill>
                        <a:latin typeface="+mn-lt"/>
                        <a:ea typeface="+mn-ea"/>
                        <a:cs typeface="+mn-cs"/>
                      </a:endParaRPr>
                    </a:p>
                  </a:txBody>
                  <a:tcPr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r>
                        <a:rPr lang="en-US" sz="1100" b="1" kern="1200" dirty="0">
                          <a:solidFill>
                            <a:schemeClr val="tx1"/>
                          </a:solidFill>
                          <a:latin typeface="+mn-lt"/>
                          <a:ea typeface="+mn-ea"/>
                          <a:cs typeface="+mn-cs"/>
                        </a:rPr>
                        <a:t>0</a:t>
                      </a: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chemeClr val="tx1"/>
                        </a:solidFill>
                        <a:latin typeface="+mn-lt"/>
                        <a:ea typeface="+mn-ea"/>
                        <a:cs typeface="+mn-cs"/>
                      </a:endParaRPr>
                    </a:p>
                  </a:txBody>
                  <a:tcPr marL="9525" marR="9525" marT="9525" marB="0" anchor="ctr">
                    <a:noFill/>
                  </a:tcPr>
                </a:tc>
                <a:tc>
                  <a:txBody>
                    <a:bodyPr/>
                    <a:lstStyle/>
                    <a:p>
                      <a:pPr marL="0" algn="ctr" defTabSz="914400" rtl="0" eaLnBrk="1" fontAlgn="b" latinLnBrk="0" hangingPunct="1"/>
                      <a:endParaRPr lang="en-US" sz="1100" b="1" kern="1200" dirty="0">
                        <a:solidFill>
                          <a:srgbClr val="0000FF"/>
                        </a:solidFill>
                        <a:latin typeface="+mn-lt"/>
                        <a:ea typeface="+mn-ea"/>
                        <a:cs typeface="+mn-cs"/>
                      </a:endParaRPr>
                    </a:p>
                  </a:txBody>
                  <a:tcPr marL="9525" marR="9525" marT="9525" marB="0" anchor="ctr">
                    <a:noFill/>
                  </a:tcPr>
                </a:tc>
                <a:tc>
                  <a:txBody>
                    <a:bodyPr/>
                    <a:lstStyle/>
                    <a:p>
                      <a:pPr marL="0" algn="ctr" defTabSz="914400" rtl="0" eaLnBrk="1" fontAlgn="b" latinLnBrk="0" hangingPunct="1"/>
                      <a:r>
                        <a:rPr lang="en-US" sz="1100" b="1" kern="1200" dirty="0">
                          <a:solidFill>
                            <a:srgbClr val="0000FF"/>
                          </a:solidFill>
                          <a:latin typeface="+mn-lt"/>
                          <a:ea typeface="+mn-ea"/>
                          <a:cs typeface="+mn-cs"/>
                        </a:rPr>
                        <a:t>0</a:t>
                      </a:r>
                    </a:p>
                  </a:txBody>
                  <a:tcPr marL="9525" marR="9525" marT="9525" marB="0" anchor="ctr">
                    <a:noFill/>
                  </a:tcPr>
                </a:tc>
                <a:extLst>
                  <a:ext uri="{0D108BD9-81ED-4DB2-BD59-A6C34878D82A}">
                    <a16:rowId xmlns:a16="http://schemas.microsoft.com/office/drawing/2014/main" val="10006"/>
                  </a:ext>
                </a:extLst>
              </a:tr>
              <a:tr h="298731">
                <a:tc gridSpan="14">
                  <a:txBody>
                    <a:bodyPr/>
                    <a:lstStyle/>
                    <a:p>
                      <a:pPr algn="ctr"/>
                      <a:r>
                        <a:rPr lang="en-US" sz="1100" b="1" dirty="0">
                          <a:solidFill>
                            <a:schemeClr val="tx1"/>
                          </a:solidFill>
                        </a:rPr>
                        <a:t>Tier Definitions: T1</a:t>
                      </a:r>
                      <a:r>
                        <a:rPr lang="en-US" sz="1100" b="1" baseline="0" dirty="0">
                          <a:solidFill>
                            <a:schemeClr val="tx1"/>
                          </a:solidFill>
                        </a:rPr>
                        <a:t> – Notify (email/phone), T2 – Conduct Briefing, T3 – Plan Maneuver, T4 – Execute Maneuver</a:t>
                      </a:r>
                      <a:endParaRPr lang="en-US" sz="1100" b="1" dirty="0">
                        <a:solidFill>
                          <a:schemeClr val="tx1"/>
                        </a:solidFill>
                      </a:endParaRPr>
                    </a:p>
                  </a:txBody>
                  <a:tcPr anchor="ctr">
                    <a:noFill/>
                  </a:tcP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tc hMerge="1">
                  <a:txBody>
                    <a:bodyPr/>
                    <a:lstStyle/>
                    <a:p>
                      <a:pPr marL="0" algn="ctr" defTabSz="914400" rtl="0" eaLnBrk="1" fontAlgn="b" latinLnBrk="0" hangingPunct="1"/>
                      <a:endParaRPr lang="en-US" sz="1200" b="1" kern="1200" dirty="0">
                        <a:solidFill>
                          <a:schemeClr val="tx1"/>
                        </a:solidFill>
                        <a:latin typeface="+mn-lt"/>
                        <a:ea typeface="+mn-ea"/>
                        <a:cs typeface="+mn-cs"/>
                      </a:endParaRPr>
                    </a:p>
                  </a:txBody>
                  <a:tcPr marL="9525" marR="9525" marT="9525" marB="0" anchor="ctr"/>
                </a:tc>
                <a:extLst>
                  <a:ext uri="{0D108BD9-81ED-4DB2-BD59-A6C34878D82A}">
                    <a16:rowId xmlns:a16="http://schemas.microsoft.com/office/drawing/2014/main" val="10007"/>
                  </a:ext>
                </a:extLst>
              </a:tr>
            </a:tbl>
          </a:graphicData>
        </a:graphic>
      </p:graphicFrame>
      <p:sp>
        <p:nvSpPr>
          <p:cNvPr id="11" name="Rectangle 2"/>
          <p:cNvSpPr txBox="1">
            <a:spLocks noChangeArrowheads="1"/>
          </p:cNvSpPr>
          <p:nvPr/>
        </p:nvSpPr>
        <p:spPr>
          <a:xfrm>
            <a:off x="0" y="1"/>
            <a:ext cx="9144000" cy="76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defPPr>
              <a:defRPr lang="en-US"/>
            </a:defPPr>
            <a:lvl1pPr algn="ctr">
              <a:defRPr sz="3200" b="1">
                <a:solidFill>
                  <a:srgbClr val="007600"/>
                </a:solidFill>
                <a:latin typeface="Calibri" pitchFamily="34" charset="0"/>
                <a:ea typeface="+mj-ea"/>
                <a:cs typeface="+mj-cs"/>
              </a:defRPr>
            </a:lvl1pPr>
          </a:lstStyle>
          <a:p>
            <a:r>
              <a:rPr lang="en-US" sz="2800" dirty="0">
                <a:solidFill>
                  <a:srgbClr val="006600"/>
                </a:solidFill>
                <a:latin typeface="+mj-lt"/>
              </a:rPr>
              <a:t>Terra High Interest Events</a:t>
            </a:r>
          </a:p>
        </p:txBody>
      </p:sp>
      <p:sp>
        <p:nvSpPr>
          <p:cNvPr id="7" name="Rectangle 3"/>
          <p:cNvSpPr txBox="1">
            <a:spLocks noChangeArrowheads="1"/>
          </p:cNvSpPr>
          <p:nvPr/>
        </p:nvSpPr>
        <p:spPr bwMode="auto">
          <a:xfrm>
            <a:off x="228600" y="3841993"/>
            <a:ext cx="8686800" cy="2946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t" anchorCtr="0" compatLnSpc="1">
            <a:prstTxWarp prst="textNoShape">
              <a:avLst/>
            </a:prstTxWarp>
            <a:normAutofit/>
          </a:bodyPr>
          <a:lstStyle>
            <a:lvl1pPr marL="342778" indent="-342778" algn="l" rtl="0" eaLnBrk="0" fontAlgn="base" hangingPunct="0">
              <a:spcBef>
                <a:spcPct val="20000"/>
              </a:spcBef>
              <a:spcAft>
                <a:spcPct val="0"/>
              </a:spcAft>
              <a:buChar char="•"/>
              <a:defRPr sz="3200">
                <a:solidFill>
                  <a:schemeClr val="tx1"/>
                </a:solidFill>
                <a:latin typeface="Calibri" pitchFamily="34" charset="0"/>
                <a:ea typeface="+mn-ea"/>
                <a:cs typeface="+mn-cs"/>
              </a:defRPr>
            </a:lvl1pPr>
            <a:lvl2pPr marL="742685" indent="-285648" algn="l" rtl="0" eaLnBrk="0" fontAlgn="base" hangingPunct="0">
              <a:spcBef>
                <a:spcPct val="20000"/>
              </a:spcBef>
              <a:spcAft>
                <a:spcPct val="0"/>
              </a:spcAft>
              <a:buChar char="–"/>
              <a:defRPr sz="2800">
                <a:solidFill>
                  <a:schemeClr val="tx1"/>
                </a:solidFill>
                <a:latin typeface="Calibri" pitchFamily="34" charset="0"/>
              </a:defRPr>
            </a:lvl2pPr>
            <a:lvl3pPr marL="1142592" indent="-228520" algn="l" rtl="0" eaLnBrk="0" fontAlgn="base" hangingPunct="0">
              <a:spcBef>
                <a:spcPct val="20000"/>
              </a:spcBef>
              <a:spcAft>
                <a:spcPct val="0"/>
              </a:spcAft>
              <a:buChar char="•"/>
              <a:defRPr sz="2400">
                <a:solidFill>
                  <a:schemeClr val="tx1"/>
                </a:solidFill>
                <a:latin typeface="Calibri" pitchFamily="34" charset="0"/>
              </a:defRPr>
            </a:lvl3pPr>
            <a:lvl4pPr marL="1599629" indent="-228520" algn="l" rtl="0" eaLnBrk="0" fontAlgn="base" hangingPunct="0">
              <a:spcBef>
                <a:spcPct val="20000"/>
              </a:spcBef>
              <a:spcAft>
                <a:spcPct val="0"/>
              </a:spcAft>
              <a:buChar char="–"/>
              <a:defRPr sz="2000">
                <a:solidFill>
                  <a:schemeClr val="tx1"/>
                </a:solidFill>
                <a:latin typeface="Calibri" pitchFamily="34" charset="0"/>
              </a:defRPr>
            </a:lvl4pPr>
            <a:lvl5pPr marL="2056668" indent="-228520" algn="l" rtl="0" eaLnBrk="0" fontAlgn="base" hangingPunct="0">
              <a:spcBef>
                <a:spcPct val="20000"/>
              </a:spcBef>
              <a:spcAft>
                <a:spcPct val="0"/>
              </a:spcAft>
              <a:buChar char="»"/>
              <a:defRPr sz="2000">
                <a:solidFill>
                  <a:schemeClr val="tx1"/>
                </a:solidFill>
                <a:latin typeface="Calibri" pitchFamily="34" charset="0"/>
              </a:defRPr>
            </a:lvl5pPr>
            <a:lvl6pPr marL="2513704" indent="-228520" algn="l" rtl="0" fontAlgn="base">
              <a:spcBef>
                <a:spcPct val="20000"/>
              </a:spcBef>
              <a:spcAft>
                <a:spcPct val="0"/>
              </a:spcAft>
              <a:buChar char="»"/>
              <a:defRPr sz="2000">
                <a:solidFill>
                  <a:schemeClr val="tx1"/>
                </a:solidFill>
                <a:latin typeface="+mn-lt"/>
              </a:defRPr>
            </a:lvl6pPr>
            <a:lvl7pPr marL="2970742" indent="-228520" algn="l" rtl="0" fontAlgn="base">
              <a:spcBef>
                <a:spcPct val="20000"/>
              </a:spcBef>
              <a:spcAft>
                <a:spcPct val="0"/>
              </a:spcAft>
              <a:buChar char="»"/>
              <a:defRPr sz="2000">
                <a:solidFill>
                  <a:schemeClr val="tx1"/>
                </a:solidFill>
                <a:latin typeface="+mn-lt"/>
              </a:defRPr>
            </a:lvl7pPr>
            <a:lvl8pPr marL="3427778" indent="-228520" algn="l" rtl="0" fontAlgn="base">
              <a:spcBef>
                <a:spcPct val="20000"/>
              </a:spcBef>
              <a:spcAft>
                <a:spcPct val="0"/>
              </a:spcAft>
              <a:buChar char="»"/>
              <a:defRPr sz="2000">
                <a:solidFill>
                  <a:schemeClr val="tx1"/>
                </a:solidFill>
                <a:latin typeface="+mn-lt"/>
              </a:defRPr>
            </a:lvl8pPr>
            <a:lvl9pPr marL="3884814" indent="-228520" algn="l" rtl="0" fontAlgn="base">
              <a:spcBef>
                <a:spcPct val="20000"/>
              </a:spcBef>
              <a:spcAft>
                <a:spcPct val="0"/>
              </a:spcAft>
              <a:buChar char="»"/>
              <a:defRPr sz="2000">
                <a:solidFill>
                  <a:schemeClr val="tx1"/>
                </a:solidFill>
                <a:latin typeface="+mn-lt"/>
              </a:defRPr>
            </a:lvl9pPr>
          </a:lstStyle>
          <a:p>
            <a:pPr marL="169802" indent="-161866"/>
            <a:r>
              <a:rPr lang="en-US" sz="1100" b="1" kern="0" dirty="0"/>
              <a:t>2010</a:t>
            </a:r>
            <a:r>
              <a:rPr lang="en-US" sz="1100" kern="0" dirty="0"/>
              <a:t>:  5 HIEs – 1 DAM performed  on </a:t>
            </a:r>
            <a:r>
              <a:rPr lang="en-US" sz="1100" kern="0" dirty="0">
                <a:sym typeface="Wingdings" pitchFamily="2" charset="2"/>
              </a:rPr>
              <a:t>01/22/2010: Terra vs. 34700 CA on 1/23 @ 20:46z </a:t>
            </a:r>
          </a:p>
          <a:p>
            <a:pPr marL="169802" indent="-161866"/>
            <a:r>
              <a:rPr lang="en-US" sz="1100" b="1" kern="0" dirty="0"/>
              <a:t>2011</a:t>
            </a:r>
            <a:r>
              <a:rPr lang="en-US" sz="1100" kern="0" dirty="0"/>
              <a:t>:  20 HIEs – 2 DAM planned and waived off</a:t>
            </a:r>
          </a:p>
          <a:p>
            <a:pPr marL="169802" indent="-161866"/>
            <a:r>
              <a:rPr lang="en-US" sz="1100" b="1" kern="0" dirty="0"/>
              <a:t>2012</a:t>
            </a:r>
            <a:r>
              <a:rPr lang="en-US" sz="1100" kern="0" dirty="0"/>
              <a:t>:  19 HIEs – 1 maneuver waived off due to CA </a:t>
            </a:r>
          </a:p>
          <a:p>
            <a:pPr marL="169802" indent="-161866"/>
            <a:r>
              <a:rPr lang="en-US" sz="1100" b="1" kern="0" dirty="0"/>
              <a:t>2013</a:t>
            </a:r>
            <a:r>
              <a:rPr lang="en-US" sz="1100" kern="0" dirty="0"/>
              <a:t>:  17 HIEs – 7 that required significant action</a:t>
            </a:r>
          </a:p>
          <a:p>
            <a:pPr marL="169802" indent="-161866"/>
            <a:r>
              <a:rPr lang="en-US" altLang="en-US" sz="1100" b="1" kern="0" dirty="0"/>
              <a:t>2014:  </a:t>
            </a:r>
            <a:r>
              <a:rPr lang="en-US" altLang="en-US" sz="1100" kern="0" dirty="0"/>
              <a:t>24 HIEs – 6 that required DAM execution or nominal maneuver waive-off and </a:t>
            </a:r>
            <a:r>
              <a:rPr lang="en-US" altLang="en-US" sz="1100" kern="0" dirty="0" err="1"/>
              <a:t>replanning</a:t>
            </a:r>
            <a:endParaRPr lang="en-US" altLang="en-US" sz="1100" kern="0" dirty="0"/>
          </a:p>
          <a:p>
            <a:pPr marL="169802" indent="-161866"/>
            <a:r>
              <a:rPr lang="en-US" altLang="en-US" sz="1100" b="1" kern="0" dirty="0"/>
              <a:t>2015:  </a:t>
            </a:r>
            <a:r>
              <a:rPr lang="en-US" altLang="en-US" sz="1100" kern="0" dirty="0"/>
              <a:t>33 HIEs  – 8 that required DAM execution or nominal maneuver waive-off and </a:t>
            </a:r>
            <a:r>
              <a:rPr lang="en-US" altLang="en-US" sz="1100" kern="0" dirty="0" err="1"/>
              <a:t>replanning</a:t>
            </a:r>
            <a:endParaRPr lang="en-US" sz="1100" kern="0" dirty="0"/>
          </a:p>
          <a:p>
            <a:pPr marL="169802" indent="-161866"/>
            <a:r>
              <a:rPr lang="en-US" altLang="en-US" sz="1100" b="1" kern="0" dirty="0"/>
              <a:t>2016:  </a:t>
            </a:r>
            <a:r>
              <a:rPr lang="en-US" altLang="en-US" sz="1100" kern="0" dirty="0"/>
              <a:t>11 HIEs – 0 that required DAM execution or nominal maneuver waive-off and </a:t>
            </a:r>
            <a:r>
              <a:rPr lang="en-US" altLang="en-US" sz="1100" kern="0" dirty="0" err="1"/>
              <a:t>replanning</a:t>
            </a:r>
            <a:endParaRPr lang="en-US" altLang="en-US" sz="1100" kern="0" dirty="0"/>
          </a:p>
          <a:p>
            <a:pPr marL="169802" indent="-161866"/>
            <a:r>
              <a:rPr lang="en-US" altLang="en-US" sz="1100" b="1" kern="0" dirty="0"/>
              <a:t>2017:  </a:t>
            </a:r>
            <a:r>
              <a:rPr lang="en-US" altLang="en-US" sz="1100" kern="0" dirty="0"/>
              <a:t>8 HIEs – 1 that required DAM execution or nominal maneuver waive-off and </a:t>
            </a:r>
            <a:r>
              <a:rPr lang="en-US" altLang="en-US" sz="1100" kern="0" dirty="0" err="1"/>
              <a:t>replanning</a:t>
            </a:r>
            <a:endParaRPr lang="en-US" altLang="en-US" sz="1100" kern="0" dirty="0"/>
          </a:p>
          <a:p>
            <a:pPr marL="169802" indent="-161866"/>
            <a:r>
              <a:rPr lang="en-US" altLang="en-US" sz="1100" b="1" kern="0" dirty="0"/>
              <a:t>2018</a:t>
            </a:r>
            <a:r>
              <a:rPr lang="en-US" altLang="en-US" sz="1100" kern="0" dirty="0"/>
              <a:t>:  6 HIEs – 2 that required DAM execution or nominal maneuver waive-off and </a:t>
            </a:r>
            <a:r>
              <a:rPr lang="en-US" altLang="en-US" sz="1100" kern="0" dirty="0" err="1"/>
              <a:t>replanning</a:t>
            </a:r>
            <a:endParaRPr lang="en-US" altLang="en-US" sz="1100" kern="0" dirty="0"/>
          </a:p>
          <a:p>
            <a:pPr marL="169802" indent="-161866"/>
            <a:r>
              <a:rPr lang="en-US" altLang="en-US" sz="1100" b="1" kern="0" dirty="0"/>
              <a:t>2019:  9 HIEs - 5 </a:t>
            </a:r>
            <a:r>
              <a:rPr lang="en-US" altLang="en-US" sz="1100" kern="0" dirty="0"/>
              <a:t>that required DAM execution or maneuver waive-off and </a:t>
            </a:r>
            <a:r>
              <a:rPr lang="en-US" altLang="en-US" sz="1100" kern="0" dirty="0" err="1"/>
              <a:t>replanning</a:t>
            </a:r>
            <a:endParaRPr lang="en-US" altLang="en-US" sz="1100" kern="0" dirty="0"/>
          </a:p>
          <a:p>
            <a:pPr marL="169802" indent="-161866"/>
            <a:r>
              <a:rPr lang="en-US" altLang="en-US" sz="1100" b="1" kern="0" dirty="0"/>
              <a:t>2020:  6 HIEs - 3 </a:t>
            </a:r>
            <a:r>
              <a:rPr lang="en-US" altLang="en-US" sz="1100" kern="0" dirty="0"/>
              <a:t>that required DAM execution or maneuver waive-off and replanning</a:t>
            </a:r>
          </a:p>
          <a:p>
            <a:pPr marL="169802" indent="-161866"/>
            <a:r>
              <a:rPr lang="en-US" altLang="en-US" sz="1100" b="1" kern="0" dirty="0">
                <a:solidFill>
                  <a:srgbClr val="0000FF"/>
                </a:solidFill>
              </a:rPr>
              <a:t>2021:  1 HIE </a:t>
            </a:r>
            <a:r>
              <a:rPr lang="en-US" altLang="en-US" sz="1100" kern="0" dirty="0">
                <a:solidFill>
                  <a:srgbClr val="0000FF"/>
                </a:solidFill>
              </a:rPr>
              <a:t>that required DAM execution or maneuver waive-off and replanning</a:t>
            </a:r>
          </a:p>
          <a:p>
            <a:pPr marL="569709" lvl="1" indent="-161866"/>
            <a:r>
              <a:rPr lang="en-US" altLang="en-US" sz="1000" kern="0" dirty="0">
                <a:solidFill>
                  <a:srgbClr val="0000FF"/>
                </a:solidFill>
              </a:rPr>
              <a:t>Terra vs. 37588 --  TCA @ 083/15:10:47;  maneuver planned but ultimately waived-off due to Pc dropping off</a:t>
            </a:r>
          </a:p>
          <a:p>
            <a:pPr marL="407843" lvl="1" indent="0">
              <a:buNone/>
            </a:pPr>
            <a:endParaRPr lang="en-US" sz="1000" kern="0" dirty="0">
              <a:solidFill>
                <a:srgbClr val="0000FF"/>
              </a:solidFill>
            </a:endParaRPr>
          </a:p>
        </p:txBody>
      </p:sp>
      <p:cxnSp>
        <p:nvCxnSpPr>
          <p:cNvPr id="3" name="Straight Connector 2"/>
          <p:cNvCxnSpPr/>
          <p:nvPr/>
        </p:nvCxnSpPr>
        <p:spPr bwMode="auto">
          <a:xfrm>
            <a:off x="270631" y="2501660"/>
            <a:ext cx="8515379"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6091616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vert="horz" lIns="91440" tIns="45720" rIns="91440" bIns="45720" rtlCol="0" anchor="ctr">
            <a:normAutofit/>
          </a:bodyPr>
          <a:lstStyle/>
          <a:p>
            <a:pPr fontAlgn="base">
              <a:spcAft>
                <a:spcPct val="0"/>
              </a:spcAft>
            </a:pPr>
            <a:r>
              <a:rPr lang="en-US" dirty="0"/>
              <a:t>ESMO RMM Planning Automation</a:t>
            </a:r>
            <a:endParaRPr lang="en-US" sz="2200" dirty="0">
              <a:solidFill>
                <a:srgbClr val="0000FF"/>
              </a:solidFill>
            </a:endParaRPr>
          </a:p>
        </p:txBody>
      </p:sp>
      <p:sp>
        <p:nvSpPr>
          <p:cNvPr id="3" name="Content Placeholder 2"/>
          <p:cNvSpPr>
            <a:spLocks noGrp="1"/>
          </p:cNvSpPr>
          <p:nvPr>
            <p:ph idx="1"/>
          </p:nvPr>
        </p:nvSpPr>
        <p:spPr>
          <a:xfrm>
            <a:off x="304800" y="838200"/>
            <a:ext cx="8458200" cy="5791200"/>
          </a:xfrm>
        </p:spPr>
        <p:txBody>
          <a:bodyPr>
            <a:noAutofit/>
          </a:bodyPr>
          <a:lstStyle/>
          <a:p>
            <a:r>
              <a:rPr lang="en-US" sz="1800" b="1" dirty="0"/>
              <a:t>ESMO updated its Close Approach (CA) Process Flow to move towards a more Automated approach</a:t>
            </a:r>
          </a:p>
          <a:p>
            <a:pPr lvl="1"/>
            <a:r>
              <a:rPr lang="en-US" sz="1400" dirty="0"/>
              <a:t>Prepares for future increased object catalog w/ Space Fence</a:t>
            </a:r>
          </a:p>
          <a:p>
            <a:pPr lvl="1"/>
            <a:r>
              <a:rPr lang="en-US" sz="1400" dirty="0"/>
              <a:t>Reduces workload for each event</a:t>
            </a:r>
          </a:p>
          <a:p>
            <a:pPr lvl="1"/>
            <a:r>
              <a:rPr lang="en-US" sz="1400" dirty="0"/>
              <a:t>Keeps solution “at the ready” for short notice events</a:t>
            </a:r>
          </a:p>
          <a:p>
            <a:r>
              <a:rPr lang="en-US" sz="1800" b="1" dirty="0"/>
              <a:t>ESMO Flight Dynamics team developed an autonomous </a:t>
            </a:r>
            <a:r>
              <a:rPr lang="en-US" sz="1800" b="1" dirty="0" err="1"/>
              <a:t>ephem</a:t>
            </a:r>
            <a:r>
              <a:rPr lang="en-US" sz="1800" b="1" dirty="0"/>
              <a:t> generation tool</a:t>
            </a:r>
          </a:p>
          <a:p>
            <a:r>
              <a:rPr lang="en-US" sz="1800" b="1" dirty="0" err="1"/>
              <a:t>Ephems</a:t>
            </a:r>
            <a:r>
              <a:rPr lang="en-US" sz="1800" b="1" dirty="0"/>
              <a:t> built off optimal and constrained cases solved for by the Collision Risk Management System (CRMS)</a:t>
            </a:r>
          </a:p>
          <a:p>
            <a:r>
              <a:rPr lang="en-US" sz="1800" b="1" dirty="0" err="1"/>
              <a:t>Ephems</a:t>
            </a:r>
            <a:r>
              <a:rPr lang="en-US" sz="1800" b="1" dirty="0"/>
              <a:t> posted directly to </a:t>
            </a:r>
            <a:r>
              <a:rPr lang="en-US" sz="1800" b="1" dirty="0" err="1"/>
              <a:t>SpaceTrack</a:t>
            </a:r>
            <a:r>
              <a:rPr lang="en-US" sz="1800" b="1" dirty="0"/>
              <a:t> and sent to CARA for screening</a:t>
            </a:r>
          </a:p>
          <a:p>
            <a:pPr lvl="1"/>
            <a:r>
              <a:rPr lang="en-US" sz="1400" dirty="0"/>
              <a:t>Delivery to CARA is now automatic based on logic built into the FDS </a:t>
            </a:r>
            <a:r>
              <a:rPr lang="en-US" sz="1400" dirty="0" err="1"/>
              <a:t>ephem</a:t>
            </a:r>
            <a:r>
              <a:rPr lang="en-US" sz="1400" dirty="0"/>
              <a:t> tool to whittle </a:t>
            </a:r>
            <a:r>
              <a:rPr lang="en-US" sz="1400" dirty="0" err="1"/>
              <a:t>ephems</a:t>
            </a:r>
            <a:r>
              <a:rPr lang="en-US" sz="1400" dirty="0"/>
              <a:t> down from maximum of eight generated to a maximum of five delivered</a:t>
            </a:r>
          </a:p>
          <a:p>
            <a:pPr lvl="1"/>
            <a:r>
              <a:rPr lang="en-US" sz="1400" dirty="0"/>
              <a:t>Any other options needed can be sent manually</a:t>
            </a:r>
          </a:p>
          <a:p>
            <a:r>
              <a:rPr lang="en-US" sz="1800" b="1" dirty="0"/>
              <a:t>Screening results automatically compiled and outputted via an email report from CRMS</a:t>
            </a:r>
          </a:p>
          <a:p>
            <a:r>
              <a:rPr lang="en-US" sz="1800" b="1" dirty="0"/>
              <a:t>Auto </a:t>
            </a:r>
            <a:r>
              <a:rPr lang="en-US" sz="1800" b="1" dirty="0" err="1"/>
              <a:t>Ephem</a:t>
            </a:r>
            <a:r>
              <a:rPr lang="en-US" sz="1800" b="1" dirty="0"/>
              <a:t> Generation implemented in February 2017</a:t>
            </a:r>
          </a:p>
          <a:p>
            <a:r>
              <a:rPr lang="en-US" sz="1800" b="1" dirty="0"/>
              <a:t>Auto </a:t>
            </a:r>
            <a:r>
              <a:rPr lang="en-US" sz="1800" b="1" dirty="0" err="1"/>
              <a:t>Ephem</a:t>
            </a:r>
            <a:r>
              <a:rPr lang="en-US" sz="1800" b="1" dirty="0"/>
              <a:t> Delivery</a:t>
            </a:r>
            <a:r>
              <a:rPr lang="en-US" sz="1800" b="1" dirty="0">
                <a:solidFill>
                  <a:srgbClr val="0000FF"/>
                </a:solidFill>
              </a:rPr>
              <a:t> </a:t>
            </a:r>
            <a:r>
              <a:rPr lang="en-US" sz="1800" b="1" dirty="0"/>
              <a:t>implemented in February 2018</a:t>
            </a:r>
          </a:p>
          <a:p>
            <a:r>
              <a:rPr lang="en-US" sz="1800" b="1" dirty="0"/>
              <a:t>ESMO has completed CARA Devolution Parallel Operations (Sept 2019) and now in an “interim” devolved state</a:t>
            </a:r>
          </a:p>
          <a:p>
            <a:pPr lvl="1"/>
            <a:r>
              <a:rPr lang="en-US" sz="1400" b="1" dirty="0"/>
              <a:t>Updates to MOCA CONOPS being made match language/requirements in the new CARA NID</a:t>
            </a:r>
          </a:p>
          <a:p>
            <a:pPr lvl="1"/>
            <a:r>
              <a:rPr lang="en-US" sz="1400" b="1" dirty="0">
                <a:solidFill>
                  <a:srgbClr val="0000FF"/>
                </a:solidFill>
              </a:rPr>
              <a:t>CRMS Release 9 delivered and went operational on August 5</a:t>
            </a:r>
            <a:r>
              <a:rPr lang="en-US" sz="1400" b="1" baseline="30000" dirty="0">
                <a:solidFill>
                  <a:srgbClr val="0000FF"/>
                </a:solidFill>
              </a:rPr>
              <a:t>th</a:t>
            </a:r>
            <a:r>
              <a:rPr lang="en-US" sz="1400" b="1" dirty="0">
                <a:solidFill>
                  <a:srgbClr val="0000FF"/>
                </a:solidFill>
              </a:rPr>
              <a:t>, 2021</a:t>
            </a:r>
          </a:p>
        </p:txBody>
      </p:sp>
    </p:spTree>
    <p:extLst>
      <p:ext uri="{BB962C8B-B14F-4D97-AF65-F5344CB8AC3E}">
        <p14:creationId xmlns:p14="http://schemas.microsoft.com/office/powerpoint/2010/main" val="2598880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r>
              <a:rPr lang="en-US" dirty="0"/>
              <a:t>Devolution Metrics</a:t>
            </a:r>
          </a:p>
        </p:txBody>
      </p:sp>
      <p:graphicFrame>
        <p:nvGraphicFramePr>
          <p:cNvPr id="4" name="Table 3">
            <a:extLst>
              <a:ext uri="{FF2B5EF4-FFF2-40B4-BE49-F238E27FC236}">
                <a16:creationId xmlns:a16="http://schemas.microsoft.com/office/drawing/2014/main" id="{34BC8490-CB2F-4205-B06D-811443ED14B8}"/>
              </a:ext>
            </a:extLst>
          </p:cNvPr>
          <p:cNvGraphicFramePr>
            <a:graphicFrameLocks noGrp="1"/>
          </p:cNvGraphicFramePr>
          <p:nvPr>
            <p:extLst>
              <p:ext uri="{D42A27DB-BD31-4B8C-83A1-F6EECF244321}">
                <p14:modId xmlns:p14="http://schemas.microsoft.com/office/powerpoint/2010/main" val="2552791981"/>
              </p:ext>
            </p:extLst>
          </p:nvPr>
        </p:nvGraphicFramePr>
        <p:xfrm>
          <a:off x="1333499" y="1260067"/>
          <a:ext cx="6477002" cy="3024308"/>
        </p:xfrm>
        <a:graphic>
          <a:graphicData uri="http://schemas.openxmlformats.org/drawingml/2006/table">
            <a:tbl>
              <a:tblPr/>
              <a:tblGrid>
                <a:gridCol w="1249876">
                  <a:extLst>
                    <a:ext uri="{9D8B030D-6E8A-4147-A177-3AD203B41FA5}">
                      <a16:colId xmlns:a16="http://schemas.microsoft.com/office/drawing/2014/main" val="1680514799"/>
                    </a:ext>
                  </a:extLst>
                </a:gridCol>
                <a:gridCol w="1153105">
                  <a:extLst>
                    <a:ext uri="{9D8B030D-6E8A-4147-A177-3AD203B41FA5}">
                      <a16:colId xmlns:a16="http://schemas.microsoft.com/office/drawing/2014/main" val="2292080472"/>
                    </a:ext>
                  </a:extLst>
                </a:gridCol>
                <a:gridCol w="1229111">
                  <a:extLst>
                    <a:ext uri="{9D8B030D-6E8A-4147-A177-3AD203B41FA5}">
                      <a16:colId xmlns:a16="http://schemas.microsoft.com/office/drawing/2014/main" val="2606563474"/>
                    </a:ext>
                  </a:extLst>
                </a:gridCol>
                <a:gridCol w="1422455">
                  <a:extLst>
                    <a:ext uri="{9D8B030D-6E8A-4147-A177-3AD203B41FA5}">
                      <a16:colId xmlns:a16="http://schemas.microsoft.com/office/drawing/2014/main" val="745683701"/>
                    </a:ext>
                  </a:extLst>
                </a:gridCol>
                <a:gridCol w="1422455">
                  <a:extLst>
                    <a:ext uri="{9D8B030D-6E8A-4147-A177-3AD203B41FA5}">
                      <a16:colId xmlns:a16="http://schemas.microsoft.com/office/drawing/2014/main" val="20004"/>
                    </a:ext>
                  </a:extLst>
                </a:gridCol>
              </a:tblGrid>
              <a:tr h="685800">
                <a:tc>
                  <a:txBody>
                    <a:bodyPr/>
                    <a:lstStyle/>
                    <a:p>
                      <a:pPr algn="ctr" fontAlgn="ctr"/>
                      <a:r>
                        <a:rPr lang="en-US" sz="1800" b="0" i="0" u="none" strike="noStrike" dirty="0">
                          <a:solidFill>
                            <a:srgbClr val="FFFFFF"/>
                          </a:solidFill>
                          <a:effectLst/>
                          <a:latin typeface="Arial" panose="020B0604020202020204" pitchFamily="34" charset="0"/>
                        </a:rPr>
                        <a:t>Satellite Name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800" b="0" i="0" u="none" strike="noStrike" dirty="0">
                          <a:solidFill>
                            <a:srgbClr val="FFFFFF"/>
                          </a:solidFill>
                          <a:effectLst/>
                          <a:latin typeface="Arial" panose="020B0604020202020204" pitchFamily="34" charset="0"/>
                        </a:rPr>
                        <a:t># of Events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800" b="0" i="0" u="none" strike="noStrike" dirty="0">
                          <a:solidFill>
                            <a:srgbClr val="FFFFFF"/>
                          </a:solidFill>
                          <a:effectLst/>
                          <a:latin typeface="Arial" panose="020B0604020202020204" pitchFamily="34" charset="0"/>
                        </a:rPr>
                        <a:t># of</a:t>
                      </a:r>
                      <a:br>
                        <a:rPr lang="en-US" sz="1800" b="0" i="0" u="none" strike="noStrike" dirty="0">
                          <a:solidFill>
                            <a:srgbClr val="FFFFFF"/>
                          </a:solidFill>
                          <a:effectLst/>
                          <a:latin typeface="Arial" panose="020B0604020202020204" pitchFamily="34" charset="0"/>
                        </a:rPr>
                      </a:br>
                      <a:r>
                        <a:rPr lang="en-US" sz="1800" b="0" i="0" u="none" strike="noStrike" dirty="0">
                          <a:solidFill>
                            <a:srgbClr val="FFFFFF"/>
                          </a:solidFill>
                          <a:effectLst/>
                          <a:latin typeface="Arial" panose="020B0604020202020204" pitchFamily="34" charset="0"/>
                        </a:rPr>
                        <a:t>HIEs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algn="ctr" fontAlgn="ctr"/>
                      <a:r>
                        <a:rPr lang="en-US" sz="1800" b="0" i="0" u="none" strike="noStrike" dirty="0">
                          <a:solidFill>
                            <a:srgbClr val="FFFFFF"/>
                          </a:solidFill>
                          <a:effectLst/>
                          <a:latin typeface="Arial" panose="020B0604020202020204" pitchFamily="34" charset="0"/>
                        </a:rPr>
                        <a:t># of Ephems Screened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0" i="0" u="none" strike="noStrike" dirty="0">
                          <a:solidFill>
                            <a:srgbClr val="FFFFFF"/>
                          </a:solidFill>
                          <a:effectLst/>
                          <a:latin typeface="Arial" panose="020B0604020202020204" pitchFamily="34" charset="0"/>
                        </a:rPr>
                        <a:t># of</a:t>
                      </a:r>
                      <a:br>
                        <a:rPr lang="en-US" sz="1800" b="0" i="0" u="none" strike="noStrike" dirty="0">
                          <a:solidFill>
                            <a:srgbClr val="FFFFFF"/>
                          </a:solidFill>
                          <a:effectLst/>
                          <a:latin typeface="Arial" panose="020B0604020202020204" pitchFamily="34" charset="0"/>
                        </a:rPr>
                      </a:br>
                      <a:r>
                        <a:rPr lang="en-US" sz="1800" b="0" i="0" u="none" strike="noStrike" dirty="0">
                          <a:solidFill>
                            <a:srgbClr val="FFFFFF"/>
                          </a:solidFill>
                          <a:effectLst/>
                          <a:latin typeface="Arial" panose="020B0604020202020204" pitchFamily="34" charset="0"/>
                        </a:rPr>
                        <a:t>RMMs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2060"/>
                    </a:solidFill>
                  </a:tcPr>
                </a:tc>
                <a:extLst>
                  <a:ext uri="{0D108BD9-81ED-4DB2-BD59-A6C34878D82A}">
                    <a16:rowId xmlns:a16="http://schemas.microsoft.com/office/drawing/2014/main" val="2948931483"/>
                  </a:ext>
                </a:extLst>
              </a:tr>
              <a:tr h="584627">
                <a:tc>
                  <a:txBody>
                    <a:bodyPr/>
                    <a:lstStyle/>
                    <a:p>
                      <a:pPr algn="ctr" fontAlgn="ctr"/>
                      <a:r>
                        <a:rPr lang="en-US" sz="2400" b="1" i="0" u="none" strike="noStrike" dirty="0">
                          <a:effectLst/>
                          <a:latin typeface="Arial" panose="020B0604020202020204" pitchFamily="34" charset="0"/>
                        </a:rPr>
                        <a:t>Aqua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2000" b="0" i="0" u="none" strike="noStrike" dirty="0">
                          <a:solidFill>
                            <a:schemeClr val="tx1"/>
                          </a:solidFill>
                          <a:effectLst/>
                          <a:latin typeface="Arial" panose="020B0604020202020204" pitchFamily="34" charset="0"/>
                        </a:rPr>
                        <a:t>7004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2000" b="0" i="0" u="none" strike="noStrike" dirty="0">
                          <a:effectLst/>
                          <a:latin typeface="Arial" panose="020B0604020202020204" pitchFamily="34" charset="0"/>
                        </a:rPr>
                        <a:t>36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2000" b="0" i="0" u="none" strike="noStrike" dirty="0">
                          <a:effectLst/>
                          <a:latin typeface="Arial" panose="020B0604020202020204" pitchFamily="34" charset="0"/>
                        </a:rPr>
                        <a:t>230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ctr" fontAlgn="ctr"/>
                      <a:r>
                        <a:rPr lang="en-US" sz="2000" b="0" i="0" u="none" strike="noStrike" dirty="0">
                          <a:effectLst/>
                          <a:latin typeface="Arial" panose="020B0604020202020204" pitchFamily="34" charset="0"/>
                        </a:rPr>
                        <a:t>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extLst>
                  <a:ext uri="{0D108BD9-81ED-4DB2-BD59-A6C34878D82A}">
                    <a16:rowId xmlns:a16="http://schemas.microsoft.com/office/drawing/2014/main" val="2150484188"/>
                  </a:ext>
                </a:extLst>
              </a:tr>
              <a:tr h="584627">
                <a:tc>
                  <a:txBody>
                    <a:bodyPr/>
                    <a:lstStyle/>
                    <a:p>
                      <a:pPr algn="ctr" fontAlgn="ctr"/>
                      <a:r>
                        <a:rPr lang="en-US" sz="2400" b="1" i="0" u="none" strike="noStrike" dirty="0">
                          <a:effectLst/>
                          <a:latin typeface="Arial" panose="020B0604020202020204" pitchFamily="34" charset="0"/>
                        </a:rPr>
                        <a:t>Aura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2000" b="0" i="0" u="none" strike="noStrike" dirty="0">
                          <a:solidFill>
                            <a:schemeClr val="tx1"/>
                          </a:solidFill>
                          <a:effectLst/>
                          <a:latin typeface="Arial" panose="020B0604020202020204" pitchFamily="34" charset="0"/>
                        </a:rPr>
                        <a:t>7442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2000" b="0" i="0" u="none" strike="noStrike" dirty="0">
                          <a:effectLst/>
                          <a:latin typeface="Arial" panose="020B0604020202020204" pitchFamily="34" charset="0"/>
                        </a:rPr>
                        <a:t>25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2000" b="0" i="0" u="none" strike="noStrike" dirty="0">
                          <a:effectLst/>
                          <a:latin typeface="Arial" panose="020B0604020202020204" pitchFamily="34" charset="0"/>
                        </a:rPr>
                        <a:t>145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fontAlgn="ctr"/>
                      <a:r>
                        <a:rPr lang="en-US" sz="2000" b="0" i="0" u="none" strike="noStrike" dirty="0">
                          <a:effectLst/>
                          <a:latin typeface="Arial" panose="020B0604020202020204" pitchFamily="34" charset="0"/>
                        </a:rPr>
                        <a:t>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3388176132"/>
                  </a:ext>
                </a:extLst>
              </a:tr>
              <a:tr h="584627">
                <a:tc>
                  <a:txBody>
                    <a:bodyPr/>
                    <a:lstStyle/>
                    <a:p>
                      <a:pPr algn="ctr" fontAlgn="ctr"/>
                      <a:r>
                        <a:rPr lang="en-US" sz="2400" b="1" i="0" u="none" strike="noStrike" dirty="0">
                          <a:effectLst/>
                          <a:latin typeface="Arial" panose="020B0604020202020204" pitchFamily="34" charset="0"/>
                        </a:rPr>
                        <a:t>Terra</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fontAlgn="ctr"/>
                      <a:r>
                        <a:rPr lang="en-US" sz="2000" b="0" i="0" u="none" strike="noStrike" dirty="0">
                          <a:solidFill>
                            <a:schemeClr val="tx1"/>
                          </a:solidFill>
                          <a:effectLst/>
                          <a:latin typeface="Arial" panose="020B0604020202020204" pitchFamily="34" charset="0"/>
                        </a:rPr>
                        <a:t>6256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fontAlgn="ctr"/>
                      <a:r>
                        <a:rPr lang="en-US" sz="2000" b="0" i="0" u="none" strike="noStrike" dirty="0">
                          <a:effectLst/>
                          <a:latin typeface="Arial" panose="020B0604020202020204" pitchFamily="34" charset="0"/>
                        </a:rPr>
                        <a:t>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fontAlgn="ctr"/>
                      <a:r>
                        <a:rPr lang="en-US" sz="2000" b="0" i="0" u="none" strike="noStrike" dirty="0">
                          <a:effectLst/>
                          <a:latin typeface="Arial" panose="020B0604020202020204" pitchFamily="34" charset="0"/>
                        </a:rPr>
                        <a:t>199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tc>
                  <a:txBody>
                    <a:bodyPr/>
                    <a:lstStyle/>
                    <a:p>
                      <a:pPr algn="ctr" fontAlgn="ctr"/>
                      <a:r>
                        <a:rPr lang="en-US" sz="2000" b="0" i="0" u="none" strike="noStrike" dirty="0">
                          <a:effectLst/>
                          <a:latin typeface="Arial" panose="020B0604020202020204" pitchFamily="34" charset="0"/>
                        </a:rPr>
                        <a:t>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9FF99"/>
                    </a:solidFill>
                  </a:tcPr>
                </a:tc>
                <a:extLst>
                  <a:ext uri="{0D108BD9-81ED-4DB2-BD59-A6C34878D82A}">
                    <a16:rowId xmlns:a16="http://schemas.microsoft.com/office/drawing/2014/main" val="3590919498"/>
                  </a:ext>
                </a:extLst>
              </a:tr>
              <a:tr h="584627">
                <a:tc>
                  <a:txBody>
                    <a:bodyPr/>
                    <a:lstStyle/>
                    <a:p>
                      <a:pPr algn="ctr" fontAlgn="ctr"/>
                      <a:r>
                        <a:rPr lang="en-US" sz="2400" b="1" i="0" u="none" strike="noStrike" dirty="0">
                          <a:solidFill>
                            <a:srgbClr val="0000FF"/>
                          </a:solidFill>
                          <a:effectLst/>
                          <a:latin typeface="Arial" panose="020B0604020202020204" pitchFamily="34" charset="0"/>
                        </a:rPr>
                        <a:t>Total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0" i="0" u="none" strike="noStrike" dirty="0">
                          <a:solidFill>
                            <a:schemeClr val="tx1"/>
                          </a:solidFill>
                          <a:effectLst/>
                          <a:latin typeface="Arial" panose="020B0604020202020204" pitchFamily="34" charset="0"/>
                        </a:rPr>
                        <a:t>20702</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0" i="0" u="none" strike="noStrike" dirty="0">
                          <a:solidFill>
                            <a:srgbClr val="0000FF"/>
                          </a:solidFill>
                          <a:effectLst/>
                          <a:latin typeface="Arial" panose="020B0604020202020204" pitchFamily="34" charset="0"/>
                        </a:rPr>
                        <a:t>79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0" i="0" u="none" strike="noStrike" dirty="0">
                          <a:solidFill>
                            <a:srgbClr val="0000FF"/>
                          </a:solidFill>
                          <a:effectLst/>
                          <a:latin typeface="Arial" panose="020B0604020202020204" pitchFamily="34" charset="0"/>
                        </a:rPr>
                        <a:t>574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2000" b="0" i="0" u="none" strike="noStrike" dirty="0">
                          <a:solidFill>
                            <a:srgbClr val="0000FF"/>
                          </a:solidFill>
                          <a:effectLst/>
                          <a:latin typeface="Arial" panose="020B0604020202020204" pitchFamily="34" charset="0"/>
                        </a:rPr>
                        <a:t>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749859733"/>
                  </a:ext>
                </a:extLst>
              </a:tr>
            </a:tbl>
          </a:graphicData>
        </a:graphic>
      </p:graphicFrame>
      <p:sp>
        <p:nvSpPr>
          <p:cNvPr id="5" name="TextBox 4">
            <a:extLst>
              <a:ext uri="{FF2B5EF4-FFF2-40B4-BE49-F238E27FC236}">
                <a16:creationId xmlns:a16="http://schemas.microsoft.com/office/drawing/2014/main" id="{7E49203F-6E33-4DB8-9C9F-CABC5DE09690}"/>
              </a:ext>
            </a:extLst>
          </p:cNvPr>
          <p:cNvSpPr txBox="1"/>
          <p:nvPr/>
        </p:nvSpPr>
        <p:spPr>
          <a:xfrm>
            <a:off x="1333499" y="4431268"/>
            <a:ext cx="6477002" cy="369332"/>
          </a:xfrm>
          <a:prstGeom prst="rect">
            <a:avLst/>
          </a:prstGeom>
          <a:noFill/>
        </p:spPr>
        <p:txBody>
          <a:bodyPr vert="horz"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Stats from 10/1/2019 through 10/25/2021</a:t>
            </a:r>
          </a:p>
        </p:txBody>
      </p:sp>
      <p:sp>
        <p:nvSpPr>
          <p:cNvPr id="6" name="TextBox 5"/>
          <p:cNvSpPr txBox="1"/>
          <p:nvPr/>
        </p:nvSpPr>
        <p:spPr>
          <a:xfrm>
            <a:off x="762000" y="5181600"/>
            <a:ext cx="7620000" cy="830997"/>
          </a:xfrm>
          <a:prstGeom prst="rect">
            <a:avLst/>
          </a:prstGeom>
          <a:solidFill>
            <a:srgbClr val="CCECFF"/>
          </a:solidFill>
          <a:ln w="28575">
            <a:solidFill>
              <a:schemeClr val="tx1"/>
            </a:solid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ESMO has handled numerous events successfully in its quasi-devolved state</a:t>
            </a:r>
          </a:p>
        </p:txBody>
      </p:sp>
    </p:spTree>
    <p:extLst>
      <p:ext uri="{BB962C8B-B14F-4D97-AF65-F5344CB8AC3E}">
        <p14:creationId xmlns:p14="http://schemas.microsoft.com/office/powerpoint/2010/main" val="2610186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68"/>
            <a:ext cx="8229600" cy="838200"/>
          </a:xfrm>
        </p:spPr>
        <p:txBody>
          <a:bodyPr>
            <a:normAutofit/>
          </a:bodyPr>
          <a:lstStyle/>
          <a:p>
            <a:r>
              <a:rPr lang="en-US" dirty="0"/>
              <a:t>Retrograde Maneuver Preparation</a:t>
            </a:r>
            <a:endParaRPr lang="en-US" dirty="0">
              <a:solidFill>
                <a:srgbClr val="0000FF"/>
              </a:solidFill>
            </a:endParaRPr>
          </a:p>
        </p:txBody>
      </p:sp>
      <p:sp>
        <p:nvSpPr>
          <p:cNvPr id="3" name="Content Placeholder 2"/>
          <p:cNvSpPr>
            <a:spLocks noGrp="1"/>
          </p:cNvSpPr>
          <p:nvPr>
            <p:ph idx="1"/>
          </p:nvPr>
        </p:nvSpPr>
        <p:spPr>
          <a:xfrm>
            <a:off x="457200" y="840265"/>
            <a:ext cx="8229600" cy="4800600"/>
          </a:xfrm>
        </p:spPr>
        <p:txBody>
          <a:bodyPr>
            <a:normAutofit fontScale="55000" lnSpcReduction="20000"/>
          </a:bodyPr>
          <a:lstStyle/>
          <a:p>
            <a:r>
              <a:rPr lang="en-US" b="1" dirty="0"/>
              <a:t>Summer 2018 Terra was predicted to violate Ground Track Error (GTE) due to RMM execution March 2018</a:t>
            </a:r>
          </a:p>
          <a:p>
            <a:pPr lvl="1"/>
            <a:r>
              <a:rPr lang="en-US" dirty="0"/>
              <a:t>FOT planned summer IAM with Retrograde (orbit lowering) component</a:t>
            </a:r>
          </a:p>
          <a:p>
            <a:pPr lvl="1"/>
            <a:r>
              <a:rPr lang="en-US" dirty="0"/>
              <a:t>Summer IAM was not needed and was waived off</a:t>
            </a:r>
          </a:p>
          <a:p>
            <a:pPr lvl="2"/>
            <a:r>
              <a:rPr lang="en-US" dirty="0"/>
              <a:t>Terra did not violate GTE limits as predicted</a:t>
            </a:r>
          </a:p>
          <a:p>
            <a:endParaRPr lang="en-US" dirty="0"/>
          </a:p>
          <a:p>
            <a:r>
              <a:rPr lang="en-US" b="1" dirty="0"/>
              <a:t>FOT developing pure retrograde capability</a:t>
            </a:r>
          </a:p>
          <a:p>
            <a:pPr lvl="1"/>
            <a:r>
              <a:rPr lang="en-US" b="1" dirty="0"/>
              <a:t>Short Duration Retro </a:t>
            </a:r>
            <a:r>
              <a:rPr lang="en-US" dirty="0"/>
              <a:t>: </a:t>
            </a:r>
            <a:r>
              <a:rPr lang="en-US" b="1" dirty="0"/>
              <a:t>Complete</a:t>
            </a:r>
          </a:p>
          <a:p>
            <a:pPr lvl="2"/>
            <a:r>
              <a:rPr lang="en-US" dirty="0"/>
              <a:t>Only executed to prevent GTE violation</a:t>
            </a:r>
          </a:p>
          <a:p>
            <a:pPr lvl="2"/>
            <a:r>
              <a:rPr lang="en-US" dirty="0"/>
              <a:t>Performed in S/C night</a:t>
            </a:r>
          </a:p>
          <a:p>
            <a:pPr lvl="2"/>
            <a:r>
              <a:rPr lang="en-US" dirty="0"/>
              <a:t>Design Complete -- ORR Held on 5/30</a:t>
            </a:r>
          </a:p>
          <a:p>
            <a:pPr lvl="1"/>
            <a:endParaRPr lang="en-US" dirty="0"/>
          </a:p>
          <a:p>
            <a:pPr lvl="1"/>
            <a:r>
              <a:rPr lang="en-US" b="1" dirty="0"/>
              <a:t>Long Duration Retro </a:t>
            </a:r>
            <a:r>
              <a:rPr lang="en-US" dirty="0"/>
              <a:t>: </a:t>
            </a:r>
            <a:r>
              <a:rPr lang="en-US" b="1" dirty="0"/>
              <a:t>Complete</a:t>
            </a:r>
            <a:r>
              <a:rPr lang="en-US" b="1" dirty="0">
                <a:solidFill>
                  <a:srgbClr val="0000FF"/>
                </a:solidFill>
              </a:rPr>
              <a:t>*</a:t>
            </a:r>
          </a:p>
          <a:p>
            <a:pPr lvl="2"/>
            <a:r>
              <a:rPr lang="en-US" dirty="0"/>
              <a:t>Constellation Exit and Deorbit Burns</a:t>
            </a:r>
          </a:p>
          <a:p>
            <a:pPr lvl="2"/>
            <a:r>
              <a:rPr lang="en-US" dirty="0"/>
              <a:t>Executed in S/C Day and Night</a:t>
            </a:r>
          </a:p>
          <a:p>
            <a:pPr lvl="2"/>
            <a:r>
              <a:rPr lang="en-US" dirty="0"/>
              <a:t>ASTER to be in Safe Mode</a:t>
            </a:r>
          </a:p>
          <a:p>
            <a:pPr lvl="2"/>
            <a:r>
              <a:rPr lang="en-US" dirty="0"/>
              <a:t>Design Completion : </a:t>
            </a:r>
            <a:r>
              <a:rPr lang="en-US" b="1" dirty="0">
                <a:solidFill>
                  <a:srgbClr val="0000FF"/>
                </a:solidFill>
              </a:rPr>
              <a:t>December 2019</a:t>
            </a:r>
          </a:p>
          <a:p>
            <a:pPr lvl="2"/>
            <a:endParaRPr lang="en-US" dirty="0"/>
          </a:p>
          <a:p>
            <a:r>
              <a:rPr lang="en-US" b="1" dirty="0"/>
              <a:t>Reviewed retrograde plume risk with S/C Manufacturer, ETD and ASTER IOT</a:t>
            </a:r>
          </a:p>
          <a:p>
            <a:pPr lvl="1"/>
            <a:r>
              <a:rPr lang="en-US" dirty="0"/>
              <a:t>No contamination concerns from retrograde plume</a:t>
            </a:r>
          </a:p>
          <a:p>
            <a:endParaRPr lang="en-US" dirty="0"/>
          </a:p>
        </p:txBody>
      </p:sp>
      <p:sp>
        <p:nvSpPr>
          <p:cNvPr id="6" name="TextBox 5"/>
          <p:cNvSpPr txBox="1"/>
          <p:nvPr/>
        </p:nvSpPr>
        <p:spPr>
          <a:xfrm>
            <a:off x="1257300" y="5486400"/>
            <a:ext cx="6629400" cy="646331"/>
          </a:xfrm>
          <a:prstGeom prst="rect">
            <a:avLst/>
          </a:prstGeom>
          <a:noFill/>
          <a:ln w="25400">
            <a:solidFill>
              <a:schemeClr val="tx1"/>
            </a:solidFill>
          </a:ln>
        </p:spPr>
        <p:txBody>
          <a:bodyPr wrap="square" rtlCol="0">
            <a:spAutoFit/>
          </a:bodyPr>
          <a:lstStyle/>
          <a:p>
            <a:pPr marL="1196975" indent="-285750" algn="l">
              <a:buFont typeface="Arial" panose="020B0604020202020204" pitchFamily="34" charset="0"/>
              <a:buChar char="•"/>
            </a:pPr>
            <a:r>
              <a:rPr lang="en-US" sz="1800" b="1" dirty="0">
                <a:latin typeface="+mn-lt"/>
              </a:rPr>
              <a:t>Terra Retrograde Capability - COMPLETE</a:t>
            </a:r>
          </a:p>
          <a:p>
            <a:pPr marL="1196975" indent="-285750" algn="l">
              <a:buFont typeface="Arial" panose="020B0604020202020204" pitchFamily="34" charset="0"/>
              <a:buChar char="•"/>
            </a:pPr>
            <a:r>
              <a:rPr lang="en-US" sz="1800" b="1" dirty="0">
                <a:latin typeface="+mn-lt"/>
              </a:rPr>
              <a:t>All instrument configurations understood</a:t>
            </a:r>
          </a:p>
        </p:txBody>
      </p:sp>
      <p:sp>
        <p:nvSpPr>
          <p:cNvPr id="4" name="TextBox 3">
            <a:extLst>
              <a:ext uri="{FF2B5EF4-FFF2-40B4-BE49-F238E27FC236}">
                <a16:creationId xmlns:a16="http://schemas.microsoft.com/office/drawing/2014/main" id="{3DC94658-7DFE-4380-B46D-E80822F7D9AF}"/>
              </a:ext>
            </a:extLst>
          </p:cNvPr>
          <p:cNvSpPr txBox="1"/>
          <p:nvPr/>
        </p:nvSpPr>
        <p:spPr>
          <a:xfrm>
            <a:off x="1257300" y="6248400"/>
            <a:ext cx="6629400" cy="338554"/>
          </a:xfrm>
          <a:prstGeom prst="rect">
            <a:avLst/>
          </a:prstGeom>
          <a:noFill/>
        </p:spPr>
        <p:txBody>
          <a:bodyPr wrap="square" rtlCol="0">
            <a:spAutoFit/>
          </a:bodyPr>
          <a:lstStyle/>
          <a:p>
            <a:r>
              <a:rPr lang="en-US" sz="1600" dirty="0">
                <a:solidFill>
                  <a:srgbClr val="0000FF"/>
                </a:solidFill>
                <a:latin typeface="+mn-lt"/>
              </a:rPr>
              <a:t>*Reviewing all products for any updates needed due to IRU-B power off</a:t>
            </a:r>
          </a:p>
        </p:txBody>
      </p:sp>
    </p:spTree>
    <p:extLst>
      <p:ext uri="{BB962C8B-B14F-4D97-AF65-F5344CB8AC3E}">
        <p14:creationId xmlns:p14="http://schemas.microsoft.com/office/powerpoint/2010/main" val="4185283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63550" y="1"/>
            <a:ext cx="8229600" cy="762000"/>
          </a:xfrm>
        </p:spPr>
        <p:txBody>
          <a:bodyPr vert="horz" lIns="91440" tIns="45720" rIns="91440" bIns="45720" rtlCol="0" anchor="ctr">
            <a:normAutofit/>
          </a:bodyPr>
          <a:lstStyle/>
          <a:p>
            <a:pPr fontAlgn="base">
              <a:spcAft>
                <a:spcPct val="0"/>
              </a:spcAft>
            </a:pPr>
            <a:r>
              <a:rPr lang="en-US" dirty="0"/>
              <a:t>Upcoming Activities</a:t>
            </a:r>
          </a:p>
        </p:txBody>
      </p:sp>
      <p:graphicFrame>
        <p:nvGraphicFramePr>
          <p:cNvPr id="5" name="Table Placeholder 5"/>
          <p:cNvGraphicFramePr>
            <a:graphicFrameLocks/>
          </p:cNvGraphicFramePr>
          <p:nvPr/>
        </p:nvGraphicFramePr>
        <p:xfrm>
          <a:off x="457200" y="1066800"/>
          <a:ext cx="8326768" cy="3901440"/>
        </p:xfrm>
        <a:graphic>
          <a:graphicData uri="http://schemas.openxmlformats.org/drawingml/2006/table">
            <a:tbl>
              <a:tblPr firstRow="1" bandRow="1">
                <a:tableStyleId>{68D230F3-CF80-4859-8CE7-A43EE81993B5}</a:tableStyleId>
              </a:tblPr>
              <a:tblGrid>
                <a:gridCol w="5200650">
                  <a:extLst>
                    <a:ext uri="{9D8B030D-6E8A-4147-A177-3AD203B41FA5}">
                      <a16:colId xmlns:a16="http://schemas.microsoft.com/office/drawing/2014/main" val="20000"/>
                    </a:ext>
                  </a:extLst>
                </a:gridCol>
                <a:gridCol w="3126118">
                  <a:extLst>
                    <a:ext uri="{9D8B030D-6E8A-4147-A177-3AD203B41FA5}">
                      <a16:colId xmlns:a16="http://schemas.microsoft.com/office/drawing/2014/main" val="20001"/>
                    </a:ext>
                  </a:extLst>
                </a:gridCol>
              </a:tblGrid>
              <a:tr h="291302">
                <a:tc gridSpan="2">
                  <a:txBody>
                    <a:bodyPr/>
                    <a:lstStyle/>
                    <a:p>
                      <a:pPr marL="0" marR="0" lvl="8"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Upcoming Activities</a:t>
                      </a:r>
                      <a:endParaRPr lang="en-US" sz="1600" b="0" dirty="0">
                        <a:solidFill>
                          <a:schemeClr val="bg1"/>
                        </a:solidFill>
                        <a:latin typeface="+mn-lt"/>
                        <a:cs typeface="Arial" pitchFamily="34" charset="0"/>
                      </a:endParaRPr>
                    </a:p>
                  </a:txBody>
                  <a:tcPr>
                    <a:solidFill>
                      <a:srgbClr val="006600"/>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050" b="0" dirty="0">
                        <a:latin typeface="+mn-lt"/>
                        <a:cs typeface="Arial" pitchFamily="34" charset="0"/>
                      </a:endParaRPr>
                    </a:p>
                  </a:txBody>
                  <a:tcPr/>
                </a:tc>
                <a:extLst>
                  <a:ext uri="{0D108BD9-81ED-4DB2-BD59-A6C34878D82A}">
                    <a16:rowId xmlns:a16="http://schemas.microsoft.com/office/drawing/2014/main" val="10000"/>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MISR Bi-Monthly Calibration</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11/02/21</a:t>
                      </a:r>
                    </a:p>
                  </a:txBody>
                  <a:tcPr>
                    <a:solidFill>
                      <a:srgbClr val="D7E4BD"/>
                    </a:solidFill>
                  </a:tcPr>
                </a:tc>
                <a:extLst>
                  <a:ext uri="{0D108BD9-81ED-4DB2-BD59-A6C34878D82A}">
                    <a16:rowId xmlns:a16="http://schemas.microsoft.com/office/drawing/2014/main" val="10001"/>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Terra FSSE CCB</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11/10/21 @ 1 pm</a:t>
                      </a:r>
                    </a:p>
                  </a:txBody>
                  <a:tcPr>
                    <a:solidFill>
                      <a:schemeClr val="bg1"/>
                    </a:solidFill>
                  </a:tcPr>
                </a:tc>
                <a:extLst>
                  <a:ext uri="{0D108BD9-81ED-4DB2-BD59-A6C34878D82A}">
                    <a16:rowId xmlns:a16="http://schemas.microsoft.com/office/drawing/2014/main" val="10002"/>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Terra MODIS Roll #223</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11/24/21</a:t>
                      </a:r>
                    </a:p>
                  </a:txBody>
                  <a:tcPr>
                    <a:solidFill>
                      <a:srgbClr val="D7E4BD"/>
                    </a:solidFill>
                  </a:tcPr>
                </a:tc>
                <a:extLst>
                  <a:ext uri="{0D108BD9-81ED-4DB2-BD59-A6C34878D82A}">
                    <a16:rowId xmlns:a16="http://schemas.microsoft.com/office/drawing/2014/main" val="10003"/>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51st ASTER Science Team Meeting @ Tokyo, Japan</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11/29/21 – 12/02/21</a:t>
                      </a:r>
                    </a:p>
                  </a:txBody>
                  <a:tcPr>
                    <a:solidFill>
                      <a:schemeClr val="bg1"/>
                    </a:solidFill>
                  </a:tcPr>
                </a:tc>
                <a:extLst>
                  <a:ext uri="{0D108BD9-81ED-4DB2-BD59-A6C34878D82A}">
                    <a16:rowId xmlns:a16="http://schemas.microsoft.com/office/drawing/2014/main" val="10004"/>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Terra Lunar Induced Solar Eclipse #50</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12/04/21</a:t>
                      </a:r>
                    </a:p>
                  </a:txBody>
                  <a:tcPr>
                    <a:solidFill>
                      <a:srgbClr val="D7E4BD"/>
                    </a:solidFill>
                  </a:tcPr>
                </a:tc>
                <a:extLst>
                  <a:ext uri="{0D108BD9-81ED-4DB2-BD59-A6C34878D82A}">
                    <a16:rowId xmlns:a16="http://schemas.microsoft.com/office/drawing/2014/main" val="10005"/>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itchFamily="34" charset="0"/>
                        </a:rPr>
                        <a:t>Terra 22-year Anniversary</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12/18/21</a:t>
                      </a:r>
                    </a:p>
                  </a:txBody>
                  <a:tcPr>
                    <a:solidFill>
                      <a:schemeClr val="bg1"/>
                    </a:solidFill>
                  </a:tcPr>
                </a:tc>
                <a:extLst>
                  <a:ext uri="{0D108BD9-81ED-4DB2-BD59-A6C34878D82A}">
                    <a16:rowId xmlns:a16="http://schemas.microsoft.com/office/drawing/2014/main" val="10006"/>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mn-lt"/>
                          <a:ea typeface="+mn-ea"/>
                          <a:cs typeface="Arial" pitchFamily="34" charset="0"/>
                        </a:rPr>
                        <a:t>Terra MODIS Roll #224</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Arial" pitchFamily="34" charset="0"/>
                        </a:rPr>
                        <a:t>12/24/21</a:t>
                      </a:r>
                    </a:p>
                  </a:txBody>
                  <a:tcPr>
                    <a:solidFill>
                      <a:srgbClr val="D7E4BD"/>
                    </a:solidFill>
                  </a:tcPr>
                </a:tc>
                <a:extLst>
                  <a:ext uri="{0D108BD9-81ED-4DB2-BD59-A6C34878D82A}">
                    <a16:rowId xmlns:a16="http://schemas.microsoft.com/office/drawing/2014/main" val="10007"/>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Arial" pitchFamily="34"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Arial" pitchFamily="34" charset="0"/>
                      </a:endParaRPr>
                    </a:p>
                  </a:txBody>
                  <a:tcPr>
                    <a:solidFill>
                      <a:schemeClr val="bg1"/>
                    </a:solidFill>
                  </a:tcPr>
                </a:tc>
                <a:extLst>
                  <a:ext uri="{0D108BD9-81ED-4DB2-BD59-A6C34878D82A}">
                    <a16:rowId xmlns:a16="http://schemas.microsoft.com/office/drawing/2014/main" val="10008"/>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mn-lt"/>
                        <a:cs typeface="Arial" pitchFamily="34" charset="0"/>
                      </a:endParaRP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mn-lt"/>
                        <a:cs typeface="Arial" pitchFamily="34" charset="0"/>
                      </a:endParaRPr>
                    </a:p>
                  </a:txBody>
                  <a:tcPr>
                    <a:solidFill>
                      <a:srgbClr val="D7E4BD"/>
                    </a:solidFill>
                  </a:tcPr>
                </a:tc>
                <a:extLst>
                  <a:ext uri="{0D108BD9-81ED-4DB2-BD59-A6C34878D82A}">
                    <a16:rowId xmlns:a16="http://schemas.microsoft.com/office/drawing/2014/main" val="10009"/>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Arial" pitchFamily="34" charset="0"/>
                      </a:endParaRP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Arial" pitchFamily="34" charset="0"/>
                      </a:endParaRPr>
                    </a:p>
                  </a:txBody>
                  <a:tcPr>
                    <a:solidFill>
                      <a:schemeClr val="bg1"/>
                    </a:solidFill>
                  </a:tcPr>
                </a:tc>
                <a:extLst>
                  <a:ext uri="{0D108BD9-81ED-4DB2-BD59-A6C34878D82A}">
                    <a16:rowId xmlns:a16="http://schemas.microsoft.com/office/drawing/2014/main" val="10010"/>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itchFamily="34" charset="0"/>
                        </a:rPr>
                        <a:t>Constellation Exit Maneuvers</a:t>
                      </a: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October 2022</a:t>
                      </a:r>
                    </a:p>
                  </a:txBody>
                  <a:tcPr>
                    <a:solidFill>
                      <a:srgbClr val="D7E4BD"/>
                    </a:solidFill>
                  </a:tcPr>
                </a:tc>
                <a:extLst>
                  <a:ext uri="{0D108BD9-81ED-4DB2-BD59-A6C34878D82A}">
                    <a16:rowId xmlns:a16="http://schemas.microsoft.com/office/drawing/2014/main" val="10011"/>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cs typeface="Arial" pitchFamily="34" charset="0"/>
                        </a:rPr>
                        <a:t>Decommission Preparation</a:t>
                      </a:r>
                    </a:p>
                  </a:txBody>
                  <a:tcP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mn-lt"/>
                          <a:cs typeface="Arial" pitchFamily="34" charset="0"/>
                        </a:rPr>
                        <a:t>Ongoing</a:t>
                      </a:r>
                    </a:p>
                  </a:txBody>
                  <a:tcPr>
                    <a:solidFill>
                      <a:schemeClr val="bg1"/>
                    </a:solidFill>
                  </a:tcPr>
                </a:tc>
                <a:extLst>
                  <a:ext uri="{0D108BD9-81ED-4DB2-BD59-A6C34878D82A}">
                    <a16:rowId xmlns:a16="http://schemas.microsoft.com/office/drawing/2014/main" val="10012"/>
                  </a:ext>
                </a:extLst>
              </a:tr>
              <a:tr h="25893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mn-lt"/>
                        <a:cs typeface="Arial" pitchFamily="34" charset="0"/>
                      </a:endParaRPr>
                    </a:p>
                  </a:txBody>
                  <a:tcPr>
                    <a:solidFill>
                      <a:srgbClr val="D7E4BD"/>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chemeClr val="tx1"/>
                        </a:solidFill>
                        <a:latin typeface="+mn-lt"/>
                        <a:cs typeface="Arial" pitchFamily="34" charset="0"/>
                      </a:endParaRPr>
                    </a:p>
                  </a:txBody>
                  <a:tcPr>
                    <a:solidFill>
                      <a:srgbClr val="D7E4BD"/>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734499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2666999"/>
            <a:ext cx="7772400" cy="838201"/>
          </a:xfrm>
        </p:spPr>
        <p:txBody>
          <a:bodyPr>
            <a:normAutofit/>
          </a:bodyPr>
          <a:lstStyle/>
          <a:p>
            <a:pPr algn="ctr">
              <a:defRPr/>
            </a:pPr>
            <a:r>
              <a:rPr lang="en-US" dirty="0"/>
              <a:t>Future Maneuver Plans</a:t>
            </a:r>
          </a:p>
        </p:txBody>
      </p:sp>
    </p:spTree>
    <p:extLst>
      <p:ext uri="{BB962C8B-B14F-4D97-AF65-F5344CB8AC3E}">
        <p14:creationId xmlns:p14="http://schemas.microsoft.com/office/powerpoint/2010/main" val="2485371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11"/>
          <p:cNvSpPr>
            <a:spLocks noGrp="1"/>
          </p:cNvSpPr>
          <p:nvPr>
            <p:ph sz="half" idx="2"/>
          </p:nvPr>
        </p:nvSpPr>
        <p:spPr>
          <a:xfrm>
            <a:off x="204393" y="874712"/>
            <a:ext cx="4723602" cy="5451472"/>
          </a:xfrm>
        </p:spPr>
        <p:txBody>
          <a:bodyPr>
            <a:noAutofit/>
          </a:bodyPr>
          <a:lstStyle/>
          <a:p>
            <a:pPr marL="0" lvl="1" indent="0">
              <a:buClr>
                <a:schemeClr val="tx1"/>
              </a:buClr>
              <a:buSzPct val="120000"/>
              <a:buNone/>
            </a:pPr>
            <a:r>
              <a:rPr lang="en-US" sz="1800" b="1" u="sng" dirty="0">
                <a:cs typeface="Arial" charset="0"/>
              </a:rPr>
              <a:t>Document Status</a:t>
            </a:r>
          </a:p>
          <a:p>
            <a:pPr marL="285648" lvl="1">
              <a:buClr>
                <a:schemeClr val="tx1"/>
              </a:buClr>
              <a:buSzPct val="120000"/>
              <a:buFont typeface="Arial" pitchFamily="34" charset="0"/>
              <a:buChar char="•"/>
            </a:pPr>
            <a:r>
              <a:rPr lang="en-US" sz="1800" b="1" dirty="0">
                <a:cs typeface="Arial" charset="0"/>
              </a:rPr>
              <a:t>Rev D - End-of-Mission Plan Document has been revised and under review cycle</a:t>
            </a:r>
          </a:p>
          <a:p>
            <a:pPr marL="285648" lvl="1">
              <a:buClr>
                <a:schemeClr val="tx1"/>
              </a:buClr>
              <a:buSzPct val="120000"/>
              <a:buFont typeface="Arial" pitchFamily="34" charset="0"/>
              <a:buChar char="•"/>
            </a:pPr>
            <a:r>
              <a:rPr lang="en-US" sz="1800" b="1" dirty="0">
                <a:cs typeface="Arial" charset="0"/>
              </a:rPr>
              <a:t>APPROVED - NASA HQ Signed in October 2018</a:t>
            </a:r>
          </a:p>
          <a:p>
            <a:pPr marL="285648" lvl="1">
              <a:buClr>
                <a:schemeClr val="tx1"/>
              </a:buClr>
              <a:buSzPct val="120000"/>
              <a:buFont typeface="Arial" pitchFamily="34" charset="0"/>
              <a:buChar char="•"/>
            </a:pPr>
            <a:r>
              <a:rPr lang="en-US" sz="1800" b="1" dirty="0">
                <a:solidFill>
                  <a:srgbClr val="0000FF"/>
                </a:solidFill>
                <a:cs typeface="Arial" charset="0"/>
              </a:rPr>
              <a:t>Rev E – Generated and working its way through signatures</a:t>
            </a:r>
          </a:p>
          <a:p>
            <a:pPr marL="685698" lvl="2">
              <a:buClr>
                <a:schemeClr val="tx1"/>
              </a:buClr>
              <a:buSzPct val="120000"/>
            </a:pPr>
            <a:r>
              <a:rPr lang="en-US" sz="1050" b="1" dirty="0">
                <a:solidFill>
                  <a:srgbClr val="0000FF"/>
                </a:solidFill>
                <a:cs typeface="Arial" charset="0"/>
              </a:rPr>
              <a:t>Minor updates to numbers based on 3 years since Rev D</a:t>
            </a:r>
          </a:p>
          <a:p>
            <a:pPr marL="0" lvl="1" indent="0">
              <a:buClr>
                <a:schemeClr val="tx1"/>
              </a:buClr>
              <a:buSzPct val="120000"/>
              <a:buNone/>
            </a:pPr>
            <a:r>
              <a:rPr lang="en-US" sz="1800" b="1" u="sng" dirty="0">
                <a:cs typeface="Arial" charset="0"/>
              </a:rPr>
              <a:t>Content</a:t>
            </a:r>
          </a:p>
          <a:p>
            <a:pPr marL="285648" lvl="1">
              <a:buClr>
                <a:schemeClr val="tx1"/>
              </a:buClr>
              <a:buSzPct val="120000"/>
              <a:buFont typeface="Arial" pitchFamily="34" charset="0"/>
              <a:buChar char="•"/>
            </a:pPr>
            <a:r>
              <a:rPr lang="en-US" sz="1800" b="1" dirty="0">
                <a:cs typeface="Arial" charset="0"/>
              </a:rPr>
              <a:t>Terra will continue normal operations through </a:t>
            </a:r>
            <a:r>
              <a:rPr lang="en-US" sz="1800" b="1" dirty="0">
                <a:solidFill>
                  <a:srgbClr val="0000FF"/>
                </a:solidFill>
                <a:cs typeface="Arial" charset="0"/>
              </a:rPr>
              <a:t>October 2020</a:t>
            </a:r>
          </a:p>
          <a:p>
            <a:pPr marL="285648" lvl="1">
              <a:buClr>
                <a:schemeClr val="tx1"/>
              </a:buClr>
              <a:buSzPct val="120000"/>
              <a:buFont typeface="Arial" pitchFamily="34" charset="0"/>
              <a:buChar char="•"/>
            </a:pPr>
            <a:r>
              <a:rPr lang="en-US" sz="1800" b="1" dirty="0">
                <a:cs typeface="Arial" charset="0"/>
              </a:rPr>
              <a:t>Once all non-reserved fuel has been used, MLT will be drifted to 10:15 AM</a:t>
            </a:r>
          </a:p>
          <a:p>
            <a:pPr marL="285648" lvl="1">
              <a:buClr>
                <a:schemeClr val="tx1"/>
              </a:buClr>
              <a:buSzPct val="120000"/>
              <a:buFont typeface="Arial" pitchFamily="34" charset="0"/>
              <a:buChar char="•"/>
            </a:pPr>
            <a:r>
              <a:rPr lang="en-US" sz="1800" b="1" dirty="0">
                <a:solidFill>
                  <a:srgbClr val="0000FF"/>
                </a:solidFill>
                <a:cs typeface="Arial" charset="0"/>
              </a:rPr>
              <a:t>October 2022</a:t>
            </a:r>
            <a:r>
              <a:rPr lang="en-US" sz="1800" b="1" dirty="0">
                <a:cs typeface="Arial" charset="0"/>
              </a:rPr>
              <a:t>, Terra exits constellation</a:t>
            </a:r>
          </a:p>
          <a:p>
            <a:pPr marL="285648" lvl="1">
              <a:buClr>
                <a:schemeClr val="tx1"/>
              </a:buClr>
              <a:buSzPct val="120000"/>
              <a:buFont typeface="Arial" pitchFamily="34" charset="0"/>
              <a:buChar char="•"/>
            </a:pPr>
            <a:r>
              <a:rPr lang="en-US" sz="1800" b="1" dirty="0">
                <a:cs typeface="Arial" charset="0"/>
              </a:rPr>
              <a:t>Remaining fuel used to lower perigee prior to spacecraft passivation</a:t>
            </a:r>
          </a:p>
          <a:p>
            <a:pPr marL="285648" lvl="1">
              <a:buClr>
                <a:schemeClr val="tx1"/>
              </a:buClr>
              <a:buSzPct val="120000"/>
              <a:buFont typeface="Arial" pitchFamily="34" charset="0"/>
              <a:buChar char="•"/>
            </a:pPr>
            <a:r>
              <a:rPr lang="en-US" sz="1800" b="1" dirty="0">
                <a:cs typeface="Arial" charset="0"/>
              </a:rPr>
              <a:t>Exit plan is consistent with the current Constellation Operations Coordination Plan</a:t>
            </a:r>
          </a:p>
        </p:txBody>
      </p:sp>
      <p:sp>
        <p:nvSpPr>
          <p:cNvPr id="331779" name="Rectangle 3"/>
          <p:cNvSpPr>
            <a:spLocks noChangeArrowheads="1"/>
          </p:cNvSpPr>
          <p:nvPr/>
        </p:nvSpPr>
        <p:spPr bwMode="auto">
          <a:xfrm>
            <a:off x="1689103" y="1"/>
            <a:ext cx="5700713" cy="761999"/>
          </a:xfrm>
          <a:prstGeom prst="rect">
            <a:avLst/>
          </a:prstGeom>
        </p:spPr>
        <p:txBody>
          <a:bodyPr vert="horz" lIns="91440" tIns="45720" rIns="91440" bIns="45720" rtlCol="0" anchor="ctr">
            <a:normAutofit/>
          </a:bodyPr>
          <a:lstStyle/>
          <a:p>
            <a:pPr eaLnBrk="1" hangingPunct="1"/>
            <a:r>
              <a:rPr lang="en-US" sz="2800" b="1" dirty="0">
                <a:solidFill>
                  <a:srgbClr val="006600"/>
                </a:solidFill>
                <a:latin typeface="+mj-lt"/>
                <a:ea typeface="+mj-ea"/>
                <a:cs typeface="+mj-cs"/>
              </a:rPr>
              <a:t>Terra End-of-Mission Plan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5132531" y="1194765"/>
            <a:ext cx="3715188" cy="4811366"/>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568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843978760"/>
              </p:ext>
            </p:extLst>
          </p:nvPr>
        </p:nvGraphicFramePr>
        <p:xfrm>
          <a:off x="1321322" y="1413389"/>
          <a:ext cx="6589059" cy="1402597"/>
        </p:xfrm>
        <a:graphic>
          <a:graphicData uri="http://schemas.openxmlformats.org/drawingml/2006/table">
            <a:tbl>
              <a:tblPr firstRow="1">
                <a:tableStyleId>{5940675A-B579-460E-94D1-54222C63F5DA}</a:tableStyleId>
              </a:tblPr>
              <a:tblGrid>
                <a:gridCol w="957536">
                  <a:extLst>
                    <a:ext uri="{9D8B030D-6E8A-4147-A177-3AD203B41FA5}">
                      <a16:colId xmlns:a16="http://schemas.microsoft.com/office/drawing/2014/main" val="20000"/>
                    </a:ext>
                  </a:extLst>
                </a:gridCol>
                <a:gridCol w="1709884">
                  <a:extLst>
                    <a:ext uri="{9D8B030D-6E8A-4147-A177-3AD203B41FA5}">
                      <a16:colId xmlns:a16="http://schemas.microsoft.com/office/drawing/2014/main" val="20001"/>
                    </a:ext>
                  </a:extLst>
                </a:gridCol>
                <a:gridCol w="1299512">
                  <a:extLst>
                    <a:ext uri="{9D8B030D-6E8A-4147-A177-3AD203B41FA5}">
                      <a16:colId xmlns:a16="http://schemas.microsoft.com/office/drawing/2014/main" val="20002"/>
                    </a:ext>
                  </a:extLst>
                </a:gridCol>
                <a:gridCol w="1188746">
                  <a:extLst>
                    <a:ext uri="{9D8B030D-6E8A-4147-A177-3AD203B41FA5}">
                      <a16:colId xmlns:a16="http://schemas.microsoft.com/office/drawing/2014/main" val="20003"/>
                    </a:ext>
                  </a:extLst>
                </a:gridCol>
                <a:gridCol w="1433381">
                  <a:extLst>
                    <a:ext uri="{9D8B030D-6E8A-4147-A177-3AD203B41FA5}">
                      <a16:colId xmlns:a16="http://schemas.microsoft.com/office/drawing/2014/main" val="20004"/>
                    </a:ext>
                  </a:extLst>
                </a:gridCol>
              </a:tblGrid>
              <a:tr h="305987">
                <a:tc>
                  <a:txBody>
                    <a:bodyPr/>
                    <a:lstStyle/>
                    <a:p>
                      <a:pPr algn="ctr" fontAlgn="ctr"/>
                      <a:r>
                        <a:rPr lang="en-US" sz="1200" u="none" strike="noStrike" dirty="0">
                          <a:effectLst/>
                          <a:latin typeface="+mj-lt"/>
                        </a:rPr>
                        <a:t>Mission Year </a:t>
                      </a:r>
                    </a:p>
                  </a:txBody>
                  <a:tcPr marL="12684" marR="12684" marT="12684" marB="0" anchor="ctr">
                    <a:solidFill>
                      <a:schemeClr val="accent6">
                        <a:lumMod val="40000"/>
                        <a:lumOff val="60000"/>
                      </a:schemeClr>
                    </a:solidFill>
                  </a:tcPr>
                </a:tc>
                <a:tc>
                  <a:txBody>
                    <a:bodyPr/>
                    <a:lstStyle/>
                    <a:p>
                      <a:pPr algn="ctr" fontAlgn="ctr"/>
                      <a:r>
                        <a:rPr lang="en-US" sz="1200" u="none" strike="noStrike" dirty="0">
                          <a:effectLst/>
                          <a:latin typeface="+mj-lt"/>
                        </a:rPr>
                        <a:t>Inclination Maneuvers </a:t>
                      </a:r>
                    </a:p>
                  </a:txBody>
                  <a:tcPr marL="12684" marR="12684" marT="12684" marB="0" anchor="ctr">
                    <a:solidFill>
                      <a:schemeClr val="accent6">
                        <a:lumMod val="40000"/>
                        <a:lumOff val="60000"/>
                      </a:schemeClr>
                    </a:solidFill>
                  </a:tcPr>
                </a:tc>
                <a:tc>
                  <a:txBody>
                    <a:bodyPr/>
                    <a:lstStyle/>
                    <a:p>
                      <a:pPr algn="ctr" fontAlgn="ctr"/>
                      <a:r>
                        <a:rPr lang="en-US" sz="1200" u="none" strike="noStrike" dirty="0">
                          <a:effectLst/>
                          <a:latin typeface="+mj-lt"/>
                        </a:rPr>
                        <a:t>DMU Maneuvers </a:t>
                      </a:r>
                    </a:p>
                  </a:txBody>
                  <a:tcPr marL="12684" marR="12684" marT="12684" marB="0" anchor="ctr">
                    <a:solidFill>
                      <a:schemeClr val="accent6">
                        <a:lumMod val="40000"/>
                        <a:lumOff val="60000"/>
                      </a:schemeClr>
                    </a:solidFill>
                  </a:tcPr>
                </a:tc>
                <a:tc>
                  <a:txBody>
                    <a:bodyPr/>
                    <a:lstStyle/>
                    <a:p>
                      <a:pPr algn="ctr" fontAlgn="ctr"/>
                      <a:r>
                        <a:rPr lang="en-US" sz="1200" u="none" strike="noStrike" dirty="0">
                          <a:effectLst/>
                          <a:latin typeface="+mj-lt"/>
                        </a:rPr>
                        <a:t>Fuel Used (kg)</a:t>
                      </a:r>
                      <a:endParaRPr lang="en-US" sz="1200" b="0" i="0" u="none" strike="noStrike" dirty="0">
                        <a:effectLst/>
                        <a:latin typeface="+mj-lt"/>
                      </a:endParaRPr>
                    </a:p>
                  </a:txBody>
                  <a:tcPr marL="12684" marR="12684" marT="12684" marB="0" anchor="ctr">
                    <a:solidFill>
                      <a:schemeClr val="accent6">
                        <a:lumMod val="40000"/>
                        <a:lumOff val="60000"/>
                      </a:schemeClr>
                    </a:solidFill>
                  </a:tcPr>
                </a:tc>
                <a:tc>
                  <a:txBody>
                    <a:bodyPr/>
                    <a:lstStyle/>
                    <a:p>
                      <a:pPr algn="ctr" fontAlgn="ctr"/>
                      <a:r>
                        <a:rPr lang="en-US" sz="1200" u="none" strike="noStrike" dirty="0">
                          <a:effectLst/>
                          <a:latin typeface="+mj-lt"/>
                        </a:rPr>
                        <a:t> Fuel Remaining (kg)</a:t>
                      </a:r>
                      <a:endParaRPr lang="en-US" sz="1200" b="0" i="0" u="none" strike="noStrike" dirty="0">
                        <a:effectLst/>
                        <a:latin typeface="+mj-lt"/>
                      </a:endParaRPr>
                    </a:p>
                  </a:txBody>
                  <a:tcPr marL="12684" marR="12684" marT="12684" marB="0" anchor="ctr">
                    <a:solidFill>
                      <a:schemeClr val="accent6">
                        <a:lumMod val="40000"/>
                        <a:lumOff val="60000"/>
                      </a:schemeClr>
                    </a:solidFill>
                  </a:tcPr>
                </a:tc>
                <a:extLst>
                  <a:ext uri="{0D108BD9-81ED-4DB2-BD59-A6C34878D82A}">
                    <a16:rowId xmlns:a16="http://schemas.microsoft.com/office/drawing/2014/main" val="10000"/>
                  </a:ext>
                </a:extLst>
              </a:tr>
              <a:tr h="219322">
                <a:tc>
                  <a:txBody>
                    <a:bodyPr/>
                    <a:lstStyle/>
                    <a:p>
                      <a:pPr algn="ctr" fontAlgn="ctr"/>
                      <a:r>
                        <a:rPr lang="en-US" sz="1200" b="0" i="0" u="none" strike="noStrike" dirty="0">
                          <a:effectLst/>
                          <a:latin typeface="+mn-lt"/>
                        </a:rPr>
                        <a:t>2018</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dirty="0">
                          <a:solidFill>
                            <a:schemeClr val="tx1"/>
                          </a:solidFill>
                          <a:effectLst/>
                          <a:latin typeface="+mn-lt"/>
                          <a:ea typeface="+mn-ea"/>
                          <a:cs typeface="+mn-cs"/>
                        </a:rPr>
                        <a:t>1 Spring, 2 Fall</a:t>
                      </a:r>
                      <a:endParaRPr lang="en-US" sz="1200" b="0" i="0" u="none" strike="noStrike" kern="1200" dirty="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i="0" u="none" strike="noStrike" kern="1200" dirty="0">
                          <a:solidFill>
                            <a:schemeClr val="tx1"/>
                          </a:solidFill>
                          <a:effectLst/>
                          <a:latin typeface="+mn-lt"/>
                          <a:ea typeface="+mn-ea"/>
                          <a:cs typeface="+mn-cs"/>
                        </a:rPr>
                        <a:t>4</a:t>
                      </a:r>
                    </a:p>
                  </a:txBody>
                  <a:tcPr marL="14375" marR="14375" marT="14375" marB="0" anchor="ctr">
                    <a:solidFill>
                      <a:schemeClr val="bg1">
                        <a:lumMod val="85000"/>
                      </a:schemeClr>
                    </a:solidFill>
                  </a:tcPr>
                </a:tc>
                <a:tc>
                  <a:txBody>
                    <a:bodyPr/>
                    <a:lstStyle/>
                    <a:p>
                      <a:pPr algn="ctr" fontAlgn="b"/>
                      <a:r>
                        <a:rPr lang="en-US" sz="1200" i="0" u="none" strike="noStrike" kern="1200" dirty="0">
                          <a:solidFill>
                            <a:schemeClr val="tx1"/>
                          </a:solidFill>
                          <a:effectLst/>
                          <a:latin typeface="+mn-lt"/>
                          <a:ea typeface="+mn-ea"/>
                          <a:cs typeface="+mn-cs"/>
                        </a:rPr>
                        <a:t>10.783</a:t>
                      </a:r>
                    </a:p>
                  </a:txBody>
                  <a:tcPr marL="9525" marR="9525" marT="9525" marB="0" anchor="ctr">
                    <a:solidFill>
                      <a:schemeClr val="bg1">
                        <a:lumMod val="85000"/>
                      </a:schemeClr>
                    </a:solidFill>
                  </a:tcPr>
                </a:tc>
                <a:tc>
                  <a:txBody>
                    <a:bodyPr/>
                    <a:lstStyle/>
                    <a:p>
                      <a:pPr algn="ctr" fontAlgn="b"/>
                      <a:r>
                        <a:rPr lang="en-US" sz="1200" i="0" u="none" strike="noStrike" kern="1200" dirty="0">
                          <a:solidFill>
                            <a:schemeClr val="tx1"/>
                          </a:solidFill>
                          <a:effectLst/>
                          <a:latin typeface="+mn-lt"/>
                          <a:ea typeface="+mn-ea"/>
                          <a:cs typeface="+mn-cs"/>
                        </a:rPr>
                        <a:t>44.998</a:t>
                      </a:r>
                    </a:p>
                  </a:txBody>
                  <a:tcPr marL="9525" marR="9525" marT="9525" marB="0" anchor="ctr">
                    <a:solidFill>
                      <a:schemeClr val="bg1">
                        <a:lumMod val="85000"/>
                      </a:schemeClr>
                    </a:solidFill>
                  </a:tcPr>
                </a:tc>
                <a:extLst>
                  <a:ext uri="{0D108BD9-81ED-4DB2-BD59-A6C34878D82A}">
                    <a16:rowId xmlns:a16="http://schemas.microsoft.com/office/drawing/2014/main" val="10001"/>
                  </a:ext>
                </a:extLst>
              </a:tr>
              <a:tr h="219322">
                <a:tc>
                  <a:txBody>
                    <a:bodyPr/>
                    <a:lstStyle/>
                    <a:p>
                      <a:pPr algn="ctr" fontAlgn="ctr"/>
                      <a:r>
                        <a:rPr lang="en-US" sz="1200" b="0" i="0" u="none" strike="noStrike" dirty="0">
                          <a:effectLst/>
                          <a:latin typeface="+mn-lt"/>
                        </a:rPr>
                        <a:t>2019</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dirty="0">
                          <a:solidFill>
                            <a:schemeClr val="tx1"/>
                          </a:solidFill>
                          <a:effectLst/>
                          <a:latin typeface="+mn-lt"/>
                          <a:ea typeface="+mn-ea"/>
                          <a:cs typeface="+mn-cs"/>
                        </a:rPr>
                        <a:t>1 Spring, 2 Fall</a:t>
                      </a:r>
                      <a:endParaRPr lang="en-US" sz="1200" b="0" i="0" u="none" strike="noStrike" kern="1200" dirty="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i="0" u="none" strike="noStrike" kern="1200" dirty="0">
                          <a:solidFill>
                            <a:schemeClr val="tx1"/>
                          </a:solidFill>
                          <a:effectLst/>
                          <a:latin typeface="+mn-lt"/>
                          <a:ea typeface="+mn-ea"/>
                          <a:cs typeface="+mn-cs"/>
                        </a:rPr>
                        <a:t>5</a:t>
                      </a:r>
                    </a:p>
                  </a:txBody>
                  <a:tcPr marL="14375" marR="14375" marT="14375" marB="0" anchor="ctr">
                    <a:solidFill>
                      <a:schemeClr val="bg1">
                        <a:lumMod val="85000"/>
                      </a:schemeClr>
                    </a:solidFill>
                  </a:tcPr>
                </a:tc>
                <a:tc>
                  <a:txBody>
                    <a:bodyPr/>
                    <a:lstStyle/>
                    <a:p>
                      <a:pPr algn="ctr" fontAlgn="b"/>
                      <a:r>
                        <a:rPr lang="en-US" sz="1200" i="0" u="none" strike="noStrike" kern="1200" dirty="0">
                          <a:solidFill>
                            <a:schemeClr val="tx1"/>
                          </a:solidFill>
                          <a:effectLst/>
                          <a:latin typeface="+mn-lt"/>
                          <a:ea typeface="+mn-ea"/>
                          <a:cs typeface="+mn-cs"/>
                        </a:rPr>
                        <a:t>10.752</a:t>
                      </a:r>
                    </a:p>
                  </a:txBody>
                  <a:tcPr marL="9525" marR="9525" marT="9525" marB="0" anchor="ctr">
                    <a:solidFill>
                      <a:schemeClr val="bg1">
                        <a:lumMod val="85000"/>
                      </a:schemeClr>
                    </a:solidFill>
                  </a:tcPr>
                </a:tc>
                <a:tc>
                  <a:txBody>
                    <a:bodyPr/>
                    <a:lstStyle/>
                    <a:p>
                      <a:pPr algn="ctr" fontAlgn="b"/>
                      <a:r>
                        <a:rPr lang="en-US" sz="1200" i="0" u="none" strike="noStrike" kern="1200" dirty="0">
                          <a:solidFill>
                            <a:schemeClr val="tx1"/>
                          </a:solidFill>
                          <a:effectLst/>
                          <a:latin typeface="+mn-lt"/>
                          <a:ea typeface="+mn-ea"/>
                          <a:cs typeface="+mn-cs"/>
                        </a:rPr>
                        <a:t>34.245</a:t>
                      </a:r>
                    </a:p>
                  </a:txBody>
                  <a:tcPr marL="9525" marR="9525" marT="9525" marB="0" anchor="b">
                    <a:solidFill>
                      <a:schemeClr val="bg1">
                        <a:lumMod val="85000"/>
                      </a:schemeClr>
                    </a:solidFill>
                  </a:tcPr>
                </a:tc>
                <a:extLst>
                  <a:ext uri="{0D108BD9-81ED-4DB2-BD59-A6C34878D82A}">
                    <a16:rowId xmlns:a16="http://schemas.microsoft.com/office/drawing/2014/main" val="10002"/>
                  </a:ext>
                </a:extLst>
              </a:tr>
              <a:tr h="219322">
                <a:tc>
                  <a:txBody>
                    <a:bodyPr/>
                    <a:lstStyle/>
                    <a:p>
                      <a:pPr algn="ctr" fontAlgn="ctr"/>
                      <a:r>
                        <a:rPr lang="en-US" sz="1200" b="0" i="0" u="none" strike="noStrike" dirty="0">
                          <a:effectLst/>
                          <a:latin typeface="+mn-lt"/>
                        </a:rPr>
                        <a:t>2020</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dirty="0">
                          <a:solidFill>
                            <a:schemeClr val="tx1"/>
                          </a:solidFill>
                          <a:effectLst/>
                          <a:latin typeface="+mn-lt"/>
                          <a:ea typeface="+mn-ea"/>
                          <a:cs typeface="+mn-cs"/>
                        </a:rPr>
                        <a:t>2</a:t>
                      </a:r>
                      <a:r>
                        <a:rPr lang="en-US" sz="1200" i="0" u="none" strike="noStrike" kern="1200" baseline="0" dirty="0">
                          <a:solidFill>
                            <a:schemeClr val="tx1"/>
                          </a:solidFill>
                          <a:effectLst/>
                          <a:latin typeface="+mn-lt"/>
                          <a:ea typeface="+mn-ea"/>
                          <a:cs typeface="+mn-cs"/>
                        </a:rPr>
                        <a:t> </a:t>
                      </a:r>
                      <a:r>
                        <a:rPr lang="en-US" sz="1200" i="0" u="none" strike="noStrike" kern="1200" dirty="0">
                          <a:solidFill>
                            <a:schemeClr val="tx1"/>
                          </a:solidFill>
                          <a:effectLst/>
                          <a:latin typeface="+mn-lt"/>
                          <a:ea typeface="+mn-ea"/>
                          <a:cs typeface="+mn-cs"/>
                        </a:rPr>
                        <a:t>Spring, 0 Fall</a:t>
                      </a:r>
                      <a:endParaRPr lang="en-US" sz="1200" b="0" i="0" u="none" strike="noStrike" kern="1200" dirty="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b="0" i="0" u="none" strike="noStrike" dirty="0">
                          <a:solidFill>
                            <a:schemeClr val="tx1"/>
                          </a:solidFill>
                          <a:effectLst/>
                          <a:latin typeface="+mj-lt"/>
                        </a:rPr>
                        <a:t>3</a:t>
                      </a:r>
                    </a:p>
                  </a:txBody>
                  <a:tcPr marL="12684" marR="12684" marT="12684" marB="0" anchor="ctr">
                    <a:solidFill>
                      <a:schemeClr val="bg1">
                        <a:lumMod val="85000"/>
                      </a:schemeClr>
                    </a:solidFill>
                  </a:tcPr>
                </a:tc>
                <a:tc>
                  <a:txBody>
                    <a:bodyPr/>
                    <a:lstStyle/>
                    <a:p>
                      <a:pPr algn="ctr" fontAlgn="b"/>
                      <a:r>
                        <a:rPr lang="en-US" sz="1200" b="0" i="0" u="none" strike="noStrike" dirty="0">
                          <a:solidFill>
                            <a:schemeClr val="tx1"/>
                          </a:solidFill>
                          <a:effectLst/>
                          <a:latin typeface="Calibri" panose="020F0502020204030204" pitchFamily="34" charset="0"/>
                        </a:rPr>
                        <a:t>6.890</a:t>
                      </a:r>
                    </a:p>
                  </a:txBody>
                  <a:tcPr marL="8404" marR="8404" marT="8404" marB="0" anchor="ctr">
                    <a:solidFill>
                      <a:schemeClr val="bg1">
                        <a:lumMod val="85000"/>
                      </a:schemeClr>
                    </a:solidFill>
                  </a:tcPr>
                </a:tc>
                <a:tc>
                  <a:txBody>
                    <a:bodyPr/>
                    <a:lstStyle/>
                    <a:p>
                      <a:pPr algn="ctr" fontAlgn="b"/>
                      <a:r>
                        <a:rPr lang="en-US" sz="1200" b="0" i="0" u="none" strike="noStrike" dirty="0">
                          <a:solidFill>
                            <a:schemeClr val="tx1"/>
                          </a:solidFill>
                          <a:effectLst/>
                          <a:latin typeface="Calibri" panose="020F0502020204030204" pitchFamily="34" charset="0"/>
                        </a:rPr>
                        <a:t>27.066</a:t>
                      </a:r>
                    </a:p>
                  </a:txBody>
                  <a:tcPr marL="8404" marR="8404" marT="8404" marB="0" anchor="b">
                    <a:solidFill>
                      <a:schemeClr val="bg1">
                        <a:lumMod val="85000"/>
                      </a:schemeClr>
                    </a:solidFill>
                  </a:tcPr>
                </a:tc>
                <a:extLst>
                  <a:ext uri="{0D108BD9-81ED-4DB2-BD59-A6C34878D82A}">
                    <a16:rowId xmlns:a16="http://schemas.microsoft.com/office/drawing/2014/main" val="10003"/>
                  </a:ext>
                </a:extLst>
              </a:tr>
              <a:tr h="219322">
                <a:tc>
                  <a:txBody>
                    <a:bodyPr/>
                    <a:lstStyle/>
                    <a:p>
                      <a:pPr algn="ctr" fontAlgn="ctr"/>
                      <a:r>
                        <a:rPr lang="en-US" sz="1200" b="0" i="0" u="none" strike="noStrike" dirty="0">
                          <a:effectLst/>
                          <a:latin typeface="+mn-lt"/>
                        </a:rPr>
                        <a:t>2021</a:t>
                      </a:r>
                    </a:p>
                  </a:txBody>
                  <a:tcPr marL="14375" marR="14375" marT="14375"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0 Spring,</a:t>
                      </a:r>
                      <a:r>
                        <a:rPr lang="en-US" sz="1200" b="0" i="0" u="none" strike="noStrike" kern="1200" baseline="0" dirty="0">
                          <a:solidFill>
                            <a:schemeClr val="tx1"/>
                          </a:solidFill>
                          <a:effectLst/>
                          <a:latin typeface="+mn-lt"/>
                          <a:ea typeface="+mn-ea"/>
                          <a:cs typeface="+mn-cs"/>
                        </a:rPr>
                        <a:t> 0 Fall</a:t>
                      </a:r>
                      <a:endParaRPr lang="en-US" sz="1200" b="0" i="0" u="none" strike="noStrike" kern="1200" dirty="0">
                        <a:solidFill>
                          <a:schemeClr val="tx1"/>
                        </a:solidFill>
                        <a:effectLst/>
                        <a:latin typeface="+mn-lt"/>
                        <a:ea typeface="+mn-ea"/>
                        <a:cs typeface="+mn-cs"/>
                      </a:endParaRPr>
                    </a:p>
                  </a:txBody>
                  <a:tcPr marL="14375" marR="14375" marT="14375" marB="0" anchor="ctr"/>
                </a:tc>
                <a:tc>
                  <a:txBody>
                    <a:bodyPr/>
                    <a:lstStyle/>
                    <a:p>
                      <a:pPr algn="ctr" fontAlgn="ctr"/>
                      <a:r>
                        <a:rPr lang="en-US" sz="1200" b="0" i="0" u="none" strike="noStrike" dirty="0">
                          <a:solidFill>
                            <a:schemeClr val="tx1"/>
                          </a:solidFill>
                          <a:effectLst/>
                          <a:latin typeface="+mj-lt"/>
                        </a:rPr>
                        <a:t>6</a:t>
                      </a:r>
                    </a:p>
                  </a:txBody>
                  <a:tcPr marL="12684" marR="12684" marT="12684" marB="0" anchor="ctr"/>
                </a:tc>
                <a:tc>
                  <a:txBody>
                    <a:bodyPr/>
                    <a:lstStyle/>
                    <a:p>
                      <a:pPr algn="ctr" fontAlgn="b"/>
                      <a:r>
                        <a:rPr lang="en-US" sz="1200" b="0" i="0" u="none" strike="noStrike" dirty="0">
                          <a:solidFill>
                            <a:schemeClr val="tx1"/>
                          </a:solidFill>
                          <a:effectLst/>
                          <a:latin typeface="Calibri" panose="020F0502020204030204" pitchFamily="34" charset="0"/>
                        </a:rPr>
                        <a:t>0.344</a:t>
                      </a:r>
                    </a:p>
                  </a:txBody>
                  <a:tcPr marL="8404" marR="8404" marT="8404" marB="0" anchor="ctr"/>
                </a:tc>
                <a:tc>
                  <a:txBody>
                    <a:bodyPr/>
                    <a:lstStyle/>
                    <a:p>
                      <a:pPr algn="ctr" fontAlgn="b"/>
                      <a:r>
                        <a:rPr lang="en-US" sz="1200" b="0" i="0" u="none" strike="noStrike" dirty="0">
                          <a:solidFill>
                            <a:schemeClr val="tx1"/>
                          </a:solidFill>
                          <a:effectLst/>
                          <a:latin typeface="Calibri" panose="020F0502020204030204" pitchFamily="34" charset="0"/>
                        </a:rPr>
                        <a:t>26.503</a:t>
                      </a:r>
                    </a:p>
                  </a:txBody>
                  <a:tcPr marL="8404" marR="8404" marT="8404" marB="0" anchor="b"/>
                </a:tc>
                <a:extLst>
                  <a:ext uri="{0D108BD9-81ED-4DB2-BD59-A6C34878D82A}">
                    <a16:rowId xmlns:a16="http://schemas.microsoft.com/office/drawing/2014/main" val="10004"/>
                  </a:ext>
                </a:extLst>
              </a:tr>
              <a:tr h="219322">
                <a:tc>
                  <a:txBody>
                    <a:bodyPr/>
                    <a:lstStyle/>
                    <a:p>
                      <a:pPr algn="ctr" fontAlgn="ctr"/>
                      <a:r>
                        <a:rPr lang="en-US" sz="1200" b="0" i="0" u="none" strike="noStrike" dirty="0">
                          <a:effectLst/>
                          <a:latin typeface="+mn-lt"/>
                        </a:rPr>
                        <a:t>2022</a:t>
                      </a:r>
                    </a:p>
                  </a:txBody>
                  <a:tcPr marL="14375" marR="14375" marT="14375"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0 Spring, 0 Fall</a:t>
                      </a:r>
                    </a:p>
                  </a:txBody>
                  <a:tcPr marL="14375" marR="14375" marT="14375" marB="0" anchor="ctr"/>
                </a:tc>
                <a:tc>
                  <a:txBody>
                    <a:bodyPr/>
                    <a:lstStyle/>
                    <a:p>
                      <a:pPr algn="ctr" fontAlgn="ctr"/>
                      <a:r>
                        <a:rPr lang="en-US" sz="1200" b="0" i="0" u="none" strike="noStrike" dirty="0">
                          <a:solidFill>
                            <a:schemeClr val="tx1"/>
                          </a:solidFill>
                          <a:effectLst/>
                          <a:latin typeface="+mj-lt"/>
                        </a:rPr>
                        <a:t>5</a:t>
                      </a:r>
                    </a:p>
                  </a:txBody>
                  <a:tcPr marL="12684" marR="12684" marT="12684" marB="0" anchor="ctr"/>
                </a:tc>
                <a:tc>
                  <a:txBody>
                    <a:bodyPr/>
                    <a:lstStyle/>
                    <a:p>
                      <a:pPr algn="ctr" fontAlgn="b"/>
                      <a:r>
                        <a:rPr lang="en-US" sz="1200" b="0" i="0" u="none" strike="noStrike" dirty="0">
                          <a:solidFill>
                            <a:schemeClr val="tx1"/>
                          </a:solidFill>
                          <a:effectLst/>
                          <a:latin typeface="Calibri" panose="020F0502020204030204" pitchFamily="34" charset="0"/>
                        </a:rPr>
                        <a:t>0.402</a:t>
                      </a:r>
                    </a:p>
                  </a:txBody>
                  <a:tcPr marL="8404" marR="8404" marT="8404" marB="0" anchor="ctr"/>
                </a:tc>
                <a:tc>
                  <a:txBody>
                    <a:bodyPr/>
                    <a:lstStyle/>
                    <a:p>
                      <a:pPr algn="ctr" fontAlgn="b"/>
                      <a:r>
                        <a:rPr lang="en-US" sz="1200" b="0" i="0" u="none" strike="noStrike" dirty="0">
                          <a:solidFill>
                            <a:schemeClr val="tx1"/>
                          </a:solidFill>
                          <a:effectLst/>
                          <a:latin typeface="Calibri" panose="020F0502020204030204" pitchFamily="34" charset="0"/>
                        </a:rPr>
                        <a:t>26.101</a:t>
                      </a:r>
                    </a:p>
                  </a:txBody>
                  <a:tcPr marL="8404" marR="8404" marT="8404" marB="0" anchor="ctr"/>
                </a:tc>
                <a:extLst>
                  <a:ext uri="{0D108BD9-81ED-4DB2-BD59-A6C34878D82A}">
                    <a16:rowId xmlns:a16="http://schemas.microsoft.com/office/drawing/2014/main" val="1000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233676448"/>
              </p:ext>
            </p:extLst>
          </p:nvPr>
        </p:nvGraphicFramePr>
        <p:xfrm>
          <a:off x="2076341" y="3413788"/>
          <a:ext cx="5109882" cy="2578359"/>
        </p:xfrm>
        <a:graphic>
          <a:graphicData uri="http://schemas.openxmlformats.org/drawingml/2006/table">
            <a:tbl>
              <a:tblPr firstRow="1">
                <a:tableStyleId>{5940675A-B579-460E-94D1-54222C63F5DA}</a:tableStyleId>
              </a:tblPr>
              <a:tblGrid>
                <a:gridCol w="1099463">
                  <a:extLst>
                    <a:ext uri="{9D8B030D-6E8A-4147-A177-3AD203B41FA5}">
                      <a16:colId xmlns:a16="http://schemas.microsoft.com/office/drawing/2014/main" val="20000"/>
                    </a:ext>
                  </a:extLst>
                </a:gridCol>
                <a:gridCol w="1413594">
                  <a:extLst>
                    <a:ext uri="{9D8B030D-6E8A-4147-A177-3AD203B41FA5}">
                      <a16:colId xmlns:a16="http://schemas.microsoft.com/office/drawing/2014/main" val="20001"/>
                    </a:ext>
                  </a:extLst>
                </a:gridCol>
                <a:gridCol w="1022082">
                  <a:extLst>
                    <a:ext uri="{9D8B030D-6E8A-4147-A177-3AD203B41FA5}">
                      <a16:colId xmlns:a16="http://schemas.microsoft.com/office/drawing/2014/main" val="20002"/>
                    </a:ext>
                  </a:extLst>
                </a:gridCol>
                <a:gridCol w="1574743">
                  <a:extLst>
                    <a:ext uri="{9D8B030D-6E8A-4147-A177-3AD203B41FA5}">
                      <a16:colId xmlns:a16="http://schemas.microsoft.com/office/drawing/2014/main" val="20003"/>
                    </a:ext>
                  </a:extLst>
                </a:gridCol>
              </a:tblGrid>
              <a:tr h="343301">
                <a:tc>
                  <a:txBody>
                    <a:bodyPr/>
                    <a:lstStyle/>
                    <a:p>
                      <a:pPr algn="ctr" fontAlgn="ctr"/>
                      <a:r>
                        <a:rPr lang="en-US" sz="1200" b="1" i="0" u="none" strike="noStrike" dirty="0">
                          <a:effectLst/>
                          <a:latin typeface="+mn-lt"/>
                        </a:rPr>
                        <a:t>Mission Date </a:t>
                      </a:r>
                    </a:p>
                  </a:txBody>
                  <a:tcPr marL="8404" marR="8404" marT="8404" marB="0" anchor="ctr">
                    <a:solidFill>
                      <a:schemeClr val="accent6">
                        <a:lumMod val="40000"/>
                        <a:lumOff val="60000"/>
                      </a:schemeClr>
                    </a:solidFill>
                  </a:tcPr>
                </a:tc>
                <a:tc>
                  <a:txBody>
                    <a:bodyPr/>
                    <a:lstStyle/>
                    <a:p>
                      <a:pPr algn="ctr" fontAlgn="ctr"/>
                      <a:r>
                        <a:rPr lang="en-US" sz="1200" b="1" i="0" u="none" strike="noStrike" dirty="0">
                          <a:effectLst/>
                          <a:latin typeface="+mn-lt"/>
                        </a:rPr>
                        <a:t>Maneuver Type  </a:t>
                      </a:r>
                    </a:p>
                  </a:txBody>
                  <a:tcPr marL="8404" marR="8404" marT="8404" marB="0" anchor="ctr">
                    <a:solidFill>
                      <a:schemeClr val="accent6">
                        <a:lumMod val="40000"/>
                        <a:lumOff val="60000"/>
                      </a:schemeClr>
                    </a:solidFill>
                  </a:tcPr>
                </a:tc>
                <a:tc>
                  <a:txBody>
                    <a:bodyPr/>
                    <a:lstStyle/>
                    <a:p>
                      <a:pPr algn="ctr" fontAlgn="ctr"/>
                      <a:r>
                        <a:rPr lang="en-US" sz="1200" b="1" i="0" u="none" strike="noStrike" dirty="0">
                          <a:effectLst/>
                          <a:latin typeface="+mn-lt"/>
                        </a:rPr>
                        <a:t>Fuel Used (kg)</a:t>
                      </a:r>
                    </a:p>
                  </a:txBody>
                  <a:tcPr marL="8404" marR="8404" marT="8404" marB="0" anchor="ctr">
                    <a:solidFill>
                      <a:schemeClr val="accent6">
                        <a:lumMod val="40000"/>
                        <a:lumOff val="60000"/>
                      </a:schemeClr>
                    </a:solidFill>
                  </a:tcPr>
                </a:tc>
                <a:tc>
                  <a:txBody>
                    <a:bodyPr/>
                    <a:lstStyle/>
                    <a:p>
                      <a:pPr algn="ctr" fontAlgn="ctr"/>
                      <a:r>
                        <a:rPr lang="en-US" sz="1200" b="1" i="0" u="none" strike="noStrike" dirty="0">
                          <a:effectLst/>
                          <a:latin typeface="+mn-lt"/>
                        </a:rPr>
                        <a:t> Fuel Remaining (kg)</a:t>
                      </a:r>
                    </a:p>
                  </a:txBody>
                  <a:tcPr marL="8404" marR="8404" marT="8404" marB="0" anchor="ctr">
                    <a:solidFill>
                      <a:schemeClr val="accent6">
                        <a:lumMod val="40000"/>
                        <a:lumOff val="60000"/>
                      </a:schemeClr>
                    </a:solidFill>
                  </a:tcPr>
                </a:tc>
                <a:extLst>
                  <a:ext uri="{0D108BD9-81ED-4DB2-BD59-A6C34878D82A}">
                    <a16:rowId xmlns:a16="http://schemas.microsoft.com/office/drawing/2014/main" val="10000"/>
                  </a:ext>
                </a:extLst>
              </a:tr>
              <a:tr h="319294">
                <a:tc>
                  <a:txBody>
                    <a:bodyPr/>
                    <a:lstStyle/>
                    <a:p>
                      <a:pPr algn="ctr" fontAlgn="b"/>
                      <a:r>
                        <a:rPr lang="en-US" sz="1200" b="0" i="0" u="none" strike="noStrike" dirty="0">
                          <a:solidFill>
                            <a:schemeClr val="tx1"/>
                          </a:solidFill>
                          <a:effectLst/>
                          <a:latin typeface="Calibri" panose="020F0502020204030204" pitchFamily="34" charset="0"/>
                        </a:rPr>
                        <a:t>10/12/2022</a:t>
                      </a:r>
                    </a:p>
                  </a:txBody>
                  <a:tcPr marL="8404" marR="8404" marT="8404" marB="0" anchor="ctr">
                    <a:solidFill>
                      <a:srgbClr val="CCFFCC"/>
                    </a:solidFill>
                  </a:tcPr>
                </a:tc>
                <a:tc>
                  <a:txBody>
                    <a:bodyPr/>
                    <a:lstStyle/>
                    <a:p>
                      <a:pPr algn="ctr" fontAlgn="ctr"/>
                      <a:r>
                        <a:rPr lang="en-US" sz="1200" b="0" i="0" u="none" strike="noStrike">
                          <a:solidFill>
                            <a:schemeClr val="tx1"/>
                          </a:solidFill>
                          <a:effectLst/>
                          <a:latin typeface="+mj-lt"/>
                        </a:rPr>
                        <a:t>CEM #1</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3.384</a:t>
                      </a: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22.717</a:t>
                      </a:r>
                    </a:p>
                  </a:txBody>
                  <a:tcPr marL="8404" marR="8404" marT="8404" marB="0" anchor="ctr">
                    <a:solidFill>
                      <a:srgbClr val="CCFFCC"/>
                    </a:solidFill>
                  </a:tcPr>
                </a:tc>
                <a:extLst>
                  <a:ext uri="{0D108BD9-81ED-4DB2-BD59-A6C34878D82A}">
                    <a16:rowId xmlns:a16="http://schemas.microsoft.com/office/drawing/2014/main" val="10001"/>
                  </a:ext>
                </a:extLst>
              </a:tr>
              <a:tr h="319294">
                <a:tc>
                  <a:txBody>
                    <a:bodyPr/>
                    <a:lstStyle/>
                    <a:p>
                      <a:pPr algn="ctr" fontAlgn="b"/>
                      <a:r>
                        <a:rPr lang="en-US" sz="1200" b="0" i="0" u="none" strike="noStrike" dirty="0">
                          <a:solidFill>
                            <a:schemeClr val="tx1"/>
                          </a:solidFill>
                          <a:effectLst/>
                          <a:latin typeface="Calibri" panose="020F0502020204030204" pitchFamily="34" charset="0"/>
                        </a:rPr>
                        <a:t>10/19/2022</a:t>
                      </a:r>
                    </a:p>
                  </a:txBody>
                  <a:tcPr marL="8404" marR="8404" marT="8404" marB="0" anchor="ctr">
                    <a:solidFill>
                      <a:srgbClr val="CCFFCC"/>
                    </a:solidFill>
                  </a:tcPr>
                </a:tc>
                <a:tc>
                  <a:txBody>
                    <a:bodyPr/>
                    <a:lstStyle/>
                    <a:p>
                      <a:pPr algn="ctr" fontAlgn="ctr"/>
                      <a:r>
                        <a:rPr lang="en-US" sz="1200" b="0" i="0" u="none" strike="noStrike">
                          <a:solidFill>
                            <a:schemeClr val="tx1"/>
                          </a:solidFill>
                          <a:effectLst/>
                          <a:latin typeface="+mj-lt"/>
                        </a:rPr>
                        <a:t>CEM #2</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3.365</a:t>
                      </a:r>
                    </a:p>
                  </a:txBody>
                  <a:tcPr marL="8404" marR="8404" marT="8404" marB="0" anchor="ctr">
                    <a:solidFill>
                      <a:srgbClr val="CCFFCC"/>
                    </a:solidFill>
                  </a:tcPr>
                </a:tc>
                <a:tc>
                  <a:txBody>
                    <a:bodyPr/>
                    <a:lstStyle/>
                    <a:p>
                      <a:pPr algn="ctr" fontAlgn="b"/>
                      <a:r>
                        <a:rPr lang="en-US" sz="1200" b="0" i="0" u="none" strike="noStrike" dirty="0">
                          <a:solidFill>
                            <a:schemeClr val="tx1"/>
                          </a:solidFill>
                          <a:effectLst/>
                          <a:latin typeface="Calibri" panose="020F0502020204030204" pitchFamily="34" charset="0"/>
                        </a:rPr>
                        <a:t>19.352</a:t>
                      </a:r>
                    </a:p>
                  </a:txBody>
                  <a:tcPr marL="8404" marR="8404" marT="8404" marB="0" anchor="ctr">
                    <a:solidFill>
                      <a:srgbClr val="CCFFCC"/>
                    </a:solidFill>
                  </a:tcPr>
                </a:tc>
                <a:extLst>
                  <a:ext uri="{0D108BD9-81ED-4DB2-BD59-A6C34878D82A}">
                    <a16:rowId xmlns:a16="http://schemas.microsoft.com/office/drawing/2014/main" val="10002"/>
                  </a:ext>
                </a:extLst>
              </a:tr>
              <a:tr h="319294">
                <a:tc>
                  <a:txBody>
                    <a:bodyPr/>
                    <a:lstStyle/>
                    <a:p>
                      <a:pPr algn="ctr" fontAlgn="b"/>
                      <a:r>
                        <a:rPr lang="en-US" sz="1200" b="0" i="0" u="none" strike="noStrike" dirty="0">
                          <a:solidFill>
                            <a:schemeClr val="tx1"/>
                          </a:solidFill>
                          <a:effectLst/>
                          <a:latin typeface="Calibri" panose="020F0502020204030204" pitchFamily="34" charset="0"/>
                        </a:rPr>
                        <a:t>3/11/2026</a:t>
                      </a:r>
                    </a:p>
                  </a:txBody>
                  <a:tcPr marL="8404" marR="8404" marT="8404" marB="0" anchor="ctr">
                    <a:solidFill>
                      <a:schemeClr val="bg1"/>
                    </a:solidFill>
                  </a:tcPr>
                </a:tc>
                <a:tc>
                  <a:txBody>
                    <a:bodyPr/>
                    <a:lstStyle/>
                    <a:p>
                      <a:pPr algn="ctr" fontAlgn="ctr"/>
                      <a:r>
                        <a:rPr lang="en-US" sz="1200" b="0" i="0" u="none" strike="noStrike">
                          <a:solidFill>
                            <a:schemeClr val="tx1"/>
                          </a:solidFill>
                          <a:effectLst/>
                          <a:latin typeface="+mj-lt"/>
                        </a:rPr>
                        <a:t>PLM #1</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3.347</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16.005</a:t>
                      </a:r>
                    </a:p>
                  </a:txBody>
                  <a:tcPr marL="8404" marR="8404" marT="8404" marB="0" anchor="ctr">
                    <a:solidFill>
                      <a:schemeClr val="bg1"/>
                    </a:solidFill>
                  </a:tcPr>
                </a:tc>
                <a:extLst>
                  <a:ext uri="{0D108BD9-81ED-4DB2-BD59-A6C34878D82A}">
                    <a16:rowId xmlns:a16="http://schemas.microsoft.com/office/drawing/2014/main" val="10003"/>
                  </a:ext>
                </a:extLst>
              </a:tr>
              <a:tr h="319294">
                <a:tc>
                  <a:txBody>
                    <a:bodyPr/>
                    <a:lstStyle/>
                    <a:p>
                      <a:pPr algn="ctr" fontAlgn="b"/>
                      <a:r>
                        <a:rPr lang="en-US" sz="1200" b="0" i="0" u="none" strike="noStrike" dirty="0">
                          <a:solidFill>
                            <a:schemeClr val="tx1"/>
                          </a:solidFill>
                          <a:effectLst/>
                          <a:latin typeface="Calibri" panose="020F0502020204030204" pitchFamily="34" charset="0"/>
                        </a:rPr>
                        <a:t>3/18/2026</a:t>
                      </a:r>
                    </a:p>
                  </a:txBody>
                  <a:tcPr marL="8404" marR="8404" marT="8404" marB="0" anchor="ctr">
                    <a:solidFill>
                      <a:schemeClr val="bg1"/>
                    </a:solidFill>
                  </a:tcPr>
                </a:tc>
                <a:tc>
                  <a:txBody>
                    <a:bodyPr/>
                    <a:lstStyle/>
                    <a:p>
                      <a:pPr algn="ctr" fontAlgn="ctr"/>
                      <a:r>
                        <a:rPr lang="en-US" sz="1200" b="0" i="0" u="none" strike="noStrike">
                          <a:solidFill>
                            <a:schemeClr val="tx1"/>
                          </a:solidFill>
                          <a:effectLst/>
                          <a:latin typeface="+mj-lt"/>
                        </a:rPr>
                        <a:t>PLM #2</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3.328</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12.677</a:t>
                      </a:r>
                    </a:p>
                  </a:txBody>
                  <a:tcPr marL="8404" marR="8404" marT="8404" marB="0" anchor="ctr">
                    <a:solidFill>
                      <a:schemeClr val="bg1"/>
                    </a:solidFill>
                  </a:tcPr>
                </a:tc>
                <a:extLst>
                  <a:ext uri="{0D108BD9-81ED-4DB2-BD59-A6C34878D82A}">
                    <a16:rowId xmlns:a16="http://schemas.microsoft.com/office/drawing/2014/main" val="10004"/>
                  </a:ext>
                </a:extLst>
              </a:tr>
              <a:tr h="319294">
                <a:tc>
                  <a:txBody>
                    <a:bodyPr/>
                    <a:lstStyle/>
                    <a:p>
                      <a:pPr algn="ctr" fontAlgn="b"/>
                      <a:r>
                        <a:rPr lang="en-US" sz="1200" b="0" i="0" u="none" strike="noStrike" dirty="0">
                          <a:solidFill>
                            <a:schemeClr val="tx1"/>
                          </a:solidFill>
                          <a:effectLst/>
                          <a:latin typeface="Calibri" panose="020F0502020204030204" pitchFamily="34" charset="0"/>
                        </a:rPr>
                        <a:t>3/25/2026</a:t>
                      </a:r>
                    </a:p>
                  </a:txBody>
                  <a:tcPr marL="8404" marR="8404" marT="8404" marB="0" anchor="ctr">
                    <a:solidFill>
                      <a:schemeClr val="bg1"/>
                    </a:solidFill>
                  </a:tcPr>
                </a:tc>
                <a:tc>
                  <a:txBody>
                    <a:bodyPr/>
                    <a:lstStyle/>
                    <a:p>
                      <a:pPr algn="ctr" fontAlgn="ctr"/>
                      <a:r>
                        <a:rPr lang="en-US" sz="1200" b="0" i="0" u="none" strike="noStrike">
                          <a:solidFill>
                            <a:schemeClr val="tx1"/>
                          </a:solidFill>
                          <a:effectLst/>
                          <a:latin typeface="+mj-lt"/>
                        </a:rPr>
                        <a:t>PLM #3</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3.311</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9.366</a:t>
                      </a:r>
                    </a:p>
                  </a:txBody>
                  <a:tcPr marL="8404" marR="8404" marT="8404" marB="0" anchor="ctr">
                    <a:solidFill>
                      <a:schemeClr val="bg1"/>
                    </a:solidFill>
                  </a:tcPr>
                </a:tc>
                <a:extLst>
                  <a:ext uri="{0D108BD9-81ED-4DB2-BD59-A6C34878D82A}">
                    <a16:rowId xmlns:a16="http://schemas.microsoft.com/office/drawing/2014/main" val="10005"/>
                  </a:ext>
                </a:extLst>
              </a:tr>
              <a:tr h="319294">
                <a:tc>
                  <a:txBody>
                    <a:bodyPr/>
                    <a:lstStyle/>
                    <a:p>
                      <a:pPr algn="ctr" fontAlgn="b"/>
                      <a:r>
                        <a:rPr lang="en-US" sz="1200" b="0" i="0" u="none" strike="noStrike" dirty="0">
                          <a:solidFill>
                            <a:schemeClr val="tx1"/>
                          </a:solidFill>
                          <a:effectLst/>
                          <a:latin typeface="Calibri" panose="020F0502020204030204" pitchFamily="34" charset="0"/>
                        </a:rPr>
                        <a:t>4/1/2026</a:t>
                      </a:r>
                    </a:p>
                  </a:txBody>
                  <a:tcPr marL="8404" marR="8404" marT="8404" marB="0" anchor="ctr">
                    <a:solidFill>
                      <a:schemeClr val="bg1"/>
                    </a:solidFill>
                  </a:tcPr>
                </a:tc>
                <a:tc>
                  <a:txBody>
                    <a:bodyPr/>
                    <a:lstStyle/>
                    <a:p>
                      <a:pPr algn="ctr" fontAlgn="ctr"/>
                      <a:r>
                        <a:rPr lang="en-US" sz="1200" b="0" i="0" u="none" strike="noStrike">
                          <a:solidFill>
                            <a:schemeClr val="tx1"/>
                          </a:solidFill>
                          <a:effectLst/>
                          <a:latin typeface="+mj-lt"/>
                        </a:rPr>
                        <a:t>PLM #4</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3.293</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6.073</a:t>
                      </a:r>
                    </a:p>
                  </a:txBody>
                  <a:tcPr marL="8404" marR="8404" marT="8404" marB="0" anchor="ctr">
                    <a:solidFill>
                      <a:schemeClr val="bg1"/>
                    </a:solidFill>
                  </a:tcPr>
                </a:tc>
                <a:extLst>
                  <a:ext uri="{0D108BD9-81ED-4DB2-BD59-A6C34878D82A}">
                    <a16:rowId xmlns:a16="http://schemas.microsoft.com/office/drawing/2014/main" val="10006"/>
                  </a:ext>
                </a:extLst>
              </a:tr>
              <a:tr h="319294">
                <a:tc>
                  <a:txBody>
                    <a:bodyPr/>
                    <a:lstStyle/>
                    <a:p>
                      <a:pPr algn="ctr" fontAlgn="b"/>
                      <a:r>
                        <a:rPr lang="en-US" sz="1200" b="0" i="0" u="none" strike="noStrike" dirty="0">
                          <a:solidFill>
                            <a:schemeClr val="tx1"/>
                          </a:solidFill>
                          <a:effectLst/>
                          <a:latin typeface="Calibri" panose="020F0502020204030204" pitchFamily="34" charset="0"/>
                        </a:rPr>
                        <a:t>4/8/2026</a:t>
                      </a:r>
                    </a:p>
                  </a:txBody>
                  <a:tcPr marL="8404" marR="8404" marT="8404" marB="0" anchor="ctr">
                    <a:solidFill>
                      <a:schemeClr val="bg1"/>
                    </a:solidFill>
                  </a:tcPr>
                </a:tc>
                <a:tc>
                  <a:txBody>
                    <a:bodyPr/>
                    <a:lstStyle/>
                    <a:p>
                      <a:pPr algn="ctr" fontAlgn="ctr"/>
                      <a:r>
                        <a:rPr lang="en-US" sz="1200" b="0" i="0" u="none" strike="noStrike" baseline="0" dirty="0">
                          <a:solidFill>
                            <a:schemeClr val="tx1"/>
                          </a:solidFill>
                          <a:effectLst/>
                          <a:latin typeface="+mj-lt"/>
                        </a:rPr>
                        <a:t>PLM #5</a:t>
                      </a:r>
                      <a:endParaRPr lang="en-US" sz="1200" b="0" i="0" u="none" strike="noStrike" dirty="0">
                        <a:solidFill>
                          <a:schemeClr val="tx1"/>
                        </a:solidFill>
                        <a:effectLst/>
                        <a:latin typeface="+mj-lt"/>
                      </a:endParaRP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3.277</a:t>
                      </a:r>
                    </a:p>
                  </a:txBody>
                  <a:tcPr marL="8404" marR="8404" marT="8404" marB="0" anchor="ctr">
                    <a:solidFill>
                      <a:schemeClr val="bg1"/>
                    </a:solidFill>
                  </a:tcPr>
                </a:tc>
                <a:tc>
                  <a:txBody>
                    <a:bodyPr/>
                    <a:lstStyle/>
                    <a:p>
                      <a:pPr algn="ctr" fontAlgn="b"/>
                      <a:r>
                        <a:rPr lang="en-US" sz="1200" b="0" i="0" u="none" strike="noStrike" dirty="0">
                          <a:solidFill>
                            <a:schemeClr val="tx1"/>
                          </a:solidFill>
                          <a:effectLst/>
                          <a:latin typeface="Calibri" panose="020F0502020204030204" pitchFamily="34" charset="0"/>
                        </a:rPr>
                        <a:t>2.796</a:t>
                      </a:r>
                    </a:p>
                  </a:txBody>
                  <a:tcPr marL="8404" marR="8404" marT="8404" marB="0" anchor="ctr">
                    <a:solidFill>
                      <a:schemeClr val="bg1"/>
                    </a:solidFill>
                  </a:tcPr>
                </a:tc>
                <a:extLst>
                  <a:ext uri="{0D108BD9-81ED-4DB2-BD59-A6C34878D82A}">
                    <a16:rowId xmlns:a16="http://schemas.microsoft.com/office/drawing/2014/main" val="10007"/>
                  </a:ext>
                </a:extLst>
              </a:tr>
            </a:tbl>
          </a:graphicData>
        </a:graphic>
      </p:graphicFrame>
      <p:sp>
        <p:nvSpPr>
          <p:cNvPr id="8" name="TextBox 7"/>
          <p:cNvSpPr txBox="1"/>
          <p:nvPr/>
        </p:nvSpPr>
        <p:spPr>
          <a:xfrm>
            <a:off x="762000" y="990600"/>
            <a:ext cx="4572000" cy="369332"/>
          </a:xfrm>
          <a:prstGeom prst="rect">
            <a:avLst/>
          </a:prstGeom>
          <a:noFill/>
        </p:spPr>
        <p:txBody>
          <a:bodyPr wrap="square" rtlCol="0">
            <a:spAutoFit/>
          </a:bodyPr>
          <a:lstStyle/>
          <a:p>
            <a:pPr marL="252146" indent="-252146">
              <a:buFont typeface="Arial" panose="020B0604020202020204" pitchFamily="34" charset="0"/>
              <a:buChar char="•"/>
            </a:pPr>
            <a:r>
              <a:rPr lang="en-US" sz="1800" b="1" dirty="0">
                <a:latin typeface="+mn-lt"/>
              </a:rPr>
              <a:t>Remaining Orbit Maintenance Maneuvers</a:t>
            </a:r>
          </a:p>
        </p:txBody>
      </p:sp>
      <p:sp>
        <p:nvSpPr>
          <p:cNvPr id="9" name="TextBox 8"/>
          <p:cNvSpPr txBox="1"/>
          <p:nvPr/>
        </p:nvSpPr>
        <p:spPr>
          <a:xfrm>
            <a:off x="762000" y="2951947"/>
            <a:ext cx="4572000" cy="369332"/>
          </a:xfrm>
          <a:prstGeom prst="rect">
            <a:avLst/>
          </a:prstGeom>
          <a:noFill/>
        </p:spPr>
        <p:txBody>
          <a:bodyPr wrap="square" rtlCol="0">
            <a:spAutoFit/>
          </a:bodyPr>
          <a:lstStyle/>
          <a:p>
            <a:pPr marL="252146" indent="-252146">
              <a:buFont typeface="Arial" panose="020B0604020202020204" pitchFamily="34" charset="0"/>
              <a:buChar char="•"/>
            </a:pPr>
            <a:r>
              <a:rPr lang="en-US" sz="1800" b="1" dirty="0">
                <a:latin typeface="+mn-lt"/>
              </a:rPr>
              <a:t>Constellation Exit and Deorbit Maneuvers</a:t>
            </a:r>
          </a:p>
        </p:txBody>
      </p:sp>
      <p:sp>
        <p:nvSpPr>
          <p:cNvPr id="10" name="Title 3"/>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fontScale="90000"/>
          </a:bodyPr>
          <a:lstStyle/>
          <a:p>
            <a:pPr fontAlgn="base">
              <a:spcAft>
                <a:spcPct val="0"/>
              </a:spcAft>
            </a:pPr>
            <a:r>
              <a:rPr lang="en-US" dirty="0"/>
              <a:t>Terra Lifetime Maneuvers</a:t>
            </a:r>
            <a:br>
              <a:rPr lang="en-US" dirty="0"/>
            </a:br>
            <a:r>
              <a:rPr lang="en-US" sz="1800" b="0" dirty="0">
                <a:solidFill>
                  <a:srgbClr val="0000FF"/>
                </a:solidFill>
              </a:rPr>
              <a:t>Updated based on Spring Lifetime Analysis – July 2021</a:t>
            </a:r>
            <a:endParaRPr lang="en-US" altLang="en-US" b="0" dirty="0">
              <a:solidFill>
                <a:srgbClr val="0000FF"/>
              </a:solidFill>
            </a:endParaRPr>
          </a:p>
        </p:txBody>
      </p:sp>
    </p:spTree>
    <p:extLst>
      <p:ext uri="{BB962C8B-B14F-4D97-AF65-F5344CB8AC3E}">
        <p14:creationId xmlns:p14="http://schemas.microsoft.com/office/powerpoint/2010/main" val="3113401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73A47D26-C606-F343-BBB5-9A1791269771}"/>
              </a:ext>
            </a:extLst>
          </p:cNvPr>
          <p:cNvGraphicFramePr>
            <a:graphicFrameLocks noGrp="1"/>
          </p:cNvGraphicFramePr>
          <p:nvPr>
            <p:extLst>
              <p:ext uri="{D42A27DB-BD31-4B8C-83A1-F6EECF244321}">
                <p14:modId xmlns:p14="http://schemas.microsoft.com/office/powerpoint/2010/main" val="711509740"/>
              </p:ext>
            </p:extLst>
          </p:nvPr>
        </p:nvGraphicFramePr>
        <p:xfrm>
          <a:off x="524506" y="4419600"/>
          <a:ext cx="7933694" cy="1441398"/>
        </p:xfrm>
        <a:graphic>
          <a:graphicData uri="http://schemas.openxmlformats.org/drawingml/2006/table">
            <a:tbl>
              <a:tblPr firstRow="1">
                <a:tableStyleId>{5940675A-B579-460E-94D1-54222C63F5DA}</a:tableStyleId>
              </a:tblPr>
              <a:tblGrid>
                <a:gridCol w="1468611">
                  <a:extLst>
                    <a:ext uri="{9D8B030D-6E8A-4147-A177-3AD203B41FA5}">
                      <a16:colId xmlns:a16="http://schemas.microsoft.com/office/drawing/2014/main" val="20000"/>
                    </a:ext>
                  </a:extLst>
                </a:gridCol>
                <a:gridCol w="718342">
                  <a:extLst>
                    <a:ext uri="{9D8B030D-6E8A-4147-A177-3AD203B41FA5}">
                      <a16:colId xmlns:a16="http://schemas.microsoft.com/office/drawing/2014/main" val="20003"/>
                    </a:ext>
                  </a:extLst>
                </a:gridCol>
                <a:gridCol w="718342">
                  <a:extLst>
                    <a:ext uri="{9D8B030D-6E8A-4147-A177-3AD203B41FA5}">
                      <a16:colId xmlns:a16="http://schemas.microsoft.com/office/drawing/2014/main" val="20002"/>
                    </a:ext>
                  </a:extLst>
                </a:gridCol>
                <a:gridCol w="718342">
                  <a:extLst>
                    <a:ext uri="{9D8B030D-6E8A-4147-A177-3AD203B41FA5}">
                      <a16:colId xmlns:a16="http://schemas.microsoft.com/office/drawing/2014/main" val="20005"/>
                    </a:ext>
                  </a:extLst>
                </a:gridCol>
                <a:gridCol w="957789">
                  <a:extLst>
                    <a:ext uri="{9D8B030D-6E8A-4147-A177-3AD203B41FA5}">
                      <a16:colId xmlns:a16="http://schemas.microsoft.com/office/drawing/2014/main" val="20006"/>
                    </a:ext>
                  </a:extLst>
                </a:gridCol>
                <a:gridCol w="957789">
                  <a:extLst>
                    <a:ext uri="{9D8B030D-6E8A-4147-A177-3AD203B41FA5}">
                      <a16:colId xmlns:a16="http://schemas.microsoft.com/office/drawing/2014/main" val="20007"/>
                    </a:ext>
                  </a:extLst>
                </a:gridCol>
                <a:gridCol w="798158">
                  <a:extLst>
                    <a:ext uri="{9D8B030D-6E8A-4147-A177-3AD203B41FA5}">
                      <a16:colId xmlns:a16="http://schemas.microsoft.com/office/drawing/2014/main" val="20008"/>
                    </a:ext>
                  </a:extLst>
                </a:gridCol>
                <a:gridCol w="798158">
                  <a:extLst>
                    <a:ext uri="{9D8B030D-6E8A-4147-A177-3AD203B41FA5}">
                      <a16:colId xmlns:a16="http://schemas.microsoft.com/office/drawing/2014/main" val="20009"/>
                    </a:ext>
                  </a:extLst>
                </a:gridCol>
                <a:gridCol w="798163">
                  <a:extLst>
                    <a:ext uri="{9D8B030D-6E8A-4147-A177-3AD203B41FA5}">
                      <a16:colId xmlns:a16="http://schemas.microsoft.com/office/drawing/2014/main" val="20010"/>
                    </a:ext>
                  </a:extLst>
                </a:gridCol>
              </a:tblGrid>
              <a:tr h="609600">
                <a:tc>
                  <a:txBody>
                    <a:bodyPr/>
                    <a:lstStyle/>
                    <a:p>
                      <a:pPr algn="ctr" fontAlgn="ctr"/>
                      <a:r>
                        <a:rPr lang="en-US" sz="1100" u="none" strike="noStrike" dirty="0">
                          <a:solidFill>
                            <a:schemeClr val="bg1"/>
                          </a:solidFill>
                          <a:effectLst/>
                          <a:latin typeface="+mj-lt"/>
                        </a:rPr>
                        <a:t>Decommissioning</a:t>
                      </a:r>
                      <a:r>
                        <a:rPr lang="en-US" sz="1100" u="none" strike="noStrike" baseline="0" dirty="0">
                          <a:solidFill>
                            <a:schemeClr val="bg1"/>
                          </a:solidFill>
                          <a:effectLst/>
                          <a:latin typeface="+mj-lt"/>
                        </a:rPr>
                        <a:t> Plan</a:t>
                      </a:r>
                      <a:endParaRPr lang="en-US" sz="110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u="none" strike="noStrike" dirty="0">
                          <a:solidFill>
                            <a:schemeClr val="bg1"/>
                          </a:solidFill>
                          <a:effectLst/>
                          <a:latin typeface="+mj-lt"/>
                        </a:rPr>
                        <a:t>Exit</a:t>
                      </a:r>
                      <a:r>
                        <a:rPr lang="en-US" sz="1100" u="none" strike="noStrike" baseline="0" dirty="0">
                          <a:solidFill>
                            <a:schemeClr val="bg1"/>
                          </a:solidFill>
                          <a:effectLst/>
                          <a:latin typeface="+mj-lt"/>
                        </a:rPr>
                        <a:t> Year</a:t>
                      </a:r>
                      <a:endParaRPr lang="en-US" sz="110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u="none" strike="noStrike" dirty="0">
                          <a:solidFill>
                            <a:schemeClr val="bg1"/>
                          </a:solidFill>
                          <a:effectLst/>
                          <a:latin typeface="+mj-lt"/>
                        </a:rPr>
                        <a:t>Deorbit Year</a:t>
                      </a:r>
                    </a:p>
                  </a:txBody>
                  <a:tcPr marL="12684" marR="12684" marT="12684" marB="0" anchor="ctr">
                    <a:solidFill>
                      <a:srgbClr val="008000"/>
                    </a:solidFill>
                  </a:tcPr>
                </a:tc>
                <a:tc>
                  <a:txBody>
                    <a:bodyPr/>
                    <a:lstStyle/>
                    <a:p>
                      <a:pPr algn="ctr" fontAlgn="ctr"/>
                      <a:r>
                        <a:rPr lang="en-US" sz="1100" b="0" i="0" u="none" strike="noStrike" baseline="0" dirty="0">
                          <a:solidFill>
                            <a:schemeClr val="bg1"/>
                          </a:solidFill>
                          <a:effectLst/>
                          <a:latin typeface="+mj-lt"/>
                        </a:rPr>
                        <a:t>De-orbit Burns (#)</a:t>
                      </a:r>
                      <a:endParaRPr lang="en-US" sz="1100" b="0" i="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Apogee</a:t>
                      </a:r>
                      <a:r>
                        <a:rPr lang="en-US" sz="1100" b="0" i="0" u="none" strike="noStrike" baseline="0" dirty="0">
                          <a:solidFill>
                            <a:schemeClr val="bg1"/>
                          </a:solidFill>
                          <a:effectLst/>
                          <a:latin typeface="+mj-lt"/>
                        </a:rPr>
                        <a:t> at Depletion (km)</a:t>
                      </a:r>
                      <a:endParaRPr lang="en-US" sz="1100" b="0" i="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Perigee</a:t>
                      </a:r>
                      <a:r>
                        <a:rPr lang="en-US" sz="1100" b="0" i="0" u="none" strike="noStrike" baseline="0" dirty="0">
                          <a:solidFill>
                            <a:schemeClr val="bg1"/>
                          </a:solidFill>
                          <a:effectLst/>
                          <a:latin typeface="+mj-lt"/>
                        </a:rPr>
                        <a:t> at Depletion (km)</a:t>
                      </a:r>
                      <a:endParaRPr lang="en-US" sz="1100" b="0" i="0" u="none" strike="noStrike" dirty="0">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End of Mission</a:t>
                      </a:r>
                      <a:r>
                        <a:rPr lang="en-US" sz="1100" b="0" i="0" u="none" strike="noStrike" baseline="0" dirty="0">
                          <a:solidFill>
                            <a:schemeClr val="bg1"/>
                          </a:solidFill>
                          <a:effectLst/>
                          <a:latin typeface="+mj-lt"/>
                        </a:rPr>
                        <a:t> (</a:t>
                      </a:r>
                      <a:r>
                        <a:rPr lang="en-US" sz="1100" b="0" i="0" u="none" strike="noStrike" dirty="0">
                          <a:solidFill>
                            <a:schemeClr val="bg1"/>
                          </a:solidFill>
                          <a:effectLst/>
                          <a:latin typeface="+mj-lt"/>
                        </a:rPr>
                        <a:t>EOM)</a:t>
                      </a: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EOM to Reentry (years)</a:t>
                      </a:r>
                    </a:p>
                  </a:txBody>
                  <a:tcPr marL="12684" marR="12684" marT="12684" marB="0" anchor="ctr">
                    <a:solidFill>
                      <a:srgbClr val="008000"/>
                    </a:solidFill>
                  </a:tcPr>
                </a:tc>
                <a:tc>
                  <a:txBody>
                    <a:bodyPr/>
                    <a:lstStyle/>
                    <a:p>
                      <a:pPr algn="ctr" fontAlgn="ctr"/>
                      <a:r>
                        <a:rPr lang="en-US" sz="1100" b="0" i="0" u="none" strike="noStrike" dirty="0">
                          <a:solidFill>
                            <a:schemeClr val="bg1"/>
                          </a:solidFill>
                          <a:effectLst/>
                          <a:latin typeface="+mj-lt"/>
                        </a:rPr>
                        <a:t>Reentry Date</a:t>
                      </a:r>
                    </a:p>
                  </a:txBody>
                  <a:tcPr marL="12684" marR="12684" marT="12684" marB="0" anchor="ctr">
                    <a:solidFill>
                      <a:srgbClr val="008000"/>
                    </a:solidFill>
                  </a:tcPr>
                </a:tc>
                <a:extLst>
                  <a:ext uri="{0D108BD9-81ED-4DB2-BD59-A6C34878D82A}">
                    <a16:rowId xmlns:a16="http://schemas.microsoft.com/office/drawing/2014/main" val="10000"/>
                  </a:ext>
                </a:extLst>
              </a:tr>
              <a:tr h="415899">
                <a:tc>
                  <a:txBody>
                    <a:bodyPr/>
                    <a:lstStyle/>
                    <a:p>
                      <a:pPr algn="ctr" fontAlgn="ctr"/>
                      <a:r>
                        <a:rPr lang="en-US" sz="1100" b="1" i="0" u="none" strike="noStrike" dirty="0">
                          <a:effectLst/>
                          <a:latin typeface="+mj-lt"/>
                        </a:rPr>
                        <a:t>Baseline</a:t>
                      </a:r>
                      <a:r>
                        <a:rPr lang="en-US" sz="1100" b="0" i="0" u="none" strike="noStrike" baseline="0" dirty="0">
                          <a:effectLst/>
                          <a:latin typeface="+mj-lt"/>
                        </a:rPr>
                        <a:t> </a:t>
                      </a:r>
                    </a:p>
                    <a:p>
                      <a:pPr algn="ctr" fontAlgn="ctr"/>
                      <a:r>
                        <a:rPr lang="en-US" sz="1100" b="0" i="0" u="none" strike="noStrike" baseline="0" dirty="0">
                          <a:effectLst/>
                          <a:latin typeface="+mj-lt"/>
                        </a:rPr>
                        <a:t>5 x 320-sec PLM burns</a:t>
                      </a:r>
                      <a:endParaRPr lang="en-US" sz="1100" b="0" i="0" u="none" strike="noStrike" dirty="0">
                        <a:effectLst/>
                        <a:latin typeface="+mj-lt"/>
                      </a:endParaRPr>
                    </a:p>
                  </a:txBody>
                  <a:tcPr marL="12684" marR="12684" marT="12684" marB="0" anchor="ctr">
                    <a:solidFill>
                      <a:srgbClr val="CCFFCC"/>
                    </a:solidFill>
                  </a:tcPr>
                </a:tc>
                <a:tc>
                  <a:txBody>
                    <a:bodyPr/>
                    <a:lstStyle/>
                    <a:p>
                      <a:pPr algn="ctr" fontAlgn="b"/>
                      <a:r>
                        <a:rPr lang="en-US" sz="1100" b="0" i="0" u="none" strike="noStrike" dirty="0">
                          <a:solidFill>
                            <a:schemeClr val="tx1"/>
                          </a:solidFill>
                          <a:effectLst/>
                          <a:latin typeface="+mn-lt"/>
                        </a:rPr>
                        <a:t>2022</a:t>
                      </a:r>
                    </a:p>
                  </a:txBody>
                  <a:tcPr marL="9525" marR="9525" marT="9525" marB="0" anchor="ctr">
                    <a:solidFill>
                      <a:srgbClr val="CCFFCC"/>
                    </a:solidFill>
                  </a:tcPr>
                </a:tc>
                <a:tc>
                  <a:txBody>
                    <a:bodyPr/>
                    <a:lstStyle/>
                    <a:p>
                      <a:pPr algn="ctr" fontAlgn="b"/>
                      <a:r>
                        <a:rPr lang="en-US" sz="1100" b="0" i="0" u="none" strike="noStrike" dirty="0">
                          <a:solidFill>
                            <a:schemeClr val="tx1"/>
                          </a:solidFill>
                          <a:effectLst/>
                          <a:latin typeface="+mn-lt"/>
                        </a:rPr>
                        <a:t>2026</a:t>
                      </a:r>
                    </a:p>
                  </a:txBody>
                  <a:tcPr marL="9525" marR="9525" marT="9525"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5</a:t>
                      </a:r>
                    </a:p>
                  </a:txBody>
                  <a:tcPr marL="8404" marR="8404" marT="8404"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690.05</a:t>
                      </a:r>
                    </a:p>
                  </a:txBody>
                  <a:tcPr marL="8404" marR="8404" marT="8404"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662.20</a:t>
                      </a:r>
                    </a:p>
                  </a:txBody>
                  <a:tcPr marL="8404" marR="8404" marT="8404"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2026.17</a:t>
                      </a:r>
                    </a:p>
                  </a:txBody>
                  <a:tcPr marL="8404" marR="8404" marT="8404"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43.47</a:t>
                      </a:r>
                    </a:p>
                  </a:txBody>
                  <a:tcPr marL="8404" marR="8404" marT="8404"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2069.644</a:t>
                      </a:r>
                    </a:p>
                  </a:txBody>
                  <a:tcPr marL="8404" marR="8404" marT="8404" marB="0" anchor="ctr">
                    <a:solidFill>
                      <a:srgbClr val="CCFFCC"/>
                    </a:solidFill>
                  </a:tcPr>
                </a:tc>
                <a:extLst>
                  <a:ext uri="{0D108BD9-81ED-4DB2-BD59-A6C34878D82A}">
                    <a16:rowId xmlns:a16="http://schemas.microsoft.com/office/drawing/2014/main" val="10001"/>
                  </a:ext>
                </a:extLst>
              </a:tr>
              <a:tr h="415899">
                <a:tc>
                  <a:txBody>
                    <a:bodyPr/>
                    <a:lstStyle/>
                    <a:p>
                      <a:pPr algn="ctr" fontAlgn="ctr"/>
                      <a:r>
                        <a:rPr lang="en-US" sz="1100" b="0" i="0" u="none" strike="noStrike" dirty="0">
                          <a:effectLst/>
                          <a:latin typeface="+mj-lt"/>
                        </a:rPr>
                        <a:t>Baseline plus</a:t>
                      </a:r>
                      <a:r>
                        <a:rPr lang="en-US" sz="1100" b="0" i="0" u="none" strike="noStrike" baseline="0" dirty="0">
                          <a:effectLst/>
                          <a:latin typeface="+mj-lt"/>
                        </a:rPr>
                        <a:t> </a:t>
                      </a:r>
                    </a:p>
                    <a:p>
                      <a:pPr algn="ctr" fontAlgn="ctr"/>
                      <a:r>
                        <a:rPr lang="en-US" sz="1100" b="0" i="0" u="none" strike="noStrike" baseline="0" dirty="0">
                          <a:effectLst/>
                          <a:latin typeface="+mj-lt"/>
                        </a:rPr>
                        <a:t>6</a:t>
                      </a:r>
                      <a:r>
                        <a:rPr lang="en-US" sz="1100" b="0" i="0" u="none" strike="noStrike" dirty="0">
                          <a:effectLst/>
                          <a:latin typeface="+mj-lt"/>
                        </a:rPr>
                        <a:t>th 1.264-sec PLM burn</a:t>
                      </a:r>
                    </a:p>
                  </a:txBody>
                  <a:tcPr marL="12684" marR="12684" marT="12684" marB="0" anchor="ctr">
                    <a:solidFill>
                      <a:srgbClr val="CCFFCC"/>
                    </a:solidFill>
                  </a:tcPr>
                </a:tc>
                <a:tc>
                  <a:txBody>
                    <a:bodyPr/>
                    <a:lstStyle/>
                    <a:p>
                      <a:pPr algn="ctr" fontAlgn="b"/>
                      <a:r>
                        <a:rPr lang="en-US" sz="1100" b="0" i="0" u="none" strike="noStrike" dirty="0">
                          <a:solidFill>
                            <a:schemeClr val="tx1"/>
                          </a:solidFill>
                          <a:effectLst/>
                          <a:latin typeface="+mn-lt"/>
                        </a:rPr>
                        <a:t>2022</a:t>
                      </a:r>
                    </a:p>
                  </a:txBody>
                  <a:tcPr marL="9525" marR="9525" marT="9525" marB="0" anchor="ctr">
                    <a:solidFill>
                      <a:srgbClr val="CCFFCC"/>
                    </a:solidFill>
                  </a:tcPr>
                </a:tc>
                <a:tc>
                  <a:txBody>
                    <a:bodyPr/>
                    <a:lstStyle/>
                    <a:p>
                      <a:pPr algn="ctr" fontAlgn="b"/>
                      <a:r>
                        <a:rPr lang="en-US" sz="1100" b="0" i="0" u="none" strike="noStrike" dirty="0">
                          <a:solidFill>
                            <a:schemeClr val="tx1"/>
                          </a:solidFill>
                          <a:effectLst/>
                          <a:latin typeface="+mn-lt"/>
                        </a:rPr>
                        <a:t>2026</a:t>
                      </a:r>
                    </a:p>
                  </a:txBody>
                  <a:tcPr marL="9525" marR="9525" marT="9525" marB="0" anchor="ctr">
                    <a:solidFill>
                      <a:srgbClr val="CCFFCC"/>
                    </a:solidFill>
                  </a:tcPr>
                </a:tc>
                <a:tc>
                  <a:txBody>
                    <a:bodyPr/>
                    <a:lstStyle/>
                    <a:p>
                      <a:pPr algn="ctr" fontAlgn="b"/>
                      <a:r>
                        <a:rPr lang="en-US" sz="1100" b="0" i="0" u="none" strike="noStrike">
                          <a:solidFill>
                            <a:schemeClr val="tx1"/>
                          </a:solidFill>
                          <a:effectLst/>
                          <a:latin typeface="Calibri" panose="020F0502020204030204" pitchFamily="34" charset="0"/>
                        </a:rPr>
                        <a:t>6</a:t>
                      </a: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panose="020F0502020204030204" pitchFamily="34" charset="0"/>
                        </a:rPr>
                        <a:t>690.04</a:t>
                      </a:r>
                    </a:p>
                  </a:txBody>
                  <a:tcPr marL="8404" marR="8404" marT="8404"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662.18</a:t>
                      </a:r>
                    </a:p>
                  </a:txBody>
                  <a:tcPr marL="8404" marR="8404" marT="8404"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2026.17</a:t>
                      </a: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panose="020F0502020204030204" pitchFamily="34" charset="0"/>
                        </a:rPr>
                        <a:t>43.47</a:t>
                      </a:r>
                    </a:p>
                  </a:txBody>
                  <a:tcPr marL="8404" marR="8404" marT="8404" marB="0" anchor="ctr">
                    <a:solidFill>
                      <a:srgbClr val="CCFFCC"/>
                    </a:solidFill>
                  </a:tcPr>
                </a:tc>
                <a:tc>
                  <a:txBody>
                    <a:bodyPr/>
                    <a:lstStyle/>
                    <a:p>
                      <a:pPr algn="ctr" fontAlgn="b"/>
                      <a:r>
                        <a:rPr lang="en-US" sz="1100" b="0" i="0" u="none" strike="noStrike" dirty="0">
                          <a:solidFill>
                            <a:schemeClr val="tx1"/>
                          </a:solidFill>
                          <a:effectLst/>
                          <a:latin typeface="Calibri" panose="020F0502020204030204" pitchFamily="34" charset="0"/>
                        </a:rPr>
                        <a:t>2069.641</a:t>
                      </a:r>
                    </a:p>
                  </a:txBody>
                  <a:tcPr marL="8404" marR="8404" marT="8404" marB="0" anchor="ctr">
                    <a:solidFill>
                      <a:srgbClr val="CCFFCC"/>
                    </a:solidFill>
                  </a:tcPr>
                </a:tc>
                <a:extLst>
                  <a:ext uri="{0D108BD9-81ED-4DB2-BD59-A6C34878D82A}">
                    <a16:rowId xmlns:a16="http://schemas.microsoft.com/office/drawing/2014/main" val="10002"/>
                  </a:ext>
                </a:extLst>
              </a:tr>
            </a:tbl>
          </a:graphicData>
        </a:graphic>
      </p:graphicFrame>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56414" y="984810"/>
            <a:ext cx="4512454" cy="3294528"/>
          </a:xfrm>
          <a:prstGeom prst="rect">
            <a:avLst/>
          </a:prstGeom>
          <a:ln w="22225">
            <a:solidFill>
              <a:schemeClr val="accent1"/>
            </a:solidFill>
          </a:ln>
        </p:spPr>
      </p:pic>
      <p:sp>
        <p:nvSpPr>
          <p:cNvPr id="7" name="Rectangle 2"/>
          <p:cNvSpPr>
            <a:spLocks noGrp="1" noChangeArrowheads="1"/>
          </p:cNvSpPr>
          <p:nvPr>
            <p:ph type="title"/>
          </p:nvPr>
        </p:nvSpPr>
        <p:spPr>
          <a:xfrm>
            <a:off x="0" y="0"/>
            <a:ext cx="9144000" cy="762000"/>
          </a:xfrm>
        </p:spPr>
        <p:txBody>
          <a:bodyPr>
            <a:noAutofit/>
          </a:bodyPr>
          <a:lstStyle/>
          <a:p>
            <a:pPr eaLnBrk="1" hangingPunct="1"/>
            <a:r>
              <a:rPr lang="en-US" altLang="en-US" dirty="0"/>
              <a:t>Terra Lifetime Maneuvers</a:t>
            </a:r>
            <a:br>
              <a:rPr lang="en-US" altLang="en-US" sz="2400" b="1" dirty="0">
                <a:solidFill>
                  <a:srgbClr val="006600"/>
                </a:solidFill>
                <a:latin typeface="Calibri" pitchFamily="34" charset="0"/>
              </a:rPr>
            </a:br>
            <a:r>
              <a:rPr lang="en-US" altLang="en-US" sz="1800" b="1" dirty="0"/>
              <a:t>MLT and Altitude Predictions</a:t>
            </a:r>
          </a:p>
        </p:txBody>
      </p:sp>
      <p:pic>
        <p:nvPicPr>
          <p:cNvPr id="9" name="Picture 8">
            <a:extLst>
              <a:ext uri="{FF2B5EF4-FFF2-40B4-BE49-F238E27FC236}">
                <a16:creationId xmlns:a16="http://schemas.microsoft.com/office/drawing/2014/main" id="{E3D3C427-E838-4388-8411-19BAC970E582}"/>
              </a:ext>
            </a:extLst>
          </p:cNvPr>
          <p:cNvPicPr>
            <a:picLocks noChangeAspect="1"/>
          </p:cNvPicPr>
          <p:nvPr/>
        </p:nvPicPr>
        <p:blipFill>
          <a:blip r:embed="rId3"/>
          <a:stretch>
            <a:fillRect/>
          </a:stretch>
        </p:blipFill>
        <p:spPr>
          <a:xfrm>
            <a:off x="4573466" y="984810"/>
            <a:ext cx="4533958" cy="3294528"/>
          </a:xfrm>
          <a:prstGeom prst="rect">
            <a:avLst/>
          </a:prstGeom>
          <a:ln w="22225">
            <a:solidFill>
              <a:schemeClr val="accent1"/>
            </a:solidFill>
          </a:ln>
        </p:spPr>
      </p:pic>
      <p:sp>
        <p:nvSpPr>
          <p:cNvPr id="3" name="TextBox 2">
            <a:extLst>
              <a:ext uri="{FF2B5EF4-FFF2-40B4-BE49-F238E27FC236}">
                <a16:creationId xmlns:a16="http://schemas.microsoft.com/office/drawing/2014/main" id="{5D798F6A-2DD6-4BB6-A497-2EC519BA83B7}"/>
              </a:ext>
            </a:extLst>
          </p:cNvPr>
          <p:cNvSpPr txBox="1"/>
          <p:nvPr/>
        </p:nvSpPr>
        <p:spPr>
          <a:xfrm>
            <a:off x="1139868" y="6096000"/>
            <a:ext cx="6858000" cy="369332"/>
          </a:xfrm>
          <a:prstGeom prst="rect">
            <a:avLst/>
          </a:prstGeom>
          <a:noFill/>
        </p:spPr>
        <p:txBody>
          <a:bodyPr wrap="square" rtlCol="0">
            <a:spAutoFit/>
          </a:bodyPr>
          <a:lstStyle/>
          <a:p>
            <a:r>
              <a:rPr lang="en-US" sz="1800" b="0" dirty="0">
                <a:solidFill>
                  <a:srgbClr val="0000FF"/>
                </a:solidFill>
                <a:latin typeface="+mn-lt"/>
              </a:rPr>
              <a:t>Updated </a:t>
            </a:r>
            <a:r>
              <a:rPr lang="en-US" sz="1800" dirty="0">
                <a:solidFill>
                  <a:srgbClr val="0000FF"/>
                </a:solidFill>
                <a:latin typeface="+mn-lt"/>
              </a:rPr>
              <a:t>based on</a:t>
            </a:r>
            <a:r>
              <a:rPr lang="en-US" sz="1800" b="0" dirty="0">
                <a:solidFill>
                  <a:srgbClr val="0000FF"/>
                </a:solidFill>
                <a:latin typeface="+mn-lt"/>
              </a:rPr>
              <a:t> Spring Lifetime Analysis – July 2021</a:t>
            </a:r>
            <a:endParaRPr lang="en-US" sz="1800" dirty="0">
              <a:latin typeface="+mn-lt"/>
            </a:endParaRPr>
          </a:p>
        </p:txBody>
      </p:sp>
    </p:spTree>
    <p:extLst>
      <p:ext uri="{BB962C8B-B14F-4D97-AF65-F5344CB8AC3E}">
        <p14:creationId xmlns:p14="http://schemas.microsoft.com/office/powerpoint/2010/main" val="3863861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fontAlgn="base">
              <a:spcAft>
                <a:spcPct val="0"/>
              </a:spcAft>
            </a:pPr>
            <a:r>
              <a:rPr lang="en-US" dirty="0"/>
              <a:t>Summary</a:t>
            </a:r>
          </a:p>
        </p:txBody>
      </p:sp>
      <p:sp>
        <p:nvSpPr>
          <p:cNvPr id="3" name="Content Placeholder 11"/>
          <p:cNvSpPr txBox="1">
            <a:spLocks/>
          </p:cNvSpPr>
          <p:nvPr/>
        </p:nvSpPr>
        <p:spPr>
          <a:xfrm>
            <a:off x="381798" y="838200"/>
            <a:ext cx="8305002" cy="5562599"/>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Terra remains very healthy 21+ years into the mission</a:t>
            </a:r>
          </a:p>
          <a:p>
            <a:pPr marL="685698" lvl="2" fontAlgn="auto">
              <a:spcAft>
                <a:spcPts val="0"/>
              </a:spcAft>
              <a:buClr>
                <a:prstClr val="black"/>
              </a:buClr>
              <a:buSzPct val="120000"/>
            </a:pPr>
            <a:endParaRPr lang="en-US" sz="800" dirty="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Data Capture percentages continue at ~100%</a:t>
            </a:r>
          </a:p>
          <a:p>
            <a:pPr marL="685698" lvl="2" fontAlgn="auto">
              <a:spcAft>
                <a:spcPts val="0"/>
              </a:spcAft>
              <a:buClr>
                <a:prstClr val="black"/>
              </a:buClr>
              <a:buSzPct val="120000"/>
            </a:pPr>
            <a:endParaRPr lang="en-US" sz="800" dirty="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Collision Avoidance events continue to be part of routine ops</a:t>
            </a:r>
          </a:p>
          <a:p>
            <a:pPr marL="799998" lvl="2" indent="-342900" fontAlgn="auto">
              <a:spcAft>
                <a:spcPts val="0"/>
              </a:spcAft>
              <a:buClr>
                <a:prstClr val="black"/>
              </a:buClr>
              <a:buSzPct val="120000"/>
              <a:buFont typeface="Calibri" panose="020F0502020204030204" pitchFamily="34" charset="0"/>
              <a:buChar char="‒"/>
            </a:pPr>
            <a:r>
              <a:rPr lang="en-US" sz="1800" dirty="0">
                <a:solidFill>
                  <a:srgbClr val="0000FF"/>
                </a:solidFill>
                <a:cs typeface="Arial" charset="0"/>
              </a:rPr>
              <a:t>CRMS and Devolved operations is working very well</a:t>
            </a:r>
          </a:p>
          <a:p>
            <a:pPr marL="457098" lvl="2" indent="0" fontAlgn="auto">
              <a:spcAft>
                <a:spcPts val="0"/>
              </a:spcAft>
              <a:buClr>
                <a:prstClr val="black"/>
              </a:buClr>
              <a:buSzPct val="120000"/>
              <a:buNone/>
            </a:pPr>
            <a:endParaRPr lang="en-US" sz="800" dirty="0">
              <a:solidFill>
                <a:prstClr val="black"/>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EOMP (Rev D) </a:t>
            </a:r>
            <a:r>
              <a:rPr lang="en-US" sz="2400" b="1" dirty="0">
                <a:cs typeface="Arial" charset="0"/>
              </a:rPr>
              <a:t>officially approved/signed – October 2018</a:t>
            </a:r>
          </a:p>
          <a:p>
            <a:pPr marL="799998" lvl="2" indent="-342900" fontAlgn="auto">
              <a:spcAft>
                <a:spcPts val="0"/>
              </a:spcAft>
              <a:buClr>
                <a:prstClr val="black"/>
              </a:buClr>
              <a:buSzPct val="120000"/>
              <a:buFont typeface="Calibri" panose="020F0502020204030204" pitchFamily="34" charset="0"/>
              <a:buChar char="‒"/>
            </a:pPr>
            <a:r>
              <a:rPr lang="en-US" sz="1800" dirty="0">
                <a:solidFill>
                  <a:srgbClr val="0000FF"/>
                </a:solidFill>
                <a:cs typeface="Arial" charset="0"/>
              </a:rPr>
              <a:t>Rev E should be getting close to having all signatures</a:t>
            </a:r>
          </a:p>
          <a:p>
            <a:pPr marL="457098" lvl="2" indent="0" fontAlgn="auto">
              <a:spcAft>
                <a:spcPts val="0"/>
              </a:spcAft>
              <a:buClr>
                <a:prstClr val="black"/>
              </a:buClr>
              <a:buSzPct val="120000"/>
              <a:buNone/>
            </a:pPr>
            <a:endParaRPr lang="en-US" sz="800" b="1" dirty="0">
              <a:solidFill>
                <a:srgbClr val="0000FF"/>
              </a:solidFill>
              <a:cs typeface="Arial" charset="0"/>
            </a:endParaRPr>
          </a:p>
          <a:p>
            <a:pPr marL="285648" lvl="1" fontAlgn="auto">
              <a:spcAft>
                <a:spcPts val="0"/>
              </a:spcAft>
              <a:buClr>
                <a:prstClr val="black"/>
              </a:buClr>
              <a:buSzPct val="120000"/>
              <a:buFont typeface="Arial" pitchFamily="34" charset="0"/>
              <a:buChar char="•"/>
            </a:pPr>
            <a:r>
              <a:rPr lang="en-US" sz="2400" b="1" dirty="0">
                <a:solidFill>
                  <a:prstClr val="black"/>
                </a:solidFill>
                <a:cs typeface="Arial" charset="0"/>
              </a:rPr>
              <a:t>Plan is for Terra to Exit Constellation in October 2022 and end mission in March 2026</a:t>
            </a:r>
          </a:p>
          <a:p>
            <a:pPr marL="799998" lvl="2" indent="-342900" fontAlgn="auto">
              <a:spcAft>
                <a:spcPts val="0"/>
              </a:spcAft>
              <a:buClr>
                <a:prstClr val="black"/>
              </a:buClr>
              <a:buSzPct val="120000"/>
              <a:buFont typeface="Calibri" panose="020F0502020204030204" pitchFamily="34" charset="0"/>
              <a:buChar char="‒"/>
            </a:pPr>
            <a:r>
              <a:rPr lang="en-US" sz="1800" dirty="0">
                <a:solidFill>
                  <a:srgbClr val="0000FF"/>
                </a:solidFill>
                <a:cs typeface="Arial" charset="0"/>
              </a:rPr>
              <a:t>Exit Review for Terra during next MOWG (May 2022)</a:t>
            </a:r>
          </a:p>
          <a:p>
            <a:pPr marL="799998" lvl="2" indent="-342900" fontAlgn="auto">
              <a:spcAft>
                <a:spcPts val="0"/>
              </a:spcAft>
              <a:buClr>
                <a:prstClr val="black"/>
              </a:buClr>
              <a:buSzPct val="120000"/>
              <a:buFont typeface="Calibri" panose="020F0502020204030204" pitchFamily="34" charset="0"/>
              <a:buChar char="‒"/>
            </a:pPr>
            <a:endParaRPr lang="en-US" sz="1800" b="1" dirty="0">
              <a:solidFill>
                <a:srgbClr val="0000FF"/>
              </a:solidFill>
              <a:cs typeface="Arial" charset="0"/>
            </a:endParaRPr>
          </a:p>
        </p:txBody>
      </p:sp>
    </p:spTree>
    <p:extLst>
      <p:ext uri="{BB962C8B-B14F-4D97-AF65-F5344CB8AC3E}">
        <p14:creationId xmlns:p14="http://schemas.microsoft.com/office/powerpoint/2010/main" val="2767534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idx="4294967295"/>
          </p:nvPr>
        </p:nvSpPr>
        <p:spPr>
          <a:xfrm>
            <a:off x="0" y="2438400"/>
            <a:ext cx="9144000" cy="1317625"/>
          </a:xfrm>
        </p:spPr>
        <p:txBody>
          <a:bodyPr/>
          <a:lstStyle/>
          <a:p>
            <a:r>
              <a:rPr lang="en-US" sz="4400" dirty="0"/>
              <a:t>Questions</a:t>
            </a:r>
          </a:p>
        </p:txBody>
      </p:sp>
    </p:spTree>
    <p:extLst>
      <p:ext uri="{BB962C8B-B14F-4D97-AF65-F5344CB8AC3E}">
        <p14:creationId xmlns:p14="http://schemas.microsoft.com/office/powerpoint/2010/main" val="540892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p:txBody>
          <a:bodyPr/>
          <a:lstStyle/>
          <a:p>
            <a:r>
              <a:rPr lang="en-US" sz="3200" dirty="0"/>
              <a:t>Additional Slides</a:t>
            </a:r>
            <a:endParaRPr lang="en-US" sz="2000" dirty="0">
              <a:solidFill>
                <a:schemeClr val="accent1">
                  <a:lumMod val="50000"/>
                </a:schemeClr>
              </a:solidFill>
            </a:endParaRPr>
          </a:p>
        </p:txBody>
      </p:sp>
      <p:sp>
        <p:nvSpPr>
          <p:cNvPr id="8195" name="Rectangle 3"/>
          <p:cNvSpPr>
            <a:spLocks noChangeArrowheads="1"/>
          </p:cNvSpPr>
          <p:nvPr/>
        </p:nvSpPr>
        <p:spPr bwMode="auto">
          <a:xfrm>
            <a:off x="2209800" y="3276600"/>
            <a:ext cx="5105400" cy="1470025"/>
          </a:xfrm>
          <a:prstGeom prst="rect">
            <a:avLst/>
          </a:prstGeom>
          <a:noFill/>
          <a:ln w="12700">
            <a:noFill/>
            <a:miter lim="800000"/>
            <a:headEnd/>
            <a:tailEnd/>
          </a:ln>
        </p:spPr>
        <p:txBody>
          <a:bodyPr lIns="90487" tIns="44450" rIns="90487" bIns="44450"/>
          <a:lstStyle/>
          <a:p>
            <a:pPr marL="800100" lvl="1" indent="-342900" algn="l">
              <a:lnSpc>
                <a:spcPct val="90000"/>
              </a:lnSpc>
              <a:buFont typeface="Arial" pitchFamily="34" charset="0"/>
              <a:buChar char="•"/>
            </a:pPr>
            <a:r>
              <a:rPr lang="en-US" sz="2000" b="1" dirty="0">
                <a:latin typeface="+mn-lt"/>
              </a:rPr>
              <a:t>Fuel Usage</a:t>
            </a:r>
          </a:p>
          <a:p>
            <a:pPr marL="800100" lvl="1" indent="-342900" algn="l">
              <a:lnSpc>
                <a:spcPct val="90000"/>
              </a:lnSpc>
              <a:buFont typeface="Arial" pitchFamily="34" charset="0"/>
              <a:buChar char="•"/>
            </a:pPr>
            <a:r>
              <a:rPr lang="en-US" sz="2000" b="1" dirty="0">
                <a:latin typeface="+mn-lt"/>
              </a:rPr>
              <a:t>Final Orbit Altitude</a:t>
            </a:r>
          </a:p>
          <a:p>
            <a:pPr marL="800100" lvl="1" indent="-342900" algn="l">
              <a:lnSpc>
                <a:spcPct val="90000"/>
              </a:lnSpc>
              <a:buFont typeface="Arial" pitchFamily="34" charset="0"/>
              <a:buChar char="•"/>
            </a:pPr>
            <a:r>
              <a:rPr lang="en-US" sz="2000" b="1" dirty="0">
                <a:latin typeface="+mn-lt"/>
              </a:rPr>
              <a:t>Orbit / Inclination / MLT Maintenance</a:t>
            </a:r>
          </a:p>
          <a:p>
            <a:pPr marL="800100" lvl="1" indent="-342900" algn="l">
              <a:lnSpc>
                <a:spcPct val="90000"/>
              </a:lnSpc>
              <a:buFont typeface="Arial" pitchFamily="34" charset="0"/>
              <a:buChar char="•"/>
            </a:pPr>
            <a:r>
              <a:rPr lang="en-US" sz="2000" b="1" dirty="0">
                <a:latin typeface="+mn-lt"/>
              </a:rPr>
              <a:t>WRS Ground Track Error</a:t>
            </a:r>
          </a:p>
          <a:p>
            <a:pPr marL="800100" lvl="1" indent="-342900" algn="l">
              <a:lnSpc>
                <a:spcPct val="90000"/>
              </a:lnSpc>
              <a:buFont typeface="Arial" pitchFamily="34" charset="0"/>
              <a:buChar char="•"/>
            </a:pPr>
            <a:r>
              <a:rPr lang="en-US" sz="2000" b="1" dirty="0">
                <a:latin typeface="+mn-lt"/>
              </a:rPr>
              <a:t>OSMA Waiver Email</a:t>
            </a:r>
          </a:p>
        </p:txBody>
      </p:sp>
    </p:spTree>
    <p:extLst>
      <p:ext uri="{BB962C8B-B14F-4D97-AF65-F5344CB8AC3E}">
        <p14:creationId xmlns:p14="http://schemas.microsoft.com/office/powerpoint/2010/main" val="215026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Terra Fuel Usage</a:t>
            </a:r>
          </a:p>
        </p:txBody>
      </p:sp>
      <p:pic>
        <p:nvPicPr>
          <p:cNvPr id="4" name="Picture 6" descr="Fuel_Usage.JPG">
            <a:extLst>
              <a:ext uri="{FF2B5EF4-FFF2-40B4-BE49-F238E27FC236}">
                <a16:creationId xmlns:a16="http://schemas.microsoft.com/office/drawing/2014/main" id="{3ADB5675-5282-4763-9FA7-14FE25298FD3}"/>
              </a:ext>
            </a:extLst>
          </p:cNvPr>
          <p:cNvPicPr>
            <a:picLocks noChangeAspect="1"/>
          </p:cNvPicPr>
          <p:nvPr/>
        </p:nvPicPr>
        <p:blipFill>
          <a:blip r:embed="rId2"/>
          <a:stretch>
            <a:fillRect/>
          </a:stretch>
        </p:blipFill>
        <p:spPr>
          <a:xfrm>
            <a:off x="286378" y="1008419"/>
            <a:ext cx="8583802" cy="5331017"/>
          </a:xfrm>
          <a:prstGeom prst="rect">
            <a:avLst/>
          </a:prstGeom>
        </p:spPr>
      </p:pic>
    </p:spTree>
    <p:extLst>
      <p:ext uri="{BB962C8B-B14F-4D97-AF65-F5344CB8AC3E}">
        <p14:creationId xmlns:p14="http://schemas.microsoft.com/office/powerpoint/2010/main" val="8899788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Final Average Height</a:t>
            </a:r>
            <a:br>
              <a:rPr lang="en-US" dirty="0"/>
            </a:br>
            <a:r>
              <a:rPr lang="en-US" sz="1588" dirty="0"/>
              <a:t>(semi-major axis minus Earth radius)</a:t>
            </a:r>
          </a:p>
        </p:txBody>
      </p:sp>
      <p:pic>
        <p:nvPicPr>
          <p:cNvPr id="9" name="Picture 10" descr="Avg_Height_Full_SpikeRemoved.JPG">
            <a:extLst>
              <a:ext uri="{FF2B5EF4-FFF2-40B4-BE49-F238E27FC236}">
                <a16:creationId xmlns:a16="http://schemas.microsoft.com/office/drawing/2014/main" id="{0438D0A3-CB62-448F-B06C-7F66FF8BAF67}"/>
              </a:ext>
            </a:extLst>
          </p:cNvPr>
          <p:cNvPicPr>
            <a:picLocks noChangeAspect="1"/>
          </p:cNvPicPr>
          <p:nvPr/>
        </p:nvPicPr>
        <p:blipFill>
          <a:blip r:embed="rId2"/>
          <a:stretch>
            <a:fillRect/>
          </a:stretch>
        </p:blipFill>
        <p:spPr>
          <a:xfrm>
            <a:off x="307049" y="1185140"/>
            <a:ext cx="8698608" cy="5213164"/>
          </a:xfrm>
          <a:prstGeom prst="rect">
            <a:avLst/>
          </a:prstGeom>
        </p:spPr>
      </p:pic>
      <p:sp>
        <p:nvSpPr>
          <p:cNvPr id="11" name="TextBox 10">
            <a:extLst>
              <a:ext uri="{FF2B5EF4-FFF2-40B4-BE49-F238E27FC236}">
                <a16:creationId xmlns:a16="http://schemas.microsoft.com/office/drawing/2014/main" id="{35774D7C-ECB6-46B2-8F08-9C55EB36FC12}"/>
              </a:ext>
            </a:extLst>
          </p:cNvPr>
          <p:cNvSpPr txBox="1"/>
          <p:nvPr/>
        </p:nvSpPr>
        <p:spPr>
          <a:xfrm>
            <a:off x="2914297" y="1871769"/>
            <a:ext cx="1815353" cy="646331"/>
          </a:xfrm>
          <a:prstGeom prst="rect">
            <a:avLst/>
          </a:prstGeom>
          <a:noFill/>
        </p:spPr>
        <p:txBody>
          <a:bodyPr wrap="square" rtlCol="0">
            <a:spAutoFit/>
          </a:bodyPr>
          <a:lstStyle/>
          <a:p>
            <a:pPr algn="ctr"/>
            <a:r>
              <a:rPr lang="en-US" sz="1800" b="1">
                <a:solidFill>
                  <a:srgbClr val="0071FF"/>
                </a:solidFill>
                <a:latin typeface="+mn-lt"/>
              </a:rPr>
              <a:t>Exit to 693.5 km</a:t>
            </a:r>
          </a:p>
          <a:p>
            <a:pPr algn="ctr"/>
            <a:r>
              <a:rPr lang="en-US" sz="1800" b="1">
                <a:solidFill>
                  <a:srgbClr val="0071FF"/>
                </a:solidFill>
                <a:latin typeface="+mn-lt"/>
              </a:rPr>
              <a:t>Oct 2022</a:t>
            </a:r>
          </a:p>
        </p:txBody>
      </p:sp>
      <p:sp>
        <p:nvSpPr>
          <p:cNvPr id="12" name="TextBox 11">
            <a:extLst>
              <a:ext uri="{FF2B5EF4-FFF2-40B4-BE49-F238E27FC236}">
                <a16:creationId xmlns:a16="http://schemas.microsoft.com/office/drawing/2014/main" id="{CA008B2B-E1D4-46B9-92AE-9E244A805D7D}"/>
              </a:ext>
            </a:extLst>
          </p:cNvPr>
          <p:cNvSpPr txBox="1"/>
          <p:nvPr/>
        </p:nvSpPr>
        <p:spPr>
          <a:xfrm>
            <a:off x="7480935" y="3425611"/>
            <a:ext cx="1569620" cy="1200329"/>
          </a:xfrm>
          <a:prstGeom prst="rect">
            <a:avLst/>
          </a:prstGeom>
          <a:noFill/>
        </p:spPr>
        <p:txBody>
          <a:bodyPr wrap="square" lIns="91440" tIns="45720" rIns="91440" bIns="45720" rtlCol="0" anchor="t">
            <a:spAutoFit/>
          </a:bodyPr>
          <a:lstStyle/>
          <a:p>
            <a:pPr algn="ctr"/>
            <a:r>
              <a:rPr lang="en-US" sz="1800" b="1">
                <a:solidFill>
                  <a:srgbClr val="0071FF"/>
                </a:solidFill>
                <a:latin typeface="+mn-lt"/>
              </a:rPr>
              <a:t>Deorbit (5 PLMs) to 673.3 km</a:t>
            </a:r>
          </a:p>
          <a:p>
            <a:pPr algn="ctr"/>
            <a:r>
              <a:rPr lang="en-US" sz="1800" b="1">
                <a:solidFill>
                  <a:srgbClr val="0071FF"/>
                </a:solidFill>
                <a:latin typeface="+mn-lt"/>
              </a:rPr>
              <a:t>Mar 2026</a:t>
            </a:r>
            <a:endParaRPr lang="en-US" sz="1800" b="1">
              <a:solidFill>
                <a:srgbClr val="0071FF"/>
              </a:solidFill>
              <a:latin typeface="+mn-lt"/>
              <a:cs typeface="Calibri"/>
            </a:endParaRPr>
          </a:p>
        </p:txBody>
      </p:sp>
      <p:sp>
        <p:nvSpPr>
          <p:cNvPr id="13" name="TextBox 12">
            <a:extLst>
              <a:ext uri="{FF2B5EF4-FFF2-40B4-BE49-F238E27FC236}">
                <a16:creationId xmlns:a16="http://schemas.microsoft.com/office/drawing/2014/main" id="{4A81621E-6AEF-4B76-983F-0BE0113CF04A}"/>
              </a:ext>
            </a:extLst>
          </p:cNvPr>
          <p:cNvSpPr txBox="1"/>
          <p:nvPr/>
        </p:nvSpPr>
        <p:spPr>
          <a:xfrm>
            <a:off x="7423474" y="4715121"/>
            <a:ext cx="1627542" cy="923330"/>
          </a:xfrm>
          <a:prstGeom prst="rect">
            <a:avLst/>
          </a:prstGeom>
          <a:noFill/>
        </p:spPr>
        <p:txBody>
          <a:bodyPr wrap="square" rtlCol="0">
            <a:spAutoFit/>
          </a:bodyPr>
          <a:lstStyle/>
          <a:p>
            <a:pPr algn="ctr"/>
            <a:r>
              <a:rPr lang="en-US" sz="1800" b="1">
                <a:solidFill>
                  <a:srgbClr val="FF0000"/>
                </a:solidFill>
                <a:latin typeface="+mn-lt"/>
              </a:rPr>
              <a:t>Deorbit to 673.2 km after 6</a:t>
            </a:r>
            <a:r>
              <a:rPr lang="en-US" sz="1800" b="1" baseline="30000">
                <a:solidFill>
                  <a:srgbClr val="FF0000"/>
                </a:solidFill>
                <a:latin typeface="+mn-lt"/>
              </a:rPr>
              <a:t>th</a:t>
            </a:r>
            <a:r>
              <a:rPr lang="en-US" sz="1800" b="1">
                <a:solidFill>
                  <a:srgbClr val="FF0000"/>
                </a:solidFill>
                <a:latin typeface="+mn-lt"/>
              </a:rPr>
              <a:t> Burn</a:t>
            </a:r>
          </a:p>
        </p:txBody>
      </p:sp>
      <p:sp>
        <p:nvSpPr>
          <p:cNvPr id="18" name="TextBox 17">
            <a:extLst>
              <a:ext uri="{FF2B5EF4-FFF2-40B4-BE49-F238E27FC236}">
                <a16:creationId xmlns:a16="http://schemas.microsoft.com/office/drawing/2014/main" id="{85D7C246-0347-475D-8B85-B25F88935BDA}"/>
              </a:ext>
            </a:extLst>
          </p:cNvPr>
          <p:cNvSpPr txBox="1"/>
          <p:nvPr/>
        </p:nvSpPr>
        <p:spPr>
          <a:xfrm>
            <a:off x="1184053" y="3792948"/>
            <a:ext cx="5867400" cy="1995354"/>
          </a:xfrm>
          <a:prstGeom prst="rect">
            <a:avLst/>
          </a:prstGeom>
          <a:solidFill>
            <a:schemeClr val="bg1"/>
          </a:solidFill>
          <a:ln w="12700">
            <a:solidFill>
              <a:schemeClr val="tx1"/>
            </a:solidFill>
          </a:ln>
        </p:spPr>
        <p:txBody>
          <a:bodyPr wrap="square" lIns="91440" tIns="45720" rIns="91440" bIns="45720" rtlCol="0" anchor="t">
            <a:spAutoFit/>
          </a:bodyPr>
          <a:lstStyle/>
          <a:p>
            <a:pPr marL="252095" indent="-252095" algn="l">
              <a:buFont typeface="Arial" panose="020B0604020202020204" pitchFamily="34" charset="0"/>
              <a:buChar char="•"/>
            </a:pPr>
            <a:r>
              <a:rPr lang="en-US" sz="1400" dirty="0">
                <a:latin typeface="+mn-lt"/>
              </a:rPr>
              <a:t>The previous Lifetime analysis (issued Jan 2021) predicted a Terra exit height at nearly the same value (694.1 km before) as the exit height shown here (current exit height is approximately 0.6 km lower)</a:t>
            </a:r>
            <a:endParaRPr lang="en-US" sz="1400" dirty="0"/>
          </a:p>
          <a:p>
            <a:pPr algn="l"/>
            <a:endParaRPr lang="en-US" sz="1100" dirty="0">
              <a:latin typeface="+mn-lt"/>
            </a:endParaRPr>
          </a:p>
          <a:p>
            <a:pPr marL="252095" indent="-252095" algn="l">
              <a:buFont typeface="Arial" panose="020B0604020202020204" pitchFamily="34" charset="0"/>
              <a:buChar char="•"/>
            </a:pPr>
            <a:r>
              <a:rPr lang="en-US" sz="1400" b="0" i="0" dirty="0">
                <a:solidFill>
                  <a:srgbClr val="444444"/>
                </a:solidFill>
                <a:effectLst/>
                <a:latin typeface="+mn-lt"/>
              </a:rPr>
              <a:t>The current final heights are lower than the previous lifetime (677.1 km before) due to </a:t>
            </a:r>
            <a:r>
              <a:rPr lang="en-US" sz="1400" dirty="0">
                <a:solidFill>
                  <a:srgbClr val="444444"/>
                </a:solidFill>
                <a:latin typeface="+mn-lt"/>
              </a:rPr>
              <a:t>update in the drag analysis</a:t>
            </a:r>
            <a:r>
              <a:rPr lang="en-US" sz="1400" dirty="0">
                <a:latin typeface="+mn-lt"/>
              </a:rPr>
              <a:t> and end exit height.</a:t>
            </a:r>
            <a:endParaRPr lang="en-US" sz="1400" dirty="0">
              <a:latin typeface="+mn-lt"/>
              <a:cs typeface="Calibri"/>
            </a:endParaRPr>
          </a:p>
          <a:p>
            <a:pPr marL="252146" indent="-252146" algn="l">
              <a:buFont typeface="Arial" panose="020B0604020202020204" pitchFamily="34" charset="0"/>
              <a:buChar char="•"/>
            </a:pPr>
            <a:endParaRPr lang="en-US" sz="1410" dirty="0">
              <a:latin typeface="+mn-lt"/>
            </a:endParaRPr>
          </a:p>
          <a:p>
            <a:pPr marL="252095" indent="-252095" algn="l">
              <a:buFont typeface="Arial" panose="020B0604020202020204" pitchFamily="34" charset="0"/>
              <a:buChar char="•"/>
            </a:pPr>
            <a:r>
              <a:rPr lang="en-US" sz="1400" dirty="0">
                <a:latin typeface="+mn-lt"/>
              </a:rPr>
              <a:t>Current Deorbit end heights are very similar due to very small partial final PLM (1.614 sec)</a:t>
            </a:r>
            <a:endParaRPr lang="en-US" sz="1400" dirty="0">
              <a:latin typeface="+mn-lt"/>
              <a:cs typeface="Calibri"/>
            </a:endParaRPr>
          </a:p>
        </p:txBody>
      </p:sp>
    </p:spTree>
    <p:extLst>
      <p:ext uri="{BB962C8B-B14F-4D97-AF65-F5344CB8AC3E}">
        <p14:creationId xmlns:p14="http://schemas.microsoft.com/office/powerpoint/2010/main" val="4199276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Grp="1" noChangeArrowheads="1"/>
          </p:cNvSpPr>
          <p:nvPr>
            <p:ph type="title"/>
          </p:nvPr>
        </p:nvSpPr>
        <p:spPr>
          <a:xfrm>
            <a:off x="1524000" y="0"/>
            <a:ext cx="6172200" cy="762000"/>
          </a:xfrm>
        </p:spPr>
        <p:txBody>
          <a:bodyPr>
            <a:normAutofit fontScale="90000"/>
          </a:bodyPr>
          <a:lstStyle/>
          <a:p>
            <a:r>
              <a:rPr lang="en-US" sz="3200" dirty="0"/>
              <a:t>Orbit/Inclination/MLT Maintenance</a:t>
            </a:r>
          </a:p>
        </p:txBody>
      </p:sp>
      <p:sp>
        <p:nvSpPr>
          <p:cNvPr id="10245" name="Rectangle 3"/>
          <p:cNvSpPr>
            <a:spLocks noGrp="1" noChangeArrowheads="1"/>
          </p:cNvSpPr>
          <p:nvPr>
            <p:ph idx="1"/>
          </p:nvPr>
        </p:nvSpPr>
        <p:spPr>
          <a:xfrm>
            <a:off x="381000" y="914400"/>
            <a:ext cx="8312150" cy="5410200"/>
          </a:xfrm>
        </p:spPr>
        <p:txBody>
          <a:bodyPr>
            <a:normAutofit fontScale="70000" lnSpcReduction="20000"/>
          </a:bodyPr>
          <a:lstStyle/>
          <a:p>
            <a:pPr>
              <a:lnSpc>
                <a:spcPct val="120000"/>
              </a:lnSpc>
            </a:pPr>
            <a:r>
              <a:rPr lang="en-US" b="1" u="sng" dirty="0"/>
              <a:t>Requirement</a:t>
            </a:r>
            <a:r>
              <a:rPr lang="en-US" u="sng" dirty="0"/>
              <a:t>:</a:t>
            </a:r>
            <a:r>
              <a:rPr lang="en-US" dirty="0"/>
              <a:t>  Mean Local Time (MLT) maintained between 10:15 and 10:45 measured at the Descending Node. </a:t>
            </a:r>
          </a:p>
          <a:p>
            <a:pPr>
              <a:lnSpc>
                <a:spcPct val="120000"/>
              </a:lnSpc>
            </a:pPr>
            <a:r>
              <a:rPr lang="en-US" b="1" u="sng" dirty="0"/>
              <a:t>Goal</a:t>
            </a:r>
            <a:r>
              <a:rPr lang="en-US" u="sng" dirty="0"/>
              <a:t>:</a:t>
            </a:r>
            <a:r>
              <a:rPr lang="en-US" dirty="0"/>
              <a:t>  Maintain Terra mean local time of the descending node (MLTDN) below 10:31.</a:t>
            </a:r>
          </a:p>
          <a:p>
            <a:pPr>
              <a:lnSpc>
                <a:spcPct val="120000"/>
              </a:lnSpc>
            </a:pPr>
            <a:r>
              <a:rPr lang="en-US" b="1" u="sng" dirty="0"/>
              <a:t>Constraint</a:t>
            </a:r>
            <a:r>
              <a:rPr lang="en-US" u="sng" dirty="0"/>
              <a:t>:</a:t>
            </a:r>
            <a:r>
              <a:rPr lang="en-US" dirty="0"/>
              <a:t>  OCO-2 has requested Terra maintain a MLT less than 10:31 for the duration of its lifetime to maintain a safe separation at the poles.</a:t>
            </a:r>
          </a:p>
          <a:p>
            <a:pPr>
              <a:lnSpc>
                <a:spcPct val="120000"/>
              </a:lnSpc>
            </a:pPr>
            <a:r>
              <a:rPr lang="en-US" b="1" u="sng" dirty="0"/>
              <a:t>Requirement</a:t>
            </a:r>
            <a:r>
              <a:rPr lang="en-US" u="sng" dirty="0"/>
              <a:t>:</a:t>
            </a:r>
            <a:r>
              <a:rPr lang="en-US" dirty="0"/>
              <a:t>  Maintain WRS-2 ground track error, 0 +/-20 km.</a:t>
            </a:r>
          </a:p>
          <a:p>
            <a:pPr>
              <a:lnSpc>
                <a:spcPct val="120000"/>
              </a:lnSpc>
            </a:pPr>
            <a:r>
              <a:rPr lang="en-US" b="1" u="sng" dirty="0"/>
              <a:t>Requirement</a:t>
            </a:r>
            <a:r>
              <a:rPr lang="en-US" u="sng" dirty="0"/>
              <a:t>:</a:t>
            </a:r>
            <a:r>
              <a:rPr lang="en-US" dirty="0"/>
              <a:t>  Maintain Frozen orbit with Argument of Perigee at 90 degrees +/-20 and Eccentricity of 0.0012 +/- 0.0004.</a:t>
            </a:r>
          </a:p>
          <a:p>
            <a:pPr>
              <a:lnSpc>
                <a:spcPct val="120000"/>
              </a:lnSpc>
            </a:pPr>
            <a:r>
              <a:rPr lang="en-US" b="1" u="sng" dirty="0"/>
              <a:t>Constraint</a:t>
            </a:r>
            <a:r>
              <a:rPr lang="en-US" u="sng" dirty="0"/>
              <a:t>:</a:t>
            </a:r>
            <a:r>
              <a:rPr lang="en-US" dirty="0"/>
              <a:t>  Maximum burn duration limited to 320 seconds by spacecraft manufacturer. Complete yaw slews and inclination maneuvers during spacecraft orbital night.  Maneuver close to spring and fall equinox to maximize efficiency.</a:t>
            </a:r>
          </a:p>
        </p:txBody>
      </p:sp>
    </p:spTree>
    <p:extLst>
      <p:ext uri="{BB962C8B-B14F-4D97-AF65-F5344CB8AC3E}">
        <p14:creationId xmlns:p14="http://schemas.microsoft.com/office/powerpoint/2010/main" val="9437485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ChangeArrowheads="1"/>
          </p:cNvSpPr>
          <p:nvPr/>
        </p:nvSpPr>
        <p:spPr bwMode="auto">
          <a:xfrm>
            <a:off x="2209799" y="0"/>
            <a:ext cx="4895850" cy="753533"/>
          </a:xfrm>
          <a:prstGeom prst="rect">
            <a:avLst/>
          </a:prstGeom>
        </p:spPr>
        <p:txBody>
          <a:bodyPr vert="horz" lIns="91440" tIns="45720" rIns="91440" bIns="45720" rtlCol="0" anchor="ctr">
            <a:noAutofit/>
          </a:bodyPr>
          <a:lstStyle/>
          <a:p>
            <a:pPr eaLnBrk="1" fontAlgn="base" hangingPunct="1">
              <a:spcAft>
                <a:spcPct val="0"/>
              </a:spcAft>
            </a:pPr>
            <a:r>
              <a:rPr lang="en-US" sz="2900" b="1" dirty="0">
                <a:solidFill>
                  <a:srgbClr val="FF0000"/>
                </a:solidFill>
                <a:latin typeface="+mj-lt"/>
                <a:ea typeface="+mj-ea"/>
                <a:cs typeface="+mj-cs"/>
              </a:rPr>
              <a:t>WRS Ground Track Error (GTE)</a:t>
            </a:r>
          </a:p>
        </p:txBody>
      </p:sp>
      <p:pic>
        <p:nvPicPr>
          <p:cNvPr id="2" name="Picture 1"/>
          <p:cNvPicPr>
            <a:picLocks noChangeAspect="1"/>
          </p:cNvPicPr>
          <p:nvPr/>
        </p:nvPicPr>
        <p:blipFill>
          <a:blip r:embed="rId2"/>
          <a:stretch>
            <a:fillRect/>
          </a:stretch>
        </p:blipFill>
        <p:spPr>
          <a:xfrm>
            <a:off x="371865" y="875355"/>
            <a:ext cx="8571719" cy="5822185"/>
          </a:xfrm>
          <a:prstGeom prst="rect">
            <a:avLst/>
          </a:prstGeom>
        </p:spPr>
      </p:pic>
    </p:spTree>
    <p:extLst>
      <p:ext uri="{BB962C8B-B14F-4D97-AF65-F5344CB8AC3E}">
        <p14:creationId xmlns:p14="http://schemas.microsoft.com/office/powerpoint/2010/main" val="20973214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a:bodyPr>
          <a:lstStyle/>
          <a:p>
            <a:pPr fontAlgn="base">
              <a:spcAft>
                <a:spcPct val="0"/>
              </a:spcAft>
            </a:pPr>
            <a:r>
              <a:rPr lang="en-US" dirty="0"/>
              <a:t>OSMA Official Direction</a:t>
            </a:r>
          </a:p>
        </p:txBody>
      </p:sp>
      <p:sp>
        <p:nvSpPr>
          <p:cNvPr id="3" name="Content Placeholder 2"/>
          <p:cNvSpPr>
            <a:spLocks noGrp="1"/>
          </p:cNvSpPr>
          <p:nvPr>
            <p:ph idx="1"/>
          </p:nvPr>
        </p:nvSpPr>
        <p:spPr/>
        <p:txBody>
          <a:bodyPr>
            <a:normAutofit fontScale="47500" lnSpcReduction="20000"/>
          </a:bodyPr>
          <a:lstStyle/>
          <a:p>
            <a:pPr marL="0" indent="0">
              <a:buNone/>
            </a:pPr>
            <a:r>
              <a:rPr lang="en-US" b="1" dirty="0"/>
              <a:t>From:</a:t>
            </a:r>
            <a:r>
              <a:rPr lang="en-US" dirty="0"/>
              <a:t> Aleman, Suzanne M. (HQ-GD000) </a:t>
            </a:r>
            <a:br>
              <a:rPr lang="en-US" dirty="0"/>
            </a:br>
            <a:r>
              <a:rPr lang="en-US" b="1" dirty="0"/>
              <a:t>Sent:</a:t>
            </a:r>
            <a:r>
              <a:rPr lang="en-US" dirty="0"/>
              <a:t> Wednesday, November 02, 2016 11:37 AM</a:t>
            </a:r>
            <a:br>
              <a:rPr lang="en-US" dirty="0"/>
            </a:br>
            <a:r>
              <a:rPr lang="en-US" b="1" dirty="0"/>
              <a:t>To:</a:t>
            </a:r>
            <a:r>
              <a:rPr lang="en-US" dirty="0"/>
              <a:t> Yuhas, Cheryl L. (HQ-DK000) &lt;</a:t>
            </a:r>
            <a:r>
              <a:rPr lang="en-US" u="sng" dirty="0">
                <a:hlinkClick r:id="rId2"/>
              </a:rPr>
              <a:t>cheryl.l.yuhas@nasa.gov</a:t>
            </a:r>
            <a:r>
              <a:rPr lang="en-US" dirty="0"/>
              <a:t>&gt;</a:t>
            </a:r>
            <a:br>
              <a:rPr lang="en-US" dirty="0"/>
            </a:br>
            <a:r>
              <a:rPr lang="en-US" b="1" dirty="0"/>
              <a:t>Cc:</a:t>
            </a:r>
            <a:r>
              <a:rPr lang="en-US" dirty="0"/>
              <a:t> </a:t>
            </a:r>
            <a:r>
              <a:rPr lang="en-US" dirty="0" err="1"/>
              <a:t>Liou</a:t>
            </a:r>
            <a:r>
              <a:rPr lang="en-US" dirty="0"/>
              <a:t>, </a:t>
            </a:r>
            <a:r>
              <a:rPr lang="en-US" dirty="0" err="1"/>
              <a:t>Jer-chyi</a:t>
            </a:r>
            <a:r>
              <a:rPr lang="en-US" dirty="0"/>
              <a:t> (JSC-XI411) &lt;</a:t>
            </a:r>
            <a:r>
              <a:rPr lang="en-US" u="sng" dirty="0">
                <a:hlinkClick r:id="rId3"/>
              </a:rPr>
              <a:t>jer-chyi.liou-1@nasa.gov</a:t>
            </a:r>
            <a:r>
              <a:rPr lang="en-US" dirty="0"/>
              <a:t>&gt;; Hull, Scott M. (GSFC-5920) &lt;</a:t>
            </a:r>
            <a:r>
              <a:rPr lang="en-US" u="sng" dirty="0">
                <a:hlinkClick r:id="rId4"/>
              </a:rPr>
              <a:t>scott.m.hull@nasa.gov</a:t>
            </a:r>
            <a:r>
              <a:rPr lang="en-US" dirty="0"/>
              <a:t>&gt;</a:t>
            </a:r>
            <a:br>
              <a:rPr lang="en-US" dirty="0"/>
            </a:br>
            <a:r>
              <a:rPr lang="en-US" b="1" dirty="0"/>
              <a:t>Subject:</a:t>
            </a:r>
            <a:r>
              <a:rPr lang="en-US" dirty="0"/>
              <a:t> FW: Terra need for Orbital Debris waivers</a:t>
            </a:r>
          </a:p>
          <a:p>
            <a:pPr marL="0" indent="0">
              <a:buNone/>
            </a:pPr>
            <a:r>
              <a:rPr lang="en-US" dirty="0"/>
              <a:t> </a:t>
            </a:r>
          </a:p>
          <a:p>
            <a:pPr marL="0" indent="0">
              <a:buNone/>
            </a:pPr>
            <a:r>
              <a:rPr lang="en-US" dirty="0"/>
              <a:t>Hi Cheryl, </a:t>
            </a:r>
          </a:p>
          <a:p>
            <a:pPr marL="0" indent="0">
              <a:buNone/>
            </a:pPr>
            <a:r>
              <a:rPr lang="en-US" dirty="0"/>
              <a:t> </a:t>
            </a:r>
          </a:p>
          <a:p>
            <a:pPr marL="0" indent="0">
              <a:buNone/>
            </a:pPr>
            <a:r>
              <a:rPr lang="en-US" dirty="0"/>
              <a:t>I received you voice mail regarding the question on whether a waiver is needed for the 25 year rule for TERRA. </a:t>
            </a:r>
          </a:p>
          <a:p>
            <a:pPr marL="0" indent="0">
              <a:buNone/>
            </a:pPr>
            <a:r>
              <a:rPr lang="en-US" dirty="0"/>
              <a:t>I consulted with J. C </a:t>
            </a:r>
            <a:r>
              <a:rPr lang="en-US" dirty="0" err="1"/>
              <a:t>Liou</a:t>
            </a:r>
            <a:r>
              <a:rPr lang="en-US" dirty="0"/>
              <a:t> on this question we have concluded that a waiver is not needed. Please see the e-mails below. </a:t>
            </a:r>
          </a:p>
          <a:p>
            <a:pPr marL="0" indent="0">
              <a:buNone/>
            </a:pPr>
            <a:r>
              <a:rPr lang="en-US" dirty="0"/>
              <a:t>Please let me know if you have any questions. </a:t>
            </a:r>
          </a:p>
          <a:p>
            <a:pPr marL="0" indent="0">
              <a:buNone/>
            </a:pPr>
            <a:r>
              <a:rPr lang="en-US" dirty="0"/>
              <a:t> </a:t>
            </a:r>
          </a:p>
          <a:p>
            <a:pPr marL="0" indent="0">
              <a:buNone/>
            </a:pPr>
            <a:r>
              <a:rPr lang="en-US" dirty="0"/>
              <a:t>Best regards, </a:t>
            </a:r>
          </a:p>
          <a:p>
            <a:pPr marL="0" indent="0">
              <a:buNone/>
            </a:pPr>
            <a:r>
              <a:rPr lang="en-US" dirty="0"/>
              <a:t> </a:t>
            </a:r>
          </a:p>
          <a:p>
            <a:pPr marL="0" indent="0">
              <a:buNone/>
            </a:pPr>
            <a:r>
              <a:rPr lang="en-US" dirty="0"/>
              <a:t>Sue Aleman</a:t>
            </a:r>
          </a:p>
          <a:p>
            <a:pPr marL="0" indent="0">
              <a:buNone/>
            </a:pPr>
            <a:r>
              <a:rPr lang="en-US" dirty="0"/>
              <a:t>NASA HQ OSMA</a:t>
            </a:r>
          </a:p>
          <a:p>
            <a:pPr marL="0" indent="0">
              <a:buNone/>
            </a:pPr>
            <a:r>
              <a:rPr lang="en-US" dirty="0"/>
              <a:t>MMOD Program Executive</a:t>
            </a:r>
          </a:p>
          <a:p>
            <a:endParaRPr lang="en-US" dirty="0"/>
          </a:p>
        </p:txBody>
      </p:sp>
    </p:spTree>
    <p:extLst>
      <p:ext uri="{BB962C8B-B14F-4D97-AF65-F5344CB8AC3E}">
        <p14:creationId xmlns:p14="http://schemas.microsoft.com/office/powerpoint/2010/main" val="35245856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71385</TotalTime>
  <Pages>88</Pages>
  <Words>3752</Words>
  <Application>Microsoft Office PowerPoint</Application>
  <PresentationFormat>On-screen Show (4:3)</PresentationFormat>
  <Paragraphs>724</Paragraphs>
  <Slides>28</Slides>
  <Notes>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Arial</vt:lpstr>
      <vt:lpstr>Arial Narrow</vt:lpstr>
      <vt:lpstr>Calibri</vt:lpstr>
      <vt:lpstr>Times</vt:lpstr>
      <vt:lpstr>Times New Roman</vt:lpstr>
      <vt:lpstr>Wingdings</vt:lpstr>
      <vt:lpstr>1_Office Theme</vt:lpstr>
      <vt:lpstr>2_Office Theme</vt:lpstr>
      <vt:lpstr>PowerPoint Presentation</vt:lpstr>
      <vt:lpstr>Topics</vt:lpstr>
      <vt:lpstr>Terra Mission Overview</vt:lpstr>
      <vt:lpstr>EOS Terra Mission Summary</vt:lpstr>
      <vt:lpstr>Terra Spacecraft Status</vt:lpstr>
      <vt:lpstr>SSR DMU Reset Summary</vt:lpstr>
      <vt:lpstr>SSR DMU Reset Summary</vt:lpstr>
      <vt:lpstr>PowerPoint Presentation</vt:lpstr>
      <vt:lpstr>PowerPoint Presentation</vt:lpstr>
      <vt:lpstr>Recent Activities</vt:lpstr>
      <vt:lpstr>Inclination Adjust Maneuvers (no change)</vt:lpstr>
      <vt:lpstr>PowerPoint Presentation</vt:lpstr>
      <vt:lpstr>ESMO RMM Planning Automation</vt:lpstr>
      <vt:lpstr>Devolution Metrics</vt:lpstr>
      <vt:lpstr>Retrograde Maneuver Preparation</vt:lpstr>
      <vt:lpstr>Upcoming Activities</vt:lpstr>
      <vt:lpstr>Future Maneuver Plans</vt:lpstr>
      <vt:lpstr>PowerPoint Presentation</vt:lpstr>
      <vt:lpstr>Terra Lifetime Maneuvers Updated based on Spring Lifetime Analysis – July 2021</vt:lpstr>
      <vt:lpstr>Terra Lifetime Maneuvers MLT and Altitude Predictions</vt:lpstr>
      <vt:lpstr>Summary</vt:lpstr>
      <vt:lpstr>Questions</vt:lpstr>
      <vt:lpstr>Additional Slides</vt:lpstr>
      <vt:lpstr>Terra Fuel Usage</vt:lpstr>
      <vt:lpstr>Final Average Height (semi-major axis minus Earth radius)</vt:lpstr>
      <vt:lpstr>Orbit/Inclination/MLT Maintenance</vt:lpstr>
      <vt:lpstr>PowerPoint Presentation</vt:lpstr>
      <vt:lpstr>OSMA Official Direction</vt:lpstr>
    </vt:vector>
  </TitlesOfParts>
  <Company>NASA/GSFC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Spacecraft Status</dc:title>
  <dc:subject>Terra</dc:subject>
  <dc:creator>Bill Guit</dc:creator>
  <cp:lastModifiedBy>Trakas, Diane E. (GSFC-423.0)[ASRC FEDERAL SYSTEM SOLUTIONS]</cp:lastModifiedBy>
  <cp:revision>922</cp:revision>
  <cp:lastPrinted>2017-10-30T19:12:48Z</cp:lastPrinted>
  <dcterms:created xsi:type="dcterms:W3CDTF">1999-09-30T01:16:08Z</dcterms:created>
  <dcterms:modified xsi:type="dcterms:W3CDTF">2021-10-26T14:52:21Z</dcterms:modified>
</cp:coreProperties>
</file>