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82" r:id="rId3"/>
    <p:sldMasterId id="2147483696" r:id="rId4"/>
  </p:sldMasterIdLst>
  <p:notesMasterIdLst>
    <p:notesMasterId r:id="rId13"/>
  </p:notesMasterIdLst>
  <p:sldIdLst>
    <p:sldId id="3625" r:id="rId5"/>
    <p:sldId id="6978" r:id="rId6"/>
    <p:sldId id="3683" r:id="rId7"/>
    <p:sldId id="6977" r:id="rId8"/>
    <p:sldId id="6975" r:id="rId9"/>
    <p:sldId id="259" r:id="rId10"/>
    <p:sldId id="6979" r:id="rId11"/>
    <p:sldId id="697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63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61411C-5A5B-41EE-AD55-592AF0E3F082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C2A2C-76E3-4EEE-AE1C-C865C9DC2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0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add3d94842_35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add3d94842_35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add3d94842_35_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2386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35DBC750-3924-4EFC-BE88-0EAEA0FEEC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2782FE98-AA3E-4B41-A14E-0018B59F7B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BFE9D72A-98E2-45DE-8395-1A6AACCB48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3D25F9-F868-4928-8DAC-6C9001D74B5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449CA-BE01-4976-8CBD-182FE43E1C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6F331D-25A7-4586-846E-43828D5368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E4BEB-55A4-4FE2-AB42-A294C0853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93348-CA2F-4C6F-91FC-BF378A720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E3E67-F99C-4A28-8B5D-4B210A54D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5DC51-A408-49C7-94E2-1D5E3B390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49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69906-5A91-41FC-8078-581976506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C055A-E524-426E-B74C-11CFC5C64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FC9B5-4D21-4B24-BF25-283FF34C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93848-0956-4426-8204-1355996E3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ACB17-98FF-4B57-9F9A-A75383796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5DC51-A408-49C7-94E2-1D5E3B390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86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3E13B-9031-45D0-8860-BF66386E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3B3CE-25F6-4E1B-AFE5-2B31DA982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32F59-49EF-4760-9D41-F4FDCCD62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0D15B-F52D-4707-903A-A99A3A91A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7E94E-6679-4910-9A80-9B7DECCCD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5DC51-A408-49C7-94E2-1D5E3B390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4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01F4-6E22-4C6E-B9B0-F85600D1A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15FD4-D54C-43AE-8D08-960121EB5F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07C32-F083-432A-8149-9593F66C3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D7AA4F-B94C-409E-B402-3F62F4DCF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F5B00B-1AE1-4C27-AA25-E04A96068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C69CA6-0D0A-4E85-8FAE-D236A6E2C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5DC51-A408-49C7-94E2-1D5E3B390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32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70692-113A-48D0-8359-3E628FE96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FDA4CA-7C82-46FB-90C1-94D1C8951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6D8309-AF23-4FB2-9200-38A3D8A08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275243-FE18-44AD-922C-48E28B3AD0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D2018D-1C81-4B64-AD90-E8E6E813F4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A2384-88B0-4FDA-A8BE-A3FAEADB1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E76FE6-8E49-4F6C-8B0D-D6833AAC3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A656B5-BD23-4570-9353-C40BD0D5E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5DC51-A408-49C7-94E2-1D5E3B390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11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2E62C-4DFB-4FCD-8CEF-3BB1D0C21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25AD0B-240A-4285-A9DD-4828D26FC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9E9A39-3B0A-489F-A7E0-42083D3BA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6840C0-7C64-47D6-B248-D45D91291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5DC51-A408-49C7-94E2-1D5E3B390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03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39D967-A22E-4EA4-BD41-5EA82E52C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B4BA28-D9AD-4B63-BDA1-2E4A5C3DE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13667-47E1-426B-8719-82D0F5F76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5DC51-A408-49C7-94E2-1D5E3B390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872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87FA-E94D-46F2-9F30-993053E5D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7F44A-8C01-4D93-9924-F96397AB9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A89BC-C94E-42AE-AFAA-F0116F870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FBF76D-3C40-4715-B1AF-993E6EFD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2C8CE-5D66-44A7-87E7-F25C06C0E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DD2B8-F4FC-4B4C-8712-DC4242643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5DC51-A408-49C7-94E2-1D5E3B390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81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DDE3C-7315-4178-BD4A-3C3E5DEE4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6DA151-664F-4F76-876A-B401C1CF43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2D43F-000E-4DDC-9C7B-E09A43C50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D8733E-40E9-4763-9AE4-FC551A194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0CAA8D-2592-45CA-8B01-8D155DE98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61143F-5782-4D3E-8684-593A4D54F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5DC51-A408-49C7-94E2-1D5E3B390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46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270CA-97BE-4305-ADA1-94C1F3ED8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8CEDC2-714E-4975-BA2A-FFF4B619C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C1E6B-0E55-485B-8C39-99426DDF2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E56D4-15AB-4BF7-B545-BDA874887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A2B0F-D4A8-4D67-866D-513EBE464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5DC51-A408-49C7-94E2-1D5E3B390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929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D655FF-D7C2-486D-8C12-325E9F7B10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E01990-B7BD-49A6-B2D8-4D15BBACD7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B96A1-3F38-44FD-A16A-679255A7C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D14F3-4902-453D-9919-A061D1049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B15DA-CEC4-4341-B51E-39A358303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5DC51-A408-49C7-94E2-1D5E3B390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43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tx">
  <p:cSld name="1_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907629" y="6461799"/>
            <a:ext cx="284372" cy="2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4227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AFA10-0EF3-FC40-98D3-5EEF823DD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A2286-C516-8E47-830B-E05A4DFB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C9E9A4E7-9099-B04B-B2D9-09587EA81901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/>
          <a:p>
            <a:fld id="{BE7DB943-1A61-5749-8968-DC0755EA6B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155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meatball">
  <p:cSld name="Blank no meatball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91483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AFA10-0EF3-FC40-98D3-5EEF823DD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A2286-C516-8E47-830B-E05A4DFB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C9E9A4E7-9099-B04B-B2D9-09587EA81901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/>
          <a:p>
            <a:fld id="{BE7DB943-1A61-5749-8968-DC0755EA6B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051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B6DD6-AD77-0F4D-B869-21CE4A1B3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0"/>
            <a:ext cx="6172200" cy="6858000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4A4D7-7EB4-0D47-9130-673039E47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0"/>
            <a:ext cx="6019800" cy="6857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650ED0-2F22-6B41-AACE-CF6E7229D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/>
          <a:p>
            <a:fld id="{BE7DB943-1A61-5749-8968-DC0755EA6B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787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5983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066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meatball">
  <p:cSld name="Blank no meatball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6204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1BCC46-5DFC-F144-94B6-B7C517406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B2D4BC-B893-C241-8644-1D38D8D2F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7C0852-6A24-3147-B482-A6867EA6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ED8D6-CD14-A24A-9AFE-01D8D478A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955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68407-0849-F74C-9A7F-F5E381C8C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1FD3A-74C4-9A45-87D9-0C2C757C9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0ECCE-299D-0541-9EA1-62CC56F8B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4CA5-3ACD-C949-8FA4-40C9AAF5E2C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96801-3E97-DA47-AE34-E8495544D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25627-CFE2-EB43-804B-A28082C4E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4D48-0368-5F48-A077-E09F3F6F4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34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AE37E-A8B1-B742-AC26-F0DF4CD3E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EE96A-CB52-4940-B46B-563E675CC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D6586-6184-5E46-ABF2-329C4A3C6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4CA5-3ACD-C949-8FA4-40C9AAF5E2C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610A7-3E70-6945-9DA4-F8DA15863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4BE9C-51C9-A04D-8041-EBBB97767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4D48-0368-5F48-A077-E09F3F6F4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49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8638C-4AA5-AC48-9D6D-DF8FDD3FC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C8E33A-786F-224A-A701-A27A69934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27F5D-83E6-A74C-87B9-8E1E3B942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4CA5-3ACD-C949-8FA4-40C9AAF5E2C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A7BEF-CFF9-3F4B-AEE3-89DA0AC0B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22734-4BD9-7C40-BABA-3EE7B365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4D48-0368-5F48-A077-E09F3F6F4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9473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BC672-2865-544B-95CD-5ACE5CDDB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F467F-89C7-404F-A04A-D05CFA2C3F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F835CB-E944-9044-8D4C-80B635DD1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870BFA-9BDE-3A46-878D-507BCF73A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4CA5-3ACD-C949-8FA4-40C9AAF5E2C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F10F90-780C-DE41-BB3A-128162666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5CC067-2EB9-AB43-A496-C8506552A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4D48-0368-5F48-A077-E09F3F6F4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2780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621CD-D0C8-6944-9784-0E37161AC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51D1FA-AB59-6E40-BEDC-5809113C0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5247CB-31A1-A447-96E0-38E5DE067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3301B0-D63A-054A-BBBC-A2C8F17B1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7D4CE7-2C1B-514F-BF92-FE3E6959AF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0DFCC0-F0EE-2849-ACA1-4508C2A06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4CA5-3ACD-C949-8FA4-40C9AAF5E2C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55F136-45CE-D543-9156-C2B134616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BB53F0-409C-FF42-B0DC-0DE820110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4D48-0368-5F48-A077-E09F3F6F4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938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107E1-003A-1142-833A-E27D5D71D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233913-75EF-084E-BBCA-B31B380C7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4CA5-3ACD-C949-8FA4-40C9AAF5E2C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95C46B-B95F-B849-9055-C9FC8FE04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3F8599-AF6F-E649-BE86-00264CA8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4D48-0368-5F48-A077-E09F3F6F4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94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9F8358-F620-1744-B71D-454961EF5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4CA5-3ACD-C949-8FA4-40C9AAF5E2C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494EB-1388-1343-A8FB-53A3969BE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C0FB0-A56C-5A4E-9CB0-95006490C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4D48-0368-5F48-A077-E09F3F6F4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9573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BA1A9-D11B-9447-95DB-00780D5DF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2886E-1154-8D4B-BDE6-9A3B2781B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B0B37-B81A-284A-AE5E-E507FE7BD8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45AE5A-9B19-2641-A450-848610E4B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4CA5-3ACD-C949-8FA4-40C9AAF5E2C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3315D5-C1FF-4041-9C30-CB076A0C4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31967-4EEA-0B46-A42C-94B80F18B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4D48-0368-5F48-A077-E09F3F6F4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668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89EA9-95B9-8D44-9A63-9DC19DA3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B16C35-10E1-AD41-BF10-A628F3D63E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96984-FB5C-D347-8AC5-318DC8ADF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10DAD-7A70-A142-9BFD-DC4C37134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4CA5-3ACD-C949-8FA4-40C9AAF5E2C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995221-3D25-0643-A806-37AD1D7BF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F618F0-0CAC-8340-AC2C-3F9AA8248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4D48-0368-5F48-A077-E09F3F6F4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03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6F5D5-078A-2542-9F1E-AA6EC117D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AEFDDC-2D07-5D4C-A85C-17A032C15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86E82-B25F-6845-AE9E-86E27202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4CA5-3ACD-C949-8FA4-40C9AAF5E2C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D5094-8909-6042-919A-65B484598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27ADE-50EF-0445-81C5-78E9354BB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4D48-0368-5F48-A077-E09F3F6F4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5757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BF7D2D-92FF-284E-AB2D-420C5500F3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E18486-1916-4A43-867C-4332FE93D7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DDBE1-6A30-8F47-93B7-A0B429726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4CA5-3ACD-C949-8FA4-40C9AAF5E2C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65265-7D7B-4047-B9EF-F01F49A6B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6C399-6084-8A48-9724-5F9B36EEA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4D48-0368-5F48-A077-E09F3F6F4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2480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B6DD6-AD77-0F4D-B869-21CE4A1B3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0"/>
            <a:ext cx="6172200" cy="6858000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4A4D7-7EB4-0D47-9130-673039E47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0"/>
            <a:ext cx="6019800" cy="6857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650ED0-2F22-6B41-AACE-CF6E7229D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93724-A3D7-4546-BB25-661608F09CE1}" type="datetime1">
              <a:rPr lang="en-US" smtClean="0"/>
              <a:t>10/26/2021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/>
          <a:p>
            <a:fld id="{BE7DB943-1A61-5749-8968-DC0755EA6B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054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AFA10-0EF3-FC40-98D3-5EEF823DD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E9CF4-69A0-4810-86F1-9732D0CDC24F}" type="datetime1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A2286-C516-8E47-830B-E05A4DFB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C9E9A4E7-9099-B04B-B2D9-09587EA81901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/>
          <a:p>
            <a:fld id="{BE7DB943-1A61-5749-8968-DC0755EA6B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9134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7318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36634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2160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86111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94834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0372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00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214BDB-D050-4E8C-9184-F088142E9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80C47A-47E6-4EEE-9EC1-7D7512C79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D39F-0ED4-4BC7-BB6F-33E577D20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A36EB-BE68-4BF8-94CE-DAFDAB951F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E30D2-5D86-4EE2-82E2-C9EC19707D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5DC51-A408-49C7-94E2-1D5E3B390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46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AED7A4-1FF8-414E-A3A1-954516CED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10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8181B-37C2-3843-8344-7B4E420CE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108448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901B3-3DA4-444D-BCA6-CCEFFEEED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8" name="Picture 14">
            <a:extLst>
              <a:ext uri="{FF2B5EF4-FFF2-40B4-BE49-F238E27FC236}">
                <a16:creationId xmlns:a16="http://schemas.microsoft.com/office/drawing/2014/main" id="{8CE9021A-40CC-B047-A2E1-7EA4192DEBF7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7DB943-1A61-5749-8968-DC0755EA6B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03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4C1535-38A3-764E-8826-A54A301F9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4745E3-C9C3-F64C-AB84-8BEAD8980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6CC8A4-C4D5-1343-94F8-031B75AAC3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54CA5-3ACD-C949-8FA4-40C9AAF5E2C9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43A75-32F5-EB4F-A199-3CAA9C0883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44930-A5C6-7F4F-88F5-11862725F2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4D48-0368-5F48-A077-E09F3F6F4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70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60960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airplanes flying in the sky&#10;&#10;Description automatically generated with medium confidence" title="Explore Flight Image">
            <a:extLst>
              <a:ext uri="{FF2B5EF4-FFF2-40B4-BE49-F238E27FC236}">
                <a16:creationId xmlns:a16="http://schemas.microsoft.com/office/drawing/2014/main" id="{FDF3B5E5-3F8C-EF43-B5F6-6A8D7303C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8CE9021A-40CC-B047-A2E1-7EA4192DEBF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85D686-917B-6946-9B1E-2AA1E7D21653}"/>
              </a:ext>
            </a:extLst>
          </p:cNvPr>
          <p:cNvSpPr txBox="1"/>
          <p:nvPr/>
        </p:nvSpPr>
        <p:spPr>
          <a:xfrm>
            <a:off x="225098" y="285785"/>
            <a:ext cx="321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National Aeronautics and Space Administration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2302A7-73EB-8C47-882C-CA3990B6912C}"/>
              </a:ext>
            </a:extLst>
          </p:cNvPr>
          <p:cNvSpPr txBox="1"/>
          <p:nvPr/>
        </p:nvSpPr>
        <p:spPr>
          <a:xfrm>
            <a:off x="225098" y="6341613"/>
            <a:ext cx="321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www.nasa.gov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771395-FB07-8249-A718-79E518E84C4A}"/>
              </a:ext>
            </a:extLst>
          </p:cNvPr>
          <p:cNvSpPr txBox="1"/>
          <p:nvPr/>
        </p:nvSpPr>
        <p:spPr>
          <a:xfrm>
            <a:off x="205220" y="4953815"/>
            <a:ext cx="10071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" charset="0"/>
                <a:cs typeface="Arial" charset="0"/>
              </a:rPr>
              <a:t>Advanced Air Mobility (AAM)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094FC7-A868-7441-8B1A-C3A2E3CB4459}"/>
              </a:ext>
            </a:extLst>
          </p:cNvPr>
          <p:cNvSpPr txBox="1"/>
          <p:nvPr/>
        </p:nvSpPr>
        <p:spPr>
          <a:xfrm>
            <a:off x="225098" y="5547147"/>
            <a:ext cx="100515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" charset="0"/>
                <a:cs typeface="Arial" charset="0"/>
              </a:rPr>
              <a:t>Parimal Kopardekar, Director, NASA Aeronautics Research Institute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  <a:ea typeface="Arial" charset="0"/>
                <a:cs typeface="Arial" charset="0"/>
              </a:rPr>
              <a:t>October 26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rial" charset="0"/>
                <a:cs typeface="Arial" charset="0"/>
              </a:rPr>
              <a:t>, 2021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F94ABB5-BAA6-4FDC-A730-73EEFD468910}"/>
              </a:ext>
            </a:extLst>
          </p:cNvPr>
          <p:cNvSpPr txBox="1">
            <a:spLocks/>
          </p:cNvSpPr>
          <p:nvPr/>
        </p:nvSpPr>
        <p:spPr>
          <a:xfrm>
            <a:off x="9619715" y="6575758"/>
            <a:ext cx="2539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DB943-1A61-5749-8968-DC0755EA6B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399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airplanes flying in the sky&#10;&#10;Description automatically generated with medium confidence" title="Explore Flight Image">
            <a:extLst>
              <a:ext uri="{FF2B5EF4-FFF2-40B4-BE49-F238E27FC236}">
                <a16:creationId xmlns:a16="http://schemas.microsoft.com/office/drawing/2014/main" id="{FDF3B5E5-3F8C-EF43-B5F6-6A8D7303C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8CE9021A-40CC-B047-A2E1-7EA4192DEBF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85D686-917B-6946-9B1E-2AA1E7D21653}"/>
              </a:ext>
            </a:extLst>
          </p:cNvPr>
          <p:cNvSpPr txBox="1"/>
          <p:nvPr/>
        </p:nvSpPr>
        <p:spPr>
          <a:xfrm>
            <a:off x="225098" y="285785"/>
            <a:ext cx="321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National Aeronautics and Space Administration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6DE4D9E-D482-44E1-9859-1DB3A25EEAC9}"/>
              </a:ext>
            </a:extLst>
          </p:cNvPr>
          <p:cNvSpPr txBox="1">
            <a:spLocks/>
          </p:cNvSpPr>
          <p:nvPr/>
        </p:nvSpPr>
        <p:spPr>
          <a:xfrm>
            <a:off x="1850510" y="1491062"/>
            <a:ext cx="8490979" cy="3875876"/>
          </a:xfrm>
          <a:prstGeom prst="rect">
            <a:avLst/>
          </a:prstGeom>
          <a:solidFill>
            <a:schemeClr val="bg1">
              <a:alpha val="79000"/>
            </a:schemeClr>
          </a:solidFill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Airspace system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hould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 be ready when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v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ehicles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 are ready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A4C46D0-B3A1-48D3-8710-23C59C2E37BB}"/>
              </a:ext>
            </a:extLst>
          </p:cNvPr>
          <p:cNvSpPr txBox="1">
            <a:spLocks/>
          </p:cNvSpPr>
          <p:nvPr/>
        </p:nvSpPr>
        <p:spPr>
          <a:xfrm>
            <a:off x="9619715" y="6575758"/>
            <a:ext cx="2539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DB943-1A61-5749-8968-DC0755EA6B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57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 descr="The graphic visualizes examples of possible operations for each maturity level. " title="Urban Air Mobility Maturity Levels">
            <a:extLst>
              <a:ext uri="{FF2B5EF4-FFF2-40B4-BE49-F238E27FC236}">
                <a16:creationId xmlns:a16="http://schemas.microsoft.com/office/drawing/2014/main" id="{CCE0F0AB-DD07-834E-ACE6-09C3BE384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332"/>
            <a:ext cx="12192000" cy="6858000"/>
          </a:xfrm>
          <a:prstGeom prst="rect">
            <a:avLst/>
          </a:prstGeom>
        </p:spPr>
      </p:pic>
      <p:pic>
        <p:nvPicPr>
          <p:cNvPr id="59" name="Storm Cloud" title="Advanced Air Mobility Maturity Levels">
            <a:extLst>
              <a:ext uri="{FF2B5EF4-FFF2-40B4-BE49-F238E27FC236}">
                <a16:creationId xmlns:a16="http://schemas.microsoft.com/office/drawing/2014/main" id="{2581E9E6-5DB3-D04B-BF15-C1EAE87F5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7" y="1413572"/>
            <a:ext cx="1615428" cy="63767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2E93D3E8-D9E6-BE4B-A6FD-FEB327233860}"/>
              </a:ext>
            </a:extLst>
          </p:cNvPr>
          <p:cNvSpPr txBox="1"/>
          <p:nvPr/>
        </p:nvSpPr>
        <p:spPr>
          <a:xfrm>
            <a:off x="1743897" y="3429000"/>
            <a:ext cx="9877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Distribution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Center/Warehouse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D0AF730-D1ED-3E4B-A9A2-12B008702BEF}"/>
              </a:ext>
            </a:extLst>
          </p:cNvPr>
          <p:cNvSpPr txBox="1"/>
          <p:nvPr/>
        </p:nvSpPr>
        <p:spPr>
          <a:xfrm>
            <a:off x="5104484" y="1496082"/>
            <a:ext cx="67358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Inter-City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eVTOL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EEE78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D1EC7B0-2D73-3045-A01D-AAB7CEC17A84}"/>
              </a:ext>
            </a:extLst>
          </p:cNvPr>
          <p:cNvSpPr txBox="1"/>
          <p:nvPr/>
        </p:nvSpPr>
        <p:spPr>
          <a:xfrm>
            <a:off x="2889388" y="5170057"/>
            <a:ext cx="659155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Inter-city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eVTOL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EEE78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C1EE88-6CA8-6C4F-B06A-F281A96050FC}"/>
              </a:ext>
            </a:extLst>
          </p:cNvPr>
          <p:cNvSpPr txBox="1"/>
          <p:nvPr/>
        </p:nvSpPr>
        <p:spPr>
          <a:xfrm>
            <a:off x="2011729" y="2578273"/>
            <a:ext cx="60946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Cargo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Delivery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741A080-9C99-8E49-939A-408398D0A54D}"/>
              </a:ext>
            </a:extLst>
          </p:cNvPr>
          <p:cNvSpPr txBox="1"/>
          <p:nvPr/>
        </p:nvSpPr>
        <p:spPr>
          <a:xfrm>
            <a:off x="10882550" y="2947605"/>
            <a:ext cx="61747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Medical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Transfer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3F349FD-3D0B-F148-BB31-60237A04290A}"/>
              </a:ext>
            </a:extLst>
          </p:cNvPr>
          <p:cNvSpPr txBox="1"/>
          <p:nvPr/>
        </p:nvSpPr>
        <p:spPr>
          <a:xfrm>
            <a:off x="6286663" y="5570167"/>
            <a:ext cx="82586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Cross-metro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Transfer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153409C-4473-AB40-8AD1-2BE8ABC2E92A}"/>
              </a:ext>
            </a:extLst>
          </p:cNvPr>
          <p:cNvSpPr txBox="1"/>
          <p:nvPr/>
        </p:nvSpPr>
        <p:spPr>
          <a:xfrm>
            <a:off x="5922806" y="2834924"/>
            <a:ext cx="61747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Airport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Transfer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9D80F9-22F2-8D46-BE93-4796FDDE5C1F}"/>
              </a:ext>
            </a:extLst>
          </p:cNvPr>
          <p:cNvSpPr txBox="1"/>
          <p:nvPr/>
        </p:nvSpPr>
        <p:spPr>
          <a:xfrm>
            <a:off x="7136634" y="2061189"/>
            <a:ext cx="60946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Cargo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Delivery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6454C1C-9F87-D346-8607-49574BF34185}"/>
              </a:ext>
            </a:extLst>
          </p:cNvPr>
          <p:cNvSpPr txBox="1"/>
          <p:nvPr/>
        </p:nvSpPr>
        <p:spPr>
          <a:xfrm>
            <a:off x="7763514" y="4070736"/>
            <a:ext cx="76335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Fleet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Operations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8A50E1C-3573-7748-AE1D-42248DFBB8C4}"/>
              </a:ext>
            </a:extLst>
          </p:cNvPr>
          <p:cNvSpPr txBox="1"/>
          <p:nvPr/>
        </p:nvSpPr>
        <p:spPr>
          <a:xfrm>
            <a:off x="9670465" y="3670626"/>
            <a:ext cx="771365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Air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Ambulance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4FD8D47-20CC-B842-8D94-3058CEE8045E}"/>
              </a:ext>
            </a:extLst>
          </p:cNvPr>
          <p:cNvSpPr txBox="1"/>
          <p:nvPr/>
        </p:nvSpPr>
        <p:spPr>
          <a:xfrm>
            <a:off x="4519737" y="5392677"/>
            <a:ext cx="106311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Small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Package Delivery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62E9319-6AA9-C646-BB11-1AF4E9A02795}"/>
              </a:ext>
            </a:extLst>
          </p:cNvPr>
          <p:cNvSpPr txBox="1"/>
          <p:nvPr/>
        </p:nvSpPr>
        <p:spPr>
          <a:xfrm>
            <a:off x="6781408" y="3462116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Density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Corridor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49B3D83-FD6A-104C-A120-DEC2F96915CA}"/>
              </a:ext>
            </a:extLst>
          </p:cNvPr>
          <p:cNvSpPr txBox="1"/>
          <p:nvPr/>
        </p:nvSpPr>
        <p:spPr>
          <a:xfrm>
            <a:off x="807714" y="1593780"/>
            <a:ext cx="636713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Regional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Network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8A04B5E-C6B6-4E4A-A384-42830E320FBD}"/>
              </a:ext>
            </a:extLst>
          </p:cNvPr>
          <p:cNvSpPr txBox="1"/>
          <p:nvPr/>
        </p:nvSpPr>
        <p:spPr>
          <a:xfrm>
            <a:off x="2885223" y="1249861"/>
            <a:ext cx="10583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Rural Operations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08455ED-4B2E-7B4C-A614-16A1B04E93DD}"/>
              </a:ext>
            </a:extLst>
          </p:cNvPr>
          <p:cNvSpPr txBox="1"/>
          <p:nvPr/>
        </p:nvSpPr>
        <p:spPr>
          <a:xfrm>
            <a:off x="5565509" y="1205061"/>
            <a:ext cx="1107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Urban Operations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FA9EF13-D0E8-F74F-A419-ABFECDC7C2C1}"/>
              </a:ext>
            </a:extLst>
          </p:cNvPr>
          <p:cNvSpPr txBox="1"/>
          <p:nvPr/>
        </p:nvSpPr>
        <p:spPr>
          <a:xfrm>
            <a:off x="7720234" y="893216"/>
            <a:ext cx="80663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On Demand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Air-Taxi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539A273-4557-2F43-A344-7BA7057DE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457" y="3438175"/>
            <a:ext cx="1195990" cy="748077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C37BAEF-2756-4549-AA88-DE79E1114BCA}"/>
              </a:ext>
            </a:extLst>
          </p:cNvPr>
          <p:cNvSpPr/>
          <p:nvPr/>
        </p:nvSpPr>
        <p:spPr>
          <a:xfrm>
            <a:off x="7116" y="6305692"/>
            <a:ext cx="12192528" cy="46166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Safe, sustainable, affordable, and accessible aviation for transformational local and intraregional missions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8AD325B-05EF-40BB-9B02-DA66CBBC12EB}"/>
              </a:ext>
            </a:extLst>
          </p:cNvPr>
          <p:cNvSpPr txBox="1"/>
          <p:nvPr/>
        </p:nvSpPr>
        <p:spPr>
          <a:xfrm>
            <a:off x="2158664" y="63788"/>
            <a:ext cx="7238804" cy="492443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Advanced Air Mobility (AAM)</a:t>
            </a:r>
          </a:p>
        </p:txBody>
      </p:sp>
      <p:pic>
        <p:nvPicPr>
          <p:cNvPr id="37" name="Picture 14">
            <a:extLst>
              <a:ext uri="{FF2B5EF4-FFF2-40B4-BE49-F238E27FC236}">
                <a16:creationId xmlns:a16="http://schemas.microsoft.com/office/drawing/2014/main" id="{DCF2890F-2A92-44BE-B9CC-9222A84E5D4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Slide Number Placeholder 3">
            <a:extLst>
              <a:ext uri="{FF2B5EF4-FFF2-40B4-BE49-F238E27FC236}">
                <a16:creationId xmlns:a16="http://schemas.microsoft.com/office/drawing/2014/main" id="{D828026D-3AA2-4371-B33C-1A588C52FA23}"/>
              </a:ext>
            </a:extLst>
          </p:cNvPr>
          <p:cNvSpPr txBox="1">
            <a:spLocks/>
          </p:cNvSpPr>
          <p:nvPr/>
        </p:nvSpPr>
        <p:spPr>
          <a:xfrm>
            <a:off x="9619715" y="6575758"/>
            <a:ext cx="2539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DB943-1A61-5749-8968-DC0755EA6B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405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9783365-5305-48E2-9FEF-D43DCF19CB2F}"/>
              </a:ext>
            </a:extLst>
          </p:cNvPr>
          <p:cNvSpPr/>
          <p:nvPr/>
        </p:nvSpPr>
        <p:spPr>
          <a:xfrm>
            <a:off x="1225223" y="821768"/>
            <a:ext cx="10146891" cy="46431"/>
          </a:xfrm>
          <a:prstGeom prst="rect">
            <a:avLst/>
          </a:prstGeom>
          <a:gradFill flip="none" rotWithShape="1">
            <a:gsLst>
              <a:gs pos="93000">
                <a:schemeClr val="accent1">
                  <a:lumMod val="5000"/>
                  <a:lumOff val="95000"/>
                </a:schemeClr>
              </a:gs>
              <a:gs pos="1500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45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68FCCAD9-97BB-4989-94E9-22BF01D785D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hape 104">
            <a:extLst>
              <a:ext uri="{FF2B5EF4-FFF2-40B4-BE49-F238E27FC236}">
                <a16:creationId xmlns:a16="http://schemas.microsoft.com/office/drawing/2014/main" id="{A111AEC0-DBB1-4625-82AE-2081BD0F9E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1745" y="209525"/>
            <a:ext cx="10638185" cy="6638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ts val="2520"/>
            </a:pPr>
            <a:r>
              <a:rPr lang="en-US" sz="3200" b="1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NASA AAM Mission Priorities</a:t>
            </a:r>
            <a:endParaRPr lang="en-US" sz="3200" b="1" dirty="0"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4D1D1771-EB50-45FA-8323-755267C7E60E}"/>
              </a:ext>
            </a:extLst>
          </p:cNvPr>
          <p:cNvSpPr txBox="1">
            <a:spLocks/>
          </p:cNvSpPr>
          <p:nvPr/>
        </p:nvSpPr>
        <p:spPr>
          <a:xfrm>
            <a:off x="9619715" y="6575758"/>
            <a:ext cx="2539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DB943-1A61-5749-8968-DC0755EA6B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FBD0D18-DCB7-4C49-8E8A-D4EED13C2408}"/>
              </a:ext>
            </a:extLst>
          </p:cNvPr>
          <p:cNvGrpSpPr/>
          <p:nvPr/>
        </p:nvGrpSpPr>
        <p:grpSpPr>
          <a:xfrm>
            <a:off x="971745" y="930867"/>
            <a:ext cx="10616170" cy="5936023"/>
            <a:chOff x="194113" y="584007"/>
            <a:chExt cx="10924085" cy="6203051"/>
          </a:xfrm>
        </p:grpSpPr>
        <p:pic>
          <p:nvPicPr>
            <p:cNvPr id="16" name="Shape 107">
              <a:extLst>
                <a:ext uri="{FF2B5EF4-FFF2-40B4-BE49-F238E27FC236}">
                  <a16:creationId xmlns:a16="http://schemas.microsoft.com/office/drawing/2014/main" id="{BEBEB044-130E-4DCC-AF73-B2E461D55C00}"/>
                </a:ext>
              </a:extLst>
            </p:cNvPr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29293" y="2331922"/>
              <a:ext cx="4401006" cy="2719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B89A32F-0CA6-4BDC-BFA6-CF0AEAF0FA58}"/>
                </a:ext>
              </a:extLst>
            </p:cNvPr>
            <p:cNvSpPr/>
            <p:nvPr/>
          </p:nvSpPr>
          <p:spPr>
            <a:xfrm>
              <a:off x="2663191" y="1531620"/>
              <a:ext cx="6640830" cy="4219918"/>
            </a:xfrm>
            <a:prstGeom prst="ellips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0092F9B-2FE1-4FF3-8684-69534ADA7091}"/>
                </a:ext>
              </a:extLst>
            </p:cNvPr>
            <p:cNvSpPr/>
            <p:nvPr/>
          </p:nvSpPr>
          <p:spPr>
            <a:xfrm>
              <a:off x="1846550" y="767907"/>
              <a:ext cx="8329846" cy="5666533"/>
            </a:xfrm>
            <a:prstGeom prst="ellips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EA100AC-06FE-4F75-81AF-59078E10323C}"/>
                </a:ext>
              </a:extLst>
            </p:cNvPr>
            <p:cNvSpPr/>
            <p:nvPr/>
          </p:nvSpPr>
          <p:spPr>
            <a:xfrm>
              <a:off x="2251710" y="1116297"/>
              <a:ext cx="7452359" cy="4973795"/>
            </a:xfrm>
            <a:prstGeom prst="ellips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338B7FB-E904-4A31-B515-F8391C766F4A}"/>
                </a:ext>
              </a:extLst>
            </p:cNvPr>
            <p:cNvSpPr/>
            <p:nvPr/>
          </p:nvSpPr>
          <p:spPr>
            <a:xfrm>
              <a:off x="3120390" y="1908810"/>
              <a:ext cx="5737859" cy="3521720"/>
            </a:xfrm>
            <a:prstGeom prst="ellips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Shape 102">
              <a:extLst>
                <a:ext uri="{FF2B5EF4-FFF2-40B4-BE49-F238E27FC236}">
                  <a16:creationId xmlns:a16="http://schemas.microsoft.com/office/drawing/2014/main" id="{57E0B731-49AE-4768-A497-692DA0BFF686}"/>
                </a:ext>
              </a:extLst>
            </p:cNvPr>
            <p:cNvSpPr/>
            <p:nvPr/>
          </p:nvSpPr>
          <p:spPr>
            <a:xfrm>
              <a:off x="988674" y="4095173"/>
              <a:ext cx="3251923" cy="1906649"/>
            </a:xfrm>
            <a:prstGeom prst="roundRect">
              <a:avLst>
                <a:gd name="adj" fmla="val 16667"/>
              </a:avLst>
            </a:prstGeom>
            <a:solidFill>
              <a:srgbClr val="C0504D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spcFirstLastPara="1" wrap="square" lIns="45700" tIns="91425" rIns="4570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Source and Fleet Noise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Vehicle Propulsion Reliability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Environmental and Failure conditions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Distributed Electric Propulsion</a:t>
              </a:r>
            </a:p>
          </p:txBody>
        </p:sp>
        <p:sp>
          <p:nvSpPr>
            <p:cNvPr id="22" name="Shape 99">
              <a:extLst>
                <a:ext uri="{FF2B5EF4-FFF2-40B4-BE49-F238E27FC236}">
                  <a16:creationId xmlns:a16="http://schemas.microsoft.com/office/drawing/2014/main" id="{CBC4134B-A684-4F93-8BBE-0051D8D6CE7C}"/>
                </a:ext>
              </a:extLst>
            </p:cNvPr>
            <p:cNvSpPr/>
            <p:nvPr/>
          </p:nvSpPr>
          <p:spPr>
            <a:xfrm>
              <a:off x="7840280" y="4077437"/>
              <a:ext cx="3073247" cy="1700425"/>
            </a:xfrm>
            <a:prstGeom prst="roundRect">
              <a:avLst>
                <a:gd name="adj" fmla="val 16667"/>
              </a:avLst>
            </a:prstGeom>
            <a:solidFill>
              <a:srgbClr val="C0504D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spcFirstLastPara="1" wrap="square" lIns="45700" tIns="0" rIns="45700" bIns="914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Automated Flight and Contingency Management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m:N</a:t>
              </a: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Pilots to Operators</a:t>
              </a:r>
            </a:p>
          </p:txBody>
        </p:sp>
        <p:sp>
          <p:nvSpPr>
            <p:cNvPr id="23" name="Shape 100">
              <a:extLst>
                <a:ext uri="{FF2B5EF4-FFF2-40B4-BE49-F238E27FC236}">
                  <a16:creationId xmlns:a16="http://schemas.microsoft.com/office/drawing/2014/main" id="{8AF64655-F37C-452C-B111-D86C54B44F86}"/>
                </a:ext>
              </a:extLst>
            </p:cNvPr>
            <p:cNvSpPr/>
            <p:nvPr/>
          </p:nvSpPr>
          <p:spPr>
            <a:xfrm>
              <a:off x="4525459" y="584007"/>
              <a:ext cx="3044000" cy="1783280"/>
            </a:xfrm>
            <a:prstGeom prst="roundRect">
              <a:avLst>
                <a:gd name="adj" fmla="val 16667"/>
              </a:avLst>
            </a:prstGeom>
            <a:solidFill>
              <a:srgbClr val="8064A2">
                <a:lumMod val="60000"/>
                <a:lumOff val="40000"/>
              </a:srgb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spcFirstLastPara="1" wrap="square" lIns="45700" tIns="91425" rIns="4570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Human Response to Noise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Regional M&amp;S Capabilities, &amp; Supply Chain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Community Integration</a:t>
              </a:r>
            </a:p>
          </p:txBody>
        </p:sp>
        <p:sp>
          <p:nvSpPr>
            <p:cNvPr id="24" name="Shape 101">
              <a:extLst>
                <a:ext uri="{FF2B5EF4-FFF2-40B4-BE49-F238E27FC236}">
                  <a16:creationId xmlns:a16="http://schemas.microsoft.com/office/drawing/2014/main" id="{05134855-84D0-4B6F-825A-3DECD8756A22}"/>
                </a:ext>
              </a:extLst>
            </p:cNvPr>
            <p:cNvSpPr/>
            <p:nvPr/>
          </p:nvSpPr>
          <p:spPr>
            <a:xfrm>
              <a:off x="8202713" y="1651255"/>
              <a:ext cx="2915485" cy="1824892"/>
            </a:xfrm>
            <a:prstGeom prst="roundRect">
              <a:avLst>
                <a:gd name="adj" fmla="val 16667"/>
              </a:avLst>
            </a:prstGeom>
            <a:solidFill>
              <a:srgbClr val="4F81BD">
                <a:lumMod val="60000"/>
                <a:lumOff val="40000"/>
              </a:srgb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spcFirstLastPara="1" wrap="square" lIns="45700" tIns="0" rIns="45700" bIns="91425" anchor="ctr" anchorCtr="0">
              <a:no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UAM Supplemental Data Services</a:t>
              </a:r>
            </a:p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In-time Aviation Safety Management System</a:t>
              </a:r>
            </a:p>
          </p:txBody>
        </p:sp>
        <p:sp>
          <p:nvSpPr>
            <p:cNvPr id="25" name="Shape 103">
              <a:extLst>
                <a:ext uri="{FF2B5EF4-FFF2-40B4-BE49-F238E27FC236}">
                  <a16:creationId xmlns:a16="http://schemas.microsoft.com/office/drawing/2014/main" id="{ED6A338E-EDCE-4E21-A123-7547ED3E3860}"/>
                </a:ext>
              </a:extLst>
            </p:cNvPr>
            <p:cNvSpPr/>
            <p:nvPr/>
          </p:nvSpPr>
          <p:spPr>
            <a:xfrm>
              <a:off x="748064" y="1483287"/>
              <a:ext cx="3221252" cy="1906649"/>
            </a:xfrm>
            <a:prstGeom prst="roundRect">
              <a:avLst>
                <a:gd name="adj" fmla="val 16667"/>
              </a:avLst>
            </a:prstGeom>
            <a:solidFill>
              <a:srgbClr val="4F81BD">
                <a:lumMod val="60000"/>
                <a:lumOff val="40000"/>
              </a:srgb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spcFirstLastPara="1" wrap="square" lIns="45700" tIns="0" rIns="4570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xTM</a:t>
              </a: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Architectures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Operational Rules, Roles, &amp; Procedures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Comm, Nav, Surveillance, Information</a:t>
              </a:r>
            </a:p>
          </p:txBody>
        </p:sp>
        <p:sp>
          <p:nvSpPr>
            <p:cNvPr id="26" name="Shape 108">
              <a:extLst>
                <a:ext uri="{FF2B5EF4-FFF2-40B4-BE49-F238E27FC236}">
                  <a16:creationId xmlns:a16="http://schemas.microsoft.com/office/drawing/2014/main" id="{1F2F3A04-3F71-450D-A019-86DF6E838323}"/>
                </a:ext>
              </a:extLst>
            </p:cNvPr>
            <p:cNvSpPr/>
            <p:nvPr/>
          </p:nvSpPr>
          <p:spPr>
            <a:xfrm>
              <a:off x="3702882" y="2909067"/>
              <a:ext cx="1691177" cy="732512"/>
            </a:xfrm>
            <a:prstGeom prst="ellipse">
              <a:avLst/>
            </a:prstGeom>
            <a:solidFill>
              <a:srgbClr val="FFFFFF">
                <a:alpha val="34902"/>
              </a:srgbClr>
            </a:solidFill>
            <a:ln w="57150">
              <a:solidFill>
                <a:srgbClr val="95B3D7"/>
              </a:solidFill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0" tIns="45700" rIns="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rial Narrow"/>
                  <a:cs typeface="Arial Narrow"/>
                  <a:sym typeface="Arial Narrow"/>
                </a:rPr>
                <a:t>Airspace System Design &amp; Implementation</a:t>
              </a:r>
            </a:p>
          </p:txBody>
        </p:sp>
        <p:sp>
          <p:nvSpPr>
            <p:cNvPr id="27" name="Shape 109">
              <a:extLst>
                <a:ext uri="{FF2B5EF4-FFF2-40B4-BE49-F238E27FC236}">
                  <a16:creationId xmlns:a16="http://schemas.microsoft.com/office/drawing/2014/main" id="{528A0104-14F4-4043-9804-2FABE6A32AD6}"/>
                </a:ext>
              </a:extLst>
            </p:cNvPr>
            <p:cNvSpPr/>
            <p:nvPr/>
          </p:nvSpPr>
          <p:spPr>
            <a:xfrm>
              <a:off x="6665816" y="2917599"/>
              <a:ext cx="1725519" cy="727049"/>
            </a:xfrm>
            <a:prstGeom prst="ellipse">
              <a:avLst/>
            </a:prstGeom>
            <a:solidFill>
              <a:srgbClr val="FFFFFF">
                <a:alpha val="34902"/>
              </a:srgbClr>
            </a:solidFill>
            <a:ln w="57150">
              <a:solidFill>
                <a:srgbClr val="95B3D7"/>
              </a:solidFill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0" tIns="45700" rIns="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rial Narrow"/>
                  <a:cs typeface="Arial Narrow"/>
                  <a:sym typeface="Arial Narrow"/>
                </a:rPr>
                <a:t>Airspace &amp; Fleet Operations Management</a:t>
              </a:r>
              <a:endPara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Shape 110">
              <a:extLst>
                <a:ext uri="{FF2B5EF4-FFF2-40B4-BE49-F238E27FC236}">
                  <a16:creationId xmlns:a16="http://schemas.microsoft.com/office/drawing/2014/main" id="{462930D3-7E62-4ADC-8170-242B02006B96}"/>
                </a:ext>
              </a:extLst>
            </p:cNvPr>
            <p:cNvSpPr/>
            <p:nvPr/>
          </p:nvSpPr>
          <p:spPr>
            <a:xfrm>
              <a:off x="4103790" y="4004427"/>
              <a:ext cx="1707366" cy="836482"/>
            </a:xfrm>
            <a:prstGeom prst="ellipse">
              <a:avLst/>
            </a:prstGeom>
            <a:solidFill>
              <a:srgbClr val="FFFFFF">
                <a:alpha val="34902"/>
              </a:srgbClr>
            </a:solidFill>
            <a:ln w="57150">
              <a:solidFill>
                <a:srgbClr val="C0504D"/>
              </a:solidFill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0" tIns="45700" rIns="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rial Narrow"/>
                  <a:cs typeface="Arial Narrow"/>
                  <a:sym typeface="Arial Narrow"/>
                </a:rPr>
                <a:t>Vehicle </a:t>
              </a:r>
              <a:b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rial Narrow"/>
                  <a:cs typeface="Arial Narrow"/>
                  <a:sym typeface="Arial Narrow"/>
                </a:rPr>
              </a:b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rial Narrow"/>
                  <a:cs typeface="Arial Narrow"/>
                  <a:sym typeface="Arial Narrow"/>
                </a:rPr>
                <a:t>Development &amp; Production</a:t>
              </a:r>
            </a:p>
          </p:txBody>
        </p:sp>
        <p:sp>
          <p:nvSpPr>
            <p:cNvPr id="29" name="Shape 111">
              <a:extLst>
                <a:ext uri="{FF2B5EF4-FFF2-40B4-BE49-F238E27FC236}">
                  <a16:creationId xmlns:a16="http://schemas.microsoft.com/office/drawing/2014/main" id="{F931EB41-208E-4B1C-92C1-A3C614DF798D}"/>
                </a:ext>
              </a:extLst>
            </p:cNvPr>
            <p:cNvSpPr/>
            <p:nvPr/>
          </p:nvSpPr>
          <p:spPr>
            <a:xfrm>
              <a:off x="6199775" y="3993038"/>
              <a:ext cx="1725519" cy="836482"/>
            </a:xfrm>
            <a:prstGeom prst="ellipse">
              <a:avLst/>
            </a:prstGeom>
            <a:solidFill>
              <a:srgbClr val="FFFFFF">
                <a:alpha val="34902"/>
              </a:srgbClr>
            </a:solidFill>
            <a:ln w="57150">
              <a:solidFill>
                <a:srgbClr val="C0504D"/>
              </a:solidFill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0" tIns="45700" rIns="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rial Narrow"/>
                  <a:cs typeface="Arial Narrow"/>
                  <a:sym typeface="Arial Narrow"/>
                </a:rPr>
                <a:t>Individual Vehicle Management &amp; Operations</a:t>
              </a:r>
            </a:p>
          </p:txBody>
        </p:sp>
        <p:sp>
          <p:nvSpPr>
            <p:cNvPr id="30" name="Shape 112">
              <a:extLst>
                <a:ext uri="{FF2B5EF4-FFF2-40B4-BE49-F238E27FC236}">
                  <a16:creationId xmlns:a16="http://schemas.microsoft.com/office/drawing/2014/main" id="{88C27DA0-4066-469C-8312-A512A8493BCD}"/>
                </a:ext>
              </a:extLst>
            </p:cNvPr>
            <p:cNvSpPr/>
            <p:nvPr/>
          </p:nvSpPr>
          <p:spPr>
            <a:xfrm>
              <a:off x="5247397" y="2372466"/>
              <a:ext cx="1543145" cy="661095"/>
            </a:xfrm>
            <a:prstGeom prst="ellipse">
              <a:avLst/>
            </a:prstGeom>
            <a:solidFill>
              <a:srgbClr val="FFFFFF">
                <a:alpha val="34902"/>
              </a:srgbClr>
            </a:solidFill>
            <a:ln w="57150">
              <a:solidFill>
                <a:srgbClr val="8064A2"/>
              </a:solidFill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rial Narrow"/>
                  <a:cs typeface="Arial Narrow"/>
                  <a:sym typeface="Arial Narrow"/>
                </a:rPr>
                <a:t>Community Integration</a:t>
              </a:r>
              <a:endParaRPr kumimoji="0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DBF43AE-7BD9-400D-8E5B-8D5CE2CDDF92}"/>
                </a:ext>
              </a:extLst>
            </p:cNvPr>
            <p:cNvGrpSpPr/>
            <p:nvPr/>
          </p:nvGrpSpPr>
          <p:grpSpPr>
            <a:xfrm>
              <a:off x="194113" y="6140727"/>
              <a:ext cx="2420522" cy="646331"/>
              <a:chOff x="216591" y="5953767"/>
              <a:chExt cx="2420522" cy="646331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B4AE992-27F7-4539-B77E-93DE35B1A8A3}"/>
                  </a:ext>
                </a:extLst>
              </p:cNvPr>
              <p:cNvSpPr txBox="1"/>
              <p:nvPr/>
            </p:nvSpPr>
            <p:spPr>
              <a:xfrm>
                <a:off x="485498" y="5953767"/>
                <a:ext cx="215161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Aircraft &amp; Aircrew Barriers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Airspace Barriers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1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Community Integration Barriers</a:t>
                </a:r>
              </a:p>
            </p:txBody>
          </p:sp>
          <p:sp>
            <p:nvSpPr>
              <p:cNvPr id="37" name="Rounded Rectangle 53">
                <a:extLst>
                  <a:ext uri="{FF2B5EF4-FFF2-40B4-BE49-F238E27FC236}">
                    <a16:creationId xmlns:a16="http://schemas.microsoft.com/office/drawing/2014/main" id="{58B70DBF-A0E8-4530-BB18-7ED7310BB36C}"/>
                  </a:ext>
                </a:extLst>
              </p:cNvPr>
              <p:cNvSpPr/>
              <p:nvPr/>
            </p:nvSpPr>
            <p:spPr>
              <a:xfrm>
                <a:off x="220035" y="6386185"/>
                <a:ext cx="257477" cy="153620"/>
              </a:xfrm>
              <a:prstGeom prst="roundRect">
                <a:avLst/>
              </a:prstGeom>
              <a:solidFill>
                <a:srgbClr val="8064A2"/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Rounded Rectangle 54">
                <a:extLst>
                  <a:ext uri="{FF2B5EF4-FFF2-40B4-BE49-F238E27FC236}">
                    <a16:creationId xmlns:a16="http://schemas.microsoft.com/office/drawing/2014/main" id="{C75916E2-6B75-499A-BC9C-863DF67357CF}"/>
                  </a:ext>
                </a:extLst>
              </p:cNvPr>
              <p:cNvSpPr/>
              <p:nvPr/>
            </p:nvSpPr>
            <p:spPr>
              <a:xfrm>
                <a:off x="220035" y="6194160"/>
                <a:ext cx="257477" cy="153620"/>
              </a:xfrm>
              <a:prstGeom prst="roundRect">
                <a:avLst/>
              </a:prstGeom>
              <a:solidFill>
                <a:srgbClr val="4F81BD"/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Rounded Rectangle 55">
                <a:extLst>
                  <a:ext uri="{FF2B5EF4-FFF2-40B4-BE49-F238E27FC236}">
                    <a16:creationId xmlns:a16="http://schemas.microsoft.com/office/drawing/2014/main" id="{9F3F460F-2ADB-45FC-8217-964A472A8FFB}"/>
                  </a:ext>
                </a:extLst>
              </p:cNvPr>
              <p:cNvSpPr/>
              <p:nvPr/>
            </p:nvSpPr>
            <p:spPr>
              <a:xfrm>
                <a:off x="216591" y="6002135"/>
                <a:ext cx="257477" cy="153620"/>
              </a:xfrm>
              <a:prstGeom prst="roundRect">
                <a:avLst/>
              </a:prstGeom>
              <a:solidFill>
                <a:srgbClr val="C0504D"/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211FEF4-8CFC-4631-82B4-DF6136D1D960}"/>
                </a:ext>
              </a:extLst>
            </p:cNvPr>
            <p:cNvSpPr txBox="1"/>
            <p:nvPr/>
          </p:nvSpPr>
          <p:spPr>
            <a:xfrm>
              <a:off x="4972328" y="6012336"/>
              <a:ext cx="1966804" cy="338554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National Campaign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18C62FF-7067-438C-AA2A-B0877EEE0ADC}"/>
                </a:ext>
              </a:extLst>
            </p:cNvPr>
            <p:cNvSpPr txBox="1"/>
            <p:nvPr/>
          </p:nvSpPr>
          <p:spPr>
            <a:xfrm>
              <a:off x="4045308" y="6337098"/>
              <a:ext cx="3846152" cy="338554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Systems and Architecture Requirements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F461471-E638-4512-952A-12D22A76D6F3}"/>
                </a:ext>
              </a:extLst>
            </p:cNvPr>
            <p:cNvSpPr txBox="1"/>
            <p:nvPr/>
          </p:nvSpPr>
          <p:spPr>
            <a:xfrm>
              <a:off x="4846704" y="5657333"/>
              <a:ext cx="2164332" cy="338554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High Density </a:t>
              </a: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Vertiplex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3FCDDB2-7202-47EF-879F-4C8AEBB867AA}"/>
                </a:ext>
              </a:extLst>
            </p:cNvPr>
            <p:cNvSpPr txBox="1"/>
            <p:nvPr/>
          </p:nvSpPr>
          <p:spPr>
            <a:xfrm>
              <a:off x="4484542" y="5152580"/>
              <a:ext cx="3073247" cy="338554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Assured Automated Architectures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5676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/>
        </p:nvSpPr>
        <p:spPr>
          <a:xfrm>
            <a:off x="205543" y="5276323"/>
            <a:ext cx="820800" cy="55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Calibri"/>
              <a:buNone/>
              <a:tabLst/>
              <a:defRPr/>
            </a:pP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INITIAL STATE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154521" y="1847720"/>
            <a:ext cx="877800" cy="55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Calibri"/>
              <a:buNone/>
              <a:tabLst/>
              <a:defRPr/>
            </a:pP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MATURE STATE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Google Shape;190;p30"/>
          <p:cNvSpPr txBox="1"/>
          <p:nvPr/>
        </p:nvSpPr>
        <p:spPr>
          <a:xfrm>
            <a:off x="-1" y="3529537"/>
            <a:ext cx="1160133" cy="46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INTERMEDIATE STATE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8399098" y="858879"/>
            <a:ext cx="1329900" cy="54750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Calibri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Infrastructure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Google Shape;192;p30"/>
          <p:cNvSpPr/>
          <p:nvPr/>
        </p:nvSpPr>
        <p:spPr>
          <a:xfrm>
            <a:off x="6577201" y="871399"/>
            <a:ext cx="1361100" cy="54750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76923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1600"/>
              <a:buFont typeface="Calibri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54813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Operations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Google Shape;193;p30"/>
          <p:cNvSpPr/>
          <p:nvPr/>
        </p:nvSpPr>
        <p:spPr>
          <a:xfrm>
            <a:off x="2850048" y="885855"/>
            <a:ext cx="1352400" cy="54705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95373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Calibri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Aircraft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Google Shape;194;p30"/>
          <p:cNvSpPr/>
          <p:nvPr/>
        </p:nvSpPr>
        <p:spPr>
          <a:xfrm>
            <a:off x="4690360" y="858879"/>
            <a:ext cx="1405500" cy="54750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092"/>
              </a:buClr>
              <a:buSzPts val="1600"/>
              <a:buFont typeface="Calibri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66092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Airspace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Google Shape;195;p30"/>
          <p:cNvSpPr/>
          <p:nvPr/>
        </p:nvSpPr>
        <p:spPr>
          <a:xfrm>
            <a:off x="10112996" y="861479"/>
            <a:ext cx="1267500" cy="54750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600"/>
              <a:buFont typeface="Calibri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Community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Google Shape;196;p30"/>
          <p:cNvSpPr/>
          <p:nvPr/>
        </p:nvSpPr>
        <p:spPr>
          <a:xfrm>
            <a:off x="1026258" y="3014879"/>
            <a:ext cx="483900" cy="1489800"/>
          </a:xfrm>
          <a:prstGeom prst="leftBrace">
            <a:avLst>
              <a:gd name="adj1" fmla="val 0"/>
              <a:gd name="adj2" fmla="val 50000"/>
            </a:avLst>
          </a:prstGeom>
          <a:noFill/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Helvetica Neue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0"/>
          <p:cNvSpPr/>
          <p:nvPr/>
        </p:nvSpPr>
        <p:spPr>
          <a:xfrm>
            <a:off x="1027385" y="4793026"/>
            <a:ext cx="483000" cy="1543500"/>
          </a:xfrm>
          <a:prstGeom prst="leftBrace">
            <a:avLst>
              <a:gd name="adj1" fmla="val 0"/>
              <a:gd name="adj2" fmla="val 50000"/>
            </a:avLst>
          </a:prstGeom>
          <a:noFill/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Helvetica Neue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0"/>
          <p:cNvSpPr/>
          <p:nvPr/>
        </p:nvSpPr>
        <p:spPr>
          <a:xfrm>
            <a:off x="1026258" y="1384332"/>
            <a:ext cx="483900" cy="1483800"/>
          </a:xfrm>
          <a:prstGeom prst="leftBrace">
            <a:avLst>
              <a:gd name="adj1" fmla="val 0"/>
              <a:gd name="adj2" fmla="val 50000"/>
            </a:avLst>
          </a:prstGeom>
          <a:noFill/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Helvetica Neue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30"/>
          <p:cNvSpPr/>
          <p:nvPr/>
        </p:nvSpPr>
        <p:spPr>
          <a:xfrm rot="10800000">
            <a:off x="1558251" y="1224307"/>
            <a:ext cx="672286" cy="959687"/>
          </a:xfrm>
          <a:custGeom>
            <a:avLst/>
            <a:gdLst/>
            <a:ahLst/>
            <a:cxnLst/>
            <a:rect l="l" t="t" r="r" b="b"/>
            <a:pathLst>
              <a:path w="960408" h="672285" extrusionOk="0">
                <a:moveTo>
                  <a:pt x="960407" y="0"/>
                </a:moveTo>
                <a:lnTo>
                  <a:pt x="960407" y="436986"/>
                </a:lnTo>
                <a:lnTo>
                  <a:pt x="480203" y="672285"/>
                </a:lnTo>
                <a:lnTo>
                  <a:pt x="1" y="436986"/>
                </a:lnTo>
                <a:lnTo>
                  <a:pt x="1" y="0"/>
                </a:lnTo>
                <a:lnTo>
                  <a:pt x="480203" y="235300"/>
                </a:lnTo>
                <a:lnTo>
                  <a:pt x="960407" y="0"/>
                </a:lnTo>
                <a:close/>
              </a:path>
            </a:pathLst>
          </a:custGeom>
          <a:solidFill>
            <a:srgbClr val="4F81BD"/>
          </a:solidFill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425" tIns="347550" rIns="11425" bIns="3475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Helvetica Neue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0"/>
          <p:cNvSpPr/>
          <p:nvPr/>
        </p:nvSpPr>
        <p:spPr>
          <a:xfrm>
            <a:off x="2256424" y="5853557"/>
            <a:ext cx="9566861" cy="613051"/>
          </a:xfrm>
          <a:custGeom>
            <a:avLst/>
            <a:gdLst/>
            <a:ahLst/>
            <a:cxnLst/>
            <a:rect l="l" t="t" r="r" b="b"/>
            <a:pathLst>
              <a:path w="624265" h="9431555" extrusionOk="0">
                <a:moveTo>
                  <a:pt x="624265" y="1571959"/>
                </a:moveTo>
                <a:lnTo>
                  <a:pt x="624265" y="7859596"/>
                </a:lnTo>
                <a:cubicBezTo>
                  <a:pt x="624265" y="8727761"/>
                  <a:pt x="621182" y="9431547"/>
                  <a:pt x="617378" y="9431547"/>
                </a:cubicBezTo>
                <a:lnTo>
                  <a:pt x="0" y="9431547"/>
                </a:lnTo>
                <a:lnTo>
                  <a:pt x="0" y="9431547"/>
                </a:lnTo>
                <a:lnTo>
                  <a:pt x="0" y="8"/>
                </a:lnTo>
                <a:lnTo>
                  <a:pt x="0" y="8"/>
                </a:lnTo>
                <a:lnTo>
                  <a:pt x="617378" y="8"/>
                </a:lnTo>
                <a:cubicBezTo>
                  <a:pt x="621182" y="8"/>
                  <a:pt x="624265" y="703794"/>
                  <a:pt x="624265" y="1571959"/>
                </a:cubicBezTo>
                <a:close/>
              </a:path>
            </a:pathLst>
          </a:custGeom>
          <a:solidFill>
            <a:srgbClr val="FFFFFF"/>
          </a:solidFill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3775" tIns="40625" rIns="40625" bIns="40625" anchor="ctr" anchorCtr="0">
            <a:noAutofit/>
          </a:bodyPr>
          <a:lstStyle/>
          <a:p>
            <a:pPr marL="91440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Late-Stage Certification Testing and Operational Demonstrations in Limited Environments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30"/>
          <p:cNvSpPr/>
          <p:nvPr/>
        </p:nvSpPr>
        <p:spPr>
          <a:xfrm rot="10800000">
            <a:off x="1558251" y="2087378"/>
            <a:ext cx="672286" cy="959687"/>
          </a:xfrm>
          <a:custGeom>
            <a:avLst/>
            <a:gdLst/>
            <a:ahLst/>
            <a:cxnLst/>
            <a:rect l="l" t="t" r="r" b="b"/>
            <a:pathLst>
              <a:path w="960408" h="672285" extrusionOk="0">
                <a:moveTo>
                  <a:pt x="960407" y="0"/>
                </a:moveTo>
                <a:lnTo>
                  <a:pt x="960407" y="436986"/>
                </a:lnTo>
                <a:lnTo>
                  <a:pt x="480203" y="672285"/>
                </a:lnTo>
                <a:lnTo>
                  <a:pt x="1" y="436986"/>
                </a:lnTo>
                <a:lnTo>
                  <a:pt x="1" y="0"/>
                </a:lnTo>
                <a:lnTo>
                  <a:pt x="480203" y="235300"/>
                </a:lnTo>
                <a:lnTo>
                  <a:pt x="960407" y="0"/>
                </a:lnTo>
                <a:close/>
              </a:path>
            </a:pathLst>
          </a:custGeom>
          <a:solidFill>
            <a:srgbClr val="4F81BD"/>
          </a:solidFill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425" tIns="347550" rIns="11425" bIns="3475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Helvetica Neue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0"/>
          <p:cNvSpPr/>
          <p:nvPr/>
        </p:nvSpPr>
        <p:spPr>
          <a:xfrm>
            <a:off x="2252439" y="5042006"/>
            <a:ext cx="9566861" cy="621819"/>
          </a:xfrm>
          <a:custGeom>
            <a:avLst/>
            <a:gdLst/>
            <a:ahLst/>
            <a:cxnLst/>
            <a:rect l="l" t="t" r="r" b="b"/>
            <a:pathLst>
              <a:path w="624265" h="9566442" extrusionOk="0">
                <a:moveTo>
                  <a:pt x="624265" y="1594440"/>
                </a:moveTo>
                <a:lnTo>
                  <a:pt x="624265" y="7972002"/>
                </a:lnTo>
                <a:cubicBezTo>
                  <a:pt x="624265" y="8852582"/>
                  <a:pt x="621225" y="9566434"/>
                  <a:pt x="617475" y="9566434"/>
                </a:cubicBezTo>
                <a:lnTo>
                  <a:pt x="0" y="9566434"/>
                </a:lnTo>
                <a:lnTo>
                  <a:pt x="0" y="9566434"/>
                </a:lnTo>
                <a:lnTo>
                  <a:pt x="0" y="8"/>
                </a:lnTo>
                <a:lnTo>
                  <a:pt x="0" y="8"/>
                </a:lnTo>
                <a:lnTo>
                  <a:pt x="617475" y="8"/>
                </a:lnTo>
                <a:cubicBezTo>
                  <a:pt x="621225" y="8"/>
                  <a:pt x="624265" y="713860"/>
                  <a:pt x="624265" y="1594440"/>
                </a:cubicBezTo>
                <a:close/>
              </a:path>
            </a:pathLst>
          </a:custGeom>
          <a:solidFill>
            <a:srgbClr val="FFFFFF"/>
          </a:solidFill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3775" tIns="40625" rIns="40625" bIns="40625" anchor="ctr" anchorCtr="0">
            <a:noAutofit/>
          </a:bodyPr>
          <a:lstStyle/>
          <a:p>
            <a:pPr marL="91440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Low Density and Complexity Commercial Operations with Assistive Automation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30"/>
          <p:cNvSpPr/>
          <p:nvPr/>
        </p:nvSpPr>
        <p:spPr>
          <a:xfrm rot="10800000">
            <a:off x="1558251" y="2950449"/>
            <a:ext cx="672286" cy="959687"/>
          </a:xfrm>
          <a:custGeom>
            <a:avLst/>
            <a:gdLst/>
            <a:ahLst/>
            <a:cxnLst/>
            <a:rect l="l" t="t" r="r" b="b"/>
            <a:pathLst>
              <a:path w="960408" h="672285" extrusionOk="0">
                <a:moveTo>
                  <a:pt x="960407" y="0"/>
                </a:moveTo>
                <a:lnTo>
                  <a:pt x="960407" y="436986"/>
                </a:lnTo>
                <a:lnTo>
                  <a:pt x="480203" y="672285"/>
                </a:lnTo>
                <a:lnTo>
                  <a:pt x="1" y="436986"/>
                </a:lnTo>
                <a:lnTo>
                  <a:pt x="1" y="0"/>
                </a:lnTo>
                <a:lnTo>
                  <a:pt x="480203" y="235300"/>
                </a:lnTo>
                <a:lnTo>
                  <a:pt x="960407" y="0"/>
                </a:lnTo>
                <a:close/>
              </a:path>
            </a:pathLst>
          </a:custGeom>
          <a:solidFill>
            <a:srgbClr val="4F81BD"/>
          </a:solidFill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425" tIns="347550" rIns="11425" bIns="3475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Helvetica Neue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0"/>
          <p:cNvSpPr/>
          <p:nvPr/>
        </p:nvSpPr>
        <p:spPr>
          <a:xfrm>
            <a:off x="2252440" y="4193514"/>
            <a:ext cx="9566861" cy="621819"/>
          </a:xfrm>
          <a:custGeom>
            <a:avLst/>
            <a:gdLst/>
            <a:ahLst/>
            <a:cxnLst/>
            <a:rect l="l" t="t" r="r" b="b"/>
            <a:pathLst>
              <a:path w="624265" h="9566442" extrusionOk="0">
                <a:moveTo>
                  <a:pt x="624265" y="1594440"/>
                </a:moveTo>
                <a:lnTo>
                  <a:pt x="624265" y="7972002"/>
                </a:lnTo>
                <a:cubicBezTo>
                  <a:pt x="624265" y="8852582"/>
                  <a:pt x="621225" y="9566434"/>
                  <a:pt x="617475" y="9566434"/>
                </a:cubicBezTo>
                <a:lnTo>
                  <a:pt x="0" y="9566434"/>
                </a:lnTo>
                <a:lnTo>
                  <a:pt x="0" y="9566434"/>
                </a:lnTo>
                <a:lnTo>
                  <a:pt x="0" y="8"/>
                </a:lnTo>
                <a:lnTo>
                  <a:pt x="0" y="8"/>
                </a:lnTo>
                <a:lnTo>
                  <a:pt x="617475" y="8"/>
                </a:lnTo>
                <a:cubicBezTo>
                  <a:pt x="621225" y="8"/>
                  <a:pt x="624265" y="713860"/>
                  <a:pt x="624265" y="1594440"/>
                </a:cubicBezTo>
                <a:close/>
              </a:path>
            </a:pathLst>
          </a:custGeom>
          <a:solidFill>
            <a:srgbClr val="FFFFFF"/>
          </a:solidFill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3775" tIns="40625" rIns="40625" bIns="40625" anchor="ctr" anchorCtr="0">
            <a:noAutofit/>
          </a:bodyPr>
          <a:lstStyle/>
          <a:p>
            <a:pPr marL="91440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Low Density, Medium Complexity Operations with Comprehensive Safety Assurance Automation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0"/>
          <p:cNvSpPr/>
          <p:nvPr/>
        </p:nvSpPr>
        <p:spPr>
          <a:xfrm rot="10800000">
            <a:off x="1558251" y="3813520"/>
            <a:ext cx="672286" cy="959687"/>
          </a:xfrm>
          <a:custGeom>
            <a:avLst/>
            <a:gdLst/>
            <a:ahLst/>
            <a:cxnLst/>
            <a:rect l="l" t="t" r="r" b="b"/>
            <a:pathLst>
              <a:path w="960408" h="672285" extrusionOk="0">
                <a:moveTo>
                  <a:pt x="960407" y="0"/>
                </a:moveTo>
                <a:lnTo>
                  <a:pt x="960407" y="436986"/>
                </a:lnTo>
                <a:lnTo>
                  <a:pt x="480203" y="672285"/>
                </a:lnTo>
                <a:lnTo>
                  <a:pt x="1" y="436986"/>
                </a:lnTo>
                <a:lnTo>
                  <a:pt x="1" y="0"/>
                </a:lnTo>
                <a:lnTo>
                  <a:pt x="480203" y="235300"/>
                </a:lnTo>
                <a:lnTo>
                  <a:pt x="960407" y="0"/>
                </a:lnTo>
                <a:close/>
              </a:path>
            </a:pathLst>
          </a:custGeom>
          <a:solidFill>
            <a:srgbClr val="4F81BD"/>
          </a:solidFill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425" tIns="347550" rIns="11425" bIns="3475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Helvetica Neue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0"/>
          <p:cNvSpPr/>
          <p:nvPr/>
        </p:nvSpPr>
        <p:spPr>
          <a:xfrm>
            <a:off x="2252440" y="3302526"/>
            <a:ext cx="9566861" cy="621819"/>
          </a:xfrm>
          <a:custGeom>
            <a:avLst/>
            <a:gdLst/>
            <a:ahLst/>
            <a:cxnLst/>
            <a:rect l="l" t="t" r="r" b="b"/>
            <a:pathLst>
              <a:path w="624265" h="9566442" extrusionOk="0">
                <a:moveTo>
                  <a:pt x="624265" y="1594440"/>
                </a:moveTo>
                <a:lnTo>
                  <a:pt x="624265" y="7972002"/>
                </a:lnTo>
                <a:cubicBezTo>
                  <a:pt x="624265" y="8852582"/>
                  <a:pt x="621225" y="9566434"/>
                  <a:pt x="617475" y="9566434"/>
                </a:cubicBezTo>
                <a:lnTo>
                  <a:pt x="0" y="9566434"/>
                </a:lnTo>
                <a:lnTo>
                  <a:pt x="0" y="9566434"/>
                </a:lnTo>
                <a:lnTo>
                  <a:pt x="0" y="8"/>
                </a:lnTo>
                <a:lnTo>
                  <a:pt x="0" y="8"/>
                </a:lnTo>
                <a:lnTo>
                  <a:pt x="617475" y="8"/>
                </a:lnTo>
                <a:cubicBezTo>
                  <a:pt x="621225" y="8"/>
                  <a:pt x="624265" y="713860"/>
                  <a:pt x="624265" y="1594440"/>
                </a:cubicBezTo>
                <a:close/>
              </a:path>
            </a:pathLst>
          </a:custGeom>
          <a:solidFill>
            <a:srgbClr val="FFFFFF"/>
          </a:solidFill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3775" tIns="40625" rIns="40625" bIns="40625" anchor="ctr" anchorCtr="0">
            <a:noAutofit/>
          </a:bodyPr>
          <a:lstStyle/>
          <a:p>
            <a:pPr marL="9144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Medium Density and Complexity Operations with Collaborative and Responsible Automated Systems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0"/>
          <p:cNvSpPr/>
          <p:nvPr/>
        </p:nvSpPr>
        <p:spPr>
          <a:xfrm rot="10800000">
            <a:off x="1558251" y="4676591"/>
            <a:ext cx="672286" cy="959687"/>
          </a:xfrm>
          <a:custGeom>
            <a:avLst/>
            <a:gdLst/>
            <a:ahLst/>
            <a:cxnLst/>
            <a:rect l="l" t="t" r="r" b="b"/>
            <a:pathLst>
              <a:path w="960408" h="672285" extrusionOk="0">
                <a:moveTo>
                  <a:pt x="960407" y="0"/>
                </a:moveTo>
                <a:lnTo>
                  <a:pt x="960407" y="436986"/>
                </a:lnTo>
                <a:lnTo>
                  <a:pt x="480203" y="672285"/>
                </a:lnTo>
                <a:lnTo>
                  <a:pt x="1" y="436986"/>
                </a:lnTo>
                <a:lnTo>
                  <a:pt x="1" y="0"/>
                </a:lnTo>
                <a:lnTo>
                  <a:pt x="480203" y="235300"/>
                </a:lnTo>
                <a:lnTo>
                  <a:pt x="960407" y="0"/>
                </a:lnTo>
                <a:close/>
              </a:path>
            </a:pathLst>
          </a:custGeom>
          <a:solidFill>
            <a:srgbClr val="4F81BD"/>
          </a:solidFill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425" tIns="347550" rIns="11425" bIns="3475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Helvetica Neue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30"/>
          <p:cNvSpPr/>
          <p:nvPr/>
        </p:nvSpPr>
        <p:spPr>
          <a:xfrm>
            <a:off x="2230537" y="2444178"/>
            <a:ext cx="9566861" cy="621819"/>
          </a:xfrm>
          <a:custGeom>
            <a:avLst/>
            <a:gdLst/>
            <a:ahLst/>
            <a:cxnLst/>
            <a:rect l="l" t="t" r="r" b="b"/>
            <a:pathLst>
              <a:path w="624265" h="9566442" extrusionOk="0">
                <a:moveTo>
                  <a:pt x="624265" y="1594440"/>
                </a:moveTo>
                <a:lnTo>
                  <a:pt x="624265" y="7972002"/>
                </a:lnTo>
                <a:cubicBezTo>
                  <a:pt x="624265" y="8852582"/>
                  <a:pt x="621225" y="9566434"/>
                  <a:pt x="617475" y="9566434"/>
                </a:cubicBezTo>
                <a:lnTo>
                  <a:pt x="0" y="9566434"/>
                </a:lnTo>
                <a:lnTo>
                  <a:pt x="0" y="9566434"/>
                </a:lnTo>
                <a:lnTo>
                  <a:pt x="0" y="8"/>
                </a:lnTo>
                <a:lnTo>
                  <a:pt x="0" y="8"/>
                </a:lnTo>
                <a:lnTo>
                  <a:pt x="617475" y="8"/>
                </a:lnTo>
                <a:cubicBezTo>
                  <a:pt x="621225" y="8"/>
                  <a:pt x="624265" y="713860"/>
                  <a:pt x="624265" y="1594440"/>
                </a:cubicBezTo>
                <a:close/>
              </a:path>
            </a:pathLst>
          </a:custGeom>
          <a:solidFill>
            <a:srgbClr val="FFFFFF"/>
          </a:solidFill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3775" tIns="40625" rIns="40625" bIns="40625" anchor="ctr" anchorCtr="0">
            <a:noAutofit/>
          </a:bodyPr>
          <a:lstStyle/>
          <a:p>
            <a:pPr marL="91440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High Density and Complexity Operations with Highly-Integrated Automated Networks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30"/>
          <p:cNvSpPr/>
          <p:nvPr/>
        </p:nvSpPr>
        <p:spPr>
          <a:xfrm rot="10800000">
            <a:off x="1558251" y="5539663"/>
            <a:ext cx="672286" cy="959687"/>
          </a:xfrm>
          <a:custGeom>
            <a:avLst/>
            <a:gdLst/>
            <a:ahLst/>
            <a:cxnLst/>
            <a:rect l="l" t="t" r="r" b="b"/>
            <a:pathLst>
              <a:path w="960408" h="672285" extrusionOk="0">
                <a:moveTo>
                  <a:pt x="960407" y="0"/>
                </a:moveTo>
                <a:lnTo>
                  <a:pt x="960407" y="436986"/>
                </a:lnTo>
                <a:lnTo>
                  <a:pt x="480203" y="672285"/>
                </a:lnTo>
                <a:lnTo>
                  <a:pt x="1" y="436986"/>
                </a:lnTo>
                <a:lnTo>
                  <a:pt x="1" y="0"/>
                </a:lnTo>
                <a:lnTo>
                  <a:pt x="480203" y="235300"/>
                </a:lnTo>
                <a:lnTo>
                  <a:pt x="960407" y="0"/>
                </a:lnTo>
                <a:close/>
              </a:path>
            </a:pathLst>
          </a:custGeom>
          <a:solidFill>
            <a:srgbClr val="4F81BD"/>
          </a:solidFill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425" tIns="347550" rIns="11425" bIns="3475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Helvetica Neue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30"/>
          <p:cNvSpPr/>
          <p:nvPr/>
        </p:nvSpPr>
        <p:spPr>
          <a:xfrm>
            <a:off x="2230537" y="1566867"/>
            <a:ext cx="9566861" cy="621819"/>
          </a:xfrm>
          <a:custGeom>
            <a:avLst/>
            <a:gdLst/>
            <a:ahLst/>
            <a:cxnLst/>
            <a:rect l="l" t="t" r="r" b="b"/>
            <a:pathLst>
              <a:path w="624265" h="9566442" extrusionOk="0">
                <a:moveTo>
                  <a:pt x="624265" y="1594440"/>
                </a:moveTo>
                <a:lnTo>
                  <a:pt x="624265" y="7972002"/>
                </a:lnTo>
                <a:cubicBezTo>
                  <a:pt x="624265" y="8852582"/>
                  <a:pt x="621225" y="9566434"/>
                  <a:pt x="617475" y="9566434"/>
                </a:cubicBezTo>
                <a:lnTo>
                  <a:pt x="0" y="9566434"/>
                </a:lnTo>
                <a:lnTo>
                  <a:pt x="0" y="9566434"/>
                </a:lnTo>
                <a:lnTo>
                  <a:pt x="0" y="8"/>
                </a:lnTo>
                <a:lnTo>
                  <a:pt x="0" y="8"/>
                </a:lnTo>
                <a:lnTo>
                  <a:pt x="617475" y="8"/>
                </a:lnTo>
                <a:cubicBezTo>
                  <a:pt x="621225" y="8"/>
                  <a:pt x="624265" y="713860"/>
                  <a:pt x="624265" y="1594440"/>
                </a:cubicBezTo>
                <a:close/>
              </a:path>
            </a:pathLst>
          </a:custGeom>
          <a:solidFill>
            <a:srgbClr val="FFFFFF"/>
          </a:solidFill>
          <a:ln w="25400" cap="flat" cmpd="sng">
            <a:solidFill>
              <a:srgbClr val="4F81B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3775" tIns="40625" rIns="40625" bIns="40625" anchor="ctr" anchorCtr="0">
            <a:noAutofit/>
          </a:bodyPr>
          <a:lstStyle/>
          <a:p>
            <a:pPr marL="91440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Ubiquitous UAM Operations with System-Wide Automated Optimization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Google Shape;211;p30"/>
          <p:cNvSpPr txBox="1"/>
          <p:nvPr/>
        </p:nvSpPr>
        <p:spPr>
          <a:xfrm>
            <a:off x="1489562" y="1557727"/>
            <a:ext cx="85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UML-6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Google Shape;212;p30"/>
          <p:cNvSpPr txBox="1"/>
          <p:nvPr/>
        </p:nvSpPr>
        <p:spPr>
          <a:xfrm>
            <a:off x="1495691" y="2398713"/>
            <a:ext cx="85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UML-5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3" name="Google Shape;213;p30"/>
          <p:cNvSpPr txBox="1"/>
          <p:nvPr/>
        </p:nvSpPr>
        <p:spPr>
          <a:xfrm>
            <a:off x="1539582" y="4131992"/>
            <a:ext cx="85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UML-3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4" name="Google Shape;214;p30"/>
          <p:cNvSpPr txBox="1"/>
          <p:nvPr/>
        </p:nvSpPr>
        <p:spPr>
          <a:xfrm>
            <a:off x="1544131" y="3242531"/>
            <a:ext cx="85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UML-4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Google Shape;215;p30"/>
          <p:cNvSpPr txBox="1"/>
          <p:nvPr/>
        </p:nvSpPr>
        <p:spPr>
          <a:xfrm>
            <a:off x="1535180" y="5004178"/>
            <a:ext cx="85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UML-2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Google Shape;216;p30"/>
          <p:cNvSpPr txBox="1"/>
          <p:nvPr/>
        </p:nvSpPr>
        <p:spPr>
          <a:xfrm>
            <a:off x="1507205" y="5805663"/>
            <a:ext cx="85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UML-1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Google Shape;217;p30"/>
          <p:cNvSpPr/>
          <p:nvPr/>
        </p:nvSpPr>
        <p:spPr>
          <a:xfrm>
            <a:off x="2754765" y="0"/>
            <a:ext cx="8538000" cy="778200"/>
          </a:xfrm>
          <a:prstGeom prst="triangle">
            <a:avLst>
              <a:gd name="adj" fmla="val 50000"/>
            </a:avLst>
          </a:prstGeom>
          <a:solidFill>
            <a:srgbClr val="953734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Helvetica Neue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30"/>
          <p:cNvSpPr/>
          <p:nvPr/>
        </p:nvSpPr>
        <p:spPr>
          <a:xfrm>
            <a:off x="2479233" y="6499350"/>
            <a:ext cx="9185400" cy="358500"/>
          </a:xfrm>
          <a:prstGeom prst="rect">
            <a:avLst/>
          </a:prstGeom>
          <a:solidFill>
            <a:srgbClr val="002060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FAA Regulatory Framework 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Google Shape;219;p30"/>
          <p:cNvSpPr txBox="1"/>
          <p:nvPr/>
        </p:nvSpPr>
        <p:spPr>
          <a:xfrm>
            <a:off x="5792951" y="291900"/>
            <a:ext cx="213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Mature State UAM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Google Shape;220;p30"/>
          <p:cNvSpPr/>
          <p:nvPr/>
        </p:nvSpPr>
        <p:spPr>
          <a:xfrm>
            <a:off x="154525" y="480102"/>
            <a:ext cx="1627200" cy="461700"/>
          </a:xfrm>
          <a:prstGeom prst="roundRect">
            <a:avLst>
              <a:gd name="adj" fmla="val 16667"/>
            </a:avLst>
          </a:prstGeom>
          <a:solidFill>
            <a:srgbClr val="FF0000">
              <a:alpha val="3350"/>
            </a:srgbClr>
          </a:solidFill>
          <a:ln w="38100" cap="flat" cmpd="sng">
            <a:solidFill>
              <a:srgbClr val="FF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TTX/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NextGen Focus Area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Google Shape;221;p30"/>
          <p:cNvSpPr/>
          <p:nvPr/>
        </p:nvSpPr>
        <p:spPr>
          <a:xfrm>
            <a:off x="150818" y="91443"/>
            <a:ext cx="1627200" cy="288900"/>
          </a:xfrm>
          <a:prstGeom prst="roundRect">
            <a:avLst>
              <a:gd name="adj" fmla="val 16667"/>
            </a:avLst>
          </a:prstGeom>
          <a:solidFill>
            <a:srgbClr val="AAFF00">
              <a:alpha val="12850"/>
            </a:srgbClr>
          </a:solidFill>
          <a:ln w="38100" cap="flat" cmpd="sng">
            <a:solidFill>
              <a:srgbClr val="00FF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NASA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ConOps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30"/>
          <p:cNvSpPr/>
          <p:nvPr/>
        </p:nvSpPr>
        <p:spPr>
          <a:xfrm>
            <a:off x="2278175" y="4132000"/>
            <a:ext cx="9595500" cy="1600200"/>
          </a:xfrm>
          <a:prstGeom prst="roundRect">
            <a:avLst>
              <a:gd name="adj" fmla="val 16667"/>
            </a:avLst>
          </a:prstGeom>
          <a:solidFill>
            <a:srgbClr val="FF0000">
              <a:alpha val="3350"/>
            </a:srgbClr>
          </a:solidFill>
          <a:ln w="38100" cap="flat" cmpd="sng">
            <a:solidFill>
              <a:srgbClr val="FF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Google Shape;223;p30"/>
          <p:cNvSpPr/>
          <p:nvPr/>
        </p:nvSpPr>
        <p:spPr>
          <a:xfrm>
            <a:off x="2306663" y="3209900"/>
            <a:ext cx="9567000" cy="778200"/>
          </a:xfrm>
          <a:prstGeom prst="roundRect">
            <a:avLst>
              <a:gd name="adj" fmla="val 16667"/>
            </a:avLst>
          </a:prstGeom>
          <a:solidFill>
            <a:srgbClr val="AAFF00">
              <a:alpha val="12850"/>
            </a:srgbClr>
          </a:solidFill>
          <a:ln w="38100" cap="flat" cmpd="sng">
            <a:solidFill>
              <a:srgbClr val="00FF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endParaRPr kumimoji="0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" name="Picture 14">
            <a:extLst>
              <a:ext uri="{FF2B5EF4-FFF2-40B4-BE49-F238E27FC236}">
                <a16:creationId xmlns:a16="http://schemas.microsoft.com/office/drawing/2014/main" id="{3374D2D8-1836-4D18-8046-08A63068277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Slide Number Placeholder 3">
            <a:extLst>
              <a:ext uri="{FF2B5EF4-FFF2-40B4-BE49-F238E27FC236}">
                <a16:creationId xmlns:a16="http://schemas.microsoft.com/office/drawing/2014/main" id="{C7E37B95-A1E7-48E0-B4E8-3803053389EA}"/>
              </a:ext>
            </a:extLst>
          </p:cNvPr>
          <p:cNvSpPr txBox="1">
            <a:spLocks/>
          </p:cNvSpPr>
          <p:nvPr/>
        </p:nvSpPr>
        <p:spPr>
          <a:xfrm>
            <a:off x="9619715" y="6575758"/>
            <a:ext cx="2539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DB943-1A61-5749-8968-DC0755EA6B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940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A0B3D021-14AF-41A3-9B9C-D95A22488FE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5" name="Picture 28">
            <a:extLst>
              <a:ext uri="{FF2B5EF4-FFF2-40B4-BE49-F238E27FC236}">
                <a16:creationId xmlns:a16="http://schemas.microsoft.com/office/drawing/2014/main" id="{4616185B-D477-4467-AB59-2CE4AA9C5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7288"/>
            <a:ext cx="12192000" cy="575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30">
            <a:extLst>
              <a:ext uri="{FF2B5EF4-FFF2-40B4-BE49-F238E27FC236}">
                <a16:creationId xmlns:a16="http://schemas.microsoft.com/office/drawing/2014/main" id="{8E7AC112-9B25-4761-A342-1AFE76097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5489575"/>
            <a:ext cx="18018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itle 36">
            <a:extLst>
              <a:ext uri="{FF2B5EF4-FFF2-40B4-BE49-F238E27FC236}">
                <a16:creationId xmlns:a16="http://schemas.microsoft.com/office/drawing/2014/main" id="{8D6FA400-9A21-4245-BABC-3DE3BA9D3BA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71525" y="-30163"/>
            <a:ext cx="7412038" cy="762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br>
              <a:rPr lang="en-US" altLang="en-US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n-US" altLang="en-US" sz="2900" b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Evolution of Airspace Operations and Safety</a:t>
            </a:r>
          </a:p>
        </p:txBody>
      </p:sp>
      <p:sp>
        <p:nvSpPr>
          <p:cNvPr id="46" name="Title 36">
            <a:extLst>
              <a:ext uri="{FF2B5EF4-FFF2-40B4-BE49-F238E27FC236}">
                <a16:creationId xmlns:a16="http://schemas.microsoft.com/office/drawing/2014/main" id="{BAE5E876-7B00-4DB8-84F4-894339E7968C}"/>
              </a:ext>
            </a:extLst>
          </p:cNvPr>
          <p:cNvSpPr txBox="1">
            <a:spLocks/>
          </p:cNvSpPr>
          <p:nvPr/>
        </p:nvSpPr>
        <p:spPr>
          <a:xfrm rot="20728697">
            <a:off x="3492500" y="2236788"/>
            <a:ext cx="960438" cy="3254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0" i="1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+Density</a:t>
            </a:r>
          </a:p>
        </p:txBody>
      </p:sp>
      <p:sp>
        <p:nvSpPr>
          <p:cNvPr id="47" name="Title 36">
            <a:extLst>
              <a:ext uri="{FF2B5EF4-FFF2-40B4-BE49-F238E27FC236}">
                <a16:creationId xmlns:a16="http://schemas.microsoft.com/office/drawing/2014/main" id="{86672827-92DF-4C32-8C3A-5D00B1FD3C4F}"/>
              </a:ext>
            </a:extLst>
          </p:cNvPr>
          <p:cNvSpPr txBox="1">
            <a:spLocks/>
          </p:cNvSpPr>
          <p:nvPr/>
        </p:nvSpPr>
        <p:spPr>
          <a:xfrm rot="20828059">
            <a:off x="1485900" y="2789238"/>
            <a:ext cx="960438" cy="3254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0" i="1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Safety</a:t>
            </a:r>
          </a:p>
        </p:txBody>
      </p:sp>
      <p:sp>
        <p:nvSpPr>
          <p:cNvPr id="48" name="Title 36">
            <a:extLst>
              <a:ext uri="{FF2B5EF4-FFF2-40B4-BE49-F238E27FC236}">
                <a16:creationId xmlns:a16="http://schemas.microsoft.com/office/drawing/2014/main" id="{73CCFC7E-F9E7-4D8F-8FC4-660E54AE44EF}"/>
              </a:ext>
            </a:extLst>
          </p:cNvPr>
          <p:cNvSpPr txBox="1">
            <a:spLocks/>
          </p:cNvSpPr>
          <p:nvPr/>
        </p:nvSpPr>
        <p:spPr>
          <a:xfrm rot="20836296">
            <a:off x="5278438" y="1455738"/>
            <a:ext cx="1644650" cy="492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0" i="1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 Efficiency and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0" i="1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proactive planning</a:t>
            </a:r>
          </a:p>
        </p:txBody>
      </p:sp>
      <p:sp>
        <p:nvSpPr>
          <p:cNvPr id="50" name="Title 36">
            <a:extLst>
              <a:ext uri="{FF2B5EF4-FFF2-40B4-BE49-F238E27FC236}">
                <a16:creationId xmlns:a16="http://schemas.microsoft.com/office/drawing/2014/main" id="{7AD0159B-E873-4D29-BF18-F4807A14209F}"/>
              </a:ext>
            </a:extLst>
          </p:cNvPr>
          <p:cNvSpPr txBox="1">
            <a:spLocks/>
          </p:cNvSpPr>
          <p:nvPr/>
        </p:nvSpPr>
        <p:spPr>
          <a:xfrm rot="20836296">
            <a:off x="7312025" y="874713"/>
            <a:ext cx="1704975" cy="863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0" i="1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 Service oriented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0" i="1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architecture for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0" i="1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tailored mission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0" i="1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oriented services</a:t>
            </a:r>
          </a:p>
        </p:txBody>
      </p:sp>
      <p:sp>
        <p:nvSpPr>
          <p:cNvPr id="51" name="Title 36">
            <a:extLst>
              <a:ext uri="{FF2B5EF4-FFF2-40B4-BE49-F238E27FC236}">
                <a16:creationId xmlns:a16="http://schemas.microsoft.com/office/drawing/2014/main" id="{A2AE55F0-517C-4317-AB2E-9435AFBC28D4}"/>
              </a:ext>
            </a:extLst>
          </p:cNvPr>
          <p:cNvSpPr txBox="1">
            <a:spLocks/>
          </p:cNvSpPr>
          <p:nvPr/>
        </p:nvSpPr>
        <p:spPr>
          <a:xfrm rot="20836296">
            <a:off x="9197975" y="582613"/>
            <a:ext cx="2257425" cy="52387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0" i="1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 Complexity, scalability,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0" i="1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and dynamic adaptation</a:t>
            </a:r>
          </a:p>
        </p:txBody>
      </p:sp>
      <p:pic>
        <p:nvPicPr>
          <p:cNvPr id="3083" name="Picture 19">
            <a:extLst>
              <a:ext uri="{FF2B5EF4-FFF2-40B4-BE49-F238E27FC236}">
                <a16:creationId xmlns:a16="http://schemas.microsoft.com/office/drawing/2014/main" id="{9DD2170B-08DC-4969-98C3-2C76CF459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3" y="1101725"/>
            <a:ext cx="261937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20">
            <a:extLst>
              <a:ext uri="{FF2B5EF4-FFF2-40B4-BE49-F238E27FC236}">
                <a16:creationId xmlns:a16="http://schemas.microsoft.com/office/drawing/2014/main" id="{13244F4E-E439-46A3-ACF0-FCD75783D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946775"/>
            <a:ext cx="105283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itle 36">
            <a:extLst>
              <a:ext uri="{FF2B5EF4-FFF2-40B4-BE49-F238E27FC236}">
                <a16:creationId xmlns:a16="http://schemas.microsoft.com/office/drawing/2014/main" id="{7D62A89E-35C1-4C5D-899D-3F1BC4709969}"/>
              </a:ext>
            </a:extLst>
          </p:cNvPr>
          <p:cNvSpPr txBox="1">
            <a:spLocks/>
          </p:cNvSpPr>
          <p:nvPr/>
        </p:nvSpPr>
        <p:spPr>
          <a:xfrm>
            <a:off x="1312863" y="6121400"/>
            <a:ext cx="927100" cy="4699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Epoch 1</a:t>
            </a:r>
          </a:p>
        </p:txBody>
      </p:sp>
      <p:sp>
        <p:nvSpPr>
          <p:cNvPr id="60" name="Title 36">
            <a:extLst>
              <a:ext uri="{FF2B5EF4-FFF2-40B4-BE49-F238E27FC236}">
                <a16:creationId xmlns:a16="http://schemas.microsoft.com/office/drawing/2014/main" id="{401EC419-AA29-4166-84A7-7657F244E554}"/>
              </a:ext>
            </a:extLst>
          </p:cNvPr>
          <p:cNvSpPr txBox="1">
            <a:spLocks/>
          </p:cNvSpPr>
          <p:nvPr/>
        </p:nvSpPr>
        <p:spPr>
          <a:xfrm>
            <a:off x="3421063" y="6121400"/>
            <a:ext cx="927100" cy="4699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Epoch 2</a:t>
            </a:r>
          </a:p>
        </p:txBody>
      </p:sp>
      <p:sp>
        <p:nvSpPr>
          <p:cNvPr id="61" name="Title 36">
            <a:extLst>
              <a:ext uri="{FF2B5EF4-FFF2-40B4-BE49-F238E27FC236}">
                <a16:creationId xmlns:a16="http://schemas.microsoft.com/office/drawing/2014/main" id="{05C8D037-BB0D-46DE-92D4-4FF922436ABD}"/>
              </a:ext>
            </a:extLst>
          </p:cNvPr>
          <p:cNvSpPr txBox="1">
            <a:spLocks/>
          </p:cNvSpPr>
          <p:nvPr/>
        </p:nvSpPr>
        <p:spPr>
          <a:xfrm>
            <a:off x="5516563" y="6146800"/>
            <a:ext cx="1079500" cy="4699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Epoch 3</a:t>
            </a:r>
          </a:p>
        </p:txBody>
      </p:sp>
      <p:sp>
        <p:nvSpPr>
          <p:cNvPr id="62" name="Title 36">
            <a:extLst>
              <a:ext uri="{FF2B5EF4-FFF2-40B4-BE49-F238E27FC236}">
                <a16:creationId xmlns:a16="http://schemas.microsoft.com/office/drawing/2014/main" id="{B03397D8-F0CE-4B75-8134-31217416F30B}"/>
              </a:ext>
            </a:extLst>
          </p:cNvPr>
          <p:cNvSpPr txBox="1">
            <a:spLocks/>
          </p:cNvSpPr>
          <p:nvPr/>
        </p:nvSpPr>
        <p:spPr>
          <a:xfrm>
            <a:off x="7269163" y="6146800"/>
            <a:ext cx="1524000" cy="482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Epoch 4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(~2035)</a:t>
            </a:r>
          </a:p>
        </p:txBody>
      </p:sp>
      <p:sp>
        <p:nvSpPr>
          <p:cNvPr id="63" name="Title 36">
            <a:extLst>
              <a:ext uri="{FF2B5EF4-FFF2-40B4-BE49-F238E27FC236}">
                <a16:creationId xmlns:a16="http://schemas.microsoft.com/office/drawing/2014/main" id="{0CB9DD82-A9C6-4AE5-A33C-DEA26EA61FD7}"/>
              </a:ext>
            </a:extLst>
          </p:cNvPr>
          <p:cNvSpPr txBox="1">
            <a:spLocks/>
          </p:cNvSpPr>
          <p:nvPr/>
        </p:nvSpPr>
        <p:spPr>
          <a:xfrm>
            <a:off x="9415463" y="6146800"/>
            <a:ext cx="1524000" cy="4826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Epoch 5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(~2045)</a:t>
            </a:r>
          </a:p>
        </p:txBody>
      </p:sp>
      <p:sp>
        <p:nvSpPr>
          <p:cNvPr id="64" name="Title 36">
            <a:extLst>
              <a:ext uri="{FF2B5EF4-FFF2-40B4-BE49-F238E27FC236}">
                <a16:creationId xmlns:a16="http://schemas.microsoft.com/office/drawing/2014/main" id="{605F308B-3265-4CBF-A69B-B5A0C2D7D3B7}"/>
              </a:ext>
            </a:extLst>
          </p:cNvPr>
          <p:cNvSpPr txBox="1">
            <a:spLocks/>
          </p:cNvSpPr>
          <p:nvPr/>
        </p:nvSpPr>
        <p:spPr>
          <a:xfrm rot="16200000">
            <a:off x="30163" y="3314700"/>
            <a:ext cx="1206500" cy="4699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S-curves</a:t>
            </a:r>
          </a:p>
        </p:txBody>
      </p:sp>
      <p:pic>
        <p:nvPicPr>
          <p:cNvPr id="3091" name="Picture 29">
            <a:extLst>
              <a:ext uri="{FF2B5EF4-FFF2-40B4-BE49-F238E27FC236}">
                <a16:creationId xmlns:a16="http://schemas.microsoft.com/office/drawing/2014/main" id="{1F442A2B-52CF-4C30-BF32-119AFAFF0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4305300"/>
            <a:ext cx="1898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Picture 31">
            <a:extLst>
              <a:ext uri="{FF2B5EF4-FFF2-40B4-BE49-F238E27FC236}">
                <a16:creationId xmlns:a16="http://schemas.microsoft.com/office/drawing/2014/main" id="{CA23FB21-4ABE-4AA7-80D7-DDAE057D5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925" y="4940300"/>
            <a:ext cx="2098675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25861F96-A8B9-4E0B-B141-44475E98A66B}"/>
              </a:ext>
            </a:extLst>
          </p:cNvPr>
          <p:cNvSpPr/>
          <p:nvPr/>
        </p:nvSpPr>
        <p:spPr>
          <a:xfrm>
            <a:off x="904875" y="4633913"/>
            <a:ext cx="1795463" cy="908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Procedural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Estimate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the current and planned a/c positions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B14F56A-0E19-4002-ABD2-235FB66AA66F}"/>
              </a:ext>
            </a:extLst>
          </p:cNvPr>
          <p:cNvSpPr/>
          <p:nvPr/>
        </p:nvSpPr>
        <p:spPr>
          <a:xfrm>
            <a:off x="2641600" y="4229100"/>
            <a:ext cx="2481263" cy="7239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Radar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Know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the current and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estimate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planned a/c positions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3C74C48-5188-4B83-995F-9EEB3B8C69CF}"/>
              </a:ext>
            </a:extLst>
          </p:cNvPr>
          <p:cNvSpPr/>
          <p:nvPr/>
        </p:nvSpPr>
        <p:spPr>
          <a:xfrm>
            <a:off x="5008563" y="3540125"/>
            <a:ext cx="2082800" cy="908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Trajectory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Know &amp; exchange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current and planned a/c positions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0A30EA-5963-4A69-AF44-509EC974D240}"/>
              </a:ext>
            </a:extLst>
          </p:cNvPr>
          <p:cNvSpPr/>
          <p:nvPr/>
        </p:nvSpPr>
        <p:spPr>
          <a:xfrm>
            <a:off x="7042150" y="4516438"/>
            <a:ext cx="208280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Introduces 3rd-party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service providers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29FB970-A0B8-4E44-8A24-502A2FD00183}"/>
              </a:ext>
            </a:extLst>
          </p:cNvPr>
          <p:cNvSpPr/>
          <p:nvPr/>
        </p:nvSpPr>
        <p:spPr>
          <a:xfrm>
            <a:off x="9161463" y="4138613"/>
            <a:ext cx="22606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Machine-to-machine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interactions and humans collaborate</a:t>
            </a:r>
          </a:p>
        </p:txBody>
      </p:sp>
      <p:sp>
        <p:nvSpPr>
          <p:cNvPr id="3098" name="Rectangle 87">
            <a:extLst>
              <a:ext uri="{FF2B5EF4-FFF2-40B4-BE49-F238E27FC236}">
                <a16:creationId xmlns:a16="http://schemas.microsoft.com/office/drawing/2014/main" id="{AC25BEB9-2A1B-45D9-934D-CD00C444A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850" y="5524500"/>
            <a:ext cx="20701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>
                <a:ln>
                  <a:noFill/>
                </a:ln>
                <a:solidFill>
                  <a:srgbClr val="FF9536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Automated in-time safety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>
                <a:ln>
                  <a:noFill/>
                </a:ln>
                <a:solidFill>
                  <a:srgbClr val="FF9536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monitoring and alerting services</a:t>
            </a:r>
          </a:p>
        </p:txBody>
      </p:sp>
      <p:sp>
        <p:nvSpPr>
          <p:cNvPr id="3099" name="Rectangle 88">
            <a:extLst>
              <a:ext uri="{FF2B5EF4-FFF2-40B4-BE49-F238E27FC236}">
                <a16:creationId xmlns:a16="http://schemas.microsoft.com/office/drawing/2014/main" id="{CABBB47F-B2A8-47EC-B3A4-744646B6E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8763" y="5530850"/>
            <a:ext cx="217963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>
                <a:ln>
                  <a:noFill/>
                </a:ln>
                <a:solidFill>
                  <a:srgbClr val="FF9536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Automatically-assured adaptive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>
                <a:ln>
                  <a:noFill/>
                </a:ln>
                <a:solidFill>
                  <a:srgbClr val="FF9536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 in-time safety threat management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49F2EEF-0EAC-40D4-965C-60DC612CD3A2}"/>
              </a:ext>
            </a:extLst>
          </p:cNvPr>
          <p:cNvCxnSpPr/>
          <p:nvPr/>
        </p:nvCxnSpPr>
        <p:spPr>
          <a:xfrm rot="16200000" flipH="1">
            <a:off x="849313" y="4514850"/>
            <a:ext cx="3708400" cy="38100"/>
          </a:xfrm>
          <a:prstGeom prst="line">
            <a:avLst/>
          </a:prstGeom>
          <a:ln w="12700" cap="flat" cmpd="sng" algn="ctr">
            <a:solidFill>
              <a:schemeClr val="bg2">
                <a:lumMod val="50000"/>
              </a:schemeClr>
            </a:solidFill>
            <a:prstDash val="dot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01" name="Picture 2">
            <a:extLst>
              <a:ext uri="{FF2B5EF4-FFF2-40B4-BE49-F238E27FC236}">
                <a16:creationId xmlns:a16="http://schemas.microsoft.com/office/drawing/2014/main" id="{6047065C-D061-4E63-B65F-AE459CBD7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425" y="1408113"/>
            <a:ext cx="1743075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EA51BA7-6B3A-4482-B8A6-F398979B46DC}"/>
              </a:ext>
            </a:extLst>
          </p:cNvPr>
          <p:cNvCxnSpPr/>
          <p:nvPr/>
        </p:nvCxnSpPr>
        <p:spPr>
          <a:xfrm rot="16200000" flipH="1">
            <a:off x="2883694" y="4223544"/>
            <a:ext cx="4318000" cy="11112"/>
          </a:xfrm>
          <a:prstGeom prst="line">
            <a:avLst/>
          </a:prstGeom>
          <a:ln w="12700" cap="flat" cmpd="sng" algn="ctr">
            <a:solidFill>
              <a:schemeClr val="bg2">
                <a:lumMod val="50000"/>
              </a:schemeClr>
            </a:solidFill>
            <a:prstDash val="dot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887AE5C-9A91-4493-99E9-C38B0C54BB44}"/>
              </a:ext>
            </a:extLst>
          </p:cNvPr>
          <p:cNvCxnSpPr/>
          <p:nvPr/>
        </p:nvCxnSpPr>
        <p:spPr>
          <a:xfrm rot="5400000">
            <a:off x="4696619" y="4006056"/>
            <a:ext cx="4762500" cy="1588"/>
          </a:xfrm>
          <a:prstGeom prst="line">
            <a:avLst/>
          </a:prstGeom>
          <a:ln w="12700" cap="flat" cmpd="sng" algn="ctr">
            <a:solidFill>
              <a:schemeClr val="bg2">
                <a:lumMod val="50000"/>
              </a:schemeClr>
            </a:solidFill>
            <a:prstDash val="dot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02F8DC7-31F3-485D-8D50-CAD1B7180517}"/>
              </a:ext>
            </a:extLst>
          </p:cNvPr>
          <p:cNvCxnSpPr/>
          <p:nvPr/>
        </p:nvCxnSpPr>
        <p:spPr>
          <a:xfrm rot="5400000">
            <a:off x="6491288" y="3771900"/>
            <a:ext cx="5232400" cy="3175"/>
          </a:xfrm>
          <a:prstGeom prst="line">
            <a:avLst/>
          </a:prstGeom>
          <a:ln w="12700" cap="flat" cmpd="sng" algn="ctr">
            <a:solidFill>
              <a:schemeClr val="bg2">
                <a:lumMod val="50000"/>
              </a:schemeClr>
            </a:solidFill>
            <a:prstDash val="dot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05" name="Picture 3">
            <a:extLst>
              <a:ext uri="{FF2B5EF4-FFF2-40B4-BE49-F238E27FC236}">
                <a16:creationId xmlns:a16="http://schemas.microsoft.com/office/drawing/2014/main" id="{51BB7913-EDF6-4B6E-B85C-A488D774E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163" y="1905000"/>
            <a:ext cx="1673225" cy="149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6" name="Picture 33">
            <a:extLst>
              <a:ext uri="{FF2B5EF4-FFF2-40B4-BE49-F238E27FC236}">
                <a16:creationId xmlns:a16="http://schemas.microsoft.com/office/drawing/2014/main" id="{6107929F-B8CE-4AB0-8039-6CB3E7265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0" y="3232150"/>
            <a:ext cx="1878013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81477265-D240-463C-B556-E3CF13CBC507}"/>
              </a:ext>
            </a:extLst>
          </p:cNvPr>
          <p:cNvSpPr/>
          <p:nvPr/>
        </p:nvSpPr>
        <p:spPr>
          <a:xfrm>
            <a:off x="7054850" y="3616325"/>
            <a:ext cx="2087563" cy="9080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234950" dist="38100" dir="2700000" algn="tl" rotWithShape="0">
                    <a:scrgbClr r="0" g="0" b="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Collaborative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DAF692"/>
                </a:solidFill>
                <a:effectLst>
                  <a:outerShdw blurRad="234950" dist="38100" dir="2700000" algn="tl" rotWithShape="0">
                    <a:scrgbClr r="0" g="0" b="0"/>
                  </a:outerShdw>
                </a:effectLst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Connected,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234950" dist="38100" dir="2700000" algn="tl" rotWithShape="0">
                    <a:scrgbClr r="0" g="0" b="0"/>
                  </a:outerShdw>
                </a:effectLst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performance-based,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234950" dist="38100" dir="2700000" algn="tl" rotWithShape="0">
                    <a:scrgbClr r="0" g="0" b="0"/>
                  </a:outerShdw>
                </a:effectLst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collaborative ATM</a:t>
            </a:r>
          </a:p>
        </p:txBody>
      </p:sp>
      <p:pic>
        <p:nvPicPr>
          <p:cNvPr id="3108" name="Picture 4">
            <a:extLst>
              <a:ext uri="{FF2B5EF4-FFF2-40B4-BE49-F238E27FC236}">
                <a16:creationId xmlns:a16="http://schemas.microsoft.com/office/drawing/2014/main" id="{92386728-9FAE-48DE-9141-0A17C04A2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3" y="2101850"/>
            <a:ext cx="1728787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9" name="Picture 5">
            <a:extLst>
              <a:ext uri="{FF2B5EF4-FFF2-40B4-BE49-F238E27FC236}">
                <a16:creationId xmlns:a16="http://schemas.microsoft.com/office/drawing/2014/main" id="{3C06E55E-2C15-4CAE-801F-9AA45C2FA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888" y="2647950"/>
            <a:ext cx="1808162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0" name="Picture 6">
            <a:extLst>
              <a:ext uri="{FF2B5EF4-FFF2-40B4-BE49-F238E27FC236}">
                <a16:creationId xmlns:a16="http://schemas.microsoft.com/office/drawing/2014/main" id="{DE58CA64-C178-48C6-97ED-15C9DEA73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0" y="3165475"/>
            <a:ext cx="1646238" cy="157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4">
            <a:extLst>
              <a:ext uri="{FF2B5EF4-FFF2-40B4-BE49-F238E27FC236}">
                <a16:creationId xmlns:a16="http://schemas.microsoft.com/office/drawing/2014/main" id="{7F41B705-7EEF-4F8D-B396-604F7815C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174163" y="2120900"/>
            <a:ext cx="2351087" cy="1524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12" name="Rectangle 83">
            <a:extLst>
              <a:ext uri="{FF2B5EF4-FFF2-40B4-BE49-F238E27FC236}">
                <a16:creationId xmlns:a16="http://schemas.microsoft.com/office/drawing/2014/main" id="{21E3756F-19F2-4EB8-B415-9CE5ECD0E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4463" y="3352800"/>
            <a:ext cx="25527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Highly-Automated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DAF69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ML/AI – based </a:t>
            </a: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dynamic, robust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performance and safety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E9ACFF9-0234-4531-B7D6-1476BE5AE03D}"/>
              </a:ext>
            </a:extLst>
          </p:cNvPr>
          <p:cNvSpPr/>
          <p:nvPr/>
        </p:nvSpPr>
        <p:spPr>
          <a:xfrm>
            <a:off x="1046163" y="5661025"/>
            <a:ext cx="3814762" cy="261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41275" dist="25400" dir="2700000" algn="tl" rotWithShape="0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Human-centered safety monitoring, assessment and mitigation</a:t>
            </a:r>
          </a:p>
        </p:txBody>
      </p:sp>
      <p:pic>
        <p:nvPicPr>
          <p:cNvPr id="3114" name="Picture 7">
            <a:extLst>
              <a:ext uri="{FF2B5EF4-FFF2-40B4-BE49-F238E27FC236}">
                <a16:creationId xmlns:a16="http://schemas.microsoft.com/office/drawing/2014/main" id="{B704E363-2FD4-4C81-9E40-4C78EC89B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663" y="5105400"/>
            <a:ext cx="5459412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itle 36">
            <a:extLst>
              <a:ext uri="{FF2B5EF4-FFF2-40B4-BE49-F238E27FC236}">
                <a16:creationId xmlns:a16="http://schemas.microsoft.com/office/drawing/2014/main" id="{601EA551-3794-4644-9BA3-D1EC2D8B51AA}"/>
              </a:ext>
            </a:extLst>
          </p:cNvPr>
          <p:cNvSpPr txBox="1">
            <a:spLocks/>
          </p:cNvSpPr>
          <p:nvPr/>
        </p:nvSpPr>
        <p:spPr>
          <a:xfrm>
            <a:off x="5681663" y="5105400"/>
            <a:ext cx="5214937" cy="3810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 Transformation of ATM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230FDA1-415A-40C0-AF25-5ED222F33037}"/>
              </a:ext>
            </a:extLst>
          </p:cNvPr>
          <p:cNvSpPr/>
          <p:nvPr/>
        </p:nvSpPr>
        <p:spPr>
          <a:xfrm>
            <a:off x="1524000" y="5759450"/>
            <a:ext cx="330200" cy="104775"/>
          </a:xfrm>
          <a:prstGeom prst="rect">
            <a:avLst/>
          </a:prstGeom>
          <a:solidFill>
            <a:schemeClr val="bg2">
              <a:lumMod val="10000"/>
              <a:alpha val="6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17" name="Rectangle 52">
            <a:extLst>
              <a:ext uri="{FF2B5EF4-FFF2-40B4-BE49-F238E27FC236}">
                <a16:creationId xmlns:a16="http://schemas.microsoft.com/office/drawing/2014/main" id="{EB3D2955-18D2-430A-89F4-61E101306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" y="5659438"/>
            <a:ext cx="3814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>
                <a:ln>
                  <a:noFill/>
                </a:ln>
                <a:solidFill>
                  <a:srgbClr val="FF9536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Human-centered safety monitoring, assessment and mitigation</a:t>
            </a:r>
          </a:p>
        </p:txBody>
      </p:sp>
      <p:sp>
        <p:nvSpPr>
          <p:cNvPr id="3118" name="Rectangle 87">
            <a:extLst>
              <a:ext uri="{FF2B5EF4-FFF2-40B4-BE49-F238E27FC236}">
                <a16:creationId xmlns:a16="http://schemas.microsoft.com/office/drawing/2014/main" id="{5625D35E-9446-4DF2-B375-215D1745A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8025" y="5524500"/>
            <a:ext cx="20701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>
                <a:ln>
                  <a:noFill/>
                </a:ln>
                <a:solidFill>
                  <a:srgbClr val="FF9536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Integrated predictive risk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1" u="none" strike="noStrike" kern="1200" cap="none" spc="0" normalizeH="0" baseline="0" noProof="0">
                <a:ln>
                  <a:noFill/>
                </a:ln>
                <a:solidFill>
                  <a:srgbClr val="FF9536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t>mitigation across domains</a:t>
            </a:r>
          </a:p>
        </p:txBody>
      </p:sp>
      <p:pic>
        <p:nvPicPr>
          <p:cNvPr id="49" name="Picture 14">
            <a:extLst>
              <a:ext uri="{FF2B5EF4-FFF2-40B4-BE49-F238E27FC236}">
                <a16:creationId xmlns:a16="http://schemas.microsoft.com/office/drawing/2014/main" id="{3C389B37-8B6E-4CC4-8292-55467290AFA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Slide Number Placeholder 3">
            <a:extLst>
              <a:ext uri="{FF2B5EF4-FFF2-40B4-BE49-F238E27FC236}">
                <a16:creationId xmlns:a16="http://schemas.microsoft.com/office/drawing/2014/main" id="{57AE5ED9-B8BE-4FC8-B46A-6AABE8CA82B2}"/>
              </a:ext>
            </a:extLst>
          </p:cNvPr>
          <p:cNvSpPr txBox="1">
            <a:spLocks/>
          </p:cNvSpPr>
          <p:nvPr/>
        </p:nvSpPr>
        <p:spPr>
          <a:xfrm>
            <a:off x="9619715" y="6575758"/>
            <a:ext cx="2539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DB943-1A61-5749-8968-DC0755EA6B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E1EA2-4B64-A443-A05E-2D526B241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CANSO CATS Vision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7AB3E-8B59-334D-B6ED-35B129DB8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Current State of the Art</a:t>
            </a:r>
          </a:p>
          <a:p>
            <a:pPr lvl="1"/>
            <a:r>
              <a:rPr lang="en-US" dirty="0"/>
              <a:t>ATM system limited </a:t>
            </a:r>
          </a:p>
          <a:p>
            <a:pPr lvl="1"/>
            <a:r>
              <a:rPr lang="en-US" dirty="0"/>
              <a:t>Enable new entrants’ operations seamlessly </a:t>
            </a:r>
          </a:p>
          <a:p>
            <a:pPr lvl="1"/>
            <a:r>
              <a:rPr lang="en-US" dirty="0"/>
              <a:t>Leverage advances in technology – ML, IOT, Cloud services </a:t>
            </a:r>
          </a:p>
          <a:p>
            <a:endParaRPr lang="en-US" dirty="0"/>
          </a:p>
          <a:p>
            <a:r>
              <a:rPr lang="en-US" dirty="0"/>
              <a:t>Total System Performance: sustainability, scalability, safety, interoperable, etc. </a:t>
            </a:r>
          </a:p>
          <a:p>
            <a:pPr lvl="1"/>
            <a:endParaRPr lang="en-US" dirty="0"/>
          </a:p>
          <a:p>
            <a:r>
              <a:rPr lang="en-US" dirty="0"/>
              <a:t>Paradigm shift is needed </a:t>
            </a:r>
          </a:p>
          <a:p>
            <a:pPr lvl="1"/>
            <a:r>
              <a:rPr lang="en-US" dirty="0"/>
              <a:t>Flexibility – Airspace design </a:t>
            </a:r>
          </a:p>
          <a:p>
            <a:pPr lvl="1"/>
            <a:r>
              <a:rPr lang="en-US" dirty="0"/>
              <a:t>Management by exception where possible </a:t>
            </a:r>
          </a:p>
          <a:p>
            <a:pPr lvl="1"/>
            <a:r>
              <a:rPr lang="en-US" dirty="0"/>
              <a:t>Automation to support humans </a:t>
            </a:r>
          </a:p>
          <a:p>
            <a:pPr lvl="1"/>
            <a:endParaRPr lang="en-US" dirty="0"/>
          </a:p>
          <a:p>
            <a:r>
              <a:rPr lang="en-US" dirty="0"/>
              <a:t>Performance-based and dynamic: UTM inspired! </a:t>
            </a:r>
          </a:p>
          <a:p>
            <a:pPr lvl="1"/>
            <a:r>
              <a:rPr lang="en-US" dirty="0"/>
              <a:t>Cooperative, digital, managed-by-exception, service-oriented architecture – </a:t>
            </a:r>
            <a:r>
              <a:rPr lang="en-US" i="1" dirty="0"/>
              <a:t>Share and Care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14">
            <a:extLst>
              <a:ext uri="{FF2B5EF4-FFF2-40B4-BE49-F238E27FC236}">
                <a16:creationId xmlns:a16="http://schemas.microsoft.com/office/drawing/2014/main" id="{6956A25B-846C-4832-93A7-6B99B3562EF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84766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airplanes flying in the sky&#10;&#10;Description automatically generated with medium confidence" title="Explore Flight Image">
            <a:extLst>
              <a:ext uri="{FF2B5EF4-FFF2-40B4-BE49-F238E27FC236}">
                <a16:creationId xmlns:a16="http://schemas.microsoft.com/office/drawing/2014/main" id="{FDF3B5E5-3F8C-EF43-B5F6-6A8D7303C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8CE9021A-40CC-B047-A2E1-7EA4192DEBF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85D686-917B-6946-9B1E-2AA1E7D21653}"/>
              </a:ext>
            </a:extLst>
          </p:cNvPr>
          <p:cNvSpPr txBox="1"/>
          <p:nvPr/>
        </p:nvSpPr>
        <p:spPr>
          <a:xfrm>
            <a:off x="225098" y="285785"/>
            <a:ext cx="321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National Aeronautics and Space Administration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6DE4D9E-D482-44E1-9859-1DB3A25EEAC9}"/>
              </a:ext>
            </a:extLst>
          </p:cNvPr>
          <p:cNvSpPr txBox="1">
            <a:spLocks/>
          </p:cNvSpPr>
          <p:nvPr/>
        </p:nvSpPr>
        <p:spPr>
          <a:xfrm>
            <a:off x="1850510" y="1491062"/>
            <a:ext cx="8490979" cy="3875876"/>
          </a:xfrm>
          <a:prstGeom prst="rect">
            <a:avLst/>
          </a:prstGeom>
          <a:solidFill>
            <a:schemeClr val="bg1">
              <a:alpha val="79000"/>
            </a:schemeClr>
          </a:solidFill>
        </p:spPr>
        <p:txBody>
          <a:bodyPr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Innovating in aviation while respecting its safety tradition.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Contact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: </a:t>
            </a:r>
            <a:r>
              <a:rPr lang="en-US" sz="3000" b="0" dirty="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arimal.H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.</a:t>
            </a:r>
            <a:r>
              <a:rPr lang="en-US" sz="3000" b="0" dirty="0">
                <a:solidFill>
                  <a:prstClr val="black"/>
                </a:solidFill>
                <a:latin typeface="Calibri" panose="020F0502020204030204"/>
              </a:rPr>
              <a:t>K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opardekar@nasa.gov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A4C46D0-B3A1-48D3-8710-23C59C2E37BB}"/>
              </a:ext>
            </a:extLst>
          </p:cNvPr>
          <p:cNvSpPr txBox="1">
            <a:spLocks/>
          </p:cNvSpPr>
          <p:nvPr/>
        </p:nvSpPr>
        <p:spPr>
          <a:xfrm>
            <a:off x="9619715" y="6575758"/>
            <a:ext cx="2539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DB943-1A61-5749-8968-DC0755EA6BD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07849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rd Strike Panel_PK Presentation_08052021[1]  -  Read-Only" id="{C9CA18E8-5338-314A-97F6-B69F5C0684F8}" vid="{B9C8C993-8E8A-154D-9B43-FB9D2AF6BEEE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570</Words>
  <Application>Microsoft Office PowerPoint</Application>
  <PresentationFormat>Widescreen</PresentationFormat>
  <Paragraphs>171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Helvetica Neue</vt:lpstr>
      <vt:lpstr>1_Office Theme</vt:lpstr>
      <vt:lpstr>2_Office Theme</vt:lpstr>
      <vt:lpstr>Office Theme</vt:lpstr>
      <vt:lpstr>22_Office Theme</vt:lpstr>
      <vt:lpstr>PowerPoint Presentation</vt:lpstr>
      <vt:lpstr>PowerPoint Presentation</vt:lpstr>
      <vt:lpstr>PowerPoint Presentation</vt:lpstr>
      <vt:lpstr>NASA AAM Mission Priorities</vt:lpstr>
      <vt:lpstr>PowerPoint Presentation</vt:lpstr>
      <vt:lpstr> Evolution of Airspace Operations and Safety</vt:lpstr>
      <vt:lpstr>CANSO CATS Vision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Cavolowsky, Anna E. (ARC-A)</dc:creator>
  <cp:lastModifiedBy>Cavolowsky, Anna E. (ARC-A)</cp:lastModifiedBy>
  <cp:revision>8</cp:revision>
  <dcterms:created xsi:type="dcterms:W3CDTF">2021-10-21T00:23:12Z</dcterms:created>
  <dcterms:modified xsi:type="dcterms:W3CDTF">2021-10-26T17:22:14Z</dcterms:modified>
</cp:coreProperties>
</file>