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9" r:id="rId4"/>
  </p:sldMasterIdLst>
  <p:notesMasterIdLst>
    <p:notesMasterId r:id="rId14"/>
  </p:notesMasterIdLst>
  <p:handoutMasterIdLst>
    <p:handoutMasterId r:id="rId15"/>
  </p:handoutMasterIdLst>
  <p:sldIdLst>
    <p:sldId id="18308" r:id="rId5"/>
    <p:sldId id="1908" r:id="rId6"/>
    <p:sldId id="310" r:id="rId7"/>
    <p:sldId id="1917" r:id="rId8"/>
    <p:sldId id="18276" r:id="rId9"/>
    <p:sldId id="18277" r:id="rId10"/>
    <p:sldId id="1921" r:id="rId11"/>
    <p:sldId id="18303" r:id="rId12"/>
    <p:sldId id="28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pardekar, Parimal H. (ARC-A)" initials="KPH(" lastIdx="2" clrIdx="0">
    <p:extLst>
      <p:ext uri="{19B8F6BF-5375-455C-9EA6-DF929625EA0E}">
        <p15:presenceInfo xmlns:p15="http://schemas.microsoft.com/office/powerpoint/2012/main" userId="S::pkoparde@ndc.nasa.gov::003f832e-8a3a-4d5b-8b28-a1bb8ea3f1ee" providerId="AD"/>
      </p:ext>
    </p:extLst>
  </p:cmAuthor>
  <p:cmAuthor id="2" name="Cavolowsky, Anna E. (ARC-A)" initials="CAE(" lastIdx="11" clrIdx="1">
    <p:extLst>
      <p:ext uri="{19B8F6BF-5375-455C-9EA6-DF929625EA0E}">
        <p15:presenceInfo xmlns:p15="http://schemas.microsoft.com/office/powerpoint/2012/main" userId="S::acavolow@ndc.nasa.gov::3821bee4-36ce-4a29-b8d0-64052ff3a8d7" providerId="AD"/>
      </p:ext>
    </p:extLst>
  </p:cmAuthor>
  <p:cmAuthor id="3" name="Grindle, Laurie A. (AFRC-300)" initials="G(" lastIdx="22" clrIdx="2">
    <p:extLst>
      <p:ext uri="{19B8F6BF-5375-455C-9EA6-DF929625EA0E}">
        <p15:presenceInfo xmlns:p15="http://schemas.microsoft.com/office/powerpoint/2012/main" userId="S::lgrindle@ndc.nasa.gov::2f85216c-85fd-4a82-8140-a71cad66cee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1100"/>
    <a:srgbClr val="9582C8"/>
    <a:srgbClr val="5E5233"/>
    <a:srgbClr val="E9E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59"/>
    <p:restoredTop sz="94724"/>
  </p:normalViewPr>
  <p:slideViewPr>
    <p:cSldViewPr snapToGrid="0">
      <p:cViewPr varScale="1">
        <p:scale>
          <a:sx n="96" d="100"/>
          <a:sy n="96" d="100"/>
        </p:scale>
        <p:origin x="10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8F5991E-C6B8-497C-9EA9-A1C5684E3D6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AB68DA-416D-4FE0-9AE6-5B1CCE3778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0EE05E-88F2-4BF0-9754-82E805897706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17345C-AD70-41E1-A662-20E75CD4FF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A22681-B8D8-464C-A17D-E608AAEBC52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71AF23-C353-4310-AEC8-639D4B313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3446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E9F200-38E3-E34E-A510-9218E1A7816E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6D1E6C-D08D-164B-82B9-37A4E1F5A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6D1E6C-D08D-164B-82B9-37A4E1F5A82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4744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For 2021 statistics emphasize that fire season has begun early and typically most fires are in the August-Oct timeframe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6D1E6C-D08D-164B-82B9-37A4E1F5A82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7262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/>
              <a:t>Communications at fire fighting locations is not reliable and not always possible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/>
              <a:t>Rogue drone operations result in grounding of aerial fire suppression missions-“If YOU Fly, We CAN’T”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/>
              <a:t>~25% of aerial accidents due to Loss of Control, ~25% due to Controlled Flight Into Terrain, and ~15% due to Weather*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/>
              <a:t>Aerial fire suppression is largely limited to visual meteorological conditions (only 4-6 hours/day)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/>
              <a:t>All aerial assets are not utilized due to lack of airspace coordination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/>
              <a:t>Lack of consistent data management and models – particularly harmonized, integrated decision-making in the hands of users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/>
              <a:t>Lack of adequate coordination among multiple agencies for cohesive strategic plan 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6D1E6C-D08D-164B-82B9-37A4E1F5A82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5829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/>
              <a:t>Communications at fire fighting locations is not reliable and not always possible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/>
              <a:t>Rogue drone operations result in grounding of aerial fire suppression missions-“If YOU Fly, We CAN’T”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/>
              <a:t>~25% of aerial accidents due to Loss of Control, ~25% due to Controlled Flight Into Terrain, and ~15% due to Weather*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/>
              <a:t>Aerial fire suppression is largely limited to visual meteorological conditions (only 4-6 hours/day)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/>
              <a:t>All aerial assets are not utilized due to lack of airspace coordination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/>
              <a:t>Lack of consistent data management and models – particularly harmonized, integrated decision-making in the hands of users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/>
              <a:t>Lack of adequate coordination among multiple agencies for cohesive strategic plan 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6D1E6C-D08D-164B-82B9-37A4E1F5A82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9889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Under an interagency banner NASA could develop a unified </a:t>
            </a:r>
            <a:r>
              <a:rPr lang="en-US" err="1"/>
              <a:t>conops</a:t>
            </a:r>
            <a:r>
              <a:rPr lang="en-US"/>
              <a:t> but we have to have someone else to create that banner, give top cover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6D1E6C-D08D-164B-82B9-37A4E1F5A82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4211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4" name="Google Shape;344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CCC68-17ED-0142-BE99-7BA29CEB93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89D665-4AD9-6848-A12C-90131F994D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12AD09-2E5B-C344-A8B8-B6FAACF1C4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7298" y="-4872"/>
            <a:ext cx="827595" cy="718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173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FB8FC-8B1D-A64B-BFA1-6894D5C42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E5BC7-87BA-CA4C-8297-4B4A086C30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9840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C7660-61A2-D049-8E3E-4184DDC20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5153FE-B9E1-5B43-88B0-20634D7D32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4295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2274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45;p7">
            <a:extLst>
              <a:ext uri="{FF2B5EF4-FFF2-40B4-BE49-F238E27FC236}">
                <a16:creationId xmlns:a16="http://schemas.microsoft.com/office/drawing/2014/main" id="{ADF4EFE0-2109-C64E-9F6E-C3478D81F91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22950" y="520224"/>
            <a:ext cx="8986000" cy="1075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4" name="Google Shape;46;p7">
            <a:extLst>
              <a:ext uri="{FF2B5EF4-FFF2-40B4-BE49-F238E27FC236}">
                <a16:creationId xmlns:a16="http://schemas.microsoft.com/office/drawing/2014/main" id="{3CA6C99F-73E4-0144-BE11-F84B27EA1B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9850" y="1835423"/>
            <a:ext cx="4643200" cy="46887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463" lvl="0" indent="-490956">
              <a:spcBef>
                <a:spcPts val="800"/>
              </a:spcBef>
              <a:spcAft>
                <a:spcPts val="0"/>
              </a:spcAft>
              <a:buSzPct val="100000"/>
              <a:buChar char="▪"/>
              <a:defRPr sz="1600"/>
            </a:lvl1pPr>
            <a:lvl2pPr marL="1218926" lvl="1" indent="-490956">
              <a:spcBef>
                <a:spcPts val="0"/>
              </a:spcBef>
              <a:spcAft>
                <a:spcPts val="0"/>
              </a:spcAft>
              <a:buSzPts val="2200"/>
              <a:buChar char="▫"/>
              <a:defRPr sz="2932"/>
            </a:lvl2pPr>
            <a:lvl3pPr marL="1828388" lvl="2" indent="-490956">
              <a:spcBef>
                <a:spcPts val="0"/>
              </a:spcBef>
              <a:spcAft>
                <a:spcPts val="0"/>
              </a:spcAft>
              <a:buSzPts val="2200"/>
              <a:buChar char="▫"/>
              <a:defRPr sz="2932"/>
            </a:lvl3pPr>
            <a:lvl4pPr marL="2437851" lvl="3" indent="-490956">
              <a:spcBef>
                <a:spcPts val="0"/>
              </a:spcBef>
              <a:spcAft>
                <a:spcPts val="0"/>
              </a:spcAft>
              <a:buSzPts val="2200"/>
              <a:buChar char="▫"/>
              <a:defRPr sz="2932"/>
            </a:lvl4pPr>
            <a:lvl5pPr marL="3047314" lvl="4" indent="-490956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932"/>
            </a:lvl5pPr>
            <a:lvl6pPr marL="3656777" lvl="5" indent="-490956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932"/>
            </a:lvl6pPr>
            <a:lvl7pPr marL="4266240" lvl="6" indent="-490956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932"/>
            </a:lvl7pPr>
            <a:lvl8pPr marL="4875703" lvl="7" indent="-490956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932"/>
            </a:lvl8pPr>
            <a:lvl9pPr marL="5485166" lvl="8" indent="-490956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932"/>
            </a:lvl9pPr>
          </a:lstStyle>
          <a:p>
            <a:endParaRPr/>
          </a:p>
        </p:txBody>
      </p:sp>
      <p:sp>
        <p:nvSpPr>
          <p:cNvPr id="5" name="Google Shape;47;p7">
            <a:extLst>
              <a:ext uri="{FF2B5EF4-FFF2-40B4-BE49-F238E27FC236}">
                <a16:creationId xmlns:a16="http://schemas.microsoft.com/office/drawing/2014/main" id="{9875DDE6-583A-A648-A6F8-A61242ACF251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752245" y="1835423"/>
            <a:ext cx="4643200" cy="46887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463" lvl="0" indent="-490956">
              <a:spcBef>
                <a:spcPts val="800"/>
              </a:spcBef>
              <a:spcAft>
                <a:spcPts val="0"/>
              </a:spcAft>
              <a:buSzPct val="100000"/>
              <a:buChar char="▪"/>
              <a:defRPr sz="1600"/>
            </a:lvl1pPr>
            <a:lvl2pPr marL="1218926" lvl="1" indent="-490956">
              <a:spcBef>
                <a:spcPts val="0"/>
              </a:spcBef>
              <a:spcAft>
                <a:spcPts val="0"/>
              </a:spcAft>
              <a:buSzPts val="2200"/>
              <a:buChar char="▫"/>
              <a:defRPr sz="2932"/>
            </a:lvl2pPr>
            <a:lvl3pPr marL="1828388" lvl="2" indent="-490956">
              <a:spcBef>
                <a:spcPts val="0"/>
              </a:spcBef>
              <a:spcAft>
                <a:spcPts val="0"/>
              </a:spcAft>
              <a:buSzPts val="2200"/>
              <a:buChar char="▫"/>
              <a:defRPr sz="2932"/>
            </a:lvl3pPr>
            <a:lvl4pPr marL="2437851" lvl="3" indent="-490956">
              <a:spcBef>
                <a:spcPts val="0"/>
              </a:spcBef>
              <a:spcAft>
                <a:spcPts val="0"/>
              </a:spcAft>
              <a:buSzPts val="2200"/>
              <a:buChar char="▫"/>
              <a:defRPr sz="2932"/>
            </a:lvl4pPr>
            <a:lvl5pPr marL="3047314" lvl="4" indent="-490956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932"/>
            </a:lvl5pPr>
            <a:lvl6pPr marL="3656777" lvl="5" indent="-490956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932"/>
            </a:lvl6pPr>
            <a:lvl7pPr marL="4266240" lvl="6" indent="-490956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932"/>
            </a:lvl7pPr>
            <a:lvl8pPr marL="4875703" lvl="7" indent="-490956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932"/>
            </a:lvl8pPr>
            <a:lvl9pPr marL="5485166" lvl="8" indent="-490956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932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977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 preserve="1">
  <p:cSld name="1_Title + 2 column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/>
          <p:nvPr/>
        </p:nvSpPr>
        <p:spPr>
          <a:xfrm>
            <a:off x="1170096" y="-11712"/>
            <a:ext cx="11021905" cy="640363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spcFirstLastPara="1" wrap="square" lIns="121884" tIns="121884" rIns="121884" bIns="121884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EAFF3AC-617E-46B0-932D-CADC71688E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6635" y="-11712"/>
            <a:ext cx="10497200" cy="847299"/>
          </a:xfrm>
          <a:prstGeom prst="rect">
            <a:avLst/>
          </a:prstGeom>
        </p:spPr>
      </p:pic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1694800" y="239497"/>
            <a:ext cx="8986000" cy="1075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2101700" y="1554696"/>
            <a:ext cx="4643200" cy="46887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463" lvl="0" indent="-490956">
              <a:spcBef>
                <a:spcPts val="800"/>
              </a:spcBef>
              <a:spcAft>
                <a:spcPts val="0"/>
              </a:spcAft>
              <a:buSzPct val="100000"/>
              <a:buChar char="▪"/>
              <a:defRPr sz="1600"/>
            </a:lvl1pPr>
            <a:lvl2pPr marL="1218926" lvl="1" indent="-490956">
              <a:spcBef>
                <a:spcPts val="0"/>
              </a:spcBef>
              <a:spcAft>
                <a:spcPts val="0"/>
              </a:spcAft>
              <a:buSzPts val="2200"/>
              <a:buChar char="▫"/>
              <a:defRPr sz="2932"/>
            </a:lvl2pPr>
            <a:lvl3pPr marL="1828388" lvl="2" indent="-490956">
              <a:spcBef>
                <a:spcPts val="0"/>
              </a:spcBef>
              <a:spcAft>
                <a:spcPts val="0"/>
              </a:spcAft>
              <a:buSzPts val="2200"/>
              <a:buChar char="▫"/>
              <a:defRPr sz="2932"/>
            </a:lvl3pPr>
            <a:lvl4pPr marL="2437851" lvl="3" indent="-490956">
              <a:spcBef>
                <a:spcPts val="0"/>
              </a:spcBef>
              <a:spcAft>
                <a:spcPts val="0"/>
              </a:spcAft>
              <a:buSzPts val="2200"/>
              <a:buChar char="▫"/>
              <a:defRPr sz="2932"/>
            </a:lvl4pPr>
            <a:lvl5pPr marL="3047314" lvl="4" indent="-490956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932"/>
            </a:lvl5pPr>
            <a:lvl6pPr marL="3656777" lvl="5" indent="-490956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932"/>
            </a:lvl6pPr>
            <a:lvl7pPr marL="4266240" lvl="6" indent="-490956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932"/>
            </a:lvl7pPr>
            <a:lvl8pPr marL="4875703" lvl="7" indent="-490956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932"/>
            </a:lvl8pPr>
            <a:lvl9pPr marL="5485166" lvl="8" indent="-490956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932"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2"/>
          </p:nvPr>
        </p:nvSpPr>
        <p:spPr>
          <a:xfrm>
            <a:off x="7024095" y="1554696"/>
            <a:ext cx="4643200" cy="46887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463" lvl="0" indent="-490956">
              <a:spcBef>
                <a:spcPts val="800"/>
              </a:spcBef>
              <a:spcAft>
                <a:spcPts val="0"/>
              </a:spcAft>
              <a:buSzPct val="100000"/>
              <a:buChar char="▪"/>
              <a:defRPr sz="1600"/>
            </a:lvl1pPr>
            <a:lvl2pPr marL="1218926" lvl="1" indent="-490956">
              <a:spcBef>
                <a:spcPts val="0"/>
              </a:spcBef>
              <a:spcAft>
                <a:spcPts val="0"/>
              </a:spcAft>
              <a:buSzPts val="2200"/>
              <a:buChar char="▫"/>
              <a:defRPr sz="2932"/>
            </a:lvl2pPr>
            <a:lvl3pPr marL="1828388" lvl="2" indent="-490956">
              <a:spcBef>
                <a:spcPts val="0"/>
              </a:spcBef>
              <a:spcAft>
                <a:spcPts val="0"/>
              </a:spcAft>
              <a:buSzPts val="2200"/>
              <a:buChar char="▫"/>
              <a:defRPr sz="2932"/>
            </a:lvl3pPr>
            <a:lvl4pPr marL="2437851" lvl="3" indent="-490956">
              <a:spcBef>
                <a:spcPts val="0"/>
              </a:spcBef>
              <a:spcAft>
                <a:spcPts val="0"/>
              </a:spcAft>
              <a:buSzPts val="2200"/>
              <a:buChar char="▫"/>
              <a:defRPr sz="2932"/>
            </a:lvl4pPr>
            <a:lvl5pPr marL="3047314" lvl="4" indent="-490956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932"/>
            </a:lvl5pPr>
            <a:lvl6pPr marL="3656777" lvl="5" indent="-490956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932"/>
            </a:lvl6pPr>
            <a:lvl7pPr marL="4266240" lvl="6" indent="-490956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932"/>
            </a:lvl7pPr>
            <a:lvl8pPr marL="4875703" lvl="7" indent="-490956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932"/>
            </a:lvl8pPr>
            <a:lvl9pPr marL="5485166" lvl="8" indent="-490956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932"/>
            </a:lvl9pPr>
          </a:lstStyle>
          <a:p>
            <a:endParaRPr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93629" y="96569"/>
            <a:ext cx="851149" cy="739017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E66C00C-75AD-466E-A0D1-E26B49988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7716" y="6492875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rgbClr val="C00000"/>
                </a:solidFill>
              </a:defRPr>
            </a:lvl1pPr>
          </a:lstStyle>
          <a:p>
            <a:pPr>
              <a:defRPr/>
            </a:pPr>
            <a:r>
              <a:rPr lang="en-US" altLang="en-US"/>
              <a:t>Pre-Decisional – For Internal NASA Use Only</a:t>
            </a:r>
          </a:p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010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1A23607-25E8-FE40-A268-CA35271A755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0672" y="-4872"/>
            <a:ext cx="827595" cy="718567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37D74E-897B-3244-9BEC-61CAC7E1D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A25342-81EC-164B-ABDB-33C0AA8EB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0A544B9-0358-DE45-A302-125D8735E6F6}"/>
              </a:ext>
            </a:extLst>
          </p:cNvPr>
          <p:cNvSpPr/>
          <p:nvPr userDrawn="1"/>
        </p:nvSpPr>
        <p:spPr>
          <a:xfrm>
            <a:off x="0" y="-1"/>
            <a:ext cx="11353800" cy="365125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en-US" b="1" i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016C8E-E0BF-7D4D-AFA8-5C6BDD6EFCFB}"/>
              </a:ext>
            </a:extLst>
          </p:cNvPr>
          <p:cNvSpPr txBox="1"/>
          <p:nvPr userDrawn="1"/>
        </p:nvSpPr>
        <p:spPr>
          <a:xfrm>
            <a:off x="11764469" y="6488668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04256E3-6726-134A-B100-99347BB74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293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6" r:id="rId4"/>
    <p:sldLayoutId id="2147483693" r:id="rId5"/>
    <p:sldLayoutId id="2147483692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arimal.H.Kopardekar@nasa.gov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fas.org/sgp/crs/misc/IF10244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hyperlink" Target="https://www.nifc.gov/fire-information/statistics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BA89D80-A205-4952-A46F-A135B693B8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1" y="0"/>
            <a:ext cx="12191996" cy="6858000"/>
          </a:xfrm>
          <a:prstGeom prst="rect">
            <a:avLst/>
          </a:pr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rtlCol="0" anchor="ctr"/>
          <a:lstStyle/>
          <a:p>
            <a:pPr algn="ctr"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FF73490-1CDC-4DA0-A5DC-3F4139460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1" y="0"/>
            <a:ext cx="12191996" cy="6858000"/>
          </a:xfrm>
          <a:prstGeom prst="rect">
            <a:avLst/>
          </a:prstGeom>
          <a:solidFill>
            <a:schemeClr val="accent1">
              <a:lumMod val="50000"/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rtlCol="0" anchor="ctr"/>
          <a:lstStyle/>
          <a:p>
            <a:pPr algn="ctr"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184E49-C92E-0D4C-9E41-7B137A1973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" y="789883"/>
            <a:ext cx="6766174" cy="4504620"/>
          </a:xfrm>
        </p:spPr>
        <p:txBody>
          <a:bodyPr anchor="ctr">
            <a:normAutofit/>
          </a:bodyPr>
          <a:lstStyle/>
          <a:p>
            <a:r>
              <a:rPr lang="en-US" sz="5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Wildfire Mitigation</a:t>
            </a:r>
            <a:br>
              <a:rPr lang="en-US" sz="5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5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5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Parimal</a:t>
            </a:r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Kopardekar</a:t>
            </a:r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PhD </a:t>
            </a:r>
            <a:b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Director, NASA Aeronautics Research Institute (NARI)</a:t>
            </a:r>
            <a:b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Parimal.H.Kopardekar@nasa.gov</a:t>
            </a:r>
            <a:b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9D730AC-06E5-4840-86DF-F67855B1D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66174" y="0"/>
            <a:ext cx="5282519" cy="6858000"/>
          </a:xfrm>
          <a:custGeom>
            <a:avLst/>
            <a:gdLst>
              <a:gd name="connsiteX0" fmla="*/ 189795 w 5282519"/>
              <a:gd name="connsiteY0" fmla="*/ 0 h 6858000"/>
              <a:gd name="connsiteX1" fmla="*/ 5282519 w 5282519"/>
              <a:gd name="connsiteY1" fmla="*/ 0 h 6858000"/>
              <a:gd name="connsiteX2" fmla="*/ 5282519 w 5282519"/>
              <a:gd name="connsiteY2" fmla="*/ 6858000 h 6858000"/>
              <a:gd name="connsiteX3" fmla="*/ 189795 w 5282519"/>
              <a:gd name="connsiteY3" fmla="*/ 6858000 h 6858000"/>
              <a:gd name="connsiteX4" fmla="*/ 184756 w 5282519"/>
              <a:gd name="connsiteY4" fmla="*/ 6791325 h 6858000"/>
              <a:gd name="connsiteX5" fmla="*/ 176358 w 5282519"/>
              <a:gd name="connsiteY5" fmla="*/ 6735762 h 6858000"/>
              <a:gd name="connsiteX6" fmla="*/ 166281 w 5282519"/>
              <a:gd name="connsiteY6" fmla="*/ 6683375 h 6858000"/>
              <a:gd name="connsiteX7" fmla="*/ 149485 w 5282519"/>
              <a:gd name="connsiteY7" fmla="*/ 6640512 h 6858000"/>
              <a:gd name="connsiteX8" fmla="*/ 132689 w 5282519"/>
              <a:gd name="connsiteY8" fmla="*/ 6597650 h 6858000"/>
              <a:gd name="connsiteX9" fmla="*/ 112534 w 5282519"/>
              <a:gd name="connsiteY9" fmla="*/ 6561137 h 6858000"/>
              <a:gd name="connsiteX10" fmla="*/ 92379 w 5282519"/>
              <a:gd name="connsiteY10" fmla="*/ 6523037 h 6858000"/>
              <a:gd name="connsiteX11" fmla="*/ 73903 w 5282519"/>
              <a:gd name="connsiteY11" fmla="*/ 6488112 h 6858000"/>
              <a:gd name="connsiteX12" fmla="*/ 55427 w 5282519"/>
              <a:gd name="connsiteY12" fmla="*/ 6448425 h 6858000"/>
              <a:gd name="connsiteX13" fmla="*/ 38632 w 5282519"/>
              <a:gd name="connsiteY13" fmla="*/ 6407150 h 6858000"/>
              <a:gd name="connsiteX14" fmla="*/ 23515 w 5282519"/>
              <a:gd name="connsiteY14" fmla="*/ 6361112 h 6858000"/>
              <a:gd name="connsiteX15" fmla="*/ 11758 w 5282519"/>
              <a:gd name="connsiteY15" fmla="*/ 6311900 h 6858000"/>
              <a:gd name="connsiteX16" fmla="*/ 3359 w 5282519"/>
              <a:gd name="connsiteY16" fmla="*/ 6251575 h 6858000"/>
              <a:gd name="connsiteX17" fmla="*/ 0 w 5282519"/>
              <a:gd name="connsiteY17" fmla="*/ 6183312 h 6858000"/>
              <a:gd name="connsiteX18" fmla="*/ 3359 w 5282519"/>
              <a:gd name="connsiteY18" fmla="*/ 6113462 h 6858000"/>
              <a:gd name="connsiteX19" fmla="*/ 11758 w 5282519"/>
              <a:gd name="connsiteY19" fmla="*/ 6056312 h 6858000"/>
              <a:gd name="connsiteX20" fmla="*/ 23515 w 5282519"/>
              <a:gd name="connsiteY20" fmla="*/ 6003925 h 6858000"/>
              <a:gd name="connsiteX21" fmla="*/ 38632 w 5282519"/>
              <a:gd name="connsiteY21" fmla="*/ 5956300 h 6858000"/>
              <a:gd name="connsiteX22" fmla="*/ 55427 w 5282519"/>
              <a:gd name="connsiteY22" fmla="*/ 5915025 h 6858000"/>
              <a:gd name="connsiteX23" fmla="*/ 75583 w 5282519"/>
              <a:gd name="connsiteY23" fmla="*/ 5876925 h 6858000"/>
              <a:gd name="connsiteX24" fmla="*/ 95738 w 5282519"/>
              <a:gd name="connsiteY24" fmla="*/ 5840412 h 6858000"/>
              <a:gd name="connsiteX25" fmla="*/ 115893 w 5282519"/>
              <a:gd name="connsiteY25" fmla="*/ 5802312 h 6858000"/>
              <a:gd name="connsiteX26" fmla="*/ 134368 w 5282519"/>
              <a:gd name="connsiteY26" fmla="*/ 5762625 h 6858000"/>
              <a:gd name="connsiteX27" fmla="*/ 152844 w 5282519"/>
              <a:gd name="connsiteY27" fmla="*/ 5721350 h 6858000"/>
              <a:gd name="connsiteX28" fmla="*/ 167960 w 5282519"/>
              <a:gd name="connsiteY28" fmla="*/ 5675312 h 6858000"/>
              <a:gd name="connsiteX29" fmla="*/ 178038 w 5282519"/>
              <a:gd name="connsiteY29" fmla="*/ 5622925 h 6858000"/>
              <a:gd name="connsiteX30" fmla="*/ 188115 w 5282519"/>
              <a:gd name="connsiteY30" fmla="*/ 5562600 h 6858000"/>
              <a:gd name="connsiteX31" fmla="*/ 189795 w 5282519"/>
              <a:gd name="connsiteY31" fmla="*/ 5494337 h 6858000"/>
              <a:gd name="connsiteX32" fmla="*/ 188115 w 5282519"/>
              <a:gd name="connsiteY32" fmla="*/ 5426075 h 6858000"/>
              <a:gd name="connsiteX33" fmla="*/ 178038 w 5282519"/>
              <a:gd name="connsiteY33" fmla="*/ 5365750 h 6858000"/>
              <a:gd name="connsiteX34" fmla="*/ 167960 w 5282519"/>
              <a:gd name="connsiteY34" fmla="*/ 5313362 h 6858000"/>
              <a:gd name="connsiteX35" fmla="*/ 152844 w 5282519"/>
              <a:gd name="connsiteY35" fmla="*/ 5268912 h 6858000"/>
              <a:gd name="connsiteX36" fmla="*/ 134368 w 5282519"/>
              <a:gd name="connsiteY36" fmla="*/ 5226050 h 6858000"/>
              <a:gd name="connsiteX37" fmla="*/ 115893 w 5282519"/>
              <a:gd name="connsiteY37" fmla="*/ 5186362 h 6858000"/>
              <a:gd name="connsiteX38" fmla="*/ 95738 w 5282519"/>
              <a:gd name="connsiteY38" fmla="*/ 5149850 h 6858000"/>
              <a:gd name="connsiteX39" fmla="*/ 75583 w 5282519"/>
              <a:gd name="connsiteY39" fmla="*/ 5114925 h 6858000"/>
              <a:gd name="connsiteX40" fmla="*/ 55427 w 5282519"/>
              <a:gd name="connsiteY40" fmla="*/ 5075237 h 6858000"/>
              <a:gd name="connsiteX41" fmla="*/ 38632 w 5282519"/>
              <a:gd name="connsiteY41" fmla="*/ 5033962 h 6858000"/>
              <a:gd name="connsiteX42" fmla="*/ 23515 w 5282519"/>
              <a:gd name="connsiteY42" fmla="*/ 4987925 h 6858000"/>
              <a:gd name="connsiteX43" fmla="*/ 11758 w 5282519"/>
              <a:gd name="connsiteY43" fmla="*/ 4935537 h 6858000"/>
              <a:gd name="connsiteX44" fmla="*/ 3359 w 5282519"/>
              <a:gd name="connsiteY44" fmla="*/ 4875212 h 6858000"/>
              <a:gd name="connsiteX45" fmla="*/ 0 w 5282519"/>
              <a:gd name="connsiteY45" fmla="*/ 4806950 h 6858000"/>
              <a:gd name="connsiteX46" fmla="*/ 3359 w 5282519"/>
              <a:gd name="connsiteY46" fmla="*/ 4738687 h 6858000"/>
              <a:gd name="connsiteX47" fmla="*/ 11758 w 5282519"/>
              <a:gd name="connsiteY47" fmla="*/ 4678362 h 6858000"/>
              <a:gd name="connsiteX48" fmla="*/ 23515 w 5282519"/>
              <a:gd name="connsiteY48" fmla="*/ 4625975 h 6858000"/>
              <a:gd name="connsiteX49" fmla="*/ 38632 w 5282519"/>
              <a:gd name="connsiteY49" fmla="*/ 4579937 h 6858000"/>
              <a:gd name="connsiteX50" fmla="*/ 55427 w 5282519"/>
              <a:gd name="connsiteY50" fmla="*/ 4537075 h 6858000"/>
              <a:gd name="connsiteX51" fmla="*/ 75583 w 5282519"/>
              <a:gd name="connsiteY51" fmla="*/ 4498975 h 6858000"/>
              <a:gd name="connsiteX52" fmla="*/ 115893 w 5282519"/>
              <a:gd name="connsiteY52" fmla="*/ 4424362 h 6858000"/>
              <a:gd name="connsiteX53" fmla="*/ 134368 w 5282519"/>
              <a:gd name="connsiteY53" fmla="*/ 4386262 h 6858000"/>
              <a:gd name="connsiteX54" fmla="*/ 152844 w 5282519"/>
              <a:gd name="connsiteY54" fmla="*/ 4343400 h 6858000"/>
              <a:gd name="connsiteX55" fmla="*/ 167960 w 5282519"/>
              <a:gd name="connsiteY55" fmla="*/ 4297362 h 6858000"/>
              <a:gd name="connsiteX56" fmla="*/ 178038 w 5282519"/>
              <a:gd name="connsiteY56" fmla="*/ 4244975 h 6858000"/>
              <a:gd name="connsiteX57" fmla="*/ 188115 w 5282519"/>
              <a:gd name="connsiteY57" fmla="*/ 4186237 h 6858000"/>
              <a:gd name="connsiteX58" fmla="*/ 189795 w 5282519"/>
              <a:gd name="connsiteY58" fmla="*/ 4116387 h 6858000"/>
              <a:gd name="connsiteX59" fmla="*/ 188115 w 5282519"/>
              <a:gd name="connsiteY59" fmla="*/ 4048125 h 6858000"/>
              <a:gd name="connsiteX60" fmla="*/ 178038 w 5282519"/>
              <a:gd name="connsiteY60" fmla="*/ 3987800 h 6858000"/>
              <a:gd name="connsiteX61" fmla="*/ 167960 w 5282519"/>
              <a:gd name="connsiteY61" fmla="*/ 3935412 h 6858000"/>
              <a:gd name="connsiteX62" fmla="*/ 152844 w 5282519"/>
              <a:gd name="connsiteY62" fmla="*/ 3890962 h 6858000"/>
              <a:gd name="connsiteX63" fmla="*/ 134368 w 5282519"/>
              <a:gd name="connsiteY63" fmla="*/ 3848100 h 6858000"/>
              <a:gd name="connsiteX64" fmla="*/ 115893 w 5282519"/>
              <a:gd name="connsiteY64" fmla="*/ 3811587 h 6858000"/>
              <a:gd name="connsiteX65" fmla="*/ 75583 w 5282519"/>
              <a:gd name="connsiteY65" fmla="*/ 3736975 h 6858000"/>
              <a:gd name="connsiteX66" fmla="*/ 55427 w 5282519"/>
              <a:gd name="connsiteY66" fmla="*/ 3697287 h 6858000"/>
              <a:gd name="connsiteX67" fmla="*/ 38632 w 5282519"/>
              <a:gd name="connsiteY67" fmla="*/ 3656012 h 6858000"/>
              <a:gd name="connsiteX68" fmla="*/ 23515 w 5282519"/>
              <a:gd name="connsiteY68" fmla="*/ 3609975 h 6858000"/>
              <a:gd name="connsiteX69" fmla="*/ 11758 w 5282519"/>
              <a:gd name="connsiteY69" fmla="*/ 3557587 h 6858000"/>
              <a:gd name="connsiteX70" fmla="*/ 3359 w 5282519"/>
              <a:gd name="connsiteY70" fmla="*/ 3497262 h 6858000"/>
              <a:gd name="connsiteX71" fmla="*/ 0 w 5282519"/>
              <a:gd name="connsiteY71" fmla="*/ 3427412 h 6858000"/>
              <a:gd name="connsiteX72" fmla="*/ 3359 w 5282519"/>
              <a:gd name="connsiteY72" fmla="*/ 3360737 h 6858000"/>
              <a:gd name="connsiteX73" fmla="*/ 11758 w 5282519"/>
              <a:gd name="connsiteY73" fmla="*/ 3300412 h 6858000"/>
              <a:gd name="connsiteX74" fmla="*/ 23515 w 5282519"/>
              <a:gd name="connsiteY74" fmla="*/ 3248025 h 6858000"/>
              <a:gd name="connsiteX75" fmla="*/ 38632 w 5282519"/>
              <a:gd name="connsiteY75" fmla="*/ 3201987 h 6858000"/>
              <a:gd name="connsiteX76" fmla="*/ 55427 w 5282519"/>
              <a:gd name="connsiteY76" fmla="*/ 3160712 h 6858000"/>
              <a:gd name="connsiteX77" fmla="*/ 75583 w 5282519"/>
              <a:gd name="connsiteY77" fmla="*/ 3121025 h 6858000"/>
              <a:gd name="connsiteX78" fmla="*/ 95738 w 5282519"/>
              <a:gd name="connsiteY78" fmla="*/ 3084512 h 6858000"/>
              <a:gd name="connsiteX79" fmla="*/ 115893 w 5282519"/>
              <a:gd name="connsiteY79" fmla="*/ 3046412 h 6858000"/>
              <a:gd name="connsiteX80" fmla="*/ 134368 w 5282519"/>
              <a:gd name="connsiteY80" fmla="*/ 3009900 h 6858000"/>
              <a:gd name="connsiteX81" fmla="*/ 152844 w 5282519"/>
              <a:gd name="connsiteY81" fmla="*/ 2967037 h 6858000"/>
              <a:gd name="connsiteX82" fmla="*/ 167960 w 5282519"/>
              <a:gd name="connsiteY82" fmla="*/ 2922587 h 6858000"/>
              <a:gd name="connsiteX83" fmla="*/ 178038 w 5282519"/>
              <a:gd name="connsiteY83" fmla="*/ 2868612 h 6858000"/>
              <a:gd name="connsiteX84" fmla="*/ 188115 w 5282519"/>
              <a:gd name="connsiteY84" fmla="*/ 2809875 h 6858000"/>
              <a:gd name="connsiteX85" fmla="*/ 189795 w 5282519"/>
              <a:gd name="connsiteY85" fmla="*/ 2741612 h 6858000"/>
              <a:gd name="connsiteX86" fmla="*/ 188115 w 5282519"/>
              <a:gd name="connsiteY86" fmla="*/ 2671762 h 6858000"/>
              <a:gd name="connsiteX87" fmla="*/ 178038 w 5282519"/>
              <a:gd name="connsiteY87" fmla="*/ 2613025 h 6858000"/>
              <a:gd name="connsiteX88" fmla="*/ 167960 w 5282519"/>
              <a:gd name="connsiteY88" fmla="*/ 2560637 h 6858000"/>
              <a:gd name="connsiteX89" fmla="*/ 152844 w 5282519"/>
              <a:gd name="connsiteY89" fmla="*/ 2513012 h 6858000"/>
              <a:gd name="connsiteX90" fmla="*/ 134368 w 5282519"/>
              <a:gd name="connsiteY90" fmla="*/ 2471737 h 6858000"/>
              <a:gd name="connsiteX91" fmla="*/ 115893 w 5282519"/>
              <a:gd name="connsiteY91" fmla="*/ 2433637 h 6858000"/>
              <a:gd name="connsiteX92" fmla="*/ 95738 w 5282519"/>
              <a:gd name="connsiteY92" fmla="*/ 2395537 h 6858000"/>
              <a:gd name="connsiteX93" fmla="*/ 75583 w 5282519"/>
              <a:gd name="connsiteY93" fmla="*/ 2359025 h 6858000"/>
              <a:gd name="connsiteX94" fmla="*/ 55427 w 5282519"/>
              <a:gd name="connsiteY94" fmla="*/ 2319337 h 6858000"/>
              <a:gd name="connsiteX95" fmla="*/ 38632 w 5282519"/>
              <a:gd name="connsiteY95" fmla="*/ 2278062 h 6858000"/>
              <a:gd name="connsiteX96" fmla="*/ 23515 w 5282519"/>
              <a:gd name="connsiteY96" fmla="*/ 2232025 h 6858000"/>
              <a:gd name="connsiteX97" fmla="*/ 11758 w 5282519"/>
              <a:gd name="connsiteY97" fmla="*/ 2179637 h 6858000"/>
              <a:gd name="connsiteX98" fmla="*/ 3359 w 5282519"/>
              <a:gd name="connsiteY98" fmla="*/ 2119312 h 6858000"/>
              <a:gd name="connsiteX99" fmla="*/ 0 w 5282519"/>
              <a:gd name="connsiteY99" fmla="*/ 2051050 h 6858000"/>
              <a:gd name="connsiteX100" fmla="*/ 3359 w 5282519"/>
              <a:gd name="connsiteY100" fmla="*/ 1982787 h 6858000"/>
              <a:gd name="connsiteX101" fmla="*/ 11758 w 5282519"/>
              <a:gd name="connsiteY101" fmla="*/ 1922462 h 6858000"/>
              <a:gd name="connsiteX102" fmla="*/ 23515 w 5282519"/>
              <a:gd name="connsiteY102" fmla="*/ 1870075 h 6858000"/>
              <a:gd name="connsiteX103" fmla="*/ 38632 w 5282519"/>
              <a:gd name="connsiteY103" fmla="*/ 1824037 h 6858000"/>
              <a:gd name="connsiteX104" fmla="*/ 55427 w 5282519"/>
              <a:gd name="connsiteY104" fmla="*/ 1782762 h 6858000"/>
              <a:gd name="connsiteX105" fmla="*/ 75583 w 5282519"/>
              <a:gd name="connsiteY105" fmla="*/ 1743075 h 6858000"/>
              <a:gd name="connsiteX106" fmla="*/ 95738 w 5282519"/>
              <a:gd name="connsiteY106" fmla="*/ 1708150 h 6858000"/>
              <a:gd name="connsiteX107" fmla="*/ 115893 w 5282519"/>
              <a:gd name="connsiteY107" fmla="*/ 1671637 h 6858000"/>
              <a:gd name="connsiteX108" fmla="*/ 134368 w 5282519"/>
              <a:gd name="connsiteY108" fmla="*/ 1631950 h 6858000"/>
              <a:gd name="connsiteX109" fmla="*/ 152844 w 5282519"/>
              <a:gd name="connsiteY109" fmla="*/ 1589087 h 6858000"/>
              <a:gd name="connsiteX110" fmla="*/ 167960 w 5282519"/>
              <a:gd name="connsiteY110" fmla="*/ 1544637 h 6858000"/>
              <a:gd name="connsiteX111" fmla="*/ 178038 w 5282519"/>
              <a:gd name="connsiteY111" fmla="*/ 1492250 h 6858000"/>
              <a:gd name="connsiteX112" fmla="*/ 188115 w 5282519"/>
              <a:gd name="connsiteY112" fmla="*/ 1431925 h 6858000"/>
              <a:gd name="connsiteX113" fmla="*/ 189795 w 5282519"/>
              <a:gd name="connsiteY113" fmla="*/ 1363662 h 6858000"/>
              <a:gd name="connsiteX114" fmla="*/ 188115 w 5282519"/>
              <a:gd name="connsiteY114" fmla="*/ 1295400 h 6858000"/>
              <a:gd name="connsiteX115" fmla="*/ 178038 w 5282519"/>
              <a:gd name="connsiteY115" fmla="*/ 1235075 h 6858000"/>
              <a:gd name="connsiteX116" fmla="*/ 167960 w 5282519"/>
              <a:gd name="connsiteY116" fmla="*/ 1182687 h 6858000"/>
              <a:gd name="connsiteX117" fmla="*/ 152844 w 5282519"/>
              <a:gd name="connsiteY117" fmla="*/ 1136650 h 6858000"/>
              <a:gd name="connsiteX118" fmla="*/ 134368 w 5282519"/>
              <a:gd name="connsiteY118" fmla="*/ 1095375 h 6858000"/>
              <a:gd name="connsiteX119" fmla="*/ 115893 w 5282519"/>
              <a:gd name="connsiteY119" fmla="*/ 1055687 h 6858000"/>
              <a:gd name="connsiteX120" fmla="*/ 95738 w 5282519"/>
              <a:gd name="connsiteY120" fmla="*/ 1017587 h 6858000"/>
              <a:gd name="connsiteX121" fmla="*/ 75583 w 5282519"/>
              <a:gd name="connsiteY121" fmla="*/ 981075 h 6858000"/>
              <a:gd name="connsiteX122" fmla="*/ 55427 w 5282519"/>
              <a:gd name="connsiteY122" fmla="*/ 942975 h 6858000"/>
              <a:gd name="connsiteX123" fmla="*/ 38632 w 5282519"/>
              <a:gd name="connsiteY123" fmla="*/ 901700 h 6858000"/>
              <a:gd name="connsiteX124" fmla="*/ 23515 w 5282519"/>
              <a:gd name="connsiteY124" fmla="*/ 854075 h 6858000"/>
              <a:gd name="connsiteX125" fmla="*/ 11758 w 5282519"/>
              <a:gd name="connsiteY125" fmla="*/ 801687 h 6858000"/>
              <a:gd name="connsiteX126" fmla="*/ 3359 w 5282519"/>
              <a:gd name="connsiteY126" fmla="*/ 744537 h 6858000"/>
              <a:gd name="connsiteX127" fmla="*/ 0 w 5282519"/>
              <a:gd name="connsiteY127" fmla="*/ 673100 h 6858000"/>
              <a:gd name="connsiteX128" fmla="*/ 3359 w 5282519"/>
              <a:gd name="connsiteY128" fmla="*/ 606425 h 6858000"/>
              <a:gd name="connsiteX129" fmla="*/ 11758 w 5282519"/>
              <a:gd name="connsiteY129" fmla="*/ 546100 h 6858000"/>
              <a:gd name="connsiteX130" fmla="*/ 23515 w 5282519"/>
              <a:gd name="connsiteY130" fmla="*/ 496887 h 6858000"/>
              <a:gd name="connsiteX131" fmla="*/ 38632 w 5282519"/>
              <a:gd name="connsiteY131" fmla="*/ 450850 h 6858000"/>
              <a:gd name="connsiteX132" fmla="*/ 55427 w 5282519"/>
              <a:gd name="connsiteY132" fmla="*/ 409575 h 6858000"/>
              <a:gd name="connsiteX133" fmla="*/ 73903 w 5282519"/>
              <a:gd name="connsiteY133" fmla="*/ 369887 h 6858000"/>
              <a:gd name="connsiteX134" fmla="*/ 92379 w 5282519"/>
              <a:gd name="connsiteY134" fmla="*/ 334962 h 6858000"/>
              <a:gd name="connsiteX135" fmla="*/ 112534 w 5282519"/>
              <a:gd name="connsiteY135" fmla="*/ 296862 h 6858000"/>
              <a:gd name="connsiteX136" fmla="*/ 132689 w 5282519"/>
              <a:gd name="connsiteY136" fmla="*/ 260350 h 6858000"/>
              <a:gd name="connsiteX137" fmla="*/ 149485 w 5282519"/>
              <a:gd name="connsiteY137" fmla="*/ 217487 h 6858000"/>
              <a:gd name="connsiteX138" fmla="*/ 166281 w 5282519"/>
              <a:gd name="connsiteY138" fmla="*/ 174625 h 6858000"/>
              <a:gd name="connsiteX139" fmla="*/ 176358 w 5282519"/>
              <a:gd name="connsiteY139" fmla="*/ 122237 h 6858000"/>
              <a:gd name="connsiteX140" fmla="*/ 184756 w 5282519"/>
              <a:gd name="connsiteY140" fmla="*/ 6667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5282519" h="6858000">
                <a:moveTo>
                  <a:pt x="189795" y="0"/>
                </a:moveTo>
                <a:lnTo>
                  <a:pt x="5282519" y="0"/>
                </a:lnTo>
                <a:lnTo>
                  <a:pt x="5282519" y="6858000"/>
                </a:lnTo>
                <a:lnTo>
                  <a:pt x="189795" y="6858000"/>
                </a:lnTo>
                <a:lnTo>
                  <a:pt x="184756" y="6791325"/>
                </a:lnTo>
                <a:lnTo>
                  <a:pt x="176358" y="6735762"/>
                </a:lnTo>
                <a:lnTo>
                  <a:pt x="166281" y="6683375"/>
                </a:lnTo>
                <a:lnTo>
                  <a:pt x="149485" y="6640512"/>
                </a:lnTo>
                <a:lnTo>
                  <a:pt x="132689" y="6597650"/>
                </a:lnTo>
                <a:lnTo>
                  <a:pt x="112534" y="6561137"/>
                </a:lnTo>
                <a:lnTo>
                  <a:pt x="92379" y="6523037"/>
                </a:lnTo>
                <a:lnTo>
                  <a:pt x="73903" y="6488112"/>
                </a:lnTo>
                <a:lnTo>
                  <a:pt x="55427" y="6448425"/>
                </a:lnTo>
                <a:lnTo>
                  <a:pt x="38632" y="6407150"/>
                </a:lnTo>
                <a:lnTo>
                  <a:pt x="23515" y="6361112"/>
                </a:lnTo>
                <a:lnTo>
                  <a:pt x="11758" y="6311900"/>
                </a:lnTo>
                <a:lnTo>
                  <a:pt x="3359" y="6251575"/>
                </a:lnTo>
                <a:lnTo>
                  <a:pt x="0" y="6183312"/>
                </a:lnTo>
                <a:lnTo>
                  <a:pt x="3359" y="6113462"/>
                </a:lnTo>
                <a:lnTo>
                  <a:pt x="11758" y="6056312"/>
                </a:lnTo>
                <a:lnTo>
                  <a:pt x="23515" y="6003925"/>
                </a:lnTo>
                <a:lnTo>
                  <a:pt x="38632" y="5956300"/>
                </a:lnTo>
                <a:lnTo>
                  <a:pt x="55427" y="5915025"/>
                </a:lnTo>
                <a:lnTo>
                  <a:pt x="75583" y="5876925"/>
                </a:lnTo>
                <a:lnTo>
                  <a:pt x="95738" y="5840412"/>
                </a:lnTo>
                <a:lnTo>
                  <a:pt x="115893" y="5802312"/>
                </a:lnTo>
                <a:lnTo>
                  <a:pt x="134368" y="5762625"/>
                </a:lnTo>
                <a:lnTo>
                  <a:pt x="152844" y="5721350"/>
                </a:lnTo>
                <a:lnTo>
                  <a:pt x="167960" y="5675312"/>
                </a:lnTo>
                <a:lnTo>
                  <a:pt x="178038" y="5622925"/>
                </a:lnTo>
                <a:lnTo>
                  <a:pt x="188115" y="5562600"/>
                </a:lnTo>
                <a:lnTo>
                  <a:pt x="189795" y="5494337"/>
                </a:lnTo>
                <a:lnTo>
                  <a:pt x="188115" y="5426075"/>
                </a:lnTo>
                <a:lnTo>
                  <a:pt x="178038" y="5365750"/>
                </a:lnTo>
                <a:lnTo>
                  <a:pt x="167960" y="5313362"/>
                </a:lnTo>
                <a:lnTo>
                  <a:pt x="152844" y="5268912"/>
                </a:lnTo>
                <a:lnTo>
                  <a:pt x="134368" y="5226050"/>
                </a:lnTo>
                <a:lnTo>
                  <a:pt x="115893" y="5186362"/>
                </a:lnTo>
                <a:lnTo>
                  <a:pt x="95738" y="5149850"/>
                </a:lnTo>
                <a:lnTo>
                  <a:pt x="75583" y="5114925"/>
                </a:lnTo>
                <a:lnTo>
                  <a:pt x="55427" y="5075237"/>
                </a:lnTo>
                <a:lnTo>
                  <a:pt x="38632" y="5033962"/>
                </a:lnTo>
                <a:lnTo>
                  <a:pt x="23515" y="4987925"/>
                </a:lnTo>
                <a:lnTo>
                  <a:pt x="11758" y="4935537"/>
                </a:lnTo>
                <a:lnTo>
                  <a:pt x="3359" y="4875212"/>
                </a:lnTo>
                <a:lnTo>
                  <a:pt x="0" y="4806950"/>
                </a:lnTo>
                <a:lnTo>
                  <a:pt x="3359" y="4738687"/>
                </a:lnTo>
                <a:lnTo>
                  <a:pt x="11758" y="4678362"/>
                </a:lnTo>
                <a:lnTo>
                  <a:pt x="23515" y="4625975"/>
                </a:lnTo>
                <a:lnTo>
                  <a:pt x="38632" y="4579937"/>
                </a:lnTo>
                <a:lnTo>
                  <a:pt x="55427" y="4537075"/>
                </a:lnTo>
                <a:lnTo>
                  <a:pt x="75583" y="4498975"/>
                </a:lnTo>
                <a:lnTo>
                  <a:pt x="115893" y="4424362"/>
                </a:lnTo>
                <a:lnTo>
                  <a:pt x="134368" y="4386262"/>
                </a:lnTo>
                <a:lnTo>
                  <a:pt x="152844" y="4343400"/>
                </a:lnTo>
                <a:lnTo>
                  <a:pt x="167960" y="4297362"/>
                </a:lnTo>
                <a:lnTo>
                  <a:pt x="178038" y="4244975"/>
                </a:lnTo>
                <a:lnTo>
                  <a:pt x="188115" y="4186237"/>
                </a:lnTo>
                <a:lnTo>
                  <a:pt x="189795" y="4116387"/>
                </a:lnTo>
                <a:lnTo>
                  <a:pt x="188115" y="4048125"/>
                </a:lnTo>
                <a:lnTo>
                  <a:pt x="178038" y="3987800"/>
                </a:lnTo>
                <a:lnTo>
                  <a:pt x="167960" y="3935412"/>
                </a:lnTo>
                <a:lnTo>
                  <a:pt x="152844" y="3890962"/>
                </a:lnTo>
                <a:lnTo>
                  <a:pt x="134368" y="3848100"/>
                </a:lnTo>
                <a:lnTo>
                  <a:pt x="115893" y="3811587"/>
                </a:lnTo>
                <a:lnTo>
                  <a:pt x="75583" y="3736975"/>
                </a:lnTo>
                <a:lnTo>
                  <a:pt x="55427" y="3697287"/>
                </a:lnTo>
                <a:lnTo>
                  <a:pt x="38632" y="3656012"/>
                </a:lnTo>
                <a:lnTo>
                  <a:pt x="23515" y="3609975"/>
                </a:lnTo>
                <a:lnTo>
                  <a:pt x="11758" y="3557587"/>
                </a:lnTo>
                <a:lnTo>
                  <a:pt x="3359" y="3497262"/>
                </a:lnTo>
                <a:lnTo>
                  <a:pt x="0" y="3427412"/>
                </a:lnTo>
                <a:lnTo>
                  <a:pt x="3359" y="3360737"/>
                </a:lnTo>
                <a:lnTo>
                  <a:pt x="11758" y="3300412"/>
                </a:lnTo>
                <a:lnTo>
                  <a:pt x="23515" y="3248025"/>
                </a:lnTo>
                <a:lnTo>
                  <a:pt x="38632" y="3201987"/>
                </a:lnTo>
                <a:lnTo>
                  <a:pt x="55427" y="3160712"/>
                </a:lnTo>
                <a:lnTo>
                  <a:pt x="75583" y="3121025"/>
                </a:lnTo>
                <a:lnTo>
                  <a:pt x="95738" y="3084512"/>
                </a:lnTo>
                <a:lnTo>
                  <a:pt x="115893" y="3046412"/>
                </a:lnTo>
                <a:lnTo>
                  <a:pt x="134368" y="3009900"/>
                </a:lnTo>
                <a:lnTo>
                  <a:pt x="152844" y="2967037"/>
                </a:lnTo>
                <a:lnTo>
                  <a:pt x="167960" y="2922587"/>
                </a:lnTo>
                <a:lnTo>
                  <a:pt x="178038" y="2868612"/>
                </a:lnTo>
                <a:lnTo>
                  <a:pt x="188115" y="2809875"/>
                </a:lnTo>
                <a:lnTo>
                  <a:pt x="189795" y="2741612"/>
                </a:lnTo>
                <a:lnTo>
                  <a:pt x="188115" y="2671762"/>
                </a:lnTo>
                <a:lnTo>
                  <a:pt x="178038" y="2613025"/>
                </a:lnTo>
                <a:lnTo>
                  <a:pt x="167960" y="2560637"/>
                </a:lnTo>
                <a:lnTo>
                  <a:pt x="152844" y="2513012"/>
                </a:lnTo>
                <a:lnTo>
                  <a:pt x="134368" y="2471737"/>
                </a:lnTo>
                <a:lnTo>
                  <a:pt x="115893" y="2433637"/>
                </a:lnTo>
                <a:lnTo>
                  <a:pt x="95738" y="2395537"/>
                </a:lnTo>
                <a:lnTo>
                  <a:pt x="75583" y="2359025"/>
                </a:lnTo>
                <a:lnTo>
                  <a:pt x="55427" y="2319337"/>
                </a:lnTo>
                <a:lnTo>
                  <a:pt x="38632" y="2278062"/>
                </a:lnTo>
                <a:lnTo>
                  <a:pt x="23515" y="2232025"/>
                </a:lnTo>
                <a:lnTo>
                  <a:pt x="11758" y="2179637"/>
                </a:lnTo>
                <a:lnTo>
                  <a:pt x="3359" y="2119312"/>
                </a:lnTo>
                <a:lnTo>
                  <a:pt x="0" y="2051050"/>
                </a:lnTo>
                <a:lnTo>
                  <a:pt x="3359" y="1982787"/>
                </a:lnTo>
                <a:lnTo>
                  <a:pt x="11758" y="1922462"/>
                </a:lnTo>
                <a:lnTo>
                  <a:pt x="23515" y="1870075"/>
                </a:lnTo>
                <a:lnTo>
                  <a:pt x="38632" y="1824037"/>
                </a:lnTo>
                <a:lnTo>
                  <a:pt x="55427" y="1782762"/>
                </a:lnTo>
                <a:lnTo>
                  <a:pt x="75583" y="1743075"/>
                </a:lnTo>
                <a:lnTo>
                  <a:pt x="95738" y="1708150"/>
                </a:lnTo>
                <a:lnTo>
                  <a:pt x="115893" y="1671637"/>
                </a:lnTo>
                <a:lnTo>
                  <a:pt x="134368" y="1631950"/>
                </a:lnTo>
                <a:lnTo>
                  <a:pt x="152844" y="1589087"/>
                </a:lnTo>
                <a:lnTo>
                  <a:pt x="167960" y="1544637"/>
                </a:lnTo>
                <a:lnTo>
                  <a:pt x="178038" y="1492250"/>
                </a:lnTo>
                <a:lnTo>
                  <a:pt x="188115" y="1431925"/>
                </a:lnTo>
                <a:lnTo>
                  <a:pt x="189795" y="1363662"/>
                </a:lnTo>
                <a:lnTo>
                  <a:pt x="188115" y="1295400"/>
                </a:lnTo>
                <a:lnTo>
                  <a:pt x="178038" y="1235075"/>
                </a:lnTo>
                <a:lnTo>
                  <a:pt x="167960" y="1182687"/>
                </a:lnTo>
                <a:lnTo>
                  <a:pt x="152844" y="1136650"/>
                </a:lnTo>
                <a:lnTo>
                  <a:pt x="134368" y="1095375"/>
                </a:lnTo>
                <a:lnTo>
                  <a:pt x="115893" y="1055687"/>
                </a:lnTo>
                <a:lnTo>
                  <a:pt x="95738" y="1017587"/>
                </a:lnTo>
                <a:lnTo>
                  <a:pt x="75583" y="981075"/>
                </a:lnTo>
                <a:lnTo>
                  <a:pt x="55427" y="942975"/>
                </a:lnTo>
                <a:lnTo>
                  <a:pt x="38632" y="901700"/>
                </a:lnTo>
                <a:lnTo>
                  <a:pt x="23515" y="854075"/>
                </a:lnTo>
                <a:lnTo>
                  <a:pt x="11758" y="801687"/>
                </a:lnTo>
                <a:lnTo>
                  <a:pt x="3359" y="744537"/>
                </a:lnTo>
                <a:lnTo>
                  <a:pt x="0" y="673100"/>
                </a:lnTo>
                <a:lnTo>
                  <a:pt x="3359" y="606425"/>
                </a:lnTo>
                <a:lnTo>
                  <a:pt x="11758" y="546100"/>
                </a:lnTo>
                <a:lnTo>
                  <a:pt x="23515" y="496887"/>
                </a:lnTo>
                <a:lnTo>
                  <a:pt x="38632" y="450850"/>
                </a:lnTo>
                <a:lnTo>
                  <a:pt x="55427" y="409575"/>
                </a:lnTo>
                <a:lnTo>
                  <a:pt x="73903" y="369887"/>
                </a:lnTo>
                <a:lnTo>
                  <a:pt x="92379" y="334962"/>
                </a:lnTo>
                <a:lnTo>
                  <a:pt x="112534" y="296862"/>
                </a:lnTo>
                <a:lnTo>
                  <a:pt x="132689" y="260350"/>
                </a:lnTo>
                <a:lnTo>
                  <a:pt x="149485" y="217487"/>
                </a:lnTo>
                <a:lnTo>
                  <a:pt x="166281" y="174625"/>
                </a:lnTo>
                <a:lnTo>
                  <a:pt x="176358" y="122237"/>
                </a:lnTo>
                <a:lnTo>
                  <a:pt x="184756" y="6667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" name="Picture 8">
            <a:extLst>
              <a:ext uri="{FF2B5EF4-FFF2-40B4-BE49-F238E27FC236}">
                <a16:creationId xmlns:a16="http://schemas.microsoft.com/office/drawing/2014/main" id="{9F85BEEA-CBD3-9740-BC7D-4A92A97570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 bwMode="auto">
          <a:xfrm>
            <a:off x="6909481" y="10"/>
            <a:ext cx="5282519" cy="3428990"/>
          </a:xfrm>
          <a:custGeom>
            <a:avLst/>
            <a:gdLst/>
            <a:ahLst/>
            <a:cxnLst/>
            <a:rect l="l" t="t" r="r" b="b"/>
            <a:pathLst>
              <a:path w="5282519" h="3429000">
                <a:moveTo>
                  <a:pt x="189795" y="0"/>
                </a:moveTo>
                <a:lnTo>
                  <a:pt x="5282519" y="0"/>
                </a:lnTo>
                <a:lnTo>
                  <a:pt x="5282519" y="3429000"/>
                </a:lnTo>
                <a:lnTo>
                  <a:pt x="77" y="3429000"/>
                </a:lnTo>
                <a:lnTo>
                  <a:pt x="0" y="3427412"/>
                </a:lnTo>
                <a:lnTo>
                  <a:pt x="3359" y="3360737"/>
                </a:lnTo>
                <a:lnTo>
                  <a:pt x="11758" y="3300412"/>
                </a:lnTo>
                <a:lnTo>
                  <a:pt x="23515" y="3248025"/>
                </a:lnTo>
                <a:lnTo>
                  <a:pt x="38632" y="3201987"/>
                </a:lnTo>
                <a:lnTo>
                  <a:pt x="55427" y="3160712"/>
                </a:lnTo>
                <a:lnTo>
                  <a:pt x="75583" y="3121025"/>
                </a:lnTo>
                <a:lnTo>
                  <a:pt x="95738" y="3084512"/>
                </a:lnTo>
                <a:lnTo>
                  <a:pt x="115893" y="3046412"/>
                </a:lnTo>
                <a:lnTo>
                  <a:pt x="134368" y="3009900"/>
                </a:lnTo>
                <a:lnTo>
                  <a:pt x="152844" y="2967037"/>
                </a:lnTo>
                <a:lnTo>
                  <a:pt x="167960" y="2922587"/>
                </a:lnTo>
                <a:lnTo>
                  <a:pt x="178038" y="2868612"/>
                </a:lnTo>
                <a:lnTo>
                  <a:pt x="188115" y="2809875"/>
                </a:lnTo>
                <a:lnTo>
                  <a:pt x="189795" y="2741612"/>
                </a:lnTo>
                <a:lnTo>
                  <a:pt x="188115" y="2671762"/>
                </a:lnTo>
                <a:lnTo>
                  <a:pt x="178038" y="2613025"/>
                </a:lnTo>
                <a:lnTo>
                  <a:pt x="167960" y="2560637"/>
                </a:lnTo>
                <a:lnTo>
                  <a:pt x="152844" y="2513012"/>
                </a:lnTo>
                <a:lnTo>
                  <a:pt x="134368" y="2471737"/>
                </a:lnTo>
                <a:lnTo>
                  <a:pt x="115893" y="2433637"/>
                </a:lnTo>
                <a:lnTo>
                  <a:pt x="95738" y="2395537"/>
                </a:lnTo>
                <a:lnTo>
                  <a:pt x="75583" y="2359025"/>
                </a:lnTo>
                <a:lnTo>
                  <a:pt x="55427" y="2319337"/>
                </a:lnTo>
                <a:lnTo>
                  <a:pt x="38632" y="2278062"/>
                </a:lnTo>
                <a:lnTo>
                  <a:pt x="23515" y="2232025"/>
                </a:lnTo>
                <a:lnTo>
                  <a:pt x="11758" y="2179637"/>
                </a:lnTo>
                <a:lnTo>
                  <a:pt x="3359" y="2119312"/>
                </a:lnTo>
                <a:lnTo>
                  <a:pt x="0" y="2051050"/>
                </a:lnTo>
                <a:lnTo>
                  <a:pt x="3359" y="1982787"/>
                </a:lnTo>
                <a:lnTo>
                  <a:pt x="11758" y="1922462"/>
                </a:lnTo>
                <a:lnTo>
                  <a:pt x="23515" y="1870075"/>
                </a:lnTo>
                <a:lnTo>
                  <a:pt x="38632" y="1824037"/>
                </a:lnTo>
                <a:lnTo>
                  <a:pt x="55427" y="1782762"/>
                </a:lnTo>
                <a:lnTo>
                  <a:pt x="75583" y="1743075"/>
                </a:lnTo>
                <a:lnTo>
                  <a:pt x="95738" y="1708150"/>
                </a:lnTo>
                <a:lnTo>
                  <a:pt x="115893" y="1671637"/>
                </a:lnTo>
                <a:lnTo>
                  <a:pt x="134368" y="1631950"/>
                </a:lnTo>
                <a:lnTo>
                  <a:pt x="152844" y="1589087"/>
                </a:lnTo>
                <a:lnTo>
                  <a:pt x="167960" y="1544637"/>
                </a:lnTo>
                <a:lnTo>
                  <a:pt x="178038" y="1492250"/>
                </a:lnTo>
                <a:lnTo>
                  <a:pt x="188115" y="1431925"/>
                </a:lnTo>
                <a:lnTo>
                  <a:pt x="189795" y="1363662"/>
                </a:lnTo>
                <a:lnTo>
                  <a:pt x="188115" y="1295400"/>
                </a:lnTo>
                <a:lnTo>
                  <a:pt x="178038" y="1235075"/>
                </a:lnTo>
                <a:lnTo>
                  <a:pt x="167960" y="1182687"/>
                </a:lnTo>
                <a:lnTo>
                  <a:pt x="152844" y="1136650"/>
                </a:lnTo>
                <a:lnTo>
                  <a:pt x="134368" y="1095375"/>
                </a:lnTo>
                <a:lnTo>
                  <a:pt x="115893" y="1055687"/>
                </a:lnTo>
                <a:lnTo>
                  <a:pt x="95738" y="1017587"/>
                </a:lnTo>
                <a:lnTo>
                  <a:pt x="75583" y="981075"/>
                </a:lnTo>
                <a:lnTo>
                  <a:pt x="55427" y="942975"/>
                </a:lnTo>
                <a:lnTo>
                  <a:pt x="38632" y="901700"/>
                </a:lnTo>
                <a:lnTo>
                  <a:pt x="23515" y="854075"/>
                </a:lnTo>
                <a:lnTo>
                  <a:pt x="11758" y="801687"/>
                </a:lnTo>
                <a:lnTo>
                  <a:pt x="3359" y="744537"/>
                </a:lnTo>
                <a:lnTo>
                  <a:pt x="0" y="673100"/>
                </a:lnTo>
                <a:lnTo>
                  <a:pt x="3359" y="606425"/>
                </a:lnTo>
                <a:lnTo>
                  <a:pt x="11758" y="546100"/>
                </a:lnTo>
                <a:lnTo>
                  <a:pt x="23515" y="496887"/>
                </a:lnTo>
                <a:lnTo>
                  <a:pt x="38632" y="450850"/>
                </a:lnTo>
                <a:lnTo>
                  <a:pt x="55427" y="409575"/>
                </a:lnTo>
                <a:lnTo>
                  <a:pt x="73903" y="369887"/>
                </a:lnTo>
                <a:lnTo>
                  <a:pt x="92379" y="334962"/>
                </a:lnTo>
                <a:lnTo>
                  <a:pt x="112534" y="296862"/>
                </a:lnTo>
                <a:lnTo>
                  <a:pt x="132689" y="260350"/>
                </a:lnTo>
                <a:lnTo>
                  <a:pt x="149485" y="217487"/>
                </a:lnTo>
                <a:lnTo>
                  <a:pt x="166281" y="174625"/>
                </a:lnTo>
                <a:lnTo>
                  <a:pt x="176358" y="122237"/>
                </a:lnTo>
                <a:lnTo>
                  <a:pt x="184756" y="66675"/>
                </a:lnTo>
                <a:lnTo>
                  <a:pt x="189795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D22C3B4C-49BE-6E4B-A779-98E9DAFD35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909481" y="3429000"/>
            <a:ext cx="5282519" cy="3429000"/>
          </a:xfrm>
          <a:custGeom>
            <a:avLst/>
            <a:gdLst/>
            <a:ahLst/>
            <a:cxnLst/>
            <a:rect l="l" t="t" r="r" b="b"/>
            <a:pathLst>
              <a:path w="5282519" h="3429000">
                <a:moveTo>
                  <a:pt x="77" y="0"/>
                </a:moveTo>
                <a:lnTo>
                  <a:pt x="5282519" y="0"/>
                </a:lnTo>
                <a:lnTo>
                  <a:pt x="5282519" y="3429000"/>
                </a:lnTo>
                <a:lnTo>
                  <a:pt x="189795" y="3429000"/>
                </a:lnTo>
                <a:lnTo>
                  <a:pt x="184756" y="3362325"/>
                </a:lnTo>
                <a:lnTo>
                  <a:pt x="176358" y="3306762"/>
                </a:lnTo>
                <a:lnTo>
                  <a:pt x="166281" y="3254375"/>
                </a:lnTo>
                <a:lnTo>
                  <a:pt x="149485" y="3211512"/>
                </a:lnTo>
                <a:lnTo>
                  <a:pt x="132689" y="3168650"/>
                </a:lnTo>
                <a:lnTo>
                  <a:pt x="112534" y="3132137"/>
                </a:lnTo>
                <a:lnTo>
                  <a:pt x="92379" y="3094037"/>
                </a:lnTo>
                <a:lnTo>
                  <a:pt x="73903" y="3059112"/>
                </a:lnTo>
                <a:lnTo>
                  <a:pt x="55427" y="3019425"/>
                </a:lnTo>
                <a:lnTo>
                  <a:pt x="38632" y="2978150"/>
                </a:lnTo>
                <a:lnTo>
                  <a:pt x="23515" y="2932112"/>
                </a:lnTo>
                <a:lnTo>
                  <a:pt x="11758" y="2882900"/>
                </a:lnTo>
                <a:lnTo>
                  <a:pt x="3359" y="2822575"/>
                </a:lnTo>
                <a:lnTo>
                  <a:pt x="0" y="2754312"/>
                </a:lnTo>
                <a:lnTo>
                  <a:pt x="3359" y="2684462"/>
                </a:lnTo>
                <a:lnTo>
                  <a:pt x="11758" y="2627312"/>
                </a:lnTo>
                <a:lnTo>
                  <a:pt x="23515" y="2574925"/>
                </a:lnTo>
                <a:lnTo>
                  <a:pt x="38632" y="2527300"/>
                </a:lnTo>
                <a:lnTo>
                  <a:pt x="55427" y="2486025"/>
                </a:lnTo>
                <a:lnTo>
                  <a:pt x="75583" y="2447925"/>
                </a:lnTo>
                <a:lnTo>
                  <a:pt x="95738" y="2411412"/>
                </a:lnTo>
                <a:lnTo>
                  <a:pt x="115893" y="2373312"/>
                </a:lnTo>
                <a:lnTo>
                  <a:pt x="134368" y="2333625"/>
                </a:lnTo>
                <a:lnTo>
                  <a:pt x="152844" y="2292350"/>
                </a:lnTo>
                <a:lnTo>
                  <a:pt x="167960" y="2246312"/>
                </a:lnTo>
                <a:lnTo>
                  <a:pt x="178038" y="2193925"/>
                </a:lnTo>
                <a:lnTo>
                  <a:pt x="188115" y="2133600"/>
                </a:lnTo>
                <a:lnTo>
                  <a:pt x="189795" y="2065337"/>
                </a:lnTo>
                <a:lnTo>
                  <a:pt x="188115" y="1997075"/>
                </a:lnTo>
                <a:lnTo>
                  <a:pt x="178038" y="1936750"/>
                </a:lnTo>
                <a:lnTo>
                  <a:pt x="167960" y="1884362"/>
                </a:lnTo>
                <a:lnTo>
                  <a:pt x="152844" y="1839912"/>
                </a:lnTo>
                <a:lnTo>
                  <a:pt x="134368" y="1797050"/>
                </a:lnTo>
                <a:lnTo>
                  <a:pt x="115893" y="1757362"/>
                </a:lnTo>
                <a:lnTo>
                  <a:pt x="95738" y="1720850"/>
                </a:lnTo>
                <a:lnTo>
                  <a:pt x="75583" y="1685925"/>
                </a:lnTo>
                <a:lnTo>
                  <a:pt x="55427" y="1646237"/>
                </a:lnTo>
                <a:lnTo>
                  <a:pt x="38632" y="1604962"/>
                </a:lnTo>
                <a:lnTo>
                  <a:pt x="23515" y="1558925"/>
                </a:lnTo>
                <a:lnTo>
                  <a:pt x="11758" y="1506537"/>
                </a:lnTo>
                <a:lnTo>
                  <a:pt x="3359" y="1446212"/>
                </a:lnTo>
                <a:lnTo>
                  <a:pt x="0" y="1377950"/>
                </a:lnTo>
                <a:lnTo>
                  <a:pt x="3359" y="1309687"/>
                </a:lnTo>
                <a:lnTo>
                  <a:pt x="11758" y="1249362"/>
                </a:lnTo>
                <a:lnTo>
                  <a:pt x="23515" y="1196975"/>
                </a:lnTo>
                <a:lnTo>
                  <a:pt x="38632" y="1150937"/>
                </a:lnTo>
                <a:lnTo>
                  <a:pt x="55427" y="1108075"/>
                </a:lnTo>
                <a:lnTo>
                  <a:pt x="75583" y="1069975"/>
                </a:lnTo>
                <a:lnTo>
                  <a:pt x="115893" y="995362"/>
                </a:lnTo>
                <a:lnTo>
                  <a:pt x="134368" y="957262"/>
                </a:lnTo>
                <a:lnTo>
                  <a:pt x="152844" y="914400"/>
                </a:lnTo>
                <a:lnTo>
                  <a:pt x="167960" y="868362"/>
                </a:lnTo>
                <a:lnTo>
                  <a:pt x="178038" y="815975"/>
                </a:lnTo>
                <a:lnTo>
                  <a:pt x="188115" y="757237"/>
                </a:lnTo>
                <a:lnTo>
                  <a:pt x="189795" y="687387"/>
                </a:lnTo>
                <a:lnTo>
                  <a:pt x="188115" y="619125"/>
                </a:lnTo>
                <a:lnTo>
                  <a:pt x="178038" y="558800"/>
                </a:lnTo>
                <a:lnTo>
                  <a:pt x="167960" y="506412"/>
                </a:lnTo>
                <a:lnTo>
                  <a:pt x="152844" y="461962"/>
                </a:lnTo>
                <a:lnTo>
                  <a:pt x="134368" y="419100"/>
                </a:lnTo>
                <a:lnTo>
                  <a:pt x="115893" y="382587"/>
                </a:lnTo>
                <a:lnTo>
                  <a:pt x="75583" y="307975"/>
                </a:lnTo>
                <a:lnTo>
                  <a:pt x="55427" y="268287"/>
                </a:lnTo>
                <a:lnTo>
                  <a:pt x="38632" y="227012"/>
                </a:lnTo>
                <a:lnTo>
                  <a:pt x="23515" y="180975"/>
                </a:lnTo>
                <a:lnTo>
                  <a:pt x="11758" y="128587"/>
                </a:lnTo>
                <a:lnTo>
                  <a:pt x="3359" y="68262"/>
                </a:lnTo>
                <a:lnTo>
                  <a:pt x="77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1152131-ACCE-0A4A-A145-839737722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31089" y="1693385"/>
            <a:ext cx="4363584" cy="3492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376E01C-EAED-41DD-8445-7A90C27879F9}"/>
              </a:ext>
            </a:extLst>
          </p:cNvPr>
          <p:cNvSpPr txBox="1"/>
          <p:nvPr/>
        </p:nvSpPr>
        <p:spPr>
          <a:xfrm>
            <a:off x="11850130" y="658615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04256E3-6726-134A-B100-99347BB748F1}" type="slidenum">
              <a:rPr lang="en-US" smtClean="0">
                <a:solidFill>
                  <a:schemeClr val="bg1"/>
                </a:solidFill>
              </a:rPr>
              <a:t>1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9C2BDF2-2BDF-4747-94CD-DF2577FC906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13477" y="0"/>
            <a:ext cx="1078523" cy="93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973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A hot air balloon in the air&#10;&#10;Description automatically generated with low confidence">
            <a:extLst>
              <a:ext uri="{FF2B5EF4-FFF2-40B4-BE49-F238E27FC236}">
                <a16:creationId xmlns:a16="http://schemas.microsoft.com/office/drawing/2014/main" id="{ABB212E5-6808-E44A-BE76-F376F048E0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" y="2247533"/>
            <a:ext cx="5485419" cy="4610469"/>
          </a:xfrm>
          <a:custGeom>
            <a:avLst/>
            <a:gdLst/>
            <a:ahLst/>
            <a:cxnLst/>
            <a:rect l="l" t="t" r="r" b="b"/>
            <a:pathLst>
              <a:path w="5485419" h="4610469">
                <a:moveTo>
                  <a:pt x="2345076" y="0"/>
                </a:moveTo>
                <a:cubicBezTo>
                  <a:pt x="4079439" y="0"/>
                  <a:pt x="5485419" y="1405980"/>
                  <a:pt x="5485419" y="3140344"/>
                </a:cubicBezTo>
                <a:cubicBezTo>
                  <a:pt x="5485419" y="3573935"/>
                  <a:pt x="5397545" y="3987002"/>
                  <a:pt x="5238635" y="4362707"/>
                </a:cubicBezTo>
                <a:lnTo>
                  <a:pt x="5119282" y="4610469"/>
                </a:lnTo>
                <a:lnTo>
                  <a:pt x="0" y="4610469"/>
                </a:lnTo>
                <a:lnTo>
                  <a:pt x="0" y="1056789"/>
                </a:lnTo>
                <a:lnTo>
                  <a:pt x="124518" y="919786"/>
                </a:lnTo>
                <a:cubicBezTo>
                  <a:pt x="692808" y="351495"/>
                  <a:pt x="1477894" y="0"/>
                  <a:pt x="2345076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A jet flying through the air&#10;&#10;Description automatically generated with low confidence">
            <a:extLst>
              <a:ext uri="{FF2B5EF4-FFF2-40B4-BE49-F238E27FC236}">
                <a16:creationId xmlns:a16="http://schemas.microsoft.com/office/drawing/2014/main" id="{25B9A38B-2DA1-9B46-AED5-A51192FDA3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88811" y="1"/>
            <a:ext cx="4548867" cy="2614366"/>
          </a:xfrm>
          <a:custGeom>
            <a:avLst/>
            <a:gdLst/>
            <a:ahLst/>
            <a:cxnLst/>
            <a:rect l="l" t="t" r="r" b="b"/>
            <a:pathLst>
              <a:path w="4548867" h="2614366">
                <a:moveTo>
                  <a:pt x="28132" y="0"/>
                </a:moveTo>
                <a:lnTo>
                  <a:pt x="4520736" y="0"/>
                </a:lnTo>
                <a:lnTo>
                  <a:pt x="4537124" y="107385"/>
                </a:lnTo>
                <a:cubicBezTo>
                  <a:pt x="4544889" y="183845"/>
                  <a:pt x="4548867" y="261424"/>
                  <a:pt x="4548867" y="339933"/>
                </a:cubicBezTo>
                <a:cubicBezTo>
                  <a:pt x="4548867" y="1596068"/>
                  <a:pt x="3530568" y="2614366"/>
                  <a:pt x="2274434" y="2614366"/>
                </a:cubicBezTo>
                <a:cubicBezTo>
                  <a:pt x="1018299" y="2614366"/>
                  <a:pt x="0" y="1596068"/>
                  <a:pt x="0" y="339933"/>
                </a:cubicBezTo>
                <a:cubicBezTo>
                  <a:pt x="0" y="261424"/>
                  <a:pt x="3978" y="183845"/>
                  <a:pt x="11743" y="10738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7699173-34C6-794D-846F-D7B5942FB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2326" y="802955"/>
            <a:ext cx="5290594" cy="1454051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9F3E8-D3CB-AE44-AAEA-6DDA21E538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5426" y="2421682"/>
            <a:ext cx="6343374" cy="4334718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Wildfire Impacts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Current State-of-the-Art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Relevant Areas: Current Operations and Challenges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000" dirty="0"/>
              <a:t>Key Areas of Impact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Summary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2200"/>
              </a:spcBef>
              <a:spcAft>
                <a:spcPts val="1800"/>
              </a:spcAft>
            </a:pPr>
            <a:endParaRPr lang="en-US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922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CD696-50E2-5C44-A3B8-796B074FA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23" y="122795"/>
            <a:ext cx="10974755" cy="1325563"/>
          </a:xfrm>
        </p:spPr>
        <p:txBody>
          <a:bodyPr>
            <a:normAutofit/>
          </a:bodyPr>
          <a:lstStyle/>
          <a:p>
            <a:r>
              <a:rPr lang="en-US" sz="3600" b="1">
                <a:latin typeface="Arial" panose="020B0604020202020204" pitchFamily="34" charset="0"/>
                <a:cs typeface="Arial" panose="020B0604020202020204" pitchFamily="34" charset="0"/>
              </a:rPr>
              <a:t>Wildfire Impacts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1A3DCB7-8E60-0F4C-92FC-DB96BAE53F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744" y="1324563"/>
            <a:ext cx="5555838" cy="4676844"/>
          </a:xfrm>
          <a:ln>
            <a:noFill/>
          </a:ln>
        </p:spPr>
        <p:txBody>
          <a:bodyPr anchor="t">
            <a:normAutofit fontScale="32500" lnSpcReduction="20000"/>
          </a:bodyPr>
          <a:lstStyle/>
          <a:p>
            <a:pPr>
              <a:lnSpc>
                <a:spcPct val="120000"/>
              </a:lnSpc>
            </a:pPr>
            <a:r>
              <a:rPr lang="en-US" sz="6800">
                <a:latin typeface="Arial"/>
                <a:cs typeface="Arial"/>
              </a:rPr>
              <a:t>Total suppression costs </a:t>
            </a:r>
            <a:endParaRPr lang="en-US" sz="6800"/>
          </a:p>
          <a:p>
            <a:pPr lvl="1">
              <a:lnSpc>
                <a:spcPct val="120000"/>
              </a:lnSpc>
            </a:pPr>
            <a:r>
              <a:rPr lang="en-US" sz="6800">
                <a:latin typeface="Arial"/>
                <a:cs typeface="Arial"/>
              </a:rPr>
              <a:t>5-year average $2.351B</a:t>
            </a:r>
          </a:p>
          <a:p>
            <a:pPr lvl="1">
              <a:lnSpc>
                <a:spcPct val="120000"/>
              </a:lnSpc>
            </a:pPr>
            <a:r>
              <a:rPr lang="en-US" sz="6800">
                <a:latin typeface="Arial"/>
                <a:cs typeface="Arial"/>
              </a:rPr>
              <a:t>10-year average $1.910B</a:t>
            </a:r>
          </a:p>
          <a:p>
            <a:pPr>
              <a:lnSpc>
                <a:spcPct val="120000"/>
              </a:lnSpc>
            </a:pPr>
            <a:r>
              <a:rPr lang="en-US" sz="6800">
                <a:latin typeface="Arial"/>
                <a:cs typeface="Arial"/>
              </a:rPr>
              <a:t>10-year average </a:t>
            </a:r>
            <a:endParaRPr lang="en-US" sz="6800"/>
          </a:p>
          <a:p>
            <a:pPr lvl="1">
              <a:lnSpc>
                <a:spcPct val="120000"/>
              </a:lnSpc>
            </a:pPr>
            <a:r>
              <a:rPr lang="en-US" sz="6800">
                <a:latin typeface="Arial"/>
                <a:cs typeface="Arial"/>
              </a:rPr>
              <a:t>20,510 fires</a:t>
            </a:r>
          </a:p>
          <a:p>
            <a:pPr lvl="1">
              <a:lnSpc>
                <a:spcPct val="120000"/>
              </a:lnSpc>
            </a:pPr>
            <a:r>
              <a:rPr lang="en-US" sz="6800">
                <a:latin typeface="Arial"/>
                <a:cs typeface="Arial"/>
              </a:rPr>
              <a:t>1,048,649 acres </a:t>
            </a:r>
            <a:endParaRPr lang="en-US" sz="6800"/>
          </a:p>
          <a:p>
            <a:pPr>
              <a:lnSpc>
                <a:spcPct val="120000"/>
              </a:lnSpc>
            </a:pPr>
            <a:r>
              <a:rPr lang="en-US" sz="6800">
                <a:latin typeface="Arial"/>
                <a:cs typeface="Arial"/>
              </a:rPr>
              <a:t>2020 Statistics</a:t>
            </a:r>
          </a:p>
          <a:p>
            <a:pPr lvl="1">
              <a:lnSpc>
                <a:spcPct val="120000"/>
              </a:lnSpc>
            </a:pPr>
            <a:r>
              <a:rPr lang="en-US" sz="6800">
                <a:latin typeface="Arial"/>
                <a:cs typeface="Arial"/>
              </a:rPr>
              <a:t>58,950 fires and 10,122,336 acres</a:t>
            </a:r>
          </a:p>
          <a:p>
            <a:pPr>
              <a:lnSpc>
                <a:spcPct val="120000"/>
              </a:lnSpc>
            </a:pPr>
            <a:r>
              <a:rPr lang="en-US" sz="6800" b="1">
                <a:solidFill>
                  <a:srgbClr val="FF0000"/>
                </a:solidFill>
                <a:latin typeface="Arial"/>
                <a:cs typeface="Arial"/>
              </a:rPr>
              <a:t>2021 Statistics (as of 8/2/21)</a:t>
            </a:r>
          </a:p>
          <a:p>
            <a:pPr lvl="1">
              <a:lnSpc>
                <a:spcPct val="120000"/>
              </a:lnSpc>
            </a:pPr>
            <a:r>
              <a:rPr lang="en-US" sz="6800" b="1">
                <a:solidFill>
                  <a:srgbClr val="FF0000"/>
                </a:solidFill>
                <a:latin typeface="Arial"/>
                <a:cs typeface="Arial"/>
              </a:rPr>
              <a:t>34,014 fires, and 3,079,748 acres</a:t>
            </a:r>
          </a:p>
          <a:p>
            <a:pPr lvl="1"/>
            <a:endParaRPr lang="en-US">
              <a:latin typeface="Arial"/>
              <a:cs typeface="Arial"/>
            </a:endParaRPr>
          </a:p>
          <a:p>
            <a:endParaRPr lang="en-US">
              <a:latin typeface="Arial"/>
              <a:cs typeface="Arial"/>
            </a:endParaRPr>
          </a:p>
          <a:p>
            <a:pPr marL="457200" lvl="1" indent="0">
              <a:buNone/>
            </a:pPr>
            <a:endParaRPr lang="en-US" sz="36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2A3720-4F41-084F-BD09-7A8A9052D04F}"/>
              </a:ext>
            </a:extLst>
          </p:cNvPr>
          <p:cNvSpPr/>
          <p:nvPr/>
        </p:nvSpPr>
        <p:spPr>
          <a:xfrm>
            <a:off x="475744" y="5545729"/>
            <a:ext cx="4724101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>
                <a:hlinkClick r:id="rId3"/>
              </a:rPr>
              <a:t>https://fas.org/sgp/crs/misc/IF10244.pdf</a:t>
            </a:r>
            <a:endParaRPr lang="en-US">
              <a:cs typeface="Calibri"/>
            </a:endParaRPr>
          </a:p>
          <a:p>
            <a:r>
              <a:rPr lang="en-US">
                <a:hlinkClick r:id="rId4"/>
              </a:rPr>
              <a:t>https://www.nifc.gov/fire-information/statistics</a:t>
            </a:r>
            <a:r>
              <a:rPr lang="en-US"/>
              <a:t> </a:t>
            </a:r>
            <a:endParaRPr lang="en-US">
              <a:cs typeface="Calibri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461973D-9770-487B-8A6A-4A5220751052}"/>
              </a:ext>
            </a:extLst>
          </p:cNvPr>
          <p:cNvGrpSpPr/>
          <p:nvPr/>
        </p:nvGrpSpPr>
        <p:grpSpPr>
          <a:xfrm>
            <a:off x="6472203" y="1040524"/>
            <a:ext cx="5236322" cy="4768996"/>
            <a:chOff x="5127913" y="717839"/>
            <a:chExt cx="4365914" cy="3448050"/>
          </a:xfrm>
        </p:grpSpPr>
        <p:pic>
          <p:nvPicPr>
            <p:cNvPr id="7" name="Picture 7">
              <a:extLst>
                <a:ext uri="{FF2B5EF4-FFF2-40B4-BE49-F238E27FC236}">
                  <a16:creationId xmlns:a16="http://schemas.microsoft.com/office/drawing/2014/main" id="{810ACFA6-10C3-4C79-839D-E9AA92F8B5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31377" y="717839"/>
              <a:ext cx="4362450" cy="3448050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4613922-E317-4E29-9E7E-344507BF70B1}"/>
                </a:ext>
              </a:extLst>
            </p:cNvPr>
            <p:cNvSpPr/>
            <p:nvPr/>
          </p:nvSpPr>
          <p:spPr>
            <a:xfrm>
              <a:off x="5127913" y="720435"/>
              <a:ext cx="805295" cy="25977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582AC7A0-BEA4-6949-A4EF-17594DD114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3277" y="2692400"/>
            <a:ext cx="1651000" cy="1473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C6B7B6B-5813-464C-A1FE-AA6627C82530}"/>
              </a:ext>
            </a:extLst>
          </p:cNvPr>
          <p:cNvSpPr txBox="1"/>
          <p:nvPr/>
        </p:nvSpPr>
        <p:spPr>
          <a:xfrm>
            <a:off x="953685" y="6357917"/>
            <a:ext cx="10544632" cy="40011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solidFill>
                  <a:schemeClr val="bg1"/>
                </a:solidFill>
              </a:rPr>
              <a:t>Wildfires contribute to climate change and climate change increases likelihood of wildfires</a:t>
            </a:r>
          </a:p>
        </p:txBody>
      </p:sp>
    </p:spTree>
    <p:extLst>
      <p:ext uri="{BB962C8B-B14F-4D97-AF65-F5344CB8AC3E}">
        <p14:creationId xmlns:p14="http://schemas.microsoft.com/office/powerpoint/2010/main" val="2169116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9453C-386C-FE4B-954C-F5674751F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42" y="308963"/>
            <a:ext cx="10515600" cy="801523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Helvetica" pitchFamily="2" charset="0"/>
              </a:rPr>
              <a:t>Current State-of-the-Art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50C9E-BDED-EF4C-9948-295437C96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270" y="1003608"/>
            <a:ext cx="11507053" cy="4957804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15000"/>
              </a:lnSpc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3600" b="1" dirty="0"/>
              <a:t>NASA, in collaboration with US Forest Service, conducted a workshop to understand the state-of-the-art, needs, and opportunities to improve wildfire management </a:t>
            </a:r>
          </a:p>
          <a:p>
            <a:pPr marL="457200" lvl="1" indent="-246063">
              <a:lnSpc>
                <a:spcPct val="115000"/>
              </a:lnSpc>
              <a:spcBef>
                <a:spcPts val="600"/>
              </a:spcBef>
              <a:spcAft>
                <a:spcPts val="400"/>
              </a:spcAft>
            </a:pPr>
            <a:r>
              <a:rPr lang="en-US" sz="3600" dirty="0"/>
              <a:t>Identify the needs and challenges of stakeholders at various decision cycles from planning, prediction, detection, tracking, mitigation, suppression, and post-fire remedial efforts</a:t>
            </a:r>
          </a:p>
          <a:p>
            <a:pPr marL="457200" lvl="1" indent="-246063">
              <a:lnSpc>
                <a:spcPct val="115000"/>
              </a:lnSpc>
              <a:spcBef>
                <a:spcPts val="600"/>
              </a:spcBef>
              <a:spcAft>
                <a:spcPts val="400"/>
              </a:spcAft>
            </a:pPr>
            <a:r>
              <a:rPr lang="en-US" sz="3600" dirty="0"/>
              <a:t>154 attendees from other government organizations, academia, industry, and NASA</a:t>
            </a:r>
          </a:p>
          <a:p>
            <a:pPr marL="0" indent="0">
              <a:lnSpc>
                <a:spcPct val="115000"/>
              </a:lnSpc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3600" b="1" dirty="0"/>
              <a:t>Main Findings</a:t>
            </a:r>
          </a:p>
          <a:p>
            <a:pPr marL="457200" lvl="1" indent="-317500">
              <a:lnSpc>
                <a:spcPct val="115000"/>
              </a:lnSpc>
              <a:spcBef>
                <a:spcPts val="600"/>
              </a:spcBef>
            </a:pPr>
            <a:r>
              <a:rPr lang="en-US" sz="3600" dirty="0"/>
              <a:t>Lack of persistent surveillance for fire detection and tracking</a:t>
            </a:r>
          </a:p>
          <a:p>
            <a:pPr marL="457200" lvl="1" indent="-317500">
              <a:lnSpc>
                <a:spcPct val="115000"/>
              </a:lnSpc>
              <a:spcBef>
                <a:spcPts val="600"/>
              </a:spcBef>
            </a:pPr>
            <a:r>
              <a:rPr lang="en-US" sz="3600" dirty="0"/>
              <a:t>Lack of persistent communications </a:t>
            </a:r>
          </a:p>
          <a:p>
            <a:pPr marL="457200" lvl="1" indent="-317500">
              <a:lnSpc>
                <a:spcPct val="115000"/>
              </a:lnSpc>
              <a:spcBef>
                <a:spcPts val="600"/>
              </a:spcBef>
            </a:pPr>
            <a:r>
              <a:rPr lang="en-US" sz="3600" dirty="0"/>
              <a:t>Lack of persistent aerial operations particularly under poor visibility </a:t>
            </a:r>
          </a:p>
          <a:p>
            <a:pPr marL="457200" lvl="1" indent="-317500">
              <a:lnSpc>
                <a:spcPct val="115000"/>
              </a:lnSpc>
              <a:spcBef>
                <a:spcPts val="600"/>
              </a:spcBef>
            </a:pPr>
            <a:r>
              <a:rPr lang="en-US" sz="3600" dirty="0"/>
              <a:t>Lack of airspace technologies to enable multiple types of aircraft operating simultaneously</a:t>
            </a:r>
          </a:p>
          <a:p>
            <a:pPr marL="457200" lvl="1" indent="-317500">
              <a:lnSpc>
                <a:spcPct val="115000"/>
              </a:lnSpc>
              <a:spcBef>
                <a:spcPts val="600"/>
              </a:spcBef>
            </a:pPr>
            <a:r>
              <a:rPr lang="en-US" sz="3600" dirty="0"/>
              <a:t>Lower aircraft safety record than other areas of aviation</a:t>
            </a:r>
          </a:p>
          <a:p>
            <a:pPr marL="457200" lvl="1" indent="-317500">
              <a:lnSpc>
                <a:spcPct val="115000"/>
              </a:lnSpc>
              <a:spcBef>
                <a:spcPts val="600"/>
              </a:spcBef>
            </a:pPr>
            <a:r>
              <a:rPr lang="en-US" sz="3600" dirty="0"/>
              <a:t>Lack of adequate coordination among multiple government agencies</a:t>
            </a:r>
          </a:p>
          <a:p>
            <a:pPr marL="457200" lvl="1" indent="-317500">
              <a:lnSpc>
                <a:spcPct val="115000"/>
              </a:lnSpc>
              <a:spcBef>
                <a:spcPts val="600"/>
              </a:spcBef>
            </a:pPr>
            <a:r>
              <a:rPr lang="en-US" sz="3600" dirty="0"/>
              <a:t>Need a clear plan to mature research for operational use in the field </a:t>
            </a:r>
          </a:p>
          <a:p>
            <a:pPr>
              <a:spcBef>
                <a:spcPts val="800"/>
              </a:spcBef>
              <a:spcAft>
                <a:spcPts val="400"/>
              </a:spcAft>
            </a:pP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5CE818-B75A-F14E-A7A4-DCF76787D1F9}"/>
              </a:ext>
            </a:extLst>
          </p:cNvPr>
          <p:cNvSpPr txBox="1"/>
          <p:nvPr/>
        </p:nvSpPr>
        <p:spPr>
          <a:xfrm>
            <a:off x="626167" y="6225170"/>
            <a:ext cx="10544632" cy="43088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1"/>
                </a:solidFill>
              </a:rPr>
              <a:t>Findings offer insights where research and development could make a significant impact</a:t>
            </a:r>
          </a:p>
        </p:txBody>
      </p:sp>
    </p:spTree>
    <p:extLst>
      <p:ext uri="{BB962C8B-B14F-4D97-AF65-F5344CB8AC3E}">
        <p14:creationId xmlns:p14="http://schemas.microsoft.com/office/powerpoint/2010/main" val="4292752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9453C-386C-FE4B-954C-F5674751F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73229"/>
            <a:ext cx="11648911" cy="801523"/>
          </a:xfrm>
        </p:spPr>
        <p:txBody>
          <a:bodyPr>
            <a:noAutofit/>
          </a:bodyPr>
          <a:lstStyle/>
          <a:p>
            <a:r>
              <a:rPr lang="en-US" sz="3200" dirty="0">
                <a:latin typeface="Helvetica" pitchFamily="2" charset="0"/>
              </a:rPr>
              <a:t>Relevant Areas: Current Operations and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50C9E-BDED-EF4C-9948-295437C96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22623"/>
            <a:ext cx="9124113" cy="4957804"/>
          </a:xfrm>
        </p:spPr>
        <p:txBody>
          <a:bodyPr>
            <a:noAutofit/>
          </a:bodyPr>
          <a:lstStyle/>
          <a:p>
            <a:pPr marL="69850" indent="0">
              <a:lnSpc>
                <a:spcPct val="95000"/>
              </a:lnSpc>
              <a:spcBef>
                <a:spcPts val="600"/>
              </a:spcBef>
              <a:buNone/>
            </a:pPr>
            <a:r>
              <a:rPr lang="en-US" sz="2000" b="1" dirty="0">
                <a:latin typeface="Helvetica" pitchFamily="2" charset="0"/>
              </a:rPr>
              <a:t>Detection Tracking,  Surveillance, and Prediction</a:t>
            </a:r>
          </a:p>
          <a:p>
            <a:pPr marL="411163" lvl="1" indent="-341313">
              <a:lnSpc>
                <a:spcPct val="95000"/>
              </a:lnSpc>
              <a:spcBef>
                <a:spcPts val="600"/>
              </a:spcBef>
            </a:pPr>
            <a:r>
              <a:rPr lang="en-US" sz="2000" dirty="0">
                <a:latin typeface="Helvetica" pitchFamily="2" charset="0"/>
              </a:rPr>
              <a:t>Surveillance - infrequent satellite or aircraft observations (satellite every 4 hours)</a:t>
            </a:r>
          </a:p>
          <a:p>
            <a:pPr marL="411163" lvl="1" indent="-341313">
              <a:lnSpc>
                <a:spcPct val="95000"/>
              </a:lnSpc>
              <a:spcBef>
                <a:spcPts val="600"/>
              </a:spcBef>
            </a:pPr>
            <a:r>
              <a:rPr lang="en-US" sz="2000" dirty="0">
                <a:latin typeface="Helvetica" pitchFamily="2" charset="0"/>
              </a:rPr>
              <a:t>Fire detection accuracy is not precise enough for effective targeting</a:t>
            </a:r>
          </a:p>
          <a:p>
            <a:pPr marL="411163" lvl="1" indent="-341313">
              <a:lnSpc>
                <a:spcPct val="95000"/>
              </a:lnSpc>
              <a:spcBef>
                <a:spcPts val="600"/>
              </a:spcBef>
            </a:pPr>
            <a:r>
              <a:rPr lang="en-US" sz="2000" dirty="0">
                <a:latin typeface="Helvetica" pitchFamily="2" charset="0"/>
              </a:rPr>
              <a:t>Few models for tracking and predicting fire progress, many are unreliable</a:t>
            </a:r>
          </a:p>
          <a:p>
            <a:pPr marL="411163" indent="-341313">
              <a:lnSpc>
                <a:spcPct val="95000"/>
              </a:lnSpc>
              <a:spcBef>
                <a:spcPts val="600"/>
              </a:spcBef>
            </a:pPr>
            <a:r>
              <a:rPr lang="en-US" sz="2000" dirty="0">
                <a:latin typeface="Helvetica" pitchFamily="2" charset="0"/>
              </a:rPr>
              <a:t>Better sensing is needed, difficult to observe through cloudy conditions </a:t>
            </a:r>
          </a:p>
          <a:p>
            <a:pPr marL="411163" indent="-341313">
              <a:lnSpc>
                <a:spcPct val="95000"/>
              </a:lnSpc>
              <a:spcBef>
                <a:spcPts val="600"/>
              </a:spcBef>
            </a:pPr>
            <a:r>
              <a:rPr lang="en-US" sz="2000" dirty="0">
                <a:latin typeface="Helvetica" pitchFamily="2" charset="0"/>
              </a:rPr>
              <a:t>Data and model fusion is limited</a:t>
            </a:r>
          </a:p>
          <a:p>
            <a:pPr marL="411163" indent="-341313">
              <a:lnSpc>
                <a:spcPct val="95000"/>
              </a:lnSpc>
              <a:spcBef>
                <a:spcPts val="600"/>
              </a:spcBef>
            </a:pPr>
            <a:endParaRPr lang="en-US" sz="2000" dirty="0">
              <a:latin typeface="Helvetica" pitchFamily="2" charset="0"/>
            </a:endParaRPr>
          </a:p>
          <a:p>
            <a:pPr marL="69850" indent="0" fontAlgn="t">
              <a:lnSpc>
                <a:spcPct val="95000"/>
              </a:lnSpc>
              <a:spcBef>
                <a:spcPts val="900"/>
              </a:spcBef>
              <a:buNone/>
            </a:pPr>
            <a:r>
              <a:rPr lang="en-US" sz="2000" b="1" dirty="0">
                <a:latin typeface="Helvetica" pitchFamily="2" charset="0"/>
              </a:rPr>
              <a:t>Aerial Suppression Support</a:t>
            </a:r>
          </a:p>
          <a:p>
            <a:pPr marL="411163" indent="-341313" fontAlgn="t">
              <a:lnSpc>
                <a:spcPct val="95000"/>
              </a:lnSpc>
              <a:spcBef>
                <a:spcPts val="600"/>
              </a:spcBef>
            </a:pPr>
            <a:r>
              <a:rPr lang="en-US" sz="2000" dirty="0">
                <a:latin typeface="Helvetica" pitchFamily="2" charset="0"/>
              </a:rPr>
              <a:t>Duration of aerial firefighting limited to daylight, clear visibility (4-6 hours/day)</a:t>
            </a:r>
          </a:p>
          <a:p>
            <a:pPr marL="411163" indent="-341313" fontAlgn="t">
              <a:lnSpc>
                <a:spcPct val="95000"/>
              </a:lnSpc>
              <a:spcBef>
                <a:spcPts val="600"/>
              </a:spcBef>
            </a:pPr>
            <a:r>
              <a:rPr lang="en-US" sz="2000" dirty="0">
                <a:latin typeface="Helvetica" pitchFamily="2" charset="0"/>
              </a:rPr>
              <a:t>Airspace operations is manual and workload intensive; only a few aircraft allowed at a time</a:t>
            </a:r>
          </a:p>
          <a:p>
            <a:pPr marL="411163" indent="-341313" fontAlgn="t">
              <a:lnSpc>
                <a:spcPct val="95000"/>
              </a:lnSpc>
              <a:spcBef>
                <a:spcPts val="600"/>
              </a:spcBef>
            </a:pPr>
            <a:r>
              <a:rPr lang="en-US" sz="2000" dirty="0">
                <a:latin typeface="Helvetica" pitchFamily="2" charset="0"/>
              </a:rPr>
              <a:t>Not able to accommodate drones in the same airspace as other aircraft</a:t>
            </a:r>
          </a:p>
          <a:p>
            <a:pPr marL="411163" indent="-341313">
              <a:lnSpc>
                <a:spcPct val="95000"/>
              </a:lnSpc>
              <a:spcBef>
                <a:spcPts val="600"/>
              </a:spcBef>
            </a:pPr>
            <a:r>
              <a:rPr lang="en-US" sz="2000" dirty="0">
                <a:latin typeface="Helvetica" pitchFamily="2" charset="0"/>
              </a:rPr>
              <a:t>Lower aircraft safety record in aerial firefighting than other areas of aviation </a:t>
            </a:r>
          </a:p>
          <a:p>
            <a:pPr marL="69850" indent="0">
              <a:spcBef>
                <a:spcPts val="600"/>
              </a:spcBef>
              <a:buNone/>
            </a:pPr>
            <a:endParaRPr lang="en-US" sz="1600" dirty="0">
              <a:latin typeface="Helvetica" pitchFamily="2" charset="0"/>
            </a:endParaRPr>
          </a:p>
        </p:txBody>
      </p:sp>
      <p:pic>
        <p:nvPicPr>
          <p:cNvPr id="5" name="Google Shape;302;p26" descr="A white airplane flying in the sky&#10;&#10;Description automatically generated with low confidence">
            <a:extLst>
              <a:ext uri="{FF2B5EF4-FFF2-40B4-BE49-F238E27FC236}">
                <a16:creationId xmlns:a16="http://schemas.microsoft.com/office/drawing/2014/main" id="{6DD83EB5-99BA-474E-943B-8B2D92FFD33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09229" y="1021701"/>
            <a:ext cx="3282771" cy="203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303;p26">
            <a:extLst>
              <a:ext uri="{FF2B5EF4-FFF2-40B4-BE49-F238E27FC236}">
                <a16:creationId xmlns:a16="http://schemas.microsoft.com/office/drawing/2014/main" id="{36BBAD55-8A03-5140-BF39-2C3BD0EC778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47080" y="4737369"/>
            <a:ext cx="2601831" cy="1915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304;p26" descr="Image result for advanced air mobility">
            <a:extLst>
              <a:ext uri="{FF2B5EF4-FFF2-40B4-BE49-F238E27FC236}">
                <a16:creationId xmlns:a16="http://schemas.microsoft.com/office/drawing/2014/main" id="{8D0F31C9-1A77-C24E-B249-6328C3D8AEE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38666" y="3114674"/>
            <a:ext cx="2016457" cy="15537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6954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19721-71F7-824D-AE2C-F6E6DCBBB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172" y="251190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Key Areas of Impact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7E522-B589-C043-8819-B252133484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700" y="1272734"/>
            <a:ext cx="11263423" cy="5108528"/>
          </a:xfrm>
        </p:spPr>
        <p:txBody>
          <a:bodyPr>
            <a:normAutofit lnSpcReduction="10000"/>
          </a:bodyPr>
          <a:lstStyle/>
          <a:p>
            <a:pPr marL="237062" lvl="0" indent="0" fontAlgn="base">
              <a:spcBef>
                <a:spcPts val="800"/>
              </a:spcBef>
              <a:buSzPct val="100000"/>
              <a:buNone/>
              <a:defRPr/>
            </a:pPr>
            <a:r>
              <a:rPr lang="en-US" sz="2600" b="1" dirty="0">
                <a:solidFill>
                  <a:prstClr val="black"/>
                </a:solidFill>
                <a:ea typeface="ＭＳ Ｐゴシック"/>
              </a:rPr>
              <a:t>Unified concept of operations</a:t>
            </a:r>
          </a:p>
          <a:p>
            <a:pPr marL="923925" lvl="1" indent="-455613" fontAlgn="base">
              <a:spcBef>
                <a:spcPts val="800"/>
              </a:spcBef>
              <a:buSzPct val="100000"/>
              <a:defRPr/>
            </a:pPr>
            <a:r>
              <a:rPr lang="en-US" sz="2200" dirty="0">
                <a:solidFill>
                  <a:prstClr val="black"/>
                </a:solidFill>
                <a:ea typeface="ＭＳ Ｐゴシック"/>
              </a:rPr>
              <a:t>Support development interagency concept of operations to ensure consistency of operational priorities, technology adoption, and programmatic alignment for national needs</a:t>
            </a:r>
          </a:p>
          <a:p>
            <a:pPr marL="923925" lvl="1" indent="-455613" fontAlgn="base">
              <a:spcBef>
                <a:spcPts val="800"/>
              </a:spcBef>
              <a:buSzPct val="100000"/>
              <a:defRPr/>
            </a:pPr>
            <a:endParaRPr lang="en-US" sz="2200" dirty="0">
              <a:solidFill>
                <a:prstClr val="black"/>
              </a:solidFill>
              <a:ea typeface="ＭＳ Ｐゴシック"/>
            </a:endParaRPr>
          </a:p>
          <a:p>
            <a:pPr marL="237062" lvl="0" indent="0" fontAlgn="base">
              <a:spcBef>
                <a:spcPts val="800"/>
              </a:spcBef>
              <a:buSzPct val="100000"/>
              <a:buNone/>
              <a:defRPr/>
            </a:pPr>
            <a:r>
              <a:rPr lang="en-US" sz="2600" b="1" dirty="0">
                <a:solidFill>
                  <a:prstClr val="black"/>
                </a:solidFill>
                <a:ea typeface="ＭＳ Ｐゴシック"/>
              </a:rPr>
              <a:t>Airspace management for near 24x7 continuous operations</a:t>
            </a:r>
          </a:p>
          <a:p>
            <a:pPr marL="923925" lvl="1" indent="-455613" fontAlgn="base">
              <a:spcBef>
                <a:spcPts val="800"/>
              </a:spcBef>
              <a:buSzPct val="100000"/>
              <a:defRPr/>
            </a:pPr>
            <a:r>
              <a:rPr lang="en-US" dirty="0">
                <a:solidFill>
                  <a:prstClr val="black"/>
                </a:solidFill>
                <a:latin typeface="Helvetica" pitchFamily="2" charset="0"/>
                <a:ea typeface="ＭＳ Ｐゴシック"/>
              </a:rPr>
              <a:t>Airspace operations system-in-a-box for common situational awareness </a:t>
            </a:r>
          </a:p>
          <a:p>
            <a:pPr marL="923925" lvl="1" indent="-455613" fontAlgn="base">
              <a:spcBef>
                <a:spcPts val="800"/>
              </a:spcBef>
              <a:buSzPct val="100000"/>
              <a:defRPr/>
            </a:pPr>
            <a:r>
              <a:rPr lang="en-US" dirty="0">
                <a:solidFill>
                  <a:prstClr val="black"/>
                </a:solidFill>
                <a:latin typeface="Helvetica" pitchFamily="2" charset="0"/>
                <a:ea typeface="ＭＳ Ｐゴシック"/>
              </a:rPr>
              <a:t>Enable simultaneous and coordinated operations of diverse vehicles</a:t>
            </a:r>
          </a:p>
          <a:p>
            <a:pPr marL="468312" lvl="1" indent="0" fontAlgn="base">
              <a:spcBef>
                <a:spcPts val="800"/>
              </a:spcBef>
              <a:buSzPct val="100000"/>
              <a:buNone/>
              <a:defRPr/>
            </a:pPr>
            <a:endParaRPr lang="en-US" sz="2600" b="1" dirty="0">
              <a:solidFill>
                <a:prstClr val="black"/>
              </a:solidFill>
              <a:ea typeface="ＭＳ Ｐゴシック"/>
            </a:endParaRPr>
          </a:p>
          <a:p>
            <a:pPr marL="237062" lvl="0" indent="0" fontAlgn="base">
              <a:spcBef>
                <a:spcPts val="800"/>
              </a:spcBef>
              <a:buSzPct val="100000"/>
              <a:buNone/>
              <a:defRPr/>
            </a:pPr>
            <a:r>
              <a:rPr lang="en-US" sz="2600" b="1" dirty="0">
                <a:solidFill>
                  <a:prstClr val="black"/>
                </a:solidFill>
                <a:ea typeface="ＭＳ Ｐゴシック"/>
              </a:rPr>
              <a:t>Sensing, data fusion and models integration for better prediction </a:t>
            </a:r>
          </a:p>
          <a:p>
            <a:pPr marL="923925" lvl="1" indent="-455613" fontAlgn="base">
              <a:spcBef>
                <a:spcPts val="800"/>
              </a:spcBef>
              <a:buSzPct val="100000"/>
              <a:defRPr/>
            </a:pPr>
            <a:r>
              <a:rPr lang="en-US" dirty="0">
                <a:solidFill>
                  <a:prstClr val="black"/>
                </a:solidFill>
                <a:ea typeface="ＭＳ Ｐゴシック"/>
              </a:rPr>
              <a:t>Increase access to reliable surveillance data and fire prediction models for in-time decision-making for planners and firefighters</a:t>
            </a:r>
          </a:p>
          <a:p>
            <a:pPr marL="923925" lvl="1" indent="-455613" fontAlgn="base">
              <a:spcBef>
                <a:spcPts val="800"/>
              </a:spcBef>
              <a:buSzPct val="100000"/>
              <a:defRPr/>
            </a:pPr>
            <a:r>
              <a:rPr lang="en-US" dirty="0">
                <a:solidFill>
                  <a:prstClr val="black"/>
                </a:solidFill>
                <a:ea typeface="ＭＳ Ｐゴシック"/>
              </a:rPr>
              <a:t>Develop advanced sensor fusion and fire prediction models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437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19721-71F7-824D-AE2C-F6E6DCBBB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172" y="251190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Key Areas of Impact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7E522-B589-C043-8819-B252133484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107" y="1468238"/>
            <a:ext cx="7690338" cy="3921523"/>
          </a:xfrm>
        </p:spPr>
        <p:txBody>
          <a:bodyPr>
            <a:normAutofit fontScale="92500" lnSpcReduction="10000"/>
          </a:bodyPr>
          <a:lstStyle/>
          <a:p>
            <a:pPr marL="237062" indent="0" fontAlgn="base">
              <a:spcBef>
                <a:spcPts val="800"/>
              </a:spcBef>
              <a:buSzPct val="100000"/>
              <a:buNone/>
              <a:defRPr/>
            </a:pPr>
            <a:r>
              <a:rPr lang="en-US" sz="2600" b="1" dirty="0">
                <a:solidFill>
                  <a:prstClr val="black"/>
                </a:solidFill>
                <a:ea typeface="ＭＳ Ｐゴシック"/>
              </a:rPr>
              <a:t>Aircraft capabilities for safe operations in adverse environments</a:t>
            </a:r>
          </a:p>
          <a:p>
            <a:pPr marL="923925" lvl="1" indent="-455613" fontAlgn="base">
              <a:spcBef>
                <a:spcPts val="800"/>
              </a:spcBef>
              <a:buSzPct val="100000"/>
              <a:defRPr/>
            </a:pPr>
            <a:r>
              <a:rPr lang="en-US" dirty="0">
                <a:latin typeface="Helvetica" pitchFamily="2" charset="0"/>
              </a:rPr>
              <a:t>Expand operational envelope with aircraft technology for terrain avoidance and aircraft state management</a:t>
            </a:r>
            <a:endParaRPr lang="en-US" sz="2200" dirty="0">
              <a:solidFill>
                <a:prstClr val="black"/>
              </a:solidFill>
              <a:ea typeface="ＭＳ Ｐゴシック"/>
            </a:endParaRPr>
          </a:p>
          <a:p>
            <a:pPr marL="237062" lvl="0" indent="0" fontAlgn="base">
              <a:spcBef>
                <a:spcPts val="800"/>
              </a:spcBef>
              <a:buSzPct val="100000"/>
              <a:buNone/>
              <a:defRPr/>
            </a:pPr>
            <a:endParaRPr lang="en-US" sz="2600" b="1" dirty="0">
              <a:solidFill>
                <a:prstClr val="black"/>
              </a:solidFill>
              <a:ea typeface="ＭＳ Ｐゴシック"/>
            </a:endParaRPr>
          </a:p>
          <a:p>
            <a:pPr marL="237062" lvl="0" indent="0" fontAlgn="base">
              <a:spcBef>
                <a:spcPts val="800"/>
              </a:spcBef>
              <a:buSzPct val="100000"/>
              <a:buNone/>
              <a:defRPr/>
            </a:pPr>
            <a:r>
              <a:rPr lang="en-US" sz="2600" b="1" dirty="0">
                <a:solidFill>
                  <a:prstClr val="black"/>
                </a:solidFill>
                <a:ea typeface="ＭＳ Ｐゴシック"/>
              </a:rPr>
              <a:t>Persistent, integrated, diverse manned and unmanned airspace operations</a:t>
            </a:r>
          </a:p>
          <a:p>
            <a:pPr marL="923925" lvl="1" indent="-455613" fontAlgn="base">
              <a:spcBef>
                <a:spcPts val="800"/>
              </a:spcBef>
              <a:buSzPct val="100000"/>
              <a:defRPr/>
            </a:pPr>
            <a:r>
              <a:rPr lang="en-US" dirty="0">
                <a:solidFill>
                  <a:prstClr val="black"/>
                </a:solidFill>
                <a:ea typeface="ＭＳ Ｐゴシック"/>
              </a:rPr>
              <a:t>Integrated system requirements, design and prototype for persistent surveillance and operations with multiple diverse vehicles for increased aerial response to wildfire  </a:t>
            </a:r>
          </a:p>
        </p:txBody>
      </p:sp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id="{A5CE8BE7-C70E-5346-B645-3D41A5BA067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7864445" y="794496"/>
            <a:ext cx="4125757" cy="41127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86196C-77E7-C14E-AB5D-542FF8AF9632}"/>
              </a:ext>
            </a:extLst>
          </p:cNvPr>
          <p:cNvSpPr txBox="1"/>
          <p:nvPr/>
        </p:nvSpPr>
        <p:spPr>
          <a:xfrm>
            <a:off x="629392" y="5681022"/>
            <a:ext cx="10940178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Prior research in airspace, aircraft, sensing, surveillance, communications,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and data management is highly relevant</a:t>
            </a:r>
          </a:p>
        </p:txBody>
      </p:sp>
    </p:spTree>
    <p:extLst>
      <p:ext uri="{BB962C8B-B14F-4D97-AF65-F5344CB8AC3E}">
        <p14:creationId xmlns:p14="http://schemas.microsoft.com/office/powerpoint/2010/main" val="806610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AA2F8-D3F3-FC48-8905-20C582BAC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271" y="303929"/>
            <a:ext cx="10515600" cy="701675"/>
          </a:xfrm>
        </p:spPr>
        <p:txBody>
          <a:bodyPr>
            <a:normAutofit/>
          </a:bodyPr>
          <a:lstStyle/>
          <a:p>
            <a:r>
              <a:rPr lang="en-US" sz="3600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367C0D-18F6-2F4E-82AC-B06627A6D8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900" y="1026387"/>
            <a:ext cx="11112829" cy="482600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400" dirty="0"/>
              <a:t>Wildfires will continue to be an increasing risk to the environment and our  communities.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400" dirty="0"/>
              <a:t>Science surveillance and data collection depends on integration of unmanned aircraft systems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400" dirty="0"/>
              <a:t>Interestingly, it is UTM and UAS related operationalization challenge inside temporary flight restriction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400" dirty="0"/>
              <a:t>Sensor and surveillance capabilities will continue to be employed in disaster response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F7F2D7-3079-CB4A-A6DE-C695BFCBCE90}"/>
              </a:ext>
            </a:extLst>
          </p:cNvPr>
          <p:cNvSpPr/>
          <p:nvPr/>
        </p:nvSpPr>
        <p:spPr>
          <a:xfrm>
            <a:off x="504900" y="5766955"/>
            <a:ext cx="10799203" cy="8543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UTM/ATM technologies are critical to support science missions, as well as maintain continuity of suppression </a:t>
            </a:r>
          </a:p>
        </p:txBody>
      </p:sp>
    </p:spTree>
    <p:extLst>
      <p:ext uri="{BB962C8B-B14F-4D97-AF65-F5344CB8AC3E}">
        <p14:creationId xmlns:p14="http://schemas.microsoft.com/office/powerpoint/2010/main" val="2948798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9"/>
          <p:cNvSpPr txBox="1">
            <a:spLocks noGrp="1"/>
          </p:cNvSpPr>
          <p:nvPr>
            <p:ph type="title"/>
          </p:nvPr>
        </p:nvSpPr>
        <p:spPr>
          <a:xfrm>
            <a:off x="391885" y="142504"/>
            <a:ext cx="1087878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dirty="0"/>
              <a:t>Scalable Traffic Management for Emergency Response Operations (</a:t>
            </a:r>
            <a:r>
              <a:rPr lang="en-US" sz="2400" dirty="0" err="1"/>
              <a:t>STEReO</a:t>
            </a:r>
            <a:r>
              <a:rPr lang="en-US" sz="2400" dirty="0"/>
              <a:t>)</a:t>
            </a:r>
            <a:endParaRPr dirty="0"/>
          </a:p>
        </p:txBody>
      </p:sp>
      <p:sp>
        <p:nvSpPr>
          <p:cNvPr id="347" name="Google Shape;347;p29"/>
          <p:cNvSpPr txBox="1">
            <a:spLocks noGrp="1"/>
          </p:cNvSpPr>
          <p:nvPr>
            <p:ph type="body" idx="1"/>
          </p:nvPr>
        </p:nvSpPr>
        <p:spPr>
          <a:xfrm>
            <a:off x="306672" y="1231602"/>
            <a:ext cx="11523415" cy="1780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/>
              <a:t>Prototypes of key capabilities…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 dirty="0"/>
              <a:t>(1) UTM-in-a-box, (2) connectivity, (3)Tools and interfaces for airspace coordination and asset tracking, (4) Operation awareness display hosted on a mobile device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/>
              <a:t>…were field-tested across two partner-hosted training exercises:</a:t>
            </a:r>
            <a:endParaRPr dirty="0"/>
          </a:p>
        </p:txBody>
      </p:sp>
      <p:sp>
        <p:nvSpPr>
          <p:cNvPr id="348" name="Google Shape;348;p29"/>
          <p:cNvSpPr txBox="1">
            <a:spLocks noGrp="1"/>
          </p:cNvSpPr>
          <p:nvPr>
            <p:ph type="sldNum" idx="12"/>
          </p:nvPr>
        </p:nvSpPr>
        <p:spPr>
          <a:xfrm>
            <a:off x="11213645" y="6646196"/>
            <a:ext cx="978355" cy="212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9" name="Google Shape;349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869" y="3158404"/>
            <a:ext cx="3574607" cy="25298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29" descr="Figure 1. One of four site locations, the comms outpost included STEReO's USS-in-a-box, local wi-fi, LTE backhaul connections, VHF communications, and satcom links."/>
          <p:cNvPicPr preferRelativeResize="0"/>
          <p:nvPr/>
        </p:nvPicPr>
        <p:blipFill rotWithShape="1">
          <a:blip r:embed="rId4">
            <a:alphaModFix/>
          </a:blip>
          <a:srcRect l="13795" r="10187"/>
          <a:stretch/>
        </p:blipFill>
        <p:spPr>
          <a:xfrm>
            <a:off x="6415726" y="3158404"/>
            <a:ext cx="4733330" cy="252987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1" name="Google Shape;351;p29"/>
          <p:cNvCxnSpPr/>
          <p:nvPr/>
        </p:nvCxnSpPr>
        <p:spPr>
          <a:xfrm flipH="1">
            <a:off x="5864979" y="3142919"/>
            <a:ext cx="13396" cy="3605889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52" name="Google Shape;352;p29"/>
          <p:cNvSpPr txBox="1"/>
          <p:nvPr/>
        </p:nvSpPr>
        <p:spPr>
          <a:xfrm>
            <a:off x="330424" y="5789961"/>
            <a:ext cx="5748312" cy="1315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891" marR="0" lvl="0" indent="-34289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 Forest Service; Mesa, AZ (8 days)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891" marR="0" lvl="0" indent="-342891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National Aerial Supervision Training Academy (NASTA)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29"/>
          <p:cNvSpPr txBox="1"/>
          <p:nvPr/>
        </p:nvSpPr>
        <p:spPr>
          <a:xfrm>
            <a:off x="6092130" y="5789961"/>
            <a:ext cx="5748312" cy="1315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891" marR="0" lvl="0" indent="-34289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CAL FIRE; Redding, CA (8 days)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891" marR="0" lvl="0" indent="-342891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CAL FIRE Aerial Supervision Academy (CASA)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E0BF9370479E42937914BF2DFC8226" ma:contentTypeVersion="12" ma:contentTypeDescription="Create a new document." ma:contentTypeScope="" ma:versionID="0bda08f34239fe3d3684c6dad729ee29">
  <xsd:schema xmlns:xsd="http://www.w3.org/2001/XMLSchema" xmlns:xs="http://www.w3.org/2001/XMLSchema" xmlns:p="http://schemas.microsoft.com/office/2006/metadata/properties" xmlns:ns3="42a225a7-ed23-459a-b838-3bc0b670b98d" xmlns:ns4="9ceea287-4331-4c9b-b5ee-d04a7bd4c60f" targetNamespace="http://schemas.microsoft.com/office/2006/metadata/properties" ma:root="true" ma:fieldsID="5863f54b52b9f28c8da520b0559f6e30" ns3:_="" ns4:_="">
    <xsd:import namespace="42a225a7-ed23-459a-b838-3bc0b670b98d"/>
    <xsd:import namespace="9ceea287-4331-4c9b-b5ee-d04a7bd4c60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Locatio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a225a7-ed23-459a-b838-3bc0b670b98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eea287-4331-4c9b-b5ee-d04a7bd4c6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A6AE290-7DF4-4359-B565-5004F38C47F5}">
  <ds:schemaRefs>
    <ds:schemaRef ds:uri="42a225a7-ed23-459a-b838-3bc0b670b98d"/>
    <ds:schemaRef ds:uri="9ceea287-4331-4c9b-b5ee-d04a7bd4c60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364C69F-E564-4B9D-8A34-66912434A06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CC56A5C-32E5-4376-B0A9-7A890CB8FFF2}">
  <ds:schemaRefs>
    <ds:schemaRef ds:uri="42a225a7-ed23-459a-b838-3bc0b670b98d"/>
    <ds:schemaRef ds:uri="9ceea287-4331-4c9b-b5ee-d04a7bd4c60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4486</TotalTime>
  <Words>1016</Words>
  <Application>Microsoft Office PowerPoint</Application>
  <PresentationFormat>Widescreen</PresentationFormat>
  <Paragraphs>104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Helvetica</vt:lpstr>
      <vt:lpstr>Office Theme</vt:lpstr>
      <vt:lpstr>Wildfire Mitigation   Parimal Kopardekar, PhD  Director, NASA Aeronautics Research Institute (NARI)  Parimal.H.Kopardekar@nasa.gov  </vt:lpstr>
      <vt:lpstr>Outline</vt:lpstr>
      <vt:lpstr>Wildfire Impacts</vt:lpstr>
      <vt:lpstr>Current State-of-the-Art</vt:lpstr>
      <vt:lpstr>Relevant Areas: Current Operations and Challenges</vt:lpstr>
      <vt:lpstr>Key Areas of Impact</vt:lpstr>
      <vt:lpstr>Key Areas of Impact</vt:lpstr>
      <vt:lpstr>Summary</vt:lpstr>
      <vt:lpstr>Scalable Traffic Management for Emergency Response Operations (STEReO)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Wildfire Related Potential R&amp;D Opportunities </dc:title>
  <dc:creator>Cavolowsky, Anna E. (ARC-A)</dc:creator>
  <cp:lastModifiedBy>Cavolowsky, Anna E. (ARC-A)</cp:lastModifiedBy>
  <cp:revision>12</cp:revision>
  <dcterms:created xsi:type="dcterms:W3CDTF">2021-07-09T19:19:02Z</dcterms:created>
  <dcterms:modified xsi:type="dcterms:W3CDTF">2021-10-27T17:50:33Z</dcterms:modified>
</cp:coreProperties>
</file>