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9" r:id="rId3"/>
    <p:sldId id="287" r:id="rId4"/>
    <p:sldId id="274" r:id="rId5"/>
    <p:sldId id="292" r:id="rId6"/>
    <p:sldId id="293" r:id="rId7"/>
    <p:sldId id="290" r:id="rId8"/>
    <p:sldId id="278" r:id="rId9"/>
    <p:sldId id="299" r:id="rId10"/>
    <p:sldId id="289" r:id="rId11"/>
    <p:sldId id="283" r:id="rId12"/>
    <p:sldId id="297" r:id="rId13"/>
    <p:sldId id="296" r:id="rId14"/>
    <p:sldId id="294" r:id="rId15"/>
    <p:sldId id="298" r:id="rId16"/>
    <p:sldId id="262" r:id="rId17"/>
    <p:sldId id="269" r:id="rId18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b="1" kern="1200" baseline="-250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FCC"/>
    <a:srgbClr val="00FA00"/>
    <a:srgbClr val="009051"/>
    <a:srgbClr val="FF40FF"/>
    <a:srgbClr val="FF2F92"/>
    <a:srgbClr val="D90039"/>
    <a:srgbClr val="321E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92"/>
    <p:restoredTop sz="89134" autoAdjust="0"/>
  </p:normalViewPr>
  <p:slideViewPr>
    <p:cSldViewPr>
      <p:cViewPr varScale="1">
        <p:scale>
          <a:sx n="35" d="100"/>
          <a:sy n="35" d="100"/>
        </p:scale>
        <p:origin x="1085" y="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7" d="100"/>
          <a:sy n="97" d="100"/>
        </p:scale>
        <p:origin x="4328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081918F-1E6D-4718-A3C8-21A9BD73E3B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0686353-5A60-42B5-B5E4-ED5898733ED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4A773994-1C54-47AE-B9EE-90E98825DA0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8388"/>
            <a:ext cx="297338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3902D1EA-792F-488B-889F-6FE145BA68B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b="0" baseline="0">
                <a:latin typeface="Times New Roman" panose="02020603050405020304" pitchFamily="18" charset="0"/>
              </a:defRPr>
            </a:lvl1pPr>
          </a:lstStyle>
          <a:p>
            <a:fld id="{014D6CB7-9A8A-41A8-8A4A-14894A3829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03D5A75-8A7E-4FCD-84F2-443AFAC427F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3388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E612112-930C-4362-ABEE-6E1D09D5504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>
            <a:lvl1pPr algn="r"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57C8BEF-3CB7-448A-A102-661476108B1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7388"/>
            <a:ext cx="6094412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703162E7-1276-44AD-BF08-25838D52FCB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D4FC3FF6-7B36-436F-A916-A9F5807D990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8388"/>
            <a:ext cx="2973388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defTabSz="912983">
              <a:spcBef>
                <a:spcPct val="0"/>
              </a:spcBef>
              <a:buFontTx/>
              <a:buNone/>
              <a:defRPr sz="1200" b="0" baseline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938DB8C-8A57-40FC-807C-417F48BE4A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8388"/>
            <a:ext cx="2973387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9" tIns="45710" rIns="91419" bIns="45710" numCol="1" anchor="b" anchorCtr="0" compatLnSpc="1">
            <a:prstTxWarp prst="textNoShape">
              <a:avLst/>
            </a:prstTxWarp>
          </a:bodyPr>
          <a:lstStyle>
            <a:lvl1pPr algn="r" defTabSz="912813">
              <a:defRPr sz="1200" b="0" baseline="0">
                <a:latin typeface="Times New Roman" panose="02020603050405020304" pitchFamily="18" charset="0"/>
              </a:defRPr>
            </a:lvl1pPr>
          </a:lstStyle>
          <a:p>
            <a:fld id="{B18E33B3-019C-44A6-9016-07E12197EBA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9AAE6DC8-BF12-40B1-9E77-674B13528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AE263E-A6F4-459E-8A9B-310741CD9D6B}" type="slidenum">
              <a:rPr lang="en-US" altLang="en-US" sz="1200" b="0" baseline="0">
                <a:latin typeface="Times New Roman" panose="02020603050405020304" pitchFamily="18" charset="0"/>
              </a:rPr>
              <a:pPr/>
              <a:t>1</a:t>
            </a:fld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8E743BDC-B565-4F81-8C5C-0D5B84B28E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481F532-A6C1-435F-AF67-BA5CF1B365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900">
                <a:latin typeface="Arial" panose="020B0604020202020204" pitchFamily="34" charset="0"/>
              </a:rPr>
              <a:t>Enter speaker notes here.</a:t>
            </a:r>
          </a:p>
          <a:p>
            <a:endParaRPr lang="en-US" altLang="en-US"/>
          </a:p>
        </p:txBody>
      </p:sp>
      <p:sp>
        <p:nvSpPr>
          <p:cNvPr id="5125" name="Footer Placeholder 1">
            <a:extLst>
              <a:ext uri="{FF2B5EF4-FFF2-40B4-BE49-F238E27FC236}">
                <a16:creationId xmlns:a16="http://schemas.microsoft.com/office/drawing/2014/main" id="{5701B0DE-E235-43F7-A4C0-E60DDE87DC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7173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836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AE65321-494B-4985-842B-C83F32A19E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BADAC04-103A-4736-8F00-AC3EB49D5744}" type="slidenum">
              <a:rPr lang="en-US" altLang="en-US" sz="1200" b="0" baseline="0">
                <a:latin typeface="Times New Roman" panose="02020603050405020304" pitchFamily="18" charset="0"/>
              </a:rPr>
              <a:pPr/>
              <a:t>4</a:t>
            </a:fld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  <p:sp>
        <p:nvSpPr>
          <p:cNvPr id="7171" name="Rectangle 1026">
            <a:extLst>
              <a:ext uri="{FF2B5EF4-FFF2-40B4-BE49-F238E27FC236}">
                <a16:creationId xmlns:a16="http://schemas.microsoft.com/office/drawing/2014/main" id="{4154E391-9348-4844-80A6-98FF0954B0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2" name="Rectangle 1027">
            <a:extLst>
              <a:ext uri="{FF2B5EF4-FFF2-40B4-BE49-F238E27FC236}">
                <a16:creationId xmlns:a16="http://schemas.microsoft.com/office/drawing/2014/main" id="{CEE0F3F3-495E-4DF3-A46A-D379B698E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171450" indent="-171450">
              <a:buFontTx/>
              <a:buChar char="-"/>
            </a:pPr>
            <a:endParaRPr lang="en-US" altLang="en-US" sz="900" dirty="0"/>
          </a:p>
        </p:txBody>
      </p:sp>
      <p:sp>
        <p:nvSpPr>
          <p:cNvPr id="7173" name="Footer Placeholder 1">
            <a:extLst>
              <a:ext uri="{FF2B5EF4-FFF2-40B4-BE49-F238E27FC236}">
                <a16:creationId xmlns:a16="http://schemas.microsoft.com/office/drawing/2014/main" id="{5D0325C9-11D4-4E29-B032-E6AB71B96AC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9687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0185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283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675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258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39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8E33B3-019C-44A6-9016-07E12197EBA7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34591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DDEFE528-FBAC-4F49-995F-B6A3313229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10DB0-1B20-4461-B04E-28850AAFCC8A}" type="slidenum">
              <a:rPr lang="en-US" altLang="en-US" sz="1200" b="0" baseline="0"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EEAF5B3-0938-4B79-B0FB-F4B05F76A7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FE76FB42-E6CE-4E36-BA8C-D08DACF32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900" b="1" dirty="0">
              <a:latin typeface="Arial" panose="020B0604020202020204" pitchFamily="34" charset="0"/>
            </a:endParaRPr>
          </a:p>
          <a:p>
            <a:endParaRPr lang="en-US" altLang="en-US" dirty="0"/>
          </a:p>
        </p:txBody>
      </p:sp>
      <p:sp>
        <p:nvSpPr>
          <p:cNvPr id="13317" name="Footer Placeholder 1">
            <a:extLst>
              <a:ext uri="{FF2B5EF4-FFF2-40B4-BE49-F238E27FC236}">
                <a16:creationId xmlns:a16="http://schemas.microsoft.com/office/drawing/2014/main" id="{CC70E943-77D4-4A96-8E9F-ED0C3D5911B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C8B68173-0075-4C7F-A3AA-8E105A68C9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E595C9-B57E-4EBB-AADB-18D1005CC627}" type="slidenum">
              <a:rPr lang="en-US" altLang="en-US" sz="1200" b="0" baseline="0"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54F166EA-979A-4950-9D96-C845C132F6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0CEDF2A2-6E2D-4DA3-9179-A26A2F73F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21509" name="Footer Placeholder 1">
            <a:extLst>
              <a:ext uri="{FF2B5EF4-FFF2-40B4-BE49-F238E27FC236}">
                <a16:creationId xmlns:a16="http://schemas.microsoft.com/office/drawing/2014/main" id="{5E49D118-A236-44EB-8876-311D8B845D2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12813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200" b="0" baseline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8620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260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877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084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616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75481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436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815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644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359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4633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914400" y="1981200"/>
            <a:ext cx="10363200" cy="3657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58217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1981200"/>
            <a:ext cx="5080000" cy="3657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55824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36576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02332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36576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3657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83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9A66B81-8450-144E-91DC-B74B26615B13}"/>
              </a:ext>
            </a:extLst>
          </p:cNvPr>
          <p:cNvSpPr/>
          <p:nvPr userDrawn="1"/>
        </p:nvSpPr>
        <p:spPr bwMode="auto">
          <a:xfrm>
            <a:off x="0" y="6581001"/>
            <a:ext cx="12192000" cy="276999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C4661597-2569-4212-9809-59644CB85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B4B70DA-E559-4799-A46B-6FFEAAE12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TextBox 1">
            <a:extLst>
              <a:ext uri="{FF2B5EF4-FFF2-40B4-BE49-F238E27FC236}">
                <a16:creationId xmlns:a16="http://schemas.microsoft.com/office/drawing/2014/main" id="{38175F61-BE7D-42E6-9B57-3671F259941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21440" y="6409944"/>
            <a:ext cx="742604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200000"/>
              </a:lnSpc>
              <a:spcBef>
                <a:spcPct val="20000"/>
              </a:spcBef>
            </a:pPr>
            <a:fld id="{A0973FBF-CA28-461E-BF51-F68573DDDFF5}" type="slidenum">
              <a:rPr lang="en-US" altLang="en-US" sz="1800">
                <a:solidFill>
                  <a:schemeClr val="tx1"/>
                </a:solidFill>
              </a:rPr>
              <a:pPr algn="ctr">
                <a:lnSpc>
                  <a:spcPct val="200000"/>
                </a:lnSpc>
                <a:spcBef>
                  <a:spcPct val="20000"/>
                </a:spcBef>
              </a:pPr>
              <a:t>‹#›</a:t>
            </a:fld>
            <a:endParaRPr lang="en-US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09DEF-C803-2443-9E60-05F89CAA0D0F}"/>
              </a:ext>
            </a:extLst>
          </p:cNvPr>
          <p:cNvSpPr txBox="1"/>
          <p:nvPr userDrawn="1"/>
        </p:nvSpPr>
        <p:spPr>
          <a:xfrm>
            <a:off x="152400" y="6581001"/>
            <a:ext cx="2627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sz="1200" b="1" baseline="0" dirty="0">
                <a:solidFill>
                  <a:schemeClr val="tx1"/>
                </a:solidFill>
              </a:rPr>
              <a:t>ASGSR 2021 Baltimore, Maryland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33.png"/><Relationship Id="rId3" Type="http://schemas.microsoft.com/office/2007/relationships/media" Target="../media/media3.mp4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2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video" Target="../media/media4.mp4"/><Relationship Id="rId11" Type="http://schemas.openxmlformats.org/officeDocument/2006/relationships/image" Target="../media/image31.emf"/><Relationship Id="rId5" Type="http://schemas.microsoft.com/office/2007/relationships/media" Target="../media/media4.mp4"/><Relationship Id="rId10" Type="http://schemas.openxmlformats.org/officeDocument/2006/relationships/image" Target="../media/image30.png"/><Relationship Id="rId4" Type="http://schemas.openxmlformats.org/officeDocument/2006/relationships/video" Target="../media/media3.mp4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5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4ADEBB9D-636E-E24D-9695-8872C31C6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12192000" cy="266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n-US" altLang="en-US" sz="3400" kern="0" baseline="0" dirty="0"/>
              <a:t>Three-dimensional </a:t>
            </a:r>
            <a:r>
              <a:rPr lang="en-US" altLang="en-US" sz="3400" i="1" kern="0" baseline="0" dirty="0"/>
              <a:t>in situ</a:t>
            </a:r>
            <a:r>
              <a:rPr lang="en-US" altLang="en-US" sz="3400" kern="0" baseline="0" dirty="0"/>
              <a:t> observations of polycrystalline microstructure evolution during directional solidification of transparent alloys aboard the ISS and quantitative comparison with numerical modeling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4FB5FBE-E100-6D4A-BD6C-0B587E42C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43200"/>
            <a:ext cx="12192000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 b="1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 b="1">
                <a:solidFill>
                  <a:schemeClr val="bg2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chemeClr val="bg2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altLang="en-US" b="0" u="sng" kern="0" baseline="0" dirty="0"/>
              <a:t>Kaihua Ji</a:t>
            </a:r>
            <a:r>
              <a:rPr lang="en-US" altLang="en-US" b="0" kern="0" baseline="30000" dirty="0"/>
              <a:t>1</a:t>
            </a:r>
            <a:r>
              <a:rPr lang="en-US" altLang="en-US" b="0" kern="0" baseline="0" dirty="0"/>
              <a:t>, F.L. Mota</a:t>
            </a:r>
            <a:r>
              <a:rPr lang="en-US" altLang="en-US" b="0" kern="0" baseline="30000" dirty="0"/>
              <a:t>2</a:t>
            </a:r>
            <a:r>
              <a:rPr lang="en-US" altLang="en-US" b="0" kern="0" baseline="0" dirty="0"/>
              <a:t>, Y. Song</a:t>
            </a:r>
            <a:r>
              <a:rPr lang="en-US" altLang="en-US" b="0" kern="0" baseline="30000" dirty="0"/>
              <a:t>1</a:t>
            </a:r>
            <a:r>
              <a:rPr lang="en-US" altLang="en-US" b="0" kern="0" baseline="0" dirty="0"/>
              <a:t>, T. Lyons</a:t>
            </a:r>
            <a:r>
              <a:rPr lang="en-US" altLang="en-US" b="0" kern="0" baseline="30000" dirty="0"/>
              <a:t>3</a:t>
            </a:r>
            <a:r>
              <a:rPr lang="en-US" altLang="en-US" b="0" kern="0" baseline="0" dirty="0"/>
              <a:t>, L.L. Strutzenberg</a:t>
            </a:r>
            <a:r>
              <a:rPr lang="en-US" altLang="en-US" b="0" kern="0" baseline="30000" dirty="0"/>
              <a:t>4</a:t>
            </a:r>
            <a:r>
              <a:rPr lang="en-US" altLang="en-US" b="0" kern="0" baseline="0" dirty="0"/>
              <a:t>, </a:t>
            </a:r>
          </a:p>
          <a:p>
            <a:r>
              <a:rPr lang="en-US" altLang="en-US" b="0" kern="0" baseline="0" dirty="0"/>
              <a:t>R. Trivedi</a:t>
            </a:r>
            <a:r>
              <a:rPr lang="en-US" altLang="en-US" b="0" kern="0" baseline="30000" dirty="0"/>
              <a:t>3</a:t>
            </a:r>
            <a:r>
              <a:rPr lang="en-US" altLang="en-US" b="0" kern="0" baseline="0" dirty="0"/>
              <a:t>, N. Bergeon</a:t>
            </a:r>
            <a:r>
              <a:rPr lang="en-US" altLang="en-US" b="0" kern="0" baseline="30000" dirty="0"/>
              <a:t>2</a:t>
            </a:r>
            <a:r>
              <a:rPr lang="en-US" altLang="en-US" b="0" kern="0" baseline="0" dirty="0"/>
              <a:t>, A. Karma</a:t>
            </a:r>
            <a:r>
              <a:rPr lang="en-US" altLang="en-US" b="0" kern="0" baseline="30000" dirty="0"/>
              <a:t>1</a:t>
            </a:r>
            <a:endParaRPr lang="en-US" altLang="en-US" b="0" kern="0" baseline="0" dirty="0"/>
          </a:p>
          <a:p>
            <a:endParaRPr lang="en-US" altLang="en-US" sz="1800" b="0" kern="0" baseline="0" dirty="0"/>
          </a:p>
          <a:p>
            <a:endParaRPr lang="en-US" altLang="en-US" sz="1800" b="0" kern="0" baseline="0" dirty="0"/>
          </a:p>
          <a:p>
            <a:pPr>
              <a:lnSpc>
                <a:spcPct val="90000"/>
              </a:lnSpc>
            </a:pPr>
            <a:r>
              <a:rPr lang="en-US" altLang="en-US" sz="2400" b="0" kern="0" baseline="30000" dirty="0"/>
              <a:t>1</a:t>
            </a:r>
            <a:r>
              <a:rPr lang="en-US" altLang="en-US" sz="2400" b="0" kern="0" baseline="0" dirty="0"/>
              <a:t>Northeastern University</a:t>
            </a:r>
          </a:p>
          <a:p>
            <a:pPr>
              <a:lnSpc>
                <a:spcPct val="90000"/>
              </a:lnSpc>
            </a:pPr>
            <a:r>
              <a:rPr lang="en-US" altLang="en-US" sz="2400" b="0" kern="0" baseline="30000" dirty="0"/>
              <a:t>2</a:t>
            </a:r>
            <a:r>
              <a:rPr lang="en-US" altLang="en-US" sz="2400" b="0" kern="0" baseline="0" dirty="0"/>
              <a:t>IM2NP, Aix-Marseille Université</a:t>
            </a:r>
          </a:p>
          <a:p>
            <a:pPr>
              <a:lnSpc>
                <a:spcPct val="90000"/>
              </a:lnSpc>
            </a:pPr>
            <a:r>
              <a:rPr lang="en-US" altLang="en-US" sz="2400" b="0" kern="0" baseline="30000" dirty="0"/>
              <a:t>3</a:t>
            </a:r>
            <a:r>
              <a:rPr lang="en-US" altLang="en-US" sz="2400" b="0" kern="0" baseline="0" dirty="0"/>
              <a:t>Iowa State University</a:t>
            </a:r>
          </a:p>
          <a:p>
            <a:pPr>
              <a:lnSpc>
                <a:spcPct val="90000"/>
              </a:lnSpc>
            </a:pPr>
            <a:r>
              <a:rPr lang="en-US" altLang="en-US" sz="2400" b="0" kern="0" baseline="30000" dirty="0"/>
              <a:t>4</a:t>
            </a:r>
            <a:r>
              <a:rPr lang="en-US" altLang="en-US" sz="2400" b="0" kern="0" baseline="0" dirty="0"/>
              <a:t>Marshall Space Flight Center</a:t>
            </a:r>
          </a:p>
          <a:p>
            <a:pPr>
              <a:lnSpc>
                <a:spcPct val="90000"/>
              </a:lnSpc>
            </a:pPr>
            <a:r>
              <a:rPr lang="en-US" altLang="en-US" sz="2400" b="0" kern="0" baseline="0" dirty="0"/>
              <a:t> </a:t>
            </a:r>
          </a:p>
        </p:txBody>
      </p:sp>
      <p:pic>
        <p:nvPicPr>
          <p:cNvPr id="8" name="Picture 1" descr="E:\CETSOL\figures\index.png">
            <a:extLst>
              <a:ext uri="{FF2B5EF4-FFF2-40B4-BE49-F238E27FC236}">
                <a16:creationId xmlns:a16="http://schemas.microsoft.com/office/drawing/2014/main" id="{9ACB2388-F9E8-224B-A1AA-557FA73FE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15400" y="4521957"/>
            <a:ext cx="984650" cy="820542"/>
          </a:xfrm>
          <a:prstGeom prst="rect">
            <a:avLst/>
          </a:prstGeom>
          <a:noFill/>
        </p:spPr>
      </p:pic>
      <p:pic>
        <p:nvPicPr>
          <p:cNvPr id="9" name="Picture 8" descr="cnes.png">
            <a:extLst>
              <a:ext uri="{FF2B5EF4-FFF2-40B4-BE49-F238E27FC236}">
                <a16:creationId xmlns:a16="http://schemas.microsoft.com/office/drawing/2014/main" id="{5CF2AF69-A245-3043-AF2D-B2A1B3901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9673" y="5417111"/>
            <a:ext cx="936104" cy="831289"/>
          </a:xfrm>
          <a:prstGeom prst="rect">
            <a:avLst/>
          </a:prstGeom>
        </p:spPr>
      </p:pic>
      <p:pic>
        <p:nvPicPr>
          <p:cNvPr id="10" name="Picture 9" descr="declic.png">
            <a:extLst>
              <a:ext uri="{FF2B5EF4-FFF2-40B4-BE49-F238E27FC236}">
                <a16:creationId xmlns:a16="http://schemas.microsoft.com/office/drawing/2014/main" id="{3455FF0A-635D-2542-8A54-2874AFCA6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084" y="5000011"/>
            <a:ext cx="1505516" cy="820542"/>
          </a:xfrm>
          <a:prstGeom prst="rect">
            <a:avLst/>
          </a:prstGeom>
        </p:spPr>
      </p:pic>
      <p:pic>
        <p:nvPicPr>
          <p:cNvPr id="3" name="Picture 2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58CAEB90-23D6-7942-B55E-8A386FF7E8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r="7653"/>
          <a:stretch/>
        </p:blipFill>
        <p:spPr>
          <a:xfrm>
            <a:off x="55598" y="4672604"/>
            <a:ext cx="3525802" cy="14233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780BF13-2E68-D346-9DA4-94EC4AD26BF3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/>
              <a:t>Outline</a:t>
            </a:r>
          </a:p>
          <a:p>
            <a:pPr>
              <a:defRPr/>
            </a:pPr>
            <a:endParaRPr lang="en-US" altLang="en-US" sz="3600" kern="0" baseline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7904CC99-8A5D-6147-8F6F-3B4FC3BEDF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1065873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Microgravity experiment: </a:t>
            </a:r>
            <a:r>
              <a:rPr lang="en-US" altLang="en-US" sz="2400" b="0" baseline="0" dirty="0" err="1">
                <a:solidFill>
                  <a:schemeClr val="bg2"/>
                </a:solidFill>
                <a:cs typeface="Arial" panose="020B0604020202020204" pitchFamily="34" charset="0"/>
              </a:rPr>
              <a:t>DEvice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for the study of Critical </a:t>
            </a:r>
            <a:r>
              <a:rPr lang="en-US" altLang="en-US" sz="2400" b="0" baseline="0" dirty="0" err="1">
                <a:solidFill>
                  <a:schemeClr val="bg2"/>
                </a:solidFill>
                <a:cs typeface="Arial" panose="020B0604020202020204" pitchFamily="34" charset="0"/>
              </a:rPr>
              <a:t>LIquids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and Crystallization - Directional Solidification Insert (DECLIC-DSI).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2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Phase-field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modeling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with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massive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parallel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implementation.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12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Experimental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observations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and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modeling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of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sub-boundaries.</a:t>
            </a: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en-US" sz="12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Experimental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observations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and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modeling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of</a:t>
            </a:r>
            <a:r>
              <a:rPr lang="zh-CN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macroscopic curvature</a:t>
            </a:r>
            <a:r>
              <a:rPr lang="en-US" altLang="zh-CN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s</a:t>
            </a: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altLang="en-US" sz="12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Summary.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67D33-521F-0845-A978-9BF8AC5C4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071090"/>
            <a:ext cx="6819900" cy="240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27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29B7A09-8BFF-D641-9213-9F46B8EEC8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1" b="4146"/>
          <a:stretch/>
        </p:blipFill>
        <p:spPr>
          <a:xfrm>
            <a:off x="3252788" y="1676400"/>
            <a:ext cx="2065744" cy="2125662"/>
          </a:xfrm>
          <a:prstGeom prst="rect">
            <a:avLst/>
          </a:prstGeom>
        </p:spPr>
      </p:pic>
      <p:pic>
        <p:nvPicPr>
          <p:cNvPr id="5" name="Picture 58" descr="A close up of a sign&#10;&#10;Description automatically generated">
            <a:extLst>
              <a:ext uri="{FF2B5EF4-FFF2-40B4-BE49-F238E27FC236}">
                <a16:creationId xmlns:a16="http://schemas.microsoft.com/office/drawing/2014/main" id="{3D2638B4-41CD-4145-922A-BBB0BE7F4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4325"/>
            <a:ext cx="3163888" cy="441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71">
            <a:extLst>
              <a:ext uri="{FF2B5EF4-FFF2-40B4-BE49-F238E27FC236}">
                <a16:creationId xmlns:a16="http://schemas.microsoft.com/office/drawing/2014/main" id="{EE52B647-EEA9-5745-9EB4-CBCF5B95C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3088" y="4987925"/>
            <a:ext cx="2763837" cy="215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defRPr/>
            </a:pPr>
            <a:r>
              <a:rPr lang="en-US" sz="1400" b="0" i="1" baseline="0" err="1">
                <a:solidFill>
                  <a:schemeClr val="bg2"/>
                </a:solidFill>
                <a:latin typeface="+mn-lt"/>
              </a:rPr>
              <a:t>Losert</a:t>
            </a:r>
            <a:r>
              <a:rPr lang="en-US" sz="1400" b="0" i="1" baseline="0">
                <a:solidFill>
                  <a:schemeClr val="bg2"/>
                </a:solidFill>
                <a:latin typeface="+mn-lt"/>
              </a:rPr>
              <a:t>, Shi, and Cummins (1998)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B3D09A7-7899-8242-B976-1D6AEF2C220E}"/>
              </a:ext>
            </a:extLst>
          </p:cNvPr>
          <p:cNvGrpSpPr>
            <a:grpSpLocks/>
          </p:cNvGrpSpPr>
          <p:nvPr/>
        </p:nvGrpSpPr>
        <p:grpSpPr bwMode="auto">
          <a:xfrm>
            <a:off x="6096980" y="3422650"/>
            <a:ext cx="3415929" cy="1828800"/>
            <a:chOff x="6193411" y="3423139"/>
            <a:chExt cx="3414713" cy="1828800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DB4024BF-0DE7-2F45-A7EF-CF4747923D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3411" y="3423139"/>
              <a:ext cx="3414713" cy="1828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20000"/>
                </a:spcBef>
                <a:buFontTx/>
                <a:buChar char="•"/>
              </a:pPr>
              <a:endParaRPr lang="en-US" altLang="en-US"/>
            </a:p>
          </p:txBody>
        </p:sp>
        <p:pic>
          <p:nvPicPr>
            <p:cNvPr id="9" name="Picture 75" descr="1998_LosertShiCummings_PNAS_p431.pdf">
              <a:extLst>
                <a:ext uri="{FF2B5EF4-FFF2-40B4-BE49-F238E27FC236}">
                  <a16:creationId xmlns:a16="http://schemas.microsoft.com/office/drawing/2014/main" id="{C2E4B13A-F8BE-B949-9AD0-633ACDEA9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9" t="44815" r="55202" b="36813"/>
            <a:stretch>
              <a:fillRect/>
            </a:stretch>
          </p:blipFill>
          <p:spPr bwMode="auto">
            <a:xfrm rot="5400000">
              <a:off x="8153974" y="3810489"/>
              <a:ext cx="1695450" cy="1073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7" descr="1998_LosertShiCummings_PNAS_p431.pdf">
              <a:extLst>
                <a:ext uri="{FF2B5EF4-FFF2-40B4-BE49-F238E27FC236}">
                  <a16:creationId xmlns:a16="http://schemas.microsoft.com/office/drawing/2014/main" id="{D6EEB553-8F34-B241-BAB2-5CCDF50DA1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4" t="14754" r="55591" b="75635"/>
            <a:stretch>
              <a:fillRect/>
            </a:stretch>
          </p:blipFill>
          <p:spPr bwMode="auto">
            <a:xfrm rot="5400000">
              <a:off x="6074349" y="4061314"/>
              <a:ext cx="1685925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78" descr="1998_LosertShiCummings_PNAS_p431.pdf">
              <a:extLst>
                <a:ext uri="{FF2B5EF4-FFF2-40B4-BE49-F238E27FC236}">
                  <a16:creationId xmlns:a16="http://schemas.microsoft.com/office/drawing/2014/main" id="{123EB75D-57EA-E542-8317-C186D04AE2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63" t="27792" r="55411" b="58318"/>
            <a:stretch>
              <a:fillRect/>
            </a:stretch>
          </p:blipFill>
          <p:spPr bwMode="auto">
            <a:xfrm rot="5400000">
              <a:off x="6906993" y="3941457"/>
              <a:ext cx="1695450" cy="81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76" descr="1998_LosertShiCummings_PNAS_p431.pdf">
              <a:extLst>
                <a:ext uri="{FF2B5EF4-FFF2-40B4-BE49-F238E27FC236}">
                  <a16:creationId xmlns:a16="http://schemas.microsoft.com/office/drawing/2014/main" id="{A8B04E89-022E-864B-BACB-92C709457D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6" t="7600" r="55418" b="89697"/>
            <a:stretch>
              <a:fillRect/>
            </a:stretch>
          </p:blipFill>
          <p:spPr bwMode="auto">
            <a:xfrm rot="5400000">
              <a:off x="5497292" y="4263721"/>
              <a:ext cx="1687513" cy="158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4DD2393-D90C-B647-88BF-EA97519E5143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1584325"/>
            <a:ext cx="6553200" cy="1390650"/>
            <a:chOff x="5734624" y="1584814"/>
            <a:chExt cx="6553193" cy="1390650"/>
          </a:xfrm>
        </p:grpSpPr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3B61B9FA-752B-FE49-843F-223B60FC90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58908" y="2661139"/>
              <a:ext cx="2728909" cy="30797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fr-FR" sz="2000" b="0" baseline="0" err="1">
                  <a:solidFill>
                    <a:srgbClr val="A50021"/>
                  </a:solidFill>
                  <a:latin typeface="+mn-lt"/>
                </a:rPr>
                <a:t>Solute</a:t>
              </a:r>
              <a:r>
                <a:rPr lang="fr-FR" sz="2000" b="0" baseline="0">
                  <a:solidFill>
                    <a:srgbClr val="A50021"/>
                  </a:solidFill>
                  <a:latin typeface="+mn-lt"/>
                </a:rPr>
                <a:t> concentration C</a:t>
              </a:r>
              <a:r>
                <a:rPr lang="fr-FR" sz="2000" b="0">
                  <a:solidFill>
                    <a:srgbClr val="A50021"/>
                  </a:solidFill>
                  <a:latin typeface="+mn-lt"/>
                </a:rPr>
                <a:t>0</a:t>
              </a:r>
            </a:p>
          </p:txBody>
        </p:sp>
        <p:sp>
          <p:nvSpPr>
            <p:cNvPr id="15" name="Text Box 15">
              <a:extLst>
                <a:ext uri="{FF2B5EF4-FFF2-40B4-BE49-F238E27FC236}">
                  <a16:creationId xmlns:a16="http://schemas.microsoft.com/office/drawing/2014/main" id="{27F5B975-0C14-D147-8610-2FF40F542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27158" y="2157902"/>
              <a:ext cx="2382834" cy="30797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fr-FR" sz="2000" b="0" baseline="0" err="1">
                  <a:solidFill>
                    <a:srgbClr val="008000"/>
                  </a:solidFill>
                  <a:latin typeface="+mn-lt"/>
                </a:rPr>
                <a:t>Growth</a:t>
              </a:r>
              <a:r>
                <a:rPr lang="fr-FR" sz="2000" b="0" baseline="0">
                  <a:solidFill>
                    <a:srgbClr val="008000"/>
                  </a:solidFill>
                  <a:latin typeface="+mn-lt"/>
                </a:rPr>
                <a:t> </a:t>
              </a:r>
              <a:r>
                <a:rPr lang="fr-FR" sz="2000" b="0" baseline="0" err="1">
                  <a:solidFill>
                    <a:srgbClr val="008000"/>
                  </a:solidFill>
                  <a:latin typeface="+mn-lt"/>
                </a:rPr>
                <a:t>velocity</a:t>
              </a:r>
              <a:r>
                <a:rPr lang="fr-FR" sz="2000" b="0" baseline="0">
                  <a:solidFill>
                    <a:srgbClr val="008000"/>
                  </a:solidFill>
                  <a:latin typeface="+mn-lt"/>
                </a:rPr>
                <a:t> V</a:t>
              </a:r>
              <a:endParaRPr lang="fr-FR" sz="2000" b="0">
                <a:solidFill>
                  <a:srgbClr val="008000"/>
                </a:solidFill>
                <a:latin typeface="+mn-lt"/>
              </a:endParaRPr>
            </a:p>
          </p:txBody>
        </p:sp>
        <p:sp>
          <p:nvSpPr>
            <p:cNvPr id="16" name="AutoShape 11">
              <a:extLst>
                <a:ext uri="{FF2B5EF4-FFF2-40B4-BE49-F238E27FC236}">
                  <a16:creationId xmlns:a16="http://schemas.microsoft.com/office/drawing/2014/main" id="{DBC403A3-230E-7745-8DA7-6FA6CC988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624" y="2186477"/>
              <a:ext cx="3695700" cy="23653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8 w 21600"/>
                <a:gd name="T13" fmla="*/ 7331 h 21600"/>
                <a:gd name="T14" fmla="*/ 20921 w 21600"/>
                <a:gd name="T15" fmla="*/ 1426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04" y="0"/>
                  </a:moveTo>
                  <a:lnTo>
                    <a:pt x="19504" y="7280"/>
                  </a:lnTo>
                  <a:lnTo>
                    <a:pt x="3375" y="7280"/>
                  </a:lnTo>
                  <a:lnTo>
                    <a:pt x="3375" y="14320"/>
                  </a:lnTo>
                  <a:lnTo>
                    <a:pt x="19504" y="14320"/>
                  </a:lnTo>
                  <a:lnTo>
                    <a:pt x="19504" y="21600"/>
                  </a:lnTo>
                  <a:lnTo>
                    <a:pt x="21600" y="10800"/>
                  </a:lnTo>
                  <a:lnTo>
                    <a:pt x="19504" y="0"/>
                  </a:lnTo>
                  <a:close/>
                </a:path>
                <a:path w="21600" h="21600">
                  <a:moveTo>
                    <a:pt x="1350" y="7280"/>
                  </a:moveTo>
                  <a:lnTo>
                    <a:pt x="1350" y="14320"/>
                  </a:lnTo>
                  <a:lnTo>
                    <a:pt x="2700" y="14320"/>
                  </a:lnTo>
                  <a:lnTo>
                    <a:pt x="2700" y="7280"/>
                  </a:lnTo>
                  <a:lnTo>
                    <a:pt x="1350" y="7280"/>
                  </a:lnTo>
                  <a:close/>
                </a:path>
                <a:path w="21600" h="21600">
                  <a:moveTo>
                    <a:pt x="0" y="7280"/>
                  </a:moveTo>
                  <a:lnTo>
                    <a:pt x="0" y="14320"/>
                  </a:lnTo>
                  <a:lnTo>
                    <a:pt x="675" y="14320"/>
                  </a:lnTo>
                  <a:lnTo>
                    <a:pt x="675" y="7280"/>
                  </a:lnTo>
                  <a:lnTo>
                    <a:pt x="0" y="72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17" name="AutoShape 12">
              <a:extLst>
                <a:ext uri="{FF2B5EF4-FFF2-40B4-BE49-F238E27FC236}">
                  <a16:creationId xmlns:a16="http://schemas.microsoft.com/office/drawing/2014/main" id="{B43F4628-B924-4E45-BC49-23F48D645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4624" y="2745277"/>
              <a:ext cx="3695700" cy="23018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8 w 21600"/>
                <a:gd name="T13" fmla="*/ 7331 h 21600"/>
                <a:gd name="T14" fmla="*/ 20921 w 21600"/>
                <a:gd name="T15" fmla="*/ 1426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04" y="0"/>
                  </a:moveTo>
                  <a:lnTo>
                    <a:pt x="19504" y="7280"/>
                  </a:lnTo>
                  <a:lnTo>
                    <a:pt x="3375" y="7280"/>
                  </a:lnTo>
                  <a:lnTo>
                    <a:pt x="3375" y="14320"/>
                  </a:lnTo>
                  <a:lnTo>
                    <a:pt x="19504" y="14320"/>
                  </a:lnTo>
                  <a:lnTo>
                    <a:pt x="19504" y="21600"/>
                  </a:lnTo>
                  <a:lnTo>
                    <a:pt x="21600" y="10800"/>
                  </a:lnTo>
                  <a:lnTo>
                    <a:pt x="19504" y="0"/>
                  </a:lnTo>
                  <a:close/>
                </a:path>
                <a:path w="21600" h="21600">
                  <a:moveTo>
                    <a:pt x="1350" y="7280"/>
                  </a:moveTo>
                  <a:lnTo>
                    <a:pt x="1350" y="14320"/>
                  </a:lnTo>
                  <a:lnTo>
                    <a:pt x="2700" y="14320"/>
                  </a:lnTo>
                  <a:lnTo>
                    <a:pt x="2700" y="7280"/>
                  </a:lnTo>
                  <a:lnTo>
                    <a:pt x="1350" y="7280"/>
                  </a:lnTo>
                  <a:close/>
                </a:path>
                <a:path w="21600" h="21600">
                  <a:moveTo>
                    <a:pt x="0" y="7280"/>
                  </a:moveTo>
                  <a:lnTo>
                    <a:pt x="0" y="14320"/>
                  </a:lnTo>
                  <a:lnTo>
                    <a:pt x="675" y="14320"/>
                  </a:lnTo>
                  <a:lnTo>
                    <a:pt x="675" y="7280"/>
                  </a:lnTo>
                  <a:lnTo>
                    <a:pt x="0" y="7280"/>
                  </a:lnTo>
                  <a:close/>
                </a:path>
              </a:pathLst>
            </a:custGeom>
            <a:solidFill>
              <a:srgbClr val="A50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endParaRPr lang="en-US"/>
            </a:p>
          </p:txBody>
        </p:sp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510A8013-4BB2-CF4F-8793-1BCD0E56B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31920" y="1584814"/>
              <a:ext cx="2589210" cy="307975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20000"/>
                </a:spcBef>
                <a:defRPr/>
              </a:pPr>
              <a:r>
                <a:rPr lang="fr-FR" sz="2000" b="0" baseline="0" err="1">
                  <a:solidFill>
                    <a:srgbClr val="800080"/>
                  </a:solidFill>
                  <a:latin typeface="+mn-lt"/>
                </a:rPr>
                <a:t>Temperature</a:t>
              </a:r>
              <a:r>
                <a:rPr lang="fr-FR" sz="2000" b="0" baseline="0">
                  <a:solidFill>
                    <a:srgbClr val="800080"/>
                  </a:solidFill>
                  <a:latin typeface="+mn-lt"/>
                </a:rPr>
                <a:t> gradient G</a:t>
              </a:r>
            </a:p>
          </p:txBody>
        </p:sp>
        <p:sp>
          <p:nvSpPr>
            <p:cNvPr id="19" name="AutoShape 9">
              <a:extLst>
                <a:ext uri="{FF2B5EF4-FFF2-40B4-BE49-F238E27FC236}">
                  <a16:creationId xmlns:a16="http://schemas.microsoft.com/office/drawing/2014/main" id="{728B1504-B38C-704C-A824-A4CD35FFC04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734624" y="1653077"/>
              <a:ext cx="3667125" cy="25241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74 w 21600"/>
                <a:gd name="T13" fmla="*/ 7280 h 21600"/>
                <a:gd name="T14" fmla="*/ 20915 w 21600"/>
                <a:gd name="T15" fmla="*/ 1432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9504" y="0"/>
                  </a:moveTo>
                  <a:lnTo>
                    <a:pt x="19504" y="7280"/>
                  </a:lnTo>
                  <a:lnTo>
                    <a:pt x="3375" y="7280"/>
                  </a:lnTo>
                  <a:lnTo>
                    <a:pt x="3375" y="14320"/>
                  </a:lnTo>
                  <a:lnTo>
                    <a:pt x="19504" y="14320"/>
                  </a:lnTo>
                  <a:lnTo>
                    <a:pt x="19504" y="21600"/>
                  </a:lnTo>
                  <a:lnTo>
                    <a:pt x="21600" y="10800"/>
                  </a:lnTo>
                  <a:lnTo>
                    <a:pt x="19504" y="0"/>
                  </a:lnTo>
                  <a:close/>
                </a:path>
                <a:path w="21600" h="21600">
                  <a:moveTo>
                    <a:pt x="1350" y="7280"/>
                  </a:moveTo>
                  <a:lnTo>
                    <a:pt x="1350" y="14320"/>
                  </a:lnTo>
                  <a:lnTo>
                    <a:pt x="2700" y="14320"/>
                  </a:lnTo>
                  <a:lnTo>
                    <a:pt x="2700" y="7280"/>
                  </a:lnTo>
                  <a:lnTo>
                    <a:pt x="1350" y="7280"/>
                  </a:lnTo>
                  <a:close/>
                </a:path>
                <a:path w="21600" h="21600">
                  <a:moveTo>
                    <a:pt x="0" y="7280"/>
                  </a:moveTo>
                  <a:lnTo>
                    <a:pt x="0" y="14320"/>
                  </a:lnTo>
                  <a:lnTo>
                    <a:pt x="675" y="14320"/>
                  </a:lnTo>
                  <a:lnTo>
                    <a:pt x="675" y="7280"/>
                  </a:lnTo>
                  <a:lnTo>
                    <a:pt x="0" y="7280"/>
                  </a:lnTo>
                  <a:close/>
                </a:path>
              </a:pathLst>
            </a:custGeom>
            <a:solidFill>
              <a:srgbClr val="8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0" rIns="0" bIns="0" anchor="ctr"/>
            <a:lstStyle/>
            <a:p>
              <a:endParaRPr lang="en-US"/>
            </a:p>
          </p:txBody>
        </p:sp>
      </p:grpSp>
      <p:sp>
        <p:nvSpPr>
          <p:cNvPr id="20" name="TextBox 2">
            <a:extLst>
              <a:ext uri="{FF2B5EF4-FFF2-40B4-BE49-F238E27FC236}">
                <a16:creationId xmlns:a16="http://schemas.microsoft.com/office/drawing/2014/main" id="{FDAA7D04-E67D-8B45-AF18-5F227947E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353050"/>
            <a:ext cx="1828800" cy="708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b="0" baseline="0">
                <a:solidFill>
                  <a:schemeClr val="bg2"/>
                </a:solidFill>
                <a:latin typeface="+mn-lt"/>
              </a:rPr>
              <a:t>Constitutional supercooling</a:t>
            </a:r>
          </a:p>
        </p:txBody>
      </p:sp>
      <p:sp>
        <p:nvSpPr>
          <p:cNvPr id="21" name="Line 25">
            <a:extLst>
              <a:ext uri="{FF2B5EF4-FFF2-40B4-BE49-F238E27FC236}">
                <a16:creationId xmlns:a16="http://schemas.microsoft.com/office/drawing/2014/main" id="{5699398F-954A-0D4B-99C0-8151DD3F99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00800" y="1584325"/>
            <a:ext cx="0" cy="3595688"/>
          </a:xfrm>
          <a:prstGeom prst="line">
            <a:avLst/>
          </a:prstGeom>
          <a:noFill/>
          <a:ln w="38100">
            <a:solidFill>
              <a:schemeClr val="bg2">
                <a:lumMod val="65000"/>
                <a:lumOff val="35000"/>
              </a:schemeClr>
            </a:solidFill>
            <a:prstDash val="dash"/>
            <a:round/>
            <a:headEnd/>
            <a:tailEnd/>
          </a:ln>
        </p:spPr>
        <p:txBody>
          <a:bodyPr lIns="0" tIns="0" rIns="0" bIns="0"/>
          <a:lstStyle/>
          <a:p>
            <a:pPr>
              <a:spcBef>
                <a:spcPct val="20000"/>
              </a:spcBef>
              <a:buFontTx/>
              <a:buChar char="•"/>
              <a:defRPr/>
            </a:pPr>
            <a:endParaRPr lang="en-US" sz="140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22" name="Line 25">
            <a:extLst>
              <a:ext uri="{FF2B5EF4-FFF2-40B4-BE49-F238E27FC236}">
                <a16:creationId xmlns:a16="http://schemas.microsoft.com/office/drawing/2014/main" id="{B852C6E6-260D-C24E-89F0-F6C90531B1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29600" y="1584325"/>
            <a:ext cx="0" cy="3595688"/>
          </a:xfrm>
          <a:prstGeom prst="line">
            <a:avLst/>
          </a:prstGeom>
          <a:noFill/>
          <a:ln w="38100">
            <a:solidFill>
              <a:schemeClr val="bg2">
                <a:lumMod val="65000"/>
                <a:lumOff val="35000"/>
              </a:schemeClr>
            </a:solidFill>
            <a:prstDash val="dash"/>
            <a:round/>
            <a:headEnd/>
            <a:tailEnd/>
          </a:ln>
        </p:spPr>
        <p:txBody>
          <a:bodyPr lIns="0" tIns="0" rIns="0" bIns="0"/>
          <a:lstStyle/>
          <a:p>
            <a:pPr>
              <a:defRPr/>
            </a:pPr>
            <a:endParaRPr lang="en-US"/>
          </a:p>
        </p:txBody>
      </p:sp>
      <p:pic>
        <p:nvPicPr>
          <p:cNvPr id="23" name="Picture 2" descr="V_&gt;_frac_k_D_G_m.pdf">
            <a:extLst>
              <a:ext uri="{FF2B5EF4-FFF2-40B4-BE49-F238E27FC236}">
                <a16:creationId xmlns:a16="http://schemas.microsoft.com/office/drawing/2014/main" id="{5129B936-00C5-2C4F-ABE5-44AC43BC6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5491163"/>
            <a:ext cx="150018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6">
            <a:extLst>
              <a:ext uri="{FF2B5EF4-FFF2-40B4-BE49-F238E27FC236}">
                <a16:creationId xmlns:a16="http://schemas.microsoft.com/office/drawing/2014/main" id="{7169A969-938D-7A4D-BC5E-1BD450FE12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925" y="774700"/>
            <a:ext cx="11055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000" b="0" baseline="0">
                <a:solidFill>
                  <a:schemeClr val="bg2"/>
                </a:solidFill>
                <a:cs typeface="Arial" panose="020B0604020202020204" pitchFamily="34" charset="0"/>
              </a:rPr>
              <a:t>Microstructure formation under well-controlled growth conditions (G, V, C</a:t>
            </a:r>
            <a:r>
              <a:rPr lang="en-US" altLang="en-US" sz="2000" b="0">
                <a:solidFill>
                  <a:schemeClr val="bg2"/>
                </a:solidFill>
                <a:cs typeface="Arial" panose="020B0604020202020204" pitchFamily="34" charset="0"/>
              </a:rPr>
              <a:t>0</a:t>
            </a:r>
            <a:r>
              <a:rPr lang="en-US" altLang="en-US" sz="2000" b="0" baseline="0">
                <a:solidFill>
                  <a:schemeClr val="bg2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8DC42601-15AD-6F47-A2D3-A9905FF0F0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90488"/>
            <a:ext cx="10972800" cy="611187"/>
          </a:xfrm>
        </p:spPr>
        <p:txBody>
          <a:bodyPr/>
          <a:lstStyle/>
          <a:p>
            <a:r>
              <a:rPr lang="en-US" altLang="en-US" sz="3600" dirty="0"/>
              <a:t>The system – directional solidification</a:t>
            </a:r>
          </a:p>
        </p:txBody>
      </p:sp>
      <p:sp>
        <p:nvSpPr>
          <p:cNvPr id="36" name="TextBox 13">
            <a:extLst>
              <a:ext uri="{FF2B5EF4-FFF2-40B4-BE49-F238E27FC236}">
                <a16:creationId xmlns:a16="http://schemas.microsoft.com/office/drawing/2014/main" id="{8AF29D2B-1FA5-9945-B2EC-4222F6B5C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7733" y="3552844"/>
            <a:ext cx="18816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 b="0" i="1" baseline="0" err="1">
                <a:cs typeface="Arial" panose="020B0604020202020204" pitchFamily="34" charset="0"/>
              </a:rPr>
              <a:t>Giamei</a:t>
            </a:r>
            <a:r>
              <a:rPr lang="en-US" altLang="en-US" sz="1200" b="0" i="1" baseline="0">
                <a:cs typeface="Arial" panose="020B0604020202020204" pitchFamily="34" charset="0"/>
              </a:rPr>
              <a:t> (2013)</a:t>
            </a:r>
          </a:p>
        </p:txBody>
      </p:sp>
      <p:pic>
        <p:nvPicPr>
          <p:cNvPr id="39" name="Picture 4" descr="P02_Dendrites.jpg">
            <a:extLst>
              <a:ext uri="{FF2B5EF4-FFF2-40B4-BE49-F238E27FC236}">
                <a16:creationId xmlns:a16="http://schemas.microsoft.com/office/drawing/2014/main" id="{23447949-AA72-6C45-89B1-C0E136A76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8"/>
          <a:stretch/>
        </p:blipFill>
        <p:spPr bwMode="auto">
          <a:xfrm>
            <a:off x="3252788" y="3898900"/>
            <a:ext cx="2081212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3">
            <a:extLst>
              <a:ext uri="{FF2B5EF4-FFF2-40B4-BE49-F238E27FC236}">
                <a16:creationId xmlns:a16="http://schemas.microsoft.com/office/drawing/2014/main" id="{13EA6F82-426F-D743-8B0B-F89075209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2165" y="5678506"/>
            <a:ext cx="188169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 b="0" i="1" baseline="0" dirty="0">
                <a:cs typeface="Arial" panose="020B0604020202020204" pitchFamily="34" charset="0"/>
              </a:rPr>
              <a:t>David et al. (1992)</a:t>
            </a:r>
          </a:p>
        </p:txBody>
      </p:sp>
    </p:spTree>
    <p:extLst>
      <p:ext uri="{BB962C8B-B14F-4D97-AF65-F5344CB8AC3E}">
        <p14:creationId xmlns:p14="http://schemas.microsoft.com/office/powerpoint/2010/main" val="151801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1" descr="Convection.png">
            <a:extLst>
              <a:ext uri="{FF2B5EF4-FFF2-40B4-BE49-F238E27FC236}">
                <a16:creationId xmlns:a16="http://schemas.microsoft.com/office/drawing/2014/main" id="{A566E13D-8220-F646-98F5-8378F4B4E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00" y="1263650"/>
            <a:ext cx="3627438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2001_JamgotchianEtAl_PRL.pdf">
            <a:extLst>
              <a:ext uri="{FF2B5EF4-FFF2-40B4-BE49-F238E27FC236}">
                <a16:creationId xmlns:a16="http://schemas.microsoft.com/office/drawing/2014/main" id="{507A7E93-B59A-254C-9F68-774BD9413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84" t="44600" r="13750" b="14401"/>
          <a:stretch>
            <a:fillRect/>
          </a:stretch>
        </p:blipFill>
        <p:spPr bwMode="auto">
          <a:xfrm rot="5400000">
            <a:off x="1581151" y="3578225"/>
            <a:ext cx="1809750" cy="321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DF1A622D-2D9E-194F-8924-D7F1ECF06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388" y="815975"/>
            <a:ext cx="3470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0" baseline="0">
                <a:solidFill>
                  <a:schemeClr val="bg2"/>
                </a:solidFill>
                <a:cs typeface="Arial" panose="020B0604020202020204" pitchFamily="34" charset="0"/>
              </a:rPr>
              <a:t>Gravity-induced convection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A060BB1A-C45A-0B45-A6C3-AFBC105DF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3" y="3881438"/>
            <a:ext cx="3744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0" baseline="0">
                <a:solidFill>
                  <a:schemeClr val="bg2"/>
                </a:solidFill>
                <a:cs typeface="Arial" panose="020B0604020202020204" pitchFamily="34" charset="0"/>
              </a:rPr>
              <a:t>Microstructure heterogeneities</a:t>
            </a:r>
          </a:p>
        </p:txBody>
      </p:sp>
      <p:pic>
        <p:nvPicPr>
          <p:cNvPr id="11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BE73A3C5-ECEB-6044-8CA5-2254993DD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73"/>
          <a:stretch>
            <a:fillRect/>
          </a:stretch>
        </p:blipFill>
        <p:spPr bwMode="auto">
          <a:xfrm>
            <a:off x="5676900" y="1216025"/>
            <a:ext cx="331946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>
            <a:extLst>
              <a:ext uri="{FF2B5EF4-FFF2-40B4-BE49-F238E27FC236}">
                <a16:creationId xmlns:a16="http://schemas.microsoft.com/office/drawing/2014/main" id="{87D119E6-A19B-BA4B-A124-348EFBAEE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29000"/>
            <a:ext cx="3619500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359678-D632-6041-B71C-5796AF913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9938" y="815975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b="0" baseline="0">
                <a:solidFill>
                  <a:schemeClr val="bg2"/>
                </a:solidFill>
                <a:cs typeface="Arial" panose="020B0604020202020204" pitchFamily="34" charset="0"/>
              </a:rPr>
              <a:t>Microgravity experiment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87E5A47-AA1E-4846-A512-AC3721E8882D}"/>
              </a:ext>
            </a:extLst>
          </p:cNvPr>
          <p:cNvCxnSpPr>
            <a:cxnSpLocks/>
          </p:cNvCxnSpPr>
          <p:nvPr/>
        </p:nvCxnSpPr>
        <p:spPr bwMode="auto">
          <a:xfrm>
            <a:off x="8876506" y="4821447"/>
            <a:ext cx="610394" cy="283953"/>
          </a:xfrm>
          <a:prstGeom prst="straightConnector1">
            <a:avLst/>
          </a:prstGeom>
          <a:ln w="50800">
            <a:solidFill>
              <a:schemeClr val="bg2">
                <a:lumMod val="65000"/>
                <a:lumOff val="35000"/>
              </a:schemeClr>
            </a:solidFill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3">
            <a:extLst>
              <a:ext uri="{FF2B5EF4-FFF2-40B4-BE49-F238E27FC236}">
                <a16:creationId xmlns:a16="http://schemas.microsoft.com/office/drawing/2014/main" id="{6F93B7A3-7994-7B47-B7F2-162A45022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376" y="1263650"/>
            <a:ext cx="2724524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Two campaigns:</a:t>
            </a:r>
          </a:p>
          <a:p>
            <a:endParaRPr lang="en-US" altLang="en-US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1) Microgravity experiments from 2009-2011 dedicated to cellular regime (</a:t>
            </a:r>
            <a:r>
              <a:rPr lang="en-US" altLang="en-US" sz="1600" baseline="0" dirty="0">
                <a:solidFill>
                  <a:schemeClr val="bg2"/>
                </a:solidFill>
                <a:cs typeface="Arial" panose="020B0604020202020204" pitchFamily="34" charset="0"/>
              </a:rPr>
              <a:t>DSI</a:t>
            </a:r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).</a:t>
            </a:r>
          </a:p>
          <a:p>
            <a:endParaRPr lang="en-US" altLang="en-US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2) Microgravity experiments from 2017-2018 dedicated to dendritic regime (</a:t>
            </a:r>
            <a:r>
              <a:rPr lang="en-US" altLang="en-US" sz="1600" baseline="0" dirty="0">
                <a:solidFill>
                  <a:schemeClr val="bg2"/>
                </a:solidFill>
                <a:cs typeface="Arial" panose="020B0604020202020204" pitchFamily="34" charset="0"/>
              </a:rPr>
              <a:t>DSI-R</a:t>
            </a:r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).</a:t>
            </a: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D445182F-FA8F-8442-B1A3-0F33A7064B0F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76200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Microgravity experiments</a:t>
            </a:r>
          </a:p>
          <a:p>
            <a:pPr>
              <a:defRPr/>
            </a:pPr>
            <a:endParaRPr lang="en-US" altLang="en-US" sz="3600" kern="0" baseline="0" dirty="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8FD3CC26-4B36-584C-8699-AFD3EE199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969" y="6042025"/>
            <a:ext cx="2743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400" b="0" i="1" baseline="0" err="1">
                <a:solidFill>
                  <a:schemeClr val="bg2"/>
                </a:solidFill>
              </a:rPr>
              <a:t>Jamgotchian</a:t>
            </a:r>
            <a:r>
              <a:rPr lang="en-US" altLang="en-US" sz="1400" b="0" i="1" baseline="0">
                <a:solidFill>
                  <a:schemeClr val="bg2"/>
                </a:solidFill>
              </a:rPr>
              <a:t> et al., PRL (2001)</a:t>
            </a:r>
          </a:p>
        </p:txBody>
      </p:sp>
      <p:pic>
        <p:nvPicPr>
          <p:cNvPr id="19" name="v=2 G=4">
            <a:hlinkClick r:id="" action="ppaction://media"/>
            <a:extLst>
              <a:ext uri="{FF2B5EF4-FFF2-40B4-BE49-F238E27FC236}">
                <a16:creationId xmlns:a16="http://schemas.microsoft.com/office/drawing/2014/main" id="{AC795BB4-11B3-8740-97D2-19EA23E25B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608343" y="3902016"/>
            <a:ext cx="2293897" cy="22938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14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D12550-D3B2-5741-B6FD-FEB6F96BA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28" y="1425794"/>
            <a:ext cx="3526664" cy="4822606"/>
          </a:xfrm>
          <a:prstGeom prst="rect">
            <a:avLst/>
          </a:prstGeom>
        </p:spPr>
      </p:pic>
      <p:pic>
        <p:nvPicPr>
          <p:cNvPr id="5" name="Picture 5" descr="958112449_00100021_0100_10_035e_00000000_391ba2c1_00000000_00_002b1f6f_00_02_0000_00_">
            <a:extLst>
              <a:ext uri="{FF2B5EF4-FFF2-40B4-BE49-F238E27FC236}">
                <a16:creationId xmlns:a16="http://schemas.microsoft.com/office/drawing/2014/main" id="{B4CCB952-65B3-C449-B55C-92EDE60BB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5" t="17696" r="5646" b="21923"/>
          <a:stretch/>
        </p:blipFill>
        <p:spPr bwMode="auto">
          <a:xfrm>
            <a:off x="4953000" y="1366161"/>
            <a:ext cx="3237659" cy="221523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492B6A5-220E-B843-8F42-1AF96D6C94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" t="15416" r="-85" b="15812"/>
          <a:stretch/>
        </p:blipFill>
        <p:spPr bwMode="auto">
          <a:xfrm>
            <a:off x="8237658" y="1366161"/>
            <a:ext cx="3170796" cy="221284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793BFB6-3FAC-0148-B70E-9C8E38040E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72"/>
          <a:stretch/>
        </p:blipFill>
        <p:spPr>
          <a:xfrm>
            <a:off x="4411625" y="4191000"/>
            <a:ext cx="3797553" cy="2215239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404739B8-4D9E-5742-AB9F-1F1F2EBF269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4"/>
          <a:stretch/>
        </p:blipFill>
        <p:spPr>
          <a:xfrm>
            <a:off x="8174275" y="4151407"/>
            <a:ext cx="3801003" cy="2254832"/>
          </a:xfrm>
          <a:prstGeom prst="rect">
            <a:avLst/>
          </a:prstGeom>
        </p:spPr>
      </p:pic>
      <p:sp>
        <p:nvSpPr>
          <p:cNvPr id="12" name="Right Arrow 11">
            <a:extLst>
              <a:ext uri="{FF2B5EF4-FFF2-40B4-BE49-F238E27FC236}">
                <a16:creationId xmlns:a16="http://schemas.microsoft.com/office/drawing/2014/main" id="{3B127BE9-7C6C-8446-9CC3-3B0332764FB1}"/>
              </a:ext>
            </a:extLst>
          </p:cNvPr>
          <p:cNvSpPr/>
          <p:nvPr/>
        </p:nvSpPr>
        <p:spPr bwMode="auto">
          <a:xfrm>
            <a:off x="3326082" y="1739839"/>
            <a:ext cx="1058023" cy="182880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5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089E20-F4DB-DB4F-B846-49FAD5B05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06121"/>
            <a:ext cx="4953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6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DECLIC-DSI setup enables to observe the solid-liquid interface from top and transverse views.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7F545828-372E-004D-BD6C-0C8E90D3BCFC}"/>
              </a:ext>
            </a:extLst>
          </p:cNvPr>
          <p:cNvSpPr/>
          <p:nvPr/>
        </p:nvSpPr>
        <p:spPr bwMode="auto">
          <a:xfrm rot="2069247">
            <a:off x="4034205" y="4073039"/>
            <a:ext cx="365760" cy="182880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5">
                <a:lumMod val="50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6A20899F-CF89-404B-88C7-E88612E09EA8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76200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In situ observations</a:t>
            </a:r>
          </a:p>
          <a:p>
            <a:pPr>
              <a:defRPr/>
            </a:pPr>
            <a:endParaRPr lang="en-US" altLang="en-US" sz="3600" kern="0" baseline="0" dirty="0"/>
          </a:p>
        </p:txBody>
      </p:sp>
      <p:sp>
        <p:nvSpPr>
          <p:cNvPr id="17" name="Text Box 8">
            <a:extLst>
              <a:ext uri="{FF2B5EF4-FFF2-40B4-BE49-F238E27FC236}">
                <a16:creationId xmlns:a16="http://schemas.microsoft.com/office/drawing/2014/main" id="{73EF265A-7B16-A640-9FAD-FB675A3E82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4273" y="3119735"/>
            <a:ext cx="11777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9pPr>
          </a:lstStyle>
          <a:p>
            <a:r>
              <a:rPr lang="fr-FR" sz="1200" baseline="0" dirty="0" err="1">
                <a:latin typeface="Calibri"/>
                <a:cs typeface="Calibri"/>
              </a:rPr>
              <a:t>V</a:t>
            </a:r>
            <a:r>
              <a:rPr lang="fr-FR" sz="1200" dirty="0" err="1">
                <a:latin typeface="Calibri"/>
                <a:cs typeface="Calibri"/>
              </a:rPr>
              <a:t>p</a:t>
            </a:r>
            <a:r>
              <a:rPr lang="fr-FR" sz="1200" baseline="0" dirty="0">
                <a:latin typeface="Calibri"/>
                <a:cs typeface="Calibri"/>
              </a:rPr>
              <a:t> = 1 </a:t>
            </a:r>
            <a:r>
              <a:rPr lang="el-GR" sz="1200" baseline="0" dirty="0">
                <a:latin typeface="Calibri"/>
                <a:cs typeface="Calibri"/>
              </a:rPr>
              <a:t>μ</a:t>
            </a:r>
            <a:r>
              <a:rPr lang="en-US" sz="1200" baseline="0" dirty="0">
                <a:latin typeface="Calibri"/>
                <a:cs typeface="Calibri"/>
              </a:rPr>
              <a:t>m/s</a:t>
            </a:r>
          </a:p>
          <a:p>
            <a:r>
              <a:rPr lang="en-US" sz="1200" baseline="0" dirty="0">
                <a:latin typeface="Calibri"/>
                <a:cs typeface="Calibri"/>
              </a:rPr>
              <a:t>G = 19 K/cm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C8DA8020-8BC7-4D99-8598-5526C78B6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9600" y="6267739"/>
            <a:ext cx="374222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200" b="0" i="1" baseline="0" dirty="0" err="1">
                <a:solidFill>
                  <a:schemeClr val="bg2"/>
                </a:solidFill>
              </a:rPr>
              <a:t>Mota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, F. L., et al. Acta </a:t>
            </a:r>
            <a:r>
              <a:rPr lang="en-US" altLang="en-US" sz="1200" b="0" i="1" baseline="0" dirty="0" err="1">
                <a:solidFill>
                  <a:schemeClr val="bg2"/>
                </a:solidFill>
              </a:rPr>
              <a:t>Materialia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 85 (2015): 362-377.</a:t>
            </a:r>
          </a:p>
        </p:txBody>
      </p:sp>
      <p:sp>
        <p:nvSpPr>
          <p:cNvPr id="18" name="Text Box 8">
            <a:extLst>
              <a:ext uri="{FF2B5EF4-FFF2-40B4-BE49-F238E27FC236}">
                <a16:creationId xmlns:a16="http://schemas.microsoft.com/office/drawing/2014/main" id="{61126EEA-8A32-4E49-B988-CD459C94E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899" y="6267739"/>
            <a:ext cx="40283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9pPr>
          </a:lstStyle>
          <a:p>
            <a:r>
              <a:rPr lang="fr-FR" sz="1400" b="0" baseline="0" dirty="0">
                <a:solidFill>
                  <a:schemeClr val="bg2"/>
                </a:solidFill>
                <a:latin typeface="Calibri"/>
                <a:cs typeface="Calibri"/>
              </a:rPr>
              <a:t>SCN-0.24wt%camphor</a:t>
            </a:r>
            <a:r>
              <a:rPr lang="en-US" sz="1400" b="0" baseline="0" dirty="0">
                <a:solidFill>
                  <a:schemeClr val="bg2"/>
                </a:solidFill>
                <a:latin typeface="Calibri"/>
                <a:cs typeface="Calibri"/>
              </a:rPr>
              <a:t>, G = 12 K/cm</a:t>
            </a:r>
            <a:endParaRPr lang="fr-FR" sz="1400" b="0" baseline="0" dirty="0">
              <a:solidFill>
                <a:schemeClr val="bg2"/>
              </a:solidFill>
              <a:latin typeface="Calibri"/>
              <a:cs typeface="Calibri"/>
            </a:endParaRPr>
          </a:p>
        </p:txBody>
      </p:sp>
      <p:sp>
        <p:nvSpPr>
          <p:cNvPr id="19" name="Text Box 8">
            <a:extLst>
              <a:ext uri="{FF2B5EF4-FFF2-40B4-BE49-F238E27FC236}">
                <a16:creationId xmlns:a16="http://schemas.microsoft.com/office/drawing/2014/main" id="{FDA1B362-9C8D-4EA8-83D3-7A0BB539D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572161"/>
            <a:ext cx="40283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9pPr>
          </a:lstStyle>
          <a:p>
            <a:r>
              <a:rPr lang="fr-FR" sz="1400" b="0" baseline="0" dirty="0">
                <a:solidFill>
                  <a:schemeClr val="bg2"/>
                </a:solidFill>
                <a:latin typeface="Calibri"/>
                <a:cs typeface="Calibri"/>
              </a:rPr>
              <a:t>SCN-0.24wt%camphor</a:t>
            </a:r>
          </a:p>
        </p:txBody>
      </p:sp>
      <p:sp>
        <p:nvSpPr>
          <p:cNvPr id="20" name="Text Box 8">
            <a:extLst>
              <a:ext uri="{FF2B5EF4-FFF2-40B4-BE49-F238E27FC236}">
                <a16:creationId xmlns:a16="http://schemas.microsoft.com/office/drawing/2014/main" id="{1A4AC19E-2C80-41CA-AD06-B005B0DFB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4673" y="3117344"/>
            <a:ext cx="11777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9pPr>
          </a:lstStyle>
          <a:p>
            <a:r>
              <a:rPr lang="fr-FR" sz="1200" baseline="0" dirty="0" err="1">
                <a:latin typeface="Calibri"/>
                <a:cs typeface="Calibri"/>
              </a:rPr>
              <a:t>V</a:t>
            </a:r>
            <a:r>
              <a:rPr lang="fr-FR" sz="1200" dirty="0" err="1">
                <a:latin typeface="Calibri"/>
                <a:cs typeface="Calibri"/>
              </a:rPr>
              <a:t>p</a:t>
            </a:r>
            <a:r>
              <a:rPr lang="fr-FR" sz="1200" baseline="0" dirty="0">
                <a:latin typeface="Calibri"/>
                <a:cs typeface="Calibri"/>
              </a:rPr>
              <a:t> = 30 </a:t>
            </a:r>
            <a:r>
              <a:rPr lang="el-GR" sz="1200" baseline="0" dirty="0">
                <a:latin typeface="Calibri"/>
                <a:cs typeface="Calibri"/>
              </a:rPr>
              <a:t>μ</a:t>
            </a:r>
            <a:r>
              <a:rPr lang="en-US" sz="1200" baseline="0" dirty="0">
                <a:latin typeface="Calibri"/>
                <a:cs typeface="Calibri"/>
              </a:rPr>
              <a:t>m/s</a:t>
            </a:r>
          </a:p>
          <a:p>
            <a:r>
              <a:rPr lang="en-US" sz="1200" baseline="0" dirty="0">
                <a:latin typeface="Calibri"/>
                <a:cs typeface="Calibri"/>
              </a:rPr>
              <a:t>G = 12 K/cm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C74196F2-561E-4091-B768-3C08695EA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75" y="6267739"/>
            <a:ext cx="458727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200" b="0" i="1" baseline="0" dirty="0" err="1">
                <a:solidFill>
                  <a:schemeClr val="bg2"/>
                </a:solidFill>
              </a:rPr>
              <a:t>Mota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 et al., 70th International Astronautical Congress. 2019.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A9E4E5-F916-424C-BE4C-27B430AA2083}"/>
              </a:ext>
            </a:extLst>
          </p:cNvPr>
          <p:cNvCxnSpPr/>
          <p:nvPr/>
        </p:nvCxnSpPr>
        <p:spPr bwMode="auto">
          <a:xfrm>
            <a:off x="8382000" y="3474720"/>
            <a:ext cx="457200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 Box 8">
            <a:extLst>
              <a:ext uri="{FF2B5EF4-FFF2-40B4-BE49-F238E27FC236}">
                <a16:creationId xmlns:a16="http://schemas.microsoft.com/office/drawing/2014/main" id="{85C962B0-9D0A-461B-9B6C-AD7F2D292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4267" y="3178900"/>
            <a:ext cx="5726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 Unicode MS" charset="0"/>
                <a:ea typeface="ＭＳ Ｐゴシック" charset="0"/>
              </a:defRPr>
            </a:lvl9pPr>
          </a:lstStyle>
          <a:p>
            <a:r>
              <a:rPr lang="en-US" sz="1200" baseline="0" dirty="0">
                <a:latin typeface="Calibri"/>
                <a:cs typeface="Calibri"/>
              </a:rPr>
              <a:t>1 mm</a:t>
            </a:r>
          </a:p>
        </p:txBody>
      </p:sp>
    </p:spTree>
    <p:extLst>
      <p:ext uri="{BB962C8B-B14F-4D97-AF65-F5344CB8AC3E}">
        <p14:creationId xmlns:p14="http://schemas.microsoft.com/office/powerpoint/2010/main" val="4091000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4794C5D-F899-5F46-A71D-C0A5A538357F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76200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Observations of polycrystalline microstructure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7F3377B0-5E89-3A48-A669-966CE136C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1056" y="7162800"/>
            <a:ext cx="3131344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b="0" i="1" baseline="0" dirty="0">
                <a:solidFill>
                  <a:srgbClr val="2A2D42"/>
                </a:solidFill>
                <a:cs typeface="Arial" panose="020B0604020202020204" pitchFamily="34" charset="0"/>
              </a:rPr>
              <a:t>SCN-0.24wt% Camphor, G = 19 K/cm, V = 2 </a:t>
            </a:r>
            <a:r>
              <a:rPr lang="en-US" altLang="en-US" sz="1000" b="0" i="1" baseline="0" dirty="0" err="1">
                <a:solidFill>
                  <a:srgbClr val="2A2D42"/>
                </a:solidFill>
                <a:cs typeface="Arial" panose="020B0604020202020204" pitchFamily="34" charset="0"/>
              </a:rPr>
              <a:t>μm</a:t>
            </a:r>
            <a:r>
              <a:rPr lang="en-US" altLang="en-US" sz="1000" b="0" i="1" baseline="0" dirty="0">
                <a:solidFill>
                  <a:srgbClr val="2A2D42"/>
                </a:solidFill>
                <a:cs typeface="Arial" panose="020B0604020202020204" pitchFamily="34" charset="0"/>
              </a:rPr>
              <a:t>/s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4F3B55BE-40E3-E242-A8DE-CDD8F2C1A1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70" b="62688"/>
          <a:stretch/>
        </p:blipFill>
        <p:spPr>
          <a:xfrm>
            <a:off x="8305800" y="2051401"/>
            <a:ext cx="3136459" cy="1451629"/>
          </a:xfrm>
          <a:prstGeom prst="rect">
            <a:avLst/>
          </a:prstGeom>
        </p:spPr>
      </p:pic>
      <p:pic>
        <p:nvPicPr>
          <p:cNvPr id="12" name="Picture 30" descr="A picture containing man, computer&#10;&#10;Description automatically generated">
            <a:extLst>
              <a:ext uri="{FF2B5EF4-FFF2-40B4-BE49-F238E27FC236}">
                <a16:creationId xmlns:a16="http://schemas.microsoft.com/office/drawing/2014/main" id="{3EB61DA2-ACBD-7841-B7F5-2C7C1A1DE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021" y="2051401"/>
            <a:ext cx="3429000" cy="343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6">
            <a:extLst>
              <a:ext uri="{FF2B5EF4-FFF2-40B4-BE49-F238E27FC236}">
                <a16:creationId xmlns:a16="http://schemas.microsoft.com/office/drawing/2014/main" id="{CF4088D3-1531-D849-9332-D5DCAA71E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895" y="6262761"/>
            <a:ext cx="7835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200" b="0" i="1" baseline="0" dirty="0" err="1">
                <a:solidFill>
                  <a:schemeClr val="bg2"/>
                </a:solidFill>
              </a:rPr>
              <a:t>Mota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, F. L., J. Pereda, K. Ji, Y. Song, R. Trivedi, A. Karma, and N. </a:t>
            </a:r>
            <a:r>
              <a:rPr lang="en-US" altLang="en-US" sz="1200" b="0" i="1" baseline="0" dirty="0" err="1">
                <a:solidFill>
                  <a:schemeClr val="bg2"/>
                </a:solidFill>
              </a:rPr>
              <a:t>Bergeon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. Acta </a:t>
            </a:r>
            <a:r>
              <a:rPr lang="en-US" altLang="en-US" sz="1200" b="0" i="1" baseline="0" dirty="0" err="1">
                <a:solidFill>
                  <a:schemeClr val="bg2"/>
                </a:solidFill>
              </a:rPr>
              <a:t>Materialia</a:t>
            </a:r>
            <a:r>
              <a:rPr lang="en-US" altLang="en-US" sz="1200" b="0" i="1" baseline="0" dirty="0">
                <a:solidFill>
                  <a:schemeClr val="bg2"/>
                </a:solidFill>
              </a:rPr>
              <a:t> 204 (2021): 116500.</a:t>
            </a: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944AD782-4A93-A748-B265-12FFCC548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38200"/>
            <a:ext cx="821575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polycrystalline microstructure can be identified from the top view, where several grains grow at different orientations.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Different grains have different crystalline orientations and drifting velocities.</a:t>
            </a:r>
          </a:p>
        </p:txBody>
      </p:sp>
      <p:pic>
        <p:nvPicPr>
          <p:cNvPr id="22" name="Picture 21" descr="Diagram&#10;&#10;Description automatically generated">
            <a:extLst>
              <a:ext uri="{FF2B5EF4-FFF2-40B4-BE49-F238E27FC236}">
                <a16:creationId xmlns:a16="http://schemas.microsoft.com/office/drawing/2014/main" id="{A06D0231-DAF9-2E40-B518-2B1CB5B877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7" t="58495" r="6370" b="6250"/>
          <a:stretch/>
        </p:blipFill>
        <p:spPr>
          <a:xfrm>
            <a:off x="8519570" y="4100665"/>
            <a:ext cx="2806558" cy="1371600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7FF9E6D7-FAAF-DA4A-B401-516C30870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3" y="1949115"/>
            <a:ext cx="4297680" cy="41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0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89">
            <a:extLst>
              <a:ext uri="{FF2B5EF4-FFF2-40B4-BE49-F238E27FC236}">
                <a16:creationId xmlns:a16="http://schemas.microsoft.com/office/drawing/2014/main" id="{6C3F246C-1079-AA4F-B254-618CACB8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100" y="1054100"/>
            <a:ext cx="3213100" cy="372110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E095892E-905F-D44D-AEA2-89B70C143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066800"/>
            <a:ext cx="3073400" cy="3721100"/>
          </a:xfrm>
          <a:prstGeom prst="rect">
            <a:avLst/>
          </a:prstGeom>
        </p:spPr>
      </p:pic>
      <p:pic>
        <p:nvPicPr>
          <p:cNvPr id="131" name="Picture 130">
            <a:extLst>
              <a:ext uri="{FF2B5EF4-FFF2-40B4-BE49-F238E27FC236}">
                <a16:creationId xmlns:a16="http://schemas.microsoft.com/office/drawing/2014/main" id="{50B56F11-0DB8-6949-8E3C-A319238D4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9500" y="1092200"/>
            <a:ext cx="2336800" cy="3721100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F957C4CD-949E-4345-8324-5EA74190E511}"/>
              </a:ext>
            </a:extLst>
          </p:cNvPr>
          <p:cNvSpPr txBox="1"/>
          <p:nvPr/>
        </p:nvSpPr>
        <p:spPr>
          <a:xfrm>
            <a:off x="834547" y="5791171"/>
            <a:ext cx="41492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0" dirty="0">
                <a:solidFill>
                  <a:schemeClr val="bg2"/>
                </a:solidFill>
              </a:rPr>
              <a:t>Thin interface (W &gt;&gt; d0)</a:t>
            </a:r>
          </a:p>
          <a:p>
            <a:pPr algn="r"/>
            <a:r>
              <a:rPr lang="en-US" sz="1200" b="0" baseline="0" dirty="0">
                <a:solidFill>
                  <a:schemeClr val="bg2"/>
                </a:solidFill>
              </a:rPr>
              <a:t>	[</a:t>
            </a:r>
            <a:r>
              <a:rPr lang="en-US" sz="1200" b="0" i="1" baseline="0" dirty="0">
                <a:solidFill>
                  <a:schemeClr val="bg2"/>
                </a:solidFill>
              </a:rPr>
              <a:t>Karma and Rappel,  Phys. Rev. E  (1998)</a:t>
            </a:r>
            <a:r>
              <a:rPr lang="en-US" sz="1200" b="0" baseline="0" dirty="0">
                <a:solidFill>
                  <a:schemeClr val="bg2"/>
                </a:solidFill>
              </a:rPr>
              <a:t>]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E26B2DB-86C0-F94C-A3FE-16D2AFB1E7EC}"/>
              </a:ext>
            </a:extLst>
          </p:cNvPr>
          <p:cNvSpPr txBox="1"/>
          <p:nvPr/>
        </p:nvSpPr>
        <p:spPr>
          <a:xfrm>
            <a:off x="7077207" y="4873065"/>
            <a:ext cx="39590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0" dirty="0">
                <a:solidFill>
                  <a:schemeClr val="bg2"/>
                </a:solidFill>
              </a:rPr>
              <a:t>Anti-trapping current</a:t>
            </a:r>
          </a:p>
          <a:p>
            <a:pPr algn="r"/>
            <a:r>
              <a:rPr lang="en-US" sz="1200" baseline="0" dirty="0">
                <a:solidFill>
                  <a:schemeClr val="bg2"/>
                </a:solidFill>
              </a:rPr>
              <a:t>	</a:t>
            </a:r>
            <a:r>
              <a:rPr lang="en-US" sz="1200" b="0" baseline="0" dirty="0">
                <a:solidFill>
                  <a:schemeClr val="bg2"/>
                </a:solidFill>
              </a:rPr>
              <a:t>[</a:t>
            </a:r>
            <a:r>
              <a:rPr lang="en-US" sz="1200" b="0" i="1" baseline="0" dirty="0">
                <a:solidFill>
                  <a:schemeClr val="bg2"/>
                </a:solidFill>
              </a:rPr>
              <a:t>Karma, Phys. Rev. </a:t>
            </a:r>
            <a:r>
              <a:rPr lang="en-US" sz="1200" b="0" i="1" baseline="0" dirty="0" err="1">
                <a:solidFill>
                  <a:schemeClr val="bg2"/>
                </a:solidFill>
              </a:rPr>
              <a:t>Lett</a:t>
            </a:r>
            <a:r>
              <a:rPr lang="en-US" sz="1200" b="0" i="1" baseline="0" dirty="0">
                <a:solidFill>
                  <a:schemeClr val="bg2"/>
                </a:solidFill>
              </a:rPr>
              <a:t>. (2001);</a:t>
            </a:r>
          </a:p>
          <a:p>
            <a:pPr algn="r"/>
            <a:r>
              <a:rPr lang="en-US" sz="1200" b="0" i="1" baseline="0" dirty="0">
                <a:solidFill>
                  <a:schemeClr val="bg2"/>
                </a:solidFill>
              </a:rPr>
              <a:t> </a:t>
            </a:r>
            <a:r>
              <a:rPr lang="en-US" sz="1200" b="0" i="1" baseline="0" dirty="0" err="1">
                <a:solidFill>
                  <a:schemeClr val="bg2"/>
                </a:solidFill>
              </a:rPr>
              <a:t>Echebarria</a:t>
            </a:r>
            <a:r>
              <a:rPr lang="en-US" sz="1200" b="0" i="1" baseline="0" dirty="0">
                <a:solidFill>
                  <a:schemeClr val="bg2"/>
                </a:solidFill>
              </a:rPr>
              <a:t> et al. Phys. Rev. E (2004)</a:t>
            </a:r>
            <a:r>
              <a:rPr lang="en-US" sz="1200" b="0" baseline="0" dirty="0">
                <a:solidFill>
                  <a:schemeClr val="bg2"/>
                </a:solidFill>
              </a:rPr>
              <a:t>]</a:t>
            </a:r>
            <a:r>
              <a:rPr lang="en-US" sz="1200" b="0" i="1" baseline="0" dirty="0">
                <a:solidFill>
                  <a:schemeClr val="bg2"/>
                </a:solidFill>
              </a:rPr>
              <a:t> </a:t>
            </a:r>
            <a:endParaRPr lang="en-US" sz="1200" b="0" baseline="0" dirty="0">
              <a:solidFill>
                <a:schemeClr val="bg2"/>
              </a:solidFill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A0124260-358C-2C4A-85C5-7D57A933BC0F}"/>
              </a:ext>
            </a:extLst>
          </p:cNvPr>
          <p:cNvSpPr txBox="1"/>
          <p:nvPr/>
        </p:nvSpPr>
        <p:spPr>
          <a:xfrm>
            <a:off x="834548" y="4873065"/>
            <a:ext cx="41492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0" dirty="0">
                <a:solidFill>
                  <a:schemeClr val="bg2"/>
                </a:solidFill>
              </a:rPr>
              <a:t>Phase field (order parameter)</a:t>
            </a:r>
          </a:p>
          <a:p>
            <a:pPr algn="r"/>
            <a:r>
              <a:rPr lang="en-US" sz="1200" b="0" baseline="0" dirty="0">
                <a:solidFill>
                  <a:schemeClr val="bg2"/>
                </a:solidFill>
              </a:rPr>
              <a:t>[</a:t>
            </a:r>
            <a:r>
              <a:rPr lang="en-US" sz="1200" b="0" i="1" baseline="0" dirty="0">
                <a:solidFill>
                  <a:schemeClr val="bg2"/>
                </a:solidFill>
              </a:rPr>
              <a:t>Langer, Directions in Condensed Mat. Phys. (1986)</a:t>
            </a:r>
            <a:r>
              <a:rPr lang="en-US" sz="1200" b="0" baseline="0" dirty="0">
                <a:solidFill>
                  <a:schemeClr val="bg2"/>
                </a:solidFill>
              </a:rPr>
              <a:t>]</a:t>
            </a:r>
          </a:p>
          <a:p>
            <a:pPr algn="r"/>
            <a:r>
              <a:rPr lang="en-US" sz="1200" b="0" baseline="0" dirty="0">
                <a:solidFill>
                  <a:schemeClr val="bg2"/>
                </a:solidFill>
              </a:rPr>
              <a:t>[</a:t>
            </a:r>
            <a:r>
              <a:rPr lang="en-US" sz="1200" b="0" i="1" baseline="0" dirty="0">
                <a:solidFill>
                  <a:schemeClr val="bg2"/>
                </a:solidFill>
              </a:rPr>
              <a:t>Collins and Levine,  Phys. Rev. B  (1986)</a:t>
            </a:r>
            <a:r>
              <a:rPr lang="en-US" sz="1200" b="0" baseline="0" dirty="0">
                <a:solidFill>
                  <a:schemeClr val="bg2"/>
                </a:solidFill>
              </a:rPr>
              <a:t>]</a:t>
            </a:r>
          </a:p>
        </p:txBody>
      </p:sp>
      <p:sp>
        <p:nvSpPr>
          <p:cNvPr id="135" name="Rectangle 2">
            <a:extLst>
              <a:ext uri="{FF2B5EF4-FFF2-40B4-BE49-F238E27FC236}">
                <a16:creationId xmlns:a16="http://schemas.microsoft.com/office/drawing/2014/main" id="{B4F864B8-AB0E-9F47-B724-523E5C971717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76200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Phase-field model for alloy solidification</a:t>
            </a:r>
          </a:p>
          <a:p>
            <a:pPr>
              <a:defRPr/>
            </a:pPr>
            <a:endParaRPr lang="en-US" altLang="en-US" sz="3600" kern="0" baseline="0" dirty="0"/>
          </a:p>
        </p:txBody>
      </p:sp>
    </p:spTree>
    <p:extLst>
      <p:ext uri="{BB962C8B-B14F-4D97-AF65-F5344CB8AC3E}">
        <p14:creationId xmlns:p14="http://schemas.microsoft.com/office/powerpoint/2010/main" val="634488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 Media 18" descr="Online Media 18">
            <a:hlinkClick r:id="" action="ppaction://media"/>
            <a:extLst>
              <a:ext uri="{FF2B5EF4-FFF2-40B4-BE49-F238E27FC236}">
                <a16:creationId xmlns:a16="http://schemas.microsoft.com/office/drawing/2014/main" id="{B94BE85F-D2D6-DF4E-9BAA-1AC036672B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4287" t="22361" r="4740" b="25278"/>
          <a:stretch/>
        </p:blipFill>
        <p:spPr>
          <a:xfrm>
            <a:off x="15219" y="907573"/>
            <a:ext cx="7315200" cy="2491266"/>
          </a:xfrm>
          <a:prstGeom prst="rect">
            <a:avLst/>
          </a:prstGeom>
        </p:spPr>
      </p:pic>
      <p:pic>
        <p:nvPicPr>
          <p:cNvPr id="6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88BFC3-DC6D-9F47-85DA-9E35502FD2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" t="17674" r="4817" b="2448"/>
          <a:stretch>
            <a:fillRect/>
          </a:stretch>
        </p:blipFill>
        <p:spPr bwMode="auto">
          <a:xfrm>
            <a:off x="8509000" y="884238"/>
            <a:ext cx="3557588" cy="215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22">
            <a:extLst>
              <a:ext uri="{FF2B5EF4-FFF2-40B4-BE49-F238E27FC236}">
                <a16:creationId xmlns:a16="http://schemas.microsoft.com/office/drawing/2014/main" id="{0EE530C9-3852-DF4C-9934-B10AB20907D1}"/>
              </a:ext>
            </a:extLst>
          </p:cNvPr>
          <p:cNvCxnSpPr>
            <a:cxnSpLocks/>
          </p:cNvCxnSpPr>
          <p:nvPr/>
        </p:nvCxnSpPr>
        <p:spPr>
          <a:xfrm>
            <a:off x="3074988" y="5865813"/>
            <a:ext cx="508000" cy="77787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23">
            <a:extLst>
              <a:ext uri="{FF2B5EF4-FFF2-40B4-BE49-F238E27FC236}">
                <a16:creationId xmlns:a16="http://schemas.microsoft.com/office/drawing/2014/main" id="{8079AF25-4962-954A-BC7A-D5BB3A067863}"/>
              </a:ext>
            </a:extLst>
          </p:cNvPr>
          <p:cNvCxnSpPr>
            <a:cxnSpLocks/>
          </p:cNvCxnSpPr>
          <p:nvPr/>
        </p:nvCxnSpPr>
        <p:spPr>
          <a:xfrm>
            <a:off x="3840163" y="5778500"/>
            <a:ext cx="584200" cy="165100"/>
          </a:xfrm>
          <a:prstGeom prst="straightConnector1">
            <a:avLst/>
          </a:prstGeom>
          <a:ln w="50800">
            <a:solidFill>
              <a:srgbClr val="D90039"/>
            </a:solidFill>
            <a:tailEnd type="triangle"/>
          </a:ln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6">
            <a:extLst>
              <a:ext uri="{FF2B5EF4-FFF2-40B4-BE49-F238E27FC236}">
                <a16:creationId xmlns:a16="http://schemas.microsoft.com/office/drawing/2014/main" id="{FA065CA5-FD62-7943-8E30-5F2162BA3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0625" y="3008313"/>
            <a:ext cx="29543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400" b="0" baseline="0">
                <a:solidFill>
                  <a:schemeClr val="bg2"/>
                </a:solidFill>
              </a:rPr>
              <a:t>Simulation geometry</a:t>
            </a: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2D6DD3B2-BDC9-E54D-9CE3-181318E3B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3913" y="4400550"/>
            <a:ext cx="3557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b="0" baseline="0">
                <a:solidFill>
                  <a:schemeClr val="bg2"/>
                </a:solidFill>
              </a:rPr>
              <a:t>Grid dimensions: 600×1586×306 ≈ 300 million, over 4 million iterations!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888002-2EE6-3346-85FF-BB9037EC4B63}"/>
              </a:ext>
            </a:extLst>
          </p:cNvPr>
          <p:cNvGrpSpPr>
            <a:grpSpLocks/>
          </p:cNvGrpSpPr>
          <p:nvPr/>
        </p:nvGrpSpPr>
        <p:grpSpPr bwMode="auto">
          <a:xfrm>
            <a:off x="8421688" y="3352800"/>
            <a:ext cx="3557587" cy="2974744"/>
            <a:chOff x="8508489" y="3336807"/>
            <a:chExt cx="3557973" cy="2975065"/>
          </a:xfrm>
        </p:grpSpPr>
        <p:pic>
          <p:nvPicPr>
            <p:cNvPr id="12" name="Picture 12">
              <a:extLst>
                <a:ext uri="{FF2B5EF4-FFF2-40B4-BE49-F238E27FC236}">
                  <a16:creationId xmlns:a16="http://schemas.microsoft.com/office/drawing/2014/main" id="{1A3171E8-1B86-0D47-92B6-2C9F388B0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08489" y="3336807"/>
              <a:ext cx="3557973" cy="27308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F770E59E-62FC-6648-9215-E7993C607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58454" y="6004095"/>
              <a:ext cx="325649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 baseline="-25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20000"/>
                </a:spcBef>
              </a:pPr>
              <a:r>
                <a:rPr lang="en-US" altLang="en-US" sz="1400" b="0" baseline="0">
                  <a:solidFill>
                    <a:schemeClr val="bg2"/>
                  </a:solidFill>
                </a:rPr>
                <a:t>Multi-GPU intra-node communication</a:t>
              </a:r>
            </a:p>
          </p:txBody>
        </p:sp>
      </p:grpSp>
      <p:sp>
        <p:nvSpPr>
          <p:cNvPr id="14" name="Rectangle 6">
            <a:extLst>
              <a:ext uri="{FF2B5EF4-FFF2-40B4-BE49-F238E27FC236}">
                <a16:creationId xmlns:a16="http://schemas.microsoft.com/office/drawing/2014/main" id="{A66B9F5D-155A-0C41-8D1E-B502DF3DD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825" y="6016625"/>
            <a:ext cx="637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400" b="0" i="1" baseline="0" dirty="0">
                <a:solidFill>
                  <a:schemeClr val="bg2"/>
                </a:solidFill>
              </a:rPr>
              <a:t>Simulation of SCN-0.24wt% Camphor, G = 19 K/cm, V = 2 </a:t>
            </a:r>
            <a:r>
              <a:rPr lang="el-GR" altLang="en-US" sz="1400" b="0" i="1" baseline="0" dirty="0">
                <a:solidFill>
                  <a:schemeClr val="bg2"/>
                </a:solidFill>
              </a:rPr>
              <a:t>μ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m/s over 4 hours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AFCD7B-7793-A244-82FA-9B885B4C37EB}"/>
              </a:ext>
            </a:extLst>
          </p:cNvPr>
          <p:cNvCxnSpPr>
            <a:cxnSpLocks/>
          </p:cNvCxnSpPr>
          <p:nvPr/>
        </p:nvCxnSpPr>
        <p:spPr>
          <a:xfrm>
            <a:off x="517525" y="1060450"/>
            <a:ext cx="63595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6">
            <a:extLst>
              <a:ext uri="{FF2B5EF4-FFF2-40B4-BE49-F238E27FC236}">
                <a16:creationId xmlns:a16="http://schemas.microsoft.com/office/drawing/2014/main" id="{4531B9CC-332D-FB4E-A22A-689C483ED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138" y="1112838"/>
            <a:ext cx="596106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altLang="en-US" sz="1400" b="0" baseline="0">
                <a:solidFill>
                  <a:schemeClr val="bg2"/>
                </a:solidFill>
              </a:rPr>
              <a:t>3960 </a:t>
            </a:r>
            <a:r>
              <a:rPr lang="el-GR" altLang="en-US" sz="1400" b="0" baseline="0">
                <a:solidFill>
                  <a:schemeClr val="bg2"/>
                </a:solidFill>
              </a:rPr>
              <a:t>μ</a:t>
            </a:r>
            <a:r>
              <a:rPr lang="en-US" altLang="en-US" sz="1400" b="0" baseline="0">
                <a:solidFill>
                  <a:schemeClr val="bg2"/>
                </a:solidFill>
              </a:rPr>
              <a:t>m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4607C9A-4EDF-4841-A0B2-6EF541927BDF}"/>
              </a:ext>
            </a:extLst>
          </p:cNvPr>
          <p:cNvCxnSpPr>
            <a:cxnSpLocks/>
          </p:cNvCxnSpPr>
          <p:nvPr/>
        </p:nvCxnSpPr>
        <p:spPr>
          <a:xfrm>
            <a:off x="6951663" y="1143000"/>
            <a:ext cx="211137" cy="5508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6">
            <a:extLst>
              <a:ext uri="{FF2B5EF4-FFF2-40B4-BE49-F238E27FC236}">
                <a16:creationId xmlns:a16="http://schemas.microsoft.com/office/drawing/2014/main" id="{22FD5E24-7126-DE4D-9978-C87B245F6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2150" y="1230313"/>
            <a:ext cx="957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fr-FR" altLang="en-US" sz="1400" b="0" baseline="0">
                <a:solidFill>
                  <a:schemeClr val="bg2"/>
                </a:solidFill>
              </a:rPr>
              <a:t>760 </a:t>
            </a:r>
            <a:r>
              <a:rPr lang="el-GR" altLang="en-US" sz="1400" b="0" baseline="0">
                <a:solidFill>
                  <a:schemeClr val="bg2"/>
                </a:solidFill>
              </a:rPr>
              <a:t>μ</a:t>
            </a:r>
            <a:r>
              <a:rPr lang="en-US" altLang="en-US" sz="1400" b="0" baseline="0">
                <a:solidFill>
                  <a:schemeClr val="bg2"/>
                </a:solidFill>
              </a:rPr>
              <a:t>m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3950F7EE-7A2E-C946-9C7F-CAA45B0223C0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Massively parallel simulation</a:t>
            </a:r>
          </a:p>
        </p:txBody>
      </p:sp>
      <p:pic>
        <p:nvPicPr>
          <p:cNvPr id="20" name="Online Media 19" descr="Online Media 19">
            <a:hlinkClick r:id="" action="ppaction://media"/>
            <a:extLst>
              <a:ext uri="{FF2B5EF4-FFF2-40B4-BE49-F238E27FC236}">
                <a16:creationId xmlns:a16="http://schemas.microsoft.com/office/drawing/2014/main" id="{2E0C7846-B870-DF4D-807A-1D49F4DD5C18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2"/>
          <a:srcRect l="5930" t="57199" r="6041" b="20740"/>
          <a:stretch/>
        </p:blipFill>
        <p:spPr>
          <a:xfrm>
            <a:off x="693738" y="3532517"/>
            <a:ext cx="5976144" cy="886146"/>
          </a:xfrm>
          <a:prstGeom prst="rect">
            <a:avLst/>
          </a:prstGeom>
        </p:spPr>
      </p:pic>
      <p:pic>
        <p:nvPicPr>
          <p:cNvPr id="21" name="Online Media 17" descr="Online Media 17">
            <a:hlinkClick r:id="" action="ppaction://media"/>
            <a:extLst>
              <a:ext uri="{FF2B5EF4-FFF2-40B4-BE49-F238E27FC236}">
                <a16:creationId xmlns:a16="http://schemas.microsoft.com/office/drawing/2014/main" id="{516AC329-631D-404E-8612-7024AF6C5213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3"/>
          <a:srcRect l="4863" t="34421" r="4738" b="34213"/>
          <a:stretch/>
        </p:blipFill>
        <p:spPr>
          <a:xfrm>
            <a:off x="687730" y="4480273"/>
            <a:ext cx="5970177" cy="122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45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5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0BB91F97-1B6B-D647-87ED-C36CDEFDCDA5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Effects of sub-boundaries</a:t>
            </a:r>
          </a:p>
        </p:txBody>
      </p:sp>
      <p:pic>
        <p:nvPicPr>
          <p:cNvPr id="8" name="Picture 7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4C0DA151-F189-B54E-98BB-CEC0299E0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0156"/>
            <a:ext cx="7162800" cy="3964694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19B9D78A-F1A7-014C-911E-FE26A260BB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1" r="47033"/>
          <a:stretch/>
        </p:blipFill>
        <p:spPr>
          <a:xfrm>
            <a:off x="8152091" y="1743956"/>
            <a:ext cx="3963709" cy="419964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A035004-EE0E-7044-9B4E-0A7AC26E1139}"/>
              </a:ext>
            </a:extLst>
          </p:cNvPr>
          <p:cNvSpPr/>
          <p:nvPr/>
        </p:nvSpPr>
        <p:spPr bwMode="auto">
          <a:xfrm>
            <a:off x="0" y="1896356"/>
            <a:ext cx="3048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A74297-F076-0747-AFEC-2B8C23935605}"/>
              </a:ext>
            </a:extLst>
          </p:cNvPr>
          <p:cNvSpPr/>
          <p:nvPr/>
        </p:nvSpPr>
        <p:spPr bwMode="auto">
          <a:xfrm>
            <a:off x="3581400" y="1896356"/>
            <a:ext cx="3048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11380C-EC50-994C-AAC3-D0EB52A82AA9}"/>
              </a:ext>
            </a:extLst>
          </p:cNvPr>
          <p:cNvSpPr/>
          <p:nvPr/>
        </p:nvSpPr>
        <p:spPr bwMode="auto">
          <a:xfrm>
            <a:off x="3581400" y="3648956"/>
            <a:ext cx="3048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83AFAE-8349-0C43-AEBE-6339A742E288}"/>
              </a:ext>
            </a:extLst>
          </p:cNvPr>
          <p:cNvSpPr/>
          <p:nvPr/>
        </p:nvSpPr>
        <p:spPr bwMode="auto">
          <a:xfrm>
            <a:off x="8326315" y="1820156"/>
            <a:ext cx="304800" cy="2286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1" i="0" u="none" strike="noStrike" cap="none" normalizeH="0" baseline="-2500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18821-7C3E-9C4E-AB7F-030A5B979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66800"/>
            <a:ext cx="7162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Primary spacing evolution near a </a:t>
            </a:r>
            <a:r>
              <a:rPr lang="en-US" altLang="en-US" sz="1800" baseline="0" dirty="0">
                <a:solidFill>
                  <a:schemeClr val="bg2"/>
                </a:solidFill>
                <a:cs typeface="Arial" panose="020B0604020202020204" pitchFamily="34" charset="0"/>
              </a:rPr>
              <a:t>divergent</a:t>
            </a: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sub-grain boundary.</a:t>
            </a: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8E259105-73A6-6B42-BA7F-808397447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1030069"/>
            <a:ext cx="4114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0" baseline="0">
                <a:solidFill>
                  <a:schemeClr val="bg2"/>
                </a:solidFill>
                <a:cs typeface="Arial" panose="020B0604020202020204" pitchFamily="34" charset="0"/>
              </a:rPr>
              <a:t>Primary spacing evolution near a </a:t>
            </a:r>
            <a:r>
              <a:rPr lang="en-US" altLang="en-US" sz="1800" baseline="0">
                <a:solidFill>
                  <a:schemeClr val="bg2"/>
                </a:solidFill>
                <a:cs typeface="Arial" panose="020B0604020202020204" pitchFamily="34" charset="0"/>
              </a:rPr>
              <a:t>convergent</a:t>
            </a:r>
            <a:r>
              <a:rPr lang="en-US" altLang="en-US" sz="1800" b="0" baseline="0">
                <a:solidFill>
                  <a:schemeClr val="bg2"/>
                </a:solidFill>
                <a:cs typeface="Arial" panose="020B0604020202020204" pitchFamily="34" charset="0"/>
              </a:rPr>
              <a:t> sub-grain boundary.</a:t>
            </a: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04FB4AA1-6E45-9547-A141-A59B34DD4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243934"/>
            <a:ext cx="90181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400" b="0" i="1" baseline="0" err="1">
                <a:solidFill>
                  <a:schemeClr val="bg2"/>
                </a:solidFill>
              </a:rPr>
              <a:t>Mota</a:t>
            </a:r>
            <a:r>
              <a:rPr lang="en-US" altLang="en-US" sz="1400" b="0" i="1" baseline="0">
                <a:solidFill>
                  <a:schemeClr val="bg2"/>
                </a:solidFill>
              </a:rPr>
              <a:t>, F. L., J. Pereda, K. Ji, Y. Song, R. Trivedi, A. Karma, and N. </a:t>
            </a:r>
            <a:r>
              <a:rPr lang="en-US" altLang="en-US" sz="1400" b="0" i="1" baseline="0" err="1">
                <a:solidFill>
                  <a:schemeClr val="bg2"/>
                </a:solidFill>
              </a:rPr>
              <a:t>Bergeon</a:t>
            </a:r>
            <a:r>
              <a:rPr lang="en-US" altLang="en-US" sz="1400" b="0" i="1" baseline="0">
                <a:solidFill>
                  <a:schemeClr val="bg2"/>
                </a:solidFill>
              </a:rPr>
              <a:t>. Acta </a:t>
            </a:r>
            <a:r>
              <a:rPr lang="en-US" altLang="en-US" sz="1400" b="0" i="1" baseline="0" err="1">
                <a:solidFill>
                  <a:schemeClr val="bg2"/>
                </a:solidFill>
              </a:rPr>
              <a:t>Materialia</a:t>
            </a:r>
            <a:r>
              <a:rPr lang="en-US" altLang="en-US" sz="1400" b="0" i="1" baseline="0">
                <a:solidFill>
                  <a:schemeClr val="bg2"/>
                </a:solidFill>
              </a:rPr>
              <a:t> 204 (2021): 116500.</a:t>
            </a:r>
          </a:p>
        </p:txBody>
      </p:sp>
    </p:spTree>
    <p:extLst>
      <p:ext uri="{BB962C8B-B14F-4D97-AF65-F5344CB8AC3E}">
        <p14:creationId xmlns:p14="http://schemas.microsoft.com/office/powerpoint/2010/main" val="267800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D25842D1-83F6-D242-A8A7-AC21FAA70648}"/>
              </a:ext>
            </a:extLst>
          </p:cNvPr>
          <p:cNvSpPr txBox="1"/>
          <p:nvPr/>
        </p:nvSpPr>
        <p:spPr>
          <a:xfrm>
            <a:off x="1143000" y="833228"/>
            <a:ext cx="3222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0" dirty="0">
                <a:solidFill>
                  <a:schemeClr val="bg2"/>
                </a:solidFill>
              </a:rPr>
              <a:t>Experiment</a:t>
            </a:r>
          </a:p>
          <a:p>
            <a:r>
              <a:rPr lang="en-US" altLang="fr-FR" sz="1800" b="0" baseline="0" dirty="0">
                <a:solidFill>
                  <a:srgbClr val="000000"/>
                </a:solidFill>
                <a:cs typeface="Calibri"/>
              </a:rPr>
              <a:t>V = 1.5 µm/s, G = 19 K/cm</a:t>
            </a:r>
            <a:endParaRPr lang="fr-FR" altLang="fr-FR" sz="1800" b="0" baseline="0" dirty="0">
              <a:solidFill>
                <a:srgbClr val="000000"/>
              </a:solidFill>
              <a:cs typeface="Calibri"/>
            </a:endParaRPr>
          </a:p>
        </p:txBody>
      </p:sp>
      <p:pic>
        <p:nvPicPr>
          <p:cNvPr id="57" name="Picture 56" descr="Solitarycell.gif">
            <a:extLst>
              <a:ext uri="{FF2B5EF4-FFF2-40B4-BE49-F238E27FC236}">
                <a16:creationId xmlns:a16="http://schemas.microsoft.com/office/drawing/2014/main" id="{970025BA-EE2E-304B-827E-9EB49E30B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524000"/>
            <a:ext cx="2871216" cy="2130788"/>
          </a:xfrm>
          <a:prstGeom prst="rect">
            <a:avLst/>
          </a:prstGeom>
        </p:spPr>
      </p:pic>
      <p:pic>
        <p:nvPicPr>
          <p:cNvPr id="59" name="Picture 58" descr="A picture containing shape&#10;&#10;Description automatically generated">
            <a:extLst>
              <a:ext uri="{FF2B5EF4-FFF2-40B4-BE49-F238E27FC236}">
                <a16:creationId xmlns:a16="http://schemas.microsoft.com/office/drawing/2014/main" id="{37CDCFC2-B18A-A149-A5CA-B44481C33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37" y="3699229"/>
            <a:ext cx="3222679" cy="271985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6AAB466-93E0-0A49-8630-EC5CA66D8BF9}"/>
              </a:ext>
            </a:extLst>
          </p:cNvPr>
          <p:cNvSpPr txBox="1"/>
          <p:nvPr/>
        </p:nvSpPr>
        <p:spPr>
          <a:xfrm>
            <a:off x="5819097" y="1051507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aseline="0" dirty="0">
                <a:solidFill>
                  <a:schemeClr val="bg2"/>
                </a:solidFill>
              </a:rPr>
              <a:t>Simulation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6992932-8D03-F341-A245-69D8756B6028}"/>
              </a:ext>
            </a:extLst>
          </p:cNvPr>
          <p:cNvSpPr txBox="1"/>
          <p:nvPr/>
        </p:nvSpPr>
        <p:spPr>
          <a:xfrm rot="5400000">
            <a:off x="10192460" y="2377489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aseline="0" dirty="0">
                <a:solidFill>
                  <a:schemeClr val="bg2"/>
                </a:solidFill>
              </a:rPr>
              <a:t>633 </a:t>
            </a:r>
            <a:r>
              <a:rPr lang="el-GR" sz="1800" baseline="0" dirty="0">
                <a:solidFill>
                  <a:schemeClr val="bg2"/>
                </a:solidFill>
              </a:rPr>
              <a:t>μ</a:t>
            </a:r>
            <a:r>
              <a:rPr lang="en-US" sz="1800" baseline="0" dirty="0">
                <a:solidFill>
                  <a:schemeClr val="bg2"/>
                </a:solidFill>
              </a:rPr>
              <a:t>m</a:t>
            </a:r>
          </a:p>
        </p:txBody>
      </p:sp>
      <p:cxnSp>
        <p:nvCxnSpPr>
          <p:cNvPr id="62" name="Connecteur droit avec flèche 12">
            <a:extLst>
              <a:ext uri="{FF2B5EF4-FFF2-40B4-BE49-F238E27FC236}">
                <a16:creationId xmlns:a16="http://schemas.microsoft.com/office/drawing/2014/main" id="{F03318FB-1ED7-5441-A0B3-02156FECBF2A}"/>
              </a:ext>
            </a:extLst>
          </p:cNvPr>
          <p:cNvCxnSpPr/>
          <p:nvPr/>
        </p:nvCxnSpPr>
        <p:spPr>
          <a:xfrm>
            <a:off x="10492387" y="1420839"/>
            <a:ext cx="5285" cy="22494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3" name="Picture 62" descr="Sim_SolitonDetachment.gif">
            <a:extLst>
              <a:ext uri="{FF2B5EF4-FFF2-40B4-BE49-F238E27FC236}">
                <a16:creationId xmlns:a16="http://schemas.microsoft.com/office/drawing/2014/main" id="{9FA6BB0C-AA95-AE43-8516-3F638D033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586" y="1404938"/>
            <a:ext cx="4572000" cy="2249850"/>
          </a:xfrm>
          <a:prstGeom prst="rect">
            <a:avLst/>
          </a:prstGeom>
        </p:spPr>
      </p:pic>
      <p:pic>
        <p:nvPicPr>
          <p:cNvPr id="65" name="Picture 2">
            <a:extLst>
              <a:ext uri="{FF2B5EF4-FFF2-40B4-BE49-F238E27FC236}">
                <a16:creationId xmlns:a16="http://schemas.microsoft.com/office/drawing/2014/main" id="{23A285DA-C867-9F47-B0A6-B9D521BE0A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95"/>
          <a:stretch/>
        </p:blipFill>
        <p:spPr bwMode="auto">
          <a:xfrm>
            <a:off x="5815586" y="4008219"/>
            <a:ext cx="3114068" cy="210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E10BF2F1-E32C-264F-878F-47911B15B75E}"/>
              </a:ext>
            </a:extLst>
          </p:cNvPr>
          <p:cNvSpPr txBox="1"/>
          <p:nvPr/>
        </p:nvSpPr>
        <p:spPr>
          <a:xfrm>
            <a:off x="9212844" y="4122944"/>
            <a:ext cx="25590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baseline="0" dirty="0">
                <a:solidFill>
                  <a:schemeClr val="bg2"/>
                </a:solidFill>
              </a:rPr>
              <a:t>Drift velocity of the solitary cell: </a:t>
            </a:r>
          </a:p>
          <a:p>
            <a:endParaRPr lang="en-US" sz="800" b="0" baseline="0" dirty="0">
              <a:solidFill>
                <a:schemeClr val="bg2"/>
              </a:solidFill>
            </a:endParaRPr>
          </a:p>
          <a:p>
            <a:r>
              <a:rPr lang="en-US" sz="1800" b="0" baseline="0" dirty="0" err="1">
                <a:solidFill>
                  <a:srgbClr val="009051"/>
                </a:solidFill>
              </a:rPr>
              <a:t>V</a:t>
            </a:r>
            <a:r>
              <a:rPr lang="en-US" sz="1800" b="0" dirty="0" err="1">
                <a:solidFill>
                  <a:srgbClr val="009051"/>
                </a:solidFill>
              </a:rPr>
              <a:t>d</a:t>
            </a:r>
            <a:r>
              <a:rPr lang="en-US" sz="1800" b="0" baseline="0" dirty="0">
                <a:solidFill>
                  <a:srgbClr val="009051"/>
                </a:solidFill>
              </a:rPr>
              <a:t> [</a:t>
            </a:r>
            <a:r>
              <a:rPr lang="el-GR" sz="1800" b="0" baseline="0" dirty="0">
                <a:solidFill>
                  <a:srgbClr val="009051"/>
                </a:solidFill>
              </a:rPr>
              <a:t>μ</a:t>
            </a:r>
            <a:r>
              <a:rPr lang="en-US" sz="1800" b="0" baseline="0" dirty="0">
                <a:solidFill>
                  <a:srgbClr val="009051"/>
                </a:solidFill>
              </a:rPr>
              <a:t>m/s] = 0.027, 0.054, and 0.07 as it moves from the initial position.</a:t>
            </a:r>
          </a:p>
        </p:txBody>
      </p:sp>
      <p:sp>
        <p:nvSpPr>
          <p:cNvPr id="67" name="Rectangle 2">
            <a:extLst>
              <a:ext uri="{FF2B5EF4-FFF2-40B4-BE49-F238E27FC236}">
                <a16:creationId xmlns:a16="http://schemas.microsoft.com/office/drawing/2014/main" id="{B94A5376-4D71-4A43-9DBD-C10777C902C4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76200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Comparison of experiments and simulations</a:t>
            </a:r>
          </a:p>
          <a:p>
            <a:pPr>
              <a:defRPr/>
            </a:pPr>
            <a:endParaRPr lang="en-US" altLang="en-US" sz="3600" kern="0" baseline="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6A324E8-2E45-2B40-BBBE-D72000C112BB}"/>
              </a:ext>
            </a:extLst>
          </p:cNvPr>
          <p:cNvSpPr txBox="1"/>
          <p:nvPr/>
        </p:nvSpPr>
        <p:spPr>
          <a:xfrm>
            <a:off x="4881409" y="6246379"/>
            <a:ext cx="7310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i="1" baseline="0" dirty="0">
                <a:solidFill>
                  <a:schemeClr val="bg2"/>
                </a:solidFill>
              </a:rPr>
              <a:t>Y. Song, F.L. </a:t>
            </a:r>
            <a:r>
              <a:rPr lang="en-US" sz="1200" b="0" i="1" baseline="0" dirty="0" err="1">
                <a:solidFill>
                  <a:schemeClr val="bg2"/>
                </a:solidFill>
              </a:rPr>
              <a:t>Mota</a:t>
            </a:r>
            <a:r>
              <a:rPr lang="en-US" sz="1200" b="0" i="1" baseline="0" dirty="0">
                <a:solidFill>
                  <a:schemeClr val="bg2"/>
                </a:solidFill>
              </a:rPr>
              <a:t>, D. </a:t>
            </a:r>
            <a:r>
              <a:rPr lang="en-US" sz="1200" b="0" i="1" baseline="0" dirty="0" err="1">
                <a:solidFill>
                  <a:schemeClr val="bg2"/>
                </a:solidFill>
              </a:rPr>
              <a:t>Tourret</a:t>
            </a:r>
            <a:r>
              <a:rPr lang="en-US" sz="1200" b="0" i="1" baseline="0" dirty="0">
                <a:solidFill>
                  <a:schemeClr val="bg2"/>
                </a:solidFill>
              </a:rPr>
              <a:t>, J. Pereda, K. Ji, B. </a:t>
            </a:r>
            <a:r>
              <a:rPr lang="en-US" sz="1200" b="0" i="1" baseline="0" dirty="0" err="1">
                <a:solidFill>
                  <a:schemeClr val="bg2"/>
                </a:solidFill>
              </a:rPr>
              <a:t>Billia</a:t>
            </a:r>
            <a:r>
              <a:rPr lang="en-US" sz="1200" b="0" i="1" baseline="0" dirty="0">
                <a:solidFill>
                  <a:schemeClr val="bg2"/>
                </a:solidFill>
              </a:rPr>
              <a:t>, R. Trivedi, N. </a:t>
            </a:r>
            <a:r>
              <a:rPr lang="en-US" sz="1200" b="0" i="1" baseline="0" dirty="0" err="1">
                <a:solidFill>
                  <a:schemeClr val="bg2"/>
                </a:solidFill>
              </a:rPr>
              <a:t>Bergeon</a:t>
            </a:r>
            <a:r>
              <a:rPr lang="en-US" sz="1200" b="0" i="1" baseline="0" dirty="0">
                <a:solidFill>
                  <a:schemeClr val="bg2"/>
                </a:solidFill>
              </a:rPr>
              <a:t>, A. Karma, in preparation.</a:t>
            </a:r>
          </a:p>
        </p:txBody>
      </p:sp>
    </p:spTree>
    <p:extLst>
      <p:ext uri="{BB962C8B-B14F-4D97-AF65-F5344CB8AC3E}">
        <p14:creationId xmlns:p14="http://schemas.microsoft.com/office/powerpoint/2010/main" val="1224668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93E9F2-DCC0-B049-8BE1-6CF8997BA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699731"/>
            <a:ext cx="6477000" cy="577726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9317357-C241-EE4E-902B-2E01E2AF035F}"/>
              </a:ext>
            </a:extLst>
          </p:cNvPr>
          <p:cNvGrpSpPr>
            <a:grpSpLocks noChangeAspect="1"/>
          </p:cNvGrpSpPr>
          <p:nvPr/>
        </p:nvGrpSpPr>
        <p:grpSpPr>
          <a:xfrm>
            <a:off x="1030224" y="1670961"/>
            <a:ext cx="3922776" cy="4348839"/>
            <a:chOff x="877824" y="1272911"/>
            <a:chExt cx="4246626" cy="4707864"/>
          </a:xfrm>
        </p:grpSpPr>
        <p:pic>
          <p:nvPicPr>
            <p:cNvPr id="5" name="Picture 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11574E6-5DB0-754D-8338-95B2F0245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9072"/>
            <a:stretch/>
          </p:blipFill>
          <p:spPr>
            <a:xfrm>
              <a:off x="877824" y="1272911"/>
              <a:ext cx="4111065" cy="2398121"/>
            </a:xfrm>
            <a:prstGeom prst="rect">
              <a:avLst/>
            </a:prstGeom>
          </p:spPr>
        </p:pic>
        <p:pic>
          <p:nvPicPr>
            <p:cNvPr id="7" name="Picture 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8AABF1C-EF4A-514D-AE5A-3285C7D14E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754"/>
            <a:stretch/>
          </p:blipFill>
          <p:spPr>
            <a:xfrm>
              <a:off x="1009650" y="3539792"/>
              <a:ext cx="4114800" cy="2440983"/>
            </a:xfrm>
            <a:prstGeom prst="rect">
              <a:avLst/>
            </a:prstGeom>
          </p:spPr>
        </p:pic>
      </p:grpSp>
      <p:sp>
        <p:nvSpPr>
          <p:cNvPr id="8" name="Rectangle 2">
            <a:extLst>
              <a:ext uri="{FF2B5EF4-FFF2-40B4-BE49-F238E27FC236}">
                <a16:creationId xmlns:a16="http://schemas.microsoft.com/office/drawing/2014/main" id="{C029ED0C-484A-9641-BFDD-1DA71F2FD378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Macroscopic curvature of the interface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CCD92EF6-7E37-0B47-BB0D-6949A3575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145" y="6016823"/>
            <a:ext cx="44196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400" b="0" i="1" baseline="0" dirty="0" err="1">
                <a:solidFill>
                  <a:schemeClr val="bg2"/>
                </a:solidFill>
              </a:rPr>
              <a:t>Mota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, F. L., et al. Acta </a:t>
            </a:r>
            <a:r>
              <a:rPr lang="en-US" altLang="en-US" sz="1400" b="0" i="1" baseline="0" dirty="0" err="1">
                <a:solidFill>
                  <a:schemeClr val="bg2"/>
                </a:solidFill>
              </a:rPr>
              <a:t>Materialia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85 (2015): 362-377.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3DEC183E-AF6D-6648-BC5F-186ABB9A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587" y="893930"/>
            <a:ext cx="44196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1800" b="0" baseline="0">
                <a:solidFill>
                  <a:schemeClr val="bg2"/>
                </a:solidFill>
                <a:cs typeface="Arial" panose="020B0604020202020204" pitchFamily="34" charset="0"/>
              </a:rPr>
              <a:t>The amplitude of curvature depends on the growth velocity.</a:t>
            </a:r>
          </a:p>
        </p:txBody>
      </p:sp>
    </p:spTree>
    <p:extLst>
      <p:ext uri="{BB962C8B-B14F-4D97-AF65-F5344CB8AC3E}">
        <p14:creationId xmlns:p14="http://schemas.microsoft.com/office/powerpoint/2010/main" val="157426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histogram&#10;&#10;Description automatically generated">
            <a:extLst>
              <a:ext uri="{FF2B5EF4-FFF2-40B4-BE49-F238E27FC236}">
                <a16:creationId xmlns:a16="http://schemas.microsoft.com/office/drawing/2014/main" id="{67602EF4-7C3A-0E4C-9DFF-B78D2DC72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641" y="791585"/>
            <a:ext cx="8063945" cy="56854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1E6847-1996-3D44-8D0E-E688FE598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83" y="1158923"/>
            <a:ext cx="3810000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+mj-lt"/>
              <a:buAutoNum type="alphaLcParenR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 </a:t>
            </a:r>
            <a:r>
              <a:rPr lang="en-US" altLang="en-US" sz="1800" baseline="0" dirty="0">
                <a:solidFill>
                  <a:schemeClr val="bg2"/>
                </a:solidFill>
                <a:cs typeface="Arial" panose="020B0604020202020204" pitchFamily="34" charset="0"/>
              </a:rPr>
              <a:t>macroscopically</a:t>
            </a: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aseline="0" dirty="0">
                <a:solidFill>
                  <a:schemeClr val="bg2"/>
                </a:solidFill>
                <a:cs typeface="Arial" panose="020B0604020202020204" pitchFamily="34" charset="0"/>
              </a:rPr>
              <a:t>convex</a:t>
            </a: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en-US" sz="1800" baseline="0" dirty="0">
                <a:solidFill>
                  <a:schemeClr val="bg2"/>
                </a:solidFill>
                <a:cs typeface="Arial" panose="020B0604020202020204" pitchFamily="34" charset="0"/>
              </a:rPr>
              <a:t>interface</a:t>
            </a: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from a side view during the DECLIC DSI-R experiment with </a:t>
            </a:r>
            <a:r>
              <a:rPr lang="en-US" altLang="en-US" sz="1800" b="0" i="1" baseline="0" dirty="0">
                <a:solidFill>
                  <a:schemeClr val="bg2"/>
                </a:solidFill>
                <a:cs typeface="Arial" panose="020B0604020202020204" pitchFamily="34" charset="0"/>
              </a:rPr>
              <a:t>V</a:t>
            </a:r>
            <a:r>
              <a:rPr lang="en-US" altLang="zh-CN" sz="1800" b="0" i="1" dirty="0">
                <a:solidFill>
                  <a:schemeClr val="bg2"/>
                </a:solidFill>
                <a:cs typeface="Arial" panose="020B0604020202020204" pitchFamily="34" charset="0"/>
              </a:rPr>
              <a:t>p</a:t>
            </a: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= 1.5 </a:t>
            </a:r>
            <a:r>
              <a:rPr lang="el-GR" altLang="en-US" sz="1800" b="0" baseline="0" dirty="0" err="1">
                <a:solidFill>
                  <a:schemeClr val="bg2"/>
                </a:solidFill>
                <a:cs typeface="Arial" panose="020B0604020202020204" pitchFamily="34" charset="0"/>
              </a:rPr>
              <a:t>μm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/s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and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i="1" baseline="0" dirty="0">
                <a:solidFill>
                  <a:schemeClr val="bg2"/>
                </a:solidFill>
                <a:cs typeface="Arial" panose="020B0604020202020204" pitchFamily="34" charset="0"/>
              </a:rPr>
              <a:t>G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=12.5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K/cm.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PF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simulation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in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thin-sample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geometry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with a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convex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interface.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interface front in the experiment (dots) can be well-represented by a sine wave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lphaLcParenR"/>
            </a:pPr>
            <a:endParaRPr lang="en-US" altLang="en-US" sz="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locations of cell tips (dots) in the central region agree well with the isotherm (line) at the steady state.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B62C3F7-369E-A446-ACEA-694933C1F427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CN" sz="3600" kern="0" baseline="0" dirty="0"/>
              <a:t>Modeling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the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m</a:t>
            </a:r>
            <a:r>
              <a:rPr lang="en-US" altLang="en-US" sz="3600" kern="0" baseline="0" dirty="0"/>
              <a:t>acroscopic curvature</a:t>
            </a:r>
          </a:p>
        </p:txBody>
      </p:sp>
    </p:spTree>
    <p:extLst>
      <p:ext uri="{BB962C8B-B14F-4D97-AF65-F5344CB8AC3E}">
        <p14:creationId xmlns:p14="http://schemas.microsoft.com/office/powerpoint/2010/main" val="4048483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&#10;&#10;Description automatically generated with low confidence">
            <a:extLst>
              <a:ext uri="{FF2B5EF4-FFF2-40B4-BE49-F238E27FC236}">
                <a16:creationId xmlns:a16="http://schemas.microsoft.com/office/drawing/2014/main" id="{988519BB-4F1C-CA40-A575-EB1FC5415F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07" y="1141488"/>
            <a:ext cx="9982693" cy="510691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6815B5-2EA3-A04A-80A5-DDF89AF892C7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CN" sz="3600" kern="0" baseline="0" dirty="0"/>
              <a:t>Effects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of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m</a:t>
            </a:r>
            <a:r>
              <a:rPr lang="en-US" altLang="en-US" sz="3600" kern="0" baseline="0" dirty="0"/>
              <a:t>acroscopic curvature</a:t>
            </a:r>
            <a:r>
              <a:rPr lang="en-US" altLang="zh-CN" sz="3600" kern="0" baseline="0" dirty="0"/>
              <a:t>s</a:t>
            </a:r>
            <a:endParaRPr lang="en-US" altLang="en-US" sz="3600" kern="0" baseline="0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53DF011-C9DF-ED40-AF1D-40CE49C93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0175" y="6248400"/>
            <a:ext cx="637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400" b="0" i="1" baseline="0" dirty="0">
                <a:solidFill>
                  <a:schemeClr val="bg2"/>
                </a:solidFill>
              </a:rPr>
              <a:t>Simulation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s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for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SCN-0.24wt% Camphor, G = 19 K/cm, V</a:t>
            </a:r>
            <a:r>
              <a:rPr lang="en-US" altLang="zh-CN" sz="1400" b="0" i="1" dirty="0">
                <a:solidFill>
                  <a:schemeClr val="bg2"/>
                </a:solidFill>
              </a:rPr>
              <a:t>p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= 2 </a:t>
            </a:r>
            <a:r>
              <a:rPr lang="el-GR" altLang="en-US" sz="1400" b="0" i="1" baseline="0" dirty="0">
                <a:solidFill>
                  <a:schemeClr val="bg2"/>
                </a:solidFill>
              </a:rPr>
              <a:t>μ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m/s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57CEB2-5EFC-AB46-B4DD-61A8EA8BA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5" y="725668"/>
            <a:ext cx="10096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spacing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evolution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can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be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affected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by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macroscopically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(a) convex or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(b) concave interfaces.</a:t>
            </a:r>
            <a:endParaRPr lang="en-US" altLang="en-US" sz="1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427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93447E-9EDF-6747-9E71-D2F083CED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59156"/>
            <a:ext cx="10766838" cy="36606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065F3B-3376-F741-AAD4-157AE7A07591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CN" sz="3600" kern="0" baseline="0" dirty="0"/>
              <a:t>Modeling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curvature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effects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in</a:t>
            </a:r>
            <a:r>
              <a:rPr lang="zh-CN" altLang="en-US" sz="3600" kern="0" baseline="0" dirty="0"/>
              <a:t> </a:t>
            </a:r>
            <a:r>
              <a:rPr lang="en-US" altLang="zh-CN" sz="3600" kern="0" baseline="0" dirty="0"/>
              <a:t>3D</a:t>
            </a:r>
            <a:endParaRPr lang="en-US" altLang="en-US" sz="3600" kern="0" baseline="0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373D9E-A13E-C04B-AF07-EA96D91C0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6248400"/>
            <a:ext cx="637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altLang="en-US" sz="1400" b="0" i="1" baseline="0" dirty="0">
                <a:solidFill>
                  <a:schemeClr val="bg2"/>
                </a:solidFill>
              </a:rPr>
              <a:t>Simulation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s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for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SCN-0.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46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wt% Camphor, G = 1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2.5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K/cm, V</a:t>
            </a:r>
            <a:r>
              <a:rPr lang="en-US" altLang="zh-CN" sz="1400" b="0" i="1" dirty="0">
                <a:solidFill>
                  <a:schemeClr val="bg2"/>
                </a:solidFill>
              </a:rPr>
              <a:t>p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=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6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 </a:t>
            </a:r>
            <a:r>
              <a:rPr lang="el-GR" altLang="en-US" sz="1400" b="0" i="1" baseline="0" dirty="0">
                <a:solidFill>
                  <a:schemeClr val="bg2"/>
                </a:solidFill>
              </a:rPr>
              <a:t>μ</a:t>
            </a:r>
            <a:r>
              <a:rPr lang="en-US" altLang="en-US" sz="1400" b="0" i="1" baseline="0" dirty="0">
                <a:solidFill>
                  <a:schemeClr val="bg2"/>
                </a:solidFill>
              </a:rPr>
              <a:t>m/s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C8DB8B-5680-E540-9E82-EB1300830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007195"/>
            <a:ext cx="91440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buFont typeface="+mj-lt"/>
              <a:buAutoNum type="alphaLcParenR"/>
            </a:pP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radial temperature profile in a 3D sample.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Effect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of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concave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interface.</a:t>
            </a:r>
          </a:p>
          <a:p>
            <a:pPr marL="342900" indent="-342900">
              <a:buFont typeface="+mj-lt"/>
              <a:buAutoNum type="alphaLcParenR"/>
            </a:pPr>
            <a:endParaRPr lang="en-US" altLang="zh-CN" sz="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LcParenR"/>
            </a:pP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Combined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effects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of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curved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interface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and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misorientation</a:t>
            </a:r>
            <a:r>
              <a:rPr lang="zh-CN" altLang="en-US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</a:t>
            </a:r>
            <a:r>
              <a:rPr lang="en-US" altLang="zh-CN" sz="18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(10°).</a:t>
            </a:r>
            <a:endParaRPr lang="en-US" altLang="en-US" sz="18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42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1FF9AC4-64EB-1F47-B041-D35109EE09DB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 dirty="0"/>
              <a:t>Summary</a:t>
            </a:r>
          </a:p>
          <a:p>
            <a:pPr>
              <a:defRPr/>
            </a:pPr>
            <a:endParaRPr lang="en-US" altLang="en-US" sz="3600" kern="0" baseline="0" dirty="0"/>
          </a:p>
        </p:txBody>
      </p:sp>
      <p:sp>
        <p:nvSpPr>
          <p:cNvPr id="5" name="TextBox 26">
            <a:extLst>
              <a:ext uri="{FF2B5EF4-FFF2-40B4-BE49-F238E27FC236}">
                <a16:creationId xmlns:a16="http://schemas.microsoft.com/office/drawing/2014/main" id="{768DAC1D-5380-3646-A57E-EC070976F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567" y="838200"/>
            <a:ext cx="10344665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Experiments using the </a:t>
            </a:r>
            <a:r>
              <a:rPr lang="en-US" altLang="en-US" sz="2400" baseline="0" dirty="0">
                <a:solidFill>
                  <a:schemeClr val="bg2"/>
                </a:solidFill>
                <a:cs typeface="Arial" panose="020B0604020202020204" pitchFamily="34" charset="0"/>
              </a:rPr>
              <a:t>DECLIC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experimental setup aboard the ISS provide us with a unique opportunity to observe the dynamical formation of spatially extended 3D patterns under diffusive growth conditions.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Quantitative </a:t>
            </a:r>
            <a:r>
              <a:rPr lang="en-US" altLang="en-US" sz="2400" baseline="0" dirty="0">
                <a:solidFill>
                  <a:schemeClr val="bg2"/>
                </a:solidFill>
                <a:cs typeface="Arial" panose="020B0604020202020204" pitchFamily="34" charset="0"/>
              </a:rPr>
              <a:t>phase-field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 simulations with massive parallel implementation can model the microstructure evolution at experimentally relevant time and length scales.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Both the divergent and convergent </a:t>
            </a:r>
            <a:r>
              <a:rPr lang="en-US" altLang="en-US" sz="2400" baseline="0" dirty="0">
                <a:solidFill>
                  <a:schemeClr val="bg2"/>
                </a:solidFill>
                <a:cs typeface="Arial" panose="020B0604020202020204" pitchFamily="34" charset="0"/>
              </a:rPr>
              <a:t>grain boundaries 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can affect the primary spacing distribution during directional solidification of binary alloys, even for the low angle sub-boundaries.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altLang="en-US" sz="2400" b="0" baseline="0" dirty="0">
              <a:solidFill>
                <a:schemeClr val="bg2"/>
              </a:solidFill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The interfaces with </a:t>
            </a:r>
            <a:r>
              <a:rPr lang="en-US" altLang="en-US" sz="2400" baseline="0" dirty="0">
                <a:solidFill>
                  <a:schemeClr val="bg2"/>
                </a:solidFill>
                <a:cs typeface="Arial" panose="020B0604020202020204" pitchFamily="34" charset="0"/>
              </a:rPr>
              <a:t>macroscopic curvatures </a:t>
            </a:r>
            <a:r>
              <a:rPr lang="en-US" altLang="en-US" sz="2400" b="0" baseline="0" dirty="0">
                <a:solidFill>
                  <a:schemeClr val="bg2"/>
                </a:solidFill>
                <a:cs typeface="Arial" panose="020B0604020202020204" pitchFamily="34" charset="0"/>
              </a:rPr>
              <a:t>were frequently observed in the DECLIC experiments. Even a weak macroscopic curvature can affect the global behavior of growth interfaces.</a:t>
            </a:r>
          </a:p>
        </p:txBody>
      </p:sp>
    </p:spTree>
    <p:extLst>
      <p:ext uri="{BB962C8B-B14F-4D97-AF65-F5344CB8AC3E}">
        <p14:creationId xmlns:p14="http://schemas.microsoft.com/office/powerpoint/2010/main" val="858567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NES_logo.png">
            <a:extLst>
              <a:ext uri="{FF2B5EF4-FFF2-40B4-BE49-F238E27FC236}">
                <a16:creationId xmlns:a16="http://schemas.microsoft.com/office/drawing/2014/main" id="{33E1FDE6-1918-2D45-A31E-CF7119F06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4983162"/>
            <a:ext cx="1522413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C21F4CA9-80C4-E14B-B583-76FECC468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3" y="4914900"/>
            <a:ext cx="7164387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en-US" sz="2000" b="0" baseline="0" dirty="0">
                <a:solidFill>
                  <a:schemeClr val="bg2"/>
                </a:solidFill>
                <a:latin typeface="+mn-lt"/>
                <a:cs typeface="Arial" charset="0"/>
              </a:rPr>
              <a:t>This research is supported by </a:t>
            </a:r>
            <a:r>
              <a:rPr lang="en-US" sz="2000" baseline="0" dirty="0">
                <a:solidFill>
                  <a:schemeClr val="bg2"/>
                </a:solidFill>
                <a:latin typeface="+mn-lt"/>
                <a:cs typeface="Arial" charset="0"/>
              </a:rPr>
              <a:t>NASA</a:t>
            </a:r>
            <a:r>
              <a:rPr lang="en-US" sz="2000" b="0" baseline="0" dirty="0">
                <a:solidFill>
                  <a:schemeClr val="bg2"/>
                </a:solidFill>
                <a:latin typeface="+mn-lt"/>
                <a:cs typeface="Arial" charset="0"/>
              </a:rPr>
              <a:t> through awards 80NSSC19K0135 and NNX16AL77G, and </a:t>
            </a:r>
            <a:r>
              <a:rPr lang="en-US" sz="2000" baseline="0" dirty="0">
                <a:solidFill>
                  <a:schemeClr val="bg2"/>
                </a:solidFill>
                <a:latin typeface="+mn-lt"/>
                <a:cs typeface="Arial" charset="0"/>
              </a:rPr>
              <a:t>CNES</a:t>
            </a:r>
            <a:r>
              <a:rPr lang="en-US" sz="2000" b="0" baseline="0" dirty="0">
                <a:solidFill>
                  <a:schemeClr val="bg2"/>
                </a:solidFill>
                <a:latin typeface="+mn-lt"/>
                <a:cs typeface="Arial" charset="0"/>
              </a:rPr>
              <a:t> through the MISOL3D project (Microstructures de </a:t>
            </a:r>
            <a:r>
              <a:rPr lang="en-US" sz="2000" b="0" baseline="0" dirty="0" err="1">
                <a:solidFill>
                  <a:schemeClr val="bg2"/>
                </a:solidFill>
                <a:latin typeface="+mn-lt"/>
                <a:cs typeface="Arial" charset="0"/>
              </a:rPr>
              <a:t>SOLidification</a:t>
            </a:r>
            <a:r>
              <a:rPr lang="en-US" sz="2000" b="0" baseline="0" dirty="0">
                <a:solidFill>
                  <a:schemeClr val="bg2"/>
                </a:solidFill>
                <a:latin typeface="+mn-lt"/>
                <a:cs typeface="Arial" charset="0"/>
              </a:rPr>
              <a:t> 3D).  </a:t>
            </a: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7141BEE-C220-B84F-8647-3AA5CF96E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128713"/>
            <a:ext cx="5029200" cy="812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u="sng" baseline="0" dirty="0">
                <a:solidFill>
                  <a:schemeClr val="bg2"/>
                </a:solidFill>
                <a:latin typeface="+mn-lt"/>
              </a:rPr>
              <a:t>Kaihua Ji</a:t>
            </a:r>
            <a:r>
              <a:rPr lang="en-US" sz="2400" b="0" baseline="0" dirty="0">
                <a:solidFill>
                  <a:schemeClr val="bg2"/>
                </a:solidFill>
                <a:latin typeface="+mn-lt"/>
              </a:rPr>
              <a:t>, </a:t>
            </a:r>
            <a:r>
              <a:rPr lang="en-US" altLang="zh-CN" sz="2400" b="0" baseline="0" dirty="0">
                <a:solidFill>
                  <a:schemeClr val="bg2"/>
                </a:solidFill>
                <a:latin typeface="+mn-lt"/>
              </a:rPr>
              <a:t>Y.</a:t>
            </a:r>
            <a:r>
              <a:rPr lang="zh-CN" altLang="en-US" sz="2400" b="0" baseline="0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altLang="zh-CN" sz="2400" b="0" baseline="0" dirty="0">
                <a:solidFill>
                  <a:schemeClr val="bg2"/>
                </a:solidFill>
                <a:latin typeface="+mn-lt"/>
              </a:rPr>
              <a:t>Song</a:t>
            </a:r>
            <a:r>
              <a:rPr lang="zh-CN" altLang="en-US" sz="2400" b="0" baseline="30000" dirty="0">
                <a:solidFill>
                  <a:schemeClr val="bg2"/>
                </a:solidFill>
                <a:latin typeface="+mn-lt"/>
              </a:rPr>
              <a:t>*</a:t>
            </a:r>
            <a:r>
              <a:rPr lang="en-US" altLang="zh-CN" sz="2400" b="0" baseline="0" dirty="0">
                <a:solidFill>
                  <a:schemeClr val="bg2"/>
                </a:solidFill>
                <a:latin typeface="+mn-lt"/>
              </a:rPr>
              <a:t>,</a:t>
            </a:r>
            <a:r>
              <a:rPr lang="zh-CN" altLang="en-US" sz="2400" b="0" baseline="0" dirty="0">
                <a:solidFill>
                  <a:schemeClr val="bg2"/>
                </a:solidFill>
                <a:latin typeface="+mn-lt"/>
              </a:rPr>
              <a:t> </a:t>
            </a:r>
            <a:r>
              <a:rPr lang="en-US" sz="2400" b="0" baseline="0" dirty="0">
                <a:solidFill>
                  <a:schemeClr val="bg2"/>
                </a:solidFill>
                <a:latin typeface="+mn-lt"/>
              </a:rPr>
              <a:t>A</a:t>
            </a:r>
            <a:r>
              <a:rPr lang="en-US" altLang="ko-KR" sz="2400" b="0" baseline="0" dirty="0">
                <a:solidFill>
                  <a:schemeClr val="bg2"/>
                </a:solidFill>
                <a:latin typeface="+mn-lt"/>
              </a:rPr>
              <a:t>.</a:t>
            </a:r>
            <a:r>
              <a:rPr lang="en-US" sz="2400" b="0" baseline="0" dirty="0">
                <a:solidFill>
                  <a:schemeClr val="bg2"/>
                </a:solidFill>
                <a:latin typeface="+mn-lt"/>
              </a:rPr>
              <a:t> Karma</a:t>
            </a:r>
            <a:endParaRPr lang="el-GR" sz="2400" b="0" baseline="0" dirty="0">
              <a:solidFill>
                <a:schemeClr val="bg2"/>
              </a:solidFill>
              <a:latin typeface="+mn-lt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i="1" baseline="0" dirty="0">
                <a:solidFill>
                  <a:schemeClr val="bg2"/>
                </a:solidFill>
                <a:latin typeface="+mn-lt"/>
              </a:rPr>
              <a:t>Northeastern University</a:t>
            </a:r>
          </a:p>
        </p:txBody>
      </p:sp>
      <p:sp>
        <p:nvSpPr>
          <p:cNvPr id="9" name="Text Box 4">
            <a:extLst>
              <a:ext uri="{FF2B5EF4-FFF2-40B4-BE49-F238E27FC236}">
                <a16:creationId xmlns:a16="http://schemas.microsoft.com/office/drawing/2014/main" id="{4D755516-3B7A-F041-AFD6-168CFC749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128713"/>
            <a:ext cx="5638800" cy="799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F.L. </a:t>
            </a:r>
            <a:r>
              <a:rPr lang="en-US" sz="2400" b="0" baseline="0" dirty="0" err="1">
                <a:solidFill>
                  <a:schemeClr val="bg2"/>
                </a:solidFill>
                <a:latin typeface="+mn-lt"/>
                <a:cs typeface="Arial" charset="0"/>
              </a:rPr>
              <a:t>Mota</a:t>
            </a:r>
            <a:r>
              <a:rPr lang="en-US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, N. </a:t>
            </a:r>
            <a:r>
              <a:rPr lang="en-US" sz="2400" b="0" baseline="0" dirty="0" err="1">
                <a:solidFill>
                  <a:schemeClr val="bg2"/>
                </a:solidFill>
                <a:latin typeface="+mn-lt"/>
                <a:cs typeface="Arial" charset="0"/>
              </a:rPr>
              <a:t>Bergeon</a:t>
            </a:r>
            <a:endParaRPr lang="en-US" sz="2400" b="0" baseline="0" dirty="0">
              <a:solidFill>
                <a:schemeClr val="bg2"/>
              </a:solidFill>
              <a:latin typeface="+mn-lt"/>
              <a:cs typeface="Arial" charset="0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i="1" baseline="0" dirty="0">
                <a:solidFill>
                  <a:schemeClr val="bg2"/>
                </a:solidFill>
                <a:latin typeface="+mn-lt"/>
                <a:cs typeface="Arial" charset="0"/>
              </a:rPr>
              <a:t>Aix-</a:t>
            </a:r>
            <a:r>
              <a:rPr lang="en-US" sz="2400" b="0" i="1" baseline="0" dirty="0" err="1">
                <a:solidFill>
                  <a:schemeClr val="bg2"/>
                </a:solidFill>
                <a:latin typeface="+mn-lt"/>
                <a:cs typeface="Arial" charset="0"/>
              </a:rPr>
              <a:t>Marseillé</a:t>
            </a:r>
            <a:r>
              <a:rPr lang="en-US" sz="2400" b="0" i="1" baseline="0" dirty="0">
                <a:solidFill>
                  <a:schemeClr val="bg2"/>
                </a:solidFill>
                <a:latin typeface="+mn-lt"/>
                <a:cs typeface="Arial" charset="0"/>
              </a:rPr>
              <a:t> </a:t>
            </a:r>
            <a:r>
              <a:rPr lang="en-US" sz="2400" b="0" i="1" baseline="0" dirty="0" err="1">
                <a:solidFill>
                  <a:schemeClr val="bg2"/>
                </a:solidFill>
                <a:latin typeface="+mn-lt"/>
                <a:cs typeface="Arial" charset="0"/>
              </a:rPr>
              <a:t>Université</a:t>
            </a:r>
            <a:endParaRPr lang="en-US" sz="2400" b="0" i="1" baseline="0" dirty="0">
              <a:solidFill>
                <a:schemeClr val="bg2"/>
              </a:solidFill>
              <a:latin typeface="+mn-lt"/>
              <a:cs typeface="Arial" charset="0"/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00FA5C60-FCE6-B847-8953-44276974A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240088"/>
            <a:ext cx="4419600" cy="812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T. Lyons</a:t>
            </a:r>
            <a:r>
              <a:rPr lang="en-US" altLang="zh-CN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,</a:t>
            </a:r>
            <a:r>
              <a:rPr lang="zh-CN" altLang="en-US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 </a:t>
            </a:r>
            <a:r>
              <a:rPr lang="en-US" sz="2400" b="0" baseline="0" dirty="0">
                <a:solidFill>
                  <a:schemeClr val="bg2"/>
                </a:solidFill>
                <a:latin typeface="+mn-lt"/>
                <a:cs typeface="Arial" charset="0"/>
              </a:rPr>
              <a:t>R. Trivedi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i="1" baseline="0" dirty="0">
                <a:solidFill>
                  <a:schemeClr val="bg2"/>
                </a:solidFill>
                <a:latin typeface="+mn-lt"/>
                <a:cs typeface="Arial" charset="0"/>
              </a:rPr>
              <a:t>Iowa State University</a:t>
            </a:r>
          </a:p>
        </p:txBody>
      </p:sp>
      <p:pic>
        <p:nvPicPr>
          <p:cNvPr id="11" name="Picture 1" descr="NASA_logo.jpg">
            <a:extLst>
              <a:ext uri="{FF2B5EF4-FFF2-40B4-BE49-F238E27FC236}">
                <a16:creationId xmlns:a16="http://schemas.microsoft.com/office/drawing/2014/main" id="{CD666A52-2063-AA44-A1D6-57A72C919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4983162"/>
            <a:ext cx="1152525" cy="96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DECLIC_logo.png">
            <a:extLst>
              <a:ext uri="{FF2B5EF4-FFF2-40B4-BE49-F238E27FC236}">
                <a16:creationId xmlns:a16="http://schemas.microsoft.com/office/drawing/2014/main" id="{AC22399E-01F4-1B4D-B102-DDEB6B8FC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983162"/>
            <a:ext cx="1771650" cy="9604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6" descr="Aix-Marseille_University.png">
            <a:extLst>
              <a:ext uri="{FF2B5EF4-FFF2-40B4-BE49-F238E27FC236}">
                <a16:creationId xmlns:a16="http://schemas.microsoft.com/office/drawing/2014/main" id="{52D0BA5F-A61A-2043-8AF7-95394816F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238" y="1054894"/>
            <a:ext cx="2671762" cy="960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8" descr="IowaStateUniversity.png">
            <a:extLst>
              <a:ext uri="{FF2B5EF4-FFF2-40B4-BE49-F238E27FC236}">
                <a16:creationId xmlns:a16="http://schemas.microsoft.com/office/drawing/2014/main" id="{FD13E41E-5245-B047-A572-FD9E76718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350" y="3168650"/>
            <a:ext cx="249555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Northeastern.png">
            <a:extLst>
              <a:ext uri="{FF2B5EF4-FFF2-40B4-BE49-F238E27FC236}">
                <a16:creationId xmlns:a16="http://schemas.microsoft.com/office/drawing/2014/main" id="{C52ACBAB-715F-B645-A99A-AF3E344D6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97"/>
          <a:stretch>
            <a:fillRect/>
          </a:stretch>
        </p:blipFill>
        <p:spPr bwMode="auto">
          <a:xfrm>
            <a:off x="4551363" y="1044575"/>
            <a:ext cx="1223962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C8CBD3CE-14AD-C94A-9B1A-D18AAF3A4F56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90488"/>
            <a:ext cx="10972800" cy="61118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3600" kern="0" baseline="0"/>
              <a:t>Acknowledgement</a:t>
            </a:r>
          </a:p>
          <a:p>
            <a:pPr>
              <a:defRPr/>
            </a:pPr>
            <a:endParaRPr lang="en-US" altLang="en-US" sz="3600" kern="0" baseline="0"/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36CE2455-8340-2548-A7A6-06401BE2E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1637" y="3189287"/>
            <a:ext cx="4419600" cy="799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baseline="0">
                <a:solidFill>
                  <a:schemeClr val="bg2"/>
                </a:solidFill>
                <a:latin typeface="+mn-lt"/>
                <a:cs typeface="Arial" charset="0"/>
              </a:rPr>
              <a:t>L.L. </a:t>
            </a:r>
            <a:r>
              <a:rPr lang="en-US" sz="2400" b="0" baseline="0" err="1">
                <a:solidFill>
                  <a:schemeClr val="bg2"/>
                </a:solidFill>
                <a:latin typeface="+mn-lt"/>
                <a:cs typeface="Arial" charset="0"/>
              </a:rPr>
              <a:t>Strutzenberg</a:t>
            </a:r>
            <a:endParaRPr lang="en-US" sz="2400" b="0" baseline="0">
              <a:solidFill>
                <a:schemeClr val="bg2"/>
              </a:solidFill>
              <a:latin typeface="+mn-lt"/>
              <a:cs typeface="Arial" charset="0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defRPr/>
            </a:pPr>
            <a:r>
              <a:rPr lang="en-US" sz="2400" b="0" i="1" baseline="0">
                <a:solidFill>
                  <a:schemeClr val="bg2"/>
                </a:solidFill>
                <a:latin typeface="+mn-lt"/>
                <a:cs typeface="Arial" charset="0"/>
              </a:rPr>
              <a:t>Marshall Space Flight Center</a:t>
            </a:r>
          </a:p>
        </p:txBody>
      </p:sp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77836367-7305-B448-8174-99AED73F98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850" y="2685065"/>
            <a:ext cx="1638300" cy="1638300"/>
          </a:xfrm>
          <a:prstGeom prst="rect">
            <a:avLst/>
          </a:prstGeom>
        </p:spPr>
      </p:pic>
      <p:sp>
        <p:nvSpPr>
          <p:cNvPr id="19" name="Rectangle 6">
            <a:extLst>
              <a:ext uri="{FF2B5EF4-FFF2-40B4-BE49-F238E27FC236}">
                <a16:creationId xmlns:a16="http://schemas.microsoft.com/office/drawing/2014/main" id="{7E78B9C0-325B-9542-8BD4-F399D8647D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3" y="6294437"/>
            <a:ext cx="637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 baseline="-25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b="0" i="1" baseline="0" dirty="0">
                <a:solidFill>
                  <a:schemeClr val="bg2"/>
                </a:solidFill>
              </a:rPr>
              <a:t>*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Currently</a:t>
            </a:r>
            <a:r>
              <a:rPr lang="zh-CN" altLang="en-US" sz="1400" b="0" i="1" baseline="0" dirty="0">
                <a:solidFill>
                  <a:schemeClr val="bg2"/>
                </a:solidFill>
              </a:rPr>
              <a:t>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at</a:t>
            </a:r>
            <a:r>
              <a:rPr lang="zh-CN" altLang="en-US" sz="1400" b="0" i="1" baseline="0" dirty="0">
                <a:solidFill>
                  <a:schemeClr val="bg2"/>
                </a:solidFill>
              </a:rPr>
              <a:t> </a:t>
            </a:r>
            <a:r>
              <a:rPr lang="en-US" altLang="zh-CN" sz="1400" b="0" i="1" baseline="0" dirty="0">
                <a:solidFill>
                  <a:schemeClr val="bg2"/>
                </a:solidFill>
              </a:rPr>
              <a:t>Lawrence Livermore National Laboratory</a:t>
            </a:r>
            <a:endParaRPr lang="en-US" altLang="en-US" sz="1400" b="0" i="1" baseline="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51644BC-8669-E048-BFAF-F0804B62A807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" y="2667000"/>
            <a:ext cx="10972800" cy="1752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5400" kern="0" baseline="0"/>
              <a:t>Thank you</a:t>
            </a:r>
          </a:p>
          <a:p>
            <a:pPr>
              <a:defRPr/>
            </a:pPr>
            <a:r>
              <a:rPr lang="en-US" altLang="en-US" sz="3600" kern="0" baseline="0"/>
              <a:t> </a:t>
            </a:r>
            <a:r>
              <a:rPr lang="en-US" altLang="en-US" sz="3600" b="0" kern="0" baseline="0"/>
              <a:t>for your attention</a:t>
            </a:r>
          </a:p>
          <a:p>
            <a:pPr>
              <a:defRPr/>
            </a:pPr>
            <a:endParaRPr lang="en-US" altLang="en-US" sz="3600" kern="0" baseline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TMS2021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9900"/>
      </a:accent1>
      <a:accent2>
        <a:srgbClr val="00FFFF"/>
      </a:accent2>
      <a:accent3>
        <a:srgbClr val="AAAAE2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buNone/>
          <a:defRPr sz="1600" baseline="0" dirty="0" err="1" smtClean="0">
            <a:solidFill>
              <a:schemeClr val="bg2"/>
            </a:solidFill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2233</TotalTime>
  <Words>1088</Words>
  <Application>Microsoft Office PowerPoint</Application>
  <PresentationFormat>Widescreen</PresentationFormat>
  <Paragraphs>141</Paragraphs>
  <Slides>17</Slides>
  <Notes>13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Default Design</vt:lpstr>
      <vt:lpstr>PowerPoint Presentation</vt:lpstr>
      <vt:lpstr>PowerPoint Presentation</vt:lpstr>
      <vt:lpstr>The system – directional solidification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</dc:title>
  <dc:creator>skendall</dc:creator>
  <cp:lastModifiedBy>Strutzenberg, Louise L. (MSFC-EM31)</cp:lastModifiedBy>
  <cp:revision>205</cp:revision>
  <dcterms:created xsi:type="dcterms:W3CDTF">2002-07-09T18:53:13Z</dcterms:created>
  <dcterms:modified xsi:type="dcterms:W3CDTF">2021-10-26T21:34:26Z</dcterms:modified>
</cp:coreProperties>
</file>