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87" r:id="rId5"/>
    <p:sldId id="277" r:id="rId6"/>
    <p:sldId id="279" r:id="rId7"/>
    <p:sldId id="281" r:id="rId8"/>
    <p:sldId id="280" r:id="rId9"/>
    <p:sldId id="282" r:id="rId10"/>
    <p:sldId id="283" r:id="rId11"/>
    <p:sldId id="284" r:id="rId12"/>
    <p:sldId id="286" r:id="rId13"/>
    <p:sldId id="261" r:id="rId14"/>
    <p:sldId id="262" r:id="rId15"/>
    <p:sldId id="263" r:id="rId16"/>
    <p:sldId id="264" r:id="rId17"/>
    <p:sldId id="265" r:id="rId18"/>
    <p:sldId id="290" r:id="rId19"/>
    <p:sldId id="289" r:id="rId20"/>
    <p:sldId id="288" r:id="rId21"/>
    <p:sldId id="269" r:id="rId22"/>
    <p:sldId id="274" r:id="rId23"/>
    <p:sldId id="273" r:id="rId24"/>
    <p:sldId id="270" r:id="rId25"/>
    <p:sldId id="271" r:id="rId26"/>
    <p:sldId id="272" r:id="rId27"/>
    <p:sldId id="275" r:id="rId28"/>
    <p:sldId id="27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3F3F3F"/>
    <a:srgbClr val="5F82A9"/>
    <a:srgbClr val="487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0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23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79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29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65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84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94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73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7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7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1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6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27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98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3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77E7C93-598A-4DE9-94D6-59A2B67583D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6B23753-FA9C-46D3-85B7-EE6BABD11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007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crwflags.com/page0708notredame.html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hyperlink" Target="http://www.timetoast.com/timelines/the-history-of-oklahoma-becoming-a-state" TargetMode="External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4DBBB6-8F47-4554-9A91-4E1CA836DA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14692" y="3846285"/>
            <a:ext cx="4891314" cy="2387600"/>
          </a:xfrm>
        </p:spPr>
        <p:txBody>
          <a:bodyPr>
            <a:normAutofit/>
          </a:bodyPr>
          <a:lstStyle/>
          <a:p>
            <a:r>
              <a:rPr lang="en-US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My Life as a    </a:t>
            </a:r>
            <a:br>
              <a:rPr lang="en-US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en-US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NASA Test Subject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0743" y="6342460"/>
            <a:ext cx="7707087" cy="581138"/>
          </a:xfrm>
        </p:spPr>
        <p:txBody>
          <a:bodyPr>
            <a:normAutofit/>
          </a:bodyPr>
          <a:lstStyle/>
          <a:p>
            <a:r>
              <a:rPr lang="en-US" cap="none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Joe McMann           January 2018           Rev. October 14,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6C5D8C-CB8E-4636-A671-6155F7B82C0E}"/>
              </a:ext>
            </a:extLst>
          </p:cNvPr>
          <p:cNvSpPr/>
          <p:nvPr/>
        </p:nvSpPr>
        <p:spPr>
          <a:xfrm>
            <a:off x="6405034" y="6407915"/>
            <a:ext cx="276055" cy="2760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625ADB-92D0-4DC0-B80F-10D9FC067685}"/>
              </a:ext>
            </a:extLst>
          </p:cNvPr>
          <p:cNvSpPr/>
          <p:nvPr/>
        </p:nvSpPr>
        <p:spPr>
          <a:xfrm>
            <a:off x="8665028" y="6407915"/>
            <a:ext cx="276055" cy="2760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32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Book Antiqua" panose="02040602050305030304" pitchFamily="18" charset="0"/>
              </a:rPr>
              <a:t>How About Non-living Test Subjects?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4" y="2666999"/>
            <a:ext cx="6910766" cy="31242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cap="none" dirty="0">
                <a:latin typeface="Book Antiqua" panose="02040602050305030304" pitchFamily="18" charset="0"/>
              </a:rPr>
              <a:t>Testing of spacesuits’ mobility and dexterity by humans turns out to be largely subjective</a:t>
            </a:r>
          </a:p>
          <a:p>
            <a:pPr lvl="1">
              <a:lnSpc>
                <a:spcPct val="90000"/>
              </a:lnSpc>
            </a:pPr>
            <a:r>
              <a:rPr lang="en-US" cap="none" dirty="0">
                <a:latin typeface="Book Antiqua" panose="02040602050305030304" pitchFamily="18" charset="0"/>
              </a:rPr>
              <a:t>Some subjects find tasks easy to do; others have more difficulty</a:t>
            </a:r>
          </a:p>
          <a:p>
            <a:pPr lvl="1">
              <a:lnSpc>
                <a:spcPct val="90000"/>
              </a:lnSpc>
            </a:pPr>
            <a:r>
              <a:rPr lang="en-US" cap="none" dirty="0">
                <a:latin typeface="Book Antiqua" panose="02040602050305030304" pitchFamily="18" charset="0"/>
              </a:rPr>
              <a:t>A NASA manager decided that he would pursue a more quantitative approach</a:t>
            </a:r>
          </a:p>
          <a:p>
            <a:pPr lvl="1">
              <a:lnSpc>
                <a:spcPct val="90000"/>
              </a:lnSpc>
            </a:pPr>
            <a:r>
              <a:rPr lang="en-US" cap="none" dirty="0">
                <a:latin typeface="Book Antiqua" panose="02040602050305030304" pitchFamily="18" charset="0"/>
              </a:rPr>
              <a:t>A contract was let to produce an articulated dummy, which would have the capability to give accurate force measurements </a:t>
            </a:r>
          </a:p>
          <a:p>
            <a:pPr>
              <a:lnSpc>
                <a:spcPct val="90000"/>
              </a:lnSpc>
            </a:pPr>
            <a:r>
              <a:rPr lang="en-US" sz="1800" cap="none" dirty="0">
                <a:latin typeface="Book Antiqua" panose="02040602050305030304" pitchFamily="18" charset="0"/>
              </a:rPr>
              <a:t>The following slide shows the resulting product – an electro-hydraulically-operated robotic, anthropomorphic “dummy”</a:t>
            </a:r>
          </a:p>
        </p:txBody>
      </p:sp>
      <p:pic>
        <p:nvPicPr>
          <p:cNvPr id="2050" name="Picture 2" descr="water dropping on light bulb">
            <a:extLst>
              <a:ext uri="{FF2B5EF4-FFF2-40B4-BE49-F238E27FC236}">
                <a16:creationId xmlns:a16="http://schemas.microsoft.com/office/drawing/2014/main" id="{0BD7CCC1-86C2-4908-A3E8-EEF8704B9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r="11863"/>
          <a:stretch/>
        </p:blipFill>
        <p:spPr bwMode="auto">
          <a:xfrm>
            <a:off x="8546182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90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918" y="609600"/>
            <a:ext cx="7470731" cy="1905000"/>
          </a:xfrm>
        </p:spPr>
        <p:txBody>
          <a:bodyPr/>
          <a:lstStyle/>
          <a:p>
            <a:r>
              <a:rPr lang="en-US" cap="none" dirty="0">
                <a:latin typeface="Book Antiqua" panose="02040602050305030304" pitchFamily="18" charset="0"/>
              </a:rPr>
              <a:t>Articulated Dummy….1965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95808B2-33D5-4764-8C81-87CB73C1C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918" y="2666999"/>
            <a:ext cx="7470731" cy="3124201"/>
          </a:xfrm>
        </p:spPr>
        <p:txBody>
          <a:bodyPr/>
          <a:lstStyle/>
          <a:p>
            <a:r>
              <a:rPr lang="en-US" cap="none" dirty="0">
                <a:latin typeface="Book Antiqua" panose="02040602050305030304" pitchFamily="18" charset="0"/>
              </a:rPr>
              <a:t>Dummy controlled from console, not shown</a:t>
            </a:r>
          </a:p>
          <a:p>
            <a:r>
              <a:rPr lang="en-US" cap="none" dirty="0">
                <a:latin typeface="Book Antiqua" panose="02040602050305030304" pitchFamily="18" charset="0"/>
              </a:rPr>
              <a:t>Sawdust sopping up leaking hydraulic fluid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B7DB6A23-755F-4D1E-AEE5-F8A3157FEB7D}"/>
              </a:ext>
            </a:extLst>
          </p:cNvPr>
          <p:cNvSpPr/>
          <p:nvPr/>
        </p:nvSpPr>
        <p:spPr>
          <a:xfrm>
            <a:off x="-1" y="0"/>
            <a:ext cx="3890803" cy="6858000"/>
          </a:xfrm>
          <a:prstGeom prst="flowChartDelay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4CBF180-03A0-4D94-A251-C737CFA5E5B4}"/>
              </a:ext>
            </a:extLst>
          </p:cNvPr>
          <p:cNvSpPr/>
          <p:nvPr/>
        </p:nvSpPr>
        <p:spPr>
          <a:xfrm>
            <a:off x="1889024" y="-253496"/>
            <a:ext cx="2028379" cy="7280288"/>
          </a:xfrm>
          <a:custGeom>
            <a:avLst/>
            <a:gdLst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216728 w 2223655"/>
              <a:gd name="connsiteY2" fmla="*/ 1600200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856"/>
              <a:gd name="connsiteY0" fmla="*/ 0 h 6851073"/>
              <a:gd name="connsiteX1" fmla="*/ 2206686 w 2206856"/>
              <a:gd name="connsiteY1" fmla="*/ 1366559 h 6851073"/>
              <a:gd name="connsiteX2" fmla="*/ 2140528 w 2206856"/>
              <a:gd name="connsiteY2" fmla="*/ 2410691 h 6851073"/>
              <a:gd name="connsiteX3" fmla="*/ 1911928 w 2206856"/>
              <a:gd name="connsiteY3" fmla="*/ 3525982 h 6851073"/>
              <a:gd name="connsiteX4" fmla="*/ 1066800 w 2206856"/>
              <a:gd name="connsiteY4" fmla="*/ 5514109 h 6851073"/>
              <a:gd name="connsiteX5" fmla="*/ 0 w 2206856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51519 w 2296168"/>
              <a:gd name="connsiteY4" fmla="*/ 5506567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5427"/>
              <a:gd name="connsiteY0" fmla="*/ 0 h 6914982"/>
              <a:gd name="connsiteX1" fmla="*/ 2295176 w 2295427"/>
              <a:gd name="connsiteY1" fmla="*/ 1366559 h 6914982"/>
              <a:gd name="connsiteX2" fmla="*/ 2248683 w 2295427"/>
              <a:gd name="connsiteY2" fmla="*/ 2405775 h 6914982"/>
              <a:gd name="connsiteX3" fmla="*/ 1995502 w 2295427"/>
              <a:gd name="connsiteY3" fmla="*/ 3648885 h 6914982"/>
              <a:gd name="connsiteX4" fmla="*/ 1166267 w 2295427"/>
              <a:gd name="connsiteY4" fmla="*/ 5521316 h 6914982"/>
              <a:gd name="connsiteX5" fmla="*/ 0 w 2295427"/>
              <a:gd name="connsiteY5" fmla="*/ 6914982 h 6914982"/>
              <a:gd name="connsiteX0" fmla="*/ 2194381 w 2295530"/>
              <a:gd name="connsiteY0" fmla="*/ 0 h 6914982"/>
              <a:gd name="connsiteX1" fmla="*/ 2295176 w 2295530"/>
              <a:gd name="connsiteY1" fmla="*/ 1366559 h 6914982"/>
              <a:gd name="connsiteX2" fmla="*/ 2248683 w 2295530"/>
              <a:gd name="connsiteY2" fmla="*/ 2405775 h 6914982"/>
              <a:gd name="connsiteX3" fmla="*/ 1897179 w 2295530"/>
              <a:gd name="connsiteY3" fmla="*/ 3870111 h 6914982"/>
              <a:gd name="connsiteX4" fmla="*/ 1166267 w 2295530"/>
              <a:gd name="connsiteY4" fmla="*/ 5521316 h 6914982"/>
              <a:gd name="connsiteX5" fmla="*/ 0 w 2295530"/>
              <a:gd name="connsiteY5" fmla="*/ 6914982 h 6914982"/>
              <a:gd name="connsiteX0" fmla="*/ 2194381 w 2295609"/>
              <a:gd name="connsiteY0" fmla="*/ 0 h 6914982"/>
              <a:gd name="connsiteX1" fmla="*/ 2295176 w 2295609"/>
              <a:gd name="connsiteY1" fmla="*/ 1366559 h 6914982"/>
              <a:gd name="connsiteX2" fmla="*/ 2248683 w 2295609"/>
              <a:gd name="connsiteY2" fmla="*/ 2405775 h 6914982"/>
              <a:gd name="connsiteX3" fmla="*/ 1897179 w 2295609"/>
              <a:gd name="connsiteY3" fmla="*/ 3870111 h 6914982"/>
              <a:gd name="connsiteX4" fmla="*/ 1166267 w 2295609"/>
              <a:gd name="connsiteY4" fmla="*/ 5521316 h 6914982"/>
              <a:gd name="connsiteX5" fmla="*/ 0 w 2295609"/>
              <a:gd name="connsiteY5" fmla="*/ 6914982 h 6914982"/>
              <a:gd name="connsiteX0" fmla="*/ 2184549 w 2302672"/>
              <a:gd name="connsiteY0" fmla="*/ 0 h 7013305"/>
              <a:gd name="connsiteX1" fmla="*/ 2295176 w 2302672"/>
              <a:gd name="connsiteY1" fmla="*/ 1464882 h 7013305"/>
              <a:gd name="connsiteX2" fmla="*/ 2248683 w 2302672"/>
              <a:gd name="connsiteY2" fmla="*/ 2504098 h 7013305"/>
              <a:gd name="connsiteX3" fmla="*/ 1897179 w 2302672"/>
              <a:gd name="connsiteY3" fmla="*/ 3968434 h 7013305"/>
              <a:gd name="connsiteX4" fmla="*/ 1166267 w 2302672"/>
              <a:gd name="connsiteY4" fmla="*/ 5619639 h 7013305"/>
              <a:gd name="connsiteX5" fmla="*/ 0 w 2302672"/>
              <a:gd name="connsiteY5" fmla="*/ 7013305 h 7013305"/>
              <a:gd name="connsiteX0" fmla="*/ 2184549 w 2310409"/>
              <a:gd name="connsiteY0" fmla="*/ 0 h 7013305"/>
              <a:gd name="connsiteX1" fmla="*/ 2305009 w 2310409"/>
              <a:gd name="connsiteY1" fmla="*/ 1376392 h 7013305"/>
              <a:gd name="connsiteX2" fmla="*/ 2248683 w 2310409"/>
              <a:gd name="connsiteY2" fmla="*/ 2504098 h 7013305"/>
              <a:gd name="connsiteX3" fmla="*/ 1897179 w 2310409"/>
              <a:gd name="connsiteY3" fmla="*/ 3968434 h 7013305"/>
              <a:gd name="connsiteX4" fmla="*/ 1166267 w 2310409"/>
              <a:gd name="connsiteY4" fmla="*/ 5619639 h 7013305"/>
              <a:gd name="connsiteX5" fmla="*/ 0 w 2310409"/>
              <a:gd name="connsiteY5" fmla="*/ 7013305 h 7013305"/>
              <a:gd name="connsiteX0" fmla="*/ 2184549 w 2307335"/>
              <a:gd name="connsiteY0" fmla="*/ 0 h 7013305"/>
              <a:gd name="connsiteX1" fmla="*/ 2305009 w 2307335"/>
              <a:gd name="connsiteY1" fmla="*/ 1376392 h 7013305"/>
              <a:gd name="connsiteX2" fmla="*/ 2233934 w 2307335"/>
              <a:gd name="connsiteY2" fmla="*/ 2622085 h 7013305"/>
              <a:gd name="connsiteX3" fmla="*/ 1897179 w 2307335"/>
              <a:gd name="connsiteY3" fmla="*/ 3968434 h 7013305"/>
              <a:gd name="connsiteX4" fmla="*/ 1166267 w 2307335"/>
              <a:gd name="connsiteY4" fmla="*/ 5619639 h 7013305"/>
              <a:gd name="connsiteX5" fmla="*/ 0 w 2307335"/>
              <a:gd name="connsiteY5" fmla="*/ 7013305 h 7013305"/>
              <a:gd name="connsiteX0" fmla="*/ 3341710 w 3464496"/>
              <a:gd name="connsiteY0" fmla="*/ 0 h 6997121"/>
              <a:gd name="connsiteX1" fmla="*/ 3462170 w 3464496"/>
              <a:gd name="connsiteY1" fmla="*/ 1376392 h 6997121"/>
              <a:gd name="connsiteX2" fmla="*/ 3391095 w 3464496"/>
              <a:gd name="connsiteY2" fmla="*/ 2622085 h 6997121"/>
              <a:gd name="connsiteX3" fmla="*/ 3054340 w 3464496"/>
              <a:gd name="connsiteY3" fmla="*/ 3968434 h 6997121"/>
              <a:gd name="connsiteX4" fmla="*/ 2323428 w 3464496"/>
              <a:gd name="connsiteY4" fmla="*/ 5619639 h 6997121"/>
              <a:gd name="connsiteX5" fmla="*/ 0 w 3464496"/>
              <a:gd name="connsiteY5" fmla="*/ 6997121 h 6997121"/>
              <a:gd name="connsiteX0" fmla="*/ 3341710 w 3464496"/>
              <a:gd name="connsiteY0" fmla="*/ 0 h 6997121"/>
              <a:gd name="connsiteX1" fmla="*/ 3462170 w 3464496"/>
              <a:gd name="connsiteY1" fmla="*/ 1376392 h 6997121"/>
              <a:gd name="connsiteX2" fmla="*/ 3391095 w 3464496"/>
              <a:gd name="connsiteY2" fmla="*/ 2622085 h 6997121"/>
              <a:gd name="connsiteX3" fmla="*/ 3054340 w 3464496"/>
              <a:gd name="connsiteY3" fmla="*/ 3968434 h 6997121"/>
              <a:gd name="connsiteX4" fmla="*/ 2007839 w 3464496"/>
              <a:gd name="connsiteY4" fmla="*/ 5360694 h 6997121"/>
              <a:gd name="connsiteX5" fmla="*/ 0 w 3464496"/>
              <a:gd name="connsiteY5" fmla="*/ 6997121 h 6997121"/>
              <a:gd name="connsiteX0" fmla="*/ 3341710 w 3467641"/>
              <a:gd name="connsiteY0" fmla="*/ 0 h 6997121"/>
              <a:gd name="connsiteX1" fmla="*/ 3462170 w 3467641"/>
              <a:gd name="connsiteY1" fmla="*/ 1376392 h 6997121"/>
              <a:gd name="connsiteX2" fmla="*/ 3391095 w 3467641"/>
              <a:gd name="connsiteY2" fmla="*/ 2622085 h 6997121"/>
              <a:gd name="connsiteX3" fmla="*/ 2916776 w 3467641"/>
              <a:gd name="connsiteY3" fmla="*/ 3952250 h 6997121"/>
              <a:gd name="connsiteX4" fmla="*/ 2007839 w 3467641"/>
              <a:gd name="connsiteY4" fmla="*/ 5360694 h 6997121"/>
              <a:gd name="connsiteX5" fmla="*/ 0 w 3467641"/>
              <a:gd name="connsiteY5" fmla="*/ 6997121 h 6997121"/>
              <a:gd name="connsiteX0" fmla="*/ 3341710 w 3482416"/>
              <a:gd name="connsiteY0" fmla="*/ 0 h 6997121"/>
              <a:gd name="connsiteX1" fmla="*/ 3462170 w 3482416"/>
              <a:gd name="connsiteY1" fmla="*/ 1376392 h 6997121"/>
              <a:gd name="connsiteX2" fmla="*/ 2916776 w 3482416"/>
              <a:gd name="connsiteY2" fmla="*/ 3952250 h 6997121"/>
              <a:gd name="connsiteX3" fmla="*/ 2007839 w 3482416"/>
              <a:gd name="connsiteY3" fmla="*/ 5360694 h 6997121"/>
              <a:gd name="connsiteX4" fmla="*/ 0 w 3482416"/>
              <a:gd name="connsiteY4" fmla="*/ 6997121 h 6997121"/>
              <a:gd name="connsiteX0" fmla="*/ 3341710 w 3504414"/>
              <a:gd name="connsiteY0" fmla="*/ 0 h 6997121"/>
              <a:gd name="connsiteX1" fmla="*/ 3486446 w 3504414"/>
              <a:gd name="connsiteY1" fmla="*/ 1942835 h 6997121"/>
              <a:gd name="connsiteX2" fmla="*/ 2916776 w 3504414"/>
              <a:gd name="connsiteY2" fmla="*/ 3952250 h 6997121"/>
              <a:gd name="connsiteX3" fmla="*/ 2007839 w 3504414"/>
              <a:gd name="connsiteY3" fmla="*/ 5360694 h 6997121"/>
              <a:gd name="connsiteX4" fmla="*/ 0 w 3504414"/>
              <a:gd name="connsiteY4" fmla="*/ 6997121 h 6997121"/>
              <a:gd name="connsiteX0" fmla="*/ 3341710 w 3489404"/>
              <a:gd name="connsiteY0" fmla="*/ 0 h 6997121"/>
              <a:gd name="connsiteX1" fmla="*/ 3486446 w 3489404"/>
              <a:gd name="connsiteY1" fmla="*/ 1942835 h 6997121"/>
              <a:gd name="connsiteX2" fmla="*/ 2916776 w 3489404"/>
              <a:gd name="connsiteY2" fmla="*/ 3952250 h 6997121"/>
              <a:gd name="connsiteX3" fmla="*/ 2007839 w 3489404"/>
              <a:gd name="connsiteY3" fmla="*/ 5360694 h 6997121"/>
              <a:gd name="connsiteX4" fmla="*/ 0 w 3489404"/>
              <a:gd name="connsiteY4" fmla="*/ 6997121 h 6997121"/>
              <a:gd name="connsiteX0" fmla="*/ 3341710 w 3420271"/>
              <a:gd name="connsiteY0" fmla="*/ 0 h 6997121"/>
              <a:gd name="connsiteX1" fmla="*/ 3413618 w 3420271"/>
              <a:gd name="connsiteY1" fmla="*/ 1942835 h 6997121"/>
              <a:gd name="connsiteX2" fmla="*/ 2916776 w 3420271"/>
              <a:gd name="connsiteY2" fmla="*/ 3952250 h 6997121"/>
              <a:gd name="connsiteX3" fmla="*/ 2007839 w 3420271"/>
              <a:gd name="connsiteY3" fmla="*/ 5360694 h 6997121"/>
              <a:gd name="connsiteX4" fmla="*/ 0 w 3420271"/>
              <a:gd name="connsiteY4" fmla="*/ 6997121 h 6997121"/>
              <a:gd name="connsiteX0" fmla="*/ 3341710 w 3420271"/>
              <a:gd name="connsiteY0" fmla="*/ 0 h 6997121"/>
              <a:gd name="connsiteX1" fmla="*/ 3413618 w 3420271"/>
              <a:gd name="connsiteY1" fmla="*/ 1942835 h 6997121"/>
              <a:gd name="connsiteX2" fmla="*/ 2916776 w 3420271"/>
              <a:gd name="connsiteY2" fmla="*/ 3952250 h 6997121"/>
              <a:gd name="connsiteX3" fmla="*/ 1708433 w 3420271"/>
              <a:gd name="connsiteY3" fmla="*/ 5652007 h 6997121"/>
              <a:gd name="connsiteX4" fmla="*/ 0 w 3420271"/>
              <a:gd name="connsiteY4" fmla="*/ 6997121 h 6997121"/>
              <a:gd name="connsiteX0" fmla="*/ 3341710 w 3420271"/>
              <a:gd name="connsiteY0" fmla="*/ 0 h 6997121"/>
              <a:gd name="connsiteX1" fmla="*/ 3413618 w 3420271"/>
              <a:gd name="connsiteY1" fmla="*/ 1942835 h 6997121"/>
              <a:gd name="connsiteX2" fmla="*/ 2916776 w 3420271"/>
              <a:gd name="connsiteY2" fmla="*/ 3952250 h 6997121"/>
              <a:gd name="connsiteX3" fmla="*/ 1708433 w 3420271"/>
              <a:gd name="connsiteY3" fmla="*/ 5652007 h 6997121"/>
              <a:gd name="connsiteX4" fmla="*/ 0 w 3420271"/>
              <a:gd name="connsiteY4" fmla="*/ 6997121 h 6997121"/>
              <a:gd name="connsiteX0" fmla="*/ 3438815 w 3517376"/>
              <a:gd name="connsiteY0" fmla="*/ 0 h 7102317"/>
              <a:gd name="connsiteX1" fmla="*/ 3510723 w 3517376"/>
              <a:gd name="connsiteY1" fmla="*/ 1942835 h 7102317"/>
              <a:gd name="connsiteX2" fmla="*/ 3013881 w 3517376"/>
              <a:gd name="connsiteY2" fmla="*/ 3952250 h 7102317"/>
              <a:gd name="connsiteX3" fmla="*/ 1805538 w 3517376"/>
              <a:gd name="connsiteY3" fmla="*/ 5652007 h 7102317"/>
              <a:gd name="connsiteX4" fmla="*/ 0 w 3517376"/>
              <a:gd name="connsiteY4" fmla="*/ 7102317 h 7102317"/>
              <a:gd name="connsiteX0" fmla="*/ 0 w 4221411"/>
              <a:gd name="connsiteY0" fmla="*/ 0 h 7200508"/>
              <a:gd name="connsiteX1" fmla="*/ 4011806 w 4221411"/>
              <a:gd name="connsiteY1" fmla="*/ 2041026 h 7200508"/>
              <a:gd name="connsiteX2" fmla="*/ 3514964 w 4221411"/>
              <a:gd name="connsiteY2" fmla="*/ 4050441 h 7200508"/>
              <a:gd name="connsiteX3" fmla="*/ 2306621 w 4221411"/>
              <a:gd name="connsiteY3" fmla="*/ 5750198 h 7200508"/>
              <a:gd name="connsiteX4" fmla="*/ 501083 w 4221411"/>
              <a:gd name="connsiteY4" fmla="*/ 7200508 h 7200508"/>
              <a:gd name="connsiteX0" fmla="*/ 0 w 3522897"/>
              <a:gd name="connsiteY0" fmla="*/ 0 h 7200508"/>
              <a:gd name="connsiteX1" fmla="*/ 1728875 w 3522897"/>
              <a:gd name="connsiteY1" fmla="*/ 1918287 h 7200508"/>
              <a:gd name="connsiteX2" fmla="*/ 3514964 w 3522897"/>
              <a:gd name="connsiteY2" fmla="*/ 4050441 h 7200508"/>
              <a:gd name="connsiteX3" fmla="*/ 2306621 w 3522897"/>
              <a:gd name="connsiteY3" fmla="*/ 5750198 h 7200508"/>
              <a:gd name="connsiteX4" fmla="*/ 501083 w 3522897"/>
              <a:gd name="connsiteY4" fmla="*/ 7200508 h 7200508"/>
              <a:gd name="connsiteX0" fmla="*/ 0 w 3522897"/>
              <a:gd name="connsiteY0" fmla="*/ 0 h 7200508"/>
              <a:gd name="connsiteX1" fmla="*/ 1728875 w 3522897"/>
              <a:gd name="connsiteY1" fmla="*/ 1918287 h 7200508"/>
              <a:gd name="connsiteX2" fmla="*/ 3514964 w 3522897"/>
              <a:gd name="connsiteY2" fmla="*/ 4050441 h 7200508"/>
              <a:gd name="connsiteX3" fmla="*/ 2306621 w 3522897"/>
              <a:gd name="connsiteY3" fmla="*/ 5750198 h 7200508"/>
              <a:gd name="connsiteX4" fmla="*/ 501083 w 3522897"/>
              <a:gd name="connsiteY4" fmla="*/ 7200508 h 7200508"/>
              <a:gd name="connsiteX0" fmla="*/ 0 w 3522897"/>
              <a:gd name="connsiteY0" fmla="*/ 0 h 7200508"/>
              <a:gd name="connsiteX1" fmla="*/ 1728875 w 3522897"/>
              <a:gd name="connsiteY1" fmla="*/ 1918287 h 7200508"/>
              <a:gd name="connsiteX2" fmla="*/ 3514964 w 3522897"/>
              <a:gd name="connsiteY2" fmla="*/ 4050441 h 7200508"/>
              <a:gd name="connsiteX3" fmla="*/ 2306621 w 3522897"/>
              <a:gd name="connsiteY3" fmla="*/ 5750198 h 7200508"/>
              <a:gd name="connsiteX4" fmla="*/ 501083 w 3522897"/>
              <a:gd name="connsiteY4" fmla="*/ 7200508 h 7200508"/>
              <a:gd name="connsiteX0" fmla="*/ 0 w 2375640"/>
              <a:gd name="connsiteY0" fmla="*/ 0 h 7200508"/>
              <a:gd name="connsiteX1" fmla="*/ 1728875 w 2375640"/>
              <a:gd name="connsiteY1" fmla="*/ 1918287 h 7200508"/>
              <a:gd name="connsiteX2" fmla="*/ 1974599 w 2375640"/>
              <a:gd name="connsiteY2" fmla="*/ 3970661 h 7200508"/>
              <a:gd name="connsiteX3" fmla="*/ 2306621 w 2375640"/>
              <a:gd name="connsiteY3" fmla="*/ 5750198 h 7200508"/>
              <a:gd name="connsiteX4" fmla="*/ 501083 w 2375640"/>
              <a:gd name="connsiteY4" fmla="*/ 7200508 h 7200508"/>
              <a:gd name="connsiteX0" fmla="*/ 0 w 2362235"/>
              <a:gd name="connsiteY0" fmla="*/ 0 h 7200508"/>
              <a:gd name="connsiteX1" fmla="*/ 1728875 w 2362235"/>
              <a:gd name="connsiteY1" fmla="*/ 1918287 h 7200508"/>
              <a:gd name="connsiteX2" fmla="*/ 2306621 w 2362235"/>
              <a:gd name="connsiteY2" fmla="*/ 5750198 h 7200508"/>
              <a:gd name="connsiteX3" fmla="*/ 501083 w 2362235"/>
              <a:gd name="connsiteY3" fmla="*/ 7200508 h 7200508"/>
              <a:gd name="connsiteX0" fmla="*/ 0 w 1909299"/>
              <a:gd name="connsiteY0" fmla="*/ 0 h 7200508"/>
              <a:gd name="connsiteX1" fmla="*/ 1728875 w 1909299"/>
              <a:gd name="connsiteY1" fmla="*/ 1918287 h 7200508"/>
              <a:gd name="connsiteX2" fmla="*/ 1717478 w 1909299"/>
              <a:gd name="connsiteY2" fmla="*/ 5504721 h 7200508"/>
              <a:gd name="connsiteX3" fmla="*/ 501083 w 1909299"/>
              <a:gd name="connsiteY3" fmla="*/ 7200508 h 7200508"/>
              <a:gd name="connsiteX0" fmla="*/ 0 w 1933911"/>
              <a:gd name="connsiteY0" fmla="*/ 0 h 7268014"/>
              <a:gd name="connsiteX1" fmla="*/ 1728875 w 1933911"/>
              <a:gd name="connsiteY1" fmla="*/ 1918287 h 7268014"/>
              <a:gd name="connsiteX2" fmla="*/ 1717478 w 1933911"/>
              <a:gd name="connsiteY2" fmla="*/ 5504721 h 7268014"/>
              <a:gd name="connsiteX3" fmla="*/ 77636 w 1933911"/>
              <a:gd name="connsiteY3" fmla="*/ 7268014 h 7268014"/>
              <a:gd name="connsiteX0" fmla="*/ 0 w 1933911"/>
              <a:gd name="connsiteY0" fmla="*/ 0 h 7268014"/>
              <a:gd name="connsiteX1" fmla="*/ 1728875 w 1933911"/>
              <a:gd name="connsiteY1" fmla="*/ 1918287 h 7268014"/>
              <a:gd name="connsiteX2" fmla="*/ 1717478 w 1933911"/>
              <a:gd name="connsiteY2" fmla="*/ 5504721 h 7268014"/>
              <a:gd name="connsiteX3" fmla="*/ 77636 w 1933911"/>
              <a:gd name="connsiteY3" fmla="*/ 7268014 h 7268014"/>
              <a:gd name="connsiteX0" fmla="*/ 0 w 1937272"/>
              <a:gd name="connsiteY0" fmla="*/ 0 h 7268014"/>
              <a:gd name="connsiteX1" fmla="*/ 1728875 w 1937272"/>
              <a:gd name="connsiteY1" fmla="*/ 1918287 h 7268014"/>
              <a:gd name="connsiteX2" fmla="*/ 1717478 w 1937272"/>
              <a:gd name="connsiteY2" fmla="*/ 5504721 h 7268014"/>
              <a:gd name="connsiteX3" fmla="*/ 22404 w 1937272"/>
              <a:gd name="connsiteY3" fmla="*/ 7268014 h 7268014"/>
              <a:gd name="connsiteX0" fmla="*/ 0 w 1962757"/>
              <a:gd name="connsiteY0" fmla="*/ 0 h 7268014"/>
              <a:gd name="connsiteX1" fmla="*/ 1728875 w 1962757"/>
              <a:gd name="connsiteY1" fmla="*/ 1918287 h 7268014"/>
              <a:gd name="connsiteX2" fmla="*/ 1717478 w 1962757"/>
              <a:gd name="connsiteY2" fmla="*/ 5504721 h 7268014"/>
              <a:gd name="connsiteX3" fmla="*/ 22404 w 1962757"/>
              <a:gd name="connsiteY3" fmla="*/ 7268014 h 7268014"/>
              <a:gd name="connsiteX0" fmla="*/ 0 w 1935028"/>
              <a:gd name="connsiteY0" fmla="*/ 0 h 7268014"/>
              <a:gd name="connsiteX1" fmla="*/ 1728875 w 1935028"/>
              <a:gd name="connsiteY1" fmla="*/ 1918287 h 7268014"/>
              <a:gd name="connsiteX2" fmla="*/ 1717478 w 1935028"/>
              <a:gd name="connsiteY2" fmla="*/ 5504721 h 7268014"/>
              <a:gd name="connsiteX3" fmla="*/ 22404 w 1935028"/>
              <a:gd name="connsiteY3" fmla="*/ 7268014 h 7268014"/>
              <a:gd name="connsiteX0" fmla="*/ 0 w 1972332"/>
              <a:gd name="connsiteY0" fmla="*/ 0 h 7268014"/>
              <a:gd name="connsiteX1" fmla="*/ 1728875 w 1972332"/>
              <a:gd name="connsiteY1" fmla="*/ 1918287 h 7268014"/>
              <a:gd name="connsiteX2" fmla="*/ 1717478 w 1972332"/>
              <a:gd name="connsiteY2" fmla="*/ 5504721 h 7268014"/>
              <a:gd name="connsiteX3" fmla="*/ 22404 w 1972332"/>
              <a:gd name="connsiteY3" fmla="*/ 7268014 h 7268014"/>
              <a:gd name="connsiteX0" fmla="*/ 0 w 1972332"/>
              <a:gd name="connsiteY0" fmla="*/ 0 h 7268014"/>
              <a:gd name="connsiteX1" fmla="*/ 1728875 w 1972332"/>
              <a:gd name="connsiteY1" fmla="*/ 1918287 h 7268014"/>
              <a:gd name="connsiteX2" fmla="*/ 1717478 w 1972332"/>
              <a:gd name="connsiteY2" fmla="*/ 5504721 h 7268014"/>
              <a:gd name="connsiteX3" fmla="*/ 22404 w 1972332"/>
              <a:gd name="connsiteY3" fmla="*/ 7268014 h 7268014"/>
              <a:gd name="connsiteX0" fmla="*/ 0 w 1937272"/>
              <a:gd name="connsiteY0" fmla="*/ 0 h 7268014"/>
              <a:gd name="connsiteX1" fmla="*/ 1728875 w 1937272"/>
              <a:gd name="connsiteY1" fmla="*/ 1758727 h 7268014"/>
              <a:gd name="connsiteX2" fmla="*/ 1717478 w 1937272"/>
              <a:gd name="connsiteY2" fmla="*/ 5504721 h 7268014"/>
              <a:gd name="connsiteX3" fmla="*/ 22404 w 1937272"/>
              <a:gd name="connsiteY3" fmla="*/ 7268014 h 7268014"/>
              <a:gd name="connsiteX0" fmla="*/ 0 w 1978570"/>
              <a:gd name="connsiteY0" fmla="*/ 0 h 7268014"/>
              <a:gd name="connsiteX1" fmla="*/ 1728875 w 1978570"/>
              <a:gd name="connsiteY1" fmla="*/ 1758727 h 7268014"/>
              <a:gd name="connsiteX2" fmla="*/ 1717478 w 1978570"/>
              <a:gd name="connsiteY2" fmla="*/ 5504721 h 7268014"/>
              <a:gd name="connsiteX3" fmla="*/ 22404 w 1978570"/>
              <a:gd name="connsiteY3" fmla="*/ 7268014 h 7268014"/>
              <a:gd name="connsiteX0" fmla="*/ 0 w 1989075"/>
              <a:gd name="connsiteY0" fmla="*/ 0 h 7268014"/>
              <a:gd name="connsiteX1" fmla="*/ 1728875 w 1989075"/>
              <a:gd name="connsiteY1" fmla="*/ 1758727 h 7268014"/>
              <a:gd name="connsiteX2" fmla="*/ 1717478 w 1989075"/>
              <a:gd name="connsiteY2" fmla="*/ 5504721 h 7268014"/>
              <a:gd name="connsiteX3" fmla="*/ 22404 w 1989075"/>
              <a:gd name="connsiteY3" fmla="*/ 7268014 h 7268014"/>
              <a:gd name="connsiteX0" fmla="*/ 0 w 2015492"/>
              <a:gd name="connsiteY0" fmla="*/ 0 h 7268014"/>
              <a:gd name="connsiteX1" fmla="*/ 1728875 w 2015492"/>
              <a:gd name="connsiteY1" fmla="*/ 1758727 h 7268014"/>
              <a:gd name="connsiteX2" fmla="*/ 1717478 w 2015492"/>
              <a:gd name="connsiteY2" fmla="*/ 5504721 h 7268014"/>
              <a:gd name="connsiteX3" fmla="*/ 22404 w 2015492"/>
              <a:gd name="connsiteY3" fmla="*/ 7268014 h 7268014"/>
              <a:gd name="connsiteX0" fmla="*/ 0 w 2015492"/>
              <a:gd name="connsiteY0" fmla="*/ 0 h 7268014"/>
              <a:gd name="connsiteX1" fmla="*/ 1728875 w 2015492"/>
              <a:gd name="connsiteY1" fmla="*/ 1758727 h 7268014"/>
              <a:gd name="connsiteX2" fmla="*/ 1717478 w 2015492"/>
              <a:gd name="connsiteY2" fmla="*/ 5504721 h 7268014"/>
              <a:gd name="connsiteX3" fmla="*/ 22404 w 2015492"/>
              <a:gd name="connsiteY3" fmla="*/ 7268014 h 7268014"/>
              <a:gd name="connsiteX0" fmla="*/ 0 w 2015492"/>
              <a:gd name="connsiteY0" fmla="*/ 0 h 7268014"/>
              <a:gd name="connsiteX1" fmla="*/ 1728875 w 2015492"/>
              <a:gd name="connsiteY1" fmla="*/ 1758727 h 7268014"/>
              <a:gd name="connsiteX2" fmla="*/ 1717478 w 2015492"/>
              <a:gd name="connsiteY2" fmla="*/ 5504721 h 7268014"/>
              <a:gd name="connsiteX3" fmla="*/ 22404 w 2015492"/>
              <a:gd name="connsiteY3" fmla="*/ 7268014 h 7268014"/>
              <a:gd name="connsiteX0" fmla="*/ 51239 w 2033972"/>
              <a:gd name="connsiteY0" fmla="*/ 0 h 7261877"/>
              <a:gd name="connsiteX1" fmla="*/ 1780114 w 2033972"/>
              <a:gd name="connsiteY1" fmla="*/ 1758727 h 7261877"/>
              <a:gd name="connsiteX2" fmla="*/ 1768717 w 2033972"/>
              <a:gd name="connsiteY2" fmla="*/ 5504721 h 7261877"/>
              <a:gd name="connsiteX3" fmla="*/ 0 w 2033972"/>
              <a:gd name="connsiteY3" fmla="*/ 7261877 h 7261877"/>
              <a:gd name="connsiteX0" fmla="*/ 51239 w 2033972"/>
              <a:gd name="connsiteY0" fmla="*/ 0 h 7261877"/>
              <a:gd name="connsiteX1" fmla="*/ 1780114 w 2033972"/>
              <a:gd name="connsiteY1" fmla="*/ 1758727 h 7261877"/>
              <a:gd name="connsiteX2" fmla="*/ 1768717 w 2033972"/>
              <a:gd name="connsiteY2" fmla="*/ 5504721 h 7261877"/>
              <a:gd name="connsiteX3" fmla="*/ 0 w 2033972"/>
              <a:gd name="connsiteY3" fmla="*/ 7261877 h 7261877"/>
              <a:gd name="connsiteX0" fmla="*/ 8280 w 1988578"/>
              <a:gd name="connsiteY0" fmla="*/ 0 h 7280288"/>
              <a:gd name="connsiteX1" fmla="*/ 1737155 w 1988578"/>
              <a:gd name="connsiteY1" fmla="*/ 1758727 h 7280288"/>
              <a:gd name="connsiteX2" fmla="*/ 1725758 w 1988578"/>
              <a:gd name="connsiteY2" fmla="*/ 5504721 h 7280288"/>
              <a:gd name="connsiteX3" fmla="*/ 0 w 1988578"/>
              <a:gd name="connsiteY3" fmla="*/ 7280288 h 7280288"/>
              <a:gd name="connsiteX0" fmla="*/ 8280 w 1988578"/>
              <a:gd name="connsiteY0" fmla="*/ 0 h 7280288"/>
              <a:gd name="connsiteX1" fmla="*/ 1737155 w 1988578"/>
              <a:gd name="connsiteY1" fmla="*/ 1758727 h 7280288"/>
              <a:gd name="connsiteX2" fmla="*/ 1725758 w 1988578"/>
              <a:gd name="connsiteY2" fmla="*/ 5504721 h 7280288"/>
              <a:gd name="connsiteX3" fmla="*/ 0 w 1988578"/>
              <a:gd name="connsiteY3" fmla="*/ 7280288 h 7280288"/>
              <a:gd name="connsiteX0" fmla="*/ 8280 w 1998573"/>
              <a:gd name="connsiteY0" fmla="*/ 0 h 7280288"/>
              <a:gd name="connsiteX1" fmla="*/ 1737155 w 1998573"/>
              <a:gd name="connsiteY1" fmla="*/ 1758727 h 7280288"/>
              <a:gd name="connsiteX2" fmla="*/ 1725758 w 1998573"/>
              <a:gd name="connsiteY2" fmla="*/ 5504721 h 7280288"/>
              <a:gd name="connsiteX3" fmla="*/ 0 w 1998573"/>
              <a:gd name="connsiteY3" fmla="*/ 7280288 h 7280288"/>
              <a:gd name="connsiteX0" fmla="*/ 8280 w 2028379"/>
              <a:gd name="connsiteY0" fmla="*/ 0 h 7280288"/>
              <a:gd name="connsiteX1" fmla="*/ 1737155 w 2028379"/>
              <a:gd name="connsiteY1" fmla="*/ 1758727 h 7280288"/>
              <a:gd name="connsiteX2" fmla="*/ 1725758 w 2028379"/>
              <a:gd name="connsiteY2" fmla="*/ 5504721 h 7280288"/>
              <a:gd name="connsiteX3" fmla="*/ 0 w 2028379"/>
              <a:gd name="connsiteY3" fmla="*/ 7280288 h 7280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8379" h="7280288">
                <a:moveTo>
                  <a:pt x="8280" y="0"/>
                </a:moveTo>
                <a:cubicBezTo>
                  <a:pt x="919419" y="509348"/>
                  <a:pt x="1322033" y="847411"/>
                  <a:pt x="1737155" y="1758727"/>
                </a:cubicBezTo>
                <a:cubicBezTo>
                  <a:pt x="2152277" y="2670043"/>
                  <a:pt x="2101200" y="4596735"/>
                  <a:pt x="1725758" y="5504721"/>
                </a:cubicBezTo>
                <a:cubicBezTo>
                  <a:pt x="1350316" y="6412707"/>
                  <a:pt x="893775" y="6906054"/>
                  <a:pt x="0" y="7280288"/>
                </a:cubicBezTo>
              </a:path>
            </a:pathLst>
          </a:custGeom>
          <a:noFill/>
          <a:ln w="1016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2112" y="995517"/>
            <a:ext cx="5568089" cy="4795684"/>
          </a:xfrm>
        </p:spPr>
        <p:txBody>
          <a:bodyPr>
            <a:normAutofit/>
          </a:bodyPr>
          <a:lstStyle/>
          <a:p>
            <a:r>
              <a:rPr lang="en-US" sz="5400" cap="none" dirty="0">
                <a:latin typeface="Book Antiqua" panose="02040602050305030304" pitchFamily="18" charset="0"/>
              </a:rPr>
              <a:t>Sounded Like a Good Idea at the Time….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94782" y="995517"/>
            <a:ext cx="3982734" cy="4795684"/>
          </a:xfrm>
        </p:spPr>
        <p:txBody>
          <a:bodyPr>
            <a:normAutofit/>
          </a:bodyPr>
          <a:lstStyle/>
          <a:p>
            <a:r>
              <a:rPr lang="en-US" sz="1800" cap="none" dirty="0">
                <a:latin typeface="Book Antiqua" panose="02040602050305030304" pitchFamily="18" charset="0"/>
              </a:rPr>
              <a:t>There were two major problems:</a:t>
            </a:r>
          </a:p>
          <a:p>
            <a:pPr lvl="1"/>
            <a:r>
              <a:rPr lang="en-US" cap="none" dirty="0">
                <a:latin typeface="Book Antiqua" panose="02040602050305030304" pitchFamily="18" charset="0"/>
              </a:rPr>
              <a:t>When the operator told the dummy to raise an arm, it raised a leg</a:t>
            </a:r>
          </a:p>
          <a:p>
            <a:pPr lvl="1"/>
            <a:r>
              <a:rPr lang="en-US" cap="none" dirty="0">
                <a:latin typeface="Book Antiqua" panose="02040602050305030304" pitchFamily="18" charset="0"/>
              </a:rPr>
              <a:t>When the operator told the dummy to raise a leg, it raised an arm</a:t>
            </a:r>
          </a:p>
          <a:p>
            <a:pPr lvl="1"/>
            <a:r>
              <a:rPr lang="en-US" cap="none" dirty="0">
                <a:latin typeface="Book Antiqua" panose="02040602050305030304" pitchFamily="18" charset="0"/>
              </a:rPr>
              <a:t>Hydraulic fluid leaked all over the place</a:t>
            </a:r>
          </a:p>
          <a:p>
            <a:pPr lvl="2"/>
            <a:r>
              <a:rPr lang="en-US" sz="1800" cap="none" dirty="0">
                <a:latin typeface="Book Antiqua" panose="02040602050305030304" pitchFamily="18" charset="0"/>
              </a:rPr>
              <a:t>This would ruin the spacesuit test articles</a:t>
            </a:r>
          </a:p>
          <a:p>
            <a:r>
              <a:rPr lang="en-US" sz="1800" cap="none" dirty="0">
                <a:latin typeface="Book Antiqua" panose="02040602050305030304" pitchFamily="18" charset="0"/>
              </a:rPr>
              <a:t>It was decided to live with human evaluators</a:t>
            </a:r>
          </a:p>
        </p:txBody>
      </p:sp>
    </p:spTree>
    <p:extLst>
      <p:ext uri="{BB962C8B-B14F-4D97-AF65-F5344CB8AC3E}">
        <p14:creationId xmlns:p14="http://schemas.microsoft.com/office/powerpoint/2010/main" val="3336563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174751-3627-4C17-9CFD-D60E79650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6" y="701653"/>
            <a:ext cx="9905998" cy="455676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latin typeface="Book Antiqua" panose="02040602050305030304" pitchFamily="18" charset="0"/>
              </a:rPr>
              <a:t>My Path to NASA…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83" y="1337338"/>
            <a:ext cx="2975532" cy="4427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4883" y="5985217"/>
            <a:ext cx="2941253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Book Antiqua" panose="02040602050305030304" pitchFamily="18" charset="0"/>
                <a:ea typeface="+mj-ea"/>
                <a:cs typeface="+mj-cs"/>
              </a:rPr>
              <a:t>1950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26" y="1337338"/>
            <a:ext cx="5887230" cy="4427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2726" y="5985217"/>
            <a:ext cx="5887230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Book Antiqua" panose="02040602050305030304" pitchFamily="18" charset="0"/>
                <a:ea typeface="+mj-ea"/>
                <a:cs typeface="+mj-cs"/>
              </a:rPr>
              <a:t>1960 – at Liquid Carbonic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1CE93E-1208-4E5A-9E36-48BB55A7B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53" y="5235423"/>
            <a:ext cx="165735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9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t="7080" r="2906"/>
          <a:stretch/>
        </p:blipFill>
        <p:spPr>
          <a:xfrm>
            <a:off x="602674" y="1255138"/>
            <a:ext cx="6665670" cy="5074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17031" y="4294969"/>
            <a:ext cx="3878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 Antiqua" panose="02040602050305030304" pitchFamily="18" charset="0"/>
              </a:rPr>
              <a:t>The Lane-Wells Building – one of 17 occupied by NASA throughout Houston before the Johnson Space Center was opened in 1964 </a:t>
            </a:r>
          </a:p>
        </p:txBody>
      </p:sp>
      <p:sp>
        <p:nvSpPr>
          <p:cNvPr id="5" name="Oval 4"/>
          <p:cNvSpPr/>
          <p:nvPr/>
        </p:nvSpPr>
        <p:spPr>
          <a:xfrm>
            <a:off x="2432523" y="1499591"/>
            <a:ext cx="2375648" cy="3070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32523" y="6329642"/>
            <a:ext cx="250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Mercury test capsule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6AF816-1D1F-4958-B60C-C371E4CC96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8" t="7871" r="5182" b="7154"/>
          <a:stretch/>
        </p:blipFill>
        <p:spPr>
          <a:xfrm>
            <a:off x="7817030" y="1255138"/>
            <a:ext cx="3878264" cy="288238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349F4C2-4B0B-4EA5-91AB-8542882D0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00" y="422306"/>
            <a:ext cx="9905998" cy="979707"/>
          </a:xfrm>
        </p:spPr>
        <p:txBody>
          <a:bodyPr/>
          <a:lstStyle/>
          <a:p>
            <a:r>
              <a:rPr lang="en-US" cap="none" dirty="0">
                <a:latin typeface="Book Antiqua" panose="02040602050305030304" pitchFamily="18" charset="0"/>
              </a:rPr>
              <a:t>The Move to Houston - 1962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A882BD-5DA9-4966-A605-D88DF01EDFDA}"/>
              </a:ext>
            </a:extLst>
          </p:cNvPr>
          <p:cNvSpPr txBox="1"/>
          <p:nvPr/>
        </p:nvSpPr>
        <p:spPr>
          <a:xfrm rot="16200000">
            <a:off x="-462051" y="5374678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NASA S-62-3680</a:t>
            </a:r>
          </a:p>
        </p:txBody>
      </p:sp>
    </p:spTree>
    <p:extLst>
      <p:ext uri="{BB962C8B-B14F-4D97-AF65-F5344CB8AC3E}">
        <p14:creationId xmlns:p14="http://schemas.microsoft.com/office/powerpoint/2010/main" val="1647196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50132" y="555333"/>
            <a:ext cx="2818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“</a:t>
            </a:r>
            <a:r>
              <a:rPr lang="en-US" dirty="0" err="1">
                <a:latin typeface="Book Antiqua" panose="02040602050305030304" pitchFamily="18" charset="0"/>
              </a:rPr>
              <a:t>Psycohomotor</a:t>
            </a:r>
            <a:r>
              <a:rPr lang="en-US" dirty="0">
                <a:latin typeface="Book Antiqua" panose="02040602050305030304" pitchFamily="18" charset="0"/>
              </a:rPr>
              <a:t>” panel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3581" y="5653198"/>
            <a:ext cx="3787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Port for attaching “torpedo tube” to insert food, etc.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FFD6F5-839A-4AAF-B784-6A6573E2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686434"/>
            <a:ext cx="3549121" cy="1371600"/>
          </a:xfrm>
        </p:spPr>
        <p:txBody>
          <a:bodyPr>
            <a:normAutofit/>
          </a:bodyPr>
          <a:lstStyle/>
          <a:p>
            <a:r>
              <a:rPr lang="en-US" sz="2800" cap="none" dirty="0">
                <a:latin typeface="Book Antiqua" panose="02040602050305030304" pitchFamily="18" charset="0"/>
              </a:rPr>
              <a:t>Altitude chamber at Brooks AFB, San Antonio - 1962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B90E95-8392-4972-B300-5005E48ACF20}"/>
              </a:ext>
            </a:extLst>
          </p:cNvPr>
          <p:cNvGrpSpPr/>
          <p:nvPr/>
        </p:nvGrpSpPr>
        <p:grpSpPr>
          <a:xfrm>
            <a:off x="5743581" y="935850"/>
            <a:ext cx="5973638" cy="4706163"/>
            <a:chOff x="3070412" y="1690688"/>
            <a:chExt cx="5973638" cy="470616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00"/>
            <a:stretch/>
          </p:blipFill>
          <p:spPr>
            <a:xfrm>
              <a:off x="3070412" y="1690688"/>
              <a:ext cx="5973638" cy="4706163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7994F0D-00D0-41DC-8D01-8AE35E1C05D6}"/>
                </a:ext>
              </a:extLst>
            </p:cNvPr>
            <p:cNvSpPr/>
            <p:nvPr/>
          </p:nvSpPr>
          <p:spPr>
            <a:xfrm>
              <a:off x="6961909" y="2237509"/>
              <a:ext cx="969818" cy="72043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F17235A-8930-459F-828A-8F3C05E75E22}"/>
                </a:ext>
              </a:extLst>
            </p:cNvPr>
            <p:cNvSpPr/>
            <p:nvPr/>
          </p:nvSpPr>
          <p:spPr>
            <a:xfrm>
              <a:off x="4483786" y="5306763"/>
              <a:ext cx="630382" cy="63687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0172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97" y="281883"/>
            <a:ext cx="5159650" cy="62942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1E6FA6-7712-44C4-AB09-10E4292C373C}"/>
              </a:ext>
            </a:extLst>
          </p:cNvPr>
          <p:cNvSpPr/>
          <p:nvPr/>
        </p:nvSpPr>
        <p:spPr>
          <a:xfrm>
            <a:off x="6817197" y="1462567"/>
            <a:ext cx="1981662" cy="17179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047ED67-49C9-41FF-B686-2642CAA59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1600200"/>
            <a:ext cx="4017443" cy="1371600"/>
          </a:xfrm>
        </p:spPr>
        <p:txBody>
          <a:bodyPr>
            <a:normAutofit/>
          </a:bodyPr>
          <a:lstStyle/>
          <a:p>
            <a:r>
              <a:rPr lang="en-US" sz="2600" cap="none" dirty="0">
                <a:latin typeface="Book Antiqua" panose="02040602050305030304" pitchFamily="18" charset="0"/>
              </a:rPr>
              <a:t>Flash fire on Sept. 9, 1962 (day 13 of 14-day test in 5 psia pure oxygen)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94B078A-912F-4E6D-8B53-43D19795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4017443" cy="1828800"/>
          </a:xfrm>
        </p:spPr>
        <p:txBody>
          <a:bodyPr>
            <a:normAutofit/>
          </a:bodyPr>
          <a:lstStyle/>
          <a:p>
            <a:r>
              <a:rPr lang="en-US" sz="2000" cap="none" dirty="0">
                <a:latin typeface="Book Antiqua" panose="02040602050305030304" pitchFamily="18" charset="0"/>
              </a:rPr>
              <a:t>Fire started in psychomotor panel and resulted in smoke inhalation and temporary lung damage to two Air Force test subjects in partial-don suits</a:t>
            </a:r>
          </a:p>
        </p:txBody>
      </p:sp>
    </p:spTree>
    <p:extLst>
      <p:ext uri="{BB962C8B-B14F-4D97-AF65-F5344CB8AC3E}">
        <p14:creationId xmlns:p14="http://schemas.microsoft.com/office/powerpoint/2010/main" val="1878789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2D431C4-D33C-4E63-9934-3FBEBBA97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548" y="3178921"/>
            <a:ext cx="3765646" cy="1371600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latin typeface="Book Antiqua" panose="02040602050305030304" pitchFamily="18" charset="0"/>
              </a:rPr>
              <a:t>Four Project Mercury suit ventilating compressors furnished by NASA and used to ventilate the two test subjects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8EF9DB-6293-46D4-92CE-820179159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125" y="188259"/>
            <a:ext cx="5183875" cy="66697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116D03-F6A1-4A8C-892F-4B2AB5B08D68}"/>
              </a:ext>
            </a:extLst>
          </p:cNvPr>
          <p:cNvSpPr/>
          <p:nvPr/>
        </p:nvSpPr>
        <p:spPr>
          <a:xfrm>
            <a:off x="8439673" y="1933688"/>
            <a:ext cx="1981662" cy="17179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93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latin typeface="Book Antiqua" panose="02040602050305030304" pitchFamily="18" charset="0"/>
              </a:rPr>
              <a:t>Gemini Mission Control Staff Support Room – 1965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8502" r="2955" b="3697"/>
          <a:stretch/>
        </p:blipFill>
        <p:spPr>
          <a:xfrm>
            <a:off x="0" y="0"/>
            <a:ext cx="6040582" cy="685800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5A5A44-A76A-4C52-AB04-3743601A25A2}"/>
              </a:ext>
            </a:extLst>
          </p:cNvPr>
          <p:cNvGrpSpPr/>
          <p:nvPr/>
        </p:nvGrpSpPr>
        <p:grpSpPr>
          <a:xfrm>
            <a:off x="2618508" y="2893315"/>
            <a:ext cx="5503923" cy="3314468"/>
            <a:chOff x="2618508" y="2893315"/>
            <a:chExt cx="5503923" cy="33144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AC4EAA-B5D9-44A7-A4C8-92A4CF9AAE9F}"/>
                </a:ext>
              </a:extLst>
            </p:cNvPr>
            <p:cNvSpPr/>
            <p:nvPr/>
          </p:nvSpPr>
          <p:spPr>
            <a:xfrm>
              <a:off x="2618508" y="2893315"/>
              <a:ext cx="1146889" cy="72272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 Antiqua" panose="0204060205030503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6C98AB-B3E6-46D1-95AE-CB7C52AE622E}"/>
                </a:ext>
              </a:extLst>
            </p:cNvPr>
            <p:cNvSpPr txBox="1"/>
            <p:nvPr/>
          </p:nvSpPr>
          <p:spPr>
            <a:xfrm>
              <a:off x="4599302" y="5376786"/>
              <a:ext cx="35231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Book Antiqua" panose="02040602050305030304" pitchFamily="18" charset="0"/>
                </a:rPr>
                <a:t>(Dutch Masters Panatela)</a:t>
              </a: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DAF0D3C-D85A-4501-B038-094B1CBD03A2}"/>
              </a:ext>
            </a:extLst>
          </p:cNvPr>
          <p:cNvSpPr/>
          <p:nvPr/>
        </p:nvSpPr>
        <p:spPr>
          <a:xfrm>
            <a:off x="2398388" y="-155305"/>
            <a:ext cx="3517376" cy="7102317"/>
          </a:xfrm>
          <a:custGeom>
            <a:avLst/>
            <a:gdLst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216728 w 2223655"/>
              <a:gd name="connsiteY2" fmla="*/ 1600200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856"/>
              <a:gd name="connsiteY0" fmla="*/ 0 h 6851073"/>
              <a:gd name="connsiteX1" fmla="*/ 2206686 w 2206856"/>
              <a:gd name="connsiteY1" fmla="*/ 1366559 h 6851073"/>
              <a:gd name="connsiteX2" fmla="*/ 2140528 w 2206856"/>
              <a:gd name="connsiteY2" fmla="*/ 2410691 h 6851073"/>
              <a:gd name="connsiteX3" fmla="*/ 1911928 w 2206856"/>
              <a:gd name="connsiteY3" fmla="*/ 3525982 h 6851073"/>
              <a:gd name="connsiteX4" fmla="*/ 1066800 w 2206856"/>
              <a:gd name="connsiteY4" fmla="*/ 5514109 h 6851073"/>
              <a:gd name="connsiteX5" fmla="*/ 0 w 2206856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51519 w 2296168"/>
              <a:gd name="connsiteY4" fmla="*/ 5506567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5427"/>
              <a:gd name="connsiteY0" fmla="*/ 0 h 6914982"/>
              <a:gd name="connsiteX1" fmla="*/ 2295176 w 2295427"/>
              <a:gd name="connsiteY1" fmla="*/ 1366559 h 6914982"/>
              <a:gd name="connsiteX2" fmla="*/ 2248683 w 2295427"/>
              <a:gd name="connsiteY2" fmla="*/ 2405775 h 6914982"/>
              <a:gd name="connsiteX3" fmla="*/ 1995502 w 2295427"/>
              <a:gd name="connsiteY3" fmla="*/ 3648885 h 6914982"/>
              <a:gd name="connsiteX4" fmla="*/ 1166267 w 2295427"/>
              <a:gd name="connsiteY4" fmla="*/ 5521316 h 6914982"/>
              <a:gd name="connsiteX5" fmla="*/ 0 w 2295427"/>
              <a:gd name="connsiteY5" fmla="*/ 6914982 h 6914982"/>
              <a:gd name="connsiteX0" fmla="*/ 2194381 w 2295530"/>
              <a:gd name="connsiteY0" fmla="*/ 0 h 6914982"/>
              <a:gd name="connsiteX1" fmla="*/ 2295176 w 2295530"/>
              <a:gd name="connsiteY1" fmla="*/ 1366559 h 6914982"/>
              <a:gd name="connsiteX2" fmla="*/ 2248683 w 2295530"/>
              <a:gd name="connsiteY2" fmla="*/ 2405775 h 6914982"/>
              <a:gd name="connsiteX3" fmla="*/ 1897179 w 2295530"/>
              <a:gd name="connsiteY3" fmla="*/ 3870111 h 6914982"/>
              <a:gd name="connsiteX4" fmla="*/ 1166267 w 2295530"/>
              <a:gd name="connsiteY4" fmla="*/ 5521316 h 6914982"/>
              <a:gd name="connsiteX5" fmla="*/ 0 w 2295530"/>
              <a:gd name="connsiteY5" fmla="*/ 6914982 h 6914982"/>
              <a:gd name="connsiteX0" fmla="*/ 2194381 w 2295609"/>
              <a:gd name="connsiteY0" fmla="*/ 0 h 6914982"/>
              <a:gd name="connsiteX1" fmla="*/ 2295176 w 2295609"/>
              <a:gd name="connsiteY1" fmla="*/ 1366559 h 6914982"/>
              <a:gd name="connsiteX2" fmla="*/ 2248683 w 2295609"/>
              <a:gd name="connsiteY2" fmla="*/ 2405775 h 6914982"/>
              <a:gd name="connsiteX3" fmla="*/ 1897179 w 2295609"/>
              <a:gd name="connsiteY3" fmla="*/ 3870111 h 6914982"/>
              <a:gd name="connsiteX4" fmla="*/ 1166267 w 2295609"/>
              <a:gd name="connsiteY4" fmla="*/ 5521316 h 6914982"/>
              <a:gd name="connsiteX5" fmla="*/ 0 w 2295609"/>
              <a:gd name="connsiteY5" fmla="*/ 6914982 h 6914982"/>
              <a:gd name="connsiteX0" fmla="*/ 2184549 w 2302672"/>
              <a:gd name="connsiteY0" fmla="*/ 0 h 7013305"/>
              <a:gd name="connsiteX1" fmla="*/ 2295176 w 2302672"/>
              <a:gd name="connsiteY1" fmla="*/ 1464882 h 7013305"/>
              <a:gd name="connsiteX2" fmla="*/ 2248683 w 2302672"/>
              <a:gd name="connsiteY2" fmla="*/ 2504098 h 7013305"/>
              <a:gd name="connsiteX3" fmla="*/ 1897179 w 2302672"/>
              <a:gd name="connsiteY3" fmla="*/ 3968434 h 7013305"/>
              <a:gd name="connsiteX4" fmla="*/ 1166267 w 2302672"/>
              <a:gd name="connsiteY4" fmla="*/ 5619639 h 7013305"/>
              <a:gd name="connsiteX5" fmla="*/ 0 w 2302672"/>
              <a:gd name="connsiteY5" fmla="*/ 7013305 h 7013305"/>
              <a:gd name="connsiteX0" fmla="*/ 2184549 w 2310409"/>
              <a:gd name="connsiteY0" fmla="*/ 0 h 7013305"/>
              <a:gd name="connsiteX1" fmla="*/ 2305009 w 2310409"/>
              <a:gd name="connsiteY1" fmla="*/ 1376392 h 7013305"/>
              <a:gd name="connsiteX2" fmla="*/ 2248683 w 2310409"/>
              <a:gd name="connsiteY2" fmla="*/ 2504098 h 7013305"/>
              <a:gd name="connsiteX3" fmla="*/ 1897179 w 2310409"/>
              <a:gd name="connsiteY3" fmla="*/ 3968434 h 7013305"/>
              <a:gd name="connsiteX4" fmla="*/ 1166267 w 2310409"/>
              <a:gd name="connsiteY4" fmla="*/ 5619639 h 7013305"/>
              <a:gd name="connsiteX5" fmla="*/ 0 w 2310409"/>
              <a:gd name="connsiteY5" fmla="*/ 7013305 h 7013305"/>
              <a:gd name="connsiteX0" fmla="*/ 2184549 w 2307335"/>
              <a:gd name="connsiteY0" fmla="*/ 0 h 7013305"/>
              <a:gd name="connsiteX1" fmla="*/ 2305009 w 2307335"/>
              <a:gd name="connsiteY1" fmla="*/ 1376392 h 7013305"/>
              <a:gd name="connsiteX2" fmla="*/ 2233934 w 2307335"/>
              <a:gd name="connsiteY2" fmla="*/ 2622085 h 7013305"/>
              <a:gd name="connsiteX3" fmla="*/ 1897179 w 2307335"/>
              <a:gd name="connsiteY3" fmla="*/ 3968434 h 7013305"/>
              <a:gd name="connsiteX4" fmla="*/ 1166267 w 2307335"/>
              <a:gd name="connsiteY4" fmla="*/ 5619639 h 7013305"/>
              <a:gd name="connsiteX5" fmla="*/ 0 w 2307335"/>
              <a:gd name="connsiteY5" fmla="*/ 7013305 h 7013305"/>
              <a:gd name="connsiteX0" fmla="*/ 3341710 w 3464496"/>
              <a:gd name="connsiteY0" fmla="*/ 0 h 6997121"/>
              <a:gd name="connsiteX1" fmla="*/ 3462170 w 3464496"/>
              <a:gd name="connsiteY1" fmla="*/ 1376392 h 6997121"/>
              <a:gd name="connsiteX2" fmla="*/ 3391095 w 3464496"/>
              <a:gd name="connsiteY2" fmla="*/ 2622085 h 6997121"/>
              <a:gd name="connsiteX3" fmla="*/ 3054340 w 3464496"/>
              <a:gd name="connsiteY3" fmla="*/ 3968434 h 6997121"/>
              <a:gd name="connsiteX4" fmla="*/ 2323428 w 3464496"/>
              <a:gd name="connsiteY4" fmla="*/ 5619639 h 6997121"/>
              <a:gd name="connsiteX5" fmla="*/ 0 w 3464496"/>
              <a:gd name="connsiteY5" fmla="*/ 6997121 h 6997121"/>
              <a:gd name="connsiteX0" fmla="*/ 3341710 w 3464496"/>
              <a:gd name="connsiteY0" fmla="*/ 0 h 6997121"/>
              <a:gd name="connsiteX1" fmla="*/ 3462170 w 3464496"/>
              <a:gd name="connsiteY1" fmla="*/ 1376392 h 6997121"/>
              <a:gd name="connsiteX2" fmla="*/ 3391095 w 3464496"/>
              <a:gd name="connsiteY2" fmla="*/ 2622085 h 6997121"/>
              <a:gd name="connsiteX3" fmla="*/ 3054340 w 3464496"/>
              <a:gd name="connsiteY3" fmla="*/ 3968434 h 6997121"/>
              <a:gd name="connsiteX4" fmla="*/ 2007839 w 3464496"/>
              <a:gd name="connsiteY4" fmla="*/ 5360694 h 6997121"/>
              <a:gd name="connsiteX5" fmla="*/ 0 w 3464496"/>
              <a:gd name="connsiteY5" fmla="*/ 6997121 h 6997121"/>
              <a:gd name="connsiteX0" fmla="*/ 3341710 w 3467641"/>
              <a:gd name="connsiteY0" fmla="*/ 0 h 6997121"/>
              <a:gd name="connsiteX1" fmla="*/ 3462170 w 3467641"/>
              <a:gd name="connsiteY1" fmla="*/ 1376392 h 6997121"/>
              <a:gd name="connsiteX2" fmla="*/ 3391095 w 3467641"/>
              <a:gd name="connsiteY2" fmla="*/ 2622085 h 6997121"/>
              <a:gd name="connsiteX3" fmla="*/ 2916776 w 3467641"/>
              <a:gd name="connsiteY3" fmla="*/ 3952250 h 6997121"/>
              <a:gd name="connsiteX4" fmla="*/ 2007839 w 3467641"/>
              <a:gd name="connsiteY4" fmla="*/ 5360694 h 6997121"/>
              <a:gd name="connsiteX5" fmla="*/ 0 w 3467641"/>
              <a:gd name="connsiteY5" fmla="*/ 6997121 h 6997121"/>
              <a:gd name="connsiteX0" fmla="*/ 3341710 w 3482416"/>
              <a:gd name="connsiteY0" fmla="*/ 0 h 6997121"/>
              <a:gd name="connsiteX1" fmla="*/ 3462170 w 3482416"/>
              <a:gd name="connsiteY1" fmla="*/ 1376392 h 6997121"/>
              <a:gd name="connsiteX2" fmla="*/ 2916776 w 3482416"/>
              <a:gd name="connsiteY2" fmla="*/ 3952250 h 6997121"/>
              <a:gd name="connsiteX3" fmla="*/ 2007839 w 3482416"/>
              <a:gd name="connsiteY3" fmla="*/ 5360694 h 6997121"/>
              <a:gd name="connsiteX4" fmla="*/ 0 w 3482416"/>
              <a:gd name="connsiteY4" fmla="*/ 6997121 h 6997121"/>
              <a:gd name="connsiteX0" fmla="*/ 3341710 w 3504414"/>
              <a:gd name="connsiteY0" fmla="*/ 0 h 6997121"/>
              <a:gd name="connsiteX1" fmla="*/ 3486446 w 3504414"/>
              <a:gd name="connsiteY1" fmla="*/ 1942835 h 6997121"/>
              <a:gd name="connsiteX2" fmla="*/ 2916776 w 3504414"/>
              <a:gd name="connsiteY2" fmla="*/ 3952250 h 6997121"/>
              <a:gd name="connsiteX3" fmla="*/ 2007839 w 3504414"/>
              <a:gd name="connsiteY3" fmla="*/ 5360694 h 6997121"/>
              <a:gd name="connsiteX4" fmla="*/ 0 w 3504414"/>
              <a:gd name="connsiteY4" fmla="*/ 6997121 h 6997121"/>
              <a:gd name="connsiteX0" fmla="*/ 3341710 w 3489404"/>
              <a:gd name="connsiteY0" fmla="*/ 0 h 6997121"/>
              <a:gd name="connsiteX1" fmla="*/ 3486446 w 3489404"/>
              <a:gd name="connsiteY1" fmla="*/ 1942835 h 6997121"/>
              <a:gd name="connsiteX2" fmla="*/ 2916776 w 3489404"/>
              <a:gd name="connsiteY2" fmla="*/ 3952250 h 6997121"/>
              <a:gd name="connsiteX3" fmla="*/ 2007839 w 3489404"/>
              <a:gd name="connsiteY3" fmla="*/ 5360694 h 6997121"/>
              <a:gd name="connsiteX4" fmla="*/ 0 w 3489404"/>
              <a:gd name="connsiteY4" fmla="*/ 6997121 h 6997121"/>
              <a:gd name="connsiteX0" fmla="*/ 3341710 w 3420271"/>
              <a:gd name="connsiteY0" fmla="*/ 0 h 6997121"/>
              <a:gd name="connsiteX1" fmla="*/ 3413618 w 3420271"/>
              <a:gd name="connsiteY1" fmla="*/ 1942835 h 6997121"/>
              <a:gd name="connsiteX2" fmla="*/ 2916776 w 3420271"/>
              <a:gd name="connsiteY2" fmla="*/ 3952250 h 6997121"/>
              <a:gd name="connsiteX3" fmla="*/ 2007839 w 3420271"/>
              <a:gd name="connsiteY3" fmla="*/ 5360694 h 6997121"/>
              <a:gd name="connsiteX4" fmla="*/ 0 w 3420271"/>
              <a:gd name="connsiteY4" fmla="*/ 6997121 h 6997121"/>
              <a:gd name="connsiteX0" fmla="*/ 3341710 w 3420271"/>
              <a:gd name="connsiteY0" fmla="*/ 0 h 6997121"/>
              <a:gd name="connsiteX1" fmla="*/ 3413618 w 3420271"/>
              <a:gd name="connsiteY1" fmla="*/ 1942835 h 6997121"/>
              <a:gd name="connsiteX2" fmla="*/ 2916776 w 3420271"/>
              <a:gd name="connsiteY2" fmla="*/ 3952250 h 6997121"/>
              <a:gd name="connsiteX3" fmla="*/ 1708433 w 3420271"/>
              <a:gd name="connsiteY3" fmla="*/ 5652007 h 6997121"/>
              <a:gd name="connsiteX4" fmla="*/ 0 w 3420271"/>
              <a:gd name="connsiteY4" fmla="*/ 6997121 h 6997121"/>
              <a:gd name="connsiteX0" fmla="*/ 3341710 w 3420271"/>
              <a:gd name="connsiteY0" fmla="*/ 0 h 6997121"/>
              <a:gd name="connsiteX1" fmla="*/ 3413618 w 3420271"/>
              <a:gd name="connsiteY1" fmla="*/ 1942835 h 6997121"/>
              <a:gd name="connsiteX2" fmla="*/ 2916776 w 3420271"/>
              <a:gd name="connsiteY2" fmla="*/ 3952250 h 6997121"/>
              <a:gd name="connsiteX3" fmla="*/ 1708433 w 3420271"/>
              <a:gd name="connsiteY3" fmla="*/ 5652007 h 6997121"/>
              <a:gd name="connsiteX4" fmla="*/ 0 w 3420271"/>
              <a:gd name="connsiteY4" fmla="*/ 6997121 h 6997121"/>
              <a:gd name="connsiteX0" fmla="*/ 3438815 w 3517376"/>
              <a:gd name="connsiteY0" fmla="*/ 0 h 7102317"/>
              <a:gd name="connsiteX1" fmla="*/ 3510723 w 3517376"/>
              <a:gd name="connsiteY1" fmla="*/ 1942835 h 7102317"/>
              <a:gd name="connsiteX2" fmla="*/ 3013881 w 3517376"/>
              <a:gd name="connsiteY2" fmla="*/ 3952250 h 7102317"/>
              <a:gd name="connsiteX3" fmla="*/ 1805538 w 3517376"/>
              <a:gd name="connsiteY3" fmla="*/ 5652007 h 7102317"/>
              <a:gd name="connsiteX4" fmla="*/ 0 w 3517376"/>
              <a:gd name="connsiteY4" fmla="*/ 7102317 h 710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7376" h="7102317">
                <a:moveTo>
                  <a:pt x="3438815" y="0"/>
                </a:moveTo>
                <a:cubicBezTo>
                  <a:pt x="3496923" y="447979"/>
                  <a:pt x="3532993" y="1259851"/>
                  <a:pt x="3510723" y="1942835"/>
                </a:cubicBezTo>
                <a:cubicBezTo>
                  <a:pt x="3488453" y="2625819"/>
                  <a:pt x="3298078" y="3334055"/>
                  <a:pt x="3013881" y="3952250"/>
                </a:cubicBezTo>
                <a:cubicBezTo>
                  <a:pt x="2729684" y="4570445"/>
                  <a:pt x="2307851" y="5126996"/>
                  <a:pt x="1805538" y="5652007"/>
                </a:cubicBezTo>
                <a:cubicBezTo>
                  <a:pt x="1303225" y="6177018"/>
                  <a:pt x="568520" y="6789451"/>
                  <a:pt x="0" y="7102317"/>
                </a:cubicBezTo>
              </a:path>
            </a:pathLst>
          </a:custGeom>
          <a:noFill/>
          <a:ln w="1016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1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64614" y="1018309"/>
            <a:ext cx="4087306" cy="44204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r>
              <a:rPr lang="en-US" sz="3200" dirty="0">
                <a:latin typeface="Book Antiqua" panose="02040602050305030304" pitchFamily="18" charset="0"/>
              </a:rPr>
              <a:t>With Gemini Extravehicular Life Support System (ELSS) </a:t>
            </a:r>
            <a:r>
              <a:rPr lang="en-US" sz="3200" dirty="0" err="1">
                <a:latin typeface="Book Antiqua" panose="02040602050305030304" pitchFamily="18" charset="0"/>
              </a:rPr>
              <a:t>chestpack</a:t>
            </a:r>
            <a:r>
              <a:rPr lang="en-US" sz="3200" dirty="0">
                <a:latin typeface="Book Antiqua" panose="02040602050305030304" pitchFamily="18" charset="0"/>
              </a:rPr>
              <a:t> – 1966</a:t>
            </a:r>
          </a:p>
          <a:p>
            <a:r>
              <a:rPr lang="en-US" sz="3200" dirty="0">
                <a:latin typeface="Book Antiqua" panose="02040602050305030304" pitchFamily="18" charset="0"/>
              </a:rPr>
              <a:t>This picture was staged – they were very nervous about letting me into the lab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" b="1039"/>
          <a:stretch/>
        </p:blipFill>
        <p:spPr>
          <a:xfrm>
            <a:off x="0" y="0"/>
            <a:ext cx="6252555" cy="685800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19A5460-D9CC-4F71-859B-B52DC8656994}"/>
              </a:ext>
            </a:extLst>
          </p:cNvPr>
          <p:cNvSpPr/>
          <p:nvPr/>
        </p:nvSpPr>
        <p:spPr>
          <a:xfrm>
            <a:off x="3957039" y="-91396"/>
            <a:ext cx="2307335" cy="7013305"/>
          </a:xfrm>
          <a:custGeom>
            <a:avLst/>
            <a:gdLst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216728 w 2223655"/>
              <a:gd name="connsiteY2" fmla="*/ 1600200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856"/>
              <a:gd name="connsiteY0" fmla="*/ 0 h 6851073"/>
              <a:gd name="connsiteX1" fmla="*/ 2206686 w 2206856"/>
              <a:gd name="connsiteY1" fmla="*/ 1366559 h 6851073"/>
              <a:gd name="connsiteX2" fmla="*/ 2140528 w 2206856"/>
              <a:gd name="connsiteY2" fmla="*/ 2410691 h 6851073"/>
              <a:gd name="connsiteX3" fmla="*/ 1911928 w 2206856"/>
              <a:gd name="connsiteY3" fmla="*/ 3525982 h 6851073"/>
              <a:gd name="connsiteX4" fmla="*/ 1066800 w 2206856"/>
              <a:gd name="connsiteY4" fmla="*/ 5514109 h 6851073"/>
              <a:gd name="connsiteX5" fmla="*/ 0 w 2206856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51519 w 2296168"/>
              <a:gd name="connsiteY4" fmla="*/ 5506567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5427"/>
              <a:gd name="connsiteY0" fmla="*/ 0 h 6914982"/>
              <a:gd name="connsiteX1" fmla="*/ 2295176 w 2295427"/>
              <a:gd name="connsiteY1" fmla="*/ 1366559 h 6914982"/>
              <a:gd name="connsiteX2" fmla="*/ 2248683 w 2295427"/>
              <a:gd name="connsiteY2" fmla="*/ 2405775 h 6914982"/>
              <a:gd name="connsiteX3" fmla="*/ 1995502 w 2295427"/>
              <a:gd name="connsiteY3" fmla="*/ 3648885 h 6914982"/>
              <a:gd name="connsiteX4" fmla="*/ 1166267 w 2295427"/>
              <a:gd name="connsiteY4" fmla="*/ 5521316 h 6914982"/>
              <a:gd name="connsiteX5" fmla="*/ 0 w 2295427"/>
              <a:gd name="connsiteY5" fmla="*/ 6914982 h 6914982"/>
              <a:gd name="connsiteX0" fmla="*/ 2194381 w 2295530"/>
              <a:gd name="connsiteY0" fmla="*/ 0 h 6914982"/>
              <a:gd name="connsiteX1" fmla="*/ 2295176 w 2295530"/>
              <a:gd name="connsiteY1" fmla="*/ 1366559 h 6914982"/>
              <a:gd name="connsiteX2" fmla="*/ 2248683 w 2295530"/>
              <a:gd name="connsiteY2" fmla="*/ 2405775 h 6914982"/>
              <a:gd name="connsiteX3" fmla="*/ 1897179 w 2295530"/>
              <a:gd name="connsiteY3" fmla="*/ 3870111 h 6914982"/>
              <a:gd name="connsiteX4" fmla="*/ 1166267 w 2295530"/>
              <a:gd name="connsiteY4" fmla="*/ 5521316 h 6914982"/>
              <a:gd name="connsiteX5" fmla="*/ 0 w 2295530"/>
              <a:gd name="connsiteY5" fmla="*/ 6914982 h 6914982"/>
              <a:gd name="connsiteX0" fmla="*/ 2194381 w 2295609"/>
              <a:gd name="connsiteY0" fmla="*/ 0 h 6914982"/>
              <a:gd name="connsiteX1" fmla="*/ 2295176 w 2295609"/>
              <a:gd name="connsiteY1" fmla="*/ 1366559 h 6914982"/>
              <a:gd name="connsiteX2" fmla="*/ 2248683 w 2295609"/>
              <a:gd name="connsiteY2" fmla="*/ 2405775 h 6914982"/>
              <a:gd name="connsiteX3" fmla="*/ 1897179 w 2295609"/>
              <a:gd name="connsiteY3" fmla="*/ 3870111 h 6914982"/>
              <a:gd name="connsiteX4" fmla="*/ 1166267 w 2295609"/>
              <a:gd name="connsiteY4" fmla="*/ 5521316 h 6914982"/>
              <a:gd name="connsiteX5" fmla="*/ 0 w 2295609"/>
              <a:gd name="connsiteY5" fmla="*/ 6914982 h 6914982"/>
              <a:gd name="connsiteX0" fmla="*/ 2184549 w 2302672"/>
              <a:gd name="connsiteY0" fmla="*/ 0 h 7013305"/>
              <a:gd name="connsiteX1" fmla="*/ 2295176 w 2302672"/>
              <a:gd name="connsiteY1" fmla="*/ 1464882 h 7013305"/>
              <a:gd name="connsiteX2" fmla="*/ 2248683 w 2302672"/>
              <a:gd name="connsiteY2" fmla="*/ 2504098 h 7013305"/>
              <a:gd name="connsiteX3" fmla="*/ 1897179 w 2302672"/>
              <a:gd name="connsiteY3" fmla="*/ 3968434 h 7013305"/>
              <a:gd name="connsiteX4" fmla="*/ 1166267 w 2302672"/>
              <a:gd name="connsiteY4" fmla="*/ 5619639 h 7013305"/>
              <a:gd name="connsiteX5" fmla="*/ 0 w 2302672"/>
              <a:gd name="connsiteY5" fmla="*/ 7013305 h 7013305"/>
              <a:gd name="connsiteX0" fmla="*/ 2184549 w 2310409"/>
              <a:gd name="connsiteY0" fmla="*/ 0 h 7013305"/>
              <a:gd name="connsiteX1" fmla="*/ 2305009 w 2310409"/>
              <a:gd name="connsiteY1" fmla="*/ 1376392 h 7013305"/>
              <a:gd name="connsiteX2" fmla="*/ 2248683 w 2310409"/>
              <a:gd name="connsiteY2" fmla="*/ 2504098 h 7013305"/>
              <a:gd name="connsiteX3" fmla="*/ 1897179 w 2310409"/>
              <a:gd name="connsiteY3" fmla="*/ 3968434 h 7013305"/>
              <a:gd name="connsiteX4" fmla="*/ 1166267 w 2310409"/>
              <a:gd name="connsiteY4" fmla="*/ 5619639 h 7013305"/>
              <a:gd name="connsiteX5" fmla="*/ 0 w 2310409"/>
              <a:gd name="connsiteY5" fmla="*/ 7013305 h 7013305"/>
              <a:gd name="connsiteX0" fmla="*/ 2184549 w 2307335"/>
              <a:gd name="connsiteY0" fmla="*/ 0 h 7013305"/>
              <a:gd name="connsiteX1" fmla="*/ 2305009 w 2307335"/>
              <a:gd name="connsiteY1" fmla="*/ 1376392 h 7013305"/>
              <a:gd name="connsiteX2" fmla="*/ 2233934 w 2307335"/>
              <a:gd name="connsiteY2" fmla="*/ 2622085 h 7013305"/>
              <a:gd name="connsiteX3" fmla="*/ 1897179 w 2307335"/>
              <a:gd name="connsiteY3" fmla="*/ 3968434 h 7013305"/>
              <a:gd name="connsiteX4" fmla="*/ 1166267 w 2307335"/>
              <a:gd name="connsiteY4" fmla="*/ 5619639 h 7013305"/>
              <a:gd name="connsiteX5" fmla="*/ 0 w 2307335"/>
              <a:gd name="connsiteY5" fmla="*/ 7013305 h 701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7335" h="7013305">
                <a:moveTo>
                  <a:pt x="2184549" y="0"/>
                </a:moveTo>
                <a:cubicBezTo>
                  <a:pt x="2242657" y="447979"/>
                  <a:pt x="2296778" y="939378"/>
                  <a:pt x="2305009" y="1376392"/>
                </a:cubicBezTo>
                <a:cubicBezTo>
                  <a:pt x="2313240" y="1813406"/>
                  <a:pt x="2301906" y="2190078"/>
                  <a:pt x="2233934" y="2622085"/>
                </a:cubicBezTo>
                <a:cubicBezTo>
                  <a:pt x="2165962" y="3054092"/>
                  <a:pt x="2075123" y="3468842"/>
                  <a:pt x="1897179" y="3968434"/>
                </a:cubicBezTo>
                <a:cubicBezTo>
                  <a:pt x="1719235" y="4468026"/>
                  <a:pt x="1482463" y="5112161"/>
                  <a:pt x="1166267" y="5619639"/>
                </a:cubicBezTo>
                <a:cubicBezTo>
                  <a:pt x="850071" y="6127117"/>
                  <a:pt x="398588" y="6643794"/>
                  <a:pt x="0" y="7013305"/>
                </a:cubicBezTo>
              </a:path>
            </a:pathLst>
          </a:custGeom>
          <a:noFill/>
          <a:ln w="1016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5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42ED69-FBDE-48FB-A3D6-F0060B9E5BF4}"/>
              </a:ext>
            </a:extLst>
          </p:cNvPr>
          <p:cNvSpPr/>
          <p:nvPr/>
        </p:nvSpPr>
        <p:spPr>
          <a:xfrm>
            <a:off x="2516916" y="35628"/>
            <a:ext cx="3150773" cy="67867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78000"/>
                </a:schemeClr>
              </a:gs>
              <a:gs pos="95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75417-23B9-4437-885A-DEB7CD2DC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10" y="363622"/>
            <a:ext cx="847151" cy="6458750"/>
          </a:xfrm>
        </p:spPr>
        <p:txBody>
          <a:bodyPr>
            <a:noAutofit/>
          </a:bodyPr>
          <a:lstStyle/>
          <a:p>
            <a:pPr algn="ctr"/>
            <a:r>
              <a:rPr lang="en-US" altLang="en-US" sz="4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Joe</a:t>
            </a:r>
            <a:br>
              <a:rPr lang="en-US" altLang="en-US" sz="4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altLang="en-US" sz="4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McMann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C916AA-D2EB-4B9F-934B-8F81CD288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6916" y="129473"/>
            <a:ext cx="3095919" cy="6692899"/>
          </a:xfrm>
        </p:spPr>
        <p:txBody>
          <a:bodyPr>
            <a:normAutofit/>
          </a:bodyPr>
          <a:lstStyle/>
          <a:p>
            <a:pPr lvl="0" algn="just"/>
            <a:r>
              <a:rPr lang="en-US" altLang="en-US" sz="12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Book Antiqua" panose="02040602050305030304" pitchFamily="18" charset="0"/>
              </a:rPr>
              <a:t>Graduated in 1959 with BS in Chemical Engineering from Univ. of Notre Dame</a:t>
            </a:r>
          </a:p>
          <a:p>
            <a:pPr lvl="0" algn="just"/>
            <a:endParaRPr lang="en-US" altLang="en-US" sz="1200" cap="none" dirty="0">
              <a:latin typeface="Book Antiqua" panose="02040602050305030304" pitchFamily="18" charset="0"/>
            </a:endParaRPr>
          </a:p>
          <a:p>
            <a:pPr lvl="0" algn="just"/>
            <a:r>
              <a:rPr lang="en-US" altLang="en-US" sz="12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Book Antiqua" panose="02040602050305030304" pitchFamily="18" charset="0"/>
              </a:rPr>
              <a:t>1959-1961: Application Engineer for Liquid Carbonic, Chicago, IL</a:t>
            </a:r>
          </a:p>
          <a:p>
            <a:pPr lvl="0" algn="just"/>
            <a:endParaRPr lang="en-US" altLang="en-US" sz="1200" cap="none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Book Antiqua" panose="02040602050305030304" pitchFamily="18" charset="0"/>
            </a:endParaRPr>
          </a:p>
          <a:p>
            <a:pPr lvl="0" algn="just"/>
            <a:r>
              <a:rPr lang="en-US" altLang="en-US" sz="12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Book Antiqua" panose="02040602050305030304" pitchFamily="18" charset="0"/>
              </a:rPr>
              <a:t>1961-1997: Project Engineer, and manager with NASA JSC – associated with environmental control systems and space suit systems-acted as test subject, real-time support engineer, subsystems manager, technical manager</a:t>
            </a:r>
          </a:p>
          <a:p>
            <a:pPr lvl="0" algn="just"/>
            <a:endParaRPr lang="en-US" altLang="en-US" sz="1200" cap="none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Book Antiqua" panose="02040602050305030304" pitchFamily="18" charset="0"/>
            </a:endParaRPr>
          </a:p>
          <a:p>
            <a:pPr lvl="0" algn="just"/>
            <a:r>
              <a:rPr lang="en-US" altLang="en-US" sz="12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Book Antiqua" panose="02040602050305030304" pitchFamily="18" charset="0"/>
              </a:rPr>
              <a:t>1997-2002: Technical Specialist for Hamilton-Sundstrand – associated with space suit failure resolution - development of urine measurement system – teaching failure recovery planning – mentoring</a:t>
            </a:r>
          </a:p>
          <a:p>
            <a:pPr lvl="0" algn="just"/>
            <a:endParaRPr lang="en-US" altLang="en-US" sz="1200" cap="none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Book Antiqua" panose="02040602050305030304" pitchFamily="18" charset="0"/>
            </a:endParaRPr>
          </a:p>
          <a:p>
            <a:pPr lvl="0" algn="just"/>
            <a:r>
              <a:rPr lang="en-US" altLang="en-US" sz="12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Book Antiqua" panose="02040602050305030304" pitchFamily="18" charset="0"/>
              </a:rPr>
              <a:t>2002 – present: Consultant to NASA and industry – co-authored “US Spacesuits” with Ken Thomas, formerly with Hamilton Sundstrand – participant in JSC Spacesuit System Knowledge Capture initiative – acted as consultant to Spacesuit Water Intrusion Mishap Investigation Board – NASA Engineering and Safety Center representative - Consultant on new spacesuit development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285EAD-779E-45C6-A408-20FCECADAB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0" t="15805" r="8810" b="16105"/>
          <a:stretch/>
        </p:blipFill>
        <p:spPr>
          <a:xfrm>
            <a:off x="5830445" y="661147"/>
            <a:ext cx="6030930" cy="47423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1E144C9-77DD-412E-857E-485BF7638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82066" y="204816"/>
            <a:ext cx="1175145" cy="699577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B78492F8-BBB9-4F08-8D98-C136C8C699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333"/>
          <a:stretch/>
        </p:blipFill>
        <p:spPr>
          <a:xfrm>
            <a:off x="1282065" y="1169722"/>
            <a:ext cx="1175145" cy="708154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F57B9FA-4E3D-4997-9C5C-FEDBB31C5A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66" y="2910143"/>
            <a:ext cx="1086938" cy="8979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2E2DD7-6171-4627-A926-EF48C6CD27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5" y="4400165"/>
            <a:ext cx="1419645" cy="2384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BAA39BC-A462-420F-8CB7-D5E8E22AC4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08" y="5067784"/>
            <a:ext cx="967167" cy="16254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53640F-C883-413E-B780-484C82F97E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09" y="2094016"/>
            <a:ext cx="1273052" cy="58531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E4A399C-9F44-4527-886E-BED596665995}"/>
              </a:ext>
            </a:extLst>
          </p:cNvPr>
          <p:cNvSpPr/>
          <p:nvPr/>
        </p:nvSpPr>
        <p:spPr>
          <a:xfrm>
            <a:off x="5858566" y="5492944"/>
            <a:ext cx="5974687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Most memorable EVA-related achievement: Was test subject for every EVA system for which he had responsibility: Gemini, Skylab and Shuttle/International Space Station (ISS) EVA Space Suit Life Support Systems</a:t>
            </a:r>
          </a:p>
        </p:txBody>
      </p:sp>
    </p:spTree>
    <p:extLst>
      <p:ext uri="{BB962C8B-B14F-4D97-AF65-F5344CB8AC3E}">
        <p14:creationId xmlns:p14="http://schemas.microsoft.com/office/powerpoint/2010/main" val="2046342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64614" y="1018309"/>
            <a:ext cx="4087306" cy="44204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r>
              <a:rPr lang="en-US" sz="3200" dirty="0">
                <a:latin typeface="Book Antiqua" panose="02040602050305030304" pitchFamily="18" charset="0"/>
              </a:rPr>
              <a:t>Testing Early Apollo Suit on treadmill – 1969</a:t>
            </a:r>
          </a:p>
          <a:p>
            <a:r>
              <a:rPr lang="en-US" sz="3200" dirty="0">
                <a:latin typeface="Book Antiqua" panose="02040602050305030304" pitchFamily="18" charset="0"/>
              </a:rPr>
              <a:t>Oxygen intake and carbon dioxide generation were measured to give a calculation of metabolic rate vs treadmill speed and heart rate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6937398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463A83C-384C-45DC-A80F-C25E197B2898}"/>
              </a:ext>
            </a:extLst>
          </p:cNvPr>
          <p:cNvSpPr/>
          <p:nvPr/>
        </p:nvSpPr>
        <p:spPr>
          <a:xfrm>
            <a:off x="4430351" y="-77652"/>
            <a:ext cx="2543499" cy="7069950"/>
          </a:xfrm>
          <a:custGeom>
            <a:avLst/>
            <a:gdLst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216728 w 2223655"/>
              <a:gd name="connsiteY2" fmla="*/ 1600200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856"/>
              <a:gd name="connsiteY0" fmla="*/ 0 h 6851073"/>
              <a:gd name="connsiteX1" fmla="*/ 2206686 w 2206856"/>
              <a:gd name="connsiteY1" fmla="*/ 1366559 h 6851073"/>
              <a:gd name="connsiteX2" fmla="*/ 2140528 w 2206856"/>
              <a:gd name="connsiteY2" fmla="*/ 2410691 h 6851073"/>
              <a:gd name="connsiteX3" fmla="*/ 1911928 w 2206856"/>
              <a:gd name="connsiteY3" fmla="*/ 3525982 h 6851073"/>
              <a:gd name="connsiteX4" fmla="*/ 1066800 w 2206856"/>
              <a:gd name="connsiteY4" fmla="*/ 5514109 h 6851073"/>
              <a:gd name="connsiteX5" fmla="*/ 0 w 2206856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51519 w 2296168"/>
              <a:gd name="connsiteY4" fmla="*/ 5506567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5427"/>
              <a:gd name="connsiteY0" fmla="*/ 0 h 6914982"/>
              <a:gd name="connsiteX1" fmla="*/ 2295176 w 2295427"/>
              <a:gd name="connsiteY1" fmla="*/ 1366559 h 6914982"/>
              <a:gd name="connsiteX2" fmla="*/ 2248683 w 2295427"/>
              <a:gd name="connsiteY2" fmla="*/ 2405775 h 6914982"/>
              <a:gd name="connsiteX3" fmla="*/ 1995502 w 2295427"/>
              <a:gd name="connsiteY3" fmla="*/ 3648885 h 6914982"/>
              <a:gd name="connsiteX4" fmla="*/ 1166267 w 2295427"/>
              <a:gd name="connsiteY4" fmla="*/ 5521316 h 6914982"/>
              <a:gd name="connsiteX5" fmla="*/ 0 w 2295427"/>
              <a:gd name="connsiteY5" fmla="*/ 6914982 h 6914982"/>
              <a:gd name="connsiteX0" fmla="*/ 2194381 w 2295530"/>
              <a:gd name="connsiteY0" fmla="*/ 0 h 6914982"/>
              <a:gd name="connsiteX1" fmla="*/ 2295176 w 2295530"/>
              <a:gd name="connsiteY1" fmla="*/ 1366559 h 6914982"/>
              <a:gd name="connsiteX2" fmla="*/ 2248683 w 2295530"/>
              <a:gd name="connsiteY2" fmla="*/ 2405775 h 6914982"/>
              <a:gd name="connsiteX3" fmla="*/ 1897179 w 2295530"/>
              <a:gd name="connsiteY3" fmla="*/ 3870111 h 6914982"/>
              <a:gd name="connsiteX4" fmla="*/ 1166267 w 2295530"/>
              <a:gd name="connsiteY4" fmla="*/ 5521316 h 6914982"/>
              <a:gd name="connsiteX5" fmla="*/ 0 w 2295530"/>
              <a:gd name="connsiteY5" fmla="*/ 6914982 h 6914982"/>
              <a:gd name="connsiteX0" fmla="*/ 2194381 w 2295609"/>
              <a:gd name="connsiteY0" fmla="*/ 0 h 6914982"/>
              <a:gd name="connsiteX1" fmla="*/ 2295176 w 2295609"/>
              <a:gd name="connsiteY1" fmla="*/ 1366559 h 6914982"/>
              <a:gd name="connsiteX2" fmla="*/ 2248683 w 2295609"/>
              <a:gd name="connsiteY2" fmla="*/ 2405775 h 6914982"/>
              <a:gd name="connsiteX3" fmla="*/ 1897179 w 2295609"/>
              <a:gd name="connsiteY3" fmla="*/ 3870111 h 6914982"/>
              <a:gd name="connsiteX4" fmla="*/ 1166267 w 2295609"/>
              <a:gd name="connsiteY4" fmla="*/ 5521316 h 6914982"/>
              <a:gd name="connsiteX5" fmla="*/ 0 w 2295609"/>
              <a:gd name="connsiteY5" fmla="*/ 6914982 h 6914982"/>
              <a:gd name="connsiteX0" fmla="*/ 2184549 w 2302672"/>
              <a:gd name="connsiteY0" fmla="*/ 0 h 7013305"/>
              <a:gd name="connsiteX1" fmla="*/ 2295176 w 2302672"/>
              <a:gd name="connsiteY1" fmla="*/ 1464882 h 7013305"/>
              <a:gd name="connsiteX2" fmla="*/ 2248683 w 2302672"/>
              <a:gd name="connsiteY2" fmla="*/ 2504098 h 7013305"/>
              <a:gd name="connsiteX3" fmla="*/ 1897179 w 2302672"/>
              <a:gd name="connsiteY3" fmla="*/ 3968434 h 7013305"/>
              <a:gd name="connsiteX4" fmla="*/ 1166267 w 2302672"/>
              <a:gd name="connsiteY4" fmla="*/ 5619639 h 7013305"/>
              <a:gd name="connsiteX5" fmla="*/ 0 w 2302672"/>
              <a:gd name="connsiteY5" fmla="*/ 7013305 h 7013305"/>
              <a:gd name="connsiteX0" fmla="*/ 2184549 w 2310409"/>
              <a:gd name="connsiteY0" fmla="*/ 0 h 7013305"/>
              <a:gd name="connsiteX1" fmla="*/ 2305009 w 2310409"/>
              <a:gd name="connsiteY1" fmla="*/ 1376392 h 7013305"/>
              <a:gd name="connsiteX2" fmla="*/ 2248683 w 2310409"/>
              <a:gd name="connsiteY2" fmla="*/ 2504098 h 7013305"/>
              <a:gd name="connsiteX3" fmla="*/ 1897179 w 2310409"/>
              <a:gd name="connsiteY3" fmla="*/ 3968434 h 7013305"/>
              <a:gd name="connsiteX4" fmla="*/ 1166267 w 2310409"/>
              <a:gd name="connsiteY4" fmla="*/ 5619639 h 7013305"/>
              <a:gd name="connsiteX5" fmla="*/ 0 w 2310409"/>
              <a:gd name="connsiteY5" fmla="*/ 7013305 h 7013305"/>
              <a:gd name="connsiteX0" fmla="*/ 2184549 w 2307335"/>
              <a:gd name="connsiteY0" fmla="*/ 0 h 7013305"/>
              <a:gd name="connsiteX1" fmla="*/ 2305009 w 2307335"/>
              <a:gd name="connsiteY1" fmla="*/ 1376392 h 7013305"/>
              <a:gd name="connsiteX2" fmla="*/ 2233934 w 2307335"/>
              <a:gd name="connsiteY2" fmla="*/ 2622085 h 7013305"/>
              <a:gd name="connsiteX3" fmla="*/ 1897179 w 2307335"/>
              <a:gd name="connsiteY3" fmla="*/ 3968434 h 7013305"/>
              <a:gd name="connsiteX4" fmla="*/ 1166267 w 2307335"/>
              <a:gd name="connsiteY4" fmla="*/ 5619639 h 7013305"/>
              <a:gd name="connsiteX5" fmla="*/ 0 w 2307335"/>
              <a:gd name="connsiteY5" fmla="*/ 7013305 h 7013305"/>
              <a:gd name="connsiteX0" fmla="*/ 2435402 w 2558188"/>
              <a:gd name="connsiteY0" fmla="*/ 0 h 7069950"/>
              <a:gd name="connsiteX1" fmla="*/ 2555862 w 2558188"/>
              <a:gd name="connsiteY1" fmla="*/ 1376392 h 7069950"/>
              <a:gd name="connsiteX2" fmla="*/ 2484787 w 2558188"/>
              <a:gd name="connsiteY2" fmla="*/ 2622085 h 7069950"/>
              <a:gd name="connsiteX3" fmla="*/ 2148032 w 2558188"/>
              <a:gd name="connsiteY3" fmla="*/ 3968434 h 7069950"/>
              <a:gd name="connsiteX4" fmla="*/ 1417120 w 2558188"/>
              <a:gd name="connsiteY4" fmla="*/ 5619639 h 7069950"/>
              <a:gd name="connsiteX5" fmla="*/ 0 w 2558188"/>
              <a:gd name="connsiteY5" fmla="*/ 7069950 h 7069950"/>
              <a:gd name="connsiteX0" fmla="*/ 2435402 w 2558188"/>
              <a:gd name="connsiteY0" fmla="*/ 0 h 7069950"/>
              <a:gd name="connsiteX1" fmla="*/ 2555862 w 2558188"/>
              <a:gd name="connsiteY1" fmla="*/ 1376392 h 7069950"/>
              <a:gd name="connsiteX2" fmla="*/ 2484787 w 2558188"/>
              <a:gd name="connsiteY2" fmla="*/ 2622085 h 7069950"/>
              <a:gd name="connsiteX3" fmla="*/ 2148032 w 2558188"/>
              <a:gd name="connsiteY3" fmla="*/ 3968434 h 7069950"/>
              <a:gd name="connsiteX4" fmla="*/ 1190543 w 2558188"/>
              <a:gd name="connsiteY4" fmla="*/ 5619639 h 7069950"/>
              <a:gd name="connsiteX5" fmla="*/ 0 w 2558188"/>
              <a:gd name="connsiteY5" fmla="*/ 7069950 h 7069950"/>
              <a:gd name="connsiteX0" fmla="*/ 2435402 w 2559139"/>
              <a:gd name="connsiteY0" fmla="*/ 0 h 7069950"/>
              <a:gd name="connsiteX1" fmla="*/ 2555862 w 2559139"/>
              <a:gd name="connsiteY1" fmla="*/ 1376392 h 7069950"/>
              <a:gd name="connsiteX2" fmla="*/ 2484787 w 2559139"/>
              <a:gd name="connsiteY2" fmla="*/ 2622085 h 7069950"/>
              <a:gd name="connsiteX3" fmla="*/ 2091388 w 2559139"/>
              <a:gd name="connsiteY3" fmla="*/ 3976526 h 7069950"/>
              <a:gd name="connsiteX4" fmla="*/ 1190543 w 2559139"/>
              <a:gd name="connsiteY4" fmla="*/ 5619639 h 7069950"/>
              <a:gd name="connsiteX5" fmla="*/ 0 w 2559139"/>
              <a:gd name="connsiteY5" fmla="*/ 7069950 h 7069950"/>
              <a:gd name="connsiteX0" fmla="*/ 2435402 w 2555906"/>
              <a:gd name="connsiteY0" fmla="*/ 0 h 7069950"/>
              <a:gd name="connsiteX1" fmla="*/ 2555862 w 2555906"/>
              <a:gd name="connsiteY1" fmla="*/ 1376392 h 7069950"/>
              <a:gd name="connsiteX2" fmla="*/ 2444327 w 2555906"/>
              <a:gd name="connsiteY2" fmla="*/ 2638269 h 7069950"/>
              <a:gd name="connsiteX3" fmla="*/ 2091388 w 2555906"/>
              <a:gd name="connsiteY3" fmla="*/ 3976526 h 7069950"/>
              <a:gd name="connsiteX4" fmla="*/ 1190543 w 2555906"/>
              <a:gd name="connsiteY4" fmla="*/ 5619639 h 7069950"/>
              <a:gd name="connsiteX5" fmla="*/ 0 w 2555906"/>
              <a:gd name="connsiteY5" fmla="*/ 7069950 h 7069950"/>
              <a:gd name="connsiteX0" fmla="*/ 2435402 w 2523640"/>
              <a:gd name="connsiteY0" fmla="*/ 0 h 7069950"/>
              <a:gd name="connsiteX1" fmla="*/ 2523493 w 2523640"/>
              <a:gd name="connsiteY1" fmla="*/ 1344024 h 7069950"/>
              <a:gd name="connsiteX2" fmla="*/ 2444327 w 2523640"/>
              <a:gd name="connsiteY2" fmla="*/ 2638269 h 7069950"/>
              <a:gd name="connsiteX3" fmla="*/ 2091388 w 2523640"/>
              <a:gd name="connsiteY3" fmla="*/ 3976526 h 7069950"/>
              <a:gd name="connsiteX4" fmla="*/ 1190543 w 2523640"/>
              <a:gd name="connsiteY4" fmla="*/ 5619639 h 7069950"/>
              <a:gd name="connsiteX5" fmla="*/ 0 w 2523640"/>
              <a:gd name="connsiteY5" fmla="*/ 7069950 h 7069950"/>
              <a:gd name="connsiteX0" fmla="*/ 2435402 w 2539747"/>
              <a:gd name="connsiteY0" fmla="*/ 0 h 7069950"/>
              <a:gd name="connsiteX1" fmla="*/ 2539678 w 2539747"/>
              <a:gd name="connsiteY1" fmla="*/ 1344024 h 7069950"/>
              <a:gd name="connsiteX2" fmla="*/ 2444327 w 2539747"/>
              <a:gd name="connsiteY2" fmla="*/ 2638269 h 7069950"/>
              <a:gd name="connsiteX3" fmla="*/ 2091388 w 2539747"/>
              <a:gd name="connsiteY3" fmla="*/ 3976526 h 7069950"/>
              <a:gd name="connsiteX4" fmla="*/ 1190543 w 2539747"/>
              <a:gd name="connsiteY4" fmla="*/ 5619639 h 7069950"/>
              <a:gd name="connsiteX5" fmla="*/ 0 w 2539747"/>
              <a:gd name="connsiteY5" fmla="*/ 7069950 h 7069950"/>
              <a:gd name="connsiteX0" fmla="*/ 2435402 w 2539712"/>
              <a:gd name="connsiteY0" fmla="*/ 0 h 7069950"/>
              <a:gd name="connsiteX1" fmla="*/ 2539678 w 2539712"/>
              <a:gd name="connsiteY1" fmla="*/ 1344024 h 7069950"/>
              <a:gd name="connsiteX2" fmla="*/ 2444327 w 2539712"/>
              <a:gd name="connsiteY2" fmla="*/ 2638269 h 7069950"/>
              <a:gd name="connsiteX3" fmla="*/ 2091388 w 2539712"/>
              <a:gd name="connsiteY3" fmla="*/ 3976526 h 7069950"/>
              <a:gd name="connsiteX4" fmla="*/ 1190543 w 2539712"/>
              <a:gd name="connsiteY4" fmla="*/ 5619639 h 7069950"/>
              <a:gd name="connsiteX5" fmla="*/ 0 w 2539712"/>
              <a:gd name="connsiteY5" fmla="*/ 7069950 h 7069950"/>
              <a:gd name="connsiteX0" fmla="*/ 2435402 w 2543499"/>
              <a:gd name="connsiteY0" fmla="*/ 0 h 7069950"/>
              <a:gd name="connsiteX1" fmla="*/ 2539678 w 2543499"/>
              <a:gd name="connsiteY1" fmla="*/ 1344024 h 7069950"/>
              <a:gd name="connsiteX2" fmla="*/ 2492879 w 2543499"/>
              <a:gd name="connsiteY2" fmla="*/ 2638269 h 7069950"/>
              <a:gd name="connsiteX3" fmla="*/ 2091388 w 2543499"/>
              <a:gd name="connsiteY3" fmla="*/ 3976526 h 7069950"/>
              <a:gd name="connsiteX4" fmla="*/ 1190543 w 2543499"/>
              <a:gd name="connsiteY4" fmla="*/ 5619639 h 7069950"/>
              <a:gd name="connsiteX5" fmla="*/ 0 w 2543499"/>
              <a:gd name="connsiteY5" fmla="*/ 7069950 h 70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3499" h="7069950">
                <a:moveTo>
                  <a:pt x="2435402" y="0"/>
                </a:moveTo>
                <a:cubicBezTo>
                  <a:pt x="2493510" y="447979"/>
                  <a:pt x="2530099" y="904313"/>
                  <a:pt x="2539678" y="1344024"/>
                </a:cubicBezTo>
                <a:cubicBezTo>
                  <a:pt x="2549257" y="1783735"/>
                  <a:pt x="2543318" y="2199519"/>
                  <a:pt x="2492879" y="2638269"/>
                </a:cubicBezTo>
                <a:cubicBezTo>
                  <a:pt x="2442440" y="3077019"/>
                  <a:pt x="2308444" y="3479631"/>
                  <a:pt x="2091388" y="3976526"/>
                </a:cubicBezTo>
                <a:cubicBezTo>
                  <a:pt x="1874332" y="4473421"/>
                  <a:pt x="1539108" y="5104068"/>
                  <a:pt x="1190543" y="5619639"/>
                </a:cubicBezTo>
                <a:cubicBezTo>
                  <a:pt x="841978" y="6135210"/>
                  <a:pt x="398588" y="6700439"/>
                  <a:pt x="0" y="7069950"/>
                </a:cubicBezTo>
              </a:path>
            </a:pathLst>
          </a:custGeom>
          <a:noFill/>
          <a:ln w="1016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91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latin typeface="Book Antiqua" panose="02040602050305030304" pitchFamily="18" charset="0"/>
                <a:ea typeface="+mj-ea"/>
                <a:cs typeface="+mj-cs"/>
              </a:rPr>
              <a:t>Evaluating early concept of Skylab Astronaut Life Support Assembly - 1970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r="1768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A2DD113-90C7-450C-99FE-0FE9DEFFC20B}"/>
              </a:ext>
            </a:extLst>
          </p:cNvPr>
          <p:cNvSpPr/>
          <p:nvPr/>
        </p:nvSpPr>
        <p:spPr>
          <a:xfrm>
            <a:off x="2155602" y="-134297"/>
            <a:ext cx="3902911" cy="7201966"/>
          </a:xfrm>
          <a:custGeom>
            <a:avLst/>
            <a:gdLst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216728 w 2223655"/>
              <a:gd name="connsiteY2" fmla="*/ 1600200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856"/>
              <a:gd name="connsiteY0" fmla="*/ 0 h 6851073"/>
              <a:gd name="connsiteX1" fmla="*/ 2206686 w 2206856"/>
              <a:gd name="connsiteY1" fmla="*/ 1366559 h 6851073"/>
              <a:gd name="connsiteX2" fmla="*/ 2140528 w 2206856"/>
              <a:gd name="connsiteY2" fmla="*/ 2410691 h 6851073"/>
              <a:gd name="connsiteX3" fmla="*/ 1911928 w 2206856"/>
              <a:gd name="connsiteY3" fmla="*/ 3525982 h 6851073"/>
              <a:gd name="connsiteX4" fmla="*/ 1066800 w 2206856"/>
              <a:gd name="connsiteY4" fmla="*/ 5514109 h 6851073"/>
              <a:gd name="connsiteX5" fmla="*/ 0 w 2206856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51519 w 2296168"/>
              <a:gd name="connsiteY4" fmla="*/ 5506567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5427"/>
              <a:gd name="connsiteY0" fmla="*/ 0 h 6914982"/>
              <a:gd name="connsiteX1" fmla="*/ 2295176 w 2295427"/>
              <a:gd name="connsiteY1" fmla="*/ 1366559 h 6914982"/>
              <a:gd name="connsiteX2" fmla="*/ 2248683 w 2295427"/>
              <a:gd name="connsiteY2" fmla="*/ 2405775 h 6914982"/>
              <a:gd name="connsiteX3" fmla="*/ 1995502 w 2295427"/>
              <a:gd name="connsiteY3" fmla="*/ 3648885 h 6914982"/>
              <a:gd name="connsiteX4" fmla="*/ 1166267 w 2295427"/>
              <a:gd name="connsiteY4" fmla="*/ 5521316 h 6914982"/>
              <a:gd name="connsiteX5" fmla="*/ 0 w 2295427"/>
              <a:gd name="connsiteY5" fmla="*/ 6914982 h 6914982"/>
              <a:gd name="connsiteX0" fmla="*/ 2194381 w 2295530"/>
              <a:gd name="connsiteY0" fmla="*/ 0 h 6914982"/>
              <a:gd name="connsiteX1" fmla="*/ 2295176 w 2295530"/>
              <a:gd name="connsiteY1" fmla="*/ 1366559 h 6914982"/>
              <a:gd name="connsiteX2" fmla="*/ 2248683 w 2295530"/>
              <a:gd name="connsiteY2" fmla="*/ 2405775 h 6914982"/>
              <a:gd name="connsiteX3" fmla="*/ 1897179 w 2295530"/>
              <a:gd name="connsiteY3" fmla="*/ 3870111 h 6914982"/>
              <a:gd name="connsiteX4" fmla="*/ 1166267 w 2295530"/>
              <a:gd name="connsiteY4" fmla="*/ 5521316 h 6914982"/>
              <a:gd name="connsiteX5" fmla="*/ 0 w 2295530"/>
              <a:gd name="connsiteY5" fmla="*/ 6914982 h 6914982"/>
              <a:gd name="connsiteX0" fmla="*/ 2194381 w 2295609"/>
              <a:gd name="connsiteY0" fmla="*/ 0 h 6914982"/>
              <a:gd name="connsiteX1" fmla="*/ 2295176 w 2295609"/>
              <a:gd name="connsiteY1" fmla="*/ 1366559 h 6914982"/>
              <a:gd name="connsiteX2" fmla="*/ 2248683 w 2295609"/>
              <a:gd name="connsiteY2" fmla="*/ 2405775 h 6914982"/>
              <a:gd name="connsiteX3" fmla="*/ 1897179 w 2295609"/>
              <a:gd name="connsiteY3" fmla="*/ 3870111 h 6914982"/>
              <a:gd name="connsiteX4" fmla="*/ 1166267 w 2295609"/>
              <a:gd name="connsiteY4" fmla="*/ 5521316 h 6914982"/>
              <a:gd name="connsiteX5" fmla="*/ 0 w 2295609"/>
              <a:gd name="connsiteY5" fmla="*/ 6914982 h 6914982"/>
              <a:gd name="connsiteX0" fmla="*/ 2184549 w 2302672"/>
              <a:gd name="connsiteY0" fmla="*/ 0 h 7013305"/>
              <a:gd name="connsiteX1" fmla="*/ 2295176 w 2302672"/>
              <a:gd name="connsiteY1" fmla="*/ 1464882 h 7013305"/>
              <a:gd name="connsiteX2" fmla="*/ 2248683 w 2302672"/>
              <a:gd name="connsiteY2" fmla="*/ 2504098 h 7013305"/>
              <a:gd name="connsiteX3" fmla="*/ 1897179 w 2302672"/>
              <a:gd name="connsiteY3" fmla="*/ 3968434 h 7013305"/>
              <a:gd name="connsiteX4" fmla="*/ 1166267 w 2302672"/>
              <a:gd name="connsiteY4" fmla="*/ 5619639 h 7013305"/>
              <a:gd name="connsiteX5" fmla="*/ 0 w 2302672"/>
              <a:gd name="connsiteY5" fmla="*/ 7013305 h 7013305"/>
              <a:gd name="connsiteX0" fmla="*/ 2184549 w 2310409"/>
              <a:gd name="connsiteY0" fmla="*/ 0 h 7013305"/>
              <a:gd name="connsiteX1" fmla="*/ 2305009 w 2310409"/>
              <a:gd name="connsiteY1" fmla="*/ 1376392 h 7013305"/>
              <a:gd name="connsiteX2" fmla="*/ 2248683 w 2310409"/>
              <a:gd name="connsiteY2" fmla="*/ 2504098 h 7013305"/>
              <a:gd name="connsiteX3" fmla="*/ 1897179 w 2310409"/>
              <a:gd name="connsiteY3" fmla="*/ 3968434 h 7013305"/>
              <a:gd name="connsiteX4" fmla="*/ 1166267 w 2310409"/>
              <a:gd name="connsiteY4" fmla="*/ 5619639 h 7013305"/>
              <a:gd name="connsiteX5" fmla="*/ 0 w 2310409"/>
              <a:gd name="connsiteY5" fmla="*/ 7013305 h 7013305"/>
              <a:gd name="connsiteX0" fmla="*/ 2184549 w 2307335"/>
              <a:gd name="connsiteY0" fmla="*/ 0 h 7013305"/>
              <a:gd name="connsiteX1" fmla="*/ 2305009 w 2307335"/>
              <a:gd name="connsiteY1" fmla="*/ 1376392 h 7013305"/>
              <a:gd name="connsiteX2" fmla="*/ 2233934 w 2307335"/>
              <a:gd name="connsiteY2" fmla="*/ 2622085 h 7013305"/>
              <a:gd name="connsiteX3" fmla="*/ 1897179 w 2307335"/>
              <a:gd name="connsiteY3" fmla="*/ 3968434 h 7013305"/>
              <a:gd name="connsiteX4" fmla="*/ 1166267 w 2307335"/>
              <a:gd name="connsiteY4" fmla="*/ 5619639 h 7013305"/>
              <a:gd name="connsiteX5" fmla="*/ 0 w 2307335"/>
              <a:gd name="connsiteY5" fmla="*/ 7013305 h 7013305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2954607 w 4095675"/>
              <a:gd name="connsiteY4" fmla="*/ 5619639 h 7191329"/>
              <a:gd name="connsiteX5" fmla="*/ 0 w 4095675"/>
              <a:gd name="connsiteY5" fmla="*/ 7191329 h 7191329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2954607 w 4095675"/>
              <a:gd name="connsiteY4" fmla="*/ 5619639 h 7191329"/>
              <a:gd name="connsiteX5" fmla="*/ 0 w 4095675"/>
              <a:gd name="connsiteY5" fmla="*/ 7191329 h 7191329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1797446 w 4095675"/>
              <a:gd name="connsiteY4" fmla="*/ 5975689 h 7191329"/>
              <a:gd name="connsiteX5" fmla="*/ 0 w 4095675"/>
              <a:gd name="connsiteY5" fmla="*/ 7191329 h 7191329"/>
              <a:gd name="connsiteX0" fmla="*/ 3972889 w 4110410"/>
              <a:gd name="connsiteY0" fmla="*/ 0 h 7191329"/>
              <a:gd name="connsiteX1" fmla="*/ 4093349 w 4110410"/>
              <a:gd name="connsiteY1" fmla="*/ 1376392 h 7191329"/>
              <a:gd name="connsiteX2" fmla="*/ 4022274 w 4110410"/>
              <a:gd name="connsiteY2" fmla="*/ 2622085 h 7191329"/>
              <a:gd name="connsiteX3" fmla="*/ 3305193 w 4110410"/>
              <a:gd name="connsiteY3" fmla="*/ 4016986 h 7191329"/>
              <a:gd name="connsiteX4" fmla="*/ 1797446 w 4110410"/>
              <a:gd name="connsiteY4" fmla="*/ 5975689 h 7191329"/>
              <a:gd name="connsiteX5" fmla="*/ 0 w 4110410"/>
              <a:gd name="connsiteY5" fmla="*/ 7191329 h 7191329"/>
              <a:gd name="connsiteX0" fmla="*/ 3972889 w 4095469"/>
              <a:gd name="connsiteY0" fmla="*/ 0 h 7191329"/>
              <a:gd name="connsiteX1" fmla="*/ 4093349 w 4095469"/>
              <a:gd name="connsiteY1" fmla="*/ 1376392 h 7191329"/>
              <a:gd name="connsiteX2" fmla="*/ 3876618 w 4095469"/>
              <a:gd name="connsiteY2" fmla="*/ 2476428 h 7191329"/>
              <a:gd name="connsiteX3" fmla="*/ 3305193 w 4095469"/>
              <a:gd name="connsiteY3" fmla="*/ 4016986 h 7191329"/>
              <a:gd name="connsiteX4" fmla="*/ 1797446 w 4095469"/>
              <a:gd name="connsiteY4" fmla="*/ 5975689 h 7191329"/>
              <a:gd name="connsiteX5" fmla="*/ 0 w 4095469"/>
              <a:gd name="connsiteY5" fmla="*/ 7191329 h 7191329"/>
              <a:gd name="connsiteX0" fmla="*/ 3972889 w 3972889"/>
              <a:gd name="connsiteY0" fmla="*/ 0 h 7191329"/>
              <a:gd name="connsiteX1" fmla="*/ 3876618 w 3972889"/>
              <a:gd name="connsiteY1" fmla="*/ 2476428 h 7191329"/>
              <a:gd name="connsiteX2" fmla="*/ 3305193 w 3972889"/>
              <a:gd name="connsiteY2" fmla="*/ 4016986 h 7191329"/>
              <a:gd name="connsiteX3" fmla="*/ 1797446 w 3972889"/>
              <a:gd name="connsiteY3" fmla="*/ 5975689 h 7191329"/>
              <a:gd name="connsiteX4" fmla="*/ 0 w 3972889"/>
              <a:gd name="connsiteY4" fmla="*/ 7191329 h 7191329"/>
              <a:gd name="connsiteX0" fmla="*/ 3972889 w 4068140"/>
              <a:gd name="connsiteY0" fmla="*/ 0 h 7191329"/>
              <a:gd name="connsiteX1" fmla="*/ 3876618 w 4068140"/>
              <a:gd name="connsiteY1" fmla="*/ 2476428 h 7191329"/>
              <a:gd name="connsiteX2" fmla="*/ 3305193 w 4068140"/>
              <a:gd name="connsiteY2" fmla="*/ 4016986 h 7191329"/>
              <a:gd name="connsiteX3" fmla="*/ 1797446 w 4068140"/>
              <a:gd name="connsiteY3" fmla="*/ 5975689 h 7191329"/>
              <a:gd name="connsiteX4" fmla="*/ 0 w 4068140"/>
              <a:gd name="connsiteY4" fmla="*/ 7191329 h 7191329"/>
              <a:gd name="connsiteX0" fmla="*/ 4110454 w 4183394"/>
              <a:gd name="connsiteY0" fmla="*/ 0 h 7223697"/>
              <a:gd name="connsiteX1" fmla="*/ 3876618 w 4183394"/>
              <a:gd name="connsiteY1" fmla="*/ 2508796 h 7223697"/>
              <a:gd name="connsiteX2" fmla="*/ 3305193 w 4183394"/>
              <a:gd name="connsiteY2" fmla="*/ 4049354 h 7223697"/>
              <a:gd name="connsiteX3" fmla="*/ 1797446 w 4183394"/>
              <a:gd name="connsiteY3" fmla="*/ 6008057 h 7223697"/>
              <a:gd name="connsiteX4" fmla="*/ 0 w 4183394"/>
              <a:gd name="connsiteY4" fmla="*/ 7223697 h 7223697"/>
              <a:gd name="connsiteX0" fmla="*/ 3997165 w 4087584"/>
              <a:gd name="connsiteY0" fmla="*/ 0 h 7247973"/>
              <a:gd name="connsiteX1" fmla="*/ 3876618 w 4087584"/>
              <a:gd name="connsiteY1" fmla="*/ 2533072 h 7247973"/>
              <a:gd name="connsiteX2" fmla="*/ 3305193 w 4087584"/>
              <a:gd name="connsiteY2" fmla="*/ 4073630 h 7247973"/>
              <a:gd name="connsiteX3" fmla="*/ 1797446 w 4087584"/>
              <a:gd name="connsiteY3" fmla="*/ 6032333 h 7247973"/>
              <a:gd name="connsiteX4" fmla="*/ 0 w 4087584"/>
              <a:gd name="connsiteY4" fmla="*/ 7247973 h 7247973"/>
              <a:gd name="connsiteX0" fmla="*/ 3997165 w 4030720"/>
              <a:gd name="connsiteY0" fmla="*/ 0 h 7247973"/>
              <a:gd name="connsiteX1" fmla="*/ 3876618 w 4030720"/>
              <a:gd name="connsiteY1" fmla="*/ 2533072 h 7247973"/>
              <a:gd name="connsiteX2" fmla="*/ 3305193 w 4030720"/>
              <a:gd name="connsiteY2" fmla="*/ 4073630 h 7247973"/>
              <a:gd name="connsiteX3" fmla="*/ 1797446 w 4030720"/>
              <a:gd name="connsiteY3" fmla="*/ 6032333 h 7247973"/>
              <a:gd name="connsiteX4" fmla="*/ 0 w 4030720"/>
              <a:gd name="connsiteY4" fmla="*/ 7247973 h 7247973"/>
              <a:gd name="connsiteX0" fmla="*/ 3997165 w 4033967"/>
              <a:gd name="connsiteY0" fmla="*/ 0 h 7247973"/>
              <a:gd name="connsiteX1" fmla="*/ 3892802 w 4033967"/>
              <a:gd name="connsiteY1" fmla="*/ 2533072 h 7247973"/>
              <a:gd name="connsiteX2" fmla="*/ 3305193 w 4033967"/>
              <a:gd name="connsiteY2" fmla="*/ 4073630 h 7247973"/>
              <a:gd name="connsiteX3" fmla="*/ 1797446 w 4033967"/>
              <a:gd name="connsiteY3" fmla="*/ 6032333 h 7247973"/>
              <a:gd name="connsiteX4" fmla="*/ 0 w 4033967"/>
              <a:gd name="connsiteY4" fmla="*/ 7247973 h 7247973"/>
              <a:gd name="connsiteX0" fmla="*/ 3997165 w 4036092"/>
              <a:gd name="connsiteY0" fmla="*/ 0 h 7247973"/>
              <a:gd name="connsiteX1" fmla="*/ 3892802 w 4036092"/>
              <a:gd name="connsiteY1" fmla="*/ 2533072 h 7247973"/>
              <a:gd name="connsiteX2" fmla="*/ 3240457 w 4036092"/>
              <a:gd name="connsiteY2" fmla="*/ 4640073 h 7247973"/>
              <a:gd name="connsiteX3" fmla="*/ 1797446 w 4036092"/>
              <a:gd name="connsiteY3" fmla="*/ 6032333 h 7247973"/>
              <a:gd name="connsiteX4" fmla="*/ 0 w 4036092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42170 w 3886382"/>
              <a:gd name="connsiteY3" fmla="*/ 6032333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1688178 w 3884972"/>
              <a:gd name="connsiteY3" fmla="*/ 6049586 h 7201966"/>
              <a:gd name="connsiteX4" fmla="*/ 0 w 3884972"/>
              <a:gd name="connsiteY4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0 w 3884972"/>
              <a:gd name="connsiteY3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0 w 3884972"/>
              <a:gd name="connsiteY3" fmla="*/ 7201966 h 7201966"/>
              <a:gd name="connsiteX0" fmla="*/ 3841889 w 4075398"/>
              <a:gd name="connsiteY0" fmla="*/ 0 h 7201966"/>
              <a:gd name="connsiteX1" fmla="*/ 3737526 w 4075398"/>
              <a:gd name="connsiteY1" fmla="*/ 2533072 h 7201966"/>
              <a:gd name="connsiteX2" fmla="*/ 0 w 4075398"/>
              <a:gd name="connsiteY2" fmla="*/ 7201966 h 7201966"/>
              <a:gd name="connsiteX0" fmla="*/ 3841889 w 3902911"/>
              <a:gd name="connsiteY0" fmla="*/ 0 h 7201966"/>
              <a:gd name="connsiteX1" fmla="*/ 3737526 w 3902911"/>
              <a:gd name="connsiteY1" fmla="*/ 2533072 h 7201966"/>
              <a:gd name="connsiteX2" fmla="*/ 0 w 3902911"/>
              <a:gd name="connsiteY2" fmla="*/ 7201966 h 7201966"/>
              <a:gd name="connsiteX0" fmla="*/ 3841889 w 3902911"/>
              <a:gd name="connsiteY0" fmla="*/ 0 h 7201966"/>
              <a:gd name="connsiteX1" fmla="*/ 3737526 w 3902911"/>
              <a:gd name="connsiteY1" fmla="*/ 2533072 h 7201966"/>
              <a:gd name="connsiteX2" fmla="*/ 0 w 3902911"/>
              <a:gd name="connsiteY2" fmla="*/ 7201966 h 720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2911" h="7201966">
                <a:moveTo>
                  <a:pt x="3841889" y="0"/>
                </a:moveTo>
                <a:cubicBezTo>
                  <a:pt x="3927030" y="613026"/>
                  <a:pt x="3948257" y="1148636"/>
                  <a:pt x="3737526" y="2533072"/>
                </a:cubicBezTo>
                <a:cubicBezTo>
                  <a:pt x="3526795" y="3917508"/>
                  <a:pt x="2306742" y="6026762"/>
                  <a:pt x="0" y="7201966"/>
                </a:cubicBezTo>
              </a:path>
            </a:pathLst>
          </a:custGeom>
          <a:noFill/>
          <a:ln w="1016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62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62550" y="1562669"/>
            <a:ext cx="5636113" cy="2456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…staying in shape…taken after the Houston Marathon, January 1979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5063"/>
          <a:stretch/>
        </p:blipFill>
        <p:spPr>
          <a:xfrm>
            <a:off x="-7266" y="10"/>
            <a:ext cx="3569616" cy="6857990"/>
          </a:xfrm>
          <a:custGeom>
            <a:avLst/>
            <a:gdLst/>
            <a:ahLst/>
            <a:cxnLst/>
            <a:rect l="l" t="t" r="r" b="b"/>
            <a:pathLst>
              <a:path w="3569616" h="6858000">
                <a:moveTo>
                  <a:pt x="0" y="0"/>
                </a:moveTo>
                <a:lnTo>
                  <a:pt x="3119345" y="0"/>
                </a:lnTo>
                <a:lnTo>
                  <a:pt x="3123529" y="17226"/>
                </a:lnTo>
                <a:cubicBezTo>
                  <a:pt x="3124924" y="23927"/>
                  <a:pt x="3126075" y="29690"/>
                  <a:pt x="3127926" y="35733"/>
                </a:cubicBezTo>
                <a:cubicBezTo>
                  <a:pt x="3135983" y="55162"/>
                  <a:pt x="3152761" y="75163"/>
                  <a:pt x="3158476" y="86830"/>
                </a:cubicBezTo>
                <a:lnTo>
                  <a:pt x="3162217" y="105744"/>
                </a:lnTo>
                <a:lnTo>
                  <a:pt x="3166997" y="104727"/>
                </a:lnTo>
                <a:lnTo>
                  <a:pt x="3167793" y="111793"/>
                </a:lnTo>
                <a:lnTo>
                  <a:pt x="3168896" y="127609"/>
                </a:lnTo>
                <a:cubicBezTo>
                  <a:pt x="3170241" y="137435"/>
                  <a:pt x="3170795" y="164972"/>
                  <a:pt x="3173185" y="174906"/>
                </a:cubicBezTo>
                <a:cubicBezTo>
                  <a:pt x="3178510" y="177461"/>
                  <a:pt x="3181593" y="181749"/>
                  <a:pt x="3183238" y="187215"/>
                </a:cubicBezTo>
                <a:lnTo>
                  <a:pt x="3184145" y="199435"/>
                </a:lnTo>
                <a:lnTo>
                  <a:pt x="3200957" y="269529"/>
                </a:lnTo>
                <a:lnTo>
                  <a:pt x="3202491" y="279219"/>
                </a:lnTo>
                <a:lnTo>
                  <a:pt x="3206975" y="284221"/>
                </a:lnTo>
                <a:cubicBezTo>
                  <a:pt x="3208056" y="288198"/>
                  <a:pt x="3208241" y="299815"/>
                  <a:pt x="3208979" y="303078"/>
                </a:cubicBezTo>
                <a:cubicBezTo>
                  <a:pt x="3209786" y="303316"/>
                  <a:pt x="3210593" y="303555"/>
                  <a:pt x="3211400" y="303794"/>
                </a:cubicBezTo>
                <a:cubicBezTo>
                  <a:pt x="3215834" y="314048"/>
                  <a:pt x="3230882" y="352723"/>
                  <a:pt x="3235583" y="364595"/>
                </a:cubicBezTo>
                <a:cubicBezTo>
                  <a:pt x="3232098" y="367263"/>
                  <a:pt x="3238178" y="372307"/>
                  <a:pt x="3239601" y="375020"/>
                </a:cubicBezTo>
                <a:cubicBezTo>
                  <a:pt x="3237179" y="375617"/>
                  <a:pt x="3236854" y="382439"/>
                  <a:pt x="3239157" y="384290"/>
                </a:cubicBezTo>
                <a:cubicBezTo>
                  <a:pt x="3254070" y="431093"/>
                  <a:pt x="3227895" y="408920"/>
                  <a:pt x="3245230" y="435044"/>
                </a:cubicBezTo>
                <a:cubicBezTo>
                  <a:pt x="3246565" y="439781"/>
                  <a:pt x="3245820" y="443743"/>
                  <a:pt x="3244204" y="447282"/>
                </a:cubicBezTo>
                <a:lnTo>
                  <a:pt x="3240762" y="452630"/>
                </a:lnTo>
                <a:lnTo>
                  <a:pt x="3249093" y="471880"/>
                </a:lnTo>
                <a:cubicBezTo>
                  <a:pt x="3252174" y="481431"/>
                  <a:pt x="3254453" y="491548"/>
                  <a:pt x="3255857" y="501992"/>
                </a:cubicBezTo>
                <a:cubicBezTo>
                  <a:pt x="3250999" y="504682"/>
                  <a:pt x="3258622" y="512442"/>
                  <a:pt x="3260271" y="516223"/>
                </a:cubicBezTo>
                <a:cubicBezTo>
                  <a:pt x="3257006" y="516482"/>
                  <a:pt x="3255973" y="525173"/>
                  <a:pt x="3258865" y="528038"/>
                </a:cubicBezTo>
                <a:cubicBezTo>
                  <a:pt x="3274535" y="591283"/>
                  <a:pt x="3241762" y="557303"/>
                  <a:pt x="3262462" y="594499"/>
                </a:cubicBezTo>
                <a:cubicBezTo>
                  <a:pt x="3263816" y="600863"/>
                  <a:pt x="3262479" y="605795"/>
                  <a:pt x="3260024" y="610000"/>
                </a:cubicBezTo>
                <a:lnTo>
                  <a:pt x="3253721" y="617692"/>
                </a:lnTo>
                <a:lnTo>
                  <a:pt x="3256482" y="623204"/>
                </a:lnTo>
                <a:cubicBezTo>
                  <a:pt x="3258005" y="644600"/>
                  <a:pt x="3251476" y="651376"/>
                  <a:pt x="3259225" y="663365"/>
                </a:cubicBezTo>
                <a:cubicBezTo>
                  <a:pt x="3245876" y="682744"/>
                  <a:pt x="3258539" y="675670"/>
                  <a:pt x="3261631" y="689522"/>
                </a:cubicBezTo>
                <a:cubicBezTo>
                  <a:pt x="3265207" y="700373"/>
                  <a:pt x="3269507" y="679723"/>
                  <a:pt x="3271002" y="690492"/>
                </a:cubicBezTo>
                <a:cubicBezTo>
                  <a:pt x="3267989" y="702455"/>
                  <a:pt x="3279578" y="701125"/>
                  <a:pt x="3275760" y="713609"/>
                </a:cubicBezTo>
                <a:cubicBezTo>
                  <a:pt x="3266819" y="711239"/>
                  <a:pt x="3278954" y="737528"/>
                  <a:pt x="3271356" y="738880"/>
                </a:cubicBezTo>
                <a:cubicBezTo>
                  <a:pt x="3282938" y="748490"/>
                  <a:pt x="3269788" y="754591"/>
                  <a:pt x="3274016" y="768139"/>
                </a:cubicBezTo>
                <a:cubicBezTo>
                  <a:pt x="3278559" y="774347"/>
                  <a:pt x="3279560" y="778980"/>
                  <a:pt x="3275507" y="785654"/>
                </a:cubicBezTo>
                <a:cubicBezTo>
                  <a:pt x="3297514" y="814181"/>
                  <a:pt x="3277534" y="803670"/>
                  <a:pt x="3287024" y="831111"/>
                </a:cubicBezTo>
                <a:cubicBezTo>
                  <a:pt x="3296672" y="854655"/>
                  <a:pt x="3303659" y="881610"/>
                  <a:pt x="3324562" y="903604"/>
                </a:cubicBezTo>
                <a:cubicBezTo>
                  <a:pt x="3330338" y="907511"/>
                  <a:pt x="3333079" y="917872"/>
                  <a:pt x="3330682" y="926744"/>
                </a:cubicBezTo>
                <a:cubicBezTo>
                  <a:pt x="3330269" y="928269"/>
                  <a:pt x="3329716" y="929694"/>
                  <a:pt x="3329041" y="930971"/>
                </a:cubicBezTo>
                <a:cubicBezTo>
                  <a:pt x="3333270" y="950914"/>
                  <a:pt x="3351150" y="1023696"/>
                  <a:pt x="3356062" y="1046405"/>
                </a:cubicBezTo>
                <a:cubicBezTo>
                  <a:pt x="3349099" y="1048737"/>
                  <a:pt x="3362597" y="1059482"/>
                  <a:pt x="3358521" y="1067217"/>
                </a:cubicBezTo>
                <a:cubicBezTo>
                  <a:pt x="3354869" y="1072807"/>
                  <a:pt x="3358113" y="1077371"/>
                  <a:pt x="3358773" y="1082909"/>
                </a:cubicBezTo>
                <a:cubicBezTo>
                  <a:pt x="3356098" y="1090444"/>
                  <a:pt x="3363241" y="1113953"/>
                  <a:pt x="3367682" y="1119909"/>
                </a:cubicBezTo>
                <a:cubicBezTo>
                  <a:pt x="3382703" y="1133847"/>
                  <a:pt x="3374343" y="1168367"/>
                  <a:pt x="3385911" y="1180009"/>
                </a:cubicBezTo>
                <a:cubicBezTo>
                  <a:pt x="3387774" y="1184389"/>
                  <a:pt x="3388688" y="1188737"/>
                  <a:pt x="3389010" y="1193041"/>
                </a:cubicBezTo>
                <a:lnTo>
                  <a:pt x="3388572" y="1205179"/>
                </a:lnTo>
                <a:lnTo>
                  <a:pt x="3385768" y="1208811"/>
                </a:lnTo>
                <a:lnTo>
                  <a:pt x="3386975" y="1216129"/>
                </a:lnTo>
                <a:lnTo>
                  <a:pt x="3386647" y="1218271"/>
                </a:lnTo>
                <a:cubicBezTo>
                  <a:pt x="3386007" y="1222365"/>
                  <a:pt x="3385480" y="1226399"/>
                  <a:pt x="3385420" y="1230360"/>
                </a:cubicBezTo>
                <a:cubicBezTo>
                  <a:pt x="3400233" y="1224163"/>
                  <a:pt x="3387342" y="1263034"/>
                  <a:pt x="3398902" y="1251303"/>
                </a:cubicBezTo>
                <a:cubicBezTo>
                  <a:pt x="3401143" y="1271991"/>
                  <a:pt x="3411558" y="1255397"/>
                  <a:pt x="3402244" y="1281071"/>
                </a:cubicBezTo>
                <a:cubicBezTo>
                  <a:pt x="3416627" y="1312459"/>
                  <a:pt x="3415183" y="1363554"/>
                  <a:pt x="3435533" y="1387530"/>
                </a:cubicBezTo>
                <a:cubicBezTo>
                  <a:pt x="3428168" y="1384876"/>
                  <a:pt x="3423452" y="1398828"/>
                  <a:pt x="3427595" y="1407995"/>
                </a:cubicBezTo>
                <a:cubicBezTo>
                  <a:pt x="3398778" y="1398886"/>
                  <a:pt x="3455260" y="1443485"/>
                  <a:pt x="3436580" y="1453051"/>
                </a:cubicBezTo>
                <a:cubicBezTo>
                  <a:pt x="3454427" y="1452263"/>
                  <a:pt x="3487273" y="1492392"/>
                  <a:pt x="3473886" y="1513215"/>
                </a:cubicBezTo>
                <a:cubicBezTo>
                  <a:pt x="3479337" y="1543203"/>
                  <a:pt x="3495403" y="1563620"/>
                  <a:pt x="3491486" y="1595707"/>
                </a:cubicBezTo>
                <a:cubicBezTo>
                  <a:pt x="3493932" y="1596530"/>
                  <a:pt x="3496028" y="1598008"/>
                  <a:pt x="3497869" y="1599939"/>
                </a:cubicBezTo>
                <a:lnTo>
                  <a:pt x="3502453" y="1606503"/>
                </a:lnTo>
                <a:lnTo>
                  <a:pt x="3502232" y="1607846"/>
                </a:lnTo>
                <a:cubicBezTo>
                  <a:pt x="3502503" y="1613048"/>
                  <a:pt x="3503673" y="1615641"/>
                  <a:pt x="3505239" y="1617081"/>
                </a:cubicBezTo>
                <a:cubicBezTo>
                  <a:pt x="3505979" y="1617395"/>
                  <a:pt x="3506719" y="1617710"/>
                  <a:pt x="3507459" y="1618024"/>
                </a:cubicBezTo>
                <a:lnTo>
                  <a:pt x="3510011" y="1624022"/>
                </a:lnTo>
                <a:lnTo>
                  <a:pt x="3516358" y="1634929"/>
                </a:lnTo>
                <a:lnTo>
                  <a:pt x="3516308" y="1637821"/>
                </a:lnTo>
                <a:lnTo>
                  <a:pt x="3523955" y="1655598"/>
                </a:lnTo>
                <a:lnTo>
                  <a:pt x="3523473" y="1656247"/>
                </a:lnTo>
                <a:cubicBezTo>
                  <a:pt x="3522567" y="1658107"/>
                  <a:pt x="3522227" y="1660249"/>
                  <a:pt x="3523061" y="1663024"/>
                </a:cubicBezTo>
                <a:cubicBezTo>
                  <a:pt x="3513175" y="1664689"/>
                  <a:pt x="3520280" y="1667013"/>
                  <a:pt x="3523616" y="1675054"/>
                </a:cubicBezTo>
                <a:cubicBezTo>
                  <a:pt x="3509006" y="1679436"/>
                  <a:pt x="3523682" y="1698702"/>
                  <a:pt x="3517630" y="1707801"/>
                </a:cubicBezTo>
                <a:cubicBezTo>
                  <a:pt x="3520410" y="1713612"/>
                  <a:pt x="3523083" y="1719836"/>
                  <a:pt x="3525537" y="1726380"/>
                </a:cubicBezTo>
                <a:lnTo>
                  <a:pt x="3529903" y="1779986"/>
                </a:lnTo>
                <a:lnTo>
                  <a:pt x="3521468" y="1836998"/>
                </a:lnTo>
                <a:cubicBezTo>
                  <a:pt x="3522502" y="1857808"/>
                  <a:pt x="3519191" y="1876110"/>
                  <a:pt x="3523412" y="1893497"/>
                </a:cubicBezTo>
                <a:cubicBezTo>
                  <a:pt x="3520411" y="1900876"/>
                  <a:pt x="3519436" y="1907708"/>
                  <a:pt x="3525004" y="1913894"/>
                </a:cubicBezTo>
                <a:cubicBezTo>
                  <a:pt x="3524490" y="1933413"/>
                  <a:pt x="3517414" y="1938604"/>
                  <a:pt x="3523928" y="1950514"/>
                </a:cubicBezTo>
                <a:cubicBezTo>
                  <a:pt x="3512685" y="1962215"/>
                  <a:pt x="3517275" y="1962555"/>
                  <a:pt x="3521008" y="1967449"/>
                </a:cubicBezTo>
                <a:lnTo>
                  <a:pt x="3521297" y="1968163"/>
                </a:lnTo>
                <a:lnTo>
                  <a:pt x="3519686" y="1969768"/>
                </a:lnTo>
                <a:lnTo>
                  <a:pt x="3519089" y="1972904"/>
                </a:lnTo>
                <a:lnTo>
                  <a:pt x="3520122" y="1981289"/>
                </a:lnTo>
                <a:lnTo>
                  <a:pt x="3520948" y="1984413"/>
                </a:lnTo>
                <a:cubicBezTo>
                  <a:pt x="3521356" y="1986575"/>
                  <a:pt x="3521416" y="1988026"/>
                  <a:pt x="3521226" y="1989046"/>
                </a:cubicBezTo>
                <a:lnTo>
                  <a:pt x="3521092" y="1989171"/>
                </a:lnTo>
                <a:lnTo>
                  <a:pt x="3521624" y="1993492"/>
                </a:lnTo>
                <a:cubicBezTo>
                  <a:pt x="3522844" y="2000762"/>
                  <a:pt x="3524332" y="2007819"/>
                  <a:pt x="3525996" y="2014518"/>
                </a:cubicBezTo>
                <a:cubicBezTo>
                  <a:pt x="3518529" y="2020777"/>
                  <a:pt x="3529333" y="2045218"/>
                  <a:pt x="3514412" y="2043465"/>
                </a:cubicBezTo>
                <a:cubicBezTo>
                  <a:pt x="3516219" y="2052531"/>
                  <a:pt x="3522688" y="2057653"/>
                  <a:pt x="3512822" y="2055222"/>
                </a:cubicBezTo>
                <a:cubicBezTo>
                  <a:pt x="3513140" y="2058224"/>
                  <a:pt x="3512432" y="2060136"/>
                  <a:pt x="3511227" y="2061550"/>
                </a:cubicBezTo>
                <a:lnTo>
                  <a:pt x="3510645" y="2061975"/>
                </a:lnTo>
                <a:lnTo>
                  <a:pt x="3514907" y="2082129"/>
                </a:lnTo>
                <a:lnTo>
                  <a:pt x="3514347" y="2084880"/>
                </a:lnTo>
                <a:lnTo>
                  <a:pt x="3518565" y="2097919"/>
                </a:lnTo>
                <a:lnTo>
                  <a:pt x="3519976" y="2104707"/>
                </a:lnTo>
                <a:lnTo>
                  <a:pt x="3521958" y="2106519"/>
                </a:lnTo>
                <a:cubicBezTo>
                  <a:pt x="3523219" y="2108534"/>
                  <a:pt x="3523895" y="2111498"/>
                  <a:pt x="3523237" y="2116590"/>
                </a:cubicBezTo>
                <a:lnTo>
                  <a:pt x="3522786" y="2117790"/>
                </a:lnTo>
                <a:lnTo>
                  <a:pt x="3526064" y="2125947"/>
                </a:lnTo>
                <a:cubicBezTo>
                  <a:pt x="3527505" y="2128548"/>
                  <a:pt x="3529274" y="2130818"/>
                  <a:pt x="3531495" y="2132603"/>
                </a:cubicBezTo>
                <a:cubicBezTo>
                  <a:pt x="3522034" y="2161762"/>
                  <a:pt x="3533978" y="2187874"/>
                  <a:pt x="3533955" y="2218836"/>
                </a:cubicBezTo>
                <a:cubicBezTo>
                  <a:pt x="3517312" y="2233337"/>
                  <a:pt x="3542024" y="2285180"/>
                  <a:pt x="3559442" y="2291697"/>
                </a:cubicBezTo>
                <a:cubicBezTo>
                  <a:pt x="3544608" y="2292866"/>
                  <a:pt x="3567228" y="2330146"/>
                  <a:pt x="3568373" y="2340076"/>
                </a:cubicBezTo>
                <a:cubicBezTo>
                  <a:pt x="3568755" y="2343387"/>
                  <a:pt x="3566751" y="2343658"/>
                  <a:pt x="3560178" y="2338540"/>
                </a:cubicBezTo>
                <a:cubicBezTo>
                  <a:pt x="3562571" y="2349015"/>
                  <a:pt x="3555536" y="2360463"/>
                  <a:pt x="3548875" y="2354921"/>
                </a:cubicBezTo>
                <a:cubicBezTo>
                  <a:pt x="3564342" y="2386191"/>
                  <a:pt x="3553912" y="2434573"/>
                  <a:pt x="3562290" y="2470516"/>
                </a:cubicBezTo>
                <a:cubicBezTo>
                  <a:pt x="3548732" y="2491328"/>
                  <a:pt x="3561750" y="2479665"/>
                  <a:pt x="3560263" y="2500409"/>
                </a:cubicBezTo>
                <a:cubicBezTo>
                  <a:pt x="3573531" y="2493872"/>
                  <a:pt x="3554177" y="2525877"/>
                  <a:pt x="3569616" y="2525972"/>
                </a:cubicBezTo>
                <a:cubicBezTo>
                  <a:pt x="3568857" y="2529744"/>
                  <a:pt x="3567635" y="2533395"/>
                  <a:pt x="3566291" y="2537057"/>
                </a:cubicBezTo>
                <a:lnTo>
                  <a:pt x="3565595" y="2538979"/>
                </a:lnTo>
                <a:lnTo>
                  <a:pt x="3565471" y="2546483"/>
                </a:lnTo>
                <a:lnTo>
                  <a:pt x="3562111" y="2548822"/>
                </a:lnTo>
                <a:lnTo>
                  <a:pt x="3559542" y="2560277"/>
                </a:lnTo>
                <a:cubicBezTo>
                  <a:pt x="3559093" y="2564534"/>
                  <a:pt x="3559212" y="2569074"/>
                  <a:pt x="3560240" y="2574030"/>
                </a:cubicBezTo>
                <a:cubicBezTo>
                  <a:pt x="3567097" y="2585933"/>
                  <a:pt x="3560828" y="2605604"/>
                  <a:pt x="3562359" y="2622912"/>
                </a:cubicBezTo>
                <a:lnTo>
                  <a:pt x="3564740" y="2630748"/>
                </a:lnTo>
                <a:lnTo>
                  <a:pt x="3563214" y="2656947"/>
                </a:lnTo>
                <a:cubicBezTo>
                  <a:pt x="3563065" y="2664385"/>
                  <a:pt x="3563222" y="2672085"/>
                  <a:pt x="3563949" y="2680153"/>
                </a:cubicBezTo>
                <a:lnTo>
                  <a:pt x="3566383" y="2695058"/>
                </a:lnTo>
                <a:lnTo>
                  <a:pt x="3565385" y="2699075"/>
                </a:lnTo>
                <a:cubicBezTo>
                  <a:pt x="3565951" y="2705917"/>
                  <a:pt x="3570892" y="2714690"/>
                  <a:pt x="3565525" y="2714239"/>
                </a:cubicBezTo>
                <a:lnTo>
                  <a:pt x="3567847" y="2721812"/>
                </a:lnTo>
                <a:lnTo>
                  <a:pt x="3564077" y="2729693"/>
                </a:lnTo>
                <a:cubicBezTo>
                  <a:pt x="3563144" y="2730592"/>
                  <a:pt x="3562134" y="2731288"/>
                  <a:pt x="3561085" y="2731758"/>
                </a:cubicBezTo>
                <a:lnTo>
                  <a:pt x="3563149" y="2742418"/>
                </a:lnTo>
                <a:lnTo>
                  <a:pt x="3560661" y="2751437"/>
                </a:lnTo>
                <a:lnTo>
                  <a:pt x="3563126" y="2758989"/>
                </a:lnTo>
                <a:lnTo>
                  <a:pt x="3562876" y="2762207"/>
                </a:lnTo>
                <a:lnTo>
                  <a:pt x="3561866" y="2770236"/>
                </a:lnTo>
                <a:cubicBezTo>
                  <a:pt x="3561066" y="2774372"/>
                  <a:pt x="3560080" y="2779005"/>
                  <a:pt x="3559378" y="2784138"/>
                </a:cubicBezTo>
                <a:lnTo>
                  <a:pt x="3559178" y="2788436"/>
                </a:lnTo>
                <a:lnTo>
                  <a:pt x="3554648" y="2798068"/>
                </a:lnTo>
                <a:cubicBezTo>
                  <a:pt x="3551209" y="2805087"/>
                  <a:pt x="3548936" y="2810580"/>
                  <a:pt x="3551400" y="2816345"/>
                </a:cubicBezTo>
                <a:cubicBezTo>
                  <a:pt x="3547036" y="2826742"/>
                  <a:pt x="3533490" y="2834711"/>
                  <a:pt x="3538128" y="2849028"/>
                </a:cubicBezTo>
                <a:cubicBezTo>
                  <a:pt x="3531517" y="2845031"/>
                  <a:pt x="3538369" y="2865256"/>
                  <a:pt x="3532013" y="2868126"/>
                </a:cubicBezTo>
                <a:cubicBezTo>
                  <a:pt x="3526842" y="2869601"/>
                  <a:pt x="3527715" y="2876080"/>
                  <a:pt x="3526094" y="2881167"/>
                </a:cubicBezTo>
                <a:cubicBezTo>
                  <a:pt x="3520961" y="2885059"/>
                  <a:pt x="3517628" y="2910333"/>
                  <a:pt x="3518939" y="2918966"/>
                </a:cubicBezTo>
                <a:cubicBezTo>
                  <a:pt x="3525789" y="2943088"/>
                  <a:pt x="3505468" y="2964225"/>
                  <a:pt x="3510391" y="2983548"/>
                </a:cubicBezTo>
                <a:cubicBezTo>
                  <a:pt x="3510204" y="2988707"/>
                  <a:pt x="3509257" y="2993036"/>
                  <a:pt x="3507840" y="2996827"/>
                </a:cubicBezTo>
                <a:lnTo>
                  <a:pt x="3502741" y="3006379"/>
                </a:lnTo>
                <a:lnTo>
                  <a:pt x="3499028" y="3006971"/>
                </a:lnTo>
                <a:lnTo>
                  <a:pt x="3497157" y="3013976"/>
                </a:lnTo>
                <a:lnTo>
                  <a:pt x="3496053" y="3015450"/>
                </a:lnTo>
                <a:cubicBezTo>
                  <a:pt x="3493931" y="3018255"/>
                  <a:pt x="3491925" y="3021106"/>
                  <a:pt x="3490329" y="3024292"/>
                </a:cubicBezTo>
                <a:cubicBezTo>
                  <a:pt x="3504872" y="3031782"/>
                  <a:pt x="3479143" y="3052632"/>
                  <a:pt x="3493186" y="3052840"/>
                </a:cubicBezTo>
                <a:cubicBezTo>
                  <a:pt x="3486942" y="3071654"/>
                  <a:pt x="3501947" y="3066916"/>
                  <a:pt x="3484298" y="3080007"/>
                </a:cubicBezTo>
                <a:cubicBezTo>
                  <a:pt x="3483814" y="3117860"/>
                  <a:pt x="3462683" y="3158406"/>
                  <a:pt x="3469977" y="3195253"/>
                </a:cubicBezTo>
                <a:cubicBezTo>
                  <a:pt x="3464984" y="3186842"/>
                  <a:pt x="3455676" y="3194249"/>
                  <a:pt x="3455490" y="3205255"/>
                </a:cubicBezTo>
                <a:cubicBezTo>
                  <a:pt x="3435461" y="3173385"/>
                  <a:pt x="3464274" y="3257718"/>
                  <a:pt x="3445250" y="3249703"/>
                </a:cubicBezTo>
                <a:cubicBezTo>
                  <a:pt x="3460163" y="3264187"/>
                  <a:pt x="3471377" y="3324835"/>
                  <a:pt x="3452291" y="3330508"/>
                </a:cubicBezTo>
                <a:cubicBezTo>
                  <a:pt x="3445043" y="3359645"/>
                  <a:pt x="3450218" y="3389952"/>
                  <a:pt x="3434486" y="3412864"/>
                </a:cubicBezTo>
                <a:cubicBezTo>
                  <a:pt x="3436166" y="3415609"/>
                  <a:pt x="3437306" y="3418595"/>
                  <a:pt x="3438058" y="3421734"/>
                </a:cubicBezTo>
                <a:lnTo>
                  <a:pt x="3439245" y="3430986"/>
                </a:lnTo>
                <a:lnTo>
                  <a:pt x="3438541" y="3431897"/>
                </a:lnTo>
                <a:cubicBezTo>
                  <a:pt x="3436732" y="3436375"/>
                  <a:pt x="3436677" y="3439488"/>
                  <a:pt x="3437396" y="3441992"/>
                </a:cubicBezTo>
                <a:lnTo>
                  <a:pt x="3438843" y="3444647"/>
                </a:lnTo>
                <a:lnTo>
                  <a:pt x="3438591" y="3451712"/>
                </a:lnTo>
                <a:lnTo>
                  <a:pt x="3439527" y="3466008"/>
                </a:lnTo>
                <a:lnTo>
                  <a:pt x="3438357" y="3468331"/>
                </a:lnTo>
                <a:lnTo>
                  <a:pt x="3437674" y="3489343"/>
                </a:lnTo>
                <a:cubicBezTo>
                  <a:pt x="3437459" y="3489383"/>
                  <a:pt x="3437241" y="3489424"/>
                  <a:pt x="3437026" y="3489465"/>
                </a:cubicBezTo>
                <a:cubicBezTo>
                  <a:pt x="3435558" y="3490219"/>
                  <a:pt x="3434444" y="3491679"/>
                  <a:pt x="3434044" y="3494659"/>
                </a:cubicBezTo>
                <a:cubicBezTo>
                  <a:pt x="3425302" y="3487640"/>
                  <a:pt x="3430211" y="3495561"/>
                  <a:pt x="3429800" y="3504965"/>
                </a:cubicBezTo>
                <a:cubicBezTo>
                  <a:pt x="3416132" y="3496161"/>
                  <a:pt x="3420620" y="3524348"/>
                  <a:pt x="3412115" y="3526661"/>
                </a:cubicBezTo>
                <a:cubicBezTo>
                  <a:pt x="3412121" y="3533765"/>
                  <a:pt x="3411879" y="3541120"/>
                  <a:pt x="3411331" y="3548549"/>
                </a:cubicBezTo>
                <a:lnTo>
                  <a:pt x="3410824" y="3552872"/>
                </a:lnTo>
                <a:cubicBezTo>
                  <a:pt x="3410773" y="3552889"/>
                  <a:pt x="3410721" y="3552908"/>
                  <a:pt x="3410671" y="3552926"/>
                </a:cubicBezTo>
                <a:cubicBezTo>
                  <a:pt x="3410254" y="3553793"/>
                  <a:pt x="3409971" y="3555188"/>
                  <a:pt x="3409849" y="3557419"/>
                </a:cubicBezTo>
                <a:lnTo>
                  <a:pt x="3409902" y="3560756"/>
                </a:lnTo>
                <a:lnTo>
                  <a:pt x="3408918" y="3569144"/>
                </a:lnTo>
                <a:lnTo>
                  <a:pt x="3407623" y="3571810"/>
                </a:lnTo>
                <a:lnTo>
                  <a:pt x="3405729" y="3572549"/>
                </a:lnTo>
                <a:lnTo>
                  <a:pt x="3405835" y="3573359"/>
                </a:lnTo>
                <a:cubicBezTo>
                  <a:pt x="3408214" y="3579757"/>
                  <a:pt x="3412465" y="3582275"/>
                  <a:pt x="3399129" y="3587902"/>
                </a:cubicBezTo>
                <a:cubicBezTo>
                  <a:pt x="3402495" y="3602236"/>
                  <a:pt x="3394605" y="3603730"/>
                  <a:pt x="3389566" y="3621859"/>
                </a:cubicBezTo>
                <a:cubicBezTo>
                  <a:pt x="3393374" y="3630350"/>
                  <a:pt x="3390863" y="3636316"/>
                  <a:pt x="3386307" y="3641820"/>
                </a:cubicBezTo>
                <a:cubicBezTo>
                  <a:pt x="3386232" y="3660214"/>
                  <a:pt x="3378837" y="3675854"/>
                  <a:pt x="3374956" y="3695940"/>
                </a:cubicBezTo>
                <a:cubicBezTo>
                  <a:pt x="3378387" y="3718839"/>
                  <a:pt x="3365817" y="3728358"/>
                  <a:pt x="3361718" y="3749831"/>
                </a:cubicBezTo>
                <a:cubicBezTo>
                  <a:pt x="3370064" y="3770267"/>
                  <a:pt x="3350403" y="3763879"/>
                  <a:pt x="3344768" y="3774338"/>
                </a:cubicBezTo>
                <a:lnTo>
                  <a:pt x="3343985" y="3777418"/>
                </a:lnTo>
                <a:lnTo>
                  <a:pt x="3344520" y="3785849"/>
                </a:lnTo>
                <a:lnTo>
                  <a:pt x="3345162" y="3789023"/>
                </a:lnTo>
                <a:cubicBezTo>
                  <a:pt x="3345441" y="3791209"/>
                  <a:pt x="3345415" y="3792659"/>
                  <a:pt x="3345164" y="3793659"/>
                </a:cubicBezTo>
                <a:lnTo>
                  <a:pt x="3345024" y="3793774"/>
                </a:lnTo>
                <a:lnTo>
                  <a:pt x="3345300" y="3798119"/>
                </a:lnTo>
                <a:cubicBezTo>
                  <a:pt x="3346087" y="3805456"/>
                  <a:pt x="3347157" y="3812596"/>
                  <a:pt x="3348424" y="3819398"/>
                </a:cubicBezTo>
                <a:cubicBezTo>
                  <a:pt x="3340590" y="3825065"/>
                  <a:pt x="3349940" y="3850234"/>
                  <a:pt x="3335133" y="3847354"/>
                </a:cubicBezTo>
                <a:cubicBezTo>
                  <a:pt x="3336403" y="3856524"/>
                  <a:pt x="3342565" y="3862118"/>
                  <a:pt x="3332848" y="3858945"/>
                </a:cubicBezTo>
                <a:cubicBezTo>
                  <a:pt x="3332988" y="3861961"/>
                  <a:pt x="3332168" y="3863811"/>
                  <a:pt x="3330878" y="3865128"/>
                </a:cubicBezTo>
                <a:lnTo>
                  <a:pt x="3330273" y="3865510"/>
                </a:lnTo>
                <a:lnTo>
                  <a:pt x="3333337" y="3885908"/>
                </a:lnTo>
                <a:lnTo>
                  <a:pt x="3332616" y="3888608"/>
                </a:lnTo>
                <a:lnTo>
                  <a:pt x="3336057" y="3901916"/>
                </a:lnTo>
                <a:lnTo>
                  <a:pt x="3337066" y="3908785"/>
                </a:lnTo>
                <a:lnTo>
                  <a:pt x="3338940" y="3910739"/>
                </a:lnTo>
                <a:cubicBezTo>
                  <a:pt x="3340082" y="3912843"/>
                  <a:pt x="3340580" y="3915849"/>
                  <a:pt x="3339621" y="3920873"/>
                </a:cubicBezTo>
                <a:lnTo>
                  <a:pt x="3339102" y="3922032"/>
                </a:lnTo>
                <a:lnTo>
                  <a:pt x="3341891" y="3930408"/>
                </a:lnTo>
                <a:cubicBezTo>
                  <a:pt x="3343178" y="3933107"/>
                  <a:pt x="3344812" y="3935503"/>
                  <a:pt x="3346927" y="3937451"/>
                </a:cubicBezTo>
                <a:cubicBezTo>
                  <a:pt x="3335745" y="3965779"/>
                  <a:pt x="3346136" y="3992699"/>
                  <a:pt x="3344279" y="4023542"/>
                </a:cubicBezTo>
                <a:cubicBezTo>
                  <a:pt x="3347024" y="4058096"/>
                  <a:pt x="3350783" y="4081986"/>
                  <a:pt x="3351926" y="4104769"/>
                </a:cubicBezTo>
                <a:cubicBezTo>
                  <a:pt x="3353695" y="4115384"/>
                  <a:pt x="3359144" y="4193344"/>
                  <a:pt x="3352816" y="4187317"/>
                </a:cubicBezTo>
                <a:cubicBezTo>
                  <a:pt x="3366419" y="4219638"/>
                  <a:pt x="3351446" y="4239971"/>
                  <a:pt x="3357691" y="4276413"/>
                </a:cubicBezTo>
                <a:cubicBezTo>
                  <a:pt x="3342910" y="4296116"/>
                  <a:pt x="3356610" y="4285488"/>
                  <a:pt x="3353895" y="4306037"/>
                </a:cubicBezTo>
                <a:cubicBezTo>
                  <a:pt x="3367541" y="4300534"/>
                  <a:pt x="3346306" y="4330948"/>
                  <a:pt x="3361728" y="4332215"/>
                </a:cubicBezTo>
                <a:cubicBezTo>
                  <a:pt x="3360746" y="4335915"/>
                  <a:pt x="3359307" y="4339458"/>
                  <a:pt x="3357748" y="4343006"/>
                </a:cubicBezTo>
                <a:lnTo>
                  <a:pt x="3356941" y="4344866"/>
                </a:lnTo>
                <a:lnTo>
                  <a:pt x="3356370" y="4352332"/>
                </a:lnTo>
                <a:lnTo>
                  <a:pt x="3352876" y="4354407"/>
                </a:lnTo>
                <a:lnTo>
                  <a:pt x="3352683" y="4444689"/>
                </a:lnTo>
                <a:cubicBezTo>
                  <a:pt x="3355485" y="4452425"/>
                  <a:pt x="3356736" y="4477980"/>
                  <a:pt x="3352455" y="4483791"/>
                </a:cubicBezTo>
                <a:cubicBezTo>
                  <a:pt x="3351784" y="4489320"/>
                  <a:pt x="3353780" y="4495171"/>
                  <a:pt x="3349030" y="4498683"/>
                </a:cubicBezTo>
                <a:cubicBezTo>
                  <a:pt x="3346858" y="4510741"/>
                  <a:pt x="3341860" y="4538358"/>
                  <a:pt x="3339427" y="4556140"/>
                </a:cubicBezTo>
                <a:cubicBezTo>
                  <a:pt x="3342836" y="4560659"/>
                  <a:pt x="3341611" y="4566842"/>
                  <a:pt x="3339521" y="4574959"/>
                </a:cubicBezTo>
                <a:lnTo>
                  <a:pt x="3338246" y="4582576"/>
                </a:lnTo>
                <a:lnTo>
                  <a:pt x="3348539" y="4605460"/>
                </a:lnTo>
                <a:lnTo>
                  <a:pt x="3345760" y="4678575"/>
                </a:lnTo>
                <a:lnTo>
                  <a:pt x="3356250" y="4713574"/>
                </a:lnTo>
                <a:cubicBezTo>
                  <a:pt x="3358600" y="4727943"/>
                  <a:pt x="3359577" y="4741820"/>
                  <a:pt x="3361380" y="4755215"/>
                </a:cubicBezTo>
                <a:cubicBezTo>
                  <a:pt x="3363928" y="4785596"/>
                  <a:pt x="3347531" y="4766123"/>
                  <a:pt x="3361636" y="4803525"/>
                </a:cubicBezTo>
                <a:cubicBezTo>
                  <a:pt x="3356254" y="4807867"/>
                  <a:pt x="3356117" y="4812705"/>
                  <a:pt x="3358957" y="4820729"/>
                </a:cubicBezTo>
                <a:cubicBezTo>
                  <a:pt x="3359783" y="4835507"/>
                  <a:pt x="3345952" y="4834947"/>
                  <a:pt x="3354635" y="4849546"/>
                </a:cubicBezTo>
                <a:cubicBezTo>
                  <a:pt x="3350894" y="4848362"/>
                  <a:pt x="3350351" y="4855411"/>
                  <a:pt x="3349759" y="4861941"/>
                </a:cubicBezTo>
                <a:lnTo>
                  <a:pt x="3347368" y="4866228"/>
                </a:lnTo>
                <a:lnTo>
                  <a:pt x="3358408" y="4889535"/>
                </a:lnTo>
                <a:cubicBezTo>
                  <a:pt x="3373705" y="4931282"/>
                  <a:pt x="3382233" y="4982216"/>
                  <a:pt x="3393319" y="5017998"/>
                </a:cubicBezTo>
                <a:cubicBezTo>
                  <a:pt x="3368256" y="5040241"/>
                  <a:pt x="3392200" y="5029364"/>
                  <a:pt x="3389184" y="5055049"/>
                </a:cubicBezTo>
                <a:cubicBezTo>
                  <a:pt x="3413510" y="5050695"/>
                  <a:pt x="3377700" y="5085342"/>
                  <a:pt x="3405892" y="5089973"/>
                </a:cubicBezTo>
                <a:cubicBezTo>
                  <a:pt x="3404451" y="5094499"/>
                  <a:pt x="3402165" y="5098741"/>
                  <a:pt x="3399662" y="5102960"/>
                </a:cubicBezTo>
                <a:lnTo>
                  <a:pt x="3398363" y="5105176"/>
                </a:lnTo>
                <a:lnTo>
                  <a:pt x="3398026" y="5114590"/>
                </a:lnTo>
                <a:lnTo>
                  <a:pt x="3391859" y="5116550"/>
                </a:lnTo>
                <a:lnTo>
                  <a:pt x="3386999" y="5130226"/>
                </a:lnTo>
                <a:cubicBezTo>
                  <a:pt x="3386119" y="5135455"/>
                  <a:pt x="3386267" y="5141205"/>
                  <a:pt x="3388073" y="5147747"/>
                </a:cubicBezTo>
                <a:cubicBezTo>
                  <a:pt x="3400425" y="5164741"/>
                  <a:pt x="3388688" y="5187675"/>
                  <a:pt x="3391234" y="5209919"/>
                </a:cubicBezTo>
                <a:lnTo>
                  <a:pt x="3395469" y="5220481"/>
                </a:lnTo>
                <a:lnTo>
                  <a:pt x="3392518" y="5250830"/>
                </a:lnTo>
                <a:lnTo>
                  <a:pt x="3393800" y="5252877"/>
                </a:lnTo>
                <a:cubicBezTo>
                  <a:pt x="3393941" y="5258188"/>
                  <a:pt x="3392357" y="5268832"/>
                  <a:pt x="3393361" y="5282697"/>
                </a:cubicBezTo>
                <a:lnTo>
                  <a:pt x="3399825" y="5336059"/>
                </a:lnTo>
                <a:lnTo>
                  <a:pt x="3392824" y="5344884"/>
                </a:lnTo>
                <a:lnTo>
                  <a:pt x="3389277" y="5345998"/>
                </a:lnTo>
                <a:lnTo>
                  <a:pt x="3390946" y="5360636"/>
                </a:lnTo>
                <a:lnTo>
                  <a:pt x="3386366" y="5371486"/>
                </a:lnTo>
                <a:lnTo>
                  <a:pt x="3390662" y="5381496"/>
                </a:lnTo>
                <a:lnTo>
                  <a:pt x="3388199" y="5395290"/>
                </a:lnTo>
                <a:cubicBezTo>
                  <a:pt x="3386677" y="5400263"/>
                  <a:pt x="3384810" y="5405812"/>
                  <a:pt x="3383455" y="5412069"/>
                </a:cubicBezTo>
                <a:lnTo>
                  <a:pt x="3376345" y="5426008"/>
                </a:lnTo>
                <a:lnTo>
                  <a:pt x="3374012" y="5448470"/>
                </a:lnTo>
                <a:cubicBezTo>
                  <a:pt x="3372358" y="5465848"/>
                  <a:pt x="3370199" y="5482458"/>
                  <a:pt x="3365299" y="5498771"/>
                </a:cubicBezTo>
                <a:cubicBezTo>
                  <a:pt x="3368242" y="5512292"/>
                  <a:pt x="3368289" y="5524931"/>
                  <a:pt x="3358774" y="5536815"/>
                </a:cubicBezTo>
                <a:cubicBezTo>
                  <a:pt x="3355554" y="5573082"/>
                  <a:pt x="3364982" y="5582256"/>
                  <a:pt x="3352897" y="5604851"/>
                </a:cubicBezTo>
                <a:cubicBezTo>
                  <a:pt x="3357655" y="5611851"/>
                  <a:pt x="3360065" y="5616619"/>
                  <a:pt x="3360918" y="5620215"/>
                </a:cubicBezTo>
                <a:cubicBezTo>
                  <a:pt x="3363482" y="5631010"/>
                  <a:pt x="3352061" y="5631235"/>
                  <a:pt x="3348145" y="5649365"/>
                </a:cubicBezTo>
                <a:cubicBezTo>
                  <a:pt x="3342329" y="5668683"/>
                  <a:pt x="3336842" y="5635583"/>
                  <a:pt x="3334135" y="5654076"/>
                </a:cubicBezTo>
                <a:cubicBezTo>
                  <a:pt x="3338089" y="5673079"/>
                  <a:pt x="3320876" y="5674673"/>
                  <a:pt x="3326011" y="5694285"/>
                </a:cubicBezTo>
                <a:cubicBezTo>
                  <a:pt x="3339441" y="5687377"/>
                  <a:pt x="3320185" y="5735320"/>
                  <a:pt x="3331448" y="5735077"/>
                </a:cubicBezTo>
                <a:cubicBezTo>
                  <a:pt x="3313758" y="5754960"/>
                  <a:pt x="3333086" y="5760823"/>
                  <a:pt x="3326180" y="5784860"/>
                </a:cubicBezTo>
                <a:cubicBezTo>
                  <a:pt x="3319129" y="5796737"/>
                  <a:pt x="3317432" y="5804806"/>
                  <a:pt x="3323175" y="5814629"/>
                </a:cubicBezTo>
                <a:cubicBezTo>
                  <a:pt x="3289103" y="5869565"/>
                  <a:pt x="3319352" y="5845410"/>
                  <a:pt x="3303983" y="5894405"/>
                </a:cubicBezTo>
                <a:lnTo>
                  <a:pt x="3302615" y="5898375"/>
                </a:lnTo>
                <a:lnTo>
                  <a:pt x="3305988" y="5914019"/>
                </a:lnTo>
                <a:cubicBezTo>
                  <a:pt x="3306566" y="5914416"/>
                  <a:pt x="3307142" y="5914813"/>
                  <a:pt x="3307720" y="5915209"/>
                </a:cubicBezTo>
                <a:lnTo>
                  <a:pt x="3288942" y="5962966"/>
                </a:lnTo>
                <a:lnTo>
                  <a:pt x="3289995" y="5969791"/>
                </a:lnTo>
                <a:lnTo>
                  <a:pt x="3273219" y="6000303"/>
                </a:lnTo>
                <a:lnTo>
                  <a:pt x="3266971" y="6016394"/>
                </a:lnTo>
                <a:lnTo>
                  <a:pt x="3258268" y="6034498"/>
                </a:lnTo>
                <a:lnTo>
                  <a:pt x="3262376" y="6046147"/>
                </a:lnTo>
                <a:cubicBezTo>
                  <a:pt x="3269023" y="6073717"/>
                  <a:pt x="3250846" y="6118951"/>
                  <a:pt x="3274161" y="6127097"/>
                </a:cubicBezTo>
                <a:cubicBezTo>
                  <a:pt x="3261055" y="6140796"/>
                  <a:pt x="3284255" y="6151240"/>
                  <a:pt x="3287116" y="6165061"/>
                </a:cubicBezTo>
                <a:cubicBezTo>
                  <a:pt x="3278972" y="6176795"/>
                  <a:pt x="3286959" y="6181809"/>
                  <a:pt x="3289289" y="6191816"/>
                </a:cubicBezTo>
                <a:cubicBezTo>
                  <a:pt x="3284123" y="6196765"/>
                  <a:pt x="3284941" y="6205311"/>
                  <a:pt x="3291517" y="6207797"/>
                </a:cubicBezTo>
                <a:cubicBezTo>
                  <a:pt x="3306003" y="6202672"/>
                  <a:pt x="3300501" y="6232914"/>
                  <a:pt x="3310808" y="6234442"/>
                </a:cubicBezTo>
                <a:cubicBezTo>
                  <a:pt x="3314005" y="6251566"/>
                  <a:pt x="3305763" y="6327405"/>
                  <a:pt x="3322832" y="6339012"/>
                </a:cubicBezTo>
                <a:cubicBezTo>
                  <a:pt x="3332735" y="6373401"/>
                  <a:pt x="3309981" y="6425589"/>
                  <a:pt x="3311360" y="6440393"/>
                </a:cubicBezTo>
                <a:cubicBezTo>
                  <a:pt x="3282540" y="6457108"/>
                  <a:pt x="3365374" y="6523495"/>
                  <a:pt x="3370963" y="6586374"/>
                </a:cubicBezTo>
                <a:cubicBezTo>
                  <a:pt x="3368621" y="6595055"/>
                  <a:pt x="3368943" y="6599590"/>
                  <a:pt x="3375863" y="6601412"/>
                </a:cubicBezTo>
                <a:cubicBezTo>
                  <a:pt x="3380798" y="6617525"/>
                  <a:pt x="3389212" y="6649404"/>
                  <a:pt x="3400578" y="6683057"/>
                </a:cubicBezTo>
                <a:cubicBezTo>
                  <a:pt x="3408645" y="6705148"/>
                  <a:pt x="3410628" y="6805370"/>
                  <a:pt x="3417831" y="6852700"/>
                </a:cubicBezTo>
                <a:lnTo>
                  <a:pt x="341892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3345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36" y="1856693"/>
            <a:ext cx="5679990" cy="3618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9" y="1856693"/>
            <a:ext cx="5468478" cy="4898193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3728936" y="3810000"/>
            <a:ext cx="4673846" cy="39839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78166" y="5554557"/>
            <a:ext cx="5199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The next time that this system was to be used was for a manned test….I was the backup test subject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0CB885-B5AF-45CF-A85C-2864C83C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938" y="311005"/>
            <a:ext cx="10255841" cy="1905000"/>
          </a:xfrm>
        </p:spPr>
        <p:txBody>
          <a:bodyPr>
            <a:normAutofit/>
          </a:bodyPr>
          <a:lstStyle/>
          <a:p>
            <a:r>
              <a:rPr lang="en-US" sz="3400" cap="none" dirty="0">
                <a:latin typeface="Book Antiqua" panose="02040602050305030304" pitchFamily="18" charset="0"/>
              </a:rPr>
              <a:t>Aftermath of Shuttle EMU fire – April 1980</a:t>
            </a:r>
          </a:p>
        </p:txBody>
      </p:sp>
    </p:spTree>
    <p:extLst>
      <p:ext uri="{BB962C8B-B14F-4D97-AF65-F5344CB8AC3E}">
        <p14:creationId xmlns:p14="http://schemas.microsoft.com/office/powerpoint/2010/main" val="3103371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Book Antiqua" panose="02040602050305030304" pitchFamily="18" charset="0"/>
                <a:ea typeface="+mj-ea"/>
                <a:cs typeface="+mj-cs"/>
              </a:rPr>
              <a:t>Preparing for thermal vacuum test of Shuttle Extravehicular Mobility Unit (EMU) - 1981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5" r="-2" b="1076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C432638-51FA-4C4E-A3C9-15C52577BED0}"/>
              </a:ext>
            </a:extLst>
          </p:cNvPr>
          <p:cNvSpPr/>
          <p:nvPr/>
        </p:nvSpPr>
        <p:spPr>
          <a:xfrm>
            <a:off x="3690180" y="-85202"/>
            <a:ext cx="3320396" cy="7508811"/>
          </a:xfrm>
          <a:custGeom>
            <a:avLst/>
            <a:gdLst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216728 w 2223655"/>
              <a:gd name="connsiteY2" fmla="*/ 1600200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856"/>
              <a:gd name="connsiteY0" fmla="*/ 0 h 6851073"/>
              <a:gd name="connsiteX1" fmla="*/ 2206686 w 2206856"/>
              <a:gd name="connsiteY1" fmla="*/ 1366559 h 6851073"/>
              <a:gd name="connsiteX2" fmla="*/ 2140528 w 2206856"/>
              <a:gd name="connsiteY2" fmla="*/ 2410691 h 6851073"/>
              <a:gd name="connsiteX3" fmla="*/ 1911928 w 2206856"/>
              <a:gd name="connsiteY3" fmla="*/ 3525982 h 6851073"/>
              <a:gd name="connsiteX4" fmla="*/ 1066800 w 2206856"/>
              <a:gd name="connsiteY4" fmla="*/ 5514109 h 6851073"/>
              <a:gd name="connsiteX5" fmla="*/ 0 w 2206856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51519 w 2296168"/>
              <a:gd name="connsiteY4" fmla="*/ 5506567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5427"/>
              <a:gd name="connsiteY0" fmla="*/ 0 h 6914982"/>
              <a:gd name="connsiteX1" fmla="*/ 2295176 w 2295427"/>
              <a:gd name="connsiteY1" fmla="*/ 1366559 h 6914982"/>
              <a:gd name="connsiteX2" fmla="*/ 2248683 w 2295427"/>
              <a:gd name="connsiteY2" fmla="*/ 2405775 h 6914982"/>
              <a:gd name="connsiteX3" fmla="*/ 1995502 w 2295427"/>
              <a:gd name="connsiteY3" fmla="*/ 3648885 h 6914982"/>
              <a:gd name="connsiteX4" fmla="*/ 1166267 w 2295427"/>
              <a:gd name="connsiteY4" fmla="*/ 5521316 h 6914982"/>
              <a:gd name="connsiteX5" fmla="*/ 0 w 2295427"/>
              <a:gd name="connsiteY5" fmla="*/ 6914982 h 6914982"/>
              <a:gd name="connsiteX0" fmla="*/ 2194381 w 2295530"/>
              <a:gd name="connsiteY0" fmla="*/ 0 h 6914982"/>
              <a:gd name="connsiteX1" fmla="*/ 2295176 w 2295530"/>
              <a:gd name="connsiteY1" fmla="*/ 1366559 h 6914982"/>
              <a:gd name="connsiteX2" fmla="*/ 2248683 w 2295530"/>
              <a:gd name="connsiteY2" fmla="*/ 2405775 h 6914982"/>
              <a:gd name="connsiteX3" fmla="*/ 1897179 w 2295530"/>
              <a:gd name="connsiteY3" fmla="*/ 3870111 h 6914982"/>
              <a:gd name="connsiteX4" fmla="*/ 1166267 w 2295530"/>
              <a:gd name="connsiteY4" fmla="*/ 5521316 h 6914982"/>
              <a:gd name="connsiteX5" fmla="*/ 0 w 2295530"/>
              <a:gd name="connsiteY5" fmla="*/ 6914982 h 6914982"/>
              <a:gd name="connsiteX0" fmla="*/ 2194381 w 2295609"/>
              <a:gd name="connsiteY0" fmla="*/ 0 h 6914982"/>
              <a:gd name="connsiteX1" fmla="*/ 2295176 w 2295609"/>
              <a:gd name="connsiteY1" fmla="*/ 1366559 h 6914982"/>
              <a:gd name="connsiteX2" fmla="*/ 2248683 w 2295609"/>
              <a:gd name="connsiteY2" fmla="*/ 2405775 h 6914982"/>
              <a:gd name="connsiteX3" fmla="*/ 1897179 w 2295609"/>
              <a:gd name="connsiteY3" fmla="*/ 3870111 h 6914982"/>
              <a:gd name="connsiteX4" fmla="*/ 1166267 w 2295609"/>
              <a:gd name="connsiteY4" fmla="*/ 5521316 h 6914982"/>
              <a:gd name="connsiteX5" fmla="*/ 0 w 2295609"/>
              <a:gd name="connsiteY5" fmla="*/ 6914982 h 6914982"/>
              <a:gd name="connsiteX0" fmla="*/ 2184549 w 2302672"/>
              <a:gd name="connsiteY0" fmla="*/ 0 h 7013305"/>
              <a:gd name="connsiteX1" fmla="*/ 2295176 w 2302672"/>
              <a:gd name="connsiteY1" fmla="*/ 1464882 h 7013305"/>
              <a:gd name="connsiteX2" fmla="*/ 2248683 w 2302672"/>
              <a:gd name="connsiteY2" fmla="*/ 2504098 h 7013305"/>
              <a:gd name="connsiteX3" fmla="*/ 1897179 w 2302672"/>
              <a:gd name="connsiteY3" fmla="*/ 3968434 h 7013305"/>
              <a:gd name="connsiteX4" fmla="*/ 1166267 w 2302672"/>
              <a:gd name="connsiteY4" fmla="*/ 5619639 h 7013305"/>
              <a:gd name="connsiteX5" fmla="*/ 0 w 2302672"/>
              <a:gd name="connsiteY5" fmla="*/ 7013305 h 7013305"/>
              <a:gd name="connsiteX0" fmla="*/ 2184549 w 2310409"/>
              <a:gd name="connsiteY0" fmla="*/ 0 h 7013305"/>
              <a:gd name="connsiteX1" fmla="*/ 2305009 w 2310409"/>
              <a:gd name="connsiteY1" fmla="*/ 1376392 h 7013305"/>
              <a:gd name="connsiteX2" fmla="*/ 2248683 w 2310409"/>
              <a:gd name="connsiteY2" fmla="*/ 2504098 h 7013305"/>
              <a:gd name="connsiteX3" fmla="*/ 1897179 w 2310409"/>
              <a:gd name="connsiteY3" fmla="*/ 3968434 h 7013305"/>
              <a:gd name="connsiteX4" fmla="*/ 1166267 w 2310409"/>
              <a:gd name="connsiteY4" fmla="*/ 5619639 h 7013305"/>
              <a:gd name="connsiteX5" fmla="*/ 0 w 2310409"/>
              <a:gd name="connsiteY5" fmla="*/ 7013305 h 7013305"/>
              <a:gd name="connsiteX0" fmla="*/ 2184549 w 2307335"/>
              <a:gd name="connsiteY0" fmla="*/ 0 h 7013305"/>
              <a:gd name="connsiteX1" fmla="*/ 2305009 w 2307335"/>
              <a:gd name="connsiteY1" fmla="*/ 1376392 h 7013305"/>
              <a:gd name="connsiteX2" fmla="*/ 2233934 w 2307335"/>
              <a:gd name="connsiteY2" fmla="*/ 2622085 h 7013305"/>
              <a:gd name="connsiteX3" fmla="*/ 1897179 w 2307335"/>
              <a:gd name="connsiteY3" fmla="*/ 3968434 h 7013305"/>
              <a:gd name="connsiteX4" fmla="*/ 1166267 w 2307335"/>
              <a:gd name="connsiteY4" fmla="*/ 5619639 h 7013305"/>
              <a:gd name="connsiteX5" fmla="*/ 0 w 2307335"/>
              <a:gd name="connsiteY5" fmla="*/ 7013305 h 7013305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2954607 w 4095675"/>
              <a:gd name="connsiteY4" fmla="*/ 5619639 h 7191329"/>
              <a:gd name="connsiteX5" fmla="*/ 0 w 4095675"/>
              <a:gd name="connsiteY5" fmla="*/ 7191329 h 7191329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2954607 w 4095675"/>
              <a:gd name="connsiteY4" fmla="*/ 5619639 h 7191329"/>
              <a:gd name="connsiteX5" fmla="*/ 0 w 4095675"/>
              <a:gd name="connsiteY5" fmla="*/ 7191329 h 7191329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1797446 w 4095675"/>
              <a:gd name="connsiteY4" fmla="*/ 5975689 h 7191329"/>
              <a:gd name="connsiteX5" fmla="*/ 0 w 4095675"/>
              <a:gd name="connsiteY5" fmla="*/ 7191329 h 7191329"/>
              <a:gd name="connsiteX0" fmla="*/ 3972889 w 4110410"/>
              <a:gd name="connsiteY0" fmla="*/ 0 h 7191329"/>
              <a:gd name="connsiteX1" fmla="*/ 4093349 w 4110410"/>
              <a:gd name="connsiteY1" fmla="*/ 1376392 h 7191329"/>
              <a:gd name="connsiteX2" fmla="*/ 4022274 w 4110410"/>
              <a:gd name="connsiteY2" fmla="*/ 2622085 h 7191329"/>
              <a:gd name="connsiteX3" fmla="*/ 3305193 w 4110410"/>
              <a:gd name="connsiteY3" fmla="*/ 4016986 h 7191329"/>
              <a:gd name="connsiteX4" fmla="*/ 1797446 w 4110410"/>
              <a:gd name="connsiteY4" fmla="*/ 5975689 h 7191329"/>
              <a:gd name="connsiteX5" fmla="*/ 0 w 4110410"/>
              <a:gd name="connsiteY5" fmla="*/ 7191329 h 7191329"/>
              <a:gd name="connsiteX0" fmla="*/ 3972889 w 4095469"/>
              <a:gd name="connsiteY0" fmla="*/ 0 h 7191329"/>
              <a:gd name="connsiteX1" fmla="*/ 4093349 w 4095469"/>
              <a:gd name="connsiteY1" fmla="*/ 1376392 h 7191329"/>
              <a:gd name="connsiteX2" fmla="*/ 3876618 w 4095469"/>
              <a:gd name="connsiteY2" fmla="*/ 2476428 h 7191329"/>
              <a:gd name="connsiteX3" fmla="*/ 3305193 w 4095469"/>
              <a:gd name="connsiteY3" fmla="*/ 4016986 h 7191329"/>
              <a:gd name="connsiteX4" fmla="*/ 1797446 w 4095469"/>
              <a:gd name="connsiteY4" fmla="*/ 5975689 h 7191329"/>
              <a:gd name="connsiteX5" fmla="*/ 0 w 4095469"/>
              <a:gd name="connsiteY5" fmla="*/ 7191329 h 7191329"/>
              <a:gd name="connsiteX0" fmla="*/ 3972889 w 3972889"/>
              <a:gd name="connsiteY0" fmla="*/ 0 h 7191329"/>
              <a:gd name="connsiteX1" fmla="*/ 3876618 w 3972889"/>
              <a:gd name="connsiteY1" fmla="*/ 2476428 h 7191329"/>
              <a:gd name="connsiteX2" fmla="*/ 3305193 w 3972889"/>
              <a:gd name="connsiteY2" fmla="*/ 4016986 h 7191329"/>
              <a:gd name="connsiteX3" fmla="*/ 1797446 w 3972889"/>
              <a:gd name="connsiteY3" fmla="*/ 5975689 h 7191329"/>
              <a:gd name="connsiteX4" fmla="*/ 0 w 3972889"/>
              <a:gd name="connsiteY4" fmla="*/ 7191329 h 7191329"/>
              <a:gd name="connsiteX0" fmla="*/ 3972889 w 4068140"/>
              <a:gd name="connsiteY0" fmla="*/ 0 h 7191329"/>
              <a:gd name="connsiteX1" fmla="*/ 3876618 w 4068140"/>
              <a:gd name="connsiteY1" fmla="*/ 2476428 h 7191329"/>
              <a:gd name="connsiteX2" fmla="*/ 3305193 w 4068140"/>
              <a:gd name="connsiteY2" fmla="*/ 4016986 h 7191329"/>
              <a:gd name="connsiteX3" fmla="*/ 1797446 w 4068140"/>
              <a:gd name="connsiteY3" fmla="*/ 5975689 h 7191329"/>
              <a:gd name="connsiteX4" fmla="*/ 0 w 4068140"/>
              <a:gd name="connsiteY4" fmla="*/ 7191329 h 7191329"/>
              <a:gd name="connsiteX0" fmla="*/ 4110454 w 4183394"/>
              <a:gd name="connsiteY0" fmla="*/ 0 h 7223697"/>
              <a:gd name="connsiteX1" fmla="*/ 3876618 w 4183394"/>
              <a:gd name="connsiteY1" fmla="*/ 2508796 h 7223697"/>
              <a:gd name="connsiteX2" fmla="*/ 3305193 w 4183394"/>
              <a:gd name="connsiteY2" fmla="*/ 4049354 h 7223697"/>
              <a:gd name="connsiteX3" fmla="*/ 1797446 w 4183394"/>
              <a:gd name="connsiteY3" fmla="*/ 6008057 h 7223697"/>
              <a:gd name="connsiteX4" fmla="*/ 0 w 4183394"/>
              <a:gd name="connsiteY4" fmla="*/ 7223697 h 7223697"/>
              <a:gd name="connsiteX0" fmla="*/ 3997165 w 4087584"/>
              <a:gd name="connsiteY0" fmla="*/ 0 h 7247973"/>
              <a:gd name="connsiteX1" fmla="*/ 3876618 w 4087584"/>
              <a:gd name="connsiteY1" fmla="*/ 2533072 h 7247973"/>
              <a:gd name="connsiteX2" fmla="*/ 3305193 w 4087584"/>
              <a:gd name="connsiteY2" fmla="*/ 4073630 h 7247973"/>
              <a:gd name="connsiteX3" fmla="*/ 1797446 w 4087584"/>
              <a:gd name="connsiteY3" fmla="*/ 6032333 h 7247973"/>
              <a:gd name="connsiteX4" fmla="*/ 0 w 4087584"/>
              <a:gd name="connsiteY4" fmla="*/ 7247973 h 7247973"/>
              <a:gd name="connsiteX0" fmla="*/ 3997165 w 4030720"/>
              <a:gd name="connsiteY0" fmla="*/ 0 h 7247973"/>
              <a:gd name="connsiteX1" fmla="*/ 3876618 w 4030720"/>
              <a:gd name="connsiteY1" fmla="*/ 2533072 h 7247973"/>
              <a:gd name="connsiteX2" fmla="*/ 3305193 w 4030720"/>
              <a:gd name="connsiteY2" fmla="*/ 4073630 h 7247973"/>
              <a:gd name="connsiteX3" fmla="*/ 1797446 w 4030720"/>
              <a:gd name="connsiteY3" fmla="*/ 6032333 h 7247973"/>
              <a:gd name="connsiteX4" fmla="*/ 0 w 4030720"/>
              <a:gd name="connsiteY4" fmla="*/ 7247973 h 7247973"/>
              <a:gd name="connsiteX0" fmla="*/ 3997165 w 4033967"/>
              <a:gd name="connsiteY0" fmla="*/ 0 h 7247973"/>
              <a:gd name="connsiteX1" fmla="*/ 3892802 w 4033967"/>
              <a:gd name="connsiteY1" fmla="*/ 2533072 h 7247973"/>
              <a:gd name="connsiteX2" fmla="*/ 3305193 w 4033967"/>
              <a:gd name="connsiteY2" fmla="*/ 4073630 h 7247973"/>
              <a:gd name="connsiteX3" fmla="*/ 1797446 w 4033967"/>
              <a:gd name="connsiteY3" fmla="*/ 6032333 h 7247973"/>
              <a:gd name="connsiteX4" fmla="*/ 0 w 4033967"/>
              <a:gd name="connsiteY4" fmla="*/ 7247973 h 7247973"/>
              <a:gd name="connsiteX0" fmla="*/ 3997165 w 4036092"/>
              <a:gd name="connsiteY0" fmla="*/ 0 h 7247973"/>
              <a:gd name="connsiteX1" fmla="*/ 3892802 w 4036092"/>
              <a:gd name="connsiteY1" fmla="*/ 2533072 h 7247973"/>
              <a:gd name="connsiteX2" fmla="*/ 3240457 w 4036092"/>
              <a:gd name="connsiteY2" fmla="*/ 4640073 h 7247973"/>
              <a:gd name="connsiteX3" fmla="*/ 1797446 w 4036092"/>
              <a:gd name="connsiteY3" fmla="*/ 6032333 h 7247973"/>
              <a:gd name="connsiteX4" fmla="*/ 0 w 4036092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42170 w 3886382"/>
              <a:gd name="connsiteY3" fmla="*/ 6032333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1688178 w 3884972"/>
              <a:gd name="connsiteY3" fmla="*/ 6049586 h 7201966"/>
              <a:gd name="connsiteX4" fmla="*/ 0 w 3884972"/>
              <a:gd name="connsiteY4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0 w 3884972"/>
              <a:gd name="connsiteY3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0 w 3884972"/>
              <a:gd name="connsiteY3" fmla="*/ 7201966 h 7201966"/>
              <a:gd name="connsiteX0" fmla="*/ 3841889 w 4075398"/>
              <a:gd name="connsiteY0" fmla="*/ 0 h 7201966"/>
              <a:gd name="connsiteX1" fmla="*/ 3737526 w 4075398"/>
              <a:gd name="connsiteY1" fmla="*/ 2533072 h 7201966"/>
              <a:gd name="connsiteX2" fmla="*/ 0 w 4075398"/>
              <a:gd name="connsiteY2" fmla="*/ 7201966 h 7201966"/>
              <a:gd name="connsiteX0" fmla="*/ 3841889 w 3902911"/>
              <a:gd name="connsiteY0" fmla="*/ 0 h 7201966"/>
              <a:gd name="connsiteX1" fmla="*/ 3737526 w 3902911"/>
              <a:gd name="connsiteY1" fmla="*/ 2533072 h 7201966"/>
              <a:gd name="connsiteX2" fmla="*/ 0 w 3902911"/>
              <a:gd name="connsiteY2" fmla="*/ 7201966 h 7201966"/>
              <a:gd name="connsiteX0" fmla="*/ 3841889 w 3902911"/>
              <a:gd name="connsiteY0" fmla="*/ 0 h 7201966"/>
              <a:gd name="connsiteX1" fmla="*/ 3737526 w 3902911"/>
              <a:gd name="connsiteY1" fmla="*/ 2533072 h 7201966"/>
              <a:gd name="connsiteX2" fmla="*/ 0 w 3902911"/>
              <a:gd name="connsiteY2" fmla="*/ 7201966 h 7201966"/>
              <a:gd name="connsiteX0" fmla="*/ 3277293 w 3470395"/>
              <a:gd name="connsiteY0" fmla="*/ 0 h 7508811"/>
              <a:gd name="connsiteX1" fmla="*/ 3172930 w 3470395"/>
              <a:gd name="connsiteY1" fmla="*/ 2533072 h 7508811"/>
              <a:gd name="connsiteX2" fmla="*/ 0 w 3470395"/>
              <a:gd name="connsiteY2" fmla="*/ 7508811 h 7508811"/>
              <a:gd name="connsiteX0" fmla="*/ 3277293 w 3419844"/>
              <a:gd name="connsiteY0" fmla="*/ 0 h 7508811"/>
              <a:gd name="connsiteX1" fmla="*/ 3087014 w 3419844"/>
              <a:gd name="connsiteY1" fmla="*/ 3343145 h 7508811"/>
              <a:gd name="connsiteX2" fmla="*/ 0 w 3419844"/>
              <a:gd name="connsiteY2" fmla="*/ 7508811 h 7508811"/>
              <a:gd name="connsiteX0" fmla="*/ 3277293 w 3382145"/>
              <a:gd name="connsiteY0" fmla="*/ 0 h 7508811"/>
              <a:gd name="connsiteX1" fmla="*/ 3087014 w 3382145"/>
              <a:gd name="connsiteY1" fmla="*/ 3343145 h 7508811"/>
              <a:gd name="connsiteX2" fmla="*/ 0 w 3382145"/>
              <a:gd name="connsiteY2" fmla="*/ 7508811 h 7508811"/>
              <a:gd name="connsiteX0" fmla="*/ 3277293 w 3382145"/>
              <a:gd name="connsiteY0" fmla="*/ 0 h 7508811"/>
              <a:gd name="connsiteX1" fmla="*/ 3087014 w 3382145"/>
              <a:gd name="connsiteY1" fmla="*/ 3343145 h 7508811"/>
              <a:gd name="connsiteX2" fmla="*/ 0 w 3382145"/>
              <a:gd name="connsiteY2" fmla="*/ 7508811 h 7508811"/>
              <a:gd name="connsiteX0" fmla="*/ 3277293 w 3320396"/>
              <a:gd name="connsiteY0" fmla="*/ 0 h 7508811"/>
              <a:gd name="connsiteX1" fmla="*/ 3087014 w 3320396"/>
              <a:gd name="connsiteY1" fmla="*/ 3343145 h 7508811"/>
              <a:gd name="connsiteX2" fmla="*/ 0 w 3320396"/>
              <a:gd name="connsiteY2" fmla="*/ 7508811 h 7508811"/>
              <a:gd name="connsiteX0" fmla="*/ 3277293 w 3320396"/>
              <a:gd name="connsiteY0" fmla="*/ 0 h 7508811"/>
              <a:gd name="connsiteX1" fmla="*/ 3087014 w 3320396"/>
              <a:gd name="connsiteY1" fmla="*/ 3343145 h 7508811"/>
              <a:gd name="connsiteX2" fmla="*/ 0 w 3320396"/>
              <a:gd name="connsiteY2" fmla="*/ 7508811 h 750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0396" h="7508811">
                <a:moveTo>
                  <a:pt x="3277293" y="0"/>
                </a:moveTo>
                <a:cubicBezTo>
                  <a:pt x="3362434" y="613026"/>
                  <a:pt x="3332520" y="2122362"/>
                  <a:pt x="3087014" y="3343145"/>
                </a:cubicBezTo>
                <a:cubicBezTo>
                  <a:pt x="2841508" y="4563928"/>
                  <a:pt x="2030581" y="6124952"/>
                  <a:pt x="0" y="7508811"/>
                </a:cubicBezTo>
              </a:path>
            </a:pathLst>
          </a:custGeom>
          <a:noFill/>
          <a:ln w="1016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07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033" y="2279018"/>
            <a:ext cx="5988141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Dry run for test with Manned Maneuvering Unit (MMU) in thermal vacuum chamber - ~1982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The next day, I performed the test at vacuum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44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21B04F6-E6E5-4016-8000-E55D1774942C}"/>
              </a:ext>
            </a:extLst>
          </p:cNvPr>
          <p:cNvSpPr/>
          <p:nvPr/>
        </p:nvSpPr>
        <p:spPr>
          <a:xfrm rot="6727162">
            <a:off x="7187679" y="-37237"/>
            <a:ext cx="4728966" cy="6296399"/>
          </a:xfrm>
          <a:custGeom>
            <a:avLst/>
            <a:gdLst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216728 w 2223655"/>
              <a:gd name="connsiteY2" fmla="*/ 1600200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856"/>
              <a:gd name="connsiteY0" fmla="*/ 0 h 6851073"/>
              <a:gd name="connsiteX1" fmla="*/ 2206686 w 2206856"/>
              <a:gd name="connsiteY1" fmla="*/ 1366559 h 6851073"/>
              <a:gd name="connsiteX2" fmla="*/ 2140528 w 2206856"/>
              <a:gd name="connsiteY2" fmla="*/ 2410691 h 6851073"/>
              <a:gd name="connsiteX3" fmla="*/ 1911928 w 2206856"/>
              <a:gd name="connsiteY3" fmla="*/ 3525982 h 6851073"/>
              <a:gd name="connsiteX4" fmla="*/ 1066800 w 2206856"/>
              <a:gd name="connsiteY4" fmla="*/ 5514109 h 6851073"/>
              <a:gd name="connsiteX5" fmla="*/ 0 w 2206856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51519 w 2296168"/>
              <a:gd name="connsiteY4" fmla="*/ 5506567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5427"/>
              <a:gd name="connsiteY0" fmla="*/ 0 h 6914982"/>
              <a:gd name="connsiteX1" fmla="*/ 2295176 w 2295427"/>
              <a:gd name="connsiteY1" fmla="*/ 1366559 h 6914982"/>
              <a:gd name="connsiteX2" fmla="*/ 2248683 w 2295427"/>
              <a:gd name="connsiteY2" fmla="*/ 2405775 h 6914982"/>
              <a:gd name="connsiteX3" fmla="*/ 1995502 w 2295427"/>
              <a:gd name="connsiteY3" fmla="*/ 3648885 h 6914982"/>
              <a:gd name="connsiteX4" fmla="*/ 1166267 w 2295427"/>
              <a:gd name="connsiteY4" fmla="*/ 5521316 h 6914982"/>
              <a:gd name="connsiteX5" fmla="*/ 0 w 2295427"/>
              <a:gd name="connsiteY5" fmla="*/ 6914982 h 6914982"/>
              <a:gd name="connsiteX0" fmla="*/ 2194381 w 2295530"/>
              <a:gd name="connsiteY0" fmla="*/ 0 h 6914982"/>
              <a:gd name="connsiteX1" fmla="*/ 2295176 w 2295530"/>
              <a:gd name="connsiteY1" fmla="*/ 1366559 h 6914982"/>
              <a:gd name="connsiteX2" fmla="*/ 2248683 w 2295530"/>
              <a:gd name="connsiteY2" fmla="*/ 2405775 h 6914982"/>
              <a:gd name="connsiteX3" fmla="*/ 1897179 w 2295530"/>
              <a:gd name="connsiteY3" fmla="*/ 3870111 h 6914982"/>
              <a:gd name="connsiteX4" fmla="*/ 1166267 w 2295530"/>
              <a:gd name="connsiteY4" fmla="*/ 5521316 h 6914982"/>
              <a:gd name="connsiteX5" fmla="*/ 0 w 2295530"/>
              <a:gd name="connsiteY5" fmla="*/ 6914982 h 6914982"/>
              <a:gd name="connsiteX0" fmla="*/ 2194381 w 2295609"/>
              <a:gd name="connsiteY0" fmla="*/ 0 h 6914982"/>
              <a:gd name="connsiteX1" fmla="*/ 2295176 w 2295609"/>
              <a:gd name="connsiteY1" fmla="*/ 1366559 h 6914982"/>
              <a:gd name="connsiteX2" fmla="*/ 2248683 w 2295609"/>
              <a:gd name="connsiteY2" fmla="*/ 2405775 h 6914982"/>
              <a:gd name="connsiteX3" fmla="*/ 1897179 w 2295609"/>
              <a:gd name="connsiteY3" fmla="*/ 3870111 h 6914982"/>
              <a:gd name="connsiteX4" fmla="*/ 1166267 w 2295609"/>
              <a:gd name="connsiteY4" fmla="*/ 5521316 h 6914982"/>
              <a:gd name="connsiteX5" fmla="*/ 0 w 2295609"/>
              <a:gd name="connsiteY5" fmla="*/ 6914982 h 6914982"/>
              <a:gd name="connsiteX0" fmla="*/ 2184549 w 2302672"/>
              <a:gd name="connsiteY0" fmla="*/ 0 h 7013305"/>
              <a:gd name="connsiteX1" fmla="*/ 2295176 w 2302672"/>
              <a:gd name="connsiteY1" fmla="*/ 1464882 h 7013305"/>
              <a:gd name="connsiteX2" fmla="*/ 2248683 w 2302672"/>
              <a:gd name="connsiteY2" fmla="*/ 2504098 h 7013305"/>
              <a:gd name="connsiteX3" fmla="*/ 1897179 w 2302672"/>
              <a:gd name="connsiteY3" fmla="*/ 3968434 h 7013305"/>
              <a:gd name="connsiteX4" fmla="*/ 1166267 w 2302672"/>
              <a:gd name="connsiteY4" fmla="*/ 5619639 h 7013305"/>
              <a:gd name="connsiteX5" fmla="*/ 0 w 2302672"/>
              <a:gd name="connsiteY5" fmla="*/ 7013305 h 7013305"/>
              <a:gd name="connsiteX0" fmla="*/ 2184549 w 2310409"/>
              <a:gd name="connsiteY0" fmla="*/ 0 h 7013305"/>
              <a:gd name="connsiteX1" fmla="*/ 2305009 w 2310409"/>
              <a:gd name="connsiteY1" fmla="*/ 1376392 h 7013305"/>
              <a:gd name="connsiteX2" fmla="*/ 2248683 w 2310409"/>
              <a:gd name="connsiteY2" fmla="*/ 2504098 h 7013305"/>
              <a:gd name="connsiteX3" fmla="*/ 1897179 w 2310409"/>
              <a:gd name="connsiteY3" fmla="*/ 3968434 h 7013305"/>
              <a:gd name="connsiteX4" fmla="*/ 1166267 w 2310409"/>
              <a:gd name="connsiteY4" fmla="*/ 5619639 h 7013305"/>
              <a:gd name="connsiteX5" fmla="*/ 0 w 2310409"/>
              <a:gd name="connsiteY5" fmla="*/ 7013305 h 7013305"/>
              <a:gd name="connsiteX0" fmla="*/ 2184549 w 2307335"/>
              <a:gd name="connsiteY0" fmla="*/ 0 h 7013305"/>
              <a:gd name="connsiteX1" fmla="*/ 2305009 w 2307335"/>
              <a:gd name="connsiteY1" fmla="*/ 1376392 h 7013305"/>
              <a:gd name="connsiteX2" fmla="*/ 2233934 w 2307335"/>
              <a:gd name="connsiteY2" fmla="*/ 2622085 h 7013305"/>
              <a:gd name="connsiteX3" fmla="*/ 1897179 w 2307335"/>
              <a:gd name="connsiteY3" fmla="*/ 3968434 h 7013305"/>
              <a:gd name="connsiteX4" fmla="*/ 1166267 w 2307335"/>
              <a:gd name="connsiteY4" fmla="*/ 5619639 h 7013305"/>
              <a:gd name="connsiteX5" fmla="*/ 0 w 2307335"/>
              <a:gd name="connsiteY5" fmla="*/ 7013305 h 7013305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2954607 w 4095675"/>
              <a:gd name="connsiteY4" fmla="*/ 5619639 h 7191329"/>
              <a:gd name="connsiteX5" fmla="*/ 0 w 4095675"/>
              <a:gd name="connsiteY5" fmla="*/ 7191329 h 7191329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2954607 w 4095675"/>
              <a:gd name="connsiteY4" fmla="*/ 5619639 h 7191329"/>
              <a:gd name="connsiteX5" fmla="*/ 0 w 4095675"/>
              <a:gd name="connsiteY5" fmla="*/ 7191329 h 7191329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1797446 w 4095675"/>
              <a:gd name="connsiteY4" fmla="*/ 5975689 h 7191329"/>
              <a:gd name="connsiteX5" fmla="*/ 0 w 4095675"/>
              <a:gd name="connsiteY5" fmla="*/ 7191329 h 7191329"/>
              <a:gd name="connsiteX0" fmla="*/ 3972889 w 4110410"/>
              <a:gd name="connsiteY0" fmla="*/ 0 h 7191329"/>
              <a:gd name="connsiteX1" fmla="*/ 4093349 w 4110410"/>
              <a:gd name="connsiteY1" fmla="*/ 1376392 h 7191329"/>
              <a:gd name="connsiteX2" fmla="*/ 4022274 w 4110410"/>
              <a:gd name="connsiteY2" fmla="*/ 2622085 h 7191329"/>
              <a:gd name="connsiteX3" fmla="*/ 3305193 w 4110410"/>
              <a:gd name="connsiteY3" fmla="*/ 4016986 h 7191329"/>
              <a:gd name="connsiteX4" fmla="*/ 1797446 w 4110410"/>
              <a:gd name="connsiteY4" fmla="*/ 5975689 h 7191329"/>
              <a:gd name="connsiteX5" fmla="*/ 0 w 4110410"/>
              <a:gd name="connsiteY5" fmla="*/ 7191329 h 7191329"/>
              <a:gd name="connsiteX0" fmla="*/ 3972889 w 4095469"/>
              <a:gd name="connsiteY0" fmla="*/ 0 h 7191329"/>
              <a:gd name="connsiteX1" fmla="*/ 4093349 w 4095469"/>
              <a:gd name="connsiteY1" fmla="*/ 1376392 h 7191329"/>
              <a:gd name="connsiteX2" fmla="*/ 3876618 w 4095469"/>
              <a:gd name="connsiteY2" fmla="*/ 2476428 h 7191329"/>
              <a:gd name="connsiteX3" fmla="*/ 3305193 w 4095469"/>
              <a:gd name="connsiteY3" fmla="*/ 4016986 h 7191329"/>
              <a:gd name="connsiteX4" fmla="*/ 1797446 w 4095469"/>
              <a:gd name="connsiteY4" fmla="*/ 5975689 h 7191329"/>
              <a:gd name="connsiteX5" fmla="*/ 0 w 4095469"/>
              <a:gd name="connsiteY5" fmla="*/ 7191329 h 7191329"/>
              <a:gd name="connsiteX0" fmla="*/ 3972889 w 3972889"/>
              <a:gd name="connsiteY0" fmla="*/ 0 h 7191329"/>
              <a:gd name="connsiteX1" fmla="*/ 3876618 w 3972889"/>
              <a:gd name="connsiteY1" fmla="*/ 2476428 h 7191329"/>
              <a:gd name="connsiteX2" fmla="*/ 3305193 w 3972889"/>
              <a:gd name="connsiteY2" fmla="*/ 4016986 h 7191329"/>
              <a:gd name="connsiteX3" fmla="*/ 1797446 w 3972889"/>
              <a:gd name="connsiteY3" fmla="*/ 5975689 h 7191329"/>
              <a:gd name="connsiteX4" fmla="*/ 0 w 3972889"/>
              <a:gd name="connsiteY4" fmla="*/ 7191329 h 7191329"/>
              <a:gd name="connsiteX0" fmla="*/ 3972889 w 4068140"/>
              <a:gd name="connsiteY0" fmla="*/ 0 h 7191329"/>
              <a:gd name="connsiteX1" fmla="*/ 3876618 w 4068140"/>
              <a:gd name="connsiteY1" fmla="*/ 2476428 h 7191329"/>
              <a:gd name="connsiteX2" fmla="*/ 3305193 w 4068140"/>
              <a:gd name="connsiteY2" fmla="*/ 4016986 h 7191329"/>
              <a:gd name="connsiteX3" fmla="*/ 1797446 w 4068140"/>
              <a:gd name="connsiteY3" fmla="*/ 5975689 h 7191329"/>
              <a:gd name="connsiteX4" fmla="*/ 0 w 4068140"/>
              <a:gd name="connsiteY4" fmla="*/ 7191329 h 7191329"/>
              <a:gd name="connsiteX0" fmla="*/ 4110454 w 4183394"/>
              <a:gd name="connsiteY0" fmla="*/ 0 h 7223697"/>
              <a:gd name="connsiteX1" fmla="*/ 3876618 w 4183394"/>
              <a:gd name="connsiteY1" fmla="*/ 2508796 h 7223697"/>
              <a:gd name="connsiteX2" fmla="*/ 3305193 w 4183394"/>
              <a:gd name="connsiteY2" fmla="*/ 4049354 h 7223697"/>
              <a:gd name="connsiteX3" fmla="*/ 1797446 w 4183394"/>
              <a:gd name="connsiteY3" fmla="*/ 6008057 h 7223697"/>
              <a:gd name="connsiteX4" fmla="*/ 0 w 4183394"/>
              <a:gd name="connsiteY4" fmla="*/ 7223697 h 7223697"/>
              <a:gd name="connsiteX0" fmla="*/ 3997165 w 4087584"/>
              <a:gd name="connsiteY0" fmla="*/ 0 h 7247973"/>
              <a:gd name="connsiteX1" fmla="*/ 3876618 w 4087584"/>
              <a:gd name="connsiteY1" fmla="*/ 2533072 h 7247973"/>
              <a:gd name="connsiteX2" fmla="*/ 3305193 w 4087584"/>
              <a:gd name="connsiteY2" fmla="*/ 4073630 h 7247973"/>
              <a:gd name="connsiteX3" fmla="*/ 1797446 w 4087584"/>
              <a:gd name="connsiteY3" fmla="*/ 6032333 h 7247973"/>
              <a:gd name="connsiteX4" fmla="*/ 0 w 4087584"/>
              <a:gd name="connsiteY4" fmla="*/ 7247973 h 7247973"/>
              <a:gd name="connsiteX0" fmla="*/ 3997165 w 4030720"/>
              <a:gd name="connsiteY0" fmla="*/ 0 h 7247973"/>
              <a:gd name="connsiteX1" fmla="*/ 3876618 w 4030720"/>
              <a:gd name="connsiteY1" fmla="*/ 2533072 h 7247973"/>
              <a:gd name="connsiteX2" fmla="*/ 3305193 w 4030720"/>
              <a:gd name="connsiteY2" fmla="*/ 4073630 h 7247973"/>
              <a:gd name="connsiteX3" fmla="*/ 1797446 w 4030720"/>
              <a:gd name="connsiteY3" fmla="*/ 6032333 h 7247973"/>
              <a:gd name="connsiteX4" fmla="*/ 0 w 4030720"/>
              <a:gd name="connsiteY4" fmla="*/ 7247973 h 7247973"/>
              <a:gd name="connsiteX0" fmla="*/ 3997165 w 4033967"/>
              <a:gd name="connsiteY0" fmla="*/ 0 h 7247973"/>
              <a:gd name="connsiteX1" fmla="*/ 3892802 w 4033967"/>
              <a:gd name="connsiteY1" fmla="*/ 2533072 h 7247973"/>
              <a:gd name="connsiteX2" fmla="*/ 3305193 w 4033967"/>
              <a:gd name="connsiteY2" fmla="*/ 4073630 h 7247973"/>
              <a:gd name="connsiteX3" fmla="*/ 1797446 w 4033967"/>
              <a:gd name="connsiteY3" fmla="*/ 6032333 h 7247973"/>
              <a:gd name="connsiteX4" fmla="*/ 0 w 4033967"/>
              <a:gd name="connsiteY4" fmla="*/ 7247973 h 7247973"/>
              <a:gd name="connsiteX0" fmla="*/ 3997165 w 4036092"/>
              <a:gd name="connsiteY0" fmla="*/ 0 h 7247973"/>
              <a:gd name="connsiteX1" fmla="*/ 3892802 w 4036092"/>
              <a:gd name="connsiteY1" fmla="*/ 2533072 h 7247973"/>
              <a:gd name="connsiteX2" fmla="*/ 3240457 w 4036092"/>
              <a:gd name="connsiteY2" fmla="*/ 4640073 h 7247973"/>
              <a:gd name="connsiteX3" fmla="*/ 1797446 w 4036092"/>
              <a:gd name="connsiteY3" fmla="*/ 6032333 h 7247973"/>
              <a:gd name="connsiteX4" fmla="*/ 0 w 4036092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42170 w 3886382"/>
              <a:gd name="connsiteY3" fmla="*/ 6032333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1688178 w 3884972"/>
              <a:gd name="connsiteY3" fmla="*/ 6049586 h 7201966"/>
              <a:gd name="connsiteX4" fmla="*/ 0 w 3884972"/>
              <a:gd name="connsiteY4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0 w 3884972"/>
              <a:gd name="connsiteY3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0 w 3884972"/>
              <a:gd name="connsiteY3" fmla="*/ 7201966 h 7201966"/>
              <a:gd name="connsiteX0" fmla="*/ 3841889 w 4075398"/>
              <a:gd name="connsiteY0" fmla="*/ 0 h 7201966"/>
              <a:gd name="connsiteX1" fmla="*/ 3737526 w 4075398"/>
              <a:gd name="connsiteY1" fmla="*/ 2533072 h 7201966"/>
              <a:gd name="connsiteX2" fmla="*/ 0 w 4075398"/>
              <a:gd name="connsiteY2" fmla="*/ 7201966 h 7201966"/>
              <a:gd name="connsiteX0" fmla="*/ 3841889 w 3902911"/>
              <a:gd name="connsiteY0" fmla="*/ 0 h 7201966"/>
              <a:gd name="connsiteX1" fmla="*/ 3737526 w 3902911"/>
              <a:gd name="connsiteY1" fmla="*/ 2533072 h 7201966"/>
              <a:gd name="connsiteX2" fmla="*/ 0 w 3902911"/>
              <a:gd name="connsiteY2" fmla="*/ 7201966 h 7201966"/>
              <a:gd name="connsiteX0" fmla="*/ 3841889 w 3902911"/>
              <a:gd name="connsiteY0" fmla="*/ 0 h 7201966"/>
              <a:gd name="connsiteX1" fmla="*/ 3737526 w 3902911"/>
              <a:gd name="connsiteY1" fmla="*/ 2533072 h 7201966"/>
              <a:gd name="connsiteX2" fmla="*/ 0 w 3902911"/>
              <a:gd name="connsiteY2" fmla="*/ 7201966 h 7201966"/>
              <a:gd name="connsiteX0" fmla="*/ 3845760 w 4079548"/>
              <a:gd name="connsiteY0" fmla="*/ 0 h 5072458"/>
              <a:gd name="connsiteX1" fmla="*/ 3741397 w 4079548"/>
              <a:gd name="connsiteY1" fmla="*/ 2533072 h 5072458"/>
              <a:gd name="connsiteX2" fmla="*/ 0 w 4079548"/>
              <a:gd name="connsiteY2" fmla="*/ 5072458 h 5072458"/>
              <a:gd name="connsiteX0" fmla="*/ 3845760 w 3853978"/>
              <a:gd name="connsiteY0" fmla="*/ 0 h 5072458"/>
              <a:gd name="connsiteX1" fmla="*/ 2700079 w 3853978"/>
              <a:gd name="connsiteY1" fmla="*/ 3827960 h 5072458"/>
              <a:gd name="connsiteX2" fmla="*/ 0 w 3853978"/>
              <a:gd name="connsiteY2" fmla="*/ 5072458 h 5072458"/>
              <a:gd name="connsiteX0" fmla="*/ 3787694 w 3796546"/>
              <a:gd name="connsiteY0" fmla="*/ 0 h 5072458"/>
              <a:gd name="connsiteX1" fmla="*/ 2700079 w 3796546"/>
              <a:gd name="connsiteY1" fmla="*/ 3827960 h 5072458"/>
              <a:gd name="connsiteX2" fmla="*/ 0 w 3796546"/>
              <a:gd name="connsiteY2" fmla="*/ 5072458 h 5072458"/>
              <a:gd name="connsiteX0" fmla="*/ 3787694 w 3796546"/>
              <a:gd name="connsiteY0" fmla="*/ 0 h 5072458"/>
              <a:gd name="connsiteX1" fmla="*/ 2700079 w 3796546"/>
              <a:gd name="connsiteY1" fmla="*/ 3827960 h 5072458"/>
              <a:gd name="connsiteX2" fmla="*/ 0 w 3796546"/>
              <a:gd name="connsiteY2" fmla="*/ 5072458 h 5072458"/>
              <a:gd name="connsiteX0" fmla="*/ 3787694 w 3792169"/>
              <a:gd name="connsiteY0" fmla="*/ 0 h 5072458"/>
              <a:gd name="connsiteX1" fmla="*/ 2700079 w 3792169"/>
              <a:gd name="connsiteY1" fmla="*/ 3827960 h 5072458"/>
              <a:gd name="connsiteX2" fmla="*/ 0 w 3792169"/>
              <a:gd name="connsiteY2" fmla="*/ 5072458 h 5072458"/>
              <a:gd name="connsiteX0" fmla="*/ 3787694 w 3792169"/>
              <a:gd name="connsiteY0" fmla="*/ 0 h 5134197"/>
              <a:gd name="connsiteX1" fmla="*/ 2700079 w 3792169"/>
              <a:gd name="connsiteY1" fmla="*/ 3827960 h 5134197"/>
              <a:gd name="connsiteX2" fmla="*/ 0 w 3792169"/>
              <a:gd name="connsiteY2" fmla="*/ 5072458 h 5134197"/>
              <a:gd name="connsiteX0" fmla="*/ 3787694 w 3792423"/>
              <a:gd name="connsiteY0" fmla="*/ 0 h 5137493"/>
              <a:gd name="connsiteX1" fmla="*/ 2731048 w 3792423"/>
              <a:gd name="connsiteY1" fmla="*/ 3877056 h 5137493"/>
              <a:gd name="connsiteX2" fmla="*/ 0 w 3792423"/>
              <a:gd name="connsiteY2" fmla="*/ 5072458 h 5137493"/>
              <a:gd name="connsiteX0" fmla="*/ 3787694 w 3792324"/>
              <a:gd name="connsiteY0" fmla="*/ 0 h 5136219"/>
              <a:gd name="connsiteX1" fmla="*/ 2719435 w 3792324"/>
              <a:gd name="connsiteY1" fmla="*/ 3858645 h 5136219"/>
              <a:gd name="connsiteX2" fmla="*/ 0 w 3792324"/>
              <a:gd name="connsiteY2" fmla="*/ 5072458 h 5136219"/>
              <a:gd name="connsiteX0" fmla="*/ 3787694 w 3792324"/>
              <a:gd name="connsiteY0" fmla="*/ 0 h 5095037"/>
              <a:gd name="connsiteX1" fmla="*/ 2719435 w 3792324"/>
              <a:gd name="connsiteY1" fmla="*/ 3858645 h 5095037"/>
              <a:gd name="connsiteX2" fmla="*/ 0 w 3792324"/>
              <a:gd name="connsiteY2" fmla="*/ 5072458 h 5095037"/>
              <a:gd name="connsiteX0" fmla="*/ 2158974 w 2806956"/>
              <a:gd name="connsiteY0" fmla="*/ 0 h 6487074"/>
              <a:gd name="connsiteX1" fmla="*/ 2719435 w 2806956"/>
              <a:gd name="connsiteY1" fmla="*/ 5240343 h 6487074"/>
              <a:gd name="connsiteX2" fmla="*/ 0 w 2806956"/>
              <a:gd name="connsiteY2" fmla="*/ 6454156 h 6487074"/>
              <a:gd name="connsiteX0" fmla="*/ 2158974 w 3313282"/>
              <a:gd name="connsiteY0" fmla="*/ 0 h 6487074"/>
              <a:gd name="connsiteX1" fmla="*/ 2719435 w 3313282"/>
              <a:gd name="connsiteY1" fmla="*/ 5240343 h 6487074"/>
              <a:gd name="connsiteX2" fmla="*/ 0 w 3313282"/>
              <a:gd name="connsiteY2" fmla="*/ 6454156 h 6487074"/>
              <a:gd name="connsiteX0" fmla="*/ 2131743 w 3296303"/>
              <a:gd name="connsiteY0" fmla="*/ 0 h 6462657"/>
              <a:gd name="connsiteX1" fmla="*/ 2719435 w 3296303"/>
              <a:gd name="connsiteY1" fmla="*/ 5216171 h 6462657"/>
              <a:gd name="connsiteX2" fmla="*/ 0 w 3296303"/>
              <a:gd name="connsiteY2" fmla="*/ 6429984 h 6462657"/>
              <a:gd name="connsiteX0" fmla="*/ 2131743 w 3231173"/>
              <a:gd name="connsiteY0" fmla="*/ 0 h 6462657"/>
              <a:gd name="connsiteX1" fmla="*/ 2719435 w 3231173"/>
              <a:gd name="connsiteY1" fmla="*/ 5216171 h 6462657"/>
              <a:gd name="connsiteX2" fmla="*/ 0 w 3231173"/>
              <a:gd name="connsiteY2" fmla="*/ 6429984 h 6462657"/>
              <a:gd name="connsiteX0" fmla="*/ 2131743 w 3264092"/>
              <a:gd name="connsiteY0" fmla="*/ 0 h 6459004"/>
              <a:gd name="connsiteX1" fmla="*/ 2719435 w 3264092"/>
              <a:gd name="connsiteY1" fmla="*/ 5216171 h 6459004"/>
              <a:gd name="connsiteX2" fmla="*/ 0 w 3264092"/>
              <a:gd name="connsiteY2" fmla="*/ 6429984 h 6459004"/>
              <a:gd name="connsiteX0" fmla="*/ 2131743 w 3268511"/>
              <a:gd name="connsiteY0" fmla="*/ 0 h 6459066"/>
              <a:gd name="connsiteX1" fmla="*/ 2719435 w 3268511"/>
              <a:gd name="connsiteY1" fmla="*/ 5216171 h 6459066"/>
              <a:gd name="connsiteX2" fmla="*/ 0 w 3268511"/>
              <a:gd name="connsiteY2" fmla="*/ 6429984 h 6459066"/>
              <a:gd name="connsiteX0" fmla="*/ 2131743 w 3384482"/>
              <a:gd name="connsiteY0" fmla="*/ 0 h 6447990"/>
              <a:gd name="connsiteX1" fmla="*/ 2945456 w 3384482"/>
              <a:gd name="connsiteY1" fmla="*/ 4891672 h 6447990"/>
              <a:gd name="connsiteX2" fmla="*/ 0 w 3384482"/>
              <a:gd name="connsiteY2" fmla="*/ 6429984 h 6447990"/>
              <a:gd name="connsiteX0" fmla="*/ 2131743 w 3338197"/>
              <a:gd name="connsiteY0" fmla="*/ 0 h 6447990"/>
              <a:gd name="connsiteX1" fmla="*/ 2945456 w 3338197"/>
              <a:gd name="connsiteY1" fmla="*/ 4891672 h 6447990"/>
              <a:gd name="connsiteX2" fmla="*/ 0 w 3338197"/>
              <a:gd name="connsiteY2" fmla="*/ 6429984 h 6447990"/>
              <a:gd name="connsiteX0" fmla="*/ 1836383 w 2980379"/>
              <a:gd name="connsiteY0" fmla="*/ 0 h 5843072"/>
              <a:gd name="connsiteX1" fmla="*/ 2650096 w 2980379"/>
              <a:gd name="connsiteY1" fmla="*/ 4891672 h 5843072"/>
              <a:gd name="connsiteX2" fmla="*/ 0 w 2980379"/>
              <a:gd name="connsiteY2" fmla="*/ 5789202 h 5843072"/>
              <a:gd name="connsiteX0" fmla="*/ 1813732 w 2956213"/>
              <a:gd name="connsiteY0" fmla="*/ 0 h 5936954"/>
              <a:gd name="connsiteX1" fmla="*/ 2627445 w 2956213"/>
              <a:gd name="connsiteY1" fmla="*/ 4891672 h 5936954"/>
              <a:gd name="connsiteX2" fmla="*/ 0 w 2956213"/>
              <a:gd name="connsiteY2" fmla="*/ 5893847 h 5936954"/>
              <a:gd name="connsiteX0" fmla="*/ 1813732 w 2956213"/>
              <a:gd name="connsiteY0" fmla="*/ 0 h 6263572"/>
              <a:gd name="connsiteX1" fmla="*/ 2627445 w 2956213"/>
              <a:gd name="connsiteY1" fmla="*/ 4891672 h 6263572"/>
              <a:gd name="connsiteX2" fmla="*/ 0 w 2956213"/>
              <a:gd name="connsiteY2" fmla="*/ 5893847 h 6263572"/>
              <a:gd name="connsiteX0" fmla="*/ 1813732 w 2956213"/>
              <a:gd name="connsiteY0" fmla="*/ 0 h 6261003"/>
              <a:gd name="connsiteX1" fmla="*/ 2627445 w 2956213"/>
              <a:gd name="connsiteY1" fmla="*/ 4891672 h 6261003"/>
              <a:gd name="connsiteX2" fmla="*/ 0 w 2956213"/>
              <a:gd name="connsiteY2" fmla="*/ 5893847 h 6261003"/>
              <a:gd name="connsiteX0" fmla="*/ 1813732 w 2974986"/>
              <a:gd name="connsiteY0" fmla="*/ 0 h 6266354"/>
              <a:gd name="connsiteX1" fmla="*/ 2627445 w 2974986"/>
              <a:gd name="connsiteY1" fmla="*/ 4891672 h 6266354"/>
              <a:gd name="connsiteX2" fmla="*/ 0 w 2974986"/>
              <a:gd name="connsiteY2" fmla="*/ 5893847 h 6266354"/>
              <a:gd name="connsiteX0" fmla="*/ 1813732 w 3025770"/>
              <a:gd name="connsiteY0" fmla="*/ 0 h 6237937"/>
              <a:gd name="connsiteX1" fmla="*/ 2714624 w 3025770"/>
              <a:gd name="connsiteY1" fmla="*/ 4742755 h 6237937"/>
              <a:gd name="connsiteX2" fmla="*/ 0 w 3025770"/>
              <a:gd name="connsiteY2" fmla="*/ 5893847 h 6237937"/>
              <a:gd name="connsiteX0" fmla="*/ 1813732 w 3014321"/>
              <a:gd name="connsiteY0" fmla="*/ 0 h 6212523"/>
              <a:gd name="connsiteX1" fmla="*/ 2714624 w 3014321"/>
              <a:gd name="connsiteY1" fmla="*/ 4742755 h 6212523"/>
              <a:gd name="connsiteX2" fmla="*/ 0 w 3014321"/>
              <a:gd name="connsiteY2" fmla="*/ 5893847 h 6212523"/>
              <a:gd name="connsiteX0" fmla="*/ 1813732 w 3019780"/>
              <a:gd name="connsiteY0" fmla="*/ 0 h 6236477"/>
              <a:gd name="connsiteX1" fmla="*/ 2714624 w 3019780"/>
              <a:gd name="connsiteY1" fmla="*/ 4742755 h 6236477"/>
              <a:gd name="connsiteX2" fmla="*/ 0 w 3019780"/>
              <a:gd name="connsiteY2" fmla="*/ 5893847 h 6236477"/>
              <a:gd name="connsiteX0" fmla="*/ 1813732 w 2981936"/>
              <a:gd name="connsiteY0" fmla="*/ 0 h 6236477"/>
              <a:gd name="connsiteX1" fmla="*/ 2714624 w 2981936"/>
              <a:gd name="connsiteY1" fmla="*/ 4742755 h 6236477"/>
              <a:gd name="connsiteX2" fmla="*/ 0 w 2981936"/>
              <a:gd name="connsiteY2" fmla="*/ 5893847 h 6236477"/>
              <a:gd name="connsiteX0" fmla="*/ 1813732 w 2990003"/>
              <a:gd name="connsiteY0" fmla="*/ 0 h 6230135"/>
              <a:gd name="connsiteX1" fmla="*/ 2714624 w 2990003"/>
              <a:gd name="connsiteY1" fmla="*/ 4742755 h 6230135"/>
              <a:gd name="connsiteX2" fmla="*/ 0 w 2990003"/>
              <a:gd name="connsiteY2" fmla="*/ 5893847 h 6230135"/>
              <a:gd name="connsiteX0" fmla="*/ 1813732 w 2990003"/>
              <a:gd name="connsiteY0" fmla="*/ 0 h 6265620"/>
              <a:gd name="connsiteX1" fmla="*/ 2714624 w 2990003"/>
              <a:gd name="connsiteY1" fmla="*/ 4742755 h 6265620"/>
              <a:gd name="connsiteX2" fmla="*/ 0 w 2990003"/>
              <a:gd name="connsiteY2" fmla="*/ 5893847 h 6265620"/>
              <a:gd name="connsiteX0" fmla="*/ 1813732 w 3007665"/>
              <a:gd name="connsiteY0" fmla="*/ 0 h 6258445"/>
              <a:gd name="connsiteX1" fmla="*/ 2714624 w 3007665"/>
              <a:gd name="connsiteY1" fmla="*/ 4742755 h 6258445"/>
              <a:gd name="connsiteX2" fmla="*/ 0 w 3007665"/>
              <a:gd name="connsiteY2" fmla="*/ 5893847 h 6258445"/>
              <a:gd name="connsiteX0" fmla="*/ 1813732 w 3021558"/>
              <a:gd name="connsiteY0" fmla="*/ 0 h 6261637"/>
              <a:gd name="connsiteX1" fmla="*/ 2714624 w 3021558"/>
              <a:gd name="connsiteY1" fmla="*/ 4742755 h 6261637"/>
              <a:gd name="connsiteX2" fmla="*/ 0 w 3021558"/>
              <a:gd name="connsiteY2" fmla="*/ 5893847 h 6261637"/>
              <a:gd name="connsiteX0" fmla="*/ 1813732 w 2982959"/>
              <a:gd name="connsiteY0" fmla="*/ 0 h 6296399"/>
              <a:gd name="connsiteX1" fmla="*/ 2653450 w 2982959"/>
              <a:gd name="connsiteY1" fmla="*/ 4927912 h 6296399"/>
              <a:gd name="connsiteX2" fmla="*/ 0 w 2982959"/>
              <a:gd name="connsiteY2" fmla="*/ 5893847 h 629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2959" h="6296399">
                <a:moveTo>
                  <a:pt x="1813732" y="0"/>
                </a:moveTo>
                <a:cubicBezTo>
                  <a:pt x="3340274" y="1142717"/>
                  <a:pt x="3080263" y="3991232"/>
                  <a:pt x="2653450" y="4927912"/>
                </a:cubicBezTo>
                <a:cubicBezTo>
                  <a:pt x="2226637" y="5864592"/>
                  <a:pt x="1076733" y="6877393"/>
                  <a:pt x="0" y="5893847"/>
                </a:cubicBezTo>
              </a:path>
            </a:pathLst>
          </a:custGeom>
          <a:noFill/>
          <a:ln w="1016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52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9" b="-3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5914303" y="2538330"/>
            <a:ext cx="5650173" cy="18699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Book Antiqua" panose="02040602050305030304" pitchFamily="18" charset="0"/>
              </a:rPr>
              <a:t>Donning Russian </a:t>
            </a:r>
            <a:r>
              <a:rPr lang="en-US" sz="2200" dirty="0" err="1">
                <a:latin typeface="Book Antiqua" panose="02040602050305030304" pitchFamily="18" charset="0"/>
              </a:rPr>
              <a:t>Orlan</a:t>
            </a:r>
            <a:r>
              <a:rPr lang="en-US" sz="2200" dirty="0">
                <a:latin typeface="Book Antiqua" panose="02040602050305030304" pitchFamily="18" charset="0"/>
              </a:rPr>
              <a:t> Space Suit - ~2000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Book Antiqua" panose="02040602050305030304" pitchFamily="18" charset="0"/>
              </a:rPr>
              <a:t>The advanced suit that NASA is working on has a rear entry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FAB0BFA-0A19-4F3F-BD4B-EFB995554264}"/>
              </a:ext>
            </a:extLst>
          </p:cNvPr>
          <p:cNvSpPr/>
          <p:nvPr/>
        </p:nvSpPr>
        <p:spPr>
          <a:xfrm>
            <a:off x="-135012" y="-134297"/>
            <a:ext cx="6012073" cy="5095037"/>
          </a:xfrm>
          <a:custGeom>
            <a:avLst/>
            <a:gdLst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216728 w 2223655"/>
              <a:gd name="connsiteY2" fmla="*/ 1600200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856"/>
              <a:gd name="connsiteY0" fmla="*/ 0 h 6851073"/>
              <a:gd name="connsiteX1" fmla="*/ 2206686 w 2206856"/>
              <a:gd name="connsiteY1" fmla="*/ 1366559 h 6851073"/>
              <a:gd name="connsiteX2" fmla="*/ 2140528 w 2206856"/>
              <a:gd name="connsiteY2" fmla="*/ 2410691 h 6851073"/>
              <a:gd name="connsiteX3" fmla="*/ 1911928 w 2206856"/>
              <a:gd name="connsiteY3" fmla="*/ 3525982 h 6851073"/>
              <a:gd name="connsiteX4" fmla="*/ 1066800 w 2206856"/>
              <a:gd name="connsiteY4" fmla="*/ 5514109 h 6851073"/>
              <a:gd name="connsiteX5" fmla="*/ 0 w 2206856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51519 w 2296168"/>
              <a:gd name="connsiteY4" fmla="*/ 5506567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5427"/>
              <a:gd name="connsiteY0" fmla="*/ 0 h 6914982"/>
              <a:gd name="connsiteX1" fmla="*/ 2295176 w 2295427"/>
              <a:gd name="connsiteY1" fmla="*/ 1366559 h 6914982"/>
              <a:gd name="connsiteX2" fmla="*/ 2248683 w 2295427"/>
              <a:gd name="connsiteY2" fmla="*/ 2405775 h 6914982"/>
              <a:gd name="connsiteX3" fmla="*/ 1995502 w 2295427"/>
              <a:gd name="connsiteY3" fmla="*/ 3648885 h 6914982"/>
              <a:gd name="connsiteX4" fmla="*/ 1166267 w 2295427"/>
              <a:gd name="connsiteY4" fmla="*/ 5521316 h 6914982"/>
              <a:gd name="connsiteX5" fmla="*/ 0 w 2295427"/>
              <a:gd name="connsiteY5" fmla="*/ 6914982 h 6914982"/>
              <a:gd name="connsiteX0" fmla="*/ 2194381 w 2295530"/>
              <a:gd name="connsiteY0" fmla="*/ 0 h 6914982"/>
              <a:gd name="connsiteX1" fmla="*/ 2295176 w 2295530"/>
              <a:gd name="connsiteY1" fmla="*/ 1366559 h 6914982"/>
              <a:gd name="connsiteX2" fmla="*/ 2248683 w 2295530"/>
              <a:gd name="connsiteY2" fmla="*/ 2405775 h 6914982"/>
              <a:gd name="connsiteX3" fmla="*/ 1897179 w 2295530"/>
              <a:gd name="connsiteY3" fmla="*/ 3870111 h 6914982"/>
              <a:gd name="connsiteX4" fmla="*/ 1166267 w 2295530"/>
              <a:gd name="connsiteY4" fmla="*/ 5521316 h 6914982"/>
              <a:gd name="connsiteX5" fmla="*/ 0 w 2295530"/>
              <a:gd name="connsiteY5" fmla="*/ 6914982 h 6914982"/>
              <a:gd name="connsiteX0" fmla="*/ 2194381 w 2295609"/>
              <a:gd name="connsiteY0" fmla="*/ 0 h 6914982"/>
              <a:gd name="connsiteX1" fmla="*/ 2295176 w 2295609"/>
              <a:gd name="connsiteY1" fmla="*/ 1366559 h 6914982"/>
              <a:gd name="connsiteX2" fmla="*/ 2248683 w 2295609"/>
              <a:gd name="connsiteY2" fmla="*/ 2405775 h 6914982"/>
              <a:gd name="connsiteX3" fmla="*/ 1897179 w 2295609"/>
              <a:gd name="connsiteY3" fmla="*/ 3870111 h 6914982"/>
              <a:gd name="connsiteX4" fmla="*/ 1166267 w 2295609"/>
              <a:gd name="connsiteY4" fmla="*/ 5521316 h 6914982"/>
              <a:gd name="connsiteX5" fmla="*/ 0 w 2295609"/>
              <a:gd name="connsiteY5" fmla="*/ 6914982 h 6914982"/>
              <a:gd name="connsiteX0" fmla="*/ 2184549 w 2302672"/>
              <a:gd name="connsiteY0" fmla="*/ 0 h 7013305"/>
              <a:gd name="connsiteX1" fmla="*/ 2295176 w 2302672"/>
              <a:gd name="connsiteY1" fmla="*/ 1464882 h 7013305"/>
              <a:gd name="connsiteX2" fmla="*/ 2248683 w 2302672"/>
              <a:gd name="connsiteY2" fmla="*/ 2504098 h 7013305"/>
              <a:gd name="connsiteX3" fmla="*/ 1897179 w 2302672"/>
              <a:gd name="connsiteY3" fmla="*/ 3968434 h 7013305"/>
              <a:gd name="connsiteX4" fmla="*/ 1166267 w 2302672"/>
              <a:gd name="connsiteY4" fmla="*/ 5619639 h 7013305"/>
              <a:gd name="connsiteX5" fmla="*/ 0 w 2302672"/>
              <a:gd name="connsiteY5" fmla="*/ 7013305 h 7013305"/>
              <a:gd name="connsiteX0" fmla="*/ 2184549 w 2310409"/>
              <a:gd name="connsiteY0" fmla="*/ 0 h 7013305"/>
              <a:gd name="connsiteX1" fmla="*/ 2305009 w 2310409"/>
              <a:gd name="connsiteY1" fmla="*/ 1376392 h 7013305"/>
              <a:gd name="connsiteX2" fmla="*/ 2248683 w 2310409"/>
              <a:gd name="connsiteY2" fmla="*/ 2504098 h 7013305"/>
              <a:gd name="connsiteX3" fmla="*/ 1897179 w 2310409"/>
              <a:gd name="connsiteY3" fmla="*/ 3968434 h 7013305"/>
              <a:gd name="connsiteX4" fmla="*/ 1166267 w 2310409"/>
              <a:gd name="connsiteY4" fmla="*/ 5619639 h 7013305"/>
              <a:gd name="connsiteX5" fmla="*/ 0 w 2310409"/>
              <a:gd name="connsiteY5" fmla="*/ 7013305 h 7013305"/>
              <a:gd name="connsiteX0" fmla="*/ 2184549 w 2307335"/>
              <a:gd name="connsiteY0" fmla="*/ 0 h 7013305"/>
              <a:gd name="connsiteX1" fmla="*/ 2305009 w 2307335"/>
              <a:gd name="connsiteY1" fmla="*/ 1376392 h 7013305"/>
              <a:gd name="connsiteX2" fmla="*/ 2233934 w 2307335"/>
              <a:gd name="connsiteY2" fmla="*/ 2622085 h 7013305"/>
              <a:gd name="connsiteX3" fmla="*/ 1897179 w 2307335"/>
              <a:gd name="connsiteY3" fmla="*/ 3968434 h 7013305"/>
              <a:gd name="connsiteX4" fmla="*/ 1166267 w 2307335"/>
              <a:gd name="connsiteY4" fmla="*/ 5619639 h 7013305"/>
              <a:gd name="connsiteX5" fmla="*/ 0 w 2307335"/>
              <a:gd name="connsiteY5" fmla="*/ 7013305 h 7013305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2954607 w 4095675"/>
              <a:gd name="connsiteY4" fmla="*/ 5619639 h 7191329"/>
              <a:gd name="connsiteX5" fmla="*/ 0 w 4095675"/>
              <a:gd name="connsiteY5" fmla="*/ 7191329 h 7191329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2954607 w 4095675"/>
              <a:gd name="connsiteY4" fmla="*/ 5619639 h 7191329"/>
              <a:gd name="connsiteX5" fmla="*/ 0 w 4095675"/>
              <a:gd name="connsiteY5" fmla="*/ 7191329 h 7191329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1797446 w 4095675"/>
              <a:gd name="connsiteY4" fmla="*/ 5975689 h 7191329"/>
              <a:gd name="connsiteX5" fmla="*/ 0 w 4095675"/>
              <a:gd name="connsiteY5" fmla="*/ 7191329 h 7191329"/>
              <a:gd name="connsiteX0" fmla="*/ 3972889 w 4110410"/>
              <a:gd name="connsiteY0" fmla="*/ 0 h 7191329"/>
              <a:gd name="connsiteX1" fmla="*/ 4093349 w 4110410"/>
              <a:gd name="connsiteY1" fmla="*/ 1376392 h 7191329"/>
              <a:gd name="connsiteX2" fmla="*/ 4022274 w 4110410"/>
              <a:gd name="connsiteY2" fmla="*/ 2622085 h 7191329"/>
              <a:gd name="connsiteX3" fmla="*/ 3305193 w 4110410"/>
              <a:gd name="connsiteY3" fmla="*/ 4016986 h 7191329"/>
              <a:gd name="connsiteX4" fmla="*/ 1797446 w 4110410"/>
              <a:gd name="connsiteY4" fmla="*/ 5975689 h 7191329"/>
              <a:gd name="connsiteX5" fmla="*/ 0 w 4110410"/>
              <a:gd name="connsiteY5" fmla="*/ 7191329 h 7191329"/>
              <a:gd name="connsiteX0" fmla="*/ 3972889 w 4095469"/>
              <a:gd name="connsiteY0" fmla="*/ 0 h 7191329"/>
              <a:gd name="connsiteX1" fmla="*/ 4093349 w 4095469"/>
              <a:gd name="connsiteY1" fmla="*/ 1376392 h 7191329"/>
              <a:gd name="connsiteX2" fmla="*/ 3876618 w 4095469"/>
              <a:gd name="connsiteY2" fmla="*/ 2476428 h 7191329"/>
              <a:gd name="connsiteX3" fmla="*/ 3305193 w 4095469"/>
              <a:gd name="connsiteY3" fmla="*/ 4016986 h 7191329"/>
              <a:gd name="connsiteX4" fmla="*/ 1797446 w 4095469"/>
              <a:gd name="connsiteY4" fmla="*/ 5975689 h 7191329"/>
              <a:gd name="connsiteX5" fmla="*/ 0 w 4095469"/>
              <a:gd name="connsiteY5" fmla="*/ 7191329 h 7191329"/>
              <a:gd name="connsiteX0" fmla="*/ 3972889 w 3972889"/>
              <a:gd name="connsiteY0" fmla="*/ 0 h 7191329"/>
              <a:gd name="connsiteX1" fmla="*/ 3876618 w 3972889"/>
              <a:gd name="connsiteY1" fmla="*/ 2476428 h 7191329"/>
              <a:gd name="connsiteX2" fmla="*/ 3305193 w 3972889"/>
              <a:gd name="connsiteY2" fmla="*/ 4016986 h 7191329"/>
              <a:gd name="connsiteX3" fmla="*/ 1797446 w 3972889"/>
              <a:gd name="connsiteY3" fmla="*/ 5975689 h 7191329"/>
              <a:gd name="connsiteX4" fmla="*/ 0 w 3972889"/>
              <a:gd name="connsiteY4" fmla="*/ 7191329 h 7191329"/>
              <a:gd name="connsiteX0" fmla="*/ 3972889 w 4068140"/>
              <a:gd name="connsiteY0" fmla="*/ 0 h 7191329"/>
              <a:gd name="connsiteX1" fmla="*/ 3876618 w 4068140"/>
              <a:gd name="connsiteY1" fmla="*/ 2476428 h 7191329"/>
              <a:gd name="connsiteX2" fmla="*/ 3305193 w 4068140"/>
              <a:gd name="connsiteY2" fmla="*/ 4016986 h 7191329"/>
              <a:gd name="connsiteX3" fmla="*/ 1797446 w 4068140"/>
              <a:gd name="connsiteY3" fmla="*/ 5975689 h 7191329"/>
              <a:gd name="connsiteX4" fmla="*/ 0 w 4068140"/>
              <a:gd name="connsiteY4" fmla="*/ 7191329 h 7191329"/>
              <a:gd name="connsiteX0" fmla="*/ 4110454 w 4183394"/>
              <a:gd name="connsiteY0" fmla="*/ 0 h 7223697"/>
              <a:gd name="connsiteX1" fmla="*/ 3876618 w 4183394"/>
              <a:gd name="connsiteY1" fmla="*/ 2508796 h 7223697"/>
              <a:gd name="connsiteX2" fmla="*/ 3305193 w 4183394"/>
              <a:gd name="connsiteY2" fmla="*/ 4049354 h 7223697"/>
              <a:gd name="connsiteX3" fmla="*/ 1797446 w 4183394"/>
              <a:gd name="connsiteY3" fmla="*/ 6008057 h 7223697"/>
              <a:gd name="connsiteX4" fmla="*/ 0 w 4183394"/>
              <a:gd name="connsiteY4" fmla="*/ 7223697 h 7223697"/>
              <a:gd name="connsiteX0" fmla="*/ 3997165 w 4087584"/>
              <a:gd name="connsiteY0" fmla="*/ 0 h 7247973"/>
              <a:gd name="connsiteX1" fmla="*/ 3876618 w 4087584"/>
              <a:gd name="connsiteY1" fmla="*/ 2533072 h 7247973"/>
              <a:gd name="connsiteX2" fmla="*/ 3305193 w 4087584"/>
              <a:gd name="connsiteY2" fmla="*/ 4073630 h 7247973"/>
              <a:gd name="connsiteX3" fmla="*/ 1797446 w 4087584"/>
              <a:gd name="connsiteY3" fmla="*/ 6032333 h 7247973"/>
              <a:gd name="connsiteX4" fmla="*/ 0 w 4087584"/>
              <a:gd name="connsiteY4" fmla="*/ 7247973 h 7247973"/>
              <a:gd name="connsiteX0" fmla="*/ 3997165 w 4030720"/>
              <a:gd name="connsiteY0" fmla="*/ 0 h 7247973"/>
              <a:gd name="connsiteX1" fmla="*/ 3876618 w 4030720"/>
              <a:gd name="connsiteY1" fmla="*/ 2533072 h 7247973"/>
              <a:gd name="connsiteX2" fmla="*/ 3305193 w 4030720"/>
              <a:gd name="connsiteY2" fmla="*/ 4073630 h 7247973"/>
              <a:gd name="connsiteX3" fmla="*/ 1797446 w 4030720"/>
              <a:gd name="connsiteY3" fmla="*/ 6032333 h 7247973"/>
              <a:gd name="connsiteX4" fmla="*/ 0 w 4030720"/>
              <a:gd name="connsiteY4" fmla="*/ 7247973 h 7247973"/>
              <a:gd name="connsiteX0" fmla="*/ 3997165 w 4033967"/>
              <a:gd name="connsiteY0" fmla="*/ 0 h 7247973"/>
              <a:gd name="connsiteX1" fmla="*/ 3892802 w 4033967"/>
              <a:gd name="connsiteY1" fmla="*/ 2533072 h 7247973"/>
              <a:gd name="connsiteX2" fmla="*/ 3305193 w 4033967"/>
              <a:gd name="connsiteY2" fmla="*/ 4073630 h 7247973"/>
              <a:gd name="connsiteX3" fmla="*/ 1797446 w 4033967"/>
              <a:gd name="connsiteY3" fmla="*/ 6032333 h 7247973"/>
              <a:gd name="connsiteX4" fmla="*/ 0 w 4033967"/>
              <a:gd name="connsiteY4" fmla="*/ 7247973 h 7247973"/>
              <a:gd name="connsiteX0" fmla="*/ 3997165 w 4036092"/>
              <a:gd name="connsiteY0" fmla="*/ 0 h 7247973"/>
              <a:gd name="connsiteX1" fmla="*/ 3892802 w 4036092"/>
              <a:gd name="connsiteY1" fmla="*/ 2533072 h 7247973"/>
              <a:gd name="connsiteX2" fmla="*/ 3240457 w 4036092"/>
              <a:gd name="connsiteY2" fmla="*/ 4640073 h 7247973"/>
              <a:gd name="connsiteX3" fmla="*/ 1797446 w 4036092"/>
              <a:gd name="connsiteY3" fmla="*/ 6032333 h 7247973"/>
              <a:gd name="connsiteX4" fmla="*/ 0 w 4036092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42170 w 3886382"/>
              <a:gd name="connsiteY3" fmla="*/ 6032333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1688178 w 3884972"/>
              <a:gd name="connsiteY3" fmla="*/ 6049586 h 7201966"/>
              <a:gd name="connsiteX4" fmla="*/ 0 w 3884972"/>
              <a:gd name="connsiteY4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0 w 3884972"/>
              <a:gd name="connsiteY3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0 w 3884972"/>
              <a:gd name="connsiteY3" fmla="*/ 7201966 h 7201966"/>
              <a:gd name="connsiteX0" fmla="*/ 3841889 w 4075398"/>
              <a:gd name="connsiteY0" fmla="*/ 0 h 7201966"/>
              <a:gd name="connsiteX1" fmla="*/ 3737526 w 4075398"/>
              <a:gd name="connsiteY1" fmla="*/ 2533072 h 7201966"/>
              <a:gd name="connsiteX2" fmla="*/ 0 w 4075398"/>
              <a:gd name="connsiteY2" fmla="*/ 7201966 h 7201966"/>
              <a:gd name="connsiteX0" fmla="*/ 3841889 w 3902911"/>
              <a:gd name="connsiteY0" fmla="*/ 0 h 7201966"/>
              <a:gd name="connsiteX1" fmla="*/ 3737526 w 3902911"/>
              <a:gd name="connsiteY1" fmla="*/ 2533072 h 7201966"/>
              <a:gd name="connsiteX2" fmla="*/ 0 w 3902911"/>
              <a:gd name="connsiteY2" fmla="*/ 7201966 h 7201966"/>
              <a:gd name="connsiteX0" fmla="*/ 3841889 w 3902911"/>
              <a:gd name="connsiteY0" fmla="*/ 0 h 7201966"/>
              <a:gd name="connsiteX1" fmla="*/ 3737526 w 3902911"/>
              <a:gd name="connsiteY1" fmla="*/ 2533072 h 7201966"/>
              <a:gd name="connsiteX2" fmla="*/ 0 w 3902911"/>
              <a:gd name="connsiteY2" fmla="*/ 7201966 h 7201966"/>
              <a:gd name="connsiteX0" fmla="*/ 3845760 w 4079548"/>
              <a:gd name="connsiteY0" fmla="*/ 0 h 5072458"/>
              <a:gd name="connsiteX1" fmla="*/ 3741397 w 4079548"/>
              <a:gd name="connsiteY1" fmla="*/ 2533072 h 5072458"/>
              <a:gd name="connsiteX2" fmla="*/ 0 w 4079548"/>
              <a:gd name="connsiteY2" fmla="*/ 5072458 h 5072458"/>
              <a:gd name="connsiteX0" fmla="*/ 3845760 w 3853978"/>
              <a:gd name="connsiteY0" fmla="*/ 0 h 5072458"/>
              <a:gd name="connsiteX1" fmla="*/ 2700079 w 3853978"/>
              <a:gd name="connsiteY1" fmla="*/ 3827960 h 5072458"/>
              <a:gd name="connsiteX2" fmla="*/ 0 w 3853978"/>
              <a:gd name="connsiteY2" fmla="*/ 5072458 h 5072458"/>
              <a:gd name="connsiteX0" fmla="*/ 3787694 w 3796546"/>
              <a:gd name="connsiteY0" fmla="*/ 0 h 5072458"/>
              <a:gd name="connsiteX1" fmla="*/ 2700079 w 3796546"/>
              <a:gd name="connsiteY1" fmla="*/ 3827960 h 5072458"/>
              <a:gd name="connsiteX2" fmla="*/ 0 w 3796546"/>
              <a:gd name="connsiteY2" fmla="*/ 5072458 h 5072458"/>
              <a:gd name="connsiteX0" fmla="*/ 3787694 w 3796546"/>
              <a:gd name="connsiteY0" fmla="*/ 0 h 5072458"/>
              <a:gd name="connsiteX1" fmla="*/ 2700079 w 3796546"/>
              <a:gd name="connsiteY1" fmla="*/ 3827960 h 5072458"/>
              <a:gd name="connsiteX2" fmla="*/ 0 w 3796546"/>
              <a:gd name="connsiteY2" fmla="*/ 5072458 h 5072458"/>
              <a:gd name="connsiteX0" fmla="*/ 3787694 w 3792169"/>
              <a:gd name="connsiteY0" fmla="*/ 0 h 5072458"/>
              <a:gd name="connsiteX1" fmla="*/ 2700079 w 3792169"/>
              <a:gd name="connsiteY1" fmla="*/ 3827960 h 5072458"/>
              <a:gd name="connsiteX2" fmla="*/ 0 w 3792169"/>
              <a:gd name="connsiteY2" fmla="*/ 5072458 h 5072458"/>
              <a:gd name="connsiteX0" fmla="*/ 3787694 w 3792169"/>
              <a:gd name="connsiteY0" fmla="*/ 0 h 5134197"/>
              <a:gd name="connsiteX1" fmla="*/ 2700079 w 3792169"/>
              <a:gd name="connsiteY1" fmla="*/ 3827960 h 5134197"/>
              <a:gd name="connsiteX2" fmla="*/ 0 w 3792169"/>
              <a:gd name="connsiteY2" fmla="*/ 5072458 h 5134197"/>
              <a:gd name="connsiteX0" fmla="*/ 3787694 w 3792423"/>
              <a:gd name="connsiteY0" fmla="*/ 0 h 5137493"/>
              <a:gd name="connsiteX1" fmla="*/ 2731048 w 3792423"/>
              <a:gd name="connsiteY1" fmla="*/ 3877056 h 5137493"/>
              <a:gd name="connsiteX2" fmla="*/ 0 w 3792423"/>
              <a:gd name="connsiteY2" fmla="*/ 5072458 h 5137493"/>
              <a:gd name="connsiteX0" fmla="*/ 3787694 w 3792324"/>
              <a:gd name="connsiteY0" fmla="*/ 0 h 5136219"/>
              <a:gd name="connsiteX1" fmla="*/ 2719435 w 3792324"/>
              <a:gd name="connsiteY1" fmla="*/ 3858645 h 5136219"/>
              <a:gd name="connsiteX2" fmla="*/ 0 w 3792324"/>
              <a:gd name="connsiteY2" fmla="*/ 5072458 h 5136219"/>
              <a:gd name="connsiteX0" fmla="*/ 3787694 w 3792324"/>
              <a:gd name="connsiteY0" fmla="*/ 0 h 5095037"/>
              <a:gd name="connsiteX1" fmla="*/ 2719435 w 3792324"/>
              <a:gd name="connsiteY1" fmla="*/ 3858645 h 5095037"/>
              <a:gd name="connsiteX2" fmla="*/ 0 w 3792324"/>
              <a:gd name="connsiteY2" fmla="*/ 5072458 h 509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2324" h="5095037">
                <a:moveTo>
                  <a:pt x="3787694" y="0"/>
                </a:moveTo>
                <a:cubicBezTo>
                  <a:pt x="3845737" y="1380140"/>
                  <a:pt x="3350717" y="3013235"/>
                  <a:pt x="2719435" y="3858645"/>
                </a:cubicBezTo>
                <a:cubicBezTo>
                  <a:pt x="2088153" y="4704055"/>
                  <a:pt x="1319619" y="5210553"/>
                  <a:pt x="0" y="5072458"/>
                </a:cubicBezTo>
              </a:path>
            </a:pathLst>
          </a:custGeom>
          <a:noFill/>
          <a:ln w="1016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37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dirty="0">
                <a:latin typeface="Book Antiqua" panose="02040602050305030304" pitchFamily="18" charset="0"/>
                <a:ea typeface="+mj-ea"/>
                <a:cs typeface="+mj-cs"/>
              </a:rPr>
              <a:t>Joe in the </a:t>
            </a:r>
            <a:r>
              <a:rPr lang="en-US" sz="5000" dirty="0" err="1">
                <a:latin typeface="Book Antiqua" panose="02040602050305030304" pitchFamily="18" charset="0"/>
                <a:ea typeface="+mj-ea"/>
                <a:cs typeface="+mj-cs"/>
              </a:rPr>
              <a:t>Orlan</a:t>
            </a:r>
            <a:r>
              <a:rPr lang="en-US" sz="5000" dirty="0">
                <a:latin typeface="Book Antiqua" panose="02040602050305030304" pitchFamily="18" charset="0"/>
                <a:ea typeface="+mj-ea"/>
                <a:cs typeface="+mj-cs"/>
              </a:rPr>
              <a:t>;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dirty="0">
                <a:latin typeface="Book Antiqua" panose="02040602050305030304" pitchFamily="18" charset="0"/>
                <a:ea typeface="+mj-ea"/>
                <a:cs typeface="+mj-cs"/>
              </a:rPr>
              <a:t>Russian in the Shuttle EMU - ~2000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43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A48C5E3-B3E2-4B0F-8482-1B9BE3711FF2}"/>
              </a:ext>
            </a:extLst>
          </p:cNvPr>
          <p:cNvSpPr/>
          <p:nvPr/>
        </p:nvSpPr>
        <p:spPr>
          <a:xfrm>
            <a:off x="4259019" y="-60654"/>
            <a:ext cx="2732844" cy="7232652"/>
          </a:xfrm>
          <a:custGeom>
            <a:avLst/>
            <a:gdLst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216728 w 2223655"/>
              <a:gd name="connsiteY2" fmla="*/ 1600200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23655"/>
              <a:gd name="connsiteY0" fmla="*/ 0 h 6851073"/>
              <a:gd name="connsiteX1" fmla="*/ 2223655 w 2223655"/>
              <a:gd name="connsiteY1" fmla="*/ 1364673 h 6851073"/>
              <a:gd name="connsiteX2" fmla="*/ 2140528 w 2223655"/>
              <a:gd name="connsiteY2" fmla="*/ 2410691 h 6851073"/>
              <a:gd name="connsiteX3" fmla="*/ 1911928 w 2223655"/>
              <a:gd name="connsiteY3" fmla="*/ 3525982 h 6851073"/>
              <a:gd name="connsiteX4" fmla="*/ 1066800 w 2223655"/>
              <a:gd name="connsiteY4" fmla="*/ 5514109 h 6851073"/>
              <a:gd name="connsiteX5" fmla="*/ 0 w 2223655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686"/>
              <a:gd name="connsiteY0" fmla="*/ 0 h 6851073"/>
              <a:gd name="connsiteX1" fmla="*/ 2206686 w 2206686"/>
              <a:gd name="connsiteY1" fmla="*/ 1366559 h 6851073"/>
              <a:gd name="connsiteX2" fmla="*/ 2140528 w 2206686"/>
              <a:gd name="connsiteY2" fmla="*/ 2410691 h 6851073"/>
              <a:gd name="connsiteX3" fmla="*/ 1911928 w 2206686"/>
              <a:gd name="connsiteY3" fmla="*/ 3525982 h 6851073"/>
              <a:gd name="connsiteX4" fmla="*/ 1066800 w 2206686"/>
              <a:gd name="connsiteY4" fmla="*/ 5514109 h 6851073"/>
              <a:gd name="connsiteX5" fmla="*/ 0 w 2206686"/>
              <a:gd name="connsiteY5" fmla="*/ 6851073 h 6851073"/>
              <a:gd name="connsiteX0" fmla="*/ 2105891 w 2206856"/>
              <a:gd name="connsiteY0" fmla="*/ 0 h 6851073"/>
              <a:gd name="connsiteX1" fmla="*/ 2206686 w 2206856"/>
              <a:gd name="connsiteY1" fmla="*/ 1366559 h 6851073"/>
              <a:gd name="connsiteX2" fmla="*/ 2140528 w 2206856"/>
              <a:gd name="connsiteY2" fmla="*/ 2410691 h 6851073"/>
              <a:gd name="connsiteX3" fmla="*/ 1911928 w 2206856"/>
              <a:gd name="connsiteY3" fmla="*/ 3525982 h 6851073"/>
              <a:gd name="connsiteX4" fmla="*/ 1066800 w 2206856"/>
              <a:gd name="connsiteY4" fmla="*/ 5514109 h 6851073"/>
              <a:gd name="connsiteX5" fmla="*/ 0 w 2206856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6800 w 2206937"/>
              <a:gd name="connsiteY4" fmla="*/ 5514109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11928 w 2206937"/>
              <a:gd name="connsiteY3" fmla="*/ 3525982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40528 w 2206937"/>
              <a:gd name="connsiteY2" fmla="*/ 2410691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6937"/>
              <a:gd name="connsiteY0" fmla="*/ 0 h 6851073"/>
              <a:gd name="connsiteX1" fmla="*/ 2206686 w 2206937"/>
              <a:gd name="connsiteY1" fmla="*/ 1366559 h 6851073"/>
              <a:gd name="connsiteX2" fmla="*/ 2174941 w 2206937"/>
              <a:gd name="connsiteY2" fmla="*/ 2405775 h 6851073"/>
              <a:gd name="connsiteX3" fmla="*/ 1907012 w 2206937"/>
              <a:gd name="connsiteY3" fmla="*/ 3648885 h 6851073"/>
              <a:gd name="connsiteX4" fmla="*/ 1063029 w 2206937"/>
              <a:gd name="connsiteY4" fmla="*/ 5506567 h 6851073"/>
              <a:gd name="connsiteX5" fmla="*/ 0 w 2206937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05891 w 2207678"/>
              <a:gd name="connsiteY0" fmla="*/ 0 h 6851073"/>
              <a:gd name="connsiteX1" fmla="*/ 2206686 w 2207678"/>
              <a:gd name="connsiteY1" fmla="*/ 1366559 h 6851073"/>
              <a:gd name="connsiteX2" fmla="*/ 2174941 w 2207678"/>
              <a:gd name="connsiteY2" fmla="*/ 2405775 h 6851073"/>
              <a:gd name="connsiteX3" fmla="*/ 1907012 w 2207678"/>
              <a:gd name="connsiteY3" fmla="*/ 3648885 h 6851073"/>
              <a:gd name="connsiteX4" fmla="*/ 1063029 w 2207678"/>
              <a:gd name="connsiteY4" fmla="*/ 5506567 h 6851073"/>
              <a:gd name="connsiteX5" fmla="*/ 0 w 2207678"/>
              <a:gd name="connsiteY5" fmla="*/ 6851073 h 6851073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51519 w 2296168"/>
              <a:gd name="connsiteY4" fmla="*/ 5506567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6168"/>
              <a:gd name="connsiteY0" fmla="*/ 0 h 6914982"/>
              <a:gd name="connsiteX1" fmla="*/ 2295176 w 2296168"/>
              <a:gd name="connsiteY1" fmla="*/ 1366559 h 6914982"/>
              <a:gd name="connsiteX2" fmla="*/ 2263431 w 2296168"/>
              <a:gd name="connsiteY2" fmla="*/ 2405775 h 6914982"/>
              <a:gd name="connsiteX3" fmla="*/ 1995502 w 2296168"/>
              <a:gd name="connsiteY3" fmla="*/ 3648885 h 6914982"/>
              <a:gd name="connsiteX4" fmla="*/ 1166267 w 2296168"/>
              <a:gd name="connsiteY4" fmla="*/ 5521316 h 6914982"/>
              <a:gd name="connsiteX5" fmla="*/ 0 w 2296168"/>
              <a:gd name="connsiteY5" fmla="*/ 6914982 h 6914982"/>
              <a:gd name="connsiteX0" fmla="*/ 2194381 w 2295427"/>
              <a:gd name="connsiteY0" fmla="*/ 0 h 6914982"/>
              <a:gd name="connsiteX1" fmla="*/ 2295176 w 2295427"/>
              <a:gd name="connsiteY1" fmla="*/ 1366559 h 6914982"/>
              <a:gd name="connsiteX2" fmla="*/ 2248683 w 2295427"/>
              <a:gd name="connsiteY2" fmla="*/ 2405775 h 6914982"/>
              <a:gd name="connsiteX3" fmla="*/ 1995502 w 2295427"/>
              <a:gd name="connsiteY3" fmla="*/ 3648885 h 6914982"/>
              <a:gd name="connsiteX4" fmla="*/ 1166267 w 2295427"/>
              <a:gd name="connsiteY4" fmla="*/ 5521316 h 6914982"/>
              <a:gd name="connsiteX5" fmla="*/ 0 w 2295427"/>
              <a:gd name="connsiteY5" fmla="*/ 6914982 h 6914982"/>
              <a:gd name="connsiteX0" fmla="*/ 2194381 w 2295530"/>
              <a:gd name="connsiteY0" fmla="*/ 0 h 6914982"/>
              <a:gd name="connsiteX1" fmla="*/ 2295176 w 2295530"/>
              <a:gd name="connsiteY1" fmla="*/ 1366559 h 6914982"/>
              <a:gd name="connsiteX2" fmla="*/ 2248683 w 2295530"/>
              <a:gd name="connsiteY2" fmla="*/ 2405775 h 6914982"/>
              <a:gd name="connsiteX3" fmla="*/ 1897179 w 2295530"/>
              <a:gd name="connsiteY3" fmla="*/ 3870111 h 6914982"/>
              <a:gd name="connsiteX4" fmla="*/ 1166267 w 2295530"/>
              <a:gd name="connsiteY4" fmla="*/ 5521316 h 6914982"/>
              <a:gd name="connsiteX5" fmla="*/ 0 w 2295530"/>
              <a:gd name="connsiteY5" fmla="*/ 6914982 h 6914982"/>
              <a:gd name="connsiteX0" fmla="*/ 2194381 w 2295609"/>
              <a:gd name="connsiteY0" fmla="*/ 0 h 6914982"/>
              <a:gd name="connsiteX1" fmla="*/ 2295176 w 2295609"/>
              <a:gd name="connsiteY1" fmla="*/ 1366559 h 6914982"/>
              <a:gd name="connsiteX2" fmla="*/ 2248683 w 2295609"/>
              <a:gd name="connsiteY2" fmla="*/ 2405775 h 6914982"/>
              <a:gd name="connsiteX3" fmla="*/ 1897179 w 2295609"/>
              <a:gd name="connsiteY3" fmla="*/ 3870111 h 6914982"/>
              <a:gd name="connsiteX4" fmla="*/ 1166267 w 2295609"/>
              <a:gd name="connsiteY4" fmla="*/ 5521316 h 6914982"/>
              <a:gd name="connsiteX5" fmla="*/ 0 w 2295609"/>
              <a:gd name="connsiteY5" fmla="*/ 6914982 h 6914982"/>
              <a:gd name="connsiteX0" fmla="*/ 2184549 w 2302672"/>
              <a:gd name="connsiteY0" fmla="*/ 0 h 7013305"/>
              <a:gd name="connsiteX1" fmla="*/ 2295176 w 2302672"/>
              <a:gd name="connsiteY1" fmla="*/ 1464882 h 7013305"/>
              <a:gd name="connsiteX2" fmla="*/ 2248683 w 2302672"/>
              <a:gd name="connsiteY2" fmla="*/ 2504098 h 7013305"/>
              <a:gd name="connsiteX3" fmla="*/ 1897179 w 2302672"/>
              <a:gd name="connsiteY3" fmla="*/ 3968434 h 7013305"/>
              <a:gd name="connsiteX4" fmla="*/ 1166267 w 2302672"/>
              <a:gd name="connsiteY4" fmla="*/ 5619639 h 7013305"/>
              <a:gd name="connsiteX5" fmla="*/ 0 w 2302672"/>
              <a:gd name="connsiteY5" fmla="*/ 7013305 h 7013305"/>
              <a:gd name="connsiteX0" fmla="*/ 2184549 w 2310409"/>
              <a:gd name="connsiteY0" fmla="*/ 0 h 7013305"/>
              <a:gd name="connsiteX1" fmla="*/ 2305009 w 2310409"/>
              <a:gd name="connsiteY1" fmla="*/ 1376392 h 7013305"/>
              <a:gd name="connsiteX2" fmla="*/ 2248683 w 2310409"/>
              <a:gd name="connsiteY2" fmla="*/ 2504098 h 7013305"/>
              <a:gd name="connsiteX3" fmla="*/ 1897179 w 2310409"/>
              <a:gd name="connsiteY3" fmla="*/ 3968434 h 7013305"/>
              <a:gd name="connsiteX4" fmla="*/ 1166267 w 2310409"/>
              <a:gd name="connsiteY4" fmla="*/ 5619639 h 7013305"/>
              <a:gd name="connsiteX5" fmla="*/ 0 w 2310409"/>
              <a:gd name="connsiteY5" fmla="*/ 7013305 h 7013305"/>
              <a:gd name="connsiteX0" fmla="*/ 2184549 w 2307335"/>
              <a:gd name="connsiteY0" fmla="*/ 0 h 7013305"/>
              <a:gd name="connsiteX1" fmla="*/ 2305009 w 2307335"/>
              <a:gd name="connsiteY1" fmla="*/ 1376392 h 7013305"/>
              <a:gd name="connsiteX2" fmla="*/ 2233934 w 2307335"/>
              <a:gd name="connsiteY2" fmla="*/ 2622085 h 7013305"/>
              <a:gd name="connsiteX3" fmla="*/ 1897179 w 2307335"/>
              <a:gd name="connsiteY3" fmla="*/ 3968434 h 7013305"/>
              <a:gd name="connsiteX4" fmla="*/ 1166267 w 2307335"/>
              <a:gd name="connsiteY4" fmla="*/ 5619639 h 7013305"/>
              <a:gd name="connsiteX5" fmla="*/ 0 w 2307335"/>
              <a:gd name="connsiteY5" fmla="*/ 7013305 h 7013305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2954607 w 4095675"/>
              <a:gd name="connsiteY4" fmla="*/ 5619639 h 7191329"/>
              <a:gd name="connsiteX5" fmla="*/ 0 w 4095675"/>
              <a:gd name="connsiteY5" fmla="*/ 7191329 h 7191329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2954607 w 4095675"/>
              <a:gd name="connsiteY4" fmla="*/ 5619639 h 7191329"/>
              <a:gd name="connsiteX5" fmla="*/ 0 w 4095675"/>
              <a:gd name="connsiteY5" fmla="*/ 7191329 h 7191329"/>
              <a:gd name="connsiteX0" fmla="*/ 3972889 w 4095675"/>
              <a:gd name="connsiteY0" fmla="*/ 0 h 7191329"/>
              <a:gd name="connsiteX1" fmla="*/ 4093349 w 4095675"/>
              <a:gd name="connsiteY1" fmla="*/ 1376392 h 7191329"/>
              <a:gd name="connsiteX2" fmla="*/ 4022274 w 4095675"/>
              <a:gd name="connsiteY2" fmla="*/ 2622085 h 7191329"/>
              <a:gd name="connsiteX3" fmla="*/ 3685519 w 4095675"/>
              <a:gd name="connsiteY3" fmla="*/ 3968434 h 7191329"/>
              <a:gd name="connsiteX4" fmla="*/ 1797446 w 4095675"/>
              <a:gd name="connsiteY4" fmla="*/ 5975689 h 7191329"/>
              <a:gd name="connsiteX5" fmla="*/ 0 w 4095675"/>
              <a:gd name="connsiteY5" fmla="*/ 7191329 h 7191329"/>
              <a:gd name="connsiteX0" fmla="*/ 3972889 w 4110410"/>
              <a:gd name="connsiteY0" fmla="*/ 0 h 7191329"/>
              <a:gd name="connsiteX1" fmla="*/ 4093349 w 4110410"/>
              <a:gd name="connsiteY1" fmla="*/ 1376392 h 7191329"/>
              <a:gd name="connsiteX2" fmla="*/ 4022274 w 4110410"/>
              <a:gd name="connsiteY2" fmla="*/ 2622085 h 7191329"/>
              <a:gd name="connsiteX3" fmla="*/ 3305193 w 4110410"/>
              <a:gd name="connsiteY3" fmla="*/ 4016986 h 7191329"/>
              <a:gd name="connsiteX4" fmla="*/ 1797446 w 4110410"/>
              <a:gd name="connsiteY4" fmla="*/ 5975689 h 7191329"/>
              <a:gd name="connsiteX5" fmla="*/ 0 w 4110410"/>
              <a:gd name="connsiteY5" fmla="*/ 7191329 h 7191329"/>
              <a:gd name="connsiteX0" fmla="*/ 3972889 w 4095469"/>
              <a:gd name="connsiteY0" fmla="*/ 0 h 7191329"/>
              <a:gd name="connsiteX1" fmla="*/ 4093349 w 4095469"/>
              <a:gd name="connsiteY1" fmla="*/ 1376392 h 7191329"/>
              <a:gd name="connsiteX2" fmla="*/ 3876618 w 4095469"/>
              <a:gd name="connsiteY2" fmla="*/ 2476428 h 7191329"/>
              <a:gd name="connsiteX3" fmla="*/ 3305193 w 4095469"/>
              <a:gd name="connsiteY3" fmla="*/ 4016986 h 7191329"/>
              <a:gd name="connsiteX4" fmla="*/ 1797446 w 4095469"/>
              <a:gd name="connsiteY4" fmla="*/ 5975689 h 7191329"/>
              <a:gd name="connsiteX5" fmla="*/ 0 w 4095469"/>
              <a:gd name="connsiteY5" fmla="*/ 7191329 h 7191329"/>
              <a:gd name="connsiteX0" fmla="*/ 3972889 w 3972889"/>
              <a:gd name="connsiteY0" fmla="*/ 0 h 7191329"/>
              <a:gd name="connsiteX1" fmla="*/ 3876618 w 3972889"/>
              <a:gd name="connsiteY1" fmla="*/ 2476428 h 7191329"/>
              <a:gd name="connsiteX2" fmla="*/ 3305193 w 3972889"/>
              <a:gd name="connsiteY2" fmla="*/ 4016986 h 7191329"/>
              <a:gd name="connsiteX3" fmla="*/ 1797446 w 3972889"/>
              <a:gd name="connsiteY3" fmla="*/ 5975689 h 7191329"/>
              <a:gd name="connsiteX4" fmla="*/ 0 w 3972889"/>
              <a:gd name="connsiteY4" fmla="*/ 7191329 h 7191329"/>
              <a:gd name="connsiteX0" fmla="*/ 3972889 w 4068140"/>
              <a:gd name="connsiteY0" fmla="*/ 0 h 7191329"/>
              <a:gd name="connsiteX1" fmla="*/ 3876618 w 4068140"/>
              <a:gd name="connsiteY1" fmla="*/ 2476428 h 7191329"/>
              <a:gd name="connsiteX2" fmla="*/ 3305193 w 4068140"/>
              <a:gd name="connsiteY2" fmla="*/ 4016986 h 7191329"/>
              <a:gd name="connsiteX3" fmla="*/ 1797446 w 4068140"/>
              <a:gd name="connsiteY3" fmla="*/ 5975689 h 7191329"/>
              <a:gd name="connsiteX4" fmla="*/ 0 w 4068140"/>
              <a:gd name="connsiteY4" fmla="*/ 7191329 h 7191329"/>
              <a:gd name="connsiteX0" fmla="*/ 4110454 w 4183394"/>
              <a:gd name="connsiteY0" fmla="*/ 0 h 7223697"/>
              <a:gd name="connsiteX1" fmla="*/ 3876618 w 4183394"/>
              <a:gd name="connsiteY1" fmla="*/ 2508796 h 7223697"/>
              <a:gd name="connsiteX2" fmla="*/ 3305193 w 4183394"/>
              <a:gd name="connsiteY2" fmla="*/ 4049354 h 7223697"/>
              <a:gd name="connsiteX3" fmla="*/ 1797446 w 4183394"/>
              <a:gd name="connsiteY3" fmla="*/ 6008057 h 7223697"/>
              <a:gd name="connsiteX4" fmla="*/ 0 w 4183394"/>
              <a:gd name="connsiteY4" fmla="*/ 7223697 h 7223697"/>
              <a:gd name="connsiteX0" fmla="*/ 3997165 w 4087584"/>
              <a:gd name="connsiteY0" fmla="*/ 0 h 7247973"/>
              <a:gd name="connsiteX1" fmla="*/ 3876618 w 4087584"/>
              <a:gd name="connsiteY1" fmla="*/ 2533072 h 7247973"/>
              <a:gd name="connsiteX2" fmla="*/ 3305193 w 4087584"/>
              <a:gd name="connsiteY2" fmla="*/ 4073630 h 7247973"/>
              <a:gd name="connsiteX3" fmla="*/ 1797446 w 4087584"/>
              <a:gd name="connsiteY3" fmla="*/ 6032333 h 7247973"/>
              <a:gd name="connsiteX4" fmla="*/ 0 w 4087584"/>
              <a:gd name="connsiteY4" fmla="*/ 7247973 h 7247973"/>
              <a:gd name="connsiteX0" fmla="*/ 3997165 w 4030720"/>
              <a:gd name="connsiteY0" fmla="*/ 0 h 7247973"/>
              <a:gd name="connsiteX1" fmla="*/ 3876618 w 4030720"/>
              <a:gd name="connsiteY1" fmla="*/ 2533072 h 7247973"/>
              <a:gd name="connsiteX2" fmla="*/ 3305193 w 4030720"/>
              <a:gd name="connsiteY2" fmla="*/ 4073630 h 7247973"/>
              <a:gd name="connsiteX3" fmla="*/ 1797446 w 4030720"/>
              <a:gd name="connsiteY3" fmla="*/ 6032333 h 7247973"/>
              <a:gd name="connsiteX4" fmla="*/ 0 w 4030720"/>
              <a:gd name="connsiteY4" fmla="*/ 7247973 h 7247973"/>
              <a:gd name="connsiteX0" fmla="*/ 3997165 w 4033967"/>
              <a:gd name="connsiteY0" fmla="*/ 0 h 7247973"/>
              <a:gd name="connsiteX1" fmla="*/ 3892802 w 4033967"/>
              <a:gd name="connsiteY1" fmla="*/ 2533072 h 7247973"/>
              <a:gd name="connsiteX2" fmla="*/ 3305193 w 4033967"/>
              <a:gd name="connsiteY2" fmla="*/ 4073630 h 7247973"/>
              <a:gd name="connsiteX3" fmla="*/ 1797446 w 4033967"/>
              <a:gd name="connsiteY3" fmla="*/ 6032333 h 7247973"/>
              <a:gd name="connsiteX4" fmla="*/ 0 w 4033967"/>
              <a:gd name="connsiteY4" fmla="*/ 7247973 h 7247973"/>
              <a:gd name="connsiteX0" fmla="*/ 3997165 w 4036092"/>
              <a:gd name="connsiteY0" fmla="*/ 0 h 7247973"/>
              <a:gd name="connsiteX1" fmla="*/ 3892802 w 4036092"/>
              <a:gd name="connsiteY1" fmla="*/ 2533072 h 7247973"/>
              <a:gd name="connsiteX2" fmla="*/ 3240457 w 4036092"/>
              <a:gd name="connsiteY2" fmla="*/ 4640073 h 7247973"/>
              <a:gd name="connsiteX3" fmla="*/ 1797446 w 4036092"/>
              <a:gd name="connsiteY3" fmla="*/ 6032333 h 7247973"/>
              <a:gd name="connsiteX4" fmla="*/ 0 w 4036092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997165 w 4041658"/>
              <a:gd name="connsiteY0" fmla="*/ 0 h 7247973"/>
              <a:gd name="connsiteX1" fmla="*/ 3892802 w 4041658"/>
              <a:gd name="connsiteY1" fmla="*/ 2533072 h 7247973"/>
              <a:gd name="connsiteX2" fmla="*/ 3089731 w 4041658"/>
              <a:gd name="connsiteY2" fmla="*/ 4604903 h 7247973"/>
              <a:gd name="connsiteX3" fmla="*/ 1797446 w 4041658"/>
              <a:gd name="connsiteY3" fmla="*/ 6032333 h 7247973"/>
              <a:gd name="connsiteX4" fmla="*/ 0 w 4041658"/>
              <a:gd name="connsiteY4" fmla="*/ 7247973 h 7247973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42170 w 3886382"/>
              <a:gd name="connsiteY3" fmla="*/ 6032333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6382"/>
              <a:gd name="connsiteY0" fmla="*/ 0 h 7201966"/>
              <a:gd name="connsiteX1" fmla="*/ 3737526 w 3886382"/>
              <a:gd name="connsiteY1" fmla="*/ 2533072 h 7201966"/>
              <a:gd name="connsiteX2" fmla="*/ 2934455 w 3886382"/>
              <a:gd name="connsiteY2" fmla="*/ 4604903 h 7201966"/>
              <a:gd name="connsiteX3" fmla="*/ 1688178 w 3886382"/>
              <a:gd name="connsiteY3" fmla="*/ 6049586 h 7201966"/>
              <a:gd name="connsiteX4" fmla="*/ 0 w 3886382"/>
              <a:gd name="connsiteY4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1688178 w 3884972"/>
              <a:gd name="connsiteY3" fmla="*/ 6049586 h 7201966"/>
              <a:gd name="connsiteX4" fmla="*/ 0 w 3884972"/>
              <a:gd name="connsiteY4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0 w 3884972"/>
              <a:gd name="connsiteY3" fmla="*/ 7201966 h 7201966"/>
              <a:gd name="connsiteX0" fmla="*/ 3841889 w 3884972"/>
              <a:gd name="connsiteY0" fmla="*/ 0 h 7201966"/>
              <a:gd name="connsiteX1" fmla="*/ 3737526 w 3884972"/>
              <a:gd name="connsiteY1" fmla="*/ 2533072 h 7201966"/>
              <a:gd name="connsiteX2" fmla="*/ 2970477 w 3884972"/>
              <a:gd name="connsiteY2" fmla="*/ 4549485 h 7201966"/>
              <a:gd name="connsiteX3" fmla="*/ 0 w 3884972"/>
              <a:gd name="connsiteY3" fmla="*/ 7201966 h 7201966"/>
              <a:gd name="connsiteX0" fmla="*/ 3841889 w 4075398"/>
              <a:gd name="connsiteY0" fmla="*/ 0 h 7201966"/>
              <a:gd name="connsiteX1" fmla="*/ 3737526 w 4075398"/>
              <a:gd name="connsiteY1" fmla="*/ 2533072 h 7201966"/>
              <a:gd name="connsiteX2" fmla="*/ 0 w 4075398"/>
              <a:gd name="connsiteY2" fmla="*/ 7201966 h 7201966"/>
              <a:gd name="connsiteX0" fmla="*/ 3841889 w 3902911"/>
              <a:gd name="connsiteY0" fmla="*/ 0 h 7201966"/>
              <a:gd name="connsiteX1" fmla="*/ 3737526 w 3902911"/>
              <a:gd name="connsiteY1" fmla="*/ 2533072 h 7201966"/>
              <a:gd name="connsiteX2" fmla="*/ 0 w 3902911"/>
              <a:gd name="connsiteY2" fmla="*/ 7201966 h 7201966"/>
              <a:gd name="connsiteX0" fmla="*/ 3841889 w 3902911"/>
              <a:gd name="connsiteY0" fmla="*/ 0 h 7201966"/>
              <a:gd name="connsiteX1" fmla="*/ 3737526 w 3902911"/>
              <a:gd name="connsiteY1" fmla="*/ 2533072 h 7201966"/>
              <a:gd name="connsiteX2" fmla="*/ 0 w 3902911"/>
              <a:gd name="connsiteY2" fmla="*/ 7201966 h 7201966"/>
              <a:gd name="connsiteX0" fmla="*/ 3845760 w 4079548"/>
              <a:gd name="connsiteY0" fmla="*/ 0 h 5072458"/>
              <a:gd name="connsiteX1" fmla="*/ 3741397 w 4079548"/>
              <a:gd name="connsiteY1" fmla="*/ 2533072 h 5072458"/>
              <a:gd name="connsiteX2" fmla="*/ 0 w 4079548"/>
              <a:gd name="connsiteY2" fmla="*/ 5072458 h 5072458"/>
              <a:gd name="connsiteX0" fmla="*/ 3845760 w 3853978"/>
              <a:gd name="connsiteY0" fmla="*/ 0 h 5072458"/>
              <a:gd name="connsiteX1" fmla="*/ 2700079 w 3853978"/>
              <a:gd name="connsiteY1" fmla="*/ 3827960 h 5072458"/>
              <a:gd name="connsiteX2" fmla="*/ 0 w 3853978"/>
              <a:gd name="connsiteY2" fmla="*/ 5072458 h 5072458"/>
              <a:gd name="connsiteX0" fmla="*/ 3787694 w 3796546"/>
              <a:gd name="connsiteY0" fmla="*/ 0 h 5072458"/>
              <a:gd name="connsiteX1" fmla="*/ 2700079 w 3796546"/>
              <a:gd name="connsiteY1" fmla="*/ 3827960 h 5072458"/>
              <a:gd name="connsiteX2" fmla="*/ 0 w 3796546"/>
              <a:gd name="connsiteY2" fmla="*/ 5072458 h 5072458"/>
              <a:gd name="connsiteX0" fmla="*/ 3787694 w 3796546"/>
              <a:gd name="connsiteY0" fmla="*/ 0 h 5072458"/>
              <a:gd name="connsiteX1" fmla="*/ 2700079 w 3796546"/>
              <a:gd name="connsiteY1" fmla="*/ 3827960 h 5072458"/>
              <a:gd name="connsiteX2" fmla="*/ 0 w 3796546"/>
              <a:gd name="connsiteY2" fmla="*/ 5072458 h 5072458"/>
              <a:gd name="connsiteX0" fmla="*/ 3787694 w 3792169"/>
              <a:gd name="connsiteY0" fmla="*/ 0 h 5072458"/>
              <a:gd name="connsiteX1" fmla="*/ 2700079 w 3792169"/>
              <a:gd name="connsiteY1" fmla="*/ 3827960 h 5072458"/>
              <a:gd name="connsiteX2" fmla="*/ 0 w 3792169"/>
              <a:gd name="connsiteY2" fmla="*/ 5072458 h 5072458"/>
              <a:gd name="connsiteX0" fmla="*/ 3787694 w 3792169"/>
              <a:gd name="connsiteY0" fmla="*/ 0 h 5134197"/>
              <a:gd name="connsiteX1" fmla="*/ 2700079 w 3792169"/>
              <a:gd name="connsiteY1" fmla="*/ 3827960 h 5134197"/>
              <a:gd name="connsiteX2" fmla="*/ 0 w 3792169"/>
              <a:gd name="connsiteY2" fmla="*/ 5072458 h 5134197"/>
              <a:gd name="connsiteX0" fmla="*/ 3787694 w 3792423"/>
              <a:gd name="connsiteY0" fmla="*/ 0 h 5137493"/>
              <a:gd name="connsiteX1" fmla="*/ 2731048 w 3792423"/>
              <a:gd name="connsiteY1" fmla="*/ 3877056 h 5137493"/>
              <a:gd name="connsiteX2" fmla="*/ 0 w 3792423"/>
              <a:gd name="connsiteY2" fmla="*/ 5072458 h 5137493"/>
              <a:gd name="connsiteX0" fmla="*/ 3787694 w 3792324"/>
              <a:gd name="connsiteY0" fmla="*/ 0 h 5136219"/>
              <a:gd name="connsiteX1" fmla="*/ 2719435 w 3792324"/>
              <a:gd name="connsiteY1" fmla="*/ 3858645 h 5136219"/>
              <a:gd name="connsiteX2" fmla="*/ 0 w 3792324"/>
              <a:gd name="connsiteY2" fmla="*/ 5072458 h 5136219"/>
              <a:gd name="connsiteX0" fmla="*/ 3787694 w 3792324"/>
              <a:gd name="connsiteY0" fmla="*/ 0 h 5095037"/>
              <a:gd name="connsiteX1" fmla="*/ 2719435 w 3792324"/>
              <a:gd name="connsiteY1" fmla="*/ 3858645 h 5095037"/>
              <a:gd name="connsiteX2" fmla="*/ 0 w 3792324"/>
              <a:gd name="connsiteY2" fmla="*/ 5072458 h 5095037"/>
              <a:gd name="connsiteX0" fmla="*/ 3787694 w 3848873"/>
              <a:gd name="connsiteY0" fmla="*/ 0 h 5211205"/>
              <a:gd name="connsiteX1" fmla="*/ 3373646 w 3848873"/>
              <a:gd name="connsiteY1" fmla="*/ 4601212 h 5211205"/>
              <a:gd name="connsiteX2" fmla="*/ 0 w 3848873"/>
              <a:gd name="connsiteY2" fmla="*/ 5072458 h 5211205"/>
              <a:gd name="connsiteX0" fmla="*/ 2026357 w 2039451"/>
              <a:gd name="connsiteY0" fmla="*/ 0 h 7424591"/>
              <a:gd name="connsiteX1" fmla="*/ 1612309 w 2039451"/>
              <a:gd name="connsiteY1" fmla="*/ 4601212 h 7424591"/>
              <a:gd name="connsiteX2" fmla="*/ 0 w 2039451"/>
              <a:gd name="connsiteY2" fmla="*/ 7416759 h 7424591"/>
              <a:gd name="connsiteX0" fmla="*/ 1716671 w 1727281"/>
              <a:gd name="connsiteY0" fmla="*/ 0 h 7161767"/>
              <a:gd name="connsiteX1" fmla="*/ 1302623 w 1727281"/>
              <a:gd name="connsiteY1" fmla="*/ 4601212 h 7161767"/>
              <a:gd name="connsiteX2" fmla="*/ 0 w 1727281"/>
              <a:gd name="connsiteY2" fmla="*/ 7152872 h 7161767"/>
              <a:gd name="connsiteX0" fmla="*/ 1716671 w 1727281"/>
              <a:gd name="connsiteY0" fmla="*/ 0 h 7152872"/>
              <a:gd name="connsiteX1" fmla="*/ 1302623 w 1727281"/>
              <a:gd name="connsiteY1" fmla="*/ 4601212 h 7152872"/>
              <a:gd name="connsiteX2" fmla="*/ 0 w 1727281"/>
              <a:gd name="connsiteY2" fmla="*/ 7152872 h 7152872"/>
              <a:gd name="connsiteX0" fmla="*/ 1701187 w 1711694"/>
              <a:gd name="connsiteY0" fmla="*/ 0 h 7232652"/>
              <a:gd name="connsiteX1" fmla="*/ 1287139 w 1711694"/>
              <a:gd name="connsiteY1" fmla="*/ 4601212 h 7232652"/>
              <a:gd name="connsiteX2" fmla="*/ 0 w 1711694"/>
              <a:gd name="connsiteY2" fmla="*/ 7232652 h 7232652"/>
              <a:gd name="connsiteX0" fmla="*/ 1701187 w 1718906"/>
              <a:gd name="connsiteY0" fmla="*/ 0 h 7232652"/>
              <a:gd name="connsiteX1" fmla="*/ 1395528 w 1718906"/>
              <a:gd name="connsiteY1" fmla="*/ 4325051 h 7232652"/>
              <a:gd name="connsiteX2" fmla="*/ 0 w 1718906"/>
              <a:gd name="connsiteY2" fmla="*/ 7232652 h 7232652"/>
              <a:gd name="connsiteX0" fmla="*/ 1701187 w 1723836"/>
              <a:gd name="connsiteY0" fmla="*/ 0 h 7232652"/>
              <a:gd name="connsiteX1" fmla="*/ 1434239 w 1723836"/>
              <a:gd name="connsiteY1" fmla="*/ 4104122 h 7232652"/>
              <a:gd name="connsiteX2" fmla="*/ 0 w 1723836"/>
              <a:gd name="connsiteY2" fmla="*/ 7232652 h 723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3836" h="7232652">
                <a:moveTo>
                  <a:pt x="1701187" y="0"/>
                </a:moveTo>
                <a:cubicBezTo>
                  <a:pt x="1759230" y="1380140"/>
                  <a:pt x="1717770" y="2898680"/>
                  <a:pt x="1434239" y="4104122"/>
                </a:cubicBezTo>
                <a:cubicBezTo>
                  <a:pt x="1150708" y="5309564"/>
                  <a:pt x="293785" y="6885931"/>
                  <a:pt x="0" y="7232652"/>
                </a:cubicBezTo>
              </a:path>
            </a:pathLst>
          </a:custGeom>
          <a:noFill/>
          <a:ln w="1016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30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7036" y="548640"/>
            <a:ext cx="9543405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Wrap-up…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7987" y="2431765"/>
            <a:ext cx="8414312" cy="3320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Was test subject for about 18 years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Tested every system for which I was the responsible engineer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Got the “bends” (DCS) twice during testing to develop the pre-breathe protocol for Shuttle and used on ISS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Tested in both simulated space cold and heat at vacuum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Flew 0-G aircraft to evaluate systems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Learned to never let them know I was having fun</a:t>
            </a:r>
          </a:p>
        </p:txBody>
      </p:sp>
    </p:spTree>
    <p:extLst>
      <p:ext uri="{BB962C8B-B14F-4D97-AF65-F5344CB8AC3E}">
        <p14:creationId xmlns:p14="http://schemas.microsoft.com/office/powerpoint/2010/main" val="247292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76B1F2-6278-4D95-9A59-5C462EF3362A}"/>
              </a:ext>
            </a:extLst>
          </p:cNvPr>
          <p:cNvGrpSpPr/>
          <p:nvPr/>
        </p:nvGrpSpPr>
        <p:grpSpPr>
          <a:xfrm>
            <a:off x="1201270" y="267424"/>
            <a:ext cx="9789459" cy="6323152"/>
            <a:chOff x="1156447" y="290836"/>
            <a:chExt cx="9789459" cy="63231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6447" y="290836"/>
              <a:ext cx="9789459" cy="632315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3566984" y="1425146"/>
              <a:ext cx="125215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Ed White EVA 6-3-65</a:t>
              </a:r>
            </a:p>
          </p:txBody>
        </p:sp>
        <p:cxnSp>
          <p:nvCxnSpPr>
            <p:cNvPr id="5" name="Straight Arrow Connector 4"/>
            <p:cNvCxnSpPr>
              <a:stCxn id="3" idx="2"/>
            </p:cNvCxnSpPr>
            <p:nvPr/>
          </p:nvCxnSpPr>
          <p:spPr>
            <a:xfrm>
              <a:off x="4193060" y="2071477"/>
              <a:ext cx="626075" cy="7293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571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EEB94A-2A5D-4E98-A1DB-1F12D1EBA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3077" y="235944"/>
            <a:ext cx="4077887" cy="655239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8AB5345-4E19-449C-ADF5-B1047CCC4C03}"/>
              </a:ext>
            </a:extLst>
          </p:cNvPr>
          <p:cNvSpPr/>
          <p:nvPr/>
        </p:nvSpPr>
        <p:spPr>
          <a:xfrm>
            <a:off x="239886" y="1744219"/>
            <a:ext cx="1640115" cy="1647372"/>
          </a:xfrm>
          <a:prstGeom prst="ellipse">
            <a:avLst/>
          </a:prstGeom>
          <a:solidFill>
            <a:srgbClr val="5F82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 panose="0204060205030503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931BAE-A651-42BC-B1BA-2840593B85DA}"/>
              </a:ext>
            </a:extLst>
          </p:cNvPr>
          <p:cNvSpPr/>
          <p:nvPr/>
        </p:nvSpPr>
        <p:spPr>
          <a:xfrm>
            <a:off x="4582591" y="1079906"/>
            <a:ext cx="2189795" cy="2199484"/>
          </a:xfrm>
          <a:prstGeom prst="ellipse">
            <a:avLst/>
          </a:prstGeom>
          <a:solidFill>
            <a:srgbClr val="5F82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416" y="1734342"/>
            <a:ext cx="3934042" cy="1371600"/>
          </a:xfrm>
        </p:spPr>
        <p:txBody>
          <a:bodyPr/>
          <a:lstStyle/>
          <a:p>
            <a:r>
              <a:rPr lang="en-US" cap="none" dirty="0">
                <a:latin typeface="Book Antiqua" panose="02040602050305030304" pitchFamily="18" charset="0"/>
              </a:rPr>
              <a:t>What is a NASA test subject?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30AB1E1-D931-4E9B-B0B1-F28E691C2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8353" y="3105942"/>
            <a:ext cx="4584111" cy="1828800"/>
          </a:xfrm>
        </p:spPr>
        <p:txBody>
          <a:bodyPr/>
          <a:lstStyle/>
          <a:p>
            <a:r>
              <a:rPr lang="en-US" cap="none" dirty="0">
                <a:latin typeface="Book Antiqua" panose="02040602050305030304" pitchFamily="18" charset="0"/>
              </a:rPr>
              <a:t>Someone who acts in place of an astronaut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DDA67-B872-47CA-8F48-FCFB765DEE7E}"/>
              </a:ext>
            </a:extLst>
          </p:cNvPr>
          <p:cNvSpPr/>
          <p:nvPr/>
        </p:nvSpPr>
        <p:spPr>
          <a:xfrm>
            <a:off x="92956" y="2220837"/>
            <a:ext cx="19339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Needs to be in good physical shape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AA1D0D-42FF-4D11-AD1C-D3D37AADCFB1}"/>
              </a:ext>
            </a:extLst>
          </p:cNvPr>
          <p:cNvSpPr/>
          <p:nvPr/>
        </p:nvSpPr>
        <p:spPr>
          <a:xfrm>
            <a:off x="4881469" y="1528339"/>
            <a:ext cx="15920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Book Antiqua" panose="02040602050305030304" pitchFamily="18" charset="0"/>
              </a:rPr>
              <a:t>Needs to be able to undergo long periods of discomfort, and pain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9768AD-F4A9-4ED8-A49F-CC421DCB2129}"/>
              </a:ext>
            </a:extLst>
          </p:cNvPr>
          <p:cNvSpPr/>
          <p:nvPr/>
        </p:nvSpPr>
        <p:spPr>
          <a:xfrm>
            <a:off x="6966287" y="4075920"/>
            <a:ext cx="35759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Tries out the item or activity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Helps identify and correct problems before the crew sees them</a:t>
            </a:r>
          </a:p>
        </p:txBody>
      </p:sp>
      <p:sp>
        <p:nvSpPr>
          <p:cNvPr id="16" name="Octagon 15">
            <a:extLst>
              <a:ext uri="{FF2B5EF4-FFF2-40B4-BE49-F238E27FC236}">
                <a16:creationId xmlns:a16="http://schemas.microsoft.com/office/drawing/2014/main" id="{69F47B77-A172-45C7-94C4-F2700CE3ED51}"/>
              </a:ext>
            </a:extLst>
          </p:cNvPr>
          <p:cNvSpPr/>
          <p:nvPr/>
        </p:nvSpPr>
        <p:spPr>
          <a:xfrm>
            <a:off x="4078590" y="4469528"/>
            <a:ext cx="2042728" cy="1925904"/>
          </a:xfrm>
          <a:prstGeom prst="oct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 panose="0204060205030503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7CC4C5-C7D3-425F-A372-32CCD12C0433}"/>
              </a:ext>
            </a:extLst>
          </p:cNvPr>
          <p:cNvSpPr/>
          <p:nvPr/>
        </p:nvSpPr>
        <p:spPr>
          <a:xfrm>
            <a:off x="4259272" y="5157152"/>
            <a:ext cx="16367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Needs to know when to say “STOP”.</a:t>
            </a:r>
          </a:p>
        </p:txBody>
      </p:sp>
    </p:spTree>
    <p:extLst>
      <p:ext uri="{BB962C8B-B14F-4D97-AF65-F5344CB8AC3E}">
        <p14:creationId xmlns:p14="http://schemas.microsoft.com/office/powerpoint/2010/main" val="7990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17278FB-9809-43F3-94D9-9E4A85FC0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70" y="498227"/>
            <a:ext cx="3340538" cy="17411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7EB785-D0BD-4E46-91BC-90859DDDC352}"/>
              </a:ext>
            </a:extLst>
          </p:cNvPr>
          <p:cNvSpPr/>
          <p:nvPr/>
        </p:nvSpPr>
        <p:spPr>
          <a:xfrm>
            <a:off x="466272" y="631371"/>
            <a:ext cx="3677558" cy="5595257"/>
          </a:xfrm>
          <a:prstGeom prst="wedgeRoundRectCallout">
            <a:avLst>
              <a:gd name="adj1" fmla="val -61519"/>
              <a:gd name="adj2" fmla="val -5324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8172" y="498228"/>
            <a:ext cx="3432629" cy="1809544"/>
          </a:xfrm>
        </p:spPr>
        <p:txBody>
          <a:bodyPr>
            <a:normAutofit lnSpcReduction="10000"/>
          </a:bodyPr>
          <a:lstStyle/>
          <a:p>
            <a:r>
              <a:rPr lang="en-US" sz="2400" cap="none" dirty="0">
                <a:latin typeface="Book Antiqua" panose="02040602050305030304" pitchFamily="18" charset="0"/>
              </a:rPr>
              <a:t>Before Mercury, US and Russia launched animal subjects such as monkeys, mice, dogs and fruit flies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477DFC-0E2F-4D45-966C-AEA299BCB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3"/>
          <a:stretch/>
        </p:blipFill>
        <p:spPr>
          <a:xfrm>
            <a:off x="4533900" y="4289147"/>
            <a:ext cx="3371349" cy="2105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F7B9FA-F8DE-4CDF-9E5A-AD93CEB915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54"/>
          <a:stretch/>
        </p:blipFill>
        <p:spPr>
          <a:xfrm>
            <a:off x="4540570" y="2386747"/>
            <a:ext cx="3347209" cy="1741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A990B7-86A9-482A-9234-2D566BDF4D39}"/>
              </a:ext>
            </a:extLst>
          </p:cNvPr>
          <p:cNvSpPr txBox="1"/>
          <p:nvPr/>
        </p:nvSpPr>
        <p:spPr>
          <a:xfrm>
            <a:off x="4446227" y="4337135"/>
            <a:ext cx="128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Ham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D534A2-3DA0-4300-BEE2-DAFC08DE097E}"/>
              </a:ext>
            </a:extLst>
          </p:cNvPr>
          <p:cNvSpPr txBox="1"/>
          <p:nvPr/>
        </p:nvSpPr>
        <p:spPr>
          <a:xfrm>
            <a:off x="6261399" y="2422108"/>
            <a:ext cx="164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Laika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FCFBAA-8947-49EA-9288-3C1FB0BE0870}"/>
              </a:ext>
            </a:extLst>
          </p:cNvPr>
          <p:cNvSpPr/>
          <p:nvPr/>
        </p:nvSpPr>
        <p:spPr>
          <a:xfrm>
            <a:off x="4533900" y="6386887"/>
            <a:ext cx="33713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(he’s the one in the middle)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53EC8A1-AAFD-433B-BFEB-0ACED9E3BDF8}"/>
              </a:ext>
            </a:extLst>
          </p:cNvPr>
          <p:cNvSpPr txBox="1">
            <a:spLocks/>
          </p:cNvSpPr>
          <p:nvPr/>
        </p:nvSpPr>
        <p:spPr>
          <a:xfrm>
            <a:off x="8048172" y="4629522"/>
            <a:ext cx="3432629" cy="19125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Book Antiqua" panose="02040602050305030304" pitchFamily="18" charset="0"/>
              </a:rPr>
              <a:t>In January 1961, 71 days before Yuri Gagarin’s flight, a chimp named Ham made a suborbital flight for the US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37D96BD-3921-47D4-B2C8-14BF8CDDF38A}"/>
              </a:ext>
            </a:extLst>
          </p:cNvPr>
          <p:cNvSpPr txBox="1">
            <a:spLocks/>
          </p:cNvSpPr>
          <p:nvPr/>
        </p:nvSpPr>
        <p:spPr>
          <a:xfrm>
            <a:off x="8048172" y="2489797"/>
            <a:ext cx="3432629" cy="1741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Book Antiqua" panose="02040602050305030304" pitchFamily="18" charset="0"/>
              </a:rPr>
              <a:t>Laika, a Russian dog was launched on a one-way trip onboard Sputnik 2 in November 1957 – she died in orbit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C9270AA-18DB-415C-8350-3F79CAE133C6}"/>
              </a:ext>
            </a:extLst>
          </p:cNvPr>
          <p:cNvSpPr txBox="1">
            <a:spLocks/>
          </p:cNvSpPr>
          <p:nvPr/>
        </p:nvSpPr>
        <p:spPr>
          <a:xfrm>
            <a:off x="856342" y="1389063"/>
            <a:ext cx="2939144" cy="4061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i="1" cap="none">
                <a:solidFill>
                  <a:schemeClr val="bg2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Wait a Minute…</a:t>
            </a:r>
            <a:br>
              <a:rPr lang="en-US" b="1" i="1" cap="none">
                <a:solidFill>
                  <a:schemeClr val="bg2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i="1" cap="none">
                <a:solidFill>
                  <a:schemeClr val="bg2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cap="none">
                <a:solidFill>
                  <a:schemeClr val="bg2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 Only Humans Allowed to be NASA Test Subjects</a:t>
            </a:r>
            <a:r>
              <a:rPr lang="en-US" b="1" i="1">
                <a:solidFill>
                  <a:schemeClr val="bg2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i="1" dirty="0">
              <a:solidFill>
                <a:schemeClr val="bg2">
                  <a:lumMod val="7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92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A782D-7AC1-411D-A627-00622808D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2" t="5886"/>
          <a:stretch/>
        </p:blipFill>
        <p:spPr>
          <a:xfrm>
            <a:off x="0" y="-1"/>
            <a:ext cx="9263246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9014" y="250031"/>
            <a:ext cx="4829751" cy="1325563"/>
          </a:xfrm>
        </p:spPr>
        <p:txBody>
          <a:bodyPr>
            <a:noAutofit/>
          </a:bodyPr>
          <a:lstStyle/>
          <a:p>
            <a:r>
              <a:rPr lang="en-US" sz="3000" cap="none" dirty="0">
                <a:latin typeface="Book Antiqua" panose="02040602050305030304" pitchFamily="18" charset="0"/>
              </a:rPr>
              <a:t>Not Every Proposed </a:t>
            </a:r>
            <a:br>
              <a:rPr lang="en-US" sz="3000" cap="none" dirty="0">
                <a:latin typeface="Book Antiqua" panose="02040602050305030304" pitchFamily="18" charset="0"/>
              </a:rPr>
            </a:br>
            <a:r>
              <a:rPr lang="en-US" sz="3000" cap="none" dirty="0">
                <a:latin typeface="Book Antiqua" panose="02040602050305030304" pitchFamily="18" charset="0"/>
              </a:rPr>
              <a:t>“Animal-naut” Made the Cut…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9015" y="1825625"/>
            <a:ext cx="4983928" cy="4351338"/>
          </a:xfrm>
        </p:spPr>
        <p:txBody>
          <a:bodyPr/>
          <a:lstStyle/>
          <a:p>
            <a:r>
              <a:rPr lang="en-US" cap="none" dirty="0">
                <a:latin typeface="Book Antiqua" panose="02040602050305030304" pitchFamily="18" charset="0"/>
              </a:rPr>
              <a:t>NASA, in its biomedical wisdom, decided that a pig would be a suitable test subject</a:t>
            </a:r>
          </a:p>
          <a:p>
            <a:pPr lvl="1"/>
            <a:r>
              <a:rPr lang="en-US" cap="none" dirty="0">
                <a:latin typeface="Book Antiqua" panose="02040602050305030304" pitchFamily="18" charset="0"/>
              </a:rPr>
              <a:t>They have the same thoracic and abdominal organs as humans</a:t>
            </a:r>
          </a:p>
          <a:p>
            <a:pPr lvl="1"/>
            <a:r>
              <a:rPr lang="en-US" cap="none" dirty="0">
                <a:latin typeface="Book Antiqua" panose="02040602050305030304" pitchFamily="18" charset="0"/>
              </a:rPr>
              <a:t>Pig valves have been used in humans for 30 years</a:t>
            </a:r>
          </a:p>
          <a:p>
            <a:r>
              <a:rPr lang="en-US" cap="none" dirty="0">
                <a:latin typeface="Book Antiqua" panose="02040602050305030304" pitchFamily="18" charset="0"/>
              </a:rPr>
              <a:t>Accordingly, a porcine-compatible capsule was designed, and a sketch is shown on the following slide</a:t>
            </a:r>
          </a:p>
          <a:p>
            <a:pPr lvl="1"/>
            <a:endParaRPr 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869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31114" cy="1325563"/>
          </a:xfrm>
        </p:spPr>
        <p:txBody>
          <a:bodyPr/>
          <a:lstStyle/>
          <a:p>
            <a:r>
              <a:rPr lang="en-US" cap="none" dirty="0">
                <a:latin typeface="Book Antiqua" panose="02040602050305030304" pitchFamily="18" charset="0"/>
              </a:rPr>
              <a:t>Pig-a-</a:t>
            </a:r>
            <a:r>
              <a:rPr lang="en-US" cap="none" dirty="0" err="1">
                <a:latin typeface="Book Antiqua" panose="02040602050305030304" pitchFamily="18" charset="0"/>
              </a:rPr>
              <a:t>naut</a:t>
            </a:r>
            <a:r>
              <a:rPr lang="en-US" cap="none" dirty="0">
                <a:latin typeface="Book Antiqua" panose="02040602050305030304" pitchFamily="18" charset="0"/>
              </a:rPr>
              <a:t> Saga…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83514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cap="none" dirty="0">
                <a:latin typeface="Book Antiqua" panose="02040602050305030304" pitchFamily="18" charset="0"/>
              </a:rPr>
              <a:t>NASA went to a farmer, and purchased a pig</a:t>
            </a:r>
          </a:p>
          <a:p>
            <a:pPr>
              <a:lnSpc>
                <a:spcPct val="120000"/>
              </a:lnSpc>
            </a:pPr>
            <a:r>
              <a:rPr lang="en-US" cap="none" dirty="0">
                <a:latin typeface="Book Antiqua" panose="02040602050305030304" pitchFamily="18" charset="0"/>
              </a:rPr>
              <a:t>They then proceeded to instrument the pig and place it in a specially designed couch </a:t>
            </a:r>
          </a:p>
          <a:p>
            <a:pPr>
              <a:lnSpc>
                <a:spcPct val="120000"/>
              </a:lnSpc>
            </a:pPr>
            <a:r>
              <a:rPr lang="en-US" cap="none" dirty="0">
                <a:latin typeface="Book Antiqua" panose="02040602050305030304" pitchFamily="18" charset="0"/>
              </a:rPr>
              <a:t>They gleefully instrumented the pig and started to gather data</a:t>
            </a:r>
          </a:p>
          <a:p>
            <a:pPr>
              <a:lnSpc>
                <a:spcPct val="120000"/>
              </a:lnSpc>
            </a:pPr>
            <a:r>
              <a:rPr lang="en-US" cap="none" dirty="0">
                <a:latin typeface="Book Antiqua" panose="02040602050305030304" pitchFamily="18" charset="0"/>
              </a:rPr>
              <a:t>The pig promptly died</a:t>
            </a:r>
          </a:p>
          <a:p>
            <a:pPr>
              <a:lnSpc>
                <a:spcPct val="120000"/>
              </a:lnSpc>
            </a:pPr>
            <a:r>
              <a:rPr lang="en-US" cap="none" dirty="0">
                <a:latin typeface="Book Antiqua" panose="02040602050305030304" pitchFamily="18" charset="0"/>
              </a:rPr>
              <a:t>Incensed, NASA returned to the farmer and said that he had sold them a defective pig</a:t>
            </a:r>
          </a:p>
          <a:p>
            <a:pPr>
              <a:lnSpc>
                <a:spcPct val="120000"/>
              </a:lnSpc>
            </a:pPr>
            <a:r>
              <a:rPr lang="en-US" cap="none" dirty="0">
                <a:latin typeface="Book Antiqua" panose="02040602050305030304" pitchFamily="18" charset="0"/>
              </a:rPr>
              <a:t>He denied this, and asked them exactly what they had done, and they explained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5FE7C95-416E-4AB0-8469-6D741C44802D}"/>
              </a:ext>
            </a:extLst>
          </p:cNvPr>
          <p:cNvSpPr/>
          <p:nvPr/>
        </p:nvSpPr>
        <p:spPr>
          <a:xfrm>
            <a:off x="7736112" y="779688"/>
            <a:ext cx="3149601" cy="2301424"/>
          </a:xfrm>
          <a:prstGeom prst="wedgeRoundRectCallout">
            <a:avLst>
              <a:gd name="adj1" fmla="val -73448"/>
              <a:gd name="adj2" fmla="val -34335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7CE2A-E09B-497B-9ECB-C4A0FF7FFA33}"/>
              </a:ext>
            </a:extLst>
          </p:cNvPr>
          <p:cNvSpPr txBox="1">
            <a:spLocks/>
          </p:cNvSpPr>
          <p:nvPr/>
        </p:nvSpPr>
        <p:spPr>
          <a:xfrm>
            <a:off x="7909141" y="794202"/>
            <a:ext cx="2817827" cy="2301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sold us a defective pig.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C074937-DBD9-4350-BF97-EA22ED90736F}"/>
              </a:ext>
            </a:extLst>
          </p:cNvPr>
          <p:cNvSpPr/>
          <p:nvPr/>
        </p:nvSpPr>
        <p:spPr>
          <a:xfrm>
            <a:off x="7736112" y="3236685"/>
            <a:ext cx="3149601" cy="2386692"/>
          </a:xfrm>
          <a:prstGeom prst="wedgeRoundRectCallout">
            <a:avLst>
              <a:gd name="adj1" fmla="val 39320"/>
              <a:gd name="adj2" fmla="val 87634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C7F65B-0A82-4FE8-9C6B-87E1761EAC4F}"/>
              </a:ext>
            </a:extLst>
          </p:cNvPr>
          <p:cNvSpPr txBox="1">
            <a:spLocks/>
          </p:cNvSpPr>
          <p:nvPr/>
        </p:nvSpPr>
        <p:spPr>
          <a:xfrm>
            <a:off x="7841340" y="3279319"/>
            <a:ext cx="2939144" cy="2301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do to the poor pig?</a:t>
            </a:r>
          </a:p>
        </p:txBody>
      </p:sp>
    </p:spTree>
    <p:extLst>
      <p:ext uri="{BB962C8B-B14F-4D97-AF65-F5344CB8AC3E}">
        <p14:creationId xmlns:p14="http://schemas.microsoft.com/office/powerpoint/2010/main" val="1252205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0395821-A54A-4ED5-9EDB-7288603ED5DA}"/>
              </a:ext>
            </a:extLst>
          </p:cNvPr>
          <p:cNvGrpSpPr/>
          <p:nvPr/>
        </p:nvGrpSpPr>
        <p:grpSpPr>
          <a:xfrm>
            <a:off x="3844338" y="365126"/>
            <a:ext cx="4044175" cy="6249906"/>
            <a:chOff x="838200" y="1616076"/>
            <a:chExt cx="3042966" cy="47026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77C724-6B8D-4E02-98AB-42F2823A1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616076"/>
              <a:ext cx="3042965" cy="4702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DD4873-46D0-464A-B47D-8E95182B294A}"/>
                </a:ext>
              </a:extLst>
            </p:cNvPr>
            <p:cNvSpPr/>
            <p:nvPr/>
          </p:nvSpPr>
          <p:spPr>
            <a:xfrm>
              <a:off x="1313545" y="4540634"/>
              <a:ext cx="1897263" cy="13255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DB134D-CA67-4543-A089-12361BF2AC7C}"/>
                </a:ext>
              </a:extLst>
            </p:cNvPr>
            <p:cNvSpPr/>
            <p:nvPr/>
          </p:nvSpPr>
          <p:spPr>
            <a:xfrm>
              <a:off x="2409371" y="1616076"/>
              <a:ext cx="1471795" cy="13255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6832"/>
            <a:ext cx="2746962" cy="5368018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Book Antiqua" panose="02040602050305030304" pitchFamily="18" charset="0"/>
              </a:rPr>
              <a:t>A Real Pork-Barrel…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00C95A-3A6B-4D46-AAAF-D57C6A8C7E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1" b="71812"/>
          <a:stretch/>
        </p:blipFill>
        <p:spPr>
          <a:xfrm>
            <a:off x="8062684" y="365125"/>
            <a:ext cx="3882571" cy="330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F38BB-F73C-46ED-B741-7C5D04537D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1" t="62085" r="21179" b="8588"/>
          <a:stretch/>
        </p:blipFill>
        <p:spPr>
          <a:xfrm>
            <a:off x="8062684" y="3902391"/>
            <a:ext cx="3882571" cy="271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A2DF28-F36B-4B0B-B543-917DEC337CFB}"/>
              </a:ext>
            </a:extLst>
          </p:cNvPr>
          <p:cNvSpPr txBox="1"/>
          <p:nvPr/>
        </p:nvSpPr>
        <p:spPr>
          <a:xfrm>
            <a:off x="838199" y="4698599"/>
            <a:ext cx="2623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Book Antiqua" panose="02040602050305030304" pitchFamily="18" charset="0"/>
              </a:rPr>
              <a:t>Notational idea of porcine test subject</a:t>
            </a:r>
          </a:p>
        </p:txBody>
      </p:sp>
    </p:spTree>
    <p:extLst>
      <p:ext uri="{BB962C8B-B14F-4D97-AF65-F5344CB8AC3E}">
        <p14:creationId xmlns:p14="http://schemas.microsoft.com/office/powerpoint/2010/main" val="2822913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86" y="1850430"/>
            <a:ext cx="4672327" cy="2769961"/>
          </a:xfrm>
        </p:spPr>
        <p:txBody>
          <a:bodyPr/>
          <a:lstStyle/>
          <a:p>
            <a:r>
              <a:rPr lang="en-US" cap="none" dirty="0">
                <a:latin typeface="Book Antiqua" panose="02040602050305030304" pitchFamily="18" charset="0"/>
              </a:rPr>
              <a:t>A Pig’s </a:t>
            </a:r>
            <a:r>
              <a:rPr lang="en-US" cap="none" dirty="0" err="1">
                <a:latin typeface="Book Antiqua" panose="02040602050305030304" pitchFamily="18" charset="0"/>
              </a:rPr>
              <a:t>Gotta</a:t>
            </a:r>
            <a:r>
              <a:rPr lang="en-US" cap="none" dirty="0">
                <a:latin typeface="Book Antiqua" panose="02040602050305030304" pitchFamily="18" charset="0"/>
              </a:rPr>
              <a:t> Know His Limitations</a:t>
            </a:r>
            <a:r>
              <a:rPr lang="en-US" dirty="0">
                <a:latin typeface="Book Antiqua" panose="02040602050305030304" pitchFamily="18" charset="0"/>
              </a:rPr>
              <a:t>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029" y="4074688"/>
            <a:ext cx="4209828" cy="848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can’t find corroboration of this, but I know that we never flew a pig!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8F14D3D-8FC2-4C9F-AF1D-43B384E4865D}"/>
              </a:ext>
            </a:extLst>
          </p:cNvPr>
          <p:cNvSpPr/>
          <p:nvPr/>
        </p:nvSpPr>
        <p:spPr>
          <a:xfrm>
            <a:off x="6414528" y="1011455"/>
            <a:ext cx="4672327" cy="4200751"/>
          </a:xfrm>
          <a:prstGeom prst="wedgeRoundRectCallout">
            <a:avLst>
              <a:gd name="adj1" fmla="val 47241"/>
              <a:gd name="adj2" fmla="val 74808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8C9D00-72F3-4E04-B99D-2E363CDC9363}"/>
              </a:ext>
            </a:extLst>
          </p:cNvPr>
          <p:cNvSpPr txBox="1">
            <a:spLocks/>
          </p:cNvSpPr>
          <p:nvPr/>
        </p:nvSpPr>
        <p:spPr>
          <a:xfrm>
            <a:off x="6547757" y="1509311"/>
            <a:ext cx="4360121" cy="341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dummies! You can’t put a pig on his back for a prolonged time </a:t>
            </a:r>
            <a:r>
              <a:rPr lang="en-US" sz="4000" b="1" i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‘cause</a:t>
            </a:r>
            <a:r>
              <a:rPr lang="en-US" sz="40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he’ll suffocate!”*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376FB1-5D06-4A80-9320-A49D488E7A12}"/>
              </a:ext>
            </a:extLst>
          </p:cNvPr>
          <p:cNvSpPr/>
          <p:nvPr/>
        </p:nvSpPr>
        <p:spPr>
          <a:xfrm>
            <a:off x="6307489" y="642123"/>
            <a:ext cx="214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Farmer replied…</a:t>
            </a:r>
          </a:p>
        </p:txBody>
      </p:sp>
    </p:spTree>
    <p:extLst>
      <p:ext uri="{BB962C8B-B14F-4D97-AF65-F5344CB8AC3E}">
        <p14:creationId xmlns:p14="http://schemas.microsoft.com/office/powerpoint/2010/main" val="683107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2231</TotalTime>
  <Words>1128</Words>
  <Application>Microsoft Office PowerPoint</Application>
  <PresentationFormat>Widescreen</PresentationFormat>
  <Paragraphs>101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Book Antiqua</vt:lpstr>
      <vt:lpstr>Century Gothic</vt:lpstr>
      <vt:lpstr>Times New Roman</vt:lpstr>
      <vt:lpstr>Mesh</vt:lpstr>
      <vt:lpstr>My Life as a     NASA Test Subject </vt:lpstr>
      <vt:lpstr>Joe  McMann</vt:lpstr>
      <vt:lpstr>PowerPoint Presentation</vt:lpstr>
      <vt:lpstr>What is a NASA test subject?</vt:lpstr>
      <vt:lpstr>PowerPoint Presentation</vt:lpstr>
      <vt:lpstr>Not Every Proposed  “Animal-naut” Made the Cut…</vt:lpstr>
      <vt:lpstr>Pig-a-naut Saga…</vt:lpstr>
      <vt:lpstr>A Real Pork-Barrel…</vt:lpstr>
      <vt:lpstr>A Pig’s Gotta Know His Limitations….</vt:lpstr>
      <vt:lpstr>How About Non-living Test Subjects?</vt:lpstr>
      <vt:lpstr>Articulated Dummy….1965</vt:lpstr>
      <vt:lpstr>Sounded Like a Good Idea at the Time….</vt:lpstr>
      <vt:lpstr>My Path to NASA…</vt:lpstr>
      <vt:lpstr>The Move to Houston - 1962</vt:lpstr>
      <vt:lpstr>Altitude chamber at Brooks AFB, San Antonio - 1962</vt:lpstr>
      <vt:lpstr>Flash fire on Sept. 9, 1962 (day 13 of 14-day test in 5 psia pure oxygen)</vt:lpstr>
      <vt:lpstr>Four Project Mercury suit ventilating compressors furnished by NASA and used to ventilate the two test subjects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Aftermath of Shuttle EMU fire – April 1980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Life as a NASA Test Subject</dc:title>
  <dc:creator>Harold</dc:creator>
  <cp:lastModifiedBy>Oliva, Vladenka R. (JSC-XI4)[Jacobs Technology, Inc.]</cp:lastModifiedBy>
  <cp:revision>106</cp:revision>
  <dcterms:created xsi:type="dcterms:W3CDTF">2017-10-12T18:09:45Z</dcterms:created>
  <dcterms:modified xsi:type="dcterms:W3CDTF">2021-10-27T20:38:33Z</dcterms:modified>
</cp:coreProperties>
</file>