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1"/>
  </p:notesMasterIdLst>
  <p:handoutMasterIdLst>
    <p:handoutMasterId r:id="rId12"/>
  </p:handoutMasterIdLst>
  <p:sldIdLst>
    <p:sldId id="5668" r:id="rId5"/>
    <p:sldId id="5702" r:id="rId6"/>
    <p:sldId id="5282" r:id="rId7"/>
    <p:sldId id="5600" r:id="rId8"/>
    <p:sldId id="5703" r:id="rId9"/>
    <p:sldId id="5696" r:id="rId10"/>
  </p:sldIdLst>
  <p:sldSz cx="12192000" cy="6858000"/>
  <p:notesSz cx="9302750" cy="7016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96084A0-C241-48DC-B37F-FD221881E9E7}">
          <p14:sldIdLst>
            <p14:sldId id="5668"/>
            <p14:sldId id="5702"/>
            <p14:sldId id="5282"/>
            <p14:sldId id="5600"/>
            <p14:sldId id="5703"/>
            <p14:sldId id="569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Cate, Karen T. (ARC-AFS)" initials="CKT(" lastIdx="1" clrIdx="0">
    <p:extLst>
      <p:ext uri="{19B8F6BF-5375-455C-9EA6-DF929625EA0E}">
        <p15:presenceInfo xmlns:p15="http://schemas.microsoft.com/office/powerpoint/2012/main" userId="S::ktung@ndc.nasa.gov::41753507-f587-4956-b962-bb874d441d62" providerId="AD"/>
      </p:ext>
    </p:extLst>
  </p:cmAuthor>
  <p:cmAuthor id="6" name="Johnson, Ronald D. (ARC-AF)" initials="JRD(" lastIdx="40" clrIdx="1">
    <p:extLst>
      <p:ext uri="{19B8F6BF-5375-455C-9EA6-DF929625EA0E}">
        <p15:presenceInfo xmlns:p15="http://schemas.microsoft.com/office/powerpoint/2012/main" userId="S-1-5-21-330711430-3775241029-4075259233-887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66FF33"/>
    <a:srgbClr val="3366CC"/>
    <a:srgbClr val="FF9966"/>
    <a:srgbClr val="C3D69B"/>
    <a:srgbClr val="7030A0"/>
    <a:srgbClr val="B3A2C7"/>
    <a:srgbClr val="95B3D7"/>
    <a:srgbClr val="B7DEE8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44" autoAdjust="0"/>
    <p:restoredTop sz="94007" autoAdjust="0"/>
  </p:normalViewPr>
  <p:slideViewPr>
    <p:cSldViewPr snapToGrid="0" snapToObjects="1">
      <p:cViewPr varScale="1">
        <p:scale>
          <a:sx n="62" d="100"/>
          <a:sy n="62" d="100"/>
        </p:scale>
        <p:origin x="580" y="5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200" d="100"/>
        <a:sy n="200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3822" y="96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wn, Lexie (AFRC-300)[CROWN CONSULTING INC]" userId="04c3d772-5413-4aa6-92c6-27a3c5982d4e" providerId="ADAL" clId="{81E91C9D-56CD-4D5B-976D-17D5F75FDBA8}"/>
    <pc:docChg chg="undo custSel modSld">
      <pc:chgData name="Brown, Lexie (AFRC-300)[CROWN CONSULTING INC]" userId="04c3d772-5413-4aa6-92c6-27a3c5982d4e" providerId="ADAL" clId="{81E91C9D-56CD-4D5B-976D-17D5F75FDBA8}" dt="2021-10-28T16:49:07.081" v="12" actId="1076"/>
      <pc:docMkLst>
        <pc:docMk/>
      </pc:docMkLst>
      <pc:sldChg chg="delSp modSp mod">
        <pc:chgData name="Brown, Lexie (AFRC-300)[CROWN CONSULTING INC]" userId="04c3d772-5413-4aa6-92c6-27a3c5982d4e" providerId="ADAL" clId="{81E91C9D-56CD-4D5B-976D-17D5F75FDBA8}" dt="2021-10-28T16:47:56.642" v="2" actId="1076"/>
        <pc:sldMkLst>
          <pc:docMk/>
          <pc:sldMk cId="2029502837" sldId="5600"/>
        </pc:sldMkLst>
        <pc:picChg chg="mod">
          <ac:chgData name="Brown, Lexie (AFRC-300)[CROWN CONSULTING INC]" userId="04c3d772-5413-4aa6-92c6-27a3c5982d4e" providerId="ADAL" clId="{81E91C9D-56CD-4D5B-976D-17D5F75FDBA8}" dt="2021-10-28T16:47:54.965" v="1" actId="1076"/>
          <ac:picMkLst>
            <pc:docMk/>
            <pc:sldMk cId="2029502837" sldId="5600"/>
            <ac:picMk id="12" creationId="{3B5200CF-AF0B-4CCE-9E9B-E2CA0C8D30E3}"/>
          </ac:picMkLst>
        </pc:picChg>
        <pc:picChg chg="mod">
          <ac:chgData name="Brown, Lexie (AFRC-300)[CROWN CONSULTING INC]" userId="04c3d772-5413-4aa6-92c6-27a3c5982d4e" providerId="ADAL" clId="{81E91C9D-56CD-4D5B-976D-17D5F75FDBA8}" dt="2021-10-28T16:47:56.642" v="2" actId="1076"/>
          <ac:picMkLst>
            <pc:docMk/>
            <pc:sldMk cId="2029502837" sldId="5600"/>
            <ac:picMk id="13" creationId="{8C3251A8-F08C-4AEA-A7C0-8496A95CAC59}"/>
          </ac:picMkLst>
        </pc:picChg>
        <pc:picChg chg="del">
          <ac:chgData name="Brown, Lexie (AFRC-300)[CROWN CONSULTING INC]" userId="04c3d772-5413-4aa6-92c6-27a3c5982d4e" providerId="ADAL" clId="{81E91C9D-56CD-4D5B-976D-17D5F75FDBA8}" dt="2021-10-28T16:47:52.023" v="0" actId="478"/>
          <ac:picMkLst>
            <pc:docMk/>
            <pc:sldMk cId="2029502837" sldId="5600"/>
            <ac:picMk id="14" creationId="{BED3A177-AA12-4461-8B29-A2968C59251B}"/>
          </ac:picMkLst>
        </pc:picChg>
      </pc:sldChg>
      <pc:sldChg chg="delSp modSp mod">
        <pc:chgData name="Brown, Lexie (AFRC-300)[CROWN CONSULTING INC]" userId="04c3d772-5413-4aa6-92c6-27a3c5982d4e" providerId="ADAL" clId="{81E91C9D-56CD-4D5B-976D-17D5F75FDBA8}" dt="2021-10-28T16:49:07.081" v="12" actId="1076"/>
        <pc:sldMkLst>
          <pc:docMk/>
          <pc:sldMk cId="3362070260" sldId="5696"/>
        </pc:sldMkLst>
        <pc:spChg chg="mod">
          <ac:chgData name="Brown, Lexie (AFRC-300)[CROWN CONSULTING INC]" userId="04c3d772-5413-4aa6-92c6-27a3c5982d4e" providerId="ADAL" clId="{81E91C9D-56CD-4D5B-976D-17D5F75FDBA8}" dt="2021-10-28T16:49:07.081" v="12" actId="1076"/>
          <ac:spMkLst>
            <pc:docMk/>
            <pc:sldMk cId="3362070260" sldId="5696"/>
            <ac:spMk id="3" creationId="{D5324AAB-1FED-4C3C-A136-5BC1AE4FDEFA}"/>
          </ac:spMkLst>
        </pc:spChg>
        <pc:spChg chg="mod">
          <ac:chgData name="Brown, Lexie (AFRC-300)[CROWN CONSULTING INC]" userId="04c3d772-5413-4aa6-92c6-27a3c5982d4e" providerId="ADAL" clId="{81E91C9D-56CD-4D5B-976D-17D5F75FDBA8}" dt="2021-10-28T16:49:02.159" v="11" actId="1076"/>
          <ac:spMkLst>
            <pc:docMk/>
            <pc:sldMk cId="3362070260" sldId="5696"/>
            <ac:spMk id="9" creationId="{BD93DC3C-7165-4CD0-A545-AFFD24EAC18F}"/>
          </ac:spMkLst>
        </pc:spChg>
        <pc:picChg chg="del">
          <ac:chgData name="Brown, Lexie (AFRC-300)[CROWN CONSULTING INC]" userId="04c3d772-5413-4aa6-92c6-27a3c5982d4e" providerId="ADAL" clId="{81E91C9D-56CD-4D5B-976D-17D5F75FDBA8}" dt="2021-10-28T16:48:58.231" v="9" actId="478"/>
          <ac:picMkLst>
            <pc:docMk/>
            <pc:sldMk cId="3362070260" sldId="5696"/>
            <ac:picMk id="2" creationId="{35A0F622-87BB-457F-9FC1-5FFBEA4F0C33}"/>
          </ac:picMkLst>
        </pc:picChg>
      </pc:sldChg>
      <pc:sldChg chg="delSp mod">
        <pc:chgData name="Brown, Lexie (AFRC-300)[CROWN CONSULTING INC]" userId="04c3d772-5413-4aa6-92c6-27a3c5982d4e" providerId="ADAL" clId="{81E91C9D-56CD-4D5B-976D-17D5F75FDBA8}" dt="2021-10-28T16:48:12.976" v="8" actId="478"/>
        <pc:sldMkLst>
          <pc:docMk/>
          <pc:sldMk cId="3542774064" sldId="5703"/>
        </pc:sldMkLst>
        <pc:spChg chg="del">
          <ac:chgData name="Brown, Lexie (AFRC-300)[CROWN CONSULTING INC]" userId="04c3d772-5413-4aa6-92c6-27a3c5982d4e" providerId="ADAL" clId="{81E91C9D-56CD-4D5B-976D-17D5F75FDBA8}" dt="2021-10-28T16:48:12.976" v="8" actId="478"/>
          <ac:spMkLst>
            <pc:docMk/>
            <pc:sldMk cId="3542774064" sldId="5703"/>
            <ac:spMk id="23" creationId="{EA9532D8-5D51-7547-B2C5-F3959CC9D268}"/>
          </ac:spMkLst>
        </pc:spChg>
        <pc:picChg chg="del">
          <ac:chgData name="Brown, Lexie (AFRC-300)[CROWN CONSULTING INC]" userId="04c3d772-5413-4aa6-92c6-27a3c5982d4e" providerId="ADAL" clId="{81E91C9D-56CD-4D5B-976D-17D5F75FDBA8}" dt="2021-10-28T16:48:04.842" v="6" actId="478"/>
          <ac:picMkLst>
            <pc:docMk/>
            <pc:sldMk cId="3542774064" sldId="5703"/>
            <ac:picMk id="26" creationId="{5EB2E2B0-6C6F-437A-B924-F11FAA5C7B1F}"/>
          </ac:picMkLst>
        </pc:picChg>
        <pc:picChg chg="del">
          <ac:chgData name="Brown, Lexie (AFRC-300)[CROWN CONSULTING INC]" userId="04c3d772-5413-4aa6-92c6-27a3c5982d4e" providerId="ADAL" clId="{81E91C9D-56CD-4D5B-976D-17D5F75FDBA8}" dt="2021-10-28T16:48:04.244" v="5" actId="478"/>
          <ac:picMkLst>
            <pc:docMk/>
            <pc:sldMk cId="3542774064" sldId="5703"/>
            <ac:picMk id="28" creationId="{EDAE0FB4-8EFC-448D-B4A4-982512C40519}"/>
          </ac:picMkLst>
        </pc:picChg>
        <pc:picChg chg="del">
          <ac:chgData name="Brown, Lexie (AFRC-300)[CROWN CONSULTING INC]" userId="04c3d772-5413-4aa6-92c6-27a3c5982d4e" providerId="ADAL" clId="{81E91C9D-56CD-4D5B-976D-17D5F75FDBA8}" dt="2021-10-28T16:48:02.939" v="3" actId="478"/>
          <ac:picMkLst>
            <pc:docMk/>
            <pc:sldMk cId="3542774064" sldId="5703"/>
            <ac:picMk id="29" creationId="{1B809540-2D33-4D2F-9A1C-7783FABDB8DB}"/>
          </ac:picMkLst>
        </pc:picChg>
        <pc:picChg chg="del">
          <ac:chgData name="Brown, Lexie (AFRC-300)[CROWN CONSULTING INC]" userId="04c3d772-5413-4aa6-92c6-27a3c5982d4e" providerId="ADAL" clId="{81E91C9D-56CD-4D5B-976D-17D5F75FDBA8}" dt="2021-10-28T16:48:03.706" v="4" actId="478"/>
          <ac:picMkLst>
            <pc:docMk/>
            <pc:sldMk cId="3542774064" sldId="5703"/>
            <ac:picMk id="30" creationId="{4E51CC10-BD71-41E9-87E4-BBE2E52E9E07}"/>
          </ac:picMkLst>
        </pc:picChg>
        <pc:picChg chg="del">
          <ac:chgData name="Brown, Lexie (AFRC-300)[CROWN CONSULTING INC]" userId="04c3d772-5413-4aa6-92c6-27a3c5982d4e" providerId="ADAL" clId="{81E91C9D-56CD-4D5B-976D-17D5F75FDBA8}" dt="2021-10-28T16:48:08.429" v="7" actId="478"/>
          <ac:picMkLst>
            <pc:docMk/>
            <pc:sldMk cId="3542774064" sldId="5703"/>
            <ac:picMk id="31" creationId="{F2395E66-8B64-4531-9EB4-5931BFE28EC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229B11-58A4-B747-BD44-DB2F182A0B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8"/>
            <a:ext cx="4031193" cy="352056"/>
          </a:xfrm>
          <a:prstGeom prst="rect">
            <a:avLst/>
          </a:prstGeom>
        </p:spPr>
        <p:txBody>
          <a:bodyPr vert="horz" lIns="93873" tIns="46937" rIns="93873" bIns="4693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5A714A-9384-F440-8F02-676451B42F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9407" y="8"/>
            <a:ext cx="4031193" cy="352056"/>
          </a:xfrm>
          <a:prstGeom prst="rect">
            <a:avLst/>
          </a:prstGeom>
        </p:spPr>
        <p:txBody>
          <a:bodyPr vert="horz" lIns="93873" tIns="46937" rIns="93873" bIns="46937" rtlCol="0"/>
          <a:lstStyle>
            <a:lvl1pPr algn="r">
              <a:defRPr sz="1200"/>
            </a:lvl1pPr>
          </a:lstStyle>
          <a:p>
            <a:fld id="{74E70899-FDF5-F043-B737-3FFCDB89E6D8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F34697-3424-EA4B-A86D-1C21446DF8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664696"/>
            <a:ext cx="4031193" cy="352055"/>
          </a:xfrm>
          <a:prstGeom prst="rect">
            <a:avLst/>
          </a:prstGeom>
        </p:spPr>
        <p:txBody>
          <a:bodyPr vert="horz" lIns="93873" tIns="46937" rIns="93873" bIns="4693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93EF07-F733-5D42-9E37-10533C77A8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9407" y="6664696"/>
            <a:ext cx="4031193" cy="352055"/>
          </a:xfrm>
          <a:prstGeom prst="rect">
            <a:avLst/>
          </a:prstGeom>
        </p:spPr>
        <p:txBody>
          <a:bodyPr vert="horz" lIns="93873" tIns="46937" rIns="93873" bIns="46937" rtlCol="0" anchor="b"/>
          <a:lstStyle>
            <a:lvl1pPr algn="r">
              <a:defRPr sz="1200"/>
            </a:lvl1pPr>
          </a:lstStyle>
          <a:p>
            <a:fld id="{ACB479F7-6AA7-214F-8F1C-B5EA288A3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21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8"/>
            <a:ext cx="4031193" cy="352056"/>
          </a:xfrm>
          <a:prstGeom prst="rect">
            <a:avLst/>
          </a:prstGeom>
        </p:spPr>
        <p:txBody>
          <a:bodyPr vert="horz" lIns="93873" tIns="46937" rIns="93873" bIns="4693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9407" y="8"/>
            <a:ext cx="4031193" cy="352056"/>
          </a:xfrm>
          <a:prstGeom prst="rect">
            <a:avLst/>
          </a:prstGeom>
        </p:spPr>
        <p:txBody>
          <a:bodyPr vert="horz" lIns="93873" tIns="46937" rIns="93873" bIns="46937" rtlCol="0"/>
          <a:lstStyle>
            <a:lvl1pPr algn="r">
              <a:defRPr sz="1200"/>
            </a:lvl1pPr>
          </a:lstStyle>
          <a:p>
            <a:fld id="{6EC6A20C-6D49-C340-A5F7-F52F8CD38ED2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7888"/>
            <a:ext cx="4210050" cy="2368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873" tIns="46937" rIns="93873" bIns="4693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6811"/>
            <a:ext cx="7442200" cy="2762847"/>
          </a:xfrm>
          <a:prstGeom prst="rect">
            <a:avLst/>
          </a:prstGeom>
        </p:spPr>
        <p:txBody>
          <a:bodyPr vert="horz" lIns="93873" tIns="46937" rIns="93873" bIns="4693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64696"/>
            <a:ext cx="4031193" cy="352055"/>
          </a:xfrm>
          <a:prstGeom prst="rect">
            <a:avLst/>
          </a:prstGeom>
        </p:spPr>
        <p:txBody>
          <a:bodyPr vert="horz" lIns="93873" tIns="46937" rIns="93873" bIns="4693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9407" y="6664696"/>
            <a:ext cx="4031193" cy="352055"/>
          </a:xfrm>
          <a:prstGeom prst="rect">
            <a:avLst/>
          </a:prstGeom>
        </p:spPr>
        <p:txBody>
          <a:bodyPr vert="horz" lIns="93873" tIns="46937" rIns="93873" bIns="46937" rtlCol="0" anchor="b"/>
          <a:lstStyle>
            <a:lvl1pPr algn="r">
              <a:defRPr sz="1200"/>
            </a:lvl1pPr>
          </a:lstStyle>
          <a:p>
            <a:fld id="{A634E410-7213-3140-9F6B-41BEA2C91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794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633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406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214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32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07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123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925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1134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0897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7380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0768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227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08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077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97" r:id="rId7"/>
  </p:sldLayoutIdLst>
  <p:hf hd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iBsgqNFM_XU" TargetMode="External"/><Relationship Id="rId13" Type="http://schemas.openxmlformats.org/officeDocument/2006/relationships/image" Target="../media/image10.png"/><Relationship Id="rId3" Type="http://schemas.openxmlformats.org/officeDocument/2006/relationships/hyperlink" Target="https://ntrs.nasa.gov/api/citations/20205011091/downloads/UAM%20Vision%20Concept%20of%20Operations%20UML-4%20v1.0.pdf" TargetMode="External"/><Relationship Id="rId7" Type="http://schemas.openxmlformats.org/officeDocument/2006/relationships/hyperlink" Target="https://www.youtube.com/watch?v=lKf0Y317AJw" TargetMode="External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Vu1VWEvgd24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www.faa.gov/uas/advanced_operations/urban_air_mobility/" TargetMode="External"/><Relationship Id="rId10" Type="http://schemas.openxmlformats.org/officeDocument/2006/relationships/image" Target="../media/image7.png"/><Relationship Id="rId4" Type="http://schemas.openxmlformats.org/officeDocument/2006/relationships/hyperlink" Target="https://ntrs.nasa.gov/api/citations/20210010443/downloads/UAM%20Vision%20ConOps%20Overview%20Presentation%2018DEC2020.pdf" TargetMode="External"/><Relationship Id="rId9" Type="http://schemas.openxmlformats.org/officeDocument/2006/relationships/hyperlink" Target="https://www.youtube.com/watch?v=m8KCFAh7R5Q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intern.nasa.gov/" TargetMode="External"/><Relationship Id="rId3" Type="http://schemas.openxmlformats.org/officeDocument/2006/relationships/hyperlink" Target="https://nari.arc.nasa.gov/aam-portal/" TargetMode="External"/><Relationship Id="rId7" Type="http://schemas.openxmlformats.org/officeDocument/2006/relationships/hyperlink" Target="https://www.nasa.gov/aeroresearch/aam/description/" TargetMode="Externa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bir.nasa.gov/" TargetMode="External"/><Relationship Id="rId11" Type="http://schemas.openxmlformats.org/officeDocument/2006/relationships/image" Target="../media/image13.png"/><Relationship Id="rId5" Type="http://schemas.openxmlformats.org/officeDocument/2006/relationships/hyperlink" Target="https://www.nasa.gov/aeroresearch/programs" TargetMode="External"/><Relationship Id="rId10" Type="http://schemas.openxmlformats.org/officeDocument/2006/relationships/image" Target="../media/image12.png"/><Relationship Id="rId4" Type="http://schemas.openxmlformats.org/officeDocument/2006/relationships/hyperlink" Target="https://nari.arc.nasa.gov/aamcareers" TargetMode="Externa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nancy.mendonca@nasa.gov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srs.arc.nasa.gov/uassafet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helicopter flying over a city&#10;&#10;Description automatically generated">
            <a:extLst>
              <a:ext uri="{FF2B5EF4-FFF2-40B4-BE49-F238E27FC236}">
                <a16:creationId xmlns:a16="http://schemas.microsoft.com/office/drawing/2014/main" id="{B15EBE4F-B613-41D5-B41B-B3815368A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7337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0440F6-68CC-EC4B-9167-0E276F6F70CD}"/>
              </a:ext>
            </a:extLst>
          </p:cNvPr>
          <p:cNvSpPr/>
          <p:nvPr/>
        </p:nvSpPr>
        <p:spPr>
          <a:xfrm>
            <a:off x="0" y="4976901"/>
            <a:ext cx="12192000" cy="1508105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B8FE33-90FE-8C44-A15D-2D8053EDB42E}"/>
              </a:ext>
            </a:extLst>
          </p:cNvPr>
          <p:cNvSpPr txBox="1"/>
          <p:nvPr/>
        </p:nvSpPr>
        <p:spPr>
          <a:xfrm>
            <a:off x="50666" y="5009437"/>
            <a:ext cx="119487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i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Advanced Air Mobility</a:t>
            </a:r>
          </a:p>
          <a:p>
            <a:pPr lvl="0"/>
            <a:r>
              <a:rPr lang="en-US" i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November 6, 2021</a:t>
            </a:r>
          </a:p>
          <a:p>
            <a:pPr lvl="0"/>
            <a:endParaRPr lang="en-US" sz="1200" i="1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063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85B31-1AA9-EA41-B778-A64017773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1D7AB-DCFB-7D43-9C55-04C379315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C0F42F-A60F-434E-9359-C1CB8F54EFC7}"/>
              </a:ext>
            </a:extLst>
          </p:cNvPr>
          <p:cNvSpPr txBox="1"/>
          <p:nvPr/>
        </p:nvSpPr>
        <p:spPr>
          <a:xfrm>
            <a:off x="609600" y="815788"/>
            <a:ext cx="1112519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The AAM Vision</a:t>
            </a:r>
          </a:p>
          <a:p>
            <a:pPr lvl="1"/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Resources - Where to find more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Opportunities for Engagement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28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CCE0F0AB-DD07-834E-ACE6-09C3BE384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9" name="Storm Cloud">
            <a:extLst>
              <a:ext uri="{FF2B5EF4-FFF2-40B4-BE49-F238E27FC236}">
                <a16:creationId xmlns:a16="http://schemas.microsoft.com/office/drawing/2014/main" id="{2581E9E6-5DB3-D04B-BF15-C1EAE87F50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7" y="1413572"/>
            <a:ext cx="1615428" cy="63767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2E93D3E8-D9E6-BE4B-A6FD-FEB327233860}"/>
              </a:ext>
            </a:extLst>
          </p:cNvPr>
          <p:cNvSpPr txBox="1"/>
          <p:nvPr/>
        </p:nvSpPr>
        <p:spPr>
          <a:xfrm>
            <a:off x="1743897" y="3429000"/>
            <a:ext cx="9877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Distribution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Center/Warehouse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D0AF730-D1ED-3E4B-A9A2-12B008702BEF}"/>
              </a:ext>
            </a:extLst>
          </p:cNvPr>
          <p:cNvSpPr txBox="1"/>
          <p:nvPr/>
        </p:nvSpPr>
        <p:spPr>
          <a:xfrm>
            <a:off x="5104484" y="1496082"/>
            <a:ext cx="67358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Inter-City</a:t>
            </a:r>
          </a:p>
          <a:p>
            <a:pPr algn="ctr"/>
            <a:r>
              <a:rPr lang="en-US" sz="1000" dirty="0" err="1"/>
              <a:t>eVTOL</a:t>
            </a:r>
            <a:endParaRPr lang="en-US" sz="1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D1EC7B0-2D73-3045-A01D-AAB7CEC17A84}"/>
              </a:ext>
            </a:extLst>
          </p:cNvPr>
          <p:cNvSpPr txBox="1"/>
          <p:nvPr/>
        </p:nvSpPr>
        <p:spPr>
          <a:xfrm>
            <a:off x="2889388" y="5170057"/>
            <a:ext cx="659155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Inter-city</a:t>
            </a:r>
          </a:p>
          <a:p>
            <a:pPr algn="ctr"/>
            <a:r>
              <a:rPr lang="en-US" sz="1000" dirty="0" err="1"/>
              <a:t>eVTOL</a:t>
            </a:r>
            <a:endParaRPr lang="en-US" sz="1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C1EE88-6CA8-6C4F-B06A-F281A96050FC}"/>
              </a:ext>
            </a:extLst>
          </p:cNvPr>
          <p:cNvSpPr txBox="1"/>
          <p:nvPr/>
        </p:nvSpPr>
        <p:spPr>
          <a:xfrm>
            <a:off x="2011729" y="2578273"/>
            <a:ext cx="60946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Cargo </a:t>
            </a:r>
          </a:p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Delivery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741A080-9C99-8E49-939A-408398D0A54D}"/>
              </a:ext>
            </a:extLst>
          </p:cNvPr>
          <p:cNvSpPr txBox="1"/>
          <p:nvPr/>
        </p:nvSpPr>
        <p:spPr>
          <a:xfrm>
            <a:off x="10882550" y="2947605"/>
            <a:ext cx="61747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Medical</a:t>
            </a:r>
          </a:p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Transfer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3F349FD-3D0B-F148-BB31-60237A04290A}"/>
              </a:ext>
            </a:extLst>
          </p:cNvPr>
          <p:cNvSpPr txBox="1"/>
          <p:nvPr/>
        </p:nvSpPr>
        <p:spPr>
          <a:xfrm>
            <a:off x="6286663" y="5570167"/>
            <a:ext cx="82586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Cross-metro</a:t>
            </a:r>
          </a:p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Transfer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153409C-4473-AB40-8AD1-2BE8ABC2E92A}"/>
              </a:ext>
            </a:extLst>
          </p:cNvPr>
          <p:cNvSpPr txBox="1"/>
          <p:nvPr/>
        </p:nvSpPr>
        <p:spPr>
          <a:xfrm>
            <a:off x="5922806" y="2834924"/>
            <a:ext cx="61747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Airport</a:t>
            </a:r>
          </a:p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Transfer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9D80F9-22F2-8D46-BE93-4796FDDE5C1F}"/>
              </a:ext>
            </a:extLst>
          </p:cNvPr>
          <p:cNvSpPr txBox="1"/>
          <p:nvPr/>
        </p:nvSpPr>
        <p:spPr>
          <a:xfrm>
            <a:off x="7136634" y="2061189"/>
            <a:ext cx="60946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Cargo</a:t>
            </a:r>
          </a:p>
          <a:p>
            <a:pPr algn="ctr"/>
            <a:r>
              <a:rPr lang="en-US" sz="1000" dirty="0"/>
              <a:t>Delivery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6454C1C-9F87-D346-8607-49574BF34185}"/>
              </a:ext>
            </a:extLst>
          </p:cNvPr>
          <p:cNvSpPr txBox="1"/>
          <p:nvPr/>
        </p:nvSpPr>
        <p:spPr>
          <a:xfrm>
            <a:off x="7763514" y="4070736"/>
            <a:ext cx="76335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Fleet</a:t>
            </a:r>
          </a:p>
          <a:p>
            <a:pPr algn="ctr"/>
            <a:r>
              <a:rPr lang="en-US" sz="1000" dirty="0"/>
              <a:t>Operations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8A50E1C-3573-7748-AE1D-42248DFBB8C4}"/>
              </a:ext>
            </a:extLst>
          </p:cNvPr>
          <p:cNvSpPr txBox="1"/>
          <p:nvPr/>
        </p:nvSpPr>
        <p:spPr>
          <a:xfrm>
            <a:off x="9670465" y="3670626"/>
            <a:ext cx="771365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Air</a:t>
            </a:r>
          </a:p>
          <a:p>
            <a:pPr algn="ctr"/>
            <a:r>
              <a:rPr lang="en-US" sz="1000" dirty="0"/>
              <a:t>Ambulance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4FD8D47-20CC-B842-8D94-3058CEE8045E}"/>
              </a:ext>
            </a:extLst>
          </p:cNvPr>
          <p:cNvSpPr txBox="1"/>
          <p:nvPr/>
        </p:nvSpPr>
        <p:spPr>
          <a:xfrm>
            <a:off x="4519737" y="5392677"/>
            <a:ext cx="106311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Small </a:t>
            </a:r>
          </a:p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Package Delivery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62E9319-6AA9-C646-BB11-1AF4E9A02795}"/>
              </a:ext>
            </a:extLst>
          </p:cNvPr>
          <p:cNvSpPr txBox="1"/>
          <p:nvPr/>
        </p:nvSpPr>
        <p:spPr>
          <a:xfrm>
            <a:off x="6781408" y="3462116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High Density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Corridor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49B3D83-FD6A-104C-A120-DEC2F96915CA}"/>
              </a:ext>
            </a:extLst>
          </p:cNvPr>
          <p:cNvSpPr txBox="1"/>
          <p:nvPr/>
        </p:nvSpPr>
        <p:spPr>
          <a:xfrm>
            <a:off x="807714" y="1593780"/>
            <a:ext cx="636713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Regional</a:t>
            </a:r>
          </a:p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Network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8A04B5E-C6B6-4E4A-A384-42830E320FBD}"/>
              </a:ext>
            </a:extLst>
          </p:cNvPr>
          <p:cNvSpPr txBox="1"/>
          <p:nvPr/>
        </p:nvSpPr>
        <p:spPr>
          <a:xfrm>
            <a:off x="2885223" y="1249861"/>
            <a:ext cx="10583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bg1"/>
                </a:solidFill>
              </a:rPr>
              <a:t>Rural Operations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08455ED-4B2E-7B4C-A614-16A1B04E93DD}"/>
              </a:ext>
            </a:extLst>
          </p:cNvPr>
          <p:cNvSpPr txBox="1"/>
          <p:nvPr/>
        </p:nvSpPr>
        <p:spPr>
          <a:xfrm>
            <a:off x="5565509" y="1205061"/>
            <a:ext cx="1107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bg1"/>
                </a:solidFill>
              </a:rPr>
              <a:t>Urban Operations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FA9EF13-D0E8-F74F-A419-ABFECDC7C2C1}"/>
              </a:ext>
            </a:extLst>
          </p:cNvPr>
          <p:cNvSpPr txBox="1"/>
          <p:nvPr/>
        </p:nvSpPr>
        <p:spPr>
          <a:xfrm>
            <a:off x="7720234" y="893216"/>
            <a:ext cx="80663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On Demand</a:t>
            </a:r>
          </a:p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Air-Taxi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539A273-4557-2F43-A344-7BA7057DEB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457" y="3438175"/>
            <a:ext cx="1195990" cy="748077"/>
          </a:xfrm>
          <a:prstGeom prst="rect">
            <a:avLst/>
          </a:prstGeom>
        </p:spPr>
      </p:pic>
      <p:pic>
        <p:nvPicPr>
          <p:cNvPr id="4" name="NASA Logo" descr="CMR.png">
            <a:extLst>
              <a:ext uri="{FF2B5EF4-FFF2-40B4-BE49-F238E27FC236}">
                <a16:creationId xmlns:a16="http://schemas.microsoft.com/office/drawing/2014/main" id="{874771E5-1E18-4C7E-AED8-F35B3462997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9" y="9332"/>
            <a:ext cx="655655" cy="541175"/>
          </a:xfrm>
          <a:prstGeom prst="rect">
            <a:avLst/>
          </a:prstGeom>
        </p:spPr>
      </p:pic>
      <p:sp>
        <p:nvSpPr>
          <p:cNvPr id="5" name="TEXT - Title">
            <a:extLst>
              <a:ext uri="{FF2B5EF4-FFF2-40B4-BE49-F238E27FC236}">
                <a16:creationId xmlns:a16="http://schemas.microsoft.com/office/drawing/2014/main" id="{7B94359D-CA89-4033-9EAC-44B04D79D0EE}"/>
              </a:ext>
            </a:extLst>
          </p:cNvPr>
          <p:cNvSpPr txBox="1"/>
          <p:nvPr/>
        </p:nvSpPr>
        <p:spPr>
          <a:xfrm>
            <a:off x="6286663" y="2489"/>
            <a:ext cx="5825434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Advanced Air Mobility (AAM) Mission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C37BAEF-2756-4549-AA88-DE79E1114BCA}"/>
              </a:ext>
            </a:extLst>
          </p:cNvPr>
          <p:cNvSpPr/>
          <p:nvPr/>
        </p:nvSpPr>
        <p:spPr>
          <a:xfrm>
            <a:off x="7116" y="6305692"/>
            <a:ext cx="12192528" cy="46166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/>
              <a:t>Safe, sustainable, affordable, and accessible aviation for transformational local and intraregional missions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A7C1E1-D4C0-384C-827E-FA3CF028A895}"/>
              </a:ext>
            </a:extLst>
          </p:cNvPr>
          <p:cNvSpPr/>
          <p:nvPr/>
        </p:nvSpPr>
        <p:spPr>
          <a:xfrm>
            <a:off x="-7644" y="17637"/>
            <a:ext cx="5930450" cy="103785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b="1" dirty="0">
                <a:solidFill>
                  <a:srgbClr val="00309A"/>
                </a:solidFill>
              </a:rPr>
              <a:t>UAM Maturity Levels (UML)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DD21F2-9459-44BD-8FEE-7E4D8C6EB04C}"/>
              </a:ext>
            </a:extLst>
          </p:cNvPr>
          <p:cNvSpPr txBox="1"/>
          <p:nvPr/>
        </p:nvSpPr>
        <p:spPr>
          <a:xfrm>
            <a:off x="358092" y="190153"/>
            <a:ext cx="5576078" cy="276999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A34A"/>
                </a:solidFill>
                <a:effectLst>
                  <a:outerShdw blurRad="50800" dist="38100" dir="2700000" sx="1000" sy="1000" algn="tl" rotWithShape="0">
                    <a:prstClr val="black"/>
                  </a:outerShdw>
                </a:effectLst>
              </a:rPr>
              <a:t>UML-4 Medium Density/Complexity, collaborative and responsible automated systems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7FE18A-3297-4B9B-8994-5F76C9F277E4}"/>
              </a:ext>
            </a:extLst>
          </p:cNvPr>
          <p:cNvSpPr txBox="1"/>
          <p:nvPr/>
        </p:nvSpPr>
        <p:spPr>
          <a:xfrm>
            <a:off x="358093" y="546557"/>
            <a:ext cx="3542252" cy="276999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6CDC46"/>
                </a:solidFill>
                <a:effectLst>
                  <a:outerShdw blurRad="50800" dist="38100" dir="2700000" sx="1000" sy="1000" algn="tl" rotWithShape="0">
                    <a:prstClr val="black"/>
                  </a:outerShdw>
                </a:effectLst>
              </a:rPr>
              <a:t>UML-2 Low Density/Complexity, assistive automation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FEA40-96A1-49F6-ABDB-4BA45B5F39C6}"/>
              </a:ext>
            </a:extLst>
          </p:cNvPr>
          <p:cNvSpPr txBox="1"/>
          <p:nvPr/>
        </p:nvSpPr>
        <p:spPr>
          <a:xfrm>
            <a:off x="358091" y="366333"/>
            <a:ext cx="5619039" cy="276999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EEE781"/>
                </a:solidFill>
                <a:effectLst>
                  <a:outerShdw blurRad="50800" dist="38100" dir="2700000" sx="1000" sy="1000" algn="tl" rotWithShape="0">
                    <a:prstClr val="black"/>
                  </a:outerShdw>
                </a:effectLst>
              </a:rPr>
              <a:t>UML-3 Low Density, Medium Complexity, comprehensive safety assurance automation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39E62E-D1D1-7D4F-A91D-B9A91B3A3B6D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57131" y="677362"/>
            <a:ext cx="300962" cy="769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9E5A930-C497-9C44-9697-6C7481B19A8A}"/>
              </a:ext>
            </a:extLst>
          </p:cNvPr>
          <p:cNvCxnSpPr>
            <a:cxnSpLocks/>
          </p:cNvCxnSpPr>
          <p:nvPr/>
        </p:nvCxnSpPr>
        <p:spPr>
          <a:xfrm>
            <a:off x="57131" y="487585"/>
            <a:ext cx="30096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235B3BB-5796-1B4F-BF1D-6FED2D21B475}"/>
              </a:ext>
            </a:extLst>
          </p:cNvPr>
          <p:cNvCxnSpPr>
            <a:cxnSpLocks/>
          </p:cNvCxnSpPr>
          <p:nvPr/>
        </p:nvCxnSpPr>
        <p:spPr>
          <a:xfrm>
            <a:off x="57129" y="327220"/>
            <a:ext cx="30096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0740451-8ECA-5141-BB3E-FD9FA3E379FD}"/>
              </a:ext>
            </a:extLst>
          </p:cNvPr>
          <p:cNvSpPr txBox="1"/>
          <p:nvPr/>
        </p:nvSpPr>
        <p:spPr>
          <a:xfrm>
            <a:off x="358093" y="749757"/>
            <a:ext cx="2088970" cy="276999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200" dirty="0">
                <a:effectLst>
                  <a:outerShdw dist="38100" sx="200000" sy="200000" algn="tl" rotWithShape="0">
                    <a:prstClr val="black">
                      <a:alpha val="0"/>
                    </a:prstClr>
                  </a:outerShdw>
                </a:effectLst>
              </a:rPr>
              <a:t>UML-1 Conforming prototypes</a:t>
            </a:r>
          </a:p>
        </p:txBody>
      </p:sp>
    </p:spTree>
    <p:extLst>
      <p:ext uri="{BB962C8B-B14F-4D97-AF65-F5344CB8AC3E}">
        <p14:creationId xmlns:p14="http://schemas.microsoft.com/office/powerpoint/2010/main" val="146042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97D47-BAAA-F546-AB9F-25A485868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Vision Resources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4246FD5F-27D1-7D40-B90C-0E1B92652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424" y="904867"/>
            <a:ext cx="8022744" cy="531058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NASA’s Vision ConOps </a:t>
            </a:r>
          </a:p>
          <a:p>
            <a:pPr marL="685791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Document: </a:t>
            </a:r>
            <a:r>
              <a:rPr lang="en-US" sz="1800" dirty="0">
                <a:hlinkClick r:id="rId3"/>
              </a:rPr>
              <a:t>https://ntrs.nasa.gov/api/citations/20205011091/downloads/UAM%20Vision%20Concept%20of%20Operations%20UML-4%20v1.0.pdf</a:t>
            </a:r>
            <a:r>
              <a:rPr lang="en-US" sz="1800" dirty="0"/>
              <a:t> </a:t>
            </a:r>
          </a:p>
          <a:p>
            <a:pPr marL="685791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Presentation: </a:t>
            </a:r>
            <a:r>
              <a:rPr lang="en-US" sz="1800" dirty="0">
                <a:hlinkClick r:id="rId4"/>
              </a:rPr>
              <a:t>https://ntrs.nasa.gov/api/citations/20210010443/downloads/UAM%20Vision%20ConOps%20Overview%20Presentation%2018DEC2020.pdf</a:t>
            </a:r>
            <a:r>
              <a:rPr lang="en-US" sz="18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FAA’s AAM Webpage - </a:t>
            </a:r>
            <a:r>
              <a:rPr lang="en-US" sz="2000" u="sng" dirty="0">
                <a:hlinkClick r:id="rId5"/>
              </a:rPr>
              <a:t>https://www.faa.gov/uas/advanced_operations/urban_air_mobility/</a:t>
            </a:r>
            <a:endParaRPr lang="en-US" sz="2000" u="sng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UAM ConOps 1.0</a:t>
            </a:r>
          </a:p>
          <a:p>
            <a:pPr marL="342909" indent="-285750">
              <a:buFont typeface="Arial" panose="020B0604020202020204" pitchFamily="34" charset="0"/>
              <a:buChar char="•"/>
            </a:pPr>
            <a:r>
              <a:rPr lang="en-US" sz="2200" dirty="0"/>
              <a:t>Videos</a:t>
            </a:r>
          </a:p>
          <a:p>
            <a:pPr lvl="1"/>
            <a:r>
              <a:rPr lang="en-US" u="sng" dirty="0">
                <a:hlinkClick r:id="rId6"/>
              </a:rPr>
              <a:t>https://www.youtube.com/watch?v=Vu1VWEvgd24</a:t>
            </a:r>
            <a:endParaRPr lang="en-US" dirty="0"/>
          </a:p>
          <a:p>
            <a:pPr lvl="1"/>
            <a:r>
              <a:rPr lang="en-US" u="sng" dirty="0">
                <a:hlinkClick r:id="rId7"/>
              </a:rPr>
              <a:t>https://www.youtube.com/watch?v=lKf0Y317AJw</a:t>
            </a:r>
            <a:endParaRPr lang="en-US" dirty="0"/>
          </a:p>
          <a:p>
            <a:pPr lvl="1"/>
            <a:r>
              <a:rPr lang="en-US" u="sng" dirty="0">
                <a:hlinkClick r:id="rId8"/>
              </a:rPr>
              <a:t>https://www.youtube.com/watch?v=iBsgqNFM_XU</a:t>
            </a:r>
            <a:r>
              <a:rPr lang="en-US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u="sng" dirty="0">
                <a:hlinkClick r:id="rId9"/>
              </a:rPr>
              <a:t>https://www.youtube.com/watch?v=m8KCFAh7R5Q</a:t>
            </a:r>
            <a:endParaRPr lang="en-US" dirty="0"/>
          </a:p>
          <a:p>
            <a:pPr marL="342909" indent="-285750">
              <a:buFont typeface="Arial" panose="020B0604020202020204" pitchFamily="34" charset="0"/>
              <a:buChar char="•"/>
            </a:pPr>
            <a:endParaRPr lang="en-US" sz="2200" dirty="0"/>
          </a:p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43C40C-0F49-EF47-BB44-77AFD8B35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B5200CF-AF0B-4CCE-9E9B-E2CA0C8D30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90752" y="720627"/>
            <a:ext cx="1570824" cy="20332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C3251A8-F08C-4AEA-A7C0-8496A95CAC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61889" y="2980248"/>
            <a:ext cx="2322086" cy="13107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F4827F-9BDB-4EF8-A98A-A22E092C0D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80312" y="4517418"/>
            <a:ext cx="2557868" cy="14357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61D851C-A629-45EB-8A8D-C8F0098ACE2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39896" y="4517418"/>
            <a:ext cx="2566073" cy="143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502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97D47-BAAA-F546-AB9F-25A485868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Resources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4246FD5F-27D1-7D40-B90C-0E1B92652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424" y="904868"/>
            <a:ext cx="9581046" cy="5741328"/>
          </a:xfrm>
        </p:spPr>
        <p:txBody>
          <a:bodyPr>
            <a:normAutofit/>
          </a:bodyPr>
          <a:lstStyle/>
          <a:p>
            <a:r>
              <a:rPr lang="en-US" dirty="0"/>
              <a:t>Education</a:t>
            </a:r>
          </a:p>
          <a:p>
            <a:pPr lvl="1"/>
            <a:r>
              <a:rPr lang="en-US" dirty="0"/>
              <a:t>AEWGs </a:t>
            </a:r>
            <a:r>
              <a:rPr lang="en-US" dirty="0">
                <a:hlinkClick r:id="rId3"/>
              </a:rPr>
              <a:t>https://nari.arc.nasa.gov/aam-portal/</a:t>
            </a:r>
            <a:endParaRPr lang="en-US" dirty="0"/>
          </a:p>
          <a:p>
            <a:pPr lvl="1"/>
            <a:r>
              <a:rPr lang="en-US" dirty="0"/>
              <a:t>STEM </a:t>
            </a:r>
            <a:r>
              <a:rPr lang="en-US" dirty="0">
                <a:hlinkClick r:id="rId4"/>
              </a:rPr>
              <a:t>https://nari.arc.nasa.gov/aamcareers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AAM Career Day Information</a:t>
            </a:r>
          </a:p>
          <a:p>
            <a:pPr lvl="2"/>
            <a:r>
              <a:rPr lang="en-US" dirty="0"/>
              <a:t>Recordings Resources for students and educators </a:t>
            </a:r>
          </a:p>
          <a:p>
            <a:pPr lvl="1"/>
            <a:r>
              <a:rPr lang="en-US" dirty="0"/>
              <a:t>Outreach</a:t>
            </a:r>
          </a:p>
          <a:p>
            <a:r>
              <a:rPr lang="en-US" dirty="0"/>
              <a:t>Research</a:t>
            </a:r>
          </a:p>
          <a:p>
            <a:pPr lvl="1"/>
            <a:r>
              <a:rPr lang="en-US" dirty="0"/>
              <a:t>NASA Project Research  </a:t>
            </a:r>
            <a:r>
              <a:rPr lang="en-US" dirty="0">
                <a:hlinkClick r:id="rId5"/>
              </a:rPr>
              <a:t>https://www.nasa.gov/aeroresearch/programs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SBIRs </a:t>
            </a:r>
            <a:r>
              <a:rPr lang="en-US" dirty="0">
                <a:hlinkClick r:id="rId6"/>
              </a:rPr>
              <a:t>https://sbir.nasa.gov/</a:t>
            </a:r>
            <a:r>
              <a:rPr lang="en-US" dirty="0"/>
              <a:t> </a:t>
            </a:r>
          </a:p>
          <a:p>
            <a:r>
              <a:rPr lang="en-US" dirty="0"/>
              <a:t>Partnerships</a:t>
            </a:r>
          </a:p>
          <a:p>
            <a:pPr lvl="1"/>
            <a:r>
              <a:rPr lang="en-US" dirty="0"/>
              <a:t>Community Agreements</a:t>
            </a:r>
          </a:p>
          <a:p>
            <a:pPr lvl="1"/>
            <a:r>
              <a:rPr lang="en-US" dirty="0"/>
              <a:t>Research Agreements</a:t>
            </a:r>
          </a:p>
          <a:p>
            <a:r>
              <a:rPr lang="en-US" dirty="0"/>
              <a:t>Crosscutting</a:t>
            </a:r>
          </a:p>
          <a:p>
            <a:pPr lvl="1"/>
            <a:r>
              <a:rPr lang="en-US" dirty="0"/>
              <a:t>National Campaign  </a:t>
            </a:r>
            <a:r>
              <a:rPr lang="en-US" dirty="0">
                <a:hlinkClick r:id="rId7"/>
              </a:rPr>
              <a:t>https://www.nasa.gov/aeroresearch/aam/description/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Internships  </a:t>
            </a:r>
            <a:r>
              <a:rPr lang="en-US" dirty="0">
                <a:hlinkClick r:id="rId8"/>
              </a:rPr>
              <a:t>https://intern.nasa.gov/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43C40C-0F49-EF47-BB44-77AFD8B35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Aircraft Working Group">
            <a:extLst>
              <a:ext uri="{FF2B5EF4-FFF2-40B4-BE49-F238E27FC236}">
                <a16:creationId xmlns:a16="http://schemas.microsoft.com/office/drawing/2014/main" id="{3201C1A9-115E-4F0C-9775-EC8964738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43" y="687588"/>
            <a:ext cx="1316524" cy="84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ircraft Working Group">
            <a:extLst>
              <a:ext uri="{FF2B5EF4-FFF2-40B4-BE49-F238E27FC236}">
                <a16:creationId xmlns:a16="http://schemas.microsoft.com/office/drawing/2014/main" id="{66C83B85-CF24-49F0-A374-5538B1DBF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972" y="663840"/>
            <a:ext cx="1439910" cy="92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ircraft Working Group">
            <a:extLst>
              <a:ext uri="{FF2B5EF4-FFF2-40B4-BE49-F238E27FC236}">
                <a16:creationId xmlns:a16="http://schemas.microsoft.com/office/drawing/2014/main" id="{6E5F82B2-DFBC-4F32-BFB3-F4E3BAE24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702" y="691337"/>
            <a:ext cx="1396054" cy="90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ircraft Working Group">
            <a:extLst>
              <a:ext uri="{FF2B5EF4-FFF2-40B4-BE49-F238E27FC236}">
                <a16:creationId xmlns:a16="http://schemas.microsoft.com/office/drawing/2014/main" id="{7963E757-5AF9-4B36-B19A-82BDB9CB2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777" y="764155"/>
            <a:ext cx="1213660" cy="78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5AFB82-DEFD-4960-99A1-DE81094522C1}"/>
              </a:ext>
            </a:extLst>
          </p:cNvPr>
          <p:cNvSpPr txBox="1"/>
          <p:nvPr/>
        </p:nvSpPr>
        <p:spPr>
          <a:xfrm>
            <a:off x="6349714" y="1493201"/>
            <a:ext cx="877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Aircraft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3FB848-82B6-47D4-88F8-E80B1AD7BE19}"/>
              </a:ext>
            </a:extLst>
          </p:cNvPr>
          <p:cNvSpPr txBox="1"/>
          <p:nvPr/>
        </p:nvSpPr>
        <p:spPr>
          <a:xfrm>
            <a:off x="7660352" y="1484883"/>
            <a:ext cx="982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Airspace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60B23D-D5B5-4641-BD97-78AC5F1FE9F8}"/>
              </a:ext>
            </a:extLst>
          </p:cNvPr>
          <p:cNvSpPr txBox="1"/>
          <p:nvPr/>
        </p:nvSpPr>
        <p:spPr>
          <a:xfrm>
            <a:off x="8738239" y="1482113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Community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A8595E-103F-4625-A39A-7511A7EC5B0F}"/>
              </a:ext>
            </a:extLst>
          </p:cNvPr>
          <p:cNvSpPr txBox="1"/>
          <p:nvPr/>
        </p:nvSpPr>
        <p:spPr>
          <a:xfrm>
            <a:off x="10081910" y="1503618"/>
            <a:ext cx="1418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Cross Cutting</a:t>
            </a:r>
          </a:p>
        </p:txBody>
      </p:sp>
    </p:spTree>
    <p:extLst>
      <p:ext uri="{BB962C8B-B14F-4D97-AF65-F5344CB8AC3E}">
        <p14:creationId xmlns:p14="http://schemas.microsoft.com/office/powerpoint/2010/main" val="3542774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0C8D3-739C-F34E-A944-DCCEB7AB2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B2F59D-C6AB-4590-89C0-AE91F0A8F713}"/>
              </a:ext>
            </a:extLst>
          </p:cNvPr>
          <p:cNvSpPr txBox="1"/>
          <p:nvPr/>
        </p:nvSpPr>
        <p:spPr>
          <a:xfrm>
            <a:off x="3831180" y="64717"/>
            <a:ext cx="4702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+mj-lt"/>
              </a:rPr>
              <a:t>Opportunities for Engagement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93DC3C-7165-4CD0-A545-AFFD24EAC18F}"/>
              </a:ext>
            </a:extLst>
          </p:cNvPr>
          <p:cNvSpPr txBox="1"/>
          <p:nvPr/>
        </p:nvSpPr>
        <p:spPr>
          <a:xfrm>
            <a:off x="503382" y="397780"/>
            <a:ext cx="1135797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Community Inputs and Expertise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Comments on Documents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Engage in the discussion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Community Priorities &amp; Needs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Use Cases</a:t>
            </a:r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r>
              <a:rPr lang="en-US" sz="2800" b="1" dirty="0"/>
              <a:t>Nancy Mendonca</a:t>
            </a:r>
          </a:p>
          <a:p>
            <a:r>
              <a:rPr lang="en-US" sz="2800" dirty="0">
                <a:hlinkClick r:id="rId3"/>
              </a:rPr>
              <a:t>nancy.mendonca@nasa.gov</a:t>
            </a:r>
            <a:r>
              <a:rPr lang="en-US" sz="2800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324AAB-1FED-4C3C-A136-5BC1AE4FDEFA}"/>
              </a:ext>
            </a:extLst>
          </p:cNvPr>
          <p:cNvSpPr txBox="1"/>
          <p:nvPr/>
        </p:nvSpPr>
        <p:spPr>
          <a:xfrm>
            <a:off x="7090142" y="1025676"/>
            <a:ext cx="451059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hlinkClick r:id="rId4"/>
              </a:rPr>
              <a:t>https://asrs.arc.nasa.gov/uassafety.html</a:t>
            </a:r>
            <a:endParaRPr lang="en-US" sz="2000" b="1" dirty="0"/>
          </a:p>
          <a:p>
            <a:r>
              <a:rPr lang="en-US" dirty="0"/>
              <a:t>      (Aviation Safety Reporting System (ASRS)</a:t>
            </a:r>
          </a:p>
        </p:txBody>
      </p:sp>
    </p:spTree>
    <p:extLst>
      <p:ext uri="{BB962C8B-B14F-4D97-AF65-F5344CB8AC3E}">
        <p14:creationId xmlns:p14="http://schemas.microsoft.com/office/powerpoint/2010/main" val="3362070260"/>
      </p:ext>
    </p:extLst>
  </p:cSld>
  <p:clrMapOvr>
    <a:masterClrMapping/>
  </p:clrMapOvr>
</p:sld>
</file>

<file path=ppt/theme/theme1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625e941-4456-4e86-bea7-b689d6f874d3">
      <UserInfo>
        <DisplayName>Hackenberg, Davis L. (HQ-300)</DisplayName>
        <AccountId>94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45A25D43D0044D89050CB22A1907AD" ma:contentTypeVersion="9" ma:contentTypeDescription="Create a new document." ma:contentTypeScope="" ma:versionID="cc5eb8bfec4a3634b1e7d0cbc54f2ebe">
  <xsd:schema xmlns:xsd="http://www.w3.org/2001/XMLSchema" xmlns:xs="http://www.w3.org/2001/XMLSchema" xmlns:p="http://schemas.microsoft.com/office/2006/metadata/properties" xmlns:ns2="b70eadbc-9ebb-442d-88eb-412eb766cdfc" xmlns:ns3="9625e941-4456-4e86-bea7-b689d6f874d3" targetNamespace="http://schemas.microsoft.com/office/2006/metadata/properties" ma:root="true" ma:fieldsID="3df5dc83aa6980a7989bc73d72e78486" ns2:_="" ns3:_="">
    <xsd:import namespace="b70eadbc-9ebb-442d-88eb-412eb766cdfc"/>
    <xsd:import namespace="9625e941-4456-4e86-bea7-b689d6f874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0eadbc-9ebb-442d-88eb-412eb766cd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25e941-4456-4e86-bea7-b689d6f874d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C68B90-C3A4-4A90-87D2-F6A0DEC30D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BA85EB-62E7-43D2-A14D-98E555B7B698}">
  <ds:schemaRefs>
    <ds:schemaRef ds:uri="9625e941-4456-4e86-bea7-b689d6f874d3"/>
    <ds:schemaRef ds:uri="http://purl.org/dc/dcmitype/"/>
    <ds:schemaRef ds:uri="b70eadbc-9ebb-442d-88eb-412eb766cdfc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74BD82A-77F7-4FC9-A675-3916CE8D10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0eadbc-9ebb-442d-88eb-412eb766cdfc"/>
    <ds:schemaRef ds:uri="9625e941-4456-4e86-bea7-b689d6f874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82791</TotalTime>
  <Words>430</Words>
  <Application>Microsoft Office PowerPoint</Application>
  <PresentationFormat>Widescreen</PresentationFormat>
  <Paragraphs>104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21_Office Theme</vt:lpstr>
      <vt:lpstr>PowerPoint Presentation</vt:lpstr>
      <vt:lpstr>Topic Overview</vt:lpstr>
      <vt:lpstr>PowerPoint Presentation</vt:lpstr>
      <vt:lpstr>Vision Resources</vt:lpstr>
      <vt:lpstr>Additional Resources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 R&amp;D Flow to Achieve Critical Commitment</dc:title>
  <dc:creator>GUMINSKY, MICHAEL D. (LARC-D318).</dc:creator>
  <cp:lastModifiedBy>Brown, Lexie (AFRC-300)[CROWN CONSULTING INC]</cp:lastModifiedBy>
  <cp:revision>3248</cp:revision>
  <cp:lastPrinted>2020-11-16T17:24:37Z</cp:lastPrinted>
  <dcterms:created xsi:type="dcterms:W3CDTF">2019-04-05T12:22:39Z</dcterms:created>
  <dcterms:modified xsi:type="dcterms:W3CDTF">2021-10-28T16:49:07Z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0x0101008B45A25D43D0044D89050CB22A1907AD</vt:lpwstr>
  </property>
</Properties>
</file>