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57" r:id="rId5"/>
    <p:sldId id="5194" r:id="rId6"/>
    <p:sldId id="5195" r:id="rId7"/>
  </p:sldIdLst>
  <p:sldSz cx="12192000" cy="6858000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6092"/>
    <a:srgbClr val="90C74B"/>
    <a:srgbClr val="DB3238"/>
    <a:srgbClr val="66B5D7"/>
    <a:srgbClr val="1698CD"/>
    <a:srgbClr val="E2AB08"/>
    <a:srgbClr val="EE7D31"/>
    <a:srgbClr val="00BAD9"/>
    <a:srgbClr val="8AC450"/>
    <a:srgbClr val="8BD5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86407" autoAdjust="0"/>
  </p:normalViewPr>
  <p:slideViewPr>
    <p:cSldViewPr snapToGrid="0" snapToObjects="1">
      <p:cViewPr varScale="1">
        <p:scale>
          <a:sx n="57" d="100"/>
          <a:sy n="57" d="100"/>
        </p:scale>
        <p:origin x="1224" y="5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notesViewPr>
    <p:cSldViewPr snapToGrid="0" snapToObjects="1">
      <p:cViewPr>
        <p:scale>
          <a:sx n="40" d="100"/>
          <a:sy n="40" d="100"/>
        </p:scale>
        <p:origin x="4253" y="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wn, Lexie (AFRC-300)[CROWN CONSULTING INC]" userId="04c3d772-5413-4aa6-92c6-27a3c5982d4e" providerId="ADAL" clId="{7D2FEC8E-0014-4730-9133-F0DCE6706047}"/>
    <pc:docChg chg="modSld">
      <pc:chgData name="Brown, Lexie (AFRC-300)[CROWN CONSULTING INC]" userId="04c3d772-5413-4aa6-92c6-27a3c5982d4e" providerId="ADAL" clId="{7D2FEC8E-0014-4730-9133-F0DCE6706047}" dt="2021-10-28T14:08:58.032" v="2" actId="6549"/>
      <pc:docMkLst>
        <pc:docMk/>
      </pc:docMkLst>
      <pc:sldChg chg="modNotesTx">
        <pc:chgData name="Brown, Lexie (AFRC-300)[CROWN CONSULTING INC]" userId="04c3d772-5413-4aa6-92c6-27a3c5982d4e" providerId="ADAL" clId="{7D2FEC8E-0014-4730-9133-F0DCE6706047}" dt="2021-10-28T14:08:53.200" v="1" actId="6549"/>
        <pc:sldMkLst>
          <pc:docMk/>
          <pc:sldMk cId="718985569" sldId="5194"/>
        </pc:sldMkLst>
      </pc:sldChg>
      <pc:sldChg chg="modNotesTx">
        <pc:chgData name="Brown, Lexie (AFRC-300)[CROWN CONSULTING INC]" userId="04c3d772-5413-4aa6-92c6-27a3c5982d4e" providerId="ADAL" clId="{7D2FEC8E-0014-4730-9133-F0DCE6706047}" dt="2021-10-28T14:08:58.032" v="2" actId="6549"/>
        <pc:sldMkLst>
          <pc:docMk/>
          <pc:sldMk cId="1193671736" sldId="5195"/>
        </pc:sldMkLst>
      </pc:sldChg>
    </pc:docChg>
  </pc:docChgLst>
  <pc:docChgLst>
    <pc:chgData name="Brown, Lexie (AFRC-300)[CROWN CONSULTING INC]" userId="04c3d772-5413-4aa6-92c6-27a3c5982d4e" providerId="ADAL" clId="{4D42324F-0850-4117-BEF7-B14C9AF49959}"/>
    <pc:docChg chg="custSel modSld">
      <pc:chgData name="Brown, Lexie (AFRC-300)[CROWN CONSULTING INC]" userId="04c3d772-5413-4aa6-92c6-27a3c5982d4e" providerId="ADAL" clId="{4D42324F-0850-4117-BEF7-B14C9AF49959}" dt="2021-10-28T16:51:48.118" v="6" actId="1076"/>
      <pc:docMkLst>
        <pc:docMk/>
      </pc:docMkLst>
      <pc:sldChg chg="delSp mod">
        <pc:chgData name="Brown, Lexie (AFRC-300)[CROWN CONSULTING INC]" userId="04c3d772-5413-4aa6-92c6-27a3c5982d4e" providerId="ADAL" clId="{4D42324F-0850-4117-BEF7-B14C9AF49959}" dt="2021-10-28T16:51:38.396" v="4" actId="478"/>
        <pc:sldMkLst>
          <pc:docMk/>
          <pc:sldMk cId="718985569" sldId="5194"/>
        </pc:sldMkLst>
        <pc:picChg chg="del">
          <ac:chgData name="Brown, Lexie (AFRC-300)[CROWN CONSULTING INC]" userId="04c3d772-5413-4aa6-92c6-27a3c5982d4e" providerId="ADAL" clId="{4D42324F-0850-4117-BEF7-B14C9AF49959}" dt="2021-10-28T16:51:35.911" v="0" actId="478"/>
          <ac:picMkLst>
            <pc:docMk/>
            <pc:sldMk cId="718985569" sldId="5194"/>
            <ac:picMk id="20" creationId="{0A7C0B31-4055-41BC-9FD2-50FC0C95CA6F}"/>
          </ac:picMkLst>
        </pc:picChg>
        <pc:picChg chg="del">
          <ac:chgData name="Brown, Lexie (AFRC-300)[CROWN CONSULTING INC]" userId="04c3d772-5413-4aa6-92c6-27a3c5982d4e" providerId="ADAL" clId="{4D42324F-0850-4117-BEF7-B14C9AF49959}" dt="2021-10-28T16:51:36.572" v="1" actId="478"/>
          <ac:picMkLst>
            <pc:docMk/>
            <pc:sldMk cId="718985569" sldId="5194"/>
            <ac:picMk id="21" creationId="{C2444D74-8B5A-4B61-8456-8674DBE2405E}"/>
          </ac:picMkLst>
        </pc:picChg>
        <pc:picChg chg="del">
          <ac:chgData name="Brown, Lexie (AFRC-300)[CROWN CONSULTING INC]" userId="04c3d772-5413-4aa6-92c6-27a3c5982d4e" providerId="ADAL" clId="{4D42324F-0850-4117-BEF7-B14C9AF49959}" dt="2021-10-28T16:51:37.169" v="2" actId="478"/>
          <ac:picMkLst>
            <pc:docMk/>
            <pc:sldMk cId="718985569" sldId="5194"/>
            <ac:picMk id="22" creationId="{4B03C856-AC3F-472B-BBCF-3DD2840859E9}"/>
          </ac:picMkLst>
        </pc:picChg>
        <pc:picChg chg="del">
          <ac:chgData name="Brown, Lexie (AFRC-300)[CROWN CONSULTING INC]" userId="04c3d772-5413-4aa6-92c6-27a3c5982d4e" providerId="ADAL" clId="{4D42324F-0850-4117-BEF7-B14C9AF49959}" dt="2021-10-28T16:51:37.756" v="3" actId="478"/>
          <ac:picMkLst>
            <pc:docMk/>
            <pc:sldMk cId="718985569" sldId="5194"/>
            <ac:picMk id="23" creationId="{467FB8A8-CED2-4F4A-87CC-A674F865A061}"/>
          </ac:picMkLst>
        </pc:picChg>
        <pc:picChg chg="del">
          <ac:chgData name="Brown, Lexie (AFRC-300)[CROWN CONSULTING INC]" userId="04c3d772-5413-4aa6-92c6-27a3c5982d4e" providerId="ADAL" clId="{4D42324F-0850-4117-BEF7-B14C9AF49959}" dt="2021-10-28T16:51:38.396" v="4" actId="478"/>
          <ac:picMkLst>
            <pc:docMk/>
            <pc:sldMk cId="718985569" sldId="5194"/>
            <ac:picMk id="24" creationId="{C2AA8DD1-779E-48E6-AD81-DC0BC1159D84}"/>
          </ac:picMkLst>
        </pc:picChg>
      </pc:sldChg>
      <pc:sldChg chg="delSp modSp mod">
        <pc:chgData name="Brown, Lexie (AFRC-300)[CROWN CONSULTING INC]" userId="04c3d772-5413-4aa6-92c6-27a3c5982d4e" providerId="ADAL" clId="{4D42324F-0850-4117-BEF7-B14C9AF49959}" dt="2021-10-28T16:51:48.118" v="6" actId="1076"/>
        <pc:sldMkLst>
          <pc:docMk/>
          <pc:sldMk cId="1193671736" sldId="5195"/>
        </pc:sldMkLst>
        <pc:spChg chg="mod">
          <ac:chgData name="Brown, Lexie (AFRC-300)[CROWN CONSULTING INC]" userId="04c3d772-5413-4aa6-92c6-27a3c5982d4e" providerId="ADAL" clId="{4D42324F-0850-4117-BEF7-B14C9AF49959}" dt="2021-10-28T16:51:48.118" v="6" actId="1076"/>
          <ac:spMkLst>
            <pc:docMk/>
            <pc:sldMk cId="1193671736" sldId="5195"/>
            <ac:spMk id="14" creationId="{AF36696A-8135-4C97-A206-602E9E6EEC7F}"/>
          </ac:spMkLst>
        </pc:spChg>
        <pc:picChg chg="del">
          <ac:chgData name="Brown, Lexie (AFRC-300)[CROWN CONSULTING INC]" userId="04c3d772-5413-4aa6-92c6-27a3c5982d4e" providerId="ADAL" clId="{4D42324F-0850-4117-BEF7-B14C9AF49959}" dt="2021-10-28T16:51:42.616" v="5" actId="478"/>
          <ac:picMkLst>
            <pc:docMk/>
            <pc:sldMk cId="1193671736" sldId="5195"/>
            <ac:picMk id="13" creationId="{4AA4E944-2648-4477-B1A9-E04A803CC95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7EB353D-C1E6-4944-B8E3-8F46EC63E6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0"/>
            <a:ext cx="3041969" cy="467451"/>
          </a:xfrm>
          <a:prstGeom prst="rect">
            <a:avLst/>
          </a:prstGeom>
        </p:spPr>
        <p:txBody>
          <a:bodyPr vert="horz" lIns="160742" tIns="80371" rIns="160742" bIns="80371" rtlCol="0"/>
          <a:lstStyle>
            <a:lvl1pPr algn="l">
              <a:defRPr sz="21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4FAB7B-B472-4CFA-B492-A33A718813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7959" y="0"/>
            <a:ext cx="3041966" cy="467451"/>
          </a:xfrm>
          <a:prstGeom prst="rect">
            <a:avLst/>
          </a:prstGeom>
        </p:spPr>
        <p:txBody>
          <a:bodyPr vert="horz" lIns="160742" tIns="80371" rIns="160742" bIns="80371" rtlCol="0"/>
          <a:lstStyle>
            <a:lvl1pPr algn="r">
              <a:defRPr sz="2100"/>
            </a:lvl1pPr>
          </a:lstStyle>
          <a:p>
            <a:fld id="{4948FB34-3865-4414-908E-2568263A62C2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2F0E8-F2DE-4143-AA0C-77F84FD5C8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8838474"/>
            <a:ext cx="3041969" cy="467451"/>
          </a:xfrm>
          <a:prstGeom prst="rect">
            <a:avLst/>
          </a:prstGeom>
        </p:spPr>
        <p:txBody>
          <a:bodyPr vert="horz" lIns="160742" tIns="80371" rIns="160742" bIns="80371" rtlCol="0" anchor="b"/>
          <a:lstStyle>
            <a:lvl1pPr algn="l">
              <a:defRPr sz="21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BA235B-D73B-4FD8-87D4-E34C1FEAC6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7959" y="8838474"/>
            <a:ext cx="3041966" cy="467451"/>
          </a:xfrm>
          <a:prstGeom prst="rect">
            <a:avLst/>
          </a:prstGeom>
        </p:spPr>
        <p:txBody>
          <a:bodyPr vert="horz" lIns="160742" tIns="80371" rIns="160742" bIns="80371" rtlCol="0" anchor="b"/>
          <a:lstStyle>
            <a:lvl1pPr algn="r">
              <a:defRPr sz="2100"/>
            </a:lvl1pPr>
          </a:lstStyle>
          <a:p>
            <a:fld id="{4D994F4A-EC15-46A2-8D2A-2EF15A6AC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87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39913" y="188913"/>
            <a:ext cx="3244850" cy="1825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0742" tIns="80371" rIns="160742" bIns="8037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057" y="2016285"/>
            <a:ext cx="44771522" cy="6378815"/>
          </a:xfrm>
          <a:prstGeom prst="rect">
            <a:avLst/>
          </a:prstGeom>
        </p:spPr>
        <p:txBody>
          <a:bodyPr vert="horz" lIns="160742" tIns="80371" rIns="160742" bIns="80371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" y="33276297"/>
            <a:ext cx="3041969" cy="1757784"/>
          </a:xfrm>
          <a:prstGeom prst="rect">
            <a:avLst/>
          </a:prstGeom>
        </p:spPr>
        <p:txBody>
          <a:bodyPr vert="horz" lIns="160742" tIns="80371" rIns="160742" bIns="80371" rtlCol="0" anchor="b"/>
          <a:lstStyle>
            <a:lvl1pPr algn="l">
              <a:defRPr sz="2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9" y="33276297"/>
            <a:ext cx="3041969" cy="1757784"/>
          </a:xfrm>
          <a:prstGeom prst="rect">
            <a:avLst/>
          </a:prstGeom>
        </p:spPr>
        <p:txBody>
          <a:bodyPr vert="horz" lIns="160742" tIns="80371" rIns="160742" bIns="80371" rtlCol="0" anchor="b"/>
          <a:lstStyle>
            <a:lvl1pPr algn="r">
              <a:defRPr sz="2100"/>
            </a:lvl1pPr>
          </a:lstStyle>
          <a:p>
            <a:fld id="{82EBC336-E195-EC4D-842A-A6ECA01F5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19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2871">
              <a:defRPr/>
            </a:pPr>
            <a:fld id="{B00FA36F-BC87-4F45-B80B-2D24B7819043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2871">
                <a:defRPr/>
              </a:pPr>
              <a:t>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16571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39913" y="188913"/>
            <a:ext cx="3244850" cy="1825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9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39913" y="188913"/>
            <a:ext cx="3244850" cy="1825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61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466D3-461F-CB46-B4A3-301797986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05D2C1-DD7C-5540-BFC6-A985B1311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D4FB1-C9B3-344E-A935-C137A813DD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1" y="6492876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E8F2C-D7BA-DB4E-86F3-68660113F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4" y="6492877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5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C009E-3A74-6844-8FA1-4337D2C4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93792-103B-4143-B74B-70D4D9BA8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A9E9C1C-29C9-9249-AC8B-79D82182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1" y="6492876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AF6E193-495B-F844-87C4-FF212B838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4" y="6492877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41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3091-E475-394A-9AEC-10DF82131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29B53-A988-564A-BB2B-0F0BE78E6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7952FA1-FBFC-9E43-9F88-0AE37789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1" y="6492876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11BB8F-A213-0946-B931-DF1149956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4" y="6492877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7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9531-47F6-804B-9491-1444C431E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1F25-6F84-C943-BAA4-AFC5302FF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3F90C-DEEE-BD4D-B14D-5A05EE717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1599D1F-8392-834E-86E4-5E113550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1" y="6492876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1075E6D-2E71-5543-8954-D885DC68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4" y="6492877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8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6257C-3777-7341-9337-968A6DC4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10B4B-DADD-0045-95C8-911D17014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02BE94-CCB2-B245-8D2C-11FB3C85E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A47940-F509-DE47-B976-03D950178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69A6BA-C898-D44D-9759-21C800026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9EAA8EF-0634-FE4E-A221-EC4A03E6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1" y="6492876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A8A90C9-CCDF-3744-B9D1-F6AA62FE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4" y="6492877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2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78BC0-B5B0-DE44-9D94-3DBD2B46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CBAAD36-4E34-6C43-A50F-6025101E9E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1" y="6492876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3106F6-194E-DF49-AE93-2357499D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4" y="6492877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53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6A0A04-0E75-1E4C-9173-B819CD51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1" y="6492876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A6A14-CE49-434D-9B84-6AB53C79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4" y="6492877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0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C2C666-6EE6-2C40-821F-2BB1011D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56" y="269677"/>
            <a:ext cx="10701291" cy="52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23E8-04A7-5941-AEF1-5F03E3277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8756" y="1195754"/>
            <a:ext cx="11699795" cy="484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51D20EB-A632-4F41-9CC0-A0ECDED1E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1" y="6492876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6B74469-C80C-744F-9974-DD32EF84D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4" y="6492877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NASA logo">
            <a:extLst>
              <a:ext uri="{FF2B5EF4-FFF2-40B4-BE49-F238E27FC236}">
                <a16:creationId xmlns:a16="http://schemas.microsoft.com/office/drawing/2014/main" id="{23A6013E-B384-B54B-8702-404DDBF7322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4" y="261764"/>
            <a:ext cx="737199" cy="6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2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698CD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rs.arc.nasa.gov/uassafety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hyperlink" Target="https://nari.arc.nasa.gov/aam-portal/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F8A062-A6FE-4063-8581-7FB0727C6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3657"/>
            <a:ext cx="12209117" cy="68716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BDDB66F-3097-4731-9837-0C1564F3CE03}"/>
              </a:ext>
            </a:extLst>
          </p:cNvPr>
          <p:cNvSpPr/>
          <p:nvPr/>
        </p:nvSpPr>
        <p:spPr>
          <a:xfrm>
            <a:off x="-1716" y="5360565"/>
            <a:ext cx="12193716" cy="15086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C2C8B4-903D-4D77-8762-290D070CB58C}"/>
              </a:ext>
            </a:extLst>
          </p:cNvPr>
          <p:cNvSpPr txBox="1"/>
          <p:nvPr/>
        </p:nvSpPr>
        <p:spPr>
          <a:xfrm>
            <a:off x="38100" y="5544282"/>
            <a:ext cx="121158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Community Integration of Advanced Air Mobility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Nancy Mendonca   November 3, 2021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F4E099-756C-41AD-A3A5-960EE3D786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2991" y="181270"/>
            <a:ext cx="676460" cy="55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64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EF128-76AE-8140-81ED-6F57FC00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Partnerships are Essential and take Effort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4BD02-AE35-E647-B181-B814E025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www.nasa.gov   |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80784-3517-8F42-A5F3-819D67AED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22C505-2395-CE4A-8804-50CA4980CD22}"/>
              </a:ext>
            </a:extLst>
          </p:cNvPr>
          <p:cNvSpPr txBox="1">
            <a:spLocks/>
          </p:cNvSpPr>
          <p:nvPr/>
        </p:nvSpPr>
        <p:spPr>
          <a:xfrm>
            <a:off x="672736" y="1105519"/>
            <a:ext cx="4505885" cy="2769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0" lvl="1" indent="11113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F8569A-0AA8-44E9-97E7-58563C7DE3F3}"/>
              </a:ext>
            </a:extLst>
          </p:cNvPr>
          <p:cNvSpPr txBox="1"/>
          <p:nvPr/>
        </p:nvSpPr>
        <p:spPr>
          <a:xfrm>
            <a:off x="3092451" y="3316997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5A7A7A-7623-4B49-AEE7-C96BD5359C64}"/>
              </a:ext>
            </a:extLst>
          </p:cNvPr>
          <p:cNvSpPr txBox="1"/>
          <p:nvPr/>
        </p:nvSpPr>
        <p:spPr>
          <a:xfrm>
            <a:off x="672736" y="2604765"/>
            <a:ext cx="8351129" cy="464742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Visionary(s)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Decision Maker(s)/Councils of Governments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State/Regional/Local Transportation Department(s)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Transportation Planning Organizations/MPOs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Local Federal Officials/Agency(s)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First Responders/Public Service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Airport Operator(s)/Port Authorities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System Engineering Companies/Subject Matter Experts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Ground Transportation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Businesses/Entrepreneurs/Chambers of Commerce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Aircraft Vehicle Manufactures/Operators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Universities/Colleges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Workforce Development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Utility Companies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 Estate Company(s)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Infrastructure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Supplemental Service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Customer(s)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4CDCA-E24B-4D17-B536-04C8CF65839F}"/>
              </a:ext>
            </a:extLst>
          </p:cNvPr>
          <p:cNvSpPr txBox="1">
            <a:spLocks/>
          </p:cNvSpPr>
          <p:nvPr/>
        </p:nvSpPr>
        <p:spPr>
          <a:xfrm>
            <a:off x="218756" y="1944208"/>
            <a:ext cx="10701291" cy="52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1698C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Potential Community Partners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BD9917-0442-4236-A350-D927BE67139E}"/>
              </a:ext>
            </a:extLst>
          </p:cNvPr>
          <p:cNvSpPr txBox="1"/>
          <p:nvPr/>
        </p:nvSpPr>
        <p:spPr>
          <a:xfrm>
            <a:off x="603067" y="922053"/>
            <a:ext cx="8866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Enabling AAM is highly dependent upon close coordination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Communications are critical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Successful partnerships already exist</a:t>
            </a:r>
          </a:p>
        </p:txBody>
      </p:sp>
    </p:spTree>
    <p:extLst>
      <p:ext uri="{BB962C8B-B14F-4D97-AF65-F5344CB8AC3E}">
        <p14:creationId xmlns:p14="http://schemas.microsoft.com/office/powerpoint/2010/main" val="71898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EF128-76AE-8140-81ED-6F57FC00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</a:t>
            </a:r>
            <a:r>
              <a:rPr lang="en-US" dirty="0" err="1"/>
              <a:t>aways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4BD02-AE35-E647-B181-B814E025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www.nasa.gov   |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80784-3517-8F42-A5F3-819D67AED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22C505-2395-CE4A-8804-50CA4980CD22}"/>
              </a:ext>
            </a:extLst>
          </p:cNvPr>
          <p:cNvSpPr txBox="1">
            <a:spLocks/>
          </p:cNvSpPr>
          <p:nvPr/>
        </p:nvSpPr>
        <p:spPr>
          <a:xfrm>
            <a:off x="672736" y="1105519"/>
            <a:ext cx="4505885" cy="2769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0" lvl="1" indent="11113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F8569A-0AA8-44E9-97E7-58563C7DE3F3}"/>
              </a:ext>
            </a:extLst>
          </p:cNvPr>
          <p:cNvSpPr txBox="1"/>
          <p:nvPr/>
        </p:nvSpPr>
        <p:spPr>
          <a:xfrm>
            <a:off x="3092451" y="3316997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5A7A7A-7623-4B49-AEE7-C96BD5359C64}"/>
              </a:ext>
            </a:extLst>
          </p:cNvPr>
          <p:cNvSpPr txBox="1"/>
          <p:nvPr/>
        </p:nvSpPr>
        <p:spPr>
          <a:xfrm>
            <a:off x="450668" y="1155320"/>
            <a:ext cx="54734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Safety is Imperative</a:t>
            </a:r>
          </a:p>
          <a:p>
            <a:endParaRPr lang="en-US" sz="2000" dirty="0"/>
          </a:p>
          <a:p>
            <a:r>
              <a:rPr lang="en-US" sz="2000" dirty="0"/>
              <a:t>While AAM is “local” it’s also “national”</a:t>
            </a:r>
          </a:p>
          <a:p>
            <a:endParaRPr lang="en-US" sz="2000" dirty="0"/>
          </a:p>
          <a:p>
            <a:r>
              <a:rPr lang="en-US" sz="2000" dirty="0"/>
              <a:t>AAM is “tailorable”</a:t>
            </a:r>
          </a:p>
          <a:p>
            <a:endParaRPr lang="en-US" sz="2000" dirty="0"/>
          </a:p>
          <a:p>
            <a:r>
              <a:rPr lang="en-US" sz="2000" dirty="0"/>
              <a:t>Informational Resources are widely available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36696A-8135-4C97-A206-602E9E6EEC7F}"/>
              </a:ext>
            </a:extLst>
          </p:cNvPr>
          <p:cNvSpPr txBox="1"/>
          <p:nvPr/>
        </p:nvSpPr>
        <p:spPr>
          <a:xfrm>
            <a:off x="7509759" y="1735331"/>
            <a:ext cx="40839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hlinkClick r:id="rId3"/>
              </a:rPr>
              <a:t>https://asrs.arc.nasa.gov/uassafety.html</a:t>
            </a:r>
            <a:endParaRPr lang="en-US" sz="1600" b="1" dirty="0"/>
          </a:p>
          <a:p>
            <a:r>
              <a:rPr lang="en-US" sz="1400" dirty="0"/>
              <a:t>      (Aviation Safety Reporting System (ASRS)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763EFC-55F6-4CF3-A8B6-4537C62AF842}"/>
              </a:ext>
            </a:extLst>
          </p:cNvPr>
          <p:cNvSpPr txBox="1"/>
          <p:nvPr/>
        </p:nvSpPr>
        <p:spPr>
          <a:xfrm>
            <a:off x="6658472" y="6402245"/>
            <a:ext cx="6853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https://www.nasa.gov/aeroresearch/aam/aam-safety-poster-contest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90A4A3-3FAF-46E5-85BB-FB5DDA5D5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9759" y="4100710"/>
            <a:ext cx="3828519" cy="226471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5075C64-B074-4799-9207-21BF1615127F}"/>
              </a:ext>
            </a:extLst>
          </p:cNvPr>
          <p:cNvSpPr/>
          <p:nvPr/>
        </p:nvSpPr>
        <p:spPr>
          <a:xfrm>
            <a:off x="1679343" y="5967495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https://nari.arc.nasa.gov/aam-portal/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99EB1B-62E4-47B9-945A-7FCFFB2A16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940" y="3786083"/>
            <a:ext cx="6890949" cy="207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7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White Link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0" ma:contentTypeDescription="Create a new document." ma:contentTypeScope="" ma:versionID="d15118fe1d9765261ccba7a841332e83">
  <xsd:schema xmlns:xsd="http://www.w3.org/2001/XMLSchema" xmlns:xs="http://www.w3.org/2001/XMLSchema" xmlns:p="http://schemas.microsoft.com/office/2006/metadata/properties" xmlns:ns3="a3f7648c-ef34-4383-9913-3e4132c38d7f" xmlns:ns4="c852713b-0caa-4ac0-ba75-048f00e27b76" targetNamespace="http://schemas.microsoft.com/office/2006/metadata/properties" ma:root="true" ma:fieldsID="06b113e3941191c262fe4b23a9db9e85" ns3:_="" ns4:_="">
    <xsd:import namespace="a3f7648c-ef34-4383-9913-3e4132c38d7f"/>
    <xsd:import namespace="c852713b-0caa-4ac0-ba75-048f00e27b7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84F781-3B49-4DC3-BAE5-3FE4692494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f7648c-ef34-4383-9913-3e4132c38d7f"/>
    <ds:schemaRef ds:uri="c852713b-0caa-4ac0-ba75-048f00e27b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1ABB0A-3B89-46DE-A08F-E28C99BF4D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C838CE-35D5-466F-8FCF-6B364C57E88C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c852713b-0caa-4ac0-ba75-048f00e27b76"/>
    <ds:schemaRef ds:uri="a3f7648c-ef34-4383-9913-3e4132c38d7f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4640</TotalTime>
  <Words>224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Community Partnerships are Essential and take Effort</vt:lpstr>
      <vt:lpstr>Take 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Brown, Lexie (AFRC-300)[CROWN CONSULTING INC]</cp:lastModifiedBy>
  <cp:revision>375</cp:revision>
  <cp:lastPrinted>2021-06-15T01:44:21Z</cp:lastPrinted>
  <dcterms:created xsi:type="dcterms:W3CDTF">2019-02-06T14:32:22Z</dcterms:created>
  <dcterms:modified xsi:type="dcterms:W3CDTF">2021-10-28T16:51:49Z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