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v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25"/>
  </p:notesMasterIdLst>
  <p:handoutMasterIdLst>
    <p:handoutMasterId r:id="rId26"/>
  </p:handoutMasterIdLst>
  <p:sldIdLst>
    <p:sldId id="361" r:id="rId2"/>
    <p:sldId id="362" r:id="rId3"/>
    <p:sldId id="286" r:id="rId4"/>
    <p:sldId id="1606" r:id="rId5"/>
    <p:sldId id="1547" r:id="rId6"/>
    <p:sldId id="1612" r:id="rId7"/>
    <p:sldId id="1548" r:id="rId8"/>
    <p:sldId id="1613" r:id="rId9"/>
    <p:sldId id="1607" r:id="rId10"/>
    <p:sldId id="1615" r:id="rId11"/>
    <p:sldId id="1614" r:id="rId12"/>
    <p:sldId id="1598" r:id="rId13"/>
    <p:sldId id="1591" r:id="rId14"/>
    <p:sldId id="1597" r:id="rId15"/>
    <p:sldId id="1552" r:id="rId16"/>
    <p:sldId id="1546" r:id="rId17"/>
    <p:sldId id="1551" r:id="rId18"/>
    <p:sldId id="1592" r:id="rId19"/>
    <p:sldId id="1608" r:id="rId20"/>
    <p:sldId id="1586" r:id="rId21"/>
    <p:sldId id="1588" r:id="rId22"/>
    <p:sldId id="1601" r:id="rId23"/>
    <p:sldId id="160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5" autoAdjust="0"/>
    <p:restoredTop sz="94660"/>
  </p:normalViewPr>
  <p:slideViewPr>
    <p:cSldViewPr>
      <p:cViewPr>
        <p:scale>
          <a:sx n="100" d="100"/>
          <a:sy n="100" d="100"/>
        </p:scale>
        <p:origin x="1027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0751BD-A781-4B73-851E-AE253E5B6C5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EAC536-CBBB-42BA-BC98-00D299CA7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7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4FD27C-66D1-4C10-BA3E-9C4004049F8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F7972F-46F8-436A-9ABC-F879AD092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9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F2E">
                  <a:tint val="75000"/>
                </a:srgbClr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Page: </a:t>
            </a:r>
            <a:fld id="{A8E54F2D-3D2C-43C8-A605-2CA5B98B9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45358-36AF-48B9-800F-4CF863B70866}"/>
              </a:ext>
            </a:extLst>
          </p:cNvPr>
          <p:cNvSpPr txBox="1"/>
          <p:nvPr userDrawn="1"/>
        </p:nvSpPr>
        <p:spPr>
          <a:xfrm>
            <a:off x="1371600" y="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ＭＳ Ｐゴシック" charset="0"/>
              </a:rPr>
              <a:t>NESC Academy Webcast</a:t>
            </a:r>
          </a:p>
        </p:txBody>
      </p:sp>
    </p:spTree>
    <p:extLst>
      <p:ext uri="{BB962C8B-B14F-4D97-AF65-F5344CB8AC3E}">
        <p14:creationId xmlns:p14="http://schemas.microsoft.com/office/powerpoint/2010/main" val="40272542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07050" y="2338113"/>
            <a:ext cx="7004027" cy="86995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3500" b="0" i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38018" indent="0">
              <a:buNone/>
              <a:defRPr/>
            </a:lvl2pPr>
            <a:lvl3pPr marL="566534" indent="0">
              <a:buNone/>
              <a:defRPr/>
            </a:lvl3pPr>
            <a:lvl4pPr marL="739512" indent="0">
              <a:buNone/>
              <a:defRPr/>
            </a:lvl4pPr>
            <a:lvl5pPr marL="9220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20861" y="4464813"/>
            <a:ext cx="3987966" cy="621260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1800" b="0" i="0"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38137" indent="0" algn="r">
              <a:buNone/>
              <a:defRPr sz="1400" b="0" i="0"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473903" y="3872769"/>
            <a:ext cx="283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en-US" sz="1400" b="0" i="0" kern="120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2pPr>
            <a:lvl3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3pPr>
            <a:lvl4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4pPr>
            <a:lvl5pPr>
              <a:defRPr lang="en-US" sz="1800" kern="1200">
                <a:solidFill>
                  <a:schemeClr val="tx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06DD6-A22C-A74C-9C08-48EA031E4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4800600"/>
            <a:ext cx="2103548" cy="12602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06AE5-EF43-4048-AA0C-A70DC57C834A}"/>
              </a:ext>
            </a:extLst>
          </p:cNvPr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58C2FD-76B6-471A-9935-50E50D267905}"/>
              </a:ext>
            </a:extLst>
          </p:cNvPr>
          <p:cNvSpPr txBox="1"/>
          <p:nvPr userDrawn="1"/>
        </p:nvSpPr>
        <p:spPr>
          <a:xfrm>
            <a:off x="1371600" y="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ＭＳ Ｐゴシック" charset="0"/>
              </a:rPr>
              <a:t>NESC Academy Webcast</a:t>
            </a:r>
          </a:p>
        </p:txBody>
      </p:sp>
    </p:spTree>
    <p:extLst>
      <p:ext uri="{BB962C8B-B14F-4D97-AF65-F5344CB8AC3E}">
        <p14:creationId xmlns:p14="http://schemas.microsoft.com/office/powerpoint/2010/main" val="37147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3713" y="1447800"/>
            <a:ext cx="8253412" cy="5010154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  <a:defRPr sz="1600" b="1" i="0"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511175" indent="-173038">
              <a:buClr>
                <a:schemeClr val="accent2"/>
              </a:buClr>
              <a:buFont typeface="Century Gothic" panose="020B0502020202020204" pitchFamily="34" charset="0"/>
              <a:buChar char="–"/>
              <a:defRPr sz="1600" b="0" i="0"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679205" indent="-112671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852183" indent="-112671">
              <a:buClr>
                <a:schemeClr val="accent2"/>
              </a:buClr>
              <a:buFont typeface="Century Gothic" panose="020B0502020202020204" pitchFamily="34" charset="0"/>
              <a:buChar char="–"/>
              <a:defRPr sz="1600" b="0" i="0"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039442" indent="-117433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8AF023-C624-B841-A33D-A091160A87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00D4B60C-03D2-8145-A6ED-100E589C7A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3CC831-7541-45BA-94DE-07486033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762000"/>
            <a:ext cx="7192169" cy="1249363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25D02EF-667F-4212-ADDB-937FE55A6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2061"/>
            <a:ext cx="1066800" cy="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7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1143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F2E">
                  <a:tint val="75000"/>
                </a:srgbClr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Page: </a:t>
            </a:r>
            <a:fld id="{A8E54F2D-3D2C-43C8-A605-2CA5B98B9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487679-F89E-4307-A1F0-916750AC1982}"/>
              </a:ext>
            </a:extLst>
          </p:cNvPr>
          <p:cNvSpPr txBox="1"/>
          <p:nvPr userDrawn="1"/>
        </p:nvSpPr>
        <p:spPr>
          <a:xfrm>
            <a:off x="1371600" y="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ＭＳ Ｐゴシック" charset="0"/>
              </a:rPr>
              <a:t>NESC Academy Webcast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F324DB1-C9E0-4F25-9665-D13D2E601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2061"/>
            <a:ext cx="1066800" cy="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54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7315200" cy="6858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F2E">
                  <a:tint val="75000"/>
                </a:srgbClr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Page: </a:t>
            </a:r>
            <a:fld id="{A8E54F2D-3D2C-43C8-A605-2CA5B98B95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DC3DE3F-575F-4942-AAAF-1AE4711CC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2061"/>
            <a:ext cx="1066800" cy="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11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7315200" cy="6858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4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504" indent="0">
              <a:buNone/>
              <a:defRPr sz="1900" b="1"/>
            </a:lvl2pPr>
            <a:lvl3pPr marL="849010" indent="0">
              <a:buNone/>
              <a:defRPr sz="1700" b="1"/>
            </a:lvl3pPr>
            <a:lvl4pPr marL="1273517" indent="0">
              <a:buNone/>
              <a:defRPr sz="1500" b="1"/>
            </a:lvl4pPr>
            <a:lvl5pPr marL="1698021" indent="0">
              <a:buNone/>
              <a:defRPr sz="1500" b="1"/>
            </a:lvl5pPr>
            <a:lvl6pPr marL="2122527" indent="0">
              <a:buNone/>
              <a:defRPr sz="1500" b="1"/>
            </a:lvl6pPr>
            <a:lvl7pPr marL="2547031" indent="0">
              <a:buNone/>
              <a:defRPr sz="1500" b="1"/>
            </a:lvl7pPr>
            <a:lvl8pPr marL="2971537" indent="0">
              <a:buNone/>
              <a:defRPr sz="1500" b="1"/>
            </a:lvl8pPr>
            <a:lvl9pPr marL="3396042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33554"/>
            <a:ext cx="40417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504" indent="0">
              <a:buNone/>
              <a:defRPr sz="1900" b="1"/>
            </a:lvl2pPr>
            <a:lvl3pPr marL="849010" indent="0">
              <a:buNone/>
              <a:defRPr sz="1700" b="1"/>
            </a:lvl3pPr>
            <a:lvl4pPr marL="1273517" indent="0">
              <a:buNone/>
              <a:defRPr sz="1500" b="1"/>
            </a:lvl4pPr>
            <a:lvl5pPr marL="1698021" indent="0">
              <a:buNone/>
              <a:defRPr sz="1500" b="1"/>
            </a:lvl5pPr>
            <a:lvl6pPr marL="2122527" indent="0">
              <a:buNone/>
              <a:defRPr sz="1500" b="1"/>
            </a:lvl6pPr>
            <a:lvl7pPr marL="2547031" indent="0">
              <a:buNone/>
              <a:defRPr sz="1500" b="1"/>
            </a:lvl7pPr>
            <a:lvl8pPr marL="2971537" indent="0">
              <a:buNone/>
              <a:defRPr sz="1500" b="1"/>
            </a:lvl8pPr>
            <a:lvl9pPr marL="3396042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73312"/>
            <a:ext cx="4041774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F2E">
                  <a:tint val="75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Page: </a:t>
            </a:r>
            <a:fld id="{A8E54F2D-3D2C-43C8-A605-2CA5B98B95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7F6AD0B-40F1-4736-AB89-62EF28E52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2061"/>
            <a:ext cx="1066800" cy="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17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F2E">
                  <a:tint val="75000"/>
                </a:srgbClr>
              </a:solidFill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Page: </a:t>
            </a:r>
            <a:fld id="{A8E54F2D-3D2C-43C8-A605-2CA5B98B95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9992348-9447-4233-A306-C5ED53C79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2061"/>
            <a:ext cx="1066800" cy="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32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F2E">
                  <a:tint val="75000"/>
                </a:srgbClr>
              </a:solidFill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Page: </a:t>
            </a:r>
            <a:fld id="{A8E54F2D-3D2C-43C8-A605-2CA5B98B9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44920C-A789-47EA-9FA3-81FB8B48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62000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D4150C9-3FF2-4556-8B96-E7650798F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2061"/>
            <a:ext cx="1066800" cy="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539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524000"/>
            <a:ext cx="5111750" cy="46021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4" cy="46910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24504" indent="0">
              <a:buNone/>
              <a:defRPr sz="1100"/>
            </a:lvl2pPr>
            <a:lvl3pPr marL="849010" indent="0">
              <a:buNone/>
              <a:defRPr sz="900"/>
            </a:lvl3pPr>
            <a:lvl4pPr marL="1273517" indent="0">
              <a:buNone/>
              <a:defRPr sz="900"/>
            </a:lvl4pPr>
            <a:lvl5pPr marL="1698021" indent="0">
              <a:buNone/>
              <a:defRPr sz="900"/>
            </a:lvl5pPr>
            <a:lvl6pPr marL="2122527" indent="0">
              <a:buNone/>
              <a:defRPr sz="900"/>
            </a:lvl6pPr>
            <a:lvl7pPr marL="2547031" indent="0">
              <a:buNone/>
              <a:defRPr sz="900"/>
            </a:lvl7pPr>
            <a:lvl8pPr marL="2971537" indent="0">
              <a:buNone/>
              <a:defRPr sz="900"/>
            </a:lvl8pPr>
            <a:lvl9pPr marL="3396042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F2E">
                  <a:tint val="75000"/>
                </a:srgbClr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Page: </a:t>
            </a:r>
            <a:fld id="{A8E54F2D-3D2C-43C8-A605-2CA5B98B9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97886D-CD56-4F12-8312-B57722E3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48509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253C74-013F-4247-A39E-28404FFC93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2061"/>
            <a:ext cx="1066800" cy="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52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40"/>
          </a:xfrm>
          <a:prstGeom prst="rect">
            <a:avLst/>
          </a:prstGeo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000"/>
            </a:lvl1pPr>
            <a:lvl2pPr marL="424504" indent="0">
              <a:buNone/>
              <a:defRPr sz="2600"/>
            </a:lvl2pPr>
            <a:lvl3pPr marL="849010" indent="0">
              <a:buNone/>
              <a:defRPr sz="2200"/>
            </a:lvl3pPr>
            <a:lvl4pPr marL="1273517" indent="0">
              <a:buNone/>
              <a:defRPr sz="1900"/>
            </a:lvl4pPr>
            <a:lvl5pPr marL="1698021" indent="0">
              <a:buNone/>
              <a:defRPr sz="1900"/>
            </a:lvl5pPr>
            <a:lvl6pPr marL="2122527" indent="0">
              <a:buNone/>
              <a:defRPr sz="1900"/>
            </a:lvl6pPr>
            <a:lvl7pPr marL="2547031" indent="0">
              <a:buNone/>
              <a:defRPr sz="1900"/>
            </a:lvl7pPr>
            <a:lvl8pPr marL="2971537" indent="0">
              <a:buNone/>
              <a:defRPr sz="1900"/>
            </a:lvl8pPr>
            <a:lvl9pPr marL="3396042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24504" indent="0">
              <a:buNone/>
              <a:defRPr sz="1100"/>
            </a:lvl2pPr>
            <a:lvl3pPr marL="849010" indent="0">
              <a:buNone/>
              <a:defRPr sz="900"/>
            </a:lvl3pPr>
            <a:lvl4pPr marL="1273517" indent="0">
              <a:buNone/>
              <a:defRPr sz="900"/>
            </a:lvl4pPr>
            <a:lvl5pPr marL="1698021" indent="0">
              <a:buNone/>
              <a:defRPr sz="900"/>
            </a:lvl5pPr>
            <a:lvl6pPr marL="2122527" indent="0">
              <a:buNone/>
              <a:defRPr sz="900"/>
            </a:lvl6pPr>
            <a:lvl7pPr marL="2547031" indent="0">
              <a:buNone/>
              <a:defRPr sz="900"/>
            </a:lvl7pPr>
            <a:lvl8pPr marL="2971537" indent="0">
              <a:buNone/>
              <a:defRPr sz="900"/>
            </a:lvl8pPr>
            <a:lvl9pPr marL="339604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F2E">
                  <a:tint val="75000"/>
                </a:srgbClr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Page: </a:t>
            </a:r>
            <a:fld id="{A8E54F2D-3D2C-43C8-A605-2CA5B98B95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310076F-738A-499D-BE1B-E1E686434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2061"/>
            <a:ext cx="1066800" cy="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40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68361"/>
            <a:ext cx="7315200" cy="655639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F2E">
                  <a:tint val="75000"/>
                </a:srgbClr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Page: </a:t>
            </a:r>
            <a:fld id="{A8E54F2D-3D2C-43C8-A605-2CA5B98B95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1638013-0E97-42DB-8116-E4F2DE255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2061"/>
            <a:ext cx="1066800" cy="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015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F2E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4900" tIns="42450" rIns="84900" bIns="4245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0" y="762000"/>
            <a:ext cx="9144000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70564main_nesc_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0800000">
            <a:off x="0" y="6553200"/>
            <a:ext cx="91440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0F2E"/>
                </a:solidFill>
                <a:latin typeface="+mj-lt"/>
                <a:ea typeface="ＭＳ Ｐゴシック" charset="0"/>
              </a:rPr>
              <a:t>Learning from the Past, Looking to the Future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b="1">
                <a:solidFill>
                  <a:srgbClr val="000F2E"/>
                </a:solidFill>
                <a:ea typeface="ＭＳ Ｐゴシック" charset="0"/>
              </a:rPr>
              <a:t>Page</a:t>
            </a:r>
            <a:r>
              <a:rPr lang="en-US">
                <a:ea typeface="ＭＳ Ｐゴシック" charset="0"/>
              </a:rPr>
              <a:t>: </a:t>
            </a:r>
            <a:fld id="{A8E54F2D-3D2C-43C8-A605-2CA5B98B9581}" type="slidenum">
              <a:rPr lang="en-US" smtClean="0">
                <a:ea typeface="ＭＳ Ｐゴシック" charset="0"/>
              </a:rPr>
              <a:pPr/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srgbClr val="000F2E">
                  <a:tint val="75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3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hf hdr="0" ftr="0" dt="0"/>
  <p:txStyles>
    <p:titleStyle>
      <a:lvl1pPr algn="ctr" defTabSz="84901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380" indent="-318380" algn="l" defTabSz="84901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j-lt"/>
          <a:ea typeface="+mn-ea"/>
          <a:cs typeface="+mn-cs"/>
        </a:defRPr>
      </a:lvl1pPr>
      <a:lvl2pPr marL="689822" indent="-265315" algn="l" defTabSz="84901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j-lt"/>
          <a:ea typeface="+mn-ea"/>
          <a:cs typeface="+mn-cs"/>
        </a:defRPr>
      </a:lvl2pPr>
      <a:lvl3pPr marL="1061264" indent="-212253" algn="l" defTabSz="8490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485770" indent="-212253" algn="l" defTabSz="84901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j-lt"/>
          <a:ea typeface="+mn-ea"/>
          <a:cs typeface="+mn-cs"/>
        </a:defRPr>
      </a:lvl4pPr>
      <a:lvl5pPr marL="1910274" indent="-212253" algn="l" defTabSz="84901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j-lt"/>
          <a:ea typeface="+mn-ea"/>
          <a:cs typeface="+mn-cs"/>
        </a:defRPr>
      </a:lvl5pPr>
      <a:lvl6pPr marL="2334778" indent="-212253" algn="l" defTabSz="849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284" indent="-212253" algn="l" defTabSz="849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788" indent="-212253" algn="l" defTabSz="849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295" indent="-212253" algn="l" defTabSz="849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90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04" algn="l" defTabSz="8490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10" algn="l" defTabSz="8490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517" algn="l" defTabSz="8490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021" algn="l" defTabSz="8490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527" algn="l" defTabSz="8490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031" algn="l" defTabSz="8490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537" algn="l" defTabSz="8490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6042" algn="l" defTabSz="8490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0.emf"/><Relationship Id="rId7" Type="http://schemas.openxmlformats.org/officeDocument/2006/relationships/image" Target="../media/image46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emf"/><Relationship Id="rId5" Type="http://schemas.openxmlformats.org/officeDocument/2006/relationships/image" Target="../media/image12.emf"/><Relationship Id="rId10" Type="http://schemas.openxmlformats.org/officeDocument/2006/relationships/image" Target="../media/image49.emf"/><Relationship Id="rId4" Type="http://schemas.openxmlformats.org/officeDocument/2006/relationships/image" Target="../media/image11.emf"/><Relationship Id="rId9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6"/>
            <a:ext cx="7772400" cy="1165224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Neil </a:t>
            </a:r>
            <a:r>
              <a:rPr lang="en-US" sz="3600" b="1" dirty="0" err="1">
                <a:solidFill>
                  <a:srgbClr val="0070C0"/>
                </a:solidFill>
              </a:rPr>
              <a:t>Dennehy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NASA Technical Fellow for Guidance Navigation &amp; Control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cornelius.j.dennehy@nasa.gov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839200" cy="2667000"/>
          </a:xfrm>
          <a:noFill/>
        </p:spPr>
        <p:txBody>
          <a:bodyPr anchor="t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spc="-50" dirty="0">
                <a:solidFill>
                  <a:srgbClr val="1C17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Launch Vehicle Load Relief: A Historical Perspective and Some New Concepts</a:t>
            </a:r>
            <a:endParaRPr lang="en-US" sz="2800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Presented by: 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Jeb Orr</a:t>
            </a:r>
          </a:p>
          <a:p>
            <a:r>
              <a:rPr lang="en-US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Mclaurin Aerospace</a:t>
            </a:r>
          </a:p>
          <a:p>
            <a:pPr algn="ctr">
              <a:buNone/>
            </a:pPr>
            <a:endParaRPr lang="en-US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066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a typeface="ＭＳ Ｐゴシック" charset="0"/>
              </a:rPr>
              <a:t>Welcome…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5410200"/>
            <a:ext cx="811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4350" y="3505200"/>
            <a:ext cx="811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35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B7A66AD-A5FF-4AC8-808D-4AF5032E5AD5}"/>
              </a:ext>
            </a:extLst>
          </p:cNvPr>
          <p:cNvGrpSpPr/>
          <p:nvPr/>
        </p:nvGrpSpPr>
        <p:grpSpPr>
          <a:xfrm>
            <a:off x="4624520" y="1748609"/>
            <a:ext cx="230504" cy="1762596"/>
            <a:chOff x="6349937" y="930071"/>
            <a:chExt cx="681652" cy="5212406"/>
          </a:xfrm>
          <a:solidFill>
            <a:schemeClr val="bg1"/>
          </a:solidFill>
        </p:grpSpPr>
        <p:sp>
          <p:nvSpPr>
            <p:cNvPr id="183" name="Rounded Rectangle 8">
              <a:extLst>
                <a:ext uri="{FF2B5EF4-FFF2-40B4-BE49-F238E27FC236}">
                  <a16:creationId xmlns:a16="http://schemas.microsoft.com/office/drawing/2014/main" id="{9F3FF6EA-A791-40D6-A96C-081B4CBFFAFD}"/>
                </a:ext>
              </a:extLst>
            </p:cNvPr>
            <p:cNvSpPr/>
            <p:nvPr/>
          </p:nvSpPr>
          <p:spPr bwMode="auto">
            <a:xfrm>
              <a:off x="6421773" y="2234681"/>
              <a:ext cx="538324" cy="3478956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84" name="Rectangle 14">
              <a:extLst>
                <a:ext uri="{FF2B5EF4-FFF2-40B4-BE49-F238E27FC236}">
                  <a16:creationId xmlns:a16="http://schemas.microsoft.com/office/drawing/2014/main" id="{AD0627DE-1C2D-4CF4-B4CE-BA233C2EEBFA}"/>
                </a:ext>
              </a:extLst>
            </p:cNvPr>
            <p:cNvSpPr/>
            <p:nvPr/>
          </p:nvSpPr>
          <p:spPr bwMode="auto">
            <a:xfrm>
              <a:off x="6421768" y="930071"/>
              <a:ext cx="538333" cy="907167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85" name="Rounded Rectangle 16">
              <a:extLst>
                <a:ext uri="{FF2B5EF4-FFF2-40B4-BE49-F238E27FC236}">
                  <a16:creationId xmlns:a16="http://schemas.microsoft.com/office/drawing/2014/main" id="{163C6795-E173-4136-8A63-9283CCA3CDBC}"/>
                </a:ext>
              </a:extLst>
            </p:cNvPr>
            <p:cNvSpPr/>
            <p:nvPr/>
          </p:nvSpPr>
          <p:spPr bwMode="auto">
            <a:xfrm>
              <a:off x="6421773" y="1855751"/>
              <a:ext cx="538324" cy="381075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86" name="Snip Same Side Corner Rectangle 22">
              <a:extLst>
                <a:ext uri="{FF2B5EF4-FFF2-40B4-BE49-F238E27FC236}">
                  <a16:creationId xmlns:a16="http://schemas.microsoft.com/office/drawing/2014/main" id="{4128785D-3885-41A3-B3F8-DDBD8BD7D1F5}"/>
                </a:ext>
              </a:extLst>
            </p:cNvPr>
            <p:cNvSpPr/>
            <p:nvPr/>
          </p:nvSpPr>
          <p:spPr bwMode="auto">
            <a:xfrm rot="10800000">
              <a:off x="6400958" y="2025450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87" name="Snip Same Side Corner Rectangle 23">
              <a:extLst>
                <a:ext uri="{FF2B5EF4-FFF2-40B4-BE49-F238E27FC236}">
                  <a16:creationId xmlns:a16="http://schemas.microsoft.com/office/drawing/2014/main" id="{1229D255-0542-41EA-B521-1EED20F2CD37}"/>
                </a:ext>
              </a:extLst>
            </p:cNvPr>
            <p:cNvSpPr/>
            <p:nvPr/>
          </p:nvSpPr>
          <p:spPr bwMode="auto">
            <a:xfrm rot="10800000">
              <a:off x="6823658" y="2020542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88" name="Rectangle 14">
              <a:extLst>
                <a:ext uri="{FF2B5EF4-FFF2-40B4-BE49-F238E27FC236}">
                  <a16:creationId xmlns:a16="http://schemas.microsoft.com/office/drawing/2014/main" id="{EF409027-5849-48DA-8689-B7CFD447ABF1}"/>
                </a:ext>
              </a:extLst>
            </p:cNvPr>
            <p:cNvSpPr/>
            <p:nvPr/>
          </p:nvSpPr>
          <p:spPr bwMode="auto">
            <a:xfrm>
              <a:off x="6564088" y="5778887"/>
              <a:ext cx="257135" cy="363590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82335808-FF58-4633-A2CE-BCF1B9053728}"/>
                </a:ext>
              </a:extLst>
            </p:cNvPr>
            <p:cNvGrpSpPr/>
            <p:nvPr/>
          </p:nvGrpSpPr>
          <p:grpSpPr>
            <a:xfrm rot="822255">
              <a:off x="6834662" y="5697155"/>
              <a:ext cx="63138" cy="280823"/>
              <a:chOff x="7077693" y="4606214"/>
              <a:chExt cx="117943" cy="524586"/>
            </a:xfrm>
            <a:grpFill/>
          </p:grpSpPr>
          <p:sp>
            <p:nvSpPr>
              <p:cNvPr id="195" name="Snip Same Side Corner Rectangle 28">
                <a:extLst>
                  <a:ext uri="{FF2B5EF4-FFF2-40B4-BE49-F238E27FC236}">
                    <a16:creationId xmlns:a16="http://schemas.microsoft.com/office/drawing/2014/main" id="{98872E2A-9FA2-4B3B-BD72-A6DE9E7E2BA5}"/>
                  </a:ext>
                </a:extLst>
              </p:cNvPr>
              <p:cNvSpPr/>
              <p:nvPr/>
            </p:nvSpPr>
            <p:spPr bwMode="auto">
              <a:xfrm>
                <a:off x="7077693" y="4606214"/>
                <a:ext cx="117943" cy="311861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196" name="Snip Same Side Corner Rectangle 31">
                <a:extLst>
                  <a:ext uri="{FF2B5EF4-FFF2-40B4-BE49-F238E27FC236}">
                    <a16:creationId xmlns:a16="http://schemas.microsoft.com/office/drawing/2014/main" id="{B6327C17-55FF-455F-97D8-EBBD8A9DD213}"/>
                  </a:ext>
                </a:extLst>
              </p:cNvPr>
              <p:cNvSpPr/>
              <p:nvPr/>
            </p:nvSpPr>
            <p:spPr bwMode="auto">
              <a:xfrm flipV="1">
                <a:off x="7102006" y="4918075"/>
                <a:ext cx="69318" cy="212725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</p:grpSp>
        <p:sp>
          <p:nvSpPr>
            <p:cNvPr id="190" name="Snip Same Side Corner Rectangle 9">
              <a:extLst>
                <a:ext uri="{FF2B5EF4-FFF2-40B4-BE49-F238E27FC236}">
                  <a16:creationId xmlns:a16="http://schemas.microsoft.com/office/drawing/2014/main" id="{3EA3C8C8-E628-4D03-8357-4272543A59ED}"/>
                </a:ext>
              </a:extLst>
            </p:cNvPr>
            <p:cNvSpPr/>
            <p:nvPr/>
          </p:nvSpPr>
          <p:spPr bwMode="auto">
            <a:xfrm rot="10800000">
              <a:off x="6421773" y="5688863"/>
              <a:ext cx="538324" cy="248408"/>
            </a:xfrm>
            <a:prstGeom prst="snip2SameRect">
              <a:avLst>
                <a:gd name="adj1" fmla="val 36107"/>
                <a:gd name="adj2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91" name="Snip Same Side Corner Rectangle 88">
              <a:extLst>
                <a:ext uri="{FF2B5EF4-FFF2-40B4-BE49-F238E27FC236}">
                  <a16:creationId xmlns:a16="http://schemas.microsoft.com/office/drawing/2014/main" id="{DE555400-E625-4877-9FD3-A08BFB59DDA9}"/>
                </a:ext>
              </a:extLst>
            </p:cNvPr>
            <p:cNvSpPr/>
            <p:nvPr/>
          </p:nvSpPr>
          <p:spPr bwMode="auto">
            <a:xfrm rot="5400000" flipH="1">
              <a:off x="5967817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92" name="Snip Same Side Corner Rectangle 91">
              <a:extLst>
                <a:ext uri="{FF2B5EF4-FFF2-40B4-BE49-F238E27FC236}">
                  <a16:creationId xmlns:a16="http://schemas.microsoft.com/office/drawing/2014/main" id="{DA21ADE3-141F-4031-A83A-38951CA6BBAC}"/>
                </a:ext>
              </a:extLst>
            </p:cNvPr>
            <p:cNvSpPr/>
            <p:nvPr/>
          </p:nvSpPr>
          <p:spPr bwMode="auto">
            <a:xfrm rot="16200000">
              <a:off x="6577959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93" name="Snip Same Side Corner Rectangle 39">
              <a:extLst>
                <a:ext uri="{FF2B5EF4-FFF2-40B4-BE49-F238E27FC236}">
                  <a16:creationId xmlns:a16="http://schemas.microsoft.com/office/drawing/2014/main" id="{50E6CD93-566F-4323-9528-5F1C76404780}"/>
                </a:ext>
              </a:extLst>
            </p:cNvPr>
            <p:cNvSpPr/>
            <p:nvPr/>
          </p:nvSpPr>
          <p:spPr bwMode="auto">
            <a:xfrm rot="10800000">
              <a:off x="6899170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94" name="Snip Same Side Corner Rectangle 38">
              <a:extLst>
                <a:ext uri="{FF2B5EF4-FFF2-40B4-BE49-F238E27FC236}">
                  <a16:creationId xmlns:a16="http://schemas.microsoft.com/office/drawing/2014/main" id="{60D50E3E-FABE-4763-84E2-3800C706C500}"/>
                </a:ext>
              </a:extLst>
            </p:cNvPr>
            <p:cNvSpPr/>
            <p:nvPr/>
          </p:nvSpPr>
          <p:spPr bwMode="auto">
            <a:xfrm rot="10800000">
              <a:off x="6400041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9BC30-AE69-450A-9C07-316AE6216C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87C661-D29F-487B-906C-AB5F4FBD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236" y="148623"/>
            <a:ext cx="7192169" cy="1249363"/>
          </a:xfrm>
        </p:spPr>
        <p:txBody>
          <a:bodyPr/>
          <a:lstStyle/>
          <a:p>
            <a:r>
              <a:rPr lang="en-US" dirty="0"/>
              <a:t>Load Relief Response with PD Control</a:t>
            </a:r>
          </a:p>
        </p:txBody>
      </p:sp>
      <p:cxnSp>
        <p:nvCxnSpPr>
          <p:cNvPr id="53" name="Straight Connector 5">
            <a:extLst>
              <a:ext uri="{FF2B5EF4-FFF2-40B4-BE49-F238E27FC236}">
                <a16:creationId xmlns:a16="http://schemas.microsoft.com/office/drawing/2014/main" id="{02268DDE-0E3A-404E-A12E-71FC5B3216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-473682" y="3772113"/>
            <a:ext cx="5029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22">
            <a:extLst>
              <a:ext uri="{FF2B5EF4-FFF2-40B4-BE49-F238E27FC236}">
                <a16:creationId xmlns:a16="http://schemas.microsoft.com/office/drawing/2014/main" id="{884B382B-F65E-407E-B774-EBDE56FE84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524" y="2096507"/>
            <a:ext cx="533400" cy="1588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5" name="Object 2">
            <a:extLst>
              <a:ext uri="{FF2B5EF4-FFF2-40B4-BE49-F238E27FC236}">
                <a16:creationId xmlns:a16="http://schemas.microsoft.com/office/drawing/2014/main" id="{D50218DF-CF70-48E2-823C-8C2B9D26F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088548"/>
              </p:ext>
            </p:extLst>
          </p:nvPr>
        </p:nvGraphicFramePr>
        <p:xfrm>
          <a:off x="413041" y="1739540"/>
          <a:ext cx="232333" cy="2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B5A4A06F-D24D-4D06-B0C6-EEC727DE4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41" y="1739540"/>
                        <a:ext cx="232333" cy="298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Straight Connector 41">
            <a:extLst>
              <a:ext uri="{FF2B5EF4-FFF2-40B4-BE49-F238E27FC236}">
                <a16:creationId xmlns:a16="http://schemas.microsoft.com/office/drawing/2014/main" id="{1A2B083F-B396-4C5D-BED4-EE7DD96D75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4724" y="6287507"/>
            <a:ext cx="3200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TextBox 47">
            <a:extLst>
              <a:ext uri="{FF2B5EF4-FFF2-40B4-BE49-F238E27FC236}">
                <a16:creationId xmlns:a16="http://schemas.microsoft.com/office/drawing/2014/main" id="{6E9E5B3F-6C03-4D74-B83B-71BB6DF7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870" y="933868"/>
            <a:ext cx="13452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42923"/>
              </a:buClr>
              <a:buFont typeface="Symbol" panose="05050102010706020507" pitchFamily="18" charset="2"/>
              <a:buNone/>
            </a:pPr>
            <a:r>
              <a:rPr lang="en-US" altLang="en-US" sz="1000" b="1" i="0" dirty="0">
                <a:solidFill>
                  <a:schemeClr val="tx1"/>
                </a:solidFill>
              </a:rPr>
              <a:t>Nominal flight path</a:t>
            </a:r>
          </a:p>
        </p:txBody>
      </p:sp>
      <p:sp>
        <p:nvSpPr>
          <p:cNvPr id="74" name="TextBox 48">
            <a:extLst>
              <a:ext uri="{FF2B5EF4-FFF2-40B4-BE49-F238E27FC236}">
                <a16:creationId xmlns:a16="http://schemas.microsoft.com/office/drawing/2014/main" id="{1F89111D-7BE2-46E8-A755-B413B43E4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324" y="6135107"/>
            <a:ext cx="1391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42923"/>
              </a:buClr>
              <a:buFont typeface="Symbol" panose="05050102010706020507" pitchFamily="18" charset="2"/>
              <a:buNone/>
            </a:pPr>
            <a:r>
              <a:rPr lang="en-US" altLang="en-US" sz="1000" b="1" i="0" dirty="0">
                <a:solidFill>
                  <a:schemeClr val="tx1"/>
                </a:solidFill>
              </a:rPr>
              <a:t>Normal / lateral drift</a:t>
            </a:r>
          </a:p>
        </p:txBody>
      </p:sp>
      <p:cxnSp>
        <p:nvCxnSpPr>
          <p:cNvPr id="124" name="Straight Arrow Connector 107">
            <a:extLst>
              <a:ext uri="{FF2B5EF4-FFF2-40B4-BE49-F238E27FC236}">
                <a16:creationId xmlns:a16="http://schemas.microsoft.com/office/drawing/2014/main" id="{BCDF9231-934C-469D-9521-6DED1A16EE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524" y="2248907"/>
            <a:ext cx="533400" cy="1588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Straight Arrow Connector 108">
            <a:extLst>
              <a:ext uri="{FF2B5EF4-FFF2-40B4-BE49-F238E27FC236}">
                <a16:creationId xmlns:a16="http://schemas.microsoft.com/office/drawing/2014/main" id="{8B7A71F1-CA0B-4345-9E3B-A5E7BF794B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524" y="2401307"/>
            <a:ext cx="533400" cy="1588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Straight Arrow Connector 109">
            <a:extLst>
              <a:ext uri="{FF2B5EF4-FFF2-40B4-BE49-F238E27FC236}">
                <a16:creationId xmlns:a16="http://schemas.microsoft.com/office/drawing/2014/main" id="{F3186AC7-EAEE-409D-A205-D63C7DE5F2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524" y="2553707"/>
            <a:ext cx="533400" cy="1588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10">
            <a:extLst>
              <a:ext uri="{FF2B5EF4-FFF2-40B4-BE49-F238E27FC236}">
                <a16:creationId xmlns:a16="http://schemas.microsoft.com/office/drawing/2014/main" id="{2BBF0426-D330-41A1-A2D6-1793B58E35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524" y="2706107"/>
            <a:ext cx="533400" cy="1588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Straight Arrow Connector 112">
            <a:extLst>
              <a:ext uri="{FF2B5EF4-FFF2-40B4-BE49-F238E27FC236}">
                <a16:creationId xmlns:a16="http://schemas.microsoft.com/office/drawing/2014/main" id="{731BE246-900F-4DA6-A1E8-A7F4466D9C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3324" y="2782307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E103D273-4E92-4900-850E-21BF25C2C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386" y="3107169"/>
            <a:ext cx="758541" cy="261610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942923"/>
              </a:buClr>
              <a:buFont typeface="Symbol" pitchFamily="18" charset="2"/>
              <a:buNone/>
              <a:defRPr/>
            </a:pPr>
            <a:r>
              <a:rPr lang="en-US" sz="1050" i="0" dirty="0">
                <a:solidFill>
                  <a:schemeClr val="tx1"/>
                </a:solidFill>
              </a:rPr>
              <a:t>PD only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9EB138B-1EC1-44CC-9E2D-31E4EE0C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025" y="3635806"/>
            <a:ext cx="1010728" cy="430887"/>
          </a:xfrm>
          <a:prstGeom prst="rect">
            <a:avLst/>
          </a:prstGeom>
          <a:solidFill>
            <a:srgbClr val="C3D69B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942923"/>
              </a:buClr>
              <a:buFont typeface="Symbol" pitchFamily="18" charset="2"/>
              <a:buNone/>
              <a:defRPr/>
            </a:pPr>
            <a:r>
              <a:rPr lang="en-US" sz="1050" i="0" dirty="0">
                <a:solidFill>
                  <a:schemeClr val="tx1"/>
                </a:solidFill>
              </a:rPr>
              <a:t>Minimum Attitude Error</a:t>
            </a:r>
          </a:p>
        </p:txBody>
      </p:sp>
      <p:sp>
        <p:nvSpPr>
          <p:cNvPr id="133" name="TextBox 116">
            <a:extLst>
              <a:ext uri="{FF2B5EF4-FFF2-40B4-BE49-F238E27FC236}">
                <a16:creationId xmlns:a16="http://schemas.microsoft.com/office/drawing/2014/main" id="{16C46B5D-4170-4A5F-8402-C2023A319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12" y="4386694"/>
            <a:ext cx="1220206" cy="26161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942923"/>
              </a:buClr>
              <a:buFont typeface="Symbol" pitchFamily="18" charset="2"/>
              <a:buNone/>
              <a:defRPr/>
            </a:pPr>
            <a:r>
              <a:rPr lang="en-US" sz="1050" i="0" dirty="0">
                <a:solidFill>
                  <a:schemeClr val="tx1"/>
                </a:solidFill>
              </a:rPr>
              <a:t>Minimum Drift</a:t>
            </a:r>
          </a:p>
        </p:txBody>
      </p:sp>
      <p:sp>
        <p:nvSpPr>
          <p:cNvPr id="134" name="TextBox 117">
            <a:extLst>
              <a:ext uri="{FF2B5EF4-FFF2-40B4-BE49-F238E27FC236}">
                <a16:creationId xmlns:a16="http://schemas.microsoft.com/office/drawing/2014/main" id="{DC417613-3894-43CE-BB47-B8B09C5FB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192" y="5051286"/>
            <a:ext cx="1039067" cy="261610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ctr">
              <a:buClr>
                <a:srgbClr val="942923"/>
              </a:buClr>
              <a:buFont typeface="Symbol" pitchFamily="18" charset="2"/>
              <a:buNone/>
              <a:defRPr/>
            </a:pPr>
            <a:r>
              <a:rPr lang="en-US" sz="1050" i="0" dirty="0">
                <a:solidFill>
                  <a:schemeClr val="tx1"/>
                </a:solidFill>
              </a:rPr>
              <a:t>Unstable Drift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Object 11">
                <a:extLst>
                  <a:ext uri="{FF2B5EF4-FFF2-40B4-BE49-F238E27FC236}">
                    <a16:creationId xmlns:a16="http://schemas.microsoft.com/office/drawing/2014/main" id="{F24F71C4-8AEC-4B5A-858B-270DD206F547}"/>
                  </a:ext>
                </a:extLst>
              </p:cNvPr>
              <p:cNvSpPr txBox="1"/>
              <p:nvPr/>
            </p:nvSpPr>
            <p:spPr bwMode="auto">
              <a:xfrm>
                <a:off x="5577145" y="1175177"/>
                <a:ext cx="793661" cy="377212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(∞)=0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5" name="Object 11">
                <a:extLst>
                  <a:ext uri="{FF2B5EF4-FFF2-40B4-BE49-F238E27FC236}">
                    <a16:creationId xmlns:a16="http://schemas.microsoft.com/office/drawing/2014/main" id="{F24F71C4-8AEC-4B5A-858B-270DD206F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7145" y="1175177"/>
                <a:ext cx="793661" cy="377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Object 12">
                <a:extLst>
                  <a:ext uri="{FF2B5EF4-FFF2-40B4-BE49-F238E27FC236}">
                    <a16:creationId xmlns:a16="http://schemas.microsoft.com/office/drawing/2014/main" id="{DCA27C64-6509-4B86-B0BA-E63686460824}"/>
                  </a:ext>
                </a:extLst>
              </p:cNvPr>
              <p:cNvSpPr txBox="1"/>
              <p:nvPr/>
            </p:nvSpPr>
            <p:spPr bwMode="auto">
              <a:xfrm>
                <a:off x="3813549" y="2864461"/>
                <a:ext cx="955432" cy="422147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(∞)=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0" name="Object 12">
                <a:extLst>
                  <a:ext uri="{FF2B5EF4-FFF2-40B4-BE49-F238E27FC236}">
                    <a16:creationId xmlns:a16="http://schemas.microsoft.com/office/drawing/2014/main" id="{DCA27C64-6509-4B86-B0BA-E63686460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3549" y="2864461"/>
                <a:ext cx="955432" cy="42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41468276-418F-44A8-B31D-FC7BED51C2E8}"/>
              </a:ext>
            </a:extLst>
          </p:cNvPr>
          <p:cNvSpPr txBox="1"/>
          <p:nvPr/>
        </p:nvSpPr>
        <p:spPr>
          <a:xfrm>
            <a:off x="6628701" y="1341806"/>
            <a:ext cx="2468563" cy="2762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rgbClr val="942923"/>
              </a:buClr>
              <a:buFont typeface="Symbol" pitchFamily="18" charset="2"/>
              <a:buNone/>
              <a:defRPr/>
            </a:pPr>
            <a:r>
              <a:rPr lang="en-US" sz="1200" i="0" dirty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Shading denotes transient motion</a:t>
            </a:r>
          </a:p>
        </p:txBody>
      </p:sp>
      <p:sp>
        <p:nvSpPr>
          <p:cNvPr id="176" name="Right Arrow 185">
            <a:extLst>
              <a:ext uri="{FF2B5EF4-FFF2-40B4-BE49-F238E27FC236}">
                <a16:creationId xmlns:a16="http://schemas.microsoft.com/office/drawing/2014/main" id="{8CCC9BE3-02E2-433B-9E7B-D4735C0CBC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03930" y="5693596"/>
            <a:ext cx="1676400" cy="228600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45720"/>
          <a:lstStyle>
            <a:lvl1pPr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None/>
            </a:pPr>
            <a:endParaRPr lang="en-US" altLang="en-US"/>
          </a:p>
        </p:txBody>
      </p:sp>
      <p:sp>
        <p:nvSpPr>
          <p:cNvPr id="177" name="TextBox 219">
            <a:extLst>
              <a:ext uri="{FF2B5EF4-FFF2-40B4-BE49-F238E27FC236}">
                <a16:creationId xmlns:a16="http://schemas.microsoft.com/office/drawing/2014/main" id="{04B5B6FC-2325-4AC6-89C7-06DE5AA40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596" y="5398356"/>
            <a:ext cx="36359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42923"/>
              </a:buClr>
              <a:buFont typeface="Symbol" panose="05050102010706020507" pitchFamily="18" charset="2"/>
              <a:buNone/>
            </a:pPr>
            <a:r>
              <a:rPr lang="en-US" altLang="en-US" sz="1200" i="0" dirty="0">
                <a:solidFill>
                  <a:schemeClr val="tx1"/>
                </a:solidFill>
              </a:rPr>
              <a:t>Increasing accelerometer gain or alpha feedback</a:t>
            </a:r>
          </a:p>
        </p:txBody>
      </p:sp>
      <p:sp>
        <p:nvSpPr>
          <p:cNvPr id="181" name="TextBox 183">
            <a:extLst>
              <a:ext uri="{FF2B5EF4-FFF2-40B4-BE49-F238E27FC236}">
                <a16:creationId xmlns:a16="http://schemas.microsoft.com/office/drawing/2014/main" id="{1696EF96-EC83-45BB-B6FD-BC774249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440" y="870740"/>
            <a:ext cx="2458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42923"/>
              </a:buClr>
              <a:buFont typeface="Symbol" panose="05050102010706020507" pitchFamily="18" charset="2"/>
              <a:buNone/>
            </a:pPr>
            <a:r>
              <a:rPr lang="en-US" altLang="en-US" sz="1200" i="0" dirty="0">
                <a:solidFill>
                  <a:schemeClr val="tx1"/>
                </a:solidFill>
              </a:rPr>
              <a:t>Outline of vehicle denotes steady-state orientation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DED943F-D09F-4541-999B-DD3D2F0B27A7}"/>
              </a:ext>
            </a:extLst>
          </p:cNvPr>
          <p:cNvGrpSpPr/>
          <p:nvPr/>
        </p:nvGrpSpPr>
        <p:grpSpPr>
          <a:xfrm>
            <a:off x="5703450" y="1485248"/>
            <a:ext cx="230504" cy="1762596"/>
            <a:chOff x="6349937" y="930071"/>
            <a:chExt cx="681652" cy="5212406"/>
          </a:xfrm>
          <a:solidFill>
            <a:schemeClr val="bg1"/>
          </a:solidFill>
        </p:grpSpPr>
        <p:sp>
          <p:nvSpPr>
            <p:cNvPr id="198" name="Rounded Rectangle 8">
              <a:extLst>
                <a:ext uri="{FF2B5EF4-FFF2-40B4-BE49-F238E27FC236}">
                  <a16:creationId xmlns:a16="http://schemas.microsoft.com/office/drawing/2014/main" id="{B7E86069-F8DF-4CFD-8034-78D33E844A42}"/>
                </a:ext>
              </a:extLst>
            </p:cNvPr>
            <p:cNvSpPr/>
            <p:nvPr/>
          </p:nvSpPr>
          <p:spPr bwMode="auto">
            <a:xfrm>
              <a:off x="6421773" y="2234681"/>
              <a:ext cx="538324" cy="3478956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99" name="Rectangle 14">
              <a:extLst>
                <a:ext uri="{FF2B5EF4-FFF2-40B4-BE49-F238E27FC236}">
                  <a16:creationId xmlns:a16="http://schemas.microsoft.com/office/drawing/2014/main" id="{75331851-FECB-48B8-85FF-707D9DEF96D5}"/>
                </a:ext>
              </a:extLst>
            </p:cNvPr>
            <p:cNvSpPr/>
            <p:nvPr/>
          </p:nvSpPr>
          <p:spPr bwMode="auto">
            <a:xfrm>
              <a:off x="6421768" y="930071"/>
              <a:ext cx="538333" cy="907167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00" name="Rounded Rectangle 16">
              <a:extLst>
                <a:ext uri="{FF2B5EF4-FFF2-40B4-BE49-F238E27FC236}">
                  <a16:creationId xmlns:a16="http://schemas.microsoft.com/office/drawing/2014/main" id="{1DF57D95-506F-4451-9C10-94735C087962}"/>
                </a:ext>
              </a:extLst>
            </p:cNvPr>
            <p:cNvSpPr/>
            <p:nvPr/>
          </p:nvSpPr>
          <p:spPr bwMode="auto">
            <a:xfrm>
              <a:off x="6421773" y="1855751"/>
              <a:ext cx="538324" cy="381075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01" name="Snip Same Side Corner Rectangle 22">
              <a:extLst>
                <a:ext uri="{FF2B5EF4-FFF2-40B4-BE49-F238E27FC236}">
                  <a16:creationId xmlns:a16="http://schemas.microsoft.com/office/drawing/2014/main" id="{E9BAFB4E-8477-4569-90D6-C7B93C1F1E41}"/>
                </a:ext>
              </a:extLst>
            </p:cNvPr>
            <p:cNvSpPr/>
            <p:nvPr/>
          </p:nvSpPr>
          <p:spPr bwMode="auto">
            <a:xfrm rot="10800000">
              <a:off x="6400958" y="2025450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02" name="Snip Same Side Corner Rectangle 23">
              <a:extLst>
                <a:ext uri="{FF2B5EF4-FFF2-40B4-BE49-F238E27FC236}">
                  <a16:creationId xmlns:a16="http://schemas.microsoft.com/office/drawing/2014/main" id="{D15D9B0F-740A-4414-A97E-BD1CAFAB6141}"/>
                </a:ext>
              </a:extLst>
            </p:cNvPr>
            <p:cNvSpPr/>
            <p:nvPr/>
          </p:nvSpPr>
          <p:spPr bwMode="auto">
            <a:xfrm rot="10800000">
              <a:off x="6823658" y="2020542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03" name="Rectangle 14">
              <a:extLst>
                <a:ext uri="{FF2B5EF4-FFF2-40B4-BE49-F238E27FC236}">
                  <a16:creationId xmlns:a16="http://schemas.microsoft.com/office/drawing/2014/main" id="{AAA147FA-5B24-47A0-816B-2E20EAD72F69}"/>
                </a:ext>
              </a:extLst>
            </p:cNvPr>
            <p:cNvSpPr/>
            <p:nvPr/>
          </p:nvSpPr>
          <p:spPr bwMode="auto">
            <a:xfrm>
              <a:off x="6564088" y="5778887"/>
              <a:ext cx="257135" cy="363590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937DDBB5-78AE-4300-A9D1-1924B1443A02}"/>
                </a:ext>
              </a:extLst>
            </p:cNvPr>
            <p:cNvGrpSpPr/>
            <p:nvPr/>
          </p:nvGrpSpPr>
          <p:grpSpPr>
            <a:xfrm rot="822255">
              <a:off x="6834662" y="5697155"/>
              <a:ext cx="63138" cy="280823"/>
              <a:chOff x="7077693" y="4606214"/>
              <a:chExt cx="117943" cy="524586"/>
            </a:xfrm>
            <a:grpFill/>
          </p:grpSpPr>
          <p:sp>
            <p:nvSpPr>
              <p:cNvPr id="210" name="Snip Same Side Corner Rectangle 28">
                <a:extLst>
                  <a:ext uri="{FF2B5EF4-FFF2-40B4-BE49-F238E27FC236}">
                    <a16:creationId xmlns:a16="http://schemas.microsoft.com/office/drawing/2014/main" id="{B9C0D716-841A-4D38-8A20-7285B0DAE3A5}"/>
                  </a:ext>
                </a:extLst>
              </p:cNvPr>
              <p:cNvSpPr/>
              <p:nvPr/>
            </p:nvSpPr>
            <p:spPr bwMode="auto">
              <a:xfrm>
                <a:off x="7077693" y="4606214"/>
                <a:ext cx="117943" cy="311861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211" name="Snip Same Side Corner Rectangle 31">
                <a:extLst>
                  <a:ext uri="{FF2B5EF4-FFF2-40B4-BE49-F238E27FC236}">
                    <a16:creationId xmlns:a16="http://schemas.microsoft.com/office/drawing/2014/main" id="{7A71DCB0-0D6A-4FCD-9E79-542448A66E00}"/>
                  </a:ext>
                </a:extLst>
              </p:cNvPr>
              <p:cNvSpPr/>
              <p:nvPr/>
            </p:nvSpPr>
            <p:spPr bwMode="auto">
              <a:xfrm flipV="1">
                <a:off x="7102006" y="4918075"/>
                <a:ext cx="69318" cy="212725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</p:grpSp>
        <p:sp>
          <p:nvSpPr>
            <p:cNvPr id="205" name="Snip Same Side Corner Rectangle 9">
              <a:extLst>
                <a:ext uri="{FF2B5EF4-FFF2-40B4-BE49-F238E27FC236}">
                  <a16:creationId xmlns:a16="http://schemas.microsoft.com/office/drawing/2014/main" id="{66ECE879-A416-45C2-A78C-41662C7DDE3C}"/>
                </a:ext>
              </a:extLst>
            </p:cNvPr>
            <p:cNvSpPr/>
            <p:nvPr/>
          </p:nvSpPr>
          <p:spPr bwMode="auto">
            <a:xfrm rot="10800000">
              <a:off x="6421773" y="5688863"/>
              <a:ext cx="538324" cy="248408"/>
            </a:xfrm>
            <a:prstGeom prst="snip2SameRect">
              <a:avLst>
                <a:gd name="adj1" fmla="val 36107"/>
                <a:gd name="adj2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06" name="Snip Same Side Corner Rectangle 88">
              <a:extLst>
                <a:ext uri="{FF2B5EF4-FFF2-40B4-BE49-F238E27FC236}">
                  <a16:creationId xmlns:a16="http://schemas.microsoft.com/office/drawing/2014/main" id="{340FAA96-9642-4695-8E81-2DC35B8E9C3F}"/>
                </a:ext>
              </a:extLst>
            </p:cNvPr>
            <p:cNvSpPr/>
            <p:nvPr/>
          </p:nvSpPr>
          <p:spPr bwMode="auto">
            <a:xfrm rot="5400000" flipH="1">
              <a:off x="5967817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07" name="Snip Same Side Corner Rectangle 91">
              <a:extLst>
                <a:ext uri="{FF2B5EF4-FFF2-40B4-BE49-F238E27FC236}">
                  <a16:creationId xmlns:a16="http://schemas.microsoft.com/office/drawing/2014/main" id="{13B89C18-A357-4210-A4C1-557CC19499D0}"/>
                </a:ext>
              </a:extLst>
            </p:cNvPr>
            <p:cNvSpPr/>
            <p:nvPr/>
          </p:nvSpPr>
          <p:spPr bwMode="auto">
            <a:xfrm rot="16200000">
              <a:off x="6577959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08" name="Snip Same Side Corner Rectangle 39">
              <a:extLst>
                <a:ext uri="{FF2B5EF4-FFF2-40B4-BE49-F238E27FC236}">
                  <a16:creationId xmlns:a16="http://schemas.microsoft.com/office/drawing/2014/main" id="{AE9EACAD-89C4-4BB7-A80B-999AC550131F}"/>
                </a:ext>
              </a:extLst>
            </p:cNvPr>
            <p:cNvSpPr/>
            <p:nvPr/>
          </p:nvSpPr>
          <p:spPr bwMode="auto">
            <a:xfrm rot="10800000">
              <a:off x="6899170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09" name="Snip Same Side Corner Rectangle 38">
              <a:extLst>
                <a:ext uri="{FF2B5EF4-FFF2-40B4-BE49-F238E27FC236}">
                  <a16:creationId xmlns:a16="http://schemas.microsoft.com/office/drawing/2014/main" id="{308E1870-C359-4F21-816F-E70947E5BA46}"/>
                </a:ext>
              </a:extLst>
            </p:cNvPr>
            <p:cNvSpPr/>
            <p:nvPr/>
          </p:nvSpPr>
          <p:spPr bwMode="auto">
            <a:xfrm rot="10800000">
              <a:off x="6400041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D6B9260-F5FF-4CD2-9EFA-CF35C27E0053}"/>
              </a:ext>
            </a:extLst>
          </p:cNvPr>
          <p:cNvGrpSpPr/>
          <p:nvPr/>
        </p:nvGrpSpPr>
        <p:grpSpPr>
          <a:xfrm rot="706596">
            <a:off x="5756098" y="1486680"/>
            <a:ext cx="230504" cy="1762596"/>
            <a:chOff x="6349937" y="930071"/>
            <a:chExt cx="681652" cy="5212406"/>
          </a:xfrm>
          <a:solidFill>
            <a:schemeClr val="tx2">
              <a:lumMod val="20000"/>
              <a:lumOff val="80000"/>
              <a:alpha val="40000"/>
            </a:schemeClr>
          </a:solidFill>
        </p:grpSpPr>
        <p:sp>
          <p:nvSpPr>
            <p:cNvPr id="213" name="Rounded Rectangle 8">
              <a:extLst>
                <a:ext uri="{FF2B5EF4-FFF2-40B4-BE49-F238E27FC236}">
                  <a16:creationId xmlns:a16="http://schemas.microsoft.com/office/drawing/2014/main" id="{8AB6C687-251B-4EBA-8123-EE69533EAE39}"/>
                </a:ext>
              </a:extLst>
            </p:cNvPr>
            <p:cNvSpPr/>
            <p:nvPr/>
          </p:nvSpPr>
          <p:spPr bwMode="auto">
            <a:xfrm>
              <a:off x="6421773" y="2234681"/>
              <a:ext cx="538324" cy="347895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14" name="Rectangle 14">
              <a:extLst>
                <a:ext uri="{FF2B5EF4-FFF2-40B4-BE49-F238E27FC236}">
                  <a16:creationId xmlns:a16="http://schemas.microsoft.com/office/drawing/2014/main" id="{438374B9-AE25-45C3-A8F3-9239A22F84CA}"/>
                </a:ext>
              </a:extLst>
            </p:cNvPr>
            <p:cNvSpPr/>
            <p:nvPr/>
          </p:nvSpPr>
          <p:spPr bwMode="auto">
            <a:xfrm>
              <a:off x="6421768" y="930071"/>
              <a:ext cx="538333" cy="907167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15" name="Rounded Rectangle 16">
              <a:extLst>
                <a:ext uri="{FF2B5EF4-FFF2-40B4-BE49-F238E27FC236}">
                  <a16:creationId xmlns:a16="http://schemas.microsoft.com/office/drawing/2014/main" id="{AD64F831-5BD5-4526-97D0-7FA7DB1DF0BE}"/>
                </a:ext>
              </a:extLst>
            </p:cNvPr>
            <p:cNvSpPr/>
            <p:nvPr/>
          </p:nvSpPr>
          <p:spPr bwMode="auto">
            <a:xfrm>
              <a:off x="6421773" y="1855751"/>
              <a:ext cx="538324" cy="381075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16" name="Snip Same Side Corner Rectangle 22">
              <a:extLst>
                <a:ext uri="{FF2B5EF4-FFF2-40B4-BE49-F238E27FC236}">
                  <a16:creationId xmlns:a16="http://schemas.microsoft.com/office/drawing/2014/main" id="{E5D54F8B-7FBA-4569-BE0F-DFE8849998D9}"/>
                </a:ext>
              </a:extLst>
            </p:cNvPr>
            <p:cNvSpPr/>
            <p:nvPr/>
          </p:nvSpPr>
          <p:spPr bwMode="auto">
            <a:xfrm rot="10800000">
              <a:off x="6400958" y="2025450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17" name="Snip Same Side Corner Rectangle 23">
              <a:extLst>
                <a:ext uri="{FF2B5EF4-FFF2-40B4-BE49-F238E27FC236}">
                  <a16:creationId xmlns:a16="http://schemas.microsoft.com/office/drawing/2014/main" id="{9C787D14-FFFE-4DF7-8802-B80F10124953}"/>
                </a:ext>
              </a:extLst>
            </p:cNvPr>
            <p:cNvSpPr/>
            <p:nvPr/>
          </p:nvSpPr>
          <p:spPr bwMode="auto">
            <a:xfrm rot="10800000">
              <a:off x="6823658" y="2020542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18" name="Rectangle 14">
              <a:extLst>
                <a:ext uri="{FF2B5EF4-FFF2-40B4-BE49-F238E27FC236}">
                  <a16:creationId xmlns:a16="http://schemas.microsoft.com/office/drawing/2014/main" id="{45167C24-4191-4AA0-A4EE-E2E3D0A568DE}"/>
                </a:ext>
              </a:extLst>
            </p:cNvPr>
            <p:cNvSpPr/>
            <p:nvPr/>
          </p:nvSpPr>
          <p:spPr bwMode="auto">
            <a:xfrm>
              <a:off x="6564088" y="5778887"/>
              <a:ext cx="257135" cy="363590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E173B9C9-7FBE-41D5-82FA-3FC5985A90E0}"/>
                </a:ext>
              </a:extLst>
            </p:cNvPr>
            <p:cNvGrpSpPr/>
            <p:nvPr/>
          </p:nvGrpSpPr>
          <p:grpSpPr>
            <a:xfrm rot="822255">
              <a:off x="6834662" y="5697155"/>
              <a:ext cx="63138" cy="280823"/>
              <a:chOff x="7077693" y="4606214"/>
              <a:chExt cx="117943" cy="524586"/>
            </a:xfrm>
            <a:grpFill/>
          </p:grpSpPr>
          <p:sp>
            <p:nvSpPr>
              <p:cNvPr id="225" name="Snip Same Side Corner Rectangle 28">
                <a:extLst>
                  <a:ext uri="{FF2B5EF4-FFF2-40B4-BE49-F238E27FC236}">
                    <a16:creationId xmlns:a16="http://schemas.microsoft.com/office/drawing/2014/main" id="{B21B0C05-6109-4223-86BA-8D6419AE062E}"/>
                  </a:ext>
                </a:extLst>
              </p:cNvPr>
              <p:cNvSpPr/>
              <p:nvPr/>
            </p:nvSpPr>
            <p:spPr bwMode="auto">
              <a:xfrm>
                <a:off x="7077693" y="4606214"/>
                <a:ext cx="117943" cy="311861"/>
              </a:xfrm>
              <a:prstGeom prst="snip2SameRect">
                <a:avLst/>
              </a:prstGeom>
              <a:grpFill/>
              <a:ln w="12700">
                <a:solidFill>
                  <a:schemeClr val="dk1">
                    <a:alpha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226" name="Snip Same Side Corner Rectangle 31">
                <a:extLst>
                  <a:ext uri="{FF2B5EF4-FFF2-40B4-BE49-F238E27FC236}">
                    <a16:creationId xmlns:a16="http://schemas.microsoft.com/office/drawing/2014/main" id="{C7907EFE-3711-4C24-8A9B-EB7DDB9F1127}"/>
                  </a:ext>
                </a:extLst>
              </p:cNvPr>
              <p:cNvSpPr/>
              <p:nvPr/>
            </p:nvSpPr>
            <p:spPr bwMode="auto">
              <a:xfrm flipV="1">
                <a:off x="7102006" y="4918075"/>
                <a:ext cx="69318" cy="212725"/>
              </a:xfrm>
              <a:prstGeom prst="snip2SameRect">
                <a:avLst/>
              </a:prstGeom>
              <a:grpFill/>
              <a:ln w="12700">
                <a:solidFill>
                  <a:schemeClr val="dk1">
                    <a:alpha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</p:grpSp>
        <p:sp>
          <p:nvSpPr>
            <p:cNvPr id="220" name="Snip Same Side Corner Rectangle 9">
              <a:extLst>
                <a:ext uri="{FF2B5EF4-FFF2-40B4-BE49-F238E27FC236}">
                  <a16:creationId xmlns:a16="http://schemas.microsoft.com/office/drawing/2014/main" id="{6170D895-ADFF-4EE6-832C-2872605A3A96}"/>
                </a:ext>
              </a:extLst>
            </p:cNvPr>
            <p:cNvSpPr/>
            <p:nvPr/>
          </p:nvSpPr>
          <p:spPr bwMode="auto">
            <a:xfrm rot="10800000">
              <a:off x="6421773" y="5688863"/>
              <a:ext cx="538324" cy="248408"/>
            </a:xfrm>
            <a:prstGeom prst="snip2SameRect">
              <a:avLst>
                <a:gd name="adj1" fmla="val 36107"/>
                <a:gd name="adj2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21" name="Snip Same Side Corner Rectangle 88">
              <a:extLst>
                <a:ext uri="{FF2B5EF4-FFF2-40B4-BE49-F238E27FC236}">
                  <a16:creationId xmlns:a16="http://schemas.microsoft.com/office/drawing/2014/main" id="{A6C3F7AF-7337-4232-8A7A-6EEA36104CEA}"/>
                </a:ext>
              </a:extLst>
            </p:cNvPr>
            <p:cNvSpPr/>
            <p:nvPr/>
          </p:nvSpPr>
          <p:spPr bwMode="auto">
            <a:xfrm rot="5400000" flipH="1">
              <a:off x="5967817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22" name="Snip Same Side Corner Rectangle 91">
              <a:extLst>
                <a:ext uri="{FF2B5EF4-FFF2-40B4-BE49-F238E27FC236}">
                  <a16:creationId xmlns:a16="http://schemas.microsoft.com/office/drawing/2014/main" id="{29415861-1401-441E-A2A8-A4338F26B717}"/>
                </a:ext>
              </a:extLst>
            </p:cNvPr>
            <p:cNvSpPr/>
            <p:nvPr/>
          </p:nvSpPr>
          <p:spPr bwMode="auto">
            <a:xfrm rot="16200000">
              <a:off x="6577959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23" name="Snip Same Side Corner Rectangle 39">
              <a:extLst>
                <a:ext uri="{FF2B5EF4-FFF2-40B4-BE49-F238E27FC236}">
                  <a16:creationId xmlns:a16="http://schemas.microsoft.com/office/drawing/2014/main" id="{3439D052-76E5-4DCF-909A-3DA3D1DA0452}"/>
                </a:ext>
              </a:extLst>
            </p:cNvPr>
            <p:cNvSpPr/>
            <p:nvPr/>
          </p:nvSpPr>
          <p:spPr bwMode="auto">
            <a:xfrm rot="10800000">
              <a:off x="6899170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24" name="Snip Same Side Corner Rectangle 38">
              <a:extLst>
                <a:ext uri="{FF2B5EF4-FFF2-40B4-BE49-F238E27FC236}">
                  <a16:creationId xmlns:a16="http://schemas.microsoft.com/office/drawing/2014/main" id="{7C54FB68-1033-4E5E-84AC-6DBF722F8A02}"/>
                </a:ext>
              </a:extLst>
            </p:cNvPr>
            <p:cNvSpPr/>
            <p:nvPr/>
          </p:nvSpPr>
          <p:spPr bwMode="auto">
            <a:xfrm rot="10800000">
              <a:off x="6400041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cxnSp>
        <p:nvCxnSpPr>
          <p:cNvPr id="123" name="Straight Arrow Connector 105">
            <a:extLst>
              <a:ext uri="{FF2B5EF4-FFF2-40B4-BE49-F238E27FC236}">
                <a16:creationId xmlns:a16="http://schemas.microsoft.com/office/drawing/2014/main" id="{7D80F61F-126D-4339-B4D0-0B6899638E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1947" y="2371380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E6AC0D0-06FE-4A5E-A190-242BB7DCFE24}"/>
              </a:ext>
            </a:extLst>
          </p:cNvPr>
          <p:cNvGrpSpPr/>
          <p:nvPr/>
        </p:nvGrpSpPr>
        <p:grpSpPr>
          <a:xfrm>
            <a:off x="3668408" y="2144888"/>
            <a:ext cx="230504" cy="1762596"/>
            <a:chOff x="6349937" y="930071"/>
            <a:chExt cx="681652" cy="5212406"/>
          </a:xfrm>
          <a:solidFill>
            <a:schemeClr val="bg1"/>
          </a:solidFill>
        </p:grpSpPr>
        <p:sp>
          <p:nvSpPr>
            <p:cNvPr id="258" name="Rounded Rectangle 8">
              <a:extLst>
                <a:ext uri="{FF2B5EF4-FFF2-40B4-BE49-F238E27FC236}">
                  <a16:creationId xmlns:a16="http://schemas.microsoft.com/office/drawing/2014/main" id="{163D26CA-C7D0-47C9-BA09-BECDCDA85077}"/>
                </a:ext>
              </a:extLst>
            </p:cNvPr>
            <p:cNvSpPr/>
            <p:nvPr/>
          </p:nvSpPr>
          <p:spPr bwMode="auto">
            <a:xfrm>
              <a:off x="6421773" y="2234681"/>
              <a:ext cx="538324" cy="3478956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59" name="Rectangle 14">
              <a:extLst>
                <a:ext uri="{FF2B5EF4-FFF2-40B4-BE49-F238E27FC236}">
                  <a16:creationId xmlns:a16="http://schemas.microsoft.com/office/drawing/2014/main" id="{EFB69B19-2477-4A45-90F2-568BB7ED5C31}"/>
                </a:ext>
              </a:extLst>
            </p:cNvPr>
            <p:cNvSpPr/>
            <p:nvPr/>
          </p:nvSpPr>
          <p:spPr bwMode="auto">
            <a:xfrm>
              <a:off x="6421768" y="930071"/>
              <a:ext cx="538333" cy="907167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60" name="Rounded Rectangle 16">
              <a:extLst>
                <a:ext uri="{FF2B5EF4-FFF2-40B4-BE49-F238E27FC236}">
                  <a16:creationId xmlns:a16="http://schemas.microsoft.com/office/drawing/2014/main" id="{62645F18-919A-40D3-84AE-2CD6DC0961D9}"/>
                </a:ext>
              </a:extLst>
            </p:cNvPr>
            <p:cNvSpPr/>
            <p:nvPr/>
          </p:nvSpPr>
          <p:spPr bwMode="auto">
            <a:xfrm>
              <a:off x="6421773" y="1855751"/>
              <a:ext cx="538324" cy="381075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61" name="Snip Same Side Corner Rectangle 22">
              <a:extLst>
                <a:ext uri="{FF2B5EF4-FFF2-40B4-BE49-F238E27FC236}">
                  <a16:creationId xmlns:a16="http://schemas.microsoft.com/office/drawing/2014/main" id="{B92CAD31-D020-4F3A-99AD-ABB4F3D0F6FB}"/>
                </a:ext>
              </a:extLst>
            </p:cNvPr>
            <p:cNvSpPr/>
            <p:nvPr/>
          </p:nvSpPr>
          <p:spPr bwMode="auto">
            <a:xfrm rot="10800000">
              <a:off x="6400958" y="2025450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62" name="Snip Same Side Corner Rectangle 23">
              <a:extLst>
                <a:ext uri="{FF2B5EF4-FFF2-40B4-BE49-F238E27FC236}">
                  <a16:creationId xmlns:a16="http://schemas.microsoft.com/office/drawing/2014/main" id="{72235D6F-A7EF-4F89-81CF-22258F88FAAC}"/>
                </a:ext>
              </a:extLst>
            </p:cNvPr>
            <p:cNvSpPr/>
            <p:nvPr/>
          </p:nvSpPr>
          <p:spPr bwMode="auto">
            <a:xfrm rot="10800000">
              <a:off x="6823658" y="2020542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63" name="Rectangle 14">
              <a:extLst>
                <a:ext uri="{FF2B5EF4-FFF2-40B4-BE49-F238E27FC236}">
                  <a16:creationId xmlns:a16="http://schemas.microsoft.com/office/drawing/2014/main" id="{0C6D2C7C-3514-4057-8931-6F8B8DD73E03}"/>
                </a:ext>
              </a:extLst>
            </p:cNvPr>
            <p:cNvSpPr/>
            <p:nvPr/>
          </p:nvSpPr>
          <p:spPr bwMode="auto">
            <a:xfrm>
              <a:off x="6564088" y="5778887"/>
              <a:ext cx="257135" cy="363590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FB5728AF-2C43-44D2-B5AC-C314CE27B246}"/>
                </a:ext>
              </a:extLst>
            </p:cNvPr>
            <p:cNvGrpSpPr/>
            <p:nvPr/>
          </p:nvGrpSpPr>
          <p:grpSpPr>
            <a:xfrm rot="822255">
              <a:off x="6834662" y="5697155"/>
              <a:ext cx="63138" cy="280823"/>
              <a:chOff x="7077693" y="4606214"/>
              <a:chExt cx="117943" cy="524586"/>
            </a:xfrm>
            <a:grpFill/>
          </p:grpSpPr>
          <p:sp>
            <p:nvSpPr>
              <p:cNvPr id="270" name="Snip Same Side Corner Rectangle 28">
                <a:extLst>
                  <a:ext uri="{FF2B5EF4-FFF2-40B4-BE49-F238E27FC236}">
                    <a16:creationId xmlns:a16="http://schemas.microsoft.com/office/drawing/2014/main" id="{F38437CF-C83B-4B95-B21F-526495514AD8}"/>
                  </a:ext>
                </a:extLst>
              </p:cNvPr>
              <p:cNvSpPr/>
              <p:nvPr/>
            </p:nvSpPr>
            <p:spPr bwMode="auto">
              <a:xfrm>
                <a:off x="7077693" y="4606214"/>
                <a:ext cx="117943" cy="311861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271" name="Snip Same Side Corner Rectangle 31">
                <a:extLst>
                  <a:ext uri="{FF2B5EF4-FFF2-40B4-BE49-F238E27FC236}">
                    <a16:creationId xmlns:a16="http://schemas.microsoft.com/office/drawing/2014/main" id="{5EDFFB8C-915A-4DE6-9BFE-900B9D84485B}"/>
                  </a:ext>
                </a:extLst>
              </p:cNvPr>
              <p:cNvSpPr/>
              <p:nvPr/>
            </p:nvSpPr>
            <p:spPr bwMode="auto">
              <a:xfrm flipV="1">
                <a:off x="7102006" y="4918075"/>
                <a:ext cx="69318" cy="212725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</p:grpSp>
        <p:sp>
          <p:nvSpPr>
            <p:cNvPr id="265" name="Snip Same Side Corner Rectangle 9">
              <a:extLst>
                <a:ext uri="{FF2B5EF4-FFF2-40B4-BE49-F238E27FC236}">
                  <a16:creationId xmlns:a16="http://schemas.microsoft.com/office/drawing/2014/main" id="{EE5C7F5D-2C54-43E8-812A-44A262FA81B0}"/>
                </a:ext>
              </a:extLst>
            </p:cNvPr>
            <p:cNvSpPr/>
            <p:nvPr/>
          </p:nvSpPr>
          <p:spPr bwMode="auto">
            <a:xfrm rot="10800000">
              <a:off x="6421773" y="5688863"/>
              <a:ext cx="538324" cy="248408"/>
            </a:xfrm>
            <a:prstGeom prst="snip2SameRect">
              <a:avLst>
                <a:gd name="adj1" fmla="val 36107"/>
                <a:gd name="adj2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66" name="Snip Same Side Corner Rectangle 88">
              <a:extLst>
                <a:ext uri="{FF2B5EF4-FFF2-40B4-BE49-F238E27FC236}">
                  <a16:creationId xmlns:a16="http://schemas.microsoft.com/office/drawing/2014/main" id="{AC630DA5-B7AF-4E32-A49D-39D53C6AD32A}"/>
                </a:ext>
              </a:extLst>
            </p:cNvPr>
            <p:cNvSpPr/>
            <p:nvPr/>
          </p:nvSpPr>
          <p:spPr bwMode="auto">
            <a:xfrm rot="5400000" flipH="1">
              <a:off x="5967817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67" name="Snip Same Side Corner Rectangle 91">
              <a:extLst>
                <a:ext uri="{FF2B5EF4-FFF2-40B4-BE49-F238E27FC236}">
                  <a16:creationId xmlns:a16="http://schemas.microsoft.com/office/drawing/2014/main" id="{E3B7BC8D-4DAA-45C6-8AF7-A5B28CC480F7}"/>
                </a:ext>
              </a:extLst>
            </p:cNvPr>
            <p:cNvSpPr/>
            <p:nvPr/>
          </p:nvSpPr>
          <p:spPr bwMode="auto">
            <a:xfrm rot="16200000">
              <a:off x="6577959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68" name="Snip Same Side Corner Rectangle 39">
              <a:extLst>
                <a:ext uri="{FF2B5EF4-FFF2-40B4-BE49-F238E27FC236}">
                  <a16:creationId xmlns:a16="http://schemas.microsoft.com/office/drawing/2014/main" id="{64B9122E-C369-4F26-8A98-497833F37A4D}"/>
                </a:ext>
              </a:extLst>
            </p:cNvPr>
            <p:cNvSpPr/>
            <p:nvPr/>
          </p:nvSpPr>
          <p:spPr bwMode="auto">
            <a:xfrm rot="10800000">
              <a:off x="6899170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69" name="Snip Same Side Corner Rectangle 38">
              <a:extLst>
                <a:ext uri="{FF2B5EF4-FFF2-40B4-BE49-F238E27FC236}">
                  <a16:creationId xmlns:a16="http://schemas.microsoft.com/office/drawing/2014/main" id="{C5EAF28A-5DBC-4F1E-BB72-30296DEC6A14}"/>
                </a:ext>
              </a:extLst>
            </p:cNvPr>
            <p:cNvSpPr/>
            <p:nvPr/>
          </p:nvSpPr>
          <p:spPr bwMode="auto">
            <a:xfrm rot="10800000">
              <a:off x="6400041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8169DA6-05FE-45AC-82EF-20FBED225056}"/>
              </a:ext>
            </a:extLst>
          </p:cNvPr>
          <p:cNvGrpSpPr/>
          <p:nvPr/>
        </p:nvGrpSpPr>
        <p:grpSpPr>
          <a:xfrm rot="20718748">
            <a:off x="3668091" y="2136872"/>
            <a:ext cx="230504" cy="1762596"/>
            <a:chOff x="6349937" y="930071"/>
            <a:chExt cx="681652" cy="5212406"/>
          </a:xfrm>
          <a:solidFill>
            <a:schemeClr val="tx2">
              <a:lumMod val="20000"/>
              <a:lumOff val="80000"/>
              <a:alpha val="40000"/>
            </a:schemeClr>
          </a:solidFill>
        </p:grpSpPr>
        <p:sp>
          <p:nvSpPr>
            <p:cNvPr id="273" name="Rounded Rectangle 8">
              <a:extLst>
                <a:ext uri="{FF2B5EF4-FFF2-40B4-BE49-F238E27FC236}">
                  <a16:creationId xmlns:a16="http://schemas.microsoft.com/office/drawing/2014/main" id="{12EBAC76-1993-45B8-BF91-8D051DF2183E}"/>
                </a:ext>
              </a:extLst>
            </p:cNvPr>
            <p:cNvSpPr/>
            <p:nvPr/>
          </p:nvSpPr>
          <p:spPr bwMode="auto">
            <a:xfrm>
              <a:off x="6421773" y="2234681"/>
              <a:ext cx="538324" cy="347895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74" name="Rectangle 14">
              <a:extLst>
                <a:ext uri="{FF2B5EF4-FFF2-40B4-BE49-F238E27FC236}">
                  <a16:creationId xmlns:a16="http://schemas.microsoft.com/office/drawing/2014/main" id="{F867FC5F-09AB-45E0-96BA-01F51581FC29}"/>
                </a:ext>
              </a:extLst>
            </p:cNvPr>
            <p:cNvSpPr/>
            <p:nvPr/>
          </p:nvSpPr>
          <p:spPr bwMode="auto">
            <a:xfrm>
              <a:off x="6421768" y="930071"/>
              <a:ext cx="538333" cy="907167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75" name="Rounded Rectangle 16">
              <a:extLst>
                <a:ext uri="{FF2B5EF4-FFF2-40B4-BE49-F238E27FC236}">
                  <a16:creationId xmlns:a16="http://schemas.microsoft.com/office/drawing/2014/main" id="{9199CE1B-8435-4ACA-A436-FC149056C5ED}"/>
                </a:ext>
              </a:extLst>
            </p:cNvPr>
            <p:cNvSpPr/>
            <p:nvPr/>
          </p:nvSpPr>
          <p:spPr bwMode="auto">
            <a:xfrm>
              <a:off x="6421773" y="1855751"/>
              <a:ext cx="538324" cy="381075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76" name="Snip Same Side Corner Rectangle 22">
              <a:extLst>
                <a:ext uri="{FF2B5EF4-FFF2-40B4-BE49-F238E27FC236}">
                  <a16:creationId xmlns:a16="http://schemas.microsoft.com/office/drawing/2014/main" id="{A07F26F0-F0CC-47F4-8666-9563B6FBB6F8}"/>
                </a:ext>
              </a:extLst>
            </p:cNvPr>
            <p:cNvSpPr/>
            <p:nvPr/>
          </p:nvSpPr>
          <p:spPr bwMode="auto">
            <a:xfrm rot="10800000">
              <a:off x="6400958" y="2025450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77" name="Snip Same Side Corner Rectangle 23">
              <a:extLst>
                <a:ext uri="{FF2B5EF4-FFF2-40B4-BE49-F238E27FC236}">
                  <a16:creationId xmlns:a16="http://schemas.microsoft.com/office/drawing/2014/main" id="{06634B9D-B3AE-47BC-A850-B8097D6AB1F7}"/>
                </a:ext>
              </a:extLst>
            </p:cNvPr>
            <p:cNvSpPr/>
            <p:nvPr/>
          </p:nvSpPr>
          <p:spPr bwMode="auto">
            <a:xfrm rot="10800000">
              <a:off x="6823658" y="2020542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78" name="Rectangle 14">
              <a:extLst>
                <a:ext uri="{FF2B5EF4-FFF2-40B4-BE49-F238E27FC236}">
                  <a16:creationId xmlns:a16="http://schemas.microsoft.com/office/drawing/2014/main" id="{E2A99CA5-D7B3-4D61-9D17-A14BC3C51A31}"/>
                </a:ext>
              </a:extLst>
            </p:cNvPr>
            <p:cNvSpPr/>
            <p:nvPr/>
          </p:nvSpPr>
          <p:spPr bwMode="auto">
            <a:xfrm>
              <a:off x="6564088" y="5778887"/>
              <a:ext cx="257135" cy="363590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C2D3D06B-2516-4E30-AE59-5254B1CA361C}"/>
                </a:ext>
              </a:extLst>
            </p:cNvPr>
            <p:cNvGrpSpPr/>
            <p:nvPr/>
          </p:nvGrpSpPr>
          <p:grpSpPr>
            <a:xfrm rot="822255">
              <a:off x="6834662" y="5697155"/>
              <a:ext cx="63138" cy="280823"/>
              <a:chOff x="7077693" y="4606214"/>
              <a:chExt cx="117943" cy="524586"/>
            </a:xfrm>
            <a:grpFill/>
          </p:grpSpPr>
          <p:sp>
            <p:nvSpPr>
              <p:cNvPr id="285" name="Snip Same Side Corner Rectangle 28">
                <a:extLst>
                  <a:ext uri="{FF2B5EF4-FFF2-40B4-BE49-F238E27FC236}">
                    <a16:creationId xmlns:a16="http://schemas.microsoft.com/office/drawing/2014/main" id="{B6966A0B-8799-45DA-B163-FDBF07BB6C6C}"/>
                  </a:ext>
                </a:extLst>
              </p:cNvPr>
              <p:cNvSpPr/>
              <p:nvPr/>
            </p:nvSpPr>
            <p:spPr bwMode="auto">
              <a:xfrm>
                <a:off x="7077693" y="4606214"/>
                <a:ext cx="117943" cy="311861"/>
              </a:xfrm>
              <a:prstGeom prst="snip2SameRect">
                <a:avLst/>
              </a:prstGeom>
              <a:grpFill/>
              <a:ln w="12700">
                <a:solidFill>
                  <a:schemeClr val="dk1">
                    <a:alpha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286" name="Snip Same Side Corner Rectangle 31">
                <a:extLst>
                  <a:ext uri="{FF2B5EF4-FFF2-40B4-BE49-F238E27FC236}">
                    <a16:creationId xmlns:a16="http://schemas.microsoft.com/office/drawing/2014/main" id="{2C2F0EC3-576C-4967-8417-283F2FB849D8}"/>
                  </a:ext>
                </a:extLst>
              </p:cNvPr>
              <p:cNvSpPr/>
              <p:nvPr/>
            </p:nvSpPr>
            <p:spPr bwMode="auto">
              <a:xfrm flipV="1">
                <a:off x="7102006" y="4918075"/>
                <a:ext cx="69318" cy="212725"/>
              </a:xfrm>
              <a:prstGeom prst="snip2SameRect">
                <a:avLst/>
              </a:prstGeom>
              <a:grpFill/>
              <a:ln w="12700">
                <a:solidFill>
                  <a:schemeClr val="dk1">
                    <a:alpha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</p:grpSp>
        <p:sp>
          <p:nvSpPr>
            <p:cNvPr id="280" name="Snip Same Side Corner Rectangle 9">
              <a:extLst>
                <a:ext uri="{FF2B5EF4-FFF2-40B4-BE49-F238E27FC236}">
                  <a16:creationId xmlns:a16="http://schemas.microsoft.com/office/drawing/2014/main" id="{9C5838DD-65CF-476F-ADD6-48B4987605FD}"/>
                </a:ext>
              </a:extLst>
            </p:cNvPr>
            <p:cNvSpPr/>
            <p:nvPr/>
          </p:nvSpPr>
          <p:spPr bwMode="auto">
            <a:xfrm rot="10800000">
              <a:off x="6421773" y="5688863"/>
              <a:ext cx="538324" cy="248408"/>
            </a:xfrm>
            <a:prstGeom prst="snip2SameRect">
              <a:avLst>
                <a:gd name="adj1" fmla="val 36107"/>
                <a:gd name="adj2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81" name="Snip Same Side Corner Rectangle 88">
              <a:extLst>
                <a:ext uri="{FF2B5EF4-FFF2-40B4-BE49-F238E27FC236}">
                  <a16:creationId xmlns:a16="http://schemas.microsoft.com/office/drawing/2014/main" id="{6BACE34D-1333-41EA-9026-5E24467E1E2F}"/>
                </a:ext>
              </a:extLst>
            </p:cNvPr>
            <p:cNvSpPr/>
            <p:nvPr/>
          </p:nvSpPr>
          <p:spPr bwMode="auto">
            <a:xfrm rot="5400000" flipH="1">
              <a:off x="5967817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82" name="Snip Same Side Corner Rectangle 91">
              <a:extLst>
                <a:ext uri="{FF2B5EF4-FFF2-40B4-BE49-F238E27FC236}">
                  <a16:creationId xmlns:a16="http://schemas.microsoft.com/office/drawing/2014/main" id="{9739D72F-172E-4F8C-8F4E-05FA3315B1F1}"/>
                </a:ext>
              </a:extLst>
            </p:cNvPr>
            <p:cNvSpPr/>
            <p:nvPr/>
          </p:nvSpPr>
          <p:spPr bwMode="auto">
            <a:xfrm rot="16200000">
              <a:off x="6577959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83" name="Snip Same Side Corner Rectangle 39">
              <a:extLst>
                <a:ext uri="{FF2B5EF4-FFF2-40B4-BE49-F238E27FC236}">
                  <a16:creationId xmlns:a16="http://schemas.microsoft.com/office/drawing/2014/main" id="{B7C4FFDC-093C-4D03-BF50-CF0F09BB42DD}"/>
                </a:ext>
              </a:extLst>
            </p:cNvPr>
            <p:cNvSpPr/>
            <p:nvPr/>
          </p:nvSpPr>
          <p:spPr bwMode="auto">
            <a:xfrm rot="10800000">
              <a:off x="6899170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84" name="Snip Same Side Corner Rectangle 38">
              <a:extLst>
                <a:ext uri="{FF2B5EF4-FFF2-40B4-BE49-F238E27FC236}">
                  <a16:creationId xmlns:a16="http://schemas.microsoft.com/office/drawing/2014/main" id="{5669F143-48AF-49CE-BD05-94CB359D0726}"/>
                </a:ext>
              </a:extLst>
            </p:cNvPr>
            <p:cNvSpPr/>
            <p:nvPr/>
          </p:nvSpPr>
          <p:spPr bwMode="auto">
            <a:xfrm rot="10800000">
              <a:off x="6400041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cxnSp>
        <p:nvCxnSpPr>
          <p:cNvPr id="169" name="Straight Arrow Connector 218">
            <a:extLst>
              <a:ext uri="{FF2B5EF4-FFF2-40B4-BE49-F238E27FC236}">
                <a16:creationId xmlns:a16="http://schemas.microsoft.com/office/drawing/2014/main" id="{0BDFF1BF-49C4-430F-A4FC-63D7CEFFB2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3199" y="3166482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DD71E015-45E3-456C-A1A9-E80F7DD1BBD2}"/>
              </a:ext>
            </a:extLst>
          </p:cNvPr>
          <p:cNvGrpSpPr/>
          <p:nvPr/>
        </p:nvGrpSpPr>
        <p:grpSpPr>
          <a:xfrm rot="21096532">
            <a:off x="2524735" y="2543105"/>
            <a:ext cx="230504" cy="1762596"/>
            <a:chOff x="6349937" y="930071"/>
            <a:chExt cx="681652" cy="5212406"/>
          </a:xfrm>
          <a:solidFill>
            <a:schemeClr val="bg1"/>
          </a:solidFill>
        </p:grpSpPr>
        <p:sp>
          <p:nvSpPr>
            <p:cNvPr id="318" name="Rounded Rectangle 8">
              <a:extLst>
                <a:ext uri="{FF2B5EF4-FFF2-40B4-BE49-F238E27FC236}">
                  <a16:creationId xmlns:a16="http://schemas.microsoft.com/office/drawing/2014/main" id="{6443ABC5-197A-44BC-BA81-93C45794CAB7}"/>
                </a:ext>
              </a:extLst>
            </p:cNvPr>
            <p:cNvSpPr/>
            <p:nvPr/>
          </p:nvSpPr>
          <p:spPr bwMode="auto">
            <a:xfrm>
              <a:off x="6421773" y="2234681"/>
              <a:ext cx="538324" cy="3478956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19" name="Rectangle 14">
              <a:extLst>
                <a:ext uri="{FF2B5EF4-FFF2-40B4-BE49-F238E27FC236}">
                  <a16:creationId xmlns:a16="http://schemas.microsoft.com/office/drawing/2014/main" id="{20EC202E-7CD1-495C-B0B1-5D88694DC8D3}"/>
                </a:ext>
              </a:extLst>
            </p:cNvPr>
            <p:cNvSpPr/>
            <p:nvPr/>
          </p:nvSpPr>
          <p:spPr bwMode="auto">
            <a:xfrm>
              <a:off x="6421768" y="930071"/>
              <a:ext cx="538333" cy="907167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20" name="Rounded Rectangle 16">
              <a:extLst>
                <a:ext uri="{FF2B5EF4-FFF2-40B4-BE49-F238E27FC236}">
                  <a16:creationId xmlns:a16="http://schemas.microsoft.com/office/drawing/2014/main" id="{74CED7BA-4ED1-4E77-B106-EF1B21FDAFEC}"/>
                </a:ext>
              </a:extLst>
            </p:cNvPr>
            <p:cNvSpPr/>
            <p:nvPr/>
          </p:nvSpPr>
          <p:spPr bwMode="auto">
            <a:xfrm>
              <a:off x="6421773" y="1855751"/>
              <a:ext cx="538324" cy="381075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21" name="Snip Same Side Corner Rectangle 22">
              <a:extLst>
                <a:ext uri="{FF2B5EF4-FFF2-40B4-BE49-F238E27FC236}">
                  <a16:creationId xmlns:a16="http://schemas.microsoft.com/office/drawing/2014/main" id="{DC6A477B-74DB-44C5-88BC-5AD8935F8FAE}"/>
                </a:ext>
              </a:extLst>
            </p:cNvPr>
            <p:cNvSpPr/>
            <p:nvPr/>
          </p:nvSpPr>
          <p:spPr bwMode="auto">
            <a:xfrm rot="10800000">
              <a:off x="6400958" y="2025450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22" name="Snip Same Side Corner Rectangle 23">
              <a:extLst>
                <a:ext uri="{FF2B5EF4-FFF2-40B4-BE49-F238E27FC236}">
                  <a16:creationId xmlns:a16="http://schemas.microsoft.com/office/drawing/2014/main" id="{D59EFFA6-AB7C-4CCD-A942-CB14D6227BC8}"/>
                </a:ext>
              </a:extLst>
            </p:cNvPr>
            <p:cNvSpPr/>
            <p:nvPr/>
          </p:nvSpPr>
          <p:spPr bwMode="auto">
            <a:xfrm rot="10800000">
              <a:off x="6823658" y="2020542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23" name="Rectangle 14">
              <a:extLst>
                <a:ext uri="{FF2B5EF4-FFF2-40B4-BE49-F238E27FC236}">
                  <a16:creationId xmlns:a16="http://schemas.microsoft.com/office/drawing/2014/main" id="{7BD64637-D73A-4873-BAB7-06D9F7968AF9}"/>
                </a:ext>
              </a:extLst>
            </p:cNvPr>
            <p:cNvSpPr/>
            <p:nvPr/>
          </p:nvSpPr>
          <p:spPr bwMode="auto">
            <a:xfrm>
              <a:off x="6564088" y="5778887"/>
              <a:ext cx="257135" cy="363590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91E02E75-6C7D-4AF5-85E9-6AD54F3684E6}"/>
                </a:ext>
              </a:extLst>
            </p:cNvPr>
            <p:cNvGrpSpPr/>
            <p:nvPr/>
          </p:nvGrpSpPr>
          <p:grpSpPr>
            <a:xfrm rot="822255">
              <a:off x="6834662" y="5697155"/>
              <a:ext cx="63138" cy="280823"/>
              <a:chOff x="7077693" y="4606214"/>
              <a:chExt cx="117943" cy="524586"/>
            </a:xfrm>
            <a:grpFill/>
          </p:grpSpPr>
          <p:sp>
            <p:nvSpPr>
              <p:cNvPr id="330" name="Snip Same Side Corner Rectangle 28">
                <a:extLst>
                  <a:ext uri="{FF2B5EF4-FFF2-40B4-BE49-F238E27FC236}">
                    <a16:creationId xmlns:a16="http://schemas.microsoft.com/office/drawing/2014/main" id="{77B9BA68-398D-4932-979D-BB00CB2EEAA0}"/>
                  </a:ext>
                </a:extLst>
              </p:cNvPr>
              <p:cNvSpPr/>
              <p:nvPr/>
            </p:nvSpPr>
            <p:spPr bwMode="auto">
              <a:xfrm>
                <a:off x="7077693" y="4606214"/>
                <a:ext cx="117943" cy="311861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331" name="Snip Same Side Corner Rectangle 31">
                <a:extLst>
                  <a:ext uri="{FF2B5EF4-FFF2-40B4-BE49-F238E27FC236}">
                    <a16:creationId xmlns:a16="http://schemas.microsoft.com/office/drawing/2014/main" id="{F2EEB1C9-446A-43B5-B4BF-C612382147A2}"/>
                  </a:ext>
                </a:extLst>
              </p:cNvPr>
              <p:cNvSpPr/>
              <p:nvPr/>
            </p:nvSpPr>
            <p:spPr bwMode="auto">
              <a:xfrm flipV="1">
                <a:off x="7102006" y="4918075"/>
                <a:ext cx="69318" cy="212725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</p:grpSp>
        <p:sp>
          <p:nvSpPr>
            <p:cNvPr id="325" name="Snip Same Side Corner Rectangle 9">
              <a:extLst>
                <a:ext uri="{FF2B5EF4-FFF2-40B4-BE49-F238E27FC236}">
                  <a16:creationId xmlns:a16="http://schemas.microsoft.com/office/drawing/2014/main" id="{FFBEE3B0-0517-4D03-AE5A-83BDB63B57AD}"/>
                </a:ext>
              </a:extLst>
            </p:cNvPr>
            <p:cNvSpPr/>
            <p:nvPr/>
          </p:nvSpPr>
          <p:spPr bwMode="auto">
            <a:xfrm rot="10800000">
              <a:off x="6421773" y="5688863"/>
              <a:ext cx="538324" cy="248408"/>
            </a:xfrm>
            <a:prstGeom prst="snip2SameRect">
              <a:avLst>
                <a:gd name="adj1" fmla="val 36107"/>
                <a:gd name="adj2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26" name="Snip Same Side Corner Rectangle 88">
              <a:extLst>
                <a:ext uri="{FF2B5EF4-FFF2-40B4-BE49-F238E27FC236}">
                  <a16:creationId xmlns:a16="http://schemas.microsoft.com/office/drawing/2014/main" id="{908F5EDF-0287-4B3C-84EC-B92ECC031AEF}"/>
                </a:ext>
              </a:extLst>
            </p:cNvPr>
            <p:cNvSpPr/>
            <p:nvPr/>
          </p:nvSpPr>
          <p:spPr bwMode="auto">
            <a:xfrm rot="5400000" flipH="1">
              <a:off x="5967817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27" name="Snip Same Side Corner Rectangle 91">
              <a:extLst>
                <a:ext uri="{FF2B5EF4-FFF2-40B4-BE49-F238E27FC236}">
                  <a16:creationId xmlns:a16="http://schemas.microsoft.com/office/drawing/2014/main" id="{E07678B5-C26C-427C-B2D3-4EB35B730532}"/>
                </a:ext>
              </a:extLst>
            </p:cNvPr>
            <p:cNvSpPr/>
            <p:nvPr/>
          </p:nvSpPr>
          <p:spPr bwMode="auto">
            <a:xfrm rot="16200000">
              <a:off x="6577959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28" name="Snip Same Side Corner Rectangle 39">
              <a:extLst>
                <a:ext uri="{FF2B5EF4-FFF2-40B4-BE49-F238E27FC236}">
                  <a16:creationId xmlns:a16="http://schemas.microsoft.com/office/drawing/2014/main" id="{75505935-E5E9-4164-BC71-3E7D89284D9E}"/>
                </a:ext>
              </a:extLst>
            </p:cNvPr>
            <p:cNvSpPr/>
            <p:nvPr/>
          </p:nvSpPr>
          <p:spPr bwMode="auto">
            <a:xfrm rot="10800000">
              <a:off x="6899170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29" name="Snip Same Side Corner Rectangle 38">
              <a:extLst>
                <a:ext uri="{FF2B5EF4-FFF2-40B4-BE49-F238E27FC236}">
                  <a16:creationId xmlns:a16="http://schemas.microsoft.com/office/drawing/2014/main" id="{A9894023-8DE6-4A6B-BF81-747C48796F5B}"/>
                </a:ext>
              </a:extLst>
            </p:cNvPr>
            <p:cNvSpPr/>
            <p:nvPr/>
          </p:nvSpPr>
          <p:spPr bwMode="auto">
            <a:xfrm rot="10800000">
              <a:off x="6400041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07D535A7-63B9-4126-A290-9F80E7249EFC}"/>
              </a:ext>
            </a:extLst>
          </p:cNvPr>
          <p:cNvGrpSpPr/>
          <p:nvPr/>
        </p:nvGrpSpPr>
        <p:grpSpPr>
          <a:xfrm rot="20718748">
            <a:off x="2524418" y="2535089"/>
            <a:ext cx="230504" cy="1762596"/>
            <a:chOff x="6349937" y="930071"/>
            <a:chExt cx="681652" cy="5212406"/>
          </a:xfrm>
          <a:solidFill>
            <a:schemeClr val="tx2">
              <a:lumMod val="20000"/>
              <a:lumOff val="80000"/>
              <a:alpha val="40000"/>
            </a:schemeClr>
          </a:solidFill>
        </p:grpSpPr>
        <p:sp>
          <p:nvSpPr>
            <p:cNvPr id="333" name="Rounded Rectangle 8">
              <a:extLst>
                <a:ext uri="{FF2B5EF4-FFF2-40B4-BE49-F238E27FC236}">
                  <a16:creationId xmlns:a16="http://schemas.microsoft.com/office/drawing/2014/main" id="{0741EEC8-B62E-4939-ADF7-9E4EF9F01BC8}"/>
                </a:ext>
              </a:extLst>
            </p:cNvPr>
            <p:cNvSpPr/>
            <p:nvPr/>
          </p:nvSpPr>
          <p:spPr bwMode="auto">
            <a:xfrm>
              <a:off x="6421773" y="2234681"/>
              <a:ext cx="538324" cy="347895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34" name="Rectangle 14">
              <a:extLst>
                <a:ext uri="{FF2B5EF4-FFF2-40B4-BE49-F238E27FC236}">
                  <a16:creationId xmlns:a16="http://schemas.microsoft.com/office/drawing/2014/main" id="{90D0FC29-F6B5-47A0-9945-9088130E4F50}"/>
                </a:ext>
              </a:extLst>
            </p:cNvPr>
            <p:cNvSpPr/>
            <p:nvPr/>
          </p:nvSpPr>
          <p:spPr bwMode="auto">
            <a:xfrm>
              <a:off x="6421768" y="930071"/>
              <a:ext cx="538333" cy="907167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35" name="Rounded Rectangle 16">
              <a:extLst>
                <a:ext uri="{FF2B5EF4-FFF2-40B4-BE49-F238E27FC236}">
                  <a16:creationId xmlns:a16="http://schemas.microsoft.com/office/drawing/2014/main" id="{582FD5AF-4732-4D12-B56C-D37B17C00F32}"/>
                </a:ext>
              </a:extLst>
            </p:cNvPr>
            <p:cNvSpPr/>
            <p:nvPr/>
          </p:nvSpPr>
          <p:spPr bwMode="auto">
            <a:xfrm>
              <a:off x="6421773" y="1855751"/>
              <a:ext cx="538324" cy="381075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36" name="Snip Same Side Corner Rectangle 22">
              <a:extLst>
                <a:ext uri="{FF2B5EF4-FFF2-40B4-BE49-F238E27FC236}">
                  <a16:creationId xmlns:a16="http://schemas.microsoft.com/office/drawing/2014/main" id="{542BE5B7-AF81-4DEE-831E-61768E0537F6}"/>
                </a:ext>
              </a:extLst>
            </p:cNvPr>
            <p:cNvSpPr/>
            <p:nvPr/>
          </p:nvSpPr>
          <p:spPr bwMode="auto">
            <a:xfrm rot="10800000">
              <a:off x="6400958" y="2025450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37" name="Snip Same Side Corner Rectangle 23">
              <a:extLst>
                <a:ext uri="{FF2B5EF4-FFF2-40B4-BE49-F238E27FC236}">
                  <a16:creationId xmlns:a16="http://schemas.microsoft.com/office/drawing/2014/main" id="{C02FB2F6-29E5-484E-A179-FC308A4A943A}"/>
                </a:ext>
              </a:extLst>
            </p:cNvPr>
            <p:cNvSpPr/>
            <p:nvPr/>
          </p:nvSpPr>
          <p:spPr bwMode="auto">
            <a:xfrm rot="10800000">
              <a:off x="6823658" y="2020542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38" name="Rectangle 14">
              <a:extLst>
                <a:ext uri="{FF2B5EF4-FFF2-40B4-BE49-F238E27FC236}">
                  <a16:creationId xmlns:a16="http://schemas.microsoft.com/office/drawing/2014/main" id="{48029832-D365-44FC-AD5D-8E6A86C59A6B}"/>
                </a:ext>
              </a:extLst>
            </p:cNvPr>
            <p:cNvSpPr/>
            <p:nvPr/>
          </p:nvSpPr>
          <p:spPr bwMode="auto">
            <a:xfrm>
              <a:off x="6564088" y="5778887"/>
              <a:ext cx="257135" cy="363590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15881E26-8EC7-486F-A0BB-CEAC682EEFA9}"/>
                </a:ext>
              </a:extLst>
            </p:cNvPr>
            <p:cNvGrpSpPr/>
            <p:nvPr/>
          </p:nvGrpSpPr>
          <p:grpSpPr>
            <a:xfrm rot="822255">
              <a:off x="6834662" y="5697155"/>
              <a:ext cx="63138" cy="280823"/>
              <a:chOff x="7077693" y="4606214"/>
              <a:chExt cx="117943" cy="524586"/>
            </a:xfrm>
            <a:grpFill/>
          </p:grpSpPr>
          <p:sp>
            <p:nvSpPr>
              <p:cNvPr id="345" name="Snip Same Side Corner Rectangle 28">
                <a:extLst>
                  <a:ext uri="{FF2B5EF4-FFF2-40B4-BE49-F238E27FC236}">
                    <a16:creationId xmlns:a16="http://schemas.microsoft.com/office/drawing/2014/main" id="{004522A0-814E-4258-B315-6ADE4508704D}"/>
                  </a:ext>
                </a:extLst>
              </p:cNvPr>
              <p:cNvSpPr/>
              <p:nvPr/>
            </p:nvSpPr>
            <p:spPr bwMode="auto">
              <a:xfrm>
                <a:off x="7077693" y="4606214"/>
                <a:ext cx="117943" cy="311861"/>
              </a:xfrm>
              <a:prstGeom prst="snip2SameRect">
                <a:avLst/>
              </a:prstGeom>
              <a:grpFill/>
              <a:ln w="12700">
                <a:solidFill>
                  <a:schemeClr val="dk1">
                    <a:alpha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346" name="Snip Same Side Corner Rectangle 31">
                <a:extLst>
                  <a:ext uri="{FF2B5EF4-FFF2-40B4-BE49-F238E27FC236}">
                    <a16:creationId xmlns:a16="http://schemas.microsoft.com/office/drawing/2014/main" id="{B766AADD-A677-4544-88DB-640BED40EFAB}"/>
                  </a:ext>
                </a:extLst>
              </p:cNvPr>
              <p:cNvSpPr/>
              <p:nvPr/>
            </p:nvSpPr>
            <p:spPr bwMode="auto">
              <a:xfrm flipV="1">
                <a:off x="7102006" y="4918075"/>
                <a:ext cx="69318" cy="212725"/>
              </a:xfrm>
              <a:prstGeom prst="snip2SameRect">
                <a:avLst/>
              </a:prstGeom>
              <a:grpFill/>
              <a:ln w="12700">
                <a:solidFill>
                  <a:schemeClr val="dk1">
                    <a:alpha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</p:grpSp>
        <p:sp>
          <p:nvSpPr>
            <p:cNvPr id="340" name="Snip Same Side Corner Rectangle 9">
              <a:extLst>
                <a:ext uri="{FF2B5EF4-FFF2-40B4-BE49-F238E27FC236}">
                  <a16:creationId xmlns:a16="http://schemas.microsoft.com/office/drawing/2014/main" id="{303B945F-CBEE-46C7-BAEC-B3CC459E8E50}"/>
                </a:ext>
              </a:extLst>
            </p:cNvPr>
            <p:cNvSpPr/>
            <p:nvPr/>
          </p:nvSpPr>
          <p:spPr bwMode="auto">
            <a:xfrm rot="10800000">
              <a:off x="6421773" y="5688863"/>
              <a:ext cx="538324" cy="248408"/>
            </a:xfrm>
            <a:prstGeom prst="snip2SameRect">
              <a:avLst>
                <a:gd name="adj1" fmla="val 36107"/>
                <a:gd name="adj2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41" name="Snip Same Side Corner Rectangle 88">
              <a:extLst>
                <a:ext uri="{FF2B5EF4-FFF2-40B4-BE49-F238E27FC236}">
                  <a16:creationId xmlns:a16="http://schemas.microsoft.com/office/drawing/2014/main" id="{70B2CE3E-9582-4BE5-9A24-B58403689C57}"/>
                </a:ext>
              </a:extLst>
            </p:cNvPr>
            <p:cNvSpPr/>
            <p:nvPr/>
          </p:nvSpPr>
          <p:spPr bwMode="auto">
            <a:xfrm rot="5400000" flipH="1">
              <a:off x="5967817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42" name="Snip Same Side Corner Rectangle 91">
              <a:extLst>
                <a:ext uri="{FF2B5EF4-FFF2-40B4-BE49-F238E27FC236}">
                  <a16:creationId xmlns:a16="http://schemas.microsoft.com/office/drawing/2014/main" id="{1BC2E33A-CDC1-4204-B130-A8B12721DDC6}"/>
                </a:ext>
              </a:extLst>
            </p:cNvPr>
            <p:cNvSpPr/>
            <p:nvPr/>
          </p:nvSpPr>
          <p:spPr bwMode="auto">
            <a:xfrm rot="16200000">
              <a:off x="6577959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43" name="Snip Same Side Corner Rectangle 39">
              <a:extLst>
                <a:ext uri="{FF2B5EF4-FFF2-40B4-BE49-F238E27FC236}">
                  <a16:creationId xmlns:a16="http://schemas.microsoft.com/office/drawing/2014/main" id="{41D33B0B-0BB7-48D0-BEDA-B26E287EC331}"/>
                </a:ext>
              </a:extLst>
            </p:cNvPr>
            <p:cNvSpPr/>
            <p:nvPr/>
          </p:nvSpPr>
          <p:spPr bwMode="auto">
            <a:xfrm rot="10800000">
              <a:off x="6899170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44" name="Snip Same Side Corner Rectangle 38">
              <a:extLst>
                <a:ext uri="{FF2B5EF4-FFF2-40B4-BE49-F238E27FC236}">
                  <a16:creationId xmlns:a16="http://schemas.microsoft.com/office/drawing/2014/main" id="{3C3FCA0C-E569-490B-87BF-CE1FB533FDC9}"/>
                </a:ext>
              </a:extLst>
            </p:cNvPr>
            <p:cNvSpPr/>
            <p:nvPr/>
          </p:nvSpPr>
          <p:spPr bwMode="auto">
            <a:xfrm rot="10800000">
              <a:off x="6400041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cxnSp>
        <p:nvCxnSpPr>
          <p:cNvPr id="130" name="Straight Arrow Connector 113">
            <a:extLst>
              <a:ext uri="{FF2B5EF4-FFF2-40B4-BE49-F238E27FC236}">
                <a16:creationId xmlns:a16="http://schemas.microsoft.com/office/drawing/2014/main" id="{3605D531-A37B-41AC-981E-9E62699143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6712" y="3533195"/>
            <a:ext cx="304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E30E5D7-57B1-46E0-A085-2DB51F1E7B84}"/>
              </a:ext>
            </a:extLst>
          </p:cNvPr>
          <p:cNvGrpSpPr/>
          <p:nvPr/>
        </p:nvGrpSpPr>
        <p:grpSpPr>
          <a:xfrm rot="20647209">
            <a:off x="1299327" y="3200030"/>
            <a:ext cx="230504" cy="1762596"/>
            <a:chOff x="6349937" y="930071"/>
            <a:chExt cx="681652" cy="5212406"/>
          </a:xfrm>
          <a:solidFill>
            <a:schemeClr val="bg1"/>
          </a:solidFill>
        </p:grpSpPr>
        <p:sp>
          <p:nvSpPr>
            <p:cNvPr id="348" name="Rounded Rectangle 8">
              <a:extLst>
                <a:ext uri="{FF2B5EF4-FFF2-40B4-BE49-F238E27FC236}">
                  <a16:creationId xmlns:a16="http://schemas.microsoft.com/office/drawing/2014/main" id="{2A13B0FB-02AF-4409-A8BF-E9EA3CA440B5}"/>
                </a:ext>
              </a:extLst>
            </p:cNvPr>
            <p:cNvSpPr/>
            <p:nvPr/>
          </p:nvSpPr>
          <p:spPr bwMode="auto">
            <a:xfrm>
              <a:off x="6421773" y="2234681"/>
              <a:ext cx="538324" cy="3478956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49" name="Rectangle 14">
              <a:extLst>
                <a:ext uri="{FF2B5EF4-FFF2-40B4-BE49-F238E27FC236}">
                  <a16:creationId xmlns:a16="http://schemas.microsoft.com/office/drawing/2014/main" id="{3ED87986-5BDE-4B1A-AE2B-76B93A27AECB}"/>
                </a:ext>
              </a:extLst>
            </p:cNvPr>
            <p:cNvSpPr/>
            <p:nvPr/>
          </p:nvSpPr>
          <p:spPr bwMode="auto">
            <a:xfrm>
              <a:off x="6421768" y="930071"/>
              <a:ext cx="538333" cy="907167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50" name="Rounded Rectangle 16">
              <a:extLst>
                <a:ext uri="{FF2B5EF4-FFF2-40B4-BE49-F238E27FC236}">
                  <a16:creationId xmlns:a16="http://schemas.microsoft.com/office/drawing/2014/main" id="{F8A7A48A-8F70-4435-8290-CB11CB0D7576}"/>
                </a:ext>
              </a:extLst>
            </p:cNvPr>
            <p:cNvSpPr/>
            <p:nvPr/>
          </p:nvSpPr>
          <p:spPr bwMode="auto">
            <a:xfrm>
              <a:off x="6421773" y="1855751"/>
              <a:ext cx="538324" cy="381075"/>
            </a:xfrm>
            <a:prstGeom prst="roundRect">
              <a:avLst>
                <a:gd name="adj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51" name="Snip Same Side Corner Rectangle 22">
              <a:extLst>
                <a:ext uri="{FF2B5EF4-FFF2-40B4-BE49-F238E27FC236}">
                  <a16:creationId xmlns:a16="http://schemas.microsoft.com/office/drawing/2014/main" id="{7F4616DB-E527-4192-B61A-8B6A9572C54B}"/>
                </a:ext>
              </a:extLst>
            </p:cNvPr>
            <p:cNvSpPr/>
            <p:nvPr/>
          </p:nvSpPr>
          <p:spPr bwMode="auto">
            <a:xfrm rot="10800000">
              <a:off x="6400958" y="2025450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52" name="Snip Same Side Corner Rectangle 23">
              <a:extLst>
                <a:ext uri="{FF2B5EF4-FFF2-40B4-BE49-F238E27FC236}">
                  <a16:creationId xmlns:a16="http://schemas.microsoft.com/office/drawing/2014/main" id="{E92763A6-C3C6-4F0E-8205-32B2466B976D}"/>
                </a:ext>
              </a:extLst>
            </p:cNvPr>
            <p:cNvSpPr/>
            <p:nvPr/>
          </p:nvSpPr>
          <p:spPr bwMode="auto">
            <a:xfrm rot="10800000">
              <a:off x="6823658" y="2020542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53" name="Rectangle 14">
              <a:extLst>
                <a:ext uri="{FF2B5EF4-FFF2-40B4-BE49-F238E27FC236}">
                  <a16:creationId xmlns:a16="http://schemas.microsoft.com/office/drawing/2014/main" id="{A3BA5695-D76C-433A-A6B3-D75B1AE30810}"/>
                </a:ext>
              </a:extLst>
            </p:cNvPr>
            <p:cNvSpPr/>
            <p:nvPr/>
          </p:nvSpPr>
          <p:spPr bwMode="auto">
            <a:xfrm>
              <a:off x="6564088" y="5778887"/>
              <a:ext cx="257135" cy="363590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363C9C4D-7938-4649-9ED0-4E5C3693572C}"/>
                </a:ext>
              </a:extLst>
            </p:cNvPr>
            <p:cNvGrpSpPr/>
            <p:nvPr/>
          </p:nvGrpSpPr>
          <p:grpSpPr>
            <a:xfrm rot="822255">
              <a:off x="6834662" y="5697155"/>
              <a:ext cx="63138" cy="280823"/>
              <a:chOff x="7077693" y="4606214"/>
              <a:chExt cx="117943" cy="524586"/>
            </a:xfrm>
            <a:grpFill/>
          </p:grpSpPr>
          <p:sp>
            <p:nvSpPr>
              <p:cNvPr id="360" name="Snip Same Side Corner Rectangle 28">
                <a:extLst>
                  <a:ext uri="{FF2B5EF4-FFF2-40B4-BE49-F238E27FC236}">
                    <a16:creationId xmlns:a16="http://schemas.microsoft.com/office/drawing/2014/main" id="{CED888BF-9636-470A-B713-4759082D9D41}"/>
                  </a:ext>
                </a:extLst>
              </p:cNvPr>
              <p:cNvSpPr/>
              <p:nvPr/>
            </p:nvSpPr>
            <p:spPr bwMode="auto">
              <a:xfrm>
                <a:off x="7077693" y="4606214"/>
                <a:ext cx="117943" cy="311861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361" name="Snip Same Side Corner Rectangle 31">
                <a:extLst>
                  <a:ext uri="{FF2B5EF4-FFF2-40B4-BE49-F238E27FC236}">
                    <a16:creationId xmlns:a16="http://schemas.microsoft.com/office/drawing/2014/main" id="{D16CEB28-BDEA-4A6D-A16A-4683430EBD0A}"/>
                  </a:ext>
                </a:extLst>
              </p:cNvPr>
              <p:cNvSpPr/>
              <p:nvPr/>
            </p:nvSpPr>
            <p:spPr bwMode="auto">
              <a:xfrm flipV="1">
                <a:off x="7102006" y="4918075"/>
                <a:ext cx="69318" cy="212725"/>
              </a:xfrm>
              <a:prstGeom prst="snip2Same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</p:grpSp>
        <p:sp>
          <p:nvSpPr>
            <p:cNvPr id="355" name="Snip Same Side Corner Rectangle 9">
              <a:extLst>
                <a:ext uri="{FF2B5EF4-FFF2-40B4-BE49-F238E27FC236}">
                  <a16:creationId xmlns:a16="http://schemas.microsoft.com/office/drawing/2014/main" id="{27EB1AEC-9F38-4EEE-AA31-A800F1FEEA1B}"/>
                </a:ext>
              </a:extLst>
            </p:cNvPr>
            <p:cNvSpPr/>
            <p:nvPr/>
          </p:nvSpPr>
          <p:spPr bwMode="auto">
            <a:xfrm rot="10800000">
              <a:off x="6421773" y="5688863"/>
              <a:ext cx="538324" cy="248408"/>
            </a:xfrm>
            <a:prstGeom prst="snip2SameRect">
              <a:avLst>
                <a:gd name="adj1" fmla="val 36107"/>
                <a:gd name="adj2" fmla="val 0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56" name="Snip Same Side Corner Rectangle 88">
              <a:extLst>
                <a:ext uri="{FF2B5EF4-FFF2-40B4-BE49-F238E27FC236}">
                  <a16:creationId xmlns:a16="http://schemas.microsoft.com/office/drawing/2014/main" id="{3D3E3604-08C6-4392-95C6-79FD78897BBB}"/>
                </a:ext>
              </a:extLst>
            </p:cNvPr>
            <p:cNvSpPr/>
            <p:nvPr/>
          </p:nvSpPr>
          <p:spPr bwMode="auto">
            <a:xfrm rot="5400000" flipH="1">
              <a:off x="5967817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57" name="Snip Same Side Corner Rectangle 91">
              <a:extLst>
                <a:ext uri="{FF2B5EF4-FFF2-40B4-BE49-F238E27FC236}">
                  <a16:creationId xmlns:a16="http://schemas.microsoft.com/office/drawing/2014/main" id="{6F388745-816F-46E8-B46D-055863F44E96}"/>
                </a:ext>
              </a:extLst>
            </p:cNvPr>
            <p:cNvSpPr/>
            <p:nvPr/>
          </p:nvSpPr>
          <p:spPr bwMode="auto">
            <a:xfrm rot="16200000">
              <a:off x="6577959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58" name="Snip Same Side Corner Rectangle 39">
              <a:extLst>
                <a:ext uri="{FF2B5EF4-FFF2-40B4-BE49-F238E27FC236}">
                  <a16:creationId xmlns:a16="http://schemas.microsoft.com/office/drawing/2014/main" id="{9FE3823B-62AE-4FAB-ABDA-E98333BAD9F9}"/>
                </a:ext>
              </a:extLst>
            </p:cNvPr>
            <p:cNvSpPr/>
            <p:nvPr/>
          </p:nvSpPr>
          <p:spPr bwMode="auto">
            <a:xfrm rot="10800000">
              <a:off x="6899170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59" name="Snip Same Side Corner Rectangle 38">
              <a:extLst>
                <a:ext uri="{FF2B5EF4-FFF2-40B4-BE49-F238E27FC236}">
                  <a16:creationId xmlns:a16="http://schemas.microsoft.com/office/drawing/2014/main" id="{22B818C1-DCD9-48B8-A686-9BEC1D1C528C}"/>
                </a:ext>
              </a:extLst>
            </p:cNvPr>
            <p:cNvSpPr/>
            <p:nvPr/>
          </p:nvSpPr>
          <p:spPr bwMode="auto">
            <a:xfrm rot="10800000">
              <a:off x="6400041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EA1B96E5-FFEB-4D24-BD0A-33684B5B849F}"/>
              </a:ext>
            </a:extLst>
          </p:cNvPr>
          <p:cNvGrpSpPr/>
          <p:nvPr/>
        </p:nvGrpSpPr>
        <p:grpSpPr>
          <a:xfrm rot="20124342">
            <a:off x="1299010" y="3192014"/>
            <a:ext cx="230504" cy="1762596"/>
            <a:chOff x="6349937" y="930071"/>
            <a:chExt cx="681652" cy="5212406"/>
          </a:xfrm>
          <a:solidFill>
            <a:schemeClr val="tx2">
              <a:lumMod val="20000"/>
              <a:lumOff val="80000"/>
              <a:alpha val="40000"/>
            </a:schemeClr>
          </a:solidFill>
        </p:grpSpPr>
        <p:sp>
          <p:nvSpPr>
            <p:cNvPr id="363" name="Rounded Rectangle 8">
              <a:extLst>
                <a:ext uri="{FF2B5EF4-FFF2-40B4-BE49-F238E27FC236}">
                  <a16:creationId xmlns:a16="http://schemas.microsoft.com/office/drawing/2014/main" id="{F8093ECC-0F4E-4ADB-B424-92DE83DC8881}"/>
                </a:ext>
              </a:extLst>
            </p:cNvPr>
            <p:cNvSpPr/>
            <p:nvPr/>
          </p:nvSpPr>
          <p:spPr bwMode="auto">
            <a:xfrm>
              <a:off x="6421773" y="2234681"/>
              <a:ext cx="538324" cy="347895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64" name="Rectangle 14">
              <a:extLst>
                <a:ext uri="{FF2B5EF4-FFF2-40B4-BE49-F238E27FC236}">
                  <a16:creationId xmlns:a16="http://schemas.microsoft.com/office/drawing/2014/main" id="{2B4969A9-B3BB-4ECA-BC78-6FC809C52AEE}"/>
                </a:ext>
              </a:extLst>
            </p:cNvPr>
            <p:cNvSpPr/>
            <p:nvPr/>
          </p:nvSpPr>
          <p:spPr bwMode="auto">
            <a:xfrm>
              <a:off x="6421768" y="930071"/>
              <a:ext cx="538333" cy="907167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65" name="Rounded Rectangle 16">
              <a:extLst>
                <a:ext uri="{FF2B5EF4-FFF2-40B4-BE49-F238E27FC236}">
                  <a16:creationId xmlns:a16="http://schemas.microsoft.com/office/drawing/2014/main" id="{16713F09-EA5F-4997-BAEE-59BDC0CC2648}"/>
                </a:ext>
              </a:extLst>
            </p:cNvPr>
            <p:cNvSpPr/>
            <p:nvPr/>
          </p:nvSpPr>
          <p:spPr bwMode="auto">
            <a:xfrm>
              <a:off x="6421773" y="1855751"/>
              <a:ext cx="538324" cy="381075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66" name="Snip Same Side Corner Rectangle 22">
              <a:extLst>
                <a:ext uri="{FF2B5EF4-FFF2-40B4-BE49-F238E27FC236}">
                  <a16:creationId xmlns:a16="http://schemas.microsoft.com/office/drawing/2014/main" id="{F8F93D88-962C-41FD-A545-30E0F681AFEF}"/>
                </a:ext>
              </a:extLst>
            </p:cNvPr>
            <p:cNvSpPr/>
            <p:nvPr/>
          </p:nvSpPr>
          <p:spPr bwMode="auto">
            <a:xfrm rot="10800000">
              <a:off x="6400958" y="2025450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67" name="Snip Same Side Corner Rectangle 23">
              <a:extLst>
                <a:ext uri="{FF2B5EF4-FFF2-40B4-BE49-F238E27FC236}">
                  <a16:creationId xmlns:a16="http://schemas.microsoft.com/office/drawing/2014/main" id="{E9D72AF8-CA44-4CB2-98C7-B6A2BB37F132}"/>
                </a:ext>
              </a:extLst>
            </p:cNvPr>
            <p:cNvSpPr/>
            <p:nvPr/>
          </p:nvSpPr>
          <p:spPr bwMode="auto">
            <a:xfrm rot="10800000">
              <a:off x="6823658" y="2020542"/>
              <a:ext cx="153373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68" name="Rectangle 14">
              <a:extLst>
                <a:ext uri="{FF2B5EF4-FFF2-40B4-BE49-F238E27FC236}">
                  <a16:creationId xmlns:a16="http://schemas.microsoft.com/office/drawing/2014/main" id="{D8530485-0297-4287-95BC-14902A5660E2}"/>
                </a:ext>
              </a:extLst>
            </p:cNvPr>
            <p:cNvSpPr/>
            <p:nvPr/>
          </p:nvSpPr>
          <p:spPr bwMode="auto">
            <a:xfrm>
              <a:off x="6564088" y="5778887"/>
              <a:ext cx="257135" cy="363590"/>
            </a:xfrm>
            <a:custGeom>
              <a:avLst/>
              <a:gdLst>
                <a:gd name="connsiteX0" fmla="*/ 0 w 510627"/>
                <a:gd name="connsiteY0" fmla="*/ 0 h 207229"/>
                <a:gd name="connsiteX1" fmla="*/ 510627 w 510627"/>
                <a:gd name="connsiteY1" fmla="*/ 0 h 207229"/>
                <a:gd name="connsiteX2" fmla="*/ 510627 w 510627"/>
                <a:gd name="connsiteY2" fmla="*/ 207229 h 207229"/>
                <a:gd name="connsiteX3" fmla="*/ 0 w 510627"/>
                <a:gd name="connsiteY3" fmla="*/ 207229 h 207229"/>
                <a:gd name="connsiteX4" fmla="*/ 0 w 510627"/>
                <a:gd name="connsiteY4" fmla="*/ 0 h 207229"/>
                <a:gd name="connsiteX0" fmla="*/ 0 w 510627"/>
                <a:gd name="connsiteY0" fmla="*/ 0 h 207229"/>
                <a:gd name="connsiteX1" fmla="*/ 240685 w 510627"/>
                <a:gd name="connsiteY1" fmla="*/ 0 h 207229"/>
                <a:gd name="connsiteX2" fmla="*/ 510627 w 510627"/>
                <a:gd name="connsiteY2" fmla="*/ 0 h 207229"/>
                <a:gd name="connsiteX3" fmla="*/ 510627 w 510627"/>
                <a:gd name="connsiteY3" fmla="*/ 207229 h 207229"/>
                <a:gd name="connsiteX4" fmla="*/ 0 w 510627"/>
                <a:gd name="connsiteY4" fmla="*/ 207229 h 207229"/>
                <a:gd name="connsiteX5" fmla="*/ 0 w 510627"/>
                <a:gd name="connsiteY5" fmla="*/ 0 h 207229"/>
                <a:gd name="connsiteX0" fmla="*/ 0 w 510627"/>
                <a:gd name="connsiteY0" fmla="*/ 15350 h 222579"/>
                <a:gd name="connsiteX1" fmla="*/ 240685 w 510627"/>
                <a:gd name="connsiteY1" fmla="*/ 15350 h 222579"/>
                <a:gd name="connsiteX2" fmla="*/ 510627 w 510627"/>
                <a:gd name="connsiteY2" fmla="*/ 15350 h 222579"/>
                <a:gd name="connsiteX3" fmla="*/ 510627 w 510627"/>
                <a:gd name="connsiteY3" fmla="*/ 222579 h 222579"/>
                <a:gd name="connsiteX4" fmla="*/ 0 w 510627"/>
                <a:gd name="connsiteY4" fmla="*/ 222579 h 222579"/>
                <a:gd name="connsiteX5" fmla="*/ 0 w 510627"/>
                <a:gd name="connsiteY5" fmla="*/ 15350 h 222579"/>
                <a:gd name="connsiteX0" fmla="*/ 0 w 510627"/>
                <a:gd name="connsiteY0" fmla="*/ 469900 h 677129"/>
                <a:gd name="connsiteX1" fmla="*/ 253385 w 510627"/>
                <a:gd name="connsiteY1" fmla="*/ 0 h 677129"/>
                <a:gd name="connsiteX2" fmla="*/ 510627 w 510627"/>
                <a:gd name="connsiteY2" fmla="*/ 469900 h 677129"/>
                <a:gd name="connsiteX3" fmla="*/ 510627 w 510627"/>
                <a:gd name="connsiteY3" fmla="*/ 677129 h 677129"/>
                <a:gd name="connsiteX4" fmla="*/ 0 w 510627"/>
                <a:gd name="connsiteY4" fmla="*/ 677129 h 677129"/>
                <a:gd name="connsiteX5" fmla="*/ 0 w 510627"/>
                <a:gd name="connsiteY5" fmla="*/ 469900 h 6771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0 w 510627"/>
                <a:gd name="connsiteY0" fmla="*/ 482600 h 689829"/>
                <a:gd name="connsiteX1" fmla="*/ 253385 w 510627"/>
                <a:gd name="connsiteY1" fmla="*/ 0 h 689829"/>
                <a:gd name="connsiteX2" fmla="*/ 510627 w 510627"/>
                <a:gd name="connsiteY2" fmla="*/ 482600 h 689829"/>
                <a:gd name="connsiteX3" fmla="*/ 510627 w 510627"/>
                <a:gd name="connsiteY3" fmla="*/ 689829 h 689829"/>
                <a:gd name="connsiteX4" fmla="*/ 0 w 510627"/>
                <a:gd name="connsiteY4" fmla="*/ 689829 h 689829"/>
                <a:gd name="connsiteX5" fmla="*/ 0 w 510627"/>
                <a:gd name="connsiteY5" fmla="*/ 482600 h 689829"/>
                <a:gd name="connsiteX0" fmla="*/ 49036 w 559663"/>
                <a:gd name="connsiteY0" fmla="*/ 482600 h 689829"/>
                <a:gd name="connsiteX1" fmla="*/ 302421 w 559663"/>
                <a:gd name="connsiteY1" fmla="*/ 0 h 689829"/>
                <a:gd name="connsiteX2" fmla="*/ 559663 w 559663"/>
                <a:gd name="connsiteY2" fmla="*/ 482600 h 689829"/>
                <a:gd name="connsiteX3" fmla="*/ 559663 w 559663"/>
                <a:gd name="connsiteY3" fmla="*/ 689829 h 689829"/>
                <a:gd name="connsiteX4" fmla="*/ 49036 w 559663"/>
                <a:gd name="connsiteY4" fmla="*/ 689829 h 689829"/>
                <a:gd name="connsiteX5" fmla="*/ 49036 w 559663"/>
                <a:gd name="connsiteY5" fmla="*/ 482600 h 689829"/>
                <a:gd name="connsiteX0" fmla="*/ 18770 w 529397"/>
                <a:gd name="connsiteY0" fmla="*/ 482600 h 689829"/>
                <a:gd name="connsiteX1" fmla="*/ 272155 w 529397"/>
                <a:gd name="connsiteY1" fmla="*/ 0 h 689829"/>
                <a:gd name="connsiteX2" fmla="*/ 529397 w 529397"/>
                <a:gd name="connsiteY2" fmla="*/ 482600 h 689829"/>
                <a:gd name="connsiteX3" fmla="*/ 529397 w 529397"/>
                <a:gd name="connsiteY3" fmla="*/ 689829 h 689829"/>
                <a:gd name="connsiteX4" fmla="*/ 18770 w 529397"/>
                <a:gd name="connsiteY4" fmla="*/ 689829 h 689829"/>
                <a:gd name="connsiteX5" fmla="*/ 18770 w 529397"/>
                <a:gd name="connsiteY5" fmla="*/ 482600 h 689829"/>
                <a:gd name="connsiteX0" fmla="*/ 3184 w 513811"/>
                <a:gd name="connsiteY0" fmla="*/ 482600 h 689829"/>
                <a:gd name="connsiteX1" fmla="*/ 256569 w 513811"/>
                <a:gd name="connsiteY1" fmla="*/ 0 h 689829"/>
                <a:gd name="connsiteX2" fmla="*/ 513811 w 513811"/>
                <a:gd name="connsiteY2" fmla="*/ 482600 h 689829"/>
                <a:gd name="connsiteX3" fmla="*/ 513811 w 513811"/>
                <a:gd name="connsiteY3" fmla="*/ 689829 h 689829"/>
                <a:gd name="connsiteX4" fmla="*/ 3184 w 513811"/>
                <a:gd name="connsiteY4" fmla="*/ 689829 h 689829"/>
                <a:gd name="connsiteX5" fmla="*/ 3184 w 513811"/>
                <a:gd name="connsiteY5" fmla="*/ 482600 h 689829"/>
                <a:gd name="connsiteX0" fmla="*/ 853 w 511480"/>
                <a:gd name="connsiteY0" fmla="*/ 482600 h 689829"/>
                <a:gd name="connsiteX1" fmla="*/ 254238 w 511480"/>
                <a:gd name="connsiteY1" fmla="*/ 0 h 689829"/>
                <a:gd name="connsiteX2" fmla="*/ 511480 w 511480"/>
                <a:gd name="connsiteY2" fmla="*/ 482600 h 689829"/>
                <a:gd name="connsiteX3" fmla="*/ 511480 w 511480"/>
                <a:gd name="connsiteY3" fmla="*/ 689829 h 689829"/>
                <a:gd name="connsiteX4" fmla="*/ 853 w 511480"/>
                <a:gd name="connsiteY4" fmla="*/ 689829 h 689829"/>
                <a:gd name="connsiteX5" fmla="*/ 853 w 511480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7 w 510634"/>
                <a:gd name="connsiteY0" fmla="*/ 482600 h 689829"/>
                <a:gd name="connsiteX1" fmla="*/ 253392 w 510634"/>
                <a:gd name="connsiteY1" fmla="*/ 0 h 689829"/>
                <a:gd name="connsiteX2" fmla="*/ 510634 w 510634"/>
                <a:gd name="connsiteY2" fmla="*/ 482600 h 689829"/>
                <a:gd name="connsiteX3" fmla="*/ 510634 w 510634"/>
                <a:gd name="connsiteY3" fmla="*/ 689829 h 689829"/>
                <a:gd name="connsiteX4" fmla="*/ 7 w 510634"/>
                <a:gd name="connsiteY4" fmla="*/ 689829 h 689829"/>
                <a:gd name="connsiteX5" fmla="*/ 7 w 510634"/>
                <a:gd name="connsiteY5" fmla="*/ 482600 h 689829"/>
                <a:gd name="connsiteX0" fmla="*/ 10 w 510637"/>
                <a:gd name="connsiteY0" fmla="*/ 482600 h 689829"/>
                <a:gd name="connsiteX1" fmla="*/ 253395 w 510637"/>
                <a:gd name="connsiteY1" fmla="*/ 0 h 689829"/>
                <a:gd name="connsiteX2" fmla="*/ 510637 w 510637"/>
                <a:gd name="connsiteY2" fmla="*/ 482600 h 689829"/>
                <a:gd name="connsiteX3" fmla="*/ 510637 w 510637"/>
                <a:gd name="connsiteY3" fmla="*/ 689829 h 689829"/>
                <a:gd name="connsiteX4" fmla="*/ 10 w 510637"/>
                <a:gd name="connsiteY4" fmla="*/ 689829 h 689829"/>
                <a:gd name="connsiteX5" fmla="*/ 10 w 510637"/>
                <a:gd name="connsiteY5" fmla="*/ 482600 h 689829"/>
                <a:gd name="connsiteX0" fmla="*/ 5 w 510632"/>
                <a:gd name="connsiteY0" fmla="*/ 482600 h 689829"/>
                <a:gd name="connsiteX1" fmla="*/ 253390 w 510632"/>
                <a:gd name="connsiteY1" fmla="*/ 0 h 689829"/>
                <a:gd name="connsiteX2" fmla="*/ 510632 w 510632"/>
                <a:gd name="connsiteY2" fmla="*/ 482600 h 689829"/>
                <a:gd name="connsiteX3" fmla="*/ 510632 w 510632"/>
                <a:gd name="connsiteY3" fmla="*/ 689829 h 689829"/>
                <a:gd name="connsiteX4" fmla="*/ 5 w 510632"/>
                <a:gd name="connsiteY4" fmla="*/ 689829 h 689829"/>
                <a:gd name="connsiteX5" fmla="*/ 5 w 510632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  <a:gd name="connsiteX0" fmla="*/ 5 w 510635"/>
                <a:gd name="connsiteY0" fmla="*/ 482600 h 689829"/>
                <a:gd name="connsiteX1" fmla="*/ 253390 w 510635"/>
                <a:gd name="connsiteY1" fmla="*/ 0 h 689829"/>
                <a:gd name="connsiteX2" fmla="*/ 510632 w 510635"/>
                <a:gd name="connsiteY2" fmla="*/ 482600 h 689829"/>
                <a:gd name="connsiteX3" fmla="*/ 510632 w 510635"/>
                <a:gd name="connsiteY3" fmla="*/ 689829 h 689829"/>
                <a:gd name="connsiteX4" fmla="*/ 5 w 510635"/>
                <a:gd name="connsiteY4" fmla="*/ 689829 h 689829"/>
                <a:gd name="connsiteX5" fmla="*/ 5 w 510635"/>
                <a:gd name="connsiteY5" fmla="*/ 482600 h 6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35" h="689829">
                  <a:moveTo>
                    <a:pt x="5" y="482600"/>
                  </a:moveTo>
                  <a:cubicBezTo>
                    <a:pt x="-1036" y="367630"/>
                    <a:pt x="168286" y="0"/>
                    <a:pt x="253390" y="0"/>
                  </a:cubicBezTo>
                  <a:cubicBezTo>
                    <a:pt x="338494" y="0"/>
                    <a:pt x="511494" y="368739"/>
                    <a:pt x="510632" y="482600"/>
                  </a:cubicBezTo>
                  <a:cubicBezTo>
                    <a:pt x="509051" y="691394"/>
                    <a:pt x="510632" y="620753"/>
                    <a:pt x="510632" y="689829"/>
                  </a:cubicBezTo>
                  <a:lnTo>
                    <a:pt x="5" y="689829"/>
                  </a:lnTo>
                  <a:cubicBezTo>
                    <a:pt x="5" y="586214"/>
                    <a:pt x="2005" y="703527"/>
                    <a:pt x="5" y="482600"/>
                  </a:cubicBezTo>
                  <a:close/>
                </a:path>
              </a:pathLst>
            </a:cu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663740E5-D51E-4E47-A13C-B0C88BF4443D}"/>
                </a:ext>
              </a:extLst>
            </p:cNvPr>
            <p:cNvGrpSpPr/>
            <p:nvPr/>
          </p:nvGrpSpPr>
          <p:grpSpPr>
            <a:xfrm rot="822255">
              <a:off x="6834662" y="5697155"/>
              <a:ext cx="63138" cy="280823"/>
              <a:chOff x="7077693" y="4606214"/>
              <a:chExt cx="117943" cy="524586"/>
            </a:xfrm>
            <a:grpFill/>
          </p:grpSpPr>
          <p:sp>
            <p:nvSpPr>
              <p:cNvPr id="375" name="Snip Same Side Corner Rectangle 28">
                <a:extLst>
                  <a:ext uri="{FF2B5EF4-FFF2-40B4-BE49-F238E27FC236}">
                    <a16:creationId xmlns:a16="http://schemas.microsoft.com/office/drawing/2014/main" id="{0CDF0DA9-723C-4294-800F-A0308A59D46F}"/>
                  </a:ext>
                </a:extLst>
              </p:cNvPr>
              <p:cNvSpPr/>
              <p:nvPr/>
            </p:nvSpPr>
            <p:spPr bwMode="auto">
              <a:xfrm>
                <a:off x="7077693" y="4606214"/>
                <a:ext cx="117943" cy="311861"/>
              </a:xfrm>
              <a:prstGeom prst="snip2SameRect">
                <a:avLst/>
              </a:prstGeom>
              <a:grpFill/>
              <a:ln w="12700">
                <a:solidFill>
                  <a:schemeClr val="dk1">
                    <a:alpha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376" name="Snip Same Side Corner Rectangle 31">
                <a:extLst>
                  <a:ext uri="{FF2B5EF4-FFF2-40B4-BE49-F238E27FC236}">
                    <a16:creationId xmlns:a16="http://schemas.microsoft.com/office/drawing/2014/main" id="{9AF1959B-EBCE-4B65-9161-2821ADDE98EB}"/>
                  </a:ext>
                </a:extLst>
              </p:cNvPr>
              <p:cNvSpPr/>
              <p:nvPr/>
            </p:nvSpPr>
            <p:spPr bwMode="auto">
              <a:xfrm flipV="1">
                <a:off x="7102006" y="4918075"/>
                <a:ext cx="69318" cy="212725"/>
              </a:xfrm>
              <a:prstGeom prst="snip2SameRect">
                <a:avLst/>
              </a:prstGeom>
              <a:grpFill/>
              <a:ln w="12700">
                <a:solidFill>
                  <a:schemeClr val="dk1">
                    <a:alpha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</p:grpSp>
        <p:sp>
          <p:nvSpPr>
            <p:cNvPr id="370" name="Snip Same Side Corner Rectangle 9">
              <a:extLst>
                <a:ext uri="{FF2B5EF4-FFF2-40B4-BE49-F238E27FC236}">
                  <a16:creationId xmlns:a16="http://schemas.microsoft.com/office/drawing/2014/main" id="{E5296F9B-3E3D-4A6C-A325-346C4C1696A2}"/>
                </a:ext>
              </a:extLst>
            </p:cNvPr>
            <p:cNvSpPr/>
            <p:nvPr/>
          </p:nvSpPr>
          <p:spPr bwMode="auto">
            <a:xfrm rot="10800000">
              <a:off x="6421773" y="5688863"/>
              <a:ext cx="538324" cy="248408"/>
            </a:xfrm>
            <a:prstGeom prst="snip2SameRect">
              <a:avLst>
                <a:gd name="adj1" fmla="val 36107"/>
                <a:gd name="adj2" fmla="val 0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71" name="Snip Same Side Corner Rectangle 88">
              <a:extLst>
                <a:ext uri="{FF2B5EF4-FFF2-40B4-BE49-F238E27FC236}">
                  <a16:creationId xmlns:a16="http://schemas.microsoft.com/office/drawing/2014/main" id="{538F2BDD-264F-4830-9339-3FEDC1FB0E14}"/>
                </a:ext>
              </a:extLst>
            </p:cNvPr>
            <p:cNvSpPr/>
            <p:nvPr/>
          </p:nvSpPr>
          <p:spPr bwMode="auto">
            <a:xfrm rot="5400000" flipH="1">
              <a:off x="5967817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72" name="Snip Same Side Corner Rectangle 91">
              <a:extLst>
                <a:ext uri="{FF2B5EF4-FFF2-40B4-BE49-F238E27FC236}">
                  <a16:creationId xmlns:a16="http://schemas.microsoft.com/office/drawing/2014/main" id="{DA60457F-66E0-47C3-AED5-5071CBF9556E}"/>
                </a:ext>
              </a:extLst>
            </p:cNvPr>
            <p:cNvSpPr/>
            <p:nvPr/>
          </p:nvSpPr>
          <p:spPr bwMode="auto">
            <a:xfrm rot="16200000">
              <a:off x="6577959" y="5186045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 w="12700"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73" name="Snip Same Side Corner Rectangle 39">
              <a:extLst>
                <a:ext uri="{FF2B5EF4-FFF2-40B4-BE49-F238E27FC236}">
                  <a16:creationId xmlns:a16="http://schemas.microsoft.com/office/drawing/2014/main" id="{4AD33DDF-E4CF-4576-97B9-3BF9264E3A47}"/>
                </a:ext>
              </a:extLst>
            </p:cNvPr>
            <p:cNvSpPr/>
            <p:nvPr/>
          </p:nvSpPr>
          <p:spPr bwMode="auto">
            <a:xfrm rot="10800000">
              <a:off x="6899170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74" name="Snip Same Side Corner Rectangle 38">
              <a:extLst>
                <a:ext uri="{FF2B5EF4-FFF2-40B4-BE49-F238E27FC236}">
                  <a16:creationId xmlns:a16="http://schemas.microsoft.com/office/drawing/2014/main" id="{6EF1E0A2-4A52-43AF-A979-862F6DCEE078}"/>
                </a:ext>
              </a:extLst>
            </p:cNvPr>
            <p:cNvSpPr/>
            <p:nvPr/>
          </p:nvSpPr>
          <p:spPr bwMode="auto">
            <a:xfrm rot="10800000">
              <a:off x="6400041" y="5647758"/>
              <a:ext cx="72688" cy="103214"/>
            </a:xfrm>
            <a:prstGeom prst="snip2SameRect">
              <a:avLst>
                <a:gd name="adj1" fmla="val 20898"/>
                <a:gd name="adj2" fmla="val 23271"/>
              </a:avLst>
            </a:prstGeom>
            <a:grpFill/>
            <a:ln>
              <a:solidFill>
                <a:schemeClr val="dk1">
                  <a:alpha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cxnSp>
        <p:nvCxnSpPr>
          <p:cNvPr id="136" name="Straight Arrow Connector 184">
            <a:extLst>
              <a:ext uri="{FF2B5EF4-FFF2-40B4-BE49-F238E27FC236}">
                <a16:creationId xmlns:a16="http://schemas.microsoft.com/office/drawing/2014/main" id="{01F5DEC2-AE43-4753-8F6E-9F41E262EB8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895537" y="4153907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9" name="Object 11">
                <a:extLst>
                  <a:ext uri="{FF2B5EF4-FFF2-40B4-BE49-F238E27FC236}">
                    <a16:creationId xmlns:a16="http://schemas.microsoft.com/office/drawing/2014/main" id="{450A979A-4049-4496-911E-F8EEEF641C37}"/>
                  </a:ext>
                </a:extLst>
              </p:cNvPr>
              <p:cNvSpPr txBox="1"/>
              <p:nvPr/>
            </p:nvSpPr>
            <p:spPr bwMode="auto">
              <a:xfrm>
                <a:off x="4369554" y="1429527"/>
                <a:ext cx="793661" cy="377212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(∞)=0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9" name="Object 11">
                <a:extLst>
                  <a:ext uri="{FF2B5EF4-FFF2-40B4-BE49-F238E27FC236}">
                    <a16:creationId xmlns:a16="http://schemas.microsoft.com/office/drawing/2014/main" id="{450A979A-4049-4496-911E-F8EEEF64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9554" y="1429527"/>
                <a:ext cx="793661" cy="377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0" name="Object 11">
                <a:extLst>
                  <a:ext uri="{FF2B5EF4-FFF2-40B4-BE49-F238E27FC236}">
                    <a16:creationId xmlns:a16="http://schemas.microsoft.com/office/drawing/2014/main" id="{FAD13D33-6D48-43C0-93A5-2842758E157A}"/>
                  </a:ext>
                </a:extLst>
              </p:cNvPr>
              <p:cNvSpPr txBox="1"/>
              <p:nvPr/>
            </p:nvSpPr>
            <p:spPr bwMode="auto">
              <a:xfrm>
                <a:off x="3327454" y="1838299"/>
                <a:ext cx="793661" cy="377212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(∞)=0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0" name="Object 11">
                <a:extLst>
                  <a:ext uri="{FF2B5EF4-FFF2-40B4-BE49-F238E27FC236}">
                    <a16:creationId xmlns:a16="http://schemas.microsoft.com/office/drawing/2014/main" id="{FAD13D33-6D48-43C0-93A5-2842758E1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454" y="1838299"/>
                <a:ext cx="793661" cy="377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4" name="Object 12">
                <a:extLst>
                  <a:ext uri="{FF2B5EF4-FFF2-40B4-BE49-F238E27FC236}">
                    <a16:creationId xmlns:a16="http://schemas.microsoft.com/office/drawing/2014/main" id="{A04969FF-C232-4DA9-8D20-AA1151279785}"/>
                  </a:ext>
                </a:extLst>
              </p:cNvPr>
              <p:cNvSpPr txBox="1"/>
              <p:nvPr/>
            </p:nvSpPr>
            <p:spPr bwMode="auto">
              <a:xfrm>
                <a:off x="4839845" y="2466893"/>
                <a:ext cx="955432" cy="422147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(∞)=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4" name="Object 12">
                <a:extLst>
                  <a:ext uri="{FF2B5EF4-FFF2-40B4-BE49-F238E27FC236}">
                    <a16:creationId xmlns:a16="http://schemas.microsoft.com/office/drawing/2014/main" id="{A04969FF-C232-4DA9-8D20-AA1151279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9845" y="2466893"/>
                <a:ext cx="955432" cy="422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5" name="Object 12">
                <a:extLst>
                  <a:ext uri="{FF2B5EF4-FFF2-40B4-BE49-F238E27FC236}">
                    <a16:creationId xmlns:a16="http://schemas.microsoft.com/office/drawing/2014/main" id="{B341FE4A-F697-44B7-BD25-5FF489852EAA}"/>
                  </a:ext>
                </a:extLst>
              </p:cNvPr>
              <p:cNvSpPr txBox="1"/>
              <p:nvPr/>
            </p:nvSpPr>
            <p:spPr bwMode="auto">
              <a:xfrm>
                <a:off x="5983940" y="2039778"/>
                <a:ext cx="955432" cy="422147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(∞)=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5" name="Object 12">
                <a:extLst>
                  <a:ext uri="{FF2B5EF4-FFF2-40B4-BE49-F238E27FC236}">
                    <a16:creationId xmlns:a16="http://schemas.microsoft.com/office/drawing/2014/main" id="{B341FE4A-F697-44B7-BD25-5FF489852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3940" y="2039778"/>
                <a:ext cx="955432" cy="42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6" name="Footer Placeholder 4">
            <a:extLst>
              <a:ext uri="{FF2B5EF4-FFF2-40B4-BE49-F238E27FC236}">
                <a16:creationId xmlns:a16="http://schemas.microsoft.com/office/drawing/2014/main" id="{2A90B529-1EB3-4896-8AFC-0E6C768186C4}"/>
              </a:ext>
            </a:extLst>
          </p:cNvPr>
          <p:cNvSpPr txBox="1">
            <a:spLocks/>
          </p:cNvSpPr>
          <p:nvPr/>
        </p:nvSpPr>
        <p:spPr>
          <a:xfrm>
            <a:off x="6400957" y="6104944"/>
            <a:ext cx="27731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latin typeface="+mj-lt"/>
              </a:rPr>
              <a:t>Figure adapted from Yang, L., “Design of Load Relief and Anti-Drift,” Draper Laboratory, 5/23/2009.</a:t>
            </a:r>
          </a:p>
        </p:txBody>
      </p:sp>
    </p:spTree>
    <p:extLst>
      <p:ext uri="{BB962C8B-B14F-4D97-AF65-F5344CB8AC3E}">
        <p14:creationId xmlns:p14="http://schemas.microsoft.com/office/powerpoint/2010/main" val="223794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38391-D1F2-6341-AA32-2F890D7858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1371600"/>
            <a:ext cx="5412998" cy="4827714"/>
          </a:xfrm>
        </p:spPr>
        <p:txBody>
          <a:bodyPr>
            <a:noAutofit/>
          </a:bodyPr>
          <a:lstStyle/>
          <a:p>
            <a:pPr marL="403267" indent="-342900"/>
            <a:r>
              <a:rPr lang="en-US" dirty="0"/>
              <a:t>Pure accelerometer feedback is difficult to realize in practice.</a:t>
            </a:r>
          </a:p>
          <a:p>
            <a:pPr marL="741404" lvl="1" indent="-342900"/>
            <a:r>
              <a:rPr lang="en-US" dirty="0"/>
              <a:t>Bending dynamics couple strongly into accelerometer feedback signal, requiring aggressive low-pass filtering.</a:t>
            </a:r>
          </a:p>
          <a:p>
            <a:pPr marL="741404" lvl="1" indent="-342900"/>
            <a:r>
              <a:rPr lang="en-US" dirty="0"/>
              <a:t>Angular acceleration couples into accelerometer since instrument is not at CG (requires angular rate compensation).</a:t>
            </a:r>
          </a:p>
          <a:p>
            <a:pPr marL="741404" lvl="1" indent="-342900"/>
            <a:r>
              <a:rPr lang="en-US" dirty="0"/>
              <a:t>Effective closed-loop bending damping (phase stable 1</a:t>
            </a:r>
            <a:r>
              <a:rPr lang="en-US" baseline="30000" dirty="0"/>
              <a:t>st</a:t>
            </a:r>
            <a:r>
              <a:rPr lang="en-US" dirty="0"/>
              <a:t> mode) can be decreased.</a:t>
            </a:r>
          </a:p>
          <a:p>
            <a:pPr marL="741404" lvl="1" indent="-342900"/>
            <a:r>
              <a:rPr lang="en-US" dirty="0"/>
              <a:t>Time constants for “steady state” design equations may be on the order of the trajectory.</a:t>
            </a:r>
          </a:p>
          <a:p>
            <a:pPr marL="909434" lvl="2" indent="-342900"/>
            <a:endParaRPr lang="en-US" dirty="0"/>
          </a:p>
          <a:p>
            <a:pPr marL="403267" indent="-342900"/>
            <a:r>
              <a:rPr lang="en-US" dirty="0"/>
              <a:t>Angle of attack feedback was abandoned in favor of accelerometers.</a:t>
            </a:r>
          </a:p>
          <a:p>
            <a:pPr marL="403267" indent="-342900"/>
            <a:r>
              <a:rPr lang="en-US" dirty="0"/>
              <a:t>Load relief was baselined but eventually removed from the Saturn V.</a:t>
            </a:r>
            <a:r>
              <a:rPr lang="en-US" baseline="30000" dirty="0"/>
              <a:t>4,5</a:t>
            </a:r>
          </a:p>
          <a:p>
            <a:pPr marL="741404" lvl="1" indent="-342900"/>
            <a:r>
              <a:rPr lang="en-US" dirty="0"/>
              <a:t>Analog component tolerances for low-pass filtering were a contributing factor.</a:t>
            </a:r>
          </a:p>
          <a:p>
            <a:pPr marL="741404" lvl="1" indent="-342900"/>
            <a:endParaRPr lang="en-US" dirty="0"/>
          </a:p>
          <a:p>
            <a:pPr marL="403267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8AD6D5-CBE2-194A-B17C-C478FDF8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Saturn Load Relief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ED3EA-7B21-6942-B767-3993CBD8D8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08A08-B8E2-436C-BE5A-D8C51D9C1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068" y="1272096"/>
            <a:ext cx="3545820" cy="4313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8DC88C-7785-42EA-9FE3-80B197DBECE5}"/>
              </a:ext>
            </a:extLst>
          </p:cNvPr>
          <p:cNvSpPr txBox="1"/>
          <p:nvPr/>
        </p:nvSpPr>
        <p:spPr>
          <a:xfrm>
            <a:off x="7085678" y="5536536"/>
            <a:ext cx="178058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/>
              <a:t>Image: </a:t>
            </a:r>
            <a:r>
              <a:rPr lang="en-US" sz="675" i="1" dirty="0" err="1"/>
              <a:t>Haeussermann</a:t>
            </a:r>
            <a:r>
              <a:rPr lang="en-US" sz="675" i="1" dirty="0"/>
              <a:t>, NASA TN D-5869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83EA5B90-BCD8-401F-BDB7-0828D3C988A8}"/>
              </a:ext>
            </a:extLst>
          </p:cNvPr>
          <p:cNvSpPr/>
          <p:nvPr/>
        </p:nvSpPr>
        <p:spPr>
          <a:xfrm>
            <a:off x="7800847" y="2244277"/>
            <a:ext cx="1233052" cy="207330"/>
          </a:xfrm>
          <a:prstGeom prst="roundRect">
            <a:avLst>
              <a:gd name="adj" fmla="val 23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700" dirty="0">
                <a:latin typeface="+mj-lt"/>
              </a:rPr>
              <a:t>Control accelerometer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1735A5-0FF0-4085-B005-C21C1DBC92C2}"/>
              </a:ext>
            </a:extLst>
          </p:cNvPr>
          <p:cNvCxnSpPr>
            <a:stCxn id="11" idx="1"/>
          </p:cNvCxnSpPr>
          <p:nvPr/>
        </p:nvCxnSpPr>
        <p:spPr>
          <a:xfrm flipH="1">
            <a:off x="7409182" y="2347942"/>
            <a:ext cx="391665" cy="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8B8A55-4264-4A2A-A50D-F4BAF4274A66}"/>
              </a:ext>
            </a:extLst>
          </p:cNvPr>
          <p:cNvSpPr txBox="1">
            <a:spLocks/>
          </p:cNvSpPr>
          <p:nvPr/>
        </p:nvSpPr>
        <p:spPr>
          <a:xfrm>
            <a:off x="5418875" y="5863462"/>
            <a:ext cx="3714760" cy="4395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latin typeface="+mj-lt"/>
              </a:rPr>
              <a:t>[4] Frosch, J. and Vallely, D., Saturn AS-501/S-IC Flight Control System Design," J. Spacecraft, Vol. 4, No. 8, 1967, p. 1003-1009.</a:t>
            </a:r>
          </a:p>
          <a:p>
            <a:pPr algn="l"/>
            <a:r>
              <a:rPr lang="en-US" sz="700" dirty="0">
                <a:latin typeface="+mj-lt"/>
              </a:rPr>
              <a:t>[5] Orr, J., Wall, J., and Dennehy, N., “The Enduring Legacy of Saturn V Launch Vehicle Control Design Principles &amp; Practices,” 70</a:t>
            </a:r>
            <a:r>
              <a:rPr lang="en-US" sz="700" baseline="30000" dirty="0">
                <a:latin typeface="+mj-lt"/>
              </a:rPr>
              <a:t>th</a:t>
            </a:r>
            <a:r>
              <a:rPr lang="en-US" sz="700" dirty="0">
                <a:latin typeface="+mj-lt"/>
              </a:rPr>
              <a:t> International Astronautical Congress, IAC-19-9-D6.2, 21-25 October 2019.</a:t>
            </a:r>
          </a:p>
        </p:txBody>
      </p:sp>
    </p:spTree>
    <p:extLst>
      <p:ext uri="{BB962C8B-B14F-4D97-AF65-F5344CB8AC3E}">
        <p14:creationId xmlns:p14="http://schemas.microsoft.com/office/powerpoint/2010/main" val="418603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1F297B-81FF-5C4A-90D4-2635674D50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713" y="1386840"/>
            <a:ext cx="8253412" cy="5010154"/>
          </a:xfrm>
        </p:spPr>
        <p:txBody>
          <a:bodyPr/>
          <a:lstStyle/>
          <a:p>
            <a:r>
              <a:rPr lang="en-US" dirty="0"/>
              <a:t>A novel angle of attack sensor was developed and demonstrated on X-15 </a:t>
            </a:r>
          </a:p>
          <a:p>
            <a:pPr lvl="1"/>
            <a:r>
              <a:rPr lang="en-US" dirty="0"/>
              <a:t>Simple concept – use theoretical pressure distribution over a perfect sphere</a:t>
            </a:r>
          </a:p>
          <a:p>
            <a:pPr lvl="1"/>
            <a:r>
              <a:rPr lang="en-US" dirty="0"/>
              <a:t>Analog servocontrol to gimbal the sphere to equalize the differential pressure</a:t>
            </a:r>
          </a:p>
          <a:p>
            <a:pPr lvl="1"/>
            <a:r>
              <a:rPr lang="en-US" dirty="0"/>
              <a:t>~0.1° alignment accuracy to airframe and &lt;0.5° measurement accuracy up to ⍺=22°</a:t>
            </a:r>
          </a:p>
          <a:p>
            <a:pPr lvl="1"/>
            <a:r>
              <a:rPr lang="en-US" dirty="0"/>
              <a:t>Excellent performance above Mach 2 except when interacting with RCS plumes at low dynamic pressure (&lt;50 </a:t>
            </a:r>
            <a:r>
              <a:rPr lang="en-US" dirty="0" err="1"/>
              <a:t>psf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Limited in subsonic &amp; transonic regimes – not useful for launch vehicles.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5CF09-70AA-6B4D-B5BD-F18770CE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762001"/>
            <a:ext cx="7192169" cy="421536"/>
          </a:xfrm>
        </p:spPr>
        <p:txBody>
          <a:bodyPr/>
          <a:lstStyle/>
          <a:p>
            <a:pPr algn="l"/>
            <a:r>
              <a:rPr lang="en-US" sz="2400" dirty="0"/>
              <a:t>A Sidebar on Air Data and the X-15 (the “q-ball”)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811A2-FA3A-3445-826D-DF95842B6B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D66CC-31C3-8447-88BE-C4FD93EC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3" y="3456580"/>
            <a:ext cx="4616174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1BA9D-AFD8-C149-958B-106AFDEE4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963" y="4026117"/>
            <a:ext cx="3073400" cy="17526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BA4CC9-FA07-F247-977C-30CA1D157A23}"/>
              </a:ext>
            </a:extLst>
          </p:cNvPr>
          <p:cNvSpPr txBox="1">
            <a:spLocks/>
          </p:cNvSpPr>
          <p:nvPr/>
        </p:nvSpPr>
        <p:spPr>
          <a:xfrm>
            <a:off x="5943597" y="6042980"/>
            <a:ext cx="32004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latin typeface="+mj-lt"/>
              </a:rPr>
              <a:t>[6] </a:t>
            </a:r>
            <a:r>
              <a:rPr lang="en-US" sz="700" dirty="0" err="1">
                <a:latin typeface="+mj-lt"/>
              </a:rPr>
              <a:t>Wolowicz</a:t>
            </a:r>
            <a:r>
              <a:rPr lang="en-US" sz="700" dirty="0">
                <a:latin typeface="+mj-lt"/>
              </a:rPr>
              <a:t>, C.H. and Gossett, T.D., “Operational and Performance Characteristics of the X-15 Spherical, Hypersonic Flow-Direction Sensor,” NASA TN D-3070, November 1965</a:t>
            </a:r>
          </a:p>
        </p:txBody>
      </p:sp>
    </p:spTree>
    <p:extLst>
      <p:ext uri="{BB962C8B-B14F-4D97-AF65-F5344CB8AC3E}">
        <p14:creationId xmlns:p14="http://schemas.microsoft.com/office/powerpoint/2010/main" val="244072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1B9AA-C522-4E89-9E30-C8A328A5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36" y="3470098"/>
            <a:ext cx="3657600" cy="276620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576A4-38C0-F04D-8C37-FC07ED5A05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340768"/>
            <a:ext cx="5364088" cy="4383499"/>
          </a:xfrm>
        </p:spPr>
        <p:txBody>
          <a:bodyPr>
            <a:noAutofit/>
          </a:bodyPr>
          <a:lstStyle/>
          <a:p>
            <a:r>
              <a:rPr lang="en-US" dirty="0"/>
              <a:t>STS Load Relief combined Ny/</a:t>
            </a:r>
            <a:r>
              <a:rPr lang="en-US" dirty="0" err="1"/>
              <a:t>Nz</a:t>
            </a:r>
            <a:r>
              <a:rPr lang="en-US" dirty="0"/>
              <a:t> feedback with: </a:t>
            </a:r>
          </a:p>
          <a:p>
            <a:pPr lvl="1"/>
            <a:r>
              <a:rPr lang="en-US" dirty="0"/>
              <a:t>Day-of-launch wind biasing (mean monthly wind </a:t>
            </a:r>
            <a:r>
              <a:rPr lang="en-US" u="sng" dirty="0"/>
              <a:t>reference</a:t>
            </a:r>
            <a:r>
              <a:rPr lang="en-US" dirty="0"/>
              <a:t> accelerations)</a:t>
            </a:r>
          </a:p>
          <a:p>
            <a:pPr lvl="1"/>
            <a:r>
              <a:rPr lang="en-US" dirty="0"/>
              <a:t>Elevon hinge moment load relief (delta-P feedback)</a:t>
            </a:r>
          </a:p>
          <a:p>
            <a:pPr lvl="1"/>
            <a:r>
              <a:rPr lang="en-US" dirty="0"/>
              <a:t>Operational design trajectory with zero-lift gravity turn (negative alpha)</a:t>
            </a:r>
          </a:p>
          <a:p>
            <a:pPr lvl="1"/>
            <a:endParaRPr lang="en-US" dirty="0"/>
          </a:p>
          <a:p>
            <a:r>
              <a:rPr lang="en-US" dirty="0"/>
              <a:t>Complex design approach</a:t>
            </a:r>
          </a:p>
          <a:p>
            <a:pPr lvl="1"/>
            <a:r>
              <a:rPr lang="en-US" dirty="0"/>
              <a:t>Highly coupled loads &amp; dynamics problem due to aerosurfaces and vehicle element interfaces</a:t>
            </a:r>
          </a:p>
          <a:p>
            <a:pPr lvl="1"/>
            <a:r>
              <a:rPr lang="en-US" dirty="0"/>
              <a:t>Development of          “</a:t>
            </a:r>
            <a:r>
              <a:rPr lang="en-US" dirty="0" err="1"/>
              <a:t>squatcheloids</a:t>
            </a:r>
            <a:r>
              <a:rPr lang="en-US" dirty="0"/>
              <a:t>” over range of Mach numbers</a:t>
            </a:r>
          </a:p>
          <a:p>
            <a:pPr lvl="1"/>
            <a:r>
              <a:rPr lang="en-US" dirty="0" err="1"/>
              <a:t>Squatcheloids</a:t>
            </a:r>
            <a:r>
              <a:rPr lang="en-US" dirty="0"/>
              <a:t> used to develop vehicle loads analysis cases</a:t>
            </a:r>
          </a:p>
          <a:p>
            <a:pPr lvl="1"/>
            <a:r>
              <a:rPr lang="en-US" dirty="0"/>
              <a:t>Challenged by bending stability margin throughout the program</a:t>
            </a:r>
            <a:r>
              <a:rPr lang="en-US" baseline="30000" dirty="0"/>
              <a:t>8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15562B-2488-5A4A-BEE2-485C36168E69}"/>
              </a:ext>
            </a:extLst>
          </p:cNvPr>
          <p:cNvSpPr txBox="1">
            <a:spLocks/>
          </p:cNvSpPr>
          <p:nvPr/>
        </p:nvSpPr>
        <p:spPr>
          <a:xfrm>
            <a:off x="216" y="6031496"/>
            <a:ext cx="6228184" cy="767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latin typeface="+mj-lt"/>
              </a:rPr>
              <a:t>[7] </a:t>
            </a:r>
            <a:r>
              <a:rPr lang="en-US" sz="700" dirty="0" err="1">
                <a:latin typeface="+mj-lt"/>
              </a:rPr>
              <a:t>Schleich</a:t>
            </a:r>
            <a:r>
              <a:rPr lang="en-US" sz="700" dirty="0">
                <a:latin typeface="+mj-lt"/>
              </a:rPr>
              <a:t>, W.T., </a:t>
            </a:r>
            <a:r>
              <a:rPr lang="en-US" sz="700" i="1" dirty="0">
                <a:latin typeface="+mj-lt"/>
              </a:rPr>
              <a:t>Shuttle Vehicle Configuration Impact on Ascent Guidance and Control, </a:t>
            </a:r>
            <a:r>
              <a:rPr lang="en-US" sz="700" dirty="0">
                <a:latin typeface="+mj-lt"/>
              </a:rPr>
              <a:t>J. Guidance, Vol. 7, No. 3., pp. 338-346.</a:t>
            </a:r>
          </a:p>
          <a:p>
            <a:pPr algn="l"/>
            <a:r>
              <a:rPr lang="en-US" sz="700" dirty="0">
                <a:latin typeface="+mj-lt"/>
              </a:rPr>
              <a:t>[8] </a:t>
            </a:r>
            <a:r>
              <a:rPr lang="en-US" sz="700" dirty="0" err="1">
                <a:latin typeface="+mj-lt"/>
              </a:rPr>
              <a:t>Altenbach</a:t>
            </a:r>
            <a:r>
              <a:rPr lang="en-US" sz="700" dirty="0">
                <a:latin typeface="+mj-lt"/>
              </a:rPr>
              <a:t>, R., NASA STS SSD96D0526, STS Bending Flight Mechanics Data Book, September 1996.</a:t>
            </a:r>
          </a:p>
          <a:p>
            <a:pPr algn="l"/>
            <a:r>
              <a:rPr lang="en-US" sz="700" dirty="0">
                <a:latin typeface="+mj-lt"/>
              </a:rPr>
              <a:t>[9] Olsen, L.M and </a:t>
            </a:r>
            <a:r>
              <a:rPr lang="en-US" sz="700" dirty="0" err="1">
                <a:latin typeface="+mj-lt"/>
              </a:rPr>
              <a:t>Sunkel</a:t>
            </a:r>
            <a:r>
              <a:rPr lang="en-US" sz="700" dirty="0">
                <a:latin typeface="+mj-lt"/>
              </a:rPr>
              <a:t>, J.W., </a:t>
            </a:r>
            <a:r>
              <a:rPr lang="en-US" sz="700" i="1" dirty="0">
                <a:latin typeface="+mj-lt"/>
              </a:rPr>
              <a:t>Postflight Evaluation of the Shuttle Guidance, Navigation, and Control During Powered-Ascent Flight Phase, </a:t>
            </a:r>
            <a:r>
              <a:rPr lang="en-US" sz="700" dirty="0">
                <a:latin typeface="+mj-lt"/>
              </a:rPr>
              <a:t>J. Guidance, Vol. 6, No. 6, pp. 418-423.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5FB5A17-11BC-9C45-BF01-91B4081B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1" y="126604"/>
            <a:ext cx="7704349" cy="559201"/>
          </a:xfrm>
        </p:spPr>
        <p:txBody>
          <a:bodyPr/>
          <a:lstStyle/>
          <a:p>
            <a:pPr algn="l"/>
            <a:r>
              <a:rPr lang="en-US" dirty="0"/>
              <a:t>Space Shuttle Ascent Load Relief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05BAE-8E8F-344C-9788-68EBBFB98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418" y="4221088"/>
            <a:ext cx="342900" cy="16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BDA983-CB64-A24B-B376-E005AC11ED5E}"/>
              </a:ext>
            </a:extLst>
          </p:cNvPr>
          <p:cNvSpPr txBox="1"/>
          <p:nvPr/>
        </p:nvSpPr>
        <p:spPr>
          <a:xfrm>
            <a:off x="5775308" y="838759"/>
            <a:ext cx="2634054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Typical aerodynamic angle limit </a:t>
            </a:r>
            <a:r>
              <a:rPr lang="en-US" sz="900" dirty="0" err="1">
                <a:latin typeface="+mj-lt"/>
              </a:rPr>
              <a:t>squatcheloid</a:t>
            </a:r>
            <a:r>
              <a:rPr lang="en-US" sz="900" dirty="0">
                <a:latin typeface="+mj-lt"/>
              </a:rPr>
              <a:t> [7]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A1ACB-8B0B-494C-B27D-7B4094001E06}"/>
              </a:ext>
            </a:extLst>
          </p:cNvPr>
          <p:cNvSpPr txBox="1"/>
          <p:nvPr/>
        </p:nvSpPr>
        <p:spPr>
          <a:xfrm>
            <a:off x="6017994" y="3356959"/>
            <a:ext cx="2448107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STS-1 Design and Actual Angle of Attack [9]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6D9D07-E614-456D-85B2-D53B09FC2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051" y="1111969"/>
            <a:ext cx="3032567" cy="22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8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BACB5B-2E41-40E9-8D22-BF03B515E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94" y="853341"/>
            <a:ext cx="7528265" cy="52186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6A756E-EB53-9F4D-8AF4-E06689E6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494" y="23413"/>
            <a:ext cx="7407978" cy="630195"/>
          </a:xfrm>
        </p:spPr>
        <p:txBody>
          <a:bodyPr/>
          <a:lstStyle/>
          <a:p>
            <a:r>
              <a:rPr lang="en-US" sz="2800" dirty="0"/>
              <a:t>STS Ascent Pitch Axis FCS Block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5E84A-6E18-6949-8922-3F2C5F3240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777A29-53B9-EC43-B5C9-D04452FA7253}"/>
              </a:ext>
            </a:extLst>
          </p:cNvPr>
          <p:cNvSpPr txBox="1">
            <a:spLocks/>
          </p:cNvSpPr>
          <p:nvPr/>
        </p:nvSpPr>
        <p:spPr>
          <a:xfrm>
            <a:off x="90254" y="6175891"/>
            <a:ext cx="4353963" cy="236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latin typeface="+mj-lt"/>
              </a:rPr>
              <a:t>Figure from Olsen, L.M and </a:t>
            </a:r>
            <a:r>
              <a:rPr lang="en-US" sz="700" dirty="0" err="1">
                <a:latin typeface="+mj-lt"/>
              </a:rPr>
              <a:t>Sunkel</a:t>
            </a:r>
            <a:r>
              <a:rPr lang="en-US" sz="700" dirty="0">
                <a:latin typeface="+mj-lt"/>
              </a:rPr>
              <a:t>, J.W., </a:t>
            </a:r>
            <a:r>
              <a:rPr lang="en-US" sz="700" i="1" dirty="0">
                <a:latin typeface="+mj-lt"/>
              </a:rPr>
              <a:t>Postflight Evaluation of the Shuttle Guidance, Navigation, and Control During Powered-Ascent Flight Phase, </a:t>
            </a:r>
            <a:r>
              <a:rPr lang="en-US" sz="700" dirty="0">
                <a:latin typeface="+mj-lt"/>
              </a:rPr>
              <a:t>J. Guidance, Vol. 6, No. 6, pp. 418-423.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6DAB4-05A1-5B4E-A060-B8C9713B274C}"/>
              </a:ext>
            </a:extLst>
          </p:cNvPr>
          <p:cNvSpPr/>
          <p:nvPr/>
        </p:nvSpPr>
        <p:spPr bwMode="auto">
          <a:xfrm>
            <a:off x="1394645" y="3487452"/>
            <a:ext cx="5190875" cy="2558876"/>
          </a:xfrm>
          <a:prstGeom prst="rect">
            <a:avLst/>
          </a:prstGeom>
          <a:solidFill>
            <a:srgbClr val="00B0F0">
              <a:alpha val="1801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A3A08-8FD9-B34B-B17C-960799477128}"/>
              </a:ext>
            </a:extLst>
          </p:cNvPr>
          <p:cNvSpPr txBox="1"/>
          <p:nvPr/>
        </p:nvSpPr>
        <p:spPr>
          <a:xfrm>
            <a:off x="1387437" y="3429000"/>
            <a:ext cx="1479892" cy="2308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 err="1">
                <a:latin typeface="+mj-lt"/>
              </a:rPr>
              <a:t>Nz</a:t>
            </a:r>
            <a:r>
              <a:rPr lang="en-US" sz="900" dirty="0">
                <a:latin typeface="+mj-lt"/>
              </a:rPr>
              <a:t> Feedback Load Relief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1E60C9-1B89-9340-B889-965DA7E8DF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4217" y="5035394"/>
            <a:ext cx="4601323" cy="124659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Sidebar: STS-1 Ascent (April 12, 1981)</a:t>
            </a: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Significant error in wind tunnel-validated aerodynamics tables causes large attitude error on ascent and lofted trajectory</a:t>
            </a: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Loads approach/exceed safety factor on vertical tail (R. Ryan).</a:t>
            </a:r>
          </a:p>
          <a:p>
            <a:pPr lvl="1"/>
            <a:r>
              <a:rPr lang="en-US" sz="1100" dirty="0" err="1">
                <a:solidFill>
                  <a:schemeClr val="bg1"/>
                </a:solidFill>
              </a:rPr>
              <a:t>Nz</a:t>
            </a:r>
            <a:r>
              <a:rPr lang="en-US" sz="1100" dirty="0">
                <a:solidFill>
                  <a:schemeClr val="bg1"/>
                </a:solidFill>
              </a:rPr>
              <a:t> feedback is still successful in maintaining reference angle of attack profile.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142A450D-092D-4A08-AFCA-984A3EDB81FA}"/>
              </a:ext>
            </a:extLst>
          </p:cNvPr>
          <p:cNvSpPr/>
          <p:nvPr/>
        </p:nvSpPr>
        <p:spPr>
          <a:xfrm>
            <a:off x="3827690" y="3126544"/>
            <a:ext cx="1284369" cy="302456"/>
          </a:xfrm>
          <a:prstGeom prst="roundRect">
            <a:avLst>
              <a:gd name="adj" fmla="val 2339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700" dirty="0">
                <a:latin typeface="+mj-lt"/>
              </a:rPr>
              <a:t>High pass: compensate for angular accel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8A1929-F6CF-4503-B503-6A7FFA413DEA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599894" y="3277772"/>
            <a:ext cx="227796" cy="439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7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576A4-38C0-F04D-8C37-FC07ED5A05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340768"/>
            <a:ext cx="4572000" cy="4580347"/>
          </a:xfrm>
        </p:spPr>
        <p:txBody>
          <a:bodyPr>
            <a:noAutofit/>
          </a:bodyPr>
          <a:lstStyle/>
          <a:p>
            <a:r>
              <a:rPr lang="en-US" sz="1500" dirty="0"/>
              <a:t>Ares I &amp; SLS Load Relief derived from Ares I-X</a:t>
            </a:r>
          </a:p>
          <a:p>
            <a:pPr lvl="1"/>
            <a:r>
              <a:rPr lang="en-US" sz="1500" dirty="0"/>
              <a:t>Ares I-X designed by Bart Bacon et. al (</a:t>
            </a:r>
            <a:r>
              <a:rPr lang="en-US" sz="1500" dirty="0" err="1"/>
              <a:t>LaRC</a:t>
            </a:r>
            <a:r>
              <a:rPr lang="en-US" sz="1500" dirty="0"/>
              <a:t>) and based on concept of external force and moment balance using 1</a:t>
            </a:r>
            <a:r>
              <a:rPr lang="en-US" sz="1500" baseline="30000" dirty="0"/>
              <a:t>st</a:t>
            </a:r>
            <a:r>
              <a:rPr lang="en-US" sz="1500" dirty="0"/>
              <a:t> order </a:t>
            </a:r>
            <a:r>
              <a:rPr lang="en-US" sz="1500" dirty="0" err="1"/>
              <a:t>Luenberger</a:t>
            </a:r>
            <a:r>
              <a:rPr lang="en-US" sz="1500" dirty="0"/>
              <a:t> observers (ignoring drag)</a:t>
            </a:r>
          </a:p>
          <a:p>
            <a:pPr lvl="1"/>
            <a:r>
              <a:rPr lang="en-US" sz="1500" dirty="0"/>
              <a:t>Provided an anti-drift function</a:t>
            </a:r>
            <a:endParaRPr lang="en-US" sz="1500" baseline="30000" dirty="0"/>
          </a:p>
          <a:p>
            <a:pPr lvl="1"/>
            <a:r>
              <a:rPr lang="en-US" sz="1500" dirty="0"/>
              <a:t>Modified for Ares I to schedule gains and include a load relief function</a:t>
            </a:r>
            <a:endParaRPr lang="en-US" sz="1500" baseline="30000" dirty="0"/>
          </a:p>
          <a:p>
            <a:endParaRPr lang="en-US" sz="1500" dirty="0"/>
          </a:p>
          <a:p>
            <a:r>
              <a:rPr lang="en-US" sz="1500" dirty="0"/>
              <a:t>Even with numerical gain optimization, achievable gain was severely limited</a:t>
            </a:r>
          </a:p>
          <a:p>
            <a:pPr lvl="1"/>
            <a:r>
              <a:rPr lang="en-US" sz="1500" dirty="0"/>
              <a:t>Because 1</a:t>
            </a:r>
            <a:r>
              <a:rPr lang="en-US" sz="1500" baseline="30000" dirty="0"/>
              <a:t>st</a:t>
            </a:r>
            <a:r>
              <a:rPr lang="en-US" sz="1500" dirty="0"/>
              <a:t> bending mode is phase stable, bending damping decreases, possibly increasing bending loads over a “no load relief” option</a:t>
            </a:r>
          </a:p>
          <a:p>
            <a:pPr lvl="1"/>
            <a:r>
              <a:rPr lang="en-US" sz="1500" dirty="0"/>
              <a:t>Mean rigid-body         decreased about 7%.</a:t>
            </a:r>
          </a:p>
          <a:p>
            <a:pPr lvl="1"/>
            <a:r>
              <a:rPr lang="en-US" sz="1500" dirty="0"/>
              <a:t>Typical Ares I LR bandwidth was ~0.1 Hz.</a:t>
            </a:r>
          </a:p>
          <a:p>
            <a:pPr marL="338137" lvl="1" indent="0">
              <a:buNone/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F43B6-2FA4-EE44-9868-83C2DB64F5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1374A-8E9B-084B-8264-9007CE42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847" y="857755"/>
            <a:ext cx="4351538" cy="283688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15562B-2488-5A4A-BEE2-485C36168E69}"/>
              </a:ext>
            </a:extLst>
          </p:cNvPr>
          <p:cNvSpPr txBox="1">
            <a:spLocks/>
          </p:cNvSpPr>
          <p:nvPr/>
        </p:nvSpPr>
        <p:spPr>
          <a:xfrm>
            <a:off x="40104" y="5698087"/>
            <a:ext cx="4956320" cy="767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latin typeface="+mj-lt"/>
              </a:rPr>
              <a:t>[10] “Control Algorithm and Parameters for the Ares I-X Flight Test Vehicle,” AI1-SYS-CAP-V4.00, NASA ESMD, October 21, 2009.</a:t>
            </a:r>
          </a:p>
          <a:p>
            <a:pPr algn="l"/>
            <a:r>
              <a:rPr lang="en-US" sz="700" dirty="0">
                <a:latin typeface="+mj-lt"/>
              </a:rPr>
              <a:t>[11] Jang et al., “Analysis of Ares I Load Relief Controller Design,” MSFC/EV41, January 2009.  </a:t>
            </a:r>
          </a:p>
          <a:p>
            <a:pPr algn="l"/>
            <a:r>
              <a:rPr lang="en-US" sz="700" dirty="0">
                <a:latin typeface="+mj-lt"/>
              </a:rPr>
              <a:t>[12] Wall, J., “Analytical Presentation of the Ares I Anti-Drift / Load-Relief Flight Control Option,” MSFC/EV41, Nov 9, 2009.</a:t>
            </a:r>
          </a:p>
          <a:p>
            <a:pPr algn="l"/>
            <a:r>
              <a:rPr lang="en-US" sz="700" dirty="0">
                <a:latin typeface="+mj-lt"/>
              </a:rPr>
              <a:t>[13] Orr, J., “GNC8 FS Design Rev 2,” MSFC/EV41, April 27, 2010.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DD1528-DE71-4542-8638-B11E81362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16" y="5205506"/>
            <a:ext cx="342900" cy="1651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FEAFF79-7D76-D340-A403-F51747FD31B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3429"/>
          <a:stretch>
            <a:fillRect/>
          </a:stretch>
        </p:blipFill>
        <p:spPr>
          <a:xfrm>
            <a:off x="5391520" y="3963763"/>
            <a:ext cx="3138193" cy="2525577"/>
          </a:xfrm>
          <a:prstGeom prst="rect">
            <a:avLst/>
          </a:prstGeom>
          <a:noFill/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B2D7C-D801-7347-ACC1-8130210217C3}"/>
              </a:ext>
            </a:extLst>
          </p:cNvPr>
          <p:cNvSpPr txBox="1"/>
          <p:nvPr/>
        </p:nvSpPr>
        <p:spPr>
          <a:xfrm>
            <a:off x="6091008" y="3784344"/>
            <a:ext cx="1794082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Draper PARES MC Analysis [8]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5FB5A17-11BC-9C45-BF01-91B4081B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47" y="4"/>
            <a:ext cx="8295154" cy="685801"/>
          </a:xfrm>
        </p:spPr>
        <p:txBody>
          <a:bodyPr/>
          <a:lstStyle/>
          <a:p>
            <a:r>
              <a:rPr lang="en-US" dirty="0"/>
              <a:t>Ares I / I-X / SLS Load Relief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21187-3A27-4E03-85C9-6C9A4E1EFA4B}"/>
              </a:ext>
            </a:extLst>
          </p:cNvPr>
          <p:cNvSpPr/>
          <p:nvPr/>
        </p:nvSpPr>
        <p:spPr bwMode="auto">
          <a:xfrm>
            <a:off x="4860032" y="844148"/>
            <a:ext cx="4276353" cy="1396720"/>
          </a:xfrm>
          <a:prstGeom prst="rect">
            <a:avLst/>
          </a:prstGeom>
          <a:solidFill>
            <a:srgbClr val="00B0F0">
              <a:alpha val="1801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4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95C51-6049-CD4B-8D19-6E53506BD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407" y="1268759"/>
            <a:ext cx="8930093" cy="4967149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Why?</a:t>
            </a:r>
            <a:r>
              <a:rPr lang="en-US" dirty="0"/>
              <a:t> Inner-loop feedback increases the complexity of the inner-loop FCS design</a:t>
            </a:r>
          </a:p>
          <a:p>
            <a:pPr lvl="1"/>
            <a:r>
              <a:rPr lang="en-US" dirty="0"/>
              <a:t>Example: The SLS autopilot has 3 primary control gains (PID), about 64 attitude, rate, and load relief (DCA) filter coefficients, and 4 load relief gains, </a:t>
            </a:r>
            <a:r>
              <a:rPr lang="en-US" i="1" dirty="0"/>
              <a:t>per axis</a:t>
            </a:r>
            <a:r>
              <a:rPr lang="en-US" dirty="0"/>
              <a:t>, </a:t>
            </a:r>
            <a:r>
              <a:rPr lang="en-US" i="1" dirty="0"/>
              <a:t>per flight condition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Direct air data sensing</a:t>
            </a:r>
            <a:r>
              <a:rPr lang="en-US" dirty="0"/>
              <a:t> has not yet been shown to be feasible &amp; reliable for launch vehicles.</a:t>
            </a:r>
          </a:p>
          <a:p>
            <a:pPr lvl="2"/>
            <a:r>
              <a:rPr lang="en-US" dirty="0"/>
              <a:t>FADS, 5-hole probe, etc. have issues with complexity, reliability, and </a:t>
            </a:r>
            <a:r>
              <a:rPr lang="en-US" i="1" dirty="0"/>
              <a:t>pre-launch weather</a:t>
            </a:r>
          </a:p>
          <a:p>
            <a:pPr lvl="2"/>
            <a:r>
              <a:rPr lang="en-US" dirty="0"/>
              <a:t>Possibly unacceptable impact to launch availability.</a:t>
            </a:r>
          </a:p>
          <a:p>
            <a:pPr lvl="2"/>
            <a:r>
              <a:rPr lang="en-US" dirty="0"/>
              <a:t>However, GPS/INS capability and computing power has markedly improved!</a:t>
            </a:r>
          </a:p>
          <a:p>
            <a:pPr lvl="2"/>
            <a:endParaRPr lang="en-US" dirty="0"/>
          </a:p>
          <a:p>
            <a:r>
              <a:rPr lang="en-US" dirty="0"/>
              <a:t>INS measurements can be combined with Day of Launch I-Load Update (DOLILU) to construct a synthetic estimate of angle of attack.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564619-604E-5541-AE10-1D7E4A2F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762000"/>
            <a:ext cx="7629994" cy="1249363"/>
          </a:xfrm>
        </p:spPr>
        <p:txBody>
          <a:bodyPr/>
          <a:lstStyle/>
          <a:p>
            <a:pPr algn="l"/>
            <a:r>
              <a:rPr lang="en-US" dirty="0"/>
              <a:t>Simplified Multi-Loop Load Relief Steering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9A3E786-4CB5-4F1A-8BCF-ACD227A318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00D4B60C-03D2-8145-A6ED-100E589C7A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3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54EE0F-7638-7749-8E45-E0B71C7273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8919" y="1340768"/>
            <a:ext cx="5112087" cy="4934746"/>
          </a:xfrm>
        </p:spPr>
        <p:txBody>
          <a:bodyPr/>
          <a:lstStyle/>
          <a:p>
            <a:r>
              <a:rPr lang="en-US" dirty="0"/>
              <a:t>Today we have access to good inertial data.</a:t>
            </a:r>
          </a:p>
          <a:p>
            <a:pPr lvl="1"/>
            <a:r>
              <a:rPr lang="en-US" dirty="0"/>
              <a:t>Inertial estimates alone (no wind) can provide angle of attack to sub-degree accuracy using GPS</a:t>
            </a:r>
          </a:p>
          <a:p>
            <a:pPr lvl="1"/>
            <a:r>
              <a:rPr lang="en-US" dirty="0"/>
              <a:t>Wind data can be stored online and updated prior to launch (DOLILU)</a:t>
            </a:r>
          </a:p>
          <a:p>
            <a:pPr lvl="1"/>
            <a:r>
              <a:rPr lang="en-US" dirty="0"/>
              <a:t>Winds can be determined from DRWP, balloon soundings, and forward-looking sensors</a:t>
            </a:r>
          </a:p>
          <a:p>
            <a:pPr lvl="1"/>
            <a:r>
              <a:rPr lang="en-US" dirty="0"/>
              <a:t>New control laws could take advantage of the availability of reliable angle of attack data.</a:t>
            </a:r>
          </a:p>
          <a:p>
            <a:pPr lvl="1"/>
            <a:endParaRPr lang="en-US" dirty="0"/>
          </a:p>
          <a:p>
            <a:r>
              <a:rPr lang="en-US" dirty="0"/>
              <a:t>Strapdown navigation error states can be used to estimate inertial angle of attack errors.</a:t>
            </a:r>
            <a:r>
              <a:rPr lang="en-US" baseline="30000" dirty="0"/>
              <a:t>12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F02978-6A15-5A42-A5E6-08257099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44" y="152636"/>
            <a:ext cx="7192169" cy="1249363"/>
          </a:xfrm>
        </p:spPr>
        <p:txBody>
          <a:bodyPr/>
          <a:lstStyle/>
          <a:p>
            <a:r>
              <a:rPr lang="en-US" dirty="0"/>
              <a:t>How Has the Situation Changed?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68DE-CFB9-0D44-BE29-38837EE743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6EC12-F59E-7541-8BAC-A1653F81B0BE}"/>
              </a:ext>
            </a:extLst>
          </p:cNvPr>
          <p:cNvSpPr txBox="1"/>
          <p:nvPr/>
        </p:nvSpPr>
        <p:spPr>
          <a:xfrm>
            <a:off x="5614117" y="1409973"/>
            <a:ext cx="335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latin typeface="+mj-lt"/>
              </a:rPr>
              <a:t>Example Launch Vehicle Navigation Covariance Analysis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High Tactical-Grade IMU with GPS Aiding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Inertial Angle of Attack Error Covariance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GPS SPS + GPS 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2E386-682D-064D-B01B-B3FF8133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60" y="5341210"/>
            <a:ext cx="5118100" cy="647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E70CA4-73BC-4E44-A871-ED4EC4E1E98D}"/>
              </a:ext>
            </a:extLst>
          </p:cNvPr>
          <p:cNvSpPr/>
          <p:nvPr/>
        </p:nvSpPr>
        <p:spPr bwMode="auto">
          <a:xfrm>
            <a:off x="1691680" y="5228785"/>
            <a:ext cx="5418945" cy="86193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76657-F062-7943-A98F-88111F5AC3F0}"/>
              </a:ext>
            </a:extLst>
          </p:cNvPr>
          <p:cNvSpPr txBox="1"/>
          <p:nvPr/>
        </p:nvSpPr>
        <p:spPr>
          <a:xfrm>
            <a:off x="2176309" y="5021393"/>
            <a:ext cx="4583306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Linear Angle of Attack Estimation Errors Depend on Strapdown Navigator Error States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08826B6-0D35-9F4D-910A-FDCDEF235285}"/>
              </a:ext>
            </a:extLst>
          </p:cNvPr>
          <p:cNvSpPr txBox="1">
            <a:spLocks/>
          </p:cNvSpPr>
          <p:nvPr/>
        </p:nvSpPr>
        <p:spPr>
          <a:xfrm>
            <a:off x="7268" y="6198849"/>
            <a:ext cx="4229708" cy="236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latin typeface="+mj-lt"/>
              </a:rPr>
              <a:t>[12] Orr, J., “Aerodynamic Angle Navigation Error Covariance,” Mclaurin Aerospace internal memo, August 10, 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DE30FA-1057-6F48-AE21-55B3424F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07" y="207163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1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D53B6-F818-C34C-BDC9-F7C71671F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54" y="1664804"/>
            <a:ext cx="5830610" cy="4568128"/>
          </a:xfrm>
        </p:spPr>
        <p:txBody>
          <a:bodyPr/>
          <a:lstStyle/>
          <a:p>
            <a:r>
              <a:rPr lang="en-US" dirty="0"/>
              <a:t>Combining inertial velocity estimates with measured range winds can produce a significantly improved estimate</a:t>
            </a:r>
          </a:p>
          <a:p>
            <a:pPr lvl="1"/>
            <a:r>
              <a:rPr lang="en-US" dirty="0"/>
              <a:t>Actual errors are difficult to know </a:t>
            </a:r>
            <a:r>
              <a:rPr lang="en-US" i="1" dirty="0"/>
              <a:t>a priori </a:t>
            </a:r>
            <a:r>
              <a:rPr lang="en-US" dirty="0"/>
              <a:t>due to limited range information (balloon vs. DRWP vs. postflight BET, for example)</a:t>
            </a:r>
          </a:p>
          <a:p>
            <a:pPr lvl="2"/>
            <a:r>
              <a:rPr lang="en-US" dirty="0"/>
              <a:t>Some statistical data on CCAFS </a:t>
            </a:r>
            <a:r>
              <a:rPr lang="en-US" dirty="0" err="1"/>
              <a:t>Jimsphere</a:t>
            </a:r>
            <a:r>
              <a:rPr lang="en-US" dirty="0"/>
              <a:t> performance is available from MSFC</a:t>
            </a:r>
          </a:p>
          <a:p>
            <a:pPr lvl="2"/>
            <a:r>
              <a:rPr lang="en-US" dirty="0"/>
              <a:t>Limited information at WSMR and elsewhere</a:t>
            </a:r>
          </a:p>
          <a:p>
            <a:pPr lvl="1"/>
            <a:r>
              <a:rPr lang="en-US" b="1" dirty="0"/>
              <a:t>Careful: wrong DOLILU is worse than no DOLILU.</a:t>
            </a:r>
          </a:p>
          <a:p>
            <a:pPr lvl="1"/>
            <a:endParaRPr lang="en-US" dirty="0"/>
          </a:p>
          <a:p>
            <a:r>
              <a:rPr lang="en-US" dirty="0"/>
              <a:t>Monte Carlo error model </a:t>
            </a:r>
          </a:p>
          <a:p>
            <a:pPr lvl="1"/>
            <a:r>
              <a:rPr lang="en-US" dirty="0"/>
              <a:t>Filtered random walk + GM noise model to account for spatial and temporal error in winds measurements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1E2D0D-57A2-984E-AE18-F0195FDE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39703"/>
            <a:ext cx="7192169" cy="1249363"/>
          </a:xfrm>
        </p:spPr>
        <p:txBody>
          <a:bodyPr/>
          <a:lstStyle/>
          <a:p>
            <a:r>
              <a:rPr lang="en-US" dirty="0"/>
              <a:t>DOLILU (Day of Launch I-Load Update)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99F7F-559D-444B-8768-CBD101A8CE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1AF37-BD06-D74E-9A7A-C39FDF1AF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5" b="4808"/>
          <a:stretch/>
        </p:blipFill>
        <p:spPr>
          <a:xfrm>
            <a:off x="6171158" y="770808"/>
            <a:ext cx="2880175" cy="54621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BF6297-07CF-F44D-9D21-79B55EF504F5}"/>
              </a:ext>
            </a:extLst>
          </p:cNvPr>
          <p:cNvSpPr txBox="1"/>
          <p:nvPr/>
        </p:nvSpPr>
        <p:spPr>
          <a:xfrm>
            <a:off x="7963189" y="3864944"/>
            <a:ext cx="10996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Example: Kodiak nominal GRAM wind with dispersed DOLILU errors (n=100)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82FD0-695E-4B63-9B53-797DA6152E73}"/>
              </a:ext>
            </a:extLst>
          </p:cNvPr>
          <p:cNvSpPr txBox="1"/>
          <p:nvPr/>
        </p:nvSpPr>
        <p:spPr>
          <a:xfrm>
            <a:off x="7061402" y="6029603"/>
            <a:ext cx="1099686" cy="2308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Velocity (ft/s)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CAE46-DC34-4563-AAB4-DE686DE53FAC}"/>
              </a:ext>
            </a:extLst>
          </p:cNvPr>
          <p:cNvSpPr txBox="1"/>
          <p:nvPr/>
        </p:nvSpPr>
        <p:spPr>
          <a:xfrm rot="16200000">
            <a:off x="5748273" y="4685190"/>
            <a:ext cx="1099686" cy="2308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Altitude (ft)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0E2A9-D51C-4F90-83CA-FBCBFC6DC549}"/>
              </a:ext>
            </a:extLst>
          </p:cNvPr>
          <p:cNvSpPr txBox="1"/>
          <p:nvPr/>
        </p:nvSpPr>
        <p:spPr>
          <a:xfrm>
            <a:off x="7061402" y="3241321"/>
            <a:ext cx="1099686" cy="2308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Velocity (ft/s)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30F38-F9FA-4600-B5CB-BD4A5B359809}"/>
              </a:ext>
            </a:extLst>
          </p:cNvPr>
          <p:cNvSpPr txBox="1"/>
          <p:nvPr/>
        </p:nvSpPr>
        <p:spPr>
          <a:xfrm rot="16200000">
            <a:off x="5748273" y="1896908"/>
            <a:ext cx="1099686" cy="2308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Altitude (ft)</a:t>
            </a:r>
          </a:p>
        </p:txBody>
      </p:sp>
    </p:spTree>
    <p:extLst>
      <p:ext uri="{BB962C8B-B14F-4D97-AF65-F5344CB8AC3E}">
        <p14:creationId xmlns:p14="http://schemas.microsoft.com/office/powerpoint/2010/main" val="51780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7F56FE-25E6-B845-8812-66796FB930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5951" y="1359103"/>
            <a:ext cx="5810134" cy="4859009"/>
          </a:xfrm>
        </p:spPr>
        <p:txBody>
          <a:bodyPr>
            <a:noAutofit/>
          </a:bodyPr>
          <a:lstStyle/>
          <a:p>
            <a:r>
              <a:rPr lang="en-US" dirty="0"/>
              <a:t>Revisiting the vehicle pitch dynamics with wind: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Note that the total normal force coefficient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angle of attack with wind is </a:t>
            </a:r>
          </a:p>
          <a:p>
            <a:pPr lvl="1"/>
            <a:endParaRPr lang="en-US" dirty="0"/>
          </a:p>
          <a:p>
            <a:r>
              <a:rPr lang="en-US" dirty="0"/>
              <a:t>These equations are valid near the gravity turn.</a:t>
            </a:r>
          </a:p>
          <a:p>
            <a:pPr lvl="1"/>
            <a:r>
              <a:rPr lang="en-US" dirty="0"/>
              <a:t>If the forward and wind velocity are approximately constant: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rate command load relief law can be derived</a:t>
            </a:r>
            <a:r>
              <a:rPr lang="en-US" baseline="30000" dirty="0"/>
              <a:t>13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38137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0154DA-C826-E247-9D21-F872610D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321" y="95169"/>
            <a:ext cx="7192169" cy="1249363"/>
          </a:xfrm>
        </p:spPr>
        <p:txBody>
          <a:bodyPr/>
          <a:lstStyle/>
          <a:p>
            <a:r>
              <a:rPr lang="en-US" dirty="0"/>
              <a:t>New Alpha Feedback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D8D0-ECDC-B449-BE3D-BD2B0322FC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0BFC4F-4F17-BD47-83C9-EB9BBF20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02" y="1768840"/>
            <a:ext cx="3276600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C7B0D-7F10-A440-8561-3F3F521AA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4"/>
          <a:stretch/>
        </p:blipFill>
        <p:spPr>
          <a:xfrm>
            <a:off x="6354260" y="986319"/>
            <a:ext cx="2406885" cy="4885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05FCB7-965F-F047-80F0-17C72F45462D}"/>
              </a:ext>
            </a:extLst>
          </p:cNvPr>
          <p:cNvSpPr txBox="1"/>
          <p:nvPr/>
        </p:nvSpPr>
        <p:spPr>
          <a:xfrm>
            <a:off x="8144751" y="165594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|     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3E467-7525-C44F-9FA3-E2245A5F7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549" y="1791889"/>
            <a:ext cx="317500" cy="13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0E41C4-14AB-234D-A65C-77F0D522B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649" y="5645037"/>
            <a:ext cx="406400" cy="190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ED191-4605-5249-A42A-EB0E690EE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802" y="2225910"/>
            <a:ext cx="3454400" cy="381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03061C-FEF8-DF4D-8459-D6C27C03A7B0}"/>
              </a:ext>
            </a:extLst>
          </p:cNvPr>
          <p:cNvSpPr txBox="1"/>
          <p:nvPr/>
        </p:nvSpPr>
        <p:spPr>
          <a:xfrm>
            <a:off x="698633" y="1843924"/>
            <a:ext cx="61427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  <a:latin typeface="+mj-lt"/>
              </a:rPr>
              <a:t>Rotation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A7320-CD47-8A42-A433-B5ADE2284004}"/>
              </a:ext>
            </a:extLst>
          </p:cNvPr>
          <p:cNvSpPr txBox="1"/>
          <p:nvPr/>
        </p:nvSpPr>
        <p:spPr>
          <a:xfrm>
            <a:off x="622196" y="2300994"/>
            <a:ext cx="75533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  <a:latin typeface="+mj-lt"/>
              </a:rPr>
              <a:t>Translation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D91C72-8A58-E342-85C8-48A57FFD4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279" y="2921397"/>
            <a:ext cx="1244600" cy="1905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5AB1925-6A4E-EA4B-BC5E-9BAE956D79D5}"/>
              </a:ext>
            </a:extLst>
          </p:cNvPr>
          <p:cNvSpPr/>
          <p:nvPr/>
        </p:nvSpPr>
        <p:spPr bwMode="auto">
          <a:xfrm>
            <a:off x="1979712" y="4688510"/>
            <a:ext cx="2031168" cy="6441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55 Helvetica Roman" pitchFamily="1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BCC15-1432-B448-BE3F-0EC7F74C9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728" y="3400375"/>
            <a:ext cx="146050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2F5C9-D399-C74C-9BFA-BA31A748D7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4976" y="4806687"/>
            <a:ext cx="1816100" cy="3937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1B12602-3F49-4D0B-A390-CDD07583A06E}"/>
              </a:ext>
            </a:extLst>
          </p:cNvPr>
          <p:cNvSpPr/>
          <p:nvPr/>
        </p:nvSpPr>
        <p:spPr bwMode="auto">
          <a:xfrm>
            <a:off x="1137759" y="5721168"/>
            <a:ext cx="3897443" cy="67607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55 Helvetica Roman" pitchFamily="1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0B4308-39AE-48FA-8067-DD2CB9AC52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291" y="5799375"/>
            <a:ext cx="3759200" cy="457200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0834795-1BCF-4253-9A02-0BA1DD4E878A}"/>
              </a:ext>
            </a:extLst>
          </p:cNvPr>
          <p:cNvSpPr txBox="1">
            <a:spLocks/>
          </p:cNvSpPr>
          <p:nvPr/>
        </p:nvSpPr>
        <p:spPr>
          <a:xfrm>
            <a:off x="5508104" y="6183090"/>
            <a:ext cx="3398586" cy="276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latin typeface="+mj-lt"/>
              </a:rPr>
              <a:t>[13] Orr, J., “Booster Alpha Control near a Gravity Turn,” Mclaurin Aerospace internal memo, October 18, 2020. </a:t>
            </a:r>
          </a:p>
        </p:txBody>
      </p:sp>
    </p:spTree>
    <p:extLst>
      <p:ext uri="{BB962C8B-B14F-4D97-AF65-F5344CB8AC3E}">
        <p14:creationId xmlns:p14="http://schemas.microsoft.com/office/powerpoint/2010/main" val="39321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1400" y="274320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53761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4223658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648200"/>
            <a:ext cx="3886200" cy="190988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Down Arrow 7"/>
          <p:cNvSpPr/>
          <p:nvPr/>
        </p:nvSpPr>
        <p:spPr>
          <a:xfrm>
            <a:off x="5257800" y="4452256"/>
            <a:ext cx="381000" cy="3483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10" descr="volu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048" y="4648200"/>
            <a:ext cx="623257" cy="193469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426685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6BB46E-CDAA-6949-A68D-1C52F526AD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629" y="1520788"/>
            <a:ext cx="5265305" cy="457045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Inner loop stability margins are not significantly affected by outer loop closure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Inner loop autopilot structure is simple (PD/PID + bending filters)</a:t>
            </a:r>
          </a:p>
          <a:p>
            <a:pPr lvl="1"/>
            <a:r>
              <a:rPr lang="en-US" dirty="0"/>
              <a:t>Easily accommodate gain-adaptive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Acceleration feedback can be lower gain / low bandwidth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Accelerometer feedback still must be robustly stabilized with bending.</a:t>
            </a:r>
          </a:p>
          <a:p>
            <a:pPr lvl="1"/>
            <a:r>
              <a:rPr lang="en-US" dirty="0"/>
              <a:t>Since relative velocity is in the denominator of the feedback law, the effective gain is very high at low velocity.</a:t>
            </a:r>
          </a:p>
          <a:p>
            <a:pPr lvl="1"/>
            <a:r>
              <a:rPr lang="en-US" dirty="0"/>
              <a:t>Drift root is still unstable for load minimum condition.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535340-5D57-5643-B2C5-C3D14EF6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48" y="188640"/>
            <a:ext cx="8041323" cy="1057861"/>
          </a:xfrm>
        </p:spPr>
        <p:txBody>
          <a:bodyPr/>
          <a:lstStyle/>
          <a:p>
            <a:r>
              <a:rPr lang="en-US" sz="2400" dirty="0"/>
              <a:t>Advantages of Outer-Loop Angle of Attack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B65C2-1040-D74C-B7C9-6F61451450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5324BE-FD1D-9141-80CA-256A85AD9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68" y="2276872"/>
            <a:ext cx="4038600" cy="332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B001F0-E0ED-7449-950C-8A35E1252A04}"/>
              </a:ext>
            </a:extLst>
          </p:cNvPr>
          <p:cNvSpPr txBox="1"/>
          <p:nvPr/>
        </p:nvSpPr>
        <p:spPr>
          <a:xfrm>
            <a:off x="6252572" y="2172488"/>
            <a:ext cx="23391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latin typeface="+mj-lt"/>
              </a:rPr>
              <a:t>Representative Simplified Linear Model</a:t>
            </a:r>
          </a:p>
          <a:p>
            <a:pPr algn="ctr"/>
            <a:r>
              <a:rPr lang="en-US" sz="900" dirty="0">
                <a:latin typeface="+mj-lt"/>
              </a:rPr>
              <a:t>Truth CG acceleration feedback.</a:t>
            </a:r>
          </a:p>
        </p:txBody>
      </p:sp>
    </p:spTree>
    <p:extLst>
      <p:ext uri="{BB962C8B-B14F-4D97-AF65-F5344CB8AC3E}">
        <p14:creationId xmlns:p14="http://schemas.microsoft.com/office/powerpoint/2010/main" val="3757841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14BD85-B1F5-024A-AE5A-6DDAE96C8D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39" y="1376772"/>
            <a:ext cx="5671093" cy="4523110"/>
          </a:xfrm>
        </p:spPr>
        <p:txBody>
          <a:bodyPr>
            <a:noAutofit/>
          </a:bodyPr>
          <a:lstStyle/>
          <a:p>
            <a:r>
              <a:rPr lang="en-US" dirty="0"/>
              <a:t>Representative test using a single-stage boost vehicle concept called SSTV</a:t>
            </a:r>
          </a:p>
          <a:p>
            <a:r>
              <a:rPr lang="en-US" dirty="0"/>
              <a:t>3 cases considered to evaluate effectiveness of a rate-command algorithm</a:t>
            </a:r>
          </a:p>
          <a:p>
            <a:pPr lvl="1"/>
            <a:r>
              <a:rPr lang="en-US" dirty="0"/>
              <a:t>No load relief (zero wind </a:t>
            </a:r>
            <a:r>
              <a:rPr lang="en-US" dirty="0" err="1"/>
              <a:t>χ</a:t>
            </a:r>
            <a:r>
              <a:rPr lang="en-US" dirty="0"/>
              <a:t> table only)</a:t>
            </a:r>
          </a:p>
          <a:p>
            <a:pPr lvl="1"/>
            <a:r>
              <a:rPr lang="en-US" dirty="0"/>
              <a:t>Load relief law with GPS error model but perfect DOLILU table</a:t>
            </a:r>
          </a:p>
          <a:p>
            <a:pPr lvl="1"/>
            <a:r>
              <a:rPr lang="en-US" dirty="0"/>
              <a:t>Load relief law with GPS errors and DOLILU errors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All runs were performed with flex off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Identical seeds for direct comparison of results</a:t>
            </a:r>
          </a:p>
          <a:p>
            <a:pPr lvl="1"/>
            <a:endParaRPr lang="en-US" dirty="0"/>
          </a:p>
          <a:p>
            <a:r>
              <a:rPr lang="en-US" dirty="0"/>
              <a:t>Simplified set of uniform dispersions used to generate stressing cases with wind</a:t>
            </a:r>
          </a:p>
          <a:p>
            <a:pPr lvl="1"/>
            <a:r>
              <a:rPr lang="en-US" dirty="0"/>
              <a:t>Typical vehicle dispersions (mass properties, thrust, sensors)</a:t>
            </a:r>
          </a:p>
          <a:p>
            <a:pPr lvl="1"/>
            <a:r>
              <a:rPr lang="en-US" dirty="0"/>
              <a:t>Environment dispersions to assess winds (GRAM thermo properties)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114FE-131B-024C-9465-322CE15F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24644"/>
            <a:ext cx="7192169" cy="1249363"/>
          </a:xfrm>
        </p:spPr>
        <p:txBody>
          <a:bodyPr/>
          <a:lstStyle/>
          <a:p>
            <a:r>
              <a:rPr lang="en-US" sz="2400" dirty="0"/>
              <a:t>Monte Carlo Analysis in High Fidelity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5DBE8-FAB5-0840-B403-BBBAC5FCDE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099EA0-26BB-4549-AA72-143498266C9B}"/>
              </a:ext>
            </a:extLst>
          </p:cNvPr>
          <p:cNvGrpSpPr/>
          <p:nvPr/>
        </p:nvGrpSpPr>
        <p:grpSpPr>
          <a:xfrm>
            <a:off x="5832811" y="1176015"/>
            <a:ext cx="3293813" cy="5303197"/>
            <a:chOff x="5479199" y="852956"/>
            <a:chExt cx="3293813" cy="53031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2FB596-D348-41E4-A610-559EE1620767}"/>
                </a:ext>
              </a:extLst>
            </p:cNvPr>
            <p:cNvGrpSpPr/>
            <p:nvPr/>
          </p:nvGrpSpPr>
          <p:grpSpPr>
            <a:xfrm>
              <a:off x="6595486" y="867670"/>
              <a:ext cx="576990" cy="5212406"/>
              <a:chOff x="6648560" y="933815"/>
              <a:chExt cx="547303" cy="4944219"/>
            </a:xfrm>
          </p:grpSpPr>
          <p:sp>
            <p:nvSpPr>
              <p:cNvPr id="45" name="Rounded Rectangle 40">
                <a:extLst>
                  <a:ext uri="{FF2B5EF4-FFF2-40B4-BE49-F238E27FC236}">
                    <a16:creationId xmlns:a16="http://schemas.microsoft.com/office/drawing/2014/main" id="{DDF03955-9651-4714-8D35-CD395B729E6A}"/>
                  </a:ext>
                </a:extLst>
              </p:cNvPr>
              <p:cNvSpPr/>
              <p:nvPr/>
            </p:nvSpPr>
            <p:spPr bwMode="auto">
              <a:xfrm>
                <a:off x="6669174" y="2171301"/>
                <a:ext cx="510626" cy="329995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919191">
                      <a:lumMod val="20000"/>
                      <a:lumOff val="80000"/>
                      <a:shade val="30000"/>
                      <a:satMod val="115000"/>
                    </a:srgbClr>
                  </a:gs>
                  <a:gs pos="50000">
                    <a:srgbClr val="919191">
                      <a:lumMod val="20000"/>
                      <a:lumOff val="80000"/>
                      <a:shade val="67500"/>
                      <a:satMod val="115000"/>
                    </a:srgbClr>
                  </a:gs>
                  <a:gs pos="100000">
                    <a:srgbClr val="919191">
                      <a:lumMod val="20000"/>
                      <a:lumOff val="80000"/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46" name="Rounded Rectangle 41">
                <a:extLst>
                  <a:ext uri="{FF2B5EF4-FFF2-40B4-BE49-F238E27FC236}">
                    <a16:creationId xmlns:a16="http://schemas.microsoft.com/office/drawing/2014/main" id="{9155D401-A3D9-4100-8556-0ED523CCA80D}"/>
                  </a:ext>
                </a:extLst>
              </p:cNvPr>
              <p:cNvSpPr/>
              <p:nvPr/>
            </p:nvSpPr>
            <p:spPr bwMode="auto">
              <a:xfrm>
                <a:off x="6669174" y="2232349"/>
                <a:ext cx="510626" cy="2314136"/>
              </a:xfrm>
              <a:prstGeom prst="roundRect">
                <a:avLst>
                  <a:gd name="adj" fmla="val 46141"/>
                </a:avLst>
              </a:prstGeom>
              <a:solidFill>
                <a:srgbClr val="00B0F0"/>
              </a:soli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ea typeface="+mn-ea"/>
                    <a:cs typeface="Lato Light" panose="020F0402020204030203" pitchFamily="34" charset="0"/>
                  </a:rPr>
                  <a:t>N</a:t>
                </a:r>
                <a:r>
                  <a:rPr kumimoji="0" lang="en-US" sz="10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ea typeface="+mn-ea"/>
                    <a:cs typeface="Lato Light" panose="020F0402020204030203" pitchFamily="34" charset="0"/>
                  </a:rPr>
                  <a:t>2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ea typeface="+mn-ea"/>
                    <a:cs typeface="Lato Light" panose="020F0402020204030203" pitchFamily="34" charset="0"/>
                  </a:rPr>
                  <a:t>O</a:t>
                </a:r>
              </a:p>
            </p:txBody>
          </p:sp>
          <p:sp>
            <p:nvSpPr>
              <p:cNvPr id="47" name="Rounded Rectangle 42">
                <a:extLst>
                  <a:ext uri="{FF2B5EF4-FFF2-40B4-BE49-F238E27FC236}">
                    <a16:creationId xmlns:a16="http://schemas.microsoft.com/office/drawing/2014/main" id="{0A4AE211-94B8-410B-87A7-2E34FB7ED606}"/>
                  </a:ext>
                </a:extLst>
              </p:cNvPr>
              <p:cNvSpPr/>
              <p:nvPr/>
            </p:nvSpPr>
            <p:spPr bwMode="auto">
              <a:xfrm>
                <a:off x="6669174" y="4659027"/>
                <a:ext cx="510626" cy="676190"/>
              </a:xfrm>
              <a:prstGeom prst="roundRect">
                <a:avLst>
                  <a:gd name="adj" fmla="val 46141"/>
                </a:avLst>
              </a:prstGeom>
              <a:solidFill>
                <a:srgbClr val="F4002E">
                  <a:lumMod val="20000"/>
                  <a:lumOff val="80000"/>
                </a:srgbClr>
              </a:soli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ea typeface="+mn-ea"/>
                    <a:cs typeface="Lato Light" panose="020F0402020204030203" pitchFamily="34" charset="0"/>
                  </a:rPr>
                  <a:t>RP1</a:t>
                </a:r>
              </a:p>
            </p:txBody>
          </p:sp>
          <p:sp>
            <p:nvSpPr>
              <p:cNvPr id="48" name="Snip Same Side Corner Rectangle 43">
                <a:extLst>
                  <a:ext uri="{FF2B5EF4-FFF2-40B4-BE49-F238E27FC236}">
                    <a16:creationId xmlns:a16="http://schemas.microsoft.com/office/drawing/2014/main" id="{940177C2-1A5D-4CE3-9FF9-9CBF4097221C}"/>
                  </a:ext>
                </a:extLst>
              </p:cNvPr>
              <p:cNvSpPr/>
              <p:nvPr/>
            </p:nvSpPr>
            <p:spPr bwMode="auto">
              <a:xfrm rot="10800000">
                <a:off x="6669174" y="5447759"/>
                <a:ext cx="510626" cy="235627"/>
              </a:xfrm>
              <a:prstGeom prst="snip2SameRect">
                <a:avLst>
                  <a:gd name="adj1" fmla="val 36107"/>
                  <a:gd name="adj2" fmla="val 0"/>
                </a:avLst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49" name="Rounded Rectangle 44">
                <a:extLst>
                  <a:ext uri="{FF2B5EF4-FFF2-40B4-BE49-F238E27FC236}">
                    <a16:creationId xmlns:a16="http://schemas.microsoft.com/office/drawing/2014/main" id="{8F52A838-3408-403C-B3FF-DC788889D963}"/>
                  </a:ext>
                </a:extLst>
              </p:cNvPr>
              <p:cNvSpPr/>
              <p:nvPr/>
            </p:nvSpPr>
            <p:spPr bwMode="auto">
              <a:xfrm>
                <a:off x="6669174" y="4522985"/>
                <a:ext cx="149680" cy="152400"/>
              </a:xfrm>
              <a:prstGeom prst="roundRect">
                <a:avLst>
                  <a:gd name="adj" fmla="val 46141"/>
                </a:avLst>
              </a:prstGeom>
              <a:solidFill>
                <a:srgbClr val="FEFFFE">
                  <a:lumMod val="90000"/>
                </a:srgbClr>
              </a:soli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0" name="Rounded Rectangle 45">
                <a:extLst>
                  <a:ext uri="{FF2B5EF4-FFF2-40B4-BE49-F238E27FC236}">
                    <a16:creationId xmlns:a16="http://schemas.microsoft.com/office/drawing/2014/main" id="{96DFD901-5EED-4EA7-B95B-63F11D626DF4}"/>
                  </a:ext>
                </a:extLst>
              </p:cNvPr>
              <p:cNvSpPr/>
              <p:nvPr/>
            </p:nvSpPr>
            <p:spPr bwMode="auto">
              <a:xfrm>
                <a:off x="7032149" y="4522985"/>
                <a:ext cx="149680" cy="152400"/>
              </a:xfrm>
              <a:prstGeom prst="roundRect">
                <a:avLst>
                  <a:gd name="adj" fmla="val 46141"/>
                </a:avLst>
              </a:prstGeom>
              <a:solidFill>
                <a:srgbClr val="FEFFFE">
                  <a:lumMod val="90000"/>
                </a:srgbClr>
              </a:soli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1" name="Rectangle 14">
                <a:extLst>
                  <a:ext uri="{FF2B5EF4-FFF2-40B4-BE49-F238E27FC236}">
                    <a16:creationId xmlns:a16="http://schemas.microsoft.com/office/drawing/2014/main" id="{BD42E1B7-1AA2-4859-9297-AB1563CFEC05}"/>
                  </a:ext>
                </a:extLst>
              </p:cNvPr>
              <p:cNvSpPr/>
              <p:nvPr/>
            </p:nvSpPr>
            <p:spPr bwMode="auto">
              <a:xfrm>
                <a:off x="6669169" y="933815"/>
                <a:ext cx="510635" cy="860492"/>
              </a:xfrm>
              <a:custGeom>
                <a:avLst/>
                <a:gdLst>
                  <a:gd name="connsiteX0" fmla="*/ 0 w 510627"/>
                  <a:gd name="connsiteY0" fmla="*/ 0 h 207229"/>
                  <a:gd name="connsiteX1" fmla="*/ 510627 w 510627"/>
                  <a:gd name="connsiteY1" fmla="*/ 0 h 207229"/>
                  <a:gd name="connsiteX2" fmla="*/ 510627 w 510627"/>
                  <a:gd name="connsiteY2" fmla="*/ 207229 h 207229"/>
                  <a:gd name="connsiteX3" fmla="*/ 0 w 510627"/>
                  <a:gd name="connsiteY3" fmla="*/ 207229 h 207229"/>
                  <a:gd name="connsiteX4" fmla="*/ 0 w 510627"/>
                  <a:gd name="connsiteY4" fmla="*/ 0 h 207229"/>
                  <a:gd name="connsiteX0" fmla="*/ 0 w 510627"/>
                  <a:gd name="connsiteY0" fmla="*/ 0 h 207229"/>
                  <a:gd name="connsiteX1" fmla="*/ 240685 w 510627"/>
                  <a:gd name="connsiteY1" fmla="*/ 0 h 207229"/>
                  <a:gd name="connsiteX2" fmla="*/ 510627 w 510627"/>
                  <a:gd name="connsiteY2" fmla="*/ 0 h 207229"/>
                  <a:gd name="connsiteX3" fmla="*/ 510627 w 510627"/>
                  <a:gd name="connsiteY3" fmla="*/ 207229 h 207229"/>
                  <a:gd name="connsiteX4" fmla="*/ 0 w 510627"/>
                  <a:gd name="connsiteY4" fmla="*/ 207229 h 207229"/>
                  <a:gd name="connsiteX5" fmla="*/ 0 w 510627"/>
                  <a:gd name="connsiteY5" fmla="*/ 0 h 207229"/>
                  <a:gd name="connsiteX0" fmla="*/ 0 w 510627"/>
                  <a:gd name="connsiteY0" fmla="*/ 15350 h 222579"/>
                  <a:gd name="connsiteX1" fmla="*/ 240685 w 510627"/>
                  <a:gd name="connsiteY1" fmla="*/ 15350 h 222579"/>
                  <a:gd name="connsiteX2" fmla="*/ 510627 w 510627"/>
                  <a:gd name="connsiteY2" fmla="*/ 15350 h 222579"/>
                  <a:gd name="connsiteX3" fmla="*/ 510627 w 510627"/>
                  <a:gd name="connsiteY3" fmla="*/ 222579 h 222579"/>
                  <a:gd name="connsiteX4" fmla="*/ 0 w 510627"/>
                  <a:gd name="connsiteY4" fmla="*/ 222579 h 222579"/>
                  <a:gd name="connsiteX5" fmla="*/ 0 w 510627"/>
                  <a:gd name="connsiteY5" fmla="*/ 15350 h 222579"/>
                  <a:gd name="connsiteX0" fmla="*/ 0 w 510627"/>
                  <a:gd name="connsiteY0" fmla="*/ 469900 h 677129"/>
                  <a:gd name="connsiteX1" fmla="*/ 253385 w 510627"/>
                  <a:gd name="connsiteY1" fmla="*/ 0 h 677129"/>
                  <a:gd name="connsiteX2" fmla="*/ 510627 w 510627"/>
                  <a:gd name="connsiteY2" fmla="*/ 469900 h 677129"/>
                  <a:gd name="connsiteX3" fmla="*/ 510627 w 510627"/>
                  <a:gd name="connsiteY3" fmla="*/ 677129 h 677129"/>
                  <a:gd name="connsiteX4" fmla="*/ 0 w 510627"/>
                  <a:gd name="connsiteY4" fmla="*/ 677129 h 677129"/>
                  <a:gd name="connsiteX5" fmla="*/ 0 w 510627"/>
                  <a:gd name="connsiteY5" fmla="*/ 469900 h 677129"/>
                  <a:gd name="connsiteX0" fmla="*/ 0 w 510627"/>
                  <a:gd name="connsiteY0" fmla="*/ 482600 h 689829"/>
                  <a:gd name="connsiteX1" fmla="*/ 253385 w 510627"/>
                  <a:gd name="connsiteY1" fmla="*/ 0 h 689829"/>
                  <a:gd name="connsiteX2" fmla="*/ 510627 w 510627"/>
                  <a:gd name="connsiteY2" fmla="*/ 482600 h 689829"/>
                  <a:gd name="connsiteX3" fmla="*/ 510627 w 510627"/>
                  <a:gd name="connsiteY3" fmla="*/ 689829 h 689829"/>
                  <a:gd name="connsiteX4" fmla="*/ 0 w 510627"/>
                  <a:gd name="connsiteY4" fmla="*/ 689829 h 689829"/>
                  <a:gd name="connsiteX5" fmla="*/ 0 w 510627"/>
                  <a:gd name="connsiteY5" fmla="*/ 482600 h 689829"/>
                  <a:gd name="connsiteX0" fmla="*/ 0 w 510627"/>
                  <a:gd name="connsiteY0" fmla="*/ 482600 h 689829"/>
                  <a:gd name="connsiteX1" fmla="*/ 253385 w 510627"/>
                  <a:gd name="connsiteY1" fmla="*/ 0 h 689829"/>
                  <a:gd name="connsiteX2" fmla="*/ 510627 w 510627"/>
                  <a:gd name="connsiteY2" fmla="*/ 482600 h 689829"/>
                  <a:gd name="connsiteX3" fmla="*/ 510627 w 510627"/>
                  <a:gd name="connsiteY3" fmla="*/ 689829 h 689829"/>
                  <a:gd name="connsiteX4" fmla="*/ 0 w 510627"/>
                  <a:gd name="connsiteY4" fmla="*/ 689829 h 689829"/>
                  <a:gd name="connsiteX5" fmla="*/ 0 w 510627"/>
                  <a:gd name="connsiteY5" fmla="*/ 482600 h 689829"/>
                  <a:gd name="connsiteX0" fmla="*/ 49036 w 559663"/>
                  <a:gd name="connsiteY0" fmla="*/ 482600 h 689829"/>
                  <a:gd name="connsiteX1" fmla="*/ 302421 w 559663"/>
                  <a:gd name="connsiteY1" fmla="*/ 0 h 689829"/>
                  <a:gd name="connsiteX2" fmla="*/ 559663 w 559663"/>
                  <a:gd name="connsiteY2" fmla="*/ 482600 h 689829"/>
                  <a:gd name="connsiteX3" fmla="*/ 559663 w 559663"/>
                  <a:gd name="connsiteY3" fmla="*/ 689829 h 689829"/>
                  <a:gd name="connsiteX4" fmla="*/ 49036 w 559663"/>
                  <a:gd name="connsiteY4" fmla="*/ 689829 h 689829"/>
                  <a:gd name="connsiteX5" fmla="*/ 49036 w 559663"/>
                  <a:gd name="connsiteY5" fmla="*/ 482600 h 689829"/>
                  <a:gd name="connsiteX0" fmla="*/ 18770 w 529397"/>
                  <a:gd name="connsiteY0" fmla="*/ 482600 h 689829"/>
                  <a:gd name="connsiteX1" fmla="*/ 272155 w 529397"/>
                  <a:gd name="connsiteY1" fmla="*/ 0 h 689829"/>
                  <a:gd name="connsiteX2" fmla="*/ 529397 w 529397"/>
                  <a:gd name="connsiteY2" fmla="*/ 482600 h 689829"/>
                  <a:gd name="connsiteX3" fmla="*/ 529397 w 529397"/>
                  <a:gd name="connsiteY3" fmla="*/ 689829 h 689829"/>
                  <a:gd name="connsiteX4" fmla="*/ 18770 w 529397"/>
                  <a:gd name="connsiteY4" fmla="*/ 689829 h 689829"/>
                  <a:gd name="connsiteX5" fmla="*/ 18770 w 529397"/>
                  <a:gd name="connsiteY5" fmla="*/ 482600 h 689829"/>
                  <a:gd name="connsiteX0" fmla="*/ 3184 w 513811"/>
                  <a:gd name="connsiteY0" fmla="*/ 482600 h 689829"/>
                  <a:gd name="connsiteX1" fmla="*/ 256569 w 513811"/>
                  <a:gd name="connsiteY1" fmla="*/ 0 h 689829"/>
                  <a:gd name="connsiteX2" fmla="*/ 513811 w 513811"/>
                  <a:gd name="connsiteY2" fmla="*/ 482600 h 689829"/>
                  <a:gd name="connsiteX3" fmla="*/ 513811 w 513811"/>
                  <a:gd name="connsiteY3" fmla="*/ 689829 h 689829"/>
                  <a:gd name="connsiteX4" fmla="*/ 3184 w 513811"/>
                  <a:gd name="connsiteY4" fmla="*/ 689829 h 689829"/>
                  <a:gd name="connsiteX5" fmla="*/ 3184 w 513811"/>
                  <a:gd name="connsiteY5" fmla="*/ 482600 h 689829"/>
                  <a:gd name="connsiteX0" fmla="*/ 853 w 511480"/>
                  <a:gd name="connsiteY0" fmla="*/ 482600 h 689829"/>
                  <a:gd name="connsiteX1" fmla="*/ 254238 w 511480"/>
                  <a:gd name="connsiteY1" fmla="*/ 0 h 689829"/>
                  <a:gd name="connsiteX2" fmla="*/ 511480 w 511480"/>
                  <a:gd name="connsiteY2" fmla="*/ 482600 h 689829"/>
                  <a:gd name="connsiteX3" fmla="*/ 511480 w 511480"/>
                  <a:gd name="connsiteY3" fmla="*/ 689829 h 689829"/>
                  <a:gd name="connsiteX4" fmla="*/ 853 w 511480"/>
                  <a:gd name="connsiteY4" fmla="*/ 689829 h 689829"/>
                  <a:gd name="connsiteX5" fmla="*/ 853 w 511480"/>
                  <a:gd name="connsiteY5" fmla="*/ 482600 h 689829"/>
                  <a:gd name="connsiteX0" fmla="*/ 7 w 510634"/>
                  <a:gd name="connsiteY0" fmla="*/ 482600 h 689829"/>
                  <a:gd name="connsiteX1" fmla="*/ 253392 w 510634"/>
                  <a:gd name="connsiteY1" fmla="*/ 0 h 689829"/>
                  <a:gd name="connsiteX2" fmla="*/ 510634 w 510634"/>
                  <a:gd name="connsiteY2" fmla="*/ 482600 h 689829"/>
                  <a:gd name="connsiteX3" fmla="*/ 510634 w 510634"/>
                  <a:gd name="connsiteY3" fmla="*/ 689829 h 689829"/>
                  <a:gd name="connsiteX4" fmla="*/ 7 w 510634"/>
                  <a:gd name="connsiteY4" fmla="*/ 689829 h 689829"/>
                  <a:gd name="connsiteX5" fmla="*/ 7 w 510634"/>
                  <a:gd name="connsiteY5" fmla="*/ 482600 h 689829"/>
                  <a:gd name="connsiteX0" fmla="*/ 7 w 510634"/>
                  <a:gd name="connsiteY0" fmla="*/ 482600 h 689829"/>
                  <a:gd name="connsiteX1" fmla="*/ 253392 w 510634"/>
                  <a:gd name="connsiteY1" fmla="*/ 0 h 689829"/>
                  <a:gd name="connsiteX2" fmla="*/ 510634 w 510634"/>
                  <a:gd name="connsiteY2" fmla="*/ 482600 h 689829"/>
                  <a:gd name="connsiteX3" fmla="*/ 510634 w 510634"/>
                  <a:gd name="connsiteY3" fmla="*/ 689829 h 689829"/>
                  <a:gd name="connsiteX4" fmla="*/ 7 w 510634"/>
                  <a:gd name="connsiteY4" fmla="*/ 689829 h 689829"/>
                  <a:gd name="connsiteX5" fmla="*/ 7 w 510634"/>
                  <a:gd name="connsiteY5" fmla="*/ 482600 h 689829"/>
                  <a:gd name="connsiteX0" fmla="*/ 10 w 510637"/>
                  <a:gd name="connsiteY0" fmla="*/ 482600 h 689829"/>
                  <a:gd name="connsiteX1" fmla="*/ 253395 w 510637"/>
                  <a:gd name="connsiteY1" fmla="*/ 0 h 689829"/>
                  <a:gd name="connsiteX2" fmla="*/ 510637 w 510637"/>
                  <a:gd name="connsiteY2" fmla="*/ 482600 h 689829"/>
                  <a:gd name="connsiteX3" fmla="*/ 510637 w 510637"/>
                  <a:gd name="connsiteY3" fmla="*/ 689829 h 689829"/>
                  <a:gd name="connsiteX4" fmla="*/ 10 w 510637"/>
                  <a:gd name="connsiteY4" fmla="*/ 689829 h 689829"/>
                  <a:gd name="connsiteX5" fmla="*/ 10 w 510637"/>
                  <a:gd name="connsiteY5" fmla="*/ 482600 h 689829"/>
                  <a:gd name="connsiteX0" fmla="*/ 5 w 510632"/>
                  <a:gd name="connsiteY0" fmla="*/ 482600 h 689829"/>
                  <a:gd name="connsiteX1" fmla="*/ 253390 w 510632"/>
                  <a:gd name="connsiteY1" fmla="*/ 0 h 689829"/>
                  <a:gd name="connsiteX2" fmla="*/ 510632 w 510632"/>
                  <a:gd name="connsiteY2" fmla="*/ 482600 h 689829"/>
                  <a:gd name="connsiteX3" fmla="*/ 510632 w 510632"/>
                  <a:gd name="connsiteY3" fmla="*/ 689829 h 689829"/>
                  <a:gd name="connsiteX4" fmla="*/ 5 w 510632"/>
                  <a:gd name="connsiteY4" fmla="*/ 689829 h 689829"/>
                  <a:gd name="connsiteX5" fmla="*/ 5 w 510632"/>
                  <a:gd name="connsiteY5" fmla="*/ 482600 h 689829"/>
                  <a:gd name="connsiteX0" fmla="*/ 5 w 510635"/>
                  <a:gd name="connsiteY0" fmla="*/ 482600 h 689829"/>
                  <a:gd name="connsiteX1" fmla="*/ 253390 w 510635"/>
                  <a:gd name="connsiteY1" fmla="*/ 0 h 689829"/>
                  <a:gd name="connsiteX2" fmla="*/ 510632 w 510635"/>
                  <a:gd name="connsiteY2" fmla="*/ 482600 h 689829"/>
                  <a:gd name="connsiteX3" fmla="*/ 510632 w 510635"/>
                  <a:gd name="connsiteY3" fmla="*/ 689829 h 689829"/>
                  <a:gd name="connsiteX4" fmla="*/ 5 w 510635"/>
                  <a:gd name="connsiteY4" fmla="*/ 689829 h 689829"/>
                  <a:gd name="connsiteX5" fmla="*/ 5 w 510635"/>
                  <a:gd name="connsiteY5" fmla="*/ 482600 h 689829"/>
                  <a:gd name="connsiteX0" fmla="*/ 5 w 510635"/>
                  <a:gd name="connsiteY0" fmla="*/ 482600 h 689829"/>
                  <a:gd name="connsiteX1" fmla="*/ 253390 w 510635"/>
                  <a:gd name="connsiteY1" fmla="*/ 0 h 689829"/>
                  <a:gd name="connsiteX2" fmla="*/ 510632 w 510635"/>
                  <a:gd name="connsiteY2" fmla="*/ 482600 h 689829"/>
                  <a:gd name="connsiteX3" fmla="*/ 510632 w 510635"/>
                  <a:gd name="connsiteY3" fmla="*/ 689829 h 689829"/>
                  <a:gd name="connsiteX4" fmla="*/ 5 w 510635"/>
                  <a:gd name="connsiteY4" fmla="*/ 689829 h 689829"/>
                  <a:gd name="connsiteX5" fmla="*/ 5 w 510635"/>
                  <a:gd name="connsiteY5" fmla="*/ 482600 h 689829"/>
                  <a:gd name="connsiteX0" fmla="*/ 5 w 510635"/>
                  <a:gd name="connsiteY0" fmla="*/ 482600 h 689829"/>
                  <a:gd name="connsiteX1" fmla="*/ 253390 w 510635"/>
                  <a:gd name="connsiteY1" fmla="*/ 0 h 689829"/>
                  <a:gd name="connsiteX2" fmla="*/ 510632 w 510635"/>
                  <a:gd name="connsiteY2" fmla="*/ 482600 h 689829"/>
                  <a:gd name="connsiteX3" fmla="*/ 510632 w 510635"/>
                  <a:gd name="connsiteY3" fmla="*/ 689829 h 689829"/>
                  <a:gd name="connsiteX4" fmla="*/ 5 w 510635"/>
                  <a:gd name="connsiteY4" fmla="*/ 689829 h 689829"/>
                  <a:gd name="connsiteX5" fmla="*/ 5 w 510635"/>
                  <a:gd name="connsiteY5" fmla="*/ 482600 h 68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635" h="689829">
                    <a:moveTo>
                      <a:pt x="5" y="482600"/>
                    </a:moveTo>
                    <a:cubicBezTo>
                      <a:pt x="-1036" y="367630"/>
                      <a:pt x="168286" y="0"/>
                      <a:pt x="253390" y="0"/>
                    </a:cubicBezTo>
                    <a:cubicBezTo>
                      <a:pt x="338494" y="0"/>
                      <a:pt x="511494" y="368739"/>
                      <a:pt x="510632" y="482600"/>
                    </a:cubicBezTo>
                    <a:cubicBezTo>
                      <a:pt x="509051" y="691394"/>
                      <a:pt x="510632" y="620753"/>
                      <a:pt x="510632" y="689829"/>
                    </a:cubicBezTo>
                    <a:lnTo>
                      <a:pt x="5" y="689829"/>
                    </a:lnTo>
                    <a:cubicBezTo>
                      <a:pt x="5" y="586214"/>
                      <a:pt x="2005" y="703527"/>
                      <a:pt x="5" y="482600"/>
                    </a:cubicBezTo>
                    <a:close/>
                  </a:path>
                </a:pathLst>
              </a:custGeom>
              <a:solidFill>
                <a:srgbClr val="E7E8E7"/>
              </a:soli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2" name="Snip Same Side Corner Rectangle 47">
                <a:extLst>
                  <a:ext uri="{FF2B5EF4-FFF2-40B4-BE49-F238E27FC236}">
                    <a16:creationId xmlns:a16="http://schemas.microsoft.com/office/drawing/2014/main" id="{E5B76429-853B-4116-9FD4-B08DAE8B31F0}"/>
                  </a:ext>
                </a:extLst>
              </p:cNvPr>
              <p:cNvSpPr/>
              <p:nvPr/>
            </p:nvSpPr>
            <p:spPr bwMode="auto">
              <a:xfrm>
                <a:off x="6706045" y="1670182"/>
                <a:ext cx="436880" cy="132250"/>
              </a:xfrm>
              <a:prstGeom prst="snip2SameRect">
                <a:avLst>
                  <a:gd name="adj1" fmla="val 43812"/>
                  <a:gd name="adj2" fmla="val 0"/>
                </a:avLst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3" name="Rounded Rectangle 48">
                <a:extLst>
                  <a:ext uri="{FF2B5EF4-FFF2-40B4-BE49-F238E27FC236}">
                    <a16:creationId xmlns:a16="http://schemas.microsoft.com/office/drawing/2014/main" id="{1D41A128-CB1B-451D-8E98-8D71CF9ED8A6}"/>
                  </a:ext>
                </a:extLst>
              </p:cNvPr>
              <p:cNvSpPr/>
              <p:nvPr/>
            </p:nvSpPr>
            <p:spPr bwMode="auto">
              <a:xfrm>
                <a:off x="6669174" y="1811867"/>
                <a:ext cx="510626" cy="36146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919191">
                      <a:lumMod val="20000"/>
                      <a:lumOff val="80000"/>
                      <a:shade val="30000"/>
                      <a:satMod val="115000"/>
                    </a:srgbClr>
                  </a:gs>
                  <a:gs pos="50000">
                    <a:srgbClr val="919191">
                      <a:lumMod val="20000"/>
                      <a:lumOff val="80000"/>
                      <a:shade val="67500"/>
                      <a:satMod val="115000"/>
                    </a:srgbClr>
                  </a:gs>
                  <a:gs pos="100000">
                    <a:srgbClr val="919191">
                      <a:lumMod val="20000"/>
                      <a:lumOff val="80000"/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4" name="Snip Same Side Corner Rectangle 49">
                <a:extLst>
                  <a:ext uri="{FF2B5EF4-FFF2-40B4-BE49-F238E27FC236}">
                    <a16:creationId xmlns:a16="http://schemas.microsoft.com/office/drawing/2014/main" id="{219A0A45-FB11-4AC8-827A-CC6DB9CEB3DE}"/>
                  </a:ext>
                </a:extLst>
              </p:cNvPr>
              <p:cNvSpPr/>
              <p:nvPr/>
            </p:nvSpPr>
            <p:spPr bwMode="auto">
              <a:xfrm rot="10800000">
                <a:off x="6818853" y="4541403"/>
                <a:ext cx="211266" cy="128901"/>
              </a:xfrm>
              <a:prstGeom prst="snip2SameRect">
                <a:avLst>
                  <a:gd name="adj1" fmla="val 20898"/>
                  <a:gd name="adj2" fmla="val 23271"/>
                </a:avLst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5" name="Rounded Rectangle 50">
                <a:extLst>
                  <a:ext uri="{FF2B5EF4-FFF2-40B4-BE49-F238E27FC236}">
                    <a16:creationId xmlns:a16="http://schemas.microsoft.com/office/drawing/2014/main" id="{A000F00E-8A80-407B-AD6D-CBC0FCEFB2AD}"/>
                  </a:ext>
                </a:extLst>
              </p:cNvPr>
              <p:cNvSpPr/>
              <p:nvPr/>
            </p:nvSpPr>
            <p:spPr bwMode="auto">
              <a:xfrm>
                <a:off x="6681806" y="2080369"/>
                <a:ext cx="137046" cy="181441"/>
              </a:xfrm>
              <a:prstGeom prst="roundRect">
                <a:avLst>
                  <a:gd name="adj" fmla="val 43080"/>
                </a:avLst>
              </a:prstGeom>
              <a:solidFill>
                <a:srgbClr val="FFC000"/>
              </a:soli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438A873-85E9-4FDB-A49B-BD00F0D9DAD3}"/>
                  </a:ext>
                </a:extLst>
              </p:cNvPr>
              <p:cNvSpPr/>
              <p:nvPr/>
            </p:nvSpPr>
            <p:spPr bwMode="auto">
              <a:xfrm>
                <a:off x="6743349" y="1813040"/>
                <a:ext cx="137160" cy="111760"/>
              </a:xfrm>
              <a:prstGeom prst="rect">
                <a:avLst/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7" name="Snip Same Side Corner Rectangle 52">
                <a:extLst>
                  <a:ext uri="{FF2B5EF4-FFF2-40B4-BE49-F238E27FC236}">
                    <a16:creationId xmlns:a16="http://schemas.microsoft.com/office/drawing/2014/main" id="{7B7FB241-E8D0-46FF-A0B9-D26974CB23AE}"/>
                  </a:ext>
                </a:extLst>
              </p:cNvPr>
              <p:cNvSpPr/>
              <p:nvPr/>
            </p:nvSpPr>
            <p:spPr bwMode="auto">
              <a:xfrm rot="10800000">
                <a:off x="6649430" y="1972835"/>
                <a:ext cx="145482" cy="97903"/>
              </a:xfrm>
              <a:prstGeom prst="snip2SameRect">
                <a:avLst>
                  <a:gd name="adj1" fmla="val 20898"/>
                  <a:gd name="adj2" fmla="val 23271"/>
                </a:avLst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8" name="Snip Same Side Corner Rectangle 53">
                <a:extLst>
                  <a:ext uri="{FF2B5EF4-FFF2-40B4-BE49-F238E27FC236}">
                    <a16:creationId xmlns:a16="http://schemas.microsoft.com/office/drawing/2014/main" id="{16C763D8-F971-4B38-AA9A-F21F1383A44F}"/>
                  </a:ext>
                </a:extLst>
              </p:cNvPr>
              <p:cNvSpPr/>
              <p:nvPr/>
            </p:nvSpPr>
            <p:spPr bwMode="auto">
              <a:xfrm rot="10800000">
                <a:off x="7050381" y="1968179"/>
                <a:ext cx="145482" cy="97903"/>
              </a:xfrm>
              <a:prstGeom prst="snip2SameRect">
                <a:avLst>
                  <a:gd name="adj1" fmla="val 20898"/>
                  <a:gd name="adj2" fmla="val 23271"/>
                </a:avLst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C58A988-ED1F-4646-B4D5-6C8E1A5CA679}"/>
                  </a:ext>
                </a:extLst>
              </p:cNvPr>
              <p:cNvSpPr/>
              <p:nvPr/>
            </p:nvSpPr>
            <p:spPr bwMode="auto">
              <a:xfrm>
                <a:off x="6880509" y="1811990"/>
                <a:ext cx="137160" cy="112810"/>
              </a:xfrm>
              <a:prstGeom prst="rect">
                <a:avLst/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C436B35-8526-4459-BAA5-8077CED42FEC}"/>
                  </a:ext>
                </a:extLst>
              </p:cNvPr>
              <p:cNvSpPr/>
              <p:nvPr/>
            </p:nvSpPr>
            <p:spPr bwMode="auto">
              <a:xfrm>
                <a:off x="6831486" y="1924801"/>
                <a:ext cx="190991" cy="238200"/>
              </a:xfrm>
              <a:prstGeom prst="rect">
                <a:avLst/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61" name="Round Same Side Corner Rectangle 56">
                <a:extLst>
                  <a:ext uri="{FF2B5EF4-FFF2-40B4-BE49-F238E27FC236}">
                    <a16:creationId xmlns:a16="http://schemas.microsoft.com/office/drawing/2014/main" id="{EA09AE5F-0759-4BA0-8FDB-6A1DA215034D}"/>
                  </a:ext>
                </a:extLst>
              </p:cNvPr>
              <p:cNvSpPr/>
              <p:nvPr/>
            </p:nvSpPr>
            <p:spPr bwMode="auto">
              <a:xfrm>
                <a:off x="6799106" y="1144793"/>
                <a:ext cx="255469" cy="512678"/>
              </a:xfrm>
              <a:prstGeom prst="round2SameRect">
                <a:avLst/>
              </a:prstGeom>
              <a:solidFill>
                <a:srgbClr val="BE0024"/>
              </a:solidFill>
              <a:ln w="9525" cap="flat" cmpd="sng" algn="ctr">
                <a:solidFill>
                  <a:srgbClr val="E7E8E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cs typeface="Lato Light" panose="020F0402020204030203" pitchFamily="34" charset="0"/>
                </a:endParaRPr>
              </a:p>
            </p:txBody>
          </p:sp>
          <p:sp>
            <p:nvSpPr>
              <p:cNvPr id="62" name="Rectangle 14">
                <a:extLst>
                  <a:ext uri="{FF2B5EF4-FFF2-40B4-BE49-F238E27FC236}">
                    <a16:creationId xmlns:a16="http://schemas.microsoft.com/office/drawing/2014/main" id="{5C38A9B4-B594-4DE3-B687-AF09E7FE2F01}"/>
                  </a:ext>
                </a:extLst>
              </p:cNvPr>
              <p:cNvSpPr/>
              <p:nvPr/>
            </p:nvSpPr>
            <p:spPr bwMode="auto">
              <a:xfrm>
                <a:off x="6804167" y="5533151"/>
                <a:ext cx="243905" cy="344883"/>
              </a:xfrm>
              <a:custGeom>
                <a:avLst/>
                <a:gdLst>
                  <a:gd name="connsiteX0" fmla="*/ 0 w 510627"/>
                  <a:gd name="connsiteY0" fmla="*/ 0 h 207229"/>
                  <a:gd name="connsiteX1" fmla="*/ 510627 w 510627"/>
                  <a:gd name="connsiteY1" fmla="*/ 0 h 207229"/>
                  <a:gd name="connsiteX2" fmla="*/ 510627 w 510627"/>
                  <a:gd name="connsiteY2" fmla="*/ 207229 h 207229"/>
                  <a:gd name="connsiteX3" fmla="*/ 0 w 510627"/>
                  <a:gd name="connsiteY3" fmla="*/ 207229 h 207229"/>
                  <a:gd name="connsiteX4" fmla="*/ 0 w 510627"/>
                  <a:gd name="connsiteY4" fmla="*/ 0 h 207229"/>
                  <a:gd name="connsiteX0" fmla="*/ 0 w 510627"/>
                  <a:gd name="connsiteY0" fmla="*/ 0 h 207229"/>
                  <a:gd name="connsiteX1" fmla="*/ 240685 w 510627"/>
                  <a:gd name="connsiteY1" fmla="*/ 0 h 207229"/>
                  <a:gd name="connsiteX2" fmla="*/ 510627 w 510627"/>
                  <a:gd name="connsiteY2" fmla="*/ 0 h 207229"/>
                  <a:gd name="connsiteX3" fmla="*/ 510627 w 510627"/>
                  <a:gd name="connsiteY3" fmla="*/ 207229 h 207229"/>
                  <a:gd name="connsiteX4" fmla="*/ 0 w 510627"/>
                  <a:gd name="connsiteY4" fmla="*/ 207229 h 207229"/>
                  <a:gd name="connsiteX5" fmla="*/ 0 w 510627"/>
                  <a:gd name="connsiteY5" fmla="*/ 0 h 207229"/>
                  <a:gd name="connsiteX0" fmla="*/ 0 w 510627"/>
                  <a:gd name="connsiteY0" fmla="*/ 15350 h 222579"/>
                  <a:gd name="connsiteX1" fmla="*/ 240685 w 510627"/>
                  <a:gd name="connsiteY1" fmla="*/ 15350 h 222579"/>
                  <a:gd name="connsiteX2" fmla="*/ 510627 w 510627"/>
                  <a:gd name="connsiteY2" fmla="*/ 15350 h 222579"/>
                  <a:gd name="connsiteX3" fmla="*/ 510627 w 510627"/>
                  <a:gd name="connsiteY3" fmla="*/ 222579 h 222579"/>
                  <a:gd name="connsiteX4" fmla="*/ 0 w 510627"/>
                  <a:gd name="connsiteY4" fmla="*/ 222579 h 222579"/>
                  <a:gd name="connsiteX5" fmla="*/ 0 w 510627"/>
                  <a:gd name="connsiteY5" fmla="*/ 15350 h 222579"/>
                  <a:gd name="connsiteX0" fmla="*/ 0 w 510627"/>
                  <a:gd name="connsiteY0" fmla="*/ 469900 h 677129"/>
                  <a:gd name="connsiteX1" fmla="*/ 253385 w 510627"/>
                  <a:gd name="connsiteY1" fmla="*/ 0 h 677129"/>
                  <a:gd name="connsiteX2" fmla="*/ 510627 w 510627"/>
                  <a:gd name="connsiteY2" fmla="*/ 469900 h 677129"/>
                  <a:gd name="connsiteX3" fmla="*/ 510627 w 510627"/>
                  <a:gd name="connsiteY3" fmla="*/ 677129 h 677129"/>
                  <a:gd name="connsiteX4" fmla="*/ 0 w 510627"/>
                  <a:gd name="connsiteY4" fmla="*/ 677129 h 677129"/>
                  <a:gd name="connsiteX5" fmla="*/ 0 w 510627"/>
                  <a:gd name="connsiteY5" fmla="*/ 469900 h 677129"/>
                  <a:gd name="connsiteX0" fmla="*/ 0 w 510627"/>
                  <a:gd name="connsiteY0" fmla="*/ 482600 h 689829"/>
                  <a:gd name="connsiteX1" fmla="*/ 253385 w 510627"/>
                  <a:gd name="connsiteY1" fmla="*/ 0 h 689829"/>
                  <a:gd name="connsiteX2" fmla="*/ 510627 w 510627"/>
                  <a:gd name="connsiteY2" fmla="*/ 482600 h 689829"/>
                  <a:gd name="connsiteX3" fmla="*/ 510627 w 510627"/>
                  <a:gd name="connsiteY3" fmla="*/ 689829 h 689829"/>
                  <a:gd name="connsiteX4" fmla="*/ 0 w 510627"/>
                  <a:gd name="connsiteY4" fmla="*/ 689829 h 689829"/>
                  <a:gd name="connsiteX5" fmla="*/ 0 w 510627"/>
                  <a:gd name="connsiteY5" fmla="*/ 482600 h 689829"/>
                  <a:gd name="connsiteX0" fmla="*/ 0 w 510627"/>
                  <a:gd name="connsiteY0" fmla="*/ 482600 h 689829"/>
                  <a:gd name="connsiteX1" fmla="*/ 253385 w 510627"/>
                  <a:gd name="connsiteY1" fmla="*/ 0 h 689829"/>
                  <a:gd name="connsiteX2" fmla="*/ 510627 w 510627"/>
                  <a:gd name="connsiteY2" fmla="*/ 482600 h 689829"/>
                  <a:gd name="connsiteX3" fmla="*/ 510627 w 510627"/>
                  <a:gd name="connsiteY3" fmla="*/ 689829 h 689829"/>
                  <a:gd name="connsiteX4" fmla="*/ 0 w 510627"/>
                  <a:gd name="connsiteY4" fmla="*/ 689829 h 689829"/>
                  <a:gd name="connsiteX5" fmla="*/ 0 w 510627"/>
                  <a:gd name="connsiteY5" fmla="*/ 482600 h 689829"/>
                  <a:gd name="connsiteX0" fmla="*/ 49036 w 559663"/>
                  <a:gd name="connsiteY0" fmla="*/ 482600 h 689829"/>
                  <a:gd name="connsiteX1" fmla="*/ 302421 w 559663"/>
                  <a:gd name="connsiteY1" fmla="*/ 0 h 689829"/>
                  <a:gd name="connsiteX2" fmla="*/ 559663 w 559663"/>
                  <a:gd name="connsiteY2" fmla="*/ 482600 h 689829"/>
                  <a:gd name="connsiteX3" fmla="*/ 559663 w 559663"/>
                  <a:gd name="connsiteY3" fmla="*/ 689829 h 689829"/>
                  <a:gd name="connsiteX4" fmla="*/ 49036 w 559663"/>
                  <a:gd name="connsiteY4" fmla="*/ 689829 h 689829"/>
                  <a:gd name="connsiteX5" fmla="*/ 49036 w 559663"/>
                  <a:gd name="connsiteY5" fmla="*/ 482600 h 689829"/>
                  <a:gd name="connsiteX0" fmla="*/ 18770 w 529397"/>
                  <a:gd name="connsiteY0" fmla="*/ 482600 h 689829"/>
                  <a:gd name="connsiteX1" fmla="*/ 272155 w 529397"/>
                  <a:gd name="connsiteY1" fmla="*/ 0 h 689829"/>
                  <a:gd name="connsiteX2" fmla="*/ 529397 w 529397"/>
                  <a:gd name="connsiteY2" fmla="*/ 482600 h 689829"/>
                  <a:gd name="connsiteX3" fmla="*/ 529397 w 529397"/>
                  <a:gd name="connsiteY3" fmla="*/ 689829 h 689829"/>
                  <a:gd name="connsiteX4" fmla="*/ 18770 w 529397"/>
                  <a:gd name="connsiteY4" fmla="*/ 689829 h 689829"/>
                  <a:gd name="connsiteX5" fmla="*/ 18770 w 529397"/>
                  <a:gd name="connsiteY5" fmla="*/ 482600 h 689829"/>
                  <a:gd name="connsiteX0" fmla="*/ 3184 w 513811"/>
                  <a:gd name="connsiteY0" fmla="*/ 482600 h 689829"/>
                  <a:gd name="connsiteX1" fmla="*/ 256569 w 513811"/>
                  <a:gd name="connsiteY1" fmla="*/ 0 h 689829"/>
                  <a:gd name="connsiteX2" fmla="*/ 513811 w 513811"/>
                  <a:gd name="connsiteY2" fmla="*/ 482600 h 689829"/>
                  <a:gd name="connsiteX3" fmla="*/ 513811 w 513811"/>
                  <a:gd name="connsiteY3" fmla="*/ 689829 h 689829"/>
                  <a:gd name="connsiteX4" fmla="*/ 3184 w 513811"/>
                  <a:gd name="connsiteY4" fmla="*/ 689829 h 689829"/>
                  <a:gd name="connsiteX5" fmla="*/ 3184 w 513811"/>
                  <a:gd name="connsiteY5" fmla="*/ 482600 h 689829"/>
                  <a:gd name="connsiteX0" fmla="*/ 853 w 511480"/>
                  <a:gd name="connsiteY0" fmla="*/ 482600 h 689829"/>
                  <a:gd name="connsiteX1" fmla="*/ 254238 w 511480"/>
                  <a:gd name="connsiteY1" fmla="*/ 0 h 689829"/>
                  <a:gd name="connsiteX2" fmla="*/ 511480 w 511480"/>
                  <a:gd name="connsiteY2" fmla="*/ 482600 h 689829"/>
                  <a:gd name="connsiteX3" fmla="*/ 511480 w 511480"/>
                  <a:gd name="connsiteY3" fmla="*/ 689829 h 689829"/>
                  <a:gd name="connsiteX4" fmla="*/ 853 w 511480"/>
                  <a:gd name="connsiteY4" fmla="*/ 689829 h 689829"/>
                  <a:gd name="connsiteX5" fmla="*/ 853 w 511480"/>
                  <a:gd name="connsiteY5" fmla="*/ 482600 h 689829"/>
                  <a:gd name="connsiteX0" fmla="*/ 7 w 510634"/>
                  <a:gd name="connsiteY0" fmla="*/ 482600 h 689829"/>
                  <a:gd name="connsiteX1" fmla="*/ 253392 w 510634"/>
                  <a:gd name="connsiteY1" fmla="*/ 0 h 689829"/>
                  <a:gd name="connsiteX2" fmla="*/ 510634 w 510634"/>
                  <a:gd name="connsiteY2" fmla="*/ 482600 h 689829"/>
                  <a:gd name="connsiteX3" fmla="*/ 510634 w 510634"/>
                  <a:gd name="connsiteY3" fmla="*/ 689829 h 689829"/>
                  <a:gd name="connsiteX4" fmla="*/ 7 w 510634"/>
                  <a:gd name="connsiteY4" fmla="*/ 689829 h 689829"/>
                  <a:gd name="connsiteX5" fmla="*/ 7 w 510634"/>
                  <a:gd name="connsiteY5" fmla="*/ 482600 h 689829"/>
                  <a:gd name="connsiteX0" fmla="*/ 7 w 510634"/>
                  <a:gd name="connsiteY0" fmla="*/ 482600 h 689829"/>
                  <a:gd name="connsiteX1" fmla="*/ 253392 w 510634"/>
                  <a:gd name="connsiteY1" fmla="*/ 0 h 689829"/>
                  <a:gd name="connsiteX2" fmla="*/ 510634 w 510634"/>
                  <a:gd name="connsiteY2" fmla="*/ 482600 h 689829"/>
                  <a:gd name="connsiteX3" fmla="*/ 510634 w 510634"/>
                  <a:gd name="connsiteY3" fmla="*/ 689829 h 689829"/>
                  <a:gd name="connsiteX4" fmla="*/ 7 w 510634"/>
                  <a:gd name="connsiteY4" fmla="*/ 689829 h 689829"/>
                  <a:gd name="connsiteX5" fmla="*/ 7 w 510634"/>
                  <a:gd name="connsiteY5" fmla="*/ 482600 h 689829"/>
                  <a:gd name="connsiteX0" fmla="*/ 10 w 510637"/>
                  <a:gd name="connsiteY0" fmla="*/ 482600 h 689829"/>
                  <a:gd name="connsiteX1" fmla="*/ 253395 w 510637"/>
                  <a:gd name="connsiteY1" fmla="*/ 0 h 689829"/>
                  <a:gd name="connsiteX2" fmla="*/ 510637 w 510637"/>
                  <a:gd name="connsiteY2" fmla="*/ 482600 h 689829"/>
                  <a:gd name="connsiteX3" fmla="*/ 510637 w 510637"/>
                  <a:gd name="connsiteY3" fmla="*/ 689829 h 689829"/>
                  <a:gd name="connsiteX4" fmla="*/ 10 w 510637"/>
                  <a:gd name="connsiteY4" fmla="*/ 689829 h 689829"/>
                  <a:gd name="connsiteX5" fmla="*/ 10 w 510637"/>
                  <a:gd name="connsiteY5" fmla="*/ 482600 h 689829"/>
                  <a:gd name="connsiteX0" fmla="*/ 5 w 510632"/>
                  <a:gd name="connsiteY0" fmla="*/ 482600 h 689829"/>
                  <a:gd name="connsiteX1" fmla="*/ 253390 w 510632"/>
                  <a:gd name="connsiteY1" fmla="*/ 0 h 689829"/>
                  <a:gd name="connsiteX2" fmla="*/ 510632 w 510632"/>
                  <a:gd name="connsiteY2" fmla="*/ 482600 h 689829"/>
                  <a:gd name="connsiteX3" fmla="*/ 510632 w 510632"/>
                  <a:gd name="connsiteY3" fmla="*/ 689829 h 689829"/>
                  <a:gd name="connsiteX4" fmla="*/ 5 w 510632"/>
                  <a:gd name="connsiteY4" fmla="*/ 689829 h 689829"/>
                  <a:gd name="connsiteX5" fmla="*/ 5 w 510632"/>
                  <a:gd name="connsiteY5" fmla="*/ 482600 h 689829"/>
                  <a:gd name="connsiteX0" fmla="*/ 5 w 510635"/>
                  <a:gd name="connsiteY0" fmla="*/ 482600 h 689829"/>
                  <a:gd name="connsiteX1" fmla="*/ 253390 w 510635"/>
                  <a:gd name="connsiteY1" fmla="*/ 0 h 689829"/>
                  <a:gd name="connsiteX2" fmla="*/ 510632 w 510635"/>
                  <a:gd name="connsiteY2" fmla="*/ 482600 h 689829"/>
                  <a:gd name="connsiteX3" fmla="*/ 510632 w 510635"/>
                  <a:gd name="connsiteY3" fmla="*/ 689829 h 689829"/>
                  <a:gd name="connsiteX4" fmla="*/ 5 w 510635"/>
                  <a:gd name="connsiteY4" fmla="*/ 689829 h 689829"/>
                  <a:gd name="connsiteX5" fmla="*/ 5 w 510635"/>
                  <a:gd name="connsiteY5" fmla="*/ 482600 h 689829"/>
                  <a:gd name="connsiteX0" fmla="*/ 5 w 510635"/>
                  <a:gd name="connsiteY0" fmla="*/ 482600 h 689829"/>
                  <a:gd name="connsiteX1" fmla="*/ 253390 w 510635"/>
                  <a:gd name="connsiteY1" fmla="*/ 0 h 689829"/>
                  <a:gd name="connsiteX2" fmla="*/ 510632 w 510635"/>
                  <a:gd name="connsiteY2" fmla="*/ 482600 h 689829"/>
                  <a:gd name="connsiteX3" fmla="*/ 510632 w 510635"/>
                  <a:gd name="connsiteY3" fmla="*/ 689829 h 689829"/>
                  <a:gd name="connsiteX4" fmla="*/ 5 w 510635"/>
                  <a:gd name="connsiteY4" fmla="*/ 689829 h 689829"/>
                  <a:gd name="connsiteX5" fmla="*/ 5 w 510635"/>
                  <a:gd name="connsiteY5" fmla="*/ 482600 h 689829"/>
                  <a:gd name="connsiteX0" fmla="*/ 5 w 510635"/>
                  <a:gd name="connsiteY0" fmla="*/ 482600 h 689829"/>
                  <a:gd name="connsiteX1" fmla="*/ 253390 w 510635"/>
                  <a:gd name="connsiteY1" fmla="*/ 0 h 689829"/>
                  <a:gd name="connsiteX2" fmla="*/ 510632 w 510635"/>
                  <a:gd name="connsiteY2" fmla="*/ 482600 h 689829"/>
                  <a:gd name="connsiteX3" fmla="*/ 510632 w 510635"/>
                  <a:gd name="connsiteY3" fmla="*/ 689829 h 689829"/>
                  <a:gd name="connsiteX4" fmla="*/ 5 w 510635"/>
                  <a:gd name="connsiteY4" fmla="*/ 689829 h 689829"/>
                  <a:gd name="connsiteX5" fmla="*/ 5 w 510635"/>
                  <a:gd name="connsiteY5" fmla="*/ 482600 h 68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635" h="689829">
                    <a:moveTo>
                      <a:pt x="5" y="482600"/>
                    </a:moveTo>
                    <a:cubicBezTo>
                      <a:pt x="-1036" y="367630"/>
                      <a:pt x="168286" y="0"/>
                      <a:pt x="253390" y="0"/>
                    </a:cubicBezTo>
                    <a:cubicBezTo>
                      <a:pt x="338494" y="0"/>
                      <a:pt x="511494" y="368739"/>
                      <a:pt x="510632" y="482600"/>
                    </a:cubicBezTo>
                    <a:cubicBezTo>
                      <a:pt x="509051" y="691394"/>
                      <a:pt x="510632" y="620753"/>
                      <a:pt x="510632" y="689829"/>
                    </a:cubicBezTo>
                    <a:lnTo>
                      <a:pt x="5" y="689829"/>
                    </a:lnTo>
                    <a:cubicBezTo>
                      <a:pt x="5" y="586214"/>
                      <a:pt x="2005" y="703527"/>
                      <a:pt x="5" y="482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63" name="Snip Same Side Corner Rectangle 58">
                <a:extLst>
                  <a:ext uri="{FF2B5EF4-FFF2-40B4-BE49-F238E27FC236}">
                    <a16:creationId xmlns:a16="http://schemas.microsoft.com/office/drawing/2014/main" id="{1A572A3E-1051-4D9D-9C95-FD7BB58C5B67}"/>
                  </a:ext>
                </a:extLst>
              </p:cNvPr>
              <p:cNvSpPr/>
              <p:nvPr/>
            </p:nvSpPr>
            <p:spPr bwMode="auto">
              <a:xfrm rot="10800000">
                <a:off x="6804420" y="5335217"/>
                <a:ext cx="240132" cy="246954"/>
              </a:xfrm>
              <a:prstGeom prst="snip2SameRect">
                <a:avLst/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6D5693A-909B-4C82-A4C7-FF2A4F619438}"/>
                  </a:ext>
                </a:extLst>
              </p:cNvPr>
              <p:cNvGrpSpPr/>
              <p:nvPr/>
            </p:nvGrpSpPr>
            <p:grpSpPr>
              <a:xfrm rot="822255">
                <a:off x="7060819" y="5455625"/>
                <a:ext cx="59889" cy="266374"/>
                <a:chOff x="7077693" y="4606214"/>
                <a:chExt cx="117943" cy="524586"/>
              </a:xfrm>
            </p:grpSpPr>
            <p:sp>
              <p:nvSpPr>
                <p:cNvPr id="67" name="Snip Same Side Corner Rectangle 62">
                  <a:extLst>
                    <a:ext uri="{FF2B5EF4-FFF2-40B4-BE49-F238E27FC236}">
                      <a16:creationId xmlns:a16="http://schemas.microsoft.com/office/drawing/2014/main" id="{17A4ADD0-585D-4AAB-BD44-7EE15E687FB1}"/>
                    </a:ext>
                  </a:extLst>
                </p:cNvPr>
                <p:cNvSpPr/>
                <p:nvPr/>
              </p:nvSpPr>
              <p:spPr bwMode="auto">
                <a:xfrm>
                  <a:off x="7077693" y="4606214"/>
                  <a:ext cx="117943" cy="311861"/>
                </a:xfrm>
                <a:prstGeom prst="snip2SameRect">
                  <a:avLst/>
                </a:prstGeom>
                <a:solidFill>
                  <a:srgbClr val="E7E8E7"/>
                </a:solidFill>
                <a:ln w="12700" cap="flat" cmpd="sng" algn="ctr">
                  <a:solidFill>
                    <a:srgbClr val="1C1713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+mj-lt"/>
                    <a:ea typeface="+mn-ea"/>
                    <a:cs typeface="Lato Light" panose="020F0402020204030203" pitchFamily="34" charset="0"/>
                  </a:endParaRPr>
                </a:p>
              </p:txBody>
            </p:sp>
            <p:sp>
              <p:nvSpPr>
                <p:cNvPr id="68" name="Snip Same Side Corner Rectangle 63">
                  <a:extLst>
                    <a:ext uri="{FF2B5EF4-FFF2-40B4-BE49-F238E27FC236}">
                      <a16:creationId xmlns:a16="http://schemas.microsoft.com/office/drawing/2014/main" id="{7C25BFC5-4FE9-44EA-BE18-BC4A4A2DEF46}"/>
                    </a:ext>
                  </a:extLst>
                </p:cNvPr>
                <p:cNvSpPr/>
                <p:nvPr/>
              </p:nvSpPr>
              <p:spPr bwMode="auto">
                <a:xfrm flipV="1">
                  <a:off x="7102006" y="4918075"/>
                  <a:ext cx="69318" cy="212725"/>
                </a:xfrm>
                <a:prstGeom prst="snip2SameRect">
                  <a:avLst/>
                </a:prstGeom>
                <a:solidFill>
                  <a:srgbClr val="5E5E5E">
                    <a:lumMod val="75000"/>
                  </a:srgbClr>
                </a:solidFill>
                <a:ln w="12700" cap="flat" cmpd="sng" algn="ctr">
                  <a:solidFill>
                    <a:srgbClr val="1C1713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+mj-lt"/>
                    <a:ea typeface="+mn-ea"/>
                    <a:cs typeface="Lato Light" panose="020F0402020204030203" pitchFamily="34" charset="0"/>
                  </a:endParaRPr>
                </a:p>
              </p:txBody>
            </p:sp>
          </p:grpSp>
          <p:sp>
            <p:nvSpPr>
              <p:cNvPr id="65" name="Snip Same Side Corner Rectangle 60">
                <a:extLst>
                  <a:ext uri="{FF2B5EF4-FFF2-40B4-BE49-F238E27FC236}">
                    <a16:creationId xmlns:a16="http://schemas.microsoft.com/office/drawing/2014/main" id="{76AEDA98-A438-46DA-BCB8-F0AFE236B494}"/>
                  </a:ext>
                </a:extLst>
              </p:cNvPr>
              <p:cNvSpPr/>
              <p:nvPr/>
            </p:nvSpPr>
            <p:spPr bwMode="auto">
              <a:xfrm rot="10800000">
                <a:off x="6648560" y="5408769"/>
                <a:ext cx="68948" cy="97903"/>
              </a:xfrm>
              <a:prstGeom prst="snip2SameRect">
                <a:avLst>
                  <a:gd name="adj1" fmla="val 20898"/>
                  <a:gd name="adj2" fmla="val 23271"/>
                </a:avLst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66" name="Snip Same Side Corner Rectangle 61">
                <a:extLst>
                  <a:ext uri="{FF2B5EF4-FFF2-40B4-BE49-F238E27FC236}">
                    <a16:creationId xmlns:a16="http://schemas.microsoft.com/office/drawing/2014/main" id="{8EEA5732-B600-43E6-871C-60790A3BBA95}"/>
                  </a:ext>
                </a:extLst>
              </p:cNvPr>
              <p:cNvSpPr/>
              <p:nvPr/>
            </p:nvSpPr>
            <p:spPr bwMode="auto">
              <a:xfrm rot="10800000">
                <a:off x="7122008" y="5408769"/>
                <a:ext cx="68948" cy="97903"/>
              </a:xfrm>
              <a:prstGeom prst="snip2SameRect">
                <a:avLst>
                  <a:gd name="adj1" fmla="val 20898"/>
                  <a:gd name="adj2" fmla="val 23271"/>
                </a:avLst>
              </a:prstGeom>
              <a:gradFill flip="none" rotWithShape="1">
                <a:gsLst>
                  <a:gs pos="0">
                    <a:srgbClr val="E7E8E7">
                      <a:shade val="30000"/>
                      <a:satMod val="115000"/>
                    </a:srgbClr>
                  </a:gs>
                  <a:gs pos="50000">
                    <a:srgbClr val="E7E8E7">
                      <a:shade val="67500"/>
                      <a:satMod val="115000"/>
                    </a:srgbClr>
                  </a:gs>
                  <a:gs pos="100000">
                    <a:srgbClr val="E7E8E7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1C1713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j-lt"/>
                  <a:ea typeface="+mn-ea"/>
                  <a:cs typeface="Lato Light" panose="020F0402020204030203" pitchFamily="34" charset="0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09B870D-34C3-46A2-B945-C07A0D89B3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69949" y="2724771"/>
              <a:ext cx="147264" cy="1173"/>
            </a:xfrm>
            <a:prstGeom prst="straightConnector1">
              <a:avLst/>
            </a:prstGeom>
            <a:noFill/>
            <a:ln w="12700" cap="flat" cmpd="sng" algn="ctr">
              <a:solidFill>
                <a:srgbClr val="1C1713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8E9C47-023C-44D6-A790-EACB20EC2E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167303" y="2724771"/>
              <a:ext cx="247744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1C1713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626D31F-FF0F-4F66-AE18-60D1094E0D9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20720" y="867670"/>
              <a:ext cx="0" cy="5007201"/>
            </a:xfrm>
            <a:prstGeom prst="straightConnector1">
              <a:avLst/>
            </a:prstGeom>
            <a:noFill/>
            <a:ln w="12700" cap="flat" cmpd="sng" algn="ctr">
              <a:solidFill>
                <a:srgbClr val="1C1713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1A618A9-ADEE-4829-8699-8E34E3A848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28070" y="852956"/>
              <a:ext cx="728019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1C1713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D10D4D7-3F05-4D14-AA06-C65F533C94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28070" y="5874871"/>
              <a:ext cx="61731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1C1713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DC2475-3EA7-436F-8BE9-C0D413B92900}"/>
                </a:ext>
              </a:extLst>
            </p:cNvPr>
            <p:cNvSpPr txBox="1"/>
            <p:nvPr/>
          </p:nvSpPr>
          <p:spPr>
            <a:xfrm>
              <a:off x="5479199" y="3071105"/>
              <a:ext cx="932484" cy="246221"/>
            </a:xfrm>
            <a:prstGeom prst="rect">
              <a:avLst/>
            </a:prstGeom>
            <a:solidFill>
              <a:srgbClr val="919191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C1713"/>
                  </a:solidFill>
                  <a:effectLst/>
                  <a:uLnTx/>
                  <a:uFillTx/>
                  <a:latin typeface="+mj-lt"/>
                  <a:cs typeface="Lato Light" panose="020F0402020204030203" pitchFamily="34" charset="0"/>
                </a:rPr>
                <a:t>9 m (29.5 ft)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A2EC71-1697-42B9-B018-8B2E2C3A67EF}"/>
                </a:ext>
              </a:extLst>
            </p:cNvPr>
            <p:cNvSpPr txBox="1"/>
            <p:nvPr/>
          </p:nvSpPr>
          <p:spPr>
            <a:xfrm>
              <a:off x="7415046" y="2586872"/>
              <a:ext cx="875385" cy="246221"/>
            </a:xfrm>
            <a:prstGeom prst="rect">
              <a:avLst/>
            </a:prstGeom>
            <a:solidFill>
              <a:srgbClr val="919191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C1713"/>
                  </a:solidFill>
                  <a:effectLst/>
                  <a:uLnTx/>
                  <a:uFillTx/>
                  <a:latin typeface="+mj-lt"/>
                  <a:cs typeface="Lato Light" panose="020F0402020204030203" pitchFamily="34" charset="0"/>
                </a:rPr>
                <a:t>92 cm (3 ft)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42AA70-EDC6-4046-8DA7-5CCAC6416281}"/>
                </a:ext>
              </a:extLst>
            </p:cNvPr>
            <p:cNvGrpSpPr/>
            <p:nvPr/>
          </p:nvGrpSpPr>
          <p:grpSpPr>
            <a:xfrm>
              <a:off x="7175389" y="4575254"/>
              <a:ext cx="593561" cy="215444"/>
              <a:chOff x="7274285" y="4483999"/>
              <a:chExt cx="563021" cy="204359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1FE6B5E-6724-40CE-821A-BA4A0F77BD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274285" y="4595687"/>
                <a:ext cx="23499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C171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4D3A7E9-55D4-4ED5-AFBC-B9F87FCBF98A}"/>
                  </a:ext>
                </a:extLst>
              </p:cNvPr>
              <p:cNvSpPr txBox="1"/>
              <p:nvPr/>
            </p:nvSpPr>
            <p:spPr>
              <a:xfrm>
                <a:off x="7433014" y="4483999"/>
                <a:ext cx="404292" cy="20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GHe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713"/>
                  </a:solidFill>
                  <a:effectLst/>
                  <a:uLnTx/>
                  <a:uFillTx/>
                  <a:latin typeface="+mj-lt"/>
                  <a:cs typeface="Lato Light" panose="020F0402020204030203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6F60E6A-059A-4E17-AE4B-B031A22FF1A3}"/>
                </a:ext>
              </a:extLst>
            </p:cNvPr>
            <p:cNvGrpSpPr/>
            <p:nvPr/>
          </p:nvGrpSpPr>
          <p:grpSpPr>
            <a:xfrm>
              <a:off x="7058764" y="5940709"/>
              <a:ext cx="1714248" cy="215444"/>
              <a:chOff x="7232610" y="4504317"/>
              <a:chExt cx="1626047" cy="204359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91DE60B5-63CC-4406-8476-5D0B63B5A3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232610" y="4616005"/>
                <a:ext cx="23499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C171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7CA3FFA-0FFB-4069-812D-FC8A6D20B89E}"/>
                  </a:ext>
                </a:extLst>
              </p:cNvPr>
              <p:cNvSpPr txBox="1"/>
              <p:nvPr/>
            </p:nvSpPr>
            <p:spPr>
              <a:xfrm>
                <a:off x="7391339" y="4504317"/>
                <a:ext cx="1467318" cy="20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100 </a:t>
                </a:r>
                <a:r>
                  <a:rPr kumimoji="0" lang="en-US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kN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 pump-fed engine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D14B552-16E2-4518-A020-3329F8C1241D}"/>
                </a:ext>
              </a:extLst>
            </p:cNvPr>
            <p:cNvGrpSpPr/>
            <p:nvPr/>
          </p:nvGrpSpPr>
          <p:grpSpPr>
            <a:xfrm>
              <a:off x="7195506" y="5519037"/>
              <a:ext cx="1496058" cy="215444"/>
              <a:chOff x="7266615" y="4524830"/>
              <a:chExt cx="1419083" cy="204359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FFD441B-C382-4C0F-940B-8C35B8FF16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266615" y="4636518"/>
                <a:ext cx="23499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C171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065730-C2EE-4ACC-8EE7-002C57F9CAE5}"/>
                  </a:ext>
                </a:extLst>
              </p:cNvPr>
              <p:cNvSpPr txBox="1"/>
              <p:nvPr/>
            </p:nvSpPr>
            <p:spPr>
              <a:xfrm>
                <a:off x="7425344" y="4524830"/>
                <a:ext cx="1260354" cy="20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Launch mount interface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B3DC45-C5F0-461F-85CB-0E75FEDA0710}"/>
                </a:ext>
              </a:extLst>
            </p:cNvPr>
            <p:cNvGrpSpPr/>
            <p:nvPr/>
          </p:nvGrpSpPr>
          <p:grpSpPr>
            <a:xfrm>
              <a:off x="7102231" y="5756823"/>
              <a:ext cx="1075617" cy="215444"/>
              <a:chOff x="7266615" y="4524830"/>
              <a:chExt cx="1020275" cy="204359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C32DDFF-22AC-47EE-B933-EA5DA6E7A8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266615" y="4636518"/>
                <a:ext cx="23499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C171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044909-EF0C-4A4F-9537-B9C34EB33C6E}"/>
                  </a:ext>
                </a:extLst>
              </p:cNvPr>
              <p:cNvSpPr txBox="1"/>
              <p:nvPr/>
            </p:nvSpPr>
            <p:spPr>
              <a:xfrm>
                <a:off x="7425344" y="4524830"/>
                <a:ext cx="861546" cy="20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Hydraulic TVC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FB1650E-A1B1-461E-94DB-0AC9F13AE1E8}"/>
                </a:ext>
              </a:extLst>
            </p:cNvPr>
            <p:cNvGrpSpPr/>
            <p:nvPr/>
          </p:nvGrpSpPr>
          <p:grpSpPr>
            <a:xfrm>
              <a:off x="7162073" y="2054681"/>
              <a:ext cx="681906" cy="215444"/>
              <a:chOff x="7266615" y="4524830"/>
              <a:chExt cx="646821" cy="204359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DD62A15-8D08-4710-9E49-245306BCC2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266615" y="4636518"/>
                <a:ext cx="23499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C171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26F40B-37EF-47E1-8166-EB1C683BC912}"/>
                  </a:ext>
                </a:extLst>
              </p:cNvPr>
              <p:cNvSpPr txBox="1"/>
              <p:nvPr/>
            </p:nvSpPr>
            <p:spPr>
              <a:xfrm>
                <a:off x="7425343" y="4524830"/>
                <a:ext cx="488093" cy="20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H</a:t>
                </a:r>
                <a:r>
                  <a:rPr kumimoji="0" lang="en-US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2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O</a:t>
                </a:r>
                <a:r>
                  <a:rPr kumimoji="0" lang="en-US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2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2B4E2D9-0CD7-4231-AE4E-928C3F557160}"/>
                </a:ext>
              </a:extLst>
            </p:cNvPr>
            <p:cNvGrpSpPr/>
            <p:nvPr/>
          </p:nvGrpSpPr>
          <p:grpSpPr>
            <a:xfrm>
              <a:off x="7200670" y="1887518"/>
              <a:ext cx="593561" cy="215444"/>
              <a:chOff x="7266615" y="4524830"/>
              <a:chExt cx="563021" cy="20435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096FC40-8543-4871-B225-FA407E15A9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266615" y="4636518"/>
                <a:ext cx="23499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C171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1A3DE0-E3F7-4DE8-8C3B-EAB4652C9B72}"/>
                  </a:ext>
                </a:extLst>
              </p:cNvPr>
              <p:cNvSpPr txBox="1"/>
              <p:nvPr/>
            </p:nvSpPr>
            <p:spPr>
              <a:xfrm>
                <a:off x="7425344" y="4524830"/>
                <a:ext cx="404292" cy="20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RCS</a:t>
                </a:r>
              </a:p>
            </p:txBody>
          </p:sp>
        </p:grpSp>
        <p:sp>
          <p:nvSpPr>
            <p:cNvPr id="24" name="Rounded Rectangle 19">
              <a:extLst>
                <a:ext uri="{FF2B5EF4-FFF2-40B4-BE49-F238E27FC236}">
                  <a16:creationId xmlns:a16="http://schemas.microsoft.com/office/drawing/2014/main" id="{C094B34F-57F6-4514-84DA-F0756D03B32D}"/>
                </a:ext>
              </a:extLst>
            </p:cNvPr>
            <p:cNvSpPr/>
            <p:nvPr/>
          </p:nvSpPr>
          <p:spPr bwMode="auto">
            <a:xfrm>
              <a:off x="7008444" y="2078884"/>
              <a:ext cx="144480" cy="191283"/>
            </a:xfrm>
            <a:prstGeom prst="roundRect">
              <a:avLst>
                <a:gd name="adj" fmla="val 43080"/>
              </a:avLst>
            </a:prstGeom>
            <a:solidFill>
              <a:srgbClr val="FFC000"/>
            </a:solidFill>
            <a:ln w="25400" cap="flat" cmpd="sng" algn="ctr">
              <a:solidFill>
                <a:srgbClr val="1C1713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n-ea"/>
                <a:cs typeface="Lato Light" panose="020F0402020204030203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142082-FB83-4F60-BD07-410BDB4CD2E8}"/>
                </a:ext>
              </a:extLst>
            </p:cNvPr>
            <p:cNvGrpSpPr/>
            <p:nvPr/>
          </p:nvGrpSpPr>
          <p:grpSpPr>
            <a:xfrm>
              <a:off x="7175389" y="1703827"/>
              <a:ext cx="993616" cy="215444"/>
              <a:chOff x="7266615" y="4524830"/>
              <a:chExt cx="942493" cy="204359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F478DF4-8EAF-4627-8F84-E6C15FC315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266615" y="4636518"/>
                <a:ext cx="23499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C171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48087A-DAF6-4FFA-9E0B-95ACB33C065B}"/>
                  </a:ext>
                </a:extLst>
              </p:cNvPr>
              <p:cNvSpPr txBox="1"/>
              <p:nvPr/>
            </p:nvSpPr>
            <p:spPr>
              <a:xfrm>
                <a:off x="7425344" y="4524830"/>
                <a:ext cx="783764" cy="20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IMU &amp; FC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92441AD-97C9-47EB-971E-C9B6E7208F4A}"/>
                </a:ext>
              </a:extLst>
            </p:cNvPr>
            <p:cNvGrpSpPr/>
            <p:nvPr/>
          </p:nvGrpSpPr>
          <p:grpSpPr>
            <a:xfrm>
              <a:off x="7024338" y="1360341"/>
              <a:ext cx="993616" cy="215444"/>
              <a:chOff x="7266615" y="4524830"/>
              <a:chExt cx="942493" cy="204359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53275E6-B788-4947-876E-B28E497647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266615" y="4636518"/>
                <a:ext cx="23499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C171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FC7B11-CB0F-4FE7-B023-EEBE0178DA8B}"/>
                  </a:ext>
                </a:extLst>
              </p:cNvPr>
              <p:cNvSpPr txBox="1"/>
              <p:nvPr/>
            </p:nvSpPr>
            <p:spPr>
              <a:xfrm>
                <a:off x="7425344" y="4524830"/>
                <a:ext cx="783764" cy="20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713"/>
                    </a:solidFill>
                    <a:effectLst/>
                    <a:uLnTx/>
                    <a:uFillTx/>
                    <a:latin typeface="+mj-lt"/>
                    <a:cs typeface="Lato Light" panose="020F0402020204030203" pitchFamily="34" charset="0"/>
                  </a:rPr>
                  <a:t>Payload</a:t>
                </a:r>
              </a:p>
            </p:txBody>
          </p:sp>
        </p:grpSp>
        <p:sp>
          <p:nvSpPr>
            <p:cNvPr id="27" name="Snip Same Side Corner Rectangle 22">
              <a:extLst>
                <a:ext uri="{FF2B5EF4-FFF2-40B4-BE49-F238E27FC236}">
                  <a16:creationId xmlns:a16="http://schemas.microsoft.com/office/drawing/2014/main" id="{E2DBB5B9-6E4F-488F-B3EC-1F161B4BF378}"/>
                </a:ext>
              </a:extLst>
            </p:cNvPr>
            <p:cNvSpPr/>
            <p:nvPr/>
          </p:nvSpPr>
          <p:spPr bwMode="auto">
            <a:xfrm rot="5400000" flipH="1">
              <a:off x="6163262" y="5123644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E7E8E7">
                    <a:shade val="30000"/>
                    <a:satMod val="115000"/>
                  </a:srgbClr>
                </a:gs>
                <a:gs pos="50000">
                  <a:srgbClr val="E7E8E7">
                    <a:shade val="67500"/>
                    <a:satMod val="115000"/>
                  </a:srgbClr>
                </a:gs>
                <a:gs pos="100000">
                  <a:srgbClr val="E7E8E7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rgbClr val="1C1713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j-lt"/>
                <a:ea typeface="+mn-ea"/>
                <a:cs typeface="Lato Light" panose="020F0402020204030203" pitchFamily="34" charset="0"/>
              </a:endParaRPr>
            </a:p>
          </p:txBody>
        </p:sp>
        <p:sp>
          <p:nvSpPr>
            <p:cNvPr id="28" name="Snip Same Side Corner Rectangle 23">
              <a:extLst>
                <a:ext uri="{FF2B5EF4-FFF2-40B4-BE49-F238E27FC236}">
                  <a16:creationId xmlns:a16="http://schemas.microsoft.com/office/drawing/2014/main" id="{9BE469AE-9BAC-4CEE-94C0-83B2021166FD}"/>
                </a:ext>
              </a:extLst>
            </p:cNvPr>
            <p:cNvSpPr/>
            <p:nvPr/>
          </p:nvSpPr>
          <p:spPr bwMode="auto">
            <a:xfrm rot="16200000">
              <a:off x="6773404" y="5123644"/>
              <a:ext cx="835749" cy="71510"/>
            </a:xfrm>
            <a:prstGeom prst="snip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E7E8E7">
                    <a:shade val="30000"/>
                    <a:satMod val="115000"/>
                  </a:srgbClr>
                </a:gs>
                <a:gs pos="50000">
                  <a:srgbClr val="E7E8E7">
                    <a:shade val="67500"/>
                    <a:satMod val="115000"/>
                  </a:srgbClr>
                </a:gs>
                <a:gs pos="100000">
                  <a:srgbClr val="E7E8E7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rgbClr val="1C1713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j-lt"/>
                <a:ea typeface="+mn-ea"/>
                <a:cs typeface="Lato Light" panose="020F0402020204030203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583282E-8264-47B8-8842-A6B605B1CA4A}"/>
              </a:ext>
            </a:extLst>
          </p:cNvPr>
          <p:cNvSpPr txBox="1"/>
          <p:nvPr/>
        </p:nvSpPr>
        <p:spPr>
          <a:xfrm>
            <a:off x="6634799" y="857868"/>
            <a:ext cx="1838965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latin typeface="+mj-lt"/>
              </a:rPr>
              <a:t>SSTV Synthetic Vehicle Model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8589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ABEF18-F02E-874A-90D5-A6448F98BC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249" y="1382457"/>
            <a:ext cx="8253412" cy="5010154"/>
          </a:xfrm>
        </p:spPr>
        <p:txBody>
          <a:bodyPr/>
          <a:lstStyle/>
          <a:p>
            <a:r>
              <a:rPr lang="en-US" dirty="0"/>
              <a:t>Load relief law is enabled at T=40 sec</a:t>
            </a:r>
          </a:p>
          <a:p>
            <a:pPr lvl="1"/>
            <a:r>
              <a:rPr lang="en-US" dirty="0"/>
              <a:t>Load relief is blended in over 5 sec to reduce rate transient at engagement</a:t>
            </a:r>
          </a:p>
          <a:p>
            <a:pPr lvl="1"/>
            <a:r>
              <a:rPr lang="en-US" dirty="0"/>
              <a:t>Significant improvement in        envelope even with errored winds information</a:t>
            </a:r>
          </a:p>
          <a:p>
            <a:pPr lvl="1"/>
            <a:r>
              <a:rPr lang="en-US" dirty="0"/>
              <a:t>Improvements are reflected in 99.865% 10% CR quantiles for loads (not shown)</a:t>
            </a:r>
          </a:p>
          <a:p>
            <a:pPr lvl="1"/>
            <a:r>
              <a:rPr lang="en-US" dirty="0"/>
              <a:t>Nominal case is worse with load relief due to nominal wind table errors (expected)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1B7799-6E0A-F347-9D31-0C6D568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026" y="269945"/>
            <a:ext cx="7192169" cy="1249363"/>
          </a:xfrm>
        </p:spPr>
        <p:txBody>
          <a:bodyPr/>
          <a:lstStyle/>
          <a:p>
            <a:r>
              <a:rPr lang="en-US" sz="2400" dirty="0"/>
              <a:t>Monte Carlo Analysis – Rigid-Body Load Indicators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5F769-28C0-9443-A7B3-DC26A1CFC3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5E6F96-F547-F445-8F7A-5244E831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84" y="2132438"/>
            <a:ext cx="342900" cy="165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CA2454-71AF-694D-90F0-C5E91EB3BC47}"/>
              </a:ext>
            </a:extLst>
          </p:cNvPr>
          <p:cNvSpPr txBox="1"/>
          <p:nvPr/>
        </p:nvSpPr>
        <p:spPr>
          <a:xfrm>
            <a:off x="1238137" y="3118174"/>
            <a:ext cx="864340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No load relief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2D963-11EA-FE47-86BE-46134CE3D2DA}"/>
              </a:ext>
            </a:extLst>
          </p:cNvPr>
          <p:cNvSpPr txBox="1"/>
          <p:nvPr/>
        </p:nvSpPr>
        <p:spPr>
          <a:xfrm>
            <a:off x="3635117" y="3112590"/>
            <a:ext cx="1883849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Perfect DOLILU (ideal) load relief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C342EA-0871-1A4E-A443-7FECA3D1DE25}"/>
              </a:ext>
            </a:extLst>
          </p:cNvPr>
          <p:cNvSpPr txBox="1"/>
          <p:nvPr/>
        </p:nvSpPr>
        <p:spPr>
          <a:xfrm>
            <a:off x="6659877" y="3112590"/>
            <a:ext cx="1742786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Load relief with DOLILU errors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617A132-0C50-4E00-8755-D8F37940E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5" y="3387250"/>
            <a:ext cx="3017526" cy="3017526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BA5D2FD3-FC24-45AE-ACA8-66594770C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69" y="3387249"/>
            <a:ext cx="3017526" cy="3017526"/>
          </a:xfrm>
          <a:prstGeom prst="rect">
            <a:avLst/>
          </a:prstGeom>
        </p:spPr>
      </p:pic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C68723CB-4C5B-49A0-B6A3-6C592A887F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87249"/>
            <a:ext cx="3017526" cy="30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8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26A5A-B545-D142-B8D4-13F1DA21CE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Launch vehicle load relief is a powerful augmented control technique to reduce vehicle transient loads due to wind.</a:t>
            </a:r>
          </a:p>
          <a:p>
            <a:pPr lvl="1"/>
            <a:r>
              <a:rPr lang="en-US" dirty="0"/>
              <a:t>Fundamental concepts of acceleration and angle of attack feedback have remained unchanged since their advent in the early 1960s.</a:t>
            </a:r>
          </a:p>
          <a:p>
            <a:pPr lvl="1"/>
            <a:r>
              <a:rPr lang="en-US" dirty="0"/>
              <a:t>Load reductions can improve launch availability or decrease structural mass.</a:t>
            </a:r>
          </a:p>
          <a:p>
            <a:r>
              <a:rPr lang="en-US" dirty="0"/>
              <a:t>Tradeoffs include: </a:t>
            </a:r>
          </a:p>
          <a:p>
            <a:pPr lvl="2"/>
            <a:r>
              <a:rPr lang="en-US" dirty="0"/>
              <a:t>Placement of accelerometer with respect to CG &amp; bending mode shape/slope OR</a:t>
            </a:r>
          </a:p>
          <a:p>
            <a:pPr lvl="2"/>
            <a:r>
              <a:rPr lang="en-US" dirty="0"/>
              <a:t>Feasibility of direct alpha sensing or alpha estimation</a:t>
            </a:r>
          </a:p>
          <a:p>
            <a:pPr lvl="2"/>
            <a:r>
              <a:rPr lang="en-US" dirty="0"/>
              <a:t>Control loop complexity / number of parameters</a:t>
            </a:r>
          </a:p>
          <a:p>
            <a:pPr lvl="2"/>
            <a:r>
              <a:rPr lang="en-US" dirty="0"/>
              <a:t>Rigid body load metrics (       ) versus transient bending moments due to TVC</a:t>
            </a:r>
          </a:p>
          <a:p>
            <a:pPr lvl="2"/>
            <a:r>
              <a:rPr lang="en-US" dirty="0"/>
              <a:t>Robustness/stability margins.</a:t>
            </a:r>
          </a:p>
          <a:p>
            <a:pPr lvl="2"/>
            <a:r>
              <a:rPr lang="en-US" dirty="0"/>
              <a:t>Acceptability of marginal or unstable path drift in the presence of wind.</a:t>
            </a:r>
          </a:p>
          <a:p>
            <a:pPr lvl="2"/>
            <a:endParaRPr lang="en-US" dirty="0"/>
          </a:p>
          <a:p>
            <a:r>
              <a:rPr lang="en-US" dirty="0"/>
              <a:t>Novel methods using modern strapdown GPS/INS combined with near real-time measurements can yield very good performance.</a:t>
            </a:r>
          </a:p>
          <a:p>
            <a:pPr lvl="1"/>
            <a:r>
              <a:rPr lang="en-US" dirty="0"/>
              <a:t>Still a linear control law that can be designed/tuned using classical loop shaping techniques.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C13902-522F-7945-80FB-A29C5A37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44" y="196605"/>
            <a:ext cx="7192169" cy="12493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2699C-2794-F149-8104-93A4BC77E8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410F8-BCC3-41ED-8849-0431D94B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84" y="4077072"/>
            <a:ext cx="342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3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2338113"/>
            <a:ext cx="7851627" cy="869950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Launch Vehicle Load Relief: A Historical Perspective and Some New Concepts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39636" y="3244623"/>
            <a:ext cx="6369191" cy="307777"/>
          </a:xfrm>
        </p:spPr>
        <p:txBody>
          <a:bodyPr/>
          <a:lstStyle/>
          <a:p>
            <a:r>
              <a:rPr lang="en-US" dirty="0"/>
              <a:t>11/17/2021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20861" y="4626618"/>
            <a:ext cx="3987966" cy="1286058"/>
          </a:xfrm>
        </p:spPr>
        <p:txBody>
          <a:bodyPr/>
          <a:lstStyle/>
          <a:p>
            <a:r>
              <a:rPr lang="en-US" dirty="0"/>
              <a:t>Jeb S. Orr</a:t>
            </a:r>
          </a:p>
          <a:p>
            <a:r>
              <a:rPr lang="en-US" dirty="0"/>
              <a:t>Colter W. Russell</a:t>
            </a:r>
          </a:p>
          <a:p>
            <a:r>
              <a:rPr lang="en-US" dirty="0" err="1"/>
              <a:t>Abran</a:t>
            </a:r>
            <a:r>
              <a:rPr lang="en-US" dirty="0"/>
              <a:t> Alaniz</a:t>
            </a:r>
          </a:p>
          <a:p>
            <a:r>
              <a:rPr lang="en-US" sz="1400" dirty="0"/>
              <a:t>Mclaurin Aerospace (AMA TEAMS3 Contract)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72589" y="4413084"/>
            <a:ext cx="8171411" cy="869950"/>
          </a:xfrm>
          <a:prstGeom prst="rect">
            <a:avLst/>
          </a:prstGeom>
        </p:spPr>
        <p:txBody>
          <a:bodyPr>
            <a:normAutofit/>
          </a:bodyPr>
          <a:lstStyle>
            <a:lvl1pPr marL="338017" indent="-33801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u"/>
              <a:tabLst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>
              <a:buNone/>
            </a:pPr>
            <a:endParaRPr lang="en-US" kern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D8E1EC8-729D-4E60-B661-567E21FAE620}"/>
              </a:ext>
            </a:extLst>
          </p:cNvPr>
          <p:cNvSpPr txBox="1">
            <a:spLocks/>
          </p:cNvSpPr>
          <p:nvPr/>
        </p:nvSpPr>
        <p:spPr>
          <a:xfrm>
            <a:off x="4495800" y="6039298"/>
            <a:ext cx="4523871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400" b="0" i="0" kern="1200" smtClean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lang="en-US" sz="18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l"/>
            <a:r>
              <a:rPr lang="en-US" sz="1100" dirty="0">
                <a:solidFill>
                  <a:schemeClr val="tx1"/>
                </a:solidFill>
              </a:rPr>
              <a:t>A portion of this work was supported by the NASA Engineering and Safety Center (NESC) under contract 80LARC17C0003-T3-0324-FY21</a:t>
            </a:r>
          </a:p>
        </p:txBody>
      </p:sp>
    </p:spTree>
    <p:extLst>
      <p:ext uri="{BB962C8B-B14F-4D97-AF65-F5344CB8AC3E}">
        <p14:creationId xmlns:p14="http://schemas.microsoft.com/office/powerpoint/2010/main" val="373883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95C51-6049-CD4B-8D19-6E53506BD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810" y="1371600"/>
            <a:ext cx="4325709" cy="5249590"/>
          </a:xfrm>
        </p:spPr>
        <p:txBody>
          <a:bodyPr>
            <a:noAutofit/>
          </a:bodyPr>
          <a:lstStyle/>
          <a:p>
            <a:r>
              <a:rPr lang="en-US" i="1" dirty="0"/>
              <a:t>Load relief </a:t>
            </a:r>
            <a:r>
              <a:rPr lang="en-US" dirty="0"/>
              <a:t>is a control technique designed to reduce transient bending loads</a:t>
            </a:r>
          </a:p>
          <a:p>
            <a:pPr lvl="1"/>
            <a:r>
              <a:rPr lang="en-US" dirty="0"/>
              <a:t>For launch vehicles, a primary control goal is to reduce wind induced     </a:t>
            </a:r>
          </a:p>
          <a:p>
            <a:pPr lvl="1"/>
            <a:r>
              <a:rPr lang="en-US" dirty="0"/>
              <a:t>It is noted that reducing        does not always imply reduced bending moments</a:t>
            </a:r>
          </a:p>
          <a:p>
            <a:pPr lvl="2"/>
            <a:r>
              <a:rPr lang="en-US" dirty="0"/>
              <a:t>Moments due to gimbaling can dominate over aeroelastic loads</a:t>
            </a:r>
          </a:p>
          <a:p>
            <a:pPr lvl="2"/>
            <a:r>
              <a:rPr lang="en-US" dirty="0"/>
              <a:t>We will consider only rigid-body load relief approaches.</a:t>
            </a:r>
          </a:p>
          <a:p>
            <a:pPr lvl="2"/>
            <a:endParaRPr lang="en-US" dirty="0"/>
          </a:p>
          <a:p>
            <a:r>
              <a:rPr lang="en-US" dirty="0"/>
              <a:t>Most approaches to load relief use some sort of acceleration feedback.</a:t>
            </a:r>
          </a:p>
          <a:p>
            <a:pPr lvl="1"/>
            <a:r>
              <a:rPr lang="en-US" dirty="0"/>
              <a:t>Angle of attack is substituted with a surrogate measurement, such as N</a:t>
            </a:r>
            <a:r>
              <a:rPr lang="en-US" baseline="-25000" dirty="0"/>
              <a:t>Z </a:t>
            </a:r>
            <a:r>
              <a:rPr lang="en-US" dirty="0"/>
              <a:t>and filtered angular rate.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564619-604E-5541-AE10-1D7E4A2F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926B3-3C8F-DA43-9A1E-D3654DF3F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768" y="2819400"/>
            <a:ext cx="342900" cy="16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7B2E6-EEFC-1D4F-9EA6-1488358B3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501900"/>
            <a:ext cx="342900" cy="165100"/>
          </a:xfrm>
          <a:prstGeom prst="rect">
            <a:avLst/>
          </a:prstGeom>
        </p:spPr>
      </p:pic>
      <p:pic>
        <p:nvPicPr>
          <p:cNvPr id="10" name="gust_response" descr="gust_response">
            <a:hlinkClick r:id="" action="ppaction://media"/>
            <a:extLst>
              <a:ext uri="{FF2B5EF4-FFF2-40B4-BE49-F238E27FC236}">
                <a16:creationId xmlns:a16="http://schemas.microsoft.com/office/drawing/2014/main" id="{459130D8-FBF4-E34E-AB0D-CF4B11EAEC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6300" t="1343" r="9817" b="6538"/>
          <a:stretch/>
        </p:blipFill>
        <p:spPr>
          <a:xfrm>
            <a:off x="4583985" y="1633927"/>
            <a:ext cx="4430204" cy="37625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621804-FD79-E143-9D01-441E3E3F72CB}"/>
              </a:ext>
            </a:extLst>
          </p:cNvPr>
          <p:cNvSpPr txBox="1"/>
          <p:nvPr/>
        </p:nvSpPr>
        <p:spPr>
          <a:xfrm>
            <a:off x="5512706" y="1148747"/>
            <a:ext cx="29225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Ares I Load Relief Example</a:t>
            </a:r>
          </a:p>
          <a:p>
            <a:pPr algn="ctr"/>
            <a:r>
              <a:rPr lang="en-US" sz="900" dirty="0">
                <a:latin typeface="+mj-lt"/>
              </a:rPr>
              <a:t>Fully Coupled Linear Aeroelastic Model (FRACTAL 1)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99A2A7C-36C0-42C9-9B26-DBFEE569B2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00D4B60C-03D2-8145-A6ED-100E589C7A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95C51-6049-CD4B-8D19-6E53506BD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712" y="986319"/>
            <a:ext cx="7623462" cy="524959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564619-604E-5541-AE10-1D7E4A2F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Background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870171-7395-2842-9683-2081DA3E97EE}"/>
              </a:ext>
            </a:extLst>
          </p:cNvPr>
          <p:cNvSpPr txBox="1">
            <a:spLocks/>
          </p:cNvSpPr>
          <p:nvPr/>
        </p:nvSpPr>
        <p:spPr>
          <a:xfrm>
            <a:off x="142407" y="1447799"/>
            <a:ext cx="6115985" cy="4788109"/>
          </a:xfrm>
          <a:prstGeom prst="rect">
            <a:avLst/>
          </a:prstGeom>
        </p:spPr>
        <p:txBody>
          <a:bodyPr/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550" b="1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511175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Century Gothic" panose="020B0502020202020204" pitchFamily="34" charset="0"/>
              <a:buChar char="–"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tabLst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Century Gothic" panose="020B0502020202020204" pitchFamily="34" charset="0"/>
              <a:buChar char="–"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j-lt"/>
              </a:rPr>
              <a:t>For this application we can restrict the discussion to a </a:t>
            </a:r>
            <a:r>
              <a:rPr lang="en-US" u="sng" kern="0" dirty="0">
                <a:solidFill>
                  <a:schemeClr val="tx1"/>
                </a:solidFill>
                <a:latin typeface="+mj-lt"/>
              </a:rPr>
              <a:t>rigid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 rocket on a gravity turn.</a:t>
            </a: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The gravity turn is by definition the            trajectory.*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The control design is a </a:t>
            </a:r>
            <a:r>
              <a:rPr lang="en-US" i="1" kern="0" dirty="0">
                <a:solidFill>
                  <a:schemeClr val="tx1"/>
                </a:solidFill>
                <a:latin typeface="+mj-lt"/>
              </a:rPr>
              <a:t>regulator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 problem; i.e., drive the states toward the gravity turn.</a:t>
            </a: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r>
              <a:rPr lang="en-US" kern="0" dirty="0">
                <a:solidFill>
                  <a:schemeClr val="tx1"/>
                </a:solidFill>
                <a:latin typeface="+mj-lt"/>
              </a:rPr>
              <a:t>Near the gravity turn the angle of attack </a:t>
            </a:r>
            <a:r>
              <a:rPr lang="en-US" u="sng" kern="0" dirty="0">
                <a:solidFill>
                  <a:schemeClr val="tx1"/>
                </a:solidFill>
                <a:latin typeface="+mj-lt"/>
              </a:rPr>
              <a:t>without wind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 is </a:t>
            </a: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The trajectory-relative velocity (usually not measurable) is related to the body velocity by</a:t>
            </a: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The dynamics are written in a “quasi-inertial” or trajectory-relative frame in order to incorporate the angle of attack.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This frame is accelerating and anchored to the nominal vehicle center of mass location.</a:t>
            </a: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marL="338137" lvl="1" indent="0">
              <a:buNone/>
            </a:pPr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 i="1" kern="0" dirty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D9D9F8-E084-2642-A970-064C265A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4"/>
          <a:stretch/>
        </p:blipFill>
        <p:spPr>
          <a:xfrm>
            <a:off x="6264461" y="1230751"/>
            <a:ext cx="2406885" cy="48853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DEC25F-B71D-5840-9F62-A15B1EADE166}"/>
              </a:ext>
            </a:extLst>
          </p:cNvPr>
          <p:cNvSpPr txBox="1"/>
          <p:nvPr/>
        </p:nvSpPr>
        <p:spPr>
          <a:xfrm>
            <a:off x="8054952" y="190037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|     |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C8909B-61E8-C94D-83B4-8E4FD4BB0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50" y="2036321"/>
            <a:ext cx="317500" cy="139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F4C721-7ACB-FD4F-80D0-E09698E44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850" y="5889469"/>
            <a:ext cx="406400" cy="190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72E997-BBCD-2342-AAAC-826136F2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930" y="3651353"/>
            <a:ext cx="10414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23A5F-2609-604E-B4E8-F6D39365A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882" y="5070551"/>
            <a:ext cx="2159000" cy="20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0FFDA1-BE3A-0F48-A352-5FDB32ACB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6772" y="2287081"/>
            <a:ext cx="444500" cy="139700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15ED780-59D5-4657-92FA-18F1134AC2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00D4B60C-03D2-8145-A6ED-100E589C7A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74474-0CB1-4F50-AF45-DB8BD486C012}"/>
              </a:ext>
            </a:extLst>
          </p:cNvPr>
          <p:cNvSpPr txBox="1"/>
          <p:nvPr/>
        </p:nvSpPr>
        <p:spPr>
          <a:xfrm>
            <a:off x="5904148" y="6280787"/>
            <a:ext cx="1047082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*With no wind.</a:t>
            </a:r>
          </a:p>
        </p:txBody>
      </p:sp>
    </p:spTree>
    <p:extLst>
      <p:ext uri="{BB962C8B-B14F-4D97-AF65-F5344CB8AC3E}">
        <p14:creationId xmlns:p14="http://schemas.microsoft.com/office/powerpoint/2010/main" val="426032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95C51-6049-CD4B-8D19-6E53506BD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712" y="986319"/>
            <a:ext cx="7623462" cy="524959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564619-604E-5541-AE10-1D7E4A2F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Vehicle Dynamics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870171-7395-2842-9683-2081DA3E97EE}"/>
              </a:ext>
            </a:extLst>
          </p:cNvPr>
          <p:cNvSpPr txBox="1">
            <a:spLocks/>
          </p:cNvSpPr>
          <p:nvPr/>
        </p:nvSpPr>
        <p:spPr>
          <a:xfrm>
            <a:off x="142407" y="1447799"/>
            <a:ext cx="6115985" cy="4788109"/>
          </a:xfrm>
          <a:prstGeom prst="rect">
            <a:avLst/>
          </a:prstGeom>
        </p:spPr>
        <p:txBody>
          <a:bodyPr/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550" b="1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511175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Century Gothic" panose="020B0502020202020204" pitchFamily="34" charset="0"/>
              <a:buChar char="–"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tabLst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Century Gothic" panose="020B0502020202020204" pitchFamily="34" charset="0"/>
              <a:buChar char="–"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j-lt"/>
              </a:rPr>
              <a:t>The vehicle dynamics near the gravity turn are described by two* coupled linear equations:</a:t>
            </a: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r>
              <a:rPr lang="en-US" kern="0" dirty="0">
                <a:solidFill>
                  <a:schemeClr val="tx1"/>
                </a:solidFill>
                <a:latin typeface="+mj-lt"/>
              </a:rPr>
              <a:t>The rotation dynamics can be called “short period” although they may be unstable without feedback control.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Most launch vehicles are statically unstable for performance reasons.</a:t>
            </a: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r>
              <a:rPr lang="en-US" kern="0" dirty="0">
                <a:solidFill>
                  <a:schemeClr val="tx1"/>
                </a:solidFill>
                <a:latin typeface="+mj-lt"/>
              </a:rPr>
              <a:t>The translation dynamics are sometimes called a “drift mode” or “plunging mode”.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The resultant linear system has 3 poles.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We want the 2 rotation poles to be stable and well damped, and the drift root to be at worst neutrally stable.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D9D9F8-E084-2642-A970-064C265A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4"/>
          <a:stretch/>
        </p:blipFill>
        <p:spPr>
          <a:xfrm>
            <a:off x="6264461" y="1230751"/>
            <a:ext cx="2406885" cy="48853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DEC25F-B71D-5840-9F62-A15B1EADE166}"/>
              </a:ext>
            </a:extLst>
          </p:cNvPr>
          <p:cNvSpPr txBox="1"/>
          <p:nvPr/>
        </p:nvSpPr>
        <p:spPr>
          <a:xfrm>
            <a:off x="8054952" y="190037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     |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C8909B-61E8-C94D-83B4-8E4FD4BB0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50" y="2036321"/>
            <a:ext cx="317500" cy="139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F4C721-7ACB-FD4F-80D0-E09698E44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850" y="5889469"/>
            <a:ext cx="406400" cy="190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1EB61C-1D0A-4993-B412-FB0B46DB1B3F}"/>
              </a:ext>
            </a:extLst>
          </p:cNvPr>
          <p:cNvSpPr txBox="1"/>
          <p:nvPr/>
        </p:nvSpPr>
        <p:spPr>
          <a:xfrm>
            <a:off x="472656" y="2359262"/>
            <a:ext cx="688009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Rotation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072495-0F2A-453D-9664-3072FC70FCB6}"/>
              </a:ext>
            </a:extLst>
          </p:cNvPr>
          <p:cNvSpPr txBox="1"/>
          <p:nvPr/>
        </p:nvSpPr>
        <p:spPr>
          <a:xfrm>
            <a:off x="402273" y="2951907"/>
            <a:ext cx="853119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Translation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F00869-4E04-4209-851A-6A0FC94F4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599" y="2198881"/>
            <a:ext cx="3530600" cy="431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30FE06-0414-4ACF-8B2F-0764D71DE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599" y="2871487"/>
            <a:ext cx="3860800" cy="431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E3596E-17B8-40AE-98D8-5EE5D574BC94}"/>
              </a:ext>
            </a:extLst>
          </p:cNvPr>
          <p:cNvSpPr txBox="1"/>
          <p:nvPr/>
        </p:nvSpPr>
        <p:spPr>
          <a:xfrm>
            <a:off x="68235" y="6222798"/>
            <a:ext cx="5142755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*The angular rate is also integrated to produce the trajectory-relative attitude angle.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39F56308-F6FB-4250-AE38-16E9A5B277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25344" y="6448251"/>
            <a:ext cx="984019" cy="365125"/>
          </a:xfrm>
        </p:spPr>
        <p:txBody>
          <a:bodyPr/>
          <a:lstStyle/>
          <a:p>
            <a:fld id="{00D4B60C-03D2-8145-A6ED-100E589C7A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2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272D1A-B5C3-9B4C-A363-69A873AE0E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25" y="1386681"/>
            <a:ext cx="5019871" cy="4479253"/>
          </a:xfrm>
        </p:spPr>
        <p:txBody>
          <a:bodyPr>
            <a:noAutofit/>
          </a:bodyPr>
          <a:lstStyle/>
          <a:p>
            <a:r>
              <a:rPr lang="en-US" dirty="0"/>
              <a:t>We can simplify the dynamics to second order.</a:t>
            </a:r>
          </a:p>
          <a:p>
            <a:pPr lvl="1"/>
            <a:r>
              <a:rPr lang="en-US" dirty="0"/>
              <a:t>Assume no actuator dynamics and no significant plunging velocity.</a:t>
            </a:r>
          </a:p>
          <a:p>
            <a:pPr lvl="1"/>
            <a:endParaRPr lang="en-US" dirty="0"/>
          </a:p>
          <a:p>
            <a:r>
              <a:rPr lang="en-US" dirty="0"/>
              <a:t>Introducing simple proportional-derivative feedback:</a:t>
            </a:r>
          </a:p>
          <a:p>
            <a:endParaRPr lang="en-US" dirty="0"/>
          </a:p>
          <a:p>
            <a:pPr lvl="1"/>
            <a:r>
              <a:rPr lang="en-US" dirty="0"/>
              <a:t>An approximately ideal gain set is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The natural frequency and damping are chosen to meet a performance metric, also subject to a lower bound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This is the aerodynamic gain margin.</a:t>
            </a:r>
          </a:p>
          <a:p>
            <a:pPr lvl="1"/>
            <a:r>
              <a:rPr lang="en-US" dirty="0"/>
              <a:t>Similar closed-form gain expressions can be found for PID control.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05236-0B75-394D-B5EC-E2E99A1C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Basic PD Feedback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A866-1482-F74C-8155-F693C704CE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25344" y="6448251"/>
            <a:ext cx="984019" cy="365125"/>
          </a:xfrm>
        </p:spPr>
        <p:txBody>
          <a:bodyPr/>
          <a:lstStyle/>
          <a:p>
            <a:fld id="{00D4B60C-03D2-8145-A6ED-100E589C7A8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6B0DF1-083D-9845-90E5-5BE3D6060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37" y="2097616"/>
            <a:ext cx="3749438" cy="2815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FFC7E2-A19B-3C40-8712-C0CE0C141516}"/>
              </a:ext>
            </a:extLst>
          </p:cNvPr>
          <p:cNvSpPr txBox="1"/>
          <p:nvPr/>
        </p:nvSpPr>
        <p:spPr>
          <a:xfrm>
            <a:off x="5607019" y="1713883"/>
            <a:ext cx="3166251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Typical launch vehicle attitude response, PD &amp; PID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F272A-9298-6141-B973-0AD40B275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983266"/>
            <a:ext cx="1536700" cy="19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8374F-B8B4-A044-9BE5-AD8A92384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73199"/>
            <a:ext cx="2197100" cy="43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108538-479B-CB46-BB54-D489AEFF0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975" y="3798599"/>
            <a:ext cx="11430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A91E44-4ABC-3141-91A5-9E2FF6AEF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94" y="5127351"/>
            <a:ext cx="2921000" cy="431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AB91C0-3F9C-864E-9256-8559FF9F2EC2}"/>
              </a:ext>
            </a:extLst>
          </p:cNvPr>
          <p:cNvSpPr txBox="1"/>
          <p:nvPr/>
        </p:nvSpPr>
        <p:spPr>
          <a:xfrm>
            <a:off x="5917472" y="5066187"/>
            <a:ext cx="2864942" cy="6001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Gains can be designed using 2</a:t>
            </a:r>
            <a:r>
              <a:rPr lang="en-US" sz="1100" baseline="30000" dirty="0">
                <a:latin typeface="+mj-lt"/>
              </a:rPr>
              <a:t>nd</a:t>
            </a:r>
            <a:r>
              <a:rPr lang="en-US" sz="1100" dirty="0">
                <a:latin typeface="+mj-lt"/>
              </a:rPr>
              <a:t> order dynamics and then applied to a higher-order model including translation</a:t>
            </a:r>
          </a:p>
        </p:txBody>
      </p:sp>
    </p:spTree>
    <p:extLst>
      <p:ext uri="{BB962C8B-B14F-4D97-AF65-F5344CB8AC3E}">
        <p14:creationId xmlns:p14="http://schemas.microsoft.com/office/powerpoint/2010/main" val="294110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490F4-5295-2F46-95BE-EC0E01418DD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09" y="1451878"/>
            <a:ext cx="3749040" cy="281537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7D65D6-46D2-0D45-8393-9FFCA333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Alpha-Feedback Load Relief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3B20-C0C5-154F-B531-80DF094A74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6597F-9CD4-864B-AF9E-AED3A2CCC05C}"/>
              </a:ext>
            </a:extLst>
          </p:cNvPr>
          <p:cNvSpPr txBox="1"/>
          <p:nvPr/>
        </p:nvSpPr>
        <p:spPr>
          <a:xfrm>
            <a:off x="6719888" y="1387789"/>
            <a:ext cx="1390124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PD vs. Alpha Feedback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4F3EC69-6A05-0340-B243-E5290E80A47D}"/>
              </a:ext>
            </a:extLst>
          </p:cNvPr>
          <p:cNvSpPr txBox="1">
            <a:spLocks/>
          </p:cNvSpPr>
          <p:nvPr/>
        </p:nvSpPr>
        <p:spPr>
          <a:xfrm>
            <a:off x="166725" y="1430358"/>
            <a:ext cx="5014887" cy="4877696"/>
          </a:xfrm>
          <a:prstGeom prst="rect">
            <a:avLst/>
          </a:prstGeom>
        </p:spPr>
        <p:txBody>
          <a:bodyPr/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550" b="1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511175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Century Gothic" panose="020B0502020202020204" pitchFamily="34" charset="0"/>
              <a:buChar char="–"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tabLst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Century Gothic" panose="020B0502020202020204" pitchFamily="34" charset="0"/>
              <a:buChar char="–"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50" b="0" i="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j-lt"/>
              </a:rPr>
              <a:t>In order to reduce          one can add pure     feedback.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Pure     feedback can be unstable: vehicle will turn into the wind and deviate from the trajectory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Eigenvalue associated with drift root is in RHP</a:t>
            </a:r>
          </a:p>
          <a:p>
            <a:pPr lvl="1"/>
            <a:endParaRPr lang="en-US" kern="0" dirty="0">
              <a:solidFill>
                <a:schemeClr val="tx1"/>
              </a:solidFill>
              <a:latin typeface="+mj-lt"/>
            </a:endParaRPr>
          </a:p>
          <a:p>
            <a:r>
              <a:rPr lang="en-US" kern="0" dirty="0">
                <a:solidFill>
                  <a:schemeClr val="tx1"/>
                </a:solidFill>
                <a:latin typeface="+mj-lt"/>
              </a:rPr>
              <a:t>Consider a linear combination of attitude and angle of attack feedback:</a:t>
            </a: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There is a critical gain       where the drift root is neutrally stable.</a:t>
            </a:r>
            <a:r>
              <a:rPr lang="en-US" kern="0" baseline="30000" dirty="0">
                <a:solidFill>
                  <a:schemeClr val="tx1"/>
                </a:solidFill>
                <a:latin typeface="+mj-lt"/>
              </a:rPr>
              <a:t>1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A 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closed-form expression 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can be derived as a function of the control gains, aerodynamics, etc.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In this case the response to a gust will be improved but the vehicle will not deviate exponentially from the trajectory.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+mj-lt"/>
              </a:rPr>
              <a:t>However, angle of attack cannot be easily measured!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47CE75-E356-FD4A-A532-98083675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24000"/>
            <a:ext cx="342900" cy="16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DB8CF-093D-3944-A996-B9BD8EF79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2032000"/>
            <a:ext cx="127000" cy="10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310492-51EE-994F-AD89-031DC1CA3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052" y="4159814"/>
            <a:ext cx="190500" cy="12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1ECBA9-0E57-5D4F-BD67-C040696B7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193" y="1555750"/>
            <a:ext cx="127000" cy="101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A2D738-D650-FA4E-9EC6-0F4F94552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20" y="3627906"/>
            <a:ext cx="2895600" cy="24130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F36D62-59E7-D94B-817F-E09E3AFB782A}"/>
              </a:ext>
            </a:extLst>
          </p:cNvPr>
          <p:cNvSpPr txBox="1">
            <a:spLocks/>
          </p:cNvSpPr>
          <p:nvPr/>
        </p:nvSpPr>
        <p:spPr>
          <a:xfrm>
            <a:off x="166725" y="6280802"/>
            <a:ext cx="5162278" cy="236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latin typeface="+mj-lt"/>
              </a:rPr>
              <a:t>[1] Barrows, T., and Orr, J., </a:t>
            </a:r>
            <a:r>
              <a:rPr lang="en-US" sz="800" u="sng" dirty="0">
                <a:latin typeface="+mj-lt"/>
              </a:rPr>
              <a:t>Dynamics and Simulation of Flexible Rockets</a:t>
            </a:r>
            <a:r>
              <a:rPr lang="en-US" sz="800" dirty="0">
                <a:latin typeface="+mj-lt"/>
              </a:rPr>
              <a:t>, Chapter 9, Elsevier, 2021.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DF717-EFE7-A04F-A4E3-86D123960030}"/>
              </a:ext>
            </a:extLst>
          </p:cNvPr>
          <p:cNvSpPr txBox="1"/>
          <p:nvPr/>
        </p:nvSpPr>
        <p:spPr>
          <a:xfrm>
            <a:off x="5826032" y="4362397"/>
            <a:ext cx="2869912" cy="178510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PD control response to gust returns attitude error to zero but vehicle has nonzero angle of attack due to drift velocity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”Ideal” critical-gain alpha control is neutrally stable in drift and reduces loads.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Equivalent to “</a:t>
            </a:r>
            <a:r>
              <a:rPr lang="en-US" sz="1100" b="1" u="sng" dirty="0">
                <a:latin typeface="+mj-lt"/>
              </a:rPr>
              <a:t>drift minimum</a:t>
            </a:r>
            <a:r>
              <a:rPr lang="en-US" sz="1100" dirty="0">
                <a:latin typeface="+mj-lt"/>
              </a:rPr>
              <a:t>” control.</a:t>
            </a:r>
          </a:p>
        </p:txBody>
      </p:sp>
    </p:spTree>
    <p:extLst>
      <p:ext uri="{BB962C8B-B14F-4D97-AF65-F5344CB8AC3E}">
        <p14:creationId xmlns:p14="http://schemas.microsoft.com/office/powerpoint/2010/main" val="270655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38391-D1F2-6341-AA32-2F890D7858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841" y="1447800"/>
            <a:ext cx="8253412" cy="4827714"/>
          </a:xfrm>
        </p:spPr>
        <p:txBody>
          <a:bodyPr>
            <a:noAutofit/>
          </a:bodyPr>
          <a:lstStyle/>
          <a:p>
            <a:r>
              <a:rPr lang="en-US" dirty="0"/>
              <a:t>Reliable sensing of angle of attack was determined to be infeasible for early launch vehicle configurations</a:t>
            </a:r>
          </a:p>
          <a:p>
            <a:pPr lvl="1"/>
            <a:r>
              <a:rPr lang="en-US" dirty="0"/>
              <a:t>Alpha sensing had been demonstrated using the X-15 ball nose, but was not reliable in subsonic and transonic conditions</a:t>
            </a:r>
          </a:p>
          <a:p>
            <a:pPr lvl="1"/>
            <a:r>
              <a:rPr lang="en-US" dirty="0"/>
              <a:t>Vanes must survive the launch environment and are subject to aeroelastic errors</a:t>
            </a:r>
          </a:p>
          <a:p>
            <a:pPr lvl="1"/>
            <a:r>
              <a:rPr lang="en-US" dirty="0"/>
              <a:t>Inertial air data was not available with high accuracy or reliability (also tried on X-15)</a:t>
            </a:r>
          </a:p>
          <a:p>
            <a:endParaRPr lang="en-US" dirty="0"/>
          </a:p>
          <a:p>
            <a:r>
              <a:rPr lang="en-US" dirty="0"/>
              <a:t>Early load relief approaches</a:t>
            </a:r>
            <a:r>
              <a:rPr lang="en-US" baseline="30000" dirty="0"/>
              <a:t>2,3</a:t>
            </a:r>
            <a:r>
              <a:rPr lang="en-US" dirty="0"/>
              <a:t> used body accelerometer feedback: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There are 3 closed form gain sets that can be derived for </a:t>
            </a:r>
            <a:r>
              <a:rPr lang="en-US" i="1" dirty="0">
                <a:solidFill>
                  <a:schemeClr val="accent2"/>
                </a:solidFill>
              </a:rPr>
              <a:t>steady state:</a:t>
            </a:r>
            <a:endParaRPr lang="en-US" dirty="0"/>
          </a:p>
          <a:p>
            <a:pPr marL="909434" lvl="2" indent="-342900">
              <a:buFont typeface="+mj-lt"/>
              <a:buAutoNum type="arabicPeriod"/>
            </a:pPr>
            <a:r>
              <a:rPr lang="en-US" i="1" dirty="0"/>
              <a:t>Attitude error minimum.</a:t>
            </a:r>
            <a:r>
              <a:rPr lang="en-US" dirty="0"/>
              <a:t>  Vehicle attitude error is zero. Special case.</a:t>
            </a:r>
          </a:p>
          <a:p>
            <a:pPr marL="909434" lvl="2" indent="-342900">
              <a:buFont typeface="+mj-lt"/>
              <a:buAutoNum type="arabicPeriod"/>
            </a:pPr>
            <a:r>
              <a:rPr lang="en-US" i="1" dirty="0"/>
              <a:t>Drift minimum.  </a:t>
            </a:r>
            <a:r>
              <a:rPr lang="en-US" dirty="0"/>
              <a:t>Vehicle acceleration normal to trajectory is zero.</a:t>
            </a:r>
          </a:p>
          <a:p>
            <a:pPr marL="909434" lvl="2" indent="-342900">
              <a:buFont typeface="+mj-lt"/>
              <a:buAutoNum type="arabicPeriod"/>
            </a:pPr>
            <a:r>
              <a:rPr lang="en-US" i="1" dirty="0"/>
              <a:t>Load minimum (no attitude feedback). </a:t>
            </a:r>
            <a:r>
              <a:rPr lang="en-US" dirty="0"/>
              <a:t>Vehicle angle of attack is zero.  </a:t>
            </a:r>
          </a:p>
          <a:p>
            <a:pPr lvl="4"/>
            <a:r>
              <a:rPr lang="en-US" i="1" dirty="0">
                <a:solidFill>
                  <a:srgbClr val="FF0000"/>
                </a:solidFill>
              </a:rPr>
              <a:t>Unstable (long period / “path motion”)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i="1" dirty="0"/>
          </a:p>
          <a:p>
            <a:pPr marL="909434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8AD6D5-CBE2-194A-B17C-C478FDF8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62001"/>
            <a:ext cx="7180654" cy="593664"/>
          </a:xfrm>
        </p:spPr>
        <p:txBody>
          <a:bodyPr/>
          <a:lstStyle/>
          <a:p>
            <a:r>
              <a:rPr lang="en-US" dirty="0"/>
              <a:t>Classical (Saturn I/I-B) Load Relief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ED3EA-7B21-6942-B767-3993CBD8D8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4B60C-03D2-8145-A6ED-100E589C7A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BADC25-885B-C441-9971-F1F05FB45802}"/>
              </a:ext>
            </a:extLst>
          </p:cNvPr>
          <p:cNvSpPr txBox="1">
            <a:spLocks/>
          </p:cNvSpPr>
          <p:nvPr/>
        </p:nvSpPr>
        <p:spPr>
          <a:xfrm>
            <a:off x="4364360" y="6002525"/>
            <a:ext cx="4779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latin typeface="+mj-lt"/>
              </a:rPr>
              <a:t>[2] Jaggers, R., “Derivation of a Drift Minimum/Loads Minimum Control Law for Booster, Atmospheric Flight,” NASA JSC 5-2950-1-HOU-278, May, 1971.</a:t>
            </a:r>
          </a:p>
          <a:p>
            <a:pPr algn="l"/>
            <a:r>
              <a:rPr lang="en-US" sz="700" dirty="0">
                <a:latin typeface="+mj-lt"/>
              </a:rPr>
              <a:t>[3] </a:t>
            </a:r>
            <a:r>
              <a:rPr lang="en-US" sz="700" dirty="0" err="1">
                <a:latin typeface="+mj-lt"/>
              </a:rPr>
              <a:t>Haeussermann</a:t>
            </a:r>
            <a:r>
              <a:rPr lang="en-US" sz="700" dirty="0">
                <a:latin typeface="+mj-lt"/>
              </a:rPr>
              <a:t>, W., “Description and Performance of The Saturn Launch Vehicle’s Navigation, Guidance, and Control System,” NASA TN D-5869, NASA Marshall Space Flight Center, July 1970.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5CD78-A5DB-094C-956A-CDD81850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952938"/>
            <a:ext cx="20828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63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M_508-ish_TEMPLATE">
  <a:themeElements>
    <a:clrScheme name="Custom 2">
      <a:dk1>
        <a:srgbClr val="000F2E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2895</Words>
  <Application>Microsoft Office PowerPoint</Application>
  <PresentationFormat>On-screen Show (4:3)</PresentationFormat>
  <Paragraphs>341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55 Helvetica Roman</vt:lpstr>
      <vt:lpstr>Arial</vt:lpstr>
      <vt:lpstr>Calibri</vt:lpstr>
      <vt:lpstr>Cambria Math</vt:lpstr>
      <vt:lpstr>Century Gothic</vt:lpstr>
      <vt:lpstr>Lato Light</vt:lpstr>
      <vt:lpstr>Symbol</vt:lpstr>
      <vt:lpstr>Times New Roman</vt:lpstr>
      <vt:lpstr>Wingdings</vt:lpstr>
      <vt:lpstr>SM_508-ish_TEMPLATE</vt:lpstr>
      <vt:lpstr>Equation</vt:lpstr>
      <vt:lpstr>Neil Dennehy NASA Technical Fellow for Guidance Navigation &amp; Control cornelius.j.dennehy@nasa.gov </vt:lpstr>
      <vt:lpstr>PowerPoint Presentation</vt:lpstr>
      <vt:lpstr>PowerPoint Presentation</vt:lpstr>
      <vt:lpstr>Introduction</vt:lpstr>
      <vt:lpstr>Background</vt:lpstr>
      <vt:lpstr>Vehicle Dynamics</vt:lpstr>
      <vt:lpstr>Basic PD Feedback Control</vt:lpstr>
      <vt:lpstr>Simple Alpha-Feedback Load Relief</vt:lpstr>
      <vt:lpstr>Classical (Saturn I/I-B) Load Relief</vt:lpstr>
      <vt:lpstr>Load Relief Response with PD Control</vt:lpstr>
      <vt:lpstr>Saturn Load Relief</vt:lpstr>
      <vt:lpstr>A Sidebar on Air Data and the X-15 (the “q-ball”)</vt:lpstr>
      <vt:lpstr>Space Shuttle Ascent Load Relief</vt:lpstr>
      <vt:lpstr>STS Ascent Pitch Axis FCS Block Diagram</vt:lpstr>
      <vt:lpstr>Ares I / I-X / SLS Load Relief</vt:lpstr>
      <vt:lpstr>Simplified Multi-Loop Load Relief Steering</vt:lpstr>
      <vt:lpstr>How Has the Situation Changed?</vt:lpstr>
      <vt:lpstr>DOLILU (Day of Launch I-Load Update)</vt:lpstr>
      <vt:lpstr>New Alpha Feedback Law</vt:lpstr>
      <vt:lpstr>Advantages of Outer-Loop Angle of Attack Control</vt:lpstr>
      <vt:lpstr>Monte Carlo Analysis in High Fidelity Simulation</vt:lpstr>
      <vt:lpstr>Monte Carlo Analysis – Rigid-Body Load Indicators </vt:lpstr>
      <vt:lpstr>Summary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dsarrazi</dc:creator>
  <cp:lastModifiedBy>Mclaurin Aerospace (US)</cp:lastModifiedBy>
  <cp:revision>165</cp:revision>
  <dcterms:created xsi:type="dcterms:W3CDTF">2009-07-20T17:44:31Z</dcterms:created>
  <dcterms:modified xsi:type="dcterms:W3CDTF">2021-10-28T17:34:06Z</dcterms:modified>
</cp:coreProperties>
</file>