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315" r:id="rId4"/>
    <p:sldId id="326" r:id="rId5"/>
    <p:sldId id="316" r:id="rId6"/>
    <p:sldId id="317" r:id="rId7"/>
    <p:sldId id="318" r:id="rId8"/>
    <p:sldId id="319" r:id="rId9"/>
    <p:sldId id="320" r:id="rId10"/>
    <p:sldId id="322" r:id="rId11"/>
    <p:sldId id="321" r:id="rId12"/>
    <p:sldId id="323" r:id="rId13"/>
    <p:sldId id="324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20C0B-01E9-164D-9606-378032D13DF7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2D91E-B331-0E4C-B73F-A09AE8389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34690-C752-C847-88E6-E4BD8E8C1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F3BF3-C135-9943-9921-EC7809560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EC241-46B4-0A4D-A4B4-A89050B98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1DFBC-8078-E944-8299-29D9B2E42262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96E80-CDAA-4943-8F75-39B11A09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FC868-A4D1-6845-A6F1-8AF6DDAB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7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2480-E181-854B-9F03-19354365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2CF02-7E0E-5C44-94F8-44B794816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114CB-87CC-0947-B694-AE5426637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38F04-CB0D-F445-8CA2-0C687CE4601F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812DF-6FD7-F645-AFE6-90A2FCDC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7A158-F05F-F147-8867-D0F327F0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2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984E8-EFAD-B743-833B-FD15D998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17BAB-C7DA-9A4B-88B1-961B961E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98081-2850-A94F-B0A9-4C5099A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D897A-3536-9F47-A251-AC6F3B7A6DF7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559CA-6139-A74A-B0A4-14F6BD20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8A3A8-E66A-8644-BB6A-7B89162C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5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34F0-F879-144F-A7A7-BB77C838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1A3F8-28A8-4F4F-AF36-98D3A3CEF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A7070-FE57-8E42-ACED-6EF63610B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C011F-C6A7-CF4A-9EC2-07FB439BF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A6F1-DDA0-8F4A-B3B3-420E3F1DA3C9}" type="datetime1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A36F4-7F35-554E-84CD-31B41AE3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FEE44-AA27-5042-A677-5D520D5A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64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AA5E-F17A-D440-8E9C-2C8EB969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D661A-DFAA-8A44-A159-5210945CF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EFE3D-DAFF-534A-8A39-0A2DF978C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D9230-8A68-9645-A912-54D7B52F6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6D0093-79B9-7049-8AC8-3FFB64EBE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825B30-91C7-C442-83F2-B1A05283F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5F76-88FE-D348-A21C-EAC0611826B2}" type="datetime1">
              <a:rPr lang="en-US" smtClean="0"/>
              <a:t>9/17/21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9A43B-24A4-724C-BB51-B4517FBF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B2951C-BAF9-2F4B-BF31-F9E918FD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6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2AF0-6AA8-1E44-92B9-F5CB2623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A6429-E431-984D-9119-3AF823AA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DEE23-6540-2941-9377-4768695D138A}" type="datetime1">
              <a:rPr lang="en-US" smtClean="0"/>
              <a:t>9/17/21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11F50B-F9E4-934E-861A-FC45112CF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A06787-D36C-4E45-8730-5EFB393A6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882A97-0143-244F-87B5-C30D75CB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D40D-80B8-674B-ADB5-9A0967617394}" type="datetime1">
              <a:rPr lang="en-US" smtClean="0"/>
              <a:t>9/17/21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9907EB-BE33-4B4C-AA37-362719BD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12AEB-4C87-5446-85D8-0C16682E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9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DC343-CCC1-9343-9D54-AC5BA2A71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E5768-DD50-0E4C-A85E-9F27E5A5F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EFC5C-ACBC-004F-B907-DC98C9711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68CE7-640B-3C47-ACAB-7E5CFCA6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3246-5D2B-3642-AFD7-40E1EA9E8EE9}" type="datetime1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38D62-FEA8-3C4B-BAD5-30610B09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F1986-335C-6849-B327-93AD0101D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1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0B18-3984-AD41-8BD7-52B454B00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64E502-3D99-2F45-9747-2B06FB4F4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DC601-226D-5C45-B25C-F618D5D2F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A2B2A-0925-8048-B282-8BCC587E8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A390-1736-7C46-BF55-6F216F2D3A22}" type="datetime1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E17A7-54AA-2C44-B21F-34DB48C53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F383B-9EBA-0D43-ACA8-D456C597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6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9058-3150-6C43-BEED-FD9D52D0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4C950C-2867-E84C-9597-D927061D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9253F-9CE0-BC44-87F3-5B9D9C892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99DA8-9572-EF4D-861A-84243B8E693A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1A1D8-7856-E747-812E-B6B90072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08982-35C2-B847-B96A-C2971E75C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5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C66646-5C82-624F-BAC7-1BDFDB8F7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C8E4D-8CB8-8D46-95E2-E04E9CCDD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AC70C-E256-E544-BCB5-D9F8A8857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BE8B-DDB5-BC4C-A850-5807FE5745DB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F6E83-9183-0D44-863F-040F0B6C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FA019-A2CA-C44F-8A17-CB5EC3BC1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1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E142B8-7FF3-A049-B7D0-3B27CC5A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FD26E-4F78-B042-9215-6062E3905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B816D-767F-2846-84AF-3A20BBE1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2F818-9DE3-DE43-B84E-C869B9B46BFF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ECFA9-789E-8546-B0BA-E9AE2A84B5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SPIE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7724E-A780-6946-A8B5-B23F9D269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5D192-3CF4-1A47-A773-91DC35419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wayne.baumgartner@nasa.gov" TargetMode="External"/><Relationship Id="rId2" Type="http://schemas.openxmlformats.org/officeDocument/2006/relationships/hyperlink" Target="mailto:nicholas.e.thomas@nas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essica.gaskin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6B52358-0394-C04D-A73D-C12E0CC1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561" y="2326044"/>
            <a:ext cx="4015161" cy="27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7D84F9-C1BE-0849-A911-668D32A84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3" y="100824"/>
            <a:ext cx="11241156" cy="1054651"/>
          </a:xfrm>
        </p:spPr>
        <p:txBody>
          <a:bodyPr>
            <a:noAutofit/>
          </a:bodyPr>
          <a:lstStyle/>
          <a:p>
            <a:r>
              <a:rPr lang="en-US" sz="5400" b="1" dirty="0"/>
              <a:t>The Marshall 100-Meter X-ray Beamline</a:t>
            </a:r>
            <a:br>
              <a:rPr lang="en-US" sz="5400" b="1" dirty="0"/>
            </a:br>
            <a:r>
              <a:rPr lang="en-US" sz="3200" i="1" dirty="0"/>
              <a:t>AKA The Stray Light Test Facility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8A0C5-AEF8-3843-A6F7-A5862480F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300" y="5429288"/>
            <a:ext cx="10304314" cy="1424193"/>
          </a:xfrm>
        </p:spPr>
        <p:txBody>
          <a:bodyPr>
            <a:normAutofit/>
          </a:bodyPr>
          <a:lstStyle/>
          <a:p>
            <a:r>
              <a:rPr lang="en-US" b="1" dirty="0"/>
              <a:t>The user-friendly Marshall Space Flight Center X-ray optical test facility</a:t>
            </a:r>
          </a:p>
          <a:p>
            <a:pPr lvl="2"/>
            <a:r>
              <a:rPr lang="en-US" dirty="0"/>
              <a:t>Nick Thomas(1), W. Baumgartner (1), P. R. </a:t>
            </a:r>
            <a:r>
              <a:rPr lang="en-US" dirty="0" err="1"/>
              <a:t>Champey</a:t>
            </a:r>
            <a:r>
              <a:rPr lang="en-US" dirty="0"/>
              <a:t> (1), S. Cheney, J. </a:t>
            </a:r>
            <a:r>
              <a:rPr lang="en-US" dirty="0" err="1"/>
              <a:t>Kolodziejczak</a:t>
            </a:r>
            <a:r>
              <a:rPr lang="en-US" dirty="0"/>
              <a:t> (1), K. Kilaru (2) </a:t>
            </a:r>
          </a:p>
          <a:p>
            <a:pPr algn="r"/>
            <a:r>
              <a:rPr lang="en-US" sz="1800" dirty="0"/>
              <a:t>NASA/MSFC(1), NASA/MSFC/USRA(2)</a:t>
            </a:r>
          </a:p>
        </p:txBody>
      </p:sp>
      <p:grpSp>
        <p:nvGrpSpPr>
          <p:cNvPr id="5" name="Group 18">
            <a:extLst>
              <a:ext uri="{FF2B5EF4-FFF2-40B4-BE49-F238E27FC236}">
                <a16:creationId xmlns:a16="http://schemas.microsoft.com/office/drawing/2014/main" id="{69B819EE-BBC1-E744-B282-FC70695DD7B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422" y="1152728"/>
            <a:ext cx="10775757" cy="3780000"/>
            <a:chOff x="533400" y="1100667"/>
            <a:chExt cx="8127999" cy="2848690"/>
          </a:xfrm>
        </p:grpSpPr>
        <p:pic>
          <p:nvPicPr>
            <p:cNvPr id="6" name="Picture 5" descr="b4487GoogleEarth.jpg">
              <a:extLst>
                <a:ext uri="{FF2B5EF4-FFF2-40B4-BE49-F238E27FC236}">
                  <a16:creationId xmlns:a16="http://schemas.microsoft.com/office/drawing/2014/main" id="{8DA7A6C0-8A0F-F94C-AF00-5CA42CE1E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1236134"/>
              <a:ext cx="3892550" cy="2713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SLFgoogleearth.jpg">
              <a:extLst>
                <a:ext uri="{FF2B5EF4-FFF2-40B4-BE49-F238E27FC236}">
                  <a16:creationId xmlns:a16="http://schemas.microsoft.com/office/drawing/2014/main" id="{230CF681-2F3D-474E-A360-717A87B8F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2867" y="1115435"/>
              <a:ext cx="5173133" cy="788000"/>
            </a:xfrm>
            <a:prstGeom prst="rect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5FEDC0-1CA8-B647-B907-27DB4D206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933" y="2209800"/>
              <a:ext cx="2099734" cy="313267"/>
            </a:xfrm>
            <a:prstGeom prst="rect">
              <a:avLst/>
            </a:prstGeom>
            <a:solidFill>
              <a:srgbClr val="00CC99">
                <a:alpha val="14902"/>
              </a:srgbClr>
            </a:solidFill>
            <a:ln w="28575">
              <a:solidFill>
                <a:srgbClr val="3366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9" name="Straight Connector 9">
              <a:extLst>
                <a:ext uri="{FF2B5EF4-FFF2-40B4-BE49-F238E27FC236}">
                  <a16:creationId xmlns:a16="http://schemas.microsoft.com/office/drawing/2014/main" id="{F6337A0E-6CE0-8B42-B9E6-81D1632B28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184400" y="1100667"/>
              <a:ext cx="1261533" cy="111760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</p:spPr>
        </p:cxnSp>
        <p:cxnSp>
          <p:nvCxnSpPr>
            <p:cNvPr id="10" name="Straight Connector 11">
              <a:extLst>
                <a:ext uri="{FF2B5EF4-FFF2-40B4-BE49-F238E27FC236}">
                  <a16:creationId xmlns:a16="http://schemas.microsoft.com/office/drawing/2014/main" id="{70D5F40E-A5DF-9C4B-9FD0-A9848F30F1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284133" y="1921933"/>
              <a:ext cx="4377266" cy="60960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</p:spPr>
        </p:cxn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557BECBD-D034-CA42-88FC-4EB7B8243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200" y="1676400"/>
              <a:ext cx="1114408" cy="369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>
                  <a:solidFill>
                    <a:srgbClr val="FFFFFF"/>
                  </a:solidFill>
                </a:rPr>
                <a:t>Bldg 4487</a:t>
              </a: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F1941822-73ED-F049-A9A2-AB311B3767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554" y="1270000"/>
              <a:ext cx="1011815" cy="646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kern="0">
                  <a:solidFill>
                    <a:srgbClr val="3366FF"/>
                  </a:solidFill>
                </a:rPr>
                <a:t>Detector</a:t>
              </a:r>
            </a:p>
            <a:p>
              <a:pPr algn="ctr">
                <a:defRPr/>
              </a:pPr>
              <a:r>
                <a:rPr lang="en-US" kern="0">
                  <a:solidFill>
                    <a:srgbClr val="3366FF"/>
                  </a:solidFill>
                </a:rPr>
                <a:t>End</a:t>
              </a: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99C22C6C-94C6-9E48-8C88-502BC7E0F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0194" y="1193800"/>
              <a:ext cx="827471" cy="646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kern="0">
                  <a:solidFill>
                    <a:srgbClr val="3366FF"/>
                  </a:solidFill>
                </a:rPr>
                <a:t>Source</a:t>
              </a:r>
            </a:p>
            <a:p>
              <a:pPr algn="ctr">
                <a:defRPr/>
              </a:pPr>
              <a:r>
                <a:rPr lang="en-US" kern="0">
                  <a:solidFill>
                    <a:srgbClr val="3366FF"/>
                  </a:solidFill>
                </a:rPr>
                <a:t>End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4E3B11E8-D8CE-6941-AB90-B158FB731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5799" y="1634067"/>
              <a:ext cx="782587" cy="246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sz="1000" kern="0">
                  <a:solidFill>
                    <a:srgbClr val="FFFFFF"/>
                  </a:solidFill>
                </a:rPr>
                <a:t>Guide Tube</a:t>
              </a: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69D71-AC41-2B48-A55D-0C20915B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4AD04-28B4-104B-9EDD-683252E75C25}" type="datetime1">
              <a:rPr lang="en-US" smtClean="0"/>
              <a:t>9/17/21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11952EA-6BBB-EE49-B9CE-226A8350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EF4206-1A0D-D44D-B2A7-FC84F4400A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5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12DC-F9EA-0244-BC0F-2E84F8A0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-193849"/>
            <a:ext cx="10515600" cy="1325563"/>
          </a:xfrm>
        </p:spPr>
        <p:txBody>
          <a:bodyPr/>
          <a:lstStyle/>
          <a:p>
            <a:r>
              <a:rPr lang="en-US" dirty="0"/>
              <a:t>X-ray Beamlines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C5633-E8CE-314F-B9CF-D24592595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50" y="1080751"/>
            <a:ext cx="5308223" cy="5409260"/>
          </a:xfrm>
        </p:spPr>
        <p:txBody>
          <a:bodyPr>
            <a:normAutofit/>
          </a:bodyPr>
          <a:lstStyle/>
          <a:p>
            <a:r>
              <a:rPr lang="en-US" dirty="0"/>
              <a:t>Calibrate X-ray Telescopes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X-ray optics, collimators, grating spectrometers, and detectors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Parallel beam, characterized spectrum, polarized source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High vacuum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Facility detectors and stages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Flexible for small and large projects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Cleanroom, laser alignment, lifting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Focal length, plate scale/PSF size, and effective area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  <a:p>
            <a:pPr lvl="1"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081DDF-A5D4-124D-9DDD-BE975DFE1BD6}"/>
              </a:ext>
            </a:extLst>
          </p:cNvPr>
          <p:cNvSpPr txBox="1">
            <a:spLocks/>
          </p:cNvSpPr>
          <p:nvPr/>
        </p:nvSpPr>
        <p:spPr>
          <a:xfrm>
            <a:off x="6765729" y="-219331"/>
            <a:ext cx="42187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The Marshall 100 Meter</a:t>
            </a:r>
          </a:p>
        </p:txBody>
      </p:sp>
      <p:pic>
        <p:nvPicPr>
          <p:cNvPr id="9" name="Picture 8" descr="\\asdfiler2\UserShares\WilsonLee\IXPE\Artwork\Out\IXPE-099 MSFC SLTF.png">
            <a:extLst>
              <a:ext uri="{FF2B5EF4-FFF2-40B4-BE49-F238E27FC236}">
                <a16:creationId xmlns:a16="http://schemas.microsoft.com/office/drawing/2014/main" id="{7AC8D453-D06C-C842-A6CB-36D7C3B2A0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272" y="766351"/>
            <a:ext cx="6571342" cy="18860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9F9F0-B504-474F-96DC-76394E7F2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93E9-3D28-9C41-939A-F5A82D57858F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9AE64-989B-2D4E-87C2-AACE427CA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EBE609-4259-2D45-BCA7-3CA1FB9F48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911B81-8A33-4742-A043-926028BA95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618" y="2884358"/>
            <a:ext cx="5410618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1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0E02-7445-B347-A735-8AE47D87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94418" y="-181268"/>
            <a:ext cx="12956903" cy="126612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Flight Optics Tested at the MSFC 100 meter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C30144-851D-F14D-B08C-89DD83B676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1920" y="1912312"/>
            <a:ext cx="3716473" cy="2497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6844CA-01F5-C24B-AF85-9A76935E02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194" y="4547434"/>
            <a:ext cx="2589689" cy="1722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66B98D-6E49-C849-A3A9-6255C4DCA7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8704" y="1969220"/>
            <a:ext cx="2907187" cy="23780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002F45-E2A9-C34C-9530-876EF74481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595" y="4554579"/>
            <a:ext cx="2297150" cy="1722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1B62B0-1756-3648-8783-D07A628026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947" y="2022812"/>
            <a:ext cx="2763610" cy="2378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1AF29F-B499-1840-9CB6-EF9CED10C2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520" y="4559161"/>
            <a:ext cx="2117119" cy="17210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ED6A9A-CB15-6E45-B648-506A0E771BBA}"/>
              </a:ext>
            </a:extLst>
          </p:cNvPr>
          <p:cNvSpPr/>
          <p:nvPr/>
        </p:nvSpPr>
        <p:spPr>
          <a:xfrm>
            <a:off x="453520" y="1023076"/>
            <a:ext cx="2438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HERO/HEROES (balloon)</a:t>
            </a:r>
          </a:p>
          <a:p>
            <a:pPr algn="ctr"/>
            <a:r>
              <a:rPr lang="en-US" sz="1400" dirty="0"/>
              <a:t>8 Modules, 13/14 shells,</a:t>
            </a:r>
          </a:p>
          <a:p>
            <a:pPr algn="ctr"/>
            <a:r>
              <a:rPr lang="en-US" sz="1400" dirty="0"/>
              <a:t>Multiple flights, latest in 2013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4BD51-B1E9-5E4F-88F4-D44F93674B9F}"/>
              </a:ext>
            </a:extLst>
          </p:cNvPr>
          <p:cNvSpPr txBox="1"/>
          <p:nvPr/>
        </p:nvSpPr>
        <p:spPr>
          <a:xfrm>
            <a:off x="3360194" y="1016138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ART-XC (satellite)</a:t>
            </a:r>
          </a:p>
          <a:p>
            <a:pPr algn="ctr"/>
            <a:r>
              <a:rPr lang="en-US" sz="1400" dirty="0"/>
              <a:t>8 Modules, 28 shells, qualified.</a:t>
            </a:r>
          </a:p>
          <a:p>
            <a:pPr algn="ctr"/>
            <a:r>
              <a:rPr lang="en-US" sz="1400" dirty="0"/>
              <a:t>Launched July 2019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43363C-C897-DD49-93A1-85CAE4F5E2A8}"/>
              </a:ext>
            </a:extLst>
          </p:cNvPr>
          <p:cNvSpPr/>
          <p:nvPr/>
        </p:nvSpPr>
        <p:spPr>
          <a:xfrm>
            <a:off x="6495468" y="952032"/>
            <a:ext cx="2405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FOXSI (rocket)</a:t>
            </a:r>
          </a:p>
          <a:p>
            <a:pPr algn="ctr"/>
            <a:r>
              <a:rPr lang="en-US" sz="1400" dirty="0"/>
              <a:t>7 Modules, 7/10 shells,</a:t>
            </a:r>
          </a:p>
          <a:p>
            <a:pPr algn="ctr"/>
            <a:r>
              <a:rPr lang="en-US" sz="1400" dirty="0"/>
              <a:t>flown in 2012, 2014 and 2018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DDFAA9-B359-1946-8F81-ACAB79B4B2E9}"/>
              </a:ext>
            </a:extLst>
          </p:cNvPr>
          <p:cNvSpPr/>
          <p:nvPr/>
        </p:nvSpPr>
        <p:spPr>
          <a:xfrm>
            <a:off x="9205891" y="915354"/>
            <a:ext cx="28539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IXPE (SMEX)</a:t>
            </a:r>
          </a:p>
          <a:p>
            <a:pPr algn="ctr"/>
            <a:r>
              <a:rPr lang="en-US" sz="1400" dirty="0"/>
              <a:t>3 Modules, 24 shells,</a:t>
            </a:r>
          </a:p>
          <a:p>
            <a:pPr algn="ctr"/>
            <a:r>
              <a:rPr lang="en-US" sz="1400" dirty="0"/>
              <a:t>Calibrating, planned launch 2021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CAF0FA-A447-DC48-A5A2-2DF57D0ED0D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013974" y="4674334"/>
            <a:ext cx="2859223" cy="1469062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C302A7-C246-B44C-8B3E-576D4A2B95D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9442">
            <a:off x="9708752" y="2058859"/>
            <a:ext cx="2367752" cy="1825407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07B23D5-6986-E949-8164-3ECF6934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FF5-4BE7-054E-AC8E-598C94A60327}" type="datetime1">
              <a:rPr lang="en-US" smtClean="0"/>
              <a:t>9/17/21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C8E40A2-8026-7047-861A-594478B1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6673035-7678-5344-A529-D30DE757D5C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1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3E46CA-6676-4F46-9284-BA7DF955C6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70608D2-AF6D-754D-AF35-E2DD2312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29" y="1809163"/>
            <a:ext cx="61824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0E9066-4B69-AF4F-B653-34935F2DF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General facility information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D8C43-5FA4-CE42-A4C8-D8D816D9D9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14589" y="684809"/>
                <a:ext cx="6182399" cy="573671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 3 Rotary piston roughing pumps with blowers</a:t>
                </a:r>
                <a:endParaRPr lang="en-US" sz="32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Gets chamber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Torr in ~ 1.5 hours</a:t>
                </a:r>
                <a:endParaRPr lang="en-US" sz="2800" dirty="0"/>
              </a:p>
              <a:p>
                <a:r>
                  <a:rPr lang="en-US" dirty="0"/>
                  <a:t>10” Varian turbo pump </a:t>
                </a:r>
                <a:endParaRPr lang="en-US" sz="36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Operates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dirty="0"/>
                  <a:t> Torr and can pull the chamber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/>
                  <a:t> Torr (takes several hours)</a:t>
                </a:r>
                <a:endParaRPr lang="en-US" sz="28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Not necessary but helps reduce gas load on </a:t>
                </a:r>
                <a:r>
                  <a:rPr lang="en-US" dirty="0" err="1"/>
                  <a:t>cryo</a:t>
                </a:r>
                <a:r>
                  <a:rPr lang="en-US" dirty="0"/>
                  <a:t> pumps to allow longer and lower pump downs</a:t>
                </a:r>
                <a:endParaRPr lang="en-US" sz="2800" dirty="0"/>
              </a:p>
              <a:p>
                <a:r>
                  <a:rPr lang="en-US" dirty="0"/>
                  <a:t>3 </a:t>
                </a:r>
                <a:r>
                  <a:rPr lang="en-US" dirty="0" err="1"/>
                  <a:t>Cryo</a:t>
                </a:r>
                <a:r>
                  <a:rPr lang="en-US" dirty="0"/>
                  <a:t> pumps</a:t>
                </a:r>
                <a:endParaRPr lang="en-US" sz="36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2 cooled by compressed helium</a:t>
                </a:r>
                <a:endParaRPr lang="en-US" sz="28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1 cooled by compressed helium and LN2 shroud</a:t>
                </a:r>
                <a:endParaRPr lang="en-US" sz="28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Normal Operation is with two </a:t>
                </a:r>
                <a:r>
                  <a:rPr lang="en-US" dirty="0" err="1"/>
                  <a:t>cryo</a:t>
                </a:r>
                <a:r>
                  <a:rPr lang="en-US" dirty="0"/>
                  <a:t> pumps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/>
                  <a:t> Torr</a:t>
                </a:r>
                <a:endParaRPr lang="en-US" sz="28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With 3</a:t>
                </a:r>
                <a:r>
                  <a:rPr lang="en-US" baseline="30000" dirty="0"/>
                  <a:t>rd</a:t>
                </a:r>
                <a:r>
                  <a:rPr lang="en-US" dirty="0"/>
                  <a:t> </a:t>
                </a:r>
                <a:r>
                  <a:rPr lang="en-US" dirty="0" err="1"/>
                  <a:t>cryo</a:t>
                </a:r>
                <a:r>
                  <a:rPr lang="en-US" dirty="0"/>
                  <a:t>  we can do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dirty="0"/>
                  <a:t> Torr </a:t>
                </a:r>
                <a:endParaRPr lang="en-US" sz="2800" dirty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dirty="0"/>
                  <a:t>48 hours of LN2 supply for 3</a:t>
                </a:r>
                <a:r>
                  <a:rPr lang="en-US" baseline="30000" dirty="0"/>
                  <a:t>rd</a:t>
                </a:r>
                <a:r>
                  <a:rPr lang="en-US" dirty="0"/>
                  <a:t> </a:t>
                </a:r>
                <a:r>
                  <a:rPr lang="en-US" dirty="0" err="1"/>
                  <a:t>cryo</a:t>
                </a:r>
                <a:r>
                  <a:rPr lang="en-US" dirty="0"/>
                  <a:t> before needing to refill tank (1000 gallons) to keep it within “safety” margins.</a:t>
                </a:r>
                <a:endParaRPr lang="en-US" sz="2800" dirty="0"/>
              </a:p>
              <a:p>
                <a:r>
                  <a:rPr lang="en-US" dirty="0"/>
                  <a:t>If all components are operating nominally chamber can be pumped to:</a:t>
                </a:r>
                <a:endParaRPr lang="en-US" sz="3200" dirty="0"/>
              </a:p>
              <a:p>
                <a:pPr lvl="1"/>
                <a:r>
                  <a:rPr lang="en-US" dirty="0"/>
                  <a:t>Low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dirty="0"/>
                  <a:t> Torr in less than 4 hours</a:t>
                </a:r>
                <a:endParaRPr lang="en-US" sz="28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US" dirty="0"/>
                  <a:t> Torr in approx. 4-6 hours</a:t>
                </a:r>
                <a:endParaRPr lang="en-US" sz="28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dirty="0"/>
                  <a:t> Torr in approx. 6-8 hours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D8C43-5FA4-CE42-A4C8-D8D816D9D9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4589" y="684809"/>
                <a:ext cx="6182399" cy="5736711"/>
              </a:xfrm>
              <a:blipFill>
                <a:blip r:embed="rId4"/>
                <a:stretch>
                  <a:fillRect l="-1025" t="-2208" r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>
            <a:extLst>
              <a:ext uri="{FF2B5EF4-FFF2-40B4-BE49-F238E27FC236}">
                <a16:creationId xmlns:a16="http://schemas.microsoft.com/office/drawing/2014/main" id="{5582A9F2-6C50-B046-BF37-585AC14C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7811" y="1757565"/>
            <a:ext cx="61824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EF16CC-07A9-3244-A697-2B7CE3E1D6AC}"/>
              </a:ext>
            </a:extLst>
          </p:cNvPr>
          <p:cNvSpPr txBox="1">
            <a:spLocks/>
          </p:cNvSpPr>
          <p:nvPr/>
        </p:nvSpPr>
        <p:spPr>
          <a:xfrm>
            <a:off x="114329" y="5207667"/>
            <a:ext cx="581812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Total facility: 101 meters long</a:t>
            </a:r>
          </a:p>
          <a:p>
            <a:r>
              <a:rPr lang="en-US" dirty="0" err="1"/>
              <a:t>Beamtube</a:t>
            </a:r>
            <a:r>
              <a:rPr lang="en-US" dirty="0"/>
              <a:t>: 1.3 meter-wide</a:t>
            </a:r>
          </a:p>
          <a:p>
            <a:r>
              <a:rPr lang="en-US" dirty="0"/>
              <a:t>Detector chamber: 3 meter-wide, 8 meters long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D3FCB-AFA8-A849-88EF-FBCB35B8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8456E-D08D-D546-BAC7-DDC74D2B2994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4D8B9-A9AB-BE4C-9273-0CB79924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</p:spTree>
    <p:extLst>
      <p:ext uri="{BB962C8B-B14F-4D97-AF65-F5344CB8AC3E}">
        <p14:creationId xmlns:p14="http://schemas.microsoft.com/office/powerpoint/2010/main" val="90866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E9066-4B69-AF4F-B653-34935F2DF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General facility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D8C43-5FA4-CE42-A4C8-D8D816D9D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130" y="4597387"/>
            <a:ext cx="6182399" cy="5736711"/>
          </a:xfrm>
        </p:spPr>
        <p:txBody>
          <a:bodyPr>
            <a:normAutofit/>
          </a:bodyPr>
          <a:lstStyle/>
          <a:p>
            <a:r>
              <a:rPr lang="en-US" dirty="0"/>
              <a:t>Cleanrooms</a:t>
            </a:r>
          </a:p>
          <a:p>
            <a:pPr lvl="1"/>
            <a:r>
              <a:rPr lang="en-US" dirty="0"/>
              <a:t>10 K instrument chamber</a:t>
            </a:r>
          </a:p>
          <a:p>
            <a:pPr lvl="1"/>
            <a:r>
              <a:rPr lang="en-US" dirty="0"/>
              <a:t>100 K work/staging area (</a:t>
            </a:r>
            <a:r>
              <a:rPr lang="en-US"/>
              <a:t>control room)</a:t>
            </a:r>
            <a:endParaRPr lang="en-US" dirty="0"/>
          </a:p>
          <a:p>
            <a:pPr lvl="1"/>
            <a:r>
              <a:rPr lang="en-US" dirty="0"/>
              <a:t>Gowning facility</a:t>
            </a:r>
          </a:p>
          <a:p>
            <a:r>
              <a:rPr lang="en-US" dirty="0"/>
              <a:t>Loading dock accessible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59A1C686-90B6-ED4F-BA89-7FA1C8D142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146" y="1455910"/>
            <a:ext cx="3410526" cy="43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46225D-FDDA-5C4C-9337-080349AFD7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884" y="277387"/>
            <a:ext cx="5770667" cy="4320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BBBC8-084C-A344-A9F7-BC3099664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3BEC9-369A-5741-819D-6DA399DFEED4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93019-3233-AE40-A51C-CBF3869E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702601-715C-224E-94C7-DA92C6BC04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1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3939212-D215-FD42-ADAF-8D47726B4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1FA58C4-C82C-A64E-8659-F380C224A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60" y="-117708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Source Room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8599676-02ED-DC4A-AD90-9519FB304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414559"/>
              </p:ext>
            </p:extLst>
          </p:nvPr>
        </p:nvGraphicFramePr>
        <p:xfrm>
          <a:off x="5271155" y="254639"/>
          <a:ext cx="6174207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386">
                  <a:extLst>
                    <a:ext uri="{9D8B030D-6E8A-4147-A177-3AD203B41FA5}">
                      <a16:colId xmlns:a16="http://schemas.microsoft.com/office/drawing/2014/main" val="620298797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733416146"/>
                    </a:ext>
                  </a:extLst>
                </a:gridCol>
                <a:gridCol w="1320498">
                  <a:extLst>
                    <a:ext uri="{9D8B030D-6E8A-4147-A177-3AD203B41FA5}">
                      <a16:colId xmlns:a16="http://schemas.microsoft.com/office/drawing/2014/main" val="868792116"/>
                    </a:ext>
                  </a:extLst>
                </a:gridCol>
                <a:gridCol w="854765">
                  <a:extLst>
                    <a:ext uri="{9D8B030D-6E8A-4147-A177-3AD203B41FA5}">
                      <a16:colId xmlns:a16="http://schemas.microsoft.com/office/drawing/2014/main" val="3182067318"/>
                    </a:ext>
                  </a:extLst>
                </a:gridCol>
                <a:gridCol w="1049032">
                  <a:extLst>
                    <a:ext uri="{9D8B030D-6E8A-4147-A177-3AD203B41FA5}">
                      <a16:colId xmlns:a16="http://schemas.microsoft.com/office/drawing/2014/main" val="1078811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Tube 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Line (keV)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 Voltage 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 Current (mA)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4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TruFocus</a:t>
                      </a:r>
                      <a:r>
                        <a:rPr lang="en-US" dirty="0"/>
                        <a:t> 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2.2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7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(Be window)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2.7 (l)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87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 (ka)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4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6.4 (ka)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50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4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8.1 (ka)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61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TFX3110EW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8.4(l),59(ka)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6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TruFocus-10-2-AL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1.49 (ka)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13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Manson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81642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3884125-228E-9C46-A2B7-2402FAFF1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67" y="1207855"/>
            <a:ext cx="4072186" cy="43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E290EC-7AC3-CD46-9267-78A6303DC1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308772" y="2328292"/>
            <a:ext cx="2318722" cy="648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390D4-7F68-EF47-A733-15563605A5EA}"/>
              </a:ext>
            </a:extLst>
          </p:cNvPr>
          <p:cNvSpPr txBox="1"/>
          <p:nvPr/>
        </p:nvSpPr>
        <p:spPr>
          <a:xfrm>
            <a:off x="454467" y="5650145"/>
            <a:ext cx="3373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 arcsecond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Flange alignment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Controlled from detector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Filters and OBF available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46B59D-D96F-BF4E-8C94-2D648191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29FB4-E0DB-A144-B533-9878253E9D97}" type="datetime1">
              <a:rPr lang="en-US" smtClean="0"/>
              <a:t>9/17/21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B0E6FB8-B752-0147-B71C-7BFCC80C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</p:spTree>
    <p:extLst>
      <p:ext uri="{BB962C8B-B14F-4D97-AF65-F5344CB8AC3E}">
        <p14:creationId xmlns:p14="http://schemas.microsoft.com/office/powerpoint/2010/main" val="268316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0F08960-E9E9-8044-AF1E-F011575F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Source Room</a:t>
            </a:r>
            <a:endParaRPr lang="en-US" dirty="0"/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04D6F27C-270E-8743-B492-9091E878D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8308" y="3847653"/>
            <a:ext cx="384279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5FF3A6-BCA0-924D-B8FC-F8412F491C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686" y="382575"/>
            <a:ext cx="4458036" cy="3456000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FE7130F-F4FB-1649-9E42-8560B3C8A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852493"/>
              </p:ext>
            </p:extLst>
          </p:nvPr>
        </p:nvGraphicFramePr>
        <p:xfrm>
          <a:off x="657465" y="4399484"/>
          <a:ext cx="5891348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206">
                  <a:extLst>
                    <a:ext uri="{9D8B030D-6E8A-4147-A177-3AD203B41FA5}">
                      <a16:colId xmlns:a16="http://schemas.microsoft.com/office/drawing/2014/main" val="1640530720"/>
                    </a:ext>
                  </a:extLst>
                </a:gridCol>
                <a:gridCol w="846523">
                  <a:extLst>
                    <a:ext uri="{9D8B030D-6E8A-4147-A177-3AD203B41FA5}">
                      <a16:colId xmlns:a16="http://schemas.microsoft.com/office/drawing/2014/main" val="2896047647"/>
                    </a:ext>
                  </a:extLst>
                </a:gridCol>
                <a:gridCol w="926601">
                  <a:extLst>
                    <a:ext uri="{9D8B030D-6E8A-4147-A177-3AD203B41FA5}">
                      <a16:colId xmlns:a16="http://schemas.microsoft.com/office/drawing/2014/main" val="2061564716"/>
                    </a:ext>
                  </a:extLst>
                </a:gridCol>
                <a:gridCol w="1052434">
                  <a:extLst>
                    <a:ext uri="{9D8B030D-6E8A-4147-A177-3AD203B41FA5}">
                      <a16:colId xmlns:a16="http://schemas.microsoft.com/office/drawing/2014/main" val="3302019545"/>
                    </a:ext>
                  </a:extLst>
                </a:gridCol>
                <a:gridCol w="2253584">
                  <a:extLst>
                    <a:ext uri="{9D8B030D-6E8A-4147-A177-3AD203B41FA5}">
                      <a16:colId xmlns:a16="http://schemas.microsoft.com/office/drawing/2014/main" val="95393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Line (keV)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Max Voltage 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Max Current (mA)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Crystal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40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Ge(111)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0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Si(220)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5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Si(400)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9064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7B26E06-1227-8641-A814-4AAD1367E8AE}"/>
              </a:ext>
            </a:extLst>
          </p:cNvPr>
          <p:cNvSpPr txBox="1"/>
          <p:nvPr/>
        </p:nvSpPr>
        <p:spPr>
          <a:xfrm>
            <a:off x="0" y="2385485"/>
            <a:ext cx="24977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Trufocus</a:t>
            </a:r>
            <a:r>
              <a:rPr lang="en-US" sz="2800" b="1" dirty="0"/>
              <a:t> 30kV/30mA Source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CD8667-6A53-C240-8D8F-84AF156C36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534306" y="504292"/>
            <a:ext cx="3018960" cy="4320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CA359-5293-5C47-A4F5-04EEBF84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E61-7127-6043-A3AB-98BCBACAFC11}" type="datetime1">
              <a:rPr lang="en-US" smtClean="0"/>
              <a:t>9/17/21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CFA523-B147-B24B-B61C-383850CED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218BFF-AFB2-A548-B93A-59AAEE758C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9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0F08960-E9E9-8044-AF1E-F011575F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Vacuum motion stages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B84D7-9305-4F43-8C22-6C1DEC3805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39" y="2407653"/>
            <a:ext cx="3898638" cy="4320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FC900C-2969-0344-99E1-639185D4C617}"/>
              </a:ext>
            </a:extLst>
          </p:cNvPr>
          <p:cNvSpPr txBox="1">
            <a:spLocks/>
          </p:cNvSpPr>
          <p:nvPr/>
        </p:nvSpPr>
        <p:spPr>
          <a:xfrm>
            <a:off x="252239" y="1253331"/>
            <a:ext cx="5532346" cy="1606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Hexapod (H-850)</a:t>
            </a:r>
          </a:p>
          <a:p>
            <a:r>
              <a:rPr lang="en-US" dirty="0"/>
              <a:t> Load:  80 kg</a:t>
            </a:r>
          </a:p>
          <a:p>
            <a:r>
              <a:rPr lang="en-US" dirty="0"/>
              <a:t>Range:  +/- 30 degrees</a:t>
            </a:r>
          </a:p>
          <a:p>
            <a:r>
              <a:rPr lang="en-US" dirty="0"/>
              <a:t>Optic/Collimator stage</a:t>
            </a:r>
          </a:p>
          <a:p>
            <a:r>
              <a:rPr lang="en-US" dirty="0"/>
              <a:t>Programable motion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28E095ED-4724-A84C-8638-CB7DCFE72B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691" y="2208260"/>
            <a:ext cx="5532438" cy="368829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6F1593-B21C-9C49-8DBE-B3047F437FA0}"/>
              </a:ext>
            </a:extLst>
          </p:cNvPr>
          <p:cNvSpPr txBox="1">
            <a:spLocks/>
          </p:cNvSpPr>
          <p:nvPr/>
        </p:nvSpPr>
        <p:spPr>
          <a:xfrm>
            <a:off x="5564691" y="274676"/>
            <a:ext cx="5532346" cy="17892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Parker X-Y Stage</a:t>
            </a:r>
          </a:p>
          <a:p>
            <a:r>
              <a:rPr lang="en-US" sz="2300" dirty="0"/>
              <a:t>Load: 100 kg</a:t>
            </a:r>
          </a:p>
          <a:p>
            <a:r>
              <a:rPr lang="en-US" sz="2300" dirty="0"/>
              <a:t>XY Travel: 36 in by 30 in (Res 0.1 micron)</a:t>
            </a:r>
          </a:p>
          <a:p>
            <a:r>
              <a:rPr lang="en-US" sz="2300" dirty="0"/>
              <a:t>Area for additional detectors</a:t>
            </a:r>
          </a:p>
          <a:p>
            <a:r>
              <a:rPr lang="en-US" sz="2300" dirty="0"/>
              <a:t> Connected to external chiller (5 C, Water/Ethylene glycol)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D8555-DFB6-594F-B454-73EB26F3B669}"/>
              </a:ext>
            </a:extLst>
          </p:cNvPr>
          <p:cNvSpPr txBox="1"/>
          <p:nvPr/>
        </p:nvSpPr>
        <p:spPr>
          <a:xfrm>
            <a:off x="4430901" y="6265988"/>
            <a:ext cx="7761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Additional </a:t>
            </a:r>
            <a:r>
              <a:rPr lang="en-US" sz="2400" b="1" dirty="0" err="1"/>
              <a:t>Zaber</a:t>
            </a:r>
            <a:r>
              <a:rPr lang="en-US" sz="2400" b="1" dirty="0"/>
              <a:t> translational and rotational stage available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F284027-8A77-3341-B045-116B7AD85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A2BC-B99B-BA47-ADE6-EF56997EC5E8}" type="datetime1">
              <a:rPr lang="en-US" smtClean="0"/>
              <a:t>9/17/21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C5CD5EE-740A-7A42-B29E-C8B93F764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23F86D-C056-C342-BDF7-2B8718054A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5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0F08960-E9E9-8044-AF1E-F011575F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Facility Detectors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C553AE0-D938-624F-BEE6-D7D2D9439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4292" y="189000"/>
            <a:ext cx="4320000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D36EB7-A900-674B-A833-3CEFB5757626}"/>
              </a:ext>
            </a:extLst>
          </p:cNvPr>
          <p:cNvSpPr txBox="1">
            <a:spLocks/>
          </p:cNvSpPr>
          <p:nvPr/>
        </p:nvSpPr>
        <p:spPr>
          <a:xfrm>
            <a:off x="0" y="1338346"/>
            <a:ext cx="5647037" cy="511470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CCD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/>
              <a:t>Andor</a:t>
            </a:r>
            <a:r>
              <a:rPr lang="en-US" dirty="0"/>
              <a:t> DW436, SN 10513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2048 X 2048 array of 13.5 um pixel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Optical blocking filter and shutter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Operates at -45 deg C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Characterize point spread function of beam.</a:t>
            </a:r>
          </a:p>
          <a:p>
            <a:r>
              <a:rPr lang="en-US" dirty="0"/>
              <a:t>SDD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Amptek Fast-SDD (50 mm^2)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12.5 um Be window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Si3N4 ‘C-II’ window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Fast count rate/low deadtime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Effective Area</a:t>
            </a:r>
          </a:p>
          <a:p>
            <a:pPr marL="914400" lvl="2" indent="0">
              <a:buNone/>
            </a:pPr>
            <a:r>
              <a:rPr lang="en-US" dirty="0"/>
              <a:t>Two detectors mounted both on focal plane and near optical node</a:t>
            </a:r>
          </a:p>
          <a:p>
            <a:r>
              <a:rPr lang="en-US" dirty="0" err="1"/>
              <a:t>CdTe</a:t>
            </a:r>
            <a:endParaRPr lang="en-US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Amptek XR-100 </a:t>
            </a:r>
            <a:r>
              <a:rPr lang="en-US" dirty="0" err="1"/>
              <a:t>CdTe</a:t>
            </a:r>
            <a:r>
              <a:rPr lang="en-US" dirty="0"/>
              <a:t> (25 mm^2)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For hard X-ray experiments (&lt; 20 keV)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9B213-220E-2F47-BCD3-1863B9A7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7A9E-6A4D-9A46-9849-88623FC29097}" type="datetime1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00006-18E4-3A4C-BB09-8D88EBF94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B3B4F9-078C-C740-B16B-8FCE7842F5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8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C2C15-B1E6-4047-8578-936F10128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Laser alignment and reference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76DD2E-2AA1-5147-901C-8690CF6880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534" y="852376"/>
            <a:ext cx="3638341" cy="54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92DC52-2802-3D4E-8CF4-94110654A3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893" y="956879"/>
            <a:ext cx="4317569" cy="54000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292E3A6-1F2B-2B4F-B77E-8F8E3D47DD1B}"/>
              </a:ext>
            </a:extLst>
          </p:cNvPr>
          <p:cNvSpPr txBox="1">
            <a:spLocks/>
          </p:cNvSpPr>
          <p:nvPr/>
        </p:nvSpPr>
        <p:spPr>
          <a:xfrm>
            <a:off x="215538" y="1398367"/>
            <a:ext cx="3339615" cy="49585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Laser alignment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Laser reflected off retractable mirror at source end.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Diffuses to ~ 1 m diameter at detector end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Allows for rough focus and alignment of X-ray optic</a:t>
            </a:r>
          </a:p>
          <a:p>
            <a:r>
              <a:rPr lang="en-US" dirty="0"/>
              <a:t>Laser optical axis reference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8518E-5102-6C45-AA09-E23DFBED3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1FBC-3035-F541-A82B-CB1109E723F7}" type="datetime1">
              <a:rPr lang="en-US" smtClean="0"/>
              <a:t>9/17/21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FF202-0E73-C44F-8DE9-361639E58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</p:spTree>
    <p:extLst>
      <p:ext uri="{BB962C8B-B14F-4D97-AF65-F5344CB8AC3E}">
        <p14:creationId xmlns:p14="http://schemas.microsoft.com/office/powerpoint/2010/main" val="141431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B5FFA32-DE3A-DA45-8F3D-91EF6934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Bell housing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C5A01-EEF4-7744-A1A1-E16FF19D4C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159" y="1062681"/>
            <a:ext cx="6787015" cy="5040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2309F2-AD22-3A4C-A021-2FD87ED1D553}"/>
              </a:ext>
            </a:extLst>
          </p:cNvPr>
          <p:cNvSpPr txBox="1">
            <a:spLocks/>
          </p:cNvSpPr>
          <p:nvPr/>
        </p:nvSpPr>
        <p:spPr>
          <a:xfrm>
            <a:off x="-126151" y="1585657"/>
            <a:ext cx="4990310" cy="451702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Bell Housing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External vacuum chamber, co-linear to the beamline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Quick turnaround on test optics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Internal Tip, Pan, and linear Z-stage</a:t>
            </a:r>
          </a:p>
          <a:p>
            <a:pPr marL="914400" lvl="2" indent="0">
              <a:buNone/>
            </a:pPr>
            <a:r>
              <a:rPr lang="en-US" dirty="0"/>
              <a:t>(Arc minute res/ 0.1 mm res)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External </a:t>
            </a:r>
            <a:r>
              <a:rPr lang="en-US" dirty="0" err="1"/>
              <a:t>Andor</a:t>
            </a:r>
            <a:r>
              <a:rPr lang="en-US" dirty="0"/>
              <a:t> CCD camera</a:t>
            </a:r>
          </a:p>
          <a:p>
            <a:pPr marL="914400" lvl="2" indent="0">
              <a:buNone/>
            </a:pPr>
            <a:r>
              <a:rPr lang="en-US" dirty="0"/>
              <a:t>(2048 X 2048 array of 13.5 um pixel)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Be window allows for SDD measurements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Additional tubing added for longer focal length optics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13CBEA-33E8-7A40-A685-89806E668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CADB-4F86-AD4A-BF26-E8EECE07A81F}" type="datetime1">
              <a:rPr lang="en-US" smtClean="0"/>
              <a:t>9/17/21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377DB-D92D-384D-8A59-1B82F39B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C7D3C7-39B4-C341-BF3E-DD8ED9B44D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27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32BB-67C8-A442-87B3-3DF57199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14518"/>
            <a:ext cx="4438185" cy="5213135"/>
          </a:xfrm>
        </p:spPr>
        <p:txBody>
          <a:bodyPr>
            <a:normAutofit/>
          </a:bodyPr>
          <a:lstStyle/>
          <a:p>
            <a:r>
              <a:rPr lang="en-US" dirty="0"/>
              <a:t>Overhead gantry chain in cleanroom</a:t>
            </a:r>
          </a:p>
          <a:p>
            <a:r>
              <a:rPr lang="en-US" dirty="0"/>
              <a:t>Full access to </a:t>
            </a:r>
            <a:r>
              <a:rPr lang="en-US" dirty="0" err="1"/>
              <a:t>beamtube</a:t>
            </a:r>
            <a:r>
              <a:rPr lang="en-US" dirty="0"/>
              <a:t> when vented</a:t>
            </a:r>
          </a:p>
          <a:p>
            <a:r>
              <a:rPr lang="en-US" dirty="0"/>
              <a:t>Leica laser range tracker</a:t>
            </a:r>
          </a:p>
          <a:p>
            <a:r>
              <a:rPr lang="en-US" dirty="0"/>
              <a:t>Temperature housekeeping</a:t>
            </a:r>
          </a:p>
          <a:p>
            <a:r>
              <a:rPr lang="en-US" dirty="0"/>
              <a:t>Electronic feed through flanges</a:t>
            </a:r>
          </a:p>
          <a:p>
            <a:r>
              <a:rPr lang="en-US" dirty="0"/>
              <a:t>Highly motivated assistance from team of scientist and engineers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7E92EA-EB62-A746-8B0D-915A87595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30347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Amenities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C1A74E9-3D59-D349-8DA1-78D31141A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3551" y="1719132"/>
            <a:ext cx="479690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991FC3-C919-324E-85E3-26A443330A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185" y="1719132"/>
            <a:ext cx="2708411" cy="3600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B2507E-742D-A845-969C-4226A52F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54FA-0A08-5B43-8BCF-62CF63E5E648}" type="datetime1">
              <a:rPr lang="en-US" smtClean="0"/>
              <a:t>9/17/21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0130B-411A-9C48-8BB9-50717B950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2408F8-3FA5-C942-A437-A5DC0D52F6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0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60E38B-F468-3A49-A3BA-9B786A5FB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623" y="3877135"/>
            <a:ext cx="3680415" cy="2880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E04C7-B8D7-A444-9B3F-84F9142D72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3742" y="1973430"/>
            <a:ext cx="5797227" cy="43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C5C80D-B71F-884B-AC83-0A8576331B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075" y="100865"/>
            <a:ext cx="2711525" cy="3600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94158B7-A8B3-BF4C-B004-3B498AB52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162" y="75049"/>
            <a:ext cx="10515600" cy="1325563"/>
          </a:xfrm>
        </p:spPr>
        <p:txBody>
          <a:bodyPr/>
          <a:lstStyle/>
          <a:p>
            <a:r>
              <a:rPr lang="en-US" dirty="0"/>
              <a:t>Marshall 100 Meter</a:t>
            </a:r>
            <a:br>
              <a:rPr lang="en-US" dirty="0"/>
            </a:br>
            <a:r>
              <a:rPr lang="en-US" sz="2000" i="1" dirty="0"/>
              <a:t>People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3CF43-353A-0740-9BCC-2815FC65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ED57-7A66-3E4C-A0FA-8223ED83057F}" type="datetime1">
              <a:rPr lang="en-US" smtClean="0"/>
              <a:t>9/17/21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B19D24-B650-A049-A931-5A47098C1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1A10B2-2646-6A43-B65F-6903AF1D23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9962" y="0"/>
            <a:ext cx="7620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16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14D72-7D5C-224E-83DB-94AFA931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9ED93-621D-854F-9BD8-6C19958C4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Marshall 100 Meter X-ray Beamline (</a:t>
            </a:r>
            <a:r>
              <a:rPr lang="en-US" i="1" dirty="0"/>
              <a:t>aka The Stray Light Test Facility</a:t>
            </a:r>
            <a:r>
              <a:rPr lang="en-US" dirty="0"/>
              <a:t>) is a world class X-ray optic test facility. It is capable of calibrating projects ranging from student lead experiments all the way to Explore size missions.</a:t>
            </a:r>
          </a:p>
          <a:p>
            <a:r>
              <a:rPr lang="en-US" dirty="0"/>
              <a:t>The Marshall 100 Meter is advertised to all successful APRA funded projects. For additional community support (NASA Centers, Universities, and Industry) please contact:</a:t>
            </a:r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nicholas.e.thomas@nasa.gov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wayne.baumgartner@nasa.gov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jessica.gaskin@nasa.gov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50E39-6B15-B346-A45B-9297AFADF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DA5A-7869-594C-95FA-251CDE7F907F}" type="datetime1">
              <a:rPr lang="en-US" smtClean="0"/>
              <a:t>9/17/21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DE3FE-301B-1142-8060-483D5745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SPIE 2021</a:t>
            </a:r>
          </a:p>
        </p:txBody>
      </p:sp>
    </p:spTree>
    <p:extLst>
      <p:ext uri="{BB962C8B-B14F-4D97-AF65-F5344CB8AC3E}">
        <p14:creationId xmlns:p14="http://schemas.microsoft.com/office/powerpoint/2010/main" val="2348879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7102</TotalTime>
  <Words>1018</Words>
  <Application>Microsoft Macintosh PowerPoint</Application>
  <PresentationFormat>Widescreen</PresentationFormat>
  <Paragraphs>215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Wingdings</vt:lpstr>
      <vt:lpstr>Office Theme</vt:lpstr>
      <vt:lpstr>The Marshall 100-Meter X-ray Beamline AKA The Stray Light Test Facility</vt:lpstr>
      <vt:lpstr>X-ray Beamlines</vt:lpstr>
      <vt:lpstr>Flight Optics Tested at the MSFC 100 meter</vt:lpstr>
      <vt:lpstr>Marshall 100 Meter General facility information</vt:lpstr>
      <vt:lpstr>Marshall 100 Meter General facility information</vt:lpstr>
      <vt:lpstr>Marshall 100 Meter Source Room</vt:lpstr>
      <vt:lpstr>Marshall 100 Meter Source Room</vt:lpstr>
      <vt:lpstr>Marshall 100 Meter Vacuum motion stages</vt:lpstr>
      <vt:lpstr>Marshall 100 Meter Facility Detectors</vt:lpstr>
      <vt:lpstr>Marshall 100 Meter Laser alignment and reference</vt:lpstr>
      <vt:lpstr>Marshall 100 Meter Bell housing</vt:lpstr>
      <vt:lpstr>Marshall 100 Meter Amenities</vt:lpstr>
      <vt:lpstr>Marshall 100 Meter People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Marshall 100-Meter X-ray Beamline AKA The</dc:title>
  <dc:creator>Thomas, Nicholas E (MSFC-ST12)</dc:creator>
  <cp:lastModifiedBy>Thomas, Nicholas E (MSFC-ST12)</cp:lastModifiedBy>
  <cp:revision>102</cp:revision>
  <dcterms:created xsi:type="dcterms:W3CDTF">2021-07-26T12:56:58Z</dcterms:created>
  <dcterms:modified xsi:type="dcterms:W3CDTF">2021-09-17T20:19:26Z</dcterms:modified>
</cp:coreProperties>
</file>