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1" r:id="rId4"/>
    <p:sldId id="1488" r:id="rId5"/>
    <p:sldId id="1490" r:id="rId6"/>
    <p:sldId id="1489" r:id="rId7"/>
    <p:sldId id="260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61"/>
  </p:normalViewPr>
  <p:slideViewPr>
    <p:cSldViewPr snapToGrid="0" snapToObjects="1">
      <p:cViewPr varScale="1">
        <p:scale>
          <a:sx n="106" d="100"/>
          <a:sy n="106" d="100"/>
        </p:scale>
        <p:origin x="13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5" d="100"/>
          <a:sy n="85" d="100"/>
        </p:scale>
        <p:origin x="3360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A75BE-1AB8-684B-B6F9-44453D3F662A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0A153-6314-F845-B80B-053059AFF5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0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0A153-6314-F845-B80B-053059AFF5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9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0A153-6314-F845-B80B-053059AFF5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25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0A153-6314-F845-B80B-053059AFF5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06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B0F5E-D242-D240-8718-B6CF43787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7861C8-7E35-4448-BDB1-5CB5D1713D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E2CA6-0862-A04E-8FD7-ABFD01B0F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1CB61-7975-3741-9D93-F0C889F6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BD533-8135-7B48-8405-46A646A05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C5292-4B95-7C40-BA20-DA026EFE4A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0638"/>
          <a:stretch/>
        </p:blipFill>
        <p:spPr>
          <a:xfrm>
            <a:off x="0" y="0"/>
            <a:ext cx="1030147" cy="1109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0101E8-F978-D143-827D-19C9B3196D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678" b="8375"/>
          <a:stretch/>
        </p:blipFill>
        <p:spPr>
          <a:xfrm>
            <a:off x="11076972" y="93091"/>
            <a:ext cx="1115028" cy="91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6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48919-66E1-0D49-AC7D-9C75745B1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146" y="344215"/>
            <a:ext cx="10130223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87AA4-6E79-B642-87E3-AC9F58F41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146" y="1825625"/>
            <a:ext cx="10130223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657F7-A792-A741-973A-0CCEEB0B8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3B854-4457-C544-B7C8-F2DD5ECE4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FC73A-533E-7F43-BCBB-A7B98E6A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9797F2-F73A-C842-9F78-696028EA3B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0638"/>
          <a:stretch/>
        </p:blipFill>
        <p:spPr>
          <a:xfrm>
            <a:off x="0" y="0"/>
            <a:ext cx="1030147" cy="11097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F3FB64-C76F-064A-A2FC-8FAFC96F72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678" b="8375"/>
          <a:stretch/>
        </p:blipFill>
        <p:spPr>
          <a:xfrm>
            <a:off x="11076972" y="93091"/>
            <a:ext cx="1115028" cy="91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59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F1E43-D061-A647-BF40-401A80C04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E8A38-BD6B-3046-836D-4ABA8AA82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C49CB2-29E8-3440-8C82-180AF98A1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EC2FA-4BAD-3A4D-BDA2-18B0D76A4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32C7C-6BB6-7346-99C3-B694F517A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5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19D87-18FE-364A-9BCD-47A651524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5C46F-95CB-4A4E-B7A2-43F16286D3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DC566-465F-9142-ACC1-C4E92DEBB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A6767-735E-304D-A286-9E41355B3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9C6EF-B0A6-BF4C-AD3D-329F88492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F9B7D-F917-4C40-AFCE-58B8BEBE8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39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5826B-8239-964B-B327-EAF5AF48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13F863-958D-AE43-B7DA-5D5E4D72B2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ADDBC-7F8E-8D48-BDD1-715165A9F3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C6386-89C0-C849-8B7B-DE2DE19F8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7832B3-A55C-9C4B-AD7F-74D02A4997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57CE06-221A-6D47-B91D-9B3BE350D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714803-54DF-774E-A9E8-04ACB697A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23944B-C42D-6F47-AE45-73967A12F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686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E7DB-6F8A-A243-8DA1-B0BD37C8D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522D39-ED3D-AB43-BA26-6197D7B1B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D7F3BA-6412-664D-A8EF-CFC4265E7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8FD761-2B09-FF4B-938D-87DE1F059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301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47D9D2-73B3-DF4C-90E5-9CA6B52F3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92A357-A4F2-2144-93CA-28286745D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20C33-0E46-A840-A6C2-520B60CD4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5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6AE27-5A8E-AA43-8D40-0BD728ADC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4B677-A8C9-B848-8B95-6F5515C6B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5C804-01DC-D34C-9EBA-C97A0A276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ADB6E-89A3-EE45-BFBA-60F0F0B16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15876C-49FF-E442-A0EB-C10E5E163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3723E-2BC0-844A-B65E-64A85D0AB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17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238EC-19B8-8F49-AAD8-C2E0B85B1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F2A094-A75A-3541-AFDD-D07C72C6F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6C34E-2E77-824E-A58F-58C0EC4A0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270804-3AAD-304E-A14C-6BAB29DC9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2FC35-05BA-B54B-AA22-AF94F0B0A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C1F58-237D-1A4A-A2AB-82DB00F11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9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625AB-73B3-864B-8972-D3D9C5F49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9955A-D674-784F-ACFB-C407EF2419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313FB-2C77-A845-990B-3A9A200EB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8CF13-30E6-FB40-AF89-A6D87541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EDAEF-289B-9245-800E-927E0979E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26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7B0DE6-8C8F-FB4C-8778-3D2EAE6049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5BBB56-9CFE-F541-889A-5B53A51B74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051EE-CD67-1A42-834A-DA864135D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30F80-26F4-D448-888C-0D4B2962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1A6AF-A901-834D-8970-98EEB34D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89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4FF012-208D-384A-8CD5-71FADB966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7C82FD-657E-CB4E-805A-D30B9E99C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2676D-3377-284F-9770-2595F79846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9D11C-E25B-8343-804C-56F93C5FEAB4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64A66B-718A-7E47-A158-2BB82CF4B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6CA7-45AA-4544-8B9C-3BC1848430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9F042-76CB-3E4B-B7AE-A24F91B54B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8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eres.larc.nasa.gov/documents/STM/2021-05/01_Loeb_State_of_CERES-Spring_2021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E565D-36A0-0E4F-9525-CC4DCE059E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CPF-CERES Intercalibration: Desirables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11BC3-BF7F-C343-BD13-F5A9A7B4C6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79875"/>
            <a:ext cx="9144000" cy="1655762"/>
          </a:xfrm>
        </p:spPr>
        <p:txBody>
          <a:bodyPr/>
          <a:lstStyle/>
          <a:p>
            <a:r>
              <a:rPr lang="en-US" dirty="0"/>
              <a:t>Mohan Shankar and Susan Thomas</a:t>
            </a:r>
          </a:p>
          <a:p>
            <a:r>
              <a:rPr lang="en-US" dirty="0"/>
              <a:t> CERES Instrument Working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FA0EA5-2A63-074F-BC7B-845AF833F84F}"/>
              </a:ext>
            </a:extLst>
          </p:cNvPr>
          <p:cNvSpPr txBox="1"/>
          <p:nvPr/>
        </p:nvSpPr>
        <p:spPr>
          <a:xfrm>
            <a:off x="3021931" y="6305549"/>
            <a:ext cx="6148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CPF Science Workshop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0F58C2-19A3-A34E-B5B6-B4E1EA13BF66}"/>
              </a:ext>
            </a:extLst>
          </p:cNvPr>
          <p:cNvSpPr txBox="1"/>
          <p:nvPr/>
        </p:nvSpPr>
        <p:spPr>
          <a:xfrm>
            <a:off x="10262937" y="6337329"/>
            <a:ext cx="17415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dirty="0"/>
              <a:t>Nov 3, 2021</a:t>
            </a:r>
          </a:p>
        </p:txBody>
      </p:sp>
    </p:spTree>
    <p:extLst>
      <p:ext uri="{BB962C8B-B14F-4D97-AF65-F5344CB8AC3E}">
        <p14:creationId xmlns:p14="http://schemas.microsoft.com/office/powerpoint/2010/main" val="3248474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2D08B-4A0A-F74B-AB01-743E482AF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888" y="-38418"/>
            <a:ext cx="10130223" cy="1325563"/>
          </a:xfrm>
        </p:spPr>
        <p:txBody>
          <a:bodyPr/>
          <a:lstStyle/>
          <a:p>
            <a:pPr algn="ctr"/>
            <a:r>
              <a:rPr lang="en-US" b="1" dirty="0"/>
              <a:t>CERES 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02B86-D43E-FF44-8CF0-2E626634F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146"/>
            <a:ext cx="8113295" cy="522664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CERES instrument enables measurement of the Reflected Solar and Outgoing LW radiation from the Earth’s Top of the Atmosphere (TOA).</a:t>
            </a:r>
          </a:p>
          <a:p>
            <a:r>
              <a:rPr lang="en-US" dirty="0"/>
              <a:t>CERES measures the radiation at the TOA with three channels:</a:t>
            </a:r>
          </a:p>
          <a:p>
            <a:pPr lvl="1"/>
            <a:r>
              <a:rPr lang="en-US" dirty="0"/>
              <a:t>SW: 0.3-5um</a:t>
            </a:r>
          </a:p>
          <a:p>
            <a:pPr lvl="1"/>
            <a:r>
              <a:rPr lang="en-US" dirty="0"/>
              <a:t>TOT: 0.3-&gt;100um</a:t>
            </a:r>
          </a:p>
          <a:p>
            <a:pPr lvl="1"/>
            <a:r>
              <a:rPr lang="en-US" dirty="0"/>
              <a:t>WN: 8-12um/LW: 5-&gt;50um</a:t>
            </a:r>
          </a:p>
          <a:p>
            <a:r>
              <a:rPr lang="en-US" dirty="0"/>
              <a:t>Three telescopes are co-aligned and mounted on a spindle that can be rotated about the elevation axis.</a:t>
            </a:r>
          </a:p>
          <a:p>
            <a:r>
              <a:rPr lang="en-US" dirty="0"/>
              <a:t>Instrument can also be rotated about the azimuth axis.</a:t>
            </a:r>
          </a:p>
          <a:p>
            <a:r>
              <a:rPr lang="en-US" dirty="0"/>
              <a:t>There are six CERES instruments currently operational:</a:t>
            </a:r>
          </a:p>
          <a:p>
            <a:pPr lvl="1"/>
            <a:r>
              <a:rPr lang="en-US" dirty="0"/>
              <a:t>Flight Models (FMs) 1 and 2 on Terra</a:t>
            </a:r>
          </a:p>
          <a:p>
            <a:pPr lvl="1"/>
            <a:r>
              <a:rPr lang="en-US" dirty="0"/>
              <a:t>Flight Models 3 and 4 on Aqua</a:t>
            </a:r>
          </a:p>
          <a:p>
            <a:pPr lvl="1"/>
            <a:r>
              <a:rPr lang="en-US" dirty="0"/>
              <a:t>Flight Model 5 on S-NPP</a:t>
            </a:r>
          </a:p>
          <a:p>
            <a:pPr lvl="1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BFACCE-CE05-CC4E-8319-8D73943984C0}"/>
              </a:ext>
            </a:extLst>
          </p:cNvPr>
          <p:cNvGrpSpPr/>
          <p:nvPr/>
        </p:nvGrpSpPr>
        <p:grpSpPr>
          <a:xfrm>
            <a:off x="8824397" y="2012707"/>
            <a:ext cx="2881196" cy="2832585"/>
            <a:chOff x="2880285" y="1808256"/>
            <a:chExt cx="3398166" cy="292494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BEDF2E6-3311-EA4E-9C6C-4E6B22C55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0285" y="1808256"/>
              <a:ext cx="3398166" cy="286235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8C48C29-6EC5-CC43-BA5B-BBEFAA9B47A7}"/>
                </a:ext>
              </a:extLst>
            </p:cNvPr>
            <p:cNvSpPr txBox="1"/>
            <p:nvPr/>
          </p:nvSpPr>
          <p:spPr>
            <a:xfrm>
              <a:off x="4252750" y="4533438"/>
              <a:ext cx="1875872" cy="1997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/>
                <a:t>Sensors- TOT, SW, WN or LW (FM6)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9082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B9680-6D86-B745-8E6D-211CCC1F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473" y="3856"/>
            <a:ext cx="10154653" cy="1325563"/>
          </a:xfrm>
        </p:spPr>
        <p:txBody>
          <a:bodyPr/>
          <a:lstStyle/>
          <a:p>
            <a:pPr algn="ctr"/>
            <a:r>
              <a:rPr lang="en-US" b="1" dirty="0"/>
              <a:t>CERES Calibration/Validation protocol Activities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E8E91B3-77B9-7F41-B0E7-5F46FE91B2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4187547"/>
              </p:ext>
            </p:extLst>
          </p:nvPr>
        </p:nvGraphicFramePr>
        <p:xfrm>
          <a:off x="685801" y="1530106"/>
          <a:ext cx="10667999" cy="5155596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777277">
                  <a:extLst>
                    <a:ext uri="{9D8B030D-6E8A-4147-A177-3AD203B41FA5}">
                      <a16:colId xmlns:a16="http://schemas.microsoft.com/office/drawing/2014/main" val="3720297040"/>
                    </a:ext>
                  </a:extLst>
                </a:gridCol>
                <a:gridCol w="1324390">
                  <a:extLst>
                    <a:ext uri="{9D8B030D-6E8A-4147-A177-3AD203B41FA5}">
                      <a16:colId xmlns:a16="http://schemas.microsoft.com/office/drawing/2014/main" val="2916450227"/>
                    </a:ext>
                  </a:extLst>
                </a:gridCol>
                <a:gridCol w="1049325">
                  <a:extLst>
                    <a:ext uri="{9D8B030D-6E8A-4147-A177-3AD203B41FA5}">
                      <a16:colId xmlns:a16="http://schemas.microsoft.com/office/drawing/2014/main" val="1947758599"/>
                    </a:ext>
                  </a:extLst>
                </a:gridCol>
                <a:gridCol w="874437">
                  <a:extLst>
                    <a:ext uri="{9D8B030D-6E8A-4147-A177-3AD203B41FA5}">
                      <a16:colId xmlns:a16="http://schemas.microsoft.com/office/drawing/2014/main" val="684961163"/>
                    </a:ext>
                  </a:extLst>
                </a:gridCol>
                <a:gridCol w="874437">
                  <a:extLst>
                    <a:ext uri="{9D8B030D-6E8A-4147-A177-3AD203B41FA5}">
                      <a16:colId xmlns:a16="http://schemas.microsoft.com/office/drawing/2014/main" val="1640797638"/>
                    </a:ext>
                  </a:extLst>
                </a:gridCol>
                <a:gridCol w="945993">
                  <a:extLst>
                    <a:ext uri="{9D8B030D-6E8A-4147-A177-3AD203B41FA5}">
                      <a16:colId xmlns:a16="http://schemas.microsoft.com/office/drawing/2014/main" val="1594362409"/>
                    </a:ext>
                  </a:extLst>
                </a:gridCol>
                <a:gridCol w="786994">
                  <a:extLst>
                    <a:ext uri="{9D8B030D-6E8A-4147-A177-3AD203B41FA5}">
                      <a16:colId xmlns:a16="http://schemas.microsoft.com/office/drawing/2014/main" val="242987597"/>
                    </a:ext>
                  </a:extLst>
                </a:gridCol>
                <a:gridCol w="786994">
                  <a:extLst>
                    <a:ext uri="{9D8B030D-6E8A-4147-A177-3AD203B41FA5}">
                      <a16:colId xmlns:a16="http://schemas.microsoft.com/office/drawing/2014/main" val="95472418"/>
                    </a:ext>
                  </a:extLst>
                </a:gridCol>
                <a:gridCol w="1324390">
                  <a:extLst>
                    <a:ext uri="{9D8B030D-6E8A-4147-A177-3AD203B41FA5}">
                      <a16:colId xmlns:a16="http://schemas.microsoft.com/office/drawing/2014/main" val="887969712"/>
                    </a:ext>
                  </a:extLst>
                </a:gridCol>
                <a:gridCol w="874437">
                  <a:extLst>
                    <a:ext uri="{9D8B030D-6E8A-4147-A177-3AD203B41FA5}">
                      <a16:colId xmlns:a16="http://schemas.microsoft.com/office/drawing/2014/main" val="4202138784"/>
                    </a:ext>
                  </a:extLst>
                </a:gridCol>
                <a:gridCol w="1049325">
                  <a:extLst>
                    <a:ext uri="{9D8B030D-6E8A-4147-A177-3AD203B41FA5}">
                      <a16:colId xmlns:a16="http://schemas.microsoft.com/office/drawing/2014/main" val="2498486637"/>
                    </a:ext>
                  </a:extLst>
                </a:gridCol>
              </a:tblGrid>
              <a:tr h="405204">
                <a:tc>
                  <a:txBody>
                    <a:bodyPr/>
                    <a:lstStyle/>
                    <a:p>
                      <a:endParaRPr lang="en-US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</a:t>
                      </a:r>
                    </a:p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Spatial     Scale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Temporal Scale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Spectral   Weighting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Dynamic Range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Latitude Range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Radiometric</a:t>
                      </a:r>
                    </a:p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Metric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Channel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708672"/>
                  </a:ext>
                </a:extLst>
              </a:tr>
              <a:tr h="405204">
                <a:tc rowSpan="3"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On-Board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Internal BB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Filtered Radiance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IFOV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 Capability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290-320 K BB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Across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Absolute Accuracy, Stability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TOT, WN, LW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122165"/>
                  </a:ext>
                </a:extLst>
              </a:tr>
              <a:tr h="405204">
                <a:tc vMerge="1">
                  <a:txBody>
                    <a:bodyPr/>
                    <a:lstStyle/>
                    <a:p>
                      <a:r>
                        <a:rPr lang="en-US" sz="900" dirty="0"/>
                        <a:t>On-Board</a:t>
                      </a:r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Internal Lamp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Filtered Radiance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IFOV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Continuous Capability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17000, 2000, 2300 K BB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Across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Absolute Stability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1476520"/>
                  </a:ext>
                </a:extLst>
              </a:tr>
              <a:tr h="405204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Filtered Radiance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IFOV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per orbit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Solar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Fixed, High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or S Pole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Relative Stability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TOT, SW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985183"/>
                  </a:ext>
                </a:extLst>
              </a:tr>
              <a:tr h="405204">
                <a:tc rowSpan="8"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Vicarious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Theoretical Line-by-Line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Filtered Radiance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&gt;20 Km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Instantaneous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Earth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Across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Inter-Channel Theoretical Agreement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TOT, WN, LW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4908689"/>
                  </a:ext>
                </a:extLst>
              </a:tr>
              <a:tr h="405204">
                <a:tc vMerge="1"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Unfiltering</a:t>
                      </a: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Algorithm</a:t>
                      </a:r>
                    </a:p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Theoretical Validation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TOT, SW, WN, LW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985770"/>
                  </a:ext>
                </a:extLst>
              </a:tr>
              <a:tr h="405204">
                <a:tc vMerge="1">
                  <a:txBody>
                    <a:bodyPr/>
                    <a:lstStyle/>
                    <a:p>
                      <a:r>
                        <a:rPr lang="en-US" sz="900" dirty="0"/>
                        <a:t>Vicarious</a:t>
                      </a:r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Inter-Satellite</a:t>
                      </a:r>
                    </a:p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(Direct Comparison)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Unfiltered Radiance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1-deg Grid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per crossing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Earth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Inter-Instrument Agreement, Stability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TOT, SW, WN, LW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OLR, 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4656969"/>
                  </a:ext>
                </a:extLst>
              </a:tr>
              <a:tr h="499566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Tropical Mean</a:t>
                      </a:r>
                    </a:p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Geographical Average)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Unfiltered Radiance</a:t>
                      </a:r>
                    </a:p>
                    <a:p>
                      <a:pPr algn="ctr"/>
                      <a:endParaRPr lang="en-U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20N-20S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Tropical Ocean, All Sky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20N-20S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Inter-Instrument Agreement, Stability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TOT, WN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OLR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911470"/>
                  </a:ext>
                </a:extLst>
              </a:tr>
              <a:tr h="499566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DCC Albedo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Unfiltered Radiance</a:t>
                      </a:r>
                    </a:p>
                    <a:p>
                      <a:pPr algn="ctr"/>
                      <a:endParaRPr lang="en-U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40 Km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Cloud 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All, Daytime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Inter-Instrument Agreement, Stability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208567"/>
                  </a:ext>
                </a:extLst>
              </a:tr>
              <a:tr h="405204">
                <a:tc vMerge="1"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3-Channel Intercomparison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Unfiltered Radiance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&gt;100 Km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Earth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Across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All, Daytime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Inter-Channel consistency, Stability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TOT, SW, WN, LW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OLR, 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1038902"/>
                  </a:ext>
                </a:extLst>
              </a:tr>
              <a:tr h="405204">
                <a:tc vMerge="1">
                  <a:txBody>
                    <a:bodyPr/>
                    <a:lstStyle/>
                    <a:p>
                      <a:endParaRPr lang="en-US" sz="900"/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Space Averaging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Fluxes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Regional, Zonal, Global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Monthly, Yearly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Various Earth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Across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Inter-Instrument Agreement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OLR, 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520453"/>
                  </a:ext>
                </a:extLst>
              </a:tr>
              <a:tr h="405204">
                <a:tc v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Lunar Radiance Measurements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Filtered Radiance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 IFOV</a:t>
                      </a:r>
                    </a:p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(7-10%)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day per lunar month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Lunar </a:t>
                      </a:r>
                    </a:p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OLR and RS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Fixed, Low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or S Pole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Relative Stability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TOT, SW, WN, LW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233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564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823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C393D-C516-2540-81ED-89C2D4D18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CERES Operational Scanning Capabilities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3497F8C-239D-8B44-B488-71281CD5FF98}"/>
              </a:ext>
            </a:extLst>
          </p:cNvPr>
          <p:cNvGrpSpPr/>
          <p:nvPr/>
        </p:nvGrpSpPr>
        <p:grpSpPr>
          <a:xfrm>
            <a:off x="927410" y="1022071"/>
            <a:ext cx="7683190" cy="5637771"/>
            <a:chOff x="1286062" y="1328941"/>
            <a:chExt cx="6705600" cy="513397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08CD7B3-ECC0-D548-9AEA-353F798EDE4B}"/>
                </a:ext>
              </a:extLst>
            </p:cNvPr>
            <p:cNvGrpSpPr/>
            <p:nvPr/>
          </p:nvGrpSpPr>
          <p:grpSpPr>
            <a:xfrm>
              <a:off x="1286062" y="1328941"/>
              <a:ext cx="6705600" cy="5133975"/>
              <a:chOff x="1286062" y="1328941"/>
              <a:chExt cx="6705600" cy="5133975"/>
            </a:xfrm>
          </p:grpSpPr>
          <p:pic>
            <p:nvPicPr>
              <p:cNvPr id="15" name="Picture 13" descr="Picture 1">
                <a:extLst>
                  <a:ext uri="{FF2B5EF4-FFF2-40B4-BE49-F238E27FC236}">
                    <a16:creationId xmlns:a16="http://schemas.microsoft.com/office/drawing/2014/main" id="{23D0823D-1C1E-DC46-BB25-14621AE7A1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86062" y="1328941"/>
                <a:ext cx="6705600" cy="51339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2CD9A0BE-832D-0E47-88FE-DECB9A4CB191}"/>
                  </a:ext>
                </a:extLst>
              </p:cNvPr>
              <p:cNvSpPr/>
              <p:nvPr/>
            </p:nvSpPr>
            <p:spPr>
              <a:xfrm>
                <a:off x="1475366" y="1708955"/>
                <a:ext cx="2763976" cy="175564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BE62A2-A58F-CC4F-9A9A-0CB2BBE524DC}"/>
                </a:ext>
              </a:extLst>
            </p:cNvPr>
            <p:cNvGrpSpPr/>
            <p:nvPr/>
          </p:nvGrpSpPr>
          <p:grpSpPr>
            <a:xfrm>
              <a:off x="1662584" y="1669321"/>
              <a:ext cx="2607414" cy="2206178"/>
              <a:chOff x="1765300" y="1846754"/>
              <a:chExt cx="2309813" cy="2089150"/>
            </a:xfrm>
            <a:solidFill>
              <a:schemeClr val="bg1"/>
            </a:solidFill>
          </p:grpSpPr>
          <p:pic>
            <p:nvPicPr>
              <p:cNvPr id="13" name="Picture 12" descr="UK_inProgress.png">
                <a:extLst>
                  <a:ext uri="{FF2B5EF4-FFF2-40B4-BE49-F238E27FC236}">
                    <a16:creationId xmlns:a16="http://schemas.microsoft.com/office/drawing/2014/main" id="{D0B85758-7C80-4A49-9D2A-41F3D3FD30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5300" y="1846754"/>
                <a:ext cx="2309813" cy="2089150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</p:pic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F1BC9EF3-379A-1740-8D41-6314B216BD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40000" y="3651742"/>
                <a:ext cx="1474868" cy="26230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eaLnBrk="1" hangingPunct="1"/>
                <a:r>
                  <a:rPr lang="en-US" sz="1200" b="1" dirty="0">
                    <a:solidFill>
                      <a:srgbClr val="FF0000"/>
                    </a:solidFill>
                  </a:rPr>
                  <a:t>Tracking Capability</a:t>
                </a:r>
              </a:p>
            </p:txBody>
          </p:sp>
        </p:grpSp>
        <p:sp>
          <p:nvSpPr>
            <p:cNvPr id="7" name="Line 14">
              <a:extLst>
                <a:ext uri="{FF2B5EF4-FFF2-40B4-BE49-F238E27FC236}">
                  <a16:creationId xmlns:a16="http://schemas.microsoft.com/office/drawing/2014/main" id="{A8367C98-C0CD-6E48-B068-CA432E38D2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62463" y="4075130"/>
              <a:ext cx="685800" cy="16764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Text Box 19">
              <a:extLst>
                <a:ext uri="{FF2B5EF4-FFF2-40B4-BE49-F238E27FC236}">
                  <a16:creationId xmlns:a16="http://schemas.microsoft.com/office/drawing/2014/main" id="{CB50B0DC-6582-1749-8A90-89CF1938E0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1038" y="5783280"/>
              <a:ext cx="2514600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200" b="1" dirty="0">
                  <a:solidFill>
                    <a:srgbClr val="FF0000"/>
                  </a:solidFill>
                </a:rPr>
                <a:t>Targeted Campaigns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9" name="Line 16">
              <a:extLst>
                <a:ext uri="{FF2B5EF4-FFF2-40B4-BE49-F238E27FC236}">
                  <a16:creationId xmlns:a16="http://schemas.microsoft.com/office/drawing/2014/main" id="{6ABA8BDD-68A7-D648-B0D8-229E5D53A8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60676" y="3989592"/>
              <a:ext cx="457200" cy="18288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" name="Text Box 18">
              <a:extLst>
                <a:ext uri="{FF2B5EF4-FFF2-40B4-BE49-F238E27FC236}">
                  <a16:creationId xmlns:a16="http://schemas.microsoft.com/office/drawing/2014/main" id="{422CBCAB-18D3-604F-BBF8-F4C242D54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1676" y="5785054"/>
              <a:ext cx="2514600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200" b="1" dirty="0">
                  <a:solidFill>
                    <a:srgbClr val="FF0000"/>
                  </a:solidFill>
                </a:rPr>
                <a:t>Increased angular sampling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  <p:sp>
          <p:nvSpPr>
            <p:cNvPr id="11" name="Line 15">
              <a:extLst>
                <a:ext uri="{FF2B5EF4-FFF2-40B4-BE49-F238E27FC236}">
                  <a16:creationId xmlns:a16="http://schemas.microsoft.com/office/drawing/2014/main" id="{6BFACB5A-139C-384D-972F-76A84E0063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33937" y="1675577"/>
              <a:ext cx="381000" cy="14478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" name="Text Box 17">
              <a:extLst>
                <a:ext uri="{FF2B5EF4-FFF2-40B4-BE49-F238E27FC236}">
                  <a16:creationId xmlns:a16="http://schemas.microsoft.com/office/drawing/2014/main" id="{1A670D79-8943-CC43-B3C1-E55086683E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2337" y="3407539"/>
              <a:ext cx="2514600" cy="2769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sz="1200" b="1" dirty="0">
                  <a:solidFill>
                    <a:srgbClr val="FF0000"/>
                  </a:solidFill>
                </a:rPr>
                <a:t>Nominal Science Mode</a:t>
              </a:r>
              <a:endParaRPr lang="en-US" sz="18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EE83EAB2-5E99-BB42-8C50-35E457EDF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1C76E2-B951-C241-952D-A052391BD555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3C065E-77DC-C345-A716-FCAB2D06DCC6}"/>
              </a:ext>
            </a:extLst>
          </p:cNvPr>
          <p:cNvSpPr txBox="1"/>
          <p:nvPr/>
        </p:nvSpPr>
        <p:spPr>
          <a:xfrm>
            <a:off x="9637519" y="5621507"/>
            <a:ext cx="1777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APS: Azimuth plane Scan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3FF9C3-68E8-8A43-8291-63A4DA47DDC0}"/>
              </a:ext>
            </a:extLst>
          </p:cNvPr>
          <p:cNvGrpSpPr/>
          <p:nvPr/>
        </p:nvGrpSpPr>
        <p:grpSpPr>
          <a:xfrm>
            <a:off x="8956744" y="1767418"/>
            <a:ext cx="2881196" cy="2832585"/>
            <a:chOff x="2880285" y="1808256"/>
            <a:chExt cx="3398166" cy="2924945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53A1A4A-06B1-EE4E-B36C-CEB88BB6D6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80285" y="1808256"/>
              <a:ext cx="3398166" cy="2862356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8C3F41-4D5C-0B45-B072-DA3641979D64}"/>
                </a:ext>
              </a:extLst>
            </p:cNvPr>
            <p:cNvSpPr txBox="1"/>
            <p:nvPr/>
          </p:nvSpPr>
          <p:spPr>
            <a:xfrm>
              <a:off x="4252750" y="4533438"/>
              <a:ext cx="1875872" cy="19976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/>
                <a:t>Sensors- TOT, SW, WN or LW (FM6)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784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923CF5C-F9CF-8440-9D28-C499C9FA6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203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CERES spatial sampling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FAA23B5-CBC0-DF4F-83CE-53091EE94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887" y="941387"/>
            <a:ext cx="7642225" cy="497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0D91B0-499C-BA43-A12C-8B227BE64866}"/>
              </a:ext>
            </a:extLst>
          </p:cNvPr>
          <p:cNvSpPr/>
          <p:nvPr/>
        </p:nvSpPr>
        <p:spPr>
          <a:xfrm>
            <a:off x="2514599" y="5829316"/>
            <a:ext cx="69187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dirty="0"/>
              <a:t>Cross-track spacing given by Scan Rate</a:t>
            </a:r>
          </a:p>
          <a:p>
            <a:r>
              <a:rPr lang="en-US" altLang="en-US" dirty="0"/>
              <a:t>Along-track spacing given by S/C motion and Scan Cycle Time </a:t>
            </a:r>
          </a:p>
        </p:txBody>
      </p:sp>
    </p:spTree>
    <p:extLst>
      <p:ext uri="{BB962C8B-B14F-4D97-AF65-F5344CB8AC3E}">
        <p14:creationId xmlns:p14="http://schemas.microsoft.com/office/powerpoint/2010/main" val="3896759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BF8DB-D91C-F94A-8D2F-B69EF7808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146" y="18255"/>
            <a:ext cx="10130223" cy="1325563"/>
          </a:xfrm>
        </p:spPr>
        <p:txBody>
          <a:bodyPr/>
          <a:lstStyle/>
          <a:p>
            <a:pPr algn="ctr"/>
            <a:r>
              <a:rPr lang="en-US" b="1" dirty="0"/>
              <a:t>Current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77ACC-7C69-274C-9A00-49C2A2CC5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145" y="1528011"/>
            <a:ext cx="10130223" cy="4660984"/>
          </a:xfrm>
        </p:spPr>
        <p:txBody>
          <a:bodyPr/>
          <a:lstStyle/>
          <a:p>
            <a:r>
              <a:rPr lang="en-US" b="1" dirty="0"/>
              <a:t>Terra</a:t>
            </a:r>
            <a:r>
              <a:rPr lang="en-US" dirty="0"/>
              <a:t>: FM1 (Cross track mode), FM2 (Biaxial mode on Nov. 1, 2021).</a:t>
            </a:r>
          </a:p>
          <a:p>
            <a:endParaRPr lang="en-US" b="1" dirty="0"/>
          </a:p>
          <a:p>
            <a:r>
              <a:rPr lang="en-US" b="1" dirty="0"/>
              <a:t>Aqua</a:t>
            </a:r>
            <a:r>
              <a:rPr lang="en-US" dirty="0"/>
              <a:t>: FM3 (Cross track mode), FM4 (Biaxial mode since July 2021).</a:t>
            </a:r>
          </a:p>
          <a:p>
            <a:endParaRPr lang="en-US" b="1" dirty="0"/>
          </a:p>
          <a:p>
            <a:r>
              <a:rPr lang="en-US" b="1" dirty="0"/>
              <a:t>S-NPP</a:t>
            </a:r>
            <a:r>
              <a:rPr lang="en-US" dirty="0"/>
              <a:t>: FM5 (Biaxial mode since October 2019)</a:t>
            </a:r>
          </a:p>
          <a:p>
            <a:endParaRPr lang="en-US" b="1" dirty="0"/>
          </a:p>
          <a:p>
            <a:r>
              <a:rPr lang="en-US" b="1" dirty="0"/>
              <a:t>NOAA-20</a:t>
            </a:r>
            <a:r>
              <a:rPr lang="en-US" dirty="0"/>
              <a:t>: FM6 (Cross track mode)</a:t>
            </a:r>
          </a:p>
        </p:txBody>
      </p:sp>
    </p:spTree>
    <p:extLst>
      <p:ext uri="{BB962C8B-B14F-4D97-AF65-F5344CB8AC3E}">
        <p14:creationId xmlns:p14="http://schemas.microsoft.com/office/powerpoint/2010/main" val="376128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88376-9967-4945-985A-BF7563E93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888" y="43426"/>
            <a:ext cx="10130223" cy="1325563"/>
          </a:xfrm>
        </p:spPr>
        <p:txBody>
          <a:bodyPr/>
          <a:lstStyle/>
          <a:p>
            <a:pPr algn="ctr"/>
            <a:r>
              <a:rPr lang="en-US" b="1" dirty="0"/>
              <a:t>CPF-CERES Intercalibration Desirables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BED63-BCEB-B940-9F28-AAFECC36B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1916"/>
            <a:ext cx="10603832" cy="5021869"/>
          </a:xfrm>
        </p:spPr>
        <p:txBody>
          <a:bodyPr>
            <a:normAutofit/>
          </a:bodyPr>
          <a:lstStyle/>
          <a:p>
            <a:r>
              <a:rPr lang="en-US" dirty="0"/>
              <a:t>Co-located inter-comparisons between CERES SW sensor and CPF when the orbits cross-over to validate CERES SW performance.</a:t>
            </a:r>
          </a:p>
          <a:p>
            <a:pPr lvl="1"/>
            <a:r>
              <a:rPr lang="en-US" dirty="0"/>
              <a:t>Geographically diverse scenes spanning the spectral and dynamic range of the CERES SW sensor.</a:t>
            </a:r>
          </a:p>
          <a:p>
            <a:pPr lvl="2"/>
            <a:r>
              <a:rPr lang="en-US" dirty="0"/>
              <a:t>Clear Ocean scenes for checks on the UV/blue </a:t>
            </a:r>
            <a:r>
              <a:rPr lang="en-US"/>
              <a:t>wavelengths.</a:t>
            </a:r>
            <a:endParaRPr lang="en-US" dirty="0"/>
          </a:p>
          <a:p>
            <a:pPr lvl="2"/>
            <a:r>
              <a:rPr lang="en-US"/>
              <a:t>Spanning </a:t>
            </a:r>
            <a:r>
              <a:rPr lang="en-US" dirty="0"/>
              <a:t>the dynamic range helps to evaluate linearity, offsets.</a:t>
            </a:r>
          </a:p>
          <a:p>
            <a:r>
              <a:rPr lang="en-US" dirty="0"/>
              <a:t>Independent validation of inter-instrument differences across CERES SW sensors on various spacecraft.</a:t>
            </a:r>
          </a:p>
          <a:p>
            <a:pPr lvl="1"/>
            <a:r>
              <a:rPr lang="en-US" dirty="0"/>
              <a:t>Co-located CERES data obtained where the orbits cross-over, which occurs North of 70</a:t>
            </a:r>
            <a:r>
              <a:rPr lang="en-US" baseline="30000" dirty="0"/>
              <a:t>o</a:t>
            </a:r>
            <a:r>
              <a:rPr lang="en-US" dirty="0"/>
              <a:t> latitude for Terra/Aqua, Terra/S-NPP, Terra/NOAA-20.</a:t>
            </a:r>
          </a:p>
          <a:p>
            <a:r>
              <a:rPr lang="en-US" dirty="0"/>
              <a:t>Deriving/refining corrections for CERES lunar scans using CPF’s observations of the Moon.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746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561F1-1B94-254B-9839-9F7A4D02A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888" y="0"/>
            <a:ext cx="10130223" cy="1325563"/>
          </a:xfrm>
        </p:spPr>
        <p:txBody>
          <a:bodyPr/>
          <a:lstStyle/>
          <a:p>
            <a:pPr algn="ctr"/>
            <a:r>
              <a:rPr lang="en-US" b="1" dirty="0"/>
              <a:t>Changes to Terra and Aqua MLT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9043BF-C871-9741-A6A2-F36EF02799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500921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Terra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Completed all Inclination Adjust Maneuvers (IAMs) related to maintaining a 1030 mean local time (MLT) equator crossing and 705 km orbit altitude. </a:t>
            </a:r>
          </a:p>
          <a:p>
            <a:pPr lvl="1"/>
            <a:r>
              <a:rPr lang="en-US" dirty="0"/>
              <a:t>Began drifting to an earlier MLT in April 2021. </a:t>
            </a:r>
          </a:p>
          <a:p>
            <a:pPr lvl="1"/>
            <a:r>
              <a:rPr lang="en-US" dirty="0"/>
              <a:t>In October 2022, will reach and exceed a 1015 MLT crossing corresponding to a constellation exit with lower orbit altitude (694 km). </a:t>
            </a:r>
          </a:p>
          <a:p>
            <a:pPr lvl="1"/>
            <a:r>
              <a:rPr lang="en-US" dirty="0"/>
              <a:t>MLT will continue to drift after this, reaching 0900 around December 2025.</a:t>
            </a:r>
          </a:p>
          <a:p>
            <a:endParaRPr lang="en-US" b="1" dirty="0"/>
          </a:p>
          <a:p>
            <a:r>
              <a:rPr lang="en-US" b="1" dirty="0"/>
              <a:t>Aqua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Completed all IAMs related to maintaining a 1330 MLT equator crossing and 705 km orbit altitude. </a:t>
            </a:r>
          </a:p>
          <a:p>
            <a:pPr lvl="1"/>
            <a:r>
              <a:rPr lang="en-US" dirty="0"/>
              <a:t>Will begin drifting to a later MLT in January 2022. Will also exit A-Train constellation with lower orbit altitude (685 km). </a:t>
            </a:r>
          </a:p>
          <a:p>
            <a:pPr lvl="1"/>
            <a:r>
              <a:rPr lang="en-US" dirty="0"/>
              <a:t>By mid-2022, will reach and exceed a 1345 MLT crossing. </a:t>
            </a:r>
          </a:p>
          <a:p>
            <a:pPr lvl="1"/>
            <a:r>
              <a:rPr lang="en-US" dirty="0"/>
              <a:t>MLT will continue to drift after this, reaching 1530 around September 2025.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77FA14-CECC-4447-8DE1-A02943BA2F6E}"/>
              </a:ext>
            </a:extLst>
          </p:cNvPr>
          <p:cNvSpPr txBox="1"/>
          <p:nvPr/>
        </p:nvSpPr>
        <p:spPr>
          <a:xfrm>
            <a:off x="7276071" y="6334780"/>
            <a:ext cx="49159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From N. Loeb’s ‘</a:t>
            </a:r>
            <a:r>
              <a:rPr lang="en-US" sz="1200" i="1" dirty="0">
                <a:hlinkClick r:id="rId3"/>
              </a:rPr>
              <a:t>State of CERES</a:t>
            </a:r>
            <a:r>
              <a:rPr lang="en-US" sz="1200" i="1" dirty="0"/>
              <a:t>’ presentation from Spring ‘21 CERES Science Team Meeting</a:t>
            </a:r>
          </a:p>
        </p:txBody>
      </p:sp>
    </p:spTree>
    <p:extLst>
      <p:ext uri="{BB962C8B-B14F-4D97-AF65-F5344CB8AC3E}">
        <p14:creationId xmlns:p14="http://schemas.microsoft.com/office/powerpoint/2010/main" val="489438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4951</TotalTime>
  <Words>843</Words>
  <Application>Microsoft Macintosh PowerPoint</Application>
  <PresentationFormat>Widescreen</PresentationFormat>
  <Paragraphs>189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CPF-CERES Intercalibration: Desirables</vt:lpstr>
      <vt:lpstr>CERES Background</vt:lpstr>
      <vt:lpstr>CERES Calibration/Validation protocol Activities</vt:lpstr>
      <vt:lpstr>CERES Operational Scanning Capabilities</vt:lpstr>
      <vt:lpstr>CERES spatial sampling</vt:lpstr>
      <vt:lpstr>Current Operations</vt:lpstr>
      <vt:lpstr>CPF-CERES Intercalibration Desirables</vt:lpstr>
      <vt:lpstr>Changes to Terra and Aqua MLT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CPF-CERES Intercalibration: Expected Outcome</dc:title>
  <dc:creator>Shankar, Mohan (LARC-E302)</dc:creator>
  <cp:lastModifiedBy>Shankar, Mohan (LARC-E302)</cp:lastModifiedBy>
  <cp:revision>9</cp:revision>
  <cp:lastPrinted>2021-10-26T23:29:24Z</cp:lastPrinted>
  <dcterms:created xsi:type="dcterms:W3CDTF">2021-10-25T14:07:48Z</dcterms:created>
  <dcterms:modified xsi:type="dcterms:W3CDTF">2021-10-29T15:50:40Z</dcterms:modified>
</cp:coreProperties>
</file>