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42"/>
  </p:notesMasterIdLst>
  <p:handoutMasterIdLst>
    <p:handoutMasterId r:id="rId43"/>
  </p:handoutMasterIdLst>
  <p:sldIdLst>
    <p:sldId id="274" r:id="rId5"/>
    <p:sldId id="329" r:id="rId6"/>
    <p:sldId id="336" r:id="rId7"/>
    <p:sldId id="307" r:id="rId8"/>
    <p:sldId id="330" r:id="rId9"/>
    <p:sldId id="328" r:id="rId10"/>
    <p:sldId id="331" r:id="rId11"/>
    <p:sldId id="333" r:id="rId12"/>
    <p:sldId id="332" r:id="rId13"/>
    <p:sldId id="309" r:id="rId14"/>
    <p:sldId id="310" r:id="rId15"/>
    <p:sldId id="337" r:id="rId16"/>
    <p:sldId id="334" r:id="rId17"/>
    <p:sldId id="335" r:id="rId18"/>
    <p:sldId id="315" r:id="rId19"/>
    <p:sldId id="341" r:id="rId20"/>
    <p:sldId id="327" r:id="rId21"/>
    <p:sldId id="316" r:id="rId22"/>
    <p:sldId id="326" r:id="rId23"/>
    <p:sldId id="340" r:id="rId24"/>
    <p:sldId id="318" r:id="rId25"/>
    <p:sldId id="325" r:id="rId26"/>
    <p:sldId id="317" r:id="rId27"/>
    <p:sldId id="324" r:id="rId28"/>
    <p:sldId id="319" r:id="rId29"/>
    <p:sldId id="323" r:id="rId30"/>
    <p:sldId id="338" r:id="rId31"/>
    <p:sldId id="342" r:id="rId32"/>
    <p:sldId id="321" r:id="rId33"/>
    <p:sldId id="322" r:id="rId34"/>
    <p:sldId id="7071" r:id="rId35"/>
    <p:sldId id="7072" r:id="rId36"/>
    <p:sldId id="314" r:id="rId37"/>
    <p:sldId id="312" r:id="rId38"/>
    <p:sldId id="298" r:id="rId39"/>
    <p:sldId id="1304" r:id="rId40"/>
    <p:sldId id="1306" r:id="rId41"/>
  </p:sldIdLst>
  <p:sldSz cx="12192000" cy="6858000"/>
  <p:notesSz cx="6858000" cy="9144000"/>
  <p:defaultTextStyle>
    <a:defPPr>
      <a:defRPr lang="en-US"/>
    </a:defPPr>
    <a:lvl1pPr algn="l" rtl="0" eaLnBrk="0" fontAlgn="base" hangingPunct="0">
      <a:spcBef>
        <a:spcPct val="0"/>
      </a:spcBef>
      <a:spcAft>
        <a:spcPct val="0"/>
      </a:spcAft>
      <a:defRPr sz="2800" b="1" kern="1200" baseline="-250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800" b="1" kern="1200" baseline="-250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800" b="1" kern="1200" baseline="-250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800" b="1" kern="1200" baseline="-250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800" b="1" kern="1200" baseline="-25000">
        <a:solidFill>
          <a:schemeClr val="tx1"/>
        </a:solidFill>
        <a:latin typeface="Arial" panose="020B0604020202020204" pitchFamily="34" charset="0"/>
        <a:ea typeface="+mn-ea"/>
        <a:cs typeface="+mn-cs"/>
      </a:defRPr>
    </a:lvl5pPr>
    <a:lvl6pPr marL="2286000" algn="l" defTabSz="914400" rtl="0" eaLnBrk="1" latinLnBrk="0" hangingPunct="1">
      <a:defRPr sz="2800" b="1" kern="1200" baseline="-25000">
        <a:solidFill>
          <a:schemeClr val="tx1"/>
        </a:solidFill>
        <a:latin typeface="Arial" panose="020B0604020202020204" pitchFamily="34" charset="0"/>
        <a:ea typeface="+mn-ea"/>
        <a:cs typeface="+mn-cs"/>
      </a:defRPr>
    </a:lvl6pPr>
    <a:lvl7pPr marL="2743200" algn="l" defTabSz="914400" rtl="0" eaLnBrk="1" latinLnBrk="0" hangingPunct="1">
      <a:defRPr sz="2800" b="1" kern="1200" baseline="-25000">
        <a:solidFill>
          <a:schemeClr val="tx1"/>
        </a:solidFill>
        <a:latin typeface="Arial" panose="020B0604020202020204" pitchFamily="34" charset="0"/>
        <a:ea typeface="+mn-ea"/>
        <a:cs typeface="+mn-cs"/>
      </a:defRPr>
    </a:lvl7pPr>
    <a:lvl8pPr marL="3200400" algn="l" defTabSz="914400" rtl="0" eaLnBrk="1" latinLnBrk="0" hangingPunct="1">
      <a:defRPr sz="2800" b="1" kern="1200" baseline="-25000">
        <a:solidFill>
          <a:schemeClr val="tx1"/>
        </a:solidFill>
        <a:latin typeface="Arial" panose="020B0604020202020204" pitchFamily="34" charset="0"/>
        <a:ea typeface="+mn-ea"/>
        <a:cs typeface="+mn-cs"/>
      </a:defRPr>
    </a:lvl8pPr>
    <a:lvl9pPr marL="3657600" algn="l" defTabSz="914400" rtl="0" eaLnBrk="1" latinLnBrk="0" hangingPunct="1">
      <a:defRPr sz="2800" b="1" kern="1200" baseline="-250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Title and Agenda" id="{E33648C1-6311-491F-BA38-37E06DECAD9A}">
          <p14:sldIdLst>
            <p14:sldId id="274"/>
            <p14:sldId id="329"/>
          </p14:sldIdLst>
        </p14:section>
        <p14:section name="Introduction" id="{A2F426C2-17AC-4BFB-AFB1-E30CD421DF21}">
          <p14:sldIdLst>
            <p14:sldId id="336"/>
            <p14:sldId id="307"/>
            <p14:sldId id="330"/>
            <p14:sldId id="328"/>
            <p14:sldId id="331"/>
            <p14:sldId id="333"/>
            <p14:sldId id="332"/>
            <p14:sldId id="309"/>
            <p14:sldId id="310"/>
          </p14:sldIdLst>
        </p14:section>
        <p14:section name="Section 2: Fuel Development Activities" id="{63977946-EB17-43BF-B69B-496090434E7A}">
          <p14:sldIdLst>
            <p14:sldId id="337"/>
            <p14:sldId id="334"/>
            <p14:sldId id="335"/>
            <p14:sldId id="315"/>
            <p14:sldId id="341"/>
            <p14:sldId id="327"/>
            <p14:sldId id="316"/>
            <p14:sldId id="326"/>
            <p14:sldId id="340"/>
            <p14:sldId id="318"/>
            <p14:sldId id="325"/>
            <p14:sldId id="317"/>
            <p14:sldId id="324"/>
            <p14:sldId id="319"/>
            <p14:sldId id="323"/>
          </p14:sldIdLst>
        </p14:section>
        <p14:section name="Summary and Ongoing Development" id="{B96CED83-AC55-4FE7-9EB3-97126925AC42}">
          <p14:sldIdLst>
            <p14:sldId id="338"/>
            <p14:sldId id="342"/>
            <p14:sldId id="321"/>
            <p14:sldId id="322"/>
            <p14:sldId id="7071"/>
            <p14:sldId id="7072"/>
            <p14:sldId id="314"/>
            <p14:sldId id="312"/>
            <p14:sldId id="298"/>
            <p14:sldId id="1304"/>
            <p14:sldId id="130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8C9"/>
    <a:srgbClr val="99BADB"/>
    <a:srgbClr val="335B8B"/>
    <a:srgbClr val="D6EDBD"/>
    <a:srgbClr val="93C1AB"/>
    <a:srgbClr val="3B3C3E"/>
    <a:srgbClr val="117F40"/>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6968" autoAdjust="0"/>
  </p:normalViewPr>
  <p:slideViewPr>
    <p:cSldViewPr>
      <p:cViewPr varScale="1">
        <p:scale>
          <a:sx n="65" d="100"/>
          <a:sy n="65" d="100"/>
        </p:scale>
        <p:origin x="708"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6" d="100"/>
          <a:sy n="66" d="100"/>
        </p:scale>
        <p:origin x="-2808"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kbenensky.AMA-INC\Documents\Fuel_Endurance.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kbenensky.AMA-INC\Documents\NTP%20Independent%20Flight%20Demo%20Study\Final%20Presentation\NTP_Material_Properti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13860144132616"/>
          <c:y val="4.9551039371317059E-2"/>
          <c:w val="0.84214199929659705"/>
          <c:h val="0.78955394460487927"/>
        </c:manualLayout>
      </c:layout>
      <c:scatterChart>
        <c:scatterStyle val="lineMarker"/>
        <c:varyColors val="0"/>
        <c:ser>
          <c:idx val="0"/>
          <c:order val="0"/>
          <c:tx>
            <c:v>Composite</c:v>
          </c:tx>
          <c:spPr>
            <a:ln w="19050" cap="rnd">
              <a:noFill/>
              <a:round/>
            </a:ln>
            <a:effectLst/>
          </c:spPr>
          <c:marker>
            <c:symbol val="none"/>
          </c:marker>
          <c:xVal>
            <c:numRef>
              <c:f>Sheet1!$E$2:$E$8</c:f>
              <c:numCache>
                <c:formatCode>General</c:formatCode>
                <c:ptCount val="7"/>
                <c:pt idx="0">
                  <c:v>2656.6037735849</c:v>
                </c:pt>
                <c:pt idx="1">
                  <c:v>2544.3396226414998</c:v>
                </c:pt>
                <c:pt idx="2">
                  <c:v>2496.2264150943302</c:v>
                </c:pt>
                <c:pt idx="3">
                  <c:v>2449.0566037735798</c:v>
                </c:pt>
                <c:pt idx="4">
                  <c:v>2397.1698113207499</c:v>
                </c:pt>
                <c:pt idx="5">
                  <c:v>2345.28301886792</c:v>
                </c:pt>
                <c:pt idx="6">
                  <c:v>2345.28301886792</c:v>
                </c:pt>
              </c:numCache>
            </c:numRef>
          </c:xVal>
          <c:yVal>
            <c:numRef>
              <c:f>Sheet1!$F$2:$F$8</c:f>
              <c:numCache>
                <c:formatCode>General</c:formatCode>
                <c:ptCount val="7"/>
                <c:pt idx="0">
                  <c:v>1.9855185674798701</c:v>
                </c:pt>
                <c:pt idx="1">
                  <c:v>3.9954632856627801</c:v>
                </c:pt>
                <c:pt idx="2">
                  <c:v>5.25495733685855</c:v>
                </c:pt>
                <c:pt idx="3">
                  <c:v>6.5303449104674902</c:v>
                </c:pt>
                <c:pt idx="4">
                  <c:v>8.1880483115010207</c:v>
                </c:pt>
                <c:pt idx="5">
                  <c:v>10.0049873813243</c:v>
                </c:pt>
                <c:pt idx="6">
                  <c:v>10.0049873813243</c:v>
                </c:pt>
              </c:numCache>
            </c:numRef>
          </c:yVal>
          <c:smooth val="0"/>
          <c:extLst>
            <c:ext xmlns:c16="http://schemas.microsoft.com/office/drawing/2014/chart" uri="{C3380CC4-5D6E-409C-BE32-E72D297353CC}">
              <c16:uniqueId val="{00000000-11F3-4025-B2C4-B5148FCB0973}"/>
            </c:ext>
          </c:extLst>
        </c:ser>
        <c:ser>
          <c:idx val="2"/>
          <c:order val="1"/>
          <c:tx>
            <c:v>NERVA - Graphite Matrix</c:v>
          </c:tx>
          <c:spPr>
            <a:ln w="25400" cap="rnd">
              <a:noFill/>
              <a:round/>
            </a:ln>
            <a:effectLst/>
          </c:spPr>
          <c:marker>
            <c:symbol val="none"/>
          </c:marker>
          <c:trendline>
            <c:spPr>
              <a:ln w="19050" cap="rnd">
                <a:solidFill>
                  <a:srgbClr val="0070C0"/>
                </a:solidFill>
                <a:prstDash val="solid"/>
              </a:ln>
              <a:effectLst/>
            </c:spPr>
            <c:trendlineType val="power"/>
            <c:forward val="100"/>
            <c:backward val="100"/>
            <c:dispRSqr val="0"/>
            <c:dispEq val="0"/>
          </c:trendline>
          <c:xVal>
            <c:numRef>
              <c:f>Sheet1!$B$2:$B$15</c:f>
              <c:numCache>
                <c:formatCode>General</c:formatCode>
                <c:ptCount val="14"/>
                <c:pt idx="0">
                  <c:v>2225.4716981132001</c:v>
                </c:pt>
                <c:pt idx="1">
                  <c:v>2236.7924528301801</c:v>
                </c:pt>
                <c:pt idx="2">
                  <c:v>2251.8867924528299</c:v>
                </c:pt>
                <c:pt idx="3">
                  <c:v>2269.8113207547099</c:v>
                </c:pt>
                <c:pt idx="4">
                  <c:v>2269.8113207547099</c:v>
                </c:pt>
                <c:pt idx="5">
                  <c:v>2287.7358490565998</c:v>
                </c:pt>
                <c:pt idx="6">
                  <c:v>2300</c:v>
                </c:pt>
                <c:pt idx="7">
                  <c:v>2320.7547169811301</c:v>
                </c:pt>
                <c:pt idx="8">
                  <c:v>2349.0566037735798</c:v>
                </c:pt>
                <c:pt idx="9">
                  <c:v>2385.8490566037699</c:v>
                </c:pt>
                <c:pt idx="10">
                  <c:v>2416.03773584905</c:v>
                </c:pt>
                <c:pt idx="11">
                  <c:v>2449.0566037735798</c:v>
                </c:pt>
                <c:pt idx="12">
                  <c:v>2465.0943396226398</c:v>
                </c:pt>
                <c:pt idx="13">
                  <c:v>2490.5660377358399</c:v>
                </c:pt>
              </c:numCache>
            </c:numRef>
          </c:xVal>
          <c:yVal>
            <c:numRef>
              <c:f>Sheet1!$C$2:$C$15</c:f>
              <c:numCache>
                <c:formatCode>General</c:formatCode>
                <c:ptCount val="14"/>
                <c:pt idx="0">
                  <c:v>9.7858730921764199</c:v>
                </c:pt>
                <c:pt idx="1">
                  <c:v>9.14856988342747</c:v>
                </c:pt>
                <c:pt idx="2">
                  <c:v>8.3837579617834308</c:v>
                </c:pt>
                <c:pt idx="3">
                  <c:v>7.6029323398629902</c:v>
                </c:pt>
                <c:pt idx="4">
                  <c:v>7.6029323398629902</c:v>
                </c:pt>
                <c:pt idx="5">
                  <c:v>6.8380302848215297</c:v>
                </c:pt>
                <c:pt idx="6">
                  <c:v>6.4395505347914899</c:v>
                </c:pt>
                <c:pt idx="7">
                  <c:v>5.7541761807474998</c:v>
                </c:pt>
                <c:pt idx="8">
                  <c:v>4.8774786684292701</c:v>
                </c:pt>
                <c:pt idx="9">
                  <c:v>3.9686636221607898</c:v>
                </c:pt>
                <c:pt idx="10">
                  <c:v>3.2829888234587101</c:v>
                </c:pt>
                <c:pt idx="11">
                  <c:v>2.6609181588751301</c:v>
                </c:pt>
                <c:pt idx="12">
                  <c:v>2.37378319913471</c:v>
                </c:pt>
                <c:pt idx="13">
                  <c:v>1.9908063934623199</c:v>
                </c:pt>
              </c:numCache>
            </c:numRef>
          </c:yVal>
          <c:smooth val="0"/>
          <c:extLst>
            <c:ext xmlns:c16="http://schemas.microsoft.com/office/drawing/2014/chart" uri="{C3380CC4-5D6E-409C-BE32-E72D297353CC}">
              <c16:uniqueId val="{00000002-11F3-4025-B2C4-B5148FCB0973}"/>
            </c:ext>
          </c:extLst>
        </c:ser>
        <c:ser>
          <c:idx val="3"/>
          <c:order val="2"/>
          <c:tx>
            <c:v>NERVA - Graphite Matrix</c:v>
          </c:tx>
          <c:spPr>
            <a:ln w="25400" cap="rnd">
              <a:noFill/>
              <a:round/>
            </a:ln>
            <a:effectLst/>
          </c:spPr>
          <c:marker>
            <c:symbol val="none"/>
          </c:marker>
          <c:trendline>
            <c:spPr>
              <a:ln w="19050" cap="rnd">
                <a:solidFill>
                  <a:srgbClr val="0070C0"/>
                </a:solidFill>
                <a:prstDash val="solid"/>
              </a:ln>
              <a:effectLst/>
            </c:spPr>
            <c:trendlineType val="power"/>
            <c:forward val="100"/>
            <c:backward val="100"/>
            <c:dispRSqr val="0"/>
            <c:dispEq val="0"/>
          </c:trendline>
          <c:xVal>
            <c:numRef>
              <c:f>Sheet1!$B$17:$B$27</c:f>
              <c:numCache>
                <c:formatCode>General</c:formatCode>
                <c:ptCount val="11"/>
                <c:pt idx="0">
                  <c:v>2271.6981132075398</c:v>
                </c:pt>
                <c:pt idx="1">
                  <c:v>2296.2264150943302</c:v>
                </c:pt>
                <c:pt idx="2">
                  <c:v>2315.0943396226398</c:v>
                </c:pt>
                <c:pt idx="3">
                  <c:v>2334.9056603773502</c:v>
                </c:pt>
                <c:pt idx="4">
                  <c:v>2360.3773584905598</c:v>
                </c:pt>
                <c:pt idx="5">
                  <c:v>2379.2452830188599</c:v>
                </c:pt>
                <c:pt idx="6">
                  <c:v>2413.2075471698099</c:v>
                </c:pt>
                <c:pt idx="7">
                  <c:v>2452.8301886792401</c:v>
                </c:pt>
                <c:pt idx="8">
                  <c:v>2486.7924528301801</c:v>
                </c:pt>
                <c:pt idx="9">
                  <c:v>2514.1509433962201</c:v>
                </c:pt>
                <c:pt idx="10">
                  <c:v>2535.8490566037699</c:v>
                </c:pt>
              </c:numCache>
            </c:numRef>
          </c:xVal>
          <c:yVal>
            <c:numRef>
              <c:f>Sheet1!$C$17:$C$27</c:f>
              <c:numCache>
                <c:formatCode>General</c:formatCode>
                <c:ptCount val="11"/>
                <c:pt idx="0">
                  <c:v>9.8480951808676807</c:v>
                </c:pt>
                <c:pt idx="1">
                  <c:v>8.6530465088330697</c:v>
                </c:pt>
                <c:pt idx="2">
                  <c:v>7.8403437086888497</c:v>
                </c:pt>
                <c:pt idx="3">
                  <c:v>7.1072286984737403</c:v>
                </c:pt>
                <c:pt idx="4">
                  <c:v>6.24654488643192</c:v>
                </c:pt>
                <c:pt idx="5">
                  <c:v>5.6886191563514004</c:v>
                </c:pt>
                <c:pt idx="6">
                  <c:v>4.7798942434803502</c:v>
                </c:pt>
                <c:pt idx="7">
                  <c:v>3.9187597644513801</c:v>
                </c:pt>
                <c:pt idx="8">
                  <c:v>3.2966590554019901</c:v>
                </c:pt>
                <c:pt idx="9">
                  <c:v>2.8658514601610299</c:v>
                </c:pt>
                <c:pt idx="10">
                  <c:v>2.5466890998678</c:v>
                </c:pt>
              </c:numCache>
            </c:numRef>
          </c:yVal>
          <c:smooth val="0"/>
          <c:extLst>
            <c:ext xmlns:c16="http://schemas.microsoft.com/office/drawing/2014/chart" uri="{C3380CC4-5D6E-409C-BE32-E72D297353CC}">
              <c16:uniqueId val="{00000004-11F3-4025-B2C4-B5148FCB0973}"/>
            </c:ext>
          </c:extLst>
        </c:ser>
        <c:ser>
          <c:idx val="4"/>
          <c:order val="3"/>
          <c:tx>
            <c:v>Composite</c:v>
          </c:tx>
          <c:spPr>
            <a:ln w="25400" cap="rnd">
              <a:noFill/>
              <a:round/>
            </a:ln>
            <a:effectLst/>
          </c:spPr>
          <c:marker>
            <c:symbol val="x"/>
            <c:size val="6"/>
            <c:spPr>
              <a:noFill/>
              <a:ln w="19050">
                <a:solidFill>
                  <a:schemeClr val="tx1"/>
                </a:solidFill>
              </a:ln>
              <a:effectLst/>
            </c:spPr>
          </c:marker>
          <c:trendline>
            <c:spPr>
              <a:ln w="19050" cap="rnd">
                <a:solidFill>
                  <a:srgbClr val="0070C0"/>
                </a:solidFill>
                <a:prstDash val="dash"/>
              </a:ln>
              <a:effectLst/>
            </c:spPr>
            <c:trendlineType val="power"/>
            <c:forward val="200"/>
            <c:backward val="100"/>
            <c:dispRSqr val="0"/>
            <c:dispEq val="0"/>
          </c:trendline>
          <c:xVal>
            <c:numRef>
              <c:f>Sheet1!$E$10:$E$12</c:f>
              <c:numCache>
                <c:formatCode>General</c:formatCode>
                <c:ptCount val="3"/>
                <c:pt idx="0">
                  <c:v>2347.1698113207499</c:v>
                </c:pt>
                <c:pt idx="1">
                  <c:v>2495.28301886792</c:v>
                </c:pt>
                <c:pt idx="2">
                  <c:v>2544.3396226414998</c:v>
                </c:pt>
              </c:numCache>
            </c:numRef>
          </c:xVal>
          <c:yVal>
            <c:numRef>
              <c:f>Sheet1!$F$10:$F$12</c:f>
              <c:numCache>
                <c:formatCode>General</c:formatCode>
                <c:ptCount val="3"/>
                <c:pt idx="0">
                  <c:v>10.0208508592717</c:v>
                </c:pt>
                <c:pt idx="1">
                  <c:v>5.2072166806874103</c:v>
                </c:pt>
                <c:pt idx="2">
                  <c:v>3.9795397187838</c:v>
                </c:pt>
              </c:numCache>
            </c:numRef>
          </c:yVal>
          <c:smooth val="0"/>
          <c:extLst>
            <c:ext xmlns:c16="http://schemas.microsoft.com/office/drawing/2014/chart" uri="{C3380CC4-5D6E-409C-BE32-E72D297353CC}">
              <c16:uniqueId val="{00000006-11F3-4025-B2C4-B5148FCB0973}"/>
            </c:ext>
          </c:extLst>
        </c:ser>
        <c:ser>
          <c:idx val="5"/>
          <c:order val="4"/>
          <c:tx>
            <c:v>Carbide</c:v>
          </c:tx>
          <c:spPr>
            <a:ln w="25400" cap="rnd">
              <a:noFill/>
              <a:round/>
            </a:ln>
            <a:effectLst/>
          </c:spPr>
          <c:marker>
            <c:symbol val="none"/>
          </c:marker>
          <c:trendline>
            <c:spPr>
              <a:ln w="19050" cap="rnd" cmpd="sng">
                <a:solidFill>
                  <a:srgbClr val="C00000"/>
                </a:solidFill>
                <a:prstDash val="solid"/>
              </a:ln>
              <a:effectLst/>
            </c:spPr>
            <c:trendlineType val="power"/>
            <c:forward val="150"/>
            <c:backward val="100"/>
            <c:dispRSqr val="0"/>
            <c:dispEq val="0"/>
          </c:trendline>
          <c:xVal>
            <c:numRef>
              <c:f>Sheet1!$L$2:$L$15</c:f>
              <c:numCache>
                <c:formatCode>General</c:formatCode>
                <c:ptCount val="14"/>
                <c:pt idx="0">
                  <c:v>2953.7735849056598</c:v>
                </c:pt>
                <c:pt idx="1">
                  <c:v>2961.32075471698</c:v>
                </c:pt>
                <c:pt idx="2">
                  <c:v>2974.5283018867899</c:v>
                </c:pt>
                <c:pt idx="3">
                  <c:v>2986.7924528301801</c:v>
                </c:pt>
                <c:pt idx="4">
                  <c:v>2999.0566037735798</c:v>
                </c:pt>
                <c:pt idx="5">
                  <c:v>3014.1509433962201</c:v>
                </c:pt>
                <c:pt idx="6">
                  <c:v>3033.0188679245198</c:v>
                </c:pt>
                <c:pt idx="7">
                  <c:v>3049.0566037735798</c:v>
                </c:pt>
                <c:pt idx="8">
                  <c:v>3066.9811320754702</c:v>
                </c:pt>
                <c:pt idx="9">
                  <c:v>3085.8490566037699</c:v>
                </c:pt>
                <c:pt idx="10">
                  <c:v>3094.3396226415098</c:v>
                </c:pt>
                <c:pt idx="11">
                  <c:v>3105.6603773584902</c:v>
                </c:pt>
                <c:pt idx="12">
                  <c:v>3125.4716981132001</c:v>
                </c:pt>
                <c:pt idx="13">
                  <c:v>3146.2264150943302</c:v>
                </c:pt>
              </c:numCache>
            </c:numRef>
          </c:xVal>
          <c:yVal>
            <c:numRef>
              <c:f>Sheet1!$M$2:$M$15</c:f>
              <c:numCache>
                <c:formatCode>General</c:formatCode>
                <c:ptCount val="14"/>
                <c:pt idx="0">
                  <c:v>11.7212774906862</c:v>
                </c:pt>
                <c:pt idx="1">
                  <c:v>10.845240956615701</c:v>
                </c:pt>
                <c:pt idx="2">
                  <c:v>9.9053298882345793</c:v>
                </c:pt>
                <c:pt idx="3">
                  <c:v>9.0769138324720497</c:v>
                </c:pt>
                <c:pt idx="4">
                  <c:v>8.2803449104674893</c:v>
                </c:pt>
                <c:pt idx="5">
                  <c:v>7.5951508232183604</c:v>
                </c:pt>
                <c:pt idx="6">
                  <c:v>6.8302187237110896</c:v>
                </c:pt>
                <c:pt idx="7">
                  <c:v>6.1609181588751296</c:v>
                </c:pt>
                <c:pt idx="8">
                  <c:v>5.4915575051075596</c:v>
                </c:pt>
                <c:pt idx="9">
                  <c:v>4.7903196731162101</c:v>
                </c:pt>
                <c:pt idx="10">
                  <c:v>4.4715779353443104</c:v>
                </c:pt>
                <c:pt idx="11">
                  <c:v>4.1368224972959897</c:v>
                </c:pt>
                <c:pt idx="12">
                  <c:v>3.5470195889917</c:v>
                </c:pt>
                <c:pt idx="13">
                  <c:v>2.9412630693426198</c:v>
                </c:pt>
              </c:numCache>
            </c:numRef>
          </c:yVal>
          <c:smooth val="0"/>
          <c:extLst>
            <c:ext xmlns:c16="http://schemas.microsoft.com/office/drawing/2014/chart" uri="{C3380CC4-5D6E-409C-BE32-E72D297353CC}">
              <c16:uniqueId val="{00000008-11F3-4025-B2C4-B5148FCB0973}"/>
            </c:ext>
          </c:extLst>
        </c:ser>
        <c:ser>
          <c:idx val="6"/>
          <c:order val="5"/>
          <c:tx>
            <c:v>Carbide</c:v>
          </c:tx>
          <c:spPr>
            <a:ln w="25400" cap="rnd">
              <a:noFill/>
              <a:round/>
            </a:ln>
            <a:effectLst/>
          </c:spPr>
          <c:marker>
            <c:symbol val="none"/>
          </c:marker>
          <c:xVal>
            <c:numRef>
              <c:f>Sheet1!$L$16:$L$26</c:f>
              <c:numCache>
                <c:formatCode>General</c:formatCode>
                <c:ptCount val="11"/>
                <c:pt idx="0">
                  <c:v>3009.4339622641501</c:v>
                </c:pt>
                <c:pt idx="1">
                  <c:v>3024.5283018867899</c:v>
                </c:pt>
                <c:pt idx="2">
                  <c:v>3037.7358490565998</c:v>
                </c:pt>
                <c:pt idx="3">
                  <c:v>3057.5471698113201</c:v>
                </c:pt>
                <c:pt idx="4">
                  <c:v>3075.4716981132001</c:v>
                </c:pt>
                <c:pt idx="5">
                  <c:v>3083.96226415094</c:v>
                </c:pt>
                <c:pt idx="6">
                  <c:v>3095.28301886792</c:v>
                </c:pt>
                <c:pt idx="7">
                  <c:v>3106.6037735849</c:v>
                </c:pt>
                <c:pt idx="8">
                  <c:v>3137.7358490565998</c:v>
                </c:pt>
                <c:pt idx="9">
                  <c:v>3158.4905660377299</c:v>
                </c:pt>
                <c:pt idx="10">
                  <c:v>3167.9245283018799</c:v>
                </c:pt>
              </c:numCache>
            </c:numRef>
          </c:xVal>
          <c:yVal>
            <c:numRef>
              <c:f>Sheet1!$M$16:$M$26</c:f>
              <c:numCache>
                <c:formatCode>General</c:formatCode>
                <c:ptCount val="11"/>
                <c:pt idx="0">
                  <c:v>11.4488042302607</c:v>
                </c:pt>
                <c:pt idx="1">
                  <c:v>10.062973200336399</c:v>
                </c:pt>
                <c:pt idx="2">
                  <c:v>9.25045066698714</c:v>
                </c:pt>
                <c:pt idx="3">
                  <c:v>8.1510936185554606</c:v>
                </c:pt>
                <c:pt idx="4">
                  <c:v>7.4658093979088997</c:v>
                </c:pt>
                <c:pt idx="5">
                  <c:v>7.0196791251051502</c:v>
                </c:pt>
                <c:pt idx="6">
                  <c:v>6.65307655329888</c:v>
                </c:pt>
                <c:pt idx="7">
                  <c:v>6.0316969114289103</c:v>
                </c:pt>
                <c:pt idx="8">
                  <c:v>5.0434442975603897</c:v>
                </c:pt>
                <c:pt idx="9">
                  <c:v>4.2784521091214902</c:v>
                </c:pt>
                <c:pt idx="10">
                  <c:v>4.0711452950366498</c:v>
                </c:pt>
              </c:numCache>
            </c:numRef>
          </c:yVal>
          <c:smooth val="0"/>
          <c:extLst>
            <c:ext xmlns:c16="http://schemas.microsoft.com/office/drawing/2014/chart" uri="{C3380CC4-5D6E-409C-BE32-E72D297353CC}">
              <c16:uniqueId val="{00000009-11F3-4025-B2C4-B5148FCB0973}"/>
            </c:ext>
          </c:extLst>
        </c:ser>
        <c:ser>
          <c:idx val="7"/>
          <c:order val="6"/>
          <c:tx>
            <c:v>Cermet</c:v>
          </c:tx>
          <c:spPr>
            <a:ln w="25400" cap="rnd">
              <a:noFill/>
              <a:round/>
            </a:ln>
            <a:effectLst/>
          </c:spPr>
          <c:marker>
            <c:symbol val="square"/>
            <c:size val="6"/>
            <c:spPr>
              <a:noFill/>
              <a:ln w="19050">
                <a:solidFill>
                  <a:schemeClr val="accent2">
                    <a:lumMod val="50000"/>
                  </a:schemeClr>
                </a:solidFill>
              </a:ln>
              <a:effectLst/>
            </c:spPr>
          </c:marker>
          <c:trendline>
            <c:spPr>
              <a:ln w="19050" cap="rnd">
                <a:solidFill>
                  <a:schemeClr val="accent4"/>
                </a:solidFill>
                <a:prstDash val="dash"/>
              </a:ln>
              <a:effectLst/>
            </c:spPr>
            <c:trendlineType val="power"/>
            <c:backward val="100"/>
            <c:dispRSqr val="0"/>
            <c:dispEq val="0"/>
          </c:trendline>
          <c:xVal>
            <c:numRef>
              <c:f>Sheet1!$I$11:$I$13</c:f>
              <c:numCache>
                <c:formatCode>General</c:formatCode>
                <c:ptCount val="3"/>
                <c:pt idx="0">
                  <c:v>2875</c:v>
                </c:pt>
                <c:pt idx="1">
                  <c:v>2775</c:v>
                </c:pt>
                <c:pt idx="2">
                  <c:v>2725</c:v>
                </c:pt>
              </c:numCache>
            </c:numRef>
          </c:xVal>
          <c:yVal>
            <c:numRef>
              <c:f>Sheet1!$J$11:$J$13</c:f>
              <c:numCache>
                <c:formatCode>General</c:formatCode>
                <c:ptCount val="3"/>
                <c:pt idx="0">
                  <c:v>0.25313892264074522</c:v>
                </c:pt>
                <c:pt idx="1">
                  <c:v>1.3888888888888891</c:v>
                </c:pt>
                <c:pt idx="2">
                  <c:v>3.3875338753387534</c:v>
                </c:pt>
              </c:numCache>
            </c:numRef>
          </c:yVal>
          <c:smooth val="0"/>
          <c:extLst>
            <c:ext xmlns:c16="http://schemas.microsoft.com/office/drawing/2014/chart" uri="{C3380CC4-5D6E-409C-BE32-E72D297353CC}">
              <c16:uniqueId val="{0000000B-11F3-4025-B2C4-B5148FCB0973}"/>
            </c:ext>
          </c:extLst>
        </c:ser>
        <c:ser>
          <c:idx val="8"/>
          <c:order val="7"/>
          <c:tx>
            <c:v>Carbide</c:v>
          </c:tx>
          <c:spPr>
            <a:ln w="25400" cap="rnd">
              <a:noFill/>
              <a:round/>
            </a:ln>
            <a:effectLst/>
          </c:spPr>
          <c:marker>
            <c:symbol val="circle"/>
            <c:size val="6"/>
            <c:spPr>
              <a:noFill/>
              <a:ln w="19050">
                <a:solidFill>
                  <a:schemeClr val="tx1"/>
                </a:solidFill>
              </a:ln>
              <a:effectLst/>
            </c:spPr>
          </c:marker>
          <c:trendline>
            <c:spPr>
              <a:ln w="19050" cap="rnd">
                <a:solidFill>
                  <a:srgbClr val="C00000"/>
                </a:solidFill>
                <a:prstDash val="dash"/>
              </a:ln>
              <a:effectLst/>
            </c:spPr>
            <c:trendlineType val="power"/>
            <c:backward val="100"/>
            <c:dispRSqr val="0"/>
            <c:dispEq val="0"/>
          </c:trendline>
          <c:xVal>
            <c:numRef>
              <c:f>Sheet1!$L$35:$L$39</c:f>
              <c:numCache>
                <c:formatCode>General</c:formatCode>
                <c:ptCount val="5"/>
                <c:pt idx="0">
                  <c:v>2673</c:v>
                </c:pt>
                <c:pt idx="1">
                  <c:v>2773</c:v>
                </c:pt>
                <c:pt idx="2">
                  <c:v>2873</c:v>
                </c:pt>
                <c:pt idx="3">
                  <c:v>2973</c:v>
                </c:pt>
                <c:pt idx="4">
                  <c:v>3098</c:v>
                </c:pt>
              </c:numCache>
            </c:numRef>
          </c:xVal>
          <c:yVal>
            <c:numRef>
              <c:f>Sheet1!$O$29:$O$33</c:f>
              <c:numCache>
                <c:formatCode>General</c:formatCode>
                <c:ptCount val="5"/>
                <c:pt idx="0">
                  <c:v>37.8109331175921</c:v>
                </c:pt>
                <c:pt idx="1">
                  <c:v>14.368154584684998</c:v>
                </c:pt>
                <c:pt idx="2">
                  <c:v>5.1314837802446425</c:v>
                </c:pt>
                <c:pt idx="3">
                  <c:v>2.1769931188916662</c:v>
                </c:pt>
                <c:pt idx="4">
                  <c:v>1.1052426603603844</c:v>
                </c:pt>
              </c:numCache>
            </c:numRef>
          </c:yVal>
          <c:smooth val="0"/>
          <c:extLst>
            <c:ext xmlns:c16="http://schemas.microsoft.com/office/drawing/2014/chart" uri="{C3380CC4-5D6E-409C-BE32-E72D297353CC}">
              <c16:uniqueId val="{0000000D-11F3-4025-B2C4-B5148FCB0973}"/>
            </c:ext>
          </c:extLst>
        </c:ser>
        <c:ser>
          <c:idx val="9"/>
          <c:order val="8"/>
          <c:tx>
            <c:v>carbide</c:v>
          </c:tx>
          <c:spPr>
            <a:ln w="25400" cap="rnd">
              <a:noFill/>
              <a:round/>
            </a:ln>
            <a:effectLst/>
          </c:spPr>
          <c:marker>
            <c:symbol val="circle"/>
            <c:size val="6"/>
            <c:spPr>
              <a:noFill/>
              <a:ln w="19050">
                <a:solidFill>
                  <a:srgbClr val="00B050"/>
                </a:solidFill>
              </a:ln>
              <a:effectLst/>
            </c:spPr>
          </c:marker>
          <c:xVal>
            <c:numRef>
              <c:f>Sheet1!$L$40</c:f>
              <c:numCache>
                <c:formatCode>General</c:formatCode>
                <c:ptCount val="1"/>
                <c:pt idx="0">
                  <c:v>2900</c:v>
                </c:pt>
              </c:numCache>
            </c:numRef>
          </c:xVal>
          <c:yVal>
            <c:numRef>
              <c:f>Sheet1!$M$40</c:f>
              <c:numCache>
                <c:formatCode>General</c:formatCode>
                <c:ptCount val="1"/>
                <c:pt idx="0">
                  <c:v>2</c:v>
                </c:pt>
              </c:numCache>
            </c:numRef>
          </c:yVal>
          <c:smooth val="0"/>
          <c:extLst>
            <c:ext xmlns:c16="http://schemas.microsoft.com/office/drawing/2014/chart" uri="{C3380CC4-5D6E-409C-BE32-E72D297353CC}">
              <c16:uniqueId val="{0000000E-11F3-4025-B2C4-B5148FCB0973}"/>
            </c:ext>
          </c:extLst>
        </c:ser>
        <c:ser>
          <c:idx val="10"/>
          <c:order val="9"/>
          <c:tx>
            <c:v>(U,Zr)C</c:v>
          </c:tx>
          <c:spPr>
            <a:ln w="25400" cap="rnd">
              <a:noFill/>
              <a:round/>
            </a:ln>
            <a:effectLst/>
          </c:spPr>
          <c:marker>
            <c:symbol val="circle"/>
            <c:size val="6"/>
            <c:spPr>
              <a:noFill/>
              <a:ln w="19050">
                <a:solidFill>
                  <a:schemeClr val="tx1"/>
                </a:solidFill>
                <a:prstDash val="sysDot"/>
              </a:ln>
              <a:effectLst/>
            </c:spPr>
          </c:marker>
          <c:xVal>
            <c:numRef>
              <c:f>Sheet1!$O$2:$O$4</c:f>
              <c:numCache>
                <c:formatCode>General</c:formatCode>
                <c:ptCount val="3"/>
                <c:pt idx="0">
                  <c:v>2800</c:v>
                </c:pt>
                <c:pt idx="1">
                  <c:v>3500</c:v>
                </c:pt>
                <c:pt idx="2">
                  <c:v>3300</c:v>
                </c:pt>
              </c:numCache>
            </c:numRef>
          </c:xVal>
          <c:yVal>
            <c:numRef>
              <c:f>Sheet1!$P$2:$P$4</c:f>
              <c:numCache>
                <c:formatCode>General</c:formatCode>
                <c:ptCount val="3"/>
                <c:pt idx="0">
                  <c:v>200</c:v>
                </c:pt>
                <c:pt idx="1">
                  <c:v>0.5</c:v>
                </c:pt>
                <c:pt idx="2">
                  <c:v>1</c:v>
                </c:pt>
              </c:numCache>
            </c:numRef>
          </c:yVal>
          <c:smooth val="0"/>
          <c:extLst>
            <c:ext xmlns:c16="http://schemas.microsoft.com/office/drawing/2014/chart" uri="{C3380CC4-5D6E-409C-BE32-E72D297353CC}">
              <c16:uniqueId val="{0000000F-11F3-4025-B2C4-B5148FCB0973}"/>
            </c:ext>
          </c:extLst>
        </c:ser>
        <c:ser>
          <c:idx val="11"/>
          <c:order val="10"/>
          <c:tx>
            <c:v>(U,Zr,Ta)C</c:v>
          </c:tx>
          <c:spPr>
            <a:ln w="25400" cap="rnd">
              <a:noFill/>
              <a:round/>
            </a:ln>
            <a:effectLst/>
          </c:spPr>
          <c:marker>
            <c:symbol val="circle"/>
            <c:size val="6"/>
            <c:spPr>
              <a:noFill/>
              <a:ln w="19050">
                <a:solidFill>
                  <a:schemeClr val="accent2">
                    <a:alpha val="98000"/>
                  </a:schemeClr>
                </a:solidFill>
                <a:prstDash val="sysDot"/>
              </a:ln>
              <a:effectLst/>
            </c:spPr>
          </c:marker>
          <c:xVal>
            <c:numRef>
              <c:f>Sheet1!$O$5</c:f>
              <c:numCache>
                <c:formatCode>General</c:formatCode>
                <c:ptCount val="1"/>
                <c:pt idx="0">
                  <c:v>3300</c:v>
                </c:pt>
              </c:numCache>
            </c:numRef>
          </c:xVal>
          <c:yVal>
            <c:numRef>
              <c:f>Sheet1!$P$5</c:f>
              <c:numCache>
                <c:formatCode>General</c:formatCode>
                <c:ptCount val="1"/>
                <c:pt idx="0">
                  <c:v>2</c:v>
                </c:pt>
              </c:numCache>
            </c:numRef>
          </c:yVal>
          <c:smooth val="0"/>
          <c:extLst>
            <c:ext xmlns:c16="http://schemas.microsoft.com/office/drawing/2014/chart" uri="{C3380CC4-5D6E-409C-BE32-E72D297353CC}">
              <c16:uniqueId val="{00000010-11F3-4025-B2C4-B5148FCB0973}"/>
            </c:ext>
          </c:extLst>
        </c:ser>
        <c:ser>
          <c:idx val="12"/>
          <c:order val="11"/>
          <c:tx>
            <c:v>Cermet W-25Re</c:v>
          </c:tx>
          <c:spPr>
            <a:ln w="25400" cap="rnd">
              <a:noFill/>
              <a:round/>
            </a:ln>
            <a:effectLst/>
          </c:spPr>
          <c:marker>
            <c:symbol val="square"/>
            <c:size val="6"/>
            <c:spPr>
              <a:noFill/>
              <a:ln w="22225">
                <a:solidFill>
                  <a:schemeClr val="tx1"/>
                </a:solidFill>
              </a:ln>
              <a:effectLst/>
            </c:spPr>
          </c:marker>
          <c:xVal>
            <c:numRef>
              <c:f>Sheet1!$E$14:$E$19</c:f>
              <c:numCache>
                <c:formatCode>General</c:formatCode>
                <c:ptCount val="6"/>
                <c:pt idx="0">
                  <c:v>3273</c:v>
                </c:pt>
                <c:pt idx="1">
                  <c:v>3273</c:v>
                </c:pt>
                <c:pt idx="2">
                  <c:v>3173</c:v>
                </c:pt>
                <c:pt idx="3">
                  <c:v>2700</c:v>
                </c:pt>
                <c:pt idx="4">
                  <c:v>2700</c:v>
                </c:pt>
                <c:pt idx="5">
                  <c:v>2700</c:v>
                </c:pt>
              </c:numCache>
            </c:numRef>
          </c:xVal>
          <c:yVal>
            <c:numRef>
              <c:f>Sheet1!$F$14:$F$19</c:f>
              <c:numCache>
                <c:formatCode>General</c:formatCode>
                <c:ptCount val="6"/>
                <c:pt idx="0">
                  <c:v>1</c:v>
                </c:pt>
                <c:pt idx="1">
                  <c:v>1</c:v>
                </c:pt>
                <c:pt idx="2">
                  <c:v>3</c:v>
                </c:pt>
                <c:pt idx="3">
                  <c:v>10</c:v>
                </c:pt>
                <c:pt idx="4">
                  <c:v>10</c:v>
                </c:pt>
                <c:pt idx="5">
                  <c:v>50</c:v>
                </c:pt>
              </c:numCache>
            </c:numRef>
          </c:yVal>
          <c:smooth val="0"/>
          <c:extLst>
            <c:ext xmlns:c16="http://schemas.microsoft.com/office/drawing/2014/chart" uri="{C3380CC4-5D6E-409C-BE32-E72D297353CC}">
              <c16:uniqueId val="{00000011-11F3-4025-B2C4-B5148FCB0973}"/>
            </c:ext>
          </c:extLst>
        </c:ser>
        <c:ser>
          <c:idx val="13"/>
          <c:order val="12"/>
          <c:tx>
            <c:v>W-Re-Mo</c:v>
          </c:tx>
          <c:spPr>
            <a:ln w="25400" cap="rnd">
              <a:noFill/>
              <a:round/>
            </a:ln>
            <a:effectLst/>
          </c:spPr>
          <c:marker>
            <c:symbol val="square"/>
            <c:size val="6"/>
            <c:spPr>
              <a:noFill/>
              <a:ln w="15875">
                <a:solidFill>
                  <a:schemeClr val="accent2">
                    <a:lumMod val="80000"/>
                    <a:lumOff val="20000"/>
                  </a:schemeClr>
                </a:solidFill>
              </a:ln>
              <a:effectLst/>
            </c:spPr>
          </c:marker>
          <c:xVal>
            <c:numRef>
              <c:f>Sheet1!$E$21</c:f>
              <c:numCache>
                <c:formatCode>General</c:formatCode>
                <c:ptCount val="1"/>
                <c:pt idx="0">
                  <c:v>2700</c:v>
                </c:pt>
              </c:numCache>
            </c:numRef>
          </c:xVal>
          <c:yVal>
            <c:numRef>
              <c:f>Sheet1!$F$21</c:f>
              <c:numCache>
                <c:formatCode>General</c:formatCode>
                <c:ptCount val="1"/>
                <c:pt idx="0">
                  <c:v>10</c:v>
                </c:pt>
              </c:numCache>
            </c:numRef>
          </c:yVal>
          <c:smooth val="0"/>
          <c:extLst>
            <c:ext xmlns:c16="http://schemas.microsoft.com/office/drawing/2014/chart" uri="{C3380CC4-5D6E-409C-BE32-E72D297353CC}">
              <c16:uniqueId val="{00000012-11F3-4025-B2C4-B5148FCB0973}"/>
            </c:ext>
          </c:extLst>
        </c:ser>
        <c:ser>
          <c:idx val="15"/>
          <c:order val="13"/>
          <c:tx>
            <c:v>Compsite - NF</c:v>
          </c:tx>
          <c:spPr>
            <a:ln w="25400" cap="rnd">
              <a:noFill/>
              <a:round/>
            </a:ln>
            <a:effectLst/>
          </c:spPr>
          <c:marker>
            <c:symbol val="triangle"/>
            <c:size val="7"/>
            <c:spPr>
              <a:noFill/>
              <a:ln w="19050">
                <a:solidFill>
                  <a:schemeClr val="tx1"/>
                </a:solidFill>
              </a:ln>
              <a:effectLst/>
            </c:spPr>
          </c:marker>
          <c:xVal>
            <c:numRef>
              <c:f>Sheet1!$B$31</c:f>
              <c:numCache>
                <c:formatCode>General</c:formatCode>
                <c:ptCount val="1"/>
                <c:pt idx="0">
                  <c:v>2500</c:v>
                </c:pt>
              </c:numCache>
            </c:numRef>
          </c:xVal>
          <c:yVal>
            <c:numRef>
              <c:f>Sheet1!$C$31</c:f>
              <c:numCache>
                <c:formatCode>General</c:formatCode>
                <c:ptCount val="1"/>
                <c:pt idx="0">
                  <c:v>1.8166666666666667</c:v>
                </c:pt>
              </c:numCache>
            </c:numRef>
          </c:yVal>
          <c:smooth val="0"/>
          <c:extLst>
            <c:ext xmlns:c16="http://schemas.microsoft.com/office/drawing/2014/chart" uri="{C3380CC4-5D6E-409C-BE32-E72D297353CC}">
              <c16:uniqueId val="{00000013-11F3-4025-B2C4-B5148FCB0973}"/>
            </c:ext>
          </c:extLst>
        </c:ser>
        <c:ser>
          <c:idx val="16"/>
          <c:order val="14"/>
          <c:tx>
            <c:v>W-cermet cladded</c:v>
          </c:tx>
          <c:spPr>
            <a:ln w="25400" cap="rnd">
              <a:noFill/>
              <a:round/>
            </a:ln>
            <a:effectLst/>
          </c:spPr>
          <c:marker>
            <c:symbol val="square"/>
            <c:size val="6"/>
            <c:spPr>
              <a:noFill/>
              <a:ln w="19050">
                <a:solidFill>
                  <a:schemeClr val="accent5">
                    <a:lumMod val="80000"/>
                    <a:lumOff val="20000"/>
                  </a:schemeClr>
                </a:solidFill>
              </a:ln>
              <a:effectLst/>
            </c:spPr>
          </c:marker>
          <c:xVal>
            <c:numRef>
              <c:f>Sheet1!$E$23</c:f>
              <c:numCache>
                <c:formatCode>General</c:formatCode>
                <c:ptCount val="1"/>
                <c:pt idx="0">
                  <c:v>2773</c:v>
                </c:pt>
              </c:numCache>
            </c:numRef>
          </c:xVal>
          <c:yVal>
            <c:numRef>
              <c:f>Sheet1!$F$23</c:f>
              <c:numCache>
                <c:formatCode>General</c:formatCode>
                <c:ptCount val="1"/>
                <c:pt idx="0">
                  <c:v>2</c:v>
                </c:pt>
              </c:numCache>
            </c:numRef>
          </c:yVal>
          <c:smooth val="0"/>
          <c:extLst>
            <c:ext xmlns:c16="http://schemas.microsoft.com/office/drawing/2014/chart" uri="{C3380CC4-5D6E-409C-BE32-E72D297353CC}">
              <c16:uniqueId val="{00000014-11F3-4025-B2C4-B5148FCB0973}"/>
            </c:ext>
          </c:extLst>
        </c:ser>
        <c:ser>
          <c:idx val="17"/>
          <c:order val="15"/>
          <c:tx>
            <c:strRef>
              <c:f>Sheet1!$A$33</c:f>
              <c:strCache>
                <c:ptCount val="1"/>
                <c:pt idx="0">
                  <c:v>NRX-A6</c:v>
                </c:pt>
              </c:strCache>
            </c:strRef>
          </c:tx>
          <c:spPr>
            <a:ln w="25400" cap="rnd">
              <a:noFill/>
              <a:round/>
            </a:ln>
            <a:effectLst/>
          </c:spPr>
          <c:marker>
            <c:symbol val="diamond"/>
            <c:size val="8"/>
            <c:spPr>
              <a:noFill/>
              <a:ln w="19050">
                <a:solidFill>
                  <a:schemeClr val="tx2"/>
                </a:solidFill>
              </a:ln>
              <a:effectLst/>
            </c:spPr>
          </c:marker>
          <c:xVal>
            <c:numRef>
              <c:f>Sheet1!$B$33</c:f>
              <c:numCache>
                <c:formatCode>General</c:formatCode>
                <c:ptCount val="1"/>
                <c:pt idx="0">
                  <c:v>2556</c:v>
                </c:pt>
              </c:numCache>
            </c:numRef>
          </c:xVal>
          <c:yVal>
            <c:numRef>
              <c:f>Sheet1!$C$33</c:f>
              <c:numCache>
                <c:formatCode>General</c:formatCode>
                <c:ptCount val="1"/>
                <c:pt idx="0">
                  <c:v>1.0450000000000002</c:v>
                </c:pt>
              </c:numCache>
            </c:numRef>
          </c:yVal>
          <c:smooth val="0"/>
          <c:extLst>
            <c:ext xmlns:c16="http://schemas.microsoft.com/office/drawing/2014/chart" uri="{C3380CC4-5D6E-409C-BE32-E72D297353CC}">
              <c16:uniqueId val="{00000015-11F3-4025-B2C4-B5148FCB0973}"/>
            </c:ext>
          </c:extLst>
        </c:ser>
        <c:ser>
          <c:idx val="18"/>
          <c:order val="16"/>
          <c:tx>
            <c:v>Carbide Matrix</c:v>
          </c:tx>
          <c:spPr>
            <a:ln w="25400" cap="rnd">
              <a:noFill/>
              <a:round/>
            </a:ln>
            <a:effectLst/>
          </c:spPr>
          <c:marker>
            <c:symbol val="star"/>
            <c:size val="5"/>
            <c:spPr>
              <a:noFill/>
              <a:ln w="9525">
                <a:solidFill>
                  <a:srgbClr val="00B050"/>
                </a:solidFill>
              </a:ln>
              <a:effectLst/>
            </c:spPr>
          </c:marker>
          <c:xVal>
            <c:numRef>
              <c:f>Sheet1!$T$2</c:f>
              <c:numCache>
                <c:formatCode>General</c:formatCode>
                <c:ptCount val="1"/>
                <c:pt idx="0">
                  <c:v>2770</c:v>
                </c:pt>
              </c:numCache>
            </c:numRef>
          </c:xVal>
          <c:yVal>
            <c:numRef>
              <c:f>Sheet1!$U$2</c:f>
              <c:numCache>
                <c:formatCode>General</c:formatCode>
                <c:ptCount val="1"/>
                <c:pt idx="0">
                  <c:v>2</c:v>
                </c:pt>
              </c:numCache>
            </c:numRef>
          </c:yVal>
          <c:smooth val="0"/>
          <c:extLst>
            <c:ext xmlns:c16="http://schemas.microsoft.com/office/drawing/2014/chart" uri="{C3380CC4-5D6E-409C-BE32-E72D297353CC}">
              <c16:uniqueId val="{00000016-11F3-4025-B2C4-B5148FCB0973}"/>
            </c:ext>
          </c:extLst>
        </c:ser>
        <c:ser>
          <c:idx val="19"/>
          <c:order val="17"/>
          <c:tx>
            <c:v>Carbide Matrix</c:v>
          </c:tx>
          <c:spPr>
            <a:ln w="25400" cap="rnd">
              <a:noFill/>
              <a:round/>
            </a:ln>
            <a:effectLst/>
          </c:spPr>
          <c:marker>
            <c:symbol val="star"/>
            <c:size val="5"/>
            <c:spPr>
              <a:noFill/>
              <a:ln w="9525">
                <a:solidFill>
                  <a:schemeClr val="tx2"/>
                </a:solidFill>
              </a:ln>
              <a:effectLst/>
            </c:spPr>
          </c:marker>
          <c:xVal>
            <c:numLit>
              <c:formatCode>General</c:formatCode>
              <c:ptCount val="1"/>
              <c:pt idx="0">
                <c:v>2500</c:v>
              </c:pt>
            </c:numLit>
          </c:xVal>
          <c:yVal>
            <c:numLit>
              <c:formatCode>General</c:formatCode>
              <c:ptCount val="1"/>
              <c:pt idx="0">
                <c:v>2</c:v>
              </c:pt>
            </c:numLit>
          </c:yVal>
          <c:smooth val="0"/>
          <c:extLst>
            <c:ext xmlns:c16="http://schemas.microsoft.com/office/drawing/2014/chart" uri="{C3380CC4-5D6E-409C-BE32-E72D297353CC}">
              <c16:uniqueId val="{00000017-11F3-4025-B2C4-B5148FCB0973}"/>
            </c:ext>
          </c:extLst>
        </c:ser>
        <c:ser>
          <c:idx val="20"/>
          <c:order val="18"/>
          <c:tx>
            <c:v>(U,Zr)C</c:v>
          </c:tx>
          <c:spPr>
            <a:ln w="25400" cap="rnd">
              <a:noFill/>
              <a:round/>
            </a:ln>
            <a:effectLst/>
          </c:spPr>
          <c:marker>
            <c:symbol val="circle"/>
            <c:size val="6"/>
            <c:spPr>
              <a:noFill/>
              <a:ln w="19050">
                <a:solidFill>
                  <a:schemeClr val="accent3">
                    <a:lumMod val="80000"/>
                  </a:schemeClr>
                </a:solidFill>
              </a:ln>
              <a:effectLst/>
            </c:spPr>
          </c:marker>
          <c:xVal>
            <c:numRef>
              <c:f>Sheet1!$L$42:$L$45</c:f>
              <c:numCache>
                <c:formatCode>General</c:formatCode>
                <c:ptCount val="4"/>
                <c:pt idx="0">
                  <c:v>3073</c:v>
                </c:pt>
                <c:pt idx="1">
                  <c:v>2773</c:v>
                </c:pt>
                <c:pt idx="2">
                  <c:v>2893</c:v>
                </c:pt>
                <c:pt idx="3">
                  <c:v>2853</c:v>
                </c:pt>
              </c:numCache>
            </c:numRef>
          </c:xVal>
          <c:yVal>
            <c:numRef>
              <c:f>Sheet1!$M$42:$M$45</c:f>
              <c:numCache>
                <c:formatCode>General</c:formatCode>
                <c:ptCount val="4"/>
                <c:pt idx="0">
                  <c:v>3</c:v>
                </c:pt>
                <c:pt idx="1">
                  <c:v>8</c:v>
                </c:pt>
                <c:pt idx="2">
                  <c:v>4.55</c:v>
                </c:pt>
                <c:pt idx="3">
                  <c:v>9.75</c:v>
                </c:pt>
              </c:numCache>
            </c:numRef>
          </c:yVal>
          <c:smooth val="0"/>
          <c:extLst>
            <c:ext xmlns:c16="http://schemas.microsoft.com/office/drawing/2014/chart" uri="{C3380CC4-5D6E-409C-BE32-E72D297353CC}">
              <c16:uniqueId val="{00000018-11F3-4025-B2C4-B5148FCB0973}"/>
            </c:ext>
          </c:extLst>
        </c:ser>
        <c:ser>
          <c:idx val="21"/>
          <c:order val="19"/>
          <c:tx>
            <c:v>Cercer Analytical</c:v>
          </c:tx>
          <c:spPr>
            <a:ln w="25400" cap="rnd">
              <a:noFill/>
              <a:round/>
            </a:ln>
            <a:effectLst/>
          </c:spPr>
          <c:marker>
            <c:symbol val="none"/>
          </c:marker>
          <c:trendline>
            <c:spPr>
              <a:ln w="19050" cap="rnd">
                <a:solidFill>
                  <a:schemeClr val="tx1"/>
                </a:solidFill>
                <a:prstDash val="sysDot"/>
              </a:ln>
              <a:effectLst/>
            </c:spPr>
            <c:trendlineType val="power"/>
            <c:dispRSqr val="0"/>
            <c:dispEq val="0"/>
          </c:trendline>
          <c:xVal>
            <c:numRef>
              <c:f>Sheet1!$R$2:$R$6</c:f>
              <c:numCache>
                <c:formatCode>General</c:formatCode>
                <c:ptCount val="5"/>
                <c:pt idx="1">
                  <c:v>3500</c:v>
                </c:pt>
                <c:pt idx="2">
                  <c:v>3400</c:v>
                </c:pt>
                <c:pt idx="3">
                  <c:v>3300</c:v>
                </c:pt>
                <c:pt idx="4">
                  <c:v>3200</c:v>
                </c:pt>
              </c:numCache>
            </c:numRef>
          </c:xVal>
          <c:yVal>
            <c:numRef>
              <c:f>Sheet1!$S$2:$S$6</c:f>
              <c:numCache>
                <c:formatCode>General</c:formatCode>
                <c:ptCount val="5"/>
                <c:pt idx="1">
                  <c:v>2.6489880298904267</c:v>
                </c:pt>
                <c:pt idx="2">
                  <c:v>4.6890881726054099</c:v>
                </c:pt>
                <c:pt idx="3">
                  <c:v>8.5926597467091437</c:v>
                </c:pt>
                <c:pt idx="4">
                  <c:v>16.353351874557642</c:v>
                </c:pt>
              </c:numCache>
            </c:numRef>
          </c:yVal>
          <c:smooth val="0"/>
          <c:extLst>
            <c:ext xmlns:c16="http://schemas.microsoft.com/office/drawing/2014/chart" uri="{C3380CC4-5D6E-409C-BE32-E72D297353CC}">
              <c16:uniqueId val="{0000001A-11F3-4025-B2C4-B5148FCB0973}"/>
            </c:ext>
          </c:extLst>
        </c:ser>
        <c:dLbls>
          <c:showLegendKey val="0"/>
          <c:showVal val="0"/>
          <c:showCatName val="0"/>
          <c:showSerName val="0"/>
          <c:showPercent val="0"/>
          <c:showBubbleSize val="0"/>
        </c:dLbls>
        <c:axId val="2021991696"/>
        <c:axId val="1821661136"/>
      </c:scatterChart>
      <c:valAx>
        <c:axId val="2021991696"/>
        <c:scaling>
          <c:orientation val="minMax"/>
          <c:max val="3600"/>
          <c:min val="2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b="1" dirty="0"/>
                  <a:t>Reactor Exit Temperature (K)</a:t>
                </a:r>
              </a:p>
            </c:rich>
          </c:tx>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cross"/>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1661136"/>
        <c:crosses val="autoZero"/>
        <c:crossBetween val="midCat"/>
        <c:majorUnit val="400"/>
        <c:minorUnit val="100"/>
      </c:valAx>
      <c:valAx>
        <c:axId val="1821661136"/>
        <c:scaling>
          <c:orientation val="minMax"/>
          <c:max val="1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b="1" dirty="0"/>
                  <a:t>Projected Endurance in Hydrogen (</a:t>
                </a:r>
                <a:r>
                  <a:rPr lang="en-US" b="1" dirty="0" err="1"/>
                  <a:t>hr</a:t>
                </a:r>
                <a:r>
                  <a:rPr lang="en-US" b="1" dirty="0"/>
                  <a:t>)</a:t>
                </a:r>
              </a:p>
            </c:rich>
          </c:tx>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cross"/>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21991696"/>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sz="2800" b="1" dirty="0"/>
              <a:t>Melting Temperature of NTP Fuel Material Candidates</a:t>
            </a:r>
          </a:p>
        </c:rich>
      </c:tx>
      <c:layout>
        <c:manualLayout>
          <c:xMode val="edge"/>
          <c:yMode val="edge"/>
          <c:x val="0.15753182145902958"/>
          <c:y val="1.3258872526032717E-2"/>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2404218455181713E-2"/>
          <c:y val="0.17142886971591736"/>
          <c:w val="0.89629792678712772"/>
          <c:h val="0.68776434007094012"/>
        </c:manualLayout>
      </c:layout>
      <c:barChart>
        <c:barDir val="col"/>
        <c:grouping val="clustered"/>
        <c:varyColors val="0"/>
        <c:ser>
          <c:idx val="0"/>
          <c:order val="0"/>
          <c:spPr>
            <a:solidFill>
              <a:srgbClr val="00B0F0"/>
            </a:solidFill>
            <a:ln>
              <a:noFill/>
            </a:ln>
            <a:effectLst/>
          </c:spPr>
          <c:invertIfNegative val="0"/>
          <c:cat>
            <c:strRef>
              <c:f>'Melting Temperature'!$R$15:$R$37</c:f>
              <c:strCache>
                <c:ptCount val="23"/>
                <c:pt idx="0">
                  <c:v>UC2</c:v>
                </c:pt>
                <c:pt idx="1">
                  <c:v>UC</c:v>
                </c:pt>
                <c:pt idx="2">
                  <c:v>UCO</c:v>
                </c:pt>
                <c:pt idx="3">
                  <c:v>UCN</c:v>
                </c:pt>
                <c:pt idx="4">
                  <c:v>UN</c:v>
                </c:pt>
                <c:pt idx="5">
                  <c:v>UO2</c:v>
                </c:pt>
                <c:pt idx="7">
                  <c:v>(U,Zr)C</c:v>
                </c:pt>
                <c:pt idx="8">
                  <c:v>(U,Nb)C</c:v>
                </c:pt>
                <c:pt idx="9">
                  <c:v>(U,Zr,Nb)C</c:v>
                </c:pt>
                <c:pt idx="10">
                  <c:v>(U,Ta)C</c:v>
                </c:pt>
                <c:pt idx="12">
                  <c:v>Mo</c:v>
                </c:pt>
                <c:pt idx="13">
                  <c:v>Mo30W</c:v>
                </c:pt>
                <c:pt idx="14">
                  <c:v>W</c:v>
                </c:pt>
                <c:pt idx="16">
                  <c:v>SiC</c:v>
                </c:pt>
                <c:pt idx="17">
                  <c:v>TiC</c:v>
                </c:pt>
                <c:pt idx="18">
                  <c:v>NbC</c:v>
                </c:pt>
                <c:pt idx="19">
                  <c:v>ZrC</c:v>
                </c:pt>
                <c:pt idx="20">
                  <c:v>HfC</c:v>
                </c:pt>
                <c:pt idx="21">
                  <c:v>TaC</c:v>
                </c:pt>
                <c:pt idx="22">
                  <c:v>C</c:v>
                </c:pt>
              </c:strCache>
            </c:strRef>
          </c:cat>
          <c:val>
            <c:numRef>
              <c:f>'Melting Temperature'!$S$15:$S$37</c:f>
              <c:numCache>
                <c:formatCode>General</c:formatCode>
                <c:ptCount val="23"/>
                <c:pt idx="0">
                  <c:v>2699</c:v>
                </c:pt>
                <c:pt idx="1">
                  <c:v>2773</c:v>
                </c:pt>
                <c:pt idx="2">
                  <c:v>2912</c:v>
                </c:pt>
                <c:pt idx="3">
                  <c:v>3183</c:v>
                </c:pt>
                <c:pt idx="4">
                  <c:v>3078</c:v>
                </c:pt>
                <c:pt idx="5">
                  <c:v>3125</c:v>
                </c:pt>
                <c:pt idx="7">
                  <c:v>3573</c:v>
                </c:pt>
                <c:pt idx="8">
                  <c:v>3473</c:v>
                </c:pt>
                <c:pt idx="9">
                  <c:v>3523</c:v>
                </c:pt>
                <c:pt idx="10">
                  <c:v>3823</c:v>
                </c:pt>
                <c:pt idx="12">
                  <c:v>2898</c:v>
                </c:pt>
                <c:pt idx="13">
                  <c:v>3123</c:v>
                </c:pt>
                <c:pt idx="14">
                  <c:v>3695</c:v>
                </c:pt>
                <c:pt idx="16">
                  <c:v>3103</c:v>
                </c:pt>
                <c:pt idx="17">
                  <c:v>3338</c:v>
                </c:pt>
                <c:pt idx="18">
                  <c:v>3773</c:v>
                </c:pt>
                <c:pt idx="19">
                  <c:v>3813</c:v>
                </c:pt>
                <c:pt idx="20">
                  <c:v>4163</c:v>
                </c:pt>
                <c:pt idx="21">
                  <c:v>4153</c:v>
                </c:pt>
                <c:pt idx="22">
                  <c:v>4100</c:v>
                </c:pt>
              </c:numCache>
            </c:numRef>
          </c:val>
          <c:extLst>
            <c:ext xmlns:c16="http://schemas.microsoft.com/office/drawing/2014/chart" uri="{C3380CC4-5D6E-409C-BE32-E72D297353CC}">
              <c16:uniqueId val="{00000000-6F12-47FB-AFA8-B327980B985F}"/>
            </c:ext>
          </c:extLst>
        </c:ser>
        <c:dLbls>
          <c:showLegendKey val="0"/>
          <c:showVal val="0"/>
          <c:showCatName val="0"/>
          <c:showSerName val="0"/>
          <c:showPercent val="0"/>
          <c:showBubbleSize val="0"/>
        </c:dLbls>
        <c:gapWidth val="50"/>
        <c:axId val="163990271"/>
        <c:axId val="163887375"/>
      </c:barChart>
      <c:catAx>
        <c:axId val="163990271"/>
        <c:scaling>
          <c:orientation val="minMax"/>
        </c:scaling>
        <c:delete val="0"/>
        <c:axPos val="b"/>
        <c:numFmt formatCode="General" sourceLinked="1"/>
        <c:majorTickMark val="cross"/>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63887375"/>
        <c:crosses val="autoZero"/>
        <c:auto val="1"/>
        <c:lblAlgn val="ctr"/>
        <c:lblOffset val="100"/>
        <c:noMultiLvlLbl val="0"/>
      </c:catAx>
      <c:valAx>
        <c:axId val="163887375"/>
        <c:scaling>
          <c:orientation val="minMax"/>
          <c:min val="2000"/>
        </c:scaling>
        <c:delete val="0"/>
        <c:axPos val="l"/>
        <c:majorGridlines>
          <c:spPr>
            <a:ln w="9525" cap="flat" cmpd="sng" algn="ctr">
              <a:solidFill>
                <a:schemeClr val="accent4">
                  <a:lumMod val="75000"/>
                </a:schemeClr>
              </a:solidFill>
              <a:round/>
            </a:ln>
            <a:effectLst/>
          </c:spPr>
        </c:majorGridlines>
        <c:minorGridlines>
          <c:spPr>
            <a:ln w="9525" cap="flat" cmpd="sng" algn="ctr">
              <a:solidFill>
                <a:schemeClr val="accent4">
                  <a:lumMod val="90000"/>
                </a:schemeClr>
              </a:solidFill>
              <a:prstDash val="sysDot"/>
              <a:round/>
            </a:ln>
            <a:effectLst/>
          </c:spPr>
        </c:minorGridlines>
        <c:title>
          <c:tx>
            <c:rich>
              <a:bodyPr rot="-54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b="1"/>
                  <a:t>Melting Temperature (K)</a:t>
                </a:r>
              </a:p>
            </c:rich>
          </c:tx>
          <c:layout>
            <c:manualLayout>
              <c:xMode val="edge"/>
              <c:yMode val="edge"/>
              <c:x val="7.5697364771496198E-3"/>
              <c:y val="0.35082611301883826"/>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cross"/>
        <c:minorTickMark val="in"/>
        <c:tickLblPos val="nextTo"/>
        <c:spPr>
          <a:noFill/>
          <a:ln w="9525" cap="flat" cmpd="sng" algn="ctr">
            <a:solidFill>
              <a:schemeClr val="bg2"/>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63990271"/>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ED068B0-10B4-B94A-B5B5-DE572D526D9C}"/>
              </a:ext>
            </a:extLst>
          </p:cNvPr>
          <p:cNvSpPr>
            <a:spLocks noGrp="1" noChangeArrowheads="1"/>
          </p:cNvSpPr>
          <p:nvPr>
            <p:ph type="hdr" sz="quarter"/>
          </p:nvPr>
        </p:nvSpPr>
        <p:spPr bwMode="auto">
          <a:xfrm>
            <a:off x="0" y="0"/>
            <a:ext cx="2973388" cy="455613"/>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defTabSz="912983">
              <a:spcBef>
                <a:spcPct val="0"/>
              </a:spcBef>
              <a:buFontTx/>
              <a:buNone/>
              <a:defRPr sz="1200" b="0" baseline="0">
                <a:latin typeface="Times New Roman" pitchFamily="18" charset="0"/>
              </a:defRPr>
            </a:lvl1pPr>
          </a:lstStyle>
          <a:p>
            <a:pPr>
              <a:defRPr/>
            </a:pPr>
            <a:endParaRPr lang="en-US"/>
          </a:p>
        </p:txBody>
      </p:sp>
      <p:sp>
        <p:nvSpPr>
          <p:cNvPr id="25603" name="Rectangle 3">
            <a:extLst>
              <a:ext uri="{FF2B5EF4-FFF2-40B4-BE49-F238E27FC236}">
                <a16:creationId xmlns:a16="http://schemas.microsoft.com/office/drawing/2014/main" id="{D49F70CD-AF57-D745-A9F1-96CFC7151FB2}"/>
              </a:ext>
            </a:extLst>
          </p:cNvPr>
          <p:cNvSpPr>
            <a:spLocks noGrp="1" noChangeArrowheads="1"/>
          </p:cNvSpPr>
          <p:nvPr>
            <p:ph type="dt" sz="quarter" idx="1"/>
          </p:nvPr>
        </p:nvSpPr>
        <p:spPr bwMode="auto">
          <a:xfrm>
            <a:off x="3884613" y="0"/>
            <a:ext cx="2973387" cy="455613"/>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lgn="r" defTabSz="912983">
              <a:spcBef>
                <a:spcPct val="0"/>
              </a:spcBef>
              <a:buFontTx/>
              <a:buNone/>
              <a:defRPr sz="1200" b="0" baseline="0">
                <a:latin typeface="Times New Roman" pitchFamily="18" charset="0"/>
              </a:defRPr>
            </a:lvl1pPr>
          </a:lstStyle>
          <a:p>
            <a:pPr>
              <a:defRPr/>
            </a:pPr>
            <a:endParaRPr lang="en-US"/>
          </a:p>
        </p:txBody>
      </p:sp>
      <p:sp>
        <p:nvSpPr>
          <p:cNvPr id="25604" name="Rectangle 4">
            <a:extLst>
              <a:ext uri="{FF2B5EF4-FFF2-40B4-BE49-F238E27FC236}">
                <a16:creationId xmlns:a16="http://schemas.microsoft.com/office/drawing/2014/main" id="{4150C44D-7B88-AF4B-8627-B78A6FC1ACC6}"/>
              </a:ext>
            </a:extLst>
          </p:cNvPr>
          <p:cNvSpPr>
            <a:spLocks noGrp="1" noChangeArrowheads="1"/>
          </p:cNvSpPr>
          <p:nvPr>
            <p:ph type="ftr" sz="quarter" idx="2"/>
          </p:nvPr>
        </p:nvSpPr>
        <p:spPr bwMode="auto">
          <a:xfrm>
            <a:off x="0" y="8688388"/>
            <a:ext cx="2973388" cy="455612"/>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defTabSz="912983">
              <a:spcBef>
                <a:spcPct val="0"/>
              </a:spcBef>
              <a:buFontTx/>
              <a:buNone/>
              <a:defRPr sz="1200" b="0" baseline="0">
                <a:latin typeface="Times New Roman" pitchFamily="18" charset="0"/>
              </a:defRPr>
            </a:lvl1pPr>
          </a:lstStyle>
          <a:p>
            <a:pPr>
              <a:defRPr/>
            </a:pPr>
            <a:endParaRPr lang="en-US"/>
          </a:p>
        </p:txBody>
      </p:sp>
      <p:sp>
        <p:nvSpPr>
          <p:cNvPr id="25605" name="Rectangle 5">
            <a:extLst>
              <a:ext uri="{FF2B5EF4-FFF2-40B4-BE49-F238E27FC236}">
                <a16:creationId xmlns:a16="http://schemas.microsoft.com/office/drawing/2014/main" id="{E17807B2-E53E-DC48-9F1F-E0680AFD1BE7}"/>
              </a:ext>
            </a:extLst>
          </p:cNvPr>
          <p:cNvSpPr>
            <a:spLocks noGrp="1" noChangeArrowheads="1"/>
          </p:cNvSpPr>
          <p:nvPr>
            <p:ph type="sldNum" sz="quarter" idx="3"/>
          </p:nvPr>
        </p:nvSpPr>
        <p:spPr bwMode="auto">
          <a:xfrm>
            <a:off x="3884613" y="8688388"/>
            <a:ext cx="2973387" cy="455612"/>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lgn="r" defTabSz="912813">
              <a:defRPr sz="1200" b="0" baseline="0">
                <a:latin typeface="Times New Roman" panose="02020603050405020304" pitchFamily="18" charset="0"/>
              </a:defRPr>
            </a:lvl1pPr>
          </a:lstStyle>
          <a:p>
            <a:pPr>
              <a:defRPr/>
            </a:pPr>
            <a:fld id="{5B1DECEE-5AD9-E94D-8B90-AB23F969751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B232CBC8-2CD1-8C43-A16E-88823FFA84D8}"/>
              </a:ext>
            </a:extLst>
          </p:cNvPr>
          <p:cNvSpPr>
            <a:spLocks noGrp="1" noChangeArrowheads="1"/>
          </p:cNvSpPr>
          <p:nvPr>
            <p:ph type="hdr" sz="quarter"/>
          </p:nvPr>
        </p:nvSpPr>
        <p:spPr bwMode="auto">
          <a:xfrm>
            <a:off x="0" y="0"/>
            <a:ext cx="2973388" cy="455613"/>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defTabSz="912983">
              <a:spcBef>
                <a:spcPct val="0"/>
              </a:spcBef>
              <a:buFontTx/>
              <a:buNone/>
              <a:defRPr sz="1200" b="0" baseline="0">
                <a:latin typeface="Times New Roman" pitchFamily="18" charset="0"/>
              </a:defRPr>
            </a:lvl1pPr>
          </a:lstStyle>
          <a:p>
            <a:pPr>
              <a:defRPr/>
            </a:pPr>
            <a:endParaRPr lang="en-US"/>
          </a:p>
        </p:txBody>
      </p:sp>
      <p:sp>
        <p:nvSpPr>
          <p:cNvPr id="3075" name="Rectangle 3">
            <a:extLst>
              <a:ext uri="{FF2B5EF4-FFF2-40B4-BE49-F238E27FC236}">
                <a16:creationId xmlns:a16="http://schemas.microsoft.com/office/drawing/2014/main" id="{D5470CEC-FE1D-024A-B03C-EE6ABEF28869}"/>
              </a:ext>
            </a:extLst>
          </p:cNvPr>
          <p:cNvSpPr>
            <a:spLocks noGrp="1" noChangeArrowheads="1"/>
          </p:cNvSpPr>
          <p:nvPr>
            <p:ph type="dt" idx="1"/>
          </p:nvPr>
        </p:nvSpPr>
        <p:spPr bwMode="auto">
          <a:xfrm>
            <a:off x="3884613" y="0"/>
            <a:ext cx="2973387" cy="455613"/>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lgn="r" defTabSz="912983">
              <a:spcBef>
                <a:spcPct val="0"/>
              </a:spcBef>
              <a:buFontTx/>
              <a:buNone/>
              <a:defRPr sz="1200" b="0" baseline="0">
                <a:latin typeface="Times New Roman" pitchFamily="18" charset="0"/>
              </a:defRPr>
            </a:lvl1pPr>
          </a:lstStyle>
          <a:p>
            <a:pPr>
              <a:defRPr/>
            </a:pPr>
            <a:endParaRPr lang="en-US"/>
          </a:p>
        </p:txBody>
      </p:sp>
      <p:sp>
        <p:nvSpPr>
          <p:cNvPr id="2052" name="Rectangle 4">
            <a:extLst>
              <a:ext uri="{FF2B5EF4-FFF2-40B4-BE49-F238E27FC236}">
                <a16:creationId xmlns:a16="http://schemas.microsoft.com/office/drawing/2014/main" id="{7B3E79DF-4C8E-A448-A8EF-959D931C047F}"/>
              </a:ext>
            </a:extLst>
          </p:cNvPr>
          <p:cNvSpPr>
            <a:spLocks noGrp="1" noRot="1" noChangeAspect="1" noChangeArrowheads="1" noTextEdit="1"/>
          </p:cNvSpPr>
          <p:nvPr>
            <p:ph type="sldImg" idx="2"/>
          </p:nvPr>
        </p:nvSpPr>
        <p:spPr bwMode="auto">
          <a:xfrm>
            <a:off x="382588" y="687388"/>
            <a:ext cx="6094412"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B71522E6-D5E7-2E41-A6F6-35439FCEFDB8}"/>
              </a:ext>
            </a:extLst>
          </p:cNvPr>
          <p:cNvSpPr>
            <a:spLocks noGrp="1" noChangeArrowheads="1"/>
          </p:cNvSpPr>
          <p:nvPr>
            <p:ph type="body" sz="quarter" idx="3"/>
          </p:nvPr>
        </p:nvSpPr>
        <p:spPr bwMode="auto">
          <a:xfrm>
            <a:off x="914400" y="4343400"/>
            <a:ext cx="5029200" cy="4113213"/>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20072A4F-7B26-2E40-8ADB-32357C1B77AB}"/>
              </a:ext>
            </a:extLst>
          </p:cNvPr>
          <p:cNvSpPr>
            <a:spLocks noGrp="1" noChangeArrowheads="1"/>
          </p:cNvSpPr>
          <p:nvPr>
            <p:ph type="ftr" sz="quarter" idx="4"/>
          </p:nvPr>
        </p:nvSpPr>
        <p:spPr bwMode="auto">
          <a:xfrm>
            <a:off x="0" y="8688388"/>
            <a:ext cx="2973388" cy="455612"/>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defTabSz="912983">
              <a:spcBef>
                <a:spcPct val="0"/>
              </a:spcBef>
              <a:buFontTx/>
              <a:buNone/>
              <a:defRPr sz="1200" b="0" baseline="0">
                <a:latin typeface="Times New Roman" pitchFamily="18" charset="0"/>
              </a:defRPr>
            </a:lvl1pPr>
          </a:lstStyle>
          <a:p>
            <a:pPr>
              <a:defRPr/>
            </a:pPr>
            <a:endParaRPr lang="en-US"/>
          </a:p>
        </p:txBody>
      </p:sp>
      <p:sp>
        <p:nvSpPr>
          <p:cNvPr id="3079" name="Rectangle 7">
            <a:extLst>
              <a:ext uri="{FF2B5EF4-FFF2-40B4-BE49-F238E27FC236}">
                <a16:creationId xmlns:a16="http://schemas.microsoft.com/office/drawing/2014/main" id="{16562345-A112-7F46-B88B-F7EDE5B2942B}"/>
              </a:ext>
            </a:extLst>
          </p:cNvPr>
          <p:cNvSpPr>
            <a:spLocks noGrp="1" noChangeArrowheads="1"/>
          </p:cNvSpPr>
          <p:nvPr>
            <p:ph type="sldNum" sz="quarter" idx="5"/>
          </p:nvPr>
        </p:nvSpPr>
        <p:spPr bwMode="auto">
          <a:xfrm>
            <a:off x="3884613" y="8688388"/>
            <a:ext cx="2973387" cy="455612"/>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lgn="r" defTabSz="912813">
              <a:defRPr sz="1200" b="0" baseline="0">
                <a:latin typeface="Times New Roman" panose="02020603050405020304" pitchFamily="18" charset="0"/>
              </a:defRPr>
            </a:lvl1pPr>
          </a:lstStyle>
          <a:p>
            <a:pPr>
              <a:defRPr/>
            </a:pPr>
            <a:fld id="{9470879E-8C7D-FF48-BAE7-CD9BB5C6218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asa.gov/sites/default/files/atoms/files/nac_april_2019_mitchell_ntp.pdf"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ntrs.nasa.gov/citations/19690012042" TargetMode="External"/><Relationship Id="rId5" Type="http://schemas.openxmlformats.org/officeDocument/2006/relationships/hyperlink" Target="https://www.thermaltechnology.com/products/dcs-sps-fast/" TargetMode="External"/><Relationship Id="rId4" Type="http://schemas.openxmlformats.org/officeDocument/2006/relationships/hyperlink" Target="https://www.nasa.gov/sites/default/files/atoms/files/rballard_ntp_update_oct2019_508.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trs.nasa.gov/api/citations/20140012922/downloads/20140012922.pdf"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iopscience.iop.org/article/10.3367/UFNe.0181.201103f.0319" TargetMode="External"/><Relationship Id="rId4" Type="http://schemas.openxmlformats.org/officeDocument/2006/relationships/hyperlink" Target="https://ntrs.nasa.gov/citations/19690012042"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trs.nasa.gov/api/citations/20120009207/downloads/20120009207.pdf"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inl.gov/article/space-the-next-frontier-requires-innovation-in-nuclear-fuel-design-and-testing/" TargetMode="External"/><Relationship Id="rId5" Type="http://schemas.openxmlformats.org/officeDocument/2006/relationships/hyperlink" Target="https://www.nasa.gov/sites/default/files/atoms/files/rballard_ntp_update_oct2019_508.pdf" TargetMode="External"/><Relationship Id="rId4" Type="http://schemas.openxmlformats.org/officeDocument/2006/relationships/hyperlink" Target="https://www.nasa.gov/sites/default/files/atoms/files/calomino_nuclear_v5.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i.org/10.1007/978-3-642-32430-7"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trs.nasa.gov/api/citations/20170008980/downloads/20170008980.pdf"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ntrs.nasa.gov/citations/20170008952"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inis.iaea.org/collection/NCLCollectionStore/_Public/07/265/7265972.pdf?r=1&amp;r=1"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energy.gov/sites/prod/files/TREAT%20Fact%20Sheet.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181945E-2ECE-5A4B-8859-73BC789476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800" b="1" baseline="-25000">
                <a:solidFill>
                  <a:schemeClr val="tx1"/>
                </a:solidFill>
                <a:latin typeface="Arial" panose="020B0604020202020204" pitchFamily="34" charset="0"/>
              </a:defRPr>
            </a:lvl1pPr>
            <a:lvl2pPr marL="742950" indent="-285750" defTabSz="912813">
              <a:defRPr sz="2800" b="1" baseline="-25000">
                <a:solidFill>
                  <a:schemeClr val="tx1"/>
                </a:solidFill>
                <a:latin typeface="Arial" panose="020B0604020202020204" pitchFamily="34" charset="0"/>
              </a:defRPr>
            </a:lvl2pPr>
            <a:lvl3pPr marL="1143000" indent="-228600" defTabSz="912813">
              <a:defRPr sz="2800" b="1" baseline="-25000">
                <a:solidFill>
                  <a:schemeClr val="tx1"/>
                </a:solidFill>
                <a:latin typeface="Arial" panose="020B0604020202020204" pitchFamily="34" charset="0"/>
              </a:defRPr>
            </a:lvl3pPr>
            <a:lvl4pPr marL="1600200" indent="-228600" defTabSz="912813">
              <a:defRPr sz="2800" b="1" baseline="-25000">
                <a:solidFill>
                  <a:schemeClr val="tx1"/>
                </a:solidFill>
                <a:latin typeface="Arial" panose="020B0604020202020204" pitchFamily="34" charset="0"/>
              </a:defRPr>
            </a:lvl4pPr>
            <a:lvl5pPr marL="2057400" indent="-228600" defTabSz="912813">
              <a:defRPr sz="2800" b="1" baseline="-250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9pPr>
          </a:lstStyle>
          <a:p>
            <a:fld id="{A900327B-21B9-7A4D-8322-34DB90599C49}" type="slidenum">
              <a:rPr lang="en-US" altLang="en-US" sz="1200" b="0" baseline="0" smtClean="0">
                <a:latin typeface="Times New Roman" panose="02020603050405020304" pitchFamily="18" charset="0"/>
              </a:rPr>
              <a:pPr/>
              <a:t>1</a:t>
            </a:fld>
            <a:endParaRPr lang="en-US" altLang="en-US" sz="1200" b="0" baseline="0">
              <a:latin typeface="Times New Roman" panose="02020603050405020304" pitchFamily="18" charset="0"/>
            </a:endParaRPr>
          </a:p>
        </p:txBody>
      </p:sp>
      <p:sp>
        <p:nvSpPr>
          <p:cNvPr id="7171" name="Rectangle 1026">
            <a:extLst>
              <a:ext uri="{FF2B5EF4-FFF2-40B4-BE49-F238E27FC236}">
                <a16:creationId xmlns:a16="http://schemas.microsoft.com/office/drawing/2014/main" id="{9E239CD6-65A9-8940-96AB-FF80379F6069}"/>
              </a:ext>
            </a:extLst>
          </p:cNvPr>
          <p:cNvSpPr>
            <a:spLocks noGrp="1" noRot="1" noChangeAspect="1" noChangeArrowheads="1" noTextEdit="1"/>
          </p:cNvSpPr>
          <p:nvPr>
            <p:ph type="sldImg"/>
          </p:nvPr>
        </p:nvSpPr>
        <p:spPr>
          <a:solidFill>
            <a:srgbClr val="FFFFFF"/>
          </a:solidFill>
          <a:ln/>
        </p:spPr>
      </p:sp>
      <p:sp>
        <p:nvSpPr>
          <p:cNvPr id="7172" name="Rectangle 1027">
            <a:extLst>
              <a:ext uri="{FF2B5EF4-FFF2-40B4-BE49-F238E27FC236}">
                <a16:creationId xmlns:a16="http://schemas.microsoft.com/office/drawing/2014/main" id="{2CEE080F-D3A1-314E-90CD-16504EB15991}"/>
              </a:ext>
            </a:extLst>
          </p:cNvPr>
          <p:cNvSpPr>
            <a:spLocks noGrp="1" noChangeArrowheads="1"/>
          </p:cNvSpPr>
          <p:nvPr>
            <p:ph type="body" idx="1"/>
          </p:nvPr>
        </p:nvSpPr>
        <p:spPr>
          <a:solidFill>
            <a:srgbClr val="FFFFFF"/>
          </a:solidFill>
          <a:ln>
            <a:solidFill>
              <a:srgbClr val="000000"/>
            </a:solidFill>
          </a:ln>
        </p:spPr>
        <p:txBody>
          <a:bodyPr/>
          <a:lstStyle/>
          <a:p>
            <a:r>
              <a:rPr lang="en-US" altLang="en-US" sz="900">
                <a:latin typeface="Arial" panose="020B0604020202020204" pitchFamily="34" charset="0"/>
              </a:rPr>
              <a:t>Enter speaker notes here.</a:t>
            </a:r>
          </a:p>
        </p:txBody>
      </p:sp>
      <p:sp>
        <p:nvSpPr>
          <p:cNvPr id="7173" name="Footer Placeholder 1">
            <a:extLst>
              <a:ext uri="{FF2B5EF4-FFF2-40B4-BE49-F238E27FC236}">
                <a16:creationId xmlns:a16="http://schemas.microsoft.com/office/drawing/2014/main" id="{56E04327-0EF1-7E43-AF93-8E77A272C4D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800" b="1" baseline="-25000">
                <a:solidFill>
                  <a:schemeClr val="tx1"/>
                </a:solidFill>
                <a:latin typeface="Arial" panose="020B0604020202020204" pitchFamily="34" charset="0"/>
              </a:defRPr>
            </a:lvl1pPr>
            <a:lvl2pPr marL="742950" indent="-285750" defTabSz="912813">
              <a:defRPr sz="2800" b="1" baseline="-25000">
                <a:solidFill>
                  <a:schemeClr val="tx1"/>
                </a:solidFill>
                <a:latin typeface="Arial" panose="020B0604020202020204" pitchFamily="34" charset="0"/>
              </a:defRPr>
            </a:lvl2pPr>
            <a:lvl3pPr marL="1143000" indent="-228600" defTabSz="912813">
              <a:defRPr sz="2800" b="1" baseline="-25000">
                <a:solidFill>
                  <a:schemeClr val="tx1"/>
                </a:solidFill>
                <a:latin typeface="Arial" panose="020B0604020202020204" pitchFamily="34" charset="0"/>
              </a:defRPr>
            </a:lvl3pPr>
            <a:lvl4pPr marL="1600200" indent="-228600" defTabSz="912813">
              <a:defRPr sz="2800" b="1" baseline="-25000">
                <a:solidFill>
                  <a:schemeClr val="tx1"/>
                </a:solidFill>
                <a:latin typeface="Arial" panose="020B0604020202020204" pitchFamily="34" charset="0"/>
              </a:defRPr>
            </a:lvl4pPr>
            <a:lvl5pPr marL="2057400" indent="-228600" defTabSz="912813">
              <a:defRPr sz="2800" b="1" baseline="-250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9pPr>
          </a:lstStyle>
          <a:p>
            <a:endParaRPr lang="en-US" altLang="en-US" sz="1200" b="0" baseline="0">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solidFill>
                  <a:srgbClr val="CCCCFF"/>
                </a:solidFill>
                <a:hlinkClick r:id="rId3">
                  <a:extLst>
                    <a:ext uri="{A12FA001-AC4F-418D-AE19-62706E023703}">
                      <ahyp:hlinkClr xmlns:ahyp="http://schemas.microsoft.com/office/drawing/2018/hyperlinkcolor" val="tx"/>
                    </a:ext>
                  </a:extLst>
                </a:hlinkClick>
              </a:rPr>
              <a:t>[1] Hickman, R. et. </a:t>
            </a:r>
            <a:r>
              <a:rPr lang="en-US" u="sng" dirty="0" err="1">
                <a:solidFill>
                  <a:srgbClr val="CCCCFF"/>
                </a:solidFill>
                <a:hlinkClick r:id="rId3">
                  <a:extLst>
                    <a:ext uri="{A12FA001-AC4F-418D-AE19-62706E023703}">
                      <ahyp:hlinkClr xmlns:ahyp="http://schemas.microsoft.com/office/drawing/2018/hyperlinkcolor" val="tx"/>
                    </a:ext>
                  </a:extLst>
                </a:hlinkClick>
              </a:rPr>
              <a:t>a.l.</a:t>
            </a:r>
            <a:r>
              <a:rPr lang="en-US" u="sng" dirty="0">
                <a:solidFill>
                  <a:srgbClr val="CCCCFF"/>
                </a:solidFill>
                <a:hlinkClick r:id="rId3">
                  <a:extLst>
                    <a:ext uri="{A12FA001-AC4F-418D-AE19-62706E023703}">
                      <ahyp:hlinkClr xmlns:ahyp="http://schemas.microsoft.com/office/drawing/2018/hyperlinkcolor" val="tx"/>
                    </a:ext>
                  </a:extLst>
                </a:hlinkClick>
              </a:rPr>
              <a:t> Hot Hydrogen Testing of Tungsten-Uranium Dioxide (W-UO2) CERMET Fuel Materials for Nuclear Thermal Propulsion. AIAA Joint Propulsion Conference. 2014 (Presentation)</a:t>
            </a:r>
          </a:p>
          <a:p>
            <a:r>
              <a:rPr lang="en-US" u="sng" dirty="0">
                <a:solidFill>
                  <a:srgbClr val="CCCCFF"/>
                </a:solidFill>
                <a:hlinkClick r:id="rId3">
                  <a:extLst>
                    <a:ext uri="{A12FA001-AC4F-418D-AE19-62706E023703}">
                      <ahyp:hlinkClr xmlns:ahyp="http://schemas.microsoft.com/office/drawing/2018/hyperlinkcolor" val="tx"/>
                    </a:ext>
                  </a:extLst>
                </a:hlinkClick>
              </a:rPr>
              <a:t>[2] https://ntrs.nasa.gov/api/citations/20190004963/downloads/20190004963.pdf?attachment=true  </a:t>
            </a:r>
          </a:p>
          <a:p>
            <a:r>
              <a:rPr lang="en-US" u="sng" dirty="0">
                <a:solidFill>
                  <a:srgbClr val="CCCCFF"/>
                </a:solidFill>
                <a:hlinkClick r:id="rId3">
                  <a:extLst>
                    <a:ext uri="{A12FA001-AC4F-418D-AE19-62706E023703}">
                      <ahyp:hlinkClr xmlns:ahyp="http://schemas.microsoft.com/office/drawing/2018/hyperlinkcolor" val="tx"/>
                    </a:ext>
                  </a:extLst>
                </a:hlinkClick>
              </a:rPr>
              <a:t>[3] </a:t>
            </a:r>
            <a:r>
              <a:rPr lang="en-US" dirty="0">
                <a:hlinkClick r:id="rId4"/>
              </a:rPr>
              <a:t>Space Technology Mission Directorate: Nuclear Thermal Propulsion Update (nasa.gov)</a:t>
            </a:r>
            <a:endParaRPr lang="en-US" u="sng" dirty="0">
              <a:solidFill>
                <a:srgbClr val="CCCCFF"/>
              </a:solidFill>
              <a:hlinkClick r:id="rId3">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solidFill>
                  <a:srgbClr val="CCCCFF"/>
                </a:solidFill>
                <a:hlinkClick r:id="rId3">
                  <a:extLst>
                    <a:ext uri="{A12FA001-AC4F-418D-AE19-62706E023703}">
                      <ahyp:hlinkClr xmlns:ahyp="http://schemas.microsoft.com/office/drawing/2018/hyperlinkcolor" val="tx"/>
                    </a:ext>
                  </a:extLst>
                </a:hlinkClick>
              </a:rPr>
              <a:t>[4] </a:t>
            </a:r>
            <a:r>
              <a:rPr lang="en-US" altLang="en-US" sz="1200" b="0" baseline="0" dirty="0">
                <a:solidFill>
                  <a:schemeClr val="bg2"/>
                </a:solidFill>
                <a:cs typeface="Times New Roman" panose="02020603050405020304" pitchFamily="18" charset="0"/>
              </a:rPr>
              <a:t>Benensky, K., et. al., “</a:t>
            </a:r>
            <a:r>
              <a:rPr lang="en-US" altLang="en-US" sz="1200" b="0" i="1" baseline="0" dirty="0">
                <a:solidFill>
                  <a:schemeClr val="bg2"/>
                </a:solidFill>
                <a:cs typeface="Times New Roman" panose="02020603050405020304" pitchFamily="18" charset="0"/>
              </a:rPr>
              <a:t>Overview of Historic NTP Fuel Development</a:t>
            </a:r>
            <a:r>
              <a:rPr lang="en-US" altLang="en-US" sz="1200" b="0" baseline="0" dirty="0">
                <a:solidFill>
                  <a:schemeClr val="bg2"/>
                </a:solidFill>
                <a:cs typeface="Times New Roman" panose="02020603050405020304" pitchFamily="18" charset="0"/>
              </a:rPr>
              <a:t>.” NASA Marshal Space Flight Center. 2018  (Presentation)</a:t>
            </a:r>
            <a:endParaRPr lang="en-US" u="sng" dirty="0">
              <a:solidFill>
                <a:srgbClr val="CCCCFF"/>
              </a:solidFill>
              <a:hlinkClick r:id="rId3">
                <a:extLst>
                  <a:ext uri="{A12FA001-AC4F-418D-AE19-62706E023703}">
                    <ahyp:hlinkClr xmlns:ahyp="http://schemas.microsoft.com/office/drawing/2018/hyperlinkcolor" val="tx"/>
                  </a:ext>
                </a:extLst>
              </a:hlinkClick>
            </a:endParaRPr>
          </a:p>
          <a:p>
            <a:r>
              <a:rPr lang="en-US" u="sng" dirty="0">
                <a:solidFill>
                  <a:srgbClr val="CCCCFF"/>
                </a:solidFill>
                <a:hlinkClick r:id="rId3">
                  <a:extLst>
                    <a:ext uri="{A12FA001-AC4F-418D-AE19-62706E023703}">
                      <ahyp:hlinkClr xmlns:ahyp="http://schemas.microsoft.com/office/drawing/2018/hyperlinkcolor" val="tx"/>
                    </a:ext>
                  </a:extLst>
                </a:hlinkClick>
              </a:rPr>
              <a:t>[5] </a:t>
            </a:r>
            <a:r>
              <a:rPr lang="en-US" dirty="0">
                <a:hlinkClick r:id="rId5"/>
              </a:rPr>
              <a:t>Direct Current Sintering - Spark Plasma Sintering | Thermal Technology</a:t>
            </a:r>
            <a:endParaRPr lang="en-US" u="sng" dirty="0">
              <a:solidFill>
                <a:srgbClr val="CCCCFF"/>
              </a:solidFill>
              <a:hlinkClick r:id="rId3">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solidFill>
                  <a:srgbClr val="CCCCFF"/>
                </a:solidFill>
                <a:hlinkClick r:id="rId3">
                  <a:extLst>
                    <a:ext uri="{A12FA001-AC4F-418D-AE19-62706E023703}">
                      <ahyp:hlinkClr xmlns:ahyp="http://schemas.microsoft.com/office/drawing/2018/hyperlinkcolor" val="tx"/>
                    </a:ext>
                  </a:extLst>
                </a:hlinkClick>
              </a:rPr>
              <a:t>[6] </a:t>
            </a:r>
            <a:r>
              <a:rPr lang="en-US" b="0" i="1" dirty="0">
                <a:solidFill>
                  <a:srgbClr val="000000"/>
                </a:solidFill>
                <a:effectLst/>
                <a:latin typeface="Courier New" panose="02070309020205020404" pitchFamily="49" charset="0"/>
              </a:rPr>
              <a:t>710 high-temperature gas reactor program summary report. Volume I. Summary</a:t>
            </a:r>
            <a:r>
              <a:rPr lang="en-US" b="0" i="0" dirty="0">
                <a:solidFill>
                  <a:srgbClr val="000000"/>
                </a:solidFill>
                <a:effectLst/>
                <a:latin typeface="Courier New" panose="02070309020205020404" pitchFamily="49" charset="0"/>
              </a:rPr>
              <a:t>. United States: N. p., 1967. Web. doi:10.2172/4338293.</a:t>
            </a:r>
            <a:endParaRPr lang="en-US" u="sng" dirty="0">
              <a:solidFill>
                <a:srgbClr val="CCCCFF"/>
              </a:solidFill>
              <a:hlinkClick r:id="rId3">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solidFill>
                  <a:srgbClr val="CCCCFF"/>
                </a:solidFill>
                <a:hlinkClick r:id="rId3">
                  <a:extLst>
                    <a:ext uri="{A12FA001-AC4F-418D-AE19-62706E023703}">
                      <ahyp:hlinkClr xmlns:ahyp="http://schemas.microsoft.com/office/drawing/2018/hyperlinkcolor" val="tx"/>
                    </a:ext>
                  </a:extLst>
                </a:hlinkClick>
              </a:rPr>
              <a:t>[8] </a:t>
            </a:r>
            <a:r>
              <a:rPr lang="en-US" sz="1200" baseline="0" dirty="0" err="1">
                <a:solidFill>
                  <a:schemeClr val="bg2"/>
                </a:solidFill>
              </a:rPr>
              <a:t>Takkunen</a:t>
            </a:r>
            <a:r>
              <a:rPr lang="en-US" sz="1200" baseline="0" dirty="0">
                <a:solidFill>
                  <a:schemeClr val="bg2"/>
                </a:solidFill>
              </a:rPr>
              <a:t>, P. D. Fabrication of cermets of uranium nitride and tungsten or molybdenum from mixed powders and from coated particles. NASA Lewis Research Center, NASA-TN-D-5136 (2013) </a:t>
            </a:r>
            <a:r>
              <a:rPr lang="en-US" dirty="0">
                <a:hlinkClick r:id="rId6"/>
              </a:rPr>
              <a:t>Fabrication of cermets of uranium nitride and tungsten or molybdenum from mixed powders and from coated particles - NASA Technical Reports Server (NTRS)</a:t>
            </a:r>
            <a:endParaRPr lang="en-US" u="sng" dirty="0">
              <a:solidFill>
                <a:srgbClr val="002060"/>
              </a:solidFill>
              <a:hlinkClick r:id="rId3">
                <a:extLst>
                  <a:ext uri="{A12FA001-AC4F-418D-AE19-62706E023703}">
                    <ahyp:hlinkClr xmlns:ahyp="http://schemas.microsoft.com/office/drawing/2018/hyperlinkcolor" val="tx"/>
                  </a:ext>
                </a:extLst>
              </a:hlinkClick>
            </a:endParaRPr>
          </a:p>
          <a:p>
            <a:endParaRPr lang="en-US" dirty="0">
              <a:solidFill>
                <a:srgbClr val="CCCCFF"/>
              </a:solidFill>
              <a:hlinkClick r:id="rId3">
                <a:extLst>
                  <a:ext uri="{A12FA001-AC4F-418D-AE19-62706E023703}">
                    <ahyp:hlinkClr xmlns:ahyp="http://schemas.microsoft.com/office/drawing/2018/hyperlinkcolor" val="tx"/>
                  </a:ext>
                </a:extLst>
              </a:hlinkClick>
            </a:endParaRPr>
          </a:p>
          <a:p>
            <a:endParaRPr lang="en-US" dirty="0">
              <a:solidFill>
                <a:srgbClr val="CCCCFF"/>
              </a:solidFill>
              <a:hlinkClick r:id="rId3">
                <a:extLst>
                  <a:ext uri="{A12FA001-AC4F-418D-AE19-62706E023703}">
                    <ahyp:hlinkClr xmlns:ahyp="http://schemas.microsoft.com/office/drawing/2018/hyperlinkcolor" val="tx"/>
                  </a:ext>
                </a:extLst>
              </a:hlinkClick>
            </a:endParaRPr>
          </a:p>
          <a:p>
            <a:r>
              <a:rPr lang="en-US" dirty="0">
                <a:solidFill>
                  <a:srgbClr val="CCCCFF"/>
                </a:solidFill>
                <a:hlinkClick r:id="rId3">
                  <a:extLst>
                    <a:ext uri="{A12FA001-AC4F-418D-AE19-62706E023703}">
                      <ahyp:hlinkClr xmlns:ahyp="http://schemas.microsoft.com/office/drawing/2018/hyperlinkcolor" val="tx"/>
                    </a:ext>
                  </a:extLst>
                </a:hlinkClick>
              </a:rPr>
              <a:t>Space Technology Mission Directorate: Nuclear Thermal Propulsion Update (nasa.gov)</a:t>
            </a:r>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9470879E-8C7D-FF48-BAE7-CD9BB5C62189}" type="slidenum">
              <a:rPr lang="en-US" altLang="en-US" smtClean="0"/>
              <a:pPr>
                <a:defRPr/>
              </a:pPr>
              <a:t>20</a:t>
            </a:fld>
            <a:endParaRPr lang="en-US" altLang="en-US"/>
          </a:p>
        </p:txBody>
      </p:sp>
    </p:spTree>
    <p:extLst>
      <p:ext uri="{BB962C8B-B14F-4D97-AF65-F5344CB8AC3E}">
        <p14:creationId xmlns:p14="http://schemas.microsoft.com/office/powerpoint/2010/main" val="399227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Lyon, L </a:t>
            </a:r>
            <a:r>
              <a:rPr lang="en-US" dirty="0" err="1"/>
              <a:t>L</a:t>
            </a:r>
            <a:r>
              <a:rPr lang="en-US" dirty="0"/>
              <a:t>. Performance of (U,Zr)C-graphite (composite) and of (U,Zr)C (carbide) fuel elements in the Nuclear Furnace 1 test reactor. United States: N. p., 1973. Web. doi:10.2172/4419566.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[2] </a:t>
            </a:r>
            <a:r>
              <a:rPr lang="en-US" altLang="en-US" sz="1200" b="0" baseline="0" dirty="0">
                <a:solidFill>
                  <a:schemeClr val="bg2"/>
                </a:solidFill>
                <a:latin typeface="+mj-lt"/>
                <a:cs typeface="Times New Roman" panose="02020603050405020304" pitchFamily="18" charset="0"/>
              </a:rPr>
              <a:t>Bhattacharyya, S. K. </a:t>
            </a:r>
            <a:r>
              <a:rPr lang="en-US" altLang="en-US" sz="1200" b="0" i="1" baseline="0" dirty="0">
                <a:solidFill>
                  <a:schemeClr val="bg2"/>
                </a:solidFill>
                <a:latin typeface="+mj-lt"/>
                <a:cs typeface="Times New Roman" panose="02020603050405020304" pitchFamily="18" charset="0"/>
              </a:rPr>
              <a:t>An assessment of fuels for nuclear thermal propulsion</a:t>
            </a:r>
            <a:r>
              <a:rPr lang="en-US" altLang="en-US" sz="1200" b="0" baseline="0" dirty="0">
                <a:solidFill>
                  <a:schemeClr val="bg2"/>
                </a:solidFill>
                <a:latin typeface="+mj-lt"/>
                <a:cs typeface="Times New Roman" panose="02020603050405020304" pitchFamily="18" charset="0"/>
              </a:rPr>
              <a:t>. Argonne National Laboratory ANL/TD/TM01-22 (2002)</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[3] Taylor, B. et. al. </a:t>
            </a:r>
            <a:r>
              <a:rPr lang="en-US" i="1" dirty="0"/>
              <a:t>Study of a </a:t>
            </a:r>
            <a:r>
              <a:rPr lang="en-US" i="1" dirty="0" err="1"/>
              <a:t>Tricarbide</a:t>
            </a:r>
            <a:r>
              <a:rPr lang="en-US" i="1" dirty="0"/>
              <a:t> Grooved Ring Fuel Element for Nuclear Thermal Propulsion.</a:t>
            </a:r>
            <a:r>
              <a:rPr lang="en-US" dirty="0"/>
              <a:t> 2018 Nuclear Emerging Technologies for Space Conference. </a:t>
            </a:r>
            <a:r>
              <a:rPr lang="en-US"/>
              <a:t>(Presentation https://ntrs.nasa.gov/citations/20180002033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[4] </a:t>
            </a:r>
            <a:r>
              <a:rPr lang="en-US" b="0" i="0" dirty="0" err="1">
                <a:solidFill>
                  <a:srgbClr val="000000"/>
                </a:solidFill>
                <a:effectLst/>
                <a:latin typeface="Courier New" panose="02070309020205020404" pitchFamily="49" charset="0"/>
              </a:rPr>
              <a:t>Youchison</a:t>
            </a:r>
            <a:r>
              <a:rPr lang="en-US" b="0" i="0" dirty="0">
                <a:solidFill>
                  <a:srgbClr val="000000"/>
                </a:solidFill>
                <a:effectLst/>
                <a:latin typeface="Courier New" panose="02070309020205020404" pitchFamily="49" charset="0"/>
              </a:rPr>
              <a:t>, Dennis L, Lenard, Roger X, Williams, Brian E., and </a:t>
            </a:r>
            <a:r>
              <a:rPr lang="en-US" b="0" i="0" dirty="0" err="1">
                <a:solidFill>
                  <a:srgbClr val="000000"/>
                </a:solidFill>
                <a:effectLst/>
                <a:latin typeface="Courier New" panose="02070309020205020404" pitchFamily="49" charset="0"/>
              </a:rPr>
              <a:t>Anghaie</a:t>
            </a:r>
            <a:r>
              <a:rPr lang="en-US" b="0" i="0" dirty="0">
                <a:solidFill>
                  <a:srgbClr val="000000"/>
                </a:solidFill>
                <a:effectLst/>
                <a:latin typeface="Courier New" panose="02070309020205020404" pitchFamily="49" charset="0"/>
              </a:rPr>
              <a:t>, </a:t>
            </a:r>
            <a:r>
              <a:rPr lang="en-US" b="0" i="0" dirty="0" err="1">
                <a:solidFill>
                  <a:srgbClr val="000000"/>
                </a:solidFill>
                <a:effectLst/>
                <a:latin typeface="Courier New" panose="02070309020205020404" pitchFamily="49" charset="0"/>
              </a:rPr>
              <a:t>Samim</a:t>
            </a:r>
            <a:r>
              <a:rPr lang="en-US" b="0" i="0" dirty="0">
                <a:solidFill>
                  <a:srgbClr val="000000"/>
                </a:solidFill>
                <a:effectLst/>
                <a:latin typeface="Courier New" panose="02070309020205020404" pitchFamily="49" charset="0"/>
              </a:rPr>
              <a:t>. </a:t>
            </a:r>
            <a:r>
              <a:rPr lang="en-US" b="0" i="1" dirty="0">
                <a:solidFill>
                  <a:srgbClr val="000000"/>
                </a:solidFill>
                <a:effectLst/>
                <a:latin typeface="Courier New" panose="02070309020205020404" pitchFamily="49" charset="0"/>
              </a:rPr>
              <a:t>A </a:t>
            </a:r>
            <a:r>
              <a:rPr lang="en-US" b="0" i="1" dirty="0" err="1">
                <a:solidFill>
                  <a:srgbClr val="000000"/>
                </a:solidFill>
                <a:effectLst/>
                <a:latin typeface="Courier New" panose="02070309020205020404" pitchFamily="49" charset="0"/>
              </a:rPr>
              <a:t>Tricarbide</a:t>
            </a:r>
            <a:r>
              <a:rPr lang="en-US" b="0" i="1" dirty="0">
                <a:solidFill>
                  <a:srgbClr val="000000"/>
                </a:solidFill>
                <a:effectLst/>
                <a:latin typeface="Courier New" panose="02070309020205020404" pitchFamily="49" charset="0"/>
              </a:rPr>
              <a:t> Foam Fuel Matrix for Nuclear Thermal Propulsion.</a:t>
            </a:r>
            <a:r>
              <a:rPr lang="en-US" b="0" i="0" dirty="0">
                <a:solidFill>
                  <a:srgbClr val="000000"/>
                </a:solidFill>
                <a:effectLst/>
                <a:latin typeface="Courier New" panose="02070309020205020404" pitchFamily="49" charset="0"/>
              </a:rPr>
              <a:t>. United States: N. p., 2006. Web. https://www.osti.gov/biblio/1266203-tricarbide-foam-fuel-matrix-nuclear-thermal-propulsion</a:t>
            </a:r>
            <a:endParaRPr lang="en-US" dirty="0"/>
          </a:p>
          <a:p>
            <a:r>
              <a:rPr lang="en-US" dirty="0"/>
              <a:t>[5] Goeddel, W V, </a:t>
            </a:r>
            <a:r>
              <a:rPr lang="en-US" dirty="0" err="1"/>
              <a:t>Sandefur</a:t>
            </a:r>
            <a:r>
              <a:rPr lang="en-US" dirty="0"/>
              <a:t>, N L, and White, J L. Advanced, graphite-matrix, dispersion-type fuel systems. First annual report, April 1, 1962--March 31, 1963. United States: N. p., 1963. Web. doi:10.2172/4310927.</a:t>
            </a:r>
          </a:p>
          <a:p>
            <a:r>
              <a:rPr lang="en-US" dirty="0"/>
              <a:t>[6] </a:t>
            </a:r>
            <a:r>
              <a:rPr lang="en-US" dirty="0" err="1"/>
              <a:t>Holleck</a:t>
            </a:r>
            <a:r>
              <a:rPr lang="en-US" dirty="0"/>
              <a:t>, Helmut, and H. </a:t>
            </a:r>
            <a:r>
              <a:rPr lang="en-US" dirty="0" err="1"/>
              <a:t>Kleykamp</a:t>
            </a:r>
            <a:r>
              <a:rPr lang="en-US" dirty="0"/>
              <a:t>. U Uranium: Uranium Carbides. Springer Science &amp; Business Media, 2013.</a:t>
            </a:r>
          </a:p>
          <a:p>
            <a:endParaRPr lang="en-US" dirty="0"/>
          </a:p>
          <a:p>
            <a:r>
              <a:rPr lang="en-US" dirty="0"/>
              <a:t>https://www.osti.gov/servlets/purl/4310927</a:t>
            </a:r>
          </a:p>
          <a:p>
            <a:r>
              <a:rPr lang="en-US" dirty="0"/>
              <a:t>https://www.osti.gov/servlets/purl/4419566</a:t>
            </a:r>
          </a:p>
          <a:p>
            <a:r>
              <a:rPr lang="en-US" dirty="0"/>
              <a:t>https://www.osti.gov/biblio/4421676-mixed-carbide-fuel-particle-study</a:t>
            </a:r>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9470879E-8C7D-FF48-BAE7-CD9BB5C62189}" type="slidenum">
              <a:rPr lang="en-US" altLang="en-US" smtClean="0"/>
              <a:pPr>
                <a:defRPr/>
              </a:pPr>
              <a:t>21</a:t>
            </a:fld>
            <a:endParaRPr lang="en-US" altLang="en-US"/>
          </a:p>
        </p:txBody>
      </p:sp>
    </p:spTree>
    <p:extLst>
      <p:ext uri="{BB962C8B-B14F-4D97-AF65-F5344CB8AC3E}">
        <p14:creationId xmlns:p14="http://schemas.microsoft.com/office/powerpoint/2010/main" val="3747409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 X. Lenard,</a:t>
            </a:r>
          </a:p>
          <a:p>
            <a:r>
              <a:rPr lang="en-US" dirty="0"/>
              <a:t>The advisability of prototypic testing for space nuclear systems,</a:t>
            </a:r>
          </a:p>
          <a:p>
            <a:r>
              <a:rPr lang="en-US" dirty="0"/>
              <a:t>Acta </a:t>
            </a:r>
            <a:r>
              <a:rPr lang="en-US" dirty="0" err="1"/>
              <a:t>Astronautica</a:t>
            </a:r>
            <a:r>
              <a:rPr lang="en-US" dirty="0"/>
              <a:t>,</a:t>
            </a:r>
          </a:p>
          <a:p>
            <a:r>
              <a:rPr lang="en-US" dirty="0"/>
              <a:t>Volume 57, Issues 2–8,</a:t>
            </a:r>
          </a:p>
          <a:p>
            <a:r>
              <a:rPr lang="en-US" dirty="0"/>
              <a:t>2005,</a:t>
            </a:r>
          </a:p>
          <a:p>
            <a:r>
              <a:rPr lang="en-US" dirty="0"/>
              <a:t>Pages 404-414,</a:t>
            </a:r>
          </a:p>
          <a:p>
            <a:r>
              <a:rPr lang="en-US" dirty="0"/>
              <a:t>ISSN 0094-5765,</a:t>
            </a:r>
          </a:p>
          <a:p>
            <a:r>
              <a:rPr lang="en-US" dirty="0"/>
              <a:t>https://doi.org/10.1016/j.actaastro.2005.03.056.</a:t>
            </a:r>
          </a:p>
          <a:p>
            <a:r>
              <a:rPr lang="en-US" dirty="0"/>
              <a:t>(https://www.sciencedirect.com/science/article/pii/S0094576505001232)</a:t>
            </a:r>
          </a:p>
          <a:p>
            <a:r>
              <a:rPr lang="en-US" dirty="0"/>
              <a:t>Abstract: From October 1987 until 1993, the US Department of Defense conducted the Space Nuclear Thermal Propulsion program. This program's objective was to design and develop a high specific impulse, high thrust-to-weight nuclear thermal rocket engine for upper stage applications. The author was the program manager for this program until 1992. Numerous analytical, programmatic and experimental results were generated during this period of time. This paper reviews the accomplishments of the program and highlights the importance of prototypic testing for all aspects of a space nuclear program so that a reliable and safe system compliant with all regulatory requirements can be effectively engineered. Specifically, the paper will recount how many non-prototypic tests we performed only to have more representative tests consistently generate different results. This was particularly true in area of direct nuclear heat generation. As nuclear tests are generally much more expensive than non-nuclear tests, programs attempt to avoid such tests in favor of less expensive non-nuclear tests. Each time this approach was followed, the SNTP program found these tests to not be verified by nuclear heated testing. Hence the author recommends that wherever possible, a spiral development approach that includes exploratory and confirmatory experimental testing be employed to ensure a viable design.</a:t>
            </a:r>
          </a:p>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9470879E-8C7D-FF48-BAE7-CD9BB5C62189}" type="slidenum">
              <a:rPr lang="en-US" altLang="en-US" smtClean="0"/>
              <a:pPr>
                <a:defRPr/>
              </a:pPr>
              <a:t>23</a:t>
            </a:fld>
            <a:endParaRPr lang="en-US" altLang="en-US"/>
          </a:p>
        </p:txBody>
      </p:sp>
    </p:spTree>
    <p:extLst>
      <p:ext uri="{BB962C8B-B14F-4D97-AF65-F5344CB8AC3E}">
        <p14:creationId xmlns:p14="http://schemas.microsoft.com/office/powerpoint/2010/main" val="1454911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https://apps.dtic.mil/sti/pdfs/ADA305996.pdf</a:t>
            </a:r>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9470879E-8C7D-FF48-BAE7-CD9BB5C62189}" type="slidenum">
              <a:rPr lang="en-US" altLang="en-US" smtClean="0"/>
              <a:pPr>
                <a:defRPr/>
              </a:pPr>
              <a:t>24</a:t>
            </a:fld>
            <a:endParaRPr lang="en-US" altLang="en-US"/>
          </a:p>
        </p:txBody>
      </p:sp>
    </p:spTree>
    <p:extLst>
      <p:ext uri="{BB962C8B-B14F-4D97-AF65-F5344CB8AC3E}">
        <p14:creationId xmlns:p14="http://schemas.microsoft.com/office/powerpoint/2010/main" val="3194711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0" i="0" dirty="0">
                <a:solidFill>
                  <a:srgbClr val="000000"/>
                </a:solidFill>
                <a:effectLst/>
                <a:latin typeface="Courier New" panose="02070309020205020404" pitchFamily="49" charset="0"/>
              </a:rPr>
              <a:t>Lyon, L </a:t>
            </a:r>
            <a:r>
              <a:rPr lang="en-US" b="0" i="0" dirty="0" err="1">
                <a:solidFill>
                  <a:srgbClr val="000000"/>
                </a:solidFill>
                <a:effectLst/>
                <a:latin typeface="Courier New" panose="02070309020205020404" pitchFamily="49" charset="0"/>
              </a:rPr>
              <a:t>L</a:t>
            </a:r>
            <a:r>
              <a:rPr lang="en-US" b="0" i="0" dirty="0">
                <a:solidFill>
                  <a:srgbClr val="000000"/>
                </a:solidFill>
                <a:effectLst/>
                <a:latin typeface="Courier New" panose="02070309020205020404" pitchFamily="49" charset="0"/>
              </a:rPr>
              <a:t>. </a:t>
            </a:r>
            <a:r>
              <a:rPr lang="en-US" b="0" i="1" dirty="0">
                <a:solidFill>
                  <a:srgbClr val="000000"/>
                </a:solidFill>
                <a:effectLst/>
                <a:latin typeface="Courier New" panose="02070309020205020404" pitchFamily="49" charset="0"/>
              </a:rPr>
              <a:t>Performance of (U,Zr)C-graphite (composite) and of (U,Zr)C (carbide) fuel elements in the Nuclear Furnace 1 test reactor</a:t>
            </a:r>
            <a:r>
              <a:rPr lang="en-US" b="0" i="0" dirty="0">
                <a:solidFill>
                  <a:srgbClr val="000000"/>
                </a:solidFill>
                <a:effectLst/>
                <a:latin typeface="Courier New" panose="02070309020205020404" pitchFamily="49" charset="0"/>
              </a:rPr>
              <a:t>. United States: N. p., 1973. Web. doi:10.2172/4419566. </a:t>
            </a:r>
          </a:p>
          <a:p>
            <a:r>
              <a:rPr lang="en-US" b="0" i="0" dirty="0">
                <a:solidFill>
                  <a:srgbClr val="000000"/>
                </a:solidFill>
                <a:effectLst/>
                <a:latin typeface="Courier New" panose="02070309020205020404" pitchFamily="49" charset="0"/>
              </a:rPr>
              <a:t>[2] Koenig, D. R. </a:t>
            </a:r>
            <a:r>
              <a:rPr lang="en-US" b="0" i="1" dirty="0">
                <a:solidFill>
                  <a:srgbClr val="000000"/>
                </a:solidFill>
                <a:effectLst/>
                <a:latin typeface="Courier New" panose="02070309020205020404" pitchFamily="49" charset="0"/>
              </a:rPr>
              <a:t>Experience Gaines from the Space Nuclear Rocket Program (Rover)</a:t>
            </a:r>
            <a:r>
              <a:rPr lang="en-US" b="0" i="0" dirty="0">
                <a:solidFill>
                  <a:srgbClr val="000000"/>
                </a:solidFill>
                <a:effectLst/>
                <a:latin typeface="Courier New" panose="02070309020205020404" pitchFamily="49" charset="0"/>
              </a:rPr>
              <a:t>. Los Alamos National </a:t>
            </a:r>
            <a:r>
              <a:rPr lang="en-US" b="0" i="0" dirty="0" err="1">
                <a:solidFill>
                  <a:srgbClr val="000000"/>
                </a:solidFill>
                <a:effectLst/>
                <a:latin typeface="Courier New" panose="02070309020205020404" pitchFamily="49" charset="0"/>
              </a:rPr>
              <a:t>Laboaratory</a:t>
            </a:r>
            <a:r>
              <a:rPr lang="en-US" b="0" i="0" dirty="0">
                <a:solidFill>
                  <a:srgbClr val="000000"/>
                </a:solidFill>
                <a:effectLst/>
                <a:latin typeface="Courier New" panose="02070309020205020404" pitchFamily="49" charset="0"/>
              </a:rPr>
              <a:t>, Rep. No. LA-10062-H. 1986. </a:t>
            </a:r>
          </a:p>
          <a:p>
            <a:r>
              <a:rPr lang="en-US" b="0" i="0" dirty="0">
                <a:solidFill>
                  <a:srgbClr val="000000"/>
                </a:solidFill>
                <a:effectLst/>
                <a:latin typeface="Courier New" panose="02070309020205020404" pitchFamily="49" charset="0"/>
              </a:rPr>
              <a:t>[3] </a:t>
            </a:r>
            <a:r>
              <a:rPr lang="en-US" altLang="en-US" sz="800" b="0" baseline="0" dirty="0">
                <a:solidFill>
                  <a:schemeClr val="bg2"/>
                </a:solidFill>
                <a:latin typeface="+mj-lt"/>
                <a:cs typeface="Times New Roman" panose="02020603050405020304" pitchFamily="18" charset="0"/>
              </a:rPr>
              <a:t>Hickman, R. et. </a:t>
            </a:r>
            <a:r>
              <a:rPr lang="en-US" altLang="en-US" sz="800" b="0" baseline="0" dirty="0" err="1">
                <a:solidFill>
                  <a:schemeClr val="bg2"/>
                </a:solidFill>
                <a:latin typeface="+mj-lt"/>
                <a:cs typeface="Times New Roman" panose="02020603050405020304" pitchFamily="18" charset="0"/>
              </a:rPr>
              <a:t>a.l.</a:t>
            </a:r>
            <a:r>
              <a:rPr lang="en-US" altLang="en-US" sz="800" b="0" baseline="0" dirty="0">
                <a:solidFill>
                  <a:schemeClr val="bg2"/>
                </a:solidFill>
                <a:latin typeface="+mj-lt"/>
                <a:cs typeface="Times New Roman" panose="02020603050405020304" pitchFamily="18" charset="0"/>
              </a:rPr>
              <a:t> </a:t>
            </a:r>
            <a:r>
              <a:rPr lang="en-US" altLang="en-US" sz="800" b="0" i="1" baseline="0" dirty="0">
                <a:solidFill>
                  <a:schemeClr val="bg2"/>
                </a:solidFill>
                <a:latin typeface="+mj-lt"/>
                <a:cs typeface="Times New Roman" panose="02020603050405020304" pitchFamily="18" charset="0"/>
              </a:rPr>
              <a:t>H</a:t>
            </a:r>
            <a:r>
              <a:rPr lang="en-US" sz="1050" i="1" dirty="0"/>
              <a:t>ot Hydrogen Testing of Tungsten-Uranium Dioxide (W-UO2) CERMET Fuel Materials for Nuclear Thermal Propulsion</a:t>
            </a:r>
            <a:r>
              <a:rPr lang="en-US" altLang="en-US" sz="800" b="0" i="1" baseline="0" dirty="0">
                <a:solidFill>
                  <a:schemeClr val="bg2"/>
                </a:solidFill>
                <a:latin typeface="+mj-lt"/>
                <a:cs typeface="Times New Roman" panose="02020603050405020304" pitchFamily="18" charset="0"/>
              </a:rPr>
              <a:t>.</a:t>
            </a:r>
            <a:r>
              <a:rPr lang="fr-FR" altLang="en-US" sz="800" b="0" i="1" baseline="0" dirty="0">
                <a:solidFill>
                  <a:schemeClr val="bg2"/>
                </a:solidFill>
                <a:latin typeface="+mj-lt"/>
                <a:cs typeface="Times New Roman" panose="02020603050405020304" pitchFamily="18" charset="0"/>
              </a:rPr>
              <a:t> </a:t>
            </a:r>
            <a:r>
              <a:rPr lang="fr-FR" altLang="en-US" sz="800" b="0" baseline="0" dirty="0">
                <a:solidFill>
                  <a:schemeClr val="bg2"/>
                </a:solidFill>
                <a:latin typeface="+mj-lt"/>
                <a:cs typeface="Times New Roman" panose="02020603050405020304" pitchFamily="18" charset="0"/>
              </a:rPr>
              <a:t>AIAA Joint Propulsion Conference</a:t>
            </a:r>
            <a:r>
              <a:rPr lang="en-US" altLang="en-US" sz="800" b="0" baseline="0" dirty="0">
                <a:solidFill>
                  <a:schemeClr val="bg2"/>
                </a:solidFill>
                <a:latin typeface="+mj-lt"/>
                <a:cs typeface="Times New Roman" panose="02020603050405020304" pitchFamily="18" charset="0"/>
              </a:rPr>
              <a:t>. 2014 (Presentation) </a:t>
            </a:r>
            <a:r>
              <a:rPr lang="en-US" dirty="0">
                <a:hlinkClick r:id="rId3"/>
              </a:rPr>
              <a:t>NCPS (nasa.gov)</a:t>
            </a:r>
            <a:r>
              <a:rPr lang="en-US"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[4] </a:t>
            </a:r>
            <a:r>
              <a:rPr lang="en-US" sz="1200" baseline="0" dirty="0">
                <a:solidFill>
                  <a:schemeClr val="bg2"/>
                </a:solidFill>
              </a:rPr>
              <a:t>Bhattacharyya, S. K. An assessment of fuels for nuclear thermal propulsion. Argonne National Laboratory ANL/TD/TM01-22 (2002)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solidFill>
                  <a:schemeClr val="bg2"/>
                </a:solidFill>
              </a:rPr>
              <a:t>[5] </a:t>
            </a:r>
            <a:r>
              <a:rPr lang="en-US" sz="1200" baseline="0" dirty="0" err="1">
                <a:solidFill>
                  <a:schemeClr val="bg2"/>
                </a:solidFill>
              </a:rPr>
              <a:t>Takkunen</a:t>
            </a:r>
            <a:r>
              <a:rPr lang="en-US" sz="1200" baseline="0" dirty="0">
                <a:solidFill>
                  <a:schemeClr val="bg2"/>
                </a:solidFill>
              </a:rPr>
              <a:t>, P. D. Fabrication of cermets of uranium nitride and tungsten or molybdenum from mixed powders and from coated particles. NASA Lewis Research Center, NASA-TN-D-5136 (2013) </a:t>
            </a:r>
            <a:r>
              <a:rPr lang="en-US" dirty="0">
                <a:hlinkClick r:id="rId4"/>
              </a:rPr>
              <a:t>Fabrication of cermets of uranium nitride and tungsten or molybdenum from mixed powders and from coated particles - NASA Technical Reports Server (NTRS)</a:t>
            </a:r>
            <a:endParaRPr lang="en-US" sz="1200" baseline="0" dirty="0">
              <a:solidFill>
                <a:schemeClr val="bg2"/>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solidFill>
                  <a:schemeClr val="bg2"/>
                </a:solidFill>
              </a:rPr>
              <a:t>[6] C. </a:t>
            </a:r>
            <a:r>
              <a:rPr lang="en-US" sz="1200" baseline="0" dirty="0" err="1">
                <a:solidFill>
                  <a:schemeClr val="bg2"/>
                </a:solidFill>
              </a:rPr>
              <a:t>Haertling</a:t>
            </a:r>
            <a:r>
              <a:rPr lang="en-US" sz="1200" baseline="0" dirty="0">
                <a:solidFill>
                  <a:schemeClr val="bg2"/>
                </a:solidFill>
              </a:rPr>
              <a:t>, R.J. Hanrahan, Literature review of thermal and radiation performance parameters for high-temperature, uranium dioxide fueled cermet materials, Journal of Nuclear Materials, Volume 366, Issue 3, 2007, Pages 317-335, https://doi.org/10.1016/j.jnucmat.2007.03.024.</a:t>
            </a:r>
          </a:p>
          <a:p>
            <a:r>
              <a:rPr lang="en-US" dirty="0"/>
              <a:t>[7] </a:t>
            </a:r>
            <a:r>
              <a:rPr lang="en-US" dirty="0" err="1"/>
              <a:t>Anatolii</a:t>
            </a:r>
            <a:r>
              <a:rPr lang="en-US" dirty="0"/>
              <a:t> G </a:t>
            </a:r>
            <a:r>
              <a:rPr lang="en-US" dirty="0" err="1"/>
              <a:t>Lanin</a:t>
            </a:r>
            <a:r>
              <a:rPr lang="en-US" dirty="0"/>
              <a:t> and Ivan I </a:t>
            </a:r>
            <a:r>
              <a:rPr lang="en-US" dirty="0" err="1"/>
              <a:t>Fedik</a:t>
            </a:r>
            <a:r>
              <a:rPr lang="en-US" dirty="0"/>
              <a:t> 2011 Phys.-</a:t>
            </a:r>
            <a:r>
              <a:rPr lang="en-US" dirty="0" err="1"/>
              <a:t>Usp</a:t>
            </a:r>
            <a:r>
              <a:rPr lang="en-US" dirty="0"/>
              <a:t>. 54 305 </a:t>
            </a:r>
            <a:r>
              <a:rPr lang="en-US" dirty="0">
                <a:hlinkClick r:id="rId5"/>
              </a:rPr>
              <a:t>Selecting and using materials for a nuclear rocket engine reactor – </a:t>
            </a:r>
            <a:r>
              <a:rPr lang="en-US" dirty="0" err="1">
                <a:hlinkClick r:id="rId5"/>
              </a:rPr>
              <a:t>IOPscience</a:t>
            </a:r>
            <a:r>
              <a:rPr lang="en-US" dirty="0"/>
              <a:t> </a:t>
            </a:r>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9470879E-8C7D-FF48-BAE7-CD9BB5C62189}" type="slidenum">
              <a:rPr lang="en-US" altLang="en-US" smtClean="0"/>
              <a:pPr>
                <a:defRPr/>
              </a:pPr>
              <a:t>29</a:t>
            </a:fld>
            <a:endParaRPr lang="en-US" altLang="en-US"/>
          </a:p>
        </p:txBody>
      </p:sp>
    </p:spTree>
    <p:extLst>
      <p:ext uri="{BB962C8B-B14F-4D97-AF65-F5344CB8AC3E}">
        <p14:creationId xmlns:p14="http://schemas.microsoft.com/office/powerpoint/2010/main" val="350271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B76FB0-5EBC-4535-A494-5A6D4BCF56EA}" type="slidenum">
              <a:rPr lang="en-US" smtClean="0"/>
              <a:t>36</a:t>
            </a:fld>
            <a:endParaRPr lang="en-US"/>
          </a:p>
        </p:txBody>
      </p:sp>
    </p:spTree>
    <p:extLst>
      <p:ext uri="{BB962C8B-B14F-4D97-AF65-F5344CB8AC3E}">
        <p14:creationId xmlns:p14="http://schemas.microsoft.com/office/powerpoint/2010/main" val="3434960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image: </a:t>
            </a:r>
            <a:r>
              <a:rPr lang="en-US" dirty="0">
                <a:hlinkClick r:id="rId3"/>
              </a:rPr>
              <a:t>Microsoft Word - E-18199_GLEX-2012_Final.docx (nasa.gov)</a:t>
            </a:r>
            <a:endParaRPr lang="en-US" dirty="0"/>
          </a:p>
          <a:p>
            <a:r>
              <a:rPr lang="en-US" dirty="0"/>
              <a:t>Top right image: </a:t>
            </a:r>
            <a:r>
              <a:rPr lang="it-IT" dirty="0">
                <a:hlinkClick r:id="rId4"/>
              </a:rPr>
              <a:t>calomino_nuclear_v5.pdf (nasa.gov)</a:t>
            </a:r>
            <a:endParaRPr lang="en-US" dirty="0"/>
          </a:p>
          <a:p>
            <a:r>
              <a:rPr lang="en-US" dirty="0"/>
              <a:t>Bottom left hand images: </a:t>
            </a:r>
            <a:r>
              <a:rPr lang="en-US" dirty="0">
                <a:hlinkClick r:id="rId5"/>
              </a:rPr>
              <a:t>Space Technology Mission Directorate: Nuclear Thermal Propulsion Update (nasa.gov)</a:t>
            </a:r>
            <a:endParaRPr lang="en-US" dirty="0"/>
          </a:p>
          <a:p>
            <a:r>
              <a:rPr lang="en-US" dirty="0"/>
              <a:t>Lower right hand image: </a:t>
            </a:r>
            <a:r>
              <a:rPr lang="en-US" dirty="0">
                <a:hlinkClick r:id="rId6"/>
              </a:rPr>
              <a:t>Space – the next frontier – requires innovation in nuclear fuel design and testing – INL</a:t>
            </a:r>
            <a:r>
              <a:rPr lang="en-US" dirty="0"/>
              <a:t> </a:t>
            </a:r>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9470879E-8C7D-FF48-BAE7-CD9BB5C62189}" type="slidenum">
              <a:rPr lang="en-US" altLang="en-US" smtClean="0"/>
              <a:pPr>
                <a:defRPr/>
              </a:pPr>
              <a:t>4</a:t>
            </a:fld>
            <a:endParaRPr lang="en-US" altLang="en-US"/>
          </a:p>
        </p:txBody>
      </p:sp>
    </p:spTree>
    <p:extLst>
      <p:ext uri="{BB962C8B-B14F-4D97-AF65-F5344CB8AC3E}">
        <p14:creationId xmlns:p14="http://schemas.microsoft.com/office/powerpoint/2010/main" val="2542321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LANL image: https://www.lanl.gov/science/NSS/issue1_2011/story4full.shtml</a:t>
            </a:r>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9470879E-8C7D-FF48-BAE7-CD9BB5C62189}" type="slidenum">
              <a:rPr lang="en-US" altLang="en-US" smtClean="0"/>
              <a:pPr>
                <a:defRPr/>
              </a:pPr>
              <a:t>8</a:t>
            </a:fld>
            <a:endParaRPr lang="en-US" altLang="en-US"/>
          </a:p>
        </p:txBody>
      </p:sp>
    </p:spTree>
    <p:extLst>
      <p:ext uri="{BB962C8B-B14F-4D97-AF65-F5344CB8AC3E}">
        <p14:creationId xmlns:p14="http://schemas.microsoft.com/office/powerpoint/2010/main" val="363204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 </a:t>
            </a:r>
            <a:r>
              <a:rPr lang="en-US" sz="1200" b="0" baseline="0" dirty="0" err="1">
                <a:solidFill>
                  <a:schemeClr val="bg2"/>
                </a:solidFill>
              </a:rPr>
              <a:t>Shabalin</a:t>
            </a:r>
            <a:r>
              <a:rPr lang="en-US" sz="1200" b="0" baseline="0" dirty="0">
                <a:solidFill>
                  <a:schemeClr val="bg2"/>
                </a:solidFill>
              </a:rPr>
              <a:t>, I. L. Ultra-High Temperature Materials I. Springer (Text) 2014. https://doi.org/10.1007/978-94-007-7587-9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[2]</a:t>
            </a:r>
            <a:r>
              <a:rPr lang="en-US" sz="1200" b="0" i="0" baseline="0" dirty="0">
                <a:solidFill>
                  <a:srgbClr val="006621"/>
                </a:solidFill>
                <a:effectLst/>
                <a:latin typeface="Roboto" panose="02000000000000000000" pitchFamily="2" charset="0"/>
              </a:rPr>
              <a:t> </a:t>
            </a:r>
            <a:r>
              <a:rPr lang="en-US" sz="1200" baseline="0" dirty="0">
                <a:solidFill>
                  <a:schemeClr val="bg2"/>
                </a:solidFill>
              </a:rPr>
              <a:t>C. </a:t>
            </a:r>
            <a:r>
              <a:rPr lang="en-US" sz="1200" baseline="0" dirty="0" err="1">
                <a:solidFill>
                  <a:schemeClr val="bg2"/>
                </a:solidFill>
              </a:rPr>
              <a:t>Haertling</a:t>
            </a:r>
            <a:r>
              <a:rPr lang="en-US" sz="1200" baseline="0" dirty="0">
                <a:solidFill>
                  <a:schemeClr val="bg2"/>
                </a:solidFill>
              </a:rPr>
              <a:t>, R.J. Hanrahan, Literature review of thermal and radiation performance parameters for high-temperature, uranium dioxide fueled cermet materials, Journal of Nuclear Materials, Volume 366, Issue 3, 2007, Pages 317-335, https://doi.org/10.1016/j.jnucmat.2007.03.024.</a:t>
            </a:r>
            <a:endParaRPr lang="en-US" sz="1200" b="0" i="0" baseline="0" dirty="0">
              <a:solidFill>
                <a:srgbClr val="006621"/>
              </a:solidFill>
              <a:effectLst/>
              <a:latin typeface="Roboto" panose="02000000000000000000"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baseline="0" dirty="0">
                <a:solidFill>
                  <a:srgbClr val="006621"/>
                </a:solidFill>
                <a:effectLst/>
                <a:latin typeface="Roboto" panose="02000000000000000000" pitchFamily="2" charset="0"/>
              </a:rPr>
              <a:t>[3] atom.kaeri.re.kr/</a:t>
            </a:r>
            <a:r>
              <a:rPr lang="en-US" sz="1200" b="0" i="0" baseline="0" dirty="0" err="1">
                <a:solidFill>
                  <a:srgbClr val="006621"/>
                </a:solidFill>
                <a:effectLst/>
                <a:latin typeface="Roboto" panose="02000000000000000000" pitchFamily="2" charset="0"/>
              </a:rPr>
              <a:t>nuchart</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[4] </a:t>
            </a:r>
            <a:r>
              <a:rPr lang="en-US" dirty="0" err="1"/>
              <a:t>Boltax</a:t>
            </a:r>
            <a:r>
              <a:rPr lang="en-US" dirty="0"/>
              <a:t>, A, and Tobin, J M. Westinghouse </a:t>
            </a:r>
            <a:r>
              <a:rPr lang="en-US" dirty="0" err="1"/>
              <a:t>Astronuclear</a:t>
            </a:r>
            <a:r>
              <a:rPr lang="en-US" dirty="0"/>
              <a:t> Laboratory contribution to the twentieth high temperature fuel committee meeting, 18--20 May 1965. United States: N. p., 1965. Web. doi:10.2172/4163392.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[5] Lyon, L </a:t>
            </a:r>
            <a:r>
              <a:rPr lang="en-US" dirty="0" err="1"/>
              <a:t>L</a:t>
            </a:r>
            <a:r>
              <a:rPr lang="en-US" dirty="0"/>
              <a:t>. Performance of (U,Zr)C-graphite (composite) and of (U,Zr)C (carbide) fuel elements in the Nuclear Furnace 1 test reactor. United States: N. p., 1973. Web. doi:10.2172/4419566.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[6] </a:t>
            </a:r>
            <a:r>
              <a:rPr lang="en-US" sz="1200" b="0" baseline="0" dirty="0" err="1">
                <a:solidFill>
                  <a:schemeClr val="bg2"/>
                </a:solidFill>
              </a:rPr>
              <a:t>Lanin</a:t>
            </a:r>
            <a:r>
              <a:rPr lang="en-US" sz="1200" b="0" baseline="0" dirty="0">
                <a:solidFill>
                  <a:schemeClr val="bg2"/>
                </a:solidFill>
              </a:rPr>
              <a:t>, A. Nuclear Rocket Engine Reactor. Springer (Text) 2013. </a:t>
            </a:r>
            <a:r>
              <a:rPr lang="en-US" sz="1200" b="0" baseline="0" dirty="0">
                <a:solidFill>
                  <a:schemeClr val="bg2"/>
                </a:solidFill>
                <a:hlinkClick r:id="rId3">
                  <a:extLst>
                    <a:ext uri="{A12FA001-AC4F-418D-AE19-62706E023703}">
                      <ahyp:hlinkClr xmlns:ahyp="http://schemas.microsoft.com/office/drawing/2018/hyperlinkcolor" val="tx"/>
                    </a:ext>
                  </a:extLst>
                </a:hlinkClick>
              </a:rPr>
              <a:t>https://doi.org/10.1007/978-3-642-32430-7</a:t>
            </a:r>
            <a:r>
              <a:rPr lang="en-US" sz="1200" b="0" baseline="0" dirty="0">
                <a:solidFill>
                  <a:schemeClr val="bg2"/>
                </a:solidFill>
              </a:rPr>
              <a:t> </a:t>
            </a:r>
          </a:p>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9470879E-8C7D-FF48-BAE7-CD9BB5C62189}" type="slidenum">
              <a:rPr lang="en-US" altLang="en-US" smtClean="0"/>
              <a:pPr>
                <a:defRPr/>
              </a:pPr>
              <a:t>9</a:t>
            </a:fld>
            <a:endParaRPr lang="en-US" altLang="en-US"/>
          </a:p>
        </p:txBody>
      </p:sp>
    </p:spTree>
    <p:extLst>
      <p:ext uri="{BB962C8B-B14F-4D97-AF65-F5344CB8AC3E}">
        <p14:creationId xmlns:p14="http://schemas.microsoft.com/office/powerpoint/2010/main" val="3871103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Russia image license: https://creativecommons.org/licenses/by-sa/4.0/</a:t>
            </a:r>
          </a:p>
          <a:p>
            <a:r>
              <a:rPr lang="en-US" dirty="0"/>
              <a:t>USA image: https://www.arts.gov/stories/blog/2018/new-arts-and-culture-stats-zoom-states</a:t>
            </a:r>
          </a:p>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9470879E-8C7D-FF48-BAE7-CD9BB5C62189}" type="slidenum">
              <a:rPr lang="en-US" altLang="en-US" smtClean="0"/>
              <a:pPr>
                <a:defRPr/>
              </a:pPr>
              <a:t>11</a:t>
            </a:fld>
            <a:endParaRPr lang="en-US" altLang="en-US"/>
          </a:p>
        </p:txBody>
      </p:sp>
    </p:spTree>
    <p:extLst>
      <p:ext uri="{BB962C8B-B14F-4D97-AF65-F5344CB8AC3E}">
        <p14:creationId xmlns:p14="http://schemas.microsoft.com/office/powerpoint/2010/main" val="4061400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 </a:t>
            </a:r>
            <a:r>
              <a:rPr lang="en-US" altLang="en-US" sz="1200" b="0" baseline="0" dirty="0">
                <a:solidFill>
                  <a:schemeClr val="bg2"/>
                </a:solidFill>
                <a:latin typeface="+mj-lt"/>
                <a:cs typeface="Times New Roman" panose="02020603050405020304" pitchFamily="18" charset="0"/>
              </a:rPr>
              <a:t>Bhattacharyya, S. K. </a:t>
            </a:r>
            <a:r>
              <a:rPr lang="en-US" altLang="en-US" sz="1200" b="0" i="1" baseline="0" dirty="0">
                <a:solidFill>
                  <a:schemeClr val="bg2"/>
                </a:solidFill>
                <a:latin typeface="+mj-lt"/>
                <a:cs typeface="Times New Roman" panose="02020603050405020304" pitchFamily="18" charset="0"/>
              </a:rPr>
              <a:t>An assessment of fuels for nuclear thermal propulsion</a:t>
            </a:r>
            <a:r>
              <a:rPr lang="en-US" altLang="en-US" sz="1200" b="0" baseline="0" dirty="0">
                <a:solidFill>
                  <a:schemeClr val="bg2"/>
                </a:solidFill>
                <a:latin typeface="+mj-lt"/>
                <a:cs typeface="Times New Roman" panose="02020603050405020304" pitchFamily="18" charset="0"/>
              </a:rPr>
              <a:t>. Argonne National Laboratory ANL/TD/TM01-22 (2002)</a:t>
            </a:r>
          </a:p>
          <a:p>
            <a:r>
              <a:rPr lang="en-US" dirty="0"/>
              <a:t>[2] Lyon, L </a:t>
            </a:r>
            <a:r>
              <a:rPr lang="en-US" dirty="0" err="1"/>
              <a:t>L</a:t>
            </a:r>
            <a:r>
              <a:rPr lang="en-US" dirty="0"/>
              <a:t>. Performance of (U,Zr)C-graphite (composite) and of (U,Zr)C (carbide) fuel elements in the Nuclear Furnace 1 test reactor. United States: N. p., 1973. Web. doi:10.2172/4419566. </a:t>
            </a:r>
          </a:p>
          <a:p>
            <a:r>
              <a:rPr lang="en-US" dirty="0"/>
              <a:t>[3] Gerrish, H. Nuclear Thermal Propulsion Ground Test History The Rover/NERVA Program. 2014 Nuclear Emerging Technologies for Space Conference. (Presentation) https://ntrs.nasa.gov/api/citations/20140008805/downloads/20140008805.pdf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[4] </a:t>
            </a:r>
            <a:r>
              <a:rPr lang="en-US" sz="800" baseline="0" dirty="0" err="1">
                <a:solidFill>
                  <a:schemeClr val="bg2"/>
                </a:solidFill>
              </a:rPr>
              <a:t>Finseth</a:t>
            </a:r>
            <a:r>
              <a:rPr lang="en-US" sz="800" baseline="0" dirty="0">
                <a:solidFill>
                  <a:schemeClr val="bg2"/>
                </a:solidFill>
              </a:rPr>
              <a:t>, J L. </a:t>
            </a:r>
            <a:r>
              <a:rPr lang="en-US" sz="800" b="1" i="1" baseline="0" dirty="0">
                <a:solidFill>
                  <a:schemeClr val="bg2"/>
                </a:solidFill>
              </a:rPr>
              <a:t>Rover nuclear rocket engine program: Overview of rover engine tests. </a:t>
            </a:r>
            <a:r>
              <a:rPr lang="en-US" sz="800" baseline="0" dirty="0">
                <a:solidFill>
                  <a:schemeClr val="bg2"/>
                </a:solidFill>
              </a:rPr>
              <a:t>NASA Rep. No. NASA-CR-184270. 1991. https://ntrs.nasa.gov/citations/19920005899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800" b="0" baseline="0" dirty="0">
                <a:solidFill>
                  <a:schemeClr val="bg2"/>
                </a:solidFill>
                <a:cs typeface="Times New Roman" panose="02020603050405020304" pitchFamily="18" charset="0"/>
              </a:rPr>
              <a:t>[5] Benensky, K., et. al., “</a:t>
            </a:r>
            <a:r>
              <a:rPr lang="en-US" altLang="en-US" sz="800" b="0" i="1" baseline="0" dirty="0">
                <a:solidFill>
                  <a:schemeClr val="bg2"/>
                </a:solidFill>
                <a:cs typeface="Times New Roman" panose="02020603050405020304" pitchFamily="18" charset="0"/>
              </a:rPr>
              <a:t>Overview of Historic NTP Fuel Development</a:t>
            </a:r>
            <a:r>
              <a:rPr lang="en-US" altLang="en-US" sz="800" b="0" baseline="0" dirty="0">
                <a:solidFill>
                  <a:schemeClr val="bg2"/>
                </a:solidFill>
                <a:cs typeface="Times New Roman" panose="02020603050405020304" pitchFamily="18" charset="0"/>
              </a:rPr>
              <a:t>.” NASA Marshal Space Flight Center. 2018  (Presentation)</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[6] </a:t>
            </a:r>
            <a:r>
              <a:rPr kumimoji="0" lang="en-US"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Koenig, D. R. </a:t>
            </a:r>
            <a:r>
              <a:rPr kumimoji="0" lang="en-US" sz="1200" b="0" i="1"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Experience Gaines from the Space Nuclear Rocket Program (Rover)</a:t>
            </a:r>
            <a:r>
              <a:rPr kumimoji="0" lang="en-US"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Los Alamos National </a:t>
            </a:r>
            <a:r>
              <a:rPr kumimoji="0" lang="en-US"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Laboaratory</a:t>
            </a:r>
            <a:r>
              <a:rPr kumimoji="0" lang="en-US"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Rep. No. LA-10062-H. 1986. </a:t>
            </a:r>
            <a:endParaRPr lang="en-US" dirty="0"/>
          </a:p>
          <a:p>
            <a:r>
              <a:rPr lang="en-US" dirty="0"/>
              <a:t>[7] </a:t>
            </a:r>
            <a:r>
              <a:rPr lang="en-US" altLang="en-US" sz="1200" b="0" baseline="0" dirty="0">
                <a:solidFill>
                  <a:schemeClr val="bg2"/>
                </a:solidFill>
                <a:latin typeface="+mj-lt"/>
                <a:cs typeface="Times New Roman" panose="02020603050405020304" pitchFamily="18" charset="0"/>
              </a:rPr>
              <a:t>Kirk, W. L. </a:t>
            </a:r>
            <a:r>
              <a:rPr lang="en-US" altLang="en-US" sz="1200" b="0" i="1" baseline="0" dirty="0">
                <a:solidFill>
                  <a:schemeClr val="bg2"/>
                </a:solidFill>
                <a:latin typeface="+mj-lt"/>
                <a:cs typeface="Times New Roman" panose="02020603050405020304" pitchFamily="18" charset="0"/>
              </a:rPr>
              <a:t>Nuclear Furnace-1 Test Report</a:t>
            </a:r>
            <a:r>
              <a:rPr lang="en-US" altLang="en-US" sz="1200" b="0" baseline="0" dirty="0">
                <a:solidFill>
                  <a:schemeClr val="bg2"/>
                </a:solidFill>
                <a:latin typeface="+mj-lt"/>
                <a:cs typeface="Times New Roman" panose="02020603050405020304" pitchFamily="18" charset="0"/>
              </a:rPr>
              <a:t>. Los Alamos National Laboratory LA-5189-MS (1973)</a:t>
            </a:r>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9470879E-8C7D-FF48-BAE7-CD9BB5C62189}" type="slidenum">
              <a:rPr lang="en-US" altLang="en-US" smtClean="0"/>
              <a:pPr>
                <a:defRPr/>
              </a:pPr>
              <a:t>15</a:t>
            </a:fld>
            <a:endParaRPr lang="en-US" altLang="en-US"/>
          </a:p>
        </p:txBody>
      </p:sp>
    </p:spTree>
    <p:extLst>
      <p:ext uri="{BB962C8B-B14F-4D97-AF65-F5344CB8AC3E}">
        <p14:creationId xmlns:p14="http://schemas.microsoft.com/office/powerpoint/2010/main" val="117411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Boltax</a:t>
            </a:r>
            <a:r>
              <a:rPr lang="en-US" dirty="0"/>
              <a:t>, A, and Tobin, J M. Westinghouse </a:t>
            </a:r>
            <a:r>
              <a:rPr lang="en-US" dirty="0" err="1"/>
              <a:t>Astronuclear</a:t>
            </a:r>
            <a:r>
              <a:rPr lang="en-US" dirty="0"/>
              <a:t> Laboratory contribution to the twentieth high temperature fuel committee meeting, 18--20 May 1965. United States: N. p., 1965. Web. doi:10.2172/4163392.</a:t>
            </a:r>
          </a:p>
          <a:p>
            <a:r>
              <a:rPr lang="en-US" dirty="0"/>
              <a:t>[2] Morris, W P. Joint WANL/LASL/Y-12 fuel and reactor development review, WANL, October 11-- 12, 1966. United States: N. p., 1966. Web. doi:10.2172/4234998.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[3] </a:t>
            </a:r>
            <a:r>
              <a:rPr lang="en-US" b="0" i="0" dirty="0">
                <a:solidFill>
                  <a:srgbClr val="000000"/>
                </a:solidFill>
                <a:effectLst/>
                <a:latin typeface="Courier New" panose="02070309020205020404" pitchFamily="49" charset="0"/>
              </a:rPr>
              <a:t>Lyon, L </a:t>
            </a:r>
            <a:r>
              <a:rPr lang="en-US" b="0" i="0" dirty="0" err="1">
                <a:solidFill>
                  <a:srgbClr val="000000"/>
                </a:solidFill>
                <a:effectLst/>
                <a:latin typeface="Courier New" panose="02070309020205020404" pitchFamily="49" charset="0"/>
              </a:rPr>
              <a:t>L</a:t>
            </a:r>
            <a:r>
              <a:rPr lang="en-US" b="0" i="0" dirty="0">
                <a:solidFill>
                  <a:srgbClr val="000000"/>
                </a:solidFill>
                <a:effectLst/>
                <a:latin typeface="Courier New" panose="02070309020205020404" pitchFamily="49" charset="0"/>
              </a:rPr>
              <a:t>. </a:t>
            </a:r>
            <a:r>
              <a:rPr lang="en-US" b="0" i="1" dirty="0">
                <a:solidFill>
                  <a:srgbClr val="000000"/>
                </a:solidFill>
                <a:effectLst/>
                <a:latin typeface="Courier New" panose="02070309020205020404" pitchFamily="49" charset="0"/>
              </a:rPr>
              <a:t>Performance of (U,Zr)C-graphite (composite) and of (U,Zr)C (carbide) fuel elements in the Nuclear Furnace 1 test reactor</a:t>
            </a:r>
            <a:r>
              <a:rPr lang="en-US" b="0" i="0" dirty="0">
                <a:solidFill>
                  <a:srgbClr val="000000"/>
                </a:solidFill>
                <a:effectLst/>
                <a:latin typeface="Courier New" panose="02070309020205020404" pitchFamily="49" charset="0"/>
              </a:rPr>
              <a:t>. United States: N. p., 1973. Web. doi:10.2172/4419566. </a:t>
            </a:r>
          </a:p>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9470879E-8C7D-FF48-BAE7-CD9BB5C62189}" type="slidenum">
              <a:rPr lang="en-US" altLang="en-US" smtClean="0"/>
              <a:pPr>
                <a:defRPr/>
              </a:pPr>
              <a:t>16</a:t>
            </a:fld>
            <a:endParaRPr lang="en-US" altLang="en-US"/>
          </a:p>
        </p:txBody>
      </p:sp>
    </p:spTree>
    <p:extLst>
      <p:ext uri="{BB962C8B-B14F-4D97-AF65-F5344CB8AC3E}">
        <p14:creationId xmlns:p14="http://schemas.microsoft.com/office/powerpoint/2010/main" val="1053926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 </a:t>
            </a:r>
            <a:r>
              <a:rPr lang="en-US" b="0" i="0" dirty="0">
                <a:solidFill>
                  <a:srgbClr val="000000"/>
                </a:solidFill>
                <a:effectLst/>
                <a:latin typeface="Courier New" panose="02070309020205020404" pitchFamily="49" charset="0"/>
              </a:rPr>
              <a:t>Koenig, D. R. </a:t>
            </a:r>
            <a:r>
              <a:rPr lang="en-US" b="0" i="1" dirty="0">
                <a:solidFill>
                  <a:srgbClr val="000000"/>
                </a:solidFill>
                <a:effectLst/>
                <a:latin typeface="Courier New" panose="02070309020205020404" pitchFamily="49" charset="0"/>
              </a:rPr>
              <a:t>Experience Gained from the Space Nuclear Rocket Program (Rover)</a:t>
            </a:r>
            <a:r>
              <a:rPr lang="en-US" b="0" i="0" dirty="0">
                <a:solidFill>
                  <a:srgbClr val="000000"/>
                </a:solidFill>
                <a:effectLst/>
                <a:latin typeface="Courier New" panose="02070309020205020404" pitchFamily="49" charset="0"/>
              </a:rPr>
              <a:t>. Los Alamos National </a:t>
            </a:r>
            <a:r>
              <a:rPr lang="en-US" b="0" i="0" dirty="0" err="1">
                <a:solidFill>
                  <a:srgbClr val="000000"/>
                </a:solidFill>
                <a:effectLst/>
                <a:latin typeface="Courier New" panose="02070309020205020404" pitchFamily="49" charset="0"/>
              </a:rPr>
              <a:t>Laboaratory</a:t>
            </a:r>
            <a:r>
              <a:rPr lang="en-US" b="0" i="0" dirty="0">
                <a:solidFill>
                  <a:srgbClr val="000000"/>
                </a:solidFill>
                <a:effectLst/>
                <a:latin typeface="Courier New" panose="02070309020205020404" pitchFamily="49" charset="0"/>
              </a:rPr>
              <a:t>, Rep. No. LA-10062-H. 1986. </a:t>
            </a:r>
            <a:endParaRPr lang="en-US" dirty="0"/>
          </a:p>
          <a:p>
            <a:r>
              <a:rPr lang="en-US" dirty="0"/>
              <a:t>[2] </a:t>
            </a:r>
          </a:p>
          <a:p>
            <a:r>
              <a:rPr lang="en-US" dirty="0"/>
              <a:t>[3] Borowski, S. K., et. al. Affordable Development and Demonstration of a Small NTR Engine and Stage: How Small is Big Enough? </a:t>
            </a:r>
            <a:r>
              <a:rPr lang="fr-FR" dirty="0"/>
              <a:t>AIAA </a:t>
            </a:r>
            <a:r>
              <a:rPr lang="fr-FR" dirty="0" err="1"/>
              <a:t>Space</a:t>
            </a:r>
            <a:r>
              <a:rPr lang="fr-FR" dirty="0"/>
              <a:t> &amp; </a:t>
            </a:r>
            <a:r>
              <a:rPr lang="fr-FR" dirty="0" err="1"/>
              <a:t>Astronautics</a:t>
            </a:r>
            <a:r>
              <a:rPr lang="fr-FR" dirty="0"/>
              <a:t> Forum &amp; Exposition (</a:t>
            </a:r>
            <a:r>
              <a:rPr lang="fr-FR" dirty="0" err="1"/>
              <a:t>Space</a:t>
            </a:r>
            <a:r>
              <a:rPr lang="fr-FR" dirty="0"/>
              <a:t> 2015)</a:t>
            </a:r>
            <a:r>
              <a:rPr lang="en-US" dirty="0"/>
              <a:t>. (Presentation)</a:t>
            </a:r>
          </a:p>
          <a:p>
            <a:r>
              <a:rPr lang="en-US" dirty="0">
                <a:hlinkClick r:id="rId3"/>
              </a:rPr>
              <a:t>20170008980.pdf (nasa.gov)</a:t>
            </a:r>
            <a:endParaRPr lang="en-US" dirty="0"/>
          </a:p>
          <a:p>
            <a:r>
              <a:rPr lang="en-US" dirty="0"/>
              <a:t>[4] Lyon, L </a:t>
            </a:r>
            <a:r>
              <a:rPr lang="en-US" dirty="0" err="1"/>
              <a:t>L</a:t>
            </a:r>
            <a:r>
              <a:rPr lang="en-US" dirty="0"/>
              <a:t>. Performance of (U,Zr)C-graphite (composite) and of (U,Zr)C (carbide) fuel elements in the Nuclear Furnace 1 test reactor. United States: N. p., 1973. Web. doi:10.2172/4419566. </a:t>
            </a:r>
          </a:p>
          <a:p>
            <a:r>
              <a:rPr lang="en-US" dirty="0"/>
              <a:t>[5] Emrich, W., Nuclear Cryogenic Propulsion Stage (NCPS) Fuel Element Testing in the Nuclear Thermal Rocket Element Environmental Simulator (NTREES). 2017 AIAA Propulsion and Energy Forum. (Paper) </a:t>
            </a:r>
            <a:r>
              <a:rPr lang="en-US" dirty="0">
                <a:hlinkClick r:id="rId4"/>
              </a:rPr>
              <a:t>Nuclear Cryogenic Propulsion Stage (NCPS) Fuel Element Testing in the Nuclear Thermal Rocket Element Environmental Simulator (NTREES) - NASA Technical Reports Server (NTRS)</a:t>
            </a:r>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9470879E-8C7D-FF48-BAE7-CD9BB5C62189}" type="slidenum">
              <a:rPr lang="en-US" altLang="en-US" smtClean="0"/>
              <a:pPr>
                <a:defRPr/>
              </a:pPr>
              <a:t>17</a:t>
            </a:fld>
            <a:endParaRPr lang="en-US" altLang="en-US"/>
          </a:p>
        </p:txBody>
      </p:sp>
    </p:spTree>
    <p:extLst>
      <p:ext uri="{BB962C8B-B14F-4D97-AF65-F5344CB8AC3E}">
        <p14:creationId xmlns:p14="http://schemas.microsoft.com/office/powerpoint/2010/main" val="983089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 </a:t>
            </a:r>
            <a:r>
              <a:rPr lang="en-US" altLang="en-US" sz="1200" b="0" baseline="0" dirty="0">
                <a:solidFill>
                  <a:schemeClr val="bg2"/>
                </a:solidFill>
                <a:latin typeface="+mj-lt"/>
                <a:cs typeface="Times New Roman" panose="02020603050405020304" pitchFamily="18" charset="0"/>
              </a:rPr>
              <a:t>Buzzard, R. J. </a:t>
            </a:r>
            <a:r>
              <a:rPr lang="en-US" altLang="en-US" sz="1200" b="0" i="1" baseline="0" dirty="0">
                <a:solidFill>
                  <a:schemeClr val="bg2"/>
                </a:solidFill>
                <a:latin typeface="+mj-lt"/>
                <a:cs typeface="Times New Roman" panose="02020603050405020304" pitchFamily="18" charset="0"/>
              </a:rPr>
              <a:t>High temperature creep-rupture properties of a tungsten-uranium dioxide cermet produced from coated particles</a:t>
            </a:r>
            <a:r>
              <a:rPr lang="en-US" altLang="en-US" sz="1200" b="0" baseline="0" dirty="0">
                <a:solidFill>
                  <a:schemeClr val="bg2"/>
                </a:solidFill>
                <a:latin typeface="+mj-lt"/>
                <a:cs typeface="Times New Roman" panose="02020603050405020304" pitchFamily="18" charset="0"/>
              </a:rPr>
              <a:t>. NASA Lewis Research Center. NASA-TM-X-1625 (1968)</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[2] </a:t>
            </a:r>
            <a:r>
              <a:rPr lang="en-US" altLang="en-US" sz="1200" b="0" baseline="0" dirty="0">
                <a:solidFill>
                  <a:schemeClr val="bg2"/>
                </a:solidFill>
                <a:latin typeface="+mj-lt"/>
                <a:cs typeface="Times New Roman" panose="02020603050405020304" pitchFamily="18" charset="0"/>
              </a:rPr>
              <a:t>Bhattacharyya, S. K. </a:t>
            </a:r>
            <a:r>
              <a:rPr lang="en-US" altLang="en-US" sz="1200" b="0" i="1" baseline="0" dirty="0">
                <a:solidFill>
                  <a:schemeClr val="bg2"/>
                </a:solidFill>
                <a:latin typeface="+mj-lt"/>
                <a:cs typeface="Times New Roman" panose="02020603050405020304" pitchFamily="18" charset="0"/>
              </a:rPr>
              <a:t>An assessment of fuels for nuclear thermal propulsion</a:t>
            </a:r>
            <a:r>
              <a:rPr lang="en-US" altLang="en-US" sz="1200" b="0" baseline="0" dirty="0">
                <a:solidFill>
                  <a:schemeClr val="bg2"/>
                </a:solidFill>
                <a:latin typeface="+mj-lt"/>
                <a:cs typeface="Times New Roman" panose="02020603050405020304" pitchFamily="18" charset="0"/>
              </a:rPr>
              <a:t>. Argonne National Laboratory ANL/TD/TM01-22 (2002)</a:t>
            </a:r>
            <a:endParaRPr lang="en-US" dirty="0"/>
          </a:p>
          <a:p>
            <a:r>
              <a:rPr lang="en-US" dirty="0"/>
              <a:t>[3] </a:t>
            </a:r>
            <a:r>
              <a:rPr lang="en-US" b="0" i="1" dirty="0">
                <a:solidFill>
                  <a:srgbClr val="000000"/>
                </a:solidFill>
                <a:effectLst/>
                <a:latin typeface="Courier New" panose="02070309020205020404" pitchFamily="49" charset="0"/>
              </a:rPr>
              <a:t>710 reactor program, progress report No. 12</a:t>
            </a:r>
            <a:r>
              <a:rPr lang="en-US" b="0" i="0" dirty="0">
                <a:solidFill>
                  <a:srgbClr val="000000"/>
                </a:solidFill>
                <a:effectLst/>
                <a:latin typeface="Courier New" panose="02070309020205020404" pitchFamily="49" charset="0"/>
              </a:rPr>
              <a:t>. United States: N. p., 1965. Web. doi:10.2172/4330664.</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[4] </a:t>
            </a:r>
            <a:r>
              <a:rPr lang="en-US" b="0" i="0" dirty="0">
                <a:solidFill>
                  <a:srgbClr val="000000"/>
                </a:solidFill>
                <a:effectLst/>
                <a:latin typeface="Courier New" panose="02070309020205020404" pitchFamily="49" charset="0"/>
              </a:rPr>
              <a:t>Knight, B. W., et. al. </a:t>
            </a:r>
            <a:r>
              <a:rPr lang="en-US" b="0" i="1" dirty="0">
                <a:solidFill>
                  <a:srgbClr val="000000"/>
                </a:solidFill>
                <a:effectLst/>
                <a:latin typeface="Courier New" panose="02070309020205020404" pitchFamily="49" charset="0"/>
              </a:rPr>
              <a:t>A Metal Dumbo Rocket Reactor</a:t>
            </a:r>
            <a:r>
              <a:rPr lang="en-US" b="0" i="0" dirty="0">
                <a:solidFill>
                  <a:srgbClr val="000000"/>
                </a:solidFill>
                <a:effectLst/>
                <a:latin typeface="Courier New" panose="02070309020205020404" pitchFamily="49" charset="0"/>
              </a:rPr>
              <a:t>. Los Alamos National </a:t>
            </a:r>
            <a:r>
              <a:rPr lang="en-US" b="0" i="0" dirty="0" err="1">
                <a:solidFill>
                  <a:srgbClr val="000000"/>
                </a:solidFill>
                <a:effectLst/>
                <a:latin typeface="Courier New" panose="02070309020205020404" pitchFamily="49" charset="0"/>
              </a:rPr>
              <a:t>Laboaratory</a:t>
            </a:r>
            <a:r>
              <a:rPr lang="en-US" b="0" i="0" dirty="0">
                <a:solidFill>
                  <a:srgbClr val="000000"/>
                </a:solidFill>
                <a:effectLst/>
                <a:latin typeface="Courier New" panose="02070309020205020404" pitchFamily="49" charset="0"/>
              </a:rPr>
              <a:t>, Rep. No. LA-2091. 1957.  </a:t>
            </a:r>
            <a:r>
              <a:rPr lang="en-US" dirty="0">
                <a:hlinkClick r:id="rId3"/>
              </a:rPr>
              <a:t>7265972.pdf (iaea.org)</a:t>
            </a:r>
            <a:endParaRPr lang="en-US" dirty="0"/>
          </a:p>
          <a:p>
            <a:r>
              <a:rPr lang="en-US" dirty="0"/>
              <a:t>[5] </a:t>
            </a:r>
            <a:r>
              <a:rPr lang="en-US" b="0" i="1" dirty="0">
                <a:solidFill>
                  <a:srgbClr val="000000"/>
                </a:solidFill>
                <a:effectLst/>
                <a:latin typeface="Courier New" panose="02070309020205020404" pitchFamily="49" charset="0"/>
              </a:rPr>
              <a:t>710 high-temperature gas reactor program summary report. Volume I. Summary</a:t>
            </a:r>
            <a:r>
              <a:rPr lang="en-US" b="0" i="0" dirty="0">
                <a:solidFill>
                  <a:srgbClr val="000000"/>
                </a:solidFill>
                <a:effectLst/>
                <a:latin typeface="Courier New" panose="02070309020205020404" pitchFamily="49" charset="0"/>
              </a:rPr>
              <a:t>. United States: N. p., 1967. Web. doi:10.2172/4338293.</a:t>
            </a:r>
            <a:endParaRPr lang="en-US" dirty="0"/>
          </a:p>
          <a:p>
            <a:r>
              <a:rPr lang="en-US" dirty="0"/>
              <a:t>[6] </a:t>
            </a:r>
            <a:r>
              <a:rPr lang="en-US" b="0" i="1" dirty="0">
                <a:solidFill>
                  <a:srgbClr val="000000"/>
                </a:solidFill>
                <a:effectLst/>
                <a:latin typeface="Courier New" panose="02070309020205020404" pitchFamily="49" charset="0"/>
              </a:rPr>
              <a:t>710 reactor program, progress report No. 13</a:t>
            </a:r>
            <a:r>
              <a:rPr lang="en-US" b="0" i="0" dirty="0">
                <a:solidFill>
                  <a:srgbClr val="000000"/>
                </a:solidFill>
                <a:effectLst/>
                <a:latin typeface="Courier New" panose="02070309020205020404" pitchFamily="49" charset="0"/>
              </a:rPr>
              <a:t>. United States: N. p., 1965. Web. doi:10.2172/4352881.</a:t>
            </a:r>
            <a:endParaRPr lang="en-US" dirty="0"/>
          </a:p>
          <a:p>
            <a:r>
              <a:rPr lang="en-US" dirty="0"/>
              <a:t>[7] </a:t>
            </a:r>
            <a:r>
              <a:rPr lang="en-US" dirty="0">
                <a:hlinkClick r:id="rId4"/>
              </a:rPr>
              <a:t>TREAT Fact Sheet.pdf (energy.gov)</a:t>
            </a:r>
            <a:endParaRPr lang="en-US" dirty="0"/>
          </a:p>
          <a:p>
            <a:endParaRPr lang="en-US" dirty="0"/>
          </a:p>
          <a:p>
            <a:endParaRPr lang="en-US" dirty="0"/>
          </a:p>
          <a:p>
            <a:r>
              <a:rPr lang="en-US" dirty="0"/>
              <a:t>Note: Reported Geometry from ANL-7326 “Nuclear Rocket Program Terminal Report” (1966).</a:t>
            </a:r>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9470879E-8C7D-FF48-BAE7-CD9BB5C62189}" type="slidenum">
              <a:rPr lang="en-US" altLang="en-US" smtClean="0"/>
              <a:pPr>
                <a:defRPr/>
              </a:pPr>
              <a:t>18</a:t>
            </a:fld>
            <a:endParaRPr lang="en-US" altLang="en-US"/>
          </a:p>
        </p:txBody>
      </p:sp>
    </p:spTree>
    <p:extLst>
      <p:ext uri="{BB962C8B-B14F-4D97-AF65-F5344CB8AC3E}">
        <p14:creationId xmlns:p14="http://schemas.microsoft.com/office/powerpoint/2010/main" val="3666543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10124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3707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0057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3657600"/>
          </a:xfrm>
        </p:spPr>
        <p:txBody>
          <a:bodyPr/>
          <a:lstStyle/>
          <a:p>
            <a:pPr lvl="0"/>
            <a:endParaRPr lang="en-US" noProof="0"/>
          </a:p>
        </p:txBody>
      </p:sp>
    </p:spTree>
    <p:extLst>
      <p:ext uri="{BB962C8B-B14F-4D97-AF65-F5344CB8AC3E}">
        <p14:creationId xmlns:p14="http://schemas.microsoft.com/office/powerpoint/2010/main" val="3100167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3657600"/>
          </a:xfrm>
        </p:spPr>
        <p:txBody>
          <a:bodyPr/>
          <a:lstStyle/>
          <a:p>
            <a:pPr lvl="0"/>
            <a:endParaRPr lang="en-US" noProof="0"/>
          </a:p>
        </p:txBody>
      </p:sp>
    </p:spTree>
    <p:extLst>
      <p:ext uri="{BB962C8B-B14F-4D97-AF65-F5344CB8AC3E}">
        <p14:creationId xmlns:p14="http://schemas.microsoft.com/office/powerpoint/2010/main" val="1563876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3657600"/>
          </a:xfrm>
        </p:spPr>
        <p:txBody>
          <a:bodyPr/>
          <a:lstStyle/>
          <a:p>
            <a:pPr lvl="0"/>
            <a:endParaRPr lang="en-US" noProof="0"/>
          </a:p>
        </p:txBody>
      </p:sp>
    </p:spTree>
    <p:extLst>
      <p:ext uri="{BB962C8B-B14F-4D97-AF65-F5344CB8AC3E}">
        <p14:creationId xmlns:p14="http://schemas.microsoft.com/office/powerpoint/2010/main" val="2444458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3657600"/>
          </a:xfrm>
        </p:spPr>
        <p:txBody>
          <a:bodyPr/>
          <a:lstStyle/>
          <a:p>
            <a:pPr lvl="0"/>
            <a:endParaRPr lang="en-US" noProof="0"/>
          </a:p>
        </p:txBody>
      </p:sp>
      <p:sp>
        <p:nvSpPr>
          <p:cNvPr id="4" name="Text Placeholder 3"/>
          <p:cNvSpPr>
            <a:spLocks noGrp="1"/>
          </p:cNvSpPr>
          <p:nvPr>
            <p:ph type="body" sz="half" idx="2"/>
          </p:nvPr>
        </p:nvSpPr>
        <p:spPr>
          <a:xfrm>
            <a:off x="6197600" y="1981200"/>
            <a:ext cx="5080000" cy="365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30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295400"/>
            <a:ext cx="11480800" cy="4953000"/>
          </a:xfrm>
          <a:prstGeom prst="rect">
            <a:avLst/>
          </a:prstGeom>
        </p:spPr>
        <p:txBody>
          <a:bodyPr/>
          <a:lstStyle>
            <a:lvl1pPr>
              <a:defRPr sz="2000" b="1">
                <a:latin typeface="Arial" pitchFamily="34" charset="0"/>
                <a:cs typeface="Arial" pitchFamily="34" charset="0"/>
              </a:defRPr>
            </a:lvl1pPr>
            <a:lvl2pPr marL="742950" indent="-285750">
              <a:buFont typeface="Wingdings" pitchFamily="2" charset="2"/>
              <a:buChar char="§"/>
              <a:defRPr sz="1800">
                <a:latin typeface="Arial" pitchFamily="34" charset="0"/>
                <a:cs typeface="Arial" pitchFamily="34" charset="0"/>
              </a:defRPr>
            </a:lvl2pPr>
            <a:lvl3pPr marL="1143000" indent="-228600">
              <a:buFont typeface="Wingdings" pitchFamily="2" charset="2"/>
              <a:buChar char="Ø"/>
              <a:defRPr sz="1600">
                <a:latin typeface="Arial" pitchFamily="34" charset="0"/>
                <a:cs typeface="Arial" pitchFamily="34" charset="0"/>
              </a:defRPr>
            </a:lvl3pPr>
            <a:lvl4pPr marL="1600200" indent="-228600">
              <a:buFont typeface="Wingdings" pitchFamily="2" charset="2"/>
              <a:buChar char="v"/>
              <a:defRPr sz="1400">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Slide Number Placeholder 5"/>
          <p:cNvSpPr>
            <a:spLocks noGrp="1"/>
          </p:cNvSpPr>
          <p:nvPr>
            <p:ph type="sldNum" sz="quarter" idx="4"/>
          </p:nvPr>
        </p:nvSpPr>
        <p:spPr>
          <a:xfrm>
            <a:off x="11244942" y="6547758"/>
            <a:ext cx="947057" cy="310243"/>
          </a:xfrm>
          <a:prstGeom prst="rect">
            <a:avLst/>
          </a:prstGeom>
        </p:spPr>
        <p:txBody>
          <a:bodyPr anchor="ctr"/>
          <a:lstStyle>
            <a:lvl1pPr algn="r">
              <a:defRPr sz="1000" b="0">
                <a:latin typeface="Arial" panose="020B0604020202020204" pitchFamily="34" charset="0"/>
                <a:cs typeface="Arial" panose="020B0604020202020204" pitchFamily="34" charset="0"/>
              </a:defRPr>
            </a:lvl1pPr>
          </a:lstStyle>
          <a:p>
            <a:fld id="{4336D8BB-1FBA-4ECE-B83B-DC345E7EB0EF}" type="slidenum">
              <a:rPr lang="en-US" smtClean="0"/>
              <a:pPr/>
              <a:t>‹#›</a:t>
            </a:fld>
            <a:endParaRPr lang="en-US" dirty="0"/>
          </a:p>
        </p:txBody>
      </p:sp>
      <p:sp>
        <p:nvSpPr>
          <p:cNvPr id="5" name="Title 1"/>
          <p:cNvSpPr>
            <a:spLocks noGrp="1"/>
          </p:cNvSpPr>
          <p:nvPr>
            <p:ph type="title"/>
          </p:nvPr>
        </p:nvSpPr>
        <p:spPr>
          <a:xfrm>
            <a:off x="2540000" y="75397"/>
            <a:ext cx="7823200" cy="914400"/>
          </a:xfrm>
          <a:prstGeom prst="rect">
            <a:avLst/>
          </a:prstGeom>
        </p:spPr>
        <p:txBody>
          <a:bodyPr anchor="ctr"/>
          <a:lstStyle>
            <a:lvl1pPr>
              <a:defRPr sz="2400">
                <a:solidFill>
                  <a:schemeClr val="bg1"/>
                </a:solidFill>
                <a:latin typeface="+mj-lt"/>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235828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295400"/>
            <a:ext cx="11480800" cy="4953000"/>
          </a:xfrm>
          <a:prstGeom prst="rect">
            <a:avLst/>
          </a:prstGeom>
        </p:spPr>
        <p:txBody>
          <a:bodyPr/>
          <a:lstStyle>
            <a:lvl1pPr>
              <a:defRPr sz="2000" b="1">
                <a:latin typeface="Arial" pitchFamily="34" charset="0"/>
                <a:cs typeface="Arial" pitchFamily="34" charset="0"/>
              </a:defRPr>
            </a:lvl1pPr>
            <a:lvl2pPr marL="742950" indent="-285750">
              <a:buFont typeface="Wingdings" pitchFamily="2" charset="2"/>
              <a:buChar char="§"/>
              <a:defRPr sz="1800">
                <a:latin typeface="Arial" pitchFamily="34" charset="0"/>
                <a:cs typeface="Arial" pitchFamily="34" charset="0"/>
              </a:defRPr>
            </a:lvl2pPr>
            <a:lvl3pPr marL="1143000" indent="-228600">
              <a:buFont typeface="Wingdings" pitchFamily="2" charset="2"/>
              <a:buChar char="Ø"/>
              <a:defRPr sz="1600">
                <a:latin typeface="Arial" pitchFamily="34" charset="0"/>
                <a:cs typeface="Arial" pitchFamily="34" charset="0"/>
              </a:defRPr>
            </a:lvl3pPr>
            <a:lvl4pPr marL="1600200" indent="-228600">
              <a:buFont typeface="Wingdings" pitchFamily="2" charset="2"/>
              <a:buChar char="v"/>
              <a:defRPr sz="1400">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Slide Number Placeholder 5"/>
          <p:cNvSpPr>
            <a:spLocks noGrp="1"/>
          </p:cNvSpPr>
          <p:nvPr>
            <p:ph type="sldNum" sz="quarter" idx="4"/>
          </p:nvPr>
        </p:nvSpPr>
        <p:spPr>
          <a:xfrm>
            <a:off x="11244942" y="6547758"/>
            <a:ext cx="947057" cy="310243"/>
          </a:xfrm>
          <a:prstGeom prst="rect">
            <a:avLst/>
          </a:prstGeom>
        </p:spPr>
        <p:txBody>
          <a:bodyPr anchor="ctr"/>
          <a:lstStyle>
            <a:lvl1pPr algn="r">
              <a:defRPr sz="1000" b="0">
                <a:latin typeface="Arial" panose="020B0604020202020204" pitchFamily="34" charset="0"/>
                <a:cs typeface="Arial" panose="020B0604020202020204" pitchFamily="34" charset="0"/>
              </a:defRPr>
            </a:lvl1pPr>
          </a:lstStyle>
          <a:p>
            <a:fld id="{4336D8BB-1FBA-4ECE-B83B-DC345E7EB0EF}" type="slidenum">
              <a:rPr lang="en-US" smtClean="0"/>
              <a:pPr/>
              <a:t>‹#›</a:t>
            </a:fld>
            <a:endParaRPr lang="en-US" dirty="0"/>
          </a:p>
        </p:txBody>
      </p:sp>
      <p:sp>
        <p:nvSpPr>
          <p:cNvPr id="5" name="Title 1"/>
          <p:cNvSpPr>
            <a:spLocks noGrp="1"/>
          </p:cNvSpPr>
          <p:nvPr>
            <p:ph type="title"/>
          </p:nvPr>
        </p:nvSpPr>
        <p:spPr>
          <a:xfrm>
            <a:off x="2540000" y="75397"/>
            <a:ext cx="7823200" cy="914400"/>
          </a:xfrm>
          <a:prstGeom prst="rect">
            <a:avLst/>
          </a:prstGeom>
        </p:spPr>
        <p:txBody>
          <a:bodyPr anchor="ctr"/>
          <a:lstStyle>
            <a:lvl1pPr>
              <a:defRPr sz="2400">
                <a:solidFill>
                  <a:schemeClr val="bg1"/>
                </a:solidFill>
                <a:latin typeface="+mj-lt"/>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2424549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457200"/>
          </a:xfrm>
        </p:spPr>
        <p:txBody>
          <a:bodyPr anchor="t"/>
          <a:lstStyle>
            <a:lvl1pPr algn="l">
              <a:defRPr sz="3200"/>
            </a:lvl1pPr>
          </a:lstStyle>
          <a:p>
            <a:r>
              <a:rPr lang="en-US" dirty="0"/>
              <a:t>Click to edit Master title style</a:t>
            </a:r>
          </a:p>
        </p:txBody>
      </p:sp>
      <p:sp>
        <p:nvSpPr>
          <p:cNvPr id="3" name="Content Placeholder 2"/>
          <p:cNvSpPr>
            <a:spLocks noGrp="1"/>
          </p:cNvSpPr>
          <p:nvPr>
            <p:ph idx="1"/>
          </p:nvPr>
        </p:nvSpPr>
        <p:spPr>
          <a:xfrm>
            <a:off x="609600" y="1210508"/>
            <a:ext cx="10972800" cy="4961692"/>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A2C99A82-1BED-4147-810B-7446ED5CEAC8}"/>
              </a:ext>
            </a:extLst>
          </p:cNvPr>
          <p:cNvSpPr>
            <a:spLocks noGrp="1"/>
          </p:cNvSpPr>
          <p:nvPr>
            <p:ph type="body" sz="quarter" idx="10" hasCustomPrompt="1"/>
          </p:nvPr>
        </p:nvSpPr>
        <p:spPr>
          <a:xfrm>
            <a:off x="609600" y="762000"/>
            <a:ext cx="10972800" cy="381000"/>
          </a:xfrm>
        </p:spPr>
        <p:txBody>
          <a:bodyPr/>
          <a:lstStyle>
            <a:lvl1pPr marL="0" indent="0">
              <a:buNone/>
              <a:defRPr sz="1600" b="0" i="1"/>
            </a:lvl1pPr>
          </a:lstStyle>
          <a:p>
            <a:pPr lvl="0"/>
            <a:r>
              <a:rPr lang="en-US" dirty="0"/>
              <a:t>Click to edit subtitle</a:t>
            </a:r>
          </a:p>
        </p:txBody>
      </p:sp>
    </p:spTree>
    <p:extLst>
      <p:ext uri="{BB962C8B-B14F-4D97-AF65-F5344CB8AC3E}">
        <p14:creationId xmlns:p14="http://schemas.microsoft.com/office/powerpoint/2010/main" val="1892086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216537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6524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0534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3048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700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64927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37654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0FF5729-2CFB-0148-9F18-2E5E704EF85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6365875"/>
            <a:ext cx="12192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C62ABF05-BE86-F849-A14D-27F8B31C2A41}"/>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150B2C23-EF63-3E47-B61D-A1AEBA08347D}"/>
              </a:ext>
            </a:extLst>
          </p:cNvPr>
          <p:cNvSpPr>
            <a:spLocks noGrp="1" noChangeArrowheads="1"/>
          </p:cNvSpPr>
          <p:nvPr>
            <p:ph type="body" idx="1"/>
          </p:nvPr>
        </p:nvSpPr>
        <p:spPr bwMode="auto">
          <a:xfrm>
            <a:off x="914400" y="1981200"/>
            <a:ext cx="10363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TextBox 1">
            <a:extLst>
              <a:ext uri="{FF2B5EF4-FFF2-40B4-BE49-F238E27FC236}">
                <a16:creationId xmlns:a16="http://schemas.microsoft.com/office/drawing/2014/main" id="{3D349A14-6C9F-854D-ABCA-6383257C1B9C}"/>
              </a:ext>
            </a:extLst>
          </p:cNvPr>
          <p:cNvSpPr txBox="1">
            <a:spLocks noChangeArrowheads="1"/>
          </p:cNvSpPr>
          <p:nvPr userDrawn="1"/>
        </p:nvSpPr>
        <p:spPr bwMode="auto">
          <a:xfrm>
            <a:off x="11269663" y="6324600"/>
            <a:ext cx="914400" cy="461963"/>
          </a:xfrm>
          <a:prstGeom prst="rect">
            <a:avLst/>
          </a:prstGeom>
          <a:noFill/>
          <a:ln>
            <a:noFill/>
          </a:ln>
        </p:spPr>
        <p:txBody>
          <a:bodyPr>
            <a:spAutoFit/>
          </a:bodyPr>
          <a:lstStyle>
            <a:lvl1pPr>
              <a:defRPr sz="2800" b="1" baseline="-25000">
                <a:solidFill>
                  <a:schemeClr val="tx1"/>
                </a:solidFill>
                <a:latin typeface="Arial" panose="020B0604020202020204" pitchFamily="34" charset="0"/>
              </a:defRPr>
            </a:lvl1pPr>
            <a:lvl2pPr marL="742950" indent="-285750">
              <a:defRPr sz="2800" b="1" baseline="-25000">
                <a:solidFill>
                  <a:schemeClr val="tx1"/>
                </a:solidFill>
                <a:latin typeface="Arial" panose="020B0604020202020204" pitchFamily="34" charset="0"/>
              </a:defRPr>
            </a:lvl2pPr>
            <a:lvl3pPr marL="1143000" indent="-228600">
              <a:defRPr sz="2800" b="1" baseline="-25000">
                <a:solidFill>
                  <a:schemeClr val="tx1"/>
                </a:solidFill>
                <a:latin typeface="Arial" panose="020B0604020202020204" pitchFamily="34" charset="0"/>
              </a:defRPr>
            </a:lvl3pPr>
            <a:lvl4pPr marL="1600200" indent="-228600">
              <a:defRPr sz="2800" b="1" baseline="-25000">
                <a:solidFill>
                  <a:schemeClr val="tx1"/>
                </a:solidFill>
                <a:latin typeface="Arial" panose="020B0604020202020204" pitchFamily="34" charset="0"/>
              </a:defRPr>
            </a:lvl4pPr>
            <a:lvl5pPr marL="2057400" indent="-228600">
              <a:defRPr sz="2800" b="1" baseline="-25000">
                <a:solidFill>
                  <a:schemeClr val="tx1"/>
                </a:solidFill>
                <a:latin typeface="Arial" panose="020B0604020202020204" pitchFamily="34" charset="0"/>
              </a:defRPr>
            </a:lvl5pPr>
            <a:lvl6pPr marL="2514600" indent="-228600" eaLnBrk="0" fontAlgn="base" hangingPunct="0">
              <a:spcBef>
                <a:spcPct val="0"/>
              </a:spcBef>
              <a:spcAft>
                <a:spcPct val="0"/>
              </a:spcAft>
              <a:defRPr sz="2800" b="1" baseline="-25000">
                <a:solidFill>
                  <a:schemeClr val="tx1"/>
                </a:solidFill>
                <a:latin typeface="Arial" panose="020B0604020202020204" pitchFamily="34" charset="0"/>
              </a:defRPr>
            </a:lvl6pPr>
            <a:lvl7pPr marL="2971800" indent="-228600" eaLnBrk="0" fontAlgn="base" hangingPunct="0">
              <a:spcBef>
                <a:spcPct val="0"/>
              </a:spcBef>
              <a:spcAft>
                <a:spcPct val="0"/>
              </a:spcAft>
              <a:defRPr sz="2800" b="1" baseline="-25000">
                <a:solidFill>
                  <a:schemeClr val="tx1"/>
                </a:solidFill>
                <a:latin typeface="Arial" panose="020B0604020202020204" pitchFamily="34" charset="0"/>
              </a:defRPr>
            </a:lvl7pPr>
            <a:lvl8pPr marL="3429000" indent="-228600" eaLnBrk="0" fontAlgn="base" hangingPunct="0">
              <a:spcBef>
                <a:spcPct val="0"/>
              </a:spcBef>
              <a:spcAft>
                <a:spcPct val="0"/>
              </a:spcAft>
              <a:defRPr sz="2800" b="1" baseline="-25000">
                <a:solidFill>
                  <a:schemeClr val="tx1"/>
                </a:solidFill>
                <a:latin typeface="Arial" panose="020B0604020202020204" pitchFamily="34" charset="0"/>
              </a:defRPr>
            </a:lvl8pPr>
            <a:lvl9pPr marL="3886200" indent="-228600" eaLnBrk="0" fontAlgn="base" hangingPunct="0">
              <a:spcBef>
                <a:spcPct val="0"/>
              </a:spcBef>
              <a:spcAft>
                <a:spcPct val="0"/>
              </a:spcAft>
              <a:defRPr sz="2800" b="1" baseline="-25000">
                <a:solidFill>
                  <a:schemeClr val="tx1"/>
                </a:solidFill>
                <a:latin typeface="Arial" panose="020B0604020202020204" pitchFamily="34" charset="0"/>
              </a:defRPr>
            </a:lvl9pPr>
          </a:lstStyle>
          <a:p>
            <a:pPr algn="ctr">
              <a:lnSpc>
                <a:spcPct val="200000"/>
              </a:lnSpc>
              <a:spcBef>
                <a:spcPct val="20000"/>
              </a:spcBef>
              <a:defRPr/>
            </a:pPr>
            <a:fld id="{59FC58FC-26ED-8345-8CBB-C34A9C614DB9}" type="slidenum">
              <a:rPr lang="en-US" altLang="en-US" sz="1800" smtClean="0">
                <a:solidFill>
                  <a:schemeClr val="bg2"/>
                </a:solidFill>
              </a:rPr>
              <a:pPr algn="ctr">
                <a:lnSpc>
                  <a:spcPct val="200000"/>
                </a:lnSpc>
                <a:spcBef>
                  <a:spcPct val="20000"/>
                </a:spcBef>
                <a:defRPr/>
              </a:pPr>
              <a:t>‹#›</a:t>
            </a:fld>
            <a:endParaRPr lang="en-US" altLang="en-US" sz="2000">
              <a:solidFill>
                <a:schemeClr val="bg2"/>
              </a:solidFill>
            </a:endParaRP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dt="0"/>
  <p:txStyles>
    <p:titleStyle>
      <a:lvl1pPr algn="ctr" rtl="0" eaLnBrk="0" fontAlgn="base" hangingPunct="0">
        <a:spcBef>
          <a:spcPct val="0"/>
        </a:spcBef>
        <a:spcAft>
          <a:spcPct val="0"/>
        </a:spcAft>
        <a:defRPr sz="4400" b="1">
          <a:solidFill>
            <a:schemeClr val="bg2"/>
          </a:solidFill>
          <a:latin typeface="+mj-lt"/>
          <a:ea typeface="+mj-ea"/>
          <a:cs typeface="+mj-cs"/>
        </a:defRPr>
      </a:lvl1pPr>
      <a:lvl2pPr algn="ctr" rtl="0" eaLnBrk="0" fontAlgn="base" hangingPunct="0">
        <a:spcBef>
          <a:spcPct val="0"/>
        </a:spcBef>
        <a:spcAft>
          <a:spcPct val="0"/>
        </a:spcAft>
        <a:defRPr sz="4400" b="1">
          <a:solidFill>
            <a:schemeClr val="bg2"/>
          </a:solidFill>
          <a:latin typeface="Arial" charset="0"/>
        </a:defRPr>
      </a:lvl2pPr>
      <a:lvl3pPr algn="ctr" rtl="0" eaLnBrk="0" fontAlgn="base" hangingPunct="0">
        <a:spcBef>
          <a:spcPct val="0"/>
        </a:spcBef>
        <a:spcAft>
          <a:spcPct val="0"/>
        </a:spcAft>
        <a:defRPr sz="4400" b="1">
          <a:solidFill>
            <a:schemeClr val="bg2"/>
          </a:solidFill>
          <a:latin typeface="Arial" charset="0"/>
        </a:defRPr>
      </a:lvl3pPr>
      <a:lvl4pPr algn="ctr" rtl="0" eaLnBrk="0" fontAlgn="base" hangingPunct="0">
        <a:spcBef>
          <a:spcPct val="0"/>
        </a:spcBef>
        <a:spcAft>
          <a:spcPct val="0"/>
        </a:spcAft>
        <a:defRPr sz="4400" b="1">
          <a:solidFill>
            <a:schemeClr val="bg2"/>
          </a:solidFill>
          <a:latin typeface="Arial" charset="0"/>
        </a:defRPr>
      </a:lvl4pPr>
      <a:lvl5pPr algn="ctr" rtl="0" eaLnBrk="0" fontAlgn="base" hangingPunct="0">
        <a:spcBef>
          <a:spcPct val="0"/>
        </a:spcBef>
        <a:spcAft>
          <a:spcPct val="0"/>
        </a:spcAft>
        <a:defRPr sz="4400" b="1">
          <a:solidFill>
            <a:schemeClr val="bg2"/>
          </a:solidFill>
          <a:latin typeface="Arial" charset="0"/>
        </a:defRPr>
      </a:lvl5pPr>
      <a:lvl6pPr marL="457200" algn="ctr" rtl="0" eaLnBrk="0" fontAlgn="base" hangingPunct="0">
        <a:spcBef>
          <a:spcPct val="0"/>
        </a:spcBef>
        <a:spcAft>
          <a:spcPct val="0"/>
        </a:spcAft>
        <a:defRPr sz="4400" b="1">
          <a:solidFill>
            <a:schemeClr val="bg2"/>
          </a:solidFill>
          <a:latin typeface="Arial" charset="0"/>
        </a:defRPr>
      </a:lvl6pPr>
      <a:lvl7pPr marL="914400" algn="ctr" rtl="0" eaLnBrk="0" fontAlgn="base" hangingPunct="0">
        <a:spcBef>
          <a:spcPct val="0"/>
        </a:spcBef>
        <a:spcAft>
          <a:spcPct val="0"/>
        </a:spcAft>
        <a:defRPr sz="4400" b="1">
          <a:solidFill>
            <a:schemeClr val="bg2"/>
          </a:solidFill>
          <a:latin typeface="Arial" charset="0"/>
        </a:defRPr>
      </a:lvl7pPr>
      <a:lvl8pPr marL="1371600" algn="ctr" rtl="0" eaLnBrk="0" fontAlgn="base" hangingPunct="0">
        <a:spcBef>
          <a:spcPct val="0"/>
        </a:spcBef>
        <a:spcAft>
          <a:spcPct val="0"/>
        </a:spcAft>
        <a:defRPr sz="4400" b="1">
          <a:solidFill>
            <a:schemeClr val="bg2"/>
          </a:solidFill>
          <a:latin typeface="Arial" charset="0"/>
        </a:defRPr>
      </a:lvl8pPr>
      <a:lvl9pPr marL="1828800" algn="ctr" rtl="0" eaLnBrk="0" fontAlgn="base" hangingPunct="0">
        <a:spcBef>
          <a:spcPct val="0"/>
        </a:spcBef>
        <a:spcAft>
          <a:spcPct val="0"/>
        </a:spcAft>
        <a:defRPr sz="4400" b="1">
          <a:solidFill>
            <a:schemeClr val="bg2"/>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2"/>
          </a:solidFill>
          <a:latin typeface="+mn-lt"/>
        </a:defRPr>
      </a:lvl2pPr>
      <a:lvl3pPr marL="1143000" indent="-228600" algn="l" rtl="0" eaLnBrk="0" fontAlgn="base" hangingPunct="0">
        <a:spcBef>
          <a:spcPct val="20000"/>
        </a:spcBef>
        <a:spcAft>
          <a:spcPct val="0"/>
        </a:spcAft>
        <a:buChar char="•"/>
        <a:defRPr sz="2400" b="1">
          <a:solidFill>
            <a:schemeClr val="bg2"/>
          </a:solidFill>
          <a:latin typeface="+mn-lt"/>
        </a:defRPr>
      </a:lvl3pPr>
      <a:lvl4pPr marL="1600200" indent="-228600" algn="l" rtl="0" eaLnBrk="0" fontAlgn="base" hangingPunct="0">
        <a:spcBef>
          <a:spcPct val="20000"/>
        </a:spcBef>
        <a:spcAft>
          <a:spcPct val="0"/>
        </a:spcAft>
        <a:buChar char="–"/>
        <a:defRPr sz="2000" b="1">
          <a:solidFill>
            <a:schemeClr val="bg2"/>
          </a:solidFill>
          <a:latin typeface="+mn-lt"/>
        </a:defRPr>
      </a:lvl4pPr>
      <a:lvl5pPr marL="2057400" indent="-228600" algn="l" rtl="0" eaLnBrk="0" fontAlgn="base" hangingPunct="0">
        <a:spcBef>
          <a:spcPct val="20000"/>
        </a:spcBef>
        <a:spcAft>
          <a:spcPct val="0"/>
        </a:spcAft>
        <a:buChar char="»"/>
        <a:defRPr sz="2000" b="1">
          <a:solidFill>
            <a:schemeClr val="bg2"/>
          </a:solidFill>
          <a:latin typeface="+mn-lt"/>
        </a:defRPr>
      </a:lvl5pPr>
      <a:lvl6pPr marL="2514600" indent="-228600" algn="l" rtl="0" eaLnBrk="0" fontAlgn="base" hangingPunct="0">
        <a:spcBef>
          <a:spcPct val="20000"/>
        </a:spcBef>
        <a:spcAft>
          <a:spcPct val="0"/>
        </a:spcAft>
        <a:buChar char="»"/>
        <a:defRPr sz="2000" b="1">
          <a:solidFill>
            <a:schemeClr val="bg2"/>
          </a:solidFill>
          <a:latin typeface="+mn-lt"/>
        </a:defRPr>
      </a:lvl6pPr>
      <a:lvl7pPr marL="2971800" indent="-228600" algn="l" rtl="0" eaLnBrk="0" fontAlgn="base" hangingPunct="0">
        <a:spcBef>
          <a:spcPct val="20000"/>
        </a:spcBef>
        <a:spcAft>
          <a:spcPct val="0"/>
        </a:spcAft>
        <a:buChar char="»"/>
        <a:defRPr sz="2000" b="1">
          <a:solidFill>
            <a:schemeClr val="bg2"/>
          </a:solidFill>
          <a:latin typeface="+mn-lt"/>
        </a:defRPr>
      </a:lvl7pPr>
      <a:lvl8pPr marL="3429000" indent="-228600" algn="l" rtl="0" eaLnBrk="0" fontAlgn="base" hangingPunct="0">
        <a:spcBef>
          <a:spcPct val="20000"/>
        </a:spcBef>
        <a:spcAft>
          <a:spcPct val="0"/>
        </a:spcAft>
        <a:buChar char="»"/>
        <a:defRPr sz="2000" b="1">
          <a:solidFill>
            <a:schemeClr val="bg2"/>
          </a:solidFill>
          <a:latin typeface="+mn-lt"/>
        </a:defRPr>
      </a:lvl8pPr>
      <a:lvl9pPr marL="3886200" indent="-228600" algn="l" rtl="0" eaLnBrk="0" fontAlgn="base" hangingPunct="0">
        <a:spcBef>
          <a:spcPct val="20000"/>
        </a:spcBef>
        <a:spcAft>
          <a:spcPct val="0"/>
        </a:spcAft>
        <a:buChar char="»"/>
        <a:defRPr sz="2000" b="1">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35.jpeg"/><Relationship Id="rId4" Type="http://schemas.openxmlformats.org/officeDocument/2006/relationships/image" Target="../media/image30.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9.tiff"/><Relationship Id="rId2" Type="http://schemas.openxmlformats.org/officeDocument/2006/relationships/image" Target="../media/image37.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jpe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tiff"/><Relationship Id="rId10" Type="http://schemas.openxmlformats.org/officeDocument/2006/relationships/image" Target="../media/image45.png"/><Relationship Id="rId4" Type="http://schemas.openxmlformats.org/officeDocument/2006/relationships/image" Target="../media/image39.tiff"/><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png"/><Relationship Id="rId3" Type="http://schemas.openxmlformats.org/officeDocument/2006/relationships/image" Target="../media/image56.png"/><Relationship Id="rId7" Type="http://schemas.openxmlformats.org/officeDocument/2006/relationships/image" Target="../media/image59.png"/><Relationship Id="rId12" Type="http://schemas.microsoft.com/office/2007/relationships/hdphoto" Target="../media/hdphoto4.wdp"/><Relationship Id="rId2" Type="http://schemas.openxmlformats.org/officeDocument/2006/relationships/notesSlide" Target="../notesSlides/notesSlide9.xml"/><Relationship Id="rId16"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microsoft.com/office/2007/relationships/hdphoto" Target="../media/hdphoto5.wdp"/><Relationship Id="rId10" Type="http://schemas.openxmlformats.org/officeDocument/2006/relationships/image" Target="../media/image62.png"/><Relationship Id="rId4" Type="http://schemas.microsoft.com/office/2007/relationships/hdphoto" Target="../media/hdphoto3.wdp"/><Relationship Id="rId9" Type="http://schemas.openxmlformats.org/officeDocument/2006/relationships/image" Target="../media/image61.jpeg"/><Relationship Id="rId1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microsoft.com/office/2007/relationships/hdphoto" Target="../media/hdphoto6.wdp"/><Relationship Id="rId9" Type="http://schemas.openxmlformats.org/officeDocument/2006/relationships/image" Target="../media/image73.jpe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22.xml.rels><?xml version="1.0" encoding="UTF-8" standalone="yes"?>
<Relationships xmlns="http://schemas.openxmlformats.org/package/2006/relationships"><Relationship Id="rId8" Type="http://schemas.openxmlformats.org/officeDocument/2006/relationships/hyperlink" Target="https://doi.org/10.1007/978-3-642-32430-7" TargetMode="External"/><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0.png"/><Relationship Id="rId5" Type="http://schemas.microsoft.com/office/2007/relationships/hdphoto" Target="../media/hdphoto7.wdp"/><Relationship Id="rId4" Type="http://schemas.openxmlformats.org/officeDocument/2006/relationships/image" Target="../media/image89.png"/></Relationships>
</file>

<file path=ppt/slides/_rels/slide2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2.png"/><Relationship Id="rId7"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37.png"/><Relationship Id="rId10" Type="http://schemas.openxmlformats.org/officeDocument/2006/relationships/image" Target="../media/image97.png"/><Relationship Id="rId4" Type="http://schemas.openxmlformats.org/officeDocument/2006/relationships/image" Target="../media/image39.tiff"/><Relationship Id="rId9"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image" Target="../media/image101.tiff"/><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2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06.png"/><Relationship Id="rId7" Type="http://schemas.openxmlformats.org/officeDocument/2006/relationships/image" Target="../media/image33.png"/><Relationship Id="rId12" Type="http://schemas.openxmlformats.org/officeDocument/2006/relationships/image" Target="../media/image1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1.png"/><Relationship Id="rId5" Type="http://schemas.openxmlformats.org/officeDocument/2006/relationships/image" Target="../media/image108.png"/><Relationship Id="rId10" Type="http://schemas.openxmlformats.org/officeDocument/2006/relationships/image" Target="../media/image110.png"/><Relationship Id="rId4" Type="http://schemas.openxmlformats.org/officeDocument/2006/relationships/image" Target="../media/image107.png"/><Relationship Id="rId9" Type="http://schemas.microsoft.com/office/2007/relationships/hdphoto" Target="../media/hdphoto7.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13.t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027D298-DEAC-D34B-9D16-FF90C6C40D2E}"/>
              </a:ext>
            </a:extLst>
          </p:cNvPr>
          <p:cNvSpPr>
            <a:spLocks noGrp="1" noChangeArrowheads="1"/>
          </p:cNvSpPr>
          <p:nvPr>
            <p:ph type="title"/>
          </p:nvPr>
        </p:nvSpPr>
        <p:spPr>
          <a:xfrm>
            <a:off x="342900" y="228600"/>
            <a:ext cx="11506200" cy="2135187"/>
          </a:xfrm>
        </p:spPr>
        <p:txBody>
          <a:bodyPr anchor="ctr"/>
          <a:lstStyle/>
          <a:p>
            <a:pPr algn="ctr"/>
            <a:r>
              <a:rPr lang="en-US" altLang="en-US" sz="4000" dirty="0"/>
              <a:t>Overview of Fuel System Options for Nuclear Thermal Propulsion</a:t>
            </a:r>
          </a:p>
        </p:txBody>
      </p:sp>
      <p:sp>
        <p:nvSpPr>
          <p:cNvPr id="6147" name="Rectangle 3">
            <a:extLst>
              <a:ext uri="{FF2B5EF4-FFF2-40B4-BE49-F238E27FC236}">
                <a16:creationId xmlns:a16="http://schemas.microsoft.com/office/drawing/2014/main" id="{7DCE0554-64DE-2B46-A650-1F65ED477947}"/>
              </a:ext>
            </a:extLst>
          </p:cNvPr>
          <p:cNvSpPr>
            <a:spLocks noGrp="1" noChangeArrowheads="1"/>
          </p:cNvSpPr>
          <p:nvPr>
            <p:ph type="body" idx="1"/>
          </p:nvPr>
        </p:nvSpPr>
        <p:spPr>
          <a:xfrm>
            <a:off x="2209800" y="2711450"/>
            <a:ext cx="7772400" cy="1389063"/>
          </a:xfrm>
        </p:spPr>
        <p:txBody>
          <a:bodyPr/>
          <a:lstStyle/>
          <a:p>
            <a:pPr algn="ctr">
              <a:lnSpc>
                <a:spcPct val="90000"/>
              </a:lnSpc>
              <a:buFontTx/>
              <a:buNone/>
            </a:pPr>
            <a:r>
              <a:rPr lang="en-US" altLang="en-US" sz="3600" dirty="0"/>
              <a:t>Kelsa Palomares</a:t>
            </a:r>
            <a:r>
              <a:rPr lang="en-US" altLang="en-US" sz="3600" baseline="30000" dirty="0"/>
              <a:t>1</a:t>
            </a:r>
            <a:r>
              <a:rPr lang="en-US" altLang="en-US" sz="3600" dirty="0"/>
              <a:t>, Doug Burns</a:t>
            </a:r>
            <a:r>
              <a:rPr lang="en-US" altLang="en-US" sz="3600" baseline="30000" dirty="0"/>
              <a:t>2</a:t>
            </a:r>
            <a:r>
              <a:rPr lang="en-US" altLang="en-US" sz="3600" dirty="0"/>
              <a:t>, and Harold Gerrish</a:t>
            </a:r>
            <a:r>
              <a:rPr lang="en-US" altLang="en-US" sz="3600" baseline="30000" dirty="0"/>
              <a:t>3</a:t>
            </a:r>
          </a:p>
          <a:p>
            <a:pPr algn="ctr">
              <a:lnSpc>
                <a:spcPct val="90000"/>
              </a:lnSpc>
              <a:buFontTx/>
              <a:buNone/>
            </a:pPr>
            <a:r>
              <a:rPr lang="en-US" altLang="en-US" sz="2000" b="0" baseline="30000" dirty="0"/>
              <a:t>1</a:t>
            </a:r>
            <a:r>
              <a:rPr lang="en-US" altLang="en-US" sz="2000" b="0" dirty="0"/>
              <a:t>Analytical Mechanics Associates</a:t>
            </a:r>
          </a:p>
          <a:p>
            <a:pPr algn="ctr">
              <a:lnSpc>
                <a:spcPct val="90000"/>
              </a:lnSpc>
              <a:buFontTx/>
              <a:buNone/>
            </a:pPr>
            <a:r>
              <a:rPr lang="en-US" altLang="en-US" sz="2000" b="0" baseline="30000" dirty="0"/>
              <a:t>2</a:t>
            </a:r>
            <a:r>
              <a:rPr lang="en-US" altLang="en-US" sz="2000" b="0" dirty="0"/>
              <a:t>Idaho National Laboratory</a:t>
            </a:r>
          </a:p>
          <a:p>
            <a:pPr algn="ctr">
              <a:lnSpc>
                <a:spcPct val="90000"/>
              </a:lnSpc>
              <a:buFontTx/>
              <a:buNone/>
            </a:pPr>
            <a:r>
              <a:rPr lang="en-US" altLang="en-US" sz="2000" b="0" baseline="30000" dirty="0"/>
              <a:t>3</a:t>
            </a:r>
            <a:r>
              <a:rPr lang="en-US" altLang="en-US" sz="2000" b="0" dirty="0"/>
              <a:t>NASA Marshall Spaceflight Center</a:t>
            </a:r>
          </a:p>
        </p:txBody>
      </p:sp>
      <p:cxnSp>
        <p:nvCxnSpPr>
          <p:cNvPr id="9" name="Straight Connector 8">
            <a:extLst>
              <a:ext uri="{FF2B5EF4-FFF2-40B4-BE49-F238E27FC236}">
                <a16:creationId xmlns:a16="http://schemas.microsoft.com/office/drawing/2014/main" id="{8C91391E-B9D4-4730-B49A-F8D22CBD3A19}"/>
              </a:ext>
            </a:extLst>
          </p:cNvPr>
          <p:cNvCxnSpPr/>
          <p:nvPr/>
        </p:nvCxnSpPr>
        <p:spPr bwMode="auto">
          <a:xfrm>
            <a:off x="963084" y="2221718"/>
            <a:ext cx="10363200" cy="0"/>
          </a:xfrm>
          <a:prstGeom prst="line">
            <a:avLst/>
          </a:prstGeom>
          <a:noFill/>
          <a:ln w="57150" cap="flat" cmpd="sng" algn="ctr">
            <a:solidFill>
              <a:srgbClr val="117F40"/>
            </a:solidFill>
            <a:prstDash val="solid"/>
            <a:round/>
            <a:headEnd type="none" w="med" len="med"/>
            <a:tailEnd type="none" w="med" len="med"/>
          </a:ln>
          <a:effectLst/>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A4EA0-159C-4E12-BD38-FDBABF2F601D}"/>
              </a:ext>
            </a:extLst>
          </p:cNvPr>
          <p:cNvSpPr>
            <a:spLocks noGrp="1"/>
          </p:cNvSpPr>
          <p:nvPr>
            <p:ph type="title"/>
          </p:nvPr>
        </p:nvSpPr>
        <p:spPr/>
        <p:txBody>
          <a:bodyPr/>
          <a:lstStyle/>
          <a:p>
            <a:r>
              <a:rPr lang="en-US" dirty="0"/>
              <a:t>What are our options?</a:t>
            </a:r>
          </a:p>
        </p:txBody>
      </p:sp>
      <p:sp>
        <p:nvSpPr>
          <p:cNvPr id="5" name="Text Placeholder 4">
            <a:extLst>
              <a:ext uri="{FF2B5EF4-FFF2-40B4-BE49-F238E27FC236}">
                <a16:creationId xmlns:a16="http://schemas.microsoft.com/office/drawing/2014/main" id="{EBAFBE3A-2332-48CC-BFA7-5B92B0CBC9C0}"/>
              </a:ext>
            </a:extLst>
          </p:cNvPr>
          <p:cNvSpPr>
            <a:spLocks noGrp="1"/>
          </p:cNvSpPr>
          <p:nvPr>
            <p:ph type="body" sz="quarter" idx="10"/>
          </p:nvPr>
        </p:nvSpPr>
        <p:spPr/>
        <p:txBody>
          <a:bodyPr/>
          <a:lstStyle/>
          <a:p>
            <a:r>
              <a:rPr lang="en-US" dirty="0"/>
              <a:t>Many fuel form options have been proposed for NTP applications, none of these options is yet at the readiness level desired for NTP system implementation.</a:t>
            </a:r>
          </a:p>
        </p:txBody>
      </p:sp>
      <p:pic>
        <p:nvPicPr>
          <p:cNvPr id="6" name="Picture 5">
            <a:extLst>
              <a:ext uri="{FF2B5EF4-FFF2-40B4-BE49-F238E27FC236}">
                <a16:creationId xmlns:a16="http://schemas.microsoft.com/office/drawing/2014/main" id="{C5497B2A-C651-4C2E-97A5-272A36C701CC}"/>
              </a:ext>
            </a:extLst>
          </p:cNvPr>
          <p:cNvPicPr>
            <a:picLocks noChangeAspect="1"/>
          </p:cNvPicPr>
          <p:nvPr/>
        </p:nvPicPr>
        <p:blipFill>
          <a:blip r:embed="rId2"/>
          <a:stretch>
            <a:fillRect/>
          </a:stretch>
        </p:blipFill>
        <p:spPr>
          <a:xfrm>
            <a:off x="304800" y="1295400"/>
            <a:ext cx="11277600" cy="5105400"/>
          </a:xfrm>
          <a:prstGeom prst="rect">
            <a:avLst/>
          </a:prstGeom>
        </p:spPr>
      </p:pic>
      <p:sp>
        <p:nvSpPr>
          <p:cNvPr id="7" name="Rectangle 10">
            <a:extLst>
              <a:ext uri="{FF2B5EF4-FFF2-40B4-BE49-F238E27FC236}">
                <a16:creationId xmlns:a16="http://schemas.microsoft.com/office/drawing/2014/main" id="{E2BDCA8F-00E2-4C0F-8281-97459A6F3992}"/>
              </a:ext>
            </a:extLst>
          </p:cNvPr>
          <p:cNvSpPr>
            <a:spLocks noChangeArrowheads="1"/>
          </p:cNvSpPr>
          <p:nvPr/>
        </p:nvSpPr>
        <p:spPr bwMode="auto">
          <a:xfrm>
            <a:off x="8839200" y="6066692"/>
            <a:ext cx="3352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900" dirty="0">
                <a:solidFill>
                  <a:schemeClr val="bg2"/>
                </a:solidFill>
                <a:cs typeface="Times New Roman" panose="02020603050405020304" pitchFamily="18" charset="0"/>
              </a:rPr>
              <a:t>Benensky, K., et. al., in </a:t>
            </a:r>
            <a:r>
              <a:rPr lang="en-US" altLang="en-US" sz="900" i="1" dirty="0">
                <a:solidFill>
                  <a:schemeClr val="bg2"/>
                </a:solidFill>
                <a:cs typeface="Times New Roman" panose="02020603050405020304" pitchFamily="18" charset="0"/>
              </a:rPr>
              <a:t>Nuclear Thermal Propulsion Industry Flight Demonstration Study: Midterm Presentation – Reactor Concepts</a:t>
            </a:r>
            <a:r>
              <a:rPr lang="en-US" altLang="en-US" sz="900" dirty="0">
                <a:solidFill>
                  <a:schemeClr val="bg2"/>
                </a:solidFill>
                <a:cs typeface="Times New Roman" panose="02020603050405020304" pitchFamily="18" charset="0"/>
              </a:rPr>
              <a:t>. 2019  (Presentation)</a:t>
            </a:r>
            <a:endParaRPr lang="en-US" altLang="en-US" sz="900" dirty="0">
              <a:solidFill>
                <a:schemeClr val="bg2"/>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5764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Box 81">
            <a:extLst>
              <a:ext uri="{FF2B5EF4-FFF2-40B4-BE49-F238E27FC236}">
                <a16:creationId xmlns:a16="http://schemas.microsoft.com/office/drawing/2014/main" id="{76B34EF7-9601-4147-951B-AB1382BB990A}"/>
              </a:ext>
            </a:extLst>
          </p:cNvPr>
          <p:cNvSpPr txBox="1"/>
          <p:nvPr/>
        </p:nvSpPr>
        <p:spPr>
          <a:xfrm>
            <a:off x="2479035" y="5218093"/>
            <a:ext cx="3503323" cy="954107"/>
          </a:xfrm>
          <a:prstGeom prst="rect">
            <a:avLst/>
          </a:prstGeom>
          <a:solidFill>
            <a:srgbClr val="FFFFFF">
              <a:alpha val="63137"/>
            </a:srgbClr>
          </a:solidFill>
        </p:spPr>
        <p:txBody>
          <a:bodyPr wrap="square" rtlCol="0">
            <a:spAutoFit/>
          </a:bodyPr>
          <a:lstStyle/>
          <a:p>
            <a:pPr algn="ctr"/>
            <a:r>
              <a:rPr lang="en-US" b="1" dirty="0">
                <a:solidFill>
                  <a:schemeClr val="bg2"/>
                </a:solidFill>
              </a:rPr>
              <a:t>Cermet Development</a:t>
            </a:r>
          </a:p>
          <a:p>
            <a:pPr algn="ctr"/>
            <a:r>
              <a:rPr lang="en-US" b="1" dirty="0">
                <a:solidFill>
                  <a:schemeClr val="bg2"/>
                </a:solidFill>
              </a:rPr>
              <a:t>ANL, NASA </a:t>
            </a:r>
            <a:r>
              <a:rPr lang="en-US" b="1" dirty="0" err="1">
                <a:solidFill>
                  <a:schemeClr val="bg2"/>
                </a:solidFill>
              </a:rPr>
              <a:t>LeRC</a:t>
            </a:r>
            <a:r>
              <a:rPr lang="en-US" b="1" dirty="0">
                <a:solidFill>
                  <a:schemeClr val="bg2"/>
                </a:solidFill>
              </a:rPr>
              <a:t>, GE 710 </a:t>
            </a:r>
          </a:p>
          <a:p>
            <a:pPr algn="ctr"/>
            <a:r>
              <a:rPr lang="en-US" b="1" dirty="0">
                <a:solidFill>
                  <a:schemeClr val="bg2"/>
                </a:solidFill>
              </a:rPr>
              <a:t>(1962 – 1968)</a:t>
            </a:r>
          </a:p>
        </p:txBody>
      </p:sp>
      <p:sp>
        <p:nvSpPr>
          <p:cNvPr id="2" name="Title 1">
            <a:extLst>
              <a:ext uri="{FF2B5EF4-FFF2-40B4-BE49-F238E27FC236}">
                <a16:creationId xmlns:a16="http://schemas.microsoft.com/office/drawing/2014/main" id="{A99A4EA0-159C-4E12-BD38-FDBABF2F601D}"/>
              </a:ext>
            </a:extLst>
          </p:cNvPr>
          <p:cNvSpPr>
            <a:spLocks noGrp="1"/>
          </p:cNvSpPr>
          <p:nvPr>
            <p:ph type="title"/>
          </p:nvPr>
        </p:nvSpPr>
        <p:spPr/>
        <p:txBody>
          <a:bodyPr/>
          <a:lstStyle/>
          <a:p>
            <a:r>
              <a:rPr lang="en-US" dirty="0"/>
              <a:t>Overview of Major NTP Fuel Development Activities</a:t>
            </a:r>
          </a:p>
        </p:txBody>
      </p:sp>
      <p:sp>
        <p:nvSpPr>
          <p:cNvPr id="81" name="Text Placeholder 80">
            <a:extLst>
              <a:ext uri="{FF2B5EF4-FFF2-40B4-BE49-F238E27FC236}">
                <a16:creationId xmlns:a16="http://schemas.microsoft.com/office/drawing/2014/main" id="{441B2E51-46C2-4E9E-A4D3-34B9D1F82A3E}"/>
              </a:ext>
            </a:extLst>
          </p:cNvPr>
          <p:cNvSpPr>
            <a:spLocks noGrp="1"/>
          </p:cNvSpPr>
          <p:nvPr>
            <p:ph type="body" sz="quarter" idx="10"/>
          </p:nvPr>
        </p:nvSpPr>
        <p:spPr/>
        <p:txBody>
          <a:bodyPr/>
          <a:lstStyle/>
          <a:p>
            <a:r>
              <a:rPr lang="en-US" dirty="0"/>
              <a:t>The United States and Russia have developed fuel forms for NTP applications with mixed levels of success</a:t>
            </a:r>
          </a:p>
        </p:txBody>
      </p:sp>
      <p:cxnSp>
        <p:nvCxnSpPr>
          <p:cNvPr id="42" name="Straight Connector 41">
            <a:extLst>
              <a:ext uri="{FF2B5EF4-FFF2-40B4-BE49-F238E27FC236}">
                <a16:creationId xmlns:a16="http://schemas.microsoft.com/office/drawing/2014/main" id="{898C3C63-6AE0-46CD-8A11-B36CA61D02C7}"/>
              </a:ext>
            </a:extLst>
          </p:cNvPr>
          <p:cNvCxnSpPr/>
          <p:nvPr/>
        </p:nvCxnSpPr>
        <p:spPr>
          <a:xfrm>
            <a:off x="9943435" y="1872390"/>
            <a:ext cx="0" cy="3688350"/>
          </a:xfrm>
          <a:prstGeom prst="line">
            <a:avLst/>
          </a:prstGeom>
          <a:noFill/>
          <a:ln w="25400" cap="flat" cmpd="sng" algn="ctr">
            <a:solidFill>
              <a:srgbClr val="002060"/>
            </a:solidFill>
            <a:prstDash val="sysDot"/>
          </a:ln>
          <a:effectLst>
            <a:outerShdw blurRad="40000" dist="20000" dir="5400000" rotWithShape="0">
              <a:srgbClr val="000000">
                <a:alpha val="38000"/>
              </a:srgbClr>
            </a:outerShdw>
            <a:softEdge rad="12700"/>
          </a:effectLst>
        </p:spPr>
      </p:cxnSp>
      <p:cxnSp>
        <p:nvCxnSpPr>
          <p:cNvPr id="43" name="Straight Connector 42">
            <a:extLst>
              <a:ext uri="{FF2B5EF4-FFF2-40B4-BE49-F238E27FC236}">
                <a16:creationId xmlns:a16="http://schemas.microsoft.com/office/drawing/2014/main" id="{0703B16C-07B3-46C5-A900-70D173D453C9}"/>
              </a:ext>
            </a:extLst>
          </p:cNvPr>
          <p:cNvCxnSpPr/>
          <p:nvPr/>
        </p:nvCxnSpPr>
        <p:spPr>
          <a:xfrm>
            <a:off x="8898742" y="1872390"/>
            <a:ext cx="0" cy="3688350"/>
          </a:xfrm>
          <a:prstGeom prst="line">
            <a:avLst/>
          </a:prstGeom>
          <a:noFill/>
          <a:ln w="25400" cap="flat" cmpd="sng" algn="ctr">
            <a:solidFill>
              <a:srgbClr val="002060"/>
            </a:solidFill>
            <a:prstDash val="sysDot"/>
          </a:ln>
          <a:effectLst>
            <a:outerShdw blurRad="40000" dist="20000" dir="5400000" rotWithShape="0">
              <a:srgbClr val="000000">
                <a:alpha val="38000"/>
              </a:srgbClr>
            </a:outerShdw>
            <a:softEdge rad="12700"/>
          </a:effectLst>
        </p:spPr>
      </p:cxnSp>
      <p:cxnSp>
        <p:nvCxnSpPr>
          <p:cNvPr id="44" name="Straight Connector 43">
            <a:extLst>
              <a:ext uri="{FF2B5EF4-FFF2-40B4-BE49-F238E27FC236}">
                <a16:creationId xmlns:a16="http://schemas.microsoft.com/office/drawing/2014/main" id="{42C29F8F-10D7-4025-B090-93416DE63324}"/>
              </a:ext>
            </a:extLst>
          </p:cNvPr>
          <p:cNvCxnSpPr/>
          <p:nvPr/>
        </p:nvCxnSpPr>
        <p:spPr>
          <a:xfrm>
            <a:off x="7839141" y="1872390"/>
            <a:ext cx="0" cy="3688350"/>
          </a:xfrm>
          <a:prstGeom prst="line">
            <a:avLst/>
          </a:prstGeom>
          <a:noFill/>
          <a:ln w="25400" cap="flat" cmpd="sng" algn="ctr">
            <a:solidFill>
              <a:srgbClr val="002060"/>
            </a:solidFill>
            <a:prstDash val="sysDot"/>
          </a:ln>
          <a:effectLst>
            <a:outerShdw blurRad="40000" dist="20000" dir="5400000" rotWithShape="0">
              <a:srgbClr val="000000">
                <a:alpha val="38000"/>
              </a:srgbClr>
            </a:outerShdw>
            <a:softEdge rad="12700"/>
          </a:effectLst>
        </p:spPr>
      </p:cxnSp>
      <p:cxnSp>
        <p:nvCxnSpPr>
          <p:cNvPr id="45" name="Straight Connector 44">
            <a:extLst>
              <a:ext uri="{FF2B5EF4-FFF2-40B4-BE49-F238E27FC236}">
                <a16:creationId xmlns:a16="http://schemas.microsoft.com/office/drawing/2014/main" id="{A97AD902-9D8D-4759-B959-829722D26342}"/>
              </a:ext>
            </a:extLst>
          </p:cNvPr>
          <p:cNvCxnSpPr/>
          <p:nvPr/>
        </p:nvCxnSpPr>
        <p:spPr>
          <a:xfrm>
            <a:off x="6940049" y="1872390"/>
            <a:ext cx="0" cy="3688350"/>
          </a:xfrm>
          <a:prstGeom prst="line">
            <a:avLst/>
          </a:prstGeom>
          <a:noFill/>
          <a:ln w="25400" cap="flat" cmpd="sng" algn="ctr">
            <a:solidFill>
              <a:srgbClr val="002060"/>
            </a:solidFill>
            <a:prstDash val="sysDot"/>
          </a:ln>
          <a:effectLst>
            <a:outerShdw blurRad="40000" dist="20000" dir="5400000" rotWithShape="0">
              <a:srgbClr val="000000">
                <a:alpha val="38000"/>
              </a:srgbClr>
            </a:outerShdw>
            <a:softEdge rad="12700"/>
          </a:effectLst>
        </p:spPr>
      </p:cxnSp>
      <p:cxnSp>
        <p:nvCxnSpPr>
          <p:cNvPr id="46" name="Straight Connector 45">
            <a:extLst>
              <a:ext uri="{FF2B5EF4-FFF2-40B4-BE49-F238E27FC236}">
                <a16:creationId xmlns:a16="http://schemas.microsoft.com/office/drawing/2014/main" id="{75057270-9479-4A30-B04F-42682FFA3C15}"/>
              </a:ext>
            </a:extLst>
          </p:cNvPr>
          <p:cNvCxnSpPr/>
          <p:nvPr/>
        </p:nvCxnSpPr>
        <p:spPr>
          <a:xfrm>
            <a:off x="5891284" y="1872390"/>
            <a:ext cx="0" cy="3688350"/>
          </a:xfrm>
          <a:prstGeom prst="line">
            <a:avLst/>
          </a:prstGeom>
          <a:noFill/>
          <a:ln w="25400" cap="flat" cmpd="sng" algn="ctr">
            <a:solidFill>
              <a:srgbClr val="002060"/>
            </a:solidFill>
            <a:prstDash val="sysDot"/>
          </a:ln>
          <a:effectLst>
            <a:outerShdw blurRad="40000" dist="20000" dir="5400000" rotWithShape="0">
              <a:srgbClr val="000000">
                <a:alpha val="38000"/>
              </a:srgbClr>
            </a:outerShdw>
            <a:softEdge rad="12700"/>
          </a:effectLst>
        </p:spPr>
      </p:cxnSp>
      <p:cxnSp>
        <p:nvCxnSpPr>
          <p:cNvPr id="47" name="Straight Connector 46">
            <a:extLst>
              <a:ext uri="{FF2B5EF4-FFF2-40B4-BE49-F238E27FC236}">
                <a16:creationId xmlns:a16="http://schemas.microsoft.com/office/drawing/2014/main" id="{DD5AE358-B3EC-4536-8AE5-BBA40A3B7B73}"/>
              </a:ext>
            </a:extLst>
          </p:cNvPr>
          <p:cNvCxnSpPr/>
          <p:nvPr/>
        </p:nvCxnSpPr>
        <p:spPr>
          <a:xfrm>
            <a:off x="4936342" y="1872390"/>
            <a:ext cx="0" cy="3688350"/>
          </a:xfrm>
          <a:prstGeom prst="line">
            <a:avLst/>
          </a:prstGeom>
          <a:noFill/>
          <a:ln w="25400" cap="flat" cmpd="sng" algn="ctr">
            <a:solidFill>
              <a:srgbClr val="002060"/>
            </a:solidFill>
            <a:prstDash val="sysDot"/>
          </a:ln>
          <a:effectLst>
            <a:outerShdw blurRad="40000" dist="20000" dir="5400000" rotWithShape="0">
              <a:srgbClr val="000000">
                <a:alpha val="38000"/>
              </a:srgbClr>
            </a:outerShdw>
            <a:softEdge rad="12700"/>
          </a:effectLst>
        </p:spPr>
      </p:cxnSp>
      <p:cxnSp>
        <p:nvCxnSpPr>
          <p:cNvPr id="48" name="Straight Connector 47">
            <a:extLst>
              <a:ext uri="{FF2B5EF4-FFF2-40B4-BE49-F238E27FC236}">
                <a16:creationId xmlns:a16="http://schemas.microsoft.com/office/drawing/2014/main" id="{59DE651A-6338-4A5D-ADB6-60955E18EC4A}"/>
              </a:ext>
            </a:extLst>
          </p:cNvPr>
          <p:cNvCxnSpPr/>
          <p:nvPr/>
        </p:nvCxnSpPr>
        <p:spPr>
          <a:xfrm>
            <a:off x="3869542" y="1872390"/>
            <a:ext cx="0" cy="3688350"/>
          </a:xfrm>
          <a:prstGeom prst="line">
            <a:avLst/>
          </a:prstGeom>
          <a:noFill/>
          <a:ln w="25400" cap="flat" cmpd="sng" algn="ctr">
            <a:solidFill>
              <a:srgbClr val="002060"/>
            </a:solidFill>
            <a:prstDash val="sysDot"/>
          </a:ln>
          <a:effectLst>
            <a:outerShdw blurRad="40000" dist="20000" dir="5400000" rotWithShape="0">
              <a:srgbClr val="000000">
                <a:alpha val="38000"/>
              </a:srgbClr>
            </a:outerShdw>
            <a:softEdge rad="12700"/>
          </a:effectLst>
        </p:spPr>
      </p:cxnSp>
      <p:cxnSp>
        <p:nvCxnSpPr>
          <p:cNvPr id="49" name="Straight Connector 48">
            <a:extLst>
              <a:ext uri="{FF2B5EF4-FFF2-40B4-BE49-F238E27FC236}">
                <a16:creationId xmlns:a16="http://schemas.microsoft.com/office/drawing/2014/main" id="{A11E91DC-0674-43A4-AB1F-A931DDF5917B}"/>
              </a:ext>
            </a:extLst>
          </p:cNvPr>
          <p:cNvCxnSpPr/>
          <p:nvPr/>
        </p:nvCxnSpPr>
        <p:spPr>
          <a:xfrm>
            <a:off x="2879497" y="1872390"/>
            <a:ext cx="0" cy="3688350"/>
          </a:xfrm>
          <a:prstGeom prst="line">
            <a:avLst/>
          </a:prstGeom>
          <a:noFill/>
          <a:ln w="25400" cap="flat" cmpd="sng" algn="ctr">
            <a:solidFill>
              <a:srgbClr val="002060"/>
            </a:solidFill>
            <a:prstDash val="sysDot"/>
          </a:ln>
          <a:effectLst>
            <a:outerShdw blurRad="40000" dist="20000" dir="5400000" rotWithShape="0">
              <a:srgbClr val="000000">
                <a:alpha val="38000"/>
              </a:srgbClr>
            </a:outerShdw>
            <a:softEdge rad="12700"/>
          </a:effectLst>
        </p:spPr>
      </p:cxnSp>
      <p:sp>
        <p:nvSpPr>
          <p:cNvPr id="50" name="Right Arrow 28">
            <a:extLst>
              <a:ext uri="{FF2B5EF4-FFF2-40B4-BE49-F238E27FC236}">
                <a16:creationId xmlns:a16="http://schemas.microsoft.com/office/drawing/2014/main" id="{AE3CFD0C-19A9-40CF-A68F-560995637F2E}"/>
              </a:ext>
            </a:extLst>
          </p:cNvPr>
          <p:cNvSpPr/>
          <p:nvPr/>
        </p:nvSpPr>
        <p:spPr>
          <a:xfrm>
            <a:off x="2115913" y="2557828"/>
            <a:ext cx="8809639" cy="994954"/>
          </a:xfrm>
          <a:prstGeom prst="rightArrow">
            <a:avLst/>
          </a:prstGeom>
          <a:gradFill rotWithShape="1">
            <a:gsLst>
              <a:gs pos="0">
                <a:srgbClr val="DDDDDD">
                  <a:tint val="100000"/>
                  <a:shade val="100000"/>
                  <a:satMod val="130000"/>
                </a:srgbClr>
              </a:gs>
              <a:gs pos="100000">
                <a:srgbClr val="DDDDDD">
                  <a:tint val="50000"/>
                  <a:shade val="100000"/>
                  <a:satMod val="350000"/>
                </a:srgbClr>
              </a:gs>
            </a:gsLst>
            <a:lin ang="16200000" scaled="0"/>
          </a:gradFill>
          <a:ln w="38100" cap="flat" cmpd="sng" algn="ctr">
            <a:solidFill>
              <a:srgbClr val="002060"/>
            </a:solidFill>
            <a:prstDash val="solid"/>
          </a:ln>
          <a:effectLst>
            <a:outerShdw blurRad="40000" dist="23000" dir="5400000" rotWithShape="0">
              <a:srgbClr val="000000">
                <a:alpha val="35000"/>
              </a:srgbClr>
            </a:outerShdw>
          </a:effectLst>
          <a:scene3d>
            <a:camera prst="orthographicFront"/>
            <a:lightRig rig="threePt" dir="t"/>
          </a:scene3d>
          <a:sp3d>
            <a:bevelT w="114300" prst="artDeco"/>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51" name="TextBox 50">
            <a:extLst>
              <a:ext uri="{FF2B5EF4-FFF2-40B4-BE49-F238E27FC236}">
                <a16:creationId xmlns:a16="http://schemas.microsoft.com/office/drawing/2014/main" id="{1175B8A4-711D-4BA8-92C4-041B9F054367}"/>
              </a:ext>
            </a:extLst>
          </p:cNvPr>
          <p:cNvSpPr txBox="1"/>
          <p:nvPr/>
        </p:nvSpPr>
        <p:spPr>
          <a:xfrm>
            <a:off x="2040742" y="2819400"/>
            <a:ext cx="1447800" cy="461665"/>
          </a:xfrm>
          <a:prstGeom prst="rect">
            <a:avLst/>
          </a:prstGeom>
          <a:noFill/>
        </p:spPr>
        <p:txBody>
          <a:bodyPr wrap="square" rtlCol="0">
            <a:spAutoFit/>
          </a:bodyPr>
          <a:lstStyle/>
          <a:p>
            <a:pPr algn="ctr" eaLnBrk="1" fontAlgn="auto" hangingPunct="1">
              <a:spcBef>
                <a:spcPts val="0"/>
              </a:spcBef>
              <a:spcAft>
                <a:spcPts val="0"/>
              </a:spcAft>
            </a:pPr>
            <a:r>
              <a:rPr lang="en-US" sz="2400" baseline="0" dirty="0">
                <a:solidFill>
                  <a:srgbClr val="002060"/>
                </a:solidFill>
                <a:effectLst>
                  <a:outerShdw blurRad="38100" dist="38100" dir="2700000" algn="tl">
                    <a:srgbClr val="000000">
                      <a:alpha val="43137"/>
                    </a:srgbClr>
                  </a:outerShdw>
                </a:effectLst>
                <a:latin typeface="Arial" panose="020B0604020202020204"/>
              </a:rPr>
              <a:t>1950</a:t>
            </a:r>
          </a:p>
        </p:txBody>
      </p:sp>
      <p:sp>
        <p:nvSpPr>
          <p:cNvPr id="52" name="TextBox 51">
            <a:extLst>
              <a:ext uri="{FF2B5EF4-FFF2-40B4-BE49-F238E27FC236}">
                <a16:creationId xmlns:a16="http://schemas.microsoft.com/office/drawing/2014/main" id="{92088D0D-1C50-4586-84BB-02C3607DEA75}"/>
              </a:ext>
            </a:extLst>
          </p:cNvPr>
          <p:cNvSpPr txBox="1"/>
          <p:nvPr/>
        </p:nvSpPr>
        <p:spPr>
          <a:xfrm>
            <a:off x="3054001" y="2819400"/>
            <a:ext cx="1447800" cy="461665"/>
          </a:xfrm>
          <a:prstGeom prst="rect">
            <a:avLst/>
          </a:prstGeom>
          <a:noFill/>
        </p:spPr>
        <p:txBody>
          <a:bodyPr wrap="square" rtlCol="0">
            <a:spAutoFit/>
          </a:bodyPr>
          <a:lstStyle/>
          <a:p>
            <a:pPr algn="ctr" eaLnBrk="1" fontAlgn="auto" hangingPunct="1">
              <a:spcBef>
                <a:spcPts val="0"/>
              </a:spcBef>
              <a:spcAft>
                <a:spcPts val="0"/>
              </a:spcAft>
            </a:pPr>
            <a:r>
              <a:rPr lang="en-US" sz="2400" baseline="0" dirty="0">
                <a:solidFill>
                  <a:srgbClr val="002060"/>
                </a:solidFill>
                <a:effectLst>
                  <a:outerShdw blurRad="38100" dist="38100" dir="2700000" algn="tl">
                    <a:srgbClr val="000000">
                      <a:alpha val="43137"/>
                    </a:srgbClr>
                  </a:outerShdw>
                </a:effectLst>
                <a:latin typeface="Arial" panose="020B0604020202020204"/>
              </a:rPr>
              <a:t>1960</a:t>
            </a:r>
          </a:p>
        </p:txBody>
      </p:sp>
      <p:sp>
        <p:nvSpPr>
          <p:cNvPr id="53" name="TextBox 52">
            <a:extLst>
              <a:ext uri="{FF2B5EF4-FFF2-40B4-BE49-F238E27FC236}">
                <a16:creationId xmlns:a16="http://schemas.microsoft.com/office/drawing/2014/main" id="{3B726113-E033-449B-9510-655ACB4CB6D4}"/>
              </a:ext>
            </a:extLst>
          </p:cNvPr>
          <p:cNvSpPr txBox="1"/>
          <p:nvPr/>
        </p:nvSpPr>
        <p:spPr>
          <a:xfrm>
            <a:off x="4099723" y="2819400"/>
            <a:ext cx="1447800" cy="461665"/>
          </a:xfrm>
          <a:prstGeom prst="rect">
            <a:avLst/>
          </a:prstGeom>
          <a:noFill/>
        </p:spPr>
        <p:txBody>
          <a:bodyPr wrap="square" rtlCol="0">
            <a:spAutoFit/>
          </a:bodyPr>
          <a:lstStyle/>
          <a:p>
            <a:pPr algn="ctr" eaLnBrk="1" fontAlgn="auto" hangingPunct="1">
              <a:spcBef>
                <a:spcPts val="0"/>
              </a:spcBef>
              <a:spcAft>
                <a:spcPts val="0"/>
              </a:spcAft>
            </a:pPr>
            <a:r>
              <a:rPr lang="en-US" sz="2400" baseline="0" dirty="0">
                <a:solidFill>
                  <a:srgbClr val="002060"/>
                </a:solidFill>
                <a:effectLst>
                  <a:outerShdw blurRad="38100" dist="38100" dir="2700000" algn="tl">
                    <a:srgbClr val="000000">
                      <a:alpha val="43137"/>
                    </a:srgbClr>
                  </a:outerShdw>
                </a:effectLst>
                <a:latin typeface="Arial" panose="020B0604020202020204"/>
              </a:rPr>
              <a:t>1970</a:t>
            </a:r>
          </a:p>
        </p:txBody>
      </p:sp>
      <p:sp>
        <p:nvSpPr>
          <p:cNvPr id="54" name="TextBox 53">
            <a:extLst>
              <a:ext uri="{FF2B5EF4-FFF2-40B4-BE49-F238E27FC236}">
                <a16:creationId xmlns:a16="http://schemas.microsoft.com/office/drawing/2014/main" id="{F3849DDA-FBBD-45BA-B594-22B419EC0C49}"/>
              </a:ext>
            </a:extLst>
          </p:cNvPr>
          <p:cNvSpPr txBox="1"/>
          <p:nvPr/>
        </p:nvSpPr>
        <p:spPr>
          <a:xfrm>
            <a:off x="5058154" y="2823865"/>
            <a:ext cx="1447800" cy="461665"/>
          </a:xfrm>
          <a:prstGeom prst="rect">
            <a:avLst/>
          </a:prstGeom>
          <a:noFill/>
        </p:spPr>
        <p:txBody>
          <a:bodyPr wrap="square" rtlCol="0">
            <a:spAutoFit/>
          </a:bodyPr>
          <a:lstStyle/>
          <a:p>
            <a:pPr algn="ctr" eaLnBrk="1" fontAlgn="auto" hangingPunct="1">
              <a:spcBef>
                <a:spcPts val="0"/>
              </a:spcBef>
              <a:spcAft>
                <a:spcPts val="0"/>
              </a:spcAft>
            </a:pPr>
            <a:r>
              <a:rPr lang="en-US" sz="2400" baseline="0" dirty="0">
                <a:solidFill>
                  <a:srgbClr val="002060"/>
                </a:solidFill>
                <a:effectLst>
                  <a:outerShdw blurRad="38100" dist="38100" dir="2700000" algn="tl">
                    <a:srgbClr val="000000">
                      <a:alpha val="43137"/>
                    </a:srgbClr>
                  </a:outerShdw>
                </a:effectLst>
                <a:latin typeface="Arial" panose="020B0604020202020204"/>
              </a:rPr>
              <a:t>1980</a:t>
            </a:r>
          </a:p>
        </p:txBody>
      </p:sp>
      <p:sp>
        <p:nvSpPr>
          <p:cNvPr id="55" name="TextBox 54">
            <a:extLst>
              <a:ext uri="{FF2B5EF4-FFF2-40B4-BE49-F238E27FC236}">
                <a16:creationId xmlns:a16="http://schemas.microsoft.com/office/drawing/2014/main" id="{3425FD33-1857-4412-90A4-EBAC6223DFEA}"/>
              </a:ext>
            </a:extLst>
          </p:cNvPr>
          <p:cNvSpPr txBox="1"/>
          <p:nvPr/>
        </p:nvSpPr>
        <p:spPr>
          <a:xfrm>
            <a:off x="6099940" y="2819400"/>
            <a:ext cx="1447800" cy="461665"/>
          </a:xfrm>
          <a:prstGeom prst="rect">
            <a:avLst/>
          </a:prstGeom>
          <a:noFill/>
        </p:spPr>
        <p:txBody>
          <a:bodyPr wrap="square" rtlCol="0">
            <a:spAutoFit/>
          </a:bodyPr>
          <a:lstStyle/>
          <a:p>
            <a:pPr algn="ctr" eaLnBrk="1" fontAlgn="auto" hangingPunct="1">
              <a:spcBef>
                <a:spcPts val="0"/>
              </a:spcBef>
              <a:spcAft>
                <a:spcPts val="0"/>
              </a:spcAft>
            </a:pPr>
            <a:r>
              <a:rPr lang="en-US" sz="2400" baseline="0" dirty="0">
                <a:solidFill>
                  <a:srgbClr val="002060"/>
                </a:solidFill>
                <a:effectLst>
                  <a:outerShdw blurRad="38100" dist="38100" dir="2700000" algn="tl">
                    <a:srgbClr val="000000">
                      <a:alpha val="43137"/>
                    </a:srgbClr>
                  </a:outerShdw>
                </a:effectLst>
                <a:latin typeface="Arial" panose="020B0604020202020204"/>
              </a:rPr>
              <a:t>1990</a:t>
            </a:r>
          </a:p>
        </p:txBody>
      </p:sp>
      <p:sp>
        <p:nvSpPr>
          <p:cNvPr id="56" name="TextBox 55">
            <a:extLst>
              <a:ext uri="{FF2B5EF4-FFF2-40B4-BE49-F238E27FC236}">
                <a16:creationId xmlns:a16="http://schemas.microsoft.com/office/drawing/2014/main" id="{6B2C1AC0-4FBF-44C2-AFE1-747F38580BD9}"/>
              </a:ext>
            </a:extLst>
          </p:cNvPr>
          <p:cNvSpPr txBox="1"/>
          <p:nvPr/>
        </p:nvSpPr>
        <p:spPr>
          <a:xfrm>
            <a:off x="7039354" y="2823865"/>
            <a:ext cx="1447800" cy="461665"/>
          </a:xfrm>
          <a:prstGeom prst="rect">
            <a:avLst/>
          </a:prstGeom>
          <a:noFill/>
        </p:spPr>
        <p:txBody>
          <a:bodyPr wrap="square" rtlCol="0">
            <a:spAutoFit/>
          </a:bodyPr>
          <a:lstStyle/>
          <a:p>
            <a:pPr algn="ctr" eaLnBrk="1" fontAlgn="auto" hangingPunct="1">
              <a:spcBef>
                <a:spcPts val="0"/>
              </a:spcBef>
              <a:spcAft>
                <a:spcPts val="0"/>
              </a:spcAft>
            </a:pPr>
            <a:r>
              <a:rPr lang="en-US" sz="2400" baseline="0" dirty="0">
                <a:solidFill>
                  <a:srgbClr val="002060"/>
                </a:solidFill>
                <a:effectLst>
                  <a:outerShdw blurRad="38100" dist="38100" dir="2700000" algn="tl">
                    <a:srgbClr val="000000">
                      <a:alpha val="43137"/>
                    </a:srgbClr>
                  </a:outerShdw>
                </a:effectLst>
                <a:latin typeface="Arial" panose="020B0604020202020204"/>
              </a:rPr>
              <a:t>2000</a:t>
            </a:r>
          </a:p>
        </p:txBody>
      </p:sp>
      <p:sp>
        <p:nvSpPr>
          <p:cNvPr id="57" name="TextBox 56">
            <a:extLst>
              <a:ext uri="{FF2B5EF4-FFF2-40B4-BE49-F238E27FC236}">
                <a16:creationId xmlns:a16="http://schemas.microsoft.com/office/drawing/2014/main" id="{517C700B-E1E3-4771-ABB6-D48088AE0FAB}"/>
              </a:ext>
            </a:extLst>
          </p:cNvPr>
          <p:cNvSpPr txBox="1"/>
          <p:nvPr/>
        </p:nvSpPr>
        <p:spPr>
          <a:xfrm>
            <a:off x="8029954" y="2819400"/>
            <a:ext cx="1447800" cy="461665"/>
          </a:xfrm>
          <a:prstGeom prst="rect">
            <a:avLst/>
          </a:prstGeom>
          <a:noFill/>
        </p:spPr>
        <p:txBody>
          <a:bodyPr wrap="square" rtlCol="0">
            <a:spAutoFit/>
          </a:bodyPr>
          <a:lstStyle/>
          <a:p>
            <a:pPr algn="ctr" eaLnBrk="1" fontAlgn="auto" hangingPunct="1">
              <a:spcBef>
                <a:spcPts val="0"/>
              </a:spcBef>
              <a:spcAft>
                <a:spcPts val="0"/>
              </a:spcAft>
            </a:pPr>
            <a:r>
              <a:rPr lang="en-US" sz="2400" baseline="0" dirty="0">
                <a:solidFill>
                  <a:srgbClr val="002060"/>
                </a:solidFill>
                <a:effectLst>
                  <a:outerShdw blurRad="38100" dist="38100" dir="2700000" algn="tl">
                    <a:srgbClr val="000000">
                      <a:alpha val="43137"/>
                    </a:srgbClr>
                  </a:outerShdw>
                </a:effectLst>
                <a:latin typeface="Arial" panose="020B0604020202020204"/>
              </a:rPr>
              <a:t>2010</a:t>
            </a:r>
          </a:p>
        </p:txBody>
      </p:sp>
      <p:sp>
        <p:nvSpPr>
          <p:cNvPr id="58" name="TextBox 57">
            <a:extLst>
              <a:ext uri="{FF2B5EF4-FFF2-40B4-BE49-F238E27FC236}">
                <a16:creationId xmlns:a16="http://schemas.microsoft.com/office/drawing/2014/main" id="{C54FE81A-3828-46BE-8283-462E180C4D34}"/>
              </a:ext>
            </a:extLst>
          </p:cNvPr>
          <p:cNvSpPr txBox="1"/>
          <p:nvPr/>
        </p:nvSpPr>
        <p:spPr>
          <a:xfrm>
            <a:off x="9096754" y="2819400"/>
            <a:ext cx="1447800" cy="461665"/>
          </a:xfrm>
          <a:prstGeom prst="rect">
            <a:avLst/>
          </a:prstGeom>
          <a:noFill/>
        </p:spPr>
        <p:txBody>
          <a:bodyPr wrap="square" rtlCol="0">
            <a:spAutoFit/>
          </a:bodyPr>
          <a:lstStyle/>
          <a:p>
            <a:pPr algn="ctr" eaLnBrk="1" fontAlgn="auto" hangingPunct="1">
              <a:spcBef>
                <a:spcPts val="0"/>
              </a:spcBef>
              <a:spcAft>
                <a:spcPts val="0"/>
              </a:spcAft>
            </a:pPr>
            <a:r>
              <a:rPr lang="en-US" sz="2400" baseline="0" dirty="0">
                <a:solidFill>
                  <a:srgbClr val="002060"/>
                </a:solidFill>
                <a:effectLst>
                  <a:outerShdw blurRad="38100" dist="38100" dir="2700000" algn="tl">
                    <a:srgbClr val="000000">
                      <a:alpha val="43137"/>
                    </a:srgbClr>
                  </a:outerShdw>
                </a:effectLst>
                <a:latin typeface="Arial" panose="020B0604020202020204"/>
              </a:rPr>
              <a:t>2020</a:t>
            </a:r>
          </a:p>
        </p:txBody>
      </p:sp>
      <p:sp>
        <p:nvSpPr>
          <p:cNvPr id="59" name="Rectangle 58">
            <a:extLst>
              <a:ext uri="{FF2B5EF4-FFF2-40B4-BE49-F238E27FC236}">
                <a16:creationId xmlns:a16="http://schemas.microsoft.com/office/drawing/2014/main" id="{7214FCA8-E5AD-4312-A168-9F145DEC1484}"/>
              </a:ext>
            </a:extLst>
          </p:cNvPr>
          <p:cNvSpPr/>
          <p:nvPr/>
        </p:nvSpPr>
        <p:spPr>
          <a:xfrm>
            <a:off x="3300484" y="3536585"/>
            <a:ext cx="1782457" cy="457200"/>
          </a:xfrm>
          <a:prstGeom prst="rect">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60" name="TextBox 59">
            <a:extLst>
              <a:ext uri="{FF2B5EF4-FFF2-40B4-BE49-F238E27FC236}">
                <a16:creationId xmlns:a16="http://schemas.microsoft.com/office/drawing/2014/main" id="{6DD84692-2968-4488-9A96-4993130CF508}"/>
              </a:ext>
            </a:extLst>
          </p:cNvPr>
          <p:cNvSpPr txBox="1"/>
          <p:nvPr/>
        </p:nvSpPr>
        <p:spPr>
          <a:xfrm>
            <a:off x="3235728" y="4069985"/>
            <a:ext cx="1989939" cy="646331"/>
          </a:xfrm>
          <a:prstGeom prst="rect">
            <a:avLst/>
          </a:prstGeom>
          <a:solidFill>
            <a:srgbClr val="FFFFFF">
              <a:alpha val="63137"/>
            </a:srgbClr>
          </a:solidFill>
        </p:spPr>
        <p:txBody>
          <a:bodyPr wrap="square" rtlCol="0">
            <a:spAutoFit/>
          </a:bodyPr>
          <a:lstStyle/>
          <a:p>
            <a:pPr algn="ctr" eaLnBrk="1" fontAlgn="auto" hangingPunct="1">
              <a:spcBef>
                <a:spcPts val="0"/>
              </a:spcBef>
              <a:spcAft>
                <a:spcPts val="0"/>
              </a:spcAft>
            </a:pPr>
            <a:r>
              <a:rPr lang="en-US" sz="1800" baseline="0" dirty="0">
                <a:solidFill>
                  <a:prstClr val="black"/>
                </a:solidFill>
                <a:latin typeface="Arial" panose="020B0604020202020204"/>
              </a:rPr>
              <a:t>NERVA/Rover (1955 – 1972)</a:t>
            </a:r>
          </a:p>
        </p:txBody>
      </p:sp>
      <p:sp>
        <p:nvSpPr>
          <p:cNvPr id="61" name="Rectangle 60">
            <a:extLst>
              <a:ext uri="{FF2B5EF4-FFF2-40B4-BE49-F238E27FC236}">
                <a16:creationId xmlns:a16="http://schemas.microsoft.com/office/drawing/2014/main" id="{F64ECA6F-5401-467E-BE21-0D969E9929E3}"/>
              </a:ext>
            </a:extLst>
          </p:cNvPr>
          <p:cNvSpPr/>
          <p:nvPr/>
        </p:nvSpPr>
        <p:spPr>
          <a:xfrm>
            <a:off x="3866860" y="4829263"/>
            <a:ext cx="1069482" cy="457200"/>
          </a:xfrm>
          <a:prstGeom prst="rect">
            <a:avLst/>
          </a:prstGeom>
          <a:solidFill>
            <a:srgbClr val="92D05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62" name="Rectangle 61">
            <a:extLst>
              <a:ext uri="{FF2B5EF4-FFF2-40B4-BE49-F238E27FC236}">
                <a16:creationId xmlns:a16="http://schemas.microsoft.com/office/drawing/2014/main" id="{C91D7934-D100-4609-BECB-2CE0C84D6F41}"/>
              </a:ext>
            </a:extLst>
          </p:cNvPr>
          <p:cNvSpPr/>
          <p:nvPr/>
        </p:nvSpPr>
        <p:spPr>
          <a:xfrm>
            <a:off x="6474309" y="3545049"/>
            <a:ext cx="610941" cy="4572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63" name="TextBox 62">
            <a:extLst>
              <a:ext uri="{FF2B5EF4-FFF2-40B4-BE49-F238E27FC236}">
                <a16:creationId xmlns:a16="http://schemas.microsoft.com/office/drawing/2014/main" id="{BEBD7873-C13F-4CBE-95CC-9DC68B52E9CE}"/>
              </a:ext>
            </a:extLst>
          </p:cNvPr>
          <p:cNvSpPr txBox="1"/>
          <p:nvPr/>
        </p:nvSpPr>
        <p:spPr>
          <a:xfrm>
            <a:off x="5660208" y="4041074"/>
            <a:ext cx="2149617" cy="1200329"/>
          </a:xfrm>
          <a:prstGeom prst="rect">
            <a:avLst/>
          </a:prstGeom>
          <a:solidFill>
            <a:srgbClr val="FFFFFF">
              <a:alpha val="63137"/>
            </a:srgbClr>
          </a:solidFill>
        </p:spPr>
        <p:txBody>
          <a:bodyPr wrap="square" rtlCol="0">
            <a:spAutoFit/>
          </a:bodyPr>
          <a:lstStyle/>
          <a:p>
            <a:pPr algn="ctr" eaLnBrk="1" fontAlgn="auto" hangingPunct="1">
              <a:spcBef>
                <a:spcPts val="0"/>
              </a:spcBef>
              <a:spcAft>
                <a:spcPts val="0"/>
              </a:spcAft>
            </a:pPr>
            <a:r>
              <a:rPr lang="en-US" sz="1800" baseline="0" dirty="0">
                <a:solidFill>
                  <a:prstClr val="black"/>
                </a:solidFill>
                <a:latin typeface="Arial" panose="020B0604020202020204"/>
              </a:rPr>
              <a:t>Space Nuclear Thermal Propulsion, SNTP</a:t>
            </a:r>
          </a:p>
          <a:p>
            <a:pPr algn="ctr" eaLnBrk="1" fontAlgn="auto" hangingPunct="1">
              <a:spcBef>
                <a:spcPts val="0"/>
              </a:spcBef>
              <a:spcAft>
                <a:spcPts val="0"/>
              </a:spcAft>
            </a:pPr>
            <a:r>
              <a:rPr lang="en-US" sz="1800" baseline="0" dirty="0">
                <a:solidFill>
                  <a:prstClr val="black"/>
                </a:solidFill>
                <a:latin typeface="Arial" panose="020B0604020202020204"/>
              </a:rPr>
              <a:t>(1987 – 1993)</a:t>
            </a:r>
          </a:p>
        </p:txBody>
      </p:sp>
      <p:sp>
        <p:nvSpPr>
          <p:cNvPr id="64" name="Rectangle 63">
            <a:extLst>
              <a:ext uri="{FF2B5EF4-FFF2-40B4-BE49-F238E27FC236}">
                <a16:creationId xmlns:a16="http://schemas.microsoft.com/office/drawing/2014/main" id="{B2F1A908-D00B-4DEE-8DBE-3A700F25D320}"/>
              </a:ext>
            </a:extLst>
          </p:cNvPr>
          <p:cNvSpPr/>
          <p:nvPr/>
        </p:nvSpPr>
        <p:spPr>
          <a:xfrm>
            <a:off x="3487187" y="2104655"/>
            <a:ext cx="3595814" cy="457200"/>
          </a:xfrm>
          <a:prstGeom prst="rect">
            <a:avLst/>
          </a:prstGeom>
          <a:solidFill>
            <a:srgbClr val="7030A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65" name="TextBox 64">
            <a:extLst>
              <a:ext uri="{FF2B5EF4-FFF2-40B4-BE49-F238E27FC236}">
                <a16:creationId xmlns:a16="http://schemas.microsoft.com/office/drawing/2014/main" id="{F0BE0733-71C2-4CAC-995A-9AE73A7DE6AE}"/>
              </a:ext>
            </a:extLst>
          </p:cNvPr>
          <p:cNvSpPr txBox="1"/>
          <p:nvPr/>
        </p:nvSpPr>
        <p:spPr>
          <a:xfrm>
            <a:off x="3542310" y="1445940"/>
            <a:ext cx="3509496" cy="646331"/>
          </a:xfrm>
          <a:prstGeom prst="rect">
            <a:avLst/>
          </a:prstGeom>
          <a:solidFill>
            <a:srgbClr val="FFFFFF">
              <a:alpha val="63137"/>
            </a:srgbClr>
          </a:solidFill>
        </p:spPr>
        <p:txBody>
          <a:bodyPr wrap="square" rtlCol="0">
            <a:spAutoFit/>
          </a:bodyPr>
          <a:lstStyle/>
          <a:p>
            <a:pPr algn="ctr" eaLnBrk="1" fontAlgn="auto" hangingPunct="1">
              <a:spcBef>
                <a:spcPts val="0"/>
              </a:spcBef>
              <a:spcAft>
                <a:spcPts val="0"/>
              </a:spcAft>
            </a:pPr>
            <a:r>
              <a:rPr lang="en-US" sz="1800" baseline="0" dirty="0">
                <a:solidFill>
                  <a:prstClr val="black"/>
                </a:solidFill>
                <a:latin typeface="Arial" panose="020B0604020202020204"/>
              </a:rPr>
              <a:t>USSR Solid-Solution Carbide Fuels (1955 – 1993)</a:t>
            </a:r>
          </a:p>
        </p:txBody>
      </p:sp>
      <p:sp>
        <p:nvSpPr>
          <p:cNvPr id="66" name="Rectangle 65">
            <a:extLst>
              <a:ext uri="{FF2B5EF4-FFF2-40B4-BE49-F238E27FC236}">
                <a16:creationId xmlns:a16="http://schemas.microsoft.com/office/drawing/2014/main" id="{473B9FBA-C79B-4D9F-83EB-9186094169F0}"/>
              </a:ext>
            </a:extLst>
          </p:cNvPr>
          <p:cNvSpPr/>
          <p:nvPr/>
        </p:nvSpPr>
        <p:spPr>
          <a:xfrm>
            <a:off x="8658764" y="3489133"/>
            <a:ext cx="1657190" cy="457200"/>
          </a:xfrm>
          <a:prstGeom prst="rect">
            <a:avLst/>
          </a:prstGeom>
          <a:solidFill>
            <a:srgbClr val="00B05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67" name="TextBox 66">
            <a:extLst>
              <a:ext uri="{FF2B5EF4-FFF2-40B4-BE49-F238E27FC236}">
                <a16:creationId xmlns:a16="http://schemas.microsoft.com/office/drawing/2014/main" id="{338FD83B-0FDC-40AF-8A71-4164E8F846C8}"/>
              </a:ext>
            </a:extLst>
          </p:cNvPr>
          <p:cNvSpPr txBox="1"/>
          <p:nvPr/>
        </p:nvSpPr>
        <p:spPr>
          <a:xfrm>
            <a:off x="8243920" y="4119442"/>
            <a:ext cx="2310769" cy="923330"/>
          </a:xfrm>
          <a:prstGeom prst="rect">
            <a:avLst/>
          </a:prstGeom>
          <a:solidFill>
            <a:srgbClr val="FFFFFF">
              <a:alpha val="63137"/>
            </a:srgbClr>
          </a:solidFill>
        </p:spPr>
        <p:txBody>
          <a:bodyPr wrap="square" rtlCol="0">
            <a:spAutoFit/>
          </a:bodyPr>
          <a:lstStyle/>
          <a:p>
            <a:pPr algn="ctr" eaLnBrk="1" fontAlgn="auto" hangingPunct="1">
              <a:spcBef>
                <a:spcPts val="0"/>
              </a:spcBef>
              <a:spcAft>
                <a:spcPts val="0"/>
              </a:spcAft>
            </a:pPr>
            <a:r>
              <a:rPr lang="en-US" sz="1800" baseline="0" dirty="0">
                <a:solidFill>
                  <a:prstClr val="black"/>
                </a:solidFill>
                <a:latin typeface="Arial" panose="020B0604020202020204"/>
              </a:rPr>
              <a:t>Modern NASA NTP activities</a:t>
            </a:r>
          </a:p>
          <a:p>
            <a:pPr algn="ctr" eaLnBrk="1" fontAlgn="auto" hangingPunct="1">
              <a:spcBef>
                <a:spcPts val="0"/>
              </a:spcBef>
              <a:spcAft>
                <a:spcPts val="0"/>
              </a:spcAft>
            </a:pPr>
            <a:r>
              <a:rPr lang="en-US" sz="1800" baseline="0" dirty="0">
                <a:solidFill>
                  <a:prstClr val="black"/>
                </a:solidFill>
                <a:latin typeface="Arial" panose="020B0604020202020204"/>
              </a:rPr>
              <a:t>(2010 – 2021+)</a:t>
            </a:r>
          </a:p>
        </p:txBody>
      </p:sp>
      <p:pic>
        <p:nvPicPr>
          <p:cNvPr id="68" name="Picture 2" descr="Image result for russia">
            <a:extLst>
              <a:ext uri="{FF2B5EF4-FFF2-40B4-BE49-F238E27FC236}">
                <a16:creationId xmlns:a16="http://schemas.microsoft.com/office/drawing/2014/main" id="{A352BD20-0201-4A29-8C47-7F1BBF0FD4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608" y="1095217"/>
            <a:ext cx="2578586" cy="142040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Image result for UNITED STATES">
            <a:extLst>
              <a:ext uri="{FF2B5EF4-FFF2-40B4-BE49-F238E27FC236}">
                <a16:creationId xmlns:a16="http://schemas.microsoft.com/office/drawing/2014/main" id="{91C7B163-FE08-4E16-BBB1-C7C4197E3B8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92" b="100000" l="0" r="100000">
                        <a14:foregroundMark x1="66452" y1="13994" x2="68387" y2="14286"/>
                        <a14:foregroundMark x1="72097" y1="13411" x2="69516" y2="14869"/>
                        <a14:foregroundMark x1="18871" y1="84257" x2="22258" y2="74927"/>
                        <a14:foregroundMark x1="44194" y1="95627" x2="43871" y2="93294"/>
                        <a14:foregroundMark x1="42419" y1="89796" x2="42097" y2="90087"/>
                        <a14:foregroundMark x1="34677" y1="84548" x2="35161" y2="84257"/>
                        <a14:foregroundMark x1="38226" y1="86880" x2="38387" y2="86589"/>
                        <a14:foregroundMark x1="40323" y1="88338" x2="40806" y2="88338"/>
                        <a14:foregroundMark x1="21290" y1="88047" x2="22258" y2="86297"/>
                        <a14:foregroundMark x1="16774" y1="95044" x2="16290" y2="95335"/>
                        <a14:foregroundMark x1="14839" y1="96501" x2="15323" y2="95627"/>
                        <a14:foregroundMark x1="13871" y1="97085" x2="13387" y2="97376"/>
                        <a14:foregroundMark x1="13387" y1="87464" x2="13548" y2="87464"/>
                        <a14:foregroundMark x1="27097" y1="87755" x2="28226" y2="88921"/>
                        <a14:foregroundMark x1="30161" y1="88338" x2="32742" y2="93003"/>
                        <a14:foregroundMark x1="28548" y1="87464" x2="31935" y2="93878"/>
                        <a14:foregroundMark x1="40806" y1="89796" x2="40806" y2="89796"/>
                        <a14:foregroundMark x1="19194" y1="93294" x2="19194" y2="93294"/>
                        <a14:foregroundMark x1="20323" y1="92711" x2="20323" y2="92711"/>
                        <a14:foregroundMark x1="69839" y1="77843" x2="67903" y2="76093"/>
                        <a14:foregroundMark x1="14677" y1="2041" x2="16935" y2="8455"/>
                        <a14:foregroundMark x1="92581" y1="23324" x2="94194" y2="22741"/>
                      </a14:backgroundRemoval>
                    </a14:imgEffect>
                  </a14:imgLayer>
                </a14:imgProps>
              </a:ext>
              <a:ext uri="{28A0092B-C50C-407E-A947-70E740481C1C}">
                <a14:useLocalDpi xmlns:a14="http://schemas.microsoft.com/office/drawing/2010/main" val="0"/>
              </a:ext>
            </a:extLst>
          </a:blip>
          <a:srcRect/>
          <a:stretch>
            <a:fillRect/>
          </a:stretch>
        </p:blipFill>
        <p:spPr bwMode="auto">
          <a:xfrm>
            <a:off x="152399" y="3496789"/>
            <a:ext cx="2658627" cy="14708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a:extLst>
              <a:ext uri="{FF2B5EF4-FFF2-40B4-BE49-F238E27FC236}">
                <a16:creationId xmlns:a16="http://schemas.microsoft.com/office/drawing/2014/main" id="{F060028E-D754-4373-B827-194C8CEAD983}"/>
              </a:ext>
            </a:extLst>
          </p:cNvPr>
          <p:cNvPicPr>
            <a:picLocks noChangeAspect="1"/>
          </p:cNvPicPr>
          <p:nvPr/>
        </p:nvPicPr>
        <p:blipFill>
          <a:blip r:embed="rId6"/>
          <a:stretch>
            <a:fillRect/>
          </a:stretch>
        </p:blipFill>
        <p:spPr>
          <a:xfrm>
            <a:off x="3058960" y="3446559"/>
            <a:ext cx="643790" cy="6534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2" name="Picture 71">
            <a:extLst>
              <a:ext uri="{FF2B5EF4-FFF2-40B4-BE49-F238E27FC236}">
                <a16:creationId xmlns:a16="http://schemas.microsoft.com/office/drawing/2014/main" id="{195AA693-A9FF-4684-8E71-0A15BC013A47}"/>
              </a:ext>
            </a:extLst>
          </p:cNvPr>
          <p:cNvPicPr>
            <a:picLocks noChangeAspect="1"/>
          </p:cNvPicPr>
          <p:nvPr/>
        </p:nvPicPr>
        <p:blipFill rotWithShape="1">
          <a:blip r:embed="rId7"/>
          <a:srcRect l="19194" t="10150" r="13353" b="-2651"/>
          <a:stretch/>
        </p:blipFill>
        <p:spPr>
          <a:xfrm>
            <a:off x="6011614" y="3492820"/>
            <a:ext cx="563914" cy="57670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3" name="Picture 72">
            <a:extLst>
              <a:ext uri="{FF2B5EF4-FFF2-40B4-BE49-F238E27FC236}">
                <a16:creationId xmlns:a16="http://schemas.microsoft.com/office/drawing/2014/main" id="{490DE415-E3BA-4827-A328-CD49B600284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130" r="4805"/>
          <a:stretch/>
        </p:blipFill>
        <p:spPr>
          <a:xfrm>
            <a:off x="3107542" y="1986098"/>
            <a:ext cx="669733" cy="65381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4" name="Picture 73">
            <a:extLst>
              <a:ext uri="{FF2B5EF4-FFF2-40B4-BE49-F238E27FC236}">
                <a16:creationId xmlns:a16="http://schemas.microsoft.com/office/drawing/2014/main" id="{810A952B-671F-4BD7-883C-A0EE96727262}"/>
              </a:ext>
            </a:extLst>
          </p:cNvPr>
          <p:cNvPicPr>
            <a:picLocks noChangeAspect="1"/>
          </p:cNvPicPr>
          <p:nvPr/>
        </p:nvPicPr>
        <p:blipFill rotWithShape="1">
          <a:blip r:embed="rId9"/>
          <a:srcRect l="20161" t="43052" r="65608" b="35733"/>
          <a:stretch/>
        </p:blipFill>
        <p:spPr>
          <a:xfrm>
            <a:off x="8441542" y="3427140"/>
            <a:ext cx="642386" cy="64238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5" name="TextBox 74">
            <a:extLst>
              <a:ext uri="{FF2B5EF4-FFF2-40B4-BE49-F238E27FC236}">
                <a16:creationId xmlns:a16="http://schemas.microsoft.com/office/drawing/2014/main" id="{C0424608-080E-4224-8337-A0E906CA1672}"/>
              </a:ext>
            </a:extLst>
          </p:cNvPr>
          <p:cNvSpPr txBox="1"/>
          <p:nvPr/>
        </p:nvSpPr>
        <p:spPr>
          <a:xfrm>
            <a:off x="3779454" y="3562710"/>
            <a:ext cx="1629760" cy="415498"/>
          </a:xfrm>
          <a:prstGeom prst="rect">
            <a:avLst/>
          </a:prstGeom>
          <a:noFill/>
        </p:spPr>
        <p:txBody>
          <a:bodyPr wrap="square" rtlCol="0">
            <a:spAutoFit/>
          </a:bodyPr>
          <a:lstStyle/>
          <a:p>
            <a:pPr eaLnBrk="1" fontAlgn="auto" hangingPunct="1">
              <a:spcBef>
                <a:spcPts val="0"/>
              </a:spcBef>
              <a:spcAft>
                <a:spcPts val="0"/>
              </a:spcAft>
            </a:pPr>
            <a:r>
              <a:rPr lang="en-US" sz="700" baseline="0" dirty="0">
                <a:solidFill>
                  <a:prstClr val="white"/>
                </a:solidFill>
                <a:effectLst>
                  <a:outerShdw blurRad="38100" dist="38100" dir="2700000" algn="tl">
                    <a:srgbClr val="000000">
                      <a:alpha val="43137"/>
                    </a:srgbClr>
                  </a:outerShdw>
                </a:effectLst>
                <a:latin typeface="Arial" panose="020B0604020202020204"/>
              </a:rPr>
              <a:t>Graphite Matrix</a:t>
            </a:r>
          </a:p>
          <a:p>
            <a:pPr eaLnBrk="1" fontAlgn="auto" hangingPunct="1">
              <a:spcBef>
                <a:spcPts val="0"/>
              </a:spcBef>
              <a:spcAft>
                <a:spcPts val="0"/>
              </a:spcAft>
            </a:pPr>
            <a:r>
              <a:rPr lang="en-US" sz="700" baseline="0" dirty="0">
                <a:solidFill>
                  <a:prstClr val="white"/>
                </a:solidFill>
                <a:effectLst>
                  <a:outerShdw blurRad="38100" dist="38100" dir="2700000" algn="tl">
                    <a:srgbClr val="000000">
                      <a:alpha val="43137"/>
                    </a:srgbClr>
                  </a:outerShdw>
                </a:effectLst>
                <a:latin typeface="Arial" panose="020B0604020202020204"/>
              </a:rPr>
              <a:t>Composite</a:t>
            </a:r>
          </a:p>
          <a:p>
            <a:pPr eaLnBrk="1" fontAlgn="auto" hangingPunct="1">
              <a:spcBef>
                <a:spcPts val="0"/>
              </a:spcBef>
              <a:spcAft>
                <a:spcPts val="0"/>
              </a:spcAft>
            </a:pPr>
            <a:r>
              <a:rPr lang="en-US" sz="700" baseline="0" dirty="0">
                <a:solidFill>
                  <a:prstClr val="white"/>
                </a:solidFill>
                <a:effectLst>
                  <a:outerShdw blurRad="38100" dist="38100" dir="2700000" algn="tl">
                    <a:srgbClr val="000000">
                      <a:alpha val="43137"/>
                    </a:srgbClr>
                  </a:outerShdw>
                </a:effectLst>
                <a:latin typeface="Arial" panose="020B0604020202020204"/>
              </a:rPr>
              <a:t>Solid Solution Carbides</a:t>
            </a:r>
          </a:p>
        </p:txBody>
      </p:sp>
      <p:sp>
        <p:nvSpPr>
          <p:cNvPr id="76" name="TextBox 75">
            <a:extLst>
              <a:ext uri="{FF2B5EF4-FFF2-40B4-BE49-F238E27FC236}">
                <a16:creationId xmlns:a16="http://schemas.microsoft.com/office/drawing/2014/main" id="{80E8AAA9-F36F-4443-A6B2-E0AE20E5D14C}"/>
              </a:ext>
            </a:extLst>
          </p:cNvPr>
          <p:cNvSpPr txBox="1"/>
          <p:nvPr/>
        </p:nvSpPr>
        <p:spPr>
          <a:xfrm>
            <a:off x="3997258" y="4808920"/>
            <a:ext cx="1060896" cy="523220"/>
          </a:xfrm>
          <a:prstGeom prst="rect">
            <a:avLst/>
          </a:prstGeom>
          <a:noFill/>
        </p:spPr>
        <p:txBody>
          <a:bodyPr wrap="square" rtlCol="0">
            <a:spAutoFit/>
          </a:bodyPr>
          <a:lstStyle/>
          <a:p>
            <a:pPr eaLnBrk="1" fontAlgn="auto" hangingPunct="1">
              <a:spcBef>
                <a:spcPts val="0"/>
              </a:spcBef>
              <a:spcAft>
                <a:spcPts val="0"/>
              </a:spcAft>
            </a:pPr>
            <a:r>
              <a:rPr lang="en-US" sz="700" baseline="0" dirty="0">
                <a:solidFill>
                  <a:prstClr val="white"/>
                </a:solidFill>
                <a:effectLst>
                  <a:outerShdw blurRad="38100" dist="38100" dir="2700000" algn="tl">
                    <a:srgbClr val="000000">
                      <a:alpha val="43137"/>
                    </a:srgbClr>
                  </a:outerShdw>
                </a:effectLst>
                <a:latin typeface="Arial" panose="020B0604020202020204"/>
              </a:rPr>
              <a:t>Mo-UO</a:t>
            </a:r>
            <a:r>
              <a:rPr lang="en-US" sz="700" dirty="0">
                <a:solidFill>
                  <a:prstClr val="white"/>
                </a:solidFill>
                <a:effectLst>
                  <a:outerShdw blurRad="38100" dist="38100" dir="2700000" algn="tl">
                    <a:srgbClr val="000000">
                      <a:alpha val="43137"/>
                    </a:srgbClr>
                  </a:outerShdw>
                </a:effectLst>
                <a:latin typeface="Arial" panose="020B0604020202020204"/>
              </a:rPr>
              <a:t>2</a:t>
            </a:r>
            <a:r>
              <a:rPr lang="en-US" sz="700" baseline="0" dirty="0">
                <a:solidFill>
                  <a:prstClr val="white"/>
                </a:solidFill>
                <a:effectLst>
                  <a:outerShdw blurRad="38100" dist="38100" dir="2700000" algn="tl">
                    <a:srgbClr val="000000">
                      <a:alpha val="43137"/>
                    </a:srgbClr>
                  </a:outerShdw>
                </a:effectLst>
                <a:latin typeface="Arial" panose="020B0604020202020204"/>
              </a:rPr>
              <a:t> hot-rolled &amp; sintered</a:t>
            </a:r>
          </a:p>
          <a:p>
            <a:pPr eaLnBrk="1" fontAlgn="auto" hangingPunct="1">
              <a:spcBef>
                <a:spcPts val="0"/>
              </a:spcBef>
              <a:spcAft>
                <a:spcPts val="0"/>
              </a:spcAft>
            </a:pPr>
            <a:r>
              <a:rPr lang="en-US" sz="700" baseline="0" dirty="0">
                <a:solidFill>
                  <a:prstClr val="white"/>
                </a:solidFill>
                <a:effectLst>
                  <a:outerShdw blurRad="38100" dist="38100" dir="2700000" algn="tl">
                    <a:srgbClr val="000000">
                      <a:alpha val="43137"/>
                    </a:srgbClr>
                  </a:outerShdw>
                </a:effectLst>
                <a:latin typeface="Arial" panose="020B0604020202020204"/>
              </a:rPr>
              <a:t>W-UO</a:t>
            </a:r>
            <a:r>
              <a:rPr lang="en-US" sz="700" dirty="0">
                <a:solidFill>
                  <a:prstClr val="white"/>
                </a:solidFill>
                <a:effectLst>
                  <a:outerShdw blurRad="38100" dist="38100" dir="2700000" algn="tl">
                    <a:srgbClr val="000000">
                      <a:alpha val="43137"/>
                    </a:srgbClr>
                  </a:outerShdw>
                </a:effectLst>
                <a:latin typeface="Arial" panose="020B0604020202020204"/>
              </a:rPr>
              <a:t>2</a:t>
            </a:r>
            <a:r>
              <a:rPr lang="en-US" sz="700" baseline="0" dirty="0">
                <a:solidFill>
                  <a:prstClr val="white"/>
                </a:solidFill>
                <a:effectLst>
                  <a:outerShdw blurRad="38100" dist="38100" dir="2700000" algn="tl">
                    <a:srgbClr val="000000">
                      <a:alpha val="43137"/>
                    </a:srgbClr>
                  </a:outerShdw>
                </a:effectLst>
                <a:latin typeface="Arial" panose="020B0604020202020204"/>
              </a:rPr>
              <a:t>, W-UN sintered</a:t>
            </a:r>
          </a:p>
        </p:txBody>
      </p:sp>
      <p:sp>
        <p:nvSpPr>
          <p:cNvPr id="77" name="TextBox 76">
            <a:extLst>
              <a:ext uri="{FF2B5EF4-FFF2-40B4-BE49-F238E27FC236}">
                <a16:creationId xmlns:a16="http://schemas.microsoft.com/office/drawing/2014/main" id="{604AF00A-9D15-4CA0-B251-F9F6BB0D7D31}"/>
              </a:ext>
            </a:extLst>
          </p:cNvPr>
          <p:cNvSpPr txBox="1"/>
          <p:nvPr/>
        </p:nvSpPr>
        <p:spPr>
          <a:xfrm>
            <a:off x="6578565" y="3631315"/>
            <a:ext cx="807240" cy="307777"/>
          </a:xfrm>
          <a:prstGeom prst="rect">
            <a:avLst/>
          </a:prstGeom>
          <a:noFill/>
        </p:spPr>
        <p:txBody>
          <a:bodyPr wrap="square" rtlCol="0">
            <a:spAutoFit/>
          </a:bodyPr>
          <a:lstStyle/>
          <a:p>
            <a:pPr eaLnBrk="1" fontAlgn="auto" hangingPunct="1">
              <a:spcBef>
                <a:spcPts val="0"/>
              </a:spcBef>
              <a:spcAft>
                <a:spcPts val="0"/>
              </a:spcAft>
            </a:pPr>
            <a:r>
              <a:rPr lang="en-US" sz="700" baseline="0" dirty="0">
                <a:solidFill>
                  <a:prstClr val="white"/>
                </a:solidFill>
                <a:effectLst>
                  <a:outerShdw blurRad="38100" dist="38100" dir="2700000" algn="tl">
                    <a:srgbClr val="000000">
                      <a:alpha val="43137"/>
                    </a:srgbClr>
                  </a:outerShdw>
                </a:effectLst>
                <a:latin typeface="Arial" panose="020B0604020202020204"/>
              </a:rPr>
              <a:t>Coated Particle</a:t>
            </a:r>
          </a:p>
        </p:txBody>
      </p:sp>
      <p:sp>
        <p:nvSpPr>
          <p:cNvPr id="78" name="TextBox 77">
            <a:extLst>
              <a:ext uri="{FF2B5EF4-FFF2-40B4-BE49-F238E27FC236}">
                <a16:creationId xmlns:a16="http://schemas.microsoft.com/office/drawing/2014/main" id="{C9CAEE07-BEA4-4C53-92A8-1A9CA07A65BA}"/>
              </a:ext>
            </a:extLst>
          </p:cNvPr>
          <p:cNvSpPr txBox="1"/>
          <p:nvPr/>
        </p:nvSpPr>
        <p:spPr>
          <a:xfrm>
            <a:off x="9078020" y="3523594"/>
            <a:ext cx="1173520" cy="415498"/>
          </a:xfrm>
          <a:prstGeom prst="rect">
            <a:avLst/>
          </a:prstGeom>
          <a:noFill/>
        </p:spPr>
        <p:txBody>
          <a:bodyPr wrap="square" rtlCol="0">
            <a:spAutoFit/>
          </a:bodyPr>
          <a:lstStyle/>
          <a:p>
            <a:pPr eaLnBrk="1" fontAlgn="auto" hangingPunct="1">
              <a:spcBef>
                <a:spcPts val="0"/>
              </a:spcBef>
              <a:spcAft>
                <a:spcPts val="0"/>
              </a:spcAft>
            </a:pPr>
            <a:r>
              <a:rPr lang="en-US" sz="700" baseline="0" dirty="0">
                <a:solidFill>
                  <a:prstClr val="white"/>
                </a:solidFill>
                <a:effectLst>
                  <a:outerShdw blurRad="38100" dist="38100" dir="2700000" algn="tl">
                    <a:srgbClr val="000000">
                      <a:alpha val="43137"/>
                    </a:srgbClr>
                  </a:outerShdw>
                </a:effectLst>
                <a:latin typeface="Arial" panose="020B0604020202020204"/>
              </a:rPr>
              <a:t>Cermet, Composite,</a:t>
            </a:r>
          </a:p>
          <a:p>
            <a:pPr eaLnBrk="1" fontAlgn="auto" hangingPunct="1">
              <a:spcBef>
                <a:spcPts val="0"/>
              </a:spcBef>
              <a:spcAft>
                <a:spcPts val="0"/>
              </a:spcAft>
            </a:pPr>
            <a:r>
              <a:rPr lang="en-US" sz="700" baseline="0" dirty="0">
                <a:solidFill>
                  <a:prstClr val="white"/>
                </a:solidFill>
                <a:effectLst>
                  <a:outerShdw blurRad="38100" dist="38100" dir="2700000" algn="tl">
                    <a:srgbClr val="000000">
                      <a:alpha val="43137"/>
                    </a:srgbClr>
                  </a:outerShdw>
                </a:effectLst>
                <a:latin typeface="Arial" panose="020B0604020202020204"/>
              </a:rPr>
              <a:t>Cercer, Solid Solution Carbides</a:t>
            </a:r>
          </a:p>
        </p:txBody>
      </p:sp>
      <p:sp>
        <p:nvSpPr>
          <p:cNvPr id="79" name="TextBox 78">
            <a:extLst>
              <a:ext uri="{FF2B5EF4-FFF2-40B4-BE49-F238E27FC236}">
                <a16:creationId xmlns:a16="http://schemas.microsoft.com/office/drawing/2014/main" id="{F3429C68-09CD-4E1A-879D-DCB550C2B136}"/>
              </a:ext>
            </a:extLst>
          </p:cNvPr>
          <p:cNvSpPr txBox="1"/>
          <p:nvPr/>
        </p:nvSpPr>
        <p:spPr>
          <a:xfrm>
            <a:off x="3777275" y="2100127"/>
            <a:ext cx="1629760" cy="415498"/>
          </a:xfrm>
          <a:prstGeom prst="rect">
            <a:avLst/>
          </a:prstGeom>
          <a:noFill/>
        </p:spPr>
        <p:txBody>
          <a:bodyPr wrap="square" rtlCol="0">
            <a:spAutoFit/>
          </a:bodyPr>
          <a:lstStyle/>
          <a:p>
            <a:pPr eaLnBrk="1" fontAlgn="auto" hangingPunct="1">
              <a:spcBef>
                <a:spcPts val="0"/>
              </a:spcBef>
              <a:spcAft>
                <a:spcPts val="0"/>
              </a:spcAft>
            </a:pPr>
            <a:r>
              <a:rPr lang="en-US" sz="700" baseline="0" dirty="0">
                <a:solidFill>
                  <a:prstClr val="white"/>
                </a:solidFill>
                <a:effectLst>
                  <a:outerShdw blurRad="38100" dist="38100" dir="2700000" algn="tl">
                    <a:srgbClr val="000000">
                      <a:alpha val="43137"/>
                    </a:srgbClr>
                  </a:outerShdw>
                </a:effectLst>
                <a:latin typeface="Arial" panose="020B0604020202020204"/>
              </a:rPr>
              <a:t>Solid Solution Carbides</a:t>
            </a:r>
          </a:p>
          <a:p>
            <a:pPr eaLnBrk="1" fontAlgn="auto" hangingPunct="1">
              <a:spcBef>
                <a:spcPts val="0"/>
              </a:spcBef>
              <a:spcAft>
                <a:spcPts val="0"/>
              </a:spcAft>
            </a:pPr>
            <a:r>
              <a:rPr lang="en-US" sz="700" baseline="0" dirty="0">
                <a:solidFill>
                  <a:prstClr val="white"/>
                </a:solidFill>
                <a:effectLst>
                  <a:outerShdw blurRad="38100" dist="38100" dir="2700000" algn="tl">
                    <a:srgbClr val="000000">
                      <a:alpha val="43137"/>
                    </a:srgbClr>
                  </a:outerShdw>
                </a:effectLst>
                <a:latin typeface="Arial" panose="020B0604020202020204"/>
              </a:rPr>
              <a:t>Solid Solution </a:t>
            </a:r>
            <a:r>
              <a:rPr lang="en-US" sz="700" baseline="0" dirty="0" err="1">
                <a:solidFill>
                  <a:prstClr val="white"/>
                </a:solidFill>
                <a:effectLst>
                  <a:outerShdw blurRad="38100" dist="38100" dir="2700000" algn="tl">
                    <a:srgbClr val="000000">
                      <a:alpha val="43137"/>
                    </a:srgbClr>
                  </a:outerShdw>
                </a:effectLst>
                <a:latin typeface="Arial" panose="020B0604020202020204"/>
              </a:rPr>
              <a:t>Carbonitrides</a:t>
            </a:r>
            <a:endParaRPr lang="en-US" sz="700" baseline="0" dirty="0">
              <a:solidFill>
                <a:prstClr val="white"/>
              </a:solidFill>
              <a:effectLst>
                <a:outerShdw blurRad="38100" dist="38100" dir="2700000" algn="tl">
                  <a:srgbClr val="000000">
                    <a:alpha val="43137"/>
                  </a:srgbClr>
                </a:outerShdw>
              </a:effectLst>
              <a:latin typeface="Arial" panose="020B0604020202020204"/>
            </a:endParaRPr>
          </a:p>
          <a:p>
            <a:pPr eaLnBrk="1" fontAlgn="auto" hangingPunct="1">
              <a:spcBef>
                <a:spcPts val="0"/>
              </a:spcBef>
              <a:spcAft>
                <a:spcPts val="0"/>
              </a:spcAft>
            </a:pPr>
            <a:r>
              <a:rPr lang="en-US" sz="700" baseline="0" dirty="0" err="1">
                <a:solidFill>
                  <a:prstClr val="white"/>
                </a:solidFill>
                <a:effectLst>
                  <a:outerShdw blurRad="38100" dist="38100" dir="2700000" algn="tl">
                    <a:srgbClr val="000000">
                      <a:alpha val="43137"/>
                    </a:srgbClr>
                  </a:outerShdw>
                </a:effectLst>
                <a:latin typeface="Arial" panose="020B0604020202020204"/>
              </a:rPr>
              <a:t>Carbonitride</a:t>
            </a:r>
            <a:r>
              <a:rPr lang="en-US" sz="700" baseline="0" dirty="0">
                <a:solidFill>
                  <a:prstClr val="white"/>
                </a:solidFill>
                <a:effectLst>
                  <a:outerShdw blurRad="38100" dist="38100" dir="2700000" algn="tl">
                    <a:srgbClr val="000000">
                      <a:alpha val="43137"/>
                    </a:srgbClr>
                  </a:outerShdw>
                </a:effectLst>
                <a:latin typeface="Arial" panose="020B0604020202020204"/>
              </a:rPr>
              <a:t> Cermets</a:t>
            </a:r>
          </a:p>
        </p:txBody>
      </p:sp>
      <p:pic>
        <p:nvPicPr>
          <p:cNvPr id="71" name="Picture 70">
            <a:extLst>
              <a:ext uri="{FF2B5EF4-FFF2-40B4-BE49-F238E27FC236}">
                <a16:creationId xmlns:a16="http://schemas.microsoft.com/office/drawing/2014/main" id="{8BD0392B-32CD-4AAF-BB27-A9D41D1309E9}"/>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412342" y="4771840"/>
            <a:ext cx="654344" cy="6365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84" name="Straight Connector 83">
            <a:extLst>
              <a:ext uri="{FF2B5EF4-FFF2-40B4-BE49-F238E27FC236}">
                <a16:creationId xmlns:a16="http://schemas.microsoft.com/office/drawing/2014/main" id="{3F857195-7E0E-4C54-9821-0AD64B3F36A3}"/>
              </a:ext>
            </a:extLst>
          </p:cNvPr>
          <p:cNvCxnSpPr>
            <a:cxnSpLocks/>
          </p:cNvCxnSpPr>
          <p:nvPr/>
        </p:nvCxnSpPr>
        <p:spPr bwMode="auto">
          <a:xfrm>
            <a:off x="9835260" y="2539979"/>
            <a:ext cx="0" cy="355621"/>
          </a:xfrm>
          <a:prstGeom prst="line">
            <a:avLst/>
          </a:prstGeom>
          <a:noFill/>
          <a:ln w="28575" cap="flat" cmpd="sng" algn="ctr">
            <a:solidFill>
              <a:schemeClr val="bg2">
                <a:lumMod val="75000"/>
                <a:lumOff val="25000"/>
              </a:schemeClr>
            </a:solidFill>
            <a:prstDash val="solid"/>
            <a:round/>
            <a:headEnd type="none" w="med" len="med"/>
            <a:tailEnd type="none" w="med" len="med"/>
          </a:ln>
          <a:effectLst/>
        </p:spPr>
      </p:cxnSp>
      <p:pic>
        <p:nvPicPr>
          <p:cNvPr id="88" name="Picture 87">
            <a:extLst>
              <a:ext uri="{FF2B5EF4-FFF2-40B4-BE49-F238E27FC236}">
                <a16:creationId xmlns:a16="http://schemas.microsoft.com/office/drawing/2014/main" id="{BBB19F69-24FC-4A2B-AB34-764C402EE526}"/>
              </a:ext>
            </a:extLst>
          </p:cNvPr>
          <p:cNvPicPr>
            <a:picLocks noChangeAspect="1"/>
          </p:cNvPicPr>
          <p:nvPr/>
        </p:nvPicPr>
        <p:blipFill>
          <a:blip r:embed="rId12"/>
          <a:stretch>
            <a:fillRect/>
          </a:stretch>
        </p:blipFill>
        <p:spPr>
          <a:xfrm>
            <a:off x="9759595" y="2432657"/>
            <a:ext cx="175359" cy="171184"/>
          </a:xfrm>
          <a:prstGeom prst="rect">
            <a:avLst/>
          </a:prstGeom>
        </p:spPr>
      </p:pic>
      <p:sp>
        <p:nvSpPr>
          <p:cNvPr id="89" name="TextBox 88">
            <a:extLst>
              <a:ext uri="{FF2B5EF4-FFF2-40B4-BE49-F238E27FC236}">
                <a16:creationId xmlns:a16="http://schemas.microsoft.com/office/drawing/2014/main" id="{2A05BB23-91A3-4B98-B494-F55792631F2A}"/>
              </a:ext>
            </a:extLst>
          </p:cNvPr>
          <p:cNvSpPr txBox="1"/>
          <p:nvPr/>
        </p:nvSpPr>
        <p:spPr>
          <a:xfrm>
            <a:off x="8638929" y="1625585"/>
            <a:ext cx="2396029" cy="830997"/>
          </a:xfrm>
          <a:prstGeom prst="rect">
            <a:avLst/>
          </a:prstGeom>
          <a:noFill/>
        </p:spPr>
        <p:txBody>
          <a:bodyPr wrap="square" rtlCol="0">
            <a:spAutoFit/>
          </a:bodyPr>
          <a:lstStyle/>
          <a:p>
            <a:pPr algn="ctr">
              <a:buNone/>
            </a:pPr>
            <a:r>
              <a:rPr lang="en-US" sz="1600" baseline="0" dirty="0">
                <a:solidFill>
                  <a:schemeClr val="bg2"/>
                </a:solidFill>
              </a:rPr>
              <a:t>NASA’s Space Nuclear Propulsion Project (FY20 – Present)</a:t>
            </a:r>
          </a:p>
        </p:txBody>
      </p:sp>
      <p:sp>
        <p:nvSpPr>
          <p:cNvPr id="90" name="Rectangle 10">
            <a:extLst>
              <a:ext uri="{FF2B5EF4-FFF2-40B4-BE49-F238E27FC236}">
                <a16:creationId xmlns:a16="http://schemas.microsoft.com/office/drawing/2014/main" id="{EA65790D-4D3C-40D6-95FC-F77FE111BC16}"/>
              </a:ext>
            </a:extLst>
          </p:cNvPr>
          <p:cNvSpPr>
            <a:spLocks noChangeArrowheads="1"/>
          </p:cNvSpPr>
          <p:nvPr/>
        </p:nvSpPr>
        <p:spPr bwMode="auto">
          <a:xfrm>
            <a:off x="4054963" y="5685509"/>
            <a:ext cx="8206453"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700" b="0" baseline="0" dirty="0">
                <a:solidFill>
                  <a:schemeClr val="bg2"/>
                </a:solidFill>
                <a:cs typeface="Times New Roman" panose="02020603050405020304" pitchFamily="18" charset="0"/>
              </a:rPr>
              <a:t>Adapted From: </a:t>
            </a:r>
          </a:p>
          <a:p>
            <a:pPr algn="r">
              <a:spcBef>
                <a:spcPct val="0"/>
              </a:spcBef>
              <a:buFontTx/>
              <a:buNone/>
            </a:pPr>
            <a:r>
              <a:rPr lang="en-US" altLang="en-US" sz="700" b="0" baseline="0" dirty="0">
                <a:solidFill>
                  <a:schemeClr val="bg2"/>
                </a:solidFill>
                <a:cs typeface="Times New Roman" panose="02020603050405020304" pitchFamily="18" charset="0"/>
              </a:rPr>
              <a:t>Benensky, K., et. al., “</a:t>
            </a:r>
            <a:r>
              <a:rPr lang="en-US" altLang="en-US" sz="700" b="0" i="1" baseline="0" dirty="0">
                <a:solidFill>
                  <a:schemeClr val="bg2"/>
                </a:solidFill>
                <a:cs typeface="Times New Roman" panose="02020603050405020304" pitchFamily="18" charset="0"/>
              </a:rPr>
              <a:t>Overview of Historic NTP Fuel Development</a:t>
            </a:r>
            <a:r>
              <a:rPr lang="en-US" altLang="en-US" sz="700" b="0" baseline="0" dirty="0">
                <a:solidFill>
                  <a:schemeClr val="bg2"/>
                </a:solidFill>
                <a:cs typeface="Times New Roman" panose="02020603050405020304" pitchFamily="18" charset="0"/>
              </a:rPr>
              <a:t>.” NASA Marshal Space Flight Center. 2018  (Presentation)</a:t>
            </a:r>
          </a:p>
          <a:p>
            <a:pPr algn="r">
              <a:spcBef>
                <a:spcPct val="0"/>
              </a:spcBef>
              <a:buFontTx/>
              <a:buNone/>
            </a:pPr>
            <a:r>
              <a:rPr lang="en-US" altLang="en-US" sz="700" b="0" baseline="0" dirty="0">
                <a:solidFill>
                  <a:schemeClr val="bg2"/>
                </a:solidFill>
                <a:latin typeface="+mj-lt"/>
                <a:cs typeface="Times New Roman" panose="02020603050405020304" pitchFamily="18" charset="0"/>
              </a:rPr>
              <a:t>[1] Bhattacharyya, S. K. </a:t>
            </a:r>
            <a:r>
              <a:rPr lang="en-US" altLang="en-US" sz="700" b="0" i="1" baseline="0" dirty="0">
                <a:solidFill>
                  <a:schemeClr val="bg2"/>
                </a:solidFill>
                <a:latin typeface="+mj-lt"/>
                <a:cs typeface="Times New Roman" panose="02020603050405020304" pitchFamily="18" charset="0"/>
              </a:rPr>
              <a:t>An assessment of fuels for nuclear thermal propulsion</a:t>
            </a:r>
            <a:r>
              <a:rPr lang="en-US" altLang="en-US" sz="700" b="0" baseline="0" dirty="0">
                <a:solidFill>
                  <a:schemeClr val="bg2"/>
                </a:solidFill>
                <a:latin typeface="+mj-lt"/>
                <a:cs typeface="Times New Roman" panose="02020603050405020304" pitchFamily="18" charset="0"/>
              </a:rPr>
              <a:t>. Argonne National Laboratory ANL/TD/TM01-22 (2002)</a:t>
            </a:r>
          </a:p>
          <a:p>
            <a:pPr algn="r">
              <a:spcBef>
                <a:spcPct val="0"/>
              </a:spcBef>
              <a:buFontTx/>
              <a:buNone/>
            </a:pPr>
            <a:r>
              <a:rPr lang="en-US" altLang="en-US" sz="700" b="0" baseline="0" dirty="0">
                <a:solidFill>
                  <a:schemeClr val="bg2"/>
                </a:solidFill>
                <a:latin typeface="+mj-lt"/>
                <a:cs typeface="Times New Roman" panose="02020603050405020304" pitchFamily="18" charset="0"/>
              </a:rPr>
              <a:t>[2] Haslett, R A. </a:t>
            </a:r>
            <a:r>
              <a:rPr lang="en-US" altLang="en-US" sz="700" b="0" i="1" baseline="0" dirty="0">
                <a:solidFill>
                  <a:schemeClr val="bg2"/>
                </a:solidFill>
                <a:latin typeface="+mj-lt"/>
                <a:cs typeface="Times New Roman" panose="02020603050405020304" pitchFamily="18" charset="0"/>
              </a:rPr>
              <a:t>Space nuclear thermal propulsion program. Final report, September 1989-May 1995</a:t>
            </a:r>
            <a:r>
              <a:rPr lang="en-US" altLang="en-US" sz="700" b="0" baseline="0" dirty="0">
                <a:solidFill>
                  <a:schemeClr val="bg2"/>
                </a:solidFill>
                <a:latin typeface="+mj-lt"/>
                <a:cs typeface="Times New Roman" panose="02020603050405020304" pitchFamily="18" charset="0"/>
              </a:rPr>
              <a:t>. United States: N. p., 1995. Web.</a:t>
            </a:r>
          </a:p>
          <a:p>
            <a:pPr algn="r">
              <a:spcBef>
                <a:spcPct val="0"/>
              </a:spcBef>
              <a:buFontTx/>
              <a:buNone/>
            </a:pPr>
            <a:r>
              <a:rPr lang="en-US" altLang="en-US" sz="700" b="0" baseline="0" dirty="0">
                <a:solidFill>
                  <a:schemeClr val="bg2"/>
                </a:solidFill>
                <a:latin typeface="+mj-lt"/>
                <a:cs typeface="Times New Roman" panose="02020603050405020304" pitchFamily="18" charset="0"/>
              </a:rPr>
              <a:t>[2] Hickman, R. </a:t>
            </a:r>
            <a:r>
              <a:rPr lang="en-US" altLang="en-US" sz="700" b="0" i="1" baseline="0" dirty="0">
                <a:solidFill>
                  <a:schemeClr val="bg2"/>
                </a:solidFill>
                <a:latin typeface="+mj-lt"/>
                <a:cs typeface="Times New Roman" panose="02020603050405020304" pitchFamily="18" charset="0"/>
              </a:rPr>
              <a:t>Fabrication and Testing of CERMET Fuel Materials for  Nuclear Thermal Propulsion.</a:t>
            </a:r>
            <a:r>
              <a:rPr lang="fr-FR" altLang="en-US" sz="700" b="0" i="1" baseline="0" dirty="0">
                <a:solidFill>
                  <a:schemeClr val="bg2"/>
                </a:solidFill>
                <a:latin typeface="+mj-lt"/>
                <a:cs typeface="Times New Roman" panose="02020603050405020304" pitchFamily="18" charset="0"/>
              </a:rPr>
              <a:t> </a:t>
            </a:r>
            <a:r>
              <a:rPr lang="fr-FR" altLang="en-US" sz="700" b="0" baseline="0" dirty="0">
                <a:solidFill>
                  <a:schemeClr val="bg2"/>
                </a:solidFill>
                <a:latin typeface="+mj-lt"/>
                <a:cs typeface="Times New Roman" panose="02020603050405020304" pitchFamily="18" charset="0"/>
              </a:rPr>
              <a:t>AIAA/ASME/SAE/ASEE Joint Propulsion Conference</a:t>
            </a:r>
            <a:r>
              <a:rPr lang="en-US" altLang="en-US" sz="700" b="0" baseline="0" dirty="0">
                <a:solidFill>
                  <a:schemeClr val="bg2"/>
                </a:solidFill>
                <a:latin typeface="+mj-lt"/>
                <a:cs typeface="Times New Roman" panose="02020603050405020304" pitchFamily="18" charset="0"/>
              </a:rPr>
              <a:t>. 2012 (Presentation)</a:t>
            </a:r>
          </a:p>
        </p:txBody>
      </p:sp>
      <p:sp>
        <p:nvSpPr>
          <p:cNvPr id="80" name="TextBox 79">
            <a:extLst>
              <a:ext uri="{FF2B5EF4-FFF2-40B4-BE49-F238E27FC236}">
                <a16:creationId xmlns:a16="http://schemas.microsoft.com/office/drawing/2014/main" id="{542F5A5A-8093-4556-9B86-82BBBB8C6759}"/>
              </a:ext>
            </a:extLst>
          </p:cNvPr>
          <p:cNvSpPr txBox="1"/>
          <p:nvPr/>
        </p:nvSpPr>
        <p:spPr>
          <a:xfrm>
            <a:off x="271953" y="2489535"/>
            <a:ext cx="2302190" cy="338554"/>
          </a:xfrm>
          <a:prstGeom prst="rect">
            <a:avLst/>
          </a:prstGeom>
          <a:noFill/>
        </p:spPr>
        <p:txBody>
          <a:bodyPr wrap="square">
            <a:spAutoFit/>
          </a:bodyPr>
          <a:lstStyle/>
          <a:p>
            <a:r>
              <a:rPr lang="en-US" sz="1200" b="0" dirty="0" err="1">
                <a:solidFill>
                  <a:schemeClr val="bg2"/>
                </a:solidFill>
              </a:rPr>
              <a:t>Poulvas</a:t>
            </a:r>
            <a:r>
              <a:rPr lang="en-US" sz="1200" b="0" dirty="0">
                <a:solidFill>
                  <a:schemeClr val="bg2"/>
                </a:solidFill>
              </a:rPr>
              <a:t>, R.: Map of federal subjects of Russia (2014).</a:t>
            </a:r>
            <a:r>
              <a:rPr lang="en-US" sz="1200" b="0" dirty="0" err="1">
                <a:solidFill>
                  <a:schemeClr val="bg2"/>
                </a:solidFill>
              </a:rPr>
              <a:t>svg</a:t>
            </a:r>
            <a:r>
              <a:rPr lang="en-US" sz="1200" b="0" dirty="0">
                <a:solidFill>
                  <a:schemeClr val="bg2"/>
                </a:solidFill>
              </a:rPr>
              <a:t> Wikipedia.org</a:t>
            </a:r>
          </a:p>
        </p:txBody>
      </p:sp>
      <p:sp>
        <p:nvSpPr>
          <p:cNvPr id="85" name="TextBox 84">
            <a:extLst>
              <a:ext uri="{FF2B5EF4-FFF2-40B4-BE49-F238E27FC236}">
                <a16:creationId xmlns:a16="http://schemas.microsoft.com/office/drawing/2014/main" id="{6F2A2434-A8CD-43DE-8F40-ABC492343AE9}"/>
              </a:ext>
            </a:extLst>
          </p:cNvPr>
          <p:cNvSpPr txBox="1"/>
          <p:nvPr/>
        </p:nvSpPr>
        <p:spPr>
          <a:xfrm>
            <a:off x="210964" y="4808920"/>
            <a:ext cx="600074" cy="215444"/>
          </a:xfrm>
          <a:prstGeom prst="rect">
            <a:avLst/>
          </a:prstGeom>
          <a:noFill/>
        </p:spPr>
        <p:txBody>
          <a:bodyPr wrap="square">
            <a:spAutoFit/>
          </a:bodyPr>
          <a:lstStyle/>
          <a:p>
            <a:r>
              <a:rPr lang="en-US" sz="800" b="0" baseline="0" dirty="0">
                <a:solidFill>
                  <a:schemeClr val="bg2"/>
                </a:solidFill>
              </a:rPr>
              <a:t>arts.gov</a:t>
            </a:r>
          </a:p>
        </p:txBody>
      </p:sp>
      <p:sp>
        <p:nvSpPr>
          <p:cNvPr id="6" name="TextBox 5">
            <a:extLst>
              <a:ext uri="{FF2B5EF4-FFF2-40B4-BE49-F238E27FC236}">
                <a16:creationId xmlns:a16="http://schemas.microsoft.com/office/drawing/2014/main" id="{06176A90-67EE-4401-B3F4-0746E2FC0485}"/>
              </a:ext>
            </a:extLst>
          </p:cNvPr>
          <p:cNvSpPr txBox="1"/>
          <p:nvPr/>
        </p:nvSpPr>
        <p:spPr>
          <a:xfrm>
            <a:off x="3559582" y="2396086"/>
            <a:ext cx="836619" cy="215444"/>
          </a:xfrm>
          <a:prstGeom prst="rect">
            <a:avLst/>
          </a:prstGeom>
          <a:noFill/>
        </p:spPr>
        <p:txBody>
          <a:bodyPr wrap="square" rtlCol="0">
            <a:spAutoFit/>
          </a:bodyPr>
          <a:lstStyle/>
          <a:p>
            <a:pPr>
              <a:buNone/>
            </a:pPr>
            <a:r>
              <a:rPr lang="en-US" sz="800" baseline="0" dirty="0">
                <a:solidFill>
                  <a:schemeClr val="bg2"/>
                </a:solidFill>
              </a:rPr>
              <a:t>[1]</a:t>
            </a:r>
          </a:p>
        </p:txBody>
      </p:sp>
      <p:sp>
        <p:nvSpPr>
          <p:cNvPr id="86" name="TextBox 85">
            <a:extLst>
              <a:ext uri="{FF2B5EF4-FFF2-40B4-BE49-F238E27FC236}">
                <a16:creationId xmlns:a16="http://schemas.microsoft.com/office/drawing/2014/main" id="{0F47C427-BE5E-4381-8370-D70CDF694BBA}"/>
              </a:ext>
            </a:extLst>
          </p:cNvPr>
          <p:cNvSpPr txBox="1"/>
          <p:nvPr/>
        </p:nvSpPr>
        <p:spPr>
          <a:xfrm>
            <a:off x="3876742" y="5198113"/>
            <a:ext cx="836619" cy="215444"/>
          </a:xfrm>
          <a:prstGeom prst="rect">
            <a:avLst/>
          </a:prstGeom>
          <a:noFill/>
        </p:spPr>
        <p:txBody>
          <a:bodyPr wrap="square" rtlCol="0">
            <a:spAutoFit/>
          </a:bodyPr>
          <a:lstStyle/>
          <a:p>
            <a:pPr>
              <a:buNone/>
            </a:pPr>
            <a:r>
              <a:rPr lang="en-US" sz="800" baseline="0" dirty="0">
                <a:solidFill>
                  <a:schemeClr val="bg2"/>
                </a:solidFill>
              </a:rPr>
              <a:t>[1]</a:t>
            </a:r>
          </a:p>
        </p:txBody>
      </p:sp>
      <p:sp>
        <p:nvSpPr>
          <p:cNvPr id="87" name="TextBox 86">
            <a:extLst>
              <a:ext uri="{FF2B5EF4-FFF2-40B4-BE49-F238E27FC236}">
                <a16:creationId xmlns:a16="http://schemas.microsoft.com/office/drawing/2014/main" id="{D2A8FFD7-F961-4D3F-A6A1-3CB838BE5847}"/>
              </a:ext>
            </a:extLst>
          </p:cNvPr>
          <p:cNvSpPr txBox="1"/>
          <p:nvPr/>
        </p:nvSpPr>
        <p:spPr>
          <a:xfrm>
            <a:off x="3513120" y="3838611"/>
            <a:ext cx="836619" cy="215444"/>
          </a:xfrm>
          <a:prstGeom prst="rect">
            <a:avLst/>
          </a:prstGeom>
          <a:noFill/>
        </p:spPr>
        <p:txBody>
          <a:bodyPr wrap="square" rtlCol="0">
            <a:spAutoFit/>
          </a:bodyPr>
          <a:lstStyle/>
          <a:p>
            <a:pPr>
              <a:buNone/>
            </a:pPr>
            <a:r>
              <a:rPr lang="en-US" sz="800" baseline="0" dirty="0">
                <a:solidFill>
                  <a:schemeClr val="bg2"/>
                </a:solidFill>
              </a:rPr>
              <a:t>[1]</a:t>
            </a:r>
          </a:p>
        </p:txBody>
      </p:sp>
      <p:sp>
        <p:nvSpPr>
          <p:cNvPr id="91" name="TextBox 90">
            <a:extLst>
              <a:ext uri="{FF2B5EF4-FFF2-40B4-BE49-F238E27FC236}">
                <a16:creationId xmlns:a16="http://schemas.microsoft.com/office/drawing/2014/main" id="{8F0F0F16-E643-4B76-B744-B0139CB37C34}"/>
              </a:ext>
            </a:extLst>
          </p:cNvPr>
          <p:cNvSpPr txBox="1"/>
          <p:nvPr/>
        </p:nvSpPr>
        <p:spPr>
          <a:xfrm>
            <a:off x="6405530" y="3838751"/>
            <a:ext cx="836619" cy="215444"/>
          </a:xfrm>
          <a:prstGeom prst="rect">
            <a:avLst/>
          </a:prstGeom>
          <a:noFill/>
        </p:spPr>
        <p:txBody>
          <a:bodyPr wrap="square" rtlCol="0">
            <a:spAutoFit/>
          </a:bodyPr>
          <a:lstStyle/>
          <a:p>
            <a:pPr>
              <a:buNone/>
            </a:pPr>
            <a:r>
              <a:rPr lang="en-US" sz="800" baseline="0" dirty="0"/>
              <a:t>[2]</a:t>
            </a:r>
          </a:p>
        </p:txBody>
      </p:sp>
      <p:sp>
        <p:nvSpPr>
          <p:cNvPr id="92" name="TextBox 91">
            <a:extLst>
              <a:ext uri="{FF2B5EF4-FFF2-40B4-BE49-F238E27FC236}">
                <a16:creationId xmlns:a16="http://schemas.microsoft.com/office/drawing/2014/main" id="{E7E508F5-E896-4C6F-B89D-9D05A555FE5D}"/>
              </a:ext>
            </a:extLst>
          </p:cNvPr>
          <p:cNvSpPr txBox="1"/>
          <p:nvPr/>
        </p:nvSpPr>
        <p:spPr>
          <a:xfrm>
            <a:off x="8899120" y="3804095"/>
            <a:ext cx="836619" cy="215444"/>
          </a:xfrm>
          <a:prstGeom prst="rect">
            <a:avLst/>
          </a:prstGeom>
          <a:noFill/>
        </p:spPr>
        <p:txBody>
          <a:bodyPr wrap="square" rtlCol="0">
            <a:spAutoFit/>
          </a:bodyPr>
          <a:lstStyle/>
          <a:p>
            <a:pPr>
              <a:buNone/>
            </a:pPr>
            <a:r>
              <a:rPr lang="en-US" sz="800" baseline="0" dirty="0">
                <a:solidFill>
                  <a:schemeClr val="bg2"/>
                </a:solidFill>
              </a:rPr>
              <a:t>[3]</a:t>
            </a:r>
          </a:p>
        </p:txBody>
      </p:sp>
    </p:spTree>
    <p:extLst>
      <p:ext uri="{BB962C8B-B14F-4D97-AF65-F5344CB8AC3E}">
        <p14:creationId xmlns:p14="http://schemas.microsoft.com/office/powerpoint/2010/main" val="1025214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7A7862-742A-4848-A7BF-E6346C52497D}"/>
              </a:ext>
            </a:extLst>
          </p:cNvPr>
          <p:cNvSpPr>
            <a:spLocks noGrp="1"/>
          </p:cNvSpPr>
          <p:nvPr>
            <p:ph type="title"/>
          </p:nvPr>
        </p:nvSpPr>
        <p:spPr>
          <a:xfrm>
            <a:off x="963084" y="1540680"/>
            <a:ext cx="10363200" cy="1362075"/>
          </a:xfrm>
        </p:spPr>
        <p:txBody>
          <a:bodyPr/>
          <a:lstStyle/>
          <a:p>
            <a:r>
              <a:rPr lang="en-US" dirty="0"/>
              <a:t>Historic Fuel Development Programs and Emerging Concepts</a:t>
            </a:r>
          </a:p>
        </p:txBody>
      </p:sp>
      <p:sp>
        <p:nvSpPr>
          <p:cNvPr id="6" name="Text Placeholder 5">
            <a:extLst>
              <a:ext uri="{FF2B5EF4-FFF2-40B4-BE49-F238E27FC236}">
                <a16:creationId xmlns:a16="http://schemas.microsoft.com/office/drawing/2014/main" id="{0F219901-414A-420D-9C9B-77FD3EB7CDC9}"/>
              </a:ext>
            </a:extLst>
          </p:cNvPr>
          <p:cNvSpPr>
            <a:spLocks noGrp="1"/>
          </p:cNvSpPr>
          <p:nvPr>
            <p:ph type="body" idx="1"/>
          </p:nvPr>
        </p:nvSpPr>
        <p:spPr>
          <a:xfrm>
            <a:off x="963084" y="2906713"/>
            <a:ext cx="10363200" cy="2732087"/>
          </a:xfrm>
        </p:spPr>
        <p:txBody>
          <a:bodyPr/>
          <a:lstStyle/>
          <a:p>
            <a:pPr marL="800100" lvl="1" indent="-342900">
              <a:buFont typeface="Arial" panose="020B0604020202020204" pitchFamily="34" charset="0"/>
              <a:buChar char="•"/>
            </a:pPr>
            <a:r>
              <a:rPr lang="en-US" sz="2000" b="0" dirty="0"/>
              <a:t>NERVA/Rover Fuel Development</a:t>
            </a:r>
          </a:p>
          <a:p>
            <a:pPr marL="800100" lvl="1" indent="-342900">
              <a:buFont typeface="Arial" panose="020B0604020202020204" pitchFamily="34" charset="0"/>
              <a:buChar char="•"/>
            </a:pPr>
            <a:r>
              <a:rPr lang="en-US" sz="2000" b="0" dirty="0"/>
              <a:t>Cermet Fuel Development Programs</a:t>
            </a:r>
          </a:p>
          <a:p>
            <a:pPr marL="800100" lvl="1" indent="-342900">
              <a:buFont typeface="Arial" panose="020B0604020202020204" pitchFamily="34" charset="0"/>
              <a:buChar char="•"/>
            </a:pPr>
            <a:r>
              <a:rPr lang="en-US" sz="2000" b="0" dirty="0"/>
              <a:t>Carbide Fuel Development Programs</a:t>
            </a:r>
          </a:p>
          <a:p>
            <a:pPr marL="800100" lvl="1" indent="-342900">
              <a:buFont typeface="Arial" panose="020B0604020202020204" pitchFamily="34" charset="0"/>
              <a:buChar char="•"/>
            </a:pPr>
            <a:r>
              <a:rPr lang="en-US" sz="2000" b="0" dirty="0"/>
              <a:t>SNTP Coated Particle Fuel Development</a:t>
            </a:r>
          </a:p>
          <a:p>
            <a:pPr marL="800100" lvl="1" indent="-342900">
              <a:buFont typeface="Arial" panose="020B0604020202020204" pitchFamily="34" charset="0"/>
              <a:buChar char="•"/>
            </a:pPr>
            <a:r>
              <a:rPr lang="en-US" sz="2000" b="0" dirty="0"/>
              <a:t>Emerging Fuels: Cercer Fuel Forms</a:t>
            </a:r>
          </a:p>
          <a:p>
            <a:endParaRPr lang="en-US" dirty="0"/>
          </a:p>
        </p:txBody>
      </p:sp>
      <p:cxnSp>
        <p:nvCxnSpPr>
          <p:cNvPr id="4" name="Straight Connector 3">
            <a:extLst>
              <a:ext uri="{FF2B5EF4-FFF2-40B4-BE49-F238E27FC236}">
                <a16:creationId xmlns:a16="http://schemas.microsoft.com/office/drawing/2014/main" id="{57D21371-495E-4428-BB61-DDD334BBB5C6}"/>
              </a:ext>
            </a:extLst>
          </p:cNvPr>
          <p:cNvCxnSpPr/>
          <p:nvPr/>
        </p:nvCxnSpPr>
        <p:spPr bwMode="auto">
          <a:xfrm>
            <a:off x="963084" y="2902755"/>
            <a:ext cx="10363200" cy="0"/>
          </a:xfrm>
          <a:prstGeom prst="line">
            <a:avLst/>
          </a:prstGeom>
          <a:noFill/>
          <a:ln w="57150" cap="flat" cmpd="sng" algn="ctr">
            <a:solidFill>
              <a:srgbClr val="117F40"/>
            </a:solidFill>
            <a:prstDash val="solid"/>
            <a:round/>
            <a:headEnd type="none" w="med" len="med"/>
            <a:tailEnd type="none" w="med" len="med"/>
          </a:ln>
          <a:effectLst/>
        </p:spPr>
      </p:cxnSp>
    </p:spTree>
    <p:extLst>
      <p:ext uri="{BB962C8B-B14F-4D97-AF65-F5344CB8AC3E}">
        <p14:creationId xmlns:p14="http://schemas.microsoft.com/office/powerpoint/2010/main" val="4064893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A4EA0-159C-4E12-BD38-FDBABF2F601D}"/>
              </a:ext>
            </a:extLst>
          </p:cNvPr>
          <p:cNvSpPr>
            <a:spLocks noGrp="1"/>
          </p:cNvSpPr>
          <p:nvPr>
            <p:ph type="title"/>
          </p:nvPr>
        </p:nvSpPr>
        <p:spPr/>
        <p:txBody>
          <a:bodyPr/>
          <a:lstStyle/>
          <a:p>
            <a:r>
              <a:rPr lang="en-US" dirty="0"/>
              <a:t>Overview of Historic NTP Fuel Development</a:t>
            </a:r>
          </a:p>
        </p:txBody>
      </p:sp>
      <p:sp>
        <p:nvSpPr>
          <p:cNvPr id="81" name="Text Placeholder 80">
            <a:extLst>
              <a:ext uri="{FF2B5EF4-FFF2-40B4-BE49-F238E27FC236}">
                <a16:creationId xmlns:a16="http://schemas.microsoft.com/office/drawing/2014/main" id="{441B2E51-46C2-4E9E-A4D3-34B9D1F82A3E}"/>
              </a:ext>
            </a:extLst>
          </p:cNvPr>
          <p:cNvSpPr>
            <a:spLocks noGrp="1"/>
          </p:cNvSpPr>
          <p:nvPr>
            <p:ph type="body" sz="quarter" idx="10"/>
          </p:nvPr>
        </p:nvSpPr>
        <p:spPr/>
        <p:txBody>
          <a:bodyPr/>
          <a:lstStyle/>
          <a:p>
            <a:r>
              <a:rPr lang="en-US" dirty="0"/>
              <a:t>NTP fuels have been developed by four major programs of the United States and Former Soviet Union. Historic programs have focused on the development of high enriched uranium (HEU) fuel and reactor designs.</a:t>
            </a:r>
          </a:p>
        </p:txBody>
      </p:sp>
      <p:sp>
        <p:nvSpPr>
          <p:cNvPr id="80" name="TextBox 79">
            <a:extLst>
              <a:ext uri="{FF2B5EF4-FFF2-40B4-BE49-F238E27FC236}">
                <a16:creationId xmlns:a16="http://schemas.microsoft.com/office/drawing/2014/main" id="{CE524B37-2ED4-4EFA-AE9B-E484221043E0}"/>
              </a:ext>
            </a:extLst>
          </p:cNvPr>
          <p:cNvSpPr txBox="1"/>
          <p:nvPr/>
        </p:nvSpPr>
        <p:spPr>
          <a:xfrm rot="16200000">
            <a:off x="1049959" y="2266385"/>
            <a:ext cx="1795640" cy="646331"/>
          </a:xfrm>
          <a:prstGeom prst="rect">
            <a:avLst/>
          </a:prstGeom>
          <a:noFill/>
        </p:spPr>
        <p:txBody>
          <a:bodyPr wrap="square" rtlCol="0">
            <a:spAutoFit/>
          </a:bodyPr>
          <a:lstStyle/>
          <a:p>
            <a:pPr algn="ctr" eaLnBrk="1" fontAlgn="auto" hangingPunct="1">
              <a:spcBef>
                <a:spcPts val="0"/>
              </a:spcBef>
              <a:spcAft>
                <a:spcPts val="0"/>
              </a:spcAft>
            </a:pPr>
            <a:r>
              <a:rPr lang="en-US" sz="1800" baseline="0" dirty="0">
                <a:solidFill>
                  <a:prstClr val="black"/>
                </a:solidFill>
                <a:latin typeface="Arial" charset="0"/>
                <a:ea typeface="Arial" charset="0"/>
                <a:cs typeface="Arial" charset="0"/>
              </a:rPr>
              <a:t>Structural Matrix</a:t>
            </a:r>
          </a:p>
        </p:txBody>
      </p:sp>
      <p:sp>
        <p:nvSpPr>
          <p:cNvPr id="82" name="TextBox 81">
            <a:extLst>
              <a:ext uri="{FF2B5EF4-FFF2-40B4-BE49-F238E27FC236}">
                <a16:creationId xmlns:a16="http://schemas.microsoft.com/office/drawing/2014/main" id="{D4DA8A71-0204-4D5D-865B-FDFBEE902B45}"/>
              </a:ext>
            </a:extLst>
          </p:cNvPr>
          <p:cNvSpPr txBox="1"/>
          <p:nvPr/>
        </p:nvSpPr>
        <p:spPr>
          <a:xfrm rot="16200000">
            <a:off x="1044738" y="3959912"/>
            <a:ext cx="1743584" cy="646331"/>
          </a:xfrm>
          <a:prstGeom prst="rect">
            <a:avLst/>
          </a:prstGeom>
          <a:noFill/>
        </p:spPr>
        <p:txBody>
          <a:bodyPr wrap="square" rtlCol="0">
            <a:spAutoFit/>
          </a:bodyPr>
          <a:lstStyle/>
          <a:p>
            <a:pPr algn="ctr" eaLnBrk="1" fontAlgn="auto" hangingPunct="1">
              <a:spcBef>
                <a:spcPts val="0"/>
              </a:spcBef>
              <a:spcAft>
                <a:spcPts val="0"/>
              </a:spcAft>
            </a:pPr>
            <a:r>
              <a:rPr lang="en-US" sz="1800" baseline="0" dirty="0">
                <a:solidFill>
                  <a:prstClr val="black"/>
                </a:solidFill>
                <a:latin typeface="Arial" charset="0"/>
                <a:ea typeface="Arial" charset="0"/>
                <a:cs typeface="Arial" charset="0"/>
              </a:rPr>
              <a:t>Geometrically Optimized</a:t>
            </a:r>
          </a:p>
        </p:txBody>
      </p:sp>
      <p:pic>
        <p:nvPicPr>
          <p:cNvPr id="83" name="Picture 82">
            <a:extLst>
              <a:ext uri="{FF2B5EF4-FFF2-40B4-BE49-F238E27FC236}">
                <a16:creationId xmlns:a16="http://schemas.microsoft.com/office/drawing/2014/main" id="{B530AEB4-7F84-4CB8-9AA2-6A1F523608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5165"/>
          <a:stretch/>
        </p:blipFill>
        <p:spPr>
          <a:xfrm>
            <a:off x="2343580" y="3520972"/>
            <a:ext cx="1213602" cy="728505"/>
          </a:xfrm>
          <a:prstGeom prst="rect">
            <a:avLst/>
          </a:prstGeom>
        </p:spPr>
      </p:pic>
      <p:pic>
        <p:nvPicPr>
          <p:cNvPr id="84" name="Picture 83">
            <a:extLst>
              <a:ext uri="{FF2B5EF4-FFF2-40B4-BE49-F238E27FC236}">
                <a16:creationId xmlns:a16="http://schemas.microsoft.com/office/drawing/2014/main" id="{43220082-F85F-4E07-9303-3346EB178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1676400"/>
            <a:ext cx="1025423" cy="774299"/>
          </a:xfrm>
          <a:prstGeom prst="rect">
            <a:avLst/>
          </a:prstGeom>
        </p:spPr>
      </p:pic>
      <p:pic>
        <p:nvPicPr>
          <p:cNvPr id="85" name="Picture 84">
            <a:extLst>
              <a:ext uri="{FF2B5EF4-FFF2-40B4-BE49-F238E27FC236}">
                <a16:creationId xmlns:a16="http://schemas.microsoft.com/office/drawing/2014/main" id="{54567FD5-0133-44E3-AEF2-67163FC653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30" r="4805"/>
          <a:stretch/>
        </p:blipFill>
        <p:spPr>
          <a:xfrm>
            <a:off x="2343579" y="4283076"/>
            <a:ext cx="1213602" cy="822576"/>
          </a:xfrm>
          <a:prstGeom prst="rect">
            <a:avLst/>
          </a:prstGeom>
        </p:spPr>
      </p:pic>
      <p:pic>
        <p:nvPicPr>
          <p:cNvPr id="86" name="Picture 85">
            <a:extLst>
              <a:ext uri="{FF2B5EF4-FFF2-40B4-BE49-F238E27FC236}">
                <a16:creationId xmlns:a16="http://schemas.microsoft.com/office/drawing/2014/main" id="{64676AD1-FDBB-4E51-8DB9-ABEF5092A882}"/>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7669" y="2489915"/>
            <a:ext cx="1025423" cy="997457"/>
          </a:xfrm>
          <a:prstGeom prst="rect">
            <a:avLst/>
          </a:prstGeom>
        </p:spPr>
      </p:pic>
      <p:sp>
        <p:nvSpPr>
          <p:cNvPr id="87" name="TextBox 86">
            <a:extLst>
              <a:ext uri="{FF2B5EF4-FFF2-40B4-BE49-F238E27FC236}">
                <a16:creationId xmlns:a16="http://schemas.microsoft.com/office/drawing/2014/main" id="{B58D0E27-FCDB-4D95-9AD6-6C91BD4EF4CA}"/>
              </a:ext>
            </a:extLst>
          </p:cNvPr>
          <p:cNvSpPr txBox="1"/>
          <p:nvPr/>
        </p:nvSpPr>
        <p:spPr>
          <a:xfrm>
            <a:off x="3557181" y="1827763"/>
            <a:ext cx="1818640" cy="477054"/>
          </a:xfrm>
          <a:prstGeom prst="rect">
            <a:avLst/>
          </a:prstGeom>
          <a:noFill/>
        </p:spPr>
        <p:txBody>
          <a:bodyPr wrap="square" rtlCol="0">
            <a:spAutoFit/>
          </a:bodyPr>
          <a:lstStyle/>
          <a:p>
            <a:pPr eaLnBrk="1" fontAlgn="auto" hangingPunct="1">
              <a:spcBef>
                <a:spcPts val="0"/>
              </a:spcBef>
              <a:spcAft>
                <a:spcPts val="0"/>
              </a:spcAft>
            </a:pPr>
            <a:r>
              <a:rPr lang="en-US" sz="1400" baseline="0" dirty="0">
                <a:solidFill>
                  <a:prstClr val="black"/>
                </a:solidFill>
                <a:latin typeface="Arial" charset="0"/>
                <a:ea typeface="Arial" charset="0"/>
                <a:cs typeface="Arial" charset="0"/>
              </a:rPr>
              <a:t>NERVA/Rover</a:t>
            </a:r>
          </a:p>
          <a:p>
            <a:pPr eaLnBrk="1" fontAlgn="auto" hangingPunct="1">
              <a:spcBef>
                <a:spcPts val="0"/>
              </a:spcBef>
              <a:spcAft>
                <a:spcPts val="0"/>
              </a:spcAft>
            </a:pPr>
            <a:r>
              <a:rPr lang="en-US" sz="1100" b="0" u="sng" baseline="0" dirty="0">
                <a:solidFill>
                  <a:prstClr val="black"/>
                </a:solidFill>
                <a:latin typeface="Arial" charset="0"/>
                <a:ea typeface="Arial" charset="0"/>
                <a:cs typeface="Arial" charset="0"/>
              </a:rPr>
              <a:t>Graphite</a:t>
            </a:r>
            <a:r>
              <a:rPr lang="en-US" sz="1100" b="0" baseline="0" dirty="0">
                <a:solidFill>
                  <a:prstClr val="black"/>
                </a:solidFill>
                <a:latin typeface="Arial" charset="0"/>
                <a:ea typeface="Arial" charset="0"/>
                <a:cs typeface="Arial" charset="0"/>
              </a:rPr>
              <a:t> Composite Fuels</a:t>
            </a:r>
          </a:p>
        </p:txBody>
      </p:sp>
      <p:sp>
        <p:nvSpPr>
          <p:cNvPr id="88" name="TextBox 87">
            <a:extLst>
              <a:ext uri="{FF2B5EF4-FFF2-40B4-BE49-F238E27FC236}">
                <a16:creationId xmlns:a16="http://schemas.microsoft.com/office/drawing/2014/main" id="{F3A881F3-4FC6-4827-8C0E-155B0EF48480}"/>
              </a:ext>
            </a:extLst>
          </p:cNvPr>
          <p:cNvSpPr txBox="1"/>
          <p:nvPr/>
        </p:nvSpPr>
        <p:spPr>
          <a:xfrm>
            <a:off x="3567340" y="2674368"/>
            <a:ext cx="2273858" cy="646331"/>
          </a:xfrm>
          <a:prstGeom prst="rect">
            <a:avLst/>
          </a:prstGeom>
          <a:noFill/>
        </p:spPr>
        <p:txBody>
          <a:bodyPr wrap="square" rtlCol="0">
            <a:spAutoFit/>
          </a:bodyPr>
          <a:lstStyle/>
          <a:p>
            <a:pPr eaLnBrk="1" fontAlgn="auto" hangingPunct="1">
              <a:spcBef>
                <a:spcPts val="0"/>
              </a:spcBef>
              <a:spcAft>
                <a:spcPts val="0"/>
              </a:spcAft>
            </a:pPr>
            <a:r>
              <a:rPr lang="en-US" sz="1400" baseline="0" dirty="0">
                <a:solidFill>
                  <a:prstClr val="black"/>
                </a:solidFill>
                <a:latin typeface="Arial" charset="0"/>
                <a:ea typeface="Arial" charset="0"/>
                <a:cs typeface="Arial" charset="0"/>
              </a:rPr>
              <a:t>GE-710 Gas Reactor</a:t>
            </a:r>
          </a:p>
          <a:p>
            <a:pPr eaLnBrk="1" fontAlgn="auto" hangingPunct="1">
              <a:spcBef>
                <a:spcPts val="0"/>
              </a:spcBef>
              <a:spcAft>
                <a:spcPts val="0"/>
              </a:spcAft>
            </a:pPr>
            <a:r>
              <a:rPr lang="en-US" sz="1100" b="0" baseline="0" dirty="0">
                <a:solidFill>
                  <a:prstClr val="black"/>
                </a:solidFill>
                <a:latin typeface="Arial" charset="0"/>
                <a:ea typeface="Arial" charset="0"/>
                <a:cs typeface="Arial" charset="0"/>
              </a:rPr>
              <a:t>Ceramic </a:t>
            </a:r>
            <a:r>
              <a:rPr lang="en-US" sz="1100" b="0" u="sng" baseline="0" dirty="0">
                <a:solidFill>
                  <a:prstClr val="black"/>
                </a:solidFill>
                <a:latin typeface="Arial" charset="0"/>
                <a:ea typeface="Arial" charset="0"/>
                <a:cs typeface="Arial" charset="0"/>
              </a:rPr>
              <a:t>Metallic</a:t>
            </a:r>
            <a:r>
              <a:rPr lang="en-US" sz="1100" b="0" baseline="0" dirty="0">
                <a:solidFill>
                  <a:prstClr val="black"/>
                </a:solidFill>
                <a:latin typeface="Arial" charset="0"/>
                <a:ea typeface="Arial" charset="0"/>
                <a:cs typeface="Arial" charset="0"/>
              </a:rPr>
              <a:t> (cermet) Fuels</a:t>
            </a:r>
          </a:p>
          <a:p>
            <a:pPr eaLnBrk="1" fontAlgn="auto" hangingPunct="1">
              <a:spcBef>
                <a:spcPts val="0"/>
              </a:spcBef>
              <a:spcAft>
                <a:spcPts val="0"/>
              </a:spcAft>
            </a:pPr>
            <a:r>
              <a:rPr lang="en-US" sz="1100" b="0" baseline="0" dirty="0">
                <a:solidFill>
                  <a:prstClr val="black"/>
                </a:solidFill>
                <a:latin typeface="Arial" charset="0"/>
                <a:ea typeface="Arial" charset="0"/>
                <a:cs typeface="Arial" charset="0"/>
              </a:rPr>
              <a:t>W and Mo matrix</a:t>
            </a:r>
          </a:p>
        </p:txBody>
      </p:sp>
      <p:sp>
        <p:nvSpPr>
          <p:cNvPr id="89" name="TextBox 88">
            <a:extLst>
              <a:ext uri="{FF2B5EF4-FFF2-40B4-BE49-F238E27FC236}">
                <a16:creationId xmlns:a16="http://schemas.microsoft.com/office/drawing/2014/main" id="{6A480743-ADAA-4128-82F2-93E13A65B9BF}"/>
              </a:ext>
            </a:extLst>
          </p:cNvPr>
          <p:cNvSpPr txBox="1"/>
          <p:nvPr/>
        </p:nvSpPr>
        <p:spPr>
          <a:xfrm>
            <a:off x="3557180" y="3505200"/>
            <a:ext cx="2273858" cy="692497"/>
          </a:xfrm>
          <a:prstGeom prst="rect">
            <a:avLst/>
          </a:prstGeom>
          <a:noFill/>
        </p:spPr>
        <p:txBody>
          <a:bodyPr wrap="square" rtlCol="0">
            <a:spAutoFit/>
          </a:bodyPr>
          <a:lstStyle/>
          <a:p>
            <a:pPr eaLnBrk="1" fontAlgn="auto" hangingPunct="1">
              <a:spcBef>
                <a:spcPts val="0"/>
              </a:spcBef>
              <a:spcAft>
                <a:spcPts val="0"/>
              </a:spcAft>
            </a:pPr>
            <a:r>
              <a:rPr lang="en-US" sz="1400" baseline="0" dirty="0">
                <a:solidFill>
                  <a:prstClr val="black"/>
                </a:solidFill>
                <a:latin typeface="Arial" charset="0"/>
                <a:ea typeface="Arial" charset="0"/>
                <a:cs typeface="Arial" charset="0"/>
              </a:rPr>
              <a:t>Space Nuclear Thermal Propulsion (SNTP)</a:t>
            </a:r>
          </a:p>
          <a:p>
            <a:pPr eaLnBrk="1" fontAlgn="auto" hangingPunct="1">
              <a:spcBef>
                <a:spcPts val="0"/>
              </a:spcBef>
              <a:spcAft>
                <a:spcPts val="0"/>
              </a:spcAft>
            </a:pPr>
            <a:r>
              <a:rPr lang="en-US" sz="1100" b="0" u="sng" baseline="0" dirty="0">
                <a:solidFill>
                  <a:prstClr val="black"/>
                </a:solidFill>
                <a:latin typeface="Arial" charset="0"/>
                <a:ea typeface="Arial" charset="0"/>
                <a:cs typeface="Arial" charset="0"/>
              </a:rPr>
              <a:t>Carbide</a:t>
            </a:r>
            <a:r>
              <a:rPr lang="en-US" sz="1100" b="0" baseline="0" dirty="0">
                <a:solidFill>
                  <a:prstClr val="black"/>
                </a:solidFill>
                <a:latin typeface="Arial" charset="0"/>
                <a:ea typeface="Arial" charset="0"/>
                <a:cs typeface="Arial" charset="0"/>
              </a:rPr>
              <a:t> “Particle” Fuels</a:t>
            </a:r>
          </a:p>
        </p:txBody>
      </p:sp>
      <p:sp>
        <p:nvSpPr>
          <p:cNvPr id="90" name="TextBox 89">
            <a:extLst>
              <a:ext uri="{FF2B5EF4-FFF2-40B4-BE49-F238E27FC236}">
                <a16:creationId xmlns:a16="http://schemas.microsoft.com/office/drawing/2014/main" id="{09347B64-4468-4C0B-8A34-4914FE8E32C6}"/>
              </a:ext>
            </a:extLst>
          </p:cNvPr>
          <p:cNvSpPr txBox="1"/>
          <p:nvPr/>
        </p:nvSpPr>
        <p:spPr>
          <a:xfrm>
            <a:off x="3578491" y="4283231"/>
            <a:ext cx="2273858" cy="477054"/>
          </a:xfrm>
          <a:prstGeom prst="rect">
            <a:avLst/>
          </a:prstGeom>
          <a:noFill/>
        </p:spPr>
        <p:txBody>
          <a:bodyPr wrap="square" rtlCol="0">
            <a:spAutoFit/>
          </a:bodyPr>
          <a:lstStyle/>
          <a:p>
            <a:pPr eaLnBrk="1" fontAlgn="auto" hangingPunct="1">
              <a:spcBef>
                <a:spcPts val="0"/>
              </a:spcBef>
              <a:spcAft>
                <a:spcPts val="0"/>
              </a:spcAft>
            </a:pPr>
            <a:r>
              <a:rPr lang="en-US" sz="1400" baseline="0" dirty="0">
                <a:solidFill>
                  <a:prstClr val="black"/>
                </a:solidFill>
                <a:latin typeface="Arial" charset="0"/>
                <a:ea typeface="Arial" charset="0"/>
                <a:cs typeface="Arial" charset="0"/>
              </a:rPr>
              <a:t>Russian NTP Program</a:t>
            </a:r>
          </a:p>
          <a:p>
            <a:pPr eaLnBrk="1" fontAlgn="auto" hangingPunct="1">
              <a:spcBef>
                <a:spcPts val="0"/>
              </a:spcBef>
              <a:spcAft>
                <a:spcPts val="0"/>
              </a:spcAft>
            </a:pPr>
            <a:r>
              <a:rPr lang="en-US" sz="1100" b="0" u="sng" baseline="0" dirty="0">
                <a:solidFill>
                  <a:prstClr val="black"/>
                </a:solidFill>
                <a:latin typeface="Arial" charset="0"/>
                <a:ea typeface="Arial" charset="0"/>
                <a:cs typeface="Arial" charset="0"/>
              </a:rPr>
              <a:t>Carbide</a:t>
            </a:r>
            <a:r>
              <a:rPr lang="en-US" sz="1100" b="0" baseline="0" dirty="0">
                <a:solidFill>
                  <a:prstClr val="black"/>
                </a:solidFill>
                <a:latin typeface="Arial" charset="0"/>
                <a:ea typeface="Arial" charset="0"/>
                <a:cs typeface="Arial" charset="0"/>
              </a:rPr>
              <a:t> “Twisted Ribbon” Fuels</a:t>
            </a:r>
          </a:p>
        </p:txBody>
      </p:sp>
      <p:cxnSp>
        <p:nvCxnSpPr>
          <p:cNvPr id="91" name="Straight Connector 90">
            <a:extLst>
              <a:ext uri="{FF2B5EF4-FFF2-40B4-BE49-F238E27FC236}">
                <a16:creationId xmlns:a16="http://schemas.microsoft.com/office/drawing/2014/main" id="{9B317425-72F5-4C0E-9766-9B9EF4F40CD8}"/>
              </a:ext>
            </a:extLst>
          </p:cNvPr>
          <p:cNvCxnSpPr/>
          <p:nvPr/>
        </p:nvCxnSpPr>
        <p:spPr>
          <a:xfrm flipV="1">
            <a:off x="6177469" y="2063548"/>
            <a:ext cx="2057400" cy="0"/>
          </a:xfrm>
          <a:prstGeom prst="line">
            <a:avLst/>
          </a:prstGeom>
          <a:noFill/>
          <a:ln w="152400" cap="flat" cmpd="sng" algn="ctr">
            <a:solidFill>
              <a:srgbClr val="C00000"/>
            </a:solidFill>
            <a:prstDash val="solid"/>
          </a:ln>
          <a:effectLst>
            <a:outerShdw blurRad="40000" dist="20000" dir="5400000" rotWithShape="0">
              <a:srgbClr val="000000">
                <a:alpha val="38000"/>
              </a:srgbClr>
            </a:outerShdw>
          </a:effectLst>
        </p:spPr>
      </p:cxnSp>
      <p:sp>
        <p:nvSpPr>
          <p:cNvPr id="92" name="TextBox 91">
            <a:extLst>
              <a:ext uri="{FF2B5EF4-FFF2-40B4-BE49-F238E27FC236}">
                <a16:creationId xmlns:a16="http://schemas.microsoft.com/office/drawing/2014/main" id="{8EB20DB9-6A94-4F4E-B1BF-B1701D9EC0AF}"/>
              </a:ext>
            </a:extLst>
          </p:cNvPr>
          <p:cNvSpPr txBox="1"/>
          <p:nvPr/>
        </p:nvSpPr>
        <p:spPr>
          <a:xfrm>
            <a:off x="8234870" y="1909660"/>
            <a:ext cx="1324889" cy="307777"/>
          </a:xfrm>
          <a:prstGeom prst="rect">
            <a:avLst/>
          </a:prstGeom>
          <a:noFill/>
        </p:spPr>
        <p:txBody>
          <a:bodyPr wrap="square" rtlCol="0">
            <a:spAutoFit/>
          </a:bodyPr>
          <a:lstStyle/>
          <a:p>
            <a:pPr eaLnBrk="1" fontAlgn="auto" hangingPunct="1">
              <a:spcBef>
                <a:spcPts val="0"/>
              </a:spcBef>
              <a:spcAft>
                <a:spcPts val="0"/>
              </a:spcAft>
            </a:pPr>
            <a:r>
              <a:rPr lang="en-US" sz="1400" baseline="0" dirty="0">
                <a:solidFill>
                  <a:prstClr val="black"/>
                </a:solidFill>
                <a:latin typeface="Arial" charset="0"/>
                <a:ea typeface="Arial" charset="0"/>
                <a:cs typeface="Arial" charset="0"/>
              </a:rPr>
              <a:t>(1955 </a:t>
            </a:r>
            <a:r>
              <a:rPr lang="mr-IN" sz="1400" baseline="0" dirty="0">
                <a:solidFill>
                  <a:prstClr val="black"/>
                </a:solidFill>
                <a:latin typeface="Arial" charset="0"/>
                <a:ea typeface="Arial" charset="0"/>
                <a:cs typeface="Arial" charset="0"/>
              </a:rPr>
              <a:t>–</a:t>
            </a:r>
            <a:r>
              <a:rPr lang="en-US" sz="1400" baseline="0" dirty="0">
                <a:solidFill>
                  <a:prstClr val="black"/>
                </a:solidFill>
                <a:latin typeface="Arial" charset="0"/>
                <a:ea typeface="Arial" charset="0"/>
                <a:cs typeface="Arial" charset="0"/>
              </a:rPr>
              <a:t> 1972)</a:t>
            </a:r>
            <a:endParaRPr lang="en-US" sz="1100" b="0" baseline="0" dirty="0">
              <a:solidFill>
                <a:prstClr val="black"/>
              </a:solidFill>
              <a:latin typeface="Arial" charset="0"/>
              <a:ea typeface="Arial" charset="0"/>
              <a:cs typeface="Arial" charset="0"/>
            </a:endParaRPr>
          </a:p>
        </p:txBody>
      </p:sp>
      <p:cxnSp>
        <p:nvCxnSpPr>
          <p:cNvPr id="93" name="Straight Connector 92">
            <a:extLst>
              <a:ext uri="{FF2B5EF4-FFF2-40B4-BE49-F238E27FC236}">
                <a16:creationId xmlns:a16="http://schemas.microsoft.com/office/drawing/2014/main" id="{7BDCBECF-3B0D-4C1A-8194-E524B9BC8505}"/>
              </a:ext>
            </a:extLst>
          </p:cNvPr>
          <p:cNvCxnSpPr/>
          <p:nvPr/>
        </p:nvCxnSpPr>
        <p:spPr>
          <a:xfrm flipV="1">
            <a:off x="6959789" y="2906552"/>
            <a:ext cx="914400" cy="0"/>
          </a:xfrm>
          <a:prstGeom prst="line">
            <a:avLst/>
          </a:prstGeom>
          <a:noFill/>
          <a:ln w="152400" cap="flat" cmpd="sng" algn="ctr">
            <a:solidFill>
              <a:srgbClr val="92D050"/>
            </a:solidFill>
            <a:prstDash val="solid"/>
          </a:ln>
          <a:effectLst>
            <a:outerShdw blurRad="40000" dist="20000" dir="5400000" rotWithShape="0">
              <a:srgbClr val="000000">
                <a:alpha val="38000"/>
              </a:srgbClr>
            </a:outerShdw>
          </a:effectLst>
        </p:spPr>
      </p:cxnSp>
      <p:sp>
        <p:nvSpPr>
          <p:cNvPr id="94" name="TextBox 93">
            <a:extLst>
              <a:ext uri="{FF2B5EF4-FFF2-40B4-BE49-F238E27FC236}">
                <a16:creationId xmlns:a16="http://schemas.microsoft.com/office/drawing/2014/main" id="{78FAAA8A-4428-4BD0-9906-097E99E82A8D}"/>
              </a:ext>
            </a:extLst>
          </p:cNvPr>
          <p:cNvSpPr txBox="1"/>
          <p:nvPr/>
        </p:nvSpPr>
        <p:spPr>
          <a:xfrm>
            <a:off x="8234870" y="2722184"/>
            <a:ext cx="1324889" cy="307777"/>
          </a:xfrm>
          <a:prstGeom prst="rect">
            <a:avLst/>
          </a:prstGeom>
          <a:noFill/>
        </p:spPr>
        <p:txBody>
          <a:bodyPr wrap="square" rtlCol="0">
            <a:spAutoFit/>
          </a:bodyPr>
          <a:lstStyle/>
          <a:p>
            <a:pPr eaLnBrk="1" fontAlgn="auto" hangingPunct="1">
              <a:spcBef>
                <a:spcPts val="0"/>
              </a:spcBef>
              <a:spcAft>
                <a:spcPts val="0"/>
              </a:spcAft>
            </a:pPr>
            <a:r>
              <a:rPr lang="en-US" sz="1400" baseline="0" dirty="0">
                <a:solidFill>
                  <a:prstClr val="black"/>
                </a:solidFill>
                <a:latin typeface="Arial" charset="0"/>
                <a:ea typeface="Arial" charset="0"/>
                <a:cs typeface="Arial" charset="0"/>
              </a:rPr>
              <a:t>(1962 </a:t>
            </a:r>
            <a:r>
              <a:rPr lang="mr-IN" sz="1400" baseline="0" dirty="0">
                <a:solidFill>
                  <a:prstClr val="black"/>
                </a:solidFill>
                <a:latin typeface="Arial" charset="0"/>
                <a:ea typeface="Arial" charset="0"/>
                <a:cs typeface="Arial" charset="0"/>
              </a:rPr>
              <a:t>–</a:t>
            </a:r>
            <a:r>
              <a:rPr lang="en-US" sz="1400" baseline="0" dirty="0">
                <a:solidFill>
                  <a:prstClr val="black"/>
                </a:solidFill>
                <a:latin typeface="Arial" charset="0"/>
                <a:ea typeface="Arial" charset="0"/>
                <a:cs typeface="Arial" charset="0"/>
              </a:rPr>
              <a:t> 1968)</a:t>
            </a:r>
            <a:endParaRPr lang="en-US" sz="1100" b="0" baseline="0" dirty="0">
              <a:solidFill>
                <a:prstClr val="black"/>
              </a:solidFill>
              <a:latin typeface="Arial" charset="0"/>
              <a:ea typeface="Arial" charset="0"/>
              <a:cs typeface="Arial" charset="0"/>
            </a:endParaRPr>
          </a:p>
        </p:txBody>
      </p:sp>
      <p:cxnSp>
        <p:nvCxnSpPr>
          <p:cNvPr id="95" name="Straight Connector 94">
            <a:extLst>
              <a:ext uri="{FF2B5EF4-FFF2-40B4-BE49-F238E27FC236}">
                <a16:creationId xmlns:a16="http://schemas.microsoft.com/office/drawing/2014/main" id="{8D9BB933-D993-46B9-8400-57D2340576C1}"/>
              </a:ext>
            </a:extLst>
          </p:cNvPr>
          <p:cNvCxnSpPr/>
          <p:nvPr/>
        </p:nvCxnSpPr>
        <p:spPr>
          <a:xfrm flipV="1">
            <a:off x="9022269" y="3800632"/>
            <a:ext cx="914400" cy="0"/>
          </a:xfrm>
          <a:prstGeom prst="line">
            <a:avLst/>
          </a:prstGeom>
          <a:noFill/>
          <a:ln w="152400" cap="flat" cmpd="sng" algn="ctr">
            <a:solidFill>
              <a:srgbClr val="0070C0"/>
            </a:solidFill>
            <a:prstDash val="solid"/>
          </a:ln>
          <a:effectLst>
            <a:outerShdw blurRad="40000" dist="20000" dir="5400000" rotWithShape="0">
              <a:srgbClr val="000000">
                <a:alpha val="38000"/>
              </a:srgbClr>
            </a:outerShdw>
          </a:effectLst>
        </p:spPr>
      </p:cxnSp>
      <p:sp>
        <p:nvSpPr>
          <p:cNvPr id="96" name="TextBox 95">
            <a:extLst>
              <a:ext uri="{FF2B5EF4-FFF2-40B4-BE49-F238E27FC236}">
                <a16:creationId xmlns:a16="http://schemas.microsoft.com/office/drawing/2014/main" id="{A26DB4E6-5779-46F5-98F0-9B5F3AE2882B}"/>
              </a:ext>
            </a:extLst>
          </p:cNvPr>
          <p:cNvSpPr txBox="1"/>
          <p:nvPr/>
        </p:nvSpPr>
        <p:spPr>
          <a:xfrm>
            <a:off x="7687221" y="3644597"/>
            <a:ext cx="1324889" cy="307777"/>
          </a:xfrm>
          <a:prstGeom prst="rect">
            <a:avLst/>
          </a:prstGeom>
          <a:noFill/>
        </p:spPr>
        <p:txBody>
          <a:bodyPr wrap="square" rtlCol="0">
            <a:spAutoFit/>
          </a:bodyPr>
          <a:lstStyle/>
          <a:p>
            <a:pPr eaLnBrk="1" fontAlgn="auto" hangingPunct="1">
              <a:spcBef>
                <a:spcPts val="0"/>
              </a:spcBef>
              <a:spcAft>
                <a:spcPts val="0"/>
              </a:spcAft>
            </a:pPr>
            <a:r>
              <a:rPr lang="en-US" sz="1400" baseline="0">
                <a:solidFill>
                  <a:prstClr val="black"/>
                </a:solidFill>
                <a:latin typeface="Arial" charset="0"/>
                <a:ea typeface="Arial" charset="0"/>
                <a:cs typeface="Arial" charset="0"/>
              </a:rPr>
              <a:t>(1987 </a:t>
            </a:r>
            <a:r>
              <a:rPr lang="mr-IN" sz="1400" baseline="0" dirty="0">
                <a:solidFill>
                  <a:prstClr val="black"/>
                </a:solidFill>
                <a:latin typeface="Arial" charset="0"/>
                <a:ea typeface="Arial" charset="0"/>
                <a:cs typeface="Arial" charset="0"/>
              </a:rPr>
              <a:t>–</a:t>
            </a:r>
            <a:r>
              <a:rPr lang="en-US" sz="1400" baseline="0" dirty="0">
                <a:solidFill>
                  <a:prstClr val="black"/>
                </a:solidFill>
                <a:latin typeface="Arial" charset="0"/>
                <a:ea typeface="Arial" charset="0"/>
                <a:cs typeface="Arial" charset="0"/>
              </a:rPr>
              <a:t> 1993)</a:t>
            </a:r>
            <a:endParaRPr lang="en-US" sz="1100" b="0" baseline="0" dirty="0">
              <a:solidFill>
                <a:prstClr val="black"/>
              </a:solidFill>
              <a:latin typeface="Arial" charset="0"/>
              <a:ea typeface="Arial" charset="0"/>
              <a:cs typeface="Arial" charset="0"/>
            </a:endParaRPr>
          </a:p>
        </p:txBody>
      </p:sp>
      <p:sp>
        <p:nvSpPr>
          <p:cNvPr id="97" name="TextBox 96">
            <a:extLst>
              <a:ext uri="{FF2B5EF4-FFF2-40B4-BE49-F238E27FC236}">
                <a16:creationId xmlns:a16="http://schemas.microsoft.com/office/drawing/2014/main" id="{3B905A8A-A625-485F-8642-0C744548869A}"/>
              </a:ext>
            </a:extLst>
          </p:cNvPr>
          <p:cNvSpPr txBox="1"/>
          <p:nvPr/>
        </p:nvSpPr>
        <p:spPr>
          <a:xfrm>
            <a:off x="6424345" y="4141374"/>
            <a:ext cx="1464093" cy="307777"/>
          </a:xfrm>
          <a:prstGeom prst="rect">
            <a:avLst/>
          </a:prstGeom>
          <a:noFill/>
        </p:spPr>
        <p:txBody>
          <a:bodyPr wrap="square" rtlCol="0">
            <a:spAutoFit/>
          </a:bodyPr>
          <a:lstStyle/>
          <a:p>
            <a:pPr eaLnBrk="1" fontAlgn="auto" hangingPunct="1">
              <a:spcBef>
                <a:spcPts val="0"/>
              </a:spcBef>
              <a:spcAft>
                <a:spcPts val="0"/>
              </a:spcAft>
            </a:pPr>
            <a:r>
              <a:rPr lang="en-US" sz="1400" baseline="0" dirty="0">
                <a:solidFill>
                  <a:prstClr val="black"/>
                </a:solidFill>
                <a:latin typeface="Arial" charset="0"/>
                <a:ea typeface="Arial" charset="0"/>
                <a:cs typeface="Arial" charset="0"/>
              </a:rPr>
              <a:t>(1955 </a:t>
            </a:r>
            <a:r>
              <a:rPr lang="mr-IN" sz="1400" baseline="0" dirty="0">
                <a:solidFill>
                  <a:prstClr val="black"/>
                </a:solidFill>
                <a:latin typeface="Arial" charset="0"/>
                <a:ea typeface="Arial" charset="0"/>
                <a:cs typeface="Arial" charset="0"/>
              </a:rPr>
              <a:t>–</a:t>
            </a:r>
            <a:r>
              <a:rPr lang="en-US" sz="1400" baseline="0" dirty="0">
                <a:solidFill>
                  <a:prstClr val="black"/>
                </a:solidFill>
                <a:latin typeface="Arial" charset="0"/>
                <a:ea typeface="Arial" charset="0"/>
                <a:cs typeface="Arial" charset="0"/>
              </a:rPr>
              <a:t> 1990s)</a:t>
            </a:r>
            <a:endParaRPr lang="en-US" sz="1100" b="0" baseline="0" dirty="0">
              <a:solidFill>
                <a:prstClr val="black"/>
              </a:solidFill>
              <a:latin typeface="Arial" charset="0"/>
              <a:ea typeface="Arial" charset="0"/>
              <a:cs typeface="Arial" charset="0"/>
            </a:endParaRPr>
          </a:p>
        </p:txBody>
      </p:sp>
      <p:cxnSp>
        <p:nvCxnSpPr>
          <p:cNvPr id="98" name="Straight Connector 97">
            <a:extLst>
              <a:ext uri="{FF2B5EF4-FFF2-40B4-BE49-F238E27FC236}">
                <a16:creationId xmlns:a16="http://schemas.microsoft.com/office/drawing/2014/main" id="{93818613-A6BD-4813-8874-93B46E829236}"/>
              </a:ext>
            </a:extLst>
          </p:cNvPr>
          <p:cNvCxnSpPr/>
          <p:nvPr/>
        </p:nvCxnSpPr>
        <p:spPr>
          <a:xfrm>
            <a:off x="6502589" y="4552472"/>
            <a:ext cx="3464560" cy="9736"/>
          </a:xfrm>
          <a:prstGeom prst="line">
            <a:avLst/>
          </a:prstGeom>
          <a:noFill/>
          <a:ln w="152400" cap="flat" cmpd="sng" algn="ctr">
            <a:solidFill>
              <a:srgbClr val="7030A0"/>
            </a:solidFill>
            <a:prstDash val="solid"/>
          </a:ln>
          <a:effectLst>
            <a:outerShdw blurRad="40000" dist="20000" dir="5400000" rotWithShape="0">
              <a:srgbClr val="000000">
                <a:alpha val="38000"/>
              </a:srgbClr>
            </a:outerShdw>
          </a:effectLst>
        </p:spPr>
      </p:cxnSp>
      <p:sp>
        <p:nvSpPr>
          <p:cNvPr id="99" name="TextBox 98">
            <a:extLst>
              <a:ext uri="{FF2B5EF4-FFF2-40B4-BE49-F238E27FC236}">
                <a16:creationId xmlns:a16="http://schemas.microsoft.com/office/drawing/2014/main" id="{80DDCC2A-3BB9-4823-A540-163D642FC05D}"/>
              </a:ext>
            </a:extLst>
          </p:cNvPr>
          <p:cNvSpPr txBox="1"/>
          <p:nvPr/>
        </p:nvSpPr>
        <p:spPr>
          <a:xfrm>
            <a:off x="5831038" y="4812045"/>
            <a:ext cx="4348480" cy="307777"/>
          </a:xfrm>
          <a:prstGeom prst="rect">
            <a:avLst/>
          </a:prstGeom>
          <a:noFill/>
        </p:spPr>
        <p:txBody>
          <a:bodyPr wrap="square" rtlCol="0">
            <a:spAutoFit/>
          </a:bodyPr>
          <a:lstStyle/>
          <a:p>
            <a:pPr eaLnBrk="1" fontAlgn="auto" hangingPunct="1">
              <a:spcBef>
                <a:spcPts val="0"/>
              </a:spcBef>
              <a:spcAft>
                <a:spcPts val="0"/>
              </a:spcAft>
            </a:pPr>
            <a:r>
              <a:rPr lang="en-US" sz="1400" baseline="0" dirty="0">
                <a:solidFill>
                  <a:prstClr val="black"/>
                </a:solidFill>
                <a:latin typeface="Arial" charset="0"/>
                <a:ea typeface="Arial" charset="0"/>
                <a:cs typeface="Arial" charset="0"/>
              </a:rPr>
              <a:t>1950	1960	1970	1980	1990</a:t>
            </a:r>
          </a:p>
        </p:txBody>
      </p:sp>
      <p:cxnSp>
        <p:nvCxnSpPr>
          <p:cNvPr id="100" name="Straight Connector 99">
            <a:extLst>
              <a:ext uri="{FF2B5EF4-FFF2-40B4-BE49-F238E27FC236}">
                <a16:creationId xmlns:a16="http://schemas.microsoft.com/office/drawing/2014/main" id="{2AEA8A20-B6E8-498F-BAEC-11EB8FC615D9}"/>
              </a:ext>
            </a:extLst>
          </p:cNvPr>
          <p:cNvCxnSpPr/>
          <p:nvPr/>
        </p:nvCxnSpPr>
        <p:spPr>
          <a:xfrm flipV="1">
            <a:off x="5852349" y="4760285"/>
            <a:ext cx="4114800" cy="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01" name="TextBox 100">
            <a:extLst>
              <a:ext uri="{FF2B5EF4-FFF2-40B4-BE49-F238E27FC236}">
                <a16:creationId xmlns:a16="http://schemas.microsoft.com/office/drawing/2014/main" id="{485921C4-8D41-45DF-8771-53ED77A97611}"/>
              </a:ext>
            </a:extLst>
          </p:cNvPr>
          <p:cNvSpPr txBox="1"/>
          <p:nvPr/>
        </p:nvSpPr>
        <p:spPr>
          <a:xfrm>
            <a:off x="2370317" y="3324601"/>
            <a:ext cx="4640366" cy="200055"/>
          </a:xfrm>
          <a:prstGeom prst="rect">
            <a:avLst/>
          </a:prstGeom>
          <a:noFill/>
        </p:spPr>
        <p:txBody>
          <a:bodyPr wrap="square">
            <a:spAutoFit/>
          </a:bodyPr>
          <a:lstStyle/>
          <a:p>
            <a:pPr eaLnBrk="1" fontAlgn="auto" hangingPunct="1">
              <a:spcBef>
                <a:spcPts val="0"/>
              </a:spcBef>
              <a:spcAft>
                <a:spcPts val="0"/>
              </a:spcAft>
            </a:pPr>
            <a:r>
              <a:rPr lang="en-US" sz="700" b="0" baseline="0" dirty="0">
                <a:solidFill>
                  <a:prstClr val="black"/>
                </a:solidFill>
                <a:latin typeface="Arial" panose="020B0604020202020204"/>
              </a:rPr>
              <a:t>ANL/TD/TM01-22</a:t>
            </a:r>
            <a:endParaRPr lang="en-US" sz="1600" b="0" baseline="0" dirty="0">
              <a:solidFill>
                <a:prstClr val="black"/>
              </a:solidFill>
              <a:latin typeface="Arial" panose="020B0604020202020204"/>
            </a:endParaRPr>
          </a:p>
        </p:txBody>
      </p:sp>
      <p:sp>
        <p:nvSpPr>
          <p:cNvPr id="102" name="TextBox 101">
            <a:extLst>
              <a:ext uri="{FF2B5EF4-FFF2-40B4-BE49-F238E27FC236}">
                <a16:creationId xmlns:a16="http://schemas.microsoft.com/office/drawing/2014/main" id="{1670C544-D5CA-4026-81CF-3F618F57FDB3}"/>
              </a:ext>
            </a:extLst>
          </p:cNvPr>
          <p:cNvSpPr txBox="1"/>
          <p:nvPr/>
        </p:nvSpPr>
        <p:spPr>
          <a:xfrm>
            <a:off x="2732238" y="4955823"/>
            <a:ext cx="4640366" cy="200055"/>
          </a:xfrm>
          <a:prstGeom prst="rect">
            <a:avLst/>
          </a:prstGeom>
          <a:noFill/>
        </p:spPr>
        <p:txBody>
          <a:bodyPr wrap="square">
            <a:spAutoFit/>
          </a:bodyPr>
          <a:lstStyle/>
          <a:p>
            <a:pPr eaLnBrk="1" fontAlgn="auto" hangingPunct="1">
              <a:spcBef>
                <a:spcPts val="0"/>
              </a:spcBef>
              <a:spcAft>
                <a:spcPts val="0"/>
              </a:spcAft>
            </a:pPr>
            <a:r>
              <a:rPr lang="en-US" sz="700" b="0" baseline="0" dirty="0">
                <a:solidFill>
                  <a:prstClr val="black"/>
                </a:solidFill>
                <a:latin typeface="Arial" panose="020B0604020202020204"/>
              </a:rPr>
              <a:t>ANL/TD/TM01-22</a:t>
            </a:r>
            <a:endParaRPr lang="en-US" sz="1600" b="0" baseline="0" dirty="0">
              <a:solidFill>
                <a:prstClr val="black"/>
              </a:solidFill>
              <a:latin typeface="Arial" panose="020B0604020202020204"/>
            </a:endParaRPr>
          </a:p>
        </p:txBody>
      </p:sp>
      <p:sp>
        <p:nvSpPr>
          <p:cNvPr id="103" name="TextBox 102">
            <a:extLst>
              <a:ext uri="{FF2B5EF4-FFF2-40B4-BE49-F238E27FC236}">
                <a16:creationId xmlns:a16="http://schemas.microsoft.com/office/drawing/2014/main" id="{18273BC4-D175-41A3-9216-8DA85A94F4BE}"/>
              </a:ext>
            </a:extLst>
          </p:cNvPr>
          <p:cNvSpPr txBox="1"/>
          <p:nvPr/>
        </p:nvSpPr>
        <p:spPr>
          <a:xfrm>
            <a:off x="2384086" y="2298249"/>
            <a:ext cx="4640366" cy="200055"/>
          </a:xfrm>
          <a:prstGeom prst="rect">
            <a:avLst/>
          </a:prstGeom>
          <a:noFill/>
        </p:spPr>
        <p:txBody>
          <a:bodyPr wrap="square">
            <a:spAutoFit/>
          </a:bodyPr>
          <a:lstStyle/>
          <a:p>
            <a:pPr eaLnBrk="1" fontAlgn="auto" hangingPunct="1">
              <a:spcBef>
                <a:spcPts val="0"/>
              </a:spcBef>
              <a:spcAft>
                <a:spcPts val="0"/>
              </a:spcAft>
            </a:pPr>
            <a:r>
              <a:rPr lang="en-US" sz="700" b="0" baseline="0" dirty="0">
                <a:solidFill>
                  <a:srgbClr val="F8F8F8"/>
                </a:solidFill>
                <a:latin typeface="Arial" panose="020B0604020202020204"/>
              </a:rPr>
              <a:t>ANL/TD/TM01-22</a:t>
            </a:r>
            <a:endParaRPr lang="en-US" sz="1600" b="0" baseline="0" dirty="0">
              <a:solidFill>
                <a:srgbClr val="F8F8F8"/>
              </a:solidFill>
              <a:latin typeface="Arial" panose="020B0604020202020204"/>
            </a:endParaRPr>
          </a:p>
        </p:txBody>
      </p:sp>
      <p:sp>
        <p:nvSpPr>
          <p:cNvPr id="28" name="TextBox 27">
            <a:extLst>
              <a:ext uri="{FF2B5EF4-FFF2-40B4-BE49-F238E27FC236}">
                <a16:creationId xmlns:a16="http://schemas.microsoft.com/office/drawing/2014/main" id="{21A7D3E9-A458-4646-867B-39C59410E42D}"/>
              </a:ext>
            </a:extLst>
          </p:cNvPr>
          <p:cNvSpPr txBox="1"/>
          <p:nvPr/>
        </p:nvSpPr>
        <p:spPr>
          <a:xfrm>
            <a:off x="5867400" y="6026253"/>
            <a:ext cx="6324600" cy="338554"/>
          </a:xfrm>
          <a:prstGeom prst="rect">
            <a:avLst/>
          </a:prstGeom>
          <a:noFill/>
        </p:spPr>
        <p:txBody>
          <a:bodyPr wrap="square">
            <a:spAutoFit/>
          </a:bodyPr>
          <a:lstStyle/>
          <a:p>
            <a:pPr algn="r">
              <a:spcBef>
                <a:spcPct val="0"/>
              </a:spcBef>
              <a:buFontTx/>
              <a:buNone/>
            </a:pPr>
            <a:r>
              <a:rPr lang="en-US" altLang="en-US" sz="800" b="0" baseline="0" dirty="0">
                <a:solidFill>
                  <a:schemeClr val="bg2"/>
                </a:solidFill>
                <a:latin typeface="+mj-lt"/>
                <a:cs typeface="Times New Roman" panose="02020603050405020304" pitchFamily="18" charset="0"/>
              </a:rPr>
              <a:t>[1] Bhattacharyya, S. K. </a:t>
            </a:r>
            <a:r>
              <a:rPr lang="en-US" altLang="en-US" sz="800" b="0" i="1" baseline="0" dirty="0">
                <a:solidFill>
                  <a:schemeClr val="bg2"/>
                </a:solidFill>
                <a:latin typeface="+mj-lt"/>
                <a:cs typeface="Times New Roman" panose="02020603050405020304" pitchFamily="18" charset="0"/>
              </a:rPr>
              <a:t>An assessment of fuels for nuclear thermal propulsion</a:t>
            </a:r>
            <a:r>
              <a:rPr lang="en-US" altLang="en-US" sz="800" b="0" baseline="0" dirty="0">
                <a:solidFill>
                  <a:schemeClr val="bg2"/>
                </a:solidFill>
                <a:latin typeface="+mj-lt"/>
                <a:cs typeface="Times New Roman" panose="02020603050405020304" pitchFamily="18" charset="0"/>
              </a:rPr>
              <a:t>. Argonne National Laboratory ANL/TD/TM01-22 (2002)</a:t>
            </a:r>
          </a:p>
          <a:p>
            <a:pPr algn="r">
              <a:spcBef>
                <a:spcPct val="0"/>
              </a:spcBef>
              <a:buFontTx/>
              <a:buNone/>
            </a:pPr>
            <a:r>
              <a:rPr lang="en-US" altLang="en-US" sz="800" b="0" baseline="0" dirty="0">
                <a:solidFill>
                  <a:schemeClr val="bg2"/>
                </a:solidFill>
                <a:latin typeface="+mj-lt"/>
                <a:cs typeface="Times New Roman" panose="02020603050405020304" pitchFamily="18" charset="0"/>
              </a:rPr>
              <a:t>[2] Haslett, R A. </a:t>
            </a:r>
            <a:r>
              <a:rPr lang="en-US" altLang="en-US" sz="800" b="0" i="1" baseline="0" dirty="0">
                <a:solidFill>
                  <a:schemeClr val="bg2"/>
                </a:solidFill>
                <a:latin typeface="+mj-lt"/>
                <a:cs typeface="Times New Roman" panose="02020603050405020304" pitchFamily="18" charset="0"/>
              </a:rPr>
              <a:t>Space nuclear thermal propulsion program. Final report, September 1989-May 1995</a:t>
            </a:r>
            <a:r>
              <a:rPr lang="en-US" altLang="en-US" sz="800" b="0" baseline="0" dirty="0">
                <a:solidFill>
                  <a:schemeClr val="bg2"/>
                </a:solidFill>
                <a:latin typeface="+mj-lt"/>
                <a:cs typeface="Times New Roman" panose="02020603050405020304" pitchFamily="18" charset="0"/>
              </a:rPr>
              <a:t>. United States: N. p., 1995. Web.</a:t>
            </a:r>
          </a:p>
        </p:txBody>
      </p:sp>
      <p:sp>
        <p:nvSpPr>
          <p:cNvPr id="29" name="TextBox 28">
            <a:extLst>
              <a:ext uri="{FF2B5EF4-FFF2-40B4-BE49-F238E27FC236}">
                <a16:creationId xmlns:a16="http://schemas.microsoft.com/office/drawing/2014/main" id="{37BBF1F3-1DDF-430D-AC9C-C8F9D668E90A}"/>
              </a:ext>
            </a:extLst>
          </p:cNvPr>
          <p:cNvSpPr txBox="1"/>
          <p:nvPr/>
        </p:nvSpPr>
        <p:spPr>
          <a:xfrm>
            <a:off x="2209800" y="2286000"/>
            <a:ext cx="836619" cy="215444"/>
          </a:xfrm>
          <a:prstGeom prst="rect">
            <a:avLst/>
          </a:prstGeom>
          <a:noFill/>
        </p:spPr>
        <p:txBody>
          <a:bodyPr wrap="square" rtlCol="0">
            <a:spAutoFit/>
          </a:bodyPr>
          <a:lstStyle/>
          <a:p>
            <a:pPr>
              <a:buNone/>
            </a:pPr>
            <a:r>
              <a:rPr lang="en-US" sz="800" baseline="0" dirty="0">
                <a:solidFill>
                  <a:schemeClr val="bg2"/>
                </a:solidFill>
              </a:rPr>
              <a:t>[1]</a:t>
            </a:r>
          </a:p>
        </p:txBody>
      </p:sp>
      <p:sp>
        <p:nvSpPr>
          <p:cNvPr id="30" name="TextBox 29">
            <a:extLst>
              <a:ext uri="{FF2B5EF4-FFF2-40B4-BE49-F238E27FC236}">
                <a16:creationId xmlns:a16="http://schemas.microsoft.com/office/drawing/2014/main" id="{2CA57679-D37E-4B9C-B7F2-9841C67FED33}"/>
              </a:ext>
            </a:extLst>
          </p:cNvPr>
          <p:cNvSpPr txBox="1"/>
          <p:nvPr/>
        </p:nvSpPr>
        <p:spPr>
          <a:xfrm>
            <a:off x="2211381" y="3289756"/>
            <a:ext cx="836619" cy="215444"/>
          </a:xfrm>
          <a:prstGeom prst="rect">
            <a:avLst/>
          </a:prstGeom>
          <a:noFill/>
        </p:spPr>
        <p:txBody>
          <a:bodyPr wrap="square" rtlCol="0">
            <a:spAutoFit/>
          </a:bodyPr>
          <a:lstStyle/>
          <a:p>
            <a:pPr>
              <a:buNone/>
            </a:pPr>
            <a:r>
              <a:rPr lang="en-US" sz="800" baseline="0" dirty="0">
                <a:solidFill>
                  <a:schemeClr val="bg2"/>
                </a:solidFill>
              </a:rPr>
              <a:t>[1]</a:t>
            </a:r>
          </a:p>
        </p:txBody>
      </p:sp>
      <p:sp>
        <p:nvSpPr>
          <p:cNvPr id="31" name="TextBox 30">
            <a:extLst>
              <a:ext uri="{FF2B5EF4-FFF2-40B4-BE49-F238E27FC236}">
                <a16:creationId xmlns:a16="http://schemas.microsoft.com/office/drawing/2014/main" id="{2C76ECD0-308C-4C1D-84A9-026D6B24BD47}"/>
              </a:ext>
            </a:extLst>
          </p:cNvPr>
          <p:cNvSpPr txBox="1"/>
          <p:nvPr/>
        </p:nvSpPr>
        <p:spPr>
          <a:xfrm>
            <a:off x="2104041" y="4915321"/>
            <a:ext cx="836619" cy="215444"/>
          </a:xfrm>
          <a:prstGeom prst="rect">
            <a:avLst/>
          </a:prstGeom>
          <a:noFill/>
        </p:spPr>
        <p:txBody>
          <a:bodyPr wrap="square" rtlCol="0">
            <a:spAutoFit/>
          </a:bodyPr>
          <a:lstStyle/>
          <a:p>
            <a:pPr>
              <a:buNone/>
            </a:pPr>
            <a:r>
              <a:rPr lang="en-US" sz="800" baseline="0" dirty="0">
                <a:solidFill>
                  <a:schemeClr val="bg2"/>
                </a:solidFill>
              </a:rPr>
              <a:t>[1]</a:t>
            </a:r>
          </a:p>
        </p:txBody>
      </p:sp>
      <p:sp>
        <p:nvSpPr>
          <p:cNvPr id="32" name="TextBox 31">
            <a:extLst>
              <a:ext uri="{FF2B5EF4-FFF2-40B4-BE49-F238E27FC236}">
                <a16:creationId xmlns:a16="http://schemas.microsoft.com/office/drawing/2014/main" id="{7C853BEB-C356-474C-B84B-4F1B730212C6}"/>
              </a:ext>
            </a:extLst>
          </p:cNvPr>
          <p:cNvSpPr txBox="1"/>
          <p:nvPr/>
        </p:nvSpPr>
        <p:spPr>
          <a:xfrm>
            <a:off x="2146507" y="4051756"/>
            <a:ext cx="836619" cy="215444"/>
          </a:xfrm>
          <a:prstGeom prst="rect">
            <a:avLst/>
          </a:prstGeom>
          <a:noFill/>
        </p:spPr>
        <p:txBody>
          <a:bodyPr wrap="square" rtlCol="0">
            <a:spAutoFit/>
          </a:bodyPr>
          <a:lstStyle/>
          <a:p>
            <a:pPr>
              <a:buNone/>
            </a:pPr>
            <a:r>
              <a:rPr lang="en-US" sz="800" baseline="0" dirty="0">
                <a:solidFill>
                  <a:schemeClr val="bg2"/>
                </a:solidFill>
              </a:rPr>
              <a:t>[2]</a:t>
            </a:r>
          </a:p>
        </p:txBody>
      </p:sp>
    </p:spTree>
    <p:extLst>
      <p:ext uri="{BB962C8B-B14F-4D97-AF65-F5344CB8AC3E}">
        <p14:creationId xmlns:p14="http://schemas.microsoft.com/office/powerpoint/2010/main" val="1781705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A4EA0-159C-4E12-BD38-FDBABF2F601D}"/>
              </a:ext>
            </a:extLst>
          </p:cNvPr>
          <p:cNvSpPr>
            <a:spLocks noGrp="1"/>
          </p:cNvSpPr>
          <p:nvPr>
            <p:ph type="title"/>
          </p:nvPr>
        </p:nvSpPr>
        <p:spPr/>
        <p:txBody>
          <a:bodyPr/>
          <a:lstStyle/>
          <a:p>
            <a:r>
              <a:rPr lang="en-US" dirty="0"/>
              <a:t>Overview of Historic NTP Fuel Development</a:t>
            </a:r>
          </a:p>
        </p:txBody>
      </p:sp>
      <p:sp>
        <p:nvSpPr>
          <p:cNvPr id="81" name="Text Placeholder 80">
            <a:extLst>
              <a:ext uri="{FF2B5EF4-FFF2-40B4-BE49-F238E27FC236}">
                <a16:creationId xmlns:a16="http://schemas.microsoft.com/office/drawing/2014/main" id="{441B2E51-46C2-4E9E-A4D3-34B9D1F82A3E}"/>
              </a:ext>
            </a:extLst>
          </p:cNvPr>
          <p:cNvSpPr>
            <a:spLocks noGrp="1"/>
          </p:cNvSpPr>
          <p:nvPr>
            <p:ph type="body" sz="quarter" idx="10"/>
          </p:nvPr>
        </p:nvSpPr>
        <p:spPr/>
        <p:txBody>
          <a:bodyPr/>
          <a:lstStyle/>
          <a:p>
            <a:r>
              <a:rPr lang="en-US" dirty="0"/>
              <a:t>NTP fuels have been developed by four major programs of the United States and Former Soviet Union. Historic programs have focused on the development of high enriched uranium (HEU) fuel and reactor designs.</a:t>
            </a:r>
          </a:p>
        </p:txBody>
      </p:sp>
      <p:sp>
        <p:nvSpPr>
          <p:cNvPr id="80" name="TextBox 79">
            <a:extLst>
              <a:ext uri="{FF2B5EF4-FFF2-40B4-BE49-F238E27FC236}">
                <a16:creationId xmlns:a16="http://schemas.microsoft.com/office/drawing/2014/main" id="{CE524B37-2ED4-4EFA-AE9B-E484221043E0}"/>
              </a:ext>
            </a:extLst>
          </p:cNvPr>
          <p:cNvSpPr txBox="1"/>
          <p:nvPr/>
        </p:nvSpPr>
        <p:spPr>
          <a:xfrm rot="16200000">
            <a:off x="1049959" y="2266385"/>
            <a:ext cx="1795640" cy="646331"/>
          </a:xfrm>
          <a:prstGeom prst="rect">
            <a:avLst/>
          </a:prstGeom>
          <a:noFill/>
        </p:spPr>
        <p:txBody>
          <a:bodyPr wrap="square" rtlCol="0">
            <a:spAutoFit/>
          </a:bodyPr>
          <a:lstStyle/>
          <a:p>
            <a:pPr algn="ctr" eaLnBrk="1" fontAlgn="auto" hangingPunct="1">
              <a:spcBef>
                <a:spcPts val="0"/>
              </a:spcBef>
              <a:spcAft>
                <a:spcPts val="0"/>
              </a:spcAft>
            </a:pPr>
            <a:r>
              <a:rPr lang="en-US" sz="1800" baseline="0" dirty="0">
                <a:solidFill>
                  <a:prstClr val="black"/>
                </a:solidFill>
                <a:latin typeface="Arial" charset="0"/>
                <a:ea typeface="Arial" charset="0"/>
                <a:cs typeface="Arial" charset="0"/>
              </a:rPr>
              <a:t>Structural Matrix</a:t>
            </a:r>
          </a:p>
        </p:txBody>
      </p:sp>
      <p:sp>
        <p:nvSpPr>
          <p:cNvPr id="82" name="TextBox 81">
            <a:extLst>
              <a:ext uri="{FF2B5EF4-FFF2-40B4-BE49-F238E27FC236}">
                <a16:creationId xmlns:a16="http://schemas.microsoft.com/office/drawing/2014/main" id="{D4DA8A71-0204-4D5D-865B-FDFBEE902B45}"/>
              </a:ext>
            </a:extLst>
          </p:cNvPr>
          <p:cNvSpPr txBox="1"/>
          <p:nvPr/>
        </p:nvSpPr>
        <p:spPr>
          <a:xfrm rot="16200000">
            <a:off x="1044738" y="3959912"/>
            <a:ext cx="1743584" cy="646331"/>
          </a:xfrm>
          <a:prstGeom prst="rect">
            <a:avLst/>
          </a:prstGeom>
          <a:noFill/>
        </p:spPr>
        <p:txBody>
          <a:bodyPr wrap="square" rtlCol="0">
            <a:spAutoFit/>
          </a:bodyPr>
          <a:lstStyle/>
          <a:p>
            <a:pPr algn="ctr" eaLnBrk="1" fontAlgn="auto" hangingPunct="1">
              <a:spcBef>
                <a:spcPts val="0"/>
              </a:spcBef>
              <a:spcAft>
                <a:spcPts val="0"/>
              </a:spcAft>
            </a:pPr>
            <a:r>
              <a:rPr lang="en-US" sz="1800" baseline="0" dirty="0">
                <a:solidFill>
                  <a:prstClr val="black"/>
                </a:solidFill>
                <a:latin typeface="Arial" charset="0"/>
                <a:ea typeface="Arial" charset="0"/>
                <a:cs typeface="Arial" charset="0"/>
              </a:rPr>
              <a:t>Geometrically Optimized</a:t>
            </a:r>
          </a:p>
        </p:txBody>
      </p:sp>
      <p:pic>
        <p:nvPicPr>
          <p:cNvPr id="83" name="Picture 82">
            <a:extLst>
              <a:ext uri="{FF2B5EF4-FFF2-40B4-BE49-F238E27FC236}">
                <a16:creationId xmlns:a16="http://schemas.microsoft.com/office/drawing/2014/main" id="{B530AEB4-7F84-4CB8-9AA2-6A1F523608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5165"/>
          <a:stretch/>
        </p:blipFill>
        <p:spPr>
          <a:xfrm>
            <a:off x="2343580" y="3520972"/>
            <a:ext cx="1213602" cy="728505"/>
          </a:xfrm>
          <a:prstGeom prst="rect">
            <a:avLst/>
          </a:prstGeom>
        </p:spPr>
      </p:pic>
      <p:pic>
        <p:nvPicPr>
          <p:cNvPr id="84" name="Picture 83">
            <a:extLst>
              <a:ext uri="{FF2B5EF4-FFF2-40B4-BE49-F238E27FC236}">
                <a16:creationId xmlns:a16="http://schemas.microsoft.com/office/drawing/2014/main" id="{43220082-F85F-4E07-9303-3346EB178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1676400"/>
            <a:ext cx="1025423" cy="774299"/>
          </a:xfrm>
          <a:prstGeom prst="rect">
            <a:avLst/>
          </a:prstGeom>
        </p:spPr>
      </p:pic>
      <p:pic>
        <p:nvPicPr>
          <p:cNvPr id="85" name="Picture 84">
            <a:extLst>
              <a:ext uri="{FF2B5EF4-FFF2-40B4-BE49-F238E27FC236}">
                <a16:creationId xmlns:a16="http://schemas.microsoft.com/office/drawing/2014/main" id="{54567FD5-0133-44E3-AEF2-67163FC653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30" r="4805"/>
          <a:stretch/>
        </p:blipFill>
        <p:spPr>
          <a:xfrm>
            <a:off x="2343579" y="4283076"/>
            <a:ext cx="1213602" cy="822576"/>
          </a:xfrm>
          <a:prstGeom prst="rect">
            <a:avLst/>
          </a:prstGeom>
        </p:spPr>
      </p:pic>
      <p:pic>
        <p:nvPicPr>
          <p:cNvPr id="86" name="Picture 85">
            <a:extLst>
              <a:ext uri="{FF2B5EF4-FFF2-40B4-BE49-F238E27FC236}">
                <a16:creationId xmlns:a16="http://schemas.microsoft.com/office/drawing/2014/main" id="{64676AD1-FDBB-4E51-8DB9-ABEF5092A882}"/>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7669" y="2489915"/>
            <a:ext cx="1025423" cy="997457"/>
          </a:xfrm>
          <a:prstGeom prst="rect">
            <a:avLst/>
          </a:prstGeom>
        </p:spPr>
      </p:pic>
      <p:sp>
        <p:nvSpPr>
          <p:cNvPr id="87" name="TextBox 86">
            <a:extLst>
              <a:ext uri="{FF2B5EF4-FFF2-40B4-BE49-F238E27FC236}">
                <a16:creationId xmlns:a16="http://schemas.microsoft.com/office/drawing/2014/main" id="{B58D0E27-FCDB-4D95-9AD6-6C91BD4EF4CA}"/>
              </a:ext>
            </a:extLst>
          </p:cNvPr>
          <p:cNvSpPr txBox="1"/>
          <p:nvPr/>
        </p:nvSpPr>
        <p:spPr>
          <a:xfrm>
            <a:off x="3557181" y="1827763"/>
            <a:ext cx="1818640" cy="477054"/>
          </a:xfrm>
          <a:prstGeom prst="rect">
            <a:avLst/>
          </a:prstGeom>
          <a:noFill/>
        </p:spPr>
        <p:txBody>
          <a:bodyPr wrap="square" rtlCol="0">
            <a:spAutoFit/>
          </a:bodyPr>
          <a:lstStyle/>
          <a:p>
            <a:pPr eaLnBrk="1" fontAlgn="auto" hangingPunct="1">
              <a:spcBef>
                <a:spcPts val="0"/>
              </a:spcBef>
              <a:spcAft>
                <a:spcPts val="0"/>
              </a:spcAft>
            </a:pPr>
            <a:r>
              <a:rPr lang="en-US" sz="1400" baseline="0" dirty="0">
                <a:solidFill>
                  <a:prstClr val="black"/>
                </a:solidFill>
                <a:latin typeface="Arial" charset="0"/>
                <a:ea typeface="Arial" charset="0"/>
                <a:cs typeface="Arial" charset="0"/>
              </a:rPr>
              <a:t>NERVA/Rover</a:t>
            </a:r>
          </a:p>
          <a:p>
            <a:pPr eaLnBrk="1" fontAlgn="auto" hangingPunct="1">
              <a:spcBef>
                <a:spcPts val="0"/>
              </a:spcBef>
              <a:spcAft>
                <a:spcPts val="0"/>
              </a:spcAft>
            </a:pPr>
            <a:r>
              <a:rPr lang="en-US" sz="1100" b="0" u="sng" baseline="0" dirty="0">
                <a:solidFill>
                  <a:prstClr val="black"/>
                </a:solidFill>
                <a:latin typeface="Arial" charset="0"/>
                <a:ea typeface="Arial" charset="0"/>
                <a:cs typeface="Arial" charset="0"/>
              </a:rPr>
              <a:t>Graphite</a:t>
            </a:r>
            <a:r>
              <a:rPr lang="en-US" sz="1100" b="0" baseline="0" dirty="0">
                <a:solidFill>
                  <a:prstClr val="black"/>
                </a:solidFill>
                <a:latin typeface="Arial" charset="0"/>
                <a:ea typeface="Arial" charset="0"/>
                <a:cs typeface="Arial" charset="0"/>
              </a:rPr>
              <a:t> Composite Fuels</a:t>
            </a:r>
          </a:p>
        </p:txBody>
      </p:sp>
      <p:sp>
        <p:nvSpPr>
          <p:cNvPr id="88" name="TextBox 87">
            <a:extLst>
              <a:ext uri="{FF2B5EF4-FFF2-40B4-BE49-F238E27FC236}">
                <a16:creationId xmlns:a16="http://schemas.microsoft.com/office/drawing/2014/main" id="{F3A881F3-4FC6-4827-8C0E-155B0EF48480}"/>
              </a:ext>
            </a:extLst>
          </p:cNvPr>
          <p:cNvSpPr txBox="1"/>
          <p:nvPr/>
        </p:nvSpPr>
        <p:spPr>
          <a:xfrm>
            <a:off x="3567340" y="2674368"/>
            <a:ext cx="2273858" cy="646331"/>
          </a:xfrm>
          <a:prstGeom prst="rect">
            <a:avLst/>
          </a:prstGeom>
          <a:noFill/>
        </p:spPr>
        <p:txBody>
          <a:bodyPr wrap="square" rtlCol="0">
            <a:spAutoFit/>
          </a:bodyPr>
          <a:lstStyle/>
          <a:p>
            <a:pPr eaLnBrk="1" fontAlgn="auto" hangingPunct="1">
              <a:spcBef>
                <a:spcPts val="0"/>
              </a:spcBef>
              <a:spcAft>
                <a:spcPts val="0"/>
              </a:spcAft>
            </a:pPr>
            <a:r>
              <a:rPr lang="en-US" sz="1400" baseline="0" dirty="0">
                <a:solidFill>
                  <a:prstClr val="black"/>
                </a:solidFill>
                <a:latin typeface="Arial" charset="0"/>
                <a:ea typeface="Arial" charset="0"/>
                <a:cs typeface="Arial" charset="0"/>
              </a:rPr>
              <a:t>GE-710 Gas Reactor</a:t>
            </a:r>
          </a:p>
          <a:p>
            <a:pPr eaLnBrk="1" fontAlgn="auto" hangingPunct="1">
              <a:spcBef>
                <a:spcPts val="0"/>
              </a:spcBef>
              <a:spcAft>
                <a:spcPts val="0"/>
              </a:spcAft>
            </a:pPr>
            <a:r>
              <a:rPr lang="en-US" sz="1100" b="0" baseline="0" dirty="0">
                <a:solidFill>
                  <a:prstClr val="black"/>
                </a:solidFill>
                <a:latin typeface="Arial" charset="0"/>
                <a:ea typeface="Arial" charset="0"/>
                <a:cs typeface="Arial" charset="0"/>
              </a:rPr>
              <a:t>Ceramic </a:t>
            </a:r>
            <a:r>
              <a:rPr lang="en-US" sz="1100" b="0" u="sng" baseline="0" dirty="0">
                <a:solidFill>
                  <a:prstClr val="black"/>
                </a:solidFill>
                <a:latin typeface="Arial" charset="0"/>
                <a:ea typeface="Arial" charset="0"/>
                <a:cs typeface="Arial" charset="0"/>
              </a:rPr>
              <a:t>Metallic</a:t>
            </a:r>
            <a:r>
              <a:rPr lang="en-US" sz="1100" b="0" baseline="0" dirty="0">
                <a:solidFill>
                  <a:prstClr val="black"/>
                </a:solidFill>
                <a:latin typeface="Arial" charset="0"/>
                <a:ea typeface="Arial" charset="0"/>
                <a:cs typeface="Arial" charset="0"/>
              </a:rPr>
              <a:t> (cermet) Fuels</a:t>
            </a:r>
          </a:p>
          <a:p>
            <a:pPr eaLnBrk="1" fontAlgn="auto" hangingPunct="1">
              <a:spcBef>
                <a:spcPts val="0"/>
              </a:spcBef>
              <a:spcAft>
                <a:spcPts val="0"/>
              </a:spcAft>
            </a:pPr>
            <a:r>
              <a:rPr lang="en-US" sz="1100" b="0" baseline="0" dirty="0">
                <a:solidFill>
                  <a:prstClr val="black"/>
                </a:solidFill>
                <a:latin typeface="Arial" charset="0"/>
                <a:ea typeface="Arial" charset="0"/>
                <a:cs typeface="Arial" charset="0"/>
              </a:rPr>
              <a:t>W and Mo matrix</a:t>
            </a:r>
          </a:p>
        </p:txBody>
      </p:sp>
      <p:sp>
        <p:nvSpPr>
          <p:cNvPr id="89" name="TextBox 88">
            <a:extLst>
              <a:ext uri="{FF2B5EF4-FFF2-40B4-BE49-F238E27FC236}">
                <a16:creationId xmlns:a16="http://schemas.microsoft.com/office/drawing/2014/main" id="{6A480743-ADAA-4128-82F2-93E13A65B9BF}"/>
              </a:ext>
            </a:extLst>
          </p:cNvPr>
          <p:cNvSpPr txBox="1"/>
          <p:nvPr/>
        </p:nvSpPr>
        <p:spPr>
          <a:xfrm>
            <a:off x="3557180" y="3505200"/>
            <a:ext cx="2273858" cy="692497"/>
          </a:xfrm>
          <a:prstGeom prst="rect">
            <a:avLst/>
          </a:prstGeom>
          <a:noFill/>
        </p:spPr>
        <p:txBody>
          <a:bodyPr wrap="square" rtlCol="0">
            <a:spAutoFit/>
          </a:bodyPr>
          <a:lstStyle/>
          <a:p>
            <a:pPr eaLnBrk="1" fontAlgn="auto" hangingPunct="1">
              <a:spcBef>
                <a:spcPts val="0"/>
              </a:spcBef>
              <a:spcAft>
                <a:spcPts val="0"/>
              </a:spcAft>
            </a:pPr>
            <a:r>
              <a:rPr lang="en-US" sz="1400" baseline="0" dirty="0">
                <a:solidFill>
                  <a:prstClr val="black"/>
                </a:solidFill>
                <a:latin typeface="Arial" charset="0"/>
                <a:ea typeface="Arial" charset="0"/>
                <a:cs typeface="Arial" charset="0"/>
              </a:rPr>
              <a:t>Space Nuclear Thermal Propulsion (SNTP)</a:t>
            </a:r>
          </a:p>
          <a:p>
            <a:pPr eaLnBrk="1" fontAlgn="auto" hangingPunct="1">
              <a:spcBef>
                <a:spcPts val="0"/>
              </a:spcBef>
              <a:spcAft>
                <a:spcPts val="0"/>
              </a:spcAft>
            </a:pPr>
            <a:r>
              <a:rPr lang="en-US" sz="1100" b="0" u="sng" baseline="0" dirty="0">
                <a:solidFill>
                  <a:prstClr val="black"/>
                </a:solidFill>
                <a:latin typeface="Arial" charset="0"/>
                <a:ea typeface="Arial" charset="0"/>
                <a:cs typeface="Arial" charset="0"/>
              </a:rPr>
              <a:t>Carbide</a:t>
            </a:r>
            <a:r>
              <a:rPr lang="en-US" sz="1100" b="0" baseline="0" dirty="0">
                <a:solidFill>
                  <a:prstClr val="black"/>
                </a:solidFill>
                <a:latin typeface="Arial" charset="0"/>
                <a:ea typeface="Arial" charset="0"/>
                <a:cs typeface="Arial" charset="0"/>
              </a:rPr>
              <a:t> “Particle” Fuels</a:t>
            </a:r>
          </a:p>
        </p:txBody>
      </p:sp>
      <p:sp>
        <p:nvSpPr>
          <p:cNvPr id="90" name="TextBox 89">
            <a:extLst>
              <a:ext uri="{FF2B5EF4-FFF2-40B4-BE49-F238E27FC236}">
                <a16:creationId xmlns:a16="http://schemas.microsoft.com/office/drawing/2014/main" id="{09347B64-4468-4C0B-8A34-4914FE8E32C6}"/>
              </a:ext>
            </a:extLst>
          </p:cNvPr>
          <p:cNvSpPr txBox="1"/>
          <p:nvPr/>
        </p:nvSpPr>
        <p:spPr>
          <a:xfrm>
            <a:off x="3578491" y="4283231"/>
            <a:ext cx="2273858" cy="477054"/>
          </a:xfrm>
          <a:prstGeom prst="rect">
            <a:avLst/>
          </a:prstGeom>
          <a:noFill/>
        </p:spPr>
        <p:txBody>
          <a:bodyPr wrap="square" rtlCol="0">
            <a:spAutoFit/>
          </a:bodyPr>
          <a:lstStyle/>
          <a:p>
            <a:pPr eaLnBrk="1" fontAlgn="auto" hangingPunct="1">
              <a:spcBef>
                <a:spcPts val="0"/>
              </a:spcBef>
              <a:spcAft>
                <a:spcPts val="0"/>
              </a:spcAft>
            </a:pPr>
            <a:r>
              <a:rPr lang="en-US" sz="1400" baseline="0" dirty="0">
                <a:solidFill>
                  <a:prstClr val="black"/>
                </a:solidFill>
                <a:latin typeface="Arial" charset="0"/>
                <a:ea typeface="Arial" charset="0"/>
                <a:cs typeface="Arial" charset="0"/>
              </a:rPr>
              <a:t>Russian NTP Program</a:t>
            </a:r>
          </a:p>
          <a:p>
            <a:pPr eaLnBrk="1" fontAlgn="auto" hangingPunct="1">
              <a:spcBef>
                <a:spcPts val="0"/>
              </a:spcBef>
              <a:spcAft>
                <a:spcPts val="0"/>
              </a:spcAft>
            </a:pPr>
            <a:r>
              <a:rPr lang="en-US" sz="1100" b="0" u="sng" baseline="0" dirty="0">
                <a:solidFill>
                  <a:prstClr val="black"/>
                </a:solidFill>
                <a:latin typeface="Arial" charset="0"/>
                <a:ea typeface="Arial" charset="0"/>
                <a:cs typeface="Arial" charset="0"/>
              </a:rPr>
              <a:t>Carbide</a:t>
            </a:r>
            <a:r>
              <a:rPr lang="en-US" sz="1100" b="0" baseline="0" dirty="0">
                <a:solidFill>
                  <a:prstClr val="black"/>
                </a:solidFill>
                <a:latin typeface="Arial" charset="0"/>
                <a:ea typeface="Arial" charset="0"/>
                <a:cs typeface="Arial" charset="0"/>
              </a:rPr>
              <a:t> “Twisted Ribbon” Fuels</a:t>
            </a:r>
          </a:p>
        </p:txBody>
      </p:sp>
      <p:sp>
        <p:nvSpPr>
          <p:cNvPr id="101" name="TextBox 100">
            <a:extLst>
              <a:ext uri="{FF2B5EF4-FFF2-40B4-BE49-F238E27FC236}">
                <a16:creationId xmlns:a16="http://schemas.microsoft.com/office/drawing/2014/main" id="{485921C4-8D41-45DF-8771-53ED77A97611}"/>
              </a:ext>
            </a:extLst>
          </p:cNvPr>
          <p:cNvSpPr txBox="1"/>
          <p:nvPr/>
        </p:nvSpPr>
        <p:spPr>
          <a:xfrm>
            <a:off x="2370317" y="3324601"/>
            <a:ext cx="4640366" cy="200055"/>
          </a:xfrm>
          <a:prstGeom prst="rect">
            <a:avLst/>
          </a:prstGeom>
          <a:noFill/>
        </p:spPr>
        <p:txBody>
          <a:bodyPr wrap="square">
            <a:spAutoFit/>
          </a:bodyPr>
          <a:lstStyle/>
          <a:p>
            <a:pPr eaLnBrk="1" fontAlgn="auto" hangingPunct="1">
              <a:spcBef>
                <a:spcPts val="0"/>
              </a:spcBef>
              <a:spcAft>
                <a:spcPts val="0"/>
              </a:spcAft>
            </a:pPr>
            <a:r>
              <a:rPr lang="en-US" sz="700" b="0" baseline="0" dirty="0">
                <a:solidFill>
                  <a:prstClr val="black"/>
                </a:solidFill>
                <a:latin typeface="Arial" panose="020B0604020202020204"/>
              </a:rPr>
              <a:t>ANL/TD/TM01-22</a:t>
            </a:r>
            <a:endParaRPr lang="en-US" sz="1600" b="0" baseline="0" dirty="0">
              <a:solidFill>
                <a:prstClr val="black"/>
              </a:solidFill>
              <a:latin typeface="Arial" panose="020B0604020202020204"/>
            </a:endParaRPr>
          </a:p>
        </p:txBody>
      </p:sp>
      <p:sp>
        <p:nvSpPr>
          <p:cNvPr id="102" name="TextBox 101">
            <a:extLst>
              <a:ext uri="{FF2B5EF4-FFF2-40B4-BE49-F238E27FC236}">
                <a16:creationId xmlns:a16="http://schemas.microsoft.com/office/drawing/2014/main" id="{1670C544-D5CA-4026-81CF-3F618F57FDB3}"/>
              </a:ext>
            </a:extLst>
          </p:cNvPr>
          <p:cNvSpPr txBox="1"/>
          <p:nvPr/>
        </p:nvSpPr>
        <p:spPr>
          <a:xfrm>
            <a:off x="2732238" y="4955823"/>
            <a:ext cx="4640366" cy="200055"/>
          </a:xfrm>
          <a:prstGeom prst="rect">
            <a:avLst/>
          </a:prstGeom>
          <a:noFill/>
        </p:spPr>
        <p:txBody>
          <a:bodyPr wrap="square">
            <a:spAutoFit/>
          </a:bodyPr>
          <a:lstStyle/>
          <a:p>
            <a:pPr eaLnBrk="1" fontAlgn="auto" hangingPunct="1">
              <a:spcBef>
                <a:spcPts val="0"/>
              </a:spcBef>
              <a:spcAft>
                <a:spcPts val="0"/>
              </a:spcAft>
            </a:pPr>
            <a:r>
              <a:rPr lang="en-US" sz="700" b="0" baseline="0" dirty="0">
                <a:solidFill>
                  <a:prstClr val="black"/>
                </a:solidFill>
                <a:latin typeface="Arial" panose="020B0604020202020204"/>
              </a:rPr>
              <a:t>ANL/TD/TM01-22</a:t>
            </a:r>
            <a:endParaRPr lang="en-US" sz="1600" b="0" baseline="0" dirty="0">
              <a:solidFill>
                <a:prstClr val="black"/>
              </a:solidFill>
              <a:latin typeface="Arial" panose="020B0604020202020204"/>
            </a:endParaRPr>
          </a:p>
        </p:txBody>
      </p:sp>
      <p:sp>
        <p:nvSpPr>
          <p:cNvPr id="103" name="TextBox 102">
            <a:extLst>
              <a:ext uri="{FF2B5EF4-FFF2-40B4-BE49-F238E27FC236}">
                <a16:creationId xmlns:a16="http://schemas.microsoft.com/office/drawing/2014/main" id="{18273BC4-D175-41A3-9216-8DA85A94F4BE}"/>
              </a:ext>
            </a:extLst>
          </p:cNvPr>
          <p:cNvSpPr txBox="1"/>
          <p:nvPr/>
        </p:nvSpPr>
        <p:spPr>
          <a:xfrm>
            <a:off x="2384086" y="2298249"/>
            <a:ext cx="4640366" cy="200055"/>
          </a:xfrm>
          <a:prstGeom prst="rect">
            <a:avLst/>
          </a:prstGeom>
          <a:noFill/>
        </p:spPr>
        <p:txBody>
          <a:bodyPr wrap="square">
            <a:spAutoFit/>
          </a:bodyPr>
          <a:lstStyle/>
          <a:p>
            <a:pPr eaLnBrk="1" fontAlgn="auto" hangingPunct="1">
              <a:spcBef>
                <a:spcPts val="0"/>
              </a:spcBef>
              <a:spcAft>
                <a:spcPts val="0"/>
              </a:spcAft>
            </a:pPr>
            <a:r>
              <a:rPr lang="en-US" sz="700" b="0" baseline="0" dirty="0">
                <a:solidFill>
                  <a:srgbClr val="F8F8F8"/>
                </a:solidFill>
                <a:latin typeface="Arial" panose="020B0604020202020204"/>
              </a:rPr>
              <a:t>ANL/TD/TM01-22</a:t>
            </a:r>
            <a:endParaRPr lang="en-US" sz="1600" b="0" baseline="0" dirty="0">
              <a:solidFill>
                <a:srgbClr val="F8F8F8"/>
              </a:solidFill>
              <a:latin typeface="Arial" panose="020B0604020202020204"/>
            </a:endParaRPr>
          </a:p>
        </p:txBody>
      </p:sp>
      <p:sp>
        <p:nvSpPr>
          <p:cNvPr id="50" name="TextBox 49">
            <a:extLst>
              <a:ext uri="{FF2B5EF4-FFF2-40B4-BE49-F238E27FC236}">
                <a16:creationId xmlns:a16="http://schemas.microsoft.com/office/drawing/2014/main" id="{125FC2D3-836C-491C-B7D7-C6EBD7BB89E6}"/>
              </a:ext>
            </a:extLst>
          </p:cNvPr>
          <p:cNvSpPr txBox="1"/>
          <p:nvPr/>
        </p:nvSpPr>
        <p:spPr>
          <a:xfrm>
            <a:off x="5443449" y="1347210"/>
            <a:ext cx="1525999" cy="430887"/>
          </a:xfrm>
          <a:prstGeom prst="rect">
            <a:avLst/>
          </a:prstGeom>
          <a:noFill/>
        </p:spPr>
        <p:txBody>
          <a:bodyPr wrap="square" rtlCol="0">
            <a:spAutoFit/>
          </a:bodyPr>
          <a:lstStyle/>
          <a:p>
            <a:pPr algn="ctr" eaLnBrk="1" fontAlgn="auto" hangingPunct="1">
              <a:spcBef>
                <a:spcPts val="0"/>
              </a:spcBef>
              <a:spcAft>
                <a:spcPts val="0"/>
              </a:spcAft>
            </a:pPr>
            <a:r>
              <a:rPr lang="en-US" sz="1050" baseline="0" dirty="0">
                <a:solidFill>
                  <a:prstClr val="black"/>
                </a:solidFill>
                <a:latin typeface="Arial" charset="0"/>
                <a:ea typeface="Arial" charset="0"/>
                <a:cs typeface="Arial" charset="0"/>
              </a:rPr>
              <a:t>Hot Hydrogen</a:t>
            </a:r>
          </a:p>
          <a:p>
            <a:pPr algn="ctr" eaLnBrk="1" fontAlgn="auto" hangingPunct="1">
              <a:spcBef>
                <a:spcPts val="0"/>
              </a:spcBef>
              <a:spcAft>
                <a:spcPts val="0"/>
              </a:spcAft>
            </a:pPr>
            <a:r>
              <a:rPr lang="en-US" sz="1050" baseline="0" dirty="0">
                <a:solidFill>
                  <a:prstClr val="black"/>
                </a:solidFill>
                <a:latin typeface="Arial" charset="0"/>
                <a:ea typeface="Arial" charset="0"/>
                <a:cs typeface="Arial" charset="0"/>
              </a:rPr>
              <a:t>Static Testing</a:t>
            </a:r>
          </a:p>
        </p:txBody>
      </p:sp>
      <p:cxnSp>
        <p:nvCxnSpPr>
          <p:cNvPr id="51" name="Straight Connector 50">
            <a:extLst>
              <a:ext uri="{FF2B5EF4-FFF2-40B4-BE49-F238E27FC236}">
                <a16:creationId xmlns:a16="http://schemas.microsoft.com/office/drawing/2014/main" id="{2DE716F1-0DF7-4133-8C98-6377E989AE29}"/>
              </a:ext>
            </a:extLst>
          </p:cNvPr>
          <p:cNvCxnSpPr/>
          <p:nvPr/>
        </p:nvCxnSpPr>
        <p:spPr>
          <a:xfrm flipV="1">
            <a:off x="5670088" y="1757211"/>
            <a:ext cx="4572000" cy="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52" name="TextBox 51">
            <a:extLst>
              <a:ext uri="{FF2B5EF4-FFF2-40B4-BE49-F238E27FC236}">
                <a16:creationId xmlns:a16="http://schemas.microsoft.com/office/drawing/2014/main" id="{E645FBAC-2340-496C-A811-6E718AE08625}"/>
              </a:ext>
            </a:extLst>
          </p:cNvPr>
          <p:cNvSpPr txBox="1"/>
          <p:nvPr/>
        </p:nvSpPr>
        <p:spPr>
          <a:xfrm>
            <a:off x="6522551" y="1347211"/>
            <a:ext cx="1525999" cy="430887"/>
          </a:xfrm>
          <a:prstGeom prst="rect">
            <a:avLst/>
          </a:prstGeom>
          <a:noFill/>
        </p:spPr>
        <p:txBody>
          <a:bodyPr wrap="square" rtlCol="0">
            <a:spAutoFit/>
          </a:bodyPr>
          <a:lstStyle/>
          <a:p>
            <a:pPr algn="ctr" eaLnBrk="1" fontAlgn="auto" hangingPunct="1">
              <a:spcBef>
                <a:spcPts val="0"/>
              </a:spcBef>
              <a:spcAft>
                <a:spcPts val="0"/>
              </a:spcAft>
            </a:pPr>
            <a:r>
              <a:rPr lang="en-US" sz="1050" baseline="0" dirty="0">
                <a:solidFill>
                  <a:prstClr val="black"/>
                </a:solidFill>
                <a:latin typeface="Arial" charset="0"/>
                <a:ea typeface="Arial" charset="0"/>
                <a:cs typeface="Arial" charset="0"/>
              </a:rPr>
              <a:t>Hot Hydrogen</a:t>
            </a:r>
          </a:p>
          <a:p>
            <a:pPr algn="ctr" eaLnBrk="1" fontAlgn="auto" hangingPunct="1">
              <a:spcBef>
                <a:spcPts val="0"/>
              </a:spcBef>
              <a:spcAft>
                <a:spcPts val="0"/>
              </a:spcAft>
            </a:pPr>
            <a:r>
              <a:rPr lang="en-US" sz="1050" baseline="0" dirty="0">
                <a:solidFill>
                  <a:prstClr val="black"/>
                </a:solidFill>
                <a:latin typeface="Arial" charset="0"/>
                <a:ea typeface="Arial" charset="0"/>
                <a:cs typeface="Arial" charset="0"/>
              </a:rPr>
              <a:t>Thermal Cycling</a:t>
            </a:r>
          </a:p>
        </p:txBody>
      </p:sp>
      <p:sp>
        <p:nvSpPr>
          <p:cNvPr id="53" name="TextBox 52">
            <a:extLst>
              <a:ext uri="{FF2B5EF4-FFF2-40B4-BE49-F238E27FC236}">
                <a16:creationId xmlns:a16="http://schemas.microsoft.com/office/drawing/2014/main" id="{3C0837B3-B040-44FE-B515-896FBFA84102}"/>
              </a:ext>
            </a:extLst>
          </p:cNvPr>
          <p:cNvSpPr txBox="1"/>
          <p:nvPr/>
        </p:nvSpPr>
        <p:spPr>
          <a:xfrm>
            <a:off x="7755877" y="1354315"/>
            <a:ext cx="1525999" cy="415498"/>
          </a:xfrm>
          <a:prstGeom prst="rect">
            <a:avLst/>
          </a:prstGeom>
          <a:noFill/>
        </p:spPr>
        <p:txBody>
          <a:bodyPr wrap="square" rtlCol="0">
            <a:spAutoFit/>
          </a:bodyPr>
          <a:lstStyle/>
          <a:p>
            <a:pPr algn="ctr" eaLnBrk="1" fontAlgn="auto" hangingPunct="1">
              <a:spcBef>
                <a:spcPts val="0"/>
              </a:spcBef>
              <a:spcAft>
                <a:spcPts val="0"/>
              </a:spcAft>
            </a:pPr>
            <a:r>
              <a:rPr lang="en-US" sz="1050" baseline="0" dirty="0">
                <a:solidFill>
                  <a:prstClr val="black"/>
                </a:solidFill>
                <a:latin typeface="Arial" charset="0"/>
                <a:ea typeface="Arial" charset="0"/>
                <a:cs typeface="Arial" charset="0"/>
              </a:rPr>
              <a:t>Prototypic Irradiation Testing</a:t>
            </a:r>
          </a:p>
        </p:txBody>
      </p:sp>
      <p:sp>
        <p:nvSpPr>
          <p:cNvPr id="54" name="TextBox 53">
            <a:extLst>
              <a:ext uri="{FF2B5EF4-FFF2-40B4-BE49-F238E27FC236}">
                <a16:creationId xmlns:a16="http://schemas.microsoft.com/office/drawing/2014/main" id="{6C2EDF89-0793-4409-9A2A-78880E4A4D9D}"/>
              </a:ext>
            </a:extLst>
          </p:cNvPr>
          <p:cNvSpPr txBox="1"/>
          <p:nvPr/>
        </p:nvSpPr>
        <p:spPr>
          <a:xfrm>
            <a:off x="9062709" y="1351289"/>
            <a:ext cx="1154288" cy="415498"/>
          </a:xfrm>
          <a:prstGeom prst="rect">
            <a:avLst/>
          </a:prstGeom>
          <a:noFill/>
        </p:spPr>
        <p:txBody>
          <a:bodyPr wrap="square" rtlCol="0">
            <a:spAutoFit/>
          </a:bodyPr>
          <a:lstStyle/>
          <a:p>
            <a:pPr algn="ctr" eaLnBrk="1" fontAlgn="auto" hangingPunct="1">
              <a:spcBef>
                <a:spcPts val="0"/>
              </a:spcBef>
              <a:spcAft>
                <a:spcPts val="0"/>
              </a:spcAft>
            </a:pPr>
            <a:r>
              <a:rPr lang="en-US" sz="1050" baseline="0">
                <a:solidFill>
                  <a:prstClr val="black"/>
                </a:solidFill>
                <a:latin typeface="Arial" charset="0"/>
                <a:ea typeface="Arial" charset="0"/>
                <a:cs typeface="Arial" charset="0"/>
              </a:rPr>
              <a:t>Prototypic Engine Testing</a:t>
            </a:r>
            <a:endParaRPr lang="en-US" sz="1050" baseline="0" dirty="0">
              <a:solidFill>
                <a:prstClr val="black"/>
              </a:solidFill>
              <a:latin typeface="Arial" charset="0"/>
              <a:ea typeface="Arial" charset="0"/>
              <a:cs typeface="Arial" charset="0"/>
            </a:endParaRPr>
          </a:p>
        </p:txBody>
      </p:sp>
      <p:cxnSp>
        <p:nvCxnSpPr>
          <p:cNvPr id="55" name="Straight Connector 54">
            <a:extLst>
              <a:ext uri="{FF2B5EF4-FFF2-40B4-BE49-F238E27FC236}">
                <a16:creationId xmlns:a16="http://schemas.microsoft.com/office/drawing/2014/main" id="{9B816018-274A-4A4A-8B51-4EEF34483CBA}"/>
              </a:ext>
            </a:extLst>
          </p:cNvPr>
          <p:cNvCxnSpPr/>
          <p:nvPr/>
        </p:nvCxnSpPr>
        <p:spPr>
          <a:xfrm flipV="1">
            <a:off x="5967877" y="5062715"/>
            <a:ext cx="4114800" cy="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56" name="TextBox 55">
            <a:extLst>
              <a:ext uri="{FF2B5EF4-FFF2-40B4-BE49-F238E27FC236}">
                <a16:creationId xmlns:a16="http://schemas.microsoft.com/office/drawing/2014/main" id="{16FF184D-51FB-4E5A-8B31-4A7E089EAAC4}"/>
              </a:ext>
            </a:extLst>
          </p:cNvPr>
          <p:cNvSpPr txBox="1"/>
          <p:nvPr/>
        </p:nvSpPr>
        <p:spPr>
          <a:xfrm>
            <a:off x="5948488" y="5046648"/>
            <a:ext cx="1807388" cy="253916"/>
          </a:xfrm>
          <a:prstGeom prst="rect">
            <a:avLst/>
          </a:prstGeom>
          <a:noFill/>
        </p:spPr>
        <p:txBody>
          <a:bodyPr wrap="square" rtlCol="0">
            <a:spAutoFit/>
          </a:bodyPr>
          <a:lstStyle/>
          <a:p>
            <a:pPr algn="ctr" eaLnBrk="1" fontAlgn="auto" hangingPunct="1">
              <a:spcBef>
                <a:spcPts val="0"/>
              </a:spcBef>
              <a:spcAft>
                <a:spcPts val="0"/>
              </a:spcAft>
            </a:pPr>
            <a:r>
              <a:rPr lang="en-US" sz="1050" baseline="0" dirty="0">
                <a:solidFill>
                  <a:prstClr val="black"/>
                </a:solidFill>
                <a:latin typeface="Arial" charset="0"/>
                <a:ea typeface="Arial" charset="0"/>
                <a:cs typeface="Arial" charset="0"/>
              </a:rPr>
              <a:t>Non-Nuclear</a:t>
            </a:r>
          </a:p>
        </p:txBody>
      </p:sp>
      <p:sp>
        <p:nvSpPr>
          <p:cNvPr id="57" name="TextBox 56">
            <a:extLst>
              <a:ext uri="{FF2B5EF4-FFF2-40B4-BE49-F238E27FC236}">
                <a16:creationId xmlns:a16="http://schemas.microsoft.com/office/drawing/2014/main" id="{C224D15A-8A5F-4415-86CF-69BEE6F122E8}"/>
              </a:ext>
            </a:extLst>
          </p:cNvPr>
          <p:cNvSpPr txBox="1"/>
          <p:nvPr/>
        </p:nvSpPr>
        <p:spPr>
          <a:xfrm>
            <a:off x="8000868" y="5063212"/>
            <a:ext cx="2101198" cy="253916"/>
          </a:xfrm>
          <a:prstGeom prst="rect">
            <a:avLst/>
          </a:prstGeom>
          <a:noFill/>
        </p:spPr>
        <p:txBody>
          <a:bodyPr wrap="square" rtlCol="0">
            <a:spAutoFit/>
          </a:bodyPr>
          <a:lstStyle/>
          <a:p>
            <a:pPr algn="ctr" eaLnBrk="1" fontAlgn="auto" hangingPunct="1">
              <a:spcBef>
                <a:spcPts val="0"/>
              </a:spcBef>
              <a:spcAft>
                <a:spcPts val="0"/>
              </a:spcAft>
            </a:pPr>
            <a:r>
              <a:rPr lang="en-US" sz="1050" baseline="0">
                <a:solidFill>
                  <a:prstClr val="black"/>
                </a:solidFill>
                <a:latin typeface="Arial" charset="0"/>
                <a:ea typeface="Arial" charset="0"/>
                <a:cs typeface="Arial" charset="0"/>
              </a:rPr>
              <a:t>Nuclear</a:t>
            </a:r>
            <a:endParaRPr lang="en-US" sz="1050" baseline="0" dirty="0">
              <a:solidFill>
                <a:prstClr val="black"/>
              </a:solidFill>
              <a:latin typeface="Arial" charset="0"/>
              <a:ea typeface="Arial" charset="0"/>
              <a:cs typeface="Arial" charset="0"/>
            </a:endParaRPr>
          </a:p>
        </p:txBody>
      </p:sp>
      <p:pic>
        <p:nvPicPr>
          <p:cNvPr id="58" name="Picture 57">
            <a:extLst>
              <a:ext uri="{FF2B5EF4-FFF2-40B4-BE49-F238E27FC236}">
                <a16:creationId xmlns:a16="http://schemas.microsoft.com/office/drawing/2014/main" id="{3EB9EB9F-13C7-44D0-A802-5D213C61BC77}"/>
              </a:ext>
            </a:extLst>
          </p:cNvPr>
          <p:cNvPicPr>
            <a:picLocks noChangeAspect="1"/>
          </p:cNvPicPr>
          <p:nvPr/>
        </p:nvPicPr>
        <p:blipFill>
          <a:blip r:embed="rId7"/>
          <a:stretch>
            <a:fillRect/>
          </a:stretch>
        </p:blipFill>
        <p:spPr>
          <a:xfrm>
            <a:off x="6058262" y="2007453"/>
            <a:ext cx="296371" cy="293838"/>
          </a:xfrm>
          <a:prstGeom prst="rect">
            <a:avLst/>
          </a:prstGeom>
        </p:spPr>
      </p:pic>
      <p:pic>
        <p:nvPicPr>
          <p:cNvPr id="59" name="Picture 58">
            <a:extLst>
              <a:ext uri="{FF2B5EF4-FFF2-40B4-BE49-F238E27FC236}">
                <a16:creationId xmlns:a16="http://schemas.microsoft.com/office/drawing/2014/main" id="{795F7046-B008-4461-8FFD-428A38176A8A}"/>
              </a:ext>
            </a:extLst>
          </p:cNvPr>
          <p:cNvPicPr>
            <a:picLocks noChangeAspect="1"/>
          </p:cNvPicPr>
          <p:nvPr/>
        </p:nvPicPr>
        <p:blipFill>
          <a:blip r:embed="rId7"/>
          <a:stretch>
            <a:fillRect/>
          </a:stretch>
        </p:blipFill>
        <p:spPr>
          <a:xfrm>
            <a:off x="6058261" y="2792208"/>
            <a:ext cx="296371" cy="293838"/>
          </a:xfrm>
          <a:prstGeom prst="rect">
            <a:avLst/>
          </a:prstGeom>
        </p:spPr>
      </p:pic>
      <p:pic>
        <p:nvPicPr>
          <p:cNvPr id="60" name="Picture 59">
            <a:extLst>
              <a:ext uri="{FF2B5EF4-FFF2-40B4-BE49-F238E27FC236}">
                <a16:creationId xmlns:a16="http://schemas.microsoft.com/office/drawing/2014/main" id="{28EE074A-EC6B-4EE5-AC72-BCF6A79B4538}"/>
              </a:ext>
            </a:extLst>
          </p:cNvPr>
          <p:cNvPicPr>
            <a:picLocks noChangeAspect="1"/>
          </p:cNvPicPr>
          <p:nvPr/>
        </p:nvPicPr>
        <p:blipFill>
          <a:blip r:embed="rId7"/>
          <a:stretch>
            <a:fillRect/>
          </a:stretch>
        </p:blipFill>
        <p:spPr>
          <a:xfrm>
            <a:off x="6058259" y="3699105"/>
            <a:ext cx="296371" cy="293838"/>
          </a:xfrm>
          <a:prstGeom prst="rect">
            <a:avLst/>
          </a:prstGeom>
        </p:spPr>
      </p:pic>
      <p:pic>
        <p:nvPicPr>
          <p:cNvPr id="61" name="Picture 60">
            <a:extLst>
              <a:ext uri="{FF2B5EF4-FFF2-40B4-BE49-F238E27FC236}">
                <a16:creationId xmlns:a16="http://schemas.microsoft.com/office/drawing/2014/main" id="{6D9A910E-7525-424B-8E5A-3726E2B06F9C}"/>
              </a:ext>
            </a:extLst>
          </p:cNvPr>
          <p:cNvPicPr>
            <a:picLocks noChangeAspect="1"/>
          </p:cNvPicPr>
          <p:nvPr/>
        </p:nvPicPr>
        <p:blipFill>
          <a:blip r:embed="rId7"/>
          <a:stretch>
            <a:fillRect/>
          </a:stretch>
        </p:blipFill>
        <p:spPr>
          <a:xfrm>
            <a:off x="6058259" y="4465663"/>
            <a:ext cx="296371" cy="293838"/>
          </a:xfrm>
          <a:prstGeom prst="rect">
            <a:avLst/>
          </a:prstGeom>
        </p:spPr>
      </p:pic>
      <p:pic>
        <p:nvPicPr>
          <p:cNvPr id="62" name="Picture 61">
            <a:extLst>
              <a:ext uri="{FF2B5EF4-FFF2-40B4-BE49-F238E27FC236}">
                <a16:creationId xmlns:a16="http://schemas.microsoft.com/office/drawing/2014/main" id="{E33364E1-6576-4657-802E-9D1E035CBF7C}"/>
              </a:ext>
            </a:extLst>
          </p:cNvPr>
          <p:cNvPicPr>
            <a:picLocks noChangeAspect="1"/>
          </p:cNvPicPr>
          <p:nvPr/>
        </p:nvPicPr>
        <p:blipFill>
          <a:blip r:embed="rId7"/>
          <a:stretch>
            <a:fillRect/>
          </a:stretch>
        </p:blipFill>
        <p:spPr>
          <a:xfrm>
            <a:off x="7137364" y="2787968"/>
            <a:ext cx="296371" cy="293838"/>
          </a:xfrm>
          <a:prstGeom prst="rect">
            <a:avLst/>
          </a:prstGeom>
        </p:spPr>
      </p:pic>
      <p:pic>
        <p:nvPicPr>
          <p:cNvPr id="63" name="Picture 62">
            <a:extLst>
              <a:ext uri="{FF2B5EF4-FFF2-40B4-BE49-F238E27FC236}">
                <a16:creationId xmlns:a16="http://schemas.microsoft.com/office/drawing/2014/main" id="{F41EAF3D-8491-4FCA-BA83-1812D32F1CD2}"/>
              </a:ext>
            </a:extLst>
          </p:cNvPr>
          <p:cNvPicPr>
            <a:picLocks noChangeAspect="1"/>
          </p:cNvPicPr>
          <p:nvPr/>
        </p:nvPicPr>
        <p:blipFill>
          <a:blip r:embed="rId7"/>
          <a:stretch>
            <a:fillRect/>
          </a:stretch>
        </p:blipFill>
        <p:spPr>
          <a:xfrm>
            <a:off x="7137364" y="4462318"/>
            <a:ext cx="296371" cy="293838"/>
          </a:xfrm>
          <a:prstGeom prst="rect">
            <a:avLst/>
          </a:prstGeom>
        </p:spPr>
      </p:pic>
      <p:pic>
        <p:nvPicPr>
          <p:cNvPr id="64" name="Picture 63">
            <a:extLst>
              <a:ext uri="{FF2B5EF4-FFF2-40B4-BE49-F238E27FC236}">
                <a16:creationId xmlns:a16="http://schemas.microsoft.com/office/drawing/2014/main" id="{30142BFF-A8E0-49C0-973F-6AE65B6E52EE}"/>
              </a:ext>
            </a:extLst>
          </p:cNvPr>
          <p:cNvPicPr>
            <a:picLocks noChangeAspect="1"/>
          </p:cNvPicPr>
          <p:nvPr/>
        </p:nvPicPr>
        <p:blipFill>
          <a:blip r:embed="rId7"/>
          <a:stretch>
            <a:fillRect/>
          </a:stretch>
        </p:blipFill>
        <p:spPr>
          <a:xfrm>
            <a:off x="8370690" y="2016215"/>
            <a:ext cx="296371" cy="293838"/>
          </a:xfrm>
          <a:prstGeom prst="rect">
            <a:avLst/>
          </a:prstGeom>
        </p:spPr>
      </p:pic>
      <p:pic>
        <p:nvPicPr>
          <p:cNvPr id="65" name="Picture 64">
            <a:extLst>
              <a:ext uri="{FF2B5EF4-FFF2-40B4-BE49-F238E27FC236}">
                <a16:creationId xmlns:a16="http://schemas.microsoft.com/office/drawing/2014/main" id="{DAD79D9C-9196-40A4-9F57-00F9998D5962}"/>
              </a:ext>
            </a:extLst>
          </p:cNvPr>
          <p:cNvPicPr>
            <a:picLocks noChangeAspect="1"/>
          </p:cNvPicPr>
          <p:nvPr/>
        </p:nvPicPr>
        <p:blipFill>
          <a:blip r:embed="rId7"/>
          <a:stretch>
            <a:fillRect/>
          </a:stretch>
        </p:blipFill>
        <p:spPr>
          <a:xfrm>
            <a:off x="8370689" y="4463832"/>
            <a:ext cx="296371" cy="293838"/>
          </a:xfrm>
          <a:prstGeom prst="rect">
            <a:avLst/>
          </a:prstGeom>
        </p:spPr>
      </p:pic>
      <p:pic>
        <p:nvPicPr>
          <p:cNvPr id="66" name="Picture 65">
            <a:extLst>
              <a:ext uri="{FF2B5EF4-FFF2-40B4-BE49-F238E27FC236}">
                <a16:creationId xmlns:a16="http://schemas.microsoft.com/office/drawing/2014/main" id="{4E00C90C-15D2-4F1F-92C9-A5842ACC4F81}"/>
              </a:ext>
            </a:extLst>
          </p:cNvPr>
          <p:cNvPicPr>
            <a:picLocks noChangeAspect="1"/>
          </p:cNvPicPr>
          <p:nvPr/>
        </p:nvPicPr>
        <p:blipFill>
          <a:blip r:embed="rId7"/>
          <a:stretch>
            <a:fillRect/>
          </a:stretch>
        </p:blipFill>
        <p:spPr>
          <a:xfrm>
            <a:off x="9491668" y="2007453"/>
            <a:ext cx="296371" cy="293838"/>
          </a:xfrm>
          <a:prstGeom prst="rect">
            <a:avLst/>
          </a:prstGeom>
        </p:spPr>
      </p:pic>
      <p:pic>
        <p:nvPicPr>
          <p:cNvPr id="67" name="Picture 66">
            <a:extLst>
              <a:ext uri="{FF2B5EF4-FFF2-40B4-BE49-F238E27FC236}">
                <a16:creationId xmlns:a16="http://schemas.microsoft.com/office/drawing/2014/main" id="{BEA72A33-E35E-44BC-8F1C-7533252983D2}"/>
              </a:ext>
            </a:extLst>
          </p:cNvPr>
          <p:cNvPicPr>
            <a:picLocks noChangeAspect="1"/>
          </p:cNvPicPr>
          <p:nvPr/>
        </p:nvPicPr>
        <p:blipFill>
          <a:blip r:embed="rId7"/>
          <a:stretch>
            <a:fillRect/>
          </a:stretch>
        </p:blipFill>
        <p:spPr>
          <a:xfrm>
            <a:off x="7137363" y="2016215"/>
            <a:ext cx="296371" cy="293838"/>
          </a:xfrm>
          <a:prstGeom prst="rect">
            <a:avLst/>
          </a:prstGeom>
        </p:spPr>
      </p:pic>
      <p:pic>
        <p:nvPicPr>
          <p:cNvPr id="68" name="Picture 67">
            <a:extLst>
              <a:ext uri="{FF2B5EF4-FFF2-40B4-BE49-F238E27FC236}">
                <a16:creationId xmlns:a16="http://schemas.microsoft.com/office/drawing/2014/main" id="{5F4E40A9-D948-45FA-9D59-9C11FA89644F}"/>
              </a:ext>
            </a:extLst>
          </p:cNvPr>
          <p:cNvPicPr>
            <a:picLocks noChangeAspect="1"/>
          </p:cNvPicPr>
          <p:nvPr/>
        </p:nvPicPr>
        <p:blipFill>
          <a:blip r:embed="rId7"/>
          <a:stretch>
            <a:fillRect/>
          </a:stretch>
        </p:blipFill>
        <p:spPr>
          <a:xfrm>
            <a:off x="7137362" y="3682210"/>
            <a:ext cx="296371" cy="293838"/>
          </a:xfrm>
          <a:prstGeom prst="rect">
            <a:avLst/>
          </a:prstGeom>
        </p:spPr>
      </p:pic>
      <p:pic>
        <p:nvPicPr>
          <p:cNvPr id="69" name="Picture 68">
            <a:extLst>
              <a:ext uri="{FF2B5EF4-FFF2-40B4-BE49-F238E27FC236}">
                <a16:creationId xmlns:a16="http://schemas.microsoft.com/office/drawing/2014/main" id="{14646D06-0B52-4C4A-9E8B-C0BA39DF706E}"/>
              </a:ext>
            </a:extLst>
          </p:cNvPr>
          <p:cNvPicPr>
            <a:picLocks noChangeAspect="1"/>
          </p:cNvPicPr>
          <p:nvPr/>
        </p:nvPicPr>
        <p:blipFill>
          <a:blip r:embed="rId7"/>
          <a:stretch>
            <a:fillRect/>
          </a:stretch>
        </p:blipFill>
        <p:spPr>
          <a:xfrm>
            <a:off x="8368481" y="3699105"/>
            <a:ext cx="296371" cy="293838"/>
          </a:xfrm>
          <a:prstGeom prst="rect">
            <a:avLst/>
          </a:prstGeom>
        </p:spPr>
      </p:pic>
      <p:pic>
        <p:nvPicPr>
          <p:cNvPr id="70" name="Picture 69">
            <a:extLst>
              <a:ext uri="{FF2B5EF4-FFF2-40B4-BE49-F238E27FC236}">
                <a16:creationId xmlns:a16="http://schemas.microsoft.com/office/drawing/2014/main" id="{F12FE839-42B7-475B-915C-FA452B013E16}"/>
              </a:ext>
            </a:extLst>
          </p:cNvPr>
          <p:cNvPicPr>
            <a:picLocks noChangeAspect="1"/>
          </p:cNvPicPr>
          <p:nvPr/>
        </p:nvPicPr>
        <p:blipFill>
          <a:blip r:embed="rId7"/>
          <a:stretch>
            <a:fillRect/>
          </a:stretch>
        </p:blipFill>
        <p:spPr>
          <a:xfrm>
            <a:off x="8368480" y="2773213"/>
            <a:ext cx="296371" cy="293838"/>
          </a:xfrm>
          <a:prstGeom prst="rect">
            <a:avLst/>
          </a:prstGeom>
        </p:spPr>
      </p:pic>
      <p:sp>
        <p:nvSpPr>
          <p:cNvPr id="71" name="Rectangle 70">
            <a:extLst>
              <a:ext uri="{FF2B5EF4-FFF2-40B4-BE49-F238E27FC236}">
                <a16:creationId xmlns:a16="http://schemas.microsoft.com/office/drawing/2014/main" id="{45CCD6DB-4B35-4F5C-ABB6-426BF0BB542A}"/>
              </a:ext>
            </a:extLst>
          </p:cNvPr>
          <p:cNvSpPr/>
          <p:nvPr/>
        </p:nvSpPr>
        <p:spPr>
          <a:xfrm rot="19733434">
            <a:off x="8516664" y="2516597"/>
            <a:ext cx="438252" cy="487012"/>
          </a:xfrm>
          <a:prstGeom prst="rect">
            <a:avLst/>
          </a:prstGeom>
          <a:solidFill>
            <a:sysClr val="window" lastClr="FFFFFF"/>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72" name="TextBox 71">
            <a:extLst>
              <a:ext uri="{FF2B5EF4-FFF2-40B4-BE49-F238E27FC236}">
                <a16:creationId xmlns:a16="http://schemas.microsoft.com/office/drawing/2014/main" id="{1DDA00CE-EFCC-4624-B183-AC38EA80FB6D}"/>
              </a:ext>
            </a:extLst>
          </p:cNvPr>
          <p:cNvSpPr txBox="1"/>
          <p:nvPr/>
        </p:nvSpPr>
        <p:spPr>
          <a:xfrm>
            <a:off x="5831038" y="5315635"/>
            <a:ext cx="4490715" cy="461665"/>
          </a:xfrm>
          <a:prstGeom prst="rect">
            <a:avLst/>
          </a:prstGeom>
          <a:noFill/>
        </p:spPr>
        <p:txBody>
          <a:bodyPr wrap="square">
            <a:spAutoFit/>
          </a:bodyPr>
          <a:lstStyle/>
          <a:p>
            <a:pPr algn="r" eaLnBrk="1" fontAlgn="auto" hangingPunct="1">
              <a:spcBef>
                <a:spcPts val="0"/>
              </a:spcBef>
              <a:spcAft>
                <a:spcPts val="0"/>
              </a:spcAft>
            </a:pPr>
            <a:r>
              <a:rPr lang="en-US" sz="800" b="0" baseline="0" dirty="0">
                <a:solidFill>
                  <a:prstClr val="black"/>
                </a:solidFill>
                <a:latin typeface="Arial" panose="020B0604020202020204"/>
              </a:rPr>
              <a:t>Adapted from: Benensky, K., "Tested and Analyzed Fuel Form Candidates for Nuclear Thermal Propulsion Applications" (2016). University of Tennessee.</a:t>
            </a:r>
          </a:p>
          <a:p>
            <a:pPr algn="r" eaLnBrk="1" fontAlgn="auto" hangingPunct="1">
              <a:spcBef>
                <a:spcPts val="0"/>
              </a:spcBef>
              <a:spcAft>
                <a:spcPts val="0"/>
              </a:spcAft>
            </a:pPr>
            <a:r>
              <a:rPr lang="en-US" sz="800" b="0" baseline="0" dirty="0">
                <a:solidFill>
                  <a:prstClr val="black"/>
                </a:solidFill>
                <a:latin typeface="Arial" panose="020B0604020202020204"/>
              </a:rPr>
              <a:t>  </a:t>
            </a:r>
          </a:p>
        </p:txBody>
      </p:sp>
      <p:sp>
        <p:nvSpPr>
          <p:cNvPr id="40" name="TextBox 39">
            <a:extLst>
              <a:ext uri="{FF2B5EF4-FFF2-40B4-BE49-F238E27FC236}">
                <a16:creationId xmlns:a16="http://schemas.microsoft.com/office/drawing/2014/main" id="{F8DE446B-CDCA-426B-B36B-1777F2899509}"/>
              </a:ext>
            </a:extLst>
          </p:cNvPr>
          <p:cNvSpPr txBox="1"/>
          <p:nvPr/>
        </p:nvSpPr>
        <p:spPr>
          <a:xfrm>
            <a:off x="2209800" y="2286000"/>
            <a:ext cx="836619" cy="215444"/>
          </a:xfrm>
          <a:prstGeom prst="rect">
            <a:avLst/>
          </a:prstGeom>
          <a:noFill/>
        </p:spPr>
        <p:txBody>
          <a:bodyPr wrap="square" rtlCol="0">
            <a:spAutoFit/>
          </a:bodyPr>
          <a:lstStyle/>
          <a:p>
            <a:pPr>
              <a:buNone/>
            </a:pPr>
            <a:r>
              <a:rPr lang="en-US" sz="800" baseline="0" dirty="0">
                <a:solidFill>
                  <a:schemeClr val="bg2"/>
                </a:solidFill>
              </a:rPr>
              <a:t>[1]</a:t>
            </a:r>
          </a:p>
        </p:txBody>
      </p:sp>
      <p:sp>
        <p:nvSpPr>
          <p:cNvPr id="41" name="TextBox 40">
            <a:extLst>
              <a:ext uri="{FF2B5EF4-FFF2-40B4-BE49-F238E27FC236}">
                <a16:creationId xmlns:a16="http://schemas.microsoft.com/office/drawing/2014/main" id="{7AB1D1CF-3E57-47EE-A04C-EB13AC0092E0}"/>
              </a:ext>
            </a:extLst>
          </p:cNvPr>
          <p:cNvSpPr txBox="1"/>
          <p:nvPr/>
        </p:nvSpPr>
        <p:spPr>
          <a:xfrm>
            <a:off x="2211381" y="3289756"/>
            <a:ext cx="836619" cy="215444"/>
          </a:xfrm>
          <a:prstGeom prst="rect">
            <a:avLst/>
          </a:prstGeom>
          <a:noFill/>
        </p:spPr>
        <p:txBody>
          <a:bodyPr wrap="square" rtlCol="0">
            <a:spAutoFit/>
          </a:bodyPr>
          <a:lstStyle/>
          <a:p>
            <a:pPr>
              <a:buNone/>
            </a:pPr>
            <a:r>
              <a:rPr lang="en-US" sz="800" baseline="0" dirty="0">
                <a:solidFill>
                  <a:schemeClr val="bg2"/>
                </a:solidFill>
              </a:rPr>
              <a:t>[1]</a:t>
            </a:r>
          </a:p>
        </p:txBody>
      </p:sp>
      <p:sp>
        <p:nvSpPr>
          <p:cNvPr id="42" name="TextBox 41">
            <a:extLst>
              <a:ext uri="{FF2B5EF4-FFF2-40B4-BE49-F238E27FC236}">
                <a16:creationId xmlns:a16="http://schemas.microsoft.com/office/drawing/2014/main" id="{73D0CD7E-38C8-418D-9DE8-457099DBFB16}"/>
              </a:ext>
            </a:extLst>
          </p:cNvPr>
          <p:cNvSpPr txBox="1"/>
          <p:nvPr/>
        </p:nvSpPr>
        <p:spPr>
          <a:xfrm>
            <a:off x="2104041" y="4915321"/>
            <a:ext cx="836619" cy="215444"/>
          </a:xfrm>
          <a:prstGeom prst="rect">
            <a:avLst/>
          </a:prstGeom>
          <a:noFill/>
        </p:spPr>
        <p:txBody>
          <a:bodyPr wrap="square" rtlCol="0">
            <a:spAutoFit/>
          </a:bodyPr>
          <a:lstStyle/>
          <a:p>
            <a:pPr>
              <a:buNone/>
            </a:pPr>
            <a:r>
              <a:rPr lang="en-US" sz="800" baseline="0" dirty="0">
                <a:solidFill>
                  <a:schemeClr val="bg2"/>
                </a:solidFill>
              </a:rPr>
              <a:t>[1]</a:t>
            </a:r>
          </a:p>
        </p:txBody>
      </p:sp>
      <p:sp>
        <p:nvSpPr>
          <p:cNvPr id="43" name="TextBox 42">
            <a:extLst>
              <a:ext uri="{FF2B5EF4-FFF2-40B4-BE49-F238E27FC236}">
                <a16:creationId xmlns:a16="http://schemas.microsoft.com/office/drawing/2014/main" id="{9AB9B514-C5FA-48B9-8D13-012A570F5795}"/>
              </a:ext>
            </a:extLst>
          </p:cNvPr>
          <p:cNvSpPr txBox="1"/>
          <p:nvPr/>
        </p:nvSpPr>
        <p:spPr>
          <a:xfrm>
            <a:off x="2146507" y="4051756"/>
            <a:ext cx="836619" cy="215444"/>
          </a:xfrm>
          <a:prstGeom prst="rect">
            <a:avLst/>
          </a:prstGeom>
          <a:noFill/>
        </p:spPr>
        <p:txBody>
          <a:bodyPr wrap="square" rtlCol="0">
            <a:spAutoFit/>
          </a:bodyPr>
          <a:lstStyle/>
          <a:p>
            <a:pPr>
              <a:buNone/>
            </a:pPr>
            <a:r>
              <a:rPr lang="en-US" sz="800" baseline="0" dirty="0">
                <a:solidFill>
                  <a:schemeClr val="bg2"/>
                </a:solidFill>
              </a:rPr>
              <a:t>[2]</a:t>
            </a:r>
          </a:p>
        </p:txBody>
      </p:sp>
      <p:sp>
        <p:nvSpPr>
          <p:cNvPr id="44" name="TextBox 43">
            <a:extLst>
              <a:ext uri="{FF2B5EF4-FFF2-40B4-BE49-F238E27FC236}">
                <a16:creationId xmlns:a16="http://schemas.microsoft.com/office/drawing/2014/main" id="{42D06613-1C00-4055-952B-29AB0AA85DD1}"/>
              </a:ext>
            </a:extLst>
          </p:cNvPr>
          <p:cNvSpPr txBox="1"/>
          <p:nvPr/>
        </p:nvSpPr>
        <p:spPr>
          <a:xfrm>
            <a:off x="5867400" y="6026253"/>
            <a:ext cx="6324600" cy="338554"/>
          </a:xfrm>
          <a:prstGeom prst="rect">
            <a:avLst/>
          </a:prstGeom>
          <a:noFill/>
        </p:spPr>
        <p:txBody>
          <a:bodyPr wrap="square">
            <a:spAutoFit/>
          </a:bodyPr>
          <a:lstStyle/>
          <a:p>
            <a:pPr algn="r">
              <a:spcBef>
                <a:spcPct val="0"/>
              </a:spcBef>
              <a:buFontTx/>
              <a:buNone/>
            </a:pPr>
            <a:r>
              <a:rPr lang="en-US" altLang="en-US" sz="800" b="0" baseline="0" dirty="0">
                <a:solidFill>
                  <a:schemeClr val="bg2"/>
                </a:solidFill>
                <a:latin typeface="+mj-lt"/>
                <a:cs typeface="Times New Roman" panose="02020603050405020304" pitchFamily="18" charset="0"/>
              </a:rPr>
              <a:t>[1] Bhattacharyya, S. K. </a:t>
            </a:r>
            <a:r>
              <a:rPr lang="en-US" altLang="en-US" sz="800" b="0" i="1" baseline="0" dirty="0">
                <a:solidFill>
                  <a:schemeClr val="bg2"/>
                </a:solidFill>
                <a:latin typeface="+mj-lt"/>
                <a:cs typeface="Times New Roman" panose="02020603050405020304" pitchFamily="18" charset="0"/>
              </a:rPr>
              <a:t>An assessment of fuels for nuclear thermal propulsion</a:t>
            </a:r>
            <a:r>
              <a:rPr lang="en-US" altLang="en-US" sz="800" b="0" baseline="0" dirty="0">
                <a:solidFill>
                  <a:schemeClr val="bg2"/>
                </a:solidFill>
                <a:latin typeface="+mj-lt"/>
                <a:cs typeface="Times New Roman" panose="02020603050405020304" pitchFamily="18" charset="0"/>
              </a:rPr>
              <a:t>. Argonne National Laboratory ANL/TD/TM01-22 (2002)</a:t>
            </a:r>
          </a:p>
          <a:p>
            <a:pPr algn="r">
              <a:spcBef>
                <a:spcPct val="0"/>
              </a:spcBef>
              <a:buFontTx/>
              <a:buNone/>
            </a:pPr>
            <a:r>
              <a:rPr lang="en-US" altLang="en-US" sz="800" b="0" baseline="0" dirty="0">
                <a:solidFill>
                  <a:schemeClr val="bg2"/>
                </a:solidFill>
                <a:latin typeface="+mj-lt"/>
                <a:cs typeface="Times New Roman" panose="02020603050405020304" pitchFamily="18" charset="0"/>
              </a:rPr>
              <a:t>[2] Haslett, R A. </a:t>
            </a:r>
            <a:r>
              <a:rPr lang="en-US" altLang="en-US" sz="800" b="0" i="1" baseline="0" dirty="0">
                <a:solidFill>
                  <a:schemeClr val="bg2"/>
                </a:solidFill>
                <a:latin typeface="+mj-lt"/>
                <a:cs typeface="Times New Roman" panose="02020603050405020304" pitchFamily="18" charset="0"/>
              </a:rPr>
              <a:t>Space nuclear thermal propulsion program. Final report, September 1989-May 1995</a:t>
            </a:r>
            <a:r>
              <a:rPr lang="en-US" altLang="en-US" sz="800" b="0" baseline="0" dirty="0">
                <a:solidFill>
                  <a:schemeClr val="bg2"/>
                </a:solidFill>
                <a:latin typeface="+mj-lt"/>
                <a:cs typeface="Times New Roman" panose="02020603050405020304" pitchFamily="18" charset="0"/>
              </a:rPr>
              <a:t>. United States: N. p., 1995. Web.</a:t>
            </a:r>
          </a:p>
        </p:txBody>
      </p:sp>
    </p:spTree>
    <p:extLst>
      <p:ext uri="{BB962C8B-B14F-4D97-AF65-F5344CB8AC3E}">
        <p14:creationId xmlns:p14="http://schemas.microsoft.com/office/powerpoint/2010/main" val="1390369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44E3B-43B8-477C-953C-63D54F338A3F}"/>
              </a:ext>
            </a:extLst>
          </p:cNvPr>
          <p:cNvSpPr>
            <a:spLocks noGrp="1"/>
          </p:cNvSpPr>
          <p:nvPr>
            <p:ph type="title"/>
          </p:nvPr>
        </p:nvSpPr>
        <p:spPr/>
        <p:txBody>
          <a:bodyPr/>
          <a:lstStyle/>
          <a:p>
            <a:r>
              <a:rPr lang="en-US" dirty="0"/>
              <a:t>Rover NERVA Fuel Development Overview</a:t>
            </a:r>
          </a:p>
        </p:txBody>
      </p:sp>
      <p:sp>
        <p:nvSpPr>
          <p:cNvPr id="25" name="Text Placeholder 24">
            <a:extLst>
              <a:ext uri="{FF2B5EF4-FFF2-40B4-BE49-F238E27FC236}">
                <a16:creationId xmlns:a16="http://schemas.microsoft.com/office/drawing/2014/main" id="{44BCB42C-484F-4719-BE2A-965F0BED7232}"/>
              </a:ext>
            </a:extLst>
          </p:cNvPr>
          <p:cNvSpPr>
            <a:spLocks noGrp="1"/>
          </p:cNvSpPr>
          <p:nvPr>
            <p:ph type="body" sz="quarter" idx="10"/>
          </p:nvPr>
        </p:nvSpPr>
        <p:spPr/>
        <p:txBody>
          <a:bodyPr/>
          <a:lstStyle/>
          <a:p>
            <a:r>
              <a:rPr lang="en-US" dirty="0"/>
              <a:t>Graphite structural matrix fuel: highest level of development status with significant remaining challenges (for I</a:t>
            </a:r>
            <a:r>
              <a:rPr lang="en-US" baseline="-25000" dirty="0"/>
              <a:t>sp </a:t>
            </a:r>
            <a:r>
              <a:rPr lang="en-US" dirty="0"/>
              <a:t>&gt; 850 s)</a:t>
            </a:r>
          </a:p>
          <a:p>
            <a:endParaRPr lang="en-US" dirty="0"/>
          </a:p>
        </p:txBody>
      </p:sp>
      <p:pic>
        <p:nvPicPr>
          <p:cNvPr id="4" name="Picture 3">
            <a:extLst>
              <a:ext uri="{FF2B5EF4-FFF2-40B4-BE49-F238E27FC236}">
                <a16:creationId xmlns:a16="http://schemas.microsoft.com/office/drawing/2014/main" id="{32E4A6B2-66E5-4370-9B7B-87883317DB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876" y="1185362"/>
            <a:ext cx="1025423" cy="774299"/>
          </a:xfrm>
          <a:prstGeom prst="rect">
            <a:avLst/>
          </a:prstGeom>
        </p:spPr>
      </p:pic>
      <p:sp>
        <p:nvSpPr>
          <p:cNvPr id="5" name="TextBox 4">
            <a:extLst>
              <a:ext uri="{FF2B5EF4-FFF2-40B4-BE49-F238E27FC236}">
                <a16:creationId xmlns:a16="http://schemas.microsoft.com/office/drawing/2014/main" id="{D905F4C1-CBB7-45A4-9280-0C7C00250D19}"/>
              </a:ext>
            </a:extLst>
          </p:cNvPr>
          <p:cNvSpPr txBox="1"/>
          <p:nvPr/>
        </p:nvSpPr>
        <p:spPr>
          <a:xfrm>
            <a:off x="1456656" y="1220336"/>
            <a:ext cx="2213313" cy="461665"/>
          </a:xfrm>
          <a:prstGeom prst="rect">
            <a:avLst/>
          </a:prstGeom>
          <a:noFill/>
        </p:spPr>
        <p:txBody>
          <a:bodyPr wrap="square" rtlCol="0">
            <a:spAutoFit/>
          </a:bodyPr>
          <a:lstStyle/>
          <a:p>
            <a:r>
              <a:rPr lang="en-US" sz="2000" b="1" dirty="0">
                <a:solidFill>
                  <a:schemeClr val="bg2"/>
                </a:solidFill>
                <a:latin typeface="Arial" charset="0"/>
                <a:ea typeface="Arial" charset="0"/>
                <a:cs typeface="Arial" charset="0"/>
              </a:rPr>
              <a:t>NERVA/Rover</a:t>
            </a:r>
          </a:p>
          <a:p>
            <a:r>
              <a:rPr lang="en-US" sz="1600" u="sng" dirty="0">
                <a:solidFill>
                  <a:schemeClr val="bg2"/>
                </a:solidFill>
                <a:latin typeface="Arial" charset="0"/>
                <a:ea typeface="Arial" charset="0"/>
                <a:cs typeface="Arial" charset="0"/>
              </a:rPr>
              <a:t>Graphite</a:t>
            </a:r>
            <a:r>
              <a:rPr lang="en-US" sz="1600" dirty="0">
                <a:solidFill>
                  <a:schemeClr val="bg2"/>
                </a:solidFill>
                <a:latin typeface="Arial" charset="0"/>
                <a:ea typeface="Arial" charset="0"/>
                <a:cs typeface="Arial" charset="0"/>
              </a:rPr>
              <a:t> Composite Fuels</a:t>
            </a:r>
          </a:p>
        </p:txBody>
      </p:sp>
      <p:cxnSp>
        <p:nvCxnSpPr>
          <p:cNvPr id="6" name="Straight Connector 5">
            <a:extLst>
              <a:ext uri="{FF2B5EF4-FFF2-40B4-BE49-F238E27FC236}">
                <a16:creationId xmlns:a16="http://schemas.microsoft.com/office/drawing/2014/main" id="{FE94C2C0-0313-4340-9B84-2CDC5B1FFB36}"/>
              </a:ext>
            </a:extLst>
          </p:cNvPr>
          <p:cNvCxnSpPr/>
          <p:nvPr/>
        </p:nvCxnSpPr>
        <p:spPr>
          <a:xfrm flipV="1">
            <a:off x="1456657" y="1781845"/>
            <a:ext cx="2057400" cy="0"/>
          </a:xfrm>
          <a:prstGeom prst="line">
            <a:avLst/>
          </a:prstGeom>
          <a:ln w="152400">
            <a:solidFill>
              <a:srgbClr val="C00000"/>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99122F57-7BB3-4A9E-801F-94A896529567}"/>
              </a:ext>
            </a:extLst>
          </p:cNvPr>
          <p:cNvSpPr txBox="1"/>
          <p:nvPr/>
        </p:nvSpPr>
        <p:spPr>
          <a:xfrm>
            <a:off x="3509312" y="1572804"/>
            <a:ext cx="1324889" cy="297517"/>
          </a:xfrm>
          <a:prstGeom prst="rect">
            <a:avLst/>
          </a:prstGeom>
          <a:noFill/>
        </p:spPr>
        <p:txBody>
          <a:bodyPr wrap="square" rtlCol="0">
            <a:spAutoFit/>
          </a:bodyPr>
          <a:lstStyle/>
          <a:p>
            <a:r>
              <a:rPr lang="en-US" sz="2000" b="1" dirty="0">
                <a:solidFill>
                  <a:schemeClr val="bg2"/>
                </a:solidFill>
                <a:latin typeface="Arial" charset="0"/>
                <a:ea typeface="Arial" charset="0"/>
                <a:cs typeface="Arial" charset="0"/>
              </a:rPr>
              <a:t>(1955 </a:t>
            </a:r>
            <a:r>
              <a:rPr lang="mr-IN" sz="2000" b="1" dirty="0">
                <a:solidFill>
                  <a:schemeClr val="bg2"/>
                </a:solidFill>
                <a:latin typeface="Arial" charset="0"/>
                <a:ea typeface="Arial" charset="0"/>
                <a:cs typeface="Arial" charset="0"/>
              </a:rPr>
              <a:t>–</a:t>
            </a:r>
            <a:r>
              <a:rPr lang="en-US" sz="2000" b="1" dirty="0">
                <a:solidFill>
                  <a:schemeClr val="bg2"/>
                </a:solidFill>
                <a:latin typeface="Arial" charset="0"/>
                <a:ea typeface="Arial" charset="0"/>
                <a:cs typeface="Arial" charset="0"/>
              </a:rPr>
              <a:t> 1972)</a:t>
            </a:r>
            <a:endParaRPr lang="en-US" sz="1600" dirty="0">
              <a:solidFill>
                <a:schemeClr val="bg2"/>
              </a:solidFill>
              <a:latin typeface="Arial" charset="0"/>
              <a:ea typeface="Arial" charset="0"/>
              <a:cs typeface="Arial" charset="0"/>
            </a:endParaRPr>
          </a:p>
        </p:txBody>
      </p:sp>
      <p:sp>
        <p:nvSpPr>
          <p:cNvPr id="8" name="TextBox 7">
            <a:extLst>
              <a:ext uri="{FF2B5EF4-FFF2-40B4-BE49-F238E27FC236}">
                <a16:creationId xmlns:a16="http://schemas.microsoft.com/office/drawing/2014/main" id="{5FCE5BC6-919F-4818-8849-EDEDDEE64FF4}"/>
              </a:ext>
            </a:extLst>
          </p:cNvPr>
          <p:cNvSpPr txBox="1"/>
          <p:nvPr/>
        </p:nvSpPr>
        <p:spPr>
          <a:xfrm>
            <a:off x="50710" y="1932757"/>
            <a:ext cx="1525999" cy="379591"/>
          </a:xfrm>
          <a:prstGeom prst="rect">
            <a:avLst/>
          </a:prstGeom>
          <a:noFill/>
        </p:spPr>
        <p:txBody>
          <a:bodyPr wrap="square" rtlCol="0">
            <a:spAutoFit/>
          </a:bodyPr>
          <a:lstStyle/>
          <a:p>
            <a:pPr algn="ctr"/>
            <a:r>
              <a:rPr lang="en-US" sz="1400" b="1" dirty="0">
                <a:solidFill>
                  <a:schemeClr val="bg2"/>
                </a:solidFill>
                <a:latin typeface="Arial" charset="0"/>
                <a:ea typeface="Arial" charset="0"/>
                <a:cs typeface="Arial" charset="0"/>
              </a:rPr>
              <a:t>Hot Hydrogen</a:t>
            </a:r>
          </a:p>
          <a:p>
            <a:pPr algn="ctr"/>
            <a:r>
              <a:rPr lang="en-US" sz="1400" b="1" dirty="0">
                <a:solidFill>
                  <a:schemeClr val="bg2"/>
                </a:solidFill>
                <a:latin typeface="Arial" charset="0"/>
                <a:ea typeface="Arial" charset="0"/>
                <a:cs typeface="Arial" charset="0"/>
              </a:rPr>
              <a:t>Static Testing</a:t>
            </a:r>
          </a:p>
        </p:txBody>
      </p:sp>
      <p:cxnSp>
        <p:nvCxnSpPr>
          <p:cNvPr id="9" name="Straight Connector 8">
            <a:extLst>
              <a:ext uri="{FF2B5EF4-FFF2-40B4-BE49-F238E27FC236}">
                <a16:creationId xmlns:a16="http://schemas.microsoft.com/office/drawing/2014/main" id="{3B09B2AF-EBEB-40C6-B262-1422506F5B97}"/>
              </a:ext>
            </a:extLst>
          </p:cNvPr>
          <p:cNvCxnSpPr/>
          <p:nvPr/>
        </p:nvCxnSpPr>
        <p:spPr>
          <a:xfrm flipV="1">
            <a:off x="277349" y="2342758"/>
            <a:ext cx="4572000" cy="0"/>
          </a:xfrm>
          <a:prstGeom prst="line">
            <a:avLst/>
          </a:prstGeom>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79FAF2E6-88AE-42D7-BC1B-B6007BB08C86}"/>
              </a:ext>
            </a:extLst>
          </p:cNvPr>
          <p:cNvSpPr txBox="1"/>
          <p:nvPr/>
        </p:nvSpPr>
        <p:spPr>
          <a:xfrm>
            <a:off x="1129812" y="1932758"/>
            <a:ext cx="1525999" cy="379591"/>
          </a:xfrm>
          <a:prstGeom prst="rect">
            <a:avLst/>
          </a:prstGeom>
          <a:noFill/>
        </p:spPr>
        <p:txBody>
          <a:bodyPr wrap="square" rtlCol="0">
            <a:spAutoFit/>
          </a:bodyPr>
          <a:lstStyle/>
          <a:p>
            <a:pPr algn="ctr"/>
            <a:r>
              <a:rPr lang="en-US" sz="1400" b="1" dirty="0">
                <a:solidFill>
                  <a:schemeClr val="bg2"/>
                </a:solidFill>
                <a:latin typeface="Arial" charset="0"/>
                <a:ea typeface="Arial" charset="0"/>
                <a:cs typeface="Arial" charset="0"/>
              </a:rPr>
              <a:t>Hot Hydrogen</a:t>
            </a:r>
          </a:p>
          <a:p>
            <a:pPr algn="ctr"/>
            <a:r>
              <a:rPr lang="en-US" sz="1400" b="1" dirty="0">
                <a:solidFill>
                  <a:schemeClr val="bg2"/>
                </a:solidFill>
                <a:latin typeface="Arial" charset="0"/>
                <a:ea typeface="Arial" charset="0"/>
                <a:cs typeface="Arial" charset="0"/>
              </a:rPr>
              <a:t>Thermal Cycling</a:t>
            </a:r>
          </a:p>
        </p:txBody>
      </p:sp>
      <p:sp>
        <p:nvSpPr>
          <p:cNvPr id="11" name="TextBox 10">
            <a:extLst>
              <a:ext uri="{FF2B5EF4-FFF2-40B4-BE49-F238E27FC236}">
                <a16:creationId xmlns:a16="http://schemas.microsoft.com/office/drawing/2014/main" id="{ADB71E49-8AEE-48B3-BB45-A1A73A31A7D7}"/>
              </a:ext>
            </a:extLst>
          </p:cNvPr>
          <p:cNvSpPr txBox="1"/>
          <p:nvPr/>
        </p:nvSpPr>
        <p:spPr>
          <a:xfrm>
            <a:off x="2347381" y="1926749"/>
            <a:ext cx="1525999" cy="379591"/>
          </a:xfrm>
          <a:prstGeom prst="rect">
            <a:avLst/>
          </a:prstGeom>
          <a:noFill/>
        </p:spPr>
        <p:txBody>
          <a:bodyPr wrap="square" rtlCol="0">
            <a:spAutoFit/>
          </a:bodyPr>
          <a:lstStyle/>
          <a:p>
            <a:pPr algn="ctr"/>
            <a:r>
              <a:rPr lang="en-US" sz="1400" b="1" dirty="0">
                <a:solidFill>
                  <a:schemeClr val="bg2"/>
                </a:solidFill>
                <a:latin typeface="Arial" charset="0"/>
                <a:ea typeface="Arial" charset="0"/>
                <a:cs typeface="Arial" charset="0"/>
              </a:rPr>
              <a:t>Prototypic Irradiation Testing</a:t>
            </a:r>
          </a:p>
        </p:txBody>
      </p:sp>
      <p:sp>
        <p:nvSpPr>
          <p:cNvPr id="12" name="TextBox 11">
            <a:extLst>
              <a:ext uri="{FF2B5EF4-FFF2-40B4-BE49-F238E27FC236}">
                <a16:creationId xmlns:a16="http://schemas.microsoft.com/office/drawing/2014/main" id="{B2718335-0FE2-4D70-A28E-C0EF92929B20}"/>
              </a:ext>
            </a:extLst>
          </p:cNvPr>
          <p:cNvSpPr txBox="1"/>
          <p:nvPr/>
        </p:nvSpPr>
        <p:spPr>
          <a:xfrm>
            <a:off x="3669970" y="1936836"/>
            <a:ext cx="1154288" cy="379591"/>
          </a:xfrm>
          <a:prstGeom prst="rect">
            <a:avLst/>
          </a:prstGeom>
          <a:noFill/>
        </p:spPr>
        <p:txBody>
          <a:bodyPr wrap="square" rtlCol="0">
            <a:spAutoFit/>
          </a:bodyPr>
          <a:lstStyle/>
          <a:p>
            <a:pPr algn="ctr"/>
            <a:r>
              <a:rPr lang="en-US" sz="1400" b="1">
                <a:solidFill>
                  <a:schemeClr val="bg2"/>
                </a:solidFill>
                <a:latin typeface="Arial" charset="0"/>
                <a:ea typeface="Arial" charset="0"/>
                <a:cs typeface="Arial" charset="0"/>
              </a:rPr>
              <a:t>Prototypic Engine Testing</a:t>
            </a:r>
            <a:endParaRPr lang="en-US" sz="1400" b="1" dirty="0">
              <a:solidFill>
                <a:schemeClr val="bg2"/>
              </a:solidFill>
              <a:latin typeface="Arial" charset="0"/>
              <a:ea typeface="Arial" charset="0"/>
              <a:cs typeface="Arial" charset="0"/>
            </a:endParaRPr>
          </a:p>
        </p:txBody>
      </p:sp>
      <p:pic>
        <p:nvPicPr>
          <p:cNvPr id="13" name="Picture 12">
            <a:extLst>
              <a:ext uri="{FF2B5EF4-FFF2-40B4-BE49-F238E27FC236}">
                <a16:creationId xmlns:a16="http://schemas.microsoft.com/office/drawing/2014/main" id="{66E45788-06D5-4888-9237-81576B4AAD28}"/>
              </a:ext>
            </a:extLst>
          </p:cNvPr>
          <p:cNvPicPr>
            <a:picLocks noChangeAspect="1"/>
          </p:cNvPicPr>
          <p:nvPr/>
        </p:nvPicPr>
        <p:blipFill>
          <a:blip r:embed="rId4"/>
          <a:stretch>
            <a:fillRect/>
          </a:stretch>
        </p:blipFill>
        <p:spPr>
          <a:xfrm>
            <a:off x="665523" y="2593000"/>
            <a:ext cx="296371" cy="293838"/>
          </a:xfrm>
          <a:prstGeom prst="rect">
            <a:avLst/>
          </a:prstGeom>
        </p:spPr>
      </p:pic>
      <p:pic>
        <p:nvPicPr>
          <p:cNvPr id="14" name="Picture 13">
            <a:extLst>
              <a:ext uri="{FF2B5EF4-FFF2-40B4-BE49-F238E27FC236}">
                <a16:creationId xmlns:a16="http://schemas.microsoft.com/office/drawing/2014/main" id="{53587401-9FC5-48C6-9B5B-12EEA9068F11}"/>
              </a:ext>
            </a:extLst>
          </p:cNvPr>
          <p:cNvPicPr>
            <a:picLocks noChangeAspect="1"/>
          </p:cNvPicPr>
          <p:nvPr/>
        </p:nvPicPr>
        <p:blipFill>
          <a:blip r:embed="rId4"/>
          <a:stretch>
            <a:fillRect/>
          </a:stretch>
        </p:blipFill>
        <p:spPr>
          <a:xfrm>
            <a:off x="2977951" y="2601762"/>
            <a:ext cx="296371" cy="293838"/>
          </a:xfrm>
          <a:prstGeom prst="rect">
            <a:avLst/>
          </a:prstGeom>
        </p:spPr>
      </p:pic>
      <p:pic>
        <p:nvPicPr>
          <p:cNvPr id="15" name="Picture 14">
            <a:extLst>
              <a:ext uri="{FF2B5EF4-FFF2-40B4-BE49-F238E27FC236}">
                <a16:creationId xmlns:a16="http://schemas.microsoft.com/office/drawing/2014/main" id="{879D0032-A394-416B-901B-9385FD26203B}"/>
              </a:ext>
            </a:extLst>
          </p:cNvPr>
          <p:cNvPicPr>
            <a:picLocks noChangeAspect="1"/>
          </p:cNvPicPr>
          <p:nvPr/>
        </p:nvPicPr>
        <p:blipFill>
          <a:blip r:embed="rId4"/>
          <a:stretch>
            <a:fillRect/>
          </a:stretch>
        </p:blipFill>
        <p:spPr>
          <a:xfrm>
            <a:off x="4098929" y="2593000"/>
            <a:ext cx="296371" cy="293838"/>
          </a:xfrm>
          <a:prstGeom prst="rect">
            <a:avLst/>
          </a:prstGeom>
        </p:spPr>
      </p:pic>
      <p:pic>
        <p:nvPicPr>
          <p:cNvPr id="16" name="Picture 15">
            <a:extLst>
              <a:ext uri="{FF2B5EF4-FFF2-40B4-BE49-F238E27FC236}">
                <a16:creationId xmlns:a16="http://schemas.microsoft.com/office/drawing/2014/main" id="{DDCC5034-ED86-4BF5-B1E7-625F81203FD1}"/>
              </a:ext>
            </a:extLst>
          </p:cNvPr>
          <p:cNvPicPr>
            <a:picLocks noChangeAspect="1"/>
          </p:cNvPicPr>
          <p:nvPr/>
        </p:nvPicPr>
        <p:blipFill>
          <a:blip r:embed="rId4"/>
          <a:stretch>
            <a:fillRect/>
          </a:stretch>
        </p:blipFill>
        <p:spPr>
          <a:xfrm>
            <a:off x="1744624" y="2601762"/>
            <a:ext cx="296371" cy="293838"/>
          </a:xfrm>
          <a:prstGeom prst="rect">
            <a:avLst/>
          </a:prstGeom>
        </p:spPr>
      </p:pic>
      <p:pic>
        <p:nvPicPr>
          <p:cNvPr id="17" name="Picture 16">
            <a:extLst>
              <a:ext uri="{FF2B5EF4-FFF2-40B4-BE49-F238E27FC236}">
                <a16:creationId xmlns:a16="http://schemas.microsoft.com/office/drawing/2014/main" id="{02AC48F7-7584-4F35-AF05-2A4F3C72F107}"/>
              </a:ext>
            </a:extLst>
          </p:cNvPr>
          <p:cNvPicPr>
            <a:picLocks noChangeAspect="1"/>
          </p:cNvPicPr>
          <p:nvPr/>
        </p:nvPicPr>
        <p:blipFill>
          <a:blip r:embed="rId5"/>
          <a:stretch>
            <a:fillRect/>
          </a:stretch>
        </p:blipFill>
        <p:spPr>
          <a:xfrm>
            <a:off x="2292786" y="4133833"/>
            <a:ext cx="1734041" cy="1386873"/>
          </a:xfrm>
          <a:prstGeom prst="rect">
            <a:avLst/>
          </a:prstGeom>
        </p:spPr>
      </p:pic>
      <p:pic>
        <p:nvPicPr>
          <p:cNvPr id="18" name="Picture 17">
            <a:extLst>
              <a:ext uri="{FF2B5EF4-FFF2-40B4-BE49-F238E27FC236}">
                <a16:creationId xmlns:a16="http://schemas.microsoft.com/office/drawing/2014/main" id="{23D80933-EE8E-43FD-96D6-AC59408F47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728" r="48377" b="31259"/>
          <a:stretch/>
        </p:blipFill>
        <p:spPr>
          <a:xfrm>
            <a:off x="2907771" y="3027006"/>
            <a:ext cx="1066771" cy="1035133"/>
          </a:xfrm>
          <a:prstGeom prst="rect">
            <a:avLst/>
          </a:prstGeom>
        </p:spPr>
      </p:pic>
      <p:pic>
        <p:nvPicPr>
          <p:cNvPr id="21" name="Picture 20">
            <a:extLst>
              <a:ext uri="{FF2B5EF4-FFF2-40B4-BE49-F238E27FC236}">
                <a16:creationId xmlns:a16="http://schemas.microsoft.com/office/drawing/2014/main" id="{E4FD8F69-9216-4C33-A037-90C93FDAF560}"/>
              </a:ext>
            </a:extLst>
          </p:cNvPr>
          <p:cNvPicPr>
            <a:picLocks noChangeAspect="1"/>
          </p:cNvPicPr>
          <p:nvPr/>
        </p:nvPicPr>
        <p:blipFill>
          <a:blip r:embed="rId7"/>
          <a:stretch>
            <a:fillRect/>
          </a:stretch>
        </p:blipFill>
        <p:spPr>
          <a:xfrm>
            <a:off x="620750" y="3028583"/>
            <a:ext cx="1866182" cy="1233173"/>
          </a:xfrm>
          <a:prstGeom prst="rect">
            <a:avLst/>
          </a:prstGeom>
        </p:spPr>
      </p:pic>
      <p:sp>
        <p:nvSpPr>
          <p:cNvPr id="27" name="TextBox 26">
            <a:extLst>
              <a:ext uri="{FF2B5EF4-FFF2-40B4-BE49-F238E27FC236}">
                <a16:creationId xmlns:a16="http://schemas.microsoft.com/office/drawing/2014/main" id="{1659CE38-7CD2-4F50-AA23-12EF3E94E1B4}"/>
              </a:ext>
            </a:extLst>
          </p:cNvPr>
          <p:cNvSpPr txBox="1"/>
          <p:nvPr/>
        </p:nvSpPr>
        <p:spPr>
          <a:xfrm>
            <a:off x="-54595" y="5457869"/>
            <a:ext cx="4763515" cy="707886"/>
          </a:xfrm>
          <a:prstGeom prst="rect">
            <a:avLst/>
          </a:prstGeom>
          <a:noFill/>
        </p:spPr>
        <p:txBody>
          <a:bodyPr wrap="square">
            <a:spAutoFit/>
          </a:bodyPr>
          <a:lstStyle/>
          <a:p>
            <a:pPr algn="ctr" eaLnBrk="0" fontAlgn="base" hangingPunct="0">
              <a:spcBef>
                <a:spcPct val="0"/>
              </a:spcBef>
              <a:spcAft>
                <a:spcPct val="0"/>
              </a:spcAft>
            </a:pPr>
            <a:r>
              <a:rPr lang="en-US" sz="2000" i="1" u="sng" dirty="0">
                <a:solidFill>
                  <a:srgbClr val="002060"/>
                </a:solidFill>
              </a:rPr>
              <a:t>Highlights</a:t>
            </a:r>
            <a:r>
              <a:rPr lang="en-US" sz="2000" i="1" dirty="0">
                <a:solidFill>
                  <a:srgbClr val="002060"/>
                </a:solidFill>
              </a:rPr>
              <a:t>: Fuel Manufacture Demonstrated on Production Scale (20+ reactors fabricated), fuel performance demonstration in prototypic environments</a:t>
            </a:r>
            <a:endParaRPr lang="en-US" sz="2000" b="1" i="1" dirty="0">
              <a:solidFill>
                <a:srgbClr val="002060"/>
              </a:solidFill>
            </a:endParaRPr>
          </a:p>
        </p:txBody>
      </p:sp>
      <p:pic>
        <p:nvPicPr>
          <p:cNvPr id="20" name="Picture 19">
            <a:extLst>
              <a:ext uri="{FF2B5EF4-FFF2-40B4-BE49-F238E27FC236}">
                <a16:creationId xmlns:a16="http://schemas.microsoft.com/office/drawing/2014/main" id="{2793F9D5-C9FB-4C10-B877-2E5A20661BAF}"/>
              </a:ext>
            </a:extLst>
          </p:cNvPr>
          <p:cNvPicPr>
            <a:picLocks noChangeAspect="1"/>
          </p:cNvPicPr>
          <p:nvPr/>
        </p:nvPicPr>
        <p:blipFill rotWithShape="1">
          <a:blip r:embed="rId8"/>
          <a:srcRect t="1219"/>
          <a:stretch/>
        </p:blipFill>
        <p:spPr>
          <a:xfrm>
            <a:off x="342999" y="3978791"/>
            <a:ext cx="1573867" cy="1558414"/>
          </a:xfrm>
          <a:prstGeom prst="rect">
            <a:avLst/>
          </a:prstGeom>
        </p:spPr>
      </p:pic>
      <p:pic>
        <p:nvPicPr>
          <p:cNvPr id="28" name="Picture 27">
            <a:extLst>
              <a:ext uri="{FF2B5EF4-FFF2-40B4-BE49-F238E27FC236}">
                <a16:creationId xmlns:a16="http://schemas.microsoft.com/office/drawing/2014/main" id="{F769E20E-4A4E-48C8-8554-6235D02DB629}"/>
              </a:ext>
            </a:extLst>
          </p:cNvPr>
          <p:cNvPicPr>
            <a:picLocks noChangeAspect="1"/>
          </p:cNvPicPr>
          <p:nvPr/>
        </p:nvPicPr>
        <p:blipFill>
          <a:blip r:embed="rId9"/>
          <a:stretch>
            <a:fillRect/>
          </a:stretch>
        </p:blipFill>
        <p:spPr>
          <a:xfrm>
            <a:off x="4642447" y="3572767"/>
            <a:ext cx="3702887" cy="2271372"/>
          </a:xfrm>
          <a:prstGeom prst="rect">
            <a:avLst/>
          </a:prstGeom>
        </p:spPr>
      </p:pic>
      <p:pic>
        <p:nvPicPr>
          <p:cNvPr id="35" name="Picture 34">
            <a:extLst>
              <a:ext uri="{FF2B5EF4-FFF2-40B4-BE49-F238E27FC236}">
                <a16:creationId xmlns:a16="http://schemas.microsoft.com/office/drawing/2014/main" id="{B6BFB058-65B1-42B9-AAFD-E0061B2416A4}"/>
              </a:ext>
            </a:extLst>
          </p:cNvPr>
          <p:cNvPicPr>
            <a:picLocks noChangeAspect="1"/>
          </p:cNvPicPr>
          <p:nvPr/>
        </p:nvPicPr>
        <p:blipFill>
          <a:blip r:embed="rId10"/>
          <a:stretch>
            <a:fillRect/>
          </a:stretch>
        </p:blipFill>
        <p:spPr>
          <a:xfrm>
            <a:off x="6508305" y="1143000"/>
            <a:ext cx="5411487" cy="2800194"/>
          </a:xfrm>
          <a:prstGeom prst="rect">
            <a:avLst/>
          </a:prstGeom>
        </p:spPr>
      </p:pic>
      <p:sp>
        <p:nvSpPr>
          <p:cNvPr id="36" name="Rectangle 35">
            <a:extLst>
              <a:ext uri="{FF2B5EF4-FFF2-40B4-BE49-F238E27FC236}">
                <a16:creationId xmlns:a16="http://schemas.microsoft.com/office/drawing/2014/main" id="{4D58ECC3-5776-4991-979E-8A812CCF12D8}"/>
              </a:ext>
            </a:extLst>
          </p:cNvPr>
          <p:cNvSpPr/>
          <p:nvPr/>
        </p:nvSpPr>
        <p:spPr>
          <a:xfrm>
            <a:off x="8915400" y="3962400"/>
            <a:ext cx="3467990" cy="2246769"/>
          </a:xfrm>
          <a:prstGeom prst="rect">
            <a:avLst/>
          </a:prstGeom>
        </p:spPr>
        <p:txBody>
          <a:bodyPr wrap="square">
            <a:spAutoFit/>
          </a:bodyPr>
          <a:lstStyle/>
          <a:p>
            <a:pPr eaLnBrk="1" fontAlgn="auto" hangingPunct="1">
              <a:spcBef>
                <a:spcPts val="0"/>
              </a:spcBef>
              <a:spcAft>
                <a:spcPts val="0"/>
              </a:spcAft>
            </a:pPr>
            <a:r>
              <a:rPr lang="en-US" sz="1200" baseline="0" dirty="0">
                <a:solidFill>
                  <a:prstClr val="black"/>
                </a:solidFill>
                <a:latin typeface="Arial" panose="020B0604020202020204"/>
              </a:rPr>
              <a:t>Geometry – Extruded Hexagonal</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Length: 51 in.</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Flat-to-Flat: 0.75 in.</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19 Coolant Channels</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Fabrication: Extrusion and Sinter</a:t>
            </a:r>
          </a:p>
          <a:p>
            <a:pPr marL="568325" lvl="1" eaLnBrk="1" fontAlgn="auto" hangingPunct="1">
              <a:spcBef>
                <a:spcPts val="0"/>
              </a:spcBef>
              <a:spcAft>
                <a:spcPts val="0"/>
              </a:spcAft>
              <a:buClr>
                <a:srgbClr val="5F5F5F"/>
              </a:buClr>
            </a:pPr>
            <a:endParaRPr lang="en-US" sz="1200" baseline="0" dirty="0">
              <a:solidFill>
                <a:prstClr val="black"/>
              </a:solidFill>
              <a:latin typeface="Arial" panose="020B0604020202020204"/>
            </a:endParaRPr>
          </a:p>
          <a:p>
            <a:pPr eaLnBrk="1" fontAlgn="auto" hangingPunct="1">
              <a:spcBef>
                <a:spcPts val="0"/>
              </a:spcBef>
              <a:spcAft>
                <a:spcPts val="0"/>
              </a:spcAft>
            </a:pPr>
            <a:r>
              <a:rPr lang="en-US" sz="1200" baseline="0" dirty="0">
                <a:solidFill>
                  <a:prstClr val="black"/>
                </a:solidFill>
                <a:latin typeface="Arial" panose="020B0604020202020204"/>
              </a:rPr>
              <a:t>Fuel Types:</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C- UO</a:t>
            </a:r>
            <a:r>
              <a:rPr lang="en-US" sz="1200" b="0" dirty="0">
                <a:solidFill>
                  <a:prstClr val="black"/>
                </a:solidFill>
                <a:latin typeface="Arial" panose="020B0604020202020204"/>
              </a:rPr>
              <a:t>2</a:t>
            </a:r>
            <a:r>
              <a:rPr lang="en-US" sz="1200" b="0" baseline="0" dirty="0">
                <a:solidFill>
                  <a:prstClr val="black"/>
                </a:solidFill>
                <a:latin typeface="Arial" panose="020B0604020202020204"/>
              </a:rPr>
              <a:t> </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C- PyC-UC</a:t>
            </a:r>
            <a:r>
              <a:rPr lang="en-US" sz="1200" b="0" dirty="0">
                <a:solidFill>
                  <a:prstClr val="black"/>
                </a:solidFill>
                <a:latin typeface="Arial" panose="020B0604020202020204"/>
              </a:rPr>
              <a:t>2</a:t>
            </a:r>
          </a:p>
          <a:p>
            <a:pPr marL="111125" eaLnBrk="1" fontAlgn="auto" hangingPunct="1">
              <a:spcBef>
                <a:spcPts val="0"/>
              </a:spcBef>
              <a:spcAft>
                <a:spcPts val="0"/>
              </a:spcAft>
              <a:buClr>
                <a:srgbClr val="5F5F5F"/>
              </a:buClr>
            </a:pPr>
            <a:endParaRPr lang="en-US" sz="1200" b="0" dirty="0">
              <a:solidFill>
                <a:prstClr val="black"/>
              </a:solidFill>
              <a:latin typeface="Arial" panose="020B0604020202020204"/>
            </a:endParaRPr>
          </a:p>
          <a:p>
            <a:pPr marL="111125" eaLnBrk="1" fontAlgn="auto" hangingPunct="1">
              <a:spcBef>
                <a:spcPts val="0"/>
              </a:spcBef>
              <a:spcAft>
                <a:spcPts val="0"/>
              </a:spcAft>
              <a:buClr>
                <a:srgbClr val="5F5F5F"/>
              </a:buClr>
            </a:pPr>
            <a:endParaRPr lang="en-US" sz="1200" dirty="0">
              <a:solidFill>
                <a:prstClr val="black"/>
              </a:solidFill>
              <a:latin typeface="Arial" panose="020B0604020202020204"/>
            </a:endParaRPr>
          </a:p>
          <a:p>
            <a:pPr marL="111125" eaLnBrk="1" fontAlgn="auto" hangingPunct="1">
              <a:spcBef>
                <a:spcPts val="0"/>
              </a:spcBef>
              <a:spcAft>
                <a:spcPts val="0"/>
              </a:spcAft>
              <a:buClr>
                <a:srgbClr val="5F5F5F"/>
              </a:buClr>
            </a:pPr>
            <a:endParaRPr lang="en-US" sz="1600" baseline="0" dirty="0">
              <a:solidFill>
                <a:prstClr val="black"/>
              </a:solidFill>
              <a:latin typeface="Arial" panose="020B0604020202020204"/>
            </a:endParaRPr>
          </a:p>
        </p:txBody>
      </p:sp>
      <p:sp>
        <p:nvSpPr>
          <p:cNvPr id="38" name="TextBox 37">
            <a:extLst>
              <a:ext uri="{FF2B5EF4-FFF2-40B4-BE49-F238E27FC236}">
                <a16:creationId xmlns:a16="http://schemas.microsoft.com/office/drawing/2014/main" id="{BDE19B2A-0DF3-4C26-93B2-A9DA81ADA047}"/>
              </a:ext>
            </a:extLst>
          </p:cNvPr>
          <p:cNvSpPr txBox="1"/>
          <p:nvPr/>
        </p:nvSpPr>
        <p:spPr>
          <a:xfrm>
            <a:off x="10136870" y="5060136"/>
            <a:ext cx="2131330" cy="646331"/>
          </a:xfrm>
          <a:prstGeom prst="rect">
            <a:avLst/>
          </a:prstGeom>
          <a:noFill/>
        </p:spPr>
        <p:txBody>
          <a:bodyPr wrap="square">
            <a:spAutoFit/>
          </a:bodyPr>
          <a:lstStyle/>
          <a:p>
            <a:pPr marL="111125" eaLnBrk="1" fontAlgn="auto" hangingPunct="1">
              <a:spcBef>
                <a:spcPts val="0"/>
              </a:spcBef>
              <a:spcAft>
                <a:spcPts val="0"/>
              </a:spcAft>
              <a:buClr>
                <a:srgbClr val="5F5F5F"/>
              </a:buClr>
            </a:pPr>
            <a:r>
              <a:rPr lang="en-US" sz="1200" baseline="0" dirty="0">
                <a:solidFill>
                  <a:prstClr val="black"/>
                </a:solidFill>
                <a:latin typeface="Arial" panose="020B0604020202020204"/>
              </a:rPr>
              <a:t>Emerging Fuels:</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(U,Zr)C fuel web </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(U,Zr)C solid solution</a:t>
            </a:r>
            <a:endParaRPr lang="en-US" sz="3200" b="0" baseline="0" dirty="0">
              <a:solidFill>
                <a:prstClr val="black"/>
              </a:solidFill>
              <a:latin typeface="Arial" panose="020B0604020202020204"/>
            </a:endParaRPr>
          </a:p>
        </p:txBody>
      </p:sp>
      <p:sp>
        <p:nvSpPr>
          <p:cNvPr id="40" name="TextBox 39">
            <a:extLst>
              <a:ext uri="{FF2B5EF4-FFF2-40B4-BE49-F238E27FC236}">
                <a16:creationId xmlns:a16="http://schemas.microsoft.com/office/drawing/2014/main" id="{0E693CAF-CC7B-439C-B7E9-25E2283DD83D}"/>
              </a:ext>
            </a:extLst>
          </p:cNvPr>
          <p:cNvSpPr txBox="1"/>
          <p:nvPr/>
        </p:nvSpPr>
        <p:spPr>
          <a:xfrm>
            <a:off x="4742732" y="5745698"/>
            <a:ext cx="6915868" cy="502702"/>
          </a:xfrm>
          <a:prstGeom prst="rect">
            <a:avLst/>
          </a:prstGeom>
          <a:noFill/>
        </p:spPr>
        <p:txBody>
          <a:bodyPr wrap="square">
            <a:spAutoFit/>
          </a:bodyPr>
          <a:lstStyle/>
          <a:p>
            <a:pPr algn="ctr" eaLnBrk="0" fontAlgn="base" hangingPunct="0">
              <a:spcBef>
                <a:spcPct val="0"/>
              </a:spcBef>
              <a:spcAft>
                <a:spcPct val="0"/>
              </a:spcAft>
            </a:pPr>
            <a:r>
              <a:rPr lang="en-US" sz="2000" i="1" dirty="0">
                <a:solidFill>
                  <a:srgbClr val="002060"/>
                </a:solidFill>
              </a:rPr>
              <a:t>Lessons learned from in-reactor fuel performance led to significant fuel design evolution throughout the program</a:t>
            </a:r>
            <a:endParaRPr lang="en-US" sz="2000" b="1" i="1" dirty="0">
              <a:solidFill>
                <a:srgbClr val="002060"/>
              </a:solidFill>
            </a:endParaRPr>
          </a:p>
        </p:txBody>
      </p:sp>
      <p:sp>
        <p:nvSpPr>
          <p:cNvPr id="29" name="Rectangle 28">
            <a:extLst>
              <a:ext uri="{FF2B5EF4-FFF2-40B4-BE49-F238E27FC236}">
                <a16:creationId xmlns:a16="http://schemas.microsoft.com/office/drawing/2014/main" id="{FC6FCF57-0D78-43E7-8737-1E2B91314B46}"/>
              </a:ext>
            </a:extLst>
          </p:cNvPr>
          <p:cNvSpPr>
            <a:spLocks noChangeArrowheads="1"/>
          </p:cNvSpPr>
          <p:nvPr/>
        </p:nvSpPr>
        <p:spPr bwMode="auto">
          <a:xfrm>
            <a:off x="6400800" y="6119446"/>
            <a:ext cx="58445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[see presentation notes for citations]</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68F2EFD1-E4B6-4D03-9EBE-F062E4BB46E2}"/>
              </a:ext>
            </a:extLst>
          </p:cNvPr>
          <p:cNvSpPr>
            <a:spLocks noChangeArrowheads="1"/>
          </p:cNvSpPr>
          <p:nvPr/>
        </p:nvSpPr>
        <p:spPr bwMode="auto">
          <a:xfrm>
            <a:off x="-65220" y="1151711"/>
            <a:ext cx="448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[1]</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DB238CDD-8E5F-4A36-A393-00E43DF09B37}"/>
              </a:ext>
            </a:extLst>
          </p:cNvPr>
          <p:cNvSpPr>
            <a:spLocks noChangeArrowheads="1"/>
          </p:cNvSpPr>
          <p:nvPr/>
        </p:nvSpPr>
        <p:spPr bwMode="auto">
          <a:xfrm>
            <a:off x="-6127" y="3939460"/>
            <a:ext cx="448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[2]</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FA482FC9-FE45-47C8-A9AC-BF1D87B0299B}"/>
              </a:ext>
            </a:extLst>
          </p:cNvPr>
          <p:cNvSpPr>
            <a:spLocks noChangeArrowheads="1"/>
          </p:cNvSpPr>
          <p:nvPr/>
        </p:nvSpPr>
        <p:spPr bwMode="auto">
          <a:xfrm>
            <a:off x="217423" y="2988754"/>
            <a:ext cx="448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[2]</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2B93CDED-E36A-44DD-89D9-7C7A4290E230}"/>
              </a:ext>
            </a:extLst>
          </p:cNvPr>
          <p:cNvSpPr>
            <a:spLocks noChangeArrowheads="1"/>
          </p:cNvSpPr>
          <p:nvPr/>
        </p:nvSpPr>
        <p:spPr bwMode="auto">
          <a:xfrm>
            <a:off x="2529851" y="2938140"/>
            <a:ext cx="448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[3]</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34" name="Rectangle 33">
            <a:extLst>
              <a:ext uri="{FF2B5EF4-FFF2-40B4-BE49-F238E27FC236}">
                <a16:creationId xmlns:a16="http://schemas.microsoft.com/office/drawing/2014/main" id="{E2C936E4-54A1-4667-849A-A56BA7A38E5B}"/>
              </a:ext>
            </a:extLst>
          </p:cNvPr>
          <p:cNvSpPr>
            <a:spLocks noChangeArrowheads="1"/>
          </p:cNvSpPr>
          <p:nvPr/>
        </p:nvSpPr>
        <p:spPr bwMode="auto">
          <a:xfrm>
            <a:off x="1916866" y="4316904"/>
            <a:ext cx="448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[4]</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37" name="Rectangle 36">
            <a:extLst>
              <a:ext uri="{FF2B5EF4-FFF2-40B4-BE49-F238E27FC236}">
                <a16:creationId xmlns:a16="http://schemas.microsoft.com/office/drawing/2014/main" id="{51BFB080-89AB-4797-91B9-381B2B3EE201}"/>
              </a:ext>
            </a:extLst>
          </p:cNvPr>
          <p:cNvSpPr>
            <a:spLocks noChangeArrowheads="1"/>
          </p:cNvSpPr>
          <p:nvPr/>
        </p:nvSpPr>
        <p:spPr bwMode="auto">
          <a:xfrm>
            <a:off x="4390591" y="3600474"/>
            <a:ext cx="448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[5]</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39" name="Rectangle 38">
            <a:extLst>
              <a:ext uri="{FF2B5EF4-FFF2-40B4-BE49-F238E27FC236}">
                <a16:creationId xmlns:a16="http://schemas.microsoft.com/office/drawing/2014/main" id="{214CE606-CD7F-4B4C-A091-6DA14CEDD30E}"/>
              </a:ext>
            </a:extLst>
          </p:cNvPr>
          <p:cNvSpPr>
            <a:spLocks noChangeArrowheads="1"/>
          </p:cNvSpPr>
          <p:nvPr/>
        </p:nvSpPr>
        <p:spPr bwMode="auto">
          <a:xfrm>
            <a:off x="6096000" y="1078523"/>
            <a:ext cx="448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[3]</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41" name="Rectangle 40">
            <a:extLst>
              <a:ext uri="{FF2B5EF4-FFF2-40B4-BE49-F238E27FC236}">
                <a16:creationId xmlns:a16="http://schemas.microsoft.com/office/drawing/2014/main" id="{DD191654-2BB5-493B-9084-0FCB5C4217D0}"/>
              </a:ext>
            </a:extLst>
          </p:cNvPr>
          <p:cNvSpPr>
            <a:spLocks noChangeArrowheads="1"/>
          </p:cNvSpPr>
          <p:nvPr/>
        </p:nvSpPr>
        <p:spPr bwMode="auto">
          <a:xfrm>
            <a:off x="9072853" y="2945504"/>
            <a:ext cx="448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[6]</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42" name="Rectangle 41">
            <a:extLst>
              <a:ext uri="{FF2B5EF4-FFF2-40B4-BE49-F238E27FC236}">
                <a16:creationId xmlns:a16="http://schemas.microsoft.com/office/drawing/2014/main" id="{FDAF9F52-DFDD-4917-829C-0E7F2144B178}"/>
              </a:ext>
            </a:extLst>
          </p:cNvPr>
          <p:cNvSpPr>
            <a:spLocks noChangeArrowheads="1"/>
          </p:cNvSpPr>
          <p:nvPr/>
        </p:nvSpPr>
        <p:spPr bwMode="auto">
          <a:xfrm>
            <a:off x="9620569" y="2154129"/>
            <a:ext cx="448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[7]</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4637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44E3B-43B8-477C-953C-63D54F338A3F}"/>
              </a:ext>
            </a:extLst>
          </p:cNvPr>
          <p:cNvSpPr>
            <a:spLocks noGrp="1"/>
          </p:cNvSpPr>
          <p:nvPr>
            <p:ph type="title"/>
          </p:nvPr>
        </p:nvSpPr>
        <p:spPr/>
        <p:txBody>
          <a:bodyPr/>
          <a:lstStyle/>
          <a:p>
            <a:r>
              <a:rPr lang="en-US" dirty="0"/>
              <a:t>Lessons Learned from Rover / NERVA</a:t>
            </a:r>
          </a:p>
        </p:txBody>
      </p:sp>
      <p:sp>
        <p:nvSpPr>
          <p:cNvPr id="5" name="Text Placeholder 4">
            <a:extLst>
              <a:ext uri="{FF2B5EF4-FFF2-40B4-BE49-F238E27FC236}">
                <a16:creationId xmlns:a16="http://schemas.microsoft.com/office/drawing/2014/main" id="{D2B7337D-E731-48C2-B234-A82CFC622D25}"/>
              </a:ext>
            </a:extLst>
          </p:cNvPr>
          <p:cNvSpPr>
            <a:spLocks noGrp="1"/>
          </p:cNvSpPr>
          <p:nvPr>
            <p:ph type="body" sz="quarter" idx="10"/>
          </p:nvPr>
        </p:nvSpPr>
        <p:spPr/>
        <p:txBody>
          <a:bodyPr/>
          <a:lstStyle/>
          <a:p>
            <a:r>
              <a:rPr lang="en-US" dirty="0"/>
              <a:t>Two major fuel failure mechanisms were discovered through reactor testing: corrosion and cracking</a:t>
            </a:r>
          </a:p>
        </p:txBody>
      </p:sp>
      <p:sp>
        <p:nvSpPr>
          <p:cNvPr id="6" name="Rectangle 5">
            <a:extLst>
              <a:ext uri="{FF2B5EF4-FFF2-40B4-BE49-F238E27FC236}">
                <a16:creationId xmlns:a16="http://schemas.microsoft.com/office/drawing/2014/main" id="{CFC81B56-7FCF-48DC-AF57-3ABA00830179}"/>
              </a:ext>
            </a:extLst>
          </p:cNvPr>
          <p:cNvSpPr/>
          <p:nvPr/>
        </p:nvSpPr>
        <p:spPr>
          <a:xfrm>
            <a:off x="2376056" y="3660955"/>
            <a:ext cx="2881744" cy="2369880"/>
          </a:xfrm>
          <a:prstGeom prst="rect">
            <a:avLst/>
          </a:prstGeom>
        </p:spPr>
        <p:txBody>
          <a:bodyPr wrap="square">
            <a:spAutoFit/>
          </a:bodyPr>
          <a:lstStyle/>
          <a:p>
            <a:pPr algn="ctr"/>
            <a:r>
              <a:rPr lang="en-US" b="1" u="sng" dirty="0">
                <a:solidFill>
                  <a:schemeClr val="bg2"/>
                </a:solidFill>
                <a:latin typeface="Arial" charset="0"/>
                <a:ea typeface="Arial" charset="0"/>
                <a:cs typeface="Arial" charset="0"/>
              </a:rPr>
              <a:t>Cracking Parameters</a:t>
            </a:r>
          </a:p>
          <a:p>
            <a:pPr marL="285750" indent="-285750">
              <a:buFontTx/>
              <a:buChar char="-"/>
            </a:pPr>
            <a:endParaRPr lang="en-US" sz="1400" dirty="0">
              <a:solidFill>
                <a:schemeClr val="bg2"/>
              </a:solidFill>
              <a:latin typeface="Arial" charset="0"/>
              <a:ea typeface="Arial" charset="0"/>
              <a:cs typeface="Arial" charset="0"/>
            </a:endParaRPr>
          </a:p>
          <a:p>
            <a:pPr marL="285750" indent="-285750">
              <a:buFontTx/>
              <a:buChar char="-"/>
            </a:pPr>
            <a:r>
              <a:rPr lang="en-US" sz="2000" dirty="0">
                <a:solidFill>
                  <a:schemeClr val="bg2"/>
                </a:solidFill>
                <a:latin typeface="Arial" charset="0"/>
                <a:ea typeface="Arial" charset="0"/>
                <a:cs typeface="Arial" charset="0"/>
              </a:rPr>
              <a:t>Thermal stresses between fuel particles and matrix</a:t>
            </a:r>
          </a:p>
          <a:p>
            <a:pPr marL="285750" indent="-285750">
              <a:buFontTx/>
              <a:buChar char="-"/>
            </a:pPr>
            <a:r>
              <a:rPr lang="en-US" sz="2000" dirty="0">
                <a:solidFill>
                  <a:schemeClr val="bg2"/>
                </a:solidFill>
                <a:latin typeface="Arial" charset="0"/>
                <a:ea typeface="Arial" charset="0"/>
                <a:cs typeface="Arial" charset="0"/>
              </a:rPr>
              <a:t>Fuel microcracking due to fission products</a:t>
            </a:r>
          </a:p>
          <a:p>
            <a:pPr marL="285750" indent="-285750">
              <a:buFontTx/>
              <a:buChar char="-"/>
            </a:pPr>
            <a:r>
              <a:rPr lang="en-US" sz="2000" dirty="0">
                <a:solidFill>
                  <a:schemeClr val="bg2"/>
                </a:solidFill>
                <a:latin typeface="Arial" charset="0"/>
                <a:ea typeface="Arial" charset="0"/>
                <a:cs typeface="Arial" charset="0"/>
              </a:rPr>
              <a:t>Dimensional instability and evolving loading of fuel during high temperature operation</a:t>
            </a:r>
          </a:p>
          <a:p>
            <a:pPr marL="285750" indent="-285750">
              <a:buFontTx/>
              <a:buChar char="-"/>
            </a:pPr>
            <a:r>
              <a:rPr lang="en-US" sz="2000" dirty="0">
                <a:solidFill>
                  <a:schemeClr val="bg2"/>
                </a:solidFill>
                <a:latin typeface="Arial" charset="0"/>
                <a:ea typeface="Arial" charset="0"/>
                <a:cs typeface="Arial" charset="0"/>
              </a:rPr>
              <a:t>Flow induced vibrations</a:t>
            </a:r>
          </a:p>
        </p:txBody>
      </p:sp>
      <p:sp>
        <p:nvSpPr>
          <p:cNvPr id="7" name="Rectangle 6">
            <a:extLst>
              <a:ext uri="{FF2B5EF4-FFF2-40B4-BE49-F238E27FC236}">
                <a16:creationId xmlns:a16="http://schemas.microsoft.com/office/drawing/2014/main" id="{834F8E4B-9846-4EB7-9E5C-3C3620E4A9DB}"/>
              </a:ext>
            </a:extLst>
          </p:cNvPr>
          <p:cNvSpPr/>
          <p:nvPr/>
        </p:nvSpPr>
        <p:spPr>
          <a:xfrm>
            <a:off x="461824" y="1524000"/>
            <a:ext cx="2869401" cy="1959511"/>
          </a:xfrm>
          <a:prstGeom prst="rect">
            <a:avLst/>
          </a:prstGeom>
        </p:spPr>
        <p:txBody>
          <a:bodyPr wrap="square">
            <a:spAutoFit/>
          </a:bodyPr>
          <a:lstStyle/>
          <a:p>
            <a:pPr algn="ctr"/>
            <a:r>
              <a:rPr lang="en-US" b="1" u="sng" dirty="0">
                <a:solidFill>
                  <a:schemeClr val="bg2"/>
                </a:solidFill>
                <a:latin typeface="Arial" charset="0"/>
                <a:ea typeface="Arial" charset="0"/>
                <a:cs typeface="Arial" charset="0"/>
              </a:rPr>
              <a:t>Corrosion Parameters</a:t>
            </a:r>
          </a:p>
          <a:p>
            <a:pPr marL="285750" indent="-285750">
              <a:buFontTx/>
              <a:buChar char="-"/>
            </a:pPr>
            <a:endParaRPr lang="en-US" sz="1400" dirty="0">
              <a:solidFill>
                <a:schemeClr val="bg2"/>
              </a:solidFill>
              <a:latin typeface="Arial" charset="0"/>
              <a:ea typeface="Arial" charset="0"/>
              <a:cs typeface="Arial" charset="0"/>
            </a:endParaRPr>
          </a:p>
          <a:p>
            <a:pPr marL="628650" indent="-285750">
              <a:buFontTx/>
              <a:buChar char="-"/>
            </a:pPr>
            <a:r>
              <a:rPr lang="en-US" sz="2000" dirty="0">
                <a:solidFill>
                  <a:schemeClr val="bg2"/>
                </a:solidFill>
                <a:latin typeface="Arial" charset="0"/>
                <a:ea typeface="Arial" charset="0"/>
                <a:cs typeface="Arial" charset="0"/>
              </a:rPr>
              <a:t>Thermal stresses between coatings and matrix</a:t>
            </a:r>
          </a:p>
          <a:p>
            <a:pPr marL="628650" indent="-285750">
              <a:buFontTx/>
              <a:buChar char="-"/>
            </a:pPr>
            <a:r>
              <a:rPr lang="en-US" sz="2000" dirty="0">
                <a:solidFill>
                  <a:schemeClr val="bg2"/>
                </a:solidFill>
                <a:latin typeface="Arial" charset="0"/>
                <a:ea typeface="Arial" charset="0"/>
                <a:cs typeface="Arial" charset="0"/>
              </a:rPr>
              <a:t>Operating temperature</a:t>
            </a:r>
          </a:p>
          <a:p>
            <a:pPr marL="628650" indent="-285750">
              <a:buFontTx/>
              <a:buChar char="-"/>
            </a:pPr>
            <a:r>
              <a:rPr lang="en-US" sz="2000" dirty="0">
                <a:solidFill>
                  <a:schemeClr val="bg2"/>
                </a:solidFill>
                <a:latin typeface="Arial" charset="0"/>
                <a:ea typeface="Arial" charset="0"/>
                <a:cs typeface="Arial" charset="0"/>
              </a:rPr>
              <a:t>Local composition of the propellant</a:t>
            </a:r>
          </a:p>
          <a:p>
            <a:pPr marL="628650" indent="-285750">
              <a:buFontTx/>
              <a:buChar char="-"/>
            </a:pPr>
            <a:r>
              <a:rPr lang="en-US" sz="2000" dirty="0">
                <a:solidFill>
                  <a:schemeClr val="bg2"/>
                </a:solidFill>
                <a:latin typeface="Arial" charset="0"/>
                <a:ea typeface="Arial" charset="0"/>
                <a:cs typeface="Arial" charset="0"/>
              </a:rPr>
              <a:t>Preferential diffusion </a:t>
            </a:r>
          </a:p>
        </p:txBody>
      </p:sp>
      <p:pic>
        <p:nvPicPr>
          <p:cNvPr id="9" name="Picture 8">
            <a:extLst>
              <a:ext uri="{FF2B5EF4-FFF2-40B4-BE49-F238E27FC236}">
                <a16:creationId xmlns:a16="http://schemas.microsoft.com/office/drawing/2014/main" id="{57E1D062-04FB-406C-923D-83136682B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0979" y="1696785"/>
            <a:ext cx="1694667" cy="1763635"/>
          </a:xfrm>
          <a:prstGeom prst="rect">
            <a:avLst/>
          </a:prstGeom>
        </p:spPr>
      </p:pic>
      <p:pic>
        <p:nvPicPr>
          <p:cNvPr id="10" name="Picture 9">
            <a:extLst>
              <a:ext uri="{FF2B5EF4-FFF2-40B4-BE49-F238E27FC236}">
                <a16:creationId xmlns:a16="http://schemas.microsoft.com/office/drawing/2014/main" id="{A55D6FCA-3FF1-4B2F-8E69-25713204AD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27" t="1778" r="12125" b="28127"/>
          <a:stretch/>
        </p:blipFill>
        <p:spPr>
          <a:xfrm rot="16200000">
            <a:off x="522192" y="4170834"/>
            <a:ext cx="1767307" cy="1647894"/>
          </a:xfrm>
          <a:prstGeom prst="rect">
            <a:avLst/>
          </a:prstGeom>
        </p:spPr>
      </p:pic>
      <p:pic>
        <p:nvPicPr>
          <p:cNvPr id="14" name="Picture 13">
            <a:extLst>
              <a:ext uri="{FF2B5EF4-FFF2-40B4-BE49-F238E27FC236}">
                <a16:creationId xmlns:a16="http://schemas.microsoft.com/office/drawing/2014/main" id="{44825ADE-D177-4F50-8238-0907DC27480F}"/>
              </a:ext>
            </a:extLst>
          </p:cNvPr>
          <p:cNvPicPr>
            <a:picLocks noChangeAspect="1"/>
          </p:cNvPicPr>
          <p:nvPr/>
        </p:nvPicPr>
        <p:blipFill rotWithShape="1">
          <a:blip r:embed="rId5"/>
          <a:srcRect b="32402"/>
          <a:stretch/>
        </p:blipFill>
        <p:spPr>
          <a:xfrm>
            <a:off x="5494999" y="1219200"/>
            <a:ext cx="6119728" cy="2667000"/>
          </a:xfrm>
          <a:prstGeom prst="rect">
            <a:avLst/>
          </a:prstGeom>
        </p:spPr>
      </p:pic>
      <p:sp>
        <p:nvSpPr>
          <p:cNvPr id="16" name="TextBox 15">
            <a:extLst>
              <a:ext uri="{FF2B5EF4-FFF2-40B4-BE49-F238E27FC236}">
                <a16:creationId xmlns:a16="http://schemas.microsoft.com/office/drawing/2014/main" id="{5D111E10-1CDB-49CE-BC13-BCE0960696AE}"/>
              </a:ext>
            </a:extLst>
          </p:cNvPr>
          <p:cNvSpPr txBox="1"/>
          <p:nvPr/>
        </p:nvSpPr>
        <p:spPr>
          <a:xfrm>
            <a:off x="5638800" y="3886200"/>
            <a:ext cx="6096000" cy="502702"/>
          </a:xfrm>
          <a:prstGeom prst="rect">
            <a:avLst/>
          </a:prstGeom>
          <a:noFill/>
        </p:spPr>
        <p:txBody>
          <a:bodyPr wrap="square">
            <a:spAutoFit/>
          </a:bodyPr>
          <a:lstStyle/>
          <a:p>
            <a:pPr algn="ctr"/>
            <a:r>
              <a:rPr lang="en-US" sz="2000" i="1" dirty="0">
                <a:solidFill>
                  <a:srgbClr val="002060"/>
                </a:solidFill>
              </a:rPr>
              <a:t>Fuel most susceptible in the ‘mid-band’ where thermal stresses are high and ductility still low</a:t>
            </a:r>
          </a:p>
        </p:txBody>
      </p:sp>
      <p:pic>
        <p:nvPicPr>
          <p:cNvPr id="19" name="Picture 18">
            <a:extLst>
              <a:ext uri="{FF2B5EF4-FFF2-40B4-BE49-F238E27FC236}">
                <a16:creationId xmlns:a16="http://schemas.microsoft.com/office/drawing/2014/main" id="{D9CF2BCA-CD72-4B70-9EF3-BC8788FA6517}"/>
              </a:ext>
            </a:extLst>
          </p:cNvPr>
          <p:cNvPicPr>
            <a:picLocks noChangeAspect="1"/>
          </p:cNvPicPr>
          <p:nvPr/>
        </p:nvPicPr>
        <p:blipFill>
          <a:blip r:embed="rId6"/>
          <a:stretch>
            <a:fillRect/>
          </a:stretch>
        </p:blipFill>
        <p:spPr>
          <a:xfrm>
            <a:off x="5562600" y="4419600"/>
            <a:ext cx="5999656" cy="1899131"/>
          </a:xfrm>
          <a:prstGeom prst="rect">
            <a:avLst/>
          </a:prstGeom>
        </p:spPr>
      </p:pic>
      <p:sp>
        <p:nvSpPr>
          <p:cNvPr id="20" name="5-Point Star 9">
            <a:extLst>
              <a:ext uri="{FF2B5EF4-FFF2-40B4-BE49-F238E27FC236}">
                <a16:creationId xmlns:a16="http://schemas.microsoft.com/office/drawing/2014/main" id="{AD0D3955-64DC-4FAE-BE62-669B2E60CF12}"/>
              </a:ext>
            </a:extLst>
          </p:cNvPr>
          <p:cNvSpPr/>
          <p:nvPr/>
        </p:nvSpPr>
        <p:spPr>
          <a:xfrm>
            <a:off x="7467600" y="4572000"/>
            <a:ext cx="232462" cy="234613"/>
          </a:xfrm>
          <a:prstGeom prst="star5">
            <a:avLst/>
          </a:prstGeom>
          <a:solidFill>
            <a:srgbClr val="FFFF00"/>
          </a:solidFill>
          <a:ln>
            <a:solidFill>
              <a:srgbClr val="3B3C3E"/>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C6A0D054-2B8D-4E8C-8E05-3F3400EBAF69}"/>
              </a:ext>
            </a:extLst>
          </p:cNvPr>
          <p:cNvSpPr txBox="1"/>
          <p:nvPr/>
        </p:nvSpPr>
        <p:spPr>
          <a:xfrm>
            <a:off x="3342268" y="1696785"/>
            <a:ext cx="836619" cy="215444"/>
          </a:xfrm>
          <a:prstGeom prst="rect">
            <a:avLst/>
          </a:prstGeom>
          <a:noFill/>
        </p:spPr>
        <p:txBody>
          <a:bodyPr wrap="square" rtlCol="0">
            <a:spAutoFit/>
          </a:bodyPr>
          <a:lstStyle/>
          <a:p>
            <a:pPr>
              <a:buNone/>
            </a:pPr>
            <a:r>
              <a:rPr lang="en-US" sz="800" baseline="0" dirty="0">
                <a:solidFill>
                  <a:schemeClr val="bg2"/>
                </a:solidFill>
              </a:rPr>
              <a:t>[1]</a:t>
            </a:r>
          </a:p>
        </p:txBody>
      </p:sp>
      <p:sp>
        <p:nvSpPr>
          <p:cNvPr id="13" name="TextBox 12">
            <a:extLst>
              <a:ext uri="{FF2B5EF4-FFF2-40B4-BE49-F238E27FC236}">
                <a16:creationId xmlns:a16="http://schemas.microsoft.com/office/drawing/2014/main" id="{EBDD7B33-4FB3-41F7-93F6-4C565824AA4F}"/>
              </a:ext>
            </a:extLst>
          </p:cNvPr>
          <p:cNvSpPr txBox="1"/>
          <p:nvPr/>
        </p:nvSpPr>
        <p:spPr>
          <a:xfrm>
            <a:off x="534981" y="4114800"/>
            <a:ext cx="836619" cy="215444"/>
          </a:xfrm>
          <a:prstGeom prst="rect">
            <a:avLst/>
          </a:prstGeom>
          <a:noFill/>
        </p:spPr>
        <p:txBody>
          <a:bodyPr wrap="square" rtlCol="0">
            <a:spAutoFit/>
          </a:bodyPr>
          <a:lstStyle/>
          <a:p>
            <a:pPr>
              <a:buNone/>
            </a:pPr>
            <a:r>
              <a:rPr lang="en-US" sz="800" baseline="0" dirty="0">
                <a:solidFill>
                  <a:schemeClr val="bg2"/>
                </a:solidFill>
              </a:rPr>
              <a:t>[2]</a:t>
            </a:r>
          </a:p>
        </p:txBody>
      </p:sp>
      <p:sp>
        <p:nvSpPr>
          <p:cNvPr id="15" name="TextBox 14">
            <a:extLst>
              <a:ext uri="{FF2B5EF4-FFF2-40B4-BE49-F238E27FC236}">
                <a16:creationId xmlns:a16="http://schemas.microsoft.com/office/drawing/2014/main" id="{6C6109A6-51B3-4CA3-AAE0-A0A4D1FA3EEC}"/>
              </a:ext>
            </a:extLst>
          </p:cNvPr>
          <p:cNvSpPr txBox="1"/>
          <p:nvPr/>
        </p:nvSpPr>
        <p:spPr>
          <a:xfrm>
            <a:off x="6106799" y="1219200"/>
            <a:ext cx="836619" cy="215444"/>
          </a:xfrm>
          <a:prstGeom prst="rect">
            <a:avLst/>
          </a:prstGeom>
          <a:noFill/>
        </p:spPr>
        <p:txBody>
          <a:bodyPr wrap="square" rtlCol="0">
            <a:spAutoFit/>
          </a:bodyPr>
          <a:lstStyle/>
          <a:p>
            <a:pPr>
              <a:buNone/>
            </a:pPr>
            <a:r>
              <a:rPr lang="en-US" sz="800" baseline="0" dirty="0">
                <a:solidFill>
                  <a:schemeClr val="bg2"/>
                </a:solidFill>
              </a:rPr>
              <a:t>[3]</a:t>
            </a:r>
          </a:p>
        </p:txBody>
      </p:sp>
      <p:sp>
        <p:nvSpPr>
          <p:cNvPr id="17" name="TextBox 16">
            <a:extLst>
              <a:ext uri="{FF2B5EF4-FFF2-40B4-BE49-F238E27FC236}">
                <a16:creationId xmlns:a16="http://schemas.microsoft.com/office/drawing/2014/main" id="{1E71953A-5D6A-4A1A-9AE0-19A66549AA2F}"/>
              </a:ext>
            </a:extLst>
          </p:cNvPr>
          <p:cNvSpPr txBox="1"/>
          <p:nvPr/>
        </p:nvSpPr>
        <p:spPr>
          <a:xfrm>
            <a:off x="6096000" y="4222522"/>
            <a:ext cx="836619" cy="215444"/>
          </a:xfrm>
          <a:prstGeom prst="rect">
            <a:avLst/>
          </a:prstGeom>
          <a:noFill/>
        </p:spPr>
        <p:txBody>
          <a:bodyPr wrap="square" rtlCol="0">
            <a:spAutoFit/>
          </a:bodyPr>
          <a:lstStyle/>
          <a:p>
            <a:pPr>
              <a:buNone/>
            </a:pPr>
            <a:r>
              <a:rPr lang="en-US" sz="800" baseline="0" dirty="0">
                <a:solidFill>
                  <a:schemeClr val="bg2"/>
                </a:solidFill>
              </a:rPr>
              <a:t>[3]</a:t>
            </a:r>
          </a:p>
        </p:txBody>
      </p:sp>
      <p:sp>
        <p:nvSpPr>
          <p:cNvPr id="18" name="TextBox 17">
            <a:extLst>
              <a:ext uri="{FF2B5EF4-FFF2-40B4-BE49-F238E27FC236}">
                <a16:creationId xmlns:a16="http://schemas.microsoft.com/office/drawing/2014/main" id="{3F916373-450D-425F-8178-42790C3053E8}"/>
              </a:ext>
            </a:extLst>
          </p:cNvPr>
          <p:cNvSpPr txBox="1"/>
          <p:nvPr/>
        </p:nvSpPr>
        <p:spPr>
          <a:xfrm>
            <a:off x="11355381" y="2779802"/>
            <a:ext cx="836619" cy="215444"/>
          </a:xfrm>
          <a:prstGeom prst="rect">
            <a:avLst/>
          </a:prstGeom>
          <a:noFill/>
        </p:spPr>
        <p:txBody>
          <a:bodyPr wrap="square" rtlCol="0">
            <a:spAutoFit/>
          </a:bodyPr>
          <a:lstStyle/>
          <a:p>
            <a:pPr>
              <a:buNone/>
            </a:pPr>
            <a:r>
              <a:rPr lang="en-US" sz="800" baseline="0" dirty="0">
                <a:solidFill>
                  <a:schemeClr val="bg2"/>
                </a:solidFill>
              </a:rPr>
              <a:t>[3]</a:t>
            </a:r>
          </a:p>
        </p:txBody>
      </p:sp>
      <p:sp>
        <p:nvSpPr>
          <p:cNvPr id="21" name="Rectangle 20">
            <a:extLst>
              <a:ext uri="{FF2B5EF4-FFF2-40B4-BE49-F238E27FC236}">
                <a16:creationId xmlns:a16="http://schemas.microsoft.com/office/drawing/2014/main" id="{424913DE-767D-4CF3-B174-BA846D631689}"/>
              </a:ext>
            </a:extLst>
          </p:cNvPr>
          <p:cNvSpPr>
            <a:spLocks noChangeArrowheads="1"/>
          </p:cNvSpPr>
          <p:nvPr/>
        </p:nvSpPr>
        <p:spPr bwMode="auto">
          <a:xfrm>
            <a:off x="6390441" y="6109120"/>
            <a:ext cx="58445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[see presentation notes for citations]</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8810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44E3B-43B8-477C-953C-63D54F338A3F}"/>
              </a:ext>
            </a:extLst>
          </p:cNvPr>
          <p:cNvSpPr>
            <a:spLocks noGrp="1"/>
          </p:cNvSpPr>
          <p:nvPr>
            <p:ph type="title"/>
          </p:nvPr>
        </p:nvSpPr>
        <p:spPr/>
        <p:txBody>
          <a:bodyPr/>
          <a:lstStyle/>
          <a:p>
            <a:r>
              <a:rPr lang="en-US" dirty="0"/>
              <a:t>Lessons Learned from Rover / NERVA</a:t>
            </a:r>
          </a:p>
        </p:txBody>
      </p:sp>
      <p:sp>
        <p:nvSpPr>
          <p:cNvPr id="5" name="Text Placeholder 4">
            <a:extLst>
              <a:ext uri="{FF2B5EF4-FFF2-40B4-BE49-F238E27FC236}">
                <a16:creationId xmlns:a16="http://schemas.microsoft.com/office/drawing/2014/main" id="{D2B7337D-E731-48C2-B234-A82CFC622D25}"/>
              </a:ext>
            </a:extLst>
          </p:cNvPr>
          <p:cNvSpPr>
            <a:spLocks noGrp="1"/>
          </p:cNvSpPr>
          <p:nvPr>
            <p:ph type="body" sz="quarter" idx="10"/>
          </p:nvPr>
        </p:nvSpPr>
        <p:spPr/>
        <p:txBody>
          <a:bodyPr/>
          <a:lstStyle/>
          <a:p>
            <a:r>
              <a:rPr lang="en-US" dirty="0"/>
              <a:t>Two major fuel failure mechanisms were discovered through reactor testing: corrosion and cracking</a:t>
            </a:r>
          </a:p>
        </p:txBody>
      </p:sp>
      <p:sp>
        <p:nvSpPr>
          <p:cNvPr id="7" name="Rectangle 6">
            <a:extLst>
              <a:ext uri="{FF2B5EF4-FFF2-40B4-BE49-F238E27FC236}">
                <a16:creationId xmlns:a16="http://schemas.microsoft.com/office/drawing/2014/main" id="{834F8E4B-9846-4EB7-9E5C-3C3620E4A9DB}"/>
              </a:ext>
            </a:extLst>
          </p:cNvPr>
          <p:cNvSpPr/>
          <p:nvPr/>
        </p:nvSpPr>
        <p:spPr>
          <a:xfrm>
            <a:off x="-125730" y="1234084"/>
            <a:ext cx="5715000" cy="3082895"/>
          </a:xfrm>
          <a:prstGeom prst="rect">
            <a:avLst/>
          </a:prstGeom>
        </p:spPr>
        <p:txBody>
          <a:bodyPr wrap="square">
            <a:spAutoFit/>
          </a:bodyPr>
          <a:lstStyle/>
          <a:p>
            <a:pPr algn="ctr"/>
            <a:r>
              <a:rPr lang="en-US" sz="1900" b="1" u="sng" baseline="0" dirty="0">
                <a:solidFill>
                  <a:schemeClr val="bg2"/>
                </a:solidFill>
                <a:latin typeface="Arial" charset="0"/>
                <a:ea typeface="Arial" charset="0"/>
                <a:cs typeface="Arial" charset="0"/>
              </a:rPr>
              <a:t>Failure Mitigation Parameters</a:t>
            </a:r>
            <a:endParaRPr lang="en-US" sz="1900" baseline="0" dirty="0">
              <a:solidFill>
                <a:schemeClr val="bg2"/>
              </a:solidFill>
              <a:latin typeface="Arial" charset="0"/>
              <a:ea typeface="Arial" charset="0"/>
              <a:cs typeface="Arial" charset="0"/>
            </a:endParaRPr>
          </a:p>
          <a:p>
            <a:pPr marL="628650" indent="-285750">
              <a:buFontTx/>
              <a:buChar char="-"/>
            </a:pPr>
            <a:r>
              <a:rPr lang="en-US" sz="1800" b="0" baseline="0" dirty="0">
                <a:solidFill>
                  <a:schemeClr val="bg2"/>
                </a:solidFill>
                <a:latin typeface="Arial" charset="0"/>
                <a:ea typeface="Arial" charset="0"/>
                <a:cs typeface="Arial" charset="0"/>
              </a:rPr>
              <a:t>Mechanical design of support structure (tie-tube) to take advantage of graphite’s compressive strength</a:t>
            </a:r>
          </a:p>
          <a:p>
            <a:pPr marL="628650" indent="-285750">
              <a:buFontTx/>
              <a:buChar char="-"/>
            </a:pPr>
            <a:r>
              <a:rPr lang="en-US" sz="1800" b="0" baseline="0" dirty="0">
                <a:solidFill>
                  <a:schemeClr val="bg2"/>
                </a:solidFill>
                <a:latin typeface="Arial" charset="0"/>
                <a:ea typeface="Arial" charset="0"/>
                <a:cs typeface="Arial" charset="0"/>
              </a:rPr>
              <a:t>Particle coatings, required to passivate UC</a:t>
            </a:r>
            <a:r>
              <a:rPr lang="en-US" sz="1800" b="0" dirty="0">
                <a:solidFill>
                  <a:schemeClr val="bg2"/>
                </a:solidFill>
                <a:latin typeface="Arial" charset="0"/>
                <a:ea typeface="Arial" charset="0"/>
                <a:cs typeface="Arial" charset="0"/>
              </a:rPr>
              <a:t>2</a:t>
            </a:r>
            <a:r>
              <a:rPr lang="en-US" sz="1800" b="0" baseline="0" dirty="0">
                <a:solidFill>
                  <a:schemeClr val="bg2"/>
                </a:solidFill>
                <a:latin typeface="Arial" charset="0"/>
                <a:ea typeface="Arial" charset="0"/>
                <a:cs typeface="Arial" charset="0"/>
              </a:rPr>
              <a:t> particles, reduced FP damage to matrix</a:t>
            </a:r>
          </a:p>
          <a:p>
            <a:pPr marL="628650" indent="-285750">
              <a:buFontTx/>
              <a:buChar char="-"/>
            </a:pPr>
            <a:r>
              <a:rPr lang="en-US" sz="1800" b="0" baseline="0" dirty="0">
                <a:solidFill>
                  <a:schemeClr val="bg2"/>
                </a:solidFill>
                <a:latin typeface="Arial" charset="0"/>
                <a:ea typeface="Arial" charset="0"/>
                <a:cs typeface="Arial" charset="0"/>
              </a:rPr>
              <a:t>“Composite” fuels composed of the graphite structural matrix with a dispersed (U,Zr)C fuel web improved matrix CTE to reduce thermal stresses (NF-1 Tested)</a:t>
            </a:r>
          </a:p>
          <a:p>
            <a:pPr marL="628650" indent="-285750">
              <a:buFontTx/>
              <a:buChar char="-"/>
            </a:pPr>
            <a:endParaRPr lang="en-US" sz="2000" dirty="0">
              <a:solidFill>
                <a:schemeClr val="bg2"/>
              </a:solidFill>
              <a:latin typeface="Arial" charset="0"/>
              <a:ea typeface="Arial" charset="0"/>
              <a:cs typeface="Arial" charset="0"/>
            </a:endParaRPr>
          </a:p>
        </p:txBody>
      </p:sp>
      <p:pic>
        <p:nvPicPr>
          <p:cNvPr id="14" name="Picture 13">
            <a:extLst>
              <a:ext uri="{FF2B5EF4-FFF2-40B4-BE49-F238E27FC236}">
                <a16:creationId xmlns:a16="http://schemas.microsoft.com/office/drawing/2014/main" id="{44825ADE-D177-4F50-8238-0907DC27480F}"/>
              </a:ext>
            </a:extLst>
          </p:cNvPr>
          <p:cNvPicPr>
            <a:picLocks noChangeAspect="1"/>
          </p:cNvPicPr>
          <p:nvPr/>
        </p:nvPicPr>
        <p:blipFill rotWithShape="1">
          <a:blip r:embed="rId3"/>
          <a:srcRect b="32402"/>
          <a:stretch/>
        </p:blipFill>
        <p:spPr>
          <a:xfrm>
            <a:off x="5647399" y="1066800"/>
            <a:ext cx="6119728" cy="2667000"/>
          </a:xfrm>
          <a:prstGeom prst="rect">
            <a:avLst/>
          </a:prstGeom>
        </p:spPr>
      </p:pic>
      <p:sp>
        <p:nvSpPr>
          <p:cNvPr id="16" name="TextBox 15">
            <a:extLst>
              <a:ext uri="{FF2B5EF4-FFF2-40B4-BE49-F238E27FC236}">
                <a16:creationId xmlns:a16="http://schemas.microsoft.com/office/drawing/2014/main" id="{5D111E10-1CDB-49CE-BC13-BCE0960696AE}"/>
              </a:ext>
            </a:extLst>
          </p:cNvPr>
          <p:cNvSpPr txBox="1"/>
          <p:nvPr/>
        </p:nvSpPr>
        <p:spPr>
          <a:xfrm>
            <a:off x="5791200" y="3657600"/>
            <a:ext cx="6096000" cy="502702"/>
          </a:xfrm>
          <a:prstGeom prst="rect">
            <a:avLst/>
          </a:prstGeom>
          <a:noFill/>
        </p:spPr>
        <p:txBody>
          <a:bodyPr wrap="square">
            <a:spAutoFit/>
          </a:bodyPr>
          <a:lstStyle/>
          <a:p>
            <a:pPr algn="ctr"/>
            <a:r>
              <a:rPr lang="en-US" sz="2000" i="1" dirty="0">
                <a:solidFill>
                  <a:srgbClr val="002060"/>
                </a:solidFill>
              </a:rPr>
              <a:t>Fuel most susceptible in the ‘mid-band’ where thermal stresses are high and ductility still low</a:t>
            </a:r>
          </a:p>
        </p:txBody>
      </p:sp>
      <p:pic>
        <p:nvPicPr>
          <p:cNvPr id="22" name="Picture 21">
            <a:extLst>
              <a:ext uri="{FF2B5EF4-FFF2-40B4-BE49-F238E27FC236}">
                <a16:creationId xmlns:a16="http://schemas.microsoft.com/office/drawing/2014/main" id="{BB78C8ED-2912-4468-A391-1EE7415B7597}"/>
              </a:ext>
            </a:extLst>
          </p:cNvPr>
          <p:cNvPicPr>
            <a:picLocks noChangeAspect="1"/>
          </p:cNvPicPr>
          <p:nvPr/>
        </p:nvPicPr>
        <p:blipFill>
          <a:blip r:embed="rId4"/>
          <a:stretch>
            <a:fillRect/>
          </a:stretch>
        </p:blipFill>
        <p:spPr>
          <a:xfrm>
            <a:off x="78559" y="4388902"/>
            <a:ext cx="2583852" cy="1899131"/>
          </a:xfrm>
          <a:prstGeom prst="rect">
            <a:avLst/>
          </a:prstGeom>
        </p:spPr>
      </p:pic>
      <p:pic>
        <p:nvPicPr>
          <p:cNvPr id="23" name="Picture 22">
            <a:extLst>
              <a:ext uri="{FF2B5EF4-FFF2-40B4-BE49-F238E27FC236}">
                <a16:creationId xmlns:a16="http://schemas.microsoft.com/office/drawing/2014/main" id="{5C5DF6A4-8063-4170-857C-61405D544D23}"/>
              </a:ext>
            </a:extLst>
          </p:cNvPr>
          <p:cNvPicPr>
            <a:picLocks noChangeAspect="1"/>
          </p:cNvPicPr>
          <p:nvPr/>
        </p:nvPicPr>
        <p:blipFill>
          <a:blip r:embed="rId5"/>
          <a:stretch>
            <a:fillRect/>
          </a:stretch>
        </p:blipFill>
        <p:spPr>
          <a:xfrm>
            <a:off x="2680897" y="4316522"/>
            <a:ext cx="1401488" cy="1067604"/>
          </a:xfrm>
          <a:prstGeom prst="rect">
            <a:avLst/>
          </a:prstGeom>
        </p:spPr>
      </p:pic>
      <p:pic>
        <p:nvPicPr>
          <p:cNvPr id="27" name="Picture 26">
            <a:extLst>
              <a:ext uri="{FF2B5EF4-FFF2-40B4-BE49-F238E27FC236}">
                <a16:creationId xmlns:a16="http://schemas.microsoft.com/office/drawing/2014/main" id="{225AA4FE-5E75-445B-8A7D-60B127D8B1E9}"/>
              </a:ext>
            </a:extLst>
          </p:cNvPr>
          <p:cNvPicPr>
            <a:picLocks noChangeAspect="1"/>
          </p:cNvPicPr>
          <p:nvPr/>
        </p:nvPicPr>
        <p:blipFill>
          <a:blip r:embed="rId6"/>
          <a:stretch>
            <a:fillRect/>
          </a:stretch>
        </p:blipFill>
        <p:spPr>
          <a:xfrm>
            <a:off x="2716530" y="5461933"/>
            <a:ext cx="3122552" cy="856798"/>
          </a:xfrm>
          <a:prstGeom prst="rect">
            <a:avLst/>
          </a:prstGeom>
        </p:spPr>
      </p:pic>
      <p:pic>
        <p:nvPicPr>
          <p:cNvPr id="30" name="Picture 29">
            <a:extLst>
              <a:ext uri="{FF2B5EF4-FFF2-40B4-BE49-F238E27FC236}">
                <a16:creationId xmlns:a16="http://schemas.microsoft.com/office/drawing/2014/main" id="{E78B8633-B8ED-4189-B8F1-BC1D4D49309E}"/>
              </a:ext>
            </a:extLst>
          </p:cNvPr>
          <p:cNvPicPr>
            <a:picLocks noChangeAspect="1"/>
          </p:cNvPicPr>
          <p:nvPr/>
        </p:nvPicPr>
        <p:blipFill rotWithShape="1">
          <a:blip r:embed="rId7"/>
          <a:srcRect l="47005" t="3420" r="23045" b="62939"/>
          <a:stretch/>
        </p:blipFill>
        <p:spPr>
          <a:xfrm>
            <a:off x="4208116" y="4032053"/>
            <a:ext cx="1585444" cy="1374052"/>
          </a:xfrm>
          <a:prstGeom prst="rect">
            <a:avLst/>
          </a:prstGeom>
        </p:spPr>
      </p:pic>
      <p:pic>
        <p:nvPicPr>
          <p:cNvPr id="4" name="Picture 3">
            <a:extLst>
              <a:ext uri="{FF2B5EF4-FFF2-40B4-BE49-F238E27FC236}">
                <a16:creationId xmlns:a16="http://schemas.microsoft.com/office/drawing/2014/main" id="{75C539D0-7038-439B-A041-1850282E51E7}"/>
              </a:ext>
            </a:extLst>
          </p:cNvPr>
          <p:cNvPicPr>
            <a:picLocks noChangeAspect="1"/>
          </p:cNvPicPr>
          <p:nvPr/>
        </p:nvPicPr>
        <p:blipFill>
          <a:blip r:embed="rId8"/>
          <a:stretch>
            <a:fillRect/>
          </a:stretch>
        </p:blipFill>
        <p:spPr>
          <a:xfrm>
            <a:off x="8915400" y="4255484"/>
            <a:ext cx="2908441" cy="1688116"/>
          </a:xfrm>
          <a:prstGeom prst="rect">
            <a:avLst/>
          </a:prstGeom>
        </p:spPr>
      </p:pic>
      <p:pic>
        <p:nvPicPr>
          <p:cNvPr id="8" name="Picture 7">
            <a:extLst>
              <a:ext uri="{FF2B5EF4-FFF2-40B4-BE49-F238E27FC236}">
                <a16:creationId xmlns:a16="http://schemas.microsoft.com/office/drawing/2014/main" id="{71DB696A-D81C-45EB-8571-A1291D50DC2D}"/>
              </a:ext>
            </a:extLst>
          </p:cNvPr>
          <p:cNvPicPr>
            <a:picLocks noChangeAspect="1"/>
          </p:cNvPicPr>
          <p:nvPr/>
        </p:nvPicPr>
        <p:blipFill rotWithShape="1">
          <a:blip r:embed="rId9"/>
          <a:srcRect t="9643" r="53561" b="12042"/>
          <a:stretch/>
        </p:blipFill>
        <p:spPr>
          <a:xfrm>
            <a:off x="6297262" y="4192483"/>
            <a:ext cx="2476104" cy="1751117"/>
          </a:xfrm>
          <a:prstGeom prst="rect">
            <a:avLst/>
          </a:prstGeom>
        </p:spPr>
      </p:pic>
      <p:sp>
        <p:nvSpPr>
          <p:cNvPr id="13" name="TextBox 12">
            <a:extLst>
              <a:ext uri="{FF2B5EF4-FFF2-40B4-BE49-F238E27FC236}">
                <a16:creationId xmlns:a16="http://schemas.microsoft.com/office/drawing/2014/main" id="{90D7F0A5-96FE-4A65-95D4-D01C719A048A}"/>
              </a:ext>
            </a:extLst>
          </p:cNvPr>
          <p:cNvSpPr txBox="1"/>
          <p:nvPr/>
        </p:nvSpPr>
        <p:spPr>
          <a:xfrm>
            <a:off x="5893201" y="5821898"/>
            <a:ext cx="6206385" cy="502702"/>
          </a:xfrm>
          <a:prstGeom prst="rect">
            <a:avLst/>
          </a:prstGeom>
          <a:noFill/>
        </p:spPr>
        <p:txBody>
          <a:bodyPr wrap="square">
            <a:spAutoFit/>
          </a:bodyPr>
          <a:lstStyle/>
          <a:p>
            <a:pPr algn="ctr"/>
            <a:r>
              <a:rPr lang="en-US" sz="2000" i="1" dirty="0">
                <a:solidFill>
                  <a:srgbClr val="002060"/>
                </a:solidFill>
              </a:rPr>
              <a:t>Modern development activities have shown fabrication capabilities cannot be identically recaptured due to loss of infrastructure and feedstocks</a:t>
            </a:r>
          </a:p>
        </p:txBody>
      </p:sp>
      <p:sp>
        <p:nvSpPr>
          <p:cNvPr id="15" name="TextBox 14">
            <a:extLst>
              <a:ext uri="{FF2B5EF4-FFF2-40B4-BE49-F238E27FC236}">
                <a16:creationId xmlns:a16="http://schemas.microsoft.com/office/drawing/2014/main" id="{A6308DA3-4946-4CFC-BE0C-6ACA66647292}"/>
              </a:ext>
            </a:extLst>
          </p:cNvPr>
          <p:cNvSpPr txBox="1"/>
          <p:nvPr/>
        </p:nvSpPr>
        <p:spPr>
          <a:xfrm>
            <a:off x="6100937" y="1134581"/>
            <a:ext cx="836619" cy="215444"/>
          </a:xfrm>
          <a:prstGeom prst="rect">
            <a:avLst/>
          </a:prstGeom>
          <a:noFill/>
        </p:spPr>
        <p:txBody>
          <a:bodyPr wrap="square" rtlCol="0">
            <a:spAutoFit/>
          </a:bodyPr>
          <a:lstStyle/>
          <a:p>
            <a:pPr>
              <a:buNone/>
            </a:pPr>
            <a:r>
              <a:rPr lang="en-US" sz="800" baseline="0" dirty="0">
                <a:solidFill>
                  <a:schemeClr val="bg2"/>
                </a:solidFill>
              </a:rPr>
              <a:t>[4]</a:t>
            </a:r>
          </a:p>
        </p:txBody>
      </p:sp>
      <p:sp>
        <p:nvSpPr>
          <p:cNvPr id="17" name="TextBox 16">
            <a:extLst>
              <a:ext uri="{FF2B5EF4-FFF2-40B4-BE49-F238E27FC236}">
                <a16:creationId xmlns:a16="http://schemas.microsoft.com/office/drawing/2014/main" id="{9A1B36E1-FD4C-422B-9013-1D5F0DCD5FCB}"/>
              </a:ext>
            </a:extLst>
          </p:cNvPr>
          <p:cNvSpPr txBox="1"/>
          <p:nvPr/>
        </p:nvSpPr>
        <p:spPr>
          <a:xfrm>
            <a:off x="11468890" y="2627449"/>
            <a:ext cx="836619" cy="215444"/>
          </a:xfrm>
          <a:prstGeom prst="rect">
            <a:avLst/>
          </a:prstGeom>
          <a:noFill/>
        </p:spPr>
        <p:txBody>
          <a:bodyPr wrap="square" rtlCol="0">
            <a:spAutoFit/>
          </a:bodyPr>
          <a:lstStyle/>
          <a:p>
            <a:pPr>
              <a:buNone/>
            </a:pPr>
            <a:r>
              <a:rPr lang="en-US" sz="800" baseline="0" dirty="0">
                <a:solidFill>
                  <a:schemeClr val="bg2"/>
                </a:solidFill>
              </a:rPr>
              <a:t>[4]</a:t>
            </a:r>
          </a:p>
        </p:txBody>
      </p:sp>
      <p:sp>
        <p:nvSpPr>
          <p:cNvPr id="18" name="TextBox 17">
            <a:extLst>
              <a:ext uri="{FF2B5EF4-FFF2-40B4-BE49-F238E27FC236}">
                <a16:creationId xmlns:a16="http://schemas.microsoft.com/office/drawing/2014/main" id="{65BB9DE9-A470-4314-B4E1-65C6DD06F21C}"/>
              </a:ext>
            </a:extLst>
          </p:cNvPr>
          <p:cNvSpPr txBox="1"/>
          <p:nvPr/>
        </p:nvSpPr>
        <p:spPr>
          <a:xfrm>
            <a:off x="-10947" y="4316475"/>
            <a:ext cx="836619" cy="215444"/>
          </a:xfrm>
          <a:prstGeom prst="rect">
            <a:avLst/>
          </a:prstGeom>
          <a:noFill/>
        </p:spPr>
        <p:txBody>
          <a:bodyPr wrap="square" rtlCol="0">
            <a:spAutoFit/>
          </a:bodyPr>
          <a:lstStyle/>
          <a:p>
            <a:pPr>
              <a:buNone/>
            </a:pPr>
            <a:r>
              <a:rPr lang="en-US" sz="800" baseline="0" dirty="0">
                <a:solidFill>
                  <a:schemeClr val="bg2"/>
                </a:solidFill>
              </a:rPr>
              <a:t>[1]</a:t>
            </a:r>
          </a:p>
        </p:txBody>
      </p:sp>
      <p:sp>
        <p:nvSpPr>
          <p:cNvPr id="19" name="TextBox 18">
            <a:extLst>
              <a:ext uri="{FF2B5EF4-FFF2-40B4-BE49-F238E27FC236}">
                <a16:creationId xmlns:a16="http://schemas.microsoft.com/office/drawing/2014/main" id="{B8E572E5-1DB3-42A8-BB00-38EA282E1B25}"/>
              </a:ext>
            </a:extLst>
          </p:cNvPr>
          <p:cNvSpPr txBox="1"/>
          <p:nvPr/>
        </p:nvSpPr>
        <p:spPr>
          <a:xfrm>
            <a:off x="2455883" y="4238715"/>
            <a:ext cx="836619" cy="215444"/>
          </a:xfrm>
          <a:prstGeom prst="rect">
            <a:avLst/>
          </a:prstGeom>
          <a:noFill/>
        </p:spPr>
        <p:txBody>
          <a:bodyPr wrap="square" rtlCol="0">
            <a:spAutoFit/>
          </a:bodyPr>
          <a:lstStyle/>
          <a:p>
            <a:pPr>
              <a:buNone/>
            </a:pPr>
            <a:r>
              <a:rPr lang="en-US" sz="800" baseline="0" dirty="0">
                <a:solidFill>
                  <a:schemeClr val="bg2"/>
                </a:solidFill>
              </a:rPr>
              <a:t>[2]</a:t>
            </a:r>
          </a:p>
        </p:txBody>
      </p:sp>
      <p:sp>
        <p:nvSpPr>
          <p:cNvPr id="20" name="TextBox 19">
            <a:extLst>
              <a:ext uri="{FF2B5EF4-FFF2-40B4-BE49-F238E27FC236}">
                <a16:creationId xmlns:a16="http://schemas.microsoft.com/office/drawing/2014/main" id="{B4FFCE44-F9F8-4B18-A017-ECB090B883EA}"/>
              </a:ext>
            </a:extLst>
          </p:cNvPr>
          <p:cNvSpPr txBox="1"/>
          <p:nvPr/>
        </p:nvSpPr>
        <p:spPr>
          <a:xfrm>
            <a:off x="3898084" y="4040040"/>
            <a:ext cx="836619" cy="215444"/>
          </a:xfrm>
          <a:prstGeom prst="rect">
            <a:avLst/>
          </a:prstGeom>
          <a:noFill/>
        </p:spPr>
        <p:txBody>
          <a:bodyPr wrap="square" rtlCol="0">
            <a:spAutoFit/>
          </a:bodyPr>
          <a:lstStyle/>
          <a:p>
            <a:pPr>
              <a:buNone/>
            </a:pPr>
            <a:r>
              <a:rPr lang="en-US" sz="800" baseline="0" dirty="0">
                <a:solidFill>
                  <a:schemeClr val="bg2"/>
                </a:solidFill>
              </a:rPr>
              <a:t>[3]</a:t>
            </a:r>
          </a:p>
        </p:txBody>
      </p:sp>
      <p:sp>
        <p:nvSpPr>
          <p:cNvPr id="21" name="TextBox 20">
            <a:extLst>
              <a:ext uri="{FF2B5EF4-FFF2-40B4-BE49-F238E27FC236}">
                <a16:creationId xmlns:a16="http://schemas.microsoft.com/office/drawing/2014/main" id="{8B5C964E-6A0F-4283-905B-226FD8EE3C71}"/>
              </a:ext>
            </a:extLst>
          </p:cNvPr>
          <p:cNvSpPr txBox="1"/>
          <p:nvPr/>
        </p:nvSpPr>
        <p:spPr>
          <a:xfrm>
            <a:off x="2638496" y="6219784"/>
            <a:ext cx="1815335" cy="215444"/>
          </a:xfrm>
          <a:prstGeom prst="rect">
            <a:avLst/>
          </a:prstGeom>
          <a:noFill/>
        </p:spPr>
        <p:txBody>
          <a:bodyPr wrap="square" rtlCol="0">
            <a:spAutoFit/>
          </a:bodyPr>
          <a:lstStyle/>
          <a:p>
            <a:pPr>
              <a:buNone/>
            </a:pPr>
            <a:r>
              <a:rPr lang="en-US" sz="800" baseline="30000" dirty="0">
                <a:solidFill>
                  <a:schemeClr val="bg2"/>
                </a:solidFill>
              </a:rPr>
              <a:t>1</a:t>
            </a:r>
            <a:r>
              <a:rPr lang="en-US" sz="800" baseline="0" dirty="0">
                <a:solidFill>
                  <a:schemeClr val="bg2"/>
                </a:solidFill>
              </a:rPr>
              <a:t>Room Temperature</a:t>
            </a:r>
            <a:endParaRPr lang="en-US" sz="800" baseline="30000" dirty="0">
              <a:solidFill>
                <a:schemeClr val="bg2"/>
              </a:solidFill>
            </a:endParaRPr>
          </a:p>
        </p:txBody>
      </p:sp>
      <p:sp>
        <p:nvSpPr>
          <p:cNvPr id="24" name="TextBox 23">
            <a:extLst>
              <a:ext uri="{FF2B5EF4-FFF2-40B4-BE49-F238E27FC236}">
                <a16:creationId xmlns:a16="http://schemas.microsoft.com/office/drawing/2014/main" id="{2D0C912D-C9E8-4D71-AA89-CB827F638BEF}"/>
              </a:ext>
            </a:extLst>
          </p:cNvPr>
          <p:cNvSpPr txBox="1"/>
          <p:nvPr/>
        </p:nvSpPr>
        <p:spPr>
          <a:xfrm>
            <a:off x="6218298" y="4221308"/>
            <a:ext cx="836619" cy="215444"/>
          </a:xfrm>
          <a:prstGeom prst="rect">
            <a:avLst/>
          </a:prstGeom>
          <a:noFill/>
        </p:spPr>
        <p:txBody>
          <a:bodyPr wrap="square" rtlCol="0">
            <a:spAutoFit/>
          </a:bodyPr>
          <a:lstStyle/>
          <a:p>
            <a:pPr>
              <a:buNone/>
            </a:pPr>
            <a:r>
              <a:rPr lang="en-US" sz="800" baseline="0" dirty="0">
                <a:solidFill>
                  <a:schemeClr val="bg2"/>
                </a:solidFill>
              </a:rPr>
              <a:t>[5]</a:t>
            </a:r>
          </a:p>
        </p:txBody>
      </p:sp>
      <p:sp>
        <p:nvSpPr>
          <p:cNvPr id="25" name="TextBox 24">
            <a:extLst>
              <a:ext uri="{FF2B5EF4-FFF2-40B4-BE49-F238E27FC236}">
                <a16:creationId xmlns:a16="http://schemas.microsoft.com/office/drawing/2014/main" id="{FAB70AC1-A2DE-4FD6-8D51-558A450E7B2A}"/>
              </a:ext>
            </a:extLst>
          </p:cNvPr>
          <p:cNvSpPr txBox="1"/>
          <p:nvPr/>
        </p:nvSpPr>
        <p:spPr>
          <a:xfrm>
            <a:off x="8673499" y="4208753"/>
            <a:ext cx="836619" cy="215444"/>
          </a:xfrm>
          <a:prstGeom prst="rect">
            <a:avLst/>
          </a:prstGeom>
          <a:noFill/>
        </p:spPr>
        <p:txBody>
          <a:bodyPr wrap="square" rtlCol="0">
            <a:spAutoFit/>
          </a:bodyPr>
          <a:lstStyle/>
          <a:p>
            <a:pPr>
              <a:buNone/>
            </a:pPr>
            <a:r>
              <a:rPr lang="en-US" sz="800" baseline="0" dirty="0">
                <a:solidFill>
                  <a:schemeClr val="bg2"/>
                </a:solidFill>
              </a:rPr>
              <a:t>[3]</a:t>
            </a:r>
          </a:p>
        </p:txBody>
      </p:sp>
      <p:sp>
        <p:nvSpPr>
          <p:cNvPr id="26" name="Rectangle 25">
            <a:extLst>
              <a:ext uri="{FF2B5EF4-FFF2-40B4-BE49-F238E27FC236}">
                <a16:creationId xmlns:a16="http://schemas.microsoft.com/office/drawing/2014/main" id="{64778688-54CE-4A09-A352-EF2DEC181B38}"/>
              </a:ext>
            </a:extLst>
          </p:cNvPr>
          <p:cNvSpPr>
            <a:spLocks noChangeArrowheads="1"/>
          </p:cNvSpPr>
          <p:nvPr/>
        </p:nvSpPr>
        <p:spPr bwMode="auto">
          <a:xfrm>
            <a:off x="-70927" y="6178068"/>
            <a:ext cx="58445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spcBef>
                <a:spcPct val="0"/>
              </a:spcBef>
              <a:buFontTx/>
              <a:buNone/>
            </a:pPr>
            <a:r>
              <a:rPr lang="en-US" altLang="en-US" sz="800" baseline="0" dirty="0">
                <a:solidFill>
                  <a:schemeClr val="bg2"/>
                </a:solidFill>
                <a:cs typeface="Times New Roman" panose="02020603050405020304" pitchFamily="18" charset="0"/>
              </a:rPr>
              <a:t>[see presentation notes for citations]</a:t>
            </a:r>
          </a:p>
          <a:p>
            <a:pP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2268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44E3B-43B8-477C-953C-63D54F338A3F}"/>
              </a:ext>
            </a:extLst>
          </p:cNvPr>
          <p:cNvSpPr>
            <a:spLocks noGrp="1"/>
          </p:cNvSpPr>
          <p:nvPr>
            <p:ph type="title"/>
          </p:nvPr>
        </p:nvSpPr>
        <p:spPr/>
        <p:txBody>
          <a:bodyPr/>
          <a:lstStyle/>
          <a:p>
            <a:r>
              <a:rPr lang="en-US" dirty="0"/>
              <a:t>Historic U.S. Cermet Fuel Development Overview</a:t>
            </a:r>
          </a:p>
        </p:txBody>
      </p:sp>
      <p:sp>
        <p:nvSpPr>
          <p:cNvPr id="23" name="Text Placeholder 22">
            <a:extLst>
              <a:ext uri="{FF2B5EF4-FFF2-40B4-BE49-F238E27FC236}">
                <a16:creationId xmlns:a16="http://schemas.microsoft.com/office/drawing/2014/main" id="{BBC29A47-61F5-4D34-B322-1C8CE9FC4BB0}"/>
              </a:ext>
            </a:extLst>
          </p:cNvPr>
          <p:cNvSpPr>
            <a:spLocks noGrp="1"/>
          </p:cNvSpPr>
          <p:nvPr>
            <p:ph type="body" sz="quarter" idx="10"/>
          </p:nvPr>
        </p:nvSpPr>
        <p:spPr/>
        <p:txBody>
          <a:bodyPr/>
          <a:lstStyle/>
          <a:p>
            <a:r>
              <a:rPr lang="en-US" dirty="0"/>
              <a:t>Ceramic metallic (cermet) fuels were developed as an alternative to Rover / NERVA graphite-matrix fuel elements</a:t>
            </a:r>
          </a:p>
        </p:txBody>
      </p:sp>
      <p:pic>
        <p:nvPicPr>
          <p:cNvPr id="4" name="Picture 3">
            <a:extLst>
              <a:ext uri="{FF2B5EF4-FFF2-40B4-BE49-F238E27FC236}">
                <a16:creationId xmlns:a16="http://schemas.microsoft.com/office/drawing/2014/main" id="{F77AB3CB-3C19-41F4-A3E9-D61EE2AB841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20000"/>
                    </a14:imgEffect>
                  </a14:imgLayer>
                </a14:imgProps>
              </a:ext>
            </a:extLst>
          </a:blip>
          <a:stretch>
            <a:fillRect/>
          </a:stretch>
        </p:blipFill>
        <p:spPr>
          <a:xfrm>
            <a:off x="9829800" y="1086106"/>
            <a:ext cx="2211226" cy="1842689"/>
          </a:xfrm>
          <a:prstGeom prst="rect">
            <a:avLst/>
          </a:prstGeom>
        </p:spPr>
      </p:pic>
      <p:pic>
        <p:nvPicPr>
          <p:cNvPr id="5" name="Picture 4">
            <a:extLst>
              <a:ext uri="{FF2B5EF4-FFF2-40B4-BE49-F238E27FC236}">
                <a16:creationId xmlns:a16="http://schemas.microsoft.com/office/drawing/2014/main" id="{B5BF826F-B910-476D-B9A7-583EB2594DDA}"/>
              </a:ext>
            </a:extLst>
          </p:cNvPr>
          <p:cNvPicPr>
            <a:picLocks noChangeAspect="1"/>
          </p:cNvPicPr>
          <p:nvPr/>
        </p:nvPicPr>
        <p:blipFill>
          <a:blip r:embed="rId5"/>
          <a:stretch>
            <a:fillRect/>
          </a:stretch>
        </p:blipFill>
        <p:spPr>
          <a:xfrm>
            <a:off x="173446" y="1290141"/>
            <a:ext cx="4122344" cy="1698654"/>
          </a:xfrm>
          <a:prstGeom prst="rect">
            <a:avLst/>
          </a:prstGeom>
        </p:spPr>
      </p:pic>
      <p:pic>
        <p:nvPicPr>
          <p:cNvPr id="6" name="Picture 5">
            <a:extLst>
              <a:ext uri="{FF2B5EF4-FFF2-40B4-BE49-F238E27FC236}">
                <a16:creationId xmlns:a16="http://schemas.microsoft.com/office/drawing/2014/main" id="{EA91CB0B-12E0-4B1D-9EE9-8D340B8E52DD}"/>
              </a:ext>
            </a:extLst>
          </p:cNvPr>
          <p:cNvPicPr>
            <a:picLocks noChangeAspect="1"/>
          </p:cNvPicPr>
          <p:nvPr/>
        </p:nvPicPr>
        <p:blipFill>
          <a:blip r:embed="rId6"/>
          <a:stretch>
            <a:fillRect/>
          </a:stretch>
        </p:blipFill>
        <p:spPr>
          <a:xfrm>
            <a:off x="192187" y="2990164"/>
            <a:ext cx="4089308" cy="1734236"/>
          </a:xfrm>
          <a:prstGeom prst="rect">
            <a:avLst/>
          </a:prstGeom>
        </p:spPr>
      </p:pic>
      <p:pic>
        <p:nvPicPr>
          <p:cNvPr id="7" name="Picture 6">
            <a:extLst>
              <a:ext uri="{FF2B5EF4-FFF2-40B4-BE49-F238E27FC236}">
                <a16:creationId xmlns:a16="http://schemas.microsoft.com/office/drawing/2014/main" id="{0A89958A-07FD-482B-9C9C-046D8E580069}"/>
              </a:ext>
            </a:extLst>
          </p:cNvPr>
          <p:cNvPicPr>
            <a:picLocks noChangeAspect="1"/>
          </p:cNvPicPr>
          <p:nvPr/>
        </p:nvPicPr>
        <p:blipFill>
          <a:blip r:embed="rId7"/>
          <a:stretch>
            <a:fillRect/>
          </a:stretch>
        </p:blipFill>
        <p:spPr>
          <a:xfrm>
            <a:off x="263199" y="4648200"/>
            <a:ext cx="4052625" cy="1725929"/>
          </a:xfrm>
          <a:prstGeom prst="rect">
            <a:avLst/>
          </a:prstGeom>
        </p:spPr>
      </p:pic>
      <p:pic>
        <p:nvPicPr>
          <p:cNvPr id="8" name="Picture 7">
            <a:extLst>
              <a:ext uri="{FF2B5EF4-FFF2-40B4-BE49-F238E27FC236}">
                <a16:creationId xmlns:a16="http://schemas.microsoft.com/office/drawing/2014/main" id="{8A13B753-3BD2-48BE-B186-4B8752012120}"/>
              </a:ext>
            </a:extLst>
          </p:cNvPr>
          <p:cNvPicPr>
            <a:picLocks noChangeAspect="1"/>
          </p:cNvPicPr>
          <p:nvPr/>
        </p:nvPicPr>
        <p:blipFill>
          <a:blip r:embed="rId8"/>
          <a:stretch>
            <a:fillRect/>
          </a:stretch>
        </p:blipFill>
        <p:spPr>
          <a:xfrm>
            <a:off x="4354502" y="4487727"/>
            <a:ext cx="4443466" cy="1677453"/>
          </a:xfrm>
          <a:prstGeom prst="rect">
            <a:avLst/>
          </a:prstGeom>
        </p:spPr>
      </p:pic>
      <p:pic>
        <p:nvPicPr>
          <p:cNvPr id="9" name="Picture 2" descr="https://miningawareness.files.wordpress.com/2015/03/image35.jpg">
            <a:extLst>
              <a:ext uri="{FF2B5EF4-FFF2-40B4-BE49-F238E27FC236}">
                <a16:creationId xmlns:a16="http://schemas.microsoft.com/office/drawing/2014/main" id="{C0FE4663-7558-4B52-B552-AE682444DB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87414" y="2442923"/>
            <a:ext cx="1655350" cy="13533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9DCA3AC-3407-4DD6-8250-8ED371F331E2}"/>
              </a:ext>
            </a:extLst>
          </p:cNvPr>
          <p:cNvPicPr>
            <a:picLocks noChangeAspect="1"/>
          </p:cNvPicPr>
          <p:nvPr/>
        </p:nvPicPr>
        <p:blipFill>
          <a:blip r:embed="rId10"/>
          <a:stretch>
            <a:fillRect/>
          </a:stretch>
        </p:blipFill>
        <p:spPr>
          <a:xfrm>
            <a:off x="375652" y="4674536"/>
            <a:ext cx="1012769" cy="860940"/>
          </a:xfrm>
          <a:prstGeom prst="rect">
            <a:avLst/>
          </a:prstGeom>
        </p:spPr>
      </p:pic>
      <p:pic>
        <p:nvPicPr>
          <p:cNvPr id="12" name="Picture 11">
            <a:extLst>
              <a:ext uri="{FF2B5EF4-FFF2-40B4-BE49-F238E27FC236}">
                <a16:creationId xmlns:a16="http://schemas.microsoft.com/office/drawing/2014/main" id="{C2EE29D3-4EB5-4B59-9BC0-6F25E950E793}"/>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Effect>
                      <a14:brightnessContrast bright="20000"/>
                    </a14:imgEffect>
                  </a14:imgLayer>
                </a14:imgProps>
              </a:ext>
            </a:extLst>
          </a:blip>
          <a:stretch>
            <a:fillRect/>
          </a:stretch>
        </p:blipFill>
        <p:spPr>
          <a:xfrm>
            <a:off x="4513087" y="1455431"/>
            <a:ext cx="2667000" cy="2036196"/>
          </a:xfrm>
          <a:prstGeom prst="rect">
            <a:avLst/>
          </a:prstGeom>
        </p:spPr>
      </p:pic>
      <p:sp>
        <p:nvSpPr>
          <p:cNvPr id="13" name="TextBox 12">
            <a:extLst>
              <a:ext uri="{FF2B5EF4-FFF2-40B4-BE49-F238E27FC236}">
                <a16:creationId xmlns:a16="http://schemas.microsoft.com/office/drawing/2014/main" id="{4658288E-EBB1-4756-8EB9-A7546EB5A50F}"/>
              </a:ext>
            </a:extLst>
          </p:cNvPr>
          <p:cNvSpPr txBox="1"/>
          <p:nvPr/>
        </p:nvSpPr>
        <p:spPr>
          <a:xfrm>
            <a:off x="322530" y="4648200"/>
            <a:ext cx="1202297" cy="174407"/>
          </a:xfrm>
          <a:prstGeom prst="rect">
            <a:avLst/>
          </a:prstGeom>
          <a:noFill/>
        </p:spPr>
        <p:txBody>
          <a:bodyPr wrap="square" rtlCol="0">
            <a:spAutoFit/>
          </a:bodyPr>
          <a:lstStyle/>
          <a:p>
            <a:r>
              <a:rPr lang="en-US" sz="800" dirty="0">
                <a:solidFill>
                  <a:schemeClr val="bg2"/>
                </a:solidFill>
              </a:rPr>
              <a:t>GEMP-333 (1965)</a:t>
            </a:r>
          </a:p>
        </p:txBody>
      </p:sp>
      <p:sp>
        <p:nvSpPr>
          <p:cNvPr id="14" name="TextBox 13">
            <a:extLst>
              <a:ext uri="{FF2B5EF4-FFF2-40B4-BE49-F238E27FC236}">
                <a16:creationId xmlns:a16="http://schemas.microsoft.com/office/drawing/2014/main" id="{602A48EB-84DA-4B83-97A8-212748FDC584}"/>
              </a:ext>
            </a:extLst>
          </p:cNvPr>
          <p:cNvSpPr txBox="1"/>
          <p:nvPr/>
        </p:nvSpPr>
        <p:spPr>
          <a:xfrm>
            <a:off x="6427767" y="3119598"/>
            <a:ext cx="1325058" cy="174407"/>
          </a:xfrm>
          <a:prstGeom prst="rect">
            <a:avLst/>
          </a:prstGeom>
          <a:noFill/>
        </p:spPr>
        <p:txBody>
          <a:bodyPr wrap="square" rtlCol="0">
            <a:spAutoFit/>
          </a:bodyPr>
          <a:lstStyle/>
          <a:p>
            <a:r>
              <a:rPr lang="en-US" sz="800" dirty="0"/>
              <a:t>GEMP-333 (1965)</a:t>
            </a:r>
          </a:p>
        </p:txBody>
      </p:sp>
      <p:sp>
        <p:nvSpPr>
          <p:cNvPr id="15" name="TextBox 14">
            <a:extLst>
              <a:ext uri="{FF2B5EF4-FFF2-40B4-BE49-F238E27FC236}">
                <a16:creationId xmlns:a16="http://schemas.microsoft.com/office/drawing/2014/main" id="{6B6BDF3A-209D-4AD8-896B-4062A0DB5623}"/>
              </a:ext>
            </a:extLst>
          </p:cNvPr>
          <p:cNvSpPr txBox="1"/>
          <p:nvPr/>
        </p:nvSpPr>
        <p:spPr>
          <a:xfrm>
            <a:off x="9588718" y="2424673"/>
            <a:ext cx="1325058" cy="215444"/>
          </a:xfrm>
          <a:prstGeom prst="rect">
            <a:avLst/>
          </a:prstGeom>
          <a:noFill/>
        </p:spPr>
        <p:txBody>
          <a:bodyPr wrap="square" rtlCol="0">
            <a:spAutoFit/>
          </a:bodyPr>
          <a:lstStyle/>
          <a:p>
            <a:pPr algn="r"/>
            <a:r>
              <a:rPr lang="en-US" sz="800" baseline="0" dirty="0"/>
              <a:t>Energy.gov</a:t>
            </a:r>
          </a:p>
        </p:txBody>
      </p:sp>
      <p:sp>
        <p:nvSpPr>
          <p:cNvPr id="16" name="TextBox 15">
            <a:extLst>
              <a:ext uri="{FF2B5EF4-FFF2-40B4-BE49-F238E27FC236}">
                <a16:creationId xmlns:a16="http://schemas.microsoft.com/office/drawing/2014/main" id="{D3E26CCA-9CCB-40DC-89AD-6D3F87292318}"/>
              </a:ext>
            </a:extLst>
          </p:cNvPr>
          <p:cNvSpPr txBox="1"/>
          <p:nvPr/>
        </p:nvSpPr>
        <p:spPr>
          <a:xfrm>
            <a:off x="10715968" y="1131996"/>
            <a:ext cx="1325058" cy="174407"/>
          </a:xfrm>
          <a:prstGeom prst="rect">
            <a:avLst/>
          </a:prstGeom>
          <a:noFill/>
        </p:spPr>
        <p:txBody>
          <a:bodyPr wrap="square" rtlCol="0">
            <a:spAutoFit/>
          </a:bodyPr>
          <a:lstStyle/>
          <a:p>
            <a:pPr algn="r"/>
            <a:r>
              <a:rPr lang="en-US" sz="800" dirty="0"/>
              <a:t>GEMP-349 (1965)</a:t>
            </a:r>
          </a:p>
        </p:txBody>
      </p:sp>
      <p:sp>
        <p:nvSpPr>
          <p:cNvPr id="17" name="TextBox 16">
            <a:extLst>
              <a:ext uri="{FF2B5EF4-FFF2-40B4-BE49-F238E27FC236}">
                <a16:creationId xmlns:a16="http://schemas.microsoft.com/office/drawing/2014/main" id="{B29F5B09-79D5-46C1-BE72-4445C78D3E0D}"/>
              </a:ext>
            </a:extLst>
          </p:cNvPr>
          <p:cNvSpPr txBox="1"/>
          <p:nvPr/>
        </p:nvSpPr>
        <p:spPr>
          <a:xfrm>
            <a:off x="298332" y="2961529"/>
            <a:ext cx="1167408" cy="174407"/>
          </a:xfrm>
          <a:prstGeom prst="rect">
            <a:avLst/>
          </a:prstGeom>
          <a:noFill/>
        </p:spPr>
        <p:txBody>
          <a:bodyPr wrap="square">
            <a:spAutoFit/>
          </a:bodyPr>
          <a:lstStyle/>
          <a:p>
            <a:r>
              <a:rPr lang="en-US" sz="800" i="0" dirty="0">
                <a:solidFill>
                  <a:srgbClr val="222222"/>
                </a:solidFill>
                <a:effectLst/>
                <a:latin typeface="Arial" panose="020B0604020202020204" pitchFamily="34" charset="0"/>
              </a:rPr>
              <a:t>ANL/TD/TM01-22 (2002)</a:t>
            </a:r>
            <a:endParaRPr lang="en-US" sz="800" dirty="0"/>
          </a:p>
        </p:txBody>
      </p:sp>
      <p:pic>
        <p:nvPicPr>
          <p:cNvPr id="18" name="Picture 17">
            <a:extLst>
              <a:ext uri="{FF2B5EF4-FFF2-40B4-BE49-F238E27FC236}">
                <a16:creationId xmlns:a16="http://schemas.microsoft.com/office/drawing/2014/main" id="{401B98C7-86F8-4B71-9FAB-E2F88E8B4966}"/>
              </a:ext>
            </a:extLst>
          </p:cNvPr>
          <p:cNvPicPr>
            <a:picLocks noChangeAspect="1"/>
          </p:cNvPicPr>
          <p:nvPr/>
        </p:nvPicPr>
        <p:blipFill>
          <a:blip r:embed="rId13"/>
          <a:stretch>
            <a:fillRect/>
          </a:stretch>
        </p:blipFill>
        <p:spPr>
          <a:xfrm>
            <a:off x="7397384" y="1575223"/>
            <a:ext cx="873388" cy="1389169"/>
          </a:xfrm>
          <a:prstGeom prst="rect">
            <a:avLst/>
          </a:prstGeom>
        </p:spPr>
      </p:pic>
      <p:pic>
        <p:nvPicPr>
          <p:cNvPr id="19" name="Picture 18">
            <a:extLst>
              <a:ext uri="{FF2B5EF4-FFF2-40B4-BE49-F238E27FC236}">
                <a16:creationId xmlns:a16="http://schemas.microsoft.com/office/drawing/2014/main" id="{BD73FAD0-7D04-4FFD-B387-4B68CDAD8F29}"/>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6202" b="93411" l="4511" r="90226">
                        <a14:foregroundMark x1="33083" y1="63953" x2="33083" y2="63953"/>
                        <a14:foregroundMark x1="17293" y1="11240" x2="17293" y2="11240"/>
                        <a14:foregroundMark x1="10526" y1="6202" x2="10526" y2="6202"/>
                        <a14:foregroundMark x1="58271" y1="94186" x2="58271" y2="94186"/>
                        <a14:foregroundMark x1="4887" y1="39922" x2="4887" y2="39922"/>
                        <a14:foregroundMark x1="90226" y1="49612" x2="90226" y2="49612"/>
                      </a14:backgroundRemoval>
                    </a14:imgEffect>
                  </a14:imgLayer>
                </a14:imgProps>
              </a:ext>
              <a:ext uri="{28A0092B-C50C-407E-A947-70E740481C1C}">
                <a14:useLocalDpi xmlns:a14="http://schemas.microsoft.com/office/drawing/2010/main" val="0"/>
              </a:ext>
            </a:extLst>
          </a:blip>
          <a:stretch>
            <a:fillRect/>
          </a:stretch>
        </p:blipFill>
        <p:spPr>
          <a:xfrm rot="5400000">
            <a:off x="7803870" y="2109088"/>
            <a:ext cx="1126224" cy="1092352"/>
          </a:xfrm>
          <a:prstGeom prst="rect">
            <a:avLst/>
          </a:prstGeom>
        </p:spPr>
      </p:pic>
      <p:sp>
        <p:nvSpPr>
          <p:cNvPr id="20" name="TextBox 19">
            <a:extLst>
              <a:ext uri="{FF2B5EF4-FFF2-40B4-BE49-F238E27FC236}">
                <a16:creationId xmlns:a16="http://schemas.microsoft.com/office/drawing/2014/main" id="{BC0F6459-E901-4916-ACB7-0E34AC5E80B9}"/>
              </a:ext>
            </a:extLst>
          </p:cNvPr>
          <p:cNvSpPr txBox="1"/>
          <p:nvPr/>
        </p:nvSpPr>
        <p:spPr>
          <a:xfrm>
            <a:off x="6794135" y="1403017"/>
            <a:ext cx="1325058" cy="174407"/>
          </a:xfrm>
          <a:prstGeom prst="rect">
            <a:avLst/>
          </a:prstGeom>
          <a:noFill/>
        </p:spPr>
        <p:txBody>
          <a:bodyPr wrap="square" rtlCol="0">
            <a:spAutoFit/>
          </a:bodyPr>
          <a:lstStyle/>
          <a:p>
            <a:pPr algn="r"/>
            <a:r>
              <a:rPr lang="en-US" sz="800" dirty="0">
                <a:solidFill>
                  <a:schemeClr val="bg2"/>
                </a:solidFill>
              </a:rPr>
              <a:t>LA-2091 (1957)</a:t>
            </a:r>
          </a:p>
        </p:txBody>
      </p:sp>
      <p:sp>
        <p:nvSpPr>
          <p:cNvPr id="21" name="TextBox 20">
            <a:extLst>
              <a:ext uri="{FF2B5EF4-FFF2-40B4-BE49-F238E27FC236}">
                <a16:creationId xmlns:a16="http://schemas.microsoft.com/office/drawing/2014/main" id="{7879D72F-7140-4725-A06A-24766C037799}"/>
              </a:ext>
            </a:extLst>
          </p:cNvPr>
          <p:cNvSpPr txBox="1"/>
          <p:nvPr/>
        </p:nvSpPr>
        <p:spPr>
          <a:xfrm>
            <a:off x="7633224" y="1976842"/>
            <a:ext cx="1325058" cy="174407"/>
          </a:xfrm>
          <a:prstGeom prst="rect">
            <a:avLst/>
          </a:prstGeom>
          <a:noFill/>
        </p:spPr>
        <p:txBody>
          <a:bodyPr wrap="square" rtlCol="0">
            <a:spAutoFit/>
          </a:bodyPr>
          <a:lstStyle/>
          <a:p>
            <a:pPr algn="r"/>
            <a:r>
              <a:rPr lang="en-US" sz="800" dirty="0">
                <a:solidFill>
                  <a:schemeClr val="bg2"/>
                </a:solidFill>
              </a:rPr>
              <a:t>GEMP-600-1 (1973)</a:t>
            </a:r>
          </a:p>
        </p:txBody>
      </p:sp>
      <p:sp>
        <p:nvSpPr>
          <p:cNvPr id="24" name="TextBox 23">
            <a:extLst>
              <a:ext uri="{FF2B5EF4-FFF2-40B4-BE49-F238E27FC236}">
                <a16:creationId xmlns:a16="http://schemas.microsoft.com/office/drawing/2014/main" id="{C88895F0-53E5-44C1-803D-0711576D54D0}"/>
              </a:ext>
            </a:extLst>
          </p:cNvPr>
          <p:cNvSpPr txBox="1"/>
          <p:nvPr/>
        </p:nvSpPr>
        <p:spPr>
          <a:xfrm>
            <a:off x="4279583" y="3416325"/>
            <a:ext cx="4763515" cy="707886"/>
          </a:xfrm>
          <a:prstGeom prst="rect">
            <a:avLst/>
          </a:prstGeom>
          <a:noFill/>
        </p:spPr>
        <p:txBody>
          <a:bodyPr wrap="square">
            <a:spAutoFit/>
          </a:bodyPr>
          <a:lstStyle/>
          <a:p>
            <a:pPr algn="ctr" eaLnBrk="0" fontAlgn="base" hangingPunct="0">
              <a:spcBef>
                <a:spcPct val="0"/>
              </a:spcBef>
              <a:spcAft>
                <a:spcPct val="0"/>
              </a:spcAft>
            </a:pPr>
            <a:r>
              <a:rPr lang="en-US" sz="2000" i="1" u="sng" dirty="0">
                <a:solidFill>
                  <a:srgbClr val="002060"/>
                </a:solidFill>
              </a:rPr>
              <a:t>Highlights</a:t>
            </a:r>
            <a:r>
              <a:rPr lang="en-US" sz="2000" i="1" dirty="0">
                <a:solidFill>
                  <a:srgbClr val="002060"/>
                </a:solidFill>
              </a:rPr>
              <a:t>: Fuel qualification was pursued prior to ground reactor testing, fuel behavior and failure modes well understood through separate effects testing</a:t>
            </a:r>
            <a:endParaRPr lang="en-US" sz="2000" b="1" i="1" dirty="0">
              <a:solidFill>
                <a:srgbClr val="002060"/>
              </a:solidFill>
            </a:endParaRPr>
          </a:p>
        </p:txBody>
      </p:sp>
      <p:sp>
        <p:nvSpPr>
          <p:cNvPr id="25" name="Rectangle 24">
            <a:extLst>
              <a:ext uri="{FF2B5EF4-FFF2-40B4-BE49-F238E27FC236}">
                <a16:creationId xmlns:a16="http://schemas.microsoft.com/office/drawing/2014/main" id="{4B7A3BA2-26DC-4408-A8D4-7E641204406A}"/>
              </a:ext>
            </a:extLst>
          </p:cNvPr>
          <p:cNvSpPr/>
          <p:nvPr/>
        </p:nvSpPr>
        <p:spPr>
          <a:xfrm>
            <a:off x="8913158" y="4228718"/>
            <a:ext cx="3467990" cy="2246769"/>
          </a:xfrm>
          <a:prstGeom prst="rect">
            <a:avLst/>
          </a:prstGeom>
        </p:spPr>
        <p:txBody>
          <a:bodyPr wrap="square">
            <a:spAutoFit/>
          </a:bodyPr>
          <a:lstStyle/>
          <a:p>
            <a:pPr eaLnBrk="1" fontAlgn="auto" hangingPunct="1">
              <a:spcBef>
                <a:spcPts val="0"/>
              </a:spcBef>
              <a:spcAft>
                <a:spcPts val="0"/>
              </a:spcAft>
            </a:pPr>
            <a:r>
              <a:rPr lang="en-US" sz="1200" baseline="0" dirty="0">
                <a:solidFill>
                  <a:prstClr val="black"/>
                </a:solidFill>
                <a:latin typeface="Arial" panose="020B0604020202020204"/>
              </a:rPr>
              <a:t>Geometry – Extruded Hexagonal (Typical)</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Length: up 51 in. (stacked segments)</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Flat-to-Flat: up to 1.87 in.</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Up to 331 Coolant Channels</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Fabrication: Hot Isostatic Press (HIP)</a:t>
            </a:r>
          </a:p>
          <a:p>
            <a:pPr marL="568325" lvl="1" eaLnBrk="1" fontAlgn="auto" hangingPunct="1">
              <a:spcBef>
                <a:spcPts val="0"/>
              </a:spcBef>
              <a:spcAft>
                <a:spcPts val="0"/>
              </a:spcAft>
              <a:buClr>
                <a:srgbClr val="5F5F5F"/>
              </a:buClr>
            </a:pPr>
            <a:endParaRPr lang="en-US" sz="1200" baseline="0" dirty="0">
              <a:solidFill>
                <a:prstClr val="black"/>
              </a:solidFill>
              <a:latin typeface="Arial" panose="020B0604020202020204"/>
            </a:endParaRPr>
          </a:p>
          <a:p>
            <a:pPr eaLnBrk="1" fontAlgn="auto" hangingPunct="1">
              <a:spcBef>
                <a:spcPts val="0"/>
              </a:spcBef>
              <a:spcAft>
                <a:spcPts val="0"/>
              </a:spcAft>
            </a:pPr>
            <a:r>
              <a:rPr lang="en-US" sz="1200" baseline="0" dirty="0">
                <a:solidFill>
                  <a:prstClr val="black"/>
                </a:solidFill>
                <a:latin typeface="Arial" panose="020B0604020202020204"/>
              </a:rPr>
              <a:t>Fuel Types:</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Mo-UO</a:t>
            </a:r>
            <a:r>
              <a:rPr lang="en-US" sz="1200" b="0" dirty="0">
                <a:solidFill>
                  <a:prstClr val="black"/>
                </a:solidFill>
                <a:latin typeface="Arial" panose="020B0604020202020204"/>
              </a:rPr>
              <a:t>2</a:t>
            </a:r>
            <a:r>
              <a:rPr lang="en-US" sz="1200" b="0" baseline="0" dirty="0">
                <a:solidFill>
                  <a:prstClr val="black"/>
                </a:solidFill>
                <a:latin typeface="Arial" panose="020B0604020202020204"/>
              </a:rPr>
              <a:t> </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W-UO</a:t>
            </a:r>
            <a:r>
              <a:rPr lang="en-US" sz="1200" b="0" dirty="0">
                <a:solidFill>
                  <a:prstClr val="black"/>
                </a:solidFill>
                <a:latin typeface="Arial" panose="020B0604020202020204"/>
              </a:rPr>
              <a:t>2</a:t>
            </a:r>
          </a:p>
          <a:p>
            <a:pPr marL="111125" eaLnBrk="1" fontAlgn="auto" hangingPunct="1">
              <a:spcBef>
                <a:spcPts val="0"/>
              </a:spcBef>
              <a:spcAft>
                <a:spcPts val="0"/>
              </a:spcAft>
              <a:buClr>
                <a:srgbClr val="5F5F5F"/>
              </a:buClr>
            </a:pPr>
            <a:endParaRPr lang="en-US" sz="1200" b="0" dirty="0">
              <a:solidFill>
                <a:prstClr val="black"/>
              </a:solidFill>
              <a:latin typeface="Arial" panose="020B0604020202020204"/>
            </a:endParaRPr>
          </a:p>
          <a:p>
            <a:pPr marL="111125" eaLnBrk="1" fontAlgn="auto" hangingPunct="1">
              <a:spcBef>
                <a:spcPts val="0"/>
              </a:spcBef>
              <a:spcAft>
                <a:spcPts val="0"/>
              </a:spcAft>
              <a:buClr>
                <a:srgbClr val="5F5F5F"/>
              </a:buClr>
            </a:pPr>
            <a:endParaRPr lang="en-US" sz="1200" dirty="0">
              <a:solidFill>
                <a:prstClr val="black"/>
              </a:solidFill>
              <a:latin typeface="Arial" panose="020B0604020202020204"/>
            </a:endParaRPr>
          </a:p>
          <a:p>
            <a:pPr marL="111125" eaLnBrk="1" fontAlgn="auto" hangingPunct="1">
              <a:spcBef>
                <a:spcPts val="0"/>
              </a:spcBef>
              <a:spcAft>
                <a:spcPts val="0"/>
              </a:spcAft>
              <a:buClr>
                <a:srgbClr val="5F5F5F"/>
              </a:buClr>
            </a:pPr>
            <a:endParaRPr lang="en-US" sz="1600" baseline="0" dirty="0">
              <a:solidFill>
                <a:prstClr val="black"/>
              </a:solidFill>
              <a:latin typeface="Arial" panose="020B0604020202020204"/>
            </a:endParaRPr>
          </a:p>
        </p:txBody>
      </p:sp>
      <p:sp>
        <p:nvSpPr>
          <p:cNvPr id="26" name="TextBox 25">
            <a:extLst>
              <a:ext uri="{FF2B5EF4-FFF2-40B4-BE49-F238E27FC236}">
                <a16:creationId xmlns:a16="http://schemas.microsoft.com/office/drawing/2014/main" id="{90B283CB-0EC0-48DA-9624-6D40C931265B}"/>
              </a:ext>
            </a:extLst>
          </p:cNvPr>
          <p:cNvSpPr txBox="1"/>
          <p:nvPr/>
        </p:nvSpPr>
        <p:spPr>
          <a:xfrm>
            <a:off x="10134628" y="5326454"/>
            <a:ext cx="2131330" cy="830997"/>
          </a:xfrm>
          <a:prstGeom prst="rect">
            <a:avLst/>
          </a:prstGeom>
          <a:noFill/>
        </p:spPr>
        <p:txBody>
          <a:bodyPr wrap="square">
            <a:spAutoFit/>
          </a:bodyPr>
          <a:lstStyle/>
          <a:p>
            <a:pPr marL="111125" eaLnBrk="1" fontAlgn="auto" hangingPunct="1">
              <a:spcBef>
                <a:spcPts val="0"/>
              </a:spcBef>
              <a:spcAft>
                <a:spcPts val="0"/>
              </a:spcAft>
              <a:buClr>
                <a:srgbClr val="5F5F5F"/>
              </a:buClr>
            </a:pPr>
            <a:r>
              <a:rPr lang="en-US" sz="1200" baseline="0" dirty="0">
                <a:solidFill>
                  <a:prstClr val="black"/>
                </a:solidFill>
                <a:latin typeface="Arial" panose="020B0604020202020204"/>
              </a:rPr>
              <a:t>Emerging Fuels:</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W-UO</a:t>
            </a:r>
            <a:r>
              <a:rPr lang="en-US" sz="1200" b="0" dirty="0">
                <a:solidFill>
                  <a:prstClr val="black"/>
                </a:solidFill>
                <a:latin typeface="Arial" panose="020B0604020202020204"/>
              </a:rPr>
              <a:t>2 </a:t>
            </a:r>
            <a:r>
              <a:rPr lang="en-US" sz="1200" b="0" baseline="0" dirty="0">
                <a:solidFill>
                  <a:prstClr val="black"/>
                </a:solidFill>
                <a:latin typeface="Arial" panose="020B0604020202020204"/>
              </a:rPr>
              <a:t>(with oxide stabilizers)</a:t>
            </a:r>
            <a:endParaRPr lang="en-US" sz="1200" b="0" dirty="0">
              <a:solidFill>
                <a:prstClr val="black"/>
              </a:solidFill>
              <a:latin typeface="Arial" panose="020B0604020202020204"/>
            </a:endParaRP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W-UN</a:t>
            </a:r>
            <a:endParaRPr lang="en-US" sz="3200" b="0" baseline="0" dirty="0">
              <a:solidFill>
                <a:prstClr val="black"/>
              </a:solidFill>
              <a:latin typeface="Arial" panose="020B0604020202020204"/>
            </a:endParaRPr>
          </a:p>
        </p:txBody>
      </p:sp>
      <p:sp>
        <p:nvSpPr>
          <p:cNvPr id="27" name="Rectangle 26">
            <a:extLst>
              <a:ext uri="{FF2B5EF4-FFF2-40B4-BE49-F238E27FC236}">
                <a16:creationId xmlns:a16="http://schemas.microsoft.com/office/drawing/2014/main" id="{BEE24EF6-3B60-4192-AFC2-EA8E1B9F4383}"/>
              </a:ext>
            </a:extLst>
          </p:cNvPr>
          <p:cNvSpPr>
            <a:spLocks noChangeArrowheads="1"/>
          </p:cNvSpPr>
          <p:nvPr/>
        </p:nvSpPr>
        <p:spPr bwMode="auto">
          <a:xfrm>
            <a:off x="6347458" y="6115680"/>
            <a:ext cx="58445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[see presentation notes for citations]</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2DCF5C3F-8725-4823-90B4-BADBCAD30FED}"/>
              </a:ext>
            </a:extLst>
          </p:cNvPr>
          <p:cNvSpPr txBox="1"/>
          <p:nvPr/>
        </p:nvSpPr>
        <p:spPr>
          <a:xfrm>
            <a:off x="58615" y="1278351"/>
            <a:ext cx="836619" cy="215444"/>
          </a:xfrm>
          <a:prstGeom prst="rect">
            <a:avLst/>
          </a:prstGeom>
          <a:noFill/>
        </p:spPr>
        <p:txBody>
          <a:bodyPr wrap="square" rtlCol="0">
            <a:spAutoFit/>
          </a:bodyPr>
          <a:lstStyle/>
          <a:p>
            <a:pPr>
              <a:buNone/>
            </a:pPr>
            <a:r>
              <a:rPr lang="en-US" sz="800" baseline="0" dirty="0">
                <a:solidFill>
                  <a:schemeClr val="bg2"/>
                </a:solidFill>
              </a:rPr>
              <a:t>[1]</a:t>
            </a:r>
          </a:p>
        </p:txBody>
      </p:sp>
      <p:sp>
        <p:nvSpPr>
          <p:cNvPr id="29" name="TextBox 28">
            <a:extLst>
              <a:ext uri="{FF2B5EF4-FFF2-40B4-BE49-F238E27FC236}">
                <a16:creationId xmlns:a16="http://schemas.microsoft.com/office/drawing/2014/main" id="{2827F062-7E9F-43A8-9C7B-065D60F2FDFE}"/>
              </a:ext>
            </a:extLst>
          </p:cNvPr>
          <p:cNvSpPr txBox="1"/>
          <p:nvPr/>
        </p:nvSpPr>
        <p:spPr>
          <a:xfrm>
            <a:off x="69427" y="2969596"/>
            <a:ext cx="836619" cy="215444"/>
          </a:xfrm>
          <a:prstGeom prst="rect">
            <a:avLst/>
          </a:prstGeom>
          <a:noFill/>
        </p:spPr>
        <p:txBody>
          <a:bodyPr wrap="square" rtlCol="0">
            <a:spAutoFit/>
          </a:bodyPr>
          <a:lstStyle/>
          <a:p>
            <a:pPr>
              <a:buNone/>
            </a:pPr>
            <a:r>
              <a:rPr lang="en-US" sz="800" baseline="0" dirty="0">
                <a:solidFill>
                  <a:schemeClr val="bg2"/>
                </a:solidFill>
              </a:rPr>
              <a:t>[2]</a:t>
            </a:r>
          </a:p>
        </p:txBody>
      </p:sp>
      <p:sp>
        <p:nvSpPr>
          <p:cNvPr id="30" name="TextBox 29">
            <a:extLst>
              <a:ext uri="{FF2B5EF4-FFF2-40B4-BE49-F238E27FC236}">
                <a16:creationId xmlns:a16="http://schemas.microsoft.com/office/drawing/2014/main" id="{22D9F1D4-86D7-4DFB-8B6B-F14992C00849}"/>
              </a:ext>
            </a:extLst>
          </p:cNvPr>
          <p:cNvSpPr txBox="1"/>
          <p:nvPr/>
        </p:nvSpPr>
        <p:spPr>
          <a:xfrm>
            <a:off x="58615" y="4607184"/>
            <a:ext cx="836619" cy="215444"/>
          </a:xfrm>
          <a:prstGeom prst="rect">
            <a:avLst/>
          </a:prstGeom>
          <a:noFill/>
        </p:spPr>
        <p:txBody>
          <a:bodyPr wrap="square" rtlCol="0">
            <a:spAutoFit/>
          </a:bodyPr>
          <a:lstStyle/>
          <a:p>
            <a:pPr>
              <a:buNone/>
            </a:pPr>
            <a:r>
              <a:rPr lang="en-US" sz="800" baseline="0" dirty="0">
                <a:solidFill>
                  <a:schemeClr val="bg2"/>
                </a:solidFill>
              </a:rPr>
              <a:t>[3]</a:t>
            </a:r>
          </a:p>
        </p:txBody>
      </p:sp>
      <p:sp>
        <p:nvSpPr>
          <p:cNvPr id="31" name="TextBox 30">
            <a:extLst>
              <a:ext uri="{FF2B5EF4-FFF2-40B4-BE49-F238E27FC236}">
                <a16:creationId xmlns:a16="http://schemas.microsoft.com/office/drawing/2014/main" id="{A3DE92AC-5360-4A36-BDD6-DF4087D4CCD8}"/>
              </a:ext>
            </a:extLst>
          </p:cNvPr>
          <p:cNvSpPr txBox="1"/>
          <p:nvPr/>
        </p:nvSpPr>
        <p:spPr>
          <a:xfrm>
            <a:off x="4235764" y="1451545"/>
            <a:ext cx="836619" cy="215444"/>
          </a:xfrm>
          <a:prstGeom prst="rect">
            <a:avLst/>
          </a:prstGeom>
          <a:noFill/>
        </p:spPr>
        <p:txBody>
          <a:bodyPr wrap="square" rtlCol="0">
            <a:spAutoFit/>
          </a:bodyPr>
          <a:lstStyle/>
          <a:p>
            <a:pPr>
              <a:buNone/>
            </a:pPr>
            <a:r>
              <a:rPr lang="en-US" sz="800" baseline="0" dirty="0">
                <a:solidFill>
                  <a:schemeClr val="bg2"/>
                </a:solidFill>
              </a:rPr>
              <a:t>[3]</a:t>
            </a:r>
          </a:p>
        </p:txBody>
      </p:sp>
      <p:sp>
        <p:nvSpPr>
          <p:cNvPr id="32" name="TextBox 31">
            <a:extLst>
              <a:ext uri="{FF2B5EF4-FFF2-40B4-BE49-F238E27FC236}">
                <a16:creationId xmlns:a16="http://schemas.microsoft.com/office/drawing/2014/main" id="{D62C1A16-BC89-47D9-8FFD-1B13233763EE}"/>
              </a:ext>
            </a:extLst>
          </p:cNvPr>
          <p:cNvSpPr txBox="1"/>
          <p:nvPr/>
        </p:nvSpPr>
        <p:spPr>
          <a:xfrm>
            <a:off x="7208020" y="1420017"/>
            <a:ext cx="836619" cy="215444"/>
          </a:xfrm>
          <a:prstGeom prst="rect">
            <a:avLst/>
          </a:prstGeom>
          <a:noFill/>
        </p:spPr>
        <p:txBody>
          <a:bodyPr wrap="square" rtlCol="0">
            <a:spAutoFit/>
          </a:bodyPr>
          <a:lstStyle/>
          <a:p>
            <a:pPr>
              <a:buNone/>
            </a:pPr>
            <a:r>
              <a:rPr lang="en-US" sz="800" baseline="0" dirty="0">
                <a:solidFill>
                  <a:schemeClr val="bg2"/>
                </a:solidFill>
              </a:rPr>
              <a:t>[4]</a:t>
            </a:r>
          </a:p>
        </p:txBody>
      </p:sp>
      <p:sp>
        <p:nvSpPr>
          <p:cNvPr id="33" name="TextBox 32">
            <a:extLst>
              <a:ext uri="{FF2B5EF4-FFF2-40B4-BE49-F238E27FC236}">
                <a16:creationId xmlns:a16="http://schemas.microsoft.com/office/drawing/2014/main" id="{8040249D-17CB-416E-AAB4-631044343851}"/>
              </a:ext>
            </a:extLst>
          </p:cNvPr>
          <p:cNvSpPr txBox="1"/>
          <p:nvPr/>
        </p:nvSpPr>
        <p:spPr>
          <a:xfrm>
            <a:off x="8000290" y="1976760"/>
            <a:ext cx="836619" cy="215444"/>
          </a:xfrm>
          <a:prstGeom prst="rect">
            <a:avLst/>
          </a:prstGeom>
          <a:noFill/>
        </p:spPr>
        <p:txBody>
          <a:bodyPr wrap="square" rtlCol="0">
            <a:spAutoFit/>
          </a:bodyPr>
          <a:lstStyle/>
          <a:p>
            <a:pPr>
              <a:buNone/>
            </a:pPr>
            <a:r>
              <a:rPr lang="en-US" sz="800" baseline="0" dirty="0">
                <a:solidFill>
                  <a:schemeClr val="bg2"/>
                </a:solidFill>
              </a:rPr>
              <a:t>[5]</a:t>
            </a:r>
          </a:p>
        </p:txBody>
      </p:sp>
      <p:sp>
        <p:nvSpPr>
          <p:cNvPr id="34" name="TextBox 33">
            <a:extLst>
              <a:ext uri="{FF2B5EF4-FFF2-40B4-BE49-F238E27FC236}">
                <a16:creationId xmlns:a16="http://schemas.microsoft.com/office/drawing/2014/main" id="{5D709AF7-6036-47CF-9AF4-92F330B07293}"/>
              </a:ext>
            </a:extLst>
          </p:cNvPr>
          <p:cNvSpPr txBox="1"/>
          <p:nvPr/>
        </p:nvSpPr>
        <p:spPr>
          <a:xfrm>
            <a:off x="9529983" y="1081828"/>
            <a:ext cx="836619" cy="215444"/>
          </a:xfrm>
          <a:prstGeom prst="rect">
            <a:avLst/>
          </a:prstGeom>
          <a:noFill/>
        </p:spPr>
        <p:txBody>
          <a:bodyPr wrap="square" rtlCol="0">
            <a:spAutoFit/>
          </a:bodyPr>
          <a:lstStyle/>
          <a:p>
            <a:pPr>
              <a:buNone/>
            </a:pPr>
            <a:r>
              <a:rPr lang="en-US" sz="800" baseline="0" dirty="0">
                <a:solidFill>
                  <a:schemeClr val="bg2"/>
                </a:solidFill>
              </a:rPr>
              <a:t>[6]</a:t>
            </a:r>
          </a:p>
        </p:txBody>
      </p:sp>
      <p:sp>
        <p:nvSpPr>
          <p:cNvPr id="35" name="TextBox 34">
            <a:extLst>
              <a:ext uri="{FF2B5EF4-FFF2-40B4-BE49-F238E27FC236}">
                <a16:creationId xmlns:a16="http://schemas.microsoft.com/office/drawing/2014/main" id="{F076F979-D511-4998-A264-0BA0E749BA64}"/>
              </a:ext>
            </a:extLst>
          </p:cNvPr>
          <p:cNvSpPr txBox="1"/>
          <p:nvPr/>
        </p:nvSpPr>
        <p:spPr>
          <a:xfrm>
            <a:off x="8909204" y="2398542"/>
            <a:ext cx="836619" cy="215444"/>
          </a:xfrm>
          <a:prstGeom prst="rect">
            <a:avLst/>
          </a:prstGeom>
          <a:noFill/>
        </p:spPr>
        <p:txBody>
          <a:bodyPr wrap="square" rtlCol="0">
            <a:spAutoFit/>
          </a:bodyPr>
          <a:lstStyle/>
          <a:p>
            <a:pPr>
              <a:buNone/>
            </a:pPr>
            <a:r>
              <a:rPr lang="en-US" sz="800" baseline="0" dirty="0">
                <a:solidFill>
                  <a:schemeClr val="bg2"/>
                </a:solidFill>
              </a:rPr>
              <a:t>[7]</a:t>
            </a:r>
          </a:p>
        </p:txBody>
      </p:sp>
      <p:pic>
        <p:nvPicPr>
          <p:cNvPr id="37" name="Picture 36">
            <a:extLst>
              <a:ext uri="{FF2B5EF4-FFF2-40B4-BE49-F238E27FC236}">
                <a16:creationId xmlns:a16="http://schemas.microsoft.com/office/drawing/2014/main" id="{F27B426C-EC58-4E05-8035-6BC4222A4F56}"/>
              </a:ext>
            </a:extLst>
          </p:cNvPr>
          <p:cNvPicPr>
            <a:picLocks noChangeAspect="1"/>
          </p:cNvPicPr>
          <p:nvPr/>
        </p:nvPicPr>
        <p:blipFill rotWithShape="1">
          <a:blip r:embed="rId16"/>
          <a:srcRect r="16401"/>
          <a:stretch/>
        </p:blipFill>
        <p:spPr>
          <a:xfrm>
            <a:off x="333687" y="1307146"/>
            <a:ext cx="949844" cy="885058"/>
          </a:xfrm>
          <a:prstGeom prst="rect">
            <a:avLst/>
          </a:prstGeom>
        </p:spPr>
      </p:pic>
    </p:spTree>
    <p:extLst>
      <p:ext uri="{BB962C8B-B14F-4D97-AF65-F5344CB8AC3E}">
        <p14:creationId xmlns:p14="http://schemas.microsoft.com/office/powerpoint/2010/main" val="1309847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44E3B-43B8-477C-953C-63D54F338A3F}"/>
              </a:ext>
            </a:extLst>
          </p:cNvPr>
          <p:cNvSpPr>
            <a:spLocks noGrp="1"/>
          </p:cNvSpPr>
          <p:nvPr>
            <p:ph type="title"/>
          </p:nvPr>
        </p:nvSpPr>
        <p:spPr/>
        <p:txBody>
          <a:bodyPr/>
          <a:lstStyle/>
          <a:p>
            <a:r>
              <a:rPr lang="en-US" dirty="0"/>
              <a:t>Lessons Learned from Historic Cermet Development</a:t>
            </a:r>
          </a:p>
        </p:txBody>
      </p:sp>
      <p:sp>
        <p:nvSpPr>
          <p:cNvPr id="5" name="Text Placeholder 4">
            <a:extLst>
              <a:ext uri="{FF2B5EF4-FFF2-40B4-BE49-F238E27FC236}">
                <a16:creationId xmlns:a16="http://schemas.microsoft.com/office/drawing/2014/main" id="{E9FC421B-BD6D-4A12-98EE-2B1E48CDBB97}"/>
              </a:ext>
            </a:extLst>
          </p:cNvPr>
          <p:cNvSpPr>
            <a:spLocks noGrp="1"/>
          </p:cNvSpPr>
          <p:nvPr>
            <p:ph type="body" sz="quarter" idx="10"/>
          </p:nvPr>
        </p:nvSpPr>
        <p:spPr/>
        <p:txBody>
          <a:bodyPr/>
          <a:lstStyle/>
          <a:p>
            <a:r>
              <a:rPr lang="en-US" dirty="0"/>
              <a:t>Failure modes in cermet fuels are primarily driven by the high temperature instability of the ceramic fuel which can lead to fuel loss under high temperature hydrogen thermal cycling.</a:t>
            </a:r>
          </a:p>
        </p:txBody>
      </p:sp>
      <p:pic>
        <p:nvPicPr>
          <p:cNvPr id="6" name="Picture 5">
            <a:extLst>
              <a:ext uri="{FF2B5EF4-FFF2-40B4-BE49-F238E27FC236}">
                <a16:creationId xmlns:a16="http://schemas.microsoft.com/office/drawing/2014/main" id="{33BC493F-8452-4718-B6DC-C67D91B45805}"/>
              </a:ext>
            </a:extLst>
          </p:cNvPr>
          <p:cNvPicPr>
            <a:picLocks noChangeAspect="1"/>
          </p:cNvPicPr>
          <p:nvPr/>
        </p:nvPicPr>
        <p:blipFill>
          <a:blip r:embed="rId2"/>
          <a:stretch>
            <a:fillRect/>
          </a:stretch>
        </p:blipFill>
        <p:spPr>
          <a:xfrm>
            <a:off x="4622897" y="1535416"/>
            <a:ext cx="7346916" cy="3787168"/>
          </a:xfrm>
          <a:prstGeom prst="rect">
            <a:avLst/>
          </a:prstGeom>
        </p:spPr>
      </p:pic>
      <p:pic>
        <p:nvPicPr>
          <p:cNvPr id="8" name="Picture 7">
            <a:extLst>
              <a:ext uri="{FF2B5EF4-FFF2-40B4-BE49-F238E27FC236}">
                <a16:creationId xmlns:a16="http://schemas.microsoft.com/office/drawing/2014/main" id="{E7D24A6C-9631-44CE-9010-860E883FEBF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59635" l="20554" r="79180">
                        <a14:foregroundMark x1="31629" y1="51744" x2="31629" y2="51744"/>
                        <a14:foregroundMark x1="27210" y1="52824" x2="27210" y2="52824"/>
                        <a14:foregroundMark x1="25453" y1="52824" x2="25240" y2="52243"/>
                        <a14:foregroundMark x1="23003" y1="51744" x2="23962" y2="54319"/>
                        <a14:foregroundMark x1="29819" y1="56063" x2="32588" y2="56561"/>
                        <a14:foregroundMark x1="41054" y1="54817" x2="22151" y2="55316"/>
                        <a14:foregroundMark x1="40256" y1="55316" x2="28860" y2="56063"/>
                        <a14:foregroundMark x1="40415" y1="55814" x2="22843" y2="55814"/>
                        <a14:foregroundMark x1="29020" y1="52243" x2="33227" y2="53073"/>
                      </a14:backgroundRemoval>
                    </a14:imgEffect>
                  </a14:imgLayer>
                </a14:imgProps>
              </a:ext>
              <a:ext uri="{28A0092B-C50C-407E-A947-70E740481C1C}">
                <a14:useLocalDpi xmlns:a14="http://schemas.microsoft.com/office/drawing/2010/main" val="0"/>
              </a:ext>
            </a:extLst>
          </a:blip>
          <a:srcRect l="21846" r="21004" b="41122"/>
          <a:stretch/>
        </p:blipFill>
        <p:spPr>
          <a:xfrm>
            <a:off x="495403" y="2947998"/>
            <a:ext cx="2134232" cy="1522227"/>
          </a:xfrm>
          <a:prstGeom prst="rect">
            <a:avLst/>
          </a:prstGeom>
        </p:spPr>
      </p:pic>
      <p:sp>
        <p:nvSpPr>
          <p:cNvPr id="10" name="TextBox 9">
            <a:extLst>
              <a:ext uri="{FF2B5EF4-FFF2-40B4-BE49-F238E27FC236}">
                <a16:creationId xmlns:a16="http://schemas.microsoft.com/office/drawing/2014/main" id="{63B62EFF-7667-456A-89E0-8CE4A5341CA7}"/>
              </a:ext>
            </a:extLst>
          </p:cNvPr>
          <p:cNvSpPr txBox="1"/>
          <p:nvPr/>
        </p:nvSpPr>
        <p:spPr>
          <a:xfrm>
            <a:off x="-432801" y="2942836"/>
            <a:ext cx="3709401" cy="246221"/>
          </a:xfrm>
          <a:prstGeom prst="rect">
            <a:avLst/>
          </a:prstGeom>
          <a:noFill/>
        </p:spPr>
        <p:txBody>
          <a:bodyPr wrap="square" rtlCol="0">
            <a:spAutoFit/>
          </a:bodyPr>
          <a:lstStyle/>
          <a:p>
            <a:pPr algn="ctr" eaLnBrk="1" fontAlgn="auto" hangingPunct="1">
              <a:spcBef>
                <a:spcPts val="0"/>
              </a:spcBef>
              <a:spcAft>
                <a:spcPts val="0"/>
              </a:spcAft>
            </a:pPr>
            <a:r>
              <a:rPr lang="en-US" sz="1000" baseline="0" dirty="0">
                <a:solidFill>
                  <a:prstClr val="white"/>
                </a:solidFill>
                <a:latin typeface="Arial" panose="020B0604020202020204"/>
              </a:rPr>
              <a:t>After Hot Hydrogen Exposure</a:t>
            </a:r>
            <a:endParaRPr lang="en-US" sz="1000" dirty="0">
              <a:solidFill>
                <a:prstClr val="white"/>
              </a:solidFill>
              <a:latin typeface="Arial" panose="020B0604020202020204"/>
            </a:endParaRPr>
          </a:p>
        </p:txBody>
      </p:sp>
      <p:sp>
        <p:nvSpPr>
          <p:cNvPr id="12" name="TextBox 11">
            <a:extLst>
              <a:ext uri="{FF2B5EF4-FFF2-40B4-BE49-F238E27FC236}">
                <a16:creationId xmlns:a16="http://schemas.microsoft.com/office/drawing/2014/main" id="{D5B4FF2E-3063-4D8B-94A7-CD536F041D86}"/>
              </a:ext>
            </a:extLst>
          </p:cNvPr>
          <p:cNvSpPr txBox="1"/>
          <p:nvPr/>
        </p:nvSpPr>
        <p:spPr>
          <a:xfrm>
            <a:off x="2707232" y="2630516"/>
            <a:ext cx="1420114" cy="381000"/>
          </a:xfrm>
          <a:prstGeom prst="rect">
            <a:avLst/>
          </a:prstGeom>
          <a:noFill/>
        </p:spPr>
        <p:txBody>
          <a:bodyPr wrap="square" rtlCol="0">
            <a:spAutoFit/>
          </a:bodyPr>
          <a:lstStyle/>
          <a:p>
            <a:pPr algn="ctr" eaLnBrk="1" fontAlgn="auto" hangingPunct="1">
              <a:spcBef>
                <a:spcPts val="0"/>
              </a:spcBef>
              <a:spcAft>
                <a:spcPts val="0"/>
              </a:spcAft>
            </a:pPr>
            <a:r>
              <a:rPr lang="en-US" sz="1800" baseline="0" dirty="0">
                <a:solidFill>
                  <a:srgbClr val="002060"/>
                </a:solidFill>
                <a:latin typeface="Arial" panose="020B0604020202020204"/>
              </a:rPr>
              <a:t>Pre-Test</a:t>
            </a:r>
          </a:p>
        </p:txBody>
      </p:sp>
      <p:sp>
        <p:nvSpPr>
          <p:cNvPr id="13" name="TextBox 12">
            <a:extLst>
              <a:ext uri="{FF2B5EF4-FFF2-40B4-BE49-F238E27FC236}">
                <a16:creationId xmlns:a16="http://schemas.microsoft.com/office/drawing/2014/main" id="{2F7CF836-18FE-42E3-A80F-63E745D48A1B}"/>
              </a:ext>
            </a:extLst>
          </p:cNvPr>
          <p:cNvSpPr txBox="1"/>
          <p:nvPr/>
        </p:nvSpPr>
        <p:spPr>
          <a:xfrm>
            <a:off x="2698493" y="4166361"/>
            <a:ext cx="1420114" cy="381000"/>
          </a:xfrm>
          <a:prstGeom prst="rect">
            <a:avLst/>
          </a:prstGeom>
          <a:noFill/>
        </p:spPr>
        <p:txBody>
          <a:bodyPr wrap="square" rtlCol="0">
            <a:spAutoFit/>
          </a:bodyPr>
          <a:lstStyle/>
          <a:p>
            <a:pPr algn="ctr" eaLnBrk="1" fontAlgn="auto" hangingPunct="1">
              <a:spcBef>
                <a:spcPts val="0"/>
              </a:spcBef>
              <a:spcAft>
                <a:spcPts val="0"/>
              </a:spcAft>
            </a:pPr>
            <a:r>
              <a:rPr lang="en-US" sz="1800" baseline="0" dirty="0">
                <a:solidFill>
                  <a:srgbClr val="002060"/>
                </a:solidFill>
                <a:latin typeface="Arial" panose="020B0604020202020204"/>
              </a:rPr>
              <a:t>Post-Test</a:t>
            </a:r>
          </a:p>
        </p:txBody>
      </p:sp>
      <p:sp>
        <p:nvSpPr>
          <p:cNvPr id="14" name="TextBox 13">
            <a:extLst>
              <a:ext uri="{FF2B5EF4-FFF2-40B4-BE49-F238E27FC236}">
                <a16:creationId xmlns:a16="http://schemas.microsoft.com/office/drawing/2014/main" id="{D280BB35-534D-48B7-902F-7494674CE996}"/>
              </a:ext>
            </a:extLst>
          </p:cNvPr>
          <p:cNvSpPr txBox="1"/>
          <p:nvPr/>
        </p:nvSpPr>
        <p:spPr>
          <a:xfrm>
            <a:off x="455691" y="4840603"/>
            <a:ext cx="3881012" cy="738664"/>
          </a:xfrm>
          <a:prstGeom prst="rect">
            <a:avLst/>
          </a:prstGeom>
          <a:noFill/>
        </p:spPr>
        <p:txBody>
          <a:bodyPr wrap="square">
            <a:spAutoFit/>
          </a:bodyPr>
          <a:lstStyle/>
          <a:p>
            <a:pPr algn="ctr" eaLnBrk="1" fontAlgn="auto" hangingPunct="1">
              <a:spcBef>
                <a:spcPts val="0"/>
              </a:spcBef>
              <a:spcAft>
                <a:spcPts val="0"/>
              </a:spcAft>
            </a:pPr>
            <a:r>
              <a:rPr lang="en-US" sz="1400" i="1" baseline="0" dirty="0">
                <a:solidFill>
                  <a:srgbClr val="002060"/>
                </a:solidFill>
                <a:latin typeface="Arial" panose="020B0604020202020204"/>
              </a:rPr>
              <a:t>W-UO</a:t>
            </a:r>
            <a:r>
              <a:rPr lang="en-US" sz="1400" i="1" dirty="0">
                <a:solidFill>
                  <a:srgbClr val="002060"/>
                </a:solidFill>
                <a:latin typeface="Arial" panose="020B0604020202020204"/>
              </a:rPr>
              <a:t>2</a:t>
            </a:r>
            <a:r>
              <a:rPr lang="en-US" sz="1400" i="1" baseline="0" dirty="0">
                <a:solidFill>
                  <a:srgbClr val="002060"/>
                </a:solidFill>
                <a:latin typeface="Arial" panose="020B0604020202020204"/>
              </a:rPr>
              <a:t> slug sample cycled for 10 minutes at 2500 </a:t>
            </a:r>
            <a:r>
              <a:rPr lang="en-US" sz="1400" i="1" baseline="0" dirty="0">
                <a:solidFill>
                  <a:srgbClr val="002060"/>
                </a:solidFill>
                <a:latin typeface="Calibri" panose="020F0502020204030204" pitchFamily="34" charset="0"/>
                <a:cs typeface="Calibri" panose="020F0502020204030204" pitchFamily="34" charset="0"/>
              </a:rPr>
              <a:t>°</a:t>
            </a:r>
            <a:r>
              <a:rPr lang="en-US" sz="1400" i="1" baseline="0" dirty="0">
                <a:solidFill>
                  <a:srgbClr val="002060"/>
                </a:solidFill>
                <a:latin typeface="Arial" panose="020B0604020202020204"/>
              </a:rPr>
              <a:t>C</a:t>
            </a:r>
          </a:p>
          <a:p>
            <a:pPr algn="ctr" eaLnBrk="1" fontAlgn="auto" hangingPunct="1">
              <a:spcBef>
                <a:spcPts val="0"/>
              </a:spcBef>
              <a:spcAft>
                <a:spcPts val="0"/>
              </a:spcAft>
            </a:pPr>
            <a:r>
              <a:rPr lang="en-US" sz="1400" i="1" baseline="0" dirty="0">
                <a:solidFill>
                  <a:srgbClr val="002060"/>
                </a:solidFill>
                <a:latin typeface="Arial" panose="020B0604020202020204"/>
              </a:rPr>
              <a:t>– Sample reduced to powder after cooling</a:t>
            </a:r>
          </a:p>
        </p:txBody>
      </p:sp>
      <p:pic>
        <p:nvPicPr>
          <p:cNvPr id="15" name="Picture 14">
            <a:extLst>
              <a:ext uri="{FF2B5EF4-FFF2-40B4-BE49-F238E27FC236}">
                <a16:creationId xmlns:a16="http://schemas.microsoft.com/office/drawing/2014/main" id="{91808A0B-80F3-418A-8823-ED106471BEFE}"/>
              </a:ext>
            </a:extLst>
          </p:cNvPr>
          <p:cNvPicPr>
            <a:picLocks noChangeAspect="1"/>
          </p:cNvPicPr>
          <p:nvPr/>
        </p:nvPicPr>
        <p:blipFill rotWithShape="1">
          <a:blip r:embed="rId5"/>
          <a:srcRect r="54952"/>
          <a:stretch/>
        </p:blipFill>
        <p:spPr>
          <a:xfrm>
            <a:off x="2668381" y="1389348"/>
            <a:ext cx="1441488" cy="1267885"/>
          </a:xfrm>
          <a:prstGeom prst="rect">
            <a:avLst/>
          </a:prstGeom>
        </p:spPr>
      </p:pic>
      <p:pic>
        <p:nvPicPr>
          <p:cNvPr id="16" name="Picture 15">
            <a:extLst>
              <a:ext uri="{FF2B5EF4-FFF2-40B4-BE49-F238E27FC236}">
                <a16:creationId xmlns:a16="http://schemas.microsoft.com/office/drawing/2014/main" id="{17A7816F-652F-4B9E-A6D8-F96142DA4480}"/>
              </a:ext>
            </a:extLst>
          </p:cNvPr>
          <p:cNvPicPr>
            <a:picLocks noChangeAspect="1"/>
          </p:cNvPicPr>
          <p:nvPr/>
        </p:nvPicPr>
        <p:blipFill rotWithShape="1">
          <a:blip r:embed="rId6"/>
          <a:srcRect l="1937" r="22124"/>
          <a:stretch/>
        </p:blipFill>
        <p:spPr>
          <a:xfrm>
            <a:off x="434066" y="1456024"/>
            <a:ext cx="2124311" cy="1483702"/>
          </a:xfrm>
          <a:prstGeom prst="rect">
            <a:avLst/>
          </a:prstGeom>
        </p:spPr>
      </p:pic>
      <p:pic>
        <p:nvPicPr>
          <p:cNvPr id="20" name="Picture 19">
            <a:extLst>
              <a:ext uri="{FF2B5EF4-FFF2-40B4-BE49-F238E27FC236}">
                <a16:creationId xmlns:a16="http://schemas.microsoft.com/office/drawing/2014/main" id="{170E4953-7A9E-4FD6-969B-D9E306A30C71}"/>
              </a:ext>
            </a:extLst>
          </p:cNvPr>
          <p:cNvPicPr>
            <a:picLocks noChangeAspect="1"/>
          </p:cNvPicPr>
          <p:nvPr/>
        </p:nvPicPr>
        <p:blipFill rotWithShape="1">
          <a:blip r:embed="rId5"/>
          <a:srcRect l="49410" t="1428" r="5542" b="-1428"/>
          <a:stretch/>
        </p:blipFill>
        <p:spPr>
          <a:xfrm>
            <a:off x="2707232" y="3021753"/>
            <a:ext cx="1402637" cy="1233713"/>
          </a:xfrm>
          <a:prstGeom prst="rect">
            <a:avLst/>
          </a:prstGeom>
        </p:spPr>
      </p:pic>
      <p:cxnSp>
        <p:nvCxnSpPr>
          <p:cNvPr id="22" name="Straight Arrow Connector 21">
            <a:extLst>
              <a:ext uri="{FF2B5EF4-FFF2-40B4-BE49-F238E27FC236}">
                <a16:creationId xmlns:a16="http://schemas.microsoft.com/office/drawing/2014/main" id="{65E763FE-733A-4D0A-BBA7-C343085B6021}"/>
              </a:ext>
            </a:extLst>
          </p:cNvPr>
          <p:cNvCxnSpPr/>
          <p:nvPr/>
        </p:nvCxnSpPr>
        <p:spPr bwMode="auto">
          <a:xfrm>
            <a:off x="980668" y="3920203"/>
            <a:ext cx="228600" cy="246158"/>
          </a:xfrm>
          <a:prstGeom prst="straightConnector1">
            <a:avLst/>
          </a:prstGeom>
          <a:noFill/>
          <a:ln w="38100" cap="flat" cmpd="sng" algn="ctr">
            <a:solidFill>
              <a:schemeClr val="tx1"/>
            </a:solidFill>
            <a:prstDash val="solid"/>
            <a:round/>
            <a:headEnd type="none" w="med" len="med"/>
            <a:tailEnd type="triangle"/>
          </a:ln>
          <a:effectLst/>
        </p:spPr>
      </p:cxnSp>
      <p:sp>
        <p:nvSpPr>
          <p:cNvPr id="23" name="TextBox 22">
            <a:extLst>
              <a:ext uri="{FF2B5EF4-FFF2-40B4-BE49-F238E27FC236}">
                <a16:creationId xmlns:a16="http://schemas.microsoft.com/office/drawing/2014/main" id="{A0120F0E-1BEA-4357-B786-9F0E6252C5B6}"/>
              </a:ext>
            </a:extLst>
          </p:cNvPr>
          <p:cNvSpPr txBox="1"/>
          <p:nvPr/>
        </p:nvSpPr>
        <p:spPr>
          <a:xfrm>
            <a:off x="616249" y="3589156"/>
            <a:ext cx="1247272" cy="340702"/>
          </a:xfrm>
          <a:prstGeom prst="rect">
            <a:avLst/>
          </a:prstGeom>
          <a:noFill/>
        </p:spPr>
        <p:txBody>
          <a:bodyPr wrap="square" rtlCol="0">
            <a:spAutoFit/>
          </a:bodyPr>
          <a:lstStyle/>
          <a:p>
            <a:pPr>
              <a:buNone/>
            </a:pPr>
            <a:r>
              <a:rPr lang="en-US" sz="1600" baseline="0" dirty="0"/>
              <a:t>UO</a:t>
            </a:r>
            <a:r>
              <a:rPr lang="en-US" sz="1600" dirty="0"/>
              <a:t>2</a:t>
            </a:r>
          </a:p>
        </p:txBody>
      </p:sp>
      <p:sp>
        <p:nvSpPr>
          <p:cNvPr id="24" name="TextBox 23">
            <a:extLst>
              <a:ext uri="{FF2B5EF4-FFF2-40B4-BE49-F238E27FC236}">
                <a16:creationId xmlns:a16="http://schemas.microsoft.com/office/drawing/2014/main" id="{6965813A-D459-497B-9E85-1F1C7B36DF95}"/>
              </a:ext>
            </a:extLst>
          </p:cNvPr>
          <p:cNvSpPr txBox="1"/>
          <p:nvPr/>
        </p:nvSpPr>
        <p:spPr>
          <a:xfrm>
            <a:off x="4490612" y="5468778"/>
            <a:ext cx="7611485" cy="492443"/>
          </a:xfrm>
          <a:prstGeom prst="rect">
            <a:avLst/>
          </a:prstGeom>
          <a:noFill/>
        </p:spPr>
        <p:txBody>
          <a:bodyPr wrap="square">
            <a:spAutoFit/>
          </a:bodyPr>
          <a:lstStyle/>
          <a:p>
            <a:pPr algn="ctr" eaLnBrk="0" fontAlgn="base" hangingPunct="0">
              <a:spcBef>
                <a:spcPct val="0"/>
              </a:spcBef>
              <a:spcAft>
                <a:spcPct val="0"/>
              </a:spcAft>
            </a:pPr>
            <a:r>
              <a:rPr lang="en-US" sz="1300" i="1" baseline="0" dirty="0">
                <a:solidFill>
                  <a:srgbClr val="002060"/>
                </a:solidFill>
              </a:rPr>
              <a:t>UN identified as an alternative to UO</a:t>
            </a:r>
            <a:r>
              <a:rPr lang="en-US" sz="1300" i="1" dirty="0">
                <a:solidFill>
                  <a:srgbClr val="002060"/>
                </a:solidFill>
              </a:rPr>
              <a:t>2</a:t>
            </a:r>
            <a:r>
              <a:rPr lang="en-US" sz="1300" i="1" baseline="0" dirty="0">
                <a:solidFill>
                  <a:srgbClr val="002060"/>
                </a:solidFill>
              </a:rPr>
              <a:t> but UN dissociation under high temperatures and low nitrogen pressures may result in similar failure modes to UO</a:t>
            </a:r>
            <a:r>
              <a:rPr lang="en-US" sz="1300" i="1" dirty="0">
                <a:solidFill>
                  <a:srgbClr val="002060"/>
                </a:solidFill>
              </a:rPr>
              <a:t>2</a:t>
            </a:r>
            <a:endParaRPr lang="en-US" sz="1300" b="1" i="1" dirty="0">
              <a:solidFill>
                <a:srgbClr val="002060"/>
              </a:solidFill>
            </a:endParaRPr>
          </a:p>
        </p:txBody>
      </p:sp>
      <p:sp>
        <p:nvSpPr>
          <p:cNvPr id="17" name="TextBox 16">
            <a:extLst>
              <a:ext uri="{FF2B5EF4-FFF2-40B4-BE49-F238E27FC236}">
                <a16:creationId xmlns:a16="http://schemas.microsoft.com/office/drawing/2014/main" id="{3AE9B9F4-62AD-4B70-B911-F865EBF20FAF}"/>
              </a:ext>
            </a:extLst>
          </p:cNvPr>
          <p:cNvSpPr txBox="1"/>
          <p:nvPr/>
        </p:nvSpPr>
        <p:spPr>
          <a:xfrm>
            <a:off x="434066" y="4400976"/>
            <a:ext cx="3881013" cy="461665"/>
          </a:xfrm>
          <a:prstGeom prst="rect">
            <a:avLst/>
          </a:prstGeom>
          <a:noFill/>
        </p:spPr>
        <p:txBody>
          <a:bodyPr wrap="square">
            <a:spAutoFit/>
          </a:bodyPr>
          <a:lstStyle/>
          <a:p>
            <a:r>
              <a:rPr lang="en-US" sz="800" b="0" baseline="0" dirty="0">
                <a:solidFill>
                  <a:schemeClr val="bg2"/>
                </a:solidFill>
              </a:rPr>
              <a:t>Hickman, R. et. </a:t>
            </a:r>
            <a:r>
              <a:rPr lang="en-US" sz="800" b="0" baseline="0" dirty="0" err="1">
                <a:solidFill>
                  <a:schemeClr val="bg2"/>
                </a:solidFill>
              </a:rPr>
              <a:t>a.l.</a:t>
            </a:r>
            <a:r>
              <a:rPr lang="en-US" sz="800" b="0" baseline="0" dirty="0">
                <a:solidFill>
                  <a:schemeClr val="bg2"/>
                </a:solidFill>
              </a:rPr>
              <a:t> Hot Hydrogen Testing of Tungsten-Uranium Dioxide (W-UO2) CERMET Fuel Materials for Nuclear Thermal Propulsion. AIAA Joint Propulsion Conference. 2014 (Presentation)</a:t>
            </a:r>
          </a:p>
        </p:txBody>
      </p:sp>
      <p:sp>
        <p:nvSpPr>
          <p:cNvPr id="18" name="TextBox 17">
            <a:extLst>
              <a:ext uri="{FF2B5EF4-FFF2-40B4-BE49-F238E27FC236}">
                <a16:creationId xmlns:a16="http://schemas.microsoft.com/office/drawing/2014/main" id="{83876F50-E5B0-4DA1-A800-E6D8F58C6240}"/>
              </a:ext>
            </a:extLst>
          </p:cNvPr>
          <p:cNvSpPr txBox="1"/>
          <p:nvPr/>
        </p:nvSpPr>
        <p:spPr>
          <a:xfrm>
            <a:off x="8053631" y="5052571"/>
            <a:ext cx="3881013" cy="461665"/>
          </a:xfrm>
          <a:prstGeom prst="rect">
            <a:avLst/>
          </a:prstGeom>
          <a:noFill/>
        </p:spPr>
        <p:txBody>
          <a:bodyPr wrap="square">
            <a:spAutoFit/>
          </a:bodyPr>
          <a:lstStyle/>
          <a:p>
            <a:pPr algn="r"/>
            <a:r>
              <a:rPr lang="en-US" sz="800" b="0" baseline="0" dirty="0">
                <a:solidFill>
                  <a:schemeClr val="bg2"/>
                </a:solidFill>
              </a:rPr>
              <a:t>Hickman, R. et. </a:t>
            </a:r>
            <a:r>
              <a:rPr lang="en-US" sz="800" b="0" baseline="0" dirty="0" err="1">
                <a:solidFill>
                  <a:schemeClr val="bg2"/>
                </a:solidFill>
              </a:rPr>
              <a:t>a.l.</a:t>
            </a:r>
            <a:r>
              <a:rPr lang="en-US" sz="800" b="0" baseline="0" dirty="0">
                <a:solidFill>
                  <a:schemeClr val="bg2"/>
                </a:solidFill>
              </a:rPr>
              <a:t> Hot Hydrogen Testing of Tungsten-Uranium Dioxide (W-UO2) CERMET Fuel Materials for Nuclear Thermal Propulsion. AIAA Joint Propulsion Conference. 2014 (Presentation)</a:t>
            </a:r>
          </a:p>
        </p:txBody>
      </p:sp>
      <p:sp>
        <p:nvSpPr>
          <p:cNvPr id="21" name="TextBox 20">
            <a:extLst>
              <a:ext uri="{FF2B5EF4-FFF2-40B4-BE49-F238E27FC236}">
                <a16:creationId xmlns:a16="http://schemas.microsoft.com/office/drawing/2014/main" id="{E0544E0E-FF87-43FF-AA91-2074CAE89B0B}"/>
              </a:ext>
            </a:extLst>
          </p:cNvPr>
          <p:cNvSpPr txBox="1"/>
          <p:nvPr/>
        </p:nvSpPr>
        <p:spPr>
          <a:xfrm>
            <a:off x="4267200" y="4979102"/>
            <a:ext cx="3881012" cy="461665"/>
          </a:xfrm>
          <a:prstGeom prst="rect">
            <a:avLst/>
          </a:prstGeom>
          <a:solidFill>
            <a:schemeClr val="tx1"/>
          </a:solidFill>
        </p:spPr>
        <p:txBody>
          <a:bodyPr wrap="square">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800" b="0" baseline="0" dirty="0">
                <a:solidFill>
                  <a:schemeClr val="bg2"/>
                </a:solidFill>
              </a:rPr>
              <a:t>C. </a:t>
            </a:r>
            <a:r>
              <a:rPr lang="en-US" sz="800" b="0" baseline="0" dirty="0" err="1">
                <a:solidFill>
                  <a:schemeClr val="bg2"/>
                </a:solidFill>
              </a:rPr>
              <a:t>Haertling</a:t>
            </a:r>
            <a:r>
              <a:rPr lang="en-US" sz="800" b="0" baseline="0" dirty="0">
                <a:solidFill>
                  <a:schemeClr val="bg2"/>
                </a:solidFill>
              </a:rPr>
              <a:t>, R.J. Hanrahan, Literature review of thermal and radiation performance parameters for high-temperature, uranium dioxide fueled cermet materials, Journal of Nuclear Materials, Vol. 366, 3, 2007, p. 317-335</a:t>
            </a:r>
          </a:p>
        </p:txBody>
      </p:sp>
    </p:spTree>
    <p:extLst>
      <p:ext uri="{BB962C8B-B14F-4D97-AF65-F5344CB8AC3E}">
        <p14:creationId xmlns:p14="http://schemas.microsoft.com/office/powerpoint/2010/main" val="2526783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A4EA0-159C-4E12-BD38-FDBABF2F601D}"/>
              </a:ext>
            </a:extLst>
          </p:cNvPr>
          <p:cNvSpPr>
            <a:spLocks noGrp="1"/>
          </p:cNvSpPr>
          <p:nvPr>
            <p:ph type="title"/>
          </p:nvPr>
        </p:nvSpPr>
        <p:spPr/>
        <p:txBody>
          <a:bodyPr/>
          <a:lstStyle/>
          <a:p>
            <a:r>
              <a:rPr lang="en-US" u="sng" dirty="0"/>
              <a:t>Agenda</a:t>
            </a:r>
          </a:p>
        </p:txBody>
      </p:sp>
      <p:sp>
        <p:nvSpPr>
          <p:cNvPr id="4" name="Content Placeholder 3">
            <a:extLst>
              <a:ext uri="{FF2B5EF4-FFF2-40B4-BE49-F238E27FC236}">
                <a16:creationId xmlns:a16="http://schemas.microsoft.com/office/drawing/2014/main" id="{073F3C74-0501-4352-AD16-799F15F1B549}"/>
              </a:ext>
            </a:extLst>
          </p:cNvPr>
          <p:cNvSpPr>
            <a:spLocks noGrp="1"/>
          </p:cNvSpPr>
          <p:nvPr>
            <p:ph idx="1"/>
          </p:nvPr>
        </p:nvSpPr>
        <p:spPr>
          <a:xfrm>
            <a:off x="609600" y="990600"/>
            <a:ext cx="10972800" cy="5181600"/>
          </a:xfrm>
        </p:spPr>
        <p:txBody>
          <a:bodyPr/>
          <a:lstStyle/>
          <a:p>
            <a:pPr marL="457200" indent="-457200">
              <a:buFont typeface="+mj-lt"/>
              <a:buAutoNum type="arabicPeriod"/>
            </a:pPr>
            <a:r>
              <a:rPr lang="en-US" sz="2000" dirty="0"/>
              <a:t>Introduction </a:t>
            </a:r>
          </a:p>
          <a:p>
            <a:pPr lvl="1"/>
            <a:r>
              <a:rPr lang="en-US" sz="1800" b="0" dirty="0"/>
              <a:t>Nuclear Thermal Propulsion (NTP) Overview </a:t>
            </a:r>
          </a:p>
          <a:p>
            <a:pPr lvl="1"/>
            <a:r>
              <a:rPr lang="en-US" sz="1800" b="0" dirty="0"/>
              <a:t>NTP Fuel Design Considerations</a:t>
            </a:r>
          </a:p>
          <a:p>
            <a:pPr lvl="1"/>
            <a:r>
              <a:rPr lang="en-US" sz="1800" b="0" dirty="0"/>
              <a:t>Overview of NTP Fuel Options</a:t>
            </a:r>
          </a:p>
          <a:p>
            <a:endParaRPr lang="en-US" sz="1200" dirty="0"/>
          </a:p>
          <a:p>
            <a:pPr marL="514350" indent="-514350">
              <a:buFont typeface="+mj-lt"/>
              <a:buAutoNum type="arabicPeriod" startAt="2"/>
            </a:pPr>
            <a:r>
              <a:rPr lang="en-US" sz="2000" dirty="0"/>
              <a:t>Historic Fuel Development Programs and Emerging Concepts</a:t>
            </a:r>
          </a:p>
          <a:p>
            <a:pPr marL="914400" lvl="1" indent="-514350"/>
            <a:r>
              <a:rPr lang="en-US" sz="1800" b="0" dirty="0"/>
              <a:t>NERVA/Rover Fuel Development</a:t>
            </a:r>
          </a:p>
          <a:p>
            <a:pPr marL="914400" lvl="1" indent="-514350"/>
            <a:r>
              <a:rPr lang="en-US" sz="1800" b="0" dirty="0"/>
              <a:t>Cermet Fuel Development Programs</a:t>
            </a:r>
          </a:p>
          <a:p>
            <a:pPr marL="914400" lvl="1" indent="-514350"/>
            <a:r>
              <a:rPr lang="en-US" sz="1800" b="0" dirty="0"/>
              <a:t>Carbide Fuel Development Programs</a:t>
            </a:r>
          </a:p>
          <a:p>
            <a:pPr marL="914400" lvl="1" indent="-514350"/>
            <a:r>
              <a:rPr lang="en-US" sz="1800" b="0" dirty="0"/>
              <a:t>SNTP Coated Particle Fuel Development</a:t>
            </a:r>
          </a:p>
          <a:p>
            <a:pPr marL="914400" lvl="1" indent="-514350"/>
            <a:r>
              <a:rPr lang="en-US" sz="1800" b="0" dirty="0"/>
              <a:t>Emerging Fuels: Cercer Fuel Forms</a:t>
            </a:r>
          </a:p>
          <a:p>
            <a:pPr marL="914400" lvl="1" indent="-514350"/>
            <a:endParaRPr lang="en-US" sz="1200" dirty="0"/>
          </a:p>
          <a:p>
            <a:pPr marL="514350" indent="-514350">
              <a:buFont typeface="+mj-lt"/>
              <a:buAutoNum type="arabicPeriod" startAt="2"/>
            </a:pPr>
            <a:r>
              <a:rPr lang="en-US" sz="2000" dirty="0"/>
              <a:t>Summary and Ongoing Development Initiatives</a:t>
            </a:r>
          </a:p>
          <a:p>
            <a:pPr marL="914400" lvl="1" indent="-514350"/>
            <a:r>
              <a:rPr lang="en-US" sz="1800" b="0" dirty="0"/>
              <a:t>Comparison of NTP Fuel System Options</a:t>
            </a:r>
          </a:p>
          <a:p>
            <a:pPr marL="914400" lvl="1" indent="-514350"/>
            <a:r>
              <a:rPr lang="en-US" sz="1800" b="0" dirty="0"/>
              <a:t>Current NTP Mission Needs and Ongoing Fuel Development Activities</a:t>
            </a:r>
          </a:p>
          <a:p>
            <a:pPr marL="914400" lvl="1" indent="-514350"/>
            <a:r>
              <a:rPr lang="en-US" sz="1800" b="0" dirty="0"/>
              <a:t>Summary and Conclusions</a:t>
            </a:r>
          </a:p>
          <a:p>
            <a:endParaRPr lang="en-US" sz="2000" dirty="0"/>
          </a:p>
        </p:txBody>
      </p:sp>
    </p:spTree>
    <p:extLst>
      <p:ext uri="{BB962C8B-B14F-4D97-AF65-F5344CB8AC3E}">
        <p14:creationId xmlns:p14="http://schemas.microsoft.com/office/powerpoint/2010/main" val="3834917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44E3B-43B8-477C-953C-63D54F338A3F}"/>
              </a:ext>
            </a:extLst>
          </p:cNvPr>
          <p:cNvSpPr>
            <a:spLocks noGrp="1"/>
          </p:cNvSpPr>
          <p:nvPr>
            <p:ph type="title"/>
          </p:nvPr>
        </p:nvSpPr>
        <p:spPr/>
        <p:txBody>
          <a:bodyPr/>
          <a:lstStyle/>
          <a:p>
            <a:r>
              <a:rPr lang="en-US" dirty="0"/>
              <a:t>Lessons Learned from Historic Cermet Development</a:t>
            </a:r>
          </a:p>
        </p:txBody>
      </p:sp>
      <p:sp>
        <p:nvSpPr>
          <p:cNvPr id="5" name="Text Placeholder 4">
            <a:extLst>
              <a:ext uri="{FF2B5EF4-FFF2-40B4-BE49-F238E27FC236}">
                <a16:creationId xmlns:a16="http://schemas.microsoft.com/office/drawing/2014/main" id="{E9FC421B-BD6D-4A12-98EE-2B1E48CDBB97}"/>
              </a:ext>
            </a:extLst>
          </p:cNvPr>
          <p:cNvSpPr>
            <a:spLocks noGrp="1"/>
          </p:cNvSpPr>
          <p:nvPr>
            <p:ph type="body" sz="quarter" idx="10"/>
          </p:nvPr>
        </p:nvSpPr>
        <p:spPr/>
        <p:txBody>
          <a:bodyPr/>
          <a:lstStyle/>
          <a:p>
            <a:r>
              <a:rPr lang="en-US" dirty="0"/>
              <a:t>Failure modes in cermet fuels are primarily driven by the high temperature instability of the ceramic fuel which can lead to fuel loss under high temperature hydrogen thermal cycling.</a:t>
            </a:r>
          </a:p>
        </p:txBody>
      </p:sp>
      <p:pic>
        <p:nvPicPr>
          <p:cNvPr id="8" name="Picture 7">
            <a:extLst>
              <a:ext uri="{FF2B5EF4-FFF2-40B4-BE49-F238E27FC236}">
                <a16:creationId xmlns:a16="http://schemas.microsoft.com/office/drawing/2014/main" id="{E7D24A6C-9631-44CE-9010-860E883FEBF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59635" l="20554" r="79180">
                        <a14:foregroundMark x1="31629" y1="51744" x2="31629" y2="51744"/>
                        <a14:foregroundMark x1="27210" y1="52824" x2="27210" y2="52824"/>
                        <a14:foregroundMark x1="25453" y1="52824" x2="25240" y2="52243"/>
                        <a14:foregroundMark x1="23003" y1="51744" x2="23962" y2="54319"/>
                        <a14:foregroundMark x1="29819" y1="56063" x2="32588" y2="56561"/>
                        <a14:foregroundMark x1="41054" y1="54817" x2="22151" y2="55316"/>
                        <a14:foregroundMark x1="40256" y1="55316" x2="28860" y2="56063"/>
                        <a14:foregroundMark x1="40415" y1="55814" x2="22843" y2="55814"/>
                        <a14:foregroundMark x1="29020" y1="52243" x2="33227" y2="53073"/>
                      </a14:backgroundRemoval>
                    </a14:imgEffect>
                  </a14:imgLayer>
                </a14:imgProps>
              </a:ext>
              <a:ext uri="{28A0092B-C50C-407E-A947-70E740481C1C}">
                <a14:useLocalDpi xmlns:a14="http://schemas.microsoft.com/office/drawing/2010/main" val="0"/>
              </a:ext>
            </a:extLst>
          </a:blip>
          <a:srcRect l="21846" r="21004" b="41122"/>
          <a:stretch/>
        </p:blipFill>
        <p:spPr>
          <a:xfrm>
            <a:off x="495403" y="2930250"/>
            <a:ext cx="2134232" cy="1522227"/>
          </a:xfrm>
          <a:prstGeom prst="rect">
            <a:avLst/>
          </a:prstGeom>
        </p:spPr>
      </p:pic>
      <p:sp>
        <p:nvSpPr>
          <p:cNvPr id="10" name="TextBox 9">
            <a:extLst>
              <a:ext uri="{FF2B5EF4-FFF2-40B4-BE49-F238E27FC236}">
                <a16:creationId xmlns:a16="http://schemas.microsoft.com/office/drawing/2014/main" id="{63B62EFF-7667-456A-89E0-8CE4A5341CA7}"/>
              </a:ext>
            </a:extLst>
          </p:cNvPr>
          <p:cNvSpPr txBox="1"/>
          <p:nvPr/>
        </p:nvSpPr>
        <p:spPr>
          <a:xfrm>
            <a:off x="-304800" y="2939828"/>
            <a:ext cx="3709401" cy="246221"/>
          </a:xfrm>
          <a:prstGeom prst="rect">
            <a:avLst/>
          </a:prstGeom>
          <a:noFill/>
        </p:spPr>
        <p:txBody>
          <a:bodyPr wrap="square" rtlCol="0">
            <a:spAutoFit/>
          </a:bodyPr>
          <a:lstStyle/>
          <a:p>
            <a:pPr algn="ctr" eaLnBrk="1" fontAlgn="auto" hangingPunct="1">
              <a:spcBef>
                <a:spcPts val="0"/>
              </a:spcBef>
              <a:spcAft>
                <a:spcPts val="0"/>
              </a:spcAft>
            </a:pPr>
            <a:r>
              <a:rPr lang="en-US" sz="1000" baseline="0" dirty="0">
                <a:solidFill>
                  <a:prstClr val="white"/>
                </a:solidFill>
                <a:latin typeface="Arial" panose="020B0604020202020204"/>
              </a:rPr>
              <a:t>After Hot Hydrogen Exposure</a:t>
            </a:r>
            <a:endParaRPr lang="en-US" sz="1000" dirty="0">
              <a:solidFill>
                <a:prstClr val="white"/>
              </a:solidFill>
              <a:latin typeface="Arial" panose="020B0604020202020204"/>
            </a:endParaRPr>
          </a:p>
        </p:txBody>
      </p:sp>
      <p:sp>
        <p:nvSpPr>
          <p:cNvPr id="12" name="TextBox 11">
            <a:extLst>
              <a:ext uri="{FF2B5EF4-FFF2-40B4-BE49-F238E27FC236}">
                <a16:creationId xmlns:a16="http://schemas.microsoft.com/office/drawing/2014/main" id="{D5B4FF2E-3063-4D8B-94A7-CD536F041D86}"/>
              </a:ext>
            </a:extLst>
          </p:cNvPr>
          <p:cNvSpPr txBox="1"/>
          <p:nvPr/>
        </p:nvSpPr>
        <p:spPr>
          <a:xfrm>
            <a:off x="2707232" y="2612768"/>
            <a:ext cx="1420114" cy="381000"/>
          </a:xfrm>
          <a:prstGeom prst="rect">
            <a:avLst/>
          </a:prstGeom>
          <a:noFill/>
        </p:spPr>
        <p:txBody>
          <a:bodyPr wrap="square" rtlCol="0">
            <a:spAutoFit/>
          </a:bodyPr>
          <a:lstStyle/>
          <a:p>
            <a:pPr algn="ctr" eaLnBrk="1" fontAlgn="auto" hangingPunct="1">
              <a:spcBef>
                <a:spcPts val="0"/>
              </a:spcBef>
              <a:spcAft>
                <a:spcPts val="0"/>
              </a:spcAft>
            </a:pPr>
            <a:r>
              <a:rPr lang="en-US" sz="1800" baseline="0" dirty="0">
                <a:solidFill>
                  <a:srgbClr val="002060"/>
                </a:solidFill>
                <a:latin typeface="Arial" panose="020B0604020202020204"/>
              </a:rPr>
              <a:t>Pre-Test</a:t>
            </a:r>
          </a:p>
        </p:txBody>
      </p:sp>
      <p:sp>
        <p:nvSpPr>
          <p:cNvPr id="13" name="TextBox 12">
            <a:extLst>
              <a:ext uri="{FF2B5EF4-FFF2-40B4-BE49-F238E27FC236}">
                <a16:creationId xmlns:a16="http://schemas.microsoft.com/office/drawing/2014/main" id="{2F7CF836-18FE-42E3-A80F-63E745D48A1B}"/>
              </a:ext>
            </a:extLst>
          </p:cNvPr>
          <p:cNvSpPr txBox="1"/>
          <p:nvPr/>
        </p:nvSpPr>
        <p:spPr>
          <a:xfrm>
            <a:off x="2698493" y="4040208"/>
            <a:ext cx="1420114" cy="381000"/>
          </a:xfrm>
          <a:prstGeom prst="rect">
            <a:avLst/>
          </a:prstGeom>
          <a:noFill/>
        </p:spPr>
        <p:txBody>
          <a:bodyPr wrap="square" rtlCol="0">
            <a:spAutoFit/>
          </a:bodyPr>
          <a:lstStyle/>
          <a:p>
            <a:pPr algn="ctr" eaLnBrk="1" fontAlgn="auto" hangingPunct="1">
              <a:spcBef>
                <a:spcPts val="0"/>
              </a:spcBef>
              <a:spcAft>
                <a:spcPts val="0"/>
              </a:spcAft>
            </a:pPr>
            <a:r>
              <a:rPr lang="en-US" sz="1800" baseline="0" dirty="0">
                <a:solidFill>
                  <a:srgbClr val="002060"/>
                </a:solidFill>
                <a:latin typeface="Arial" panose="020B0604020202020204"/>
              </a:rPr>
              <a:t>Post-Test</a:t>
            </a:r>
          </a:p>
        </p:txBody>
      </p:sp>
      <p:pic>
        <p:nvPicPr>
          <p:cNvPr id="15" name="Picture 14">
            <a:extLst>
              <a:ext uri="{FF2B5EF4-FFF2-40B4-BE49-F238E27FC236}">
                <a16:creationId xmlns:a16="http://schemas.microsoft.com/office/drawing/2014/main" id="{91808A0B-80F3-418A-8823-ED106471BEFE}"/>
              </a:ext>
            </a:extLst>
          </p:cNvPr>
          <p:cNvPicPr>
            <a:picLocks noChangeAspect="1"/>
          </p:cNvPicPr>
          <p:nvPr/>
        </p:nvPicPr>
        <p:blipFill rotWithShape="1">
          <a:blip r:embed="rId5"/>
          <a:srcRect r="54952"/>
          <a:stretch/>
        </p:blipFill>
        <p:spPr>
          <a:xfrm>
            <a:off x="2668381" y="1371600"/>
            <a:ext cx="1441488" cy="1267885"/>
          </a:xfrm>
          <a:prstGeom prst="rect">
            <a:avLst/>
          </a:prstGeom>
        </p:spPr>
      </p:pic>
      <p:pic>
        <p:nvPicPr>
          <p:cNvPr id="16" name="Picture 15">
            <a:extLst>
              <a:ext uri="{FF2B5EF4-FFF2-40B4-BE49-F238E27FC236}">
                <a16:creationId xmlns:a16="http://schemas.microsoft.com/office/drawing/2014/main" id="{17A7816F-652F-4B9E-A6D8-F96142DA4480}"/>
              </a:ext>
            </a:extLst>
          </p:cNvPr>
          <p:cNvPicPr>
            <a:picLocks noChangeAspect="1"/>
          </p:cNvPicPr>
          <p:nvPr/>
        </p:nvPicPr>
        <p:blipFill rotWithShape="1">
          <a:blip r:embed="rId6"/>
          <a:srcRect l="1937" r="22124"/>
          <a:stretch/>
        </p:blipFill>
        <p:spPr>
          <a:xfrm>
            <a:off x="434066" y="1438276"/>
            <a:ext cx="2124311" cy="1483702"/>
          </a:xfrm>
          <a:prstGeom prst="rect">
            <a:avLst/>
          </a:prstGeom>
        </p:spPr>
      </p:pic>
      <p:pic>
        <p:nvPicPr>
          <p:cNvPr id="20" name="Picture 19">
            <a:extLst>
              <a:ext uri="{FF2B5EF4-FFF2-40B4-BE49-F238E27FC236}">
                <a16:creationId xmlns:a16="http://schemas.microsoft.com/office/drawing/2014/main" id="{170E4953-7A9E-4FD6-969B-D9E306A30C71}"/>
              </a:ext>
            </a:extLst>
          </p:cNvPr>
          <p:cNvPicPr>
            <a:picLocks noChangeAspect="1"/>
          </p:cNvPicPr>
          <p:nvPr/>
        </p:nvPicPr>
        <p:blipFill rotWithShape="1">
          <a:blip r:embed="rId5"/>
          <a:srcRect l="49410" t="1428" r="5542" b="-1428"/>
          <a:stretch/>
        </p:blipFill>
        <p:spPr>
          <a:xfrm>
            <a:off x="2707232" y="2895600"/>
            <a:ext cx="1402637" cy="1233713"/>
          </a:xfrm>
          <a:prstGeom prst="rect">
            <a:avLst/>
          </a:prstGeom>
        </p:spPr>
      </p:pic>
      <p:cxnSp>
        <p:nvCxnSpPr>
          <p:cNvPr id="22" name="Straight Arrow Connector 21">
            <a:extLst>
              <a:ext uri="{FF2B5EF4-FFF2-40B4-BE49-F238E27FC236}">
                <a16:creationId xmlns:a16="http://schemas.microsoft.com/office/drawing/2014/main" id="{65E763FE-733A-4D0A-BBA7-C343085B6021}"/>
              </a:ext>
            </a:extLst>
          </p:cNvPr>
          <p:cNvCxnSpPr/>
          <p:nvPr/>
        </p:nvCxnSpPr>
        <p:spPr bwMode="auto">
          <a:xfrm>
            <a:off x="980668" y="3902455"/>
            <a:ext cx="228600" cy="246158"/>
          </a:xfrm>
          <a:prstGeom prst="straightConnector1">
            <a:avLst/>
          </a:prstGeom>
          <a:noFill/>
          <a:ln w="38100" cap="flat" cmpd="sng" algn="ctr">
            <a:solidFill>
              <a:schemeClr val="tx1"/>
            </a:solidFill>
            <a:prstDash val="solid"/>
            <a:round/>
            <a:headEnd type="none" w="med" len="med"/>
            <a:tailEnd type="triangle"/>
          </a:ln>
          <a:effectLst/>
        </p:spPr>
      </p:cxnSp>
      <p:sp>
        <p:nvSpPr>
          <p:cNvPr id="23" name="TextBox 22">
            <a:extLst>
              <a:ext uri="{FF2B5EF4-FFF2-40B4-BE49-F238E27FC236}">
                <a16:creationId xmlns:a16="http://schemas.microsoft.com/office/drawing/2014/main" id="{A0120F0E-1BEA-4357-B786-9F0E6252C5B6}"/>
              </a:ext>
            </a:extLst>
          </p:cNvPr>
          <p:cNvSpPr txBox="1"/>
          <p:nvPr/>
        </p:nvSpPr>
        <p:spPr>
          <a:xfrm>
            <a:off x="616249" y="3571408"/>
            <a:ext cx="1247272" cy="340702"/>
          </a:xfrm>
          <a:prstGeom prst="rect">
            <a:avLst/>
          </a:prstGeom>
          <a:noFill/>
        </p:spPr>
        <p:txBody>
          <a:bodyPr wrap="square" rtlCol="0">
            <a:spAutoFit/>
          </a:bodyPr>
          <a:lstStyle/>
          <a:p>
            <a:pPr>
              <a:buNone/>
            </a:pPr>
            <a:r>
              <a:rPr lang="en-US" sz="1600" baseline="0" dirty="0"/>
              <a:t>UO</a:t>
            </a:r>
            <a:r>
              <a:rPr lang="en-US" sz="1600" dirty="0"/>
              <a:t>2</a:t>
            </a:r>
          </a:p>
        </p:txBody>
      </p:sp>
      <p:sp>
        <p:nvSpPr>
          <p:cNvPr id="17" name="Rectangle 16">
            <a:extLst>
              <a:ext uri="{FF2B5EF4-FFF2-40B4-BE49-F238E27FC236}">
                <a16:creationId xmlns:a16="http://schemas.microsoft.com/office/drawing/2014/main" id="{0F25914F-3848-45F2-BBAE-2A450FC599EA}"/>
              </a:ext>
            </a:extLst>
          </p:cNvPr>
          <p:cNvSpPr/>
          <p:nvPr/>
        </p:nvSpPr>
        <p:spPr>
          <a:xfrm>
            <a:off x="4367231" y="1219200"/>
            <a:ext cx="4929170" cy="3157596"/>
          </a:xfrm>
          <a:prstGeom prst="rect">
            <a:avLst/>
          </a:prstGeom>
        </p:spPr>
        <p:txBody>
          <a:bodyPr wrap="square">
            <a:spAutoFit/>
          </a:bodyPr>
          <a:lstStyle/>
          <a:p>
            <a:pPr>
              <a:lnSpc>
                <a:spcPct val="115000"/>
              </a:lnSpc>
            </a:pPr>
            <a:r>
              <a:rPr lang="en-US" b="1" u="sng" dirty="0">
                <a:solidFill>
                  <a:schemeClr val="bg2"/>
                </a:solidFill>
                <a:latin typeface="Arial" charset="0"/>
                <a:ea typeface="Arial" charset="0"/>
                <a:cs typeface="Arial" charset="0"/>
              </a:rPr>
              <a:t>Mass Loss Mitigation Parameters</a:t>
            </a:r>
          </a:p>
          <a:p>
            <a:pPr>
              <a:lnSpc>
                <a:spcPct val="115000"/>
              </a:lnSpc>
            </a:pPr>
            <a:endParaRPr lang="en-US" sz="1100" b="1" u="sng" dirty="0">
              <a:solidFill>
                <a:schemeClr val="bg2"/>
              </a:solidFill>
              <a:latin typeface="Arial" charset="0"/>
              <a:ea typeface="Arial" charset="0"/>
              <a:cs typeface="Arial" charset="0"/>
            </a:endParaRPr>
          </a:p>
          <a:p>
            <a:pPr marL="285750" indent="-285750">
              <a:lnSpc>
                <a:spcPct val="115000"/>
              </a:lnSpc>
              <a:buFontTx/>
              <a:buChar char="-"/>
            </a:pPr>
            <a:r>
              <a:rPr lang="en-US" sz="2600" b="0" dirty="0">
                <a:solidFill>
                  <a:schemeClr val="bg2"/>
                </a:solidFill>
                <a:latin typeface="Arial" charset="0"/>
                <a:ea typeface="Arial" charset="0"/>
                <a:cs typeface="Arial" charset="0"/>
              </a:rPr>
              <a:t>W-alloy Claddings</a:t>
            </a:r>
          </a:p>
          <a:p>
            <a:pPr marL="285750" indent="-285750">
              <a:lnSpc>
                <a:spcPct val="115000"/>
              </a:lnSpc>
              <a:buFontTx/>
              <a:buChar char="-"/>
            </a:pPr>
            <a:r>
              <a:rPr lang="en-US" sz="2600" b="0" dirty="0">
                <a:solidFill>
                  <a:schemeClr val="bg2"/>
                </a:solidFill>
                <a:latin typeface="Arial" charset="0"/>
                <a:ea typeface="Arial" charset="0"/>
                <a:cs typeface="Arial" charset="0"/>
              </a:rPr>
              <a:t>Gd2O</a:t>
            </a:r>
            <a:r>
              <a:rPr lang="en-US" sz="2600" b="0" baseline="-25000" dirty="0">
                <a:solidFill>
                  <a:schemeClr val="bg2"/>
                </a:solidFill>
                <a:latin typeface="Arial" charset="0"/>
                <a:ea typeface="Arial" charset="0"/>
                <a:cs typeface="Arial" charset="0"/>
              </a:rPr>
              <a:t>3</a:t>
            </a:r>
            <a:r>
              <a:rPr lang="en-US" sz="2600" b="0" dirty="0">
                <a:solidFill>
                  <a:schemeClr val="bg2"/>
                </a:solidFill>
                <a:latin typeface="Arial" charset="0"/>
                <a:ea typeface="Arial" charset="0"/>
                <a:cs typeface="Arial" charset="0"/>
              </a:rPr>
              <a:t> and ThO</a:t>
            </a:r>
            <a:r>
              <a:rPr lang="en-US" sz="2600" b="0" baseline="-25000" dirty="0">
                <a:solidFill>
                  <a:schemeClr val="bg2"/>
                </a:solidFill>
                <a:latin typeface="Arial" charset="0"/>
                <a:ea typeface="Arial" charset="0"/>
                <a:cs typeface="Arial" charset="0"/>
              </a:rPr>
              <a:t>2</a:t>
            </a:r>
            <a:r>
              <a:rPr lang="en-US" sz="2600" b="0" dirty="0">
                <a:solidFill>
                  <a:schemeClr val="bg2"/>
                </a:solidFill>
                <a:latin typeface="Arial" charset="0"/>
                <a:ea typeface="Arial" charset="0"/>
                <a:cs typeface="Arial" charset="0"/>
              </a:rPr>
              <a:t> “stabilizers”</a:t>
            </a:r>
          </a:p>
          <a:p>
            <a:pPr marL="285750" indent="-285750">
              <a:lnSpc>
                <a:spcPct val="115000"/>
              </a:lnSpc>
              <a:buFontTx/>
              <a:buChar char="-"/>
            </a:pPr>
            <a:r>
              <a:rPr lang="en-US" sz="2600" b="0" dirty="0">
                <a:solidFill>
                  <a:schemeClr val="bg2"/>
                </a:solidFill>
                <a:latin typeface="Arial" charset="0"/>
                <a:ea typeface="Arial" charset="0"/>
                <a:cs typeface="Arial" charset="0"/>
              </a:rPr>
              <a:t>High fuel density to reduce free U, O migration</a:t>
            </a:r>
          </a:p>
          <a:p>
            <a:pPr marL="285750" indent="-285750">
              <a:lnSpc>
                <a:spcPct val="115000"/>
              </a:lnSpc>
              <a:buFontTx/>
              <a:buChar char="-"/>
            </a:pPr>
            <a:r>
              <a:rPr lang="en-US" sz="2600" b="0" dirty="0">
                <a:solidFill>
                  <a:schemeClr val="bg2"/>
                </a:solidFill>
                <a:latin typeface="Arial" charset="0"/>
                <a:ea typeface="Arial" charset="0"/>
                <a:cs typeface="Arial" charset="0"/>
              </a:rPr>
              <a:t>Eliminate interparticle connectivity</a:t>
            </a:r>
          </a:p>
          <a:p>
            <a:pPr marL="285750" indent="-285750">
              <a:lnSpc>
                <a:spcPct val="115000"/>
              </a:lnSpc>
              <a:buFontTx/>
              <a:buChar char="-"/>
            </a:pPr>
            <a:r>
              <a:rPr lang="en-US" sz="2600" b="0" dirty="0">
                <a:solidFill>
                  <a:schemeClr val="bg2"/>
                </a:solidFill>
                <a:latin typeface="Arial" charset="0"/>
                <a:ea typeface="Arial" charset="0"/>
                <a:cs typeface="Arial" charset="0"/>
              </a:rPr>
              <a:t>Spherical particles to allow for favorable interfaces at grain boundaries</a:t>
            </a:r>
          </a:p>
          <a:p>
            <a:pPr marL="285750" indent="-285750">
              <a:lnSpc>
                <a:spcPct val="115000"/>
              </a:lnSpc>
              <a:buFontTx/>
              <a:buChar char="-"/>
            </a:pPr>
            <a:r>
              <a:rPr lang="en-US" sz="2600" b="0" dirty="0">
                <a:solidFill>
                  <a:schemeClr val="bg2"/>
                </a:solidFill>
                <a:latin typeface="Arial" charset="0"/>
                <a:ea typeface="Arial" charset="0"/>
                <a:cs typeface="Arial" charset="0"/>
              </a:rPr>
              <a:t>UO</a:t>
            </a:r>
            <a:r>
              <a:rPr lang="en-US" sz="2600" b="0" baseline="-25000" dirty="0">
                <a:solidFill>
                  <a:schemeClr val="bg2"/>
                </a:solidFill>
                <a:latin typeface="Arial" charset="0"/>
                <a:ea typeface="Arial" charset="0"/>
                <a:cs typeface="Arial" charset="0"/>
              </a:rPr>
              <a:t>2</a:t>
            </a:r>
            <a:r>
              <a:rPr lang="en-US" sz="2600" b="0" dirty="0">
                <a:solidFill>
                  <a:schemeClr val="bg2"/>
                </a:solidFill>
                <a:latin typeface="Arial" charset="0"/>
                <a:ea typeface="Arial" charset="0"/>
                <a:cs typeface="Arial" charset="0"/>
              </a:rPr>
              <a:t> → UN fuel particles</a:t>
            </a:r>
          </a:p>
          <a:p>
            <a:pPr>
              <a:lnSpc>
                <a:spcPct val="115000"/>
              </a:lnSpc>
            </a:pPr>
            <a:endParaRPr lang="en-US" sz="1400" dirty="0">
              <a:solidFill>
                <a:schemeClr val="bg2"/>
              </a:solidFill>
              <a:latin typeface="Arial" charset="0"/>
              <a:ea typeface="Arial" charset="0"/>
              <a:cs typeface="Arial" charset="0"/>
            </a:endParaRPr>
          </a:p>
        </p:txBody>
      </p:sp>
      <p:pic>
        <p:nvPicPr>
          <p:cNvPr id="4" name="Picture 3">
            <a:extLst>
              <a:ext uri="{FF2B5EF4-FFF2-40B4-BE49-F238E27FC236}">
                <a16:creationId xmlns:a16="http://schemas.microsoft.com/office/drawing/2014/main" id="{E18D3B16-CAC3-4E23-9EC5-BC9F65D9A733}"/>
              </a:ext>
            </a:extLst>
          </p:cNvPr>
          <p:cNvPicPr>
            <a:picLocks noChangeAspect="1"/>
          </p:cNvPicPr>
          <p:nvPr/>
        </p:nvPicPr>
        <p:blipFill>
          <a:blip r:embed="rId7"/>
          <a:stretch>
            <a:fillRect/>
          </a:stretch>
        </p:blipFill>
        <p:spPr>
          <a:xfrm>
            <a:off x="9060265" y="1100842"/>
            <a:ext cx="2753132" cy="3121125"/>
          </a:xfrm>
          <a:prstGeom prst="rect">
            <a:avLst/>
          </a:prstGeom>
        </p:spPr>
      </p:pic>
      <p:sp>
        <p:nvSpPr>
          <p:cNvPr id="18" name="TextBox 17">
            <a:extLst>
              <a:ext uri="{FF2B5EF4-FFF2-40B4-BE49-F238E27FC236}">
                <a16:creationId xmlns:a16="http://schemas.microsoft.com/office/drawing/2014/main" id="{CF1E17A9-F315-4F51-B516-BE4627971CA7}"/>
              </a:ext>
            </a:extLst>
          </p:cNvPr>
          <p:cNvSpPr txBox="1"/>
          <p:nvPr/>
        </p:nvSpPr>
        <p:spPr>
          <a:xfrm>
            <a:off x="228600" y="5811136"/>
            <a:ext cx="5666552" cy="502702"/>
          </a:xfrm>
          <a:prstGeom prst="rect">
            <a:avLst/>
          </a:prstGeom>
          <a:noFill/>
        </p:spPr>
        <p:txBody>
          <a:bodyPr wrap="square">
            <a:spAutoFit/>
          </a:bodyPr>
          <a:lstStyle/>
          <a:p>
            <a:pPr algn="ctr"/>
            <a:r>
              <a:rPr lang="en-US" sz="2000" i="1" dirty="0">
                <a:solidFill>
                  <a:srgbClr val="002060"/>
                </a:solidFill>
              </a:rPr>
              <a:t>Modern cermet development activities have shown significant progress in fabricating net-shape HALEU cermet fuels</a:t>
            </a:r>
          </a:p>
        </p:txBody>
      </p:sp>
      <p:pic>
        <p:nvPicPr>
          <p:cNvPr id="9" name="Picture 8">
            <a:extLst>
              <a:ext uri="{FF2B5EF4-FFF2-40B4-BE49-F238E27FC236}">
                <a16:creationId xmlns:a16="http://schemas.microsoft.com/office/drawing/2014/main" id="{14010C2F-7EFB-47FD-A730-1F4D2A4FDE87}"/>
              </a:ext>
            </a:extLst>
          </p:cNvPr>
          <p:cNvPicPr>
            <a:picLocks noChangeAspect="1"/>
          </p:cNvPicPr>
          <p:nvPr/>
        </p:nvPicPr>
        <p:blipFill>
          <a:blip r:embed="rId8"/>
          <a:stretch>
            <a:fillRect/>
          </a:stretch>
        </p:blipFill>
        <p:spPr>
          <a:xfrm>
            <a:off x="495403" y="4695542"/>
            <a:ext cx="1721966" cy="1114989"/>
          </a:xfrm>
          <a:prstGeom prst="rect">
            <a:avLst/>
          </a:prstGeom>
        </p:spPr>
      </p:pic>
      <p:pic>
        <p:nvPicPr>
          <p:cNvPr id="24" name="Picture 2" descr="https://www.thermaltechnology.com/wp-content/uploads/2017/08/DCS10-1-616x800.jpg">
            <a:extLst>
              <a:ext uri="{FF2B5EF4-FFF2-40B4-BE49-F238E27FC236}">
                <a16:creationId xmlns:a16="http://schemas.microsoft.com/office/drawing/2014/main" id="{02CC82EE-B95A-48D4-8112-6944A74A97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8285" y="4429297"/>
            <a:ext cx="1149547" cy="14929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2E3CE676-527F-45E2-BE87-99AF21377D08}"/>
              </a:ext>
            </a:extLst>
          </p:cNvPr>
          <p:cNvPicPr>
            <a:picLocks noChangeAspect="1"/>
          </p:cNvPicPr>
          <p:nvPr/>
        </p:nvPicPr>
        <p:blipFill rotWithShape="1">
          <a:blip r:embed="rId10"/>
          <a:srcRect l="17406" t="20532" r="24241" b="38339"/>
          <a:stretch/>
        </p:blipFill>
        <p:spPr>
          <a:xfrm>
            <a:off x="3657600" y="4735689"/>
            <a:ext cx="757878" cy="950120"/>
          </a:xfrm>
          <a:prstGeom prst="rect">
            <a:avLst/>
          </a:prstGeom>
        </p:spPr>
      </p:pic>
      <p:pic>
        <p:nvPicPr>
          <p:cNvPr id="19" name="Picture 18">
            <a:extLst>
              <a:ext uri="{FF2B5EF4-FFF2-40B4-BE49-F238E27FC236}">
                <a16:creationId xmlns:a16="http://schemas.microsoft.com/office/drawing/2014/main" id="{7B389FF2-08DD-4A31-82FD-4212A62FDC90}"/>
              </a:ext>
            </a:extLst>
          </p:cNvPr>
          <p:cNvPicPr>
            <a:picLocks noChangeAspect="1"/>
          </p:cNvPicPr>
          <p:nvPr/>
        </p:nvPicPr>
        <p:blipFill>
          <a:blip r:embed="rId11"/>
          <a:stretch>
            <a:fillRect/>
          </a:stretch>
        </p:blipFill>
        <p:spPr>
          <a:xfrm>
            <a:off x="2286000" y="5274402"/>
            <a:ext cx="1244462" cy="566849"/>
          </a:xfrm>
          <a:prstGeom prst="rect">
            <a:avLst/>
          </a:prstGeom>
        </p:spPr>
      </p:pic>
      <p:sp>
        <p:nvSpPr>
          <p:cNvPr id="28" name="Rectangle 27">
            <a:extLst>
              <a:ext uri="{FF2B5EF4-FFF2-40B4-BE49-F238E27FC236}">
                <a16:creationId xmlns:a16="http://schemas.microsoft.com/office/drawing/2014/main" id="{AF2AFF7F-80E4-494B-A775-AA01A2A94656}"/>
              </a:ext>
            </a:extLst>
          </p:cNvPr>
          <p:cNvSpPr>
            <a:spLocks noChangeArrowheads="1"/>
          </p:cNvSpPr>
          <p:nvPr/>
        </p:nvSpPr>
        <p:spPr bwMode="auto">
          <a:xfrm>
            <a:off x="6347458" y="6171405"/>
            <a:ext cx="58445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[see presentation notes for citations]</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6AE9B3B5-1D15-4861-8AF8-03E6705FE00D}"/>
              </a:ext>
            </a:extLst>
          </p:cNvPr>
          <p:cNvPicPr>
            <a:picLocks noChangeAspect="1"/>
          </p:cNvPicPr>
          <p:nvPr/>
        </p:nvPicPr>
        <p:blipFill>
          <a:blip r:embed="rId12"/>
          <a:stretch>
            <a:fillRect/>
          </a:stretch>
        </p:blipFill>
        <p:spPr>
          <a:xfrm>
            <a:off x="9263795" y="4124468"/>
            <a:ext cx="2699605" cy="2102576"/>
          </a:xfrm>
          <a:prstGeom prst="rect">
            <a:avLst/>
          </a:prstGeom>
        </p:spPr>
      </p:pic>
      <p:pic>
        <p:nvPicPr>
          <p:cNvPr id="27" name="Picture 26">
            <a:extLst>
              <a:ext uri="{FF2B5EF4-FFF2-40B4-BE49-F238E27FC236}">
                <a16:creationId xmlns:a16="http://schemas.microsoft.com/office/drawing/2014/main" id="{68310382-FB34-4F5D-87FA-384102A6A8C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15000" y="4322511"/>
            <a:ext cx="3834683" cy="935289"/>
          </a:xfrm>
          <a:prstGeom prst="rect">
            <a:avLst/>
          </a:prstGeom>
        </p:spPr>
      </p:pic>
      <p:sp>
        <p:nvSpPr>
          <p:cNvPr id="29" name="TextBox 28">
            <a:extLst>
              <a:ext uri="{FF2B5EF4-FFF2-40B4-BE49-F238E27FC236}">
                <a16:creationId xmlns:a16="http://schemas.microsoft.com/office/drawing/2014/main" id="{CE38AB14-F719-4682-ACA0-5EB0C5A883AC}"/>
              </a:ext>
            </a:extLst>
          </p:cNvPr>
          <p:cNvSpPr txBox="1"/>
          <p:nvPr/>
        </p:nvSpPr>
        <p:spPr>
          <a:xfrm>
            <a:off x="228600" y="1371600"/>
            <a:ext cx="836619" cy="215444"/>
          </a:xfrm>
          <a:prstGeom prst="rect">
            <a:avLst/>
          </a:prstGeom>
          <a:noFill/>
        </p:spPr>
        <p:txBody>
          <a:bodyPr wrap="square" rtlCol="0">
            <a:spAutoFit/>
          </a:bodyPr>
          <a:lstStyle/>
          <a:p>
            <a:pPr>
              <a:buNone/>
            </a:pPr>
            <a:r>
              <a:rPr lang="en-US" sz="800" baseline="0" dirty="0">
                <a:solidFill>
                  <a:schemeClr val="bg2"/>
                </a:solidFill>
              </a:rPr>
              <a:t>[1]</a:t>
            </a:r>
          </a:p>
        </p:txBody>
      </p:sp>
      <p:sp>
        <p:nvSpPr>
          <p:cNvPr id="30" name="TextBox 29">
            <a:extLst>
              <a:ext uri="{FF2B5EF4-FFF2-40B4-BE49-F238E27FC236}">
                <a16:creationId xmlns:a16="http://schemas.microsoft.com/office/drawing/2014/main" id="{B80E540A-2D78-4FE8-9216-FC8BD2411307}"/>
              </a:ext>
            </a:extLst>
          </p:cNvPr>
          <p:cNvSpPr txBox="1"/>
          <p:nvPr/>
        </p:nvSpPr>
        <p:spPr>
          <a:xfrm>
            <a:off x="228600" y="4611084"/>
            <a:ext cx="836619" cy="215444"/>
          </a:xfrm>
          <a:prstGeom prst="rect">
            <a:avLst/>
          </a:prstGeom>
          <a:noFill/>
        </p:spPr>
        <p:txBody>
          <a:bodyPr wrap="square" rtlCol="0">
            <a:spAutoFit/>
          </a:bodyPr>
          <a:lstStyle/>
          <a:p>
            <a:pPr>
              <a:buNone/>
            </a:pPr>
            <a:r>
              <a:rPr lang="en-US" sz="800" baseline="0" dirty="0">
                <a:solidFill>
                  <a:schemeClr val="bg2"/>
                </a:solidFill>
              </a:rPr>
              <a:t>[2]</a:t>
            </a:r>
          </a:p>
        </p:txBody>
      </p:sp>
      <p:sp>
        <p:nvSpPr>
          <p:cNvPr id="31" name="TextBox 30">
            <a:extLst>
              <a:ext uri="{FF2B5EF4-FFF2-40B4-BE49-F238E27FC236}">
                <a16:creationId xmlns:a16="http://schemas.microsoft.com/office/drawing/2014/main" id="{E5DD2B45-819A-4CD2-961B-D91CFF71EF7C}"/>
              </a:ext>
            </a:extLst>
          </p:cNvPr>
          <p:cNvSpPr txBox="1"/>
          <p:nvPr/>
        </p:nvSpPr>
        <p:spPr>
          <a:xfrm>
            <a:off x="2169299" y="5211302"/>
            <a:ext cx="836619" cy="215444"/>
          </a:xfrm>
          <a:prstGeom prst="rect">
            <a:avLst/>
          </a:prstGeom>
          <a:noFill/>
        </p:spPr>
        <p:txBody>
          <a:bodyPr wrap="square" rtlCol="0">
            <a:spAutoFit/>
          </a:bodyPr>
          <a:lstStyle/>
          <a:p>
            <a:pPr>
              <a:buNone/>
            </a:pPr>
            <a:r>
              <a:rPr lang="en-US" sz="800" baseline="0" dirty="0">
                <a:solidFill>
                  <a:schemeClr val="bg2"/>
                </a:solidFill>
              </a:rPr>
              <a:t>[3]</a:t>
            </a:r>
          </a:p>
        </p:txBody>
      </p:sp>
      <p:sp>
        <p:nvSpPr>
          <p:cNvPr id="32" name="TextBox 31">
            <a:extLst>
              <a:ext uri="{FF2B5EF4-FFF2-40B4-BE49-F238E27FC236}">
                <a16:creationId xmlns:a16="http://schemas.microsoft.com/office/drawing/2014/main" id="{E78A5552-61EB-4FD7-9CA9-B693A22883CD}"/>
              </a:ext>
            </a:extLst>
          </p:cNvPr>
          <p:cNvSpPr txBox="1"/>
          <p:nvPr/>
        </p:nvSpPr>
        <p:spPr>
          <a:xfrm>
            <a:off x="3439727" y="4666047"/>
            <a:ext cx="836619" cy="215444"/>
          </a:xfrm>
          <a:prstGeom prst="rect">
            <a:avLst/>
          </a:prstGeom>
          <a:noFill/>
        </p:spPr>
        <p:txBody>
          <a:bodyPr wrap="square" rtlCol="0">
            <a:spAutoFit/>
          </a:bodyPr>
          <a:lstStyle/>
          <a:p>
            <a:pPr>
              <a:buNone/>
            </a:pPr>
            <a:r>
              <a:rPr lang="en-US" sz="800" baseline="0" dirty="0">
                <a:solidFill>
                  <a:schemeClr val="bg2"/>
                </a:solidFill>
              </a:rPr>
              <a:t>[4]</a:t>
            </a:r>
          </a:p>
        </p:txBody>
      </p:sp>
      <p:sp>
        <p:nvSpPr>
          <p:cNvPr id="33" name="TextBox 32">
            <a:extLst>
              <a:ext uri="{FF2B5EF4-FFF2-40B4-BE49-F238E27FC236}">
                <a16:creationId xmlns:a16="http://schemas.microsoft.com/office/drawing/2014/main" id="{1D811F6C-B82B-4FDF-97AD-2457CBD49811}"/>
              </a:ext>
            </a:extLst>
          </p:cNvPr>
          <p:cNvSpPr txBox="1"/>
          <p:nvPr/>
        </p:nvSpPr>
        <p:spPr>
          <a:xfrm>
            <a:off x="4383514" y="4625398"/>
            <a:ext cx="836619" cy="215444"/>
          </a:xfrm>
          <a:prstGeom prst="rect">
            <a:avLst/>
          </a:prstGeom>
          <a:noFill/>
        </p:spPr>
        <p:txBody>
          <a:bodyPr wrap="square" rtlCol="0">
            <a:spAutoFit/>
          </a:bodyPr>
          <a:lstStyle/>
          <a:p>
            <a:pPr>
              <a:buNone/>
            </a:pPr>
            <a:r>
              <a:rPr lang="en-US" sz="800" baseline="0" dirty="0">
                <a:solidFill>
                  <a:schemeClr val="bg2"/>
                </a:solidFill>
              </a:rPr>
              <a:t>[5]</a:t>
            </a:r>
          </a:p>
        </p:txBody>
      </p:sp>
      <p:sp>
        <p:nvSpPr>
          <p:cNvPr id="34" name="TextBox 33">
            <a:extLst>
              <a:ext uri="{FF2B5EF4-FFF2-40B4-BE49-F238E27FC236}">
                <a16:creationId xmlns:a16="http://schemas.microsoft.com/office/drawing/2014/main" id="{480CE991-1E6F-416E-A9EE-3AC50FEC172C}"/>
              </a:ext>
            </a:extLst>
          </p:cNvPr>
          <p:cNvSpPr txBox="1"/>
          <p:nvPr/>
        </p:nvSpPr>
        <p:spPr>
          <a:xfrm>
            <a:off x="5545972" y="4246794"/>
            <a:ext cx="836619" cy="215444"/>
          </a:xfrm>
          <a:prstGeom prst="rect">
            <a:avLst/>
          </a:prstGeom>
          <a:noFill/>
        </p:spPr>
        <p:txBody>
          <a:bodyPr wrap="square" rtlCol="0">
            <a:spAutoFit/>
          </a:bodyPr>
          <a:lstStyle/>
          <a:p>
            <a:pPr>
              <a:buNone/>
            </a:pPr>
            <a:r>
              <a:rPr lang="en-US" sz="800" baseline="0" dirty="0">
                <a:solidFill>
                  <a:schemeClr val="bg2"/>
                </a:solidFill>
              </a:rPr>
              <a:t>[6]</a:t>
            </a:r>
          </a:p>
        </p:txBody>
      </p:sp>
      <p:sp>
        <p:nvSpPr>
          <p:cNvPr id="35" name="TextBox 34">
            <a:extLst>
              <a:ext uri="{FF2B5EF4-FFF2-40B4-BE49-F238E27FC236}">
                <a16:creationId xmlns:a16="http://schemas.microsoft.com/office/drawing/2014/main" id="{2EDC8CF5-AFCE-4066-91E6-152A799B2F93}"/>
              </a:ext>
            </a:extLst>
          </p:cNvPr>
          <p:cNvSpPr txBox="1"/>
          <p:nvPr/>
        </p:nvSpPr>
        <p:spPr>
          <a:xfrm>
            <a:off x="8878091" y="1183088"/>
            <a:ext cx="836619" cy="215444"/>
          </a:xfrm>
          <a:prstGeom prst="rect">
            <a:avLst/>
          </a:prstGeom>
          <a:noFill/>
        </p:spPr>
        <p:txBody>
          <a:bodyPr wrap="square" rtlCol="0">
            <a:spAutoFit/>
          </a:bodyPr>
          <a:lstStyle/>
          <a:p>
            <a:pPr>
              <a:buNone/>
            </a:pPr>
            <a:r>
              <a:rPr lang="en-US" sz="800" baseline="0" dirty="0">
                <a:solidFill>
                  <a:schemeClr val="bg2"/>
                </a:solidFill>
              </a:rPr>
              <a:t>[7]</a:t>
            </a:r>
          </a:p>
        </p:txBody>
      </p:sp>
      <p:sp>
        <p:nvSpPr>
          <p:cNvPr id="36" name="TextBox 35">
            <a:extLst>
              <a:ext uri="{FF2B5EF4-FFF2-40B4-BE49-F238E27FC236}">
                <a16:creationId xmlns:a16="http://schemas.microsoft.com/office/drawing/2014/main" id="{0F3748A1-9FCF-4D96-83BF-2822FF5D2EA1}"/>
              </a:ext>
            </a:extLst>
          </p:cNvPr>
          <p:cNvSpPr txBox="1"/>
          <p:nvPr/>
        </p:nvSpPr>
        <p:spPr>
          <a:xfrm>
            <a:off x="9097463" y="4114245"/>
            <a:ext cx="836619" cy="215444"/>
          </a:xfrm>
          <a:prstGeom prst="rect">
            <a:avLst/>
          </a:prstGeom>
          <a:noFill/>
        </p:spPr>
        <p:txBody>
          <a:bodyPr wrap="square" rtlCol="0">
            <a:spAutoFit/>
          </a:bodyPr>
          <a:lstStyle/>
          <a:p>
            <a:pPr>
              <a:buNone/>
            </a:pPr>
            <a:r>
              <a:rPr lang="en-US" sz="800" baseline="0" dirty="0">
                <a:solidFill>
                  <a:schemeClr val="bg2"/>
                </a:solidFill>
              </a:rPr>
              <a:t>[8]</a:t>
            </a:r>
          </a:p>
        </p:txBody>
      </p:sp>
    </p:spTree>
    <p:extLst>
      <p:ext uri="{BB962C8B-B14F-4D97-AF65-F5344CB8AC3E}">
        <p14:creationId xmlns:p14="http://schemas.microsoft.com/office/powerpoint/2010/main" val="1999605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0ABC83-9AF1-4219-99B2-22B96D27A6DA}"/>
              </a:ext>
            </a:extLst>
          </p:cNvPr>
          <p:cNvPicPr>
            <a:picLocks noChangeAspect="1"/>
          </p:cNvPicPr>
          <p:nvPr/>
        </p:nvPicPr>
        <p:blipFill>
          <a:blip r:embed="rId3"/>
          <a:stretch>
            <a:fillRect/>
          </a:stretch>
        </p:blipFill>
        <p:spPr>
          <a:xfrm>
            <a:off x="2268806" y="4656320"/>
            <a:ext cx="1437660" cy="905362"/>
          </a:xfrm>
          <a:prstGeom prst="rect">
            <a:avLst/>
          </a:prstGeom>
        </p:spPr>
      </p:pic>
      <p:sp>
        <p:nvSpPr>
          <p:cNvPr id="2" name="Title 1">
            <a:extLst>
              <a:ext uri="{FF2B5EF4-FFF2-40B4-BE49-F238E27FC236}">
                <a16:creationId xmlns:a16="http://schemas.microsoft.com/office/drawing/2014/main" id="{54644E3B-43B8-477C-953C-63D54F338A3F}"/>
              </a:ext>
            </a:extLst>
          </p:cNvPr>
          <p:cNvSpPr>
            <a:spLocks noGrp="1"/>
          </p:cNvSpPr>
          <p:nvPr>
            <p:ph type="title"/>
          </p:nvPr>
        </p:nvSpPr>
        <p:spPr/>
        <p:txBody>
          <a:bodyPr/>
          <a:lstStyle/>
          <a:p>
            <a:r>
              <a:rPr lang="en-US" sz="2800" dirty="0"/>
              <a:t>Historic Solid Solution Carbide Fuel Development Overview</a:t>
            </a:r>
          </a:p>
        </p:txBody>
      </p:sp>
      <p:sp>
        <p:nvSpPr>
          <p:cNvPr id="5" name="Text Placeholder 4">
            <a:extLst>
              <a:ext uri="{FF2B5EF4-FFF2-40B4-BE49-F238E27FC236}">
                <a16:creationId xmlns:a16="http://schemas.microsoft.com/office/drawing/2014/main" id="{EF9EA32E-9091-49E3-9DDC-ECFC532E7CAC}"/>
              </a:ext>
            </a:extLst>
          </p:cNvPr>
          <p:cNvSpPr>
            <a:spLocks noGrp="1"/>
          </p:cNvSpPr>
          <p:nvPr>
            <p:ph type="body" sz="quarter" idx="10"/>
          </p:nvPr>
        </p:nvSpPr>
        <p:spPr/>
        <p:txBody>
          <a:bodyPr/>
          <a:lstStyle/>
          <a:p>
            <a:r>
              <a:rPr lang="en-US" dirty="0"/>
              <a:t>Solid solution carbides (SSCs) have the potential to enable the highest operating temperatures and longest lifetimes</a:t>
            </a:r>
          </a:p>
        </p:txBody>
      </p:sp>
      <p:pic>
        <p:nvPicPr>
          <p:cNvPr id="7" name="Picture 6">
            <a:extLst>
              <a:ext uri="{FF2B5EF4-FFF2-40B4-BE49-F238E27FC236}">
                <a16:creationId xmlns:a16="http://schemas.microsoft.com/office/drawing/2014/main" id="{312C87E9-082D-4974-BE8C-3D6AB41CEC89}"/>
              </a:ext>
            </a:extLst>
          </p:cNvPr>
          <p:cNvPicPr>
            <a:picLocks noChangeAspect="1"/>
          </p:cNvPicPr>
          <p:nvPr/>
        </p:nvPicPr>
        <p:blipFill>
          <a:blip r:embed="rId4"/>
          <a:stretch>
            <a:fillRect/>
          </a:stretch>
        </p:blipFill>
        <p:spPr>
          <a:xfrm>
            <a:off x="4481858" y="4877108"/>
            <a:ext cx="4335578" cy="1453898"/>
          </a:xfrm>
          <a:prstGeom prst="rect">
            <a:avLst/>
          </a:prstGeom>
        </p:spPr>
      </p:pic>
      <p:sp>
        <p:nvSpPr>
          <p:cNvPr id="10" name="TextBox 9">
            <a:extLst>
              <a:ext uri="{FF2B5EF4-FFF2-40B4-BE49-F238E27FC236}">
                <a16:creationId xmlns:a16="http://schemas.microsoft.com/office/drawing/2014/main" id="{A67A2609-E06F-4B11-8F0E-80E62730B1E0}"/>
              </a:ext>
            </a:extLst>
          </p:cNvPr>
          <p:cNvSpPr txBox="1"/>
          <p:nvPr/>
        </p:nvSpPr>
        <p:spPr>
          <a:xfrm>
            <a:off x="2586909" y="2298249"/>
            <a:ext cx="4640366" cy="200055"/>
          </a:xfrm>
          <a:prstGeom prst="rect">
            <a:avLst/>
          </a:prstGeom>
          <a:noFill/>
        </p:spPr>
        <p:txBody>
          <a:bodyPr wrap="square">
            <a:spAutoFit/>
          </a:bodyPr>
          <a:lstStyle/>
          <a:p>
            <a:pPr eaLnBrk="1" fontAlgn="auto" hangingPunct="1">
              <a:spcBef>
                <a:spcPts val="0"/>
              </a:spcBef>
              <a:spcAft>
                <a:spcPts val="0"/>
              </a:spcAft>
            </a:pPr>
            <a:r>
              <a:rPr lang="en-US" sz="700" b="0" baseline="0" dirty="0">
                <a:solidFill>
                  <a:srgbClr val="F8F8F8"/>
                </a:solidFill>
                <a:latin typeface="Arial" panose="020B0604020202020204"/>
              </a:rPr>
              <a:t>ANL/TD/TM01-22</a:t>
            </a:r>
            <a:endParaRPr lang="en-US" sz="1600" b="0" baseline="0" dirty="0">
              <a:solidFill>
                <a:srgbClr val="F8F8F8"/>
              </a:solidFill>
              <a:latin typeface="Arial" panose="020B0604020202020204"/>
            </a:endParaRPr>
          </a:p>
        </p:txBody>
      </p:sp>
      <p:sp>
        <p:nvSpPr>
          <p:cNvPr id="23" name="TextBox 22">
            <a:extLst>
              <a:ext uri="{FF2B5EF4-FFF2-40B4-BE49-F238E27FC236}">
                <a16:creationId xmlns:a16="http://schemas.microsoft.com/office/drawing/2014/main" id="{DE43423A-24A1-4756-9E94-E60516A77BAA}"/>
              </a:ext>
            </a:extLst>
          </p:cNvPr>
          <p:cNvSpPr txBox="1"/>
          <p:nvPr/>
        </p:nvSpPr>
        <p:spPr>
          <a:xfrm>
            <a:off x="2586909" y="4021141"/>
            <a:ext cx="4640366" cy="200055"/>
          </a:xfrm>
          <a:prstGeom prst="rect">
            <a:avLst/>
          </a:prstGeom>
          <a:noFill/>
        </p:spPr>
        <p:txBody>
          <a:bodyPr wrap="square">
            <a:spAutoFit/>
          </a:bodyPr>
          <a:lstStyle/>
          <a:p>
            <a:pPr eaLnBrk="1" fontAlgn="auto" hangingPunct="1">
              <a:spcBef>
                <a:spcPts val="0"/>
              </a:spcBef>
              <a:spcAft>
                <a:spcPts val="0"/>
              </a:spcAft>
            </a:pPr>
            <a:r>
              <a:rPr lang="en-US" sz="700" b="0" baseline="0" dirty="0">
                <a:solidFill>
                  <a:srgbClr val="F8F8F8"/>
                </a:solidFill>
                <a:latin typeface="Arial" panose="020B0604020202020204"/>
              </a:rPr>
              <a:t>ANL/TD/TM01-22</a:t>
            </a:r>
            <a:endParaRPr lang="en-US" sz="1600" b="0" baseline="0" dirty="0">
              <a:solidFill>
                <a:srgbClr val="F8F8F8"/>
              </a:solidFill>
              <a:latin typeface="Arial" panose="020B0604020202020204"/>
            </a:endParaRPr>
          </a:p>
        </p:txBody>
      </p:sp>
      <p:pic>
        <p:nvPicPr>
          <p:cNvPr id="37" name="Picture 36">
            <a:extLst>
              <a:ext uri="{FF2B5EF4-FFF2-40B4-BE49-F238E27FC236}">
                <a16:creationId xmlns:a16="http://schemas.microsoft.com/office/drawing/2014/main" id="{27A7CF6A-C95B-4E67-9DE0-225B8C7C7AD2}"/>
              </a:ext>
            </a:extLst>
          </p:cNvPr>
          <p:cNvPicPr>
            <a:picLocks noChangeAspect="1"/>
          </p:cNvPicPr>
          <p:nvPr/>
        </p:nvPicPr>
        <p:blipFill>
          <a:blip r:embed="rId5"/>
          <a:stretch>
            <a:fillRect/>
          </a:stretch>
        </p:blipFill>
        <p:spPr>
          <a:xfrm>
            <a:off x="355223" y="1271751"/>
            <a:ext cx="4401942" cy="1730914"/>
          </a:xfrm>
          <a:prstGeom prst="rect">
            <a:avLst/>
          </a:prstGeom>
        </p:spPr>
      </p:pic>
      <p:pic>
        <p:nvPicPr>
          <p:cNvPr id="38" name="Picture 37">
            <a:extLst>
              <a:ext uri="{FF2B5EF4-FFF2-40B4-BE49-F238E27FC236}">
                <a16:creationId xmlns:a16="http://schemas.microsoft.com/office/drawing/2014/main" id="{0438529B-9072-4EFB-AF8A-D7B22F1952D5}"/>
              </a:ext>
            </a:extLst>
          </p:cNvPr>
          <p:cNvPicPr>
            <a:picLocks noChangeAspect="1"/>
          </p:cNvPicPr>
          <p:nvPr/>
        </p:nvPicPr>
        <p:blipFill>
          <a:blip r:embed="rId6"/>
          <a:stretch>
            <a:fillRect/>
          </a:stretch>
        </p:blipFill>
        <p:spPr>
          <a:xfrm>
            <a:off x="370214" y="3048000"/>
            <a:ext cx="4335579" cy="1582916"/>
          </a:xfrm>
          <a:prstGeom prst="rect">
            <a:avLst/>
          </a:prstGeom>
        </p:spPr>
      </p:pic>
      <p:sp>
        <p:nvSpPr>
          <p:cNvPr id="39" name="Rectangle 38">
            <a:extLst>
              <a:ext uri="{FF2B5EF4-FFF2-40B4-BE49-F238E27FC236}">
                <a16:creationId xmlns:a16="http://schemas.microsoft.com/office/drawing/2014/main" id="{1F60AC6E-529C-4CD1-8E57-29C9E247BD8E}"/>
              </a:ext>
            </a:extLst>
          </p:cNvPr>
          <p:cNvSpPr/>
          <p:nvPr/>
        </p:nvSpPr>
        <p:spPr>
          <a:xfrm>
            <a:off x="8856747" y="3276600"/>
            <a:ext cx="3335253" cy="3662541"/>
          </a:xfrm>
          <a:prstGeom prst="rect">
            <a:avLst/>
          </a:prstGeom>
        </p:spPr>
        <p:txBody>
          <a:bodyPr wrap="square">
            <a:spAutoFit/>
          </a:bodyPr>
          <a:lstStyle/>
          <a:p>
            <a:pPr eaLnBrk="1" fontAlgn="auto" hangingPunct="1">
              <a:spcBef>
                <a:spcPts val="0"/>
              </a:spcBef>
              <a:spcAft>
                <a:spcPts val="0"/>
              </a:spcAft>
            </a:pPr>
            <a:r>
              <a:rPr lang="en-US" sz="1200" baseline="0" dirty="0">
                <a:solidFill>
                  <a:prstClr val="black"/>
                </a:solidFill>
                <a:latin typeface="Arial" panose="020B0604020202020204"/>
              </a:rPr>
              <a:t>Geometry – Many Options!!</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Twisted Ribbon (~100 mm L, 2 mm D)</a:t>
            </a:r>
          </a:p>
          <a:p>
            <a:pPr marL="854075" lvl="1"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Other Twisted Rodlets</a:t>
            </a:r>
            <a:endParaRPr lang="en-US" sz="1200" b="0" baseline="0" dirty="0">
              <a:solidFill>
                <a:prstClr val="black"/>
              </a:solidFill>
              <a:highlight>
                <a:srgbClr val="FFFF00"/>
              </a:highlight>
              <a:latin typeface="Arial" panose="020B0604020202020204"/>
            </a:endParaRP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Extruded hexagonal</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Plates: varies, geometrically optimized for heat transfer</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Spheres: ~1 cm diameter or less</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Fabrication: Extrusion and Sinter</a:t>
            </a:r>
          </a:p>
          <a:p>
            <a:pPr marL="568325" lvl="1" eaLnBrk="1" fontAlgn="auto" hangingPunct="1">
              <a:spcBef>
                <a:spcPts val="0"/>
              </a:spcBef>
              <a:spcAft>
                <a:spcPts val="0"/>
              </a:spcAft>
              <a:buClr>
                <a:srgbClr val="5F5F5F"/>
              </a:buClr>
            </a:pPr>
            <a:endParaRPr lang="en-US" sz="900" baseline="0" dirty="0">
              <a:solidFill>
                <a:prstClr val="black"/>
              </a:solidFill>
              <a:latin typeface="Arial" panose="020B0604020202020204"/>
            </a:endParaRPr>
          </a:p>
          <a:p>
            <a:pPr eaLnBrk="1" fontAlgn="auto" hangingPunct="1">
              <a:spcBef>
                <a:spcPts val="0"/>
              </a:spcBef>
              <a:spcAft>
                <a:spcPts val="0"/>
              </a:spcAft>
            </a:pPr>
            <a:r>
              <a:rPr lang="en-US" sz="1200" baseline="0" dirty="0">
                <a:solidFill>
                  <a:prstClr val="black"/>
                </a:solidFill>
                <a:latin typeface="Arial" panose="020B0604020202020204"/>
              </a:rPr>
              <a:t>Fuel Compounds:</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“Dicarbides”: (U,Zr)C, (</a:t>
            </a:r>
            <a:r>
              <a:rPr lang="en-US" sz="1200" b="0" baseline="0" dirty="0" err="1">
                <a:solidFill>
                  <a:prstClr val="black"/>
                </a:solidFill>
                <a:latin typeface="Arial" panose="020B0604020202020204"/>
              </a:rPr>
              <a:t>U,Ta</a:t>
            </a:r>
            <a:r>
              <a:rPr lang="en-US" sz="1200" b="0" baseline="0" dirty="0">
                <a:solidFill>
                  <a:prstClr val="black"/>
                </a:solidFill>
                <a:latin typeface="Arial" panose="020B0604020202020204"/>
              </a:rPr>
              <a:t>)C</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a:t>
            </a:r>
            <a:r>
              <a:rPr lang="en-US" sz="1200" b="0" baseline="0" dirty="0" err="1">
                <a:solidFill>
                  <a:prstClr val="black"/>
                </a:solidFill>
                <a:latin typeface="Arial" panose="020B0604020202020204"/>
              </a:rPr>
              <a:t>Tricarbides</a:t>
            </a:r>
            <a:r>
              <a:rPr lang="en-US" sz="1200" b="0" baseline="0" dirty="0">
                <a:solidFill>
                  <a:prstClr val="black"/>
                </a:solidFill>
                <a:latin typeface="Arial" panose="020B0604020202020204"/>
              </a:rPr>
              <a:t>”: (</a:t>
            </a:r>
            <a:r>
              <a:rPr lang="en-US" sz="1200" b="0" baseline="0" dirty="0" err="1">
                <a:solidFill>
                  <a:prstClr val="black"/>
                </a:solidFill>
                <a:latin typeface="Arial" panose="020B0604020202020204"/>
              </a:rPr>
              <a:t>U,Zr,Nb</a:t>
            </a:r>
            <a:r>
              <a:rPr lang="en-US" sz="1200" b="0" baseline="0" dirty="0">
                <a:solidFill>
                  <a:prstClr val="black"/>
                </a:solidFill>
                <a:latin typeface="Arial" panose="020B0604020202020204"/>
              </a:rPr>
              <a:t>)C, (</a:t>
            </a:r>
            <a:r>
              <a:rPr lang="en-US" sz="1200" b="0" baseline="0" dirty="0" err="1">
                <a:solidFill>
                  <a:prstClr val="black"/>
                </a:solidFill>
                <a:latin typeface="Arial" panose="020B0604020202020204"/>
              </a:rPr>
              <a:t>U,Zr,Ta</a:t>
            </a:r>
            <a:r>
              <a:rPr lang="en-US" sz="1200" b="0" baseline="0" dirty="0">
                <a:solidFill>
                  <a:prstClr val="black"/>
                </a:solidFill>
                <a:latin typeface="Arial" panose="020B0604020202020204"/>
              </a:rPr>
              <a:t>)C</a:t>
            </a:r>
          </a:p>
          <a:p>
            <a:pPr marL="111125" eaLnBrk="1" fontAlgn="auto" hangingPunct="1">
              <a:spcBef>
                <a:spcPts val="0"/>
              </a:spcBef>
              <a:spcAft>
                <a:spcPts val="0"/>
              </a:spcAft>
              <a:buClr>
                <a:srgbClr val="5F5F5F"/>
              </a:buClr>
            </a:pPr>
            <a:endParaRPr lang="en-US" sz="1000" b="0" baseline="0" dirty="0">
              <a:solidFill>
                <a:prstClr val="black"/>
              </a:solidFill>
              <a:latin typeface="Arial" panose="020B0604020202020204"/>
            </a:endParaRPr>
          </a:p>
          <a:p>
            <a:pPr marL="111125" eaLnBrk="1" fontAlgn="auto" hangingPunct="1">
              <a:spcBef>
                <a:spcPts val="0"/>
              </a:spcBef>
              <a:spcAft>
                <a:spcPts val="0"/>
              </a:spcAft>
              <a:buClr>
                <a:srgbClr val="5F5F5F"/>
              </a:buClr>
            </a:pPr>
            <a:r>
              <a:rPr lang="en-US" sz="1200" baseline="0" dirty="0">
                <a:solidFill>
                  <a:prstClr val="black"/>
                </a:solidFill>
                <a:latin typeface="Arial" panose="020B0604020202020204"/>
              </a:rPr>
              <a:t>Other Solid Solutions also Proposed:</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Carbonitrides: (U,Zr)C,N</a:t>
            </a:r>
            <a:endParaRPr lang="en-US" sz="1200" b="0" dirty="0">
              <a:solidFill>
                <a:prstClr val="black"/>
              </a:solidFill>
              <a:latin typeface="Arial" panose="020B0604020202020204"/>
            </a:endParaRP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Borides (requires enrichment)</a:t>
            </a:r>
            <a:endParaRPr lang="en-US" sz="3200" b="0" baseline="0" dirty="0">
              <a:solidFill>
                <a:prstClr val="black"/>
              </a:solidFill>
              <a:latin typeface="Arial" panose="020B0604020202020204"/>
            </a:endParaRPr>
          </a:p>
          <a:p>
            <a:pPr marL="111125" eaLnBrk="1" fontAlgn="auto" hangingPunct="1">
              <a:spcBef>
                <a:spcPts val="0"/>
              </a:spcBef>
              <a:spcAft>
                <a:spcPts val="0"/>
              </a:spcAft>
              <a:buClr>
                <a:srgbClr val="5F5F5F"/>
              </a:buClr>
            </a:pPr>
            <a:endParaRPr lang="en-US" sz="1200" b="0" dirty="0">
              <a:solidFill>
                <a:prstClr val="black"/>
              </a:solidFill>
              <a:latin typeface="Arial" panose="020B0604020202020204"/>
            </a:endParaRPr>
          </a:p>
          <a:p>
            <a:pPr marL="111125" eaLnBrk="1" fontAlgn="auto" hangingPunct="1">
              <a:spcBef>
                <a:spcPts val="0"/>
              </a:spcBef>
              <a:spcAft>
                <a:spcPts val="0"/>
              </a:spcAft>
              <a:buClr>
                <a:srgbClr val="5F5F5F"/>
              </a:buClr>
            </a:pPr>
            <a:endParaRPr lang="en-US" sz="1200" b="0" dirty="0">
              <a:solidFill>
                <a:prstClr val="black"/>
              </a:solidFill>
              <a:latin typeface="Arial" panose="020B0604020202020204"/>
            </a:endParaRPr>
          </a:p>
          <a:p>
            <a:pPr marL="111125" eaLnBrk="1" fontAlgn="auto" hangingPunct="1">
              <a:spcBef>
                <a:spcPts val="0"/>
              </a:spcBef>
              <a:spcAft>
                <a:spcPts val="0"/>
              </a:spcAft>
              <a:buClr>
                <a:srgbClr val="5F5F5F"/>
              </a:buClr>
            </a:pPr>
            <a:endParaRPr lang="en-US" sz="1200" dirty="0">
              <a:solidFill>
                <a:prstClr val="black"/>
              </a:solidFill>
              <a:latin typeface="Arial" panose="020B0604020202020204"/>
            </a:endParaRPr>
          </a:p>
          <a:p>
            <a:pPr marL="111125" eaLnBrk="1" fontAlgn="auto" hangingPunct="1">
              <a:spcBef>
                <a:spcPts val="0"/>
              </a:spcBef>
              <a:spcAft>
                <a:spcPts val="0"/>
              </a:spcAft>
              <a:buClr>
                <a:srgbClr val="5F5F5F"/>
              </a:buClr>
            </a:pPr>
            <a:endParaRPr lang="en-US" sz="1600" baseline="0" dirty="0">
              <a:solidFill>
                <a:prstClr val="black"/>
              </a:solidFill>
              <a:latin typeface="Arial" panose="020B0604020202020204"/>
            </a:endParaRPr>
          </a:p>
        </p:txBody>
      </p:sp>
      <p:pic>
        <p:nvPicPr>
          <p:cNvPr id="41" name="Picture 40">
            <a:extLst>
              <a:ext uri="{FF2B5EF4-FFF2-40B4-BE49-F238E27FC236}">
                <a16:creationId xmlns:a16="http://schemas.microsoft.com/office/drawing/2014/main" id="{E293060C-7114-4EDA-AB67-F1EB00ED3350}"/>
              </a:ext>
            </a:extLst>
          </p:cNvPr>
          <p:cNvPicPr/>
          <p:nvPr/>
        </p:nvPicPr>
        <p:blipFill rotWithShape="1">
          <a:blip r:embed="rId7"/>
          <a:srcRect l="4847"/>
          <a:stretch/>
        </p:blipFill>
        <p:spPr bwMode="auto">
          <a:xfrm>
            <a:off x="9256138" y="1066800"/>
            <a:ext cx="2713658" cy="2209800"/>
          </a:xfrm>
          <a:prstGeom prst="rect">
            <a:avLst/>
          </a:prstGeom>
          <a:ln>
            <a:noFill/>
          </a:ln>
          <a:extLst>
            <a:ext uri="{53640926-AAD7-44D8-BBD7-CCE9431645EC}">
              <a14:shadowObscured xmlns:a14="http://schemas.microsoft.com/office/drawing/2010/main"/>
            </a:ext>
          </a:extLst>
        </p:spPr>
      </p:pic>
      <p:pic>
        <p:nvPicPr>
          <p:cNvPr id="42" name="Picture 41">
            <a:extLst>
              <a:ext uri="{FF2B5EF4-FFF2-40B4-BE49-F238E27FC236}">
                <a16:creationId xmlns:a16="http://schemas.microsoft.com/office/drawing/2014/main" id="{FAE2B8EF-359F-427F-A07E-4923149B0B75}"/>
              </a:ext>
            </a:extLst>
          </p:cNvPr>
          <p:cNvPicPr>
            <a:picLocks noChangeAspect="1"/>
          </p:cNvPicPr>
          <p:nvPr/>
        </p:nvPicPr>
        <p:blipFill>
          <a:blip r:embed="rId8"/>
          <a:stretch>
            <a:fillRect/>
          </a:stretch>
        </p:blipFill>
        <p:spPr>
          <a:xfrm>
            <a:off x="370214" y="1271751"/>
            <a:ext cx="1125647" cy="824519"/>
          </a:xfrm>
          <a:prstGeom prst="rect">
            <a:avLst/>
          </a:prstGeom>
        </p:spPr>
      </p:pic>
      <p:pic>
        <p:nvPicPr>
          <p:cNvPr id="43" name="Picture 42">
            <a:extLst>
              <a:ext uri="{FF2B5EF4-FFF2-40B4-BE49-F238E27FC236}">
                <a16:creationId xmlns:a16="http://schemas.microsoft.com/office/drawing/2014/main" id="{23E32EB2-3F68-4B63-AACB-F44D0A3F8FC7}"/>
              </a:ext>
            </a:extLst>
          </p:cNvPr>
          <p:cNvPicPr>
            <a:picLocks noChangeAspect="1"/>
          </p:cNvPicPr>
          <p:nvPr/>
        </p:nvPicPr>
        <p:blipFill>
          <a:blip r:embed="rId9"/>
          <a:stretch>
            <a:fillRect/>
          </a:stretch>
        </p:blipFill>
        <p:spPr>
          <a:xfrm>
            <a:off x="4785009" y="1096701"/>
            <a:ext cx="4054191" cy="3029975"/>
          </a:xfrm>
          <a:prstGeom prst="rect">
            <a:avLst/>
          </a:prstGeom>
        </p:spPr>
      </p:pic>
      <p:pic>
        <p:nvPicPr>
          <p:cNvPr id="44" name="Picture 43">
            <a:extLst>
              <a:ext uri="{FF2B5EF4-FFF2-40B4-BE49-F238E27FC236}">
                <a16:creationId xmlns:a16="http://schemas.microsoft.com/office/drawing/2014/main" id="{412122D5-F8C9-4298-BA5D-B4E704593A0A}"/>
              </a:ext>
            </a:extLst>
          </p:cNvPr>
          <p:cNvPicPr>
            <a:picLocks noChangeAspect="1"/>
          </p:cNvPicPr>
          <p:nvPr/>
        </p:nvPicPr>
        <p:blipFill>
          <a:blip r:embed="rId10"/>
          <a:stretch>
            <a:fillRect/>
          </a:stretch>
        </p:blipFill>
        <p:spPr>
          <a:xfrm>
            <a:off x="288413" y="4791548"/>
            <a:ext cx="1922032" cy="1236700"/>
          </a:xfrm>
          <a:prstGeom prst="rect">
            <a:avLst/>
          </a:prstGeom>
        </p:spPr>
      </p:pic>
      <p:pic>
        <p:nvPicPr>
          <p:cNvPr id="47" name="Picture 46">
            <a:extLst>
              <a:ext uri="{FF2B5EF4-FFF2-40B4-BE49-F238E27FC236}">
                <a16:creationId xmlns:a16="http://schemas.microsoft.com/office/drawing/2014/main" id="{E4B6E60F-0E09-430E-980B-99CF89AD5898}"/>
              </a:ext>
            </a:extLst>
          </p:cNvPr>
          <p:cNvPicPr>
            <a:picLocks noChangeAspect="1"/>
          </p:cNvPicPr>
          <p:nvPr/>
        </p:nvPicPr>
        <p:blipFill rotWithShape="1">
          <a:blip r:embed="rId11"/>
          <a:srcRect l="5024" t="5078"/>
          <a:stretch/>
        </p:blipFill>
        <p:spPr>
          <a:xfrm>
            <a:off x="2985836" y="5230730"/>
            <a:ext cx="1281363" cy="941469"/>
          </a:xfrm>
          <a:prstGeom prst="rect">
            <a:avLst/>
          </a:prstGeom>
        </p:spPr>
      </p:pic>
      <p:sp>
        <p:nvSpPr>
          <p:cNvPr id="48" name="TextBox 47">
            <a:extLst>
              <a:ext uri="{FF2B5EF4-FFF2-40B4-BE49-F238E27FC236}">
                <a16:creationId xmlns:a16="http://schemas.microsoft.com/office/drawing/2014/main" id="{0CE7F956-9141-400D-8E40-74A4A9F44634}"/>
              </a:ext>
            </a:extLst>
          </p:cNvPr>
          <p:cNvSpPr txBox="1"/>
          <p:nvPr/>
        </p:nvSpPr>
        <p:spPr>
          <a:xfrm>
            <a:off x="66762" y="6079382"/>
            <a:ext cx="4690403" cy="256480"/>
          </a:xfrm>
          <a:prstGeom prst="rect">
            <a:avLst/>
          </a:prstGeom>
          <a:noFill/>
        </p:spPr>
        <p:txBody>
          <a:bodyPr wrap="square" rtlCol="0">
            <a:spAutoFit/>
          </a:bodyPr>
          <a:lstStyle/>
          <a:p>
            <a:pPr algn="ctr"/>
            <a:r>
              <a:rPr lang="en-US" sz="1600" b="1" dirty="0">
                <a:solidFill>
                  <a:srgbClr val="002060"/>
                </a:solidFill>
              </a:rPr>
              <a:t>Many different SSC fuel </a:t>
            </a:r>
            <a:r>
              <a:rPr lang="en-US" sz="1600" dirty="0">
                <a:solidFill>
                  <a:srgbClr val="002060"/>
                </a:solidFill>
              </a:rPr>
              <a:t>c</a:t>
            </a:r>
            <a:r>
              <a:rPr lang="en-US" sz="1600" b="1" dirty="0">
                <a:solidFill>
                  <a:srgbClr val="002060"/>
                </a:solidFill>
              </a:rPr>
              <a:t>oncepts have been proposed</a:t>
            </a:r>
          </a:p>
        </p:txBody>
      </p:sp>
      <p:sp>
        <p:nvSpPr>
          <p:cNvPr id="18" name="TextBox 17">
            <a:extLst>
              <a:ext uri="{FF2B5EF4-FFF2-40B4-BE49-F238E27FC236}">
                <a16:creationId xmlns:a16="http://schemas.microsoft.com/office/drawing/2014/main" id="{8ED7637A-EC77-4756-B412-15E1EEC07558}"/>
              </a:ext>
            </a:extLst>
          </p:cNvPr>
          <p:cNvSpPr txBox="1"/>
          <p:nvPr/>
        </p:nvSpPr>
        <p:spPr>
          <a:xfrm>
            <a:off x="4267200" y="4062756"/>
            <a:ext cx="4763515" cy="707886"/>
          </a:xfrm>
          <a:prstGeom prst="rect">
            <a:avLst/>
          </a:prstGeom>
          <a:noFill/>
        </p:spPr>
        <p:txBody>
          <a:bodyPr wrap="square">
            <a:spAutoFit/>
          </a:bodyPr>
          <a:lstStyle/>
          <a:p>
            <a:pPr algn="ctr" eaLnBrk="0" fontAlgn="base" hangingPunct="0">
              <a:spcBef>
                <a:spcPct val="0"/>
              </a:spcBef>
              <a:spcAft>
                <a:spcPct val="0"/>
              </a:spcAft>
            </a:pPr>
            <a:r>
              <a:rPr lang="en-US" sz="2000" i="1" u="sng" dirty="0">
                <a:solidFill>
                  <a:srgbClr val="002060"/>
                </a:solidFill>
              </a:rPr>
              <a:t>Highlights</a:t>
            </a:r>
            <a:r>
              <a:rPr lang="en-US" sz="2000" i="1" dirty="0">
                <a:solidFill>
                  <a:srgbClr val="002060"/>
                </a:solidFill>
              </a:rPr>
              <a:t>: SSC testing performed under USSR programs are the highest temperature test data gathered for NTP (in-pile and out-of-pile)</a:t>
            </a:r>
            <a:endParaRPr lang="en-US" sz="2000" b="1" i="1" dirty="0">
              <a:solidFill>
                <a:srgbClr val="002060"/>
              </a:solidFill>
            </a:endParaRPr>
          </a:p>
        </p:txBody>
      </p:sp>
      <p:sp>
        <p:nvSpPr>
          <p:cNvPr id="19" name="Rectangle 18">
            <a:extLst>
              <a:ext uri="{FF2B5EF4-FFF2-40B4-BE49-F238E27FC236}">
                <a16:creationId xmlns:a16="http://schemas.microsoft.com/office/drawing/2014/main" id="{574141B6-715D-42A6-A416-78C4522CE745}"/>
              </a:ext>
            </a:extLst>
          </p:cNvPr>
          <p:cNvSpPr>
            <a:spLocks noChangeArrowheads="1"/>
          </p:cNvSpPr>
          <p:nvPr/>
        </p:nvSpPr>
        <p:spPr bwMode="auto">
          <a:xfrm>
            <a:off x="6398287" y="6167735"/>
            <a:ext cx="58445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[see presentation notes for citations]</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4D34A733-56D7-4F86-B06C-AE7716095B55}"/>
              </a:ext>
            </a:extLst>
          </p:cNvPr>
          <p:cNvSpPr>
            <a:spLocks noChangeArrowheads="1"/>
          </p:cNvSpPr>
          <p:nvPr/>
        </p:nvSpPr>
        <p:spPr bwMode="auto">
          <a:xfrm>
            <a:off x="228066" y="1160585"/>
            <a:ext cx="3579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[1]</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0C1B4C62-CEC3-430C-8757-AD10F3EACD9C}"/>
              </a:ext>
            </a:extLst>
          </p:cNvPr>
          <p:cNvSpPr>
            <a:spLocks noChangeArrowheads="1"/>
          </p:cNvSpPr>
          <p:nvPr/>
        </p:nvSpPr>
        <p:spPr bwMode="auto">
          <a:xfrm>
            <a:off x="290998" y="2994197"/>
            <a:ext cx="3579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[2]</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88AFCB3C-2415-430C-8898-185C96745105}"/>
              </a:ext>
            </a:extLst>
          </p:cNvPr>
          <p:cNvSpPr>
            <a:spLocks noChangeArrowheads="1"/>
          </p:cNvSpPr>
          <p:nvPr/>
        </p:nvSpPr>
        <p:spPr bwMode="auto">
          <a:xfrm>
            <a:off x="171882" y="4799652"/>
            <a:ext cx="3579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[3]</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23DE9444-A8F0-4E82-8065-7014549C22E6}"/>
              </a:ext>
            </a:extLst>
          </p:cNvPr>
          <p:cNvSpPr>
            <a:spLocks noChangeArrowheads="1"/>
          </p:cNvSpPr>
          <p:nvPr/>
        </p:nvSpPr>
        <p:spPr bwMode="auto">
          <a:xfrm>
            <a:off x="1166092" y="5561681"/>
            <a:ext cx="3579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[3]</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7D28D633-31E6-441B-ACFE-521EF26D2C0C}"/>
              </a:ext>
            </a:extLst>
          </p:cNvPr>
          <p:cNvSpPr>
            <a:spLocks noChangeArrowheads="1"/>
          </p:cNvSpPr>
          <p:nvPr/>
        </p:nvSpPr>
        <p:spPr bwMode="auto">
          <a:xfrm>
            <a:off x="1953638" y="4607219"/>
            <a:ext cx="3579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[4]</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638A2AA3-04C1-4F41-909C-CCC61C28F849}"/>
              </a:ext>
            </a:extLst>
          </p:cNvPr>
          <p:cNvSpPr>
            <a:spLocks noChangeArrowheads="1"/>
          </p:cNvSpPr>
          <p:nvPr/>
        </p:nvSpPr>
        <p:spPr bwMode="auto">
          <a:xfrm>
            <a:off x="2631771" y="5157628"/>
            <a:ext cx="3579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tx1"/>
                </a:solidFill>
                <a:cs typeface="Times New Roman" panose="02020603050405020304" pitchFamily="18" charset="0"/>
              </a:rPr>
              <a:t>[5]</a:t>
            </a:r>
          </a:p>
          <a:p>
            <a:pPr algn="r">
              <a:spcBef>
                <a:spcPct val="0"/>
              </a:spcBef>
              <a:buFontTx/>
              <a:buNone/>
            </a:pPr>
            <a:endParaRPr lang="en-US" altLang="en-US" sz="800" baseline="0" dirty="0">
              <a:solidFill>
                <a:schemeClr val="tx1"/>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tx1"/>
              </a:solidFill>
              <a:latin typeface="Calibri" panose="020F0502020204030204"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F5C1BD88-34D2-4763-BEF7-09326E5F443B}"/>
              </a:ext>
            </a:extLst>
          </p:cNvPr>
          <p:cNvSpPr>
            <a:spLocks noChangeArrowheads="1"/>
          </p:cNvSpPr>
          <p:nvPr/>
        </p:nvSpPr>
        <p:spPr bwMode="auto">
          <a:xfrm>
            <a:off x="4510359" y="1167508"/>
            <a:ext cx="3579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[2]</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04DD029C-DAA8-4DFA-BBF5-F704BB5A8EED}"/>
              </a:ext>
            </a:extLst>
          </p:cNvPr>
          <p:cNvSpPr>
            <a:spLocks noChangeArrowheads="1"/>
          </p:cNvSpPr>
          <p:nvPr/>
        </p:nvSpPr>
        <p:spPr bwMode="auto">
          <a:xfrm>
            <a:off x="8962650" y="1091601"/>
            <a:ext cx="3579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[6]</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0234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44E3B-43B8-477C-953C-63D54F338A3F}"/>
              </a:ext>
            </a:extLst>
          </p:cNvPr>
          <p:cNvSpPr>
            <a:spLocks noGrp="1"/>
          </p:cNvSpPr>
          <p:nvPr>
            <p:ph type="title"/>
          </p:nvPr>
        </p:nvSpPr>
        <p:spPr/>
        <p:txBody>
          <a:bodyPr/>
          <a:lstStyle/>
          <a:p>
            <a:r>
              <a:rPr lang="en-US" dirty="0"/>
              <a:t>Lessons Learned from Historic SSC Development</a:t>
            </a:r>
          </a:p>
        </p:txBody>
      </p:sp>
      <p:sp>
        <p:nvSpPr>
          <p:cNvPr id="5" name="Text Placeholder 4">
            <a:extLst>
              <a:ext uri="{FF2B5EF4-FFF2-40B4-BE49-F238E27FC236}">
                <a16:creationId xmlns:a16="http://schemas.microsoft.com/office/drawing/2014/main" id="{30C19D19-F5E7-4527-B098-3B832281F4DA}"/>
              </a:ext>
            </a:extLst>
          </p:cNvPr>
          <p:cNvSpPr>
            <a:spLocks noGrp="1"/>
          </p:cNvSpPr>
          <p:nvPr>
            <p:ph type="body" sz="quarter" idx="10"/>
          </p:nvPr>
        </p:nvSpPr>
        <p:spPr/>
        <p:txBody>
          <a:bodyPr/>
          <a:lstStyle/>
          <a:p>
            <a:r>
              <a:rPr lang="en-US" dirty="0"/>
              <a:t>SSCs are extremely brittle, the most common failure mode is cracking and loss of structural / dimensional integrity</a:t>
            </a:r>
          </a:p>
        </p:txBody>
      </p:sp>
      <p:pic>
        <p:nvPicPr>
          <p:cNvPr id="6" name="Picture 5">
            <a:extLst>
              <a:ext uri="{FF2B5EF4-FFF2-40B4-BE49-F238E27FC236}">
                <a16:creationId xmlns:a16="http://schemas.microsoft.com/office/drawing/2014/main" id="{81DC3338-C5BC-42B4-B08D-03BC9040A742}"/>
              </a:ext>
            </a:extLst>
          </p:cNvPr>
          <p:cNvPicPr>
            <a:picLocks noChangeAspect="1"/>
          </p:cNvPicPr>
          <p:nvPr/>
        </p:nvPicPr>
        <p:blipFill>
          <a:blip r:embed="rId2"/>
          <a:stretch>
            <a:fillRect/>
          </a:stretch>
        </p:blipFill>
        <p:spPr>
          <a:xfrm>
            <a:off x="228600" y="1371600"/>
            <a:ext cx="4876800" cy="3019425"/>
          </a:xfrm>
          <a:prstGeom prst="rect">
            <a:avLst/>
          </a:prstGeom>
        </p:spPr>
      </p:pic>
      <p:sp>
        <p:nvSpPr>
          <p:cNvPr id="7" name="TextBox 6">
            <a:extLst>
              <a:ext uri="{FF2B5EF4-FFF2-40B4-BE49-F238E27FC236}">
                <a16:creationId xmlns:a16="http://schemas.microsoft.com/office/drawing/2014/main" id="{FA0ECFEF-24EA-4E87-A5EB-B794A222406B}"/>
              </a:ext>
            </a:extLst>
          </p:cNvPr>
          <p:cNvSpPr txBox="1"/>
          <p:nvPr/>
        </p:nvSpPr>
        <p:spPr>
          <a:xfrm>
            <a:off x="278280" y="4315520"/>
            <a:ext cx="4690403" cy="256480"/>
          </a:xfrm>
          <a:prstGeom prst="rect">
            <a:avLst/>
          </a:prstGeom>
          <a:noFill/>
        </p:spPr>
        <p:txBody>
          <a:bodyPr wrap="square" rtlCol="0">
            <a:spAutoFit/>
          </a:bodyPr>
          <a:lstStyle/>
          <a:p>
            <a:pPr algn="ctr"/>
            <a:r>
              <a:rPr lang="en-US" sz="1600" b="1" dirty="0">
                <a:solidFill>
                  <a:srgbClr val="002060"/>
                </a:solidFill>
              </a:rPr>
              <a:t>Extensive hot-hydrogen testing was reported from USSR activities</a:t>
            </a:r>
          </a:p>
        </p:txBody>
      </p:sp>
      <p:sp>
        <p:nvSpPr>
          <p:cNvPr id="8" name="TextBox 7">
            <a:extLst>
              <a:ext uri="{FF2B5EF4-FFF2-40B4-BE49-F238E27FC236}">
                <a16:creationId xmlns:a16="http://schemas.microsoft.com/office/drawing/2014/main" id="{3AA30CB9-451C-4ECC-9921-55B88BD47AA5}"/>
              </a:ext>
            </a:extLst>
          </p:cNvPr>
          <p:cNvSpPr txBox="1"/>
          <p:nvPr/>
        </p:nvSpPr>
        <p:spPr>
          <a:xfrm>
            <a:off x="228600" y="1141168"/>
            <a:ext cx="4690403" cy="338554"/>
          </a:xfrm>
          <a:prstGeom prst="rect">
            <a:avLst/>
          </a:prstGeom>
          <a:noFill/>
        </p:spPr>
        <p:txBody>
          <a:bodyPr wrap="square">
            <a:spAutoFit/>
          </a:bodyPr>
          <a:lstStyle/>
          <a:p>
            <a:r>
              <a:rPr lang="en-US" sz="800" b="0" i="0" baseline="0" dirty="0">
                <a:solidFill>
                  <a:srgbClr val="222222"/>
                </a:solidFill>
                <a:effectLst/>
                <a:latin typeface="Arial" panose="020B0604020202020204" pitchFamily="34" charset="0"/>
              </a:rPr>
              <a:t>Bhattacharyya, S. K. </a:t>
            </a:r>
            <a:r>
              <a:rPr lang="en-US" sz="800" b="0" i="1" baseline="0" dirty="0">
                <a:solidFill>
                  <a:srgbClr val="222222"/>
                </a:solidFill>
                <a:effectLst/>
                <a:latin typeface="Arial" panose="020B0604020202020204" pitchFamily="34" charset="0"/>
              </a:rPr>
              <a:t>An assessment of fuels for nuclear thermal propulsion</a:t>
            </a:r>
            <a:r>
              <a:rPr lang="en-US" sz="800" b="0" i="0" baseline="0" dirty="0">
                <a:solidFill>
                  <a:srgbClr val="222222"/>
                </a:solidFill>
                <a:effectLst/>
                <a:latin typeface="Arial" panose="020B0604020202020204" pitchFamily="34" charset="0"/>
              </a:rPr>
              <a:t>. No. ANL/TD/TM01-22. Argonne National Lab., IL (US), 2002.</a:t>
            </a:r>
            <a:endParaRPr lang="en-US" sz="800" baseline="0" dirty="0"/>
          </a:p>
        </p:txBody>
      </p:sp>
      <p:pic>
        <p:nvPicPr>
          <p:cNvPr id="9" name="Picture 8">
            <a:extLst>
              <a:ext uri="{FF2B5EF4-FFF2-40B4-BE49-F238E27FC236}">
                <a16:creationId xmlns:a16="http://schemas.microsoft.com/office/drawing/2014/main" id="{1EBBEC92-FE54-4784-B0FC-C52A7F6F67C1}"/>
              </a:ext>
            </a:extLst>
          </p:cNvPr>
          <p:cNvPicPr>
            <a:picLocks noChangeAspect="1"/>
          </p:cNvPicPr>
          <p:nvPr/>
        </p:nvPicPr>
        <p:blipFill rotWithShape="1">
          <a:blip r:embed="rId3">
            <a:extLst>
              <a:ext uri="{28A0092B-C50C-407E-A947-70E740481C1C}">
                <a14:useLocalDpi xmlns:a14="http://schemas.microsoft.com/office/drawing/2010/main" val="0"/>
              </a:ext>
            </a:extLst>
          </a:blip>
          <a:srcRect l="60839" t="12064" r="5160" b="16226"/>
          <a:stretch/>
        </p:blipFill>
        <p:spPr>
          <a:xfrm rot="5400000">
            <a:off x="3238150" y="4196641"/>
            <a:ext cx="1349298" cy="2266876"/>
          </a:xfrm>
          <a:prstGeom prst="rect">
            <a:avLst/>
          </a:prstGeom>
        </p:spPr>
      </p:pic>
      <p:grpSp>
        <p:nvGrpSpPr>
          <p:cNvPr id="10" name="Group 9">
            <a:extLst>
              <a:ext uri="{FF2B5EF4-FFF2-40B4-BE49-F238E27FC236}">
                <a16:creationId xmlns:a16="http://schemas.microsoft.com/office/drawing/2014/main" id="{853B89CA-F729-4BE2-B7C3-436423029097}"/>
              </a:ext>
            </a:extLst>
          </p:cNvPr>
          <p:cNvGrpSpPr/>
          <p:nvPr/>
        </p:nvGrpSpPr>
        <p:grpSpPr>
          <a:xfrm>
            <a:off x="457201" y="4639991"/>
            <a:ext cx="2209800" cy="1453464"/>
            <a:chOff x="6412373" y="2738050"/>
            <a:chExt cx="2548747" cy="1676401"/>
          </a:xfrm>
        </p:grpSpPr>
        <p:pic>
          <p:nvPicPr>
            <p:cNvPr id="11" name="Picture 10">
              <a:extLst>
                <a:ext uri="{FF2B5EF4-FFF2-40B4-BE49-F238E27FC236}">
                  <a16:creationId xmlns:a16="http://schemas.microsoft.com/office/drawing/2014/main" id="{CDA4F1E6-055F-4F4F-9A52-5B5F9D8A6D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60" b="98240" l="53971" r="100000">
                          <a14:foregroundMark x1="79430" y1="91202" x2="76578" y2="80645"/>
                        </a14:backgroundRemoval>
                      </a14:imgEffect>
                    </a14:imgLayer>
                  </a14:imgProps>
                </a:ext>
                <a:ext uri="{28A0092B-C50C-407E-A947-70E740481C1C}">
                  <a14:useLocalDpi xmlns:a14="http://schemas.microsoft.com/office/drawing/2010/main" val="0"/>
                </a:ext>
              </a:extLst>
            </a:blip>
            <a:srcRect l="60615" t="58038" r="1871"/>
            <a:stretch/>
          </p:blipFill>
          <p:spPr>
            <a:xfrm rot="5400000">
              <a:off x="7562681" y="2913676"/>
              <a:ext cx="1574066" cy="1222813"/>
            </a:xfrm>
            <a:prstGeom prst="rect">
              <a:avLst/>
            </a:prstGeom>
          </p:spPr>
        </p:pic>
        <p:pic>
          <p:nvPicPr>
            <p:cNvPr id="12" name="Picture 11">
              <a:extLst>
                <a:ext uri="{FF2B5EF4-FFF2-40B4-BE49-F238E27FC236}">
                  <a16:creationId xmlns:a16="http://schemas.microsoft.com/office/drawing/2014/main" id="{01A0327C-E99F-4DEC-94BD-8B755A1681F8}"/>
                </a:ext>
              </a:extLst>
            </p:cNvPr>
            <p:cNvPicPr>
              <a:picLocks noChangeAspect="1"/>
            </p:cNvPicPr>
            <p:nvPr/>
          </p:nvPicPr>
          <p:blipFill rotWithShape="1">
            <a:blip r:embed="rId6">
              <a:extLst>
                <a:ext uri="{28A0092B-C50C-407E-A947-70E740481C1C}">
                  <a14:useLocalDpi xmlns:a14="http://schemas.microsoft.com/office/drawing/2010/main" val="0"/>
                </a:ext>
              </a:extLst>
            </a:blip>
            <a:srcRect l="9297" t="57528" r="52747"/>
            <a:stretch/>
          </p:blipFill>
          <p:spPr>
            <a:xfrm rot="5400000">
              <a:off x="6225565" y="2924859"/>
              <a:ext cx="1676400" cy="1302783"/>
            </a:xfrm>
            <a:prstGeom prst="rect">
              <a:avLst/>
            </a:prstGeom>
          </p:spPr>
        </p:pic>
      </p:grpSp>
      <p:sp>
        <p:nvSpPr>
          <p:cNvPr id="13" name="TextBox 12">
            <a:extLst>
              <a:ext uri="{FF2B5EF4-FFF2-40B4-BE49-F238E27FC236}">
                <a16:creationId xmlns:a16="http://schemas.microsoft.com/office/drawing/2014/main" id="{8615CAC8-644B-4050-A7DD-CE867640688F}"/>
              </a:ext>
            </a:extLst>
          </p:cNvPr>
          <p:cNvSpPr txBox="1"/>
          <p:nvPr/>
        </p:nvSpPr>
        <p:spPr>
          <a:xfrm>
            <a:off x="437130" y="5988737"/>
            <a:ext cx="4589036" cy="256480"/>
          </a:xfrm>
          <a:prstGeom prst="rect">
            <a:avLst/>
          </a:prstGeom>
          <a:noFill/>
        </p:spPr>
        <p:txBody>
          <a:bodyPr wrap="square" rtlCol="0">
            <a:spAutoFit/>
          </a:bodyPr>
          <a:lstStyle/>
          <a:p>
            <a:pPr algn="ctr"/>
            <a:r>
              <a:rPr lang="en-US" sz="1600" b="1" dirty="0">
                <a:solidFill>
                  <a:srgbClr val="002060"/>
                </a:solidFill>
              </a:rPr>
              <a:t>Optimization of fuel geometry to accommodate stresses</a:t>
            </a:r>
          </a:p>
        </p:txBody>
      </p:sp>
      <p:pic>
        <p:nvPicPr>
          <p:cNvPr id="14" name="Picture 13">
            <a:extLst>
              <a:ext uri="{FF2B5EF4-FFF2-40B4-BE49-F238E27FC236}">
                <a16:creationId xmlns:a16="http://schemas.microsoft.com/office/drawing/2014/main" id="{30B410EE-1D67-4AAE-8159-9EA786CB3AFE}"/>
              </a:ext>
            </a:extLst>
          </p:cNvPr>
          <p:cNvPicPr>
            <a:picLocks noChangeAspect="1"/>
          </p:cNvPicPr>
          <p:nvPr/>
        </p:nvPicPr>
        <p:blipFill>
          <a:blip r:embed="rId7"/>
          <a:stretch>
            <a:fillRect/>
          </a:stretch>
        </p:blipFill>
        <p:spPr>
          <a:xfrm>
            <a:off x="5514533" y="1103205"/>
            <a:ext cx="6658417" cy="3542763"/>
          </a:xfrm>
          <a:prstGeom prst="rect">
            <a:avLst/>
          </a:prstGeom>
        </p:spPr>
      </p:pic>
      <p:sp>
        <p:nvSpPr>
          <p:cNvPr id="16" name="TextBox 15">
            <a:extLst>
              <a:ext uri="{FF2B5EF4-FFF2-40B4-BE49-F238E27FC236}">
                <a16:creationId xmlns:a16="http://schemas.microsoft.com/office/drawing/2014/main" id="{671F4DA2-DE07-415F-A77F-B58CD0BC3217}"/>
              </a:ext>
            </a:extLst>
          </p:cNvPr>
          <p:cNvSpPr txBox="1"/>
          <p:nvPr/>
        </p:nvSpPr>
        <p:spPr>
          <a:xfrm>
            <a:off x="5630944" y="4491335"/>
            <a:ext cx="6097836" cy="461665"/>
          </a:xfrm>
          <a:prstGeom prst="rect">
            <a:avLst/>
          </a:prstGeom>
          <a:noFill/>
        </p:spPr>
        <p:txBody>
          <a:bodyPr wrap="square">
            <a:spAutoFit/>
          </a:bodyPr>
          <a:lstStyle/>
          <a:p>
            <a:pPr algn="ctr"/>
            <a:r>
              <a:rPr lang="en-US" sz="1800" i="1" dirty="0">
                <a:solidFill>
                  <a:srgbClr val="002060"/>
                </a:solidFill>
              </a:rPr>
              <a:t>Carbide fuels also experience the most failure in the mid-band region where power densities are high and ductility low</a:t>
            </a:r>
          </a:p>
        </p:txBody>
      </p:sp>
      <p:sp>
        <p:nvSpPr>
          <p:cNvPr id="15" name="TextBox 14">
            <a:extLst>
              <a:ext uri="{FF2B5EF4-FFF2-40B4-BE49-F238E27FC236}">
                <a16:creationId xmlns:a16="http://schemas.microsoft.com/office/drawing/2014/main" id="{AC767005-B73E-4350-9AEF-CEB37D919540}"/>
              </a:ext>
            </a:extLst>
          </p:cNvPr>
          <p:cNvSpPr txBox="1"/>
          <p:nvPr/>
        </p:nvSpPr>
        <p:spPr>
          <a:xfrm>
            <a:off x="209021" y="5797585"/>
            <a:ext cx="6096000" cy="215444"/>
          </a:xfrm>
          <a:prstGeom prst="rect">
            <a:avLst/>
          </a:prstGeom>
          <a:noFill/>
        </p:spPr>
        <p:txBody>
          <a:bodyPr wrap="square">
            <a:spAutoFit/>
          </a:bodyPr>
          <a:lstStyle/>
          <a:p>
            <a:r>
              <a:rPr lang="en-US" sz="800" b="0" baseline="0" dirty="0" err="1">
                <a:solidFill>
                  <a:schemeClr val="bg2"/>
                </a:solidFill>
              </a:rPr>
              <a:t>Anatolii</a:t>
            </a:r>
            <a:r>
              <a:rPr lang="en-US" sz="800" b="0" baseline="0" dirty="0">
                <a:solidFill>
                  <a:schemeClr val="bg2"/>
                </a:solidFill>
              </a:rPr>
              <a:t> G </a:t>
            </a:r>
            <a:r>
              <a:rPr lang="en-US" sz="800" b="0" baseline="0" dirty="0" err="1">
                <a:solidFill>
                  <a:schemeClr val="bg2"/>
                </a:solidFill>
              </a:rPr>
              <a:t>Lanin</a:t>
            </a:r>
            <a:r>
              <a:rPr lang="en-US" sz="800" b="0" baseline="0" dirty="0">
                <a:solidFill>
                  <a:schemeClr val="bg2"/>
                </a:solidFill>
              </a:rPr>
              <a:t> and Ivan I </a:t>
            </a:r>
            <a:r>
              <a:rPr lang="en-US" sz="800" b="0" baseline="0" dirty="0" err="1">
                <a:solidFill>
                  <a:schemeClr val="bg2"/>
                </a:solidFill>
              </a:rPr>
              <a:t>Fedik</a:t>
            </a:r>
            <a:r>
              <a:rPr lang="en-US" sz="800" b="0" baseline="0" dirty="0">
                <a:solidFill>
                  <a:schemeClr val="bg2"/>
                </a:solidFill>
              </a:rPr>
              <a:t> 2011 Phys.-</a:t>
            </a:r>
            <a:r>
              <a:rPr lang="en-US" sz="800" b="0" baseline="0" dirty="0" err="1">
                <a:solidFill>
                  <a:schemeClr val="bg2"/>
                </a:solidFill>
              </a:rPr>
              <a:t>Usp</a:t>
            </a:r>
            <a:r>
              <a:rPr lang="en-US" sz="800" b="0" baseline="0" dirty="0">
                <a:solidFill>
                  <a:schemeClr val="bg2"/>
                </a:solidFill>
              </a:rPr>
              <a:t>. 54 305 </a:t>
            </a:r>
          </a:p>
        </p:txBody>
      </p:sp>
      <p:sp>
        <p:nvSpPr>
          <p:cNvPr id="17" name="TextBox 16">
            <a:extLst>
              <a:ext uri="{FF2B5EF4-FFF2-40B4-BE49-F238E27FC236}">
                <a16:creationId xmlns:a16="http://schemas.microsoft.com/office/drawing/2014/main" id="{154961CA-0BD8-4C2A-B603-113E4A58B59B}"/>
              </a:ext>
            </a:extLst>
          </p:cNvPr>
          <p:cNvSpPr txBox="1"/>
          <p:nvPr/>
        </p:nvSpPr>
        <p:spPr>
          <a:xfrm>
            <a:off x="8720504" y="1088023"/>
            <a:ext cx="3300337" cy="338554"/>
          </a:xfrm>
          <a:prstGeom prst="rect">
            <a:avLst/>
          </a:prstGeom>
          <a:noFill/>
        </p:spPr>
        <p:txBody>
          <a:bodyPr wrap="square">
            <a:spAutoFit/>
          </a:bodyPr>
          <a:lstStyle/>
          <a:p>
            <a:pPr algn="r"/>
            <a:r>
              <a:rPr lang="en-US" sz="800" b="0" baseline="0" dirty="0" err="1">
                <a:solidFill>
                  <a:schemeClr val="bg2"/>
                </a:solidFill>
              </a:rPr>
              <a:t>Lanin</a:t>
            </a:r>
            <a:r>
              <a:rPr lang="en-US" sz="800" b="0" baseline="0" dirty="0">
                <a:solidFill>
                  <a:schemeClr val="bg2"/>
                </a:solidFill>
              </a:rPr>
              <a:t>, A. Nuclear Rocket Engine Reactor. Springer (Text) 2013. </a:t>
            </a:r>
            <a:r>
              <a:rPr lang="en-US" sz="800" b="0" baseline="0" dirty="0">
                <a:solidFill>
                  <a:schemeClr val="bg2"/>
                </a:solidFill>
                <a:hlinkClick r:id="rId8">
                  <a:extLst>
                    <a:ext uri="{A12FA001-AC4F-418D-AE19-62706E023703}">
                      <ahyp:hlinkClr xmlns:ahyp="http://schemas.microsoft.com/office/drawing/2018/hyperlinkcolor" val="tx"/>
                    </a:ext>
                  </a:extLst>
                </a:hlinkClick>
              </a:rPr>
              <a:t>https://doi.org/10.1007/978-3-642-32430-7</a:t>
            </a:r>
            <a:r>
              <a:rPr lang="en-US" sz="800" b="0" baseline="0" dirty="0">
                <a:solidFill>
                  <a:schemeClr val="bg2"/>
                </a:solidFill>
              </a:rPr>
              <a:t> </a:t>
            </a:r>
          </a:p>
        </p:txBody>
      </p:sp>
      <p:cxnSp>
        <p:nvCxnSpPr>
          <p:cNvPr id="19" name="Straight Connector 18">
            <a:extLst>
              <a:ext uri="{FF2B5EF4-FFF2-40B4-BE49-F238E27FC236}">
                <a16:creationId xmlns:a16="http://schemas.microsoft.com/office/drawing/2014/main" id="{56E40259-2A66-411C-8F7B-68281A160C51}"/>
              </a:ext>
            </a:extLst>
          </p:cNvPr>
          <p:cNvCxnSpPr/>
          <p:nvPr/>
        </p:nvCxnSpPr>
        <p:spPr bwMode="auto">
          <a:xfrm>
            <a:off x="7620000" y="4327243"/>
            <a:ext cx="2514600" cy="0"/>
          </a:xfrm>
          <a:prstGeom prst="line">
            <a:avLst/>
          </a:prstGeom>
          <a:noFill/>
          <a:ln w="571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302584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44E3B-43B8-477C-953C-63D54F338A3F}"/>
              </a:ext>
            </a:extLst>
          </p:cNvPr>
          <p:cNvSpPr>
            <a:spLocks noGrp="1"/>
          </p:cNvSpPr>
          <p:nvPr>
            <p:ph type="title"/>
          </p:nvPr>
        </p:nvSpPr>
        <p:spPr/>
        <p:txBody>
          <a:bodyPr/>
          <a:lstStyle/>
          <a:p>
            <a:r>
              <a:rPr lang="en-US" dirty="0"/>
              <a:t>Historic U.S. NTP Particle Fuel Development Overview</a:t>
            </a:r>
          </a:p>
        </p:txBody>
      </p:sp>
      <p:sp>
        <p:nvSpPr>
          <p:cNvPr id="5" name="Text Placeholder 4">
            <a:extLst>
              <a:ext uri="{FF2B5EF4-FFF2-40B4-BE49-F238E27FC236}">
                <a16:creationId xmlns:a16="http://schemas.microsoft.com/office/drawing/2014/main" id="{AD8AB42D-CB46-44FC-8AA9-4F6C541B88CE}"/>
              </a:ext>
            </a:extLst>
          </p:cNvPr>
          <p:cNvSpPr>
            <a:spLocks noGrp="1"/>
          </p:cNvSpPr>
          <p:nvPr>
            <p:ph type="body" sz="quarter" idx="10"/>
          </p:nvPr>
        </p:nvSpPr>
        <p:spPr/>
        <p:txBody>
          <a:bodyPr/>
          <a:lstStyle/>
          <a:p>
            <a:r>
              <a:rPr lang="en-US" dirty="0"/>
              <a:t>Use of a high surface area particle fuel has the potential to enable greater heat transfer to maximize reactor exit temperature and minimize reactor mass (optimizes engine thrust to weight ratio)</a:t>
            </a:r>
          </a:p>
        </p:txBody>
      </p:sp>
      <p:sp>
        <p:nvSpPr>
          <p:cNvPr id="6" name="Rectangle 5">
            <a:extLst>
              <a:ext uri="{FF2B5EF4-FFF2-40B4-BE49-F238E27FC236}">
                <a16:creationId xmlns:a16="http://schemas.microsoft.com/office/drawing/2014/main" id="{82E798B7-EDCE-4E95-A9D3-C0CFFA619243}"/>
              </a:ext>
            </a:extLst>
          </p:cNvPr>
          <p:cNvSpPr/>
          <p:nvPr/>
        </p:nvSpPr>
        <p:spPr>
          <a:xfrm>
            <a:off x="8913158" y="4038600"/>
            <a:ext cx="3467990" cy="2800767"/>
          </a:xfrm>
          <a:prstGeom prst="rect">
            <a:avLst/>
          </a:prstGeom>
        </p:spPr>
        <p:txBody>
          <a:bodyPr wrap="square">
            <a:spAutoFit/>
          </a:bodyPr>
          <a:lstStyle/>
          <a:p>
            <a:pPr eaLnBrk="1" fontAlgn="auto" hangingPunct="1">
              <a:spcBef>
                <a:spcPts val="0"/>
              </a:spcBef>
              <a:spcAft>
                <a:spcPts val="0"/>
              </a:spcAft>
            </a:pPr>
            <a:r>
              <a:rPr lang="en-US" sz="1200" baseline="0" dirty="0">
                <a:solidFill>
                  <a:prstClr val="black"/>
                </a:solidFill>
                <a:latin typeface="Arial" panose="020B0604020202020204"/>
              </a:rPr>
              <a:t>Geometry – Extruded Hexagonal (Typical)</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Diameter: 400 – 450 µm</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Fuel Kernel with multiple functional / protective coatings</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PyC inner coatings</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ZrC protective outer coating</a:t>
            </a:r>
          </a:p>
          <a:p>
            <a:pPr marL="568325" lvl="1" eaLnBrk="1" fontAlgn="auto" hangingPunct="1">
              <a:spcBef>
                <a:spcPts val="0"/>
              </a:spcBef>
              <a:spcAft>
                <a:spcPts val="0"/>
              </a:spcAft>
              <a:buClr>
                <a:srgbClr val="5F5F5F"/>
              </a:buClr>
            </a:pPr>
            <a:endParaRPr lang="en-US" sz="1200" baseline="0" dirty="0">
              <a:solidFill>
                <a:prstClr val="black"/>
              </a:solidFill>
              <a:latin typeface="Arial" panose="020B0604020202020204"/>
            </a:endParaRPr>
          </a:p>
          <a:p>
            <a:pPr eaLnBrk="1" fontAlgn="auto" hangingPunct="1">
              <a:spcBef>
                <a:spcPts val="0"/>
              </a:spcBef>
              <a:spcAft>
                <a:spcPts val="0"/>
              </a:spcAft>
            </a:pPr>
            <a:r>
              <a:rPr lang="en-US" sz="1200" baseline="0" dirty="0">
                <a:solidFill>
                  <a:prstClr val="black"/>
                </a:solidFill>
                <a:latin typeface="Arial" panose="020B0604020202020204"/>
              </a:rPr>
              <a:t>Fuel Types:</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Baseline:</a:t>
            </a:r>
          </a:p>
          <a:p>
            <a:pPr marL="396875" eaLnBrk="1" fontAlgn="auto" hangingPunct="1">
              <a:spcBef>
                <a:spcPts val="0"/>
              </a:spcBef>
              <a:spcAft>
                <a:spcPts val="0"/>
              </a:spcAft>
              <a:buClr>
                <a:srgbClr val="5F5F5F"/>
              </a:buClr>
            </a:pPr>
            <a:r>
              <a:rPr lang="en-US" sz="1200" b="0" baseline="0" dirty="0">
                <a:solidFill>
                  <a:prstClr val="black"/>
                </a:solidFill>
                <a:latin typeface="Arial" panose="020B0604020202020204"/>
              </a:rPr>
              <a:t>UC or UC</a:t>
            </a:r>
            <a:r>
              <a:rPr lang="en-US" sz="1200" b="0" dirty="0">
                <a:solidFill>
                  <a:prstClr val="black"/>
                </a:solidFill>
                <a:latin typeface="Arial" panose="020B0604020202020204"/>
              </a:rPr>
              <a:t>2</a:t>
            </a:r>
          </a:p>
          <a:p>
            <a:pPr marL="396875" eaLnBrk="1" fontAlgn="auto" hangingPunct="1">
              <a:spcBef>
                <a:spcPts val="0"/>
              </a:spcBef>
              <a:spcAft>
                <a:spcPts val="0"/>
              </a:spcAft>
              <a:buClr>
                <a:srgbClr val="5F5F5F"/>
              </a:buClr>
            </a:pPr>
            <a:r>
              <a:rPr lang="en-US" sz="1200" b="0" baseline="0" dirty="0">
                <a:solidFill>
                  <a:prstClr val="black"/>
                </a:solidFill>
                <a:latin typeface="Arial" panose="020B0604020202020204"/>
              </a:rPr>
              <a:t>With Buffer-</a:t>
            </a:r>
          </a:p>
          <a:p>
            <a:pPr marL="396875" eaLnBrk="1" fontAlgn="auto" hangingPunct="1">
              <a:spcBef>
                <a:spcPts val="0"/>
              </a:spcBef>
              <a:spcAft>
                <a:spcPts val="0"/>
              </a:spcAft>
              <a:buClr>
                <a:srgbClr val="5F5F5F"/>
              </a:buClr>
            </a:pPr>
            <a:r>
              <a:rPr lang="en-US" sz="1200" b="0" baseline="0" dirty="0">
                <a:solidFill>
                  <a:prstClr val="black"/>
                </a:solidFill>
                <a:latin typeface="Arial" panose="020B0604020202020204"/>
              </a:rPr>
              <a:t>PyC-ZrC coatings</a:t>
            </a:r>
            <a:endParaRPr lang="en-US" sz="1200" b="0" dirty="0">
              <a:solidFill>
                <a:prstClr val="black"/>
              </a:solidFill>
              <a:latin typeface="Arial" panose="020B0604020202020204"/>
            </a:endParaRPr>
          </a:p>
          <a:p>
            <a:pPr marL="111125" eaLnBrk="1" fontAlgn="auto" hangingPunct="1">
              <a:spcBef>
                <a:spcPts val="0"/>
              </a:spcBef>
              <a:spcAft>
                <a:spcPts val="0"/>
              </a:spcAft>
              <a:buClr>
                <a:srgbClr val="5F5F5F"/>
              </a:buClr>
            </a:pPr>
            <a:endParaRPr lang="en-US" sz="1200" b="0" dirty="0">
              <a:solidFill>
                <a:prstClr val="black"/>
              </a:solidFill>
              <a:latin typeface="Arial" panose="020B0604020202020204"/>
            </a:endParaRPr>
          </a:p>
          <a:p>
            <a:pPr marL="111125" eaLnBrk="1" fontAlgn="auto" hangingPunct="1">
              <a:spcBef>
                <a:spcPts val="0"/>
              </a:spcBef>
              <a:spcAft>
                <a:spcPts val="0"/>
              </a:spcAft>
              <a:buClr>
                <a:srgbClr val="5F5F5F"/>
              </a:buClr>
            </a:pPr>
            <a:endParaRPr lang="en-US" sz="1200" dirty="0">
              <a:solidFill>
                <a:prstClr val="black"/>
              </a:solidFill>
              <a:latin typeface="Arial" panose="020B0604020202020204"/>
            </a:endParaRPr>
          </a:p>
          <a:p>
            <a:pPr marL="111125" eaLnBrk="1" fontAlgn="auto" hangingPunct="1">
              <a:spcBef>
                <a:spcPts val="0"/>
              </a:spcBef>
              <a:spcAft>
                <a:spcPts val="0"/>
              </a:spcAft>
              <a:buClr>
                <a:srgbClr val="5F5F5F"/>
              </a:buClr>
            </a:pPr>
            <a:endParaRPr lang="en-US" sz="1600" baseline="0" dirty="0">
              <a:solidFill>
                <a:prstClr val="black"/>
              </a:solidFill>
              <a:latin typeface="Arial" panose="020B0604020202020204"/>
            </a:endParaRPr>
          </a:p>
        </p:txBody>
      </p:sp>
      <p:sp>
        <p:nvSpPr>
          <p:cNvPr id="7" name="TextBox 6">
            <a:extLst>
              <a:ext uri="{FF2B5EF4-FFF2-40B4-BE49-F238E27FC236}">
                <a16:creationId xmlns:a16="http://schemas.microsoft.com/office/drawing/2014/main" id="{9797E568-01BC-48A1-BC99-2F728E20DC8E}"/>
              </a:ext>
            </a:extLst>
          </p:cNvPr>
          <p:cNvSpPr txBox="1"/>
          <p:nvPr/>
        </p:nvSpPr>
        <p:spPr>
          <a:xfrm>
            <a:off x="10134628" y="5326454"/>
            <a:ext cx="2131330" cy="830997"/>
          </a:xfrm>
          <a:prstGeom prst="rect">
            <a:avLst/>
          </a:prstGeom>
          <a:noFill/>
        </p:spPr>
        <p:txBody>
          <a:bodyPr wrap="square">
            <a:spAutoFit/>
          </a:bodyPr>
          <a:lstStyle/>
          <a:p>
            <a:pPr marL="111125" eaLnBrk="1" fontAlgn="auto" hangingPunct="1">
              <a:spcBef>
                <a:spcPts val="0"/>
              </a:spcBef>
              <a:spcAft>
                <a:spcPts val="0"/>
              </a:spcAft>
              <a:buClr>
                <a:srgbClr val="5F5F5F"/>
              </a:buClr>
            </a:pPr>
            <a:r>
              <a:rPr lang="en-US" sz="1200" baseline="0" dirty="0">
                <a:solidFill>
                  <a:prstClr val="black"/>
                </a:solidFill>
                <a:latin typeface="Arial" panose="020B0604020202020204"/>
              </a:rPr>
              <a:t>Emerging Fuels:</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(U,Zr)C Solid Solution</a:t>
            </a:r>
            <a:endParaRPr lang="en-US" sz="1200" b="0" dirty="0">
              <a:solidFill>
                <a:prstClr val="black"/>
              </a:solidFill>
              <a:latin typeface="Arial" panose="020B0604020202020204"/>
            </a:endParaRP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Infiltrated Kernel</a:t>
            </a:r>
          </a:p>
          <a:p>
            <a:pPr marL="396875" indent="-285750" eaLnBrk="1" fontAlgn="auto" hangingPunct="1">
              <a:spcBef>
                <a:spcPts val="0"/>
              </a:spcBef>
              <a:spcAft>
                <a:spcPts val="0"/>
              </a:spcAft>
              <a:buClr>
                <a:srgbClr val="5F5F5F"/>
              </a:buClr>
              <a:buFont typeface="Wingdings" panose="05000000000000000000" pitchFamily="2" charset="2"/>
              <a:buChar char="§"/>
            </a:pPr>
            <a:r>
              <a:rPr lang="en-US" sz="1200" b="0" baseline="0" dirty="0">
                <a:solidFill>
                  <a:prstClr val="black"/>
                </a:solidFill>
                <a:latin typeface="Arial" panose="020B0604020202020204"/>
              </a:rPr>
              <a:t>Interstitial dispersoid</a:t>
            </a:r>
            <a:endParaRPr lang="en-US" sz="3200" b="0" baseline="0" dirty="0">
              <a:solidFill>
                <a:prstClr val="black"/>
              </a:solidFill>
              <a:latin typeface="Arial" panose="020B0604020202020204"/>
            </a:endParaRPr>
          </a:p>
        </p:txBody>
      </p:sp>
      <p:pic>
        <p:nvPicPr>
          <p:cNvPr id="8" name="Picture 7">
            <a:extLst>
              <a:ext uri="{FF2B5EF4-FFF2-40B4-BE49-F238E27FC236}">
                <a16:creationId xmlns:a16="http://schemas.microsoft.com/office/drawing/2014/main" id="{762FAA25-8371-43B7-936B-A8BEC9D7C8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5337" y="1323937"/>
            <a:ext cx="2507002" cy="2028863"/>
          </a:xfrm>
          <a:prstGeom prst="rect">
            <a:avLst/>
          </a:prstGeom>
        </p:spPr>
      </p:pic>
      <p:sp>
        <p:nvSpPr>
          <p:cNvPr id="9" name="Rectangle 8">
            <a:extLst>
              <a:ext uri="{FF2B5EF4-FFF2-40B4-BE49-F238E27FC236}">
                <a16:creationId xmlns:a16="http://schemas.microsoft.com/office/drawing/2014/main" id="{50E6146A-D3E8-4708-A142-14E05A6774B2}"/>
              </a:ext>
            </a:extLst>
          </p:cNvPr>
          <p:cNvSpPr/>
          <p:nvPr/>
        </p:nvSpPr>
        <p:spPr>
          <a:xfrm>
            <a:off x="8688721" y="3468469"/>
            <a:ext cx="3400234" cy="646331"/>
          </a:xfrm>
          <a:prstGeom prst="rect">
            <a:avLst/>
          </a:prstGeom>
        </p:spPr>
        <p:txBody>
          <a:bodyPr wrap="square">
            <a:spAutoFit/>
          </a:bodyPr>
          <a:lstStyle/>
          <a:p>
            <a:pPr algn="ctr" eaLnBrk="1" fontAlgn="auto" hangingPunct="1">
              <a:spcBef>
                <a:spcPts val="0"/>
              </a:spcBef>
              <a:spcAft>
                <a:spcPts val="0"/>
              </a:spcAft>
            </a:pPr>
            <a:r>
              <a:rPr lang="en-US" sz="1800" baseline="0" dirty="0">
                <a:solidFill>
                  <a:srgbClr val="002060"/>
                </a:solidFill>
                <a:latin typeface="Arial" panose="020B0604020202020204"/>
              </a:rPr>
              <a:t>Coated Particle BISO with ZrC outer coating</a:t>
            </a:r>
          </a:p>
        </p:txBody>
      </p:sp>
      <p:sp>
        <p:nvSpPr>
          <p:cNvPr id="10" name="Rectangle 9">
            <a:extLst>
              <a:ext uri="{FF2B5EF4-FFF2-40B4-BE49-F238E27FC236}">
                <a16:creationId xmlns:a16="http://schemas.microsoft.com/office/drawing/2014/main" id="{6DB00CD6-5C98-4B2F-AF51-05C729032F7F}"/>
              </a:ext>
            </a:extLst>
          </p:cNvPr>
          <p:cNvSpPr>
            <a:spLocks noChangeArrowheads="1"/>
          </p:cNvSpPr>
          <p:nvPr/>
        </p:nvSpPr>
        <p:spPr bwMode="auto">
          <a:xfrm>
            <a:off x="9917589" y="3136058"/>
            <a:ext cx="1830721" cy="338554"/>
          </a:xfrm>
          <a:prstGeom prst="rect">
            <a:avLst/>
          </a:prstGeom>
          <a:solidFill>
            <a:schemeClr val="bg2"/>
          </a:solidFill>
          <a:ln>
            <a:noFill/>
          </a:ln>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eaLnBrk="1" fontAlgn="auto" hangingPunct="1">
              <a:spcBef>
                <a:spcPct val="0"/>
              </a:spcBef>
              <a:spcAft>
                <a:spcPts val="0"/>
              </a:spcAft>
              <a:buFontTx/>
              <a:buNone/>
            </a:pPr>
            <a:r>
              <a:rPr lang="en-US" altLang="en-US" sz="800" baseline="0" dirty="0">
                <a:solidFill>
                  <a:schemeClr val="tx1"/>
                </a:solidFill>
                <a:cs typeface="Times New Roman" panose="02020603050405020304" pitchFamily="18" charset="0"/>
              </a:rPr>
              <a:t>Walton, L.. et. al., in </a:t>
            </a:r>
            <a:r>
              <a:rPr lang="en-US" altLang="en-US" sz="800" i="1" baseline="0" dirty="0">
                <a:solidFill>
                  <a:schemeClr val="tx1"/>
                </a:solidFill>
                <a:cs typeface="Times New Roman" panose="02020603050405020304" pitchFamily="18" charset="0"/>
              </a:rPr>
              <a:t>the 29</a:t>
            </a:r>
            <a:r>
              <a:rPr lang="en-US" altLang="en-US" sz="800" i="1" baseline="30000" dirty="0">
                <a:solidFill>
                  <a:schemeClr val="tx1"/>
                </a:solidFill>
                <a:cs typeface="Times New Roman" panose="02020603050405020304" pitchFamily="18" charset="0"/>
              </a:rPr>
              <a:t>th</a:t>
            </a:r>
            <a:r>
              <a:rPr lang="en-US" altLang="en-US" sz="800" i="1" baseline="0" dirty="0">
                <a:solidFill>
                  <a:schemeClr val="tx1"/>
                </a:solidFill>
                <a:cs typeface="Times New Roman" panose="02020603050405020304" pitchFamily="18" charset="0"/>
              </a:rPr>
              <a:t> Joint Propulsion Conference</a:t>
            </a:r>
            <a:r>
              <a:rPr lang="en-US" altLang="en-US" sz="800" baseline="0" dirty="0">
                <a:solidFill>
                  <a:schemeClr val="tx1"/>
                </a:solidFill>
                <a:cs typeface="Times New Roman" panose="02020603050405020304" pitchFamily="18" charset="0"/>
              </a:rPr>
              <a:t>. 1993</a:t>
            </a:r>
            <a:endParaRPr lang="en-US" altLang="en-US" sz="800" baseline="0" dirty="0">
              <a:solidFill>
                <a:schemeClr val="tx1"/>
              </a:solidFill>
              <a:latin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2831B80-4D75-4854-9F51-7873DACA5925}"/>
              </a:ext>
            </a:extLst>
          </p:cNvPr>
          <p:cNvSpPr txBox="1"/>
          <p:nvPr/>
        </p:nvSpPr>
        <p:spPr>
          <a:xfrm>
            <a:off x="93834" y="2389957"/>
            <a:ext cx="1525999" cy="379591"/>
          </a:xfrm>
          <a:prstGeom prst="rect">
            <a:avLst/>
          </a:prstGeom>
          <a:noFill/>
        </p:spPr>
        <p:txBody>
          <a:bodyPr wrap="square" rtlCol="0">
            <a:spAutoFit/>
          </a:bodyPr>
          <a:lstStyle/>
          <a:p>
            <a:pPr algn="ctr"/>
            <a:r>
              <a:rPr lang="en-US" sz="1400" b="1" dirty="0">
                <a:solidFill>
                  <a:schemeClr val="bg2"/>
                </a:solidFill>
                <a:latin typeface="Arial" charset="0"/>
                <a:ea typeface="Arial" charset="0"/>
                <a:cs typeface="Arial" charset="0"/>
              </a:rPr>
              <a:t>Hot Hydrogen</a:t>
            </a:r>
          </a:p>
          <a:p>
            <a:pPr algn="ctr"/>
            <a:r>
              <a:rPr lang="en-US" sz="1400" b="1" dirty="0">
                <a:solidFill>
                  <a:schemeClr val="bg2"/>
                </a:solidFill>
                <a:latin typeface="Arial" charset="0"/>
                <a:ea typeface="Arial" charset="0"/>
                <a:cs typeface="Arial" charset="0"/>
              </a:rPr>
              <a:t>Static Testing</a:t>
            </a:r>
          </a:p>
        </p:txBody>
      </p:sp>
      <p:cxnSp>
        <p:nvCxnSpPr>
          <p:cNvPr id="16" name="Straight Connector 15">
            <a:extLst>
              <a:ext uri="{FF2B5EF4-FFF2-40B4-BE49-F238E27FC236}">
                <a16:creationId xmlns:a16="http://schemas.microsoft.com/office/drawing/2014/main" id="{60310CCE-89DD-41D5-988E-08FD93E2F8EF}"/>
              </a:ext>
            </a:extLst>
          </p:cNvPr>
          <p:cNvCxnSpPr/>
          <p:nvPr/>
        </p:nvCxnSpPr>
        <p:spPr>
          <a:xfrm flipV="1">
            <a:off x="320473" y="2799958"/>
            <a:ext cx="4572000" cy="0"/>
          </a:xfrm>
          <a:prstGeom prst="line">
            <a:avLst/>
          </a:prstGeom>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A6D0CCD0-D827-45DF-A1F3-A281620F9C23}"/>
              </a:ext>
            </a:extLst>
          </p:cNvPr>
          <p:cNvSpPr txBox="1"/>
          <p:nvPr/>
        </p:nvSpPr>
        <p:spPr>
          <a:xfrm>
            <a:off x="1172936" y="2389958"/>
            <a:ext cx="1525999" cy="379591"/>
          </a:xfrm>
          <a:prstGeom prst="rect">
            <a:avLst/>
          </a:prstGeom>
          <a:noFill/>
        </p:spPr>
        <p:txBody>
          <a:bodyPr wrap="square" rtlCol="0">
            <a:spAutoFit/>
          </a:bodyPr>
          <a:lstStyle/>
          <a:p>
            <a:pPr algn="ctr"/>
            <a:r>
              <a:rPr lang="en-US" sz="1400" b="1" dirty="0">
                <a:solidFill>
                  <a:schemeClr val="bg2"/>
                </a:solidFill>
                <a:latin typeface="Arial" charset="0"/>
                <a:ea typeface="Arial" charset="0"/>
                <a:cs typeface="Arial" charset="0"/>
              </a:rPr>
              <a:t>Hot Hydrogen</a:t>
            </a:r>
          </a:p>
          <a:p>
            <a:pPr algn="ctr"/>
            <a:r>
              <a:rPr lang="en-US" sz="1400" b="1" dirty="0">
                <a:solidFill>
                  <a:schemeClr val="bg2"/>
                </a:solidFill>
                <a:latin typeface="Arial" charset="0"/>
                <a:ea typeface="Arial" charset="0"/>
                <a:cs typeface="Arial" charset="0"/>
              </a:rPr>
              <a:t>Thermal Cycling</a:t>
            </a:r>
          </a:p>
        </p:txBody>
      </p:sp>
      <p:sp>
        <p:nvSpPr>
          <p:cNvPr id="18" name="TextBox 17">
            <a:extLst>
              <a:ext uri="{FF2B5EF4-FFF2-40B4-BE49-F238E27FC236}">
                <a16:creationId xmlns:a16="http://schemas.microsoft.com/office/drawing/2014/main" id="{173A40B9-16B8-442C-B23A-76B414AEA311}"/>
              </a:ext>
            </a:extLst>
          </p:cNvPr>
          <p:cNvSpPr txBox="1"/>
          <p:nvPr/>
        </p:nvSpPr>
        <p:spPr>
          <a:xfrm>
            <a:off x="2390505" y="2383949"/>
            <a:ext cx="1525999" cy="379591"/>
          </a:xfrm>
          <a:prstGeom prst="rect">
            <a:avLst/>
          </a:prstGeom>
          <a:noFill/>
        </p:spPr>
        <p:txBody>
          <a:bodyPr wrap="square" rtlCol="0">
            <a:spAutoFit/>
          </a:bodyPr>
          <a:lstStyle/>
          <a:p>
            <a:pPr algn="ctr"/>
            <a:r>
              <a:rPr lang="en-US" sz="1400" b="1" dirty="0">
                <a:solidFill>
                  <a:schemeClr val="bg2"/>
                </a:solidFill>
                <a:latin typeface="Arial" charset="0"/>
                <a:ea typeface="Arial" charset="0"/>
                <a:cs typeface="Arial" charset="0"/>
              </a:rPr>
              <a:t>Prototypic Irradiation Testing</a:t>
            </a:r>
          </a:p>
        </p:txBody>
      </p:sp>
      <p:sp>
        <p:nvSpPr>
          <p:cNvPr id="19" name="TextBox 18">
            <a:extLst>
              <a:ext uri="{FF2B5EF4-FFF2-40B4-BE49-F238E27FC236}">
                <a16:creationId xmlns:a16="http://schemas.microsoft.com/office/drawing/2014/main" id="{61C2EFD9-2711-4ED2-9E57-4B71EDA64C37}"/>
              </a:ext>
            </a:extLst>
          </p:cNvPr>
          <p:cNvSpPr txBox="1"/>
          <p:nvPr/>
        </p:nvSpPr>
        <p:spPr>
          <a:xfrm>
            <a:off x="3713094" y="2394036"/>
            <a:ext cx="1154288" cy="379591"/>
          </a:xfrm>
          <a:prstGeom prst="rect">
            <a:avLst/>
          </a:prstGeom>
          <a:noFill/>
        </p:spPr>
        <p:txBody>
          <a:bodyPr wrap="square" rtlCol="0">
            <a:spAutoFit/>
          </a:bodyPr>
          <a:lstStyle/>
          <a:p>
            <a:pPr algn="ctr"/>
            <a:r>
              <a:rPr lang="en-US" sz="1400" b="1">
                <a:solidFill>
                  <a:schemeClr val="bg2"/>
                </a:solidFill>
                <a:latin typeface="Arial" charset="0"/>
                <a:ea typeface="Arial" charset="0"/>
                <a:cs typeface="Arial" charset="0"/>
              </a:rPr>
              <a:t>Prototypic Engine Testing</a:t>
            </a:r>
            <a:endParaRPr lang="en-US" sz="1400" b="1" dirty="0">
              <a:solidFill>
                <a:schemeClr val="bg2"/>
              </a:solidFill>
              <a:latin typeface="Arial" charset="0"/>
              <a:ea typeface="Arial" charset="0"/>
              <a:cs typeface="Arial" charset="0"/>
            </a:endParaRPr>
          </a:p>
        </p:txBody>
      </p:sp>
      <p:pic>
        <p:nvPicPr>
          <p:cNvPr id="20" name="Picture 19">
            <a:extLst>
              <a:ext uri="{FF2B5EF4-FFF2-40B4-BE49-F238E27FC236}">
                <a16:creationId xmlns:a16="http://schemas.microsoft.com/office/drawing/2014/main" id="{773E6D38-0179-4CDC-BD93-55423D054C8A}"/>
              </a:ext>
            </a:extLst>
          </p:cNvPr>
          <p:cNvPicPr>
            <a:picLocks noChangeAspect="1"/>
          </p:cNvPicPr>
          <p:nvPr/>
        </p:nvPicPr>
        <p:blipFill>
          <a:blip r:embed="rId4"/>
          <a:stretch>
            <a:fillRect/>
          </a:stretch>
        </p:blipFill>
        <p:spPr>
          <a:xfrm>
            <a:off x="708647" y="3050200"/>
            <a:ext cx="296371" cy="293838"/>
          </a:xfrm>
          <a:prstGeom prst="rect">
            <a:avLst/>
          </a:prstGeom>
        </p:spPr>
      </p:pic>
      <p:pic>
        <p:nvPicPr>
          <p:cNvPr id="21" name="Picture 20">
            <a:extLst>
              <a:ext uri="{FF2B5EF4-FFF2-40B4-BE49-F238E27FC236}">
                <a16:creationId xmlns:a16="http://schemas.microsoft.com/office/drawing/2014/main" id="{CA5770A8-BE8E-491D-BF81-F0FEC0D78E50}"/>
              </a:ext>
            </a:extLst>
          </p:cNvPr>
          <p:cNvPicPr>
            <a:picLocks noChangeAspect="1"/>
          </p:cNvPicPr>
          <p:nvPr/>
        </p:nvPicPr>
        <p:blipFill>
          <a:blip r:embed="rId4"/>
          <a:stretch>
            <a:fillRect/>
          </a:stretch>
        </p:blipFill>
        <p:spPr>
          <a:xfrm>
            <a:off x="3021075" y="3058962"/>
            <a:ext cx="296371" cy="293838"/>
          </a:xfrm>
          <a:prstGeom prst="rect">
            <a:avLst/>
          </a:prstGeom>
        </p:spPr>
      </p:pic>
      <p:pic>
        <p:nvPicPr>
          <p:cNvPr id="23" name="Picture 22">
            <a:extLst>
              <a:ext uri="{FF2B5EF4-FFF2-40B4-BE49-F238E27FC236}">
                <a16:creationId xmlns:a16="http://schemas.microsoft.com/office/drawing/2014/main" id="{9054F2E1-A5EB-43C7-8FBE-D709FC001569}"/>
              </a:ext>
            </a:extLst>
          </p:cNvPr>
          <p:cNvPicPr>
            <a:picLocks noChangeAspect="1"/>
          </p:cNvPicPr>
          <p:nvPr/>
        </p:nvPicPr>
        <p:blipFill>
          <a:blip r:embed="rId4"/>
          <a:stretch>
            <a:fillRect/>
          </a:stretch>
        </p:blipFill>
        <p:spPr>
          <a:xfrm>
            <a:off x="1787748" y="3058962"/>
            <a:ext cx="296371" cy="293838"/>
          </a:xfrm>
          <a:prstGeom prst="rect">
            <a:avLst/>
          </a:prstGeom>
        </p:spPr>
      </p:pic>
      <p:pic>
        <p:nvPicPr>
          <p:cNvPr id="24" name="Picture 23">
            <a:extLst>
              <a:ext uri="{FF2B5EF4-FFF2-40B4-BE49-F238E27FC236}">
                <a16:creationId xmlns:a16="http://schemas.microsoft.com/office/drawing/2014/main" id="{2E4346A9-AE67-4277-BD20-59A558BA7B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5165"/>
          <a:stretch/>
        </p:blipFill>
        <p:spPr>
          <a:xfrm>
            <a:off x="320473" y="1510820"/>
            <a:ext cx="1329807" cy="901679"/>
          </a:xfrm>
          <a:prstGeom prst="rect">
            <a:avLst/>
          </a:prstGeom>
        </p:spPr>
      </p:pic>
      <p:sp>
        <p:nvSpPr>
          <p:cNvPr id="25" name="TextBox 24">
            <a:extLst>
              <a:ext uri="{FF2B5EF4-FFF2-40B4-BE49-F238E27FC236}">
                <a16:creationId xmlns:a16="http://schemas.microsoft.com/office/drawing/2014/main" id="{EE1C86D7-8A97-4631-B1C8-405D75CF6294}"/>
              </a:ext>
            </a:extLst>
          </p:cNvPr>
          <p:cNvSpPr txBox="1"/>
          <p:nvPr/>
        </p:nvSpPr>
        <p:spPr>
          <a:xfrm>
            <a:off x="1623215" y="1510820"/>
            <a:ext cx="2491585" cy="692497"/>
          </a:xfrm>
          <a:prstGeom prst="rect">
            <a:avLst/>
          </a:prstGeom>
          <a:noFill/>
        </p:spPr>
        <p:txBody>
          <a:bodyPr wrap="square" rtlCol="0">
            <a:spAutoFit/>
          </a:bodyPr>
          <a:lstStyle/>
          <a:p>
            <a:pPr eaLnBrk="1" fontAlgn="auto" hangingPunct="1">
              <a:spcBef>
                <a:spcPts val="0"/>
              </a:spcBef>
              <a:spcAft>
                <a:spcPts val="0"/>
              </a:spcAft>
            </a:pPr>
            <a:r>
              <a:rPr lang="en-US" sz="1400" baseline="0" dirty="0">
                <a:solidFill>
                  <a:prstClr val="black"/>
                </a:solidFill>
                <a:latin typeface="Arial" charset="0"/>
                <a:ea typeface="Arial" charset="0"/>
                <a:cs typeface="Arial" charset="0"/>
              </a:rPr>
              <a:t>Space Nuclear Thermal Propulsion (SNTP)</a:t>
            </a:r>
          </a:p>
          <a:p>
            <a:pPr eaLnBrk="1" fontAlgn="auto" hangingPunct="1">
              <a:spcBef>
                <a:spcPts val="0"/>
              </a:spcBef>
              <a:spcAft>
                <a:spcPts val="0"/>
              </a:spcAft>
            </a:pPr>
            <a:r>
              <a:rPr lang="en-US" sz="1100" b="0" u="sng" baseline="0" dirty="0">
                <a:solidFill>
                  <a:prstClr val="black"/>
                </a:solidFill>
                <a:latin typeface="Arial" charset="0"/>
                <a:ea typeface="Arial" charset="0"/>
                <a:cs typeface="Arial" charset="0"/>
              </a:rPr>
              <a:t>Carbide</a:t>
            </a:r>
            <a:r>
              <a:rPr lang="en-US" sz="1100" b="0" baseline="0" dirty="0">
                <a:solidFill>
                  <a:prstClr val="black"/>
                </a:solidFill>
                <a:latin typeface="Arial" charset="0"/>
                <a:ea typeface="Arial" charset="0"/>
                <a:cs typeface="Arial" charset="0"/>
              </a:rPr>
              <a:t> “Particle” Fuels</a:t>
            </a:r>
          </a:p>
        </p:txBody>
      </p:sp>
      <p:cxnSp>
        <p:nvCxnSpPr>
          <p:cNvPr id="26" name="Straight Connector 25">
            <a:extLst>
              <a:ext uri="{FF2B5EF4-FFF2-40B4-BE49-F238E27FC236}">
                <a16:creationId xmlns:a16="http://schemas.microsoft.com/office/drawing/2014/main" id="{94161E69-878A-4609-8878-0E7F1E4EBE40}"/>
              </a:ext>
            </a:extLst>
          </p:cNvPr>
          <p:cNvCxnSpPr>
            <a:cxnSpLocks/>
          </p:cNvCxnSpPr>
          <p:nvPr/>
        </p:nvCxnSpPr>
        <p:spPr>
          <a:xfrm>
            <a:off x="1741244" y="2306329"/>
            <a:ext cx="957691" cy="0"/>
          </a:xfrm>
          <a:prstGeom prst="line">
            <a:avLst/>
          </a:prstGeom>
          <a:noFill/>
          <a:ln w="152400" cap="flat" cmpd="sng" algn="ctr">
            <a:solidFill>
              <a:srgbClr val="0070C0"/>
            </a:solidFill>
            <a:prstDash val="solid"/>
          </a:ln>
          <a:effectLst>
            <a:outerShdw blurRad="40000" dist="20000" dir="5400000" rotWithShape="0">
              <a:srgbClr val="000000">
                <a:alpha val="38000"/>
              </a:srgbClr>
            </a:outerShdw>
          </a:effectLst>
        </p:spPr>
      </p:cxnSp>
      <p:sp>
        <p:nvSpPr>
          <p:cNvPr id="27" name="TextBox 26">
            <a:extLst>
              <a:ext uri="{FF2B5EF4-FFF2-40B4-BE49-F238E27FC236}">
                <a16:creationId xmlns:a16="http://schemas.microsoft.com/office/drawing/2014/main" id="{129B40A9-2285-421F-A746-739871D6B398}"/>
              </a:ext>
            </a:extLst>
          </p:cNvPr>
          <p:cNvSpPr txBox="1"/>
          <p:nvPr/>
        </p:nvSpPr>
        <p:spPr>
          <a:xfrm>
            <a:off x="2667000" y="2138035"/>
            <a:ext cx="1451750" cy="307777"/>
          </a:xfrm>
          <a:prstGeom prst="rect">
            <a:avLst/>
          </a:prstGeom>
          <a:noFill/>
        </p:spPr>
        <p:txBody>
          <a:bodyPr wrap="square" rtlCol="0">
            <a:spAutoFit/>
          </a:bodyPr>
          <a:lstStyle/>
          <a:p>
            <a:pPr eaLnBrk="1" fontAlgn="auto" hangingPunct="1">
              <a:spcBef>
                <a:spcPts val="0"/>
              </a:spcBef>
              <a:spcAft>
                <a:spcPts val="0"/>
              </a:spcAft>
            </a:pPr>
            <a:r>
              <a:rPr lang="en-US" sz="1400" baseline="0" dirty="0">
                <a:solidFill>
                  <a:prstClr val="black"/>
                </a:solidFill>
                <a:latin typeface="Arial" charset="0"/>
                <a:ea typeface="Arial" charset="0"/>
                <a:cs typeface="Arial" charset="0"/>
              </a:rPr>
              <a:t>(1987 </a:t>
            </a:r>
            <a:r>
              <a:rPr lang="mr-IN" sz="1400" baseline="0" dirty="0">
                <a:solidFill>
                  <a:prstClr val="black"/>
                </a:solidFill>
                <a:latin typeface="Arial" charset="0"/>
                <a:ea typeface="Arial" charset="0"/>
                <a:cs typeface="Arial" charset="0"/>
              </a:rPr>
              <a:t>–</a:t>
            </a:r>
            <a:r>
              <a:rPr lang="en-US" sz="1400" baseline="0" dirty="0">
                <a:solidFill>
                  <a:prstClr val="black"/>
                </a:solidFill>
                <a:latin typeface="Arial" charset="0"/>
                <a:ea typeface="Arial" charset="0"/>
                <a:cs typeface="Arial" charset="0"/>
              </a:rPr>
              <a:t> 1993)</a:t>
            </a:r>
            <a:endParaRPr lang="en-US" sz="1100" b="0" baseline="0" dirty="0">
              <a:solidFill>
                <a:prstClr val="black"/>
              </a:solidFill>
              <a:latin typeface="Arial" charset="0"/>
              <a:ea typeface="Arial" charset="0"/>
              <a:cs typeface="Arial" charset="0"/>
            </a:endParaRPr>
          </a:p>
        </p:txBody>
      </p:sp>
      <p:grpSp>
        <p:nvGrpSpPr>
          <p:cNvPr id="28" name="Group 27">
            <a:extLst>
              <a:ext uri="{FF2B5EF4-FFF2-40B4-BE49-F238E27FC236}">
                <a16:creationId xmlns:a16="http://schemas.microsoft.com/office/drawing/2014/main" id="{E0D4E57E-D7CE-44FB-A51D-3C6A599FA620}"/>
              </a:ext>
            </a:extLst>
          </p:cNvPr>
          <p:cNvGrpSpPr/>
          <p:nvPr/>
        </p:nvGrpSpPr>
        <p:grpSpPr>
          <a:xfrm>
            <a:off x="152400" y="3642677"/>
            <a:ext cx="4113952" cy="2276757"/>
            <a:chOff x="4876800" y="3275854"/>
            <a:chExt cx="3400683" cy="1882018"/>
          </a:xfrm>
        </p:grpSpPr>
        <p:pic>
          <p:nvPicPr>
            <p:cNvPr id="29" name="Picture 28">
              <a:extLst>
                <a:ext uri="{FF2B5EF4-FFF2-40B4-BE49-F238E27FC236}">
                  <a16:creationId xmlns:a16="http://schemas.microsoft.com/office/drawing/2014/main" id="{078EBEE1-363C-4FC5-9713-863EF9C6A69C}"/>
                </a:ext>
              </a:extLst>
            </p:cNvPr>
            <p:cNvPicPr>
              <a:picLocks noChangeAspect="1"/>
            </p:cNvPicPr>
            <p:nvPr/>
          </p:nvPicPr>
          <p:blipFill rotWithShape="1">
            <a:blip r:embed="rId6"/>
            <a:srcRect b="12410"/>
            <a:stretch/>
          </p:blipFill>
          <p:spPr>
            <a:xfrm>
              <a:off x="4876800" y="3275854"/>
              <a:ext cx="3400683" cy="1589335"/>
            </a:xfrm>
            <a:prstGeom prst="rect">
              <a:avLst/>
            </a:prstGeom>
          </p:spPr>
        </p:pic>
        <p:sp>
          <p:nvSpPr>
            <p:cNvPr id="30" name="Rectangle 29">
              <a:extLst>
                <a:ext uri="{FF2B5EF4-FFF2-40B4-BE49-F238E27FC236}">
                  <a16:creationId xmlns:a16="http://schemas.microsoft.com/office/drawing/2014/main" id="{4B889760-5CF0-422C-9D5D-5DF3620C9E28}"/>
                </a:ext>
              </a:extLst>
            </p:cNvPr>
            <p:cNvSpPr/>
            <p:nvPr/>
          </p:nvSpPr>
          <p:spPr>
            <a:xfrm>
              <a:off x="4876800" y="4677317"/>
              <a:ext cx="1066800" cy="4805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EECD9165-C70C-44F3-AEB7-E32638EF7BEE}"/>
              </a:ext>
            </a:extLst>
          </p:cNvPr>
          <p:cNvSpPr txBox="1"/>
          <p:nvPr/>
        </p:nvSpPr>
        <p:spPr>
          <a:xfrm>
            <a:off x="152400" y="5639531"/>
            <a:ext cx="4113953" cy="338554"/>
          </a:xfrm>
          <a:prstGeom prst="rect">
            <a:avLst/>
          </a:prstGeom>
          <a:noFill/>
        </p:spPr>
        <p:txBody>
          <a:bodyPr wrap="square">
            <a:spAutoFit/>
          </a:bodyPr>
          <a:lstStyle/>
          <a:p>
            <a:r>
              <a:rPr lang="en-US" sz="800" b="0" i="0" baseline="0" dirty="0" err="1">
                <a:solidFill>
                  <a:srgbClr val="222222"/>
                </a:solidFill>
                <a:effectLst/>
                <a:latin typeface="Arial" panose="020B0604020202020204" pitchFamily="34" charset="0"/>
              </a:rPr>
              <a:t>Ludewig</a:t>
            </a:r>
            <a:r>
              <a:rPr lang="en-US" sz="800" b="0" i="0" baseline="0" dirty="0">
                <a:solidFill>
                  <a:srgbClr val="222222"/>
                </a:solidFill>
                <a:effectLst/>
                <a:latin typeface="Arial" panose="020B0604020202020204" pitchFamily="34" charset="0"/>
              </a:rPr>
              <a:t>, H., et al. "Design of particle bed reactors for the space nuclear thermal propulsion program." </a:t>
            </a:r>
            <a:r>
              <a:rPr lang="en-US" sz="800" b="0" i="1" baseline="0" dirty="0">
                <a:solidFill>
                  <a:srgbClr val="222222"/>
                </a:solidFill>
                <a:effectLst/>
                <a:latin typeface="Arial" panose="020B0604020202020204" pitchFamily="34" charset="0"/>
              </a:rPr>
              <a:t>Progress in Nuclear Energy</a:t>
            </a:r>
            <a:r>
              <a:rPr lang="en-US" sz="800" b="0" i="0" baseline="0" dirty="0">
                <a:solidFill>
                  <a:srgbClr val="222222"/>
                </a:solidFill>
                <a:effectLst/>
                <a:latin typeface="Arial" panose="020B0604020202020204" pitchFamily="34" charset="0"/>
              </a:rPr>
              <a:t> 30.1 (1996): 1-65.</a:t>
            </a:r>
            <a:endParaRPr lang="en-US" sz="800" baseline="0" dirty="0"/>
          </a:p>
        </p:txBody>
      </p:sp>
      <p:pic>
        <p:nvPicPr>
          <p:cNvPr id="33" name="Picture 32">
            <a:extLst>
              <a:ext uri="{FF2B5EF4-FFF2-40B4-BE49-F238E27FC236}">
                <a16:creationId xmlns:a16="http://schemas.microsoft.com/office/drawing/2014/main" id="{E039D088-9C8B-4880-92FC-B90BF7FAA130}"/>
              </a:ext>
            </a:extLst>
          </p:cNvPr>
          <p:cNvPicPr>
            <a:picLocks noChangeAspect="1"/>
          </p:cNvPicPr>
          <p:nvPr/>
        </p:nvPicPr>
        <p:blipFill>
          <a:blip r:embed="rId7"/>
          <a:stretch>
            <a:fillRect/>
          </a:stretch>
        </p:blipFill>
        <p:spPr>
          <a:xfrm>
            <a:off x="4442053" y="4684931"/>
            <a:ext cx="4335577" cy="1617355"/>
          </a:xfrm>
          <a:prstGeom prst="rect">
            <a:avLst/>
          </a:prstGeom>
        </p:spPr>
      </p:pic>
      <p:pic>
        <p:nvPicPr>
          <p:cNvPr id="11" name="Picture 10">
            <a:extLst>
              <a:ext uri="{FF2B5EF4-FFF2-40B4-BE49-F238E27FC236}">
                <a16:creationId xmlns:a16="http://schemas.microsoft.com/office/drawing/2014/main" id="{26F19C97-7218-4354-A608-83753064F088}"/>
              </a:ext>
            </a:extLst>
          </p:cNvPr>
          <p:cNvPicPr>
            <a:picLocks noChangeAspect="1"/>
          </p:cNvPicPr>
          <p:nvPr/>
        </p:nvPicPr>
        <p:blipFill>
          <a:blip r:embed="rId8"/>
          <a:stretch>
            <a:fillRect/>
          </a:stretch>
        </p:blipFill>
        <p:spPr>
          <a:xfrm>
            <a:off x="5331843" y="1465908"/>
            <a:ext cx="2007553" cy="2544187"/>
          </a:xfrm>
          <a:prstGeom prst="rect">
            <a:avLst/>
          </a:prstGeom>
        </p:spPr>
      </p:pic>
      <p:pic>
        <p:nvPicPr>
          <p:cNvPr id="13" name="Picture 12">
            <a:extLst>
              <a:ext uri="{FF2B5EF4-FFF2-40B4-BE49-F238E27FC236}">
                <a16:creationId xmlns:a16="http://schemas.microsoft.com/office/drawing/2014/main" id="{CDDDDF89-6BC1-4743-9C50-57A3F102DE6A}"/>
              </a:ext>
            </a:extLst>
          </p:cNvPr>
          <p:cNvPicPr>
            <a:picLocks noChangeAspect="1"/>
          </p:cNvPicPr>
          <p:nvPr/>
        </p:nvPicPr>
        <p:blipFill>
          <a:blip r:embed="rId9"/>
          <a:stretch>
            <a:fillRect/>
          </a:stretch>
        </p:blipFill>
        <p:spPr>
          <a:xfrm>
            <a:off x="4625437" y="2942304"/>
            <a:ext cx="990240" cy="1139974"/>
          </a:xfrm>
          <a:prstGeom prst="rect">
            <a:avLst/>
          </a:prstGeom>
          <a:ln>
            <a:solidFill>
              <a:schemeClr val="bg2"/>
            </a:solidFill>
          </a:ln>
        </p:spPr>
      </p:pic>
      <p:pic>
        <p:nvPicPr>
          <p:cNvPr id="22" name="Picture 21">
            <a:extLst>
              <a:ext uri="{FF2B5EF4-FFF2-40B4-BE49-F238E27FC236}">
                <a16:creationId xmlns:a16="http://schemas.microsoft.com/office/drawing/2014/main" id="{00763A52-7A1F-434E-94A7-DA4772AECA2E}"/>
              </a:ext>
            </a:extLst>
          </p:cNvPr>
          <p:cNvPicPr>
            <a:picLocks noChangeAspect="1"/>
          </p:cNvPicPr>
          <p:nvPr/>
        </p:nvPicPr>
        <p:blipFill>
          <a:blip r:embed="rId10"/>
          <a:stretch>
            <a:fillRect/>
          </a:stretch>
        </p:blipFill>
        <p:spPr>
          <a:xfrm>
            <a:off x="7487076" y="1465908"/>
            <a:ext cx="1223197" cy="2529794"/>
          </a:xfrm>
          <a:prstGeom prst="rect">
            <a:avLst/>
          </a:prstGeom>
        </p:spPr>
      </p:pic>
      <p:sp>
        <p:nvSpPr>
          <p:cNvPr id="34" name="TextBox 33">
            <a:extLst>
              <a:ext uri="{FF2B5EF4-FFF2-40B4-BE49-F238E27FC236}">
                <a16:creationId xmlns:a16="http://schemas.microsoft.com/office/drawing/2014/main" id="{ACC43700-A89C-4F12-BF01-56912AD85E61}"/>
              </a:ext>
            </a:extLst>
          </p:cNvPr>
          <p:cNvSpPr txBox="1"/>
          <p:nvPr/>
        </p:nvSpPr>
        <p:spPr>
          <a:xfrm>
            <a:off x="4228085" y="4038600"/>
            <a:ext cx="4763515" cy="502702"/>
          </a:xfrm>
          <a:prstGeom prst="rect">
            <a:avLst/>
          </a:prstGeom>
          <a:noFill/>
        </p:spPr>
        <p:txBody>
          <a:bodyPr wrap="square">
            <a:spAutoFit/>
          </a:bodyPr>
          <a:lstStyle/>
          <a:p>
            <a:pPr algn="ctr" eaLnBrk="0" fontAlgn="base" hangingPunct="0">
              <a:spcBef>
                <a:spcPct val="0"/>
              </a:spcBef>
              <a:spcAft>
                <a:spcPct val="0"/>
              </a:spcAft>
            </a:pPr>
            <a:r>
              <a:rPr lang="en-US" sz="2000" i="1" u="sng" dirty="0">
                <a:solidFill>
                  <a:srgbClr val="002060"/>
                </a:solidFill>
              </a:rPr>
              <a:t>Highlights</a:t>
            </a:r>
            <a:r>
              <a:rPr lang="en-US" sz="2000" i="1" dirty="0">
                <a:solidFill>
                  <a:srgbClr val="002060"/>
                </a:solidFill>
              </a:rPr>
              <a:t>: Fuel design enabled rapid manufacture and testing of fuel prototypes</a:t>
            </a:r>
            <a:endParaRPr lang="en-US" sz="2000" b="1" i="1" dirty="0">
              <a:solidFill>
                <a:srgbClr val="002060"/>
              </a:solidFill>
            </a:endParaRPr>
          </a:p>
        </p:txBody>
      </p:sp>
      <p:sp>
        <p:nvSpPr>
          <p:cNvPr id="32" name="TextBox 31">
            <a:extLst>
              <a:ext uri="{FF2B5EF4-FFF2-40B4-BE49-F238E27FC236}">
                <a16:creationId xmlns:a16="http://schemas.microsoft.com/office/drawing/2014/main" id="{C4B56560-243C-4AE6-914A-09EEB2C56B3B}"/>
              </a:ext>
            </a:extLst>
          </p:cNvPr>
          <p:cNvSpPr txBox="1"/>
          <p:nvPr/>
        </p:nvSpPr>
        <p:spPr>
          <a:xfrm>
            <a:off x="240569" y="3334534"/>
            <a:ext cx="3247726" cy="338554"/>
          </a:xfrm>
          <a:prstGeom prst="rect">
            <a:avLst/>
          </a:prstGeom>
          <a:noFill/>
        </p:spPr>
        <p:txBody>
          <a:bodyPr wrap="square">
            <a:spAutoFit/>
          </a:bodyPr>
          <a:lstStyle/>
          <a:p>
            <a:r>
              <a:rPr lang="en-US" sz="800" b="0" baseline="0" dirty="0">
                <a:solidFill>
                  <a:schemeClr val="bg2"/>
                </a:solidFill>
              </a:rPr>
              <a:t>(Image Above) Haslett, R A. Space nuclear thermal propulsion program. Final report, United States: N. p., 1995.</a:t>
            </a:r>
          </a:p>
        </p:txBody>
      </p:sp>
      <p:sp>
        <p:nvSpPr>
          <p:cNvPr id="35" name="TextBox 34">
            <a:extLst>
              <a:ext uri="{FF2B5EF4-FFF2-40B4-BE49-F238E27FC236}">
                <a16:creationId xmlns:a16="http://schemas.microsoft.com/office/drawing/2014/main" id="{3AC2E996-6312-43C3-9C6C-88E80B4FA8BE}"/>
              </a:ext>
            </a:extLst>
          </p:cNvPr>
          <p:cNvSpPr txBox="1"/>
          <p:nvPr/>
        </p:nvSpPr>
        <p:spPr>
          <a:xfrm>
            <a:off x="465368" y="7230361"/>
            <a:ext cx="3247726" cy="338554"/>
          </a:xfrm>
          <a:prstGeom prst="rect">
            <a:avLst/>
          </a:prstGeom>
          <a:noFill/>
        </p:spPr>
        <p:txBody>
          <a:bodyPr wrap="square">
            <a:spAutoFit/>
          </a:bodyPr>
          <a:lstStyle/>
          <a:p>
            <a:r>
              <a:rPr lang="en-US" sz="800" b="0" baseline="0" dirty="0">
                <a:solidFill>
                  <a:schemeClr val="bg2"/>
                </a:solidFill>
              </a:rPr>
              <a:t>(Image Above) Haslett, R A. Space nuclear thermal propulsion program. Final report, United States: N. p., 1995.</a:t>
            </a:r>
          </a:p>
        </p:txBody>
      </p:sp>
      <p:sp>
        <p:nvSpPr>
          <p:cNvPr id="36" name="TextBox 35">
            <a:extLst>
              <a:ext uri="{FF2B5EF4-FFF2-40B4-BE49-F238E27FC236}">
                <a16:creationId xmlns:a16="http://schemas.microsoft.com/office/drawing/2014/main" id="{0C8D0774-C66D-47FF-B378-E945188A328A}"/>
              </a:ext>
            </a:extLst>
          </p:cNvPr>
          <p:cNvSpPr txBox="1"/>
          <p:nvPr/>
        </p:nvSpPr>
        <p:spPr>
          <a:xfrm>
            <a:off x="5564328" y="3995702"/>
            <a:ext cx="3372276" cy="215444"/>
          </a:xfrm>
          <a:prstGeom prst="rect">
            <a:avLst/>
          </a:prstGeom>
          <a:noFill/>
        </p:spPr>
        <p:txBody>
          <a:bodyPr wrap="square">
            <a:spAutoFit/>
          </a:bodyPr>
          <a:lstStyle/>
          <a:p>
            <a:r>
              <a:rPr lang="en-US" sz="800" b="0" baseline="0" dirty="0">
                <a:solidFill>
                  <a:schemeClr val="bg2"/>
                </a:solidFill>
              </a:rPr>
              <a:t>Lenard, R. X. in Acta </a:t>
            </a:r>
            <a:r>
              <a:rPr lang="en-US" sz="800" b="0" baseline="0" dirty="0" err="1">
                <a:solidFill>
                  <a:schemeClr val="bg2"/>
                </a:solidFill>
              </a:rPr>
              <a:t>Astronautica</a:t>
            </a:r>
            <a:r>
              <a:rPr lang="en-US" sz="800" b="0" baseline="0" dirty="0">
                <a:solidFill>
                  <a:schemeClr val="bg2"/>
                </a:solidFill>
              </a:rPr>
              <a:t>, Vol. 57, 2–8, p. 404-414, 2005.</a:t>
            </a:r>
          </a:p>
        </p:txBody>
      </p:sp>
    </p:spTree>
    <p:extLst>
      <p:ext uri="{BB962C8B-B14F-4D97-AF65-F5344CB8AC3E}">
        <p14:creationId xmlns:p14="http://schemas.microsoft.com/office/powerpoint/2010/main" val="1130989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44E3B-43B8-477C-953C-63D54F338A3F}"/>
              </a:ext>
            </a:extLst>
          </p:cNvPr>
          <p:cNvSpPr>
            <a:spLocks noGrp="1"/>
          </p:cNvSpPr>
          <p:nvPr>
            <p:ph type="title"/>
          </p:nvPr>
        </p:nvSpPr>
        <p:spPr/>
        <p:txBody>
          <a:bodyPr/>
          <a:lstStyle/>
          <a:p>
            <a:r>
              <a:rPr lang="en-US" dirty="0"/>
              <a:t>Lessons Learned from SNTP Fuel Development</a:t>
            </a:r>
          </a:p>
        </p:txBody>
      </p:sp>
      <p:sp>
        <p:nvSpPr>
          <p:cNvPr id="6" name="Text Placeholder 5">
            <a:extLst>
              <a:ext uri="{FF2B5EF4-FFF2-40B4-BE49-F238E27FC236}">
                <a16:creationId xmlns:a16="http://schemas.microsoft.com/office/drawing/2014/main" id="{17490669-1486-4364-9EF6-8114C89BEC8D}"/>
              </a:ext>
            </a:extLst>
          </p:cNvPr>
          <p:cNvSpPr>
            <a:spLocks noGrp="1"/>
          </p:cNvSpPr>
          <p:nvPr>
            <p:ph type="body" sz="quarter" idx="10"/>
          </p:nvPr>
        </p:nvSpPr>
        <p:spPr>
          <a:xfrm>
            <a:off x="609600" y="762000"/>
            <a:ext cx="10972800" cy="737466"/>
          </a:xfrm>
        </p:spPr>
        <p:txBody>
          <a:bodyPr/>
          <a:lstStyle/>
          <a:p>
            <a:r>
              <a:rPr lang="en-US" dirty="0"/>
              <a:t>Fuel performance limited by coolability of particles to maintain centerline temperature below the melting point. Hot spots due to complex flow distributions hypothesized to be the controlling failure mode.</a:t>
            </a:r>
          </a:p>
        </p:txBody>
      </p:sp>
      <p:pic>
        <p:nvPicPr>
          <p:cNvPr id="4" name="Picture 3">
            <a:extLst>
              <a:ext uri="{FF2B5EF4-FFF2-40B4-BE49-F238E27FC236}">
                <a16:creationId xmlns:a16="http://schemas.microsoft.com/office/drawing/2014/main" id="{797A0663-799F-4FBC-8DFE-1E4BDAB00582}"/>
              </a:ext>
            </a:extLst>
          </p:cNvPr>
          <p:cNvPicPr>
            <a:picLocks noChangeAspect="1"/>
          </p:cNvPicPr>
          <p:nvPr/>
        </p:nvPicPr>
        <p:blipFill>
          <a:blip r:embed="rId3"/>
          <a:stretch>
            <a:fillRect/>
          </a:stretch>
        </p:blipFill>
        <p:spPr>
          <a:xfrm>
            <a:off x="4267201" y="1295400"/>
            <a:ext cx="7257988" cy="4648200"/>
          </a:xfrm>
          <a:prstGeom prst="rect">
            <a:avLst/>
          </a:prstGeom>
        </p:spPr>
      </p:pic>
      <p:pic>
        <p:nvPicPr>
          <p:cNvPr id="5" name="Picture 4">
            <a:extLst>
              <a:ext uri="{FF2B5EF4-FFF2-40B4-BE49-F238E27FC236}">
                <a16:creationId xmlns:a16="http://schemas.microsoft.com/office/drawing/2014/main" id="{427ED98F-C597-4B1D-8586-91E30950B91D}"/>
              </a:ext>
            </a:extLst>
          </p:cNvPr>
          <p:cNvPicPr>
            <a:picLocks noChangeAspect="1"/>
          </p:cNvPicPr>
          <p:nvPr/>
        </p:nvPicPr>
        <p:blipFill>
          <a:blip r:embed="rId4"/>
          <a:stretch>
            <a:fillRect/>
          </a:stretch>
        </p:blipFill>
        <p:spPr>
          <a:xfrm>
            <a:off x="505045" y="1524000"/>
            <a:ext cx="3085724" cy="3962400"/>
          </a:xfrm>
          <a:prstGeom prst="rect">
            <a:avLst/>
          </a:prstGeom>
        </p:spPr>
      </p:pic>
      <p:pic>
        <p:nvPicPr>
          <p:cNvPr id="8" name="Picture 7">
            <a:extLst>
              <a:ext uri="{FF2B5EF4-FFF2-40B4-BE49-F238E27FC236}">
                <a16:creationId xmlns:a16="http://schemas.microsoft.com/office/drawing/2014/main" id="{CD24449F-681E-43C8-B65D-4C528174BF80}"/>
              </a:ext>
            </a:extLst>
          </p:cNvPr>
          <p:cNvPicPr>
            <a:picLocks noChangeAspect="1"/>
          </p:cNvPicPr>
          <p:nvPr/>
        </p:nvPicPr>
        <p:blipFill>
          <a:blip r:embed="rId5"/>
          <a:stretch>
            <a:fillRect/>
          </a:stretch>
        </p:blipFill>
        <p:spPr>
          <a:xfrm>
            <a:off x="581025" y="5510934"/>
            <a:ext cx="2971800" cy="712932"/>
          </a:xfrm>
          <a:prstGeom prst="rect">
            <a:avLst/>
          </a:prstGeom>
        </p:spPr>
      </p:pic>
      <p:sp>
        <p:nvSpPr>
          <p:cNvPr id="10" name="TextBox 9">
            <a:extLst>
              <a:ext uri="{FF2B5EF4-FFF2-40B4-BE49-F238E27FC236}">
                <a16:creationId xmlns:a16="http://schemas.microsoft.com/office/drawing/2014/main" id="{59559E89-D786-4B2E-A47E-9F3AA32E57A7}"/>
              </a:ext>
            </a:extLst>
          </p:cNvPr>
          <p:cNvSpPr txBox="1"/>
          <p:nvPr/>
        </p:nvSpPr>
        <p:spPr>
          <a:xfrm>
            <a:off x="3824177" y="5821898"/>
            <a:ext cx="8382000" cy="502702"/>
          </a:xfrm>
          <a:prstGeom prst="rect">
            <a:avLst/>
          </a:prstGeom>
          <a:noFill/>
        </p:spPr>
        <p:txBody>
          <a:bodyPr wrap="square">
            <a:spAutoFit/>
          </a:bodyPr>
          <a:lstStyle/>
          <a:p>
            <a:pPr algn="ctr"/>
            <a:r>
              <a:rPr lang="en-US" sz="2000" i="1" dirty="0">
                <a:solidFill>
                  <a:srgbClr val="002060"/>
                </a:solidFill>
              </a:rPr>
              <a:t>Rapid, separate effects testing lead to important discoveries which accelerated fuel development and design. Prototypic experiments were recommended to define performance window of the fuel. </a:t>
            </a:r>
          </a:p>
        </p:txBody>
      </p:sp>
      <p:sp>
        <p:nvSpPr>
          <p:cNvPr id="9" name="TextBox 8">
            <a:extLst>
              <a:ext uri="{FF2B5EF4-FFF2-40B4-BE49-F238E27FC236}">
                <a16:creationId xmlns:a16="http://schemas.microsoft.com/office/drawing/2014/main" id="{A82569D5-4A31-42DD-87E6-98CF287561FA}"/>
              </a:ext>
            </a:extLst>
          </p:cNvPr>
          <p:cNvSpPr txBox="1"/>
          <p:nvPr/>
        </p:nvSpPr>
        <p:spPr>
          <a:xfrm>
            <a:off x="65430" y="1371600"/>
            <a:ext cx="4038600" cy="338554"/>
          </a:xfrm>
          <a:prstGeom prst="rect">
            <a:avLst/>
          </a:prstGeom>
          <a:noFill/>
        </p:spPr>
        <p:txBody>
          <a:bodyPr wrap="square">
            <a:spAutoFit/>
          </a:bodyPr>
          <a:lstStyle/>
          <a:p>
            <a:r>
              <a:rPr lang="en-US" sz="800" b="0" baseline="0" dirty="0">
                <a:solidFill>
                  <a:schemeClr val="bg2"/>
                </a:solidFill>
              </a:rPr>
              <a:t>Haslett, R A. Space nuclear thermal propulsion program. Final report, United States: N. p., 1995.</a:t>
            </a:r>
          </a:p>
        </p:txBody>
      </p:sp>
      <p:sp>
        <p:nvSpPr>
          <p:cNvPr id="11" name="TextBox 10">
            <a:extLst>
              <a:ext uri="{FF2B5EF4-FFF2-40B4-BE49-F238E27FC236}">
                <a16:creationId xmlns:a16="http://schemas.microsoft.com/office/drawing/2014/main" id="{25B71578-2B3F-471B-AB0A-30A1E674B790}"/>
              </a:ext>
            </a:extLst>
          </p:cNvPr>
          <p:cNvSpPr txBox="1"/>
          <p:nvPr/>
        </p:nvSpPr>
        <p:spPr>
          <a:xfrm>
            <a:off x="428845" y="6073249"/>
            <a:ext cx="3372276" cy="215444"/>
          </a:xfrm>
          <a:prstGeom prst="rect">
            <a:avLst/>
          </a:prstGeom>
          <a:noFill/>
        </p:spPr>
        <p:txBody>
          <a:bodyPr wrap="square">
            <a:spAutoFit/>
          </a:bodyPr>
          <a:lstStyle/>
          <a:p>
            <a:r>
              <a:rPr lang="en-US" sz="800" b="0" baseline="0" dirty="0">
                <a:solidFill>
                  <a:schemeClr val="bg2"/>
                </a:solidFill>
              </a:rPr>
              <a:t>Lenard, R. X. in Acta </a:t>
            </a:r>
            <a:r>
              <a:rPr lang="en-US" sz="800" b="0" baseline="0" dirty="0" err="1">
                <a:solidFill>
                  <a:schemeClr val="bg2"/>
                </a:solidFill>
              </a:rPr>
              <a:t>Astronautica</a:t>
            </a:r>
            <a:r>
              <a:rPr lang="en-US" sz="800" b="0" baseline="0" dirty="0">
                <a:solidFill>
                  <a:schemeClr val="bg2"/>
                </a:solidFill>
              </a:rPr>
              <a:t>, Vol. 57, 2–8, p. 404-414, 2005.</a:t>
            </a:r>
          </a:p>
        </p:txBody>
      </p:sp>
      <p:sp>
        <p:nvSpPr>
          <p:cNvPr id="12" name="TextBox 11">
            <a:extLst>
              <a:ext uri="{FF2B5EF4-FFF2-40B4-BE49-F238E27FC236}">
                <a16:creationId xmlns:a16="http://schemas.microsoft.com/office/drawing/2014/main" id="{BF4D5F25-7E26-4DD5-AED3-C92445316F78}"/>
              </a:ext>
            </a:extLst>
          </p:cNvPr>
          <p:cNvSpPr txBox="1"/>
          <p:nvPr/>
        </p:nvSpPr>
        <p:spPr>
          <a:xfrm>
            <a:off x="4967849" y="5714176"/>
            <a:ext cx="6846277" cy="215444"/>
          </a:xfrm>
          <a:prstGeom prst="rect">
            <a:avLst/>
          </a:prstGeom>
          <a:noFill/>
        </p:spPr>
        <p:txBody>
          <a:bodyPr wrap="square">
            <a:spAutoFit/>
          </a:bodyPr>
          <a:lstStyle/>
          <a:p>
            <a:r>
              <a:rPr lang="en-US" sz="800" baseline="0" dirty="0">
                <a:solidFill>
                  <a:schemeClr val="bg2"/>
                </a:solidFill>
              </a:rPr>
              <a:t>Bhattacharyya, S. K. An assessment of fuels for nuclear thermal propulsion. Argonne National Laboratory ANL/TD/TM01-22 (2002)</a:t>
            </a:r>
          </a:p>
        </p:txBody>
      </p:sp>
    </p:spTree>
    <p:extLst>
      <p:ext uri="{BB962C8B-B14F-4D97-AF65-F5344CB8AC3E}">
        <p14:creationId xmlns:p14="http://schemas.microsoft.com/office/powerpoint/2010/main" val="2681218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44E3B-43B8-477C-953C-63D54F338A3F}"/>
              </a:ext>
            </a:extLst>
          </p:cNvPr>
          <p:cNvSpPr>
            <a:spLocks noGrp="1"/>
          </p:cNvSpPr>
          <p:nvPr>
            <p:ph type="title"/>
          </p:nvPr>
        </p:nvSpPr>
        <p:spPr/>
        <p:txBody>
          <a:bodyPr/>
          <a:lstStyle/>
          <a:p>
            <a:r>
              <a:rPr lang="en-US" dirty="0"/>
              <a:t>Emerging Fuels: Cercer Fuel Overview</a:t>
            </a:r>
          </a:p>
        </p:txBody>
      </p:sp>
      <p:sp>
        <p:nvSpPr>
          <p:cNvPr id="5" name="Text Placeholder 4">
            <a:extLst>
              <a:ext uri="{FF2B5EF4-FFF2-40B4-BE49-F238E27FC236}">
                <a16:creationId xmlns:a16="http://schemas.microsoft.com/office/drawing/2014/main" id="{0DE1C5E3-65C4-40F2-817C-C7C35EB00B2B}"/>
              </a:ext>
            </a:extLst>
          </p:cNvPr>
          <p:cNvSpPr>
            <a:spLocks noGrp="1"/>
          </p:cNvSpPr>
          <p:nvPr>
            <p:ph type="body" sz="quarter" idx="10"/>
          </p:nvPr>
        </p:nvSpPr>
        <p:spPr/>
        <p:txBody>
          <a:bodyPr/>
          <a:lstStyle/>
          <a:p>
            <a:r>
              <a:rPr lang="en-US" dirty="0"/>
              <a:t>In a ceramic ceramic (cercer) fuel, a ceramic refractory carbide matrix (such as ZrC) can offer the benefits of high melting temperature, low neutron absorption, and hydrogen compatibility without sacrificing uranium loading.</a:t>
            </a:r>
          </a:p>
        </p:txBody>
      </p:sp>
      <p:pic>
        <p:nvPicPr>
          <p:cNvPr id="4" name="Picture 3">
            <a:extLst>
              <a:ext uri="{FF2B5EF4-FFF2-40B4-BE49-F238E27FC236}">
                <a16:creationId xmlns:a16="http://schemas.microsoft.com/office/drawing/2014/main" id="{C9C18F36-C0E0-42BB-A965-A30FCFD2780E}"/>
              </a:ext>
            </a:extLst>
          </p:cNvPr>
          <p:cNvPicPr/>
          <p:nvPr/>
        </p:nvPicPr>
        <p:blipFill>
          <a:blip r:embed="rId2"/>
          <a:stretch>
            <a:fillRect/>
          </a:stretch>
        </p:blipFill>
        <p:spPr>
          <a:xfrm>
            <a:off x="7270002" y="1524000"/>
            <a:ext cx="4940471" cy="4252332"/>
          </a:xfrm>
          <a:prstGeom prst="rect">
            <a:avLst/>
          </a:prstGeom>
        </p:spPr>
      </p:pic>
      <p:sp>
        <p:nvSpPr>
          <p:cNvPr id="6" name="Rectangle 5">
            <a:extLst>
              <a:ext uri="{FF2B5EF4-FFF2-40B4-BE49-F238E27FC236}">
                <a16:creationId xmlns:a16="http://schemas.microsoft.com/office/drawing/2014/main" id="{64FD59DE-A733-4C04-A840-0C720C7271AC}"/>
              </a:ext>
            </a:extLst>
          </p:cNvPr>
          <p:cNvSpPr/>
          <p:nvPr/>
        </p:nvSpPr>
        <p:spPr>
          <a:xfrm>
            <a:off x="7391400" y="5715000"/>
            <a:ext cx="3906088" cy="215444"/>
          </a:xfrm>
          <a:prstGeom prst="rect">
            <a:avLst/>
          </a:prstGeom>
        </p:spPr>
        <p:txBody>
          <a:bodyPr wrap="square">
            <a:spAutoFit/>
          </a:bodyPr>
          <a:lstStyle/>
          <a:p>
            <a:r>
              <a:rPr lang="en-US" sz="800" b="0" i="1" baseline="0" dirty="0">
                <a:solidFill>
                  <a:schemeClr val="bg2"/>
                </a:solidFill>
                <a:latin typeface="Arial" charset="0"/>
                <a:ea typeface="Arial" charset="0"/>
                <a:cs typeface="Arial" charset="0"/>
              </a:rPr>
              <a:t>Adapted from: </a:t>
            </a:r>
            <a:r>
              <a:rPr lang="en-US" sz="800" b="0" i="1" baseline="0" dirty="0" err="1">
                <a:solidFill>
                  <a:schemeClr val="bg2"/>
                </a:solidFill>
                <a:latin typeface="Arial" charset="0"/>
                <a:ea typeface="Arial" charset="0"/>
                <a:cs typeface="Arial" charset="0"/>
              </a:rPr>
              <a:t>Terrani</a:t>
            </a:r>
            <a:r>
              <a:rPr lang="en-US" sz="800" b="0" i="1" baseline="0" dirty="0">
                <a:solidFill>
                  <a:schemeClr val="bg2"/>
                </a:solidFill>
                <a:latin typeface="Arial" charset="0"/>
                <a:ea typeface="Arial" charset="0"/>
                <a:cs typeface="Arial" charset="0"/>
              </a:rPr>
              <a:t>, K., et. al. J. </a:t>
            </a:r>
            <a:r>
              <a:rPr lang="en-US" sz="800" b="0" i="1" baseline="0" dirty="0" err="1">
                <a:solidFill>
                  <a:schemeClr val="bg2"/>
                </a:solidFill>
                <a:latin typeface="Arial" charset="0"/>
                <a:ea typeface="Arial" charset="0"/>
                <a:cs typeface="Arial" charset="0"/>
              </a:rPr>
              <a:t>Nuc</a:t>
            </a:r>
            <a:r>
              <a:rPr lang="en-US" sz="800" b="0" i="1" baseline="0" dirty="0">
                <a:solidFill>
                  <a:schemeClr val="bg2"/>
                </a:solidFill>
                <a:latin typeface="Arial" charset="0"/>
                <a:ea typeface="Arial" charset="0"/>
                <a:cs typeface="Arial" charset="0"/>
              </a:rPr>
              <a:t>. Mat., 2012. 427(1-3): p. 209-224.</a:t>
            </a:r>
          </a:p>
        </p:txBody>
      </p:sp>
      <p:sp>
        <p:nvSpPr>
          <p:cNvPr id="7" name="Rectangle 6">
            <a:extLst>
              <a:ext uri="{FF2B5EF4-FFF2-40B4-BE49-F238E27FC236}">
                <a16:creationId xmlns:a16="http://schemas.microsoft.com/office/drawing/2014/main" id="{7A06D452-E52C-430B-A954-BE3C490681C6}"/>
              </a:ext>
            </a:extLst>
          </p:cNvPr>
          <p:cNvSpPr/>
          <p:nvPr/>
        </p:nvSpPr>
        <p:spPr>
          <a:xfrm>
            <a:off x="7391400" y="5924490"/>
            <a:ext cx="4716778" cy="338554"/>
          </a:xfrm>
          <a:prstGeom prst="rect">
            <a:avLst/>
          </a:prstGeom>
        </p:spPr>
        <p:txBody>
          <a:bodyPr wrap="square">
            <a:spAutoFit/>
          </a:bodyPr>
          <a:lstStyle/>
          <a:p>
            <a:pPr algn="ctr"/>
            <a:r>
              <a:rPr lang="en-US" sz="1600" b="1" baseline="0" dirty="0">
                <a:solidFill>
                  <a:srgbClr val="002060"/>
                </a:solidFill>
              </a:rPr>
              <a:t>Cercer Micro-Engineered Particle Concept</a:t>
            </a:r>
          </a:p>
        </p:txBody>
      </p:sp>
      <p:pic>
        <p:nvPicPr>
          <p:cNvPr id="8" name="Picture 1">
            <a:extLst>
              <a:ext uri="{FF2B5EF4-FFF2-40B4-BE49-F238E27FC236}">
                <a16:creationId xmlns:a16="http://schemas.microsoft.com/office/drawing/2014/main" id="{19016805-6E6D-4467-9E20-21DD81C69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34" y="1524000"/>
            <a:ext cx="3064293" cy="230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A15BD62D-F732-4875-BE79-07346BA888E3}"/>
              </a:ext>
            </a:extLst>
          </p:cNvPr>
          <p:cNvSpPr>
            <a:spLocks noChangeArrowheads="1"/>
          </p:cNvSpPr>
          <p:nvPr/>
        </p:nvSpPr>
        <p:spPr bwMode="auto">
          <a:xfrm>
            <a:off x="119123" y="3581134"/>
            <a:ext cx="1641475"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spcBef>
                <a:spcPct val="0"/>
              </a:spcBef>
              <a:buFontTx/>
              <a:buNone/>
            </a:pPr>
            <a:r>
              <a:rPr lang="en-US" altLang="en-US" sz="800" b="0" baseline="0" dirty="0">
                <a:solidFill>
                  <a:schemeClr val="tx1"/>
                </a:solidFill>
              </a:rPr>
              <a:t>www.world-nuclear-news.org</a:t>
            </a:r>
          </a:p>
        </p:txBody>
      </p:sp>
      <p:pic>
        <p:nvPicPr>
          <p:cNvPr id="10" name="Picture 9">
            <a:extLst>
              <a:ext uri="{FF2B5EF4-FFF2-40B4-BE49-F238E27FC236}">
                <a16:creationId xmlns:a16="http://schemas.microsoft.com/office/drawing/2014/main" id="{3FDC95FE-5CAF-492F-B384-FC454273BDE2}"/>
              </a:ext>
            </a:extLst>
          </p:cNvPr>
          <p:cNvPicPr>
            <a:picLocks noChangeAspect="1"/>
          </p:cNvPicPr>
          <p:nvPr/>
        </p:nvPicPr>
        <p:blipFill>
          <a:blip r:embed="rId4"/>
          <a:stretch>
            <a:fillRect/>
          </a:stretch>
        </p:blipFill>
        <p:spPr>
          <a:xfrm>
            <a:off x="2536565" y="1550130"/>
            <a:ext cx="4432997" cy="2326078"/>
          </a:xfrm>
          <a:prstGeom prst="rect">
            <a:avLst/>
          </a:prstGeom>
        </p:spPr>
      </p:pic>
      <p:pic>
        <p:nvPicPr>
          <p:cNvPr id="11" name="Picture 10">
            <a:extLst>
              <a:ext uri="{FF2B5EF4-FFF2-40B4-BE49-F238E27FC236}">
                <a16:creationId xmlns:a16="http://schemas.microsoft.com/office/drawing/2014/main" id="{F10303B5-B38F-4CD9-ACBB-4F598FCB29F7}"/>
              </a:ext>
            </a:extLst>
          </p:cNvPr>
          <p:cNvPicPr>
            <a:picLocks noChangeAspect="1"/>
          </p:cNvPicPr>
          <p:nvPr/>
        </p:nvPicPr>
        <p:blipFill>
          <a:blip r:embed="rId5"/>
          <a:stretch>
            <a:fillRect/>
          </a:stretch>
        </p:blipFill>
        <p:spPr>
          <a:xfrm>
            <a:off x="3621881" y="3957378"/>
            <a:ext cx="3007519" cy="2291022"/>
          </a:xfrm>
          <a:prstGeom prst="rect">
            <a:avLst/>
          </a:prstGeom>
        </p:spPr>
      </p:pic>
      <p:sp>
        <p:nvSpPr>
          <p:cNvPr id="12" name="Rectangle 11">
            <a:extLst>
              <a:ext uri="{FF2B5EF4-FFF2-40B4-BE49-F238E27FC236}">
                <a16:creationId xmlns:a16="http://schemas.microsoft.com/office/drawing/2014/main" id="{91D6E5C4-88B9-4241-8C65-695B5B771D39}"/>
              </a:ext>
            </a:extLst>
          </p:cNvPr>
          <p:cNvSpPr/>
          <p:nvPr/>
        </p:nvSpPr>
        <p:spPr>
          <a:xfrm>
            <a:off x="380930" y="4724400"/>
            <a:ext cx="3064293" cy="830997"/>
          </a:xfrm>
          <a:prstGeom prst="rect">
            <a:avLst/>
          </a:prstGeom>
        </p:spPr>
        <p:txBody>
          <a:bodyPr wrap="square">
            <a:spAutoFit/>
          </a:bodyPr>
          <a:lstStyle/>
          <a:p>
            <a:pPr algn="ctr"/>
            <a:r>
              <a:rPr lang="en-US" sz="2400" b="1" dirty="0">
                <a:solidFill>
                  <a:srgbClr val="002060"/>
                </a:solidFill>
              </a:rPr>
              <a:t>Can we tailor coated particle designs to specifically meet the needs of NTP?</a:t>
            </a:r>
          </a:p>
        </p:txBody>
      </p:sp>
      <p:cxnSp>
        <p:nvCxnSpPr>
          <p:cNvPr id="13" name="Straight Arrow Connector 12">
            <a:extLst>
              <a:ext uri="{FF2B5EF4-FFF2-40B4-BE49-F238E27FC236}">
                <a16:creationId xmlns:a16="http://schemas.microsoft.com/office/drawing/2014/main" id="{F227E600-2F09-4B65-8D48-4CB6611C5B96}"/>
              </a:ext>
            </a:extLst>
          </p:cNvPr>
          <p:cNvCxnSpPr/>
          <p:nvPr/>
        </p:nvCxnSpPr>
        <p:spPr>
          <a:xfrm flipV="1">
            <a:off x="3332441" y="4986104"/>
            <a:ext cx="1066800" cy="15240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16524679-04FF-43E0-BBA3-488BB85982AD}"/>
              </a:ext>
            </a:extLst>
          </p:cNvPr>
          <p:cNvSpPr txBox="1"/>
          <p:nvPr/>
        </p:nvSpPr>
        <p:spPr>
          <a:xfrm>
            <a:off x="14319" y="3784555"/>
            <a:ext cx="3318122" cy="502702"/>
          </a:xfrm>
          <a:prstGeom prst="rect">
            <a:avLst/>
          </a:prstGeom>
          <a:noFill/>
        </p:spPr>
        <p:txBody>
          <a:bodyPr wrap="square">
            <a:spAutoFit/>
          </a:bodyPr>
          <a:lstStyle/>
          <a:p>
            <a:pPr algn="ctr"/>
            <a:r>
              <a:rPr lang="en-US" sz="2000" i="1" dirty="0">
                <a:solidFill>
                  <a:srgbClr val="002060"/>
                </a:solidFill>
              </a:rPr>
              <a:t>TRISO fuel irradiation and subsequent safety testing up to 1800 °C</a:t>
            </a:r>
          </a:p>
        </p:txBody>
      </p:sp>
      <p:cxnSp>
        <p:nvCxnSpPr>
          <p:cNvPr id="15" name="Straight Connector 14">
            <a:extLst>
              <a:ext uri="{FF2B5EF4-FFF2-40B4-BE49-F238E27FC236}">
                <a16:creationId xmlns:a16="http://schemas.microsoft.com/office/drawing/2014/main" id="{243DC10F-DAB4-47B0-84F7-5861F9E888DE}"/>
              </a:ext>
            </a:extLst>
          </p:cNvPr>
          <p:cNvCxnSpPr>
            <a:cxnSpLocks/>
          </p:cNvCxnSpPr>
          <p:nvPr/>
        </p:nvCxnSpPr>
        <p:spPr bwMode="auto">
          <a:xfrm>
            <a:off x="7086600" y="1550130"/>
            <a:ext cx="0" cy="4698270"/>
          </a:xfrm>
          <a:prstGeom prst="line">
            <a:avLst/>
          </a:prstGeom>
          <a:ln w="38100">
            <a:solidFill>
              <a:srgbClr val="6698C9"/>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968543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44E3B-43B8-477C-953C-63D54F338A3F}"/>
              </a:ext>
            </a:extLst>
          </p:cNvPr>
          <p:cNvSpPr>
            <a:spLocks noGrp="1"/>
          </p:cNvSpPr>
          <p:nvPr>
            <p:ph type="title"/>
          </p:nvPr>
        </p:nvSpPr>
        <p:spPr/>
        <p:txBody>
          <a:bodyPr/>
          <a:lstStyle/>
          <a:p>
            <a:r>
              <a:rPr lang="en-US" dirty="0"/>
              <a:t>Cercer Fuel Form Maturation Needs</a:t>
            </a:r>
          </a:p>
        </p:txBody>
      </p:sp>
      <p:sp>
        <p:nvSpPr>
          <p:cNvPr id="5" name="Text Placeholder 4">
            <a:extLst>
              <a:ext uri="{FF2B5EF4-FFF2-40B4-BE49-F238E27FC236}">
                <a16:creationId xmlns:a16="http://schemas.microsoft.com/office/drawing/2014/main" id="{F9876C41-099C-4432-AEAA-01E9EB385F8D}"/>
              </a:ext>
            </a:extLst>
          </p:cNvPr>
          <p:cNvSpPr>
            <a:spLocks noGrp="1"/>
          </p:cNvSpPr>
          <p:nvPr>
            <p:ph type="body" sz="quarter" idx="10"/>
          </p:nvPr>
        </p:nvSpPr>
        <p:spPr/>
        <p:txBody>
          <a:bodyPr/>
          <a:lstStyle/>
          <a:p>
            <a:r>
              <a:rPr lang="en-US" dirty="0"/>
              <a:t>No major historic NTP programs have developed cercer fuel forms which results in some knowledge gaps related to selection of optimal manufacture processes and anticipated failure modes.</a:t>
            </a:r>
          </a:p>
        </p:txBody>
      </p:sp>
      <p:pic>
        <p:nvPicPr>
          <p:cNvPr id="7" name="Picture 6">
            <a:extLst>
              <a:ext uri="{FF2B5EF4-FFF2-40B4-BE49-F238E27FC236}">
                <a16:creationId xmlns:a16="http://schemas.microsoft.com/office/drawing/2014/main" id="{44AAE0E2-FC90-47BA-85D4-86F2D660E78A}"/>
              </a:ext>
            </a:extLst>
          </p:cNvPr>
          <p:cNvPicPr>
            <a:picLocks noChangeAspect="1"/>
          </p:cNvPicPr>
          <p:nvPr/>
        </p:nvPicPr>
        <p:blipFill>
          <a:blip r:embed="rId2"/>
          <a:stretch>
            <a:fillRect/>
          </a:stretch>
        </p:blipFill>
        <p:spPr>
          <a:xfrm>
            <a:off x="602673" y="1493250"/>
            <a:ext cx="7858889" cy="4497750"/>
          </a:xfrm>
          <a:prstGeom prst="rect">
            <a:avLst/>
          </a:prstGeom>
        </p:spPr>
      </p:pic>
      <p:sp>
        <p:nvSpPr>
          <p:cNvPr id="8" name="Rectangle 7">
            <a:extLst>
              <a:ext uri="{FF2B5EF4-FFF2-40B4-BE49-F238E27FC236}">
                <a16:creationId xmlns:a16="http://schemas.microsoft.com/office/drawing/2014/main" id="{F34B78AC-A4CC-42EC-BD74-096A693BA96A}"/>
              </a:ext>
            </a:extLst>
          </p:cNvPr>
          <p:cNvSpPr/>
          <p:nvPr/>
        </p:nvSpPr>
        <p:spPr>
          <a:xfrm>
            <a:off x="548889" y="5988278"/>
            <a:ext cx="6080511" cy="215444"/>
          </a:xfrm>
          <a:prstGeom prst="rect">
            <a:avLst/>
          </a:prstGeom>
        </p:spPr>
        <p:txBody>
          <a:bodyPr wrap="none">
            <a:spAutoFit/>
          </a:bodyPr>
          <a:lstStyle/>
          <a:p>
            <a:r>
              <a:rPr lang="en-US" sz="800" b="0" i="1" baseline="0" dirty="0">
                <a:solidFill>
                  <a:schemeClr val="bg2"/>
                </a:solidFill>
              </a:rPr>
              <a:t>Carmack, W. et. al. “Technology Readiness Levels for Advanced Nuclear Fuels and Materials Development” (INL/JOU-16-38690)</a:t>
            </a:r>
          </a:p>
        </p:txBody>
      </p:sp>
      <p:sp>
        <p:nvSpPr>
          <p:cNvPr id="4" name="Rectangle 3">
            <a:extLst>
              <a:ext uri="{FF2B5EF4-FFF2-40B4-BE49-F238E27FC236}">
                <a16:creationId xmlns:a16="http://schemas.microsoft.com/office/drawing/2014/main" id="{4C1D29FD-F42D-4626-8D61-AA91E7FFA370}"/>
              </a:ext>
            </a:extLst>
          </p:cNvPr>
          <p:cNvSpPr/>
          <p:nvPr/>
        </p:nvSpPr>
        <p:spPr bwMode="auto">
          <a:xfrm>
            <a:off x="8447912" y="1289351"/>
            <a:ext cx="3134488" cy="1935750"/>
          </a:xfrm>
          <a:prstGeom prst="rect">
            <a:avLst/>
          </a:prstGeom>
          <a:solidFill>
            <a:srgbClr val="D6EDBD"/>
          </a:solidFill>
          <a:ln>
            <a:solidFill>
              <a:srgbClr val="92D050"/>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Tx/>
              <a:buSzTx/>
              <a:tabLst/>
            </a:pPr>
            <a:r>
              <a:rPr lang="en-US" sz="1600" u="sng" baseline="0" dirty="0">
                <a:solidFill>
                  <a:schemeClr val="bg2"/>
                </a:solidFill>
                <a:latin typeface="Arial" charset="0"/>
              </a:rPr>
              <a:t>Fabrication Maturation Needs</a:t>
            </a:r>
          </a:p>
          <a:p>
            <a:pPr marR="0" algn="ctr" defTabSz="914400" rtl="0" eaLnBrk="0" fontAlgn="base" latinLnBrk="0" hangingPunct="0">
              <a:lnSpc>
                <a:spcPct val="100000"/>
              </a:lnSpc>
              <a:spcBef>
                <a:spcPct val="20000"/>
              </a:spcBef>
              <a:spcAft>
                <a:spcPct val="0"/>
              </a:spcAft>
              <a:buClrTx/>
              <a:buSzTx/>
              <a:tabLst/>
            </a:pPr>
            <a:endParaRPr kumimoji="0" lang="en-US" sz="1000" b="1" i="0" u="sng" strike="noStrike" cap="none" normalizeH="0" baseline="0" dirty="0">
              <a:ln>
                <a:noFill/>
              </a:ln>
              <a:solidFill>
                <a:schemeClr val="bg2"/>
              </a:solidFill>
              <a:effectLst/>
              <a:latin typeface="Arial" charset="0"/>
            </a:endParaRPr>
          </a:p>
          <a:p>
            <a:pPr marL="285750" marR="0" indent="-285750"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lang="en-US" sz="1400" baseline="0" dirty="0">
                <a:solidFill>
                  <a:schemeClr val="bg2"/>
                </a:solidFill>
                <a:latin typeface="Arial" charset="0"/>
              </a:rPr>
              <a:t>Coated Particle Fabrication Processes</a:t>
            </a:r>
          </a:p>
          <a:p>
            <a:pPr marL="285750" marR="0" indent="-285750"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sz="1400" b="1" i="0" strike="noStrike" cap="none" normalizeH="0" baseline="0" dirty="0">
                <a:ln>
                  <a:noFill/>
                </a:ln>
                <a:solidFill>
                  <a:schemeClr val="bg2"/>
                </a:solidFill>
                <a:effectLst/>
                <a:latin typeface="Arial" charset="0"/>
              </a:rPr>
              <a:t>Net Shape Fabrication and Assembly</a:t>
            </a:r>
          </a:p>
          <a:p>
            <a:pPr marL="285750" marR="0" indent="-285750"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lang="en-US" sz="1400" baseline="0" dirty="0">
                <a:solidFill>
                  <a:schemeClr val="bg2"/>
                </a:solidFill>
                <a:latin typeface="Arial" charset="0"/>
              </a:rPr>
              <a:t>Production Quantity / Scale Facilities</a:t>
            </a:r>
            <a:endParaRPr kumimoji="0" lang="en-US" sz="1400" b="1" i="0" strike="noStrike" cap="none" normalizeH="0" baseline="0" dirty="0">
              <a:ln>
                <a:noFill/>
              </a:ln>
              <a:solidFill>
                <a:schemeClr val="bg2"/>
              </a:solidFill>
              <a:effectLst/>
              <a:latin typeface="Arial" charset="0"/>
            </a:endParaRPr>
          </a:p>
        </p:txBody>
      </p:sp>
      <p:sp>
        <p:nvSpPr>
          <p:cNvPr id="9" name="Rectangle 8">
            <a:extLst>
              <a:ext uri="{FF2B5EF4-FFF2-40B4-BE49-F238E27FC236}">
                <a16:creationId xmlns:a16="http://schemas.microsoft.com/office/drawing/2014/main" id="{99E0F6DB-B9B7-477C-B941-A7B04A52AE62}"/>
              </a:ext>
            </a:extLst>
          </p:cNvPr>
          <p:cNvSpPr/>
          <p:nvPr/>
        </p:nvSpPr>
        <p:spPr bwMode="auto">
          <a:xfrm>
            <a:off x="8447912" y="3428999"/>
            <a:ext cx="3134488" cy="2765899"/>
          </a:xfrm>
          <a:prstGeom prst="rect">
            <a:avLst/>
          </a:prstGeom>
          <a:solidFill>
            <a:srgbClr val="99BADB"/>
          </a:solidFill>
          <a:ln>
            <a:solidFill>
              <a:srgbClr val="335B8B"/>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algn="ctr">
              <a:spcBef>
                <a:spcPct val="20000"/>
              </a:spcBef>
            </a:pPr>
            <a:r>
              <a:rPr lang="en-US" sz="1800" u="sng" baseline="0" dirty="0">
                <a:solidFill>
                  <a:schemeClr val="bg2"/>
                </a:solidFill>
                <a:latin typeface="Arial" charset="0"/>
              </a:rPr>
              <a:t>Performance Maturation Needs</a:t>
            </a:r>
          </a:p>
          <a:p>
            <a:pPr algn="ctr">
              <a:spcBef>
                <a:spcPct val="20000"/>
              </a:spcBef>
            </a:pPr>
            <a:endParaRPr kumimoji="0" lang="en-US" sz="1000" b="0" i="0" strike="noStrike" cap="none" normalizeH="0" baseline="0" dirty="0">
              <a:ln>
                <a:noFill/>
              </a:ln>
              <a:solidFill>
                <a:schemeClr val="bg2"/>
              </a:solidFill>
              <a:effectLst/>
              <a:latin typeface="Arial" charset="0"/>
            </a:endParaRPr>
          </a:p>
          <a:p>
            <a:pPr marL="285750" indent="-285750">
              <a:spcBef>
                <a:spcPct val="20000"/>
              </a:spcBef>
              <a:buFont typeface="Arial" panose="020B0604020202020204" pitchFamily="34" charset="0"/>
              <a:buChar char="•"/>
            </a:pPr>
            <a:r>
              <a:rPr lang="en-US" sz="1400" baseline="0" dirty="0">
                <a:solidFill>
                  <a:schemeClr val="bg2"/>
                </a:solidFill>
                <a:latin typeface="Arial" charset="0"/>
              </a:rPr>
              <a:t>Identification of Failure Modes:</a:t>
            </a:r>
          </a:p>
          <a:p>
            <a:pPr marL="573088" lvl="1" indent="-285750">
              <a:spcBef>
                <a:spcPct val="20000"/>
              </a:spcBef>
              <a:buFont typeface="Arial" panose="020B0604020202020204" pitchFamily="34" charset="0"/>
              <a:buChar char="•"/>
            </a:pPr>
            <a:r>
              <a:rPr kumimoji="0" lang="en-US" sz="1400" b="0" i="0" strike="noStrike" cap="none" normalizeH="0" baseline="0" dirty="0">
                <a:ln>
                  <a:noFill/>
                </a:ln>
                <a:solidFill>
                  <a:schemeClr val="bg2"/>
                </a:solidFill>
                <a:effectLst/>
                <a:latin typeface="Arial" charset="0"/>
              </a:rPr>
              <a:t>Inherent Brittleness like SSC Fuels?</a:t>
            </a:r>
          </a:p>
          <a:p>
            <a:pPr marL="573088" lvl="1" indent="-285750">
              <a:spcBef>
                <a:spcPct val="20000"/>
              </a:spcBef>
              <a:buFont typeface="Arial" panose="020B0604020202020204" pitchFamily="34" charset="0"/>
              <a:buChar char="•"/>
            </a:pPr>
            <a:r>
              <a:rPr lang="en-US" sz="1400" b="0" baseline="0" dirty="0">
                <a:solidFill>
                  <a:schemeClr val="bg2"/>
                </a:solidFill>
                <a:latin typeface="Arial" charset="0"/>
              </a:rPr>
              <a:t>Cracking like Rover Fuels?</a:t>
            </a:r>
          </a:p>
          <a:p>
            <a:pPr marL="573088" lvl="1" indent="-285750">
              <a:spcBef>
                <a:spcPct val="20000"/>
              </a:spcBef>
              <a:buFont typeface="Arial" panose="020B0604020202020204" pitchFamily="34" charset="0"/>
              <a:buChar char="•"/>
            </a:pPr>
            <a:r>
              <a:rPr lang="en-US" sz="1400" b="0" baseline="0" dirty="0">
                <a:solidFill>
                  <a:schemeClr val="bg2"/>
                </a:solidFill>
                <a:latin typeface="Arial" charset="0"/>
              </a:rPr>
              <a:t>Fuel Particle Instability like Cermet Fuels?</a:t>
            </a:r>
          </a:p>
          <a:p>
            <a:pPr marL="285750" indent="-285750">
              <a:spcBef>
                <a:spcPct val="20000"/>
              </a:spcBef>
              <a:buFont typeface="Arial" panose="020B0604020202020204" pitchFamily="34" charset="0"/>
              <a:buChar char="•"/>
            </a:pPr>
            <a:r>
              <a:rPr kumimoji="0" lang="en-US" sz="1400" i="0" strike="noStrike" cap="none" normalizeH="0" baseline="0" dirty="0">
                <a:ln>
                  <a:noFill/>
                </a:ln>
                <a:solidFill>
                  <a:schemeClr val="bg2"/>
                </a:solidFill>
                <a:effectLst/>
                <a:latin typeface="Arial" charset="0"/>
              </a:rPr>
              <a:t>Facilities to enable testing under </a:t>
            </a:r>
            <a:r>
              <a:rPr lang="en-US" sz="1400" baseline="0" dirty="0">
                <a:solidFill>
                  <a:schemeClr val="bg2"/>
                </a:solidFill>
                <a:latin typeface="Arial" charset="0"/>
              </a:rPr>
              <a:t>prototypic conditions</a:t>
            </a:r>
            <a:endParaRPr kumimoji="0" lang="en-US" sz="1400" i="0" strike="noStrike" cap="none" normalizeH="0" baseline="0" dirty="0">
              <a:ln>
                <a:noFill/>
              </a:ln>
              <a:solidFill>
                <a:schemeClr val="bg2"/>
              </a:solidFill>
              <a:effectLst/>
              <a:latin typeface="Arial" charset="0"/>
            </a:endParaRPr>
          </a:p>
          <a:p>
            <a:pPr marR="0" algn="l" defTabSz="914400" rtl="0" eaLnBrk="0" fontAlgn="base" latinLnBrk="0" hangingPunct="0">
              <a:lnSpc>
                <a:spcPct val="100000"/>
              </a:lnSpc>
              <a:spcBef>
                <a:spcPct val="20000"/>
              </a:spcBef>
              <a:spcAft>
                <a:spcPct val="0"/>
              </a:spcAft>
              <a:buClrTx/>
              <a:buSzTx/>
              <a:tabLst/>
            </a:pPr>
            <a:endParaRPr kumimoji="0" lang="en-US" sz="2800" b="1" i="0" u="none" strike="noStrike" cap="none" normalizeH="0" baseline="-25000" dirty="0">
              <a:ln>
                <a:noFill/>
              </a:ln>
              <a:solidFill>
                <a:schemeClr val="tx1"/>
              </a:solidFill>
              <a:effectLst/>
              <a:latin typeface="Arial" charset="0"/>
            </a:endParaRPr>
          </a:p>
        </p:txBody>
      </p:sp>
    </p:spTree>
    <p:extLst>
      <p:ext uri="{BB962C8B-B14F-4D97-AF65-F5344CB8AC3E}">
        <p14:creationId xmlns:p14="http://schemas.microsoft.com/office/powerpoint/2010/main" val="382996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7A7862-742A-4848-A7BF-E6346C52497D}"/>
              </a:ext>
            </a:extLst>
          </p:cNvPr>
          <p:cNvSpPr>
            <a:spLocks noGrp="1"/>
          </p:cNvSpPr>
          <p:nvPr>
            <p:ph type="title"/>
          </p:nvPr>
        </p:nvSpPr>
        <p:spPr>
          <a:xfrm>
            <a:off x="963084" y="1540680"/>
            <a:ext cx="10363200" cy="1362075"/>
          </a:xfrm>
        </p:spPr>
        <p:txBody>
          <a:bodyPr/>
          <a:lstStyle/>
          <a:p>
            <a:r>
              <a:rPr lang="en-US" dirty="0"/>
              <a:t>Summary and Ongoing Development Initiatives</a:t>
            </a:r>
          </a:p>
        </p:txBody>
      </p:sp>
      <p:sp>
        <p:nvSpPr>
          <p:cNvPr id="6" name="Text Placeholder 5">
            <a:extLst>
              <a:ext uri="{FF2B5EF4-FFF2-40B4-BE49-F238E27FC236}">
                <a16:creationId xmlns:a16="http://schemas.microsoft.com/office/drawing/2014/main" id="{0F219901-414A-420D-9C9B-77FD3EB7CDC9}"/>
              </a:ext>
            </a:extLst>
          </p:cNvPr>
          <p:cNvSpPr>
            <a:spLocks noGrp="1"/>
          </p:cNvSpPr>
          <p:nvPr>
            <p:ph type="body" idx="1"/>
          </p:nvPr>
        </p:nvSpPr>
        <p:spPr>
          <a:xfrm>
            <a:off x="963084" y="2906713"/>
            <a:ext cx="10363200" cy="1589087"/>
          </a:xfrm>
        </p:spPr>
        <p:txBody>
          <a:bodyPr/>
          <a:lstStyle/>
          <a:p>
            <a:pPr marL="800100" lvl="1" indent="-342900">
              <a:buFont typeface="Arial" panose="020B0604020202020204" pitchFamily="34" charset="0"/>
              <a:buChar char="•"/>
            </a:pPr>
            <a:r>
              <a:rPr lang="en-US" sz="2000" b="0" dirty="0"/>
              <a:t>Comparison of NTP Fuel System Options</a:t>
            </a:r>
          </a:p>
          <a:p>
            <a:pPr marL="800100" lvl="1" indent="-342900">
              <a:buFont typeface="Arial" panose="020B0604020202020204" pitchFamily="34" charset="0"/>
              <a:buChar char="•"/>
            </a:pPr>
            <a:r>
              <a:rPr lang="en-US" sz="2000" b="0" dirty="0"/>
              <a:t>Current NTP Mission Needs and Ongoing Fuel Development Activities</a:t>
            </a:r>
          </a:p>
          <a:p>
            <a:pPr marL="800100" lvl="1" indent="-342900">
              <a:buFont typeface="Arial" panose="020B0604020202020204" pitchFamily="34" charset="0"/>
              <a:buChar char="•"/>
            </a:pPr>
            <a:r>
              <a:rPr lang="en-US" sz="2000" b="0" dirty="0"/>
              <a:t>Summary and Conclusions</a:t>
            </a:r>
          </a:p>
        </p:txBody>
      </p:sp>
      <p:cxnSp>
        <p:nvCxnSpPr>
          <p:cNvPr id="4" name="Straight Connector 3">
            <a:extLst>
              <a:ext uri="{FF2B5EF4-FFF2-40B4-BE49-F238E27FC236}">
                <a16:creationId xmlns:a16="http://schemas.microsoft.com/office/drawing/2014/main" id="{289B4312-083C-4C0F-9E04-C37E7FC69464}"/>
              </a:ext>
            </a:extLst>
          </p:cNvPr>
          <p:cNvCxnSpPr/>
          <p:nvPr/>
        </p:nvCxnSpPr>
        <p:spPr bwMode="auto">
          <a:xfrm>
            <a:off x="963084" y="2902755"/>
            <a:ext cx="10363200" cy="0"/>
          </a:xfrm>
          <a:prstGeom prst="line">
            <a:avLst/>
          </a:prstGeom>
          <a:noFill/>
          <a:ln w="57150" cap="flat" cmpd="sng" algn="ctr">
            <a:solidFill>
              <a:srgbClr val="117F40"/>
            </a:solidFill>
            <a:prstDash val="solid"/>
            <a:round/>
            <a:headEnd type="none" w="med" len="med"/>
            <a:tailEnd type="none" w="med" len="med"/>
          </a:ln>
          <a:effectLst/>
        </p:spPr>
      </p:cxnSp>
    </p:spTree>
    <p:extLst>
      <p:ext uri="{BB962C8B-B14F-4D97-AF65-F5344CB8AC3E}">
        <p14:creationId xmlns:p14="http://schemas.microsoft.com/office/powerpoint/2010/main" val="3719562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44E3B-43B8-477C-953C-63D54F338A3F}"/>
              </a:ext>
            </a:extLst>
          </p:cNvPr>
          <p:cNvSpPr>
            <a:spLocks noGrp="1"/>
          </p:cNvSpPr>
          <p:nvPr>
            <p:ph type="title"/>
          </p:nvPr>
        </p:nvSpPr>
        <p:spPr/>
        <p:txBody>
          <a:bodyPr/>
          <a:lstStyle/>
          <a:p>
            <a:r>
              <a:rPr lang="en-US" sz="2700" dirty="0"/>
              <a:t>Comparison of NTP Fuel System Options to Desirable Attributes  </a:t>
            </a:r>
          </a:p>
        </p:txBody>
      </p:sp>
      <p:sp>
        <p:nvSpPr>
          <p:cNvPr id="5" name="Text Placeholder 4">
            <a:extLst>
              <a:ext uri="{FF2B5EF4-FFF2-40B4-BE49-F238E27FC236}">
                <a16:creationId xmlns:a16="http://schemas.microsoft.com/office/drawing/2014/main" id="{9153E2FF-0F18-43BD-96F8-B0953C1E55EC}"/>
              </a:ext>
            </a:extLst>
          </p:cNvPr>
          <p:cNvSpPr>
            <a:spLocks noGrp="1"/>
          </p:cNvSpPr>
          <p:nvPr>
            <p:ph type="body" sz="quarter" idx="10"/>
          </p:nvPr>
        </p:nvSpPr>
        <p:spPr/>
        <p:txBody>
          <a:bodyPr/>
          <a:lstStyle/>
          <a:p>
            <a:r>
              <a:rPr lang="en-US" dirty="0"/>
              <a:t>No fuel form uniformly excels in all categories of desirable attributes for NTP, however engineering solutions identified from lessons learned may be able to be effectively implemented</a:t>
            </a:r>
          </a:p>
        </p:txBody>
      </p:sp>
      <p:graphicFrame>
        <p:nvGraphicFramePr>
          <p:cNvPr id="4" name="Table 3">
            <a:extLst>
              <a:ext uri="{FF2B5EF4-FFF2-40B4-BE49-F238E27FC236}">
                <a16:creationId xmlns:a16="http://schemas.microsoft.com/office/drawing/2014/main" id="{3C89FD54-E3E6-4B95-936D-5733354E02A9}"/>
              </a:ext>
            </a:extLst>
          </p:cNvPr>
          <p:cNvGraphicFramePr>
            <a:graphicFrameLocks noGrp="1"/>
          </p:cNvGraphicFramePr>
          <p:nvPr>
            <p:extLst>
              <p:ext uri="{D42A27DB-BD31-4B8C-83A1-F6EECF244321}">
                <p14:modId xmlns:p14="http://schemas.microsoft.com/office/powerpoint/2010/main" val="1892152831"/>
              </p:ext>
            </p:extLst>
          </p:nvPr>
        </p:nvGraphicFramePr>
        <p:xfrm>
          <a:off x="609600" y="1447800"/>
          <a:ext cx="11201401" cy="4663440"/>
        </p:xfrm>
        <a:graphic>
          <a:graphicData uri="http://schemas.openxmlformats.org/drawingml/2006/table">
            <a:tbl>
              <a:tblPr firstRow="1" bandRow="1">
                <a:tableStyleId>{6E25E649-3F16-4E02-A733-19D2CDBF48F0}</a:tableStyleId>
              </a:tblPr>
              <a:tblGrid>
                <a:gridCol w="1866900">
                  <a:extLst>
                    <a:ext uri="{9D8B030D-6E8A-4147-A177-3AD203B41FA5}">
                      <a16:colId xmlns:a16="http://schemas.microsoft.com/office/drawing/2014/main" val="197615285"/>
                    </a:ext>
                  </a:extLst>
                </a:gridCol>
                <a:gridCol w="1562100">
                  <a:extLst>
                    <a:ext uri="{9D8B030D-6E8A-4147-A177-3AD203B41FA5}">
                      <a16:colId xmlns:a16="http://schemas.microsoft.com/office/drawing/2014/main" val="4189645110"/>
                    </a:ext>
                  </a:extLst>
                </a:gridCol>
                <a:gridCol w="1600200">
                  <a:extLst>
                    <a:ext uri="{9D8B030D-6E8A-4147-A177-3AD203B41FA5}">
                      <a16:colId xmlns:a16="http://schemas.microsoft.com/office/drawing/2014/main" val="3929966613"/>
                    </a:ext>
                  </a:extLst>
                </a:gridCol>
                <a:gridCol w="1828800">
                  <a:extLst>
                    <a:ext uri="{9D8B030D-6E8A-4147-A177-3AD203B41FA5}">
                      <a16:colId xmlns:a16="http://schemas.microsoft.com/office/drawing/2014/main" val="1554030765"/>
                    </a:ext>
                  </a:extLst>
                </a:gridCol>
                <a:gridCol w="2286000">
                  <a:extLst>
                    <a:ext uri="{9D8B030D-6E8A-4147-A177-3AD203B41FA5}">
                      <a16:colId xmlns:a16="http://schemas.microsoft.com/office/drawing/2014/main" val="3746394513"/>
                    </a:ext>
                  </a:extLst>
                </a:gridCol>
                <a:gridCol w="2057401">
                  <a:extLst>
                    <a:ext uri="{9D8B030D-6E8A-4147-A177-3AD203B41FA5}">
                      <a16:colId xmlns:a16="http://schemas.microsoft.com/office/drawing/2014/main" val="3288050479"/>
                    </a:ext>
                  </a:extLst>
                </a:gridCol>
              </a:tblGrid>
              <a:tr h="762000">
                <a:tc>
                  <a:txBody>
                    <a:bodyPr/>
                    <a:lstStyle/>
                    <a:p>
                      <a:endParaRPr lang="en-US" dirty="0"/>
                    </a:p>
                  </a:txBody>
                  <a:tcPr>
                    <a:solidFill>
                      <a:srgbClr val="002060"/>
                    </a:solidFill>
                  </a:tcPr>
                </a:tc>
                <a:tc>
                  <a:txBody>
                    <a:bodyPr/>
                    <a:lstStyle/>
                    <a:p>
                      <a:pPr algn="ctr"/>
                      <a:r>
                        <a:rPr lang="en-US" dirty="0"/>
                        <a:t>High Melting Temperature </a:t>
                      </a:r>
                    </a:p>
                  </a:txBody>
                  <a:tcPr anchor="ctr">
                    <a:solidFill>
                      <a:srgbClr val="002060"/>
                    </a:solidFill>
                  </a:tcPr>
                </a:tc>
                <a:tc>
                  <a:txBody>
                    <a:bodyPr/>
                    <a:lstStyle/>
                    <a:p>
                      <a:pPr algn="ctr"/>
                      <a:r>
                        <a:rPr lang="en-US" dirty="0"/>
                        <a:t>Low Neutron Absorption</a:t>
                      </a:r>
                      <a:endParaRPr lang="en-US" baseline="30000" dirty="0"/>
                    </a:p>
                  </a:txBody>
                  <a:tcPr anchor="ctr">
                    <a:solidFill>
                      <a:srgbClr val="002060"/>
                    </a:solidFill>
                  </a:tcPr>
                </a:tc>
                <a:tc>
                  <a:txBody>
                    <a:bodyPr/>
                    <a:lstStyle/>
                    <a:p>
                      <a:pPr algn="ctr"/>
                      <a:r>
                        <a:rPr lang="en-US" dirty="0"/>
                        <a:t>Hydrogen Compatibility</a:t>
                      </a:r>
                    </a:p>
                  </a:txBody>
                  <a:tcPr anchor="ctr">
                    <a:solidFill>
                      <a:srgbClr val="002060"/>
                    </a:solidFill>
                  </a:tcPr>
                </a:tc>
                <a:tc>
                  <a:txBody>
                    <a:bodyPr/>
                    <a:lstStyle/>
                    <a:p>
                      <a:pPr algn="ctr"/>
                      <a:r>
                        <a:rPr lang="en-US" sz="1800" dirty="0"/>
                        <a:t>High Temperature Stability</a:t>
                      </a:r>
                    </a:p>
                  </a:txBody>
                  <a:tcPr anchor="ctr">
                    <a:solidFill>
                      <a:srgbClr val="002060"/>
                    </a:solidFill>
                  </a:tcPr>
                </a:tc>
                <a:tc>
                  <a:txBody>
                    <a:bodyPr/>
                    <a:lstStyle/>
                    <a:p>
                      <a:pPr algn="ctr"/>
                      <a:r>
                        <a:rPr lang="en-US" dirty="0"/>
                        <a:t>Tolerance in Mid-Band Region</a:t>
                      </a:r>
                    </a:p>
                  </a:txBody>
                  <a:tcPr anchor="ctr">
                    <a:solidFill>
                      <a:srgbClr val="002060"/>
                    </a:solidFill>
                  </a:tcPr>
                </a:tc>
                <a:extLst>
                  <a:ext uri="{0D108BD9-81ED-4DB2-BD59-A6C34878D82A}">
                    <a16:rowId xmlns:a16="http://schemas.microsoft.com/office/drawing/2014/main" val="2279554641"/>
                  </a:ext>
                </a:extLst>
              </a:tr>
              <a:tr h="762000">
                <a:tc>
                  <a:txBody>
                    <a:bodyPr/>
                    <a:lstStyle/>
                    <a:p>
                      <a:pPr algn="ctr"/>
                      <a:r>
                        <a:rPr lang="en-US" b="1" dirty="0"/>
                        <a:t>NERVA/Rover</a:t>
                      </a:r>
                    </a:p>
                    <a:p>
                      <a:pPr algn="ctr"/>
                      <a:r>
                        <a:rPr lang="en-US" sz="1200" b="0" dirty="0"/>
                        <a:t>Graphite Matrix</a:t>
                      </a:r>
                    </a:p>
                  </a:txBody>
                  <a:tcPr anchor="ctr"/>
                </a:tc>
                <a:tc>
                  <a:txBody>
                    <a:bodyPr/>
                    <a:lstStyle/>
                    <a:p>
                      <a:pPr algn="ctr"/>
                      <a:r>
                        <a:rPr lang="en-US" sz="1400" dirty="0"/>
                        <a:t>Graphite: 4100 K </a:t>
                      </a:r>
                    </a:p>
                    <a:p>
                      <a:pPr algn="ctr"/>
                      <a:r>
                        <a:rPr lang="en-US" sz="1400" dirty="0"/>
                        <a:t>UC</a:t>
                      </a:r>
                      <a:r>
                        <a:rPr lang="en-US" sz="1400" baseline="-25000" dirty="0"/>
                        <a:t>2</a:t>
                      </a:r>
                      <a:r>
                        <a:rPr lang="en-US" sz="1400" baseline="0" dirty="0"/>
                        <a:t>: 2700 K</a:t>
                      </a:r>
                    </a:p>
                  </a:txBody>
                  <a:tcPr anchor="ctr">
                    <a:solidFill>
                      <a:srgbClr val="FFC000"/>
                    </a:solidFill>
                  </a:tcPr>
                </a:tc>
                <a:tc>
                  <a:txBody>
                    <a:bodyPr/>
                    <a:lstStyle/>
                    <a:p>
                      <a:pPr algn="ctr"/>
                      <a:r>
                        <a:rPr lang="en-US" sz="1400" dirty="0"/>
                        <a:t>Best</a:t>
                      </a:r>
                    </a:p>
                  </a:txBody>
                  <a:tcPr anchor="ctr">
                    <a:solidFill>
                      <a:srgbClr val="00B050"/>
                    </a:solidFill>
                  </a:tcPr>
                </a:tc>
                <a:tc>
                  <a:txBody>
                    <a:bodyPr/>
                    <a:lstStyle/>
                    <a:p>
                      <a:pPr algn="ctr"/>
                      <a:r>
                        <a:rPr lang="en-US" sz="1400" dirty="0"/>
                        <a:t>Requires protective coatings</a:t>
                      </a:r>
                    </a:p>
                  </a:txBody>
                  <a:tcPr anchor="ctr">
                    <a:solidFill>
                      <a:srgbClr val="FFC000"/>
                    </a:solidFill>
                  </a:tcPr>
                </a:tc>
                <a:tc>
                  <a:txBody>
                    <a:bodyPr/>
                    <a:lstStyle/>
                    <a:p>
                      <a:pPr algn="ctr"/>
                      <a:r>
                        <a:rPr lang="en-US" sz="1400" dirty="0"/>
                        <a:t>Operation above UC</a:t>
                      </a:r>
                      <a:r>
                        <a:rPr lang="en-US" sz="1400" baseline="-25000" dirty="0"/>
                        <a:t>2</a:t>
                      </a:r>
                      <a:r>
                        <a:rPr lang="en-US" sz="1400" dirty="0"/>
                        <a:t> melting point results in kernel migration</a:t>
                      </a:r>
                    </a:p>
                  </a:txBody>
                  <a:tcPr anchor="ctr">
                    <a:solidFill>
                      <a:srgbClr val="92D050"/>
                    </a:solidFill>
                  </a:tcPr>
                </a:tc>
                <a:tc>
                  <a:txBody>
                    <a:bodyPr/>
                    <a:lstStyle/>
                    <a:p>
                      <a:pPr algn="ctr"/>
                      <a:r>
                        <a:rPr lang="en-US" sz="1400" dirty="0"/>
                        <a:t>Thermal stresses and irradiation effects exacerbate</a:t>
                      </a:r>
                    </a:p>
                  </a:txBody>
                  <a:tcPr anchor="ctr">
                    <a:solidFill>
                      <a:srgbClr val="FFC000"/>
                    </a:solidFill>
                  </a:tcPr>
                </a:tc>
                <a:extLst>
                  <a:ext uri="{0D108BD9-81ED-4DB2-BD59-A6C34878D82A}">
                    <a16:rowId xmlns:a16="http://schemas.microsoft.com/office/drawing/2014/main" val="3764494475"/>
                  </a:ext>
                </a:extLst>
              </a:tr>
              <a:tr h="762000">
                <a:tc>
                  <a:txBody>
                    <a:bodyPr/>
                    <a:lstStyle/>
                    <a:p>
                      <a:pPr algn="ctr"/>
                      <a:r>
                        <a:rPr lang="en-US" b="1" dirty="0"/>
                        <a:t>Cermet</a:t>
                      </a:r>
                    </a:p>
                    <a:p>
                      <a:pPr algn="ctr"/>
                      <a:r>
                        <a:rPr lang="en-US" sz="1200" b="0" dirty="0"/>
                        <a:t>Mo-UO</a:t>
                      </a:r>
                      <a:r>
                        <a:rPr lang="en-US" sz="1200" b="0" baseline="-25000" dirty="0"/>
                        <a:t>2</a:t>
                      </a:r>
                      <a:r>
                        <a:rPr lang="en-US" sz="1200" b="0" dirty="0"/>
                        <a:t>, W-UO</a:t>
                      </a:r>
                      <a:r>
                        <a:rPr lang="en-US" sz="1200" b="0" baseline="-25000" dirty="0"/>
                        <a:t>2</a:t>
                      </a:r>
                      <a:r>
                        <a:rPr lang="en-US" sz="1200" b="0" dirty="0"/>
                        <a:t>, W-UN</a:t>
                      </a:r>
                    </a:p>
                  </a:txBody>
                  <a:tcPr anchor="ctr"/>
                </a:tc>
                <a:tc>
                  <a:txBody>
                    <a:bodyPr/>
                    <a:lstStyle/>
                    <a:p>
                      <a:pPr algn="ctr"/>
                      <a:r>
                        <a:rPr lang="en-US" sz="1400" dirty="0"/>
                        <a:t>W: 3695 K</a:t>
                      </a:r>
                    </a:p>
                    <a:p>
                      <a:pPr algn="ctr"/>
                      <a:r>
                        <a:rPr lang="en-US" sz="1400" dirty="0"/>
                        <a:t>UO</a:t>
                      </a:r>
                      <a:r>
                        <a:rPr lang="en-US" sz="1400" baseline="-25000" dirty="0"/>
                        <a:t>2</a:t>
                      </a:r>
                      <a:r>
                        <a:rPr lang="en-US" sz="1400" baseline="0" dirty="0"/>
                        <a:t>: 3125 K</a:t>
                      </a:r>
                    </a:p>
                  </a:txBody>
                  <a:tcPr anchor="ctr">
                    <a:solidFill>
                      <a:srgbClr val="92D050"/>
                    </a:solidFill>
                  </a:tcPr>
                </a:tc>
                <a:tc>
                  <a:txBody>
                    <a:bodyPr/>
                    <a:lstStyle/>
                    <a:p>
                      <a:pPr algn="ctr"/>
                      <a:r>
                        <a:rPr lang="en-US" sz="1400" dirty="0"/>
                        <a:t>Worst</a:t>
                      </a:r>
                    </a:p>
                  </a:txBody>
                  <a:tcPr anchor="ctr">
                    <a:solidFill>
                      <a:srgbClr val="FFC000"/>
                    </a:solidFill>
                  </a:tcPr>
                </a:tc>
                <a:tc>
                  <a:txBody>
                    <a:bodyPr/>
                    <a:lstStyle/>
                    <a:p>
                      <a:pPr algn="ctr"/>
                      <a:r>
                        <a:rPr lang="en-US" sz="1400" dirty="0"/>
                        <a:t>Fuel particle may require protective coatings</a:t>
                      </a:r>
                    </a:p>
                  </a:txBody>
                  <a:tcPr anchor="ctr">
                    <a:solidFill>
                      <a:srgbClr val="92D050"/>
                    </a:solidFill>
                  </a:tcPr>
                </a:tc>
                <a:tc>
                  <a:txBody>
                    <a:bodyPr/>
                    <a:lstStyle/>
                    <a:p>
                      <a:pPr algn="ctr"/>
                      <a:r>
                        <a:rPr lang="en-US" sz="1400" dirty="0"/>
                        <a:t>Poor, requires cladding to prevent loss of U</a:t>
                      </a:r>
                    </a:p>
                  </a:txBody>
                  <a:tcPr anchor="ctr">
                    <a:solidFill>
                      <a:srgbClr val="FFC000"/>
                    </a:solidFill>
                  </a:tcPr>
                </a:tc>
                <a:tc>
                  <a:txBody>
                    <a:bodyPr/>
                    <a:lstStyle/>
                    <a:p>
                      <a:pPr algn="ctr"/>
                      <a:r>
                        <a:rPr lang="en-US" sz="1400" dirty="0"/>
                        <a:t>Good, low temperature brittleness may exacerbate</a:t>
                      </a:r>
                    </a:p>
                  </a:txBody>
                  <a:tcPr anchor="ctr">
                    <a:solidFill>
                      <a:srgbClr val="92D050"/>
                    </a:solidFill>
                  </a:tcPr>
                </a:tc>
                <a:extLst>
                  <a:ext uri="{0D108BD9-81ED-4DB2-BD59-A6C34878D82A}">
                    <a16:rowId xmlns:a16="http://schemas.microsoft.com/office/drawing/2014/main" val="3689822809"/>
                  </a:ext>
                </a:extLst>
              </a:tr>
              <a:tr h="762000">
                <a:tc>
                  <a:txBody>
                    <a:bodyPr/>
                    <a:lstStyle/>
                    <a:p>
                      <a:pPr algn="ctr"/>
                      <a:r>
                        <a:rPr lang="en-US" b="1" dirty="0"/>
                        <a:t>Solid Solution Carbide</a:t>
                      </a:r>
                    </a:p>
                    <a:p>
                      <a:pPr algn="ctr"/>
                      <a:r>
                        <a:rPr lang="en-US" sz="1400" b="0" dirty="0"/>
                        <a:t>(U,Zr)C / (</a:t>
                      </a:r>
                      <a:r>
                        <a:rPr lang="en-US" sz="1400" b="0" dirty="0" err="1"/>
                        <a:t>U,Zr,Ta</a:t>
                      </a:r>
                      <a:r>
                        <a:rPr lang="en-US" sz="1400" b="0" dirty="0"/>
                        <a:t>)C</a:t>
                      </a:r>
                      <a:endParaRPr lang="en-US" sz="1400" baseline="-25000" dirty="0"/>
                    </a:p>
                  </a:txBody>
                  <a:tcPr anchor="ctr"/>
                </a:tc>
                <a:tc>
                  <a:txBody>
                    <a:bodyPr/>
                    <a:lstStyle/>
                    <a:p>
                      <a:pPr algn="ctr"/>
                      <a:r>
                        <a:rPr lang="en-US" sz="1200" dirty="0"/>
                        <a:t>(U</a:t>
                      </a:r>
                      <a:r>
                        <a:rPr lang="en-US" sz="1200" baseline="-25000" dirty="0"/>
                        <a:t>0.1</a:t>
                      </a:r>
                      <a:r>
                        <a:rPr lang="en-US" sz="1200" baseline="0" dirty="0"/>
                        <a:t>Zr</a:t>
                      </a:r>
                      <a:r>
                        <a:rPr lang="en-US" sz="1200" baseline="-25000" dirty="0"/>
                        <a:t>0.9</a:t>
                      </a:r>
                      <a:r>
                        <a:rPr lang="en-US" sz="1200" baseline="0" dirty="0"/>
                        <a:t>)C</a:t>
                      </a:r>
                      <a:r>
                        <a:rPr lang="en-US" sz="1200" dirty="0"/>
                        <a:t>: </a:t>
                      </a:r>
                    </a:p>
                    <a:p>
                      <a:pPr algn="ctr"/>
                      <a:r>
                        <a:rPr lang="en-US" sz="1200" dirty="0"/>
                        <a:t>~3500 K</a:t>
                      </a:r>
                    </a:p>
                    <a:p>
                      <a:pPr algn="ctr"/>
                      <a:r>
                        <a:rPr lang="en-US" sz="1200" dirty="0"/>
                        <a:t>(U</a:t>
                      </a:r>
                      <a:r>
                        <a:rPr lang="en-US" sz="1200" baseline="-25000" dirty="0"/>
                        <a:t>0.1</a:t>
                      </a:r>
                      <a:r>
                        <a:rPr lang="en-US" sz="1200" baseline="0" dirty="0"/>
                        <a:t>Ta</a:t>
                      </a:r>
                      <a:r>
                        <a:rPr lang="en-US" sz="1200" baseline="-25000" dirty="0"/>
                        <a:t>0.9</a:t>
                      </a:r>
                      <a:r>
                        <a:rPr lang="en-US" sz="1200" baseline="0" dirty="0"/>
                        <a:t>)C</a:t>
                      </a:r>
                      <a:r>
                        <a:rPr lang="en-US" sz="1200" dirty="0"/>
                        <a:t>: </a:t>
                      </a:r>
                    </a:p>
                    <a:p>
                      <a:pPr algn="ctr"/>
                      <a:r>
                        <a:rPr lang="en-US" sz="1200" dirty="0"/>
                        <a:t>~3800 K</a:t>
                      </a:r>
                    </a:p>
                  </a:txBody>
                  <a:tcPr anchor="ctr">
                    <a:solidFill>
                      <a:srgbClr val="00B050"/>
                    </a:solidFill>
                  </a:tcPr>
                </a:tc>
                <a:tc>
                  <a:txBody>
                    <a:bodyPr/>
                    <a:lstStyle/>
                    <a:p>
                      <a:pPr algn="ctr"/>
                      <a:r>
                        <a:rPr lang="en-US" sz="1400" dirty="0"/>
                        <a:t>Good</a:t>
                      </a:r>
                    </a:p>
                  </a:txBody>
                  <a:tcPr anchor="ctr">
                    <a:solidFill>
                      <a:srgbClr val="92D050"/>
                    </a:solidFill>
                  </a:tcPr>
                </a:tc>
                <a:tc>
                  <a:txBody>
                    <a:bodyPr/>
                    <a:lstStyle/>
                    <a:p>
                      <a:pPr algn="ctr"/>
                      <a:r>
                        <a:rPr lang="en-US" sz="1400" dirty="0"/>
                        <a:t>Does not require protective coatings</a:t>
                      </a:r>
                    </a:p>
                  </a:txBody>
                  <a:tcPr anchor="ctr">
                    <a:solidFill>
                      <a:srgbClr val="00B050"/>
                    </a:solidFill>
                  </a:tcPr>
                </a:tc>
                <a:tc>
                  <a:txBody>
                    <a:bodyPr/>
                    <a:lstStyle/>
                    <a:p>
                      <a:pPr algn="ctr"/>
                      <a:r>
                        <a:rPr lang="en-US" sz="1400" dirty="0"/>
                        <a:t>May require U-migration barriers</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Brittleness and irradiation effects exacerbate</a:t>
                      </a:r>
                    </a:p>
                  </a:txBody>
                  <a:tcPr anchor="ctr">
                    <a:solidFill>
                      <a:srgbClr val="FFC000"/>
                    </a:solidFill>
                  </a:tcPr>
                </a:tc>
                <a:extLst>
                  <a:ext uri="{0D108BD9-81ED-4DB2-BD59-A6C34878D82A}">
                    <a16:rowId xmlns:a16="http://schemas.microsoft.com/office/drawing/2014/main" val="2298549967"/>
                  </a:ext>
                </a:extLst>
              </a:tr>
              <a:tr h="762000">
                <a:tc>
                  <a:txBody>
                    <a:bodyPr/>
                    <a:lstStyle/>
                    <a:p>
                      <a:pPr algn="ctr"/>
                      <a:r>
                        <a:rPr lang="en-US" b="1" dirty="0"/>
                        <a:t>SNTP</a:t>
                      </a:r>
                    </a:p>
                    <a:p>
                      <a:pPr algn="ctr"/>
                      <a:r>
                        <a:rPr lang="en-US" sz="1400" b="0" dirty="0"/>
                        <a:t>UC</a:t>
                      </a:r>
                      <a:r>
                        <a:rPr lang="en-US" sz="1400" b="0" baseline="-25000" dirty="0"/>
                        <a:t>2</a:t>
                      </a:r>
                      <a:r>
                        <a:rPr lang="en-US" sz="1400" b="0" baseline="0" dirty="0"/>
                        <a:t>-coated particle</a:t>
                      </a:r>
                      <a:endParaRPr lang="en-US" baseline="-25000" dirty="0"/>
                    </a:p>
                  </a:txBody>
                  <a:tcPr anchor="ctr"/>
                </a:tc>
                <a:tc>
                  <a:txBody>
                    <a:bodyPr/>
                    <a:lstStyle/>
                    <a:p>
                      <a:pPr algn="ctr"/>
                      <a:r>
                        <a:rPr lang="en-US" sz="1400" dirty="0"/>
                        <a:t>ZrC: 3815 K</a:t>
                      </a:r>
                    </a:p>
                    <a:p>
                      <a:pPr algn="ctr"/>
                      <a:r>
                        <a:rPr lang="en-US" sz="1400" dirty="0"/>
                        <a:t>UC</a:t>
                      </a:r>
                      <a:r>
                        <a:rPr lang="en-US" sz="1400" baseline="-25000" dirty="0"/>
                        <a:t>2</a:t>
                      </a:r>
                      <a:r>
                        <a:rPr lang="en-US" sz="1400" baseline="0" dirty="0"/>
                        <a:t>: 2700 K</a:t>
                      </a:r>
                    </a:p>
                  </a:txBody>
                  <a:tcPr anchor="ctr">
                    <a:solidFill>
                      <a:srgbClr val="FFC000"/>
                    </a:solidFill>
                  </a:tcPr>
                </a:tc>
                <a:tc>
                  <a:txBody>
                    <a:bodyPr/>
                    <a:lstStyle/>
                    <a:p>
                      <a:pPr algn="ctr"/>
                      <a:r>
                        <a:rPr lang="en-US" sz="1400" dirty="0"/>
                        <a:t>Good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Requires ZrC protective coating</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Operation above UC</a:t>
                      </a:r>
                      <a:r>
                        <a:rPr lang="en-US" sz="1400" baseline="-25000" dirty="0"/>
                        <a:t>2</a:t>
                      </a:r>
                      <a:r>
                        <a:rPr lang="en-US" sz="1400" dirty="0"/>
                        <a:t> melting point results in kernel migration</a:t>
                      </a:r>
                    </a:p>
                  </a:txBody>
                  <a:tcPr anchor="ctr">
                    <a:solidFill>
                      <a:srgbClr val="92D050"/>
                    </a:solidFill>
                  </a:tcPr>
                </a:tc>
                <a:tc>
                  <a:txBody>
                    <a:bodyPr/>
                    <a:lstStyle/>
                    <a:p>
                      <a:pPr algn="ctr"/>
                      <a:r>
                        <a:rPr lang="en-US" sz="1400" dirty="0"/>
                        <a:t>Good</a:t>
                      </a:r>
                    </a:p>
                  </a:txBody>
                  <a:tcPr anchor="ctr">
                    <a:solidFill>
                      <a:srgbClr val="00B050"/>
                    </a:solidFill>
                  </a:tcPr>
                </a:tc>
                <a:extLst>
                  <a:ext uri="{0D108BD9-81ED-4DB2-BD59-A6C34878D82A}">
                    <a16:rowId xmlns:a16="http://schemas.microsoft.com/office/drawing/2014/main" val="2506491863"/>
                  </a:ext>
                </a:extLst>
              </a:tr>
              <a:tr h="762000">
                <a:tc>
                  <a:txBody>
                    <a:bodyPr/>
                    <a:lstStyle/>
                    <a:p>
                      <a:pPr algn="ctr"/>
                      <a:r>
                        <a:rPr lang="en-US" b="1" dirty="0"/>
                        <a:t>Cercer</a:t>
                      </a:r>
                    </a:p>
                    <a:p>
                      <a:pPr algn="ctr"/>
                      <a:r>
                        <a:rPr lang="en-US" sz="1400" b="0" dirty="0"/>
                        <a:t>ZrC-UN</a:t>
                      </a:r>
                    </a:p>
                  </a:txBody>
                  <a:tcPr anchor="ctr"/>
                </a:tc>
                <a:tc>
                  <a:txBody>
                    <a:bodyPr/>
                    <a:lstStyle/>
                    <a:p>
                      <a:pPr algn="ctr"/>
                      <a:r>
                        <a:rPr lang="en-US" sz="1400" dirty="0"/>
                        <a:t>ZrC: 3815 K</a:t>
                      </a:r>
                    </a:p>
                    <a:p>
                      <a:pPr algn="ctr"/>
                      <a:r>
                        <a:rPr lang="en-US" sz="1400" dirty="0"/>
                        <a:t>UN</a:t>
                      </a:r>
                      <a:r>
                        <a:rPr lang="en-US" sz="1400" baseline="0" dirty="0"/>
                        <a:t>: 3100 K</a:t>
                      </a:r>
                    </a:p>
                  </a:txBody>
                  <a:tcPr anchor="ctr">
                    <a:solidFill>
                      <a:srgbClr val="92D050"/>
                    </a:solidFill>
                  </a:tcPr>
                </a:tc>
                <a:tc>
                  <a:txBody>
                    <a:bodyPr/>
                    <a:lstStyle/>
                    <a:p>
                      <a:pPr algn="ctr"/>
                      <a:r>
                        <a:rPr lang="en-US" sz="1400" dirty="0"/>
                        <a:t>Good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Unknown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fuel particle may require protective coatings</a:t>
                      </a:r>
                      <a:endParaRPr lang="en-US" sz="1400" dirty="0"/>
                    </a:p>
                  </a:txBody>
                  <a:tcPr anchor="ctr"/>
                </a:tc>
                <a:tc>
                  <a:txBody>
                    <a:bodyPr/>
                    <a:lstStyle/>
                    <a:p>
                      <a:pPr algn="ctr"/>
                      <a:r>
                        <a:rPr lang="en-US" sz="1400" dirty="0"/>
                        <a:t>Unknown</a:t>
                      </a:r>
                    </a:p>
                  </a:txBody>
                  <a:tcPr anchor="ctr"/>
                </a:tc>
                <a:tc>
                  <a:txBody>
                    <a:bodyPr/>
                    <a:lstStyle/>
                    <a:p>
                      <a:pPr algn="ctr"/>
                      <a:r>
                        <a:rPr lang="en-US" sz="1400" dirty="0"/>
                        <a:t>Unknown</a:t>
                      </a:r>
                    </a:p>
                  </a:txBody>
                  <a:tcPr anchor="ctr"/>
                </a:tc>
                <a:extLst>
                  <a:ext uri="{0D108BD9-81ED-4DB2-BD59-A6C34878D82A}">
                    <a16:rowId xmlns:a16="http://schemas.microsoft.com/office/drawing/2014/main" val="2075116475"/>
                  </a:ext>
                </a:extLst>
              </a:tr>
            </a:tbl>
          </a:graphicData>
        </a:graphic>
      </p:graphicFrame>
    </p:spTree>
    <p:extLst>
      <p:ext uri="{BB962C8B-B14F-4D97-AF65-F5344CB8AC3E}">
        <p14:creationId xmlns:p14="http://schemas.microsoft.com/office/powerpoint/2010/main" val="3226929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44E3B-43B8-477C-953C-63D54F338A3F}"/>
              </a:ext>
            </a:extLst>
          </p:cNvPr>
          <p:cNvSpPr>
            <a:spLocks noGrp="1"/>
          </p:cNvSpPr>
          <p:nvPr>
            <p:ph type="title"/>
          </p:nvPr>
        </p:nvSpPr>
        <p:spPr/>
        <p:txBody>
          <a:bodyPr/>
          <a:lstStyle/>
          <a:p>
            <a:r>
              <a:rPr lang="en-US" sz="2800" dirty="0"/>
              <a:t>Lessons Learned from Past NTP Fuel Development Activities</a:t>
            </a:r>
          </a:p>
        </p:txBody>
      </p:sp>
      <p:sp>
        <p:nvSpPr>
          <p:cNvPr id="5" name="Text Placeholder 4">
            <a:extLst>
              <a:ext uri="{FF2B5EF4-FFF2-40B4-BE49-F238E27FC236}">
                <a16:creationId xmlns:a16="http://schemas.microsoft.com/office/drawing/2014/main" id="{9153E2FF-0F18-43BD-96F8-B0953C1E55EC}"/>
              </a:ext>
            </a:extLst>
          </p:cNvPr>
          <p:cNvSpPr>
            <a:spLocks noGrp="1"/>
          </p:cNvSpPr>
          <p:nvPr>
            <p:ph type="body" sz="quarter" idx="10"/>
          </p:nvPr>
        </p:nvSpPr>
        <p:spPr/>
        <p:txBody>
          <a:bodyPr/>
          <a:lstStyle/>
          <a:p>
            <a:r>
              <a:rPr lang="en-US" dirty="0"/>
              <a:t>NTP fuels with highest development status have well understood degradation mechanisms to inform future development and testing activities… these lessons learned may also apply to new and novel fuel forms</a:t>
            </a:r>
          </a:p>
        </p:txBody>
      </p:sp>
      <p:sp>
        <p:nvSpPr>
          <p:cNvPr id="6" name="TextBox 5">
            <a:extLst>
              <a:ext uri="{FF2B5EF4-FFF2-40B4-BE49-F238E27FC236}">
                <a16:creationId xmlns:a16="http://schemas.microsoft.com/office/drawing/2014/main" id="{B43E7F7A-E492-4CF0-BD2A-436B2DEB6AAC}"/>
              </a:ext>
            </a:extLst>
          </p:cNvPr>
          <p:cNvSpPr txBox="1"/>
          <p:nvPr/>
        </p:nvSpPr>
        <p:spPr>
          <a:xfrm>
            <a:off x="228600" y="1371600"/>
            <a:ext cx="5715000" cy="1415772"/>
          </a:xfrm>
          <a:prstGeom prst="rect">
            <a:avLst/>
          </a:prstGeom>
          <a:noFill/>
        </p:spPr>
        <p:txBody>
          <a:bodyPr wrap="square" rtlCol="0">
            <a:spAutoFit/>
          </a:bodyPr>
          <a:lstStyle/>
          <a:p>
            <a:r>
              <a:rPr lang="en-US" sz="1600" b="1" baseline="0" dirty="0">
                <a:solidFill>
                  <a:schemeClr val="bg2"/>
                </a:solidFill>
                <a:latin typeface="Arial" charset="0"/>
                <a:ea typeface="Arial" charset="0"/>
                <a:cs typeface="Arial" charset="0"/>
              </a:rPr>
              <a:t>Graphite Matrix Fuels</a:t>
            </a:r>
          </a:p>
          <a:p>
            <a:pPr marL="285750" indent="-285750">
              <a:buFont typeface="Arial" charset="0"/>
              <a:buChar char="•"/>
            </a:pPr>
            <a:r>
              <a:rPr lang="en-US" sz="1400" b="0" baseline="0" dirty="0">
                <a:solidFill>
                  <a:schemeClr val="bg2"/>
                </a:solidFill>
                <a:latin typeface="Arial" charset="0"/>
                <a:ea typeface="Arial" charset="0"/>
                <a:cs typeface="Arial" charset="0"/>
              </a:rPr>
              <a:t>Rover NERVA is the only program to test fuels in NTP reactors</a:t>
            </a:r>
          </a:p>
          <a:p>
            <a:pPr marL="285750" indent="-285750">
              <a:buFont typeface="Arial" charset="0"/>
              <a:buChar char="•"/>
            </a:pPr>
            <a:r>
              <a:rPr lang="en-US" sz="1400" b="0" baseline="0" dirty="0">
                <a:solidFill>
                  <a:schemeClr val="bg2"/>
                </a:solidFill>
                <a:latin typeface="Arial" charset="0"/>
                <a:ea typeface="Arial" charset="0"/>
                <a:cs typeface="Arial" charset="0"/>
              </a:rPr>
              <a:t>Significant development effort expended to reduce fuel failure due to corrosion and operational stresses</a:t>
            </a:r>
          </a:p>
          <a:p>
            <a:pPr marL="285750" indent="-285750">
              <a:buFont typeface="Arial" charset="0"/>
              <a:buChar char="•"/>
            </a:pPr>
            <a:r>
              <a:rPr lang="en-US" sz="1400" b="0" baseline="0" dirty="0">
                <a:solidFill>
                  <a:schemeClr val="bg2"/>
                </a:solidFill>
                <a:latin typeface="Arial" charset="0"/>
                <a:ea typeface="Arial" charset="0"/>
                <a:cs typeface="Arial" charset="0"/>
              </a:rPr>
              <a:t>Composite (</a:t>
            </a:r>
            <a:r>
              <a:rPr lang="en-US" sz="1400" b="0" baseline="0" dirty="0" err="1">
                <a:solidFill>
                  <a:schemeClr val="bg2"/>
                </a:solidFill>
                <a:latin typeface="Arial" charset="0"/>
                <a:ea typeface="Arial" charset="0"/>
                <a:cs typeface="Arial" charset="0"/>
              </a:rPr>
              <a:t>U,Zr</a:t>
            </a:r>
            <a:r>
              <a:rPr lang="en-US" sz="1400" b="0" baseline="0" dirty="0">
                <a:solidFill>
                  <a:schemeClr val="bg2"/>
                </a:solidFill>
                <a:latin typeface="Arial" charset="0"/>
                <a:ea typeface="Arial" charset="0"/>
                <a:cs typeface="Arial" charset="0"/>
              </a:rPr>
              <a:t>)C-C fuels are the emerging fuel system concept, however they may be susceptible to radiation damage</a:t>
            </a:r>
          </a:p>
        </p:txBody>
      </p:sp>
      <p:sp>
        <p:nvSpPr>
          <p:cNvPr id="7" name="TextBox 6">
            <a:extLst>
              <a:ext uri="{FF2B5EF4-FFF2-40B4-BE49-F238E27FC236}">
                <a16:creationId xmlns:a16="http://schemas.microsoft.com/office/drawing/2014/main" id="{708F4703-A9A6-4AB5-964C-3290F7B4D068}"/>
              </a:ext>
            </a:extLst>
          </p:cNvPr>
          <p:cNvSpPr txBox="1"/>
          <p:nvPr/>
        </p:nvSpPr>
        <p:spPr>
          <a:xfrm>
            <a:off x="228600" y="3015972"/>
            <a:ext cx="5802630" cy="1846659"/>
          </a:xfrm>
          <a:prstGeom prst="rect">
            <a:avLst/>
          </a:prstGeom>
          <a:noFill/>
        </p:spPr>
        <p:txBody>
          <a:bodyPr wrap="square" rtlCol="0">
            <a:spAutoFit/>
          </a:bodyPr>
          <a:lstStyle/>
          <a:p>
            <a:r>
              <a:rPr lang="en-US" sz="1600" b="1" baseline="0" dirty="0">
                <a:solidFill>
                  <a:schemeClr val="bg2"/>
                </a:solidFill>
                <a:latin typeface="Arial" charset="0"/>
                <a:ea typeface="Arial" charset="0"/>
                <a:cs typeface="Arial" charset="0"/>
              </a:rPr>
              <a:t> Tungsten Cermet Fuels</a:t>
            </a:r>
          </a:p>
          <a:p>
            <a:pPr marL="285750" indent="-285750">
              <a:buFont typeface="Arial" charset="0"/>
              <a:buChar char="•"/>
            </a:pPr>
            <a:r>
              <a:rPr lang="en-US" sz="1400" b="0" baseline="0" dirty="0">
                <a:solidFill>
                  <a:schemeClr val="bg2"/>
                </a:solidFill>
                <a:latin typeface="Arial" charset="0"/>
                <a:ea typeface="Arial" charset="0"/>
                <a:cs typeface="Arial" charset="0"/>
              </a:rPr>
              <a:t>High thermal strength, hydrogen compatibility, and thermal stability of W makes it stand out from other transition metal candidates</a:t>
            </a:r>
          </a:p>
          <a:p>
            <a:pPr marL="285750" indent="-285750">
              <a:buFont typeface="Arial" charset="0"/>
              <a:buChar char="•"/>
            </a:pPr>
            <a:r>
              <a:rPr lang="en-US" sz="1400" b="0" baseline="0" dirty="0">
                <a:solidFill>
                  <a:schemeClr val="bg2"/>
                </a:solidFill>
                <a:latin typeface="Arial" charset="0"/>
                <a:ea typeface="Arial" charset="0"/>
                <a:cs typeface="Arial" charset="0"/>
              </a:rPr>
              <a:t>Addressed fuel failure mechanisms identified by the NERVA/Rover fuel program but susceptible to failure due to decomposition/vaporization of the UO</a:t>
            </a:r>
            <a:r>
              <a:rPr lang="en-US" sz="1400" b="0" dirty="0">
                <a:solidFill>
                  <a:schemeClr val="bg2"/>
                </a:solidFill>
                <a:latin typeface="Arial" charset="0"/>
                <a:ea typeface="Arial" charset="0"/>
                <a:cs typeface="Arial" charset="0"/>
              </a:rPr>
              <a:t>2</a:t>
            </a:r>
            <a:r>
              <a:rPr lang="en-US" sz="1400" b="0" baseline="0" dirty="0">
                <a:solidFill>
                  <a:schemeClr val="bg2"/>
                </a:solidFill>
                <a:latin typeface="Arial" charset="0"/>
                <a:ea typeface="Arial" charset="0"/>
                <a:cs typeface="Arial" charset="0"/>
              </a:rPr>
              <a:t> fuel</a:t>
            </a:r>
          </a:p>
          <a:p>
            <a:pPr marL="285750" indent="-285750">
              <a:buFont typeface="Arial" charset="0"/>
              <a:buChar char="•"/>
            </a:pPr>
            <a:r>
              <a:rPr lang="en-US" sz="1400" b="0" baseline="0" dirty="0">
                <a:solidFill>
                  <a:schemeClr val="bg2"/>
                </a:solidFill>
                <a:latin typeface="Arial" charset="0"/>
                <a:ea typeface="Arial" charset="0"/>
                <a:cs typeface="Arial" charset="0"/>
              </a:rPr>
              <a:t>W-UN fuels have potential for longer lifetimes but never proven in prototypic environments</a:t>
            </a:r>
          </a:p>
        </p:txBody>
      </p:sp>
      <p:sp>
        <p:nvSpPr>
          <p:cNvPr id="8" name="TextBox 7">
            <a:extLst>
              <a:ext uri="{FF2B5EF4-FFF2-40B4-BE49-F238E27FC236}">
                <a16:creationId xmlns:a16="http://schemas.microsoft.com/office/drawing/2014/main" id="{3162092A-7BDF-4298-BDAD-DE67DD0F7BE2}"/>
              </a:ext>
            </a:extLst>
          </p:cNvPr>
          <p:cNvSpPr txBox="1"/>
          <p:nvPr/>
        </p:nvSpPr>
        <p:spPr>
          <a:xfrm>
            <a:off x="228600" y="5029200"/>
            <a:ext cx="5279716" cy="1200329"/>
          </a:xfrm>
          <a:prstGeom prst="rect">
            <a:avLst/>
          </a:prstGeom>
          <a:noFill/>
        </p:spPr>
        <p:txBody>
          <a:bodyPr wrap="square" rtlCol="0">
            <a:spAutoFit/>
          </a:bodyPr>
          <a:lstStyle/>
          <a:p>
            <a:r>
              <a:rPr lang="en-US" sz="1600" b="1" baseline="0" dirty="0">
                <a:solidFill>
                  <a:schemeClr val="bg2"/>
                </a:solidFill>
                <a:latin typeface="Arial" charset="0"/>
                <a:ea typeface="Arial" charset="0"/>
                <a:cs typeface="Arial" charset="0"/>
              </a:rPr>
              <a:t>Mixed Uranium-Refractory Metal Carbide Fuels</a:t>
            </a:r>
          </a:p>
          <a:p>
            <a:pPr marL="285750" indent="-285750">
              <a:buFont typeface="Arial" charset="0"/>
              <a:buChar char="•"/>
            </a:pPr>
            <a:r>
              <a:rPr lang="en-US" sz="1400" b="0" baseline="0" dirty="0">
                <a:solidFill>
                  <a:schemeClr val="bg2"/>
                </a:solidFill>
                <a:latin typeface="Arial" charset="0"/>
                <a:ea typeface="Arial" charset="0"/>
                <a:cs typeface="Arial" charset="0"/>
              </a:rPr>
              <a:t>Highest performance potential: lifetime, operating temperature</a:t>
            </a:r>
          </a:p>
          <a:p>
            <a:pPr marL="285750" indent="-285750">
              <a:buFont typeface="Arial" charset="0"/>
              <a:buChar char="•"/>
            </a:pPr>
            <a:r>
              <a:rPr lang="en-US" sz="1400" b="0" baseline="0" dirty="0">
                <a:solidFill>
                  <a:schemeClr val="bg2"/>
                </a:solidFill>
                <a:latin typeface="Arial" charset="0"/>
                <a:ea typeface="Arial" charset="0"/>
                <a:cs typeface="Arial" charset="0"/>
              </a:rPr>
              <a:t>Trade-off between minimizing thermal stresses and maximizing structural integrity never fully addressed</a:t>
            </a:r>
          </a:p>
        </p:txBody>
      </p:sp>
      <p:pic>
        <p:nvPicPr>
          <p:cNvPr id="9" name="Picture 3">
            <a:extLst>
              <a:ext uri="{FF2B5EF4-FFF2-40B4-BE49-F238E27FC236}">
                <a16:creationId xmlns:a16="http://schemas.microsoft.com/office/drawing/2014/main" id="{D2E94AFA-61D9-4F78-80B0-877CC35EF5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2505" r="11134" b="22542"/>
          <a:stretch>
            <a:fillRect/>
          </a:stretch>
        </p:blipFill>
        <p:spPr bwMode="auto">
          <a:xfrm>
            <a:off x="9296401" y="1039821"/>
            <a:ext cx="2544006" cy="195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584293D-4EC3-4711-8993-359147045C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69" t="4289" r="53936" b="57124"/>
          <a:stretch/>
        </p:blipFill>
        <p:spPr>
          <a:xfrm rot="10800000">
            <a:off x="6213101" y="2996017"/>
            <a:ext cx="2812313" cy="1833888"/>
          </a:xfrm>
          <a:prstGeom prst="rect">
            <a:avLst/>
          </a:prstGeom>
          <a:scene3d>
            <a:camera prst="orthographicFront">
              <a:rot lat="0" lon="0" rev="10800000"/>
            </a:camera>
            <a:lightRig rig="threePt" dir="t"/>
          </a:scene3d>
        </p:spPr>
      </p:pic>
      <p:pic>
        <p:nvPicPr>
          <p:cNvPr id="11" name="Picture 10">
            <a:extLst>
              <a:ext uri="{FF2B5EF4-FFF2-40B4-BE49-F238E27FC236}">
                <a16:creationId xmlns:a16="http://schemas.microsoft.com/office/drawing/2014/main" id="{7F65B8F4-67E5-4ED8-B383-DCD87CEFDA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218" t="15418" r="31874" b="23128"/>
          <a:stretch/>
        </p:blipFill>
        <p:spPr>
          <a:xfrm>
            <a:off x="7692757" y="1387534"/>
            <a:ext cx="1573164" cy="1508066"/>
          </a:xfrm>
          <a:prstGeom prst="rect">
            <a:avLst/>
          </a:prstGeom>
        </p:spPr>
      </p:pic>
      <p:pic>
        <p:nvPicPr>
          <p:cNvPr id="12" name="Picture 11" descr="Screen%20Shot%202016-11-03%20at%2010.25.11%20PM.png">
            <a:extLst>
              <a:ext uri="{FF2B5EF4-FFF2-40B4-BE49-F238E27FC236}">
                <a16:creationId xmlns:a16="http://schemas.microsoft.com/office/drawing/2014/main" id="{47A1B973-76A7-4E29-A310-E51A10677B95}"/>
              </a:ext>
            </a:extLst>
          </p:cNvPr>
          <p:cNvPicPr/>
          <p:nvPr/>
        </p:nvPicPr>
        <p:blipFill rotWithShape="1">
          <a:blip r:embed="rId6" cstate="print">
            <a:extLst>
              <a:ext uri="{28A0092B-C50C-407E-A947-70E740481C1C}">
                <a14:useLocalDpi xmlns:a14="http://schemas.microsoft.com/office/drawing/2010/main" val="0"/>
              </a:ext>
            </a:extLst>
          </a:blip>
          <a:srcRect r="4743" b="19983"/>
          <a:stretch/>
        </p:blipFill>
        <p:spPr bwMode="auto">
          <a:xfrm>
            <a:off x="6962513" y="4473604"/>
            <a:ext cx="2709784" cy="1846659"/>
          </a:xfrm>
          <a:prstGeom prst="rect">
            <a:avLst/>
          </a:prstGeom>
          <a:noFill/>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C4FE67D6-7AC8-4CF1-8189-47E13D52CC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130" r="4805"/>
          <a:stretch/>
        </p:blipFill>
        <p:spPr>
          <a:xfrm>
            <a:off x="9784103" y="3015972"/>
            <a:ext cx="2140295" cy="1450686"/>
          </a:xfrm>
          <a:prstGeom prst="rect">
            <a:avLst/>
          </a:prstGeom>
        </p:spPr>
      </p:pic>
      <p:grpSp>
        <p:nvGrpSpPr>
          <p:cNvPr id="14" name="Group 13">
            <a:extLst>
              <a:ext uri="{FF2B5EF4-FFF2-40B4-BE49-F238E27FC236}">
                <a16:creationId xmlns:a16="http://schemas.microsoft.com/office/drawing/2014/main" id="{B00E0EF0-A1A7-4C8D-B384-C9DB576AAB46}"/>
              </a:ext>
            </a:extLst>
          </p:cNvPr>
          <p:cNvGrpSpPr/>
          <p:nvPr/>
        </p:nvGrpSpPr>
        <p:grpSpPr>
          <a:xfrm>
            <a:off x="9715645" y="4451992"/>
            <a:ext cx="2255375" cy="1631302"/>
            <a:chOff x="6412373" y="2715840"/>
            <a:chExt cx="2548747" cy="1676399"/>
          </a:xfrm>
        </p:grpSpPr>
        <p:pic>
          <p:nvPicPr>
            <p:cNvPr id="15" name="Picture 14">
              <a:extLst>
                <a:ext uri="{FF2B5EF4-FFF2-40B4-BE49-F238E27FC236}">
                  <a16:creationId xmlns:a16="http://schemas.microsoft.com/office/drawing/2014/main" id="{2629BA54-1383-4EBD-886D-F8726EB346F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760" b="98240" l="53971" r="100000">
                          <a14:foregroundMark x1="79430" y1="91202" x2="76578" y2="80645"/>
                        </a14:backgroundRemoval>
                      </a14:imgEffect>
                    </a14:imgLayer>
                  </a14:imgProps>
                </a:ext>
                <a:ext uri="{28A0092B-C50C-407E-A947-70E740481C1C}">
                  <a14:useLocalDpi xmlns:a14="http://schemas.microsoft.com/office/drawing/2010/main" val="0"/>
                </a:ext>
              </a:extLst>
            </a:blip>
            <a:srcRect l="60615" t="58038" r="1871"/>
            <a:stretch/>
          </p:blipFill>
          <p:spPr>
            <a:xfrm rot="5400000">
              <a:off x="7562681" y="2913676"/>
              <a:ext cx="1574066" cy="1222813"/>
            </a:xfrm>
            <a:prstGeom prst="rect">
              <a:avLst/>
            </a:prstGeom>
          </p:spPr>
        </p:pic>
        <p:pic>
          <p:nvPicPr>
            <p:cNvPr id="16" name="Picture 15">
              <a:extLst>
                <a:ext uri="{FF2B5EF4-FFF2-40B4-BE49-F238E27FC236}">
                  <a16:creationId xmlns:a16="http://schemas.microsoft.com/office/drawing/2014/main" id="{309962A3-AFCA-4DB4-82DE-6251755A746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9297" t="57528" r="52747"/>
            <a:stretch/>
          </p:blipFill>
          <p:spPr>
            <a:xfrm rot="5400000">
              <a:off x="6225565" y="2902648"/>
              <a:ext cx="1676399" cy="1302784"/>
            </a:xfrm>
            <a:prstGeom prst="rect">
              <a:avLst/>
            </a:prstGeom>
          </p:spPr>
        </p:pic>
      </p:grpSp>
      <p:pic>
        <p:nvPicPr>
          <p:cNvPr id="17" name="Picture 16">
            <a:extLst>
              <a:ext uri="{FF2B5EF4-FFF2-40B4-BE49-F238E27FC236}">
                <a16:creationId xmlns:a16="http://schemas.microsoft.com/office/drawing/2014/main" id="{95F7AA82-4EE8-489B-B932-A31847875E3D}"/>
              </a:ext>
            </a:extLst>
          </p:cNvPr>
          <p:cNvPicPr>
            <a:picLocks noChangeAspect="1"/>
          </p:cNvPicPr>
          <p:nvPr/>
        </p:nvPicPr>
        <p:blipFill>
          <a:blip r:embed="rId11"/>
          <a:stretch>
            <a:fillRect/>
          </a:stretch>
        </p:blipFill>
        <p:spPr>
          <a:xfrm>
            <a:off x="6031230" y="1371600"/>
            <a:ext cx="1573164" cy="1573164"/>
          </a:xfrm>
          <a:prstGeom prst="rect">
            <a:avLst/>
          </a:prstGeom>
        </p:spPr>
      </p:pic>
      <p:sp>
        <p:nvSpPr>
          <p:cNvPr id="19" name="Rectangle 18">
            <a:extLst>
              <a:ext uri="{FF2B5EF4-FFF2-40B4-BE49-F238E27FC236}">
                <a16:creationId xmlns:a16="http://schemas.microsoft.com/office/drawing/2014/main" id="{B8B8DEA1-B766-45CF-9992-805B0441A289}"/>
              </a:ext>
            </a:extLst>
          </p:cNvPr>
          <p:cNvSpPr>
            <a:spLocks noChangeArrowheads="1"/>
          </p:cNvSpPr>
          <p:nvPr/>
        </p:nvSpPr>
        <p:spPr bwMode="auto">
          <a:xfrm>
            <a:off x="6390441" y="6109120"/>
            <a:ext cx="58445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[see presentation notes for citations]</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00B14293-7E04-44D5-89A6-455D09451442}"/>
              </a:ext>
            </a:extLst>
          </p:cNvPr>
          <p:cNvSpPr>
            <a:spLocks noChangeArrowheads="1"/>
          </p:cNvSpPr>
          <p:nvPr/>
        </p:nvSpPr>
        <p:spPr bwMode="auto">
          <a:xfrm>
            <a:off x="5892164" y="1381476"/>
            <a:ext cx="4076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[1]</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D7FCEBDA-2DA6-439C-B119-5C76E6548ECC}"/>
              </a:ext>
            </a:extLst>
          </p:cNvPr>
          <p:cNvSpPr>
            <a:spLocks noChangeArrowheads="1"/>
          </p:cNvSpPr>
          <p:nvPr/>
        </p:nvSpPr>
        <p:spPr bwMode="auto">
          <a:xfrm>
            <a:off x="7400558" y="1381476"/>
            <a:ext cx="4076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[2]</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276071B4-B479-4606-8D70-179EDDA14717}"/>
              </a:ext>
            </a:extLst>
          </p:cNvPr>
          <p:cNvSpPr>
            <a:spLocks noChangeArrowheads="1"/>
          </p:cNvSpPr>
          <p:nvPr/>
        </p:nvSpPr>
        <p:spPr bwMode="auto">
          <a:xfrm>
            <a:off x="11466194" y="1045365"/>
            <a:ext cx="4076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[2]</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098A7A84-8E7A-4FEF-BF98-0963554B6E86}"/>
              </a:ext>
            </a:extLst>
          </p:cNvPr>
          <p:cNvSpPr>
            <a:spLocks noChangeArrowheads="1"/>
          </p:cNvSpPr>
          <p:nvPr/>
        </p:nvSpPr>
        <p:spPr bwMode="auto">
          <a:xfrm>
            <a:off x="5915024" y="2944764"/>
            <a:ext cx="4076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[3]</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575FAFF1-1E5E-48F6-A82C-4010F39F51AB}"/>
              </a:ext>
            </a:extLst>
          </p:cNvPr>
          <p:cNvSpPr>
            <a:spLocks noChangeArrowheads="1"/>
          </p:cNvSpPr>
          <p:nvPr/>
        </p:nvSpPr>
        <p:spPr bwMode="auto">
          <a:xfrm>
            <a:off x="4821816" y="4841227"/>
            <a:ext cx="4076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[5]</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06675095-FE52-4E64-8A48-E77F6885B81E}"/>
              </a:ext>
            </a:extLst>
          </p:cNvPr>
          <p:cNvSpPr>
            <a:spLocks noChangeArrowheads="1"/>
          </p:cNvSpPr>
          <p:nvPr/>
        </p:nvSpPr>
        <p:spPr bwMode="auto">
          <a:xfrm>
            <a:off x="6818364" y="4473604"/>
            <a:ext cx="4076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[6]</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45FB22C0-143D-480B-9AF9-3032F95CC065}"/>
              </a:ext>
            </a:extLst>
          </p:cNvPr>
          <p:cNvSpPr>
            <a:spLocks noChangeArrowheads="1"/>
          </p:cNvSpPr>
          <p:nvPr/>
        </p:nvSpPr>
        <p:spPr bwMode="auto">
          <a:xfrm>
            <a:off x="9588752" y="4485235"/>
            <a:ext cx="4076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[7]</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CC1AD60E-B6A6-4419-8663-6D4C36CC7DFB}"/>
              </a:ext>
            </a:extLst>
          </p:cNvPr>
          <p:cNvSpPr>
            <a:spLocks noChangeArrowheads="1"/>
          </p:cNvSpPr>
          <p:nvPr/>
        </p:nvSpPr>
        <p:spPr bwMode="auto">
          <a:xfrm>
            <a:off x="9384916" y="2984939"/>
            <a:ext cx="4076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[4]</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BC2F689-DAD2-4C78-BDE9-05397973EACF}"/>
              </a:ext>
            </a:extLst>
          </p:cNvPr>
          <p:cNvPicPr>
            <a:picLocks noChangeAspect="1"/>
          </p:cNvPicPr>
          <p:nvPr/>
        </p:nvPicPr>
        <p:blipFill>
          <a:blip r:embed="rId12"/>
          <a:stretch>
            <a:fillRect/>
          </a:stretch>
        </p:blipFill>
        <p:spPr>
          <a:xfrm>
            <a:off x="5173349" y="4841227"/>
            <a:ext cx="1905772" cy="1479637"/>
          </a:xfrm>
          <a:prstGeom prst="rect">
            <a:avLst/>
          </a:prstGeom>
        </p:spPr>
      </p:pic>
    </p:spTree>
    <p:extLst>
      <p:ext uri="{BB962C8B-B14F-4D97-AF65-F5344CB8AC3E}">
        <p14:creationId xmlns:p14="http://schemas.microsoft.com/office/powerpoint/2010/main" val="1031718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7A7862-742A-4848-A7BF-E6346C52497D}"/>
              </a:ext>
            </a:extLst>
          </p:cNvPr>
          <p:cNvSpPr>
            <a:spLocks noGrp="1"/>
          </p:cNvSpPr>
          <p:nvPr>
            <p:ph type="title"/>
          </p:nvPr>
        </p:nvSpPr>
        <p:spPr>
          <a:xfrm>
            <a:off x="963084" y="1540680"/>
            <a:ext cx="10363200" cy="1362075"/>
          </a:xfrm>
        </p:spPr>
        <p:txBody>
          <a:bodyPr/>
          <a:lstStyle/>
          <a:p>
            <a:r>
              <a:rPr lang="en-US" dirty="0"/>
              <a:t>Introduction</a:t>
            </a:r>
          </a:p>
        </p:txBody>
      </p:sp>
      <p:sp>
        <p:nvSpPr>
          <p:cNvPr id="6" name="Text Placeholder 5">
            <a:extLst>
              <a:ext uri="{FF2B5EF4-FFF2-40B4-BE49-F238E27FC236}">
                <a16:creationId xmlns:a16="http://schemas.microsoft.com/office/drawing/2014/main" id="{0F219901-414A-420D-9C9B-77FD3EB7CDC9}"/>
              </a:ext>
            </a:extLst>
          </p:cNvPr>
          <p:cNvSpPr>
            <a:spLocks noGrp="1"/>
          </p:cNvSpPr>
          <p:nvPr>
            <p:ph type="body" idx="1"/>
          </p:nvPr>
        </p:nvSpPr>
        <p:spPr/>
        <p:txBody>
          <a:bodyPr/>
          <a:lstStyle/>
          <a:p>
            <a:pPr marL="800100" lvl="1" indent="-342900">
              <a:buFont typeface="Arial" panose="020B0604020202020204" pitchFamily="34" charset="0"/>
              <a:buChar char="•"/>
            </a:pPr>
            <a:r>
              <a:rPr lang="en-US" sz="2000" b="0" dirty="0"/>
              <a:t>Nuclear Thermal Propulsion (NTP) Overview </a:t>
            </a:r>
          </a:p>
          <a:p>
            <a:pPr marL="800100" lvl="1" indent="-342900">
              <a:buFont typeface="Arial" panose="020B0604020202020204" pitchFamily="34" charset="0"/>
              <a:buChar char="•"/>
            </a:pPr>
            <a:r>
              <a:rPr lang="en-US" sz="2000" b="0" dirty="0"/>
              <a:t>NTP Fuel Design Considerations</a:t>
            </a:r>
          </a:p>
          <a:p>
            <a:pPr marL="800100" lvl="1" indent="-342900">
              <a:buFont typeface="Arial" panose="020B0604020202020204" pitchFamily="34" charset="0"/>
              <a:buChar char="•"/>
            </a:pPr>
            <a:r>
              <a:rPr lang="en-US" sz="2000" b="0" dirty="0"/>
              <a:t>Overview of NTP Fuel Options</a:t>
            </a:r>
          </a:p>
          <a:p>
            <a:endParaRPr lang="en-US" dirty="0"/>
          </a:p>
        </p:txBody>
      </p:sp>
      <p:cxnSp>
        <p:nvCxnSpPr>
          <p:cNvPr id="8" name="Straight Connector 7">
            <a:extLst>
              <a:ext uri="{FF2B5EF4-FFF2-40B4-BE49-F238E27FC236}">
                <a16:creationId xmlns:a16="http://schemas.microsoft.com/office/drawing/2014/main" id="{7E1052D8-F74F-4820-9370-44B1DF6875FE}"/>
              </a:ext>
            </a:extLst>
          </p:cNvPr>
          <p:cNvCxnSpPr>
            <a:stCxn id="5" idx="1"/>
            <a:endCxn id="5" idx="3"/>
          </p:cNvCxnSpPr>
          <p:nvPr/>
        </p:nvCxnSpPr>
        <p:spPr bwMode="auto">
          <a:xfrm>
            <a:off x="963084" y="2221718"/>
            <a:ext cx="10363200" cy="0"/>
          </a:xfrm>
          <a:prstGeom prst="line">
            <a:avLst/>
          </a:prstGeom>
          <a:noFill/>
          <a:ln w="57150" cap="flat" cmpd="sng" algn="ctr">
            <a:solidFill>
              <a:srgbClr val="117F40"/>
            </a:solidFill>
            <a:prstDash val="solid"/>
            <a:round/>
            <a:headEnd type="none" w="med" len="med"/>
            <a:tailEnd type="none" w="med" len="med"/>
          </a:ln>
          <a:effectLst/>
        </p:spPr>
      </p:cxnSp>
    </p:spTree>
    <p:extLst>
      <p:ext uri="{BB962C8B-B14F-4D97-AF65-F5344CB8AC3E}">
        <p14:creationId xmlns:p14="http://schemas.microsoft.com/office/powerpoint/2010/main" val="789037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88A1A5E0-D234-4032-87B1-D2F5A9DB139E}"/>
              </a:ext>
            </a:extLst>
          </p:cNvPr>
          <p:cNvPicPr>
            <a:picLocks noChangeAspect="1"/>
          </p:cNvPicPr>
          <p:nvPr/>
        </p:nvPicPr>
        <p:blipFill rotWithShape="1">
          <a:blip r:embed="rId2"/>
          <a:srcRect l="5419" r="-553"/>
          <a:stretch/>
        </p:blipFill>
        <p:spPr>
          <a:xfrm>
            <a:off x="1" y="1130041"/>
            <a:ext cx="7543800" cy="5199775"/>
          </a:xfrm>
          <a:prstGeom prst="rect">
            <a:avLst/>
          </a:prstGeom>
        </p:spPr>
      </p:pic>
      <p:sp>
        <p:nvSpPr>
          <p:cNvPr id="2" name="Title 1">
            <a:extLst>
              <a:ext uri="{FF2B5EF4-FFF2-40B4-BE49-F238E27FC236}">
                <a16:creationId xmlns:a16="http://schemas.microsoft.com/office/drawing/2014/main" id="{54644E3B-43B8-477C-953C-63D54F338A3F}"/>
              </a:ext>
            </a:extLst>
          </p:cNvPr>
          <p:cNvSpPr>
            <a:spLocks noGrp="1"/>
          </p:cNvSpPr>
          <p:nvPr>
            <p:ph type="title"/>
          </p:nvPr>
        </p:nvSpPr>
        <p:spPr/>
        <p:txBody>
          <a:bodyPr/>
          <a:lstStyle/>
          <a:p>
            <a:r>
              <a:rPr lang="en-US" sz="2600" dirty="0">
                <a:solidFill>
                  <a:schemeClr val="tx1"/>
                </a:solidFill>
              </a:rPr>
              <a:t>Higher Performance NTP Fuels are Needed for Modern Missions</a:t>
            </a:r>
          </a:p>
        </p:txBody>
      </p:sp>
      <p:sp>
        <p:nvSpPr>
          <p:cNvPr id="5" name="Text Placeholder 4">
            <a:extLst>
              <a:ext uri="{FF2B5EF4-FFF2-40B4-BE49-F238E27FC236}">
                <a16:creationId xmlns:a16="http://schemas.microsoft.com/office/drawing/2014/main" id="{AAC21105-C0E9-459E-BBC0-4B0A2553E3F7}"/>
              </a:ext>
            </a:extLst>
          </p:cNvPr>
          <p:cNvSpPr>
            <a:spLocks noGrp="1"/>
          </p:cNvSpPr>
          <p:nvPr>
            <p:ph type="body" sz="quarter" idx="10"/>
          </p:nvPr>
        </p:nvSpPr>
        <p:spPr/>
        <p:txBody>
          <a:bodyPr/>
          <a:lstStyle/>
          <a:p>
            <a:r>
              <a:rPr lang="en-US" dirty="0">
                <a:solidFill>
                  <a:schemeClr val="tx1"/>
                </a:solidFill>
              </a:rPr>
              <a:t>Crewed Mars missions planned for the 2030s / 2040s require longer NTP fuel operating lifetimes and temperatures than that demonstrated through historic NTP programs.</a:t>
            </a:r>
          </a:p>
        </p:txBody>
      </p:sp>
      <p:sp>
        <p:nvSpPr>
          <p:cNvPr id="58" name="TextBox 57">
            <a:extLst>
              <a:ext uri="{FF2B5EF4-FFF2-40B4-BE49-F238E27FC236}">
                <a16:creationId xmlns:a16="http://schemas.microsoft.com/office/drawing/2014/main" id="{AF3E7C08-68A6-4718-8DDA-FD2778F56EAE}"/>
              </a:ext>
            </a:extLst>
          </p:cNvPr>
          <p:cNvSpPr txBox="1"/>
          <p:nvPr/>
        </p:nvSpPr>
        <p:spPr>
          <a:xfrm>
            <a:off x="7541445" y="2057400"/>
            <a:ext cx="4157220" cy="4134465"/>
          </a:xfrm>
          <a:prstGeom prst="rect">
            <a:avLst/>
          </a:prstGeom>
          <a:solidFill>
            <a:schemeClr val="bg2"/>
          </a:solidFill>
        </p:spPr>
        <p:txBody>
          <a:bodyPr wrap="square" rtlCol="0">
            <a:spAutoFit/>
          </a:bodyPr>
          <a:lstStyle/>
          <a:p>
            <a:pPr eaLnBrk="1" fontAlgn="auto" hangingPunct="1">
              <a:spcBef>
                <a:spcPts val="0"/>
              </a:spcBef>
              <a:spcAft>
                <a:spcPts val="0"/>
              </a:spcAft>
            </a:pPr>
            <a:r>
              <a:rPr lang="en-US" sz="2000" b="1" u="sng" baseline="0" dirty="0">
                <a:latin typeface="+mj-lt"/>
                <a:ea typeface="+mn-ea"/>
              </a:rPr>
              <a:t>NTP performance requirements</a:t>
            </a:r>
          </a:p>
          <a:p>
            <a:pPr marL="285750" indent="-285750" eaLnBrk="1" fontAlgn="auto" hangingPunct="1">
              <a:spcBef>
                <a:spcPts val="0"/>
              </a:spcBef>
              <a:spcAft>
                <a:spcPts val="0"/>
              </a:spcAft>
              <a:buFont typeface="Arial" panose="020B0604020202020204" pitchFamily="34" charset="0"/>
              <a:buChar char="•"/>
            </a:pPr>
            <a:r>
              <a:rPr lang="en-US" dirty="0">
                <a:latin typeface="+mj-lt"/>
                <a:ea typeface="+mn-ea"/>
              </a:rPr>
              <a:t>Thrust ~25k lbf per engine</a:t>
            </a:r>
          </a:p>
          <a:p>
            <a:pPr marL="285750" indent="-285750" eaLnBrk="1" fontAlgn="auto" hangingPunct="1">
              <a:spcBef>
                <a:spcPts val="0"/>
              </a:spcBef>
              <a:spcAft>
                <a:spcPts val="0"/>
              </a:spcAft>
              <a:buFont typeface="Arial" panose="020B0604020202020204" pitchFamily="34" charset="0"/>
              <a:buChar char="•"/>
            </a:pPr>
            <a:r>
              <a:rPr lang="en-US" dirty="0">
                <a:latin typeface="+mj-lt"/>
                <a:ea typeface="+mn-ea"/>
              </a:rPr>
              <a:t>Specific Impulse~ 900 seconds</a:t>
            </a:r>
          </a:p>
          <a:p>
            <a:pPr marL="285750" indent="-285750" eaLnBrk="1" fontAlgn="auto" hangingPunct="1">
              <a:spcBef>
                <a:spcPts val="0"/>
              </a:spcBef>
              <a:spcAft>
                <a:spcPts val="0"/>
              </a:spcAft>
              <a:buFont typeface="Arial" panose="020B0604020202020204" pitchFamily="34" charset="0"/>
              <a:buChar char="•"/>
            </a:pPr>
            <a:r>
              <a:rPr lang="en-US" dirty="0">
                <a:latin typeface="+mj-lt"/>
                <a:ea typeface="+mn-ea"/>
              </a:rPr>
              <a:t>Hydrogen propellant </a:t>
            </a:r>
          </a:p>
          <a:p>
            <a:pPr marL="285750" indent="-285750" eaLnBrk="1" fontAlgn="auto" hangingPunct="1">
              <a:spcBef>
                <a:spcPts val="0"/>
              </a:spcBef>
              <a:spcAft>
                <a:spcPts val="0"/>
              </a:spcAft>
              <a:buFont typeface="Arial" panose="020B0604020202020204" pitchFamily="34" charset="0"/>
              <a:buChar char="•"/>
            </a:pPr>
            <a:r>
              <a:rPr lang="en-US" dirty="0">
                <a:latin typeface="+mj-lt"/>
                <a:ea typeface="+mn-ea"/>
              </a:rPr>
              <a:t>8 burns (for core engines)</a:t>
            </a:r>
          </a:p>
          <a:p>
            <a:pPr marL="285750" indent="-285750" eaLnBrk="1" fontAlgn="auto" hangingPunct="1">
              <a:spcBef>
                <a:spcPts val="0"/>
              </a:spcBef>
              <a:spcAft>
                <a:spcPts val="0"/>
              </a:spcAft>
              <a:buFont typeface="Arial" panose="020B0604020202020204" pitchFamily="34" charset="0"/>
              <a:buChar char="•"/>
            </a:pPr>
            <a:r>
              <a:rPr lang="en-US" dirty="0">
                <a:latin typeface="+mj-lt"/>
                <a:ea typeface="+mn-ea"/>
              </a:rPr>
              <a:t>Worst case cumulative total ~4.0 hours run time (for single engine out</a:t>
            </a:r>
            <a:r>
              <a:rPr lang="en-US" dirty="0">
                <a:latin typeface="+mj-lt"/>
              </a:rPr>
              <a:t> once Mars is reached)</a:t>
            </a:r>
            <a:endParaRPr lang="en-US" dirty="0">
              <a:latin typeface="+mj-lt"/>
              <a:ea typeface="+mn-ea"/>
            </a:endParaRPr>
          </a:p>
          <a:p>
            <a:pPr marL="285750" indent="-285750" eaLnBrk="1" fontAlgn="auto" hangingPunct="1">
              <a:spcBef>
                <a:spcPts val="0"/>
              </a:spcBef>
              <a:spcAft>
                <a:spcPts val="0"/>
              </a:spcAft>
              <a:buFont typeface="Arial" panose="020B0604020202020204" pitchFamily="34" charset="0"/>
              <a:buChar char="•"/>
            </a:pPr>
            <a:r>
              <a:rPr lang="en-US" dirty="0">
                <a:latin typeface="+mj-lt"/>
                <a:ea typeface="+mn-ea"/>
              </a:rPr>
              <a:t>Round trip </a:t>
            </a:r>
            <a:r>
              <a:rPr lang="en-US" dirty="0">
                <a:latin typeface="+mj-lt"/>
              </a:rPr>
              <a:t>&lt;700</a:t>
            </a:r>
            <a:r>
              <a:rPr lang="en-US" dirty="0">
                <a:latin typeface="+mj-lt"/>
                <a:ea typeface="+mn-ea"/>
              </a:rPr>
              <a:t> days</a:t>
            </a:r>
          </a:p>
          <a:p>
            <a:pPr marL="285750" indent="-285750" eaLnBrk="1" fontAlgn="auto" hangingPunct="1">
              <a:spcBef>
                <a:spcPts val="0"/>
              </a:spcBef>
              <a:spcAft>
                <a:spcPts val="0"/>
              </a:spcAft>
              <a:buFont typeface="Arial" panose="020B0604020202020204" pitchFamily="34" charset="0"/>
              <a:buChar char="•"/>
            </a:pPr>
            <a:r>
              <a:rPr lang="en-US" dirty="0">
                <a:latin typeface="+mj-lt"/>
              </a:rPr>
              <a:t>Drop tanks ejected when empty</a:t>
            </a:r>
          </a:p>
          <a:p>
            <a:pPr marL="285750" indent="-285750" eaLnBrk="1" fontAlgn="auto" hangingPunct="1">
              <a:spcBef>
                <a:spcPts val="0"/>
              </a:spcBef>
              <a:spcAft>
                <a:spcPts val="0"/>
              </a:spcAft>
              <a:buFont typeface="Arial" panose="020B0604020202020204" pitchFamily="34" charset="0"/>
              <a:buChar char="•"/>
            </a:pPr>
            <a:r>
              <a:rPr lang="en-US" dirty="0">
                <a:latin typeface="+mj-lt"/>
                <a:ea typeface="+mn-ea"/>
              </a:rPr>
              <a:t>A subscale engine demonstration is planned in the late 2020s timeframe</a:t>
            </a:r>
            <a:endParaRPr lang="en-US" dirty="0">
              <a:latin typeface="Calibri" panose="020F0502020204030204"/>
              <a:ea typeface="+mn-ea"/>
            </a:endParaRPr>
          </a:p>
        </p:txBody>
      </p:sp>
      <p:sp>
        <p:nvSpPr>
          <p:cNvPr id="59" name="TextBox 58">
            <a:extLst>
              <a:ext uri="{FF2B5EF4-FFF2-40B4-BE49-F238E27FC236}">
                <a16:creationId xmlns:a16="http://schemas.microsoft.com/office/drawing/2014/main" id="{3A949671-AD52-4A66-92D8-FC01349EBAB3}"/>
              </a:ext>
            </a:extLst>
          </p:cNvPr>
          <p:cNvSpPr txBox="1"/>
          <p:nvPr/>
        </p:nvSpPr>
        <p:spPr>
          <a:xfrm>
            <a:off x="6121138" y="6134891"/>
            <a:ext cx="1713931" cy="194925"/>
          </a:xfrm>
          <a:prstGeom prst="rect">
            <a:avLst/>
          </a:prstGeom>
          <a:noFill/>
        </p:spPr>
        <p:txBody>
          <a:bodyPr wrap="none" rtlCol="0">
            <a:spAutoFit/>
          </a:bodyPr>
          <a:lstStyle/>
          <a:p>
            <a:r>
              <a:rPr lang="en-US" sz="1000" dirty="0"/>
              <a:t>Picture Courtesy Aerojet/Rocketdyne</a:t>
            </a:r>
          </a:p>
        </p:txBody>
      </p:sp>
    </p:spTree>
    <p:extLst>
      <p:ext uri="{BB962C8B-B14F-4D97-AF65-F5344CB8AC3E}">
        <p14:creationId xmlns:p14="http://schemas.microsoft.com/office/powerpoint/2010/main" val="3186723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E4DBDA1A-8907-4726-B66D-8C27646F7E85}"/>
              </a:ext>
            </a:extLst>
          </p:cNvPr>
          <p:cNvPicPr>
            <a:picLocks noChangeAspect="1"/>
          </p:cNvPicPr>
          <p:nvPr/>
        </p:nvPicPr>
        <p:blipFill>
          <a:blip r:embed="rId2"/>
          <a:stretch>
            <a:fillRect/>
          </a:stretch>
        </p:blipFill>
        <p:spPr>
          <a:xfrm>
            <a:off x="1905000" y="838200"/>
            <a:ext cx="8656456" cy="5645514"/>
          </a:xfrm>
          <a:prstGeom prst="rect">
            <a:avLst/>
          </a:prstGeom>
        </p:spPr>
      </p:pic>
      <p:grpSp>
        <p:nvGrpSpPr>
          <p:cNvPr id="29" name="Group 28">
            <a:extLst>
              <a:ext uri="{FF2B5EF4-FFF2-40B4-BE49-F238E27FC236}">
                <a16:creationId xmlns:a16="http://schemas.microsoft.com/office/drawing/2014/main" id="{ACA5A167-8E53-4DC0-A6B2-3DD044C7E00F}"/>
              </a:ext>
            </a:extLst>
          </p:cNvPr>
          <p:cNvGrpSpPr/>
          <p:nvPr/>
        </p:nvGrpSpPr>
        <p:grpSpPr>
          <a:xfrm>
            <a:off x="8631799" y="2582485"/>
            <a:ext cx="902145" cy="913070"/>
            <a:chOff x="7721031" y="1607172"/>
            <a:chExt cx="902145" cy="913070"/>
          </a:xfrm>
          <a:solidFill>
            <a:sysClr val="window" lastClr="FFFFFF"/>
          </a:solidFill>
        </p:grpSpPr>
        <p:sp>
          <p:nvSpPr>
            <p:cNvPr id="30" name="TextBox 29">
              <a:extLst>
                <a:ext uri="{FF2B5EF4-FFF2-40B4-BE49-F238E27FC236}">
                  <a16:creationId xmlns:a16="http://schemas.microsoft.com/office/drawing/2014/main" id="{4423F979-B778-49B1-A5BC-758B8A5A9581}"/>
                </a:ext>
              </a:extLst>
            </p:cNvPr>
            <p:cNvSpPr txBox="1"/>
            <p:nvPr/>
          </p:nvSpPr>
          <p:spPr>
            <a:xfrm>
              <a:off x="7721031" y="1607172"/>
              <a:ext cx="902145" cy="913070"/>
            </a:xfrm>
            <a:prstGeom prst="rect">
              <a:avLst/>
            </a:prstGeom>
            <a:grpFill/>
          </p:spPr>
          <p:txBody>
            <a:bodyPr wrap="square" rtlCol="0">
              <a:spAutoFit/>
            </a:bodyPr>
            <a:lstStyle/>
            <a:p>
              <a:pPr algn="ctr" eaLnBrk="1" fontAlgn="auto" hangingPunct="1">
                <a:spcBef>
                  <a:spcPts val="0"/>
                </a:spcBef>
                <a:spcAft>
                  <a:spcPts val="0"/>
                </a:spcAft>
                <a:defRPr/>
              </a:pPr>
              <a:r>
                <a:rPr lang="en-US" sz="1600" kern="0" dirty="0">
                  <a:solidFill>
                    <a:prstClr val="black"/>
                  </a:solidFill>
                  <a:latin typeface="Arial"/>
                  <a:ea typeface="+mn-ea"/>
                </a:rPr>
                <a:t>Nozzle Area Ratio</a:t>
              </a:r>
            </a:p>
            <a:p>
              <a:pPr algn="ctr" eaLnBrk="1" fontAlgn="auto" hangingPunct="1">
                <a:spcBef>
                  <a:spcPts val="0"/>
                </a:spcBef>
                <a:spcAft>
                  <a:spcPts val="0"/>
                </a:spcAft>
                <a:defRPr/>
              </a:pPr>
              <a:r>
                <a:rPr lang="en-US" sz="1600" kern="0" dirty="0">
                  <a:solidFill>
                    <a:prstClr val="black"/>
                  </a:solidFill>
                  <a:latin typeface="Arial"/>
                  <a:ea typeface="+mn-ea"/>
                </a:rPr>
                <a:t>600</a:t>
              </a:r>
            </a:p>
            <a:p>
              <a:pPr algn="ctr" eaLnBrk="1" fontAlgn="auto" hangingPunct="1">
                <a:spcBef>
                  <a:spcPts val="0"/>
                </a:spcBef>
                <a:spcAft>
                  <a:spcPts val="0"/>
                </a:spcAft>
                <a:defRPr/>
              </a:pPr>
              <a:r>
                <a:rPr lang="en-US" sz="1600" kern="0" dirty="0">
                  <a:solidFill>
                    <a:prstClr val="black"/>
                  </a:solidFill>
                  <a:latin typeface="Arial"/>
                  <a:ea typeface="+mn-ea"/>
                </a:rPr>
                <a:t>300</a:t>
              </a:r>
            </a:p>
            <a:p>
              <a:pPr algn="ctr" eaLnBrk="1" fontAlgn="auto" hangingPunct="1">
                <a:spcBef>
                  <a:spcPts val="0"/>
                </a:spcBef>
                <a:spcAft>
                  <a:spcPts val="0"/>
                </a:spcAft>
                <a:defRPr/>
              </a:pPr>
              <a:r>
                <a:rPr lang="en-US" sz="1600" kern="0" dirty="0">
                  <a:solidFill>
                    <a:prstClr val="black"/>
                  </a:solidFill>
                  <a:latin typeface="Arial"/>
                  <a:ea typeface="+mn-ea"/>
                </a:rPr>
                <a:t>100</a:t>
              </a:r>
            </a:p>
          </p:txBody>
        </p:sp>
        <p:cxnSp>
          <p:nvCxnSpPr>
            <p:cNvPr id="31" name="Straight Connector 30">
              <a:extLst>
                <a:ext uri="{FF2B5EF4-FFF2-40B4-BE49-F238E27FC236}">
                  <a16:creationId xmlns:a16="http://schemas.microsoft.com/office/drawing/2014/main" id="{8D768CB9-E3DC-41DF-9C87-D210A1F2BB70}"/>
                </a:ext>
              </a:extLst>
            </p:cNvPr>
            <p:cNvCxnSpPr/>
            <p:nvPr/>
          </p:nvCxnSpPr>
          <p:spPr>
            <a:xfrm>
              <a:off x="8315064" y="2453514"/>
              <a:ext cx="265823" cy="0"/>
            </a:xfrm>
            <a:prstGeom prst="line">
              <a:avLst/>
            </a:prstGeom>
            <a:grpFill/>
            <a:ln w="57150" cap="flat" cmpd="sng" algn="ctr">
              <a:solidFill>
                <a:sysClr val="windowText" lastClr="000000"/>
              </a:solidFill>
              <a:prstDash val="solid"/>
            </a:ln>
            <a:effectLst/>
          </p:spPr>
        </p:cxnSp>
        <p:cxnSp>
          <p:nvCxnSpPr>
            <p:cNvPr id="32" name="Straight Connector 31">
              <a:extLst>
                <a:ext uri="{FF2B5EF4-FFF2-40B4-BE49-F238E27FC236}">
                  <a16:creationId xmlns:a16="http://schemas.microsoft.com/office/drawing/2014/main" id="{0CB873B4-EEAC-4894-BC76-97AC5000A845}"/>
                </a:ext>
              </a:extLst>
            </p:cNvPr>
            <p:cNvCxnSpPr/>
            <p:nvPr/>
          </p:nvCxnSpPr>
          <p:spPr>
            <a:xfrm>
              <a:off x="8331670" y="2111987"/>
              <a:ext cx="265823" cy="0"/>
            </a:xfrm>
            <a:prstGeom prst="line">
              <a:avLst/>
            </a:prstGeom>
            <a:grpFill/>
            <a:ln w="57150" cap="flat" cmpd="sng" algn="ctr">
              <a:solidFill>
                <a:srgbClr val="00B050"/>
              </a:solidFill>
              <a:prstDash val="solid"/>
            </a:ln>
            <a:effectLst/>
          </p:spPr>
        </p:cxnSp>
        <p:cxnSp>
          <p:nvCxnSpPr>
            <p:cNvPr id="33" name="Straight Connector 32">
              <a:extLst>
                <a:ext uri="{FF2B5EF4-FFF2-40B4-BE49-F238E27FC236}">
                  <a16:creationId xmlns:a16="http://schemas.microsoft.com/office/drawing/2014/main" id="{B16E14D1-C687-4B5B-B841-4FB2E516B674}"/>
                </a:ext>
              </a:extLst>
            </p:cNvPr>
            <p:cNvCxnSpPr/>
            <p:nvPr/>
          </p:nvCxnSpPr>
          <p:spPr>
            <a:xfrm>
              <a:off x="8330159" y="2298811"/>
              <a:ext cx="265823" cy="0"/>
            </a:xfrm>
            <a:prstGeom prst="line">
              <a:avLst/>
            </a:prstGeom>
            <a:grpFill/>
            <a:ln w="57150" cap="flat" cmpd="sng" algn="ctr">
              <a:solidFill>
                <a:srgbClr val="FF0000"/>
              </a:solidFill>
              <a:prstDash val="sysDot"/>
            </a:ln>
            <a:effectLst/>
          </p:spPr>
        </p:cxnSp>
      </p:grpSp>
      <p:sp>
        <p:nvSpPr>
          <p:cNvPr id="36" name="Title 1">
            <a:extLst>
              <a:ext uri="{FF2B5EF4-FFF2-40B4-BE49-F238E27FC236}">
                <a16:creationId xmlns:a16="http://schemas.microsoft.com/office/drawing/2014/main" id="{7AA6F1CC-BF7E-45A5-B04E-E5BAD10731E2}"/>
              </a:ext>
            </a:extLst>
          </p:cNvPr>
          <p:cNvSpPr txBox="1">
            <a:spLocks/>
          </p:cNvSpPr>
          <p:nvPr/>
        </p:nvSpPr>
        <p:spPr>
          <a:xfrm>
            <a:off x="609600" y="228600"/>
            <a:ext cx="10972800" cy="457200"/>
          </a:xfrm>
          <a:prstGeom prst="rect">
            <a:avLst/>
          </a:prstGeom>
        </p:spPr>
        <p:txBody>
          <a:bodyPr/>
          <a:lstStyle>
            <a:lvl1pPr algn="ctr" rtl="0" eaLnBrk="0" fontAlgn="base" hangingPunct="0">
              <a:spcBef>
                <a:spcPct val="0"/>
              </a:spcBef>
              <a:spcAft>
                <a:spcPct val="0"/>
              </a:spcAft>
              <a:defRPr sz="4400" b="1">
                <a:solidFill>
                  <a:schemeClr val="bg2"/>
                </a:solidFill>
                <a:latin typeface="+mj-lt"/>
                <a:ea typeface="+mj-ea"/>
                <a:cs typeface="+mj-cs"/>
              </a:defRPr>
            </a:lvl1pPr>
            <a:lvl2pPr algn="ctr" rtl="0" eaLnBrk="0" fontAlgn="base" hangingPunct="0">
              <a:spcBef>
                <a:spcPct val="0"/>
              </a:spcBef>
              <a:spcAft>
                <a:spcPct val="0"/>
              </a:spcAft>
              <a:defRPr sz="4400" b="1">
                <a:solidFill>
                  <a:schemeClr val="bg2"/>
                </a:solidFill>
                <a:latin typeface="Arial" charset="0"/>
              </a:defRPr>
            </a:lvl2pPr>
            <a:lvl3pPr algn="ctr" rtl="0" eaLnBrk="0" fontAlgn="base" hangingPunct="0">
              <a:spcBef>
                <a:spcPct val="0"/>
              </a:spcBef>
              <a:spcAft>
                <a:spcPct val="0"/>
              </a:spcAft>
              <a:defRPr sz="4400" b="1">
                <a:solidFill>
                  <a:schemeClr val="bg2"/>
                </a:solidFill>
                <a:latin typeface="Arial" charset="0"/>
              </a:defRPr>
            </a:lvl3pPr>
            <a:lvl4pPr algn="ctr" rtl="0" eaLnBrk="0" fontAlgn="base" hangingPunct="0">
              <a:spcBef>
                <a:spcPct val="0"/>
              </a:spcBef>
              <a:spcAft>
                <a:spcPct val="0"/>
              </a:spcAft>
              <a:defRPr sz="4400" b="1">
                <a:solidFill>
                  <a:schemeClr val="bg2"/>
                </a:solidFill>
                <a:latin typeface="Arial" charset="0"/>
              </a:defRPr>
            </a:lvl4pPr>
            <a:lvl5pPr algn="ctr" rtl="0" eaLnBrk="0" fontAlgn="base" hangingPunct="0">
              <a:spcBef>
                <a:spcPct val="0"/>
              </a:spcBef>
              <a:spcAft>
                <a:spcPct val="0"/>
              </a:spcAft>
              <a:defRPr sz="4400" b="1">
                <a:solidFill>
                  <a:schemeClr val="bg2"/>
                </a:solidFill>
                <a:latin typeface="Arial" charset="0"/>
              </a:defRPr>
            </a:lvl5pPr>
            <a:lvl6pPr marL="457200" algn="ctr" rtl="0" eaLnBrk="0" fontAlgn="base" hangingPunct="0">
              <a:spcBef>
                <a:spcPct val="0"/>
              </a:spcBef>
              <a:spcAft>
                <a:spcPct val="0"/>
              </a:spcAft>
              <a:defRPr sz="4400" b="1">
                <a:solidFill>
                  <a:schemeClr val="bg2"/>
                </a:solidFill>
                <a:latin typeface="Arial" charset="0"/>
              </a:defRPr>
            </a:lvl6pPr>
            <a:lvl7pPr marL="914400" algn="ctr" rtl="0" eaLnBrk="0" fontAlgn="base" hangingPunct="0">
              <a:spcBef>
                <a:spcPct val="0"/>
              </a:spcBef>
              <a:spcAft>
                <a:spcPct val="0"/>
              </a:spcAft>
              <a:defRPr sz="4400" b="1">
                <a:solidFill>
                  <a:schemeClr val="bg2"/>
                </a:solidFill>
                <a:latin typeface="Arial" charset="0"/>
              </a:defRPr>
            </a:lvl7pPr>
            <a:lvl8pPr marL="1371600" algn="ctr" rtl="0" eaLnBrk="0" fontAlgn="base" hangingPunct="0">
              <a:spcBef>
                <a:spcPct val="0"/>
              </a:spcBef>
              <a:spcAft>
                <a:spcPct val="0"/>
              </a:spcAft>
              <a:defRPr sz="4400" b="1">
                <a:solidFill>
                  <a:schemeClr val="bg2"/>
                </a:solidFill>
                <a:latin typeface="Arial" charset="0"/>
              </a:defRPr>
            </a:lvl8pPr>
            <a:lvl9pPr marL="1828800" algn="ctr" rtl="0" eaLnBrk="0" fontAlgn="base" hangingPunct="0">
              <a:spcBef>
                <a:spcPct val="0"/>
              </a:spcBef>
              <a:spcAft>
                <a:spcPct val="0"/>
              </a:spcAft>
              <a:defRPr sz="4400" b="1">
                <a:solidFill>
                  <a:schemeClr val="bg2"/>
                </a:solidFill>
                <a:latin typeface="Arial" charset="0"/>
              </a:defRPr>
            </a:lvl9pPr>
          </a:lstStyle>
          <a:p>
            <a:pPr algn="l"/>
            <a:r>
              <a:rPr lang="en-US" sz="2800" kern="0" baseline="0" dirty="0"/>
              <a:t>Maximum fuel form operating temperature limits achievable I</a:t>
            </a:r>
            <a:r>
              <a:rPr lang="en-US" sz="2800" kern="0" dirty="0"/>
              <a:t>sp</a:t>
            </a:r>
          </a:p>
        </p:txBody>
      </p:sp>
      <p:sp>
        <p:nvSpPr>
          <p:cNvPr id="37" name="Text Placeholder 4">
            <a:extLst>
              <a:ext uri="{FF2B5EF4-FFF2-40B4-BE49-F238E27FC236}">
                <a16:creationId xmlns:a16="http://schemas.microsoft.com/office/drawing/2014/main" id="{21DFEB87-6F3B-404A-ADD8-85C2F1F98FA3}"/>
              </a:ext>
            </a:extLst>
          </p:cNvPr>
          <p:cNvSpPr txBox="1">
            <a:spLocks/>
          </p:cNvSpPr>
          <p:nvPr/>
        </p:nvSpPr>
        <p:spPr>
          <a:xfrm>
            <a:off x="609600" y="762000"/>
            <a:ext cx="10972800" cy="381000"/>
          </a:xfrm>
          <a:prstGeom prst="rect">
            <a:avLst/>
          </a:prstGeom>
        </p:spPr>
        <p:txBody>
          <a:bodyPr/>
          <a:lstStyle>
            <a:lvl1pPr marL="342900" indent="-342900" algn="l" rtl="0" eaLnBrk="0" fontAlgn="base" hangingPunct="0">
              <a:spcBef>
                <a:spcPct val="20000"/>
              </a:spcBef>
              <a:spcAft>
                <a:spcPct val="0"/>
              </a:spcAft>
              <a:buChar char="•"/>
              <a:defRPr sz="3200" b="1">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2"/>
                </a:solidFill>
                <a:latin typeface="+mn-lt"/>
              </a:defRPr>
            </a:lvl2pPr>
            <a:lvl3pPr marL="1143000" indent="-228600" algn="l" rtl="0" eaLnBrk="0" fontAlgn="base" hangingPunct="0">
              <a:spcBef>
                <a:spcPct val="20000"/>
              </a:spcBef>
              <a:spcAft>
                <a:spcPct val="0"/>
              </a:spcAft>
              <a:buChar char="•"/>
              <a:defRPr sz="2400" b="1">
                <a:solidFill>
                  <a:schemeClr val="bg2"/>
                </a:solidFill>
                <a:latin typeface="+mn-lt"/>
              </a:defRPr>
            </a:lvl3pPr>
            <a:lvl4pPr marL="1600200" indent="-228600" algn="l" rtl="0" eaLnBrk="0" fontAlgn="base" hangingPunct="0">
              <a:spcBef>
                <a:spcPct val="20000"/>
              </a:spcBef>
              <a:spcAft>
                <a:spcPct val="0"/>
              </a:spcAft>
              <a:buChar char="–"/>
              <a:defRPr sz="2000" b="1">
                <a:solidFill>
                  <a:schemeClr val="bg2"/>
                </a:solidFill>
                <a:latin typeface="+mn-lt"/>
              </a:defRPr>
            </a:lvl4pPr>
            <a:lvl5pPr marL="2057400" indent="-228600" algn="l" rtl="0" eaLnBrk="0" fontAlgn="base" hangingPunct="0">
              <a:spcBef>
                <a:spcPct val="20000"/>
              </a:spcBef>
              <a:spcAft>
                <a:spcPct val="0"/>
              </a:spcAft>
              <a:buChar char="»"/>
              <a:defRPr sz="2000" b="1">
                <a:solidFill>
                  <a:schemeClr val="bg2"/>
                </a:solidFill>
                <a:latin typeface="+mn-lt"/>
              </a:defRPr>
            </a:lvl5pPr>
            <a:lvl6pPr marL="2514600" indent="-228600" algn="l" rtl="0" eaLnBrk="0" fontAlgn="base" hangingPunct="0">
              <a:spcBef>
                <a:spcPct val="20000"/>
              </a:spcBef>
              <a:spcAft>
                <a:spcPct val="0"/>
              </a:spcAft>
              <a:buChar char="»"/>
              <a:defRPr sz="2000" b="1">
                <a:solidFill>
                  <a:schemeClr val="bg2"/>
                </a:solidFill>
                <a:latin typeface="+mn-lt"/>
              </a:defRPr>
            </a:lvl6pPr>
            <a:lvl7pPr marL="2971800" indent="-228600" algn="l" rtl="0" eaLnBrk="0" fontAlgn="base" hangingPunct="0">
              <a:spcBef>
                <a:spcPct val="20000"/>
              </a:spcBef>
              <a:spcAft>
                <a:spcPct val="0"/>
              </a:spcAft>
              <a:buChar char="»"/>
              <a:defRPr sz="2000" b="1">
                <a:solidFill>
                  <a:schemeClr val="bg2"/>
                </a:solidFill>
                <a:latin typeface="+mn-lt"/>
              </a:defRPr>
            </a:lvl7pPr>
            <a:lvl8pPr marL="3429000" indent="-228600" algn="l" rtl="0" eaLnBrk="0" fontAlgn="base" hangingPunct="0">
              <a:spcBef>
                <a:spcPct val="20000"/>
              </a:spcBef>
              <a:spcAft>
                <a:spcPct val="0"/>
              </a:spcAft>
              <a:buChar char="»"/>
              <a:defRPr sz="2000" b="1">
                <a:solidFill>
                  <a:schemeClr val="bg2"/>
                </a:solidFill>
                <a:latin typeface="+mn-lt"/>
              </a:defRPr>
            </a:lvl8pPr>
            <a:lvl9pPr marL="3886200" indent="-228600" algn="l" rtl="0" eaLnBrk="0" fontAlgn="base" hangingPunct="0">
              <a:spcBef>
                <a:spcPct val="20000"/>
              </a:spcBef>
              <a:spcAft>
                <a:spcPct val="0"/>
              </a:spcAft>
              <a:buChar char="»"/>
              <a:defRPr sz="2000" b="1">
                <a:solidFill>
                  <a:schemeClr val="bg2"/>
                </a:solidFill>
                <a:latin typeface="+mn-lt"/>
              </a:defRPr>
            </a:lvl9pPr>
          </a:lstStyle>
          <a:p>
            <a:pPr marL="0" indent="0">
              <a:buNone/>
            </a:pPr>
            <a:r>
              <a:rPr lang="en-US" sz="1400" b="0" i="1" kern="0" baseline="0" dirty="0"/>
              <a:t>A specific impulse of 900s requires reactor exit temperatures of 2700 K and maximum fuel temperatures of 2850+ K </a:t>
            </a:r>
          </a:p>
        </p:txBody>
      </p:sp>
      <p:sp>
        <p:nvSpPr>
          <p:cNvPr id="39" name="Rectangle 38">
            <a:extLst>
              <a:ext uri="{FF2B5EF4-FFF2-40B4-BE49-F238E27FC236}">
                <a16:creationId xmlns:a16="http://schemas.microsoft.com/office/drawing/2014/main" id="{BEF11F74-FFB6-4961-9619-E6D78375B767}"/>
              </a:ext>
            </a:extLst>
          </p:cNvPr>
          <p:cNvSpPr/>
          <p:nvPr/>
        </p:nvSpPr>
        <p:spPr bwMode="auto">
          <a:xfrm>
            <a:off x="8631798" y="2582485"/>
            <a:ext cx="902146" cy="913070"/>
          </a:xfrm>
          <a:prstGeom prst="rect">
            <a:avLst/>
          </a:prstGeom>
          <a:no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0" fontAlgn="base" latinLnBrk="0" hangingPunct="0">
              <a:lnSpc>
                <a:spcPct val="100000"/>
              </a:lnSpc>
              <a:spcBef>
                <a:spcPct val="20000"/>
              </a:spcBef>
              <a:spcAft>
                <a:spcPct val="0"/>
              </a:spcAft>
              <a:buClrTx/>
              <a:buSzTx/>
              <a:buFontTx/>
              <a:buChar char="•"/>
              <a:tabLst/>
            </a:pPr>
            <a:endParaRPr kumimoji="0" lang="en-US" sz="2800" b="1" i="0" u="none" strike="noStrike" cap="none" normalizeH="0" baseline="-25000">
              <a:ln>
                <a:noFill/>
              </a:ln>
              <a:solidFill>
                <a:schemeClr val="tx1"/>
              </a:solidFill>
              <a:effectLst/>
              <a:latin typeface="Arial" charset="0"/>
            </a:endParaRPr>
          </a:p>
        </p:txBody>
      </p:sp>
      <p:sp>
        <p:nvSpPr>
          <p:cNvPr id="43" name="TextBox 42">
            <a:extLst>
              <a:ext uri="{FF2B5EF4-FFF2-40B4-BE49-F238E27FC236}">
                <a16:creationId xmlns:a16="http://schemas.microsoft.com/office/drawing/2014/main" id="{31C050F1-3C72-4ED1-B8C1-6895BEE2EA38}"/>
              </a:ext>
            </a:extLst>
          </p:cNvPr>
          <p:cNvSpPr txBox="1"/>
          <p:nvPr/>
        </p:nvSpPr>
        <p:spPr>
          <a:xfrm>
            <a:off x="6594964" y="6292124"/>
            <a:ext cx="3692036" cy="194925"/>
          </a:xfrm>
          <a:prstGeom prst="rect">
            <a:avLst/>
          </a:prstGeom>
          <a:noFill/>
        </p:spPr>
        <p:txBody>
          <a:bodyPr wrap="none" rtlCol="0">
            <a:spAutoFit/>
          </a:bodyPr>
          <a:lstStyle/>
          <a:p>
            <a:r>
              <a:rPr lang="en-US" sz="1000" dirty="0">
                <a:solidFill>
                  <a:schemeClr val="bg2"/>
                </a:solidFill>
              </a:rPr>
              <a:t>Picture Courtesy Harold Gerrish (NASA MSFC) / Doug Burns INL / Aerojet/Rocketdyne</a:t>
            </a:r>
          </a:p>
        </p:txBody>
      </p:sp>
    </p:spTree>
    <p:extLst>
      <p:ext uri="{BB962C8B-B14F-4D97-AF65-F5344CB8AC3E}">
        <p14:creationId xmlns:p14="http://schemas.microsoft.com/office/powerpoint/2010/main" val="94622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Chart 75">
            <a:extLst>
              <a:ext uri="{FF2B5EF4-FFF2-40B4-BE49-F238E27FC236}">
                <a16:creationId xmlns:a16="http://schemas.microsoft.com/office/drawing/2014/main" id="{9FCFAD48-3044-48F2-A8FD-5BFD287DC803}"/>
              </a:ext>
            </a:extLst>
          </p:cNvPr>
          <p:cNvGraphicFramePr>
            <a:graphicFrameLocks/>
          </p:cNvGraphicFramePr>
          <p:nvPr>
            <p:extLst>
              <p:ext uri="{D42A27DB-BD31-4B8C-83A1-F6EECF244321}">
                <p14:modId xmlns:p14="http://schemas.microsoft.com/office/powerpoint/2010/main" val="1316143747"/>
              </p:ext>
            </p:extLst>
          </p:nvPr>
        </p:nvGraphicFramePr>
        <p:xfrm>
          <a:off x="381000" y="1381549"/>
          <a:ext cx="8077200" cy="4955701"/>
        </p:xfrm>
        <a:graphic>
          <a:graphicData uri="http://schemas.openxmlformats.org/drawingml/2006/chart">
            <c:chart xmlns:c="http://schemas.openxmlformats.org/drawingml/2006/chart" xmlns:r="http://schemas.openxmlformats.org/officeDocument/2006/relationships" r:id="rId2"/>
          </a:graphicData>
        </a:graphic>
      </p:graphicFrame>
      <p:grpSp>
        <p:nvGrpSpPr>
          <p:cNvPr id="95" name="Group 94">
            <a:extLst>
              <a:ext uri="{FF2B5EF4-FFF2-40B4-BE49-F238E27FC236}">
                <a16:creationId xmlns:a16="http://schemas.microsoft.com/office/drawing/2014/main" id="{13C499E7-C02E-4CE5-8089-C7BD49A691D0}"/>
              </a:ext>
            </a:extLst>
          </p:cNvPr>
          <p:cNvGrpSpPr/>
          <p:nvPr/>
        </p:nvGrpSpPr>
        <p:grpSpPr>
          <a:xfrm>
            <a:off x="8839200" y="1624268"/>
            <a:ext cx="3144116" cy="1936523"/>
            <a:chOff x="8839200" y="1409076"/>
            <a:chExt cx="3144116" cy="1936523"/>
          </a:xfrm>
        </p:grpSpPr>
        <p:sp>
          <p:nvSpPr>
            <p:cNvPr id="38" name="Rectangle 37">
              <a:extLst>
                <a:ext uri="{FF2B5EF4-FFF2-40B4-BE49-F238E27FC236}">
                  <a16:creationId xmlns:a16="http://schemas.microsoft.com/office/drawing/2014/main" id="{B3F0726B-D48D-4D56-A9B7-74D731A0E38A}"/>
                </a:ext>
              </a:extLst>
            </p:cNvPr>
            <p:cNvSpPr/>
            <p:nvPr/>
          </p:nvSpPr>
          <p:spPr>
            <a:xfrm>
              <a:off x="8873133" y="1409076"/>
              <a:ext cx="3024297" cy="1818852"/>
            </a:xfrm>
            <a:prstGeom prst="rect">
              <a:avLst/>
            </a:prstGeom>
            <a:solidFill>
              <a:sysClr val="window" lastClr="FFFFFF"/>
            </a:solidFill>
            <a:ln w="9525" cap="flat" cmpd="sng" algn="ctr">
              <a:solidFill>
                <a:sysClr val="windowText" lastClr="000000"/>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9" name="TextBox 12">
              <a:extLst>
                <a:ext uri="{FF2B5EF4-FFF2-40B4-BE49-F238E27FC236}">
                  <a16:creationId xmlns:a16="http://schemas.microsoft.com/office/drawing/2014/main" id="{D72AD8B0-C72A-4810-A520-60C82F5D387E}"/>
                </a:ext>
              </a:extLst>
            </p:cNvPr>
            <p:cNvSpPr txBox="1"/>
            <p:nvPr/>
          </p:nvSpPr>
          <p:spPr>
            <a:xfrm>
              <a:off x="8839200" y="1452771"/>
              <a:ext cx="3124200" cy="10618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u="sng" baseline="0" dirty="0">
                  <a:solidFill>
                    <a:prstClr val="black"/>
                  </a:solidFill>
                  <a:latin typeface="Arial" panose="020B0604020202020204"/>
                </a:rPr>
                <a:t>Reported H2 Testing Results for NTP Fuels:</a:t>
              </a:r>
            </a:p>
            <a:p>
              <a:endParaRPr lang="en-US" sz="900" b="1" u="sng" baseline="0" dirty="0">
                <a:solidFill>
                  <a:prstClr val="black"/>
                </a:solidFill>
                <a:latin typeface="Arial" panose="020B0604020202020204"/>
              </a:endParaRPr>
            </a:p>
            <a:p>
              <a:r>
                <a:rPr lang="en-US" sz="900" b="1" baseline="0" dirty="0">
                  <a:solidFill>
                    <a:srgbClr val="5F5F5F"/>
                  </a:solidFill>
                  <a:latin typeface="Arial" panose="020B0604020202020204"/>
                  <a:sym typeface="Wingdings" panose="05000000000000000000" pitchFamily="2" charset="2"/>
                </a:rPr>
                <a:t></a:t>
              </a:r>
              <a:r>
                <a:rPr lang="en-US" sz="900" b="1" baseline="0" dirty="0">
                  <a:solidFill>
                    <a:srgbClr val="808080"/>
                  </a:solidFill>
                  <a:latin typeface="Arial" panose="020B0604020202020204"/>
                  <a:sym typeface="Wingdings" panose="05000000000000000000" pitchFamily="2" charset="2"/>
                </a:rPr>
                <a:t> </a:t>
              </a:r>
              <a:r>
                <a:rPr lang="en-US" sz="900" baseline="0" dirty="0">
                  <a:solidFill>
                    <a:prstClr val="black"/>
                  </a:solidFill>
                  <a:latin typeface="Arial" panose="020B0604020202020204"/>
                </a:rPr>
                <a:t>Lenz, 1964 (LA-MS-2971)</a:t>
              </a:r>
            </a:p>
            <a:p>
              <a:r>
                <a:rPr lang="en-US" sz="900" b="1" baseline="0" dirty="0">
                  <a:solidFill>
                    <a:srgbClr val="808080"/>
                  </a:solidFill>
                  <a:latin typeface="Arial" panose="020B0604020202020204"/>
                  <a:sym typeface="Wingdings" panose="05000000000000000000" pitchFamily="2" charset="2"/>
                </a:rPr>
                <a:t> </a:t>
              </a:r>
              <a:r>
                <a:rPr lang="en-US" sz="900" baseline="0" dirty="0">
                  <a:solidFill>
                    <a:prstClr val="black"/>
                  </a:solidFill>
                  <a:latin typeface="Arial" panose="020B0604020202020204"/>
                </a:rPr>
                <a:t>Saunders, 1968 (NASA-TM-X-1421)</a:t>
              </a:r>
            </a:p>
            <a:p>
              <a:r>
                <a:rPr lang="en-US" sz="900" b="1" baseline="0" dirty="0">
                  <a:solidFill>
                    <a:prstClr val="black"/>
                  </a:solidFill>
                  <a:latin typeface="Arial" panose="020B0604020202020204"/>
                  <a:sym typeface="Wingdings" panose="05000000000000000000" pitchFamily="2" charset="2"/>
                </a:rPr>
                <a:t></a:t>
              </a:r>
              <a:r>
                <a:rPr lang="en-US" sz="900" b="1" baseline="0" dirty="0">
                  <a:solidFill>
                    <a:srgbClr val="808080"/>
                  </a:solidFill>
                  <a:latin typeface="Arial" panose="020B0604020202020204"/>
                  <a:sym typeface="Wingdings" panose="05000000000000000000" pitchFamily="2" charset="2"/>
                </a:rPr>
                <a:t> </a:t>
              </a:r>
              <a:r>
                <a:rPr lang="en-US" sz="900" baseline="0" dirty="0">
                  <a:solidFill>
                    <a:prstClr val="black"/>
                  </a:solidFill>
                  <a:latin typeface="Arial" panose="020B0604020202020204"/>
                </a:rPr>
                <a:t>GE-710 Reported Best (ANL/TD/TM01-22)</a:t>
              </a:r>
            </a:p>
            <a:p>
              <a:endParaRPr lang="en-US" sz="900" baseline="0" dirty="0">
                <a:solidFill>
                  <a:prstClr val="black"/>
                </a:solidFill>
                <a:latin typeface="Arial" panose="020B0604020202020204"/>
              </a:endParaRPr>
            </a:p>
            <a:p>
              <a:endParaRPr lang="en-US" sz="900" baseline="0" dirty="0">
                <a:solidFill>
                  <a:prstClr val="black"/>
                </a:solidFill>
                <a:latin typeface="Arial" panose="020B0604020202020204"/>
              </a:endParaRPr>
            </a:p>
          </p:txBody>
        </p:sp>
        <p:sp>
          <p:nvSpPr>
            <p:cNvPr id="40" name="TextBox 13">
              <a:extLst>
                <a:ext uri="{FF2B5EF4-FFF2-40B4-BE49-F238E27FC236}">
                  <a16:creationId xmlns:a16="http://schemas.microsoft.com/office/drawing/2014/main" id="{EB2119C3-097C-415F-92E5-981A9F2BAE2F}"/>
                </a:ext>
              </a:extLst>
            </p:cNvPr>
            <p:cNvSpPr txBox="1"/>
            <p:nvPr/>
          </p:nvSpPr>
          <p:spPr>
            <a:xfrm>
              <a:off x="8859116" y="2138571"/>
              <a:ext cx="3124200" cy="10618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aseline="0" dirty="0">
                  <a:solidFill>
                    <a:prstClr val="black"/>
                  </a:solidFill>
                  <a:latin typeface="Arial" panose="020B0604020202020204"/>
                  <a:sym typeface="Wingdings" panose="05000000000000000000" pitchFamily="2" charset="2"/>
                </a:rPr>
                <a:t> (</a:t>
              </a:r>
              <a:r>
                <a:rPr lang="en-US" sz="900" baseline="0" dirty="0" err="1">
                  <a:solidFill>
                    <a:prstClr val="black"/>
                  </a:solidFill>
                  <a:latin typeface="Arial" panose="020B0604020202020204"/>
                  <a:sym typeface="Wingdings" panose="05000000000000000000" pitchFamily="2" charset="2"/>
                </a:rPr>
                <a:t>U,Zr</a:t>
              </a:r>
              <a:r>
                <a:rPr lang="en-US" sz="900" baseline="0" dirty="0">
                  <a:solidFill>
                    <a:prstClr val="black"/>
                  </a:solidFill>
                  <a:latin typeface="Arial" panose="020B0604020202020204"/>
                  <a:sym typeface="Wingdings" panose="05000000000000000000" pitchFamily="2" charset="2"/>
                </a:rPr>
                <a:t>)C: </a:t>
              </a:r>
              <a:r>
                <a:rPr lang="en-US" sz="900" baseline="0" dirty="0">
                  <a:solidFill>
                    <a:prstClr val="black"/>
                  </a:solidFill>
                  <a:latin typeface="Arial" panose="020B0604020202020204"/>
                </a:rPr>
                <a:t>Storms, 1992 (LA-12043-MS)</a:t>
              </a:r>
            </a:p>
            <a:p>
              <a:r>
                <a:rPr lang="en-US" sz="900" baseline="0" dirty="0">
                  <a:solidFill>
                    <a:srgbClr val="808080"/>
                  </a:solidFill>
                  <a:latin typeface="Arial" panose="020B0604020202020204"/>
                  <a:sym typeface="Wingdings" panose="05000000000000000000" pitchFamily="2" charset="2"/>
                </a:rPr>
                <a:t></a:t>
              </a:r>
              <a:r>
                <a:rPr lang="en-US" sz="900" baseline="0" dirty="0">
                  <a:solidFill>
                    <a:prstClr val="black"/>
                  </a:solidFill>
                  <a:latin typeface="Arial" panose="020B0604020202020204"/>
                  <a:sym typeface="Wingdings" panose="05000000000000000000" pitchFamily="2" charset="2"/>
                </a:rPr>
                <a:t> (</a:t>
              </a:r>
              <a:r>
                <a:rPr lang="en-US" sz="900" baseline="0" dirty="0" err="1">
                  <a:solidFill>
                    <a:prstClr val="black"/>
                  </a:solidFill>
                  <a:latin typeface="Arial" panose="020B0604020202020204"/>
                  <a:sym typeface="Wingdings" panose="05000000000000000000" pitchFamily="2" charset="2"/>
                </a:rPr>
                <a:t>U,Zr</a:t>
              </a:r>
              <a:r>
                <a:rPr lang="en-US" sz="900" baseline="0" dirty="0">
                  <a:solidFill>
                    <a:prstClr val="black"/>
                  </a:solidFill>
                  <a:latin typeface="Arial" panose="020B0604020202020204"/>
                  <a:sym typeface="Wingdings" panose="05000000000000000000" pitchFamily="2" charset="2"/>
                </a:rPr>
                <a:t>)C: </a:t>
              </a:r>
              <a:r>
                <a:rPr lang="en-US" sz="900" baseline="0" dirty="0">
                  <a:solidFill>
                    <a:prstClr val="black"/>
                  </a:solidFill>
                  <a:latin typeface="Arial" panose="020B0604020202020204"/>
                </a:rPr>
                <a:t>Storms, 1990 (LA-11867-MS)</a:t>
              </a:r>
            </a:p>
            <a:p>
              <a:r>
                <a:rPr lang="en-US" sz="900" baseline="0" dirty="0">
                  <a:solidFill>
                    <a:srgbClr val="00B050"/>
                  </a:solidFill>
                  <a:latin typeface="Arial" panose="020B0604020202020204"/>
                  <a:sym typeface="Wingdings" panose="05000000000000000000" pitchFamily="2" charset="2"/>
                </a:rPr>
                <a:t></a:t>
              </a:r>
              <a:r>
                <a:rPr lang="en-US" sz="900" baseline="0" dirty="0">
                  <a:solidFill>
                    <a:prstClr val="black"/>
                  </a:solidFill>
                  <a:latin typeface="Arial" panose="020B0604020202020204"/>
                  <a:sym typeface="Wingdings" panose="05000000000000000000" pitchFamily="2" charset="2"/>
                </a:rPr>
                <a:t> (</a:t>
              </a:r>
              <a:r>
                <a:rPr lang="en-US" sz="900" baseline="0" dirty="0" err="1">
                  <a:solidFill>
                    <a:prstClr val="black"/>
                  </a:solidFill>
                  <a:latin typeface="Arial" panose="020B0604020202020204"/>
                  <a:sym typeface="Wingdings" panose="05000000000000000000" pitchFamily="2" charset="2"/>
                </a:rPr>
                <a:t>U,Zr,Nb</a:t>
              </a:r>
              <a:r>
                <a:rPr lang="en-US" sz="900" baseline="0" dirty="0">
                  <a:solidFill>
                    <a:prstClr val="black"/>
                  </a:solidFill>
                  <a:latin typeface="Arial" panose="020B0604020202020204"/>
                  <a:sym typeface="Wingdings" panose="05000000000000000000" pitchFamily="2" charset="2"/>
                </a:rPr>
                <a:t>)C: </a:t>
              </a:r>
              <a:r>
                <a:rPr lang="en-US" sz="900" baseline="0" dirty="0">
                  <a:solidFill>
                    <a:prstClr val="black"/>
                  </a:solidFill>
                  <a:latin typeface="Arial" panose="020B0604020202020204"/>
                </a:rPr>
                <a:t>Cunningham, 2008 (Thesis)</a:t>
              </a:r>
            </a:p>
            <a:p>
              <a:r>
                <a:rPr lang="en-US" sz="900" baseline="0" dirty="0">
                  <a:solidFill>
                    <a:prstClr val="black"/>
                  </a:solidFill>
                  <a:latin typeface="Arial" panose="020B0604020202020204"/>
                </a:rPr>
                <a:t>     USSR (</a:t>
              </a:r>
              <a:r>
                <a:rPr lang="en-US" sz="900" baseline="0" dirty="0" err="1">
                  <a:solidFill>
                    <a:prstClr val="black"/>
                  </a:solidFill>
                  <a:latin typeface="Arial" panose="020B0604020202020204"/>
                </a:rPr>
                <a:t>U,Zr</a:t>
              </a:r>
              <a:r>
                <a:rPr lang="en-US" sz="900" baseline="0" dirty="0">
                  <a:solidFill>
                    <a:prstClr val="black"/>
                  </a:solidFill>
                  <a:latin typeface="Arial" panose="020B0604020202020204"/>
                </a:rPr>
                <a:t>)C  Reported Best (ANL/TD/TM01-22)</a:t>
              </a:r>
            </a:p>
            <a:p>
              <a:r>
                <a:rPr lang="en-US" sz="900" baseline="0" dirty="0">
                  <a:solidFill>
                    <a:prstClr val="black"/>
                  </a:solidFill>
                  <a:latin typeface="Arial" panose="020B0604020202020204"/>
                </a:rPr>
                <a:t>     USSR (</a:t>
              </a:r>
              <a:r>
                <a:rPr lang="en-US" sz="900" baseline="0" dirty="0" err="1">
                  <a:solidFill>
                    <a:prstClr val="black"/>
                  </a:solidFill>
                  <a:latin typeface="Arial" panose="020B0604020202020204"/>
                </a:rPr>
                <a:t>U,Zr,Ta</a:t>
              </a:r>
              <a:r>
                <a:rPr lang="en-US" sz="900" baseline="0" dirty="0">
                  <a:solidFill>
                    <a:prstClr val="black"/>
                  </a:solidFill>
                  <a:latin typeface="Arial" panose="020B0604020202020204"/>
                </a:rPr>
                <a:t>)C Reported Best (ANL/TD/TM01-22)</a:t>
              </a:r>
            </a:p>
            <a:p>
              <a:endParaRPr lang="en-US" sz="900" baseline="0" dirty="0">
                <a:solidFill>
                  <a:prstClr val="black"/>
                </a:solidFill>
                <a:latin typeface="Arial" panose="020B0604020202020204"/>
              </a:endParaRPr>
            </a:p>
            <a:p>
              <a:endParaRPr lang="en-US" sz="900" baseline="0" dirty="0">
                <a:solidFill>
                  <a:prstClr val="black"/>
                </a:solidFill>
                <a:latin typeface="Arial" panose="020B0604020202020204"/>
              </a:endParaRPr>
            </a:p>
          </p:txBody>
        </p:sp>
        <p:pic>
          <p:nvPicPr>
            <p:cNvPr id="41" name="Picture 40">
              <a:extLst>
                <a:ext uri="{FF2B5EF4-FFF2-40B4-BE49-F238E27FC236}">
                  <a16:creationId xmlns:a16="http://schemas.microsoft.com/office/drawing/2014/main" id="{8FFFCB29-2BF1-44E1-845D-BD2858CFFEB6}"/>
                </a:ext>
              </a:extLst>
            </p:cNvPr>
            <p:cNvPicPr>
              <a:picLocks noChangeAspect="1"/>
            </p:cNvPicPr>
            <p:nvPr/>
          </p:nvPicPr>
          <p:blipFill>
            <a:blip r:embed="rId3">
              <a:duotone>
                <a:srgbClr val="DDDDDD">
                  <a:shade val="45000"/>
                  <a:satMod val="135000"/>
                </a:srgbClr>
                <a:prstClr val="white"/>
              </a:duotone>
            </a:blip>
            <a:stretch>
              <a:fillRect/>
            </a:stretch>
          </p:blipFill>
          <p:spPr>
            <a:xfrm flipH="1">
              <a:off x="8942063" y="2721385"/>
              <a:ext cx="120888" cy="134320"/>
            </a:xfrm>
            <a:prstGeom prst="rect">
              <a:avLst/>
            </a:prstGeom>
          </p:spPr>
        </p:pic>
        <p:sp>
          <p:nvSpPr>
            <p:cNvPr id="42" name="Rectangle 41">
              <a:extLst>
                <a:ext uri="{FF2B5EF4-FFF2-40B4-BE49-F238E27FC236}">
                  <a16:creationId xmlns:a16="http://schemas.microsoft.com/office/drawing/2014/main" id="{F8F4413D-2D8C-4228-BADB-31AE229951A0}"/>
                </a:ext>
              </a:extLst>
            </p:cNvPr>
            <p:cNvSpPr/>
            <p:nvPr/>
          </p:nvSpPr>
          <p:spPr>
            <a:xfrm>
              <a:off x="8873133" y="2837768"/>
              <a:ext cx="2089033" cy="507831"/>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aseline="0" dirty="0">
                  <a:solidFill>
                    <a:srgbClr val="00B050"/>
                  </a:solidFill>
                  <a:latin typeface="Arial" panose="020B0604020202020204"/>
                  <a:sym typeface="Wingdings 2" panose="05020102010507070707" pitchFamily="18" charset="2"/>
                </a:rPr>
                <a:t></a:t>
              </a:r>
              <a:r>
                <a:rPr lang="en-US" sz="900" baseline="0" dirty="0">
                  <a:solidFill>
                    <a:prstClr val="black"/>
                  </a:solidFill>
                  <a:latin typeface="Arial" panose="020B0604020202020204"/>
                  <a:sym typeface="Wingdings" panose="05000000000000000000" pitchFamily="2" charset="2"/>
                </a:rPr>
                <a:t> </a:t>
              </a:r>
              <a:r>
                <a:rPr lang="en-US" sz="900" baseline="0" dirty="0" err="1">
                  <a:solidFill>
                    <a:prstClr val="black"/>
                  </a:solidFill>
                  <a:latin typeface="Arial" panose="020B0604020202020204"/>
                  <a:sym typeface="Wingdings" panose="05000000000000000000" pitchFamily="2" charset="2"/>
                </a:rPr>
                <a:t>ZrC</a:t>
              </a:r>
              <a:r>
                <a:rPr lang="en-US" sz="900" baseline="0" dirty="0">
                  <a:solidFill>
                    <a:prstClr val="black"/>
                  </a:solidFill>
                  <a:latin typeface="Arial" panose="020B0604020202020204"/>
                  <a:sym typeface="Wingdings" panose="05000000000000000000" pitchFamily="2" charset="2"/>
                </a:rPr>
                <a:t>: </a:t>
              </a:r>
              <a:r>
                <a:rPr lang="en-US" sz="900" baseline="0" dirty="0">
                  <a:solidFill>
                    <a:prstClr val="black"/>
                  </a:solidFill>
                  <a:latin typeface="Arial" panose="020B0604020202020204"/>
                </a:rPr>
                <a:t>Cunningham, 2008 (Thesis)</a:t>
              </a:r>
            </a:p>
            <a:p>
              <a:r>
                <a:rPr lang="en-US" sz="900" baseline="0" dirty="0">
                  <a:solidFill>
                    <a:prstClr val="black"/>
                  </a:solidFill>
                  <a:latin typeface="Arial" panose="020B0604020202020204"/>
                  <a:sym typeface="Wingdings 2" panose="05020102010507070707" pitchFamily="18" charset="2"/>
                </a:rPr>
                <a:t></a:t>
              </a:r>
              <a:r>
                <a:rPr lang="en-US" sz="900" baseline="0" dirty="0">
                  <a:solidFill>
                    <a:prstClr val="black"/>
                  </a:solidFill>
                  <a:latin typeface="Arial" panose="020B0604020202020204"/>
                  <a:sym typeface="Wingdings" panose="05000000000000000000" pitchFamily="2" charset="2"/>
                </a:rPr>
                <a:t> </a:t>
              </a:r>
              <a:r>
                <a:rPr lang="en-US" sz="900" baseline="0" dirty="0" err="1">
                  <a:solidFill>
                    <a:prstClr val="black"/>
                  </a:solidFill>
                  <a:latin typeface="Arial" panose="020B0604020202020204"/>
                  <a:sym typeface="Wingdings" panose="05000000000000000000" pitchFamily="2" charset="2"/>
                </a:rPr>
                <a:t>ZrC</a:t>
              </a:r>
              <a:r>
                <a:rPr lang="en-US" sz="900" baseline="0" dirty="0">
                  <a:solidFill>
                    <a:prstClr val="black"/>
                  </a:solidFill>
                  <a:latin typeface="Arial" panose="020B0604020202020204"/>
                  <a:sym typeface="Wingdings" panose="05000000000000000000" pitchFamily="2" charset="2"/>
                </a:rPr>
                <a:t>: </a:t>
              </a:r>
              <a:r>
                <a:rPr lang="en-US" sz="900" baseline="0" dirty="0">
                  <a:solidFill>
                    <a:prstClr val="black"/>
                  </a:solidFill>
                  <a:latin typeface="Arial" panose="020B0604020202020204"/>
                </a:rPr>
                <a:t>Benensky, 2019 (Thesis)</a:t>
              </a:r>
            </a:p>
            <a:p>
              <a:endParaRPr lang="en-US" sz="900" baseline="0" dirty="0">
                <a:solidFill>
                  <a:prstClr val="black"/>
                </a:solidFill>
                <a:latin typeface="Arial" panose="020B0604020202020204"/>
              </a:endParaRPr>
            </a:p>
          </p:txBody>
        </p:sp>
        <p:pic>
          <p:nvPicPr>
            <p:cNvPr id="43" name="Picture 42">
              <a:extLst>
                <a:ext uri="{FF2B5EF4-FFF2-40B4-BE49-F238E27FC236}">
                  <a16:creationId xmlns:a16="http://schemas.microsoft.com/office/drawing/2014/main" id="{789930DE-E7EB-454C-951B-CE47AE2F81DA}"/>
                </a:ext>
              </a:extLst>
            </p:cNvPr>
            <p:cNvPicPr>
              <a:picLocks noChangeAspect="1"/>
            </p:cNvPicPr>
            <p:nvPr/>
          </p:nvPicPr>
          <p:blipFill>
            <a:blip r:embed="rId3"/>
            <a:stretch>
              <a:fillRect/>
            </a:stretch>
          </p:blipFill>
          <p:spPr>
            <a:xfrm flipH="1">
              <a:off x="8942063" y="2602888"/>
              <a:ext cx="120888" cy="134320"/>
            </a:xfrm>
            <a:prstGeom prst="rect">
              <a:avLst/>
            </a:prstGeom>
          </p:spPr>
        </p:pic>
      </p:grpSp>
      <p:sp>
        <p:nvSpPr>
          <p:cNvPr id="52" name="TextBox 2">
            <a:extLst>
              <a:ext uri="{FF2B5EF4-FFF2-40B4-BE49-F238E27FC236}">
                <a16:creationId xmlns:a16="http://schemas.microsoft.com/office/drawing/2014/main" id="{DACD4A2F-6637-42A5-B43D-2F0D76A99F81}"/>
              </a:ext>
            </a:extLst>
          </p:cNvPr>
          <p:cNvSpPr txBox="1"/>
          <p:nvPr/>
        </p:nvSpPr>
        <p:spPr>
          <a:xfrm>
            <a:off x="7543800" y="6080621"/>
            <a:ext cx="4648200" cy="261610"/>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Picture Courtesy of: Kelsa Palomares, Harold Gerrish/AMA/NASA SNP</a:t>
            </a:r>
          </a:p>
        </p:txBody>
      </p:sp>
      <p:sp>
        <p:nvSpPr>
          <p:cNvPr id="55" name="Title 1">
            <a:extLst>
              <a:ext uri="{FF2B5EF4-FFF2-40B4-BE49-F238E27FC236}">
                <a16:creationId xmlns:a16="http://schemas.microsoft.com/office/drawing/2014/main" id="{86569C5C-9304-44C5-B812-F78ED4D380FD}"/>
              </a:ext>
            </a:extLst>
          </p:cNvPr>
          <p:cNvSpPr txBox="1">
            <a:spLocks/>
          </p:cNvSpPr>
          <p:nvPr/>
        </p:nvSpPr>
        <p:spPr>
          <a:xfrm>
            <a:off x="609600" y="228600"/>
            <a:ext cx="10972800" cy="457200"/>
          </a:xfrm>
          <a:prstGeom prst="rect">
            <a:avLst/>
          </a:prstGeom>
        </p:spPr>
        <p:txBody>
          <a:bodyPr/>
          <a:lstStyle>
            <a:lvl1pPr algn="ctr" rtl="0" eaLnBrk="0" fontAlgn="base" hangingPunct="0">
              <a:spcBef>
                <a:spcPct val="0"/>
              </a:spcBef>
              <a:spcAft>
                <a:spcPct val="0"/>
              </a:spcAft>
              <a:defRPr sz="4400" b="1">
                <a:solidFill>
                  <a:schemeClr val="bg2"/>
                </a:solidFill>
                <a:latin typeface="+mj-lt"/>
                <a:ea typeface="+mj-ea"/>
                <a:cs typeface="+mj-cs"/>
              </a:defRPr>
            </a:lvl1pPr>
            <a:lvl2pPr algn="ctr" rtl="0" eaLnBrk="0" fontAlgn="base" hangingPunct="0">
              <a:spcBef>
                <a:spcPct val="0"/>
              </a:spcBef>
              <a:spcAft>
                <a:spcPct val="0"/>
              </a:spcAft>
              <a:defRPr sz="4400" b="1">
                <a:solidFill>
                  <a:schemeClr val="bg2"/>
                </a:solidFill>
                <a:latin typeface="Arial" charset="0"/>
              </a:defRPr>
            </a:lvl2pPr>
            <a:lvl3pPr algn="ctr" rtl="0" eaLnBrk="0" fontAlgn="base" hangingPunct="0">
              <a:spcBef>
                <a:spcPct val="0"/>
              </a:spcBef>
              <a:spcAft>
                <a:spcPct val="0"/>
              </a:spcAft>
              <a:defRPr sz="4400" b="1">
                <a:solidFill>
                  <a:schemeClr val="bg2"/>
                </a:solidFill>
                <a:latin typeface="Arial" charset="0"/>
              </a:defRPr>
            </a:lvl3pPr>
            <a:lvl4pPr algn="ctr" rtl="0" eaLnBrk="0" fontAlgn="base" hangingPunct="0">
              <a:spcBef>
                <a:spcPct val="0"/>
              </a:spcBef>
              <a:spcAft>
                <a:spcPct val="0"/>
              </a:spcAft>
              <a:defRPr sz="4400" b="1">
                <a:solidFill>
                  <a:schemeClr val="bg2"/>
                </a:solidFill>
                <a:latin typeface="Arial" charset="0"/>
              </a:defRPr>
            </a:lvl4pPr>
            <a:lvl5pPr algn="ctr" rtl="0" eaLnBrk="0" fontAlgn="base" hangingPunct="0">
              <a:spcBef>
                <a:spcPct val="0"/>
              </a:spcBef>
              <a:spcAft>
                <a:spcPct val="0"/>
              </a:spcAft>
              <a:defRPr sz="4400" b="1">
                <a:solidFill>
                  <a:schemeClr val="bg2"/>
                </a:solidFill>
                <a:latin typeface="Arial" charset="0"/>
              </a:defRPr>
            </a:lvl5pPr>
            <a:lvl6pPr marL="457200" algn="ctr" rtl="0" eaLnBrk="0" fontAlgn="base" hangingPunct="0">
              <a:spcBef>
                <a:spcPct val="0"/>
              </a:spcBef>
              <a:spcAft>
                <a:spcPct val="0"/>
              </a:spcAft>
              <a:defRPr sz="4400" b="1">
                <a:solidFill>
                  <a:schemeClr val="bg2"/>
                </a:solidFill>
                <a:latin typeface="Arial" charset="0"/>
              </a:defRPr>
            </a:lvl6pPr>
            <a:lvl7pPr marL="914400" algn="ctr" rtl="0" eaLnBrk="0" fontAlgn="base" hangingPunct="0">
              <a:spcBef>
                <a:spcPct val="0"/>
              </a:spcBef>
              <a:spcAft>
                <a:spcPct val="0"/>
              </a:spcAft>
              <a:defRPr sz="4400" b="1">
                <a:solidFill>
                  <a:schemeClr val="bg2"/>
                </a:solidFill>
                <a:latin typeface="Arial" charset="0"/>
              </a:defRPr>
            </a:lvl7pPr>
            <a:lvl8pPr marL="1371600" algn="ctr" rtl="0" eaLnBrk="0" fontAlgn="base" hangingPunct="0">
              <a:spcBef>
                <a:spcPct val="0"/>
              </a:spcBef>
              <a:spcAft>
                <a:spcPct val="0"/>
              </a:spcAft>
              <a:defRPr sz="4400" b="1">
                <a:solidFill>
                  <a:schemeClr val="bg2"/>
                </a:solidFill>
                <a:latin typeface="Arial" charset="0"/>
              </a:defRPr>
            </a:lvl8pPr>
            <a:lvl9pPr marL="1828800" algn="ctr" rtl="0" eaLnBrk="0" fontAlgn="base" hangingPunct="0">
              <a:spcBef>
                <a:spcPct val="0"/>
              </a:spcBef>
              <a:spcAft>
                <a:spcPct val="0"/>
              </a:spcAft>
              <a:defRPr sz="4400" b="1">
                <a:solidFill>
                  <a:schemeClr val="bg2"/>
                </a:solidFill>
                <a:latin typeface="Arial" charset="0"/>
              </a:defRPr>
            </a:lvl9pPr>
          </a:lstStyle>
          <a:p>
            <a:pPr algn="l"/>
            <a:r>
              <a:rPr lang="en-US" sz="2800" kern="0" baseline="0" dirty="0"/>
              <a:t>Maximum fuel form operating temperature limits achievable I</a:t>
            </a:r>
            <a:r>
              <a:rPr lang="en-US" sz="2800" kern="0" dirty="0"/>
              <a:t>sp</a:t>
            </a:r>
          </a:p>
        </p:txBody>
      </p:sp>
      <p:sp>
        <p:nvSpPr>
          <p:cNvPr id="56" name="Text Placeholder 4">
            <a:extLst>
              <a:ext uri="{FF2B5EF4-FFF2-40B4-BE49-F238E27FC236}">
                <a16:creationId xmlns:a16="http://schemas.microsoft.com/office/drawing/2014/main" id="{AF5172C7-7A95-4703-8561-2CBCB8FBFC73}"/>
              </a:ext>
            </a:extLst>
          </p:cNvPr>
          <p:cNvSpPr txBox="1">
            <a:spLocks/>
          </p:cNvSpPr>
          <p:nvPr/>
        </p:nvSpPr>
        <p:spPr>
          <a:xfrm>
            <a:off x="609600" y="762000"/>
            <a:ext cx="10972800" cy="381000"/>
          </a:xfrm>
          <a:prstGeom prst="rect">
            <a:avLst/>
          </a:prstGeom>
        </p:spPr>
        <p:txBody>
          <a:bodyPr/>
          <a:lstStyle>
            <a:lvl1pPr marL="342900" indent="-342900" algn="l" rtl="0" eaLnBrk="0" fontAlgn="base" hangingPunct="0">
              <a:spcBef>
                <a:spcPct val="20000"/>
              </a:spcBef>
              <a:spcAft>
                <a:spcPct val="0"/>
              </a:spcAft>
              <a:buChar char="•"/>
              <a:defRPr sz="3200" b="1">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2"/>
                </a:solidFill>
                <a:latin typeface="+mn-lt"/>
              </a:defRPr>
            </a:lvl2pPr>
            <a:lvl3pPr marL="1143000" indent="-228600" algn="l" rtl="0" eaLnBrk="0" fontAlgn="base" hangingPunct="0">
              <a:spcBef>
                <a:spcPct val="20000"/>
              </a:spcBef>
              <a:spcAft>
                <a:spcPct val="0"/>
              </a:spcAft>
              <a:buChar char="•"/>
              <a:defRPr sz="2400" b="1">
                <a:solidFill>
                  <a:schemeClr val="bg2"/>
                </a:solidFill>
                <a:latin typeface="+mn-lt"/>
              </a:defRPr>
            </a:lvl3pPr>
            <a:lvl4pPr marL="1600200" indent="-228600" algn="l" rtl="0" eaLnBrk="0" fontAlgn="base" hangingPunct="0">
              <a:spcBef>
                <a:spcPct val="20000"/>
              </a:spcBef>
              <a:spcAft>
                <a:spcPct val="0"/>
              </a:spcAft>
              <a:buChar char="–"/>
              <a:defRPr sz="2000" b="1">
                <a:solidFill>
                  <a:schemeClr val="bg2"/>
                </a:solidFill>
                <a:latin typeface="+mn-lt"/>
              </a:defRPr>
            </a:lvl4pPr>
            <a:lvl5pPr marL="2057400" indent="-228600" algn="l" rtl="0" eaLnBrk="0" fontAlgn="base" hangingPunct="0">
              <a:spcBef>
                <a:spcPct val="20000"/>
              </a:spcBef>
              <a:spcAft>
                <a:spcPct val="0"/>
              </a:spcAft>
              <a:buChar char="»"/>
              <a:defRPr sz="2000" b="1">
                <a:solidFill>
                  <a:schemeClr val="bg2"/>
                </a:solidFill>
                <a:latin typeface="+mn-lt"/>
              </a:defRPr>
            </a:lvl5pPr>
            <a:lvl6pPr marL="2514600" indent="-228600" algn="l" rtl="0" eaLnBrk="0" fontAlgn="base" hangingPunct="0">
              <a:spcBef>
                <a:spcPct val="20000"/>
              </a:spcBef>
              <a:spcAft>
                <a:spcPct val="0"/>
              </a:spcAft>
              <a:buChar char="»"/>
              <a:defRPr sz="2000" b="1">
                <a:solidFill>
                  <a:schemeClr val="bg2"/>
                </a:solidFill>
                <a:latin typeface="+mn-lt"/>
              </a:defRPr>
            </a:lvl6pPr>
            <a:lvl7pPr marL="2971800" indent="-228600" algn="l" rtl="0" eaLnBrk="0" fontAlgn="base" hangingPunct="0">
              <a:spcBef>
                <a:spcPct val="20000"/>
              </a:spcBef>
              <a:spcAft>
                <a:spcPct val="0"/>
              </a:spcAft>
              <a:buChar char="»"/>
              <a:defRPr sz="2000" b="1">
                <a:solidFill>
                  <a:schemeClr val="bg2"/>
                </a:solidFill>
                <a:latin typeface="+mn-lt"/>
              </a:defRPr>
            </a:lvl7pPr>
            <a:lvl8pPr marL="3429000" indent="-228600" algn="l" rtl="0" eaLnBrk="0" fontAlgn="base" hangingPunct="0">
              <a:spcBef>
                <a:spcPct val="20000"/>
              </a:spcBef>
              <a:spcAft>
                <a:spcPct val="0"/>
              </a:spcAft>
              <a:buChar char="»"/>
              <a:defRPr sz="2000" b="1">
                <a:solidFill>
                  <a:schemeClr val="bg2"/>
                </a:solidFill>
                <a:latin typeface="+mn-lt"/>
              </a:defRPr>
            </a:lvl8pPr>
            <a:lvl9pPr marL="3886200" indent="-228600" algn="l" rtl="0" eaLnBrk="0" fontAlgn="base" hangingPunct="0">
              <a:spcBef>
                <a:spcPct val="20000"/>
              </a:spcBef>
              <a:spcAft>
                <a:spcPct val="0"/>
              </a:spcAft>
              <a:buChar char="»"/>
              <a:defRPr sz="2000" b="1">
                <a:solidFill>
                  <a:schemeClr val="bg2"/>
                </a:solidFill>
                <a:latin typeface="+mn-lt"/>
              </a:defRPr>
            </a:lvl9pPr>
          </a:lstStyle>
          <a:p>
            <a:pPr marL="0" indent="0">
              <a:buNone/>
            </a:pPr>
            <a:r>
              <a:rPr lang="en-US" sz="1400" b="0" i="1" kern="0" baseline="0" dirty="0"/>
              <a:t>A specific impulse of 900s requires reactor exit temperatures of 2700 K and maximum fuel temperatures of 2850+ K </a:t>
            </a:r>
          </a:p>
        </p:txBody>
      </p:sp>
      <p:sp>
        <p:nvSpPr>
          <p:cNvPr id="77" name="Rectangle 76">
            <a:extLst>
              <a:ext uri="{FF2B5EF4-FFF2-40B4-BE49-F238E27FC236}">
                <a16:creationId xmlns:a16="http://schemas.microsoft.com/office/drawing/2014/main" id="{E5E2E806-72BE-44A7-A5F9-2A9442155424}"/>
              </a:ext>
            </a:extLst>
          </p:cNvPr>
          <p:cNvSpPr/>
          <p:nvPr/>
        </p:nvSpPr>
        <p:spPr>
          <a:xfrm>
            <a:off x="6567046" y="1608054"/>
            <a:ext cx="1845768" cy="841195"/>
          </a:xfrm>
          <a:prstGeom prst="rect">
            <a:avLst/>
          </a:prstGeom>
          <a:noFill/>
          <a:ln w="25400" cap="flat" cmpd="sng" algn="ctr">
            <a:noFill/>
            <a:prstDash val="solid"/>
          </a:ln>
          <a:effectLst/>
        </p:spPr>
        <p:txBody>
          <a:bodyPr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ysClr val="windowText" lastClr="000000"/>
                </a:solidFill>
                <a:effectLst/>
                <a:uLnTx/>
                <a:uFillTx/>
                <a:latin typeface="Arial" panose="020B0604020202020204"/>
                <a:ea typeface="+mn-ea"/>
                <a:cs typeface="+mn-cs"/>
              </a:rPr>
              <a:t>Advanced Carbide (Coated) Predicted</a:t>
            </a:r>
          </a:p>
        </p:txBody>
      </p:sp>
      <p:sp>
        <p:nvSpPr>
          <p:cNvPr id="78" name="Rectangle 77">
            <a:extLst>
              <a:ext uri="{FF2B5EF4-FFF2-40B4-BE49-F238E27FC236}">
                <a16:creationId xmlns:a16="http://schemas.microsoft.com/office/drawing/2014/main" id="{65ACB52F-3BEC-4852-B357-F23A2BE33007}"/>
              </a:ext>
            </a:extLst>
          </p:cNvPr>
          <p:cNvSpPr/>
          <p:nvPr/>
        </p:nvSpPr>
        <p:spPr>
          <a:xfrm>
            <a:off x="3352800" y="2664369"/>
            <a:ext cx="1855081" cy="322032"/>
          </a:xfrm>
          <a:prstGeom prst="rect">
            <a:avLst/>
          </a:prstGeom>
          <a:noFill/>
          <a:ln w="25400" cap="flat" cmpd="sng" algn="ctr">
            <a:noFill/>
            <a:prstDash val="solid"/>
          </a:ln>
          <a:effectLst/>
        </p:spPr>
        <p:txBody>
          <a:bodyPr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ysClr val="windowText" lastClr="000000"/>
                </a:solidFill>
                <a:effectLst/>
                <a:uLnTx/>
                <a:uFillTx/>
                <a:latin typeface="Arial" panose="020B0604020202020204"/>
                <a:ea typeface="+mn-ea"/>
                <a:cs typeface="+mn-cs"/>
              </a:rPr>
              <a:t>US Gen I</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ysClr val="windowText" lastClr="000000"/>
                </a:solidFill>
                <a:effectLst/>
                <a:uLnTx/>
                <a:uFillTx/>
                <a:latin typeface="Arial" panose="020B0604020202020204"/>
                <a:ea typeface="+mn-ea"/>
                <a:cs typeface="+mn-cs"/>
              </a:rPr>
              <a:t>CERMET</a:t>
            </a:r>
          </a:p>
        </p:txBody>
      </p:sp>
      <p:sp>
        <p:nvSpPr>
          <p:cNvPr id="79" name="Rectangle 78">
            <a:extLst>
              <a:ext uri="{FF2B5EF4-FFF2-40B4-BE49-F238E27FC236}">
                <a16:creationId xmlns:a16="http://schemas.microsoft.com/office/drawing/2014/main" id="{B75F8E20-52E3-45DE-95F5-00523943B5EE}"/>
              </a:ext>
            </a:extLst>
          </p:cNvPr>
          <p:cNvSpPr/>
          <p:nvPr/>
        </p:nvSpPr>
        <p:spPr>
          <a:xfrm>
            <a:off x="2265362" y="1903838"/>
            <a:ext cx="1847463" cy="314316"/>
          </a:xfrm>
          <a:prstGeom prst="rect">
            <a:avLst/>
          </a:prstGeom>
          <a:noFill/>
          <a:ln w="25400" cap="flat" cmpd="sng" algn="ctr">
            <a:noFill/>
            <a:prstDash val="solid"/>
          </a:ln>
          <a:effectLst/>
        </p:spPr>
        <p:txBody>
          <a:bodyPr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ysClr val="windowText" lastClr="000000"/>
                </a:solidFill>
                <a:effectLst/>
                <a:uLnTx/>
                <a:uFillTx/>
                <a:latin typeface="Arial" panose="020B0604020202020204"/>
                <a:ea typeface="+mn-ea"/>
                <a:cs typeface="+mn-cs"/>
              </a:rPr>
              <a:t>NERVA-Composite</a:t>
            </a:r>
          </a:p>
        </p:txBody>
      </p:sp>
      <p:sp>
        <p:nvSpPr>
          <p:cNvPr id="80" name="Rectangle 79">
            <a:extLst>
              <a:ext uri="{FF2B5EF4-FFF2-40B4-BE49-F238E27FC236}">
                <a16:creationId xmlns:a16="http://schemas.microsoft.com/office/drawing/2014/main" id="{01840D6A-FEF8-43D1-83E6-EF8811A59653}"/>
              </a:ext>
            </a:extLst>
          </p:cNvPr>
          <p:cNvSpPr/>
          <p:nvPr/>
        </p:nvSpPr>
        <p:spPr>
          <a:xfrm>
            <a:off x="4876800" y="3072550"/>
            <a:ext cx="934270" cy="313793"/>
          </a:xfrm>
          <a:prstGeom prst="rect">
            <a:avLst/>
          </a:prstGeom>
          <a:solidFill>
            <a:sysClr val="window" lastClr="FFFFFF">
              <a:alpha val="32000"/>
            </a:sysClr>
          </a:solidFill>
          <a:ln w="25400" cap="flat" cmpd="sng" algn="ctr">
            <a:noFill/>
            <a:prstDash val="solid"/>
          </a:ln>
          <a:effectLst/>
        </p:spPr>
        <p:txBody>
          <a:bodyPr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ysClr val="windowText" lastClr="000000"/>
                </a:solidFill>
                <a:effectLst/>
                <a:uLnTx/>
                <a:uFillTx/>
                <a:latin typeface="Arial" panose="020B0604020202020204"/>
                <a:ea typeface="+mn-ea"/>
                <a:cs typeface="+mn-cs"/>
              </a:rPr>
              <a:t>US Gen I Carbide</a:t>
            </a:r>
          </a:p>
        </p:txBody>
      </p:sp>
      <p:sp>
        <p:nvSpPr>
          <p:cNvPr id="81" name="Rectangle 80">
            <a:extLst>
              <a:ext uri="{FF2B5EF4-FFF2-40B4-BE49-F238E27FC236}">
                <a16:creationId xmlns:a16="http://schemas.microsoft.com/office/drawing/2014/main" id="{C3C26164-3E4C-43A3-90F2-634AAA7638B7}"/>
              </a:ext>
            </a:extLst>
          </p:cNvPr>
          <p:cNvSpPr/>
          <p:nvPr/>
        </p:nvSpPr>
        <p:spPr>
          <a:xfrm>
            <a:off x="1189734" y="1676996"/>
            <a:ext cx="1846456" cy="314316"/>
          </a:xfrm>
          <a:prstGeom prst="rect">
            <a:avLst/>
          </a:prstGeom>
          <a:noFill/>
          <a:ln w="25400" cap="flat" cmpd="sng" algn="ctr">
            <a:noFill/>
            <a:prstDash val="solid"/>
          </a:ln>
          <a:effectLst/>
        </p:spPr>
        <p:txBody>
          <a:bodyPr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ysClr val="windowText" lastClr="000000"/>
                </a:solidFill>
                <a:effectLst/>
                <a:uLnTx/>
                <a:uFillTx/>
                <a:latin typeface="Arial" panose="020B0604020202020204"/>
                <a:ea typeface="+mn-ea"/>
                <a:cs typeface="+mn-cs"/>
              </a:rPr>
              <a:t>NERVA-Graphite</a:t>
            </a:r>
          </a:p>
        </p:txBody>
      </p:sp>
      <p:sp>
        <p:nvSpPr>
          <p:cNvPr id="82" name="Rectangle 81">
            <a:extLst>
              <a:ext uri="{FF2B5EF4-FFF2-40B4-BE49-F238E27FC236}">
                <a16:creationId xmlns:a16="http://schemas.microsoft.com/office/drawing/2014/main" id="{22DD5A78-3E12-4DDC-9D0C-19EF9347F0E3}"/>
              </a:ext>
            </a:extLst>
          </p:cNvPr>
          <p:cNvSpPr/>
          <p:nvPr/>
        </p:nvSpPr>
        <p:spPr>
          <a:xfrm>
            <a:off x="5410200" y="1679893"/>
            <a:ext cx="2434515" cy="1029722"/>
          </a:xfrm>
          <a:prstGeom prst="rect">
            <a:avLst/>
          </a:prstGeom>
          <a:noFill/>
          <a:ln w="25400" cap="flat" cmpd="sng" algn="ctr">
            <a:noFill/>
            <a:prstDash val="solid"/>
          </a:ln>
          <a:effectLst/>
        </p:spPr>
        <p:txBody>
          <a:bodyPr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Arial" panose="020B0604020202020204"/>
                <a:ea typeface="+mn-ea"/>
                <a:cs typeface="+mn-cs"/>
              </a:rPr>
              <a:t>Advanced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Arial" panose="020B0604020202020204"/>
                <a:ea typeface="+mn-ea"/>
                <a:cs typeface="+mn-cs"/>
              </a:rPr>
              <a:t>Carbide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Arial" panose="020B0604020202020204"/>
                <a:ea typeface="+mn-ea"/>
                <a:cs typeface="+mn-cs"/>
              </a:rPr>
              <a:t>(Uncoated)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Arial" panose="020B0604020202020204"/>
                <a:ea typeface="+mn-ea"/>
                <a:cs typeface="+mn-cs"/>
              </a:rPr>
              <a:t>Predicted</a:t>
            </a:r>
          </a:p>
        </p:txBody>
      </p:sp>
      <p:sp>
        <p:nvSpPr>
          <p:cNvPr id="83" name="TextBox 9">
            <a:extLst>
              <a:ext uri="{FF2B5EF4-FFF2-40B4-BE49-F238E27FC236}">
                <a16:creationId xmlns:a16="http://schemas.microsoft.com/office/drawing/2014/main" id="{46DDAF99-9784-487F-8B92-DA23521D9129}"/>
              </a:ext>
            </a:extLst>
          </p:cNvPr>
          <p:cNvSpPr txBox="1"/>
          <p:nvPr/>
        </p:nvSpPr>
        <p:spPr>
          <a:xfrm>
            <a:off x="2362200" y="4847478"/>
            <a:ext cx="990600"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aseline="0" dirty="0">
                <a:solidFill>
                  <a:prstClr val="black"/>
                </a:solidFill>
                <a:latin typeface="Arial" panose="020B0604020202020204"/>
              </a:rPr>
              <a:t>NF-1 (average T)</a:t>
            </a:r>
          </a:p>
        </p:txBody>
      </p:sp>
      <p:sp>
        <p:nvSpPr>
          <p:cNvPr id="84" name="TextBox 10">
            <a:extLst>
              <a:ext uri="{FF2B5EF4-FFF2-40B4-BE49-F238E27FC236}">
                <a16:creationId xmlns:a16="http://schemas.microsoft.com/office/drawing/2014/main" id="{9BC5785C-91C0-4FF1-9016-A835BCDE2401}"/>
              </a:ext>
            </a:extLst>
          </p:cNvPr>
          <p:cNvSpPr txBox="1"/>
          <p:nvPr/>
        </p:nvSpPr>
        <p:spPr>
          <a:xfrm>
            <a:off x="2916252" y="5081696"/>
            <a:ext cx="734226"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aseline="0" dirty="0">
                <a:solidFill>
                  <a:prstClr val="black"/>
                </a:solidFill>
                <a:latin typeface="Arial" panose="020B0604020202020204"/>
              </a:rPr>
              <a:t>NRX-Best</a:t>
            </a:r>
          </a:p>
        </p:txBody>
      </p:sp>
      <p:cxnSp>
        <p:nvCxnSpPr>
          <p:cNvPr id="85" name="Straight Connector 84">
            <a:extLst>
              <a:ext uri="{FF2B5EF4-FFF2-40B4-BE49-F238E27FC236}">
                <a16:creationId xmlns:a16="http://schemas.microsoft.com/office/drawing/2014/main" id="{E1AD9BC8-7028-4301-B037-AF810624C776}"/>
              </a:ext>
            </a:extLst>
          </p:cNvPr>
          <p:cNvCxnSpPr>
            <a:cxnSpLocks/>
          </p:cNvCxnSpPr>
          <p:nvPr/>
        </p:nvCxnSpPr>
        <p:spPr>
          <a:xfrm>
            <a:off x="4864759" y="1629318"/>
            <a:ext cx="0" cy="3912068"/>
          </a:xfrm>
          <a:prstGeom prst="line">
            <a:avLst/>
          </a:prstGeom>
          <a:noFill/>
          <a:ln w="28575" cap="flat" cmpd="sng" algn="ctr">
            <a:solidFill>
              <a:srgbClr val="70AD47"/>
            </a:solidFill>
            <a:prstDash val="solid"/>
            <a:miter lim="800000"/>
          </a:ln>
          <a:effectLst/>
        </p:spPr>
      </p:cxnSp>
      <p:sp>
        <p:nvSpPr>
          <p:cNvPr id="86" name="TextBox 18">
            <a:extLst>
              <a:ext uri="{FF2B5EF4-FFF2-40B4-BE49-F238E27FC236}">
                <a16:creationId xmlns:a16="http://schemas.microsoft.com/office/drawing/2014/main" id="{8235AF04-C5D7-4FA8-AF43-8B108ACF0FCB}"/>
              </a:ext>
            </a:extLst>
          </p:cNvPr>
          <p:cNvSpPr txBox="1"/>
          <p:nvPr/>
        </p:nvSpPr>
        <p:spPr>
          <a:xfrm>
            <a:off x="4865039" y="1069154"/>
            <a:ext cx="3570353"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solidFill>
                <a:effectLst/>
                <a:uLnTx/>
                <a:uFillTx/>
                <a:latin typeface="Calibri" panose="020F0502020204030204"/>
                <a:ea typeface="+mn-ea"/>
                <a:cs typeface="+mn-cs"/>
              </a:rPr>
              <a:t>Maximum peak material temperature range to produce Isp 900 sec</a:t>
            </a:r>
          </a:p>
        </p:txBody>
      </p:sp>
      <p:cxnSp>
        <p:nvCxnSpPr>
          <p:cNvPr id="87" name="Straight Connector 86">
            <a:extLst>
              <a:ext uri="{FF2B5EF4-FFF2-40B4-BE49-F238E27FC236}">
                <a16:creationId xmlns:a16="http://schemas.microsoft.com/office/drawing/2014/main" id="{363AC7FA-1131-41E1-9CB6-FF58F8B28420}"/>
              </a:ext>
            </a:extLst>
          </p:cNvPr>
          <p:cNvCxnSpPr>
            <a:cxnSpLocks/>
          </p:cNvCxnSpPr>
          <p:nvPr/>
        </p:nvCxnSpPr>
        <p:spPr>
          <a:xfrm>
            <a:off x="4260007" y="1629318"/>
            <a:ext cx="0" cy="3912068"/>
          </a:xfrm>
          <a:prstGeom prst="line">
            <a:avLst/>
          </a:prstGeom>
          <a:noFill/>
          <a:ln w="28575" cap="flat" cmpd="sng" algn="ctr">
            <a:solidFill>
              <a:srgbClr val="70AD47"/>
            </a:solidFill>
            <a:prstDash val="solid"/>
            <a:miter lim="800000"/>
          </a:ln>
          <a:effectLst/>
        </p:spPr>
      </p:cxnSp>
      <p:grpSp>
        <p:nvGrpSpPr>
          <p:cNvPr id="88" name="Group 87">
            <a:extLst>
              <a:ext uri="{FF2B5EF4-FFF2-40B4-BE49-F238E27FC236}">
                <a16:creationId xmlns:a16="http://schemas.microsoft.com/office/drawing/2014/main" id="{B52D6486-447C-41F3-B6A3-DF5F666E896C}"/>
              </a:ext>
            </a:extLst>
          </p:cNvPr>
          <p:cNvGrpSpPr/>
          <p:nvPr/>
        </p:nvGrpSpPr>
        <p:grpSpPr>
          <a:xfrm>
            <a:off x="4260008" y="1352372"/>
            <a:ext cx="604752" cy="466283"/>
            <a:chOff x="5762742" y="987068"/>
            <a:chExt cx="636037" cy="466283"/>
          </a:xfrm>
        </p:grpSpPr>
        <p:cxnSp>
          <p:nvCxnSpPr>
            <p:cNvPr id="89" name="Straight Arrow Connector 88">
              <a:extLst>
                <a:ext uri="{FF2B5EF4-FFF2-40B4-BE49-F238E27FC236}">
                  <a16:creationId xmlns:a16="http://schemas.microsoft.com/office/drawing/2014/main" id="{3DC060B8-3DAD-464E-A063-65FFC044482F}"/>
                </a:ext>
              </a:extLst>
            </p:cNvPr>
            <p:cNvCxnSpPr/>
            <p:nvPr/>
          </p:nvCxnSpPr>
          <p:spPr>
            <a:xfrm>
              <a:off x="5762742" y="1452781"/>
              <a:ext cx="636037" cy="0"/>
            </a:xfrm>
            <a:prstGeom prst="straightConnector1">
              <a:avLst/>
            </a:prstGeom>
            <a:noFill/>
            <a:ln w="28575" cap="flat" cmpd="sng" algn="ctr">
              <a:solidFill>
                <a:srgbClr val="70AD47">
                  <a:lumMod val="75000"/>
                </a:srgbClr>
              </a:solidFill>
              <a:prstDash val="solid"/>
              <a:miter lim="800000"/>
              <a:headEnd type="triangle"/>
              <a:tailEnd type="triangle"/>
            </a:ln>
            <a:effectLst/>
          </p:spPr>
        </p:cxnSp>
        <p:sp>
          <p:nvSpPr>
            <p:cNvPr id="90" name="Freeform: Shape 89">
              <a:extLst>
                <a:ext uri="{FF2B5EF4-FFF2-40B4-BE49-F238E27FC236}">
                  <a16:creationId xmlns:a16="http://schemas.microsoft.com/office/drawing/2014/main" id="{7683C619-54AC-4E1C-A3FB-3779CEC14D4C}"/>
                </a:ext>
              </a:extLst>
            </p:cNvPr>
            <p:cNvSpPr/>
            <p:nvPr/>
          </p:nvSpPr>
          <p:spPr>
            <a:xfrm>
              <a:off x="6079852" y="987068"/>
              <a:ext cx="287642" cy="466283"/>
            </a:xfrm>
            <a:custGeom>
              <a:avLst/>
              <a:gdLst>
                <a:gd name="connsiteX0" fmla="*/ 3027 w 287642"/>
                <a:gd name="connsiteY0" fmla="*/ 466283 h 466283"/>
                <a:gd name="connsiteX1" fmla="*/ 0 w 287642"/>
                <a:gd name="connsiteY1" fmla="*/ 0 h 466283"/>
                <a:gd name="connsiteX2" fmla="*/ 287642 w 287642"/>
                <a:gd name="connsiteY2" fmla="*/ 3027 h 466283"/>
              </a:gdLst>
              <a:ahLst/>
              <a:cxnLst>
                <a:cxn ang="0">
                  <a:pos x="connsiteX0" y="connsiteY0"/>
                </a:cxn>
                <a:cxn ang="0">
                  <a:pos x="connsiteX1" y="connsiteY1"/>
                </a:cxn>
                <a:cxn ang="0">
                  <a:pos x="connsiteX2" y="connsiteY2"/>
                </a:cxn>
              </a:cxnLst>
              <a:rect l="l" t="t" r="r" b="b"/>
              <a:pathLst>
                <a:path w="287642" h="466283">
                  <a:moveTo>
                    <a:pt x="3027" y="466283"/>
                  </a:moveTo>
                  <a:lnTo>
                    <a:pt x="0" y="0"/>
                  </a:lnTo>
                  <a:lnTo>
                    <a:pt x="287642" y="3027"/>
                  </a:lnTo>
                </a:path>
              </a:pathLst>
            </a:custGeom>
            <a:noFill/>
            <a:ln w="28575" cap="flat" cmpd="sng" algn="ctr">
              <a:solidFill>
                <a:srgbClr val="70AD47">
                  <a:lumMod val="7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grpSp>
      <p:sp>
        <p:nvSpPr>
          <p:cNvPr id="91" name="TextBox 23">
            <a:extLst>
              <a:ext uri="{FF2B5EF4-FFF2-40B4-BE49-F238E27FC236}">
                <a16:creationId xmlns:a16="http://schemas.microsoft.com/office/drawing/2014/main" id="{418A90B0-CEEA-4070-8FAF-9FC03F7CB251}"/>
              </a:ext>
            </a:extLst>
          </p:cNvPr>
          <p:cNvSpPr txBox="1"/>
          <p:nvPr/>
        </p:nvSpPr>
        <p:spPr>
          <a:xfrm>
            <a:off x="8296708" y="3923676"/>
            <a:ext cx="368660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mn-ea"/>
                <a:cs typeface="+mn-cs"/>
              </a:rPr>
              <a:t>Mars Opposition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mn-ea"/>
                <a:cs typeface="+mn-cs"/>
              </a:rPr>
              <a:t>Burn Time Cumulative with engine out </a:t>
            </a:r>
          </a:p>
        </p:txBody>
      </p:sp>
      <p:sp>
        <p:nvSpPr>
          <p:cNvPr id="92" name="TextBox 24">
            <a:extLst>
              <a:ext uri="{FF2B5EF4-FFF2-40B4-BE49-F238E27FC236}">
                <a16:creationId xmlns:a16="http://schemas.microsoft.com/office/drawing/2014/main" id="{B97E2422-46C8-4541-814E-EE72A977C8EF}"/>
              </a:ext>
            </a:extLst>
          </p:cNvPr>
          <p:cNvSpPr txBox="1"/>
          <p:nvPr/>
        </p:nvSpPr>
        <p:spPr>
          <a:xfrm>
            <a:off x="8296708" y="5131021"/>
            <a:ext cx="1958212"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mn-ea"/>
                <a:cs typeface="+mn-cs"/>
              </a:rPr>
              <a:t>Mars Conjunction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mn-ea"/>
                <a:cs typeface="+mn-cs"/>
              </a:rPr>
              <a:t>Burn Time Cumulative</a:t>
            </a:r>
          </a:p>
        </p:txBody>
      </p:sp>
      <p:cxnSp>
        <p:nvCxnSpPr>
          <p:cNvPr id="93" name="Straight Connector 92">
            <a:extLst>
              <a:ext uri="{FF2B5EF4-FFF2-40B4-BE49-F238E27FC236}">
                <a16:creationId xmlns:a16="http://schemas.microsoft.com/office/drawing/2014/main" id="{AA529588-5C9E-41C0-A116-5FC7FE8647D1}"/>
              </a:ext>
            </a:extLst>
          </p:cNvPr>
          <p:cNvCxnSpPr>
            <a:cxnSpLocks/>
          </p:cNvCxnSpPr>
          <p:nvPr/>
        </p:nvCxnSpPr>
        <p:spPr bwMode="auto">
          <a:xfrm flipV="1">
            <a:off x="1239275" y="4227673"/>
            <a:ext cx="6946274" cy="4334"/>
          </a:xfrm>
          <a:prstGeom prst="line">
            <a:avLst/>
          </a:prstGeom>
          <a:solidFill>
            <a:srgbClr val="4383BB"/>
          </a:solidFill>
          <a:ln w="38100" cap="flat" cmpd="sng" algn="ctr">
            <a:solidFill>
              <a:srgbClr val="F49534"/>
            </a:solidFill>
            <a:prstDash val="solid"/>
            <a:round/>
            <a:headEnd type="none" w="sm" len="sm"/>
            <a:tailEnd type="none" w="sm" len="sm"/>
          </a:ln>
          <a:effectLst/>
        </p:spPr>
      </p:cxnSp>
      <p:cxnSp>
        <p:nvCxnSpPr>
          <p:cNvPr id="94" name="Straight Connector 93">
            <a:extLst>
              <a:ext uri="{FF2B5EF4-FFF2-40B4-BE49-F238E27FC236}">
                <a16:creationId xmlns:a16="http://schemas.microsoft.com/office/drawing/2014/main" id="{4B6697B6-1344-40C5-BE8A-0E9A079FAD00}"/>
              </a:ext>
            </a:extLst>
          </p:cNvPr>
          <p:cNvCxnSpPr>
            <a:cxnSpLocks/>
          </p:cNvCxnSpPr>
          <p:nvPr/>
        </p:nvCxnSpPr>
        <p:spPr bwMode="auto">
          <a:xfrm>
            <a:off x="1232851" y="5326960"/>
            <a:ext cx="6952698" cy="16689"/>
          </a:xfrm>
          <a:prstGeom prst="line">
            <a:avLst/>
          </a:prstGeom>
          <a:solidFill>
            <a:srgbClr val="4383BB"/>
          </a:solidFill>
          <a:ln w="38100" cap="flat" cmpd="sng" algn="ctr">
            <a:solidFill>
              <a:srgbClr val="F49534"/>
            </a:solidFill>
            <a:prstDash val="dash"/>
            <a:round/>
            <a:headEnd type="none" w="sm" len="sm"/>
            <a:tailEnd type="none" w="sm" len="sm"/>
          </a:ln>
          <a:effectLst/>
        </p:spPr>
      </p:cxnSp>
    </p:spTree>
    <p:extLst>
      <p:ext uri="{BB962C8B-B14F-4D97-AF65-F5344CB8AC3E}">
        <p14:creationId xmlns:p14="http://schemas.microsoft.com/office/powerpoint/2010/main" val="1986405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A4EA0-159C-4E12-BD38-FDBABF2F601D}"/>
              </a:ext>
            </a:extLst>
          </p:cNvPr>
          <p:cNvSpPr>
            <a:spLocks noGrp="1"/>
          </p:cNvSpPr>
          <p:nvPr>
            <p:ph type="title"/>
          </p:nvPr>
        </p:nvSpPr>
        <p:spPr/>
        <p:txBody>
          <a:bodyPr/>
          <a:lstStyle/>
          <a:p>
            <a:r>
              <a:rPr lang="en-US" sz="2800" dirty="0"/>
              <a:t>Ongoing Fuel Development Activities in NASA’s SNP Project</a:t>
            </a:r>
          </a:p>
        </p:txBody>
      </p:sp>
      <p:sp>
        <p:nvSpPr>
          <p:cNvPr id="4" name="Content Placeholder 3">
            <a:extLst>
              <a:ext uri="{FF2B5EF4-FFF2-40B4-BE49-F238E27FC236}">
                <a16:creationId xmlns:a16="http://schemas.microsoft.com/office/drawing/2014/main" id="{8E44C0AE-D0F8-4D70-88DC-89375B7CE153}"/>
              </a:ext>
            </a:extLst>
          </p:cNvPr>
          <p:cNvSpPr>
            <a:spLocks noGrp="1"/>
          </p:cNvSpPr>
          <p:nvPr>
            <p:ph idx="1"/>
          </p:nvPr>
        </p:nvSpPr>
        <p:spPr>
          <a:xfrm>
            <a:off x="228600" y="1219200"/>
            <a:ext cx="10972800" cy="4961692"/>
          </a:xfrm>
        </p:spPr>
        <p:txBody>
          <a:bodyPr/>
          <a:lstStyle/>
          <a:p>
            <a:r>
              <a:rPr lang="en-US" sz="1600" dirty="0"/>
              <a:t>Fuel Forms under Development</a:t>
            </a:r>
          </a:p>
          <a:p>
            <a:pPr lvl="1"/>
            <a:r>
              <a:rPr lang="en-US" sz="1400" dirty="0"/>
              <a:t>Primary - Cercer: </a:t>
            </a:r>
            <a:r>
              <a:rPr lang="en-US" sz="1400" b="0" dirty="0"/>
              <a:t>ZrC matrix, UN coated particle</a:t>
            </a:r>
          </a:p>
          <a:p>
            <a:pPr lvl="1"/>
            <a:r>
              <a:rPr lang="en-US" sz="1400" dirty="0"/>
              <a:t>Alternative - Carbide: </a:t>
            </a:r>
            <a:r>
              <a:rPr lang="en-US" sz="1400" b="0" dirty="0"/>
              <a:t>Solid Solutions of UC</a:t>
            </a:r>
          </a:p>
          <a:p>
            <a:pPr lvl="1"/>
            <a:r>
              <a:rPr lang="en-US" sz="1400" dirty="0"/>
              <a:t>Winding Down – Cermet: </a:t>
            </a:r>
            <a:r>
              <a:rPr lang="en-US" sz="1400" b="0" dirty="0"/>
              <a:t>MoW matrix, UN coated particle</a:t>
            </a:r>
          </a:p>
          <a:p>
            <a:pPr lvl="1"/>
            <a:r>
              <a:rPr lang="en-US" sz="1400" b="0" dirty="0"/>
              <a:t>Related Fuel Assembly Materials</a:t>
            </a:r>
          </a:p>
          <a:p>
            <a:pPr lvl="1"/>
            <a:endParaRPr lang="en-US" sz="1100" b="0" dirty="0"/>
          </a:p>
          <a:p>
            <a:r>
              <a:rPr lang="en-US" sz="1600" dirty="0"/>
              <a:t>Production and Manufacture Research Areas</a:t>
            </a:r>
          </a:p>
          <a:p>
            <a:pPr lvl="1"/>
            <a:r>
              <a:rPr lang="en-US" sz="1400" b="0" dirty="0"/>
              <a:t>Optimization of sintering techniques via spark plasma sintering</a:t>
            </a:r>
          </a:p>
          <a:p>
            <a:pPr lvl="1"/>
            <a:r>
              <a:rPr lang="en-US" sz="1400" b="0" dirty="0"/>
              <a:t>Net-shape fuel element machining and assembly</a:t>
            </a:r>
          </a:p>
          <a:p>
            <a:pPr lvl="1"/>
            <a:r>
              <a:rPr lang="en-US" sz="1400" b="0" dirty="0"/>
              <a:t>Fuel particle kernel and coating fabrication techniques</a:t>
            </a:r>
          </a:p>
          <a:p>
            <a:pPr lvl="1"/>
            <a:r>
              <a:rPr lang="en-US" sz="1400" b="0" dirty="0"/>
              <a:t>High temperature material characterization</a:t>
            </a:r>
          </a:p>
          <a:p>
            <a:pPr lvl="1"/>
            <a:endParaRPr lang="en-US" sz="1100" b="0" dirty="0"/>
          </a:p>
          <a:p>
            <a:r>
              <a:rPr lang="en-US" sz="1600" dirty="0"/>
              <a:t>Fuel Performance and Testing Research Areas</a:t>
            </a:r>
          </a:p>
          <a:p>
            <a:pPr lvl="1"/>
            <a:r>
              <a:rPr lang="en-US" sz="1400" dirty="0"/>
              <a:t>Fundamental Material Studies: </a:t>
            </a:r>
            <a:r>
              <a:rPr lang="en-US" sz="1400" b="0" dirty="0"/>
              <a:t>High temperature chemical compatibility and thermal stability testing</a:t>
            </a:r>
          </a:p>
          <a:p>
            <a:pPr lvl="1"/>
            <a:r>
              <a:rPr lang="en-US" sz="1400" dirty="0"/>
              <a:t>Separate Effects Testing: </a:t>
            </a:r>
            <a:r>
              <a:rPr lang="en-US" sz="1400" b="0" dirty="0"/>
              <a:t>hot hydrogen testing in CFEET and NTREES, low fluence irradiation testing at MITR, transient irradiation testing at TREAT</a:t>
            </a:r>
          </a:p>
          <a:p>
            <a:pPr lvl="1"/>
            <a:r>
              <a:rPr lang="en-US" sz="1400" dirty="0"/>
              <a:t>Prototypic Reactor Irradiation for Multicomponent Examination (PRIME): </a:t>
            </a:r>
            <a:r>
              <a:rPr lang="en-US" sz="1400" b="0" dirty="0"/>
              <a:t>Combined Hot Hydrogen – Transient of a representative reactor unit cell in TREAT</a:t>
            </a:r>
          </a:p>
          <a:p>
            <a:pPr lvl="1"/>
            <a:r>
              <a:rPr lang="en-US" sz="1400" dirty="0"/>
              <a:t>Advanced Modeling and Simulation</a:t>
            </a:r>
            <a:r>
              <a:rPr lang="en-US" sz="1400" b="0" dirty="0"/>
              <a:t>: Thermal-hydraulic, structural, and neutronic analysis of reactor and engine systems </a:t>
            </a:r>
          </a:p>
          <a:p>
            <a:pPr marL="457200" lvl="1" indent="0">
              <a:buNone/>
            </a:pPr>
            <a:endParaRPr lang="en-US" sz="1400" b="0" dirty="0"/>
          </a:p>
        </p:txBody>
      </p:sp>
      <p:sp>
        <p:nvSpPr>
          <p:cNvPr id="5" name="Text Placeholder 4">
            <a:extLst>
              <a:ext uri="{FF2B5EF4-FFF2-40B4-BE49-F238E27FC236}">
                <a16:creationId xmlns:a16="http://schemas.microsoft.com/office/drawing/2014/main" id="{C6F57ABD-97BF-4E37-82EE-941FD98F8255}"/>
              </a:ext>
            </a:extLst>
          </p:cNvPr>
          <p:cNvSpPr>
            <a:spLocks noGrp="1"/>
          </p:cNvSpPr>
          <p:nvPr>
            <p:ph type="body" sz="quarter" idx="10"/>
          </p:nvPr>
        </p:nvSpPr>
        <p:spPr/>
        <p:txBody>
          <a:bodyPr/>
          <a:lstStyle/>
          <a:p>
            <a:r>
              <a:rPr lang="en-US" dirty="0"/>
              <a:t>SNP is actively investing in government led, risk reduction fuel development activities</a:t>
            </a:r>
          </a:p>
        </p:txBody>
      </p:sp>
      <p:pic>
        <p:nvPicPr>
          <p:cNvPr id="3" name="Picture 2">
            <a:extLst>
              <a:ext uri="{FF2B5EF4-FFF2-40B4-BE49-F238E27FC236}">
                <a16:creationId xmlns:a16="http://schemas.microsoft.com/office/drawing/2014/main" id="{AE696630-06CA-4FB3-896D-FB548C9C48EC}"/>
              </a:ext>
            </a:extLst>
          </p:cNvPr>
          <p:cNvPicPr>
            <a:picLocks noChangeAspect="1"/>
          </p:cNvPicPr>
          <p:nvPr/>
        </p:nvPicPr>
        <p:blipFill>
          <a:blip r:embed="rId2"/>
          <a:stretch>
            <a:fillRect/>
          </a:stretch>
        </p:blipFill>
        <p:spPr>
          <a:xfrm>
            <a:off x="8305800" y="1219200"/>
            <a:ext cx="2331545" cy="1676400"/>
          </a:xfrm>
          <a:prstGeom prst="rect">
            <a:avLst/>
          </a:prstGeom>
        </p:spPr>
      </p:pic>
      <p:sp>
        <p:nvSpPr>
          <p:cNvPr id="7" name="TextBox 6">
            <a:extLst>
              <a:ext uri="{FF2B5EF4-FFF2-40B4-BE49-F238E27FC236}">
                <a16:creationId xmlns:a16="http://schemas.microsoft.com/office/drawing/2014/main" id="{79C40BE8-0917-4349-9798-56E00C4D6B28}"/>
              </a:ext>
            </a:extLst>
          </p:cNvPr>
          <p:cNvSpPr txBox="1"/>
          <p:nvPr/>
        </p:nvSpPr>
        <p:spPr>
          <a:xfrm>
            <a:off x="7917136" y="2895600"/>
            <a:ext cx="3108872" cy="913070"/>
          </a:xfrm>
          <a:prstGeom prst="rect">
            <a:avLst/>
          </a:prstGeom>
          <a:noFill/>
        </p:spPr>
        <p:txBody>
          <a:bodyPr wrap="square">
            <a:spAutoFit/>
          </a:bodyPr>
          <a:lstStyle/>
          <a:p>
            <a:pPr algn="ctr"/>
            <a:r>
              <a:rPr lang="en-US" sz="2000" i="1" dirty="0">
                <a:solidFill>
                  <a:srgbClr val="002060"/>
                </a:solidFill>
              </a:rPr>
              <a:t>23 mm diameter cercer sample fabricated using SPS: angular UN particles and ZrC matrix fabricated to 88% of theoretical density. </a:t>
            </a:r>
          </a:p>
        </p:txBody>
      </p:sp>
      <p:sp>
        <p:nvSpPr>
          <p:cNvPr id="8" name="TextBox 2">
            <a:extLst>
              <a:ext uri="{FF2B5EF4-FFF2-40B4-BE49-F238E27FC236}">
                <a16:creationId xmlns:a16="http://schemas.microsoft.com/office/drawing/2014/main" id="{8AB7C9B6-CE36-4963-BA8B-554E9ED47AA7}"/>
              </a:ext>
            </a:extLst>
          </p:cNvPr>
          <p:cNvSpPr txBox="1"/>
          <p:nvPr/>
        </p:nvSpPr>
        <p:spPr>
          <a:xfrm>
            <a:off x="8505392" y="6080621"/>
            <a:ext cx="3686608" cy="261610"/>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Picture Courtesy of: Doug Burns / INL</a:t>
            </a:r>
          </a:p>
        </p:txBody>
      </p:sp>
    </p:spTree>
    <p:extLst>
      <p:ext uri="{BB962C8B-B14F-4D97-AF65-F5344CB8AC3E}">
        <p14:creationId xmlns:p14="http://schemas.microsoft.com/office/powerpoint/2010/main" val="1678859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A4EA0-159C-4E12-BD38-FDBABF2F601D}"/>
              </a:ext>
            </a:extLst>
          </p:cNvPr>
          <p:cNvSpPr>
            <a:spLocks noGrp="1"/>
          </p:cNvSpPr>
          <p:nvPr>
            <p:ph type="title"/>
          </p:nvPr>
        </p:nvSpPr>
        <p:spPr/>
        <p:txBody>
          <a:bodyPr/>
          <a:lstStyle/>
          <a:p>
            <a:r>
              <a:rPr lang="en-US" dirty="0"/>
              <a:t>Summary and Conclusions</a:t>
            </a:r>
          </a:p>
        </p:txBody>
      </p:sp>
      <p:sp>
        <p:nvSpPr>
          <p:cNvPr id="3" name="Content Placeholder 2">
            <a:extLst>
              <a:ext uri="{FF2B5EF4-FFF2-40B4-BE49-F238E27FC236}">
                <a16:creationId xmlns:a16="http://schemas.microsoft.com/office/drawing/2014/main" id="{1D49B4C4-6CC6-4D22-B695-A9C6465A9BDF}"/>
              </a:ext>
            </a:extLst>
          </p:cNvPr>
          <p:cNvSpPr>
            <a:spLocks noGrp="1"/>
          </p:cNvSpPr>
          <p:nvPr>
            <p:ph idx="1"/>
          </p:nvPr>
        </p:nvSpPr>
        <p:spPr>
          <a:xfrm>
            <a:off x="609600" y="948154"/>
            <a:ext cx="10972800" cy="4961692"/>
          </a:xfrm>
        </p:spPr>
        <p:txBody>
          <a:bodyPr/>
          <a:lstStyle/>
          <a:p>
            <a:r>
              <a:rPr lang="en-US" sz="1800" b="0" dirty="0"/>
              <a:t>Nuclear thermal propulsion has the potential to enable high performance in-space propulsion to reduce crewed trip times. </a:t>
            </a:r>
            <a:r>
              <a:rPr lang="en-US" sz="1800" i="1" dirty="0"/>
              <a:t>NTP fuel forms limit NTP reactor operating temperatures and lifetimes.</a:t>
            </a:r>
          </a:p>
          <a:p>
            <a:endParaRPr lang="en-US" sz="1800" i="1" dirty="0"/>
          </a:p>
          <a:p>
            <a:r>
              <a:rPr lang="en-US" sz="1800" i="1" dirty="0"/>
              <a:t>Fuel development requires the successful demonstration of performance and fabrication methods at a relevant scale / complexity.</a:t>
            </a:r>
          </a:p>
          <a:p>
            <a:endParaRPr lang="en-US" sz="1800" i="1" dirty="0"/>
          </a:p>
          <a:p>
            <a:r>
              <a:rPr lang="en-US" sz="1800" i="1" dirty="0"/>
              <a:t>Non-nuclear testing</a:t>
            </a:r>
            <a:r>
              <a:rPr lang="en-US" sz="1800" b="0" dirty="0"/>
              <a:t> is useful to address baseline thermal and corrosion processes </a:t>
            </a:r>
            <a:r>
              <a:rPr lang="mr-IN" sz="1800" b="0" dirty="0"/>
              <a:t>–</a:t>
            </a:r>
            <a:r>
              <a:rPr lang="en-US" sz="1800" b="0" dirty="0"/>
              <a:t> however there exists uncertainty in the relative importance of irradiation damage; </a:t>
            </a:r>
            <a:r>
              <a:rPr lang="en-US" sz="1800" i="1" dirty="0"/>
              <a:t>combined effects testing capabilities </a:t>
            </a:r>
            <a:r>
              <a:rPr lang="en-US" sz="1800" b="0" dirty="0"/>
              <a:t>may be needed to confirm fuel reliability prior to in-reactor operations.</a:t>
            </a:r>
          </a:p>
          <a:p>
            <a:endParaRPr lang="en-US" sz="1800" b="0" dirty="0"/>
          </a:p>
          <a:p>
            <a:r>
              <a:rPr lang="en-US" sz="1800" i="1" dirty="0"/>
              <a:t>New manufacturing processes</a:t>
            </a:r>
            <a:r>
              <a:rPr lang="en-US" sz="1800" b="0" dirty="0"/>
              <a:t> may enable development of fuel systems with more desirable microstructures which can better accommodate operational stresses and reduce fuel failure</a:t>
            </a:r>
          </a:p>
          <a:p>
            <a:pPr lvl="1"/>
            <a:r>
              <a:rPr lang="en-US" sz="1600" dirty="0"/>
              <a:t>New fuel systems do not offer the development history of derived fuel concepts</a:t>
            </a:r>
            <a:endParaRPr lang="en-US" sz="1600" b="0" dirty="0"/>
          </a:p>
          <a:p>
            <a:endParaRPr lang="en-US" sz="1800" b="0" dirty="0"/>
          </a:p>
          <a:p>
            <a:r>
              <a:rPr lang="en-US" sz="1800" i="1" dirty="0"/>
              <a:t>No fuel system is perfect</a:t>
            </a:r>
            <a:r>
              <a:rPr lang="en-US" sz="1800" b="0" dirty="0"/>
              <a:t>, however fuels which can operate at higher temperatures and longer time periods will appear more promising for development and are needed for modern missions</a:t>
            </a:r>
          </a:p>
          <a:p>
            <a:pPr marL="0" indent="0">
              <a:buNone/>
            </a:pPr>
            <a:endParaRPr lang="en-US" dirty="0"/>
          </a:p>
        </p:txBody>
      </p:sp>
    </p:spTree>
    <p:extLst>
      <p:ext uri="{BB962C8B-B14F-4D97-AF65-F5344CB8AC3E}">
        <p14:creationId xmlns:p14="http://schemas.microsoft.com/office/powerpoint/2010/main" val="210479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AA3A-F215-484E-B076-80F3D084225E}"/>
              </a:ext>
            </a:extLst>
          </p:cNvPr>
          <p:cNvSpPr>
            <a:spLocks noGrp="1"/>
          </p:cNvSpPr>
          <p:nvPr>
            <p:ph type="title"/>
          </p:nvPr>
        </p:nvSpPr>
        <p:spPr/>
        <p:txBody>
          <a:bodyPr/>
          <a:lstStyle/>
          <a:p>
            <a:r>
              <a:rPr lang="en-US" dirty="0"/>
              <a:t>Supplementary Slides</a:t>
            </a:r>
          </a:p>
        </p:txBody>
      </p:sp>
    </p:spTree>
    <p:extLst>
      <p:ext uri="{BB962C8B-B14F-4D97-AF65-F5344CB8AC3E}">
        <p14:creationId xmlns:p14="http://schemas.microsoft.com/office/powerpoint/2010/main" val="2998281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1B5867-4A5B-463A-8B74-3D9E8069D9ED}"/>
              </a:ext>
            </a:extLst>
          </p:cNvPr>
          <p:cNvSpPr txBox="1"/>
          <p:nvPr/>
        </p:nvSpPr>
        <p:spPr>
          <a:xfrm>
            <a:off x="1864333" y="5739702"/>
            <a:ext cx="2344544" cy="203898"/>
          </a:xfrm>
          <a:prstGeom prst="rect">
            <a:avLst/>
          </a:prstGeom>
          <a:noFill/>
          <a:ln>
            <a:noFill/>
          </a:ln>
        </p:spPr>
        <p:txBody>
          <a:bodyPr vert="horz" wrap="square" lIns="68580" tIns="34290" rIns="68580" bIns="34290" rtlCol="0" anchor="ctr">
            <a:noAutofit/>
          </a:bodyPr>
          <a:lstStyle/>
          <a:p>
            <a:pPr algn="ctr"/>
            <a:r>
              <a:rPr lang="en-US" sz="1800" dirty="0">
                <a:solidFill>
                  <a:srgbClr val="002060"/>
                </a:solidFill>
              </a:rPr>
              <a:t>Conventional U-Compounds</a:t>
            </a:r>
          </a:p>
        </p:txBody>
      </p:sp>
      <p:graphicFrame>
        <p:nvGraphicFramePr>
          <p:cNvPr id="10" name="Chart 9">
            <a:extLst>
              <a:ext uri="{FF2B5EF4-FFF2-40B4-BE49-F238E27FC236}">
                <a16:creationId xmlns:a16="http://schemas.microsoft.com/office/drawing/2014/main" id="{F05540B0-75AC-4FDB-AF22-70D15FB24CD4}"/>
              </a:ext>
            </a:extLst>
          </p:cNvPr>
          <p:cNvGraphicFramePr>
            <a:graphicFrameLocks noGrp="1"/>
          </p:cNvGraphicFramePr>
          <p:nvPr>
            <p:extLst>
              <p:ext uri="{D42A27DB-BD31-4B8C-83A1-F6EECF244321}">
                <p14:modId xmlns:p14="http://schemas.microsoft.com/office/powerpoint/2010/main" val="1387461843"/>
              </p:ext>
            </p:extLst>
          </p:nvPr>
        </p:nvGraphicFramePr>
        <p:xfrm>
          <a:off x="1272054" y="0"/>
          <a:ext cx="9647892" cy="574709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736F6962-2CCC-4967-93FF-CDB77EF4D2CF}"/>
              </a:ext>
            </a:extLst>
          </p:cNvPr>
          <p:cNvSpPr txBox="1"/>
          <p:nvPr/>
        </p:nvSpPr>
        <p:spPr>
          <a:xfrm>
            <a:off x="4197447" y="5738988"/>
            <a:ext cx="2115944" cy="203900"/>
          </a:xfrm>
          <a:prstGeom prst="rect">
            <a:avLst/>
          </a:prstGeom>
          <a:noFill/>
          <a:ln>
            <a:noFill/>
          </a:ln>
        </p:spPr>
        <p:txBody>
          <a:bodyPr vert="horz" wrap="square" lIns="68580" tIns="34290" rIns="68580" bIns="34290" rtlCol="0" anchor="ctr">
            <a:noAutofit/>
          </a:bodyPr>
          <a:lstStyle/>
          <a:p>
            <a:pPr algn="ctr"/>
            <a:r>
              <a:rPr lang="en-US" sz="1800" dirty="0">
                <a:solidFill>
                  <a:srgbClr val="002060"/>
                </a:solidFill>
              </a:rPr>
              <a:t>Solid Solution Carbides</a:t>
            </a:r>
          </a:p>
        </p:txBody>
      </p:sp>
      <p:sp>
        <p:nvSpPr>
          <p:cNvPr id="12" name="TextBox 11">
            <a:extLst>
              <a:ext uri="{FF2B5EF4-FFF2-40B4-BE49-F238E27FC236}">
                <a16:creationId xmlns:a16="http://schemas.microsoft.com/office/drawing/2014/main" id="{38564AF4-F58D-4BFE-B9A5-2D783EDCD077}"/>
              </a:ext>
            </a:extLst>
          </p:cNvPr>
          <p:cNvSpPr txBox="1"/>
          <p:nvPr/>
        </p:nvSpPr>
        <p:spPr>
          <a:xfrm>
            <a:off x="6096000" y="5739345"/>
            <a:ext cx="2115944" cy="203900"/>
          </a:xfrm>
          <a:prstGeom prst="rect">
            <a:avLst/>
          </a:prstGeom>
          <a:noFill/>
          <a:ln>
            <a:noFill/>
          </a:ln>
        </p:spPr>
        <p:txBody>
          <a:bodyPr vert="horz" wrap="square" lIns="68580" tIns="34290" rIns="68580" bIns="34290" rtlCol="0" anchor="ctr">
            <a:noAutofit/>
          </a:bodyPr>
          <a:lstStyle/>
          <a:p>
            <a:pPr algn="ctr"/>
            <a:r>
              <a:rPr lang="en-US" sz="1800" dirty="0">
                <a:solidFill>
                  <a:srgbClr val="002060"/>
                </a:solidFill>
              </a:rPr>
              <a:t>Cermet Matrix </a:t>
            </a:r>
          </a:p>
          <a:p>
            <a:pPr algn="ctr"/>
            <a:r>
              <a:rPr lang="en-US" sz="1800" dirty="0">
                <a:solidFill>
                  <a:srgbClr val="002060"/>
                </a:solidFill>
              </a:rPr>
              <a:t>Candidates</a:t>
            </a:r>
          </a:p>
        </p:txBody>
      </p:sp>
      <p:sp>
        <p:nvSpPr>
          <p:cNvPr id="13" name="TextBox 12">
            <a:extLst>
              <a:ext uri="{FF2B5EF4-FFF2-40B4-BE49-F238E27FC236}">
                <a16:creationId xmlns:a16="http://schemas.microsoft.com/office/drawing/2014/main" id="{3A3EC281-1B94-4C11-B748-97F175F64B29}"/>
              </a:ext>
            </a:extLst>
          </p:cNvPr>
          <p:cNvSpPr txBox="1"/>
          <p:nvPr/>
        </p:nvSpPr>
        <p:spPr>
          <a:xfrm>
            <a:off x="7757703" y="5739345"/>
            <a:ext cx="3208318" cy="203900"/>
          </a:xfrm>
          <a:prstGeom prst="rect">
            <a:avLst/>
          </a:prstGeom>
          <a:noFill/>
          <a:ln>
            <a:noFill/>
          </a:ln>
        </p:spPr>
        <p:txBody>
          <a:bodyPr vert="horz" wrap="square" lIns="68580" tIns="34290" rIns="68580" bIns="34290" rtlCol="0" anchor="ctr">
            <a:noAutofit/>
          </a:bodyPr>
          <a:lstStyle/>
          <a:p>
            <a:pPr algn="ctr"/>
            <a:r>
              <a:rPr lang="en-US" sz="1800" dirty="0">
                <a:solidFill>
                  <a:srgbClr val="002060"/>
                </a:solidFill>
              </a:rPr>
              <a:t>Graphite and </a:t>
            </a:r>
            <a:r>
              <a:rPr lang="en-US" sz="1800" dirty="0" err="1">
                <a:solidFill>
                  <a:srgbClr val="002060"/>
                </a:solidFill>
              </a:rPr>
              <a:t>Cercer</a:t>
            </a:r>
            <a:r>
              <a:rPr lang="en-US" sz="1800" dirty="0">
                <a:solidFill>
                  <a:srgbClr val="002060"/>
                </a:solidFill>
              </a:rPr>
              <a:t> Carbide Matrix Candidates</a:t>
            </a:r>
          </a:p>
        </p:txBody>
      </p:sp>
      <p:sp>
        <p:nvSpPr>
          <p:cNvPr id="14" name="Rectangle 10">
            <a:extLst>
              <a:ext uri="{FF2B5EF4-FFF2-40B4-BE49-F238E27FC236}">
                <a16:creationId xmlns:a16="http://schemas.microsoft.com/office/drawing/2014/main" id="{CD0E443D-88D9-44EF-9BCA-9497EB2FE6F1}"/>
              </a:ext>
            </a:extLst>
          </p:cNvPr>
          <p:cNvSpPr>
            <a:spLocks noChangeArrowheads="1"/>
          </p:cNvSpPr>
          <p:nvPr/>
        </p:nvSpPr>
        <p:spPr bwMode="auto">
          <a:xfrm>
            <a:off x="8338505" y="6019800"/>
            <a:ext cx="38801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Image Credit: Analytical Mechanics Associates, Inc. </a:t>
            </a:r>
            <a:r>
              <a:rPr lang="en-US" altLang="en-US" sz="800" i="1" baseline="0" dirty="0">
                <a:solidFill>
                  <a:schemeClr val="bg2"/>
                </a:solidFill>
                <a:cs typeface="Times New Roman" panose="02020603050405020304" pitchFamily="18" charset="0"/>
              </a:rPr>
              <a:t>Nuclear Thermal Propulsion Industry Flight Demonstration Study Final Report</a:t>
            </a:r>
            <a:r>
              <a:rPr lang="en-US" altLang="en-US" sz="800" baseline="0" dirty="0">
                <a:solidFill>
                  <a:schemeClr val="bg2"/>
                </a:solidFill>
                <a:cs typeface="Times New Roman" panose="02020603050405020304" pitchFamily="18" charset="0"/>
              </a:rPr>
              <a:t> Sep. 2020  </a:t>
            </a:r>
            <a:endParaRPr lang="en-US" altLang="en-US" sz="800" baseline="0" dirty="0">
              <a:solidFill>
                <a:schemeClr val="bg2"/>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88809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5D61E9-DB4A-478B-B53D-39F1BE70EA55}"/>
              </a:ext>
            </a:extLst>
          </p:cNvPr>
          <p:cNvSpPr>
            <a:spLocks noGrp="1"/>
          </p:cNvSpPr>
          <p:nvPr>
            <p:ph type="sldNum" sz="quarter" idx="12"/>
          </p:nvPr>
        </p:nvSpPr>
        <p:spPr>
          <a:xfrm>
            <a:off x="14493989" y="6305389"/>
            <a:ext cx="528730" cy="416086"/>
          </a:xfrm>
          <a:prstGeom prst="rect">
            <a:avLst/>
          </a:prstGeom>
        </p:spPr>
        <p:txBody>
          <a:bodyPr vert="horz" wrap="square" lIns="91440" tIns="45720" rIns="91440" bIns="45720" numCol="1" anchor="ctr" anchorCtr="0" compatLnSpc="1">
            <a:prstTxWarp prst="textNoShape">
              <a:avLst/>
            </a:prstTxWarp>
            <a:normAutofit/>
          </a:bodyPr>
          <a:lstStyle>
            <a:defPPr>
              <a:defRPr lang="en-US"/>
            </a:defPPr>
            <a:lvl1pPr algn="r" rtl="0" eaLnBrk="1" fontAlgn="base" hangingPunct="1">
              <a:spcBef>
                <a:spcPct val="0"/>
              </a:spcBef>
              <a:spcAft>
                <a:spcPct val="0"/>
              </a:spcAft>
              <a:defRPr sz="1200" kern="1200">
                <a:solidFill>
                  <a:schemeClr val="bg1"/>
                </a:solidFill>
                <a:latin typeface="Helvetica" pitchFamily="2" charset="0"/>
                <a:ea typeface="Helvetica" pitchFamily="2" charset="0"/>
                <a:cs typeface="Helvetica" pitchFamily="2"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766BF75F-BD6A-44DF-A00A-DFBF46F37FEC}" type="slidenum">
              <a:rPr lang="en-US" smtClean="0"/>
              <a:pPr/>
              <a:t>37</a:t>
            </a:fld>
            <a:endParaRPr lang="en-US"/>
          </a:p>
        </p:txBody>
      </p:sp>
      <p:pic>
        <p:nvPicPr>
          <p:cNvPr id="2" name="Picture 1">
            <a:extLst>
              <a:ext uri="{FF2B5EF4-FFF2-40B4-BE49-F238E27FC236}">
                <a16:creationId xmlns:a16="http://schemas.microsoft.com/office/drawing/2014/main" id="{C8EAE67F-3929-4812-BAB9-E9C3A43C3C47}"/>
              </a:ext>
            </a:extLst>
          </p:cNvPr>
          <p:cNvPicPr>
            <a:picLocks noChangeAspect="1"/>
          </p:cNvPicPr>
          <p:nvPr/>
        </p:nvPicPr>
        <p:blipFill>
          <a:blip r:embed="rId2"/>
          <a:stretch>
            <a:fillRect/>
          </a:stretch>
        </p:blipFill>
        <p:spPr>
          <a:xfrm>
            <a:off x="1384359" y="0"/>
            <a:ext cx="9423281" cy="6356865"/>
          </a:xfrm>
          <a:prstGeom prst="rect">
            <a:avLst/>
          </a:prstGeom>
        </p:spPr>
      </p:pic>
      <p:sp>
        <p:nvSpPr>
          <p:cNvPr id="7" name="Rectangle 10">
            <a:extLst>
              <a:ext uri="{FF2B5EF4-FFF2-40B4-BE49-F238E27FC236}">
                <a16:creationId xmlns:a16="http://schemas.microsoft.com/office/drawing/2014/main" id="{EE695BA5-9503-49EB-8584-85A12175E096}"/>
              </a:ext>
            </a:extLst>
          </p:cNvPr>
          <p:cNvSpPr>
            <a:spLocks noChangeArrowheads="1"/>
          </p:cNvSpPr>
          <p:nvPr/>
        </p:nvSpPr>
        <p:spPr bwMode="auto">
          <a:xfrm>
            <a:off x="-3603" y="6096000"/>
            <a:ext cx="39660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spcBef>
                <a:spcPct val="0"/>
              </a:spcBef>
              <a:buFontTx/>
              <a:buNone/>
            </a:pPr>
            <a:r>
              <a:rPr lang="en-US" altLang="en-US" sz="800" baseline="0" dirty="0">
                <a:solidFill>
                  <a:schemeClr val="bg2"/>
                </a:solidFill>
                <a:cs typeface="Times New Roman" panose="02020603050405020304" pitchFamily="18" charset="0"/>
              </a:rPr>
              <a:t>Image Credit: Analytical Mechanics Associates, Inc. </a:t>
            </a:r>
            <a:r>
              <a:rPr lang="en-US" altLang="en-US" sz="800" i="1" baseline="0" dirty="0">
                <a:solidFill>
                  <a:schemeClr val="bg2"/>
                </a:solidFill>
                <a:cs typeface="Times New Roman" panose="02020603050405020304" pitchFamily="18" charset="0"/>
              </a:rPr>
              <a:t>Nuclear Thermal Propulsion Industry Flight Demonstration Study Final Report</a:t>
            </a:r>
            <a:r>
              <a:rPr lang="en-US" altLang="en-US" sz="800" baseline="0" dirty="0">
                <a:solidFill>
                  <a:schemeClr val="bg2"/>
                </a:solidFill>
                <a:cs typeface="Times New Roman" panose="02020603050405020304" pitchFamily="18" charset="0"/>
              </a:rPr>
              <a:t> Sep. 2020  </a:t>
            </a:r>
            <a:endParaRPr lang="en-US" altLang="en-US" sz="800" baseline="0" dirty="0">
              <a:solidFill>
                <a:schemeClr val="bg2"/>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9702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63AC8DD-5EA7-4B74-86C2-7EF59C0D1A9E}"/>
              </a:ext>
            </a:extLst>
          </p:cNvPr>
          <p:cNvPicPr>
            <a:picLocks noChangeAspect="1"/>
          </p:cNvPicPr>
          <p:nvPr/>
        </p:nvPicPr>
        <p:blipFill>
          <a:blip r:embed="rId3"/>
          <a:stretch>
            <a:fillRect/>
          </a:stretch>
        </p:blipFill>
        <p:spPr>
          <a:xfrm>
            <a:off x="6821269" y="3704170"/>
            <a:ext cx="2685126" cy="1595222"/>
          </a:xfrm>
          <a:prstGeom prst="rect">
            <a:avLst/>
          </a:prstGeom>
          <a:ln w="19050">
            <a:solidFill>
              <a:srgbClr val="6698C9"/>
            </a:solidFill>
          </a:ln>
        </p:spPr>
      </p:pic>
      <p:sp>
        <p:nvSpPr>
          <p:cNvPr id="2" name="Title 1">
            <a:extLst>
              <a:ext uri="{FF2B5EF4-FFF2-40B4-BE49-F238E27FC236}">
                <a16:creationId xmlns:a16="http://schemas.microsoft.com/office/drawing/2014/main" id="{A99A4EA0-159C-4E12-BD38-FDBABF2F601D}"/>
              </a:ext>
            </a:extLst>
          </p:cNvPr>
          <p:cNvSpPr>
            <a:spLocks noGrp="1"/>
          </p:cNvSpPr>
          <p:nvPr>
            <p:ph type="title"/>
          </p:nvPr>
        </p:nvSpPr>
        <p:spPr/>
        <p:txBody>
          <a:bodyPr/>
          <a:lstStyle/>
          <a:p>
            <a:r>
              <a:rPr lang="en-US" dirty="0"/>
              <a:t>Space Nuclear Propulsion Project Overview</a:t>
            </a:r>
          </a:p>
        </p:txBody>
      </p:sp>
      <p:sp>
        <p:nvSpPr>
          <p:cNvPr id="4" name="Content Placeholder 3">
            <a:extLst>
              <a:ext uri="{FF2B5EF4-FFF2-40B4-BE49-F238E27FC236}">
                <a16:creationId xmlns:a16="http://schemas.microsoft.com/office/drawing/2014/main" id="{073F3C74-0501-4352-AD16-799F15F1B549}"/>
              </a:ext>
            </a:extLst>
          </p:cNvPr>
          <p:cNvSpPr>
            <a:spLocks noGrp="1"/>
          </p:cNvSpPr>
          <p:nvPr>
            <p:ph idx="1"/>
          </p:nvPr>
        </p:nvSpPr>
        <p:spPr>
          <a:xfrm>
            <a:off x="228600" y="1143000"/>
            <a:ext cx="6172200" cy="4047292"/>
          </a:xfrm>
        </p:spPr>
        <p:txBody>
          <a:bodyPr/>
          <a:lstStyle/>
          <a:p>
            <a:r>
              <a:rPr lang="en-US" sz="1600" dirty="0"/>
              <a:t>The Space Nuclear Propulsion Project is Developing HALEU Reactor Technologies for High Performance In-Space Propulsion</a:t>
            </a:r>
          </a:p>
          <a:p>
            <a:pPr lvl="1"/>
            <a:r>
              <a:rPr lang="en-US" sz="1600" b="0" dirty="0"/>
              <a:t>Crewed Mars Missions in the Late 2030s / Early 2040s</a:t>
            </a:r>
          </a:p>
          <a:p>
            <a:pPr lvl="1"/>
            <a:r>
              <a:rPr lang="en-US" sz="1600" b="0" dirty="0"/>
              <a:t>Nuclear Electric – Chemical Propulsion Hybrid</a:t>
            </a:r>
          </a:p>
          <a:p>
            <a:pPr lvl="1"/>
            <a:r>
              <a:rPr lang="en-US" sz="1600" b="0" dirty="0"/>
              <a:t>Nuclear Thermal Propulsion</a:t>
            </a:r>
          </a:p>
          <a:p>
            <a:pPr lvl="1"/>
            <a:r>
              <a:rPr lang="en-US" sz="1600" b="0" dirty="0"/>
              <a:t>HALEU: high uranium loading density and moderation is more important for HALEU NTP fuel design than historic HEU designs</a:t>
            </a:r>
          </a:p>
          <a:p>
            <a:pPr marL="457200" lvl="1" indent="0">
              <a:buNone/>
            </a:pPr>
            <a:endParaRPr lang="en-US" sz="1400" dirty="0"/>
          </a:p>
          <a:p>
            <a:r>
              <a:rPr lang="en-US" sz="1600" dirty="0"/>
              <a:t>Through the Fuel and Moderator Development Plan, NASA supported by the Department of Energy is developing novel fuel and moderator material technologies as a risk reduction activity</a:t>
            </a:r>
          </a:p>
          <a:p>
            <a:pPr lvl="1"/>
            <a:r>
              <a:rPr lang="en-US" sz="1600" b="0" dirty="0"/>
              <a:t>Fuel research activities: ceramic metallic (cermet), ceramic </a:t>
            </a:r>
            <a:r>
              <a:rPr lang="en-US" sz="1600" b="0" dirty="0" err="1"/>
              <a:t>ceramic</a:t>
            </a:r>
            <a:r>
              <a:rPr lang="en-US" sz="1600" b="0" dirty="0"/>
              <a:t> (cercer), and solid solution carbide fuels</a:t>
            </a:r>
          </a:p>
          <a:p>
            <a:pPr lvl="1"/>
            <a:r>
              <a:rPr lang="en-US" sz="1600" b="0" dirty="0"/>
              <a:t>High temperature structural and insulator materials</a:t>
            </a:r>
          </a:p>
          <a:p>
            <a:pPr lvl="1"/>
            <a:r>
              <a:rPr lang="en-US" sz="1600" b="0" dirty="0"/>
              <a:t>Hydride-based moderators</a:t>
            </a:r>
          </a:p>
          <a:p>
            <a:pPr lvl="1"/>
            <a:r>
              <a:rPr lang="en-US" sz="1600" b="0" dirty="0"/>
              <a:t>These materials may benefit future industry NTP designs</a:t>
            </a:r>
          </a:p>
        </p:txBody>
      </p:sp>
      <p:sp>
        <p:nvSpPr>
          <p:cNvPr id="5" name="Text Placeholder 4">
            <a:extLst>
              <a:ext uri="{FF2B5EF4-FFF2-40B4-BE49-F238E27FC236}">
                <a16:creationId xmlns:a16="http://schemas.microsoft.com/office/drawing/2014/main" id="{471D0508-BAC6-4EE9-863B-B4D191FED782}"/>
              </a:ext>
            </a:extLst>
          </p:cNvPr>
          <p:cNvSpPr>
            <a:spLocks noGrp="1"/>
          </p:cNvSpPr>
          <p:nvPr>
            <p:ph type="body" sz="quarter" idx="10"/>
          </p:nvPr>
        </p:nvSpPr>
        <p:spPr/>
        <p:txBody>
          <a:bodyPr/>
          <a:lstStyle/>
          <a:p>
            <a:r>
              <a:rPr lang="en-US" dirty="0"/>
              <a:t>Nuclear technologies have the potential to enable high performance and reliable in-space propulsion</a:t>
            </a:r>
          </a:p>
        </p:txBody>
      </p:sp>
      <p:pic>
        <p:nvPicPr>
          <p:cNvPr id="7" name="Picture 6">
            <a:extLst>
              <a:ext uri="{FF2B5EF4-FFF2-40B4-BE49-F238E27FC236}">
                <a16:creationId xmlns:a16="http://schemas.microsoft.com/office/drawing/2014/main" id="{F987E994-63AC-42AF-B03C-A2F6FEC7EE41}"/>
              </a:ext>
            </a:extLst>
          </p:cNvPr>
          <p:cNvPicPr>
            <a:picLocks noChangeAspect="1"/>
          </p:cNvPicPr>
          <p:nvPr/>
        </p:nvPicPr>
        <p:blipFill>
          <a:blip r:embed="rId4"/>
          <a:stretch>
            <a:fillRect/>
          </a:stretch>
        </p:blipFill>
        <p:spPr>
          <a:xfrm>
            <a:off x="9638821" y="1625945"/>
            <a:ext cx="2293811" cy="1284534"/>
          </a:xfrm>
          <a:prstGeom prst="rect">
            <a:avLst/>
          </a:prstGeom>
          <a:ln w="19050">
            <a:solidFill>
              <a:schemeClr val="accent3">
                <a:lumMod val="60000"/>
                <a:lumOff val="40000"/>
              </a:schemeClr>
            </a:solidFill>
          </a:ln>
        </p:spPr>
      </p:pic>
      <p:pic>
        <p:nvPicPr>
          <p:cNvPr id="8" name="Picture 7">
            <a:extLst>
              <a:ext uri="{FF2B5EF4-FFF2-40B4-BE49-F238E27FC236}">
                <a16:creationId xmlns:a16="http://schemas.microsoft.com/office/drawing/2014/main" id="{7072A915-F6F1-492A-9B87-99815B21315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73190" y="1166476"/>
            <a:ext cx="2337041" cy="1319596"/>
          </a:xfrm>
          <a:prstGeom prst="rect">
            <a:avLst/>
          </a:prstGeom>
          <a:ln w="19050">
            <a:solidFill>
              <a:schemeClr val="accent1">
                <a:lumMod val="60000"/>
                <a:lumOff val="40000"/>
              </a:schemeClr>
            </a:solidFill>
          </a:ln>
        </p:spPr>
      </p:pic>
      <p:sp>
        <p:nvSpPr>
          <p:cNvPr id="9" name="TextBox 8">
            <a:extLst>
              <a:ext uri="{FF2B5EF4-FFF2-40B4-BE49-F238E27FC236}">
                <a16:creationId xmlns:a16="http://schemas.microsoft.com/office/drawing/2014/main" id="{B85B8047-5823-4765-B37C-8F5F94A58176}"/>
              </a:ext>
            </a:extLst>
          </p:cNvPr>
          <p:cNvSpPr txBox="1"/>
          <p:nvPr/>
        </p:nvSpPr>
        <p:spPr>
          <a:xfrm>
            <a:off x="9646441" y="2910479"/>
            <a:ext cx="2293811" cy="502702"/>
          </a:xfrm>
          <a:prstGeom prst="rect">
            <a:avLst/>
          </a:prstGeom>
          <a:noFill/>
        </p:spPr>
        <p:txBody>
          <a:bodyPr wrap="square">
            <a:spAutoFit/>
          </a:bodyPr>
          <a:lstStyle/>
          <a:p>
            <a:pPr algn="ctr"/>
            <a:r>
              <a:rPr lang="en-US" sz="2000" i="1" dirty="0">
                <a:solidFill>
                  <a:srgbClr val="002060"/>
                </a:solidFill>
              </a:rPr>
              <a:t>Nuclear Electric Propulsion Concept</a:t>
            </a:r>
          </a:p>
        </p:txBody>
      </p:sp>
      <p:sp>
        <p:nvSpPr>
          <p:cNvPr id="10" name="TextBox 9">
            <a:extLst>
              <a:ext uri="{FF2B5EF4-FFF2-40B4-BE49-F238E27FC236}">
                <a16:creationId xmlns:a16="http://schemas.microsoft.com/office/drawing/2014/main" id="{1714736C-5B4C-48DA-BDF4-276D59C13E00}"/>
              </a:ext>
            </a:extLst>
          </p:cNvPr>
          <p:cNvSpPr txBox="1"/>
          <p:nvPr/>
        </p:nvSpPr>
        <p:spPr>
          <a:xfrm>
            <a:off x="6529226" y="2453822"/>
            <a:ext cx="2293811" cy="502702"/>
          </a:xfrm>
          <a:prstGeom prst="rect">
            <a:avLst/>
          </a:prstGeom>
          <a:noFill/>
        </p:spPr>
        <p:txBody>
          <a:bodyPr wrap="square">
            <a:spAutoFit/>
          </a:bodyPr>
          <a:lstStyle/>
          <a:p>
            <a:pPr algn="ctr"/>
            <a:r>
              <a:rPr lang="en-US" sz="2000" i="1" dirty="0">
                <a:solidFill>
                  <a:srgbClr val="002060"/>
                </a:solidFill>
              </a:rPr>
              <a:t>Nuclear Thermal Propulsion Concept</a:t>
            </a:r>
          </a:p>
        </p:txBody>
      </p:sp>
      <p:pic>
        <p:nvPicPr>
          <p:cNvPr id="11" name="Picture 10">
            <a:extLst>
              <a:ext uri="{FF2B5EF4-FFF2-40B4-BE49-F238E27FC236}">
                <a16:creationId xmlns:a16="http://schemas.microsoft.com/office/drawing/2014/main" id="{D0CE5E97-718D-46A2-87FC-47D31AB844C5}"/>
              </a:ext>
            </a:extLst>
          </p:cNvPr>
          <p:cNvPicPr>
            <a:picLocks noChangeAspect="1"/>
          </p:cNvPicPr>
          <p:nvPr/>
        </p:nvPicPr>
        <p:blipFill rotWithShape="1">
          <a:blip r:embed="rId6"/>
          <a:srcRect b="39256"/>
          <a:stretch/>
        </p:blipFill>
        <p:spPr>
          <a:xfrm>
            <a:off x="10096630" y="4217307"/>
            <a:ext cx="1599311" cy="1454689"/>
          </a:xfrm>
          <a:prstGeom prst="rect">
            <a:avLst/>
          </a:prstGeom>
          <a:ln w="19050">
            <a:solidFill>
              <a:srgbClr val="93C1AB"/>
            </a:solidFill>
          </a:ln>
        </p:spPr>
      </p:pic>
      <p:sp>
        <p:nvSpPr>
          <p:cNvPr id="12" name="TextBox 11">
            <a:extLst>
              <a:ext uri="{FF2B5EF4-FFF2-40B4-BE49-F238E27FC236}">
                <a16:creationId xmlns:a16="http://schemas.microsoft.com/office/drawing/2014/main" id="{D538069E-D7F0-442B-845E-B6B595E55E13}"/>
              </a:ext>
            </a:extLst>
          </p:cNvPr>
          <p:cNvSpPr txBox="1"/>
          <p:nvPr/>
        </p:nvSpPr>
        <p:spPr>
          <a:xfrm>
            <a:off x="9638821" y="3639827"/>
            <a:ext cx="2552700" cy="502702"/>
          </a:xfrm>
          <a:prstGeom prst="rect">
            <a:avLst/>
          </a:prstGeom>
          <a:noFill/>
        </p:spPr>
        <p:txBody>
          <a:bodyPr wrap="square">
            <a:spAutoFit/>
          </a:bodyPr>
          <a:lstStyle/>
          <a:p>
            <a:pPr algn="ctr"/>
            <a:r>
              <a:rPr lang="en-US" sz="2000" i="1" dirty="0">
                <a:solidFill>
                  <a:srgbClr val="002060"/>
                </a:solidFill>
              </a:rPr>
              <a:t>NTP fuel specimen prepared for testing in TREAT (INL)</a:t>
            </a:r>
          </a:p>
        </p:txBody>
      </p:sp>
      <p:pic>
        <p:nvPicPr>
          <p:cNvPr id="14" name="Picture 13">
            <a:extLst>
              <a:ext uri="{FF2B5EF4-FFF2-40B4-BE49-F238E27FC236}">
                <a16:creationId xmlns:a16="http://schemas.microsoft.com/office/drawing/2014/main" id="{A82E14F2-DCEA-4FBB-B6C7-571F8F3E454B}"/>
              </a:ext>
            </a:extLst>
          </p:cNvPr>
          <p:cNvPicPr>
            <a:picLocks noChangeAspect="1"/>
          </p:cNvPicPr>
          <p:nvPr/>
        </p:nvPicPr>
        <p:blipFill>
          <a:blip r:embed="rId7"/>
          <a:stretch>
            <a:fillRect/>
          </a:stretch>
        </p:blipFill>
        <p:spPr>
          <a:xfrm>
            <a:off x="6473190" y="3306408"/>
            <a:ext cx="1143000" cy="1552575"/>
          </a:xfrm>
          <a:prstGeom prst="rect">
            <a:avLst/>
          </a:prstGeom>
          <a:ln w="19050">
            <a:solidFill>
              <a:srgbClr val="6698C9"/>
            </a:solidFill>
          </a:ln>
        </p:spPr>
      </p:pic>
      <p:sp>
        <p:nvSpPr>
          <p:cNvPr id="17" name="TextBox 16">
            <a:extLst>
              <a:ext uri="{FF2B5EF4-FFF2-40B4-BE49-F238E27FC236}">
                <a16:creationId xmlns:a16="http://schemas.microsoft.com/office/drawing/2014/main" id="{6A2BE2DA-E59D-4F63-A45A-C30A0881CB69}"/>
              </a:ext>
            </a:extLst>
          </p:cNvPr>
          <p:cNvSpPr txBox="1"/>
          <p:nvPr/>
        </p:nvSpPr>
        <p:spPr>
          <a:xfrm>
            <a:off x="6201920" y="5259130"/>
            <a:ext cx="3704080" cy="91307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25000" noProof="0" dirty="0">
                <a:ln>
                  <a:noFill/>
                </a:ln>
                <a:solidFill>
                  <a:srgbClr val="002060"/>
                </a:solidFill>
                <a:effectLst/>
                <a:uLnTx/>
                <a:uFillTx/>
                <a:latin typeface="Arial" panose="020B0604020202020204" pitchFamily="34" charset="0"/>
                <a:ea typeface="+mn-ea"/>
                <a:cs typeface="+mn-cs"/>
              </a:rPr>
              <a:t>Fuel testing facilities at NASA, DOE, industry, and university laboratories provide unique environments for understanding fuel performance</a:t>
            </a:r>
          </a:p>
        </p:txBody>
      </p:sp>
      <p:sp>
        <p:nvSpPr>
          <p:cNvPr id="15" name="TextBox 14">
            <a:extLst>
              <a:ext uri="{FF2B5EF4-FFF2-40B4-BE49-F238E27FC236}">
                <a16:creationId xmlns:a16="http://schemas.microsoft.com/office/drawing/2014/main" id="{A63CCE09-03D9-4B39-8C18-31A7886A3019}"/>
              </a:ext>
            </a:extLst>
          </p:cNvPr>
          <p:cNvSpPr txBox="1"/>
          <p:nvPr/>
        </p:nvSpPr>
        <p:spPr>
          <a:xfrm>
            <a:off x="6479175" y="1143000"/>
            <a:ext cx="2283825" cy="215444"/>
          </a:xfrm>
          <a:prstGeom prst="rect">
            <a:avLst/>
          </a:prstGeom>
          <a:noFill/>
        </p:spPr>
        <p:txBody>
          <a:bodyPr wrap="square">
            <a:spAutoFit/>
          </a:bodyPr>
          <a:lstStyle/>
          <a:p>
            <a:r>
              <a:rPr lang="en-US" sz="800" baseline="0" dirty="0"/>
              <a:t>nasa.gov</a:t>
            </a:r>
          </a:p>
        </p:txBody>
      </p:sp>
      <p:sp>
        <p:nvSpPr>
          <p:cNvPr id="18" name="TextBox 17">
            <a:extLst>
              <a:ext uri="{FF2B5EF4-FFF2-40B4-BE49-F238E27FC236}">
                <a16:creationId xmlns:a16="http://schemas.microsoft.com/office/drawing/2014/main" id="{ADD65D80-4691-437E-AB2B-16D3FC516007}"/>
              </a:ext>
            </a:extLst>
          </p:cNvPr>
          <p:cNvSpPr txBox="1"/>
          <p:nvPr/>
        </p:nvSpPr>
        <p:spPr>
          <a:xfrm>
            <a:off x="11277600" y="2695721"/>
            <a:ext cx="2283825" cy="215444"/>
          </a:xfrm>
          <a:prstGeom prst="rect">
            <a:avLst/>
          </a:prstGeom>
          <a:noFill/>
        </p:spPr>
        <p:txBody>
          <a:bodyPr wrap="square">
            <a:spAutoFit/>
          </a:bodyPr>
          <a:lstStyle/>
          <a:p>
            <a:r>
              <a:rPr lang="en-US" sz="800" baseline="0" dirty="0"/>
              <a:t>nasa.gov</a:t>
            </a:r>
          </a:p>
        </p:txBody>
      </p:sp>
      <p:sp>
        <p:nvSpPr>
          <p:cNvPr id="19" name="TextBox 18">
            <a:extLst>
              <a:ext uri="{FF2B5EF4-FFF2-40B4-BE49-F238E27FC236}">
                <a16:creationId xmlns:a16="http://schemas.microsoft.com/office/drawing/2014/main" id="{7C742B70-2CFD-4B3C-9B6B-5938C669244E}"/>
              </a:ext>
            </a:extLst>
          </p:cNvPr>
          <p:cNvSpPr txBox="1"/>
          <p:nvPr/>
        </p:nvSpPr>
        <p:spPr>
          <a:xfrm>
            <a:off x="6991035" y="4643539"/>
            <a:ext cx="2283825" cy="215444"/>
          </a:xfrm>
          <a:prstGeom prst="rect">
            <a:avLst/>
          </a:prstGeom>
          <a:noFill/>
        </p:spPr>
        <p:txBody>
          <a:bodyPr wrap="square">
            <a:spAutoFit/>
          </a:bodyPr>
          <a:lstStyle/>
          <a:p>
            <a:r>
              <a:rPr lang="en-US" sz="800" baseline="0" dirty="0"/>
              <a:t>nasa.gov</a:t>
            </a:r>
          </a:p>
        </p:txBody>
      </p:sp>
      <p:sp>
        <p:nvSpPr>
          <p:cNvPr id="20" name="TextBox 19">
            <a:extLst>
              <a:ext uri="{FF2B5EF4-FFF2-40B4-BE49-F238E27FC236}">
                <a16:creationId xmlns:a16="http://schemas.microsoft.com/office/drawing/2014/main" id="{AA3899D0-D74C-4A21-A9F7-A098F3CC5194}"/>
              </a:ext>
            </a:extLst>
          </p:cNvPr>
          <p:cNvSpPr txBox="1"/>
          <p:nvPr/>
        </p:nvSpPr>
        <p:spPr>
          <a:xfrm>
            <a:off x="8954717" y="5116989"/>
            <a:ext cx="2283825" cy="215444"/>
          </a:xfrm>
          <a:prstGeom prst="rect">
            <a:avLst/>
          </a:prstGeom>
          <a:noFill/>
        </p:spPr>
        <p:txBody>
          <a:bodyPr wrap="square">
            <a:spAutoFit/>
          </a:bodyPr>
          <a:lstStyle/>
          <a:p>
            <a:r>
              <a:rPr lang="en-US" sz="800" baseline="0" dirty="0"/>
              <a:t>nasa.gov</a:t>
            </a:r>
          </a:p>
        </p:txBody>
      </p:sp>
      <p:sp>
        <p:nvSpPr>
          <p:cNvPr id="21" name="TextBox 20">
            <a:extLst>
              <a:ext uri="{FF2B5EF4-FFF2-40B4-BE49-F238E27FC236}">
                <a16:creationId xmlns:a16="http://schemas.microsoft.com/office/drawing/2014/main" id="{C7420CEA-847C-4C43-96C7-8BE5A89271B6}"/>
              </a:ext>
            </a:extLst>
          </p:cNvPr>
          <p:cNvSpPr txBox="1"/>
          <p:nvPr/>
        </p:nvSpPr>
        <p:spPr>
          <a:xfrm>
            <a:off x="10130828" y="5447626"/>
            <a:ext cx="2283825" cy="215444"/>
          </a:xfrm>
          <a:prstGeom prst="rect">
            <a:avLst/>
          </a:prstGeom>
          <a:noFill/>
        </p:spPr>
        <p:txBody>
          <a:bodyPr wrap="square">
            <a:spAutoFit/>
          </a:bodyPr>
          <a:lstStyle/>
          <a:p>
            <a:r>
              <a:rPr lang="en-US" sz="800" baseline="0" dirty="0"/>
              <a:t>inl.gov</a:t>
            </a:r>
          </a:p>
        </p:txBody>
      </p:sp>
    </p:spTree>
    <p:extLst>
      <p:ext uri="{BB962C8B-B14F-4D97-AF65-F5344CB8AC3E}">
        <p14:creationId xmlns:p14="http://schemas.microsoft.com/office/powerpoint/2010/main" val="3864520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A4EA0-159C-4E12-BD38-FDBABF2F601D}"/>
              </a:ext>
            </a:extLst>
          </p:cNvPr>
          <p:cNvSpPr>
            <a:spLocks noGrp="1"/>
          </p:cNvSpPr>
          <p:nvPr>
            <p:ph type="title"/>
          </p:nvPr>
        </p:nvSpPr>
        <p:spPr/>
        <p:txBody>
          <a:bodyPr/>
          <a:lstStyle/>
          <a:p>
            <a:r>
              <a:rPr lang="en-US" dirty="0"/>
              <a:t>Nuclear Thermal Propulsion (NTP) Benefits</a:t>
            </a:r>
          </a:p>
        </p:txBody>
      </p:sp>
      <p:sp>
        <p:nvSpPr>
          <p:cNvPr id="5" name="Text Placeholder 4">
            <a:extLst>
              <a:ext uri="{FF2B5EF4-FFF2-40B4-BE49-F238E27FC236}">
                <a16:creationId xmlns:a16="http://schemas.microsoft.com/office/drawing/2014/main" id="{471D0508-BAC6-4EE9-863B-B4D191FED782}"/>
              </a:ext>
            </a:extLst>
          </p:cNvPr>
          <p:cNvSpPr>
            <a:spLocks noGrp="1"/>
          </p:cNvSpPr>
          <p:nvPr>
            <p:ph type="body" sz="quarter" idx="10"/>
          </p:nvPr>
        </p:nvSpPr>
        <p:spPr/>
        <p:txBody>
          <a:bodyPr/>
          <a:lstStyle/>
          <a:p>
            <a:r>
              <a:rPr lang="en-US" dirty="0"/>
              <a:t>NTP is capable of high thermal power (thrust) and exit temperatures (I</a:t>
            </a:r>
            <a:r>
              <a:rPr lang="en-US" baseline="-25000" dirty="0"/>
              <a:t>sp</a:t>
            </a:r>
            <a:r>
              <a:rPr lang="en-US" dirty="0"/>
              <a:t>) to enable high performance in-space propulsion. </a:t>
            </a:r>
          </a:p>
        </p:txBody>
      </p:sp>
      <p:sp>
        <p:nvSpPr>
          <p:cNvPr id="8" name="Rectangle 10">
            <a:extLst>
              <a:ext uri="{FF2B5EF4-FFF2-40B4-BE49-F238E27FC236}">
                <a16:creationId xmlns:a16="http://schemas.microsoft.com/office/drawing/2014/main" id="{B0185343-57CE-45EB-B361-5CB12705D3D6}"/>
              </a:ext>
            </a:extLst>
          </p:cNvPr>
          <p:cNvSpPr>
            <a:spLocks noChangeArrowheads="1"/>
          </p:cNvSpPr>
          <p:nvPr/>
        </p:nvSpPr>
        <p:spPr bwMode="auto">
          <a:xfrm>
            <a:off x="8809863" y="5701530"/>
            <a:ext cx="27881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Benensky, K., et. al., in </a:t>
            </a:r>
            <a:r>
              <a:rPr lang="en-US" altLang="en-US" sz="800" i="1" baseline="0" dirty="0">
                <a:solidFill>
                  <a:schemeClr val="bg2"/>
                </a:solidFill>
                <a:cs typeface="Times New Roman" panose="02020603050405020304" pitchFamily="18" charset="0"/>
              </a:rPr>
              <a:t>Nuclear and Emerging Technologies for Space</a:t>
            </a:r>
            <a:r>
              <a:rPr lang="en-US" altLang="en-US" sz="800" baseline="0" dirty="0">
                <a:solidFill>
                  <a:schemeClr val="bg2"/>
                </a:solidFill>
                <a:cs typeface="Times New Roman" panose="02020603050405020304" pitchFamily="18" charset="0"/>
              </a:rPr>
              <a:t>. 2016  (Presentation)</a:t>
            </a:r>
            <a:endParaRPr lang="en-US" altLang="en-US" sz="800" baseline="0" dirty="0">
              <a:solidFill>
                <a:schemeClr val="bg2"/>
              </a:solidFill>
              <a:latin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6EAB519F-BDEB-43C1-9031-0D2E131F73F1}"/>
              </a:ext>
            </a:extLst>
          </p:cNvPr>
          <p:cNvPicPr>
            <a:picLocks noChangeAspect="1"/>
          </p:cNvPicPr>
          <p:nvPr/>
        </p:nvPicPr>
        <p:blipFill>
          <a:blip r:embed="rId2"/>
          <a:stretch>
            <a:fillRect/>
          </a:stretch>
        </p:blipFill>
        <p:spPr>
          <a:xfrm>
            <a:off x="381000" y="1564338"/>
            <a:ext cx="6248394" cy="4304120"/>
          </a:xfrm>
          <a:prstGeom prst="rect">
            <a:avLst/>
          </a:prstGeom>
        </p:spPr>
      </p:pic>
      <p:sp>
        <p:nvSpPr>
          <p:cNvPr id="10" name="Rectangle 9">
            <a:extLst>
              <a:ext uri="{FF2B5EF4-FFF2-40B4-BE49-F238E27FC236}">
                <a16:creationId xmlns:a16="http://schemas.microsoft.com/office/drawing/2014/main" id="{90511489-76BD-4431-B79E-28F5A39E95B7}"/>
              </a:ext>
            </a:extLst>
          </p:cNvPr>
          <p:cNvSpPr/>
          <p:nvPr/>
        </p:nvSpPr>
        <p:spPr>
          <a:xfrm>
            <a:off x="2433033" y="3534980"/>
            <a:ext cx="3129567" cy="169277"/>
          </a:xfrm>
          <a:prstGeom prst="rect">
            <a:avLst/>
          </a:prstGeom>
        </p:spPr>
        <p:txBody>
          <a:bodyPr wrap="square">
            <a:spAutoFit/>
          </a:bodyPr>
          <a:lstStyle/>
          <a:p>
            <a:r>
              <a:rPr lang="en-US" sz="500" dirty="0">
                <a:latin typeface="Arial" charset="0"/>
                <a:ea typeface="Arial" charset="0"/>
                <a:cs typeface="Arial" charset="0"/>
              </a:rPr>
              <a:t>D. Koenig LA-10062-H 1986</a:t>
            </a:r>
          </a:p>
        </p:txBody>
      </p:sp>
      <p:sp>
        <p:nvSpPr>
          <p:cNvPr id="13" name="Rectangle 9">
            <a:extLst>
              <a:ext uri="{FF2B5EF4-FFF2-40B4-BE49-F238E27FC236}">
                <a16:creationId xmlns:a16="http://schemas.microsoft.com/office/drawing/2014/main" id="{5E44B2E9-492D-44D8-9F0A-A77EE67024BC}"/>
              </a:ext>
            </a:extLst>
          </p:cNvPr>
          <p:cNvSpPr>
            <a:spLocks noChangeArrowheads="1"/>
          </p:cNvSpPr>
          <p:nvPr/>
        </p:nvSpPr>
        <p:spPr bwMode="auto">
          <a:xfrm>
            <a:off x="140619" y="5886705"/>
            <a:ext cx="11910761" cy="29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spcBef>
                <a:spcPct val="0"/>
              </a:spcBef>
              <a:buFontTx/>
              <a:buNone/>
            </a:pPr>
            <a:r>
              <a:rPr lang="en-US" altLang="en-US" sz="2000" b="1" dirty="0">
                <a:solidFill>
                  <a:srgbClr val="002060"/>
                </a:solidFill>
              </a:rPr>
              <a:t>Total operation time is dependent upon the mission, but is typically on the order of 1 – 4 hours of full power operation for crewed Mars missions</a:t>
            </a:r>
          </a:p>
        </p:txBody>
      </p:sp>
      <p:sp>
        <p:nvSpPr>
          <p:cNvPr id="14" name="Rectangle 13">
            <a:extLst>
              <a:ext uri="{FF2B5EF4-FFF2-40B4-BE49-F238E27FC236}">
                <a16:creationId xmlns:a16="http://schemas.microsoft.com/office/drawing/2014/main" id="{3FEEFD36-692E-42C9-831B-B2FB1D672AE6}"/>
              </a:ext>
            </a:extLst>
          </p:cNvPr>
          <p:cNvSpPr>
            <a:spLocks noChangeArrowheads="1"/>
          </p:cNvSpPr>
          <p:nvPr/>
        </p:nvSpPr>
        <p:spPr bwMode="auto">
          <a:xfrm>
            <a:off x="2133600" y="5000164"/>
            <a:ext cx="28956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500" dirty="0">
                <a:solidFill>
                  <a:schemeClr val="tx1"/>
                </a:solidFill>
                <a:cs typeface="Times New Roman" panose="02020603050405020304" pitchFamily="18" charset="0"/>
              </a:rPr>
              <a:t>Benensky, K., et. al., in </a:t>
            </a:r>
            <a:r>
              <a:rPr lang="en-US" altLang="en-US" sz="500" i="1" dirty="0">
                <a:solidFill>
                  <a:schemeClr val="tx1"/>
                </a:solidFill>
                <a:cs typeface="Times New Roman" panose="02020603050405020304" pitchFamily="18" charset="0"/>
              </a:rPr>
              <a:t>Nuclear and Emerging Technologies for Space</a:t>
            </a:r>
            <a:r>
              <a:rPr lang="en-US" altLang="en-US" sz="500" dirty="0">
                <a:solidFill>
                  <a:schemeClr val="tx1"/>
                </a:solidFill>
                <a:cs typeface="Times New Roman" panose="02020603050405020304" pitchFamily="18" charset="0"/>
              </a:rPr>
              <a:t>. 2014 (Presentation) </a:t>
            </a:r>
            <a:endParaRPr lang="en-US" altLang="en-US" sz="500" dirty="0">
              <a:solidFill>
                <a:schemeClr val="tx1"/>
              </a:solidFill>
              <a:latin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A1009AA-ACA3-44EC-B58B-FCFEE316F3DD}"/>
              </a:ext>
            </a:extLst>
          </p:cNvPr>
          <p:cNvPicPr>
            <a:picLocks noChangeAspect="1"/>
          </p:cNvPicPr>
          <p:nvPr/>
        </p:nvPicPr>
        <p:blipFill>
          <a:blip r:embed="rId3"/>
          <a:stretch>
            <a:fillRect/>
          </a:stretch>
        </p:blipFill>
        <p:spPr>
          <a:xfrm>
            <a:off x="6324600" y="1230404"/>
            <a:ext cx="5667135" cy="4471126"/>
          </a:xfrm>
          <a:prstGeom prst="rect">
            <a:avLst/>
          </a:prstGeom>
        </p:spPr>
      </p:pic>
      <p:sp>
        <p:nvSpPr>
          <p:cNvPr id="11" name="TextBox 10">
            <a:extLst>
              <a:ext uri="{FF2B5EF4-FFF2-40B4-BE49-F238E27FC236}">
                <a16:creationId xmlns:a16="http://schemas.microsoft.com/office/drawing/2014/main" id="{0467F2CB-ACCB-423E-A662-C7C9B9E96211}"/>
              </a:ext>
            </a:extLst>
          </p:cNvPr>
          <p:cNvSpPr txBox="1"/>
          <p:nvPr/>
        </p:nvSpPr>
        <p:spPr>
          <a:xfrm>
            <a:off x="990834" y="1410449"/>
            <a:ext cx="2895600" cy="307777"/>
          </a:xfrm>
          <a:prstGeom prst="rect">
            <a:avLst/>
          </a:prstGeom>
          <a:noFill/>
        </p:spPr>
        <p:txBody>
          <a:bodyPr wrap="square">
            <a:spAutoFit/>
          </a:bodyPr>
          <a:lstStyle/>
          <a:p>
            <a:r>
              <a:rPr lang="en-US" sz="700" baseline="0" dirty="0" err="1">
                <a:solidFill>
                  <a:schemeClr val="bg2"/>
                </a:solidFill>
              </a:rPr>
              <a:t>Finseth</a:t>
            </a:r>
            <a:r>
              <a:rPr lang="en-US" sz="700" baseline="0" dirty="0">
                <a:solidFill>
                  <a:schemeClr val="bg2"/>
                </a:solidFill>
              </a:rPr>
              <a:t>, J L. </a:t>
            </a:r>
            <a:r>
              <a:rPr lang="en-US" sz="700" b="1" i="1" baseline="0" dirty="0">
                <a:solidFill>
                  <a:schemeClr val="bg2"/>
                </a:solidFill>
              </a:rPr>
              <a:t>Rover nuclear rocket engine program: Overview of rover engine tests. </a:t>
            </a:r>
            <a:r>
              <a:rPr lang="en-US" sz="700" baseline="0" dirty="0">
                <a:solidFill>
                  <a:schemeClr val="bg2"/>
                </a:solidFill>
              </a:rPr>
              <a:t>NASA Rep. No. NASA-CR-184270. 1991.</a:t>
            </a:r>
          </a:p>
        </p:txBody>
      </p:sp>
      <p:sp>
        <p:nvSpPr>
          <p:cNvPr id="12" name="TextBox 11">
            <a:extLst>
              <a:ext uri="{FF2B5EF4-FFF2-40B4-BE49-F238E27FC236}">
                <a16:creationId xmlns:a16="http://schemas.microsoft.com/office/drawing/2014/main" id="{6584DE4D-42F6-4491-8CD7-DADF7ED37B7A}"/>
              </a:ext>
            </a:extLst>
          </p:cNvPr>
          <p:cNvSpPr txBox="1"/>
          <p:nvPr/>
        </p:nvSpPr>
        <p:spPr>
          <a:xfrm>
            <a:off x="1066800" y="5675360"/>
            <a:ext cx="4838158" cy="307777"/>
          </a:xfrm>
          <a:prstGeom prst="rect">
            <a:avLst/>
          </a:prstGeom>
          <a:noFill/>
        </p:spPr>
        <p:txBody>
          <a:bodyPr wrap="square">
            <a:spAutoFit/>
          </a:bodyPr>
          <a:lstStyle/>
          <a:p>
            <a:r>
              <a:rPr lang="en-US" sz="700" baseline="0" dirty="0">
                <a:solidFill>
                  <a:schemeClr val="bg2"/>
                </a:solidFill>
              </a:rPr>
              <a:t>Table originally from: Benensky, K. </a:t>
            </a:r>
            <a:r>
              <a:rPr lang="en-US" sz="700" i="1" baseline="0" dirty="0">
                <a:solidFill>
                  <a:schemeClr val="bg2"/>
                </a:solidFill>
              </a:rPr>
              <a:t>Summary of Historical Solid Core Nuclear Thermal Propulsion Fuels. </a:t>
            </a:r>
            <a:r>
              <a:rPr lang="en-US" sz="700" baseline="0" dirty="0">
                <a:solidFill>
                  <a:schemeClr val="bg2"/>
                </a:solidFill>
              </a:rPr>
              <a:t>Pennsylvania State University.2013.</a:t>
            </a:r>
          </a:p>
        </p:txBody>
      </p:sp>
    </p:spTree>
    <p:extLst>
      <p:ext uri="{BB962C8B-B14F-4D97-AF65-F5344CB8AC3E}">
        <p14:creationId xmlns:p14="http://schemas.microsoft.com/office/powerpoint/2010/main" val="2843526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A4EA0-159C-4E12-BD38-FDBABF2F601D}"/>
              </a:ext>
            </a:extLst>
          </p:cNvPr>
          <p:cNvSpPr>
            <a:spLocks noGrp="1"/>
          </p:cNvSpPr>
          <p:nvPr>
            <p:ph type="title"/>
          </p:nvPr>
        </p:nvSpPr>
        <p:spPr/>
        <p:txBody>
          <a:bodyPr/>
          <a:lstStyle/>
          <a:p>
            <a:r>
              <a:rPr lang="en-US" dirty="0"/>
              <a:t>Nuclear Thermal Propulsion Fuel Design Needs</a:t>
            </a:r>
          </a:p>
        </p:txBody>
      </p:sp>
      <p:sp>
        <p:nvSpPr>
          <p:cNvPr id="5" name="Text Placeholder 4">
            <a:extLst>
              <a:ext uri="{FF2B5EF4-FFF2-40B4-BE49-F238E27FC236}">
                <a16:creationId xmlns:a16="http://schemas.microsoft.com/office/drawing/2014/main" id="{78DC1F5D-4E39-4A4A-9DB2-4124AFD11ABC}"/>
              </a:ext>
            </a:extLst>
          </p:cNvPr>
          <p:cNvSpPr>
            <a:spLocks noGrp="1"/>
          </p:cNvSpPr>
          <p:nvPr>
            <p:ph type="body" sz="quarter" idx="10"/>
          </p:nvPr>
        </p:nvSpPr>
        <p:spPr/>
        <p:txBody>
          <a:bodyPr/>
          <a:lstStyle/>
          <a:p>
            <a:r>
              <a:rPr lang="en-US" dirty="0"/>
              <a:t>Very few materials exist that can withstand operating temperatures needed for a high performance NTP engine</a:t>
            </a:r>
          </a:p>
        </p:txBody>
      </p:sp>
      <p:sp>
        <p:nvSpPr>
          <p:cNvPr id="6" name="TextBox 5">
            <a:extLst>
              <a:ext uri="{FF2B5EF4-FFF2-40B4-BE49-F238E27FC236}">
                <a16:creationId xmlns:a16="http://schemas.microsoft.com/office/drawing/2014/main" id="{C3B10664-80E5-4EAF-AD86-25E93CAAF8F6}"/>
              </a:ext>
            </a:extLst>
          </p:cNvPr>
          <p:cNvSpPr txBox="1"/>
          <p:nvPr/>
        </p:nvSpPr>
        <p:spPr>
          <a:xfrm>
            <a:off x="457200" y="5602938"/>
            <a:ext cx="11125200" cy="6688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wrap="square" lIns="68580" tIns="34290" rIns="68580" bIns="34290" rtlCol="0" anchor="ctr">
            <a:normAutofit/>
          </a:bodyPr>
          <a:lstStyle/>
          <a:p>
            <a:pPr algn="ctr"/>
            <a:r>
              <a:rPr lang="en-US" sz="2000" dirty="0">
                <a:solidFill>
                  <a:srgbClr val="002060"/>
                </a:solidFill>
              </a:rPr>
              <a:t>To enable the performance benefits of NTP, in-reactor materials must allow for operation at temperatures in excess of 2700 K in a hot hydrogen and high neutron flux environment</a:t>
            </a:r>
          </a:p>
        </p:txBody>
      </p:sp>
      <p:pic>
        <p:nvPicPr>
          <p:cNvPr id="7" name="Picture 6">
            <a:extLst>
              <a:ext uri="{FF2B5EF4-FFF2-40B4-BE49-F238E27FC236}">
                <a16:creationId xmlns:a16="http://schemas.microsoft.com/office/drawing/2014/main" id="{7679E229-8ADB-428D-9154-63264D7D8955}"/>
              </a:ext>
            </a:extLst>
          </p:cNvPr>
          <p:cNvPicPr>
            <a:picLocks noChangeAspect="1"/>
          </p:cNvPicPr>
          <p:nvPr/>
        </p:nvPicPr>
        <p:blipFill>
          <a:blip r:embed="rId2"/>
          <a:stretch>
            <a:fillRect/>
          </a:stretch>
        </p:blipFill>
        <p:spPr>
          <a:xfrm>
            <a:off x="228600" y="1205291"/>
            <a:ext cx="5541635" cy="4232639"/>
          </a:xfrm>
          <a:prstGeom prst="rect">
            <a:avLst/>
          </a:prstGeom>
        </p:spPr>
      </p:pic>
      <p:pic>
        <p:nvPicPr>
          <p:cNvPr id="8" name="Picture 7">
            <a:extLst>
              <a:ext uri="{FF2B5EF4-FFF2-40B4-BE49-F238E27FC236}">
                <a16:creationId xmlns:a16="http://schemas.microsoft.com/office/drawing/2014/main" id="{8256F4A1-FBC5-473C-90E5-BE151648DC1B}"/>
              </a:ext>
            </a:extLst>
          </p:cNvPr>
          <p:cNvPicPr>
            <a:picLocks noChangeAspect="1"/>
          </p:cNvPicPr>
          <p:nvPr/>
        </p:nvPicPr>
        <p:blipFill>
          <a:blip r:embed="rId3"/>
          <a:stretch>
            <a:fillRect/>
          </a:stretch>
        </p:blipFill>
        <p:spPr>
          <a:xfrm>
            <a:off x="6125010" y="1519688"/>
            <a:ext cx="7202780" cy="4042912"/>
          </a:xfrm>
          <a:prstGeom prst="rect">
            <a:avLst/>
          </a:prstGeom>
        </p:spPr>
      </p:pic>
      <p:sp>
        <p:nvSpPr>
          <p:cNvPr id="9" name="Rectangle 8">
            <a:extLst>
              <a:ext uri="{FF2B5EF4-FFF2-40B4-BE49-F238E27FC236}">
                <a16:creationId xmlns:a16="http://schemas.microsoft.com/office/drawing/2014/main" id="{49CA38A9-2072-48E2-B6E3-619CEE2F2FDD}"/>
              </a:ext>
            </a:extLst>
          </p:cNvPr>
          <p:cNvSpPr>
            <a:spLocks noChangeArrowheads="1"/>
          </p:cNvSpPr>
          <p:nvPr/>
        </p:nvSpPr>
        <p:spPr bwMode="auto">
          <a:xfrm>
            <a:off x="228600" y="5433661"/>
            <a:ext cx="2514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spcBef>
                <a:spcPct val="0"/>
              </a:spcBef>
              <a:buFontTx/>
              <a:buNone/>
            </a:pPr>
            <a:r>
              <a:rPr lang="en-US" altLang="en-US" sz="800" baseline="0" dirty="0">
                <a:solidFill>
                  <a:schemeClr val="bg2"/>
                </a:solidFill>
                <a:cs typeface="Times New Roman" panose="02020603050405020304" pitchFamily="18" charset="0"/>
              </a:rPr>
              <a:t>Benensky, K., et. al., in </a:t>
            </a:r>
            <a:r>
              <a:rPr lang="en-US" altLang="en-US" sz="800" i="1" baseline="0" dirty="0">
                <a:solidFill>
                  <a:schemeClr val="bg2"/>
                </a:solidFill>
                <a:cs typeface="Times New Roman" panose="02020603050405020304" pitchFamily="18" charset="0"/>
              </a:rPr>
              <a:t>Nuclear and Emerging Technologies for Space</a:t>
            </a:r>
            <a:r>
              <a:rPr lang="en-US" altLang="en-US" sz="800" baseline="0" dirty="0">
                <a:solidFill>
                  <a:schemeClr val="bg2"/>
                </a:solidFill>
                <a:cs typeface="Times New Roman" panose="02020603050405020304" pitchFamily="18" charset="0"/>
              </a:rPr>
              <a:t>. 2016  (Presentation)</a:t>
            </a:r>
            <a:endParaRPr lang="en-US" altLang="en-US" sz="800" baseline="0" dirty="0">
              <a:solidFill>
                <a:schemeClr val="bg2"/>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9767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A4EA0-159C-4E12-BD38-FDBABF2F601D}"/>
              </a:ext>
            </a:extLst>
          </p:cNvPr>
          <p:cNvSpPr>
            <a:spLocks noGrp="1"/>
          </p:cNvSpPr>
          <p:nvPr>
            <p:ph type="title"/>
          </p:nvPr>
        </p:nvSpPr>
        <p:spPr/>
        <p:txBody>
          <a:bodyPr/>
          <a:lstStyle/>
          <a:p>
            <a:r>
              <a:rPr lang="en-US" dirty="0"/>
              <a:t>The Reactor Side of Things…</a:t>
            </a:r>
          </a:p>
        </p:txBody>
      </p:sp>
      <p:sp>
        <p:nvSpPr>
          <p:cNvPr id="5" name="Text Placeholder 4">
            <a:extLst>
              <a:ext uri="{FF2B5EF4-FFF2-40B4-BE49-F238E27FC236}">
                <a16:creationId xmlns:a16="http://schemas.microsoft.com/office/drawing/2014/main" id="{78DC1F5D-4E39-4A4A-9DB2-4124AFD11ABC}"/>
              </a:ext>
            </a:extLst>
          </p:cNvPr>
          <p:cNvSpPr>
            <a:spLocks noGrp="1"/>
          </p:cNvSpPr>
          <p:nvPr>
            <p:ph type="body" sz="quarter" idx="10"/>
          </p:nvPr>
        </p:nvSpPr>
        <p:spPr/>
        <p:txBody>
          <a:bodyPr/>
          <a:lstStyle/>
          <a:p>
            <a:r>
              <a:rPr lang="en-US" dirty="0"/>
              <a:t>Criticality is highly dependent upon material selection, modern NTP reactors are designed to operate with lower fuel enrichment (high assay low enriched uranium, HALEU)</a:t>
            </a:r>
          </a:p>
        </p:txBody>
      </p:sp>
      <p:pic>
        <p:nvPicPr>
          <p:cNvPr id="6" name="Picture 5">
            <a:extLst>
              <a:ext uri="{FF2B5EF4-FFF2-40B4-BE49-F238E27FC236}">
                <a16:creationId xmlns:a16="http://schemas.microsoft.com/office/drawing/2014/main" id="{FA2F8767-42BC-4245-B709-A892127A2FC3}"/>
              </a:ext>
            </a:extLst>
          </p:cNvPr>
          <p:cNvPicPr>
            <a:picLocks noChangeAspect="1"/>
          </p:cNvPicPr>
          <p:nvPr/>
        </p:nvPicPr>
        <p:blipFill>
          <a:blip r:embed="rId2"/>
          <a:stretch>
            <a:fillRect/>
          </a:stretch>
        </p:blipFill>
        <p:spPr>
          <a:xfrm>
            <a:off x="76200" y="1561101"/>
            <a:ext cx="5181594" cy="4595121"/>
          </a:xfrm>
          <a:prstGeom prst="rect">
            <a:avLst/>
          </a:prstGeom>
        </p:spPr>
      </p:pic>
      <p:cxnSp>
        <p:nvCxnSpPr>
          <p:cNvPr id="7" name="Straight Arrow Connector 6">
            <a:extLst>
              <a:ext uri="{FF2B5EF4-FFF2-40B4-BE49-F238E27FC236}">
                <a16:creationId xmlns:a16="http://schemas.microsoft.com/office/drawing/2014/main" id="{212CC931-4F8B-4520-B6A7-04CCD026FB31}"/>
              </a:ext>
            </a:extLst>
          </p:cNvPr>
          <p:cNvCxnSpPr/>
          <p:nvPr/>
        </p:nvCxnSpPr>
        <p:spPr>
          <a:xfrm>
            <a:off x="1464477" y="2657373"/>
            <a:ext cx="0" cy="97942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3DFC8C2-1962-4EA5-B2D6-F5BDBFA619AB}"/>
              </a:ext>
            </a:extLst>
          </p:cNvPr>
          <p:cNvSpPr txBox="1"/>
          <p:nvPr/>
        </p:nvSpPr>
        <p:spPr>
          <a:xfrm rot="16200000">
            <a:off x="91736" y="2298613"/>
            <a:ext cx="2381864" cy="267890"/>
          </a:xfrm>
          <a:prstGeom prst="rect">
            <a:avLst/>
          </a:prstGeom>
          <a:noFill/>
          <a:ln>
            <a:noFill/>
          </a:ln>
        </p:spPr>
        <p:txBody>
          <a:bodyPr vert="horz" wrap="square" lIns="68580" tIns="34290" rIns="68580" bIns="34290" rtlCol="0" anchor="ctr">
            <a:normAutofit/>
          </a:bodyPr>
          <a:lstStyle/>
          <a:p>
            <a:r>
              <a:rPr lang="en-US" sz="1050" b="1" dirty="0"/>
              <a:t>Goal: minimize</a:t>
            </a:r>
          </a:p>
        </p:txBody>
      </p:sp>
      <p:pic>
        <p:nvPicPr>
          <p:cNvPr id="9" name="Picture 8">
            <a:extLst>
              <a:ext uri="{FF2B5EF4-FFF2-40B4-BE49-F238E27FC236}">
                <a16:creationId xmlns:a16="http://schemas.microsoft.com/office/drawing/2014/main" id="{84B09949-0C76-46AE-A721-843A6264EF8B}"/>
              </a:ext>
            </a:extLst>
          </p:cNvPr>
          <p:cNvPicPr>
            <a:picLocks noChangeAspect="1"/>
          </p:cNvPicPr>
          <p:nvPr/>
        </p:nvPicPr>
        <p:blipFill>
          <a:blip r:embed="rId3"/>
          <a:stretch>
            <a:fillRect/>
          </a:stretch>
        </p:blipFill>
        <p:spPr>
          <a:xfrm>
            <a:off x="5484126" y="2295782"/>
            <a:ext cx="6098274" cy="3571618"/>
          </a:xfrm>
          <a:prstGeom prst="rect">
            <a:avLst/>
          </a:prstGeom>
        </p:spPr>
      </p:pic>
      <p:pic>
        <p:nvPicPr>
          <p:cNvPr id="10" name="Picture 9">
            <a:extLst>
              <a:ext uri="{FF2B5EF4-FFF2-40B4-BE49-F238E27FC236}">
                <a16:creationId xmlns:a16="http://schemas.microsoft.com/office/drawing/2014/main" id="{DD6EC06E-7B9E-4C4C-883B-F42D49EDFFBA}"/>
              </a:ext>
            </a:extLst>
          </p:cNvPr>
          <p:cNvPicPr>
            <a:picLocks noChangeAspect="1"/>
          </p:cNvPicPr>
          <p:nvPr/>
        </p:nvPicPr>
        <p:blipFill>
          <a:blip r:embed="rId4"/>
          <a:stretch>
            <a:fillRect/>
          </a:stretch>
        </p:blipFill>
        <p:spPr>
          <a:xfrm>
            <a:off x="3169220" y="1606602"/>
            <a:ext cx="2020702" cy="1741624"/>
          </a:xfrm>
          <a:prstGeom prst="rect">
            <a:avLst/>
          </a:prstGeom>
        </p:spPr>
      </p:pic>
      <p:sp>
        <p:nvSpPr>
          <p:cNvPr id="11" name="TextBox 10">
            <a:extLst>
              <a:ext uri="{FF2B5EF4-FFF2-40B4-BE49-F238E27FC236}">
                <a16:creationId xmlns:a16="http://schemas.microsoft.com/office/drawing/2014/main" id="{7AFC09FD-EC2A-4C43-A944-E7A6B437D226}"/>
              </a:ext>
            </a:extLst>
          </p:cNvPr>
          <p:cNvSpPr txBox="1"/>
          <p:nvPr/>
        </p:nvSpPr>
        <p:spPr>
          <a:xfrm>
            <a:off x="7010400" y="1606602"/>
            <a:ext cx="4572000" cy="652196"/>
          </a:xfrm>
          <a:prstGeom prst="rect">
            <a:avLst/>
          </a:prstGeom>
          <a:noFill/>
          <a:ln>
            <a:noFill/>
          </a:ln>
        </p:spPr>
        <p:txBody>
          <a:bodyPr vert="horz" wrap="square" lIns="68580" tIns="34290" rIns="68580" bIns="34290" rtlCol="0" anchor="ctr">
            <a:normAutofit/>
          </a:bodyPr>
          <a:lstStyle/>
          <a:p>
            <a:pPr algn="ctr"/>
            <a:r>
              <a:rPr lang="en-US" b="1" dirty="0">
                <a:solidFill>
                  <a:schemeClr val="bg2"/>
                </a:solidFill>
              </a:rPr>
              <a:t>Some Properties of </a:t>
            </a:r>
          </a:p>
          <a:p>
            <a:pPr algn="ctr"/>
            <a:r>
              <a:rPr lang="en-US" b="1" dirty="0">
                <a:solidFill>
                  <a:schemeClr val="bg2"/>
                </a:solidFill>
              </a:rPr>
              <a:t>High Melting Temperature Elements</a:t>
            </a:r>
          </a:p>
        </p:txBody>
      </p:sp>
      <p:sp>
        <p:nvSpPr>
          <p:cNvPr id="12" name="Rectangle 10">
            <a:extLst>
              <a:ext uri="{FF2B5EF4-FFF2-40B4-BE49-F238E27FC236}">
                <a16:creationId xmlns:a16="http://schemas.microsoft.com/office/drawing/2014/main" id="{CBC4D3B5-7923-4C4E-8185-D4C924285821}"/>
              </a:ext>
            </a:extLst>
          </p:cNvPr>
          <p:cNvSpPr>
            <a:spLocks noChangeArrowheads="1"/>
          </p:cNvSpPr>
          <p:nvPr/>
        </p:nvSpPr>
        <p:spPr bwMode="auto">
          <a:xfrm>
            <a:off x="6673631" y="6057662"/>
            <a:ext cx="21785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700" dirty="0">
                <a:solidFill>
                  <a:schemeClr val="tx1"/>
                </a:solidFill>
                <a:cs typeface="Times New Roman" panose="02020603050405020304" pitchFamily="18" charset="0"/>
              </a:rPr>
              <a:t>Benensky, K., et. al., in </a:t>
            </a:r>
            <a:r>
              <a:rPr lang="en-US" altLang="en-US" sz="700" i="1" dirty="0">
                <a:solidFill>
                  <a:schemeClr val="tx1"/>
                </a:solidFill>
                <a:cs typeface="Times New Roman" panose="02020603050405020304" pitchFamily="18" charset="0"/>
              </a:rPr>
              <a:t>Nuclear and Emerging Technologies for Space</a:t>
            </a:r>
            <a:r>
              <a:rPr lang="en-US" altLang="en-US" sz="700" dirty="0">
                <a:solidFill>
                  <a:schemeClr val="tx1"/>
                </a:solidFill>
                <a:cs typeface="Times New Roman" panose="02020603050405020304" pitchFamily="18" charset="0"/>
              </a:rPr>
              <a:t>. 2017  (Presentation)</a:t>
            </a:r>
            <a:endParaRPr lang="en-US" altLang="en-US" sz="700" dirty="0">
              <a:solidFill>
                <a:schemeClr val="tx1"/>
              </a:solidFill>
              <a:latin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7B7830E-48D2-42E8-8B9B-F644552A1001}"/>
              </a:ext>
            </a:extLst>
          </p:cNvPr>
          <p:cNvSpPr txBox="1"/>
          <p:nvPr/>
        </p:nvSpPr>
        <p:spPr>
          <a:xfrm>
            <a:off x="3810000" y="5303358"/>
            <a:ext cx="6096000" cy="215444"/>
          </a:xfrm>
          <a:prstGeom prst="rect">
            <a:avLst/>
          </a:prstGeom>
          <a:noFill/>
        </p:spPr>
        <p:txBody>
          <a:bodyPr wrap="square">
            <a:spAutoFit/>
          </a:bodyPr>
          <a:lstStyle/>
          <a:p>
            <a:r>
              <a:rPr lang="en-US" sz="800" b="0" i="0" baseline="0" dirty="0">
                <a:solidFill>
                  <a:srgbClr val="006621"/>
                </a:solidFill>
                <a:effectLst/>
                <a:latin typeface="Roboto" panose="02000000000000000000" pitchFamily="2" charset="0"/>
              </a:rPr>
              <a:t>atom.kaeri.re.kr/</a:t>
            </a:r>
            <a:r>
              <a:rPr lang="en-US" sz="800" b="0" i="0" baseline="0" dirty="0" err="1">
                <a:solidFill>
                  <a:srgbClr val="006621"/>
                </a:solidFill>
                <a:effectLst/>
                <a:latin typeface="Roboto" panose="02000000000000000000" pitchFamily="2" charset="0"/>
              </a:rPr>
              <a:t>nuchart</a:t>
            </a:r>
            <a:endParaRPr lang="en-US" sz="800" baseline="0" dirty="0"/>
          </a:p>
        </p:txBody>
      </p:sp>
      <p:sp>
        <p:nvSpPr>
          <p:cNvPr id="14" name="Rectangle 13">
            <a:extLst>
              <a:ext uri="{FF2B5EF4-FFF2-40B4-BE49-F238E27FC236}">
                <a16:creationId xmlns:a16="http://schemas.microsoft.com/office/drawing/2014/main" id="{2021A8AD-4494-4D71-99FA-CFC9A9607EE4}"/>
              </a:ext>
            </a:extLst>
          </p:cNvPr>
          <p:cNvSpPr>
            <a:spLocks noChangeArrowheads="1"/>
          </p:cNvSpPr>
          <p:nvPr/>
        </p:nvSpPr>
        <p:spPr bwMode="auto">
          <a:xfrm>
            <a:off x="3429000" y="3385210"/>
            <a:ext cx="2020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Benensky, K., et. al., in </a:t>
            </a:r>
            <a:r>
              <a:rPr lang="en-US" altLang="en-US" sz="800" i="1" baseline="0" dirty="0">
                <a:solidFill>
                  <a:schemeClr val="bg2"/>
                </a:solidFill>
                <a:cs typeface="Times New Roman" panose="02020603050405020304" pitchFamily="18" charset="0"/>
              </a:rPr>
              <a:t>Nuclear and Emerging Technologies for Space</a:t>
            </a:r>
            <a:r>
              <a:rPr lang="en-US" altLang="en-US" sz="800" baseline="0" dirty="0">
                <a:solidFill>
                  <a:schemeClr val="bg2"/>
                </a:solidFill>
                <a:cs typeface="Times New Roman" panose="02020603050405020304" pitchFamily="18" charset="0"/>
              </a:rPr>
              <a:t>. 2015  (Presentation)</a:t>
            </a:r>
            <a:endParaRPr lang="en-US" altLang="en-US" sz="800" baseline="0" dirty="0">
              <a:solidFill>
                <a:schemeClr val="bg2"/>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253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030A3ED-9DBB-47F4-AB30-B95C66FA0BEC}"/>
              </a:ext>
            </a:extLst>
          </p:cNvPr>
          <p:cNvSpPr/>
          <p:nvPr/>
        </p:nvSpPr>
        <p:spPr bwMode="auto">
          <a:xfrm>
            <a:off x="609600" y="1447800"/>
            <a:ext cx="5356858" cy="4495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Tx/>
              <a:buSzTx/>
              <a:tabLst/>
            </a:pPr>
            <a:r>
              <a:rPr kumimoji="0" lang="en-US" sz="2800" b="1" i="0" u="sng" strike="noStrike" cap="none" normalizeH="0" baseline="-25000" dirty="0">
                <a:ln>
                  <a:noFill/>
                </a:ln>
                <a:solidFill>
                  <a:schemeClr val="bg2"/>
                </a:solidFill>
                <a:effectLst/>
                <a:latin typeface="Arial" charset="0"/>
              </a:rPr>
              <a:t>NTP Fuel Form Functions</a:t>
            </a:r>
          </a:p>
        </p:txBody>
      </p:sp>
      <p:sp>
        <p:nvSpPr>
          <p:cNvPr id="2" name="Title 1">
            <a:extLst>
              <a:ext uri="{FF2B5EF4-FFF2-40B4-BE49-F238E27FC236}">
                <a16:creationId xmlns:a16="http://schemas.microsoft.com/office/drawing/2014/main" id="{A99A4EA0-159C-4E12-BD38-FDBABF2F601D}"/>
              </a:ext>
            </a:extLst>
          </p:cNvPr>
          <p:cNvSpPr>
            <a:spLocks noGrp="1"/>
          </p:cNvSpPr>
          <p:nvPr>
            <p:ph type="title"/>
          </p:nvPr>
        </p:nvSpPr>
        <p:spPr/>
        <p:txBody>
          <a:bodyPr/>
          <a:lstStyle/>
          <a:p>
            <a:r>
              <a:rPr lang="en-US" dirty="0"/>
              <a:t>Functions and Environments of NTP Fuel Forms</a:t>
            </a:r>
          </a:p>
        </p:txBody>
      </p:sp>
      <p:sp>
        <p:nvSpPr>
          <p:cNvPr id="5" name="Text Placeholder 4">
            <a:extLst>
              <a:ext uri="{FF2B5EF4-FFF2-40B4-BE49-F238E27FC236}">
                <a16:creationId xmlns:a16="http://schemas.microsoft.com/office/drawing/2014/main" id="{471D0508-BAC6-4EE9-863B-B4D191FED782}"/>
              </a:ext>
            </a:extLst>
          </p:cNvPr>
          <p:cNvSpPr>
            <a:spLocks noGrp="1"/>
          </p:cNvSpPr>
          <p:nvPr>
            <p:ph type="body" sz="quarter" idx="10"/>
          </p:nvPr>
        </p:nvSpPr>
        <p:spPr/>
        <p:txBody>
          <a:bodyPr/>
          <a:lstStyle/>
          <a:p>
            <a:r>
              <a:rPr lang="en-US" dirty="0"/>
              <a:t>Fuel design must enable reactor performance and criticality under the range of operating conditions of the NTP reactor</a:t>
            </a:r>
          </a:p>
        </p:txBody>
      </p:sp>
      <p:sp>
        <p:nvSpPr>
          <p:cNvPr id="16" name="Rectangle 10">
            <a:extLst>
              <a:ext uri="{FF2B5EF4-FFF2-40B4-BE49-F238E27FC236}">
                <a16:creationId xmlns:a16="http://schemas.microsoft.com/office/drawing/2014/main" id="{8D39285C-FCB9-489F-AEB1-F9F6A1D66BF0}"/>
              </a:ext>
            </a:extLst>
          </p:cNvPr>
          <p:cNvSpPr>
            <a:spLocks noChangeArrowheads="1"/>
          </p:cNvSpPr>
          <p:nvPr/>
        </p:nvSpPr>
        <p:spPr bwMode="auto">
          <a:xfrm>
            <a:off x="5200905" y="1742046"/>
            <a:ext cx="30110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500" dirty="0">
                <a:solidFill>
                  <a:schemeClr val="tx1"/>
                </a:solidFill>
                <a:cs typeface="Times New Roman" panose="02020603050405020304" pitchFamily="18" charset="0"/>
              </a:rPr>
              <a:t>Borowski, S., et. al., in </a:t>
            </a:r>
            <a:r>
              <a:rPr lang="en-US" altLang="en-US" sz="500" i="1" dirty="0">
                <a:solidFill>
                  <a:schemeClr val="tx1"/>
                </a:solidFill>
                <a:cs typeface="Times New Roman" panose="02020603050405020304" pitchFamily="18" charset="0"/>
              </a:rPr>
              <a:t>IEE Aerospace Conference</a:t>
            </a:r>
            <a:r>
              <a:rPr lang="en-US" altLang="en-US" sz="500" dirty="0">
                <a:solidFill>
                  <a:schemeClr val="tx1"/>
                </a:solidFill>
                <a:cs typeface="Times New Roman" panose="02020603050405020304" pitchFamily="18" charset="0"/>
              </a:rPr>
              <a:t>. 2012</a:t>
            </a:r>
            <a:endParaRPr lang="en-US" altLang="en-US" sz="500" dirty="0">
              <a:solidFill>
                <a:schemeClr val="tx1"/>
              </a:solidFill>
              <a:latin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BC61635B-911C-4438-A6FF-D5ABCE8A0F5F}"/>
              </a:ext>
            </a:extLst>
          </p:cNvPr>
          <p:cNvPicPr>
            <a:picLocks noChangeAspect="1"/>
          </p:cNvPicPr>
          <p:nvPr/>
        </p:nvPicPr>
        <p:blipFill>
          <a:blip r:embed="rId3"/>
          <a:stretch>
            <a:fillRect/>
          </a:stretch>
        </p:blipFill>
        <p:spPr>
          <a:xfrm>
            <a:off x="2711210" y="2667000"/>
            <a:ext cx="1447129" cy="2521051"/>
          </a:xfrm>
          <a:prstGeom prst="rect">
            <a:avLst/>
          </a:prstGeom>
        </p:spPr>
      </p:pic>
      <p:pic>
        <p:nvPicPr>
          <p:cNvPr id="18" name="Picture 17">
            <a:extLst>
              <a:ext uri="{FF2B5EF4-FFF2-40B4-BE49-F238E27FC236}">
                <a16:creationId xmlns:a16="http://schemas.microsoft.com/office/drawing/2014/main" id="{60A0B1EA-276D-4D09-8C0B-702962FF080B}"/>
              </a:ext>
            </a:extLst>
          </p:cNvPr>
          <p:cNvPicPr>
            <a:picLocks noChangeAspect="1"/>
          </p:cNvPicPr>
          <p:nvPr/>
        </p:nvPicPr>
        <p:blipFill>
          <a:blip r:embed="rId4"/>
          <a:stretch>
            <a:fillRect/>
          </a:stretch>
        </p:blipFill>
        <p:spPr>
          <a:xfrm>
            <a:off x="4225836" y="3505200"/>
            <a:ext cx="1532939" cy="2412123"/>
          </a:xfrm>
          <a:prstGeom prst="rect">
            <a:avLst/>
          </a:prstGeom>
        </p:spPr>
      </p:pic>
      <p:pic>
        <p:nvPicPr>
          <p:cNvPr id="19" name="Picture 18">
            <a:extLst>
              <a:ext uri="{FF2B5EF4-FFF2-40B4-BE49-F238E27FC236}">
                <a16:creationId xmlns:a16="http://schemas.microsoft.com/office/drawing/2014/main" id="{0AC1F901-ECBC-41E8-AAEC-87402C349BD2}"/>
              </a:ext>
            </a:extLst>
          </p:cNvPr>
          <p:cNvPicPr>
            <a:picLocks noChangeAspect="1"/>
          </p:cNvPicPr>
          <p:nvPr/>
        </p:nvPicPr>
        <p:blipFill>
          <a:blip r:embed="rId5"/>
          <a:stretch>
            <a:fillRect/>
          </a:stretch>
        </p:blipFill>
        <p:spPr>
          <a:xfrm>
            <a:off x="785628" y="2057400"/>
            <a:ext cx="1719598" cy="2209800"/>
          </a:xfrm>
          <a:prstGeom prst="rect">
            <a:avLst/>
          </a:prstGeom>
        </p:spPr>
      </p:pic>
      <p:sp>
        <p:nvSpPr>
          <p:cNvPr id="21" name="Rectangle 20">
            <a:extLst>
              <a:ext uri="{FF2B5EF4-FFF2-40B4-BE49-F238E27FC236}">
                <a16:creationId xmlns:a16="http://schemas.microsoft.com/office/drawing/2014/main" id="{5DC50B5D-5A62-4686-A04E-D9FFD74CC803}"/>
              </a:ext>
            </a:extLst>
          </p:cNvPr>
          <p:cNvSpPr/>
          <p:nvPr/>
        </p:nvSpPr>
        <p:spPr bwMode="auto">
          <a:xfrm>
            <a:off x="6225542" y="1447800"/>
            <a:ext cx="5356858" cy="44958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Tx/>
              <a:buSzTx/>
              <a:tabLst/>
            </a:pPr>
            <a:r>
              <a:rPr kumimoji="0" lang="en-US" sz="2800" b="1" i="0" u="sng" strike="noStrike" cap="none" normalizeH="0" baseline="-25000" dirty="0">
                <a:ln>
                  <a:noFill/>
                </a:ln>
                <a:solidFill>
                  <a:schemeClr val="bg2"/>
                </a:solidFill>
                <a:effectLst/>
                <a:latin typeface="Arial" charset="0"/>
              </a:rPr>
              <a:t>NTP Fuel Form Environments</a:t>
            </a:r>
          </a:p>
        </p:txBody>
      </p:sp>
      <p:grpSp>
        <p:nvGrpSpPr>
          <p:cNvPr id="28" name="Group 27">
            <a:extLst>
              <a:ext uri="{FF2B5EF4-FFF2-40B4-BE49-F238E27FC236}">
                <a16:creationId xmlns:a16="http://schemas.microsoft.com/office/drawing/2014/main" id="{88A9CD52-F17A-4C2D-AE5F-0A6842D94955}"/>
              </a:ext>
            </a:extLst>
          </p:cNvPr>
          <p:cNvGrpSpPr/>
          <p:nvPr/>
        </p:nvGrpSpPr>
        <p:grpSpPr>
          <a:xfrm>
            <a:off x="8832277" y="3970648"/>
            <a:ext cx="2773217" cy="1868355"/>
            <a:chOff x="8832277" y="4307339"/>
            <a:chExt cx="2773217" cy="1868355"/>
          </a:xfrm>
        </p:grpSpPr>
        <p:sp>
          <p:nvSpPr>
            <p:cNvPr id="23" name="Rectangle 22">
              <a:extLst>
                <a:ext uri="{FF2B5EF4-FFF2-40B4-BE49-F238E27FC236}">
                  <a16:creationId xmlns:a16="http://schemas.microsoft.com/office/drawing/2014/main" id="{8960AF8E-E673-4569-886E-D0C789A10D97}"/>
                </a:ext>
              </a:extLst>
            </p:cNvPr>
            <p:cNvSpPr/>
            <p:nvPr/>
          </p:nvSpPr>
          <p:spPr bwMode="auto">
            <a:xfrm>
              <a:off x="8968509" y="4307339"/>
              <a:ext cx="2437863" cy="1399804"/>
            </a:xfrm>
            <a:prstGeom prst="rect">
              <a:avLst/>
            </a:prstGeom>
            <a:solidFill>
              <a:schemeClr val="tx1"/>
            </a:solidFill>
            <a:ln w="9525" cap="flat" cmpd="sng" algn="ctr">
              <a:solidFill>
                <a:srgbClr val="3B3C3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0" fontAlgn="base" latinLnBrk="0" hangingPunct="0">
                <a:lnSpc>
                  <a:spcPct val="100000"/>
                </a:lnSpc>
                <a:spcBef>
                  <a:spcPct val="20000"/>
                </a:spcBef>
                <a:spcAft>
                  <a:spcPct val="0"/>
                </a:spcAft>
                <a:buClrTx/>
                <a:buSzTx/>
                <a:buFontTx/>
                <a:buChar char="•"/>
                <a:tabLst/>
              </a:pPr>
              <a:endParaRPr kumimoji="0" lang="en-US" sz="2800" b="1" i="0" u="none" strike="noStrike" cap="none" normalizeH="0" baseline="-25000">
                <a:ln>
                  <a:noFill/>
                </a:ln>
                <a:solidFill>
                  <a:schemeClr val="tx1"/>
                </a:solidFill>
                <a:effectLst/>
                <a:latin typeface="Arial" charset="0"/>
              </a:endParaRPr>
            </a:p>
          </p:txBody>
        </p:sp>
        <p:pic>
          <p:nvPicPr>
            <p:cNvPr id="22" name="Picture 21">
              <a:extLst>
                <a:ext uri="{FF2B5EF4-FFF2-40B4-BE49-F238E27FC236}">
                  <a16:creationId xmlns:a16="http://schemas.microsoft.com/office/drawing/2014/main" id="{34D318DB-2833-4A38-A9A3-72AC0549D1E3}"/>
                </a:ext>
              </a:extLst>
            </p:cNvPr>
            <p:cNvPicPr>
              <a:picLocks noChangeAspect="1"/>
            </p:cNvPicPr>
            <p:nvPr/>
          </p:nvPicPr>
          <p:blipFill>
            <a:blip r:embed="rId6"/>
            <a:stretch>
              <a:fillRect/>
            </a:stretch>
          </p:blipFill>
          <p:spPr>
            <a:xfrm>
              <a:off x="8973686" y="4381252"/>
              <a:ext cx="2432686" cy="1301886"/>
            </a:xfrm>
            <a:prstGeom prst="rect">
              <a:avLst/>
            </a:prstGeom>
          </p:spPr>
        </p:pic>
        <p:sp>
          <p:nvSpPr>
            <p:cNvPr id="24" name="TextBox 23">
              <a:extLst>
                <a:ext uri="{FF2B5EF4-FFF2-40B4-BE49-F238E27FC236}">
                  <a16:creationId xmlns:a16="http://schemas.microsoft.com/office/drawing/2014/main" id="{A0594CEC-C80E-4F68-9FA9-B57E405E4E63}"/>
                </a:ext>
              </a:extLst>
            </p:cNvPr>
            <p:cNvSpPr txBox="1"/>
            <p:nvPr/>
          </p:nvSpPr>
          <p:spPr>
            <a:xfrm>
              <a:off x="8832277" y="5714029"/>
              <a:ext cx="2773217" cy="461665"/>
            </a:xfrm>
            <a:prstGeom prst="rect">
              <a:avLst/>
            </a:prstGeom>
            <a:noFill/>
          </p:spPr>
          <p:txBody>
            <a:bodyPr wrap="square" rtlCol="0">
              <a:spAutoFit/>
            </a:bodyPr>
            <a:lstStyle/>
            <a:p>
              <a:pPr algn="ctr">
                <a:buNone/>
              </a:pPr>
              <a:r>
                <a:rPr lang="en-US" sz="1200" baseline="0" dirty="0">
                  <a:solidFill>
                    <a:srgbClr val="002060"/>
                  </a:solidFill>
                </a:rPr>
                <a:t>High Neutron Flux / Power Density (10</a:t>
              </a:r>
              <a:r>
                <a:rPr lang="en-US" sz="1200" baseline="30000" dirty="0">
                  <a:solidFill>
                    <a:srgbClr val="002060"/>
                  </a:solidFill>
                </a:rPr>
                <a:t>15</a:t>
              </a:r>
              <a:r>
                <a:rPr lang="en-US" sz="1200" baseline="0" dirty="0">
                  <a:solidFill>
                    <a:srgbClr val="002060"/>
                  </a:solidFill>
                </a:rPr>
                <a:t> – 10</a:t>
              </a:r>
              <a:r>
                <a:rPr lang="en-US" sz="1200" baseline="30000" dirty="0">
                  <a:solidFill>
                    <a:srgbClr val="002060"/>
                  </a:solidFill>
                </a:rPr>
                <a:t>17</a:t>
              </a:r>
              <a:r>
                <a:rPr lang="en-US" sz="1200" baseline="0" dirty="0">
                  <a:solidFill>
                    <a:srgbClr val="002060"/>
                  </a:solidFill>
                </a:rPr>
                <a:t> n/cm</a:t>
              </a:r>
              <a:r>
                <a:rPr lang="en-US" sz="1200" baseline="30000" dirty="0">
                  <a:solidFill>
                    <a:srgbClr val="002060"/>
                  </a:solidFill>
                </a:rPr>
                <a:t>2</a:t>
              </a:r>
              <a:r>
                <a:rPr lang="en-US" sz="1200" baseline="0" dirty="0">
                  <a:solidFill>
                    <a:srgbClr val="002060"/>
                  </a:solidFill>
                </a:rPr>
                <a:t>s / 5+ MW/L)</a:t>
              </a:r>
            </a:p>
          </p:txBody>
        </p:sp>
      </p:grpSp>
      <p:sp>
        <p:nvSpPr>
          <p:cNvPr id="26" name="Rectangle 25">
            <a:extLst>
              <a:ext uri="{FF2B5EF4-FFF2-40B4-BE49-F238E27FC236}">
                <a16:creationId xmlns:a16="http://schemas.microsoft.com/office/drawing/2014/main" id="{A4712A35-3C4E-4D56-A020-5A62807C570D}"/>
              </a:ext>
            </a:extLst>
          </p:cNvPr>
          <p:cNvSpPr/>
          <p:nvPr/>
        </p:nvSpPr>
        <p:spPr bwMode="auto">
          <a:xfrm>
            <a:off x="6449291" y="2057400"/>
            <a:ext cx="2437863" cy="1399804"/>
          </a:xfrm>
          <a:prstGeom prst="rect">
            <a:avLst/>
          </a:prstGeom>
          <a:solidFill>
            <a:schemeClr val="tx1"/>
          </a:solidFill>
          <a:ln w="9525" cap="flat" cmpd="sng" algn="ctr">
            <a:solidFill>
              <a:srgbClr val="3B3C3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0" fontAlgn="base" latinLnBrk="0" hangingPunct="0">
              <a:lnSpc>
                <a:spcPct val="100000"/>
              </a:lnSpc>
              <a:spcBef>
                <a:spcPct val="20000"/>
              </a:spcBef>
              <a:spcAft>
                <a:spcPct val="0"/>
              </a:spcAft>
              <a:buClrTx/>
              <a:buSzTx/>
              <a:buFontTx/>
              <a:buChar char="•"/>
              <a:tabLst/>
            </a:pPr>
            <a:endParaRPr kumimoji="0" lang="en-US" sz="2800" b="1" i="0" u="none" strike="noStrike" cap="none" normalizeH="0" baseline="-25000">
              <a:ln>
                <a:noFill/>
              </a:ln>
              <a:solidFill>
                <a:schemeClr val="tx1"/>
              </a:solidFill>
              <a:effectLst/>
              <a:latin typeface="Arial" charset="0"/>
            </a:endParaRPr>
          </a:p>
        </p:txBody>
      </p:sp>
      <p:pic>
        <p:nvPicPr>
          <p:cNvPr id="25" name="Picture 24">
            <a:extLst>
              <a:ext uri="{FF2B5EF4-FFF2-40B4-BE49-F238E27FC236}">
                <a16:creationId xmlns:a16="http://schemas.microsoft.com/office/drawing/2014/main" id="{ECE32A9D-E498-45C1-AD8F-B3C13D83D6EE}"/>
              </a:ext>
            </a:extLst>
          </p:cNvPr>
          <p:cNvPicPr>
            <a:picLocks noChangeAspect="1"/>
          </p:cNvPicPr>
          <p:nvPr/>
        </p:nvPicPr>
        <p:blipFill>
          <a:blip r:embed="rId7"/>
          <a:stretch>
            <a:fillRect/>
          </a:stretch>
        </p:blipFill>
        <p:spPr>
          <a:xfrm>
            <a:off x="6477000" y="2083236"/>
            <a:ext cx="2355277" cy="1373968"/>
          </a:xfrm>
          <a:prstGeom prst="rect">
            <a:avLst/>
          </a:prstGeom>
        </p:spPr>
      </p:pic>
      <p:sp>
        <p:nvSpPr>
          <p:cNvPr id="27" name="TextBox 26">
            <a:extLst>
              <a:ext uri="{FF2B5EF4-FFF2-40B4-BE49-F238E27FC236}">
                <a16:creationId xmlns:a16="http://schemas.microsoft.com/office/drawing/2014/main" id="{E89EC0DF-0D9F-457B-A568-7740127E231D}"/>
              </a:ext>
            </a:extLst>
          </p:cNvPr>
          <p:cNvSpPr txBox="1"/>
          <p:nvPr/>
        </p:nvSpPr>
        <p:spPr>
          <a:xfrm>
            <a:off x="6477000" y="3436278"/>
            <a:ext cx="2437863" cy="461665"/>
          </a:xfrm>
          <a:prstGeom prst="rect">
            <a:avLst/>
          </a:prstGeom>
          <a:noFill/>
        </p:spPr>
        <p:txBody>
          <a:bodyPr wrap="square" rtlCol="0">
            <a:spAutoFit/>
          </a:bodyPr>
          <a:lstStyle/>
          <a:p>
            <a:pPr algn="ctr">
              <a:buNone/>
            </a:pPr>
            <a:r>
              <a:rPr lang="en-US" sz="1200" baseline="0" dirty="0">
                <a:solidFill>
                  <a:srgbClr val="002060"/>
                </a:solidFill>
              </a:rPr>
              <a:t>Hot Hydrogen </a:t>
            </a:r>
          </a:p>
          <a:p>
            <a:pPr algn="ctr">
              <a:buNone/>
            </a:pPr>
            <a:r>
              <a:rPr lang="en-US" sz="1200" baseline="0" dirty="0">
                <a:solidFill>
                  <a:srgbClr val="002060"/>
                </a:solidFill>
              </a:rPr>
              <a:t>(high pressure, velocity)</a:t>
            </a:r>
          </a:p>
        </p:txBody>
      </p:sp>
      <p:sp>
        <p:nvSpPr>
          <p:cNvPr id="29" name="Rectangle 28">
            <a:extLst>
              <a:ext uri="{FF2B5EF4-FFF2-40B4-BE49-F238E27FC236}">
                <a16:creationId xmlns:a16="http://schemas.microsoft.com/office/drawing/2014/main" id="{B045FDAC-53D5-406C-9756-93A0944D2858}"/>
              </a:ext>
            </a:extLst>
          </p:cNvPr>
          <p:cNvSpPr/>
          <p:nvPr/>
        </p:nvSpPr>
        <p:spPr bwMode="auto">
          <a:xfrm>
            <a:off x="9006608" y="2057400"/>
            <a:ext cx="2437863" cy="1399804"/>
          </a:xfrm>
          <a:prstGeom prst="rect">
            <a:avLst/>
          </a:prstGeom>
          <a:solidFill>
            <a:schemeClr val="tx1"/>
          </a:solidFill>
          <a:ln w="9525" cap="flat" cmpd="sng" algn="ctr">
            <a:solidFill>
              <a:srgbClr val="3B3C3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0" fontAlgn="base" latinLnBrk="0" hangingPunct="0">
              <a:lnSpc>
                <a:spcPct val="100000"/>
              </a:lnSpc>
              <a:spcBef>
                <a:spcPct val="20000"/>
              </a:spcBef>
              <a:spcAft>
                <a:spcPct val="0"/>
              </a:spcAft>
              <a:buClrTx/>
              <a:buSzTx/>
              <a:buFontTx/>
              <a:buChar char="•"/>
              <a:tabLst/>
            </a:pPr>
            <a:endParaRPr kumimoji="0" lang="en-US" sz="2800" b="1" i="0" u="none" strike="noStrike" cap="none" normalizeH="0" baseline="-25000">
              <a:ln>
                <a:noFill/>
              </a:ln>
              <a:solidFill>
                <a:schemeClr val="tx1"/>
              </a:solidFill>
              <a:effectLst/>
              <a:latin typeface="Arial" charset="0"/>
            </a:endParaRPr>
          </a:p>
        </p:txBody>
      </p:sp>
      <p:pic>
        <p:nvPicPr>
          <p:cNvPr id="31" name="Picture 30">
            <a:extLst>
              <a:ext uri="{FF2B5EF4-FFF2-40B4-BE49-F238E27FC236}">
                <a16:creationId xmlns:a16="http://schemas.microsoft.com/office/drawing/2014/main" id="{D4436DCA-4442-4497-9CB6-7F02F69DC000}"/>
              </a:ext>
            </a:extLst>
          </p:cNvPr>
          <p:cNvPicPr>
            <a:picLocks noChangeAspect="1"/>
          </p:cNvPicPr>
          <p:nvPr/>
        </p:nvPicPr>
        <p:blipFill>
          <a:blip r:embed="rId8"/>
          <a:stretch>
            <a:fillRect/>
          </a:stretch>
        </p:blipFill>
        <p:spPr>
          <a:xfrm>
            <a:off x="8942572" y="2088957"/>
            <a:ext cx="2512853" cy="1368247"/>
          </a:xfrm>
          <a:prstGeom prst="rect">
            <a:avLst/>
          </a:prstGeom>
        </p:spPr>
      </p:pic>
      <p:sp>
        <p:nvSpPr>
          <p:cNvPr id="32" name="TextBox 31">
            <a:extLst>
              <a:ext uri="{FF2B5EF4-FFF2-40B4-BE49-F238E27FC236}">
                <a16:creationId xmlns:a16="http://schemas.microsoft.com/office/drawing/2014/main" id="{58A3BAA6-EA65-4A2B-8544-851F6027F310}"/>
              </a:ext>
            </a:extLst>
          </p:cNvPr>
          <p:cNvSpPr txBox="1"/>
          <p:nvPr/>
        </p:nvSpPr>
        <p:spPr>
          <a:xfrm>
            <a:off x="8985826" y="3430312"/>
            <a:ext cx="2437863" cy="461665"/>
          </a:xfrm>
          <a:prstGeom prst="rect">
            <a:avLst/>
          </a:prstGeom>
          <a:noFill/>
        </p:spPr>
        <p:txBody>
          <a:bodyPr wrap="square" rtlCol="0">
            <a:spAutoFit/>
          </a:bodyPr>
          <a:lstStyle/>
          <a:p>
            <a:pPr algn="ctr">
              <a:buNone/>
            </a:pPr>
            <a:r>
              <a:rPr lang="en-US" sz="1200" baseline="0" dirty="0">
                <a:solidFill>
                  <a:srgbClr val="002060"/>
                </a:solidFill>
              </a:rPr>
              <a:t>Large In-Reactor Temperature Gradients (40 K &lt; T &lt; 3000 K)</a:t>
            </a:r>
          </a:p>
        </p:txBody>
      </p:sp>
      <p:sp>
        <p:nvSpPr>
          <p:cNvPr id="33" name="Rectangle 32">
            <a:extLst>
              <a:ext uri="{FF2B5EF4-FFF2-40B4-BE49-F238E27FC236}">
                <a16:creationId xmlns:a16="http://schemas.microsoft.com/office/drawing/2014/main" id="{940B7E1F-16B8-46CD-B14C-404DEB56B59E}"/>
              </a:ext>
            </a:extLst>
          </p:cNvPr>
          <p:cNvSpPr/>
          <p:nvPr/>
        </p:nvSpPr>
        <p:spPr bwMode="auto">
          <a:xfrm>
            <a:off x="6354618" y="3970648"/>
            <a:ext cx="2437863" cy="1399804"/>
          </a:xfrm>
          <a:prstGeom prst="rect">
            <a:avLst/>
          </a:prstGeom>
          <a:solidFill>
            <a:schemeClr val="tx1"/>
          </a:solidFill>
          <a:ln w="9525" cap="flat" cmpd="sng" algn="ctr">
            <a:solidFill>
              <a:srgbClr val="3B3C3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0" fontAlgn="base" latinLnBrk="0" hangingPunct="0">
              <a:lnSpc>
                <a:spcPct val="100000"/>
              </a:lnSpc>
              <a:spcBef>
                <a:spcPct val="20000"/>
              </a:spcBef>
              <a:spcAft>
                <a:spcPct val="0"/>
              </a:spcAft>
              <a:buClrTx/>
              <a:buSzTx/>
              <a:buFontTx/>
              <a:buChar char="•"/>
              <a:tabLst/>
            </a:pPr>
            <a:endParaRPr kumimoji="0" lang="en-US" sz="2800" b="1" i="0" u="none" strike="noStrike" cap="none" normalizeH="0" baseline="-25000">
              <a:ln>
                <a:noFill/>
              </a:ln>
              <a:solidFill>
                <a:schemeClr val="tx1"/>
              </a:solidFill>
              <a:effectLst/>
              <a:latin typeface="Arial" charset="0"/>
            </a:endParaRPr>
          </a:p>
        </p:txBody>
      </p:sp>
      <p:pic>
        <p:nvPicPr>
          <p:cNvPr id="34" name="Picture 33">
            <a:extLst>
              <a:ext uri="{FF2B5EF4-FFF2-40B4-BE49-F238E27FC236}">
                <a16:creationId xmlns:a16="http://schemas.microsoft.com/office/drawing/2014/main" id="{E3CE0612-FB26-49F8-9B5A-9D7DDBBA8975}"/>
              </a:ext>
            </a:extLst>
          </p:cNvPr>
          <p:cNvPicPr>
            <a:picLocks noChangeAspect="1"/>
          </p:cNvPicPr>
          <p:nvPr/>
        </p:nvPicPr>
        <p:blipFill>
          <a:blip r:embed="rId9"/>
          <a:stretch>
            <a:fillRect/>
          </a:stretch>
        </p:blipFill>
        <p:spPr>
          <a:xfrm>
            <a:off x="6477000" y="4007608"/>
            <a:ext cx="2203853" cy="1325883"/>
          </a:xfrm>
          <a:prstGeom prst="rect">
            <a:avLst/>
          </a:prstGeom>
        </p:spPr>
      </p:pic>
      <p:sp>
        <p:nvSpPr>
          <p:cNvPr id="35" name="TextBox 34">
            <a:extLst>
              <a:ext uri="{FF2B5EF4-FFF2-40B4-BE49-F238E27FC236}">
                <a16:creationId xmlns:a16="http://schemas.microsoft.com/office/drawing/2014/main" id="{3A7C4608-43D6-4628-8C10-0FE1FDCBC8A0}"/>
              </a:ext>
            </a:extLst>
          </p:cNvPr>
          <p:cNvSpPr txBox="1"/>
          <p:nvPr/>
        </p:nvSpPr>
        <p:spPr>
          <a:xfrm>
            <a:off x="6354617" y="5399140"/>
            <a:ext cx="2532537" cy="461665"/>
          </a:xfrm>
          <a:prstGeom prst="rect">
            <a:avLst/>
          </a:prstGeom>
          <a:noFill/>
        </p:spPr>
        <p:txBody>
          <a:bodyPr wrap="square" rtlCol="0">
            <a:spAutoFit/>
          </a:bodyPr>
          <a:lstStyle/>
          <a:p>
            <a:pPr algn="ctr">
              <a:buNone/>
            </a:pPr>
            <a:r>
              <a:rPr lang="en-US" sz="1200" baseline="0" dirty="0">
                <a:solidFill>
                  <a:srgbClr val="002060"/>
                </a:solidFill>
              </a:rPr>
              <a:t>Thermal Shock (&lt; 100 K/s)</a:t>
            </a:r>
          </a:p>
          <a:p>
            <a:pPr algn="ctr">
              <a:buNone/>
            </a:pPr>
            <a:r>
              <a:rPr lang="en-US" sz="1200" baseline="0" dirty="0">
                <a:solidFill>
                  <a:srgbClr val="002060"/>
                </a:solidFill>
              </a:rPr>
              <a:t>Thermal Cycling (~ 4 – 6 cycles)</a:t>
            </a:r>
          </a:p>
        </p:txBody>
      </p:sp>
      <p:sp>
        <p:nvSpPr>
          <p:cNvPr id="30" name="Rectangle 29">
            <a:extLst>
              <a:ext uri="{FF2B5EF4-FFF2-40B4-BE49-F238E27FC236}">
                <a16:creationId xmlns:a16="http://schemas.microsoft.com/office/drawing/2014/main" id="{245F19A5-DB12-4836-B690-81069D07B4DF}"/>
              </a:ext>
            </a:extLst>
          </p:cNvPr>
          <p:cNvSpPr>
            <a:spLocks noChangeArrowheads="1"/>
          </p:cNvSpPr>
          <p:nvPr/>
        </p:nvSpPr>
        <p:spPr bwMode="auto">
          <a:xfrm>
            <a:off x="569635" y="5951929"/>
            <a:ext cx="5387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spcBef>
                <a:spcPct val="0"/>
              </a:spcBef>
              <a:buFontTx/>
              <a:buNone/>
            </a:pPr>
            <a:r>
              <a:rPr lang="en-US" altLang="en-US" sz="800" baseline="0" dirty="0">
                <a:solidFill>
                  <a:schemeClr val="bg2"/>
                </a:solidFill>
                <a:cs typeface="Times New Roman" panose="02020603050405020304" pitchFamily="18" charset="0"/>
              </a:rPr>
              <a:t>[1] Benensky, K., et. al., in </a:t>
            </a:r>
            <a:r>
              <a:rPr lang="en-US" altLang="en-US" sz="800" i="1" baseline="0" dirty="0">
                <a:solidFill>
                  <a:schemeClr val="bg2"/>
                </a:solidFill>
                <a:cs typeface="Times New Roman" panose="02020603050405020304" pitchFamily="18" charset="0"/>
              </a:rPr>
              <a:t>Nuclear and Emerging Technologies for Space</a:t>
            </a:r>
            <a:r>
              <a:rPr lang="en-US" altLang="en-US" sz="800" baseline="0" dirty="0">
                <a:solidFill>
                  <a:schemeClr val="bg2"/>
                </a:solidFill>
                <a:cs typeface="Times New Roman" panose="02020603050405020304" pitchFamily="18" charset="0"/>
              </a:rPr>
              <a:t>. 2015  (Presentation)</a:t>
            </a:r>
          </a:p>
          <a:p>
            <a:pPr>
              <a:spcBef>
                <a:spcPct val="0"/>
              </a:spcBef>
              <a:buFontTx/>
              <a:buNone/>
            </a:pPr>
            <a:r>
              <a:rPr lang="en-US" altLang="en-US" sz="800" baseline="0" dirty="0">
                <a:solidFill>
                  <a:schemeClr val="bg2"/>
                </a:solidFill>
                <a:cs typeface="Times New Roman" panose="02020603050405020304" pitchFamily="18" charset="0"/>
              </a:rPr>
              <a:t>[2] </a:t>
            </a:r>
            <a:r>
              <a:rPr lang="en-US" altLang="en-US" sz="800" baseline="0" dirty="0" err="1">
                <a:solidFill>
                  <a:schemeClr val="bg2"/>
                </a:solidFill>
                <a:cs typeface="Times New Roman" panose="02020603050405020304" pitchFamily="18" charset="0"/>
              </a:rPr>
              <a:t>Fitje</a:t>
            </a:r>
            <a:r>
              <a:rPr lang="en-US" altLang="en-US" sz="800" baseline="0" dirty="0">
                <a:solidFill>
                  <a:schemeClr val="bg2"/>
                </a:solidFill>
                <a:cs typeface="Times New Roman" panose="02020603050405020304" pitchFamily="18" charset="0"/>
              </a:rPr>
              <a:t>, J., et. al. Revised Point of Departure Design Options for Nuclear Thermal Propulsion. NASA Rep. No. GRC-E-DAA-TN25925. 2015.</a:t>
            </a:r>
          </a:p>
          <a:p>
            <a:pPr>
              <a:spcBef>
                <a:spcPct val="0"/>
              </a:spcBef>
              <a:buFontTx/>
              <a:buNone/>
            </a:pPr>
            <a:endParaRPr lang="en-US" altLang="en-US" sz="800" baseline="0" dirty="0">
              <a:solidFill>
                <a:schemeClr val="bg2"/>
              </a:solidFill>
              <a:cs typeface="Times New Roman" panose="02020603050405020304" pitchFamily="18" charset="0"/>
            </a:endParaRPr>
          </a:p>
          <a:p>
            <a:pP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F89EC1B-086D-4B37-9BA0-406295D5E728}"/>
              </a:ext>
            </a:extLst>
          </p:cNvPr>
          <p:cNvPicPr>
            <a:picLocks noChangeAspect="1"/>
          </p:cNvPicPr>
          <p:nvPr/>
        </p:nvPicPr>
        <p:blipFill>
          <a:blip r:embed="rId10"/>
          <a:stretch>
            <a:fillRect/>
          </a:stretch>
        </p:blipFill>
        <p:spPr>
          <a:xfrm>
            <a:off x="4363754" y="3511378"/>
            <a:ext cx="1438275" cy="1800225"/>
          </a:xfrm>
          <a:prstGeom prst="rect">
            <a:avLst/>
          </a:prstGeom>
        </p:spPr>
      </p:pic>
      <p:sp>
        <p:nvSpPr>
          <p:cNvPr id="37" name="TextBox 36">
            <a:extLst>
              <a:ext uri="{FF2B5EF4-FFF2-40B4-BE49-F238E27FC236}">
                <a16:creationId xmlns:a16="http://schemas.microsoft.com/office/drawing/2014/main" id="{687CB97A-087F-4F80-9588-BF73B2632DDB}"/>
              </a:ext>
            </a:extLst>
          </p:cNvPr>
          <p:cNvSpPr txBox="1"/>
          <p:nvPr/>
        </p:nvSpPr>
        <p:spPr>
          <a:xfrm>
            <a:off x="718990" y="2049071"/>
            <a:ext cx="836619" cy="215444"/>
          </a:xfrm>
          <a:prstGeom prst="rect">
            <a:avLst/>
          </a:prstGeom>
          <a:noFill/>
        </p:spPr>
        <p:txBody>
          <a:bodyPr wrap="square" rtlCol="0">
            <a:spAutoFit/>
          </a:bodyPr>
          <a:lstStyle/>
          <a:p>
            <a:pPr>
              <a:buNone/>
            </a:pPr>
            <a:r>
              <a:rPr lang="en-US" sz="800" baseline="0" dirty="0">
                <a:solidFill>
                  <a:schemeClr val="bg2"/>
                </a:solidFill>
              </a:rPr>
              <a:t>[1]</a:t>
            </a:r>
          </a:p>
        </p:txBody>
      </p:sp>
      <p:sp>
        <p:nvSpPr>
          <p:cNvPr id="38" name="TextBox 37">
            <a:extLst>
              <a:ext uri="{FF2B5EF4-FFF2-40B4-BE49-F238E27FC236}">
                <a16:creationId xmlns:a16="http://schemas.microsoft.com/office/drawing/2014/main" id="{B02A72B7-A050-44EA-B77E-73FB94E3A201}"/>
              </a:ext>
            </a:extLst>
          </p:cNvPr>
          <p:cNvSpPr txBox="1"/>
          <p:nvPr/>
        </p:nvSpPr>
        <p:spPr>
          <a:xfrm>
            <a:off x="4267200" y="3457204"/>
            <a:ext cx="836619" cy="215444"/>
          </a:xfrm>
          <a:prstGeom prst="rect">
            <a:avLst/>
          </a:prstGeom>
          <a:noFill/>
        </p:spPr>
        <p:txBody>
          <a:bodyPr wrap="square" rtlCol="0">
            <a:spAutoFit/>
          </a:bodyPr>
          <a:lstStyle/>
          <a:p>
            <a:pPr>
              <a:buNone/>
            </a:pPr>
            <a:r>
              <a:rPr lang="en-US" sz="800" baseline="0" dirty="0">
                <a:solidFill>
                  <a:schemeClr val="bg2"/>
                </a:solidFill>
              </a:rPr>
              <a:t>[2]</a:t>
            </a:r>
          </a:p>
        </p:txBody>
      </p:sp>
      <p:pic>
        <p:nvPicPr>
          <p:cNvPr id="6" name="Picture 5">
            <a:extLst>
              <a:ext uri="{FF2B5EF4-FFF2-40B4-BE49-F238E27FC236}">
                <a16:creationId xmlns:a16="http://schemas.microsoft.com/office/drawing/2014/main" id="{1BC320CC-B752-4FA0-A938-3C3607F97F4B}"/>
              </a:ext>
            </a:extLst>
          </p:cNvPr>
          <p:cNvPicPr>
            <a:picLocks noChangeAspect="1"/>
          </p:cNvPicPr>
          <p:nvPr/>
        </p:nvPicPr>
        <p:blipFill>
          <a:blip r:embed="rId11"/>
          <a:stretch>
            <a:fillRect/>
          </a:stretch>
        </p:blipFill>
        <p:spPr>
          <a:xfrm>
            <a:off x="2716249" y="2658671"/>
            <a:ext cx="1390207" cy="1760929"/>
          </a:xfrm>
          <a:prstGeom prst="rect">
            <a:avLst/>
          </a:prstGeom>
        </p:spPr>
      </p:pic>
      <p:sp>
        <p:nvSpPr>
          <p:cNvPr id="39" name="TextBox 38">
            <a:extLst>
              <a:ext uri="{FF2B5EF4-FFF2-40B4-BE49-F238E27FC236}">
                <a16:creationId xmlns:a16="http://schemas.microsoft.com/office/drawing/2014/main" id="{39879A7B-B8CF-43A2-9D4C-5570A62919A4}"/>
              </a:ext>
            </a:extLst>
          </p:cNvPr>
          <p:cNvSpPr txBox="1"/>
          <p:nvPr/>
        </p:nvSpPr>
        <p:spPr>
          <a:xfrm>
            <a:off x="2670085" y="2634357"/>
            <a:ext cx="836619" cy="215444"/>
          </a:xfrm>
          <a:prstGeom prst="rect">
            <a:avLst/>
          </a:prstGeom>
          <a:noFill/>
        </p:spPr>
        <p:txBody>
          <a:bodyPr wrap="square" rtlCol="0">
            <a:spAutoFit/>
          </a:bodyPr>
          <a:lstStyle/>
          <a:p>
            <a:pPr>
              <a:buNone/>
            </a:pPr>
            <a:r>
              <a:rPr lang="en-US" sz="800" baseline="0" dirty="0"/>
              <a:t>lanl.gov</a:t>
            </a:r>
          </a:p>
        </p:txBody>
      </p:sp>
      <p:sp>
        <p:nvSpPr>
          <p:cNvPr id="40" name="TextBox 39">
            <a:extLst>
              <a:ext uri="{FF2B5EF4-FFF2-40B4-BE49-F238E27FC236}">
                <a16:creationId xmlns:a16="http://schemas.microsoft.com/office/drawing/2014/main" id="{02C859EB-30E2-4D63-9FA0-08D8703A1B1E}"/>
              </a:ext>
            </a:extLst>
          </p:cNvPr>
          <p:cNvSpPr txBox="1"/>
          <p:nvPr/>
        </p:nvSpPr>
        <p:spPr>
          <a:xfrm>
            <a:off x="6934200" y="6001674"/>
            <a:ext cx="4795642" cy="338554"/>
          </a:xfrm>
          <a:prstGeom prst="rect">
            <a:avLst/>
          </a:prstGeom>
          <a:noFill/>
        </p:spPr>
        <p:txBody>
          <a:bodyPr wrap="square">
            <a:spAutoFit/>
          </a:bodyPr>
          <a:lstStyle/>
          <a:p>
            <a:pPr algn="r">
              <a:spcBef>
                <a:spcPct val="0"/>
              </a:spcBef>
              <a:buFontTx/>
              <a:buNone/>
            </a:pPr>
            <a:r>
              <a:rPr lang="en-US" altLang="en-US" sz="800" baseline="0" dirty="0">
                <a:solidFill>
                  <a:schemeClr val="bg2"/>
                </a:solidFill>
                <a:cs typeface="Times New Roman" panose="02020603050405020304" pitchFamily="18" charset="0"/>
              </a:rPr>
              <a:t>Adapted From: Benensky, K., et. al., “</a:t>
            </a:r>
            <a:r>
              <a:rPr lang="en-US" altLang="en-US" sz="800" i="1" baseline="0" dirty="0">
                <a:solidFill>
                  <a:schemeClr val="bg2"/>
                </a:solidFill>
                <a:cs typeface="Times New Roman" panose="02020603050405020304" pitchFamily="18" charset="0"/>
              </a:rPr>
              <a:t>Overview of Historic NTP Fuel Development</a:t>
            </a:r>
            <a:r>
              <a:rPr lang="en-US" altLang="en-US" sz="800" baseline="0" dirty="0">
                <a:solidFill>
                  <a:schemeClr val="bg2"/>
                </a:solidFill>
                <a:cs typeface="Times New Roman" panose="02020603050405020304" pitchFamily="18" charset="0"/>
              </a:rPr>
              <a:t>.” NASA Marshal Space Flight Center. 2018  (Presentation)</a:t>
            </a:r>
          </a:p>
        </p:txBody>
      </p:sp>
    </p:spTree>
    <p:extLst>
      <p:ext uri="{BB962C8B-B14F-4D97-AF65-F5344CB8AC3E}">
        <p14:creationId xmlns:p14="http://schemas.microsoft.com/office/powerpoint/2010/main" val="2158326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A4EA0-159C-4E12-BD38-FDBABF2F601D}"/>
              </a:ext>
            </a:extLst>
          </p:cNvPr>
          <p:cNvSpPr>
            <a:spLocks noGrp="1"/>
          </p:cNvSpPr>
          <p:nvPr>
            <p:ph type="title"/>
          </p:nvPr>
        </p:nvSpPr>
        <p:spPr/>
        <p:txBody>
          <a:bodyPr/>
          <a:lstStyle/>
          <a:p>
            <a:r>
              <a:rPr lang="en-US" dirty="0"/>
              <a:t>Desirable Attributes for NTP Fuel Forms</a:t>
            </a:r>
          </a:p>
        </p:txBody>
      </p:sp>
      <p:sp>
        <p:nvSpPr>
          <p:cNvPr id="5" name="Text Placeholder 4">
            <a:extLst>
              <a:ext uri="{FF2B5EF4-FFF2-40B4-BE49-F238E27FC236}">
                <a16:creationId xmlns:a16="http://schemas.microsoft.com/office/drawing/2014/main" id="{78DC1F5D-4E39-4A4A-9DB2-4124AFD11ABC}"/>
              </a:ext>
            </a:extLst>
          </p:cNvPr>
          <p:cNvSpPr>
            <a:spLocks noGrp="1"/>
          </p:cNvSpPr>
          <p:nvPr>
            <p:ph type="body" sz="quarter" idx="10"/>
          </p:nvPr>
        </p:nvSpPr>
        <p:spPr/>
        <p:txBody>
          <a:bodyPr/>
          <a:lstStyle/>
          <a:p>
            <a:r>
              <a:rPr lang="en-US" dirty="0"/>
              <a:t>NTP fuels must be capable of surviving operating environment and satisfying engineered functions within the reactor</a:t>
            </a:r>
          </a:p>
        </p:txBody>
      </p:sp>
      <p:pic>
        <p:nvPicPr>
          <p:cNvPr id="6" name="Picture 4">
            <a:extLst>
              <a:ext uri="{FF2B5EF4-FFF2-40B4-BE49-F238E27FC236}">
                <a16:creationId xmlns:a16="http://schemas.microsoft.com/office/drawing/2014/main" id="{FC863DE2-9F3D-44E6-BAFC-0EE0EDA1B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112" y="1637171"/>
            <a:ext cx="2637478" cy="263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C46E8127-A97E-4C41-9BA4-CA7126CC07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990" y="1269225"/>
            <a:ext cx="2667000" cy="315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28032E7F-AF8B-4E8C-BEEB-CB89AC7A28F6}"/>
              </a:ext>
            </a:extLst>
          </p:cNvPr>
          <p:cNvSpPr txBox="1">
            <a:spLocks/>
          </p:cNvSpPr>
          <p:nvPr/>
        </p:nvSpPr>
        <p:spPr>
          <a:xfrm>
            <a:off x="1628002" y="1778879"/>
            <a:ext cx="8766928" cy="615022"/>
          </a:xfrm>
          <a:prstGeom prst="rect">
            <a:avLst/>
          </a:prstGeom>
        </p:spPr>
        <p:txBody>
          <a:bodyPr anchor="ctr">
            <a:noAutofit/>
          </a:bodyPr>
          <a:lstStyle>
            <a:lvl1pPr algn="ctr" defTabSz="457200" rtl="0" eaLnBrk="1" fontAlgn="base" hangingPunct="1">
              <a:spcBef>
                <a:spcPct val="0"/>
              </a:spcBef>
              <a:spcAft>
                <a:spcPct val="0"/>
              </a:spcAft>
              <a:defRPr sz="2400" kern="1200">
                <a:solidFill>
                  <a:schemeClr val="bg1"/>
                </a:solidFill>
                <a:latin typeface="+mj-lt"/>
                <a:ea typeface="ＭＳ Ｐゴシック" charset="-128"/>
                <a:cs typeface="Arial"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endParaRPr lang="en-US" sz="2000" dirty="0"/>
          </a:p>
        </p:txBody>
      </p:sp>
      <p:pic>
        <p:nvPicPr>
          <p:cNvPr id="9" name="Picture 1">
            <a:extLst>
              <a:ext uri="{FF2B5EF4-FFF2-40B4-BE49-F238E27FC236}">
                <a16:creationId xmlns:a16="http://schemas.microsoft.com/office/drawing/2014/main" id="{1FA93A63-0313-43FF-827A-015AA41539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6787" y="3460851"/>
            <a:ext cx="2864955" cy="273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B6DB4AE6-BB6D-4B86-BF66-C6C25C33AC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2532" y="3459997"/>
            <a:ext cx="2732896" cy="273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342162A4-AF5C-4005-8980-27726F9FF9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61949" y="1299028"/>
            <a:ext cx="2626061" cy="272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tar: 5 Points 11">
            <a:extLst>
              <a:ext uri="{FF2B5EF4-FFF2-40B4-BE49-F238E27FC236}">
                <a16:creationId xmlns:a16="http://schemas.microsoft.com/office/drawing/2014/main" id="{1D52776E-0EA6-4472-B5A7-7114DD71B603}"/>
              </a:ext>
            </a:extLst>
          </p:cNvPr>
          <p:cNvSpPr/>
          <p:nvPr/>
        </p:nvSpPr>
        <p:spPr bwMode="auto">
          <a:xfrm>
            <a:off x="212639" y="2265305"/>
            <a:ext cx="512443" cy="533400"/>
          </a:xfrm>
          <a:prstGeom prst="star5">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0" fontAlgn="base" latinLnBrk="0" hangingPunct="0">
              <a:lnSpc>
                <a:spcPct val="100000"/>
              </a:lnSpc>
              <a:spcBef>
                <a:spcPct val="20000"/>
              </a:spcBef>
              <a:spcAft>
                <a:spcPct val="0"/>
              </a:spcAft>
              <a:buClrTx/>
              <a:buSzTx/>
              <a:buFontTx/>
              <a:buChar char="•"/>
              <a:tabLst/>
            </a:pPr>
            <a:endParaRPr kumimoji="0" lang="en-US" sz="2800" b="1" i="0" u="none" strike="noStrike" cap="none" normalizeH="0" baseline="-2500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1CF11C3D-211D-4BD2-8FB6-F537F2A87103}"/>
              </a:ext>
            </a:extLst>
          </p:cNvPr>
          <p:cNvSpPr txBox="1"/>
          <p:nvPr/>
        </p:nvSpPr>
        <p:spPr>
          <a:xfrm>
            <a:off x="303990" y="2393901"/>
            <a:ext cx="381000" cy="338554"/>
          </a:xfrm>
          <a:prstGeom prst="rect">
            <a:avLst/>
          </a:prstGeom>
          <a:noFill/>
        </p:spPr>
        <p:txBody>
          <a:bodyPr wrap="square" rtlCol="0">
            <a:spAutoFit/>
          </a:bodyPr>
          <a:lstStyle/>
          <a:p>
            <a:pPr>
              <a:buNone/>
            </a:pPr>
            <a:r>
              <a:rPr lang="en-US" sz="1600" baseline="0" dirty="0">
                <a:solidFill>
                  <a:schemeClr val="bg2"/>
                </a:solidFill>
              </a:rPr>
              <a:t>1.</a:t>
            </a:r>
          </a:p>
        </p:txBody>
      </p:sp>
      <p:sp>
        <p:nvSpPr>
          <p:cNvPr id="13" name="Star: 5 Points 12">
            <a:extLst>
              <a:ext uri="{FF2B5EF4-FFF2-40B4-BE49-F238E27FC236}">
                <a16:creationId xmlns:a16="http://schemas.microsoft.com/office/drawing/2014/main" id="{D79CCF63-7F83-4B2B-B87B-31600F75A271}"/>
              </a:ext>
            </a:extLst>
          </p:cNvPr>
          <p:cNvSpPr/>
          <p:nvPr/>
        </p:nvSpPr>
        <p:spPr bwMode="auto">
          <a:xfrm>
            <a:off x="4490498" y="2265305"/>
            <a:ext cx="512443" cy="533400"/>
          </a:xfrm>
          <a:prstGeom prst="star5">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0" fontAlgn="base" latinLnBrk="0" hangingPunct="0">
              <a:lnSpc>
                <a:spcPct val="100000"/>
              </a:lnSpc>
              <a:spcBef>
                <a:spcPct val="20000"/>
              </a:spcBef>
              <a:spcAft>
                <a:spcPct val="0"/>
              </a:spcAft>
              <a:buClrTx/>
              <a:buSzTx/>
              <a:buFontTx/>
              <a:buChar char="•"/>
              <a:tabLst/>
            </a:pPr>
            <a:endParaRPr kumimoji="0" lang="en-US" sz="2800" b="1" i="0" u="none" strike="noStrike" cap="none" normalizeH="0" baseline="-25000">
              <a:ln>
                <a:noFill/>
              </a:ln>
              <a:solidFill>
                <a:schemeClr val="tx1"/>
              </a:solidFill>
              <a:effectLst/>
              <a:latin typeface="Arial" charset="0"/>
            </a:endParaRPr>
          </a:p>
        </p:txBody>
      </p:sp>
      <p:sp>
        <p:nvSpPr>
          <p:cNvPr id="14" name="TextBox 13">
            <a:extLst>
              <a:ext uri="{FF2B5EF4-FFF2-40B4-BE49-F238E27FC236}">
                <a16:creationId xmlns:a16="http://schemas.microsoft.com/office/drawing/2014/main" id="{5AD6ED35-32CB-42AD-843E-DDD0955D6745}"/>
              </a:ext>
            </a:extLst>
          </p:cNvPr>
          <p:cNvSpPr txBox="1"/>
          <p:nvPr/>
        </p:nvSpPr>
        <p:spPr>
          <a:xfrm>
            <a:off x="4581849" y="2393901"/>
            <a:ext cx="381000" cy="338554"/>
          </a:xfrm>
          <a:prstGeom prst="rect">
            <a:avLst/>
          </a:prstGeom>
          <a:noFill/>
        </p:spPr>
        <p:txBody>
          <a:bodyPr wrap="square" rtlCol="0">
            <a:spAutoFit/>
          </a:bodyPr>
          <a:lstStyle/>
          <a:p>
            <a:pPr>
              <a:buNone/>
            </a:pPr>
            <a:r>
              <a:rPr lang="en-US" sz="1600" baseline="0" dirty="0">
                <a:solidFill>
                  <a:schemeClr val="bg2"/>
                </a:solidFill>
              </a:rPr>
              <a:t>2.</a:t>
            </a:r>
          </a:p>
        </p:txBody>
      </p:sp>
      <p:sp>
        <p:nvSpPr>
          <p:cNvPr id="15" name="Star: 5 Points 14">
            <a:extLst>
              <a:ext uri="{FF2B5EF4-FFF2-40B4-BE49-F238E27FC236}">
                <a16:creationId xmlns:a16="http://schemas.microsoft.com/office/drawing/2014/main" id="{B700A885-5DD0-46FD-B910-D876B03E22B2}"/>
              </a:ext>
            </a:extLst>
          </p:cNvPr>
          <p:cNvSpPr/>
          <p:nvPr/>
        </p:nvSpPr>
        <p:spPr bwMode="auto">
          <a:xfrm>
            <a:off x="9030861" y="2265305"/>
            <a:ext cx="512443" cy="533400"/>
          </a:xfrm>
          <a:prstGeom prst="star5">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0" fontAlgn="base" latinLnBrk="0" hangingPunct="0">
              <a:lnSpc>
                <a:spcPct val="100000"/>
              </a:lnSpc>
              <a:spcBef>
                <a:spcPct val="20000"/>
              </a:spcBef>
              <a:spcAft>
                <a:spcPct val="0"/>
              </a:spcAft>
              <a:buClrTx/>
              <a:buSzTx/>
              <a:buFontTx/>
              <a:buChar char="•"/>
              <a:tabLst/>
            </a:pPr>
            <a:endParaRPr kumimoji="0" lang="en-US" sz="2800" b="1" i="0" u="none" strike="noStrike" cap="none" normalizeH="0" baseline="-25000">
              <a:ln>
                <a:noFill/>
              </a:ln>
              <a:solidFill>
                <a:schemeClr val="tx1"/>
              </a:solidFill>
              <a:effectLst/>
              <a:latin typeface="Arial" charset="0"/>
            </a:endParaRPr>
          </a:p>
        </p:txBody>
      </p:sp>
      <p:sp>
        <p:nvSpPr>
          <p:cNvPr id="16" name="TextBox 15">
            <a:extLst>
              <a:ext uri="{FF2B5EF4-FFF2-40B4-BE49-F238E27FC236}">
                <a16:creationId xmlns:a16="http://schemas.microsoft.com/office/drawing/2014/main" id="{2B7B9083-61DB-44AA-9AD3-C7375FE92E5C}"/>
              </a:ext>
            </a:extLst>
          </p:cNvPr>
          <p:cNvSpPr txBox="1"/>
          <p:nvPr/>
        </p:nvSpPr>
        <p:spPr>
          <a:xfrm>
            <a:off x="9122212" y="2393901"/>
            <a:ext cx="381000" cy="338554"/>
          </a:xfrm>
          <a:prstGeom prst="rect">
            <a:avLst/>
          </a:prstGeom>
          <a:noFill/>
        </p:spPr>
        <p:txBody>
          <a:bodyPr wrap="square" rtlCol="0">
            <a:spAutoFit/>
          </a:bodyPr>
          <a:lstStyle/>
          <a:p>
            <a:pPr>
              <a:buNone/>
            </a:pPr>
            <a:r>
              <a:rPr lang="en-US" sz="1600" baseline="0" dirty="0">
                <a:solidFill>
                  <a:schemeClr val="bg2"/>
                </a:solidFill>
              </a:rPr>
              <a:t>3.</a:t>
            </a:r>
          </a:p>
        </p:txBody>
      </p:sp>
      <p:sp>
        <p:nvSpPr>
          <p:cNvPr id="17" name="Star: 5 Points 16">
            <a:extLst>
              <a:ext uri="{FF2B5EF4-FFF2-40B4-BE49-F238E27FC236}">
                <a16:creationId xmlns:a16="http://schemas.microsoft.com/office/drawing/2014/main" id="{D39AA017-7432-4D35-B174-AC95C459A98E}"/>
              </a:ext>
            </a:extLst>
          </p:cNvPr>
          <p:cNvSpPr/>
          <p:nvPr/>
        </p:nvSpPr>
        <p:spPr bwMode="auto">
          <a:xfrm>
            <a:off x="2498639" y="5049878"/>
            <a:ext cx="512443" cy="533400"/>
          </a:xfrm>
          <a:prstGeom prst="star5">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0" fontAlgn="base" latinLnBrk="0" hangingPunct="0">
              <a:lnSpc>
                <a:spcPct val="100000"/>
              </a:lnSpc>
              <a:spcBef>
                <a:spcPct val="20000"/>
              </a:spcBef>
              <a:spcAft>
                <a:spcPct val="0"/>
              </a:spcAft>
              <a:buClrTx/>
              <a:buSzTx/>
              <a:buFontTx/>
              <a:buChar char="•"/>
              <a:tabLst/>
            </a:pPr>
            <a:endParaRPr kumimoji="0" lang="en-US" sz="2800" b="1" i="0" u="none" strike="noStrike" cap="none" normalizeH="0" baseline="-2500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C4DEF0D1-526E-4F7A-A08D-1B58B3797378}"/>
              </a:ext>
            </a:extLst>
          </p:cNvPr>
          <p:cNvSpPr txBox="1"/>
          <p:nvPr/>
        </p:nvSpPr>
        <p:spPr>
          <a:xfrm>
            <a:off x="2589990" y="5178474"/>
            <a:ext cx="381000" cy="338554"/>
          </a:xfrm>
          <a:prstGeom prst="rect">
            <a:avLst/>
          </a:prstGeom>
          <a:noFill/>
        </p:spPr>
        <p:txBody>
          <a:bodyPr wrap="square" rtlCol="0">
            <a:spAutoFit/>
          </a:bodyPr>
          <a:lstStyle/>
          <a:p>
            <a:pPr>
              <a:buNone/>
            </a:pPr>
            <a:r>
              <a:rPr lang="en-US" sz="1600" baseline="0" dirty="0">
                <a:solidFill>
                  <a:schemeClr val="bg2"/>
                </a:solidFill>
              </a:rPr>
              <a:t>4.</a:t>
            </a:r>
          </a:p>
        </p:txBody>
      </p:sp>
      <p:sp>
        <p:nvSpPr>
          <p:cNvPr id="19" name="Star: 5 Points 18">
            <a:extLst>
              <a:ext uri="{FF2B5EF4-FFF2-40B4-BE49-F238E27FC236}">
                <a16:creationId xmlns:a16="http://schemas.microsoft.com/office/drawing/2014/main" id="{A37F2691-3551-439C-B571-AE6D25363344}"/>
              </a:ext>
            </a:extLst>
          </p:cNvPr>
          <p:cNvSpPr/>
          <p:nvPr/>
        </p:nvSpPr>
        <p:spPr bwMode="auto">
          <a:xfrm>
            <a:off x="6988239" y="4921282"/>
            <a:ext cx="512443" cy="533400"/>
          </a:xfrm>
          <a:prstGeom prst="star5">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0" fontAlgn="base" latinLnBrk="0" hangingPunct="0">
              <a:lnSpc>
                <a:spcPct val="100000"/>
              </a:lnSpc>
              <a:spcBef>
                <a:spcPct val="20000"/>
              </a:spcBef>
              <a:spcAft>
                <a:spcPct val="0"/>
              </a:spcAft>
              <a:buClrTx/>
              <a:buSzTx/>
              <a:buFontTx/>
              <a:buChar char="•"/>
              <a:tabLst/>
            </a:pPr>
            <a:endParaRPr kumimoji="0" lang="en-US" sz="2800" b="1" i="0" u="none" strike="noStrike" cap="none" normalizeH="0" baseline="-25000">
              <a:ln>
                <a:noFill/>
              </a:ln>
              <a:solidFill>
                <a:schemeClr val="tx1"/>
              </a:solidFill>
              <a:effectLst/>
              <a:latin typeface="Arial" charset="0"/>
            </a:endParaRPr>
          </a:p>
        </p:txBody>
      </p:sp>
      <p:sp>
        <p:nvSpPr>
          <p:cNvPr id="20" name="TextBox 19">
            <a:extLst>
              <a:ext uri="{FF2B5EF4-FFF2-40B4-BE49-F238E27FC236}">
                <a16:creationId xmlns:a16="http://schemas.microsoft.com/office/drawing/2014/main" id="{EDCF7FEA-8834-4C31-943D-E6B9F5756AF6}"/>
              </a:ext>
            </a:extLst>
          </p:cNvPr>
          <p:cNvSpPr txBox="1"/>
          <p:nvPr/>
        </p:nvSpPr>
        <p:spPr>
          <a:xfrm>
            <a:off x="7079590" y="5049878"/>
            <a:ext cx="381000" cy="338554"/>
          </a:xfrm>
          <a:prstGeom prst="rect">
            <a:avLst/>
          </a:prstGeom>
          <a:noFill/>
        </p:spPr>
        <p:txBody>
          <a:bodyPr wrap="square" rtlCol="0">
            <a:spAutoFit/>
          </a:bodyPr>
          <a:lstStyle/>
          <a:p>
            <a:pPr>
              <a:buNone/>
            </a:pPr>
            <a:r>
              <a:rPr lang="en-US" sz="1600" baseline="0" dirty="0">
                <a:solidFill>
                  <a:schemeClr val="bg2"/>
                </a:solidFill>
              </a:rPr>
              <a:t>5.</a:t>
            </a:r>
          </a:p>
        </p:txBody>
      </p:sp>
      <p:sp>
        <p:nvSpPr>
          <p:cNvPr id="21" name="Rectangle 20">
            <a:extLst>
              <a:ext uri="{FF2B5EF4-FFF2-40B4-BE49-F238E27FC236}">
                <a16:creationId xmlns:a16="http://schemas.microsoft.com/office/drawing/2014/main" id="{44CBC3A9-8574-484F-9A6D-B5C24DE97A8E}"/>
              </a:ext>
            </a:extLst>
          </p:cNvPr>
          <p:cNvSpPr>
            <a:spLocks noChangeArrowheads="1"/>
          </p:cNvSpPr>
          <p:nvPr/>
        </p:nvSpPr>
        <p:spPr bwMode="auto">
          <a:xfrm>
            <a:off x="6390441" y="6109120"/>
            <a:ext cx="58445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lgn="r">
              <a:spcBef>
                <a:spcPct val="0"/>
              </a:spcBef>
              <a:buFontTx/>
              <a:buNone/>
            </a:pPr>
            <a:r>
              <a:rPr lang="en-US" altLang="en-US" sz="800" baseline="0" dirty="0">
                <a:solidFill>
                  <a:schemeClr val="bg2"/>
                </a:solidFill>
                <a:cs typeface="Times New Roman" panose="02020603050405020304" pitchFamily="18" charset="0"/>
              </a:rPr>
              <a:t>[see presentation notes for citations]</a:t>
            </a: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lgn="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24171461-9D28-4F0A-B690-4CD82F87B43E}"/>
              </a:ext>
            </a:extLst>
          </p:cNvPr>
          <p:cNvSpPr>
            <a:spLocks noChangeArrowheads="1"/>
          </p:cNvSpPr>
          <p:nvPr/>
        </p:nvSpPr>
        <p:spPr bwMode="auto">
          <a:xfrm>
            <a:off x="2135753" y="1269225"/>
            <a:ext cx="4307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spcBef>
                <a:spcPct val="0"/>
              </a:spcBef>
              <a:buFontTx/>
              <a:buNone/>
            </a:pPr>
            <a:r>
              <a:rPr lang="en-US" altLang="en-US" sz="800" baseline="0" dirty="0">
                <a:solidFill>
                  <a:schemeClr val="bg2"/>
                </a:solidFill>
                <a:cs typeface="Times New Roman" panose="02020603050405020304" pitchFamily="18" charset="0"/>
              </a:rPr>
              <a:t>[1]</a:t>
            </a:r>
          </a:p>
          <a:p>
            <a:pP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2D055BC2-2C7C-4403-9D26-802AD0EB7278}"/>
              </a:ext>
            </a:extLst>
          </p:cNvPr>
          <p:cNvSpPr>
            <a:spLocks noChangeArrowheads="1"/>
          </p:cNvSpPr>
          <p:nvPr/>
        </p:nvSpPr>
        <p:spPr bwMode="auto">
          <a:xfrm>
            <a:off x="4369809" y="3729335"/>
            <a:ext cx="4307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spcBef>
                <a:spcPct val="0"/>
              </a:spcBef>
              <a:buFontTx/>
              <a:buNone/>
            </a:pPr>
            <a:r>
              <a:rPr lang="en-US" altLang="en-US" sz="800" baseline="0" dirty="0">
                <a:solidFill>
                  <a:schemeClr val="bg2"/>
                </a:solidFill>
                <a:cs typeface="Times New Roman" panose="02020603050405020304" pitchFamily="18" charset="0"/>
              </a:rPr>
              <a:t>[2]</a:t>
            </a:r>
          </a:p>
          <a:p>
            <a:pP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A6F612A7-D0DC-4EEF-B8FE-CEEEF5DE550F}"/>
              </a:ext>
            </a:extLst>
          </p:cNvPr>
          <p:cNvSpPr>
            <a:spLocks noChangeArrowheads="1"/>
          </p:cNvSpPr>
          <p:nvPr/>
        </p:nvSpPr>
        <p:spPr bwMode="auto">
          <a:xfrm>
            <a:off x="4848150" y="4553470"/>
            <a:ext cx="4307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spcBef>
                <a:spcPct val="0"/>
              </a:spcBef>
              <a:buFontTx/>
              <a:buNone/>
            </a:pPr>
            <a:r>
              <a:rPr lang="en-US" altLang="en-US" sz="800" baseline="0" dirty="0">
                <a:solidFill>
                  <a:schemeClr val="bg2"/>
                </a:solidFill>
                <a:cs typeface="Times New Roman" panose="02020603050405020304" pitchFamily="18" charset="0"/>
              </a:rPr>
              <a:t>[2]</a:t>
            </a:r>
          </a:p>
          <a:p>
            <a:pP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F8742F33-F708-47F2-8A3E-F7F76B4FF1A1}"/>
              </a:ext>
            </a:extLst>
          </p:cNvPr>
          <p:cNvSpPr>
            <a:spLocks noChangeArrowheads="1"/>
          </p:cNvSpPr>
          <p:nvPr/>
        </p:nvSpPr>
        <p:spPr bwMode="auto">
          <a:xfrm>
            <a:off x="8815465" y="3691059"/>
            <a:ext cx="4307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spcBef>
                <a:spcPct val="0"/>
              </a:spcBef>
              <a:buFontTx/>
              <a:buNone/>
            </a:pPr>
            <a:r>
              <a:rPr lang="en-US" altLang="en-US" sz="800" baseline="0" dirty="0">
                <a:solidFill>
                  <a:schemeClr val="bg2"/>
                </a:solidFill>
                <a:cs typeface="Times New Roman" panose="02020603050405020304" pitchFamily="18" charset="0"/>
              </a:rPr>
              <a:t>[5]</a:t>
            </a:r>
          </a:p>
          <a:p>
            <a:pP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4BB367E4-29AD-408C-BFC8-CD8B4DB4B055}"/>
              </a:ext>
            </a:extLst>
          </p:cNvPr>
          <p:cNvSpPr>
            <a:spLocks noChangeArrowheads="1"/>
          </p:cNvSpPr>
          <p:nvPr/>
        </p:nvSpPr>
        <p:spPr bwMode="auto">
          <a:xfrm>
            <a:off x="9776640" y="4180156"/>
            <a:ext cx="4307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spcBef>
                <a:spcPct val="0"/>
              </a:spcBef>
              <a:buFontTx/>
              <a:buNone/>
            </a:pPr>
            <a:r>
              <a:rPr lang="en-US" altLang="en-US" sz="800" baseline="0" dirty="0">
                <a:solidFill>
                  <a:schemeClr val="bg2"/>
                </a:solidFill>
                <a:cs typeface="Times New Roman" panose="02020603050405020304" pitchFamily="18" charset="0"/>
              </a:rPr>
              <a:t>[6]</a:t>
            </a:r>
          </a:p>
          <a:p>
            <a:pP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9A4ED4FD-7B32-4C16-B86B-A6655821D9FD}"/>
              </a:ext>
            </a:extLst>
          </p:cNvPr>
          <p:cNvSpPr>
            <a:spLocks noChangeArrowheads="1"/>
          </p:cNvSpPr>
          <p:nvPr/>
        </p:nvSpPr>
        <p:spPr bwMode="auto">
          <a:xfrm>
            <a:off x="10574979" y="2872404"/>
            <a:ext cx="4307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spcBef>
                <a:spcPct val="0"/>
              </a:spcBef>
              <a:buFontTx/>
              <a:buNone/>
            </a:pPr>
            <a:r>
              <a:rPr lang="en-US" altLang="en-US" sz="800" baseline="0" dirty="0">
                <a:solidFill>
                  <a:schemeClr val="bg2"/>
                </a:solidFill>
                <a:cs typeface="Times New Roman" panose="02020603050405020304" pitchFamily="18" charset="0"/>
              </a:rPr>
              <a:t>[4]</a:t>
            </a:r>
          </a:p>
          <a:p>
            <a:pP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C412870C-D1B8-472F-AFAE-D01216285A2A}"/>
              </a:ext>
            </a:extLst>
          </p:cNvPr>
          <p:cNvSpPr>
            <a:spLocks noChangeArrowheads="1"/>
          </p:cNvSpPr>
          <p:nvPr/>
        </p:nvSpPr>
        <p:spPr bwMode="auto">
          <a:xfrm>
            <a:off x="11277600" y="1255269"/>
            <a:ext cx="4307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spcBef>
                <a:spcPct val="0"/>
              </a:spcBef>
              <a:buFontTx/>
              <a:buNone/>
            </a:pPr>
            <a:r>
              <a:rPr lang="en-US" altLang="en-US" sz="800" baseline="0" dirty="0">
                <a:solidFill>
                  <a:schemeClr val="bg2"/>
                </a:solidFill>
                <a:cs typeface="Times New Roman" panose="02020603050405020304" pitchFamily="18" charset="0"/>
              </a:rPr>
              <a:t>[4]</a:t>
            </a:r>
          </a:p>
          <a:p>
            <a:pP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D4A3E5E6-DFA5-45CD-A5C1-20818A9D7F4B}"/>
              </a:ext>
            </a:extLst>
          </p:cNvPr>
          <p:cNvSpPr>
            <a:spLocks noChangeArrowheads="1"/>
          </p:cNvSpPr>
          <p:nvPr/>
        </p:nvSpPr>
        <p:spPr bwMode="auto">
          <a:xfrm>
            <a:off x="4791193" y="1663673"/>
            <a:ext cx="4307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B3C3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B3C3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B3C3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B3C3E"/>
                </a:solidFill>
                <a:latin typeface="Arial" panose="020B0604020202020204" pitchFamily="34" charset="0"/>
                <a:cs typeface="Arial" panose="020B0604020202020204" pitchFamily="34" charset="0"/>
              </a:defRPr>
            </a:lvl9pPr>
          </a:lstStyle>
          <a:p>
            <a:pPr>
              <a:spcBef>
                <a:spcPct val="0"/>
              </a:spcBef>
              <a:buFontTx/>
              <a:buNone/>
            </a:pPr>
            <a:r>
              <a:rPr lang="en-US" altLang="en-US" sz="800" baseline="0" dirty="0">
                <a:solidFill>
                  <a:schemeClr val="bg2"/>
                </a:solidFill>
                <a:cs typeface="Times New Roman" panose="02020603050405020304" pitchFamily="18" charset="0"/>
              </a:rPr>
              <a:t>[3]</a:t>
            </a:r>
          </a:p>
          <a:p>
            <a:pP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a:p>
            <a:pPr>
              <a:spcBef>
                <a:spcPct val="0"/>
              </a:spcBef>
              <a:buFontTx/>
              <a:buNone/>
            </a:pPr>
            <a:endParaRPr lang="en-US" altLang="en-US" sz="800" baseline="0" dirty="0">
              <a:solidFill>
                <a:schemeClr val="bg2"/>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7004493"/>
      </p:ext>
    </p:extLst>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0000"/>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Tx/>
          <a:buSzTx/>
          <a:buFontTx/>
          <a:buChar char="•"/>
          <a:tabLst/>
          <a:defRPr kumimoji="0" lang="en-US" sz="2800" b="1"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Tx/>
          <a:buSzTx/>
          <a:buFontTx/>
          <a:buChar char="•"/>
          <a:tabLst/>
          <a:defRPr kumimoji="0" lang="en-US" sz="2800" b="1" i="0" u="none" strike="noStrike" cap="none" normalizeH="0" baseline="-25000" smtClean="0">
            <a:ln>
              <a:noFill/>
            </a:ln>
            <a:solidFill>
              <a:schemeClr val="tx1"/>
            </a:solidFill>
            <a:effectLst/>
            <a:latin typeface="Arial" charset="0"/>
          </a:defRPr>
        </a:defPPr>
      </a:lstStyle>
    </a:lnDef>
    <a:txDef>
      <a:spPr>
        <a:noFill/>
      </a:spPr>
      <a:bodyPr wrap="square" rtlCol="0">
        <a:spAutoFit/>
      </a:bodyPr>
      <a:lstStyle>
        <a:defPPr>
          <a:buNone/>
          <a:defRPr sz="1600" baseline="0" dirty="0" err="1" smtClean="0">
            <a:solidFill>
              <a:schemeClr val="bg2"/>
            </a:solidFill>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tas custom">
    <a:dk1>
      <a:srgbClr val="000000"/>
    </a:dk1>
    <a:lt1>
      <a:srgbClr val="FFFFFF"/>
    </a:lt1>
    <a:dk2>
      <a:srgbClr val="00205F"/>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41186190E25B441B912164BCBC8C616" ma:contentTypeVersion="2" ma:contentTypeDescription="Create a new document." ma:contentTypeScope="" ma:versionID="afa7a47043b2a78c1fb0101df711be1b">
  <xsd:schema xmlns:xsd="http://www.w3.org/2001/XMLSchema" xmlns:xs="http://www.w3.org/2001/XMLSchema" xmlns:p="http://schemas.microsoft.com/office/2006/metadata/properties" xmlns:ns2="5488d16d-0c5b-4323-8f13-6b84d7f6ae95" targetNamespace="http://schemas.microsoft.com/office/2006/metadata/properties" ma:root="true" ma:fieldsID="8c0472079cf228c2667cf5bb23a01a6a" ns2:_="">
    <xsd:import namespace="5488d16d-0c5b-4323-8f13-6b84d7f6ae95"/>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88d16d-0c5b-4323-8f13-6b84d7f6ae9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1977D9-E2B7-4DF1-9CA5-395C92BA9DA7}">
  <ds:schemaRefs>
    <ds:schemaRef ds:uri="http://purl.org/dc/dcmitype/"/>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http://purl.org/dc/elements/1.1/"/>
    <ds:schemaRef ds:uri="http://schemas.openxmlformats.org/package/2006/metadata/core-properties"/>
    <ds:schemaRef ds:uri="5488d16d-0c5b-4323-8f13-6b84d7f6ae95"/>
    <ds:schemaRef ds:uri="http://purl.org/dc/terms/"/>
  </ds:schemaRefs>
</ds:datastoreItem>
</file>

<file path=customXml/itemProps2.xml><?xml version="1.0" encoding="utf-8"?>
<ds:datastoreItem xmlns:ds="http://schemas.openxmlformats.org/officeDocument/2006/customXml" ds:itemID="{4FA298AA-A3A4-45EE-9282-0932C080254C}">
  <ds:schemaRefs>
    <ds:schemaRef ds:uri="http://schemas.microsoft.com/sharepoint/v3/contenttype/forms"/>
  </ds:schemaRefs>
</ds:datastoreItem>
</file>

<file path=customXml/itemProps3.xml><?xml version="1.0" encoding="utf-8"?>
<ds:datastoreItem xmlns:ds="http://schemas.openxmlformats.org/officeDocument/2006/customXml" ds:itemID="{5CD854B3-D302-4AF7-A311-3AEC74FBEE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88d16d-0c5b-4323-8f13-6b84d7f6ae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3597</TotalTime>
  <Words>7162</Words>
  <Application>Microsoft Office PowerPoint</Application>
  <PresentationFormat>Widescreen</PresentationFormat>
  <Paragraphs>723</Paragraphs>
  <Slides>37</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Courier New</vt:lpstr>
      <vt:lpstr>Helvetica</vt:lpstr>
      <vt:lpstr>Roboto</vt:lpstr>
      <vt:lpstr>Times New Roman</vt:lpstr>
      <vt:lpstr>Wingdings</vt:lpstr>
      <vt:lpstr>Default Design</vt:lpstr>
      <vt:lpstr>Overview of Fuel System Options for Nuclear Thermal Propulsion</vt:lpstr>
      <vt:lpstr>Agenda</vt:lpstr>
      <vt:lpstr>Introduction</vt:lpstr>
      <vt:lpstr>Space Nuclear Propulsion Project Overview</vt:lpstr>
      <vt:lpstr>Nuclear Thermal Propulsion (NTP) Benefits</vt:lpstr>
      <vt:lpstr>Nuclear Thermal Propulsion Fuel Design Needs</vt:lpstr>
      <vt:lpstr>The Reactor Side of Things…</vt:lpstr>
      <vt:lpstr>Functions and Environments of NTP Fuel Forms</vt:lpstr>
      <vt:lpstr>Desirable Attributes for NTP Fuel Forms</vt:lpstr>
      <vt:lpstr>What are our options?</vt:lpstr>
      <vt:lpstr>Overview of Major NTP Fuel Development Activities</vt:lpstr>
      <vt:lpstr>Historic Fuel Development Programs and Emerging Concepts</vt:lpstr>
      <vt:lpstr>Overview of Historic NTP Fuel Development</vt:lpstr>
      <vt:lpstr>Overview of Historic NTP Fuel Development</vt:lpstr>
      <vt:lpstr>Rover NERVA Fuel Development Overview</vt:lpstr>
      <vt:lpstr>Lessons Learned from Rover / NERVA</vt:lpstr>
      <vt:lpstr>Lessons Learned from Rover / NERVA</vt:lpstr>
      <vt:lpstr>Historic U.S. Cermet Fuel Development Overview</vt:lpstr>
      <vt:lpstr>Lessons Learned from Historic Cermet Development</vt:lpstr>
      <vt:lpstr>Lessons Learned from Historic Cermet Development</vt:lpstr>
      <vt:lpstr>Historic Solid Solution Carbide Fuel Development Overview</vt:lpstr>
      <vt:lpstr>Lessons Learned from Historic SSC Development</vt:lpstr>
      <vt:lpstr>Historic U.S. NTP Particle Fuel Development Overview</vt:lpstr>
      <vt:lpstr>Lessons Learned from SNTP Fuel Development</vt:lpstr>
      <vt:lpstr>Emerging Fuels: Cercer Fuel Overview</vt:lpstr>
      <vt:lpstr>Cercer Fuel Form Maturation Needs</vt:lpstr>
      <vt:lpstr>Summary and Ongoing Development Initiatives</vt:lpstr>
      <vt:lpstr>Comparison of NTP Fuel System Options to Desirable Attributes  </vt:lpstr>
      <vt:lpstr>Lessons Learned from Past NTP Fuel Development Activities</vt:lpstr>
      <vt:lpstr>Higher Performance NTP Fuels are Needed for Modern Missions</vt:lpstr>
      <vt:lpstr>PowerPoint Presentation</vt:lpstr>
      <vt:lpstr>PowerPoint Presentation</vt:lpstr>
      <vt:lpstr>Ongoing Fuel Development Activities in NASA’s SNP Project</vt:lpstr>
      <vt:lpstr>Summary and Conclusions</vt:lpstr>
      <vt:lpstr>Supplementary Slides</vt:lpstr>
      <vt:lpstr>PowerPoint Presentation</vt:lpstr>
      <vt:lpstr>PowerPoint Presentation</vt:lpstr>
    </vt:vector>
  </TitlesOfParts>
  <Company>TMS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dc:title>
  <dc:creator>skendall</dc:creator>
  <cp:lastModifiedBy>Kelsa Palomares</cp:lastModifiedBy>
  <cp:revision>269</cp:revision>
  <cp:lastPrinted>2021-10-29T12:35:49Z</cp:lastPrinted>
  <dcterms:created xsi:type="dcterms:W3CDTF">2002-07-09T18:53:13Z</dcterms:created>
  <dcterms:modified xsi:type="dcterms:W3CDTF">2021-10-29T18:05:35Z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0x010100A41186190E25B441B912164BCBC8C616</vt:lpwstr>
  </property>
</Properties>
</file>