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4" r:id="rId9"/>
    <p:sldId id="266" r:id="rId10"/>
    <p:sldId id="267" r:id="rId11"/>
    <p:sldId id="271" r:id="rId12"/>
    <p:sldId id="268" r:id="rId13"/>
    <p:sldId id="269" r:id="rId14"/>
    <p:sldId id="270" r:id="rId15"/>
    <p:sldId id="26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6"/>
    <p:restoredTop sz="96327"/>
  </p:normalViewPr>
  <p:slideViewPr>
    <p:cSldViewPr snapToGrid="0" snapToObjects="1">
      <p:cViewPr varScale="1">
        <p:scale>
          <a:sx n="124" d="100"/>
          <a:sy n="124" d="100"/>
        </p:scale>
        <p:origin x="84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AF5C1-74FE-2349-80F9-C42745AB75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519632-A4E7-4D43-85F1-842FABC055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1732F2-3D93-0049-A5A3-CF8D6D2C0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B323B-A5AC-7E4A-B807-30CECD2696B9}" type="datetimeFigureOut">
              <a:rPr lang="en-US" smtClean="0"/>
              <a:t>10/29/21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A890B4-221D-B24D-B180-066E4BF43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6E6A25-9DB0-B346-8D8B-552AE1249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4C043-0225-9B4F-9763-C0C59C1B9C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639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61D85-0768-1444-AEFE-181BFC5B3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89E9E4-211D-DF4C-B57C-232BB1B81A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C708BD-B73F-3649-AB17-65786EB0F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B323B-A5AC-7E4A-B807-30CECD2696B9}" type="datetimeFigureOut">
              <a:rPr lang="en-US" smtClean="0"/>
              <a:t>10/29/21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562647-1F61-FA4F-B1B9-0DC3994C7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07D077-5399-CA44-A829-E4CBEE42C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4C043-0225-9B4F-9763-C0C59C1B9C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930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5DAF8-4957-3149-9B81-E7CD2E907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233C06-68D4-6049-9E1C-F684191A94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92F785-3790-F84A-ADD3-5915992F3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B323B-A5AC-7E4A-B807-30CECD2696B9}" type="datetimeFigureOut">
              <a:rPr lang="en-US" smtClean="0"/>
              <a:t>10/29/21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690E3A-2474-C441-8DD0-35A243832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903CF3-6DB2-074C-8485-AF8EDE6E0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4C043-0225-9B4F-9763-C0C59C1B9C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578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31822-7BCA-A743-B7A8-5F7CC35A1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E0C56B-240F-B843-A9D2-3BD8D73832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4CB489-7D00-9542-AA64-032F975D91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F99809-EC95-2245-8954-CE70BC860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B323B-A5AC-7E4A-B807-30CECD2696B9}" type="datetimeFigureOut">
              <a:rPr lang="en-US" smtClean="0"/>
              <a:t>10/29/21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BC6B33-1DF3-B341-9918-481D11DC5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269EC5-E414-564E-81CC-D572DF813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4C043-0225-9B4F-9763-C0C59C1B9C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854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432E1-B00B-D54E-A7FE-741FBD218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2E5FBF-D049-2243-A85B-8174334021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BC0277-DE1A-3748-A165-3BE50412A2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CCB305-C0EE-1945-8335-4CCCB6D5D4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AF1888-0AC2-1B4F-A1D1-7DF1000B7D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1D65F3-6887-D548-967B-1F146DD18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B323B-A5AC-7E4A-B807-30CECD2696B9}" type="datetimeFigureOut">
              <a:rPr lang="en-US" smtClean="0"/>
              <a:t>10/29/21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D73783-090B-4E4D-87AE-649078DCB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7F488D-3CEA-8240-8299-DA1E0E75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4C043-0225-9B4F-9763-C0C59C1B9C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576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BC44F-97C7-ED43-9819-40CE76C31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A5316D-E408-D849-9ED1-6EBE4AE8D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B323B-A5AC-7E4A-B807-30CECD2696B9}" type="datetimeFigureOut">
              <a:rPr lang="en-US" smtClean="0"/>
              <a:t>10/29/21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85DFD1-B7E3-D34C-A721-19F86C39E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690980-F1EC-6948-BCD6-4136E0378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4C043-0225-9B4F-9763-C0C59C1B9C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115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2DBD22-F69E-D546-9A73-0C0D9E7E6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B323B-A5AC-7E4A-B807-30CECD2696B9}" type="datetimeFigureOut">
              <a:rPr lang="en-US" smtClean="0"/>
              <a:t>10/29/21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0D631B-9A20-0B42-94A4-166A21382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6B0290-71B1-354B-BED9-7FF89F434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4C043-0225-9B4F-9763-C0C59C1B9C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643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BBFEA-F8BF-5F4B-A6EF-09755D705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4A20F4-4C61-834A-BA41-905D22CC97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B1AEF5-1E28-DC45-B941-2B0ACBA11A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6BC920-CDE8-E445-A40F-AB00336DB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B323B-A5AC-7E4A-B807-30CECD2696B9}" type="datetimeFigureOut">
              <a:rPr lang="en-US" smtClean="0"/>
              <a:t>10/29/21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A71F03-6C3C-EA47-9B76-724D59588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45A596-2065-5941-9B22-5B915DFA4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4C043-0225-9B4F-9763-C0C59C1B9C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472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DF9F2-E057-CC41-BDEC-A978F69D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484E3E-4A96-9044-AF21-7D3BF37412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6F3381-DE97-F34F-B773-6A933F131E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E57205-D599-604B-B651-6395DEC26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B323B-A5AC-7E4A-B807-30CECD2696B9}" type="datetimeFigureOut">
              <a:rPr lang="en-US" smtClean="0"/>
              <a:t>10/29/21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78BCA0-6F48-0A4B-B27D-C355026ED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5F4784-6A18-DE4B-86ED-CCDE7F4AE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4C043-0225-9B4F-9763-C0C59C1B9C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493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C66BB-A174-6646-A66B-2C1EDAFA8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CD8E06-AD40-3C46-AA66-51C871DB0E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A40BDD-9667-D146-A93E-B7E39378D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B323B-A5AC-7E4A-B807-30CECD2696B9}" type="datetimeFigureOut">
              <a:rPr lang="en-US" smtClean="0"/>
              <a:t>10/29/21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B67DF9-D668-8C47-A902-BC3936A16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AF17F6-3019-1D4D-9A49-2E09692E6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4C043-0225-9B4F-9763-C0C59C1B9C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64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FB0BB16-E224-0349-B5F3-BF52DD430F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719050-9478-FA4A-BE92-4D47C9901D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A90159-F973-1345-9DE0-5D416EFB5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B323B-A5AC-7E4A-B807-30CECD2696B9}" type="datetimeFigureOut">
              <a:rPr lang="en-US" smtClean="0"/>
              <a:t>10/29/21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4C24BF-1ECB-7A4C-9483-CC4CB47B1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7DBFA5-918A-FE47-91D0-E10109F3B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4C043-0225-9B4F-9763-C0C59C1B9C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109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266435-2B7C-C845-AAAB-6D5D41AC9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C93916-270F-234D-87E8-E05CDF2871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4B994C-B776-594D-BA9F-5997F0454B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3B323B-A5AC-7E4A-B807-30CECD2696B9}" type="datetimeFigureOut">
              <a:rPr lang="en-US" smtClean="0"/>
              <a:t>10/29/21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15C3C6-02F4-B24A-8162-C76A64763C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2C6C73-42C0-5344-9C5B-D7793EEE3B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34C043-0225-9B4F-9763-C0C59C1B9C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993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rdcu.be/iYqc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D4A75-9FC8-174E-B2F4-FC007522AE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CPF-CERES intercalibration: Expected Impact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5E4084-2692-C441-9B4A-D49207B556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David Doelling and the CERES team</a:t>
            </a:r>
          </a:p>
          <a:p>
            <a:endParaRPr lang="en-US" dirty="0"/>
          </a:p>
          <a:p>
            <a:r>
              <a:rPr lang="en-US" dirty="0"/>
              <a:t>CLARREO Pathfinder Science Workshop</a:t>
            </a:r>
          </a:p>
          <a:p>
            <a:r>
              <a:rPr lang="en-US" dirty="0"/>
              <a:t>November 2-3, 2021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852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3BFAE-5D66-C34E-8F5F-E2A77AC6B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CERES Earth Radiation Budget (ed4.1)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DF2D73BD-64B0-234F-9914-F5B842F53D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4504015"/>
              </p:ext>
            </p:extLst>
          </p:nvPr>
        </p:nvGraphicFramePr>
        <p:xfrm>
          <a:off x="2155290" y="1808727"/>
          <a:ext cx="81280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50214523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558814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Based on CERES instrument calibration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2005-2105 global mean (Wm-2)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586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Incoming Solar (from SORCE)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340.0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2946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All-sky LW (emitted)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238.6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341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All-sky SW (reflected)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97.1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177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All-sky Net  (solar – LW – SW absorbed)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4.3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609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Ocean heat storage* (Argo)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596307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E7DE551-AA62-8643-9825-815B292CC030}"/>
              </a:ext>
            </a:extLst>
          </p:cNvPr>
          <p:cNvSpPr txBox="1"/>
          <p:nvPr/>
        </p:nvSpPr>
        <p:spPr>
          <a:xfrm>
            <a:off x="2065106" y="4376793"/>
            <a:ext cx="8445357" cy="17543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* Johnson, G. C., J. M. Lyman, and N. G. Loeb. 2016. </a:t>
            </a:r>
            <a:r>
              <a:rPr lang="en-US" dirty="0">
                <a:hlinkClick r:id="rId2"/>
              </a:rPr>
              <a:t>Improving estimates of Earth's energy imbalance</a:t>
            </a:r>
            <a:r>
              <a:rPr lang="en-US" dirty="0"/>
              <a:t>. </a:t>
            </a:r>
            <a:r>
              <a:rPr lang="en-US" i="1" dirty="0"/>
              <a:t>Nature Climate Change</a:t>
            </a:r>
            <a:r>
              <a:rPr lang="en-US" dirty="0"/>
              <a:t>, </a:t>
            </a:r>
            <a:r>
              <a:rPr lang="en-US" b="1" dirty="0"/>
              <a:t>6</a:t>
            </a:r>
            <a:r>
              <a:rPr lang="en-US" dirty="0"/>
              <a:t>, 639-640, doi:10.1038/nclimate3043.</a:t>
            </a:r>
          </a:p>
          <a:p>
            <a:r>
              <a:rPr lang="en-US" dirty="0"/>
              <a:t>• A net imbalance of 4.3 Wm-2 (</a:t>
            </a:r>
            <a:r>
              <a:rPr lang="en-US" i="1" dirty="0"/>
              <a:t>based on CERES instrument calibration</a:t>
            </a:r>
            <a:r>
              <a:rPr lang="en-US" dirty="0"/>
              <a:t>) is much larger than the estimated ocean heat storage</a:t>
            </a:r>
          </a:p>
          <a:p>
            <a:r>
              <a:rPr lang="en-US" dirty="0"/>
              <a:t>• The Earth’s energy imbalance (EEI) or how much the earth is warming or cooling is mostly a function of the ocean heat storage</a:t>
            </a:r>
          </a:p>
        </p:txBody>
      </p:sp>
    </p:spTree>
    <p:extLst>
      <p:ext uri="{BB962C8B-B14F-4D97-AF65-F5344CB8AC3E}">
        <p14:creationId xmlns:p14="http://schemas.microsoft.com/office/powerpoint/2010/main" val="2760430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D6E6EB-05F5-904A-A1BD-B0C6E750C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737261" cy="1325563"/>
          </a:xfrm>
        </p:spPr>
        <p:txBody>
          <a:bodyPr/>
          <a:lstStyle/>
          <a:p>
            <a:r>
              <a:rPr lang="en-US" dirty="0"/>
              <a:t>CERES global flux trends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CE34D9-A07B-B541-A013-D575AD62D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52299"/>
            <a:ext cx="12192000" cy="326391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D6F505A-FF47-8A42-8A81-372BB928B4F8}"/>
              </a:ext>
            </a:extLst>
          </p:cNvPr>
          <p:cNvSpPr txBox="1"/>
          <p:nvPr/>
        </p:nvSpPr>
        <p:spPr>
          <a:xfrm>
            <a:off x="838200" y="2858483"/>
            <a:ext cx="6370975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err="1"/>
              <a:t>Deseasonalized</a:t>
            </a:r>
            <a:r>
              <a:rPr lang="en-US" dirty="0"/>
              <a:t> CERES monthly fluxes from 2012-2019 climatology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117D6E-429E-354C-B636-5080C77EBB21}"/>
              </a:ext>
            </a:extLst>
          </p:cNvPr>
          <p:cNvSpPr txBox="1"/>
          <p:nvPr/>
        </p:nvSpPr>
        <p:spPr>
          <a:xfrm>
            <a:off x="297951" y="6308209"/>
            <a:ext cx="11516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Note that all of CERES instruments are showing the same anomalies over time indicating that they have stable calibration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055A648-E6C1-9747-A204-7E04E053CC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5545" y="-1"/>
            <a:ext cx="3916693" cy="326391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5F5969B-9F89-6342-B5F2-BE92C4EDAB8C}"/>
              </a:ext>
            </a:extLst>
          </p:cNvPr>
          <p:cNvSpPr txBox="1"/>
          <p:nvPr/>
        </p:nvSpPr>
        <p:spPr>
          <a:xfrm>
            <a:off x="10674849" y="2311685"/>
            <a:ext cx="601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0070C0"/>
                </a:solidFill>
              </a:rPr>
              <a:t>argo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DB7E87E-CAA5-3341-A2B0-D6EBF0F2CA72}"/>
              </a:ext>
            </a:extLst>
          </p:cNvPr>
          <p:cNvSpPr txBox="1"/>
          <p:nvPr/>
        </p:nvSpPr>
        <p:spPr>
          <a:xfrm>
            <a:off x="7993294" y="1655737"/>
            <a:ext cx="3985322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note how well CERES and Argo EEI tracks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D6728B5-E0F5-8A41-9E06-FD197632FECC}"/>
              </a:ext>
            </a:extLst>
          </p:cNvPr>
          <p:cNvSpPr txBox="1"/>
          <p:nvPr/>
        </p:nvSpPr>
        <p:spPr>
          <a:xfrm>
            <a:off x="8691976" y="103524"/>
            <a:ext cx="21022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Loeb et al. 2021 GRL</a:t>
            </a:r>
          </a:p>
        </p:txBody>
      </p:sp>
    </p:spTree>
    <p:extLst>
      <p:ext uri="{BB962C8B-B14F-4D97-AF65-F5344CB8AC3E}">
        <p14:creationId xmlns:p14="http://schemas.microsoft.com/office/powerpoint/2010/main" val="22173283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532B0-854F-F74E-900F-794D89C85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largest CERES EEI uncertainties?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8E3D07-869D-0243-B9F9-F21F7A0B66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299525"/>
            <a:ext cx="10250327" cy="437746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805C1B1-5990-0942-B4E3-8E0D733875EB}"/>
              </a:ext>
            </a:extLst>
          </p:cNvPr>
          <p:cNvSpPr txBox="1"/>
          <p:nvPr/>
        </p:nvSpPr>
        <p:spPr>
          <a:xfrm>
            <a:off x="961058" y="5657290"/>
            <a:ext cx="87857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 Maximum likelihood solution tries to adjust the parameters within their uncertainty extent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F47823-B1C7-1447-B4E0-BEB3892436BB}"/>
              </a:ext>
            </a:extLst>
          </p:cNvPr>
          <p:cNvSpPr txBox="1"/>
          <p:nvPr/>
        </p:nvSpPr>
        <p:spPr>
          <a:xfrm>
            <a:off x="10380837" y="5289035"/>
            <a:ext cx="1680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Loeb et al. 2008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62E340-4545-E345-8CD3-989E74881BAA}"/>
              </a:ext>
            </a:extLst>
          </p:cNvPr>
          <p:cNvSpPr txBox="1"/>
          <p:nvPr/>
        </p:nvSpPr>
        <p:spPr>
          <a:xfrm>
            <a:off x="961058" y="6026622"/>
            <a:ext cx="10977513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CPF will aid in nailing down the CERES instrument calibration and the </a:t>
            </a:r>
            <a:r>
              <a:rPr lang="en-US" dirty="0" err="1"/>
              <a:t>unfiltering</a:t>
            </a:r>
            <a:r>
              <a:rPr lang="en-US" dirty="0"/>
              <a:t> (which is account for the CERES spectral response) as well as time averaging (hourly GEO derived broadband fluxes)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0DC0CF-E5D3-B34F-9140-9DC0DE8C6A33}"/>
              </a:ext>
            </a:extLst>
          </p:cNvPr>
          <p:cNvSpPr/>
          <p:nvPr/>
        </p:nvSpPr>
        <p:spPr>
          <a:xfrm>
            <a:off x="5963363" y="2363056"/>
            <a:ext cx="612098" cy="106594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308FE72-9B65-8D48-BCFF-95120DE103CD}"/>
              </a:ext>
            </a:extLst>
          </p:cNvPr>
          <p:cNvSpPr/>
          <p:nvPr/>
        </p:nvSpPr>
        <p:spPr>
          <a:xfrm>
            <a:off x="5963363" y="3871372"/>
            <a:ext cx="612098" cy="3693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6A318DF-DFBF-5C4D-BB3B-87C522AA73AE}"/>
              </a:ext>
            </a:extLst>
          </p:cNvPr>
          <p:cNvSpPr txBox="1"/>
          <p:nvPr/>
        </p:nvSpPr>
        <p:spPr>
          <a:xfrm>
            <a:off x="2715971" y="3488255"/>
            <a:ext cx="657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ADM</a:t>
            </a:r>
          </a:p>
        </p:txBody>
      </p:sp>
      <p:sp>
        <p:nvSpPr>
          <p:cNvPr id="13" name="Right Brace 12">
            <a:extLst>
              <a:ext uri="{FF2B5EF4-FFF2-40B4-BE49-F238E27FC236}">
                <a16:creationId xmlns:a16="http://schemas.microsoft.com/office/drawing/2014/main" id="{24A67F99-BA33-DF49-AB8E-B14761277F5C}"/>
              </a:ext>
            </a:extLst>
          </p:cNvPr>
          <p:cNvSpPr/>
          <p:nvPr/>
        </p:nvSpPr>
        <p:spPr>
          <a:xfrm>
            <a:off x="2558266" y="3488255"/>
            <a:ext cx="92467" cy="369332"/>
          </a:xfrm>
          <a:prstGeom prst="rightBrac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274E73-19D2-614B-9998-A1FF8821D9AD}"/>
              </a:ext>
            </a:extLst>
          </p:cNvPr>
          <p:cNvSpPr txBox="1"/>
          <p:nvPr/>
        </p:nvSpPr>
        <p:spPr>
          <a:xfrm>
            <a:off x="2729586" y="3871372"/>
            <a:ext cx="591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TISA</a:t>
            </a:r>
          </a:p>
        </p:txBody>
      </p:sp>
      <p:sp>
        <p:nvSpPr>
          <p:cNvPr id="15" name="Right Brace 14">
            <a:extLst>
              <a:ext uri="{FF2B5EF4-FFF2-40B4-BE49-F238E27FC236}">
                <a16:creationId xmlns:a16="http://schemas.microsoft.com/office/drawing/2014/main" id="{C21753A5-9727-244E-81FD-6F572C3EC0AC}"/>
              </a:ext>
            </a:extLst>
          </p:cNvPr>
          <p:cNvSpPr/>
          <p:nvPr/>
        </p:nvSpPr>
        <p:spPr>
          <a:xfrm>
            <a:off x="2571881" y="3871372"/>
            <a:ext cx="92467" cy="369332"/>
          </a:xfrm>
          <a:prstGeom prst="rightBrac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Brace 15">
            <a:extLst>
              <a:ext uri="{FF2B5EF4-FFF2-40B4-BE49-F238E27FC236}">
                <a16:creationId xmlns:a16="http://schemas.microsoft.com/office/drawing/2014/main" id="{68F2F10F-C2F8-D94B-8B8D-79B423B5A4E6}"/>
              </a:ext>
            </a:extLst>
          </p:cNvPr>
          <p:cNvSpPr/>
          <p:nvPr/>
        </p:nvSpPr>
        <p:spPr>
          <a:xfrm>
            <a:off x="1878460" y="2404805"/>
            <a:ext cx="92467" cy="369332"/>
          </a:xfrm>
          <a:prstGeom prst="rightBrac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093DDE3-1E32-7B45-940E-F37147BE3631}"/>
              </a:ext>
            </a:extLst>
          </p:cNvPr>
          <p:cNvSpPr txBox="1"/>
          <p:nvPr/>
        </p:nvSpPr>
        <p:spPr>
          <a:xfrm>
            <a:off x="2058419" y="2407316"/>
            <a:ext cx="1073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CERES </a:t>
            </a:r>
            <a:r>
              <a:rPr lang="en-US" dirty="0" err="1"/>
              <a:t>cal</a:t>
            </a:r>
            <a:endParaRPr lang="en-US" dirty="0"/>
          </a:p>
        </p:txBody>
      </p:sp>
      <p:sp>
        <p:nvSpPr>
          <p:cNvPr id="18" name="Right Brace 17">
            <a:extLst>
              <a:ext uri="{FF2B5EF4-FFF2-40B4-BE49-F238E27FC236}">
                <a16:creationId xmlns:a16="http://schemas.microsoft.com/office/drawing/2014/main" id="{A1F7D1C3-ADEC-7349-A9C9-0F267169332D}"/>
              </a:ext>
            </a:extLst>
          </p:cNvPr>
          <p:cNvSpPr/>
          <p:nvPr/>
        </p:nvSpPr>
        <p:spPr>
          <a:xfrm>
            <a:off x="2525647" y="2793746"/>
            <a:ext cx="138701" cy="635253"/>
          </a:xfrm>
          <a:prstGeom prst="rightBrac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825C33A-B11D-F54A-834A-902FEC64070E}"/>
              </a:ext>
            </a:extLst>
          </p:cNvPr>
          <p:cNvSpPr txBox="1"/>
          <p:nvPr/>
        </p:nvSpPr>
        <p:spPr>
          <a:xfrm>
            <a:off x="2650733" y="2917489"/>
            <a:ext cx="1150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CERES SRF</a:t>
            </a:r>
          </a:p>
        </p:txBody>
      </p:sp>
    </p:spTree>
    <p:extLst>
      <p:ext uri="{BB962C8B-B14F-4D97-AF65-F5344CB8AC3E}">
        <p14:creationId xmlns:p14="http://schemas.microsoft.com/office/powerpoint/2010/main" val="2643168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1FDDB-7EE4-1A45-A83D-2B762DF96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CERES Cloud Radiative Effect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2EE0EE-9972-1D47-947D-EBF198C18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953" y="1315522"/>
            <a:ext cx="10267878" cy="397204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5784D8C-EF4A-3142-8FA2-030D0E75E74D}"/>
              </a:ext>
            </a:extLst>
          </p:cNvPr>
          <p:cNvSpPr/>
          <p:nvPr/>
        </p:nvSpPr>
        <p:spPr>
          <a:xfrm>
            <a:off x="10007029" y="3575409"/>
            <a:ext cx="791110" cy="72946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56740D-A0C5-0549-9541-61A0713D9C90}"/>
              </a:ext>
            </a:extLst>
          </p:cNvPr>
          <p:cNvSpPr/>
          <p:nvPr/>
        </p:nvSpPr>
        <p:spPr>
          <a:xfrm>
            <a:off x="5700445" y="3575409"/>
            <a:ext cx="791110" cy="72946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9CB0880-4552-FB43-B7EE-2A34644895DD}"/>
              </a:ext>
            </a:extLst>
          </p:cNvPr>
          <p:cNvSpPr txBox="1"/>
          <p:nvPr/>
        </p:nvSpPr>
        <p:spPr>
          <a:xfrm>
            <a:off x="838200" y="5295831"/>
            <a:ext cx="110384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• Some of the clear-sky flux difference between Edition 2.8 and 4.0 is the cloud mask (cloud identification)</a:t>
            </a:r>
          </a:p>
          <a:p>
            <a:r>
              <a:rPr lang="en-US" dirty="0"/>
              <a:t>• CERES EBAF also adds in the clear-sky portion of the partly cloud CERES footprint fluxes (based on MODIS NB to BB)</a:t>
            </a:r>
          </a:p>
          <a:p>
            <a:r>
              <a:rPr lang="en-US" dirty="0"/>
              <a:t>• Clear-sky fluxes next to cloud edges would have lower LW fluxes (more humid) and larger SW fluxes (more aerosols) compared to large domain clear-sky fluxes</a:t>
            </a:r>
          </a:p>
          <a:p>
            <a:r>
              <a:rPr lang="en-US" dirty="0"/>
              <a:t>• CPF will provide high resolution clear-sky fluxes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0C615A-B011-994A-BB82-E7239F6CA2D0}"/>
              </a:ext>
            </a:extLst>
          </p:cNvPr>
          <p:cNvSpPr txBox="1"/>
          <p:nvPr/>
        </p:nvSpPr>
        <p:spPr>
          <a:xfrm>
            <a:off x="10288740" y="4969608"/>
            <a:ext cx="1680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Loeb et al. 2018</a:t>
            </a:r>
          </a:p>
        </p:txBody>
      </p:sp>
    </p:spTree>
    <p:extLst>
      <p:ext uri="{BB962C8B-B14F-4D97-AF65-F5344CB8AC3E}">
        <p14:creationId xmlns:p14="http://schemas.microsoft.com/office/powerpoint/2010/main" val="1552168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3FA97-9180-2F48-9E0B-DB441B389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CERES GEO derived broadband fluxes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1D4B7B-C977-6146-B381-67A76B24E6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To estimate the regional (100</a:t>
            </a:r>
            <a:r>
              <a:rPr lang="en-US" baseline="30000" dirty="0"/>
              <a:t>2</a:t>
            </a:r>
            <a:r>
              <a:rPr lang="en-US" dirty="0"/>
              <a:t> km) diurnal flux between Terra (10:30AM) and Aqua (13:30PM) CERES measurements, CERES uses hourly geostationary (GEO) derived broadband fluxes</a:t>
            </a:r>
          </a:p>
          <a:p>
            <a:pPr lvl="1"/>
            <a:r>
              <a:rPr lang="en-US" dirty="0"/>
              <a:t>Maritime stratus regions will have more clouds in the morning than the afternoon</a:t>
            </a:r>
          </a:p>
          <a:p>
            <a:pPr lvl="1"/>
            <a:r>
              <a:rPr lang="en-US" dirty="0"/>
              <a:t>Land afternoon convection regions have more clouds in the late afternoon and clear-sky mornings</a:t>
            </a:r>
          </a:p>
          <a:p>
            <a:pPr lvl="1"/>
            <a:r>
              <a:rPr lang="en-US" dirty="0"/>
              <a:t>The CERES daily mean fluxes should be independent of the CERES instrument satellite orbit</a:t>
            </a:r>
          </a:p>
          <a:p>
            <a:pPr lvl="1"/>
            <a:r>
              <a:rPr lang="en-US" dirty="0"/>
              <a:t>The hourly/daily/monthly SYN1deg product is a combined </a:t>
            </a:r>
            <a:r>
              <a:rPr lang="en-US" dirty="0" err="1"/>
              <a:t>Terra+Aqua+GEO</a:t>
            </a:r>
            <a:r>
              <a:rPr lang="en-US" dirty="0"/>
              <a:t> TOA and compute surface flux product</a:t>
            </a:r>
          </a:p>
          <a:p>
            <a:r>
              <a:rPr lang="en-US" dirty="0"/>
              <a:t>Once Terra and Aqua start drifting (mid 2022), CERES will have to migrate to a NOAA-20 based CERES EBAF dataset</a:t>
            </a:r>
          </a:p>
          <a:p>
            <a:pPr lvl="1"/>
            <a:r>
              <a:rPr lang="en-US" dirty="0"/>
              <a:t>CERES would need to rely more on the GEO derived fluxes</a:t>
            </a:r>
          </a:p>
          <a:p>
            <a:r>
              <a:rPr lang="en-US" dirty="0"/>
              <a:t>Since ISS is in a </a:t>
            </a:r>
            <a:r>
              <a:rPr lang="en-US" dirty="0" err="1"/>
              <a:t>precessionary</a:t>
            </a:r>
            <a:r>
              <a:rPr lang="en-US" dirty="0"/>
              <a:t> orbit would allow CLARREO to validate the GEO derived SW broadband fluxes across all sunlit hours of the day</a:t>
            </a:r>
          </a:p>
        </p:txBody>
      </p:sp>
    </p:spTree>
    <p:extLst>
      <p:ext uri="{BB962C8B-B14F-4D97-AF65-F5344CB8AC3E}">
        <p14:creationId xmlns:p14="http://schemas.microsoft.com/office/powerpoint/2010/main" val="13900926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087FED6-C5E0-BC4F-8F3B-94B874594F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415" y="719190"/>
            <a:ext cx="4184766" cy="61388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C0BE124-877A-8C4B-A9B1-C613A5C5B8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8908" y="721182"/>
            <a:ext cx="4319610" cy="616710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B0400BA-6F72-B549-8DB0-4AD63E25A641}"/>
              </a:ext>
            </a:extLst>
          </p:cNvPr>
          <p:cNvSpPr txBox="1"/>
          <p:nvPr/>
        </p:nvSpPr>
        <p:spPr>
          <a:xfrm>
            <a:off x="582414" y="195970"/>
            <a:ext cx="100480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CERES-only monthly averaged fluxes based on constant meteorology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D19C9FB-C993-D04B-995D-F47D946593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9245" y="719190"/>
            <a:ext cx="2500341" cy="193154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E6AE201-2F10-DE45-A8F8-E0EE7F9055E9}"/>
              </a:ext>
            </a:extLst>
          </p:cNvPr>
          <p:cNvSpPr txBox="1"/>
          <p:nvPr/>
        </p:nvSpPr>
        <p:spPr>
          <a:xfrm>
            <a:off x="9109245" y="2865264"/>
            <a:ext cx="2962890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Note the hourly SW and LW fluxes from constant meteorology do not capture the GERB diurnal fluxes</a:t>
            </a:r>
          </a:p>
        </p:txBody>
      </p:sp>
    </p:spTree>
    <p:extLst>
      <p:ext uri="{BB962C8B-B14F-4D97-AF65-F5344CB8AC3E}">
        <p14:creationId xmlns:p14="http://schemas.microsoft.com/office/powerpoint/2010/main" val="9178279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E6409-EA5B-A242-8012-DADAC844F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Aqua – Terra SSF1deg fluxes (constant meteorology diurnal averaging)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49B183-4EFB-914C-A600-09191AECAB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87" y="1852720"/>
            <a:ext cx="5874054" cy="30377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9C5816E-3D39-1E41-A37C-1ABD0F90DD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3561" y="1852720"/>
            <a:ext cx="5793934" cy="30377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D39E228-1848-8448-BEBD-E9E97BA247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8736858" y="2534827"/>
            <a:ext cx="627339" cy="53672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EECEBAC-2EB8-0F4C-89F0-5649A1D137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2849276" y="2530095"/>
            <a:ext cx="584398" cy="536723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F1F1B57-F07E-3041-847C-26E155EAC1A7}"/>
              </a:ext>
            </a:extLst>
          </p:cNvPr>
          <p:cNvSpPr txBox="1"/>
          <p:nvPr/>
        </p:nvSpPr>
        <p:spPr>
          <a:xfrm>
            <a:off x="244505" y="2024009"/>
            <a:ext cx="24141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Global mean -1.6 Wm-2</a:t>
            </a:r>
          </a:p>
          <a:p>
            <a:r>
              <a:rPr lang="en-US" dirty="0">
                <a:solidFill>
                  <a:schemeClr val="bg1"/>
                </a:solidFill>
              </a:rPr>
              <a:t>2002-2020 -0.14 Wm-2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1EBAB5D-22FA-1B4E-B8FE-75A147C314DE}"/>
              </a:ext>
            </a:extLst>
          </p:cNvPr>
          <p:cNvSpPr txBox="1"/>
          <p:nvPr/>
        </p:nvSpPr>
        <p:spPr>
          <a:xfrm>
            <a:off x="6096000" y="2024009"/>
            <a:ext cx="24141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Global mean -0.4 Wm-2</a:t>
            </a:r>
          </a:p>
          <a:p>
            <a:r>
              <a:rPr lang="en-US" dirty="0">
                <a:solidFill>
                  <a:schemeClr val="bg1"/>
                </a:solidFill>
              </a:rPr>
              <a:t>2002-2020 -0.46 Wm-2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CBB5A7D-7619-CB42-BB4A-C8549F9C5666}"/>
              </a:ext>
            </a:extLst>
          </p:cNvPr>
          <p:cNvSpPr txBox="1"/>
          <p:nvPr/>
        </p:nvSpPr>
        <p:spPr>
          <a:xfrm>
            <a:off x="2754554" y="2024009"/>
            <a:ext cx="3399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SW Dec 2020, Aqua-Terra SSF1deg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BE670AE-EF97-AD43-B88E-C9D82A843B39}"/>
              </a:ext>
            </a:extLst>
          </p:cNvPr>
          <p:cNvSpPr txBox="1"/>
          <p:nvPr/>
        </p:nvSpPr>
        <p:spPr>
          <a:xfrm>
            <a:off x="8625242" y="2024009"/>
            <a:ext cx="337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LW Dec 2020, Aqua-Terra SSF1deg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4E56A3-A66E-AD4E-B3DE-AA46CAAE98EE}"/>
              </a:ext>
            </a:extLst>
          </p:cNvPr>
          <p:cNvSpPr txBox="1"/>
          <p:nvPr/>
        </p:nvSpPr>
        <p:spPr>
          <a:xfrm>
            <a:off x="2658627" y="4890499"/>
            <a:ext cx="1059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SW (m-2)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0E7AE9-C325-024F-8305-BB16F692214D}"/>
              </a:ext>
            </a:extLst>
          </p:cNvPr>
          <p:cNvSpPr txBox="1"/>
          <p:nvPr/>
        </p:nvSpPr>
        <p:spPr>
          <a:xfrm>
            <a:off x="8532681" y="4890499"/>
            <a:ext cx="1040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LW (m-2)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B94A234-CE11-654E-A66D-569A8C1490F3}"/>
              </a:ext>
            </a:extLst>
          </p:cNvPr>
          <p:cNvSpPr txBox="1"/>
          <p:nvPr/>
        </p:nvSpPr>
        <p:spPr>
          <a:xfrm>
            <a:off x="669186" y="5739680"/>
            <a:ext cx="106427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• Note that the Aqua-Terra regional flux difference can exceed 50Wm-2 (SW) and 20Wm-2 (LW)</a:t>
            </a:r>
          </a:p>
          <a:p>
            <a:r>
              <a:rPr lang="en-US" dirty="0"/>
              <a:t>• The Aqua-Terra global mean flux difference is very small (orbit is optimal to compute global daily mean fluxes) </a:t>
            </a:r>
          </a:p>
        </p:txBody>
      </p:sp>
    </p:spTree>
    <p:extLst>
      <p:ext uri="{BB962C8B-B14F-4D97-AF65-F5344CB8AC3E}">
        <p14:creationId xmlns:p14="http://schemas.microsoft.com/office/powerpoint/2010/main" val="22274308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783BDC-C301-9142-9054-41B54BCEE01E}"/>
              </a:ext>
            </a:extLst>
          </p:cNvPr>
          <p:cNvSpPr txBox="1"/>
          <p:nvPr/>
        </p:nvSpPr>
        <p:spPr>
          <a:xfrm>
            <a:off x="582414" y="195970"/>
            <a:ext cx="73368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CERES-only monthly averaged GEO derived fluxes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687483-E0B6-9241-BE27-116520C125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311" y="863028"/>
            <a:ext cx="4226372" cy="59949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307C0EA-FB30-CE4A-9AB8-754126EE09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4357" y="863028"/>
            <a:ext cx="5608628" cy="59230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3AC5501-33A9-7F49-A2BF-5C587381EE8C}"/>
              </a:ext>
            </a:extLst>
          </p:cNvPr>
          <p:cNvSpPr txBox="1"/>
          <p:nvPr/>
        </p:nvSpPr>
        <p:spPr>
          <a:xfrm>
            <a:off x="9421402" y="863028"/>
            <a:ext cx="59144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GEO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634CC8-2EC1-114E-847D-AE59EEE0DAFB}"/>
              </a:ext>
            </a:extLst>
          </p:cNvPr>
          <p:cNvSpPr txBox="1"/>
          <p:nvPr/>
        </p:nvSpPr>
        <p:spPr>
          <a:xfrm>
            <a:off x="9427219" y="2720938"/>
            <a:ext cx="59144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GEO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9D27B3-BE81-F745-8D1C-74202D397897}"/>
              </a:ext>
            </a:extLst>
          </p:cNvPr>
          <p:cNvSpPr txBox="1"/>
          <p:nvPr/>
        </p:nvSpPr>
        <p:spPr>
          <a:xfrm>
            <a:off x="9421402" y="4578848"/>
            <a:ext cx="59144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GEO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59CECC0-45D0-094D-9909-BAD55DD9178A}"/>
              </a:ext>
            </a:extLst>
          </p:cNvPr>
          <p:cNvSpPr txBox="1"/>
          <p:nvPr/>
        </p:nvSpPr>
        <p:spPr>
          <a:xfrm>
            <a:off x="3757239" y="4505217"/>
            <a:ext cx="59144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GEO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9045527-B330-F842-91ED-BBA14D1B7398}"/>
              </a:ext>
            </a:extLst>
          </p:cNvPr>
          <p:cNvSpPr txBox="1"/>
          <p:nvPr/>
        </p:nvSpPr>
        <p:spPr>
          <a:xfrm>
            <a:off x="3794400" y="2666141"/>
            <a:ext cx="59144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GEO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E32D736-A958-264D-B6E0-3E3B7F1FCC63}"/>
              </a:ext>
            </a:extLst>
          </p:cNvPr>
          <p:cNvSpPr txBox="1"/>
          <p:nvPr/>
        </p:nvSpPr>
        <p:spPr>
          <a:xfrm>
            <a:off x="3659124" y="827065"/>
            <a:ext cx="59144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GEO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DF4B01E-6F5A-514D-91BC-3FFB103975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59919" y="363756"/>
            <a:ext cx="1909769" cy="147531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7CBE997-2764-3B4C-833B-9B1F4D8BFAB6}"/>
              </a:ext>
            </a:extLst>
          </p:cNvPr>
          <p:cNvSpPr txBox="1"/>
          <p:nvPr/>
        </p:nvSpPr>
        <p:spPr>
          <a:xfrm>
            <a:off x="10092985" y="1839075"/>
            <a:ext cx="2167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dashed lines are GEO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943E3A3-7E81-1746-AA09-1F5BE5934B92}"/>
              </a:ext>
            </a:extLst>
          </p:cNvPr>
          <p:cNvSpPr txBox="1"/>
          <p:nvPr/>
        </p:nvSpPr>
        <p:spPr>
          <a:xfrm>
            <a:off x="10228659" y="2865264"/>
            <a:ext cx="1843476" cy="20313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Though not perfect the hourly SW and LW fluxes from GEO are more consistent to GERB</a:t>
            </a:r>
          </a:p>
        </p:txBody>
      </p:sp>
    </p:spTree>
    <p:extLst>
      <p:ext uri="{BB962C8B-B14F-4D97-AF65-F5344CB8AC3E}">
        <p14:creationId xmlns:p14="http://schemas.microsoft.com/office/powerpoint/2010/main" val="28881479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FF0B0-760E-8C47-90AF-1FF84CD07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GEO derived broadband fluxes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67A94F-41A5-6C48-8302-2641662869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GEO broadband radiances are based on empirical and theoretical GEO channel narrowband to broadband relationships that are a function of angles, cloud fraction, phase, optical depth</a:t>
            </a:r>
          </a:p>
          <a:p>
            <a:r>
              <a:rPr lang="en-US" dirty="0"/>
              <a:t>GEO broadband radiances are converted to fluxes using the Ed2 CERES TRMM ADM and are based on angles, cloud fraction, phase, optical depth from CERES RAPS mode scans</a:t>
            </a:r>
          </a:p>
          <a:p>
            <a:pPr lvl="1"/>
            <a:r>
              <a:rPr lang="en-US" dirty="0"/>
              <a:t>GEO Cloud properties need to be consistent across GEO platforms in space and time and with the MODIS imager clouds to ensure consistent GEO derived broadband fluxes</a:t>
            </a:r>
          </a:p>
          <a:p>
            <a:pPr lvl="1"/>
            <a:r>
              <a:rPr lang="en-US" dirty="0"/>
              <a:t>Also required for consistent hourly computed surface fluxes</a:t>
            </a:r>
          </a:p>
          <a:p>
            <a:r>
              <a:rPr lang="en-US" dirty="0"/>
              <a:t>Consistent GEO channel radiances and cloud properties required to retrieve GEO derived fluxes is accomplished by inter-calibrating GEOs with Aqua-MODIS</a:t>
            </a:r>
          </a:p>
          <a:p>
            <a:pPr lvl="1"/>
            <a:r>
              <a:rPr lang="en-US" dirty="0"/>
              <a:t>This Radiometrically scales the GEO channel radiance to the Aqua-MODIS imager calibration reference. </a:t>
            </a:r>
          </a:p>
          <a:p>
            <a:pPr lvl="1"/>
            <a:r>
              <a:rPr lang="en-US" dirty="0"/>
              <a:t>Transfers the MODIS calibration stability to the GEO constellation</a:t>
            </a:r>
          </a:p>
          <a:p>
            <a:pPr lvl="1"/>
            <a:r>
              <a:rPr lang="en-US" dirty="0"/>
              <a:t>The MODIS channel calibration stability is further verified using invariant targets such as deep convective clouds, desert, and polar ice targets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05252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A4F13-F67C-F441-9A80-6C540C61E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Steps needed for cross-sensor consistent retrievals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868D1D-5DD4-A543-9F09-30239CF32B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546" y="1879069"/>
            <a:ext cx="10983074" cy="348326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D5E05AD-520F-8F46-82B8-AC158743AA21}"/>
              </a:ext>
            </a:extLst>
          </p:cNvPr>
          <p:cNvSpPr txBox="1"/>
          <p:nvPr/>
        </p:nvSpPr>
        <p:spPr>
          <a:xfrm>
            <a:off x="657546" y="5435029"/>
            <a:ext cx="28870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Rely on sensor onboard calibration systems and calibration teams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02C626-970E-2147-BC40-92935A35846F}"/>
              </a:ext>
            </a:extLst>
          </p:cNvPr>
          <p:cNvSpPr txBox="1"/>
          <p:nvPr/>
        </p:nvSpPr>
        <p:spPr>
          <a:xfrm>
            <a:off x="3748355" y="4303160"/>
            <a:ext cx="224147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CLARREO observations will provide an absolute calibration reference and reduce inter-calibration and PICS characterization uncertainties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44C1BA-BACE-3041-A4C7-8ADBB940F891}"/>
              </a:ext>
            </a:extLst>
          </p:cNvPr>
          <p:cNvSpPr txBox="1"/>
          <p:nvPr/>
        </p:nvSpPr>
        <p:spPr>
          <a:xfrm>
            <a:off x="6096000" y="4857157"/>
            <a:ext cx="224147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Sensor capabilities and channels vary across the constellation – exact sensor copies difficult to achieve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E8E8FF-253E-9B48-B3B0-5EB0785E1A55}"/>
              </a:ext>
            </a:extLst>
          </p:cNvPr>
          <p:cNvSpPr txBox="1"/>
          <p:nvPr/>
        </p:nvSpPr>
        <p:spPr>
          <a:xfrm>
            <a:off x="8896565" y="4627389"/>
            <a:ext cx="25599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retrievals that are consistent across all angular observations</a:t>
            </a:r>
          </a:p>
        </p:txBody>
      </p:sp>
    </p:spTree>
    <p:extLst>
      <p:ext uri="{BB962C8B-B14F-4D97-AF65-F5344CB8AC3E}">
        <p14:creationId xmlns:p14="http://schemas.microsoft.com/office/powerpoint/2010/main" val="18505214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8394A-D7EB-F741-8963-74BB885BF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MODIS and VIIRS imager 0.64µm stability tracking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E313CC-E4DC-4846-BCC4-9BCEF23B00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350" y="1900719"/>
            <a:ext cx="5760920" cy="49572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60AB26C-EB47-6E4D-8273-473C425829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900719"/>
            <a:ext cx="5531878" cy="24555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D608B70-B601-5741-9CE0-4452A6E4A5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0270" y="4349100"/>
            <a:ext cx="4760858" cy="2506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2479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C139E-AC79-0547-883A-B4A9AE811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NOAA20-VIIRS radiometric scaling (inter-calibration) to Aqua-MODIS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0F3EE5-7016-9146-A155-1453A286FD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939363"/>
            <a:ext cx="4455386" cy="491863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6415CB5-9733-9C4B-8F7B-DDFCCB9B6D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3586" y="2053604"/>
            <a:ext cx="4138376" cy="480439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2475B06-13FE-CE46-A98F-838F967F3861}"/>
              </a:ext>
            </a:extLst>
          </p:cNvPr>
          <p:cNvSpPr txBox="1"/>
          <p:nvPr/>
        </p:nvSpPr>
        <p:spPr>
          <a:xfrm>
            <a:off x="9431962" y="2732926"/>
            <a:ext cx="2188395" cy="14773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Using coincident ray-matched VIIRS and MODIS reflectance gridded pairs over all-sky tropical ocean</a:t>
            </a:r>
          </a:p>
        </p:txBody>
      </p:sp>
    </p:spTree>
    <p:extLst>
      <p:ext uri="{BB962C8B-B14F-4D97-AF65-F5344CB8AC3E}">
        <p14:creationId xmlns:p14="http://schemas.microsoft.com/office/powerpoint/2010/main" val="38963003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3A8D5-CCF5-EE49-B479-8E8823E5F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GEO to Aqua-MODIS radiometric scaling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D87E5B-9D80-264A-B84C-F56D4BF5EC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2252" y="1858909"/>
            <a:ext cx="5892800" cy="3530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0192F86-09AF-BD4B-AC27-1CCA3AA55C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2" y="1809750"/>
            <a:ext cx="5867400" cy="3238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0D21515-3F45-6E47-BB96-1CAE8AC89F39}"/>
              </a:ext>
            </a:extLst>
          </p:cNvPr>
          <p:cNvSpPr txBox="1"/>
          <p:nvPr/>
        </p:nvSpPr>
        <p:spPr>
          <a:xfrm>
            <a:off x="5848210" y="5403422"/>
            <a:ext cx="6110910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• The primary approach is all-sky tropical ocean (ATO) ray-matching </a:t>
            </a:r>
          </a:p>
          <a:p>
            <a:r>
              <a:rPr lang="en-US" dirty="0"/>
              <a:t>• the other approaches validate the primary approach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1A74ED-A092-5542-952C-0B228F86D2C8}"/>
              </a:ext>
            </a:extLst>
          </p:cNvPr>
          <p:cNvSpPr txBox="1"/>
          <p:nvPr/>
        </p:nvSpPr>
        <p:spPr>
          <a:xfrm>
            <a:off x="616449" y="5034214"/>
            <a:ext cx="4850815" cy="147732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Legend</a:t>
            </a:r>
          </a:p>
          <a:p>
            <a:r>
              <a:rPr lang="en-US" dirty="0"/>
              <a:t>ATO         All-sky tropical ocean ray matching</a:t>
            </a:r>
          </a:p>
          <a:p>
            <a:r>
              <a:rPr lang="en-US" dirty="0"/>
              <a:t>DCC-RM Deep convective cloud ray-matching</a:t>
            </a:r>
          </a:p>
          <a:p>
            <a:r>
              <a:rPr lang="en-US" dirty="0"/>
              <a:t>PICS        Pseudo invariant calibration site (desert)</a:t>
            </a:r>
          </a:p>
          <a:p>
            <a:r>
              <a:rPr lang="en-US" dirty="0"/>
              <a:t>DCC-IT     Deep convective cloud invariant target</a:t>
            </a:r>
          </a:p>
        </p:txBody>
      </p:sp>
    </p:spTree>
    <p:extLst>
      <p:ext uri="{BB962C8B-B14F-4D97-AF65-F5344CB8AC3E}">
        <p14:creationId xmlns:p14="http://schemas.microsoft.com/office/powerpoint/2010/main" val="6198375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9D074-4583-D849-8A6A-FCCEC7758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B96ED0-052A-2F46-B068-D71325ED3C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CLARREO will help reduce CERES flux uncertainties by</a:t>
            </a:r>
          </a:p>
          <a:p>
            <a:pPr lvl="1"/>
            <a:r>
              <a:rPr lang="en-US" dirty="0"/>
              <a:t>Reducing the uncertainty of the CERES derived Earth’s Energy Imbalance flux  </a:t>
            </a:r>
          </a:p>
          <a:p>
            <a:pPr lvl="1"/>
            <a:r>
              <a:rPr lang="en-US" dirty="0"/>
              <a:t>Radiometrically scaling the CERES instrument calibration to the CLARREO SI-traceable reference</a:t>
            </a:r>
          </a:p>
          <a:p>
            <a:pPr lvl="1"/>
            <a:r>
              <a:rPr lang="en-US" dirty="0"/>
              <a:t>Improving CERES </a:t>
            </a:r>
            <a:r>
              <a:rPr lang="en-US" dirty="0" err="1"/>
              <a:t>unfiltering</a:t>
            </a:r>
            <a:r>
              <a:rPr lang="en-US" dirty="0"/>
              <a:t> (instrument SRF -&gt; BB flat spectra) algorithm</a:t>
            </a:r>
          </a:p>
          <a:p>
            <a:pPr lvl="1"/>
            <a:r>
              <a:rPr lang="en-US" dirty="0"/>
              <a:t>Validating CERES clear-sky fluxes from partly cloud footprints</a:t>
            </a:r>
          </a:p>
          <a:p>
            <a:pPr lvl="1"/>
            <a:r>
              <a:rPr lang="en-US" dirty="0"/>
              <a:t>Validate the CERES GEO derived regional diurnal flux (CPF in ISS </a:t>
            </a:r>
            <a:r>
              <a:rPr lang="en-US" dirty="0" err="1"/>
              <a:t>precessionary</a:t>
            </a:r>
            <a:r>
              <a:rPr lang="en-US" dirty="0"/>
              <a:t> orbit) to properly compute the daily mean flux from CERES instantaneous </a:t>
            </a:r>
            <a:r>
              <a:rPr lang="en-US" dirty="0" err="1"/>
              <a:t>obs</a:t>
            </a:r>
            <a:endParaRPr lang="en-US" dirty="0"/>
          </a:p>
          <a:p>
            <a:r>
              <a:rPr lang="en-US" dirty="0"/>
              <a:t>CLARREO will help provide consistent cloud and visible channel radiances across the constellation of GEO, MODIS and VIIRS imagers</a:t>
            </a:r>
          </a:p>
          <a:p>
            <a:pPr lvl="1"/>
            <a:r>
              <a:rPr lang="en-US" dirty="0"/>
              <a:t>Radiometrically scaling the GEO, MODIS and VIIRS visible channel radiance to the CLARREO SI-traceable reference</a:t>
            </a:r>
          </a:p>
          <a:p>
            <a:pPr lvl="1"/>
            <a:r>
              <a:rPr lang="en-US" dirty="0"/>
              <a:t>Reducing the scene specific spectral band adjustment factor uncertainties to improve GEO inter-calibration with either MODIS or VIIRS</a:t>
            </a:r>
          </a:p>
          <a:p>
            <a:pPr lvl="1"/>
            <a:r>
              <a:rPr lang="en-US" dirty="0"/>
              <a:t>Improve the GEO, MODIS, VIIRS stability monitoring by further angular and spectral characterization of PICS and DCC</a:t>
            </a:r>
          </a:p>
        </p:txBody>
      </p:sp>
    </p:spTree>
    <p:extLst>
      <p:ext uri="{BB962C8B-B14F-4D97-AF65-F5344CB8AC3E}">
        <p14:creationId xmlns:p14="http://schemas.microsoft.com/office/powerpoint/2010/main" val="660663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1832</TotalTime>
  <Words>1122</Words>
  <Application>Microsoft Macintosh PowerPoint</Application>
  <PresentationFormat>Widescreen</PresentationFormat>
  <Paragraphs>108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CPF-CERES intercalibration: Expected Impact</vt:lpstr>
      <vt:lpstr>CERES Earth Radiation Budget (ed4.1)</vt:lpstr>
      <vt:lpstr>CERES global flux trends</vt:lpstr>
      <vt:lpstr>What are the largest CERES EEI uncertainties?</vt:lpstr>
      <vt:lpstr>CERES Cloud Radiative Effect</vt:lpstr>
      <vt:lpstr>CERES GEO derived broadband fluxes</vt:lpstr>
      <vt:lpstr>PowerPoint Presentation</vt:lpstr>
      <vt:lpstr>Aqua – Terra SSF1deg fluxes (constant meteorology diurnal averaging)</vt:lpstr>
      <vt:lpstr>PowerPoint Presentation</vt:lpstr>
      <vt:lpstr>GEO derived broadband fluxes</vt:lpstr>
      <vt:lpstr>Steps needed for cross-sensor consistent retrievals </vt:lpstr>
      <vt:lpstr>MODIS and VIIRS imager 0.64µm stability tracking</vt:lpstr>
      <vt:lpstr>NOAA20-VIIRS radiometric scaling (inter-calibration) to Aqua-MODIS </vt:lpstr>
      <vt:lpstr>GEO to Aqua-MODIS radiometric scaling</vt:lpstr>
      <vt:lpstr>Conclusions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CPF-CERES intercalibration: Expected Impact</dc:title>
  <dc:creator>Doelling, David Robert (LARC-E302)</dc:creator>
  <cp:lastModifiedBy>Doelling, David Robert (LARC-E302)</cp:lastModifiedBy>
  <cp:revision>21</cp:revision>
  <dcterms:created xsi:type="dcterms:W3CDTF">2021-10-28T12:59:37Z</dcterms:created>
  <dcterms:modified xsi:type="dcterms:W3CDTF">2021-10-29T20:05:17Z</dcterms:modified>
</cp:coreProperties>
</file>