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60" r:id="rId4"/>
    <p:sldId id="261" r:id="rId5"/>
    <p:sldId id="262" r:id="rId6"/>
    <p:sldId id="263" r:id="rId7"/>
    <p:sldId id="265" r:id="rId8"/>
    <p:sldId id="264" r:id="rId9"/>
    <p:sldId id="266" r:id="rId10"/>
    <p:sldId id="267" r:id="rId11"/>
    <p:sldId id="271" r:id="rId12"/>
    <p:sldId id="270" r:id="rId13"/>
    <p:sldId id="278" r:id="rId14"/>
    <p:sldId id="269" r:id="rId15"/>
    <p:sldId id="277" r:id="rId16"/>
    <p:sldId id="279"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snapToObjects="1">
      <p:cViewPr varScale="1">
        <p:scale>
          <a:sx n="117" d="100"/>
          <a:sy n="117" d="100"/>
        </p:scale>
        <p:origin x="808"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70223F-02A2-E347-A6DD-FCCF150BB308}" type="datetimeFigureOut">
              <a:rPr lang="en-US" smtClean="0"/>
              <a:t>10/29/21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E69A80-9C0F-4041-B220-697AD6AFACF8}" type="slidenum">
              <a:rPr lang="en-US" smtClean="0"/>
              <a:t>‹#›</a:t>
            </a:fld>
            <a:endParaRPr lang="en-US"/>
          </a:p>
        </p:txBody>
      </p:sp>
    </p:spTree>
    <p:extLst>
      <p:ext uri="{BB962C8B-B14F-4D97-AF65-F5344CB8AC3E}">
        <p14:creationId xmlns:p14="http://schemas.microsoft.com/office/powerpoint/2010/main" val="25097668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DSCOVR</a:t>
            </a:r>
            <a:r>
              <a:rPr lang="en-US" baseline="0" dirty="0"/>
              <a:t> spacecraft is located at L1, which is 1.5M km away from the Earth and is located on the Sun and Earth plane, this means that the center of the image is both the view and solar nadir view. The EPIC observes the Earth in near backscatter conditions. The EPIC sensor has a blue, green, red and 0.76µm visible channels along with an oxygen A and B bands. The EPIC image is based on an SMOS detector array and does not have any onboard calibration systems. EPIC observes the the sunlit disk between 10-20 times a day, allowing diurnal sampling and the ability to inter-calibrate all Earth viewing sensors to verify EPICs stability</a:t>
            </a:r>
            <a:endParaRPr lang="en-US" dirty="0"/>
          </a:p>
        </p:txBody>
      </p:sp>
      <p:sp>
        <p:nvSpPr>
          <p:cNvPr id="4" name="Slide Number Placeholder 3"/>
          <p:cNvSpPr>
            <a:spLocks noGrp="1"/>
          </p:cNvSpPr>
          <p:nvPr>
            <p:ph type="sldNum" sz="quarter" idx="5"/>
          </p:nvPr>
        </p:nvSpPr>
        <p:spPr/>
        <p:txBody>
          <a:bodyPr/>
          <a:lstStyle/>
          <a:p>
            <a:fld id="{43D80D48-7E1B-0948-857A-5F6DAD50AAEA}" type="slidenum">
              <a:rPr lang="en-US" smtClean="0"/>
              <a:t>11</a:t>
            </a:fld>
            <a:endParaRPr lang="en-US"/>
          </a:p>
        </p:txBody>
      </p:sp>
    </p:spTree>
    <p:extLst>
      <p:ext uri="{BB962C8B-B14F-4D97-AF65-F5344CB8AC3E}">
        <p14:creationId xmlns:p14="http://schemas.microsoft.com/office/powerpoint/2010/main" val="35333141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we apply ATO-RM and DCC-RM between EPIC with NPP-VIIRS 0.65µm channel. The left plot shows the ATO-RM EPIC and NPP reflectance pairs, while the right plot shows the corresponding DCC-RM reflectance pairs.</a:t>
            </a:r>
          </a:p>
          <a:p>
            <a:r>
              <a:rPr lang="en-US" baseline="0" dirty="0"/>
              <a:t>A linear fit through the offset is computed and shown as the red line and the corresponding force fit slopes shown in red text are almost identical.</a:t>
            </a:r>
          </a:p>
          <a:p>
            <a:r>
              <a:rPr lang="en-US" baseline="0" dirty="0"/>
              <a:t>This validates the ray-matching methods using EPIC provide similar consistent as when applied between MODIS and VIIRS.</a:t>
            </a:r>
            <a:endParaRPr lang="en-US" dirty="0"/>
          </a:p>
        </p:txBody>
      </p:sp>
      <p:sp>
        <p:nvSpPr>
          <p:cNvPr id="4" name="Slide Number Placeholder 3"/>
          <p:cNvSpPr>
            <a:spLocks noGrp="1"/>
          </p:cNvSpPr>
          <p:nvPr>
            <p:ph type="sldNum" sz="quarter" idx="5"/>
          </p:nvPr>
        </p:nvSpPr>
        <p:spPr/>
        <p:txBody>
          <a:bodyPr/>
          <a:lstStyle/>
          <a:p>
            <a:fld id="{43D80D48-7E1B-0948-857A-5F6DAD50AAEA}" type="slidenum">
              <a:rPr lang="en-US" smtClean="0"/>
              <a:t>12</a:t>
            </a:fld>
            <a:endParaRPr lang="en-US"/>
          </a:p>
        </p:txBody>
      </p:sp>
    </p:spTree>
    <p:extLst>
      <p:ext uri="{BB962C8B-B14F-4D97-AF65-F5344CB8AC3E}">
        <p14:creationId xmlns:p14="http://schemas.microsoft.com/office/powerpoint/2010/main" val="27325644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a:t>
            </a:r>
            <a:r>
              <a:rPr lang="en-US" baseline="0"/>
              <a:t> DCC_IT, Libya-4, Aqua-MODIS and NPP-VIIRS based ATO-RM and DCC-RM show that their monthly gain trends are less then 0.03%/year, which is remarkable. The invariant target methods, which do not rely on the stability of either MODIS or VIIRS have consistent trends with the MODIS and VIIRS based ray-matched trends. This implies that we can use the EPIC sensor as an invariant target</a:t>
            </a:r>
            <a:endParaRPr lang="en-US"/>
          </a:p>
        </p:txBody>
      </p:sp>
      <p:sp>
        <p:nvSpPr>
          <p:cNvPr id="4" name="Slide Number Placeholder 3"/>
          <p:cNvSpPr>
            <a:spLocks noGrp="1"/>
          </p:cNvSpPr>
          <p:nvPr>
            <p:ph type="sldNum" sz="quarter" idx="5"/>
          </p:nvPr>
        </p:nvSpPr>
        <p:spPr/>
        <p:txBody>
          <a:bodyPr/>
          <a:lstStyle/>
          <a:p>
            <a:fld id="{43D80D48-7E1B-0948-857A-5F6DAD50AAEA}" type="slidenum">
              <a:rPr lang="en-US" smtClean="0"/>
              <a:t>13</a:t>
            </a:fld>
            <a:endParaRPr lang="en-US"/>
          </a:p>
        </p:txBody>
      </p:sp>
    </p:spTree>
    <p:extLst>
      <p:ext uri="{BB962C8B-B14F-4D97-AF65-F5344CB8AC3E}">
        <p14:creationId xmlns:p14="http://schemas.microsoft.com/office/powerpoint/2010/main" val="1557297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we show a plot of the NPP and N20-VIIRS</a:t>
            </a:r>
            <a:r>
              <a:rPr lang="en-US" baseline="0"/>
              <a:t> monthly gains with respect to Aqua-MODIS used as the reference to scale the VIIRS gains with. Before scaling N20 VIIRS shown as the dashed red line was nearly 4%  below the Aqua black trend line. After scaling the difference is now within 0.2%. Similarly, for NPP-VIIRS before radiometric scaling the green dashed line was 0.8% above the Aqua black trend line, after scaling the two are now within 0.3%. This validates the MODIS and VIIRS ray-matching inter-calibration methods can provide robust radiometric scaling factors.</a:t>
            </a:r>
            <a:endParaRPr lang="en-US"/>
          </a:p>
        </p:txBody>
      </p:sp>
      <p:sp>
        <p:nvSpPr>
          <p:cNvPr id="4" name="Slide Number Placeholder 3"/>
          <p:cNvSpPr>
            <a:spLocks noGrp="1"/>
          </p:cNvSpPr>
          <p:nvPr>
            <p:ph type="sldNum" sz="quarter" idx="5"/>
          </p:nvPr>
        </p:nvSpPr>
        <p:spPr/>
        <p:txBody>
          <a:bodyPr/>
          <a:lstStyle/>
          <a:p>
            <a:fld id="{43D80D48-7E1B-0948-857A-5F6DAD50AAEA}" type="slidenum">
              <a:rPr lang="en-US" smtClean="0"/>
              <a:t>14</a:t>
            </a:fld>
            <a:endParaRPr lang="en-US"/>
          </a:p>
        </p:txBody>
      </p:sp>
    </p:spTree>
    <p:extLst>
      <p:ext uri="{BB962C8B-B14F-4D97-AF65-F5344CB8AC3E}">
        <p14:creationId xmlns:p14="http://schemas.microsoft.com/office/powerpoint/2010/main" val="42891145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Here we show</a:t>
            </a:r>
            <a:r>
              <a:rPr lang="en-US" baseline="0"/>
              <a:t> a plot of the Aqua-MODIS, NPP-VIIRS and N20-VIIRS ATO-RM monthly gains before and after drift correction. The NPP-VIIRS negative trend shown as the green dashed line of -0.15%/year was stabilized within 0.01%/</a:t>
            </a:r>
            <a:r>
              <a:rPr lang="en-US" baseline="0" err="1"/>
              <a:t>yr</a:t>
            </a:r>
            <a:r>
              <a:rPr lang="en-US" baseline="0"/>
              <a:t> after drift correction, the red dashed line shows the N20 negative trend of -0.2%/</a:t>
            </a:r>
            <a:r>
              <a:rPr lang="en-US" baseline="0" err="1"/>
              <a:t>yr</a:t>
            </a:r>
            <a:r>
              <a:rPr lang="en-US" baseline="0"/>
              <a:t> and after drift correction is now within 0.07%/yr. Note that for Aqua was pretty stable to begin with at 0.06%/</a:t>
            </a:r>
            <a:r>
              <a:rPr lang="en-US" baseline="0" err="1"/>
              <a:t>yr</a:t>
            </a:r>
            <a:r>
              <a:rPr lang="en-US" baseline="0"/>
              <a:t> and after drift correction </a:t>
            </a:r>
            <a:r>
              <a:rPr lang="en-US" baseline="0" err="1"/>
              <a:t>wihtinb</a:t>
            </a:r>
            <a:r>
              <a:rPr lang="en-US" baseline="0"/>
              <a:t> 0.01%/year.</a:t>
            </a:r>
            <a:endParaRPr lang="en-US"/>
          </a:p>
          <a:p>
            <a:r>
              <a:rPr lang="en-US"/>
              <a:t>Note that all of the trend</a:t>
            </a:r>
            <a:r>
              <a:rPr lang="en-US" baseline="0"/>
              <a:t> standard errors were slightly reduced after applying drift correction</a:t>
            </a:r>
            <a:r>
              <a:rPr lang="en-US"/>
              <a:t> </a:t>
            </a:r>
          </a:p>
          <a:p>
            <a:r>
              <a:rPr lang="en-US"/>
              <a:t>This validates that the 3-month running mean DCC IT normalized</a:t>
            </a:r>
            <a:r>
              <a:rPr lang="en-US" baseline="0"/>
              <a:t> to the first 5-years drift correction algorithm is robust and improves the stability of the sensor record.</a:t>
            </a:r>
            <a:endParaRPr lang="en-US"/>
          </a:p>
        </p:txBody>
      </p:sp>
      <p:sp>
        <p:nvSpPr>
          <p:cNvPr id="4" name="Slide Number Placeholder 3"/>
          <p:cNvSpPr>
            <a:spLocks noGrp="1"/>
          </p:cNvSpPr>
          <p:nvPr>
            <p:ph type="sldNum" sz="quarter" idx="5"/>
          </p:nvPr>
        </p:nvSpPr>
        <p:spPr/>
        <p:txBody>
          <a:bodyPr/>
          <a:lstStyle/>
          <a:p>
            <a:fld id="{43D80D48-7E1B-0948-857A-5F6DAD50AAEA}" type="slidenum">
              <a:rPr lang="en-US" smtClean="0"/>
              <a:t>15</a:t>
            </a:fld>
            <a:endParaRPr lang="en-US"/>
          </a:p>
        </p:txBody>
      </p:sp>
    </p:spTree>
    <p:extLst>
      <p:ext uri="{BB962C8B-B14F-4D97-AF65-F5344CB8AC3E}">
        <p14:creationId xmlns:p14="http://schemas.microsoft.com/office/powerpoint/2010/main" val="32516818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4E5E3-8B2E-E145-85CF-99085DA8040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2B2CD63-631E-DD47-B6A4-057BC45BAE8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4148879-E20F-424F-A817-9075664C148F}"/>
              </a:ext>
            </a:extLst>
          </p:cNvPr>
          <p:cNvSpPr>
            <a:spLocks noGrp="1"/>
          </p:cNvSpPr>
          <p:nvPr>
            <p:ph type="dt" sz="half" idx="10"/>
          </p:nvPr>
        </p:nvSpPr>
        <p:spPr/>
        <p:txBody>
          <a:bodyPr/>
          <a:lstStyle/>
          <a:p>
            <a:fld id="{CE8E6050-E035-4946-9150-9E07D74A69DC}" type="datetimeFigureOut">
              <a:rPr lang="en-US" smtClean="0"/>
              <a:t>10/28/21</a:t>
            </a:fld>
            <a:endParaRPr lang="en-US"/>
          </a:p>
        </p:txBody>
      </p:sp>
      <p:sp>
        <p:nvSpPr>
          <p:cNvPr id="5" name="Footer Placeholder 4">
            <a:extLst>
              <a:ext uri="{FF2B5EF4-FFF2-40B4-BE49-F238E27FC236}">
                <a16:creationId xmlns:a16="http://schemas.microsoft.com/office/drawing/2014/main" id="{13DD2F1F-14CF-AC45-BF6F-276F72F6F3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DDFCF5-55FB-1242-BFE6-283C763B8ED0}"/>
              </a:ext>
            </a:extLst>
          </p:cNvPr>
          <p:cNvSpPr>
            <a:spLocks noGrp="1"/>
          </p:cNvSpPr>
          <p:nvPr>
            <p:ph type="sldNum" sz="quarter" idx="12"/>
          </p:nvPr>
        </p:nvSpPr>
        <p:spPr/>
        <p:txBody>
          <a:bodyPr/>
          <a:lstStyle/>
          <a:p>
            <a:fld id="{ACA66749-C77A-114A-B245-E5AC2430A253}" type="slidenum">
              <a:rPr lang="en-US" smtClean="0"/>
              <a:t>‹#›</a:t>
            </a:fld>
            <a:endParaRPr lang="en-US"/>
          </a:p>
        </p:txBody>
      </p:sp>
    </p:spTree>
    <p:extLst>
      <p:ext uri="{BB962C8B-B14F-4D97-AF65-F5344CB8AC3E}">
        <p14:creationId xmlns:p14="http://schemas.microsoft.com/office/powerpoint/2010/main" val="16912337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1AFDC-FF0D-5841-B0CF-6F98ED156F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25F905A-C082-3349-8701-1CE9E3AC6F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462996E-C0CA-B84F-A67E-23FC345DC7D0}"/>
              </a:ext>
            </a:extLst>
          </p:cNvPr>
          <p:cNvSpPr>
            <a:spLocks noGrp="1"/>
          </p:cNvSpPr>
          <p:nvPr>
            <p:ph type="dt" sz="half" idx="10"/>
          </p:nvPr>
        </p:nvSpPr>
        <p:spPr/>
        <p:txBody>
          <a:bodyPr/>
          <a:lstStyle/>
          <a:p>
            <a:fld id="{CE8E6050-E035-4946-9150-9E07D74A69DC}" type="datetimeFigureOut">
              <a:rPr lang="en-US" smtClean="0"/>
              <a:t>10/28/21</a:t>
            </a:fld>
            <a:endParaRPr lang="en-US"/>
          </a:p>
        </p:txBody>
      </p:sp>
      <p:sp>
        <p:nvSpPr>
          <p:cNvPr id="5" name="Footer Placeholder 4">
            <a:extLst>
              <a:ext uri="{FF2B5EF4-FFF2-40B4-BE49-F238E27FC236}">
                <a16:creationId xmlns:a16="http://schemas.microsoft.com/office/drawing/2014/main" id="{C89A0C79-1ABC-2C47-85B9-BA287FD231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21516A-1C63-A747-9518-D7D73D538940}"/>
              </a:ext>
            </a:extLst>
          </p:cNvPr>
          <p:cNvSpPr>
            <a:spLocks noGrp="1"/>
          </p:cNvSpPr>
          <p:nvPr>
            <p:ph type="sldNum" sz="quarter" idx="12"/>
          </p:nvPr>
        </p:nvSpPr>
        <p:spPr/>
        <p:txBody>
          <a:bodyPr/>
          <a:lstStyle/>
          <a:p>
            <a:fld id="{ACA66749-C77A-114A-B245-E5AC2430A253}" type="slidenum">
              <a:rPr lang="en-US" smtClean="0"/>
              <a:t>‹#›</a:t>
            </a:fld>
            <a:endParaRPr lang="en-US"/>
          </a:p>
        </p:txBody>
      </p:sp>
    </p:spTree>
    <p:extLst>
      <p:ext uri="{BB962C8B-B14F-4D97-AF65-F5344CB8AC3E}">
        <p14:creationId xmlns:p14="http://schemas.microsoft.com/office/powerpoint/2010/main" val="2441257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3E9BD1-78E8-7E49-98CD-5C013C0B49C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D9A133F-8587-B64B-BD3E-2A2AE56FD6C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6AC754A-582E-CD45-8E59-C777AE54222B}"/>
              </a:ext>
            </a:extLst>
          </p:cNvPr>
          <p:cNvSpPr>
            <a:spLocks noGrp="1"/>
          </p:cNvSpPr>
          <p:nvPr>
            <p:ph type="dt" sz="half" idx="10"/>
          </p:nvPr>
        </p:nvSpPr>
        <p:spPr/>
        <p:txBody>
          <a:bodyPr/>
          <a:lstStyle/>
          <a:p>
            <a:fld id="{CE8E6050-E035-4946-9150-9E07D74A69DC}" type="datetimeFigureOut">
              <a:rPr lang="en-US" smtClean="0"/>
              <a:t>10/28/21</a:t>
            </a:fld>
            <a:endParaRPr lang="en-US"/>
          </a:p>
        </p:txBody>
      </p:sp>
      <p:sp>
        <p:nvSpPr>
          <p:cNvPr id="5" name="Footer Placeholder 4">
            <a:extLst>
              <a:ext uri="{FF2B5EF4-FFF2-40B4-BE49-F238E27FC236}">
                <a16:creationId xmlns:a16="http://schemas.microsoft.com/office/drawing/2014/main" id="{986DE1B1-0D88-B848-8B73-E715D0DD5D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71E770-F52D-964D-9D40-6BD9BE69D866}"/>
              </a:ext>
            </a:extLst>
          </p:cNvPr>
          <p:cNvSpPr>
            <a:spLocks noGrp="1"/>
          </p:cNvSpPr>
          <p:nvPr>
            <p:ph type="sldNum" sz="quarter" idx="12"/>
          </p:nvPr>
        </p:nvSpPr>
        <p:spPr/>
        <p:txBody>
          <a:bodyPr/>
          <a:lstStyle/>
          <a:p>
            <a:fld id="{ACA66749-C77A-114A-B245-E5AC2430A253}" type="slidenum">
              <a:rPr lang="en-US" smtClean="0"/>
              <a:t>‹#›</a:t>
            </a:fld>
            <a:endParaRPr lang="en-US"/>
          </a:p>
        </p:txBody>
      </p:sp>
    </p:spTree>
    <p:extLst>
      <p:ext uri="{BB962C8B-B14F-4D97-AF65-F5344CB8AC3E}">
        <p14:creationId xmlns:p14="http://schemas.microsoft.com/office/powerpoint/2010/main" val="5322760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5D89A-FD84-7E4B-A3F7-08724DC95AF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5F7CD0-4D18-A74B-AAA9-89F30237016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CD0C2A4-BF05-7642-BC2F-6B259C05F1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C2715FD-7FC4-0742-A2AF-C02CE2C2F7A2}"/>
              </a:ext>
            </a:extLst>
          </p:cNvPr>
          <p:cNvSpPr>
            <a:spLocks noGrp="1"/>
          </p:cNvSpPr>
          <p:nvPr>
            <p:ph type="dt" sz="half" idx="10"/>
          </p:nvPr>
        </p:nvSpPr>
        <p:spPr/>
        <p:txBody>
          <a:bodyPr/>
          <a:lstStyle/>
          <a:p>
            <a:fld id="{CE8E6050-E035-4946-9150-9E07D74A69DC}" type="datetimeFigureOut">
              <a:rPr lang="en-US" smtClean="0"/>
              <a:t>10/28/21</a:t>
            </a:fld>
            <a:endParaRPr lang="en-US"/>
          </a:p>
        </p:txBody>
      </p:sp>
      <p:sp>
        <p:nvSpPr>
          <p:cNvPr id="6" name="Footer Placeholder 5">
            <a:extLst>
              <a:ext uri="{FF2B5EF4-FFF2-40B4-BE49-F238E27FC236}">
                <a16:creationId xmlns:a16="http://schemas.microsoft.com/office/drawing/2014/main" id="{74739A03-9A1C-8F44-96CC-1E58989571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4A8F224-6655-664B-B277-62F72697C234}"/>
              </a:ext>
            </a:extLst>
          </p:cNvPr>
          <p:cNvSpPr>
            <a:spLocks noGrp="1"/>
          </p:cNvSpPr>
          <p:nvPr>
            <p:ph type="sldNum" sz="quarter" idx="12"/>
          </p:nvPr>
        </p:nvSpPr>
        <p:spPr/>
        <p:txBody>
          <a:bodyPr/>
          <a:lstStyle/>
          <a:p>
            <a:fld id="{ACA66749-C77A-114A-B245-E5AC2430A253}" type="slidenum">
              <a:rPr lang="en-US" smtClean="0"/>
              <a:t>‹#›</a:t>
            </a:fld>
            <a:endParaRPr lang="en-US"/>
          </a:p>
        </p:txBody>
      </p:sp>
    </p:spTree>
    <p:extLst>
      <p:ext uri="{BB962C8B-B14F-4D97-AF65-F5344CB8AC3E}">
        <p14:creationId xmlns:p14="http://schemas.microsoft.com/office/powerpoint/2010/main" val="22339198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A06F3-F4F8-1448-8C1A-DC22264838C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B6CE92E-C639-D54D-8BB3-ED0CBD5988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4A2B06C-EAB7-2849-8600-93CE332BB85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E8DDE7-F51C-1448-8AEF-C2951058964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7626FAE-DC2C-304F-A8FF-85432EA8CDE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2F98F97-0D7D-F647-B06B-7D3DBEC4B5FA}"/>
              </a:ext>
            </a:extLst>
          </p:cNvPr>
          <p:cNvSpPr>
            <a:spLocks noGrp="1"/>
          </p:cNvSpPr>
          <p:nvPr>
            <p:ph type="dt" sz="half" idx="10"/>
          </p:nvPr>
        </p:nvSpPr>
        <p:spPr/>
        <p:txBody>
          <a:bodyPr/>
          <a:lstStyle/>
          <a:p>
            <a:fld id="{CE8E6050-E035-4946-9150-9E07D74A69DC}" type="datetimeFigureOut">
              <a:rPr lang="en-US" smtClean="0"/>
              <a:t>10/28/21</a:t>
            </a:fld>
            <a:endParaRPr lang="en-US"/>
          </a:p>
        </p:txBody>
      </p:sp>
      <p:sp>
        <p:nvSpPr>
          <p:cNvPr id="8" name="Footer Placeholder 7">
            <a:extLst>
              <a:ext uri="{FF2B5EF4-FFF2-40B4-BE49-F238E27FC236}">
                <a16:creationId xmlns:a16="http://schemas.microsoft.com/office/drawing/2014/main" id="{F0E3793B-A0FF-1940-9E89-B8340FCD593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95339E2-799C-8941-B336-E73B9AB91578}"/>
              </a:ext>
            </a:extLst>
          </p:cNvPr>
          <p:cNvSpPr>
            <a:spLocks noGrp="1"/>
          </p:cNvSpPr>
          <p:nvPr>
            <p:ph type="sldNum" sz="quarter" idx="12"/>
          </p:nvPr>
        </p:nvSpPr>
        <p:spPr/>
        <p:txBody>
          <a:bodyPr/>
          <a:lstStyle/>
          <a:p>
            <a:fld id="{ACA66749-C77A-114A-B245-E5AC2430A253}" type="slidenum">
              <a:rPr lang="en-US" smtClean="0"/>
              <a:t>‹#›</a:t>
            </a:fld>
            <a:endParaRPr lang="en-US"/>
          </a:p>
        </p:txBody>
      </p:sp>
    </p:spTree>
    <p:extLst>
      <p:ext uri="{BB962C8B-B14F-4D97-AF65-F5344CB8AC3E}">
        <p14:creationId xmlns:p14="http://schemas.microsoft.com/office/powerpoint/2010/main" val="33544087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A25A8-61A8-3842-94D0-F3AD3FEBE37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73E6051-ED9B-B040-9C55-28C1AD7CB43D}"/>
              </a:ext>
            </a:extLst>
          </p:cNvPr>
          <p:cNvSpPr>
            <a:spLocks noGrp="1"/>
          </p:cNvSpPr>
          <p:nvPr>
            <p:ph type="dt" sz="half" idx="10"/>
          </p:nvPr>
        </p:nvSpPr>
        <p:spPr/>
        <p:txBody>
          <a:bodyPr/>
          <a:lstStyle/>
          <a:p>
            <a:fld id="{CE8E6050-E035-4946-9150-9E07D74A69DC}" type="datetimeFigureOut">
              <a:rPr lang="en-US" smtClean="0"/>
              <a:t>10/28/21</a:t>
            </a:fld>
            <a:endParaRPr lang="en-US"/>
          </a:p>
        </p:txBody>
      </p:sp>
      <p:sp>
        <p:nvSpPr>
          <p:cNvPr id="4" name="Footer Placeholder 3">
            <a:extLst>
              <a:ext uri="{FF2B5EF4-FFF2-40B4-BE49-F238E27FC236}">
                <a16:creationId xmlns:a16="http://schemas.microsoft.com/office/drawing/2014/main" id="{018E4FE1-B39F-2843-BE50-AF146E8B224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1D01912-AD95-4347-B8C2-804E97D428F9}"/>
              </a:ext>
            </a:extLst>
          </p:cNvPr>
          <p:cNvSpPr>
            <a:spLocks noGrp="1"/>
          </p:cNvSpPr>
          <p:nvPr>
            <p:ph type="sldNum" sz="quarter" idx="12"/>
          </p:nvPr>
        </p:nvSpPr>
        <p:spPr/>
        <p:txBody>
          <a:bodyPr/>
          <a:lstStyle/>
          <a:p>
            <a:fld id="{ACA66749-C77A-114A-B245-E5AC2430A253}" type="slidenum">
              <a:rPr lang="en-US" smtClean="0"/>
              <a:t>‹#›</a:t>
            </a:fld>
            <a:endParaRPr lang="en-US"/>
          </a:p>
        </p:txBody>
      </p:sp>
    </p:spTree>
    <p:extLst>
      <p:ext uri="{BB962C8B-B14F-4D97-AF65-F5344CB8AC3E}">
        <p14:creationId xmlns:p14="http://schemas.microsoft.com/office/powerpoint/2010/main" val="587928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20BDD2F-E487-1840-8273-70B0646173FF}"/>
              </a:ext>
            </a:extLst>
          </p:cNvPr>
          <p:cNvSpPr>
            <a:spLocks noGrp="1"/>
          </p:cNvSpPr>
          <p:nvPr>
            <p:ph type="dt" sz="half" idx="10"/>
          </p:nvPr>
        </p:nvSpPr>
        <p:spPr/>
        <p:txBody>
          <a:bodyPr/>
          <a:lstStyle/>
          <a:p>
            <a:fld id="{CE8E6050-E035-4946-9150-9E07D74A69DC}" type="datetimeFigureOut">
              <a:rPr lang="en-US" smtClean="0"/>
              <a:t>10/28/21</a:t>
            </a:fld>
            <a:endParaRPr lang="en-US"/>
          </a:p>
        </p:txBody>
      </p:sp>
      <p:sp>
        <p:nvSpPr>
          <p:cNvPr id="3" name="Footer Placeholder 2">
            <a:extLst>
              <a:ext uri="{FF2B5EF4-FFF2-40B4-BE49-F238E27FC236}">
                <a16:creationId xmlns:a16="http://schemas.microsoft.com/office/drawing/2014/main" id="{B7130156-93AE-6447-9345-24FC94FAB51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B516787-56D3-274F-96D7-CA4E305600ED}"/>
              </a:ext>
            </a:extLst>
          </p:cNvPr>
          <p:cNvSpPr>
            <a:spLocks noGrp="1"/>
          </p:cNvSpPr>
          <p:nvPr>
            <p:ph type="sldNum" sz="quarter" idx="12"/>
          </p:nvPr>
        </p:nvSpPr>
        <p:spPr/>
        <p:txBody>
          <a:bodyPr/>
          <a:lstStyle/>
          <a:p>
            <a:fld id="{ACA66749-C77A-114A-B245-E5AC2430A253}" type="slidenum">
              <a:rPr lang="en-US" smtClean="0"/>
              <a:t>‹#›</a:t>
            </a:fld>
            <a:endParaRPr lang="en-US"/>
          </a:p>
        </p:txBody>
      </p:sp>
    </p:spTree>
    <p:extLst>
      <p:ext uri="{BB962C8B-B14F-4D97-AF65-F5344CB8AC3E}">
        <p14:creationId xmlns:p14="http://schemas.microsoft.com/office/powerpoint/2010/main" val="385462267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7C3F9-BC29-8B47-8BE1-1DE7B80E59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E697B5-22FD-5041-8FA7-7C7DE0857B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8136E0D-96D2-0F49-8472-8479807ECC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4B2566-A735-364C-AB62-A88628F7B518}"/>
              </a:ext>
            </a:extLst>
          </p:cNvPr>
          <p:cNvSpPr>
            <a:spLocks noGrp="1"/>
          </p:cNvSpPr>
          <p:nvPr>
            <p:ph type="dt" sz="half" idx="10"/>
          </p:nvPr>
        </p:nvSpPr>
        <p:spPr/>
        <p:txBody>
          <a:bodyPr/>
          <a:lstStyle/>
          <a:p>
            <a:fld id="{CE8E6050-E035-4946-9150-9E07D74A69DC}" type="datetimeFigureOut">
              <a:rPr lang="en-US" smtClean="0"/>
              <a:t>10/28/21</a:t>
            </a:fld>
            <a:endParaRPr lang="en-US"/>
          </a:p>
        </p:txBody>
      </p:sp>
      <p:sp>
        <p:nvSpPr>
          <p:cNvPr id="6" name="Footer Placeholder 5">
            <a:extLst>
              <a:ext uri="{FF2B5EF4-FFF2-40B4-BE49-F238E27FC236}">
                <a16:creationId xmlns:a16="http://schemas.microsoft.com/office/drawing/2014/main" id="{340B9212-671A-BF4C-816D-42590274357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19E12B5-388C-D54B-8B91-A3932B8485EF}"/>
              </a:ext>
            </a:extLst>
          </p:cNvPr>
          <p:cNvSpPr>
            <a:spLocks noGrp="1"/>
          </p:cNvSpPr>
          <p:nvPr>
            <p:ph type="sldNum" sz="quarter" idx="12"/>
          </p:nvPr>
        </p:nvSpPr>
        <p:spPr/>
        <p:txBody>
          <a:bodyPr/>
          <a:lstStyle/>
          <a:p>
            <a:fld id="{ACA66749-C77A-114A-B245-E5AC2430A253}" type="slidenum">
              <a:rPr lang="en-US" smtClean="0"/>
              <a:t>‹#›</a:t>
            </a:fld>
            <a:endParaRPr lang="en-US"/>
          </a:p>
        </p:txBody>
      </p:sp>
    </p:spTree>
    <p:extLst>
      <p:ext uri="{BB962C8B-B14F-4D97-AF65-F5344CB8AC3E}">
        <p14:creationId xmlns:p14="http://schemas.microsoft.com/office/powerpoint/2010/main" val="2533944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59E4A-A252-CC4C-AF0F-5DBF9373B12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5F63010-C15C-674B-A1F4-1A8B17EABC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CC66310-82A9-B946-8D24-EA064F5B52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D2F3FBD-8CD2-9844-848B-7258D6826B7A}"/>
              </a:ext>
            </a:extLst>
          </p:cNvPr>
          <p:cNvSpPr>
            <a:spLocks noGrp="1"/>
          </p:cNvSpPr>
          <p:nvPr>
            <p:ph type="dt" sz="half" idx="10"/>
          </p:nvPr>
        </p:nvSpPr>
        <p:spPr/>
        <p:txBody>
          <a:bodyPr/>
          <a:lstStyle/>
          <a:p>
            <a:fld id="{CE8E6050-E035-4946-9150-9E07D74A69DC}" type="datetimeFigureOut">
              <a:rPr lang="en-US" smtClean="0"/>
              <a:t>10/28/21</a:t>
            </a:fld>
            <a:endParaRPr lang="en-US"/>
          </a:p>
        </p:txBody>
      </p:sp>
      <p:sp>
        <p:nvSpPr>
          <p:cNvPr id="6" name="Footer Placeholder 5">
            <a:extLst>
              <a:ext uri="{FF2B5EF4-FFF2-40B4-BE49-F238E27FC236}">
                <a16:creationId xmlns:a16="http://schemas.microsoft.com/office/drawing/2014/main" id="{C2FCA2BE-2BA2-C746-A183-ACA2BF8519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160294-0C3C-964F-8108-15B9AB311816}"/>
              </a:ext>
            </a:extLst>
          </p:cNvPr>
          <p:cNvSpPr>
            <a:spLocks noGrp="1"/>
          </p:cNvSpPr>
          <p:nvPr>
            <p:ph type="sldNum" sz="quarter" idx="12"/>
          </p:nvPr>
        </p:nvSpPr>
        <p:spPr/>
        <p:txBody>
          <a:bodyPr/>
          <a:lstStyle/>
          <a:p>
            <a:fld id="{ACA66749-C77A-114A-B245-E5AC2430A253}" type="slidenum">
              <a:rPr lang="en-US" smtClean="0"/>
              <a:t>‹#›</a:t>
            </a:fld>
            <a:endParaRPr lang="en-US"/>
          </a:p>
        </p:txBody>
      </p:sp>
    </p:spTree>
    <p:extLst>
      <p:ext uri="{BB962C8B-B14F-4D97-AF65-F5344CB8AC3E}">
        <p14:creationId xmlns:p14="http://schemas.microsoft.com/office/powerpoint/2010/main" val="35190378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FB5104-FB0D-744F-B39B-D6C4F0F2EB4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4B8F03D-DC8C-2B48-956D-42D8DABD1F7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EF8CCF-A1DB-1941-A1F5-54F423FBCC3A}"/>
              </a:ext>
            </a:extLst>
          </p:cNvPr>
          <p:cNvSpPr>
            <a:spLocks noGrp="1"/>
          </p:cNvSpPr>
          <p:nvPr>
            <p:ph type="dt" sz="half" idx="10"/>
          </p:nvPr>
        </p:nvSpPr>
        <p:spPr/>
        <p:txBody>
          <a:bodyPr/>
          <a:lstStyle/>
          <a:p>
            <a:fld id="{CE8E6050-E035-4946-9150-9E07D74A69DC}" type="datetimeFigureOut">
              <a:rPr lang="en-US" smtClean="0"/>
              <a:t>10/28/21</a:t>
            </a:fld>
            <a:endParaRPr lang="en-US"/>
          </a:p>
        </p:txBody>
      </p:sp>
      <p:sp>
        <p:nvSpPr>
          <p:cNvPr id="5" name="Footer Placeholder 4">
            <a:extLst>
              <a:ext uri="{FF2B5EF4-FFF2-40B4-BE49-F238E27FC236}">
                <a16:creationId xmlns:a16="http://schemas.microsoft.com/office/drawing/2014/main" id="{C0E1D2CF-ABCE-6843-8E6C-CA532E3E1C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A407A32-D4B8-5942-BE4B-1D3B359CF4C7}"/>
              </a:ext>
            </a:extLst>
          </p:cNvPr>
          <p:cNvSpPr>
            <a:spLocks noGrp="1"/>
          </p:cNvSpPr>
          <p:nvPr>
            <p:ph type="sldNum" sz="quarter" idx="12"/>
          </p:nvPr>
        </p:nvSpPr>
        <p:spPr/>
        <p:txBody>
          <a:bodyPr/>
          <a:lstStyle/>
          <a:p>
            <a:fld id="{ACA66749-C77A-114A-B245-E5AC2430A253}" type="slidenum">
              <a:rPr lang="en-US" smtClean="0"/>
              <a:t>‹#›</a:t>
            </a:fld>
            <a:endParaRPr lang="en-US"/>
          </a:p>
        </p:txBody>
      </p:sp>
    </p:spTree>
    <p:extLst>
      <p:ext uri="{BB962C8B-B14F-4D97-AF65-F5344CB8AC3E}">
        <p14:creationId xmlns:p14="http://schemas.microsoft.com/office/powerpoint/2010/main" val="27698874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03E46B2-9FDF-2A47-9D54-BD798DF36BE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3C082FA-C95B-9545-9944-A8F83550094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024EEAF-2C07-4E42-B460-6DE6AFF29D5D}"/>
              </a:ext>
            </a:extLst>
          </p:cNvPr>
          <p:cNvSpPr>
            <a:spLocks noGrp="1"/>
          </p:cNvSpPr>
          <p:nvPr>
            <p:ph type="dt" sz="half" idx="10"/>
          </p:nvPr>
        </p:nvSpPr>
        <p:spPr/>
        <p:txBody>
          <a:bodyPr/>
          <a:lstStyle/>
          <a:p>
            <a:fld id="{CE8E6050-E035-4946-9150-9E07D74A69DC}" type="datetimeFigureOut">
              <a:rPr lang="en-US" smtClean="0"/>
              <a:t>10/28/21</a:t>
            </a:fld>
            <a:endParaRPr lang="en-US"/>
          </a:p>
        </p:txBody>
      </p:sp>
      <p:sp>
        <p:nvSpPr>
          <p:cNvPr id="5" name="Footer Placeholder 4">
            <a:extLst>
              <a:ext uri="{FF2B5EF4-FFF2-40B4-BE49-F238E27FC236}">
                <a16:creationId xmlns:a16="http://schemas.microsoft.com/office/drawing/2014/main" id="{FDE1473E-03A8-484E-93E3-141FB173A1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0C01C1F-DA00-564F-BEFB-FAE2C37B4CE0}"/>
              </a:ext>
            </a:extLst>
          </p:cNvPr>
          <p:cNvSpPr>
            <a:spLocks noGrp="1"/>
          </p:cNvSpPr>
          <p:nvPr>
            <p:ph type="sldNum" sz="quarter" idx="12"/>
          </p:nvPr>
        </p:nvSpPr>
        <p:spPr/>
        <p:txBody>
          <a:bodyPr/>
          <a:lstStyle/>
          <a:p>
            <a:fld id="{ACA66749-C77A-114A-B245-E5AC2430A253}" type="slidenum">
              <a:rPr lang="en-US" smtClean="0"/>
              <a:t>‹#›</a:t>
            </a:fld>
            <a:endParaRPr lang="en-US"/>
          </a:p>
        </p:txBody>
      </p:sp>
    </p:spTree>
    <p:extLst>
      <p:ext uri="{BB962C8B-B14F-4D97-AF65-F5344CB8AC3E}">
        <p14:creationId xmlns:p14="http://schemas.microsoft.com/office/powerpoint/2010/main" val="190802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F180F2-6F5B-E843-8F30-2B3E9DCD1E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B6CF4F9-5885-144B-B7C7-4423B3CCD6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7E5C8A6-6B7E-7043-A567-C33343A12A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E8E6050-E035-4946-9150-9E07D74A69DC}" type="datetimeFigureOut">
              <a:rPr lang="en-US" smtClean="0"/>
              <a:t>10/28/21</a:t>
            </a:fld>
            <a:endParaRPr lang="en-US"/>
          </a:p>
        </p:txBody>
      </p:sp>
      <p:sp>
        <p:nvSpPr>
          <p:cNvPr id="5" name="Footer Placeholder 4">
            <a:extLst>
              <a:ext uri="{FF2B5EF4-FFF2-40B4-BE49-F238E27FC236}">
                <a16:creationId xmlns:a16="http://schemas.microsoft.com/office/drawing/2014/main" id="{4FA4CBE1-7C36-414C-98F0-3DC4389A41C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C8FBB81-1F16-B64A-B0E0-FC2FDDB1758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A66749-C77A-114A-B245-E5AC2430A253}" type="slidenum">
              <a:rPr lang="en-US" smtClean="0"/>
              <a:t>‹#›</a:t>
            </a:fld>
            <a:endParaRPr lang="en-US"/>
          </a:p>
        </p:txBody>
      </p:sp>
    </p:spTree>
    <p:extLst>
      <p:ext uri="{BB962C8B-B14F-4D97-AF65-F5344CB8AC3E}">
        <p14:creationId xmlns:p14="http://schemas.microsoft.com/office/powerpoint/2010/main" val="40946081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6.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7B291-6724-944B-8F6B-7BEF592D10AF}"/>
              </a:ext>
            </a:extLst>
          </p:cNvPr>
          <p:cNvSpPr>
            <a:spLocks noGrp="1"/>
          </p:cNvSpPr>
          <p:nvPr>
            <p:ph type="ctrTitle"/>
          </p:nvPr>
        </p:nvSpPr>
        <p:spPr/>
        <p:txBody>
          <a:bodyPr>
            <a:normAutofit fontScale="90000"/>
          </a:bodyPr>
          <a:lstStyle/>
          <a:p>
            <a:r>
              <a:rPr lang="en-US" dirty="0"/>
              <a:t>Current operational community standards: GSICS perspective</a:t>
            </a:r>
          </a:p>
        </p:txBody>
      </p:sp>
      <p:sp>
        <p:nvSpPr>
          <p:cNvPr id="3" name="Subtitle 2">
            <a:extLst>
              <a:ext uri="{FF2B5EF4-FFF2-40B4-BE49-F238E27FC236}">
                <a16:creationId xmlns:a16="http://schemas.microsoft.com/office/drawing/2014/main" id="{F330F3A6-5C32-9145-87DE-EA815B5E6482}"/>
              </a:ext>
            </a:extLst>
          </p:cNvPr>
          <p:cNvSpPr>
            <a:spLocks noGrp="1"/>
          </p:cNvSpPr>
          <p:nvPr>
            <p:ph type="subTitle" idx="1"/>
          </p:nvPr>
        </p:nvSpPr>
        <p:spPr/>
        <p:txBody>
          <a:bodyPr>
            <a:normAutofit lnSpcReduction="10000"/>
          </a:bodyPr>
          <a:lstStyle/>
          <a:p>
            <a:r>
              <a:rPr lang="en-US" dirty="0"/>
              <a:t>Dave Doelling and the GSICS VIS/NIR subgroup</a:t>
            </a:r>
          </a:p>
          <a:p>
            <a:endParaRPr lang="en-US" dirty="0"/>
          </a:p>
          <a:p>
            <a:r>
              <a:rPr lang="en-US" dirty="0"/>
              <a:t>CLARREO Pathfinder Science Workshop</a:t>
            </a:r>
          </a:p>
          <a:p>
            <a:r>
              <a:rPr lang="en-US" dirty="0"/>
              <a:t>November 2-3, 2021:</a:t>
            </a:r>
          </a:p>
        </p:txBody>
      </p:sp>
    </p:spTree>
    <p:extLst>
      <p:ext uri="{BB962C8B-B14F-4D97-AF65-F5344CB8AC3E}">
        <p14:creationId xmlns:p14="http://schemas.microsoft.com/office/powerpoint/2010/main" val="26719065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1F7F4-A5E1-CB49-8C63-AD52C1ECC31C}"/>
              </a:ext>
            </a:extLst>
          </p:cNvPr>
          <p:cNvSpPr>
            <a:spLocks noGrp="1"/>
          </p:cNvSpPr>
          <p:nvPr>
            <p:ph type="title"/>
          </p:nvPr>
        </p:nvSpPr>
        <p:spPr/>
        <p:txBody>
          <a:bodyPr/>
          <a:lstStyle/>
          <a:p>
            <a:r>
              <a:rPr lang="en-US" dirty="0"/>
              <a:t>GSICS</a:t>
            </a:r>
          </a:p>
        </p:txBody>
      </p:sp>
      <p:sp>
        <p:nvSpPr>
          <p:cNvPr id="3" name="Content Placeholder 2">
            <a:extLst>
              <a:ext uri="{FF2B5EF4-FFF2-40B4-BE49-F238E27FC236}">
                <a16:creationId xmlns:a16="http://schemas.microsoft.com/office/drawing/2014/main" id="{03D9A962-A96A-9248-898A-0EBCF144FB32}"/>
              </a:ext>
            </a:extLst>
          </p:cNvPr>
          <p:cNvSpPr>
            <a:spLocks noGrp="1"/>
          </p:cNvSpPr>
          <p:nvPr>
            <p:ph idx="1"/>
          </p:nvPr>
        </p:nvSpPr>
        <p:spPr>
          <a:xfrm>
            <a:off x="838200" y="1458686"/>
            <a:ext cx="10515600" cy="5257799"/>
          </a:xfrm>
        </p:spPr>
        <p:txBody>
          <a:bodyPr>
            <a:normAutofit fontScale="77500" lnSpcReduction="20000"/>
          </a:bodyPr>
          <a:lstStyle/>
          <a:p>
            <a:r>
              <a:rPr lang="en-US" dirty="0"/>
              <a:t>Global Space-based Inter-Calibration System (GSICS) is an international collaborative effort initiated in 2005 </a:t>
            </a:r>
          </a:p>
          <a:p>
            <a:pPr lvl="1"/>
            <a:r>
              <a:rPr lang="en-US" dirty="0"/>
              <a:t>to monitor, improve and harmonize the quality of observations from operational weather and environmental satellites</a:t>
            </a:r>
          </a:p>
          <a:p>
            <a:pPr lvl="1"/>
            <a:r>
              <a:rPr lang="en-US" dirty="0"/>
              <a:t>GSICS aims at ensuring consistent accuracy among space-based observations worldwide for climate monitoring, weather forecasting, and environmental applications</a:t>
            </a:r>
          </a:p>
          <a:p>
            <a:pPr lvl="1"/>
            <a:r>
              <a:rPr lang="en-US" dirty="0"/>
              <a:t>To settle on best practices and apply across agencies to derive robust consistent GSICS calibration coefficients</a:t>
            </a:r>
          </a:p>
          <a:p>
            <a:r>
              <a:rPr lang="en-US" dirty="0"/>
              <a:t>The GSICS comprehensive calibration strategy includes</a:t>
            </a:r>
          </a:p>
          <a:p>
            <a:pPr lvl="1"/>
            <a:r>
              <a:rPr lang="en-US" dirty="0"/>
              <a:t>monitoring instrument performances,</a:t>
            </a:r>
          </a:p>
          <a:p>
            <a:pPr lvl="1"/>
            <a:r>
              <a:rPr lang="en-US" dirty="0"/>
              <a:t>operational inter-calibration of satellite instruments,</a:t>
            </a:r>
          </a:p>
          <a:p>
            <a:pPr lvl="1"/>
            <a:r>
              <a:rPr lang="en-US" dirty="0">
                <a:solidFill>
                  <a:srgbClr val="FF0000"/>
                </a:solidFill>
              </a:rPr>
              <a:t>tying the measurements to absolute references and standards</a:t>
            </a:r>
          </a:p>
          <a:p>
            <a:pPr lvl="1"/>
            <a:r>
              <a:rPr lang="en-US" dirty="0"/>
              <a:t>recalibration of archived data.</a:t>
            </a:r>
          </a:p>
          <a:p>
            <a:r>
              <a:rPr lang="en-US" dirty="0"/>
              <a:t>GSICS member agencies include</a:t>
            </a:r>
          </a:p>
          <a:p>
            <a:pPr lvl="1"/>
            <a:r>
              <a:rPr lang="en-US" dirty="0"/>
              <a:t>CMA, CNES, ESA, EUMETSAT, IMD, ISRO, JAXA, JMA, KMA, NASA, NIST, NOAA, ROSCOSMOS, ROSHYDROMET, USGS, WMO</a:t>
            </a:r>
          </a:p>
          <a:p>
            <a:r>
              <a:rPr lang="en-US" dirty="0"/>
              <a:t>GSICS active subgroups staffed by member agencies</a:t>
            </a:r>
          </a:p>
          <a:p>
            <a:pPr lvl="1"/>
            <a:r>
              <a:rPr lang="en-US" dirty="0">
                <a:solidFill>
                  <a:srgbClr val="FF0000"/>
                </a:solidFill>
              </a:rPr>
              <a:t>UV, VIS/NIR</a:t>
            </a:r>
            <a:r>
              <a:rPr lang="en-US" dirty="0"/>
              <a:t>, IR, MW</a:t>
            </a:r>
          </a:p>
          <a:p>
            <a:pPr lvl="1"/>
            <a:r>
              <a:rPr lang="en-US" dirty="0"/>
              <a:t>Data working to host GSICS calibration products and web site</a:t>
            </a:r>
          </a:p>
          <a:p>
            <a:endParaRPr lang="en-US" dirty="0"/>
          </a:p>
        </p:txBody>
      </p:sp>
    </p:spTree>
    <p:extLst>
      <p:ext uri="{BB962C8B-B14F-4D97-AF65-F5344CB8AC3E}">
        <p14:creationId xmlns:p14="http://schemas.microsoft.com/office/powerpoint/2010/main" val="10644543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43FDD-C49D-E141-A66B-61374E08D6D4}"/>
              </a:ext>
            </a:extLst>
          </p:cNvPr>
          <p:cNvSpPr>
            <a:spLocks noGrp="1"/>
          </p:cNvSpPr>
          <p:nvPr>
            <p:ph type="title"/>
          </p:nvPr>
        </p:nvSpPr>
        <p:spPr>
          <a:xfrm>
            <a:off x="838200" y="84302"/>
            <a:ext cx="10515600" cy="1325563"/>
          </a:xfrm>
        </p:spPr>
        <p:txBody>
          <a:bodyPr/>
          <a:lstStyle/>
          <a:p>
            <a:r>
              <a:rPr lang="en-US" dirty="0"/>
              <a:t>GSICS products</a:t>
            </a:r>
          </a:p>
        </p:txBody>
      </p:sp>
      <p:pic>
        <p:nvPicPr>
          <p:cNvPr id="6" name="Picture 5">
            <a:extLst>
              <a:ext uri="{FF2B5EF4-FFF2-40B4-BE49-F238E27FC236}">
                <a16:creationId xmlns:a16="http://schemas.microsoft.com/office/drawing/2014/main" id="{7C65D7FA-494D-3A40-A21D-9105167BB699}"/>
              </a:ext>
            </a:extLst>
          </p:cNvPr>
          <p:cNvPicPr>
            <a:picLocks noChangeAspect="1"/>
          </p:cNvPicPr>
          <p:nvPr/>
        </p:nvPicPr>
        <p:blipFill rotWithShape="1">
          <a:blip r:embed="rId2"/>
          <a:srcRect b="9443"/>
          <a:stretch/>
        </p:blipFill>
        <p:spPr>
          <a:xfrm>
            <a:off x="486764" y="1088736"/>
            <a:ext cx="8798750" cy="4207164"/>
          </a:xfrm>
          <a:prstGeom prst="rect">
            <a:avLst/>
          </a:prstGeom>
        </p:spPr>
      </p:pic>
      <p:sp>
        <p:nvSpPr>
          <p:cNvPr id="7" name="TextBox 6">
            <a:extLst>
              <a:ext uri="{FF2B5EF4-FFF2-40B4-BE49-F238E27FC236}">
                <a16:creationId xmlns:a16="http://schemas.microsoft.com/office/drawing/2014/main" id="{79713900-49ED-3D4E-BC42-F15B1C4491B7}"/>
              </a:ext>
            </a:extLst>
          </p:cNvPr>
          <p:cNvSpPr txBox="1"/>
          <p:nvPr/>
        </p:nvSpPr>
        <p:spPr>
          <a:xfrm>
            <a:off x="9535886" y="2831117"/>
            <a:ext cx="2656114" cy="1754326"/>
          </a:xfrm>
          <a:prstGeom prst="rect">
            <a:avLst/>
          </a:prstGeom>
          <a:noFill/>
        </p:spPr>
        <p:txBody>
          <a:bodyPr wrap="square" rtlCol="0">
            <a:spAutoFit/>
          </a:bodyPr>
          <a:lstStyle/>
          <a:p>
            <a:r>
              <a:rPr lang="en-US" dirty="0"/>
              <a:t>users can select Himawari-8 IR calibration coefficients that have been reference with respect to IASI-A, IASA-B, or Aqua-AIRS</a:t>
            </a:r>
          </a:p>
        </p:txBody>
      </p:sp>
      <p:sp>
        <p:nvSpPr>
          <p:cNvPr id="8" name="Right Brace 7">
            <a:extLst>
              <a:ext uri="{FF2B5EF4-FFF2-40B4-BE49-F238E27FC236}">
                <a16:creationId xmlns:a16="http://schemas.microsoft.com/office/drawing/2014/main" id="{0E2CDA49-5B36-6449-BBBF-783B1DED9442}"/>
              </a:ext>
            </a:extLst>
          </p:cNvPr>
          <p:cNvSpPr/>
          <p:nvPr/>
        </p:nvSpPr>
        <p:spPr>
          <a:xfrm>
            <a:off x="9285514" y="3145965"/>
            <a:ext cx="250372" cy="1328057"/>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TextBox 9">
            <a:extLst>
              <a:ext uri="{FF2B5EF4-FFF2-40B4-BE49-F238E27FC236}">
                <a16:creationId xmlns:a16="http://schemas.microsoft.com/office/drawing/2014/main" id="{C27713C5-5388-1C46-B9C8-69B3CAD0894E}"/>
              </a:ext>
            </a:extLst>
          </p:cNvPr>
          <p:cNvSpPr txBox="1"/>
          <p:nvPr/>
        </p:nvSpPr>
        <p:spPr>
          <a:xfrm>
            <a:off x="486764" y="5398213"/>
            <a:ext cx="9318172" cy="1200329"/>
          </a:xfrm>
          <a:prstGeom prst="rect">
            <a:avLst/>
          </a:prstGeom>
          <a:noFill/>
        </p:spPr>
        <p:txBody>
          <a:bodyPr wrap="square" rtlCol="0">
            <a:spAutoFit/>
          </a:bodyPr>
          <a:lstStyle/>
          <a:p>
            <a:r>
              <a:rPr lang="en-US" dirty="0"/>
              <a:t>• GSICS GEO agencies have calibrated against Aqua-MODIS and are transitioning to N20-VIIRS</a:t>
            </a:r>
          </a:p>
          <a:p>
            <a:r>
              <a:rPr lang="en-US" dirty="0"/>
              <a:t>• GSICS GEO agencies will have products that are referenced to multiple VIS/NIR reference sensors • Users may have developed their cloud code with a given reference sensor and want uniform scaling on a future sensor to derive consistent cloud properties across sensors</a:t>
            </a:r>
          </a:p>
        </p:txBody>
      </p:sp>
    </p:spTree>
    <p:extLst>
      <p:ext uri="{BB962C8B-B14F-4D97-AF65-F5344CB8AC3E}">
        <p14:creationId xmlns:p14="http://schemas.microsoft.com/office/powerpoint/2010/main" val="2159307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78606-AB84-A840-80CF-689148C59CAD}"/>
              </a:ext>
            </a:extLst>
          </p:cNvPr>
          <p:cNvSpPr>
            <a:spLocks noGrp="1"/>
          </p:cNvSpPr>
          <p:nvPr>
            <p:ph type="title"/>
          </p:nvPr>
        </p:nvSpPr>
        <p:spPr/>
        <p:txBody>
          <a:bodyPr/>
          <a:lstStyle/>
          <a:p>
            <a:r>
              <a:rPr lang="en-US" dirty="0"/>
              <a:t>Selection of GSICS VIS/NIR reference sensor</a:t>
            </a:r>
          </a:p>
        </p:txBody>
      </p:sp>
      <p:sp>
        <p:nvSpPr>
          <p:cNvPr id="3" name="Content Placeholder 2">
            <a:extLst>
              <a:ext uri="{FF2B5EF4-FFF2-40B4-BE49-F238E27FC236}">
                <a16:creationId xmlns:a16="http://schemas.microsoft.com/office/drawing/2014/main" id="{B38073F0-F2FF-4740-9078-89B8F275AE7E}"/>
              </a:ext>
            </a:extLst>
          </p:cNvPr>
          <p:cNvSpPr>
            <a:spLocks noGrp="1"/>
          </p:cNvSpPr>
          <p:nvPr>
            <p:ph idx="1"/>
          </p:nvPr>
        </p:nvSpPr>
        <p:spPr/>
        <p:txBody>
          <a:bodyPr>
            <a:normAutofit fontScale="85000" lnSpcReduction="20000"/>
          </a:bodyPr>
          <a:lstStyle/>
          <a:p>
            <a:r>
              <a:rPr lang="en-US" dirty="0"/>
              <a:t>Does the sensor have onboard calibration systems and an active calibration team</a:t>
            </a:r>
          </a:p>
          <a:p>
            <a:r>
              <a:rPr lang="en-US" dirty="0"/>
              <a:t>Is there well-documented pre-launch characterization and continued documentation of instrument performance</a:t>
            </a:r>
          </a:p>
          <a:p>
            <a:r>
              <a:rPr lang="en-US" dirty="0"/>
              <a:t>Is the sensor L1B radiance product publicly available in near real time, in an easily readable format, and archived?</a:t>
            </a:r>
          </a:p>
          <a:p>
            <a:r>
              <a:rPr lang="en-US" dirty="0"/>
              <a:t>Does the sensor L1B processing and archive center has adequate resources to readily reprocess the data after major sensor calibration anomalies are detected and mitigated with proper data and software version control</a:t>
            </a:r>
          </a:p>
          <a:p>
            <a:r>
              <a:rPr lang="en-US" dirty="0"/>
              <a:t>Preference is given to sensor having multiple sensor copy missions having overlapping records within the same orbit and allowances made for inter-calibration opportunities</a:t>
            </a:r>
          </a:p>
          <a:p>
            <a:r>
              <a:rPr lang="en-US" dirty="0"/>
              <a:t>In the absence of SI traceable sensor, is the sensor used for climate quality cloud, aerosol and land use and ocean color retrievals as these groups also monitor instrument performance </a:t>
            </a:r>
          </a:p>
          <a:p>
            <a:endParaRPr lang="en-US" dirty="0"/>
          </a:p>
          <a:p>
            <a:endParaRPr lang="en-US" dirty="0"/>
          </a:p>
        </p:txBody>
      </p:sp>
    </p:spTree>
    <p:extLst>
      <p:ext uri="{BB962C8B-B14F-4D97-AF65-F5344CB8AC3E}">
        <p14:creationId xmlns:p14="http://schemas.microsoft.com/office/powerpoint/2010/main" val="13941480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1E743-87E9-8240-A627-50CD1C90BFB8}"/>
              </a:ext>
            </a:extLst>
          </p:cNvPr>
          <p:cNvSpPr>
            <a:spLocks noGrp="1"/>
          </p:cNvSpPr>
          <p:nvPr>
            <p:ph type="title"/>
          </p:nvPr>
        </p:nvSpPr>
        <p:spPr/>
        <p:txBody>
          <a:bodyPr/>
          <a:lstStyle/>
          <a:p>
            <a:r>
              <a:rPr lang="en-US" dirty="0"/>
              <a:t>N20-VIIRS is the current GSICS VIS/NIR recommended reference sensor</a:t>
            </a:r>
          </a:p>
        </p:txBody>
      </p:sp>
      <p:sp>
        <p:nvSpPr>
          <p:cNvPr id="3" name="Content Placeholder 2">
            <a:extLst>
              <a:ext uri="{FF2B5EF4-FFF2-40B4-BE49-F238E27FC236}">
                <a16:creationId xmlns:a16="http://schemas.microsoft.com/office/drawing/2014/main" id="{EFD75535-B8BF-B14D-8C1F-C4AEB52E12C7}"/>
              </a:ext>
            </a:extLst>
          </p:cNvPr>
          <p:cNvSpPr>
            <a:spLocks noGrp="1"/>
          </p:cNvSpPr>
          <p:nvPr>
            <p:ph idx="1"/>
          </p:nvPr>
        </p:nvSpPr>
        <p:spPr/>
        <p:txBody>
          <a:bodyPr>
            <a:normAutofit fontScale="92500"/>
          </a:bodyPr>
          <a:lstStyle/>
          <a:p>
            <a:r>
              <a:rPr lang="en-US" dirty="0"/>
              <a:t>Aqua-MODIS was the first recommended reference sensor. As the sensor has aged it is difficult to monitor and mitigate stability, RVS, polarization issues</a:t>
            </a:r>
          </a:p>
          <a:p>
            <a:r>
              <a:rPr lang="en-US" dirty="0"/>
              <a:t>N20-VIIRS is now the GSICS VIS/NIR reference sensor. </a:t>
            </a:r>
          </a:p>
          <a:p>
            <a:pPr lvl="1"/>
            <a:r>
              <a:rPr lang="en-US" dirty="0"/>
              <a:t>It is the newer and better understood of the two VIIRS sensors</a:t>
            </a:r>
          </a:p>
          <a:p>
            <a:pPr lvl="1"/>
            <a:r>
              <a:rPr lang="en-US" dirty="0"/>
              <a:t>Two active calibration teams with channel calibration differences less than 0.2%</a:t>
            </a:r>
          </a:p>
          <a:p>
            <a:pPr lvl="1"/>
            <a:r>
              <a:rPr lang="en-US" dirty="0"/>
              <a:t>The NPP and N20 VIIRS analogous visible channels relative calibration difference can differ by ~4%</a:t>
            </a:r>
          </a:p>
          <a:p>
            <a:pPr lvl="1"/>
            <a:r>
              <a:rPr lang="en-US" dirty="0"/>
              <a:t>N20-VIIRS was not selected because it has the better absolute calibration</a:t>
            </a:r>
          </a:p>
          <a:p>
            <a:r>
              <a:rPr lang="en-US" dirty="0"/>
              <a:t>The VIS/NIR absolute calibration reference will be resolved when CLARREO observations become available.</a:t>
            </a:r>
          </a:p>
        </p:txBody>
      </p:sp>
    </p:spTree>
    <p:extLst>
      <p:ext uri="{BB962C8B-B14F-4D97-AF65-F5344CB8AC3E}">
        <p14:creationId xmlns:p14="http://schemas.microsoft.com/office/powerpoint/2010/main" val="39749479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E159F91-8F53-CA4F-9BC1-B966D5D1DF7B}"/>
              </a:ext>
            </a:extLst>
          </p:cNvPr>
          <p:cNvPicPr>
            <a:picLocks noChangeAspect="1"/>
          </p:cNvPicPr>
          <p:nvPr/>
        </p:nvPicPr>
        <p:blipFill>
          <a:blip r:embed="rId2"/>
          <a:stretch>
            <a:fillRect/>
          </a:stretch>
        </p:blipFill>
        <p:spPr>
          <a:xfrm>
            <a:off x="514350" y="279400"/>
            <a:ext cx="11163300" cy="6299200"/>
          </a:xfrm>
          <a:prstGeom prst="rect">
            <a:avLst/>
          </a:prstGeom>
        </p:spPr>
      </p:pic>
      <p:sp>
        <p:nvSpPr>
          <p:cNvPr id="4" name="TextBox 3">
            <a:extLst>
              <a:ext uri="{FF2B5EF4-FFF2-40B4-BE49-F238E27FC236}">
                <a16:creationId xmlns:a16="http://schemas.microsoft.com/office/drawing/2014/main" id="{5A199C8D-9161-2B4E-B147-161D0BC3E428}"/>
              </a:ext>
            </a:extLst>
          </p:cNvPr>
          <p:cNvSpPr txBox="1"/>
          <p:nvPr/>
        </p:nvSpPr>
        <p:spPr>
          <a:xfrm>
            <a:off x="4005943" y="6393934"/>
            <a:ext cx="6672148" cy="369332"/>
          </a:xfrm>
          <a:prstGeom prst="rect">
            <a:avLst/>
          </a:prstGeom>
          <a:solidFill>
            <a:schemeClr val="accent1">
              <a:lumMod val="20000"/>
              <a:lumOff val="80000"/>
            </a:schemeClr>
          </a:solidFill>
        </p:spPr>
        <p:txBody>
          <a:bodyPr wrap="none" rtlCol="0">
            <a:spAutoFit/>
          </a:bodyPr>
          <a:lstStyle/>
          <a:p>
            <a:r>
              <a:rPr lang="en-US" dirty="0"/>
              <a:t>Tim </a:t>
            </a:r>
            <a:r>
              <a:rPr lang="en-US" dirty="0" err="1"/>
              <a:t>Hewison</a:t>
            </a:r>
            <a:r>
              <a:rPr lang="en-US" dirty="0"/>
              <a:t> summary of SITSCOS workshop GSICS goas for CLARREO</a:t>
            </a:r>
          </a:p>
        </p:txBody>
      </p:sp>
    </p:spTree>
    <p:extLst>
      <p:ext uri="{BB962C8B-B14F-4D97-AF65-F5344CB8AC3E}">
        <p14:creationId xmlns:p14="http://schemas.microsoft.com/office/powerpoint/2010/main" val="29054542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3FA9CF-3F9F-6F4A-B2E1-F065B5D41045}"/>
              </a:ext>
            </a:extLst>
          </p:cNvPr>
          <p:cNvSpPr>
            <a:spLocks noGrp="1"/>
          </p:cNvSpPr>
          <p:nvPr>
            <p:ph type="title"/>
          </p:nvPr>
        </p:nvSpPr>
        <p:spPr/>
        <p:txBody>
          <a:bodyPr>
            <a:normAutofit/>
          </a:bodyPr>
          <a:lstStyle/>
          <a:p>
            <a:r>
              <a:rPr lang="en-US" dirty="0"/>
              <a:t>SITSCOS Workshop Report: Recommendations for CLARREO</a:t>
            </a:r>
          </a:p>
        </p:txBody>
      </p:sp>
      <p:pic>
        <p:nvPicPr>
          <p:cNvPr id="4" name="Picture 3">
            <a:extLst>
              <a:ext uri="{FF2B5EF4-FFF2-40B4-BE49-F238E27FC236}">
                <a16:creationId xmlns:a16="http://schemas.microsoft.com/office/drawing/2014/main" id="{24C4D42F-B22B-C34D-A185-F3E43C9349C8}"/>
              </a:ext>
            </a:extLst>
          </p:cNvPr>
          <p:cNvPicPr>
            <a:picLocks noChangeAspect="1"/>
          </p:cNvPicPr>
          <p:nvPr/>
        </p:nvPicPr>
        <p:blipFill>
          <a:blip r:embed="rId2"/>
          <a:stretch>
            <a:fillRect/>
          </a:stretch>
        </p:blipFill>
        <p:spPr>
          <a:xfrm>
            <a:off x="838200" y="1841500"/>
            <a:ext cx="9982200" cy="1346200"/>
          </a:xfrm>
          <a:prstGeom prst="rect">
            <a:avLst/>
          </a:prstGeom>
        </p:spPr>
      </p:pic>
      <p:pic>
        <p:nvPicPr>
          <p:cNvPr id="6" name="Picture 5">
            <a:extLst>
              <a:ext uri="{FF2B5EF4-FFF2-40B4-BE49-F238E27FC236}">
                <a16:creationId xmlns:a16="http://schemas.microsoft.com/office/drawing/2014/main" id="{846F56E1-3459-CB48-B4B3-826D68EF3DD3}"/>
              </a:ext>
            </a:extLst>
          </p:cNvPr>
          <p:cNvPicPr>
            <a:picLocks noChangeAspect="1"/>
          </p:cNvPicPr>
          <p:nvPr/>
        </p:nvPicPr>
        <p:blipFill>
          <a:blip r:embed="rId3"/>
          <a:stretch>
            <a:fillRect/>
          </a:stretch>
        </p:blipFill>
        <p:spPr>
          <a:xfrm>
            <a:off x="920750" y="3304041"/>
            <a:ext cx="9283700" cy="1320800"/>
          </a:xfrm>
          <a:prstGeom prst="rect">
            <a:avLst/>
          </a:prstGeom>
        </p:spPr>
      </p:pic>
      <p:pic>
        <p:nvPicPr>
          <p:cNvPr id="8" name="Picture 7">
            <a:extLst>
              <a:ext uri="{FF2B5EF4-FFF2-40B4-BE49-F238E27FC236}">
                <a16:creationId xmlns:a16="http://schemas.microsoft.com/office/drawing/2014/main" id="{48723AF1-4818-C943-8EB3-98EFBAF980A0}"/>
              </a:ext>
            </a:extLst>
          </p:cNvPr>
          <p:cNvPicPr>
            <a:picLocks noChangeAspect="1"/>
          </p:cNvPicPr>
          <p:nvPr/>
        </p:nvPicPr>
        <p:blipFill>
          <a:blip r:embed="rId4"/>
          <a:stretch>
            <a:fillRect/>
          </a:stretch>
        </p:blipFill>
        <p:spPr>
          <a:xfrm>
            <a:off x="871764" y="4741182"/>
            <a:ext cx="9575800" cy="1333500"/>
          </a:xfrm>
          <a:prstGeom prst="rect">
            <a:avLst/>
          </a:prstGeom>
        </p:spPr>
      </p:pic>
      <p:sp>
        <p:nvSpPr>
          <p:cNvPr id="9" name="TextBox 8">
            <a:extLst>
              <a:ext uri="{FF2B5EF4-FFF2-40B4-BE49-F238E27FC236}">
                <a16:creationId xmlns:a16="http://schemas.microsoft.com/office/drawing/2014/main" id="{394C7CDD-4559-FD40-BD00-D3649088F46B}"/>
              </a:ext>
            </a:extLst>
          </p:cNvPr>
          <p:cNvSpPr txBox="1"/>
          <p:nvPr/>
        </p:nvSpPr>
        <p:spPr>
          <a:xfrm>
            <a:off x="4005943" y="6393934"/>
            <a:ext cx="6672148" cy="369332"/>
          </a:xfrm>
          <a:prstGeom prst="rect">
            <a:avLst/>
          </a:prstGeom>
          <a:solidFill>
            <a:schemeClr val="accent1">
              <a:lumMod val="20000"/>
              <a:lumOff val="80000"/>
            </a:schemeClr>
          </a:solidFill>
        </p:spPr>
        <p:txBody>
          <a:bodyPr wrap="none" rtlCol="0">
            <a:spAutoFit/>
          </a:bodyPr>
          <a:lstStyle/>
          <a:p>
            <a:r>
              <a:rPr lang="en-US" dirty="0"/>
              <a:t>Tim </a:t>
            </a:r>
            <a:r>
              <a:rPr lang="en-US" dirty="0" err="1"/>
              <a:t>Hewison</a:t>
            </a:r>
            <a:r>
              <a:rPr lang="en-US" dirty="0"/>
              <a:t> summary of SITSCOS workshop GSICS goas for CLARREO</a:t>
            </a:r>
          </a:p>
        </p:txBody>
      </p:sp>
    </p:spTree>
    <p:extLst>
      <p:ext uri="{BB962C8B-B14F-4D97-AF65-F5344CB8AC3E}">
        <p14:creationId xmlns:p14="http://schemas.microsoft.com/office/powerpoint/2010/main" val="4251847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A599974-B315-E347-82AB-7C57EF2249E3}"/>
              </a:ext>
            </a:extLst>
          </p:cNvPr>
          <p:cNvPicPr>
            <a:picLocks noChangeAspect="1"/>
          </p:cNvPicPr>
          <p:nvPr/>
        </p:nvPicPr>
        <p:blipFill>
          <a:blip r:embed="rId2"/>
          <a:stretch>
            <a:fillRect/>
          </a:stretch>
        </p:blipFill>
        <p:spPr>
          <a:xfrm>
            <a:off x="495300" y="279400"/>
            <a:ext cx="11201400" cy="6299200"/>
          </a:xfrm>
          <a:prstGeom prst="rect">
            <a:avLst/>
          </a:prstGeom>
        </p:spPr>
      </p:pic>
      <p:sp>
        <p:nvSpPr>
          <p:cNvPr id="4" name="TextBox 3">
            <a:extLst>
              <a:ext uri="{FF2B5EF4-FFF2-40B4-BE49-F238E27FC236}">
                <a16:creationId xmlns:a16="http://schemas.microsoft.com/office/drawing/2014/main" id="{23CD1FE3-EC7F-1947-975D-0EA1A9DC06C8}"/>
              </a:ext>
            </a:extLst>
          </p:cNvPr>
          <p:cNvSpPr txBox="1"/>
          <p:nvPr/>
        </p:nvSpPr>
        <p:spPr>
          <a:xfrm>
            <a:off x="4005943" y="6393934"/>
            <a:ext cx="6672148" cy="369332"/>
          </a:xfrm>
          <a:prstGeom prst="rect">
            <a:avLst/>
          </a:prstGeom>
          <a:solidFill>
            <a:schemeClr val="accent1">
              <a:lumMod val="20000"/>
              <a:lumOff val="80000"/>
            </a:schemeClr>
          </a:solidFill>
        </p:spPr>
        <p:txBody>
          <a:bodyPr wrap="none" rtlCol="0">
            <a:spAutoFit/>
          </a:bodyPr>
          <a:lstStyle/>
          <a:p>
            <a:r>
              <a:rPr lang="en-US" dirty="0"/>
              <a:t>Tim </a:t>
            </a:r>
            <a:r>
              <a:rPr lang="en-US" dirty="0" err="1"/>
              <a:t>Hewison</a:t>
            </a:r>
            <a:r>
              <a:rPr lang="en-US" dirty="0"/>
              <a:t> summary of SITSCOS workshop GSICS goas for CLARREO</a:t>
            </a:r>
          </a:p>
        </p:txBody>
      </p:sp>
    </p:spTree>
    <p:extLst>
      <p:ext uri="{BB962C8B-B14F-4D97-AF65-F5344CB8AC3E}">
        <p14:creationId xmlns:p14="http://schemas.microsoft.com/office/powerpoint/2010/main" val="5287273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6CDC949-9B0C-8145-874A-4EAFE75E5888}"/>
              </a:ext>
            </a:extLst>
          </p:cNvPr>
          <p:cNvPicPr>
            <a:picLocks noChangeAspect="1"/>
          </p:cNvPicPr>
          <p:nvPr/>
        </p:nvPicPr>
        <p:blipFill>
          <a:blip r:embed="rId2"/>
          <a:stretch>
            <a:fillRect/>
          </a:stretch>
        </p:blipFill>
        <p:spPr>
          <a:xfrm>
            <a:off x="172490" y="819492"/>
            <a:ext cx="6130337" cy="5903577"/>
          </a:xfrm>
          <a:prstGeom prst="rect">
            <a:avLst/>
          </a:prstGeom>
          <a:ln>
            <a:solidFill>
              <a:schemeClr val="tx1"/>
            </a:solidFill>
          </a:ln>
        </p:spPr>
      </p:pic>
      <p:pic>
        <p:nvPicPr>
          <p:cNvPr id="5" name="Picture 4">
            <a:extLst>
              <a:ext uri="{FF2B5EF4-FFF2-40B4-BE49-F238E27FC236}">
                <a16:creationId xmlns:a16="http://schemas.microsoft.com/office/drawing/2014/main" id="{283CAB82-2AE3-1D45-B944-0BCD48333D6E}"/>
              </a:ext>
            </a:extLst>
          </p:cNvPr>
          <p:cNvPicPr>
            <a:picLocks noChangeAspect="1"/>
          </p:cNvPicPr>
          <p:nvPr/>
        </p:nvPicPr>
        <p:blipFill>
          <a:blip r:embed="rId3"/>
          <a:stretch>
            <a:fillRect/>
          </a:stretch>
        </p:blipFill>
        <p:spPr>
          <a:xfrm>
            <a:off x="6498772" y="812909"/>
            <a:ext cx="5138058" cy="5903577"/>
          </a:xfrm>
          <a:prstGeom prst="rect">
            <a:avLst/>
          </a:prstGeom>
          <a:ln>
            <a:solidFill>
              <a:schemeClr val="tx1"/>
            </a:solidFill>
          </a:ln>
        </p:spPr>
      </p:pic>
      <p:sp>
        <p:nvSpPr>
          <p:cNvPr id="6" name="TextBox 5">
            <a:extLst>
              <a:ext uri="{FF2B5EF4-FFF2-40B4-BE49-F238E27FC236}">
                <a16:creationId xmlns:a16="http://schemas.microsoft.com/office/drawing/2014/main" id="{60E93E55-F150-DE47-B5FB-F942D198F052}"/>
              </a:ext>
            </a:extLst>
          </p:cNvPr>
          <p:cNvSpPr txBox="1"/>
          <p:nvPr/>
        </p:nvSpPr>
        <p:spPr>
          <a:xfrm>
            <a:off x="2503714" y="141514"/>
            <a:ext cx="5874044" cy="369332"/>
          </a:xfrm>
          <a:prstGeom prst="rect">
            <a:avLst/>
          </a:prstGeom>
          <a:solidFill>
            <a:schemeClr val="accent1">
              <a:lumMod val="20000"/>
              <a:lumOff val="80000"/>
            </a:schemeClr>
          </a:solidFill>
        </p:spPr>
        <p:txBody>
          <a:bodyPr wrap="none" rtlCol="0">
            <a:spAutoFit/>
          </a:bodyPr>
          <a:lstStyle/>
          <a:p>
            <a:r>
              <a:rPr lang="en-US" dirty="0"/>
              <a:t>I am putting together a list of GSICS priority sensors and PICS </a:t>
            </a:r>
          </a:p>
        </p:txBody>
      </p:sp>
    </p:spTree>
    <p:extLst>
      <p:ext uri="{BB962C8B-B14F-4D97-AF65-F5344CB8AC3E}">
        <p14:creationId xmlns:p14="http://schemas.microsoft.com/office/powerpoint/2010/main" val="12633182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01527-80E6-3841-A347-418AF56AB6BD}"/>
              </a:ext>
            </a:extLst>
          </p:cNvPr>
          <p:cNvSpPr>
            <a:spLocks noGrp="1"/>
          </p:cNvSpPr>
          <p:nvPr>
            <p:ph type="title"/>
          </p:nvPr>
        </p:nvSpPr>
        <p:spPr/>
        <p:txBody>
          <a:bodyPr/>
          <a:lstStyle/>
          <a:p>
            <a:r>
              <a:rPr lang="en-US" dirty="0"/>
              <a:t>Spectral band Adjustment Factor</a:t>
            </a:r>
          </a:p>
        </p:txBody>
      </p:sp>
      <p:pic>
        <p:nvPicPr>
          <p:cNvPr id="4" name="Picture 3">
            <a:extLst>
              <a:ext uri="{FF2B5EF4-FFF2-40B4-BE49-F238E27FC236}">
                <a16:creationId xmlns:a16="http://schemas.microsoft.com/office/drawing/2014/main" id="{62123F69-9424-B54F-B8AE-D5E964BB9533}"/>
              </a:ext>
            </a:extLst>
          </p:cNvPr>
          <p:cNvPicPr>
            <a:picLocks noChangeAspect="1"/>
          </p:cNvPicPr>
          <p:nvPr/>
        </p:nvPicPr>
        <p:blipFill rotWithShape="1">
          <a:blip r:embed="rId2"/>
          <a:srcRect r="55803"/>
          <a:stretch/>
        </p:blipFill>
        <p:spPr>
          <a:xfrm>
            <a:off x="838200" y="1690688"/>
            <a:ext cx="4548045" cy="4967349"/>
          </a:xfrm>
          <a:prstGeom prst="rect">
            <a:avLst/>
          </a:prstGeom>
        </p:spPr>
      </p:pic>
      <p:pic>
        <p:nvPicPr>
          <p:cNvPr id="6" name="Picture 5">
            <a:extLst>
              <a:ext uri="{FF2B5EF4-FFF2-40B4-BE49-F238E27FC236}">
                <a16:creationId xmlns:a16="http://schemas.microsoft.com/office/drawing/2014/main" id="{742F8F7F-7B79-4C4C-9381-9B7C1F747B5E}"/>
              </a:ext>
            </a:extLst>
          </p:cNvPr>
          <p:cNvPicPr>
            <a:picLocks noChangeAspect="1"/>
          </p:cNvPicPr>
          <p:nvPr/>
        </p:nvPicPr>
        <p:blipFill>
          <a:blip r:embed="rId3"/>
          <a:stretch>
            <a:fillRect/>
          </a:stretch>
        </p:blipFill>
        <p:spPr>
          <a:xfrm>
            <a:off x="6450640" y="1321356"/>
            <a:ext cx="3335838" cy="3284083"/>
          </a:xfrm>
          <a:prstGeom prst="rect">
            <a:avLst/>
          </a:prstGeom>
        </p:spPr>
      </p:pic>
      <p:sp>
        <p:nvSpPr>
          <p:cNvPr id="7" name="TextBox 6">
            <a:extLst>
              <a:ext uri="{FF2B5EF4-FFF2-40B4-BE49-F238E27FC236}">
                <a16:creationId xmlns:a16="http://schemas.microsoft.com/office/drawing/2014/main" id="{3E4502CF-8984-F74E-BC42-C53E4986427B}"/>
              </a:ext>
            </a:extLst>
          </p:cNvPr>
          <p:cNvSpPr txBox="1"/>
          <p:nvPr/>
        </p:nvSpPr>
        <p:spPr>
          <a:xfrm>
            <a:off x="826609" y="1321356"/>
            <a:ext cx="5269391" cy="369332"/>
          </a:xfrm>
          <a:prstGeom prst="rect">
            <a:avLst/>
          </a:prstGeom>
          <a:solidFill>
            <a:schemeClr val="accent1">
              <a:lumMod val="20000"/>
              <a:lumOff val="80000"/>
            </a:schemeClr>
          </a:solidFill>
        </p:spPr>
        <p:txBody>
          <a:bodyPr wrap="none" rtlCol="0">
            <a:spAutoFit/>
          </a:bodyPr>
          <a:lstStyle/>
          <a:p>
            <a:r>
              <a:rPr lang="en-US" dirty="0"/>
              <a:t>radiometrically scale Aqua-MODIS B1 and N20 VIIRS I1</a:t>
            </a:r>
          </a:p>
        </p:txBody>
      </p:sp>
      <p:sp>
        <p:nvSpPr>
          <p:cNvPr id="9" name="TextBox 8">
            <a:extLst>
              <a:ext uri="{FF2B5EF4-FFF2-40B4-BE49-F238E27FC236}">
                <a16:creationId xmlns:a16="http://schemas.microsoft.com/office/drawing/2014/main" id="{879A2D5A-CDC7-3D4F-95CD-8B0444C04463}"/>
              </a:ext>
            </a:extLst>
          </p:cNvPr>
          <p:cNvSpPr txBox="1"/>
          <p:nvPr/>
        </p:nvSpPr>
        <p:spPr>
          <a:xfrm>
            <a:off x="5910944" y="4702629"/>
            <a:ext cx="6008914" cy="1200329"/>
          </a:xfrm>
          <a:prstGeom prst="rect">
            <a:avLst/>
          </a:prstGeom>
          <a:noFill/>
        </p:spPr>
        <p:txBody>
          <a:bodyPr wrap="square" rtlCol="0">
            <a:spAutoFit/>
          </a:bodyPr>
          <a:lstStyle/>
          <a:p>
            <a:r>
              <a:rPr lang="en-US" dirty="0"/>
              <a:t>• Current SBAF tool based on SCIAMACHY hyper-spectral radiances</a:t>
            </a:r>
          </a:p>
          <a:p>
            <a:r>
              <a:rPr lang="en-US" dirty="0"/>
              <a:t>• CLARREO spectral characterization of PICS and intercalibration targets will reduce the uncertainty of SBAFs</a:t>
            </a:r>
          </a:p>
        </p:txBody>
      </p:sp>
      <p:sp>
        <p:nvSpPr>
          <p:cNvPr id="10" name="TextBox 9">
            <a:extLst>
              <a:ext uri="{FF2B5EF4-FFF2-40B4-BE49-F238E27FC236}">
                <a16:creationId xmlns:a16="http://schemas.microsoft.com/office/drawing/2014/main" id="{CD91D0A2-4846-074F-A944-0F438DA28E3D}"/>
              </a:ext>
            </a:extLst>
          </p:cNvPr>
          <p:cNvSpPr txBox="1"/>
          <p:nvPr/>
        </p:nvSpPr>
        <p:spPr>
          <a:xfrm>
            <a:off x="5574868" y="6288705"/>
            <a:ext cx="6617132" cy="369332"/>
          </a:xfrm>
          <a:prstGeom prst="rect">
            <a:avLst/>
          </a:prstGeom>
          <a:solidFill>
            <a:schemeClr val="bg2"/>
          </a:solidFill>
        </p:spPr>
        <p:txBody>
          <a:bodyPr wrap="none" rtlCol="0">
            <a:spAutoFit/>
          </a:bodyPr>
          <a:lstStyle/>
          <a:p>
            <a:r>
              <a:rPr lang="en-US" dirty="0"/>
              <a:t>https://</a:t>
            </a:r>
            <a:r>
              <a:rPr lang="en-US" dirty="0" err="1"/>
              <a:t>satcorp.larc.nasa.gov</a:t>
            </a:r>
            <a:r>
              <a:rPr lang="en-US" dirty="0"/>
              <a:t>/</a:t>
            </a:r>
            <a:r>
              <a:rPr lang="en-US" dirty="0" err="1"/>
              <a:t>cgi</a:t>
            </a:r>
            <a:r>
              <a:rPr lang="en-US" dirty="0"/>
              <a:t>-bin/site/</a:t>
            </a:r>
            <a:r>
              <a:rPr lang="en-US" dirty="0" err="1"/>
              <a:t>showdoc?mnemonic</a:t>
            </a:r>
            <a:r>
              <a:rPr lang="en-US" dirty="0"/>
              <a:t>=SBAF</a:t>
            </a:r>
          </a:p>
        </p:txBody>
      </p:sp>
    </p:spTree>
    <p:extLst>
      <p:ext uri="{BB962C8B-B14F-4D97-AF65-F5344CB8AC3E}">
        <p14:creationId xmlns:p14="http://schemas.microsoft.com/office/powerpoint/2010/main" val="34475069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F6E3BD-761D-9D40-9852-004DFB393D60}"/>
              </a:ext>
            </a:extLst>
          </p:cNvPr>
          <p:cNvSpPr>
            <a:spLocks noGrp="1"/>
          </p:cNvSpPr>
          <p:nvPr>
            <p:ph type="title"/>
          </p:nvPr>
        </p:nvSpPr>
        <p:spPr/>
        <p:txBody>
          <a:bodyPr/>
          <a:lstStyle/>
          <a:p>
            <a:r>
              <a:rPr lang="en-US" dirty="0"/>
              <a:t>DSCOVR EPIC</a:t>
            </a:r>
          </a:p>
        </p:txBody>
      </p:sp>
      <p:pic>
        <p:nvPicPr>
          <p:cNvPr id="9" name="Picture 8">
            <a:extLst>
              <a:ext uri="{FF2B5EF4-FFF2-40B4-BE49-F238E27FC236}">
                <a16:creationId xmlns:a16="http://schemas.microsoft.com/office/drawing/2014/main" id="{D7034C43-9F24-F241-9A0F-E30688D6A9A4}"/>
              </a:ext>
            </a:extLst>
          </p:cNvPr>
          <p:cNvPicPr>
            <a:picLocks noChangeAspect="1"/>
          </p:cNvPicPr>
          <p:nvPr/>
        </p:nvPicPr>
        <p:blipFill>
          <a:blip r:embed="rId3"/>
          <a:stretch>
            <a:fillRect/>
          </a:stretch>
        </p:blipFill>
        <p:spPr>
          <a:xfrm>
            <a:off x="626723" y="2291208"/>
            <a:ext cx="3842535" cy="3711675"/>
          </a:xfrm>
          <a:prstGeom prst="rect">
            <a:avLst/>
          </a:prstGeom>
        </p:spPr>
      </p:pic>
      <p:pic>
        <p:nvPicPr>
          <p:cNvPr id="11" name="Picture 10">
            <a:extLst>
              <a:ext uri="{FF2B5EF4-FFF2-40B4-BE49-F238E27FC236}">
                <a16:creationId xmlns:a16="http://schemas.microsoft.com/office/drawing/2014/main" id="{2F4A9799-3BFB-954B-B63E-2AE703BA8D5E}"/>
              </a:ext>
            </a:extLst>
          </p:cNvPr>
          <p:cNvPicPr>
            <a:picLocks noChangeAspect="1"/>
          </p:cNvPicPr>
          <p:nvPr/>
        </p:nvPicPr>
        <p:blipFill>
          <a:blip r:embed="rId4"/>
          <a:stretch>
            <a:fillRect/>
          </a:stretch>
        </p:blipFill>
        <p:spPr>
          <a:xfrm>
            <a:off x="4765022" y="2291208"/>
            <a:ext cx="3735895" cy="3711675"/>
          </a:xfrm>
          <a:prstGeom prst="rect">
            <a:avLst/>
          </a:prstGeom>
        </p:spPr>
      </p:pic>
      <p:sp>
        <p:nvSpPr>
          <p:cNvPr id="14" name="TextBox 13">
            <a:extLst>
              <a:ext uri="{FF2B5EF4-FFF2-40B4-BE49-F238E27FC236}">
                <a16:creationId xmlns:a16="http://schemas.microsoft.com/office/drawing/2014/main" id="{706BF7E5-2C6D-E64D-8DC0-887360EFDA87}"/>
              </a:ext>
            </a:extLst>
          </p:cNvPr>
          <p:cNvSpPr txBox="1"/>
          <p:nvPr/>
        </p:nvSpPr>
        <p:spPr>
          <a:xfrm>
            <a:off x="1328746" y="1921876"/>
            <a:ext cx="2555508" cy="369332"/>
          </a:xfrm>
          <a:prstGeom prst="rect">
            <a:avLst/>
          </a:prstGeom>
          <a:solidFill>
            <a:schemeClr val="accent1">
              <a:lumMod val="20000"/>
              <a:lumOff val="80000"/>
            </a:schemeClr>
          </a:solidFill>
        </p:spPr>
        <p:txBody>
          <a:bodyPr wrap="none" rtlCol="0">
            <a:spAutoFit/>
          </a:bodyPr>
          <a:lstStyle/>
          <a:p>
            <a:r>
              <a:rPr lang="en-US"/>
              <a:t>Dec 23, 2020, 16:30 GMT</a:t>
            </a:r>
          </a:p>
        </p:txBody>
      </p:sp>
      <p:sp>
        <p:nvSpPr>
          <p:cNvPr id="17" name="TextBox 16">
            <a:extLst>
              <a:ext uri="{FF2B5EF4-FFF2-40B4-BE49-F238E27FC236}">
                <a16:creationId xmlns:a16="http://schemas.microsoft.com/office/drawing/2014/main" id="{227CC0C8-179E-1B41-BA38-819698B87CFB}"/>
              </a:ext>
            </a:extLst>
          </p:cNvPr>
          <p:cNvSpPr txBox="1"/>
          <p:nvPr/>
        </p:nvSpPr>
        <p:spPr>
          <a:xfrm>
            <a:off x="5149020" y="1904664"/>
            <a:ext cx="2515432" cy="369332"/>
          </a:xfrm>
          <a:prstGeom prst="rect">
            <a:avLst/>
          </a:prstGeom>
          <a:solidFill>
            <a:schemeClr val="accent1">
              <a:lumMod val="20000"/>
              <a:lumOff val="80000"/>
            </a:schemeClr>
          </a:solidFill>
        </p:spPr>
        <p:txBody>
          <a:bodyPr wrap="none" rtlCol="0">
            <a:spAutoFit/>
          </a:bodyPr>
          <a:lstStyle/>
          <a:p>
            <a:r>
              <a:rPr lang="en-US"/>
              <a:t>June 23, 2021, 9:01 GMT</a:t>
            </a:r>
          </a:p>
        </p:txBody>
      </p:sp>
      <p:sp>
        <p:nvSpPr>
          <p:cNvPr id="18" name="TextBox 17">
            <a:extLst>
              <a:ext uri="{FF2B5EF4-FFF2-40B4-BE49-F238E27FC236}">
                <a16:creationId xmlns:a16="http://schemas.microsoft.com/office/drawing/2014/main" id="{CD32B0C0-6E6F-F949-8B98-38B98690FAF1}"/>
              </a:ext>
            </a:extLst>
          </p:cNvPr>
          <p:cNvSpPr txBox="1"/>
          <p:nvPr/>
        </p:nvSpPr>
        <p:spPr>
          <a:xfrm>
            <a:off x="8702211" y="1921876"/>
            <a:ext cx="3256908" cy="3416320"/>
          </a:xfrm>
          <a:prstGeom prst="rect">
            <a:avLst/>
          </a:prstGeom>
          <a:noFill/>
        </p:spPr>
        <p:txBody>
          <a:bodyPr wrap="square" rtlCol="0">
            <a:spAutoFit/>
          </a:bodyPr>
          <a:lstStyle/>
          <a:p>
            <a:r>
              <a:rPr lang="en-US"/>
              <a:t>• DSCOVR spacecraft is located at L1 1.5M-km from Earth</a:t>
            </a:r>
          </a:p>
          <a:p>
            <a:r>
              <a:rPr lang="en-US"/>
              <a:t>• Observes the Earth in near backscatter position</a:t>
            </a:r>
          </a:p>
          <a:p>
            <a:r>
              <a:rPr lang="en-US"/>
              <a:t>• Unlike a geostationary satellite imager, the nadir solar view is at the center of the image</a:t>
            </a:r>
          </a:p>
          <a:p>
            <a:r>
              <a:rPr lang="en-US"/>
              <a:t>• EPIC imager has a 0.48µm, 0.55µm, 0.64µm and 0.76µm channels and no IR channels</a:t>
            </a:r>
          </a:p>
          <a:p>
            <a:r>
              <a:rPr lang="en-US"/>
              <a:t>• It has no onboard calibration systems – must verify its stability</a:t>
            </a:r>
          </a:p>
        </p:txBody>
      </p:sp>
      <p:sp>
        <p:nvSpPr>
          <p:cNvPr id="4" name="TextBox 3">
            <a:extLst>
              <a:ext uri="{FF2B5EF4-FFF2-40B4-BE49-F238E27FC236}">
                <a16:creationId xmlns:a16="http://schemas.microsoft.com/office/drawing/2014/main" id="{3F323069-C9BF-4C4B-9654-207E221CE7E7}"/>
              </a:ext>
            </a:extLst>
          </p:cNvPr>
          <p:cNvSpPr txBox="1"/>
          <p:nvPr/>
        </p:nvSpPr>
        <p:spPr>
          <a:xfrm>
            <a:off x="5330593" y="586511"/>
            <a:ext cx="6023207" cy="923330"/>
          </a:xfrm>
          <a:prstGeom prst="rect">
            <a:avLst/>
          </a:prstGeom>
          <a:solidFill>
            <a:schemeClr val="bg2"/>
          </a:solidFill>
        </p:spPr>
        <p:txBody>
          <a:bodyPr wrap="square" rtlCol="0">
            <a:spAutoFit/>
          </a:bodyPr>
          <a:lstStyle/>
          <a:p>
            <a:r>
              <a:rPr lang="en-US" dirty="0"/>
              <a:t>• DSCOVR diurnally samples the Earth 11-22 times per day</a:t>
            </a:r>
          </a:p>
          <a:p>
            <a:r>
              <a:rPr lang="en-US" dirty="0"/>
              <a:t>• Use EPIC as proxy for CLARREO to validate radiometric scaling and stability monitoring</a:t>
            </a:r>
          </a:p>
        </p:txBody>
      </p:sp>
    </p:spTree>
    <p:extLst>
      <p:ext uri="{BB962C8B-B14F-4D97-AF65-F5344CB8AC3E}">
        <p14:creationId xmlns:p14="http://schemas.microsoft.com/office/powerpoint/2010/main" val="33807554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4DCBB-BB23-FF41-B31D-E843D3266402}"/>
              </a:ext>
            </a:extLst>
          </p:cNvPr>
          <p:cNvSpPr>
            <a:spLocks noGrp="1"/>
          </p:cNvSpPr>
          <p:nvPr>
            <p:ph type="title"/>
          </p:nvPr>
        </p:nvSpPr>
        <p:spPr>
          <a:xfrm>
            <a:off x="838199" y="365125"/>
            <a:ext cx="11088757" cy="1325563"/>
          </a:xfrm>
        </p:spPr>
        <p:txBody>
          <a:bodyPr/>
          <a:lstStyle/>
          <a:p>
            <a:r>
              <a:rPr lang="en-US" dirty="0"/>
              <a:t>EPIC and VIIRS ATO-RM and DCC-RM consistency</a:t>
            </a:r>
          </a:p>
        </p:txBody>
      </p:sp>
      <p:pic>
        <p:nvPicPr>
          <p:cNvPr id="3" name="Picture 2">
            <a:extLst>
              <a:ext uri="{FF2B5EF4-FFF2-40B4-BE49-F238E27FC236}">
                <a16:creationId xmlns:a16="http://schemas.microsoft.com/office/drawing/2014/main" id="{275C4D11-92B6-7143-B1EF-EF1ED004C354}"/>
              </a:ext>
            </a:extLst>
          </p:cNvPr>
          <p:cNvPicPr>
            <a:picLocks noChangeAspect="1"/>
          </p:cNvPicPr>
          <p:nvPr/>
        </p:nvPicPr>
        <p:blipFill>
          <a:blip r:embed="rId3"/>
          <a:stretch>
            <a:fillRect/>
          </a:stretch>
        </p:blipFill>
        <p:spPr>
          <a:xfrm>
            <a:off x="5136748" y="1990860"/>
            <a:ext cx="4220194" cy="4542985"/>
          </a:xfrm>
          <a:prstGeom prst="rect">
            <a:avLst/>
          </a:prstGeom>
        </p:spPr>
      </p:pic>
      <p:pic>
        <p:nvPicPr>
          <p:cNvPr id="4" name="Picture 3">
            <a:extLst>
              <a:ext uri="{FF2B5EF4-FFF2-40B4-BE49-F238E27FC236}">
                <a16:creationId xmlns:a16="http://schemas.microsoft.com/office/drawing/2014/main" id="{C9553EF2-AF0F-DB43-8ECC-4605FA4BB736}"/>
              </a:ext>
            </a:extLst>
          </p:cNvPr>
          <p:cNvPicPr>
            <a:picLocks noChangeAspect="1"/>
          </p:cNvPicPr>
          <p:nvPr/>
        </p:nvPicPr>
        <p:blipFill>
          <a:blip r:embed="rId4"/>
          <a:stretch>
            <a:fillRect/>
          </a:stretch>
        </p:blipFill>
        <p:spPr>
          <a:xfrm>
            <a:off x="838200" y="1974223"/>
            <a:ext cx="4220194" cy="4518652"/>
          </a:xfrm>
          <a:prstGeom prst="rect">
            <a:avLst/>
          </a:prstGeom>
        </p:spPr>
      </p:pic>
      <p:sp>
        <p:nvSpPr>
          <p:cNvPr id="5" name="TextBox 4">
            <a:extLst>
              <a:ext uri="{FF2B5EF4-FFF2-40B4-BE49-F238E27FC236}">
                <a16:creationId xmlns:a16="http://schemas.microsoft.com/office/drawing/2014/main" id="{1CFE1E74-B4CE-6541-A127-105B59BBC44E}"/>
              </a:ext>
            </a:extLst>
          </p:cNvPr>
          <p:cNvSpPr txBox="1"/>
          <p:nvPr/>
        </p:nvSpPr>
        <p:spPr>
          <a:xfrm>
            <a:off x="1071212" y="1815948"/>
            <a:ext cx="3979872" cy="830997"/>
          </a:xfrm>
          <a:prstGeom prst="rect">
            <a:avLst/>
          </a:prstGeom>
          <a:solidFill>
            <a:schemeClr val="accent1">
              <a:lumMod val="20000"/>
              <a:lumOff val="80000"/>
            </a:schemeClr>
          </a:solidFill>
        </p:spPr>
        <p:txBody>
          <a:bodyPr wrap="none" rtlCol="0">
            <a:spAutoFit/>
          </a:bodyPr>
          <a:lstStyle/>
          <a:p>
            <a:pPr algn="ctr"/>
            <a:r>
              <a:rPr lang="en-US" sz="2400"/>
              <a:t>ATO-RM EPIC and NPP 0.65µm</a:t>
            </a:r>
          </a:p>
          <a:p>
            <a:pPr algn="ctr"/>
            <a:r>
              <a:rPr lang="en-US" sz="2400"/>
              <a:t>November 2011</a:t>
            </a:r>
          </a:p>
        </p:txBody>
      </p:sp>
      <p:sp>
        <p:nvSpPr>
          <p:cNvPr id="6" name="TextBox 5">
            <a:extLst>
              <a:ext uri="{FF2B5EF4-FFF2-40B4-BE49-F238E27FC236}">
                <a16:creationId xmlns:a16="http://schemas.microsoft.com/office/drawing/2014/main" id="{73CFF0E4-BE6B-EF46-86BF-C8A2F80E5432}"/>
              </a:ext>
            </a:extLst>
          </p:cNvPr>
          <p:cNvSpPr txBox="1"/>
          <p:nvPr/>
        </p:nvSpPr>
        <p:spPr>
          <a:xfrm>
            <a:off x="5400570" y="1811059"/>
            <a:ext cx="3996608" cy="830997"/>
          </a:xfrm>
          <a:prstGeom prst="rect">
            <a:avLst/>
          </a:prstGeom>
          <a:solidFill>
            <a:schemeClr val="accent1">
              <a:lumMod val="20000"/>
              <a:lumOff val="80000"/>
            </a:schemeClr>
          </a:solidFill>
        </p:spPr>
        <p:txBody>
          <a:bodyPr wrap="none" rtlCol="0">
            <a:spAutoFit/>
          </a:bodyPr>
          <a:lstStyle/>
          <a:p>
            <a:pPr algn="ctr"/>
            <a:r>
              <a:rPr lang="en-US" sz="2400"/>
              <a:t>DCC-RM EPIC and NPP 0.65µm</a:t>
            </a:r>
          </a:p>
          <a:p>
            <a:pPr algn="ctr"/>
            <a:r>
              <a:rPr lang="en-US" sz="2400"/>
              <a:t>November 2011</a:t>
            </a:r>
          </a:p>
        </p:txBody>
      </p:sp>
      <p:sp>
        <p:nvSpPr>
          <p:cNvPr id="7" name="TextBox 6">
            <a:extLst>
              <a:ext uri="{FF2B5EF4-FFF2-40B4-BE49-F238E27FC236}">
                <a16:creationId xmlns:a16="http://schemas.microsoft.com/office/drawing/2014/main" id="{9560C0E5-2938-7D4F-9250-16DDD1AA5A89}"/>
              </a:ext>
            </a:extLst>
          </p:cNvPr>
          <p:cNvSpPr txBox="1"/>
          <p:nvPr/>
        </p:nvSpPr>
        <p:spPr>
          <a:xfrm>
            <a:off x="9093897" y="2942228"/>
            <a:ext cx="2580362" cy="1015663"/>
          </a:xfrm>
          <a:prstGeom prst="rect">
            <a:avLst/>
          </a:prstGeom>
          <a:solidFill>
            <a:schemeClr val="bg2"/>
          </a:solidFill>
        </p:spPr>
        <p:txBody>
          <a:bodyPr wrap="square" rtlCol="0">
            <a:spAutoFit/>
          </a:bodyPr>
          <a:lstStyle/>
          <a:p>
            <a:r>
              <a:rPr lang="en-US" sz="2000"/>
              <a:t>The linear fit (red line) through the offset of 0 is almost identical </a:t>
            </a:r>
          </a:p>
        </p:txBody>
      </p:sp>
    </p:spTree>
    <p:extLst>
      <p:ext uri="{BB962C8B-B14F-4D97-AF65-F5344CB8AC3E}">
        <p14:creationId xmlns:p14="http://schemas.microsoft.com/office/powerpoint/2010/main" val="2700087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CE6D0D-4663-D544-8CC5-DD69413DEC20}"/>
              </a:ext>
            </a:extLst>
          </p:cNvPr>
          <p:cNvSpPr>
            <a:spLocks noGrp="1"/>
          </p:cNvSpPr>
          <p:nvPr>
            <p:ph type="title"/>
          </p:nvPr>
        </p:nvSpPr>
        <p:spPr/>
        <p:txBody>
          <a:bodyPr/>
          <a:lstStyle/>
          <a:p>
            <a:r>
              <a:rPr lang="en-US" dirty="0"/>
              <a:t>EPIC stability assessment of MODIS and VIIRS</a:t>
            </a:r>
          </a:p>
        </p:txBody>
      </p:sp>
      <p:pic>
        <p:nvPicPr>
          <p:cNvPr id="4" name="Picture 3">
            <a:extLst>
              <a:ext uri="{FF2B5EF4-FFF2-40B4-BE49-F238E27FC236}">
                <a16:creationId xmlns:a16="http://schemas.microsoft.com/office/drawing/2014/main" id="{FAC37CF9-FB8E-3649-867D-148BF6987215}"/>
              </a:ext>
            </a:extLst>
          </p:cNvPr>
          <p:cNvPicPr>
            <a:picLocks noChangeAspect="1"/>
          </p:cNvPicPr>
          <p:nvPr/>
        </p:nvPicPr>
        <p:blipFill>
          <a:blip r:embed="rId3"/>
          <a:stretch>
            <a:fillRect/>
          </a:stretch>
        </p:blipFill>
        <p:spPr>
          <a:xfrm>
            <a:off x="2054833" y="1390499"/>
            <a:ext cx="6904232" cy="5357684"/>
          </a:xfrm>
          <a:prstGeom prst="rect">
            <a:avLst/>
          </a:prstGeom>
        </p:spPr>
      </p:pic>
      <p:sp>
        <p:nvSpPr>
          <p:cNvPr id="5" name="TextBox 4">
            <a:extLst>
              <a:ext uri="{FF2B5EF4-FFF2-40B4-BE49-F238E27FC236}">
                <a16:creationId xmlns:a16="http://schemas.microsoft.com/office/drawing/2014/main" id="{BCFFD207-D376-2342-B611-870E92F4F941}"/>
              </a:ext>
            </a:extLst>
          </p:cNvPr>
          <p:cNvSpPr txBox="1"/>
          <p:nvPr/>
        </p:nvSpPr>
        <p:spPr>
          <a:xfrm>
            <a:off x="8681663" y="2716062"/>
            <a:ext cx="3431567" cy="2585323"/>
          </a:xfrm>
          <a:prstGeom prst="rect">
            <a:avLst/>
          </a:prstGeom>
          <a:solidFill>
            <a:schemeClr val="bg2"/>
          </a:solidFill>
        </p:spPr>
        <p:txBody>
          <a:bodyPr wrap="square" rtlCol="0">
            <a:spAutoFit/>
          </a:bodyPr>
          <a:lstStyle/>
          <a:p>
            <a:r>
              <a:rPr lang="en-US"/>
              <a:t>• All linear trends within 0.03%/year</a:t>
            </a:r>
          </a:p>
          <a:p>
            <a:r>
              <a:rPr lang="en-US"/>
              <a:t>• DCC-IT, Libya-4, </a:t>
            </a:r>
          </a:p>
          <a:p>
            <a:r>
              <a:rPr lang="en-US"/>
              <a:t>Aqua MODIS ATO-RM and DCC-RM</a:t>
            </a:r>
          </a:p>
          <a:p>
            <a:r>
              <a:rPr lang="en-US"/>
              <a:t>NPP VIIRS ATO-RM and DCC-RM were normalized over the record to take out the absolute calibration difference</a:t>
            </a:r>
          </a:p>
          <a:p>
            <a:endParaRPr lang="en-US"/>
          </a:p>
        </p:txBody>
      </p:sp>
      <p:sp>
        <p:nvSpPr>
          <p:cNvPr id="6" name="TextBox 5">
            <a:extLst>
              <a:ext uri="{FF2B5EF4-FFF2-40B4-BE49-F238E27FC236}">
                <a16:creationId xmlns:a16="http://schemas.microsoft.com/office/drawing/2014/main" id="{3C43F72A-16D7-714A-A24F-B6F5350B85E6}"/>
              </a:ext>
            </a:extLst>
          </p:cNvPr>
          <p:cNvSpPr txBox="1"/>
          <p:nvPr/>
        </p:nvSpPr>
        <p:spPr>
          <a:xfrm>
            <a:off x="3418257" y="4297618"/>
            <a:ext cx="982961" cy="369332"/>
          </a:xfrm>
          <a:prstGeom prst="rect">
            <a:avLst/>
          </a:prstGeom>
          <a:noFill/>
        </p:spPr>
        <p:txBody>
          <a:bodyPr wrap="none" rtlCol="0">
            <a:spAutoFit/>
          </a:bodyPr>
          <a:lstStyle/>
          <a:p>
            <a:r>
              <a:rPr lang="en-US"/>
              <a:t>DCC-IT •</a:t>
            </a:r>
          </a:p>
        </p:txBody>
      </p:sp>
      <p:sp>
        <p:nvSpPr>
          <p:cNvPr id="7" name="TextBox 6">
            <a:extLst>
              <a:ext uri="{FF2B5EF4-FFF2-40B4-BE49-F238E27FC236}">
                <a16:creationId xmlns:a16="http://schemas.microsoft.com/office/drawing/2014/main" id="{F4B25CC1-3709-C24C-A3DE-BC956E009C82}"/>
              </a:ext>
            </a:extLst>
          </p:cNvPr>
          <p:cNvSpPr txBox="1"/>
          <p:nvPr/>
        </p:nvSpPr>
        <p:spPr>
          <a:xfrm>
            <a:off x="4337309" y="4285722"/>
            <a:ext cx="1023229" cy="369332"/>
          </a:xfrm>
          <a:prstGeom prst="rect">
            <a:avLst/>
          </a:prstGeom>
          <a:noFill/>
        </p:spPr>
        <p:txBody>
          <a:bodyPr wrap="none" rtlCol="0">
            <a:spAutoFit/>
          </a:bodyPr>
          <a:lstStyle/>
          <a:p>
            <a:r>
              <a:rPr lang="en-US">
                <a:solidFill>
                  <a:srgbClr val="FF0000"/>
                </a:solidFill>
              </a:rPr>
              <a:t>Libya-4 •</a:t>
            </a:r>
          </a:p>
        </p:txBody>
      </p:sp>
      <p:sp>
        <p:nvSpPr>
          <p:cNvPr id="8" name="TextBox 7">
            <a:extLst>
              <a:ext uri="{FF2B5EF4-FFF2-40B4-BE49-F238E27FC236}">
                <a16:creationId xmlns:a16="http://schemas.microsoft.com/office/drawing/2014/main" id="{9CD44947-1766-EE49-8923-C08BD3F49AFE}"/>
              </a:ext>
            </a:extLst>
          </p:cNvPr>
          <p:cNvSpPr txBox="1"/>
          <p:nvPr/>
        </p:nvSpPr>
        <p:spPr>
          <a:xfrm>
            <a:off x="5689050" y="4265903"/>
            <a:ext cx="1100814" cy="369332"/>
          </a:xfrm>
          <a:prstGeom prst="rect">
            <a:avLst/>
          </a:prstGeom>
          <a:noFill/>
        </p:spPr>
        <p:txBody>
          <a:bodyPr wrap="none" rtlCol="0">
            <a:spAutoFit/>
          </a:bodyPr>
          <a:lstStyle/>
          <a:p>
            <a:r>
              <a:rPr lang="en-US">
                <a:solidFill>
                  <a:srgbClr val="0432FF"/>
                </a:solidFill>
              </a:rPr>
              <a:t>Aqua •/o </a:t>
            </a:r>
          </a:p>
        </p:txBody>
      </p:sp>
      <p:sp>
        <p:nvSpPr>
          <p:cNvPr id="9" name="TextBox 8">
            <a:extLst>
              <a:ext uri="{FF2B5EF4-FFF2-40B4-BE49-F238E27FC236}">
                <a16:creationId xmlns:a16="http://schemas.microsoft.com/office/drawing/2014/main" id="{EAC62821-5DEE-0F4B-956A-D6774DB97925}"/>
              </a:ext>
            </a:extLst>
          </p:cNvPr>
          <p:cNvSpPr txBox="1"/>
          <p:nvPr/>
        </p:nvSpPr>
        <p:spPr>
          <a:xfrm>
            <a:off x="7067246" y="4260201"/>
            <a:ext cx="946926" cy="369332"/>
          </a:xfrm>
          <a:prstGeom prst="rect">
            <a:avLst/>
          </a:prstGeom>
          <a:noFill/>
        </p:spPr>
        <p:txBody>
          <a:bodyPr wrap="none" rtlCol="0">
            <a:spAutoFit/>
          </a:bodyPr>
          <a:lstStyle/>
          <a:p>
            <a:r>
              <a:rPr lang="en-US">
                <a:solidFill>
                  <a:srgbClr val="009051"/>
                </a:solidFill>
              </a:rPr>
              <a:t>NPP •/o</a:t>
            </a:r>
          </a:p>
        </p:txBody>
      </p:sp>
      <p:sp>
        <p:nvSpPr>
          <p:cNvPr id="10" name="TextBox 9">
            <a:extLst>
              <a:ext uri="{FF2B5EF4-FFF2-40B4-BE49-F238E27FC236}">
                <a16:creationId xmlns:a16="http://schemas.microsoft.com/office/drawing/2014/main" id="{90B1EE58-2A09-554A-8563-DDD948729010}"/>
              </a:ext>
            </a:extLst>
          </p:cNvPr>
          <p:cNvSpPr txBox="1"/>
          <p:nvPr/>
        </p:nvSpPr>
        <p:spPr>
          <a:xfrm>
            <a:off x="191414" y="1951672"/>
            <a:ext cx="2089449" cy="2585323"/>
          </a:xfrm>
          <a:prstGeom prst="rect">
            <a:avLst/>
          </a:prstGeom>
          <a:solidFill>
            <a:schemeClr val="bg2"/>
          </a:solidFill>
        </p:spPr>
        <p:txBody>
          <a:bodyPr wrap="square" rtlCol="0">
            <a:spAutoFit/>
          </a:bodyPr>
          <a:lstStyle/>
          <a:p>
            <a:r>
              <a:rPr lang="en-US"/>
              <a:t>• DCC-IT and Libya-4 invariant targets do not rely on MODIS or VIIRS stability</a:t>
            </a:r>
          </a:p>
          <a:p>
            <a:r>
              <a:rPr lang="en-US"/>
              <a:t>• Libya-4 and DCC-IT indicate the EPIC band 7 (0.64µm) is stable</a:t>
            </a:r>
          </a:p>
        </p:txBody>
      </p:sp>
      <p:sp>
        <p:nvSpPr>
          <p:cNvPr id="11" name="TextBox 10">
            <a:extLst>
              <a:ext uri="{FF2B5EF4-FFF2-40B4-BE49-F238E27FC236}">
                <a16:creationId xmlns:a16="http://schemas.microsoft.com/office/drawing/2014/main" id="{1D43B882-F6E9-CF4A-A34E-7A16459EFD52}"/>
              </a:ext>
            </a:extLst>
          </p:cNvPr>
          <p:cNvSpPr txBox="1"/>
          <p:nvPr/>
        </p:nvSpPr>
        <p:spPr>
          <a:xfrm>
            <a:off x="3245270" y="2090921"/>
            <a:ext cx="1141659" cy="646331"/>
          </a:xfrm>
          <a:prstGeom prst="rect">
            <a:avLst/>
          </a:prstGeom>
          <a:noFill/>
          <a:ln>
            <a:solidFill>
              <a:schemeClr val="tx1"/>
            </a:solidFill>
          </a:ln>
        </p:spPr>
        <p:txBody>
          <a:bodyPr wrap="none" rtlCol="0">
            <a:spAutoFit/>
          </a:bodyPr>
          <a:lstStyle/>
          <a:p>
            <a:r>
              <a:rPr lang="en-US"/>
              <a:t>ATO-RM •</a:t>
            </a:r>
          </a:p>
          <a:p>
            <a:r>
              <a:rPr lang="en-US"/>
              <a:t>DCC-RM o</a:t>
            </a:r>
          </a:p>
        </p:txBody>
      </p:sp>
    </p:spTree>
    <p:extLst>
      <p:ext uri="{BB962C8B-B14F-4D97-AF65-F5344CB8AC3E}">
        <p14:creationId xmlns:p14="http://schemas.microsoft.com/office/powerpoint/2010/main" val="953619655"/>
      </p:ext>
    </p:extLst>
  </p:cSld>
  <p:clrMapOvr>
    <a:masterClrMapping/>
  </p:clrMapOvr>
  <mc:AlternateContent xmlns:mc="http://schemas.openxmlformats.org/markup-compatibility/2006" xmlns:p14="http://schemas.microsoft.com/office/powerpoint/2010/main">
    <mc:Choice Requires="p14">
      <p:transition spd="slow" p14:dur="2000" advTm="32759"/>
    </mc:Choice>
    <mc:Fallback xmlns="">
      <p:transition spd="slow" advTm="32759"/>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2AABDB-EDD7-E947-A610-618CDCECD83D}"/>
              </a:ext>
            </a:extLst>
          </p:cNvPr>
          <p:cNvSpPr>
            <a:spLocks noGrp="1"/>
          </p:cNvSpPr>
          <p:nvPr>
            <p:ph type="title"/>
          </p:nvPr>
        </p:nvSpPr>
        <p:spPr>
          <a:xfrm>
            <a:off x="512064" y="365125"/>
            <a:ext cx="11155680" cy="993601"/>
          </a:xfrm>
        </p:spPr>
        <p:txBody>
          <a:bodyPr>
            <a:normAutofit/>
          </a:bodyPr>
          <a:lstStyle/>
          <a:p>
            <a:r>
              <a:rPr lang="en-US" sz="4000" dirty="0"/>
              <a:t>Before and After Radiometric Scaling to Aqua-MODIS</a:t>
            </a:r>
          </a:p>
        </p:txBody>
      </p:sp>
      <p:pic>
        <p:nvPicPr>
          <p:cNvPr id="3" name="Picture 2">
            <a:extLst>
              <a:ext uri="{FF2B5EF4-FFF2-40B4-BE49-F238E27FC236}">
                <a16:creationId xmlns:a16="http://schemas.microsoft.com/office/drawing/2014/main" id="{4BF57B29-69A3-164F-AED7-19A4E0CAC7AD}"/>
              </a:ext>
            </a:extLst>
          </p:cNvPr>
          <p:cNvPicPr>
            <a:picLocks noChangeAspect="1"/>
          </p:cNvPicPr>
          <p:nvPr/>
        </p:nvPicPr>
        <p:blipFill rotWithShape="1">
          <a:blip r:embed="rId3"/>
          <a:srcRect t="3324"/>
          <a:stretch/>
        </p:blipFill>
        <p:spPr>
          <a:xfrm>
            <a:off x="715811" y="1327759"/>
            <a:ext cx="7402883" cy="5530241"/>
          </a:xfrm>
          <a:prstGeom prst="rect">
            <a:avLst/>
          </a:prstGeom>
        </p:spPr>
      </p:pic>
      <p:sp>
        <p:nvSpPr>
          <p:cNvPr id="6" name="TextBox 5">
            <a:extLst>
              <a:ext uri="{FF2B5EF4-FFF2-40B4-BE49-F238E27FC236}">
                <a16:creationId xmlns:a16="http://schemas.microsoft.com/office/drawing/2014/main" id="{EFAE53FF-0CCB-784E-851C-87E7D2767A18}"/>
              </a:ext>
            </a:extLst>
          </p:cNvPr>
          <p:cNvSpPr txBox="1"/>
          <p:nvPr/>
        </p:nvSpPr>
        <p:spPr>
          <a:xfrm>
            <a:off x="7845617" y="4391634"/>
            <a:ext cx="2449260" cy="369332"/>
          </a:xfrm>
          <a:prstGeom prst="rect">
            <a:avLst/>
          </a:prstGeom>
          <a:noFill/>
        </p:spPr>
        <p:txBody>
          <a:bodyPr wrap="none" rtlCol="0">
            <a:spAutoFit/>
          </a:bodyPr>
          <a:lstStyle/>
          <a:p>
            <a:r>
              <a:rPr lang="en-US"/>
              <a:t>N20 VIIRS before scaling</a:t>
            </a:r>
          </a:p>
        </p:txBody>
      </p:sp>
      <p:sp>
        <p:nvSpPr>
          <p:cNvPr id="7" name="TextBox 6">
            <a:extLst>
              <a:ext uri="{FF2B5EF4-FFF2-40B4-BE49-F238E27FC236}">
                <a16:creationId xmlns:a16="http://schemas.microsoft.com/office/drawing/2014/main" id="{B74F1460-5014-1D4B-A511-65E652D46362}"/>
              </a:ext>
            </a:extLst>
          </p:cNvPr>
          <p:cNvSpPr txBox="1"/>
          <p:nvPr/>
        </p:nvSpPr>
        <p:spPr>
          <a:xfrm>
            <a:off x="7726167" y="3384702"/>
            <a:ext cx="2336730" cy="369332"/>
          </a:xfrm>
          <a:prstGeom prst="rect">
            <a:avLst/>
          </a:prstGeom>
          <a:noFill/>
        </p:spPr>
        <p:txBody>
          <a:bodyPr wrap="none" rtlCol="0">
            <a:spAutoFit/>
          </a:bodyPr>
          <a:lstStyle/>
          <a:p>
            <a:r>
              <a:rPr lang="en-US"/>
              <a:t>N20 VIIRS after scaling</a:t>
            </a:r>
          </a:p>
        </p:txBody>
      </p:sp>
      <p:cxnSp>
        <p:nvCxnSpPr>
          <p:cNvPr id="9" name="Straight Arrow Connector 8">
            <a:extLst>
              <a:ext uri="{FF2B5EF4-FFF2-40B4-BE49-F238E27FC236}">
                <a16:creationId xmlns:a16="http://schemas.microsoft.com/office/drawing/2014/main" id="{E4E499C1-39B0-F244-9EAA-7B7F0759F30E}"/>
              </a:ext>
            </a:extLst>
          </p:cNvPr>
          <p:cNvCxnSpPr/>
          <p:nvPr/>
        </p:nvCxnSpPr>
        <p:spPr>
          <a:xfrm flipH="1" flipV="1">
            <a:off x="7222733" y="4089678"/>
            <a:ext cx="657546" cy="461774"/>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9E821D83-828A-734F-BA78-EEABB105CDEF}"/>
              </a:ext>
            </a:extLst>
          </p:cNvPr>
          <p:cNvCxnSpPr>
            <a:cxnSpLocks/>
            <a:stCxn id="7" idx="1"/>
          </p:cNvCxnSpPr>
          <p:nvPr/>
        </p:nvCxnSpPr>
        <p:spPr>
          <a:xfrm flipH="1" flipV="1">
            <a:off x="7397395" y="3246040"/>
            <a:ext cx="328772" cy="323328"/>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E149CAFE-09EA-7A4E-8421-525F5A2E249A}"/>
              </a:ext>
            </a:extLst>
          </p:cNvPr>
          <p:cNvSpPr txBox="1"/>
          <p:nvPr/>
        </p:nvSpPr>
        <p:spPr>
          <a:xfrm>
            <a:off x="7797564" y="2442820"/>
            <a:ext cx="2452466" cy="369332"/>
          </a:xfrm>
          <a:prstGeom prst="rect">
            <a:avLst/>
          </a:prstGeom>
          <a:noFill/>
        </p:spPr>
        <p:txBody>
          <a:bodyPr wrap="none" rtlCol="0">
            <a:spAutoFit/>
          </a:bodyPr>
          <a:lstStyle/>
          <a:p>
            <a:r>
              <a:rPr lang="en-US"/>
              <a:t>NPP VIIRS before scaling</a:t>
            </a:r>
          </a:p>
        </p:txBody>
      </p:sp>
      <p:sp>
        <p:nvSpPr>
          <p:cNvPr id="13" name="TextBox 12">
            <a:extLst>
              <a:ext uri="{FF2B5EF4-FFF2-40B4-BE49-F238E27FC236}">
                <a16:creationId xmlns:a16="http://schemas.microsoft.com/office/drawing/2014/main" id="{09417410-8057-4C49-8AAA-E617DE19B028}"/>
              </a:ext>
            </a:extLst>
          </p:cNvPr>
          <p:cNvSpPr txBox="1"/>
          <p:nvPr/>
        </p:nvSpPr>
        <p:spPr>
          <a:xfrm>
            <a:off x="7880279" y="2812152"/>
            <a:ext cx="2287036" cy="369332"/>
          </a:xfrm>
          <a:prstGeom prst="rect">
            <a:avLst/>
          </a:prstGeom>
          <a:noFill/>
        </p:spPr>
        <p:txBody>
          <a:bodyPr wrap="none" rtlCol="0">
            <a:spAutoFit/>
          </a:bodyPr>
          <a:lstStyle/>
          <a:p>
            <a:r>
              <a:rPr lang="en-US"/>
              <a:t>NPP VIIRS after scaling</a:t>
            </a:r>
          </a:p>
        </p:txBody>
      </p:sp>
      <p:cxnSp>
        <p:nvCxnSpPr>
          <p:cNvPr id="14" name="Straight Arrow Connector 13">
            <a:extLst>
              <a:ext uri="{FF2B5EF4-FFF2-40B4-BE49-F238E27FC236}">
                <a16:creationId xmlns:a16="http://schemas.microsoft.com/office/drawing/2014/main" id="{D3421F1C-3712-C74A-8041-A98F905C7B1C}"/>
              </a:ext>
            </a:extLst>
          </p:cNvPr>
          <p:cNvCxnSpPr>
            <a:cxnSpLocks/>
            <a:stCxn id="12" idx="1"/>
          </p:cNvCxnSpPr>
          <p:nvPr/>
        </p:nvCxnSpPr>
        <p:spPr>
          <a:xfrm flipH="1">
            <a:off x="7397396" y="2627486"/>
            <a:ext cx="400168" cy="225895"/>
          </a:xfrm>
          <a:prstGeom prst="straightConnector1">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4D74DB32-3DC2-4A40-8BB9-A208CD7CE9E2}"/>
              </a:ext>
            </a:extLst>
          </p:cNvPr>
          <p:cNvCxnSpPr>
            <a:cxnSpLocks/>
            <a:stCxn id="13" idx="1"/>
          </p:cNvCxnSpPr>
          <p:nvPr/>
        </p:nvCxnSpPr>
        <p:spPr>
          <a:xfrm flipH="1">
            <a:off x="7551507" y="2996818"/>
            <a:ext cx="328772" cy="147613"/>
          </a:xfrm>
          <a:prstGeom prst="straightConnector1">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C1E59573-74EB-AF43-B535-68C109E80A59}"/>
              </a:ext>
            </a:extLst>
          </p:cNvPr>
          <p:cNvSpPr txBox="1"/>
          <p:nvPr/>
        </p:nvSpPr>
        <p:spPr>
          <a:xfrm>
            <a:off x="7880279" y="1598997"/>
            <a:ext cx="3360506" cy="646331"/>
          </a:xfrm>
          <a:prstGeom prst="rect">
            <a:avLst/>
          </a:prstGeom>
          <a:solidFill>
            <a:schemeClr val="bg2"/>
          </a:solidFill>
        </p:spPr>
        <p:txBody>
          <a:bodyPr wrap="square" rtlCol="0">
            <a:spAutoFit/>
          </a:bodyPr>
          <a:lstStyle/>
          <a:p>
            <a:r>
              <a:rPr lang="en-US"/>
              <a:t>Aqua-MODIS is the reference for radiometric scaling</a:t>
            </a:r>
          </a:p>
        </p:txBody>
      </p:sp>
      <p:graphicFrame>
        <p:nvGraphicFramePr>
          <p:cNvPr id="19" name="Table 19">
            <a:extLst>
              <a:ext uri="{FF2B5EF4-FFF2-40B4-BE49-F238E27FC236}">
                <a16:creationId xmlns:a16="http://schemas.microsoft.com/office/drawing/2014/main" id="{F51DF605-C40E-3840-A889-F90101EC4FF9}"/>
              </a:ext>
            </a:extLst>
          </p:cNvPr>
          <p:cNvGraphicFramePr>
            <a:graphicFrameLocks noGrp="1"/>
          </p:cNvGraphicFramePr>
          <p:nvPr/>
        </p:nvGraphicFramePr>
        <p:xfrm>
          <a:off x="7561781" y="5543421"/>
          <a:ext cx="4385130" cy="1112520"/>
        </p:xfrm>
        <a:graphic>
          <a:graphicData uri="http://schemas.openxmlformats.org/drawingml/2006/table">
            <a:tbl>
              <a:tblPr firstRow="1" bandRow="1">
                <a:tableStyleId>{5C22544A-7EE6-4342-B048-85BDC9FD1C3A}</a:tableStyleId>
              </a:tblPr>
              <a:tblGrid>
                <a:gridCol w="1619271">
                  <a:extLst>
                    <a:ext uri="{9D8B030D-6E8A-4147-A177-3AD203B41FA5}">
                      <a16:colId xmlns:a16="http://schemas.microsoft.com/office/drawing/2014/main" val="3670148396"/>
                    </a:ext>
                  </a:extLst>
                </a:gridCol>
                <a:gridCol w="1304149">
                  <a:extLst>
                    <a:ext uri="{9D8B030D-6E8A-4147-A177-3AD203B41FA5}">
                      <a16:colId xmlns:a16="http://schemas.microsoft.com/office/drawing/2014/main" val="1105932206"/>
                    </a:ext>
                  </a:extLst>
                </a:gridCol>
                <a:gridCol w="1461710">
                  <a:extLst>
                    <a:ext uri="{9D8B030D-6E8A-4147-A177-3AD203B41FA5}">
                      <a16:colId xmlns:a16="http://schemas.microsoft.com/office/drawing/2014/main" val="1014133999"/>
                    </a:ext>
                  </a:extLst>
                </a:gridCol>
              </a:tblGrid>
              <a:tr h="370840">
                <a:tc>
                  <a:txBody>
                    <a:bodyPr/>
                    <a:lstStyle/>
                    <a:p>
                      <a:r>
                        <a:rPr lang="en-US"/>
                        <a:t>NPP</a:t>
                      </a:r>
                    </a:p>
                  </a:txBody>
                  <a:tcPr/>
                </a:tc>
                <a:tc>
                  <a:txBody>
                    <a:bodyPr/>
                    <a:lstStyle/>
                    <a:p>
                      <a:r>
                        <a:rPr lang="en-US"/>
                        <a:t>NPP</a:t>
                      </a:r>
                    </a:p>
                  </a:txBody>
                  <a:tcPr/>
                </a:tc>
                <a:tc>
                  <a:txBody>
                    <a:bodyPr/>
                    <a:lstStyle/>
                    <a:p>
                      <a:r>
                        <a:rPr lang="en-US"/>
                        <a:t>N20</a:t>
                      </a:r>
                    </a:p>
                  </a:txBody>
                  <a:tcPr/>
                </a:tc>
                <a:extLst>
                  <a:ext uri="{0D108BD9-81ED-4DB2-BD59-A6C34878D82A}">
                    <a16:rowId xmlns:a16="http://schemas.microsoft.com/office/drawing/2014/main" val="2183452495"/>
                  </a:ext>
                </a:extLst>
              </a:tr>
              <a:tr h="370840">
                <a:tc>
                  <a:txBody>
                    <a:bodyPr/>
                    <a:lstStyle/>
                    <a:p>
                      <a:r>
                        <a:rPr lang="en-US"/>
                        <a:t>Before scaling</a:t>
                      </a:r>
                    </a:p>
                  </a:txBody>
                  <a:tcPr/>
                </a:tc>
                <a:tc>
                  <a:txBody>
                    <a:bodyPr/>
                    <a:lstStyle/>
                    <a:p>
                      <a:r>
                        <a:rPr lang="en-US"/>
                        <a:t>0.82%</a:t>
                      </a:r>
                    </a:p>
                  </a:txBody>
                  <a:tcPr/>
                </a:tc>
                <a:tc>
                  <a:txBody>
                    <a:bodyPr/>
                    <a:lstStyle/>
                    <a:p>
                      <a:r>
                        <a:rPr lang="en-US"/>
                        <a:t>-3.85%</a:t>
                      </a:r>
                    </a:p>
                  </a:txBody>
                  <a:tcPr/>
                </a:tc>
                <a:extLst>
                  <a:ext uri="{0D108BD9-81ED-4DB2-BD59-A6C34878D82A}">
                    <a16:rowId xmlns:a16="http://schemas.microsoft.com/office/drawing/2014/main" val="4075226679"/>
                  </a:ext>
                </a:extLst>
              </a:tr>
              <a:tr h="370840">
                <a:tc>
                  <a:txBody>
                    <a:bodyPr/>
                    <a:lstStyle/>
                    <a:p>
                      <a:r>
                        <a:rPr lang="en-US"/>
                        <a:t>After scaling</a:t>
                      </a:r>
                    </a:p>
                  </a:txBody>
                  <a:tcPr/>
                </a:tc>
                <a:tc>
                  <a:txBody>
                    <a:bodyPr/>
                    <a:lstStyle/>
                    <a:p>
                      <a:r>
                        <a:rPr lang="en-US"/>
                        <a:t>-0.29%</a:t>
                      </a:r>
                    </a:p>
                  </a:txBody>
                  <a:tcPr/>
                </a:tc>
                <a:tc>
                  <a:txBody>
                    <a:bodyPr/>
                    <a:lstStyle/>
                    <a:p>
                      <a:r>
                        <a:rPr lang="en-US"/>
                        <a:t>-0.19%</a:t>
                      </a:r>
                    </a:p>
                  </a:txBody>
                  <a:tcPr/>
                </a:tc>
                <a:extLst>
                  <a:ext uri="{0D108BD9-81ED-4DB2-BD59-A6C34878D82A}">
                    <a16:rowId xmlns:a16="http://schemas.microsoft.com/office/drawing/2014/main" val="1104922658"/>
                  </a:ext>
                </a:extLst>
              </a:tr>
            </a:tbl>
          </a:graphicData>
        </a:graphic>
      </p:graphicFrame>
      <p:sp>
        <p:nvSpPr>
          <p:cNvPr id="15" name="TextBox 14">
            <a:extLst>
              <a:ext uri="{FF2B5EF4-FFF2-40B4-BE49-F238E27FC236}">
                <a16:creationId xmlns:a16="http://schemas.microsoft.com/office/drawing/2014/main" id="{A19C3C66-8E6C-594D-A9F7-282D8117ED3C}"/>
              </a:ext>
            </a:extLst>
          </p:cNvPr>
          <p:cNvSpPr txBox="1"/>
          <p:nvPr/>
        </p:nvSpPr>
        <p:spPr>
          <a:xfrm>
            <a:off x="5609085" y="4206968"/>
            <a:ext cx="567784" cy="369332"/>
          </a:xfrm>
          <a:prstGeom prst="rect">
            <a:avLst/>
          </a:prstGeom>
          <a:noFill/>
        </p:spPr>
        <p:txBody>
          <a:bodyPr wrap="none" rtlCol="0">
            <a:spAutoFit/>
          </a:bodyPr>
          <a:lstStyle/>
          <a:p>
            <a:r>
              <a:rPr lang="en-US">
                <a:solidFill>
                  <a:srgbClr val="FF0000"/>
                </a:solidFill>
              </a:rPr>
              <a:t>N20</a:t>
            </a:r>
          </a:p>
        </p:txBody>
      </p:sp>
      <p:sp>
        <p:nvSpPr>
          <p:cNvPr id="17" name="TextBox 16">
            <a:extLst>
              <a:ext uri="{FF2B5EF4-FFF2-40B4-BE49-F238E27FC236}">
                <a16:creationId xmlns:a16="http://schemas.microsoft.com/office/drawing/2014/main" id="{D1CF17DE-CDE8-6541-A05B-76258741D464}"/>
              </a:ext>
            </a:extLst>
          </p:cNvPr>
          <p:cNvSpPr txBox="1"/>
          <p:nvPr/>
        </p:nvSpPr>
        <p:spPr>
          <a:xfrm>
            <a:off x="2635326" y="4186031"/>
            <a:ext cx="724878" cy="369332"/>
          </a:xfrm>
          <a:prstGeom prst="rect">
            <a:avLst/>
          </a:prstGeom>
          <a:noFill/>
        </p:spPr>
        <p:txBody>
          <a:bodyPr wrap="none" rtlCol="0">
            <a:spAutoFit/>
          </a:bodyPr>
          <a:lstStyle/>
          <a:p>
            <a:r>
              <a:rPr lang="en-US"/>
              <a:t>Aqua</a:t>
            </a:r>
            <a:r>
              <a:rPr lang="en-US">
                <a:solidFill>
                  <a:srgbClr val="0432FF"/>
                </a:solidFill>
              </a:rPr>
              <a:t> </a:t>
            </a:r>
          </a:p>
        </p:txBody>
      </p:sp>
      <p:sp>
        <p:nvSpPr>
          <p:cNvPr id="20" name="TextBox 19">
            <a:extLst>
              <a:ext uri="{FF2B5EF4-FFF2-40B4-BE49-F238E27FC236}">
                <a16:creationId xmlns:a16="http://schemas.microsoft.com/office/drawing/2014/main" id="{2E46116E-66AA-4740-92BA-B6ACBF418B26}"/>
              </a:ext>
            </a:extLst>
          </p:cNvPr>
          <p:cNvSpPr txBox="1"/>
          <p:nvPr/>
        </p:nvSpPr>
        <p:spPr>
          <a:xfrm>
            <a:off x="3846262" y="4181731"/>
            <a:ext cx="570990" cy="369332"/>
          </a:xfrm>
          <a:prstGeom prst="rect">
            <a:avLst/>
          </a:prstGeom>
          <a:noFill/>
        </p:spPr>
        <p:txBody>
          <a:bodyPr wrap="none" rtlCol="0">
            <a:spAutoFit/>
          </a:bodyPr>
          <a:lstStyle/>
          <a:p>
            <a:r>
              <a:rPr lang="en-US">
                <a:solidFill>
                  <a:srgbClr val="00B050"/>
                </a:solidFill>
              </a:rPr>
              <a:t>NPP</a:t>
            </a:r>
          </a:p>
        </p:txBody>
      </p:sp>
      <p:sp>
        <p:nvSpPr>
          <p:cNvPr id="21" name="TextBox 20">
            <a:extLst>
              <a:ext uri="{FF2B5EF4-FFF2-40B4-BE49-F238E27FC236}">
                <a16:creationId xmlns:a16="http://schemas.microsoft.com/office/drawing/2014/main" id="{3FF0BA50-732C-4C41-944B-06A1F4C7396E}"/>
              </a:ext>
            </a:extLst>
          </p:cNvPr>
          <p:cNvSpPr txBox="1"/>
          <p:nvPr/>
        </p:nvSpPr>
        <p:spPr>
          <a:xfrm>
            <a:off x="2207580" y="1979331"/>
            <a:ext cx="2035494" cy="646331"/>
          </a:xfrm>
          <a:prstGeom prst="rect">
            <a:avLst/>
          </a:prstGeom>
          <a:noFill/>
          <a:ln>
            <a:solidFill>
              <a:schemeClr val="tx1"/>
            </a:solidFill>
          </a:ln>
        </p:spPr>
        <p:txBody>
          <a:bodyPr wrap="none" rtlCol="0">
            <a:spAutoFit/>
          </a:bodyPr>
          <a:lstStyle/>
          <a:p>
            <a:r>
              <a:rPr lang="en-US"/>
              <a:t>Before scaling -------</a:t>
            </a:r>
          </a:p>
          <a:p>
            <a:r>
              <a:rPr lang="en-US"/>
              <a:t>After scaling _____</a:t>
            </a:r>
          </a:p>
        </p:txBody>
      </p:sp>
    </p:spTree>
    <p:extLst>
      <p:ext uri="{BB962C8B-B14F-4D97-AF65-F5344CB8AC3E}">
        <p14:creationId xmlns:p14="http://schemas.microsoft.com/office/powerpoint/2010/main" val="1087434961"/>
      </p:ext>
    </p:extLst>
  </p:cSld>
  <p:clrMapOvr>
    <a:masterClrMapping/>
  </p:clrMapOvr>
  <mc:AlternateContent xmlns:mc="http://schemas.openxmlformats.org/markup-compatibility/2006" xmlns:p14="http://schemas.microsoft.com/office/powerpoint/2010/main">
    <mc:Choice Requires="p14">
      <p:transition spd="slow" p14:dur="2000" advTm="38794"/>
    </mc:Choice>
    <mc:Fallback xmlns="">
      <p:transition spd="slow" advTm="38794"/>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77E2A-D585-BF49-AF70-89C6669028FF}"/>
              </a:ext>
            </a:extLst>
          </p:cNvPr>
          <p:cNvSpPr>
            <a:spLocks noGrp="1"/>
          </p:cNvSpPr>
          <p:nvPr>
            <p:ph type="title"/>
          </p:nvPr>
        </p:nvSpPr>
        <p:spPr/>
        <p:txBody>
          <a:bodyPr>
            <a:normAutofit/>
          </a:bodyPr>
          <a:lstStyle/>
          <a:p>
            <a:r>
              <a:rPr lang="en-US" sz="4000" dirty="0"/>
              <a:t>Before and After MODIS and VIIRS drift correction</a:t>
            </a:r>
          </a:p>
        </p:txBody>
      </p:sp>
      <p:pic>
        <p:nvPicPr>
          <p:cNvPr id="4" name="Picture 3">
            <a:extLst>
              <a:ext uri="{FF2B5EF4-FFF2-40B4-BE49-F238E27FC236}">
                <a16:creationId xmlns:a16="http://schemas.microsoft.com/office/drawing/2014/main" id="{7FADF2B9-9E68-3C46-9259-2CBD975D15AB}"/>
              </a:ext>
            </a:extLst>
          </p:cNvPr>
          <p:cNvPicPr>
            <a:picLocks noChangeAspect="1"/>
          </p:cNvPicPr>
          <p:nvPr/>
        </p:nvPicPr>
        <p:blipFill>
          <a:blip r:embed="rId3"/>
          <a:stretch>
            <a:fillRect/>
          </a:stretch>
        </p:blipFill>
        <p:spPr>
          <a:xfrm>
            <a:off x="1068043" y="1315091"/>
            <a:ext cx="7243750" cy="5376221"/>
          </a:xfrm>
          <a:prstGeom prst="rect">
            <a:avLst/>
          </a:prstGeom>
        </p:spPr>
      </p:pic>
      <p:sp>
        <p:nvSpPr>
          <p:cNvPr id="5" name="TextBox 4">
            <a:extLst>
              <a:ext uri="{FF2B5EF4-FFF2-40B4-BE49-F238E27FC236}">
                <a16:creationId xmlns:a16="http://schemas.microsoft.com/office/drawing/2014/main" id="{F4057345-CEC3-3441-9966-8F49454B5AF8}"/>
              </a:ext>
            </a:extLst>
          </p:cNvPr>
          <p:cNvSpPr txBox="1"/>
          <p:nvPr/>
        </p:nvSpPr>
        <p:spPr>
          <a:xfrm>
            <a:off x="8120479" y="3251780"/>
            <a:ext cx="3233321" cy="369332"/>
          </a:xfrm>
          <a:prstGeom prst="rect">
            <a:avLst/>
          </a:prstGeom>
          <a:noFill/>
        </p:spPr>
        <p:txBody>
          <a:bodyPr wrap="none" rtlCol="0">
            <a:spAutoFit/>
          </a:bodyPr>
          <a:lstStyle/>
          <a:p>
            <a:r>
              <a:rPr lang="en-US"/>
              <a:t>N20 VIIRS before drift correction</a:t>
            </a:r>
          </a:p>
        </p:txBody>
      </p:sp>
      <p:sp>
        <p:nvSpPr>
          <p:cNvPr id="6" name="TextBox 5">
            <a:extLst>
              <a:ext uri="{FF2B5EF4-FFF2-40B4-BE49-F238E27FC236}">
                <a16:creationId xmlns:a16="http://schemas.microsoft.com/office/drawing/2014/main" id="{5B2921C0-8F40-7149-AE6F-4B9B736C8A8E}"/>
              </a:ext>
            </a:extLst>
          </p:cNvPr>
          <p:cNvSpPr txBox="1"/>
          <p:nvPr/>
        </p:nvSpPr>
        <p:spPr>
          <a:xfrm>
            <a:off x="8044667" y="2670048"/>
            <a:ext cx="2503378" cy="369332"/>
          </a:xfrm>
          <a:prstGeom prst="rect">
            <a:avLst/>
          </a:prstGeom>
          <a:noFill/>
        </p:spPr>
        <p:txBody>
          <a:bodyPr wrap="none" rtlCol="0">
            <a:spAutoFit/>
          </a:bodyPr>
          <a:lstStyle/>
          <a:p>
            <a:r>
              <a:rPr lang="en-US"/>
              <a:t>N20 VIIRS drift corrected</a:t>
            </a:r>
          </a:p>
        </p:txBody>
      </p:sp>
      <p:cxnSp>
        <p:nvCxnSpPr>
          <p:cNvPr id="7" name="Straight Arrow Connector 6">
            <a:extLst>
              <a:ext uri="{FF2B5EF4-FFF2-40B4-BE49-F238E27FC236}">
                <a16:creationId xmlns:a16="http://schemas.microsoft.com/office/drawing/2014/main" id="{4E81F7B5-3CF4-184D-9217-0D6953905E95}"/>
              </a:ext>
            </a:extLst>
          </p:cNvPr>
          <p:cNvCxnSpPr>
            <a:cxnSpLocks/>
            <a:stCxn id="5" idx="1"/>
          </p:cNvCxnSpPr>
          <p:nvPr/>
        </p:nvCxnSpPr>
        <p:spPr>
          <a:xfrm flipH="1" flipV="1">
            <a:off x="7348015" y="3251780"/>
            <a:ext cx="772464" cy="184666"/>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a:extLst>
              <a:ext uri="{FF2B5EF4-FFF2-40B4-BE49-F238E27FC236}">
                <a16:creationId xmlns:a16="http://schemas.microsoft.com/office/drawing/2014/main" id="{3C7974D3-B32B-BA48-AB5F-836058AB3D08}"/>
              </a:ext>
            </a:extLst>
          </p:cNvPr>
          <p:cNvCxnSpPr>
            <a:cxnSpLocks/>
            <a:stCxn id="6" idx="1"/>
          </p:cNvCxnSpPr>
          <p:nvPr/>
        </p:nvCxnSpPr>
        <p:spPr>
          <a:xfrm flipH="1">
            <a:off x="7348015" y="2854714"/>
            <a:ext cx="696652" cy="184666"/>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63F355A5-5926-DF44-BDA2-645BA424CD82}"/>
              </a:ext>
            </a:extLst>
          </p:cNvPr>
          <p:cNvSpPr txBox="1"/>
          <p:nvPr/>
        </p:nvSpPr>
        <p:spPr>
          <a:xfrm>
            <a:off x="8044667" y="2938965"/>
            <a:ext cx="2506584" cy="369332"/>
          </a:xfrm>
          <a:prstGeom prst="rect">
            <a:avLst/>
          </a:prstGeom>
          <a:noFill/>
        </p:spPr>
        <p:txBody>
          <a:bodyPr wrap="none" rtlCol="0">
            <a:spAutoFit/>
          </a:bodyPr>
          <a:lstStyle/>
          <a:p>
            <a:r>
              <a:rPr lang="en-US"/>
              <a:t>NPP VIIRS drift corrected</a:t>
            </a:r>
          </a:p>
        </p:txBody>
      </p:sp>
      <p:sp>
        <p:nvSpPr>
          <p:cNvPr id="17" name="TextBox 16">
            <a:extLst>
              <a:ext uri="{FF2B5EF4-FFF2-40B4-BE49-F238E27FC236}">
                <a16:creationId xmlns:a16="http://schemas.microsoft.com/office/drawing/2014/main" id="{60B86359-FBC9-BD45-9748-42E0400C6E1C}"/>
              </a:ext>
            </a:extLst>
          </p:cNvPr>
          <p:cNvSpPr txBox="1"/>
          <p:nvPr/>
        </p:nvSpPr>
        <p:spPr>
          <a:xfrm>
            <a:off x="8120479" y="3587421"/>
            <a:ext cx="3236527" cy="369332"/>
          </a:xfrm>
          <a:prstGeom prst="rect">
            <a:avLst/>
          </a:prstGeom>
          <a:noFill/>
        </p:spPr>
        <p:txBody>
          <a:bodyPr wrap="none" rtlCol="0">
            <a:spAutoFit/>
          </a:bodyPr>
          <a:lstStyle/>
          <a:p>
            <a:r>
              <a:rPr lang="en-US"/>
              <a:t>NPP VIIRS before drift correction</a:t>
            </a:r>
          </a:p>
        </p:txBody>
      </p:sp>
      <p:cxnSp>
        <p:nvCxnSpPr>
          <p:cNvPr id="18" name="Straight Arrow Connector 17">
            <a:extLst>
              <a:ext uri="{FF2B5EF4-FFF2-40B4-BE49-F238E27FC236}">
                <a16:creationId xmlns:a16="http://schemas.microsoft.com/office/drawing/2014/main" id="{BE959FC6-B542-9041-9C27-2C45FE7F519F}"/>
              </a:ext>
            </a:extLst>
          </p:cNvPr>
          <p:cNvCxnSpPr>
            <a:cxnSpLocks/>
            <a:stCxn id="17" idx="1"/>
          </p:cNvCxnSpPr>
          <p:nvPr/>
        </p:nvCxnSpPr>
        <p:spPr>
          <a:xfrm flipH="1" flipV="1">
            <a:off x="7296173" y="3318121"/>
            <a:ext cx="824306" cy="453966"/>
          </a:xfrm>
          <a:prstGeom prst="straightConnector1">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F2AB911F-AE73-6C4E-ABDF-E9A53314BF5D}"/>
              </a:ext>
            </a:extLst>
          </p:cNvPr>
          <p:cNvCxnSpPr>
            <a:cxnSpLocks/>
            <a:stCxn id="16" idx="1"/>
          </p:cNvCxnSpPr>
          <p:nvPr/>
        </p:nvCxnSpPr>
        <p:spPr>
          <a:xfrm flipH="1">
            <a:off x="7309141" y="3123631"/>
            <a:ext cx="735526" cy="78386"/>
          </a:xfrm>
          <a:prstGeom prst="straightConnector1">
            <a:avLst/>
          </a:prstGeom>
          <a:ln w="19050">
            <a:solidFill>
              <a:srgbClr val="00B05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22" name="Table 19">
            <a:extLst>
              <a:ext uri="{FF2B5EF4-FFF2-40B4-BE49-F238E27FC236}">
                <a16:creationId xmlns:a16="http://schemas.microsoft.com/office/drawing/2014/main" id="{4EE39B9E-4A61-FB4D-A855-5453D1BE924F}"/>
              </a:ext>
            </a:extLst>
          </p:cNvPr>
          <p:cNvGraphicFramePr>
            <a:graphicFrameLocks noGrp="1"/>
          </p:cNvGraphicFramePr>
          <p:nvPr/>
        </p:nvGraphicFramePr>
        <p:xfrm>
          <a:off x="7654470" y="5399520"/>
          <a:ext cx="4385130" cy="1112520"/>
        </p:xfrm>
        <a:graphic>
          <a:graphicData uri="http://schemas.openxmlformats.org/drawingml/2006/table">
            <a:tbl>
              <a:tblPr firstRow="1" bandRow="1">
                <a:tableStyleId>{5C22544A-7EE6-4342-B048-85BDC9FD1C3A}</a:tableStyleId>
              </a:tblPr>
              <a:tblGrid>
                <a:gridCol w="1248087">
                  <a:extLst>
                    <a:ext uri="{9D8B030D-6E8A-4147-A177-3AD203B41FA5}">
                      <a16:colId xmlns:a16="http://schemas.microsoft.com/office/drawing/2014/main" val="3670148396"/>
                    </a:ext>
                  </a:extLst>
                </a:gridCol>
                <a:gridCol w="1005200">
                  <a:extLst>
                    <a:ext uri="{9D8B030D-6E8A-4147-A177-3AD203B41FA5}">
                      <a16:colId xmlns:a16="http://schemas.microsoft.com/office/drawing/2014/main" val="1462154289"/>
                    </a:ext>
                  </a:extLst>
                </a:gridCol>
                <a:gridCol w="1005200">
                  <a:extLst>
                    <a:ext uri="{9D8B030D-6E8A-4147-A177-3AD203B41FA5}">
                      <a16:colId xmlns:a16="http://schemas.microsoft.com/office/drawing/2014/main" val="1105932206"/>
                    </a:ext>
                  </a:extLst>
                </a:gridCol>
                <a:gridCol w="1126643">
                  <a:extLst>
                    <a:ext uri="{9D8B030D-6E8A-4147-A177-3AD203B41FA5}">
                      <a16:colId xmlns:a16="http://schemas.microsoft.com/office/drawing/2014/main" val="1014133999"/>
                    </a:ext>
                  </a:extLst>
                </a:gridCol>
              </a:tblGrid>
              <a:tr h="370840">
                <a:tc>
                  <a:txBody>
                    <a:bodyPr/>
                    <a:lstStyle/>
                    <a:p>
                      <a:r>
                        <a:rPr lang="en-US"/>
                        <a:t>NPP (%/</a:t>
                      </a:r>
                      <a:r>
                        <a:rPr lang="en-US" err="1"/>
                        <a:t>yr</a:t>
                      </a:r>
                      <a:r>
                        <a:rPr lang="en-US"/>
                        <a:t>)</a:t>
                      </a:r>
                    </a:p>
                  </a:txBody>
                  <a:tcPr/>
                </a:tc>
                <a:tc>
                  <a:txBody>
                    <a:bodyPr/>
                    <a:lstStyle/>
                    <a:p>
                      <a:r>
                        <a:rPr lang="en-US"/>
                        <a:t>Aqua</a:t>
                      </a:r>
                    </a:p>
                  </a:txBody>
                  <a:tcPr/>
                </a:tc>
                <a:tc>
                  <a:txBody>
                    <a:bodyPr/>
                    <a:lstStyle/>
                    <a:p>
                      <a:r>
                        <a:rPr lang="en-US"/>
                        <a:t>NPP</a:t>
                      </a:r>
                    </a:p>
                  </a:txBody>
                  <a:tcPr/>
                </a:tc>
                <a:tc>
                  <a:txBody>
                    <a:bodyPr/>
                    <a:lstStyle/>
                    <a:p>
                      <a:r>
                        <a:rPr lang="en-US"/>
                        <a:t>N20</a:t>
                      </a:r>
                    </a:p>
                  </a:txBody>
                  <a:tcPr/>
                </a:tc>
                <a:extLst>
                  <a:ext uri="{0D108BD9-81ED-4DB2-BD59-A6C34878D82A}">
                    <a16:rowId xmlns:a16="http://schemas.microsoft.com/office/drawing/2014/main" val="2183452495"/>
                  </a:ext>
                </a:extLst>
              </a:tr>
              <a:tr h="370840">
                <a:tc>
                  <a:txBody>
                    <a:bodyPr/>
                    <a:lstStyle/>
                    <a:p>
                      <a:r>
                        <a:rPr lang="en-US"/>
                        <a:t>Before drift</a:t>
                      </a:r>
                    </a:p>
                  </a:txBody>
                  <a:tcPr/>
                </a:tc>
                <a:tc>
                  <a:txBody>
                    <a:bodyPr/>
                    <a:lstStyle/>
                    <a:p>
                      <a:r>
                        <a:rPr lang="en-US"/>
                        <a:t>+0.06</a:t>
                      </a:r>
                    </a:p>
                  </a:txBody>
                  <a:tcPr/>
                </a:tc>
                <a:tc>
                  <a:txBody>
                    <a:bodyPr/>
                    <a:lstStyle/>
                    <a:p>
                      <a:r>
                        <a:rPr lang="en-US"/>
                        <a:t>-0.15%</a:t>
                      </a:r>
                    </a:p>
                  </a:txBody>
                  <a:tcPr/>
                </a:tc>
                <a:tc>
                  <a:txBody>
                    <a:bodyPr/>
                    <a:lstStyle/>
                    <a:p>
                      <a:r>
                        <a:rPr lang="en-US"/>
                        <a:t>-0.20%</a:t>
                      </a:r>
                    </a:p>
                  </a:txBody>
                  <a:tcPr/>
                </a:tc>
                <a:extLst>
                  <a:ext uri="{0D108BD9-81ED-4DB2-BD59-A6C34878D82A}">
                    <a16:rowId xmlns:a16="http://schemas.microsoft.com/office/drawing/2014/main" val="4075226679"/>
                  </a:ext>
                </a:extLst>
              </a:tr>
              <a:tr h="370840">
                <a:tc>
                  <a:txBody>
                    <a:bodyPr/>
                    <a:lstStyle/>
                    <a:p>
                      <a:r>
                        <a:rPr lang="en-US"/>
                        <a:t>After drift</a:t>
                      </a:r>
                    </a:p>
                  </a:txBody>
                  <a:tcPr/>
                </a:tc>
                <a:tc>
                  <a:txBody>
                    <a:bodyPr/>
                    <a:lstStyle/>
                    <a:p>
                      <a:r>
                        <a:rPr lang="en-US"/>
                        <a:t>+0.01</a:t>
                      </a:r>
                    </a:p>
                  </a:txBody>
                  <a:tcPr/>
                </a:tc>
                <a:tc>
                  <a:txBody>
                    <a:bodyPr/>
                    <a:lstStyle/>
                    <a:p>
                      <a:r>
                        <a:rPr lang="en-US"/>
                        <a:t>+0.01%</a:t>
                      </a:r>
                    </a:p>
                  </a:txBody>
                  <a:tcPr/>
                </a:tc>
                <a:tc>
                  <a:txBody>
                    <a:bodyPr/>
                    <a:lstStyle/>
                    <a:p>
                      <a:r>
                        <a:rPr lang="en-US"/>
                        <a:t>+0.07%</a:t>
                      </a:r>
                    </a:p>
                  </a:txBody>
                  <a:tcPr/>
                </a:tc>
                <a:extLst>
                  <a:ext uri="{0D108BD9-81ED-4DB2-BD59-A6C34878D82A}">
                    <a16:rowId xmlns:a16="http://schemas.microsoft.com/office/drawing/2014/main" val="1104922658"/>
                  </a:ext>
                </a:extLst>
              </a:tr>
            </a:tbl>
          </a:graphicData>
        </a:graphic>
      </p:graphicFrame>
      <p:sp>
        <p:nvSpPr>
          <p:cNvPr id="23" name="TextBox 22">
            <a:extLst>
              <a:ext uri="{FF2B5EF4-FFF2-40B4-BE49-F238E27FC236}">
                <a16:creationId xmlns:a16="http://schemas.microsoft.com/office/drawing/2014/main" id="{8C1BE5C7-21DD-EF4F-92C6-FB340F3FFDBB}"/>
              </a:ext>
            </a:extLst>
          </p:cNvPr>
          <p:cNvSpPr txBox="1"/>
          <p:nvPr/>
        </p:nvSpPr>
        <p:spPr>
          <a:xfrm>
            <a:off x="8216136" y="4138807"/>
            <a:ext cx="3629967" cy="646331"/>
          </a:xfrm>
          <a:prstGeom prst="rect">
            <a:avLst/>
          </a:prstGeom>
          <a:solidFill>
            <a:schemeClr val="bg2"/>
          </a:solidFill>
        </p:spPr>
        <p:txBody>
          <a:bodyPr wrap="square" rtlCol="0">
            <a:spAutoFit/>
          </a:bodyPr>
          <a:lstStyle/>
          <a:p>
            <a:r>
              <a:rPr lang="en-US"/>
              <a:t>Also, smaller linear trend standard errors after drift correction</a:t>
            </a:r>
          </a:p>
        </p:txBody>
      </p:sp>
      <p:sp>
        <p:nvSpPr>
          <p:cNvPr id="15" name="TextBox 14">
            <a:extLst>
              <a:ext uri="{FF2B5EF4-FFF2-40B4-BE49-F238E27FC236}">
                <a16:creationId xmlns:a16="http://schemas.microsoft.com/office/drawing/2014/main" id="{49145522-DCD2-9645-A435-DFE84E118694}"/>
              </a:ext>
            </a:extLst>
          </p:cNvPr>
          <p:cNvSpPr txBox="1"/>
          <p:nvPr/>
        </p:nvSpPr>
        <p:spPr>
          <a:xfrm>
            <a:off x="2386484" y="1943431"/>
            <a:ext cx="2819554" cy="646331"/>
          </a:xfrm>
          <a:prstGeom prst="rect">
            <a:avLst/>
          </a:prstGeom>
          <a:noFill/>
          <a:ln>
            <a:solidFill>
              <a:schemeClr val="tx1"/>
            </a:solidFill>
          </a:ln>
        </p:spPr>
        <p:txBody>
          <a:bodyPr wrap="none" rtlCol="0">
            <a:spAutoFit/>
          </a:bodyPr>
          <a:lstStyle/>
          <a:p>
            <a:r>
              <a:rPr lang="en-US"/>
              <a:t>Before drift correction -------</a:t>
            </a:r>
          </a:p>
          <a:p>
            <a:r>
              <a:rPr lang="en-US"/>
              <a:t>After drift correction _____</a:t>
            </a:r>
          </a:p>
        </p:txBody>
      </p:sp>
      <p:sp>
        <p:nvSpPr>
          <p:cNvPr id="19" name="TextBox 18">
            <a:extLst>
              <a:ext uri="{FF2B5EF4-FFF2-40B4-BE49-F238E27FC236}">
                <a16:creationId xmlns:a16="http://schemas.microsoft.com/office/drawing/2014/main" id="{9AFA85E4-BA21-C441-851D-23699E48F573}"/>
              </a:ext>
            </a:extLst>
          </p:cNvPr>
          <p:cNvSpPr txBox="1"/>
          <p:nvPr/>
        </p:nvSpPr>
        <p:spPr>
          <a:xfrm>
            <a:off x="6624299" y="3951498"/>
            <a:ext cx="567784" cy="369332"/>
          </a:xfrm>
          <a:prstGeom prst="rect">
            <a:avLst/>
          </a:prstGeom>
          <a:noFill/>
        </p:spPr>
        <p:txBody>
          <a:bodyPr wrap="none" rtlCol="0">
            <a:spAutoFit/>
          </a:bodyPr>
          <a:lstStyle/>
          <a:p>
            <a:r>
              <a:rPr lang="en-US">
                <a:solidFill>
                  <a:srgbClr val="FF0000"/>
                </a:solidFill>
              </a:rPr>
              <a:t>N20</a:t>
            </a:r>
          </a:p>
        </p:txBody>
      </p:sp>
      <p:sp>
        <p:nvSpPr>
          <p:cNvPr id="21" name="TextBox 20">
            <a:extLst>
              <a:ext uri="{FF2B5EF4-FFF2-40B4-BE49-F238E27FC236}">
                <a16:creationId xmlns:a16="http://schemas.microsoft.com/office/drawing/2014/main" id="{DD00DC9C-E82D-6F4B-AD96-89DE40C2AD41}"/>
              </a:ext>
            </a:extLst>
          </p:cNvPr>
          <p:cNvSpPr txBox="1"/>
          <p:nvPr/>
        </p:nvSpPr>
        <p:spPr>
          <a:xfrm>
            <a:off x="3311800" y="3951498"/>
            <a:ext cx="724878" cy="369332"/>
          </a:xfrm>
          <a:prstGeom prst="rect">
            <a:avLst/>
          </a:prstGeom>
          <a:noFill/>
        </p:spPr>
        <p:txBody>
          <a:bodyPr wrap="none" rtlCol="0">
            <a:spAutoFit/>
          </a:bodyPr>
          <a:lstStyle/>
          <a:p>
            <a:r>
              <a:rPr lang="en-US"/>
              <a:t>Aqua</a:t>
            </a:r>
            <a:r>
              <a:rPr lang="en-US">
                <a:solidFill>
                  <a:srgbClr val="0432FF"/>
                </a:solidFill>
              </a:rPr>
              <a:t> </a:t>
            </a:r>
          </a:p>
        </p:txBody>
      </p:sp>
      <p:sp>
        <p:nvSpPr>
          <p:cNvPr id="24" name="TextBox 23">
            <a:extLst>
              <a:ext uri="{FF2B5EF4-FFF2-40B4-BE49-F238E27FC236}">
                <a16:creationId xmlns:a16="http://schemas.microsoft.com/office/drawing/2014/main" id="{5599D7DD-04A2-4948-9F76-614AE610024C}"/>
              </a:ext>
            </a:extLst>
          </p:cNvPr>
          <p:cNvSpPr txBox="1"/>
          <p:nvPr/>
        </p:nvSpPr>
        <p:spPr>
          <a:xfrm>
            <a:off x="5005838" y="3951498"/>
            <a:ext cx="570990" cy="369332"/>
          </a:xfrm>
          <a:prstGeom prst="rect">
            <a:avLst/>
          </a:prstGeom>
          <a:noFill/>
        </p:spPr>
        <p:txBody>
          <a:bodyPr wrap="none" rtlCol="0">
            <a:spAutoFit/>
          </a:bodyPr>
          <a:lstStyle/>
          <a:p>
            <a:r>
              <a:rPr lang="en-US">
                <a:solidFill>
                  <a:srgbClr val="009051"/>
                </a:solidFill>
              </a:rPr>
              <a:t>NPP</a:t>
            </a:r>
          </a:p>
        </p:txBody>
      </p:sp>
      <p:sp>
        <p:nvSpPr>
          <p:cNvPr id="9" name="TextBox 8">
            <a:extLst>
              <a:ext uri="{FF2B5EF4-FFF2-40B4-BE49-F238E27FC236}">
                <a16:creationId xmlns:a16="http://schemas.microsoft.com/office/drawing/2014/main" id="{36E97ACF-D32A-5642-9F90-94B2974DFC32}"/>
              </a:ext>
            </a:extLst>
          </p:cNvPr>
          <p:cNvSpPr txBox="1"/>
          <p:nvPr/>
        </p:nvSpPr>
        <p:spPr>
          <a:xfrm>
            <a:off x="3101319" y="4218544"/>
            <a:ext cx="1206036" cy="338554"/>
          </a:xfrm>
          <a:prstGeom prst="rect">
            <a:avLst/>
          </a:prstGeom>
          <a:noFill/>
        </p:spPr>
        <p:txBody>
          <a:bodyPr wrap="none" rtlCol="0">
            <a:spAutoFit/>
          </a:bodyPr>
          <a:lstStyle/>
          <a:p>
            <a:r>
              <a:rPr lang="en-US" sz="1600"/>
              <a:t>Before After</a:t>
            </a:r>
          </a:p>
        </p:txBody>
      </p:sp>
      <p:sp>
        <p:nvSpPr>
          <p:cNvPr id="25" name="TextBox 24">
            <a:extLst>
              <a:ext uri="{FF2B5EF4-FFF2-40B4-BE49-F238E27FC236}">
                <a16:creationId xmlns:a16="http://schemas.microsoft.com/office/drawing/2014/main" id="{FC6B00CD-72A1-A640-8175-D09A5475FA43}"/>
              </a:ext>
            </a:extLst>
          </p:cNvPr>
          <p:cNvSpPr txBox="1"/>
          <p:nvPr/>
        </p:nvSpPr>
        <p:spPr>
          <a:xfrm>
            <a:off x="4745172" y="4218544"/>
            <a:ext cx="1206036" cy="338554"/>
          </a:xfrm>
          <a:prstGeom prst="rect">
            <a:avLst/>
          </a:prstGeom>
          <a:noFill/>
        </p:spPr>
        <p:txBody>
          <a:bodyPr wrap="none" rtlCol="0">
            <a:spAutoFit/>
          </a:bodyPr>
          <a:lstStyle/>
          <a:p>
            <a:r>
              <a:rPr lang="en-US" sz="1600">
                <a:solidFill>
                  <a:srgbClr val="009051"/>
                </a:solidFill>
              </a:rPr>
              <a:t>Before After</a:t>
            </a:r>
          </a:p>
        </p:txBody>
      </p:sp>
      <p:sp>
        <p:nvSpPr>
          <p:cNvPr id="26" name="TextBox 25">
            <a:extLst>
              <a:ext uri="{FF2B5EF4-FFF2-40B4-BE49-F238E27FC236}">
                <a16:creationId xmlns:a16="http://schemas.microsoft.com/office/drawing/2014/main" id="{5F55ED36-167F-0E42-AEC9-2804E3CCB6EC}"/>
              </a:ext>
            </a:extLst>
          </p:cNvPr>
          <p:cNvSpPr txBox="1"/>
          <p:nvPr/>
        </p:nvSpPr>
        <p:spPr>
          <a:xfrm>
            <a:off x="6466316" y="4210576"/>
            <a:ext cx="1206036" cy="338554"/>
          </a:xfrm>
          <a:prstGeom prst="rect">
            <a:avLst/>
          </a:prstGeom>
          <a:noFill/>
        </p:spPr>
        <p:txBody>
          <a:bodyPr wrap="none" rtlCol="0">
            <a:spAutoFit/>
          </a:bodyPr>
          <a:lstStyle/>
          <a:p>
            <a:r>
              <a:rPr lang="en-US" sz="1600">
                <a:solidFill>
                  <a:srgbClr val="FF0000"/>
                </a:solidFill>
              </a:rPr>
              <a:t>Before After</a:t>
            </a:r>
          </a:p>
        </p:txBody>
      </p:sp>
    </p:spTree>
    <p:extLst>
      <p:ext uri="{BB962C8B-B14F-4D97-AF65-F5344CB8AC3E}">
        <p14:creationId xmlns:p14="http://schemas.microsoft.com/office/powerpoint/2010/main" val="1943669663"/>
      </p:ext>
    </p:extLst>
  </p:cSld>
  <p:clrMapOvr>
    <a:masterClrMapping/>
  </p:clrMapOvr>
  <mc:AlternateContent xmlns:mc="http://schemas.openxmlformats.org/markup-compatibility/2006" xmlns:p14="http://schemas.microsoft.com/office/powerpoint/2010/main">
    <mc:Choice Requires="p14">
      <p:transition spd="slow" p14:dur="2000" advTm="61244"/>
    </mc:Choice>
    <mc:Fallback xmlns="">
      <p:transition spd="slow" advTm="61244"/>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4C9B7-FED2-5F46-9185-2DEF13ED91F0}"/>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40E14BB5-09C2-6544-A207-4A154A03EFEF}"/>
              </a:ext>
            </a:extLst>
          </p:cNvPr>
          <p:cNvSpPr>
            <a:spLocks noGrp="1"/>
          </p:cNvSpPr>
          <p:nvPr>
            <p:ph idx="1"/>
          </p:nvPr>
        </p:nvSpPr>
        <p:spPr/>
        <p:txBody>
          <a:bodyPr>
            <a:normAutofit lnSpcReduction="10000"/>
          </a:bodyPr>
          <a:lstStyle/>
          <a:p>
            <a:r>
              <a:rPr lang="en-US" dirty="0"/>
              <a:t>CLARREO SI-Traceable reference will be the GSICS absolute calibration</a:t>
            </a:r>
          </a:p>
          <a:p>
            <a:r>
              <a:rPr lang="en-US" dirty="0"/>
              <a:t>N20 VIIRS radiometrically scaled to CLARREO will be the GSICS recommended GSICS calibration reference</a:t>
            </a:r>
          </a:p>
          <a:p>
            <a:r>
              <a:rPr lang="en-US" dirty="0"/>
              <a:t>Aqua-MODIS and N20-VIIRS overlapping sensor records will transfer the absolute calibration reference back in time.</a:t>
            </a:r>
          </a:p>
          <a:p>
            <a:pPr lvl="1"/>
            <a:r>
              <a:rPr lang="en-US" dirty="0"/>
              <a:t>This will allow current and historical GEO sensors to be tied to the CLARREO calibration </a:t>
            </a:r>
            <a:r>
              <a:rPr lang="en-US" dirty="0" err="1"/>
              <a:t>referece</a:t>
            </a:r>
            <a:endParaRPr lang="en-US" dirty="0"/>
          </a:p>
          <a:p>
            <a:r>
              <a:rPr lang="en-US" dirty="0"/>
              <a:t>CLARREO characterized Earth invariant targets as well as the moon will directly transfer the CLARREO calibration reference</a:t>
            </a:r>
          </a:p>
          <a:p>
            <a:pPr lvl="1"/>
            <a:r>
              <a:rPr lang="en-US" dirty="0"/>
              <a:t>Will also improve sensor stability assessment </a:t>
            </a:r>
          </a:p>
          <a:p>
            <a:pPr lvl="1"/>
            <a:r>
              <a:rPr lang="en-US" dirty="0"/>
              <a:t>Validate the overlapping sensor record calibration </a:t>
            </a:r>
          </a:p>
        </p:txBody>
      </p:sp>
    </p:spTree>
    <p:extLst>
      <p:ext uri="{BB962C8B-B14F-4D97-AF65-F5344CB8AC3E}">
        <p14:creationId xmlns:p14="http://schemas.microsoft.com/office/powerpoint/2010/main" val="20047797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2650</TotalTime>
  <Words>1593</Words>
  <Application>Microsoft Macintosh PowerPoint</Application>
  <PresentationFormat>Widescreen</PresentationFormat>
  <Paragraphs>146</Paragraphs>
  <Slides>16</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Calibri</vt:lpstr>
      <vt:lpstr>Calibri Light</vt:lpstr>
      <vt:lpstr>Office Theme</vt:lpstr>
      <vt:lpstr>Current operational community standards: GSICS perspective</vt:lpstr>
      <vt:lpstr>GSICS</vt:lpstr>
      <vt:lpstr>GSICS products</vt:lpstr>
      <vt:lpstr>Selection of GSICS VIS/NIR reference sensor</vt:lpstr>
      <vt:lpstr>N20-VIIRS is the current GSICS VIS/NIR recommended reference sensor</vt:lpstr>
      <vt:lpstr>PowerPoint Presentation</vt:lpstr>
      <vt:lpstr>SITSCOS Workshop Report: Recommendations for CLARREO</vt:lpstr>
      <vt:lpstr>PowerPoint Presentation</vt:lpstr>
      <vt:lpstr>PowerPoint Presentation</vt:lpstr>
      <vt:lpstr>Spectral band Adjustment Factor</vt:lpstr>
      <vt:lpstr>DSCOVR EPIC</vt:lpstr>
      <vt:lpstr>EPIC and VIIRS ATO-RM and DCC-RM consistency</vt:lpstr>
      <vt:lpstr>EPIC stability assessment of MODIS and VIIRS</vt:lpstr>
      <vt:lpstr>Before and After Radiometric Scaling to Aqua-MODIS</vt:lpstr>
      <vt:lpstr>Before and After MODIS and VIIRS drift correction</vt:lpstr>
      <vt:lpstr>Conclusions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Current operational community standards: GSICS perspective</dc:title>
  <dc:creator>Doelling, David Robert (LARC-E302)</dc:creator>
  <cp:lastModifiedBy>Doelling, David Robert (LARC-E302)</cp:lastModifiedBy>
  <cp:revision>13</cp:revision>
  <dcterms:created xsi:type="dcterms:W3CDTF">2021-10-27T21:58:35Z</dcterms:created>
  <dcterms:modified xsi:type="dcterms:W3CDTF">2021-10-29T20:01:32Z</dcterms:modified>
</cp:coreProperties>
</file>