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43" r:id="rId4"/>
    <p:sldMasterId id="2147483763" r:id="rId5"/>
  </p:sldMasterIdLst>
  <p:notesMasterIdLst>
    <p:notesMasterId r:id="rId29"/>
  </p:notesMasterIdLst>
  <p:sldIdLst>
    <p:sldId id="2540" r:id="rId6"/>
    <p:sldId id="256" r:id="rId7"/>
    <p:sldId id="257" r:id="rId8"/>
    <p:sldId id="263" r:id="rId9"/>
    <p:sldId id="2518" r:id="rId10"/>
    <p:sldId id="2526" r:id="rId11"/>
    <p:sldId id="368" r:id="rId12"/>
    <p:sldId id="385" r:id="rId13"/>
    <p:sldId id="2542" r:id="rId14"/>
    <p:sldId id="440" r:id="rId15"/>
    <p:sldId id="468" r:id="rId16"/>
    <p:sldId id="445" r:id="rId17"/>
    <p:sldId id="735" r:id="rId18"/>
    <p:sldId id="454" r:id="rId19"/>
    <p:sldId id="2521" r:id="rId20"/>
    <p:sldId id="2520" r:id="rId21"/>
    <p:sldId id="466" r:id="rId22"/>
    <p:sldId id="2539" r:id="rId23"/>
    <p:sldId id="2531" r:id="rId24"/>
    <p:sldId id="2541" r:id="rId25"/>
    <p:sldId id="2543" r:id="rId26"/>
    <p:sldId id="2544" r:id="rId27"/>
    <p:sldId id="420" r:id="rId28"/>
  </p:sldIdLst>
  <p:sldSz cx="12801600" cy="73152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46EF435-8657-4D82-B9D1-9364DE0D5EC0}">
          <p14:sldIdLst>
            <p14:sldId id="2540"/>
            <p14:sldId id="256"/>
            <p14:sldId id="257"/>
            <p14:sldId id="263"/>
            <p14:sldId id="2518"/>
            <p14:sldId id="2526"/>
            <p14:sldId id="368"/>
            <p14:sldId id="385"/>
            <p14:sldId id="2542"/>
            <p14:sldId id="440"/>
            <p14:sldId id="468"/>
            <p14:sldId id="445"/>
            <p14:sldId id="735"/>
            <p14:sldId id="454"/>
            <p14:sldId id="2521"/>
            <p14:sldId id="2520"/>
            <p14:sldId id="466"/>
            <p14:sldId id="2539"/>
            <p14:sldId id="2531"/>
            <p14:sldId id="2541"/>
            <p14:sldId id="2543"/>
            <p14:sldId id="2544"/>
          </p14:sldIdLst>
        </p14:section>
        <p14:section name="Backup" id="{F0BD3A52-3ECB-41D2-B45D-74D949F432B2}">
          <p14:sldIdLst>
            <p14:sldId id="420"/>
          </p14:sldIdLst>
        </p14:section>
      </p14:sectionLst>
    </p:ext>
    <p:ext uri="{EFAFB233-063F-42B5-8137-9DF3F51BA10A}">
      <p15:sldGuideLst xmlns:p15="http://schemas.microsoft.com/office/powerpoint/2012/main">
        <p15:guide id="1" orient="horz" pos="1968" userDrawn="1">
          <p15:clr>
            <a:srgbClr val="A4A3A4"/>
          </p15:clr>
        </p15:guide>
        <p15:guide id="2" pos="403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FF"/>
    <a:srgbClr val="FFCCCC"/>
    <a:srgbClr val="FFE4C9"/>
    <a:srgbClr val="FFCC99"/>
    <a:srgbClr val="CCECFF"/>
    <a:srgbClr val="D0D8E8"/>
    <a:srgbClr val="9DC3E6"/>
    <a:srgbClr val="843C0C"/>
    <a:srgbClr val="FFF2CC"/>
    <a:srgbClr val="FCF2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MasterView">
  <p:normalViewPr horzBarState="maximized">
    <p:restoredLeft sz="5381" autoAdjust="0"/>
    <p:restoredTop sz="96942" autoAdjust="0"/>
  </p:normalViewPr>
  <p:slideViewPr>
    <p:cSldViewPr showGuides="1">
      <p:cViewPr varScale="1">
        <p:scale>
          <a:sx n="104" d="100"/>
          <a:sy n="104" d="100"/>
        </p:scale>
        <p:origin x="1146" y="114"/>
      </p:cViewPr>
      <p:guideLst>
        <p:guide orient="horz" pos="1968"/>
        <p:guide pos="4032"/>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1915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8" Type="http://schemas.openxmlformats.org/officeDocument/2006/relationships/slide" Target="slides/slide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8T21:49:13.391"/>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8T21:49:13.407"/>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1,'0'0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8T21:49:13.408"/>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1,'0'0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8T21:49:13.409"/>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10 39,'-4'-16,"-1"-7</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82A0C678-52B0-4AB3-AF45-314435E8488A}" type="datetimeFigureOut">
              <a:rPr lang="en-US" smtClean="0"/>
              <a:t>3/1/2022</a:t>
            </a:fld>
            <a:endParaRPr lang="en-US"/>
          </a:p>
        </p:txBody>
      </p:sp>
      <p:sp>
        <p:nvSpPr>
          <p:cNvPr id="4" name="Slide Image Placeholder 3"/>
          <p:cNvSpPr>
            <a:spLocks noGrp="1" noRot="1" noChangeAspect="1"/>
          </p:cNvSpPr>
          <p:nvPr>
            <p:ph type="sldImg" idx="2"/>
          </p:nvPr>
        </p:nvSpPr>
        <p:spPr>
          <a:xfrm>
            <a:off x="822325" y="1200150"/>
            <a:ext cx="56705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AD1C2255-2620-438C-9FBB-DB8DA12D09E4}" type="slidenum">
              <a:rPr lang="en-US" smtClean="0"/>
              <a:t>‹#›</a:t>
            </a:fld>
            <a:endParaRPr lang="en-US"/>
          </a:p>
        </p:txBody>
      </p:sp>
    </p:spTree>
    <p:extLst>
      <p:ext uri="{BB962C8B-B14F-4D97-AF65-F5344CB8AC3E}">
        <p14:creationId xmlns:p14="http://schemas.microsoft.com/office/powerpoint/2010/main" val="28623900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1C2255-2620-438C-9FBB-DB8DA12D09E4}" type="slidenum">
              <a:rPr lang="en-US" smtClean="0"/>
              <a:t>7</a:t>
            </a:fld>
            <a:endParaRPr lang="en-US"/>
          </a:p>
        </p:txBody>
      </p:sp>
    </p:spTree>
    <p:extLst>
      <p:ext uri="{BB962C8B-B14F-4D97-AF65-F5344CB8AC3E}">
        <p14:creationId xmlns:p14="http://schemas.microsoft.com/office/powerpoint/2010/main" val="3060028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1C2255-2620-438C-9FBB-DB8DA12D09E4}" type="slidenum">
              <a:rPr lang="en-US" smtClean="0"/>
              <a:t>9</a:t>
            </a:fld>
            <a:endParaRPr lang="en-US"/>
          </a:p>
        </p:txBody>
      </p:sp>
    </p:spTree>
    <p:extLst>
      <p:ext uri="{BB962C8B-B14F-4D97-AF65-F5344CB8AC3E}">
        <p14:creationId xmlns:p14="http://schemas.microsoft.com/office/powerpoint/2010/main" val="42480803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1C2255-2620-438C-9FBB-DB8DA12D09E4}" type="slidenum">
              <a:rPr lang="en-US" smtClean="0"/>
              <a:t>19</a:t>
            </a:fld>
            <a:endParaRPr lang="en-US"/>
          </a:p>
        </p:txBody>
      </p:sp>
    </p:spTree>
    <p:extLst>
      <p:ext uri="{BB962C8B-B14F-4D97-AF65-F5344CB8AC3E}">
        <p14:creationId xmlns:p14="http://schemas.microsoft.com/office/powerpoint/2010/main" val="24983311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60120" y="2272455"/>
            <a:ext cx="10881360" cy="1568027"/>
          </a:xfrm>
        </p:spPr>
        <p:txBody>
          <a:bodyPr/>
          <a:lstStyle/>
          <a:p>
            <a:r>
              <a:rPr lang="en-US"/>
              <a:t>Click to edit Master title style</a:t>
            </a:r>
          </a:p>
        </p:txBody>
      </p:sp>
      <p:sp>
        <p:nvSpPr>
          <p:cNvPr id="3" name="Subtitle 2"/>
          <p:cNvSpPr>
            <a:spLocks noGrp="1"/>
          </p:cNvSpPr>
          <p:nvPr>
            <p:ph type="subTitle" idx="1"/>
          </p:nvPr>
        </p:nvSpPr>
        <p:spPr>
          <a:xfrm>
            <a:off x="1920240" y="4145280"/>
            <a:ext cx="8961120" cy="1869440"/>
          </a:xfrm>
        </p:spPr>
        <p:txBody>
          <a:bodyPr/>
          <a:lstStyle>
            <a:lvl1pPr marL="0" indent="0" algn="ctr">
              <a:buNone/>
              <a:defRPr>
                <a:solidFill>
                  <a:schemeClr val="tx1">
                    <a:tint val="75000"/>
                  </a:schemeClr>
                </a:solidFill>
              </a:defRPr>
            </a:lvl1pPr>
            <a:lvl2pPr marL="480060" indent="0" algn="ctr">
              <a:buNone/>
              <a:defRPr>
                <a:solidFill>
                  <a:schemeClr val="tx1">
                    <a:tint val="75000"/>
                  </a:schemeClr>
                </a:solidFill>
              </a:defRPr>
            </a:lvl2pPr>
            <a:lvl3pPr marL="960120" indent="0" algn="ctr">
              <a:buNone/>
              <a:defRPr>
                <a:solidFill>
                  <a:schemeClr val="tx1">
                    <a:tint val="75000"/>
                  </a:schemeClr>
                </a:solidFill>
              </a:defRPr>
            </a:lvl3pPr>
            <a:lvl4pPr marL="1440180" indent="0" algn="ctr">
              <a:buNone/>
              <a:defRPr>
                <a:solidFill>
                  <a:schemeClr val="tx1">
                    <a:tint val="75000"/>
                  </a:schemeClr>
                </a:solidFill>
              </a:defRPr>
            </a:lvl4pPr>
            <a:lvl5pPr marL="1920240" indent="0" algn="ctr">
              <a:buNone/>
              <a:defRPr>
                <a:solidFill>
                  <a:schemeClr val="tx1">
                    <a:tint val="75000"/>
                  </a:schemeClr>
                </a:solidFill>
              </a:defRPr>
            </a:lvl5pPr>
            <a:lvl6pPr marL="2400300" indent="0" algn="ctr">
              <a:buNone/>
              <a:defRPr>
                <a:solidFill>
                  <a:schemeClr val="tx1">
                    <a:tint val="75000"/>
                  </a:schemeClr>
                </a:solidFill>
              </a:defRPr>
            </a:lvl6pPr>
            <a:lvl7pPr marL="2880360" indent="0" algn="ctr">
              <a:buNone/>
              <a:defRPr>
                <a:solidFill>
                  <a:schemeClr val="tx1">
                    <a:tint val="75000"/>
                  </a:schemeClr>
                </a:solidFill>
              </a:defRPr>
            </a:lvl7pPr>
            <a:lvl8pPr marL="3360420" indent="0" algn="ctr">
              <a:buNone/>
              <a:defRPr>
                <a:solidFill>
                  <a:schemeClr val="tx1">
                    <a:tint val="75000"/>
                  </a:schemeClr>
                </a:solidFill>
              </a:defRPr>
            </a:lvl8pPr>
            <a:lvl9pPr marL="384048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A9F580D-9946-42D4-979E-8462F6D798E5}" type="datetime1">
              <a:rPr lang="en-US" smtClean="0"/>
              <a:t>3/1/2022</a:t>
            </a:fld>
            <a:endParaRPr lang="en-US"/>
          </a:p>
        </p:txBody>
      </p:sp>
      <p:sp>
        <p:nvSpPr>
          <p:cNvPr id="5" name="Footer Placeholder 4"/>
          <p:cNvSpPr>
            <a:spLocks noGrp="1"/>
          </p:cNvSpPr>
          <p:nvPr>
            <p:ph type="ftr" sz="quarter" idx="11"/>
          </p:nvPr>
        </p:nvSpPr>
        <p:spPr/>
        <p:txBody>
          <a:bodyPr/>
          <a:lstStyle/>
          <a:p>
            <a:r>
              <a:rPr lang="en-US" dirty="0"/>
              <a:t>NASA Goddard Space Flight Center </a:t>
            </a:r>
          </a:p>
        </p:txBody>
      </p:sp>
      <p:sp>
        <p:nvSpPr>
          <p:cNvPr id="6" name="Slide Number Placeholder 5"/>
          <p:cNvSpPr>
            <a:spLocks noGrp="1"/>
          </p:cNvSpPr>
          <p:nvPr>
            <p:ph type="sldNum" sz="quarter" idx="12"/>
          </p:nvPr>
        </p:nvSpPr>
        <p:spPr/>
        <p:txBody>
          <a:bodyPr/>
          <a:lstStyle/>
          <a:p>
            <a:fld id="{369A7AB8-C288-4B6D-983D-9C88E091BD8F}" type="slidenum">
              <a:rPr lang="en-US" smtClean="0"/>
              <a:t>‹#›</a:t>
            </a:fld>
            <a:endParaRPr lang="en-US"/>
          </a:p>
        </p:txBody>
      </p:sp>
      <p:pic>
        <p:nvPicPr>
          <p:cNvPr id="7" name="Picture 6" descr="PPT6_Cover_100DPI.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801600" cy="7315200"/>
          </a:xfrm>
          <a:prstGeom prst="rect">
            <a:avLst/>
          </a:prstGeom>
        </p:spPr>
      </p:pic>
      <p:sp>
        <p:nvSpPr>
          <p:cNvPr id="8" name="Footer Placeholder 4"/>
          <p:cNvSpPr txBox="1">
            <a:spLocks/>
          </p:cNvSpPr>
          <p:nvPr userDrawn="1"/>
        </p:nvSpPr>
        <p:spPr>
          <a:xfrm>
            <a:off x="4533900" y="6942668"/>
            <a:ext cx="4053840" cy="389467"/>
          </a:xfrm>
          <a:prstGeom prst="rect">
            <a:avLst/>
          </a:prstGeom>
        </p:spPr>
        <p:txBody>
          <a:bodyPr vert="horz" lIns="96012" tIns="48006" rIns="96012" bIns="48006" rtlCol="0" anchor="ct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UNCLASSIFIED</a:t>
            </a:r>
            <a:endParaRPr lang="en-US" sz="1260" dirty="0"/>
          </a:p>
        </p:txBody>
      </p:sp>
    </p:spTree>
    <p:extLst>
      <p:ext uri="{BB962C8B-B14F-4D97-AF65-F5344CB8AC3E}">
        <p14:creationId xmlns:p14="http://schemas.microsoft.com/office/powerpoint/2010/main" val="11939751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334D01-906C-4301-982E-F852ED821B6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 y="3"/>
            <a:ext cx="12801597" cy="920977"/>
          </a:xfrm>
          <a:prstGeom prst="rect">
            <a:avLst/>
          </a:prstGeom>
        </p:spPr>
      </p:pic>
      <p:sp>
        <p:nvSpPr>
          <p:cNvPr id="2" name="Title 1"/>
          <p:cNvSpPr>
            <a:spLocks noGrp="1"/>
          </p:cNvSpPr>
          <p:nvPr>
            <p:ph type="title"/>
          </p:nvPr>
        </p:nvSpPr>
        <p:spPr>
          <a:xfrm>
            <a:off x="405808" y="15682"/>
            <a:ext cx="11992865" cy="905297"/>
          </a:xfrm>
          <a:ln>
            <a:noFill/>
          </a:ln>
        </p:spPr>
        <p:txBody>
          <a:bodyPr anchor="ctr" anchorCtr="0">
            <a:normAutofit/>
          </a:bodyPr>
          <a:lstStyle>
            <a:lvl1pPr>
              <a:defRPr sz="3544" b="0">
                <a:solidFill>
                  <a:schemeClr val="bg1"/>
                </a:solidFill>
              </a:defRPr>
            </a:lvl1pPr>
          </a:lstStyle>
          <a:p>
            <a:r>
              <a:rPr lang="en-US" dirty="0"/>
              <a:t>Click to edit Master title style</a:t>
            </a:r>
          </a:p>
        </p:txBody>
      </p:sp>
      <p:sp>
        <p:nvSpPr>
          <p:cNvPr id="9" name="Content Placeholder 8"/>
          <p:cNvSpPr>
            <a:spLocks noGrp="1"/>
          </p:cNvSpPr>
          <p:nvPr>
            <p:ph sz="quarter" idx="14"/>
          </p:nvPr>
        </p:nvSpPr>
        <p:spPr>
          <a:xfrm>
            <a:off x="405808" y="1090507"/>
            <a:ext cx="11992864" cy="585536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Box 7"/>
          <p:cNvSpPr txBox="1"/>
          <p:nvPr userDrawn="1"/>
        </p:nvSpPr>
        <p:spPr>
          <a:xfrm>
            <a:off x="10217824" y="6945868"/>
            <a:ext cx="2583776" cy="369332"/>
          </a:xfrm>
          <a:prstGeom prst="rect">
            <a:avLst/>
          </a:prstGeom>
          <a:noFill/>
        </p:spPr>
        <p:txBody>
          <a:bodyPr wrap="square" rtlCol="0">
            <a:spAutoFit/>
          </a:bodyPr>
          <a:lstStyle/>
          <a:p>
            <a:pPr algn="r"/>
            <a:fld id="{3B6DCD13-45F5-4879-9DCC-75FC92199358}" type="slidenum">
              <a:rPr lang="en-US" sz="1772" smtClean="0">
                <a:solidFill>
                  <a:schemeClr val="bg1">
                    <a:lumMod val="65000"/>
                  </a:schemeClr>
                </a:solidFill>
              </a:rPr>
              <a:pPr algn="r"/>
              <a:t>‹#›</a:t>
            </a:fld>
            <a:endParaRPr lang="en-US" sz="1772" dirty="0">
              <a:solidFill>
                <a:schemeClr val="bg1">
                  <a:lumMod val="65000"/>
                </a:schemeClr>
              </a:solidFill>
            </a:endParaRPr>
          </a:p>
        </p:txBody>
      </p:sp>
    </p:spTree>
    <p:extLst>
      <p:ext uri="{BB962C8B-B14F-4D97-AF65-F5344CB8AC3E}">
        <p14:creationId xmlns:p14="http://schemas.microsoft.com/office/powerpoint/2010/main" val="1193553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SCaN 2_Title and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4F8956-66A0-4DDE-BA4D-5A5AE3304C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53102" y="2"/>
            <a:ext cx="7048500" cy="7315199"/>
          </a:xfrm>
          <a:prstGeom prst="rect">
            <a:avLst/>
          </a:prstGeom>
        </p:spPr>
      </p:pic>
      <p:sp>
        <p:nvSpPr>
          <p:cNvPr id="15" name="Rectangle 14">
            <a:extLst>
              <a:ext uri="{FF2B5EF4-FFF2-40B4-BE49-F238E27FC236}">
                <a16:creationId xmlns:a16="http://schemas.microsoft.com/office/drawing/2014/main" id="{5118B8D4-BA6E-4E0F-9155-75E903FDF8F7}"/>
              </a:ext>
            </a:extLst>
          </p:cNvPr>
          <p:cNvSpPr/>
          <p:nvPr userDrawn="1"/>
        </p:nvSpPr>
        <p:spPr>
          <a:xfrm flipH="1">
            <a:off x="0" y="-20641"/>
            <a:ext cx="12801600" cy="7335841"/>
          </a:xfrm>
          <a:prstGeom prst="rect">
            <a:avLst/>
          </a:prstGeom>
          <a:gradFill>
            <a:gsLst>
              <a:gs pos="94000">
                <a:srgbClr val="D6E6F5">
                  <a:alpha val="55000"/>
                </a:srgbClr>
              </a:gs>
              <a:gs pos="64000">
                <a:srgbClr val="EBF3FA"/>
              </a:gs>
              <a:gs pos="39000">
                <a:schemeClr val="bg1"/>
              </a:gs>
            </a:gsLst>
            <a:lin ang="11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934" dirty="0"/>
          </a:p>
        </p:txBody>
      </p:sp>
      <p:sp>
        <p:nvSpPr>
          <p:cNvPr id="4" name="Title 3">
            <a:extLst>
              <a:ext uri="{FF2B5EF4-FFF2-40B4-BE49-F238E27FC236}">
                <a16:creationId xmlns:a16="http://schemas.microsoft.com/office/drawing/2014/main" id="{9D4DDFC9-2FBC-4A0C-915A-C51733231545}"/>
              </a:ext>
            </a:extLst>
          </p:cNvPr>
          <p:cNvSpPr>
            <a:spLocks noGrp="1"/>
          </p:cNvSpPr>
          <p:nvPr userDrawn="1">
            <p:ph type="title" hasCustomPrompt="1"/>
          </p:nvPr>
        </p:nvSpPr>
        <p:spPr>
          <a:xfrm>
            <a:off x="625839" y="354500"/>
            <a:ext cx="9401928" cy="1106825"/>
          </a:xfrm>
        </p:spPr>
        <p:txBody>
          <a:bodyPr/>
          <a:lstStyle>
            <a:lvl1pPr>
              <a:defRPr/>
            </a:lvl1pPr>
          </a:lstStyle>
          <a:p>
            <a:r>
              <a:rPr lang="en-US" dirty="0"/>
              <a:t>Click to Edit Master Title: Font is Calibri 36pt</a:t>
            </a:r>
          </a:p>
        </p:txBody>
      </p:sp>
      <p:sp>
        <p:nvSpPr>
          <p:cNvPr id="8" name="Slide Number Placeholder 79">
            <a:extLst>
              <a:ext uri="{FF2B5EF4-FFF2-40B4-BE49-F238E27FC236}">
                <a16:creationId xmlns:a16="http://schemas.microsoft.com/office/drawing/2014/main" id="{B94DDB41-69C6-46EB-B5D3-2495638A87F1}"/>
              </a:ext>
            </a:extLst>
          </p:cNvPr>
          <p:cNvSpPr txBox="1">
            <a:spLocks/>
          </p:cNvSpPr>
          <p:nvPr userDrawn="1"/>
        </p:nvSpPr>
        <p:spPr>
          <a:xfrm>
            <a:off x="9820277" y="6754386"/>
            <a:ext cx="2879725" cy="388938"/>
          </a:xfrm>
          <a:prstGeom prst="rect">
            <a:avLst/>
          </a:prstGeom>
        </p:spPr>
        <p:txBody>
          <a:bodyPr/>
          <a:lstStyle>
            <a:defPPr>
              <a:defRPr lang="ru-RU"/>
            </a:defPPr>
            <a:lvl1pPr marL="0" algn="l" defTabSz="965606" rtl="0" eaLnBrk="1" latinLnBrk="0" hangingPunct="1">
              <a:defRPr sz="1901" kern="1200">
                <a:solidFill>
                  <a:schemeClr val="tx1"/>
                </a:solidFill>
                <a:latin typeface="+mn-lt"/>
                <a:ea typeface="+mn-ea"/>
                <a:cs typeface="+mn-cs"/>
              </a:defRPr>
            </a:lvl1pPr>
            <a:lvl2pPr marL="482803" algn="l" defTabSz="965606" rtl="0" eaLnBrk="1" latinLnBrk="0" hangingPunct="1">
              <a:defRPr sz="1901" kern="1200">
                <a:solidFill>
                  <a:schemeClr val="tx1"/>
                </a:solidFill>
                <a:latin typeface="+mn-lt"/>
                <a:ea typeface="+mn-ea"/>
                <a:cs typeface="+mn-cs"/>
              </a:defRPr>
            </a:lvl2pPr>
            <a:lvl3pPr marL="965606" algn="l" defTabSz="965606" rtl="0" eaLnBrk="1" latinLnBrk="0" hangingPunct="1">
              <a:defRPr sz="1901" kern="1200">
                <a:solidFill>
                  <a:schemeClr val="tx1"/>
                </a:solidFill>
                <a:latin typeface="+mn-lt"/>
                <a:ea typeface="+mn-ea"/>
                <a:cs typeface="+mn-cs"/>
              </a:defRPr>
            </a:lvl3pPr>
            <a:lvl4pPr marL="1448410" algn="l" defTabSz="965606" rtl="0" eaLnBrk="1" latinLnBrk="0" hangingPunct="1">
              <a:defRPr sz="1901" kern="1200">
                <a:solidFill>
                  <a:schemeClr val="tx1"/>
                </a:solidFill>
                <a:latin typeface="+mn-lt"/>
                <a:ea typeface="+mn-ea"/>
                <a:cs typeface="+mn-cs"/>
              </a:defRPr>
            </a:lvl4pPr>
            <a:lvl5pPr marL="1931213" algn="l" defTabSz="965606" rtl="0" eaLnBrk="1" latinLnBrk="0" hangingPunct="1">
              <a:defRPr sz="1901" kern="1200">
                <a:solidFill>
                  <a:schemeClr val="tx1"/>
                </a:solidFill>
                <a:latin typeface="+mn-lt"/>
                <a:ea typeface="+mn-ea"/>
                <a:cs typeface="+mn-cs"/>
              </a:defRPr>
            </a:lvl5pPr>
            <a:lvl6pPr marL="2414016" algn="l" defTabSz="965606" rtl="0" eaLnBrk="1" latinLnBrk="0" hangingPunct="1">
              <a:defRPr sz="1901" kern="1200">
                <a:solidFill>
                  <a:schemeClr val="tx1"/>
                </a:solidFill>
                <a:latin typeface="+mn-lt"/>
                <a:ea typeface="+mn-ea"/>
                <a:cs typeface="+mn-cs"/>
              </a:defRPr>
            </a:lvl6pPr>
            <a:lvl7pPr marL="2896819" algn="l" defTabSz="965606" rtl="0" eaLnBrk="1" latinLnBrk="0" hangingPunct="1">
              <a:defRPr sz="1901" kern="1200">
                <a:solidFill>
                  <a:schemeClr val="tx1"/>
                </a:solidFill>
                <a:latin typeface="+mn-lt"/>
                <a:ea typeface="+mn-ea"/>
                <a:cs typeface="+mn-cs"/>
              </a:defRPr>
            </a:lvl7pPr>
            <a:lvl8pPr marL="3379622" algn="l" defTabSz="965606" rtl="0" eaLnBrk="1" latinLnBrk="0" hangingPunct="1">
              <a:defRPr sz="1901" kern="1200">
                <a:solidFill>
                  <a:schemeClr val="tx1"/>
                </a:solidFill>
                <a:latin typeface="+mn-lt"/>
                <a:ea typeface="+mn-ea"/>
                <a:cs typeface="+mn-cs"/>
              </a:defRPr>
            </a:lvl8pPr>
            <a:lvl9pPr marL="3862426" algn="l" defTabSz="965606" rtl="0" eaLnBrk="1" latinLnBrk="0" hangingPunct="1">
              <a:defRPr sz="1901" kern="1200">
                <a:solidFill>
                  <a:schemeClr val="tx1"/>
                </a:solidFill>
                <a:latin typeface="+mn-lt"/>
                <a:ea typeface="+mn-ea"/>
                <a:cs typeface="+mn-cs"/>
              </a:defRPr>
            </a:lvl9pPr>
          </a:lstStyle>
          <a:p>
            <a:pPr algn="r"/>
            <a:fld id="{EFF71948-E2E2-6041-95DB-4C03EE5F2F12}" type="slidenum">
              <a:rPr lang="en-US" sz="1358" smtClean="0">
                <a:solidFill>
                  <a:schemeClr val="bg1"/>
                </a:solidFill>
              </a:rPr>
              <a:pPr algn="r"/>
              <a:t>‹#›</a:t>
            </a:fld>
            <a:endParaRPr lang="en-US" sz="1358" dirty="0">
              <a:solidFill>
                <a:schemeClr val="bg1"/>
              </a:solidFill>
            </a:endParaRPr>
          </a:p>
        </p:txBody>
      </p:sp>
      <p:sp>
        <p:nvSpPr>
          <p:cNvPr id="7" name="Text Placeholder 2"/>
          <p:cNvSpPr>
            <a:spLocks noGrp="1"/>
          </p:cNvSpPr>
          <p:nvPr>
            <p:ph idx="1"/>
          </p:nvPr>
        </p:nvSpPr>
        <p:spPr>
          <a:xfrm>
            <a:off x="625839" y="1570461"/>
            <a:ext cx="9359214" cy="4876839"/>
          </a:xfrm>
          <a:prstGeom prst="rect">
            <a:avLst/>
          </a:prstGeom>
        </p:spPr>
        <p:txBody>
          <a:bodyPr vert="horz" lIns="91440" tIns="45720" rIns="91440" bIns="45720" rtlCol="0">
            <a:normAutofit/>
          </a:bodyPr>
          <a:lstStyle/>
          <a:p>
            <a:pPr lvl="0"/>
            <a:r>
              <a:rPr lang="en-US" dirty="0"/>
              <a:t>Edit Caption Titles: Font is Calibri 24pt</a:t>
            </a:r>
          </a:p>
          <a:p>
            <a:pPr lvl="2"/>
            <a:r>
              <a:rPr lang="en-US" dirty="0"/>
              <a:t>Second level: Font is Calibri 20pt</a:t>
            </a:r>
          </a:p>
          <a:p>
            <a:pPr lvl="3"/>
            <a:r>
              <a:rPr lang="en-US" dirty="0"/>
              <a:t>Third level: Font is Calibri 18pt</a:t>
            </a:r>
          </a:p>
          <a:p>
            <a:pPr lvl="4"/>
            <a:r>
              <a:rPr lang="en-US" dirty="0"/>
              <a:t>Fourth level: Font is Calibri 16pt</a:t>
            </a:r>
          </a:p>
          <a:p>
            <a:pPr lvl="5"/>
            <a:r>
              <a:rPr lang="en-US" dirty="0"/>
              <a:t>Fifth level: Font is Calibri 14pt</a:t>
            </a:r>
          </a:p>
        </p:txBody>
      </p:sp>
    </p:spTree>
    <p:extLst>
      <p:ext uri="{BB962C8B-B14F-4D97-AF65-F5344CB8AC3E}">
        <p14:creationId xmlns:p14="http://schemas.microsoft.com/office/powerpoint/2010/main" val="41786576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6" name="Title 1"/>
          <p:cNvSpPr>
            <a:spLocks noGrp="1"/>
          </p:cNvSpPr>
          <p:nvPr>
            <p:ph type="title"/>
          </p:nvPr>
        </p:nvSpPr>
        <p:spPr>
          <a:xfrm>
            <a:off x="2346960" y="81280"/>
            <a:ext cx="9174480" cy="975360"/>
          </a:xfrm>
          <a:prstGeom prst="rect">
            <a:avLst/>
          </a:prstGeom>
        </p:spPr>
        <p:txBody>
          <a:bodyPr lIns="91429" tIns="45714" rIns="91429" bIns="45714" anchor="ctr"/>
          <a:lstStyle>
            <a:lvl1pPr>
              <a:defRPr sz="2987">
                <a:solidFill>
                  <a:schemeClr val="bg1"/>
                </a:solidFill>
                <a:latin typeface="Arial" pitchFamily="34" charset="0"/>
                <a:cs typeface="Arial" pitchFamily="34" charset="0"/>
              </a:defRPr>
            </a:lvl1pPr>
          </a:lstStyle>
          <a:p>
            <a:r>
              <a:rPr lang="en-US" dirty="0"/>
              <a:t>Click to edit Master title style</a:t>
            </a:r>
          </a:p>
        </p:txBody>
      </p:sp>
      <p:sp>
        <p:nvSpPr>
          <p:cNvPr id="7" name="Content Placeholder 2"/>
          <p:cNvSpPr>
            <a:spLocks noGrp="1"/>
          </p:cNvSpPr>
          <p:nvPr>
            <p:ph idx="1"/>
          </p:nvPr>
        </p:nvSpPr>
        <p:spPr>
          <a:xfrm>
            <a:off x="426720" y="1381760"/>
            <a:ext cx="12054840" cy="5283200"/>
          </a:xfrm>
          <a:prstGeom prst="rect">
            <a:avLst/>
          </a:prstGeom>
        </p:spPr>
        <p:txBody>
          <a:bodyPr lIns="91429" tIns="45714" rIns="91429" bIns="45714"/>
          <a:lstStyle>
            <a:lvl1pPr>
              <a:defRPr sz="2133" b="1">
                <a:latin typeface="Arial" pitchFamily="34" charset="0"/>
                <a:cs typeface="Arial" pitchFamily="34" charset="0"/>
              </a:defRPr>
            </a:lvl1pPr>
            <a:lvl2pPr marL="792412" indent="-304774">
              <a:buFont typeface="Wingdings" pitchFamily="2" charset="2"/>
              <a:buChar char="§"/>
              <a:defRPr sz="1920">
                <a:latin typeface="Arial" pitchFamily="34" charset="0"/>
                <a:cs typeface="Arial" pitchFamily="34" charset="0"/>
              </a:defRPr>
            </a:lvl2pPr>
            <a:lvl3pPr marL="1219096" indent="-243819">
              <a:buFont typeface="Wingdings" pitchFamily="2" charset="2"/>
              <a:buChar char="Ø"/>
              <a:defRPr sz="1707">
                <a:latin typeface="Arial" pitchFamily="34" charset="0"/>
                <a:cs typeface="Arial" pitchFamily="34" charset="0"/>
              </a:defRPr>
            </a:lvl3pPr>
            <a:lvl4pPr marL="1706734" indent="-243819">
              <a:buFont typeface="Wingdings" pitchFamily="2" charset="2"/>
              <a:buChar char="v"/>
              <a:defRPr sz="1493">
                <a:latin typeface="Arial" pitchFamily="34" charset="0"/>
                <a:cs typeface="Arial" pitchFamily="34" charset="0"/>
              </a:defRPr>
            </a:lvl4pPr>
            <a:lvl5pPr>
              <a:defRPr>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Slide Number Placeholder 5"/>
          <p:cNvSpPr>
            <a:spLocks noGrp="1"/>
          </p:cNvSpPr>
          <p:nvPr>
            <p:ph type="sldNum" sz="quarter" idx="4"/>
          </p:nvPr>
        </p:nvSpPr>
        <p:spPr>
          <a:xfrm>
            <a:off x="11807189" y="6984276"/>
            <a:ext cx="994410" cy="330926"/>
          </a:xfrm>
          <a:prstGeom prst="rect">
            <a:avLst/>
          </a:prstGeom>
        </p:spPr>
        <p:txBody>
          <a:bodyPr lIns="91429" tIns="45714" rIns="91429" bIns="45714" anchor="ctr"/>
          <a:lstStyle>
            <a:lvl1pPr algn="r">
              <a:defRPr sz="1067" b="0"/>
            </a:lvl1pPr>
          </a:lstStyle>
          <a:p>
            <a:fld id="{4336D8BB-1FBA-4ECE-B83B-DC345E7EB0EF}" type="slidenum">
              <a:rPr lang="en-US" smtClean="0"/>
              <a:pPr/>
              <a:t>‹#›</a:t>
            </a:fld>
            <a:endParaRPr lang="en-US"/>
          </a:p>
        </p:txBody>
      </p:sp>
    </p:spTree>
    <p:extLst>
      <p:ext uri="{BB962C8B-B14F-4D97-AF65-F5344CB8AC3E}">
        <p14:creationId xmlns:p14="http://schemas.microsoft.com/office/powerpoint/2010/main" val="18205313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6482C938-C2B5-8446-98CB-10B32508B260}"/>
              </a:ext>
            </a:extLst>
          </p:cNvPr>
          <p:cNvSpPr>
            <a:spLocks noGrp="1"/>
          </p:cNvSpPr>
          <p:nvPr>
            <p:ph type="sldNum" sz="quarter" idx="4"/>
          </p:nvPr>
        </p:nvSpPr>
        <p:spPr>
          <a:xfrm>
            <a:off x="12401550" y="7077254"/>
            <a:ext cx="586740" cy="389467"/>
          </a:xfrm>
          <a:prstGeom prst="rect">
            <a:avLst/>
          </a:prstGeom>
        </p:spPr>
        <p:txBody>
          <a:bodyPr/>
          <a:lstStyle>
            <a:lvl1pPr algn="just">
              <a:defRPr sz="1050">
                <a:solidFill>
                  <a:schemeClr val="bg1">
                    <a:lumMod val="75000"/>
                  </a:schemeClr>
                </a:solidFill>
              </a:defRPr>
            </a:lvl1pPr>
          </a:lstStyle>
          <a:p>
            <a:fld id="{75433FEE-5ED2-9C4D-A970-2742DEE5535D}" type="slidenum">
              <a:rPr lang="en-US" smtClean="0"/>
              <a:pPr/>
              <a:t>‹#›</a:t>
            </a:fld>
            <a:endParaRPr lang="en-US" dirty="0"/>
          </a:p>
        </p:txBody>
      </p:sp>
    </p:spTree>
    <p:extLst>
      <p:ext uri="{BB962C8B-B14F-4D97-AF65-F5344CB8AC3E}">
        <p14:creationId xmlns:p14="http://schemas.microsoft.com/office/powerpoint/2010/main" val="11468687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752D1CA8-CE30-B840-A87F-11571A81D717}"/>
              </a:ext>
            </a:extLst>
          </p:cNvPr>
          <p:cNvSpPr>
            <a:spLocks noGrp="1"/>
          </p:cNvSpPr>
          <p:nvPr>
            <p:ph type="sldNum" sz="quarter" idx="4"/>
          </p:nvPr>
        </p:nvSpPr>
        <p:spPr>
          <a:xfrm>
            <a:off x="12401550" y="7077254"/>
            <a:ext cx="586740" cy="389467"/>
          </a:xfrm>
          <a:prstGeom prst="rect">
            <a:avLst/>
          </a:prstGeom>
        </p:spPr>
        <p:txBody>
          <a:bodyPr/>
          <a:lstStyle>
            <a:lvl1pPr algn="just">
              <a:defRPr sz="1050">
                <a:solidFill>
                  <a:schemeClr val="bg1">
                    <a:lumMod val="75000"/>
                  </a:schemeClr>
                </a:solidFill>
              </a:defRPr>
            </a:lvl1pPr>
          </a:lstStyle>
          <a:p>
            <a:fld id="{75433FEE-5ED2-9C4D-A970-2742DEE5535D}" type="slidenum">
              <a:rPr lang="en-US" smtClean="0"/>
              <a:pPr/>
              <a:t>‹#›</a:t>
            </a:fld>
            <a:endParaRPr lang="en-US" dirty="0"/>
          </a:p>
        </p:txBody>
      </p:sp>
    </p:spTree>
    <p:extLst>
      <p:ext uri="{BB962C8B-B14F-4D97-AF65-F5344CB8AC3E}">
        <p14:creationId xmlns:p14="http://schemas.microsoft.com/office/powerpoint/2010/main" val="6186586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A1B9AA-6B7B-6F49-8BE0-DDB6DF51A58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801600" cy="1300480"/>
          </a:xfrm>
          <a:prstGeom prst="rect">
            <a:avLst/>
          </a:prstGeom>
        </p:spPr>
      </p:pic>
      <p:sp>
        <p:nvSpPr>
          <p:cNvPr id="9" name="Title 1">
            <a:extLst>
              <a:ext uri="{FF2B5EF4-FFF2-40B4-BE49-F238E27FC236}">
                <a16:creationId xmlns:a16="http://schemas.microsoft.com/office/drawing/2014/main" id="{6DBF70F9-910E-B84F-BFDA-2EA43D6F0838}"/>
              </a:ext>
            </a:extLst>
          </p:cNvPr>
          <p:cNvSpPr>
            <a:spLocks noGrp="1"/>
          </p:cNvSpPr>
          <p:nvPr>
            <p:ph type="title"/>
          </p:nvPr>
        </p:nvSpPr>
        <p:spPr>
          <a:xfrm>
            <a:off x="5199140" y="315855"/>
            <a:ext cx="6449768" cy="622700"/>
          </a:xfrm>
          <a:prstGeom prst="rect">
            <a:avLst/>
          </a:prstGeom>
        </p:spPr>
        <p:txBody>
          <a:bodyPr/>
          <a:lstStyle>
            <a:lvl1pPr>
              <a:defRPr sz="2520" b="1">
                <a:solidFill>
                  <a:schemeClr val="bg1"/>
                </a:solidFill>
              </a:defRPr>
            </a:lvl1pPr>
          </a:lstStyle>
          <a:p>
            <a:r>
              <a:rPr lang="en-US"/>
              <a:t>Click to edit Master title style</a:t>
            </a:r>
          </a:p>
        </p:txBody>
      </p:sp>
      <p:pic>
        <p:nvPicPr>
          <p:cNvPr id="6" name="Picture 5">
            <a:extLst>
              <a:ext uri="{FF2B5EF4-FFF2-40B4-BE49-F238E27FC236}">
                <a16:creationId xmlns:a16="http://schemas.microsoft.com/office/drawing/2014/main" id="{2C95EA7B-45FF-E04F-9774-DBB993F5D86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780829" y="161967"/>
            <a:ext cx="888850" cy="755475"/>
          </a:xfrm>
          <a:prstGeom prst="rect">
            <a:avLst/>
          </a:prstGeom>
        </p:spPr>
      </p:pic>
      <p:sp>
        <p:nvSpPr>
          <p:cNvPr id="7" name="Slide Number Placeholder 5">
            <a:extLst>
              <a:ext uri="{FF2B5EF4-FFF2-40B4-BE49-F238E27FC236}">
                <a16:creationId xmlns:a16="http://schemas.microsoft.com/office/drawing/2014/main" id="{4BCD9AD0-F891-D945-9F9A-621A991831B9}"/>
              </a:ext>
            </a:extLst>
          </p:cNvPr>
          <p:cNvSpPr>
            <a:spLocks noGrp="1"/>
          </p:cNvSpPr>
          <p:nvPr>
            <p:ph type="sldNum" sz="quarter" idx="4"/>
          </p:nvPr>
        </p:nvSpPr>
        <p:spPr>
          <a:xfrm>
            <a:off x="12401550" y="7077254"/>
            <a:ext cx="586740" cy="389467"/>
          </a:xfrm>
          <a:prstGeom prst="rect">
            <a:avLst/>
          </a:prstGeom>
        </p:spPr>
        <p:txBody>
          <a:bodyPr/>
          <a:lstStyle>
            <a:lvl1pPr algn="just">
              <a:defRPr sz="1050">
                <a:solidFill>
                  <a:schemeClr val="bg1">
                    <a:lumMod val="75000"/>
                  </a:schemeClr>
                </a:solidFill>
              </a:defRPr>
            </a:lvl1pPr>
          </a:lstStyle>
          <a:p>
            <a:fld id="{75433FEE-5ED2-9C4D-A970-2742DEE5535D}" type="slidenum">
              <a:rPr lang="en-US" smtClean="0"/>
              <a:pPr/>
              <a:t>‹#›</a:t>
            </a:fld>
            <a:endParaRPr lang="en-US" dirty="0"/>
          </a:p>
        </p:txBody>
      </p:sp>
    </p:spTree>
    <p:extLst>
      <p:ext uri="{BB962C8B-B14F-4D97-AF65-F5344CB8AC3E}">
        <p14:creationId xmlns:p14="http://schemas.microsoft.com/office/powerpoint/2010/main" val="4853528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A268F7-312F-2449-A356-498AE7A92BA1}"/>
              </a:ext>
            </a:extLst>
          </p:cNvPr>
          <p:cNvPicPr>
            <a:picLocks noChangeAspect="1"/>
          </p:cNvPicPr>
          <p:nvPr userDrawn="1"/>
        </p:nvPicPr>
        <p:blipFill>
          <a:blip r:embed="rId2"/>
          <a:stretch>
            <a:fillRect/>
          </a:stretch>
        </p:blipFill>
        <p:spPr>
          <a:xfrm>
            <a:off x="0" y="0"/>
            <a:ext cx="12801600" cy="7315200"/>
          </a:xfrm>
          <a:prstGeom prst="rect">
            <a:avLst/>
          </a:prstGeom>
        </p:spPr>
      </p:pic>
      <p:sp>
        <p:nvSpPr>
          <p:cNvPr id="12" name="TextBox 11">
            <a:extLst>
              <a:ext uri="{FF2B5EF4-FFF2-40B4-BE49-F238E27FC236}">
                <a16:creationId xmlns:a16="http://schemas.microsoft.com/office/drawing/2014/main" id="{AC6D95EA-4B47-6349-B2C2-212D3ECD8E89}"/>
              </a:ext>
            </a:extLst>
          </p:cNvPr>
          <p:cNvSpPr txBox="1"/>
          <p:nvPr userDrawn="1"/>
        </p:nvSpPr>
        <p:spPr>
          <a:xfrm>
            <a:off x="9804270" y="592546"/>
            <a:ext cx="1610868" cy="350865"/>
          </a:xfrm>
          <a:prstGeom prst="rect">
            <a:avLst/>
          </a:prstGeom>
          <a:noFill/>
        </p:spPr>
        <p:txBody>
          <a:bodyPr wrap="square" rtlCol="0">
            <a:spAutoFit/>
          </a:bodyPr>
          <a:lstStyle/>
          <a:p>
            <a:pPr marL="0" marR="0" lvl="0" indent="0" algn="r" defTabSz="960120" rtl="0" eaLnBrk="1" fontAlgn="auto" latinLnBrk="0" hangingPunct="1">
              <a:lnSpc>
                <a:spcPct val="100000"/>
              </a:lnSpc>
              <a:spcBef>
                <a:spcPts val="0"/>
              </a:spcBef>
              <a:spcAft>
                <a:spcPts val="0"/>
              </a:spcAft>
              <a:buClrTx/>
              <a:buSzTx/>
              <a:buFontTx/>
              <a:buNone/>
              <a:tabLst/>
              <a:defRPr/>
            </a:pPr>
            <a:r>
              <a:rPr lang="en-US" sz="840" dirty="0">
                <a:solidFill>
                  <a:schemeClr val="bg1"/>
                </a:solidFill>
                <a:latin typeface="Arial" panose="020B0604020202020204" pitchFamily="34" charset="0"/>
                <a:cs typeface="Arial" panose="020B0604020202020204" pitchFamily="34" charset="0"/>
              </a:rPr>
              <a:t>National Aeronautics and</a:t>
            </a:r>
            <a:br>
              <a:rPr lang="en-US" sz="840" dirty="0">
                <a:solidFill>
                  <a:schemeClr val="bg1"/>
                </a:solidFill>
                <a:latin typeface="Arial" panose="020B0604020202020204" pitchFamily="34" charset="0"/>
                <a:cs typeface="Arial" panose="020B0604020202020204" pitchFamily="34" charset="0"/>
              </a:rPr>
            </a:br>
            <a:r>
              <a:rPr lang="en-US" sz="840" dirty="0">
                <a:solidFill>
                  <a:schemeClr val="bg1"/>
                </a:solidFill>
                <a:latin typeface="Arial" panose="020B0604020202020204" pitchFamily="34" charset="0"/>
                <a:cs typeface="Arial" panose="020B0604020202020204" pitchFamily="34" charset="0"/>
              </a:rPr>
              <a:t>Space Administration</a:t>
            </a:r>
            <a:endParaRPr lang="en-US" sz="840"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E43E0EB3-2DBC-0F40-98D0-6652C60A2C81}"/>
              </a:ext>
            </a:extLst>
          </p:cNvPr>
          <p:cNvSpPr>
            <a:spLocks noGrp="1"/>
          </p:cNvSpPr>
          <p:nvPr>
            <p:ph type="ctrTitle" hasCustomPrompt="1"/>
          </p:nvPr>
        </p:nvSpPr>
        <p:spPr>
          <a:xfrm>
            <a:off x="847623" y="982959"/>
            <a:ext cx="8060157" cy="1359746"/>
          </a:xfrm>
        </p:spPr>
        <p:txBody>
          <a:bodyPr anchor="t">
            <a:noAutofit/>
          </a:bodyPr>
          <a:lstStyle>
            <a:lvl1pPr algn="l">
              <a:defRPr sz="4935"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78C9FCCA-7E9F-8345-AE4B-8A1649D460B3}"/>
              </a:ext>
            </a:extLst>
          </p:cNvPr>
          <p:cNvSpPr>
            <a:spLocks noGrp="1"/>
          </p:cNvSpPr>
          <p:nvPr>
            <p:ph type="subTitle" idx="1" hasCustomPrompt="1"/>
          </p:nvPr>
        </p:nvSpPr>
        <p:spPr>
          <a:xfrm>
            <a:off x="847623" y="4020651"/>
            <a:ext cx="8060157" cy="1587669"/>
          </a:xfrm>
        </p:spPr>
        <p:txBody>
          <a:bodyPr>
            <a:normAutofit/>
          </a:bodyPr>
          <a:lstStyle>
            <a:lvl1pPr marL="0" indent="0" algn="l">
              <a:buNone/>
              <a:defRPr sz="2100" b="0" i="0">
                <a:solidFill>
                  <a:schemeClr val="bg1"/>
                </a:solidFill>
                <a:latin typeface="Arial" panose="020B0604020202020204" pitchFamily="34" charset="0"/>
                <a:cs typeface="Arial" panose="020B0604020202020204" pitchFamily="34" charset="0"/>
              </a:defRPr>
            </a:lvl1pPr>
            <a:lvl2pPr marL="480060" indent="0" algn="ctr">
              <a:buNone/>
              <a:defRPr sz="2100"/>
            </a:lvl2pPr>
            <a:lvl3pPr marL="960120" indent="0" algn="ctr">
              <a:buNone/>
              <a:defRPr sz="1890"/>
            </a:lvl3pPr>
            <a:lvl4pPr marL="1440180" indent="0" algn="ctr">
              <a:buNone/>
              <a:defRPr sz="1680"/>
            </a:lvl4pPr>
            <a:lvl5pPr marL="1920240" indent="0" algn="ctr">
              <a:buNone/>
              <a:defRPr sz="1680"/>
            </a:lvl5pPr>
            <a:lvl6pPr marL="2400300" indent="0" algn="ctr">
              <a:buNone/>
              <a:defRPr sz="1680"/>
            </a:lvl6pPr>
            <a:lvl7pPr marL="2880360" indent="0" algn="ctr">
              <a:buNone/>
              <a:defRPr sz="1680"/>
            </a:lvl7pPr>
            <a:lvl8pPr marL="3360420" indent="0" algn="ctr">
              <a:buNone/>
              <a:defRPr sz="1680"/>
            </a:lvl8pPr>
            <a:lvl9pPr marL="3840480" indent="0" algn="ctr">
              <a:buNone/>
              <a:defRPr sz="1680"/>
            </a:lvl9pPr>
          </a:lstStyle>
          <a:p>
            <a:r>
              <a:rPr lang="en-US" dirty="0"/>
              <a:t>Click To Edit Master Subtitle Style</a:t>
            </a:r>
          </a:p>
        </p:txBody>
      </p:sp>
      <p:pic>
        <p:nvPicPr>
          <p:cNvPr id="9" name="Picture 8">
            <a:extLst>
              <a:ext uri="{FF2B5EF4-FFF2-40B4-BE49-F238E27FC236}">
                <a16:creationId xmlns:a16="http://schemas.microsoft.com/office/drawing/2014/main" id="{9D3539AA-42F9-1441-85F8-283DA3D37ED7}"/>
              </a:ext>
            </a:extLst>
          </p:cNvPr>
          <p:cNvPicPr>
            <a:picLocks noChangeAspect="1"/>
          </p:cNvPicPr>
          <p:nvPr userDrawn="1"/>
        </p:nvPicPr>
        <p:blipFill>
          <a:blip r:embed="rId3"/>
          <a:stretch>
            <a:fillRect/>
          </a:stretch>
        </p:blipFill>
        <p:spPr>
          <a:xfrm>
            <a:off x="11547591" y="361468"/>
            <a:ext cx="977612" cy="823883"/>
          </a:xfrm>
          <a:prstGeom prst="rect">
            <a:avLst/>
          </a:prstGeom>
        </p:spPr>
      </p:pic>
      <p:cxnSp>
        <p:nvCxnSpPr>
          <p:cNvPr id="10" name="Straight Connector 9">
            <a:extLst>
              <a:ext uri="{FF2B5EF4-FFF2-40B4-BE49-F238E27FC236}">
                <a16:creationId xmlns:a16="http://schemas.microsoft.com/office/drawing/2014/main" id="{95BD057C-84C7-8D48-BA37-A5E3FFABAAA6}"/>
              </a:ext>
            </a:extLst>
          </p:cNvPr>
          <p:cNvCxnSpPr>
            <a:cxnSpLocks/>
          </p:cNvCxnSpPr>
          <p:nvPr userDrawn="1"/>
        </p:nvCxnSpPr>
        <p:spPr>
          <a:xfrm>
            <a:off x="11445064" y="328217"/>
            <a:ext cx="0" cy="90206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FCEA98A-6763-E14A-83EC-293F9BF56540}"/>
              </a:ext>
            </a:extLst>
          </p:cNvPr>
          <p:cNvSpPr txBox="1"/>
          <p:nvPr userDrawn="1"/>
        </p:nvSpPr>
        <p:spPr>
          <a:xfrm>
            <a:off x="10882109" y="6882183"/>
            <a:ext cx="1610868" cy="221599"/>
          </a:xfrm>
          <a:prstGeom prst="rect">
            <a:avLst/>
          </a:prstGeom>
          <a:noFill/>
        </p:spPr>
        <p:txBody>
          <a:bodyPr wrap="square" rtlCol="0">
            <a:spAutoFit/>
          </a:bodyPr>
          <a:lstStyle/>
          <a:p>
            <a:pPr marL="0" marR="0" lvl="0" indent="0" algn="r" defTabSz="960120" rtl="0" eaLnBrk="1" fontAlgn="auto" latinLnBrk="0" hangingPunct="1">
              <a:lnSpc>
                <a:spcPct val="100000"/>
              </a:lnSpc>
              <a:spcBef>
                <a:spcPts val="0"/>
              </a:spcBef>
              <a:spcAft>
                <a:spcPts val="0"/>
              </a:spcAft>
              <a:buClrTx/>
              <a:buSzTx/>
              <a:buFontTx/>
              <a:buNone/>
              <a:tabLst/>
              <a:defRPr/>
            </a:pPr>
            <a:r>
              <a:rPr lang="en-US" sz="840" dirty="0">
                <a:solidFill>
                  <a:schemeClr val="bg1"/>
                </a:solidFill>
                <a:latin typeface="Arial" panose="020B0604020202020204" pitchFamily="34" charset="0"/>
                <a:cs typeface="Arial" panose="020B0604020202020204" pitchFamily="34" charset="0"/>
              </a:rPr>
              <a:t>www.nasa.gov</a:t>
            </a:r>
            <a:endParaRPr lang="en-US" sz="840" dirty="0">
              <a:latin typeface="Arial" panose="020B0604020202020204" pitchFamily="34" charset="0"/>
              <a:cs typeface="Arial" panose="020B0604020202020204" pitchFamily="34" charset="0"/>
            </a:endParaRPr>
          </a:p>
        </p:txBody>
      </p:sp>
      <p:sp>
        <p:nvSpPr>
          <p:cNvPr id="16" name="Date Placeholder 15">
            <a:extLst>
              <a:ext uri="{FF2B5EF4-FFF2-40B4-BE49-F238E27FC236}">
                <a16:creationId xmlns:a16="http://schemas.microsoft.com/office/drawing/2014/main" id="{F59C2EB3-E198-FD49-8F89-87A452375BC5}"/>
              </a:ext>
            </a:extLst>
          </p:cNvPr>
          <p:cNvSpPr>
            <a:spLocks noGrp="1"/>
          </p:cNvSpPr>
          <p:nvPr>
            <p:ph type="dt" sz="half" idx="10"/>
          </p:nvPr>
        </p:nvSpPr>
        <p:spPr>
          <a:xfrm>
            <a:off x="838200" y="677102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B17CAC-636D-4FF7-B75D-B23DBE032914}" type="datetime1">
              <a:rPr lang="en-US" smtClean="0"/>
              <a:t>3/1/2022</a:t>
            </a:fld>
            <a:endParaRPr lang="en-US" dirty="0"/>
          </a:p>
        </p:txBody>
      </p:sp>
      <p:sp>
        <p:nvSpPr>
          <p:cNvPr id="17" name="Footer Placeholder 16">
            <a:extLst>
              <a:ext uri="{FF2B5EF4-FFF2-40B4-BE49-F238E27FC236}">
                <a16:creationId xmlns:a16="http://schemas.microsoft.com/office/drawing/2014/main" id="{D9B83BAB-DC43-CD4D-96EE-48E7DC07F836}"/>
              </a:ext>
            </a:extLst>
          </p:cNvPr>
          <p:cNvSpPr>
            <a:spLocks noGrp="1"/>
          </p:cNvSpPr>
          <p:nvPr>
            <p:ph type="ftr" sz="quarter" idx="11"/>
          </p:nvPr>
        </p:nvSpPr>
        <p:spPr>
          <a:xfrm>
            <a:off x="4325684" y="677102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NASA Goddard Space Flight Center </a:t>
            </a:r>
          </a:p>
        </p:txBody>
      </p:sp>
      <p:sp>
        <p:nvSpPr>
          <p:cNvPr id="11" name="Footer Placeholder 16">
            <a:extLst>
              <a:ext uri="{FF2B5EF4-FFF2-40B4-BE49-F238E27FC236}">
                <a16:creationId xmlns:a16="http://schemas.microsoft.com/office/drawing/2014/main" id="{1BE68D20-3D0E-4751-A071-6C1E2A64DF28}"/>
              </a:ext>
            </a:extLst>
          </p:cNvPr>
          <p:cNvSpPr txBox="1">
            <a:spLocks/>
          </p:cNvSpPr>
          <p:nvPr userDrawn="1"/>
        </p:nvSpPr>
        <p:spPr>
          <a:xfrm>
            <a:off x="4343400" y="184889"/>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bg1"/>
                </a:solidFill>
              </a:rPr>
              <a:t>UNCLASSIFIED</a:t>
            </a:r>
          </a:p>
        </p:txBody>
      </p:sp>
    </p:spTree>
    <p:extLst>
      <p:ext uri="{BB962C8B-B14F-4D97-AF65-F5344CB8AC3E}">
        <p14:creationId xmlns:p14="http://schemas.microsoft.com/office/powerpoint/2010/main" val="3621172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140061-123C-445B-A457-B6F746FE22A7}" type="datetime1">
              <a:rPr lang="en-US" smtClean="0"/>
              <a:t>3/1/2022</a:t>
            </a:fld>
            <a:endParaRPr lang="en-US"/>
          </a:p>
        </p:txBody>
      </p:sp>
      <p:sp>
        <p:nvSpPr>
          <p:cNvPr id="5" name="Footer Placeholder 4"/>
          <p:cNvSpPr>
            <a:spLocks noGrp="1"/>
          </p:cNvSpPr>
          <p:nvPr>
            <p:ph type="ftr" sz="quarter" idx="11"/>
          </p:nvPr>
        </p:nvSpPr>
        <p:spPr/>
        <p:txBody>
          <a:bodyPr/>
          <a:lstStyle/>
          <a:p>
            <a:r>
              <a:rPr lang="en-US" dirty="0"/>
              <a:t>NASA Goddard Space Flight Center </a:t>
            </a:r>
          </a:p>
        </p:txBody>
      </p:sp>
      <p:sp>
        <p:nvSpPr>
          <p:cNvPr id="6" name="Slide Number Placeholder 5"/>
          <p:cNvSpPr>
            <a:spLocks noGrp="1"/>
          </p:cNvSpPr>
          <p:nvPr>
            <p:ph type="sldNum" sz="quarter" idx="12"/>
          </p:nvPr>
        </p:nvSpPr>
        <p:spPr/>
        <p:txBody>
          <a:bodyPr/>
          <a:lstStyle/>
          <a:p>
            <a:fld id="{369A7AB8-C288-4B6D-983D-9C88E091BD8F}" type="slidenum">
              <a:rPr lang="en-US" smtClean="0"/>
              <a:t>‹#›</a:t>
            </a:fld>
            <a:endParaRPr lang="en-US"/>
          </a:p>
        </p:txBody>
      </p:sp>
    </p:spTree>
    <p:extLst>
      <p:ext uri="{BB962C8B-B14F-4D97-AF65-F5344CB8AC3E}">
        <p14:creationId xmlns:p14="http://schemas.microsoft.com/office/powerpoint/2010/main" val="2587771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11238" y="4307842"/>
            <a:ext cx="10881360" cy="1452880"/>
          </a:xfrm>
        </p:spPr>
        <p:txBody>
          <a:bodyPr anchor="t"/>
          <a:lstStyle>
            <a:lvl1pPr algn="l">
              <a:defRPr sz="4200" b="1" cap="all">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011238" y="2682242"/>
            <a:ext cx="10881360" cy="1600199"/>
          </a:xfrm>
        </p:spPr>
        <p:txBody>
          <a:bodyPr anchor="b"/>
          <a:lstStyle>
            <a:lvl1pPr marL="0" indent="0">
              <a:buNone/>
              <a:defRPr sz="2100">
                <a:solidFill>
                  <a:schemeClr val="tx1">
                    <a:tint val="75000"/>
                  </a:schemeClr>
                </a:solidFill>
              </a:defRPr>
            </a:lvl1pPr>
            <a:lvl2pPr marL="480060" indent="0">
              <a:buNone/>
              <a:defRPr sz="1890">
                <a:solidFill>
                  <a:schemeClr val="tx1">
                    <a:tint val="75000"/>
                  </a:schemeClr>
                </a:solidFill>
              </a:defRPr>
            </a:lvl2pPr>
            <a:lvl3pPr marL="960120" indent="0">
              <a:buNone/>
              <a:defRPr sz="1680">
                <a:solidFill>
                  <a:schemeClr val="tx1">
                    <a:tint val="75000"/>
                  </a:schemeClr>
                </a:solidFill>
              </a:defRPr>
            </a:lvl3pPr>
            <a:lvl4pPr marL="1440180" indent="0">
              <a:buNone/>
              <a:defRPr sz="1470">
                <a:solidFill>
                  <a:schemeClr val="tx1">
                    <a:tint val="75000"/>
                  </a:schemeClr>
                </a:solidFill>
              </a:defRPr>
            </a:lvl4pPr>
            <a:lvl5pPr marL="1920240" indent="0">
              <a:buNone/>
              <a:defRPr sz="1470">
                <a:solidFill>
                  <a:schemeClr val="tx1">
                    <a:tint val="75000"/>
                  </a:schemeClr>
                </a:solidFill>
              </a:defRPr>
            </a:lvl5pPr>
            <a:lvl6pPr marL="2400300" indent="0">
              <a:buNone/>
              <a:defRPr sz="1470">
                <a:solidFill>
                  <a:schemeClr val="tx1">
                    <a:tint val="75000"/>
                  </a:schemeClr>
                </a:solidFill>
              </a:defRPr>
            </a:lvl6pPr>
            <a:lvl7pPr marL="2880360" indent="0">
              <a:buNone/>
              <a:defRPr sz="1470">
                <a:solidFill>
                  <a:schemeClr val="tx1">
                    <a:tint val="75000"/>
                  </a:schemeClr>
                </a:solidFill>
              </a:defRPr>
            </a:lvl7pPr>
            <a:lvl8pPr marL="3360420" indent="0">
              <a:buNone/>
              <a:defRPr sz="1470">
                <a:solidFill>
                  <a:schemeClr val="tx1">
                    <a:tint val="75000"/>
                  </a:schemeClr>
                </a:solidFill>
              </a:defRPr>
            </a:lvl8pPr>
            <a:lvl9pPr marL="3840480" indent="0">
              <a:buNone/>
              <a:defRPr sz="147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1A9C5B-335B-4854-8556-6E49486BD61B}" type="datetime1">
              <a:rPr lang="en-US" smtClean="0"/>
              <a:t>3/1/2022</a:t>
            </a:fld>
            <a:endParaRPr lang="en-US"/>
          </a:p>
        </p:txBody>
      </p:sp>
      <p:sp>
        <p:nvSpPr>
          <p:cNvPr id="5" name="Footer Placeholder 4"/>
          <p:cNvSpPr>
            <a:spLocks noGrp="1"/>
          </p:cNvSpPr>
          <p:nvPr>
            <p:ph type="ftr" sz="quarter" idx="11"/>
          </p:nvPr>
        </p:nvSpPr>
        <p:spPr/>
        <p:txBody>
          <a:bodyPr/>
          <a:lstStyle/>
          <a:p>
            <a:r>
              <a:rPr lang="en-US" dirty="0"/>
              <a:t>NASA Goddard Space Flight Center </a:t>
            </a:r>
          </a:p>
        </p:txBody>
      </p:sp>
      <p:sp>
        <p:nvSpPr>
          <p:cNvPr id="6" name="Slide Number Placeholder 5"/>
          <p:cNvSpPr>
            <a:spLocks noGrp="1"/>
          </p:cNvSpPr>
          <p:nvPr>
            <p:ph type="sldNum" sz="quarter" idx="12"/>
          </p:nvPr>
        </p:nvSpPr>
        <p:spPr/>
        <p:txBody>
          <a:bodyPr/>
          <a:lstStyle/>
          <a:p>
            <a:fld id="{369A7AB8-C288-4B6D-983D-9C88E091BD8F}" type="slidenum">
              <a:rPr lang="en-US" smtClean="0"/>
              <a:t>‹#›</a:t>
            </a:fld>
            <a:endParaRPr lang="en-US"/>
          </a:p>
        </p:txBody>
      </p:sp>
    </p:spTree>
    <p:extLst>
      <p:ext uri="{BB962C8B-B14F-4D97-AF65-F5344CB8AC3E}">
        <p14:creationId xmlns:p14="http://schemas.microsoft.com/office/powerpoint/2010/main" val="2742343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40080" y="1637454"/>
            <a:ext cx="5656263" cy="682413"/>
          </a:xfrm>
        </p:spPr>
        <p:txBody>
          <a:bodyPr anchor="b"/>
          <a:lstStyle>
            <a:lvl1pPr marL="0" indent="0">
              <a:buNone/>
              <a:defRPr sz="2520" b="1"/>
            </a:lvl1pPr>
            <a:lvl2pPr marL="480060" indent="0">
              <a:buNone/>
              <a:defRPr sz="2100" b="1"/>
            </a:lvl2pPr>
            <a:lvl3pPr marL="960120" indent="0">
              <a:buNone/>
              <a:defRPr sz="1890" b="1"/>
            </a:lvl3pPr>
            <a:lvl4pPr marL="1440180" indent="0">
              <a:buNone/>
              <a:defRPr sz="1680" b="1"/>
            </a:lvl4pPr>
            <a:lvl5pPr marL="1920240" indent="0">
              <a:buNone/>
              <a:defRPr sz="1680" b="1"/>
            </a:lvl5pPr>
            <a:lvl6pPr marL="2400300" indent="0">
              <a:buNone/>
              <a:defRPr sz="1680" b="1"/>
            </a:lvl6pPr>
            <a:lvl7pPr marL="2880360" indent="0">
              <a:buNone/>
              <a:defRPr sz="1680" b="1"/>
            </a:lvl7pPr>
            <a:lvl8pPr marL="3360420" indent="0">
              <a:buNone/>
              <a:defRPr sz="1680" b="1"/>
            </a:lvl8pPr>
            <a:lvl9pPr marL="3840480" indent="0">
              <a:buNone/>
              <a:defRPr sz="1680" b="1"/>
            </a:lvl9pPr>
          </a:lstStyle>
          <a:p>
            <a:pPr lvl="0"/>
            <a:r>
              <a:rPr lang="en-US" dirty="0"/>
              <a:t>Click to edit Master text styles</a:t>
            </a:r>
          </a:p>
        </p:txBody>
      </p:sp>
      <p:sp>
        <p:nvSpPr>
          <p:cNvPr id="4" name="Content Placeholder 3"/>
          <p:cNvSpPr>
            <a:spLocks noGrp="1"/>
          </p:cNvSpPr>
          <p:nvPr>
            <p:ph sz="half" idx="2"/>
          </p:nvPr>
        </p:nvSpPr>
        <p:spPr>
          <a:xfrm>
            <a:off x="640080" y="2319867"/>
            <a:ext cx="5656263" cy="4214707"/>
          </a:xfrm>
        </p:spPr>
        <p:txBody>
          <a:bodyPr/>
          <a:lstStyle>
            <a:lvl1pPr>
              <a:defRPr sz="2520"/>
            </a:lvl1pPr>
            <a:lvl2pPr>
              <a:defRPr sz="2100"/>
            </a:lvl2pPr>
            <a:lvl3pPr>
              <a:defRPr sz="1890"/>
            </a:lvl3pPr>
            <a:lvl4pPr>
              <a:defRPr sz="1680"/>
            </a:lvl4pPr>
            <a:lvl5pPr>
              <a:defRPr sz="1680"/>
            </a:lvl5pPr>
            <a:lvl6pPr>
              <a:defRPr sz="1680"/>
            </a:lvl6pPr>
            <a:lvl7pPr>
              <a:defRPr sz="1680"/>
            </a:lvl7pPr>
            <a:lvl8pPr>
              <a:defRPr sz="1680"/>
            </a:lvl8pPr>
            <a:lvl9pPr>
              <a:defRPr sz="16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03037" y="1637454"/>
            <a:ext cx="5658485" cy="682413"/>
          </a:xfrm>
        </p:spPr>
        <p:txBody>
          <a:bodyPr anchor="b"/>
          <a:lstStyle>
            <a:lvl1pPr marL="0" indent="0">
              <a:buNone/>
              <a:defRPr sz="2520" b="1"/>
            </a:lvl1pPr>
            <a:lvl2pPr marL="480060" indent="0">
              <a:buNone/>
              <a:defRPr sz="2100" b="1"/>
            </a:lvl2pPr>
            <a:lvl3pPr marL="960120" indent="0">
              <a:buNone/>
              <a:defRPr sz="1890" b="1"/>
            </a:lvl3pPr>
            <a:lvl4pPr marL="1440180" indent="0">
              <a:buNone/>
              <a:defRPr sz="1680" b="1"/>
            </a:lvl4pPr>
            <a:lvl5pPr marL="1920240" indent="0">
              <a:buNone/>
              <a:defRPr sz="1680" b="1"/>
            </a:lvl5pPr>
            <a:lvl6pPr marL="2400300" indent="0">
              <a:buNone/>
              <a:defRPr sz="1680" b="1"/>
            </a:lvl6pPr>
            <a:lvl7pPr marL="2880360" indent="0">
              <a:buNone/>
              <a:defRPr sz="1680" b="1"/>
            </a:lvl7pPr>
            <a:lvl8pPr marL="3360420" indent="0">
              <a:buNone/>
              <a:defRPr sz="1680" b="1"/>
            </a:lvl8pPr>
            <a:lvl9pPr marL="3840480" indent="0">
              <a:buNone/>
              <a:defRPr sz="1680" b="1"/>
            </a:lvl9pPr>
          </a:lstStyle>
          <a:p>
            <a:pPr lvl="0"/>
            <a:r>
              <a:rPr lang="en-US"/>
              <a:t>Click to edit Master text styles</a:t>
            </a:r>
          </a:p>
        </p:txBody>
      </p:sp>
      <p:sp>
        <p:nvSpPr>
          <p:cNvPr id="6" name="Content Placeholder 5"/>
          <p:cNvSpPr>
            <a:spLocks noGrp="1"/>
          </p:cNvSpPr>
          <p:nvPr>
            <p:ph sz="quarter" idx="4"/>
          </p:nvPr>
        </p:nvSpPr>
        <p:spPr>
          <a:xfrm>
            <a:off x="6503037" y="2319867"/>
            <a:ext cx="5658485" cy="4214707"/>
          </a:xfrm>
        </p:spPr>
        <p:txBody>
          <a:bodyPr/>
          <a:lstStyle>
            <a:lvl1pPr>
              <a:defRPr sz="2520"/>
            </a:lvl1pPr>
            <a:lvl2pPr>
              <a:defRPr sz="2100"/>
            </a:lvl2pPr>
            <a:lvl3pPr>
              <a:defRPr sz="1890"/>
            </a:lvl3pPr>
            <a:lvl4pPr>
              <a:defRPr sz="1680"/>
            </a:lvl4pPr>
            <a:lvl5pPr>
              <a:defRPr sz="1680"/>
            </a:lvl5pPr>
            <a:lvl6pPr>
              <a:defRPr sz="1680"/>
            </a:lvl6pPr>
            <a:lvl7pPr>
              <a:defRPr sz="1680"/>
            </a:lvl7pPr>
            <a:lvl8pPr>
              <a:defRPr sz="1680"/>
            </a:lvl8pPr>
            <a:lvl9pPr>
              <a:defRPr sz="16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ACAFDB2-6B31-4386-B271-1BD0A202850B}" type="datetime1">
              <a:rPr lang="en-US" smtClean="0"/>
              <a:t>3/1/2022</a:t>
            </a:fld>
            <a:endParaRPr lang="en-US"/>
          </a:p>
        </p:txBody>
      </p:sp>
      <p:sp>
        <p:nvSpPr>
          <p:cNvPr id="8" name="Footer Placeholder 7"/>
          <p:cNvSpPr>
            <a:spLocks noGrp="1"/>
          </p:cNvSpPr>
          <p:nvPr>
            <p:ph type="ftr" sz="quarter" idx="11"/>
          </p:nvPr>
        </p:nvSpPr>
        <p:spPr/>
        <p:txBody>
          <a:bodyPr/>
          <a:lstStyle/>
          <a:p>
            <a:r>
              <a:rPr lang="en-US" dirty="0"/>
              <a:t>NASA Goddard Space Flight Center </a:t>
            </a:r>
          </a:p>
        </p:txBody>
      </p:sp>
      <p:sp>
        <p:nvSpPr>
          <p:cNvPr id="9" name="Slide Number Placeholder 8"/>
          <p:cNvSpPr>
            <a:spLocks noGrp="1"/>
          </p:cNvSpPr>
          <p:nvPr>
            <p:ph type="sldNum" sz="quarter" idx="12"/>
          </p:nvPr>
        </p:nvSpPr>
        <p:spPr/>
        <p:txBody>
          <a:bodyPr/>
          <a:lstStyle/>
          <a:p>
            <a:fld id="{369A7AB8-C288-4B6D-983D-9C88E091BD8F}" type="slidenum">
              <a:rPr lang="en-US" smtClean="0"/>
              <a:t>‹#›</a:t>
            </a:fld>
            <a:endParaRPr lang="en-US"/>
          </a:p>
        </p:txBody>
      </p:sp>
    </p:spTree>
    <p:extLst>
      <p:ext uri="{BB962C8B-B14F-4D97-AF65-F5344CB8AC3E}">
        <p14:creationId xmlns:p14="http://schemas.microsoft.com/office/powerpoint/2010/main" val="624459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D17E050-ED28-4841-B28D-3840D9FA2C62}" type="datetime1">
              <a:rPr lang="en-US" smtClean="0"/>
              <a:t>3/1/2022</a:t>
            </a:fld>
            <a:endParaRPr lang="en-US"/>
          </a:p>
        </p:txBody>
      </p:sp>
      <p:sp>
        <p:nvSpPr>
          <p:cNvPr id="4" name="Footer Placeholder 3"/>
          <p:cNvSpPr>
            <a:spLocks noGrp="1"/>
          </p:cNvSpPr>
          <p:nvPr>
            <p:ph type="ftr" sz="quarter" idx="11"/>
          </p:nvPr>
        </p:nvSpPr>
        <p:spPr/>
        <p:txBody>
          <a:bodyPr/>
          <a:lstStyle/>
          <a:p>
            <a:r>
              <a:rPr lang="en-US" dirty="0"/>
              <a:t>NASA Goddard Space Flight Center </a:t>
            </a:r>
          </a:p>
        </p:txBody>
      </p:sp>
      <p:sp>
        <p:nvSpPr>
          <p:cNvPr id="5" name="Slide Number Placeholder 4"/>
          <p:cNvSpPr>
            <a:spLocks noGrp="1"/>
          </p:cNvSpPr>
          <p:nvPr>
            <p:ph type="sldNum" sz="quarter" idx="12"/>
          </p:nvPr>
        </p:nvSpPr>
        <p:spPr/>
        <p:txBody>
          <a:bodyPr/>
          <a:lstStyle/>
          <a:p>
            <a:fld id="{369A7AB8-C288-4B6D-983D-9C88E091BD8F}" type="slidenum">
              <a:rPr lang="en-US" smtClean="0"/>
              <a:t>‹#›</a:t>
            </a:fld>
            <a:endParaRPr lang="en-US"/>
          </a:p>
        </p:txBody>
      </p:sp>
    </p:spTree>
    <p:extLst>
      <p:ext uri="{BB962C8B-B14F-4D97-AF65-F5344CB8AC3E}">
        <p14:creationId xmlns:p14="http://schemas.microsoft.com/office/powerpoint/2010/main" val="3737774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7BC8DE-DA53-441C-B8F6-30C0D2155D40}" type="datetime1">
              <a:rPr lang="en-US" smtClean="0"/>
              <a:t>3/1/2022</a:t>
            </a:fld>
            <a:endParaRPr lang="en-US"/>
          </a:p>
        </p:txBody>
      </p:sp>
      <p:sp>
        <p:nvSpPr>
          <p:cNvPr id="3" name="Footer Placeholder 2"/>
          <p:cNvSpPr>
            <a:spLocks noGrp="1"/>
          </p:cNvSpPr>
          <p:nvPr>
            <p:ph type="ftr" sz="quarter" idx="11"/>
          </p:nvPr>
        </p:nvSpPr>
        <p:spPr/>
        <p:txBody>
          <a:bodyPr/>
          <a:lstStyle/>
          <a:p>
            <a:r>
              <a:rPr lang="en-US" dirty="0"/>
              <a:t>NASA Goddard Space Flight Center </a:t>
            </a:r>
          </a:p>
        </p:txBody>
      </p:sp>
      <p:sp>
        <p:nvSpPr>
          <p:cNvPr id="4" name="Slide Number Placeholder 3"/>
          <p:cNvSpPr>
            <a:spLocks noGrp="1"/>
          </p:cNvSpPr>
          <p:nvPr>
            <p:ph type="sldNum" sz="quarter" idx="12"/>
          </p:nvPr>
        </p:nvSpPr>
        <p:spPr/>
        <p:txBody>
          <a:bodyPr/>
          <a:lstStyle/>
          <a:p>
            <a:fld id="{369A7AB8-C288-4B6D-983D-9C88E091BD8F}" type="slidenum">
              <a:rPr lang="en-US" smtClean="0"/>
              <a:t>‹#›</a:t>
            </a:fld>
            <a:endParaRPr lang="en-US"/>
          </a:p>
        </p:txBody>
      </p:sp>
    </p:spTree>
    <p:extLst>
      <p:ext uri="{BB962C8B-B14F-4D97-AF65-F5344CB8AC3E}">
        <p14:creationId xmlns:p14="http://schemas.microsoft.com/office/powerpoint/2010/main" val="3802284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00470" y="0"/>
            <a:ext cx="10094138" cy="1037442"/>
          </a:xfrm>
          <a:prstGeom prst="rect">
            <a:avLst/>
          </a:prstGeom>
        </p:spPr>
        <p:txBody>
          <a:bodyPr/>
          <a:lstStyle/>
          <a:p>
            <a:r>
              <a:rPr lang="en-US"/>
              <a:t>Click to edit Master title style</a:t>
            </a:r>
          </a:p>
        </p:txBody>
      </p:sp>
      <p:sp>
        <p:nvSpPr>
          <p:cNvPr id="4" name="Date Placeholder 3"/>
          <p:cNvSpPr>
            <a:spLocks noGrp="1"/>
          </p:cNvSpPr>
          <p:nvPr>
            <p:ph type="dt" sz="half" idx="10"/>
          </p:nvPr>
        </p:nvSpPr>
        <p:spPr/>
        <p:txBody>
          <a:bodyPr/>
          <a:lstStyle/>
          <a:p>
            <a:fld id="{BD9435C7-31A5-4D10-BC02-10DA047B1391}" type="datetime1">
              <a:rPr lang="en-US" smtClean="0">
                <a:solidFill>
                  <a:prstClr val="black">
                    <a:tint val="75000"/>
                  </a:prstClr>
                </a:solidFill>
              </a:rPr>
              <a:t>3/1/2022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dirty="0"/>
              <a:t>NASA Goddard Space Flight Center </a:t>
            </a:r>
          </a:p>
        </p:txBody>
      </p:sp>
      <p:sp>
        <p:nvSpPr>
          <p:cNvPr id="6" name="Slide Number Placeholder 5"/>
          <p:cNvSpPr>
            <a:spLocks noGrp="1"/>
          </p:cNvSpPr>
          <p:nvPr>
            <p:ph type="sldNum" sz="quarter" idx="12"/>
          </p:nvPr>
        </p:nvSpPr>
        <p:spPr/>
        <p:txBody>
          <a:bodyPr/>
          <a:lstStyle/>
          <a:p>
            <a:fld id="{8DC8C80A-B514-4A4F-8C59-9310EB0FB9A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088505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6482C938-C2B5-8446-98CB-10B32508B260}"/>
              </a:ext>
            </a:extLst>
          </p:cNvPr>
          <p:cNvSpPr>
            <a:spLocks noGrp="1"/>
          </p:cNvSpPr>
          <p:nvPr>
            <p:ph type="sldNum" sz="quarter" idx="4"/>
          </p:nvPr>
        </p:nvSpPr>
        <p:spPr>
          <a:xfrm>
            <a:off x="12401550" y="7077254"/>
            <a:ext cx="586740" cy="389467"/>
          </a:xfrm>
          <a:prstGeom prst="rect">
            <a:avLst/>
          </a:prstGeom>
        </p:spPr>
        <p:txBody>
          <a:bodyPr/>
          <a:lstStyle>
            <a:lvl1pPr algn="just">
              <a:defRPr sz="1050">
                <a:solidFill>
                  <a:schemeClr val="bg1">
                    <a:lumMod val="75000"/>
                  </a:schemeClr>
                </a:solidFill>
              </a:defRPr>
            </a:lvl1pPr>
          </a:lstStyle>
          <a:p>
            <a:fld id="{75433FEE-5ED2-9C4D-A970-2742DEE5535D}" type="slidenum">
              <a:rPr lang="en-US" smtClean="0"/>
              <a:pPr/>
              <a:t>‹#›</a:t>
            </a:fld>
            <a:endParaRPr lang="en-US" dirty="0"/>
          </a:p>
        </p:txBody>
      </p:sp>
    </p:spTree>
    <p:extLst>
      <p:ext uri="{BB962C8B-B14F-4D97-AF65-F5344CB8AC3E}">
        <p14:creationId xmlns:p14="http://schemas.microsoft.com/office/powerpoint/2010/main" val="2012036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334D01-906C-4301-982E-F852ED821B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 y="4"/>
            <a:ext cx="12811763" cy="870857"/>
          </a:xfrm>
          <a:prstGeom prst="rect">
            <a:avLst/>
          </a:prstGeom>
        </p:spPr>
      </p:pic>
      <p:sp>
        <p:nvSpPr>
          <p:cNvPr id="2" name="Title 1"/>
          <p:cNvSpPr>
            <a:spLocks noGrp="1"/>
          </p:cNvSpPr>
          <p:nvPr>
            <p:ph type="title"/>
          </p:nvPr>
        </p:nvSpPr>
        <p:spPr>
          <a:xfrm>
            <a:off x="587571" y="15684"/>
            <a:ext cx="12214029" cy="855177"/>
          </a:xfrm>
          <a:ln>
            <a:noFill/>
          </a:ln>
        </p:spPr>
        <p:txBody>
          <a:bodyPr anchor="ctr" anchorCtr="0"/>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6378694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6.tiff"/><Relationship Id="rId5" Type="http://schemas.openxmlformats.org/officeDocument/2006/relationships/theme" Target="../theme/theme2.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3400" y="1463040"/>
            <a:ext cx="11734800" cy="512064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40080" y="6780108"/>
            <a:ext cx="2987040" cy="389467"/>
          </a:xfrm>
          <a:prstGeom prst="rect">
            <a:avLst/>
          </a:prstGeom>
        </p:spPr>
        <p:txBody>
          <a:bodyPr vert="horz" lIns="91440" tIns="45720" rIns="91440" bIns="45720" rtlCol="0" anchor="ctr"/>
          <a:lstStyle>
            <a:lvl1pPr algn="l">
              <a:defRPr sz="1260">
                <a:solidFill>
                  <a:schemeClr val="tx1">
                    <a:tint val="75000"/>
                  </a:schemeClr>
                </a:solidFill>
              </a:defRPr>
            </a:lvl1pPr>
          </a:lstStyle>
          <a:p>
            <a:fld id="{94BD7B8B-33FC-4863-9906-17BBE54B8793}" type="datetime1">
              <a:rPr lang="en-US" smtClean="0"/>
              <a:t>3/1/2022</a:t>
            </a:fld>
            <a:endParaRPr lang="en-US"/>
          </a:p>
        </p:txBody>
      </p:sp>
      <p:sp>
        <p:nvSpPr>
          <p:cNvPr id="5" name="Footer Placeholder 4"/>
          <p:cNvSpPr>
            <a:spLocks noGrp="1"/>
          </p:cNvSpPr>
          <p:nvPr>
            <p:ph type="ftr" sz="quarter" idx="3"/>
          </p:nvPr>
        </p:nvSpPr>
        <p:spPr>
          <a:xfrm>
            <a:off x="4373880" y="6838507"/>
            <a:ext cx="4053840" cy="476693"/>
          </a:xfrm>
          <a:prstGeom prst="rect">
            <a:avLst/>
          </a:prstGeom>
        </p:spPr>
        <p:txBody>
          <a:bodyPr vert="horz" lIns="91440" tIns="45720" rIns="91440" bIns="45720" rtlCol="0" anchor="ctr"/>
          <a:lstStyle>
            <a:lvl1pPr algn="ctr">
              <a:defRPr sz="1200">
                <a:solidFill>
                  <a:schemeClr val="tx1"/>
                </a:solidFill>
              </a:defRPr>
            </a:lvl1pPr>
          </a:lstStyle>
          <a:p>
            <a:r>
              <a:rPr lang="en-US" dirty="0"/>
              <a:t>NASA Goddard Space Flight Center </a:t>
            </a:r>
          </a:p>
        </p:txBody>
      </p:sp>
      <p:sp>
        <p:nvSpPr>
          <p:cNvPr id="6" name="Slide Number Placeholder 5"/>
          <p:cNvSpPr>
            <a:spLocks noGrp="1"/>
          </p:cNvSpPr>
          <p:nvPr>
            <p:ph type="sldNum" sz="quarter" idx="4"/>
          </p:nvPr>
        </p:nvSpPr>
        <p:spPr>
          <a:xfrm>
            <a:off x="9174480" y="6780108"/>
            <a:ext cx="2987040" cy="389467"/>
          </a:xfrm>
          <a:prstGeom prst="rect">
            <a:avLst/>
          </a:prstGeom>
        </p:spPr>
        <p:txBody>
          <a:bodyPr vert="horz" lIns="91440" tIns="45720" rIns="91440" bIns="45720" rtlCol="0" anchor="ctr"/>
          <a:lstStyle>
            <a:lvl1pPr algn="r">
              <a:defRPr sz="1260">
                <a:solidFill>
                  <a:schemeClr val="tx1">
                    <a:tint val="75000"/>
                  </a:schemeClr>
                </a:solidFill>
              </a:defRPr>
            </a:lvl1pPr>
          </a:lstStyle>
          <a:p>
            <a:fld id="{369A7AB8-C288-4B6D-983D-9C88E091BD8F}" type="slidenum">
              <a:rPr lang="en-US" smtClean="0"/>
              <a:t>‹#›</a:t>
            </a:fld>
            <a:endParaRPr lang="en-US"/>
          </a:p>
        </p:txBody>
      </p:sp>
      <p:pic>
        <p:nvPicPr>
          <p:cNvPr id="7" name="Picture 6" descr="PPT6_INNER1_100DPI.png"/>
          <p:cNvPicPr>
            <a:picLocks noChangeAspect="1"/>
          </p:cNvPicPr>
          <p:nvPr userDrawn="1"/>
        </p:nvPicPr>
        <p:blipFill rotWithShape="1">
          <a:blip r:embed="rId14">
            <a:extLst>
              <a:ext uri="{28A0092B-C50C-407E-A947-70E740481C1C}">
                <a14:useLocalDpi xmlns:a14="http://schemas.microsoft.com/office/drawing/2010/main" val="0"/>
              </a:ext>
            </a:extLst>
          </a:blip>
          <a:srcRect b="82788"/>
          <a:stretch/>
        </p:blipFill>
        <p:spPr>
          <a:xfrm>
            <a:off x="2" y="2"/>
            <a:ext cx="12795601" cy="1259101"/>
          </a:xfrm>
          <a:prstGeom prst="rect">
            <a:avLst/>
          </a:prstGeom>
        </p:spPr>
      </p:pic>
      <p:sp>
        <p:nvSpPr>
          <p:cNvPr id="2" name="Title Placeholder 1"/>
          <p:cNvSpPr>
            <a:spLocks noGrp="1"/>
          </p:cNvSpPr>
          <p:nvPr>
            <p:ph type="title"/>
          </p:nvPr>
        </p:nvSpPr>
        <p:spPr>
          <a:xfrm>
            <a:off x="320041" y="0"/>
            <a:ext cx="11067886" cy="1137920"/>
          </a:xfrm>
          <a:prstGeom prst="rect">
            <a:avLst/>
          </a:prstGeom>
        </p:spPr>
        <p:txBody>
          <a:bodyPr vert="horz" lIns="91440" tIns="45720" rIns="91440" bIns="45720" rtlCol="0" anchor="ctr">
            <a:normAutofit/>
          </a:bodyPr>
          <a:lstStyle/>
          <a:p>
            <a:r>
              <a:rPr lang="en-US" dirty="0"/>
              <a:t>Click to edit Master title style</a:t>
            </a:r>
          </a:p>
        </p:txBody>
      </p:sp>
      <p:pic>
        <p:nvPicPr>
          <p:cNvPr id="8" name="Content Placeholder 5" descr="NASA color.png"/>
          <p:cNvPicPr>
            <a:picLocks noChangeAspect="1"/>
          </p:cNvPicPr>
          <p:nvPr userDrawn="1"/>
        </p:nvPicPr>
        <p:blipFill>
          <a:blip r:embed="rId15"/>
          <a:stretch>
            <a:fillRect/>
          </a:stretch>
        </p:blipFill>
        <p:spPr>
          <a:xfrm>
            <a:off x="11542313" y="97241"/>
            <a:ext cx="1116416" cy="975360"/>
          </a:xfrm>
          <a:prstGeom prst="rect">
            <a:avLst/>
          </a:prstGeom>
        </p:spPr>
      </p:pic>
      <p:sp>
        <p:nvSpPr>
          <p:cNvPr id="9" name="Footer Placeholder 4">
            <a:extLst>
              <a:ext uri="{FF2B5EF4-FFF2-40B4-BE49-F238E27FC236}">
                <a16:creationId xmlns:a16="http://schemas.microsoft.com/office/drawing/2014/main" id="{CBEE6BF8-63DB-4B5F-8929-C9DF026A158B}"/>
              </a:ext>
            </a:extLst>
          </p:cNvPr>
          <p:cNvSpPr txBox="1">
            <a:spLocks/>
          </p:cNvSpPr>
          <p:nvPr userDrawn="1"/>
        </p:nvSpPr>
        <p:spPr>
          <a:xfrm>
            <a:off x="4356159" y="0"/>
            <a:ext cx="4053840" cy="389467"/>
          </a:xfrm>
          <a:prstGeom prst="rect">
            <a:avLst/>
          </a:prstGeom>
        </p:spPr>
        <p:txBody>
          <a:bodyPr vert="horz" lIns="91440" tIns="45720" rIns="91440" bIns="45720" rtlCol="0" anchor="ctr"/>
          <a:lstStyle>
            <a:defPPr>
              <a:defRPr lang="en-US"/>
            </a:defPPr>
            <a:lvl1pPr marL="0" algn="ctr" defTabSz="457200" rtl="0" eaLnBrk="1" latinLnBrk="0" hangingPunct="1">
              <a:defRPr sz="126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a:solidFill>
                  <a:schemeClr val="bg1"/>
                </a:solidFill>
              </a:rPr>
              <a:t>UNCLASSIFIED</a:t>
            </a:r>
          </a:p>
        </p:txBody>
      </p:sp>
    </p:spTree>
    <p:extLst>
      <p:ext uri="{BB962C8B-B14F-4D97-AF65-F5344CB8AC3E}">
        <p14:creationId xmlns:p14="http://schemas.microsoft.com/office/powerpoint/2010/main" val="294574848"/>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8" r:id="rId4"/>
    <p:sldLayoutId id="2147483749" r:id="rId5"/>
    <p:sldLayoutId id="2147483750" r:id="rId6"/>
    <p:sldLayoutId id="2147483755" r:id="rId7"/>
    <p:sldLayoutId id="2147483762" r:id="rId8"/>
    <p:sldLayoutId id="2147483767" r:id="rId9"/>
    <p:sldLayoutId id="2147483768" r:id="rId10"/>
    <p:sldLayoutId id="2147483769" r:id="rId11"/>
    <p:sldLayoutId id="2147483772" r:id="rId12"/>
  </p:sldLayoutIdLst>
  <p:hf hdr="0" ftr="0" dt="0"/>
  <p:txStyles>
    <p:titleStyle>
      <a:lvl1pPr algn="ctr" defTabSz="960120" rtl="0" eaLnBrk="1" latinLnBrk="0" hangingPunct="1">
        <a:spcBef>
          <a:spcPct val="0"/>
        </a:spcBef>
        <a:buNone/>
        <a:defRPr sz="3780" kern="1200">
          <a:solidFill>
            <a:schemeClr val="bg1"/>
          </a:solidFill>
          <a:latin typeface="+mj-lt"/>
          <a:ea typeface="+mj-ea"/>
          <a:cs typeface="+mj-cs"/>
        </a:defRPr>
      </a:lvl1pPr>
    </p:titleStyle>
    <p:bodyStyle>
      <a:lvl1pPr marL="360045" indent="-360045" algn="l" defTabSz="960120" rtl="0" eaLnBrk="1" latinLnBrk="0" hangingPunct="1">
        <a:spcBef>
          <a:spcPct val="20000"/>
        </a:spcBef>
        <a:buFont typeface="Arial" panose="020B0604020202020204" pitchFamily="34" charset="0"/>
        <a:buChar char="•"/>
        <a:defRPr sz="3150" kern="1200">
          <a:solidFill>
            <a:schemeClr val="tx1"/>
          </a:solidFill>
          <a:latin typeface="+mn-lt"/>
          <a:ea typeface="+mn-ea"/>
          <a:cs typeface="+mn-cs"/>
        </a:defRPr>
      </a:lvl1pPr>
      <a:lvl2pPr marL="780098" indent="-300038" algn="l" defTabSz="960120" rtl="0" eaLnBrk="1" latinLnBrk="0" hangingPunct="1">
        <a:spcBef>
          <a:spcPct val="20000"/>
        </a:spcBef>
        <a:buFont typeface="Arial" panose="020B0604020202020204" pitchFamily="34" charset="0"/>
        <a:buChar char="–"/>
        <a:defRPr sz="2730" kern="1200">
          <a:solidFill>
            <a:schemeClr val="tx1"/>
          </a:solidFill>
          <a:latin typeface="+mn-lt"/>
          <a:ea typeface="+mn-ea"/>
          <a:cs typeface="+mn-cs"/>
        </a:defRPr>
      </a:lvl2pPr>
      <a:lvl3pPr marL="1200150" indent="-240030" algn="l" defTabSz="960120" rtl="0" eaLnBrk="1" latinLnBrk="0" hangingPunct="1">
        <a:spcBef>
          <a:spcPct val="20000"/>
        </a:spcBef>
        <a:buFont typeface="Arial" panose="020B0604020202020204" pitchFamily="34" charset="0"/>
        <a:buChar char="•"/>
        <a:defRPr sz="2520" kern="1200">
          <a:solidFill>
            <a:schemeClr val="tx1"/>
          </a:solidFill>
          <a:latin typeface="+mn-lt"/>
          <a:ea typeface="+mn-ea"/>
          <a:cs typeface="+mn-cs"/>
        </a:defRPr>
      </a:lvl3pPr>
      <a:lvl4pPr marL="1680210" indent="-240030" algn="l" defTabSz="96012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4pPr>
      <a:lvl5pPr marL="2160270" indent="-240030" algn="l" defTabSz="960120" rtl="0" eaLnBrk="1" latinLnBrk="0" hangingPunct="1">
        <a:spcBef>
          <a:spcPct val="20000"/>
        </a:spcBef>
        <a:buFont typeface="Arial" panose="020B0604020202020204" pitchFamily="34" charset="0"/>
        <a:buChar char="»"/>
        <a:defRPr sz="1890" kern="1200">
          <a:solidFill>
            <a:schemeClr val="tx1"/>
          </a:solidFill>
          <a:latin typeface="+mn-lt"/>
          <a:ea typeface="+mn-ea"/>
          <a:cs typeface="+mn-cs"/>
        </a:defRPr>
      </a:lvl5pPr>
      <a:lvl6pPr marL="2640330" indent="-240030" algn="l" defTabSz="96012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6pPr>
      <a:lvl7pPr marL="3120390" indent="-240030" algn="l" defTabSz="96012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7pPr>
      <a:lvl8pPr marL="3600450" indent="-240030" algn="l" defTabSz="96012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8pPr>
      <a:lvl9pPr marL="4080510" indent="-240030" algn="l" defTabSz="96012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9pPr>
    </p:bodyStyle>
    <p:otherStyle>
      <a:defPPr>
        <a:defRPr lang="en-US"/>
      </a:defPPr>
      <a:lvl1pPr marL="0" algn="l" defTabSz="960120" rtl="0" eaLnBrk="1" latinLnBrk="0" hangingPunct="1">
        <a:defRPr sz="1890" kern="1200">
          <a:solidFill>
            <a:schemeClr val="tx1"/>
          </a:solidFill>
          <a:latin typeface="+mn-lt"/>
          <a:ea typeface="+mn-ea"/>
          <a:cs typeface="+mn-cs"/>
        </a:defRPr>
      </a:lvl1pPr>
      <a:lvl2pPr marL="480060" algn="l" defTabSz="960120" rtl="0" eaLnBrk="1" latinLnBrk="0" hangingPunct="1">
        <a:defRPr sz="1890" kern="1200">
          <a:solidFill>
            <a:schemeClr val="tx1"/>
          </a:solidFill>
          <a:latin typeface="+mn-lt"/>
          <a:ea typeface="+mn-ea"/>
          <a:cs typeface="+mn-cs"/>
        </a:defRPr>
      </a:lvl2pPr>
      <a:lvl3pPr marL="960120" algn="l" defTabSz="960120" rtl="0" eaLnBrk="1" latinLnBrk="0" hangingPunct="1">
        <a:defRPr sz="1890" kern="1200">
          <a:solidFill>
            <a:schemeClr val="tx1"/>
          </a:solidFill>
          <a:latin typeface="+mn-lt"/>
          <a:ea typeface="+mn-ea"/>
          <a:cs typeface="+mn-cs"/>
        </a:defRPr>
      </a:lvl3pPr>
      <a:lvl4pPr marL="1440180" algn="l" defTabSz="960120" rtl="0" eaLnBrk="1" latinLnBrk="0" hangingPunct="1">
        <a:defRPr sz="1890" kern="1200">
          <a:solidFill>
            <a:schemeClr val="tx1"/>
          </a:solidFill>
          <a:latin typeface="+mn-lt"/>
          <a:ea typeface="+mn-ea"/>
          <a:cs typeface="+mn-cs"/>
        </a:defRPr>
      </a:lvl4pPr>
      <a:lvl5pPr marL="1920240" algn="l" defTabSz="960120" rtl="0" eaLnBrk="1" latinLnBrk="0" hangingPunct="1">
        <a:defRPr sz="1890" kern="1200">
          <a:solidFill>
            <a:schemeClr val="tx1"/>
          </a:solidFill>
          <a:latin typeface="+mn-lt"/>
          <a:ea typeface="+mn-ea"/>
          <a:cs typeface="+mn-cs"/>
        </a:defRPr>
      </a:lvl5pPr>
      <a:lvl6pPr marL="2400300" algn="l" defTabSz="960120" rtl="0" eaLnBrk="1" latinLnBrk="0" hangingPunct="1">
        <a:defRPr sz="1890" kern="1200">
          <a:solidFill>
            <a:schemeClr val="tx1"/>
          </a:solidFill>
          <a:latin typeface="+mn-lt"/>
          <a:ea typeface="+mn-ea"/>
          <a:cs typeface="+mn-cs"/>
        </a:defRPr>
      </a:lvl6pPr>
      <a:lvl7pPr marL="2880360" algn="l" defTabSz="960120" rtl="0" eaLnBrk="1" latinLnBrk="0" hangingPunct="1">
        <a:defRPr sz="1890" kern="1200">
          <a:solidFill>
            <a:schemeClr val="tx1"/>
          </a:solidFill>
          <a:latin typeface="+mn-lt"/>
          <a:ea typeface="+mn-ea"/>
          <a:cs typeface="+mn-cs"/>
        </a:defRPr>
      </a:lvl7pPr>
      <a:lvl8pPr marL="3360420" algn="l" defTabSz="960120" rtl="0" eaLnBrk="1" latinLnBrk="0" hangingPunct="1">
        <a:defRPr sz="1890" kern="1200">
          <a:solidFill>
            <a:schemeClr val="tx1"/>
          </a:solidFill>
          <a:latin typeface="+mn-lt"/>
          <a:ea typeface="+mn-ea"/>
          <a:cs typeface="+mn-cs"/>
        </a:defRPr>
      </a:lvl8pPr>
      <a:lvl9pPr marL="3840480" algn="l" defTabSz="960120" rtl="0" eaLnBrk="1" latinLnBrk="0" hangingPunct="1">
        <a:defRPr sz="189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63561E4-1618-CF44-B99A-A3F1CEC8A29C}"/>
              </a:ext>
            </a:extLst>
          </p:cNvPr>
          <p:cNvSpPr/>
          <p:nvPr userDrawn="1"/>
        </p:nvSpPr>
        <p:spPr>
          <a:xfrm>
            <a:off x="0" y="7091596"/>
            <a:ext cx="12801600" cy="249818"/>
          </a:xfrm>
          <a:prstGeom prst="rect">
            <a:avLst/>
          </a:prstGeom>
          <a:solidFill>
            <a:srgbClr val="0C0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0" dirty="0">
              <a:ln>
                <a:noFill/>
              </a:ln>
              <a:solidFill>
                <a:schemeClr val="bg1"/>
              </a:solidFill>
            </a:endParaRPr>
          </a:p>
        </p:txBody>
      </p:sp>
      <p:sp>
        <p:nvSpPr>
          <p:cNvPr id="15" name="Rectangle 14">
            <a:extLst>
              <a:ext uri="{FF2B5EF4-FFF2-40B4-BE49-F238E27FC236}">
                <a16:creationId xmlns:a16="http://schemas.microsoft.com/office/drawing/2014/main" id="{D73FE857-C145-4844-A957-E13F9E0A37D2}"/>
              </a:ext>
            </a:extLst>
          </p:cNvPr>
          <p:cNvSpPr/>
          <p:nvPr userDrawn="1"/>
        </p:nvSpPr>
        <p:spPr>
          <a:xfrm>
            <a:off x="168204" y="7091596"/>
            <a:ext cx="3732111" cy="253916"/>
          </a:xfrm>
          <a:prstGeom prst="rect">
            <a:avLst/>
          </a:prstGeom>
        </p:spPr>
        <p:txBody>
          <a:bodyPr wrap="none">
            <a:spAutoFit/>
          </a:bodyPr>
          <a:lstStyle/>
          <a:p>
            <a:pPr algn="ctr"/>
            <a:r>
              <a:rPr lang="en-US" sz="1050" dirty="0">
                <a:solidFill>
                  <a:schemeClr val="bg1">
                    <a:lumMod val="75000"/>
                  </a:schemeClr>
                </a:solidFill>
              </a:rPr>
              <a:t>International Mars Ice Mapper Mission:   Communications Needs</a:t>
            </a:r>
          </a:p>
        </p:txBody>
      </p:sp>
      <p:sp>
        <p:nvSpPr>
          <p:cNvPr id="17" name="Slide Number Placeholder 5">
            <a:extLst>
              <a:ext uri="{FF2B5EF4-FFF2-40B4-BE49-F238E27FC236}">
                <a16:creationId xmlns:a16="http://schemas.microsoft.com/office/drawing/2014/main" id="{402ACA1F-4C0F-1241-B929-A2022C8065A5}"/>
              </a:ext>
            </a:extLst>
          </p:cNvPr>
          <p:cNvSpPr>
            <a:spLocks noGrp="1"/>
          </p:cNvSpPr>
          <p:nvPr>
            <p:ph type="sldNum" sz="quarter" idx="4"/>
          </p:nvPr>
        </p:nvSpPr>
        <p:spPr>
          <a:xfrm>
            <a:off x="12401550" y="7077254"/>
            <a:ext cx="586740" cy="389467"/>
          </a:xfrm>
          <a:prstGeom prst="rect">
            <a:avLst/>
          </a:prstGeom>
        </p:spPr>
        <p:txBody>
          <a:bodyPr/>
          <a:lstStyle>
            <a:lvl1pPr algn="just">
              <a:defRPr sz="1050">
                <a:solidFill>
                  <a:schemeClr val="bg1">
                    <a:lumMod val="75000"/>
                  </a:schemeClr>
                </a:solidFill>
              </a:defRPr>
            </a:lvl1pPr>
          </a:lstStyle>
          <a:p>
            <a:fld id="{75433FEE-5ED2-9C4D-A970-2742DEE5535D}" type="slidenum">
              <a:rPr lang="en-US" smtClean="0"/>
              <a:pPr/>
              <a:t>‹#›</a:t>
            </a:fld>
            <a:endParaRPr lang="en-US" dirty="0"/>
          </a:p>
        </p:txBody>
      </p:sp>
      <p:pic>
        <p:nvPicPr>
          <p:cNvPr id="2" name="Picture 1">
            <a:extLst>
              <a:ext uri="{FF2B5EF4-FFF2-40B4-BE49-F238E27FC236}">
                <a16:creationId xmlns:a16="http://schemas.microsoft.com/office/drawing/2014/main" id="{07B28FD7-7425-2E4D-B3AD-F756B13C54CE}"/>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0" y="0"/>
            <a:ext cx="12801600" cy="1060414"/>
          </a:xfrm>
          <a:prstGeom prst="rect">
            <a:avLst/>
          </a:prstGeom>
        </p:spPr>
      </p:pic>
      <p:sp>
        <p:nvSpPr>
          <p:cNvPr id="7" name="TextBox 6">
            <a:extLst>
              <a:ext uri="{FF2B5EF4-FFF2-40B4-BE49-F238E27FC236}">
                <a16:creationId xmlns:a16="http://schemas.microsoft.com/office/drawing/2014/main" id="{3A02FCDC-3A43-0441-BB3E-0FC22A3264BF}"/>
              </a:ext>
            </a:extLst>
          </p:cNvPr>
          <p:cNvSpPr txBox="1"/>
          <p:nvPr userDrawn="1"/>
        </p:nvSpPr>
        <p:spPr>
          <a:xfrm rot="18968597">
            <a:off x="4257410" y="3168298"/>
            <a:ext cx="3655168" cy="1643527"/>
          </a:xfrm>
          <a:prstGeom prst="rect">
            <a:avLst/>
          </a:prstGeom>
          <a:noFill/>
        </p:spPr>
        <p:txBody>
          <a:bodyPr wrap="none" rtlCol="0">
            <a:spAutoFit/>
          </a:bodyPr>
          <a:lstStyle/>
          <a:p>
            <a:r>
              <a:rPr lang="en-US" sz="10080" dirty="0">
                <a:solidFill>
                  <a:schemeClr val="bg1">
                    <a:lumMod val="85000"/>
                    <a:alpha val="44000"/>
                  </a:schemeClr>
                </a:solidFill>
              </a:rPr>
              <a:t>DRAFT</a:t>
            </a:r>
          </a:p>
        </p:txBody>
      </p:sp>
    </p:spTree>
    <p:extLst>
      <p:ext uri="{BB962C8B-B14F-4D97-AF65-F5344CB8AC3E}">
        <p14:creationId xmlns:p14="http://schemas.microsoft.com/office/powerpoint/2010/main" val="4103007296"/>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70" r:id="rId4"/>
  </p:sldLayoutIdLst>
  <p:hf hdr="0" ftr="0" dt="0"/>
  <p:txStyles>
    <p:titleStyle>
      <a:lvl1pPr algn="l" defTabSz="960120" rtl="0" eaLnBrk="1" latinLnBrk="0" hangingPunct="1">
        <a:lnSpc>
          <a:spcPct val="90000"/>
        </a:lnSpc>
        <a:spcBef>
          <a:spcPct val="0"/>
        </a:spcBef>
        <a:buNone/>
        <a:defRPr sz="4620" kern="1200">
          <a:solidFill>
            <a:schemeClr val="tx1"/>
          </a:solidFill>
          <a:latin typeface="+mj-lt"/>
          <a:ea typeface="+mj-ea"/>
          <a:cs typeface="+mj-cs"/>
        </a:defRPr>
      </a:lvl1pPr>
    </p:titleStyle>
    <p:bodyStyle>
      <a:lvl1pPr marL="240030" indent="-240030" algn="l" defTabSz="960120" rtl="0" eaLnBrk="1" latinLnBrk="0" hangingPunct="1">
        <a:lnSpc>
          <a:spcPct val="90000"/>
        </a:lnSpc>
        <a:spcBef>
          <a:spcPts val="1050"/>
        </a:spcBef>
        <a:buFont typeface="Arial" panose="020B0604020202020204" pitchFamily="34" charset="0"/>
        <a:buChar char="•"/>
        <a:defRPr sz="2940" kern="1200">
          <a:solidFill>
            <a:schemeClr val="tx1"/>
          </a:solidFill>
          <a:latin typeface="+mn-lt"/>
          <a:ea typeface="+mn-ea"/>
          <a:cs typeface="+mn-cs"/>
        </a:defRPr>
      </a:lvl1pPr>
      <a:lvl2pPr marL="720090" indent="-240030" algn="l" defTabSz="960120" rtl="0" eaLnBrk="1" latinLnBrk="0" hangingPunct="1">
        <a:lnSpc>
          <a:spcPct val="90000"/>
        </a:lnSpc>
        <a:spcBef>
          <a:spcPts val="525"/>
        </a:spcBef>
        <a:buFont typeface="Arial" panose="020B0604020202020204" pitchFamily="34" charset="0"/>
        <a:buChar char="•"/>
        <a:defRPr sz="2520" kern="1200">
          <a:solidFill>
            <a:schemeClr val="tx1"/>
          </a:solidFill>
          <a:latin typeface="+mn-lt"/>
          <a:ea typeface="+mn-ea"/>
          <a:cs typeface="+mn-cs"/>
        </a:defRPr>
      </a:lvl2pPr>
      <a:lvl3pPr marL="1200150" indent="-240030" algn="l" defTabSz="960120" rtl="0" eaLnBrk="1" latinLnBrk="0" hangingPunct="1">
        <a:lnSpc>
          <a:spcPct val="90000"/>
        </a:lnSpc>
        <a:spcBef>
          <a:spcPts val="525"/>
        </a:spcBef>
        <a:buFont typeface="Arial" panose="020B0604020202020204" pitchFamily="34" charset="0"/>
        <a:buChar char="•"/>
        <a:defRPr sz="2100" kern="1200">
          <a:solidFill>
            <a:schemeClr val="tx1"/>
          </a:solidFill>
          <a:latin typeface="+mn-lt"/>
          <a:ea typeface="+mn-ea"/>
          <a:cs typeface="+mn-cs"/>
        </a:defRPr>
      </a:lvl3pPr>
      <a:lvl4pPr marL="16802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4pPr>
      <a:lvl5pPr marL="216027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p:bodyStyle>
    <p:otherStyle>
      <a:defPPr>
        <a:defRPr lang="en-US"/>
      </a:defPPr>
      <a:lvl1pPr marL="0" algn="l" defTabSz="960120" rtl="0" eaLnBrk="1" latinLnBrk="0" hangingPunct="1">
        <a:defRPr sz="1890" kern="1200">
          <a:solidFill>
            <a:schemeClr val="tx1"/>
          </a:solidFill>
          <a:latin typeface="+mn-lt"/>
          <a:ea typeface="+mn-ea"/>
          <a:cs typeface="+mn-cs"/>
        </a:defRPr>
      </a:lvl1pPr>
      <a:lvl2pPr marL="480060" algn="l" defTabSz="960120" rtl="0" eaLnBrk="1" latinLnBrk="0" hangingPunct="1">
        <a:defRPr sz="1890" kern="1200">
          <a:solidFill>
            <a:schemeClr val="tx1"/>
          </a:solidFill>
          <a:latin typeface="+mn-lt"/>
          <a:ea typeface="+mn-ea"/>
          <a:cs typeface="+mn-cs"/>
        </a:defRPr>
      </a:lvl2pPr>
      <a:lvl3pPr marL="960120" algn="l" defTabSz="960120" rtl="0" eaLnBrk="1" latinLnBrk="0" hangingPunct="1">
        <a:defRPr sz="1890" kern="1200">
          <a:solidFill>
            <a:schemeClr val="tx1"/>
          </a:solidFill>
          <a:latin typeface="+mn-lt"/>
          <a:ea typeface="+mn-ea"/>
          <a:cs typeface="+mn-cs"/>
        </a:defRPr>
      </a:lvl3pPr>
      <a:lvl4pPr marL="1440180" algn="l" defTabSz="960120" rtl="0" eaLnBrk="1" latinLnBrk="0" hangingPunct="1">
        <a:defRPr sz="1890" kern="1200">
          <a:solidFill>
            <a:schemeClr val="tx1"/>
          </a:solidFill>
          <a:latin typeface="+mn-lt"/>
          <a:ea typeface="+mn-ea"/>
          <a:cs typeface="+mn-cs"/>
        </a:defRPr>
      </a:lvl4pPr>
      <a:lvl5pPr marL="1920240" algn="l" defTabSz="960120" rtl="0" eaLnBrk="1" latinLnBrk="0" hangingPunct="1">
        <a:defRPr sz="1890" kern="1200">
          <a:solidFill>
            <a:schemeClr val="tx1"/>
          </a:solidFill>
          <a:latin typeface="+mn-lt"/>
          <a:ea typeface="+mn-ea"/>
          <a:cs typeface="+mn-cs"/>
        </a:defRPr>
      </a:lvl5pPr>
      <a:lvl6pPr marL="2400300" algn="l" defTabSz="960120" rtl="0" eaLnBrk="1" latinLnBrk="0" hangingPunct="1">
        <a:defRPr sz="1890" kern="1200">
          <a:solidFill>
            <a:schemeClr val="tx1"/>
          </a:solidFill>
          <a:latin typeface="+mn-lt"/>
          <a:ea typeface="+mn-ea"/>
          <a:cs typeface="+mn-cs"/>
        </a:defRPr>
      </a:lvl6pPr>
      <a:lvl7pPr marL="2880360" algn="l" defTabSz="960120" rtl="0" eaLnBrk="1" latinLnBrk="0" hangingPunct="1">
        <a:defRPr sz="1890" kern="1200">
          <a:solidFill>
            <a:schemeClr val="tx1"/>
          </a:solidFill>
          <a:latin typeface="+mn-lt"/>
          <a:ea typeface="+mn-ea"/>
          <a:cs typeface="+mn-cs"/>
        </a:defRPr>
      </a:lvl7pPr>
      <a:lvl8pPr marL="3360420" algn="l" defTabSz="960120" rtl="0" eaLnBrk="1" latinLnBrk="0" hangingPunct="1">
        <a:defRPr sz="1890" kern="1200">
          <a:solidFill>
            <a:schemeClr val="tx1"/>
          </a:solidFill>
          <a:latin typeface="+mn-lt"/>
          <a:ea typeface="+mn-ea"/>
          <a:cs typeface="+mn-cs"/>
        </a:defRPr>
      </a:lvl8pPr>
      <a:lvl9pPr marL="3840480" algn="l" defTabSz="960120" rtl="0" eaLnBrk="1" latinLnBrk="0" hangingPunct="1">
        <a:defRPr sz="189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jpeg"/><Relationship Id="rId1" Type="http://schemas.openxmlformats.org/officeDocument/2006/relationships/slideLayout" Target="../slideLayouts/slideLayout5.xml"/><Relationship Id="rId6" Type="http://schemas.microsoft.com/office/2007/relationships/hdphoto" Target="../media/hdphoto3.wdp"/><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customXml" Target="../ink/ink4.xml"/><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customXml" Target="../ink/ink1.xml"/><Relationship Id="rId1" Type="http://schemas.openxmlformats.org/officeDocument/2006/relationships/slideLayout" Target="../slideLayouts/slideLayout2.xml"/><Relationship Id="rId6" Type="http://schemas.openxmlformats.org/officeDocument/2006/relationships/customXml" Target="../ink/ink3.xml"/><Relationship Id="rId5" Type="http://schemas.openxmlformats.org/officeDocument/2006/relationships/image" Target="../media/image36.png"/><Relationship Id="rId4" Type="http://schemas.openxmlformats.org/officeDocument/2006/relationships/customXml" Target="../ink/ink2.xml"/><Relationship Id="rId9"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tiff"/></Relationships>
</file>

<file path=ppt/slides/_rels/slide17.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hyperlink" Target="https://esc.gsfc.nasa.gov/projects/TEMPO?tab=lunanet"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6.xml"/><Relationship Id="rId5" Type="http://schemas.microsoft.com/office/2007/relationships/hdphoto" Target="../media/hdphoto2.wdp"/><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0D39A49-DEFD-4AAA-ADE0-264E38F8D47B}"/>
              </a:ext>
            </a:extLst>
          </p:cNvPr>
          <p:cNvSpPr>
            <a:spLocks noGrp="1"/>
          </p:cNvSpPr>
          <p:nvPr>
            <p:ph type="ctrTitle"/>
          </p:nvPr>
        </p:nvSpPr>
        <p:spPr>
          <a:xfrm>
            <a:off x="685801" y="762000"/>
            <a:ext cx="10744200" cy="2991300"/>
          </a:xfrm>
        </p:spPr>
        <p:txBody>
          <a:bodyPr/>
          <a:lstStyle/>
          <a:p>
            <a:r>
              <a:rPr lang="en-US" dirty="0"/>
              <a:t>LunaNet: The Lunar Internet for Space Communications &amp; Position, Navigation, &amp; Timing (PNT) Capabilities </a:t>
            </a:r>
            <a:br>
              <a:rPr lang="en-US" sz="4400" dirty="0"/>
            </a:br>
            <a:endParaRPr lang="en-US" sz="4400" dirty="0"/>
          </a:p>
        </p:txBody>
      </p:sp>
      <p:sp>
        <p:nvSpPr>
          <p:cNvPr id="3" name="Text Placeholder 2">
            <a:extLst>
              <a:ext uri="{FF2B5EF4-FFF2-40B4-BE49-F238E27FC236}">
                <a16:creationId xmlns:a16="http://schemas.microsoft.com/office/drawing/2014/main" id="{56E1429B-2A0C-45C3-8813-E3A36AB31887}"/>
              </a:ext>
            </a:extLst>
          </p:cNvPr>
          <p:cNvSpPr>
            <a:spLocks noGrp="1"/>
          </p:cNvSpPr>
          <p:nvPr>
            <p:ph type="subTitle" idx="1"/>
          </p:nvPr>
        </p:nvSpPr>
        <p:spPr>
          <a:xfrm>
            <a:off x="847623" y="3657600"/>
            <a:ext cx="11191977" cy="3113425"/>
          </a:xfrm>
        </p:spPr>
        <p:txBody>
          <a:bodyPr>
            <a:normAutofit/>
          </a:bodyPr>
          <a:lstStyle/>
          <a:p>
            <a:r>
              <a:rPr lang="en-US" sz="1600" dirty="0"/>
              <a:t>Presenter: Laurie Mann, GSFC, Navigation and Mission Design Branch</a:t>
            </a:r>
          </a:p>
          <a:p>
            <a:endParaRPr lang="en-US" sz="1600" dirty="0"/>
          </a:p>
          <a:p>
            <a:r>
              <a:rPr lang="en-US" sz="1600" dirty="0"/>
              <a:t>Main Contributors &amp; POC:</a:t>
            </a:r>
          </a:p>
          <a:p>
            <a:r>
              <a:rPr lang="en-US" sz="1600" dirty="0"/>
              <a:t>James Schier, NASA Chief Architect for Space Communications and Navigation </a:t>
            </a:r>
          </a:p>
          <a:p>
            <a:r>
              <a:rPr lang="en-US" sz="1600" dirty="0"/>
              <a:t>Cheryl Gramling, Assoc. Chief for Technology, Mission Engineering and Systems Analysis Division</a:t>
            </a:r>
          </a:p>
          <a:p>
            <a:r>
              <a:rPr lang="en-US" sz="1600" dirty="0"/>
              <a:t>Juan Crenshaw, GSFC, Navigation and Mission Design Branch</a:t>
            </a:r>
          </a:p>
          <a:p>
            <a:r>
              <a:rPr lang="en-US" sz="1600" dirty="0"/>
              <a:t>David Israel, GSFC </a:t>
            </a:r>
            <a:r>
              <a:rPr lang="en-US" sz="1600" dirty="0" err="1"/>
              <a:t>LunaNet</a:t>
            </a:r>
            <a:r>
              <a:rPr lang="en-US" sz="1600" dirty="0"/>
              <a:t> Architect</a:t>
            </a:r>
          </a:p>
          <a:p>
            <a:r>
              <a:rPr lang="en-US" sz="1600" dirty="0"/>
              <a:t>Jaime Esper, GSFC LCRNS Project Manager</a:t>
            </a:r>
          </a:p>
        </p:txBody>
      </p:sp>
    </p:spTree>
    <p:extLst>
      <p:ext uri="{BB962C8B-B14F-4D97-AF65-F5344CB8AC3E}">
        <p14:creationId xmlns:p14="http://schemas.microsoft.com/office/powerpoint/2010/main" val="34960861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86D08-29A2-4A59-89FB-79C4CED944D7}"/>
              </a:ext>
            </a:extLst>
          </p:cNvPr>
          <p:cNvSpPr>
            <a:spLocks noGrp="1"/>
          </p:cNvSpPr>
          <p:nvPr>
            <p:ph type="title"/>
          </p:nvPr>
        </p:nvSpPr>
        <p:spPr>
          <a:xfrm>
            <a:off x="0" y="324176"/>
            <a:ext cx="12801600" cy="798434"/>
          </a:xfrm>
        </p:spPr>
        <p:txBody>
          <a:bodyPr/>
          <a:lstStyle/>
          <a:p>
            <a:r>
              <a:rPr lang="en-US" dirty="0"/>
              <a:t>Overview of Proposed LunaNet PNT Services</a:t>
            </a:r>
          </a:p>
        </p:txBody>
      </p:sp>
      <p:sp>
        <p:nvSpPr>
          <p:cNvPr id="4" name="Slide Number Placeholder 3">
            <a:extLst>
              <a:ext uri="{FF2B5EF4-FFF2-40B4-BE49-F238E27FC236}">
                <a16:creationId xmlns:a16="http://schemas.microsoft.com/office/drawing/2014/main" id="{28DC496A-9ECA-4386-A403-B4354C57506F}"/>
              </a:ext>
            </a:extLst>
          </p:cNvPr>
          <p:cNvSpPr>
            <a:spLocks noGrp="1"/>
          </p:cNvSpPr>
          <p:nvPr>
            <p:ph type="sldNum" sz="quarter" idx="12"/>
          </p:nvPr>
        </p:nvSpPr>
        <p:spPr/>
        <p:txBody>
          <a:bodyPr/>
          <a:lstStyle/>
          <a:p>
            <a:pPr>
              <a:defRPr/>
            </a:pPr>
            <a:fld id="{D6BBC5BD-4A28-EA4C-9174-48693BF00394}" type="slidenum">
              <a:rPr lang="en-US" altLang="en-US" smtClean="0"/>
              <a:pPr>
                <a:defRPr/>
              </a:pPr>
              <a:t>10</a:t>
            </a:fld>
            <a:endParaRPr lang="en-US" altLang="en-US"/>
          </a:p>
        </p:txBody>
      </p:sp>
      <p:sp>
        <p:nvSpPr>
          <p:cNvPr id="38" name="Rectangle 37">
            <a:extLst>
              <a:ext uri="{FF2B5EF4-FFF2-40B4-BE49-F238E27FC236}">
                <a16:creationId xmlns:a16="http://schemas.microsoft.com/office/drawing/2014/main" id="{EE68B693-5AE8-4BF4-A201-1DA14E4D47C2}"/>
              </a:ext>
            </a:extLst>
          </p:cNvPr>
          <p:cNvSpPr/>
          <p:nvPr/>
        </p:nvSpPr>
        <p:spPr>
          <a:xfrm>
            <a:off x="3012435" y="3075621"/>
            <a:ext cx="1728216" cy="960120"/>
          </a:xfrm>
          <a:prstGeom prst="rect">
            <a:avLst/>
          </a:prstGeom>
          <a:gradFill flip="none" rotWithShape="1">
            <a:gsLst>
              <a:gs pos="0">
                <a:schemeClr val="accent1">
                  <a:lumMod val="5000"/>
                  <a:lumOff val="95000"/>
                </a:schemeClr>
              </a:gs>
              <a:gs pos="74000">
                <a:schemeClr val="accent1"/>
              </a:gs>
              <a:gs pos="83000">
                <a:schemeClr val="accent1"/>
              </a:gs>
              <a:gs pos="100000">
                <a:schemeClr val="accent1">
                  <a:lumMod val="60000"/>
                  <a:lumOff val="40000"/>
                </a:schemeClr>
              </a:gs>
            </a:gsLst>
            <a:lin ang="5400000" scaled="1"/>
            <a:tileRect/>
          </a:gradFill>
          <a:ln w="18000">
            <a:solidFill>
              <a:srgbClr val="000000"/>
            </a:solidFill>
          </a:ln>
        </p:spPr>
        <p:txBody>
          <a:bodyPr vert="horz" wrap="square" lIns="96012" tIns="48006" rIns="96012" bIns="48006" numCol="1" rtlCol="0" anchor="ctr" anchorCtr="0" compatLnSpc="1">
            <a:prstTxWarp prst="textNoShape">
              <a:avLst/>
            </a:prstTxWarp>
          </a:bodyPr>
          <a:lstStyle/>
          <a:p>
            <a:pPr algn="ctr" defTabSz="960120" eaLnBrk="0" fontAlgn="base" hangingPunct="0">
              <a:spcBef>
                <a:spcPct val="0"/>
              </a:spcBef>
              <a:spcAft>
                <a:spcPct val="0"/>
              </a:spcAft>
            </a:pPr>
            <a:r>
              <a:rPr lang="en-US" sz="1890" dirty="0">
                <a:solidFill>
                  <a:srgbClr val="000000"/>
                </a:solidFill>
                <a:latin typeface="Arial" pitchFamily="-108" charset="0"/>
                <a:ea typeface="ＭＳ Ｐゴシック" pitchFamily="-108" charset="-128"/>
                <a:cs typeface="ＭＳ Ｐゴシック" pitchFamily="-108" charset="-128"/>
              </a:rPr>
              <a:t>Onboard Navigation FSW System</a:t>
            </a:r>
          </a:p>
        </p:txBody>
      </p:sp>
      <p:sp>
        <p:nvSpPr>
          <p:cNvPr id="39" name="Rectangle 38">
            <a:extLst>
              <a:ext uri="{FF2B5EF4-FFF2-40B4-BE49-F238E27FC236}">
                <a16:creationId xmlns:a16="http://schemas.microsoft.com/office/drawing/2014/main" id="{BC06D685-2231-43FA-B27E-F46D3EF4CED2}"/>
              </a:ext>
            </a:extLst>
          </p:cNvPr>
          <p:cNvSpPr/>
          <p:nvPr/>
        </p:nvSpPr>
        <p:spPr>
          <a:xfrm>
            <a:off x="3747105" y="5633012"/>
            <a:ext cx="2228281" cy="960120"/>
          </a:xfrm>
          <a:prstGeom prst="rect">
            <a:avLst/>
          </a:prstGeom>
          <a:gradFill flip="none" rotWithShape="1">
            <a:gsLst>
              <a:gs pos="0">
                <a:schemeClr val="accent1">
                  <a:lumMod val="5000"/>
                  <a:lumOff val="95000"/>
                </a:schemeClr>
              </a:gs>
              <a:gs pos="74000">
                <a:schemeClr val="accent1"/>
              </a:gs>
              <a:gs pos="83000">
                <a:schemeClr val="accent1"/>
              </a:gs>
              <a:gs pos="100000">
                <a:schemeClr val="accent1">
                  <a:lumMod val="60000"/>
                  <a:lumOff val="40000"/>
                </a:schemeClr>
              </a:gs>
            </a:gsLst>
            <a:lin ang="5400000" scaled="1"/>
            <a:tileRect/>
          </a:gradFill>
          <a:ln w="18000">
            <a:solidFill>
              <a:schemeClr val="accent2"/>
            </a:solidFill>
          </a:ln>
        </p:spPr>
        <p:txBody>
          <a:bodyPr vert="horz" wrap="square" lIns="96012" tIns="48006" rIns="96012" bIns="48006" numCol="1" rtlCol="0" anchor="ctr" anchorCtr="0" compatLnSpc="1">
            <a:prstTxWarp prst="textNoShape">
              <a:avLst/>
            </a:prstTxWarp>
          </a:bodyPr>
          <a:lstStyle/>
          <a:p>
            <a:pPr algn="ctr">
              <a:spcBef>
                <a:spcPct val="0"/>
              </a:spcBef>
              <a:spcAft>
                <a:spcPct val="0"/>
              </a:spcAft>
            </a:pPr>
            <a:r>
              <a:rPr lang="en-US" sz="1890" dirty="0">
                <a:solidFill>
                  <a:srgbClr val="000000"/>
                </a:solidFill>
                <a:latin typeface="Arial"/>
                <a:ea typeface="ＭＳ Ｐゴシック"/>
              </a:rPr>
              <a:t>Stable Time and Frequency Reference Source</a:t>
            </a:r>
            <a:endParaRPr lang="en-US" sz="1890" dirty="0"/>
          </a:p>
        </p:txBody>
      </p:sp>
      <p:cxnSp>
        <p:nvCxnSpPr>
          <p:cNvPr id="53" name="Connector: Elbow 52">
            <a:extLst>
              <a:ext uri="{FF2B5EF4-FFF2-40B4-BE49-F238E27FC236}">
                <a16:creationId xmlns:a16="http://schemas.microsoft.com/office/drawing/2014/main" id="{B0C66181-09D4-4C08-B423-5E7399A60E0D}"/>
              </a:ext>
            </a:extLst>
          </p:cNvPr>
          <p:cNvCxnSpPr>
            <a:cxnSpLocks/>
            <a:stCxn id="9" idx="3"/>
            <a:endCxn id="38" idx="0"/>
          </p:cNvCxnSpPr>
          <p:nvPr/>
        </p:nvCxnSpPr>
        <p:spPr bwMode="auto">
          <a:xfrm>
            <a:off x="2606300" y="1852440"/>
            <a:ext cx="1270243" cy="1223181"/>
          </a:xfrm>
          <a:prstGeom prst="bentConnector2">
            <a:avLst/>
          </a:prstGeom>
          <a:solidFill>
            <a:schemeClr val="accent1"/>
          </a:solidFill>
          <a:ln w="19050" cap="flat" cmpd="sng" algn="ctr">
            <a:solidFill>
              <a:schemeClr val="tx1"/>
            </a:solidFill>
            <a:prstDash val="solid"/>
            <a:round/>
            <a:headEnd type="none" w="med" len="med"/>
            <a:tailEnd type="triangle"/>
          </a:ln>
          <a:effectLst/>
        </p:spPr>
      </p:cxnSp>
      <p:cxnSp>
        <p:nvCxnSpPr>
          <p:cNvPr id="55" name="Connector: Elbow 54">
            <a:extLst>
              <a:ext uri="{FF2B5EF4-FFF2-40B4-BE49-F238E27FC236}">
                <a16:creationId xmlns:a16="http://schemas.microsoft.com/office/drawing/2014/main" id="{06A245B9-0D79-4696-B302-0087783BA610}"/>
              </a:ext>
            </a:extLst>
          </p:cNvPr>
          <p:cNvCxnSpPr>
            <a:cxnSpLocks/>
            <a:stCxn id="36" idx="3"/>
            <a:endCxn id="38" idx="1"/>
          </p:cNvCxnSpPr>
          <p:nvPr/>
        </p:nvCxnSpPr>
        <p:spPr bwMode="auto">
          <a:xfrm>
            <a:off x="2606300" y="2840249"/>
            <a:ext cx="406135" cy="715432"/>
          </a:xfrm>
          <a:prstGeom prst="bentConnector3">
            <a:avLst/>
          </a:prstGeom>
          <a:solidFill>
            <a:schemeClr val="accent1"/>
          </a:solidFill>
          <a:ln w="19050" cap="flat" cmpd="sng" algn="ctr">
            <a:solidFill>
              <a:schemeClr val="tx1"/>
            </a:solidFill>
            <a:prstDash val="solid"/>
            <a:round/>
            <a:headEnd type="none" w="med" len="med"/>
            <a:tailEnd type="triangle"/>
          </a:ln>
          <a:effectLst/>
        </p:spPr>
      </p:cxnSp>
      <p:cxnSp>
        <p:nvCxnSpPr>
          <p:cNvPr id="57" name="Connector: Elbow 56">
            <a:extLst>
              <a:ext uri="{FF2B5EF4-FFF2-40B4-BE49-F238E27FC236}">
                <a16:creationId xmlns:a16="http://schemas.microsoft.com/office/drawing/2014/main" id="{7D97E1C7-02F0-479A-A63A-961EF64C8532}"/>
              </a:ext>
            </a:extLst>
          </p:cNvPr>
          <p:cNvCxnSpPr>
            <a:cxnSpLocks/>
            <a:stCxn id="37" idx="3"/>
            <a:endCxn id="38" idx="2"/>
          </p:cNvCxnSpPr>
          <p:nvPr/>
        </p:nvCxnSpPr>
        <p:spPr bwMode="auto">
          <a:xfrm flipV="1">
            <a:off x="2586071" y="4035741"/>
            <a:ext cx="1290472" cy="1012050"/>
          </a:xfrm>
          <a:prstGeom prst="bentConnector2">
            <a:avLst/>
          </a:prstGeom>
          <a:solidFill>
            <a:schemeClr val="accent1"/>
          </a:solidFill>
          <a:ln w="19050" cap="flat" cmpd="sng" algn="ctr">
            <a:solidFill>
              <a:schemeClr val="tx1"/>
            </a:solidFill>
            <a:prstDash val="solid"/>
            <a:round/>
            <a:headEnd type="none" w="med" len="med"/>
            <a:tailEnd type="triangle"/>
          </a:ln>
          <a:effectLst/>
        </p:spPr>
      </p:cxnSp>
      <p:cxnSp>
        <p:nvCxnSpPr>
          <p:cNvPr id="61" name="Connector: Elbow 60">
            <a:extLst>
              <a:ext uri="{FF2B5EF4-FFF2-40B4-BE49-F238E27FC236}">
                <a16:creationId xmlns:a16="http://schemas.microsoft.com/office/drawing/2014/main" id="{68A9DD13-B09B-4AFA-B10C-7FC52D479D92}"/>
              </a:ext>
            </a:extLst>
          </p:cNvPr>
          <p:cNvCxnSpPr>
            <a:cxnSpLocks/>
            <a:stCxn id="39" idx="3"/>
            <a:endCxn id="51" idx="2"/>
          </p:cNvCxnSpPr>
          <p:nvPr/>
        </p:nvCxnSpPr>
        <p:spPr bwMode="auto">
          <a:xfrm flipV="1">
            <a:off x="5975386" y="4173663"/>
            <a:ext cx="1598635" cy="1939409"/>
          </a:xfrm>
          <a:prstGeom prst="bentConnector2">
            <a:avLst/>
          </a:prstGeom>
          <a:solidFill>
            <a:schemeClr val="accent1"/>
          </a:solidFill>
          <a:ln w="22225" cap="flat" cmpd="sng" algn="ctr">
            <a:solidFill>
              <a:schemeClr val="accent2"/>
            </a:solidFill>
            <a:prstDash val="sysDash"/>
            <a:round/>
            <a:headEnd type="none" w="med" len="med"/>
            <a:tailEnd type="triangle"/>
          </a:ln>
          <a:effectLst/>
        </p:spPr>
      </p:cxnSp>
      <p:cxnSp>
        <p:nvCxnSpPr>
          <p:cNvPr id="64" name="Connector: Elbow 63">
            <a:extLst>
              <a:ext uri="{FF2B5EF4-FFF2-40B4-BE49-F238E27FC236}">
                <a16:creationId xmlns:a16="http://schemas.microsoft.com/office/drawing/2014/main" id="{E6AF8B2B-A735-41B3-B9C0-56B42BC6770C}"/>
              </a:ext>
            </a:extLst>
          </p:cNvPr>
          <p:cNvCxnSpPr>
            <a:cxnSpLocks/>
            <a:stCxn id="38" idx="3"/>
          </p:cNvCxnSpPr>
          <p:nvPr/>
        </p:nvCxnSpPr>
        <p:spPr bwMode="auto">
          <a:xfrm flipV="1">
            <a:off x="4740651" y="3553805"/>
            <a:ext cx="381462" cy="1876"/>
          </a:xfrm>
          <a:prstGeom prst="bentConnector3">
            <a:avLst/>
          </a:prstGeom>
          <a:solidFill>
            <a:schemeClr val="accent1"/>
          </a:solidFill>
          <a:ln w="19050" cap="flat" cmpd="sng" algn="ctr">
            <a:solidFill>
              <a:schemeClr val="tx1"/>
            </a:solidFill>
            <a:prstDash val="solid"/>
            <a:round/>
            <a:headEnd type="none" w="med" len="med"/>
            <a:tailEnd type="triangle"/>
          </a:ln>
          <a:effectLst/>
        </p:spPr>
      </p:cxnSp>
      <p:cxnSp>
        <p:nvCxnSpPr>
          <p:cNvPr id="76" name="Connector: Elbow 75">
            <a:extLst>
              <a:ext uri="{FF2B5EF4-FFF2-40B4-BE49-F238E27FC236}">
                <a16:creationId xmlns:a16="http://schemas.microsoft.com/office/drawing/2014/main" id="{3F31E1FF-6E90-44E0-B832-58C28831F5A9}"/>
              </a:ext>
            </a:extLst>
          </p:cNvPr>
          <p:cNvCxnSpPr>
            <a:cxnSpLocks/>
          </p:cNvCxnSpPr>
          <p:nvPr/>
        </p:nvCxnSpPr>
        <p:spPr bwMode="auto">
          <a:xfrm rot="5400000" flipH="1" flipV="1">
            <a:off x="3555524" y="4832593"/>
            <a:ext cx="1593701" cy="1"/>
          </a:xfrm>
          <a:prstGeom prst="bentConnector3">
            <a:avLst>
              <a:gd name="adj1" fmla="val 50000"/>
            </a:avLst>
          </a:prstGeom>
          <a:solidFill>
            <a:schemeClr val="accent1"/>
          </a:solidFill>
          <a:ln w="22225" cap="flat" cmpd="sng" algn="ctr">
            <a:solidFill>
              <a:schemeClr val="accent2"/>
            </a:solidFill>
            <a:prstDash val="sysDash"/>
            <a:round/>
            <a:headEnd type="triangle" w="med" len="med"/>
            <a:tailEnd type="triangle"/>
          </a:ln>
          <a:effectLst/>
        </p:spPr>
      </p:cxnSp>
      <p:sp>
        <p:nvSpPr>
          <p:cNvPr id="29" name="Left-Right Arrow 28"/>
          <p:cNvSpPr/>
          <p:nvPr/>
        </p:nvSpPr>
        <p:spPr bwMode="auto">
          <a:xfrm rot="20100000">
            <a:off x="8563039" y="2636022"/>
            <a:ext cx="2354476" cy="295439"/>
          </a:xfrm>
          <a:prstGeom prst="leftRightArrow">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6012" tIns="48006" rIns="96012" bIns="48006" numCol="1" rtlCol="0" anchor="t" anchorCtr="0" compatLnSpc="1">
            <a:prstTxWarp prst="textNoShape">
              <a:avLst/>
            </a:prstTxWarp>
          </a:bodyPr>
          <a:lstStyle/>
          <a:p>
            <a:pPr defTabSz="960120" eaLnBrk="0" fontAlgn="base" hangingPunct="0">
              <a:spcBef>
                <a:spcPct val="0"/>
              </a:spcBef>
              <a:spcAft>
                <a:spcPct val="0"/>
              </a:spcAft>
            </a:pPr>
            <a:endParaRPr lang="en-US" sz="2520" dirty="0">
              <a:latin typeface="Arial" pitchFamily="-108" charset="0"/>
              <a:ea typeface="ＭＳ Ｐゴシック" pitchFamily="-108" charset="-128"/>
              <a:cs typeface="ＭＳ Ｐゴシック" pitchFamily="-108" charset="-128"/>
            </a:endParaRPr>
          </a:p>
        </p:txBody>
      </p:sp>
      <p:sp>
        <p:nvSpPr>
          <p:cNvPr id="31" name="TextBox 30"/>
          <p:cNvSpPr txBox="1"/>
          <p:nvPr/>
        </p:nvSpPr>
        <p:spPr>
          <a:xfrm rot="1500000">
            <a:off x="9240949" y="4383857"/>
            <a:ext cx="1081002" cy="350865"/>
          </a:xfrm>
          <a:prstGeom prst="rect">
            <a:avLst/>
          </a:prstGeom>
          <a:noFill/>
        </p:spPr>
        <p:txBody>
          <a:bodyPr wrap="none" rtlCol="0">
            <a:spAutoFit/>
          </a:bodyPr>
          <a:lstStyle/>
          <a:p>
            <a:r>
              <a:rPr lang="en-US" sz="1680" i="1" dirty="0"/>
              <a:t>AFS Signal</a:t>
            </a:r>
          </a:p>
        </p:txBody>
      </p:sp>
      <p:pic>
        <p:nvPicPr>
          <p:cNvPr id="34" name="Picture 33"/>
          <p:cNvPicPr>
            <a:picLocks noChangeAspect="1"/>
          </p:cNvPicPr>
          <p:nvPr/>
        </p:nvPicPr>
        <p:blipFill>
          <a:blip r:embed="rId2"/>
          <a:stretch>
            <a:fillRect/>
          </a:stretch>
        </p:blipFill>
        <p:spPr>
          <a:xfrm>
            <a:off x="11553193" y="3794944"/>
            <a:ext cx="572928" cy="401050"/>
          </a:xfrm>
          <a:prstGeom prst="rect">
            <a:avLst/>
          </a:prstGeom>
        </p:spPr>
      </p:pic>
      <p:pic>
        <p:nvPicPr>
          <p:cNvPr id="35" name="Content Placeholder 4"/>
          <p:cNvPicPr>
            <a:picLocks noChangeAspect="1"/>
          </p:cNvPicPr>
          <p:nvPr/>
        </p:nvPicPr>
        <p:blipFill>
          <a:blip r:embed="rId3"/>
          <a:stretch>
            <a:fillRect/>
          </a:stretch>
        </p:blipFill>
        <p:spPr>
          <a:xfrm rot="13209258">
            <a:off x="11211101" y="1786508"/>
            <a:ext cx="705330" cy="803664"/>
          </a:xfrm>
          <a:prstGeom prst="rect">
            <a:avLst/>
          </a:prstGeom>
        </p:spPr>
      </p:pic>
      <p:sp>
        <p:nvSpPr>
          <p:cNvPr id="40" name="TextBox 39"/>
          <p:cNvSpPr txBox="1"/>
          <p:nvPr/>
        </p:nvSpPr>
        <p:spPr>
          <a:xfrm rot="19980000">
            <a:off x="9346364" y="2387758"/>
            <a:ext cx="558166" cy="383182"/>
          </a:xfrm>
          <a:prstGeom prst="rect">
            <a:avLst/>
          </a:prstGeom>
          <a:noFill/>
        </p:spPr>
        <p:txBody>
          <a:bodyPr wrap="none" rtlCol="0">
            <a:spAutoFit/>
          </a:bodyPr>
          <a:lstStyle/>
          <a:p>
            <a:r>
              <a:rPr lang="en-US" sz="1890" i="1" dirty="0"/>
              <a:t>P2P</a:t>
            </a:r>
          </a:p>
        </p:txBody>
      </p:sp>
      <p:sp>
        <p:nvSpPr>
          <p:cNvPr id="6" name="TextBox 5"/>
          <p:cNvSpPr txBox="1"/>
          <p:nvPr/>
        </p:nvSpPr>
        <p:spPr>
          <a:xfrm>
            <a:off x="10897581" y="1523066"/>
            <a:ext cx="1598130" cy="383182"/>
          </a:xfrm>
          <a:prstGeom prst="rect">
            <a:avLst/>
          </a:prstGeom>
          <a:noFill/>
        </p:spPr>
        <p:txBody>
          <a:bodyPr wrap="none" rtlCol="0">
            <a:spAutoFit/>
          </a:bodyPr>
          <a:lstStyle/>
          <a:p>
            <a:r>
              <a:rPr lang="en-US" sz="1890" dirty="0"/>
              <a:t>Lunar Orbiters</a:t>
            </a:r>
          </a:p>
        </p:txBody>
      </p:sp>
      <p:sp>
        <p:nvSpPr>
          <p:cNvPr id="41" name="TextBox 40"/>
          <p:cNvSpPr txBox="1"/>
          <p:nvPr/>
        </p:nvSpPr>
        <p:spPr>
          <a:xfrm>
            <a:off x="11144468" y="4476859"/>
            <a:ext cx="1425242" cy="674031"/>
          </a:xfrm>
          <a:prstGeom prst="rect">
            <a:avLst/>
          </a:prstGeom>
          <a:noFill/>
        </p:spPr>
        <p:txBody>
          <a:bodyPr wrap="square" rtlCol="0">
            <a:spAutoFit/>
          </a:bodyPr>
          <a:lstStyle/>
          <a:p>
            <a:r>
              <a:rPr lang="en-US" sz="1890" dirty="0"/>
              <a:t>EVA/Surface Users</a:t>
            </a:r>
          </a:p>
        </p:txBody>
      </p:sp>
      <p:sp>
        <p:nvSpPr>
          <p:cNvPr id="58" name="Rectangle 57">
            <a:extLst>
              <a:ext uri="{FF2B5EF4-FFF2-40B4-BE49-F238E27FC236}">
                <a16:creationId xmlns:a16="http://schemas.microsoft.com/office/drawing/2014/main" id="{37A3BE66-594E-0148-BA1C-5C12B782C924}"/>
              </a:ext>
            </a:extLst>
          </p:cNvPr>
          <p:cNvSpPr/>
          <p:nvPr/>
        </p:nvSpPr>
        <p:spPr>
          <a:xfrm>
            <a:off x="5104432" y="3079190"/>
            <a:ext cx="1231502" cy="960120"/>
          </a:xfrm>
          <a:prstGeom prst="rect">
            <a:avLst/>
          </a:prstGeom>
          <a:gradFill flip="none" rotWithShape="1">
            <a:gsLst>
              <a:gs pos="0">
                <a:schemeClr val="accent1">
                  <a:lumMod val="5000"/>
                  <a:lumOff val="95000"/>
                </a:schemeClr>
              </a:gs>
              <a:gs pos="74000">
                <a:schemeClr val="accent1"/>
              </a:gs>
              <a:gs pos="83000">
                <a:schemeClr val="accent1"/>
              </a:gs>
              <a:gs pos="100000">
                <a:schemeClr val="accent1">
                  <a:lumMod val="60000"/>
                  <a:lumOff val="40000"/>
                </a:schemeClr>
              </a:gs>
            </a:gsLst>
            <a:lin ang="5400000" scaled="1"/>
            <a:tileRect/>
          </a:gradFill>
          <a:ln w="18000">
            <a:solidFill>
              <a:srgbClr val="000000"/>
            </a:solidFill>
          </a:ln>
        </p:spPr>
        <p:txBody>
          <a:bodyPr vert="horz" wrap="square" lIns="96012" tIns="48006" rIns="96012" bIns="48006" numCol="1" rtlCol="0" anchor="ctr" anchorCtr="0" compatLnSpc="1">
            <a:prstTxWarp prst="textNoShape">
              <a:avLst/>
            </a:prstTxWarp>
          </a:bodyPr>
          <a:lstStyle/>
          <a:p>
            <a:pPr algn="ctr" defTabSz="960120" eaLnBrk="0" fontAlgn="base" hangingPunct="0">
              <a:spcBef>
                <a:spcPct val="0"/>
              </a:spcBef>
              <a:spcAft>
                <a:spcPct val="0"/>
              </a:spcAft>
            </a:pPr>
            <a:r>
              <a:rPr lang="en-US" sz="1890" dirty="0">
                <a:solidFill>
                  <a:srgbClr val="000000"/>
                </a:solidFill>
                <a:latin typeface="Arial" pitchFamily="-108" charset="0"/>
                <a:ea typeface="ＭＳ Ｐゴシック" pitchFamily="-108" charset="-128"/>
                <a:cs typeface="ＭＳ Ｐゴシック" pitchFamily="-108" charset="-128"/>
              </a:rPr>
              <a:t>Message</a:t>
            </a:r>
          </a:p>
          <a:p>
            <a:pPr algn="ctr" defTabSz="960120" eaLnBrk="0" fontAlgn="base" hangingPunct="0">
              <a:spcBef>
                <a:spcPct val="0"/>
              </a:spcBef>
              <a:spcAft>
                <a:spcPct val="0"/>
              </a:spcAft>
            </a:pPr>
            <a:r>
              <a:rPr lang="en-US" sz="1890" dirty="0">
                <a:solidFill>
                  <a:srgbClr val="000000"/>
                </a:solidFill>
                <a:latin typeface="Arial" pitchFamily="-108" charset="0"/>
                <a:ea typeface="ＭＳ Ｐゴシック" pitchFamily="-108" charset="-128"/>
                <a:cs typeface="ＭＳ Ｐゴシック" pitchFamily="-108" charset="-128"/>
              </a:rPr>
              <a:t>Manager</a:t>
            </a:r>
          </a:p>
        </p:txBody>
      </p:sp>
      <p:cxnSp>
        <p:nvCxnSpPr>
          <p:cNvPr id="62" name="Connector: Elbow 63">
            <a:extLst>
              <a:ext uri="{FF2B5EF4-FFF2-40B4-BE49-F238E27FC236}">
                <a16:creationId xmlns:a16="http://schemas.microsoft.com/office/drawing/2014/main" id="{99306833-9388-B840-90D3-FAA82A08721B}"/>
              </a:ext>
            </a:extLst>
          </p:cNvPr>
          <p:cNvCxnSpPr>
            <a:cxnSpLocks/>
          </p:cNvCxnSpPr>
          <p:nvPr/>
        </p:nvCxnSpPr>
        <p:spPr bwMode="auto">
          <a:xfrm>
            <a:off x="6331392" y="3556908"/>
            <a:ext cx="378521" cy="1"/>
          </a:xfrm>
          <a:prstGeom prst="bentConnector3">
            <a:avLst/>
          </a:prstGeom>
          <a:solidFill>
            <a:schemeClr val="accent1"/>
          </a:solidFill>
          <a:ln w="19050" cap="flat" cmpd="sng" algn="ctr">
            <a:solidFill>
              <a:schemeClr val="tx1"/>
            </a:solidFill>
            <a:prstDash val="solid"/>
            <a:round/>
            <a:headEnd type="triangle" w="med" len="med"/>
            <a:tailEnd type="triangle" w="med" len="med"/>
          </a:ln>
          <a:effectLst/>
        </p:spPr>
      </p:cxnSp>
      <p:cxnSp>
        <p:nvCxnSpPr>
          <p:cNvPr id="65" name="Connector: Elbow 75">
            <a:extLst>
              <a:ext uri="{FF2B5EF4-FFF2-40B4-BE49-F238E27FC236}">
                <a16:creationId xmlns:a16="http://schemas.microsoft.com/office/drawing/2014/main" id="{5A6112AE-613A-4C47-A9EF-4B75EC0C5D19}"/>
              </a:ext>
            </a:extLst>
          </p:cNvPr>
          <p:cNvCxnSpPr>
            <a:cxnSpLocks/>
          </p:cNvCxnSpPr>
          <p:nvPr/>
        </p:nvCxnSpPr>
        <p:spPr bwMode="auto">
          <a:xfrm rot="5400000" flipH="1" flipV="1">
            <a:off x="4921173" y="4839601"/>
            <a:ext cx="1579686" cy="1"/>
          </a:xfrm>
          <a:prstGeom prst="bentConnector3">
            <a:avLst>
              <a:gd name="adj1" fmla="val 50000"/>
            </a:avLst>
          </a:prstGeom>
          <a:solidFill>
            <a:schemeClr val="accent1"/>
          </a:solidFill>
          <a:ln w="22225" cap="flat" cmpd="sng" algn="ctr">
            <a:solidFill>
              <a:schemeClr val="accent2"/>
            </a:solidFill>
            <a:prstDash val="sysDash"/>
            <a:round/>
            <a:headEnd type="none" w="med" len="med"/>
            <a:tailEnd type="triangle" w="med" len="med"/>
          </a:ln>
          <a:effectLst/>
        </p:spPr>
      </p:cxnSp>
      <p:grpSp>
        <p:nvGrpSpPr>
          <p:cNvPr id="71" name="Group 70">
            <a:extLst>
              <a:ext uri="{FF2B5EF4-FFF2-40B4-BE49-F238E27FC236}">
                <a16:creationId xmlns:a16="http://schemas.microsoft.com/office/drawing/2014/main" id="{BD448315-3AFF-3D45-A621-67BAC367AFE1}"/>
              </a:ext>
            </a:extLst>
          </p:cNvPr>
          <p:cNvGrpSpPr/>
          <p:nvPr/>
        </p:nvGrpSpPr>
        <p:grpSpPr>
          <a:xfrm>
            <a:off x="6709913" y="2933947"/>
            <a:ext cx="1728216" cy="1239716"/>
            <a:chOff x="6882384" y="2601999"/>
            <a:chExt cx="1728216" cy="1239716"/>
          </a:xfrm>
        </p:grpSpPr>
        <p:sp>
          <p:nvSpPr>
            <p:cNvPr id="51" name="Rectangle 50">
              <a:extLst>
                <a:ext uri="{FF2B5EF4-FFF2-40B4-BE49-F238E27FC236}">
                  <a16:creationId xmlns:a16="http://schemas.microsoft.com/office/drawing/2014/main" id="{9C8755BB-A0CF-4641-AD3E-7E539DEBF187}"/>
                </a:ext>
              </a:extLst>
            </p:cNvPr>
            <p:cNvSpPr/>
            <p:nvPr/>
          </p:nvSpPr>
          <p:spPr>
            <a:xfrm>
              <a:off x="6882384" y="2601999"/>
              <a:ext cx="1728216" cy="1239716"/>
            </a:xfrm>
            <a:prstGeom prst="rect">
              <a:avLst/>
            </a:prstGeom>
            <a:gradFill flip="none" rotWithShape="1">
              <a:gsLst>
                <a:gs pos="0">
                  <a:schemeClr val="accent1">
                    <a:lumMod val="5000"/>
                    <a:lumOff val="95000"/>
                  </a:schemeClr>
                </a:gs>
                <a:gs pos="74000">
                  <a:schemeClr val="accent1"/>
                </a:gs>
                <a:gs pos="83000">
                  <a:schemeClr val="tx2">
                    <a:lumMod val="40000"/>
                    <a:lumOff val="60000"/>
                  </a:schemeClr>
                </a:gs>
                <a:gs pos="100000">
                  <a:schemeClr val="accent1">
                    <a:lumMod val="20000"/>
                    <a:lumOff val="80000"/>
                  </a:schemeClr>
                </a:gs>
              </a:gsLst>
              <a:lin ang="5400000" scaled="1"/>
              <a:tileRect/>
            </a:gradFill>
            <a:ln w="18000">
              <a:solidFill>
                <a:srgbClr val="000000"/>
              </a:solidFill>
            </a:ln>
          </p:spPr>
          <p:txBody>
            <a:bodyPr vert="horz" wrap="square" lIns="96012" tIns="48006" rIns="96012" bIns="48006" numCol="1" rtlCol="0" anchor="t" anchorCtr="0" compatLnSpc="1">
              <a:prstTxWarp prst="textNoShape">
                <a:avLst/>
              </a:prstTxWarp>
            </a:bodyPr>
            <a:lstStyle/>
            <a:p>
              <a:pPr algn="ctr" defTabSz="960120" eaLnBrk="0" fontAlgn="base" hangingPunct="0">
                <a:spcBef>
                  <a:spcPct val="0"/>
                </a:spcBef>
                <a:spcAft>
                  <a:spcPct val="0"/>
                </a:spcAft>
              </a:pPr>
              <a:r>
                <a:rPr lang="en-US" sz="1890" dirty="0">
                  <a:solidFill>
                    <a:srgbClr val="000000"/>
                  </a:solidFill>
                  <a:latin typeface="Arial" pitchFamily="-108" charset="0"/>
                  <a:ea typeface="ＭＳ Ｐゴシック" pitchFamily="-108" charset="-128"/>
                  <a:cs typeface="ＭＳ Ｐゴシック" pitchFamily="-108" charset="-128"/>
                </a:rPr>
                <a:t>RF System</a:t>
              </a:r>
            </a:p>
            <a:p>
              <a:pPr algn="ctr" defTabSz="960120" eaLnBrk="0" fontAlgn="base" hangingPunct="0">
                <a:spcBef>
                  <a:spcPct val="0"/>
                </a:spcBef>
                <a:spcAft>
                  <a:spcPct val="0"/>
                </a:spcAft>
              </a:pPr>
              <a:r>
                <a:rPr lang="en-US" sz="1890" dirty="0">
                  <a:solidFill>
                    <a:srgbClr val="000000"/>
                  </a:solidFill>
                  <a:latin typeface="Arial" pitchFamily="-108" charset="0"/>
                  <a:ea typeface="ＭＳ Ｐゴシック" pitchFamily="-108" charset="-128"/>
                  <a:cs typeface="ＭＳ Ｐゴシック" pitchFamily="-108" charset="-128"/>
                </a:rPr>
                <a:t>Proximity Signals*</a:t>
              </a:r>
            </a:p>
          </p:txBody>
        </p:sp>
        <p:sp>
          <p:nvSpPr>
            <p:cNvPr id="45" name="TextBox 44">
              <a:extLst>
                <a:ext uri="{FF2B5EF4-FFF2-40B4-BE49-F238E27FC236}">
                  <a16:creationId xmlns:a16="http://schemas.microsoft.com/office/drawing/2014/main" id="{912F52C0-6454-4E42-9DA8-17C9BE33CD0F}"/>
                </a:ext>
              </a:extLst>
            </p:cNvPr>
            <p:cNvSpPr txBox="1"/>
            <p:nvPr/>
          </p:nvSpPr>
          <p:spPr>
            <a:xfrm>
              <a:off x="7323163" y="3544190"/>
              <a:ext cx="1059906" cy="261610"/>
            </a:xfrm>
            <a:prstGeom prst="rect">
              <a:avLst/>
            </a:prstGeom>
            <a:noFill/>
          </p:spPr>
          <p:txBody>
            <a:bodyPr wrap="none" rtlCol="0">
              <a:spAutoFit/>
            </a:bodyPr>
            <a:lstStyle/>
            <a:p>
              <a:r>
                <a:rPr lang="en-US" sz="1050" dirty="0"/>
                <a:t>Delay feedback</a:t>
              </a:r>
            </a:p>
          </p:txBody>
        </p:sp>
        <p:sp>
          <p:nvSpPr>
            <p:cNvPr id="67" name="Rectangle 66">
              <a:extLst>
                <a:ext uri="{FF2B5EF4-FFF2-40B4-BE49-F238E27FC236}">
                  <a16:creationId xmlns:a16="http://schemas.microsoft.com/office/drawing/2014/main" id="{5A295A40-2A86-0348-BE58-F1AFA4DFFE58}"/>
                </a:ext>
              </a:extLst>
            </p:cNvPr>
            <p:cNvSpPr/>
            <p:nvPr/>
          </p:nvSpPr>
          <p:spPr>
            <a:xfrm>
              <a:off x="6934200" y="3738593"/>
              <a:ext cx="1644202" cy="10312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U-Turn Arrow 42">
              <a:extLst>
                <a:ext uri="{FF2B5EF4-FFF2-40B4-BE49-F238E27FC236}">
                  <a16:creationId xmlns:a16="http://schemas.microsoft.com/office/drawing/2014/main" id="{4EE672F7-17D0-F343-89E8-229565E50AF6}"/>
                </a:ext>
              </a:extLst>
            </p:cNvPr>
            <p:cNvSpPr/>
            <p:nvPr/>
          </p:nvSpPr>
          <p:spPr>
            <a:xfrm>
              <a:off x="6934200" y="3544190"/>
              <a:ext cx="1644203" cy="194404"/>
            </a:xfrm>
            <a:prstGeom prst="uturnArrow">
              <a:avLst>
                <a:gd name="adj1" fmla="val 0"/>
                <a:gd name="adj2" fmla="val 18920"/>
                <a:gd name="adj3" fmla="val 19554"/>
                <a:gd name="adj4" fmla="val 7998"/>
                <a:gd name="adj5" fmla="val 100000"/>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23" name="Picture 22"/>
          <p:cNvPicPr>
            <a:picLocks noChangeAspect="1"/>
          </p:cNvPicPr>
          <p:nvPr/>
        </p:nvPicPr>
        <p:blipFill>
          <a:blip r:embed="rId4"/>
          <a:stretch>
            <a:fillRect/>
          </a:stretch>
        </p:blipFill>
        <p:spPr>
          <a:xfrm rot="5400000">
            <a:off x="10855696" y="2590512"/>
            <a:ext cx="1872670" cy="1982504"/>
          </a:xfrm>
          <a:prstGeom prst="rect">
            <a:avLst/>
          </a:prstGeom>
        </p:spPr>
      </p:pic>
      <p:sp>
        <p:nvSpPr>
          <p:cNvPr id="69" name="Trapezoid 68">
            <a:extLst>
              <a:ext uri="{FF2B5EF4-FFF2-40B4-BE49-F238E27FC236}">
                <a16:creationId xmlns:a16="http://schemas.microsoft.com/office/drawing/2014/main" id="{F017D13D-93CC-0A45-BC6F-B8B54822772F}"/>
              </a:ext>
            </a:extLst>
          </p:cNvPr>
          <p:cNvSpPr/>
          <p:nvPr/>
        </p:nvSpPr>
        <p:spPr>
          <a:xfrm rot="16200000">
            <a:off x="8441093" y="2396539"/>
            <a:ext cx="2720482" cy="2533867"/>
          </a:xfrm>
          <a:prstGeom prst="trapezoid">
            <a:avLst>
              <a:gd name="adj" fmla="val 46253"/>
            </a:avLst>
          </a:prstGeom>
          <a:gradFill>
            <a:gsLst>
              <a:gs pos="0">
                <a:srgbClr val="4472C4">
                  <a:lumMod val="5000"/>
                  <a:lumOff val="95000"/>
                </a:srgbClr>
              </a:gs>
              <a:gs pos="22000">
                <a:srgbClr val="4472C4">
                  <a:lumMod val="45000"/>
                  <a:lumOff val="55000"/>
                </a:srgbClr>
              </a:gs>
              <a:gs pos="0">
                <a:srgbClr val="4472C4">
                  <a:lumMod val="45000"/>
                  <a:lumOff val="55000"/>
                </a:srgbClr>
              </a:gs>
              <a:gs pos="62000">
                <a:schemeClr val="accent1">
                  <a:lumMod val="20000"/>
                  <a:lumOff val="80000"/>
                </a:schemeClr>
              </a:gs>
              <a:gs pos="100000">
                <a:schemeClr val="bg1">
                  <a:lumMod val="95000"/>
                </a:schemeClr>
              </a:gs>
            </a:gsLst>
            <a:lin ang="5400000" scaled="1"/>
          </a:gradFill>
          <a:ln w="12700" cap="flat" cmpd="sng" algn="ctr">
            <a:solidFill>
              <a:srgbClr val="4472C4">
                <a:shade val="50000"/>
              </a:srgbClr>
            </a:solidFill>
            <a:prstDash val="solid"/>
            <a:miter lim="800000"/>
          </a:ln>
          <a:effectLst/>
        </p:spPr>
        <p:txBody>
          <a:bodyPr rtlCol="0" anchor="ctr"/>
          <a:lstStyle/>
          <a:p>
            <a:pPr algn="ctr" defTabSz="480060">
              <a:defRPr/>
            </a:pPr>
            <a:endParaRPr lang="en-US" sz="1050" kern="0" dirty="0">
              <a:solidFill>
                <a:prstClr val="white"/>
              </a:solidFill>
              <a:latin typeface="Calibri" panose="020F0502020204030204"/>
              <a:ea typeface="ＭＳ Ｐゴシック"/>
            </a:endParaRPr>
          </a:p>
        </p:txBody>
      </p:sp>
      <p:sp>
        <p:nvSpPr>
          <p:cNvPr id="3" name="TextBox 2"/>
          <p:cNvSpPr txBox="1"/>
          <p:nvPr/>
        </p:nvSpPr>
        <p:spPr>
          <a:xfrm>
            <a:off x="9525000" y="2894429"/>
            <a:ext cx="1870754" cy="1569660"/>
          </a:xfrm>
          <a:prstGeom prst="rect">
            <a:avLst/>
          </a:prstGeom>
          <a:noFill/>
        </p:spPr>
        <p:txBody>
          <a:bodyPr wrap="square" rtlCol="0">
            <a:spAutoFit/>
          </a:bodyPr>
          <a:lstStyle/>
          <a:p>
            <a:r>
              <a:rPr lang="en-US" sz="1600" dirty="0"/>
              <a:t>SAR, SSA, </a:t>
            </a:r>
          </a:p>
          <a:p>
            <a:r>
              <a:rPr lang="en-US" sz="1600" dirty="0"/>
              <a:t>PNT Message &amp; </a:t>
            </a:r>
          </a:p>
          <a:p>
            <a:r>
              <a:rPr lang="en-US" sz="1600" dirty="0"/>
              <a:t>Services, </a:t>
            </a:r>
          </a:p>
          <a:p>
            <a:r>
              <a:rPr lang="en-US" sz="1600" dirty="0"/>
              <a:t>1-Way Doppler</a:t>
            </a:r>
          </a:p>
          <a:p>
            <a:r>
              <a:rPr lang="en-US" sz="1600" dirty="0"/>
              <a:t>Pseudo-range</a:t>
            </a:r>
          </a:p>
          <a:p>
            <a:r>
              <a:rPr lang="en-US" sz="1600" dirty="0"/>
              <a:t>Time-transfer</a:t>
            </a:r>
          </a:p>
        </p:txBody>
      </p:sp>
      <p:sp>
        <p:nvSpPr>
          <p:cNvPr id="68" name="Rectangle 67">
            <a:extLst>
              <a:ext uri="{FF2B5EF4-FFF2-40B4-BE49-F238E27FC236}">
                <a16:creationId xmlns:a16="http://schemas.microsoft.com/office/drawing/2014/main" id="{00838DFF-6FBB-1645-AB63-3830404D4A5B}"/>
              </a:ext>
            </a:extLst>
          </p:cNvPr>
          <p:cNvSpPr/>
          <p:nvPr/>
        </p:nvSpPr>
        <p:spPr>
          <a:xfrm>
            <a:off x="76200" y="1384633"/>
            <a:ext cx="8434535" cy="5701967"/>
          </a:xfrm>
          <a:prstGeom prst="rect">
            <a:avLst/>
          </a:prstGeom>
          <a:no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a:extLst>
              <a:ext uri="{FF2B5EF4-FFF2-40B4-BE49-F238E27FC236}">
                <a16:creationId xmlns:a16="http://schemas.microsoft.com/office/drawing/2014/main" id="{D1A36AA2-6637-E84B-8DE3-203B459765D8}"/>
              </a:ext>
            </a:extLst>
          </p:cNvPr>
          <p:cNvSpPr txBox="1"/>
          <p:nvPr/>
        </p:nvSpPr>
        <p:spPr>
          <a:xfrm>
            <a:off x="52535" y="6769870"/>
            <a:ext cx="3901196" cy="369332"/>
          </a:xfrm>
          <a:prstGeom prst="rect">
            <a:avLst/>
          </a:prstGeom>
          <a:noFill/>
        </p:spPr>
        <p:txBody>
          <a:bodyPr wrap="none" rtlCol="0">
            <a:spAutoFit/>
          </a:bodyPr>
          <a:lstStyle/>
          <a:p>
            <a:r>
              <a:rPr lang="en-US" dirty="0" err="1"/>
              <a:t>LunaNet</a:t>
            </a:r>
            <a:r>
              <a:rPr lang="en-US" dirty="0"/>
              <a:t> Node Onboard PNT Subsystem</a:t>
            </a:r>
          </a:p>
        </p:txBody>
      </p:sp>
      <p:cxnSp>
        <p:nvCxnSpPr>
          <p:cNvPr id="102" name="Straight Arrow Connector 101">
            <a:extLst>
              <a:ext uri="{FF2B5EF4-FFF2-40B4-BE49-F238E27FC236}">
                <a16:creationId xmlns:a16="http://schemas.microsoft.com/office/drawing/2014/main" id="{4A3C598D-46E5-ED43-A991-3B6D04BCDF32}"/>
              </a:ext>
            </a:extLst>
          </p:cNvPr>
          <p:cNvCxnSpPr>
            <a:cxnSpLocks/>
          </p:cNvCxnSpPr>
          <p:nvPr/>
        </p:nvCxnSpPr>
        <p:spPr>
          <a:xfrm flipH="1" flipV="1">
            <a:off x="1729932" y="4343400"/>
            <a:ext cx="3400" cy="350594"/>
          </a:xfrm>
          <a:prstGeom prst="straightConnector1">
            <a:avLst/>
          </a:prstGeom>
          <a:ln w="19050">
            <a:solidFill>
              <a:schemeClr val="accent2"/>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D8CD721D-F56B-5B42-A13E-F998A2B347C9}"/>
              </a:ext>
            </a:extLst>
          </p:cNvPr>
          <p:cNvCxnSpPr/>
          <p:nvPr/>
        </p:nvCxnSpPr>
        <p:spPr>
          <a:xfrm flipV="1">
            <a:off x="1727864" y="3275840"/>
            <a:ext cx="0" cy="309404"/>
          </a:xfrm>
          <a:prstGeom prst="straightConnector1">
            <a:avLst/>
          </a:prstGeom>
          <a:ln w="19050">
            <a:solidFill>
              <a:schemeClr val="accent2"/>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893790A0-3391-EC4D-B269-4E306D5C62D5}"/>
              </a:ext>
            </a:extLst>
          </p:cNvPr>
          <p:cNvCxnSpPr/>
          <p:nvPr/>
        </p:nvCxnSpPr>
        <p:spPr>
          <a:xfrm flipV="1">
            <a:off x="1721734" y="2197213"/>
            <a:ext cx="0" cy="309404"/>
          </a:xfrm>
          <a:prstGeom prst="straightConnector1">
            <a:avLst/>
          </a:prstGeom>
          <a:ln w="19050">
            <a:solidFill>
              <a:schemeClr val="accent2"/>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6DDD47EC-8487-4C37-B018-C7E06B10B415}"/>
              </a:ext>
            </a:extLst>
          </p:cNvPr>
          <p:cNvSpPr/>
          <p:nvPr/>
        </p:nvSpPr>
        <p:spPr>
          <a:xfrm>
            <a:off x="878084" y="1499877"/>
            <a:ext cx="1728216" cy="705126"/>
          </a:xfrm>
          <a:prstGeom prst="rect">
            <a:avLst/>
          </a:prstGeom>
          <a:gradFill flip="none" rotWithShape="1">
            <a:gsLst>
              <a:gs pos="0">
                <a:schemeClr val="accent1">
                  <a:lumMod val="5000"/>
                  <a:lumOff val="95000"/>
                </a:schemeClr>
              </a:gs>
              <a:gs pos="74000">
                <a:schemeClr val="accent1"/>
              </a:gs>
              <a:gs pos="83000">
                <a:schemeClr val="accent1"/>
              </a:gs>
              <a:gs pos="100000">
                <a:schemeClr val="accent1">
                  <a:lumMod val="60000"/>
                  <a:lumOff val="40000"/>
                </a:schemeClr>
              </a:gs>
            </a:gsLst>
            <a:lin ang="5400000" scaled="1"/>
            <a:tileRect/>
          </a:gradFill>
          <a:ln w="18000">
            <a:solidFill>
              <a:srgbClr val="000000"/>
            </a:solidFill>
          </a:ln>
        </p:spPr>
        <p:txBody>
          <a:bodyPr vert="horz" wrap="square" lIns="96012" tIns="48006" rIns="96012" bIns="48006" numCol="1" rtlCol="0" anchor="ctr" anchorCtr="0" compatLnSpc="1">
            <a:prstTxWarp prst="textNoShape">
              <a:avLst/>
            </a:prstTxWarp>
          </a:bodyPr>
          <a:lstStyle/>
          <a:p>
            <a:pPr algn="ctr" defTabSz="960120" eaLnBrk="0" fontAlgn="base" hangingPunct="0">
              <a:spcBef>
                <a:spcPct val="0"/>
              </a:spcBef>
              <a:spcAft>
                <a:spcPct val="0"/>
              </a:spcAft>
            </a:pPr>
            <a:r>
              <a:rPr lang="en-US" sz="1890" dirty="0">
                <a:solidFill>
                  <a:srgbClr val="000000"/>
                </a:solidFill>
                <a:latin typeface="Arial" pitchFamily="-108" charset="0"/>
                <a:ea typeface="ＭＳ Ｐゴシック" pitchFamily="-108" charset="-128"/>
                <a:cs typeface="ＭＳ Ｐゴシック" pitchFamily="-108" charset="-128"/>
              </a:rPr>
              <a:t>GNSS weak signal Rx</a:t>
            </a:r>
          </a:p>
        </p:txBody>
      </p:sp>
      <p:sp>
        <p:nvSpPr>
          <p:cNvPr id="36" name="Rectangle 35">
            <a:extLst>
              <a:ext uri="{FF2B5EF4-FFF2-40B4-BE49-F238E27FC236}">
                <a16:creationId xmlns:a16="http://schemas.microsoft.com/office/drawing/2014/main" id="{18E254E6-C38E-4EAD-AD2B-9BA7004B4724}"/>
              </a:ext>
            </a:extLst>
          </p:cNvPr>
          <p:cNvSpPr/>
          <p:nvPr/>
        </p:nvSpPr>
        <p:spPr>
          <a:xfrm>
            <a:off x="878084" y="2404658"/>
            <a:ext cx="1728216" cy="871182"/>
          </a:xfrm>
          <a:prstGeom prst="rect">
            <a:avLst/>
          </a:prstGeom>
          <a:gradFill flip="none" rotWithShape="1">
            <a:gsLst>
              <a:gs pos="0">
                <a:schemeClr val="accent1">
                  <a:lumMod val="5000"/>
                  <a:lumOff val="95000"/>
                </a:schemeClr>
              </a:gs>
              <a:gs pos="74000">
                <a:schemeClr val="accent1"/>
              </a:gs>
              <a:gs pos="83000">
                <a:schemeClr val="accent1"/>
              </a:gs>
              <a:gs pos="100000">
                <a:schemeClr val="accent1">
                  <a:lumMod val="60000"/>
                  <a:lumOff val="40000"/>
                </a:schemeClr>
              </a:gs>
            </a:gsLst>
            <a:lin ang="5400000" scaled="1"/>
            <a:tileRect/>
          </a:gradFill>
          <a:ln w="18000">
            <a:solidFill>
              <a:srgbClr val="000000"/>
            </a:solidFill>
          </a:ln>
        </p:spPr>
        <p:txBody>
          <a:bodyPr vert="horz" wrap="square" lIns="96012" tIns="48006" rIns="96012" bIns="48006" numCol="1" rtlCol="0" anchor="ctr" anchorCtr="0" compatLnSpc="1">
            <a:prstTxWarp prst="textNoShape">
              <a:avLst/>
            </a:prstTxWarp>
          </a:bodyPr>
          <a:lstStyle/>
          <a:p>
            <a:pPr algn="ctr" defTabSz="960120" eaLnBrk="0" fontAlgn="base" hangingPunct="0">
              <a:spcBef>
                <a:spcPct val="0"/>
              </a:spcBef>
              <a:spcAft>
                <a:spcPct val="0"/>
              </a:spcAft>
            </a:pPr>
            <a:r>
              <a:rPr lang="en-US" sz="1890" dirty="0">
                <a:solidFill>
                  <a:srgbClr val="000000"/>
                </a:solidFill>
                <a:latin typeface="Arial" pitchFamily="-108" charset="0"/>
                <a:ea typeface="ＭＳ Ｐゴシック" pitchFamily="-108" charset="-128"/>
                <a:cs typeface="ＭＳ Ｐゴシック" pitchFamily="-108" charset="-128"/>
              </a:rPr>
              <a:t>Direct-from-Earth (DFE) Rx</a:t>
            </a:r>
          </a:p>
        </p:txBody>
      </p:sp>
      <p:sp>
        <p:nvSpPr>
          <p:cNvPr id="37" name="Rectangle 36">
            <a:extLst>
              <a:ext uri="{FF2B5EF4-FFF2-40B4-BE49-F238E27FC236}">
                <a16:creationId xmlns:a16="http://schemas.microsoft.com/office/drawing/2014/main" id="{AB73D6A1-2D04-4E9E-ABDE-2F2AD4C35BF4}"/>
              </a:ext>
            </a:extLst>
          </p:cNvPr>
          <p:cNvSpPr/>
          <p:nvPr/>
        </p:nvSpPr>
        <p:spPr>
          <a:xfrm>
            <a:off x="857855" y="4569259"/>
            <a:ext cx="1728216" cy="957064"/>
          </a:xfrm>
          <a:prstGeom prst="rect">
            <a:avLst/>
          </a:prstGeom>
          <a:gradFill flip="none" rotWithShape="1">
            <a:gsLst>
              <a:gs pos="0">
                <a:schemeClr val="accent1">
                  <a:lumMod val="5000"/>
                  <a:lumOff val="95000"/>
                </a:schemeClr>
              </a:gs>
              <a:gs pos="74000">
                <a:schemeClr val="accent1"/>
              </a:gs>
              <a:gs pos="83000">
                <a:schemeClr val="accent1"/>
              </a:gs>
              <a:gs pos="100000">
                <a:schemeClr val="accent1">
                  <a:lumMod val="60000"/>
                  <a:lumOff val="40000"/>
                </a:schemeClr>
              </a:gs>
            </a:gsLst>
            <a:lin ang="5400000" scaled="1"/>
            <a:tileRect/>
          </a:gradFill>
          <a:ln w="18000">
            <a:solidFill>
              <a:srgbClr val="000000"/>
            </a:solidFill>
          </a:ln>
        </p:spPr>
        <p:txBody>
          <a:bodyPr vert="horz" wrap="square" lIns="96012" tIns="48006" rIns="96012" bIns="48006" numCol="1" rtlCol="0" anchor="ctr" anchorCtr="0" compatLnSpc="1">
            <a:prstTxWarp prst="textNoShape">
              <a:avLst/>
            </a:prstTxWarp>
          </a:bodyPr>
          <a:lstStyle/>
          <a:p>
            <a:pPr algn="ctr">
              <a:spcBef>
                <a:spcPct val="0"/>
              </a:spcBef>
              <a:spcAft>
                <a:spcPct val="0"/>
              </a:spcAft>
            </a:pPr>
            <a:r>
              <a:rPr lang="en-US" sz="1890" dirty="0" err="1">
                <a:latin typeface="Arial"/>
                <a:ea typeface="ＭＳ Ｐゴシック"/>
                <a:cs typeface="Arial"/>
              </a:rPr>
              <a:t>LunaNet</a:t>
            </a:r>
            <a:endParaRPr lang="en-US" sz="1890" dirty="0">
              <a:latin typeface="Arial"/>
              <a:ea typeface="ＭＳ Ｐゴシック"/>
              <a:cs typeface="Arial"/>
            </a:endParaRPr>
          </a:p>
          <a:p>
            <a:pPr algn="ctr">
              <a:spcBef>
                <a:spcPct val="0"/>
              </a:spcBef>
              <a:spcAft>
                <a:spcPct val="0"/>
              </a:spcAft>
            </a:pPr>
            <a:r>
              <a:rPr lang="en-US" sz="1890" dirty="0">
                <a:latin typeface="Arial"/>
                <a:ea typeface="ＭＳ Ｐゴシック"/>
                <a:cs typeface="Arial"/>
              </a:rPr>
              <a:t>Crosslinks</a:t>
            </a:r>
          </a:p>
        </p:txBody>
      </p:sp>
      <p:sp>
        <p:nvSpPr>
          <p:cNvPr id="86" name="Rectangle 85">
            <a:extLst>
              <a:ext uri="{FF2B5EF4-FFF2-40B4-BE49-F238E27FC236}">
                <a16:creationId xmlns:a16="http://schemas.microsoft.com/office/drawing/2014/main" id="{F02F117B-9D0A-1040-AB04-6C3D7E148035}"/>
              </a:ext>
            </a:extLst>
          </p:cNvPr>
          <p:cNvSpPr/>
          <p:nvPr/>
        </p:nvSpPr>
        <p:spPr>
          <a:xfrm>
            <a:off x="861026" y="3472218"/>
            <a:ext cx="1728216" cy="871182"/>
          </a:xfrm>
          <a:prstGeom prst="rect">
            <a:avLst/>
          </a:prstGeom>
          <a:gradFill flip="none" rotWithShape="1">
            <a:gsLst>
              <a:gs pos="0">
                <a:schemeClr val="accent1">
                  <a:lumMod val="5000"/>
                  <a:lumOff val="95000"/>
                </a:schemeClr>
              </a:gs>
              <a:gs pos="74000">
                <a:schemeClr val="accent1"/>
              </a:gs>
              <a:gs pos="83000">
                <a:schemeClr val="accent1"/>
              </a:gs>
              <a:gs pos="100000">
                <a:schemeClr val="accent1">
                  <a:lumMod val="60000"/>
                  <a:lumOff val="40000"/>
                </a:schemeClr>
              </a:gs>
            </a:gsLst>
            <a:lin ang="5400000" scaled="1"/>
            <a:tileRect/>
          </a:gradFill>
          <a:ln w="18000">
            <a:solidFill>
              <a:srgbClr val="000000"/>
            </a:solidFill>
          </a:ln>
        </p:spPr>
        <p:txBody>
          <a:bodyPr vert="horz" wrap="square" lIns="96012" tIns="48006" rIns="96012" bIns="48006" numCol="1" rtlCol="0" anchor="ctr" anchorCtr="0" compatLnSpc="1">
            <a:prstTxWarp prst="textNoShape">
              <a:avLst/>
            </a:prstTxWarp>
          </a:bodyPr>
          <a:lstStyle/>
          <a:p>
            <a:pPr algn="ctr" defTabSz="960120" eaLnBrk="0" fontAlgn="base" hangingPunct="0">
              <a:spcBef>
                <a:spcPct val="0"/>
              </a:spcBef>
              <a:spcAft>
                <a:spcPct val="0"/>
              </a:spcAft>
            </a:pPr>
            <a:r>
              <a:rPr lang="en-US" sz="1890" dirty="0">
                <a:solidFill>
                  <a:srgbClr val="000000"/>
                </a:solidFill>
                <a:latin typeface="Arial" pitchFamily="-108" charset="0"/>
                <a:ea typeface="ＭＳ Ｐゴシック" pitchFamily="-108" charset="-128"/>
                <a:cs typeface="ＭＳ Ｐゴシック" pitchFamily="-108" charset="-128"/>
              </a:rPr>
              <a:t>Optical Nav</a:t>
            </a:r>
          </a:p>
        </p:txBody>
      </p:sp>
      <p:cxnSp>
        <p:nvCxnSpPr>
          <p:cNvPr id="105" name="Connector: Elbow 54">
            <a:extLst>
              <a:ext uri="{FF2B5EF4-FFF2-40B4-BE49-F238E27FC236}">
                <a16:creationId xmlns:a16="http://schemas.microsoft.com/office/drawing/2014/main" id="{30E46806-C240-4C45-B4FA-A7C351D03CAC}"/>
              </a:ext>
            </a:extLst>
          </p:cNvPr>
          <p:cNvCxnSpPr>
            <a:cxnSpLocks/>
          </p:cNvCxnSpPr>
          <p:nvPr/>
        </p:nvCxnSpPr>
        <p:spPr bwMode="auto">
          <a:xfrm flipV="1">
            <a:off x="2606300" y="3790066"/>
            <a:ext cx="406135" cy="354923"/>
          </a:xfrm>
          <a:prstGeom prst="bentConnector3">
            <a:avLst/>
          </a:prstGeom>
          <a:solidFill>
            <a:schemeClr val="accent1"/>
          </a:solidFill>
          <a:ln w="19050" cap="flat" cmpd="sng" algn="ctr">
            <a:solidFill>
              <a:schemeClr val="tx1"/>
            </a:solidFill>
            <a:prstDash val="solid"/>
            <a:round/>
            <a:headEnd type="none" w="med" len="med"/>
            <a:tailEnd type="triangle"/>
          </a:ln>
          <a:effectLst/>
        </p:spPr>
      </p:cxnSp>
      <p:cxnSp>
        <p:nvCxnSpPr>
          <p:cNvPr id="59" name="Connector: Elbow 56">
            <a:extLst>
              <a:ext uri="{FF2B5EF4-FFF2-40B4-BE49-F238E27FC236}">
                <a16:creationId xmlns:a16="http://schemas.microsoft.com/office/drawing/2014/main" id="{FF9AD2B4-AF6F-6A45-B7A6-58EEA2FBCF39}"/>
              </a:ext>
            </a:extLst>
          </p:cNvPr>
          <p:cNvCxnSpPr>
            <a:cxnSpLocks/>
          </p:cNvCxnSpPr>
          <p:nvPr/>
        </p:nvCxnSpPr>
        <p:spPr bwMode="auto">
          <a:xfrm rot="5400000" flipH="1" flipV="1">
            <a:off x="1914787" y="4731758"/>
            <a:ext cx="2208451" cy="816415"/>
          </a:xfrm>
          <a:prstGeom prst="bentConnector3">
            <a:avLst>
              <a:gd name="adj1" fmla="val -1034"/>
            </a:avLst>
          </a:prstGeom>
          <a:solidFill>
            <a:schemeClr val="accent1"/>
          </a:solidFill>
          <a:ln w="19050" cap="flat" cmpd="sng" algn="ctr">
            <a:solidFill>
              <a:schemeClr val="tx1"/>
            </a:solidFill>
            <a:prstDash val="solid"/>
            <a:round/>
            <a:headEnd type="none" w="med" len="med"/>
            <a:tailEnd type="triangle"/>
          </a:ln>
          <a:effectLst/>
        </p:spPr>
      </p:cxnSp>
      <p:cxnSp>
        <p:nvCxnSpPr>
          <p:cNvPr id="44" name="Connector: Elbow 43">
            <a:extLst>
              <a:ext uri="{FF2B5EF4-FFF2-40B4-BE49-F238E27FC236}">
                <a16:creationId xmlns:a16="http://schemas.microsoft.com/office/drawing/2014/main" id="{2D3EA0F0-7A25-4495-9955-F3AE0AF9AEA6}"/>
              </a:ext>
            </a:extLst>
          </p:cNvPr>
          <p:cNvCxnSpPr>
            <a:cxnSpLocks/>
            <a:stCxn id="39" idx="1"/>
            <a:endCxn id="37" idx="2"/>
          </p:cNvCxnSpPr>
          <p:nvPr/>
        </p:nvCxnSpPr>
        <p:spPr bwMode="auto">
          <a:xfrm rot="10800000">
            <a:off x="1721963" y="5526324"/>
            <a:ext cx="2025142" cy="586749"/>
          </a:xfrm>
          <a:prstGeom prst="bentConnector2">
            <a:avLst/>
          </a:prstGeom>
          <a:solidFill>
            <a:schemeClr val="accent1"/>
          </a:solidFill>
          <a:ln w="22225" cap="flat" cmpd="sng" algn="ctr">
            <a:solidFill>
              <a:schemeClr val="accent2"/>
            </a:solidFill>
            <a:prstDash val="sysDash"/>
            <a:round/>
            <a:headEnd type="none" w="med" len="med"/>
            <a:tailEnd type="triangle"/>
          </a:ln>
          <a:effectLst/>
        </p:spPr>
      </p:cxnSp>
      <p:sp>
        <p:nvSpPr>
          <p:cNvPr id="50" name="Rectangle 49">
            <a:extLst>
              <a:ext uri="{FF2B5EF4-FFF2-40B4-BE49-F238E27FC236}">
                <a16:creationId xmlns:a16="http://schemas.microsoft.com/office/drawing/2014/main" id="{C700BC0E-D11A-6E49-8C44-8FCD3344D9AF}"/>
              </a:ext>
            </a:extLst>
          </p:cNvPr>
          <p:cNvSpPr/>
          <p:nvPr/>
        </p:nvSpPr>
        <p:spPr>
          <a:xfrm>
            <a:off x="561020" y="5714067"/>
            <a:ext cx="2045280" cy="957064"/>
          </a:xfrm>
          <a:prstGeom prst="rect">
            <a:avLst/>
          </a:prstGeom>
          <a:gradFill flip="none" rotWithShape="1">
            <a:gsLst>
              <a:gs pos="0">
                <a:schemeClr val="accent1">
                  <a:lumMod val="5000"/>
                  <a:lumOff val="95000"/>
                </a:schemeClr>
              </a:gs>
              <a:gs pos="74000">
                <a:schemeClr val="accent1"/>
              </a:gs>
              <a:gs pos="83000">
                <a:schemeClr val="accent1"/>
              </a:gs>
              <a:gs pos="100000">
                <a:schemeClr val="accent1">
                  <a:lumMod val="60000"/>
                  <a:lumOff val="40000"/>
                </a:schemeClr>
              </a:gs>
            </a:gsLst>
            <a:lin ang="5400000" scaled="1"/>
            <a:tileRect/>
          </a:gradFill>
          <a:ln w="18000">
            <a:solidFill>
              <a:srgbClr val="000000"/>
            </a:solidFill>
          </a:ln>
        </p:spPr>
        <p:txBody>
          <a:bodyPr vert="horz" wrap="square" lIns="96012" tIns="48006" rIns="96012" bIns="48006" numCol="1" rtlCol="0" anchor="ctr" anchorCtr="0" compatLnSpc="1">
            <a:prstTxWarp prst="textNoShape">
              <a:avLst/>
            </a:prstTxWarp>
          </a:bodyPr>
          <a:lstStyle/>
          <a:p>
            <a:pPr marL="0" lvl="1" algn="ctr">
              <a:spcBef>
                <a:spcPct val="0"/>
              </a:spcBef>
              <a:spcAft>
                <a:spcPct val="0"/>
              </a:spcAft>
            </a:pPr>
            <a:r>
              <a:rPr lang="en-US" sz="1890" dirty="0">
                <a:latin typeface="Arial"/>
                <a:ea typeface="ＭＳ Ｐゴシック"/>
              </a:rPr>
              <a:t>Accelerometer IMU</a:t>
            </a:r>
          </a:p>
        </p:txBody>
      </p:sp>
      <p:sp>
        <p:nvSpPr>
          <p:cNvPr id="28" name="TextBox 27">
            <a:extLst>
              <a:ext uri="{FF2B5EF4-FFF2-40B4-BE49-F238E27FC236}">
                <a16:creationId xmlns:a16="http://schemas.microsoft.com/office/drawing/2014/main" id="{E6A290E3-2957-634F-9ADC-837A8076B861}"/>
              </a:ext>
            </a:extLst>
          </p:cNvPr>
          <p:cNvSpPr txBox="1"/>
          <p:nvPr/>
        </p:nvSpPr>
        <p:spPr>
          <a:xfrm>
            <a:off x="8476137" y="6209466"/>
            <a:ext cx="1998921" cy="923330"/>
          </a:xfrm>
          <a:prstGeom prst="rect">
            <a:avLst/>
          </a:prstGeom>
          <a:noFill/>
        </p:spPr>
        <p:txBody>
          <a:bodyPr wrap="square" rtlCol="0">
            <a:spAutoFit/>
          </a:bodyPr>
          <a:lstStyle/>
          <a:p>
            <a:r>
              <a:rPr lang="en-US" i="1" dirty="0"/>
              <a:t>*Software-defined for flexibility and adaptability</a:t>
            </a:r>
          </a:p>
        </p:txBody>
      </p:sp>
      <p:grpSp>
        <p:nvGrpSpPr>
          <p:cNvPr id="32" name="Group 31">
            <a:extLst>
              <a:ext uri="{FF2B5EF4-FFF2-40B4-BE49-F238E27FC236}">
                <a16:creationId xmlns:a16="http://schemas.microsoft.com/office/drawing/2014/main" id="{35692ECC-5FBF-3D49-8A5F-C0FFCEED9237}"/>
              </a:ext>
            </a:extLst>
          </p:cNvPr>
          <p:cNvGrpSpPr/>
          <p:nvPr/>
        </p:nvGrpSpPr>
        <p:grpSpPr>
          <a:xfrm>
            <a:off x="11011486" y="5833475"/>
            <a:ext cx="1425242" cy="772863"/>
            <a:chOff x="10414415" y="5867400"/>
            <a:chExt cx="1425242" cy="772863"/>
          </a:xfrm>
        </p:grpSpPr>
        <p:sp>
          <p:nvSpPr>
            <p:cNvPr id="66" name="Rectangle 65">
              <a:extLst>
                <a:ext uri="{FF2B5EF4-FFF2-40B4-BE49-F238E27FC236}">
                  <a16:creationId xmlns:a16="http://schemas.microsoft.com/office/drawing/2014/main" id="{2A06EE1E-BA45-7E46-958C-8D94B4EA2CC7}"/>
                </a:ext>
              </a:extLst>
            </p:cNvPr>
            <p:cNvSpPr/>
            <p:nvPr/>
          </p:nvSpPr>
          <p:spPr>
            <a:xfrm>
              <a:off x="10414415" y="5867400"/>
              <a:ext cx="1425242" cy="772863"/>
            </a:xfrm>
            <a:prstGeom prst="rect">
              <a:avLst/>
            </a:prstGeom>
            <a:no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23158CBE-3D81-524C-ABCB-D59D57A9DE20}"/>
                </a:ext>
              </a:extLst>
            </p:cNvPr>
            <p:cNvSpPr txBox="1"/>
            <p:nvPr/>
          </p:nvSpPr>
          <p:spPr>
            <a:xfrm>
              <a:off x="10581228" y="5943600"/>
              <a:ext cx="1126480" cy="646331"/>
            </a:xfrm>
            <a:prstGeom prst="rect">
              <a:avLst/>
            </a:prstGeom>
            <a:noFill/>
          </p:spPr>
          <p:txBody>
            <a:bodyPr wrap="square" rtlCol="0">
              <a:spAutoFit/>
            </a:bodyPr>
            <a:lstStyle/>
            <a:p>
              <a:pPr algn="ctr"/>
              <a:r>
                <a:rPr lang="en-US" dirty="0" err="1"/>
                <a:t>LunaNet</a:t>
              </a:r>
              <a:r>
                <a:rPr lang="en-US" dirty="0"/>
                <a:t> Node n</a:t>
              </a:r>
            </a:p>
          </p:txBody>
        </p:sp>
      </p:grpSp>
      <p:cxnSp>
        <p:nvCxnSpPr>
          <p:cNvPr id="42" name="Straight Arrow Connector 41">
            <a:extLst>
              <a:ext uri="{FF2B5EF4-FFF2-40B4-BE49-F238E27FC236}">
                <a16:creationId xmlns:a16="http://schemas.microsoft.com/office/drawing/2014/main" id="{42EC4CD3-E8E3-BC48-A45D-E1400D433BD0}"/>
              </a:ext>
            </a:extLst>
          </p:cNvPr>
          <p:cNvCxnSpPr>
            <a:cxnSpLocks/>
          </p:cNvCxnSpPr>
          <p:nvPr/>
        </p:nvCxnSpPr>
        <p:spPr>
          <a:xfrm>
            <a:off x="8633641" y="4343400"/>
            <a:ext cx="2762113" cy="1465075"/>
          </a:xfrm>
          <a:prstGeom prst="straightConnector1">
            <a:avLst/>
          </a:prstGeom>
          <a:ln w="41275">
            <a:solidFill>
              <a:schemeClr val="tx2">
                <a:lumMod val="75000"/>
              </a:schemeClr>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55064D2D-95FD-8043-B5C4-2EF6FEF25BF3}"/>
              </a:ext>
            </a:extLst>
          </p:cNvPr>
          <p:cNvSpPr txBox="1"/>
          <p:nvPr/>
        </p:nvSpPr>
        <p:spPr>
          <a:xfrm rot="1708837">
            <a:off x="9424399" y="5173903"/>
            <a:ext cx="1532792" cy="350865"/>
          </a:xfrm>
          <a:prstGeom prst="rect">
            <a:avLst/>
          </a:prstGeom>
          <a:noFill/>
        </p:spPr>
        <p:txBody>
          <a:bodyPr wrap="none" rtlCol="0">
            <a:spAutoFit/>
          </a:bodyPr>
          <a:lstStyle/>
          <a:p>
            <a:r>
              <a:rPr lang="en-US" sz="1680" i="1" dirty="0"/>
              <a:t>Crosslink Signal</a:t>
            </a:r>
          </a:p>
        </p:txBody>
      </p:sp>
    </p:spTree>
    <p:extLst>
      <p:ext uri="{BB962C8B-B14F-4D97-AF65-F5344CB8AC3E}">
        <p14:creationId xmlns:p14="http://schemas.microsoft.com/office/powerpoint/2010/main" val="21535266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86D08-29A2-4A59-89FB-79C4CED944D7}"/>
              </a:ext>
            </a:extLst>
          </p:cNvPr>
          <p:cNvSpPr>
            <a:spLocks noGrp="1"/>
          </p:cNvSpPr>
          <p:nvPr>
            <p:ph type="title"/>
          </p:nvPr>
        </p:nvSpPr>
        <p:spPr>
          <a:xfrm>
            <a:off x="426720" y="403861"/>
            <a:ext cx="11965940" cy="798434"/>
          </a:xfrm>
        </p:spPr>
        <p:txBody>
          <a:bodyPr/>
          <a:lstStyle/>
          <a:p>
            <a:r>
              <a:rPr lang="en-US" dirty="0" err="1"/>
              <a:t>LunaNet</a:t>
            </a:r>
            <a:r>
              <a:rPr lang="en-US" dirty="0"/>
              <a:t> S-Band AFS Service</a:t>
            </a:r>
          </a:p>
        </p:txBody>
      </p:sp>
      <p:sp>
        <p:nvSpPr>
          <p:cNvPr id="4" name="Slide Number Placeholder 3">
            <a:extLst>
              <a:ext uri="{FF2B5EF4-FFF2-40B4-BE49-F238E27FC236}">
                <a16:creationId xmlns:a16="http://schemas.microsoft.com/office/drawing/2014/main" id="{28DC496A-9ECA-4386-A403-B4354C57506F}"/>
              </a:ext>
            </a:extLst>
          </p:cNvPr>
          <p:cNvSpPr>
            <a:spLocks noGrp="1"/>
          </p:cNvSpPr>
          <p:nvPr>
            <p:ph type="sldNum" sz="quarter" idx="10"/>
          </p:nvPr>
        </p:nvSpPr>
        <p:spPr/>
        <p:txBody>
          <a:bodyPr/>
          <a:lstStyle/>
          <a:p>
            <a:pPr algn="r" defTabSz="960120">
              <a:defRPr/>
            </a:pPr>
            <a:fld id="{D6BBC5BD-4A28-EA4C-9174-48693BF00394}" type="slidenum">
              <a:rPr lang="en-US" altLang="en-US" sz="840" b="1">
                <a:solidFill>
                  <a:srgbClr val="6E1463"/>
                </a:solidFill>
                <a:latin typeface="Arial"/>
                <a:ea typeface="ＭＳ Ｐゴシック"/>
              </a:rPr>
              <a:pPr algn="r" defTabSz="960120">
                <a:defRPr/>
              </a:pPr>
              <a:t>11</a:t>
            </a:fld>
            <a:endParaRPr lang="en-US" altLang="en-US" sz="840" b="1">
              <a:solidFill>
                <a:srgbClr val="6E1463"/>
              </a:solidFill>
              <a:latin typeface="Arial"/>
              <a:ea typeface="ＭＳ Ｐゴシック"/>
            </a:endParaRPr>
          </a:p>
        </p:txBody>
      </p:sp>
      <p:grpSp>
        <p:nvGrpSpPr>
          <p:cNvPr id="29" name="Group 28">
            <a:extLst>
              <a:ext uri="{FF2B5EF4-FFF2-40B4-BE49-F238E27FC236}">
                <a16:creationId xmlns:a16="http://schemas.microsoft.com/office/drawing/2014/main" id="{3B3ADC85-C651-42AC-BC0C-3032C5729658}"/>
              </a:ext>
            </a:extLst>
          </p:cNvPr>
          <p:cNvGrpSpPr/>
          <p:nvPr/>
        </p:nvGrpSpPr>
        <p:grpSpPr>
          <a:xfrm>
            <a:off x="838200" y="2667000"/>
            <a:ext cx="6630760" cy="2167490"/>
            <a:chOff x="1843619" y="1678907"/>
            <a:chExt cx="9353118" cy="4311895"/>
          </a:xfrm>
        </p:grpSpPr>
        <p:sp>
          <p:nvSpPr>
            <p:cNvPr id="30" name="Oval 29">
              <a:extLst>
                <a:ext uri="{FF2B5EF4-FFF2-40B4-BE49-F238E27FC236}">
                  <a16:creationId xmlns:a16="http://schemas.microsoft.com/office/drawing/2014/main" id="{7E6B99CE-4483-4963-8A23-78E55FB6B3E5}"/>
                </a:ext>
              </a:extLst>
            </p:cNvPr>
            <p:cNvSpPr/>
            <p:nvPr/>
          </p:nvSpPr>
          <p:spPr>
            <a:xfrm>
              <a:off x="1843619" y="2957923"/>
              <a:ext cx="1629950" cy="2055929"/>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algn="ctr" defTabSz="480060">
                <a:defRPr/>
              </a:pPr>
              <a:r>
                <a:rPr lang="en-US" sz="1200" kern="0" dirty="0" err="1">
                  <a:solidFill>
                    <a:prstClr val="white"/>
                  </a:solidFill>
                  <a:latin typeface="Calibri" panose="020F0502020204030204"/>
                  <a:ea typeface="ＭＳ Ｐゴシック"/>
                </a:rPr>
                <a:t>LunaNet</a:t>
              </a:r>
              <a:r>
                <a:rPr lang="en-US" sz="1200" kern="0" dirty="0">
                  <a:solidFill>
                    <a:prstClr val="white"/>
                  </a:solidFill>
                  <a:latin typeface="Calibri" panose="020F0502020204030204"/>
                  <a:ea typeface="ＭＳ Ｐゴシック"/>
                </a:rPr>
                <a:t> Node AFS</a:t>
              </a:r>
            </a:p>
          </p:txBody>
        </p:sp>
        <p:sp>
          <p:nvSpPr>
            <p:cNvPr id="31" name="Trapezoid 30">
              <a:extLst>
                <a:ext uri="{FF2B5EF4-FFF2-40B4-BE49-F238E27FC236}">
                  <a16:creationId xmlns:a16="http://schemas.microsoft.com/office/drawing/2014/main" id="{70D2F494-EF5D-46E1-87BB-C2FEB07FA875}"/>
                </a:ext>
              </a:extLst>
            </p:cNvPr>
            <p:cNvSpPr/>
            <p:nvPr/>
          </p:nvSpPr>
          <p:spPr>
            <a:xfrm rot="16200000">
              <a:off x="5314765" y="108830"/>
              <a:ext cx="4311895" cy="7452049"/>
            </a:xfrm>
            <a:prstGeom prst="trapezoid">
              <a:avLst>
                <a:gd name="adj" fmla="val 41988"/>
              </a:avLst>
            </a:prstGeom>
            <a:gradFill>
              <a:gsLst>
                <a:gs pos="0">
                  <a:srgbClr val="4472C4">
                    <a:lumMod val="5000"/>
                    <a:lumOff val="95000"/>
                  </a:srgbClr>
                </a:gs>
                <a:gs pos="19000">
                  <a:srgbClr val="4472C4">
                    <a:lumMod val="45000"/>
                    <a:lumOff val="55000"/>
                  </a:srgbClr>
                </a:gs>
                <a:gs pos="0">
                  <a:srgbClr val="4472C4">
                    <a:lumMod val="45000"/>
                    <a:lumOff val="55000"/>
                  </a:srgbClr>
                </a:gs>
                <a:gs pos="35000">
                  <a:srgbClr val="4472C4">
                    <a:lumMod val="30000"/>
                    <a:lumOff val="70000"/>
                  </a:srgbClr>
                </a:gs>
              </a:gsLst>
              <a:lin ang="5400000" scaled="1"/>
            </a:gradFill>
            <a:ln w="12700" cap="flat" cmpd="sng" algn="ctr">
              <a:solidFill>
                <a:srgbClr val="4472C4">
                  <a:shade val="50000"/>
                </a:srgbClr>
              </a:solidFill>
              <a:prstDash val="solid"/>
              <a:miter lim="800000"/>
            </a:ln>
            <a:effectLst/>
          </p:spPr>
          <p:txBody>
            <a:bodyPr rtlCol="0" anchor="ctr"/>
            <a:lstStyle/>
            <a:p>
              <a:pPr algn="ctr" defTabSz="480060">
                <a:defRPr/>
              </a:pPr>
              <a:endParaRPr lang="en-US" sz="1050" kern="0">
                <a:solidFill>
                  <a:prstClr val="white"/>
                </a:solidFill>
                <a:latin typeface="Calibri" panose="020F0502020204030204"/>
                <a:ea typeface="ＭＳ Ｐゴシック"/>
              </a:endParaRPr>
            </a:p>
          </p:txBody>
        </p:sp>
        <p:sp>
          <p:nvSpPr>
            <p:cNvPr id="32" name="Oval 31">
              <a:extLst>
                <a:ext uri="{FF2B5EF4-FFF2-40B4-BE49-F238E27FC236}">
                  <a16:creationId xmlns:a16="http://schemas.microsoft.com/office/drawing/2014/main" id="{EAC785E4-E7D8-4AAE-8E80-BEAC2D686828}"/>
                </a:ext>
              </a:extLst>
            </p:cNvPr>
            <p:cNvSpPr/>
            <p:nvPr/>
          </p:nvSpPr>
          <p:spPr>
            <a:xfrm>
              <a:off x="9346194" y="2156413"/>
              <a:ext cx="1025068" cy="76717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algn="ctr" defTabSz="480060">
                <a:defRPr/>
              </a:pPr>
              <a:r>
                <a:rPr lang="en-US" sz="1200" kern="0">
                  <a:solidFill>
                    <a:prstClr val="white"/>
                  </a:solidFill>
                  <a:latin typeface="Calibri" panose="020F0502020204030204"/>
                  <a:ea typeface="ＭＳ Ｐゴシック"/>
                </a:rPr>
                <a:t>User A</a:t>
              </a:r>
            </a:p>
          </p:txBody>
        </p:sp>
        <p:sp>
          <p:nvSpPr>
            <p:cNvPr id="33" name="Oval 32">
              <a:extLst>
                <a:ext uri="{FF2B5EF4-FFF2-40B4-BE49-F238E27FC236}">
                  <a16:creationId xmlns:a16="http://schemas.microsoft.com/office/drawing/2014/main" id="{82B2D262-37FE-4246-926B-B2F62DEF9A86}"/>
                </a:ext>
              </a:extLst>
            </p:cNvPr>
            <p:cNvSpPr/>
            <p:nvPr/>
          </p:nvSpPr>
          <p:spPr>
            <a:xfrm>
              <a:off x="10008036" y="4649493"/>
              <a:ext cx="1025068" cy="76717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algn="ctr" defTabSz="480060">
                <a:defRPr/>
              </a:pPr>
              <a:r>
                <a:rPr lang="en-US" sz="1200" kern="0" dirty="0">
                  <a:solidFill>
                    <a:prstClr val="white"/>
                  </a:solidFill>
                  <a:latin typeface="Calibri" panose="020F0502020204030204"/>
                  <a:ea typeface="ＭＳ Ｐゴシック"/>
                </a:rPr>
                <a:t>User B</a:t>
              </a:r>
            </a:p>
          </p:txBody>
        </p:sp>
        <p:sp>
          <p:nvSpPr>
            <p:cNvPr id="34" name="Oval 33">
              <a:extLst>
                <a:ext uri="{FF2B5EF4-FFF2-40B4-BE49-F238E27FC236}">
                  <a16:creationId xmlns:a16="http://schemas.microsoft.com/office/drawing/2014/main" id="{1CEF8BEE-0395-4F37-B4A8-E6733AB6AD45}"/>
                </a:ext>
              </a:extLst>
            </p:cNvPr>
            <p:cNvSpPr/>
            <p:nvPr/>
          </p:nvSpPr>
          <p:spPr>
            <a:xfrm>
              <a:off x="7342006" y="3300754"/>
              <a:ext cx="1071348" cy="723749"/>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algn="ctr" defTabSz="480060">
                <a:defRPr/>
              </a:pPr>
              <a:r>
                <a:rPr lang="en-US" sz="1200" kern="0">
                  <a:solidFill>
                    <a:prstClr val="white"/>
                  </a:solidFill>
                  <a:latin typeface="Calibri" panose="020F0502020204030204"/>
                  <a:ea typeface="ＭＳ Ｐゴシック"/>
                </a:rPr>
                <a:t>User C</a:t>
              </a:r>
            </a:p>
          </p:txBody>
        </p:sp>
        <p:sp>
          <p:nvSpPr>
            <p:cNvPr id="35" name="Arrow: Right 34">
              <a:extLst>
                <a:ext uri="{FF2B5EF4-FFF2-40B4-BE49-F238E27FC236}">
                  <a16:creationId xmlns:a16="http://schemas.microsoft.com/office/drawing/2014/main" id="{4499B5D1-A4A0-416E-99DB-3CFCDEE234B0}"/>
                </a:ext>
              </a:extLst>
            </p:cNvPr>
            <p:cNvSpPr/>
            <p:nvPr/>
          </p:nvSpPr>
          <p:spPr>
            <a:xfrm>
              <a:off x="3468394" y="3406030"/>
              <a:ext cx="276293" cy="901243"/>
            </a:xfrm>
            <a:prstGeom prst="rightArrow">
              <a:avLst/>
            </a:prstGeom>
            <a:solidFill>
              <a:srgbClr val="4472C4"/>
            </a:solidFill>
            <a:ln w="12700" cap="flat" cmpd="sng" algn="ctr">
              <a:solidFill>
                <a:srgbClr val="4472C4">
                  <a:shade val="50000"/>
                </a:srgbClr>
              </a:solidFill>
              <a:prstDash val="solid"/>
              <a:miter lim="800000"/>
            </a:ln>
            <a:effectLst/>
          </p:spPr>
          <p:txBody>
            <a:bodyPr rtlCol="0" anchor="ctr"/>
            <a:lstStyle/>
            <a:p>
              <a:pPr algn="ctr" defTabSz="480060">
                <a:defRPr/>
              </a:pPr>
              <a:endParaRPr lang="en-US" sz="1050" kern="0">
                <a:solidFill>
                  <a:prstClr val="white"/>
                </a:solidFill>
                <a:latin typeface="Calibri" panose="020F0502020204030204"/>
                <a:ea typeface="ＭＳ Ｐゴシック"/>
              </a:endParaRPr>
            </a:p>
          </p:txBody>
        </p:sp>
      </p:grpSp>
      <p:sp>
        <p:nvSpPr>
          <p:cNvPr id="45" name="TextBox 44">
            <a:extLst>
              <a:ext uri="{FF2B5EF4-FFF2-40B4-BE49-F238E27FC236}">
                <a16:creationId xmlns:a16="http://schemas.microsoft.com/office/drawing/2014/main" id="{998C660D-4AC7-4F2D-937C-7E07FEB23072}"/>
              </a:ext>
            </a:extLst>
          </p:cNvPr>
          <p:cNvSpPr txBox="1"/>
          <p:nvPr/>
        </p:nvSpPr>
        <p:spPr>
          <a:xfrm>
            <a:off x="7886361" y="1600200"/>
            <a:ext cx="4703815" cy="1600438"/>
          </a:xfrm>
          <a:prstGeom prst="rect">
            <a:avLst/>
          </a:prstGeom>
          <a:solidFill>
            <a:srgbClr val="44546A">
              <a:lumMod val="20000"/>
              <a:lumOff val="80000"/>
            </a:srgbClr>
          </a:solidFill>
          <a:ln>
            <a:solidFill>
              <a:srgbClr val="44546A">
                <a:lumMod val="50000"/>
              </a:srgbClr>
            </a:solidFill>
          </a:ln>
        </p:spPr>
        <p:txBody>
          <a:bodyPr wrap="square" rtlCol="0">
            <a:spAutoFit/>
          </a:bodyPr>
          <a:lstStyle/>
          <a:p>
            <a:pPr algn="ctr" defTabSz="480060">
              <a:defRPr/>
            </a:pPr>
            <a:r>
              <a:rPr lang="en-US" sz="1400" b="1" u="sng" kern="0" dirty="0">
                <a:solidFill>
                  <a:prstClr val="black"/>
                </a:solidFill>
                <a:latin typeface="Calibri" panose="020F0502020204030204"/>
                <a:ea typeface="ＭＳ Ｐゴシック"/>
              </a:rPr>
              <a:t>AFS Service Supports</a:t>
            </a:r>
          </a:p>
          <a:p>
            <a:pPr marL="180023" indent="-180023" defTabSz="480060">
              <a:buFont typeface="Arial" panose="020B0604020202020204" pitchFamily="34" charset="0"/>
              <a:buChar char="•"/>
              <a:defRPr/>
            </a:pPr>
            <a:r>
              <a:rPr lang="en-US" sz="1400" kern="0" dirty="0">
                <a:solidFill>
                  <a:prstClr val="black"/>
                </a:solidFill>
                <a:latin typeface="Calibri" panose="020F0502020204030204"/>
              </a:rPr>
              <a:t>Space Situational Awareness	</a:t>
            </a:r>
          </a:p>
          <a:p>
            <a:pPr marL="180023" indent="-180023" defTabSz="480060">
              <a:buFont typeface="Arial" panose="020B0604020202020204" pitchFamily="34" charset="0"/>
              <a:buChar char="•"/>
              <a:defRPr/>
            </a:pPr>
            <a:r>
              <a:rPr lang="en-US" sz="1400" kern="0" dirty="0">
                <a:solidFill>
                  <a:prstClr val="black"/>
                </a:solidFill>
                <a:latin typeface="Calibri" panose="020F0502020204030204"/>
              </a:rPr>
              <a:t>Search and Rescue (SAR)</a:t>
            </a:r>
          </a:p>
          <a:p>
            <a:pPr marL="180023" indent="-180023" defTabSz="480060">
              <a:buFont typeface="Arial" panose="020B0604020202020204" pitchFamily="34" charset="0"/>
              <a:buChar char="•"/>
              <a:defRPr/>
            </a:pPr>
            <a:r>
              <a:rPr lang="en-US" sz="1400" kern="0" dirty="0">
                <a:solidFill>
                  <a:prstClr val="black"/>
                </a:solidFill>
                <a:latin typeface="Calibri" panose="020F0502020204030204"/>
              </a:rPr>
              <a:t>Network Access Parameters</a:t>
            </a:r>
            <a:endParaRPr lang="en-US" sz="1400" kern="0" dirty="0">
              <a:solidFill>
                <a:prstClr val="black"/>
              </a:solidFill>
              <a:latin typeface="Calibri" panose="020F0502020204030204"/>
              <a:ea typeface="ＭＳ Ｐゴシック"/>
            </a:endParaRPr>
          </a:p>
          <a:p>
            <a:pPr marL="180023" indent="-180023" defTabSz="480060">
              <a:buFont typeface="Arial" panose="020B0604020202020204" pitchFamily="34" charset="0"/>
              <a:buChar char="•"/>
              <a:defRPr/>
            </a:pPr>
            <a:r>
              <a:rPr lang="en-US" sz="1400" kern="0" dirty="0">
                <a:solidFill>
                  <a:prstClr val="black"/>
                </a:solidFill>
                <a:latin typeface="Calibri" panose="020F0502020204030204"/>
                <a:ea typeface="ＭＳ Ｐゴシック"/>
              </a:rPr>
              <a:t>Ranging </a:t>
            </a:r>
            <a:r>
              <a:rPr lang="en-US" sz="1400" kern="0" dirty="0">
                <a:solidFill>
                  <a:prstClr val="black"/>
                </a:solidFill>
                <a:latin typeface="Calibri" panose="020F0502020204030204"/>
                <a:ea typeface="ＭＳ Ｐゴシック"/>
                <a:sym typeface="Wingdings" panose="05000000000000000000" pitchFamily="2" charset="2"/>
              </a:rPr>
              <a:t> </a:t>
            </a:r>
            <a:r>
              <a:rPr lang="en-US" sz="1400" kern="0" dirty="0">
                <a:solidFill>
                  <a:prstClr val="black"/>
                </a:solidFill>
                <a:latin typeface="Calibri" panose="020F0502020204030204"/>
                <a:ea typeface="ＭＳ Ｐゴシック"/>
              </a:rPr>
              <a:t>FWD 1-way ranging</a:t>
            </a:r>
          </a:p>
          <a:p>
            <a:pPr marL="180023" indent="-180023" defTabSz="480060">
              <a:buFont typeface="Arial" panose="020B0604020202020204" pitchFamily="34" charset="0"/>
              <a:buChar char="•"/>
              <a:defRPr/>
            </a:pPr>
            <a:r>
              <a:rPr lang="en-US" sz="1400" kern="0" dirty="0">
                <a:solidFill>
                  <a:prstClr val="black"/>
                </a:solidFill>
                <a:latin typeface="Calibri" panose="020F0502020204030204"/>
                <a:ea typeface="ＭＳ Ｐゴシック"/>
              </a:rPr>
              <a:t>Doppler </a:t>
            </a:r>
            <a:r>
              <a:rPr lang="en-US" sz="1400" kern="0" dirty="0">
                <a:solidFill>
                  <a:prstClr val="black"/>
                </a:solidFill>
                <a:latin typeface="Calibri" panose="020F0502020204030204"/>
                <a:ea typeface="ＭＳ Ｐゴシック"/>
                <a:sym typeface="Wingdings" panose="05000000000000000000" pitchFamily="2" charset="2"/>
              </a:rPr>
              <a:t> FWD 1-way Doppler</a:t>
            </a:r>
            <a:endParaRPr lang="en-US" sz="1400" kern="0" dirty="0">
              <a:solidFill>
                <a:prstClr val="black"/>
              </a:solidFill>
              <a:latin typeface="Calibri" panose="020F0502020204030204"/>
              <a:ea typeface="ＭＳ Ｐゴシック"/>
            </a:endParaRPr>
          </a:p>
          <a:p>
            <a:pPr marL="180023" indent="-180023" defTabSz="480060">
              <a:buFont typeface="Arial" panose="020B0604020202020204" pitchFamily="34" charset="0"/>
              <a:buChar char="•"/>
              <a:defRPr/>
            </a:pPr>
            <a:r>
              <a:rPr lang="en-US" sz="1400" kern="0" dirty="0">
                <a:solidFill>
                  <a:prstClr val="black"/>
                </a:solidFill>
                <a:latin typeface="Calibri" panose="020F0502020204030204"/>
                <a:ea typeface="ＭＳ Ｐゴシック"/>
              </a:rPr>
              <a:t>Time-transfer</a:t>
            </a:r>
          </a:p>
        </p:txBody>
      </p:sp>
      <p:sp>
        <p:nvSpPr>
          <p:cNvPr id="46" name="TextBox 45">
            <a:extLst>
              <a:ext uri="{FF2B5EF4-FFF2-40B4-BE49-F238E27FC236}">
                <a16:creationId xmlns:a16="http://schemas.microsoft.com/office/drawing/2014/main" id="{F94D0624-2F6C-4781-8FD3-E43E62D1CAA1}"/>
              </a:ext>
            </a:extLst>
          </p:cNvPr>
          <p:cNvSpPr txBox="1"/>
          <p:nvPr/>
        </p:nvSpPr>
        <p:spPr>
          <a:xfrm>
            <a:off x="7886361" y="3268110"/>
            <a:ext cx="4703815" cy="3539430"/>
          </a:xfrm>
          <a:prstGeom prst="rect">
            <a:avLst/>
          </a:prstGeom>
          <a:solidFill>
            <a:srgbClr val="ED7D31">
              <a:lumMod val="40000"/>
              <a:lumOff val="60000"/>
            </a:srgbClr>
          </a:solidFill>
          <a:ln>
            <a:solidFill>
              <a:srgbClr val="C00000"/>
            </a:solidFill>
          </a:ln>
        </p:spPr>
        <p:txBody>
          <a:bodyPr wrap="square" rtlCol="0">
            <a:spAutoFit/>
          </a:bodyPr>
          <a:lstStyle/>
          <a:p>
            <a:pPr algn="ctr" defTabSz="480060">
              <a:defRPr/>
            </a:pPr>
            <a:r>
              <a:rPr lang="en-US" sz="1600" b="1" u="sng" kern="0" dirty="0">
                <a:solidFill>
                  <a:prstClr val="black"/>
                </a:solidFill>
                <a:latin typeface="Calibri" panose="020F0502020204030204"/>
                <a:ea typeface="ＭＳ Ｐゴシック"/>
              </a:rPr>
              <a:t>Needs on user end for enabling</a:t>
            </a:r>
            <a:r>
              <a:rPr lang="en-US" sz="1600" b="1" kern="0" baseline="30000" dirty="0">
                <a:solidFill>
                  <a:prstClr val="black"/>
                </a:solidFill>
                <a:latin typeface="Calibri" panose="020F0502020204030204"/>
              </a:rPr>
              <a:t>1</a:t>
            </a:r>
            <a:endParaRPr lang="en-US" sz="1600" b="1" u="sng" kern="0" dirty="0">
              <a:solidFill>
                <a:prstClr val="black"/>
              </a:solidFill>
              <a:latin typeface="Calibri" panose="020F0502020204030204"/>
              <a:ea typeface="ＭＳ Ｐゴシック"/>
            </a:endParaRPr>
          </a:p>
          <a:p>
            <a:pPr marL="180023" indent="-180023" defTabSz="480060">
              <a:buFont typeface="Arial" panose="020B0604020202020204" pitchFamily="34" charset="0"/>
              <a:buChar char="•"/>
              <a:defRPr/>
            </a:pPr>
            <a:r>
              <a:rPr lang="en-US" sz="1600" kern="0" dirty="0">
                <a:solidFill>
                  <a:prstClr val="black"/>
                </a:solidFill>
                <a:latin typeface="Calibri" panose="020F0502020204030204"/>
                <a:ea typeface="ＭＳ Ｐゴシック"/>
              </a:rPr>
              <a:t>Spread-spectrum m</a:t>
            </a:r>
            <a:r>
              <a:rPr lang="en-US" sz="1600" kern="0" dirty="0">
                <a:solidFill>
                  <a:prstClr val="black"/>
                </a:solidFill>
                <a:ea typeface="ＭＳ Ｐゴシック"/>
              </a:rPr>
              <a:t>ulti-channel </a:t>
            </a:r>
            <a:r>
              <a:rPr lang="en-US" sz="1600" kern="0" dirty="0">
                <a:solidFill>
                  <a:prstClr val="black"/>
                </a:solidFill>
                <a:latin typeface="Calibri" panose="020F0502020204030204"/>
                <a:ea typeface="ＭＳ Ｐゴシック"/>
              </a:rPr>
              <a:t>receiver</a:t>
            </a:r>
          </a:p>
          <a:p>
            <a:pPr marL="180023" indent="-180023" defTabSz="480060">
              <a:buFont typeface="Arial" panose="020B0604020202020204" pitchFamily="34" charset="0"/>
              <a:buChar char="•"/>
              <a:defRPr/>
            </a:pPr>
            <a:r>
              <a:rPr lang="en-US" sz="1600" kern="0" dirty="0">
                <a:solidFill>
                  <a:prstClr val="black"/>
                </a:solidFill>
                <a:latin typeface="Calibri" panose="020F0502020204030204"/>
                <a:ea typeface="ＭＳ Ｐゴシック"/>
              </a:rPr>
              <a:t>Capable of acquiring and synchronizing to PN code</a:t>
            </a:r>
          </a:p>
          <a:p>
            <a:pPr marL="180023" indent="-180023" defTabSz="480060">
              <a:buFont typeface="Arial" panose="020B0604020202020204" pitchFamily="34" charset="0"/>
              <a:buChar char="•"/>
              <a:defRPr/>
            </a:pPr>
            <a:r>
              <a:rPr lang="en-US" sz="1600" kern="0" dirty="0">
                <a:solidFill>
                  <a:prstClr val="black"/>
                </a:solidFill>
                <a:latin typeface="Calibri" panose="020F0502020204030204"/>
                <a:ea typeface="ＭＳ Ｐゴシック"/>
              </a:rPr>
              <a:t>Tracking carrier dynamics, for example by implementing frequency control for Doppler compensation</a:t>
            </a:r>
          </a:p>
          <a:p>
            <a:pPr marL="180023" indent="-180023" defTabSz="480060">
              <a:buFont typeface="Arial" panose="020B0604020202020204" pitchFamily="34" charset="0"/>
              <a:buChar char="•"/>
              <a:defRPr/>
            </a:pPr>
            <a:r>
              <a:rPr lang="en-US" sz="1600" kern="0" dirty="0">
                <a:solidFill>
                  <a:prstClr val="black"/>
                </a:solidFill>
                <a:latin typeface="Calibri" panose="020F0502020204030204"/>
                <a:ea typeface="ＭＳ Ｐゴシック"/>
              </a:rPr>
              <a:t>Master stable reference frequency and time source, provides 1PPS, accurate time synch and stamping</a:t>
            </a:r>
          </a:p>
          <a:p>
            <a:pPr marL="180023" indent="-180023" defTabSz="480060">
              <a:buFont typeface="Arial" panose="020B0604020202020204" pitchFamily="34" charset="0"/>
              <a:buChar char="•"/>
              <a:defRPr/>
            </a:pPr>
            <a:r>
              <a:rPr lang="en-US" sz="1600" kern="0" dirty="0">
                <a:solidFill>
                  <a:prstClr val="black"/>
                </a:solidFill>
                <a:latin typeface="Calibri" panose="020F0502020204030204"/>
                <a:ea typeface="ＭＳ Ｐゴシック"/>
              </a:rPr>
              <a:t>Receiver accurately time-stamps PN epoch receipt</a:t>
            </a:r>
          </a:p>
          <a:p>
            <a:pPr marL="180023" indent="-180023" defTabSz="480060">
              <a:buFont typeface="Arial" panose="020B0604020202020204" pitchFamily="34" charset="0"/>
              <a:buChar char="•"/>
              <a:defRPr/>
            </a:pPr>
            <a:r>
              <a:rPr lang="en-US" sz="1600" kern="0" dirty="0">
                <a:solidFill>
                  <a:prstClr val="black"/>
                </a:solidFill>
                <a:latin typeface="Calibri" panose="020F0502020204030204"/>
                <a:ea typeface="ＭＳ Ｐゴシック"/>
              </a:rPr>
              <a:t>Receiver outputs </a:t>
            </a:r>
            <a:r>
              <a:rPr lang="en-US" sz="1600" kern="0" dirty="0">
                <a:solidFill>
                  <a:prstClr val="black"/>
                </a:solidFill>
                <a:ea typeface="ＭＳ Ｐゴシック"/>
              </a:rPr>
              <a:t>accurately time-stamped </a:t>
            </a:r>
            <a:r>
              <a:rPr lang="en-US" sz="1600" kern="0" dirty="0">
                <a:solidFill>
                  <a:prstClr val="black"/>
                </a:solidFill>
                <a:latin typeface="Calibri" panose="020F0502020204030204"/>
                <a:ea typeface="ＭＳ Ｐゴシック"/>
              </a:rPr>
              <a:t>Doppler from carrier tracking loop</a:t>
            </a:r>
          </a:p>
          <a:p>
            <a:pPr marL="180023" indent="-180023" defTabSz="480060">
              <a:buFont typeface="Arial" panose="020B0604020202020204" pitchFamily="34" charset="0"/>
              <a:buChar char="•"/>
              <a:defRPr/>
            </a:pPr>
            <a:r>
              <a:rPr lang="en-US" sz="1600" kern="0" dirty="0">
                <a:solidFill>
                  <a:prstClr val="black"/>
                </a:solidFill>
                <a:latin typeface="Calibri" panose="020F0502020204030204"/>
                <a:ea typeface="ＭＳ Ｐゴシック"/>
              </a:rPr>
              <a:t>Demodulate and interpret LunaNet messages</a:t>
            </a:r>
          </a:p>
          <a:p>
            <a:pPr marL="180023" indent="-180023" defTabSz="480060">
              <a:buFont typeface="Arial" panose="020B0604020202020204" pitchFamily="34" charset="0"/>
              <a:buChar char="•"/>
              <a:defRPr/>
            </a:pPr>
            <a:r>
              <a:rPr lang="en-US" sz="1600" kern="0" dirty="0">
                <a:solidFill>
                  <a:prstClr val="black"/>
                </a:solidFill>
                <a:latin typeface="Calibri" panose="020F0502020204030204"/>
                <a:ea typeface="ＭＳ Ｐゴシック"/>
              </a:rPr>
              <a:t>Onboard Navigation Software for estimating position/velocity/clock state</a:t>
            </a:r>
          </a:p>
        </p:txBody>
      </p:sp>
      <p:sp>
        <p:nvSpPr>
          <p:cNvPr id="47" name="Right Bracket 46">
            <a:extLst>
              <a:ext uri="{FF2B5EF4-FFF2-40B4-BE49-F238E27FC236}">
                <a16:creationId xmlns:a16="http://schemas.microsoft.com/office/drawing/2014/main" id="{DBE2E009-23F3-4510-AF5D-2DB0ED11788F}"/>
              </a:ext>
            </a:extLst>
          </p:cNvPr>
          <p:cNvSpPr/>
          <p:nvPr/>
        </p:nvSpPr>
        <p:spPr>
          <a:xfrm flipH="1">
            <a:off x="7741260" y="1314598"/>
            <a:ext cx="4011242" cy="5772002"/>
          </a:xfrm>
          <a:prstGeom prst="rightBracket">
            <a:avLst/>
          </a:prstGeom>
          <a:noFill/>
          <a:ln w="28575" cap="flat" cmpd="sng" algn="ctr">
            <a:solidFill>
              <a:srgbClr val="4472C4"/>
            </a:solidFill>
            <a:prstDash val="solid"/>
            <a:miter lim="800000"/>
          </a:ln>
          <a:effectLst/>
        </p:spPr>
        <p:txBody>
          <a:bodyPr rtlCol="0" anchor="ctr"/>
          <a:lstStyle/>
          <a:p>
            <a:pPr algn="ctr" defTabSz="480060">
              <a:defRPr/>
            </a:pPr>
            <a:endParaRPr lang="en-US" sz="1890" kern="0">
              <a:solidFill>
                <a:prstClr val="black"/>
              </a:solidFill>
              <a:latin typeface="Calibri" panose="020F0502020204030204"/>
              <a:ea typeface="ＭＳ Ｐゴシック"/>
            </a:endParaRPr>
          </a:p>
        </p:txBody>
      </p:sp>
      <p:sp>
        <p:nvSpPr>
          <p:cNvPr id="56" name="TextBox 55">
            <a:extLst>
              <a:ext uri="{FF2B5EF4-FFF2-40B4-BE49-F238E27FC236}">
                <a16:creationId xmlns:a16="http://schemas.microsoft.com/office/drawing/2014/main" id="{EB3B75FE-F09D-4EA0-AEFD-26072882E60F}"/>
              </a:ext>
            </a:extLst>
          </p:cNvPr>
          <p:cNvSpPr txBox="1"/>
          <p:nvPr/>
        </p:nvSpPr>
        <p:spPr>
          <a:xfrm>
            <a:off x="11008492" y="1274328"/>
            <a:ext cx="802507" cy="383182"/>
          </a:xfrm>
          <a:prstGeom prst="rect">
            <a:avLst/>
          </a:prstGeom>
          <a:noFill/>
        </p:spPr>
        <p:txBody>
          <a:bodyPr wrap="square" rtlCol="0">
            <a:spAutoFit/>
          </a:bodyPr>
          <a:lstStyle/>
          <a:p>
            <a:pPr defTabSz="480060">
              <a:defRPr/>
            </a:pPr>
            <a:r>
              <a:rPr lang="en-US" sz="1890" dirty="0">
                <a:solidFill>
                  <a:prstClr val="black"/>
                </a:solidFill>
                <a:latin typeface="Calibri" panose="020F0502020204030204"/>
                <a:ea typeface="ＭＳ Ｐゴシック"/>
              </a:rPr>
              <a:t>User</a:t>
            </a:r>
          </a:p>
        </p:txBody>
      </p:sp>
      <p:sp>
        <p:nvSpPr>
          <p:cNvPr id="58" name="Arrow: Right 57">
            <a:extLst>
              <a:ext uri="{FF2B5EF4-FFF2-40B4-BE49-F238E27FC236}">
                <a16:creationId xmlns:a16="http://schemas.microsoft.com/office/drawing/2014/main" id="{DA56D530-48A1-41FE-91AF-978219F9CD47}"/>
              </a:ext>
            </a:extLst>
          </p:cNvPr>
          <p:cNvSpPr/>
          <p:nvPr/>
        </p:nvSpPr>
        <p:spPr>
          <a:xfrm rot="16200000">
            <a:off x="1084565" y="4559431"/>
            <a:ext cx="685733" cy="253805"/>
          </a:xfrm>
          <a:prstGeom prst="rightArrow">
            <a:avLst>
              <a:gd name="adj1" fmla="val 16972"/>
              <a:gd name="adj2" fmla="val 43411"/>
            </a:avLst>
          </a:prstGeom>
          <a:solidFill>
            <a:srgbClr val="4472C4"/>
          </a:solidFill>
          <a:ln w="12700" cap="flat" cmpd="sng" algn="ctr">
            <a:solidFill>
              <a:srgbClr val="4472C4">
                <a:shade val="50000"/>
              </a:srgbClr>
            </a:solidFill>
            <a:prstDash val="solid"/>
            <a:miter lim="800000"/>
          </a:ln>
          <a:effectLst/>
        </p:spPr>
        <p:txBody>
          <a:bodyPr rtlCol="0" anchor="ctr"/>
          <a:lstStyle/>
          <a:p>
            <a:pPr algn="ctr" defTabSz="480060">
              <a:defRPr/>
            </a:pPr>
            <a:endParaRPr lang="en-US" sz="1050" kern="0">
              <a:solidFill>
                <a:prstClr val="white"/>
              </a:solidFill>
              <a:latin typeface="Calibri" panose="020F0502020204030204"/>
              <a:ea typeface="ＭＳ Ｐゴシック"/>
            </a:endParaRPr>
          </a:p>
        </p:txBody>
      </p:sp>
      <p:sp>
        <p:nvSpPr>
          <p:cNvPr id="59" name="Arrow: Right 58">
            <a:extLst>
              <a:ext uri="{FF2B5EF4-FFF2-40B4-BE49-F238E27FC236}">
                <a16:creationId xmlns:a16="http://schemas.microsoft.com/office/drawing/2014/main" id="{FFEF0B4C-BF96-4393-A015-3564DACAD16D}"/>
              </a:ext>
            </a:extLst>
          </p:cNvPr>
          <p:cNvSpPr/>
          <p:nvPr/>
        </p:nvSpPr>
        <p:spPr>
          <a:xfrm rot="16200000" flipH="1">
            <a:off x="914881" y="2687270"/>
            <a:ext cx="1014844" cy="253805"/>
          </a:xfrm>
          <a:prstGeom prst="rightArrow">
            <a:avLst>
              <a:gd name="adj1" fmla="val 16972"/>
              <a:gd name="adj2" fmla="val 43411"/>
            </a:avLst>
          </a:prstGeom>
          <a:solidFill>
            <a:srgbClr val="4472C4"/>
          </a:solidFill>
          <a:ln w="12700" cap="flat" cmpd="sng" algn="ctr">
            <a:solidFill>
              <a:srgbClr val="4472C4">
                <a:shade val="50000"/>
              </a:srgbClr>
            </a:solidFill>
            <a:prstDash val="solid"/>
            <a:miter lim="800000"/>
          </a:ln>
          <a:effectLst/>
        </p:spPr>
        <p:txBody>
          <a:bodyPr rtlCol="0" anchor="ctr"/>
          <a:lstStyle/>
          <a:p>
            <a:pPr algn="ctr" defTabSz="480060">
              <a:defRPr/>
            </a:pPr>
            <a:endParaRPr lang="en-US" sz="1050" kern="0">
              <a:solidFill>
                <a:prstClr val="white"/>
              </a:solidFill>
              <a:latin typeface="Calibri" panose="020F0502020204030204"/>
              <a:ea typeface="ＭＳ Ｐゴシック"/>
            </a:endParaRPr>
          </a:p>
        </p:txBody>
      </p:sp>
      <p:sp>
        <p:nvSpPr>
          <p:cNvPr id="3" name="TextBox 2">
            <a:extLst>
              <a:ext uri="{FF2B5EF4-FFF2-40B4-BE49-F238E27FC236}">
                <a16:creationId xmlns:a16="http://schemas.microsoft.com/office/drawing/2014/main" id="{9B7972C5-1C7E-4C52-9C9F-A1269116E280}"/>
              </a:ext>
            </a:extLst>
          </p:cNvPr>
          <p:cNvSpPr txBox="1"/>
          <p:nvPr/>
        </p:nvSpPr>
        <p:spPr>
          <a:xfrm>
            <a:off x="1926225" y="2629924"/>
            <a:ext cx="1938898" cy="867930"/>
          </a:xfrm>
          <a:prstGeom prst="rect">
            <a:avLst/>
          </a:prstGeom>
          <a:noFill/>
        </p:spPr>
        <p:txBody>
          <a:bodyPr wrap="square" rtlCol="0">
            <a:spAutoFit/>
          </a:bodyPr>
          <a:lstStyle/>
          <a:p>
            <a:r>
              <a:rPr lang="en-US" sz="1260" dirty="0"/>
              <a:t>Wide FOV</a:t>
            </a:r>
          </a:p>
          <a:p>
            <a:r>
              <a:rPr lang="en-US" sz="1260" dirty="0"/>
              <a:t>(±22° from 4750 km altitude covers lunar diameter ±200km)</a:t>
            </a:r>
          </a:p>
        </p:txBody>
      </p:sp>
      <p:sp>
        <p:nvSpPr>
          <p:cNvPr id="7" name="TextBox 6">
            <a:extLst>
              <a:ext uri="{FF2B5EF4-FFF2-40B4-BE49-F238E27FC236}">
                <a16:creationId xmlns:a16="http://schemas.microsoft.com/office/drawing/2014/main" id="{4907CF93-5BD0-4D8E-A5BD-49F8806430E3}"/>
              </a:ext>
            </a:extLst>
          </p:cNvPr>
          <p:cNvSpPr txBox="1"/>
          <p:nvPr/>
        </p:nvSpPr>
        <p:spPr>
          <a:xfrm>
            <a:off x="10554060" y="6805020"/>
            <a:ext cx="2396884" cy="276999"/>
          </a:xfrm>
          <a:prstGeom prst="rect">
            <a:avLst/>
          </a:prstGeom>
          <a:noFill/>
        </p:spPr>
        <p:txBody>
          <a:bodyPr wrap="square" rtlCol="0">
            <a:spAutoFit/>
          </a:bodyPr>
          <a:lstStyle/>
          <a:p>
            <a:r>
              <a:rPr lang="en-US" sz="1200" b="1" kern="0" baseline="30000" dirty="0">
                <a:solidFill>
                  <a:prstClr val="black"/>
                </a:solidFill>
                <a:latin typeface="Calibri" panose="020F0502020204030204"/>
              </a:rPr>
              <a:t>1: Capabilities already available in industry </a:t>
            </a:r>
            <a:endParaRPr lang="en-US" sz="1200" b="1" kern="0" dirty="0">
              <a:solidFill>
                <a:prstClr val="black"/>
              </a:solidFill>
              <a:latin typeface="Calibri" panose="020F0502020204030204"/>
            </a:endParaRPr>
          </a:p>
        </p:txBody>
      </p:sp>
      <p:sp>
        <p:nvSpPr>
          <p:cNvPr id="54" name="TextBox 53">
            <a:extLst>
              <a:ext uri="{FF2B5EF4-FFF2-40B4-BE49-F238E27FC236}">
                <a16:creationId xmlns:a16="http://schemas.microsoft.com/office/drawing/2014/main" id="{91D30A14-204E-4FCC-B0D4-92706D7BD8D7}"/>
              </a:ext>
            </a:extLst>
          </p:cNvPr>
          <p:cNvSpPr txBox="1"/>
          <p:nvPr/>
        </p:nvSpPr>
        <p:spPr>
          <a:xfrm>
            <a:off x="171695" y="1275431"/>
            <a:ext cx="6838705" cy="1169551"/>
          </a:xfrm>
          <a:prstGeom prst="rect">
            <a:avLst/>
          </a:prstGeom>
          <a:solidFill>
            <a:srgbClr val="E7E6E6">
              <a:lumMod val="90000"/>
            </a:srgbClr>
          </a:solidFill>
          <a:ln>
            <a:solidFill>
              <a:srgbClr val="44546A">
                <a:lumMod val="50000"/>
              </a:srgbClr>
            </a:solidFill>
          </a:ln>
        </p:spPr>
        <p:txBody>
          <a:bodyPr wrap="square" rtlCol="0">
            <a:spAutoFit/>
          </a:bodyPr>
          <a:lstStyle/>
          <a:p>
            <a:pPr algn="ctr" defTabSz="480060">
              <a:defRPr/>
            </a:pPr>
            <a:r>
              <a:rPr lang="en-US" sz="1400" b="1" u="sng" kern="0" dirty="0">
                <a:solidFill>
                  <a:prstClr val="black"/>
                </a:solidFill>
                <a:latin typeface="Calibri" panose="020F0502020204030204"/>
                <a:ea typeface="ＭＳ Ｐゴシック"/>
              </a:rPr>
              <a:t>AFS Service Signal Requirements (RF Based for larger FOV)</a:t>
            </a:r>
          </a:p>
          <a:p>
            <a:pPr marL="180023" indent="-180023" defTabSz="480060">
              <a:buFont typeface="Arial" panose="020B0604020202020204" pitchFamily="34" charset="0"/>
              <a:buChar char="•"/>
              <a:defRPr/>
            </a:pPr>
            <a:r>
              <a:rPr lang="en-US" sz="1400" kern="0" dirty="0">
                <a:solidFill>
                  <a:prstClr val="black"/>
                </a:solidFill>
                <a:latin typeface="Calibri" panose="020F0502020204030204"/>
                <a:ea typeface="ＭＳ Ｐゴシック"/>
              </a:rPr>
              <a:t>PN code AFS (CDMA, CCSDS 415.1-B-1), code unique to each LunaNet node</a:t>
            </a:r>
          </a:p>
          <a:p>
            <a:pPr marL="180023" indent="-180023" defTabSz="480060">
              <a:buFont typeface="Arial" panose="020B0604020202020204" pitchFamily="34" charset="0"/>
              <a:buChar char="•"/>
              <a:defRPr/>
            </a:pPr>
            <a:r>
              <a:rPr lang="en-US" sz="1400" kern="0" dirty="0">
                <a:solidFill>
                  <a:prstClr val="black"/>
                </a:solidFill>
                <a:latin typeface="Calibri" panose="020F0502020204030204"/>
                <a:ea typeface="ＭＳ Ｐゴシック"/>
              </a:rPr>
              <a:t>Constant transmit center frequency</a:t>
            </a:r>
          </a:p>
          <a:p>
            <a:pPr marL="180023" indent="-180023" defTabSz="480060">
              <a:buFont typeface="Arial" panose="020B0604020202020204" pitchFamily="34" charset="0"/>
              <a:buChar char="•"/>
              <a:defRPr/>
            </a:pPr>
            <a:r>
              <a:rPr lang="en-US" sz="1400" kern="0" dirty="0">
                <a:solidFill>
                  <a:prstClr val="black"/>
                </a:solidFill>
                <a:latin typeface="Calibri" panose="020F0502020204030204"/>
                <a:ea typeface="ＭＳ Ｐゴシック"/>
              </a:rPr>
              <a:t>PN chip rate coherent with transmit frequency to form rationale time base</a:t>
            </a:r>
          </a:p>
          <a:p>
            <a:pPr marL="180023" indent="-180023" defTabSz="480060">
              <a:buFont typeface="Arial" panose="020B0604020202020204" pitchFamily="34" charset="0"/>
              <a:buChar char="•"/>
              <a:defRPr/>
            </a:pPr>
            <a:r>
              <a:rPr lang="en-US" sz="1400" kern="0" dirty="0">
                <a:solidFill>
                  <a:prstClr val="black"/>
                </a:solidFill>
                <a:latin typeface="Calibri" panose="020F0502020204030204"/>
                <a:ea typeface="ＭＳ Ｐゴシック"/>
              </a:rPr>
              <a:t>Measure PN code epoch at the 1PPS mark and identify time-stamp with respect to UTC</a:t>
            </a:r>
          </a:p>
        </p:txBody>
      </p:sp>
      <p:sp>
        <p:nvSpPr>
          <p:cNvPr id="49" name="TextBox 48">
            <a:extLst>
              <a:ext uri="{FF2B5EF4-FFF2-40B4-BE49-F238E27FC236}">
                <a16:creationId xmlns:a16="http://schemas.microsoft.com/office/drawing/2014/main" id="{394EFE74-A500-4FD4-99C5-2054C666DD8D}"/>
              </a:ext>
            </a:extLst>
          </p:cNvPr>
          <p:cNvSpPr txBox="1"/>
          <p:nvPr/>
        </p:nvSpPr>
        <p:spPr>
          <a:xfrm>
            <a:off x="171694" y="4898949"/>
            <a:ext cx="6731892" cy="2246769"/>
          </a:xfrm>
          <a:prstGeom prst="rect">
            <a:avLst/>
          </a:prstGeom>
          <a:solidFill>
            <a:srgbClr val="FFC000">
              <a:lumMod val="20000"/>
              <a:lumOff val="80000"/>
            </a:srgbClr>
          </a:solidFill>
          <a:ln>
            <a:solidFill>
              <a:srgbClr val="FFC000"/>
            </a:solidFill>
          </a:ln>
        </p:spPr>
        <p:txBody>
          <a:bodyPr wrap="square" rtlCol="0">
            <a:spAutoFit/>
          </a:bodyPr>
          <a:lstStyle/>
          <a:p>
            <a:pPr algn="ctr" defTabSz="480060">
              <a:defRPr/>
            </a:pPr>
            <a:r>
              <a:rPr lang="en-US" sz="1400" b="1" u="sng" kern="0" dirty="0">
                <a:solidFill>
                  <a:prstClr val="black"/>
                </a:solidFill>
                <a:latin typeface="Calibri" panose="020F0502020204030204"/>
                <a:ea typeface="ＭＳ Ｐゴシック"/>
              </a:rPr>
              <a:t>AFS Service Messages</a:t>
            </a:r>
          </a:p>
          <a:p>
            <a:pPr marL="180023" indent="-180023" defTabSz="480060">
              <a:buFont typeface="Arial" panose="020B0604020202020204" pitchFamily="34" charset="0"/>
              <a:buChar char="•"/>
              <a:defRPr/>
            </a:pPr>
            <a:r>
              <a:rPr lang="en-US" sz="1400" kern="0" dirty="0">
                <a:solidFill>
                  <a:prstClr val="black"/>
                </a:solidFill>
                <a:latin typeface="Calibri" panose="020F0502020204030204"/>
              </a:rPr>
              <a:t>LunaNet Messages</a:t>
            </a:r>
          </a:p>
          <a:p>
            <a:pPr marL="385763" lvl="1" indent="-180023" defTabSz="480060">
              <a:buFont typeface="Wingdings" panose="05000000000000000000" pitchFamily="2" charset="2"/>
              <a:buChar char="ü"/>
              <a:defRPr/>
            </a:pPr>
            <a:r>
              <a:rPr lang="en-US" sz="1400" kern="0" dirty="0">
                <a:solidFill>
                  <a:prstClr val="black"/>
                </a:solidFill>
                <a:latin typeface="Calibri" panose="020F0502020204030204"/>
              </a:rPr>
              <a:t>Space Situational Awareness (e.g., Space weather, conjunction messages, etc.)</a:t>
            </a:r>
          </a:p>
          <a:p>
            <a:pPr marL="385763" lvl="1" indent="-180023" defTabSz="480060">
              <a:buFont typeface="Wingdings" panose="05000000000000000000" pitchFamily="2" charset="2"/>
              <a:buChar char="ü"/>
              <a:defRPr/>
            </a:pPr>
            <a:r>
              <a:rPr lang="en-US" sz="1400" kern="0" dirty="0">
                <a:solidFill>
                  <a:prstClr val="black"/>
                </a:solidFill>
                <a:latin typeface="Calibri" panose="020F0502020204030204"/>
              </a:rPr>
              <a:t>Search and Rescue Alerts</a:t>
            </a:r>
          </a:p>
          <a:p>
            <a:pPr marL="385763" lvl="1" indent="-180023" defTabSz="480060">
              <a:buFont typeface="Wingdings" panose="05000000000000000000" pitchFamily="2" charset="2"/>
              <a:buChar char="ü"/>
              <a:defRPr/>
            </a:pPr>
            <a:r>
              <a:rPr lang="en-US" sz="1400" kern="0" dirty="0">
                <a:solidFill>
                  <a:prstClr val="black"/>
                </a:solidFill>
                <a:latin typeface="Calibri" panose="020F0502020204030204"/>
              </a:rPr>
              <a:t>Network Access Information (e.g., link schedule, relay availability, etc.)</a:t>
            </a:r>
          </a:p>
          <a:p>
            <a:pPr marL="385763" lvl="1" indent="-180023" defTabSz="480060">
              <a:buFont typeface="Wingdings" panose="05000000000000000000" pitchFamily="2" charset="2"/>
              <a:buChar char="ü"/>
              <a:defRPr/>
            </a:pPr>
            <a:r>
              <a:rPr lang="en-US" sz="1400" kern="0" dirty="0">
                <a:solidFill>
                  <a:prstClr val="black"/>
                </a:solidFill>
                <a:latin typeface="Calibri" panose="020F0502020204030204"/>
                <a:ea typeface="ＭＳ Ｐゴシック"/>
              </a:rPr>
              <a:t>Science Alerts</a:t>
            </a:r>
          </a:p>
          <a:p>
            <a:pPr marL="180023" indent="-180023" defTabSz="480060">
              <a:buFont typeface="Arial" panose="020B0604020202020204" pitchFamily="34" charset="0"/>
              <a:buChar char="•"/>
              <a:defRPr/>
            </a:pPr>
            <a:r>
              <a:rPr lang="en-US" sz="1400" kern="0" dirty="0">
                <a:solidFill>
                  <a:prstClr val="black"/>
                </a:solidFill>
                <a:latin typeface="Calibri" panose="020F0502020204030204"/>
                <a:ea typeface="ＭＳ Ｐゴシック"/>
              </a:rPr>
              <a:t>PNT Messages</a:t>
            </a:r>
          </a:p>
          <a:p>
            <a:pPr marL="385763" lvl="1" indent="-180023" defTabSz="480060">
              <a:buFont typeface="Wingdings" panose="05000000000000000000" pitchFamily="2" charset="2"/>
              <a:buChar char="ü"/>
              <a:defRPr/>
            </a:pPr>
            <a:r>
              <a:rPr lang="en-US" sz="1400" kern="0" dirty="0">
                <a:solidFill>
                  <a:prstClr val="black"/>
                </a:solidFill>
                <a:latin typeface="Calibri" panose="020F0502020204030204"/>
                <a:ea typeface="ＭＳ Ｐゴシック"/>
              </a:rPr>
              <a:t>Time-transfer, via PN epoch at specific transmit time-tags, related correction values</a:t>
            </a:r>
          </a:p>
          <a:p>
            <a:pPr marL="385763" lvl="1" indent="-180023" defTabSz="480060">
              <a:buFont typeface="Wingdings" panose="05000000000000000000" pitchFamily="2" charset="2"/>
              <a:buChar char="ü"/>
              <a:defRPr/>
            </a:pPr>
            <a:r>
              <a:rPr lang="en-US" sz="1400" kern="0" dirty="0">
                <a:solidFill>
                  <a:prstClr val="black"/>
                </a:solidFill>
                <a:latin typeface="Calibri" panose="020F0502020204030204"/>
                <a:ea typeface="ＭＳ Ｐゴシック"/>
              </a:rPr>
              <a:t>Orbit state / or orbit ephemeris of LunaNet Node(s)</a:t>
            </a:r>
          </a:p>
          <a:p>
            <a:pPr marL="385763" lvl="1" indent="-180023" defTabSz="480060">
              <a:buFont typeface="Wingdings" panose="05000000000000000000" pitchFamily="2" charset="2"/>
              <a:buChar char="ü"/>
              <a:defRPr/>
            </a:pPr>
            <a:r>
              <a:rPr lang="en-US" sz="1400" kern="0" dirty="0">
                <a:solidFill>
                  <a:prstClr val="black"/>
                </a:solidFill>
                <a:latin typeface="Calibri" panose="020F0502020204030204"/>
                <a:ea typeface="ＭＳ Ｐゴシック"/>
              </a:rPr>
              <a:t>Attitude state / or attitude ephemeris of LunaNet Node(s)</a:t>
            </a:r>
          </a:p>
        </p:txBody>
      </p:sp>
    </p:spTree>
    <p:extLst>
      <p:ext uri="{BB962C8B-B14F-4D97-AF65-F5344CB8AC3E}">
        <p14:creationId xmlns:p14="http://schemas.microsoft.com/office/powerpoint/2010/main" val="17373246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Arc 39">
            <a:extLst>
              <a:ext uri="{FF2B5EF4-FFF2-40B4-BE49-F238E27FC236}">
                <a16:creationId xmlns:a16="http://schemas.microsoft.com/office/drawing/2014/main" id="{C11B0E14-6563-EA45-9C5A-F2B0C7CE6D7C}"/>
              </a:ext>
            </a:extLst>
          </p:cNvPr>
          <p:cNvSpPr/>
          <p:nvPr/>
        </p:nvSpPr>
        <p:spPr>
          <a:xfrm rot="280392">
            <a:off x="2442257" y="1628388"/>
            <a:ext cx="9810300" cy="561869"/>
          </a:xfrm>
          <a:prstGeom prst="arc">
            <a:avLst>
              <a:gd name="adj1" fmla="val 11456485"/>
              <a:gd name="adj2" fmla="val 0"/>
            </a:avLst>
          </a:prstGeom>
          <a:ln w="127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920"/>
          </a:p>
        </p:txBody>
      </p:sp>
      <p:sp>
        <p:nvSpPr>
          <p:cNvPr id="2" name="Title 1">
            <a:extLst>
              <a:ext uri="{FF2B5EF4-FFF2-40B4-BE49-F238E27FC236}">
                <a16:creationId xmlns:a16="http://schemas.microsoft.com/office/drawing/2014/main" id="{C1786D08-29A2-4A59-89FB-79C4CED944D7}"/>
              </a:ext>
            </a:extLst>
          </p:cNvPr>
          <p:cNvSpPr>
            <a:spLocks noGrp="1"/>
          </p:cNvSpPr>
          <p:nvPr>
            <p:ph type="title"/>
          </p:nvPr>
        </p:nvSpPr>
        <p:spPr>
          <a:xfrm>
            <a:off x="426720" y="403861"/>
            <a:ext cx="11965940" cy="798434"/>
          </a:xfrm>
        </p:spPr>
        <p:txBody>
          <a:bodyPr/>
          <a:lstStyle/>
          <a:p>
            <a:r>
              <a:rPr lang="en-US" dirty="0"/>
              <a:t> LunaNet S-Band AFS Service</a:t>
            </a:r>
          </a:p>
        </p:txBody>
      </p:sp>
      <p:sp>
        <p:nvSpPr>
          <p:cNvPr id="27" name="Content Placeholder 8">
            <a:extLst>
              <a:ext uri="{FF2B5EF4-FFF2-40B4-BE49-F238E27FC236}">
                <a16:creationId xmlns:a16="http://schemas.microsoft.com/office/drawing/2014/main" id="{BD40A82C-E80B-4A99-AB1F-C9BDB89E8C52}"/>
              </a:ext>
            </a:extLst>
          </p:cNvPr>
          <p:cNvSpPr>
            <a:spLocks noGrp="1"/>
          </p:cNvSpPr>
          <p:nvPr>
            <p:ph idx="1"/>
          </p:nvPr>
        </p:nvSpPr>
        <p:spPr>
          <a:xfrm>
            <a:off x="390950" y="1345597"/>
            <a:ext cx="5755048" cy="1582752"/>
          </a:xfrm>
        </p:spPr>
        <p:txBody>
          <a:bodyPr>
            <a:normAutofit/>
          </a:bodyPr>
          <a:lstStyle/>
          <a:p>
            <a:pPr marL="0" indent="0">
              <a:buNone/>
            </a:pPr>
            <a:r>
              <a:rPr lang="en-US" dirty="0"/>
              <a:t>Users can acquire AFS signals from different </a:t>
            </a:r>
            <a:r>
              <a:rPr lang="en-US" dirty="0" err="1"/>
              <a:t>LunaNet</a:t>
            </a:r>
            <a:r>
              <a:rPr lang="en-US" dirty="0"/>
              <a:t> sources simultaneously (like GNSS)</a:t>
            </a:r>
          </a:p>
        </p:txBody>
      </p:sp>
      <p:sp>
        <p:nvSpPr>
          <p:cNvPr id="20" name="Trapezoid 19">
            <a:extLst>
              <a:ext uri="{FF2B5EF4-FFF2-40B4-BE49-F238E27FC236}">
                <a16:creationId xmlns:a16="http://schemas.microsoft.com/office/drawing/2014/main" id="{D6E30DCE-240B-3A41-B73D-8E6866B67038}"/>
              </a:ext>
            </a:extLst>
          </p:cNvPr>
          <p:cNvSpPr/>
          <p:nvPr/>
        </p:nvSpPr>
        <p:spPr>
          <a:xfrm rot="12960209">
            <a:off x="6318306" y="548177"/>
            <a:ext cx="2452263" cy="5103968"/>
          </a:xfrm>
          <a:prstGeom prst="trapezoid">
            <a:avLst>
              <a:gd name="adj" fmla="val 41988"/>
            </a:avLst>
          </a:prstGeom>
          <a:solidFill>
            <a:schemeClr val="accent1">
              <a:lumMod val="60000"/>
              <a:lumOff val="40000"/>
              <a:alpha val="39000"/>
            </a:schemeClr>
          </a:solidFill>
          <a:ln w="12700" cap="flat" cmpd="sng" algn="ctr">
            <a:noFill/>
            <a:prstDash val="solid"/>
            <a:miter lim="800000"/>
          </a:ln>
          <a:effectLst/>
        </p:spPr>
        <p:txBody>
          <a:bodyPr rtlCol="0" anchor="ctr"/>
          <a:lstStyle/>
          <a:p>
            <a:pPr algn="ctr" defTabSz="480060">
              <a:defRPr/>
            </a:pPr>
            <a:endParaRPr lang="en-US" sz="1050" kern="0" dirty="0">
              <a:solidFill>
                <a:prstClr val="white"/>
              </a:solidFill>
              <a:latin typeface="Calibri" panose="020F0502020204030204"/>
              <a:ea typeface="ＭＳ Ｐゴシック"/>
            </a:endParaRPr>
          </a:p>
        </p:txBody>
      </p:sp>
      <p:sp>
        <p:nvSpPr>
          <p:cNvPr id="31" name="Trapezoid 30">
            <a:extLst>
              <a:ext uri="{FF2B5EF4-FFF2-40B4-BE49-F238E27FC236}">
                <a16:creationId xmlns:a16="http://schemas.microsoft.com/office/drawing/2014/main" id="{70D2F494-EF5D-46E1-87BB-C2FEB07FA875}"/>
              </a:ext>
            </a:extLst>
          </p:cNvPr>
          <p:cNvSpPr/>
          <p:nvPr/>
        </p:nvSpPr>
        <p:spPr>
          <a:xfrm rot="16200000">
            <a:off x="4677878" y="893961"/>
            <a:ext cx="2167490" cy="5103968"/>
          </a:xfrm>
          <a:prstGeom prst="trapezoid">
            <a:avLst>
              <a:gd name="adj" fmla="val 41988"/>
            </a:avLst>
          </a:prstGeom>
          <a:gradFill>
            <a:gsLst>
              <a:gs pos="0">
                <a:srgbClr val="4472C4">
                  <a:lumMod val="5000"/>
                  <a:lumOff val="95000"/>
                  <a:alpha val="56000"/>
                </a:srgbClr>
              </a:gs>
              <a:gs pos="19000">
                <a:srgbClr val="4472C4">
                  <a:lumMod val="45000"/>
                  <a:lumOff val="55000"/>
                  <a:alpha val="67000"/>
                </a:srgbClr>
              </a:gs>
              <a:gs pos="0">
                <a:srgbClr val="4472C4">
                  <a:lumMod val="45000"/>
                  <a:lumOff val="55000"/>
                  <a:alpha val="69000"/>
                </a:srgbClr>
              </a:gs>
              <a:gs pos="35000">
                <a:srgbClr val="4472C4">
                  <a:lumMod val="30000"/>
                  <a:lumOff val="70000"/>
                  <a:alpha val="68000"/>
                </a:srgbClr>
              </a:gs>
            </a:gsLst>
            <a:lin ang="5400000" scaled="1"/>
          </a:gradFill>
          <a:ln w="12700" cap="flat" cmpd="sng" algn="ctr">
            <a:noFill/>
            <a:prstDash val="solid"/>
            <a:miter lim="800000"/>
          </a:ln>
          <a:effectLst/>
        </p:spPr>
        <p:txBody>
          <a:bodyPr rtlCol="0" anchor="ctr"/>
          <a:lstStyle/>
          <a:p>
            <a:pPr algn="ctr" defTabSz="480060">
              <a:defRPr/>
            </a:pPr>
            <a:endParaRPr lang="en-US" sz="1050" kern="0">
              <a:solidFill>
                <a:prstClr val="white"/>
              </a:solidFill>
              <a:latin typeface="Calibri" panose="020F0502020204030204"/>
              <a:ea typeface="ＭＳ Ｐゴシック"/>
            </a:endParaRPr>
          </a:p>
        </p:txBody>
      </p:sp>
      <p:sp>
        <p:nvSpPr>
          <p:cNvPr id="24" name="Trapezoid 23">
            <a:extLst>
              <a:ext uri="{FF2B5EF4-FFF2-40B4-BE49-F238E27FC236}">
                <a16:creationId xmlns:a16="http://schemas.microsoft.com/office/drawing/2014/main" id="{69ADC54F-B5A4-4A67-82D1-C023274D5D86}"/>
              </a:ext>
            </a:extLst>
          </p:cNvPr>
          <p:cNvSpPr/>
          <p:nvPr/>
        </p:nvSpPr>
        <p:spPr>
          <a:xfrm rot="7520914">
            <a:off x="6977942" y="1737607"/>
            <a:ext cx="2167490" cy="5103968"/>
          </a:xfrm>
          <a:prstGeom prst="trapezoid">
            <a:avLst>
              <a:gd name="adj" fmla="val 41988"/>
            </a:avLst>
          </a:prstGeom>
          <a:gradFill flip="none" rotWithShape="1">
            <a:gsLst>
              <a:gs pos="0">
                <a:schemeClr val="accent4">
                  <a:lumMod val="5000"/>
                  <a:lumOff val="95000"/>
                </a:schemeClr>
              </a:gs>
              <a:gs pos="74000">
                <a:schemeClr val="accent4">
                  <a:lumMod val="45000"/>
                  <a:lumOff val="55000"/>
                  <a:alpha val="51000"/>
                </a:schemeClr>
              </a:gs>
              <a:gs pos="83000">
                <a:schemeClr val="accent4">
                  <a:lumMod val="45000"/>
                  <a:lumOff val="55000"/>
                  <a:alpha val="54000"/>
                </a:schemeClr>
              </a:gs>
              <a:gs pos="100000">
                <a:schemeClr val="accent4">
                  <a:lumMod val="30000"/>
                  <a:lumOff val="70000"/>
                  <a:alpha val="57000"/>
                </a:schemeClr>
              </a:gs>
            </a:gsLst>
            <a:lin ang="5400000" scaled="1"/>
            <a:tileRect/>
          </a:gradFill>
          <a:ln w="12700" cap="flat" cmpd="sng" algn="ctr">
            <a:noFill/>
            <a:prstDash val="solid"/>
            <a:miter lim="800000"/>
          </a:ln>
          <a:effectLst/>
        </p:spPr>
        <p:txBody>
          <a:bodyPr rtlCol="0" anchor="ctr"/>
          <a:lstStyle/>
          <a:p>
            <a:pPr algn="ctr" defTabSz="480060">
              <a:defRPr/>
            </a:pPr>
            <a:endParaRPr lang="en-US" sz="1050" kern="0">
              <a:solidFill>
                <a:prstClr val="white"/>
              </a:solidFill>
              <a:latin typeface="Calibri" panose="020F0502020204030204"/>
              <a:ea typeface="ＭＳ Ｐゴシック"/>
            </a:endParaRPr>
          </a:p>
        </p:txBody>
      </p:sp>
      <p:sp>
        <p:nvSpPr>
          <p:cNvPr id="21" name="Trapezoid 20">
            <a:extLst>
              <a:ext uri="{FF2B5EF4-FFF2-40B4-BE49-F238E27FC236}">
                <a16:creationId xmlns:a16="http://schemas.microsoft.com/office/drawing/2014/main" id="{4CD9114F-3C9E-4135-9389-799266F9BA61}"/>
              </a:ext>
            </a:extLst>
          </p:cNvPr>
          <p:cNvSpPr/>
          <p:nvPr/>
        </p:nvSpPr>
        <p:spPr>
          <a:xfrm rot="14593059">
            <a:off x="4604775" y="1394798"/>
            <a:ext cx="2333562" cy="5407531"/>
          </a:xfrm>
          <a:prstGeom prst="trapezoid">
            <a:avLst>
              <a:gd name="adj" fmla="val 41988"/>
            </a:avLst>
          </a:prstGeom>
          <a:gradFill flip="none" rotWithShape="1">
            <a:gsLst>
              <a:gs pos="0">
                <a:schemeClr val="accent5">
                  <a:lumMod val="67000"/>
                  <a:alpha val="55000"/>
                </a:schemeClr>
              </a:gs>
              <a:gs pos="48000">
                <a:schemeClr val="accent5">
                  <a:lumMod val="97000"/>
                  <a:lumOff val="3000"/>
                  <a:alpha val="76000"/>
                </a:schemeClr>
              </a:gs>
              <a:gs pos="100000">
                <a:schemeClr val="accent5">
                  <a:lumMod val="60000"/>
                  <a:lumOff val="40000"/>
                </a:schemeClr>
              </a:gs>
            </a:gsLst>
            <a:lin ang="16200000" scaled="1"/>
            <a:tileRect/>
          </a:gradFill>
          <a:ln w="12700" cap="flat" cmpd="sng" algn="ctr">
            <a:noFill/>
            <a:prstDash val="solid"/>
            <a:miter lim="800000"/>
          </a:ln>
          <a:effectLst/>
        </p:spPr>
        <p:txBody>
          <a:bodyPr rtlCol="0" anchor="ctr"/>
          <a:lstStyle/>
          <a:p>
            <a:pPr algn="ctr" defTabSz="480060">
              <a:defRPr/>
            </a:pPr>
            <a:endParaRPr lang="en-US" sz="1050" kern="0">
              <a:solidFill>
                <a:prstClr val="white"/>
              </a:solidFill>
              <a:latin typeface="Calibri" panose="020F0502020204030204"/>
              <a:ea typeface="ＭＳ Ｐゴシック"/>
            </a:endParaRPr>
          </a:p>
        </p:txBody>
      </p:sp>
      <p:sp>
        <p:nvSpPr>
          <p:cNvPr id="30" name="Oval 29">
            <a:extLst>
              <a:ext uri="{FF2B5EF4-FFF2-40B4-BE49-F238E27FC236}">
                <a16:creationId xmlns:a16="http://schemas.microsoft.com/office/drawing/2014/main" id="{7E6B99CE-4483-4963-8A23-78E55FB6B3E5}"/>
              </a:ext>
            </a:extLst>
          </p:cNvPr>
          <p:cNvSpPr/>
          <p:nvPr/>
        </p:nvSpPr>
        <p:spPr>
          <a:xfrm>
            <a:off x="1981200" y="2987873"/>
            <a:ext cx="1036773" cy="938056"/>
          </a:xfrm>
          <a:prstGeom prst="ellipse">
            <a:avLst/>
          </a:prstGeom>
          <a:solidFill>
            <a:srgbClr val="4472C4"/>
          </a:solidFill>
          <a:ln w="12700" cap="flat" cmpd="sng" algn="ctr">
            <a:noFill/>
            <a:prstDash val="solid"/>
            <a:miter lim="800000"/>
          </a:ln>
          <a:effectLst/>
        </p:spPr>
        <p:txBody>
          <a:bodyPr rtlCol="0" anchor="ctr"/>
          <a:lstStyle/>
          <a:p>
            <a:pPr algn="ctr" defTabSz="480060">
              <a:defRPr/>
            </a:pPr>
            <a:r>
              <a:rPr lang="en-US" sz="1050" kern="0" dirty="0" err="1">
                <a:solidFill>
                  <a:prstClr val="white"/>
                </a:solidFill>
                <a:latin typeface="Calibri" panose="020F0502020204030204"/>
                <a:ea typeface="ＭＳ Ｐゴシック"/>
              </a:rPr>
              <a:t>LunaNet</a:t>
            </a:r>
            <a:r>
              <a:rPr lang="en-US" sz="1050" kern="0" dirty="0">
                <a:solidFill>
                  <a:prstClr val="white"/>
                </a:solidFill>
                <a:latin typeface="Calibri" panose="020F0502020204030204"/>
                <a:ea typeface="ＭＳ Ｐゴシック"/>
              </a:rPr>
              <a:t> Node 1 AFS</a:t>
            </a:r>
          </a:p>
        </p:txBody>
      </p:sp>
      <p:sp>
        <p:nvSpPr>
          <p:cNvPr id="35" name="Arrow: Right 34">
            <a:extLst>
              <a:ext uri="{FF2B5EF4-FFF2-40B4-BE49-F238E27FC236}">
                <a16:creationId xmlns:a16="http://schemas.microsoft.com/office/drawing/2014/main" id="{4499B5D1-A4A0-416E-99DB-3CFCDEE234B0}"/>
              </a:ext>
            </a:extLst>
          </p:cNvPr>
          <p:cNvSpPr/>
          <p:nvPr/>
        </p:nvSpPr>
        <p:spPr>
          <a:xfrm>
            <a:off x="3020403" y="3230385"/>
            <a:ext cx="189235" cy="453034"/>
          </a:xfrm>
          <a:prstGeom prst="rightArrow">
            <a:avLst/>
          </a:prstGeom>
          <a:solidFill>
            <a:srgbClr val="4472C4"/>
          </a:solidFill>
          <a:ln w="12700" cap="flat" cmpd="sng" algn="ctr">
            <a:noFill/>
            <a:prstDash val="solid"/>
            <a:miter lim="800000"/>
          </a:ln>
          <a:effectLst/>
        </p:spPr>
        <p:txBody>
          <a:bodyPr rtlCol="0" anchor="ctr"/>
          <a:lstStyle/>
          <a:p>
            <a:pPr algn="ctr" defTabSz="480060">
              <a:defRPr/>
            </a:pPr>
            <a:endParaRPr lang="en-US" sz="1050" kern="0">
              <a:solidFill>
                <a:prstClr val="white"/>
              </a:solidFill>
              <a:latin typeface="Calibri" panose="020F0502020204030204"/>
              <a:ea typeface="ＭＳ Ｐゴシック"/>
            </a:endParaRPr>
          </a:p>
        </p:txBody>
      </p:sp>
      <p:sp>
        <p:nvSpPr>
          <p:cNvPr id="22" name="Oval 21">
            <a:extLst>
              <a:ext uri="{FF2B5EF4-FFF2-40B4-BE49-F238E27FC236}">
                <a16:creationId xmlns:a16="http://schemas.microsoft.com/office/drawing/2014/main" id="{D616F78F-0737-46EF-BD05-E65508323C52}"/>
              </a:ext>
            </a:extLst>
          </p:cNvPr>
          <p:cNvSpPr/>
          <p:nvPr/>
        </p:nvSpPr>
        <p:spPr>
          <a:xfrm>
            <a:off x="2172866" y="5129167"/>
            <a:ext cx="1036773" cy="938056"/>
          </a:xfrm>
          <a:prstGeom prst="ellipse">
            <a:avLst/>
          </a:prstGeom>
          <a:solidFill>
            <a:schemeClr val="accent5">
              <a:lumMod val="75000"/>
            </a:schemeClr>
          </a:solidFill>
          <a:ln w="12700" cap="flat" cmpd="sng" algn="ctr">
            <a:noFill/>
            <a:prstDash val="solid"/>
            <a:miter lim="800000"/>
          </a:ln>
          <a:effectLst/>
        </p:spPr>
        <p:txBody>
          <a:bodyPr rtlCol="0" anchor="ctr"/>
          <a:lstStyle/>
          <a:p>
            <a:pPr algn="ctr" defTabSz="480060">
              <a:defRPr/>
            </a:pPr>
            <a:r>
              <a:rPr lang="en-US" sz="1050" kern="0" dirty="0" err="1">
                <a:solidFill>
                  <a:prstClr val="white"/>
                </a:solidFill>
                <a:latin typeface="Calibri" panose="020F0502020204030204"/>
                <a:ea typeface="ＭＳ Ｐゴシック"/>
              </a:rPr>
              <a:t>LunaNet</a:t>
            </a:r>
            <a:r>
              <a:rPr lang="en-US" sz="1050" kern="0" dirty="0">
                <a:solidFill>
                  <a:prstClr val="white"/>
                </a:solidFill>
                <a:latin typeface="Calibri" panose="020F0502020204030204"/>
                <a:ea typeface="ＭＳ Ｐゴシック"/>
              </a:rPr>
              <a:t> Node 2 AFS</a:t>
            </a:r>
          </a:p>
        </p:txBody>
      </p:sp>
      <p:sp>
        <p:nvSpPr>
          <p:cNvPr id="23" name="Arrow: Right 22">
            <a:extLst>
              <a:ext uri="{FF2B5EF4-FFF2-40B4-BE49-F238E27FC236}">
                <a16:creationId xmlns:a16="http://schemas.microsoft.com/office/drawing/2014/main" id="{12D7741C-6F52-467D-9290-06ED3FC73199}"/>
              </a:ext>
            </a:extLst>
          </p:cNvPr>
          <p:cNvSpPr/>
          <p:nvPr/>
        </p:nvSpPr>
        <p:spPr>
          <a:xfrm rot="20157097">
            <a:off x="3199115" y="5186272"/>
            <a:ext cx="189235" cy="453034"/>
          </a:xfrm>
          <a:prstGeom prst="rightArrow">
            <a:avLst/>
          </a:prstGeom>
          <a:solidFill>
            <a:schemeClr val="accent1">
              <a:lumMod val="75000"/>
            </a:schemeClr>
          </a:solidFill>
          <a:ln w="12700" cap="flat" cmpd="sng" algn="ctr">
            <a:noFill/>
            <a:prstDash val="solid"/>
            <a:miter lim="800000"/>
          </a:ln>
          <a:effectLst/>
        </p:spPr>
        <p:txBody>
          <a:bodyPr rtlCol="0" anchor="ctr"/>
          <a:lstStyle/>
          <a:p>
            <a:pPr algn="ctr" defTabSz="480060">
              <a:defRPr/>
            </a:pPr>
            <a:endParaRPr lang="en-US" sz="1050" kern="0">
              <a:solidFill>
                <a:prstClr val="white"/>
              </a:solidFill>
              <a:latin typeface="Calibri" panose="020F0502020204030204"/>
              <a:ea typeface="ＭＳ Ｐゴシック"/>
            </a:endParaRPr>
          </a:p>
        </p:txBody>
      </p:sp>
      <p:sp>
        <p:nvSpPr>
          <p:cNvPr id="25" name="Arrow: Right 24">
            <a:extLst>
              <a:ext uri="{FF2B5EF4-FFF2-40B4-BE49-F238E27FC236}">
                <a16:creationId xmlns:a16="http://schemas.microsoft.com/office/drawing/2014/main" id="{A3FE03ED-C4C9-4318-B55A-554D757ADF8D}"/>
              </a:ext>
            </a:extLst>
          </p:cNvPr>
          <p:cNvSpPr/>
          <p:nvPr/>
        </p:nvSpPr>
        <p:spPr>
          <a:xfrm rot="13084952">
            <a:off x="10117897" y="5604050"/>
            <a:ext cx="189235" cy="453034"/>
          </a:xfrm>
          <a:prstGeom prst="rightArrow">
            <a:avLst/>
          </a:prstGeom>
          <a:solidFill>
            <a:schemeClr val="bg2">
              <a:lumMod val="60000"/>
              <a:lumOff val="40000"/>
            </a:schemeClr>
          </a:solidFill>
          <a:ln w="12700" cap="flat" cmpd="sng" algn="ctr">
            <a:noFill/>
            <a:prstDash val="solid"/>
            <a:miter lim="800000"/>
          </a:ln>
          <a:effectLst/>
        </p:spPr>
        <p:txBody>
          <a:bodyPr rtlCol="0" anchor="ctr"/>
          <a:lstStyle/>
          <a:p>
            <a:pPr algn="ctr" defTabSz="480060">
              <a:defRPr/>
            </a:pPr>
            <a:endParaRPr lang="en-US" sz="1050" kern="0">
              <a:solidFill>
                <a:prstClr val="white"/>
              </a:solidFill>
              <a:latin typeface="Calibri" panose="020F0502020204030204"/>
              <a:ea typeface="ＭＳ Ｐゴシック"/>
            </a:endParaRPr>
          </a:p>
        </p:txBody>
      </p:sp>
      <p:sp>
        <p:nvSpPr>
          <p:cNvPr id="26" name="Oval 25">
            <a:extLst>
              <a:ext uri="{FF2B5EF4-FFF2-40B4-BE49-F238E27FC236}">
                <a16:creationId xmlns:a16="http://schemas.microsoft.com/office/drawing/2014/main" id="{31BBB536-A242-4603-A434-42C87B1E56DD}"/>
              </a:ext>
            </a:extLst>
          </p:cNvPr>
          <p:cNvSpPr/>
          <p:nvPr/>
        </p:nvSpPr>
        <p:spPr>
          <a:xfrm>
            <a:off x="10182511" y="5721940"/>
            <a:ext cx="1036773" cy="938056"/>
          </a:xfrm>
          <a:prstGeom prst="ellipse">
            <a:avLst/>
          </a:prstGeom>
          <a:solidFill>
            <a:schemeClr val="accent4">
              <a:lumMod val="50000"/>
            </a:schemeClr>
          </a:solidFill>
          <a:ln w="12700" cap="flat" cmpd="sng" algn="ctr">
            <a:noFill/>
            <a:prstDash val="solid"/>
            <a:miter lim="800000"/>
          </a:ln>
          <a:effectLst/>
        </p:spPr>
        <p:txBody>
          <a:bodyPr rtlCol="0" anchor="ctr"/>
          <a:lstStyle/>
          <a:p>
            <a:pPr algn="ctr" defTabSz="480060">
              <a:defRPr/>
            </a:pPr>
            <a:r>
              <a:rPr lang="en-US" sz="1050" kern="0" dirty="0" err="1">
                <a:solidFill>
                  <a:prstClr val="white"/>
                </a:solidFill>
                <a:latin typeface="Calibri" panose="020F0502020204030204"/>
                <a:ea typeface="ＭＳ Ｐゴシック"/>
              </a:rPr>
              <a:t>LunaNet</a:t>
            </a:r>
            <a:r>
              <a:rPr lang="en-US" sz="1050" kern="0" dirty="0">
                <a:solidFill>
                  <a:prstClr val="white"/>
                </a:solidFill>
                <a:latin typeface="Calibri" panose="020F0502020204030204"/>
                <a:ea typeface="ＭＳ Ｐゴシック"/>
              </a:rPr>
              <a:t> Node 3 AFS</a:t>
            </a:r>
          </a:p>
        </p:txBody>
      </p:sp>
      <p:sp>
        <p:nvSpPr>
          <p:cNvPr id="34" name="Oval 33">
            <a:extLst>
              <a:ext uri="{FF2B5EF4-FFF2-40B4-BE49-F238E27FC236}">
                <a16:creationId xmlns:a16="http://schemas.microsoft.com/office/drawing/2014/main" id="{1CEF8BEE-0395-4F37-B4A8-E6733AB6AD45}"/>
              </a:ext>
            </a:extLst>
          </p:cNvPr>
          <p:cNvSpPr/>
          <p:nvPr/>
        </p:nvSpPr>
        <p:spPr>
          <a:xfrm>
            <a:off x="6711704" y="3337370"/>
            <a:ext cx="635704" cy="394872"/>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algn="ctr" defTabSz="480060">
              <a:defRPr/>
            </a:pPr>
            <a:r>
              <a:rPr lang="en-US" sz="1050" kern="0" dirty="0">
                <a:solidFill>
                  <a:prstClr val="white"/>
                </a:solidFill>
                <a:latin typeface="Calibri" panose="020F0502020204030204"/>
                <a:ea typeface="ＭＳ Ｐゴシック"/>
              </a:rPr>
              <a:t>User C</a:t>
            </a:r>
          </a:p>
        </p:txBody>
      </p:sp>
      <p:sp>
        <p:nvSpPr>
          <p:cNvPr id="28" name="Oval 27">
            <a:extLst>
              <a:ext uri="{FF2B5EF4-FFF2-40B4-BE49-F238E27FC236}">
                <a16:creationId xmlns:a16="http://schemas.microsoft.com/office/drawing/2014/main" id="{C050EAF1-9F9F-6949-9D61-E3FA223E214B}"/>
              </a:ext>
            </a:extLst>
          </p:cNvPr>
          <p:cNvSpPr/>
          <p:nvPr/>
        </p:nvSpPr>
        <p:spPr>
          <a:xfrm>
            <a:off x="5109225" y="5227778"/>
            <a:ext cx="1036773" cy="938056"/>
          </a:xfrm>
          <a:prstGeom prst="ellipse">
            <a:avLst/>
          </a:prstGeom>
          <a:solidFill>
            <a:schemeClr val="accent1">
              <a:lumMod val="50000"/>
            </a:schemeClr>
          </a:solidFill>
          <a:ln w="12700" cap="flat" cmpd="sng" algn="ctr">
            <a:noFill/>
            <a:prstDash val="solid"/>
            <a:miter lim="800000"/>
          </a:ln>
          <a:effectLst/>
        </p:spPr>
        <p:txBody>
          <a:bodyPr rtlCol="0" anchor="ctr"/>
          <a:lstStyle/>
          <a:p>
            <a:pPr algn="ctr" defTabSz="480060">
              <a:defRPr/>
            </a:pPr>
            <a:r>
              <a:rPr lang="en-US" sz="1050" kern="0" dirty="0" err="1">
                <a:solidFill>
                  <a:prstClr val="white"/>
                </a:solidFill>
                <a:latin typeface="Calibri" panose="020F0502020204030204"/>
                <a:ea typeface="ＭＳ Ｐゴシック"/>
              </a:rPr>
              <a:t>LunaNet</a:t>
            </a:r>
            <a:r>
              <a:rPr lang="en-US" sz="1050" kern="0" dirty="0">
                <a:solidFill>
                  <a:prstClr val="white"/>
                </a:solidFill>
                <a:latin typeface="Calibri" panose="020F0502020204030204"/>
                <a:ea typeface="ＭＳ Ｐゴシック"/>
              </a:rPr>
              <a:t> Node 4 AFS</a:t>
            </a:r>
          </a:p>
        </p:txBody>
      </p:sp>
      <p:sp>
        <p:nvSpPr>
          <p:cNvPr id="29" name="Arrow: Right 22">
            <a:extLst>
              <a:ext uri="{FF2B5EF4-FFF2-40B4-BE49-F238E27FC236}">
                <a16:creationId xmlns:a16="http://schemas.microsoft.com/office/drawing/2014/main" id="{44BBE34D-1AC1-284C-B614-65F48456A6DB}"/>
              </a:ext>
            </a:extLst>
          </p:cNvPr>
          <p:cNvSpPr/>
          <p:nvPr/>
        </p:nvSpPr>
        <p:spPr>
          <a:xfrm rot="18095928">
            <a:off x="5876578" y="5007866"/>
            <a:ext cx="189235" cy="453034"/>
          </a:xfrm>
          <a:prstGeom prst="rightArrow">
            <a:avLst/>
          </a:prstGeom>
          <a:solidFill>
            <a:schemeClr val="accent1">
              <a:lumMod val="75000"/>
            </a:schemeClr>
          </a:solidFill>
          <a:ln w="12700" cap="flat" cmpd="sng" algn="ctr">
            <a:noFill/>
            <a:prstDash val="solid"/>
            <a:miter lim="800000"/>
          </a:ln>
          <a:effectLst/>
        </p:spPr>
        <p:txBody>
          <a:bodyPr rtlCol="0" anchor="ctr"/>
          <a:lstStyle/>
          <a:p>
            <a:pPr algn="ctr" defTabSz="480060">
              <a:defRPr/>
            </a:pPr>
            <a:endParaRPr lang="en-US" sz="1050" kern="0">
              <a:solidFill>
                <a:prstClr val="white"/>
              </a:solidFill>
              <a:latin typeface="Calibri" panose="020F0502020204030204"/>
              <a:ea typeface="ＭＳ Ｐゴシック"/>
            </a:endParaRPr>
          </a:p>
        </p:txBody>
      </p:sp>
      <p:sp>
        <p:nvSpPr>
          <p:cNvPr id="32" name="Oval 31">
            <a:extLst>
              <a:ext uri="{FF2B5EF4-FFF2-40B4-BE49-F238E27FC236}">
                <a16:creationId xmlns:a16="http://schemas.microsoft.com/office/drawing/2014/main" id="{EAC785E4-E7D8-4AAE-8E80-BEAC2D686828}"/>
              </a:ext>
            </a:extLst>
          </p:cNvPr>
          <p:cNvSpPr/>
          <p:nvPr/>
        </p:nvSpPr>
        <p:spPr>
          <a:xfrm>
            <a:off x="5728685" y="3337368"/>
            <a:ext cx="668642" cy="39487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algn="ctr" defTabSz="480060">
              <a:defRPr/>
            </a:pPr>
            <a:r>
              <a:rPr lang="en-US" sz="1200" kern="0" dirty="0">
                <a:solidFill>
                  <a:prstClr val="white"/>
                </a:solidFill>
                <a:latin typeface="Calibri" panose="020F0502020204030204"/>
                <a:ea typeface="ＭＳ Ｐゴシック"/>
              </a:rPr>
              <a:t>User A</a:t>
            </a:r>
          </a:p>
        </p:txBody>
      </p:sp>
      <p:sp>
        <p:nvSpPr>
          <p:cNvPr id="33" name="Oval 32">
            <a:extLst>
              <a:ext uri="{FF2B5EF4-FFF2-40B4-BE49-F238E27FC236}">
                <a16:creationId xmlns:a16="http://schemas.microsoft.com/office/drawing/2014/main" id="{82B2D262-37FE-4246-926B-B2F62DEF9A86}"/>
              </a:ext>
            </a:extLst>
          </p:cNvPr>
          <p:cNvSpPr/>
          <p:nvPr/>
        </p:nvSpPr>
        <p:spPr>
          <a:xfrm>
            <a:off x="6983557" y="3888746"/>
            <a:ext cx="668642" cy="39487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algn="ctr" defTabSz="480060">
              <a:defRPr/>
            </a:pPr>
            <a:r>
              <a:rPr lang="en-US" sz="1200" kern="0">
                <a:solidFill>
                  <a:prstClr val="white"/>
                </a:solidFill>
                <a:latin typeface="Calibri" panose="020F0502020204030204"/>
                <a:ea typeface="ＭＳ Ｐゴシック"/>
              </a:rPr>
              <a:t>User B</a:t>
            </a:r>
          </a:p>
        </p:txBody>
      </p:sp>
      <p:sp>
        <p:nvSpPr>
          <p:cNvPr id="37" name="Oval 36">
            <a:extLst>
              <a:ext uri="{FF2B5EF4-FFF2-40B4-BE49-F238E27FC236}">
                <a16:creationId xmlns:a16="http://schemas.microsoft.com/office/drawing/2014/main" id="{FD7CBD44-04F0-4346-AE0A-95DB8EB1C5ED}"/>
              </a:ext>
            </a:extLst>
          </p:cNvPr>
          <p:cNvSpPr/>
          <p:nvPr/>
        </p:nvSpPr>
        <p:spPr>
          <a:xfrm>
            <a:off x="9193120" y="1648236"/>
            <a:ext cx="668642" cy="39487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algn="ctr" defTabSz="480060">
              <a:defRPr/>
            </a:pPr>
            <a:r>
              <a:rPr lang="en-US" sz="1200" kern="0" dirty="0">
                <a:solidFill>
                  <a:prstClr val="white"/>
                </a:solidFill>
                <a:latin typeface="Calibri" panose="020F0502020204030204"/>
                <a:ea typeface="ＭＳ Ｐゴシック"/>
              </a:rPr>
              <a:t>User D</a:t>
            </a:r>
          </a:p>
        </p:txBody>
      </p:sp>
      <p:sp>
        <p:nvSpPr>
          <p:cNvPr id="4" name="Oval 3">
            <a:extLst>
              <a:ext uri="{FF2B5EF4-FFF2-40B4-BE49-F238E27FC236}">
                <a16:creationId xmlns:a16="http://schemas.microsoft.com/office/drawing/2014/main" id="{6A89C8CC-3C1A-2745-9723-0E862E05C54E}"/>
              </a:ext>
            </a:extLst>
          </p:cNvPr>
          <p:cNvSpPr/>
          <p:nvPr/>
        </p:nvSpPr>
        <p:spPr>
          <a:xfrm>
            <a:off x="6031107" y="2456617"/>
            <a:ext cx="2182204" cy="2019136"/>
          </a:xfrm>
          <a:prstGeom prst="ellipse">
            <a:avLst/>
          </a:prstGeom>
          <a:no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2302CBA-5CE4-C241-BC9A-D2319D169548}"/>
              </a:ext>
            </a:extLst>
          </p:cNvPr>
          <p:cNvSpPr txBox="1"/>
          <p:nvPr/>
        </p:nvSpPr>
        <p:spPr>
          <a:xfrm>
            <a:off x="9589487" y="2204200"/>
            <a:ext cx="2382957" cy="646331"/>
          </a:xfrm>
          <a:prstGeom prst="rect">
            <a:avLst/>
          </a:prstGeom>
          <a:noFill/>
        </p:spPr>
        <p:txBody>
          <a:bodyPr wrap="square" rtlCol="0">
            <a:spAutoFit/>
          </a:bodyPr>
          <a:lstStyle/>
          <a:p>
            <a:r>
              <a:rPr lang="en-US" dirty="0"/>
              <a:t>Service can reach beyond the lunar limbs</a:t>
            </a:r>
          </a:p>
        </p:txBody>
      </p:sp>
      <p:sp>
        <p:nvSpPr>
          <p:cNvPr id="36" name="Oval 35">
            <a:extLst>
              <a:ext uri="{FF2B5EF4-FFF2-40B4-BE49-F238E27FC236}">
                <a16:creationId xmlns:a16="http://schemas.microsoft.com/office/drawing/2014/main" id="{DAE74963-744C-D842-9620-ED6383E083B2}"/>
              </a:ext>
            </a:extLst>
          </p:cNvPr>
          <p:cNvSpPr/>
          <p:nvPr/>
        </p:nvSpPr>
        <p:spPr>
          <a:xfrm rot="1025549">
            <a:off x="6602518" y="2012779"/>
            <a:ext cx="1157477" cy="2394907"/>
          </a:xfrm>
          <a:prstGeom prst="ellipse">
            <a:avLst/>
          </a:prstGeom>
          <a:no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2" descr="Image result for moon">
            <a:extLst>
              <a:ext uri="{FF2B5EF4-FFF2-40B4-BE49-F238E27FC236}">
                <a16:creationId xmlns:a16="http://schemas.microsoft.com/office/drawing/2014/main" id="{78A40D11-FDA1-497C-84A1-C844F67BC0D5}"/>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6408940" y="2817634"/>
            <a:ext cx="1506119" cy="1149854"/>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F1D0B05C-4A8F-4F07-90A6-EDCE96106157}"/>
              </a:ext>
            </a:extLst>
          </p:cNvPr>
          <p:cNvSpPr>
            <a:spLocks noGrp="1"/>
          </p:cNvSpPr>
          <p:nvPr>
            <p:ph type="sldNum" sz="quarter" idx="12"/>
          </p:nvPr>
        </p:nvSpPr>
        <p:spPr/>
        <p:txBody>
          <a:bodyPr/>
          <a:lstStyle/>
          <a:p>
            <a:fld id="{369A7AB8-C288-4B6D-983D-9C88E091BD8F}" type="slidenum">
              <a:rPr lang="en-US" smtClean="0"/>
              <a:t>12</a:t>
            </a:fld>
            <a:endParaRPr lang="en-US"/>
          </a:p>
        </p:txBody>
      </p:sp>
    </p:spTree>
    <p:extLst>
      <p:ext uri="{BB962C8B-B14F-4D97-AF65-F5344CB8AC3E}">
        <p14:creationId xmlns:p14="http://schemas.microsoft.com/office/powerpoint/2010/main" val="2515310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71E2F9B-5082-F04E-AD01-2FDA8541DCE5}"/>
              </a:ext>
            </a:extLst>
          </p:cNvPr>
          <p:cNvSpPr/>
          <p:nvPr/>
        </p:nvSpPr>
        <p:spPr>
          <a:xfrm>
            <a:off x="0" y="1247362"/>
            <a:ext cx="12801600" cy="599743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6200" y="2215908"/>
            <a:ext cx="12954000" cy="5178461"/>
          </a:xfrm>
          <a:prstGeom prst="rect">
            <a:avLst/>
          </a:prstGeom>
          <a:effectLst>
            <a:softEdge rad="63500"/>
          </a:effectLst>
        </p:spPr>
      </p:pic>
      <p:sp>
        <p:nvSpPr>
          <p:cNvPr id="18" name="Triangle 48">
            <a:extLst>
              <a:ext uri="{FF2B5EF4-FFF2-40B4-BE49-F238E27FC236}">
                <a16:creationId xmlns:a16="http://schemas.microsoft.com/office/drawing/2014/main" id="{72037730-45DA-154C-9192-A6A015AB64F5}"/>
              </a:ext>
            </a:extLst>
          </p:cNvPr>
          <p:cNvSpPr/>
          <p:nvPr/>
        </p:nvSpPr>
        <p:spPr>
          <a:xfrm rot="445521">
            <a:off x="5097022" y="1782186"/>
            <a:ext cx="10881360" cy="6583680"/>
          </a:xfrm>
          <a:prstGeom prst="triangle">
            <a:avLst>
              <a:gd name="adj" fmla="val 29924"/>
            </a:avLst>
          </a:prstGeom>
          <a:solidFill>
            <a:schemeClr val="accent2">
              <a:lumMod val="40000"/>
              <a:lumOff val="60000"/>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48" name="Triangle 48">
            <a:extLst>
              <a:ext uri="{FF2B5EF4-FFF2-40B4-BE49-F238E27FC236}">
                <a16:creationId xmlns:a16="http://schemas.microsoft.com/office/drawing/2014/main" id="{136274CD-63E2-9A4F-8FB3-727F8D1A7F1B}"/>
              </a:ext>
            </a:extLst>
          </p:cNvPr>
          <p:cNvSpPr/>
          <p:nvPr/>
        </p:nvSpPr>
        <p:spPr>
          <a:xfrm rot="373641">
            <a:off x="749202" y="1702105"/>
            <a:ext cx="11508719" cy="6309360"/>
          </a:xfrm>
          <a:prstGeom prst="triangle">
            <a:avLst>
              <a:gd name="adj" fmla="val 29924"/>
            </a:avLst>
          </a:prstGeom>
          <a:solidFill>
            <a:schemeClr val="accent2">
              <a:lumMod val="40000"/>
              <a:lumOff val="60000"/>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13" name="Arc 12">
            <a:extLst>
              <a:ext uri="{FF2B5EF4-FFF2-40B4-BE49-F238E27FC236}">
                <a16:creationId xmlns:a16="http://schemas.microsoft.com/office/drawing/2014/main" id="{70F32801-12F4-4342-8618-A5F0466BBF1C}"/>
              </a:ext>
            </a:extLst>
          </p:cNvPr>
          <p:cNvSpPr/>
          <p:nvPr/>
        </p:nvSpPr>
        <p:spPr>
          <a:xfrm>
            <a:off x="1467300" y="1317768"/>
            <a:ext cx="9810300" cy="561869"/>
          </a:xfrm>
          <a:prstGeom prst="arc">
            <a:avLst>
              <a:gd name="adj1" fmla="val 10843045"/>
              <a:gd name="adj2" fmla="val 0"/>
            </a:avLst>
          </a:prstGeom>
          <a:ln w="127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920"/>
          </a:p>
        </p:txBody>
      </p:sp>
      <p:sp>
        <p:nvSpPr>
          <p:cNvPr id="23" name="TextBox 22">
            <a:extLst>
              <a:ext uri="{FF2B5EF4-FFF2-40B4-BE49-F238E27FC236}">
                <a16:creationId xmlns:a16="http://schemas.microsoft.com/office/drawing/2014/main" id="{3B4BBB68-3BA0-B147-BF06-EF775272AF67}"/>
              </a:ext>
            </a:extLst>
          </p:cNvPr>
          <p:cNvSpPr txBox="1"/>
          <p:nvPr/>
        </p:nvSpPr>
        <p:spPr>
          <a:xfrm>
            <a:off x="6446651" y="1901797"/>
            <a:ext cx="551498" cy="387798"/>
          </a:xfrm>
          <a:prstGeom prst="rect">
            <a:avLst/>
          </a:prstGeom>
          <a:noFill/>
        </p:spPr>
        <p:txBody>
          <a:bodyPr wrap="none" rtlCol="0">
            <a:spAutoFit/>
          </a:bodyPr>
          <a:lstStyle/>
          <a:p>
            <a:r>
              <a:rPr lang="en-US" sz="1920" dirty="0">
                <a:solidFill>
                  <a:schemeClr val="bg1"/>
                </a:solidFill>
              </a:rPr>
              <a:t>AFS</a:t>
            </a:r>
          </a:p>
        </p:txBody>
      </p:sp>
      <p:sp>
        <p:nvSpPr>
          <p:cNvPr id="69" name="Title 68"/>
          <p:cNvSpPr>
            <a:spLocks noGrp="1"/>
          </p:cNvSpPr>
          <p:nvPr>
            <p:ph type="title"/>
          </p:nvPr>
        </p:nvSpPr>
        <p:spPr/>
        <p:txBody>
          <a:bodyPr/>
          <a:lstStyle/>
          <a:p>
            <a:r>
              <a:rPr lang="en-US" dirty="0"/>
              <a:t>Surface Navigation</a:t>
            </a:r>
          </a:p>
        </p:txBody>
      </p:sp>
      <p:sp>
        <p:nvSpPr>
          <p:cNvPr id="5" name="Slide Number Placeholder 4">
            <a:extLst>
              <a:ext uri="{FF2B5EF4-FFF2-40B4-BE49-F238E27FC236}">
                <a16:creationId xmlns:a16="http://schemas.microsoft.com/office/drawing/2014/main" id="{9182F815-2A3F-4106-A32A-76034C3FAB9E}"/>
              </a:ext>
            </a:extLst>
          </p:cNvPr>
          <p:cNvSpPr>
            <a:spLocks noGrp="1"/>
          </p:cNvSpPr>
          <p:nvPr>
            <p:ph type="sldNum" sz="quarter" idx="12"/>
          </p:nvPr>
        </p:nvSpPr>
        <p:spPr/>
        <p:txBody>
          <a:bodyPr/>
          <a:lstStyle/>
          <a:p>
            <a:fld id="{4336D8BB-1FBA-4ECE-B83B-DC345E7EB0EF}" type="slidenum">
              <a:rPr lang="en-US" smtClean="0"/>
              <a:pPr/>
              <a:t>13</a:t>
            </a:fld>
            <a:endParaRPr lang="en-US"/>
          </a:p>
        </p:txBody>
      </p:sp>
      <p:pic>
        <p:nvPicPr>
          <p:cNvPr id="47" name="Picture 4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60280" y="915429"/>
            <a:ext cx="684548" cy="722579"/>
          </a:xfrm>
          <a:prstGeom prst="rect">
            <a:avLst/>
          </a:prstGeom>
        </p:spPr>
      </p:pic>
      <p:pic>
        <p:nvPicPr>
          <p:cNvPr id="65" name="Picture 6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36750" y="990661"/>
            <a:ext cx="684548" cy="722579"/>
          </a:xfrm>
          <a:prstGeom prst="rect">
            <a:avLst/>
          </a:prstGeom>
        </p:spPr>
      </p:pic>
      <p:sp>
        <p:nvSpPr>
          <p:cNvPr id="53" name="TextBox 52">
            <a:extLst>
              <a:ext uri="{FF2B5EF4-FFF2-40B4-BE49-F238E27FC236}">
                <a16:creationId xmlns:a16="http://schemas.microsoft.com/office/drawing/2014/main" id="{3B4BBB68-3BA0-B147-BF06-EF775272AF67}"/>
              </a:ext>
            </a:extLst>
          </p:cNvPr>
          <p:cNvSpPr txBox="1"/>
          <p:nvPr/>
        </p:nvSpPr>
        <p:spPr>
          <a:xfrm>
            <a:off x="4639471" y="1194530"/>
            <a:ext cx="1045908" cy="683264"/>
          </a:xfrm>
          <a:prstGeom prst="rect">
            <a:avLst/>
          </a:prstGeom>
          <a:noFill/>
        </p:spPr>
        <p:txBody>
          <a:bodyPr wrap="square" rtlCol="0">
            <a:spAutoFit/>
          </a:bodyPr>
          <a:lstStyle/>
          <a:p>
            <a:r>
              <a:rPr lang="en-US" sz="1920" dirty="0" err="1">
                <a:solidFill>
                  <a:schemeClr val="bg1"/>
                </a:solidFill>
              </a:rPr>
              <a:t>LunaNet</a:t>
            </a:r>
            <a:r>
              <a:rPr lang="en-US" sz="1920" dirty="0">
                <a:solidFill>
                  <a:schemeClr val="bg1"/>
                </a:solidFill>
              </a:rPr>
              <a:t> Node 2</a:t>
            </a:r>
          </a:p>
        </p:txBody>
      </p:sp>
      <p:sp>
        <p:nvSpPr>
          <p:cNvPr id="19" name="TextBox 18">
            <a:extLst>
              <a:ext uri="{FF2B5EF4-FFF2-40B4-BE49-F238E27FC236}">
                <a16:creationId xmlns:a16="http://schemas.microsoft.com/office/drawing/2014/main" id="{7B364D49-CEFD-8244-A71A-BD512B2788D0}"/>
              </a:ext>
            </a:extLst>
          </p:cNvPr>
          <p:cNvSpPr txBox="1"/>
          <p:nvPr/>
        </p:nvSpPr>
        <p:spPr>
          <a:xfrm>
            <a:off x="9176178" y="1318053"/>
            <a:ext cx="1045908" cy="683264"/>
          </a:xfrm>
          <a:prstGeom prst="rect">
            <a:avLst/>
          </a:prstGeom>
          <a:noFill/>
        </p:spPr>
        <p:txBody>
          <a:bodyPr wrap="square" rtlCol="0">
            <a:spAutoFit/>
          </a:bodyPr>
          <a:lstStyle/>
          <a:p>
            <a:r>
              <a:rPr lang="en-US" sz="1920" dirty="0" err="1">
                <a:solidFill>
                  <a:schemeClr val="bg1"/>
                </a:solidFill>
              </a:rPr>
              <a:t>LunaNet</a:t>
            </a:r>
            <a:r>
              <a:rPr lang="en-US" sz="1920" dirty="0">
                <a:solidFill>
                  <a:schemeClr val="bg1"/>
                </a:solidFill>
              </a:rPr>
              <a:t> Node n</a:t>
            </a:r>
          </a:p>
        </p:txBody>
      </p:sp>
      <p:cxnSp>
        <p:nvCxnSpPr>
          <p:cNvPr id="4" name="Curved Connector 3">
            <a:extLst>
              <a:ext uri="{FF2B5EF4-FFF2-40B4-BE49-F238E27FC236}">
                <a16:creationId xmlns:a16="http://schemas.microsoft.com/office/drawing/2014/main" id="{CE326273-8DAC-734E-B669-95A3671816EE}"/>
              </a:ext>
            </a:extLst>
          </p:cNvPr>
          <p:cNvCxnSpPr>
            <a:cxnSpLocks/>
            <a:stCxn id="23" idx="3"/>
          </p:cNvCxnSpPr>
          <p:nvPr/>
        </p:nvCxnSpPr>
        <p:spPr>
          <a:xfrm>
            <a:off x="6998149" y="2095696"/>
            <a:ext cx="1534833" cy="120212"/>
          </a:xfrm>
          <a:prstGeom prst="curvedConnector3">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Curved Connector 23">
            <a:extLst>
              <a:ext uri="{FF2B5EF4-FFF2-40B4-BE49-F238E27FC236}">
                <a16:creationId xmlns:a16="http://schemas.microsoft.com/office/drawing/2014/main" id="{14478B17-86A6-DC46-A98E-9B2002B6A493}"/>
              </a:ext>
            </a:extLst>
          </p:cNvPr>
          <p:cNvCxnSpPr>
            <a:cxnSpLocks/>
            <a:stCxn id="23" idx="1"/>
          </p:cNvCxnSpPr>
          <p:nvPr/>
        </p:nvCxnSpPr>
        <p:spPr>
          <a:xfrm rot="10800000" flipV="1">
            <a:off x="5195677" y="2095696"/>
            <a:ext cx="1250974" cy="554252"/>
          </a:xfrm>
          <a:prstGeom prst="curved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Triangle 48">
            <a:extLst>
              <a:ext uri="{FF2B5EF4-FFF2-40B4-BE49-F238E27FC236}">
                <a16:creationId xmlns:a16="http://schemas.microsoft.com/office/drawing/2014/main" id="{F62FE228-4494-C440-A94E-170F16171261}"/>
              </a:ext>
            </a:extLst>
          </p:cNvPr>
          <p:cNvSpPr/>
          <p:nvPr/>
        </p:nvSpPr>
        <p:spPr>
          <a:xfrm rot="20049227">
            <a:off x="-179865" y="146517"/>
            <a:ext cx="11508719" cy="8641968"/>
          </a:xfrm>
          <a:prstGeom prst="triangle">
            <a:avLst>
              <a:gd name="adj" fmla="val 29924"/>
            </a:avLst>
          </a:prstGeom>
          <a:solidFill>
            <a:schemeClr val="accent2">
              <a:lumMod val="40000"/>
              <a:lumOff val="60000"/>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pic>
        <p:nvPicPr>
          <p:cNvPr id="20" name="Picture 19">
            <a:extLst>
              <a:ext uri="{FF2B5EF4-FFF2-40B4-BE49-F238E27FC236}">
                <a16:creationId xmlns:a16="http://schemas.microsoft.com/office/drawing/2014/main" id="{2C5642A5-FAE7-8442-82F0-004E187D6E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1726" y="1106668"/>
            <a:ext cx="684548" cy="722579"/>
          </a:xfrm>
          <a:prstGeom prst="rect">
            <a:avLst/>
          </a:prstGeom>
        </p:spPr>
      </p:pic>
      <p:sp>
        <p:nvSpPr>
          <p:cNvPr id="21" name="TextBox 20">
            <a:extLst>
              <a:ext uri="{FF2B5EF4-FFF2-40B4-BE49-F238E27FC236}">
                <a16:creationId xmlns:a16="http://schemas.microsoft.com/office/drawing/2014/main" id="{32CEEFCD-4BA3-464D-BC7D-C528086A3E6F}"/>
              </a:ext>
            </a:extLst>
          </p:cNvPr>
          <p:cNvSpPr txBox="1"/>
          <p:nvPr/>
        </p:nvSpPr>
        <p:spPr>
          <a:xfrm>
            <a:off x="1826144" y="1250589"/>
            <a:ext cx="1045908" cy="683264"/>
          </a:xfrm>
          <a:prstGeom prst="rect">
            <a:avLst/>
          </a:prstGeom>
          <a:noFill/>
        </p:spPr>
        <p:txBody>
          <a:bodyPr wrap="square" rtlCol="0">
            <a:spAutoFit/>
          </a:bodyPr>
          <a:lstStyle/>
          <a:p>
            <a:r>
              <a:rPr lang="en-US" sz="1920" dirty="0" err="1">
                <a:solidFill>
                  <a:schemeClr val="bg1"/>
                </a:solidFill>
              </a:rPr>
              <a:t>LunaNet</a:t>
            </a:r>
            <a:r>
              <a:rPr lang="en-US" sz="1920" dirty="0">
                <a:solidFill>
                  <a:schemeClr val="bg1"/>
                </a:solidFill>
              </a:rPr>
              <a:t> Node 1</a:t>
            </a:r>
          </a:p>
        </p:txBody>
      </p:sp>
      <p:pic>
        <p:nvPicPr>
          <p:cNvPr id="52" name="Picture 5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6793579" y="5524983"/>
            <a:ext cx="772156" cy="693695"/>
          </a:xfrm>
          <a:prstGeom prst="rect">
            <a:avLst/>
          </a:prstGeom>
          <a:effectLst>
            <a:glow rad="12700">
              <a:schemeClr val="bg1">
                <a:lumMod val="50000"/>
                <a:alpha val="40000"/>
              </a:schemeClr>
            </a:glow>
          </a:effectLst>
        </p:spPr>
      </p:pic>
      <p:sp>
        <p:nvSpPr>
          <p:cNvPr id="27" name="TextBox 26">
            <a:extLst>
              <a:ext uri="{FF2B5EF4-FFF2-40B4-BE49-F238E27FC236}">
                <a16:creationId xmlns:a16="http://schemas.microsoft.com/office/drawing/2014/main" id="{16C314BB-27AE-6443-B56F-B32AD307B94F}"/>
              </a:ext>
            </a:extLst>
          </p:cNvPr>
          <p:cNvSpPr txBox="1"/>
          <p:nvPr/>
        </p:nvSpPr>
        <p:spPr>
          <a:xfrm>
            <a:off x="6695263" y="6108995"/>
            <a:ext cx="1308884" cy="355034"/>
          </a:xfrm>
          <a:prstGeom prst="rect">
            <a:avLst/>
          </a:prstGeom>
          <a:noFill/>
        </p:spPr>
        <p:txBody>
          <a:bodyPr wrap="none" rtlCol="0">
            <a:spAutoFit/>
          </a:bodyPr>
          <a:lstStyle/>
          <a:p>
            <a:r>
              <a:rPr lang="en-US" sz="1707" dirty="0">
                <a:solidFill>
                  <a:schemeClr val="bg1"/>
                </a:solidFill>
              </a:rPr>
              <a:t>Surface User</a:t>
            </a:r>
            <a:endParaRPr lang="en-US" sz="1280" dirty="0">
              <a:solidFill>
                <a:schemeClr val="bg1"/>
              </a:solidFill>
            </a:endParaRPr>
          </a:p>
        </p:txBody>
      </p:sp>
      <p:sp>
        <p:nvSpPr>
          <p:cNvPr id="41" name="TextBox 40">
            <a:extLst>
              <a:ext uri="{FF2B5EF4-FFF2-40B4-BE49-F238E27FC236}">
                <a16:creationId xmlns:a16="http://schemas.microsoft.com/office/drawing/2014/main" id="{DCD069D2-FA14-C042-9EAC-F1877BBFFD1C}"/>
              </a:ext>
            </a:extLst>
          </p:cNvPr>
          <p:cNvSpPr txBox="1"/>
          <p:nvPr/>
        </p:nvSpPr>
        <p:spPr>
          <a:xfrm>
            <a:off x="9577" y="2377434"/>
            <a:ext cx="4466845" cy="2585323"/>
          </a:xfrm>
          <a:prstGeom prst="rect">
            <a:avLst/>
          </a:prstGeom>
          <a:noFill/>
        </p:spPr>
        <p:txBody>
          <a:bodyPr wrap="square" rtlCol="0">
            <a:spAutoFit/>
          </a:bodyPr>
          <a:lstStyle/>
          <a:p>
            <a:r>
              <a:rPr lang="en-US" dirty="0" err="1">
                <a:solidFill>
                  <a:schemeClr val="bg1"/>
                </a:solidFill>
              </a:rPr>
              <a:t>LunaNets</a:t>
            </a:r>
            <a:endParaRPr lang="en-US" dirty="0">
              <a:solidFill>
                <a:schemeClr val="bg1"/>
              </a:solidFill>
            </a:endParaRPr>
          </a:p>
          <a:p>
            <a:pPr marL="181193" indent="-181193">
              <a:buFont typeface="Arial" panose="020B0604020202020204" pitchFamily="34" charset="0"/>
              <a:buChar char="•"/>
            </a:pPr>
            <a:r>
              <a:rPr lang="en-US" dirty="0">
                <a:solidFill>
                  <a:schemeClr val="bg1"/>
                </a:solidFill>
              </a:rPr>
              <a:t>Integrated Nav payload on </a:t>
            </a:r>
            <a:r>
              <a:rPr lang="en-US" dirty="0" err="1">
                <a:solidFill>
                  <a:schemeClr val="bg1"/>
                </a:solidFill>
              </a:rPr>
              <a:t>LunaNet</a:t>
            </a:r>
            <a:r>
              <a:rPr lang="en-US" dirty="0">
                <a:solidFill>
                  <a:schemeClr val="bg1"/>
                </a:solidFill>
              </a:rPr>
              <a:t> Spacecraft allows for autonomously derived orbit solutions</a:t>
            </a:r>
          </a:p>
          <a:p>
            <a:pPr marL="181193" indent="-181193">
              <a:buFont typeface="Arial" panose="020B0604020202020204" pitchFamily="34" charset="0"/>
              <a:buChar char="•"/>
            </a:pPr>
            <a:r>
              <a:rPr lang="en-US" dirty="0" err="1">
                <a:solidFill>
                  <a:schemeClr val="bg1"/>
                </a:solidFill>
              </a:rPr>
              <a:t>LunaNets</a:t>
            </a:r>
            <a:r>
              <a:rPr lang="en-US" dirty="0">
                <a:solidFill>
                  <a:schemeClr val="bg1"/>
                </a:solidFill>
              </a:rPr>
              <a:t> relay, via AFS, ephemerides and rendered maps on a GNSS-like signal</a:t>
            </a:r>
          </a:p>
          <a:p>
            <a:pPr marL="181193" indent="-181193">
              <a:buFont typeface="Arial" panose="020B0604020202020204" pitchFamily="34" charset="0"/>
              <a:buChar char="•"/>
            </a:pPr>
            <a:r>
              <a:rPr lang="en-US" dirty="0">
                <a:solidFill>
                  <a:schemeClr val="bg1"/>
                </a:solidFill>
              </a:rPr>
              <a:t>Surface User positioning achieved by measuring </a:t>
            </a:r>
            <a:r>
              <a:rPr lang="en-US" dirty="0" err="1">
                <a:solidFill>
                  <a:schemeClr val="bg1"/>
                </a:solidFill>
              </a:rPr>
              <a:t>pseudorange</a:t>
            </a:r>
            <a:r>
              <a:rPr lang="en-US" dirty="0">
                <a:solidFill>
                  <a:schemeClr val="bg1"/>
                </a:solidFill>
              </a:rPr>
              <a:t> and Doppler from multi-lateral </a:t>
            </a:r>
            <a:r>
              <a:rPr lang="en-US" dirty="0" err="1">
                <a:solidFill>
                  <a:schemeClr val="bg1"/>
                </a:solidFill>
              </a:rPr>
              <a:t>LunaNet</a:t>
            </a:r>
            <a:r>
              <a:rPr lang="en-US" dirty="0">
                <a:solidFill>
                  <a:schemeClr val="bg1"/>
                </a:solidFill>
              </a:rPr>
              <a:t> nodes AFS</a:t>
            </a:r>
          </a:p>
        </p:txBody>
      </p:sp>
      <p:pic>
        <p:nvPicPr>
          <p:cNvPr id="26" name="Picture 25" descr="Moon-Astronaut.png">
            <a:extLst>
              <a:ext uri="{FF2B5EF4-FFF2-40B4-BE49-F238E27FC236}">
                <a16:creationId xmlns:a16="http://schemas.microsoft.com/office/drawing/2014/main" id="{72A1605B-50D9-4F14-8BDF-519738CF50AD}"/>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199864" y="6210211"/>
            <a:ext cx="490478" cy="883516"/>
          </a:xfrm>
          <a:prstGeom prst="rect">
            <a:avLst/>
          </a:prstGeom>
        </p:spPr>
      </p:pic>
    </p:spTree>
    <p:extLst>
      <p:ext uri="{BB962C8B-B14F-4D97-AF65-F5344CB8AC3E}">
        <p14:creationId xmlns:p14="http://schemas.microsoft.com/office/powerpoint/2010/main" val="29916995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84C5D-E2D2-4A0F-873E-8BF864FAD04B}"/>
              </a:ext>
            </a:extLst>
          </p:cNvPr>
          <p:cNvSpPr>
            <a:spLocks noGrp="1"/>
          </p:cNvSpPr>
          <p:nvPr>
            <p:ph type="title"/>
          </p:nvPr>
        </p:nvSpPr>
        <p:spPr/>
        <p:txBody>
          <a:bodyPr/>
          <a:lstStyle/>
          <a:p>
            <a:r>
              <a:rPr lang="en-US"/>
              <a:t>Peer-to-peer PNT Services (RF Only)</a:t>
            </a:r>
          </a:p>
        </p:txBody>
      </p:sp>
      <p:sp>
        <p:nvSpPr>
          <p:cNvPr id="4" name="Slide Number Placeholder 3">
            <a:extLst>
              <a:ext uri="{FF2B5EF4-FFF2-40B4-BE49-F238E27FC236}">
                <a16:creationId xmlns:a16="http://schemas.microsoft.com/office/drawing/2014/main" id="{9CD9F1E9-AB22-4325-A868-39F512F70917}"/>
              </a:ext>
            </a:extLst>
          </p:cNvPr>
          <p:cNvSpPr>
            <a:spLocks noGrp="1"/>
          </p:cNvSpPr>
          <p:nvPr>
            <p:ph type="sldNum" sz="quarter" idx="10"/>
          </p:nvPr>
        </p:nvSpPr>
        <p:spPr/>
        <p:txBody>
          <a:bodyPr/>
          <a:lstStyle/>
          <a:p>
            <a:pPr>
              <a:defRPr/>
            </a:pPr>
            <a:fld id="{D6BBC5BD-4A28-EA4C-9174-48693BF00394}" type="slidenum">
              <a:rPr lang="en-US" altLang="en-US" smtClean="0"/>
              <a:pPr>
                <a:defRPr/>
              </a:pPr>
              <a:t>14</a:t>
            </a:fld>
            <a:endParaRPr lang="en-US" altLang="en-US"/>
          </a:p>
        </p:txBody>
      </p:sp>
      <p:sp>
        <p:nvSpPr>
          <p:cNvPr id="5" name="Footer Placeholder 4">
            <a:extLst>
              <a:ext uri="{FF2B5EF4-FFF2-40B4-BE49-F238E27FC236}">
                <a16:creationId xmlns:a16="http://schemas.microsoft.com/office/drawing/2014/main" id="{F2B293C9-20B7-45BC-9761-8508B94203FD}"/>
              </a:ext>
            </a:extLst>
          </p:cNvPr>
          <p:cNvSpPr>
            <a:spLocks noGrp="1"/>
          </p:cNvSpPr>
          <p:nvPr>
            <p:ph type="ftr" sz="quarter" idx="3"/>
          </p:nvPr>
        </p:nvSpPr>
        <p:spPr bwMode="auto">
          <a:xfrm>
            <a:off x="7956472" y="6868584"/>
            <a:ext cx="3796030" cy="32707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60120" rtl="0" eaLnBrk="1" latinLnBrk="0" hangingPunct="1">
              <a:defRPr sz="2520" kern="1200">
                <a:solidFill>
                  <a:schemeClr val="tx1"/>
                </a:solidFill>
                <a:latin typeface="Arial" panose="020B0604020202020204" pitchFamily="34" charset="0"/>
                <a:ea typeface="ＭＳ Ｐゴシック" panose="020B0600070205080204" pitchFamily="34" charset="-128"/>
                <a:cs typeface="+mn-cs"/>
              </a:defRPr>
            </a:lvl1pPr>
            <a:lvl2pPr marL="780098" indent="-300038" algn="l" defTabSz="960120" rtl="0" eaLnBrk="1" latinLnBrk="0" hangingPunct="1">
              <a:defRPr sz="2520" kern="1200">
                <a:solidFill>
                  <a:schemeClr val="tx1"/>
                </a:solidFill>
                <a:latin typeface="Arial" panose="020B0604020202020204" pitchFamily="34" charset="0"/>
                <a:ea typeface="ＭＳ Ｐゴシック" panose="020B0600070205080204" pitchFamily="34" charset="-128"/>
                <a:cs typeface="+mn-cs"/>
              </a:defRPr>
            </a:lvl2pPr>
            <a:lvl3pPr marL="1200150" indent="-240030" algn="l" defTabSz="960120" rtl="0" eaLnBrk="1" latinLnBrk="0" hangingPunct="1">
              <a:defRPr sz="2520" kern="1200">
                <a:solidFill>
                  <a:schemeClr val="tx1"/>
                </a:solidFill>
                <a:latin typeface="Arial" panose="020B0604020202020204" pitchFamily="34" charset="0"/>
                <a:ea typeface="ＭＳ Ｐゴシック" panose="020B0600070205080204" pitchFamily="34" charset="-128"/>
                <a:cs typeface="+mn-cs"/>
              </a:defRPr>
            </a:lvl3pPr>
            <a:lvl4pPr marL="1680210" indent="-240030" algn="l" defTabSz="960120" rtl="0" eaLnBrk="1" latinLnBrk="0" hangingPunct="1">
              <a:defRPr sz="2520" kern="1200">
                <a:solidFill>
                  <a:schemeClr val="tx1"/>
                </a:solidFill>
                <a:latin typeface="Arial" panose="020B0604020202020204" pitchFamily="34" charset="0"/>
                <a:ea typeface="ＭＳ Ｐゴシック" panose="020B0600070205080204" pitchFamily="34" charset="-128"/>
                <a:cs typeface="+mn-cs"/>
              </a:defRPr>
            </a:lvl4pPr>
            <a:lvl5pPr marL="2160270" indent="-240030" algn="l" defTabSz="960120" rtl="0" eaLnBrk="1" latinLnBrk="0" hangingPunct="1">
              <a:defRPr sz="2520" kern="1200">
                <a:solidFill>
                  <a:schemeClr val="tx1"/>
                </a:solidFill>
                <a:latin typeface="Arial" panose="020B0604020202020204" pitchFamily="34" charset="0"/>
                <a:ea typeface="ＭＳ Ｐゴシック" panose="020B0600070205080204" pitchFamily="34" charset="-128"/>
                <a:cs typeface="+mn-cs"/>
              </a:defRPr>
            </a:lvl5pPr>
            <a:lvl6pPr marL="2640330" indent="-240030" algn="l" defTabSz="960120" rtl="0" eaLnBrk="0" fontAlgn="base" latinLnBrk="0" hangingPunct="0">
              <a:spcBef>
                <a:spcPct val="0"/>
              </a:spcBef>
              <a:spcAft>
                <a:spcPct val="0"/>
              </a:spcAft>
              <a:defRPr sz="2520" kern="1200">
                <a:solidFill>
                  <a:schemeClr val="tx1"/>
                </a:solidFill>
                <a:latin typeface="Arial" panose="020B0604020202020204" pitchFamily="34" charset="0"/>
                <a:ea typeface="ＭＳ Ｐゴシック" panose="020B0600070205080204" pitchFamily="34" charset="-128"/>
                <a:cs typeface="+mn-cs"/>
              </a:defRPr>
            </a:lvl6pPr>
            <a:lvl7pPr marL="3120390" indent="-240030" algn="l" defTabSz="960120" rtl="0" eaLnBrk="0" fontAlgn="base" latinLnBrk="0" hangingPunct="0">
              <a:spcBef>
                <a:spcPct val="0"/>
              </a:spcBef>
              <a:spcAft>
                <a:spcPct val="0"/>
              </a:spcAft>
              <a:defRPr sz="2520" kern="1200">
                <a:solidFill>
                  <a:schemeClr val="tx1"/>
                </a:solidFill>
                <a:latin typeface="Arial" panose="020B0604020202020204" pitchFamily="34" charset="0"/>
                <a:ea typeface="ＭＳ Ｐゴシック" panose="020B0600070205080204" pitchFamily="34" charset="-128"/>
                <a:cs typeface="+mn-cs"/>
              </a:defRPr>
            </a:lvl7pPr>
            <a:lvl8pPr marL="3600450" indent="-240030" algn="l" defTabSz="960120" rtl="0" eaLnBrk="0" fontAlgn="base" latinLnBrk="0" hangingPunct="0">
              <a:spcBef>
                <a:spcPct val="0"/>
              </a:spcBef>
              <a:spcAft>
                <a:spcPct val="0"/>
              </a:spcAft>
              <a:defRPr sz="2520" kern="1200">
                <a:solidFill>
                  <a:schemeClr val="tx1"/>
                </a:solidFill>
                <a:latin typeface="Arial" panose="020B0604020202020204" pitchFamily="34" charset="0"/>
                <a:ea typeface="ＭＳ Ｐゴシック" panose="020B0600070205080204" pitchFamily="34" charset="-128"/>
                <a:cs typeface="+mn-cs"/>
              </a:defRPr>
            </a:lvl8pPr>
            <a:lvl9pPr marL="4080510" indent="-240030" algn="l" defTabSz="960120" rtl="0" eaLnBrk="0" fontAlgn="base" latinLnBrk="0" hangingPunct="0">
              <a:spcBef>
                <a:spcPct val="0"/>
              </a:spcBef>
              <a:spcAft>
                <a:spcPct val="0"/>
              </a:spcAft>
              <a:defRPr sz="2520" kern="1200">
                <a:solidFill>
                  <a:schemeClr val="tx1"/>
                </a:solidFill>
                <a:latin typeface="Arial" panose="020B0604020202020204" pitchFamily="34" charset="0"/>
                <a:ea typeface="ＭＳ Ｐゴシック" panose="020B0600070205080204" pitchFamily="34" charset="-128"/>
                <a:cs typeface="+mn-cs"/>
              </a:defRPr>
            </a:lvl9pPr>
          </a:lstStyle>
          <a:p>
            <a:r>
              <a:rPr lang="en-US" altLang="en-US" sz="1155" b="1">
                <a:solidFill>
                  <a:srgbClr val="6E1463"/>
                </a:solidFill>
              </a:rPr>
              <a:t>NASA Goddard Space Flight Center </a:t>
            </a:r>
          </a:p>
        </p:txBody>
      </p:sp>
      <mc:AlternateContent xmlns:mc="http://schemas.openxmlformats.org/markup-compatibility/2006" xmlns:p14="http://schemas.microsoft.com/office/powerpoint/2010/main" xmlns:aink="http://schemas.microsoft.com/office/drawing/2016/ink">
        <mc:Choice Requires="p14 aink">
          <p:contentPart p14:bwMode="auto" r:id="rId2">
            <p14:nvContentPartPr>
              <p14:cNvPr id="7" name="Ink 6">
                <a:extLst>
                  <a:ext uri="{FF2B5EF4-FFF2-40B4-BE49-F238E27FC236}">
                    <a16:creationId xmlns:a16="http://schemas.microsoft.com/office/drawing/2014/main" id="{C739FB32-9B26-44EF-BE5C-48A13BB415A8}"/>
                  </a:ext>
                </a:extLst>
              </p14:cNvPr>
              <p14:cNvContentPartPr/>
              <p14:nvPr/>
            </p14:nvContentPartPr>
            <p14:xfrm>
              <a:off x="2907105" y="276614"/>
              <a:ext cx="378" cy="378"/>
            </p14:xfrm>
          </p:contentPart>
        </mc:Choice>
        <mc:Fallback xmlns="">
          <p:pic>
            <p:nvPicPr>
              <p:cNvPr id="7" name="Ink 6">
                <a:extLst>
                  <a:ext uri="{FF2B5EF4-FFF2-40B4-BE49-F238E27FC236}">
                    <a16:creationId xmlns:a16="http://schemas.microsoft.com/office/drawing/2014/main" id="{C739FB32-9B26-44EF-BE5C-48A13BB415A8}"/>
                  </a:ext>
                </a:extLst>
              </p:cNvPr>
              <p:cNvPicPr/>
              <p:nvPr/>
            </p:nvPicPr>
            <p:blipFill>
              <a:blip r:embed="rId3"/>
              <a:stretch>
                <a:fillRect/>
              </a:stretch>
            </p:blipFill>
            <p:spPr>
              <a:xfrm>
                <a:off x="2888205" y="163214"/>
                <a:ext cx="37800" cy="2268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
            <p14:nvContentPartPr>
              <p14:cNvPr id="8" name="Ink 7">
                <a:extLst>
                  <a:ext uri="{FF2B5EF4-FFF2-40B4-BE49-F238E27FC236}">
                    <a16:creationId xmlns:a16="http://schemas.microsoft.com/office/drawing/2014/main" id="{F0FB89DF-6448-4168-BEAE-7239AAE1F222}"/>
                  </a:ext>
                </a:extLst>
              </p14:cNvPr>
              <p14:cNvContentPartPr/>
              <p14:nvPr/>
            </p14:nvContentPartPr>
            <p14:xfrm>
              <a:off x="4048287" y="191186"/>
              <a:ext cx="378" cy="378"/>
            </p14:xfrm>
          </p:contentPart>
        </mc:Choice>
        <mc:Fallback xmlns="">
          <p:pic>
            <p:nvPicPr>
              <p:cNvPr id="8" name="Ink 7">
                <a:extLst>
                  <a:ext uri="{FF2B5EF4-FFF2-40B4-BE49-F238E27FC236}">
                    <a16:creationId xmlns:a16="http://schemas.microsoft.com/office/drawing/2014/main" id="{F0FB89DF-6448-4168-BEAE-7239AAE1F222}"/>
                  </a:ext>
                </a:extLst>
              </p:cNvPr>
              <p:cNvPicPr/>
              <p:nvPr/>
            </p:nvPicPr>
            <p:blipFill>
              <a:blip r:embed="rId5"/>
              <a:stretch>
                <a:fillRect/>
              </a:stretch>
            </p:blipFill>
            <p:spPr>
              <a:xfrm>
                <a:off x="4029387" y="77786"/>
                <a:ext cx="37800" cy="2268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
            <p14:nvContentPartPr>
              <p14:cNvPr id="9" name="Ink 8">
                <a:extLst>
                  <a:ext uri="{FF2B5EF4-FFF2-40B4-BE49-F238E27FC236}">
                    <a16:creationId xmlns:a16="http://schemas.microsoft.com/office/drawing/2014/main" id="{2791A045-4F8A-467F-9B00-5F04B0AA240F}"/>
                  </a:ext>
                </a:extLst>
              </p14:cNvPr>
              <p14:cNvContentPartPr/>
              <p14:nvPr/>
            </p14:nvContentPartPr>
            <p14:xfrm>
              <a:off x="2885937" y="351458"/>
              <a:ext cx="378" cy="378"/>
            </p14:xfrm>
          </p:contentPart>
        </mc:Choice>
        <mc:Fallback xmlns="">
          <p:pic>
            <p:nvPicPr>
              <p:cNvPr id="9" name="Ink 8">
                <a:extLst>
                  <a:ext uri="{FF2B5EF4-FFF2-40B4-BE49-F238E27FC236}">
                    <a16:creationId xmlns:a16="http://schemas.microsoft.com/office/drawing/2014/main" id="{2791A045-4F8A-467F-9B00-5F04B0AA240F}"/>
                  </a:ext>
                </a:extLst>
              </p:cNvPr>
              <p:cNvPicPr/>
              <p:nvPr/>
            </p:nvPicPr>
            <p:blipFill>
              <a:blip r:embed="rId7"/>
              <a:stretch>
                <a:fillRect/>
              </a:stretch>
            </p:blipFill>
            <p:spPr>
              <a:xfrm>
                <a:off x="2867037" y="238058"/>
                <a:ext cx="37800" cy="2268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
            <p14:nvContentPartPr>
              <p14:cNvPr id="10" name="Ink 9">
                <a:extLst>
                  <a:ext uri="{FF2B5EF4-FFF2-40B4-BE49-F238E27FC236}">
                    <a16:creationId xmlns:a16="http://schemas.microsoft.com/office/drawing/2014/main" id="{DF86E49F-F4C2-4A80-8E5F-9C5548FB029F}"/>
                  </a:ext>
                </a:extLst>
              </p14:cNvPr>
              <p14:cNvContentPartPr/>
              <p14:nvPr/>
            </p14:nvContentPartPr>
            <p14:xfrm>
              <a:off x="3712413" y="346334"/>
              <a:ext cx="3780" cy="14364"/>
            </p14:xfrm>
          </p:contentPart>
        </mc:Choice>
        <mc:Fallback xmlns="">
          <p:pic>
            <p:nvPicPr>
              <p:cNvPr id="10" name="Ink 9">
                <a:extLst>
                  <a:ext uri="{FF2B5EF4-FFF2-40B4-BE49-F238E27FC236}">
                    <a16:creationId xmlns:a16="http://schemas.microsoft.com/office/drawing/2014/main" id="{DF86E49F-F4C2-4A80-8E5F-9C5548FB029F}"/>
                  </a:ext>
                </a:extLst>
              </p:cNvPr>
              <p:cNvPicPr/>
              <p:nvPr/>
            </p:nvPicPr>
            <p:blipFill>
              <a:blip r:embed="rId9"/>
              <a:stretch>
                <a:fillRect/>
              </a:stretch>
            </p:blipFill>
            <p:spPr>
              <a:xfrm>
                <a:off x="3693513" y="238604"/>
                <a:ext cx="41202" cy="229465"/>
              </a:xfrm>
              <a:prstGeom prst="rect">
                <a:avLst/>
              </a:prstGeom>
            </p:spPr>
          </p:pic>
        </mc:Fallback>
      </mc:AlternateContent>
      <p:grpSp>
        <p:nvGrpSpPr>
          <p:cNvPr id="38" name="Group 37">
            <a:extLst>
              <a:ext uri="{FF2B5EF4-FFF2-40B4-BE49-F238E27FC236}">
                <a16:creationId xmlns:a16="http://schemas.microsoft.com/office/drawing/2014/main" id="{6DBCAD21-F203-463B-B109-8110D7B24446}"/>
              </a:ext>
            </a:extLst>
          </p:cNvPr>
          <p:cNvGrpSpPr/>
          <p:nvPr/>
        </p:nvGrpSpPr>
        <p:grpSpPr>
          <a:xfrm>
            <a:off x="102524" y="1086648"/>
            <a:ext cx="4803985" cy="1334922"/>
            <a:chOff x="1276891" y="2923592"/>
            <a:chExt cx="7607577" cy="1866122"/>
          </a:xfrm>
        </p:grpSpPr>
        <p:sp>
          <p:nvSpPr>
            <p:cNvPr id="39" name="Oval 38">
              <a:extLst>
                <a:ext uri="{FF2B5EF4-FFF2-40B4-BE49-F238E27FC236}">
                  <a16:creationId xmlns:a16="http://schemas.microsoft.com/office/drawing/2014/main" id="{82225B62-A10B-471E-806D-B11883EEED30}"/>
                </a:ext>
              </a:extLst>
            </p:cNvPr>
            <p:cNvSpPr/>
            <p:nvPr/>
          </p:nvSpPr>
          <p:spPr>
            <a:xfrm>
              <a:off x="1276891" y="2923592"/>
              <a:ext cx="2183364" cy="1866122"/>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algn="ctr" defTabSz="480060">
                <a:defRPr/>
              </a:pPr>
              <a:r>
                <a:rPr lang="en-US" sz="1050" kern="0" err="1">
                  <a:solidFill>
                    <a:prstClr val="white"/>
                  </a:solidFill>
                  <a:latin typeface="Calibri" panose="020F0502020204030204"/>
                </a:rPr>
                <a:t>LunaNet</a:t>
              </a:r>
              <a:r>
                <a:rPr lang="en-US" sz="1050" kern="0">
                  <a:solidFill>
                    <a:prstClr val="white"/>
                  </a:solidFill>
                  <a:latin typeface="Calibri" panose="020F0502020204030204"/>
                </a:rPr>
                <a:t> Node</a:t>
              </a:r>
            </a:p>
            <a:p>
              <a:pPr algn="ctr" defTabSz="480060">
                <a:defRPr/>
              </a:pPr>
              <a:r>
                <a:rPr lang="en-US" sz="1050" kern="0">
                  <a:solidFill>
                    <a:prstClr val="white"/>
                  </a:solidFill>
                  <a:latin typeface="Calibri" panose="020F0502020204030204"/>
                </a:rPr>
                <a:t>PNT Source</a:t>
              </a:r>
            </a:p>
          </p:txBody>
        </p:sp>
        <p:sp>
          <p:nvSpPr>
            <p:cNvPr id="40" name="Trapezoid 39">
              <a:extLst>
                <a:ext uri="{FF2B5EF4-FFF2-40B4-BE49-F238E27FC236}">
                  <a16:creationId xmlns:a16="http://schemas.microsoft.com/office/drawing/2014/main" id="{104485FC-D5C2-4D73-AD9E-73E45DECAB6B}"/>
                </a:ext>
              </a:extLst>
            </p:cNvPr>
            <p:cNvSpPr/>
            <p:nvPr/>
          </p:nvSpPr>
          <p:spPr>
            <a:xfrm rot="16200000">
              <a:off x="5720631" y="1300019"/>
              <a:ext cx="1194016" cy="5129630"/>
            </a:xfrm>
            <a:prstGeom prst="trapezoid">
              <a:avLst>
                <a:gd name="adj" fmla="val 41988"/>
              </a:avLst>
            </a:prstGeom>
            <a:gradFill>
              <a:gsLst>
                <a:gs pos="0">
                  <a:srgbClr val="4472C4">
                    <a:lumMod val="5000"/>
                    <a:lumOff val="95000"/>
                  </a:srgbClr>
                </a:gs>
                <a:gs pos="19000">
                  <a:srgbClr val="4472C4">
                    <a:lumMod val="45000"/>
                    <a:lumOff val="55000"/>
                  </a:srgbClr>
                </a:gs>
                <a:gs pos="0">
                  <a:srgbClr val="4472C4">
                    <a:lumMod val="45000"/>
                    <a:lumOff val="55000"/>
                  </a:srgbClr>
                </a:gs>
                <a:gs pos="35000">
                  <a:srgbClr val="4472C4">
                    <a:lumMod val="30000"/>
                    <a:lumOff val="70000"/>
                  </a:srgbClr>
                </a:gs>
              </a:gsLst>
              <a:lin ang="5400000" scaled="1"/>
            </a:gradFill>
            <a:ln w="12700" cap="flat" cmpd="sng" algn="ctr">
              <a:solidFill>
                <a:srgbClr val="4472C4">
                  <a:shade val="50000"/>
                </a:srgbClr>
              </a:solidFill>
              <a:prstDash val="solid"/>
              <a:miter lim="800000"/>
            </a:ln>
            <a:effectLst/>
          </p:spPr>
          <p:txBody>
            <a:bodyPr rtlCol="0" anchor="ctr"/>
            <a:lstStyle/>
            <a:p>
              <a:pPr algn="ctr" defTabSz="480060">
                <a:defRPr/>
              </a:pPr>
              <a:endParaRPr lang="en-US" sz="1050" kern="0">
                <a:solidFill>
                  <a:prstClr val="white"/>
                </a:solidFill>
                <a:latin typeface="Calibri" panose="020F0502020204030204"/>
              </a:endParaRPr>
            </a:p>
          </p:txBody>
        </p:sp>
        <p:sp>
          <p:nvSpPr>
            <p:cNvPr id="41" name="Oval 40">
              <a:extLst>
                <a:ext uri="{FF2B5EF4-FFF2-40B4-BE49-F238E27FC236}">
                  <a16:creationId xmlns:a16="http://schemas.microsoft.com/office/drawing/2014/main" id="{3991E314-654D-4B1A-984A-DBF8DC4027D2}"/>
                </a:ext>
              </a:extLst>
            </p:cNvPr>
            <p:cNvSpPr/>
            <p:nvPr/>
          </p:nvSpPr>
          <p:spPr>
            <a:xfrm>
              <a:off x="7620845" y="3372975"/>
              <a:ext cx="1263623" cy="968982"/>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algn="ctr" defTabSz="480060">
                <a:defRPr/>
              </a:pPr>
              <a:r>
                <a:rPr lang="en-US" sz="1050" kern="0">
                  <a:solidFill>
                    <a:prstClr val="white"/>
                  </a:solidFill>
                  <a:latin typeface="Calibri" panose="020F0502020204030204"/>
                </a:rPr>
                <a:t>User A</a:t>
              </a:r>
            </a:p>
          </p:txBody>
        </p:sp>
        <p:sp>
          <p:nvSpPr>
            <p:cNvPr id="42" name="Arrow: Right 41">
              <a:extLst>
                <a:ext uri="{FF2B5EF4-FFF2-40B4-BE49-F238E27FC236}">
                  <a16:creationId xmlns:a16="http://schemas.microsoft.com/office/drawing/2014/main" id="{9E34496C-46D3-4E4E-9A04-200DA482B534}"/>
                </a:ext>
              </a:extLst>
            </p:cNvPr>
            <p:cNvSpPr/>
            <p:nvPr/>
          </p:nvSpPr>
          <p:spPr>
            <a:xfrm>
              <a:off x="3468394" y="3406030"/>
              <a:ext cx="276293" cy="901243"/>
            </a:xfrm>
            <a:prstGeom prst="rightArrow">
              <a:avLst/>
            </a:prstGeom>
            <a:solidFill>
              <a:srgbClr val="4472C4"/>
            </a:solidFill>
            <a:ln w="12700" cap="flat" cmpd="sng" algn="ctr">
              <a:solidFill>
                <a:srgbClr val="4472C4">
                  <a:shade val="50000"/>
                </a:srgbClr>
              </a:solidFill>
              <a:prstDash val="solid"/>
              <a:miter lim="800000"/>
            </a:ln>
            <a:effectLst/>
          </p:spPr>
          <p:txBody>
            <a:bodyPr rtlCol="0" anchor="ctr"/>
            <a:lstStyle/>
            <a:p>
              <a:pPr algn="ctr" defTabSz="480060">
                <a:defRPr/>
              </a:pPr>
              <a:endParaRPr lang="en-US" sz="1050" kern="0">
                <a:solidFill>
                  <a:prstClr val="white"/>
                </a:solidFill>
                <a:latin typeface="Calibri" panose="020F0502020204030204"/>
              </a:endParaRPr>
            </a:p>
          </p:txBody>
        </p:sp>
      </p:grpSp>
      <p:grpSp>
        <p:nvGrpSpPr>
          <p:cNvPr id="48" name="Group 47">
            <a:extLst>
              <a:ext uri="{FF2B5EF4-FFF2-40B4-BE49-F238E27FC236}">
                <a16:creationId xmlns:a16="http://schemas.microsoft.com/office/drawing/2014/main" id="{0C037F01-12A5-4EA7-A98D-D80BB7931517}"/>
              </a:ext>
            </a:extLst>
          </p:cNvPr>
          <p:cNvGrpSpPr/>
          <p:nvPr/>
        </p:nvGrpSpPr>
        <p:grpSpPr>
          <a:xfrm>
            <a:off x="102524" y="4099614"/>
            <a:ext cx="4802713" cy="1334921"/>
            <a:chOff x="2302338" y="2789177"/>
            <a:chExt cx="6948624" cy="2040822"/>
          </a:xfrm>
        </p:grpSpPr>
        <p:sp>
          <p:nvSpPr>
            <p:cNvPr id="49" name="Oval 48">
              <a:extLst>
                <a:ext uri="{FF2B5EF4-FFF2-40B4-BE49-F238E27FC236}">
                  <a16:creationId xmlns:a16="http://schemas.microsoft.com/office/drawing/2014/main" id="{9B2BC09D-0E96-4580-AF03-4B389CD79575}"/>
                </a:ext>
              </a:extLst>
            </p:cNvPr>
            <p:cNvSpPr/>
            <p:nvPr/>
          </p:nvSpPr>
          <p:spPr>
            <a:xfrm>
              <a:off x="2302338" y="2789177"/>
              <a:ext cx="1994774" cy="2040822"/>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algn="ctr" defTabSz="480060">
                <a:defRPr/>
              </a:pPr>
              <a:r>
                <a:rPr lang="en-US" sz="1050" kern="0" err="1">
                  <a:solidFill>
                    <a:prstClr val="white"/>
                  </a:solidFill>
                  <a:latin typeface="Calibri" panose="020F0502020204030204"/>
                </a:rPr>
                <a:t>LunaNet</a:t>
              </a:r>
              <a:r>
                <a:rPr lang="en-US" sz="1050" kern="0">
                  <a:solidFill>
                    <a:prstClr val="white"/>
                  </a:solidFill>
                  <a:latin typeface="Calibri" panose="020F0502020204030204"/>
                </a:rPr>
                <a:t> Node</a:t>
              </a:r>
            </a:p>
            <a:p>
              <a:pPr algn="ctr" defTabSz="480060">
                <a:defRPr/>
              </a:pPr>
              <a:r>
                <a:rPr lang="en-US" sz="1050" kern="0">
                  <a:solidFill>
                    <a:prstClr val="white"/>
                  </a:solidFill>
                  <a:latin typeface="Calibri" panose="020F0502020204030204"/>
                </a:rPr>
                <a:t>PNT Measurement</a:t>
              </a:r>
            </a:p>
          </p:txBody>
        </p:sp>
        <p:sp>
          <p:nvSpPr>
            <p:cNvPr id="50" name="Oval 49">
              <a:extLst>
                <a:ext uri="{FF2B5EF4-FFF2-40B4-BE49-F238E27FC236}">
                  <a16:creationId xmlns:a16="http://schemas.microsoft.com/office/drawing/2014/main" id="{6B9F1FDB-5018-4E22-986B-AFCA532834CF}"/>
                </a:ext>
              </a:extLst>
            </p:cNvPr>
            <p:cNvSpPr/>
            <p:nvPr/>
          </p:nvSpPr>
          <p:spPr>
            <a:xfrm>
              <a:off x="8068815" y="3247695"/>
              <a:ext cx="1182147" cy="1123789"/>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algn="ctr" defTabSz="480060">
                <a:defRPr/>
              </a:pPr>
              <a:r>
                <a:rPr lang="en-US" sz="1050" kern="0">
                  <a:solidFill>
                    <a:prstClr val="white"/>
                  </a:solidFill>
                  <a:latin typeface="Calibri" panose="020F0502020204030204"/>
                </a:rPr>
                <a:t>User A</a:t>
              </a:r>
            </a:p>
          </p:txBody>
        </p:sp>
        <p:sp>
          <p:nvSpPr>
            <p:cNvPr id="51" name="Arrow: Curved Left 50">
              <a:extLst>
                <a:ext uri="{FF2B5EF4-FFF2-40B4-BE49-F238E27FC236}">
                  <a16:creationId xmlns:a16="http://schemas.microsoft.com/office/drawing/2014/main" id="{350263E6-27FE-412F-8828-BE06C203F59B}"/>
                </a:ext>
              </a:extLst>
            </p:cNvPr>
            <p:cNvSpPr/>
            <p:nvPr/>
          </p:nvSpPr>
          <p:spPr>
            <a:xfrm>
              <a:off x="4297112" y="3431789"/>
              <a:ext cx="3683953" cy="985618"/>
            </a:xfrm>
            <a:prstGeom prst="curvedLeftArrow">
              <a:avLst>
                <a:gd name="adj1" fmla="val 6837"/>
                <a:gd name="adj2" fmla="val 50000"/>
                <a:gd name="adj3" fmla="val 23539"/>
              </a:avLst>
            </a:prstGeom>
            <a:solidFill>
              <a:srgbClr val="4472C4"/>
            </a:solidFill>
            <a:ln w="12700" cap="flat" cmpd="sng" algn="ctr">
              <a:solidFill>
                <a:srgbClr val="4472C4">
                  <a:shade val="50000"/>
                </a:srgbClr>
              </a:solidFill>
              <a:prstDash val="solid"/>
              <a:miter lim="800000"/>
            </a:ln>
            <a:effectLst/>
          </p:spPr>
          <p:txBody>
            <a:bodyPr rtlCol="0" anchor="ctr"/>
            <a:lstStyle/>
            <a:p>
              <a:pPr algn="ctr" defTabSz="480060">
                <a:defRPr/>
              </a:pPr>
              <a:endParaRPr lang="en-US" sz="1050" kern="0">
                <a:solidFill>
                  <a:prstClr val="black"/>
                </a:solidFill>
                <a:latin typeface="Calibri" panose="020F0502020204030204"/>
              </a:endParaRPr>
            </a:p>
          </p:txBody>
        </p:sp>
        <p:sp>
          <p:nvSpPr>
            <p:cNvPr id="52" name="TextBox 51">
              <a:extLst>
                <a:ext uri="{FF2B5EF4-FFF2-40B4-BE49-F238E27FC236}">
                  <a16:creationId xmlns:a16="http://schemas.microsoft.com/office/drawing/2014/main" id="{DFEF88ED-CD1B-453C-905B-E5C5B806EB21}"/>
                </a:ext>
              </a:extLst>
            </p:cNvPr>
            <p:cNvSpPr txBox="1"/>
            <p:nvPr/>
          </p:nvSpPr>
          <p:spPr>
            <a:xfrm>
              <a:off x="6998597" y="4050350"/>
              <a:ext cx="1754503" cy="635212"/>
            </a:xfrm>
            <a:prstGeom prst="rect">
              <a:avLst/>
            </a:prstGeom>
            <a:noFill/>
          </p:spPr>
          <p:txBody>
            <a:bodyPr wrap="square" rtlCol="0">
              <a:spAutoFit/>
            </a:bodyPr>
            <a:lstStyle/>
            <a:p>
              <a:pPr defTabSz="480060">
                <a:defRPr/>
              </a:pPr>
              <a:r>
                <a:rPr lang="en-US" sz="1050" kern="0">
                  <a:solidFill>
                    <a:prstClr val="black"/>
                  </a:solidFill>
                  <a:latin typeface="Calibri" panose="020F0502020204030204"/>
                </a:rPr>
                <a:t>Turn-around</a:t>
              </a:r>
            </a:p>
            <a:p>
              <a:pPr defTabSz="480060">
                <a:defRPr/>
              </a:pPr>
              <a:r>
                <a:rPr lang="en-US" sz="1050" kern="0">
                  <a:solidFill>
                    <a:prstClr val="black"/>
                  </a:solidFill>
                  <a:latin typeface="Calibri" panose="020F0502020204030204"/>
                </a:rPr>
                <a:t>Transponder</a:t>
              </a:r>
            </a:p>
          </p:txBody>
        </p:sp>
      </p:grpSp>
      <p:grpSp>
        <p:nvGrpSpPr>
          <p:cNvPr id="53" name="Group 52">
            <a:extLst>
              <a:ext uri="{FF2B5EF4-FFF2-40B4-BE49-F238E27FC236}">
                <a16:creationId xmlns:a16="http://schemas.microsoft.com/office/drawing/2014/main" id="{0155EA45-4F6D-45B1-BA60-F63898875C1A}"/>
              </a:ext>
            </a:extLst>
          </p:cNvPr>
          <p:cNvGrpSpPr/>
          <p:nvPr/>
        </p:nvGrpSpPr>
        <p:grpSpPr>
          <a:xfrm>
            <a:off x="102524" y="5599549"/>
            <a:ext cx="4802713" cy="1420498"/>
            <a:chOff x="1766275" y="2952816"/>
            <a:chExt cx="5595378" cy="1470968"/>
          </a:xfrm>
        </p:grpSpPr>
        <p:sp>
          <p:nvSpPr>
            <p:cNvPr id="54" name="Oval 53">
              <a:extLst>
                <a:ext uri="{FF2B5EF4-FFF2-40B4-BE49-F238E27FC236}">
                  <a16:creationId xmlns:a16="http://schemas.microsoft.com/office/drawing/2014/main" id="{9EB8E672-9B86-4FF2-B1C2-E4CA212B1CEA}"/>
                </a:ext>
              </a:extLst>
            </p:cNvPr>
            <p:cNvSpPr/>
            <p:nvPr/>
          </p:nvSpPr>
          <p:spPr>
            <a:xfrm>
              <a:off x="1766275" y="2952816"/>
              <a:ext cx="1670106" cy="1470968"/>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algn="ctr" defTabSz="480060">
                <a:defRPr/>
              </a:pPr>
              <a:r>
                <a:rPr lang="en-US" sz="1050" kern="0" err="1">
                  <a:solidFill>
                    <a:prstClr val="white"/>
                  </a:solidFill>
                  <a:latin typeface="Calibri" panose="020F0502020204030204"/>
                </a:rPr>
                <a:t>LunaNet</a:t>
              </a:r>
              <a:r>
                <a:rPr lang="en-US" sz="1050" kern="0">
                  <a:solidFill>
                    <a:prstClr val="white"/>
                  </a:solidFill>
                  <a:latin typeface="Calibri" panose="020F0502020204030204"/>
                </a:rPr>
                <a:t> Node</a:t>
              </a:r>
            </a:p>
            <a:p>
              <a:pPr algn="ctr" defTabSz="480060">
                <a:defRPr/>
              </a:pPr>
              <a:r>
                <a:rPr lang="en-US" sz="1050" kern="0">
                  <a:solidFill>
                    <a:prstClr val="white"/>
                  </a:solidFill>
                  <a:latin typeface="Calibri" panose="020F0502020204030204"/>
                </a:rPr>
                <a:t>As Transponder</a:t>
              </a:r>
            </a:p>
          </p:txBody>
        </p:sp>
        <p:sp>
          <p:nvSpPr>
            <p:cNvPr id="55" name="Oval 54">
              <a:extLst>
                <a:ext uri="{FF2B5EF4-FFF2-40B4-BE49-F238E27FC236}">
                  <a16:creationId xmlns:a16="http://schemas.microsoft.com/office/drawing/2014/main" id="{BD777B2C-4CC6-4DB8-B778-CAE61D7732EF}"/>
                </a:ext>
              </a:extLst>
            </p:cNvPr>
            <p:cNvSpPr/>
            <p:nvPr/>
          </p:nvSpPr>
          <p:spPr>
            <a:xfrm>
              <a:off x="6433493" y="3295530"/>
              <a:ext cx="928160" cy="785539"/>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algn="ctr" defTabSz="480060">
                <a:defRPr/>
              </a:pPr>
              <a:r>
                <a:rPr lang="en-US" sz="1050" kern="0">
                  <a:solidFill>
                    <a:prstClr val="white"/>
                  </a:solidFill>
                  <a:latin typeface="Calibri" panose="020F0502020204030204"/>
                </a:rPr>
                <a:t>User A</a:t>
              </a:r>
            </a:p>
          </p:txBody>
        </p:sp>
        <p:sp>
          <p:nvSpPr>
            <p:cNvPr id="56" name="Arrow: Curved Left 55">
              <a:extLst>
                <a:ext uri="{FF2B5EF4-FFF2-40B4-BE49-F238E27FC236}">
                  <a16:creationId xmlns:a16="http://schemas.microsoft.com/office/drawing/2014/main" id="{BAB92313-8179-437F-AE17-21F52E34F694}"/>
                </a:ext>
              </a:extLst>
            </p:cNvPr>
            <p:cNvSpPr/>
            <p:nvPr/>
          </p:nvSpPr>
          <p:spPr>
            <a:xfrm flipH="1">
              <a:off x="3520407" y="3429000"/>
              <a:ext cx="2913085" cy="714822"/>
            </a:xfrm>
            <a:prstGeom prst="curvedLeftArrow">
              <a:avLst>
                <a:gd name="adj1" fmla="val 6837"/>
                <a:gd name="adj2" fmla="val 50000"/>
                <a:gd name="adj3" fmla="val 23539"/>
              </a:avLst>
            </a:prstGeom>
            <a:solidFill>
              <a:srgbClr val="4472C4"/>
            </a:solidFill>
            <a:ln w="12700" cap="flat" cmpd="sng" algn="ctr">
              <a:solidFill>
                <a:srgbClr val="4472C4">
                  <a:shade val="50000"/>
                </a:srgbClr>
              </a:solidFill>
              <a:prstDash val="solid"/>
              <a:miter lim="800000"/>
            </a:ln>
            <a:effectLst/>
          </p:spPr>
          <p:txBody>
            <a:bodyPr rtlCol="0" anchor="ctr"/>
            <a:lstStyle/>
            <a:p>
              <a:pPr algn="ctr" defTabSz="480060">
                <a:defRPr/>
              </a:pPr>
              <a:endParaRPr lang="en-US" sz="1050" kern="0">
                <a:solidFill>
                  <a:prstClr val="black"/>
                </a:solidFill>
                <a:latin typeface="Calibri" panose="020F0502020204030204"/>
              </a:endParaRPr>
            </a:p>
          </p:txBody>
        </p:sp>
        <p:sp>
          <p:nvSpPr>
            <p:cNvPr id="57" name="TextBox 56">
              <a:extLst>
                <a:ext uri="{FF2B5EF4-FFF2-40B4-BE49-F238E27FC236}">
                  <a16:creationId xmlns:a16="http://schemas.microsoft.com/office/drawing/2014/main" id="{499614B6-338F-4198-AEC3-A687DFBAA4AD}"/>
                </a:ext>
              </a:extLst>
            </p:cNvPr>
            <p:cNvSpPr txBox="1"/>
            <p:nvPr/>
          </p:nvSpPr>
          <p:spPr>
            <a:xfrm>
              <a:off x="3397284" y="3060019"/>
              <a:ext cx="1289732" cy="430261"/>
            </a:xfrm>
            <a:prstGeom prst="rect">
              <a:avLst/>
            </a:prstGeom>
            <a:noFill/>
          </p:spPr>
          <p:txBody>
            <a:bodyPr wrap="square" rtlCol="0">
              <a:spAutoFit/>
            </a:bodyPr>
            <a:lstStyle/>
            <a:p>
              <a:pPr defTabSz="480060">
                <a:defRPr/>
              </a:pPr>
              <a:r>
                <a:rPr lang="en-US" sz="1050" kern="0">
                  <a:solidFill>
                    <a:prstClr val="black"/>
                  </a:solidFill>
                  <a:latin typeface="Calibri" panose="020F0502020204030204"/>
                </a:rPr>
                <a:t>Turn-around</a:t>
              </a:r>
            </a:p>
            <a:p>
              <a:pPr defTabSz="480060">
                <a:defRPr/>
              </a:pPr>
              <a:r>
                <a:rPr lang="en-US" sz="1050" kern="0">
                  <a:solidFill>
                    <a:prstClr val="black"/>
                  </a:solidFill>
                  <a:latin typeface="Calibri" panose="020F0502020204030204"/>
                </a:rPr>
                <a:t>Transponder</a:t>
              </a:r>
            </a:p>
          </p:txBody>
        </p:sp>
      </p:grpSp>
      <p:cxnSp>
        <p:nvCxnSpPr>
          <p:cNvPr id="28" name="Straight Connector 27">
            <a:extLst>
              <a:ext uri="{FF2B5EF4-FFF2-40B4-BE49-F238E27FC236}">
                <a16:creationId xmlns:a16="http://schemas.microsoft.com/office/drawing/2014/main" id="{2F711C94-764F-4810-A50A-174C4EB508A3}"/>
              </a:ext>
            </a:extLst>
          </p:cNvPr>
          <p:cNvCxnSpPr/>
          <p:nvPr/>
        </p:nvCxnSpPr>
        <p:spPr bwMode="auto">
          <a:xfrm>
            <a:off x="162098" y="2491499"/>
            <a:ext cx="1236613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8" name="Straight Connector 57">
            <a:extLst>
              <a:ext uri="{FF2B5EF4-FFF2-40B4-BE49-F238E27FC236}">
                <a16:creationId xmlns:a16="http://schemas.microsoft.com/office/drawing/2014/main" id="{15979CA7-6D09-44DC-AF9C-05386A10D152}"/>
              </a:ext>
            </a:extLst>
          </p:cNvPr>
          <p:cNvCxnSpPr/>
          <p:nvPr/>
        </p:nvCxnSpPr>
        <p:spPr bwMode="auto">
          <a:xfrm>
            <a:off x="162098" y="5515250"/>
            <a:ext cx="1236613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59" name="TextBox 58">
            <a:extLst>
              <a:ext uri="{FF2B5EF4-FFF2-40B4-BE49-F238E27FC236}">
                <a16:creationId xmlns:a16="http://schemas.microsoft.com/office/drawing/2014/main" id="{2D52DD3C-7B09-4FDE-91C4-6F8B40F73AB3}"/>
              </a:ext>
            </a:extLst>
          </p:cNvPr>
          <p:cNvSpPr txBox="1"/>
          <p:nvPr/>
        </p:nvSpPr>
        <p:spPr>
          <a:xfrm>
            <a:off x="5054066" y="1345823"/>
            <a:ext cx="3644205" cy="940963"/>
          </a:xfrm>
          <a:prstGeom prst="rect">
            <a:avLst/>
          </a:prstGeom>
          <a:solidFill>
            <a:srgbClr val="44546A">
              <a:lumMod val="20000"/>
              <a:lumOff val="80000"/>
            </a:srgbClr>
          </a:solidFill>
          <a:ln>
            <a:solidFill>
              <a:srgbClr val="44546A">
                <a:lumMod val="50000"/>
              </a:srgbClr>
            </a:solidFill>
          </a:ln>
        </p:spPr>
        <p:txBody>
          <a:bodyPr wrap="square" rtlCol="0">
            <a:spAutoFit/>
          </a:bodyPr>
          <a:lstStyle/>
          <a:p>
            <a:pPr algn="ctr" defTabSz="480060">
              <a:defRPr/>
            </a:pPr>
            <a:r>
              <a:rPr lang="en-US" sz="1103" b="1" u="sng" kern="0">
                <a:solidFill>
                  <a:prstClr val="black"/>
                </a:solidFill>
                <a:latin typeface="Calibri" panose="020F0502020204030204"/>
              </a:rPr>
              <a:t>Service Supports</a:t>
            </a:r>
          </a:p>
          <a:p>
            <a:pPr marL="180023" indent="-180023" defTabSz="480060">
              <a:buFont typeface="Arial" panose="020B0604020202020204" pitchFamily="34" charset="0"/>
              <a:buChar char="•"/>
              <a:defRPr/>
            </a:pPr>
            <a:r>
              <a:rPr lang="en-US" sz="1103" kern="0">
                <a:solidFill>
                  <a:prstClr val="black"/>
                </a:solidFill>
                <a:latin typeface="Calibri" panose="020F0502020204030204"/>
              </a:rPr>
              <a:t>S-Band </a:t>
            </a:r>
            <a:r>
              <a:rPr lang="en-US" sz="1103" kern="0">
                <a:solidFill>
                  <a:prstClr val="black"/>
                </a:solidFill>
                <a:latin typeface="Calibri" panose="020F0502020204030204"/>
                <a:sym typeface="Wingdings" panose="05000000000000000000" pitchFamily="2" charset="2"/>
              </a:rPr>
              <a:t> Same as AFS</a:t>
            </a:r>
          </a:p>
          <a:p>
            <a:pPr marL="180023" indent="-180023" defTabSz="480060">
              <a:buFont typeface="Arial" panose="020B0604020202020204" pitchFamily="34" charset="0"/>
              <a:buChar char="•"/>
            </a:pPr>
            <a:r>
              <a:rPr lang="en-US" sz="1103" kern="0">
                <a:solidFill>
                  <a:prstClr val="black"/>
                </a:solidFill>
                <a:latin typeface="Calibri" panose="020F0502020204030204"/>
              </a:rPr>
              <a:t>Ka-Band </a:t>
            </a:r>
            <a:r>
              <a:rPr lang="en-US" sz="1103" kern="0">
                <a:solidFill>
                  <a:prstClr val="black"/>
                </a:solidFill>
                <a:latin typeface="Calibri" panose="020F0502020204030204"/>
                <a:sym typeface="Wingdings" panose="05000000000000000000" pitchFamily="2" charset="2"/>
              </a:rPr>
              <a:t> </a:t>
            </a:r>
            <a:r>
              <a:rPr lang="en-US" sz="1103" b="1" i="1" kern="0">
                <a:solidFill>
                  <a:prstClr val="black"/>
                </a:solidFill>
                <a:latin typeface="Calibri" panose="020F0502020204030204"/>
                <a:sym typeface="Wingdings" panose="05000000000000000000" pitchFamily="2" charset="2"/>
              </a:rPr>
              <a:t>[future] </a:t>
            </a:r>
            <a:r>
              <a:rPr lang="en-US" sz="1103" kern="0">
                <a:solidFill>
                  <a:prstClr val="black"/>
                </a:solidFill>
                <a:latin typeface="Calibri" panose="020F0502020204030204"/>
                <a:sym typeface="Wingdings" panose="05000000000000000000" pitchFamily="2" charset="2"/>
              </a:rPr>
              <a:t>Doppler Only, </a:t>
            </a:r>
            <a:r>
              <a:rPr lang="en-US" sz="1103" u="sng" kern="0">
                <a:solidFill>
                  <a:prstClr val="black"/>
                </a:solidFill>
                <a:latin typeface="Calibri" panose="020F0502020204030204"/>
                <a:sym typeface="Wingdings" panose="05000000000000000000" pitchFamily="2" charset="2"/>
              </a:rPr>
              <a:t>potential</a:t>
            </a:r>
            <a:r>
              <a:rPr lang="en-US" sz="1103" kern="0">
                <a:solidFill>
                  <a:prstClr val="black"/>
                </a:solidFill>
                <a:latin typeface="Calibri" panose="020F0502020204030204"/>
                <a:sym typeface="Wingdings" panose="05000000000000000000" pitchFamily="2" charset="2"/>
              </a:rPr>
              <a:t> for Ranging and Time-transfer using GMSK and simultaneous PN codes (CCSDS 414.1-B-2 and 413.1-G-1).</a:t>
            </a:r>
            <a:endParaRPr lang="en-US" sz="1103" kern="0">
              <a:solidFill>
                <a:prstClr val="black"/>
              </a:solidFill>
              <a:latin typeface="Calibri" panose="020F0502020204030204"/>
            </a:endParaRPr>
          </a:p>
        </p:txBody>
      </p:sp>
      <p:sp>
        <p:nvSpPr>
          <p:cNvPr id="60" name="TextBox 59">
            <a:extLst>
              <a:ext uri="{FF2B5EF4-FFF2-40B4-BE49-F238E27FC236}">
                <a16:creationId xmlns:a16="http://schemas.microsoft.com/office/drawing/2014/main" id="{A5476300-A076-469B-8CBA-E27170AA57AD}"/>
              </a:ext>
            </a:extLst>
          </p:cNvPr>
          <p:cNvSpPr txBox="1"/>
          <p:nvPr/>
        </p:nvSpPr>
        <p:spPr>
          <a:xfrm>
            <a:off x="8877992" y="1175847"/>
            <a:ext cx="3715789" cy="1110689"/>
          </a:xfrm>
          <a:prstGeom prst="rect">
            <a:avLst/>
          </a:prstGeom>
          <a:solidFill>
            <a:srgbClr val="ED7D31">
              <a:lumMod val="40000"/>
              <a:lumOff val="60000"/>
            </a:srgbClr>
          </a:solidFill>
          <a:ln>
            <a:solidFill>
              <a:srgbClr val="C00000"/>
            </a:solidFill>
          </a:ln>
        </p:spPr>
        <p:txBody>
          <a:bodyPr wrap="square" rtlCol="0">
            <a:spAutoFit/>
          </a:bodyPr>
          <a:lstStyle/>
          <a:p>
            <a:pPr algn="ctr" defTabSz="480060">
              <a:defRPr/>
            </a:pPr>
            <a:r>
              <a:rPr lang="en-US" sz="1103" b="1" u="sng" kern="0">
                <a:solidFill>
                  <a:prstClr val="black"/>
                </a:solidFill>
                <a:latin typeface="Calibri" panose="020F0502020204030204"/>
              </a:rPr>
              <a:t>User Need Deltas with AFS</a:t>
            </a:r>
          </a:p>
          <a:p>
            <a:pPr marL="180023" indent="-180023" defTabSz="480060">
              <a:buFont typeface="Arial" panose="020B0604020202020204" pitchFamily="34" charset="0"/>
              <a:buChar char="•"/>
              <a:defRPr/>
            </a:pPr>
            <a:r>
              <a:rPr lang="en-US" sz="1103" kern="0">
                <a:solidFill>
                  <a:prstClr val="black"/>
                </a:solidFill>
                <a:latin typeface="Calibri" panose="020F0502020204030204"/>
              </a:rPr>
              <a:t>S-Band </a:t>
            </a:r>
            <a:r>
              <a:rPr lang="en-US" sz="1103" kern="0">
                <a:solidFill>
                  <a:prstClr val="black"/>
                </a:solidFill>
                <a:latin typeface="Calibri" panose="020F0502020204030204"/>
                <a:sym typeface="Wingdings" panose="05000000000000000000" pitchFamily="2" charset="2"/>
              </a:rPr>
              <a:t> Same as AFS</a:t>
            </a:r>
            <a:endParaRPr lang="en-US" sz="1103" kern="0">
              <a:solidFill>
                <a:prstClr val="black"/>
              </a:solidFill>
              <a:latin typeface="Calibri" panose="020F0502020204030204"/>
            </a:endParaRPr>
          </a:p>
          <a:p>
            <a:pPr marL="180023" indent="-180023" defTabSz="480060">
              <a:buFont typeface="Arial" panose="020B0604020202020204" pitchFamily="34" charset="0"/>
              <a:buChar char="•"/>
              <a:defRPr/>
            </a:pPr>
            <a:r>
              <a:rPr lang="en-US" sz="1103" kern="0">
                <a:solidFill>
                  <a:prstClr val="black"/>
                </a:solidFill>
                <a:latin typeface="Calibri" panose="020F0502020204030204"/>
              </a:rPr>
              <a:t>Ka-Band</a:t>
            </a:r>
            <a:endParaRPr lang="en-US" sz="1103" i="1" kern="0">
              <a:solidFill>
                <a:prstClr val="black"/>
              </a:solidFill>
              <a:latin typeface="Calibri" panose="020F0502020204030204"/>
            </a:endParaRPr>
          </a:p>
          <a:p>
            <a:pPr marL="720090" lvl="1" indent="-240030" defTabSz="480060">
              <a:buFont typeface="Wingdings" panose="05000000000000000000" pitchFamily="2" charset="2"/>
              <a:buChar char="ü"/>
            </a:pPr>
            <a:r>
              <a:rPr lang="en-US" sz="1103" kern="0">
                <a:solidFill>
                  <a:prstClr val="black"/>
                </a:solidFill>
                <a:latin typeface="Calibri" panose="020F0502020204030204"/>
                <a:sym typeface="Wingdings" panose="05000000000000000000" pitchFamily="2" charset="2"/>
              </a:rPr>
              <a:t>Non-spread Ka-Band receiver</a:t>
            </a:r>
          </a:p>
          <a:p>
            <a:pPr marL="720090" lvl="1" indent="-240030" defTabSz="480060">
              <a:buFont typeface="Wingdings" panose="05000000000000000000" pitchFamily="2" charset="2"/>
              <a:buChar char="ü"/>
            </a:pPr>
            <a:r>
              <a:rPr lang="en-US" sz="1103" kern="0">
                <a:solidFill>
                  <a:prstClr val="black"/>
                </a:solidFill>
                <a:latin typeface="Calibri" panose="020F0502020204030204"/>
                <a:sym typeface="Wingdings" panose="05000000000000000000" pitchFamily="2" charset="2"/>
              </a:rPr>
              <a:t>Support for CCSDS 414.1-B-2 type PN codes (non-spread)</a:t>
            </a:r>
            <a:endParaRPr lang="en-US" sz="1103" kern="0">
              <a:solidFill>
                <a:prstClr val="black"/>
              </a:solidFill>
              <a:latin typeface="Calibri" panose="020F0502020204030204"/>
            </a:endParaRPr>
          </a:p>
        </p:txBody>
      </p:sp>
      <p:sp>
        <p:nvSpPr>
          <p:cNvPr id="61" name="TextBox 60">
            <a:extLst>
              <a:ext uri="{FF2B5EF4-FFF2-40B4-BE49-F238E27FC236}">
                <a16:creationId xmlns:a16="http://schemas.microsoft.com/office/drawing/2014/main" id="{D4FAF084-4ABB-4D19-84B9-93D77DC9BDBD}"/>
              </a:ext>
            </a:extLst>
          </p:cNvPr>
          <p:cNvSpPr txBox="1"/>
          <p:nvPr/>
        </p:nvSpPr>
        <p:spPr>
          <a:xfrm>
            <a:off x="5055475" y="4415121"/>
            <a:ext cx="3647950" cy="940963"/>
          </a:xfrm>
          <a:prstGeom prst="rect">
            <a:avLst/>
          </a:prstGeom>
          <a:solidFill>
            <a:srgbClr val="44546A">
              <a:lumMod val="20000"/>
              <a:lumOff val="80000"/>
            </a:srgbClr>
          </a:solidFill>
          <a:ln>
            <a:solidFill>
              <a:srgbClr val="44546A">
                <a:lumMod val="50000"/>
              </a:srgbClr>
            </a:solidFill>
          </a:ln>
        </p:spPr>
        <p:txBody>
          <a:bodyPr wrap="square" rtlCol="0">
            <a:spAutoFit/>
          </a:bodyPr>
          <a:lstStyle/>
          <a:p>
            <a:pPr algn="ctr" defTabSz="480060">
              <a:defRPr/>
            </a:pPr>
            <a:r>
              <a:rPr lang="en-US" sz="1103" b="1" u="sng" kern="0">
                <a:solidFill>
                  <a:prstClr val="black"/>
                </a:solidFill>
                <a:latin typeface="Calibri" panose="020F0502020204030204"/>
              </a:rPr>
              <a:t>Service Supports</a:t>
            </a:r>
          </a:p>
          <a:p>
            <a:pPr marL="180023" indent="-180023" defTabSz="480060">
              <a:buFont typeface="Arial" panose="020B0604020202020204" pitchFamily="34" charset="0"/>
              <a:buChar char="•"/>
              <a:defRPr/>
            </a:pPr>
            <a:r>
              <a:rPr lang="en-US" sz="1103" kern="0">
                <a:solidFill>
                  <a:prstClr val="black"/>
                </a:solidFill>
                <a:latin typeface="Calibri" panose="020F0502020204030204"/>
              </a:rPr>
              <a:t>S-Band </a:t>
            </a:r>
            <a:r>
              <a:rPr lang="en-US" sz="1103" kern="0">
                <a:solidFill>
                  <a:prstClr val="black"/>
                </a:solidFill>
                <a:latin typeface="Calibri" panose="020F0502020204030204"/>
                <a:sym typeface="Wingdings" panose="05000000000000000000" pitchFamily="2" charset="2"/>
              </a:rPr>
              <a:t> 2-Way range and Doppler measurements</a:t>
            </a:r>
          </a:p>
          <a:p>
            <a:pPr marL="180023" indent="-180023" defTabSz="480060">
              <a:buFont typeface="Arial" panose="020B0604020202020204" pitchFamily="34" charset="0"/>
              <a:buChar char="•"/>
            </a:pPr>
            <a:r>
              <a:rPr lang="en-US" sz="1103" kern="0">
                <a:solidFill>
                  <a:prstClr val="black"/>
                </a:solidFill>
                <a:latin typeface="Calibri" panose="020F0502020204030204"/>
              </a:rPr>
              <a:t>Ka-Band </a:t>
            </a:r>
            <a:r>
              <a:rPr lang="en-US" sz="1103" kern="0">
                <a:solidFill>
                  <a:prstClr val="black"/>
                </a:solidFill>
                <a:latin typeface="Calibri" panose="020F0502020204030204"/>
                <a:sym typeface="Wingdings" panose="05000000000000000000" pitchFamily="2" charset="2"/>
              </a:rPr>
              <a:t> </a:t>
            </a:r>
            <a:r>
              <a:rPr lang="en-US" sz="1103" b="1" kern="0">
                <a:solidFill>
                  <a:prstClr val="black"/>
                </a:solidFill>
                <a:latin typeface="Calibri" panose="020F0502020204030204"/>
                <a:sym typeface="Wingdings" panose="05000000000000000000" pitchFamily="2" charset="2"/>
              </a:rPr>
              <a:t>[</a:t>
            </a:r>
            <a:r>
              <a:rPr lang="en-US" sz="1103" b="1" i="1" kern="0">
                <a:solidFill>
                  <a:prstClr val="black"/>
                </a:solidFill>
                <a:latin typeface="Calibri" panose="020F0502020204030204"/>
                <a:sym typeface="Wingdings" panose="05000000000000000000" pitchFamily="2" charset="2"/>
              </a:rPr>
              <a:t>future] </a:t>
            </a:r>
            <a:r>
              <a:rPr lang="en-US" sz="1103" kern="0">
                <a:solidFill>
                  <a:prstClr val="black"/>
                </a:solidFill>
                <a:latin typeface="Calibri" panose="020F0502020204030204"/>
                <a:sym typeface="Wingdings" panose="05000000000000000000" pitchFamily="2" charset="2"/>
              </a:rPr>
              <a:t>2-Way Doppler, </a:t>
            </a:r>
            <a:r>
              <a:rPr lang="en-US" sz="1103" u="sng" kern="0">
                <a:solidFill>
                  <a:prstClr val="black"/>
                </a:solidFill>
                <a:latin typeface="Calibri" panose="020F0502020204030204"/>
                <a:sym typeface="Wingdings" panose="05000000000000000000" pitchFamily="2" charset="2"/>
              </a:rPr>
              <a:t>potential</a:t>
            </a:r>
            <a:r>
              <a:rPr lang="en-US" sz="1103" kern="0">
                <a:solidFill>
                  <a:prstClr val="black"/>
                </a:solidFill>
                <a:latin typeface="Calibri" panose="020F0502020204030204"/>
                <a:sym typeface="Wingdings" panose="05000000000000000000" pitchFamily="2" charset="2"/>
              </a:rPr>
              <a:t> for 2-Way Ranging using GMSK and simultaneous PN codes (CCSDS 414.1-B-2 and 413.1-G-1).</a:t>
            </a:r>
            <a:endParaRPr lang="en-US" sz="1103" kern="0">
              <a:solidFill>
                <a:prstClr val="black"/>
              </a:solidFill>
              <a:latin typeface="Calibri" panose="020F0502020204030204"/>
            </a:endParaRPr>
          </a:p>
        </p:txBody>
      </p:sp>
      <p:sp>
        <p:nvSpPr>
          <p:cNvPr id="62" name="TextBox 61">
            <a:extLst>
              <a:ext uri="{FF2B5EF4-FFF2-40B4-BE49-F238E27FC236}">
                <a16:creationId xmlns:a16="http://schemas.microsoft.com/office/drawing/2014/main" id="{E5D28066-F01C-4C77-AAF9-4A4BA88CF6CA}"/>
              </a:ext>
            </a:extLst>
          </p:cNvPr>
          <p:cNvSpPr txBox="1"/>
          <p:nvPr/>
        </p:nvSpPr>
        <p:spPr>
          <a:xfrm>
            <a:off x="8853662" y="4240972"/>
            <a:ext cx="3715790" cy="1110689"/>
          </a:xfrm>
          <a:prstGeom prst="rect">
            <a:avLst/>
          </a:prstGeom>
          <a:solidFill>
            <a:srgbClr val="ED7D31">
              <a:lumMod val="40000"/>
              <a:lumOff val="60000"/>
            </a:srgbClr>
          </a:solidFill>
          <a:ln>
            <a:solidFill>
              <a:srgbClr val="C00000"/>
            </a:solidFill>
          </a:ln>
        </p:spPr>
        <p:txBody>
          <a:bodyPr wrap="square" rtlCol="0">
            <a:spAutoFit/>
          </a:bodyPr>
          <a:lstStyle/>
          <a:p>
            <a:pPr algn="ctr" defTabSz="480060">
              <a:defRPr/>
            </a:pPr>
            <a:r>
              <a:rPr lang="en-US" sz="1103" b="1" u="sng" kern="0">
                <a:solidFill>
                  <a:prstClr val="black"/>
                </a:solidFill>
                <a:latin typeface="Calibri" panose="020F0502020204030204"/>
              </a:rPr>
              <a:t>User Need Deltas with 1-Way Service</a:t>
            </a:r>
          </a:p>
          <a:p>
            <a:pPr marL="180023" indent="-180023" defTabSz="480060">
              <a:buFont typeface="Arial" panose="020B0604020202020204" pitchFamily="34" charset="0"/>
              <a:buChar char="•"/>
              <a:defRPr/>
            </a:pPr>
            <a:r>
              <a:rPr lang="en-US" sz="1103" kern="0">
                <a:solidFill>
                  <a:prstClr val="black"/>
                </a:solidFill>
                <a:latin typeface="Calibri" panose="020F0502020204030204"/>
              </a:rPr>
              <a:t>Relax need for frequency and timing references on-board</a:t>
            </a:r>
          </a:p>
          <a:p>
            <a:pPr marL="180023" indent="-180023" defTabSz="480060">
              <a:buFont typeface="Arial" panose="020B0604020202020204" pitchFamily="34" charset="0"/>
              <a:buChar char="•"/>
              <a:defRPr/>
            </a:pPr>
            <a:r>
              <a:rPr lang="en-US" sz="1103" kern="0">
                <a:solidFill>
                  <a:prstClr val="black"/>
                </a:solidFill>
                <a:latin typeface="Calibri" panose="020F0502020204030204"/>
              </a:rPr>
              <a:t>Does not require need to accommodate accurate measurements.</a:t>
            </a:r>
          </a:p>
          <a:p>
            <a:pPr marL="180023" indent="-180023" defTabSz="480060">
              <a:buFont typeface="Arial" panose="020B0604020202020204" pitchFamily="34" charset="0"/>
              <a:buChar char="•"/>
              <a:defRPr/>
            </a:pPr>
            <a:r>
              <a:rPr lang="en-US" sz="1103" kern="0">
                <a:solidFill>
                  <a:prstClr val="black"/>
                </a:solidFill>
                <a:latin typeface="Calibri" panose="020F0502020204030204"/>
              </a:rPr>
              <a:t>Need to incorporate transponder, capable of coherently turning received frequency and PN code.</a:t>
            </a:r>
          </a:p>
        </p:txBody>
      </p:sp>
      <p:sp>
        <p:nvSpPr>
          <p:cNvPr id="63" name="TextBox 62">
            <a:extLst>
              <a:ext uri="{FF2B5EF4-FFF2-40B4-BE49-F238E27FC236}">
                <a16:creationId xmlns:a16="http://schemas.microsoft.com/office/drawing/2014/main" id="{4173C3DC-FA9B-48D9-9D72-B580724A1DE5}"/>
              </a:ext>
            </a:extLst>
          </p:cNvPr>
          <p:cNvSpPr txBox="1"/>
          <p:nvPr/>
        </p:nvSpPr>
        <p:spPr>
          <a:xfrm>
            <a:off x="5054066" y="5951005"/>
            <a:ext cx="3647950" cy="940963"/>
          </a:xfrm>
          <a:prstGeom prst="rect">
            <a:avLst/>
          </a:prstGeom>
          <a:solidFill>
            <a:srgbClr val="44546A">
              <a:lumMod val="20000"/>
              <a:lumOff val="80000"/>
            </a:srgbClr>
          </a:solidFill>
          <a:ln>
            <a:solidFill>
              <a:srgbClr val="44546A">
                <a:lumMod val="50000"/>
              </a:srgbClr>
            </a:solidFill>
          </a:ln>
        </p:spPr>
        <p:txBody>
          <a:bodyPr wrap="square" rtlCol="0">
            <a:spAutoFit/>
          </a:bodyPr>
          <a:lstStyle/>
          <a:p>
            <a:pPr algn="ctr" defTabSz="480060">
              <a:defRPr/>
            </a:pPr>
            <a:r>
              <a:rPr lang="en-US" sz="1103" b="1" u="sng" kern="0">
                <a:solidFill>
                  <a:prstClr val="black"/>
                </a:solidFill>
                <a:latin typeface="Calibri" panose="020F0502020204030204"/>
              </a:rPr>
              <a:t>Service Supports</a:t>
            </a:r>
          </a:p>
          <a:p>
            <a:pPr marL="180023" indent="-180023" defTabSz="480060">
              <a:buFont typeface="Arial" panose="020B0604020202020204" pitchFamily="34" charset="0"/>
              <a:buChar char="•"/>
              <a:defRPr/>
            </a:pPr>
            <a:r>
              <a:rPr lang="en-US" sz="1103" b="1" i="1" kern="0">
                <a:solidFill>
                  <a:prstClr val="black"/>
                </a:solidFill>
                <a:latin typeface="Calibri" panose="020F0502020204030204"/>
              </a:rPr>
              <a:t>[future] </a:t>
            </a:r>
            <a:r>
              <a:rPr lang="en-US" sz="1103" kern="0" err="1">
                <a:solidFill>
                  <a:prstClr val="black"/>
                </a:solidFill>
                <a:latin typeface="Calibri" panose="020F0502020204030204"/>
              </a:rPr>
              <a:t>Lunanet</a:t>
            </a:r>
            <a:r>
              <a:rPr lang="en-US" sz="1103" kern="0">
                <a:solidFill>
                  <a:prstClr val="black"/>
                </a:solidFill>
                <a:latin typeface="Calibri" panose="020F0502020204030204"/>
              </a:rPr>
              <a:t> Relay coherently </a:t>
            </a:r>
            <a:r>
              <a:rPr lang="en-US" sz="1103" kern="0" err="1">
                <a:solidFill>
                  <a:prstClr val="black"/>
                </a:solidFill>
                <a:latin typeface="Calibri" panose="020F0502020204030204"/>
              </a:rPr>
              <a:t>transponds</a:t>
            </a:r>
            <a:r>
              <a:rPr lang="en-US" sz="1103" kern="0">
                <a:solidFill>
                  <a:prstClr val="black"/>
                </a:solidFill>
                <a:latin typeface="Calibri" panose="020F0502020204030204"/>
              </a:rPr>
              <a:t> received signal</a:t>
            </a:r>
          </a:p>
          <a:p>
            <a:pPr marL="180023" indent="-180023" defTabSz="480060">
              <a:buFont typeface="Arial" panose="020B0604020202020204" pitchFamily="34" charset="0"/>
              <a:buChar char="•"/>
              <a:defRPr/>
            </a:pPr>
            <a:r>
              <a:rPr lang="en-US" sz="1103" b="1" i="1" kern="0">
                <a:solidFill>
                  <a:prstClr val="black"/>
                </a:solidFill>
                <a:latin typeface="Calibri" panose="020F0502020204030204"/>
              </a:rPr>
              <a:t>[f</a:t>
            </a:r>
            <a:r>
              <a:rPr lang="en-US" sz="1103" b="1" i="1" kern="0" err="1">
                <a:solidFill>
                  <a:prstClr val="black"/>
                </a:solidFill>
                <a:latin typeface="Calibri" panose="020F0502020204030204"/>
              </a:rPr>
              <a:t>uture</a:t>
            </a:r>
            <a:r>
              <a:rPr lang="en-US" sz="1103" b="1" i="1" kern="0">
                <a:solidFill>
                  <a:prstClr val="black"/>
                </a:solidFill>
                <a:latin typeface="Calibri" panose="020F0502020204030204"/>
              </a:rPr>
              <a:t>] </a:t>
            </a:r>
            <a:r>
              <a:rPr lang="en-US" sz="1103" kern="0">
                <a:solidFill>
                  <a:prstClr val="black"/>
                </a:solidFill>
                <a:latin typeface="Calibri" panose="020F0502020204030204"/>
              </a:rPr>
              <a:t>User performs 2-Way measurements</a:t>
            </a:r>
          </a:p>
          <a:p>
            <a:pPr marL="180023" indent="-180023" defTabSz="480060">
              <a:buFont typeface="Arial" panose="020B0604020202020204" pitchFamily="34" charset="0"/>
              <a:buChar char="•"/>
              <a:defRPr/>
            </a:pPr>
            <a:r>
              <a:rPr lang="en-US" sz="1103" kern="0">
                <a:solidFill>
                  <a:prstClr val="black"/>
                </a:solidFill>
                <a:latin typeface="Calibri" panose="020F0502020204030204"/>
              </a:rPr>
              <a:t>PN codes as with services above</a:t>
            </a:r>
          </a:p>
        </p:txBody>
      </p:sp>
      <p:sp>
        <p:nvSpPr>
          <p:cNvPr id="64" name="TextBox 63">
            <a:extLst>
              <a:ext uri="{FF2B5EF4-FFF2-40B4-BE49-F238E27FC236}">
                <a16:creationId xmlns:a16="http://schemas.microsoft.com/office/drawing/2014/main" id="{015788A3-65D0-48E3-923C-DD5652BB4D25}"/>
              </a:ext>
            </a:extLst>
          </p:cNvPr>
          <p:cNvSpPr txBox="1"/>
          <p:nvPr/>
        </p:nvSpPr>
        <p:spPr>
          <a:xfrm>
            <a:off x="8874245" y="6288134"/>
            <a:ext cx="3715790" cy="431785"/>
          </a:xfrm>
          <a:prstGeom prst="rect">
            <a:avLst/>
          </a:prstGeom>
          <a:solidFill>
            <a:srgbClr val="ED7D31">
              <a:lumMod val="40000"/>
              <a:lumOff val="60000"/>
            </a:srgbClr>
          </a:solidFill>
          <a:ln>
            <a:solidFill>
              <a:srgbClr val="C00000"/>
            </a:solidFill>
          </a:ln>
        </p:spPr>
        <p:txBody>
          <a:bodyPr wrap="square" rtlCol="0">
            <a:spAutoFit/>
          </a:bodyPr>
          <a:lstStyle/>
          <a:p>
            <a:pPr algn="ctr" defTabSz="480060">
              <a:defRPr/>
            </a:pPr>
            <a:r>
              <a:rPr lang="en-US" sz="1103" b="1" u="sng" kern="0">
                <a:solidFill>
                  <a:prstClr val="black"/>
                </a:solidFill>
                <a:latin typeface="Calibri" panose="020F0502020204030204"/>
              </a:rPr>
              <a:t>User Need Deltas with AFS</a:t>
            </a:r>
          </a:p>
          <a:p>
            <a:pPr marL="180023" indent="-180023" defTabSz="480060">
              <a:buFont typeface="Arial" panose="020B0604020202020204" pitchFamily="34" charset="0"/>
              <a:buChar char="•"/>
              <a:defRPr/>
            </a:pPr>
            <a:r>
              <a:rPr lang="en-US" sz="1103" kern="0">
                <a:solidFill>
                  <a:prstClr val="black"/>
                </a:solidFill>
                <a:latin typeface="Calibri" panose="020F0502020204030204"/>
              </a:rPr>
              <a:t>Ability to perform 2-way measurements</a:t>
            </a:r>
          </a:p>
        </p:txBody>
      </p:sp>
      <p:sp>
        <p:nvSpPr>
          <p:cNvPr id="65" name="Rectangle 64">
            <a:extLst>
              <a:ext uri="{FF2B5EF4-FFF2-40B4-BE49-F238E27FC236}">
                <a16:creationId xmlns:a16="http://schemas.microsoft.com/office/drawing/2014/main" id="{56C40861-5B4F-4711-B9DF-26A37AAB1E42}"/>
              </a:ext>
            </a:extLst>
          </p:cNvPr>
          <p:cNvSpPr/>
          <p:nvPr/>
        </p:nvSpPr>
        <p:spPr>
          <a:xfrm>
            <a:off x="4048287" y="972912"/>
            <a:ext cx="3587264" cy="383182"/>
          </a:xfrm>
          <a:prstGeom prst="rect">
            <a:avLst/>
          </a:prstGeom>
        </p:spPr>
        <p:txBody>
          <a:bodyPr wrap="none">
            <a:spAutoFit/>
          </a:bodyPr>
          <a:lstStyle/>
          <a:p>
            <a:r>
              <a:rPr lang="en-US" sz="1890"/>
              <a:t>P2P 1-Way PNT Reference Services</a:t>
            </a:r>
          </a:p>
        </p:txBody>
      </p:sp>
      <p:sp>
        <p:nvSpPr>
          <p:cNvPr id="66" name="Rectangle 65">
            <a:extLst>
              <a:ext uri="{FF2B5EF4-FFF2-40B4-BE49-F238E27FC236}">
                <a16:creationId xmlns:a16="http://schemas.microsoft.com/office/drawing/2014/main" id="{4082613E-8E66-4C9B-A434-AE63E8A4FF14}"/>
              </a:ext>
            </a:extLst>
          </p:cNvPr>
          <p:cNvSpPr/>
          <p:nvPr/>
        </p:nvSpPr>
        <p:spPr>
          <a:xfrm>
            <a:off x="3240372" y="4005725"/>
            <a:ext cx="4020460" cy="383182"/>
          </a:xfrm>
          <a:prstGeom prst="rect">
            <a:avLst/>
          </a:prstGeom>
        </p:spPr>
        <p:txBody>
          <a:bodyPr wrap="none">
            <a:spAutoFit/>
          </a:bodyPr>
          <a:lstStyle/>
          <a:p>
            <a:r>
              <a:rPr lang="en-US" sz="1890"/>
              <a:t>P2P 2-Way Relay-Initiated PNT Services</a:t>
            </a:r>
          </a:p>
        </p:txBody>
      </p:sp>
      <p:sp>
        <p:nvSpPr>
          <p:cNvPr id="67" name="Rectangle 66">
            <a:extLst>
              <a:ext uri="{FF2B5EF4-FFF2-40B4-BE49-F238E27FC236}">
                <a16:creationId xmlns:a16="http://schemas.microsoft.com/office/drawing/2014/main" id="{5E97B1F4-7F83-40FD-8216-1FA69FE0BBD6}"/>
              </a:ext>
            </a:extLst>
          </p:cNvPr>
          <p:cNvSpPr/>
          <p:nvPr/>
        </p:nvSpPr>
        <p:spPr>
          <a:xfrm>
            <a:off x="3294233" y="5567444"/>
            <a:ext cx="3952236" cy="383182"/>
          </a:xfrm>
          <a:prstGeom prst="rect">
            <a:avLst/>
          </a:prstGeom>
        </p:spPr>
        <p:txBody>
          <a:bodyPr wrap="none">
            <a:spAutoFit/>
          </a:bodyPr>
          <a:lstStyle/>
          <a:p>
            <a:r>
              <a:rPr lang="en-US" sz="1890"/>
              <a:t>P2P 2-Way User-Initiated PNT Services</a:t>
            </a:r>
          </a:p>
        </p:txBody>
      </p:sp>
      <p:cxnSp>
        <p:nvCxnSpPr>
          <p:cNvPr id="35" name="Straight Connector 34">
            <a:extLst>
              <a:ext uri="{FF2B5EF4-FFF2-40B4-BE49-F238E27FC236}">
                <a16:creationId xmlns:a16="http://schemas.microsoft.com/office/drawing/2014/main" id="{0844960B-DCBB-4B42-B315-E2BF90DE763F}"/>
              </a:ext>
            </a:extLst>
          </p:cNvPr>
          <p:cNvCxnSpPr/>
          <p:nvPr/>
        </p:nvCxnSpPr>
        <p:spPr bwMode="auto">
          <a:xfrm>
            <a:off x="162097" y="3991239"/>
            <a:ext cx="1236613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nvGrpSpPr>
          <p:cNvPr id="36" name="Group 35">
            <a:extLst>
              <a:ext uri="{FF2B5EF4-FFF2-40B4-BE49-F238E27FC236}">
                <a16:creationId xmlns:a16="http://schemas.microsoft.com/office/drawing/2014/main" id="{07C00038-D950-48C5-95EF-70A896EDBBE6}"/>
              </a:ext>
            </a:extLst>
          </p:cNvPr>
          <p:cNvGrpSpPr/>
          <p:nvPr/>
        </p:nvGrpSpPr>
        <p:grpSpPr>
          <a:xfrm>
            <a:off x="102524" y="2553421"/>
            <a:ext cx="4803985" cy="1334922"/>
            <a:chOff x="1276891" y="2923592"/>
            <a:chExt cx="7607577" cy="1866122"/>
          </a:xfrm>
        </p:grpSpPr>
        <p:sp>
          <p:nvSpPr>
            <p:cNvPr id="37" name="Oval 36">
              <a:extLst>
                <a:ext uri="{FF2B5EF4-FFF2-40B4-BE49-F238E27FC236}">
                  <a16:creationId xmlns:a16="http://schemas.microsoft.com/office/drawing/2014/main" id="{ED9A2FB3-C52E-48FE-A512-AA1304A48A34}"/>
                </a:ext>
              </a:extLst>
            </p:cNvPr>
            <p:cNvSpPr/>
            <p:nvPr/>
          </p:nvSpPr>
          <p:spPr>
            <a:xfrm>
              <a:off x="1276891" y="2923592"/>
              <a:ext cx="2183364" cy="1866122"/>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algn="ctr" defTabSz="480060">
                <a:defRPr/>
              </a:pPr>
              <a:r>
                <a:rPr lang="en-US" sz="1050" kern="0" err="1">
                  <a:solidFill>
                    <a:prstClr val="white"/>
                  </a:solidFill>
                  <a:latin typeface="Calibri" panose="020F0502020204030204"/>
                </a:rPr>
                <a:t>LunaNet</a:t>
              </a:r>
              <a:r>
                <a:rPr lang="en-US" sz="1050" kern="0">
                  <a:solidFill>
                    <a:prstClr val="white"/>
                  </a:solidFill>
                  <a:latin typeface="Calibri" panose="020F0502020204030204"/>
                </a:rPr>
                <a:t> Node</a:t>
              </a:r>
            </a:p>
            <a:p>
              <a:pPr algn="ctr" defTabSz="480060">
                <a:defRPr/>
              </a:pPr>
              <a:r>
                <a:rPr lang="en-US" sz="1050" kern="0">
                  <a:solidFill>
                    <a:prstClr val="white"/>
                  </a:solidFill>
                  <a:latin typeface="Calibri" panose="020F0502020204030204"/>
                </a:rPr>
                <a:t>PNT Source</a:t>
              </a:r>
            </a:p>
          </p:txBody>
        </p:sp>
        <p:sp>
          <p:nvSpPr>
            <p:cNvPr id="43" name="Trapezoid 42">
              <a:extLst>
                <a:ext uri="{FF2B5EF4-FFF2-40B4-BE49-F238E27FC236}">
                  <a16:creationId xmlns:a16="http://schemas.microsoft.com/office/drawing/2014/main" id="{06D372EC-43CC-4979-A584-0F641476CA1E}"/>
                </a:ext>
              </a:extLst>
            </p:cNvPr>
            <p:cNvSpPr/>
            <p:nvPr/>
          </p:nvSpPr>
          <p:spPr>
            <a:xfrm rot="16200000" flipV="1">
              <a:off x="4820214" y="1903327"/>
              <a:ext cx="1194016" cy="3880533"/>
            </a:xfrm>
            <a:prstGeom prst="trapezoid">
              <a:avLst>
                <a:gd name="adj" fmla="val 41988"/>
              </a:avLst>
            </a:prstGeom>
            <a:gradFill>
              <a:gsLst>
                <a:gs pos="0">
                  <a:srgbClr val="4472C4">
                    <a:lumMod val="5000"/>
                    <a:lumOff val="95000"/>
                  </a:srgbClr>
                </a:gs>
                <a:gs pos="19000">
                  <a:srgbClr val="4472C4">
                    <a:lumMod val="45000"/>
                    <a:lumOff val="55000"/>
                  </a:srgbClr>
                </a:gs>
                <a:gs pos="0">
                  <a:srgbClr val="4472C4">
                    <a:lumMod val="45000"/>
                    <a:lumOff val="55000"/>
                  </a:srgbClr>
                </a:gs>
                <a:gs pos="35000">
                  <a:srgbClr val="4472C4">
                    <a:lumMod val="30000"/>
                    <a:lumOff val="70000"/>
                  </a:srgbClr>
                </a:gs>
              </a:gsLst>
              <a:lin ang="5400000" scaled="1"/>
            </a:gradFill>
            <a:ln w="12700" cap="flat" cmpd="sng" algn="ctr">
              <a:solidFill>
                <a:srgbClr val="4472C4">
                  <a:shade val="50000"/>
                </a:srgbClr>
              </a:solidFill>
              <a:prstDash val="solid"/>
              <a:miter lim="800000"/>
            </a:ln>
            <a:effectLst/>
          </p:spPr>
          <p:txBody>
            <a:bodyPr rtlCol="0" anchor="ctr"/>
            <a:lstStyle/>
            <a:p>
              <a:pPr algn="ctr" defTabSz="480060">
                <a:defRPr/>
              </a:pPr>
              <a:endParaRPr lang="en-US" sz="1050" kern="0">
                <a:solidFill>
                  <a:prstClr val="white"/>
                </a:solidFill>
                <a:latin typeface="Calibri" panose="020F0502020204030204"/>
              </a:endParaRPr>
            </a:p>
          </p:txBody>
        </p:sp>
        <p:sp>
          <p:nvSpPr>
            <p:cNvPr id="44" name="Oval 43">
              <a:extLst>
                <a:ext uri="{FF2B5EF4-FFF2-40B4-BE49-F238E27FC236}">
                  <a16:creationId xmlns:a16="http://schemas.microsoft.com/office/drawing/2014/main" id="{F5E9902B-A78F-493C-8E94-22FD313B2EF9}"/>
                </a:ext>
              </a:extLst>
            </p:cNvPr>
            <p:cNvSpPr/>
            <p:nvPr/>
          </p:nvSpPr>
          <p:spPr>
            <a:xfrm>
              <a:off x="7620845" y="3372975"/>
              <a:ext cx="1263623" cy="968982"/>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algn="ctr" defTabSz="480060">
                <a:defRPr/>
              </a:pPr>
              <a:r>
                <a:rPr lang="en-US" sz="1050" kern="0">
                  <a:solidFill>
                    <a:prstClr val="white"/>
                  </a:solidFill>
                  <a:latin typeface="Calibri" panose="020F0502020204030204"/>
                </a:rPr>
                <a:t>User A</a:t>
              </a:r>
            </a:p>
          </p:txBody>
        </p:sp>
        <p:sp>
          <p:nvSpPr>
            <p:cNvPr id="45" name="Arrow: Right 44">
              <a:extLst>
                <a:ext uri="{FF2B5EF4-FFF2-40B4-BE49-F238E27FC236}">
                  <a16:creationId xmlns:a16="http://schemas.microsoft.com/office/drawing/2014/main" id="{5648FFE6-97AF-42FB-A402-74FD48C34688}"/>
                </a:ext>
              </a:extLst>
            </p:cNvPr>
            <p:cNvSpPr/>
            <p:nvPr/>
          </p:nvSpPr>
          <p:spPr>
            <a:xfrm flipH="1">
              <a:off x="7357490" y="3400975"/>
              <a:ext cx="263356" cy="901243"/>
            </a:xfrm>
            <a:prstGeom prst="rightArrow">
              <a:avLst/>
            </a:prstGeom>
            <a:solidFill>
              <a:srgbClr val="4472C4"/>
            </a:solidFill>
            <a:ln w="12700" cap="flat" cmpd="sng" algn="ctr">
              <a:solidFill>
                <a:srgbClr val="4472C4">
                  <a:shade val="50000"/>
                </a:srgbClr>
              </a:solidFill>
              <a:prstDash val="solid"/>
              <a:miter lim="800000"/>
            </a:ln>
            <a:effectLst/>
          </p:spPr>
          <p:txBody>
            <a:bodyPr rtlCol="0" anchor="ctr"/>
            <a:lstStyle/>
            <a:p>
              <a:pPr algn="ctr" defTabSz="480060">
                <a:defRPr/>
              </a:pPr>
              <a:endParaRPr lang="en-US" sz="1050" kern="0">
                <a:solidFill>
                  <a:prstClr val="white"/>
                </a:solidFill>
                <a:latin typeface="Calibri" panose="020F0502020204030204"/>
              </a:endParaRPr>
            </a:p>
          </p:txBody>
        </p:sp>
      </p:grpSp>
      <p:sp>
        <p:nvSpPr>
          <p:cNvPr id="46" name="TextBox 45">
            <a:extLst>
              <a:ext uri="{FF2B5EF4-FFF2-40B4-BE49-F238E27FC236}">
                <a16:creationId xmlns:a16="http://schemas.microsoft.com/office/drawing/2014/main" id="{36DE8CA8-09DF-4D7A-B3E4-03A2933668C0}"/>
              </a:ext>
            </a:extLst>
          </p:cNvPr>
          <p:cNvSpPr txBox="1"/>
          <p:nvPr/>
        </p:nvSpPr>
        <p:spPr>
          <a:xfrm>
            <a:off x="5043111" y="2878984"/>
            <a:ext cx="3644205" cy="940963"/>
          </a:xfrm>
          <a:prstGeom prst="rect">
            <a:avLst/>
          </a:prstGeom>
          <a:solidFill>
            <a:srgbClr val="44546A">
              <a:lumMod val="20000"/>
              <a:lumOff val="80000"/>
            </a:srgbClr>
          </a:solidFill>
          <a:ln>
            <a:solidFill>
              <a:srgbClr val="44546A">
                <a:lumMod val="50000"/>
              </a:srgbClr>
            </a:solidFill>
          </a:ln>
        </p:spPr>
        <p:txBody>
          <a:bodyPr wrap="square" rtlCol="0">
            <a:spAutoFit/>
          </a:bodyPr>
          <a:lstStyle/>
          <a:p>
            <a:pPr algn="ctr" defTabSz="480060">
              <a:defRPr/>
            </a:pPr>
            <a:r>
              <a:rPr lang="en-US" sz="1103" b="1" u="sng" kern="0">
                <a:solidFill>
                  <a:prstClr val="black"/>
                </a:solidFill>
                <a:latin typeface="Calibri" panose="020F0502020204030204"/>
              </a:rPr>
              <a:t>Service Supports</a:t>
            </a:r>
          </a:p>
          <a:p>
            <a:pPr marL="180023" indent="-180023" defTabSz="480060">
              <a:buFont typeface="Arial" panose="020B0604020202020204" pitchFamily="34" charset="0"/>
              <a:buChar char="•"/>
              <a:defRPr/>
            </a:pPr>
            <a:r>
              <a:rPr lang="en-US" sz="1103" kern="0">
                <a:solidFill>
                  <a:prstClr val="black"/>
                </a:solidFill>
                <a:latin typeface="Calibri" panose="020F0502020204030204"/>
              </a:rPr>
              <a:t>S-Band </a:t>
            </a:r>
            <a:r>
              <a:rPr lang="en-US" sz="1103" kern="0">
                <a:solidFill>
                  <a:prstClr val="black"/>
                </a:solidFill>
                <a:latin typeface="Calibri" panose="020F0502020204030204"/>
                <a:sym typeface="Wingdings" panose="05000000000000000000" pitchFamily="2" charset="2"/>
              </a:rPr>
              <a:t> </a:t>
            </a:r>
            <a:r>
              <a:rPr lang="en-US" sz="1103" b="1" i="1" kern="0">
                <a:solidFill>
                  <a:prstClr val="black"/>
                </a:solidFill>
                <a:latin typeface="Calibri" panose="020F0502020204030204"/>
                <a:sym typeface="Wingdings" panose="05000000000000000000" pitchFamily="2" charset="2"/>
              </a:rPr>
              <a:t>[future] </a:t>
            </a:r>
            <a:r>
              <a:rPr lang="en-US" sz="1103" kern="0">
                <a:solidFill>
                  <a:prstClr val="black"/>
                </a:solidFill>
                <a:latin typeface="Calibri" panose="020F0502020204030204"/>
                <a:sym typeface="Wingdings" panose="05000000000000000000" pitchFamily="2" charset="2"/>
              </a:rPr>
              <a:t>Needs as for Relay 1-way ref services.</a:t>
            </a:r>
          </a:p>
          <a:p>
            <a:pPr marL="180023" indent="-180023" defTabSz="480060">
              <a:buFont typeface="Arial" panose="020B0604020202020204" pitchFamily="34" charset="0"/>
              <a:buChar char="•"/>
            </a:pPr>
            <a:r>
              <a:rPr lang="en-US" sz="1103" kern="0">
                <a:solidFill>
                  <a:prstClr val="black"/>
                </a:solidFill>
                <a:latin typeface="Calibri" panose="020F0502020204030204"/>
              </a:rPr>
              <a:t>Ka-Band </a:t>
            </a:r>
            <a:r>
              <a:rPr lang="en-US" sz="1103" kern="0">
                <a:solidFill>
                  <a:prstClr val="black"/>
                </a:solidFill>
                <a:latin typeface="Calibri" panose="020F0502020204030204"/>
                <a:sym typeface="Wingdings" panose="05000000000000000000" pitchFamily="2" charset="2"/>
              </a:rPr>
              <a:t> </a:t>
            </a:r>
            <a:r>
              <a:rPr lang="en-US" sz="1103" b="1" i="1" kern="0">
                <a:solidFill>
                  <a:prstClr val="black"/>
                </a:solidFill>
                <a:latin typeface="Calibri" panose="020F0502020204030204"/>
                <a:sym typeface="Wingdings" panose="05000000000000000000" pitchFamily="2" charset="2"/>
              </a:rPr>
              <a:t>[future] </a:t>
            </a:r>
            <a:r>
              <a:rPr lang="en-US" sz="1103" kern="0">
                <a:solidFill>
                  <a:prstClr val="black"/>
                </a:solidFill>
                <a:latin typeface="Calibri" panose="020F0502020204030204"/>
                <a:sym typeface="Wingdings" panose="05000000000000000000" pitchFamily="2" charset="2"/>
              </a:rPr>
              <a:t>Doppler Only, </a:t>
            </a:r>
            <a:r>
              <a:rPr lang="en-US" sz="1103" u="sng" kern="0">
                <a:solidFill>
                  <a:prstClr val="black"/>
                </a:solidFill>
                <a:latin typeface="Calibri" panose="020F0502020204030204"/>
                <a:sym typeface="Wingdings" panose="05000000000000000000" pitchFamily="2" charset="2"/>
              </a:rPr>
              <a:t>potential</a:t>
            </a:r>
            <a:r>
              <a:rPr lang="en-US" sz="1103" kern="0">
                <a:solidFill>
                  <a:prstClr val="black"/>
                </a:solidFill>
                <a:latin typeface="Calibri" panose="020F0502020204030204"/>
                <a:sym typeface="Wingdings" panose="05000000000000000000" pitchFamily="2" charset="2"/>
              </a:rPr>
              <a:t> for Ranging and Time-transfer using GMSK and simultaneous PN codes (CCSDS 414.1-B-2 and 413.1-G-1).</a:t>
            </a:r>
            <a:endParaRPr lang="en-US" sz="1103" kern="0">
              <a:solidFill>
                <a:prstClr val="black"/>
              </a:solidFill>
              <a:latin typeface="Calibri" panose="020F0502020204030204"/>
            </a:endParaRPr>
          </a:p>
        </p:txBody>
      </p:sp>
      <p:sp>
        <p:nvSpPr>
          <p:cNvPr id="47" name="TextBox 46">
            <a:extLst>
              <a:ext uri="{FF2B5EF4-FFF2-40B4-BE49-F238E27FC236}">
                <a16:creationId xmlns:a16="http://schemas.microsoft.com/office/drawing/2014/main" id="{6E9BBA61-39D0-4610-A7D3-7156B37980D2}"/>
              </a:ext>
            </a:extLst>
          </p:cNvPr>
          <p:cNvSpPr txBox="1"/>
          <p:nvPr/>
        </p:nvSpPr>
        <p:spPr>
          <a:xfrm>
            <a:off x="8874246" y="3044259"/>
            <a:ext cx="3715789" cy="771237"/>
          </a:xfrm>
          <a:prstGeom prst="rect">
            <a:avLst/>
          </a:prstGeom>
          <a:solidFill>
            <a:srgbClr val="ED7D31">
              <a:lumMod val="40000"/>
              <a:lumOff val="60000"/>
            </a:srgbClr>
          </a:solidFill>
          <a:ln>
            <a:solidFill>
              <a:srgbClr val="C00000"/>
            </a:solidFill>
          </a:ln>
        </p:spPr>
        <p:txBody>
          <a:bodyPr wrap="square" rtlCol="0">
            <a:spAutoFit/>
          </a:bodyPr>
          <a:lstStyle/>
          <a:p>
            <a:pPr algn="ctr" defTabSz="480060">
              <a:defRPr/>
            </a:pPr>
            <a:r>
              <a:rPr lang="en-US" sz="1103" b="1" u="sng" kern="0">
                <a:solidFill>
                  <a:prstClr val="black"/>
                </a:solidFill>
                <a:latin typeface="Calibri" panose="020F0502020204030204"/>
              </a:rPr>
              <a:t>User Need Deltas with AFS</a:t>
            </a:r>
          </a:p>
          <a:p>
            <a:pPr marL="180023" indent="-180023" defTabSz="480060">
              <a:buFont typeface="Arial" panose="020B0604020202020204" pitchFamily="34" charset="0"/>
              <a:buChar char="•"/>
              <a:defRPr/>
            </a:pPr>
            <a:r>
              <a:rPr lang="en-US" sz="1103" kern="0">
                <a:solidFill>
                  <a:prstClr val="black"/>
                </a:solidFill>
                <a:latin typeface="Calibri" panose="020F0502020204030204"/>
              </a:rPr>
              <a:t>S-Band </a:t>
            </a:r>
            <a:r>
              <a:rPr lang="en-US" sz="1103" kern="0">
                <a:solidFill>
                  <a:prstClr val="black"/>
                </a:solidFill>
                <a:latin typeface="Calibri" panose="020F0502020204030204"/>
                <a:sym typeface="Wingdings" panose="05000000000000000000" pitchFamily="2" charset="2"/>
              </a:rPr>
              <a:t> Needs as for Relay for 1-way reference services.</a:t>
            </a:r>
          </a:p>
          <a:p>
            <a:pPr marL="180023" indent="-180023" defTabSz="480060">
              <a:buFont typeface="Arial" panose="020B0604020202020204" pitchFamily="34" charset="0"/>
              <a:buChar char="•"/>
              <a:defRPr/>
            </a:pPr>
            <a:r>
              <a:rPr lang="en-US" sz="1103" kern="0">
                <a:solidFill>
                  <a:prstClr val="black"/>
                </a:solidFill>
                <a:latin typeface="Calibri" panose="020F0502020204030204"/>
              </a:rPr>
              <a:t>Ka-Band </a:t>
            </a:r>
            <a:r>
              <a:rPr lang="en-US" sz="1103" kern="0">
                <a:solidFill>
                  <a:prstClr val="black"/>
                </a:solidFill>
                <a:latin typeface="Calibri" panose="020F0502020204030204"/>
                <a:sym typeface="Wingdings" panose="05000000000000000000" pitchFamily="2" charset="2"/>
              </a:rPr>
              <a:t> Needs as for Relay for 1-way reference services.</a:t>
            </a:r>
          </a:p>
        </p:txBody>
      </p:sp>
      <p:sp>
        <p:nvSpPr>
          <p:cNvPr id="68" name="Rectangle 67">
            <a:extLst>
              <a:ext uri="{FF2B5EF4-FFF2-40B4-BE49-F238E27FC236}">
                <a16:creationId xmlns:a16="http://schemas.microsoft.com/office/drawing/2014/main" id="{A38925DA-7C55-4324-B439-424898863AD2}"/>
              </a:ext>
            </a:extLst>
          </p:cNvPr>
          <p:cNvSpPr/>
          <p:nvPr/>
        </p:nvSpPr>
        <p:spPr>
          <a:xfrm>
            <a:off x="3325370" y="2513515"/>
            <a:ext cx="3988528" cy="383182"/>
          </a:xfrm>
          <a:prstGeom prst="rect">
            <a:avLst/>
          </a:prstGeom>
        </p:spPr>
        <p:txBody>
          <a:bodyPr wrap="none">
            <a:spAutoFit/>
          </a:bodyPr>
          <a:lstStyle/>
          <a:p>
            <a:r>
              <a:rPr lang="en-US" sz="1890"/>
              <a:t>P2P 1-Way PNT Measurement Services</a:t>
            </a:r>
          </a:p>
        </p:txBody>
      </p:sp>
      <p:sp>
        <p:nvSpPr>
          <p:cNvPr id="3" name="Rectangle 2">
            <a:extLst>
              <a:ext uri="{FF2B5EF4-FFF2-40B4-BE49-F238E27FC236}">
                <a16:creationId xmlns:a16="http://schemas.microsoft.com/office/drawing/2014/main" id="{0C0B959D-5EE3-44E8-8DF7-AA1BF19D3296}"/>
              </a:ext>
            </a:extLst>
          </p:cNvPr>
          <p:cNvSpPr/>
          <p:nvPr/>
        </p:nvSpPr>
        <p:spPr>
          <a:xfrm>
            <a:off x="55749" y="5555057"/>
            <a:ext cx="12643327" cy="155656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0"/>
          </a:p>
        </p:txBody>
      </p:sp>
      <p:sp>
        <p:nvSpPr>
          <p:cNvPr id="69" name="Rectangle 68">
            <a:extLst>
              <a:ext uri="{FF2B5EF4-FFF2-40B4-BE49-F238E27FC236}">
                <a16:creationId xmlns:a16="http://schemas.microsoft.com/office/drawing/2014/main" id="{DA94A3C6-DBEF-4636-8A63-84DBE8DA4965}"/>
              </a:ext>
            </a:extLst>
          </p:cNvPr>
          <p:cNvSpPr/>
          <p:nvPr/>
        </p:nvSpPr>
        <p:spPr>
          <a:xfrm>
            <a:off x="71554" y="2537624"/>
            <a:ext cx="12643327" cy="141391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0"/>
          </a:p>
        </p:txBody>
      </p:sp>
      <p:sp>
        <p:nvSpPr>
          <p:cNvPr id="6" name="TextBox 5">
            <a:extLst>
              <a:ext uri="{FF2B5EF4-FFF2-40B4-BE49-F238E27FC236}">
                <a16:creationId xmlns:a16="http://schemas.microsoft.com/office/drawing/2014/main" id="{041CC7DF-8166-4DC2-B3D7-9DBB29AFFEF7}"/>
              </a:ext>
            </a:extLst>
          </p:cNvPr>
          <p:cNvSpPr txBox="1"/>
          <p:nvPr/>
        </p:nvSpPr>
        <p:spPr>
          <a:xfrm>
            <a:off x="11486543" y="2517022"/>
            <a:ext cx="1127367" cy="383182"/>
          </a:xfrm>
          <a:prstGeom prst="rect">
            <a:avLst/>
          </a:prstGeom>
          <a:noFill/>
        </p:spPr>
        <p:txBody>
          <a:bodyPr wrap="square" rtlCol="0">
            <a:spAutoFit/>
          </a:bodyPr>
          <a:lstStyle/>
          <a:p>
            <a:r>
              <a:rPr lang="en-US" sz="1890">
                <a:solidFill>
                  <a:srgbClr val="FF0000"/>
                </a:solidFill>
              </a:rPr>
              <a:t>Not IOC</a:t>
            </a:r>
          </a:p>
        </p:txBody>
      </p:sp>
      <p:sp>
        <p:nvSpPr>
          <p:cNvPr id="70" name="TextBox 69">
            <a:extLst>
              <a:ext uri="{FF2B5EF4-FFF2-40B4-BE49-F238E27FC236}">
                <a16:creationId xmlns:a16="http://schemas.microsoft.com/office/drawing/2014/main" id="{44156B76-CB39-4D44-8FA7-B926FE9A2B4A}"/>
              </a:ext>
            </a:extLst>
          </p:cNvPr>
          <p:cNvSpPr txBox="1"/>
          <p:nvPr/>
        </p:nvSpPr>
        <p:spPr>
          <a:xfrm>
            <a:off x="11544759" y="5569627"/>
            <a:ext cx="1127367" cy="383182"/>
          </a:xfrm>
          <a:prstGeom prst="rect">
            <a:avLst/>
          </a:prstGeom>
          <a:noFill/>
        </p:spPr>
        <p:txBody>
          <a:bodyPr wrap="square" rtlCol="0">
            <a:spAutoFit/>
          </a:bodyPr>
          <a:lstStyle/>
          <a:p>
            <a:r>
              <a:rPr lang="en-US" sz="1890">
                <a:solidFill>
                  <a:srgbClr val="FF0000"/>
                </a:solidFill>
              </a:rPr>
              <a:t>Not IOC</a:t>
            </a:r>
          </a:p>
        </p:txBody>
      </p:sp>
    </p:spTree>
    <p:extLst>
      <p:ext uri="{BB962C8B-B14F-4D97-AF65-F5344CB8AC3E}">
        <p14:creationId xmlns:p14="http://schemas.microsoft.com/office/powerpoint/2010/main" val="17923165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86D08-29A2-4A59-89FB-79C4CED944D7}"/>
              </a:ext>
            </a:extLst>
          </p:cNvPr>
          <p:cNvSpPr>
            <a:spLocks noGrp="1"/>
          </p:cNvSpPr>
          <p:nvPr>
            <p:ph type="title"/>
          </p:nvPr>
        </p:nvSpPr>
        <p:spPr>
          <a:xfrm>
            <a:off x="426720" y="228600"/>
            <a:ext cx="11965940" cy="798434"/>
          </a:xfrm>
        </p:spPr>
        <p:txBody>
          <a:bodyPr/>
          <a:lstStyle/>
          <a:p>
            <a:r>
              <a:rPr lang="en-US" dirty="0" err="1"/>
              <a:t>LunaNet</a:t>
            </a:r>
            <a:r>
              <a:rPr lang="en-US" dirty="0"/>
              <a:t> Crosslinks</a:t>
            </a:r>
          </a:p>
        </p:txBody>
      </p:sp>
      <p:sp>
        <p:nvSpPr>
          <p:cNvPr id="27" name="Content Placeholder 8">
            <a:extLst>
              <a:ext uri="{FF2B5EF4-FFF2-40B4-BE49-F238E27FC236}">
                <a16:creationId xmlns:a16="http://schemas.microsoft.com/office/drawing/2014/main" id="{BD40A82C-E80B-4A99-AB1F-C9BDB89E8C52}"/>
              </a:ext>
            </a:extLst>
          </p:cNvPr>
          <p:cNvSpPr>
            <a:spLocks noGrp="1"/>
          </p:cNvSpPr>
          <p:nvPr>
            <p:ph idx="1"/>
          </p:nvPr>
        </p:nvSpPr>
        <p:spPr>
          <a:xfrm>
            <a:off x="281333" y="1306721"/>
            <a:ext cx="5779060" cy="1703731"/>
          </a:xfrm>
        </p:spPr>
        <p:txBody>
          <a:bodyPr>
            <a:normAutofit fontScale="62500" lnSpcReduction="20000"/>
          </a:bodyPr>
          <a:lstStyle/>
          <a:p>
            <a:r>
              <a:rPr lang="en-US" dirty="0"/>
              <a:t>Crosslinks between LunaNet Nodes provide </a:t>
            </a:r>
            <a:r>
              <a:rPr lang="en-US" dirty="0" err="1"/>
              <a:t>pseudorange</a:t>
            </a:r>
            <a:r>
              <a:rPr lang="en-US" dirty="0"/>
              <a:t>, Doppler, and ephemeris to inform lunar-local orbital knowledge, and high precision time transfer.</a:t>
            </a:r>
          </a:p>
          <a:p>
            <a:r>
              <a:rPr lang="en-US" dirty="0"/>
              <a:t>Serves the comprehensive network and maintains synchronization.</a:t>
            </a:r>
          </a:p>
        </p:txBody>
      </p:sp>
      <p:sp>
        <p:nvSpPr>
          <p:cNvPr id="40" name="Arc 39">
            <a:extLst>
              <a:ext uri="{FF2B5EF4-FFF2-40B4-BE49-F238E27FC236}">
                <a16:creationId xmlns:a16="http://schemas.microsoft.com/office/drawing/2014/main" id="{C11B0E14-6563-EA45-9C5A-F2B0C7CE6D7C}"/>
              </a:ext>
            </a:extLst>
          </p:cNvPr>
          <p:cNvSpPr/>
          <p:nvPr/>
        </p:nvSpPr>
        <p:spPr>
          <a:xfrm rot="280392">
            <a:off x="6687672" y="1739120"/>
            <a:ext cx="6007104" cy="309745"/>
          </a:xfrm>
          <a:prstGeom prst="arc">
            <a:avLst>
              <a:gd name="adj1" fmla="val 11456485"/>
              <a:gd name="adj2" fmla="val 0"/>
            </a:avLst>
          </a:prstGeom>
          <a:ln w="127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920"/>
          </a:p>
        </p:txBody>
      </p:sp>
      <p:sp>
        <p:nvSpPr>
          <p:cNvPr id="20" name="Trapezoid 19">
            <a:extLst>
              <a:ext uri="{FF2B5EF4-FFF2-40B4-BE49-F238E27FC236}">
                <a16:creationId xmlns:a16="http://schemas.microsoft.com/office/drawing/2014/main" id="{D6E30DCE-240B-3A41-B73D-8E6866B67038}"/>
              </a:ext>
            </a:extLst>
          </p:cNvPr>
          <p:cNvSpPr/>
          <p:nvPr/>
        </p:nvSpPr>
        <p:spPr>
          <a:xfrm rot="12960209">
            <a:off x="7695923" y="548177"/>
            <a:ext cx="2452263" cy="5103968"/>
          </a:xfrm>
          <a:prstGeom prst="trapezoid">
            <a:avLst>
              <a:gd name="adj" fmla="val 41988"/>
            </a:avLst>
          </a:prstGeom>
          <a:solidFill>
            <a:schemeClr val="accent1">
              <a:lumMod val="60000"/>
              <a:lumOff val="40000"/>
              <a:alpha val="39000"/>
            </a:schemeClr>
          </a:solidFill>
          <a:ln w="12700" cap="flat" cmpd="sng" algn="ctr">
            <a:noFill/>
            <a:prstDash val="solid"/>
            <a:miter lim="800000"/>
          </a:ln>
          <a:effectLst/>
        </p:spPr>
        <p:txBody>
          <a:bodyPr rtlCol="0" anchor="ctr"/>
          <a:lstStyle/>
          <a:p>
            <a:pPr algn="ctr" defTabSz="480060">
              <a:defRPr/>
            </a:pPr>
            <a:endParaRPr lang="en-US" sz="1050" kern="0" dirty="0">
              <a:solidFill>
                <a:prstClr val="white"/>
              </a:solidFill>
              <a:latin typeface="Calibri" panose="020F0502020204030204"/>
              <a:ea typeface="ＭＳ Ｐゴシック"/>
            </a:endParaRPr>
          </a:p>
        </p:txBody>
      </p:sp>
      <p:sp>
        <p:nvSpPr>
          <p:cNvPr id="31" name="Trapezoid 30">
            <a:extLst>
              <a:ext uri="{FF2B5EF4-FFF2-40B4-BE49-F238E27FC236}">
                <a16:creationId xmlns:a16="http://schemas.microsoft.com/office/drawing/2014/main" id="{70D2F494-EF5D-46E1-87BB-C2FEB07FA875}"/>
              </a:ext>
            </a:extLst>
          </p:cNvPr>
          <p:cNvSpPr/>
          <p:nvPr/>
        </p:nvSpPr>
        <p:spPr>
          <a:xfrm rot="16200000">
            <a:off x="6055495" y="893961"/>
            <a:ext cx="2167490" cy="5103968"/>
          </a:xfrm>
          <a:prstGeom prst="trapezoid">
            <a:avLst>
              <a:gd name="adj" fmla="val 41988"/>
            </a:avLst>
          </a:prstGeom>
          <a:gradFill>
            <a:gsLst>
              <a:gs pos="0">
                <a:srgbClr val="4472C4">
                  <a:lumMod val="5000"/>
                  <a:lumOff val="95000"/>
                  <a:alpha val="56000"/>
                </a:srgbClr>
              </a:gs>
              <a:gs pos="19000">
                <a:srgbClr val="4472C4">
                  <a:lumMod val="45000"/>
                  <a:lumOff val="55000"/>
                  <a:alpha val="67000"/>
                </a:srgbClr>
              </a:gs>
              <a:gs pos="0">
                <a:srgbClr val="4472C4">
                  <a:lumMod val="45000"/>
                  <a:lumOff val="55000"/>
                  <a:alpha val="69000"/>
                </a:srgbClr>
              </a:gs>
              <a:gs pos="35000">
                <a:srgbClr val="4472C4">
                  <a:lumMod val="30000"/>
                  <a:lumOff val="70000"/>
                  <a:alpha val="68000"/>
                </a:srgbClr>
              </a:gs>
            </a:gsLst>
            <a:lin ang="5400000" scaled="1"/>
          </a:gradFill>
          <a:ln w="12700" cap="flat" cmpd="sng" algn="ctr">
            <a:noFill/>
            <a:prstDash val="solid"/>
            <a:miter lim="800000"/>
          </a:ln>
          <a:effectLst/>
        </p:spPr>
        <p:txBody>
          <a:bodyPr rtlCol="0" anchor="ctr"/>
          <a:lstStyle/>
          <a:p>
            <a:pPr algn="ctr" defTabSz="480060">
              <a:defRPr/>
            </a:pPr>
            <a:endParaRPr lang="en-US" sz="1050" kern="0">
              <a:solidFill>
                <a:prstClr val="white"/>
              </a:solidFill>
              <a:latin typeface="Calibri" panose="020F0502020204030204"/>
              <a:ea typeface="ＭＳ Ｐゴシック"/>
            </a:endParaRPr>
          </a:p>
        </p:txBody>
      </p:sp>
      <p:sp>
        <p:nvSpPr>
          <p:cNvPr id="24" name="Trapezoid 23">
            <a:extLst>
              <a:ext uri="{FF2B5EF4-FFF2-40B4-BE49-F238E27FC236}">
                <a16:creationId xmlns:a16="http://schemas.microsoft.com/office/drawing/2014/main" id="{69ADC54F-B5A4-4A67-82D1-C023274D5D86}"/>
              </a:ext>
            </a:extLst>
          </p:cNvPr>
          <p:cNvSpPr/>
          <p:nvPr/>
        </p:nvSpPr>
        <p:spPr>
          <a:xfrm rot="7520914">
            <a:off x="8355559" y="1737607"/>
            <a:ext cx="2167490" cy="5103968"/>
          </a:xfrm>
          <a:prstGeom prst="trapezoid">
            <a:avLst>
              <a:gd name="adj" fmla="val 41988"/>
            </a:avLst>
          </a:prstGeom>
          <a:gradFill flip="none" rotWithShape="1">
            <a:gsLst>
              <a:gs pos="0">
                <a:schemeClr val="accent4">
                  <a:lumMod val="5000"/>
                  <a:lumOff val="95000"/>
                </a:schemeClr>
              </a:gs>
              <a:gs pos="74000">
                <a:schemeClr val="accent4">
                  <a:lumMod val="45000"/>
                  <a:lumOff val="55000"/>
                  <a:alpha val="51000"/>
                </a:schemeClr>
              </a:gs>
              <a:gs pos="83000">
                <a:schemeClr val="accent4">
                  <a:lumMod val="45000"/>
                  <a:lumOff val="55000"/>
                  <a:alpha val="54000"/>
                </a:schemeClr>
              </a:gs>
              <a:gs pos="100000">
                <a:schemeClr val="accent4">
                  <a:lumMod val="30000"/>
                  <a:lumOff val="70000"/>
                  <a:alpha val="57000"/>
                </a:schemeClr>
              </a:gs>
            </a:gsLst>
            <a:lin ang="5400000" scaled="1"/>
            <a:tileRect/>
          </a:gradFill>
          <a:ln w="12700" cap="flat" cmpd="sng" algn="ctr">
            <a:noFill/>
            <a:prstDash val="solid"/>
            <a:miter lim="800000"/>
          </a:ln>
          <a:effectLst/>
        </p:spPr>
        <p:txBody>
          <a:bodyPr rtlCol="0" anchor="ctr"/>
          <a:lstStyle/>
          <a:p>
            <a:pPr algn="ctr" defTabSz="480060">
              <a:defRPr/>
            </a:pPr>
            <a:endParaRPr lang="en-US" sz="1050" kern="0">
              <a:solidFill>
                <a:prstClr val="white"/>
              </a:solidFill>
              <a:latin typeface="Calibri" panose="020F0502020204030204"/>
              <a:ea typeface="ＭＳ Ｐゴシック"/>
            </a:endParaRPr>
          </a:p>
        </p:txBody>
      </p:sp>
      <p:sp>
        <p:nvSpPr>
          <p:cNvPr id="21" name="Trapezoid 20">
            <a:extLst>
              <a:ext uri="{FF2B5EF4-FFF2-40B4-BE49-F238E27FC236}">
                <a16:creationId xmlns:a16="http://schemas.microsoft.com/office/drawing/2014/main" id="{4CD9114F-3C9E-4135-9389-799266F9BA61}"/>
              </a:ext>
            </a:extLst>
          </p:cNvPr>
          <p:cNvSpPr/>
          <p:nvPr/>
        </p:nvSpPr>
        <p:spPr>
          <a:xfrm rot="14593059">
            <a:off x="5982392" y="1394798"/>
            <a:ext cx="2333562" cy="5407531"/>
          </a:xfrm>
          <a:prstGeom prst="trapezoid">
            <a:avLst>
              <a:gd name="adj" fmla="val 41988"/>
            </a:avLst>
          </a:prstGeom>
          <a:gradFill flip="none" rotWithShape="1">
            <a:gsLst>
              <a:gs pos="0">
                <a:schemeClr val="accent5">
                  <a:lumMod val="67000"/>
                  <a:alpha val="55000"/>
                </a:schemeClr>
              </a:gs>
              <a:gs pos="48000">
                <a:schemeClr val="accent5">
                  <a:lumMod val="97000"/>
                  <a:lumOff val="3000"/>
                  <a:alpha val="76000"/>
                </a:schemeClr>
              </a:gs>
              <a:gs pos="100000">
                <a:schemeClr val="accent5">
                  <a:lumMod val="60000"/>
                  <a:lumOff val="40000"/>
                </a:schemeClr>
              </a:gs>
            </a:gsLst>
            <a:lin ang="16200000" scaled="1"/>
            <a:tileRect/>
          </a:gradFill>
          <a:ln w="12700" cap="flat" cmpd="sng" algn="ctr">
            <a:noFill/>
            <a:prstDash val="solid"/>
            <a:miter lim="800000"/>
          </a:ln>
          <a:effectLst/>
        </p:spPr>
        <p:txBody>
          <a:bodyPr rtlCol="0" anchor="ctr"/>
          <a:lstStyle/>
          <a:p>
            <a:pPr algn="ctr" defTabSz="480060">
              <a:defRPr/>
            </a:pPr>
            <a:endParaRPr lang="en-US" sz="1050" kern="0">
              <a:solidFill>
                <a:prstClr val="white"/>
              </a:solidFill>
              <a:latin typeface="Calibri" panose="020F0502020204030204"/>
              <a:ea typeface="ＭＳ Ｐゴシック"/>
            </a:endParaRPr>
          </a:p>
        </p:txBody>
      </p:sp>
      <p:sp>
        <p:nvSpPr>
          <p:cNvPr id="30" name="Oval 29">
            <a:extLst>
              <a:ext uri="{FF2B5EF4-FFF2-40B4-BE49-F238E27FC236}">
                <a16:creationId xmlns:a16="http://schemas.microsoft.com/office/drawing/2014/main" id="{7E6B99CE-4483-4963-8A23-78E55FB6B3E5}"/>
              </a:ext>
            </a:extLst>
          </p:cNvPr>
          <p:cNvSpPr/>
          <p:nvPr/>
        </p:nvSpPr>
        <p:spPr>
          <a:xfrm>
            <a:off x="3358817" y="2987873"/>
            <a:ext cx="1036773" cy="938056"/>
          </a:xfrm>
          <a:prstGeom prst="ellipse">
            <a:avLst/>
          </a:prstGeom>
          <a:solidFill>
            <a:srgbClr val="4472C4"/>
          </a:solidFill>
          <a:ln w="12700" cap="flat" cmpd="sng" algn="ctr">
            <a:noFill/>
            <a:prstDash val="solid"/>
            <a:miter lim="800000"/>
          </a:ln>
          <a:effectLst/>
        </p:spPr>
        <p:txBody>
          <a:bodyPr rtlCol="0" anchor="ctr"/>
          <a:lstStyle/>
          <a:p>
            <a:pPr algn="ctr" defTabSz="480060">
              <a:defRPr/>
            </a:pPr>
            <a:r>
              <a:rPr lang="en-US" sz="1200" kern="0" dirty="0">
                <a:solidFill>
                  <a:prstClr val="white"/>
                </a:solidFill>
                <a:latin typeface="Calibri" panose="020F0502020204030204"/>
                <a:ea typeface="ＭＳ Ｐゴシック"/>
              </a:rPr>
              <a:t>LunaNet Node 1</a:t>
            </a:r>
          </a:p>
        </p:txBody>
      </p:sp>
      <p:sp>
        <p:nvSpPr>
          <p:cNvPr id="35" name="Arrow: Right 34">
            <a:extLst>
              <a:ext uri="{FF2B5EF4-FFF2-40B4-BE49-F238E27FC236}">
                <a16:creationId xmlns:a16="http://schemas.microsoft.com/office/drawing/2014/main" id="{4499B5D1-A4A0-416E-99DB-3CFCDEE234B0}"/>
              </a:ext>
            </a:extLst>
          </p:cNvPr>
          <p:cNvSpPr/>
          <p:nvPr/>
        </p:nvSpPr>
        <p:spPr>
          <a:xfrm>
            <a:off x="4398020" y="3230385"/>
            <a:ext cx="189235" cy="453034"/>
          </a:xfrm>
          <a:prstGeom prst="rightArrow">
            <a:avLst/>
          </a:prstGeom>
          <a:solidFill>
            <a:srgbClr val="4472C4"/>
          </a:solidFill>
          <a:ln w="12700" cap="flat" cmpd="sng" algn="ctr">
            <a:noFill/>
            <a:prstDash val="solid"/>
            <a:miter lim="800000"/>
          </a:ln>
          <a:effectLst/>
        </p:spPr>
        <p:txBody>
          <a:bodyPr rtlCol="0" anchor="ctr"/>
          <a:lstStyle/>
          <a:p>
            <a:pPr algn="ctr" defTabSz="480060">
              <a:defRPr/>
            </a:pPr>
            <a:endParaRPr lang="en-US" sz="1050" kern="0">
              <a:solidFill>
                <a:prstClr val="white"/>
              </a:solidFill>
              <a:latin typeface="Calibri" panose="020F0502020204030204"/>
              <a:ea typeface="ＭＳ Ｐゴシック"/>
            </a:endParaRPr>
          </a:p>
        </p:txBody>
      </p:sp>
      <p:sp>
        <p:nvSpPr>
          <p:cNvPr id="22" name="Oval 21">
            <a:extLst>
              <a:ext uri="{FF2B5EF4-FFF2-40B4-BE49-F238E27FC236}">
                <a16:creationId xmlns:a16="http://schemas.microsoft.com/office/drawing/2014/main" id="{D616F78F-0737-46EF-BD05-E65508323C52}"/>
              </a:ext>
            </a:extLst>
          </p:cNvPr>
          <p:cNvSpPr/>
          <p:nvPr/>
        </p:nvSpPr>
        <p:spPr>
          <a:xfrm>
            <a:off x="3550483" y="5129167"/>
            <a:ext cx="1036773" cy="938056"/>
          </a:xfrm>
          <a:prstGeom prst="ellipse">
            <a:avLst/>
          </a:prstGeom>
          <a:solidFill>
            <a:schemeClr val="accent5">
              <a:lumMod val="75000"/>
            </a:schemeClr>
          </a:solidFill>
          <a:ln w="12700" cap="flat" cmpd="sng" algn="ctr">
            <a:noFill/>
            <a:prstDash val="solid"/>
            <a:miter lim="800000"/>
          </a:ln>
          <a:effectLst/>
        </p:spPr>
        <p:txBody>
          <a:bodyPr rtlCol="0" anchor="ctr"/>
          <a:lstStyle/>
          <a:p>
            <a:pPr algn="ctr" defTabSz="480060">
              <a:defRPr/>
            </a:pPr>
            <a:r>
              <a:rPr lang="en-US" sz="1200" kern="0" dirty="0">
                <a:solidFill>
                  <a:prstClr val="white"/>
                </a:solidFill>
                <a:latin typeface="Calibri" panose="020F0502020204030204"/>
                <a:ea typeface="ＭＳ Ｐゴシック"/>
              </a:rPr>
              <a:t>LunaNet Node 2</a:t>
            </a:r>
          </a:p>
        </p:txBody>
      </p:sp>
      <p:sp>
        <p:nvSpPr>
          <p:cNvPr id="23" name="Arrow: Right 22">
            <a:extLst>
              <a:ext uri="{FF2B5EF4-FFF2-40B4-BE49-F238E27FC236}">
                <a16:creationId xmlns:a16="http://schemas.microsoft.com/office/drawing/2014/main" id="{12D7741C-6F52-467D-9290-06ED3FC73199}"/>
              </a:ext>
            </a:extLst>
          </p:cNvPr>
          <p:cNvSpPr/>
          <p:nvPr/>
        </p:nvSpPr>
        <p:spPr>
          <a:xfrm rot="20157097">
            <a:off x="4576732" y="5186272"/>
            <a:ext cx="189235" cy="453034"/>
          </a:xfrm>
          <a:prstGeom prst="rightArrow">
            <a:avLst/>
          </a:prstGeom>
          <a:solidFill>
            <a:schemeClr val="accent1">
              <a:lumMod val="75000"/>
            </a:schemeClr>
          </a:solidFill>
          <a:ln w="12700" cap="flat" cmpd="sng" algn="ctr">
            <a:noFill/>
            <a:prstDash val="solid"/>
            <a:miter lim="800000"/>
          </a:ln>
          <a:effectLst/>
        </p:spPr>
        <p:txBody>
          <a:bodyPr rtlCol="0" anchor="ctr"/>
          <a:lstStyle/>
          <a:p>
            <a:pPr algn="ctr" defTabSz="480060">
              <a:defRPr/>
            </a:pPr>
            <a:endParaRPr lang="en-US" sz="1050" kern="0">
              <a:solidFill>
                <a:prstClr val="white"/>
              </a:solidFill>
              <a:latin typeface="Calibri" panose="020F0502020204030204"/>
              <a:ea typeface="ＭＳ Ｐゴシック"/>
            </a:endParaRPr>
          </a:p>
        </p:txBody>
      </p:sp>
      <p:sp>
        <p:nvSpPr>
          <p:cNvPr id="25" name="Arrow: Right 24">
            <a:extLst>
              <a:ext uri="{FF2B5EF4-FFF2-40B4-BE49-F238E27FC236}">
                <a16:creationId xmlns:a16="http://schemas.microsoft.com/office/drawing/2014/main" id="{A3FE03ED-C4C9-4318-B55A-554D757ADF8D}"/>
              </a:ext>
            </a:extLst>
          </p:cNvPr>
          <p:cNvSpPr/>
          <p:nvPr/>
        </p:nvSpPr>
        <p:spPr>
          <a:xfrm rot="13084952">
            <a:off x="11495514" y="5604050"/>
            <a:ext cx="189235" cy="453034"/>
          </a:xfrm>
          <a:prstGeom prst="rightArrow">
            <a:avLst/>
          </a:prstGeom>
          <a:solidFill>
            <a:schemeClr val="bg2">
              <a:lumMod val="60000"/>
              <a:lumOff val="40000"/>
            </a:schemeClr>
          </a:solidFill>
          <a:ln w="12700" cap="flat" cmpd="sng" algn="ctr">
            <a:noFill/>
            <a:prstDash val="solid"/>
            <a:miter lim="800000"/>
          </a:ln>
          <a:effectLst/>
        </p:spPr>
        <p:txBody>
          <a:bodyPr rtlCol="0" anchor="ctr"/>
          <a:lstStyle/>
          <a:p>
            <a:pPr algn="ctr" defTabSz="480060">
              <a:defRPr/>
            </a:pPr>
            <a:endParaRPr lang="en-US" sz="1050" kern="0">
              <a:solidFill>
                <a:prstClr val="white"/>
              </a:solidFill>
              <a:latin typeface="Calibri" panose="020F0502020204030204"/>
              <a:ea typeface="ＭＳ Ｐゴシック"/>
            </a:endParaRPr>
          </a:p>
        </p:txBody>
      </p:sp>
      <p:sp>
        <p:nvSpPr>
          <p:cNvPr id="26" name="Oval 25">
            <a:extLst>
              <a:ext uri="{FF2B5EF4-FFF2-40B4-BE49-F238E27FC236}">
                <a16:creationId xmlns:a16="http://schemas.microsoft.com/office/drawing/2014/main" id="{31BBB536-A242-4603-A434-42C87B1E56DD}"/>
              </a:ext>
            </a:extLst>
          </p:cNvPr>
          <p:cNvSpPr/>
          <p:nvPr/>
        </p:nvSpPr>
        <p:spPr>
          <a:xfrm>
            <a:off x="11560128" y="5721940"/>
            <a:ext cx="1036773" cy="938056"/>
          </a:xfrm>
          <a:prstGeom prst="ellipse">
            <a:avLst/>
          </a:prstGeom>
          <a:solidFill>
            <a:schemeClr val="accent4">
              <a:lumMod val="50000"/>
            </a:schemeClr>
          </a:solidFill>
          <a:ln w="12700" cap="flat" cmpd="sng" algn="ctr">
            <a:noFill/>
            <a:prstDash val="solid"/>
            <a:miter lim="800000"/>
          </a:ln>
          <a:effectLst/>
        </p:spPr>
        <p:txBody>
          <a:bodyPr rtlCol="0" anchor="ctr"/>
          <a:lstStyle/>
          <a:p>
            <a:pPr algn="ctr" defTabSz="480060">
              <a:defRPr/>
            </a:pPr>
            <a:r>
              <a:rPr lang="en-US" sz="1200" kern="0" dirty="0" err="1">
                <a:solidFill>
                  <a:prstClr val="white"/>
                </a:solidFill>
                <a:latin typeface="Calibri" panose="020F0502020204030204"/>
                <a:ea typeface="ＭＳ Ｐゴシック"/>
              </a:rPr>
              <a:t>LunaNet</a:t>
            </a:r>
            <a:r>
              <a:rPr lang="en-US" sz="1200" kern="0" dirty="0">
                <a:solidFill>
                  <a:prstClr val="white"/>
                </a:solidFill>
                <a:latin typeface="Calibri" panose="020F0502020204030204"/>
                <a:ea typeface="ＭＳ Ｐゴシック"/>
              </a:rPr>
              <a:t> Node 3</a:t>
            </a:r>
          </a:p>
        </p:txBody>
      </p:sp>
      <p:sp>
        <p:nvSpPr>
          <p:cNvPr id="28" name="Oval 27">
            <a:extLst>
              <a:ext uri="{FF2B5EF4-FFF2-40B4-BE49-F238E27FC236}">
                <a16:creationId xmlns:a16="http://schemas.microsoft.com/office/drawing/2014/main" id="{C050EAF1-9F9F-6949-9D61-E3FA223E214B}"/>
              </a:ext>
            </a:extLst>
          </p:cNvPr>
          <p:cNvSpPr/>
          <p:nvPr/>
        </p:nvSpPr>
        <p:spPr>
          <a:xfrm>
            <a:off x="6486842" y="5227778"/>
            <a:ext cx="1036773" cy="938056"/>
          </a:xfrm>
          <a:prstGeom prst="ellipse">
            <a:avLst/>
          </a:prstGeom>
          <a:solidFill>
            <a:schemeClr val="accent1">
              <a:lumMod val="50000"/>
            </a:schemeClr>
          </a:solidFill>
          <a:ln w="12700" cap="flat" cmpd="sng" algn="ctr">
            <a:noFill/>
            <a:prstDash val="solid"/>
            <a:miter lim="800000"/>
          </a:ln>
          <a:effectLst/>
        </p:spPr>
        <p:txBody>
          <a:bodyPr rtlCol="0" anchor="ctr"/>
          <a:lstStyle/>
          <a:p>
            <a:pPr algn="ctr" defTabSz="480060">
              <a:defRPr/>
            </a:pPr>
            <a:r>
              <a:rPr lang="en-US" sz="1200" kern="0" dirty="0">
                <a:solidFill>
                  <a:prstClr val="white"/>
                </a:solidFill>
                <a:latin typeface="Calibri" panose="020F0502020204030204"/>
                <a:ea typeface="ＭＳ Ｐゴシック"/>
              </a:rPr>
              <a:t>LunaNet Node 4</a:t>
            </a:r>
          </a:p>
        </p:txBody>
      </p:sp>
      <p:sp>
        <p:nvSpPr>
          <p:cNvPr id="29" name="Arrow: Right 22">
            <a:extLst>
              <a:ext uri="{FF2B5EF4-FFF2-40B4-BE49-F238E27FC236}">
                <a16:creationId xmlns:a16="http://schemas.microsoft.com/office/drawing/2014/main" id="{44BBE34D-1AC1-284C-B614-65F48456A6DB}"/>
              </a:ext>
            </a:extLst>
          </p:cNvPr>
          <p:cNvSpPr/>
          <p:nvPr/>
        </p:nvSpPr>
        <p:spPr>
          <a:xfrm rot="18095928">
            <a:off x="7254195" y="5007866"/>
            <a:ext cx="189235" cy="453034"/>
          </a:xfrm>
          <a:prstGeom prst="rightArrow">
            <a:avLst/>
          </a:prstGeom>
          <a:solidFill>
            <a:schemeClr val="accent1">
              <a:lumMod val="75000"/>
            </a:schemeClr>
          </a:solidFill>
          <a:ln w="12700" cap="flat" cmpd="sng" algn="ctr">
            <a:noFill/>
            <a:prstDash val="solid"/>
            <a:miter lim="800000"/>
          </a:ln>
          <a:effectLst/>
        </p:spPr>
        <p:txBody>
          <a:bodyPr rtlCol="0" anchor="ctr"/>
          <a:lstStyle/>
          <a:p>
            <a:pPr algn="ctr" defTabSz="480060">
              <a:defRPr/>
            </a:pPr>
            <a:endParaRPr lang="en-US" sz="1050" kern="0">
              <a:solidFill>
                <a:prstClr val="white"/>
              </a:solidFill>
              <a:latin typeface="Calibri" panose="020F0502020204030204"/>
              <a:ea typeface="ＭＳ Ｐゴシック"/>
            </a:endParaRPr>
          </a:p>
        </p:txBody>
      </p:sp>
      <p:sp>
        <p:nvSpPr>
          <p:cNvPr id="32" name="Oval 31">
            <a:extLst>
              <a:ext uri="{FF2B5EF4-FFF2-40B4-BE49-F238E27FC236}">
                <a16:creationId xmlns:a16="http://schemas.microsoft.com/office/drawing/2014/main" id="{EAC785E4-E7D8-4AAE-8E80-BEAC2D686828}"/>
              </a:ext>
            </a:extLst>
          </p:cNvPr>
          <p:cNvSpPr/>
          <p:nvPr/>
        </p:nvSpPr>
        <p:spPr>
          <a:xfrm>
            <a:off x="7011302" y="3324715"/>
            <a:ext cx="763642" cy="407526"/>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algn="ctr" defTabSz="480060">
              <a:defRPr/>
            </a:pPr>
            <a:r>
              <a:rPr lang="en-US" sz="1200" kern="0" dirty="0">
                <a:solidFill>
                  <a:prstClr val="white"/>
                </a:solidFill>
                <a:latin typeface="Calibri" panose="020F0502020204030204"/>
                <a:ea typeface="ＭＳ Ｐゴシック"/>
              </a:rPr>
              <a:t>User A</a:t>
            </a:r>
          </a:p>
        </p:txBody>
      </p:sp>
      <p:sp>
        <p:nvSpPr>
          <p:cNvPr id="33" name="Oval 32">
            <a:extLst>
              <a:ext uri="{FF2B5EF4-FFF2-40B4-BE49-F238E27FC236}">
                <a16:creationId xmlns:a16="http://schemas.microsoft.com/office/drawing/2014/main" id="{82B2D262-37FE-4246-926B-B2F62DEF9A86}"/>
              </a:ext>
            </a:extLst>
          </p:cNvPr>
          <p:cNvSpPr/>
          <p:nvPr/>
        </p:nvSpPr>
        <p:spPr>
          <a:xfrm>
            <a:off x="8266174" y="3876093"/>
            <a:ext cx="763642" cy="407526"/>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algn="ctr" defTabSz="480060">
              <a:defRPr/>
            </a:pPr>
            <a:r>
              <a:rPr lang="en-US" sz="1200" kern="0">
                <a:solidFill>
                  <a:prstClr val="white"/>
                </a:solidFill>
                <a:latin typeface="Calibri" panose="020F0502020204030204"/>
                <a:ea typeface="ＭＳ Ｐゴシック"/>
              </a:rPr>
              <a:t>User B</a:t>
            </a:r>
          </a:p>
        </p:txBody>
      </p:sp>
      <p:sp>
        <p:nvSpPr>
          <p:cNvPr id="37" name="Oval 36">
            <a:extLst>
              <a:ext uri="{FF2B5EF4-FFF2-40B4-BE49-F238E27FC236}">
                <a16:creationId xmlns:a16="http://schemas.microsoft.com/office/drawing/2014/main" id="{FD7CBD44-04F0-4346-AE0A-95DB8EB1C5ED}"/>
              </a:ext>
            </a:extLst>
          </p:cNvPr>
          <p:cNvSpPr/>
          <p:nvPr/>
        </p:nvSpPr>
        <p:spPr>
          <a:xfrm>
            <a:off x="10475737" y="1635583"/>
            <a:ext cx="763642" cy="407526"/>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algn="ctr" defTabSz="480060">
              <a:defRPr/>
            </a:pPr>
            <a:r>
              <a:rPr lang="en-US" sz="1200" kern="0" dirty="0">
                <a:solidFill>
                  <a:prstClr val="white"/>
                </a:solidFill>
                <a:latin typeface="Calibri" panose="020F0502020204030204"/>
                <a:ea typeface="ＭＳ Ｐゴシック"/>
              </a:rPr>
              <a:t>User D</a:t>
            </a:r>
          </a:p>
        </p:txBody>
      </p:sp>
      <p:sp>
        <p:nvSpPr>
          <p:cNvPr id="45" name="Oval 44">
            <a:extLst>
              <a:ext uri="{FF2B5EF4-FFF2-40B4-BE49-F238E27FC236}">
                <a16:creationId xmlns:a16="http://schemas.microsoft.com/office/drawing/2014/main" id="{A7F5BAEA-80B3-1944-83FD-E663BC304CF9}"/>
              </a:ext>
            </a:extLst>
          </p:cNvPr>
          <p:cNvSpPr/>
          <p:nvPr/>
        </p:nvSpPr>
        <p:spPr>
          <a:xfrm>
            <a:off x="11009342" y="3283125"/>
            <a:ext cx="1036773" cy="938056"/>
          </a:xfrm>
          <a:prstGeom prst="ellipse">
            <a:avLst/>
          </a:prstGeom>
          <a:solidFill>
            <a:schemeClr val="accent3">
              <a:lumMod val="50000"/>
            </a:schemeClr>
          </a:solidFill>
          <a:ln w="12700" cap="flat" cmpd="sng" algn="ctr">
            <a:noFill/>
            <a:prstDash val="solid"/>
            <a:miter lim="800000"/>
          </a:ln>
          <a:effectLst/>
        </p:spPr>
        <p:txBody>
          <a:bodyPr rtlCol="0" anchor="ctr"/>
          <a:lstStyle/>
          <a:p>
            <a:pPr algn="ctr" defTabSz="480060">
              <a:defRPr/>
            </a:pPr>
            <a:r>
              <a:rPr lang="en-US" sz="1200" kern="0" dirty="0" err="1">
                <a:solidFill>
                  <a:prstClr val="white"/>
                </a:solidFill>
                <a:latin typeface="Calibri" panose="020F0502020204030204"/>
                <a:ea typeface="ＭＳ Ｐゴシック"/>
              </a:rPr>
              <a:t>LunaNet</a:t>
            </a:r>
            <a:r>
              <a:rPr lang="en-US" sz="1200" kern="0" dirty="0">
                <a:solidFill>
                  <a:prstClr val="white"/>
                </a:solidFill>
                <a:latin typeface="Calibri" panose="020F0502020204030204"/>
                <a:ea typeface="ＭＳ Ｐゴシック"/>
              </a:rPr>
              <a:t> Node n</a:t>
            </a:r>
          </a:p>
        </p:txBody>
      </p:sp>
      <p:sp>
        <p:nvSpPr>
          <p:cNvPr id="4" name="Oval 3">
            <a:extLst>
              <a:ext uri="{FF2B5EF4-FFF2-40B4-BE49-F238E27FC236}">
                <a16:creationId xmlns:a16="http://schemas.microsoft.com/office/drawing/2014/main" id="{6A89C8CC-3C1A-2745-9723-0E862E05C54E}"/>
              </a:ext>
            </a:extLst>
          </p:cNvPr>
          <p:cNvSpPr/>
          <p:nvPr/>
        </p:nvSpPr>
        <p:spPr>
          <a:xfrm>
            <a:off x="7408724" y="2456617"/>
            <a:ext cx="2182204" cy="2019136"/>
          </a:xfrm>
          <a:prstGeom prst="ellipse">
            <a:avLst/>
          </a:prstGeom>
          <a:no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DAE74963-744C-D842-9620-ED6383E083B2}"/>
              </a:ext>
            </a:extLst>
          </p:cNvPr>
          <p:cNvSpPr/>
          <p:nvPr/>
        </p:nvSpPr>
        <p:spPr>
          <a:xfrm rot="1025549">
            <a:off x="7980135" y="2012779"/>
            <a:ext cx="1157477" cy="2394907"/>
          </a:xfrm>
          <a:prstGeom prst="ellipse">
            <a:avLst/>
          </a:prstGeom>
          <a:no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7E677DEF-E9B9-014B-98D5-0DBE4D9D7F04}"/>
              </a:ext>
            </a:extLst>
          </p:cNvPr>
          <p:cNvCxnSpPr>
            <a:endCxn id="22" idx="0"/>
          </p:cNvCxnSpPr>
          <p:nvPr/>
        </p:nvCxnSpPr>
        <p:spPr>
          <a:xfrm>
            <a:off x="3892217" y="3962400"/>
            <a:ext cx="176653" cy="1166767"/>
          </a:xfrm>
          <a:prstGeom prst="straightConnector1">
            <a:avLst/>
          </a:prstGeom>
          <a:ln w="28575">
            <a:solidFill>
              <a:srgbClr val="843C0C"/>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1C55D3E0-09AD-B14B-B655-7507201DF1DA}"/>
              </a:ext>
            </a:extLst>
          </p:cNvPr>
          <p:cNvCxnSpPr>
            <a:cxnSpLocks/>
          </p:cNvCxnSpPr>
          <p:nvPr/>
        </p:nvCxnSpPr>
        <p:spPr>
          <a:xfrm flipV="1">
            <a:off x="4492637" y="5884237"/>
            <a:ext cx="1994205" cy="12137"/>
          </a:xfrm>
          <a:prstGeom prst="straightConnector1">
            <a:avLst/>
          </a:prstGeom>
          <a:ln w="28575">
            <a:solidFill>
              <a:srgbClr val="843C0C"/>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ED157791-D69F-7749-A5C4-41F3A6192A3A}"/>
              </a:ext>
            </a:extLst>
          </p:cNvPr>
          <p:cNvCxnSpPr>
            <a:cxnSpLocks/>
          </p:cNvCxnSpPr>
          <p:nvPr/>
        </p:nvCxnSpPr>
        <p:spPr>
          <a:xfrm>
            <a:off x="7523615" y="5734078"/>
            <a:ext cx="4004718" cy="620752"/>
          </a:xfrm>
          <a:prstGeom prst="straightConnector1">
            <a:avLst/>
          </a:prstGeom>
          <a:ln w="28575">
            <a:solidFill>
              <a:srgbClr val="843C0C"/>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C546957D-379A-7749-B7A4-E7626AFC0163}"/>
              </a:ext>
            </a:extLst>
          </p:cNvPr>
          <p:cNvCxnSpPr>
            <a:cxnSpLocks/>
            <a:endCxn id="28" idx="2"/>
          </p:cNvCxnSpPr>
          <p:nvPr/>
        </p:nvCxnSpPr>
        <p:spPr>
          <a:xfrm>
            <a:off x="4010432" y="3955531"/>
            <a:ext cx="2476410" cy="1741275"/>
          </a:xfrm>
          <a:prstGeom prst="straightConnector1">
            <a:avLst/>
          </a:prstGeom>
          <a:ln w="28575">
            <a:solidFill>
              <a:srgbClr val="843C0C"/>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2D688B1D-8791-FE4D-8908-781A05638B1B}"/>
              </a:ext>
            </a:extLst>
          </p:cNvPr>
          <p:cNvCxnSpPr>
            <a:cxnSpLocks/>
            <a:endCxn id="26" idx="2"/>
          </p:cNvCxnSpPr>
          <p:nvPr/>
        </p:nvCxnSpPr>
        <p:spPr>
          <a:xfrm>
            <a:off x="4117960" y="3903241"/>
            <a:ext cx="7442168" cy="2287727"/>
          </a:xfrm>
          <a:prstGeom prst="straightConnector1">
            <a:avLst/>
          </a:prstGeom>
          <a:ln w="28575">
            <a:solidFill>
              <a:srgbClr val="843C0C"/>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D1D2DE9-1E07-2D4F-9985-21DC68367173}"/>
              </a:ext>
            </a:extLst>
          </p:cNvPr>
          <p:cNvSpPr txBox="1"/>
          <p:nvPr/>
        </p:nvSpPr>
        <p:spPr>
          <a:xfrm>
            <a:off x="5015707" y="5542023"/>
            <a:ext cx="1026820" cy="338554"/>
          </a:xfrm>
          <a:prstGeom prst="rect">
            <a:avLst/>
          </a:prstGeom>
          <a:noFill/>
        </p:spPr>
        <p:txBody>
          <a:bodyPr wrap="none" rtlCol="0">
            <a:spAutoFit/>
          </a:bodyPr>
          <a:lstStyle/>
          <a:p>
            <a:r>
              <a:rPr lang="en-US" sz="1600" b="1" dirty="0">
                <a:solidFill>
                  <a:srgbClr val="843C0C"/>
                </a:solidFill>
              </a:rPr>
              <a:t>Crosslinks</a:t>
            </a:r>
          </a:p>
        </p:txBody>
      </p:sp>
      <p:cxnSp>
        <p:nvCxnSpPr>
          <p:cNvPr id="46" name="Straight Arrow Connector 45">
            <a:extLst>
              <a:ext uri="{FF2B5EF4-FFF2-40B4-BE49-F238E27FC236}">
                <a16:creationId xmlns:a16="http://schemas.microsoft.com/office/drawing/2014/main" id="{5012052B-7224-4248-8AD7-AB2A638A2316}"/>
              </a:ext>
            </a:extLst>
          </p:cNvPr>
          <p:cNvCxnSpPr>
            <a:cxnSpLocks/>
            <a:stCxn id="28" idx="6"/>
            <a:endCxn id="45" idx="3"/>
          </p:cNvCxnSpPr>
          <p:nvPr/>
        </p:nvCxnSpPr>
        <p:spPr>
          <a:xfrm flipV="1">
            <a:off x="7523615" y="4083806"/>
            <a:ext cx="3637559" cy="1613000"/>
          </a:xfrm>
          <a:prstGeom prst="straightConnector1">
            <a:avLst/>
          </a:prstGeom>
          <a:ln w="28575">
            <a:solidFill>
              <a:srgbClr val="843C0C"/>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AD0D4C9E-0D20-2040-82CE-7546D3D8C945}"/>
              </a:ext>
            </a:extLst>
          </p:cNvPr>
          <p:cNvCxnSpPr>
            <a:cxnSpLocks/>
            <a:stCxn id="45" idx="4"/>
            <a:endCxn id="26" idx="0"/>
          </p:cNvCxnSpPr>
          <p:nvPr/>
        </p:nvCxnSpPr>
        <p:spPr>
          <a:xfrm>
            <a:off x="11527729" y="4221181"/>
            <a:ext cx="550786" cy="1500759"/>
          </a:xfrm>
          <a:prstGeom prst="straightConnector1">
            <a:avLst/>
          </a:prstGeom>
          <a:ln w="28575">
            <a:solidFill>
              <a:srgbClr val="843C0C"/>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3DB78737-1C3B-7B42-B9E2-CA47BF0ACB41}"/>
              </a:ext>
            </a:extLst>
          </p:cNvPr>
          <p:cNvCxnSpPr>
            <a:cxnSpLocks/>
            <a:stCxn id="22" idx="6"/>
          </p:cNvCxnSpPr>
          <p:nvPr/>
        </p:nvCxnSpPr>
        <p:spPr>
          <a:xfrm flipV="1">
            <a:off x="4587256" y="3962400"/>
            <a:ext cx="6544491" cy="1635795"/>
          </a:xfrm>
          <a:prstGeom prst="straightConnector1">
            <a:avLst/>
          </a:prstGeom>
          <a:ln w="28575">
            <a:solidFill>
              <a:srgbClr val="843C0C"/>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8AD137FB-97C9-BF4C-B806-07621E72CBF8}"/>
              </a:ext>
            </a:extLst>
          </p:cNvPr>
          <p:cNvCxnSpPr>
            <a:cxnSpLocks/>
          </p:cNvCxnSpPr>
          <p:nvPr/>
        </p:nvCxnSpPr>
        <p:spPr>
          <a:xfrm flipV="1">
            <a:off x="4953000" y="4141694"/>
            <a:ext cx="3389421" cy="108608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CF464428-E4A9-504D-92DD-26A77B93E5DE}"/>
              </a:ext>
            </a:extLst>
          </p:cNvPr>
          <p:cNvCxnSpPr>
            <a:cxnSpLocks/>
          </p:cNvCxnSpPr>
          <p:nvPr/>
        </p:nvCxnSpPr>
        <p:spPr>
          <a:xfrm>
            <a:off x="4683254" y="3504010"/>
            <a:ext cx="2362966" cy="4743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57" name="Content Placeholder 8">
            <a:extLst>
              <a:ext uri="{FF2B5EF4-FFF2-40B4-BE49-F238E27FC236}">
                <a16:creationId xmlns:a16="http://schemas.microsoft.com/office/drawing/2014/main" id="{4F4F9965-A352-C045-9DA7-D08539E4F265}"/>
              </a:ext>
            </a:extLst>
          </p:cNvPr>
          <p:cNvSpPr txBox="1">
            <a:spLocks/>
          </p:cNvSpPr>
          <p:nvPr/>
        </p:nvSpPr>
        <p:spPr>
          <a:xfrm>
            <a:off x="265590" y="4268959"/>
            <a:ext cx="3283125" cy="1703731"/>
          </a:xfrm>
          <a:prstGeom prst="rect">
            <a:avLst/>
          </a:prstGeom>
        </p:spPr>
        <p:txBody>
          <a:bodyPr vert="horz" lIns="91440" tIns="45720" rIns="91440" bIns="45720" rtlCol="0">
            <a:normAutofit fontScale="62500" lnSpcReduction="20000"/>
          </a:bodyPr>
          <a:lstStyle>
            <a:lvl1pPr marL="360045" indent="-360045" algn="l" defTabSz="960120" rtl="0" eaLnBrk="1" latinLnBrk="0" hangingPunct="1">
              <a:spcBef>
                <a:spcPct val="20000"/>
              </a:spcBef>
              <a:buFont typeface="Arial" panose="020B0604020202020204" pitchFamily="34" charset="0"/>
              <a:buChar char="•"/>
              <a:defRPr sz="3150" kern="1200">
                <a:solidFill>
                  <a:schemeClr val="tx1"/>
                </a:solidFill>
                <a:latin typeface="+mn-lt"/>
                <a:ea typeface="+mn-ea"/>
                <a:cs typeface="+mn-cs"/>
              </a:defRPr>
            </a:lvl1pPr>
            <a:lvl2pPr marL="780098" indent="-300038" algn="l" defTabSz="960120" rtl="0" eaLnBrk="1" latinLnBrk="0" hangingPunct="1">
              <a:spcBef>
                <a:spcPct val="20000"/>
              </a:spcBef>
              <a:buFont typeface="Arial" panose="020B0604020202020204" pitchFamily="34" charset="0"/>
              <a:buChar char="–"/>
              <a:defRPr sz="2730" kern="1200">
                <a:solidFill>
                  <a:schemeClr val="tx1"/>
                </a:solidFill>
                <a:latin typeface="+mn-lt"/>
                <a:ea typeface="+mn-ea"/>
                <a:cs typeface="+mn-cs"/>
              </a:defRPr>
            </a:lvl2pPr>
            <a:lvl3pPr marL="1200150" indent="-240030" algn="l" defTabSz="960120" rtl="0" eaLnBrk="1" latinLnBrk="0" hangingPunct="1">
              <a:spcBef>
                <a:spcPct val="20000"/>
              </a:spcBef>
              <a:buFont typeface="Arial" panose="020B0604020202020204" pitchFamily="34" charset="0"/>
              <a:buChar char="•"/>
              <a:defRPr sz="2520" kern="1200">
                <a:solidFill>
                  <a:schemeClr val="tx1"/>
                </a:solidFill>
                <a:latin typeface="+mn-lt"/>
                <a:ea typeface="+mn-ea"/>
                <a:cs typeface="+mn-cs"/>
              </a:defRPr>
            </a:lvl3pPr>
            <a:lvl4pPr marL="1680210" indent="-240030" algn="l" defTabSz="96012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4pPr>
            <a:lvl5pPr marL="2160270" indent="-240030" algn="l" defTabSz="960120" rtl="0" eaLnBrk="1" latinLnBrk="0" hangingPunct="1">
              <a:spcBef>
                <a:spcPct val="20000"/>
              </a:spcBef>
              <a:buFont typeface="Arial" panose="020B0604020202020204" pitchFamily="34" charset="0"/>
              <a:buChar char="»"/>
              <a:defRPr sz="1890" kern="1200">
                <a:solidFill>
                  <a:schemeClr val="tx1"/>
                </a:solidFill>
                <a:latin typeface="+mn-lt"/>
                <a:ea typeface="+mn-ea"/>
                <a:cs typeface="+mn-cs"/>
              </a:defRPr>
            </a:lvl5pPr>
            <a:lvl6pPr marL="2640330" indent="-240030" algn="l" defTabSz="96012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6pPr>
            <a:lvl7pPr marL="3120390" indent="-240030" algn="l" defTabSz="96012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7pPr>
            <a:lvl8pPr marL="3600450" indent="-240030" algn="l" defTabSz="96012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8pPr>
            <a:lvl9pPr marL="4080510" indent="-240030" algn="l" defTabSz="96012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9pPr>
          </a:lstStyle>
          <a:p>
            <a:r>
              <a:rPr lang="en-US" dirty="0"/>
              <a:t>Distributes Messages (e.g., Detection Alerts, SAR) throughout lunar environment.</a:t>
            </a:r>
          </a:p>
          <a:p>
            <a:r>
              <a:rPr lang="en-US" dirty="0"/>
              <a:t>Enables User Initiated Services</a:t>
            </a:r>
          </a:p>
        </p:txBody>
      </p:sp>
      <p:sp>
        <p:nvSpPr>
          <p:cNvPr id="58" name="Content Placeholder 8">
            <a:extLst>
              <a:ext uri="{FF2B5EF4-FFF2-40B4-BE49-F238E27FC236}">
                <a16:creationId xmlns:a16="http://schemas.microsoft.com/office/drawing/2014/main" id="{47D53C55-DEB2-CE43-AC33-F4B8531F3355}"/>
              </a:ext>
            </a:extLst>
          </p:cNvPr>
          <p:cNvSpPr txBox="1">
            <a:spLocks/>
          </p:cNvSpPr>
          <p:nvPr/>
        </p:nvSpPr>
        <p:spPr>
          <a:xfrm>
            <a:off x="265882" y="3168769"/>
            <a:ext cx="3173175" cy="1166768"/>
          </a:xfrm>
          <a:prstGeom prst="rect">
            <a:avLst/>
          </a:prstGeom>
        </p:spPr>
        <p:txBody>
          <a:bodyPr vert="horz" lIns="91440" tIns="45720" rIns="91440" bIns="45720" rtlCol="0">
            <a:normAutofit/>
          </a:bodyPr>
          <a:lstStyle>
            <a:lvl1pPr marL="360045" indent="-360045" algn="l" defTabSz="960120" rtl="0" eaLnBrk="1" latinLnBrk="0" hangingPunct="1">
              <a:spcBef>
                <a:spcPct val="20000"/>
              </a:spcBef>
              <a:buFont typeface="Arial" panose="020B0604020202020204" pitchFamily="34" charset="0"/>
              <a:buChar char="•"/>
              <a:defRPr sz="3150" kern="1200">
                <a:solidFill>
                  <a:schemeClr val="tx1"/>
                </a:solidFill>
                <a:latin typeface="+mn-lt"/>
                <a:ea typeface="+mn-ea"/>
                <a:cs typeface="+mn-cs"/>
              </a:defRPr>
            </a:lvl1pPr>
            <a:lvl2pPr marL="780098" indent="-300038" algn="l" defTabSz="960120" rtl="0" eaLnBrk="1" latinLnBrk="0" hangingPunct="1">
              <a:spcBef>
                <a:spcPct val="20000"/>
              </a:spcBef>
              <a:buFont typeface="Arial" panose="020B0604020202020204" pitchFamily="34" charset="0"/>
              <a:buChar char="–"/>
              <a:defRPr sz="2730" kern="1200">
                <a:solidFill>
                  <a:schemeClr val="tx1"/>
                </a:solidFill>
                <a:latin typeface="+mn-lt"/>
                <a:ea typeface="+mn-ea"/>
                <a:cs typeface="+mn-cs"/>
              </a:defRPr>
            </a:lvl2pPr>
            <a:lvl3pPr marL="1200150" indent="-240030" algn="l" defTabSz="960120" rtl="0" eaLnBrk="1" latinLnBrk="0" hangingPunct="1">
              <a:spcBef>
                <a:spcPct val="20000"/>
              </a:spcBef>
              <a:buFont typeface="Arial" panose="020B0604020202020204" pitchFamily="34" charset="0"/>
              <a:buChar char="•"/>
              <a:defRPr sz="2520" kern="1200">
                <a:solidFill>
                  <a:schemeClr val="tx1"/>
                </a:solidFill>
                <a:latin typeface="+mn-lt"/>
                <a:ea typeface="+mn-ea"/>
                <a:cs typeface="+mn-cs"/>
              </a:defRPr>
            </a:lvl3pPr>
            <a:lvl4pPr marL="1680210" indent="-240030" algn="l" defTabSz="96012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4pPr>
            <a:lvl5pPr marL="2160270" indent="-240030" algn="l" defTabSz="960120" rtl="0" eaLnBrk="1" latinLnBrk="0" hangingPunct="1">
              <a:spcBef>
                <a:spcPct val="20000"/>
              </a:spcBef>
              <a:buFont typeface="Arial" panose="020B0604020202020204" pitchFamily="34" charset="0"/>
              <a:buChar char="»"/>
              <a:defRPr sz="1890" kern="1200">
                <a:solidFill>
                  <a:schemeClr val="tx1"/>
                </a:solidFill>
                <a:latin typeface="+mn-lt"/>
                <a:ea typeface="+mn-ea"/>
                <a:cs typeface="+mn-cs"/>
              </a:defRPr>
            </a:lvl5pPr>
            <a:lvl6pPr marL="2640330" indent="-240030" algn="l" defTabSz="96012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6pPr>
            <a:lvl7pPr marL="3120390" indent="-240030" algn="l" defTabSz="96012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7pPr>
            <a:lvl8pPr marL="3600450" indent="-240030" algn="l" defTabSz="96012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8pPr>
            <a:lvl9pPr marL="4080510" indent="-240030" algn="l" defTabSz="96012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9pPr>
          </a:lstStyle>
          <a:p>
            <a:pPr>
              <a:lnSpc>
                <a:spcPct val="80000"/>
              </a:lnSpc>
            </a:pPr>
            <a:r>
              <a:rPr lang="en-US" sz="2000" dirty="0"/>
              <a:t>Relays data from far side to other LunaNet relays and/or DTE</a:t>
            </a:r>
          </a:p>
        </p:txBody>
      </p:sp>
      <p:pic>
        <p:nvPicPr>
          <p:cNvPr id="59" name="Picture 58">
            <a:extLst>
              <a:ext uri="{FF2B5EF4-FFF2-40B4-BE49-F238E27FC236}">
                <a16:creationId xmlns:a16="http://schemas.microsoft.com/office/drawing/2014/main" id="{15B60033-8080-2945-81E9-C225B7AB70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3889" y="6101597"/>
            <a:ext cx="1116796" cy="1116797"/>
          </a:xfrm>
          <a:prstGeom prst="rect">
            <a:avLst/>
          </a:prstGeom>
        </p:spPr>
      </p:pic>
      <p:cxnSp>
        <p:nvCxnSpPr>
          <p:cNvPr id="60" name="Straight Arrow Connector 59">
            <a:extLst>
              <a:ext uri="{FF2B5EF4-FFF2-40B4-BE49-F238E27FC236}">
                <a16:creationId xmlns:a16="http://schemas.microsoft.com/office/drawing/2014/main" id="{8E885E50-24F9-5F48-804C-D233DA1B86D2}"/>
              </a:ext>
            </a:extLst>
          </p:cNvPr>
          <p:cNvCxnSpPr>
            <a:cxnSpLocks/>
            <a:endCxn id="22" idx="3"/>
          </p:cNvCxnSpPr>
          <p:nvPr/>
        </p:nvCxnSpPr>
        <p:spPr>
          <a:xfrm flipV="1">
            <a:off x="2486721" y="5929848"/>
            <a:ext cx="1215594" cy="623352"/>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1BA884DA-62CA-7A40-BB2A-A3454F53978F}"/>
              </a:ext>
            </a:extLst>
          </p:cNvPr>
          <p:cNvSpPr txBox="1"/>
          <p:nvPr/>
        </p:nvSpPr>
        <p:spPr>
          <a:xfrm>
            <a:off x="2747285" y="6410790"/>
            <a:ext cx="1280543" cy="307777"/>
          </a:xfrm>
          <a:prstGeom prst="rect">
            <a:avLst/>
          </a:prstGeom>
          <a:noFill/>
        </p:spPr>
        <p:txBody>
          <a:bodyPr wrap="none" rtlCol="0">
            <a:spAutoFit/>
          </a:bodyPr>
          <a:lstStyle/>
          <a:p>
            <a:r>
              <a:rPr lang="en-US" sz="1400" b="1" dirty="0"/>
              <a:t>DTE Trunk Line</a:t>
            </a:r>
          </a:p>
        </p:txBody>
      </p:sp>
      <p:pic>
        <p:nvPicPr>
          <p:cNvPr id="49" name="Picture 2" descr="Image result for moon">
            <a:extLst>
              <a:ext uri="{FF2B5EF4-FFF2-40B4-BE49-F238E27FC236}">
                <a16:creationId xmlns:a16="http://schemas.microsoft.com/office/drawing/2014/main" id="{F12B1B84-4CA2-438D-87AF-20D125665593}"/>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790281" y="2817634"/>
            <a:ext cx="1506119" cy="1149854"/>
          </a:xfrm>
          <a:prstGeom prst="rect">
            <a:avLst/>
          </a:prstGeom>
          <a:noFill/>
          <a:extLst>
            <a:ext uri="{909E8E84-426E-40DD-AFC4-6F175D3DCCD1}">
              <a14:hiddenFill xmlns:a14="http://schemas.microsoft.com/office/drawing/2010/main">
                <a:solidFill>
                  <a:srgbClr val="FFFFFF"/>
                </a:solidFill>
              </a14:hiddenFill>
            </a:ext>
          </a:extLst>
        </p:spPr>
      </p:pic>
      <p:sp>
        <p:nvSpPr>
          <p:cNvPr id="34" name="Oval 33">
            <a:extLst>
              <a:ext uri="{FF2B5EF4-FFF2-40B4-BE49-F238E27FC236}">
                <a16:creationId xmlns:a16="http://schemas.microsoft.com/office/drawing/2014/main" id="{1CEF8BEE-0395-4F37-B4A8-E6733AB6AD45}"/>
              </a:ext>
            </a:extLst>
          </p:cNvPr>
          <p:cNvSpPr/>
          <p:nvPr/>
        </p:nvSpPr>
        <p:spPr>
          <a:xfrm>
            <a:off x="8089321" y="3337370"/>
            <a:ext cx="635704" cy="394872"/>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algn="ctr" defTabSz="480060">
              <a:defRPr/>
            </a:pPr>
            <a:r>
              <a:rPr lang="en-US" sz="1050" kern="0" dirty="0">
                <a:solidFill>
                  <a:prstClr val="white"/>
                </a:solidFill>
                <a:latin typeface="Calibri" panose="020F0502020204030204"/>
                <a:ea typeface="ＭＳ Ｐゴシック"/>
              </a:rPr>
              <a:t>User C</a:t>
            </a:r>
          </a:p>
        </p:txBody>
      </p:sp>
      <p:sp>
        <p:nvSpPr>
          <p:cNvPr id="3" name="Slide Number Placeholder 2">
            <a:extLst>
              <a:ext uri="{FF2B5EF4-FFF2-40B4-BE49-F238E27FC236}">
                <a16:creationId xmlns:a16="http://schemas.microsoft.com/office/drawing/2014/main" id="{11F14453-07AC-44FA-BFF5-41093CB15DF3}"/>
              </a:ext>
            </a:extLst>
          </p:cNvPr>
          <p:cNvSpPr>
            <a:spLocks noGrp="1"/>
          </p:cNvSpPr>
          <p:nvPr>
            <p:ph type="sldNum" sz="quarter" idx="12"/>
          </p:nvPr>
        </p:nvSpPr>
        <p:spPr/>
        <p:txBody>
          <a:bodyPr/>
          <a:lstStyle/>
          <a:p>
            <a:fld id="{369A7AB8-C288-4B6D-983D-9C88E091BD8F}" type="slidenum">
              <a:rPr lang="en-US" smtClean="0"/>
              <a:t>15</a:t>
            </a:fld>
            <a:endParaRPr lang="en-US"/>
          </a:p>
        </p:txBody>
      </p:sp>
    </p:spTree>
    <p:extLst>
      <p:ext uri="{BB962C8B-B14F-4D97-AF65-F5344CB8AC3E}">
        <p14:creationId xmlns:p14="http://schemas.microsoft.com/office/powerpoint/2010/main" val="7483687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677F9-0DBA-984F-ACC9-4758F37282BE}"/>
              </a:ext>
            </a:extLst>
          </p:cNvPr>
          <p:cNvSpPr>
            <a:spLocks noGrp="1"/>
          </p:cNvSpPr>
          <p:nvPr>
            <p:ph type="title"/>
          </p:nvPr>
        </p:nvSpPr>
        <p:spPr/>
        <p:txBody>
          <a:bodyPr/>
          <a:lstStyle/>
          <a:p>
            <a:r>
              <a:rPr lang="en-US" dirty="0"/>
              <a:t>Lunar Reference System</a:t>
            </a:r>
          </a:p>
        </p:txBody>
      </p:sp>
      <p:sp>
        <p:nvSpPr>
          <p:cNvPr id="3" name="Content Placeholder 2">
            <a:extLst>
              <a:ext uri="{FF2B5EF4-FFF2-40B4-BE49-F238E27FC236}">
                <a16:creationId xmlns:a16="http://schemas.microsoft.com/office/drawing/2014/main" id="{07FB6AD6-2F03-6846-B180-0208CD6588E4}"/>
              </a:ext>
            </a:extLst>
          </p:cNvPr>
          <p:cNvSpPr>
            <a:spLocks noGrp="1"/>
          </p:cNvSpPr>
          <p:nvPr>
            <p:ph idx="1"/>
          </p:nvPr>
        </p:nvSpPr>
        <p:spPr>
          <a:xfrm>
            <a:off x="381000" y="1342747"/>
            <a:ext cx="7772400" cy="4372253"/>
          </a:xfrm>
        </p:spPr>
        <p:txBody>
          <a:bodyPr>
            <a:noAutofit/>
          </a:bodyPr>
          <a:lstStyle/>
          <a:p>
            <a:pPr>
              <a:lnSpc>
                <a:spcPct val="80000"/>
              </a:lnSpc>
              <a:spcBef>
                <a:spcPts val="480"/>
              </a:spcBef>
            </a:pPr>
            <a:r>
              <a:rPr lang="en-US" sz="2000" dirty="0"/>
              <a:t>Lunar reference ephemeris and orientation maintained by NASA/JPL, distributed through the publicly available Dynamic Ephemeris files via NAIF [Principal Axis] </a:t>
            </a:r>
          </a:p>
          <a:p>
            <a:pPr>
              <a:lnSpc>
                <a:spcPct val="80000"/>
              </a:lnSpc>
              <a:spcBef>
                <a:spcPts val="480"/>
              </a:spcBef>
            </a:pPr>
            <a:r>
              <a:rPr lang="en-US" sz="2000" dirty="0"/>
              <a:t>Lunar longitude/latitude grid identified by the LRO science team [Mean Earth/Rotation Axis]</a:t>
            </a:r>
          </a:p>
          <a:p>
            <a:pPr>
              <a:lnSpc>
                <a:spcPct val="80000"/>
              </a:lnSpc>
              <a:spcBef>
                <a:spcPts val="480"/>
              </a:spcBef>
            </a:pPr>
            <a:r>
              <a:rPr lang="en-US" sz="2000" dirty="0"/>
              <a:t>Lunar gravity potential model defined by GRAIL mission, degree and order 1500x1500, lower D/O available and adequate for most nav scenarios [Principal Axis]</a:t>
            </a:r>
          </a:p>
          <a:p>
            <a:pPr>
              <a:lnSpc>
                <a:spcPct val="80000"/>
              </a:lnSpc>
              <a:spcBef>
                <a:spcPts val="480"/>
              </a:spcBef>
            </a:pPr>
            <a:r>
              <a:rPr lang="en-US" sz="2000" dirty="0"/>
              <a:t>Current lunar maps, SLDEM2015, informed by LRO (Laser Altimetry) and JAXA’s SELENE (stereo Terrain Camera) [Mean Earth/Rotation Axis]</a:t>
            </a:r>
          </a:p>
          <a:p>
            <a:pPr>
              <a:lnSpc>
                <a:spcPct val="80000"/>
              </a:lnSpc>
              <a:spcBef>
                <a:spcPts val="480"/>
              </a:spcBef>
              <a:buFont typeface="Wingdings" pitchFamily="2" charset="2"/>
              <a:buChar char="Ø"/>
            </a:pPr>
            <a:r>
              <a:rPr lang="en-US" sz="2000" dirty="0"/>
              <a:t>Currently, there is a multi-year effort underway under NASA STMD’s Game Changing Demonstration to develop high-resolution lunar maps suitable for optical navigation in orbit, through EDL, and on surface</a:t>
            </a:r>
          </a:p>
          <a:p>
            <a:pPr>
              <a:lnSpc>
                <a:spcPct val="80000"/>
              </a:lnSpc>
              <a:spcBef>
                <a:spcPts val="480"/>
              </a:spcBef>
            </a:pPr>
            <a:r>
              <a:rPr lang="en-US" sz="2000" dirty="0"/>
              <a:t>Users will need to apply coordinate transforms to align the information (available via Ancillary Message)</a:t>
            </a:r>
          </a:p>
          <a:p>
            <a:endParaRPr lang="en-US" sz="2000" dirty="0"/>
          </a:p>
        </p:txBody>
      </p:sp>
      <p:sp>
        <p:nvSpPr>
          <p:cNvPr id="5" name="Slide Number Placeholder 4">
            <a:extLst>
              <a:ext uri="{FF2B5EF4-FFF2-40B4-BE49-F238E27FC236}">
                <a16:creationId xmlns:a16="http://schemas.microsoft.com/office/drawing/2014/main" id="{F8C642B9-2D7E-544C-A00B-2433D3589F90}"/>
              </a:ext>
            </a:extLst>
          </p:cNvPr>
          <p:cNvSpPr>
            <a:spLocks noGrp="1"/>
          </p:cNvSpPr>
          <p:nvPr>
            <p:ph type="sldNum" sz="quarter" idx="12"/>
          </p:nvPr>
        </p:nvSpPr>
        <p:spPr/>
        <p:txBody>
          <a:bodyPr/>
          <a:lstStyle/>
          <a:p>
            <a:fld id="{369A7AB8-C288-4B6D-983D-9C88E091BD8F}" type="slidenum">
              <a:rPr lang="en-US" smtClean="0"/>
              <a:t>16</a:t>
            </a:fld>
            <a:endParaRPr lang="en-US"/>
          </a:p>
        </p:txBody>
      </p:sp>
      <p:pic>
        <p:nvPicPr>
          <p:cNvPr id="6" name="Picture 5">
            <a:extLst>
              <a:ext uri="{FF2B5EF4-FFF2-40B4-BE49-F238E27FC236}">
                <a16:creationId xmlns:a16="http://schemas.microsoft.com/office/drawing/2014/main" id="{DAB11096-4119-5446-9610-D38EEA72B4B7}"/>
              </a:ext>
            </a:extLst>
          </p:cNvPr>
          <p:cNvPicPr>
            <a:picLocks noChangeAspect="1"/>
          </p:cNvPicPr>
          <p:nvPr/>
        </p:nvPicPr>
        <p:blipFill rotWithShape="1">
          <a:blip r:embed="rId2"/>
          <a:srcRect t="33333" b="33333"/>
          <a:stretch/>
        </p:blipFill>
        <p:spPr>
          <a:xfrm>
            <a:off x="10505202" y="4531599"/>
            <a:ext cx="2109240" cy="2057400"/>
          </a:xfrm>
          <a:prstGeom prst="rect">
            <a:avLst/>
          </a:prstGeom>
        </p:spPr>
      </p:pic>
      <p:pic>
        <p:nvPicPr>
          <p:cNvPr id="8" name="Picture 7">
            <a:extLst>
              <a:ext uri="{FF2B5EF4-FFF2-40B4-BE49-F238E27FC236}">
                <a16:creationId xmlns:a16="http://schemas.microsoft.com/office/drawing/2014/main" id="{EE623F7D-3B3A-3D43-821A-C10DA956997E}"/>
              </a:ext>
            </a:extLst>
          </p:cNvPr>
          <p:cNvPicPr>
            <a:picLocks noChangeAspect="1"/>
          </p:cNvPicPr>
          <p:nvPr/>
        </p:nvPicPr>
        <p:blipFill rotWithShape="1">
          <a:blip r:embed="rId3"/>
          <a:srcRect l="10106" t="3622"/>
          <a:stretch/>
        </p:blipFill>
        <p:spPr>
          <a:xfrm>
            <a:off x="10403859" y="1369838"/>
            <a:ext cx="2170360" cy="2921000"/>
          </a:xfrm>
          <a:prstGeom prst="rect">
            <a:avLst/>
          </a:prstGeom>
        </p:spPr>
      </p:pic>
      <p:pic>
        <p:nvPicPr>
          <p:cNvPr id="7" name="Picture 6">
            <a:extLst>
              <a:ext uri="{FF2B5EF4-FFF2-40B4-BE49-F238E27FC236}">
                <a16:creationId xmlns:a16="http://schemas.microsoft.com/office/drawing/2014/main" id="{049B8120-5DA6-2943-AB75-ECA0488018BB}"/>
              </a:ext>
            </a:extLst>
          </p:cNvPr>
          <p:cNvPicPr>
            <a:picLocks noChangeAspect="1"/>
          </p:cNvPicPr>
          <p:nvPr/>
        </p:nvPicPr>
        <p:blipFill rotWithShape="1">
          <a:blip r:embed="rId4"/>
          <a:srcRect l="14844" t="1990" r="12500" b="1990"/>
          <a:stretch/>
        </p:blipFill>
        <p:spPr>
          <a:xfrm>
            <a:off x="8182027" y="3150552"/>
            <a:ext cx="2381146" cy="2360095"/>
          </a:xfrm>
          <a:prstGeom prst="rect">
            <a:avLst/>
          </a:prstGeom>
        </p:spPr>
      </p:pic>
      <p:sp>
        <p:nvSpPr>
          <p:cNvPr id="10" name="TextBox 9">
            <a:extLst>
              <a:ext uri="{FF2B5EF4-FFF2-40B4-BE49-F238E27FC236}">
                <a16:creationId xmlns:a16="http://schemas.microsoft.com/office/drawing/2014/main" id="{26853895-9646-EB49-8ACF-90A057FB076B}"/>
              </a:ext>
            </a:extLst>
          </p:cNvPr>
          <p:cNvSpPr txBox="1"/>
          <p:nvPr/>
        </p:nvSpPr>
        <p:spPr>
          <a:xfrm>
            <a:off x="8610600" y="1646485"/>
            <a:ext cx="2221832" cy="1200329"/>
          </a:xfrm>
          <a:prstGeom prst="rect">
            <a:avLst/>
          </a:prstGeom>
          <a:noFill/>
          <a:ln w="19050">
            <a:solidFill>
              <a:schemeClr val="tx2"/>
            </a:solidFill>
          </a:ln>
        </p:spPr>
        <p:txBody>
          <a:bodyPr wrap="square" rtlCol="0">
            <a:spAutoFit/>
          </a:bodyPr>
          <a:lstStyle/>
          <a:p>
            <a:r>
              <a:rPr lang="en-US" dirty="0"/>
              <a:t>The lunar reference frame, grid, potential, and maps must be consistent.</a:t>
            </a:r>
          </a:p>
        </p:txBody>
      </p:sp>
      <p:grpSp>
        <p:nvGrpSpPr>
          <p:cNvPr id="32" name="Group 31">
            <a:extLst>
              <a:ext uri="{FF2B5EF4-FFF2-40B4-BE49-F238E27FC236}">
                <a16:creationId xmlns:a16="http://schemas.microsoft.com/office/drawing/2014/main" id="{724CE9E4-4B11-7641-B09C-CFAF3CA1B640}"/>
              </a:ext>
            </a:extLst>
          </p:cNvPr>
          <p:cNvGrpSpPr/>
          <p:nvPr/>
        </p:nvGrpSpPr>
        <p:grpSpPr>
          <a:xfrm>
            <a:off x="1607818" y="5625471"/>
            <a:ext cx="6774182" cy="1384930"/>
            <a:chOff x="1607818" y="5625471"/>
            <a:chExt cx="6774182" cy="1384930"/>
          </a:xfrm>
        </p:grpSpPr>
        <p:sp>
          <p:nvSpPr>
            <p:cNvPr id="15" name="Rectangle 14">
              <a:extLst>
                <a:ext uri="{FF2B5EF4-FFF2-40B4-BE49-F238E27FC236}">
                  <a16:creationId xmlns:a16="http://schemas.microsoft.com/office/drawing/2014/main" id="{494D27D8-D8D2-734D-89AC-336CBD4EAEC2}"/>
                </a:ext>
              </a:extLst>
            </p:cNvPr>
            <p:cNvSpPr/>
            <p:nvPr/>
          </p:nvSpPr>
          <p:spPr>
            <a:xfrm>
              <a:off x="1607818" y="5625471"/>
              <a:ext cx="6774182" cy="138493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Reference System</a:t>
              </a:r>
            </a:p>
          </p:txBody>
        </p:sp>
        <p:sp>
          <p:nvSpPr>
            <p:cNvPr id="9" name="Rectangle 8">
              <a:extLst>
                <a:ext uri="{FF2B5EF4-FFF2-40B4-BE49-F238E27FC236}">
                  <a16:creationId xmlns:a16="http://schemas.microsoft.com/office/drawing/2014/main" id="{C0A7A07A-3418-B94D-BE35-91ABC1F2C984}"/>
                </a:ext>
              </a:extLst>
            </p:cNvPr>
            <p:cNvSpPr/>
            <p:nvPr/>
          </p:nvSpPr>
          <p:spPr>
            <a:xfrm>
              <a:off x="1783076" y="6036493"/>
              <a:ext cx="1371600" cy="5805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Ref </a:t>
              </a:r>
              <a:r>
                <a:rPr lang="en-US" dirty="0" err="1"/>
                <a:t>Ephem</a:t>
              </a:r>
              <a:endParaRPr lang="en-US" dirty="0"/>
            </a:p>
          </p:txBody>
        </p:sp>
        <p:sp>
          <p:nvSpPr>
            <p:cNvPr id="12" name="Rectangle 11">
              <a:extLst>
                <a:ext uri="{FF2B5EF4-FFF2-40B4-BE49-F238E27FC236}">
                  <a16:creationId xmlns:a16="http://schemas.microsoft.com/office/drawing/2014/main" id="{4B21E530-6344-364F-9E46-2B757725F15B}"/>
                </a:ext>
              </a:extLst>
            </p:cNvPr>
            <p:cNvSpPr/>
            <p:nvPr/>
          </p:nvSpPr>
          <p:spPr>
            <a:xfrm>
              <a:off x="3430386" y="6046892"/>
              <a:ext cx="1371600" cy="5805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Lunar Grid</a:t>
              </a:r>
            </a:p>
          </p:txBody>
        </p:sp>
        <p:sp>
          <p:nvSpPr>
            <p:cNvPr id="13" name="Rectangle 12">
              <a:extLst>
                <a:ext uri="{FF2B5EF4-FFF2-40B4-BE49-F238E27FC236}">
                  <a16:creationId xmlns:a16="http://schemas.microsoft.com/office/drawing/2014/main" id="{F1F35B56-AC4D-3847-A244-7D2AF107131A}"/>
                </a:ext>
              </a:extLst>
            </p:cNvPr>
            <p:cNvSpPr/>
            <p:nvPr/>
          </p:nvSpPr>
          <p:spPr>
            <a:xfrm>
              <a:off x="5096805" y="6048824"/>
              <a:ext cx="1371600" cy="5805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Potential Model</a:t>
              </a:r>
            </a:p>
          </p:txBody>
        </p:sp>
        <p:sp>
          <p:nvSpPr>
            <p:cNvPr id="14" name="Rectangle 13">
              <a:extLst>
                <a:ext uri="{FF2B5EF4-FFF2-40B4-BE49-F238E27FC236}">
                  <a16:creationId xmlns:a16="http://schemas.microsoft.com/office/drawing/2014/main" id="{D4A4B819-9635-E248-B83E-D14AAB94B14D}"/>
                </a:ext>
              </a:extLst>
            </p:cNvPr>
            <p:cNvSpPr/>
            <p:nvPr/>
          </p:nvSpPr>
          <p:spPr>
            <a:xfrm>
              <a:off x="6765532" y="6031087"/>
              <a:ext cx="1371600" cy="5805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DEMs</a:t>
              </a:r>
            </a:p>
          </p:txBody>
        </p:sp>
        <p:cxnSp>
          <p:nvCxnSpPr>
            <p:cNvPr id="17" name="Straight Arrow Connector 16">
              <a:extLst>
                <a:ext uri="{FF2B5EF4-FFF2-40B4-BE49-F238E27FC236}">
                  <a16:creationId xmlns:a16="http://schemas.microsoft.com/office/drawing/2014/main" id="{FD7597F7-FB8F-DA41-84C2-E317E85E6D18}"/>
                </a:ext>
              </a:extLst>
            </p:cNvPr>
            <p:cNvCxnSpPr>
              <a:stCxn id="9" idx="3"/>
              <a:endCxn id="12" idx="1"/>
            </p:cNvCxnSpPr>
            <p:nvPr/>
          </p:nvCxnSpPr>
          <p:spPr>
            <a:xfrm>
              <a:off x="3154676" y="6326781"/>
              <a:ext cx="275710" cy="0"/>
            </a:xfrm>
            <a:prstGeom prst="straightConnector1">
              <a:avLst/>
            </a:prstGeom>
            <a:ln>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36AFECB-E5F1-F54D-9F7F-7B25C2774830}"/>
                </a:ext>
              </a:extLst>
            </p:cNvPr>
            <p:cNvCxnSpPr/>
            <p:nvPr/>
          </p:nvCxnSpPr>
          <p:spPr>
            <a:xfrm>
              <a:off x="4822249" y="6339112"/>
              <a:ext cx="275710" cy="0"/>
            </a:xfrm>
            <a:prstGeom prst="straightConnector1">
              <a:avLst/>
            </a:prstGeom>
            <a:ln>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E987822-BB40-BB4D-BAED-E8AFBDCBE919}"/>
                </a:ext>
              </a:extLst>
            </p:cNvPr>
            <p:cNvCxnSpPr/>
            <p:nvPr/>
          </p:nvCxnSpPr>
          <p:spPr>
            <a:xfrm>
              <a:off x="6489822" y="6351443"/>
              <a:ext cx="275710" cy="0"/>
            </a:xfrm>
            <a:prstGeom prst="straightConnector1">
              <a:avLst/>
            </a:prstGeom>
            <a:ln>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U-Turn Arrow 28">
              <a:extLst>
                <a:ext uri="{FF2B5EF4-FFF2-40B4-BE49-F238E27FC236}">
                  <a16:creationId xmlns:a16="http://schemas.microsoft.com/office/drawing/2014/main" id="{37A9E9EB-6E94-5944-A5E5-45996758CC5D}"/>
                </a:ext>
              </a:extLst>
            </p:cNvPr>
            <p:cNvSpPr/>
            <p:nvPr/>
          </p:nvSpPr>
          <p:spPr>
            <a:xfrm rot="10800000">
              <a:off x="6122182" y="6622950"/>
              <a:ext cx="838200" cy="227887"/>
            </a:xfrm>
            <a:prstGeom prst="uturnArrow">
              <a:avLst>
                <a:gd name="adj1" fmla="val 13889"/>
                <a:gd name="adj2" fmla="val 25000"/>
                <a:gd name="adj3" fmla="val 25000"/>
                <a:gd name="adj4" fmla="val 43750"/>
                <a:gd name="adj5" fmla="val 88889"/>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U-Turn Arrow 29">
              <a:extLst>
                <a:ext uri="{FF2B5EF4-FFF2-40B4-BE49-F238E27FC236}">
                  <a16:creationId xmlns:a16="http://schemas.microsoft.com/office/drawing/2014/main" id="{6CCADC83-C348-DA4E-87C8-3A9D603FC06C}"/>
                </a:ext>
              </a:extLst>
            </p:cNvPr>
            <p:cNvSpPr/>
            <p:nvPr/>
          </p:nvSpPr>
          <p:spPr>
            <a:xfrm rot="10800000">
              <a:off x="4443241" y="6643039"/>
              <a:ext cx="838200" cy="227887"/>
            </a:xfrm>
            <a:prstGeom prst="uturnArrow">
              <a:avLst>
                <a:gd name="adj1" fmla="val 13889"/>
                <a:gd name="adj2" fmla="val 25000"/>
                <a:gd name="adj3" fmla="val 25000"/>
                <a:gd name="adj4" fmla="val 43750"/>
                <a:gd name="adj5" fmla="val 88889"/>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35981597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C17A2-99AC-774F-95C6-B10D59405FEA}"/>
              </a:ext>
            </a:extLst>
          </p:cNvPr>
          <p:cNvSpPr>
            <a:spLocks noGrp="1"/>
          </p:cNvSpPr>
          <p:nvPr>
            <p:ph type="title"/>
          </p:nvPr>
        </p:nvSpPr>
        <p:spPr/>
        <p:txBody>
          <a:bodyPr/>
          <a:lstStyle/>
          <a:p>
            <a:r>
              <a:rPr lang="en-US" dirty="0" err="1"/>
              <a:t>LunaNet</a:t>
            </a:r>
            <a:r>
              <a:rPr lang="en-US" dirty="0"/>
              <a:t> CPNT Messages Overview</a:t>
            </a:r>
          </a:p>
        </p:txBody>
      </p:sp>
      <p:sp>
        <p:nvSpPr>
          <p:cNvPr id="5" name="Slide Number Placeholder 4">
            <a:extLst>
              <a:ext uri="{FF2B5EF4-FFF2-40B4-BE49-F238E27FC236}">
                <a16:creationId xmlns:a16="http://schemas.microsoft.com/office/drawing/2014/main" id="{24A955D5-B80D-8149-92BA-E3DEA5D51050}"/>
              </a:ext>
            </a:extLst>
          </p:cNvPr>
          <p:cNvSpPr>
            <a:spLocks noGrp="1"/>
          </p:cNvSpPr>
          <p:nvPr>
            <p:ph type="sldNum" sz="quarter" idx="12"/>
          </p:nvPr>
        </p:nvSpPr>
        <p:spPr/>
        <p:txBody>
          <a:bodyPr/>
          <a:lstStyle/>
          <a:p>
            <a:fld id="{369A7AB8-C288-4B6D-983D-9C88E091BD8F}" type="slidenum">
              <a:rPr lang="en-US" smtClean="0"/>
              <a:t>17</a:t>
            </a:fld>
            <a:endParaRPr lang="en-US"/>
          </a:p>
        </p:txBody>
      </p:sp>
      <p:pic>
        <p:nvPicPr>
          <p:cNvPr id="9" name="Picture 8">
            <a:extLst>
              <a:ext uri="{FF2B5EF4-FFF2-40B4-BE49-F238E27FC236}">
                <a16:creationId xmlns:a16="http://schemas.microsoft.com/office/drawing/2014/main" id="{4C796A64-D548-F54B-A428-48A2092FEB26}"/>
              </a:ext>
            </a:extLst>
          </p:cNvPr>
          <p:cNvPicPr>
            <a:picLocks noChangeAspect="1"/>
          </p:cNvPicPr>
          <p:nvPr/>
        </p:nvPicPr>
        <p:blipFill rotWithShape="1">
          <a:blip r:embed="rId2">
            <a:extLst>
              <a:ext uri="{28A0092B-C50C-407E-A947-70E740481C1C}">
                <a14:useLocalDpi xmlns:a14="http://schemas.microsoft.com/office/drawing/2010/main" val="0"/>
              </a:ext>
            </a:extLst>
          </a:blip>
          <a:srcRect l="7457" t="13541" r="18400" b="7292"/>
          <a:stretch/>
        </p:blipFill>
        <p:spPr>
          <a:xfrm rot="5400000">
            <a:off x="4405608" y="-228154"/>
            <a:ext cx="5955636" cy="8670851"/>
          </a:xfrm>
          <a:prstGeom prst="rect">
            <a:avLst/>
          </a:prstGeom>
        </p:spPr>
      </p:pic>
      <p:sp>
        <p:nvSpPr>
          <p:cNvPr id="3" name="TextBox 2">
            <a:extLst>
              <a:ext uri="{FF2B5EF4-FFF2-40B4-BE49-F238E27FC236}">
                <a16:creationId xmlns:a16="http://schemas.microsoft.com/office/drawing/2014/main" id="{911F56A9-42D7-C941-83D0-56CFAA897CC4}"/>
              </a:ext>
            </a:extLst>
          </p:cNvPr>
          <p:cNvSpPr txBox="1"/>
          <p:nvPr/>
        </p:nvSpPr>
        <p:spPr>
          <a:xfrm>
            <a:off x="11351683" y="5970705"/>
            <a:ext cx="809837" cy="523220"/>
          </a:xfrm>
          <a:prstGeom prst="rect">
            <a:avLst/>
          </a:prstGeom>
          <a:noFill/>
        </p:spPr>
        <p:txBody>
          <a:bodyPr wrap="none" rtlCol="0">
            <a:spAutoFit/>
          </a:bodyPr>
          <a:lstStyle/>
          <a:p>
            <a:r>
              <a:rPr lang="en-US" sz="1400" dirty="0"/>
              <a:t>S=single</a:t>
            </a:r>
          </a:p>
          <a:p>
            <a:r>
              <a:rPr lang="en-US" sz="1400" dirty="0"/>
              <a:t>M=multi</a:t>
            </a:r>
          </a:p>
        </p:txBody>
      </p:sp>
      <p:sp>
        <p:nvSpPr>
          <p:cNvPr id="6" name="TextBox 5">
            <a:extLst>
              <a:ext uri="{FF2B5EF4-FFF2-40B4-BE49-F238E27FC236}">
                <a16:creationId xmlns:a16="http://schemas.microsoft.com/office/drawing/2014/main" id="{49A8DA66-100E-0A4D-A4E1-F9F2CA59B8C2}"/>
              </a:ext>
            </a:extLst>
          </p:cNvPr>
          <p:cNvSpPr txBox="1"/>
          <p:nvPr/>
        </p:nvSpPr>
        <p:spPr>
          <a:xfrm>
            <a:off x="181320" y="2684416"/>
            <a:ext cx="2866680" cy="1946367"/>
          </a:xfrm>
          <a:prstGeom prst="rect">
            <a:avLst/>
          </a:prstGeom>
          <a:noFill/>
          <a:ln w="12700">
            <a:solidFill>
              <a:schemeClr val="tx2">
                <a:lumMod val="75000"/>
              </a:schemeClr>
            </a:solidFill>
          </a:ln>
        </p:spPr>
        <p:txBody>
          <a:bodyPr wrap="square" rtlCol="0">
            <a:spAutoFit/>
          </a:bodyPr>
          <a:lstStyle/>
          <a:p>
            <a:pPr>
              <a:lnSpc>
                <a:spcPct val="80000"/>
              </a:lnSpc>
            </a:pPr>
            <a:r>
              <a:rPr lang="en-US" sz="2400" dirty="0"/>
              <a:t>Suite of Standardized Messages</a:t>
            </a:r>
          </a:p>
          <a:p>
            <a:endParaRPr lang="en-US" sz="2400" dirty="0"/>
          </a:p>
          <a:p>
            <a:pPr>
              <a:lnSpc>
                <a:spcPct val="80000"/>
              </a:lnSpc>
            </a:pPr>
            <a:r>
              <a:rPr lang="en-US" sz="2400" dirty="0"/>
              <a:t>Concept is adaptable to new messages/</a:t>
            </a:r>
          </a:p>
          <a:p>
            <a:pPr>
              <a:lnSpc>
                <a:spcPct val="80000"/>
              </a:lnSpc>
            </a:pPr>
            <a:r>
              <a:rPr lang="en-US" sz="2400" dirty="0"/>
              <a:t>changing needs</a:t>
            </a:r>
          </a:p>
        </p:txBody>
      </p:sp>
    </p:spTree>
    <p:extLst>
      <p:ext uri="{BB962C8B-B14F-4D97-AF65-F5344CB8AC3E}">
        <p14:creationId xmlns:p14="http://schemas.microsoft.com/office/powerpoint/2010/main" val="32961980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61A02-3FE7-9644-B985-7A359D089AD4}"/>
              </a:ext>
            </a:extLst>
          </p:cNvPr>
          <p:cNvSpPr>
            <a:spLocks noGrp="1"/>
          </p:cNvSpPr>
          <p:nvPr>
            <p:ph type="title"/>
          </p:nvPr>
        </p:nvSpPr>
        <p:spPr/>
        <p:txBody>
          <a:bodyPr/>
          <a:lstStyle/>
          <a:p>
            <a:r>
              <a:rPr lang="en-US" dirty="0" err="1"/>
              <a:t>LunaNet</a:t>
            </a:r>
            <a:r>
              <a:rPr lang="en-US" dirty="0"/>
              <a:t> Message Concept</a:t>
            </a:r>
          </a:p>
        </p:txBody>
      </p:sp>
      <p:sp>
        <p:nvSpPr>
          <p:cNvPr id="3" name="Footer Placeholder 2">
            <a:extLst>
              <a:ext uri="{FF2B5EF4-FFF2-40B4-BE49-F238E27FC236}">
                <a16:creationId xmlns:a16="http://schemas.microsoft.com/office/drawing/2014/main" id="{A1CCD522-623C-7645-8254-D47453EA2C1C}"/>
              </a:ext>
            </a:extLst>
          </p:cNvPr>
          <p:cNvSpPr>
            <a:spLocks noGrp="1"/>
          </p:cNvSpPr>
          <p:nvPr>
            <p:ph type="ftr" sz="quarter" idx="11"/>
          </p:nvPr>
        </p:nvSpPr>
        <p:spPr/>
        <p:txBody>
          <a:bodyPr/>
          <a:lstStyle/>
          <a:p>
            <a:r>
              <a:rPr lang="en-US"/>
              <a:t>UNCLASSIFIED</a:t>
            </a:r>
            <a:endParaRPr lang="en-US" dirty="0"/>
          </a:p>
        </p:txBody>
      </p:sp>
      <p:sp>
        <p:nvSpPr>
          <p:cNvPr id="4" name="Slide Number Placeholder 3">
            <a:extLst>
              <a:ext uri="{FF2B5EF4-FFF2-40B4-BE49-F238E27FC236}">
                <a16:creationId xmlns:a16="http://schemas.microsoft.com/office/drawing/2014/main" id="{1F9366D5-87E4-D54E-BB4C-DD8BA7048C57}"/>
              </a:ext>
            </a:extLst>
          </p:cNvPr>
          <p:cNvSpPr>
            <a:spLocks noGrp="1"/>
          </p:cNvSpPr>
          <p:nvPr>
            <p:ph type="sldNum" sz="quarter" idx="12"/>
          </p:nvPr>
        </p:nvSpPr>
        <p:spPr/>
        <p:txBody>
          <a:bodyPr/>
          <a:lstStyle/>
          <a:p>
            <a:fld id="{369A7AB8-C288-4B6D-983D-9C88E091BD8F}" type="slidenum">
              <a:rPr lang="en-US" smtClean="0"/>
              <a:t>18</a:t>
            </a:fld>
            <a:endParaRPr lang="en-US"/>
          </a:p>
        </p:txBody>
      </p:sp>
      <p:pic>
        <p:nvPicPr>
          <p:cNvPr id="6" name="Picture 5">
            <a:extLst>
              <a:ext uri="{FF2B5EF4-FFF2-40B4-BE49-F238E27FC236}">
                <a16:creationId xmlns:a16="http://schemas.microsoft.com/office/drawing/2014/main" id="{916BC7C9-4178-584E-A6D0-E3BA51473AC0}"/>
              </a:ext>
            </a:extLst>
          </p:cNvPr>
          <p:cNvPicPr>
            <a:picLocks noChangeAspect="1"/>
          </p:cNvPicPr>
          <p:nvPr/>
        </p:nvPicPr>
        <p:blipFill rotWithShape="1">
          <a:blip r:embed="rId2">
            <a:extLst>
              <a:ext uri="{28A0092B-C50C-407E-A947-70E740481C1C}">
                <a14:useLocalDpi xmlns:a14="http://schemas.microsoft.com/office/drawing/2010/main" val="0"/>
              </a:ext>
            </a:extLst>
          </a:blip>
          <a:srcRect l="6862" t="3125" r="36519" b="6250"/>
          <a:stretch/>
        </p:blipFill>
        <p:spPr>
          <a:xfrm rot="5400000">
            <a:off x="2247901" y="-419927"/>
            <a:ext cx="3200401" cy="6629402"/>
          </a:xfrm>
          <a:prstGeom prst="rect">
            <a:avLst/>
          </a:prstGeom>
        </p:spPr>
      </p:pic>
      <p:pic>
        <p:nvPicPr>
          <p:cNvPr id="8" name="Picture 7">
            <a:extLst>
              <a:ext uri="{FF2B5EF4-FFF2-40B4-BE49-F238E27FC236}">
                <a16:creationId xmlns:a16="http://schemas.microsoft.com/office/drawing/2014/main" id="{AD6A36E6-DA12-764D-AD39-2E6BCF0230FD}"/>
              </a:ext>
            </a:extLst>
          </p:cNvPr>
          <p:cNvPicPr>
            <a:picLocks noChangeAspect="1"/>
          </p:cNvPicPr>
          <p:nvPr/>
        </p:nvPicPr>
        <p:blipFill rotWithShape="1">
          <a:blip r:embed="rId3">
            <a:extLst>
              <a:ext uri="{28A0092B-C50C-407E-A947-70E740481C1C}">
                <a14:useLocalDpi xmlns:a14="http://schemas.microsoft.com/office/drawing/2010/main" val="0"/>
              </a:ext>
            </a:extLst>
          </a:blip>
          <a:srcRect l="4167" t="18750" r="35172" b="28125"/>
          <a:stretch/>
        </p:blipFill>
        <p:spPr>
          <a:xfrm rot="5400000">
            <a:off x="8117986" y="990808"/>
            <a:ext cx="4040846" cy="4579619"/>
          </a:xfrm>
          <a:prstGeom prst="rect">
            <a:avLst/>
          </a:prstGeom>
        </p:spPr>
      </p:pic>
      <p:pic>
        <p:nvPicPr>
          <p:cNvPr id="9" name="Picture 8">
            <a:extLst>
              <a:ext uri="{FF2B5EF4-FFF2-40B4-BE49-F238E27FC236}">
                <a16:creationId xmlns:a16="http://schemas.microsoft.com/office/drawing/2014/main" id="{BD561785-2F18-0C48-9BA0-B8B72AA2BD90}"/>
              </a:ext>
            </a:extLst>
          </p:cNvPr>
          <p:cNvPicPr>
            <a:picLocks noChangeAspect="1"/>
          </p:cNvPicPr>
          <p:nvPr/>
        </p:nvPicPr>
        <p:blipFill rotWithShape="1">
          <a:blip r:embed="rId3">
            <a:extLst>
              <a:ext uri="{28A0092B-C50C-407E-A947-70E740481C1C}">
                <a14:useLocalDpi xmlns:a14="http://schemas.microsoft.com/office/drawing/2010/main" val="0"/>
              </a:ext>
            </a:extLst>
          </a:blip>
          <a:srcRect l="66054" t="4950" r="4002" b="4950"/>
          <a:stretch/>
        </p:blipFill>
        <p:spPr>
          <a:xfrm rot="5400000">
            <a:off x="3107416" y="2040618"/>
            <a:ext cx="1999851" cy="7787316"/>
          </a:xfrm>
          <a:prstGeom prst="rect">
            <a:avLst/>
          </a:prstGeom>
        </p:spPr>
      </p:pic>
      <p:pic>
        <p:nvPicPr>
          <p:cNvPr id="10" name="Picture 9">
            <a:extLst>
              <a:ext uri="{FF2B5EF4-FFF2-40B4-BE49-F238E27FC236}">
                <a16:creationId xmlns:a16="http://schemas.microsoft.com/office/drawing/2014/main" id="{B0E5F094-3E6E-8647-ADB0-3EA8FE1DF33C}"/>
              </a:ext>
            </a:extLst>
          </p:cNvPr>
          <p:cNvPicPr>
            <a:picLocks noChangeAspect="1"/>
          </p:cNvPicPr>
          <p:nvPr/>
        </p:nvPicPr>
        <p:blipFill rotWithShape="1">
          <a:blip r:embed="rId3">
            <a:extLst>
              <a:ext uri="{28A0092B-C50C-407E-A947-70E740481C1C}">
                <a14:useLocalDpi xmlns:a14="http://schemas.microsoft.com/office/drawing/2010/main" val="0"/>
              </a:ext>
            </a:extLst>
          </a:blip>
          <a:srcRect l="3175" t="3125" r="76312" b="82291"/>
          <a:stretch/>
        </p:blipFill>
        <p:spPr>
          <a:xfrm rot="5400000">
            <a:off x="9366143" y="5297362"/>
            <a:ext cx="1544530" cy="1420963"/>
          </a:xfrm>
          <a:prstGeom prst="rect">
            <a:avLst/>
          </a:prstGeom>
        </p:spPr>
      </p:pic>
      <p:pic>
        <p:nvPicPr>
          <p:cNvPr id="11" name="Picture 10">
            <a:extLst>
              <a:ext uri="{FF2B5EF4-FFF2-40B4-BE49-F238E27FC236}">
                <a16:creationId xmlns:a16="http://schemas.microsoft.com/office/drawing/2014/main" id="{BB3F5BFC-70F9-7141-BB9A-51B4BCDDC713}"/>
              </a:ext>
            </a:extLst>
          </p:cNvPr>
          <p:cNvPicPr>
            <a:picLocks noChangeAspect="1"/>
          </p:cNvPicPr>
          <p:nvPr/>
        </p:nvPicPr>
        <p:blipFill rotWithShape="1">
          <a:blip r:embed="rId3">
            <a:extLst>
              <a:ext uri="{28A0092B-C50C-407E-A947-70E740481C1C}">
                <a14:useLocalDpi xmlns:a14="http://schemas.microsoft.com/office/drawing/2010/main" val="0"/>
              </a:ext>
            </a:extLst>
          </a:blip>
          <a:srcRect l="25157" t="3125" r="67099" b="84950"/>
          <a:stretch/>
        </p:blipFill>
        <p:spPr>
          <a:xfrm rot="5400000">
            <a:off x="11646948" y="5972464"/>
            <a:ext cx="552409" cy="1100928"/>
          </a:xfrm>
          <a:prstGeom prst="rect">
            <a:avLst/>
          </a:prstGeom>
        </p:spPr>
      </p:pic>
    </p:spTree>
    <p:extLst>
      <p:ext uri="{BB962C8B-B14F-4D97-AF65-F5344CB8AC3E}">
        <p14:creationId xmlns:p14="http://schemas.microsoft.com/office/powerpoint/2010/main" val="8955692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A3879-3709-41F3-8C61-6CFF78079BEC}"/>
              </a:ext>
            </a:extLst>
          </p:cNvPr>
          <p:cNvSpPr>
            <a:spLocks noGrp="1"/>
          </p:cNvSpPr>
          <p:nvPr>
            <p:ph type="title"/>
          </p:nvPr>
        </p:nvSpPr>
        <p:spPr/>
        <p:txBody>
          <a:bodyPr/>
          <a:lstStyle/>
          <a:p>
            <a:r>
              <a:rPr lang="en-US" dirty="0" err="1"/>
              <a:t>LunaNet</a:t>
            </a:r>
            <a:r>
              <a:rPr lang="en-US" dirty="0"/>
              <a:t> Status as of 10/19/2021</a:t>
            </a:r>
          </a:p>
        </p:txBody>
      </p:sp>
      <p:sp>
        <p:nvSpPr>
          <p:cNvPr id="3" name="Content Placeholder 2">
            <a:extLst>
              <a:ext uri="{FF2B5EF4-FFF2-40B4-BE49-F238E27FC236}">
                <a16:creationId xmlns:a16="http://schemas.microsoft.com/office/drawing/2014/main" id="{782A2849-D877-404C-A01A-72DCB4E6AD1F}"/>
              </a:ext>
            </a:extLst>
          </p:cNvPr>
          <p:cNvSpPr>
            <a:spLocks noGrp="1"/>
          </p:cNvSpPr>
          <p:nvPr>
            <p:ph idx="1"/>
          </p:nvPr>
        </p:nvSpPr>
        <p:spPr>
          <a:xfrm>
            <a:off x="496514" y="1370808"/>
            <a:ext cx="11734800" cy="5715791"/>
          </a:xfrm>
        </p:spPr>
        <p:txBody>
          <a:bodyPr>
            <a:normAutofit lnSpcReduction="10000"/>
          </a:bodyPr>
          <a:lstStyle/>
          <a:p>
            <a:r>
              <a:rPr lang="en-US" dirty="0"/>
              <a:t>Interoperability Specification: draft available to public</a:t>
            </a:r>
            <a:endParaRPr lang="en-US" dirty="0">
              <a:solidFill>
                <a:srgbClr val="FF0000"/>
              </a:solidFill>
            </a:endParaRPr>
          </a:p>
          <a:p>
            <a:pPr lvl="1"/>
            <a:r>
              <a:rPr lang="en-US" u="sng" dirty="0">
                <a:hlinkClick r:id="rId3"/>
              </a:rPr>
              <a:t> https://esc.gsfc.nasa.gov/projects/TEMPO?tab=lunanet</a:t>
            </a:r>
            <a:endParaRPr lang="en-US" dirty="0"/>
          </a:p>
          <a:p>
            <a:r>
              <a:rPr lang="en-US" dirty="0"/>
              <a:t>Interop Standards WG being established (kickoff Oct 5, 2021) </a:t>
            </a:r>
            <a:r>
              <a:rPr lang="en-US" sz="2600" dirty="0"/>
              <a:t>(ESA, industry)</a:t>
            </a:r>
            <a:endParaRPr lang="en-US" dirty="0"/>
          </a:p>
          <a:p>
            <a:pPr lvl="1"/>
            <a:r>
              <a:rPr lang="en-US" dirty="0"/>
              <a:t>Signal structure definition for PNT metric tracking from communication signals</a:t>
            </a:r>
          </a:p>
          <a:p>
            <a:pPr lvl="1"/>
            <a:r>
              <a:rPr lang="en-US" dirty="0" err="1"/>
              <a:t>LunaNet</a:t>
            </a:r>
            <a:r>
              <a:rPr lang="en-US" dirty="0"/>
              <a:t> Message definitions</a:t>
            </a:r>
          </a:p>
          <a:p>
            <a:pPr lvl="1"/>
            <a:r>
              <a:rPr lang="en-US" dirty="0"/>
              <a:t>Expect draft Standards for multi-lateral review and feedback by early CY22</a:t>
            </a:r>
          </a:p>
          <a:p>
            <a:r>
              <a:rPr lang="en-US" dirty="0"/>
              <a:t>NASA developing Design Reference Mission to inform the Agency on support requirements for Artemis III and beyond</a:t>
            </a:r>
          </a:p>
          <a:p>
            <a:pPr lvl="1"/>
            <a:r>
              <a:rPr lang="en-US" dirty="0"/>
              <a:t>Procurement sensitivity will limit what can be covered in the Q&amp;A session</a:t>
            </a:r>
          </a:p>
          <a:p>
            <a:r>
              <a:rPr lang="en-US" dirty="0"/>
              <a:t>Beyond </a:t>
            </a:r>
            <a:r>
              <a:rPr lang="en-US" dirty="0" err="1"/>
              <a:t>LunaNet</a:t>
            </a:r>
            <a:r>
              <a:rPr lang="en-US" dirty="0"/>
              <a:t>: Lunar surface assets (“beacons”) for PNT are TBD</a:t>
            </a:r>
          </a:p>
          <a:p>
            <a:endParaRPr lang="en-US" dirty="0"/>
          </a:p>
        </p:txBody>
      </p:sp>
      <p:sp>
        <p:nvSpPr>
          <p:cNvPr id="5" name="Slide Number Placeholder 4">
            <a:extLst>
              <a:ext uri="{FF2B5EF4-FFF2-40B4-BE49-F238E27FC236}">
                <a16:creationId xmlns:a16="http://schemas.microsoft.com/office/drawing/2014/main" id="{CF8471BB-024A-45A8-9C36-138E2656996A}"/>
              </a:ext>
            </a:extLst>
          </p:cNvPr>
          <p:cNvSpPr>
            <a:spLocks noGrp="1"/>
          </p:cNvSpPr>
          <p:nvPr>
            <p:ph type="sldNum" sz="quarter" idx="12"/>
          </p:nvPr>
        </p:nvSpPr>
        <p:spPr/>
        <p:txBody>
          <a:bodyPr/>
          <a:lstStyle/>
          <a:p>
            <a:fld id="{369A7AB8-C288-4B6D-983D-9C88E091BD8F}" type="slidenum">
              <a:rPr lang="en-US" smtClean="0"/>
              <a:pPr/>
              <a:t>19</a:t>
            </a:fld>
            <a:endParaRPr lang="en-US" dirty="0"/>
          </a:p>
        </p:txBody>
      </p:sp>
    </p:spTree>
    <p:extLst>
      <p:ext uri="{BB962C8B-B14F-4D97-AF65-F5344CB8AC3E}">
        <p14:creationId xmlns:p14="http://schemas.microsoft.com/office/powerpoint/2010/main" val="40093413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descr="A picture containing black, photo, sitting, player&#10;&#10;Description automatically generated">
            <a:extLst>
              <a:ext uri="{FF2B5EF4-FFF2-40B4-BE49-F238E27FC236}">
                <a16:creationId xmlns:a16="http://schemas.microsoft.com/office/drawing/2014/main" id="{F6F1500A-BB43-D843-B0CB-3F00996F41C6}"/>
              </a:ext>
            </a:extLst>
          </p:cNvPr>
          <p:cNvPicPr>
            <a:picLocks noChangeAspect="1"/>
          </p:cNvPicPr>
          <p:nvPr/>
        </p:nvPicPr>
        <p:blipFill>
          <a:blip r:embed="rId2"/>
          <a:stretch>
            <a:fillRect/>
          </a:stretch>
        </p:blipFill>
        <p:spPr>
          <a:xfrm>
            <a:off x="0" y="63818"/>
            <a:ext cx="12801600" cy="7187565"/>
          </a:xfrm>
          <a:prstGeom prst="rect">
            <a:avLst/>
          </a:prstGeom>
        </p:spPr>
      </p:pic>
      <p:sp>
        <p:nvSpPr>
          <p:cNvPr id="6" name="Title 5">
            <a:extLst>
              <a:ext uri="{FF2B5EF4-FFF2-40B4-BE49-F238E27FC236}">
                <a16:creationId xmlns:a16="http://schemas.microsoft.com/office/drawing/2014/main" id="{157629E0-D589-E648-82F2-3BA4F92D163F}"/>
              </a:ext>
            </a:extLst>
          </p:cNvPr>
          <p:cNvSpPr>
            <a:spLocks noGrp="1"/>
          </p:cNvSpPr>
          <p:nvPr>
            <p:ph type="title"/>
          </p:nvPr>
        </p:nvSpPr>
        <p:spPr>
          <a:xfrm>
            <a:off x="685928" y="91648"/>
            <a:ext cx="8991472" cy="1051352"/>
          </a:xfrm>
        </p:spPr>
        <p:txBody>
          <a:bodyPr>
            <a:normAutofit/>
          </a:bodyPr>
          <a:lstStyle/>
          <a:p>
            <a:r>
              <a:rPr lang="en-US" sz="3360" b="1" dirty="0">
                <a:latin typeface="Arial" panose="020B0604020202020204" pitchFamily="34" charset="0"/>
                <a:cs typeface="Arial" panose="020B0604020202020204" pitchFamily="34" charset="0"/>
              </a:rPr>
              <a:t>            </a:t>
            </a:r>
            <a:r>
              <a:rPr lang="en-US" sz="2940" b="1" dirty="0">
                <a:latin typeface="Arial" panose="020B0604020202020204" pitchFamily="34" charset="0"/>
                <a:cs typeface="Arial" panose="020B0604020202020204" pitchFamily="34" charset="0"/>
              </a:rPr>
              <a:t>: Landing Humans On the Moon in 2024</a:t>
            </a:r>
            <a:endParaRPr lang="en-US" sz="3360" b="1" dirty="0">
              <a:latin typeface="Arial" panose="020B0604020202020204" pitchFamily="34" charset="0"/>
              <a:cs typeface="Arial" panose="020B0604020202020204" pitchFamily="34" charset="0"/>
            </a:endParaRPr>
          </a:p>
        </p:txBody>
      </p:sp>
      <p:pic>
        <p:nvPicPr>
          <p:cNvPr id="3" name="Picture 2" descr="A picture containing drawing&#10;&#10;Description automatically generated">
            <a:extLst>
              <a:ext uri="{FF2B5EF4-FFF2-40B4-BE49-F238E27FC236}">
                <a16:creationId xmlns:a16="http://schemas.microsoft.com/office/drawing/2014/main" id="{5C80C7B6-39E2-AC42-BA88-8A21F77E6744}"/>
              </a:ext>
            </a:extLst>
          </p:cNvPr>
          <p:cNvPicPr>
            <a:picLocks noChangeAspect="1"/>
          </p:cNvPicPr>
          <p:nvPr/>
        </p:nvPicPr>
        <p:blipFill>
          <a:blip r:embed="rId3"/>
          <a:stretch>
            <a:fillRect/>
          </a:stretch>
        </p:blipFill>
        <p:spPr>
          <a:xfrm>
            <a:off x="685929" y="460415"/>
            <a:ext cx="1673701" cy="313819"/>
          </a:xfrm>
          <a:prstGeom prst="rect">
            <a:avLst/>
          </a:prstGeom>
        </p:spPr>
      </p:pic>
      <p:sp>
        <p:nvSpPr>
          <p:cNvPr id="2" name="TextBox 1">
            <a:extLst>
              <a:ext uri="{FF2B5EF4-FFF2-40B4-BE49-F238E27FC236}">
                <a16:creationId xmlns:a16="http://schemas.microsoft.com/office/drawing/2014/main" id="{65FDE640-7132-4652-A600-2D244BF3541F}"/>
              </a:ext>
            </a:extLst>
          </p:cNvPr>
          <p:cNvSpPr txBox="1"/>
          <p:nvPr/>
        </p:nvSpPr>
        <p:spPr>
          <a:xfrm>
            <a:off x="381000" y="6123801"/>
            <a:ext cx="2696764" cy="276999"/>
          </a:xfrm>
          <a:prstGeom prst="rect">
            <a:avLst/>
          </a:prstGeom>
          <a:noFill/>
        </p:spPr>
        <p:txBody>
          <a:bodyPr wrap="none" rtlCol="0">
            <a:spAutoFit/>
          </a:bodyPr>
          <a:lstStyle/>
          <a:p>
            <a:r>
              <a:rPr lang="en-US" sz="1200" i="1" dirty="0">
                <a:solidFill>
                  <a:schemeClr val="bg1"/>
                </a:solidFill>
              </a:rPr>
              <a:t>including near side and </a:t>
            </a:r>
            <a:r>
              <a:rPr lang="en-US" sz="1200" b="1" i="1" dirty="0">
                <a:solidFill>
                  <a:srgbClr val="FF0000"/>
                </a:solidFill>
              </a:rPr>
              <a:t>far side missions</a:t>
            </a:r>
          </a:p>
        </p:txBody>
      </p:sp>
      <p:sp>
        <p:nvSpPr>
          <p:cNvPr id="4" name="Slide Number Placeholder 3">
            <a:extLst>
              <a:ext uri="{FF2B5EF4-FFF2-40B4-BE49-F238E27FC236}">
                <a16:creationId xmlns:a16="http://schemas.microsoft.com/office/drawing/2014/main" id="{38B19C70-50A9-4B79-815C-75E8CE0BE1E2}"/>
              </a:ext>
            </a:extLst>
          </p:cNvPr>
          <p:cNvSpPr>
            <a:spLocks noGrp="1"/>
          </p:cNvSpPr>
          <p:nvPr>
            <p:ph type="sldNum" sz="quarter" idx="12"/>
          </p:nvPr>
        </p:nvSpPr>
        <p:spPr/>
        <p:txBody>
          <a:bodyPr/>
          <a:lstStyle/>
          <a:p>
            <a:fld id="{369A7AB8-C288-4B6D-983D-9C88E091BD8F}" type="slidenum">
              <a:rPr lang="en-US" smtClean="0"/>
              <a:t>2</a:t>
            </a:fld>
            <a:endParaRPr lang="en-US"/>
          </a:p>
        </p:txBody>
      </p:sp>
    </p:spTree>
    <p:extLst>
      <p:ext uri="{BB962C8B-B14F-4D97-AF65-F5344CB8AC3E}">
        <p14:creationId xmlns:p14="http://schemas.microsoft.com/office/powerpoint/2010/main" val="6959025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AF046BC-2696-4D04-9BCB-7E46B6AFEA61}"/>
              </a:ext>
            </a:extLst>
          </p:cNvPr>
          <p:cNvSpPr>
            <a:spLocks noGrp="1"/>
          </p:cNvSpPr>
          <p:nvPr>
            <p:ph type="title"/>
          </p:nvPr>
        </p:nvSpPr>
        <p:spPr/>
        <p:txBody>
          <a:bodyPr/>
          <a:lstStyle/>
          <a:p>
            <a:r>
              <a:rPr lang="en-US" dirty="0"/>
              <a:t>LSIC PNT Q&amp;A</a:t>
            </a:r>
          </a:p>
        </p:txBody>
      </p:sp>
      <p:sp>
        <p:nvSpPr>
          <p:cNvPr id="9" name="Content Placeholder 8">
            <a:extLst>
              <a:ext uri="{FF2B5EF4-FFF2-40B4-BE49-F238E27FC236}">
                <a16:creationId xmlns:a16="http://schemas.microsoft.com/office/drawing/2014/main" id="{5AAEABE6-327B-4B00-A751-FC2F18A79D08}"/>
              </a:ext>
            </a:extLst>
          </p:cNvPr>
          <p:cNvSpPr>
            <a:spLocks noGrp="1"/>
          </p:cNvSpPr>
          <p:nvPr>
            <p:ph idx="1"/>
          </p:nvPr>
        </p:nvSpPr>
        <p:spPr>
          <a:xfrm>
            <a:off x="426720" y="1381760"/>
            <a:ext cx="12054840" cy="5602516"/>
          </a:xfrm>
        </p:spPr>
        <p:txBody>
          <a:bodyPr>
            <a:normAutofit fontScale="62500" lnSpcReduction="20000"/>
          </a:bodyPr>
          <a:lstStyle/>
          <a:p>
            <a:r>
              <a:rPr lang="en-US" dirty="0"/>
              <a:t>Will </a:t>
            </a:r>
            <a:r>
              <a:rPr lang="en-US" dirty="0" err="1"/>
              <a:t>LunaNet</a:t>
            </a:r>
            <a:r>
              <a:rPr lang="en-US" dirty="0"/>
              <a:t> interoperability standards be amended to include recommended orbital distances for providing PNT services, or to include information about power levels at different distances? If satellites are providing signals from significantly different distances, there won’t be a “one size fits all” end user receiver due to differences in signal power, Doppler, etc. </a:t>
            </a:r>
          </a:p>
          <a:p>
            <a:pPr lvl="1"/>
            <a:r>
              <a:rPr lang="en-US" sz="1900" dirty="0">
                <a:solidFill>
                  <a:srgbClr val="00B0F0"/>
                </a:solidFill>
              </a:rPr>
              <a:t>Appendix C of the interoperability has a placeholder for that consideration: “The signal power provided by </a:t>
            </a:r>
            <a:r>
              <a:rPr lang="en-US" sz="1900" dirty="0" err="1">
                <a:solidFill>
                  <a:srgbClr val="00B0F0"/>
                </a:solidFill>
              </a:rPr>
              <a:t>LunaNet</a:t>
            </a:r>
            <a:r>
              <a:rPr lang="en-US" sz="1900" dirty="0">
                <a:solidFill>
                  <a:srgbClr val="00B0F0"/>
                </a:solidFill>
              </a:rPr>
              <a:t> AFS sources will be dynamically adjusted to represent a minimum power of TBD and a maximum power of TBD at the lunar surface. The target location is specified as the nearest lunar surface location to the </a:t>
            </a:r>
            <a:r>
              <a:rPr lang="en-US" sz="1900" dirty="0" err="1">
                <a:solidFill>
                  <a:srgbClr val="00B0F0"/>
                </a:solidFill>
              </a:rPr>
              <a:t>LunaNet</a:t>
            </a:r>
            <a:r>
              <a:rPr lang="en-US" sz="1900" dirty="0">
                <a:solidFill>
                  <a:srgbClr val="00B0F0"/>
                </a:solidFill>
              </a:rPr>
              <a:t> source providing the signal, i.e., nadir point.” – This will be further refined as part of the current working group effort with ESA</a:t>
            </a:r>
          </a:p>
          <a:p>
            <a:r>
              <a:rPr lang="en-US" dirty="0"/>
              <a:t>Has NASA decided on operating frequencies and preferred signal formats for lunar GNSS </a:t>
            </a:r>
            <a:r>
              <a:rPr lang="en-US" dirty="0" err="1"/>
              <a:t>pseudolites</a:t>
            </a:r>
            <a:r>
              <a:rPr lang="en-US" dirty="0"/>
              <a:t>?</a:t>
            </a:r>
          </a:p>
          <a:p>
            <a:pPr lvl="1"/>
            <a:r>
              <a:rPr lang="en-US" dirty="0" err="1">
                <a:solidFill>
                  <a:srgbClr val="00B0F0"/>
                </a:solidFill>
              </a:rPr>
              <a:t>LunaNet</a:t>
            </a:r>
            <a:r>
              <a:rPr lang="en-US" dirty="0">
                <a:solidFill>
                  <a:srgbClr val="00B0F0"/>
                </a:solidFill>
              </a:rPr>
              <a:t> PNT services are not envisioned to cover L-band and while provision is given to serve multiple users, the services extend beyond what GNSS currently support</a:t>
            </a:r>
          </a:p>
          <a:p>
            <a:pPr lvl="1"/>
            <a:r>
              <a:rPr lang="en-US" dirty="0">
                <a:solidFill>
                  <a:srgbClr val="00B0F0"/>
                </a:solidFill>
              </a:rPr>
              <a:t>Draft signal operating frequency ranges and format are defined in the released </a:t>
            </a:r>
            <a:r>
              <a:rPr lang="en-US" dirty="0" err="1">
                <a:solidFill>
                  <a:srgbClr val="00B0F0"/>
                </a:solidFill>
              </a:rPr>
              <a:t>LunaNet</a:t>
            </a:r>
            <a:r>
              <a:rPr lang="en-US" dirty="0">
                <a:solidFill>
                  <a:srgbClr val="00B0F0"/>
                </a:solidFill>
              </a:rPr>
              <a:t> Interoperability Standard</a:t>
            </a:r>
          </a:p>
          <a:p>
            <a:r>
              <a:rPr lang="en-US" dirty="0"/>
              <a:t>Does NASA plan to coordinate the use of PRN IDs by lunar GNSS </a:t>
            </a:r>
            <a:r>
              <a:rPr lang="en-US" dirty="0" err="1"/>
              <a:t>pseudolites</a:t>
            </a:r>
            <a:r>
              <a:rPr lang="en-US" dirty="0"/>
              <a:t>?</a:t>
            </a:r>
          </a:p>
          <a:p>
            <a:pPr lvl="1"/>
            <a:r>
              <a:rPr lang="en-US" dirty="0" err="1">
                <a:solidFill>
                  <a:srgbClr val="00B0F0"/>
                </a:solidFill>
              </a:rPr>
              <a:t>Lunanet</a:t>
            </a:r>
            <a:r>
              <a:rPr lang="en-US" dirty="0">
                <a:solidFill>
                  <a:srgbClr val="00B0F0"/>
                </a:solidFill>
              </a:rPr>
              <a:t> is an architecture supported by NASA, US industry  and International agency and partners. Coordination will be done at an international level</a:t>
            </a:r>
          </a:p>
          <a:p>
            <a:r>
              <a:rPr lang="en-US" dirty="0"/>
              <a:t>What power limitations would be imposed on lunar GNSS </a:t>
            </a:r>
            <a:r>
              <a:rPr lang="en-US" dirty="0" err="1"/>
              <a:t>pseudolites</a:t>
            </a:r>
            <a:r>
              <a:rPr lang="en-US" dirty="0"/>
              <a:t> to avoid interference with weak GNSS signals from Earth?</a:t>
            </a:r>
          </a:p>
          <a:p>
            <a:pPr lvl="1"/>
            <a:r>
              <a:rPr lang="en-US" dirty="0">
                <a:solidFill>
                  <a:srgbClr val="00B0F0"/>
                </a:solidFill>
              </a:rPr>
              <a:t>There are currently no restriction for weak GNSS signal as </a:t>
            </a:r>
            <a:r>
              <a:rPr lang="en-US" dirty="0" err="1">
                <a:solidFill>
                  <a:srgbClr val="00B0F0"/>
                </a:solidFill>
              </a:rPr>
              <a:t>LunaNet</a:t>
            </a:r>
            <a:r>
              <a:rPr lang="en-US" dirty="0">
                <a:solidFill>
                  <a:srgbClr val="00B0F0"/>
                </a:solidFill>
              </a:rPr>
              <a:t> PNT services are provided in S-band frequencies</a:t>
            </a:r>
          </a:p>
          <a:p>
            <a:r>
              <a:rPr lang="en-US" dirty="0"/>
              <a:t>Has NASA decided on a dedicated reference frame for Lunar PNT?</a:t>
            </a:r>
          </a:p>
          <a:p>
            <a:pPr lvl="1"/>
            <a:r>
              <a:rPr lang="en-US" dirty="0">
                <a:solidFill>
                  <a:srgbClr val="00B0F0"/>
                </a:solidFill>
              </a:rPr>
              <a:t>This is work in-progress with many stakeholders</a:t>
            </a:r>
          </a:p>
          <a:p>
            <a:r>
              <a:rPr lang="en-US" dirty="0"/>
              <a:t>What are </a:t>
            </a:r>
            <a:r>
              <a:rPr lang="en-US" dirty="0" err="1"/>
              <a:t>LunaNet's</a:t>
            </a:r>
            <a:r>
              <a:rPr lang="en-US" dirty="0"/>
              <a:t> requirements or targets for PVT accuracy?</a:t>
            </a:r>
          </a:p>
          <a:p>
            <a:pPr lvl="1"/>
            <a:r>
              <a:rPr lang="en-US" dirty="0">
                <a:solidFill>
                  <a:srgbClr val="00B0F0"/>
                </a:solidFill>
              </a:rPr>
              <a:t> This information is procurement sensitive</a:t>
            </a:r>
          </a:p>
          <a:p>
            <a:r>
              <a:rPr lang="en-US" dirty="0"/>
              <a:t>What are </a:t>
            </a:r>
            <a:r>
              <a:rPr lang="en-US" dirty="0" err="1"/>
              <a:t>LunaNet's</a:t>
            </a:r>
            <a:r>
              <a:rPr lang="en-US" dirty="0"/>
              <a:t> requirements or targets for cold-start PVT resolution time (from start of the device to PVT resolution)?</a:t>
            </a:r>
          </a:p>
          <a:p>
            <a:pPr lvl="1"/>
            <a:r>
              <a:rPr lang="en-US" dirty="0">
                <a:solidFill>
                  <a:srgbClr val="00B0F0"/>
                </a:solidFill>
              </a:rPr>
              <a:t>This information is procurement sensitive</a:t>
            </a:r>
            <a:endParaRPr lang="en-US" dirty="0">
              <a:solidFill>
                <a:srgbClr val="FF0000"/>
              </a:solidFill>
            </a:endParaRPr>
          </a:p>
          <a:p>
            <a:r>
              <a:rPr lang="en-US" dirty="0"/>
              <a:t>The current </a:t>
            </a:r>
            <a:r>
              <a:rPr lang="en-US" dirty="0" err="1"/>
              <a:t>LunaNet</a:t>
            </a:r>
            <a:r>
              <a:rPr lang="en-US" dirty="0"/>
              <a:t> </a:t>
            </a:r>
            <a:r>
              <a:rPr lang="en-US" dirty="0" err="1"/>
              <a:t>ConOps</a:t>
            </a:r>
            <a:r>
              <a:rPr lang="en-US" dirty="0"/>
              <a:t> tries to avoid the need for a dedicated lunar positioning system by sharing information between assets. This puts significant burden on all lunar users who will have to host complex, computation- and communication-intensive sensor fusion systems. In the meanwhile, GPS-like lunar positioning systems have been shown feasible by ESA and are already pursued by them and by several private companies. Is it possible that NASA will revise the </a:t>
            </a:r>
            <a:r>
              <a:rPr lang="en-US" dirty="0" err="1"/>
              <a:t>LunaNet's</a:t>
            </a:r>
            <a:r>
              <a:rPr lang="en-US" dirty="0"/>
              <a:t> PNT concept to incorporate GPS-like systems?</a:t>
            </a:r>
          </a:p>
          <a:p>
            <a:pPr lvl="1"/>
            <a:r>
              <a:rPr lang="en-US" dirty="0">
                <a:solidFill>
                  <a:srgbClr val="00B0F0"/>
                </a:solidFill>
              </a:rPr>
              <a:t>The nominal approach for PNT services will be met by the AFS Reference signal and associated messages. The intent of </a:t>
            </a:r>
            <a:r>
              <a:rPr lang="en-US" dirty="0" err="1">
                <a:solidFill>
                  <a:srgbClr val="00B0F0"/>
                </a:solidFill>
              </a:rPr>
              <a:t>LunaNet</a:t>
            </a:r>
            <a:r>
              <a:rPr lang="en-US" dirty="0">
                <a:solidFill>
                  <a:srgbClr val="00B0F0"/>
                </a:solidFill>
              </a:rPr>
              <a:t> is to </a:t>
            </a:r>
            <a:r>
              <a:rPr lang="en-US" u="sng" dirty="0">
                <a:solidFill>
                  <a:srgbClr val="00B0F0"/>
                </a:solidFill>
              </a:rPr>
              <a:t>ease</a:t>
            </a:r>
            <a:r>
              <a:rPr lang="en-US" dirty="0">
                <a:solidFill>
                  <a:srgbClr val="00B0F0"/>
                </a:solidFill>
              </a:rPr>
              <a:t> the user burden by extracting metric tracking observables from a ubiquitous communications signal. </a:t>
            </a:r>
          </a:p>
          <a:p>
            <a:pPr lvl="1"/>
            <a:r>
              <a:rPr lang="en-US" dirty="0">
                <a:solidFill>
                  <a:srgbClr val="00B0F0"/>
                </a:solidFill>
              </a:rPr>
              <a:t>As the number of </a:t>
            </a:r>
            <a:r>
              <a:rPr lang="en-US" dirty="0" err="1">
                <a:solidFill>
                  <a:srgbClr val="00B0F0"/>
                </a:solidFill>
              </a:rPr>
              <a:t>LunaNet</a:t>
            </a:r>
            <a:r>
              <a:rPr lang="en-US" dirty="0">
                <a:solidFill>
                  <a:srgbClr val="00B0F0"/>
                </a:solidFill>
              </a:rPr>
              <a:t> provider nodes increases, the system approaches a more uniform distribution of AFS signals to provide the geometry needed at any epoch.</a:t>
            </a:r>
          </a:p>
          <a:p>
            <a:endParaRPr lang="en-US" dirty="0"/>
          </a:p>
        </p:txBody>
      </p:sp>
      <p:sp>
        <p:nvSpPr>
          <p:cNvPr id="3" name="Slide Number Placeholder 2">
            <a:extLst>
              <a:ext uri="{FF2B5EF4-FFF2-40B4-BE49-F238E27FC236}">
                <a16:creationId xmlns:a16="http://schemas.microsoft.com/office/drawing/2014/main" id="{2C0B121E-C9A7-4742-B243-CD1870F6776A}"/>
              </a:ext>
            </a:extLst>
          </p:cNvPr>
          <p:cNvSpPr>
            <a:spLocks noGrp="1"/>
          </p:cNvSpPr>
          <p:nvPr>
            <p:ph type="sldNum" sz="quarter" idx="4"/>
          </p:nvPr>
        </p:nvSpPr>
        <p:spPr/>
        <p:txBody>
          <a:bodyPr/>
          <a:lstStyle/>
          <a:p>
            <a:fld id="{369A7AB8-C288-4B6D-983D-9C88E091BD8F}" type="slidenum">
              <a:rPr lang="en-US" smtClean="0"/>
              <a:t>20</a:t>
            </a:fld>
            <a:endParaRPr lang="en-US"/>
          </a:p>
        </p:txBody>
      </p:sp>
    </p:spTree>
    <p:extLst>
      <p:ext uri="{BB962C8B-B14F-4D97-AF65-F5344CB8AC3E}">
        <p14:creationId xmlns:p14="http://schemas.microsoft.com/office/powerpoint/2010/main" val="12252775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6A4FD-3CDA-4DA7-918F-D8ECB9AD4BA1}"/>
              </a:ext>
            </a:extLst>
          </p:cNvPr>
          <p:cNvSpPr>
            <a:spLocks noGrp="1"/>
          </p:cNvSpPr>
          <p:nvPr>
            <p:ph type="title"/>
          </p:nvPr>
        </p:nvSpPr>
        <p:spPr/>
        <p:txBody>
          <a:bodyPr/>
          <a:lstStyle/>
          <a:p>
            <a:r>
              <a:rPr lang="en-US" dirty="0"/>
              <a:t>LSIC Frequency Management Q&amp;A</a:t>
            </a:r>
          </a:p>
        </p:txBody>
      </p:sp>
      <p:sp>
        <p:nvSpPr>
          <p:cNvPr id="3" name="Content Placeholder 2">
            <a:extLst>
              <a:ext uri="{FF2B5EF4-FFF2-40B4-BE49-F238E27FC236}">
                <a16:creationId xmlns:a16="http://schemas.microsoft.com/office/drawing/2014/main" id="{0829830F-EDB9-4DB0-8887-2E2F7FAF13B7}"/>
              </a:ext>
            </a:extLst>
          </p:cNvPr>
          <p:cNvSpPr>
            <a:spLocks noGrp="1"/>
          </p:cNvSpPr>
          <p:nvPr>
            <p:ph idx="1"/>
          </p:nvPr>
        </p:nvSpPr>
        <p:spPr/>
        <p:txBody>
          <a:bodyPr/>
          <a:lstStyle/>
          <a:p>
            <a:r>
              <a:rPr lang="en-US" sz="1400" dirty="0"/>
              <a:t>Frequency management</a:t>
            </a:r>
          </a:p>
          <a:p>
            <a:pPr marL="360045" lvl="1" indent="-360045">
              <a:buFont typeface="Arial" panose="020B0604020202020204" pitchFamily="34" charset="0"/>
              <a:buChar char="•"/>
            </a:pPr>
            <a:r>
              <a:rPr lang="en-US" sz="1300" b="1" dirty="0"/>
              <a:t>Other than some recommended frequencies for PFS 5/6 signal definition, there are no recommended frequencies in the draft interoperability standard. Did we miss something? If in fact there aren’t any frequency recommendations, why is that? The Space Frequency Coordination Group Recommendation SFCG 32-2R2 COMMUNICATION FREQUENCY ALLOCATIONS AND SHARING IN THE LUNAR REGION could provide a starting point for discussion around frequencies, though the radio telescope community has requested that any proposed lunar comms or PNT satellites stay out of the frequencies below 2000 MHz to avoid negatively impacting radio astronomy.</a:t>
            </a:r>
          </a:p>
          <a:p>
            <a:pPr marL="360045" lvl="1" indent="-360045">
              <a:buFont typeface="Arial" panose="020B0604020202020204" pitchFamily="34" charset="0"/>
              <a:buChar char="•"/>
            </a:pPr>
            <a:r>
              <a:rPr lang="en-US" sz="1100" dirty="0">
                <a:solidFill>
                  <a:srgbClr val="00B0F0"/>
                </a:solidFill>
              </a:rPr>
              <a:t>Frequencies are being worked as part of the follow-on working group</a:t>
            </a:r>
            <a:endParaRPr lang="en-US" sz="1200" dirty="0"/>
          </a:p>
          <a:p>
            <a:pPr marL="360045" lvl="1" indent="-360045">
              <a:buFont typeface="Arial" panose="020B0604020202020204" pitchFamily="34" charset="0"/>
              <a:buChar char="•"/>
            </a:pPr>
            <a:endParaRPr lang="en-US" sz="1087" b="1" dirty="0"/>
          </a:p>
          <a:p>
            <a:pPr marL="786729" lvl="2" indent="-360045">
              <a:buFont typeface="Arial" panose="020B0604020202020204" pitchFamily="34" charset="0"/>
              <a:buChar char="•"/>
            </a:pPr>
            <a:endParaRPr lang="en-US" sz="1087" b="1" dirty="0"/>
          </a:p>
          <a:p>
            <a:pPr marL="360045" lvl="1" indent="-360045">
              <a:buFont typeface="Arial" panose="020B0604020202020204" pitchFamily="34" charset="0"/>
              <a:buChar char="•"/>
            </a:pPr>
            <a:r>
              <a:rPr lang="en-US" sz="1300" b="1" dirty="0"/>
              <a:t>The current draft </a:t>
            </a:r>
            <a:r>
              <a:rPr lang="en-US" sz="1300" b="1" dirty="0" err="1"/>
              <a:t>LunaNet</a:t>
            </a:r>
            <a:r>
              <a:rPr lang="en-US" sz="1300" b="1" dirty="0"/>
              <a:t> Interoperability standards state that the PFS 5/6 Signal Definition will use S-band between ~2031 MHz and ~2105 Mhz. These signal types will be used by </a:t>
            </a:r>
            <a:r>
              <a:rPr lang="en-US" sz="1300" b="1" dirty="0" err="1"/>
              <a:t>LunaNet</a:t>
            </a:r>
            <a:r>
              <a:rPr lang="en-US" sz="1300" b="1" dirty="0"/>
              <a:t> service providers and end users to send each other a limited set of message types, including health and ephemeris data. Why were these frequencies selected?</a:t>
            </a:r>
          </a:p>
          <a:p>
            <a:pPr marL="360045" lvl="1" indent="-360045">
              <a:buFont typeface="Arial" panose="020B0604020202020204" pitchFamily="34" charset="0"/>
              <a:buChar char="•"/>
            </a:pPr>
            <a:r>
              <a:rPr lang="en-US" sz="1200" dirty="0">
                <a:solidFill>
                  <a:srgbClr val="00B0F0"/>
                </a:solidFill>
              </a:rPr>
              <a:t>Frequencies chosen to be compliant with IOAG</a:t>
            </a:r>
            <a:endParaRPr lang="en-US" sz="1400" dirty="0"/>
          </a:p>
          <a:p>
            <a:pPr marL="0" indent="0">
              <a:buNone/>
            </a:pPr>
            <a:endParaRPr lang="en-US" dirty="0"/>
          </a:p>
        </p:txBody>
      </p:sp>
      <p:sp>
        <p:nvSpPr>
          <p:cNvPr id="4" name="Slide Number Placeholder 3">
            <a:extLst>
              <a:ext uri="{FF2B5EF4-FFF2-40B4-BE49-F238E27FC236}">
                <a16:creationId xmlns:a16="http://schemas.microsoft.com/office/drawing/2014/main" id="{CA8E96DF-0E2C-45DC-A7F8-0DFD2D179198}"/>
              </a:ext>
            </a:extLst>
          </p:cNvPr>
          <p:cNvSpPr>
            <a:spLocks noGrp="1"/>
          </p:cNvSpPr>
          <p:nvPr>
            <p:ph type="sldNum" sz="quarter" idx="4"/>
          </p:nvPr>
        </p:nvSpPr>
        <p:spPr/>
        <p:txBody>
          <a:bodyPr/>
          <a:lstStyle/>
          <a:p>
            <a:fld id="{4336D8BB-1FBA-4ECE-B83B-DC345E7EB0EF}" type="slidenum">
              <a:rPr lang="en-US" smtClean="0"/>
              <a:pPr/>
              <a:t>21</a:t>
            </a:fld>
            <a:endParaRPr lang="en-US"/>
          </a:p>
        </p:txBody>
      </p:sp>
    </p:spTree>
    <p:extLst>
      <p:ext uri="{BB962C8B-B14F-4D97-AF65-F5344CB8AC3E}">
        <p14:creationId xmlns:p14="http://schemas.microsoft.com/office/powerpoint/2010/main" val="14901653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3D407-FEC2-4B72-8E79-49606C124A55}"/>
              </a:ext>
            </a:extLst>
          </p:cNvPr>
          <p:cNvSpPr>
            <a:spLocks noGrp="1"/>
          </p:cNvSpPr>
          <p:nvPr>
            <p:ph type="title"/>
          </p:nvPr>
        </p:nvSpPr>
        <p:spPr/>
        <p:txBody>
          <a:bodyPr/>
          <a:lstStyle/>
          <a:p>
            <a:r>
              <a:rPr lang="en-US" dirty="0"/>
              <a:t>LSIC Comm Q&amp;A</a:t>
            </a:r>
          </a:p>
        </p:txBody>
      </p:sp>
      <p:sp>
        <p:nvSpPr>
          <p:cNvPr id="3" name="Content Placeholder 2">
            <a:extLst>
              <a:ext uri="{FF2B5EF4-FFF2-40B4-BE49-F238E27FC236}">
                <a16:creationId xmlns:a16="http://schemas.microsoft.com/office/drawing/2014/main" id="{8BACF160-C24F-4678-B946-657869DAF5DD}"/>
              </a:ext>
            </a:extLst>
          </p:cNvPr>
          <p:cNvSpPr>
            <a:spLocks noGrp="1"/>
          </p:cNvSpPr>
          <p:nvPr>
            <p:ph idx="1"/>
          </p:nvPr>
        </p:nvSpPr>
        <p:spPr/>
        <p:txBody>
          <a:bodyPr/>
          <a:lstStyle/>
          <a:p>
            <a:pPr lvl="0"/>
            <a:r>
              <a:rPr lang="en-US" dirty="0"/>
              <a:t>Is the decision to use HPE/PPM/SCPPM scheme for </a:t>
            </a:r>
            <a:r>
              <a:rPr lang="en-US" dirty="0" err="1"/>
              <a:t>LunaNet's</a:t>
            </a:r>
            <a:r>
              <a:rPr lang="en-US" dirty="0"/>
              <a:t> optical links final?</a:t>
            </a:r>
          </a:p>
          <a:p>
            <a:pPr lvl="0"/>
            <a:r>
              <a:rPr lang="en-US" dirty="0"/>
              <a:t>Do you see sufficient industrial offering of LCTs using HPE standard compared to O3K and HDR?</a:t>
            </a:r>
          </a:p>
          <a:p>
            <a:pPr lvl="0"/>
            <a:r>
              <a:rPr lang="en-US" dirty="0"/>
              <a:t>Should </a:t>
            </a:r>
            <a:r>
              <a:rPr lang="en-US" dirty="0" err="1"/>
              <a:t>LunaNet</a:t>
            </a:r>
            <a:r>
              <a:rPr lang="en-US" dirty="0"/>
              <a:t> and its users implement AOS as the data link protocol or better go directly for USLP?</a:t>
            </a:r>
          </a:p>
          <a:p>
            <a:pPr lvl="0"/>
            <a:r>
              <a:rPr lang="en-US" dirty="0"/>
              <a:t>Is there a plan for an update and reconciliation of the recommendation for lunar spectrum use (SFCG 32-2R2, IOAG, ICSIS, CCSDS) on which </a:t>
            </a:r>
            <a:r>
              <a:rPr lang="en-US" dirty="0" err="1"/>
              <a:t>LunaNet</a:t>
            </a:r>
            <a:r>
              <a:rPr lang="en-US" dirty="0"/>
              <a:t> is based? (Currently there are some errors, omissions, and inconsistencies among them.)</a:t>
            </a:r>
          </a:p>
          <a:p>
            <a:endParaRPr lang="en-US" dirty="0"/>
          </a:p>
        </p:txBody>
      </p:sp>
      <p:sp>
        <p:nvSpPr>
          <p:cNvPr id="4" name="Slide Number Placeholder 3">
            <a:extLst>
              <a:ext uri="{FF2B5EF4-FFF2-40B4-BE49-F238E27FC236}">
                <a16:creationId xmlns:a16="http://schemas.microsoft.com/office/drawing/2014/main" id="{C00B3ECA-825E-49EE-88F2-834DD05EDBF9}"/>
              </a:ext>
            </a:extLst>
          </p:cNvPr>
          <p:cNvSpPr>
            <a:spLocks noGrp="1"/>
          </p:cNvSpPr>
          <p:nvPr>
            <p:ph type="sldNum" sz="quarter" idx="4"/>
          </p:nvPr>
        </p:nvSpPr>
        <p:spPr/>
        <p:txBody>
          <a:bodyPr/>
          <a:lstStyle/>
          <a:p>
            <a:fld id="{4336D8BB-1FBA-4ECE-B83B-DC345E7EB0EF}" type="slidenum">
              <a:rPr lang="en-US" smtClean="0"/>
              <a:pPr/>
              <a:t>22</a:t>
            </a:fld>
            <a:endParaRPr lang="en-US"/>
          </a:p>
        </p:txBody>
      </p:sp>
    </p:spTree>
    <p:extLst>
      <p:ext uri="{BB962C8B-B14F-4D97-AF65-F5344CB8AC3E}">
        <p14:creationId xmlns:p14="http://schemas.microsoft.com/office/powerpoint/2010/main" val="12917373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99A56E-4B36-4126-893B-DC2108D81D15}"/>
              </a:ext>
            </a:extLst>
          </p:cNvPr>
          <p:cNvSpPr>
            <a:spLocks noGrp="1"/>
          </p:cNvSpPr>
          <p:nvPr>
            <p:ph idx="1"/>
          </p:nvPr>
        </p:nvSpPr>
        <p:spPr>
          <a:xfrm>
            <a:off x="533400" y="1295400"/>
            <a:ext cx="11506200" cy="5777653"/>
          </a:xfrm>
        </p:spPr>
        <p:txBody>
          <a:bodyPr>
            <a:normAutofit lnSpcReduction="10000"/>
          </a:bodyPr>
          <a:lstStyle/>
          <a:p>
            <a:pPr marL="178022" indent="-178022"/>
            <a:r>
              <a:rPr lang="en-US" sz="2000" dirty="0"/>
              <a:t>Many users in the cislunar space service volume or on the Moon: </a:t>
            </a:r>
          </a:p>
          <a:p>
            <a:pPr marL="418052" lvl="1" indent="-178022"/>
            <a:r>
              <a:rPr lang="en-US" sz="2000" dirty="0"/>
              <a:t> </a:t>
            </a:r>
            <a:r>
              <a:rPr lang="en-US" sz="1800" dirty="0"/>
              <a:t>Must address highly dynamic systems in near-real time</a:t>
            </a:r>
          </a:p>
          <a:p>
            <a:pPr marL="418052" lvl="1" indent="-178022"/>
            <a:r>
              <a:rPr lang="en-US" sz="1800" dirty="0"/>
              <a:t>Cannot afford round-trip light time delay</a:t>
            </a:r>
          </a:p>
          <a:p>
            <a:pPr marL="418052" lvl="1" indent="-178022"/>
            <a:r>
              <a:rPr lang="en-US" sz="1800" dirty="0"/>
              <a:t>Challenged with unavailable Direct-to-Earth when occulted by the Moon</a:t>
            </a:r>
          </a:p>
          <a:p>
            <a:pPr marL="418052" lvl="1" indent="-178022"/>
            <a:r>
              <a:rPr lang="en-US" sz="1800" dirty="0"/>
              <a:t>Need to address lighting conditions which affect camera measurement ability</a:t>
            </a:r>
          </a:p>
          <a:p>
            <a:pPr marL="178022" indent="-178022"/>
            <a:endParaRPr lang="en-US" sz="3200" dirty="0"/>
          </a:p>
          <a:p>
            <a:pPr marL="178022" indent="-178022"/>
            <a:r>
              <a:rPr lang="en-US" sz="2000" dirty="0"/>
              <a:t>Position, Navigation and Timing (PNT) services via LunaNet</a:t>
            </a:r>
            <a:endParaRPr lang="en-US" sz="1800" dirty="0"/>
          </a:p>
          <a:p>
            <a:pPr marL="418052" lvl="1"/>
            <a:r>
              <a:rPr lang="en-US" sz="1800" dirty="0"/>
              <a:t>Decrease reliance on over-subscribed ground stations for navigation purposes without impacting data rates</a:t>
            </a:r>
            <a:endParaRPr lang="en-US" sz="1800" dirty="0">
              <a:cs typeface="Arial"/>
            </a:endParaRPr>
          </a:p>
          <a:p>
            <a:pPr marL="418052" lvl="1"/>
            <a:r>
              <a:rPr lang="en-US" sz="1800" dirty="0"/>
              <a:t>Ensure essential capability for PNT, situational awareness, and Search and Rescue</a:t>
            </a:r>
            <a:endParaRPr lang="en-US" sz="1800" dirty="0">
              <a:cs typeface="Arial"/>
            </a:endParaRPr>
          </a:p>
          <a:p>
            <a:pPr marL="569500" lvl="2"/>
            <a:r>
              <a:rPr lang="en-US" sz="1600" dirty="0"/>
              <a:t>Service coverage, especially on the far side of the Moon</a:t>
            </a:r>
            <a:endParaRPr lang="en-US" sz="1600" dirty="0">
              <a:cs typeface="Arial"/>
            </a:endParaRPr>
          </a:p>
          <a:p>
            <a:pPr marL="569500" lvl="2"/>
            <a:r>
              <a:rPr lang="en-US" sz="1600" dirty="0"/>
              <a:t>Navigation solution robustness &amp; resiliency</a:t>
            </a:r>
            <a:endParaRPr lang="en-US" sz="1600" dirty="0">
              <a:cs typeface="Arial"/>
            </a:endParaRPr>
          </a:p>
          <a:p>
            <a:pPr marL="569500" lvl="2"/>
            <a:r>
              <a:rPr lang="en-US" sz="1600" dirty="0"/>
              <a:t>Provide accurate time-transfer services alternative or supplement to GNSS</a:t>
            </a:r>
          </a:p>
          <a:p>
            <a:pPr marL="418052" lvl="1"/>
            <a:r>
              <a:rPr lang="en-US" sz="1800" dirty="0"/>
              <a:t>Includes messages for standard &amp; common information exchange between participating elements</a:t>
            </a:r>
            <a:endParaRPr lang="en-US" sz="1800" dirty="0">
              <a:cs typeface="Arial"/>
            </a:endParaRPr>
          </a:p>
          <a:p>
            <a:pPr marL="569500" lvl="2"/>
            <a:r>
              <a:rPr lang="en-US" sz="1600" dirty="0"/>
              <a:t>Share position/orbit information directly within lunar elements, avoiding moon-earth-moon latencies.</a:t>
            </a:r>
            <a:endParaRPr lang="en-US" sz="1600" dirty="0">
              <a:cs typeface="Arial"/>
            </a:endParaRPr>
          </a:p>
          <a:p>
            <a:pPr marL="569500" lvl="2"/>
            <a:r>
              <a:rPr lang="en-US" sz="1600" dirty="0"/>
              <a:t>Receive relevant notifications such as conjunction, weather/radiation alerts, or updated surface maps.</a:t>
            </a:r>
            <a:endParaRPr lang="en-US" sz="1600" dirty="0">
              <a:cs typeface="Arial"/>
            </a:endParaRPr>
          </a:p>
          <a:p>
            <a:pPr marL="418052" lvl="1"/>
            <a:r>
              <a:rPr lang="en-US" sz="1800" dirty="0"/>
              <a:t>Prove out concepts for Mars operation and beyond</a:t>
            </a:r>
            <a:endParaRPr lang="en-US" sz="1800" dirty="0">
              <a:cs typeface="Arial"/>
            </a:endParaRPr>
          </a:p>
          <a:p>
            <a:pPr marL="418052" lvl="1"/>
            <a:r>
              <a:rPr lang="en-US" sz="1800" dirty="0"/>
              <a:t>Users relying on LunaNet for communications and PNT may be able to avoid larger RF systems and additional PNT sensors, making cubesat / smallsat more feasible</a:t>
            </a:r>
            <a:endParaRPr lang="en-US" sz="2800" dirty="0">
              <a:cs typeface="Arial"/>
            </a:endParaRPr>
          </a:p>
          <a:p>
            <a:pPr marL="178022" indent="-178022"/>
            <a:endParaRPr lang="en-US" sz="3200" dirty="0"/>
          </a:p>
        </p:txBody>
      </p:sp>
      <p:sp>
        <p:nvSpPr>
          <p:cNvPr id="6" name="Rectangle 5">
            <a:extLst>
              <a:ext uri="{FF2B5EF4-FFF2-40B4-BE49-F238E27FC236}">
                <a16:creationId xmlns:a16="http://schemas.microsoft.com/office/drawing/2014/main" id="{3F35CD43-1529-304E-A114-BE4594B92C20}"/>
              </a:ext>
            </a:extLst>
          </p:cNvPr>
          <p:cNvSpPr/>
          <p:nvPr/>
        </p:nvSpPr>
        <p:spPr>
          <a:xfrm>
            <a:off x="3459480" y="2895600"/>
            <a:ext cx="5715000" cy="457200"/>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ln>
                  <a:solidFill>
                    <a:schemeClr val="bg1"/>
                  </a:solidFill>
                </a:ln>
                <a:solidFill>
                  <a:schemeClr val="bg1"/>
                </a:solidFill>
              </a:rPr>
              <a:t>Compels those users toward autonomous systems</a:t>
            </a:r>
          </a:p>
        </p:txBody>
      </p:sp>
      <p:sp>
        <p:nvSpPr>
          <p:cNvPr id="2" name="Title 1">
            <a:extLst>
              <a:ext uri="{FF2B5EF4-FFF2-40B4-BE49-F238E27FC236}">
                <a16:creationId xmlns:a16="http://schemas.microsoft.com/office/drawing/2014/main" id="{83139C23-9108-458E-8751-C21EA5DF3941}"/>
              </a:ext>
            </a:extLst>
          </p:cNvPr>
          <p:cNvSpPr>
            <a:spLocks noGrp="1"/>
          </p:cNvSpPr>
          <p:nvPr>
            <p:ph type="title"/>
          </p:nvPr>
        </p:nvSpPr>
        <p:spPr/>
        <p:txBody>
          <a:bodyPr/>
          <a:lstStyle/>
          <a:p>
            <a:r>
              <a:rPr lang="en-US" dirty="0"/>
              <a:t>Benefits of LunaNet PNT Services</a:t>
            </a:r>
          </a:p>
        </p:txBody>
      </p:sp>
      <p:sp>
        <p:nvSpPr>
          <p:cNvPr id="4" name="Slide Number Placeholder 3">
            <a:extLst>
              <a:ext uri="{FF2B5EF4-FFF2-40B4-BE49-F238E27FC236}">
                <a16:creationId xmlns:a16="http://schemas.microsoft.com/office/drawing/2014/main" id="{13EFD526-5665-4520-B832-98DB9F4CD217}"/>
              </a:ext>
            </a:extLst>
          </p:cNvPr>
          <p:cNvSpPr>
            <a:spLocks noGrp="1"/>
          </p:cNvSpPr>
          <p:nvPr>
            <p:ph type="sldNum" sz="quarter" idx="12"/>
          </p:nvPr>
        </p:nvSpPr>
        <p:spPr/>
        <p:txBody>
          <a:bodyPr/>
          <a:lstStyle/>
          <a:p>
            <a:pPr>
              <a:defRPr/>
            </a:pPr>
            <a:fld id="{D6BBC5BD-4A28-EA4C-9174-48693BF00394}" type="slidenum">
              <a:rPr lang="en-US" altLang="en-US" smtClean="0"/>
              <a:pPr>
                <a:defRPr/>
              </a:pPr>
              <a:t>23</a:t>
            </a:fld>
            <a:endParaRPr lang="en-US" altLang="en-US"/>
          </a:p>
        </p:txBody>
      </p:sp>
    </p:spTree>
    <p:extLst>
      <p:ext uri="{BB962C8B-B14F-4D97-AF65-F5344CB8AC3E}">
        <p14:creationId xmlns:p14="http://schemas.microsoft.com/office/powerpoint/2010/main" val="30148708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person, photo, sitting, standing&#10;&#10;Description automatically generated">
            <a:extLst>
              <a:ext uri="{FF2B5EF4-FFF2-40B4-BE49-F238E27FC236}">
                <a16:creationId xmlns:a16="http://schemas.microsoft.com/office/drawing/2014/main" id="{DB944646-8FD1-AA4D-90A9-0EF165B73E31}"/>
              </a:ext>
            </a:extLst>
          </p:cNvPr>
          <p:cNvPicPr>
            <a:picLocks noChangeAspect="1"/>
          </p:cNvPicPr>
          <p:nvPr/>
        </p:nvPicPr>
        <p:blipFill>
          <a:blip r:embed="rId2"/>
          <a:stretch>
            <a:fillRect/>
          </a:stretch>
        </p:blipFill>
        <p:spPr>
          <a:xfrm>
            <a:off x="0" y="63818"/>
            <a:ext cx="12801600" cy="7187565"/>
          </a:xfrm>
          <a:prstGeom prst="rect">
            <a:avLst/>
          </a:prstGeom>
        </p:spPr>
      </p:pic>
      <p:sp>
        <p:nvSpPr>
          <p:cNvPr id="6" name="Title 5">
            <a:extLst>
              <a:ext uri="{FF2B5EF4-FFF2-40B4-BE49-F238E27FC236}">
                <a16:creationId xmlns:a16="http://schemas.microsoft.com/office/drawing/2014/main" id="{4E5CA71D-23AC-C54F-830B-846A5AE0C275}"/>
              </a:ext>
            </a:extLst>
          </p:cNvPr>
          <p:cNvSpPr txBox="1">
            <a:spLocks/>
          </p:cNvSpPr>
          <p:nvPr/>
        </p:nvSpPr>
        <p:spPr>
          <a:xfrm>
            <a:off x="707505" y="70073"/>
            <a:ext cx="11041380" cy="1118474"/>
          </a:xfrm>
          <a:prstGeom prst="rect">
            <a:avLst/>
          </a:prstGeom>
        </p:spPr>
        <p:txBody>
          <a:bodyPr vert="horz" lIns="96012" tIns="48006" rIns="96012" bIns="48006"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60" b="1">
                <a:solidFill>
                  <a:schemeClr val="bg1"/>
                </a:solidFill>
                <a:latin typeface="Arial" panose="020B0604020202020204" pitchFamily="34" charset="0"/>
                <a:cs typeface="Arial" panose="020B0604020202020204" pitchFamily="34" charset="0"/>
              </a:rPr>
              <a:t>              </a:t>
            </a:r>
            <a:r>
              <a:rPr lang="en-US" sz="2940" b="1">
                <a:solidFill>
                  <a:schemeClr val="bg1"/>
                </a:solidFill>
                <a:latin typeface="Arial" panose="020B0604020202020204" pitchFamily="34" charset="0"/>
                <a:cs typeface="Arial" panose="020B0604020202020204" pitchFamily="34" charset="0"/>
              </a:rPr>
              <a:t>: Extending Lunar Missions to Prepare for Mars</a:t>
            </a:r>
            <a:endParaRPr lang="en-US" sz="3360" b="1">
              <a:solidFill>
                <a:schemeClr val="bg1"/>
              </a:solidFill>
              <a:latin typeface="Arial" panose="020B0604020202020204" pitchFamily="34" charset="0"/>
              <a:cs typeface="Arial" panose="020B0604020202020204" pitchFamily="34" charset="0"/>
            </a:endParaRPr>
          </a:p>
        </p:txBody>
      </p:sp>
      <p:pic>
        <p:nvPicPr>
          <p:cNvPr id="7" name="Picture 6" descr="A picture containing drawing&#10;&#10;Description automatically generated">
            <a:extLst>
              <a:ext uri="{FF2B5EF4-FFF2-40B4-BE49-F238E27FC236}">
                <a16:creationId xmlns:a16="http://schemas.microsoft.com/office/drawing/2014/main" id="{851DB455-AD1B-4E4E-BE6A-53AD87966793}"/>
              </a:ext>
            </a:extLst>
          </p:cNvPr>
          <p:cNvPicPr>
            <a:picLocks noChangeAspect="1"/>
          </p:cNvPicPr>
          <p:nvPr/>
        </p:nvPicPr>
        <p:blipFill>
          <a:blip r:embed="rId3"/>
          <a:stretch>
            <a:fillRect/>
          </a:stretch>
        </p:blipFill>
        <p:spPr>
          <a:xfrm>
            <a:off x="707505" y="472401"/>
            <a:ext cx="1673701" cy="313819"/>
          </a:xfrm>
          <a:prstGeom prst="rect">
            <a:avLst/>
          </a:prstGeom>
        </p:spPr>
      </p:pic>
      <p:sp>
        <p:nvSpPr>
          <p:cNvPr id="2" name="Slide Number Placeholder 1">
            <a:extLst>
              <a:ext uri="{FF2B5EF4-FFF2-40B4-BE49-F238E27FC236}">
                <a16:creationId xmlns:a16="http://schemas.microsoft.com/office/drawing/2014/main" id="{8F8257E8-9014-B445-BD2B-BF19F9CDA701}"/>
              </a:ext>
            </a:extLst>
          </p:cNvPr>
          <p:cNvSpPr>
            <a:spLocks noGrp="1"/>
          </p:cNvSpPr>
          <p:nvPr>
            <p:ph type="sldNum" sz="quarter" idx="12"/>
          </p:nvPr>
        </p:nvSpPr>
        <p:spPr/>
        <p:txBody>
          <a:bodyPr/>
          <a:lstStyle/>
          <a:p>
            <a:fld id="{AAA21668-7E2D-D34B-8F28-D8590BEFEB53}" type="slidenum">
              <a:rPr lang="en-US" smtClean="0"/>
              <a:t>3</a:t>
            </a:fld>
            <a:endParaRPr lang="en-US"/>
          </a:p>
        </p:txBody>
      </p:sp>
    </p:spTree>
    <p:extLst>
      <p:ext uri="{BB962C8B-B14F-4D97-AF65-F5344CB8AC3E}">
        <p14:creationId xmlns:p14="http://schemas.microsoft.com/office/powerpoint/2010/main" val="35705270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image of lunar far side">
            <a:extLst>
              <a:ext uri="{FF2B5EF4-FFF2-40B4-BE49-F238E27FC236}">
                <a16:creationId xmlns:a16="http://schemas.microsoft.com/office/drawing/2014/main" id="{47316FF6-8BE1-774B-BB5C-EBD73A8EBA1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090" b="98806" l="448" r="98209">
                        <a14:foregroundMark x1="597" y1="61791" x2="597" y2="61791"/>
                        <a14:foregroundMark x1="60597" y1="98955" x2="60597" y2="98955"/>
                        <a14:foregroundMark x1="98209" y1="61493" x2="98209" y2="61493"/>
                        <a14:foregroundMark x1="62537" y1="2090" x2="62537" y2="2090"/>
                        <a14:backgroundMark x1="299" y1="60746" x2="299" y2="60746"/>
                        <a14:backgroundMark x1="299" y1="61791" x2="299" y2="61791"/>
                      </a14:backgroundRemoval>
                    </a14:imgEffect>
                  </a14:imgLayer>
                </a14:imgProps>
              </a:ext>
              <a:ext uri="{28A0092B-C50C-407E-A947-70E740481C1C}">
                <a14:useLocalDpi xmlns:a14="http://schemas.microsoft.com/office/drawing/2010/main" val="0"/>
              </a:ext>
            </a:extLst>
          </a:blip>
          <a:srcRect/>
          <a:stretch>
            <a:fillRect/>
          </a:stretch>
        </p:blipFill>
        <p:spPr bwMode="auto">
          <a:xfrm>
            <a:off x="6823902" y="1755511"/>
            <a:ext cx="3160344" cy="316034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Image result for moon">
            <a:extLst>
              <a:ext uri="{FF2B5EF4-FFF2-40B4-BE49-F238E27FC236}">
                <a16:creationId xmlns:a16="http://schemas.microsoft.com/office/drawing/2014/main" id="{5E0EE6EB-4454-344D-B4BE-89AB630EFC7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206600" y="1584572"/>
            <a:ext cx="4752395" cy="362823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18AA1F7-FFA6-A445-83D7-D308F0116C4E}"/>
              </a:ext>
            </a:extLst>
          </p:cNvPr>
          <p:cNvSpPr txBox="1"/>
          <p:nvPr/>
        </p:nvSpPr>
        <p:spPr>
          <a:xfrm>
            <a:off x="3805607" y="1352633"/>
            <a:ext cx="1367618" cy="415498"/>
          </a:xfrm>
          <a:prstGeom prst="rect">
            <a:avLst/>
          </a:prstGeom>
          <a:noFill/>
        </p:spPr>
        <p:txBody>
          <a:bodyPr wrap="none" rtlCol="0">
            <a:spAutoFit/>
          </a:bodyPr>
          <a:lstStyle/>
          <a:p>
            <a:r>
              <a:rPr lang="en-US" sz="2100" b="1" dirty="0">
                <a:solidFill>
                  <a:schemeClr val="bg1"/>
                </a:solidFill>
              </a:rPr>
              <a:t>NEAR SIDE</a:t>
            </a:r>
          </a:p>
        </p:txBody>
      </p:sp>
      <p:sp>
        <p:nvSpPr>
          <p:cNvPr id="9" name="TextBox 8">
            <a:extLst>
              <a:ext uri="{FF2B5EF4-FFF2-40B4-BE49-F238E27FC236}">
                <a16:creationId xmlns:a16="http://schemas.microsoft.com/office/drawing/2014/main" id="{4FF9F4CE-F7C5-7A40-98CC-A4B0C5549374}"/>
              </a:ext>
            </a:extLst>
          </p:cNvPr>
          <p:cNvSpPr txBox="1"/>
          <p:nvPr/>
        </p:nvSpPr>
        <p:spPr>
          <a:xfrm>
            <a:off x="7811528" y="1352633"/>
            <a:ext cx="1169679" cy="415498"/>
          </a:xfrm>
          <a:prstGeom prst="rect">
            <a:avLst/>
          </a:prstGeom>
          <a:noFill/>
        </p:spPr>
        <p:txBody>
          <a:bodyPr wrap="none" rtlCol="0">
            <a:spAutoFit/>
          </a:bodyPr>
          <a:lstStyle/>
          <a:p>
            <a:r>
              <a:rPr lang="en-US" sz="2100" b="1" dirty="0">
                <a:solidFill>
                  <a:schemeClr val="bg1"/>
                </a:solidFill>
              </a:rPr>
              <a:t>FAR SIDE</a:t>
            </a:r>
          </a:p>
        </p:txBody>
      </p:sp>
      <p:sp>
        <p:nvSpPr>
          <p:cNvPr id="10" name="TextBox 9">
            <a:extLst>
              <a:ext uri="{FF2B5EF4-FFF2-40B4-BE49-F238E27FC236}">
                <a16:creationId xmlns:a16="http://schemas.microsoft.com/office/drawing/2014/main" id="{73E05340-22E6-EA4D-9BB4-592F9EA44520}"/>
              </a:ext>
            </a:extLst>
          </p:cNvPr>
          <p:cNvSpPr txBox="1"/>
          <p:nvPr/>
        </p:nvSpPr>
        <p:spPr>
          <a:xfrm>
            <a:off x="5114998" y="4545512"/>
            <a:ext cx="1372940" cy="544765"/>
          </a:xfrm>
          <a:prstGeom prst="rect">
            <a:avLst/>
          </a:prstGeom>
          <a:noFill/>
        </p:spPr>
        <p:txBody>
          <a:bodyPr wrap="none" rtlCol="0">
            <a:spAutoFit/>
          </a:bodyPr>
          <a:lstStyle/>
          <a:p>
            <a:pPr algn="ctr"/>
            <a:r>
              <a:rPr lang="en-US" sz="1470" b="1" dirty="0">
                <a:solidFill>
                  <a:schemeClr val="bg1"/>
                </a:solidFill>
              </a:rPr>
              <a:t>SOUTH</a:t>
            </a:r>
          </a:p>
          <a:p>
            <a:pPr algn="ctr"/>
            <a:r>
              <a:rPr lang="en-US" sz="1470" b="1" dirty="0">
                <a:solidFill>
                  <a:schemeClr val="bg1"/>
                </a:solidFill>
              </a:rPr>
              <a:t>POLAR REGION</a:t>
            </a:r>
          </a:p>
        </p:txBody>
      </p:sp>
      <p:sp>
        <p:nvSpPr>
          <p:cNvPr id="11" name="TextBox 10">
            <a:extLst>
              <a:ext uri="{FF2B5EF4-FFF2-40B4-BE49-F238E27FC236}">
                <a16:creationId xmlns:a16="http://schemas.microsoft.com/office/drawing/2014/main" id="{51E6D218-F37D-164A-A3F7-BBBA17DCF211}"/>
              </a:ext>
            </a:extLst>
          </p:cNvPr>
          <p:cNvSpPr txBox="1"/>
          <p:nvPr/>
        </p:nvSpPr>
        <p:spPr>
          <a:xfrm>
            <a:off x="3436058" y="2691747"/>
            <a:ext cx="2121961" cy="867930"/>
          </a:xfrm>
          <a:prstGeom prst="rect">
            <a:avLst/>
          </a:prstGeom>
          <a:noFill/>
        </p:spPr>
        <p:txBody>
          <a:bodyPr wrap="square" rtlCol="0">
            <a:spAutoFit/>
          </a:bodyPr>
          <a:lstStyle/>
          <a:p>
            <a:pPr algn="ctr"/>
            <a:r>
              <a:rPr lang="en-US" sz="1260" dirty="0">
                <a:solidFill>
                  <a:schemeClr val="bg1"/>
                </a:solidFill>
              </a:rPr>
              <a:t>CLPS missions beginning in 2021: ~2 per year</a:t>
            </a:r>
          </a:p>
          <a:p>
            <a:pPr algn="ctr"/>
            <a:r>
              <a:rPr lang="en-US" sz="1260" dirty="0">
                <a:solidFill>
                  <a:schemeClr val="bg1"/>
                </a:solidFill>
              </a:rPr>
              <a:t>to multiple sites – some near South Pole</a:t>
            </a:r>
          </a:p>
        </p:txBody>
      </p:sp>
      <p:sp>
        <p:nvSpPr>
          <p:cNvPr id="12" name="TextBox 11">
            <a:extLst>
              <a:ext uri="{FF2B5EF4-FFF2-40B4-BE49-F238E27FC236}">
                <a16:creationId xmlns:a16="http://schemas.microsoft.com/office/drawing/2014/main" id="{6EEEC929-96EF-0D4F-BD64-C86C9DA3F182}"/>
              </a:ext>
            </a:extLst>
          </p:cNvPr>
          <p:cNvSpPr txBox="1"/>
          <p:nvPr/>
        </p:nvSpPr>
        <p:spPr>
          <a:xfrm>
            <a:off x="7530287" y="2916546"/>
            <a:ext cx="1727582" cy="480131"/>
          </a:xfrm>
          <a:prstGeom prst="rect">
            <a:avLst/>
          </a:prstGeom>
          <a:noFill/>
        </p:spPr>
        <p:txBody>
          <a:bodyPr wrap="square" rtlCol="0">
            <a:spAutoFit/>
          </a:bodyPr>
          <a:lstStyle/>
          <a:p>
            <a:pPr algn="ctr"/>
            <a:r>
              <a:rPr lang="en-US" sz="1260" dirty="0">
                <a:solidFill>
                  <a:schemeClr val="bg1"/>
                </a:solidFill>
              </a:rPr>
              <a:t>CLPS missions</a:t>
            </a:r>
          </a:p>
          <a:p>
            <a:pPr algn="ctr"/>
            <a:r>
              <a:rPr lang="en-US" sz="1260" dirty="0">
                <a:solidFill>
                  <a:schemeClr val="bg1"/>
                </a:solidFill>
              </a:rPr>
              <a:t>2024, 2025, 2027 …</a:t>
            </a:r>
          </a:p>
        </p:txBody>
      </p:sp>
      <p:sp>
        <p:nvSpPr>
          <p:cNvPr id="13" name="TextBox 12">
            <a:extLst>
              <a:ext uri="{FF2B5EF4-FFF2-40B4-BE49-F238E27FC236}">
                <a16:creationId xmlns:a16="http://schemas.microsoft.com/office/drawing/2014/main" id="{EC2A98F1-252C-AD45-BEAF-BD9C683C808D}"/>
              </a:ext>
            </a:extLst>
          </p:cNvPr>
          <p:cNvSpPr txBox="1"/>
          <p:nvPr/>
        </p:nvSpPr>
        <p:spPr>
          <a:xfrm>
            <a:off x="3019822" y="3917857"/>
            <a:ext cx="2924857" cy="512448"/>
          </a:xfrm>
          <a:prstGeom prst="rect">
            <a:avLst/>
          </a:prstGeom>
          <a:noFill/>
        </p:spPr>
        <p:txBody>
          <a:bodyPr wrap="square" rtlCol="0">
            <a:spAutoFit/>
          </a:bodyPr>
          <a:lstStyle/>
          <a:p>
            <a:pPr algn="ctr"/>
            <a:r>
              <a:rPr lang="en-US" sz="1470" dirty="0">
                <a:solidFill>
                  <a:schemeClr val="bg1"/>
                </a:solidFill>
              </a:rPr>
              <a:t>Artemis missions beginning in 2024</a:t>
            </a:r>
          </a:p>
          <a:p>
            <a:pPr algn="ctr"/>
            <a:r>
              <a:rPr lang="en-US" sz="1260" dirty="0">
                <a:solidFill>
                  <a:schemeClr val="bg1"/>
                </a:solidFill>
              </a:rPr>
              <a:t>Within 6° of South Pole</a:t>
            </a:r>
          </a:p>
        </p:txBody>
      </p:sp>
      <p:sp>
        <p:nvSpPr>
          <p:cNvPr id="14" name="Triangle 13">
            <a:extLst>
              <a:ext uri="{FF2B5EF4-FFF2-40B4-BE49-F238E27FC236}">
                <a16:creationId xmlns:a16="http://schemas.microsoft.com/office/drawing/2014/main" id="{4EBA28E6-3D17-F442-9B39-B42BD908D3DA}"/>
              </a:ext>
            </a:extLst>
          </p:cNvPr>
          <p:cNvSpPr/>
          <p:nvPr/>
        </p:nvSpPr>
        <p:spPr>
          <a:xfrm>
            <a:off x="7910420" y="4401180"/>
            <a:ext cx="183394" cy="183394"/>
          </a:xfrm>
          <a:prstGeom prs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0" dirty="0">
              <a:solidFill>
                <a:schemeClr val="bg1"/>
              </a:solidFill>
            </a:endParaRPr>
          </a:p>
        </p:txBody>
      </p:sp>
      <p:sp>
        <p:nvSpPr>
          <p:cNvPr id="15" name="TextBox 14">
            <a:extLst>
              <a:ext uri="{FF2B5EF4-FFF2-40B4-BE49-F238E27FC236}">
                <a16:creationId xmlns:a16="http://schemas.microsoft.com/office/drawing/2014/main" id="{E53611D8-0FD7-954E-8A38-8E182CC32FB1}"/>
              </a:ext>
            </a:extLst>
          </p:cNvPr>
          <p:cNvSpPr txBox="1"/>
          <p:nvPr/>
        </p:nvSpPr>
        <p:spPr>
          <a:xfrm>
            <a:off x="7414034" y="3755022"/>
            <a:ext cx="1898981" cy="706347"/>
          </a:xfrm>
          <a:prstGeom prst="rect">
            <a:avLst/>
          </a:prstGeom>
          <a:noFill/>
        </p:spPr>
        <p:txBody>
          <a:bodyPr wrap="none" rtlCol="0">
            <a:spAutoFit/>
          </a:bodyPr>
          <a:lstStyle/>
          <a:p>
            <a:pPr algn="ctr"/>
            <a:r>
              <a:rPr lang="en-US" sz="1470" dirty="0">
                <a:solidFill>
                  <a:schemeClr val="bg1"/>
                </a:solidFill>
              </a:rPr>
              <a:t>CLPS  ~ 2024 Q2</a:t>
            </a:r>
          </a:p>
          <a:p>
            <a:pPr algn="ctr"/>
            <a:r>
              <a:rPr lang="en-US" sz="1260" dirty="0">
                <a:solidFill>
                  <a:schemeClr val="bg1"/>
                </a:solidFill>
              </a:rPr>
              <a:t>Schrodinger Basin</a:t>
            </a:r>
          </a:p>
          <a:p>
            <a:pPr algn="ctr"/>
            <a:r>
              <a:rPr lang="en-US" sz="1260" dirty="0">
                <a:solidFill>
                  <a:schemeClr val="bg1"/>
                </a:solidFill>
              </a:rPr>
              <a:t>Reference site: 75°S 133°E</a:t>
            </a:r>
          </a:p>
        </p:txBody>
      </p:sp>
      <p:sp>
        <p:nvSpPr>
          <p:cNvPr id="16" name="Triangle 15">
            <a:extLst>
              <a:ext uri="{FF2B5EF4-FFF2-40B4-BE49-F238E27FC236}">
                <a16:creationId xmlns:a16="http://schemas.microsoft.com/office/drawing/2014/main" id="{24125631-E395-7140-A9C7-29DB0884882A}"/>
              </a:ext>
            </a:extLst>
          </p:cNvPr>
          <p:cNvSpPr/>
          <p:nvPr/>
        </p:nvSpPr>
        <p:spPr>
          <a:xfrm>
            <a:off x="4725059" y="4618296"/>
            <a:ext cx="183394" cy="183394"/>
          </a:xfrm>
          <a:prstGeom prst="triangl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0" dirty="0">
              <a:solidFill>
                <a:schemeClr val="bg1"/>
              </a:solidFill>
            </a:endParaRPr>
          </a:p>
        </p:txBody>
      </p:sp>
      <p:sp>
        <p:nvSpPr>
          <p:cNvPr id="18" name="Triangle 17">
            <a:extLst>
              <a:ext uri="{FF2B5EF4-FFF2-40B4-BE49-F238E27FC236}">
                <a16:creationId xmlns:a16="http://schemas.microsoft.com/office/drawing/2014/main" id="{513BFEC2-DB63-9F4F-B509-EDC7242EC94E}"/>
              </a:ext>
            </a:extLst>
          </p:cNvPr>
          <p:cNvSpPr/>
          <p:nvPr/>
        </p:nvSpPr>
        <p:spPr>
          <a:xfrm>
            <a:off x="5432158" y="2693752"/>
            <a:ext cx="183394" cy="183394"/>
          </a:xfrm>
          <a:prstGeom prst="triangl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0" dirty="0">
              <a:solidFill>
                <a:schemeClr val="bg1"/>
              </a:solidFill>
            </a:endParaRPr>
          </a:p>
        </p:txBody>
      </p:sp>
      <p:sp>
        <p:nvSpPr>
          <p:cNvPr id="19" name="Triangle 18">
            <a:extLst>
              <a:ext uri="{FF2B5EF4-FFF2-40B4-BE49-F238E27FC236}">
                <a16:creationId xmlns:a16="http://schemas.microsoft.com/office/drawing/2014/main" id="{D15D959A-F3A1-EE41-AB05-3BAB5C9853E7}"/>
              </a:ext>
            </a:extLst>
          </p:cNvPr>
          <p:cNvSpPr/>
          <p:nvPr/>
        </p:nvSpPr>
        <p:spPr>
          <a:xfrm>
            <a:off x="5495088" y="2961649"/>
            <a:ext cx="183394" cy="183394"/>
          </a:xfrm>
          <a:prstGeom prst="triangl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0" dirty="0">
              <a:solidFill>
                <a:schemeClr val="bg1"/>
              </a:solidFill>
            </a:endParaRPr>
          </a:p>
        </p:txBody>
      </p:sp>
      <p:sp>
        <p:nvSpPr>
          <p:cNvPr id="20" name="Triangle 19">
            <a:extLst>
              <a:ext uri="{FF2B5EF4-FFF2-40B4-BE49-F238E27FC236}">
                <a16:creationId xmlns:a16="http://schemas.microsoft.com/office/drawing/2014/main" id="{B51E5DA7-59B3-724B-9D2E-077C24508A51}"/>
              </a:ext>
            </a:extLst>
          </p:cNvPr>
          <p:cNvSpPr/>
          <p:nvPr/>
        </p:nvSpPr>
        <p:spPr>
          <a:xfrm>
            <a:off x="5353053" y="3337423"/>
            <a:ext cx="183394" cy="183394"/>
          </a:xfrm>
          <a:prstGeom prst="triangl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0" dirty="0">
              <a:solidFill>
                <a:schemeClr val="bg1"/>
              </a:solidFill>
            </a:endParaRPr>
          </a:p>
        </p:txBody>
      </p:sp>
      <p:sp>
        <p:nvSpPr>
          <p:cNvPr id="21" name="Triangle 20">
            <a:extLst>
              <a:ext uri="{FF2B5EF4-FFF2-40B4-BE49-F238E27FC236}">
                <a16:creationId xmlns:a16="http://schemas.microsoft.com/office/drawing/2014/main" id="{F149A6FE-51B9-B549-ABAE-489DFAD026D9}"/>
              </a:ext>
            </a:extLst>
          </p:cNvPr>
          <p:cNvSpPr/>
          <p:nvPr/>
        </p:nvSpPr>
        <p:spPr>
          <a:xfrm>
            <a:off x="4863504" y="4476260"/>
            <a:ext cx="183394" cy="183394"/>
          </a:xfrm>
          <a:prstGeom prst="triangl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0" dirty="0">
              <a:solidFill>
                <a:schemeClr val="bg1"/>
              </a:solidFill>
            </a:endParaRPr>
          </a:p>
        </p:txBody>
      </p:sp>
      <p:sp>
        <p:nvSpPr>
          <p:cNvPr id="23" name="Triangle 22">
            <a:extLst>
              <a:ext uri="{FF2B5EF4-FFF2-40B4-BE49-F238E27FC236}">
                <a16:creationId xmlns:a16="http://schemas.microsoft.com/office/drawing/2014/main" id="{DC2B63F2-F32A-5148-A8C6-12D92C25D220}"/>
              </a:ext>
            </a:extLst>
          </p:cNvPr>
          <p:cNvSpPr/>
          <p:nvPr/>
        </p:nvSpPr>
        <p:spPr>
          <a:xfrm>
            <a:off x="4191000" y="4618296"/>
            <a:ext cx="183394" cy="183394"/>
          </a:xfrm>
          <a:prstGeom prs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0" dirty="0">
              <a:solidFill>
                <a:schemeClr val="bg1"/>
              </a:solidFill>
            </a:endParaRPr>
          </a:p>
        </p:txBody>
      </p:sp>
      <p:sp>
        <p:nvSpPr>
          <p:cNvPr id="24" name="Triangle 23">
            <a:extLst>
              <a:ext uri="{FF2B5EF4-FFF2-40B4-BE49-F238E27FC236}">
                <a16:creationId xmlns:a16="http://schemas.microsoft.com/office/drawing/2014/main" id="{352BB8A5-2870-114E-B2CA-1A6BE6A61054}"/>
              </a:ext>
            </a:extLst>
          </p:cNvPr>
          <p:cNvSpPr/>
          <p:nvPr/>
        </p:nvSpPr>
        <p:spPr>
          <a:xfrm>
            <a:off x="9030559" y="3313106"/>
            <a:ext cx="183394" cy="183394"/>
          </a:xfrm>
          <a:prstGeom prst="triangl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0" dirty="0">
              <a:solidFill>
                <a:schemeClr val="bg1"/>
              </a:solidFill>
            </a:endParaRPr>
          </a:p>
        </p:txBody>
      </p:sp>
      <p:sp>
        <p:nvSpPr>
          <p:cNvPr id="25" name="Triangle 24">
            <a:extLst>
              <a:ext uri="{FF2B5EF4-FFF2-40B4-BE49-F238E27FC236}">
                <a16:creationId xmlns:a16="http://schemas.microsoft.com/office/drawing/2014/main" id="{FF1C8364-3459-994D-8C53-46168E3B5384}"/>
              </a:ext>
            </a:extLst>
          </p:cNvPr>
          <p:cNvSpPr/>
          <p:nvPr/>
        </p:nvSpPr>
        <p:spPr>
          <a:xfrm>
            <a:off x="9179790" y="3095557"/>
            <a:ext cx="183394" cy="183394"/>
          </a:xfrm>
          <a:prstGeom prst="triangl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0" dirty="0">
              <a:solidFill>
                <a:schemeClr val="bg1"/>
              </a:solidFill>
            </a:endParaRPr>
          </a:p>
        </p:txBody>
      </p:sp>
      <p:sp>
        <p:nvSpPr>
          <p:cNvPr id="27" name="TextBox 26">
            <a:extLst>
              <a:ext uri="{FF2B5EF4-FFF2-40B4-BE49-F238E27FC236}">
                <a16:creationId xmlns:a16="http://schemas.microsoft.com/office/drawing/2014/main" id="{5EB25E62-3964-CF42-BAC5-DF28DD97C886}"/>
              </a:ext>
            </a:extLst>
          </p:cNvPr>
          <p:cNvSpPr txBox="1"/>
          <p:nvPr/>
        </p:nvSpPr>
        <p:spPr>
          <a:xfrm>
            <a:off x="2339309" y="384909"/>
            <a:ext cx="8098371" cy="674031"/>
          </a:xfrm>
          <a:prstGeom prst="rect">
            <a:avLst/>
          </a:prstGeom>
          <a:noFill/>
        </p:spPr>
        <p:txBody>
          <a:bodyPr wrap="none" rtlCol="0">
            <a:spAutoFit/>
          </a:bodyPr>
          <a:lstStyle/>
          <a:p>
            <a:pPr algn="ctr"/>
            <a:r>
              <a:rPr lang="en-US" sz="3780" dirty="0">
                <a:solidFill>
                  <a:schemeClr val="bg1"/>
                </a:solidFill>
                <a:latin typeface="+mj-lt"/>
                <a:ea typeface="+mj-ea"/>
                <a:cs typeface="+mj-cs"/>
              </a:rPr>
              <a:t> Potential Early Lunar Comm Relay Users</a:t>
            </a:r>
          </a:p>
        </p:txBody>
      </p:sp>
      <p:sp>
        <p:nvSpPr>
          <p:cNvPr id="3" name="Slide Number Placeholder 2">
            <a:extLst>
              <a:ext uri="{FF2B5EF4-FFF2-40B4-BE49-F238E27FC236}">
                <a16:creationId xmlns:a16="http://schemas.microsoft.com/office/drawing/2014/main" id="{FEB9457E-72E1-AF40-8982-6FC338400F2D}"/>
              </a:ext>
            </a:extLst>
          </p:cNvPr>
          <p:cNvSpPr>
            <a:spLocks noGrp="1"/>
          </p:cNvSpPr>
          <p:nvPr>
            <p:ph type="sldNum" sz="quarter" idx="12"/>
          </p:nvPr>
        </p:nvSpPr>
        <p:spPr>
          <a:xfrm>
            <a:off x="9800633" y="6731318"/>
            <a:ext cx="2880360" cy="383381"/>
          </a:xfrm>
        </p:spPr>
        <p:txBody>
          <a:bodyPr/>
          <a:lstStyle/>
          <a:p>
            <a:fld id="{B28C2AAC-6A06-7B47-8A0D-1119EA8976B8}" type="slidenum">
              <a:rPr lang="en-US" smtClean="0">
                <a:solidFill>
                  <a:schemeClr val="bg1"/>
                </a:solidFill>
              </a:rPr>
              <a:t>4</a:t>
            </a:fld>
            <a:endParaRPr lang="en-US" dirty="0">
              <a:solidFill>
                <a:schemeClr val="bg1"/>
              </a:solidFill>
            </a:endParaRPr>
          </a:p>
        </p:txBody>
      </p:sp>
      <p:sp>
        <p:nvSpPr>
          <p:cNvPr id="5" name="TextBox 4">
            <a:extLst>
              <a:ext uri="{FF2B5EF4-FFF2-40B4-BE49-F238E27FC236}">
                <a16:creationId xmlns:a16="http://schemas.microsoft.com/office/drawing/2014/main" id="{B0195CD6-9513-074F-A369-11D65CB1D105}"/>
              </a:ext>
            </a:extLst>
          </p:cNvPr>
          <p:cNvSpPr txBox="1"/>
          <p:nvPr/>
        </p:nvSpPr>
        <p:spPr>
          <a:xfrm>
            <a:off x="2526970" y="5599845"/>
            <a:ext cx="7739589" cy="738664"/>
          </a:xfrm>
          <a:prstGeom prst="rect">
            <a:avLst/>
          </a:prstGeom>
          <a:noFill/>
          <a:ln w="28575">
            <a:solidFill>
              <a:schemeClr val="bg2"/>
            </a:solidFill>
          </a:ln>
        </p:spPr>
        <p:txBody>
          <a:bodyPr wrap="square" rtlCol="0">
            <a:spAutoFit/>
          </a:bodyPr>
          <a:lstStyle/>
          <a:p>
            <a:r>
              <a:rPr lang="en-US" sz="2100" b="1" i="1" dirty="0">
                <a:solidFill>
                  <a:schemeClr val="bg1"/>
                </a:solidFill>
              </a:rPr>
              <a:t>Communication and navigation infrastructure can open new regions for exploration and enable more capable and affordable missions.  </a:t>
            </a:r>
          </a:p>
        </p:txBody>
      </p:sp>
      <p:sp>
        <p:nvSpPr>
          <p:cNvPr id="4" name="TextBox 3">
            <a:extLst>
              <a:ext uri="{FF2B5EF4-FFF2-40B4-BE49-F238E27FC236}">
                <a16:creationId xmlns:a16="http://schemas.microsoft.com/office/drawing/2014/main" id="{C64BCA51-9CDE-9C4E-8497-D7DDCE14730E}"/>
              </a:ext>
            </a:extLst>
          </p:cNvPr>
          <p:cNvSpPr txBox="1"/>
          <p:nvPr/>
        </p:nvSpPr>
        <p:spPr>
          <a:xfrm>
            <a:off x="8651869" y="-1097949"/>
            <a:ext cx="216025" cy="383182"/>
          </a:xfrm>
          <a:prstGeom prst="rect">
            <a:avLst/>
          </a:prstGeom>
          <a:noFill/>
          <a:ln>
            <a:solidFill>
              <a:schemeClr val="bg2"/>
            </a:solidFill>
          </a:ln>
        </p:spPr>
        <p:txBody>
          <a:bodyPr wrap="square" rtlCol="0">
            <a:spAutoFit/>
          </a:bodyPr>
          <a:lstStyle/>
          <a:p>
            <a:endParaRPr lang="en-US" sz="1890" dirty="0"/>
          </a:p>
        </p:txBody>
      </p:sp>
      <p:sp>
        <p:nvSpPr>
          <p:cNvPr id="29" name="TextBox 28">
            <a:extLst>
              <a:ext uri="{FF2B5EF4-FFF2-40B4-BE49-F238E27FC236}">
                <a16:creationId xmlns:a16="http://schemas.microsoft.com/office/drawing/2014/main" id="{283DEA77-6D3B-0F4B-BCDF-A9A2E849736F}"/>
              </a:ext>
            </a:extLst>
          </p:cNvPr>
          <p:cNvSpPr txBox="1"/>
          <p:nvPr/>
        </p:nvSpPr>
        <p:spPr>
          <a:xfrm>
            <a:off x="5978598" y="1909908"/>
            <a:ext cx="965789" cy="480131"/>
          </a:xfrm>
          <a:prstGeom prst="rect">
            <a:avLst/>
          </a:prstGeom>
          <a:noFill/>
        </p:spPr>
        <p:txBody>
          <a:bodyPr wrap="square" rtlCol="0">
            <a:spAutoFit/>
          </a:bodyPr>
          <a:lstStyle/>
          <a:p>
            <a:pPr algn="ctr"/>
            <a:r>
              <a:rPr lang="en-US" sz="1260" b="1" dirty="0">
                <a:solidFill>
                  <a:schemeClr val="bg1"/>
                </a:solidFill>
              </a:rPr>
              <a:t>Orbiting Spacecraft</a:t>
            </a:r>
          </a:p>
        </p:txBody>
      </p:sp>
      <p:sp>
        <p:nvSpPr>
          <p:cNvPr id="32" name="Triangle 31">
            <a:extLst>
              <a:ext uri="{FF2B5EF4-FFF2-40B4-BE49-F238E27FC236}">
                <a16:creationId xmlns:a16="http://schemas.microsoft.com/office/drawing/2014/main" id="{A50F149E-7CC5-0C45-9148-78335141C7F3}"/>
              </a:ext>
            </a:extLst>
          </p:cNvPr>
          <p:cNvSpPr/>
          <p:nvPr/>
        </p:nvSpPr>
        <p:spPr>
          <a:xfrm>
            <a:off x="6430349" y="2381842"/>
            <a:ext cx="183394" cy="183394"/>
          </a:xfrm>
          <a:prstGeom prst="triangl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0"/>
          </a:p>
        </p:txBody>
      </p:sp>
      <p:sp>
        <p:nvSpPr>
          <p:cNvPr id="33" name="Triangle 32">
            <a:extLst>
              <a:ext uri="{FF2B5EF4-FFF2-40B4-BE49-F238E27FC236}">
                <a16:creationId xmlns:a16="http://schemas.microsoft.com/office/drawing/2014/main" id="{5DC43C18-F712-1146-9F62-B2C87E1E7064}"/>
              </a:ext>
            </a:extLst>
          </p:cNvPr>
          <p:cNvSpPr/>
          <p:nvPr/>
        </p:nvSpPr>
        <p:spPr>
          <a:xfrm>
            <a:off x="6253034" y="1692151"/>
            <a:ext cx="183394" cy="183394"/>
          </a:xfrm>
          <a:prstGeom prst="triangl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0"/>
          </a:p>
        </p:txBody>
      </p:sp>
    </p:spTree>
    <p:extLst>
      <p:ext uri="{BB962C8B-B14F-4D97-AF65-F5344CB8AC3E}">
        <p14:creationId xmlns:p14="http://schemas.microsoft.com/office/powerpoint/2010/main" val="7322878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4006E-9F43-DD4F-97C5-47EE2093F300}"/>
              </a:ext>
            </a:extLst>
          </p:cNvPr>
          <p:cNvSpPr>
            <a:spLocks noGrp="1"/>
          </p:cNvSpPr>
          <p:nvPr>
            <p:ph type="title"/>
          </p:nvPr>
        </p:nvSpPr>
        <p:spPr/>
        <p:txBody>
          <a:bodyPr/>
          <a:lstStyle/>
          <a:p>
            <a:r>
              <a:rPr lang="en-US" dirty="0"/>
              <a:t>Lunar Exploration 21</a:t>
            </a:r>
            <a:r>
              <a:rPr lang="en-US" baseline="30000" dirty="0"/>
              <a:t>st</a:t>
            </a:r>
            <a:r>
              <a:rPr lang="en-US" dirty="0"/>
              <a:t> Century Challenges</a:t>
            </a:r>
          </a:p>
        </p:txBody>
      </p:sp>
      <p:sp>
        <p:nvSpPr>
          <p:cNvPr id="3" name="Content Placeholder 2">
            <a:extLst>
              <a:ext uri="{FF2B5EF4-FFF2-40B4-BE49-F238E27FC236}">
                <a16:creationId xmlns:a16="http://schemas.microsoft.com/office/drawing/2014/main" id="{C5A96EBD-470E-C343-B833-B82D98EFE597}"/>
              </a:ext>
            </a:extLst>
          </p:cNvPr>
          <p:cNvSpPr>
            <a:spLocks noGrp="1"/>
          </p:cNvSpPr>
          <p:nvPr>
            <p:ph idx="1"/>
          </p:nvPr>
        </p:nvSpPr>
        <p:spPr/>
        <p:txBody>
          <a:bodyPr vert="horz" lIns="91440" tIns="45720" rIns="91440" bIns="45720" rtlCol="0" anchor="t">
            <a:normAutofit fontScale="85000" lnSpcReduction="20000"/>
          </a:bodyPr>
          <a:lstStyle/>
          <a:p>
            <a:r>
              <a:rPr lang="en-US" dirty="0"/>
              <a:t>Current Deep Space Network (DSN) near capacity serving existing &amp; planned deep space missions</a:t>
            </a:r>
          </a:p>
          <a:p>
            <a:pPr lvl="1"/>
            <a:r>
              <a:rPr lang="en-US" dirty="0"/>
              <a:t>Development of new 34m DSN antennas adds insufficient capacity for Artemis</a:t>
            </a:r>
          </a:p>
          <a:p>
            <a:r>
              <a:rPr lang="en-US" dirty="0"/>
              <a:t>Planning to develop new Lunar Exploration Ground Segment (LEGS) with 18m-class antennas to offload DSN for lunar Science &amp; Exploration </a:t>
            </a:r>
          </a:p>
          <a:p>
            <a:r>
              <a:rPr lang="en-US" dirty="0"/>
              <a:t>Lunar relays required due to CLPS far side missions &amp; South Pole human outpost combined solar &amp; communications availability </a:t>
            </a:r>
          </a:p>
          <a:p>
            <a:r>
              <a:rPr lang="en-US" dirty="0"/>
              <a:t>Use of Moon to prepare for Human Exploration of Mars drives need for increasing crew &amp; vehicle autonomy driving inclusion of Earth-independent </a:t>
            </a:r>
            <a:r>
              <a:rPr lang="en-US" sz="3100" dirty="0"/>
              <a:t>PNT to provide local services and to improve the accuracy, availability, coordination, and timeliness of in-situ knowledge</a:t>
            </a:r>
            <a:endParaRPr lang="en-US" sz="3100" dirty="0">
              <a:cs typeface="Calibri"/>
            </a:endParaRPr>
          </a:p>
          <a:p>
            <a:r>
              <a:rPr lang="en-US" sz="3100" dirty="0"/>
              <a:t>“Greenfield” opportunity to develop open, interoperable architecture for integrated Communication and PNT (CPNT) services reusable throughout the solar system </a:t>
            </a:r>
            <a:r>
              <a:rPr lang="en-US" sz="3100" dirty="0">
                <a:sym typeface="Wingdings" panose="05000000000000000000" pitchFamily="2" charset="2"/>
              </a:rPr>
              <a:t> LunaNet!</a:t>
            </a:r>
            <a:endParaRPr lang="en-US" sz="3100" dirty="0"/>
          </a:p>
        </p:txBody>
      </p:sp>
      <p:sp>
        <p:nvSpPr>
          <p:cNvPr id="5" name="Slide Number Placeholder 4">
            <a:extLst>
              <a:ext uri="{FF2B5EF4-FFF2-40B4-BE49-F238E27FC236}">
                <a16:creationId xmlns:a16="http://schemas.microsoft.com/office/drawing/2014/main" id="{934C4BEC-0E0D-BE4C-BF00-9C5AD0EF0C29}"/>
              </a:ext>
            </a:extLst>
          </p:cNvPr>
          <p:cNvSpPr>
            <a:spLocks noGrp="1"/>
          </p:cNvSpPr>
          <p:nvPr>
            <p:ph type="sldNum" sz="quarter" idx="12"/>
          </p:nvPr>
        </p:nvSpPr>
        <p:spPr/>
        <p:txBody>
          <a:bodyPr/>
          <a:lstStyle/>
          <a:p>
            <a:fld id="{369A7AB8-C288-4B6D-983D-9C88E091BD8F}" type="slidenum">
              <a:rPr lang="en-US" smtClean="0"/>
              <a:t>5</a:t>
            </a:fld>
            <a:endParaRPr lang="en-US"/>
          </a:p>
        </p:txBody>
      </p:sp>
    </p:spTree>
    <p:extLst>
      <p:ext uri="{BB962C8B-B14F-4D97-AF65-F5344CB8AC3E}">
        <p14:creationId xmlns:p14="http://schemas.microsoft.com/office/powerpoint/2010/main" val="5122402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A0E6C-258A-6B4E-A124-B360C42224FC}"/>
              </a:ext>
            </a:extLst>
          </p:cNvPr>
          <p:cNvSpPr>
            <a:spLocks noGrp="1"/>
          </p:cNvSpPr>
          <p:nvPr>
            <p:ph type="title"/>
          </p:nvPr>
        </p:nvSpPr>
        <p:spPr>
          <a:xfrm>
            <a:off x="1920241" y="403863"/>
            <a:ext cx="9076140" cy="798435"/>
          </a:xfrm>
        </p:spPr>
        <p:txBody>
          <a:bodyPr/>
          <a:lstStyle/>
          <a:p>
            <a:r>
              <a:rPr lang="en-US" dirty="0"/>
              <a:t>Cislunar PNT Challenges</a:t>
            </a:r>
          </a:p>
        </p:txBody>
      </p:sp>
      <p:graphicFrame>
        <p:nvGraphicFramePr>
          <p:cNvPr id="6" name="Table 6">
            <a:extLst>
              <a:ext uri="{FF2B5EF4-FFF2-40B4-BE49-F238E27FC236}">
                <a16:creationId xmlns:a16="http://schemas.microsoft.com/office/drawing/2014/main" id="{0A02513A-3F52-A745-A099-8440B2E12EF0}"/>
              </a:ext>
            </a:extLst>
          </p:cNvPr>
          <p:cNvGraphicFramePr>
            <a:graphicFrameLocks noGrp="1"/>
          </p:cNvGraphicFramePr>
          <p:nvPr>
            <p:ph idx="1"/>
            <p:extLst>
              <p:ext uri="{D42A27DB-BD31-4B8C-83A1-F6EECF244321}">
                <p14:modId xmlns:p14="http://schemas.microsoft.com/office/powerpoint/2010/main" val="491249670"/>
              </p:ext>
            </p:extLst>
          </p:nvPr>
        </p:nvGraphicFramePr>
        <p:xfrm>
          <a:off x="228600" y="1202298"/>
          <a:ext cx="12344400" cy="5889423"/>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1179799566"/>
                    </a:ext>
                  </a:extLst>
                </a:gridCol>
                <a:gridCol w="10820400">
                  <a:extLst>
                    <a:ext uri="{9D8B030D-6E8A-4147-A177-3AD203B41FA5}">
                      <a16:colId xmlns:a16="http://schemas.microsoft.com/office/drawing/2014/main" val="3539526731"/>
                    </a:ext>
                  </a:extLst>
                </a:gridCol>
              </a:tblGrid>
              <a:tr h="347283">
                <a:tc>
                  <a:txBody>
                    <a:bodyPr/>
                    <a:lstStyle/>
                    <a:p>
                      <a:endParaRPr lang="en-US" sz="1600" dirty="0"/>
                    </a:p>
                  </a:txBody>
                  <a:tcPr marL="96012" marR="96012" marT="48006" marB="48006">
                    <a:solidFill>
                      <a:schemeClr val="bg1">
                        <a:lumMod val="50000"/>
                      </a:schemeClr>
                    </a:solidFill>
                  </a:tcPr>
                </a:tc>
                <a:tc>
                  <a:txBody>
                    <a:bodyPr/>
                    <a:lstStyle/>
                    <a:p>
                      <a:pPr algn="ctr"/>
                      <a:r>
                        <a:rPr lang="en-US" sz="1800" dirty="0"/>
                        <a:t>CHALLENGE</a:t>
                      </a:r>
                    </a:p>
                  </a:txBody>
                  <a:tcPr marL="96012" marR="96012" marT="48006" marB="48006">
                    <a:solidFill>
                      <a:schemeClr val="bg1">
                        <a:lumMod val="50000"/>
                      </a:schemeClr>
                    </a:solidFill>
                  </a:tcPr>
                </a:tc>
                <a:extLst>
                  <a:ext uri="{0D108BD9-81ED-4DB2-BD59-A6C34878D82A}">
                    <a16:rowId xmlns:a16="http://schemas.microsoft.com/office/drawing/2014/main" val="1185841344"/>
                  </a:ext>
                </a:extLst>
              </a:tr>
              <a:tr h="318700">
                <a:tc rowSpan="4">
                  <a:txBody>
                    <a:bodyPr/>
                    <a:lstStyle/>
                    <a:p>
                      <a:r>
                        <a:rPr lang="en-US" sz="1600" dirty="0"/>
                        <a:t>REFERENCE SYSTEMS</a:t>
                      </a:r>
                    </a:p>
                  </a:txBody>
                  <a:tcPr marL="96012" marR="96012" marT="48006" marB="48006"/>
                </a:tc>
                <a:tc>
                  <a:txBody>
                    <a:bodyPr/>
                    <a:lstStyle/>
                    <a:p>
                      <a:r>
                        <a:rPr lang="en-US" sz="1600" kern="1200" dirty="0">
                          <a:solidFill>
                            <a:schemeClr val="dk1"/>
                          </a:solidFill>
                          <a:effectLst/>
                          <a:latin typeface="+mn-lt"/>
                          <a:ea typeface="+mn-ea"/>
                          <a:cs typeface="+mn-cs"/>
                        </a:rPr>
                        <a:t>Knowledge, dissemination, and synchronization of time across long distances, accounting for relativity </a:t>
                      </a:r>
                      <a:endParaRPr lang="en-US" sz="1600" dirty="0"/>
                    </a:p>
                  </a:txBody>
                  <a:tcPr marL="96012" marR="96012" marT="36576" marB="36576"/>
                </a:tc>
                <a:extLst>
                  <a:ext uri="{0D108BD9-81ED-4DB2-BD59-A6C34878D82A}">
                    <a16:rowId xmlns:a16="http://schemas.microsoft.com/office/drawing/2014/main" val="95132330"/>
                  </a:ext>
                </a:extLst>
              </a:tr>
              <a:tr h="318700">
                <a:tc vMerge="1">
                  <a:txBody>
                    <a:bodyPr/>
                    <a:lstStyle/>
                    <a:p>
                      <a:endParaRPr lang="en-US" sz="1200" dirty="0"/>
                    </a:p>
                  </a:txBody>
                  <a:tcPr/>
                </a:tc>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Earth resources needed for onboard or local systems (local coordinate frames &amp; time)</a:t>
                      </a:r>
                    </a:p>
                  </a:txBody>
                  <a:tcPr marL="96012" marR="96012" marT="36576" marB="36576"/>
                </a:tc>
                <a:extLst>
                  <a:ext uri="{0D108BD9-81ED-4DB2-BD59-A6C34878D82A}">
                    <a16:rowId xmlns:a16="http://schemas.microsoft.com/office/drawing/2014/main" val="3299522497"/>
                  </a:ext>
                </a:extLst>
              </a:tr>
              <a:tr h="344196">
                <a:tc vMerge="1">
                  <a:txBody>
                    <a:bodyPr/>
                    <a:lstStyle/>
                    <a:p>
                      <a:endParaRPr lang="en-US" sz="1200" dirty="0"/>
                    </a:p>
                  </a:txBody>
                  <a:tcPr/>
                </a:tc>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Reliable, accurate, and stable time and frequency references (for in-situ observations, correlation, accurate orbit knowledge)</a:t>
                      </a:r>
                    </a:p>
                  </a:txBody>
                  <a:tcPr marL="96012" marR="96012" marT="36576" marB="36576"/>
                </a:tc>
                <a:extLst>
                  <a:ext uri="{0D108BD9-81ED-4DB2-BD59-A6C34878D82A}">
                    <a16:rowId xmlns:a16="http://schemas.microsoft.com/office/drawing/2014/main" val="2145705382"/>
                  </a:ext>
                </a:extLst>
              </a:tr>
              <a:tr h="318700">
                <a:tc vMerge="1">
                  <a:txBody>
                    <a:bodyPr/>
                    <a:lstStyle/>
                    <a:p>
                      <a:endParaRPr lang="en-US" sz="1200" dirty="0"/>
                    </a:p>
                  </a:txBody>
                  <a:tcPr/>
                </a:tc>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Tying local reference frames to International Celestial Reference Frame (</a:t>
                      </a:r>
                      <a:r>
                        <a:rPr lang="en-US" sz="1600" kern="1200" dirty="0" err="1">
                          <a:solidFill>
                            <a:schemeClr val="dk1"/>
                          </a:solidFill>
                          <a:effectLst/>
                          <a:latin typeface="+mn-lt"/>
                          <a:ea typeface="+mn-ea"/>
                          <a:cs typeface="+mn-cs"/>
                        </a:rPr>
                        <a:t>ICRF</a:t>
                      </a:r>
                      <a:r>
                        <a:rPr lang="en-US" sz="1600" kern="1200" dirty="0">
                          <a:solidFill>
                            <a:schemeClr val="dk1"/>
                          </a:solidFill>
                          <a:effectLst/>
                          <a:latin typeface="+mn-lt"/>
                          <a:ea typeface="+mn-ea"/>
                          <a:cs typeface="+mn-cs"/>
                        </a:rPr>
                        <a:t>)</a:t>
                      </a:r>
                    </a:p>
                  </a:txBody>
                  <a:tcPr marL="96012" marR="96012" marT="36576" marB="36576"/>
                </a:tc>
                <a:extLst>
                  <a:ext uri="{0D108BD9-81ED-4DB2-BD59-A6C34878D82A}">
                    <a16:rowId xmlns:a16="http://schemas.microsoft.com/office/drawing/2014/main" val="4150423913"/>
                  </a:ext>
                </a:extLst>
              </a:tr>
              <a:tr h="277496">
                <a:tc rowSpan="4">
                  <a:txBody>
                    <a:bodyPr/>
                    <a:lstStyle/>
                    <a:p>
                      <a:r>
                        <a:rPr lang="en-US" sz="1600" dirty="0"/>
                        <a:t>MEASUREMENT </a:t>
                      </a:r>
                      <a:r>
                        <a:rPr lang="en-US" sz="1600" dirty="0">
                          <a:solidFill>
                            <a:schemeClr val="tx1"/>
                          </a:solidFill>
                        </a:rPr>
                        <a:t>LIABILITY</a:t>
                      </a:r>
                    </a:p>
                  </a:txBody>
                  <a:tcPr marL="96012" marR="96012" marT="48006" marB="48006">
                    <a:solidFill>
                      <a:schemeClr val="accent2">
                        <a:lumMod val="20000"/>
                        <a:lumOff val="80000"/>
                      </a:schemeClr>
                    </a:solidFill>
                  </a:tcPr>
                </a:tc>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Continuous availability of one particular data source to inform the solution</a:t>
                      </a:r>
                    </a:p>
                  </a:txBody>
                  <a:tcPr marL="96012" marR="96012" marT="36576" marB="36576">
                    <a:solidFill>
                      <a:schemeClr val="accent6">
                        <a:lumMod val="20000"/>
                        <a:lumOff val="80000"/>
                      </a:schemeClr>
                    </a:solidFill>
                  </a:tcPr>
                </a:tc>
                <a:extLst>
                  <a:ext uri="{0D108BD9-81ED-4DB2-BD59-A6C34878D82A}">
                    <a16:rowId xmlns:a16="http://schemas.microsoft.com/office/drawing/2014/main" val="1381207324"/>
                  </a:ext>
                </a:extLst>
              </a:tr>
              <a:tr h="288264">
                <a:tc vMerge="1">
                  <a:txBody>
                    <a:bodyPr/>
                    <a:lstStyle/>
                    <a:p>
                      <a:endParaRPr lang="en-US" sz="1600" dirty="0">
                        <a:solidFill>
                          <a:srgbClr val="FF0000"/>
                        </a:solidFill>
                      </a:endParaRPr>
                    </a:p>
                  </a:txBody>
                  <a:tcPr marL="96012" marR="96012" marT="48006" marB="48006">
                    <a:solidFill>
                      <a:schemeClr val="accent2">
                        <a:lumMod val="20000"/>
                        <a:lumOff val="80000"/>
                      </a:schemeClr>
                    </a:solidFill>
                  </a:tcPr>
                </a:tc>
                <a:tc>
                  <a:txBody>
                    <a:bodyPr/>
                    <a:lstStyle/>
                    <a:p>
                      <a:r>
                        <a:rPr lang="en-US" sz="1600" kern="1200" dirty="0">
                          <a:solidFill>
                            <a:schemeClr val="dk1"/>
                          </a:solidFill>
                          <a:effectLst/>
                          <a:latin typeface="+mn-lt"/>
                          <a:ea typeface="+mn-ea"/>
                          <a:cs typeface="+mn-cs"/>
                        </a:rPr>
                        <a:t>Reliance on single limited data set that may introduce unobservable bias</a:t>
                      </a:r>
                      <a:endParaRPr lang="en-US" dirty="0"/>
                    </a:p>
                  </a:txBody>
                  <a:tcPr marL="96012" marR="96012" marT="36576" marB="36576"/>
                </a:tc>
                <a:extLst>
                  <a:ext uri="{0D108BD9-81ED-4DB2-BD59-A6C34878D82A}">
                    <a16:rowId xmlns:a16="http://schemas.microsoft.com/office/drawing/2014/main" val="2279719797"/>
                  </a:ext>
                </a:extLst>
              </a:tr>
              <a:tr h="329412">
                <a:tc vMerge="1">
                  <a:txBody>
                    <a:bodyPr/>
                    <a:lstStyle/>
                    <a:p>
                      <a:endParaRPr lang="en-US" sz="1600" dirty="0">
                        <a:solidFill>
                          <a:srgbClr val="FF0000"/>
                        </a:solidFill>
                      </a:endParaRPr>
                    </a:p>
                  </a:txBody>
                  <a:tcPr marL="96012" marR="96012" marT="48006" marB="48006">
                    <a:solidFill>
                      <a:schemeClr val="accent2">
                        <a:lumMod val="20000"/>
                        <a:lumOff val="80000"/>
                      </a:schemeClr>
                    </a:solidFill>
                  </a:tcPr>
                </a:tc>
                <a:tc>
                  <a:txBody>
                    <a:bodyPr/>
                    <a:lstStyle/>
                    <a:p>
                      <a:r>
                        <a:rPr lang="en-US" sz="1600" kern="1200" dirty="0">
                          <a:solidFill>
                            <a:schemeClr val="dk1"/>
                          </a:solidFill>
                          <a:effectLst/>
                          <a:latin typeface="+mn-lt"/>
                          <a:ea typeface="+mn-ea"/>
                          <a:cs typeface="+mn-cs"/>
                        </a:rPr>
                        <a:t>Mutual reliance across elements(direct or indirect) as a reference source for position &amp; time – leading to unmeasured errors </a:t>
                      </a:r>
                      <a:endParaRPr lang="en-US" dirty="0"/>
                    </a:p>
                  </a:txBody>
                  <a:tcPr marL="96012" marR="96012" marT="36576" marB="36576">
                    <a:solidFill>
                      <a:schemeClr val="accent6">
                        <a:lumMod val="20000"/>
                        <a:lumOff val="80000"/>
                      </a:schemeClr>
                    </a:solidFill>
                  </a:tcPr>
                </a:tc>
                <a:extLst>
                  <a:ext uri="{0D108BD9-81ED-4DB2-BD59-A6C34878D82A}">
                    <a16:rowId xmlns:a16="http://schemas.microsoft.com/office/drawing/2014/main" val="1922305914"/>
                  </a:ext>
                </a:extLst>
              </a:tr>
              <a:tr h="352298">
                <a:tc vMerge="1">
                  <a:txBody>
                    <a:bodyPr/>
                    <a:lstStyle/>
                    <a:p>
                      <a:endParaRPr lang="en-US" sz="1200" dirty="0"/>
                    </a:p>
                  </a:txBody>
                  <a:tcPr marL="96012" marR="96012" marT="48006" marB="48006">
                    <a:solidFill>
                      <a:schemeClr val="accent2">
                        <a:lumMod val="20000"/>
                        <a:lumOff val="80000"/>
                      </a:schemeClr>
                    </a:solidFill>
                  </a:tcPr>
                </a:tc>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Resolve discrepancies between measurement types/sources (i.e., weighting, modeling errors, observability, fault detection)</a:t>
                      </a:r>
                    </a:p>
                  </a:txBody>
                  <a:tcPr marL="96012" marR="96012" marT="36576" marB="36576"/>
                </a:tc>
                <a:extLst>
                  <a:ext uri="{0D108BD9-81ED-4DB2-BD59-A6C34878D82A}">
                    <a16:rowId xmlns:a16="http://schemas.microsoft.com/office/drawing/2014/main" val="2198287990"/>
                  </a:ext>
                </a:extLst>
              </a:tr>
              <a:tr h="391288">
                <a:tc>
                  <a:txBody>
                    <a:bodyPr/>
                    <a:lstStyle/>
                    <a:p>
                      <a:r>
                        <a:rPr lang="en-US" sz="1600" kern="1200" dirty="0">
                          <a:solidFill>
                            <a:schemeClr val="dk1"/>
                          </a:solidFill>
                          <a:latin typeface="+mn-lt"/>
                          <a:ea typeface="+mn-ea"/>
                          <a:cs typeface="+mn-cs"/>
                        </a:rPr>
                        <a:t>AUTONOMY</a:t>
                      </a:r>
                    </a:p>
                  </a:txBody>
                  <a:tcPr marL="96012" marR="96012" marT="48006" marB="48006">
                    <a:solidFill>
                      <a:srgbClr val="99CCFF"/>
                    </a:solidFill>
                  </a:tcPr>
                </a:tc>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In-situ high-availability, coordinated, timely autonomous operations for missions in extreme environments, with high dynamics, or cannot limit operations to RTLT with earth</a:t>
                      </a:r>
                    </a:p>
                  </a:txBody>
                  <a:tcPr marL="96012" marR="96012" marT="36576" marB="36576">
                    <a:solidFill>
                      <a:srgbClr val="99CCFF"/>
                    </a:solidFill>
                  </a:tcPr>
                </a:tc>
                <a:extLst>
                  <a:ext uri="{0D108BD9-81ED-4DB2-BD59-A6C34878D82A}">
                    <a16:rowId xmlns:a16="http://schemas.microsoft.com/office/drawing/2014/main" val="2717157386"/>
                  </a:ext>
                </a:extLst>
              </a:tr>
              <a:tr h="391288">
                <a:tc rowSpan="2">
                  <a:txBody>
                    <a:bodyPr/>
                    <a:lstStyle/>
                    <a:p>
                      <a:r>
                        <a:rPr lang="en-US" sz="1600" kern="1200" dirty="0">
                          <a:solidFill>
                            <a:schemeClr val="dk1"/>
                          </a:solidFill>
                          <a:latin typeface="+mn-lt"/>
                          <a:ea typeface="+mn-ea"/>
                          <a:cs typeface="+mn-cs"/>
                        </a:rPr>
                        <a:t>SECURITY</a:t>
                      </a:r>
                      <a:endParaRPr lang="en-US" sz="1200" kern="1200" dirty="0">
                        <a:solidFill>
                          <a:schemeClr val="dk1"/>
                        </a:solidFill>
                        <a:latin typeface="+mn-lt"/>
                        <a:ea typeface="+mn-ea"/>
                        <a:cs typeface="+mn-cs"/>
                      </a:endParaRPr>
                    </a:p>
                  </a:txBody>
                  <a:tcPr marL="96012" marR="96012" marT="48006" marB="48006">
                    <a:solidFill>
                      <a:schemeClr val="accent3">
                        <a:lumMod val="20000"/>
                        <a:lumOff val="80000"/>
                      </a:schemeClr>
                    </a:solidFill>
                  </a:tcPr>
                </a:tc>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Vulnerability/susceptibility of inter-spacecraft PNT services </a:t>
                      </a:r>
                    </a:p>
                  </a:txBody>
                  <a:tcPr marL="96012" marR="96012" marT="36576" marB="36576">
                    <a:solidFill>
                      <a:schemeClr val="accent3">
                        <a:lumMod val="20000"/>
                        <a:lumOff val="80000"/>
                      </a:schemeClr>
                    </a:solidFill>
                  </a:tcPr>
                </a:tc>
                <a:extLst>
                  <a:ext uri="{0D108BD9-81ED-4DB2-BD59-A6C34878D82A}">
                    <a16:rowId xmlns:a16="http://schemas.microsoft.com/office/drawing/2014/main" val="3125695462"/>
                  </a:ext>
                </a:extLst>
              </a:tr>
              <a:tr h="240063">
                <a:tc vMerge="1">
                  <a:txBody>
                    <a:bodyPr/>
                    <a:lstStyle/>
                    <a:p>
                      <a:endParaRPr lang="en-US" sz="1200" dirty="0"/>
                    </a:p>
                  </a:txBody>
                  <a:tcPr marL="96012" marR="96012" marT="48006" marB="48006">
                    <a:solidFill>
                      <a:schemeClr val="accent2">
                        <a:lumMod val="20000"/>
                        <a:lumOff val="80000"/>
                      </a:schemeClr>
                    </a:solidFill>
                  </a:tcPr>
                </a:tc>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Single-sensor weakness to tampering (jamming, spoofing)</a:t>
                      </a:r>
                    </a:p>
                  </a:txBody>
                  <a:tcPr marL="96012" marR="96012" marT="36576" marB="36576"/>
                </a:tc>
                <a:extLst>
                  <a:ext uri="{0D108BD9-81ED-4DB2-BD59-A6C34878D82A}">
                    <a16:rowId xmlns:a16="http://schemas.microsoft.com/office/drawing/2014/main" val="2771358990"/>
                  </a:ext>
                </a:extLst>
              </a:tr>
              <a:tr h="359189">
                <a:tc>
                  <a:txBody>
                    <a:bodyPr/>
                    <a:lstStyle/>
                    <a:p>
                      <a:r>
                        <a:rPr lang="en-US" sz="1600" dirty="0">
                          <a:solidFill>
                            <a:schemeClr val="bg1"/>
                          </a:solidFill>
                        </a:rPr>
                        <a:t>RECOVERY</a:t>
                      </a:r>
                    </a:p>
                  </a:txBody>
                  <a:tcPr marL="96012" marR="96012" marT="48006" marB="48006">
                    <a:solidFill>
                      <a:schemeClr val="accent1">
                        <a:lumMod val="90000"/>
                      </a:schemeClr>
                    </a:solidFill>
                  </a:tcPr>
                </a:tc>
                <a:tc>
                  <a:txBody>
                    <a:bodyPr/>
                    <a:lstStyle/>
                    <a:p>
                      <a:r>
                        <a:rPr lang="en-US" sz="1600" kern="1200" dirty="0">
                          <a:solidFill>
                            <a:schemeClr val="bg1"/>
                          </a:solidFill>
                          <a:effectLst/>
                          <a:latin typeface="+mn-lt"/>
                          <a:ea typeface="+mn-ea"/>
                          <a:cs typeface="+mn-cs"/>
                        </a:rPr>
                        <a:t>Rapid state reconvergence post-maneuver, especially in highly dynamic situations (rendezvous, EDL, risk mitigation maneuvers</a:t>
                      </a:r>
                      <a:r>
                        <a:rPr lang="en-US" sz="1600" dirty="0">
                          <a:solidFill>
                            <a:schemeClr val="bg1"/>
                          </a:solidFill>
                          <a:effectLst/>
                        </a:rPr>
                        <a:t>)</a:t>
                      </a:r>
                      <a:endParaRPr lang="en-US" sz="1600" dirty="0">
                        <a:solidFill>
                          <a:schemeClr val="bg1"/>
                        </a:solidFill>
                      </a:endParaRPr>
                    </a:p>
                  </a:txBody>
                  <a:tcPr marL="96012" marR="96012" marT="36576" marB="36576">
                    <a:solidFill>
                      <a:schemeClr val="accent1">
                        <a:lumMod val="90000"/>
                      </a:schemeClr>
                    </a:solidFill>
                  </a:tcPr>
                </a:tc>
                <a:extLst>
                  <a:ext uri="{0D108BD9-81ED-4DB2-BD59-A6C34878D82A}">
                    <a16:rowId xmlns:a16="http://schemas.microsoft.com/office/drawing/2014/main" val="2785877441"/>
                  </a:ext>
                </a:extLst>
              </a:tr>
              <a:tr h="318700">
                <a:tc rowSpan="2">
                  <a:txBody>
                    <a:bodyPr/>
                    <a:lstStyle/>
                    <a:p>
                      <a:r>
                        <a:rPr lang="en-US" sz="1600" dirty="0"/>
                        <a:t>RESOURCES</a:t>
                      </a:r>
                    </a:p>
                  </a:txBody>
                  <a:tcPr marL="96012" marR="96012" marT="48006" marB="48006">
                    <a:solidFill>
                      <a:srgbClr val="BEFFA2"/>
                    </a:solidFill>
                  </a:tcPr>
                </a:tc>
                <a:tc>
                  <a:txBody>
                    <a:bodyPr/>
                    <a:lstStyle/>
                    <a:p>
                      <a:r>
                        <a:rPr lang="en-US" sz="1600" kern="1200" dirty="0" err="1">
                          <a:solidFill>
                            <a:schemeClr val="dk1"/>
                          </a:solidFill>
                          <a:effectLst/>
                          <a:latin typeface="+mn-lt"/>
                          <a:ea typeface="+mn-ea"/>
                          <a:cs typeface="+mn-cs"/>
                        </a:rPr>
                        <a:t>SWaP</a:t>
                      </a:r>
                      <a:r>
                        <a:rPr lang="en-US" sz="1600" kern="1200" dirty="0">
                          <a:solidFill>
                            <a:schemeClr val="dk1"/>
                          </a:solidFill>
                          <a:effectLst/>
                          <a:latin typeface="+mn-lt"/>
                          <a:ea typeface="+mn-ea"/>
                          <a:cs typeface="+mn-cs"/>
                        </a:rPr>
                        <a:t>-C associated with multiple unique sensors for PNT vs for multi-use sensors (&amp; TRL challenge)</a:t>
                      </a:r>
                      <a:r>
                        <a:rPr lang="en-US" sz="1600" dirty="0">
                          <a:effectLst/>
                        </a:rPr>
                        <a:t> </a:t>
                      </a:r>
                      <a:endParaRPr lang="en-US" sz="1600" dirty="0"/>
                    </a:p>
                  </a:txBody>
                  <a:tcPr marL="96012" marR="96012" marT="36576" marB="36576"/>
                </a:tc>
                <a:extLst>
                  <a:ext uri="{0D108BD9-81ED-4DB2-BD59-A6C34878D82A}">
                    <a16:rowId xmlns:a16="http://schemas.microsoft.com/office/drawing/2014/main" val="4261824001"/>
                  </a:ext>
                </a:extLst>
              </a:tr>
              <a:tr h="318700">
                <a:tc vMerge="1">
                  <a:txBody>
                    <a:bodyPr/>
                    <a:lstStyle/>
                    <a:p>
                      <a:endParaRPr lang="en-US" sz="1200" dirty="0"/>
                    </a:p>
                  </a:txBody>
                  <a:tcPr/>
                </a:tc>
                <a:tc>
                  <a:txBody>
                    <a:bodyPr/>
                    <a:lstStyle/>
                    <a:p>
                      <a:r>
                        <a:rPr lang="en-US" sz="1600" kern="1200" dirty="0">
                          <a:solidFill>
                            <a:schemeClr val="dk1"/>
                          </a:solidFill>
                          <a:effectLst/>
                          <a:latin typeface="+mn-lt"/>
                          <a:ea typeface="+mn-ea"/>
                          <a:cs typeface="+mn-cs"/>
                        </a:rPr>
                        <a:t>Onboard computing resources (e.g., image and signal processing)</a:t>
                      </a:r>
                      <a:r>
                        <a:rPr lang="en-US" sz="1600" dirty="0">
                          <a:effectLst/>
                        </a:rPr>
                        <a:t> </a:t>
                      </a:r>
                      <a:endParaRPr lang="en-US" sz="1600" dirty="0"/>
                    </a:p>
                  </a:txBody>
                  <a:tcPr marL="96012" marR="96012" marT="36576" marB="36576">
                    <a:solidFill>
                      <a:srgbClr val="BEFFA2"/>
                    </a:solidFill>
                  </a:tcPr>
                </a:tc>
                <a:extLst>
                  <a:ext uri="{0D108BD9-81ED-4DB2-BD59-A6C34878D82A}">
                    <a16:rowId xmlns:a16="http://schemas.microsoft.com/office/drawing/2014/main" val="1521453369"/>
                  </a:ext>
                </a:extLst>
              </a:tr>
              <a:tr h="318700">
                <a:tc rowSpan="2">
                  <a:txBody>
                    <a:bodyPr/>
                    <a:lstStyle/>
                    <a:p>
                      <a:r>
                        <a:rPr lang="en-US" sz="1600" dirty="0"/>
                        <a:t>STANDARDS</a:t>
                      </a:r>
                    </a:p>
                  </a:txBody>
                  <a:tcPr marL="96012" marR="96012" marT="48006" marB="48006">
                    <a:solidFill>
                      <a:srgbClr val="F9FAA0"/>
                    </a:solidFill>
                  </a:tcPr>
                </a:tc>
                <a:tc>
                  <a:txBody>
                    <a:bodyPr/>
                    <a:lstStyle/>
                    <a:p>
                      <a:r>
                        <a:rPr lang="en-US" sz="1600" kern="1200" dirty="0">
                          <a:solidFill>
                            <a:schemeClr val="dk1"/>
                          </a:solidFill>
                          <a:effectLst/>
                          <a:latin typeface="+mn-lt"/>
                          <a:ea typeface="+mn-ea"/>
                          <a:cs typeface="+mn-cs"/>
                        </a:rPr>
                        <a:t>Lack of standardization for inter-spacecraft links, especially for metric tracking, time transfer</a:t>
                      </a:r>
                      <a:r>
                        <a:rPr lang="en-US" sz="1600" dirty="0">
                          <a:effectLst/>
                        </a:rPr>
                        <a:t> &amp; optical PNT</a:t>
                      </a:r>
                      <a:endParaRPr lang="en-US" sz="1600" dirty="0"/>
                    </a:p>
                  </a:txBody>
                  <a:tcPr marL="96012" marR="96012" marT="36576" marB="36576"/>
                </a:tc>
                <a:extLst>
                  <a:ext uri="{0D108BD9-81ED-4DB2-BD59-A6C34878D82A}">
                    <a16:rowId xmlns:a16="http://schemas.microsoft.com/office/drawing/2014/main" val="2580243333"/>
                  </a:ext>
                </a:extLst>
              </a:tr>
              <a:tr h="318700">
                <a:tc vMerge="1">
                  <a:txBody>
                    <a:bodyPr/>
                    <a:lstStyle/>
                    <a:p>
                      <a:endParaRPr lang="en-US" sz="1200" dirty="0"/>
                    </a:p>
                  </a:txBody>
                  <a:tcPr/>
                </a:tc>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Standardized PNT messages for space-based exchange (ephemeris, time, maneuvers)</a:t>
                      </a:r>
                    </a:p>
                  </a:txBody>
                  <a:tcPr marL="96012" marR="96012" marT="36576" marB="36576">
                    <a:solidFill>
                      <a:srgbClr val="F9FAA0"/>
                    </a:solidFill>
                  </a:tcPr>
                </a:tc>
                <a:extLst>
                  <a:ext uri="{0D108BD9-81ED-4DB2-BD59-A6C34878D82A}">
                    <a16:rowId xmlns:a16="http://schemas.microsoft.com/office/drawing/2014/main" val="2895493607"/>
                  </a:ext>
                </a:extLst>
              </a:tr>
            </a:tbl>
          </a:graphicData>
        </a:graphic>
      </p:graphicFrame>
      <p:sp>
        <p:nvSpPr>
          <p:cNvPr id="4" name="Slide Number Placeholder 3">
            <a:extLst>
              <a:ext uri="{FF2B5EF4-FFF2-40B4-BE49-F238E27FC236}">
                <a16:creationId xmlns:a16="http://schemas.microsoft.com/office/drawing/2014/main" id="{72EEFE0C-2103-7240-B5E3-716A2998105A}"/>
              </a:ext>
            </a:extLst>
          </p:cNvPr>
          <p:cNvSpPr>
            <a:spLocks noGrp="1"/>
          </p:cNvSpPr>
          <p:nvPr>
            <p:ph type="sldNum" sz="quarter" idx="12"/>
          </p:nvPr>
        </p:nvSpPr>
        <p:spPr/>
        <p:txBody>
          <a:bodyPr/>
          <a:lstStyle/>
          <a:p>
            <a:pPr>
              <a:defRPr/>
            </a:pPr>
            <a:fld id="{D6BBC5BD-4A28-EA4C-9174-48693BF00394}" type="slidenum">
              <a:rPr lang="en-US" altLang="en-US" smtClean="0"/>
              <a:pPr>
                <a:defRPr/>
              </a:pPr>
              <a:t>6</a:t>
            </a:fld>
            <a:endParaRPr lang="en-US" altLang="en-US"/>
          </a:p>
        </p:txBody>
      </p:sp>
    </p:spTree>
    <p:extLst>
      <p:ext uri="{BB962C8B-B14F-4D97-AF65-F5344CB8AC3E}">
        <p14:creationId xmlns:p14="http://schemas.microsoft.com/office/powerpoint/2010/main" val="10063495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4B2A1-7BB4-394E-8150-D79FF2B37762}"/>
              </a:ext>
            </a:extLst>
          </p:cNvPr>
          <p:cNvSpPr>
            <a:spLocks noGrp="1"/>
          </p:cNvSpPr>
          <p:nvPr>
            <p:ph type="title"/>
          </p:nvPr>
        </p:nvSpPr>
        <p:spPr/>
        <p:txBody>
          <a:bodyPr>
            <a:noAutofit/>
          </a:bodyPr>
          <a:lstStyle/>
          <a:p>
            <a:r>
              <a:rPr lang="en-US" dirty="0"/>
              <a:t>Introduction to the Lunar Network, </a:t>
            </a:r>
            <a:r>
              <a:rPr lang="en-US" i="1" dirty="0"/>
              <a:t>LunaNet</a:t>
            </a:r>
          </a:p>
        </p:txBody>
      </p:sp>
      <p:sp>
        <p:nvSpPr>
          <p:cNvPr id="5" name="Content Placeholder 4">
            <a:extLst>
              <a:ext uri="{FF2B5EF4-FFF2-40B4-BE49-F238E27FC236}">
                <a16:creationId xmlns:a16="http://schemas.microsoft.com/office/drawing/2014/main" id="{55A279B3-B8AE-5B48-A9C4-9123A8F5F52B}"/>
              </a:ext>
            </a:extLst>
          </p:cNvPr>
          <p:cNvSpPr txBox="1">
            <a:spLocks/>
          </p:cNvSpPr>
          <p:nvPr/>
        </p:nvSpPr>
        <p:spPr>
          <a:xfrm>
            <a:off x="320040" y="1447799"/>
            <a:ext cx="7833359" cy="5721775"/>
          </a:xfrm>
          <a:prstGeom prst="rect">
            <a:avLst/>
          </a:prstGeom>
        </p:spPr>
        <p:txBody>
          <a:bodyPr>
            <a:noAutofit/>
          </a:bodyPr>
          <a:lstStyle>
            <a:lvl1pPr marL="321469" indent="-321469" algn="l" defTabSz="900113" rtl="0" eaLnBrk="1" latinLnBrk="0" hangingPunct="1">
              <a:lnSpc>
                <a:spcPct val="90000"/>
              </a:lnSpc>
              <a:spcBef>
                <a:spcPts val="984"/>
              </a:spcBef>
              <a:buFont typeface="Arial" panose="020B0604020202020204" pitchFamily="34" charset="0"/>
              <a:buChar char="•"/>
              <a:defRPr sz="2250" b="0" kern="1200">
                <a:solidFill>
                  <a:schemeClr val="tx1"/>
                </a:solidFill>
                <a:latin typeface="+mn-lt"/>
                <a:ea typeface="+mn-ea"/>
                <a:cs typeface="+mn-cs"/>
              </a:defRPr>
            </a:lvl1pPr>
            <a:lvl2pPr marL="321469" indent="-321469" algn="l" defTabSz="900113" rtl="0" eaLnBrk="1" latinLnBrk="0" hangingPunct="1">
              <a:lnSpc>
                <a:spcPct val="90000"/>
              </a:lnSpc>
              <a:spcBef>
                <a:spcPts val="492"/>
              </a:spcBef>
              <a:buSzPct val="110000"/>
              <a:buFont typeface="Arial" panose="020B0604020202020204" pitchFamily="34" charset="0"/>
              <a:buChar char="•"/>
              <a:defRPr sz="1875" b="1" kern="1200">
                <a:solidFill>
                  <a:schemeClr val="tx1"/>
                </a:solidFill>
                <a:latin typeface="+mn-lt"/>
                <a:ea typeface="+mn-ea"/>
                <a:cs typeface="+mn-cs"/>
              </a:defRPr>
            </a:lvl2pPr>
            <a:lvl3pPr marL="540247" indent="-272356" algn="l" defTabSz="900113" rtl="0" eaLnBrk="1" latinLnBrk="0" hangingPunct="1">
              <a:lnSpc>
                <a:spcPct val="90000"/>
              </a:lnSpc>
              <a:spcBef>
                <a:spcPts val="492"/>
              </a:spcBef>
              <a:buSzPct val="110000"/>
              <a:buFont typeface="Calibri" panose="020F0502020204030204" pitchFamily="34" charset="0"/>
              <a:buChar char="–"/>
              <a:defRPr sz="1688" kern="1200">
                <a:solidFill>
                  <a:schemeClr val="tx1"/>
                </a:solidFill>
                <a:latin typeface="+mn-lt"/>
                <a:ea typeface="+mn-ea"/>
                <a:cs typeface="+mn-cs"/>
              </a:defRPr>
            </a:lvl3pPr>
            <a:lvl4pPr marL="754559" indent="-267891" algn="l" defTabSz="900113" rtl="0" eaLnBrk="1" latinLnBrk="0" hangingPunct="1">
              <a:lnSpc>
                <a:spcPct val="90000"/>
              </a:lnSpc>
              <a:spcBef>
                <a:spcPts val="492"/>
              </a:spcBef>
              <a:buSzPct val="100000"/>
              <a:buFont typeface="Arial" panose="020B0604020202020204" pitchFamily="34" charset="0"/>
              <a:buChar char="•"/>
              <a:defRPr sz="1500" kern="1200">
                <a:solidFill>
                  <a:schemeClr val="tx1"/>
                </a:solidFill>
                <a:latin typeface="+mn-lt"/>
                <a:ea typeface="+mn-ea"/>
                <a:cs typeface="+mn-cs"/>
              </a:defRPr>
            </a:lvl4pPr>
            <a:lvl5pPr marL="857250" indent="-212825" algn="l" defTabSz="900113" rtl="0" eaLnBrk="1" latinLnBrk="0" hangingPunct="1">
              <a:lnSpc>
                <a:spcPct val="90000"/>
              </a:lnSpc>
              <a:spcBef>
                <a:spcPts val="492"/>
              </a:spcBef>
              <a:buSzPct val="100000"/>
              <a:buFont typeface="Wingdings" panose="05000000000000000000" pitchFamily="2" charset="2"/>
              <a:buChar char="§"/>
              <a:defRPr sz="1500" kern="1200">
                <a:solidFill>
                  <a:schemeClr val="tx1"/>
                </a:solidFill>
                <a:latin typeface="+mn-lt"/>
                <a:ea typeface="+mn-ea"/>
                <a:cs typeface="+mn-cs"/>
              </a:defRPr>
            </a:lvl5pPr>
            <a:lvl6pPr marL="1015008" indent="-224731" algn="l" defTabSz="900113" rtl="0" eaLnBrk="1" latinLnBrk="0" hangingPunct="1">
              <a:lnSpc>
                <a:spcPct val="90000"/>
              </a:lnSpc>
              <a:spcBef>
                <a:spcPts val="492"/>
              </a:spcBef>
              <a:buFont typeface="Courier New" panose="02070309020205020404" pitchFamily="49" charset="0"/>
              <a:buChar char="o"/>
              <a:defRPr sz="1313" kern="1200">
                <a:solidFill>
                  <a:schemeClr val="tx1"/>
                </a:solidFill>
                <a:latin typeface="+mn-lt"/>
                <a:ea typeface="+mn-ea"/>
                <a:cs typeface="+mn-cs"/>
              </a:defRPr>
            </a:lvl6pPr>
            <a:lvl7pPr marL="2925366" indent="-225028" algn="l" defTabSz="900113" rtl="0" eaLnBrk="1" latinLnBrk="0" hangingPunct="1">
              <a:lnSpc>
                <a:spcPct val="90000"/>
              </a:lnSpc>
              <a:spcBef>
                <a:spcPts val="492"/>
              </a:spcBef>
              <a:buFont typeface="Arial" panose="020B0604020202020204" pitchFamily="34" charset="0"/>
              <a:buChar char="•"/>
              <a:defRPr sz="1772" kern="1200">
                <a:solidFill>
                  <a:schemeClr val="tx1"/>
                </a:solidFill>
                <a:latin typeface="+mn-lt"/>
                <a:ea typeface="+mn-ea"/>
                <a:cs typeface="+mn-cs"/>
              </a:defRPr>
            </a:lvl7pPr>
            <a:lvl8pPr marL="3375422" indent="-225028" algn="l" defTabSz="900113" rtl="0" eaLnBrk="1" latinLnBrk="0" hangingPunct="1">
              <a:lnSpc>
                <a:spcPct val="90000"/>
              </a:lnSpc>
              <a:spcBef>
                <a:spcPts val="492"/>
              </a:spcBef>
              <a:buFont typeface="Arial" panose="020B0604020202020204" pitchFamily="34" charset="0"/>
              <a:buChar char="•"/>
              <a:defRPr sz="1772" kern="1200">
                <a:solidFill>
                  <a:schemeClr val="tx1"/>
                </a:solidFill>
                <a:latin typeface="+mn-lt"/>
                <a:ea typeface="+mn-ea"/>
                <a:cs typeface="+mn-cs"/>
              </a:defRPr>
            </a:lvl8pPr>
            <a:lvl9pPr marL="3825478" indent="-225028" algn="l" defTabSz="900113" rtl="0" eaLnBrk="1" latinLnBrk="0" hangingPunct="1">
              <a:lnSpc>
                <a:spcPct val="90000"/>
              </a:lnSpc>
              <a:spcBef>
                <a:spcPts val="492"/>
              </a:spcBef>
              <a:buFont typeface="Arial" panose="020B0604020202020204" pitchFamily="34" charset="0"/>
              <a:buChar char="•"/>
              <a:defRPr sz="1772" kern="1200">
                <a:solidFill>
                  <a:schemeClr val="tx1"/>
                </a:solidFill>
                <a:latin typeface="+mn-lt"/>
                <a:ea typeface="+mn-ea"/>
                <a:cs typeface="+mn-cs"/>
              </a:defRPr>
            </a:lvl9pPr>
          </a:lstStyle>
          <a:p>
            <a:pPr marL="233363" indent="-233363">
              <a:spcBef>
                <a:spcPts val="0"/>
              </a:spcBef>
              <a:spcAft>
                <a:spcPts val="600"/>
              </a:spcAft>
            </a:pPr>
            <a:r>
              <a:rPr lang="en-US" sz="2000" b="1" i="1" dirty="0">
                <a:solidFill>
                  <a:schemeClr val="accent1">
                    <a:lumMod val="75000"/>
                  </a:schemeClr>
                </a:solidFill>
              </a:rPr>
              <a:t>LunaNet</a:t>
            </a:r>
            <a:r>
              <a:rPr lang="en-US" sz="2000" i="1" dirty="0">
                <a:solidFill>
                  <a:schemeClr val="accent1">
                    <a:lumMod val="75000"/>
                  </a:schemeClr>
                </a:solidFill>
              </a:rPr>
              <a:t> is envisioned as a </a:t>
            </a:r>
            <a:r>
              <a:rPr lang="en-US" sz="2000" b="1" i="1" dirty="0">
                <a:solidFill>
                  <a:schemeClr val="accent1">
                    <a:lumMod val="75000"/>
                  </a:schemeClr>
                </a:solidFill>
              </a:rPr>
              <a:t>set of cooperating networks providing communications and navigation services for users on and around the Moon</a:t>
            </a:r>
            <a:r>
              <a:rPr lang="en-US" sz="2000" i="1" dirty="0">
                <a:solidFill>
                  <a:schemeClr val="accent1">
                    <a:lumMod val="75000"/>
                  </a:schemeClr>
                </a:solidFill>
              </a:rPr>
              <a:t>. The LunaNet concept is </a:t>
            </a:r>
            <a:r>
              <a:rPr lang="en-US" sz="2000" b="1" i="1" dirty="0">
                <a:solidFill>
                  <a:schemeClr val="accent1">
                    <a:lumMod val="75000"/>
                  </a:schemeClr>
                </a:solidFill>
              </a:rPr>
              <a:t>based on a framework of mutually agreed-upon standards, protocols, and interface requirements that enable interoperability</a:t>
            </a:r>
            <a:r>
              <a:rPr lang="en-US" sz="2000" i="1" dirty="0">
                <a:solidFill>
                  <a:schemeClr val="accent1">
                    <a:lumMod val="75000"/>
                  </a:schemeClr>
                </a:solidFill>
              </a:rPr>
              <a:t>. </a:t>
            </a:r>
            <a:r>
              <a:rPr lang="en-US" sz="2000" i="1" dirty="0"/>
              <a:t>LunaNet is intended to allow many lunar mission users to engage the services of diverse commercial and government service providers in an open and evolvable architecture. </a:t>
            </a:r>
          </a:p>
          <a:p>
            <a:pPr marL="457200" lvl="1" indent="-223838">
              <a:spcBef>
                <a:spcPts val="0"/>
              </a:spcBef>
              <a:spcAft>
                <a:spcPts val="600"/>
              </a:spcAft>
              <a:buSzPct val="100000"/>
            </a:pPr>
            <a:r>
              <a:rPr lang="en-US" sz="1800" b="0" dirty="0">
                <a:solidFill>
                  <a:schemeClr val="accent1">
                    <a:lumMod val="75000"/>
                  </a:schemeClr>
                </a:solidFill>
              </a:rPr>
              <a:t>Service-Oriented</a:t>
            </a:r>
            <a:r>
              <a:rPr lang="en-US" sz="1800" b="0" dirty="0"/>
              <a:t>: LunaNet services can include data transmission and distribution of position, navigation, timing (PNT), and situational awareness information.</a:t>
            </a:r>
          </a:p>
          <a:p>
            <a:pPr marL="457200" lvl="1" indent="-223838">
              <a:spcBef>
                <a:spcPts val="0"/>
              </a:spcBef>
              <a:spcAft>
                <a:spcPts val="600"/>
              </a:spcAft>
              <a:buSzPct val="100000"/>
            </a:pPr>
            <a:r>
              <a:rPr lang="en-US" sz="1800" b="0" dirty="0">
                <a:solidFill>
                  <a:schemeClr val="accent1">
                    <a:lumMod val="75000"/>
                  </a:schemeClr>
                </a:solidFill>
              </a:rPr>
              <a:t>Scalable: </a:t>
            </a:r>
            <a:r>
              <a:rPr lang="en-US" sz="1800" b="0" dirty="0"/>
              <a:t>LunaNet can be introduced as part of the earliest missions and accommodate expansion as new users and service providers come online. </a:t>
            </a:r>
          </a:p>
          <a:p>
            <a:pPr marL="457200" lvl="1" indent="-223838">
              <a:spcBef>
                <a:spcPts val="0"/>
              </a:spcBef>
              <a:spcAft>
                <a:spcPts val="600"/>
              </a:spcAft>
              <a:buSzPct val="100000"/>
            </a:pPr>
            <a:r>
              <a:rPr lang="en-US" sz="1800" b="0" dirty="0">
                <a:solidFill>
                  <a:schemeClr val="accent1">
                    <a:lumMod val="75000"/>
                  </a:schemeClr>
                </a:solidFill>
              </a:rPr>
              <a:t>Open: </a:t>
            </a:r>
            <a:r>
              <a:rPr lang="en-US" sz="1800" b="0" dirty="0"/>
              <a:t>LunaNet is based on open international standards like the Internet</a:t>
            </a:r>
          </a:p>
          <a:p>
            <a:pPr marL="457200" lvl="1" indent="-223838">
              <a:spcBef>
                <a:spcPts val="0"/>
              </a:spcBef>
              <a:spcAft>
                <a:spcPts val="600"/>
              </a:spcAft>
              <a:buSzPct val="100000"/>
            </a:pPr>
            <a:r>
              <a:rPr lang="en-US" sz="1800" b="0" dirty="0">
                <a:solidFill>
                  <a:schemeClr val="accent1">
                    <a:lumMod val="75000"/>
                  </a:schemeClr>
                </a:solidFill>
              </a:rPr>
              <a:t>Resilient: </a:t>
            </a:r>
            <a:r>
              <a:rPr lang="en-US" sz="1800" b="0" dirty="0"/>
              <a:t>As LunaNet grows into many networks and users, it becomes steadily more resilient to individual failures and outages</a:t>
            </a:r>
          </a:p>
          <a:p>
            <a:pPr marL="457200" lvl="1" indent="-223838">
              <a:spcBef>
                <a:spcPts val="0"/>
              </a:spcBef>
              <a:spcAft>
                <a:spcPts val="600"/>
              </a:spcAft>
              <a:buSzPct val="100000"/>
            </a:pPr>
            <a:r>
              <a:rPr lang="en-US" sz="1800" b="0" dirty="0">
                <a:solidFill>
                  <a:schemeClr val="accent1">
                    <a:lumMod val="75000"/>
                  </a:schemeClr>
                </a:solidFill>
              </a:rPr>
              <a:t>Secure: </a:t>
            </a:r>
            <a:r>
              <a:rPr lang="en-US" sz="1800" b="0" dirty="0"/>
              <a:t>LunaNet protects sensitive and proprietary data while preventing or rapidly recovering from cyber threats  </a:t>
            </a:r>
          </a:p>
          <a:p>
            <a:pPr marL="457200" lvl="1" indent="-223838">
              <a:spcBef>
                <a:spcPts val="0"/>
              </a:spcBef>
              <a:spcAft>
                <a:spcPts val="600"/>
              </a:spcAft>
              <a:buSzPct val="100000"/>
            </a:pPr>
            <a:r>
              <a:rPr lang="en-US" sz="1800" b="0" dirty="0">
                <a:solidFill>
                  <a:schemeClr val="accent1">
                    <a:lumMod val="75000"/>
                  </a:schemeClr>
                </a:solidFill>
              </a:rPr>
              <a:t>Extensible: </a:t>
            </a:r>
            <a:r>
              <a:rPr lang="en-US" sz="1800" b="0" dirty="0"/>
              <a:t>The LunaNet concept is applicable to any planetary body.</a:t>
            </a:r>
          </a:p>
          <a:p>
            <a:pPr marL="457200" lvl="1" indent="-223838">
              <a:spcBef>
                <a:spcPts val="0"/>
              </a:spcBef>
              <a:spcAft>
                <a:spcPts val="600"/>
              </a:spcAft>
              <a:buSzPct val="100000"/>
            </a:pPr>
            <a:r>
              <a:rPr lang="en-US" sz="1800" b="0" dirty="0">
                <a:cs typeface="Times New Roman" panose="02020603050405020304" pitchFamily="18" charset="0"/>
              </a:rPr>
              <a:t>LunaNet is not a particular satellite or constellation of satellites, nor is it a project, program, or organization.</a:t>
            </a:r>
          </a:p>
        </p:txBody>
      </p:sp>
      <p:pic>
        <p:nvPicPr>
          <p:cNvPr id="7" name="Picture 6">
            <a:extLst>
              <a:ext uri="{FF2B5EF4-FFF2-40B4-BE49-F238E27FC236}">
                <a16:creationId xmlns:a16="http://schemas.microsoft.com/office/drawing/2014/main" id="{F06A0BCA-BF64-E044-9A20-49C207DD162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832" r="-3710" b="-6687"/>
          <a:stretch/>
        </p:blipFill>
        <p:spPr>
          <a:xfrm>
            <a:off x="8411640" y="3514525"/>
            <a:ext cx="4052855" cy="2069799"/>
          </a:xfrm>
          <a:prstGeom prst="rect">
            <a:avLst/>
          </a:prstGeom>
          <a:solidFill>
            <a:schemeClr val="bg2">
              <a:lumMod val="90000"/>
            </a:schemeClr>
          </a:solidFill>
        </p:spPr>
      </p:pic>
      <p:sp>
        <p:nvSpPr>
          <p:cNvPr id="8" name="TextBox 7">
            <a:extLst>
              <a:ext uri="{FF2B5EF4-FFF2-40B4-BE49-F238E27FC236}">
                <a16:creationId xmlns:a16="http://schemas.microsoft.com/office/drawing/2014/main" id="{4E8A49F4-F9CD-4827-AB58-A41C0AC469AD}"/>
              </a:ext>
            </a:extLst>
          </p:cNvPr>
          <p:cNvSpPr txBox="1"/>
          <p:nvPr/>
        </p:nvSpPr>
        <p:spPr>
          <a:xfrm>
            <a:off x="8247867" y="5647664"/>
            <a:ext cx="4380401" cy="1255728"/>
          </a:xfrm>
          <a:prstGeom prst="rect">
            <a:avLst/>
          </a:prstGeom>
          <a:solidFill>
            <a:schemeClr val="accent1"/>
          </a:solidFill>
          <a:ln w="19050">
            <a:solidFill>
              <a:schemeClr val="accent1"/>
            </a:solidFill>
          </a:ln>
        </p:spPr>
        <p:txBody>
          <a:bodyPr wrap="square" rtlCol="0">
            <a:spAutoFit/>
          </a:bodyPr>
          <a:lstStyle/>
          <a:p>
            <a:pPr algn="ctr" defTabSz="450056"/>
            <a:r>
              <a:rPr lang="en-US" sz="1890" dirty="0">
                <a:solidFill>
                  <a:prstClr val="white"/>
                </a:solidFill>
                <a:effectLst>
                  <a:outerShdw blurRad="38100" dist="38100" dir="2700000" algn="tl">
                    <a:srgbClr val="000000">
                      <a:alpha val="43137"/>
                    </a:srgbClr>
                  </a:outerShdw>
                </a:effectLst>
                <a:latin typeface="Calibri" panose="020F0502020204030204"/>
              </a:rPr>
              <a:t>There is broad interest in developing and implementing lunar communications &amp; PNT services among industry (US and foreign), international partners, and NASA. </a:t>
            </a:r>
          </a:p>
        </p:txBody>
      </p:sp>
      <p:sp>
        <p:nvSpPr>
          <p:cNvPr id="4" name="Slide Number Placeholder 3">
            <a:extLst>
              <a:ext uri="{FF2B5EF4-FFF2-40B4-BE49-F238E27FC236}">
                <a16:creationId xmlns:a16="http://schemas.microsoft.com/office/drawing/2014/main" id="{97CDA0EF-1C62-4FF6-BFF4-1C2299903183}"/>
              </a:ext>
            </a:extLst>
          </p:cNvPr>
          <p:cNvSpPr>
            <a:spLocks noGrp="1"/>
          </p:cNvSpPr>
          <p:nvPr>
            <p:ph type="sldNum" sz="quarter" idx="12"/>
          </p:nvPr>
        </p:nvSpPr>
        <p:spPr/>
        <p:txBody>
          <a:bodyPr/>
          <a:lstStyle/>
          <a:p>
            <a:fld id="{369A7AB8-C288-4B6D-983D-9C88E091BD8F}" type="slidenum">
              <a:rPr lang="en-US" smtClean="0"/>
              <a:t>7</a:t>
            </a:fld>
            <a:endParaRPr lang="en-US" dirty="0"/>
          </a:p>
        </p:txBody>
      </p:sp>
      <p:pic>
        <p:nvPicPr>
          <p:cNvPr id="9" name="Picture 4" descr="See the source image">
            <a:extLst>
              <a:ext uri="{FF2B5EF4-FFF2-40B4-BE49-F238E27FC236}">
                <a16:creationId xmlns:a16="http://schemas.microsoft.com/office/drawing/2014/main" id="{3D339132-68EF-43EB-AFD9-3B08733031E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411640" y="1170779"/>
            <a:ext cx="4052855" cy="2280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41502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F4B7D84-6742-4BF0-A3F5-807C4955CF3D}"/>
              </a:ext>
            </a:extLst>
          </p:cNvPr>
          <p:cNvSpPr>
            <a:spLocks noGrp="1"/>
          </p:cNvSpPr>
          <p:nvPr>
            <p:ph type="title"/>
          </p:nvPr>
        </p:nvSpPr>
        <p:spPr/>
        <p:txBody>
          <a:bodyPr/>
          <a:lstStyle/>
          <a:p>
            <a:r>
              <a:rPr lang="en-US" dirty="0"/>
              <a:t>Planetary Network Services</a:t>
            </a:r>
          </a:p>
        </p:txBody>
      </p:sp>
      <p:sp>
        <p:nvSpPr>
          <p:cNvPr id="12" name="Slide Number Placeholder 11">
            <a:extLst>
              <a:ext uri="{FF2B5EF4-FFF2-40B4-BE49-F238E27FC236}">
                <a16:creationId xmlns:a16="http://schemas.microsoft.com/office/drawing/2014/main" id="{414CD932-015D-4E6E-BEED-362CDE55600E}"/>
              </a:ext>
            </a:extLst>
          </p:cNvPr>
          <p:cNvSpPr>
            <a:spLocks noGrp="1"/>
          </p:cNvSpPr>
          <p:nvPr>
            <p:ph type="sldNum" sz="quarter" idx="12"/>
          </p:nvPr>
        </p:nvSpPr>
        <p:spPr/>
        <p:txBody>
          <a:bodyPr/>
          <a:lstStyle/>
          <a:p>
            <a:fld id="{369A7AB8-C288-4B6D-983D-9C88E091BD8F}" type="slidenum">
              <a:rPr lang="en-US" smtClean="0"/>
              <a:pPr/>
              <a:t>8</a:t>
            </a:fld>
            <a:endParaRPr lang="en-US"/>
          </a:p>
        </p:txBody>
      </p:sp>
      <p:pic>
        <p:nvPicPr>
          <p:cNvPr id="8" name="Picture 7">
            <a:extLst>
              <a:ext uri="{FF2B5EF4-FFF2-40B4-BE49-F238E27FC236}">
                <a16:creationId xmlns:a16="http://schemas.microsoft.com/office/drawing/2014/main" id="{1DE58CA0-48F7-4979-A2BB-DC31F5C60E4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40323" y="3007944"/>
            <a:ext cx="4576280" cy="2575667"/>
          </a:xfrm>
          <a:prstGeom prst="rect">
            <a:avLst/>
          </a:prstGeom>
        </p:spPr>
      </p:pic>
      <p:sp>
        <p:nvSpPr>
          <p:cNvPr id="9" name="TextBox 8">
            <a:extLst>
              <a:ext uri="{FF2B5EF4-FFF2-40B4-BE49-F238E27FC236}">
                <a16:creationId xmlns:a16="http://schemas.microsoft.com/office/drawing/2014/main" id="{F6849DD7-65D5-45D6-800A-03621E8EEB45}"/>
              </a:ext>
            </a:extLst>
          </p:cNvPr>
          <p:cNvSpPr txBox="1"/>
          <p:nvPr/>
        </p:nvSpPr>
        <p:spPr>
          <a:xfrm>
            <a:off x="393601" y="3017089"/>
            <a:ext cx="3931920" cy="2544286"/>
          </a:xfrm>
          <a:prstGeom prst="rect">
            <a:avLst/>
          </a:prstGeom>
          <a:solidFill>
            <a:srgbClr val="FF7575"/>
          </a:solidFill>
          <a:ln>
            <a:solidFill>
              <a:schemeClr val="tx1">
                <a:lumMod val="75000"/>
                <a:lumOff val="25000"/>
              </a:schemeClr>
            </a:solidFill>
          </a:ln>
        </p:spPr>
        <p:txBody>
          <a:bodyPr wrap="square" rtlCol="0">
            <a:spAutoFit/>
          </a:bodyPr>
          <a:lstStyle/>
          <a:p>
            <a:pPr>
              <a:spcAft>
                <a:spcPts val="400"/>
              </a:spcAft>
            </a:pPr>
            <a:r>
              <a:rPr lang="en-US" b="1" dirty="0"/>
              <a:t>PNT Services</a:t>
            </a:r>
          </a:p>
          <a:p>
            <a:pPr marL="169863" indent="-169863">
              <a:spcAft>
                <a:spcPts val="400"/>
              </a:spcAft>
              <a:buFont typeface="Arial" panose="020B0604020202020204" pitchFamily="34" charset="0"/>
              <a:buChar char="•"/>
            </a:pPr>
            <a:r>
              <a:rPr lang="en-US" sz="1600" dirty="0"/>
              <a:t>Precise position, velocity &amp; time for autonomous nav &amp; collision avoidance</a:t>
            </a:r>
          </a:p>
          <a:p>
            <a:pPr marL="169863" indent="-169863">
              <a:spcAft>
                <a:spcPts val="400"/>
              </a:spcAft>
              <a:buFont typeface="Arial" panose="020B0604020202020204" pitchFamily="34" charset="0"/>
              <a:buChar char="•"/>
            </a:pPr>
            <a:r>
              <a:rPr lang="en-US" sz="1600" dirty="0"/>
              <a:t>Fusion of multiple data types including radiometrics, optimetrics, celestial nav, optical nav, terrain relative nav, &amp; GNSS</a:t>
            </a:r>
          </a:p>
          <a:p>
            <a:pPr marL="169863" indent="-169863">
              <a:spcAft>
                <a:spcPts val="400"/>
              </a:spcAft>
              <a:buFont typeface="Arial" panose="020B0604020202020204" pitchFamily="34" charset="0"/>
              <a:buChar char="•"/>
            </a:pPr>
            <a:r>
              <a:rPr lang="en-US" sz="1600" dirty="0"/>
              <a:t>AFS service supplies time transfer and metric tracking to synchronize users</a:t>
            </a:r>
          </a:p>
          <a:p>
            <a:pPr marL="169863" indent="-169863">
              <a:spcAft>
                <a:spcPts val="400"/>
              </a:spcAft>
              <a:buFont typeface="Arial" panose="020B0604020202020204" pitchFamily="34" charset="0"/>
              <a:buChar char="•"/>
            </a:pPr>
            <a:endParaRPr lang="en-US" sz="1600" dirty="0"/>
          </a:p>
        </p:txBody>
      </p:sp>
      <p:sp>
        <p:nvSpPr>
          <p:cNvPr id="10" name="TextBox 9">
            <a:extLst>
              <a:ext uri="{FF2B5EF4-FFF2-40B4-BE49-F238E27FC236}">
                <a16:creationId xmlns:a16="http://schemas.microsoft.com/office/drawing/2014/main" id="{62B9F474-4C90-4F03-B15B-DAFC69CCD6C3}"/>
              </a:ext>
            </a:extLst>
          </p:cNvPr>
          <p:cNvSpPr txBox="1"/>
          <p:nvPr/>
        </p:nvSpPr>
        <p:spPr>
          <a:xfrm>
            <a:off x="8488389" y="3019139"/>
            <a:ext cx="3931920" cy="2544286"/>
          </a:xfrm>
          <a:prstGeom prst="rect">
            <a:avLst/>
          </a:prstGeom>
          <a:solidFill>
            <a:srgbClr val="A4C5E6"/>
          </a:solidFill>
          <a:ln>
            <a:solidFill>
              <a:schemeClr val="tx1"/>
            </a:solidFill>
          </a:ln>
        </p:spPr>
        <p:txBody>
          <a:bodyPr wrap="square" rtlCol="0">
            <a:spAutoFit/>
          </a:bodyPr>
          <a:lstStyle/>
          <a:p>
            <a:pPr>
              <a:spcAft>
                <a:spcPts val="600"/>
              </a:spcAft>
            </a:pPr>
            <a:r>
              <a:rPr lang="en-US" b="1" dirty="0"/>
              <a:t>Detection &amp; Information Services</a:t>
            </a:r>
            <a:endParaRPr lang="en-US" sz="1400" b="1" dirty="0"/>
          </a:p>
          <a:p>
            <a:pPr marL="169863" indent="-169863">
              <a:spcAft>
                <a:spcPts val="400"/>
              </a:spcAft>
              <a:buFont typeface="Arial" panose="020B0604020202020204" pitchFamily="34" charset="0"/>
              <a:buChar char="•"/>
            </a:pPr>
            <a:r>
              <a:rPr lang="en-US" sz="1600" dirty="0"/>
              <a:t>Alerts for events such as space weather, collision avoidance, &amp; surface impact predictions sent to all LunaNet subscribers </a:t>
            </a:r>
            <a:endParaRPr lang="en-US" sz="1000" dirty="0"/>
          </a:p>
          <a:p>
            <a:pPr marL="169863" indent="-169863">
              <a:spcAft>
                <a:spcPts val="600"/>
              </a:spcAft>
              <a:buFont typeface="Arial" panose="020B0604020202020204" pitchFamily="34" charset="0"/>
              <a:buChar char="•"/>
            </a:pPr>
            <a:r>
              <a:rPr lang="en-US" sz="1600" dirty="0"/>
              <a:t>Mission sensors for space weather and other measurements distribute information services to other users via LunaNet information services</a:t>
            </a:r>
          </a:p>
          <a:p>
            <a:pPr marL="169863" indent="-169863">
              <a:spcAft>
                <a:spcPts val="600"/>
              </a:spcAft>
              <a:buFont typeface="Arial" panose="020B0604020202020204" pitchFamily="34" charset="0"/>
              <a:buChar char="•"/>
            </a:pPr>
            <a:r>
              <a:rPr lang="en-US" sz="1600" dirty="0"/>
              <a:t>Search and Rescue (SAR) services </a:t>
            </a:r>
          </a:p>
        </p:txBody>
      </p:sp>
      <p:sp>
        <p:nvSpPr>
          <p:cNvPr id="5" name="TextBox 4">
            <a:extLst>
              <a:ext uri="{FF2B5EF4-FFF2-40B4-BE49-F238E27FC236}">
                <a16:creationId xmlns:a16="http://schemas.microsoft.com/office/drawing/2014/main" id="{5093679D-4E30-4841-A1D1-BB2FD19CC2F1}"/>
              </a:ext>
            </a:extLst>
          </p:cNvPr>
          <p:cNvSpPr txBox="1"/>
          <p:nvPr/>
        </p:nvSpPr>
        <p:spPr>
          <a:xfrm>
            <a:off x="1377755" y="1343527"/>
            <a:ext cx="10058400" cy="1674343"/>
          </a:xfrm>
          <a:prstGeom prst="rect">
            <a:avLst/>
          </a:prstGeom>
          <a:solidFill>
            <a:srgbClr val="9AC87A"/>
          </a:solidFill>
          <a:ln>
            <a:solidFill>
              <a:schemeClr val="tx1">
                <a:lumMod val="75000"/>
                <a:lumOff val="25000"/>
              </a:schemeClr>
            </a:solidFill>
          </a:ln>
        </p:spPr>
        <p:txBody>
          <a:bodyPr wrap="square" rtlCol="0">
            <a:spAutoFit/>
          </a:bodyPr>
          <a:lstStyle/>
          <a:p>
            <a:pPr>
              <a:spcAft>
                <a:spcPts val="600"/>
              </a:spcAft>
            </a:pPr>
            <a:r>
              <a:rPr lang="en-US" b="1" dirty="0"/>
              <a:t>Networked Communication Services</a:t>
            </a:r>
            <a:endParaRPr lang="en-US" sz="1600" dirty="0"/>
          </a:p>
          <a:p>
            <a:pPr marL="169863" indent="-169863">
              <a:spcAft>
                <a:spcPts val="400"/>
              </a:spcAft>
              <a:buFont typeface="Arial" panose="020B0604020202020204" pitchFamily="34" charset="0"/>
              <a:buChar char="•"/>
            </a:pPr>
            <a:r>
              <a:rPr lang="en-US" sz="1600" dirty="0"/>
              <a:t>Critical data transmitted in real time.</a:t>
            </a:r>
          </a:p>
          <a:p>
            <a:pPr marL="169863" indent="-169863">
              <a:spcAft>
                <a:spcPts val="400"/>
              </a:spcAft>
              <a:buFont typeface="Arial" panose="020B0604020202020204" pitchFamily="34" charset="0"/>
              <a:buChar char="•"/>
            </a:pPr>
            <a:r>
              <a:rPr lang="en-US" sz="1600" dirty="0"/>
              <a:t>Data aggregated and transmitted in store-and-forward mode from orbiting and surface relays</a:t>
            </a:r>
          </a:p>
          <a:p>
            <a:pPr marL="169863" indent="-169863">
              <a:spcAft>
                <a:spcPts val="400"/>
              </a:spcAft>
              <a:buFont typeface="Arial" panose="020B0604020202020204" pitchFamily="34" charset="0"/>
              <a:buChar char="•"/>
            </a:pPr>
            <a:r>
              <a:rPr lang="en-US" sz="1600" dirty="0"/>
              <a:t>Data exchanged among lunar users with no need for transfer to and from Earth</a:t>
            </a:r>
            <a:endParaRPr lang="en-US" sz="800" dirty="0"/>
          </a:p>
          <a:p>
            <a:pPr marL="169863" indent="-169863">
              <a:spcAft>
                <a:spcPts val="400"/>
              </a:spcAft>
              <a:buFont typeface="Arial" panose="020B0604020202020204" pitchFamily="34" charset="0"/>
              <a:buChar char="•"/>
            </a:pPr>
            <a:r>
              <a:rPr lang="en-US" sz="1600" dirty="0"/>
              <a:t>Data sent on demand by user or scheduled to better manage Earth stations loading &amp; spectrum use</a:t>
            </a:r>
          </a:p>
        </p:txBody>
      </p:sp>
      <p:sp>
        <p:nvSpPr>
          <p:cNvPr id="6" name="TextBox 5">
            <a:extLst>
              <a:ext uri="{FF2B5EF4-FFF2-40B4-BE49-F238E27FC236}">
                <a16:creationId xmlns:a16="http://schemas.microsoft.com/office/drawing/2014/main" id="{EC80B23D-553B-4C5E-906A-191401974570}"/>
              </a:ext>
            </a:extLst>
          </p:cNvPr>
          <p:cNvSpPr txBox="1"/>
          <p:nvPr/>
        </p:nvSpPr>
        <p:spPr>
          <a:xfrm>
            <a:off x="1377755" y="5562600"/>
            <a:ext cx="10058400" cy="990015"/>
          </a:xfrm>
          <a:prstGeom prst="rect">
            <a:avLst/>
          </a:prstGeom>
          <a:solidFill>
            <a:srgbClr val="FFE181">
              <a:alpha val="69804"/>
            </a:srgbClr>
          </a:solidFill>
          <a:ln>
            <a:solidFill>
              <a:schemeClr val="tx1">
                <a:lumMod val="75000"/>
                <a:lumOff val="25000"/>
              </a:schemeClr>
            </a:solidFill>
          </a:ln>
        </p:spPr>
        <p:txBody>
          <a:bodyPr wrap="square" rtlCol="0">
            <a:spAutoFit/>
          </a:bodyPr>
          <a:lstStyle/>
          <a:p>
            <a:pPr>
              <a:spcAft>
                <a:spcPts val="600"/>
              </a:spcAft>
            </a:pPr>
            <a:r>
              <a:rPr lang="en-US" b="1" dirty="0"/>
              <a:t>Science Services</a:t>
            </a:r>
          </a:p>
          <a:p>
            <a:pPr marL="169863" indent="-169863">
              <a:spcAft>
                <a:spcPts val="400"/>
              </a:spcAft>
              <a:buFont typeface="Arial" panose="020B0604020202020204" pitchFamily="34" charset="0"/>
              <a:buChar char="•"/>
            </a:pPr>
            <a:r>
              <a:rPr lang="en-US" sz="1600" dirty="0"/>
              <a:t>Use RF &amp; optical assets as (part of) scientific instruments</a:t>
            </a:r>
          </a:p>
          <a:p>
            <a:pPr marL="169863" indent="-169863">
              <a:spcAft>
                <a:spcPts val="400"/>
              </a:spcAft>
              <a:buFont typeface="Arial" panose="020B0604020202020204" pitchFamily="34" charset="0"/>
              <a:buChar char="•"/>
            </a:pPr>
            <a:r>
              <a:rPr lang="en-US" sz="1600" dirty="0"/>
              <a:t>Supports Radio &amp; Radar Sciences, Radio Astronomy / Very Long Baseline Interferometry (VLBI) &amp; other space sciences</a:t>
            </a:r>
          </a:p>
        </p:txBody>
      </p:sp>
    </p:spTree>
    <p:extLst>
      <p:ext uri="{BB962C8B-B14F-4D97-AF65-F5344CB8AC3E}">
        <p14:creationId xmlns:p14="http://schemas.microsoft.com/office/powerpoint/2010/main" val="18047128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E68A5EE-092B-4BAF-9A0D-EF4627EDB9D5}"/>
              </a:ext>
            </a:extLst>
          </p:cNvPr>
          <p:cNvSpPr>
            <a:spLocks noGrp="1"/>
          </p:cNvSpPr>
          <p:nvPr>
            <p:ph type="title"/>
          </p:nvPr>
        </p:nvSpPr>
        <p:spPr/>
        <p:txBody>
          <a:bodyPr/>
          <a:lstStyle/>
          <a:p>
            <a:r>
              <a:rPr lang="en-US" sz="4000" dirty="0" err="1"/>
              <a:t>LunaNet</a:t>
            </a:r>
            <a:r>
              <a:rPr lang="en-US" sz="4000" dirty="0"/>
              <a:t> PNT Services</a:t>
            </a:r>
            <a:endParaRPr lang="en-US" dirty="0">
              <a:solidFill>
                <a:srgbClr val="FF0000"/>
              </a:solidFill>
            </a:endParaRPr>
          </a:p>
        </p:txBody>
      </p:sp>
      <p:sp>
        <p:nvSpPr>
          <p:cNvPr id="4" name="Slide Number Placeholder 3">
            <a:extLst>
              <a:ext uri="{FF2B5EF4-FFF2-40B4-BE49-F238E27FC236}">
                <a16:creationId xmlns:a16="http://schemas.microsoft.com/office/drawing/2014/main" id="{E291FEFC-1DC8-48E4-8958-36A6743F37AD}"/>
              </a:ext>
            </a:extLst>
          </p:cNvPr>
          <p:cNvSpPr>
            <a:spLocks noGrp="1"/>
          </p:cNvSpPr>
          <p:nvPr>
            <p:ph type="sldNum" sz="quarter" idx="12"/>
          </p:nvPr>
        </p:nvSpPr>
        <p:spPr/>
        <p:txBody>
          <a:bodyPr/>
          <a:lstStyle/>
          <a:p>
            <a:fld id="{369A7AB8-C288-4B6D-983D-9C88E091BD8F}" type="slidenum">
              <a:rPr lang="en-US" smtClean="0"/>
              <a:pPr/>
              <a:t>9</a:t>
            </a:fld>
            <a:endParaRPr lang="en-US"/>
          </a:p>
        </p:txBody>
      </p:sp>
      <p:graphicFrame>
        <p:nvGraphicFramePr>
          <p:cNvPr id="5" name="Table 4">
            <a:extLst>
              <a:ext uri="{FF2B5EF4-FFF2-40B4-BE49-F238E27FC236}">
                <a16:creationId xmlns:a16="http://schemas.microsoft.com/office/drawing/2014/main" id="{914E26F7-3B43-4795-A5CF-9976F01769A4}"/>
              </a:ext>
            </a:extLst>
          </p:cNvPr>
          <p:cNvGraphicFramePr>
            <a:graphicFrameLocks noGrp="1"/>
          </p:cNvGraphicFramePr>
          <p:nvPr/>
        </p:nvGraphicFramePr>
        <p:xfrm>
          <a:off x="381000" y="1371600"/>
          <a:ext cx="11996398" cy="4729239"/>
        </p:xfrm>
        <a:graphic>
          <a:graphicData uri="http://schemas.openxmlformats.org/drawingml/2006/table">
            <a:tbl>
              <a:tblPr firstRow="1"/>
              <a:tblGrid>
                <a:gridCol w="520678">
                  <a:extLst>
                    <a:ext uri="{9D8B030D-6E8A-4147-A177-3AD203B41FA5}">
                      <a16:colId xmlns:a16="http://schemas.microsoft.com/office/drawing/2014/main" val="3822434442"/>
                    </a:ext>
                  </a:extLst>
                </a:gridCol>
                <a:gridCol w="3365522">
                  <a:extLst>
                    <a:ext uri="{9D8B030D-6E8A-4147-A177-3AD203B41FA5}">
                      <a16:colId xmlns:a16="http://schemas.microsoft.com/office/drawing/2014/main" val="1799429115"/>
                    </a:ext>
                  </a:extLst>
                </a:gridCol>
                <a:gridCol w="8110198">
                  <a:extLst>
                    <a:ext uri="{9D8B030D-6E8A-4147-A177-3AD203B41FA5}">
                      <a16:colId xmlns:a16="http://schemas.microsoft.com/office/drawing/2014/main" val="3296466902"/>
                    </a:ext>
                  </a:extLst>
                </a:gridCol>
              </a:tblGrid>
              <a:tr h="288795">
                <a:tc>
                  <a:txBody>
                    <a:bodyPr/>
                    <a:lstStyle/>
                    <a:p>
                      <a:pPr marL="0" marR="0" algn="l" fontAlgn="t">
                        <a:spcBef>
                          <a:spcPts val="0"/>
                        </a:spcBef>
                        <a:spcAft>
                          <a:spcPts val="0"/>
                        </a:spcAft>
                      </a:pPr>
                      <a:endParaRPr lang="en-US" sz="1600" b="0" i="0" u="none" strike="noStrike" dirty="0">
                        <a:effectLst/>
                        <a:latin typeface="Arial" panose="020B0604020202020204" pitchFamily="34" charset="0"/>
                      </a:endParaRPr>
                    </a:p>
                  </a:txBody>
                  <a:tcPr marL="123179" marR="123179" marT="17108"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72C4"/>
                    </a:solidFill>
                  </a:tcPr>
                </a:tc>
                <a:tc>
                  <a:txBody>
                    <a:bodyPr/>
                    <a:lstStyle/>
                    <a:p>
                      <a:pPr marL="0" marR="0" algn="l" fontAlgn="t">
                        <a:spcBef>
                          <a:spcPts val="0"/>
                        </a:spcBef>
                        <a:spcAft>
                          <a:spcPts val="0"/>
                        </a:spcAft>
                      </a:pPr>
                      <a:r>
                        <a:rPr lang="en-US" sz="1600" b="1" i="0" u="none" strike="noStrike"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Service </a:t>
                      </a:r>
                      <a:endParaRPr lang="en-US" sz="2400" b="0" i="0" u="none" strike="noStrike" dirty="0">
                        <a:effectLst/>
                        <a:latin typeface="Arial" panose="020B0604020202020204" pitchFamily="34" charset="0"/>
                      </a:endParaRPr>
                    </a:p>
                  </a:txBody>
                  <a:tcPr marL="123179" marR="123179" marT="17108"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72C4"/>
                    </a:solidFill>
                  </a:tcPr>
                </a:tc>
                <a:tc>
                  <a:txBody>
                    <a:bodyPr/>
                    <a:lstStyle/>
                    <a:p>
                      <a:pPr marL="0" marR="0" algn="l" fontAlgn="t">
                        <a:spcBef>
                          <a:spcPts val="0"/>
                        </a:spcBef>
                        <a:spcAft>
                          <a:spcPts val="0"/>
                        </a:spcAft>
                      </a:pPr>
                      <a:r>
                        <a:rPr lang="en-US" sz="1600" b="1" i="0" u="none" strike="noStrike"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Description</a:t>
                      </a:r>
                      <a:endParaRPr lang="en-US" sz="2400" b="0" i="0" u="none" strike="noStrike" dirty="0">
                        <a:effectLst/>
                        <a:latin typeface="Arial" panose="020B0604020202020204" pitchFamily="34" charset="0"/>
                      </a:endParaRPr>
                    </a:p>
                  </a:txBody>
                  <a:tcPr marL="123179" marR="123179" marT="17108"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72C4"/>
                    </a:solidFill>
                  </a:tcPr>
                </a:tc>
                <a:extLst>
                  <a:ext uri="{0D108BD9-81ED-4DB2-BD59-A6C34878D82A}">
                    <a16:rowId xmlns:a16="http://schemas.microsoft.com/office/drawing/2014/main" val="2791506459"/>
                  </a:ext>
                </a:extLst>
              </a:tr>
              <a:tr h="274320">
                <a:tc rowSpan="3">
                  <a:txBody>
                    <a:bodyPr/>
                    <a:lstStyle/>
                    <a:p>
                      <a:pPr marL="0" marR="0" algn="ctr" fontAlgn="t">
                        <a:spcBef>
                          <a:spcPts val="0"/>
                        </a:spcBef>
                        <a:spcAft>
                          <a:spcPts val="0"/>
                        </a:spcAft>
                      </a:pPr>
                      <a:r>
                        <a:rPr lang="en-US" sz="1800" b="1" i="0" u="none" strike="noStrike" dirty="0">
                          <a:effectLst/>
                          <a:latin typeface="Arial" panose="020B0604020202020204" pitchFamily="34" charset="0"/>
                        </a:rPr>
                        <a:t>“Positioning”</a:t>
                      </a:r>
                    </a:p>
                  </a:txBody>
                  <a:tcPr marL="123179" marR="123179" marT="17108" marB="0" vert="vert270" anchor="ctr">
                    <a:lnL w="12700" cap="flat" cmpd="sng" algn="ctr">
                      <a:solidFill>
                        <a:schemeClr val="tx1"/>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fontAlgn="t">
                        <a:spcBef>
                          <a:spcPts val="0"/>
                        </a:spcBef>
                        <a:spcAft>
                          <a:spcPts val="0"/>
                        </a:spcAft>
                      </a:pPr>
                      <a:r>
                        <a:rPr lang="en-US" sz="1600" b="0" i="0" u="none" strike="noStrik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Generate signal for (pseudo)range, Doppler, and time observable</a:t>
                      </a:r>
                      <a:endParaRPr lang="en-US" sz="2400" b="0" i="0" u="none" strike="noStrike" dirty="0">
                        <a:solidFill>
                          <a:schemeClr val="tx1"/>
                        </a:solidFill>
                        <a:effectLst/>
                        <a:latin typeface="Arial" panose="020B0604020202020204" pitchFamily="34" charset="0"/>
                      </a:endParaRPr>
                    </a:p>
                  </a:txBody>
                  <a:tcPr marL="123179" marR="123179" marT="17108"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l" fontAlgn="t">
                        <a:spcBef>
                          <a:spcPts val="0"/>
                        </a:spcBef>
                        <a:spcAft>
                          <a:spcPts val="0"/>
                        </a:spcAft>
                      </a:pPr>
                      <a:r>
                        <a:rPr lang="en-US" sz="1600" b="0" i="0" u="none" strike="noStrik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Produces time-synchronized fixed frequency signal with known ranging code for enabling 1-way </a:t>
                      </a:r>
                      <a:r>
                        <a:rPr lang="en-US" sz="1600" b="0" i="0" u="none" strike="noStrike"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pseudorange</a:t>
                      </a:r>
                      <a:r>
                        <a:rPr lang="en-US" sz="1600" b="0" i="0" u="none" strike="noStrik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Doppler, and time by receiver; or 2-way as a relay.</a:t>
                      </a:r>
                      <a:endParaRPr lang="en-US" sz="2400" b="0" i="0" u="none" strike="noStrike" dirty="0">
                        <a:solidFill>
                          <a:schemeClr val="tx1"/>
                        </a:solidFill>
                        <a:effectLst/>
                        <a:latin typeface="Arial" panose="020B0604020202020204" pitchFamily="34" charset="0"/>
                      </a:endParaRPr>
                    </a:p>
                  </a:txBody>
                  <a:tcPr marL="123179" marR="123179" marT="17108" marB="0">
                    <a:lnL w="12700" cap="flat" cmpd="sng" algn="ctr">
                      <a:solidFill>
                        <a:srgbClr val="8EAADB"/>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1632721020"/>
                  </a:ext>
                </a:extLst>
              </a:tr>
              <a:tr h="476536">
                <a:tc vMerge="1">
                  <a:txBody>
                    <a:bodyPr/>
                    <a:lstStyle/>
                    <a:p>
                      <a:pPr marL="0" marR="0" algn="l" fontAlgn="t">
                        <a:spcBef>
                          <a:spcPts val="0"/>
                        </a:spcBef>
                        <a:spcAft>
                          <a:spcPts val="0"/>
                        </a:spcAft>
                      </a:pPr>
                      <a:endParaRPr lang="en-US" sz="3200" b="0" i="0" u="none" strike="noStrike" dirty="0">
                        <a:effectLst/>
                        <a:latin typeface="Arial" panose="020B0604020202020204" pitchFamily="34" charset="0"/>
                      </a:endParaRPr>
                    </a:p>
                  </a:txBody>
                  <a:tcPr marL="123179" marR="123179" marT="17108"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l" fontAlgn="t">
                        <a:spcBef>
                          <a:spcPts val="0"/>
                        </a:spcBef>
                        <a:spcAft>
                          <a:spcPts val="0"/>
                        </a:spcAft>
                      </a:pPr>
                      <a:r>
                        <a:rPr lang="en-US" sz="1600" b="0" i="0" u="none" strike="noStrik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Provide measurements via message</a:t>
                      </a:r>
                      <a:endParaRPr lang="en-US" sz="2400" b="0" i="0" u="none" strike="noStrike" dirty="0">
                        <a:solidFill>
                          <a:schemeClr val="tx1"/>
                        </a:solidFill>
                        <a:effectLst/>
                        <a:latin typeface="Arial" panose="020B0604020202020204" pitchFamily="34" charset="0"/>
                      </a:endParaRPr>
                    </a:p>
                  </a:txBody>
                  <a:tcPr marL="123179" marR="123179" marT="17108"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l" fontAlgn="t">
                        <a:spcBef>
                          <a:spcPts val="0"/>
                        </a:spcBef>
                        <a:spcAft>
                          <a:spcPts val="0"/>
                        </a:spcAft>
                      </a:pPr>
                      <a:r>
                        <a:rPr lang="en-US" sz="1600" b="0" i="0" u="none" strike="noStrik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Transmits the </a:t>
                      </a:r>
                      <a:r>
                        <a:rPr lang="en-US" sz="1600" b="0" i="0" u="none" strike="noStrike"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LunaNet</a:t>
                      </a:r>
                      <a:r>
                        <a:rPr lang="en-US" sz="1600" b="0" i="0" u="none" strike="noStrik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-created measurements of 1- or 2-way range and Doppler to a receiving vehicle via standard message.</a:t>
                      </a:r>
                      <a:endParaRPr lang="en-US" sz="2400" b="0" i="0" u="none" strike="noStrike" dirty="0">
                        <a:solidFill>
                          <a:schemeClr val="tx1"/>
                        </a:solidFill>
                        <a:effectLst/>
                        <a:latin typeface="Arial" panose="020B0604020202020204" pitchFamily="34" charset="0"/>
                      </a:endParaRPr>
                    </a:p>
                  </a:txBody>
                  <a:tcPr marL="123179" marR="123179" marT="17108" marB="0">
                    <a:lnL w="12700" cap="flat" cmpd="sng" algn="ctr">
                      <a:solidFill>
                        <a:srgbClr val="8EAADB"/>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85293123"/>
                  </a:ext>
                </a:extLst>
              </a:tr>
              <a:tr h="505148">
                <a:tc vMerge="1">
                  <a:txBody>
                    <a:bodyPr/>
                    <a:lstStyle/>
                    <a:p>
                      <a:pPr marL="0" marR="0" algn="l" fontAlgn="t">
                        <a:spcBef>
                          <a:spcPts val="0"/>
                        </a:spcBef>
                        <a:spcAft>
                          <a:spcPts val="0"/>
                        </a:spcAft>
                      </a:pPr>
                      <a:endParaRPr lang="en-US" sz="3200" b="0" i="0" u="none" strike="noStrike" dirty="0">
                        <a:effectLst/>
                        <a:latin typeface="Arial" panose="020B0604020202020204" pitchFamily="34" charset="0"/>
                      </a:endParaRPr>
                    </a:p>
                  </a:txBody>
                  <a:tcPr marL="123179" marR="123179" marT="17108"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l" fontAlgn="t">
                        <a:spcBef>
                          <a:spcPts val="0"/>
                        </a:spcBef>
                        <a:spcAft>
                          <a:spcPts val="0"/>
                        </a:spcAft>
                      </a:pPr>
                      <a:r>
                        <a:rPr lang="en-US" sz="1600" b="0" i="0" u="none" strike="noStrik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Establish onboard navigation using </a:t>
                      </a:r>
                      <a:r>
                        <a:rPr lang="en-US" sz="1600" b="0" i="1" u="none" strike="noStrik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in situ</a:t>
                      </a:r>
                      <a:r>
                        <a:rPr lang="en-US" sz="1600" b="0" i="0" u="none" strike="noStrik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measurements</a:t>
                      </a:r>
                      <a:endParaRPr lang="en-US" sz="2400" b="0" i="0" u="none" strike="noStrike" dirty="0">
                        <a:solidFill>
                          <a:schemeClr val="tx1"/>
                        </a:solidFill>
                        <a:effectLst/>
                        <a:latin typeface="Arial" panose="020B0604020202020204" pitchFamily="34" charset="0"/>
                      </a:endParaRPr>
                    </a:p>
                  </a:txBody>
                  <a:tcPr marL="123179" marR="123179" marT="17108"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fontAlgn="t">
                        <a:spcBef>
                          <a:spcPts val="0"/>
                        </a:spcBef>
                        <a:spcAft>
                          <a:spcPts val="0"/>
                        </a:spcAft>
                      </a:pPr>
                      <a:r>
                        <a:rPr lang="en-US" sz="1600" b="0" i="0" u="none" strike="noStrike"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LunaNet</a:t>
                      </a:r>
                      <a:r>
                        <a:rPr lang="en-US" sz="1600" b="0" i="0" u="none" strike="noStrik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estimates state using onboard sensors, such as optical navigation, weak-signal GNSS, accelerometer, IMU, or </a:t>
                      </a:r>
                      <a:r>
                        <a:rPr lang="en-US" sz="1600" b="0" i="0" u="none" strike="noStrike"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pseudorange</a:t>
                      </a:r>
                      <a:r>
                        <a:rPr lang="en-US" sz="1600" b="0" i="0" u="none" strike="noStrik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and Doppler from communication links to autonomously determine state in flight software and disseminate </a:t>
                      </a:r>
                      <a:r>
                        <a:rPr lang="en-US" sz="1600" b="0" i="0" u="none" strike="noStrike"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ephem</a:t>
                      </a:r>
                      <a:r>
                        <a:rPr lang="en-US" sz="1600" b="0" i="0" u="none" strike="noStrik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via standard message.</a:t>
                      </a:r>
                      <a:endParaRPr lang="en-US" sz="2400" b="0" i="0" u="none" strike="sngStrike" dirty="0">
                        <a:solidFill>
                          <a:schemeClr val="tx1"/>
                        </a:solidFill>
                        <a:effectLst/>
                        <a:latin typeface="Arial" panose="020B0604020202020204" pitchFamily="34" charset="0"/>
                      </a:endParaRPr>
                    </a:p>
                  </a:txBody>
                  <a:tcPr marL="123179" marR="123179" marT="17108" marB="0">
                    <a:lnL w="12700" cap="flat" cmpd="sng" algn="ctr">
                      <a:solidFill>
                        <a:srgbClr val="8EAADB"/>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56030336"/>
                  </a:ext>
                </a:extLst>
              </a:tr>
              <a:tr h="426720">
                <a:tc rowSpan="2">
                  <a:txBody>
                    <a:bodyPr/>
                    <a:lstStyle/>
                    <a:p>
                      <a:pPr marL="0" marR="0" algn="ctr" defTabSz="960120" rtl="0" eaLnBrk="1" fontAlgn="t" latinLnBrk="0" hangingPunct="1">
                        <a:spcBef>
                          <a:spcPts val="0"/>
                        </a:spcBef>
                        <a:spcAft>
                          <a:spcPts val="0"/>
                        </a:spcAft>
                      </a:pPr>
                      <a:r>
                        <a:rPr lang="en-US" sz="2000" b="1" i="0" u="none" strike="noStrike"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Navigation</a:t>
                      </a:r>
                    </a:p>
                  </a:txBody>
                  <a:tcPr marL="68580" marR="68580" marT="0" marB="0" vert="vert27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lvl="0" indent="0" algn="l" defTabSz="960120" rtl="0" eaLnBrk="1" fontAlgn="t" latinLnBrk="0" hangingPunct="1">
                        <a:lnSpc>
                          <a:spcPct val="100000"/>
                        </a:lnSpc>
                        <a:spcBef>
                          <a:spcPts val="0"/>
                        </a:spcBef>
                        <a:spcAft>
                          <a:spcPts val="0"/>
                        </a:spcAft>
                        <a:buClrTx/>
                        <a:buSzTx/>
                        <a:buFontTx/>
                        <a:buNone/>
                        <a:tabLst/>
                        <a:defRPr/>
                      </a:pPr>
                      <a:r>
                        <a:rPr lang="en-US" sz="1600" b="0" i="0" u="none" strike="noStrike"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Transmit </a:t>
                      </a:r>
                      <a:r>
                        <a:rPr lang="en-US" sz="1600" b="0" i="0" u="none" strike="noStrike" kern="12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LunaNet</a:t>
                      </a:r>
                      <a:r>
                        <a:rPr lang="en-US" sz="1600" b="0" i="0" u="none" strike="noStrike"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ephemeris for use in measurement processing</a:t>
                      </a: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lvl="0" indent="0" algn="l" defTabSz="960120" rtl="0" eaLnBrk="1" fontAlgn="t" latinLnBrk="0" hangingPunct="1">
                        <a:lnSpc>
                          <a:spcPct val="100000"/>
                        </a:lnSpc>
                        <a:spcBef>
                          <a:spcPts val="0"/>
                        </a:spcBef>
                        <a:spcAft>
                          <a:spcPts val="0"/>
                        </a:spcAft>
                        <a:buClrTx/>
                        <a:buSzTx/>
                        <a:buFontTx/>
                        <a:buNone/>
                        <a:tabLst/>
                        <a:defRPr/>
                      </a:pPr>
                      <a:r>
                        <a:rPr lang="en-US" sz="1600" b="0" i="0" u="none" strike="noStrike"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Provides spacecraft time series of position, velocity, time, &amp; solve-for states to user or </a:t>
                      </a:r>
                      <a:r>
                        <a:rPr lang="en-US" sz="1600" b="0" i="0" u="none" strike="noStrike" kern="12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LunaNet</a:t>
                      </a:r>
                      <a:r>
                        <a:rPr lang="en-US" sz="1600" b="0" i="0" u="none" strike="noStrike"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node to allow autonomous onboard processing of radiometric data for user estimate of state and network access. </a:t>
                      </a:r>
                    </a:p>
                  </a:txBody>
                  <a:tcPr marL="68580" marR="68580" marT="0" marB="0">
                    <a:lnL w="12700" cap="flat" cmpd="sng" algn="ctr">
                      <a:solidFill>
                        <a:srgbClr val="8EAADB"/>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4183145242"/>
                  </a:ext>
                </a:extLst>
              </a:tr>
              <a:tr h="396240">
                <a:tc vMerge="1">
                  <a:txBody>
                    <a:bodyPr/>
                    <a:lstStyle/>
                    <a:p>
                      <a:endParaRPr lang="en-US"/>
                    </a:p>
                  </a:txBody>
                  <a:tcPr/>
                </a:tc>
                <a:tc>
                  <a:txBody>
                    <a:bodyPr/>
                    <a:lstStyle/>
                    <a:p>
                      <a:pPr marL="0" marR="0" lvl="0" indent="0" algn="l" defTabSz="960120" rtl="0" eaLnBrk="1" fontAlgn="t" latinLnBrk="0" hangingPunct="1">
                        <a:lnSpc>
                          <a:spcPct val="100000"/>
                        </a:lnSpc>
                        <a:spcBef>
                          <a:spcPts val="0"/>
                        </a:spcBef>
                        <a:spcAft>
                          <a:spcPts val="0"/>
                        </a:spcAft>
                        <a:buClrTx/>
                        <a:buSzTx/>
                        <a:buFontTx/>
                        <a:buNone/>
                        <a:tabLst/>
                        <a:defRPr/>
                      </a:pPr>
                      <a:r>
                        <a:rPr lang="en-US" sz="1600" b="0" i="0" u="none" strike="noStrike"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Transmit user’s integrated position, velocity, &amp; time (PVT) state to user</a:t>
                      </a: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lvl="0" indent="0" algn="l" defTabSz="960120" rtl="0" eaLnBrk="1" fontAlgn="t" latinLnBrk="0" hangingPunct="1">
                        <a:lnSpc>
                          <a:spcPct val="100000"/>
                        </a:lnSpc>
                        <a:spcBef>
                          <a:spcPts val="0"/>
                        </a:spcBef>
                        <a:spcAft>
                          <a:spcPts val="0"/>
                        </a:spcAft>
                        <a:buClrTx/>
                        <a:buSzTx/>
                        <a:buFontTx/>
                        <a:buNone/>
                        <a:tabLst/>
                        <a:defRPr/>
                      </a:pPr>
                      <a:r>
                        <a:rPr lang="en-US" sz="1600" b="0" i="0" u="none" strike="noStrike"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Communicates </a:t>
                      </a:r>
                      <a:r>
                        <a:rPr lang="en-US" sz="1600" b="0" i="0" u="none" strike="noStrike" kern="12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LunaNet’s</a:t>
                      </a:r>
                      <a:r>
                        <a:rPr lang="en-US" sz="1600" b="0" i="0" u="none" strike="noStrike"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estimate of user’s position, velocity, time, &amp; solve-</a:t>
                      </a:r>
                      <a:r>
                        <a:rPr lang="en-US" sz="1600" b="0" i="0" u="none" strike="noStrike" kern="12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fors</a:t>
                      </a:r>
                      <a:r>
                        <a:rPr lang="en-US" sz="1600" b="0" i="0" u="none" strike="noStrike"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single-epoch state to another user or </a:t>
                      </a:r>
                      <a:r>
                        <a:rPr lang="en-US" sz="1600" b="0" i="0" u="none" strike="noStrike" kern="12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LunaNet</a:t>
                      </a:r>
                      <a:r>
                        <a:rPr lang="en-US" sz="1600" b="0" i="0" u="none" strike="noStrike"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node to support services or to user for Location Service. </a:t>
                      </a:r>
                    </a:p>
                  </a:txBody>
                  <a:tcPr marL="68580" marR="68580" marT="0" marB="0">
                    <a:lnL w="12700" cap="flat" cmpd="sng" algn="ctr">
                      <a:solidFill>
                        <a:srgbClr val="8EAADB"/>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2333746283"/>
                  </a:ext>
                </a:extLst>
              </a:tr>
              <a:tr h="365760">
                <a:tc rowSpan="3">
                  <a:txBody>
                    <a:bodyPr/>
                    <a:lstStyle/>
                    <a:p>
                      <a:pPr marL="0" marR="0" algn="ctr" defTabSz="960120" rtl="0" eaLnBrk="1" fontAlgn="t" latinLnBrk="0" hangingPunct="1">
                        <a:spcBef>
                          <a:spcPts val="0"/>
                        </a:spcBef>
                        <a:spcAft>
                          <a:spcPts val="0"/>
                        </a:spcAft>
                      </a:pPr>
                      <a:r>
                        <a:rPr lang="en-US" sz="1800" b="1" i="0" u="none" strike="noStrike" kern="1200" dirty="0">
                          <a:solidFill>
                            <a:schemeClr val="tx1"/>
                          </a:solidFill>
                          <a:effectLst/>
                          <a:latin typeface="Arial" panose="020B0604020202020204" pitchFamily="34" charset="0"/>
                          <a:ea typeface="+mn-ea"/>
                          <a:cs typeface="+mn-cs"/>
                        </a:rPr>
                        <a:t>Timing</a:t>
                      </a:r>
                    </a:p>
                  </a:txBody>
                  <a:tcPr marL="68580" marR="68580" marT="0" marB="0" vert="vert270" anchor="ctr">
                    <a:lnL w="12700" cap="flat" cmpd="sng" algn="ctr">
                      <a:solidFill>
                        <a:schemeClr val="tx1"/>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defTabSz="960120" rtl="0" eaLnBrk="1" fontAlgn="t" latinLnBrk="0" hangingPunct="1">
                        <a:spcBef>
                          <a:spcPts val="0"/>
                        </a:spcBef>
                        <a:spcAft>
                          <a:spcPts val="0"/>
                        </a:spcAft>
                      </a:pPr>
                      <a:r>
                        <a:rPr lang="en-US" sz="1600" b="0" i="0" u="none" strike="noStrike"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Maintain a stable onboard time reference </a:t>
                      </a: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l" defTabSz="960120" rtl="0" eaLnBrk="1" fontAlgn="t" latinLnBrk="0" hangingPunct="1">
                        <a:spcBef>
                          <a:spcPts val="0"/>
                        </a:spcBef>
                        <a:spcAft>
                          <a:spcPts val="0"/>
                        </a:spcAft>
                      </a:pPr>
                      <a:r>
                        <a:rPr lang="en-US" sz="1600" b="0" i="0" u="none" strike="noStrike"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Utilizes high-stability onboard oscillators/time source or external measurements to maintain a stable time-base.</a:t>
                      </a:r>
                    </a:p>
                  </a:txBody>
                  <a:tcPr marL="68580" marR="68580" marT="0" marB="0">
                    <a:lnL w="12700" cap="flat" cmpd="sng" algn="ctr">
                      <a:solidFill>
                        <a:srgbClr val="8EAADB"/>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380825188"/>
                  </a:ext>
                </a:extLst>
              </a:tr>
              <a:tr h="411480">
                <a:tc vMerge="1">
                  <a:txBody>
                    <a:bodyPr/>
                    <a:lstStyle/>
                    <a:p>
                      <a:pPr marL="0" marR="0" algn="l" defTabSz="960120" rtl="0" eaLnBrk="1" fontAlgn="t" latinLnBrk="0" hangingPunct="1">
                        <a:spcBef>
                          <a:spcPts val="0"/>
                        </a:spcBef>
                        <a:spcAft>
                          <a:spcPts val="0"/>
                        </a:spcAft>
                      </a:pPr>
                      <a:endParaRPr lang="en-US" sz="2000" b="0" i="0" u="none" strike="noStrike"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l" defTabSz="960120" rtl="0" eaLnBrk="1" fontAlgn="t" latinLnBrk="0" hangingPunct="1">
                        <a:spcBef>
                          <a:spcPts val="0"/>
                        </a:spcBef>
                        <a:spcAft>
                          <a:spcPts val="0"/>
                        </a:spcAft>
                      </a:pPr>
                      <a:r>
                        <a:rPr lang="en-US" sz="1600" b="0" i="0" u="none" strike="noStrike"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Provide a coarse time synchronization capability</a:t>
                      </a: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l" defTabSz="960120" rtl="0" eaLnBrk="1" fontAlgn="t" latinLnBrk="0" hangingPunct="1">
                        <a:spcBef>
                          <a:spcPts val="0"/>
                        </a:spcBef>
                        <a:spcAft>
                          <a:spcPts val="0"/>
                        </a:spcAft>
                      </a:pPr>
                      <a:r>
                        <a:rPr lang="en-US" sz="1600" b="0" i="0" u="none" strike="noStrike"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Broadcasts current time scale in a two- or one-way transmission to update onboard estimates of current global time, e.g., network-layer service such as Network Time Protocol (NTP)</a:t>
                      </a:r>
                    </a:p>
                  </a:txBody>
                  <a:tcPr marL="68580" marR="68580" marT="0" marB="0">
                    <a:lnL w="12700" cap="flat" cmpd="sng" algn="ctr">
                      <a:solidFill>
                        <a:srgbClr val="8EAADB"/>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4111099440"/>
                  </a:ext>
                </a:extLst>
              </a:tr>
              <a:tr h="457200">
                <a:tc vMerge="1">
                  <a:txBody>
                    <a:bodyPr/>
                    <a:lstStyle/>
                    <a:p>
                      <a:pPr marL="0" marR="0" algn="l" defTabSz="960120" rtl="0" eaLnBrk="1" fontAlgn="t" latinLnBrk="0" hangingPunct="1">
                        <a:spcBef>
                          <a:spcPts val="0"/>
                        </a:spcBef>
                        <a:spcAft>
                          <a:spcPts val="0"/>
                        </a:spcAft>
                      </a:pPr>
                      <a:endParaRPr lang="en-US" sz="2000" b="0" i="0" u="none" strike="noStrike"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l" defTabSz="960120" rtl="0" eaLnBrk="1" fontAlgn="t" latinLnBrk="0" hangingPunct="1">
                        <a:spcBef>
                          <a:spcPts val="0"/>
                        </a:spcBef>
                        <a:spcAft>
                          <a:spcPts val="0"/>
                        </a:spcAft>
                      </a:pPr>
                      <a:r>
                        <a:rPr lang="en-US" sz="1600" b="0" i="0" u="none" strike="noStrike"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Provide fine time synchronization capability</a:t>
                      </a: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defTabSz="960120" rtl="0" eaLnBrk="1" fontAlgn="t" latinLnBrk="0" hangingPunct="1">
                        <a:spcBef>
                          <a:spcPts val="0"/>
                        </a:spcBef>
                        <a:spcAft>
                          <a:spcPts val="0"/>
                        </a:spcAft>
                      </a:pPr>
                      <a:r>
                        <a:rPr lang="en-US" sz="1600" b="0" i="0" u="none" strike="noStrike"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Uses </a:t>
                      </a:r>
                      <a:r>
                        <a:rPr lang="en-US" sz="1600" b="0" i="0" u="none" strike="noStrik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time-synchronized fixed frequency signal with known ranging code </a:t>
                      </a:r>
                      <a:r>
                        <a:rPr lang="en-US" sz="1600" b="0" i="0" u="none" strike="noStrike"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on P2P, Broadcast, and Crosslink signals to permit high-accuracy disciplining of clocks within the network.</a:t>
                      </a:r>
                    </a:p>
                  </a:txBody>
                  <a:tcPr marL="68580" marR="68580" marT="0" marB="0">
                    <a:lnL w="12700" cap="flat" cmpd="sng" algn="ctr">
                      <a:solidFill>
                        <a:srgbClr val="8EAADB"/>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012737"/>
                  </a:ext>
                </a:extLst>
              </a:tr>
            </a:tbl>
          </a:graphicData>
        </a:graphic>
      </p:graphicFrame>
      <p:sp>
        <p:nvSpPr>
          <p:cNvPr id="2" name="TextBox 1">
            <a:extLst>
              <a:ext uri="{FF2B5EF4-FFF2-40B4-BE49-F238E27FC236}">
                <a16:creationId xmlns:a16="http://schemas.microsoft.com/office/drawing/2014/main" id="{B7D986E9-6CE8-1C44-A7CC-996662CB7A1A}"/>
              </a:ext>
            </a:extLst>
          </p:cNvPr>
          <p:cNvSpPr txBox="1"/>
          <p:nvPr/>
        </p:nvSpPr>
        <p:spPr>
          <a:xfrm>
            <a:off x="790714" y="6203938"/>
            <a:ext cx="11176970" cy="461665"/>
          </a:xfrm>
          <a:prstGeom prst="rect">
            <a:avLst/>
          </a:prstGeom>
          <a:noFill/>
        </p:spPr>
        <p:txBody>
          <a:bodyPr wrap="none" rtlCol="0">
            <a:spAutoFit/>
          </a:bodyPr>
          <a:lstStyle/>
          <a:p>
            <a:r>
              <a:rPr lang="en-US" sz="2400" b="1" i="1" dirty="0"/>
              <a:t>Philosophy: Comm signal structure enables PNT; not separate PNT and comm systems.</a:t>
            </a:r>
          </a:p>
        </p:txBody>
      </p:sp>
    </p:spTree>
    <p:extLst>
      <p:ext uri="{BB962C8B-B14F-4D97-AF65-F5344CB8AC3E}">
        <p14:creationId xmlns:p14="http://schemas.microsoft.com/office/powerpoint/2010/main" val="1157294028"/>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348DF7CEFC03A41A9771801E8D3F401" ma:contentTypeVersion="2" ma:contentTypeDescription="Create a new document." ma:contentTypeScope="" ma:versionID="5c3722d37a0563b072d99d9e8cdcde7d">
  <xsd:schema xmlns:xsd="http://www.w3.org/2001/XMLSchema" xmlns:xs="http://www.w3.org/2001/XMLSchema" xmlns:p="http://schemas.microsoft.com/office/2006/metadata/properties" xmlns:ns2="57fb39da-600e-467b-8fe8-5f17a748d6bb" targetNamespace="http://schemas.microsoft.com/office/2006/metadata/properties" ma:root="true" ma:fieldsID="43e419e9545369b79902a795cbfeb382" ns2:_="">
    <xsd:import namespace="57fb39da-600e-467b-8fe8-5f17a748d6bb"/>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fb39da-600e-467b-8fe8-5f17a748d6b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57fb39da-600e-467b-8fe8-5f17a748d6bb">
      <UserInfo>
        <DisplayName>Jim Schier</DisplayName>
        <AccountId>58</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8F43283-EF3A-4389-8C95-CF4CB243F69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7fb39da-600e-467b-8fe8-5f17a748d6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A3F4826-8C21-4BC6-AA00-5EA575417FDA}">
  <ds:schemaRefs>
    <ds:schemaRef ds:uri="http://purl.org/dc/dcmitype/"/>
    <ds:schemaRef ds:uri="http://purl.org/dc/terms/"/>
    <ds:schemaRef ds:uri="http://schemas.microsoft.com/office/2006/metadata/properties"/>
    <ds:schemaRef ds:uri="http://schemas.microsoft.com/office/2006/documentManagement/types"/>
    <ds:schemaRef ds:uri="http://www.w3.org/XML/1998/namespace"/>
    <ds:schemaRef ds:uri="http://purl.org/dc/elements/1.1/"/>
    <ds:schemaRef ds:uri="57fb39da-600e-467b-8fe8-5f17a748d6bb"/>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5A013F42-BAAA-4594-9540-10A17B45B7D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3513</Words>
  <Application>Microsoft Office PowerPoint</Application>
  <PresentationFormat>Custom</PresentationFormat>
  <Paragraphs>375</Paragraphs>
  <Slides>23</Slides>
  <Notes>3</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23</vt:i4>
      </vt:variant>
    </vt:vector>
  </HeadingPairs>
  <TitlesOfParts>
    <vt:vector size="29" baseType="lpstr">
      <vt:lpstr>Arial</vt:lpstr>
      <vt:lpstr>Calibri</vt:lpstr>
      <vt:lpstr>Calibri Light</vt:lpstr>
      <vt:lpstr>Wingdings</vt:lpstr>
      <vt:lpstr>1_Office Theme</vt:lpstr>
      <vt:lpstr>Office Theme</vt:lpstr>
      <vt:lpstr>LunaNet: The Lunar Internet for Space Communications &amp; Position, Navigation, &amp; Timing (PNT) Capabilities  </vt:lpstr>
      <vt:lpstr>            : Landing Humans On the Moon in 2024</vt:lpstr>
      <vt:lpstr>PowerPoint Presentation</vt:lpstr>
      <vt:lpstr>PowerPoint Presentation</vt:lpstr>
      <vt:lpstr>Lunar Exploration 21st Century Challenges</vt:lpstr>
      <vt:lpstr>Cislunar PNT Challenges</vt:lpstr>
      <vt:lpstr>Introduction to the Lunar Network, LunaNet</vt:lpstr>
      <vt:lpstr>Planetary Network Services</vt:lpstr>
      <vt:lpstr>LunaNet PNT Services</vt:lpstr>
      <vt:lpstr>Overview of Proposed LunaNet PNT Services</vt:lpstr>
      <vt:lpstr>LunaNet S-Band AFS Service</vt:lpstr>
      <vt:lpstr> LunaNet S-Band AFS Service</vt:lpstr>
      <vt:lpstr>Surface Navigation</vt:lpstr>
      <vt:lpstr>Peer-to-peer PNT Services (RF Only)</vt:lpstr>
      <vt:lpstr>LunaNet Crosslinks</vt:lpstr>
      <vt:lpstr>Lunar Reference System</vt:lpstr>
      <vt:lpstr>LunaNet CPNT Messages Overview</vt:lpstr>
      <vt:lpstr>LunaNet Message Concept</vt:lpstr>
      <vt:lpstr>LunaNet Status as of 10/19/2021</vt:lpstr>
      <vt:lpstr>LSIC PNT Q&amp;A</vt:lpstr>
      <vt:lpstr>LSIC Frequency Management Q&amp;A</vt:lpstr>
      <vt:lpstr>LSIC Comm Q&amp;A</vt:lpstr>
      <vt:lpstr>Benefits of LunaNet PNT Services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LunaNet: The Lunar Internet for Space Communications &amp; Position, Navigation, &amp; Timing (PNT) Capabilities</dc:title>
  <dc:creator/>
  <cp:lastModifiedBy/>
  <cp:revision>2</cp:revision>
  <dcterms:created xsi:type="dcterms:W3CDTF">2021-05-07T13:52:17Z</dcterms:created>
  <dcterms:modified xsi:type="dcterms:W3CDTF">2022-03-01T14:05:33Z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0x010100C348DF7CEFC03A41A9771801E8D3F401</vt:lpwstr>
  </property>
</Properties>
</file>