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60" r:id="rId3"/>
    <p:sldId id="829" r:id="rId4"/>
    <p:sldId id="263" r:id="rId5"/>
    <p:sldId id="264" r:id="rId6"/>
    <p:sldId id="840" r:id="rId7"/>
    <p:sldId id="83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5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0D593-BED2-4959-8858-6B5EB49853C1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329EC-45C5-4A36-BD5C-3B2D2ED4E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9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K8gD5PY-N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EB98F-D19E-4B51-BA2C-7F4A9947A2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capabilities are not only necessary for civil space – national security and commercial space are relying on these capabilities to perform their ambitious missions as well</a:t>
            </a:r>
          </a:p>
          <a:p>
            <a:r>
              <a:rPr lang="en-US" dirty="0"/>
              <a:t>I am going to focus on civil space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EB98F-D19E-4B51-BA2C-7F4A9947A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49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Persistent assets that can grow, adapt, and evolve over time – immortal spaceships</a:t>
            </a:r>
          </a:p>
          <a:p>
            <a:endParaRPr lang="en-US" dirty="0"/>
          </a:p>
          <a:p>
            <a:r>
              <a:rPr lang="en-US" dirty="0"/>
              <a:t>Technology</a:t>
            </a:r>
            <a:r>
              <a:rPr lang="en-US" baseline="0" dirty="0"/>
              <a:t> demonstration</a:t>
            </a:r>
          </a:p>
          <a:p>
            <a:r>
              <a:rPr lang="en-US" baseline="0" dirty="0"/>
              <a:t>Persistent observation</a:t>
            </a:r>
          </a:p>
          <a:p>
            <a:r>
              <a:rPr lang="en-US" baseline="0" dirty="0"/>
              <a:t>Robust, resilient systems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Source: NASA RAMSES </a:t>
            </a:r>
            <a:r>
              <a:rPr lang="en-US" dirty="0">
                <a:hlinkClick r:id="rId3"/>
              </a:rPr>
              <a:t>https://youtu.be/FK8gD5PY-Ng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EB98F-D19E-4B51-BA2C-7F4A9947A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13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systems larger and more capable than previously feasible within the launch constraint</a:t>
            </a:r>
          </a:p>
          <a:p>
            <a:endParaRPr lang="en-US" dirty="0"/>
          </a:p>
          <a:p>
            <a:r>
              <a:rPr lang="en-US" dirty="0"/>
              <a:t>Large telescope that could search for Earth-like exoplanets</a:t>
            </a:r>
          </a:p>
          <a:p>
            <a:r>
              <a:rPr lang="en-US" dirty="0"/>
              <a:t>Solar arrays</a:t>
            </a:r>
          </a:p>
          <a:p>
            <a:r>
              <a:rPr lang="en-US" dirty="0"/>
              <a:t>Communications antennas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EB98F-D19E-4B51-BA2C-7F4A9947A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403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Maintain and protect crew and systems on the surface</a:t>
            </a:r>
          </a:p>
          <a:p>
            <a:endParaRPr lang="en-US" dirty="0"/>
          </a:p>
          <a:p>
            <a:r>
              <a:rPr lang="en-US" dirty="0"/>
              <a:t>Refuel and maintain landers</a:t>
            </a:r>
          </a:p>
          <a:p>
            <a:r>
              <a:rPr lang="en-US" dirty="0"/>
              <a:t>Autonomous operations without crew</a:t>
            </a:r>
          </a:p>
          <a:p>
            <a:r>
              <a:rPr lang="en-US" dirty="0"/>
              <a:t>Provide a way to use resources found on the Moon</a:t>
            </a:r>
          </a:p>
          <a:p>
            <a:endParaRPr lang="en-US" dirty="0"/>
          </a:p>
          <a:p>
            <a:r>
              <a:rPr lang="en-US" dirty="0"/>
              <a:t>Source: VIDEO…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EB98F-D19E-4B51-BA2C-7F4A9947A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169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OSAM capabilities are the foundation for sustainable exploration and operations: refueling, maintenance, repair, assembly, spares manufacturing, ISRU</a:t>
            </a:r>
            <a:endParaRPr lang="en-US" i="0" dirty="0"/>
          </a:p>
          <a:p>
            <a:r>
              <a:rPr lang="en-US" dirty="0"/>
              <a:t>Create an ecosystem of future capabilities that make humanity a spacefaring civilization</a:t>
            </a:r>
          </a:p>
          <a:p>
            <a:r>
              <a:rPr lang="en-US" dirty="0"/>
              <a:t>NASA’s vision for the future in human exploration and science will rely on space infrastructure and OSAM capabilities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DEB98F-D19E-4B51-BA2C-7F4A9947A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18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FCC0-4EC5-44F7-B40A-5FBD01D57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6A1E6-CE75-4B7D-A704-EA9653686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C8D63-099A-411D-9D07-A73FAF6F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B3732-5579-4DAE-959E-08FB0131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F6896-F11C-44B0-A311-748B77B03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29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F62E-E5D3-47BD-B4AC-6B4F432E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EAB2B-ADCD-4A41-A8AE-27DEACA24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E9C89-BFE3-48A9-BFDC-D52490197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3E892-A7E9-46CA-84C4-75EB4F6B9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892EE-D5B1-4C9E-94AF-349E3348F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0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5F8D-7EFC-48A6-B8F0-605B2F36C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1EF0E-5716-43FA-961C-3638F93A4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A6039-5576-418C-8F26-90AB4C40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A0A1A-9FAD-412C-96FB-CD22A792E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EFB4C-328A-41EF-AEA6-0D2E8B23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9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BAEF-0244-409F-9F7B-FE8F063C6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1EFA2-8EC6-4C68-B9EB-68EA8465D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C9A1D-6C64-4294-8032-18C5D6401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1968B-750E-4F6B-B29E-26C4661C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02D43-BE9E-47F7-AD22-6C2C2A22A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C80A2-8E25-4953-A5C7-F5D6FF4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9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C9E86-69A9-4667-BE79-DF635E723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127B0-B2D6-4B41-99D3-3B08CB52B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7F22A-42D4-4C82-BC18-BBF70BFFE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02060-1EAB-42FE-B365-A2AF248E9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A5815-D8A8-4FBF-87E0-4FF2256B0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1D7CE3-8609-46C5-B1CF-8477779FA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2258A5-50E2-4A91-87FF-4013E78CA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B9331-8AAE-4EE7-A2A6-2948CCA8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0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72CEB-4836-4294-9D52-49064193C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0D13A-E7A9-4900-904B-A2BFB40A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DC433-89F0-4BA4-B558-C885DFA4F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3601D-9E9A-48CB-8CFD-032366E4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9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E0D99F-266E-45CC-AE05-3C0D0E4AA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91D284-F6DB-4F3C-8FA8-B445E44B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93584-149C-46B2-8BE8-65D67730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79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5A6D1-DC51-44A3-A487-8BC6EB379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6E353-4B15-462E-9762-B12FA693E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B1E19-A792-4BB7-B1ED-98E621060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9EAD7-F55F-4411-A955-A7E28A73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5A559-BE35-4C62-B195-E338BB8F3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2F55A-27CB-4167-8E76-AF2DE83D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5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34FC-1644-486A-8685-6729B7F86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335C08-BD30-4691-AC49-5869F7241D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B403F-DEA5-4E0A-AB0E-2CA980EA1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84BC1A-F7C3-4B86-863C-B673C0A7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5C69E-EA48-4FD6-9ED7-EE779F2C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7A722-7742-41E9-B861-412EC8D39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7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6B126-06F5-4972-AA5D-094CA3BC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D3B93-0505-4ED4-9993-84F7E4DB7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4E9D9-0EFC-4D11-8E95-02F7EA1F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8E6C2-2671-4A79-B595-B2D34CF9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01B53-4D2C-4067-9E87-C8D593FA1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5C9F38-24B2-4522-9E21-329C77B78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E6F598-A95E-482E-A61A-192EA008D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C25B0-D806-425A-8081-C57C0B5A0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E2DDD-7F48-47D5-B576-658E8F25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197A7-6352-4A0E-8064-30569C996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0A67E-10B4-4AEE-8DF4-AABA57478868}" type="datetime1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344966" cy="365125"/>
          </a:xfrm>
        </p:spPr>
        <p:txBody>
          <a:bodyPr/>
          <a:lstStyle/>
          <a:p>
            <a:fld id="{13A45933-0F97-4B24-BC4B-C5BF835C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90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200025"/>
            <a:ext cx="10353675" cy="962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49" y="1581150"/>
            <a:ext cx="11591925" cy="4595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1949" y="6356350"/>
            <a:ext cx="3219451" cy="365125"/>
          </a:xfrm>
        </p:spPr>
        <p:txBody>
          <a:bodyPr/>
          <a:lstStyle/>
          <a:p>
            <a:fld id="{B6DDFFFC-B1A2-436B-981F-D1CA0DEC2D7D}" type="datetime1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343274" cy="365125"/>
          </a:xfrm>
        </p:spPr>
        <p:txBody>
          <a:bodyPr/>
          <a:lstStyle/>
          <a:p>
            <a:fld id="{13A45933-0F97-4B24-BC4B-C5BF835C6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nas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5979" y="136715"/>
            <a:ext cx="1339346" cy="112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61950" y="1162050"/>
            <a:ext cx="10353675" cy="0"/>
          </a:xfrm>
          <a:prstGeom prst="line">
            <a:avLst/>
          </a:prstGeom>
          <a:ln w="28575">
            <a:solidFill>
              <a:srgbClr val="0B3D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928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200025"/>
            <a:ext cx="10353675" cy="962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1949" y="6356350"/>
            <a:ext cx="3219451" cy="365125"/>
          </a:xfrm>
        </p:spPr>
        <p:txBody>
          <a:bodyPr/>
          <a:lstStyle/>
          <a:p>
            <a:fld id="{8E967C57-22A1-462A-8413-0BCCCE4639A7}" type="datetime1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343274" cy="365125"/>
          </a:xfrm>
        </p:spPr>
        <p:txBody>
          <a:bodyPr/>
          <a:lstStyle/>
          <a:p>
            <a:fld id="{13A45933-0F97-4B24-BC4B-C5BF835C678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nasa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5979" y="136715"/>
            <a:ext cx="1339346" cy="112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61950" y="1162050"/>
            <a:ext cx="10353675" cy="0"/>
          </a:xfrm>
          <a:prstGeom prst="line">
            <a:avLst/>
          </a:prstGeom>
          <a:ln w="28575">
            <a:solidFill>
              <a:srgbClr val="0B3D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210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6256B-7E33-4EF8-BA4A-E872A868511D}" type="datetime1">
              <a:rPr lang="en-US" smtClean="0"/>
              <a:t>11/1/2021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2A338-ABA5-4225-B0AB-D15EBC6BD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3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A68DE5-BD8B-414B-B509-1052200C6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F3041-5BDC-40BE-A3CF-04DF50670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5611F-B078-4F95-89F1-35DE9E55F1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DA85A-01CA-4577-A5D2-491C03A162FB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D1A36-90D1-4875-B45D-4FB95838E7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36030-4935-4C7E-A138-140C9A7C4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EBC28-F6B2-440D-AC15-BD77315DA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6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106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C64C144-9EE4-4A5C-A0E3-3681A416E417}" type="datetime1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3A45933-0F97-4B24-BC4B-C5BF835C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1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FCC6D-E513-430C-BBD8-80DF683E8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13" y="365125"/>
            <a:ext cx="4054484" cy="193807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200" kern="1200" dirty="0">
                <a:solidFill>
                  <a:schemeClr val="tx1"/>
                </a:solidFill>
              </a:rPr>
              <a:t>OSAM: A Catalyst for Space Infrastructure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B2034-153E-4C9F-B8D1-9A9F2DF78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813" y="2945277"/>
            <a:ext cx="4054484" cy="3231685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dirty="0"/>
              <a:t>Dale Arney</a:t>
            </a:r>
          </a:p>
          <a:p>
            <a:pPr algn="l"/>
            <a:r>
              <a:rPr lang="en-US" sz="1800" i="1" dirty="0"/>
              <a:t>Chief Architect, OSAM National Initiative</a:t>
            </a:r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en-US" sz="1800" dirty="0"/>
              <a:t>AIAA ASCEND</a:t>
            </a:r>
          </a:p>
          <a:p>
            <a:pPr algn="l"/>
            <a:r>
              <a:rPr lang="en-US" sz="1800" dirty="0"/>
              <a:t>November 15,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F71E87-66B6-48E1-98CD-5EB797A1ABF3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88" r="-1" b="5788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CE7FD36-310E-417E-884C-87AC1ADDB8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562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E6239-7A47-4C89-A8C8-C0FF4352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356350"/>
            <a:ext cx="838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A45933-0F97-4B24-BC4B-C5BF835C6785}" type="slidenum">
              <a:rPr lang="en-US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D5A9B-E5D0-4426-B0A5-C47455F4A181}"/>
              </a:ext>
            </a:extLst>
          </p:cNvPr>
          <p:cNvSpPr txBox="1"/>
          <p:nvPr/>
        </p:nvSpPr>
        <p:spPr>
          <a:xfrm>
            <a:off x="10390062" y="3386593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Image Credit: NASA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5A2B4A-2A43-4835-9905-5559423945B8}"/>
              </a:ext>
            </a:extLst>
          </p:cNvPr>
          <p:cNvSpPr txBox="1"/>
          <p:nvPr/>
        </p:nvSpPr>
        <p:spPr>
          <a:xfrm>
            <a:off x="10390062" y="3803378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2807910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Space Infrastructure Built on OSAM</a:t>
            </a:r>
          </a:p>
        </p:txBody>
      </p:sp>
      <p:sp>
        <p:nvSpPr>
          <p:cNvPr id="6" name="Oval 5"/>
          <p:cNvSpPr/>
          <p:nvPr/>
        </p:nvSpPr>
        <p:spPr>
          <a:xfrm>
            <a:off x="2429164" y="1215039"/>
            <a:ext cx="5367950" cy="4075238"/>
          </a:xfrm>
          <a:prstGeom prst="ellipse">
            <a:avLst/>
          </a:prstGeom>
          <a:solidFill>
            <a:schemeClr val="accent1">
              <a:alpha val="28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915589" y="1227719"/>
            <a:ext cx="5059739" cy="4124640"/>
          </a:xfrm>
          <a:prstGeom prst="ellipse">
            <a:avLst/>
          </a:prstGeom>
          <a:solidFill>
            <a:srgbClr val="FF0000">
              <a:alpha val="28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816901" y="2385588"/>
            <a:ext cx="5059739" cy="4416025"/>
          </a:xfrm>
          <a:prstGeom prst="ellipse">
            <a:avLst/>
          </a:prstGeom>
          <a:solidFill>
            <a:schemeClr val="accent6">
              <a:alpha val="28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07680" y="2452088"/>
            <a:ext cx="21812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Repair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Upgrade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Refuel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Relocate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Assemble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Construct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Reconfigure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Manufacture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Polish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Recycle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3408" y="1469613"/>
            <a:ext cx="1357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CIVIL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7649" y="5300886"/>
            <a:ext cx="344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COMMERCIAL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6138" y="1512097"/>
            <a:ext cx="344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8958" y="1438835"/>
            <a:ext cx="232132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Science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Exploration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Department of Commerce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Department of Interior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64119" y="1402131"/>
            <a:ext cx="1683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rgbClr val="EF48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F48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Department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F48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Defense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F48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F48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Intelligence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F483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F48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rgbClr val="EF483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49619" y="5447872"/>
            <a:ext cx="242387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Fleet Owners and Operators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 Providers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Satellite Manufacturers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Insurance Companies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9FC519-7947-4F21-BC86-1F1EE0CE6A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43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0F1258-73E9-4A4B-9DEF-A5EC35857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36" r="6436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4C5B26-1A1E-45F6-BE36-AB99C9407D1B}"/>
              </a:ext>
            </a:extLst>
          </p:cNvPr>
          <p:cNvSpPr txBox="1"/>
          <p:nvPr/>
        </p:nvSpPr>
        <p:spPr>
          <a:xfrm>
            <a:off x="178125" y="154336"/>
            <a:ext cx="6314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Enables Persistence in Space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C6CD9E-CE33-4DB0-8FD8-64D46E9E0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A45933-0F97-4B24-BC4B-C5BF835C67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5C470C-D956-42FF-8603-9CEF7B96F881}"/>
              </a:ext>
            </a:extLst>
          </p:cNvPr>
          <p:cNvSpPr txBox="1"/>
          <p:nvPr/>
        </p:nvSpPr>
        <p:spPr>
          <a:xfrm>
            <a:off x="0" y="6538912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321046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42BAEE-24B2-4785-A416-B3167769B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186" t="7068"/>
          <a:stretch/>
        </p:blipFill>
        <p:spPr>
          <a:xfrm>
            <a:off x="1524" y="0"/>
            <a:ext cx="12190476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CD515-4D28-4376-B7B8-756CB8BD694F}"/>
              </a:ext>
            </a:extLst>
          </p:cNvPr>
          <p:cNvSpPr txBox="1"/>
          <p:nvPr/>
        </p:nvSpPr>
        <p:spPr>
          <a:xfrm>
            <a:off x="178125" y="154336"/>
            <a:ext cx="5416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Enables New Discoveries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8A4DA8-82D9-484D-AFC1-D2333B2A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A45933-0F97-4B24-BC4B-C5BF835C67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FE113-CDDA-4DDC-9CCE-7FE8B6F9B283}"/>
              </a:ext>
            </a:extLst>
          </p:cNvPr>
          <p:cNvSpPr txBox="1"/>
          <p:nvPr/>
        </p:nvSpPr>
        <p:spPr>
          <a:xfrm>
            <a:off x="0" y="6538912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93071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0"/>
            <a:ext cx="12192000" cy="68746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4A36F0-6793-4D0C-BF01-9AE57B64D9E2}"/>
              </a:ext>
            </a:extLst>
          </p:cNvPr>
          <p:cNvSpPr txBox="1"/>
          <p:nvPr/>
        </p:nvSpPr>
        <p:spPr>
          <a:xfrm>
            <a:off x="178125" y="154336"/>
            <a:ext cx="9443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Foundation for Sustainable Lunar Exploration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2CC3CF-795F-4A5D-978D-FDCD05705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82A338-ABA5-4225-B0AB-D15EBC6BDD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78438-197A-4E93-A11F-E9D49E761962}"/>
              </a:ext>
            </a:extLst>
          </p:cNvPr>
          <p:cNvSpPr txBox="1"/>
          <p:nvPr/>
        </p:nvSpPr>
        <p:spPr>
          <a:xfrm>
            <a:off x="0" y="6538912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2394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64" b="5264"/>
          <a:stretch/>
        </p:blipFill>
        <p:spPr>
          <a:xfrm>
            <a:off x="2150091" y="1358000"/>
            <a:ext cx="4772055" cy="2162668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0090" y="3575994"/>
            <a:ext cx="3855908" cy="21731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33" t="12541" b="5264"/>
          <a:stretch/>
        </p:blipFill>
        <p:spPr>
          <a:xfrm>
            <a:off x="6075905" y="3581854"/>
            <a:ext cx="3823551" cy="21672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6125" y="1358000"/>
            <a:ext cx="2903331" cy="216727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Future Built Around OSAM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3CACB3-1301-4813-B6DD-FB014763E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2CAC7A-D4C4-40EB-B96F-D8AA5C3732F9}"/>
              </a:ext>
            </a:extLst>
          </p:cNvPr>
          <p:cNvSpPr/>
          <p:nvPr/>
        </p:nvSpPr>
        <p:spPr bwMode="auto">
          <a:xfrm>
            <a:off x="1524000" y="5969045"/>
            <a:ext cx="9144000" cy="604293"/>
          </a:xfrm>
          <a:prstGeom prst="rect">
            <a:avLst/>
          </a:prstGeom>
          <a:solidFill>
            <a:srgbClr val="0B3D9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ct val="50000"/>
              </a:spcBef>
            </a:pPr>
            <a:r>
              <a:rPr lang="en-US" sz="160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an ecosystem of future capabilities that make humanity a spacefaring civilization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116885-9838-41F0-BB8F-AC8F97E71F37}"/>
              </a:ext>
            </a:extLst>
          </p:cNvPr>
          <p:cNvSpPr txBox="1"/>
          <p:nvPr/>
        </p:nvSpPr>
        <p:spPr>
          <a:xfrm>
            <a:off x="0" y="6538912"/>
            <a:ext cx="1888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162144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sic_nasa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276825D-A47A-4DE4-99C8-CB3EB1EB7B01}" vid="{1804C293-E35D-4C40-AB84-262FDED4526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309</Words>
  <Application>Microsoft Office PowerPoint</Application>
  <PresentationFormat>Widescreen</PresentationFormat>
  <Paragraphs>96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basic_nasa_template</vt:lpstr>
      <vt:lpstr>OSAM: A Catalyst for Space Infrastructure</vt:lpstr>
      <vt:lpstr>Space Infrastructure Built on OSAM</vt:lpstr>
      <vt:lpstr>PowerPoint Presentation</vt:lpstr>
      <vt:lpstr>PowerPoint Presentation</vt:lpstr>
      <vt:lpstr>PowerPoint Presentation</vt:lpstr>
      <vt:lpstr>A Future Built Around OSAM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OSAM: A Catalyst for Space Infrastructure</dc:title>
  <dc:creator>Arney, Dale C. (LARC-E402)</dc:creator>
  <cp:lastModifiedBy>Arney, Dale C. (LARC-E402)</cp:lastModifiedBy>
  <cp:revision>5</cp:revision>
  <dcterms:created xsi:type="dcterms:W3CDTF">2021-11-01T20:27:47Z</dcterms:created>
  <dcterms:modified xsi:type="dcterms:W3CDTF">2021-11-01T21:03:51Z</dcterms:modified>
</cp:coreProperties>
</file>