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26"/>
  </p:notesMasterIdLst>
  <p:sldIdLst>
    <p:sldId id="256" r:id="rId2"/>
    <p:sldId id="311" r:id="rId3"/>
    <p:sldId id="297" r:id="rId4"/>
    <p:sldId id="322" r:id="rId5"/>
    <p:sldId id="352" r:id="rId6"/>
    <p:sldId id="332" r:id="rId7"/>
    <p:sldId id="340" r:id="rId8"/>
    <p:sldId id="341" r:id="rId9"/>
    <p:sldId id="345" r:id="rId10"/>
    <p:sldId id="346" r:id="rId11"/>
    <p:sldId id="333" r:id="rId12"/>
    <p:sldId id="337" r:id="rId13"/>
    <p:sldId id="339" r:id="rId14"/>
    <p:sldId id="342" r:id="rId15"/>
    <p:sldId id="343" r:id="rId16"/>
    <p:sldId id="344" r:id="rId17"/>
    <p:sldId id="347" r:id="rId18"/>
    <p:sldId id="351" r:id="rId19"/>
    <p:sldId id="323" r:id="rId20"/>
    <p:sldId id="348" r:id="rId21"/>
    <p:sldId id="349" r:id="rId22"/>
    <p:sldId id="324" r:id="rId23"/>
    <p:sldId id="316" r:id="rId24"/>
    <p:sldId id="301" r:id="rId25"/>
  </p:sldIdLst>
  <p:sldSz cx="9144000" cy="5143500" type="screen16x9"/>
  <p:notesSz cx="6858000" cy="9144000"/>
  <p:embeddedFontLst>
    <p:embeddedFont>
      <p:font typeface="Calibri" panose="020F0502020204030204" pitchFamily="34" charset="0"/>
      <p:regular r:id="rId27"/>
      <p:bold r:id="rId28"/>
      <p:italic r:id="rId29"/>
      <p:boldItalic r:id="rId30"/>
    </p:embeddedFont>
    <p:embeddedFont>
      <p:font typeface="Playfair Display" panose="020B0604020202020204" charset="0"/>
      <p:regular r:id="rId31"/>
      <p:bold r:id="rId32"/>
      <p:italic r:id="rId33"/>
      <p:boldItalic r:id="rId34"/>
    </p:embeddedFont>
    <p:embeddedFont>
      <p:font typeface="Raleway Light" panose="020B060402020202020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tierrez, Julian (LARC-D320)" initials="GJ(" lastIdx="1" clrIdx="0">
    <p:extLst>
      <p:ext uri="{19B8F6BF-5375-455C-9EA6-DF929625EA0E}">
        <p15:presenceInfo xmlns:p15="http://schemas.microsoft.com/office/powerpoint/2012/main" userId="S::jgutie13@ndc.nasa.gov::fb137e7b-2c12-4f65-8f80-d67a56955516" providerId="AD"/>
      </p:ext>
    </p:extLst>
  </p:cmAuthor>
  <p:cmAuthor id="2" name="Young, Steven D. (LARC-D320)" initials="YSD(" lastIdx="8" clrIdx="1">
    <p:extLst>
      <p:ext uri="{19B8F6BF-5375-455C-9EA6-DF929625EA0E}">
        <p15:presenceInfo xmlns:p15="http://schemas.microsoft.com/office/powerpoint/2012/main" userId="S::sdyoung1@ndc.nasa.gov::1c6bd8bf-5687-4951-b7f3-22e32c1663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9633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A2D45E-BA5C-4960-A13C-FD847BC6078F}" v="1347" dt="2021-10-26T15:51:21.050"/>
  </p1510:revLst>
</p1510:revInfo>
</file>

<file path=ppt/tableStyles.xml><?xml version="1.0" encoding="utf-8"?>
<a:tblStyleLst xmlns:a="http://schemas.openxmlformats.org/drawingml/2006/main" def="{1982A71E-2D43-42A9-8F0B-4EA2A0B7334A}">
  <a:tblStyle styleId="{1982A71E-2D43-42A9-8F0B-4EA2A0B7334A}" styleName="Table_0">
    <a:wholeTbl>
      <a:tcTxStyle b="off" i="off">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25BD0E81-7F0D-42A7-A30C-719B2B5448CF}" styleName="Table_1">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dk1">
              <a:alpha val="20000"/>
            </a:schemeClr>
          </a:solidFill>
        </a:fill>
      </a:tcStyle>
    </a:band1H>
    <a:band2H>
      <a:tcTxStyle/>
      <a:tcStyle>
        <a:tcBdr/>
      </a:tcStyle>
    </a:band2H>
    <a:band1V>
      <a:tcTxStyle/>
      <a:tcStyle>
        <a:tcBdr/>
        <a:fill>
          <a:solidFill>
            <a:schemeClr val="dk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dk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dk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73" autoAdjust="0"/>
    <p:restoredTop sz="94660"/>
  </p:normalViewPr>
  <p:slideViewPr>
    <p:cSldViewPr snapToGrid="0">
      <p:cViewPr varScale="1">
        <p:scale>
          <a:sx n="113" d="100"/>
          <a:sy n="113" d="100"/>
        </p:scale>
        <p:origin x="126" y="1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1: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7" name="Google Shape;10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p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762" name="Google Shape;762;p42: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B749E8B-1510-4BA8-A1BC-9AAC842675CF}"/>
              </a:ext>
            </a:extLst>
          </p:cNvPr>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dirty="0">
                <a:latin typeface="Raleway Light" panose="020B0604020202020204" charset="0"/>
              </a:rPr>
              <a:t>due to additional atmospheric distortions, high blockage probabilities, or higher chances of being affected by multipath propagation</a:t>
            </a:r>
          </a:p>
          <a:p>
            <a:endParaRPr lang="en-US" dirty="0"/>
          </a:p>
        </p:txBody>
      </p:sp>
    </p:spTree>
    <p:extLst>
      <p:ext uri="{BB962C8B-B14F-4D97-AF65-F5344CB8AC3E}">
        <p14:creationId xmlns:p14="http://schemas.microsoft.com/office/powerpoint/2010/main" val="3024207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B749E8B-1510-4BA8-A1BC-9AAC842675CF}"/>
              </a:ext>
            </a:extLst>
          </p:cNvPr>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dirty="0">
                <a:latin typeface="Raleway Light" panose="020B0604020202020204" charset="0"/>
              </a:rPr>
              <a:t>due to additional atmospheric distortions, high blockage probabilities, or higher chances of being affected by multipath propagation</a:t>
            </a:r>
          </a:p>
          <a:p>
            <a:endParaRPr lang="en-US" dirty="0"/>
          </a:p>
        </p:txBody>
      </p:sp>
    </p:spTree>
    <p:extLst>
      <p:ext uri="{BB962C8B-B14F-4D97-AF65-F5344CB8AC3E}">
        <p14:creationId xmlns:p14="http://schemas.microsoft.com/office/powerpoint/2010/main" val="3316792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4479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4630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4801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9594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36421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617455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1521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1631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0452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2659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17355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7508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7C91656-8D67-4179-A9B0-D1AE9E4C6C46}"/>
              </a:ext>
            </a:extLst>
          </p:cNvPr>
          <p:cNvSpPr>
            <a:spLocks noGrp="1"/>
          </p:cNvSpPr>
          <p:nvPr>
            <p:ph type="body" idx="1"/>
          </p:nvPr>
        </p:nvSpPr>
        <p:spPr/>
        <p:txBody>
          <a:bodyPr/>
          <a:lstStyle/>
          <a:p>
            <a:pPr marL="139700" indent="0">
              <a:buNone/>
            </a:pPr>
            <a:r>
              <a:rPr lang="en-US" dirty="0"/>
              <a:t>Explaining each of the algorithm in a bit of detail</a:t>
            </a:r>
          </a:p>
        </p:txBody>
      </p:sp>
    </p:spTree>
    <p:extLst>
      <p:ext uri="{BB962C8B-B14F-4D97-AF65-F5344CB8AC3E}">
        <p14:creationId xmlns:p14="http://schemas.microsoft.com/office/powerpoint/2010/main" val="2037256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56354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36834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69694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809439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p46: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5" name="Google Shape;815;p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85800" y="1915625"/>
            <a:ext cx="5727000" cy="11598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1pPr>
            <a:lvl2pPr marR="0" lvl="1"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2pPr>
            <a:lvl3pPr marR="0" lvl="2"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3pPr>
            <a:lvl4pPr marR="0" lvl="3"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4pPr>
            <a:lvl5pPr marR="0" lvl="4"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5pPr>
            <a:lvl6pPr marR="0" lvl="5"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6pPr>
            <a:lvl7pPr marR="0" lvl="6"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7pPr>
            <a:lvl8pPr marR="0" lvl="7"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8pPr>
            <a:lvl9pPr marR="0" lvl="8" algn="l" rtl="0">
              <a:lnSpc>
                <a:spcPct val="100000"/>
              </a:lnSpc>
              <a:spcBef>
                <a:spcPts val="0"/>
              </a:spcBef>
              <a:spcAft>
                <a:spcPts val="0"/>
              </a:spcAft>
              <a:buClr>
                <a:srgbClr val="FFFFFF"/>
              </a:buClr>
              <a:buSzPts val="4800"/>
              <a:buFont typeface="Playfair Display"/>
              <a:buNone/>
              <a:defRPr sz="4800" b="0" i="0" u="none" strike="noStrike" cap="none">
                <a:solidFill>
                  <a:srgbClr val="FFFFFF"/>
                </a:solidFill>
                <a:latin typeface="Playfair Display"/>
                <a:ea typeface="Playfair Display"/>
                <a:cs typeface="Playfair Display"/>
                <a:sym typeface="Playfair Display"/>
              </a:defRPr>
            </a:lvl9pPr>
          </a:lstStyle>
          <a:p>
            <a:endParaRPr/>
          </a:p>
        </p:txBody>
      </p:sp>
      <p:sp>
        <p:nvSpPr>
          <p:cNvPr id="11" name="Google Shape;11;p2"/>
          <p:cNvSpPr/>
          <p:nvPr/>
        </p:nvSpPr>
        <p:spPr>
          <a:xfrm rot="-5400000">
            <a:off x="4466275" y="-1238838"/>
            <a:ext cx="21120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 name="Google Shape;12;p2"/>
          <p:cNvSpPr/>
          <p:nvPr/>
        </p:nvSpPr>
        <p:spPr>
          <a:xfrm rot="10800000" flipH="1">
            <a:off x="0" y="3420048"/>
            <a:ext cx="9144000" cy="17301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 name="Google Shape;24;p4">
            <a:extLst>
              <a:ext uri="{FF2B5EF4-FFF2-40B4-BE49-F238E27FC236}">
                <a16:creationId xmlns:a16="http://schemas.microsoft.com/office/drawing/2014/main" id="{AA635FB2-28CA-468C-B1B8-E25417AD865D}"/>
              </a:ext>
            </a:extLst>
          </p:cNvPr>
          <p:cNvSpPr/>
          <p:nvPr userDrawn="1"/>
        </p:nvSpPr>
        <p:spPr>
          <a:xfrm rot="-5400000" flipH="1">
            <a:off x="4470670" y="-3793182"/>
            <a:ext cx="20241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6" name="Google Shape;24;p4">
            <a:extLst>
              <a:ext uri="{FF2B5EF4-FFF2-40B4-BE49-F238E27FC236}">
                <a16:creationId xmlns:a16="http://schemas.microsoft.com/office/drawing/2014/main" id="{57809A43-7B7B-4722-A118-FFBC21EAF35D}"/>
              </a:ext>
            </a:extLst>
          </p:cNvPr>
          <p:cNvSpPr/>
          <p:nvPr userDrawn="1"/>
        </p:nvSpPr>
        <p:spPr>
          <a:xfrm rot="5400000" flipH="1">
            <a:off x="4470795" y="-1253157"/>
            <a:ext cx="20241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half" userDrawn="1">
  <p:cSld name="TITLE_AND_BODY_1">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5" name="Google Shape;15;p3"/>
          <p:cNvSpPr/>
          <p:nvPr/>
        </p:nvSpPr>
        <p:spPr>
          <a:xfrm>
            <a:off x="0" y="0"/>
            <a:ext cx="4572000" cy="51435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3"/>
          <p:cNvSpPr/>
          <p:nvPr/>
        </p:nvSpPr>
        <p:spPr>
          <a:xfrm rot="10800000" flipH="1">
            <a:off x="4571999" y="673767"/>
            <a:ext cx="119825" cy="4469727"/>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16" name="Google Shape;16;p3"/>
          <p:cNvCxnSpPr/>
          <p:nvPr/>
        </p:nvCxnSpPr>
        <p:spPr>
          <a:xfrm>
            <a:off x="365850" y="4813675"/>
            <a:ext cx="3840300" cy="0"/>
          </a:xfrm>
          <a:prstGeom prst="straightConnector1">
            <a:avLst/>
          </a:prstGeom>
          <a:noFill/>
          <a:ln w="9525" cap="flat" cmpd="sng">
            <a:solidFill>
              <a:srgbClr val="D9D9D9"/>
            </a:solidFill>
            <a:prstDash val="solid"/>
            <a:round/>
            <a:headEnd type="none" w="sm" len="sm"/>
            <a:tailEnd type="none" w="sm" len="sm"/>
          </a:ln>
        </p:spPr>
      </p:cxnSp>
      <p:sp>
        <p:nvSpPr>
          <p:cNvPr id="18" name="Google Shape;18;p3"/>
          <p:cNvSpPr txBox="1">
            <a:spLocks noGrp="1"/>
          </p:cNvSpPr>
          <p:nvPr>
            <p:ph type="body" idx="1"/>
          </p:nvPr>
        </p:nvSpPr>
        <p:spPr>
          <a:xfrm>
            <a:off x="593575" y="896681"/>
            <a:ext cx="3393300" cy="3805945"/>
          </a:xfrm>
          <a:prstGeom prst="rect">
            <a:avLst/>
          </a:prstGeom>
          <a:noFill/>
          <a:ln>
            <a:noFill/>
          </a:ln>
        </p:spPr>
        <p:txBody>
          <a:bodyPr spcFirstLastPara="1" wrap="square" lIns="91425" tIns="91425" rIns="91425" bIns="91425" anchor="t" anchorCtr="0"/>
          <a:lstStyle>
            <a:lvl1pPr marL="457200" marR="0" lvl="0" indent="-330200" algn="just" rtl="0">
              <a:lnSpc>
                <a:spcPct val="100000"/>
              </a:lnSpc>
              <a:spcBef>
                <a:spcPts val="60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1pPr>
            <a:lvl2pPr marL="914400" marR="0" lvl="1"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2pPr>
            <a:lvl3pPr marL="1371600" marR="0" lvl="2"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3pPr>
            <a:lvl4pPr marL="1828800" marR="0" lvl="3"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4pPr>
            <a:lvl5pPr marL="2286000" marR="0" lvl="4"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5pPr>
            <a:lvl6pPr marL="2743200" marR="0" lvl="5"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6pPr>
            <a:lvl7pPr marL="3200400" marR="0" lvl="6"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7pPr>
            <a:lvl8pPr marL="3657600" marR="0" lvl="7"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8pPr>
            <a:lvl9pPr marL="4114800" marR="0" lvl="8"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9pPr>
          </a:lstStyle>
          <a:p>
            <a:endParaRPr dirty="0"/>
          </a:p>
        </p:txBody>
      </p:sp>
      <p:sp>
        <p:nvSpPr>
          <p:cNvPr id="19" name="Google Shape;19;p3"/>
          <p:cNvSpPr txBox="1">
            <a:spLocks noGrp="1"/>
          </p:cNvSpPr>
          <p:nvPr>
            <p:ph type="sldNum" idx="12"/>
          </p:nvPr>
        </p:nvSpPr>
        <p:spPr>
          <a:xfrm>
            <a:off x="595675" y="4813750"/>
            <a:ext cx="3389100" cy="3297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1pPr>
            <a:lvl2pPr marL="0" marR="0" lvl="1"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2pPr>
            <a:lvl3pPr marL="0" marR="0" lvl="2"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3pPr>
            <a:lvl4pPr marL="0" marR="0" lvl="3"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4pPr>
            <a:lvl5pPr marL="0" marR="0" lvl="4"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5pPr>
            <a:lvl6pPr marL="0" marR="0" lvl="5"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6pPr>
            <a:lvl7pPr marL="0" marR="0" lvl="6"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7pPr>
            <a:lvl8pPr marL="0" marR="0" lvl="7"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8pPr>
            <a:lvl9pPr marL="0" marR="0" lvl="8"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9pPr>
          </a:lstStyle>
          <a:p>
            <a:pPr marL="0" lvl="0" indent="0">
              <a:spcBef>
                <a:spcPts val="0"/>
              </a:spcBef>
              <a:spcAft>
                <a:spcPts val="0"/>
              </a:spcAft>
              <a:buNone/>
            </a:pPr>
            <a:fld id="{00000000-1234-1234-1234-123412341234}" type="slidenum">
              <a:rPr lang="en-US"/>
              <a:t>‹#›</a:t>
            </a:fld>
            <a:endParaRPr/>
          </a:p>
        </p:txBody>
      </p:sp>
      <p:sp>
        <p:nvSpPr>
          <p:cNvPr id="20" name="Google Shape;14;p3">
            <a:extLst>
              <a:ext uri="{FF2B5EF4-FFF2-40B4-BE49-F238E27FC236}">
                <a16:creationId xmlns:a16="http://schemas.microsoft.com/office/drawing/2014/main" id="{8AD4C43C-652D-4A36-95C0-B916780386D7}"/>
              </a:ext>
            </a:extLst>
          </p:cNvPr>
          <p:cNvSpPr/>
          <p:nvPr userDrawn="1"/>
        </p:nvSpPr>
        <p:spPr>
          <a:xfrm rot="16200000" flipH="1">
            <a:off x="6806433" y="-1560672"/>
            <a:ext cx="103131" cy="4572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2" name="Google Shape;17;p3">
            <a:extLst>
              <a:ext uri="{FF2B5EF4-FFF2-40B4-BE49-F238E27FC236}">
                <a16:creationId xmlns:a16="http://schemas.microsoft.com/office/drawing/2014/main" id="{5528DD49-D06C-4016-BF5D-AC60BE343F22}"/>
              </a:ext>
            </a:extLst>
          </p:cNvPr>
          <p:cNvSpPr txBox="1">
            <a:spLocks noGrp="1"/>
          </p:cNvSpPr>
          <p:nvPr>
            <p:ph type="title"/>
          </p:nvPr>
        </p:nvSpPr>
        <p:spPr>
          <a:xfrm>
            <a:off x="595787" y="-7951"/>
            <a:ext cx="7955280" cy="673638"/>
          </a:xfrm>
          <a:prstGeom prst="rect">
            <a:avLst/>
          </a:prstGeom>
          <a:noFill/>
          <a:ln>
            <a:noFill/>
          </a:ln>
        </p:spPr>
        <p:txBody>
          <a:bodyPr spcFirstLastPara="1" wrap="square" lIns="91425" tIns="91425" rIns="91425" bIns="91425" anchor="b" anchorCtr="0"/>
          <a:lstStyle>
            <a:lvl1pPr marR="0" lvl="0" algn="ctr" rtl="0">
              <a:lnSpc>
                <a:spcPct val="100000"/>
              </a:lnSpc>
              <a:spcBef>
                <a:spcPts val="0"/>
              </a:spcBef>
              <a:spcAft>
                <a:spcPts val="0"/>
              </a:spcAft>
              <a:buClr>
                <a:srgbClr val="111111"/>
              </a:buClr>
              <a:buSzPts val="1600"/>
              <a:buFont typeface="Playfair Display"/>
              <a:buNone/>
              <a:defRPr sz="2400" b="0" i="0" u="none" strike="noStrike" cap="none">
                <a:solidFill>
                  <a:srgbClr val="111111"/>
                </a:solidFill>
                <a:latin typeface="Playfair Display"/>
                <a:ea typeface="Playfair Display"/>
                <a:cs typeface="Playfair Display"/>
                <a:sym typeface="Playfair Display"/>
              </a:defRPr>
            </a:lvl1pPr>
            <a:lvl2pPr marR="0" lvl="1"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2pPr>
            <a:lvl3pPr marR="0" lvl="2"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3pPr>
            <a:lvl4pPr marR="0" lvl="3"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4pPr>
            <a:lvl5pPr marR="0" lvl="4"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5pPr>
            <a:lvl6pPr marR="0" lvl="5"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6pPr>
            <a:lvl7pPr marR="0" lvl="6"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7pPr>
            <a:lvl8pPr marR="0" lvl="7"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8pPr>
            <a:lvl9pPr marR="0" lvl="8"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half" preserve="1">
  <p:cSld name="1_Title + 1 column half">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5" name="Google Shape;15;p3"/>
          <p:cNvSpPr/>
          <p:nvPr/>
        </p:nvSpPr>
        <p:spPr>
          <a:xfrm>
            <a:off x="4572000" y="673712"/>
            <a:ext cx="4572000" cy="4469738"/>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3"/>
          <p:cNvSpPr/>
          <p:nvPr/>
        </p:nvSpPr>
        <p:spPr>
          <a:xfrm flipH="1">
            <a:off x="4451004" y="678474"/>
            <a:ext cx="119825" cy="4469727"/>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16" name="Google Shape;16;p3"/>
          <p:cNvCxnSpPr/>
          <p:nvPr/>
        </p:nvCxnSpPr>
        <p:spPr>
          <a:xfrm>
            <a:off x="365850" y="4813675"/>
            <a:ext cx="3840300" cy="0"/>
          </a:xfrm>
          <a:prstGeom prst="straightConnector1">
            <a:avLst/>
          </a:prstGeom>
          <a:noFill/>
          <a:ln w="9525" cap="flat" cmpd="sng">
            <a:solidFill>
              <a:srgbClr val="D9D9D9"/>
            </a:solidFill>
            <a:prstDash val="solid"/>
            <a:round/>
            <a:headEnd type="none" w="sm" len="sm"/>
            <a:tailEnd type="none" w="sm" len="sm"/>
          </a:ln>
        </p:spPr>
      </p:cxnSp>
      <p:sp>
        <p:nvSpPr>
          <p:cNvPr id="17" name="Google Shape;17;p3"/>
          <p:cNvSpPr txBox="1">
            <a:spLocks noGrp="1"/>
          </p:cNvSpPr>
          <p:nvPr>
            <p:ph type="title"/>
          </p:nvPr>
        </p:nvSpPr>
        <p:spPr>
          <a:xfrm>
            <a:off x="595787" y="-7951"/>
            <a:ext cx="7955280" cy="673638"/>
          </a:xfrm>
          <a:prstGeom prst="rect">
            <a:avLst/>
          </a:prstGeom>
          <a:noFill/>
          <a:ln>
            <a:noFill/>
          </a:ln>
        </p:spPr>
        <p:txBody>
          <a:bodyPr spcFirstLastPara="1" wrap="square" lIns="91425" tIns="91425" rIns="91425" bIns="91425" anchor="b" anchorCtr="0"/>
          <a:lstStyle>
            <a:lvl1pPr marR="0" lvl="0" algn="ctr" rtl="0">
              <a:lnSpc>
                <a:spcPct val="100000"/>
              </a:lnSpc>
              <a:spcBef>
                <a:spcPts val="0"/>
              </a:spcBef>
              <a:spcAft>
                <a:spcPts val="0"/>
              </a:spcAft>
              <a:buClr>
                <a:srgbClr val="111111"/>
              </a:buClr>
              <a:buSzPts val="1600"/>
              <a:buFont typeface="Playfair Display"/>
              <a:buNone/>
              <a:defRPr sz="2400" b="0" i="0" u="none" strike="noStrike" cap="none">
                <a:solidFill>
                  <a:srgbClr val="111111"/>
                </a:solidFill>
                <a:latin typeface="Playfair Display"/>
                <a:ea typeface="Playfair Display"/>
                <a:cs typeface="Playfair Display"/>
                <a:sym typeface="Playfair Display"/>
              </a:defRPr>
            </a:lvl1pPr>
            <a:lvl2pPr marR="0" lvl="1"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2pPr>
            <a:lvl3pPr marR="0" lvl="2"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3pPr>
            <a:lvl4pPr marR="0" lvl="3"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4pPr>
            <a:lvl5pPr marR="0" lvl="4"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5pPr>
            <a:lvl6pPr marR="0" lvl="5"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6pPr>
            <a:lvl7pPr marR="0" lvl="6"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7pPr>
            <a:lvl8pPr marR="0" lvl="7"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8pPr>
            <a:lvl9pPr marR="0" lvl="8"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9pPr>
          </a:lstStyle>
          <a:p>
            <a:endParaRPr dirty="0"/>
          </a:p>
        </p:txBody>
      </p:sp>
      <p:sp>
        <p:nvSpPr>
          <p:cNvPr id="18" name="Google Shape;18;p3"/>
          <p:cNvSpPr txBox="1">
            <a:spLocks noGrp="1"/>
          </p:cNvSpPr>
          <p:nvPr>
            <p:ph type="body" idx="1"/>
          </p:nvPr>
        </p:nvSpPr>
        <p:spPr>
          <a:xfrm>
            <a:off x="593575" y="896681"/>
            <a:ext cx="3393300" cy="3805945"/>
          </a:xfrm>
          <a:prstGeom prst="rect">
            <a:avLst/>
          </a:prstGeom>
          <a:ln>
            <a:noFill/>
          </a:ln>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spcFirstLastPara="1" wrap="square" lIns="91425" tIns="91425" rIns="91425" bIns="91425" anchor="t" anchorCtr="0"/>
          <a:lstStyle>
            <a:lvl1pPr marL="457200" marR="0" lvl="0" indent="-330200" algn="just" rtl="0">
              <a:lnSpc>
                <a:spcPct val="100000"/>
              </a:lnSpc>
              <a:spcBef>
                <a:spcPts val="60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1pPr>
            <a:lvl2pPr marL="914400" marR="0" lvl="1"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2pPr>
            <a:lvl3pPr marL="1371600" marR="0" lvl="2"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3pPr>
            <a:lvl4pPr marL="1828800" marR="0" lvl="3"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4pPr>
            <a:lvl5pPr marL="2286000" marR="0" lvl="4"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5pPr>
            <a:lvl6pPr marL="2743200" marR="0" lvl="5"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6pPr>
            <a:lvl7pPr marL="3200400" marR="0" lvl="6"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7pPr>
            <a:lvl8pPr marL="3657600" marR="0" lvl="7"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8pPr>
            <a:lvl9pPr marL="4114800" marR="0" lvl="8"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9pPr>
          </a:lstStyle>
          <a:p>
            <a:endParaRPr dirty="0"/>
          </a:p>
        </p:txBody>
      </p:sp>
      <p:sp>
        <p:nvSpPr>
          <p:cNvPr id="19" name="Google Shape;19;p3"/>
          <p:cNvSpPr txBox="1">
            <a:spLocks noGrp="1"/>
          </p:cNvSpPr>
          <p:nvPr>
            <p:ph type="sldNum" idx="12"/>
          </p:nvPr>
        </p:nvSpPr>
        <p:spPr>
          <a:xfrm>
            <a:off x="595675" y="4813750"/>
            <a:ext cx="3389100" cy="3297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1pPr>
            <a:lvl2pPr marL="0" marR="0" lvl="1"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2pPr>
            <a:lvl3pPr marL="0" marR="0" lvl="2"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3pPr>
            <a:lvl4pPr marL="0" marR="0" lvl="3"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4pPr>
            <a:lvl5pPr marL="0" marR="0" lvl="4"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5pPr>
            <a:lvl6pPr marL="0" marR="0" lvl="5"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6pPr>
            <a:lvl7pPr marL="0" marR="0" lvl="6"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7pPr>
            <a:lvl8pPr marL="0" marR="0" lvl="7"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8pPr>
            <a:lvl9pPr marL="0" marR="0" lvl="8"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9pPr>
          </a:lstStyle>
          <a:p>
            <a:pPr marL="0" lvl="0" indent="0">
              <a:spcBef>
                <a:spcPts val="0"/>
              </a:spcBef>
              <a:spcAft>
                <a:spcPts val="0"/>
              </a:spcAft>
              <a:buNone/>
            </a:pPr>
            <a:fld id="{00000000-1234-1234-1234-123412341234}" type="slidenum">
              <a:rPr lang="en-US"/>
              <a:t>‹#›</a:t>
            </a:fld>
            <a:endParaRPr/>
          </a:p>
        </p:txBody>
      </p:sp>
      <p:sp>
        <p:nvSpPr>
          <p:cNvPr id="20" name="Google Shape;14;p3">
            <a:extLst>
              <a:ext uri="{FF2B5EF4-FFF2-40B4-BE49-F238E27FC236}">
                <a16:creationId xmlns:a16="http://schemas.microsoft.com/office/drawing/2014/main" id="{8AD4C43C-652D-4A36-95C0-B916780386D7}"/>
              </a:ext>
            </a:extLst>
          </p:cNvPr>
          <p:cNvSpPr/>
          <p:nvPr userDrawn="1"/>
        </p:nvSpPr>
        <p:spPr>
          <a:xfrm rot="16200000" flipH="1">
            <a:off x="2233752" y="-1554315"/>
            <a:ext cx="103131" cy="4572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748923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userDrawn="1">
  <p:cSld name="TITLE_AND_BODY">
    <p:spTree>
      <p:nvGrpSpPr>
        <p:cNvPr id="1" name="Shape 22"/>
        <p:cNvGrpSpPr/>
        <p:nvPr/>
      </p:nvGrpSpPr>
      <p:grpSpPr>
        <a:xfrm>
          <a:off x="0" y="0"/>
          <a:ext cx="0" cy="0"/>
          <a:chOff x="0" y="0"/>
          <a:chExt cx="0" cy="0"/>
        </a:xfrm>
      </p:grpSpPr>
      <p:sp>
        <p:nvSpPr>
          <p:cNvPr id="23" name="Google Shape;23;p4"/>
          <p:cNvSpPr/>
          <p:nvPr/>
        </p:nvSpPr>
        <p:spPr>
          <a:xfrm rot="-5400000">
            <a:off x="4517850" y="-3214045"/>
            <a:ext cx="10830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4" name="Google Shape;24;p4"/>
          <p:cNvSpPr/>
          <p:nvPr/>
        </p:nvSpPr>
        <p:spPr>
          <a:xfrm rot="-5400000" flipH="1">
            <a:off x="4470670" y="-3793182"/>
            <a:ext cx="20241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6" name="Google Shape;26;p4"/>
          <p:cNvSpPr/>
          <p:nvPr/>
        </p:nvSpPr>
        <p:spPr>
          <a:xfrm>
            <a:off x="0" y="1352400"/>
            <a:ext cx="9144000" cy="37911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7" name="Google Shape;27;p4"/>
          <p:cNvCxnSpPr/>
          <p:nvPr/>
        </p:nvCxnSpPr>
        <p:spPr>
          <a:xfrm>
            <a:off x="338100" y="4813675"/>
            <a:ext cx="8467800" cy="0"/>
          </a:xfrm>
          <a:prstGeom prst="straightConnector1">
            <a:avLst/>
          </a:prstGeom>
          <a:noFill/>
          <a:ln w="9525" cap="flat" cmpd="sng">
            <a:solidFill>
              <a:srgbClr val="D9D9D9"/>
            </a:solidFill>
            <a:prstDash val="solid"/>
            <a:round/>
            <a:headEnd type="none" w="sm" len="sm"/>
            <a:tailEnd type="none" w="sm" len="sm"/>
          </a:ln>
        </p:spPr>
      </p:cxnSp>
      <p:sp>
        <p:nvSpPr>
          <p:cNvPr id="29" name="Google Shape;29;p4"/>
          <p:cNvSpPr txBox="1">
            <a:spLocks noGrp="1"/>
          </p:cNvSpPr>
          <p:nvPr>
            <p:ph type="body" idx="1"/>
          </p:nvPr>
        </p:nvSpPr>
        <p:spPr>
          <a:xfrm>
            <a:off x="593575" y="1460700"/>
            <a:ext cx="7956600" cy="3014700"/>
          </a:xfrm>
          <a:prstGeom prst="rect">
            <a:avLst/>
          </a:prstGeom>
          <a:noFill/>
          <a:ln>
            <a:noFill/>
          </a:ln>
        </p:spPr>
        <p:txBody>
          <a:bodyPr spcFirstLastPara="1" wrap="square" lIns="91425" tIns="91425" rIns="91425" bIns="91425" anchor="t" anchorCtr="0"/>
          <a:lstStyle>
            <a:lvl1pPr marL="457200" marR="0" lvl="0" indent="-330200" algn="just" rtl="0">
              <a:lnSpc>
                <a:spcPct val="100000"/>
              </a:lnSpc>
              <a:spcBef>
                <a:spcPts val="600"/>
              </a:spcBef>
              <a:spcAft>
                <a:spcPts val="0"/>
              </a:spcAft>
              <a:buClr>
                <a:srgbClr val="7F7F7F"/>
              </a:buClr>
              <a:buSzPts val="1600"/>
              <a:buFont typeface="Arial"/>
              <a:buChar char="•"/>
              <a:defRPr sz="1600" b="0" i="0" u="none" strike="noStrike" cap="none">
                <a:solidFill>
                  <a:srgbClr val="111111"/>
                </a:solidFill>
                <a:latin typeface="Raleway Light"/>
                <a:ea typeface="Raleway Light"/>
                <a:cs typeface="Raleway Light"/>
                <a:sym typeface="Raleway Light"/>
              </a:defRPr>
            </a:lvl1pPr>
            <a:lvl2pPr marL="914400" marR="0" lvl="1"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2pPr>
            <a:lvl3pPr marL="1371600" marR="0" lvl="2"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3pPr>
            <a:lvl4pPr marL="1828800" marR="0" lvl="3"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4pPr>
            <a:lvl5pPr marL="2286000" marR="0" lvl="4"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5pPr>
            <a:lvl6pPr marL="2743200" marR="0" lvl="5"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6pPr>
            <a:lvl7pPr marL="3200400" marR="0" lvl="6"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7pPr>
            <a:lvl8pPr marL="3657600" marR="0" lvl="7"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8pPr>
            <a:lvl9pPr marL="4114800" marR="0" lvl="8"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9pPr>
          </a:lstStyle>
          <a:p>
            <a:endParaRPr dirty="0"/>
          </a:p>
        </p:txBody>
      </p:sp>
      <p:sp>
        <p:nvSpPr>
          <p:cNvPr id="30" name="Google Shape;30;p4"/>
          <p:cNvSpPr txBox="1">
            <a:spLocks noGrp="1"/>
          </p:cNvSpPr>
          <p:nvPr>
            <p:ph type="sldNum" idx="12"/>
          </p:nvPr>
        </p:nvSpPr>
        <p:spPr>
          <a:xfrm>
            <a:off x="593575" y="4813750"/>
            <a:ext cx="7956600" cy="3297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1pPr>
            <a:lvl2pPr marL="0" marR="0" lvl="1"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2pPr>
            <a:lvl3pPr marL="0" marR="0" lvl="2"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3pPr>
            <a:lvl4pPr marL="0" marR="0" lvl="3"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4pPr>
            <a:lvl5pPr marL="0" marR="0" lvl="4"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5pPr>
            <a:lvl6pPr marL="0" marR="0" lvl="5"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6pPr>
            <a:lvl7pPr marL="0" marR="0" lvl="6"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7pPr>
            <a:lvl8pPr marL="0" marR="0" lvl="7"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8pPr>
            <a:lvl9pPr marL="0" marR="0" lvl="8"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9pPr>
          </a:lstStyle>
          <a:p>
            <a:pPr marL="0" lvl="0" indent="0">
              <a:spcBef>
                <a:spcPts val="0"/>
              </a:spcBef>
              <a:spcAft>
                <a:spcPts val="0"/>
              </a:spcAft>
              <a:buNone/>
            </a:pPr>
            <a:fld id="{00000000-1234-1234-1234-123412341234}" type="slidenum">
              <a:rPr lang="en-US"/>
              <a:t>‹#›</a:t>
            </a:fld>
            <a:endParaRPr/>
          </a:p>
        </p:txBody>
      </p:sp>
      <p:sp>
        <p:nvSpPr>
          <p:cNvPr id="15" name="Google Shape;24;p4">
            <a:extLst>
              <a:ext uri="{FF2B5EF4-FFF2-40B4-BE49-F238E27FC236}">
                <a16:creationId xmlns:a16="http://schemas.microsoft.com/office/drawing/2014/main" id="{208CF702-993A-4383-847A-ACB2ABD45AE1}"/>
              </a:ext>
            </a:extLst>
          </p:cNvPr>
          <p:cNvSpPr/>
          <p:nvPr userDrawn="1"/>
        </p:nvSpPr>
        <p:spPr>
          <a:xfrm rot="5400000" flipH="1">
            <a:off x="4470670" y="-3320879"/>
            <a:ext cx="20241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6" name="Google Shape;17;p3">
            <a:extLst>
              <a:ext uri="{FF2B5EF4-FFF2-40B4-BE49-F238E27FC236}">
                <a16:creationId xmlns:a16="http://schemas.microsoft.com/office/drawing/2014/main" id="{0EE7AF5E-0F15-4E30-B6D7-A83E1896ECB8}"/>
              </a:ext>
            </a:extLst>
          </p:cNvPr>
          <p:cNvSpPr txBox="1">
            <a:spLocks noGrp="1"/>
          </p:cNvSpPr>
          <p:nvPr>
            <p:ph type="title"/>
          </p:nvPr>
        </p:nvSpPr>
        <p:spPr>
          <a:xfrm>
            <a:off x="595787" y="-7951"/>
            <a:ext cx="7955280" cy="673638"/>
          </a:xfrm>
          <a:prstGeom prst="rect">
            <a:avLst/>
          </a:prstGeom>
          <a:noFill/>
          <a:ln>
            <a:noFill/>
          </a:ln>
        </p:spPr>
        <p:txBody>
          <a:bodyPr spcFirstLastPara="1" wrap="square" lIns="91425" tIns="91425" rIns="91425" bIns="91425" anchor="b" anchorCtr="0"/>
          <a:lstStyle>
            <a:lvl1pPr marR="0" lvl="0" algn="ctr" rtl="0">
              <a:lnSpc>
                <a:spcPct val="100000"/>
              </a:lnSpc>
              <a:spcBef>
                <a:spcPts val="0"/>
              </a:spcBef>
              <a:spcAft>
                <a:spcPts val="0"/>
              </a:spcAft>
              <a:buClr>
                <a:srgbClr val="111111"/>
              </a:buClr>
              <a:buSzPts val="1600"/>
              <a:buFont typeface="Playfair Display"/>
              <a:buNone/>
              <a:defRPr sz="2400" b="0" i="0" u="none" strike="noStrike" cap="none">
                <a:solidFill>
                  <a:srgbClr val="111111"/>
                </a:solidFill>
                <a:latin typeface="Playfair Display"/>
                <a:ea typeface="Playfair Display"/>
                <a:cs typeface="Playfair Display"/>
                <a:sym typeface="Playfair Display"/>
              </a:defRPr>
            </a:lvl1pPr>
            <a:lvl2pPr marR="0" lvl="1"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2pPr>
            <a:lvl3pPr marR="0" lvl="2"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3pPr>
            <a:lvl4pPr marR="0" lvl="3"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4pPr>
            <a:lvl5pPr marR="0" lvl="4"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5pPr>
            <a:lvl6pPr marR="0" lvl="5"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6pPr>
            <a:lvl7pPr marR="0" lvl="6"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7pPr>
            <a:lvl8pPr marR="0" lvl="7"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8pPr>
            <a:lvl9pPr marR="0" lvl="8"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9pPr>
          </a:lstStyle>
          <a:p>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Quote">
  <p:cSld name="TITLE_1_1">
    <p:bg>
      <p:bgPr>
        <a:blipFill>
          <a:blip r:embed="rId2">
            <a:alphaModFix/>
          </a:blip>
          <a:stretch>
            <a:fillRect/>
          </a:stretch>
        </a:blipFill>
        <a:effectLst/>
      </p:bgPr>
    </p:bg>
    <p:spTree>
      <p:nvGrpSpPr>
        <p:cNvPr id="1" name="Shape 56"/>
        <p:cNvGrpSpPr/>
        <p:nvPr/>
      </p:nvGrpSpPr>
      <p:grpSpPr>
        <a:xfrm>
          <a:off x="0" y="0"/>
          <a:ext cx="0" cy="0"/>
          <a:chOff x="0" y="0"/>
          <a:chExt cx="0" cy="0"/>
        </a:xfrm>
      </p:grpSpPr>
      <p:sp>
        <p:nvSpPr>
          <p:cNvPr id="57" name="Google Shape;57;p8"/>
          <p:cNvSpPr/>
          <p:nvPr/>
        </p:nvSpPr>
        <p:spPr>
          <a:xfrm rot="-5400000" flipH="1">
            <a:off x="4497775" y="-1112255"/>
            <a:ext cx="14820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58" name="Google Shape;58;p8"/>
          <p:cNvSpPr/>
          <p:nvPr userDrawn="1"/>
        </p:nvSpPr>
        <p:spPr>
          <a:xfrm>
            <a:off x="0" y="660018"/>
            <a:ext cx="9144000" cy="2758457"/>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 name="Google Shape;59;p8"/>
          <p:cNvSpPr txBox="1">
            <a:spLocks noGrp="1"/>
          </p:cNvSpPr>
          <p:nvPr>
            <p:ph type="body" idx="1"/>
          </p:nvPr>
        </p:nvSpPr>
        <p:spPr>
          <a:xfrm>
            <a:off x="1649050" y="503675"/>
            <a:ext cx="5845800" cy="2914800"/>
          </a:xfrm>
          <a:prstGeom prst="rect">
            <a:avLst/>
          </a:prstGeom>
          <a:noFill/>
          <a:ln>
            <a:noFill/>
          </a:ln>
        </p:spPr>
        <p:txBody>
          <a:bodyPr spcFirstLastPara="1" wrap="square" lIns="91425" tIns="91425" rIns="91425" bIns="91425" anchor="ctr" anchorCtr="0"/>
          <a:lstStyle>
            <a:lvl1pPr marL="101600" marR="0" lvl="0" indent="0" algn="ctr" rtl="0">
              <a:lnSpc>
                <a:spcPct val="150000"/>
              </a:lnSpc>
              <a:spcBef>
                <a:spcPts val="600"/>
              </a:spcBef>
              <a:spcAft>
                <a:spcPts val="0"/>
              </a:spcAft>
              <a:buClr>
                <a:srgbClr val="B7B7B7"/>
              </a:buClr>
              <a:buSzPts val="2000"/>
              <a:buFont typeface="Playfair Display"/>
              <a:buNone/>
              <a:defRPr sz="2000" b="0" i="1" u="none" strike="noStrike" cap="none">
                <a:solidFill>
                  <a:srgbClr val="111111"/>
                </a:solidFill>
                <a:latin typeface="Playfair Display"/>
                <a:ea typeface="Playfair Display"/>
                <a:cs typeface="Playfair Display"/>
                <a:sym typeface="Playfair Display"/>
              </a:defRPr>
            </a:lvl1pPr>
            <a:lvl2pPr marL="914400" marR="0" lvl="1" indent="-355600" algn="ctr" rtl="0">
              <a:lnSpc>
                <a:spcPct val="150000"/>
              </a:lnSpc>
              <a:spcBef>
                <a:spcPts val="0"/>
              </a:spcBef>
              <a:spcAft>
                <a:spcPts val="0"/>
              </a:spcAft>
              <a:buClr>
                <a:srgbClr val="B7B7B7"/>
              </a:buClr>
              <a:buSzPts val="2000"/>
              <a:buFont typeface="Playfair Display"/>
              <a:buChar char="∙"/>
              <a:defRPr sz="2000" b="0" i="1" u="none" strike="noStrike" cap="none">
                <a:solidFill>
                  <a:srgbClr val="111111"/>
                </a:solidFill>
                <a:latin typeface="Playfair Display"/>
                <a:ea typeface="Playfair Display"/>
                <a:cs typeface="Playfair Display"/>
                <a:sym typeface="Playfair Display"/>
              </a:defRPr>
            </a:lvl2pPr>
            <a:lvl3pPr marL="1371600" marR="0" lvl="2" indent="-355600" algn="ctr" rtl="0">
              <a:lnSpc>
                <a:spcPct val="150000"/>
              </a:lnSpc>
              <a:spcBef>
                <a:spcPts val="0"/>
              </a:spcBef>
              <a:spcAft>
                <a:spcPts val="0"/>
              </a:spcAft>
              <a:buClr>
                <a:srgbClr val="B7B7B7"/>
              </a:buClr>
              <a:buSzPts val="2000"/>
              <a:buFont typeface="Playfair Display"/>
              <a:buChar char="∙"/>
              <a:defRPr sz="2000" b="0" i="1" u="none" strike="noStrike" cap="none">
                <a:solidFill>
                  <a:srgbClr val="111111"/>
                </a:solidFill>
                <a:latin typeface="Playfair Display"/>
                <a:ea typeface="Playfair Display"/>
                <a:cs typeface="Playfair Display"/>
                <a:sym typeface="Playfair Display"/>
              </a:defRPr>
            </a:lvl3pPr>
            <a:lvl4pPr marL="1828800" marR="0" lvl="3" indent="-355600" algn="ctr" rtl="0">
              <a:lnSpc>
                <a:spcPct val="150000"/>
              </a:lnSpc>
              <a:spcBef>
                <a:spcPts val="0"/>
              </a:spcBef>
              <a:spcAft>
                <a:spcPts val="0"/>
              </a:spcAft>
              <a:buClr>
                <a:srgbClr val="B7B7B7"/>
              </a:buClr>
              <a:buSzPts val="2000"/>
              <a:buFont typeface="Playfair Display"/>
              <a:buChar char="∙"/>
              <a:defRPr sz="2000" b="0" i="1" u="none" strike="noStrike" cap="none">
                <a:solidFill>
                  <a:srgbClr val="111111"/>
                </a:solidFill>
                <a:latin typeface="Playfair Display"/>
                <a:ea typeface="Playfair Display"/>
                <a:cs typeface="Playfair Display"/>
                <a:sym typeface="Playfair Display"/>
              </a:defRPr>
            </a:lvl4pPr>
            <a:lvl5pPr marL="2286000" marR="0" lvl="4" indent="-355600" algn="ctr" rtl="0">
              <a:lnSpc>
                <a:spcPct val="150000"/>
              </a:lnSpc>
              <a:spcBef>
                <a:spcPts val="0"/>
              </a:spcBef>
              <a:spcAft>
                <a:spcPts val="0"/>
              </a:spcAft>
              <a:buClr>
                <a:srgbClr val="B7B7B7"/>
              </a:buClr>
              <a:buSzPts val="2000"/>
              <a:buFont typeface="Playfair Display"/>
              <a:buChar char="∙"/>
              <a:defRPr sz="2000" b="0" i="1" u="none" strike="noStrike" cap="none">
                <a:solidFill>
                  <a:srgbClr val="111111"/>
                </a:solidFill>
                <a:latin typeface="Playfair Display"/>
                <a:ea typeface="Playfair Display"/>
                <a:cs typeface="Playfair Display"/>
                <a:sym typeface="Playfair Display"/>
              </a:defRPr>
            </a:lvl5pPr>
            <a:lvl6pPr marL="2743200" marR="0" lvl="5" indent="-355600" algn="ctr" rtl="0">
              <a:lnSpc>
                <a:spcPct val="150000"/>
              </a:lnSpc>
              <a:spcBef>
                <a:spcPts val="0"/>
              </a:spcBef>
              <a:spcAft>
                <a:spcPts val="0"/>
              </a:spcAft>
              <a:buClr>
                <a:srgbClr val="B7B7B7"/>
              </a:buClr>
              <a:buSzPts val="2000"/>
              <a:buFont typeface="Playfair Display"/>
              <a:buChar char="∙"/>
              <a:defRPr sz="2000" b="0" i="1" u="none" strike="noStrike" cap="none">
                <a:solidFill>
                  <a:srgbClr val="111111"/>
                </a:solidFill>
                <a:latin typeface="Playfair Display"/>
                <a:ea typeface="Playfair Display"/>
                <a:cs typeface="Playfair Display"/>
                <a:sym typeface="Playfair Display"/>
              </a:defRPr>
            </a:lvl6pPr>
            <a:lvl7pPr marL="3200400" marR="0" lvl="6" indent="-355600" algn="ctr" rtl="0">
              <a:lnSpc>
                <a:spcPct val="150000"/>
              </a:lnSpc>
              <a:spcBef>
                <a:spcPts val="0"/>
              </a:spcBef>
              <a:spcAft>
                <a:spcPts val="0"/>
              </a:spcAft>
              <a:buClr>
                <a:srgbClr val="B7B7B7"/>
              </a:buClr>
              <a:buSzPts val="2000"/>
              <a:buFont typeface="Playfair Display"/>
              <a:buChar char="∙"/>
              <a:defRPr sz="2000" b="0" i="1" u="none" strike="noStrike" cap="none">
                <a:solidFill>
                  <a:srgbClr val="111111"/>
                </a:solidFill>
                <a:latin typeface="Playfair Display"/>
                <a:ea typeface="Playfair Display"/>
                <a:cs typeface="Playfair Display"/>
                <a:sym typeface="Playfair Display"/>
              </a:defRPr>
            </a:lvl7pPr>
            <a:lvl8pPr marL="3657600" marR="0" lvl="7" indent="-355600" algn="ctr" rtl="0">
              <a:lnSpc>
                <a:spcPct val="150000"/>
              </a:lnSpc>
              <a:spcBef>
                <a:spcPts val="0"/>
              </a:spcBef>
              <a:spcAft>
                <a:spcPts val="0"/>
              </a:spcAft>
              <a:buClr>
                <a:srgbClr val="B7B7B7"/>
              </a:buClr>
              <a:buSzPts val="2000"/>
              <a:buFont typeface="Playfair Display"/>
              <a:buChar char="∙"/>
              <a:defRPr sz="2000" b="0" i="1" u="none" strike="noStrike" cap="none">
                <a:solidFill>
                  <a:srgbClr val="111111"/>
                </a:solidFill>
                <a:latin typeface="Playfair Display"/>
                <a:ea typeface="Playfair Display"/>
                <a:cs typeface="Playfair Display"/>
                <a:sym typeface="Playfair Display"/>
              </a:defRPr>
            </a:lvl8pPr>
            <a:lvl9pPr marL="4114800" marR="0" lvl="8" indent="-355600" algn="ctr" rtl="0">
              <a:lnSpc>
                <a:spcPct val="150000"/>
              </a:lnSpc>
              <a:spcBef>
                <a:spcPts val="0"/>
              </a:spcBef>
              <a:spcAft>
                <a:spcPts val="0"/>
              </a:spcAft>
              <a:buClr>
                <a:srgbClr val="B7B7B7"/>
              </a:buClr>
              <a:buSzPts val="2000"/>
              <a:buFont typeface="Playfair Display"/>
              <a:buChar char="∙"/>
              <a:defRPr sz="2000" b="0" i="1" u="none" strike="noStrike" cap="none">
                <a:solidFill>
                  <a:srgbClr val="111111"/>
                </a:solidFill>
                <a:latin typeface="Playfair Display"/>
                <a:ea typeface="Playfair Display"/>
                <a:cs typeface="Playfair Display"/>
                <a:sym typeface="Playfair Display"/>
              </a:defRPr>
            </a:lvl9pPr>
          </a:lstStyle>
          <a:p>
            <a:endParaRPr dirty="0"/>
          </a:p>
        </p:txBody>
      </p:sp>
      <p:sp>
        <p:nvSpPr>
          <p:cNvPr id="60" name="Google Shape;60;p8"/>
          <p:cNvSpPr txBox="1"/>
          <p:nvPr/>
        </p:nvSpPr>
        <p:spPr>
          <a:xfrm>
            <a:off x="3593400" y="191419"/>
            <a:ext cx="1957200" cy="6537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4800"/>
              <a:buFont typeface="Arial"/>
              <a:buNone/>
            </a:pPr>
            <a:r>
              <a:rPr lang="en-US" sz="4800" b="0" i="0" u="none" strike="noStrike" cap="none">
                <a:solidFill>
                  <a:srgbClr val="000014"/>
                </a:solidFill>
                <a:latin typeface="Playfair Display"/>
                <a:ea typeface="Playfair Display"/>
                <a:cs typeface="Playfair Display"/>
                <a:sym typeface="Playfair Display"/>
              </a:rPr>
              <a:t>“</a:t>
            </a:r>
            <a:endParaRPr sz="4800" b="0" i="0" u="none" strike="noStrike" cap="none">
              <a:solidFill>
                <a:srgbClr val="000014"/>
              </a:solidFill>
              <a:latin typeface="Playfair Display"/>
              <a:ea typeface="Playfair Display"/>
              <a:cs typeface="Playfair Display"/>
              <a:sym typeface="Playfair Display"/>
            </a:endParaRPr>
          </a:p>
        </p:txBody>
      </p:sp>
      <p:sp>
        <p:nvSpPr>
          <p:cNvPr id="61" name="Google Shape;61;p8"/>
          <p:cNvSpPr txBox="1">
            <a:spLocks noGrp="1"/>
          </p:cNvSpPr>
          <p:nvPr>
            <p:ph type="sldNum" idx="12"/>
          </p:nvPr>
        </p:nvSpPr>
        <p:spPr>
          <a:xfrm>
            <a:off x="593575" y="4813750"/>
            <a:ext cx="7956600" cy="3297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1pPr>
            <a:lvl2pPr marL="0" marR="0" lvl="1"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2pPr>
            <a:lvl3pPr marL="0" marR="0" lvl="2"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3pPr>
            <a:lvl4pPr marL="0" marR="0" lvl="3"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4pPr>
            <a:lvl5pPr marL="0" marR="0" lvl="4"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5pPr>
            <a:lvl6pPr marL="0" marR="0" lvl="5"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6pPr>
            <a:lvl7pPr marL="0" marR="0" lvl="6"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7pPr>
            <a:lvl8pPr marL="0" marR="0" lvl="7"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8pPr>
            <a:lvl9pPr marL="0" marR="0" lvl="8" indent="0" algn="ctr" rtl="0">
              <a:lnSpc>
                <a:spcPct val="100000"/>
              </a:lnSpc>
              <a:spcBef>
                <a:spcPts val="0"/>
              </a:spcBef>
              <a:spcAft>
                <a:spcPts val="0"/>
              </a:spcAft>
              <a:buClr>
                <a:srgbClr val="000000"/>
              </a:buClr>
              <a:buSzPts val="1000"/>
              <a:buFont typeface="Arial"/>
              <a:buNone/>
              <a:defRPr sz="1000" b="0" i="0" u="none" strike="noStrike" cap="none">
                <a:solidFill>
                  <a:srgbClr val="FFFFFF"/>
                </a:solidFill>
                <a:latin typeface="Playfair Display"/>
                <a:ea typeface="Playfair Display"/>
                <a:cs typeface="Playfair Display"/>
                <a:sym typeface="Playfair Display"/>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userDrawn="1">
  <p:cSld name="TITLE_AND_TWO_COLUMNS_1">
    <p:bg>
      <p:bgPr>
        <a:blipFill>
          <a:blip r:embed="rId2">
            <a:alphaModFix/>
          </a:blip>
          <a:stretch>
            <a:fillRect/>
          </a:stretch>
        </a:blipFill>
        <a:effectLst/>
      </p:bgPr>
    </p:bg>
    <p:spTree>
      <p:nvGrpSpPr>
        <p:cNvPr id="1" name="Shape 76"/>
        <p:cNvGrpSpPr/>
        <p:nvPr/>
      </p:nvGrpSpPr>
      <p:grpSpPr>
        <a:xfrm>
          <a:off x="0" y="0"/>
          <a:ext cx="0" cy="0"/>
          <a:chOff x="0" y="0"/>
          <a:chExt cx="0" cy="0"/>
        </a:xfrm>
      </p:grpSpPr>
      <p:sp>
        <p:nvSpPr>
          <p:cNvPr id="77" name="Google Shape;77;p10"/>
          <p:cNvSpPr/>
          <p:nvPr/>
        </p:nvSpPr>
        <p:spPr>
          <a:xfrm rot="-5400000">
            <a:off x="4517850" y="-3214045"/>
            <a:ext cx="10830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78" name="Google Shape;78;p10"/>
          <p:cNvSpPr/>
          <p:nvPr/>
        </p:nvSpPr>
        <p:spPr>
          <a:xfrm rot="-5400000" flipH="1">
            <a:off x="4497775" y="-3820287"/>
            <a:ext cx="14820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80" name="Google Shape;80;p10"/>
          <p:cNvSpPr/>
          <p:nvPr/>
        </p:nvSpPr>
        <p:spPr>
          <a:xfrm>
            <a:off x="0" y="1352400"/>
            <a:ext cx="9144000" cy="37911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81" name="Google Shape;81;p10"/>
          <p:cNvCxnSpPr/>
          <p:nvPr/>
        </p:nvCxnSpPr>
        <p:spPr>
          <a:xfrm>
            <a:off x="338100" y="4813675"/>
            <a:ext cx="8467800" cy="0"/>
          </a:xfrm>
          <a:prstGeom prst="straightConnector1">
            <a:avLst/>
          </a:prstGeom>
          <a:noFill/>
          <a:ln w="9525" cap="flat" cmpd="sng">
            <a:solidFill>
              <a:srgbClr val="D9D9D9"/>
            </a:solidFill>
            <a:prstDash val="solid"/>
            <a:round/>
            <a:headEnd type="none" w="sm" len="sm"/>
            <a:tailEnd type="none" w="sm" len="sm"/>
          </a:ln>
        </p:spPr>
      </p:cxnSp>
      <p:sp>
        <p:nvSpPr>
          <p:cNvPr id="83" name="Google Shape;83;p10"/>
          <p:cNvSpPr txBox="1">
            <a:spLocks noGrp="1"/>
          </p:cNvSpPr>
          <p:nvPr>
            <p:ph type="body" idx="1"/>
          </p:nvPr>
        </p:nvSpPr>
        <p:spPr>
          <a:xfrm>
            <a:off x="593575" y="1823700"/>
            <a:ext cx="2544000" cy="2651700"/>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60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1pPr>
            <a:lvl2pPr marL="914400" marR="0" lvl="1"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2pPr>
            <a:lvl3pPr marL="1371600" marR="0" lvl="2"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3pPr>
            <a:lvl4pPr marL="1828800" marR="0" lvl="3"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4pPr>
            <a:lvl5pPr marL="2286000" marR="0" lvl="4"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5pPr>
            <a:lvl6pPr marL="2743200" marR="0" lvl="5"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6pPr>
            <a:lvl7pPr marL="3200400" marR="0" lvl="6"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7pPr>
            <a:lvl8pPr marL="3657600" marR="0" lvl="7"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8pPr>
            <a:lvl9pPr marL="4114800" marR="0" lvl="8"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9pPr>
          </a:lstStyle>
          <a:p>
            <a:endParaRPr/>
          </a:p>
        </p:txBody>
      </p:sp>
      <p:sp>
        <p:nvSpPr>
          <p:cNvPr id="84" name="Google Shape;84;p10"/>
          <p:cNvSpPr txBox="1">
            <a:spLocks noGrp="1"/>
          </p:cNvSpPr>
          <p:nvPr>
            <p:ph type="body" idx="2"/>
          </p:nvPr>
        </p:nvSpPr>
        <p:spPr>
          <a:xfrm>
            <a:off x="3267919" y="1823700"/>
            <a:ext cx="2544000" cy="2651700"/>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60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1pPr>
            <a:lvl2pPr marL="914400" marR="0" lvl="1"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2pPr>
            <a:lvl3pPr marL="1371600" marR="0" lvl="2"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3pPr>
            <a:lvl4pPr marL="1828800" marR="0" lvl="3"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4pPr>
            <a:lvl5pPr marL="2286000" marR="0" lvl="4"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5pPr>
            <a:lvl6pPr marL="2743200" marR="0" lvl="5"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6pPr>
            <a:lvl7pPr marL="3200400" marR="0" lvl="6"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7pPr>
            <a:lvl8pPr marL="3657600" marR="0" lvl="7"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8pPr>
            <a:lvl9pPr marL="4114800" marR="0" lvl="8"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9pPr>
          </a:lstStyle>
          <a:p>
            <a:endParaRPr/>
          </a:p>
        </p:txBody>
      </p:sp>
      <p:sp>
        <p:nvSpPr>
          <p:cNvPr id="85" name="Google Shape;85;p10"/>
          <p:cNvSpPr txBox="1">
            <a:spLocks noGrp="1"/>
          </p:cNvSpPr>
          <p:nvPr>
            <p:ph type="body" idx="3"/>
          </p:nvPr>
        </p:nvSpPr>
        <p:spPr>
          <a:xfrm>
            <a:off x="5942264" y="1823700"/>
            <a:ext cx="2544000" cy="2651700"/>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60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1pPr>
            <a:lvl2pPr marL="914400" marR="0" lvl="1"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2pPr>
            <a:lvl3pPr marL="1371600" marR="0" lvl="2"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3pPr>
            <a:lvl4pPr marL="1828800" marR="0" lvl="3"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4pPr>
            <a:lvl5pPr marL="2286000" marR="0" lvl="4"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5pPr>
            <a:lvl6pPr marL="2743200" marR="0" lvl="5"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6pPr>
            <a:lvl7pPr marL="3200400" marR="0" lvl="6"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7pPr>
            <a:lvl8pPr marL="3657600" marR="0" lvl="7"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8pPr>
            <a:lvl9pPr marL="4114800" marR="0" lvl="8" indent="-317500" algn="l" rtl="0">
              <a:lnSpc>
                <a:spcPct val="150000"/>
              </a:lnSpc>
              <a:spcBef>
                <a:spcPts val="0"/>
              </a:spcBef>
              <a:spcAft>
                <a:spcPts val="0"/>
              </a:spcAft>
              <a:buClr>
                <a:srgbClr val="B7B7B7"/>
              </a:buClr>
              <a:buSzPts val="1400"/>
              <a:buFont typeface="Raleway Light"/>
              <a:buChar char="∙"/>
              <a:defRPr sz="1400" b="0" i="0" u="none" strike="noStrike" cap="none">
                <a:solidFill>
                  <a:srgbClr val="111111"/>
                </a:solidFill>
                <a:latin typeface="Raleway Light"/>
                <a:ea typeface="Raleway Light"/>
                <a:cs typeface="Raleway Light"/>
                <a:sym typeface="Raleway Light"/>
              </a:defRPr>
            </a:lvl9pPr>
          </a:lstStyle>
          <a:p>
            <a:endParaRPr/>
          </a:p>
        </p:txBody>
      </p:sp>
      <p:sp>
        <p:nvSpPr>
          <p:cNvPr id="86" name="Google Shape;86;p10"/>
          <p:cNvSpPr txBox="1">
            <a:spLocks noGrp="1"/>
          </p:cNvSpPr>
          <p:nvPr>
            <p:ph type="sldNum" idx="12"/>
          </p:nvPr>
        </p:nvSpPr>
        <p:spPr>
          <a:xfrm>
            <a:off x="593575" y="4813750"/>
            <a:ext cx="7956600" cy="3297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1pPr>
            <a:lvl2pPr marL="0" marR="0" lvl="1"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2pPr>
            <a:lvl3pPr marL="0" marR="0" lvl="2"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3pPr>
            <a:lvl4pPr marL="0" marR="0" lvl="3"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4pPr>
            <a:lvl5pPr marL="0" marR="0" lvl="4"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5pPr>
            <a:lvl6pPr marL="0" marR="0" lvl="5"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6pPr>
            <a:lvl7pPr marL="0" marR="0" lvl="6"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7pPr>
            <a:lvl8pPr marL="0" marR="0" lvl="7"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8pPr>
            <a:lvl9pPr marL="0" marR="0" lvl="8"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9pPr>
          </a:lstStyle>
          <a:p>
            <a:pPr marL="0" lvl="0" indent="0">
              <a:spcBef>
                <a:spcPts val="0"/>
              </a:spcBef>
              <a:spcAft>
                <a:spcPts val="0"/>
              </a:spcAft>
              <a:buNone/>
            </a:pPr>
            <a:fld id="{00000000-1234-1234-1234-123412341234}" type="slidenum">
              <a:rPr lang="en-US"/>
              <a:t>‹#›</a:t>
            </a:fld>
            <a:endParaRPr/>
          </a:p>
        </p:txBody>
      </p:sp>
      <p:sp>
        <p:nvSpPr>
          <p:cNvPr id="15" name="Google Shape;24;p4">
            <a:extLst>
              <a:ext uri="{FF2B5EF4-FFF2-40B4-BE49-F238E27FC236}">
                <a16:creationId xmlns:a16="http://schemas.microsoft.com/office/drawing/2014/main" id="{3C48B193-DEA4-4FCE-B9BA-C8AAE0C727D5}"/>
              </a:ext>
            </a:extLst>
          </p:cNvPr>
          <p:cNvSpPr/>
          <p:nvPr userDrawn="1"/>
        </p:nvSpPr>
        <p:spPr>
          <a:xfrm rot="5400000" flipH="1">
            <a:off x="4470670" y="-3320879"/>
            <a:ext cx="202410" cy="9144000"/>
          </a:xfrm>
          <a:prstGeom prst="rect">
            <a:avLst/>
          </a:prstGeom>
          <a:gradFill>
            <a:gsLst>
              <a:gs pos="0">
                <a:srgbClr val="000014">
                  <a:alpha val="49411"/>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6" name="Google Shape;17;p3">
            <a:extLst>
              <a:ext uri="{FF2B5EF4-FFF2-40B4-BE49-F238E27FC236}">
                <a16:creationId xmlns:a16="http://schemas.microsoft.com/office/drawing/2014/main" id="{985A1CBA-4AE1-481F-8F31-A844C07BA73F}"/>
              </a:ext>
            </a:extLst>
          </p:cNvPr>
          <p:cNvSpPr txBox="1">
            <a:spLocks noGrp="1"/>
          </p:cNvSpPr>
          <p:nvPr>
            <p:ph type="title"/>
          </p:nvPr>
        </p:nvSpPr>
        <p:spPr>
          <a:xfrm>
            <a:off x="595787" y="-7951"/>
            <a:ext cx="7955280" cy="673638"/>
          </a:xfrm>
          <a:prstGeom prst="rect">
            <a:avLst/>
          </a:prstGeom>
          <a:noFill/>
          <a:ln>
            <a:noFill/>
          </a:ln>
        </p:spPr>
        <p:txBody>
          <a:bodyPr spcFirstLastPara="1" wrap="square" lIns="91425" tIns="91425" rIns="91425" bIns="91425" anchor="b" anchorCtr="0"/>
          <a:lstStyle>
            <a:lvl1pPr marR="0" lvl="0" algn="ctr" rtl="0">
              <a:lnSpc>
                <a:spcPct val="100000"/>
              </a:lnSpc>
              <a:spcBef>
                <a:spcPts val="0"/>
              </a:spcBef>
              <a:spcAft>
                <a:spcPts val="0"/>
              </a:spcAft>
              <a:buClr>
                <a:srgbClr val="111111"/>
              </a:buClr>
              <a:buSzPts val="1600"/>
              <a:buFont typeface="Playfair Display"/>
              <a:buNone/>
              <a:defRPr sz="2400" b="0" i="0" u="none" strike="noStrike" cap="none">
                <a:solidFill>
                  <a:srgbClr val="111111"/>
                </a:solidFill>
                <a:latin typeface="Playfair Display"/>
                <a:ea typeface="Playfair Display"/>
                <a:cs typeface="Playfair Display"/>
                <a:sym typeface="Playfair Display"/>
              </a:defRPr>
            </a:lvl1pPr>
            <a:lvl2pPr marR="0" lvl="1"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2pPr>
            <a:lvl3pPr marR="0" lvl="2"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3pPr>
            <a:lvl4pPr marR="0" lvl="3"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4pPr>
            <a:lvl5pPr marR="0" lvl="4"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5pPr>
            <a:lvl6pPr marR="0" lvl="5"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6pPr>
            <a:lvl7pPr marR="0" lvl="6"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7pPr>
            <a:lvl8pPr marR="0" lvl="7"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8pPr>
            <a:lvl9pPr marR="0" lvl="8" algn="l" rtl="0">
              <a:lnSpc>
                <a:spcPct val="100000"/>
              </a:lnSpc>
              <a:spcBef>
                <a:spcPts val="0"/>
              </a:spcBef>
              <a:spcAft>
                <a:spcPts val="0"/>
              </a:spcAft>
              <a:buClr>
                <a:srgbClr val="111111"/>
              </a:buClr>
              <a:buSzPts val="1600"/>
              <a:buFont typeface="Playfair Display"/>
              <a:buNone/>
              <a:defRPr sz="1600" b="0" i="0" u="none" strike="noStrike" cap="none">
                <a:solidFill>
                  <a:srgbClr val="111111"/>
                </a:solidFill>
                <a:latin typeface="Playfair Display"/>
                <a:ea typeface="Playfair Display"/>
                <a:cs typeface="Playfair Display"/>
                <a:sym typeface="Playfair Display"/>
              </a:defRPr>
            </a:lvl9pPr>
          </a:lstStyle>
          <a:p>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8">
            <a:alphaModFix/>
          </a:blip>
          <a:stretch>
            <a:fillRect/>
          </a:stretch>
        </a:blipFill>
        <a:effectLst/>
      </p:bgPr>
    </p:bg>
    <p:spTree>
      <p:nvGrpSpPr>
        <p:cNvPr id="1" name="Shape 5"/>
        <p:cNvGrpSpPr/>
        <p:nvPr/>
      </p:nvGrpSpPr>
      <p:grpSpPr>
        <a:xfrm>
          <a:off x="0" y="0"/>
          <a:ext cx="0" cy="0"/>
          <a:chOff x="0" y="0"/>
          <a:chExt cx="0" cy="0"/>
        </a:xfrm>
      </p:grpSpPr>
      <p:sp>
        <p:nvSpPr>
          <p:cNvPr id="11" name="Google Shape;25;p4">
            <a:extLst>
              <a:ext uri="{FF2B5EF4-FFF2-40B4-BE49-F238E27FC236}">
                <a16:creationId xmlns:a16="http://schemas.microsoft.com/office/drawing/2014/main" id="{BFC1A2C3-1C1A-4855-AE93-582AE9DA29AA}"/>
              </a:ext>
            </a:extLst>
          </p:cNvPr>
          <p:cNvSpPr/>
          <p:nvPr userDrawn="1"/>
        </p:nvSpPr>
        <p:spPr>
          <a:xfrm>
            <a:off x="0" y="0"/>
            <a:ext cx="9144000" cy="6762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6;p1"/>
          <p:cNvSpPr txBox="1">
            <a:spLocks noGrp="1"/>
          </p:cNvSpPr>
          <p:nvPr>
            <p:ph type="sldNum" idx="12"/>
          </p:nvPr>
        </p:nvSpPr>
        <p:spPr>
          <a:xfrm>
            <a:off x="593575" y="4813750"/>
            <a:ext cx="7956600" cy="3297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1pPr>
            <a:lvl2pPr marL="0" marR="0" lvl="1"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2pPr>
            <a:lvl3pPr marL="0" marR="0" lvl="2"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3pPr>
            <a:lvl4pPr marL="0" marR="0" lvl="3"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4pPr>
            <a:lvl5pPr marL="0" marR="0" lvl="4"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5pPr>
            <a:lvl6pPr marL="0" marR="0" lvl="5"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6pPr>
            <a:lvl7pPr marL="0" marR="0" lvl="6"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7pPr>
            <a:lvl8pPr marL="0" marR="0" lvl="7"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8pPr>
            <a:lvl9pPr marL="0" marR="0" lvl="8" indent="0" algn="ctr" rtl="0">
              <a:lnSpc>
                <a:spcPct val="100000"/>
              </a:lnSpc>
              <a:spcBef>
                <a:spcPts val="0"/>
              </a:spcBef>
              <a:spcAft>
                <a:spcPts val="0"/>
              </a:spcAft>
              <a:buClr>
                <a:srgbClr val="000000"/>
              </a:buClr>
              <a:buSzPts val="1000"/>
              <a:buFont typeface="Arial"/>
              <a:buNone/>
              <a:defRPr sz="1000" b="0" i="0" u="none" strike="noStrike" cap="none">
                <a:solidFill>
                  <a:srgbClr val="666666"/>
                </a:solidFill>
                <a:latin typeface="Playfair Display"/>
                <a:ea typeface="Playfair Display"/>
                <a:cs typeface="Playfair Display"/>
                <a:sym typeface="Playfair Display"/>
              </a:defRPr>
            </a:lvl9pPr>
          </a:lstStyle>
          <a:p>
            <a:pPr marL="0" lvl="0" indent="0">
              <a:spcBef>
                <a:spcPts val="0"/>
              </a:spcBef>
              <a:spcAft>
                <a:spcPts val="0"/>
              </a:spcAft>
              <a:buNone/>
            </a:pPr>
            <a:fld id="{00000000-1234-1234-1234-123412341234}" type="slidenum">
              <a:rPr lang="en-US"/>
              <a:t>‹#›</a:t>
            </a:fld>
            <a:endParaRPr/>
          </a:p>
        </p:txBody>
      </p:sp>
      <p:sp>
        <p:nvSpPr>
          <p:cNvPr id="8" name="Google Shape;8;p1"/>
          <p:cNvSpPr txBox="1">
            <a:spLocks noGrp="1"/>
          </p:cNvSpPr>
          <p:nvPr>
            <p:ph type="body" idx="1"/>
          </p:nvPr>
        </p:nvSpPr>
        <p:spPr>
          <a:xfrm>
            <a:off x="593575" y="1823700"/>
            <a:ext cx="7956600" cy="2651700"/>
          </a:xfrm>
          <a:prstGeom prst="rect">
            <a:avLst/>
          </a:prstGeom>
          <a:noFill/>
          <a:ln>
            <a:noFill/>
          </a:ln>
        </p:spPr>
        <p:txBody>
          <a:bodyPr spcFirstLastPara="1" wrap="square" lIns="91425" tIns="91425" rIns="91425" bIns="91425" anchor="t" anchorCtr="0"/>
          <a:lstStyle>
            <a:lvl1pPr marL="457200" marR="0" lvl="0" indent="-330200" algn="l" rtl="0">
              <a:lnSpc>
                <a:spcPct val="150000"/>
              </a:lnSpc>
              <a:spcBef>
                <a:spcPts val="60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1pPr>
            <a:lvl2pPr marL="914400" marR="0" lvl="1"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2pPr>
            <a:lvl3pPr marL="1371600" marR="0" lvl="2"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3pPr>
            <a:lvl4pPr marL="1828800" marR="0" lvl="3"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4pPr>
            <a:lvl5pPr marL="2286000" marR="0" lvl="4"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5pPr>
            <a:lvl6pPr marL="2743200" marR="0" lvl="5"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6pPr>
            <a:lvl7pPr marL="3200400" marR="0" lvl="6"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7pPr>
            <a:lvl8pPr marL="3657600" marR="0" lvl="7"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8pPr>
            <a:lvl9pPr marL="4114800" marR="0" lvl="8" indent="-330200" algn="l" rtl="0">
              <a:lnSpc>
                <a:spcPct val="150000"/>
              </a:lnSpc>
              <a:spcBef>
                <a:spcPts val="0"/>
              </a:spcBef>
              <a:spcAft>
                <a:spcPts val="0"/>
              </a:spcAft>
              <a:buClr>
                <a:srgbClr val="B7B7B7"/>
              </a:buClr>
              <a:buSzPts val="1600"/>
              <a:buFont typeface="Raleway Light"/>
              <a:buChar char="∙"/>
              <a:defRPr sz="1600" b="0" i="0" u="none" strike="noStrike" cap="none">
                <a:solidFill>
                  <a:srgbClr val="111111"/>
                </a:solidFill>
                <a:latin typeface="Raleway Light"/>
                <a:ea typeface="Raleway Light"/>
                <a:cs typeface="Raleway Light"/>
                <a:sym typeface="Raleway Light"/>
              </a:defRPr>
            </a:lvl9pPr>
          </a:lstStyle>
          <a:p>
            <a:endParaRPr dirty="0"/>
          </a:p>
        </p:txBody>
      </p:sp>
      <p:pic>
        <p:nvPicPr>
          <p:cNvPr id="9" name="Picture 8">
            <a:extLst>
              <a:ext uri="{FF2B5EF4-FFF2-40B4-BE49-F238E27FC236}">
                <a16:creationId xmlns:a16="http://schemas.microsoft.com/office/drawing/2014/main" id="{CC39A488-45E8-4D7D-8E77-9E4CCDA3599D}"/>
              </a:ext>
            </a:extLst>
          </p:cNvPr>
          <p:cNvPicPr>
            <a:picLocks noChangeAspect="1"/>
          </p:cNvPicPr>
          <p:nvPr userDrawn="1"/>
        </p:nvPicPr>
        <p:blipFill>
          <a:blip r:embed="rId9"/>
          <a:stretch>
            <a:fillRect/>
          </a:stretch>
        </p:blipFill>
        <p:spPr>
          <a:xfrm>
            <a:off x="8433877" y="76014"/>
            <a:ext cx="605710" cy="524172"/>
          </a:xfrm>
          <a:prstGeom prst="rect">
            <a:avLst/>
          </a:prstGeom>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62" r:id="rId3"/>
    <p:sldLayoutId id="2147483650" r:id="rId4"/>
    <p:sldLayoutId id="2147483654" r:id="rId5"/>
    <p:sldLayoutId id="2147483656" r:id="rId6"/>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just"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gif"/></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gif"/></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gif"/></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gif"/></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gif"/></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gif"/></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8" Type="http://schemas.openxmlformats.org/officeDocument/2006/relationships/image" Target="../media/image12.gif"/><Relationship Id="rId3" Type="http://schemas.openxmlformats.org/officeDocument/2006/relationships/image" Target="../media/image9.jpg"/><Relationship Id="rId7"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9.jpg"/><Relationship Id="rId7"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3"/>
          <p:cNvSpPr txBox="1">
            <a:spLocks noGrp="1"/>
          </p:cNvSpPr>
          <p:nvPr>
            <p:ph type="ctrTitle"/>
          </p:nvPr>
        </p:nvSpPr>
        <p:spPr>
          <a:xfrm>
            <a:off x="685799" y="1915625"/>
            <a:ext cx="8219053" cy="1159800"/>
          </a:xfrm>
          <a:prstGeom prst="rect">
            <a:avLst/>
          </a:prstGeom>
          <a:noFill/>
          <a:ln>
            <a:noFill/>
          </a:ln>
        </p:spPr>
        <p:txBody>
          <a:bodyPr spcFirstLastPara="1" wrap="square" lIns="91425" tIns="91425" rIns="91425" bIns="91425" anchor="b" anchorCtr="0">
            <a:noAutofit/>
          </a:bodyPr>
          <a:lstStyle/>
          <a:p>
            <a:pPr lvl="0"/>
            <a:r>
              <a:rPr lang="en-US" sz="3200" dirty="0"/>
              <a:t>Performance and Accuracy Assessment of Line Marching Algorithm Computations Utilizing GPUs Within a Predictive GNSS Quality Service</a:t>
            </a:r>
          </a:p>
        </p:txBody>
      </p:sp>
      <p:pic>
        <p:nvPicPr>
          <p:cNvPr id="110" name="Google Shape;110;p13" descr="NASA-logo1"/>
          <p:cNvPicPr preferRelativeResize="0"/>
          <p:nvPr/>
        </p:nvPicPr>
        <p:blipFill rotWithShape="1">
          <a:blip r:embed="rId3">
            <a:alphaModFix/>
          </a:blip>
          <a:srcRect/>
          <a:stretch/>
        </p:blipFill>
        <p:spPr>
          <a:xfrm>
            <a:off x="7521388" y="3673350"/>
            <a:ext cx="1383465" cy="1139151"/>
          </a:xfrm>
          <a:prstGeom prst="rect">
            <a:avLst/>
          </a:prstGeom>
          <a:noFill/>
          <a:ln>
            <a:noFill/>
          </a:ln>
        </p:spPr>
      </p:pic>
      <p:sp>
        <p:nvSpPr>
          <p:cNvPr id="111" name="Google Shape;111;p13"/>
          <p:cNvSpPr/>
          <p:nvPr/>
        </p:nvSpPr>
        <p:spPr>
          <a:xfrm>
            <a:off x="685798" y="3519461"/>
            <a:ext cx="6745943" cy="800219"/>
          </a:xfrm>
          <a:prstGeom prst="rect">
            <a:avLst/>
          </a:prstGeom>
          <a:noFill/>
          <a:ln>
            <a:noFill/>
          </a:ln>
        </p:spPr>
        <p:txBody>
          <a:bodyPr spcFirstLastPara="1" wrap="square" lIns="91425" tIns="45700" rIns="91425" bIns="45700" anchor="t" anchorCtr="0">
            <a:noAutofit/>
          </a:bodyPr>
          <a:lstStyle/>
          <a:p>
            <a:pPr lvl="0"/>
            <a:r>
              <a:rPr lang="en-US" sz="1100" dirty="0">
                <a:latin typeface="Playfair Display"/>
                <a:ea typeface="Playfair Display"/>
                <a:cs typeface="Playfair Display"/>
                <a:sym typeface="Playfair Display"/>
              </a:rPr>
              <a:t>Julian Gutierrez, Evan Dill, </a:t>
            </a:r>
            <a:r>
              <a:rPr lang="en-US" sz="1100" b="1" dirty="0">
                <a:latin typeface="Playfair Display"/>
                <a:ea typeface="Playfair Display"/>
                <a:cs typeface="Playfair Display"/>
                <a:sym typeface="Playfair Display"/>
              </a:rPr>
              <a:t>NASA Langley Research Center</a:t>
            </a:r>
          </a:p>
          <a:p>
            <a:pPr lvl="0"/>
            <a:r>
              <a:rPr lang="en-US" sz="1100" dirty="0">
                <a:latin typeface="Playfair Display"/>
                <a:ea typeface="Playfair Display"/>
                <a:cs typeface="Playfair Display"/>
                <a:sym typeface="Playfair Display"/>
              </a:rPr>
              <a:t>David Kaeli, Pau Closas, </a:t>
            </a:r>
            <a:r>
              <a:rPr lang="en-US" sz="1100" b="1" dirty="0">
                <a:latin typeface="Playfair Display"/>
                <a:ea typeface="Playfair Display"/>
                <a:cs typeface="Playfair Display"/>
                <a:sym typeface="Playfair Display"/>
              </a:rPr>
              <a:t>Northeastern university</a:t>
            </a:r>
          </a:p>
        </p:txBody>
      </p:sp>
      <p:cxnSp>
        <p:nvCxnSpPr>
          <p:cNvPr id="112" name="Google Shape;112;p13"/>
          <p:cNvCxnSpPr/>
          <p:nvPr/>
        </p:nvCxnSpPr>
        <p:spPr>
          <a:xfrm>
            <a:off x="7422776" y="3673350"/>
            <a:ext cx="0" cy="1139151"/>
          </a:xfrm>
          <a:prstGeom prst="straightConnector1">
            <a:avLst/>
          </a:prstGeom>
          <a:noFill/>
          <a:ln w="9525" cap="flat" cmpd="sng">
            <a:solidFill>
              <a:srgbClr val="347EB8"/>
            </a:solidFill>
            <a:prstDash val="solid"/>
            <a:round/>
            <a:headEnd type="none" w="sm" len="sm"/>
            <a:tailEnd type="none" w="sm" len="sm"/>
          </a:ln>
        </p:spPr>
      </p:cxnSp>
      <p:sp>
        <p:nvSpPr>
          <p:cNvPr id="2" name="Rectangle 1">
            <a:extLst>
              <a:ext uri="{FF2B5EF4-FFF2-40B4-BE49-F238E27FC236}">
                <a16:creationId xmlns:a16="http://schemas.microsoft.com/office/drawing/2014/main" id="{C39900A8-D25B-4691-B9FF-190E0AB7009F}"/>
              </a:ext>
            </a:extLst>
          </p:cNvPr>
          <p:cNvSpPr/>
          <p:nvPr/>
        </p:nvSpPr>
        <p:spPr>
          <a:xfrm>
            <a:off x="685798" y="4609827"/>
            <a:ext cx="4572000" cy="307777"/>
          </a:xfrm>
          <a:prstGeom prst="rect">
            <a:avLst/>
          </a:prstGeom>
        </p:spPr>
        <p:txBody>
          <a:bodyPr>
            <a:spAutoFit/>
          </a:bodyPr>
          <a:lstStyle/>
          <a:p>
            <a:pPr lvl="0"/>
            <a:r>
              <a:rPr lang="en-US" dirty="0">
                <a:latin typeface="Playfair Display"/>
                <a:ea typeface="Playfair Display"/>
                <a:cs typeface="Playfair Display"/>
                <a:sym typeface="Playfair Display"/>
              </a:rPr>
              <a:t>SciTech Forum, January 2022</a:t>
            </a:r>
          </a:p>
        </p:txBody>
      </p:sp>
      <p:pic>
        <p:nvPicPr>
          <p:cNvPr id="4098" name="Picture 2" descr="Northeastern University - Wikipedia">
            <a:extLst>
              <a:ext uri="{FF2B5EF4-FFF2-40B4-BE49-F238E27FC236}">
                <a16:creationId xmlns:a16="http://schemas.microsoft.com/office/drawing/2014/main" id="{9CEDC140-5BBD-422D-94D8-7A21709996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7825" y="3748180"/>
            <a:ext cx="1143000" cy="1143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r>
              <a:rPr lang="en-US" dirty="0"/>
              <a:t>Line marching algorithms are used in a wide range of applications</a:t>
            </a:r>
          </a:p>
          <a:p>
            <a:pPr lvl="1">
              <a:lnSpc>
                <a:spcPct val="100000"/>
              </a:lnSpc>
            </a:pPr>
            <a:r>
              <a:rPr lang="en-US" dirty="0"/>
              <a:t>Within the GNSS realm, we can use them to process sky-plot information </a:t>
            </a:r>
          </a:p>
          <a:p>
            <a:r>
              <a:rPr lang="en-US" b="1" dirty="0"/>
              <a:t>Sky-plots are a useful tool in diagnosing problems encountered when processing GPS data</a:t>
            </a:r>
          </a:p>
          <a:p>
            <a:pPr lvl="1">
              <a:lnSpc>
                <a:spcPct val="100000"/>
              </a:lnSpc>
            </a:pPr>
            <a:r>
              <a:rPr lang="en-US" dirty="0">
                <a:solidFill>
                  <a:schemeClr val="tx1"/>
                </a:solidFill>
              </a:rPr>
              <a:t>Simple visualization tools that display GPS satellite trajectories, referenced to a specific position on the ground</a:t>
            </a:r>
          </a:p>
          <a:p>
            <a:pPr lvl="1">
              <a:lnSpc>
                <a:spcPct val="100000"/>
              </a:lnSpc>
            </a:pPr>
            <a:r>
              <a:rPr lang="en-US" dirty="0">
                <a:solidFill>
                  <a:schemeClr val="tx1"/>
                </a:solidFill>
              </a:rPr>
              <a:t>They provide an intuitive feel for satellite movement patterns, as well as reveal the impact of obstructions on satellite visibility</a:t>
            </a:r>
          </a:p>
          <a:p>
            <a:r>
              <a:rPr lang="en-US" dirty="0">
                <a:solidFill>
                  <a:schemeClr val="tx1"/>
                </a:solidFill>
              </a:rPr>
              <a:t>An analysis was completed to evaluate algorithms that provide different computing characteristics to obtain an adequate representation of the sky-plot for the analysis within a GNSS quality service framework</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2</a:t>
            </a:fld>
            <a:endParaRPr lang="en-US">
              <a:sym typeface="Playfair Display"/>
            </a:endParaRPr>
          </a:p>
        </p:txBody>
      </p:sp>
      <p:sp>
        <p:nvSpPr>
          <p:cNvPr id="764" name="Google Shape;764;p54"/>
          <p:cNvSpPr txBox="1">
            <a:spLocks noGrp="1"/>
          </p:cNvSpPr>
          <p:nvPr>
            <p:ph type="title"/>
          </p:nvPr>
        </p:nvSpPr>
        <p:spPr/>
        <p:txBody>
          <a:bodyPr/>
          <a:lstStyle/>
          <a:p>
            <a:pPr lvl="0"/>
            <a:r>
              <a:rPr lang="en-US" dirty="0"/>
              <a:t>Motivation</a:t>
            </a:r>
            <a:endParaRPr lang="en-US" dirty="0">
              <a:sym typeface="Playfair Display"/>
            </a:endParaRPr>
          </a:p>
        </p:txBody>
      </p:sp>
    </p:spTree>
    <p:extLst>
      <p:ext uri="{BB962C8B-B14F-4D97-AF65-F5344CB8AC3E}">
        <p14:creationId xmlns:p14="http://schemas.microsoft.com/office/powerpoint/2010/main" val="19656725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65">
                                            <p:txEl>
                                              <p:pRg st="0" end="0"/>
                                            </p:txEl>
                                          </p:spTgt>
                                        </p:tgtEl>
                                        <p:attrNameLst>
                                          <p:attrName>style.visibility</p:attrName>
                                        </p:attrNameLst>
                                      </p:cBhvr>
                                      <p:to>
                                        <p:strVal val="visible"/>
                                      </p:to>
                                    </p:set>
                                    <p:animEffect transition="in" filter="fade">
                                      <p:cBhvr>
                                        <p:cTn id="7" dur="500"/>
                                        <p:tgtEl>
                                          <p:spTgt spid="76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65">
                                            <p:txEl>
                                              <p:pRg st="1" end="1"/>
                                            </p:txEl>
                                          </p:spTgt>
                                        </p:tgtEl>
                                        <p:attrNameLst>
                                          <p:attrName>style.visibility</p:attrName>
                                        </p:attrNameLst>
                                      </p:cBhvr>
                                      <p:to>
                                        <p:strVal val="visible"/>
                                      </p:to>
                                    </p:set>
                                    <p:animEffect transition="in" filter="fade">
                                      <p:cBhvr>
                                        <p:cTn id="10" dur="500"/>
                                        <p:tgtEl>
                                          <p:spTgt spid="76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65">
                                            <p:txEl>
                                              <p:pRg st="2" end="2"/>
                                            </p:txEl>
                                          </p:spTgt>
                                        </p:tgtEl>
                                        <p:attrNameLst>
                                          <p:attrName>style.visibility</p:attrName>
                                        </p:attrNameLst>
                                      </p:cBhvr>
                                      <p:to>
                                        <p:strVal val="visible"/>
                                      </p:to>
                                    </p:set>
                                    <p:animEffect transition="in" filter="fade">
                                      <p:cBhvr>
                                        <p:cTn id="15" dur="500"/>
                                        <p:tgtEl>
                                          <p:spTgt spid="765">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65">
                                            <p:txEl>
                                              <p:pRg st="3" end="3"/>
                                            </p:txEl>
                                          </p:spTgt>
                                        </p:tgtEl>
                                        <p:attrNameLst>
                                          <p:attrName>style.visibility</p:attrName>
                                        </p:attrNameLst>
                                      </p:cBhvr>
                                      <p:to>
                                        <p:strVal val="visible"/>
                                      </p:to>
                                    </p:set>
                                    <p:animEffect transition="in" filter="fade">
                                      <p:cBhvr>
                                        <p:cTn id="18" dur="500"/>
                                        <p:tgtEl>
                                          <p:spTgt spid="765">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65">
                                            <p:txEl>
                                              <p:pRg st="4" end="4"/>
                                            </p:txEl>
                                          </p:spTgt>
                                        </p:tgtEl>
                                        <p:attrNameLst>
                                          <p:attrName>style.visibility</p:attrName>
                                        </p:attrNameLst>
                                      </p:cBhvr>
                                      <p:to>
                                        <p:strVal val="visible"/>
                                      </p:to>
                                    </p:set>
                                    <p:animEffect transition="in" filter="fade">
                                      <p:cBhvr>
                                        <p:cTn id="21" dur="500"/>
                                        <p:tgtEl>
                                          <p:spTgt spid="765">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65">
                                            <p:txEl>
                                              <p:pRg st="5" end="5"/>
                                            </p:txEl>
                                          </p:spTgt>
                                        </p:tgtEl>
                                        <p:attrNameLst>
                                          <p:attrName>style.visibility</p:attrName>
                                        </p:attrNameLst>
                                      </p:cBhvr>
                                      <p:to>
                                        <p:strVal val="visible"/>
                                      </p:to>
                                    </p:set>
                                    <p:animEffect transition="in" filter="fade">
                                      <p:cBhvr>
                                        <p:cTn id="26" dur="500"/>
                                        <p:tgtEl>
                                          <p:spTgt spid="76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pPr lvl="0"/>
            <a:r>
              <a:rPr lang="en-US" dirty="0"/>
              <a:t>Horizon Sky-plots</a:t>
            </a:r>
          </a:p>
          <a:p>
            <a:pPr lvl="0"/>
            <a:r>
              <a:rPr lang="en-US" dirty="0"/>
              <a:t>Line Marching Algorithms</a:t>
            </a:r>
          </a:p>
          <a:p>
            <a:pPr lvl="0"/>
            <a:r>
              <a:rPr lang="en-US" dirty="0"/>
              <a:t>Results</a:t>
            </a:r>
          </a:p>
          <a:p>
            <a:pPr lvl="0"/>
            <a:r>
              <a:rPr lang="en-US" dirty="0"/>
              <a:t>Conclusions</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3</a:t>
            </a:fld>
            <a:endParaRPr lang="en-US">
              <a:sym typeface="Playfair Display"/>
            </a:endParaRPr>
          </a:p>
        </p:txBody>
      </p:sp>
      <p:sp>
        <p:nvSpPr>
          <p:cNvPr id="764" name="Google Shape;764;p54"/>
          <p:cNvSpPr txBox="1">
            <a:spLocks noGrp="1"/>
          </p:cNvSpPr>
          <p:nvPr>
            <p:ph type="title"/>
          </p:nvPr>
        </p:nvSpPr>
        <p:spPr/>
        <p:txBody>
          <a:bodyPr/>
          <a:lstStyle/>
          <a:p>
            <a:pPr lvl="0"/>
            <a:r>
              <a:rPr lang="en-US" dirty="0">
                <a:sym typeface="Playfair Display"/>
              </a:rPr>
              <a:t>Outline</a:t>
            </a:r>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65">
                                            <p:txEl>
                                              <p:pRg st="0" end="0"/>
                                            </p:txEl>
                                          </p:spTgt>
                                        </p:tgtEl>
                                        <p:attrNameLst>
                                          <p:attrName>style.visibility</p:attrName>
                                        </p:attrNameLst>
                                      </p:cBhvr>
                                      <p:to>
                                        <p:strVal val="visible"/>
                                      </p:to>
                                    </p:set>
                                    <p:animEffect transition="in" filter="fade">
                                      <p:cBhvr>
                                        <p:cTn id="7" dur="500"/>
                                        <p:tgtEl>
                                          <p:spTgt spid="76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65">
                                            <p:txEl>
                                              <p:pRg st="1" end="1"/>
                                            </p:txEl>
                                          </p:spTgt>
                                        </p:tgtEl>
                                        <p:attrNameLst>
                                          <p:attrName>style.visibility</p:attrName>
                                        </p:attrNameLst>
                                      </p:cBhvr>
                                      <p:to>
                                        <p:strVal val="visible"/>
                                      </p:to>
                                    </p:set>
                                    <p:animEffect transition="in" filter="fade">
                                      <p:cBhvr>
                                        <p:cTn id="10" dur="500"/>
                                        <p:tgtEl>
                                          <p:spTgt spid="76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65">
                                            <p:txEl>
                                              <p:pRg st="2" end="2"/>
                                            </p:txEl>
                                          </p:spTgt>
                                        </p:tgtEl>
                                        <p:attrNameLst>
                                          <p:attrName>style.visibility</p:attrName>
                                        </p:attrNameLst>
                                      </p:cBhvr>
                                      <p:to>
                                        <p:strVal val="visible"/>
                                      </p:to>
                                    </p:set>
                                    <p:animEffect transition="in" filter="fade">
                                      <p:cBhvr>
                                        <p:cTn id="13" dur="500"/>
                                        <p:tgtEl>
                                          <p:spTgt spid="76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65">
                                            <p:txEl>
                                              <p:pRg st="3" end="3"/>
                                            </p:txEl>
                                          </p:spTgt>
                                        </p:tgtEl>
                                        <p:attrNameLst>
                                          <p:attrName>style.visibility</p:attrName>
                                        </p:attrNameLst>
                                      </p:cBhvr>
                                      <p:to>
                                        <p:strVal val="visible"/>
                                      </p:to>
                                    </p:set>
                                    <p:animEffect transition="in" filter="fade">
                                      <p:cBhvr>
                                        <p:cTn id="16" dur="500"/>
                                        <p:tgtEl>
                                          <p:spTgt spid="76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a:xfrm>
            <a:off x="593575" y="1460700"/>
            <a:ext cx="5151905" cy="3014700"/>
          </a:xfrm>
        </p:spPr>
        <p:txBody>
          <a:bodyPr/>
          <a:lstStyle/>
          <a:p>
            <a:r>
              <a:rPr lang="en-US" sz="1400" dirty="0"/>
              <a:t>Sky-plots are used to map the visibility of the sky</a:t>
            </a:r>
          </a:p>
          <a:p>
            <a:r>
              <a:rPr lang="en-US" sz="1400" dirty="0"/>
              <a:t>The horizon is a trace or line, which defines the visibility of the sky</a:t>
            </a:r>
          </a:p>
          <a:p>
            <a:pPr lvl="1">
              <a:lnSpc>
                <a:spcPct val="100000"/>
              </a:lnSpc>
            </a:pPr>
            <a:r>
              <a:rPr lang="en-US" sz="1400" dirty="0"/>
              <a:t>Defined by objects in the surroundings of a location</a:t>
            </a:r>
          </a:p>
          <a:p>
            <a:pPr lvl="1">
              <a:lnSpc>
                <a:spcPct val="100000"/>
              </a:lnSpc>
            </a:pPr>
            <a:r>
              <a:rPr lang="en-US" sz="1400" dirty="0"/>
              <a:t>Natural and anthropogenic obstacles such as buildings and trees can dramatically impact sky visibility</a:t>
            </a:r>
          </a:p>
          <a:p>
            <a:r>
              <a:rPr lang="en-US" sz="1400" dirty="0">
                <a:latin typeface="Raleway Light" panose="020B0604020202020204" charset="0"/>
              </a:rPr>
              <a:t>Satellites close to the natural horizon (usually at elevation angles ≤ 10</a:t>
            </a:r>
            <a:r>
              <a:rPr lang="en-US" altLang="ko-KR" sz="1400" dirty="0">
                <a:latin typeface="Raleway Light" panose="020B0604020202020204" charset="0"/>
              </a:rPr>
              <a:t>) </a:t>
            </a:r>
            <a:r>
              <a:rPr lang="en-US" sz="1400" dirty="0">
                <a:latin typeface="Raleway Light" panose="020B0604020202020204" charset="0"/>
              </a:rPr>
              <a:t>are less helpful in resolving the GNSS position</a:t>
            </a:r>
            <a:endParaRPr lang="en-US" sz="1400" dirty="0"/>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4</a:t>
            </a:fld>
            <a:endParaRPr lang="en-US">
              <a:sym typeface="Playfair Display"/>
            </a:endParaRPr>
          </a:p>
        </p:txBody>
      </p:sp>
      <p:sp>
        <p:nvSpPr>
          <p:cNvPr id="764" name="Google Shape;764;p54"/>
          <p:cNvSpPr txBox="1">
            <a:spLocks noGrp="1"/>
          </p:cNvSpPr>
          <p:nvPr>
            <p:ph type="title"/>
          </p:nvPr>
        </p:nvSpPr>
        <p:spPr/>
        <p:txBody>
          <a:bodyPr/>
          <a:lstStyle/>
          <a:p>
            <a:r>
              <a:rPr lang="fr-FR" dirty="0"/>
              <a:t>Horizon Sky-plots</a:t>
            </a:r>
            <a:endParaRPr lang="fr-FR" dirty="0">
              <a:sym typeface="Playfair Display"/>
            </a:endParaRPr>
          </a:p>
        </p:txBody>
      </p:sp>
      <p:pic>
        <p:nvPicPr>
          <p:cNvPr id="7" name="Picture 6" descr="Chart, radar chart&#10;&#10;Description automatically generated">
            <a:extLst>
              <a:ext uri="{FF2B5EF4-FFF2-40B4-BE49-F238E27FC236}">
                <a16:creationId xmlns:a16="http://schemas.microsoft.com/office/drawing/2014/main" id="{D76AE6DA-90A2-4949-A1DA-54DFA8BD702B}"/>
              </a:ext>
            </a:extLst>
          </p:cNvPr>
          <p:cNvPicPr>
            <a:picLocks noChangeAspect="1"/>
          </p:cNvPicPr>
          <p:nvPr/>
        </p:nvPicPr>
        <p:blipFill rotWithShape="1">
          <a:blip r:embed="rId4"/>
          <a:srcRect t="8363" r="55524" b="3705"/>
          <a:stretch/>
        </p:blipFill>
        <p:spPr>
          <a:xfrm>
            <a:off x="6572109" y="1390748"/>
            <a:ext cx="1703212" cy="1718051"/>
          </a:xfrm>
          <a:prstGeom prst="rect">
            <a:avLst/>
          </a:prstGeom>
        </p:spPr>
      </p:pic>
      <p:pic>
        <p:nvPicPr>
          <p:cNvPr id="8" name="Picture 7">
            <a:extLst>
              <a:ext uri="{FF2B5EF4-FFF2-40B4-BE49-F238E27FC236}">
                <a16:creationId xmlns:a16="http://schemas.microsoft.com/office/drawing/2014/main" id="{870AB498-2BF7-46E4-B214-4600D786A66C}"/>
              </a:ext>
            </a:extLst>
          </p:cNvPr>
          <p:cNvPicPr>
            <a:picLocks noChangeAspect="1"/>
          </p:cNvPicPr>
          <p:nvPr/>
        </p:nvPicPr>
        <p:blipFill>
          <a:blip r:embed="rId5"/>
          <a:stretch>
            <a:fillRect/>
          </a:stretch>
        </p:blipFill>
        <p:spPr>
          <a:xfrm>
            <a:off x="6329303" y="3108799"/>
            <a:ext cx="2332002" cy="1535776"/>
          </a:xfrm>
          <a:prstGeom prst="rect">
            <a:avLst/>
          </a:prstGeom>
        </p:spPr>
      </p:pic>
    </p:spTree>
    <p:extLst>
      <p:ext uri="{BB962C8B-B14F-4D97-AF65-F5344CB8AC3E}">
        <p14:creationId xmlns:p14="http://schemas.microsoft.com/office/powerpoint/2010/main" val="17427693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a:xfrm>
            <a:off x="593575" y="1460700"/>
            <a:ext cx="5151905" cy="3014700"/>
          </a:xfrm>
        </p:spPr>
        <p:txBody>
          <a:bodyPr/>
          <a:lstStyle/>
          <a:p>
            <a:r>
              <a:rPr lang="en-US" dirty="0"/>
              <a:t>To achieve an accurate representation of the horizon sky-plot, we require:</a:t>
            </a:r>
          </a:p>
          <a:p>
            <a:pPr marL="927100" lvl="1" indent="-342900">
              <a:lnSpc>
                <a:spcPct val="100000"/>
              </a:lnSpc>
              <a:buFont typeface="+mj-lt"/>
              <a:buAutoNum type="arabicPeriod"/>
            </a:pPr>
            <a:r>
              <a:rPr lang="en-US" dirty="0"/>
              <a:t>An up-to-date digital surface model (DSM) representing the terrain altitude (e.g., buildings, trees, mountains, etc.), </a:t>
            </a:r>
          </a:p>
          <a:p>
            <a:pPr marL="927100" lvl="1" indent="-342900">
              <a:lnSpc>
                <a:spcPct val="100000"/>
              </a:lnSpc>
              <a:buFont typeface="+mj-lt"/>
              <a:buAutoNum type="arabicPeriod"/>
            </a:pPr>
            <a:r>
              <a:rPr lang="en-US" dirty="0"/>
              <a:t>Prediction of the trajectories and locations of the satellites in the sky, and    </a:t>
            </a:r>
          </a:p>
          <a:p>
            <a:pPr marL="927100" lvl="1" indent="-342900">
              <a:lnSpc>
                <a:spcPct val="100000"/>
              </a:lnSpc>
              <a:buFont typeface="+mj-lt"/>
              <a:buAutoNum type="arabicPeriod"/>
            </a:pPr>
            <a:r>
              <a:rPr lang="en-US" dirty="0"/>
              <a:t>An accurate way to traverse the map to obtain the elevation angles at which the sky is visible</a:t>
            </a:r>
            <a:endParaRPr lang="en-US" sz="1400" dirty="0"/>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5</a:t>
            </a:fld>
            <a:endParaRPr lang="en-US">
              <a:sym typeface="Playfair Display"/>
            </a:endParaRPr>
          </a:p>
        </p:txBody>
      </p:sp>
      <p:sp>
        <p:nvSpPr>
          <p:cNvPr id="764" name="Google Shape;764;p54"/>
          <p:cNvSpPr txBox="1">
            <a:spLocks noGrp="1"/>
          </p:cNvSpPr>
          <p:nvPr>
            <p:ph type="title"/>
          </p:nvPr>
        </p:nvSpPr>
        <p:spPr/>
        <p:txBody>
          <a:bodyPr/>
          <a:lstStyle/>
          <a:p>
            <a:r>
              <a:rPr lang="fr-FR" dirty="0"/>
              <a:t>Horizon Sky-plots</a:t>
            </a:r>
            <a:endParaRPr lang="fr-FR" dirty="0">
              <a:sym typeface="Playfair Display"/>
            </a:endParaRPr>
          </a:p>
        </p:txBody>
      </p:sp>
      <p:pic>
        <p:nvPicPr>
          <p:cNvPr id="7" name="Picture 6" descr="Chart, radar chart&#10;&#10;Description automatically generated">
            <a:extLst>
              <a:ext uri="{FF2B5EF4-FFF2-40B4-BE49-F238E27FC236}">
                <a16:creationId xmlns:a16="http://schemas.microsoft.com/office/drawing/2014/main" id="{D76AE6DA-90A2-4949-A1DA-54DFA8BD702B}"/>
              </a:ext>
            </a:extLst>
          </p:cNvPr>
          <p:cNvPicPr>
            <a:picLocks noChangeAspect="1"/>
          </p:cNvPicPr>
          <p:nvPr/>
        </p:nvPicPr>
        <p:blipFill rotWithShape="1">
          <a:blip r:embed="rId4"/>
          <a:srcRect t="8363" r="55524" b="3705"/>
          <a:stretch/>
        </p:blipFill>
        <p:spPr>
          <a:xfrm>
            <a:off x="6572109" y="1390748"/>
            <a:ext cx="1703212" cy="1718051"/>
          </a:xfrm>
          <a:prstGeom prst="rect">
            <a:avLst/>
          </a:prstGeom>
        </p:spPr>
      </p:pic>
      <p:pic>
        <p:nvPicPr>
          <p:cNvPr id="8" name="Picture 7">
            <a:extLst>
              <a:ext uri="{FF2B5EF4-FFF2-40B4-BE49-F238E27FC236}">
                <a16:creationId xmlns:a16="http://schemas.microsoft.com/office/drawing/2014/main" id="{870AB498-2BF7-46E4-B214-4600D786A66C}"/>
              </a:ext>
            </a:extLst>
          </p:cNvPr>
          <p:cNvPicPr>
            <a:picLocks noChangeAspect="1"/>
          </p:cNvPicPr>
          <p:nvPr/>
        </p:nvPicPr>
        <p:blipFill>
          <a:blip r:embed="rId5"/>
          <a:stretch>
            <a:fillRect/>
          </a:stretch>
        </p:blipFill>
        <p:spPr>
          <a:xfrm>
            <a:off x="6329303" y="3108799"/>
            <a:ext cx="2332002" cy="1535776"/>
          </a:xfrm>
          <a:prstGeom prst="rect">
            <a:avLst/>
          </a:prstGeom>
        </p:spPr>
      </p:pic>
      <p:sp>
        <p:nvSpPr>
          <p:cNvPr id="9" name="Oval 8">
            <a:extLst>
              <a:ext uri="{FF2B5EF4-FFF2-40B4-BE49-F238E27FC236}">
                <a16:creationId xmlns:a16="http://schemas.microsoft.com/office/drawing/2014/main" id="{B3802351-470D-46F8-866E-0901C6F183E3}"/>
              </a:ext>
            </a:extLst>
          </p:cNvPr>
          <p:cNvSpPr/>
          <p:nvPr/>
        </p:nvSpPr>
        <p:spPr>
          <a:xfrm>
            <a:off x="1121497" y="3108799"/>
            <a:ext cx="4735606" cy="13345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623860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r>
              <a:rPr lang="en-US" dirty="0"/>
              <a:t>General Algorithm</a:t>
            </a:r>
          </a:p>
          <a:p>
            <a:pPr marL="927100" lvl="1" indent="-342900">
              <a:lnSpc>
                <a:spcPct val="100000"/>
              </a:lnSpc>
              <a:buFont typeface="+mj-lt"/>
              <a:buAutoNum type="arabicPeriod"/>
            </a:pPr>
            <a:r>
              <a:rPr lang="en-US" dirty="0"/>
              <a:t>Select a location for the analysis, commonly referred to as the point of interest (POI) on the map,</a:t>
            </a:r>
          </a:p>
          <a:p>
            <a:pPr marL="927100" lvl="1" indent="-342900">
              <a:lnSpc>
                <a:spcPct val="100000"/>
              </a:lnSpc>
              <a:buFont typeface="+mj-lt"/>
              <a:buAutoNum type="arabicPeriod"/>
            </a:pPr>
            <a:r>
              <a:rPr lang="en-US" dirty="0"/>
              <a:t>Compute the satellite locations in the sky </a:t>
            </a:r>
          </a:p>
          <a:p>
            <a:pPr marL="927100" lvl="1" indent="-342900">
              <a:lnSpc>
                <a:spcPct val="100000"/>
              </a:lnSpc>
              <a:buFont typeface="+mj-lt"/>
              <a:buAutoNum type="arabicPeriod"/>
            </a:pPr>
            <a:r>
              <a:rPr lang="en-US" dirty="0"/>
              <a:t>Divide the azimuth space into small angles and trace a line starting at the POI in the direction of each angle </a:t>
            </a:r>
          </a:p>
          <a:p>
            <a:pPr lvl="2">
              <a:lnSpc>
                <a:spcPct val="100000"/>
              </a:lnSpc>
            </a:pPr>
            <a:r>
              <a:rPr lang="en-US" dirty="0"/>
              <a:t>At each step along the line, we compute the maximum elevation angle formed between the POI and the current location along the line, based on the altitude where the grid cell intersects the line</a:t>
            </a:r>
          </a:p>
          <a:p>
            <a:endParaRPr lang="en-US" sz="1400" dirty="0"/>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6</a:t>
            </a:fld>
            <a:endParaRPr lang="en-US">
              <a:sym typeface="Playfair Display"/>
            </a:endParaRPr>
          </a:p>
        </p:txBody>
      </p:sp>
      <p:sp>
        <p:nvSpPr>
          <p:cNvPr id="764" name="Google Shape;764;p54"/>
          <p:cNvSpPr txBox="1">
            <a:spLocks noGrp="1"/>
          </p:cNvSpPr>
          <p:nvPr>
            <p:ph type="title"/>
          </p:nvPr>
        </p:nvSpPr>
        <p:spPr/>
        <p:txBody>
          <a:bodyPr/>
          <a:lstStyle/>
          <a:p>
            <a:r>
              <a:rPr lang="fr-FR" dirty="0"/>
              <a:t>Horizon Sky-plots</a:t>
            </a:r>
            <a:endParaRPr lang="fr-FR" dirty="0">
              <a:sym typeface="Playfair Display"/>
            </a:endParaRPr>
          </a:p>
        </p:txBody>
      </p:sp>
    </p:spTree>
    <p:extLst>
      <p:ext uri="{BB962C8B-B14F-4D97-AF65-F5344CB8AC3E}">
        <p14:creationId xmlns:p14="http://schemas.microsoft.com/office/powerpoint/2010/main" val="233104596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7</a:t>
            </a:fld>
            <a:endParaRPr lang="en-US">
              <a:sym typeface="Playfair Display"/>
            </a:endParaRPr>
          </a:p>
        </p:txBody>
      </p:sp>
      <p:sp>
        <p:nvSpPr>
          <p:cNvPr id="764" name="Google Shape;764;p54"/>
          <p:cNvSpPr txBox="1">
            <a:spLocks noGrp="1"/>
          </p:cNvSpPr>
          <p:nvPr>
            <p:ph type="title"/>
          </p:nvPr>
        </p:nvSpPr>
        <p:spPr/>
        <p:txBody>
          <a:bodyPr/>
          <a:lstStyle/>
          <a:p>
            <a:r>
              <a:rPr lang="fr-FR" dirty="0"/>
              <a:t>Horizon Sky-plots</a:t>
            </a:r>
            <a:endParaRPr lang="fr-FR" dirty="0">
              <a:sym typeface="Playfair Display"/>
            </a:endParaRPr>
          </a:p>
        </p:txBody>
      </p:sp>
      <p:cxnSp>
        <p:nvCxnSpPr>
          <p:cNvPr id="4" name="Straight Connector 3">
            <a:extLst>
              <a:ext uri="{FF2B5EF4-FFF2-40B4-BE49-F238E27FC236}">
                <a16:creationId xmlns:a16="http://schemas.microsoft.com/office/drawing/2014/main" id="{475E9DDB-1401-493B-AFEB-99834CF1AEEF}"/>
              </a:ext>
            </a:extLst>
          </p:cNvPr>
          <p:cNvCxnSpPr/>
          <p:nvPr/>
        </p:nvCxnSpPr>
        <p:spPr>
          <a:xfrm>
            <a:off x="907312" y="4628707"/>
            <a:ext cx="7640901" cy="0"/>
          </a:xfrm>
          <a:prstGeom prst="line">
            <a:avLst/>
          </a:prstGeom>
          <a:ln w="76200"/>
        </p:spPr>
        <p:style>
          <a:lnRef idx="1">
            <a:schemeClr val="dk1"/>
          </a:lnRef>
          <a:fillRef idx="0">
            <a:schemeClr val="dk1"/>
          </a:fillRef>
          <a:effectRef idx="0">
            <a:schemeClr val="dk1"/>
          </a:effectRef>
          <a:fontRef idx="minor">
            <a:schemeClr val="tx1"/>
          </a:fontRef>
        </p:style>
      </p:cxnSp>
      <p:sp>
        <p:nvSpPr>
          <p:cNvPr id="10" name="Rectangle 9">
            <a:extLst>
              <a:ext uri="{FF2B5EF4-FFF2-40B4-BE49-F238E27FC236}">
                <a16:creationId xmlns:a16="http://schemas.microsoft.com/office/drawing/2014/main" id="{B7CC6C70-88A7-4BC1-B144-ECF441793EE5}"/>
              </a:ext>
            </a:extLst>
          </p:cNvPr>
          <p:cNvSpPr/>
          <p:nvPr/>
        </p:nvSpPr>
        <p:spPr>
          <a:xfrm>
            <a:off x="3278373" y="3693045"/>
            <a:ext cx="354418" cy="884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F68B862-3D95-4B36-A808-EB9FE2E03FE3}"/>
              </a:ext>
            </a:extLst>
          </p:cNvPr>
          <p:cNvSpPr/>
          <p:nvPr/>
        </p:nvSpPr>
        <p:spPr>
          <a:xfrm>
            <a:off x="7227482" y="3111799"/>
            <a:ext cx="354418" cy="14777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10;&#10;Description automatically generated">
            <a:extLst>
              <a:ext uri="{FF2B5EF4-FFF2-40B4-BE49-F238E27FC236}">
                <a16:creationId xmlns:a16="http://schemas.microsoft.com/office/drawing/2014/main" id="{C8837523-F4C1-484B-A2B5-C17B5CA904DD}"/>
              </a:ext>
            </a:extLst>
          </p:cNvPr>
          <p:cNvPicPr>
            <a:picLocks noChangeAspect="1"/>
          </p:cNvPicPr>
          <p:nvPr/>
        </p:nvPicPr>
        <p:blipFill>
          <a:blip r:embed="rId4"/>
          <a:stretch>
            <a:fillRect/>
          </a:stretch>
        </p:blipFill>
        <p:spPr>
          <a:xfrm>
            <a:off x="593575" y="3902239"/>
            <a:ext cx="1015783" cy="761837"/>
          </a:xfrm>
          <a:prstGeom prst="rect">
            <a:avLst/>
          </a:prstGeom>
        </p:spPr>
      </p:pic>
      <p:cxnSp>
        <p:nvCxnSpPr>
          <p:cNvPr id="12" name="Straight Arrow Connector 11">
            <a:extLst>
              <a:ext uri="{FF2B5EF4-FFF2-40B4-BE49-F238E27FC236}">
                <a16:creationId xmlns:a16="http://schemas.microsoft.com/office/drawing/2014/main" id="{DE44A619-99E6-435F-A37E-AFD8578CA5D2}"/>
              </a:ext>
            </a:extLst>
          </p:cNvPr>
          <p:cNvCxnSpPr>
            <a:cxnSpLocks/>
          </p:cNvCxnSpPr>
          <p:nvPr/>
        </p:nvCxnSpPr>
        <p:spPr>
          <a:xfrm flipV="1">
            <a:off x="907312" y="3693045"/>
            <a:ext cx="2371061" cy="896552"/>
          </a:xfrm>
          <a:prstGeom prst="straightConnector1">
            <a:avLst/>
          </a:prstGeom>
          <a:ln w="76200">
            <a:prstDash val="sysDash"/>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8BE99244-9473-42B3-8507-58A65D11467E}"/>
              </a:ext>
            </a:extLst>
          </p:cNvPr>
          <p:cNvPicPr>
            <a:picLocks noChangeAspect="1"/>
          </p:cNvPicPr>
          <p:nvPr/>
        </p:nvPicPr>
        <p:blipFill>
          <a:blip r:embed="rId5"/>
          <a:stretch>
            <a:fillRect/>
          </a:stretch>
        </p:blipFill>
        <p:spPr>
          <a:xfrm>
            <a:off x="2965484" y="2999559"/>
            <a:ext cx="1018120" cy="762066"/>
          </a:xfrm>
          <a:prstGeom prst="rect">
            <a:avLst/>
          </a:prstGeom>
        </p:spPr>
      </p:pic>
    </p:spTree>
    <p:extLst>
      <p:ext uri="{BB962C8B-B14F-4D97-AF65-F5344CB8AC3E}">
        <p14:creationId xmlns:p14="http://schemas.microsoft.com/office/powerpoint/2010/main" val="387385114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42" presetClass="path" presetSubtype="0" accel="50000" decel="50000" fill="hold" nodeType="withEffect">
                                  <p:stCondLst>
                                    <p:cond delay="0"/>
                                  </p:stCondLst>
                                  <p:childTnLst>
                                    <p:animMotion origin="layout" path="M 3.88889E-6 3.95062E-6 L 0.21666 -0.00031 " pathEditMode="relative" rAng="0" ptsTypes="AA">
                                      <p:cBhvr>
                                        <p:cTn id="8" dur="3000" fill="hold"/>
                                        <p:tgtEl>
                                          <p:spTgt spid="7"/>
                                        </p:tgtEl>
                                        <p:attrNameLst>
                                          <p:attrName>ppt_x</p:attrName>
                                          <p:attrName>ppt_y</p:attrName>
                                        </p:attrNameLst>
                                      </p:cBhvr>
                                      <p:rCtr x="10833" y="-31"/>
                                    </p:animMotion>
                                  </p:childTnLst>
                                </p:cTn>
                              </p:par>
                              <p:par>
                                <p:cTn id="9" presetID="50" presetClass="path" presetSubtype="0" accel="50000" decel="50000" fill="hold" nodeType="withEffect">
                                  <p:stCondLst>
                                    <p:cond delay="2700"/>
                                  </p:stCondLst>
                                  <p:childTnLst>
                                    <p:animMotion origin="layout" path="M 0.21666 -0.00031 L 0.21666 -0.08488 C 0.21666 -0.12315 0.22899 -0.17223 0.23871 -0.17223 L 0.26093 -0.17223 " pathEditMode="relative" rAng="16200000" ptsTypes="AAAA">
                                      <p:cBhvr>
                                        <p:cTn id="10" dur="1000" fill="hold"/>
                                        <p:tgtEl>
                                          <p:spTgt spid="7"/>
                                        </p:tgtEl>
                                        <p:attrNameLst>
                                          <p:attrName>ppt_x</p:attrName>
                                          <p:attrName>ppt_y</p:attrName>
                                        </p:attrNameLst>
                                      </p:cBhvr>
                                      <p:rCtr x="2205" y="-8580"/>
                                    </p:animMotion>
                                  </p:childTnLst>
                                </p:cTn>
                              </p:par>
                            </p:childTnLst>
                          </p:cTn>
                        </p:par>
                        <p:par>
                          <p:cTn id="11" fill="hold">
                            <p:stCondLst>
                              <p:cond delay="3700"/>
                            </p:stCondLst>
                            <p:childTnLst>
                              <p:par>
                                <p:cTn id="12" presetID="1"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xit" presetSubtype="0" fill="hold" nodeType="withEffect">
                                  <p:stCondLst>
                                    <p:cond delay="0"/>
                                  </p:stCondLst>
                                  <p:childTnLst>
                                    <p:set>
                                      <p:cBhvr>
                                        <p:cTn id="15" dur="1" fill="hold">
                                          <p:stCondLst>
                                            <p:cond delay="0"/>
                                          </p:stCondLst>
                                        </p:cTn>
                                        <p:tgtEl>
                                          <p:spTgt spid="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3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8</a:t>
            </a:fld>
            <a:endParaRPr lang="en-US">
              <a:sym typeface="Playfair Display"/>
            </a:endParaRPr>
          </a:p>
        </p:txBody>
      </p:sp>
      <p:sp>
        <p:nvSpPr>
          <p:cNvPr id="764" name="Google Shape;764;p54"/>
          <p:cNvSpPr txBox="1">
            <a:spLocks noGrp="1"/>
          </p:cNvSpPr>
          <p:nvPr>
            <p:ph type="title"/>
          </p:nvPr>
        </p:nvSpPr>
        <p:spPr/>
        <p:txBody>
          <a:bodyPr/>
          <a:lstStyle/>
          <a:p>
            <a:r>
              <a:rPr lang="fr-FR" dirty="0"/>
              <a:t>Horizon Sky-plots</a:t>
            </a:r>
            <a:endParaRPr lang="fr-FR" dirty="0">
              <a:sym typeface="Playfair Display"/>
            </a:endParaRPr>
          </a:p>
        </p:txBody>
      </p:sp>
      <p:cxnSp>
        <p:nvCxnSpPr>
          <p:cNvPr id="4" name="Straight Connector 3">
            <a:extLst>
              <a:ext uri="{FF2B5EF4-FFF2-40B4-BE49-F238E27FC236}">
                <a16:creationId xmlns:a16="http://schemas.microsoft.com/office/drawing/2014/main" id="{475E9DDB-1401-493B-AFEB-99834CF1AEEF}"/>
              </a:ext>
            </a:extLst>
          </p:cNvPr>
          <p:cNvCxnSpPr/>
          <p:nvPr/>
        </p:nvCxnSpPr>
        <p:spPr>
          <a:xfrm>
            <a:off x="907312" y="4628707"/>
            <a:ext cx="7640901" cy="0"/>
          </a:xfrm>
          <a:prstGeom prst="line">
            <a:avLst/>
          </a:prstGeom>
          <a:ln w="76200"/>
        </p:spPr>
        <p:style>
          <a:lnRef idx="1">
            <a:schemeClr val="dk1"/>
          </a:lnRef>
          <a:fillRef idx="0">
            <a:schemeClr val="dk1"/>
          </a:fillRef>
          <a:effectRef idx="0">
            <a:schemeClr val="dk1"/>
          </a:effectRef>
          <a:fontRef idx="minor">
            <a:schemeClr val="tx1"/>
          </a:fontRef>
        </p:style>
      </p:cxnSp>
      <p:sp>
        <p:nvSpPr>
          <p:cNvPr id="10" name="Rectangle 9">
            <a:extLst>
              <a:ext uri="{FF2B5EF4-FFF2-40B4-BE49-F238E27FC236}">
                <a16:creationId xmlns:a16="http://schemas.microsoft.com/office/drawing/2014/main" id="{B7CC6C70-88A7-4BC1-B144-ECF441793EE5}"/>
              </a:ext>
            </a:extLst>
          </p:cNvPr>
          <p:cNvSpPr/>
          <p:nvPr/>
        </p:nvSpPr>
        <p:spPr>
          <a:xfrm>
            <a:off x="3278373" y="3693045"/>
            <a:ext cx="354418" cy="884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F68B862-3D95-4B36-A808-EB9FE2E03FE3}"/>
              </a:ext>
            </a:extLst>
          </p:cNvPr>
          <p:cNvSpPr/>
          <p:nvPr/>
        </p:nvSpPr>
        <p:spPr>
          <a:xfrm>
            <a:off x="7227482" y="3111799"/>
            <a:ext cx="354418" cy="14777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10;&#10;Description automatically generated">
            <a:extLst>
              <a:ext uri="{FF2B5EF4-FFF2-40B4-BE49-F238E27FC236}">
                <a16:creationId xmlns:a16="http://schemas.microsoft.com/office/drawing/2014/main" id="{C8837523-F4C1-484B-A2B5-C17B5CA904DD}"/>
              </a:ext>
            </a:extLst>
          </p:cNvPr>
          <p:cNvPicPr>
            <a:picLocks noChangeAspect="1"/>
          </p:cNvPicPr>
          <p:nvPr/>
        </p:nvPicPr>
        <p:blipFill>
          <a:blip r:embed="rId4"/>
          <a:stretch>
            <a:fillRect/>
          </a:stretch>
        </p:blipFill>
        <p:spPr>
          <a:xfrm>
            <a:off x="2955311" y="3007487"/>
            <a:ext cx="1015783" cy="761837"/>
          </a:xfrm>
          <a:prstGeom prst="rect">
            <a:avLst/>
          </a:prstGeom>
        </p:spPr>
      </p:pic>
      <p:cxnSp>
        <p:nvCxnSpPr>
          <p:cNvPr id="12" name="Straight Arrow Connector 11">
            <a:extLst>
              <a:ext uri="{FF2B5EF4-FFF2-40B4-BE49-F238E27FC236}">
                <a16:creationId xmlns:a16="http://schemas.microsoft.com/office/drawing/2014/main" id="{DE44A619-99E6-435F-A37E-AFD8578CA5D2}"/>
              </a:ext>
            </a:extLst>
          </p:cNvPr>
          <p:cNvCxnSpPr>
            <a:cxnSpLocks/>
          </p:cNvCxnSpPr>
          <p:nvPr/>
        </p:nvCxnSpPr>
        <p:spPr>
          <a:xfrm flipV="1">
            <a:off x="907312" y="3693045"/>
            <a:ext cx="2371061" cy="896552"/>
          </a:xfrm>
          <a:prstGeom prst="straightConnector1">
            <a:avLst/>
          </a:prstGeom>
          <a:ln w="762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5A70CDD-96F0-488D-9D5D-22F090F99BD0}"/>
              </a:ext>
            </a:extLst>
          </p:cNvPr>
          <p:cNvCxnSpPr>
            <a:cxnSpLocks/>
          </p:cNvCxnSpPr>
          <p:nvPr/>
        </p:nvCxnSpPr>
        <p:spPr>
          <a:xfrm flipV="1">
            <a:off x="907312" y="3129485"/>
            <a:ext cx="6320170" cy="1477798"/>
          </a:xfrm>
          <a:prstGeom prst="straightConnector1">
            <a:avLst/>
          </a:prstGeom>
          <a:ln w="762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98AD0D6B-9581-4773-8C40-EB500D431716}"/>
              </a:ext>
            </a:extLst>
          </p:cNvPr>
          <p:cNvPicPr>
            <a:picLocks noChangeAspect="1"/>
          </p:cNvPicPr>
          <p:nvPr/>
        </p:nvPicPr>
        <p:blipFill>
          <a:blip r:embed="rId5"/>
          <a:stretch>
            <a:fillRect/>
          </a:stretch>
        </p:blipFill>
        <p:spPr>
          <a:xfrm>
            <a:off x="6895631" y="2435679"/>
            <a:ext cx="1018120" cy="762066"/>
          </a:xfrm>
          <a:prstGeom prst="rect">
            <a:avLst/>
          </a:prstGeom>
        </p:spPr>
      </p:pic>
      <p:pic>
        <p:nvPicPr>
          <p:cNvPr id="8194" name="Picture 2">
            <a:extLst>
              <a:ext uri="{FF2B5EF4-FFF2-40B4-BE49-F238E27FC236}">
                <a16:creationId xmlns:a16="http://schemas.microsoft.com/office/drawing/2014/main" id="{294B184A-2BCE-46F7-A30A-856E9E4D04B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71027"/>
          <a:stretch/>
        </p:blipFill>
        <p:spPr bwMode="auto">
          <a:xfrm>
            <a:off x="1267690" y="4342351"/>
            <a:ext cx="2195512" cy="264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0975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path" presetSubtype="0" accel="50000" decel="50000" fill="hold" nodeType="withEffect">
                                  <p:stCondLst>
                                    <p:cond delay="0"/>
                                  </p:stCondLst>
                                  <p:childTnLst>
                                    <p:animMotion origin="layout" path="M -0.00329 0.00308 L 0.02466 0.00308 C 0.03768 0.00308 0.05556 0.04876 0.05556 0.08703 L 0.05556 0.175 " pathEditMode="relative" rAng="0" ptsTypes="AAAA">
                                      <p:cBhvr>
                                        <p:cTn id="6" dur="800" fill="hold"/>
                                        <p:tgtEl>
                                          <p:spTgt spid="7"/>
                                        </p:tgtEl>
                                        <p:attrNameLst>
                                          <p:attrName>ppt_x</p:attrName>
                                          <p:attrName>ppt_y</p:attrName>
                                        </p:attrNameLst>
                                      </p:cBhvr>
                                      <p:rCtr x="2934" y="8580"/>
                                    </p:animMotion>
                                  </p:childTnLst>
                                </p:cTn>
                              </p:par>
                              <p:par>
                                <p:cTn id="7" presetID="42" presetClass="path" presetSubtype="0" accel="50000" decel="50000" fill="hold" nodeType="withEffect">
                                  <p:stCondLst>
                                    <p:cond delay="800"/>
                                  </p:stCondLst>
                                  <p:childTnLst>
                                    <p:animMotion origin="layout" path="M 0.05555 0.175 L 0.3835 0.17685 " pathEditMode="relative" rAng="0" ptsTypes="AA">
                                      <p:cBhvr>
                                        <p:cTn id="8" dur="3400" fill="hold"/>
                                        <p:tgtEl>
                                          <p:spTgt spid="7"/>
                                        </p:tgtEl>
                                        <p:attrNameLst>
                                          <p:attrName>ppt_x</p:attrName>
                                          <p:attrName>ppt_y</p:attrName>
                                        </p:attrNameLst>
                                      </p:cBhvr>
                                      <p:rCtr x="16389" y="93"/>
                                    </p:animMotion>
                                  </p:childTnLst>
                                </p:cTn>
                              </p:par>
                              <p:par>
                                <p:cTn id="9" presetID="50" presetClass="path" presetSubtype="0" accel="50000" decel="50000" fill="hold" nodeType="withEffect">
                                  <p:stCondLst>
                                    <p:cond delay="4200"/>
                                  </p:stCondLst>
                                  <p:childTnLst>
                                    <p:animMotion origin="layout" path="M 0.38159 0.175 L 0.38159 0.03117 C 0.38159 -0.03241 0.39461 -0.11142 0.4059 -0.11234 L 0.4302 -0.11142 " pathEditMode="relative" rAng="16200000" ptsTypes="AAAA">
                                      <p:cBhvr>
                                        <p:cTn id="10" dur="900" fill="hold"/>
                                        <p:tgtEl>
                                          <p:spTgt spid="7"/>
                                        </p:tgtEl>
                                        <p:attrNameLst>
                                          <p:attrName>ppt_x</p:attrName>
                                          <p:attrName>ppt_y</p:attrName>
                                        </p:attrNameLst>
                                      </p:cBhvr>
                                      <p:rCtr x="2431" y="-14352"/>
                                    </p:animMotion>
                                  </p:childTnLst>
                                </p:cTn>
                              </p:par>
                            </p:childTnLst>
                          </p:cTn>
                        </p:par>
                        <p:par>
                          <p:cTn id="11" fill="hold">
                            <p:stCondLst>
                              <p:cond delay="5100"/>
                            </p:stCondLst>
                            <p:childTnLst>
                              <p:par>
                                <p:cTn id="12" presetID="1"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par>
                                <p:cTn id="14" presetID="1" presetClass="exit" presetSubtype="0" fill="hold" nodeType="withEffect">
                                  <p:stCondLst>
                                    <p:cond delay="0"/>
                                  </p:stCondLst>
                                  <p:childTnLst>
                                    <p:set>
                                      <p:cBhvr>
                                        <p:cTn id="15" dur="1" fill="hold">
                                          <p:stCondLst>
                                            <p:cond delay="0"/>
                                          </p:stCondLst>
                                        </p:cTn>
                                        <p:tgtEl>
                                          <p:spTgt spid="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3000"/>
                                        <p:tgtEl>
                                          <p:spTgt spid="11"/>
                                        </p:tgtEl>
                                      </p:cBhvr>
                                    </p:animEffect>
                                  </p:childTnLst>
                                </p:cTn>
                              </p:par>
                            </p:childTnLst>
                          </p:cTn>
                        </p:par>
                        <p:par>
                          <p:cTn id="21" fill="hold">
                            <p:stCondLst>
                              <p:cond delay="3000"/>
                            </p:stCondLst>
                            <p:childTnLst>
                              <p:par>
                                <p:cTn id="22" presetID="1" presetClass="entr" presetSubtype="0" fill="hold" nodeType="afterEffect">
                                  <p:stCondLst>
                                    <p:cond delay="0"/>
                                  </p:stCondLst>
                                  <p:childTnLst>
                                    <p:set>
                                      <p:cBhvr>
                                        <p:cTn id="23" dur="1" fill="hold">
                                          <p:stCondLst>
                                            <p:cond delay="0"/>
                                          </p:stCondLst>
                                        </p:cTn>
                                        <p:tgtEl>
                                          <p:spTgt spid="81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9</a:t>
            </a:fld>
            <a:endParaRPr lang="en-US">
              <a:sym typeface="Playfair Display"/>
            </a:endParaRPr>
          </a:p>
        </p:txBody>
      </p:sp>
      <p:sp>
        <p:nvSpPr>
          <p:cNvPr id="764" name="Google Shape;764;p54"/>
          <p:cNvSpPr txBox="1">
            <a:spLocks noGrp="1"/>
          </p:cNvSpPr>
          <p:nvPr>
            <p:ph type="title"/>
          </p:nvPr>
        </p:nvSpPr>
        <p:spPr/>
        <p:txBody>
          <a:bodyPr/>
          <a:lstStyle/>
          <a:p>
            <a:r>
              <a:rPr lang="fr-FR" dirty="0"/>
              <a:t>Horizon Sky-plots</a:t>
            </a:r>
            <a:endParaRPr lang="fr-FR" dirty="0">
              <a:sym typeface="Playfair Display"/>
            </a:endParaRPr>
          </a:p>
        </p:txBody>
      </p:sp>
      <p:pic>
        <p:nvPicPr>
          <p:cNvPr id="6" name="Picture 5" descr="Chart, radar chart&#10;&#10;Description automatically generated">
            <a:extLst>
              <a:ext uri="{FF2B5EF4-FFF2-40B4-BE49-F238E27FC236}">
                <a16:creationId xmlns:a16="http://schemas.microsoft.com/office/drawing/2014/main" id="{4FDD7D93-4F2B-4333-93D1-17A35FDB49C0}"/>
              </a:ext>
            </a:extLst>
          </p:cNvPr>
          <p:cNvPicPr>
            <a:picLocks noChangeAspect="1"/>
          </p:cNvPicPr>
          <p:nvPr/>
        </p:nvPicPr>
        <p:blipFill rotWithShape="1">
          <a:blip r:embed="rId4"/>
          <a:srcRect l="46946" t="8869"/>
          <a:stretch/>
        </p:blipFill>
        <p:spPr>
          <a:xfrm>
            <a:off x="3131819" y="1448804"/>
            <a:ext cx="3467101" cy="3038491"/>
          </a:xfrm>
          <a:prstGeom prst="rect">
            <a:avLst/>
          </a:prstGeom>
        </p:spPr>
      </p:pic>
      <p:grpSp>
        <p:nvGrpSpPr>
          <p:cNvPr id="41" name="Group 40">
            <a:extLst>
              <a:ext uri="{FF2B5EF4-FFF2-40B4-BE49-F238E27FC236}">
                <a16:creationId xmlns:a16="http://schemas.microsoft.com/office/drawing/2014/main" id="{FFE0A286-AF13-433F-911B-70AA98B336E6}"/>
              </a:ext>
            </a:extLst>
          </p:cNvPr>
          <p:cNvGrpSpPr/>
          <p:nvPr/>
        </p:nvGrpSpPr>
        <p:grpSpPr>
          <a:xfrm>
            <a:off x="3779520" y="1987813"/>
            <a:ext cx="1767840" cy="1772290"/>
            <a:chOff x="3787140" y="1904999"/>
            <a:chExt cx="1767840" cy="1945197"/>
          </a:xfrm>
        </p:grpSpPr>
        <p:cxnSp>
          <p:nvCxnSpPr>
            <p:cNvPr id="9" name="Straight Arrow Connector 8">
              <a:extLst>
                <a:ext uri="{FF2B5EF4-FFF2-40B4-BE49-F238E27FC236}">
                  <a16:creationId xmlns:a16="http://schemas.microsoft.com/office/drawing/2014/main" id="{02B84D81-D791-42E4-9E2A-DAFE47A75617}"/>
                </a:ext>
              </a:extLst>
            </p:cNvPr>
            <p:cNvCxnSpPr/>
            <p:nvPr/>
          </p:nvCxnSpPr>
          <p:spPr>
            <a:xfrm flipV="1">
              <a:off x="4693920" y="1904999"/>
              <a:ext cx="0" cy="106305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a:extLst>
                <a:ext uri="{FF2B5EF4-FFF2-40B4-BE49-F238E27FC236}">
                  <a16:creationId xmlns:a16="http://schemas.microsoft.com/office/drawing/2014/main" id="{6ACDADFA-DD5D-4AFB-ADB0-F62B5D3C22EA}"/>
                </a:ext>
              </a:extLst>
            </p:cNvPr>
            <p:cNvCxnSpPr>
              <a:cxnSpLocks/>
            </p:cNvCxnSpPr>
            <p:nvPr/>
          </p:nvCxnSpPr>
          <p:spPr>
            <a:xfrm>
              <a:off x="4693920" y="2937833"/>
              <a:ext cx="86106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2" name="Straight Arrow Connector 21">
              <a:extLst>
                <a:ext uri="{FF2B5EF4-FFF2-40B4-BE49-F238E27FC236}">
                  <a16:creationId xmlns:a16="http://schemas.microsoft.com/office/drawing/2014/main" id="{5F969AFD-7FC4-4AF6-BA8E-128C7360EEBB}"/>
                </a:ext>
              </a:extLst>
            </p:cNvPr>
            <p:cNvCxnSpPr>
              <a:cxnSpLocks/>
            </p:cNvCxnSpPr>
            <p:nvPr/>
          </p:nvCxnSpPr>
          <p:spPr>
            <a:xfrm flipH="1" flipV="1">
              <a:off x="4244340" y="2299501"/>
              <a:ext cx="449580" cy="63833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5" name="Straight Arrow Connector 24">
              <a:extLst>
                <a:ext uri="{FF2B5EF4-FFF2-40B4-BE49-F238E27FC236}">
                  <a16:creationId xmlns:a16="http://schemas.microsoft.com/office/drawing/2014/main" id="{0ED8BFAC-55CF-4D9A-A709-A353C6EDD613}"/>
                </a:ext>
              </a:extLst>
            </p:cNvPr>
            <p:cNvCxnSpPr>
              <a:cxnSpLocks/>
            </p:cNvCxnSpPr>
            <p:nvPr/>
          </p:nvCxnSpPr>
          <p:spPr>
            <a:xfrm flipH="1">
              <a:off x="4145280" y="2937833"/>
              <a:ext cx="548640" cy="47451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8" name="Straight Arrow Connector 27">
              <a:extLst>
                <a:ext uri="{FF2B5EF4-FFF2-40B4-BE49-F238E27FC236}">
                  <a16:creationId xmlns:a16="http://schemas.microsoft.com/office/drawing/2014/main" id="{BEFCF391-60AA-4C18-BC8B-DCFC098E5295}"/>
                </a:ext>
              </a:extLst>
            </p:cNvPr>
            <p:cNvCxnSpPr>
              <a:cxnSpLocks/>
            </p:cNvCxnSpPr>
            <p:nvPr/>
          </p:nvCxnSpPr>
          <p:spPr>
            <a:xfrm flipV="1">
              <a:off x="4693920" y="2299501"/>
              <a:ext cx="373380" cy="63833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1" name="Straight Arrow Connector 30">
              <a:extLst>
                <a:ext uri="{FF2B5EF4-FFF2-40B4-BE49-F238E27FC236}">
                  <a16:creationId xmlns:a16="http://schemas.microsoft.com/office/drawing/2014/main" id="{BE6337F5-CD87-4B4D-B144-D15E862CD217}"/>
                </a:ext>
              </a:extLst>
            </p:cNvPr>
            <p:cNvCxnSpPr>
              <a:cxnSpLocks/>
            </p:cNvCxnSpPr>
            <p:nvPr/>
          </p:nvCxnSpPr>
          <p:spPr>
            <a:xfrm>
              <a:off x="4693920" y="2937833"/>
              <a:ext cx="201930" cy="91236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4" name="Straight Arrow Connector 33">
              <a:extLst>
                <a:ext uri="{FF2B5EF4-FFF2-40B4-BE49-F238E27FC236}">
                  <a16:creationId xmlns:a16="http://schemas.microsoft.com/office/drawing/2014/main" id="{7527FB93-57B7-4D65-819D-C42C314C3B7F}"/>
                </a:ext>
              </a:extLst>
            </p:cNvPr>
            <p:cNvCxnSpPr>
              <a:cxnSpLocks/>
            </p:cNvCxnSpPr>
            <p:nvPr/>
          </p:nvCxnSpPr>
          <p:spPr>
            <a:xfrm>
              <a:off x="4693920" y="2937833"/>
              <a:ext cx="548640" cy="36856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7" name="Straight Arrow Connector 36">
              <a:extLst>
                <a:ext uri="{FF2B5EF4-FFF2-40B4-BE49-F238E27FC236}">
                  <a16:creationId xmlns:a16="http://schemas.microsoft.com/office/drawing/2014/main" id="{5FF00402-06F1-4B47-AF63-15539772ADC6}"/>
                </a:ext>
              </a:extLst>
            </p:cNvPr>
            <p:cNvCxnSpPr>
              <a:cxnSpLocks/>
            </p:cNvCxnSpPr>
            <p:nvPr/>
          </p:nvCxnSpPr>
          <p:spPr>
            <a:xfrm flipH="1">
              <a:off x="4244339" y="2937833"/>
              <a:ext cx="44958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0" name="Straight Arrow Connector 39">
              <a:extLst>
                <a:ext uri="{FF2B5EF4-FFF2-40B4-BE49-F238E27FC236}">
                  <a16:creationId xmlns:a16="http://schemas.microsoft.com/office/drawing/2014/main" id="{1C31D990-0912-45D3-B48F-533579A35D50}"/>
                </a:ext>
              </a:extLst>
            </p:cNvPr>
            <p:cNvCxnSpPr>
              <a:cxnSpLocks/>
            </p:cNvCxnSpPr>
            <p:nvPr/>
          </p:nvCxnSpPr>
          <p:spPr>
            <a:xfrm flipH="1" flipV="1">
              <a:off x="3787140" y="2421484"/>
              <a:ext cx="906780" cy="54656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3414324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1250" fill="hold"/>
                                        <p:tgtEl>
                                          <p:spTgt spid="41"/>
                                        </p:tgtEl>
                                        <p:attrNameLst>
                                          <p:attrName>ppt_w</p:attrName>
                                        </p:attrNameLst>
                                      </p:cBhvr>
                                      <p:tavLst>
                                        <p:tav tm="0">
                                          <p:val>
                                            <p:fltVal val="0"/>
                                          </p:val>
                                        </p:tav>
                                        <p:tav tm="100000">
                                          <p:val>
                                            <p:strVal val="#ppt_w"/>
                                          </p:val>
                                        </p:tav>
                                      </p:tavLst>
                                    </p:anim>
                                    <p:anim calcmode="lin" valueType="num">
                                      <p:cBhvr>
                                        <p:cTn id="8" dur="1250" fill="hold"/>
                                        <p:tgtEl>
                                          <p:spTgt spid="41"/>
                                        </p:tgtEl>
                                        <p:attrNameLst>
                                          <p:attrName>ppt_h</p:attrName>
                                        </p:attrNameLst>
                                      </p:cBhvr>
                                      <p:tavLst>
                                        <p:tav tm="0">
                                          <p:val>
                                            <p:fltVal val="0"/>
                                          </p:val>
                                        </p:tav>
                                        <p:tav tm="100000">
                                          <p:val>
                                            <p:strVal val="#ppt_h"/>
                                          </p:val>
                                        </p:tav>
                                      </p:tavLst>
                                    </p:anim>
                                    <p:animEffect transition="in" filter="fade">
                                      <p:cBhvr>
                                        <p:cTn id="9" dur="12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10</a:t>
            </a:fld>
            <a:endParaRPr lang="en-US">
              <a:sym typeface="Playfair Display"/>
            </a:endParaRPr>
          </a:p>
        </p:txBody>
      </p:sp>
      <p:sp>
        <p:nvSpPr>
          <p:cNvPr id="764" name="Google Shape;764;p54"/>
          <p:cNvSpPr txBox="1">
            <a:spLocks noGrp="1"/>
          </p:cNvSpPr>
          <p:nvPr>
            <p:ph type="title"/>
          </p:nvPr>
        </p:nvSpPr>
        <p:spPr/>
        <p:txBody>
          <a:bodyPr/>
          <a:lstStyle/>
          <a:p>
            <a:r>
              <a:rPr lang="fr-FR" dirty="0"/>
              <a:t>Horizon Sky-plots</a:t>
            </a:r>
            <a:endParaRPr lang="fr-FR" dirty="0">
              <a:sym typeface="Playfair Display"/>
            </a:endParaRPr>
          </a:p>
        </p:txBody>
      </p:sp>
      <p:pic>
        <p:nvPicPr>
          <p:cNvPr id="6" name="Picture 5" descr="Chart, radar chart&#10;&#10;Description automatically generated">
            <a:extLst>
              <a:ext uri="{FF2B5EF4-FFF2-40B4-BE49-F238E27FC236}">
                <a16:creationId xmlns:a16="http://schemas.microsoft.com/office/drawing/2014/main" id="{4FDD7D93-4F2B-4333-93D1-17A35FDB49C0}"/>
              </a:ext>
            </a:extLst>
          </p:cNvPr>
          <p:cNvPicPr>
            <a:picLocks noChangeAspect="1"/>
          </p:cNvPicPr>
          <p:nvPr/>
        </p:nvPicPr>
        <p:blipFill rotWithShape="1">
          <a:blip r:embed="rId4"/>
          <a:srcRect l="-81" t="12894" r="56589" b="3258"/>
          <a:stretch/>
        </p:blipFill>
        <p:spPr>
          <a:xfrm>
            <a:off x="3249929" y="1577842"/>
            <a:ext cx="2842261" cy="2795655"/>
          </a:xfrm>
          <a:prstGeom prst="rect">
            <a:avLst/>
          </a:prstGeom>
        </p:spPr>
      </p:pic>
      <p:grpSp>
        <p:nvGrpSpPr>
          <p:cNvPr id="41" name="Group 40">
            <a:extLst>
              <a:ext uri="{FF2B5EF4-FFF2-40B4-BE49-F238E27FC236}">
                <a16:creationId xmlns:a16="http://schemas.microsoft.com/office/drawing/2014/main" id="{FFE0A286-AF13-433F-911B-70AA98B336E6}"/>
              </a:ext>
            </a:extLst>
          </p:cNvPr>
          <p:cNvGrpSpPr/>
          <p:nvPr/>
        </p:nvGrpSpPr>
        <p:grpSpPr>
          <a:xfrm>
            <a:off x="3779520" y="1987813"/>
            <a:ext cx="1767840" cy="1772290"/>
            <a:chOff x="3787140" y="1904999"/>
            <a:chExt cx="1767840" cy="1945197"/>
          </a:xfrm>
        </p:grpSpPr>
        <p:cxnSp>
          <p:nvCxnSpPr>
            <p:cNvPr id="9" name="Straight Arrow Connector 8">
              <a:extLst>
                <a:ext uri="{FF2B5EF4-FFF2-40B4-BE49-F238E27FC236}">
                  <a16:creationId xmlns:a16="http://schemas.microsoft.com/office/drawing/2014/main" id="{02B84D81-D791-42E4-9E2A-DAFE47A75617}"/>
                </a:ext>
              </a:extLst>
            </p:cNvPr>
            <p:cNvCxnSpPr/>
            <p:nvPr/>
          </p:nvCxnSpPr>
          <p:spPr>
            <a:xfrm flipV="1">
              <a:off x="4693920" y="1904999"/>
              <a:ext cx="0" cy="106305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a:extLst>
                <a:ext uri="{FF2B5EF4-FFF2-40B4-BE49-F238E27FC236}">
                  <a16:creationId xmlns:a16="http://schemas.microsoft.com/office/drawing/2014/main" id="{6ACDADFA-DD5D-4AFB-ADB0-F62B5D3C22EA}"/>
                </a:ext>
              </a:extLst>
            </p:cNvPr>
            <p:cNvCxnSpPr>
              <a:cxnSpLocks/>
            </p:cNvCxnSpPr>
            <p:nvPr/>
          </p:nvCxnSpPr>
          <p:spPr>
            <a:xfrm>
              <a:off x="4693920" y="2937833"/>
              <a:ext cx="86106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2" name="Straight Arrow Connector 21">
              <a:extLst>
                <a:ext uri="{FF2B5EF4-FFF2-40B4-BE49-F238E27FC236}">
                  <a16:creationId xmlns:a16="http://schemas.microsoft.com/office/drawing/2014/main" id="{5F969AFD-7FC4-4AF6-BA8E-128C7360EEBB}"/>
                </a:ext>
              </a:extLst>
            </p:cNvPr>
            <p:cNvCxnSpPr>
              <a:cxnSpLocks/>
            </p:cNvCxnSpPr>
            <p:nvPr/>
          </p:nvCxnSpPr>
          <p:spPr>
            <a:xfrm flipH="1" flipV="1">
              <a:off x="4244340" y="2299501"/>
              <a:ext cx="449580" cy="63833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5" name="Straight Arrow Connector 24">
              <a:extLst>
                <a:ext uri="{FF2B5EF4-FFF2-40B4-BE49-F238E27FC236}">
                  <a16:creationId xmlns:a16="http://schemas.microsoft.com/office/drawing/2014/main" id="{0ED8BFAC-55CF-4D9A-A709-A353C6EDD613}"/>
                </a:ext>
              </a:extLst>
            </p:cNvPr>
            <p:cNvCxnSpPr>
              <a:cxnSpLocks/>
            </p:cNvCxnSpPr>
            <p:nvPr/>
          </p:nvCxnSpPr>
          <p:spPr>
            <a:xfrm flipH="1">
              <a:off x="4145280" y="2937833"/>
              <a:ext cx="548640" cy="47451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8" name="Straight Arrow Connector 27">
              <a:extLst>
                <a:ext uri="{FF2B5EF4-FFF2-40B4-BE49-F238E27FC236}">
                  <a16:creationId xmlns:a16="http://schemas.microsoft.com/office/drawing/2014/main" id="{BEFCF391-60AA-4C18-BC8B-DCFC098E5295}"/>
                </a:ext>
              </a:extLst>
            </p:cNvPr>
            <p:cNvCxnSpPr>
              <a:cxnSpLocks/>
            </p:cNvCxnSpPr>
            <p:nvPr/>
          </p:nvCxnSpPr>
          <p:spPr>
            <a:xfrm flipV="1">
              <a:off x="4693920" y="2299501"/>
              <a:ext cx="373380" cy="63833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1" name="Straight Arrow Connector 30">
              <a:extLst>
                <a:ext uri="{FF2B5EF4-FFF2-40B4-BE49-F238E27FC236}">
                  <a16:creationId xmlns:a16="http://schemas.microsoft.com/office/drawing/2014/main" id="{BE6337F5-CD87-4B4D-B144-D15E862CD217}"/>
                </a:ext>
              </a:extLst>
            </p:cNvPr>
            <p:cNvCxnSpPr>
              <a:cxnSpLocks/>
            </p:cNvCxnSpPr>
            <p:nvPr/>
          </p:nvCxnSpPr>
          <p:spPr>
            <a:xfrm>
              <a:off x="4693920" y="2937833"/>
              <a:ext cx="201930" cy="91236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4" name="Straight Arrow Connector 33">
              <a:extLst>
                <a:ext uri="{FF2B5EF4-FFF2-40B4-BE49-F238E27FC236}">
                  <a16:creationId xmlns:a16="http://schemas.microsoft.com/office/drawing/2014/main" id="{7527FB93-57B7-4D65-819D-C42C314C3B7F}"/>
                </a:ext>
              </a:extLst>
            </p:cNvPr>
            <p:cNvCxnSpPr>
              <a:cxnSpLocks/>
            </p:cNvCxnSpPr>
            <p:nvPr/>
          </p:nvCxnSpPr>
          <p:spPr>
            <a:xfrm>
              <a:off x="4693920" y="2937833"/>
              <a:ext cx="548640" cy="36856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7" name="Straight Arrow Connector 36">
              <a:extLst>
                <a:ext uri="{FF2B5EF4-FFF2-40B4-BE49-F238E27FC236}">
                  <a16:creationId xmlns:a16="http://schemas.microsoft.com/office/drawing/2014/main" id="{5FF00402-06F1-4B47-AF63-15539772ADC6}"/>
                </a:ext>
              </a:extLst>
            </p:cNvPr>
            <p:cNvCxnSpPr>
              <a:cxnSpLocks/>
            </p:cNvCxnSpPr>
            <p:nvPr/>
          </p:nvCxnSpPr>
          <p:spPr>
            <a:xfrm flipH="1">
              <a:off x="4244339" y="2937833"/>
              <a:ext cx="44958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0" name="Straight Arrow Connector 39">
              <a:extLst>
                <a:ext uri="{FF2B5EF4-FFF2-40B4-BE49-F238E27FC236}">
                  <a16:creationId xmlns:a16="http://schemas.microsoft.com/office/drawing/2014/main" id="{1C31D990-0912-45D3-B48F-533579A35D50}"/>
                </a:ext>
              </a:extLst>
            </p:cNvPr>
            <p:cNvCxnSpPr>
              <a:cxnSpLocks/>
            </p:cNvCxnSpPr>
            <p:nvPr/>
          </p:nvCxnSpPr>
          <p:spPr>
            <a:xfrm flipH="1" flipV="1">
              <a:off x="3787140" y="2421484"/>
              <a:ext cx="906780" cy="54656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2722888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r>
              <a:rPr lang="en-US" dirty="0"/>
              <a:t>A common way to improve the performance of this algorithm is to limit the distance needed to travel along the line </a:t>
            </a:r>
          </a:p>
          <a:p>
            <a:pPr lvl="1">
              <a:lnSpc>
                <a:spcPct val="100000"/>
              </a:lnSpc>
            </a:pPr>
            <a:r>
              <a:rPr lang="en-US" dirty="0"/>
              <a:t>One way to accomplish this is to implement a stopping condition that limits the total distance traveled</a:t>
            </a:r>
          </a:p>
          <a:p>
            <a:r>
              <a:rPr lang="en-US" dirty="0"/>
              <a:t>We present a new dynamic stopping condition that can drastically improve performance in most scenarios by dynamically adjusting the maximum distance traversed along the line, based on the maximum elevation angle observed at the POI</a:t>
            </a:r>
          </a:p>
          <a:p>
            <a:endParaRPr lang="en-US" sz="1400" dirty="0"/>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11</a:t>
            </a:fld>
            <a:endParaRPr lang="en-US">
              <a:sym typeface="Playfair Display"/>
            </a:endParaRPr>
          </a:p>
        </p:txBody>
      </p:sp>
      <p:sp>
        <p:nvSpPr>
          <p:cNvPr id="764" name="Google Shape;764;p54"/>
          <p:cNvSpPr txBox="1">
            <a:spLocks noGrp="1"/>
          </p:cNvSpPr>
          <p:nvPr>
            <p:ph type="title"/>
          </p:nvPr>
        </p:nvSpPr>
        <p:spPr/>
        <p:txBody>
          <a:bodyPr/>
          <a:lstStyle/>
          <a:p>
            <a:r>
              <a:rPr lang="fr-FR" dirty="0"/>
              <a:t>Horizon Sky-plots</a:t>
            </a:r>
            <a:endParaRPr lang="fr-FR" dirty="0">
              <a:sym typeface="Playfair Display"/>
            </a:endParaRPr>
          </a:p>
        </p:txBody>
      </p:sp>
    </p:spTree>
    <p:extLst>
      <p:ext uri="{BB962C8B-B14F-4D97-AF65-F5344CB8AC3E}">
        <p14:creationId xmlns:p14="http://schemas.microsoft.com/office/powerpoint/2010/main" val="59628742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r>
              <a:rPr lang="en-US" dirty="0"/>
              <a:t>Scenario 1</a:t>
            </a:r>
          </a:p>
          <a:p>
            <a:endParaRPr lang="en-US" sz="1400" dirty="0"/>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12</a:t>
            </a:fld>
            <a:endParaRPr lang="en-US">
              <a:sym typeface="Playfair Display"/>
            </a:endParaRPr>
          </a:p>
        </p:txBody>
      </p:sp>
      <p:sp>
        <p:nvSpPr>
          <p:cNvPr id="764" name="Google Shape;764;p54"/>
          <p:cNvSpPr txBox="1">
            <a:spLocks noGrp="1"/>
          </p:cNvSpPr>
          <p:nvPr>
            <p:ph type="title"/>
          </p:nvPr>
        </p:nvSpPr>
        <p:spPr/>
        <p:txBody>
          <a:bodyPr/>
          <a:lstStyle/>
          <a:p>
            <a:r>
              <a:rPr lang="fr-FR" dirty="0"/>
              <a:t>Horizon Sky-plots – </a:t>
            </a:r>
            <a:r>
              <a:rPr lang="fr-FR" dirty="0" err="1"/>
              <a:t>Stopping</a:t>
            </a:r>
            <a:r>
              <a:rPr lang="fr-FR" dirty="0"/>
              <a:t> Condition</a:t>
            </a:r>
            <a:endParaRPr lang="fr-FR" dirty="0">
              <a:sym typeface="Playfair Display"/>
            </a:endParaRPr>
          </a:p>
        </p:txBody>
      </p:sp>
      <p:cxnSp>
        <p:nvCxnSpPr>
          <p:cNvPr id="4" name="Straight Connector 3">
            <a:extLst>
              <a:ext uri="{FF2B5EF4-FFF2-40B4-BE49-F238E27FC236}">
                <a16:creationId xmlns:a16="http://schemas.microsoft.com/office/drawing/2014/main" id="{475E9DDB-1401-493B-AFEB-99834CF1AEEF}"/>
              </a:ext>
            </a:extLst>
          </p:cNvPr>
          <p:cNvCxnSpPr/>
          <p:nvPr/>
        </p:nvCxnSpPr>
        <p:spPr>
          <a:xfrm>
            <a:off x="907312" y="4628707"/>
            <a:ext cx="7640901" cy="0"/>
          </a:xfrm>
          <a:prstGeom prst="line">
            <a:avLst/>
          </a:prstGeom>
          <a:ln w="76200"/>
        </p:spPr>
        <p:style>
          <a:lnRef idx="1">
            <a:schemeClr val="dk1"/>
          </a:lnRef>
          <a:fillRef idx="0">
            <a:schemeClr val="dk1"/>
          </a:fillRef>
          <a:effectRef idx="0">
            <a:schemeClr val="dk1"/>
          </a:effectRef>
          <a:fontRef idx="minor">
            <a:schemeClr val="tx1"/>
          </a:fontRef>
        </p:style>
      </p:cxnSp>
      <p:sp>
        <p:nvSpPr>
          <p:cNvPr id="10" name="Rectangle 9">
            <a:extLst>
              <a:ext uri="{FF2B5EF4-FFF2-40B4-BE49-F238E27FC236}">
                <a16:creationId xmlns:a16="http://schemas.microsoft.com/office/drawing/2014/main" id="{B7CC6C70-88A7-4BC1-B144-ECF441793EE5}"/>
              </a:ext>
            </a:extLst>
          </p:cNvPr>
          <p:cNvSpPr/>
          <p:nvPr/>
        </p:nvSpPr>
        <p:spPr>
          <a:xfrm>
            <a:off x="3278373" y="3693045"/>
            <a:ext cx="354418" cy="884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F68B862-3D95-4B36-A808-EB9FE2E03FE3}"/>
              </a:ext>
            </a:extLst>
          </p:cNvPr>
          <p:cNvSpPr/>
          <p:nvPr/>
        </p:nvSpPr>
        <p:spPr>
          <a:xfrm>
            <a:off x="7227482" y="3111799"/>
            <a:ext cx="354418" cy="14777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10;&#10;Description automatically generated">
            <a:extLst>
              <a:ext uri="{FF2B5EF4-FFF2-40B4-BE49-F238E27FC236}">
                <a16:creationId xmlns:a16="http://schemas.microsoft.com/office/drawing/2014/main" id="{C8837523-F4C1-484B-A2B5-C17B5CA904DD}"/>
              </a:ext>
            </a:extLst>
          </p:cNvPr>
          <p:cNvPicPr>
            <a:picLocks noChangeAspect="1"/>
          </p:cNvPicPr>
          <p:nvPr/>
        </p:nvPicPr>
        <p:blipFill>
          <a:blip r:embed="rId4"/>
          <a:stretch>
            <a:fillRect/>
          </a:stretch>
        </p:blipFill>
        <p:spPr>
          <a:xfrm>
            <a:off x="593575" y="3902239"/>
            <a:ext cx="1015783" cy="761837"/>
          </a:xfrm>
          <a:prstGeom prst="rect">
            <a:avLst/>
          </a:prstGeom>
        </p:spPr>
      </p:pic>
      <p:cxnSp>
        <p:nvCxnSpPr>
          <p:cNvPr id="12" name="Straight Arrow Connector 11">
            <a:extLst>
              <a:ext uri="{FF2B5EF4-FFF2-40B4-BE49-F238E27FC236}">
                <a16:creationId xmlns:a16="http://schemas.microsoft.com/office/drawing/2014/main" id="{DE44A619-99E6-435F-A37E-AFD8578CA5D2}"/>
              </a:ext>
            </a:extLst>
          </p:cNvPr>
          <p:cNvCxnSpPr>
            <a:cxnSpLocks/>
          </p:cNvCxnSpPr>
          <p:nvPr/>
        </p:nvCxnSpPr>
        <p:spPr>
          <a:xfrm flipV="1">
            <a:off x="907312" y="3693045"/>
            <a:ext cx="2371061" cy="896552"/>
          </a:xfrm>
          <a:prstGeom prst="straightConnector1">
            <a:avLst/>
          </a:prstGeom>
          <a:ln w="76200">
            <a:prstDash val="sysDash"/>
            <a:tailEnd type="triangle"/>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3AD7E977-D390-4260-A873-20CA2235878B}"/>
              </a:ext>
            </a:extLst>
          </p:cNvPr>
          <p:cNvPicPr>
            <a:picLocks noChangeAspect="1"/>
          </p:cNvPicPr>
          <p:nvPr/>
        </p:nvPicPr>
        <p:blipFill>
          <a:blip r:embed="rId5"/>
          <a:stretch>
            <a:fillRect/>
          </a:stretch>
        </p:blipFill>
        <p:spPr>
          <a:xfrm>
            <a:off x="2965484" y="2999559"/>
            <a:ext cx="1018120" cy="762066"/>
          </a:xfrm>
          <a:prstGeom prst="rect">
            <a:avLst/>
          </a:prstGeom>
        </p:spPr>
      </p:pic>
    </p:spTree>
    <p:extLst>
      <p:ext uri="{BB962C8B-B14F-4D97-AF65-F5344CB8AC3E}">
        <p14:creationId xmlns:p14="http://schemas.microsoft.com/office/powerpoint/2010/main" val="23265716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42" presetClass="path" presetSubtype="0" accel="50000" decel="50000" fill="hold" nodeType="withEffect">
                                  <p:stCondLst>
                                    <p:cond delay="0"/>
                                  </p:stCondLst>
                                  <p:childTnLst>
                                    <p:animMotion origin="layout" path="M 3.88889E-6 3.95062E-6 L 0.21666 -0.00031 " pathEditMode="relative" rAng="0" ptsTypes="AA">
                                      <p:cBhvr>
                                        <p:cTn id="8" dur="3000" fill="hold"/>
                                        <p:tgtEl>
                                          <p:spTgt spid="7"/>
                                        </p:tgtEl>
                                        <p:attrNameLst>
                                          <p:attrName>ppt_x</p:attrName>
                                          <p:attrName>ppt_y</p:attrName>
                                        </p:attrNameLst>
                                      </p:cBhvr>
                                      <p:rCtr x="10833" y="-31"/>
                                    </p:animMotion>
                                  </p:childTnLst>
                                </p:cTn>
                              </p:par>
                              <p:par>
                                <p:cTn id="9" presetID="50" presetClass="path" presetSubtype="0" accel="50000" decel="50000" fill="hold" nodeType="withEffect">
                                  <p:stCondLst>
                                    <p:cond delay="3000"/>
                                  </p:stCondLst>
                                  <p:childTnLst>
                                    <p:animMotion origin="layout" path="M 0.21666 -0.00031 L 0.21666 -0.08488 C 0.21666 -0.12315 0.22899 -0.17223 0.23871 -0.17223 L 0.26093 -0.17223 " pathEditMode="relative" rAng="16200000" ptsTypes="AAAA">
                                      <p:cBhvr>
                                        <p:cTn id="10" dur="1000" fill="hold"/>
                                        <p:tgtEl>
                                          <p:spTgt spid="7"/>
                                        </p:tgtEl>
                                        <p:attrNameLst>
                                          <p:attrName>ppt_x</p:attrName>
                                          <p:attrName>ppt_y</p:attrName>
                                        </p:attrNameLst>
                                      </p:cBhvr>
                                      <p:rCtr x="2205" y="-8580"/>
                                    </p:animMotion>
                                  </p:childTnLst>
                                </p:cTn>
                              </p:par>
                            </p:childTnLst>
                          </p:cTn>
                        </p:par>
                        <p:par>
                          <p:cTn id="11" fill="hold">
                            <p:stCondLst>
                              <p:cond delay="4000"/>
                            </p:stCondLst>
                            <p:childTnLst>
                              <p:par>
                                <p:cTn id="12" presetID="1" presetClass="exit" presetSubtype="0" fill="hold" nodeType="afterEffect">
                                  <p:stCondLst>
                                    <p:cond delay="0"/>
                                  </p:stCondLst>
                                  <p:childTnLst>
                                    <p:set>
                                      <p:cBhvr>
                                        <p:cTn id="13" dur="1" fill="hold">
                                          <p:stCondLst>
                                            <p:cond delay="0"/>
                                          </p:stCondLst>
                                        </p:cTn>
                                        <p:tgtEl>
                                          <p:spTgt spid="7"/>
                                        </p:tgtEl>
                                        <p:attrNameLst>
                                          <p:attrName>style.visibility</p:attrName>
                                        </p:attrNameLst>
                                      </p:cBhvr>
                                      <p:to>
                                        <p:strVal val="hidden"/>
                                      </p:to>
                                    </p:set>
                                  </p:childTnLst>
                                </p:cTn>
                              </p:par>
                            </p:childTnLst>
                          </p:cTn>
                        </p:par>
                        <p:par>
                          <p:cTn id="14" fill="hold">
                            <p:stCondLst>
                              <p:cond delay="4000"/>
                            </p:stCondLst>
                            <p:childTnLst>
                              <p:par>
                                <p:cTn id="15" presetID="1" presetClass="entr" presetSubtype="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3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14" name="Rectangle 13">
            <a:extLst>
              <a:ext uri="{FF2B5EF4-FFF2-40B4-BE49-F238E27FC236}">
                <a16:creationId xmlns:a16="http://schemas.microsoft.com/office/drawing/2014/main" id="{4D45A71E-CF0F-47F2-B5F8-5D6E40419795}"/>
              </a:ext>
            </a:extLst>
          </p:cNvPr>
          <p:cNvSpPr/>
          <p:nvPr/>
        </p:nvSpPr>
        <p:spPr>
          <a:xfrm>
            <a:off x="4936976" y="3107164"/>
            <a:ext cx="354418" cy="14777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765" name="Google Shape;765;p54"/>
          <p:cNvSpPr txBox="1">
            <a:spLocks noGrp="1"/>
          </p:cNvSpPr>
          <p:nvPr>
            <p:ph type="body" idx="1"/>
          </p:nvPr>
        </p:nvSpPr>
        <p:spPr/>
        <p:txBody>
          <a:bodyPr/>
          <a:lstStyle/>
          <a:p>
            <a:r>
              <a:rPr lang="en-US" dirty="0"/>
              <a:t>Scenario 1</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13</a:t>
            </a:fld>
            <a:endParaRPr lang="en-US">
              <a:sym typeface="Playfair Display"/>
            </a:endParaRPr>
          </a:p>
        </p:txBody>
      </p:sp>
      <p:sp>
        <p:nvSpPr>
          <p:cNvPr id="764" name="Google Shape;764;p54"/>
          <p:cNvSpPr txBox="1">
            <a:spLocks noGrp="1"/>
          </p:cNvSpPr>
          <p:nvPr>
            <p:ph type="title"/>
          </p:nvPr>
        </p:nvSpPr>
        <p:spPr/>
        <p:txBody>
          <a:bodyPr/>
          <a:lstStyle/>
          <a:p>
            <a:r>
              <a:rPr lang="fr-FR" dirty="0"/>
              <a:t>Horizon Sky-plots – </a:t>
            </a:r>
            <a:r>
              <a:rPr lang="fr-FR" dirty="0" err="1"/>
              <a:t>Stopping</a:t>
            </a:r>
            <a:r>
              <a:rPr lang="fr-FR" dirty="0"/>
              <a:t> Condition</a:t>
            </a:r>
            <a:endParaRPr lang="fr-FR" dirty="0">
              <a:sym typeface="Playfair Display"/>
            </a:endParaRPr>
          </a:p>
        </p:txBody>
      </p:sp>
      <p:cxnSp>
        <p:nvCxnSpPr>
          <p:cNvPr id="4" name="Straight Connector 3">
            <a:extLst>
              <a:ext uri="{FF2B5EF4-FFF2-40B4-BE49-F238E27FC236}">
                <a16:creationId xmlns:a16="http://schemas.microsoft.com/office/drawing/2014/main" id="{475E9DDB-1401-493B-AFEB-99834CF1AEEF}"/>
              </a:ext>
            </a:extLst>
          </p:cNvPr>
          <p:cNvCxnSpPr/>
          <p:nvPr/>
        </p:nvCxnSpPr>
        <p:spPr>
          <a:xfrm>
            <a:off x="907312" y="4628707"/>
            <a:ext cx="7640901" cy="0"/>
          </a:xfrm>
          <a:prstGeom prst="line">
            <a:avLst/>
          </a:prstGeom>
          <a:ln w="76200"/>
        </p:spPr>
        <p:style>
          <a:lnRef idx="1">
            <a:schemeClr val="dk1"/>
          </a:lnRef>
          <a:fillRef idx="0">
            <a:schemeClr val="dk1"/>
          </a:fillRef>
          <a:effectRef idx="0">
            <a:schemeClr val="dk1"/>
          </a:effectRef>
          <a:fontRef idx="minor">
            <a:schemeClr val="tx1"/>
          </a:fontRef>
        </p:style>
      </p:cxnSp>
      <p:sp>
        <p:nvSpPr>
          <p:cNvPr id="10" name="Rectangle 9">
            <a:extLst>
              <a:ext uri="{FF2B5EF4-FFF2-40B4-BE49-F238E27FC236}">
                <a16:creationId xmlns:a16="http://schemas.microsoft.com/office/drawing/2014/main" id="{B7CC6C70-88A7-4BC1-B144-ECF441793EE5}"/>
              </a:ext>
            </a:extLst>
          </p:cNvPr>
          <p:cNvSpPr/>
          <p:nvPr/>
        </p:nvSpPr>
        <p:spPr>
          <a:xfrm>
            <a:off x="3278373" y="3693045"/>
            <a:ext cx="354418" cy="884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F68B862-3D95-4B36-A808-EB9FE2E03FE3}"/>
              </a:ext>
            </a:extLst>
          </p:cNvPr>
          <p:cNvSpPr/>
          <p:nvPr/>
        </p:nvSpPr>
        <p:spPr>
          <a:xfrm>
            <a:off x="7227482" y="3111799"/>
            <a:ext cx="354418" cy="14777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10;&#10;Description automatically generated">
            <a:extLst>
              <a:ext uri="{FF2B5EF4-FFF2-40B4-BE49-F238E27FC236}">
                <a16:creationId xmlns:a16="http://schemas.microsoft.com/office/drawing/2014/main" id="{C8837523-F4C1-484B-A2B5-C17B5CA904DD}"/>
              </a:ext>
            </a:extLst>
          </p:cNvPr>
          <p:cNvPicPr>
            <a:picLocks noChangeAspect="1"/>
          </p:cNvPicPr>
          <p:nvPr/>
        </p:nvPicPr>
        <p:blipFill>
          <a:blip r:embed="rId4"/>
          <a:stretch>
            <a:fillRect/>
          </a:stretch>
        </p:blipFill>
        <p:spPr>
          <a:xfrm>
            <a:off x="2955311" y="3007487"/>
            <a:ext cx="1015783" cy="761837"/>
          </a:xfrm>
          <a:prstGeom prst="rect">
            <a:avLst/>
          </a:prstGeom>
        </p:spPr>
      </p:pic>
      <p:cxnSp>
        <p:nvCxnSpPr>
          <p:cNvPr id="12" name="Straight Arrow Connector 11">
            <a:extLst>
              <a:ext uri="{FF2B5EF4-FFF2-40B4-BE49-F238E27FC236}">
                <a16:creationId xmlns:a16="http://schemas.microsoft.com/office/drawing/2014/main" id="{DE44A619-99E6-435F-A37E-AFD8578CA5D2}"/>
              </a:ext>
            </a:extLst>
          </p:cNvPr>
          <p:cNvCxnSpPr>
            <a:cxnSpLocks/>
          </p:cNvCxnSpPr>
          <p:nvPr/>
        </p:nvCxnSpPr>
        <p:spPr>
          <a:xfrm flipV="1">
            <a:off x="907312" y="3693045"/>
            <a:ext cx="2371061" cy="896552"/>
          </a:xfrm>
          <a:prstGeom prst="straightConnector1">
            <a:avLst/>
          </a:prstGeom>
          <a:ln w="762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5A70CDD-96F0-488D-9D5D-22F090F99BD0}"/>
              </a:ext>
            </a:extLst>
          </p:cNvPr>
          <p:cNvCxnSpPr>
            <a:cxnSpLocks/>
          </p:cNvCxnSpPr>
          <p:nvPr/>
        </p:nvCxnSpPr>
        <p:spPr>
          <a:xfrm flipV="1">
            <a:off x="907312" y="3129485"/>
            <a:ext cx="6320170" cy="1477798"/>
          </a:xfrm>
          <a:prstGeom prst="straightConnector1">
            <a:avLst/>
          </a:prstGeom>
          <a:ln w="76200">
            <a:solidFill>
              <a:schemeClr val="accent6"/>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B3B5AB1-9F45-486C-8F86-B9EC8D357A15}"/>
              </a:ext>
            </a:extLst>
          </p:cNvPr>
          <p:cNvCxnSpPr>
            <a:cxnSpLocks/>
          </p:cNvCxnSpPr>
          <p:nvPr/>
        </p:nvCxnSpPr>
        <p:spPr>
          <a:xfrm flipV="1">
            <a:off x="3196852" y="2822445"/>
            <a:ext cx="2371061" cy="896552"/>
          </a:xfrm>
          <a:prstGeom prst="straightConnector1">
            <a:avLst/>
          </a:prstGeom>
          <a:ln w="76200">
            <a:solidFill>
              <a:schemeClr val="accent3"/>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8C6C4793-2102-401B-8EF7-E7B8C5FFD5FE}"/>
              </a:ext>
            </a:extLst>
          </p:cNvPr>
          <p:cNvPicPr>
            <a:picLocks noChangeAspect="1"/>
          </p:cNvPicPr>
          <p:nvPr/>
        </p:nvPicPr>
        <p:blipFill>
          <a:blip r:embed="rId5"/>
          <a:stretch>
            <a:fillRect/>
          </a:stretch>
        </p:blipFill>
        <p:spPr>
          <a:xfrm>
            <a:off x="2965484" y="2999559"/>
            <a:ext cx="1018120" cy="762066"/>
          </a:xfrm>
          <a:prstGeom prst="rect">
            <a:avLst/>
          </a:prstGeom>
        </p:spPr>
      </p:pic>
      <p:pic>
        <p:nvPicPr>
          <p:cNvPr id="17" name="Picture 16">
            <a:extLst>
              <a:ext uri="{FF2B5EF4-FFF2-40B4-BE49-F238E27FC236}">
                <a16:creationId xmlns:a16="http://schemas.microsoft.com/office/drawing/2014/main" id="{325C9B61-ED7B-4A15-A498-B0241D560F25}"/>
              </a:ext>
            </a:extLst>
          </p:cNvPr>
          <p:cNvPicPr>
            <a:picLocks noChangeAspect="1"/>
          </p:cNvPicPr>
          <p:nvPr/>
        </p:nvPicPr>
        <p:blipFill>
          <a:blip r:embed="rId5"/>
          <a:stretch>
            <a:fillRect/>
          </a:stretch>
        </p:blipFill>
        <p:spPr>
          <a:xfrm>
            <a:off x="4427916" y="3898376"/>
            <a:ext cx="1018120" cy="762066"/>
          </a:xfrm>
          <a:prstGeom prst="rect">
            <a:avLst/>
          </a:prstGeom>
        </p:spPr>
      </p:pic>
      <p:pic>
        <p:nvPicPr>
          <p:cNvPr id="3076" name="Picture 4">
            <a:extLst>
              <a:ext uri="{FF2B5EF4-FFF2-40B4-BE49-F238E27FC236}">
                <a16:creationId xmlns:a16="http://schemas.microsoft.com/office/drawing/2014/main" id="{D4942D83-3029-4F57-B3DE-A72577E6BCD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4242" b="39158"/>
          <a:stretch/>
        </p:blipFill>
        <p:spPr bwMode="auto">
          <a:xfrm>
            <a:off x="4067397" y="2422816"/>
            <a:ext cx="2195512" cy="334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199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22" presetClass="entr" presetSubtype="8" fill="hold"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wipe(left)">
                                      <p:cBhvr>
                                        <p:cTn id="9" dur="2000"/>
                                        <p:tgtEl>
                                          <p:spTgt spid="15"/>
                                        </p:tgtEl>
                                      </p:cBhvr>
                                    </p:animEffect>
                                  </p:childTnLst>
                                </p:cTn>
                              </p:par>
                              <p:par>
                                <p:cTn id="10" presetID="1" presetClass="entr" presetSubtype="0" fill="hold" grpId="0" nodeType="withEffect">
                                  <p:stCondLst>
                                    <p:cond delay="1500"/>
                                  </p:stCondLst>
                                  <p:childTnLst>
                                    <p:set>
                                      <p:cBhvr>
                                        <p:cTn id="11" dur="1" fill="hold">
                                          <p:stCondLst>
                                            <p:cond delay="0"/>
                                          </p:stCondLst>
                                        </p:cTn>
                                        <p:tgtEl>
                                          <p:spTgt spid="14"/>
                                        </p:tgtEl>
                                        <p:attrNameLst>
                                          <p:attrName>style.visibility</p:attrName>
                                        </p:attrNameLst>
                                      </p:cBhvr>
                                      <p:to>
                                        <p:strVal val="visible"/>
                                      </p:to>
                                    </p:set>
                                  </p:childTnLst>
                                </p:cTn>
                              </p:par>
                            </p:childTnLst>
                          </p:cTn>
                        </p:par>
                        <p:par>
                          <p:cTn id="12" fill="hold">
                            <p:stCondLst>
                              <p:cond delay="2000"/>
                            </p:stCondLst>
                            <p:childTnLst>
                              <p:par>
                                <p:cTn id="13" presetID="1" presetClass="entr" presetSubtype="0" fill="hold" nodeType="after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16"/>
                                        </p:tgtEl>
                                        <p:attrNameLst>
                                          <p:attrName>style.visibility</p:attrName>
                                        </p:attrNameLst>
                                      </p:cBhvr>
                                      <p:to>
                                        <p:strVal val="hidden"/>
                                      </p:to>
                                    </p:set>
                                  </p:childTnLst>
                                </p:cTn>
                              </p:par>
                              <p:par>
                                <p:cTn id="21" presetID="50" presetClass="path" presetSubtype="0" accel="50000" decel="50000" fill="hold" nodeType="withEffect">
                                  <p:stCondLst>
                                    <p:cond delay="0"/>
                                  </p:stCondLst>
                                  <p:childTnLst>
                                    <p:animMotion origin="layout" path="M -0.00329 0.00308 L 0.02466 0.00308 C 0.03768 0.00308 0.05556 0.04876 0.05556 0.08703 L 0.05556 0.175 " pathEditMode="relative" rAng="0" ptsTypes="AAAA">
                                      <p:cBhvr>
                                        <p:cTn id="22" dur="800" fill="hold"/>
                                        <p:tgtEl>
                                          <p:spTgt spid="7"/>
                                        </p:tgtEl>
                                        <p:attrNameLst>
                                          <p:attrName>ppt_x</p:attrName>
                                          <p:attrName>ppt_y</p:attrName>
                                        </p:attrNameLst>
                                      </p:cBhvr>
                                      <p:rCtr x="2934" y="8580"/>
                                    </p:animMotion>
                                  </p:childTnLst>
                                </p:cTn>
                              </p:par>
                              <p:par>
                                <p:cTn id="23" presetID="42" presetClass="path" presetSubtype="0" accel="50000" decel="50000" fill="hold" nodeType="withEffect">
                                  <p:stCondLst>
                                    <p:cond delay="700"/>
                                  </p:stCondLst>
                                  <p:childTnLst>
                                    <p:animMotion origin="layout" path="M 0.05555 0.175 L 0.16128 0.17685 " pathEditMode="relative" rAng="0" ptsTypes="AA">
                                      <p:cBhvr>
                                        <p:cTn id="24" dur="3400" fill="hold"/>
                                        <p:tgtEl>
                                          <p:spTgt spid="7"/>
                                        </p:tgtEl>
                                        <p:attrNameLst>
                                          <p:attrName>ppt_x</p:attrName>
                                          <p:attrName>ppt_y</p:attrName>
                                        </p:attrNameLst>
                                      </p:cBhvr>
                                      <p:rCtr x="5278" y="93"/>
                                    </p:animMotion>
                                  </p:childTnLst>
                                </p:cTn>
                              </p:par>
                            </p:childTnLst>
                          </p:cTn>
                        </p:par>
                        <p:par>
                          <p:cTn id="25" fill="hold">
                            <p:stCondLst>
                              <p:cond delay="4100"/>
                            </p:stCondLst>
                            <p:childTnLst>
                              <p:par>
                                <p:cTn id="26" presetID="1" presetClass="entr" presetSubtype="0"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par>
                                <p:cTn id="28" presetID="1" presetClass="exit" presetSubtype="0" fill="hold" nodeType="withEffect">
                                  <p:stCondLst>
                                    <p:cond delay="0"/>
                                  </p:stCondLst>
                                  <p:childTnLst>
                                    <p:set>
                                      <p:cBhvr>
                                        <p:cTn id="29" dur="1" fill="hold">
                                          <p:stCondLst>
                                            <p:cond delay="0"/>
                                          </p:stCondLst>
                                        </p:cTn>
                                        <p:tgtEl>
                                          <p:spTgt spid="7"/>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3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r>
              <a:rPr lang="en-US" dirty="0"/>
              <a:t>Scenario 2</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14</a:t>
            </a:fld>
            <a:endParaRPr lang="en-US">
              <a:sym typeface="Playfair Display"/>
            </a:endParaRPr>
          </a:p>
        </p:txBody>
      </p:sp>
      <p:sp>
        <p:nvSpPr>
          <p:cNvPr id="764" name="Google Shape;764;p54"/>
          <p:cNvSpPr txBox="1">
            <a:spLocks noGrp="1"/>
          </p:cNvSpPr>
          <p:nvPr>
            <p:ph type="title"/>
          </p:nvPr>
        </p:nvSpPr>
        <p:spPr/>
        <p:txBody>
          <a:bodyPr/>
          <a:lstStyle/>
          <a:p>
            <a:r>
              <a:rPr lang="fr-FR" dirty="0"/>
              <a:t>Horizon Sky-plots – </a:t>
            </a:r>
            <a:r>
              <a:rPr lang="fr-FR" dirty="0" err="1"/>
              <a:t>Stopping</a:t>
            </a:r>
            <a:r>
              <a:rPr lang="fr-FR" dirty="0"/>
              <a:t> Condition</a:t>
            </a:r>
            <a:endParaRPr lang="fr-FR" dirty="0">
              <a:sym typeface="Playfair Display"/>
            </a:endParaRPr>
          </a:p>
        </p:txBody>
      </p:sp>
      <p:cxnSp>
        <p:nvCxnSpPr>
          <p:cNvPr id="4" name="Straight Connector 3">
            <a:extLst>
              <a:ext uri="{FF2B5EF4-FFF2-40B4-BE49-F238E27FC236}">
                <a16:creationId xmlns:a16="http://schemas.microsoft.com/office/drawing/2014/main" id="{475E9DDB-1401-493B-AFEB-99834CF1AEEF}"/>
              </a:ext>
            </a:extLst>
          </p:cNvPr>
          <p:cNvCxnSpPr/>
          <p:nvPr/>
        </p:nvCxnSpPr>
        <p:spPr>
          <a:xfrm>
            <a:off x="907312" y="4628707"/>
            <a:ext cx="7640901" cy="0"/>
          </a:xfrm>
          <a:prstGeom prst="line">
            <a:avLst/>
          </a:prstGeom>
          <a:ln w="76200"/>
        </p:spPr>
        <p:style>
          <a:lnRef idx="1">
            <a:schemeClr val="dk1"/>
          </a:lnRef>
          <a:fillRef idx="0">
            <a:schemeClr val="dk1"/>
          </a:fillRef>
          <a:effectRef idx="0">
            <a:schemeClr val="dk1"/>
          </a:effectRef>
          <a:fontRef idx="minor">
            <a:schemeClr val="tx1"/>
          </a:fontRef>
        </p:style>
      </p:cxnSp>
      <p:sp>
        <p:nvSpPr>
          <p:cNvPr id="10" name="Rectangle 9">
            <a:extLst>
              <a:ext uri="{FF2B5EF4-FFF2-40B4-BE49-F238E27FC236}">
                <a16:creationId xmlns:a16="http://schemas.microsoft.com/office/drawing/2014/main" id="{B7CC6C70-88A7-4BC1-B144-ECF441793EE5}"/>
              </a:ext>
            </a:extLst>
          </p:cNvPr>
          <p:cNvSpPr/>
          <p:nvPr/>
        </p:nvSpPr>
        <p:spPr>
          <a:xfrm>
            <a:off x="3278373" y="3693045"/>
            <a:ext cx="354418" cy="884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text&#10;&#10;Description automatically generated">
            <a:extLst>
              <a:ext uri="{FF2B5EF4-FFF2-40B4-BE49-F238E27FC236}">
                <a16:creationId xmlns:a16="http://schemas.microsoft.com/office/drawing/2014/main" id="{C8837523-F4C1-484B-A2B5-C17B5CA904DD}"/>
              </a:ext>
            </a:extLst>
          </p:cNvPr>
          <p:cNvPicPr>
            <a:picLocks noChangeAspect="1"/>
          </p:cNvPicPr>
          <p:nvPr/>
        </p:nvPicPr>
        <p:blipFill>
          <a:blip r:embed="rId4"/>
          <a:stretch>
            <a:fillRect/>
          </a:stretch>
        </p:blipFill>
        <p:spPr>
          <a:xfrm>
            <a:off x="593575" y="3902239"/>
            <a:ext cx="1015783" cy="761837"/>
          </a:xfrm>
          <a:prstGeom prst="rect">
            <a:avLst/>
          </a:prstGeom>
        </p:spPr>
      </p:pic>
      <p:cxnSp>
        <p:nvCxnSpPr>
          <p:cNvPr id="12" name="Straight Arrow Connector 11">
            <a:extLst>
              <a:ext uri="{FF2B5EF4-FFF2-40B4-BE49-F238E27FC236}">
                <a16:creationId xmlns:a16="http://schemas.microsoft.com/office/drawing/2014/main" id="{DE44A619-99E6-435F-A37E-AFD8578CA5D2}"/>
              </a:ext>
            </a:extLst>
          </p:cNvPr>
          <p:cNvCxnSpPr>
            <a:cxnSpLocks/>
          </p:cNvCxnSpPr>
          <p:nvPr/>
        </p:nvCxnSpPr>
        <p:spPr>
          <a:xfrm flipV="1">
            <a:off x="907312" y="3693045"/>
            <a:ext cx="2371061" cy="896552"/>
          </a:xfrm>
          <a:prstGeom prst="straightConnector1">
            <a:avLst/>
          </a:prstGeom>
          <a:ln w="76200">
            <a:prstDash val="sysDash"/>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F1CE589-6F69-4030-B157-0EB0090930B8}"/>
              </a:ext>
            </a:extLst>
          </p:cNvPr>
          <p:cNvSpPr/>
          <p:nvPr/>
        </p:nvSpPr>
        <p:spPr>
          <a:xfrm>
            <a:off x="4149002" y="3099893"/>
            <a:ext cx="354418" cy="14777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37EDC459-8DA3-485E-A998-512624410B6E}"/>
              </a:ext>
            </a:extLst>
          </p:cNvPr>
          <p:cNvPicPr>
            <a:picLocks noChangeAspect="1"/>
          </p:cNvPicPr>
          <p:nvPr/>
        </p:nvPicPr>
        <p:blipFill>
          <a:blip r:embed="rId5"/>
          <a:stretch>
            <a:fillRect/>
          </a:stretch>
        </p:blipFill>
        <p:spPr>
          <a:xfrm>
            <a:off x="2965484" y="2999559"/>
            <a:ext cx="1018120" cy="762066"/>
          </a:xfrm>
          <a:prstGeom prst="rect">
            <a:avLst/>
          </a:prstGeom>
        </p:spPr>
      </p:pic>
    </p:spTree>
    <p:extLst>
      <p:ext uri="{BB962C8B-B14F-4D97-AF65-F5344CB8AC3E}">
        <p14:creationId xmlns:p14="http://schemas.microsoft.com/office/powerpoint/2010/main" val="280099054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3.88889E-6 3.95062E-6 L 0.21666 -0.00031 " pathEditMode="relative" rAng="0" ptsTypes="AA">
                                      <p:cBhvr>
                                        <p:cTn id="6" dur="3000" fill="hold"/>
                                        <p:tgtEl>
                                          <p:spTgt spid="7"/>
                                        </p:tgtEl>
                                        <p:attrNameLst>
                                          <p:attrName>ppt_x</p:attrName>
                                          <p:attrName>ppt_y</p:attrName>
                                        </p:attrNameLst>
                                      </p:cBhvr>
                                      <p:rCtr x="10833" y="-31"/>
                                    </p:animMotion>
                                  </p:childTnLst>
                                </p:cTn>
                              </p:par>
                              <p:par>
                                <p:cTn id="7" presetID="50" presetClass="path" presetSubtype="0" accel="50000" decel="50000" fill="hold" nodeType="withEffect">
                                  <p:stCondLst>
                                    <p:cond delay="3000"/>
                                  </p:stCondLst>
                                  <p:childTnLst>
                                    <p:animMotion origin="layout" path="M 0.21666 -0.00031 L 0.21666 -0.08488 C 0.21666 -0.12315 0.22899 -0.17223 0.23871 -0.17223 L 0.26093 -0.17223 " pathEditMode="relative" rAng="16200000" ptsTypes="AAAA">
                                      <p:cBhvr>
                                        <p:cTn id="8" dur="1000" fill="hold"/>
                                        <p:tgtEl>
                                          <p:spTgt spid="7"/>
                                        </p:tgtEl>
                                        <p:attrNameLst>
                                          <p:attrName>ppt_x</p:attrName>
                                          <p:attrName>ppt_y</p:attrName>
                                        </p:attrNameLst>
                                      </p:cBhvr>
                                      <p:rCtr x="2205" y="-8580"/>
                                    </p:animMotion>
                                  </p:childTnLst>
                                </p:cTn>
                              </p:par>
                            </p:childTnLst>
                          </p:cTn>
                        </p:par>
                        <p:par>
                          <p:cTn id="9" fill="hold">
                            <p:stCondLst>
                              <p:cond delay="4000"/>
                            </p:stCondLst>
                            <p:childTnLst>
                              <p:par>
                                <p:cTn id="10" presetID="1" presetClass="exit" presetSubtype="0" fill="hold" nodeType="afterEffect">
                                  <p:stCondLst>
                                    <p:cond delay="0"/>
                                  </p:stCondLst>
                                  <p:childTnLst>
                                    <p:set>
                                      <p:cBhvr>
                                        <p:cTn id="11" dur="1" fill="hold">
                                          <p:stCondLst>
                                            <p:cond delay="0"/>
                                          </p:stCondLst>
                                        </p:cTn>
                                        <p:tgtEl>
                                          <p:spTgt spid="7"/>
                                        </p:tgtEl>
                                        <p:attrNameLst>
                                          <p:attrName>style.visibility</p:attrName>
                                        </p:attrNameLst>
                                      </p:cBhvr>
                                      <p:to>
                                        <p:strVal val="hidden"/>
                                      </p:to>
                                    </p:set>
                                  </p:childTnLst>
                                </p:cTn>
                              </p:par>
                            </p:childTnLst>
                          </p:cTn>
                        </p:par>
                        <p:par>
                          <p:cTn id="12" fill="hold">
                            <p:stCondLst>
                              <p:cond delay="4000"/>
                            </p:stCondLst>
                            <p:childTnLst>
                              <p:par>
                                <p:cTn id="13" presetID="1"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3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16" name="Rectangle 15">
            <a:extLst>
              <a:ext uri="{FF2B5EF4-FFF2-40B4-BE49-F238E27FC236}">
                <a16:creationId xmlns:a16="http://schemas.microsoft.com/office/drawing/2014/main" id="{5466091E-BB2C-41A3-8E79-AD4D9F9E089B}"/>
              </a:ext>
            </a:extLst>
          </p:cNvPr>
          <p:cNvSpPr/>
          <p:nvPr/>
        </p:nvSpPr>
        <p:spPr>
          <a:xfrm>
            <a:off x="4149002" y="3099893"/>
            <a:ext cx="354418" cy="14777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D45A71E-CF0F-47F2-B5F8-5D6E40419795}"/>
              </a:ext>
            </a:extLst>
          </p:cNvPr>
          <p:cNvSpPr/>
          <p:nvPr/>
        </p:nvSpPr>
        <p:spPr>
          <a:xfrm>
            <a:off x="4936976" y="3107164"/>
            <a:ext cx="354418" cy="14777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765" name="Google Shape;765;p54"/>
          <p:cNvSpPr txBox="1">
            <a:spLocks noGrp="1"/>
          </p:cNvSpPr>
          <p:nvPr>
            <p:ph type="body" idx="1"/>
          </p:nvPr>
        </p:nvSpPr>
        <p:spPr/>
        <p:txBody>
          <a:bodyPr/>
          <a:lstStyle/>
          <a:p>
            <a:r>
              <a:rPr lang="en-US" dirty="0"/>
              <a:t>Scenario 2</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15</a:t>
            </a:fld>
            <a:endParaRPr lang="en-US">
              <a:sym typeface="Playfair Display"/>
            </a:endParaRPr>
          </a:p>
        </p:txBody>
      </p:sp>
      <p:sp>
        <p:nvSpPr>
          <p:cNvPr id="764" name="Google Shape;764;p54"/>
          <p:cNvSpPr txBox="1">
            <a:spLocks noGrp="1"/>
          </p:cNvSpPr>
          <p:nvPr>
            <p:ph type="title"/>
          </p:nvPr>
        </p:nvSpPr>
        <p:spPr/>
        <p:txBody>
          <a:bodyPr/>
          <a:lstStyle/>
          <a:p>
            <a:r>
              <a:rPr lang="fr-FR" dirty="0"/>
              <a:t>Horizon Sky-plots – </a:t>
            </a:r>
            <a:r>
              <a:rPr lang="fr-FR" dirty="0" err="1"/>
              <a:t>Stopping</a:t>
            </a:r>
            <a:r>
              <a:rPr lang="fr-FR" dirty="0"/>
              <a:t> Condition</a:t>
            </a:r>
            <a:endParaRPr lang="fr-FR" dirty="0">
              <a:sym typeface="Playfair Display"/>
            </a:endParaRPr>
          </a:p>
        </p:txBody>
      </p:sp>
      <p:cxnSp>
        <p:nvCxnSpPr>
          <p:cNvPr id="4" name="Straight Connector 3">
            <a:extLst>
              <a:ext uri="{FF2B5EF4-FFF2-40B4-BE49-F238E27FC236}">
                <a16:creationId xmlns:a16="http://schemas.microsoft.com/office/drawing/2014/main" id="{475E9DDB-1401-493B-AFEB-99834CF1AEEF}"/>
              </a:ext>
            </a:extLst>
          </p:cNvPr>
          <p:cNvCxnSpPr/>
          <p:nvPr/>
        </p:nvCxnSpPr>
        <p:spPr>
          <a:xfrm>
            <a:off x="907312" y="4628707"/>
            <a:ext cx="7640901" cy="0"/>
          </a:xfrm>
          <a:prstGeom prst="line">
            <a:avLst/>
          </a:prstGeom>
          <a:ln w="76200"/>
        </p:spPr>
        <p:style>
          <a:lnRef idx="1">
            <a:schemeClr val="dk1"/>
          </a:lnRef>
          <a:fillRef idx="0">
            <a:schemeClr val="dk1"/>
          </a:fillRef>
          <a:effectRef idx="0">
            <a:schemeClr val="dk1"/>
          </a:effectRef>
          <a:fontRef idx="minor">
            <a:schemeClr val="tx1"/>
          </a:fontRef>
        </p:style>
      </p:cxnSp>
      <p:sp>
        <p:nvSpPr>
          <p:cNvPr id="10" name="Rectangle 9">
            <a:extLst>
              <a:ext uri="{FF2B5EF4-FFF2-40B4-BE49-F238E27FC236}">
                <a16:creationId xmlns:a16="http://schemas.microsoft.com/office/drawing/2014/main" id="{B7CC6C70-88A7-4BC1-B144-ECF441793EE5}"/>
              </a:ext>
            </a:extLst>
          </p:cNvPr>
          <p:cNvSpPr/>
          <p:nvPr/>
        </p:nvSpPr>
        <p:spPr>
          <a:xfrm>
            <a:off x="3278373" y="3693045"/>
            <a:ext cx="354418" cy="884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DE44A619-99E6-435F-A37E-AFD8578CA5D2}"/>
              </a:ext>
            </a:extLst>
          </p:cNvPr>
          <p:cNvCxnSpPr>
            <a:cxnSpLocks/>
          </p:cNvCxnSpPr>
          <p:nvPr/>
        </p:nvCxnSpPr>
        <p:spPr>
          <a:xfrm flipV="1">
            <a:off x="907312" y="3693045"/>
            <a:ext cx="2371061" cy="896552"/>
          </a:xfrm>
          <a:prstGeom prst="straightConnector1">
            <a:avLst/>
          </a:prstGeom>
          <a:ln w="7620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B3B5AB1-9F45-486C-8F86-B9EC8D357A15}"/>
              </a:ext>
            </a:extLst>
          </p:cNvPr>
          <p:cNvCxnSpPr>
            <a:cxnSpLocks/>
          </p:cNvCxnSpPr>
          <p:nvPr/>
        </p:nvCxnSpPr>
        <p:spPr>
          <a:xfrm flipV="1">
            <a:off x="3196852" y="2822445"/>
            <a:ext cx="2371061" cy="896552"/>
          </a:xfrm>
          <a:prstGeom prst="straightConnector1">
            <a:avLst/>
          </a:prstGeom>
          <a:ln w="76200">
            <a:solidFill>
              <a:schemeClr val="accent3"/>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18" name="Picture 17" descr="A picture containing text&#10;&#10;Description automatically generated">
            <a:extLst>
              <a:ext uri="{FF2B5EF4-FFF2-40B4-BE49-F238E27FC236}">
                <a16:creationId xmlns:a16="http://schemas.microsoft.com/office/drawing/2014/main" id="{C80B6CFC-0080-4945-9AC5-2BA16B246E2C}"/>
              </a:ext>
            </a:extLst>
          </p:cNvPr>
          <p:cNvPicPr>
            <a:picLocks noChangeAspect="1"/>
          </p:cNvPicPr>
          <p:nvPr/>
        </p:nvPicPr>
        <p:blipFill>
          <a:blip r:embed="rId4"/>
          <a:stretch>
            <a:fillRect/>
          </a:stretch>
        </p:blipFill>
        <p:spPr>
          <a:xfrm>
            <a:off x="2955311" y="3007487"/>
            <a:ext cx="1015783" cy="761837"/>
          </a:xfrm>
          <a:prstGeom prst="rect">
            <a:avLst/>
          </a:prstGeom>
        </p:spPr>
      </p:pic>
      <p:pic>
        <p:nvPicPr>
          <p:cNvPr id="19" name="Picture 18">
            <a:extLst>
              <a:ext uri="{FF2B5EF4-FFF2-40B4-BE49-F238E27FC236}">
                <a16:creationId xmlns:a16="http://schemas.microsoft.com/office/drawing/2014/main" id="{E71A9AF3-1F88-4F30-A1D2-482A5563D994}"/>
              </a:ext>
            </a:extLst>
          </p:cNvPr>
          <p:cNvPicPr>
            <a:picLocks noChangeAspect="1"/>
          </p:cNvPicPr>
          <p:nvPr/>
        </p:nvPicPr>
        <p:blipFill>
          <a:blip r:embed="rId5"/>
          <a:stretch>
            <a:fillRect/>
          </a:stretch>
        </p:blipFill>
        <p:spPr>
          <a:xfrm>
            <a:off x="2965484" y="2999559"/>
            <a:ext cx="1018120" cy="762066"/>
          </a:xfrm>
          <a:prstGeom prst="rect">
            <a:avLst/>
          </a:prstGeom>
        </p:spPr>
      </p:pic>
      <p:pic>
        <p:nvPicPr>
          <p:cNvPr id="20" name="Picture 19">
            <a:extLst>
              <a:ext uri="{FF2B5EF4-FFF2-40B4-BE49-F238E27FC236}">
                <a16:creationId xmlns:a16="http://schemas.microsoft.com/office/drawing/2014/main" id="{F97274D9-6468-43C4-AA53-751AE597B68F}"/>
              </a:ext>
            </a:extLst>
          </p:cNvPr>
          <p:cNvPicPr>
            <a:picLocks noChangeAspect="1"/>
          </p:cNvPicPr>
          <p:nvPr/>
        </p:nvPicPr>
        <p:blipFill>
          <a:blip r:embed="rId5"/>
          <a:stretch>
            <a:fillRect/>
          </a:stretch>
        </p:blipFill>
        <p:spPr>
          <a:xfrm>
            <a:off x="3817151" y="2415904"/>
            <a:ext cx="1018120" cy="762066"/>
          </a:xfrm>
          <a:prstGeom prst="rect">
            <a:avLst/>
          </a:prstGeom>
        </p:spPr>
      </p:pic>
    </p:spTree>
    <p:extLst>
      <p:ext uri="{BB962C8B-B14F-4D97-AF65-F5344CB8AC3E}">
        <p14:creationId xmlns:p14="http://schemas.microsoft.com/office/powerpoint/2010/main" val="965423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2000"/>
                                        <p:tgtEl>
                                          <p:spTgt spid="15"/>
                                        </p:tgtEl>
                                      </p:cBhvr>
                                    </p:animEffect>
                                  </p:childTnLst>
                                </p:cTn>
                              </p:par>
                              <p:par>
                                <p:cTn id="8" presetID="1" presetClass="entr" presetSubtype="0" fill="hold" grpId="0" nodeType="withEffect">
                                  <p:stCondLst>
                                    <p:cond delay="1500"/>
                                  </p:stCondLst>
                                  <p:childTnLst>
                                    <p:set>
                                      <p:cBhvr>
                                        <p:cTn id="9" dur="1" fill="hold">
                                          <p:stCondLst>
                                            <p:cond delay="0"/>
                                          </p:stCondLst>
                                        </p:cTn>
                                        <p:tgtEl>
                                          <p:spTgt spid="1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childTnLst>
                                </p:cTn>
                              </p:par>
                              <p:par>
                                <p:cTn id="14" presetID="1" presetClass="exit" presetSubtype="0" fill="hold" nodeType="withEffect">
                                  <p:stCondLst>
                                    <p:cond delay="0"/>
                                  </p:stCondLst>
                                  <p:childTnLst>
                                    <p:set>
                                      <p:cBhvr>
                                        <p:cTn id="15" dur="1" fill="hold">
                                          <p:stCondLst>
                                            <p:cond delay="0"/>
                                          </p:stCondLst>
                                        </p:cTn>
                                        <p:tgtEl>
                                          <p:spTgt spid="19"/>
                                        </p:tgtEl>
                                        <p:attrNameLst>
                                          <p:attrName>style.visibility</p:attrName>
                                        </p:attrNameLst>
                                      </p:cBhvr>
                                      <p:to>
                                        <p:strVal val="hidden"/>
                                      </p:to>
                                    </p:set>
                                  </p:childTnLst>
                                </p:cTn>
                              </p:par>
                              <p:par>
                                <p:cTn id="16" presetID="50" presetClass="path" presetSubtype="0" accel="50000" decel="50000" fill="hold" nodeType="withEffect">
                                  <p:stCondLst>
                                    <p:cond delay="0"/>
                                  </p:stCondLst>
                                  <p:childTnLst>
                                    <p:animMotion origin="layout" path="M -1.38889E-6 7.40741E-7 L 0.02656 7.40741E-7 C 0.03906 7.40741E-7 0.05625 0.0463 0.05625 0.08488 L 0.05625 0.17438 " pathEditMode="relative" rAng="0" ptsTypes="AAAA">
                                      <p:cBhvr>
                                        <p:cTn id="17" dur="800" fill="hold"/>
                                        <p:tgtEl>
                                          <p:spTgt spid="18"/>
                                        </p:tgtEl>
                                        <p:attrNameLst>
                                          <p:attrName>ppt_x</p:attrName>
                                          <p:attrName>ppt_y</p:attrName>
                                        </p:attrNameLst>
                                      </p:cBhvr>
                                      <p:rCtr x="2812" y="8704"/>
                                    </p:animMotion>
                                  </p:childTnLst>
                                </p:cTn>
                              </p:par>
                              <p:par>
                                <p:cTn id="18" presetID="50" presetClass="path" presetSubtype="0" accel="50000" decel="50000" fill="hold" nodeType="withEffect">
                                  <p:stCondLst>
                                    <p:cond delay="900"/>
                                  </p:stCondLst>
                                  <p:childTnLst>
                                    <p:animMotion origin="layout" path="M 0.05556 0.175 L 0.05556 0.03118 C 0.05556 -0.0324 0.06597 -0.11142 0.075 -0.11234 L 0.09445 -0.11142 " pathEditMode="relative" rAng="16200000" ptsTypes="AAAA">
                                      <p:cBhvr>
                                        <p:cTn id="19" dur="900" fill="hold"/>
                                        <p:tgtEl>
                                          <p:spTgt spid="18"/>
                                        </p:tgtEl>
                                        <p:attrNameLst>
                                          <p:attrName>ppt_x</p:attrName>
                                          <p:attrName>ppt_y</p:attrName>
                                        </p:attrNameLst>
                                      </p:cBhvr>
                                      <p:rCtr x="1944" y="-14352"/>
                                    </p:animMotion>
                                  </p:childTnLst>
                                </p:cTn>
                              </p:par>
                            </p:childTnLst>
                          </p:cTn>
                        </p:par>
                        <p:par>
                          <p:cTn id="20" fill="hold">
                            <p:stCondLst>
                              <p:cond delay="1800"/>
                            </p:stCondLst>
                            <p:childTnLst>
                              <p:par>
                                <p:cTn id="21" presetID="1" presetClass="entr" presetSubtype="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16" name="Rectangle 15">
            <a:extLst>
              <a:ext uri="{FF2B5EF4-FFF2-40B4-BE49-F238E27FC236}">
                <a16:creationId xmlns:a16="http://schemas.microsoft.com/office/drawing/2014/main" id="{5466091E-BB2C-41A3-8E79-AD4D9F9E089B}"/>
              </a:ext>
            </a:extLst>
          </p:cNvPr>
          <p:cNvSpPr/>
          <p:nvPr/>
        </p:nvSpPr>
        <p:spPr>
          <a:xfrm>
            <a:off x="4149002" y="3099893"/>
            <a:ext cx="354418" cy="14777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D45A71E-CF0F-47F2-B5F8-5D6E40419795}"/>
              </a:ext>
            </a:extLst>
          </p:cNvPr>
          <p:cNvSpPr/>
          <p:nvPr/>
        </p:nvSpPr>
        <p:spPr>
          <a:xfrm>
            <a:off x="4312919" y="3099892"/>
            <a:ext cx="190499" cy="14777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765" name="Google Shape;765;p54"/>
          <p:cNvSpPr txBox="1">
            <a:spLocks noGrp="1"/>
          </p:cNvSpPr>
          <p:nvPr>
            <p:ph type="body" idx="1"/>
          </p:nvPr>
        </p:nvSpPr>
        <p:spPr/>
        <p:txBody>
          <a:bodyPr/>
          <a:lstStyle/>
          <a:p>
            <a:r>
              <a:rPr lang="en-US" dirty="0"/>
              <a:t>Scenario 2</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16</a:t>
            </a:fld>
            <a:endParaRPr lang="en-US">
              <a:sym typeface="Playfair Display"/>
            </a:endParaRPr>
          </a:p>
        </p:txBody>
      </p:sp>
      <p:sp>
        <p:nvSpPr>
          <p:cNvPr id="764" name="Google Shape;764;p54"/>
          <p:cNvSpPr txBox="1">
            <a:spLocks noGrp="1"/>
          </p:cNvSpPr>
          <p:nvPr>
            <p:ph type="title"/>
          </p:nvPr>
        </p:nvSpPr>
        <p:spPr/>
        <p:txBody>
          <a:bodyPr/>
          <a:lstStyle/>
          <a:p>
            <a:r>
              <a:rPr lang="fr-FR" dirty="0"/>
              <a:t>Horizon Sky-plots – </a:t>
            </a:r>
            <a:r>
              <a:rPr lang="fr-FR" dirty="0" err="1"/>
              <a:t>Stopping</a:t>
            </a:r>
            <a:r>
              <a:rPr lang="fr-FR" dirty="0"/>
              <a:t> Condition</a:t>
            </a:r>
            <a:endParaRPr lang="fr-FR" dirty="0">
              <a:sym typeface="Playfair Display"/>
            </a:endParaRPr>
          </a:p>
        </p:txBody>
      </p:sp>
      <p:cxnSp>
        <p:nvCxnSpPr>
          <p:cNvPr id="4" name="Straight Connector 3">
            <a:extLst>
              <a:ext uri="{FF2B5EF4-FFF2-40B4-BE49-F238E27FC236}">
                <a16:creationId xmlns:a16="http://schemas.microsoft.com/office/drawing/2014/main" id="{475E9DDB-1401-493B-AFEB-99834CF1AEEF}"/>
              </a:ext>
            </a:extLst>
          </p:cNvPr>
          <p:cNvCxnSpPr/>
          <p:nvPr/>
        </p:nvCxnSpPr>
        <p:spPr>
          <a:xfrm>
            <a:off x="907312" y="4628707"/>
            <a:ext cx="7640901" cy="0"/>
          </a:xfrm>
          <a:prstGeom prst="line">
            <a:avLst/>
          </a:prstGeom>
          <a:ln w="76200"/>
        </p:spPr>
        <p:style>
          <a:lnRef idx="1">
            <a:schemeClr val="dk1"/>
          </a:lnRef>
          <a:fillRef idx="0">
            <a:schemeClr val="dk1"/>
          </a:fillRef>
          <a:effectRef idx="0">
            <a:schemeClr val="dk1"/>
          </a:effectRef>
          <a:fontRef idx="minor">
            <a:schemeClr val="tx1"/>
          </a:fontRef>
        </p:style>
      </p:cxnSp>
      <p:sp>
        <p:nvSpPr>
          <p:cNvPr id="10" name="Rectangle 9">
            <a:extLst>
              <a:ext uri="{FF2B5EF4-FFF2-40B4-BE49-F238E27FC236}">
                <a16:creationId xmlns:a16="http://schemas.microsoft.com/office/drawing/2014/main" id="{B7CC6C70-88A7-4BC1-B144-ECF441793EE5}"/>
              </a:ext>
            </a:extLst>
          </p:cNvPr>
          <p:cNvSpPr/>
          <p:nvPr/>
        </p:nvSpPr>
        <p:spPr>
          <a:xfrm>
            <a:off x="3278373" y="3693045"/>
            <a:ext cx="354418" cy="8846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DE44A619-99E6-435F-A37E-AFD8578CA5D2}"/>
              </a:ext>
            </a:extLst>
          </p:cNvPr>
          <p:cNvCxnSpPr>
            <a:cxnSpLocks/>
          </p:cNvCxnSpPr>
          <p:nvPr/>
        </p:nvCxnSpPr>
        <p:spPr>
          <a:xfrm flipV="1">
            <a:off x="907312" y="3099893"/>
            <a:ext cx="3241690" cy="1489704"/>
          </a:xfrm>
          <a:prstGeom prst="straightConnector1">
            <a:avLst/>
          </a:prstGeom>
          <a:ln w="76200">
            <a:prstDash val="sysDash"/>
            <a:tailEnd type="triangle"/>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AB00DFD9-4B6C-475A-88D4-B6D178F9137D}"/>
              </a:ext>
            </a:extLst>
          </p:cNvPr>
          <p:cNvPicPr>
            <a:picLocks noChangeAspect="1"/>
          </p:cNvPicPr>
          <p:nvPr/>
        </p:nvPicPr>
        <p:blipFill>
          <a:blip r:embed="rId4"/>
          <a:stretch>
            <a:fillRect/>
          </a:stretch>
        </p:blipFill>
        <p:spPr>
          <a:xfrm>
            <a:off x="3817151" y="2415904"/>
            <a:ext cx="1018120" cy="762066"/>
          </a:xfrm>
          <a:prstGeom prst="rect">
            <a:avLst/>
          </a:prstGeom>
        </p:spPr>
      </p:pic>
    </p:spTree>
    <p:extLst>
      <p:ext uri="{BB962C8B-B14F-4D97-AF65-F5344CB8AC3E}">
        <p14:creationId xmlns:p14="http://schemas.microsoft.com/office/powerpoint/2010/main" val="36555045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17</a:t>
            </a:fld>
            <a:endParaRPr lang="en-US">
              <a:sym typeface="Playfair Display"/>
            </a:endParaRPr>
          </a:p>
        </p:txBody>
      </p:sp>
      <p:sp>
        <p:nvSpPr>
          <p:cNvPr id="764" name="Google Shape;764;p54"/>
          <p:cNvSpPr txBox="1">
            <a:spLocks noGrp="1"/>
          </p:cNvSpPr>
          <p:nvPr>
            <p:ph type="title"/>
          </p:nvPr>
        </p:nvSpPr>
        <p:spPr/>
        <p:txBody>
          <a:bodyPr/>
          <a:lstStyle/>
          <a:p>
            <a:r>
              <a:rPr lang="fr-FR" dirty="0"/>
              <a:t>Line </a:t>
            </a:r>
            <a:r>
              <a:rPr lang="fr-FR" dirty="0" err="1"/>
              <a:t>Marching</a:t>
            </a:r>
            <a:r>
              <a:rPr lang="fr-FR" dirty="0"/>
              <a:t> </a:t>
            </a:r>
            <a:r>
              <a:rPr lang="fr-FR" dirty="0" err="1"/>
              <a:t>Algorithms</a:t>
            </a:r>
            <a:endParaRPr lang="fr-FR" dirty="0">
              <a:sym typeface="Playfair Display"/>
            </a:endParaRPr>
          </a:p>
        </p:txBody>
      </p:sp>
      <p:pic>
        <p:nvPicPr>
          <p:cNvPr id="12296" name="Picture 8">
            <a:extLst>
              <a:ext uri="{FF2B5EF4-FFF2-40B4-BE49-F238E27FC236}">
                <a16:creationId xmlns:a16="http://schemas.microsoft.com/office/drawing/2014/main" id="{CE796194-3085-4A22-BB23-E653507D03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5362" y="1811179"/>
            <a:ext cx="5153025" cy="2486025"/>
          </a:xfrm>
          <a:prstGeom prst="rect">
            <a:avLst/>
          </a:prstGeom>
          <a:noFill/>
          <a:extLst>
            <a:ext uri="{909E8E84-426E-40DD-AFC4-6F175D3DCCD1}">
              <a14:hiddenFill xmlns:a14="http://schemas.microsoft.com/office/drawing/2010/main">
                <a:solidFill>
                  <a:srgbClr val="FFFFFF"/>
                </a:solidFill>
              </a14:hiddenFill>
            </a:ext>
          </a:extLst>
        </p:spPr>
      </p:pic>
      <p:pic>
        <p:nvPicPr>
          <p:cNvPr id="12298" name="Picture 10">
            <a:extLst>
              <a:ext uri="{FF2B5EF4-FFF2-40B4-BE49-F238E27FC236}">
                <a16:creationId xmlns:a16="http://schemas.microsoft.com/office/drawing/2014/main" id="{0CF595B3-7DE8-4E50-BCBC-1DC85076EE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9637" y="1725454"/>
            <a:ext cx="5324475" cy="2657475"/>
          </a:xfrm>
          <a:prstGeom prst="rect">
            <a:avLst/>
          </a:prstGeom>
          <a:noFill/>
          <a:extLst>
            <a:ext uri="{909E8E84-426E-40DD-AFC4-6F175D3DCCD1}">
              <a14:hiddenFill xmlns:a14="http://schemas.microsoft.com/office/drawing/2010/main">
                <a:solidFill>
                  <a:srgbClr val="FFFFFF"/>
                </a:solidFill>
              </a14:hiddenFill>
            </a:ext>
          </a:extLst>
        </p:spPr>
      </p:pic>
      <p:pic>
        <p:nvPicPr>
          <p:cNvPr id="12300" name="Picture 12">
            <a:extLst>
              <a:ext uri="{FF2B5EF4-FFF2-40B4-BE49-F238E27FC236}">
                <a16:creationId xmlns:a16="http://schemas.microsoft.com/office/drawing/2014/main" id="{643D1060-56EC-4299-8D22-D47CC72BDA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9637" y="1725454"/>
            <a:ext cx="5324475" cy="2657475"/>
          </a:xfrm>
          <a:prstGeom prst="rect">
            <a:avLst/>
          </a:prstGeom>
          <a:noFill/>
          <a:extLst>
            <a:ext uri="{909E8E84-426E-40DD-AFC4-6F175D3DCCD1}">
              <a14:hiddenFill xmlns:a14="http://schemas.microsoft.com/office/drawing/2010/main">
                <a:solidFill>
                  <a:srgbClr val="FFFFFF"/>
                </a:solidFill>
              </a14:hiddenFill>
            </a:ext>
          </a:extLst>
        </p:spPr>
      </p:pic>
      <p:pic>
        <p:nvPicPr>
          <p:cNvPr id="12302" name="Picture 14">
            <a:extLst>
              <a:ext uri="{FF2B5EF4-FFF2-40B4-BE49-F238E27FC236}">
                <a16:creationId xmlns:a16="http://schemas.microsoft.com/office/drawing/2014/main" id="{CA88692F-68E1-4744-BFAF-C2845E99217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17257" y="1725454"/>
            <a:ext cx="5324475" cy="26574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A picture containing text&#10;&#10;Description automatically generated">
            <a:extLst>
              <a:ext uri="{FF2B5EF4-FFF2-40B4-BE49-F238E27FC236}">
                <a16:creationId xmlns:a16="http://schemas.microsoft.com/office/drawing/2014/main" id="{701ADA9C-153E-4F51-8F9D-306BFB2FFD90}"/>
              </a:ext>
            </a:extLst>
          </p:cNvPr>
          <p:cNvPicPr>
            <a:picLocks noChangeAspect="1"/>
          </p:cNvPicPr>
          <p:nvPr/>
        </p:nvPicPr>
        <p:blipFill>
          <a:blip r:embed="rId8"/>
          <a:stretch>
            <a:fillRect/>
          </a:stretch>
        </p:blipFill>
        <p:spPr>
          <a:xfrm>
            <a:off x="1586264" y="1235624"/>
            <a:ext cx="1015783" cy="761837"/>
          </a:xfrm>
          <a:prstGeom prst="rect">
            <a:avLst/>
          </a:prstGeom>
        </p:spPr>
      </p:pic>
      <p:pic>
        <p:nvPicPr>
          <p:cNvPr id="21" name="Picture 20">
            <a:extLst>
              <a:ext uri="{FF2B5EF4-FFF2-40B4-BE49-F238E27FC236}">
                <a16:creationId xmlns:a16="http://schemas.microsoft.com/office/drawing/2014/main" id="{E5E70926-3E89-4021-B6F6-ABDE8FB3EE24}"/>
              </a:ext>
            </a:extLst>
          </p:cNvPr>
          <p:cNvPicPr>
            <a:picLocks noChangeAspect="1"/>
          </p:cNvPicPr>
          <p:nvPr/>
        </p:nvPicPr>
        <p:blipFill>
          <a:blip r:embed="rId9"/>
          <a:stretch>
            <a:fillRect/>
          </a:stretch>
        </p:blipFill>
        <p:spPr>
          <a:xfrm>
            <a:off x="1593884" y="1235395"/>
            <a:ext cx="1018120" cy="762066"/>
          </a:xfrm>
          <a:prstGeom prst="rect">
            <a:avLst/>
          </a:prstGeom>
        </p:spPr>
      </p:pic>
      <p:pic>
        <p:nvPicPr>
          <p:cNvPr id="22" name="Picture 21">
            <a:extLst>
              <a:ext uri="{FF2B5EF4-FFF2-40B4-BE49-F238E27FC236}">
                <a16:creationId xmlns:a16="http://schemas.microsoft.com/office/drawing/2014/main" id="{10D12219-72AD-4C46-B169-D6359A835D05}"/>
              </a:ext>
            </a:extLst>
          </p:cNvPr>
          <p:cNvPicPr>
            <a:picLocks noChangeAspect="1"/>
          </p:cNvPicPr>
          <p:nvPr/>
        </p:nvPicPr>
        <p:blipFill>
          <a:blip r:embed="rId9"/>
          <a:stretch>
            <a:fillRect/>
          </a:stretch>
        </p:blipFill>
        <p:spPr>
          <a:xfrm>
            <a:off x="3177071" y="1989841"/>
            <a:ext cx="1018120" cy="762066"/>
          </a:xfrm>
          <a:prstGeom prst="rect">
            <a:avLst/>
          </a:prstGeom>
        </p:spPr>
      </p:pic>
      <p:pic>
        <p:nvPicPr>
          <p:cNvPr id="23" name="Picture 22">
            <a:extLst>
              <a:ext uri="{FF2B5EF4-FFF2-40B4-BE49-F238E27FC236}">
                <a16:creationId xmlns:a16="http://schemas.microsoft.com/office/drawing/2014/main" id="{A0C45B01-68F2-4939-85C5-7B7CEC20D063}"/>
              </a:ext>
            </a:extLst>
          </p:cNvPr>
          <p:cNvPicPr>
            <a:picLocks noChangeAspect="1"/>
          </p:cNvPicPr>
          <p:nvPr/>
        </p:nvPicPr>
        <p:blipFill>
          <a:blip r:embed="rId9"/>
          <a:stretch>
            <a:fillRect/>
          </a:stretch>
        </p:blipFill>
        <p:spPr>
          <a:xfrm>
            <a:off x="6531745" y="3527518"/>
            <a:ext cx="1018120" cy="762066"/>
          </a:xfrm>
          <a:prstGeom prst="rect">
            <a:avLst/>
          </a:prstGeom>
        </p:spPr>
      </p:pic>
    </p:spTree>
    <p:extLst>
      <p:ext uri="{BB962C8B-B14F-4D97-AF65-F5344CB8AC3E}">
        <p14:creationId xmlns:p14="http://schemas.microsoft.com/office/powerpoint/2010/main" val="215206166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296"/>
                                        </p:tgtEl>
                                        <p:attrNameLst>
                                          <p:attrName>style.visibility</p:attrName>
                                        </p:attrNameLst>
                                      </p:cBhvr>
                                      <p:to>
                                        <p:strVal val="visible"/>
                                      </p:to>
                                    </p:set>
                                    <p:animEffect transition="in" filter="fade">
                                      <p:cBhvr>
                                        <p:cTn id="7" dur="500"/>
                                        <p:tgtEl>
                                          <p:spTgt spid="122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298"/>
                                        </p:tgtEl>
                                        <p:attrNameLst>
                                          <p:attrName>style.visibility</p:attrName>
                                        </p:attrNameLst>
                                      </p:cBhvr>
                                      <p:to>
                                        <p:strVal val="visible"/>
                                      </p:to>
                                    </p:set>
                                    <p:animEffect transition="in" filter="fade">
                                      <p:cBhvr>
                                        <p:cTn id="12" dur="500"/>
                                        <p:tgtEl>
                                          <p:spTgt spid="122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300"/>
                                        </p:tgtEl>
                                        <p:attrNameLst>
                                          <p:attrName>style.visibility</p:attrName>
                                        </p:attrNameLst>
                                      </p:cBhvr>
                                      <p:to>
                                        <p:strVal val="visible"/>
                                      </p:to>
                                    </p:set>
                                    <p:animEffect transition="in" filter="fade">
                                      <p:cBhvr>
                                        <p:cTn id="17" dur="500"/>
                                        <p:tgtEl>
                                          <p:spTgt spid="1230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302"/>
                                        </p:tgtEl>
                                        <p:attrNameLst>
                                          <p:attrName>style.visibility</p:attrName>
                                        </p:attrNameLst>
                                      </p:cBhvr>
                                      <p:to>
                                        <p:strVal val="visible"/>
                                      </p:to>
                                    </p:set>
                                    <p:animEffect transition="in" filter="fade">
                                      <p:cBhvr>
                                        <p:cTn id="22" dur="500"/>
                                        <p:tgtEl>
                                          <p:spTgt spid="12302"/>
                                        </p:tgtEl>
                                      </p:cBhvr>
                                    </p:animEffect>
                                  </p:childTnLst>
                                </p:cTn>
                              </p:par>
                            </p:childTnLst>
                          </p:cTn>
                        </p:par>
                        <p:par>
                          <p:cTn id="23" fill="hold">
                            <p:stCondLst>
                              <p:cond delay="500"/>
                            </p:stCondLst>
                            <p:childTnLst>
                              <p:par>
                                <p:cTn id="24" presetID="1"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childTnLst>
                                </p:cTn>
                              </p:par>
                              <p:par>
                                <p:cTn id="30" presetID="1" presetClass="exit" presetSubtype="0" fill="hold" nodeType="withEffect">
                                  <p:stCondLst>
                                    <p:cond delay="0"/>
                                  </p:stCondLst>
                                  <p:childTnLst>
                                    <p:set>
                                      <p:cBhvr>
                                        <p:cTn id="31" dur="1" fill="hold">
                                          <p:stCondLst>
                                            <p:cond delay="0"/>
                                          </p:stCondLst>
                                        </p:cTn>
                                        <p:tgtEl>
                                          <p:spTgt spid="21"/>
                                        </p:tgtEl>
                                        <p:attrNameLst>
                                          <p:attrName>style.visibility</p:attrName>
                                        </p:attrNameLst>
                                      </p:cBhvr>
                                      <p:to>
                                        <p:strVal val="hidden"/>
                                      </p:to>
                                    </p:set>
                                  </p:childTnLst>
                                </p:cTn>
                              </p:par>
                              <p:par>
                                <p:cTn id="32" presetID="42" presetClass="path" presetSubtype="0" accel="50000" decel="50000" fill="hold" nodeType="withEffect">
                                  <p:stCondLst>
                                    <p:cond delay="0"/>
                                  </p:stCondLst>
                                  <p:childTnLst>
                                    <p:animMotion origin="layout" path="M -3.05556E-6 2.46914E-6 L 0.17275 0.14815 " pathEditMode="relative" rAng="0" ptsTypes="AA">
                                      <p:cBhvr>
                                        <p:cTn id="33" dur="2000" fill="hold"/>
                                        <p:tgtEl>
                                          <p:spTgt spid="20"/>
                                        </p:tgtEl>
                                        <p:attrNameLst>
                                          <p:attrName>ppt_x</p:attrName>
                                          <p:attrName>ppt_y</p:attrName>
                                        </p:attrNameLst>
                                      </p:cBhvr>
                                      <p:rCtr x="8628" y="7407"/>
                                    </p:animMotion>
                                  </p:childTnLst>
                                </p:cTn>
                              </p:par>
                            </p:childTnLst>
                          </p:cTn>
                        </p:par>
                        <p:par>
                          <p:cTn id="34" fill="hold">
                            <p:stCondLst>
                              <p:cond delay="2000"/>
                            </p:stCondLst>
                            <p:childTnLst>
                              <p:par>
                                <p:cTn id="35" presetID="1" presetClass="exit" presetSubtype="0" fill="hold" nodeType="afterEffect">
                                  <p:stCondLst>
                                    <p:cond delay="0"/>
                                  </p:stCondLst>
                                  <p:childTnLst>
                                    <p:set>
                                      <p:cBhvr>
                                        <p:cTn id="36" dur="1" fill="hold">
                                          <p:stCondLst>
                                            <p:cond delay="0"/>
                                          </p:stCondLst>
                                        </p:cTn>
                                        <p:tgtEl>
                                          <p:spTgt spid="20"/>
                                        </p:tgtEl>
                                        <p:attrNameLst>
                                          <p:attrName>style.visibility</p:attrName>
                                        </p:attrNameLst>
                                      </p:cBhvr>
                                      <p:to>
                                        <p:strVal val="hidden"/>
                                      </p:to>
                                    </p:set>
                                  </p:childTnLst>
                                </p:cTn>
                              </p:par>
                            </p:childTnLst>
                          </p:cTn>
                        </p:par>
                        <p:par>
                          <p:cTn id="37" fill="hold">
                            <p:stCondLst>
                              <p:cond delay="2000"/>
                            </p:stCondLst>
                            <p:childTnLst>
                              <p:par>
                                <p:cTn id="38" presetID="1" presetClass="entr" presetSubtype="0"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childTnLst>
                                </p:cTn>
                              </p:par>
                              <p:par>
                                <p:cTn id="44" presetID="1" presetClass="exit" presetSubtype="0" fill="hold" nodeType="withEffect">
                                  <p:stCondLst>
                                    <p:cond delay="0"/>
                                  </p:stCondLst>
                                  <p:childTnLst>
                                    <p:set>
                                      <p:cBhvr>
                                        <p:cTn id="45" dur="1" fill="hold">
                                          <p:stCondLst>
                                            <p:cond delay="0"/>
                                          </p:stCondLst>
                                        </p:cTn>
                                        <p:tgtEl>
                                          <p:spTgt spid="22"/>
                                        </p:tgtEl>
                                        <p:attrNameLst>
                                          <p:attrName>style.visibility</p:attrName>
                                        </p:attrNameLst>
                                      </p:cBhvr>
                                      <p:to>
                                        <p:strVal val="hidden"/>
                                      </p:to>
                                    </p:set>
                                  </p:childTnLst>
                                </p:cTn>
                              </p:par>
                              <p:par>
                                <p:cTn id="46" presetID="42" presetClass="path" presetSubtype="0" accel="50000" decel="50000" fill="hold" nodeType="withEffect">
                                  <p:stCondLst>
                                    <p:cond delay="0"/>
                                  </p:stCondLst>
                                  <p:childTnLst>
                                    <p:animMotion origin="layout" path="M 0.17275 0.14815 L 0.54184 0.44136 " pathEditMode="relative" rAng="0" ptsTypes="AA">
                                      <p:cBhvr>
                                        <p:cTn id="47" dur="2000" fill="hold"/>
                                        <p:tgtEl>
                                          <p:spTgt spid="20"/>
                                        </p:tgtEl>
                                        <p:attrNameLst>
                                          <p:attrName>ppt_x</p:attrName>
                                          <p:attrName>ppt_y</p:attrName>
                                        </p:attrNameLst>
                                      </p:cBhvr>
                                      <p:rCtr x="18455" y="14660"/>
                                    </p:animMotion>
                                  </p:childTnLst>
                                </p:cTn>
                              </p:par>
                            </p:childTnLst>
                          </p:cTn>
                        </p:par>
                        <p:par>
                          <p:cTn id="48" fill="hold">
                            <p:stCondLst>
                              <p:cond delay="2000"/>
                            </p:stCondLst>
                            <p:childTnLst>
                              <p:par>
                                <p:cTn id="49" presetID="1" presetClass="exit" presetSubtype="0" fill="hold" nodeType="afterEffect">
                                  <p:stCondLst>
                                    <p:cond delay="0"/>
                                  </p:stCondLst>
                                  <p:childTnLst>
                                    <p:set>
                                      <p:cBhvr>
                                        <p:cTn id="50" dur="1" fill="hold">
                                          <p:stCondLst>
                                            <p:cond delay="0"/>
                                          </p:stCondLst>
                                        </p:cTn>
                                        <p:tgtEl>
                                          <p:spTgt spid="20"/>
                                        </p:tgtEl>
                                        <p:attrNameLst>
                                          <p:attrName>style.visibility</p:attrName>
                                        </p:attrNameLst>
                                      </p:cBhvr>
                                      <p:to>
                                        <p:strVal val="hidden"/>
                                      </p:to>
                                    </p:set>
                                  </p:childTnLst>
                                </p:cTn>
                              </p:par>
                            </p:childTnLst>
                          </p:cTn>
                        </p:par>
                        <p:par>
                          <p:cTn id="51" fill="hold">
                            <p:stCondLst>
                              <p:cond delay="2000"/>
                            </p:stCondLst>
                            <p:childTnLst>
                              <p:par>
                                <p:cTn id="52" presetID="1" presetClass="entr" presetSubtype="0"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p:txBody>
          <a:bodyPr/>
          <a:lstStyle/>
          <a:p>
            <a:r>
              <a:rPr lang="en-US" dirty="0"/>
              <a:t>Direct Scan Conversion (DSC)</a:t>
            </a:r>
          </a:p>
          <a:p>
            <a:endParaRPr lang="en-US" dirty="0"/>
          </a:p>
          <a:p>
            <a:r>
              <a:rPr lang="en-US" dirty="0"/>
              <a:t>Digital Differential Analyzer (DDA)</a:t>
            </a:r>
          </a:p>
          <a:p>
            <a:endParaRPr lang="en-US" dirty="0"/>
          </a:p>
          <a:p>
            <a:r>
              <a:rPr lang="en-US" dirty="0"/>
              <a:t>Dynamic DDA (DDA-D)</a:t>
            </a:r>
          </a:p>
          <a:p>
            <a:endParaRPr lang="en-US" dirty="0"/>
          </a:p>
          <a:p>
            <a:r>
              <a:rPr lang="en-US" dirty="0"/>
              <a:t>Max Pooling DDA (MP)</a:t>
            </a:r>
          </a:p>
          <a:p>
            <a:endParaRPr lang="en-US" dirty="0"/>
          </a:p>
          <a:p>
            <a:r>
              <a:rPr lang="en-US" dirty="0"/>
              <a:t>Bresenham (BRE)</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18</a:t>
            </a:fld>
            <a:endParaRPr lang="en-US">
              <a:sym typeface="Playfair Display"/>
            </a:endParaRPr>
          </a:p>
        </p:txBody>
      </p:sp>
      <p:sp>
        <p:nvSpPr>
          <p:cNvPr id="764" name="Google Shape;764;p54"/>
          <p:cNvSpPr txBox="1">
            <a:spLocks noGrp="1"/>
          </p:cNvSpPr>
          <p:nvPr>
            <p:ph type="title"/>
          </p:nvPr>
        </p:nvSpPr>
        <p:spPr/>
        <p:txBody>
          <a:bodyPr/>
          <a:lstStyle/>
          <a:p>
            <a:r>
              <a:rPr lang="fr-FR" dirty="0"/>
              <a:t>Line </a:t>
            </a:r>
            <a:r>
              <a:rPr lang="fr-FR" dirty="0" err="1"/>
              <a:t>Marching</a:t>
            </a:r>
            <a:r>
              <a:rPr lang="fr-FR" dirty="0"/>
              <a:t> </a:t>
            </a:r>
            <a:r>
              <a:rPr lang="fr-FR" dirty="0" err="1"/>
              <a:t>Algorithms</a:t>
            </a:r>
            <a:endParaRPr lang="fr-FR" dirty="0">
              <a:sym typeface="Playfair Display"/>
            </a:endParaRPr>
          </a:p>
        </p:txBody>
      </p:sp>
      <p:pic>
        <p:nvPicPr>
          <p:cNvPr id="12290" name="Picture 2">
            <a:extLst>
              <a:ext uri="{FF2B5EF4-FFF2-40B4-BE49-F238E27FC236}">
                <a16:creationId xmlns:a16="http://schemas.microsoft.com/office/drawing/2014/main" id="{3AE214AC-9943-42C7-8952-8E1E400457C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4825" r="33348"/>
          <a:stretch/>
        </p:blipFill>
        <p:spPr bwMode="auto">
          <a:xfrm>
            <a:off x="3842177" y="1813595"/>
            <a:ext cx="1697563" cy="485304"/>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A95D14B3-3848-4504-BD20-26E955E9133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7775" r="27794" b="4386"/>
          <a:stretch/>
        </p:blipFill>
        <p:spPr bwMode="auto">
          <a:xfrm>
            <a:off x="3727877" y="2558852"/>
            <a:ext cx="2093803" cy="4328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4">
            <a:extLst>
              <a:ext uri="{FF2B5EF4-FFF2-40B4-BE49-F238E27FC236}">
                <a16:creationId xmlns:a16="http://schemas.microsoft.com/office/drawing/2014/main" id="{36C50C22-4C21-455A-B31B-BFB326B8E1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39740" y="3255173"/>
            <a:ext cx="3151882" cy="157312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E9F25F8D-97F6-4368-894C-5FE878464F48}"/>
              </a:ext>
            </a:extLst>
          </p:cNvPr>
          <p:cNvPicPr>
            <a:picLocks noChangeAspect="1"/>
          </p:cNvPicPr>
          <p:nvPr/>
        </p:nvPicPr>
        <p:blipFill>
          <a:blip r:embed="rId7"/>
          <a:stretch>
            <a:fillRect/>
          </a:stretch>
        </p:blipFill>
        <p:spPr>
          <a:xfrm>
            <a:off x="5381341" y="2991674"/>
            <a:ext cx="578251" cy="432823"/>
          </a:xfrm>
          <a:prstGeom prst="rect">
            <a:avLst/>
          </a:prstGeom>
        </p:spPr>
      </p:pic>
    </p:spTree>
    <p:extLst>
      <p:ext uri="{BB962C8B-B14F-4D97-AF65-F5344CB8AC3E}">
        <p14:creationId xmlns:p14="http://schemas.microsoft.com/office/powerpoint/2010/main" val="272625943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5">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2290"/>
                                        </p:tgtEl>
                                        <p:attrNameLst>
                                          <p:attrName>style.visibility</p:attrName>
                                        </p:attrNameLst>
                                      </p:cBhvr>
                                      <p:to>
                                        <p:strVal val="visible"/>
                                      </p:to>
                                    </p:set>
                                    <p:animEffect transition="in" filter="fade">
                                      <p:cBhvr>
                                        <p:cTn id="9" dur="500"/>
                                        <p:tgtEl>
                                          <p:spTgt spid="12290"/>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765">
                                            <p:txEl>
                                              <p:pRg st="2" end="2"/>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12292"/>
                                        </p:tgtEl>
                                        <p:attrNameLst>
                                          <p:attrName>style.visibility</p:attrName>
                                        </p:attrNameLst>
                                      </p:cBhvr>
                                      <p:to>
                                        <p:strVal val="visible"/>
                                      </p:to>
                                    </p:set>
                                    <p:animEffect transition="in" filter="fade">
                                      <p:cBhvr>
                                        <p:cTn id="16" dur="500"/>
                                        <p:tgtEl>
                                          <p:spTgt spid="1229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6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65">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6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2" name="Text Placeholder 1">
            <a:extLst>
              <a:ext uri="{FF2B5EF4-FFF2-40B4-BE49-F238E27FC236}">
                <a16:creationId xmlns:a16="http://schemas.microsoft.com/office/drawing/2014/main" id="{586375D8-CAB2-4A13-A107-9AB0F3C38352}"/>
              </a:ext>
            </a:extLst>
          </p:cNvPr>
          <p:cNvSpPr>
            <a:spLocks noGrp="1"/>
          </p:cNvSpPr>
          <p:nvPr>
            <p:ph type="body" idx="1"/>
          </p:nvPr>
        </p:nvSpPr>
        <p:spPr/>
        <p:txBody>
          <a:bodyPr/>
          <a:lstStyle/>
          <a:p>
            <a:r>
              <a:rPr lang="en-US" dirty="0"/>
              <a:t>Line coverage and read overhead</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19</a:t>
            </a:fld>
            <a:endParaRPr lang="en-US">
              <a:sym typeface="Playfair Display"/>
            </a:endParaRPr>
          </a:p>
        </p:txBody>
      </p:sp>
      <p:sp>
        <p:nvSpPr>
          <p:cNvPr id="764" name="Google Shape;764;p54"/>
          <p:cNvSpPr txBox="1">
            <a:spLocks noGrp="1"/>
          </p:cNvSpPr>
          <p:nvPr>
            <p:ph type="title"/>
          </p:nvPr>
        </p:nvSpPr>
        <p:spPr/>
        <p:txBody>
          <a:bodyPr/>
          <a:lstStyle/>
          <a:p>
            <a:r>
              <a:rPr lang="en-US" dirty="0"/>
              <a:t>Results</a:t>
            </a:r>
          </a:p>
        </p:txBody>
      </p:sp>
      <p:pic>
        <p:nvPicPr>
          <p:cNvPr id="5" name="Picture 4" descr="Chart, bar chart&#10;&#10;Description automatically generated">
            <a:extLst>
              <a:ext uri="{FF2B5EF4-FFF2-40B4-BE49-F238E27FC236}">
                <a16:creationId xmlns:a16="http://schemas.microsoft.com/office/drawing/2014/main" id="{2D5B6091-5955-4A68-BEEC-E947B511292F}"/>
              </a:ext>
            </a:extLst>
          </p:cNvPr>
          <p:cNvPicPr>
            <a:picLocks noChangeAspect="1"/>
          </p:cNvPicPr>
          <p:nvPr/>
        </p:nvPicPr>
        <p:blipFill>
          <a:blip r:embed="rId4"/>
          <a:stretch>
            <a:fillRect/>
          </a:stretch>
        </p:blipFill>
        <p:spPr>
          <a:xfrm>
            <a:off x="838194" y="1937196"/>
            <a:ext cx="3451865" cy="2876554"/>
          </a:xfrm>
          <a:prstGeom prst="rect">
            <a:avLst/>
          </a:prstGeom>
        </p:spPr>
      </p:pic>
      <p:pic>
        <p:nvPicPr>
          <p:cNvPr id="7" name="Picture 6" descr="Chart, bar chart&#10;&#10;Description automatically generated">
            <a:extLst>
              <a:ext uri="{FF2B5EF4-FFF2-40B4-BE49-F238E27FC236}">
                <a16:creationId xmlns:a16="http://schemas.microsoft.com/office/drawing/2014/main" id="{5EC77DDD-1D31-4FF9-98CD-2C5EFF25B8BF}"/>
              </a:ext>
            </a:extLst>
          </p:cNvPr>
          <p:cNvPicPr>
            <a:picLocks noChangeAspect="1"/>
          </p:cNvPicPr>
          <p:nvPr/>
        </p:nvPicPr>
        <p:blipFill>
          <a:blip r:embed="rId5"/>
          <a:stretch>
            <a:fillRect/>
          </a:stretch>
        </p:blipFill>
        <p:spPr>
          <a:xfrm>
            <a:off x="4571875" y="1933390"/>
            <a:ext cx="3456433" cy="2880360"/>
          </a:xfrm>
          <a:prstGeom prst="rect">
            <a:avLst/>
          </a:prstGeom>
        </p:spPr>
      </p:pic>
    </p:spTree>
    <p:extLst>
      <p:ext uri="{BB962C8B-B14F-4D97-AF65-F5344CB8AC3E}">
        <p14:creationId xmlns:p14="http://schemas.microsoft.com/office/powerpoint/2010/main" val="217816205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2" name="Text Placeholder 1">
            <a:extLst>
              <a:ext uri="{FF2B5EF4-FFF2-40B4-BE49-F238E27FC236}">
                <a16:creationId xmlns:a16="http://schemas.microsoft.com/office/drawing/2014/main" id="{586375D8-CAB2-4A13-A107-9AB0F3C38352}"/>
              </a:ext>
            </a:extLst>
          </p:cNvPr>
          <p:cNvSpPr>
            <a:spLocks noGrp="1"/>
          </p:cNvSpPr>
          <p:nvPr>
            <p:ph type="body" idx="1"/>
          </p:nvPr>
        </p:nvSpPr>
        <p:spPr/>
        <p:txBody>
          <a:bodyPr/>
          <a:lstStyle/>
          <a:p>
            <a:r>
              <a:rPr lang="en-US" dirty="0"/>
              <a:t>Line coverage and read overhead as a function of the angle</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20</a:t>
            </a:fld>
            <a:endParaRPr lang="en-US">
              <a:sym typeface="Playfair Display"/>
            </a:endParaRPr>
          </a:p>
        </p:txBody>
      </p:sp>
      <p:sp>
        <p:nvSpPr>
          <p:cNvPr id="764" name="Google Shape;764;p54"/>
          <p:cNvSpPr txBox="1">
            <a:spLocks noGrp="1"/>
          </p:cNvSpPr>
          <p:nvPr>
            <p:ph type="title"/>
          </p:nvPr>
        </p:nvSpPr>
        <p:spPr/>
        <p:txBody>
          <a:bodyPr/>
          <a:lstStyle/>
          <a:p>
            <a:r>
              <a:rPr lang="en-US" dirty="0"/>
              <a:t>Results</a:t>
            </a:r>
          </a:p>
        </p:txBody>
      </p:sp>
      <p:pic>
        <p:nvPicPr>
          <p:cNvPr id="4" name="Picture 3" descr="Chart, histogram&#10;&#10;Description automatically generated">
            <a:extLst>
              <a:ext uri="{FF2B5EF4-FFF2-40B4-BE49-F238E27FC236}">
                <a16:creationId xmlns:a16="http://schemas.microsoft.com/office/drawing/2014/main" id="{D964F13D-2BE1-4A52-8274-A53D1DA6C5EE}"/>
              </a:ext>
            </a:extLst>
          </p:cNvPr>
          <p:cNvPicPr>
            <a:picLocks noChangeAspect="1"/>
          </p:cNvPicPr>
          <p:nvPr/>
        </p:nvPicPr>
        <p:blipFill>
          <a:blip r:embed="rId4"/>
          <a:stretch>
            <a:fillRect/>
          </a:stretch>
        </p:blipFill>
        <p:spPr>
          <a:xfrm>
            <a:off x="320573" y="1933390"/>
            <a:ext cx="4114801" cy="2743200"/>
          </a:xfrm>
          <a:prstGeom prst="rect">
            <a:avLst/>
          </a:prstGeom>
        </p:spPr>
      </p:pic>
      <p:pic>
        <p:nvPicPr>
          <p:cNvPr id="8" name="Picture 7" descr="Chart, histogram&#10;&#10;Description automatically generated">
            <a:extLst>
              <a:ext uri="{FF2B5EF4-FFF2-40B4-BE49-F238E27FC236}">
                <a16:creationId xmlns:a16="http://schemas.microsoft.com/office/drawing/2014/main" id="{441BCEA2-DAF2-436E-B110-9FA05B4A8357}"/>
              </a:ext>
            </a:extLst>
          </p:cNvPr>
          <p:cNvPicPr>
            <a:picLocks noChangeAspect="1"/>
          </p:cNvPicPr>
          <p:nvPr/>
        </p:nvPicPr>
        <p:blipFill>
          <a:blip r:embed="rId5"/>
          <a:stretch>
            <a:fillRect/>
          </a:stretch>
        </p:blipFill>
        <p:spPr>
          <a:xfrm>
            <a:off x="4571875" y="1933390"/>
            <a:ext cx="4114801" cy="2743200"/>
          </a:xfrm>
          <a:prstGeom prst="rect">
            <a:avLst/>
          </a:prstGeom>
        </p:spPr>
      </p:pic>
    </p:spTree>
    <p:extLst>
      <p:ext uri="{BB962C8B-B14F-4D97-AF65-F5344CB8AC3E}">
        <p14:creationId xmlns:p14="http://schemas.microsoft.com/office/powerpoint/2010/main" val="357984254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2" name="Text Placeholder 1">
            <a:extLst>
              <a:ext uri="{FF2B5EF4-FFF2-40B4-BE49-F238E27FC236}">
                <a16:creationId xmlns:a16="http://schemas.microsoft.com/office/drawing/2014/main" id="{586375D8-CAB2-4A13-A107-9AB0F3C38352}"/>
              </a:ext>
            </a:extLst>
          </p:cNvPr>
          <p:cNvSpPr>
            <a:spLocks noGrp="1"/>
          </p:cNvSpPr>
          <p:nvPr>
            <p:ph type="body" idx="1"/>
          </p:nvPr>
        </p:nvSpPr>
        <p:spPr>
          <a:xfrm>
            <a:off x="593575" y="1460700"/>
            <a:ext cx="3597297" cy="3014700"/>
          </a:xfrm>
        </p:spPr>
        <p:txBody>
          <a:bodyPr/>
          <a:lstStyle/>
          <a:p>
            <a:r>
              <a:rPr lang="en-US" dirty="0"/>
              <a:t>Performance Analysis</a:t>
            </a:r>
          </a:p>
          <a:p>
            <a:pPr lvl="1">
              <a:lnSpc>
                <a:spcPct val="100000"/>
              </a:lnSpc>
            </a:pPr>
            <a:r>
              <a:rPr lang="en-US" dirty="0"/>
              <a:t>We used a GTX 1080 for the analysis</a:t>
            </a:r>
          </a:p>
          <a:p>
            <a:pPr lvl="1">
              <a:lnSpc>
                <a:spcPct val="100000"/>
              </a:lnSpc>
            </a:pPr>
            <a:r>
              <a:rPr lang="en-US" dirty="0"/>
              <a:t>We compare the average execution time of the kernel executing each algorithm</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21</a:t>
            </a:fld>
            <a:endParaRPr lang="en-US">
              <a:sym typeface="Playfair Display"/>
            </a:endParaRPr>
          </a:p>
        </p:txBody>
      </p:sp>
      <p:sp>
        <p:nvSpPr>
          <p:cNvPr id="764" name="Google Shape;764;p54"/>
          <p:cNvSpPr txBox="1">
            <a:spLocks noGrp="1"/>
          </p:cNvSpPr>
          <p:nvPr>
            <p:ph type="title"/>
          </p:nvPr>
        </p:nvSpPr>
        <p:spPr/>
        <p:txBody>
          <a:bodyPr/>
          <a:lstStyle/>
          <a:p>
            <a:r>
              <a:rPr lang="en-US" dirty="0"/>
              <a:t>Results</a:t>
            </a:r>
          </a:p>
        </p:txBody>
      </p:sp>
      <p:pic>
        <p:nvPicPr>
          <p:cNvPr id="5" name="Picture 4" descr="Chart, timeline, bar chart&#10;&#10;Description automatically generated">
            <a:extLst>
              <a:ext uri="{FF2B5EF4-FFF2-40B4-BE49-F238E27FC236}">
                <a16:creationId xmlns:a16="http://schemas.microsoft.com/office/drawing/2014/main" id="{D72D9B11-A891-4402-8265-4D22982FC7CA}"/>
              </a:ext>
            </a:extLst>
          </p:cNvPr>
          <p:cNvPicPr>
            <a:picLocks noChangeAspect="1"/>
          </p:cNvPicPr>
          <p:nvPr/>
        </p:nvPicPr>
        <p:blipFill>
          <a:blip r:embed="rId4"/>
          <a:stretch>
            <a:fillRect/>
          </a:stretch>
        </p:blipFill>
        <p:spPr>
          <a:xfrm>
            <a:off x="4190872" y="1611422"/>
            <a:ext cx="3855726" cy="2570484"/>
          </a:xfrm>
          <a:prstGeom prst="rect">
            <a:avLst/>
          </a:prstGeom>
        </p:spPr>
      </p:pic>
      <p:pic>
        <p:nvPicPr>
          <p:cNvPr id="9" name="Picture 8" descr="Chart, radar chart&#10;&#10;Description automatically generated">
            <a:extLst>
              <a:ext uri="{FF2B5EF4-FFF2-40B4-BE49-F238E27FC236}">
                <a16:creationId xmlns:a16="http://schemas.microsoft.com/office/drawing/2014/main" id="{9B23F501-567F-4281-9D6E-5790F7C4FCDC}"/>
              </a:ext>
            </a:extLst>
          </p:cNvPr>
          <p:cNvPicPr>
            <a:picLocks noChangeAspect="1"/>
          </p:cNvPicPr>
          <p:nvPr/>
        </p:nvPicPr>
        <p:blipFill>
          <a:blip r:embed="rId5"/>
          <a:stretch>
            <a:fillRect/>
          </a:stretch>
        </p:blipFill>
        <p:spPr>
          <a:xfrm>
            <a:off x="7431044" y="3063425"/>
            <a:ext cx="1581150" cy="1581150"/>
          </a:xfrm>
          <a:prstGeom prst="rect">
            <a:avLst/>
          </a:prstGeom>
        </p:spPr>
      </p:pic>
      <p:pic>
        <p:nvPicPr>
          <p:cNvPr id="10" name="Picture 9" descr="Chart, radar chart&#10;&#10;Description automatically generated">
            <a:extLst>
              <a:ext uri="{FF2B5EF4-FFF2-40B4-BE49-F238E27FC236}">
                <a16:creationId xmlns:a16="http://schemas.microsoft.com/office/drawing/2014/main" id="{B861BDFE-E9F2-4B1B-9300-8A48D5B40BED}"/>
              </a:ext>
            </a:extLst>
          </p:cNvPr>
          <p:cNvPicPr>
            <a:picLocks noChangeAspect="1"/>
          </p:cNvPicPr>
          <p:nvPr/>
        </p:nvPicPr>
        <p:blipFill>
          <a:blip r:embed="rId6"/>
          <a:stretch>
            <a:fillRect/>
          </a:stretch>
        </p:blipFill>
        <p:spPr>
          <a:xfrm>
            <a:off x="7431044" y="3063425"/>
            <a:ext cx="1581150" cy="1581150"/>
          </a:xfrm>
          <a:prstGeom prst="rect">
            <a:avLst/>
          </a:prstGeom>
        </p:spPr>
      </p:pic>
      <p:pic>
        <p:nvPicPr>
          <p:cNvPr id="11" name="Picture 10" descr="Chart, radar chart&#10;&#10;Description automatically generated">
            <a:extLst>
              <a:ext uri="{FF2B5EF4-FFF2-40B4-BE49-F238E27FC236}">
                <a16:creationId xmlns:a16="http://schemas.microsoft.com/office/drawing/2014/main" id="{D36C7DB5-406B-4F76-8973-44FB34E7F90C}"/>
              </a:ext>
            </a:extLst>
          </p:cNvPr>
          <p:cNvPicPr>
            <a:picLocks noChangeAspect="1"/>
          </p:cNvPicPr>
          <p:nvPr/>
        </p:nvPicPr>
        <p:blipFill>
          <a:blip r:embed="rId7"/>
          <a:stretch>
            <a:fillRect/>
          </a:stretch>
        </p:blipFill>
        <p:spPr>
          <a:xfrm>
            <a:off x="7431044" y="3063425"/>
            <a:ext cx="1581150" cy="1581150"/>
          </a:xfrm>
          <a:prstGeom prst="rect">
            <a:avLst/>
          </a:prstGeom>
        </p:spPr>
      </p:pic>
      <p:pic>
        <p:nvPicPr>
          <p:cNvPr id="12" name="Picture 11" descr="Chart, radar chart&#10;&#10;Description automatically generated">
            <a:extLst>
              <a:ext uri="{FF2B5EF4-FFF2-40B4-BE49-F238E27FC236}">
                <a16:creationId xmlns:a16="http://schemas.microsoft.com/office/drawing/2014/main" id="{239840FC-AC1A-499B-9D42-D8ACFC9E54AA}"/>
              </a:ext>
            </a:extLst>
          </p:cNvPr>
          <p:cNvPicPr>
            <a:picLocks noChangeAspect="1"/>
          </p:cNvPicPr>
          <p:nvPr/>
        </p:nvPicPr>
        <p:blipFill>
          <a:blip r:embed="rId8"/>
          <a:stretch>
            <a:fillRect/>
          </a:stretch>
        </p:blipFill>
        <p:spPr>
          <a:xfrm>
            <a:off x="7431044" y="3063425"/>
            <a:ext cx="1581150" cy="1581150"/>
          </a:xfrm>
          <a:prstGeom prst="rect">
            <a:avLst/>
          </a:prstGeom>
        </p:spPr>
      </p:pic>
      <p:pic>
        <p:nvPicPr>
          <p:cNvPr id="13" name="Picture 12" descr="Chart, radar chart&#10;&#10;Description automatically generated">
            <a:extLst>
              <a:ext uri="{FF2B5EF4-FFF2-40B4-BE49-F238E27FC236}">
                <a16:creationId xmlns:a16="http://schemas.microsoft.com/office/drawing/2014/main" id="{5D0A7FA6-8692-4C84-80D3-31F111E978F8}"/>
              </a:ext>
            </a:extLst>
          </p:cNvPr>
          <p:cNvPicPr>
            <a:picLocks noChangeAspect="1"/>
          </p:cNvPicPr>
          <p:nvPr/>
        </p:nvPicPr>
        <p:blipFill>
          <a:blip r:embed="rId9"/>
          <a:stretch>
            <a:fillRect/>
          </a:stretch>
        </p:blipFill>
        <p:spPr>
          <a:xfrm>
            <a:off x="7431044" y="3063425"/>
            <a:ext cx="1581150" cy="1581150"/>
          </a:xfrm>
          <a:prstGeom prst="rect">
            <a:avLst/>
          </a:prstGeom>
        </p:spPr>
      </p:pic>
    </p:spTree>
    <p:extLst>
      <p:ext uri="{BB962C8B-B14F-4D97-AF65-F5344CB8AC3E}">
        <p14:creationId xmlns:p14="http://schemas.microsoft.com/office/powerpoint/2010/main" val="76625397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500"/>
                                        <p:tgtEl>
                                          <p:spTgt spid="9"/>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500"/>
                                        <p:tgtEl>
                                          <p:spTgt spid="10"/>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500"/>
                                        <p:tgtEl>
                                          <p:spTgt spid="11"/>
                                        </p:tgtEl>
                                      </p:cBhvr>
                                    </p:animEffect>
                                  </p:childTnLst>
                                </p:cTn>
                              </p:par>
                            </p:childTnLst>
                          </p:cTn>
                        </p:par>
                        <p:par>
                          <p:cTn id="16" fill="hold">
                            <p:stCondLst>
                              <p:cond delay="4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500"/>
                                        <p:tgtEl>
                                          <p:spTgt spid="12"/>
                                        </p:tgtEl>
                                      </p:cBhvr>
                                    </p:animEffect>
                                  </p:childTnLst>
                                </p:cTn>
                              </p:par>
                            </p:childTnLst>
                          </p:cTn>
                        </p:par>
                        <p:par>
                          <p:cTn id="20" fill="hold">
                            <p:stCondLst>
                              <p:cond delay="60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7" name="Text Placeholder 6">
            <a:extLst>
              <a:ext uri="{FF2B5EF4-FFF2-40B4-BE49-F238E27FC236}">
                <a16:creationId xmlns:a16="http://schemas.microsoft.com/office/drawing/2014/main" id="{F68F6013-BA49-4041-89FF-D63D07B2AD62}"/>
              </a:ext>
            </a:extLst>
          </p:cNvPr>
          <p:cNvSpPr>
            <a:spLocks noGrp="1"/>
          </p:cNvSpPr>
          <p:nvPr>
            <p:ph type="body" idx="1"/>
          </p:nvPr>
        </p:nvSpPr>
        <p:spPr/>
        <p:txBody>
          <a:bodyPr/>
          <a:lstStyle/>
          <a:p>
            <a:r>
              <a:rPr lang="en-US" dirty="0"/>
              <a:t>Performance of the proposed stopping condition</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22</a:t>
            </a:fld>
            <a:endParaRPr lang="en-US">
              <a:sym typeface="Playfair Display"/>
            </a:endParaRPr>
          </a:p>
        </p:txBody>
      </p:sp>
      <p:sp>
        <p:nvSpPr>
          <p:cNvPr id="764" name="Google Shape;764;p54"/>
          <p:cNvSpPr txBox="1">
            <a:spLocks noGrp="1"/>
          </p:cNvSpPr>
          <p:nvPr>
            <p:ph type="title"/>
          </p:nvPr>
        </p:nvSpPr>
        <p:spPr/>
        <p:txBody>
          <a:bodyPr/>
          <a:lstStyle/>
          <a:p>
            <a:r>
              <a:rPr lang="en-US" dirty="0"/>
              <a:t>Results</a:t>
            </a:r>
          </a:p>
        </p:txBody>
      </p:sp>
      <p:pic>
        <p:nvPicPr>
          <p:cNvPr id="3" name="Picture 2" descr="Chart&#10;&#10;Description automatically generated">
            <a:extLst>
              <a:ext uri="{FF2B5EF4-FFF2-40B4-BE49-F238E27FC236}">
                <a16:creationId xmlns:a16="http://schemas.microsoft.com/office/drawing/2014/main" id="{5E90A6E6-B092-4A77-8452-8B09BC1C0CEF}"/>
              </a:ext>
            </a:extLst>
          </p:cNvPr>
          <p:cNvPicPr>
            <a:picLocks noChangeAspect="1"/>
          </p:cNvPicPr>
          <p:nvPr/>
        </p:nvPicPr>
        <p:blipFill>
          <a:blip r:embed="rId4"/>
          <a:stretch>
            <a:fillRect/>
          </a:stretch>
        </p:blipFill>
        <p:spPr>
          <a:xfrm>
            <a:off x="653125" y="2353507"/>
            <a:ext cx="3470910" cy="2286000"/>
          </a:xfrm>
          <a:prstGeom prst="rect">
            <a:avLst/>
          </a:prstGeom>
        </p:spPr>
      </p:pic>
      <p:pic>
        <p:nvPicPr>
          <p:cNvPr id="5" name="Picture 4" descr="Chart&#10;&#10;Description automatically generated">
            <a:extLst>
              <a:ext uri="{FF2B5EF4-FFF2-40B4-BE49-F238E27FC236}">
                <a16:creationId xmlns:a16="http://schemas.microsoft.com/office/drawing/2014/main" id="{12BC0D60-1BA5-4B7D-918C-9A07C49AD3E1}"/>
              </a:ext>
            </a:extLst>
          </p:cNvPr>
          <p:cNvPicPr>
            <a:picLocks noChangeAspect="1"/>
          </p:cNvPicPr>
          <p:nvPr/>
        </p:nvPicPr>
        <p:blipFill>
          <a:blip r:embed="rId5"/>
          <a:stretch>
            <a:fillRect/>
          </a:stretch>
        </p:blipFill>
        <p:spPr>
          <a:xfrm>
            <a:off x="4462585" y="2353507"/>
            <a:ext cx="3429000" cy="2286000"/>
          </a:xfrm>
          <a:prstGeom prst="rect">
            <a:avLst/>
          </a:prstGeom>
        </p:spPr>
      </p:pic>
      <p:sp>
        <p:nvSpPr>
          <p:cNvPr id="8" name="TextBox 7">
            <a:extLst>
              <a:ext uri="{FF2B5EF4-FFF2-40B4-BE49-F238E27FC236}">
                <a16:creationId xmlns:a16="http://schemas.microsoft.com/office/drawing/2014/main" id="{457F7E2B-4DAF-4C56-BD36-A36957477CE0}"/>
              </a:ext>
            </a:extLst>
          </p:cNvPr>
          <p:cNvSpPr txBox="1"/>
          <p:nvPr/>
        </p:nvSpPr>
        <p:spPr>
          <a:xfrm>
            <a:off x="1680694" y="2045730"/>
            <a:ext cx="1415772" cy="307777"/>
          </a:xfrm>
          <a:prstGeom prst="rect">
            <a:avLst/>
          </a:prstGeom>
          <a:noFill/>
        </p:spPr>
        <p:txBody>
          <a:bodyPr wrap="none" rtlCol="0">
            <a:spAutoFit/>
          </a:bodyPr>
          <a:lstStyle/>
          <a:p>
            <a:r>
              <a:rPr lang="en-US" dirty="0">
                <a:latin typeface="Raleway Light" panose="020B0604020202020204" charset="0"/>
              </a:rPr>
              <a:t>Urban Canyon </a:t>
            </a:r>
          </a:p>
        </p:txBody>
      </p:sp>
      <p:sp>
        <p:nvSpPr>
          <p:cNvPr id="11" name="TextBox 10">
            <a:extLst>
              <a:ext uri="{FF2B5EF4-FFF2-40B4-BE49-F238E27FC236}">
                <a16:creationId xmlns:a16="http://schemas.microsoft.com/office/drawing/2014/main" id="{E7E84676-4E82-46B5-82AE-138FD59997EC}"/>
              </a:ext>
            </a:extLst>
          </p:cNvPr>
          <p:cNvSpPr txBox="1"/>
          <p:nvPr/>
        </p:nvSpPr>
        <p:spPr>
          <a:xfrm>
            <a:off x="5575798" y="2045729"/>
            <a:ext cx="1202573" cy="307777"/>
          </a:xfrm>
          <a:prstGeom prst="rect">
            <a:avLst/>
          </a:prstGeom>
          <a:noFill/>
        </p:spPr>
        <p:txBody>
          <a:bodyPr wrap="none" rtlCol="0">
            <a:spAutoFit/>
          </a:bodyPr>
          <a:lstStyle/>
          <a:p>
            <a:r>
              <a:rPr lang="en-US" dirty="0">
                <a:latin typeface="Raleway Light" panose="020B0604020202020204" charset="0"/>
              </a:rPr>
              <a:t>Open Space</a:t>
            </a:r>
          </a:p>
        </p:txBody>
      </p:sp>
    </p:spTree>
    <p:extLst>
      <p:ext uri="{BB962C8B-B14F-4D97-AF65-F5344CB8AC3E}">
        <p14:creationId xmlns:p14="http://schemas.microsoft.com/office/powerpoint/2010/main" val="9285179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763"/>
        <p:cNvGrpSpPr/>
        <p:nvPr/>
      </p:nvGrpSpPr>
      <p:grpSpPr>
        <a:xfrm>
          <a:off x="0" y="0"/>
          <a:ext cx="0" cy="0"/>
          <a:chOff x="0" y="0"/>
          <a:chExt cx="0" cy="0"/>
        </a:xfrm>
      </p:grpSpPr>
      <p:sp>
        <p:nvSpPr>
          <p:cNvPr id="765" name="Google Shape;765;p54"/>
          <p:cNvSpPr txBox="1">
            <a:spLocks noGrp="1"/>
          </p:cNvSpPr>
          <p:nvPr>
            <p:ph type="body" idx="1"/>
          </p:nvPr>
        </p:nvSpPr>
        <p:spPr>
          <a:xfrm>
            <a:off x="593574" y="1460700"/>
            <a:ext cx="8150375" cy="3014700"/>
          </a:xfrm>
        </p:spPr>
        <p:txBody>
          <a:bodyPr/>
          <a:lstStyle/>
          <a:p>
            <a:pPr lvl="0"/>
            <a:r>
              <a:rPr lang="en-US" sz="1400" dirty="0">
                <a:solidFill>
                  <a:schemeClr val="tx1"/>
                </a:solidFill>
              </a:rPr>
              <a:t>The performance and accuracy characteristics of 5 different line marching algorithms used in the context of a sky-plot application were evaluated.</a:t>
            </a:r>
          </a:p>
          <a:p>
            <a:pPr lvl="0"/>
            <a:r>
              <a:rPr lang="en-US" sz="1400" dirty="0">
                <a:solidFill>
                  <a:schemeClr val="tx1"/>
                </a:solidFill>
              </a:rPr>
              <a:t>It was found that DDA and DSC deliver similar performance, but the DDA implementation is straightforward and simpler to implement</a:t>
            </a:r>
          </a:p>
          <a:p>
            <a:pPr lvl="1">
              <a:lnSpc>
                <a:spcPct val="100000"/>
              </a:lnSpc>
            </a:pPr>
            <a:r>
              <a:rPr lang="en-US" sz="1400" dirty="0">
                <a:solidFill>
                  <a:schemeClr val="tx1"/>
                </a:solidFill>
              </a:rPr>
              <a:t>Decreasing the step size for these two algorithms is needed to obtain good line coverage, especially with angles close to the diagonals in the sky-plot</a:t>
            </a:r>
          </a:p>
          <a:p>
            <a:pPr lvl="0"/>
            <a:r>
              <a:rPr lang="en-US" sz="1400" dirty="0">
                <a:solidFill>
                  <a:schemeClr val="tx1"/>
                </a:solidFill>
              </a:rPr>
              <a:t>DDA-D is a very effective algorithm if correct line coverage is required, without impacting the performance significantly</a:t>
            </a:r>
          </a:p>
          <a:p>
            <a:pPr lvl="0"/>
            <a:r>
              <a:rPr lang="en-US" sz="1400" dirty="0">
                <a:solidFill>
                  <a:schemeClr val="tx1"/>
                </a:solidFill>
              </a:rPr>
              <a:t>If performance is important and a worst-case scenario is useful, MP is the best option, as it guarantees full line coverage and negligible performance impact compared to DDA</a:t>
            </a:r>
          </a:p>
          <a:p>
            <a:pPr lvl="0"/>
            <a:r>
              <a:rPr lang="en-US" sz="1400" dirty="0">
                <a:solidFill>
                  <a:schemeClr val="tx1"/>
                </a:solidFill>
              </a:rPr>
              <a:t>The correctness of the implementation can be critically important, dependent on the application: There is a clear trade-off between performance and accuracy</a:t>
            </a:r>
          </a:p>
        </p:txBody>
      </p:sp>
      <p:sp>
        <p:nvSpPr>
          <p:cNvPr id="766" name="Google Shape;766;p54"/>
          <p:cNvSpPr txBox="1">
            <a:spLocks noGrp="1"/>
          </p:cNvSpPr>
          <p:nvPr>
            <p:ph type="sldNum" idx="12"/>
          </p:nvPr>
        </p:nvSpPr>
        <p:spPr/>
        <p:txBody>
          <a:bodyPr/>
          <a:lstStyle/>
          <a:p>
            <a:pPr lvl="0"/>
            <a:fld id="{00000000-1234-1234-1234-123412341234}" type="slidenum">
              <a:rPr lang="en-US">
                <a:sym typeface="Playfair Display"/>
              </a:rPr>
              <a:pPr lvl="0"/>
              <a:t>23</a:t>
            </a:fld>
            <a:endParaRPr lang="en-US">
              <a:sym typeface="Playfair Display"/>
            </a:endParaRPr>
          </a:p>
        </p:txBody>
      </p:sp>
      <p:sp>
        <p:nvSpPr>
          <p:cNvPr id="764" name="Google Shape;764;p54"/>
          <p:cNvSpPr txBox="1">
            <a:spLocks noGrp="1"/>
          </p:cNvSpPr>
          <p:nvPr>
            <p:ph type="title"/>
          </p:nvPr>
        </p:nvSpPr>
        <p:spPr/>
        <p:txBody>
          <a:bodyPr/>
          <a:lstStyle/>
          <a:p>
            <a:r>
              <a:rPr lang="en-US" dirty="0"/>
              <a:t>Conclusions</a:t>
            </a:r>
          </a:p>
        </p:txBody>
      </p:sp>
    </p:spTree>
    <p:extLst>
      <p:ext uri="{BB962C8B-B14F-4D97-AF65-F5344CB8AC3E}">
        <p14:creationId xmlns:p14="http://schemas.microsoft.com/office/powerpoint/2010/main" val="20879765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16"/>
        <p:cNvGrpSpPr/>
        <p:nvPr/>
      </p:nvGrpSpPr>
      <p:grpSpPr>
        <a:xfrm>
          <a:off x="0" y="0"/>
          <a:ext cx="0" cy="0"/>
          <a:chOff x="0" y="0"/>
          <a:chExt cx="0" cy="0"/>
        </a:xfrm>
      </p:grpSpPr>
      <p:sp>
        <p:nvSpPr>
          <p:cNvPr id="817" name="Google Shape;817;p58"/>
          <p:cNvSpPr txBox="1">
            <a:spLocks noGrp="1"/>
          </p:cNvSpPr>
          <p:nvPr>
            <p:ph type="sldNum" idx="12"/>
          </p:nvPr>
        </p:nvSpPr>
        <p:spPr>
          <a:xfrm>
            <a:off x="595675" y="4813750"/>
            <a:ext cx="3389100" cy="3297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fld id="{00000000-1234-1234-1234-123412341234}" type="slidenum">
              <a:rPr lang="en-US" sz="1000" b="0" i="0" u="none" strike="noStrike" cap="none">
                <a:solidFill>
                  <a:srgbClr val="666666"/>
                </a:solidFill>
                <a:latin typeface="Playfair Display"/>
                <a:ea typeface="Playfair Display"/>
                <a:cs typeface="Playfair Display"/>
                <a:sym typeface="Playfair Display"/>
              </a:rPr>
              <a:t>24</a:t>
            </a:fld>
            <a:endParaRPr sz="1000" b="0" i="0" u="none" strike="noStrike" cap="none">
              <a:solidFill>
                <a:srgbClr val="666666"/>
              </a:solidFill>
              <a:latin typeface="Playfair Display"/>
              <a:ea typeface="Playfair Display"/>
              <a:cs typeface="Playfair Display"/>
              <a:sym typeface="Playfair Display"/>
            </a:endParaRPr>
          </a:p>
        </p:txBody>
      </p:sp>
      <p:sp>
        <p:nvSpPr>
          <p:cNvPr id="818" name="Google Shape;818;p58"/>
          <p:cNvSpPr txBox="1">
            <a:spLocks noGrp="1"/>
          </p:cNvSpPr>
          <p:nvPr>
            <p:ph type="title"/>
          </p:nvPr>
        </p:nvSpPr>
        <p:spPr>
          <a:xfrm>
            <a:off x="589350" y="1505275"/>
            <a:ext cx="3393300" cy="6762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rgbClr val="111111"/>
              </a:buClr>
              <a:buSzPts val="1600"/>
              <a:buFont typeface="Playfair Display"/>
              <a:buNone/>
            </a:pPr>
            <a:r>
              <a:rPr lang="en-US" sz="6000" b="0" i="0" u="none" strike="noStrike" cap="none">
                <a:solidFill>
                  <a:srgbClr val="111111"/>
                </a:solidFill>
                <a:latin typeface="Playfair Display"/>
                <a:ea typeface="Playfair Display"/>
                <a:cs typeface="Playfair Display"/>
                <a:sym typeface="Playfair Display"/>
              </a:rPr>
              <a:t>Thanks!</a:t>
            </a:r>
            <a:endParaRPr sz="6000" b="0" i="0" u="none" strike="noStrike" cap="none">
              <a:solidFill>
                <a:srgbClr val="111111"/>
              </a:solidFill>
              <a:latin typeface="Playfair Display"/>
              <a:ea typeface="Playfair Display"/>
              <a:cs typeface="Playfair Display"/>
              <a:sym typeface="Playfair Display"/>
            </a:endParaRPr>
          </a:p>
        </p:txBody>
      </p:sp>
      <p:sp>
        <p:nvSpPr>
          <p:cNvPr id="819" name="Google Shape;819;p58"/>
          <p:cNvSpPr txBox="1">
            <a:spLocks noGrp="1"/>
          </p:cNvSpPr>
          <p:nvPr>
            <p:ph type="body" idx="1"/>
          </p:nvPr>
        </p:nvSpPr>
        <p:spPr>
          <a:xfrm>
            <a:off x="593575" y="2204700"/>
            <a:ext cx="3393300" cy="1591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600"/>
              </a:spcBef>
              <a:spcAft>
                <a:spcPts val="0"/>
              </a:spcAft>
              <a:buClr>
                <a:srgbClr val="B7B7B7"/>
              </a:buClr>
              <a:buSzPts val="1600"/>
              <a:buFont typeface="Raleway Light"/>
              <a:buNone/>
            </a:pPr>
            <a:r>
              <a:rPr lang="en-US" sz="2400" b="0" i="1" u="none" strike="noStrike" cap="none">
                <a:solidFill>
                  <a:srgbClr val="111111"/>
                </a:solidFill>
                <a:latin typeface="Playfair Display"/>
                <a:ea typeface="Playfair Display"/>
                <a:cs typeface="Playfair Display"/>
                <a:sym typeface="Playfair Display"/>
              </a:rPr>
              <a:t>Any questions?</a:t>
            </a:r>
            <a:endParaRPr sz="1600" b="0" i="0" u="none" strike="noStrike" cap="none">
              <a:solidFill>
                <a:srgbClr val="111111"/>
              </a:solidFill>
              <a:latin typeface="Raleway Light"/>
              <a:ea typeface="Raleway Light"/>
              <a:cs typeface="Raleway Light"/>
              <a:sym typeface="Raleway Light"/>
            </a:endParaRPr>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theme/theme1.xml><?xml version="1.0" encoding="utf-8"?>
<a:theme xmlns:a="http://schemas.openxmlformats.org/drawingml/2006/main" name="Isabell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24903</TotalTime>
  <Words>809</Words>
  <Application>Microsoft Office PowerPoint</Application>
  <PresentationFormat>On-screen Show (16:9)</PresentationFormat>
  <Paragraphs>109</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Raleway Light</vt:lpstr>
      <vt:lpstr>Playfair Display</vt:lpstr>
      <vt:lpstr>Calibri</vt:lpstr>
      <vt:lpstr>Isabella template</vt:lpstr>
      <vt:lpstr>Performance and Accuracy Assessment of Line Marching Algorithm Computations Utilizing GPUs Within a Predictive GNSS Quality Service</vt:lpstr>
      <vt:lpstr>Motivation</vt:lpstr>
      <vt:lpstr>Outline</vt:lpstr>
      <vt:lpstr>Horizon Sky-plots</vt:lpstr>
      <vt:lpstr>Horizon Sky-plots</vt:lpstr>
      <vt:lpstr>Horizon Sky-plots</vt:lpstr>
      <vt:lpstr>Horizon Sky-plots</vt:lpstr>
      <vt:lpstr>Horizon Sky-plots</vt:lpstr>
      <vt:lpstr>Horizon Sky-plots</vt:lpstr>
      <vt:lpstr>Horizon Sky-plots</vt:lpstr>
      <vt:lpstr>Horizon Sky-plots</vt:lpstr>
      <vt:lpstr>Horizon Sky-plots – Stopping Condition</vt:lpstr>
      <vt:lpstr>Horizon Sky-plots – Stopping Condition</vt:lpstr>
      <vt:lpstr>Horizon Sky-plots – Stopping Condition</vt:lpstr>
      <vt:lpstr>Horizon Sky-plots – Stopping Condition</vt:lpstr>
      <vt:lpstr>Horizon Sky-plots – Stopping Condition</vt:lpstr>
      <vt:lpstr>Line Marching Algorithms</vt:lpstr>
      <vt:lpstr>Line Marching Algorithms</vt:lpstr>
      <vt:lpstr>Results</vt:lpstr>
      <vt:lpstr>Results</vt:lpstr>
      <vt:lpstr>Results</vt:lpstr>
      <vt:lpstr>Results</vt:lpstr>
      <vt:lpstr>Conclusions</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Application Performance Improvement Through High Performance Computing Techniques</dc:title>
  <dc:creator>Gutierrez, Julian (LARC-D320)</dc:creator>
  <cp:lastModifiedBy>Gutierrez, Julian (LARC-D320)</cp:lastModifiedBy>
  <cp:revision>188</cp:revision>
  <dcterms:modified xsi:type="dcterms:W3CDTF">2021-11-03T19:38:26Z</dcterms:modified>
</cp:coreProperties>
</file>