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omments/modernComment_23C_2C052A19.xml" ContentType="application/vnd.ms-powerpoint.comments+xml"/>
  <Override PartName="/ppt/notesSlides/notesSlide3.xml" ContentType="application/vnd.openxmlformats-officedocument.presentationml.notesSlide+xml"/>
  <Override PartName="/ppt/comments/modernComment_243_1C7FDF03.xml" ContentType="application/vnd.ms-powerpoint.comments+xml"/>
  <Override PartName="/ppt/comments/modernComment_245_5FA2BF0F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9"/>
  </p:notesMasterIdLst>
  <p:sldIdLst>
    <p:sldId id="560" r:id="rId5"/>
    <p:sldId id="561" r:id="rId6"/>
    <p:sldId id="583" r:id="rId7"/>
    <p:sldId id="584" r:id="rId8"/>
    <p:sldId id="577" r:id="rId9"/>
    <p:sldId id="585" r:id="rId10"/>
    <p:sldId id="562" r:id="rId11"/>
    <p:sldId id="569" r:id="rId12"/>
    <p:sldId id="564" r:id="rId13"/>
    <p:sldId id="575" r:id="rId14"/>
    <p:sldId id="576" r:id="rId15"/>
    <p:sldId id="570" r:id="rId16"/>
    <p:sldId id="574" r:id="rId17"/>
    <p:sldId id="571" r:id="rId18"/>
    <p:sldId id="565" r:id="rId19"/>
    <p:sldId id="573" r:id="rId20"/>
    <p:sldId id="572" r:id="rId21"/>
    <p:sldId id="568" r:id="rId22"/>
    <p:sldId id="582" r:id="rId23"/>
    <p:sldId id="578" r:id="rId24"/>
    <p:sldId id="579" r:id="rId25"/>
    <p:sldId id="563" r:id="rId26"/>
    <p:sldId id="566" r:id="rId27"/>
    <p:sldId id="5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FDDE30-68E4-4493-E3F5-52B6765716E7}" name="Mashiku, Alinda K. (GSFC-5950)" initials="MAK(5" userId="S::aaligawe@ndc.nasa.gov::c4576205-32c4-4d82-8ca8-0d3e4ab971e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hiku, Alinda K. (GSFC-5950)" initials="MAK(" lastIdx="7" clrIdx="0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8" autoAdjust="0"/>
    <p:restoredTop sz="91701" autoAdjust="0"/>
  </p:normalViewPr>
  <p:slideViewPr>
    <p:cSldViewPr snapToGrid="0">
      <p:cViewPr varScale="1">
        <p:scale>
          <a:sx n="96" d="100"/>
          <a:sy n="96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baker4\AppData\Local\Microsoft\Windows\INetCache\Content.Outlook\S84QLSRL\LCEventSta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baker4\AppData\Local\Microsoft\Windows\INetCache\Content.Outlook\S84QLSRL\LCEventSta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abaker4\Desktop\Large%20Constellation%20Databas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Flock Events with CARA Primaries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533830395094409E-2"/>
          <c:y val="7.9539811987787257E-2"/>
          <c:w val="0.87880837558773905"/>
          <c:h val="0.720078235800847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Flock!$B$1</c:f>
              <c:strCache>
                <c:ptCount val="1"/>
                <c:pt idx="0">
                  <c:v>ASW Flock Green Events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Flock!$A$2:$A$42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Flock!$B$2:$B$42</c:f>
              <c:numCache>
                <c:formatCode>General</c:formatCode>
                <c:ptCount val="41"/>
                <c:pt idx="0">
                  <c:v>23</c:v>
                </c:pt>
                <c:pt idx="1">
                  <c:v>41</c:v>
                </c:pt>
                <c:pt idx="2">
                  <c:v>45</c:v>
                </c:pt>
                <c:pt idx="3">
                  <c:v>58</c:v>
                </c:pt>
                <c:pt idx="4">
                  <c:v>65</c:v>
                </c:pt>
                <c:pt idx="5">
                  <c:v>65</c:v>
                </c:pt>
                <c:pt idx="6">
                  <c:v>39</c:v>
                </c:pt>
                <c:pt idx="7">
                  <c:v>54</c:v>
                </c:pt>
                <c:pt idx="8">
                  <c:v>64</c:v>
                </c:pt>
                <c:pt idx="9">
                  <c:v>42</c:v>
                </c:pt>
                <c:pt idx="10">
                  <c:v>84</c:v>
                </c:pt>
                <c:pt idx="11">
                  <c:v>57</c:v>
                </c:pt>
                <c:pt idx="12">
                  <c:v>45</c:v>
                </c:pt>
                <c:pt idx="13">
                  <c:v>43</c:v>
                </c:pt>
                <c:pt idx="14">
                  <c:v>56</c:v>
                </c:pt>
                <c:pt idx="15">
                  <c:v>92</c:v>
                </c:pt>
                <c:pt idx="16">
                  <c:v>36</c:v>
                </c:pt>
                <c:pt idx="17">
                  <c:v>38</c:v>
                </c:pt>
                <c:pt idx="18">
                  <c:v>19</c:v>
                </c:pt>
                <c:pt idx="19">
                  <c:v>30</c:v>
                </c:pt>
                <c:pt idx="20">
                  <c:v>45</c:v>
                </c:pt>
                <c:pt idx="21">
                  <c:v>48</c:v>
                </c:pt>
                <c:pt idx="22">
                  <c:v>92</c:v>
                </c:pt>
                <c:pt idx="23">
                  <c:v>48</c:v>
                </c:pt>
                <c:pt idx="24">
                  <c:v>27</c:v>
                </c:pt>
                <c:pt idx="25">
                  <c:v>30</c:v>
                </c:pt>
                <c:pt idx="26">
                  <c:v>106</c:v>
                </c:pt>
                <c:pt idx="27">
                  <c:v>149</c:v>
                </c:pt>
                <c:pt idx="28">
                  <c:v>91</c:v>
                </c:pt>
                <c:pt idx="29">
                  <c:v>73</c:v>
                </c:pt>
                <c:pt idx="30">
                  <c:v>90</c:v>
                </c:pt>
                <c:pt idx="31">
                  <c:v>37</c:v>
                </c:pt>
                <c:pt idx="32">
                  <c:v>31</c:v>
                </c:pt>
                <c:pt idx="33">
                  <c:v>29</c:v>
                </c:pt>
                <c:pt idx="34">
                  <c:v>118</c:v>
                </c:pt>
                <c:pt idx="35">
                  <c:v>139</c:v>
                </c:pt>
                <c:pt idx="36">
                  <c:v>115</c:v>
                </c:pt>
                <c:pt idx="37">
                  <c:v>83</c:v>
                </c:pt>
                <c:pt idx="38">
                  <c:v>69</c:v>
                </c:pt>
                <c:pt idx="39">
                  <c:v>98</c:v>
                </c:pt>
                <c:pt idx="40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D8-4266-9841-B2AD768522BC}"/>
            </c:ext>
          </c:extLst>
        </c:ser>
        <c:ser>
          <c:idx val="1"/>
          <c:order val="1"/>
          <c:tx>
            <c:strRef>
              <c:f>Flock!$C$1</c:f>
              <c:strCache>
                <c:ptCount val="1"/>
                <c:pt idx="0">
                  <c:v>ASW Flock Yellow Events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cat>
            <c:numRef>
              <c:f>Flock!$A$2:$A$42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Flock!$C$2:$C$42</c:f>
              <c:numCache>
                <c:formatCode>General</c:formatCod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6</c:v>
                </c:pt>
                <c:pt idx="6">
                  <c:v>0</c:v>
                </c:pt>
                <c:pt idx="7">
                  <c:v>4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5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7</c:v>
                </c:pt>
                <c:pt idx="23">
                  <c:v>3</c:v>
                </c:pt>
                <c:pt idx="24">
                  <c:v>0</c:v>
                </c:pt>
                <c:pt idx="25">
                  <c:v>3</c:v>
                </c:pt>
                <c:pt idx="26">
                  <c:v>6</c:v>
                </c:pt>
                <c:pt idx="27">
                  <c:v>9</c:v>
                </c:pt>
                <c:pt idx="28">
                  <c:v>3</c:v>
                </c:pt>
                <c:pt idx="29">
                  <c:v>2</c:v>
                </c:pt>
                <c:pt idx="30">
                  <c:v>4</c:v>
                </c:pt>
                <c:pt idx="31">
                  <c:v>3</c:v>
                </c:pt>
                <c:pt idx="32">
                  <c:v>3</c:v>
                </c:pt>
                <c:pt idx="33">
                  <c:v>4</c:v>
                </c:pt>
                <c:pt idx="34">
                  <c:v>16</c:v>
                </c:pt>
                <c:pt idx="35">
                  <c:v>5</c:v>
                </c:pt>
                <c:pt idx="36">
                  <c:v>6</c:v>
                </c:pt>
                <c:pt idx="37">
                  <c:v>4</c:v>
                </c:pt>
                <c:pt idx="38">
                  <c:v>2</c:v>
                </c:pt>
                <c:pt idx="39">
                  <c:v>10</c:v>
                </c:pt>
                <c:pt idx="4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D8-4266-9841-B2AD768522BC}"/>
            </c:ext>
          </c:extLst>
        </c:ser>
        <c:ser>
          <c:idx val="2"/>
          <c:order val="2"/>
          <c:tx>
            <c:strRef>
              <c:f>Flock!$D$1</c:f>
              <c:strCache>
                <c:ptCount val="1"/>
                <c:pt idx="0">
                  <c:v>O/O Flock Green Events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Flock!$A$2:$A$42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Flock!$D$2:$D$42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21</c:v>
                </c:pt>
                <c:pt idx="5">
                  <c:v>26</c:v>
                </c:pt>
                <c:pt idx="6">
                  <c:v>4</c:v>
                </c:pt>
                <c:pt idx="7">
                  <c:v>9</c:v>
                </c:pt>
                <c:pt idx="8">
                  <c:v>27</c:v>
                </c:pt>
                <c:pt idx="9">
                  <c:v>15</c:v>
                </c:pt>
                <c:pt idx="10">
                  <c:v>27</c:v>
                </c:pt>
                <c:pt idx="11">
                  <c:v>14</c:v>
                </c:pt>
                <c:pt idx="12">
                  <c:v>12</c:v>
                </c:pt>
                <c:pt idx="13">
                  <c:v>5</c:v>
                </c:pt>
                <c:pt idx="14">
                  <c:v>29</c:v>
                </c:pt>
                <c:pt idx="15">
                  <c:v>23</c:v>
                </c:pt>
                <c:pt idx="16">
                  <c:v>12</c:v>
                </c:pt>
                <c:pt idx="17">
                  <c:v>7</c:v>
                </c:pt>
                <c:pt idx="18">
                  <c:v>1</c:v>
                </c:pt>
                <c:pt idx="19">
                  <c:v>0</c:v>
                </c:pt>
                <c:pt idx="20">
                  <c:v>16</c:v>
                </c:pt>
                <c:pt idx="21">
                  <c:v>40</c:v>
                </c:pt>
                <c:pt idx="22">
                  <c:v>14</c:v>
                </c:pt>
                <c:pt idx="23">
                  <c:v>15</c:v>
                </c:pt>
                <c:pt idx="24">
                  <c:v>2</c:v>
                </c:pt>
                <c:pt idx="25">
                  <c:v>1</c:v>
                </c:pt>
                <c:pt idx="26">
                  <c:v>32</c:v>
                </c:pt>
                <c:pt idx="27">
                  <c:v>57</c:v>
                </c:pt>
                <c:pt idx="28">
                  <c:v>13</c:v>
                </c:pt>
                <c:pt idx="29">
                  <c:v>21</c:v>
                </c:pt>
                <c:pt idx="30">
                  <c:v>8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14</c:v>
                </c:pt>
                <c:pt idx="35">
                  <c:v>61</c:v>
                </c:pt>
                <c:pt idx="36">
                  <c:v>50</c:v>
                </c:pt>
                <c:pt idx="37">
                  <c:v>10</c:v>
                </c:pt>
                <c:pt idx="38">
                  <c:v>44</c:v>
                </c:pt>
                <c:pt idx="39">
                  <c:v>47</c:v>
                </c:pt>
                <c:pt idx="40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D8-4266-9841-B2AD768522BC}"/>
            </c:ext>
          </c:extLst>
        </c:ser>
        <c:ser>
          <c:idx val="3"/>
          <c:order val="3"/>
          <c:tx>
            <c:strRef>
              <c:f>Flock!$E$1</c:f>
              <c:strCache>
                <c:ptCount val="1"/>
                <c:pt idx="0">
                  <c:v>O/O Flock Yellow Events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Flock!$A$2:$A$42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Flock!$E$2:$E$42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14</c:v>
                </c:pt>
                <c:pt idx="9">
                  <c:v>9</c:v>
                </c:pt>
                <c:pt idx="10">
                  <c:v>14</c:v>
                </c:pt>
                <c:pt idx="11">
                  <c:v>8</c:v>
                </c:pt>
                <c:pt idx="12">
                  <c:v>9</c:v>
                </c:pt>
                <c:pt idx="13">
                  <c:v>3</c:v>
                </c:pt>
                <c:pt idx="14">
                  <c:v>23</c:v>
                </c:pt>
                <c:pt idx="15">
                  <c:v>16</c:v>
                </c:pt>
                <c:pt idx="16">
                  <c:v>11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14</c:v>
                </c:pt>
                <c:pt idx="21">
                  <c:v>25</c:v>
                </c:pt>
                <c:pt idx="22">
                  <c:v>5</c:v>
                </c:pt>
                <c:pt idx="23">
                  <c:v>4</c:v>
                </c:pt>
                <c:pt idx="24">
                  <c:v>0</c:v>
                </c:pt>
                <c:pt idx="25">
                  <c:v>0</c:v>
                </c:pt>
                <c:pt idx="26">
                  <c:v>15</c:v>
                </c:pt>
                <c:pt idx="27">
                  <c:v>22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  <c:pt idx="31">
                  <c:v>3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3</c:v>
                </c:pt>
                <c:pt idx="36">
                  <c:v>2</c:v>
                </c:pt>
                <c:pt idx="37">
                  <c:v>10</c:v>
                </c:pt>
                <c:pt idx="38">
                  <c:v>5</c:v>
                </c:pt>
                <c:pt idx="39">
                  <c:v>5</c:v>
                </c:pt>
                <c:pt idx="4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D8-4266-9841-B2AD768522BC}"/>
            </c:ext>
          </c:extLst>
        </c:ser>
        <c:ser>
          <c:idx val="5"/>
          <c:order val="5"/>
          <c:tx>
            <c:strRef>
              <c:f>Flock!$G$1</c:f>
              <c:strCache>
                <c:ptCount val="1"/>
                <c:pt idx="0">
                  <c:v>ASW Flock Red Events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cat>
            <c:numRef>
              <c:f>Flock!$A$2:$A$42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Flock!$G$2:$G$42</c:f>
              <c:numCache>
                <c:formatCode>General</c:formatCode>
                <c:ptCount val="4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</c:v>
                </c:pt>
                <c:pt idx="4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D8-4266-9841-B2AD768522BC}"/>
            </c:ext>
          </c:extLst>
        </c:ser>
        <c:ser>
          <c:idx val="6"/>
          <c:order val="6"/>
          <c:tx>
            <c:strRef>
              <c:f>Flock!$H$1</c:f>
              <c:strCache>
                <c:ptCount val="1"/>
                <c:pt idx="0">
                  <c:v>O/O Flock Red Events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Flock!$A$2:$A$42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Flock!$H$2:$H$42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D8-4266-9841-B2AD76852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4080216"/>
        <c:axId val="488787376"/>
      </c:barChart>
      <c:lineChart>
        <c:grouping val="standard"/>
        <c:varyColors val="0"/>
        <c:ser>
          <c:idx val="4"/>
          <c:order val="4"/>
          <c:tx>
            <c:strRef>
              <c:f>Flock!$F$1</c:f>
              <c:strCache>
                <c:ptCount val="1"/>
                <c:pt idx="0">
                  <c:v>Number of Flock Objects</c:v>
                </c:pt>
              </c:strCache>
            </c:strRef>
          </c:tx>
          <c:spPr>
            <a:ln w="12700" cap="rnd">
              <a:solidFill>
                <a:schemeClr val="bg2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Flock!$A$2:$A$42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Flock!$F$2:$F$42</c:f>
              <c:numCache>
                <c:formatCode>General</c:formatCode>
                <c:ptCount val="41"/>
                <c:pt idx="0">
                  <c:v>286</c:v>
                </c:pt>
                <c:pt idx="1">
                  <c:v>286</c:v>
                </c:pt>
                <c:pt idx="2">
                  <c:v>286</c:v>
                </c:pt>
                <c:pt idx="3">
                  <c:v>312</c:v>
                </c:pt>
                <c:pt idx="4">
                  <c:v>312</c:v>
                </c:pt>
                <c:pt idx="5">
                  <c:v>312</c:v>
                </c:pt>
                <c:pt idx="6">
                  <c:v>312</c:v>
                </c:pt>
                <c:pt idx="7">
                  <c:v>312</c:v>
                </c:pt>
                <c:pt idx="8">
                  <c:v>312</c:v>
                </c:pt>
                <c:pt idx="9">
                  <c:v>312</c:v>
                </c:pt>
                <c:pt idx="10">
                  <c:v>312</c:v>
                </c:pt>
                <c:pt idx="11">
                  <c:v>312</c:v>
                </c:pt>
                <c:pt idx="12">
                  <c:v>312</c:v>
                </c:pt>
                <c:pt idx="13">
                  <c:v>312</c:v>
                </c:pt>
                <c:pt idx="14">
                  <c:v>312</c:v>
                </c:pt>
                <c:pt idx="15">
                  <c:v>312</c:v>
                </c:pt>
                <c:pt idx="16">
                  <c:v>312</c:v>
                </c:pt>
                <c:pt idx="17">
                  <c:v>312</c:v>
                </c:pt>
                <c:pt idx="18">
                  <c:v>312</c:v>
                </c:pt>
                <c:pt idx="19">
                  <c:v>312</c:v>
                </c:pt>
                <c:pt idx="20">
                  <c:v>312</c:v>
                </c:pt>
                <c:pt idx="21">
                  <c:v>312</c:v>
                </c:pt>
                <c:pt idx="22">
                  <c:v>312</c:v>
                </c:pt>
                <c:pt idx="23">
                  <c:v>312</c:v>
                </c:pt>
                <c:pt idx="24">
                  <c:v>312</c:v>
                </c:pt>
                <c:pt idx="25">
                  <c:v>312</c:v>
                </c:pt>
                <c:pt idx="26">
                  <c:v>312</c:v>
                </c:pt>
                <c:pt idx="27">
                  <c:v>312</c:v>
                </c:pt>
                <c:pt idx="28">
                  <c:v>312</c:v>
                </c:pt>
                <c:pt idx="29">
                  <c:v>312</c:v>
                </c:pt>
                <c:pt idx="30">
                  <c:v>312</c:v>
                </c:pt>
                <c:pt idx="31">
                  <c:v>312</c:v>
                </c:pt>
                <c:pt idx="32">
                  <c:v>312</c:v>
                </c:pt>
                <c:pt idx="33">
                  <c:v>312</c:v>
                </c:pt>
                <c:pt idx="34">
                  <c:v>312</c:v>
                </c:pt>
                <c:pt idx="35">
                  <c:v>312</c:v>
                </c:pt>
                <c:pt idx="36">
                  <c:v>312</c:v>
                </c:pt>
                <c:pt idx="37">
                  <c:v>312</c:v>
                </c:pt>
                <c:pt idx="38">
                  <c:v>312</c:v>
                </c:pt>
                <c:pt idx="39">
                  <c:v>312</c:v>
                </c:pt>
                <c:pt idx="40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FD8-4266-9841-B2AD76852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5057736"/>
        <c:axId val="615059048"/>
      </c:lineChart>
      <c:catAx>
        <c:axId val="494080216"/>
        <c:scaling>
          <c:orientation val="minMax"/>
        </c:scaling>
        <c:delete val="0"/>
        <c:axPos val="b"/>
        <c:numFmt formatCode="[$-409]d\-mmm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87376"/>
        <c:crosses val="autoZero"/>
        <c:auto val="0"/>
        <c:lblAlgn val="ctr"/>
        <c:lblOffset val="100"/>
        <c:noMultiLvlLbl val="1"/>
      </c:catAx>
      <c:valAx>
        <c:axId val="48878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Flock Events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080216"/>
        <c:crosses val="autoZero"/>
        <c:crossBetween val="between"/>
      </c:valAx>
      <c:valAx>
        <c:axId val="61505904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Flock Objects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057736"/>
        <c:crosses val="max"/>
        <c:crossBetween val="between"/>
      </c:valAx>
      <c:dateAx>
        <c:axId val="615057736"/>
        <c:scaling>
          <c:orientation val="minMax"/>
        </c:scaling>
        <c:delete val="1"/>
        <c:axPos val="b"/>
        <c:numFmt formatCode="d\-mmm" sourceLinked="1"/>
        <c:majorTickMark val="out"/>
        <c:minorTickMark val="none"/>
        <c:tickLblPos val="nextTo"/>
        <c:crossAx val="615059048"/>
        <c:crosses val="autoZero"/>
        <c:auto val="0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SpaceBEE Events with CARA Primaries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595812206130452E-2"/>
          <c:y val="0.12035623717673262"/>
          <c:w val="0.87880837558773905"/>
          <c:h val="0.720078235800847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SpaceBEE!$B$1</c:f>
              <c:strCache>
                <c:ptCount val="1"/>
                <c:pt idx="0">
                  <c:v>ASW SpaceBEE Green Events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SpaceBEE!$A$2:$A$42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SpaceBEE!$B$2:$B$42</c:f>
              <c:numCache>
                <c:formatCode>General</c:formatCode>
                <c:ptCount val="41"/>
                <c:pt idx="0">
                  <c:v>6</c:v>
                </c:pt>
                <c:pt idx="1">
                  <c:v>39</c:v>
                </c:pt>
                <c:pt idx="2">
                  <c:v>86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11</c:v>
                </c:pt>
                <c:pt idx="7">
                  <c:v>32</c:v>
                </c:pt>
                <c:pt idx="8">
                  <c:v>41</c:v>
                </c:pt>
                <c:pt idx="9">
                  <c:v>13</c:v>
                </c:pt>
                <c:pt idx="10">
                  <c:v>15</c:v>
                </c:pt>
                <c:pt idx="11">
                  <c:v>4</c:v>
                </c:pt>
                <c:pt idx="12">
                  <c:v>49</c:v>
                </c:pt>
                <c:pt idx="13">
                  <c:v>34</c:v>
                </c:pt>
                <c:pt idx="14">
                  <c:v>5</c:v>
                </c:pt>
                <c:pt idx="15">
                  <c:v>39</c:v>
                </c:pt>
                <c:pt idx="16">
                  <c:v>2</c:v>
                </c:pt>
                <c:pt idx="17">
                  <c:v>3</c:v>
                </c:pt>
                <c:pt idx="18">
                  <c:v>39</c:v>
                </c:pt>
                <c:pt idx="19">
                  <c:v>0</c:v>
                </c:pt>
                <c:pt idx="20">
                  <c:v>7</c:v>
                </c:pt>
                <c:pt idx="21">
                  <c:v>13</c:v>
                </c:pt>
                <c:pt idx="22">
                  <c:v>6</c:v>
                </c:pt>
                <c:pt idx="23">
                  <c:v>2</c:v>
                </c:pt>
                <c:pt idx="24">
                  <c:v>5</c:v>
                </c:pt>
                <c:pt idx="25">
                  <c:v>0</c:v>
                </c:pt>
                <c:pt idx="26">
                  <c:v>10</c:v>
                </c:pt>
                <c:pt idx="27">
                  <c:v>16</c:v>
                </c:pt>
                <c:pt idx="28">
                  <c:v>16</c:v>
                </c:pt>
                <c:pt idx="29">
                  <c:v>12</c:v>
                </c:pt>
                <c:pt idx="30">
                  <c:v>4</c:v>
                </c:pt>
                <c:pt idx="31">
                  <c:v>5</c:v>
                </c:pt>
                <c:pt idx="32">
                  <c:v>11</c:v>
                </c:pt>
                <c:pt idx="33">
                  <c:v>10</c:v>
                </c:pt>
                <c:pt idx="34">
                  <c:v>16</c:v>
                </c:pt>
                <c:pt idx="35">
                  <c:v>6</c:v>
                </c:pt>
                <c:pt idx="36">
                  <c:v>7</c:v>
                </c:pt>
                <c:pt idx="37">
                  <c:v>13</c:v>
                </c:pt>
                <c:pt idx="38">
                  <c:v>14</c:v>
                </c:pt>
                <c:pt idx="39">
                  <c:v>43</c:v>
                </c:pt>
                <c:pt idx="4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5B-4FA0-A177-82FC3E2D91E1}"/>
            </c:ext>
          </c:extLst>
        </c:ser>
        <c:ser>
          <c:idx val="1"/>
          <c:order val="1"/>
          <c:tx>
            <c:strRef>
              <c:f>SpaceBEE!$C$1</c:f>
              <c:strCache>
                <c:ptCount val="1"/>
                <c:pt idx="0">
                  <c:v>ASW SpaceBEE Yellow Events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cat>
            <c:numRef>
              <c:f>SpaceBEE!$A$2:$A$42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SpaceBEE!$C$2:$C$42</c:f>
              <c:numCache>
                <c:formatCode>General</c:formatCode>
                <c:ptCount val="41"/>
                <c:pt idx="0">
                  <c:v>0</c:v>
                </c:pt>
                <c:pt idx="1">
                  <c:v>7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6</c:v>
                </c:pt>
                <c:pt idx="13">
                  <c:v>7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3</c:v>
                </c:pt>
                <c:pt idx="35">
                  <c:v>1</c:v>
                </c:pt>
                <c:pt idx="36">
                  <c:v>0</c:v>
                </c:pt>
                <c:pt idx="37">
                  <c:v>2</c:v>
                </c:pt>
                <c:pt idx="38">
                  <c:v>2</c:v>
                </c:pt>
                <c:pt idx="39">
                  <c:v>21</c:v>
                </c:pt>
                <c:pt idx="4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5B-4FA0-A177-82FC3E2D91E1}"/>
            </c:ext>
          </c:extLst>
        </c:ser>
        <c:ser>
          <c:idx val="2"/>
          <c:order val="2"/>
          <c:tx>
            <c:strRef>
              <c:f>SpaceBEE!$D$1</c:f>
              <c:strCache>
                <c:ptCount val="1"/>
                <c:pt idx="0">
                  <c:v>ASW SpaceBEE Red Events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SpaceBEE!$A$2:$A$42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SpaceBEE!$D$2:$D$42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5B-4FA0-A177-82FC3E2D9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"/>
        <c:axId val="494080216"/>
        <c:axId val="488787376"/>
      </c:barChart>
      <c:lineChart>
        <c:grouping val="standard"/>
        <c:varyColors val="0"/>
        <c:ser>
          <c:idx val="4"/>
          <c:order val="3"/>
          <c:tx>
            <c:strRef>
              <c:f>SpaceBEE!$E$1</c:f>
              <c:strCache>
                <c:ptCount val="1"/>
                <c:pt idx="0">
                  <c:v>Number of SpaceBEE Objects</c:v>
                </c:pt>
              </c:strCache>
            </c:strRef>
          </c:tx>
          <c:spPr>
            <a:ln w="12700" cap="rnd">
              <a:solidFill>
                <a:schemeClr val="bg2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SpaceBEE!$A$2:$A$42</c:f>
              <c:numCache>
                <c:formatCode>d\-mmm</c:formatCode>
                <c:ptCount val="41"/>
                <c:pt idx="0">
                  <c:v>44199</c:v>
                </c:pt>
                <c:pt idx="1">
                  <c:v>44206</c:v>
                </c:pt>
                <c:pt idx="2">
                  <c:v>44213</c:v>
                </c:pt>
                <c:pt idx="3">
                  <c:v>44220</c:v>
                </c:pt>
                <c:pt idx="4">
                  <c:v>44227</c:v>
                </c:pt>
                <c:pt idx="5">
                  <c:v>44234</c:v>
                </c:pt>
                <c:pt idx="6" formatCode="[$-409]d\-mmm;@">
                  <c:v>44241</c:v>
                </c:pt>
                <c:pt idx="7">
                  <c:v>44248</c:v>
                </c:pt>
                <c:pt idx="8">
                  <c:v>44255</c:v>
                </c:pt>
                <c:pt idx="9">
                  <c:v>44262</c:v>
                </c:pt>
                <c:pt idx="10">
                  <c:v>44269</c:v>
                </c:pt>
                <c:pt idx="11" formatCode="[$-409]d\-mmm;@">
                  <c:v>44276</c:v>
                </c:pt>
                <c:pt idx="12">
                  <c:v>44283</c:v>
                </c:pt>
                <c:pt idx="13">
                  <c:v>44290</c:v>
                </c:pt>
                <c:pt idx="14">
                  <c:v>44297</c:v>
                </c:pt>
                <c:pt idx="15">
                  <c:v>44304</c:v>
                </c:pt>
                <c:pt idx="16">
                  <c:v>44311</c:v>
                </c:pt>
                <c:pt idx="17">
                  <c:v>44318</c:v>
                </c:pt>
                <c:pt idx="18">
                  <c:v>44325</c:v>
                </c:pt>
                <c:pt idx="19">
                  <c:v>44332</c:v>
                </c:pt>
                <c:pt idx="20">
                  <c:v>44339</c:v>
                </c:pt>
                <c:pt idx="21">
                  <c:v>44346</c:v>
                </c:pt>
                <c:pt idx="22" formatCode="[$-409]d\-mmm;@">
                  <c:v>44353</c:v>
                </c:pt>
                <c:pt idx="23" formatCode="[$-409]d\-mmm;@">
                  <c:v>44360</c:v>
                </c:pt>
                <c:pt idx="24" formatCode="[$-409]d\-mmm;@">
                  <c:v>44367</c:v>
                </c:pt>
                <c:pt idx="25" formatCode="[$-409]d\-mmm;@">
                  <c:v>44374</c:v>
                </c:pt>
                <c:pt idx="26" formatCode="[$-409]d\-mmm;@">
                  <c:v>44381</c:v>
                </c:pt>
                <c:pt idx="27" formatCode="[$-409]d\-mmm;@">
                  <c:v>44388</c:v>
                </c:pt>
                <c:pt idx="28" formatCode="[$-409]d\-mmm;@">
                  <c:v>44395</c:v>
                </c:pt>
                <c:pt idx="29" formatCode="[$-409]d\-mmm;@">
                  <c:v>44402</c:v>
                </c:pt>
                <c:pt idx="30" formatCode="[$-409]d\-mmm;@">
                  <c:v>44409</c:v>
                </c:pt>
                <c:pt idx="31" formatCode="[$-409]d\-mmm;@">
                  <c:v>44416</c:v>
                </c:pt>
                <c:pt idx="32" formatCode="[$-409]d\-mmm;@">
                  <c:v>44423</c:v>
                </c:pt>
                <c:pt idx="33" formatCode="[$-409]d\-mmm;@">
                  <c:v>44430</c:v>
                </c:pt>
                <c:pt idx="34" formatCode="[$-409]d\-mmm;@">
                  <c:v>44437</c:v>
                </c:pt>
                <c:pt idx="35" formatCode="[$-409]d\-mmm;@">
                  <c:v>44444</c:v>
                </c:pt>
                <c:pt idx="36" formatCode="[$-409]d\-mmm;@">
                  <c:v>44451</c:v>
                </c:pt>
                <c:pt idx="37" formatCode="[$-409]d\-mmm;@">
                  <c:v>44458</c:v>
                </c:pt>
                <c:pt idx="38" formatCode="[$-409]d\-mmm;@">
                  <c:v>44465</c:v>
                </c:pt>
                <c:pt idx="39" formatCode="[$-409]d\-mmm;@">
                  <c:v>44472</c:v>
                </c:pt>
                <c:pt idx="40" formatCode="[$-409]d\-mmm;@">
                  <c:v>44479</c:v>
                </c:pt>
              </c:numCache>
            </c:numRef>
          </c:cat>
          <c:val>
            <c:numRef>
              <c:f>SpaceBEE!$E$2:$E$42</c:f>
              <c:numCache>
                <c:formatCode>General</c:formatCode>
                <c:ptCount val="41"/>
                <c:pt idx="0">
                  <c:v>44</c:v>
                </c:pt>
                <c:pt idx="1">
                  <c:v>44</c:v>
                </c:pt>
                <c:pt idx="2">
                  <c:v>44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  <c:pt idx="6">
                  <c:v>80</c:v>
                </c:pt>
                <c:pt idx="7">
                  <c:v>80</c:v>
                </c:pt>
                <c:pt idx="8">
                  <c:v>92</c:v>
                </c:pt>
                <c:pt idx="9">
                  <c:v>92</c:v>
                </c:pt>
                <c:pt idx="10">
                  <c:v>92</c:v>
                </c:pt>
                <c:pt idx="11">
                  <c:v>92</c:v>
                </c:pt>
                <c:pt idx="12">
                  <c:v>92</c:v>
                </c:pt>
                <c:pt idx="13">
                  <c:v>92</c:v>
                </c:pt>
                <c:pt idx="14">
                  <c:v>92</c:v>
                </c:pt>
                <c:pt idx="15">
                  <c:v>92</c:v>
                </c:pt>
                <c:pt idx="16">
                  <c:v>92</c:v>
                </c:pt>
                <c:pt idx="17">
                  <c:v>92</c:v>
                </c:pt>
                <c:pt idx="18">
                  <c:v>92</c:v>
                </c:pt>
                <c:pt idx="19">
                  <c:v>92</c:v>
                </c:pt>
                <c:pt idx="20">
                  <c:v>92</c:v>
                </c:pt>
                <c:pt idx="21">
                  <c:v>92</c:v>
                </c:pt>
                <c:pt idx="22">
                  <c:v>92</c:v>
                </c:pt>
                <c:pt idx="23">
                  <c:v>92</c:v>
                </c:pt>
                <c:pt idx="24">
                  <c:v>92</c:v>
                </c:pt>
                <c:pt idx="25">
                  <c:v>120</c:v>
                </c:pt>
                <c:pt idx="26">
                  <c:v>120</c:v>
                </c:pt>
                <c:pt idx="27">
                  <c:v>120</c:v>
                </c:pt>
                <c:pt idx="28">
                  <c:v>120</c:v>
                </c:pt>
                <c:pt idx="29">
                  <c:v>120</c:v>
                </c:pt>
                <c:pt idx="30">
                  <c:v>120</c:v>
                </c:pt>
                <c:pt idx="31">
                  <c:v>120</c:v>
                </c:pt>
                <c:pt idx="32">
                  <c:v>120</c:v>
                </c:pt>
                <c:pt idx="33">
                  <c:v>120</c:v>
                </c:pt>
                <c:pt idx="34">
                  <c:v>120</c:v>
                </c:pt>
                <c:pt idx="35">
                  <c:v>120</c:v>
                </c:pt>
                <c:pt idx="36">
                  <c:v>120</c:v>
                </c:pt>
                <c:pt idx="37">
                  <c:v>120</c:v>
                </c:pt>
                <c:pt idx="38">
                  <c:v>120</c:v>
                </c:pt>
                <c:pt idx="39">
                  <c:v>120</c:v>
                </c:pt>
                <c:pt idx="40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5B-4FA0-A177-82FC3E2D9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5057736"/>
        <c:axId val="615059048"/>
      </c:lineChart>
      <c:catAx>
        <c:axId val="494080216"/>
        <c:scaling>
          <c:orientation val="minMax"/>
        </c:scaling>
        <c:delete val="0"/>
        <c:axPos val="b"/>
        <c:numFmt formatCode="[$-409]d\-mmm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87376"/>
        <c:crosses val="autoZero"/>
        <c:auto val="0"/>
        <c:lblAlgn val="ctr"/>
        <c:lblOffset val="100"/>
        <c:noMultiLvlLbl val="1"/>
      </c:catAx>
      <c:valAx>
        <c:axId val="48878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SpaceBEE Events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080216"/>
        <c:crosses val="autoZero"/>
        <c:crossBetween val="between"/>
      </c:valAx>
      <c:valAx>
        <c:axId val="61505904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SpaceBEE Objects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5057736"/>
        <c:crosses val="max"/>
        <c:crossBetween val="between"/>
      </c:valAx>
      <c:dateAx>
        <c:axId val="615057736"/>
        <c:scaling>
          <c:orientation val="minMax"/>
        </c:scaling>
        <c:delete val="1"/>
        <c:axPos val="b"/>
        <c:numFmt formatCode="d\-mmm" sourceLinked="1"/>
        <c:majorTickMark val="out"/>
        <c:minorTickMark val="none"/>
        <c:tickLblPos val="nextTo"/>
        <c:crossAx val="615059048"/>
        <c:crosses val="autoZero"/>
        <c:auto val="0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Number</a:t>
            </a:r>
            <a:r>
              <a:rPr lang="en-US" baseline="0"/>
              <a:t> of Spacecraft Planned by Nation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'Planned by Nation'!$B$2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'Planned by Nation'!$A$3:$A$20</c:f>
              <c:strCache>
                <c:ptCount val="18"/>
                <c:pt idx="0">
                  <c:v>Argentina</c:v>
                </c:pt>
                <c:pt idx="1">
                  <c:v>Australia</c:v>
                </c:pt>
                <c:pt idx="2">
                  <c:v>Canada</c:v>
                </c:pt>
                <c:pt idx="3">
                  <c:v>China</c:v>
                </c:pt>
                <c:pt idx="4">
                  <c:v>Germany</c:v>
                </c:pt>
                <c:pt idx="5">
                  <c:v>India</c:v>
                </c:pt>
                <c:pt idx="6">
                  <c:v>Isreal</c:v>
                </c:pt>
                <c:pt idx="7">
                  <c:v>Japan</c:v>
                </c:pt>
                <c:pt idx="8">
                  <c:v>Mexico </c:v>
                </c:pt>
                <c:pt idx="9">
                  <c:v>Poland</c:v>
                </c:pt>
                <c:pt idx="10">
                  <c:v>Russia</c:v>
                </c:pt>
                <c:pt idx="11">
                  <c:v>South Korea</c:v>
                </c:pt>
                <c:pt idx="12">
                  <c:v>Spain</c:v>
                </c:pt>
                <c:pt idx="13">
                  <c:v>Sweeden</c:v>
                </c:pt>
                <c:pt idx="14">
                  <c:v>Switzerland</c:v>
                </c:pt>
                <c:pt idx="15">
                  <c:v>United Kingdom</c:v>
                </c:pt>
                <c:pt idx="16">
                  <c:v>United States of America</c:v>
                </c:pt>
                <c:pt idx="17">
                  <c:v>Rwanda</c:v>
                </c:pt>
              </c:strCache>
            </c:strRef>
          </c:cat>
          <c:val>
            <c:numRef>
              <c:f>'Planned by Nation'!$B$3:$B$20</c:f>
              <c:numCache>
                <c:formatCode>General</c:formatCode>
                <c:ptCount val="18"/>
                <c:pt idx="0">
                  <c:v>190</c:v>
                </c:pt>
                <c:pt idx="1">
                  <c:v>310</c:v>
                </c:pt>
                <c:pt idx="2">
                  <c:v>438</c:v>
                </c:pt>
                <c:pt idx="3">
                  <c:v>15094</c:v>
                </c:pt>
                <c:pt idx="4">
                  <c:v>400</c:v>
                </c:pt>
                <c:pt idx="5">
                  <c:v>198</c:v>
                </c:pt>
                <c:pt idx="6">
                  <c:v>80</c:v>
                </c:pt>
                <c:pt idx="7">
                  <c:v>100</c:v>
                </c:pt>
                <c:pt idx="8">
                  <c:v>200</c:v>
                </c:pt>
                <c:pt idx="9">
                  <c:v>1024</c:v>
                </c:pt>
                <c:pt idx="10">
                  <c:v>135</c:v>
                </c:pt>
                <c:pt idx="11">
                  <c:v>2000</c:v>
                </c:pt>
                <c:pt idx="12">
                  <c:v>250</c:v>
                </c:pt>
                <c:pt idx="13">
                  <c:v>100</c:v>
                </c:pt>
                <c:pt idx="14">
                  <c:v>100</c:v>
                </c:pt>
                <c:pt idx="15">
                  <c:v>888</c:v>
                </c:pt>
                <c:pt idx="16">
                  <c:v>61926</c:v>
                </c:pt>
                <c:pt idx="17">
                  <c:v>327320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81-46C6-8340-8D49F20F6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3189840"/>
        <c:axId val="629617104"/>
      </c:barChart>
      <c:catAx>
        <c:axId val="71318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617104"/>
        <c:crosses val="autoZero"/>
        <c:auto val="1"/>
        <c:lblAlgn val="ctr"/>
        <c:lblOffset val="100"/>
        <c:noMultiLvlLbl val="0"/>
      </c:catAx>
      <c:valAx>
        <c:axId val="62961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189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3C_2C052A1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7C12D9B-D34F-B244-B268-77A3E34AB0CF}" authorId="{08FDDE30-68E4-4493-E3F5-52B6765716E7}" created="2021-11-03T12:49:17.40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38535961" sldId="572"/>
      <ac:spMk id="3" creationId="{73396F69-36B1-4DFE-BCFD-34560797E06B}"/>
      <ac:txMk cp="183" len="120">
        <ac:context len="433" hash="2026808187"/>
      </ac:txMk>
    </ac:txMkLst>
    <p188:pos x="10961030" y="2277016"/>
    <p188:txBody>
      <a:bodyPr/>
      <a:lstStyle/>
      <a:p>
        <a:r>
          <a:rPr lang="en-US"/>
          <a:t>Mention that CARA is actively working on this (its the Aerospace task via DoC)
</a:t>
        </a:r>
      </a:p>
    </p188:txBody>
  </p188:cm>
</p188:cmLst>
</file>

<file path=ppt/comments/modernComment_243_1C7FDF0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7BA2AA1-B3FC-0849-8CEB-2880D28D27A9}" authorId="{08FDDE30-68E4-4493-E3F5-52B6765716E7}" created="2021-11-03T12:50:39.55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78142211" sldId="579"/>
      <ac:spMk id="12" creationId="{B27064D6-E004-42BE-AD19-38EEE92E86FB}"/>
    </ac:deMkLst>
    <p188:txBody>
      <a:bodyPr/>
      <a:lstStyle/>
      <a:p>
        <a:r>
          <a:rPr lang="en-US"/>
          <a:t>Add the numbers 1-7 at the X-axis to label the white veritcal lines wrt to the legend.</a:t>
        </a:r>
      </a:p>
    </p188:txBody>
  </p188:cm>
</p188:cmLst>
</file>

<file path=ppt/comments/modernComment_245_5FA2BF0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6B109E6-4739-2B49-8216-7A268FD03BE7}" authorId="{08FDDE30-68E4-4493-E3F5-52B6765716E7}" created="2021-11-03T12:51:47.050">
    <pc:sldMkLst xmlns:pc="http://schemas.microsoft.com/office/powerpoint/2013/main/command">
      <pc:docMk/>
      <pc:sldMk cId="1604501263" sldId="581"/>
    </pc:sldMkLst>
    <p188:txBody>
      <a:bodyPr/>
      <a:lstStyle/>
      <a:p>
        <a:r>
          <a:rPr lang="en-US"/>
          <a:t>Add a closing slide…Thank you OR NASA logo….etc.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CCCD8-0653-4AFF-95CF-9B548A3A117A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74391-88A8-4245-A86B-35916CF93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87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74391-88A8-4245-A86B-35916CF933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8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74391-88A8-4245-A86B-35916CF933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9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4391-88A8-4245-A86B-35916CF933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61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880533" y="0"/>
            <a:ext cx="10701867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NASA.gif" descr="/Users/kgammage/Documents/CustomerWork/Meatballs/NASA.gif">
            <a:extLst>
              <a:ext uri="{FF2B5EF4-FFF2-40B4-BE49-F238E27FC236}">
                <a16:creationId xmlns:a16="http://schemas.microsoft.com/office/drawing/2014/main" id="{883665E2-7259-4BD0-80AF-24DB9B899282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221490" y="149479"/>
            <a:ext cx="3623145" cy="311590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60025D4-BBBC-41C6-AD83-F2D559F83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5189" y="2576833"/>
            <a:ext cx="6953267" cy="1704335"/>
          </a:xfrm>
        </p:spPr>
        <p:txBody>
          <a:bodyPr anchor="ctr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9EBD24E-A1FA-4CEE-AF52-3DF829C5EA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37390" y="5862"/>
            <a:ext cx="7948748" cy="63304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kern="0" dirty="0"/>
              <a:t>Conjunction Assessment Risk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476F3C-3283-444F-8DA2-40780DF1E7D6}"/>
              </a:ext>
            </a:extLst>
          </p:cNvPr>
          <p:cNvSpPr/>
          <p:nvPr userDrawn="1"/>
        </p:nvSpPr>
        <p:spPr>
          <a:xfrm>
            <a:off x="4736270" y="6457890"/>
            <a:ext cx="2719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CARA | Fall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317B36-5205-43E0-AC1B-81860A86B5C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62" y="2508398"/>
            <a:ext cx="2931448" cy="372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170" y="0"/>
            <a:ext cx="9530863" cy="1102659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49784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9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429000"/>
            <a:ext cx="10360152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Users/kgammage/Documents/CustomerWork/Meatballs/NASA.gif" TargetMode="External"/><Relationship Id="rId5" Type="http://schemas.openxmlformats.org/officeDocument/2006/relationships/image" Target="../media/image1.g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1170" y="0"/>
            <a:ext cx="9530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6385" y="1277318"/>
            <a:ext cx="1079923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496500" y="6470653"/>
            <a:ext cx="74139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CARA Presentation| A-Train MOWG Fall 2021 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 userDrawn="1"/>
        </p:nvSpPr>
        <p:spPr bwMode="auto">
          <a:xfrm>
            <a:off x="0" y="1112838"/>
            <a:ext cx="12192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/>
          </a:p>
        </p:txBody>
      </p:sp>
      <p:pic>
        <p:nvPicPr>
          <p:cNvPr id="16" name="NASA.gif" descr="/Users/kgammage/Documents/CustomerWork/Meatballs/NASA.gif">
            <a:extLst>
              <a:ext uri="{FF2B5EF4-FFF2-40B4-BE49-F238E27FC236}">
                <a16:creationId xmlns:a16="http://schemas.microsoft.com/office/drawing/2014/main" id="{D66E4B62-CB7A-4227-8352-F4F59944C8DE}"/>
              </a:ext>
            </a:extLst>
          </p:cNvPr>
          <p:cNvPicPr>
            <a:picLocks noChangeAspect="1"/>
          </p:cNvPicPr>
          <p:nvPr userDrawn="1"/>
        </p:nvPicPr>
        <p:blipFill>
          <a:blip r:embed="rId5" r:link="rId6"/>
          <a:stretch>
            <a:fillRect/>
          </a:stretch>
        </p:blipFill>
        <p:spPr>
          <a:xfrm>
            <a:off x="94699" y="36453"/>
            <a:ext cx="1203371" cy="10348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73CFED-6037-4862-AE4E-DBE1591682F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87" y="40141"/>
            <a:ext cx="836266" cy="106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749808" indent="-173736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nodis3.gsfc.nasa.gov/OPD_docs/NID_7120_132_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3C_2C052A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8/10/relationships/comments" Target="../comments/modernComment_243_1C7FDF0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5_5FA2BF0F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08F2-91BF-4A81-B11C-47E108B8E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6041" y="1715799"/>
            <a:ext cx="6996811" cy="3426402"/>
          </a:xfrm>
        </p:spPr>
        <p:txBody>
          <a:bodyPr/>
          <a:lstStyle/>
          <a:p>
            <a:r>
              <a:rPr lang="en-US" dirty="0"/>
              <a:t>CARA Presentation for Fall 2021 Mission Operations Working Group (MOWG)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9487D-2CDD-4F33-9B23-FC69EA09B004}"/>
              </a:ext>
            </a:extLst>
          </p:cNvPr>
          <p:cNvSpPr txBox="1"/>
          <p:nvPr/>
        </p:nvSpPr>
        <p:spPr>
          <a:xfrm>
            <a:off x="4908307" y="6112476"/>
            <a:ext cx="2670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CARA Operations</a:t>
            </a:r>
          </a:p>
        </p:txBody>
      </p:sp>
    </p:spTree>
    <p:extLst>
      <p:ext uri="{BB962C8B-B14F-4D97-AF65-F5344CB8AC3E}">
        <p14:creationId xmlns:p14="http://schemas.microsoft.com/office/powerpoint/2010/main" val="35484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C2AB8-D524-467F-9D36-8504337B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89F44-5582-4745-A5EC-4A2DDBF80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313158"/>
          </a:xfrm>
        </p:spPr>
        <p:txBody>
          <a:bodyPr/>
          <a:lstStyle/>
          <a:p>
            <a:r>
              <a:rPr lang="en-US" sz="2400" dirty="0"/>
              <a:t>CARA Status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NASA Interim Directive (NID) to NASA Procedural Requirements (NPR) status</a:t>
            </a:r>
          </a:p>
          <a:p>
            <a:r>
              <a:rPr lang="en-US" sz="2400" dirty="0"/>
              <a:t>Large Constellation/ Secondary Owner/Operator (O/O) Status</a:t>
            </a:r>
          </a:p>
          <a:p>
            <a:pPr lvl="1"/>
            <a:r>
              <a:rPr lang="en-US" sz="2000" dirty="0"/>
              <a:t>Starlink and </a:t>
            </a:r>
            <a:r>
              <a:rPr lang="en-US" sz="2000" dirty="0" err="1"/>
              <a:t>OneWeb</a:t>
            </a:r>
            <a:r>
              <a:rPr lang="en-US" sz="2000" dirty="0"/>
              <a:t> Event Stats</a:t>
            </a:r>
          </a:p>
          <a:p>
            <a:pPr lvl="1"/>
            <a:r>
              <a:rPr lang="en-US" sz="2000" dirty="0"/>
              <a:t>Known large constellations</a:t>
            </a:r>
          </a:p>
          <a:p>
            <a:pPr lvl="1"/>
            <a:r>
              <a:rPr lang="en-US" sz="2000" dirty="0"/>
              <a:t>Recent Completed Work</a:t>
            </a:r>
          </a:p>
          <a:p>
            <a:pPr lvl="1"/>
            <a:r>
              <a:rPr lang="en-US" sz="2000" dirty="0"/>
              <a:t>Summary of CARA Concept of Operations (CONOPS)</a:t>
            </a:r>
          </a:p>
          <a:p>
            <a:pPr lvl="2"/>
            <a:r>
              <a:rPr lang="en-US" sz="1800" dirty="0" err="1"/>
              <a:t>Starlink</a:t>
            </a:r>
            <a:endParaRPr lang="en-US" sz="1800" dirty="0"/>
          </a:p>
          <a:p>
            <a:pPr lvl="2"/>
            <a:r>
              <a:rPr lang="en-US" sz="1800" dirty="0" err="1"/>
              <a:t>OneWeb</a:t>
            </a:r>
            <a:endParaRPr lang="en-US" sz="1800" dirty="0"/>
          </a:p>
          <a:p>
            <a:pPr lvl="2"/>
            <a:r>
              <a:rPr lang="en-US" sz="1800" dirty="0"/>
              <a:t>Other</a:t>
            </a:r>
          </a:p>
          <a:p>
            <a:pPr lvl="1"/>
            <a:r>
              <a:rPr lang="en-US" sz="2000" dirty="0"/>
              <a:t>Challenges</a:t>
            </a:r>
          </a:p>
          <a:p>
            <a:pPr lvl="1"/>
            <a:r>
              <a:rPr lang="en-US" sz="2000" dirty="0"/>
              <a:t>Future work</a:t>
            </a:r>
          </a:p>
          <a:p>
            <a:r>
              <a:rPr lang="en-US" sz="2400" dirty="0"/>
              <a:t>CARA Stats</a:t>
            </a:r>
          </a:p>
          <a:p>
            <a:pPr marL="0" indent="0">
              <a:buNone/>
            </a:pPr>
            <a:endParaRPr lang="en-US" sz="2400" dirty="0"/>
          </a:p>
          <a:p>
            <a:pPr marL="283464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644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4F2B3B-9FE9-4238-8E19-7B66DA90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status</a:t>
            </a:r>
          </a:p>
        </p:txBody>
      </p:sp>
    </p:spTree>
    <p:extLst>
      <p:ext uri="{BB962C8B-B14F-4D97-AF65-F5344CB8AC3E}">
        <p14:creationId xmlns:p14="http://schemas.microsoft.com/office/powerpoint/2010/main" val="205163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8D46EF-9EE7-4A12-9051-23E56FC0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on Cloud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4B55FA-5F77-4C00-AE6E-FB6A07B58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7" y="1244660"/>
            <a:ext cx="9960846" cy="4978400"/>
          </a:xfrm>
        </p:spPr>
        <p:txBody>
          <a:bodyPr/>
          <a:lstStyle/>
          <a:p>
            <a:r>
              <a:rPr lang="en-US" sz="2400" dirty="0"/>
              <a:t>Successful release of cara.nasa.gov in August 2021</a:t>
            </a:r>
          </a:p>
          <a:p>
            <a:pPr lvl="1"/>
            <a:r>
              <a:rPr lang="en-US" sz="2000" dirty="0"/>
              <a:t>Used internally for CARA operators only at this time</a:t>
            </a:r>
          </a:p>
          <a:p>
            <a:pPr lvl="1"/>
            <a:r>
              <a:rPr lang="en-US" sz="2000" dirty="0"/>
              <a:t>First release that ushers CARA Operations move to the cloud</a:t>
            </a:r>
          </a:p>
          <a:p>
            <a:r>
              <a:rPr lang="en-US" sz="2400" dirty="0"/>
              <a:t>Work continues to move CARA Operations to the Cloud</a:t>
            </a:r>
          </a:p>
          <a:p>
            <a:pPr lvl="1"/>
            <a:r>
              <a:rPr lang="en-US" sz="2000" dirty="0"/>
              <a:t>Thanks to all missions who have finalized Cloud SFTP Connections</a:t>
            </a:r>
          </a:p>
          <a:p>
            <a:pPr lvl="2"/>
            <a:r>
              <a:rPr lang="en-US" sz="1800" u="sng" dirty="0"/>
              <a:t>If your mission has not set-up and tested cloud connection, please do so!</a:t>
            </a:r>
          </a:p>
          <a:p>
            <a:pPr lvl="1"/>
            <a:r>
              <a:rPr lang="en-US" sz="2000" dirty="0"/>
              <a:t>Operations on Cloud will allow for streamlined data processing and better ground system redundancy</a:t>
            </a:r>
          </a:p>
          <a:p>
            <a:pPr lvl="2"/>
            <a:r>
              <a:rPr lang="en-US" sz="1800" dirty="0"/>
              <a:t>Sets up ability to support larger screening volume and expanded MTS runs</a:t>
            </a:r>
          </a:p>
          <a:p>
            <a:pPr lvl="1"/>
            <a:r>
              <a:rPr lang="en-US" sz="2000" dirty="0"/>
              <a:t>Reports, tools, and other features on cara.nasa.gov will be made available to mission users at TBD date after operations has moved to the cloud</a:t>
            </a:r>
          </a:p>
          <a:p>
            <a:r>
              <a:rPr lang="en-US" sz="2400" dirty="0"/>
              <a:t>As Cloud deploy date is finalized and SFTP transition determined missions will be notified via email and Users Forum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012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29A46-9323-47C1-ACAB-B6279A5F6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NID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D331D-D6EA-4A0B-ABD2-8875B581A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99206"/>
            <a:ext cx="11480799" cy="4380286"/>
          </a:xfrm>
        </p:spPr>
        <p:txBody>
          <a:bodyPr/>
          <a:lstStyle/>
          <a:p>
            <a:r>
              <a:rPr lang="en-US" sz="3200" dirty="0"/>
              <a:t>Per OCE Office:</a:t>
            </a:r>
          </a:p>
          <a:p>
            <a:pPr lvl="1"/>
            <a:r>
              <a:rPr lang="en-US" sz="2800" dirty="0"/>
              <a:t>"NID is currently in effect, and will be extended to remain in place until the final NPR is issued (CY2022)“</a:t>
            </a:r>
          </a:p>
          <a:p>
            <a:pPr lvl="1"/>
            <a:r>
              <a:rPr lang="en-US" sz="2800" dirty="0"/>
              <a:t>Link to document: </a:t>
            </a:r>
            <a:r>
              <a:rPr lang="en-US" sz="28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https://nodis3.gsfc.nasa.gov/OPD_docs/NID_7120_132_.pdf</a:t>
            </a:r>
            <a:endParaRPr lang="en-US" sz="2800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7603C-649A-4C59-82C1-E40E640EF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944" y="1213494"/>
            <a:ext cx="6338112" cy="110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96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F2BE29-4020-4064-BBD1-A90EA732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constellation/ secondary o/o status</a:t>
            </a:r>
          </a:p>
        </p:txBody>
      </p:sp>
    </p:spTree>
    <p:extLst>
      <p:ext uri="{BB962C8B-B14F-4D97-AF65-F5344CB8AC3E}">
        <p14:creationId xmlns:p14="http://schemas.microsoft.com/office/powerpoint/2010/main" val="2875050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863E-B392-4E3C-9F6F-F37D9D5A6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Starlink</a:t>
            </a:r>
            <a:r>
              <a:rPr lang="en-US" dirty="0"/>
              <a:t> Event Stats </a:t>
            </a:r>
            <a:br>
              <a:rPr lang="en-US" dirty="0"/>
            </a:br>
            <a:r>
              <a:rPr lang="en-US" dirty="0"/>
              <a:t>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55197A-0809-422E-A416-FA033CBC2CD9}"/>
              </a:ext>
            </a:extLst>
          </p:cNvPr>
          <p:cNvSpPr txBox="1"/>
          <p:nvPr/>
        </p:nvSpPr>
        <p:spPr>
          <a:xfrm>
            <a:off x="9308291" y="1582340"/>
            <a:ext cx="272260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 of September 2020,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Starlink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ASW solution added to nominal screening due to improved OD solve on-orbit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Increased ASW events driven by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Starlink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ascent to final orbit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Small number (&lt; 10) of red events observed </a:t>
            </a:r>
          </a:p>
        </p:txBody>
      </p:sp>
      <p:pic>
        <p:nvPicPr>
          <p:cNvPr id="9" name="Content Placeholder 8" descr="Chart, line chart&#10;&#10;Description automatically generated">
            <a:extLst>
              <a:ext uri="{FF2B5EF4-FFF2-40B4-BE49-F238E27FC236}">
                <a16:creationId xmlns:a16="http://schemas.microsoft.com/office/drawing/2014/main" id="{8942C352-1008-46B3-B964-7C4A2C9CEE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31" y="1243979"/>
            <a:ext cx="9022392" cy="49784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54D4BC-E8E8-46EB-9F1B-F7BB947A6C0E}"/>
              </a:ext>
            </a:extLst>
          </p:cNvPr>
          <p:cNvSpPr txBox="1"/>
          <p:nvPr/>
        </p:nvSpPr>
        <p:spPr>
          <a:xfrm>
            <a:off x="261363" y="6222379"/>
            <a:ext cx="4119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2020 Red Threshold = 4.4E-4</a:t>
            </a:r>
          </a:p>
          <a:p>
            <a:r>
              <a:rPr lang="en-US" sz="1400" dirty="0"/>
              <a:t>2021 Red Threshold = 1E-4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E571B08-4CC2-4903-86B9-8CF406A6EF6E}"/>
              </a:ext>
            </a:extLst>
          </p:cNvPr>
          <p:cNvCxnSpPr/>
          <p:nvPr/>
        </p:nvCxnSpPr>
        <p:spPr bwMode="auto">
          <a:xfrm>
            <a:off x="2099788" y="4899259"/>
            <a:ext cx="0" cy="1443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E53A62E-E181-4DC1-9426-881083009CF0}"/>
              </a:ext>
            </a:extLst>
          </p:cNvPr>
          <p:cNvCxnSpPr/>
          <p:nvPr/>
        </p:nvCxnSpPr>
        <p:spPr bwMode="auto">
          <a:xfrm>
            <a:off x="5794285" y="4899258"/>
            <a:ext cx="0" cy="1443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53286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863E-B392-4E3C-9F6F-F37D9D5A6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Starlink</a:t>
            </a:r>
            <a:r>
              <a:rPr lang="en-US" dirty="0"/>
              <a:t> Event Stats </a:t>
            </a:r>
            <a:br>
              <a:rPr lang="en-US" dirty="0"/>
            </a:br>
            <a:r>
              <a:rPr lang="en-US" dirty="0"/>
              <a:t>(2021 YTD)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55197A-0809-422E-A416-FA033CBC2CD9}"/>
              </a:ext>
            </a:extLst>
          </p:cNvPr>
          <p:cNvSpPr txBox="1"/>
          <p:nvPr/>
        </p:nvSpPr>
        <p:spPr>
          <a:xfrm>
            <a:off x="8373827" y="1309249"/>
            <a:ext cx="34782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SpaceX continued to have frequent Starlink launches with 16 launches YTD in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Including Transporter launches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1672 Active Starlink payloads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65 Dead/Inactive payloads on orbit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52 Payloads have reentered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 Launches planned by end of year (Unknown dates at this time)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21246-16D0-4E51-A0A7-80B132E317F6}"/>
              </a:ext>
            </a:extLst>
          </p:cNvPr>
          <p:cNvSpPr txBox="1"/>
          <p:nvPr/>
        </p:nvSpPr>
        <p:spPr>
          <a:xfrm>
            <a:off x="261363" y="6222379"/>
            <a:ext cx="4119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2020 Red Threshold = 4.4E-4</a:t>
            </a:r>
          </a:p>
          <a:p>
            <a:r>
              <a:rPr lang="en-US" sz="1400" dirty="0"/>
              <a:t>2021 Red Threshold = 1E-4</a:t>
            </a:r>
          </a:p>
        </p:txBody>
      </p:sp>
      <p:pic>
        <p:nvPicPr>
          <p:cNvPr id="9" name="Content Placeholder 8" descr="Chart, histogram&#10;&#10;Description automatically generated">
            <a:extLst>
              <a:ext uri="{FF2B5EF4-FFF2-40B4-BE49-F238E27FC236}">
                <a16:creationId xmlns:a16="http://schemas.microsoft.com/office/drawing/2014/main" id="{FBF9E27E-CD81-4F9C-BA93-8DAF6711A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32" y="1243979"/>
            <a:ext cx="8062093" cy="4978400"/>
          </a:xfrm>
        </p:spPr>
      </p:pic>
    </p:spTree>
    <p:extLst>
      <p:ext uri="{BB962C8B-B14F-4D97-AF65-F5344CB8AC3E}">
        <p14:creationId xmlns:p14="http://schemas.microsoft.com/office/powerpoint/2010/main" val="11424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13BD-5A79-4E86-97E6-9A477EA1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OneWeb</a:t>
            </a:r>
            <a:r>
              <a:rPr lang="en-US" dirty="0"/>
              <a:t> Event Stats </a:t>
            </a:r>
            <a:br>
              <a:rPr lang="en-US" dirty="0"/>
            </a:br>
            <a:r>
              <a:rPr lang="en-US" dirty="0"/>
              <a:t>(2021 YTD)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5DFB8B-1DAC-449B-8373-03AF9C325C50}"/>
              </a:ext>
            </a:extLst>
          </p:cNvPr>
          <p:cNvSpPr txBox="1"/>
          <p:nvPr/>
        </p:nvSpPr>
        <p:spPr>
          <a:xfrm>
            <a:off x="8300984" y="1294391"/>
            <a:ext cx="38910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OneWeb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resumed monthly launches in early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Each launch has 36 payloads that ascend through many CARA assets to their final orbit at 1,200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CARA continues to meet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bi-weekly (every other week, Wednesdays)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with the OneWeb operations team to discuss any conjunction events identified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OneWeb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team modifies ascent maneuvers to mitigate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 high-risk and few moderate-risk events have been identified thus 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358 Active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OneWeb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spacecraft currently on-orbit</a:t>
            </a:r>
          </a:p>
        </p:txBody>
      </p:sp>
      <p:pic>
        <p:nvPicPr>
          <p:cNvPr id="9" name="Content Placeholder 8" descr="Chart, histogram&#10;&#10;Description automatically generated">
            <a:extLst>
              <a:ext uri="{FF2B5EF4-FFF2-40B4-BE49-F238E27FC236}">
                <a16:creationId xmlns:a16="http://schemas.microsoft.com/office/drawing/2014/main" id="{7B13CF0F-107C-4D46-B218-1682A6339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391"/>
            <a:ext cx="8338136" cy="4446532"/>
          </a:xfrm>
        </p:spPr>
      </p:pic>
    </p:spTree>
    <p:extLst>
      <p:ext uri="{BB962C8B-B14F-4D97-AF65-F5344CB8AC3E}">
        <p14:creationId xmlns:p14="http://schemas.microsoft.com/office/powerpoint/2010/main" val="1334146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E53AA-41ED-454C-9693-4696A90A8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Flock Events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88E50FD-6364-4182-B9B8-35B382D3EA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0208891"/>
              </p:ext>
            </p:extLst>
          </p:nvPr>
        </p:nvGraphicFramePr>
        <p:xfrm>
          <a:off x="140043" y="1385453"/>
          <a:ext cx="9530863" cy="4904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11A9433-8040-40B4-99A8-5A95CA53B7D8}"/>
              </a:ext>
            </a:extLst>
          </p:cNvPr>
          <p:cNvSpPr txBox="1"/>
          <p:nvPr/>
        </p:nvSpPr>
        <p:spPr>
          <a:xfrm>
            <a:off x="9593926" y="1385453"/>
            <a:ext cx="24580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Flock spacecraft are capable of differential drag changes.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CARA developed and briefed flock CONOPS at August 2021 Users Forum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CARA Operators coordinate with Flock team when high interest events are identified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04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445EA-BF34-4901-8ECE-6411E75C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SpaceBEE</a:t>
            </a:r>
            <a:r>
              <a:rPr lang="en-US" dirty="0"/>
              <a:t> Events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92274A3-3255-4EBE-8243-5B10E105F1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468468"/>
              </p:ext>
            </p:extLst>
          </p:nvPr>
        </p:nvGraphicFramePr>
        <p:xfrm>
          <a:off x="138545" y="1320799"/>
          <a:ext cx="9455381" cy="4993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DF02CB9-3088-48D3-8A72-9B83D8131B23}"/>
              </a:ext>
            </a:extLst>
          </p:cNvPr>
          <p:cNvSpPr txBox="1"/>
          <p:nvPr/>
        </p:nvSpPr>
        <p:spPr>
          <a:xfrm>
            <a:off x="9593926" y="1320799"/>
            <a:ext cx="2459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SpaceBEE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sold to Starlink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Limited number of spacecraft maneuverable (testing capability)</a:t>
            </a:r>
          </a:p>
        </p:txBody>
      </p:sp>
    </p:spTree>
    <p:extLst>
      <p:ext uri="{BB962C8B-B14F-4D97-AF65-F5344CB8AC3E}">
        <p14:creationId xmlns:p14="http://schemas.microsoft.com/office/powerpoint/2010/main" val="966231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846FB-EBB2-4F2A-9A80-106627C0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of Known Large Constellations on Orbit </a:t>
            </a:r>
            <a:br>
              <a:rPr lang="en-US" dirty="0"/>
            </a:br>
            <a:r>
              <a:rPr lang="en-US" dirty="0"/>
              <a:t>LEO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B9134CE-987D-4E59-BB8C-72B615E5D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064" y="1092090"/>
            <a:ext cx="1099838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B506A76F-2AD5-42F4-8E02-0A8B9B2A7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7" y="3429000"/>
            <a:ext cx="4924425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E13F9-56D3-412D-9FA6-B04D9E0B9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9" y="1665389"/>
            <a:ext cx="11582400" cy="1019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50CF6A-DB05-4F93-87AC-4F2662BAF06C}"/>
              </a:ext>
            </a:extLst>
          </p:cNvPr>
          <p:cNvSpPr txBox="1"/>
          <p:nvPr/>
        </p:nvSpPr>
        <p:spPr>
          <a:xfrm>
            <a:off x="4566761" y="2913350"/>
            <a:ext cx="3328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Data Current as of 14 October 2021</a:t>
            </a:r>
          </a:p>
        </p:txBody>
      </p:sp>
    </p:spTree>
    <p:extLst>
      <p:ext uri="{BB962C8B-B14F-4D97-AF65-F5344CB8AC3E}">
        <p14:creationId xmlns:p14="http://schemas.microsoft.com/office/powerpoint/2010/main" val="1900767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65BA76-8F12-4EF1-A3B4-729988764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LEO Outlook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E7768F-34A9-4D8B-8E0A-00BE816614EA}"/>
              </a:ext>
            </a:extLst>
          </p:cNvPr>
          <p:cNvSpPr/>
          <p:nvPr/>
        </p:nvSpPr>
        <p:spPr>
          <a:xfrm>
            <a:off x="7779528" y="1249633"/>
            <a:ext cx="42378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409812*</a:t>
            </a:r>
            <a:r>
              <a:rPr lang="en-US" sz="2200" b="1" dirty="0">
                <a:highlight>
                  <a:srgbClr val="FF0000"/>
                </a:highlight>
              </a:rPr>
              <a:t> </a:t>
            </a:r>
            <a:r>
              <a:rPr lang="en-US" sz="2200" b="1" strike="sngStrike" dirty="0">
                <a:solidFill>
                  <a:srgbClr val="000000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  </a:t>
            </a:r>
            <a:r>
              <a:rPr lang="en-US" sz="2200" b="1" dirty="0">
                <a:solidFill>
                  <a:srgbClr val="000000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Planned  By 2030**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16D1C7-99AF-4C48-B673-AF04B641E091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41A5ABA-7B7A-4CA7-A376-1BAF5BA99C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992934"/>
              </p:ext>
            </p:extLst>
          </p:nvPr>
        </p:nvGraphicFramePr>
        <p:xfrm>
          <a:off x="7583857" y="2990131"/>
          <a:ext cx="4488873" cy="361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80C73A7-C4DF-452F-8FF9-383956C733F6}"/>
              </a:ext>
            </a:extLst>
          </p:cNvPr>
          <p:cNvSpPr txBox="1"/>
          <p:nvPr/>
        </p:nvSpPr>
        <p:spPr>
          <a:xfrm>
            <a:off x="8031820" y="1836127"/>
            <a:ext cx="3592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*Recent Addition of Rwanda ITU filing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**Based on FCC, FAA, ITU filings and other news information; number of spacecraft identified may not be realized operationally thus this is a worst-case outlook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A8FEA82-9FD6-4F42-9F1E-25B5279A92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188707"/>
              </p:ext>
            </p:extLst>
          </p:nvPr>
        </p:nvGraphicFramePr>
        <p:xfrm>
          <a:off x="119270" y="1249633"/>
          <a:ext cx="7424529" cy="5389710"/>
        </p:xfrm>
        <a:graphic>
          <a:graphicData uri="http://schemas.openxmlformats.org/drawingml/2006/table">
            <a:tbl>
              <a:tblPr/>
              <a:tblGrid>
                <a:gridCol w="1503195">
                  <a:extLst>
                    <a:ext uri="{9D8B030D-6E8A-4147-A177-3AD203B41FA5}">
                      <a16:colId xmlns:a16="http://schemas.microsoft.com/office/drawing/2014/main" val="3880266460"/>
                    </a:ext>
                  </a:extLst>
                </a:gridCol>
                <a:gridCol w="1165977">
                  <a:extLst>
                    <a:ext uri="{9D8B030D-6E8A-4147-A177-3AD203B41FA5}">
                      <a16:colId xmlns:a16="http://schemas.microsoft.com/office/drawing/2014/main" val="149713116"/>
                    </a:ext>
                  </a:extLst>
                </a:gridCol>
                <a:gridCol w="800180">
                  <a:extLst>
                    <a:ext uri="{9D8B030D-6E8A-4147-A177-3AD203B41FA5}">
                      <a16:colId xmlns:a16="http://schemas.microsoft.com/office/drawing/2014/main" val="320298867"/>
                    </a:ext>
                  </a:extLst>
                </a:gridCol>
                <a:gridCol w="1806121">
                  <a:extLst>
                    <a:ext uri="{9D8B030D-6E8A-4147-A177-3AD203B41FA5}">
                      <a16:colId xmlns:a16="http://schemas.microsoft.com/office/drawing/2014/main" val="2503756809"/>
                    </a:ext>
                  </a:extLst>
                </a:gridCol>
                <a:gridCol w="967837">
                  <a:extLst>
                    <a:ext uri="{9D8B030D-6E8A-4147-A177-3AD203B41FA5}">
                      <a16:colId xmlns:a16="http://schemas.microsoft.com/office/drawing/2014/main" val="2463599267"/>
                    </a:ext>
                  </a:extLst>
                </a:gridCol>
                <a:gridCol w="1181219">
                  <a:extLst>
                    <a:ext uri="{9D8B030D-6E8A-4147-A177-3AD203B41FA5}">
                      <a16:colId xmlns:a16="http://schemas.microsoft.com/office/drawing/2014/main" val="2862533788"/>
                    </a:ext>
                  </a:extLst>
                </a:gridCol>
              </a:tblGrid>
              <a:tr h="15350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ON ORBIT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PLANNED (&gt;80)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TARGETTED COMPLETION DATE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SPACECRAFT TYPE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44546A"/>
                          </a:solidFill>
                          <a:effectLst/>
                          <a:latin typeface="Calibri" panose="020F0502020204030204" pitchFamily="34" charset="0"/>
                        </a:rPr>
                        <a:t>NATION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702345"/>
                  </a:ext>
                </a:extLst>
              </a:tr>
              <a:tr h="11939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SpaceX (Starlink)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1694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41493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(int.) 1000+/year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93533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Planet Labs (Flock)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unknown (in flux)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 (in flux)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 Cubesat 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72541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OneWeb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648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043483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Swarm Technologies (SpaceBee)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0.25U-1U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731971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Spire (Lemur)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 (in flux)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unkown (in flux)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864018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 Guang (Jilin-1)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Size Satellite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415974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Satellogic (NUSAT)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Argentina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9546661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Kepler Communications 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3U,6U+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613818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Astrocast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12033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Fleet Space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1.5U, 3U, 6U, 12U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Austrailia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4808782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Lacuna Space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3U, 6U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1409634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Hongyun / Xingyun (Xinyung-2)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497379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ADASPACE (Tianyan 05 / Xingshidai-10)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Microsat,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78281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ZeroG Lab (Lingque, Magpie)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76017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Aistech (DANU, HYDRA)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2U, 6U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00850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248763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Future Navigation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656686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KLEO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smallsat, 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509153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Stara Space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PocketQube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03197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Canon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2622204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Hongyan (CASC)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Size Satellite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018918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SatRevolution (REC/STORK)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1024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2U, 6U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Poland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7476945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Lynk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Hosted or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817085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Lishui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Cubesat?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497443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NSL Comm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Isreal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368093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AST&amp;Science (SpaceMobile)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67190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Galaxy Space (Yinhe) 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838099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Sateliot (Prototype name: 3B5GSAT)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9246217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Astrome (Spacenet)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912137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Omnispace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10826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OroraTech (Walker-Star)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72302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Skycraft (Foundation)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Austrailia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151107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 JLTZ (Gemini)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Mexico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1898974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Innova Space (Libertadores de America)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PocketQube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Argentina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166109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Saab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3U Cubesat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Sweeden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739935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Array Labs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10000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1899302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Mangata Networks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791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Size Satellite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2823668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Hanwha Systems 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Korea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142987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Amazon (Project Kuiper)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3236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Microsat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851154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Guo Wang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12992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933776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CurvaNet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921354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Orbit20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353850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 Development Agency / Space Force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COTS 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715525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TGI / Theia 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178444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Yaliny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Cubesat?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Russia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454553"/>
                  </a:ext>
                </a:extLst>
              </a:tr>
              <a:tr h="11370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CINNAMON-217 and CINNAMON-937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327,320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unknown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Smallsat?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Rwanda</a:t>
                      </a:r>
                    </a:p>
                  </a:txBody>
                  <a:tcPr marL="5251" marR="5251" marT="52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481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502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98CA7-A9C4-419E-8FA1-C45A2019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Completed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AC887-B0E3-4C31-9411-1ED00CD8F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904" y="1268691"/>
            <a:ext cx="9712369" cy="4978400"/>
          </a:xfrm>
        </p:spPr>
        <p:txBody>
          <a:bodyPr/>
          <a:lstStyle/>
          <a:p>
            <a:r>
              <a:rPr lang="en-US" dirty="0"/>
              <a:t>Sent Secondary O/O questionnaire </a:t>
            </a:r>
            <a:r>
              <a:rPr lang="en-US" dirty="0">
                <a:solidFill>
                  <a:schemeClr val="tx1"/>
                </a:solidFill>
              </a:rPr>
              <a:t>on Large Constellations CONOPS </a:t>
            </a:r>
            <a:r>
              <a:rPr lang="en-US" dirty="0"/>
              <a:t>to</a:t>
            </a:r>
          </a:p>
          <a:p>
            <a:pPr lvl="1"/>
            <a:r>
              <a:rPr lang="en-US" dirty="0"/>
              <a:t>Amazon Kuiper</a:t>
            </a:r>
          </a:p>
          <a:p>
            <a:pPr lvl="1"/>
            <a:r>
              <a:rPr lang="en-US" dirty="0"/>
              <a:t>Space Development Agency</a:t>
            </a:r>
          </a:p>
          <a:p>
            <a:r>
              <a:rPr lang="en-US" dirty="0"/>
              <a:t>Established CONOPS with multiple Secondary O/</a:t>
            </a:r>
            <a:r>
              <a:rPr lang="en-US" dirty="0" err="1"/>
              <a:t>Os</a:t>
            </a:r>
            <a:endParaRPr lang="en-US" dirty="0"/>
          </a:p>
          <a:p>
            <a:pPr lvl="1"/>
            <a:r>
              <a:rPr lang="en-US" dirty="0"/>
              <a:t>To Include SpaceX crewed missions</a:t>
            </a:r>
          </a:p>
        </p:txBody>
      </p:sp>
    </p:spTree>
    <p:extLst>
      <p:ext uri="{BB962C8B-B14F-4D97-AF65-F5344CB8AC3E}">
        <p14:creationId xmlns:p14="http://schemas.microsoft.com/office/powerpoint/2010/main" val="3599776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81DF-A1FE-4AB2-95D9-4E832366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Large Constellation CONOPS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EBD01-31C1-4BC2-BD9A-C2C220168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0949193" cy="4978400"/>
          </a:xfrm>
        </p:spPr>
        <p:txBody>
          <a:bodyPr/>
          <a:lstStyle/>
          <a:p>
            <a:r>
              <a:rPr lang="en-US" sz="2400" dirty="0"/>
              <a:t>For known ascending missions such as identified Starlink and </a:t>
            </a:r>
            <a:r>
              <a:rPr lang="en-US" sz="2400" dirty="0" err="1"/>
              <a:t>OneWeb</a:t>
            </a:r>
            <a:r>
              <a:rPr lang="en-US" sz="2400" dirty="0"/>
              <a:t>,  CARA defers to the O/O ephemeris reflecting ascent maneuvers</a:t>
            </a:r>
          </a:p>
          <a:p>
            <a:r>
              <a:rPr lang="en-US" sz="2400" dirty="0"/>
              <a:t>For non-maneuverable </a:t>
            </a:r>
            <a:r>
              <a:rPr lang="en-US" sz="2400" dirty="0" err="1"/>
              <a:t>Starlink</a:t>
            </a:r>
            <a:r>
              <a:rPr lang="en-US" sz="2400" dirty="0"/>
              <a:t> payloads, CARA will recommend/assist in maneuver planning</a:t>
            </a:r>
          </a:p>
          <a:p>
            <a:pPr lvl="1"/>
            <a:r>
              <a:rPr lang="en-US" sz="2000" dirty="0"/>
              <a:t>Identified via Space-Track Maneuverability Flag</a:t>
            </a:r>
          </a:p>
          <a:p>
            <a:pPr lvl="1"/>
            <a:r>
              <a:rPr lang="en-US" sz="2000" dirty="0"/>
              <a:t>If a Starlink payload has “Unknown” maneuverability per Space-Track, CARA will reach out to determine status</a:t>
            </a:r>
          </a:p>
          <a:p>
            <a:r>
              <a:rPr lang="en-US" sz="2400" dirty="0"/>
              <a:t>Daily </a:t>
            </a:r>
            <a:r>
              <a:rPr lang="en-US" sz="2400" dirty="0" err="1"/>
              <a:t>Starlink</a:t>
            </a:r>
            <a:r>
              <a:rPr lang="en-US" sz="2400" dirty="0"/>
              <a:t> email sent to all CARA missions with latest Space-Track active/maneuverable flag information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43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81DF-A1FE-4AB2-95D9-4E832366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Large Constellation CONOPS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EBD01-31C1-4BC2-BD9A-C2C220168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0506431" cy="4978400"/>
          </a:xfrm>
        </p:spPr>
        <p:txBody>
          <a:bodyPr/>
          <a:lstStyle/>
          <a:p>
            <a:r>
              <a:rPr lang="en-US" sz="2400" dirty="0"/>
              <a:t>CARA utilizes the Automated Maneuver Screening (AMS) script </a:t>
            </a:r>
          </a:p>
          <a:p>
            <a:pPr lvl="1"/>
            <a:r>
              <a:rPr lang="en-US" sz="2000" dirty="0"/>
              <a:t>Allows automatic repeated screenings of special maneuver ephemerides</a:t>
            </a:r>
            <a:r>
              <a:rPr lang="en-US" sz="2000" dirty="0">
                <a:solidFill>
                  <a:schemeClr val="tx1"/>
                </a:solidFill>
              </a:rPr>
              <a:t> every 8 hours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Only needed for maneuvers planned and executed within 24 hours i.e., emergency situations for missions within Starlink ascent or final orbit altitudes (~280 – 570 km)</a:t>
            </a:r>
          </a:p>
          <a:p>
            <a:r>
              <a:rPr lang="en-US" sz="2400" dirty="0">
                <a:solidFill>
                  <a:schemeClr val="tx1"/>
                </a:solidFill>
              </a:rPr>
              <a:t>CARA Supports routine meetings with </a:t>
            </a:r>
            <a:r>
              <a:rPr lang="en-US" sz="2400" dirty="0" err="1">
                <a:solidFill>
                  <a:schemeClr val="tx1"/>
                </a:solidFill>
              </a:rPr>
              <a:t>OneWeb</a:t>
            </a:r>
            <a:r>
              <a:rPr lang="en-US" sz="2400" dirty="0">
                <a:solidFill>
                  <a:schemeClr val="tx1"/>
                </a:solidFill>
              </a:rPr>
              <a:t> team to discuss conjunction events</a:t>
            </a:r>
          </a:p>
          <a:p>
            <a:pPr lvl="1"/>
            <a:r>
              <a:rPr lang="en-US" sz="2000" dirty="0" err="1">
                <a:solidFill>
                  <a:schemeClr val="tx1"/>
                </a:solidFill>
              </a:rPr>
              <a:t>OneWeb</a:t>
            </a:r>
            <a:r>
              <a:rPr lang="en-US" sz="2000" dirty="0">
                <a:solidFill>
                  <a:schemeClr val="tx1"/>
                </a:solidFill>
              </a:rPr>
              <a:t> team replans ascent maneuvers as needed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Secondary Payload Contact procedure used for high interest events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CARA reaches out to secondary payloads on behalf of supported missions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Determines further maneuverability and ephemeris information directly from O/O whenever possible</a:t>
            </a:r>
          </a:p>
          <a:p>
            <a:pPr lvl="1"/>
            <a:endParaRPr lang="en-US" sz="2000" dirty="0">
              <a:solidFill>
                <a:schemeClr val="tx1"/>
              </a:solidFill>
            </a:endParaRP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52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A059-5392-4E8C-8859-4A21127A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96F69-36B1-4DFE-BCFD-34560797E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613337" cy="4978400"/>
          </a:xfrm>
        </p:spPr>
        <p:txBody>
          <a:bodyPr/>
          <a:lstStyle/>
          <a:p>
            <a:r>
              <a:rPr lang="en-US" dirty="0"/>
              <a:t>Large effort to coordinate with numerous large constellation operators and secondary O/Os in general</a:t>
            </a:r>
          </a:p>
          <a:p>
            <a:r>
              <a:rPr lang="en-US" dirty="0"/>
              <a:t>Each O/O has their own CONOPS and have various levels of CA CONOPS sophistication</a:t>
            </a:r>
          </a:p>
          <a:p>
            <a:r>
              <a:rPr lang="en-US" dirty="0"/>
              <a:t>O/O ephemeris quality evaluation is important in order to determine the efficacy of the O/O solution for decision-making</a:t>
            </a:r>
            <a:endParaRPr lang="en-US" strike="sngStrike" dirty="0"/>
          </a:p>
          <a:p>
            <a:r>
              <a:rPr lang="en-US" dirty="0"/>
              <a:t>Need to continue nominal operations while incorporating new large constellation and other secondary payload evaluation and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359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FFFB-9F8E-4BE1-931E-433CBA36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7A680-38B7-45B6-BC0F-95916B77F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516" y="1102659"/>
            <a:ext cx="10920317" cy="5613341"/>
          </a:xfrm>
        </p:spPr>
        <p:txBody>
          <a:bodyPr/>
          <a:lstStyle/>
          <a:p>
            <a:r>
              <a:rPr lang="en-US" sz="2200" dirty="0"/>
              <a:t>Continue dialog with Starlink and OneWeb teams to identify any potential issues and develop mitigation strategies as needed</a:t>
            </a:r>
          </a:p>
          <a:p>
            <a:pPr lvl="1"/>
            <a:r>
              <a:rPr lang="en-US" sz="2000" dirty="0"/>
              <a:t>CONOPS are revisited and updated every 6 months as necessary</a:t>
            </a:r>
          </a:p>
          <a:p>
            <a:r>
              <a:rPr lang="en-US" sz="2400" dirty="0"/>
              <a:t>Work with future secondary O/O missions to understand their CONOPS and how CARA can continue to support and protect NASA missions</a:t>
            </a:r>
          </a:p>
          <a:p>
            <a:pPr lvl="1"/>
            <a:r>
              <a:rPr lang="en-US" dirty="0"/>
              <a:t>CARA sends a questionnaire to the owner operator </a:t>
            </a:r>
          </a:p>
          <a:p>
            <a:pPr lvl="1"/>
            <a:r>
              <a:rPr lang="en-US" dirty="0"/>
              <a:t>Works with their team to create a CONOPS</a:t>
            </a:r>
          </a:p>
          <a:p>
            <a:r>
              <a:rPr lang="en-US" sz="2400" dirty="0"/>
              <a:t>CARA reviews all Federal Communications Commission (FCC) and Federal Aviation Administration (FAA) licenses and provides feedback where applicable as part of the standard review process</a:t>
            </a:r>
          </a:p>
          <a:p>
            <a:pPr lvl="1"/>
            <a:r>
              <a:rPr lang="en-US" sz="2000" dirty="0"/>
              <a:t>CARA provides technical comments but cannot require CONOPS and/or propulsion</a:t>
            </a:r>
          </a:p>
          <a:p>
            <a:r>
              <a:rPr lang="en-US" sz="2400" dirty="0"/>
              <a:t>Mission Cheat Sheet</a:t>
            </a:r>
          </a:p>
          <a:p>
            <a:pPr lvl="1"/>
            <a:r>
              <a:rPr lang="en-US" sz="2000" dirty="0"/>
              <a:t>Guide to mission personnel on what to look for when evaluating HIEs with specific Secondary O/</a:t>
            </a:r>
            <a:r>
              <a:rPr lang="en-US" sz="2000" dirty="0" err="1"/>
              <a:t>Os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61295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DA57F6-6B22-4CFF-869D-0D44B4FB3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Stats</a:t>
            </a:r>
          </a:p>
        </p:txBody>
      </p:sp>
    </p:spTree>
    <p:extLst>
      <p:ext uri="{BB962C8B-B14F-4D97-AF65-F5344CB8AC3E}">
        <p14:creationId xmlns:p14="http://schemas.microsoft.com/office/powerpoint/2010/main" val="1450499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Conjunctions with ESC Missions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3FE278-EF83-47DF-89AA-4E4B4ED45331}"/>
              </a:ext>
            </a:extLst>
          </p:cNvPr>
          <p:cNvCxnSpPr/>
          <p:nvPr/>
        </p:nvCxnSpPr>
        <p:spPr bwMode="auto">
          <a:xfrm flipV="1">
            <a:off x="2841174" y="1344381"/>
            <a:ext cx="0" cy="48659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D5F342-029B-48BB-8B7A-DF8E872F76BA}"/>
              </a:ext>
            </a:extLst>
          </p:cNvPr>
          <p:cNvCxnSpPr/>
          <p:nvPr/>
        </p:nvCxnSpPr>
        <p:spPr bwMode="auto">
          <a:xfrm flipV="1">
            <a:off x="4316199" y="1344381"/>
            <a:ext cx="0" cy="48659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C9FA7D9-1860-4E2A-83A3-2A3A674EDE69}"/>
              </a:ext>
            </a:extLst>
          </p:cNvPr>
          <p:cNvCxnSpPr/>
          <p:nvPr/>
        </p:nvCxnSpPr>
        <p:spPr bwMode="auto">
          <a:xfrm flipV="1">
            <a:off x="4664547" y="1333491"/>
            <a:ext cx="0" cy="48659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760214-4560-4C25-8E90-9D2B678BE2CE}"/>
              </a:ext>
            </a:extLst>
          </p:cNvPr>
          <p:cNvCxnSpPr/>
          <p:nvPr/>
        </p:nvCxnSpPr>
        <p:spPr bwMode="auto">
          <a:xfrm flipV="1">
            <a:off x="6629424" y="1338930"/>
            <a:ext cx="0" cy="48659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B93962-DBC5-468D-A949-2F0BDDADA368}"/>
              </a:ext>
            </a:extLst>
          </p:cNvPr>
          <p:cNvCxnSpPr/>
          <p:nvPr/>
        </p:nvCxnSpPr>
        <p:spPr bwMode="auto">
          <a:xfrm flipV="1">
            <a:off x="7026758" y="1360698"/>
            <a:ext cx="0" cy="48659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BB23A0A-A6A1-41B3-AE89-47AF8FF52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1085614"/>
            <a:ext cx="9892146" cy="53616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F12283-FA2B-43CA-A0D3-480C7971EFE8}"/>
              </a:ext>
            </a:extLst>
          </p:cNvPr>
          <p:cNvSpPr txBox="1"/>
          <p:nvPr/>
        </p:nvSpPr>
        <p:spPr>
          <a:xfrm>
            <a:off x="3518281" y="984872"/>
            <a:ext cx="622228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Events within 0.5x5x5-km Volume by Object Type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AAEFB7-1210-446D-9A71-3CA597D890B3}"/>
              </a:ext>
            </a:extLst>
          </p:cNvPr>
          <p:cNvSpPr txBox="1"/>
          <p:nvPr/>
        </p:nvSpPr>
        <p:spPr>
          <a:xfrm>
            <a:off x="8560816" y="1625866"/>
            <a:ext cx="225419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Plot includes data for all historical ESC missions</a:t>
            </a:r>
          </a:p>
        </p:txBody>
      </p:sp>
    </p:spTree>
    <p:extLst>
      <p:ext uri="{BB962C8B-B14F-4D97-AF65-F5344CB8AC3E}">
        <p14:creationId xmlns:p14="http://schemas.microsoft.com/office/powerpoint/2010/main" val="53565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Representative Historical Events by Risk Category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7064D6-E004-42BE-AD19-38EEE92E86FB}"/>
              </a:ext>
            </a:extLst>
          </p:cNvPr>
          <p:cNvSpPr/>
          <p:nvPr/>
        </p:nvSpPr>
        <p:spPr>
          <a:xfrm>
            <a:off x="35323" y="2551837"/>
            <a:ext cx="1570318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73038" indent="-173038">
              <a:buFont typeface="+mj-lt"/>
              <a:buAutoNum type="arabicPeriod"/>
            </a:pPr>
            <a:r>
              <a:rPr lang="en-US" sz="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Fengyun</a:t>
            </a: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1-C event, 11 JAN 2007</a:t>
            </a:r>
          </a:p>
          <a:p>
            <a:pPr marL="173038" indent="-173038">
              <a:buFont typeface="+mj-lt"/>
              <a:buAutoNum type="arabicPeriod"/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Iridium-Cosmos event, 12 FEB 2009</a:t>
            </a:r>
          </a:p>
          <a:p>
            <a:pPr marL="173038" indent="-173038">
              <a:buFont typeface="+mj-lt"/>
              <a:buAutoNum type="arabicPeriod"/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screening volume update ca. Fall 2010</a:t>
            </a:r>
          </a:p>
          <a:p>
            <a:pPr marL="173038" indent="-173038">
              <a:buFont typeface="+mj-lt"/>
              <a:buAutoNum type="arabicPeriod"/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Added second LEO screening, 1 MAR 2014</a:t>
            </a:r>
          </a:p>
          <a:p>
            <a:pPr marL="173038" indent="-173038">
              <a:buFont typeface="+mj-lt"/>
              <a:buAutoNum type="arabicPeriod"/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CONOPS, 1 NOV 2014</a:t>
            </a:r>
          </a:p>
          <a:p>
            <a:pPr marL="173038" indent="-173038">
              <a:buFont typeface="+mj-lt"/>
              <a:buAutoNum type="arabicPeriod"/>
            </a:pPr>
            <a:r>
              <a:rPr lang="en-US" sz="9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OneWeb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Operational Launches begin, Feb 2020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3038" indent="-173038">
              <a:buFont typeface="+mj-lt"/>
              <a:buAutoNum type="arabicPeriod"/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 Published, 9 Dec 2020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BFDF41-5804-40BA-9302-EA7491728F24}"/>
              </a:ext>
            </a:extLst>
          </p:cNvPr>
          <p:cNvGrpSpPr/>
          <p:nvPr/>
        </p:nvGrpSpPr>
        <p:grpSpPr>
          <a:xfrm>
            <a:off x="1707009" y="1114791"/>
            <a:ext cx="10380535" cy="5182416"/>
            <a:chOff x="1439155" y="1102659"/>
            <a:chExt cx="10380535" cy="51824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3E0633A-0B4F-4F59-A6BD-C1102B390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9155" y="1331829"/>
              <a:ext cx="10380535" cy="4953246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53FE278-EF83-47DF-89AA-4E4B4ED45331}"/>
                </a:ext>
              </a:extLst>
            </p:cNvPr>
            <p:cNvCxnSpPr/>
            <p:nvPr/>
          </p:nvCxnSpPr>
          <p:spPr bwMode="auto">
            <a:xfrm flipV="1">
              <a:off x="2841174" y="1344381"/>
              <a:ext cx="0" cy="486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6D5F342-029B-48BB-8B7A-DF8E872F76BA}"/>
                </a:ext>
              </a:extLst>
            </p:cNvPr>
            <p:cNvCxnSpPr/>
            <p:nvPr/>
          </p:nvCxnSpPr>
          <p:spPr bwMode="auto">
            <a:xfrm flipV="1">
              <a:off x="4316199" y="1344381"/>
              <a:ext cx="0" cy="486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C9FA7D9-1860-4E2A-83A3-2A3A674EDE69}"/>
                </a:ext>
              </a:extLst>
            </p:cNvPr>
            <p:cNvCxnSpPr/>
            <p:nvPr/>
          </p:nvCxnSpPr>
          <p:spPr bwMode="auto">
            <a:xfrm flipV="1">
              <a:off x="4664547" y="1333491"/>
              <a:ext cx="0" cy="486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4760214-4560-4C25-8E90-9D2B678BE2CE}"/>
                </a:ext>
              </a:extLst>
            </p:cNvPr>
            <p:cNvCxnSpPr>
              <a:cxnSpLocks/>
              <a:endCxn id="20" idx="0"/>
            </p:cNvCxnSpPr>
            <p:nvPr/>
          </p:nvCxnSpPr>
          <p:spPr bwMode="auto">
            <a:xfrm flipV="1">
              <a:off x="6629424" y="1482175"/>
              <a:ext cx="23472" cy="47226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6B93962-DBC5-468D-A949-2F0BDDADA368}"/>
                </a:ext>
              </a:extLst>
            </p:cNvPr>
            <p:cNvCxnSpPr/>
            <p:nvPr/>
          </p:nvCxnSpPr>
          <p:spPr bwMode="auto">
            <a:xfrm flipV="1">
              <a:off x="7026758" y="1360698"/>
              <a:ext cx="0" cy="486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F88167C-E1FC-4129-9B59-AA0D1C76A900}"/>
                </a:ext>
              </a:extLst>
            </p:cNvPr>
            <p:cNvCxnSpPr/>
            <p:nvPr/>
          </p:nvCxnSpPr>
          <p:spPr bwMode="auto">
            <a:xfrm flipV="1">
              <a:off x="10818728" y="1102659"/>
              <a:ext cx="0" cy="486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B7C5FBB-B3E1-4A49-BB2C-E34A3233713F}"/>
                </a:ext>
              </a:extLst>
            </p:cNvPr>
            <p:cNvCxnSpPr/>
            <p:nvPr/>
          </p:nvCxnSpPr>
          <p:spPr bwMode="auto">
            <a:xfrm flipV="1">
              <a:off x="10379113" y="1102659"/>
              <a:ext cx="0" cy="48659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264290-153D-469E-88B2-A6F6B03C61C6}"/>
                </a:ext>
              </a:extLst>
            </p:cNvPr>
            <p:cNvSpPr txBox="1"/>
            <p:nvPr/>
          </p:nvSpPr>
          <p:spPr>
            <a:xfrm>
              <a:off x="2706871" y="1482172"/>
              <a:ext cx="308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6F543F-66A2-4847-813E-DE9E72752F48}"/>
                </a:ext>
              </a:extLst>
            </p:cNvPr>
            <p:cNvSpPr txBox="1"/>
            <p:nvPr/>
          </p:nvSpPr>
          <p:spPr>
            <a:xfrm>
              <a:off x="4191462" y="1482173"/>
              <a:ext cx="308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44502C0-C320-4D30-9D8C-944C78871260}"/>
                </a:ext>
              </a:extLst>
            </p:cNvPr>
            <p:cNvSpPr txBox="1"/>
            <p:nvPr/>
          </p:nvSpPr>
          <p:spPr>
            <a:xfrm>
              <a:off x="4521411" y="1482174"/>
              <a:ext cx="308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6802F7-78E6-459F-82F4-B96B54A94304}"/>
                </a:ext>
              </a:extLst>
            </p:cNvPr>
            <p:cNvSpPr txBox="1"/>
            <p:nvPr/>
          </p:nvSpPr>
          <p:spPr>
            <a:xfrm>
              <a:off x="6498840" y="1482175"/>
              <a:ext cx="308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AE6D05-C9EA-47E8-A80C-6B665644105F}"/>
                </a:ext>
              </a:extLst>
            </p:cNvPr>
            <p:cNvSpPr txBox="1"/>
            <p:nvPr/>
          </p:nvSpPr>
          <p:spPr>
            <a:xfrm>
              <a:off x="6894689" y="1482171"/>
              <a:ext cx="308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EF7F0DB-3B09-42FF-957C-7CDED39ECF11}"/>
                </a:ext>
              </a:extLst>
            </p:cNvPr>
            <p:cNvSpPr txBox="1"/>
            <p:nvPr/>
          </p:nvSpPr>
          <p:spPr>
            <a:xfrm>
              <a:off x="10252151" y="1482171"/>
              <a:ext cx="308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5CF2295-5D25-48BC-8C3E-435931F9B6A1}"/>
                </a:ext>
              </a:extLst>
            </p:cNvPr>
            <p:cNvSpPr txBox="1"/>
            <p:nvPr/>
          </p:nvSpPr>
          <p:spPr>
            <a:xfrm>
              <a:off x="10687224" y="1482170"/>
              <a:ext cx="308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1422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Cumulative Work Tier Stats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D1809B-3EF0-4AF1-B598-0F6385146842}"/>
              </a:ext>
            </a:extLst>
          </p:cNvPr>
          <p:cNvSpPr txBox="1"/>
          <p:nvPr/>
        </p:nvSpPr>
        <p:spPr>
          <a:xfrm>
            <a:off x="7446252" y="1346057"/>
            <a:ext cx="37715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Tier Definitions</a:t>
            </a:r>
          </a:p>
          <a:p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Email or phone notification</a:t>
            </a:r>
          </a:p>
          <a:p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HIE briefing, MTS, or Sensor Coverage</a:t>
            </a:r>
          </a:p>
          <a:p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Maneuver Screening</a:t>
            </a:r>
          </a:p>
          <a:p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Execute Maneuver or Waive/Re-plan existing maneuver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76D43474-8A34-410D-9679-F0749F40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42" y="5413734"/>
            <a:ext cx="417465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1pPr>
            <a:lvl2pPr marL="742950" indent="-28575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2pPr>
            <a:lvl3pPr marL="1143000" indent="-22860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3pPr>
            <a:lvl4pPr marL="1600200" indent="-22860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4pPr>
            <a:lvl5pPr marL="2057400" indent="-22860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*Note that Tier 1 statistics are incomplete for Jan. 2005 – Aug. 2010.  They were compiled using all past records on file and do not account for all events monitored during this time period.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0B599-284C-4A9B-B659-A187296C407F}"/>
              </a:ext>
            </a:extLst>
          </p:cNvPr>
          <p:cNvSpPr txBox="1"/>
          <p:nvPr/>
        </p:nvSpPr>
        <p:spPr>
          <a:xfrm>
            <a:off x="1351684" y="1161391"/>
            <a:ext cx="2706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Historical Work Tiers*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629B0A-EC23-4ECD-87ED-D093A948A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732" y="1467903"/>
            <a:ext cx="5128872" cy="38315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B6A092-04BB-4945-9945-762B102848AF}"/>
              </a:ext>
            </a:extLst>
          </p:cNvPr>
          <p:cNvSpPr txBox="1"/>
          <p:nvPr/>
        </p:nvSpPr>
        <p:spPr>
          <a:xfrm>
            <a:off x="6922398" y="3405338"/>
            <a:ext cx="481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YTD - CARA Supported Missions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FF3048E8-3653-4EBF-A783-C933D1717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1" y="5399201"/>
            <a:ext cx="417465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1pPr>
            <a:lvl2pPr marL="742950" indent="-28575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2pPr>
            <a:lvl3pPr marL="1143000" indent="-22860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3pPr>
            <a:lvl4pPr marL="1600200" indent="-22860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4pPr>
            <a:lvl5pPr marL="2057400" indent="-228600" algn="ctr" eaLnBrk="0" hangingPunct="0">
              <a:defRPr sz="2000">
                <a:solidFill>
                  <a:srgbClr val="990099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990099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**Note that Aqua, Aura, Terra are operating under Devolution Parallel Operations since March 26, 2020 after which CARA WTs no longer apply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D4DAD5-48D2-4CE1-9975-9492D7D76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774" y="3809755"/>
            <a:ext cx="5067300" cy="15011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8113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Interest Events: </a:t>
            </a:r>
            <a:br>
              <a:rPr lang="en-US" dirty="0"/>
            </a:br>
            <a:r>
              <a:rPr lang="en-US" dirty="0"/>
              <a:t>1 Nov 2020 through 1 Oct 2021</a:t>
            </a: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401845B8-A046-4D53-93E0-B147C1A83B06}"/>
              </a:ext>
            </a:extLst>
          </p:cNvPr>
          <p:cNvSpPr/>
          <p:nvPr/>
        </p:nvSpPr>
        <p:spPr bwMode="auto">
          <a:xfrm>
            <a:off x="2670105" y="4786654"/>
            <a:ext cx="6625485" cy="137406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99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363383-7926-4DC5-98B0-24AE67FC1A46}"/>
              </a:ext>
            </a:extLst>
          </p:cNvPr>
          <p:cNvSpPr/>
          <p:nvPr/>
        </p:nvSpPr>
        <p:spPr>
          <a:xfrm>
            <a:off x="2080441" y="4968585"/>
            <a:ext cx="8213835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625" indent="0" eaLnBrk="1" hangingPunct="1">
              <a:lnSpc>
                <a:spcPct val="90000"/>
              </a:lnSpc>
              <a:buNone/>
              <a:tabLst>
                <a:tab pos="1255713" algn="l"/>
              </a:tabLs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Totals are for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CARA’s ~65 missions</a:t>
            </a:r>
          </a:p>
          <a:p>
            <a:pPr marL="1025525" lvl="1" indent="-173038" eaLnBrk="1" hangingPunct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CARA work tier events: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(of which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ESC)</a:t>
            </a:r>
          </a:p>
          <a:p>
            <a:pPr marL="1025525" lvl="1" indent="-173038" eaLnBrk="1" hangingPunct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CARA work tier 3 &amp; 4: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(of which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ESC)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01DC644-7C51-4FB5-BA48-4269B812E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003369"/>
              </p:ext>
            </p:extLst>
          </p:nvPr>
        </p:nvGraphicFramePr>
        <p:xfrm>
          <a:off x="1449153" y="1498779"/>
          <a:ext cx="4286152" cy="263325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0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08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of Events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11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 Notify O/O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(Email/phone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11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 Brief O/O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(HIE package,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MTS,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etc.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42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 Maneuver Options Screened</a:t>
                      </a:r>
                      <a:endParaRPr lang="en-US" sz="14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11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4: Execute mitigation action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(RMM/Waive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en-US" sz="11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Replan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maneuver)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42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AC24941-8DEE-47D6-A0C5-582A4ED53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831898"/>
              </p:ext>
            </p:extLst>
          </p:nvPr>
        </p:nvGraphicFramePr>
        <p:xfrm>
          <a:off x="6456697" y="1459999"/>
          <a:ext cx="3490468" cy="27108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92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7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615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MOWG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Tier 4 (RMM)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Spring&amp;Fall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 2020 – Oct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events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39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Spring&amp;Fall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2019 – Oct 2020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event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4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Spring&amp;Fall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2019</a:t>
                      </a: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 – Nov 2019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events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9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Spring&amp;Fall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 – Nov 2018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events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Spring&amp;Fall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 2016– Oct</a:t>
                      </a:r>
                      <a:r>
                        <a:rPr lang="en-US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events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190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WT4 for 705-km Constellations</a:t>
            </a:r>
            <a:br>
              <a:rPr lang="en-US" dirty="0"/>
            </a:br>
            <a:r>
              <a:rPr lang="en-US" dirty="0"/>
              <a:t> (1 Nov 2020 to 1 Oct 2021)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B80003-3FB0-4D0D-9AAF-54190460EA4E}"/>
              </a:ext>
            </a:extLst>
          </p:cNvPr>
          <p:cNvSpPr/>
          <p:nvPr/>
        </p:nvSpPr>
        <p:spPr>
          <a:xfrm>
            <a:off x="397704" y="1398666"/>
            <a:ext cx="111465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were no new Work Tier 4 events for the constellation satellites GCOM-W1, CALIPSO, CloudSat, and OCO-2 between 1 Nov 2020 and 1 Oct 2021</a:t>
            </a:r>
          </a:p>
        </p:txBody>
      </p:sp>
    </p:spTree>
    <p:extLst>
      <p:ext uri="{BB962C8B-B14F-4D97-AF65-F5344CB8AC3E}">
        <p14:creationId xmlns:p14="http://schemas.microsoft.com/office/powerpoint/2010/main" val="160450126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ARA Widescreen.potx" id="{172BED5F-F1EF-4F25-8F6A-EA0AEA143F30}" vid="{298C1912-982B-4C9E-85BF-8658D20B99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EC86D36B0224CA5C4FAED4D431100" ma:contentTypeVersion="11" ma:contentTypeDescription="Create a new document." ma:contentTypeScope="" ma:versionID="75c53a7622c0f1b365079235fc462bc8">
  <xsd:schema xmlns:xsd="http://www.w3.org/2001/XMLSchema" xmlns:xs="http://www.w3.org/2001/XMLSchema" xmlns:p="http://schemas.microsoft.com/office/2006/metadata/properties" xmlns:ns2="bd627bbc-ad98-446e-a4a8-6f15fe66cb86" xmlns:ns3="c27f5fce-b55c-4d22-8eb2-bd0448788fc7" targetNamespace="http://schemas.microsoft.com/office/2006/metadata/properties" ma:root="true" ma:fieldsID="bb88545231e2151ab290e14f8495a743" ns2:_="" ns3:_="">
    <xsd:import namespace="bd627bbc-ad98-446e-a4a8-6f15fe66cb86"/>
    <xsd:import namespace="c27f5fce-b55c-4d22-8eb2-bd0448788fc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27bbc-ad98-446e-a4a8-6f15fe66cb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f5fce-b55c-4d22-8eb2-bd0448788f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d627bbc-ad98-446e-a4a8-6f15fe66cb86">
      <UserInfo>
        <DisplayName>Johnson, Megan Rene. (GSFC-595.0)[AI SOLUTIONS, INC]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1E6FFF0-0180-4A40-8EE7-6737A8B465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27bbc-ad98-446e-a4a8-6f15fe66cb86"/>
    <ds:schemaRef ds:uri="c27f5fce-b55c-4d22-8eb2-bd0448788f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D00B52-271B-4482-AEEA-C68251BDA8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84D78C-975D-4339-BE2C-5613736212E1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c27f5fce-b55c-4d22-8eb2-bd0448788fc7"/>
    <ds:schemaRef ds:uri="http://www.w3.org/XML/1998/namespace"/>
    <ds:schemaRef ds:uri="http://purl.org/dc/terms/"/>
    <ds:schemaRef ds:uri="bd627bbc-ad98-446e-a4a8-6f15fe66cb86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CARA Widescreen</Template>
  <TotalTime>5930</TotalTime>
  <Words>1918</Words>
  <Application>Microsoft Office PowerPoint</Application>
  <PresentationFormat>Widescreen</PresentationFormat>
  <Paragraphs>466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Cambria</vt:lpstr>
      <vt:lpstr>Times New Roman</vt:lpstr>
      <vt:lpstr>1_presentationtemplate (3)</vt:lpstr>
      <vt:lpstr>CARA Presentation for Fall 2021 Mission Operations Working Group (MOWG)</vt:lpstr>
      <vt:lpstr>Agenda</vt:lpstr>
      <vt:lpstr>Cara status</vt:lpstr>
      <vt:lpstr>CARA on Cloud</vt:lpstr>
      <vt:lpstr>NID Status</vt:lpstr>
      <vt:lpstr>Large constellation/ secondary o/o status</vt:lpstr>
      <vt:lpstr>Starlink Event Stats  2020</vt:lpstr>
      <vt:lpstr>Starlink Event Stats  (2021 YTD)</vt:lpstr>
      <vt:lpstr>OneWeb Event Stats  (2021 YTD)</vt:lpstr>
      <vt:lpstr>Flock Events</vt:lpstr>
      <vt:lpstr>SpaceBEE Events</vt:lpstr>
      <vt:lpstr>Status of Known Large Constellations on Orbit  LEO</vt:lpstr>
      <vt:lpstr>Future LEO Outlook</vt:lpstr>
      <vt:lpstr>Recent Completed Work</vt:lpstr>
      <vt:lpstr>Summary of Large Constellation CONOPS</vt:lpstr>
      <vt:lpstr>Summary of Large Constellation CONOPS</vt:lpstr>
      <vt:lpstr>Challenges</vt:lpstr>
      <vt:lpstr>Future Work</vt:lpstr>
      <vt:lpstr>CARA Stats</vt:lpstr>
      <vt:lpstr>Number of Conjunctions with ESC Missions</vt:lpstr>
      <vt:lpstr>Representative Historical Events by Risk Category</vt:lpstr>
      <vt:lpstr>Cumulative Work Tier Stats</vt:lpstr>
      <vt:lpstr>High Interest Events:  1 Nov 2020 through 1 Oct 2021</vt:lpstr>
      <vt:lpstr>New WT4 for 705-km Constellations  (1 Nov 2020 to 1 Oct 2021)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Moody, Benjamin K. (GSFC-595.0)[OMITRON]</dc:creator>
  <cp:lastModifiedBy>Baker, Redenna A (GSFC-595.0)[OMITRON]</cp:lastModifiedBy>
  <cp:revision>61</cp:revision>
  <dcterms:created xsi:type="dcterms:W3CDTF">2020-07-27T15:17:05Z</dcterms:created>
  <dcterms:modified xsi:type="dcterms:W3CDTF">2021-11-03T13:38:37Z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0x010100267EC86D36B0224CA5C4FAED4D431100</vt:lpwstr>
  </property>
</Properties>
</file>