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327" r:id="rId2"/>
    <p:sldId id="340" r:id="rId3"/>
    <p:sldId id="286" r:id="rId4"/>
    <p:sldId id="278" r:id="rId5"/>
    <p:sldId id="341" r:id="rId6"/>
    <p:sldId id="344" r:id="rId7"/>
    <p:sldId id="342" r:id="rId8"/>
    <p:sldId id="346" r:id="rId9"/>
    <p:sldId id="345" r:id="rId10"/>
    <p:sldId id="295"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0" autoAdjust="0"/>
    <p:restoredTop sz="76744"/>
  </p:normalViewPr>
  <p:slideViewPr>
    <p:cSldViewPr snapToGrid="0">
      <p:cViewPr>
        <p:scale>
          <a:sx n="110" d="100"/>
          <a:sy n="110" d="100"/>
        </p:scale>
        <p:origin x="1224" y="2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C6FF2C-6ACD-254A-8398-D283BC9ED5AA}" type="datetimeFigureOut">
              <a:rPr lang="en-US" smtClean="0"/>
              <a:t>11/4/21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5C48354-48EF-6D40-84B9-F5298E422A18}" type="slidenum">
              <a:rPr lang="en-US" smtClean="0"/>
              <a:t>‹#›</a:t>
            </a:fld>
            <a:endParaRPr lang="en-US"/>
          </a:p>
        </p:txBody>
      </p:sp>
    </p:spTree>
    <p:extLst>
      <p:ext uri="{BB962C8B-B14F-4D97-AF65-F5344CB8AC3E}">
        <p14:creationId xmlns:p14="http://schemas.microsoft.com/office/powerpoint/2010/main" val="41901768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5C48354-48EF-6D40-84B9-F5298E422A18}" type="slidenum">
              <a:rPr lang="en-US" smtClean="0"/>
              <a:t>1</a:t>
            </a:fld>
            <a:endParaRPr lang="en-US"/>
          </a:p>
        </p:txBody>
      </p:sp>
    </p:spTree>
    <p:extLst>
      <p:ext uri="{BB962C8B-B14F-4D97-AF65-F5344CB8AC3E}">
        <p14:creationId xmlns:p14="http://schemas.microsoft.com/office/powerpoint/2010/main" val="31399207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chart shows our top level M&amp;P organizational structure – we have over 300 personnel supporting M&amp;P of which ~ ½ are CS</a:t>
            </a:r>
          </a:p>
          <a:p>
            <a:r>
              <a:rPr lang="en-US" dirty="0"/>
              <a:t>M&amp;P Lab is made up of 2 Offices and 3 Divisions with each division containing 2 Branches</a:t>
            </a:r>
          </a:p>
          <a:p>
            <a:r>
              <a:rPr lang="en-US" dirty="0"/>
              <a:t>Points of contact for each are provided on the right side </a:t>
            </a:r>
          </a:p>
          <a:p>
            <a:r>
              <a:rPr lang="en-US" dirty="0"/>
              <a:t>Please do not hesitate to contact any of these individuals with questions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1D0480-3317-AD4A-B23E-3F0CF7B0C8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767387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Our lab utilizes both general and unique capabilities to provide solutions to M&amp;P related challenges.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Components, sub systems and systems all require the proper application of materials and associated processes from development through qualification and flight to be successful. </a:t>
            </a:r>
          </a:p>
          <a:p>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Capabilities include 1 or more of the following - personnel expertise, equipment/instrumentation, digital tools in some cases and, facilities in some cases depending on the scale of the equipment </a:t>
            </a:r>
          </a:p>
          <a:p>
            <a:endParaRPr lang="en-US" dirty="0"/>
          </a:p>
          <a:p>
            <a:r>
              <a:rPr lang="en-US" dirty="0"/>
              <a:t>I am going to review some of our M&amp;P capabilities with focus on past liquid propulsion needs</a:t>
            </a:r>
          </a:p>
          <a:p>
            <a:endParaRPr lang="en-US" dirty="0"/>
          </a:p>
          <a:p>
            <a:r>
              <a:rPr lang="en-US" dirty="0"/>
              <a:t>On the far right is a graphical representation of our work distribution in the recent past vs in the future with the size of the icon showing relative resource levels – SLS has been a big focus area during development but in the future as we move to an operation phase that support level will decrease and M&amp;P’s participation in Habitats, Lunar Surface Systems, in space propulsion and advanced manufacturing will grow. </a:t>
            </a:r>
          </a:p>
          <a:p>
            <a:endParaRPr lang="en-US" dirty="0"/>
          </a:p>
          <a:p>
            <a:r>
              <a:rPr lang="en-US" dirty="0"/>
              <a:t>I have broken our capabilities into 5 topic areas:</a:t>
            </a:r>
          </a:p>
          <a:p>
            <a:pPr lvl="1"/>
            <a:r>
              <a:rPr lang="en-US" sz="2800" dirty="0">
                <a:solidFill>
                  <a:srgbClr val="FF0000"/>
                </a:solidFill>
              </a:rPr>
              <a:t>Materials </a:t>
            </a:r>
          </a:p>
          <a:p>
            <a:pPr lvl="1"/>
            <a:r>
              <a:rPr lang="en-US" sz="2800" dirty="0">
                <a:solidFill>
                  <a:srgbClr val="FF0000"/>
                </a:solidFill>
              </a:rPr>
              <a:t>Testing </a:t>
            </a:r>
          </a:p>
          <a:p>
            <a:pPr lvl="1"/>
            <a:r>
              <a:rPr lang="en-US" sz="2800" dirty="0">
                <a:solidFill>
                  <a:srgbClr val="FF0000"/>
                </a:solidFill>
              </a:rPr>
              <a:t>Process Development </a:t>
            </a:r>
          </a:p>
          <a:p>
            <a:pPr lvl="1"/>
            <a:r>
              <a:rPr lang="en-US" sz="2800" dirty="0"/>
              <a:t>Advanced Manufacturing – For Space and In Space</a:t>
            </a:r>
          </a:p>
          <a:p>
            <a:pPr lvl="1"/>
            <a:r>
              <a:rPr lang="en-US" sz="2800" dirty="0"/>
              <a:t>Digital Transformation</a:t>
            </a:r>
            <a:endParaRPr lang="en-US" dirty="0"/>
          </a:p>
          <a:p>
            <a:endParaRPr lang="en-US" dirty="0"/>
          </a:p>
          <a:p>
            <a:r>
              <a:rPr lang="en-US" dirty="0"/>
              <a:t>Additional info </a:t>
            </a:r>
          </a:p>
          <a:p>
            <a:endParaRPr lang="en-US" dirty="0"/>
          </a:p>
          <a:p>
            <a:r>
              <a:rPr lang="en-US" sz="1200" b="0" i="0" u="none" strike="noStrike" kern="1200" dirty="0">
                <a:solidFill>
                  <a:schemeClr val="tx1"/>
                </a:solidFill>
                <a:effectLst/>
                <a:latin typeface="+mn-lt"/>
                <a:ea typeface="+mn-ea"/>
                <a:cs typeface="+mn-cs"/>
              </a:rPr>
              <a:t>Another important point - with the increased focus on model based engineering approaches – critical analysis tools have to be based on and validated with test and, more times than not, that includes some type of material performance consideration so I see our Lab being heavily involved in the migration to MBE</a:t>
            </a:r>
          </a:p>
          <a:p>
            <a:endParaRPr lang="en-US" sz="12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When selecting the capabilities to share - I also focused on criticality, uniqueness, scale and level of SME we have in the Lab </a:t>
            </a:r>
          </a:p>
          <a:p>
            <a:endParaRPr lang="en-US" dirty="0"/>
          </a:p>
        </p:txBody>
      </p:sp>
      <p:sp>
        <p:nvSpPr>
          <p:cNvPr id="4" name="Slide Number Placeholder 3"/>
          <p:cNvSpPr>
            <a:spLocks noGrp="1"/>
          </p:cNvSpPr>
          <p:nvPr>
            <p:ph type="sldNum" sz="quarter" idx="5"/>
          </p:nvPr>
        </p:nvSpPr>
        <p:spPr/>
        <p:txBody>
          <a:bodyPr/>
          <a:lstStyle/>
          <a:p>
            <a:fld id="{E5C48354-48EF-6D40-84B9-F5298E422A18}" type="slidenum">
              <a:rPr lang="en-US" smtClean="0"/>
              <a:t>3</a:t>
            </a:fld>
            <a:endParaRPr lang="en-US"/>
          </a:p>
        </p:txBody>
      </p:sp>
    </p:spTree>
    <p:extLst>
      <p:ext uri="{BB962C8B-B14F-4D97-AF65-F5344CB8AC3E}">
        <p14:creationId xmlns:p14="http://schemas.microsoft.com/office/powerpoint/2010/main" val="40206150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failure analysis team is called on from around the Agency and OGAs (FAA) to support various investigations – two photos on the right are graphical representations of some of the analyses we conduct</a:t>
            </a:r>
          </a:p>
          <a:p>
            <a:endParaRPr lang="en-US" dirty="0"/>
          </a:p>
          <a:p>
            <a:r>
              <a:rPr lang="en-US" dirty="0"/>
              <a:t>As far as agency expertise – the same holds true for fracture control / analyses and damage tolerance assessments – when required we design customized application specific test samples and test programs to address critical issues</a:t>
            </a:r>
          </a:p>
          <a:p>
            <a:r>
              <a:rPr lang="en-US" dirty="0"/>
              <a:t>The bottom right figure is part of an Agency wide layered pressure vessel program our experts led to analyze and evaluate the risk for Agency’s aging infrastructure.</a:t>
            </a:r>
          </a:p>
          <a:p>
            <a:endParaRPr lang="en-US" dirty="0"/>
          </a:p>
          <a:p>
            <a:r>
              <a:rPr lang="en-US" dirty="0"/>
              <a:t>Plasma Torch Test Bed for high temp TPS – thermal protection system – materials screening.  We are involved in formulating and evaluating next generation SRM insulation materials through a sub scale motor program sponsored by SLS Booster </a:t>
            </a:r>
          </a:p>
          <a:p>
            <a:endParaRPr lang="en-US" dirty="0"/>
          </a:p>
          <a:p>
            <a:r>
              <a:rPr lang="en-US" dirty="0"/>
              <a:t>Our Lab is involved with the entire materials life cycle depicted in the lower left and we maintain the Agency’s  M&amp;P Tech Info Sys (MAPTIS) which is a database / repository of varied materials data</a:t>
            </a:r>
          </a:p>
          <a:p>
            <a:endParaRPr lang="en-US" dirty="0"/>
          </a:p>
          <a:p>
            <a:r>
              <a:rPr lang="en-US" dirty="0"/>
              <a:t>Our Lab has been extensively involved in materials flight experiments since the 80s – photo on the left middle is one of the 15 MISSE (Materials on ISS Exp) flight experiments used for evaluating new materials for space exposure performance.  We compare on-orbit exposure results to our ground based testing to verify we are approximating space environment in the lab.</a:t>
            </a:r>
          </a:p>
          <a:p>
            <a:endParaRPr lang="en-US" dirty="0"/>
          </a:p>
          <a:p>
            <a:r>
              <a:rPr lang="en-US" sz="1200" b="1" kern="1200" dirty="0">
                <a:solidFill>
                  <a:schemeClr val="tx1"/>
                </a:solidFill>
                <a:effectLst/>
                <a:latin typeface="+mn-lt"/>
                <a:ea typeface="+mn-ea"/>
                <a:cs typeface="+mn-cs"/>
              </a:rPr>
              <a:t>Materials Diagnostics and Failure Analysis</a:t>
            </a:r>
            <a:endParaRPr lang="en-US"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POC: Dr. Sid </a:t>
            </a:r>
            <a:r>
              <a:rPr lang="en-US" sz="1200" i="1" kern="1200" dirty="0" err="1">
                <a:solidFill>
                  <a:schemeClr val="tx1"/>
                </a:solidFill>
                <a:effectLst/>
                <a:latin typeface="+mn-lt"/>
                <a:ea typeface="+mn-ea"/>
                <a:cs typeface="+mn-cs"/>
              </a:rPr>
              <a:t>Gorti</a:t>
            </a:r>
            <a:r>
              <a:rPr lang="en-US" sz="1200" i="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EM31 diagnostic laboratory has advanced capabilities which provide qualitative and quantitative data on materials characterizations such as microstructure, bulk chemical composition, surface composition, crystal structure, and atomic configuration are routinely determined and interpreted for any material - metallic or non-metallic. A comprehensive combination of modern analytical tools is utilized to provide complete understanding of additive manufactured parts, hence, that understanding can be extended to service performance.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All analytical tools and techniques, combined with hardware operations knowledge, especially in additive manufacturing, define the most efficient approach to documenting and resolving engineering hardware failures. EM31's goal is to understand the underlying contributing cause(s) of failure such that operational risk is minimized and system reliability is enhanced.</a:t>
            </a:r>
          </a:p>
          <a:p>
            <a:endParaRPr lang="en-US" sz="1200" b="1" i="1" kern="1200" dirty="0">
              <a:solidFill>
                <a:schemeClr val="tx1"/>
              </a:solidFill>
              <a:effectLst/>
              <a:latin typeface="+mn-lt"/>
              <a:ea typeface="+mn-ea"/>
              <a:cs typeface="+mn-cs"/>
            </a:endParaRPr>
          </a:p>
          <a:p>
            <a:r>
              <a:rPr lang="en-US" sz="1200" b="1" i="1" kern="1200" dirty="0">
                <a:solidFill>
                  <a:schemeClr val="tx1"/>
                </a:solidFill>
                <a:effectLst/>
                <a:latin typeface="+mn-lt"/>
                <a:ea typeface="+mn-ea"/>
                <a:cs typeface="+mn-cs"/>
              </a:rPr>
              <a:t>FRACTURE CONTROL AND ANALYSIS, DAMAGE TOLERANCE</a:t>
            </a:r>
            <a:endParaRPr lang="en-US"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POC: Joel Hobbs</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Damage Tolerance Team/EM21 is an Agency leader in fracture control and damage tolerance maintaining a team of experts and analysis tools. This team supports a variety of damage tolerance and fracture control related topics, including data evaluation and usage, analytical approaches, and fracture control approaches.  </a:t>
            </a:r>
          </a:p>
          <a:p>
            <a:endParaRPr lang="en-US" sz="1200" b="1" i="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High temperature materials – refractories, Carbon Carbon, &amp; CMCs</a:t>
            </a:r>
            <a:endParaRPr lang="en-US"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POC: Sarah </a:t>
            </a:r>
            <a:r>
              <a:rPr lang="en-US" sz="1200" i="1" kern="1200" dirty="0" err="1">
                <a:solidFill>
                  <a:schemeClr val="tx1"/>
                </a:solidFill>
                <a:effectLst/>
                <a:latin typeface="+mn-lt"/>
                <a:ea typeface="+mn-ea"/>
                <a:cs typeface="+mn-cs"/>
              </a:rPr>
              <a:t>Howse</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EM41 has significant expertise in high temperature materials selection and characterization suitable for propulsion applications. Through our contract with Southern Research, we have easy access to high temperature mechanical and thermal testing. EM41 has provided key insight to Orion Launch Abort System, Interim Cryogenic Propulsion Stage, Exploration Upper Stage, and Air Force / DARPA Programs. Additionally, EM41 maintains awareness of SBIR programs in </a:t>
            </a:r>
            <a:r>
              <a:rPr lang="en-US" sz="1200" kern="1200" dirty="0" err="1">
                <a:solidFill>
                  <a:schemeClr val="tx1"/>
                </a:solidFill>
                <a:effectLst/>
                <a:latin typeface="+mn-lt"/>
                <a:ea typeface="+mn-ea"/>
                <a:cs typeface="+mn-cs"/>
              </a:rPr>
              <a:t>hypersonics</a:t>
            </a:r>
            <a:r>
              <a:rPr lang="en-US" sz="1200" kern="1200" dirty="0">
                <a:solidFill>
                  <a:schemeClr val="tx1"/>
                </a:solidFill>
                <a:effectLst/>
                <a:latin typeface="+mn-lt"/>
                <a:ea typeface="+mn-ea"/>
                <a:cs typeface="+mn-cs"/>
              </a:rPr>
              <a:t> and propulsion technology development.</a:t>
            </a:r>
          </a:p>
          <a:p>
            <a:endParaRPr lang="en-US" sz="1200" b="1" i="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TPS - Cryo-insulation, ablators, thermal blankets, optical property measurements </a:t>
            </a:r>
            <a:endParaRPr lang="en-US"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POC</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John </a:t>
            </a:r>
            <a:r>
              <a:rPr lang="en-US" sz="1200" i="1" kern="1200" dirty="0" err="1">
                <a:solidFill>
                  <a:schemeClr val="tx1"/>
                </a:solidFill>
                <a:effectLst/>
                <a:latin typeface="+mn-lt"/>
                <a:ea typeface="+mn-ea"/>
                <a:cs typeface="+mn-cs"/>
              </a:rPr>
              <a:t>Bloyer</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The Thermal Protection System (TPS) Development Facility supports environmentally compliant TPS materials and processes development for current and future space programs. The TPS Development Facility is used to characterize materials and provide data on equipment and processing parameters to support large-scale TPS applications. The Facility provides the ability to apply primers, paints, and spray on foam insulation (SOFI) materials to large-scale test articles as well as flight hardware (e.g. OSA) in various orientations. Current and future environmental, health, and safety issues, as well as product performance issues, will drive a continual utilization of this facility to maintain adequate TPS materials and processes for space vehicle applications. Portable New Delivery System (PNDS) capability provides EM41 with a mobile capability for spray foam application for locations where environmental conditions can be accounted for. EM41 provides regular troubleshooting advice to the Core Stage and EUS prime contractors, as well as various industry partners. </a:t>
            </a:r>
          </a:p>
          <a:p>
            <a:endParaRPr lang="en-US" sz="1200" b="1" i="1" kern="1200" dirty="0">
              <a:solidFill>
                <a:schemeClr val="tx1"/>
              </a:solidFill>
              <a:effectLst/>
              <a:latin typeface="+mn-lt"/>
              <a:ea typeface="+mn-ea"/>
              <a:cs typeface="+mn-cs"/>
            </a:endParaRPr>
          </a:p>
          <a:p>
            <a:r>
              <a:rPr lang="en-US" sz="1200" b="1" i="1" kern="1200" dirty="0">
                <a:solidFill>
                  <a:schemeClr val="tx1"/>
                </a:solidFill>
                <a:effectLst/>
                <a:latin typeface="+mn-lt"/>
                <a:ea typeface="+mn-ea"/>
                <a:cs typeface="+mn-cs"/>
              </a:rPr>
              <a:t>MATERIALS SELECTION AND CONTROL, MUA/MIUL, DATA MANAGEMENT	</a:t>
            </a:r>
            <a:endParaRPr lang="en-US"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POC: Teresa Miller</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Engineering Support Office (EM04) responsibilities include materials selection and control, engineering materials and physical sciences data management, and performing the Laboratory Lead function for payloads, ISS experiment facilities, and small projects. The Office is a resource for information on the wide range of material applications such as metals, non-metals, and composites for NASA, aerospace, defense and industry. This Office also provides materials and processes engineering support and is responsible for specifications, standards, drawing approvals, requirements definition, Materials Identification and Usage Lists (MIULs), and Materials &amp; Processes (M&amp;P) control plans, Materials Usage Agreements (MUAs) which includes serving as secretary and member of the Materials Application Evaluation Board (MAEB). The Office is chartered to maintain the Materials and Processes Technical Information System (MAPTIS) data base, an Agency resource for materials technical data. </a:t>
            </a:r>
          </a:p>
          <a:p>
            <a:r>
              <a:rPr lang="en-US" dirty="0"/>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81A707-0A4C-444E-BBAC-8F56E4534DF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201900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As far as Test capabilities</a:t>
            </a:r>
          </a:p>
          <a:p>
            <a:endParaRPr lang="en-US" dirty="0"/>
          </a:p>
          <a:p>
            <a:r>
              <a:rPr lang="en-US" dirty="0"/>
              <a:t>SEE – Agency unique materials exposure chambers allowing for simultaneous electron, proton and UV radiation exposure coupled with thermal vacuum conditions</a:t>
            </a:r>
          </a:p>
          <a:p>
            <a:endParaRPr lang="en-US" dirty="0"/>
          </a:p>
          <a:p>
            <a:r>
              <a:rPr lang="en-US" dirty="0"/>
              <a:t>The only agency asset capable of providing these space env exposure conditions over a lunar simulant bed – top right</a:t>
            </a:r>
          </a:p>
          <a:p>
            <a:r>
              <a:rPr lang="en-US" dirty="0"/>
              <a:t>	LETS is a small test volume capable of conducting material and small component level tests.   </a:t>
            </a:r>
          </a:p>
          <a:p>
            <a:r>
              <a:rPr lang="en-US" dirty="0"/>
              <a:t>	</a:t>
            </a:r>
          </a:p>
          <a:p>
            <a:r>
              <a:rPr lang="en-US" dirty="0"/>
              <a:t>Below LETS -  Is a photo of a 20 ft </a:t>
            </a:r>
            <a:r>
              <a:rPr lang="en-US" dirty="0" err="1"/>
              <a:t>dia</a:t>
            </a:r>
            <a:r>
              <a:rPr lang="en-US" dirty="0"/>
              <a:t> x 28 ft long thermal vacuum chamber (V-20).  We have recently received agency approval to convert this large thermal vacuum chamber into a lunar surface simulation chamber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We are partnering with test lab to add a simulant bed with capacity to test large/full scale lunar hardware components, subsystem and systems.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This will be one of only 2 chambers in the Agency for conducting large scale tests</a:t>
            </a:r>
          </a:p>
          <a:p>
            <a:endParaRPr lang="en-US" dirty="0"/>
          </a:p>
          <a:p>
            <a:r>
              <a:rPr lang="en-US" dirty="0"/>
              <a:t>Far right – another agency/nationally unique capability – hydrogen test facility with capability to test materials in cryogenic hydrogen at high pressures </a:t>
            </a:r>
          </a:p>
          <a:p>
            <a:endParaRPr lang="en-US" dirty="0"/>
          </a:p>
          <a:p>
            <a:r>
              <a:rPr lang="en-US" dirty="0"/>
              <a:t>Bottom center - MSFC is also one of the few NASA centers with tribological capability – study of lubrication and wear - that has applicability ranging from lunar surface system mechanism abrasion testing to liquid rocker engine turbopump bearings</a:t>
            </a:r>
          </a:p>
          <a:p>
            <a:endParaRPr lang="en-US" dirty="0"/>
          </a:p>
          <a:p>
            <a:r>
              <a:rPr lang="en-US" dirty="0"/>
              <a:t>The bottom left shows one of the numerous mechanical test machines which we use for standard ASTM testing as well as adaptation to customized testing I mentioned earlier</a:t>
            </a:r>
          </a:p>
          <a:p>
            <a:endParaRPr lang="en-US" dirty="0"/>
          </a:p>
          <a:p>
            <a:r>
              <a:rPr lang="en-US" sz="1200" kern="1200" dirty="0">
                <a:solidFill>
                  <a:schemeClr val="tx1"/>
                </a:solidFill>
                <a:effectLst/>
                <a:latin typeface="+mn-lt"/>
                <a:ea typeface="+mn-ea"/>
                <a:cs typeface="+mn-cs"/>
              </a:rPr>
              <a:t> </a:t>
            </a:r>
          </a:p>
          <a:p>
            <a:r>
              <a:rPr lang="en-US" sz="1200" b="1" i="1" kern="1200" dirty="0">
                <a:solidFill>
                  <a:schemeClr val="tx1"/>
                </a:solidFill>
                <a:effectLst/>
                <a:latin typeface="+mn-lt"/>
                <a:ea typeface="+mn-ea"/>
                <a:cs typeface="+mn-cs"/>
              </a:rPr>
              <a:t>HYDROGEN TESTING</a:t>
            </a:r>
            <a:endParaRPr lang="en-US"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POC: Bryan Tucker</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Hydrogen Test Facility (HTF), a nationally unique NASA resource for mechanical testing of materials in hydrogen, has supported numerous engines programs such as HR-1 embrittlement testing, IN-100 embrittlement testing, and liquid hydrogen testing on Ti-6Al-4V.  Tests performed on these alloys include smooth tensile, notched tensile, high-cycle fatigue, low-cycle fatigue, fatigue crack growth rate, and fracture toughness.  Custom test systems are operated in 10 structurally reinforced test cells, using 14 test rigs, screening for property changes under different combinations of stress, pressure, and ambient to extreme temperatures.  Testing can be performed in gaseous nitrogen, gaseous hydrogen, or gaseous helium at pressures up to 10,000 psi.  Cryogenic tests are conducted in liquid hydrogen or liquid nitrogen.  A new test system is currently being implemented to add gaseous methane environment to our capabilities. </a:t>
            </a:r>
          </a:p>
          <a:p>
            <a:r>
              <a:rPr lang="en-US" sz="1200" kern="1200" dirty="0">
                <a:solidFill>
                  <a:schemeClr val="tx1"/>
                </a:solidFill>
                <a:effectLst/>
                <a:latin typeface="+mn-lt"/>
                <a:ea typeface="+mn-ea"/>
                <a:cs typeface="+mn-cs"/>
              </a:rPr>
              <a:t> </a:t>
            </a:r>
          </a:p>
          <a:p>
            <a:r>
              <a:rPr lang="en-US" sz="1200" b="1" i="1" kern="1200" dirty="0">
                <a:solidFill>
                  <a:schemeClr val="tx1"/>
                </a:solidFill>
                <a:effectLst/>
                <a:latin typeface="+mn-lt"/>
                <a:ea typeface="+mn-ea"/>
                <a:cs typeface="+mn-cs"/>
              </a:rPr>
              <a:t>MECHANICAL TESTING</a:t>
            </a:r>
            <a:endParaRPr lang="en-US"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POC: Bryan Tucker</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Standard and non-standard testing of materials in various forms and environments – The team perform mechanical testing such as hardness, tensile, compression, shear, bending, fatigue, fracture toughness, creep, and other specialty tests such as torque-tension of threaded fasteners.  Digital imaging correlation (DIC), a non-contact optical technique, is often used to monitor and measure three-dimensional full-field deformations and strains on a variety of specimens.  They also conduct variable amplitude simulation testing to determine margin for flight environments.  They have 25 test frames that can conduct uniaxial tests up to 265,000 pounds at temperatures ranging from –320</a:t>
            </a:r>
            <a:r>
              <a:rPr lang="en-US" sz="1200" kern="1200" baseline="30000" dirty="0">
                <a:solidFill>
                  <a:schemeClr val="tx1"/>
                </a:solidFill>
                <a:effectLst/>
                <a:latin typeface="+mn-lt"/>
                <a:ea typeface="+mn-ea"/>
                <a:cs typeface="+mn-cs"/>
              </a:rPr>
              <a:t>o</a:t>
            </a:r>
            <a:r>
              <a:rPr lang="en-US" sz="1200" kern="1200" dirty="0">
                <a:solidFill>
                  <a:schemeClr val="tx1"/>
                </a:solidFill>
                <a:effectLst/>
                <a:latin typeface="+mn-lt"/>
                <a:ea typeface="+mn-ea"/>
                <a:cs typeface="+mn-cs"/>
              </a:rPr>
              <a:t>F to 1500</a:t>
            </a:r>
            <a:r>
              <a:rPr lang="en-US" sz="1200" kern="1200" baseline="30000" dirty="0">
                <a:solidFill>
                  <a:schemeClr val="tx1"/>
                </a:solidFill>
                <a:effectLst/>
                <a:latin typeface="+mn-lt"/>
                <a:ea typeface="+mn-ea"/>
                <a:cs typeface="+mn-cs"/>
              </a:rPr>
              <a:t>o</a:t>
            </a:r>
            <a:r>
              <a:rPr lang="en-US" sz="1200" kern="1200" dirty="0">
                <a:solidFill>
                  <a:schemeClr val="tx1"/>
                </a:solidFill>
                <a:effectLst/>
                <a:latin typeface="+mn-lt"/>
                <a:ea typeface="+mn-ea"/>
                <a:cs typeface="+mn-cs"/>
              </a:rPr>
              <a:t>F using computerized data acquisition.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Liquid helium (</a:t>
            </a:r>
            <a:r>
              <a:rPr lang="en-US" sz="1200" kern="1200" dirty="0" err="1">
                <a:solidFill>
                  <a:schemeClr val="tx1"/>
                </a:solidFill>
                <a:effectLst/>
                <a:latin typeface="+mn-lt"/>
                <a:ea typeface="+mn-ea"/>
                <a:cs typeface="+mn-cs"/>
              </a:rPr>
              <a:t>LHe</a:t>
            </a:r>
            <a:r>
              <a:rPr lang="en-US" sz="1200" kern="1200" dirty="0">
                <a:solidFill>
                  <a:schemeClr val="tx1"/>
                </a:solidFill>
                <a:effectLst/>
                <a:latin typeface="+mn-lt"/>
                <a:ea typeface="+mn-ea"/>
                <a:cs typeface="+mn-cs"/>
              </a:rPr>
              <a:t>) testing – The Mechanical Test laboratory is developing a system to perform testing of materials in </a:t>
            </a:r>
            <a:r>
              <a:rPr lang="en-US" sz="1200" kern="1200" dirty="0" err="1">
                <a:solidFill>
                  <a:schemeClr val="tx1"/>
                </a:solidFill>
                <a:effectLst/>
                <a:latin typeface="+mn-lt"/>
                <a:ea typeface="+mn-ea"/>
                <a:cs typeface="+mn-cs"/>
              </a:rPr>
              <a:t>LHe</a:t>
            </a:r>
            <a:r>
              <a:rPr lang="en-US" sz="1200" kern="1200" dirty="0">
                <a:solidFill>
                  <a:schemeClr val="tx1"/>
                </a:solidFill>
                <a:effectLst/>
                <a:latin typeface="+mn-lt"/>
                <a:ea typeface="+mn-ea"/>
                <a:cs typeface="+mn-cs"/>
              </a:rPr>
              <a:t> (-452°F).  The prototype system will utilize a 20-kip test frame, and upon successful completion, the lab will seek to acquire an additional test system with a 100-kip force capability.   </a:t>
            </a:r>
          </a:p>
          <a:p>
            <a:r>
              <a:rPr lang="en-US" dirty="0"/>
              <a:t>	 </a:t>
            </a:r>
          </a:p>
          <a:p>
            <a:r>
              <a:rPr lang="en-US" sz="1200" b="1" i="1" kern="1200" dirty="0">
                <a:solidFill>
                  <a:schemeClr val="tx1"/>
                </a:solidFill>
                <a:effectLst/>
                <a:latin typeface="+mn-lt"/>
                <a:ea typeface="+mn-ea"/>
                <a:cs typeface="+mn-cs"/>
              </a:rPr>
              <a:t>TRIBOLOGY/METROLOGY</a:t>
            </a:r>
            <a:endParaRPr lang="en-US"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POC: Sara </a:t>
            </a:r>
            <a:r>
              <a:rPr lang="en-US" sz="1200" i="1" kern="1200" dirty="0" err="1">
                <a:solidFill>
                  <a:schemeClr val="tx1"/>
                </a:solidFill>
                <a:effectLst/>
                <a:latin typeface="+mn-lt"/>
                <a:ea typeface="+mn-ea"/>
                <a:cs typeface="+mn-cs"/>
              </a:rPr>
              <a:t>Rengifo</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Analysis of turbopump rolling element bearings </a:t>
            </a:r>
          </a:p>
          <a:p>
            <a:r>
              <a:rPr lang="en-US" sz="1200" kern="1200" dirty="0">
                <a:solidFill>
                  <a:schemeClr val="tx1"/>
                </a:solidFill>
                <a:effectLst/>
                <a:latin typeface="+mn-lt"/>
                <a:ea typeface="+mn-ea"/>
                <a:cs typeface="+mn-cs"/>
              </a:rPr>
              <a:t>The team can measure surface texture and damage/wear of race and ball surfaces before and after bearing use, using mechanical stylus and/or 3D optical profilers.  They also perform circumferential trace measurements using a Talyrond TR595 UHPR to characterize manufacturing errors and details that cannot be found using typical stylus profilers.  They perform acoustic emissions/vibration measurements to attempt to characterize damage/wear after use and bearing torque measurements to characterize differences between new and used bearings.  Other capabilities are available to precisely measure ball and race diameters and to image surfaces at a wide range of length scales.  They can also dynamically model bearings using the computer simulation software ADORE to understand the effects of material, geometry, speed, load, temperature, and cryogenic fluid type and flow rate on heat generation, contact stresses, contact angle, and predicted life.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Analysis of dimensions and surface texture of conventionally manufactured and additively manufactured (AM) surfaces </a:t>
            </a:r>
          </a:p>
          <a:p>
            <a:r>
              <a:rPr lang="en-US" sz="1200" kern="1200" dirty="0">
                <a:solidFill>
                  <a:schemeClr val="tx1"/>
                </a:solidFill>
                <a:effectLst/>
                <a:latin typeface="+mn-lt"/>
                <a:ea typeface="+mn-ea"/>
                <a:cs typeface="+mn-cs"/>
              </a:rPr>
              <a:t>The team can characterize the unique surface texture and dimensional characteristics that result from the use of different AM materials and process parameters using various precision microscopes, white light interferometer, and laser confocal technologies.  With these capabilities, the team can also characterize damage/changes to surfaces after use, after hot fire tests, etc. </a:t>
            </a:r>
          </a:p>
          <a:p>
            <a:endParaRPr lang="en-US" dirty="0"/>
          </a:p>
          <a:p>
            <a:r>
              <a:rPr lang="en-US" sz="1200" b="1" kern="1200" dirty="0">
                <a:solidFill>
                  <a:schemeClr val="tx1"/>
                </a:solidFill>
                <a:effectLst/>
                <a:latin typeface="+mn-lt"/>
                <a:ea typeface="+mn-ea"/>
                <a:cs typeface="+mn-cs"/>
              </a:rPr>
              <a:t>Launch/ascent debris impact testing </a:t>
            </a:r>
            <a:endParaRPr lang="en-US"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POC: Mary </a:t>
            </a:r>
            <a:r>
              <a:rPr lang="en-US" sz="1200" i="1" kern="1200" dirty="0" err="1">
                <a:solidFill>
                  <a:schemeClr val="tx1"/>
                </a:solidFill>
                <a:effectLst/>
                <a:latin typeface="+mn-lt"/>
                <a:ea typeface="+mn-ea"/>
                <a:cs typeface="+mn-cs"/>
              </a:rPr>
              <a:t>Nehls</a:t>
            </a:r>
            <a:r>
              <a:rPr lang="en-US" sz="1200" b="1" kern="1200" dirty="0">
                <a:solidFill>
                  <a:schemeClr val="tx1"/>
                </a:solidFill>
                <a:effectLst/>
                <a:latin typeface="+mn-lt"/>
                <a:ea typeface="+mn-ea"/>
                <a:cs typeface="+mn-cs"/>
              </a:rPr>
              <a:t> </a:t>
            </a:r>
            <a:br>
              <a:rPr lang="en-US" sz="1200" b="1" u="sng"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The Thermal Vacuum Chamber provides ascent heating performance assessments, historically for foam insulation and various coatings. EM41 regularly partners with MSFC’s Test Lab to assess aerodynamic heating environments for launch vehicle TPS systems at the Hot Gas Test Facility. EM41 also possesses a suite of impact test capabilities utilized for launch debris, ascent debris and in flight weather impact testing (hail, rain, sand).  The team also can conduct space environment MMOD-type impacts in conjunction with other SEE testing in low earth orbit. Customers include SLS and a variety of classified DOD customers. </a:t>
            </a:r>
          </a:p>
          <a:p>
            <a:endParaRPr lang="en-US" dirty="0"/>
          </a:p>
          <a:p>
            <a:r>
              <a:rPr lang="en-US" sz="1200" b="1" kern="1200" dirty="0">
                <a:solidFill>
                  <a:schemeClr val="tx1"/>
                </a:solidFill>
                <a:effectLst/>
                <a:latin typeface="+mn-lt"/>
                <a:ea typeface="+mn-ea"/>
                <a:cs typeface="+mn-cs"/>
              </a:rPr>
              <a:t>Space Environmental Effects (SEE) testing </a:t>
            </a:r>
            <a:endParaRPr lang="en-US"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POC: Mary </a:t>
            </a:r>
            <a:r>
              <a:rPr lang="en-US" sz="1200" i="1" kern="1200" dirty="0" err="1">
                <a:solidFill>
                  <a:schemeClr val="tx1"/>
                </a:solidFill>
                <a:effectLst/>
                <a:latin typeface="+mn-lt"/>
                <a:ea typeface="+mn-ea"/>
                <a:cs typeface="+mn-cs"/>
              </a:rPr>
              <a:t>Nehls</a:t>
            </a:r>
            <a:r>
              <a:rPr lang="en-US" sz="1200" i="1" kern="1200" dirty="0">
                <a:solidFill>
                  <a:schemeClr val="tx1"/>
                </a:solidFill>
                <a:effectLst/>
                <a:latin typeface="+mn-lt"/>
                <a:ea typeface="+mn-ea"/>
                <a:cs typeface="+mn-cs"/>
              </a:rPr>
              <a:t> </a:t>
            </a:r>
            <a:br>
              <a:rPr lang="en-US" sz="1200" b="1" u="sng"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EM41’s Space Environmental Effects Team can conduct a wide variety of space environmental effects testing required for materials, components, and systems exposed in the space environment.  Testing capabilities include charged particle, UV/NUV/VUV, atomic oxygen, plasma, and combined effects. Our SEE expertise also includes extensive flight experiment (MISSE, METIS) experience and associated historical databases as well as Planetary Protection (focused on propulsion elements). Customers include SLS, HLS, SpaceX, and DOD.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81A707-0A4C-444E-BBAC-8F56E4534DF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992618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M&amp;P has agency leadership in AM – specifically PBF – we have focused on propulsion component fabrication with Inconel and </a:t>
            </a:r>
            <a:r>
              <a:rPr lang="en-US" sz="1200" b="0" i="0" u="none" strike="noStrike" kern="1200" dirty="0" err="1">
                <a:solidFill>
                  <a:schemeClr val="tx1"/>
                </a:solidFill>
                <a:effectLst/>
                <a:latin typeface="+mn-lt"/>
                <a:ea typeface="+mn-ea"/>
                <a:cs typeface="+mn-cs"/>
              </a:rPr>
              <a:t>GRCop</a:t>
            </a:r>
            <a:r>
              <a:rPr lang="en-US" sz="1200" b="0" i="0" u="none" strike="noStrike" kern="1200" dirty="0">
                <a:solidFill>
                  <a:schemeClr val="tx1"/>
                </a:solidFill>
                <a:effectLst/>
                <a:latin typeface="+mn-lt"/>
                <a:ea typeface="+mn-ea"/>
                <a:cs typeface="+mn-cs"/>
              </a:rPr>
              <a:t> alloys but have also printed aluminum, titanium and are currently working with HR-1, JBK, and refractory materials.</a:t>
            </a:r>
          </a:p>
          <a:p>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We also recently started work with Directed energy deposition (DED) which allows us to build larger parts as shown on the top right</a:t>
            </a:r>
          </a:p>
          <a:p>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Our scientists and engineers vary process parameters, analyze the effect on the resulting material \part quality then optimize the process to manufacture a part for test.</a:t>
            </a:r>
          </a:p>
          <a:p>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Bottom right shows a Space Nuclear Propulsion CERMET fuel element developed in our labs utilizing a spark plasma sintering process – we are very interested in high temperature materials and their application to nuclear propulsion for the future </a:t>
            </a:r>
          </a:p>
          <a:p>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The center photo is our Automated Fiber Placement machine used in process development for high strength composite development efforts</a:t>
            </a:r>
          </a:p>
          <a:p>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The Lab is also heavily involved in weld process development with extensive experience in AL -Li alloys used in launch vehicle tanks </a:t>
            </a:r>
          </a:p>
          <a:p>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CFM – Cryogenic Fluid Management – in space storage and transfer of propellants</a:t>
            </a:r>
          </a:p>
          <a:p>
            <a:r>
              <a:rPr lang="en-US" sz="1200" b="0" i="0" u="none" strike="noStrike" kern="1200" dirty="0">
                <a:solidFill>
                  <a:schemeClr val="tx1"/>
                </a:solidFill>
                <a:effectLst/>
                <a:latin typeface="+mn-lt"/>
                <a:ea typeface="+mn-ea"/>
                <a:cs typeface="+mn-cs"/>
              </a:rPr>
              <a:t>Left middle photo is SHIIVER (Structural Heat Intercept Insulation Vibration Evaluation Rig) tank which we partnered w/ GRC to applying cryogenic foam insulation then machined to final outer mold line  </a:t>
            </a:r>
          </a:p>
          <a:p>
            <a:endParaRPr lang="en-US" sz="1200" b="0" i="0" u="none" strike="noStrike" kern="1200" dirty="0">
              <a:solidFill>
                <a:schemeClr val="tx1"/>
              </a:solidFill>
              <a:effectLst/>
              <a:latin typeface="+mn-lt"/>
              <a:ea typeface="+mn-ea"/>
              <a:cs typeface="+mn-cs"/>
            </a:endParaRPr>
          </a:p>
          <a:p>
            <a:endParaRPr lang="en-US" sz="1200" b="0" i="0" u="none" strike="noStrike"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Additive Manufacturing</a:t>
            </a:r>
            <a:endParaRPr lang="en-US"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POC: Brian West</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MSFC AM lab has been characterizing AM materials and processes for over 27 years.  For the past 9 years the lab has focused heavily on laser powder bed fusion (L-PBF) systems (6 systems on site) for propulsion applications. Copper alloys, nickel superalloys, and hydrogen resistant alloys have been the most common materials characterized with properties traceable back to machine parameters and feedstock. Directed Energy Deposition (DED) and dual laser L-BPF technology have recently been added to the technology available in the MSFC lab. The knowledge base developed in the AM lab has been codified in the NASA AM standard NASA-STD-6030 and NASA-STD-6033. These documents govern how hardware built using AM will be certified for human rated spaceflight at NASA.</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Propulsion Oriented Welding and Joining </a:t>
            </a:r>
            <a:endParaRPr lang="en-US"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POC: Dr. Jeff </a:t>
            </a:r>
            <a:r>
              <a:rPr lang="en-US" sz="1200" i="1" kern="1200" dirty="0" err="1">
                <a:solidFill>
                  <a:schemeClr val="tx1"/>
                </a:solidFill>
                <a:effectLst/>
                <a:latin typeface="+mn-lt"/>
                <a:ea typeface="+mn-ea"/>
                <a:cs typeface="+mn-cs"/>
              </a:rPr>
              <a:t>Sowards</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EM32 welding and manufacturing team has a long history of providing expertise to internal and external propulsion customers that support various NASA flight programs. The team provides welding consultations to propulsion vendors that need welding insight and expertise ranging from early research and development efforts to full-scale production. The team actively supports non- conformance resolution reviews, Root Cause and Corrective Action boards, and Critical Design Reviews. The team has expertise in traditional fusion, high energy density, and friction welding processes and provides hands-on process development, weldability testing, weld characterization, and weld analysis for a range of propulsion-centric alloys including refractory alloys. Areas of interest not only include welding of traditional forged and wrought product forms, but also of novel material forms developed from additive manufacturing processes. </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Non-metallics – Composites</a:t>
            </a:r>
            <a:endParaRPr lang="en-US"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POC: Dr. Will </a:t>
            </a:r>
            <a:r>
              <a:rPr lang="en-US" sz="1200" i="1" kern="1200" dirty="0" err="1">
                <a:solidFill>
                  <a:schemeClr val="tx1"/>
                </a:solidFill>
                <a:effectLst/>
                <a:latin typeface="+mn-lt"/>
                <a:ea typeface="+mn-ea"/>
                <a:cs typeface="+mn-cs"/>
              </a:rPr>
              <a:t>Guin</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MSFC’s EM42 is working to mature novel additive manufacturing and composites manufacturing technologies to increase scale, reduce cost, and improve performance for regeneratively-cooled thrust chamber assemblies (TCAs).  In the course of this technology development effort, the team has developed composite overwrap techniques (using filament winding) for combustion chamber nozzles.  Subscale articles have been manufactured and tested for 2k- and 7k-class rocket motors.  Work is ongoing to scale these approaches to accommodate larger thrust chamber assemblies.</a:t>
            </a:r>
          </a:p>
          <a:p>
            <a:endParaRPr lang="en-US" dirty="0"/>
          </a:p>
          <a:p>
            <a:r>
              <a:rPr lang="en-US" sz="1200" b="1" kern="1200" dirty="0">
                <a:solidFill>
                  <a:schemeClr val="tx1"/>
                </a:solidFill>
                <a:effectLst/>
                <a:latin typeface="+mn-lt"/>
                <a:ea typeface="+mn-ea"/>
                <a:cs typeface="+mn-cs"/>
              </a:rPr>
              <a:t>TPS - Cryo-insulation, ablators, thermal blankets, optical property measurements </a:t>
            </a:r>
            <a:endParaRPr lang="en-US"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POC</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John </a:t>
            </a:r>
            <a:r>
              <a:rPr lang="en-US" sz="1200" i="1" kern="1200" dirty="0" err="1">
                <a:solidFill>
                  <a:schemeClr val="tx1"/>
                </a:solidFill>
                <a:effectLst/>
                <a:latin typeface="+mn-lt"/>
                <a:ea typeface="+mn-ea"/>
                <a:cs typeface="+mn-cs"/>
              </a:rPr>
              <a:t>Bloyer</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The Thermal Protection System (TPS) Development Facility supports environmentally compliant TPS materials and processes development for current and future space programs. The TPS Development Facility is used to characterize materials and provide data on equipment and processing parameters to support large-scale TPS applications. The Facility provides the ability to apply primers, paints, and spray on foam insulation (SOFI) materials to large-scale test articles as well as flight hardware (e.g. OSA) in various orientations. Current and future environmental, health, and safety issues, as well as product performance issues, will drive a continual utilization of this facility to maintain adequate TPS materials and processes for space vehicle applications. Portable New Delivery System (PNDS) capability provides EM41 with a mobile capability for spray foam application for locations where environmental conditions can be accounted for. EM41 provides regular troubleshooting advice to the Core Stage and EUS prime contractors, as well as various industry partners. </a:t>
            </a:r>
          </a:p>
          <a:p>
            <a:endParaRPr lang="en-US" dirty="0"/>
          </a:p>
          <a:p>
            <a:r>
              <a:rPr lang="en-US" sz="1200" b="1" kern="1200" dirty="0">
                <a:solidFill>
                  <a:schemeClr val="tx1"/>
                </a:solidFill>
                <a:effectLst/>
                <a:latin typeface="+mn-lt"/>
                <a:ea typeface="+mn-ea"/>
                <a:cs typeface="+mn-cs"/>
              </a:rPr>
              <a:t>Non-metallics – seals, adhesives</a:t>
            </a:r>
            <a:endParaRPr lang="en-US"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POC:</a:t>
            </a:r>
            <a:r>
              <a:rPr lang="en-US" sz="1200" b="1" kern="1200" dirty="0">
                <a:solidFill>
                  <a:schemeClr val="tx1"/>
                </a:solidFill>
                <a:effectLst/>
                <a:latin typeface="+mn-lt"/>
                <a:ea typeface="+mn-ea"/>
                <a:cs typeface="+mn-cs"/>
              </a:rPr>
              <a:t> </a:t>
            </a:r>
            <a:br>
              <a:rPr lang="en-US" sz="1200" b="1" u="sng"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EM41 has the ability to develop and apply a wide range of coatings and adhesives for space applications. Specific examples include Electro-Static Dissipative (ESD) coatings to meet spacecraft hardware requirements; weather barrier coatings designed to protect cork-based thermal protection materials from severe heat, ultraviolent (UV) light, and moisture; and lightweight and low thermal conductivity coatings that provide excellent insulation capability for spacecraft applications.  EM41 also supports adhesive material selection and bonding process development for highly unique space-related applications. EM41 has recently aided several NASA missions with adhesive selection &amp; troubleshooting, including IXPE, NEA Scout, and ISS ECLSS. </a:t>
            </a:r>
          </a:p>
          <a:p>
            <a:endParaRPr lang="en-US" sz="1200" b="1" i="1"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81A707-0A4C-444E-BBAC-8F56E4534DF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652997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For Space meaning technologies and manufacturing that support earth to orbit propulsion, launch vehicles and terrestrial applications supporting our missions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Looking for Advances in manufacturing technologies that lower product costs and delivery times resulting in lower cost to orbit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Top left - Large scale FSW production in south </a:t>
            </a:r>
            <a:r>
              <a:rPr lang="en-US" sz="1200" dirty="0" err="1"/>
              <a:t>highbay</a:t>
            </a:r>
            <a:r>
              <a:rPr lang="en-US" sz="1200" dirty="0"/>
              <a:t> of building 4755 – SLS – Orion SA and Launch Vehicle SA, one off development tanks and other hardware  </a:t>
            </a:r>
          </a:p>
          <a:p>
            <a:endParaRPr lang="en-US" dirty="0"/>
          </a:p>
          <a:p>
            <a:pPr marL="171450" indent="-171450">
              <a:buFont typeface="Arial" panose="020B0604020202020204" pitchFamily="34" charset="0"/>
              <a:buChar char="•"/>
            </a:pPr>
            <a:r>
              <a:rPr lang="en-US" sz="1100" dirty="0"/>
              <a:t>Modular / Flexible Tooling – developed and patented by our engineers </a:t>
            </a:r>
          </a:p>
          <a:p>
            <a:pPr marL="392003" lvl="1" indent="-171450">
              <a:lnSpc>
                <a:spcPct val="100000"/>
              </a:lnSpc>
              <a:spcBef>
                <a:spcPts val="459"/>
              </a:spcBef>
              <a:buFont typeface="Arial" panose="020B0604020202020204" pitchFamily="34" charset="0"/>
              <a:buChar char="•"/>
            </a:pPr>
            <a:r>
              <a:rPr lang="en-US" sz="1100" dirty="0"/>
              <a:t>Tooling that is reconfigurable and reusable thus reducing time and costs associated with manufacturing large scale hardware.</a:t>
            </a:r>
          </a:p>
          <a:p>
            <a:pPr marL="392003" lvl="1" indent="-171450">
              <a:lnSpc>
                <a:spcPct val="100000"/>
              </a:lnSpc>
              <a:spcBef>
                <a:spcPts val="459"/>
              </a:spcBef>
              <a:buFont typeface="Arial" panose="020B0604020202020204" pitchFamily="34" charset="0"/>
              <a:buChar char="•"/>
            </a:pPr>
            <a:r>
              <a:rPr lang="en-US" sz="1100" dirty="0"/>
              <a:t>Revolutionary because it focuses on flexibility and interchangeable components rather than a tool that is application specific.  </a:t>
            </a:r>
          </a:p>
          <a:p>
            <a:pPr marL="392003" lvl="1" indent="-171450">
              <a:lnSpc>
                <a:spcPct val="100000"/>
              </a:lnSpc>
              <a:spcBef>
                <a:spcPts val="459"/>
              </a:spcBef>
              <a:buFont typeface="Arial" panose="020B0604020202020204" pitchFamily="34" charset="0"/>
              <a:buChar char="•"/>
            </a:pPr>
            <a:r>
              <a:rPr lang="en-US" sz="1100" dirty="0"/>
              <a:t>Modular Tooling has saved millions of dollars and months of schedule for multiple projects.</a:t>
            </a:r>
          </a:p>
          <a:p>
            <a:endParaRPr lang="en-US" dirty="0"/>
          </a:p>
          <a:p>
            <a:r>
              <a:rPr lang="en-US" dirty="0"/>
              <a:t>Right side – shows Additively manufactured combustion chamber – some of </a:t>
            </a:r>
            <a:r>
              <a:rPr lang="en-US" dirty="0" err="1"/>
              <a:t>GRCop</a:t>
            </a:r>
            <a:r>
              <a:rPr lang="en-US" dirty="0"/>
              <a:t> which were incorporated into an engine which was successfully ground tested</a:t>
            </a:r>
          </a:p>
          <a:p>
            <a:endParaRPr lang="en-US" dirty="0"/>
          </a:p>
          <a:p>
            <a:r>
              <a:rPr lang="en-US" dirty="0"/>
              <a:t>Bottom middle to left show composited manufacturing automated fiber placement robot shown earlier and a cryogenic composite tank developed in partnership with Boeing undergoing thermography NDE inspection</a:t>
            </a:r>
          </a:p>
          <a:p>
            <a:endParaRPr lang="en-US" dirty="0"/>
          </a:p>
          <a:p>
            <a:r>
              <a:rPr lang="en-US" dirty="0"/>
              <a:t>  </a:t>
            </a:r>
          </a:p>
          <a:p>
            <a:r>
              <a:rPr lang="en-US" dirty="0"/>
              <a:t>Additional info -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Refractory AM - W/Mo that are basis of matrix for Nuclear propulsion engine fuel cell allowing for higher operational temperature</a:t>
            </a:r>
          </a:p>
          <a:p>
            <a:endParaRPr lang="en-US" dirty="0"/>
          </a:p>
          <a:p>
            <a:endParaRPr lang="en-US" dirty="0"/>
          </a:p>
          <a:p>
            <a:r>
              <a:rPr lang="en-US" sz="1200" b="1" i="1" kern="1200" dirty="0">
                <a:solidFill>
                  <a:schemeClr val="tx1"/>
                </a:solidFill>
                <a:effectLst/>
                <a:latin typeface="+mn-lt"/>
                <a:ea typeface="+mn-ea"/>
                <a:cs typeface="+mn-cs"/>
              </a:rPr>
              <a:t>NDE </a:t>
            </a:r>
            <a:endParaRPr lang="en-US"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POC: Matt McDougal</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Non-Destructive Evaluation Team/EM21 has several inspection methods that could be helpful for engine inspections.  The NDE Team has performed thermography and computed tomography (CT) on Carbon-Carbon nozzles and CT on some additively manufactured nozzles.  We could supply NDE technique development, application and consultation for all standard methods (ultrasonics, radiography, penetrant, eddy current, magnetic particle) and some special methods (computed tomography, thermography, </a:t>
            </a:r>
            <a:r>
              <a:rPr lang="en-US" sz="1200" kern="1200" dirty="0" err="1">
                <a:solidFill>
                  <a:schemeClr val="tx1"/>
                </a:solidFill>
                <a:effectLst/>
                <a:latin typeface="+mn-lt"/>
                <a:ea typeface="+mn-ea"/>
                <a:cs typeface="+mn-cs"/>
              </a:rPr>
              <a:t>shearography</a:t>
            </a:r>
            <a:r>
              <a:rPr lang="en-US" sz="1200" kern="1200" dirty="0">
                <a:solidFill>
                  <a:schemeClr val="tx1"/>
                </a:solidFill>
                <a:effectLst/>
                <a:latin typeface="+mn-lt"/>
                <a:ea typeface="+mn-ea"/>
                <a:cs typeface="+mn-cs"/>
              </a:rPr>
              <a:t>, acoustic emission). This support could be provided in-house at MSFC and in some cases at remote sites.  </a:t>
            </a:r>
          </a:p>
          <a:p>
            <a:endParaRPr lang="en-US" sz="1200" b="1" i="1" kern="1200" dirty="0">
              <a:solidFill>
                <a:schemeClr val="tx1"/>
              </a:solidFill>
              <a:effectLst/>
              <a:latin typeface="+mn-lt"/>
              <a:ea typeface="+mn-ea"/>
              <a:cs typeface="+mn-cs"/>
            </a:endParaRPr>
          </a:p>
          <a:p>
            <a:endParaRPr lang="en-US" sz="1200" b="1" i="1" kern="1200" dirty="0">
              <a:solidFill>
                <a:schemeClr val="tx1"/>
              </a:solidFill>
              <a:effectLst/>
              <a:latin typeface="+mn-lt"/>
              <a:ea typeface="+mn-ea"/>
              <a:cs typeface="+mn-cs"/>
            </a:endParaRPr>
          </a:p>
          <a:p>
            <a:r>
              <a:rPr lang="en-US" sz="1200" b="1" i="1" kern="1200" dirty="0">
                <a:solidFill>
                  <a:schemeClr val="tx1"/>
                </a:solidFill>
                <a:effectLst/>
                <a:latin typeface="+mn-lt"/>
                <a:ea typeface="+mn-ea"/>
                <a:cs typeface="+mn-cs"/>
              </a:rPr>
              <a:t>FOD, </a:t>
            </a:r>
            <a:r>
              <a:rPr lang="en-US" sz="1200" b="1" i="1" kern="1200" cap="all" dirty="0">
                <a:solidFill>
                  <a:schemeClr val="tx1"/>
                </a:solidFill>
                <a:effectLst/>
                <a:latin typeface="+mn-lt"/>
                <a:ea typeface="+mn-ea"/>
                <a:cs typeface="+mn-cs"/>
              </a:rPr>
              <a:t>Contamination Control, Cleaning</a:t>
            </a:r>
            <a:r>
              <a:rPr lang="en-US" sz="1200" kern="1200" dirty="0">
                <a:solidFill>
                  <a:schemeClr val="tx1"/>
                </a:solidFill>
                <a:effectLst/>
                <a:latin typeface="+mn-lt"/>
                <a:ea typeface="+mn-ea"/>
                <a:cs typeface="+mn-cs"/>
              </a:rPr>
              <a:t> </a:t>
            </a:r>
          </a:p>
          <a:p>
            <a:r>
              <a:rPr lang="en-US" sz="1200" i="1" kern="1200" dirty="0">
                <a:solidFill>
                  <a:schemeClr val="tx1"/>
                </a:solidFill>
                <a:effectLst/>
                <a:latin typeface="+mn-lt"/>
                <a:ea typeface="+mn-ea"/>
                <a:cs typeface="+mn-cs"/>
              </a:rPr>
              <a:t>POC: Andrew </a:t>
            </a:r>
            <a:r>
              <a:rPr lang="en-US" sz="1200" i="1" kern="1200" dirty="0" err="1">
                <a:solidFill>
                  <a:schemeClr val="tx1"/>
                </a:solidFill>
                <a:effectLst/>
                <a:latin typeface="+mn-lt"/>
                <a:ea typeface="+mn-ea"/>
                <a:cs typeface="+mn-cs"/>
              </a:rPr>
              <a:t>Chaloupka</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Chemistry and Contamination Control Team (CCCT)/EM22 support for Engines can be broken down into three categories: FOD and Contamination Control program support, Additive Manufacturing (AM) powder analysis and powder removal/part cleaning methodology development.</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CCCT supports FOD and contamination control requirements definition, and control plan development and implementation during all phases of hardware development and manufacturing.</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AM powder analysis consists of quantifying the physical and chemical properties of the various feedstock powders.  The CCCT measures physical properties including particle size distribution, morphology, flowability, density, and angle of repose. Chemical analysis includes inductively coupled plasma spectroscopy (ICP) and elemental analysis to determine the metals and oxygen content. The data generated by powder analysis efforts have been used to determine receiving and acceptance parameters for new powder, verify that new powder meets powder spec, and to support reusability and recycling studies for powder.</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CCCT continues to support removing entrained powder from complex internal geometry. Prior work has included the use of compressed air, ultrasonic vibrations, and CO</a:t>
            </a:r>
            <a:r>
              <a:rPr lang="en-US" sz="1200" kern="1200" baseline="-25000" dirty="0">
                <a:solidFill>
                  <a:schemeClr val="tx1"/>
                </a:solidFill>
                <a:effectLst/>
                <a:latin typeface="+mn-lt"/>
                <a:ea typeface="+mn-ea"/>
                <a:cs typeface="+mn-cs"/>
              </a:rPr>
              <a:t>2</a:t>
            </a:r>
            <a:r>
              <a:rPr lang="en-US" sz="1200" kern="1200" dirty="0">
                <a:solidFill>
                  <a:schemeClr val="tx1"/>
                </a:solidFill>
                <a:effectLst/>
                <a:latin typeface="+mn-lt"/>
                <a:ea typeface="+mn-ea"/>
                <a:cs typeface="+mn-cs"/>
              </a:rPr>
              <a:t> snow. Ongoing work includes chemical and electropolishing as well as the High Flow Differential (HFD) cleaning apparatus. Recent work on new cleaning methods has identified two promising new approaches to cleaning AM parts: vacuum cyclic nucleation and supercritical CO2. Both methods use the rapid phase change (and expansion) of the cleaning solvent from liquid to gas to physically remove trapped powder.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81A707-0A4C-444E-BBAC-8F56E4534DF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491193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In Space meaning technologies and manufacturing that are accomplished in space or on another body - supports minimizing resources launched from earth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are involved with OSAM and lunar surface construction programs – first photo is a laser welding system – also looking into e-beam welding – both of these could be adapted to in space welding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NASA has had a 3D printer on ISS for years and we have been involved with evaluating materials – comparing properties with earth based prints.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bottom left photo is the first plastic ratchet tool printed on orbit.  Relative to minimizing feed stock for 3D printing - a </a:t>
            </a:r>
            <a:r>
              <a:rPr lang="en-US" dirty="0" err="1"/>
              <a:t>refabricator</a:t>
            </a:r>
            <a:r>
              <a:rPr lang="en-US" dirty="0"/>
              <a:t> (recycler) was developed and is now on ISS. We are evaluating reuse of waste plastics to supplement feedstock delivered from earth.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M&amp;P has also partnered with Tia’s Dept/ES in electronics printing – we have developed specialized inks to support printing electronics and sensors some of which are being used for crew health monitoring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are participating in lunar surface excavation and construction projects – evaluation of mechanisms used in abrasive lunar regolith/dust environment, also looking into utilizing Ionic Liquids which are a relatively new family of materials that are molten salts at room temperature.  Our scientists have shown ILs can be used to extract water, O2, and metals from regolith to support ECLSS and propellant consumables collection as well as manufacturing of other components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Obviously – automation and remote operations are critical system features for future lunar operations so that leads me to my next chart - </a:t>
            </a:r>
          </a:p>
        </p:txBody>
      </p:sp>
      <p:sp>
        <p:nvSpPr>
          <p:cNvPr id="4" name="Slide Number Placeholder 3"/>
          <p:cNvSpPr>
            <a:spLocks noGrp="1"/>
          </p:cNvSpPr>
          <p:nvPr>
            <p:ph type="sldNum" sz="quarter" idx="5"/>
          </p:nvPr>
        </p:nvSpPr>
        <p:spPr/>
        <p:txBody>
          <a:bodyPr/>
          <a:lstStyle/>
          <a:p>
            <a:fld id="{E5C48354-48EF-6D40-84B9-F5298E422A18}" type="slidenum">
              <a:rPr lang="en-US" smtClean="0"/>
              <a:t>8</a:t>
            </a:fld>
            <a:endParaRPr lang="en-US"/>
          </a:p>
        </p:txBody>
      </p:sp>
    </p:spTree>
    <p:extLst>
      <p:ext uri="{BB962C8B-B14F-4D97-AF65-F5344CB8AC3E}">
        <p14:creationId xmlns:p14="http://schemas.microsoft.com/office/powerpoint/2010/main" val="29360189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kern="1200" dirty="0">
                <a:solidFill>
                  <a:schemeClr val="tx1"/>
                </a:solidFill>
                <a:effectLst/>
                <a:latin typeface="+mn-lt"/>
                <a:ea typeface="+mn-ea"/>
                <a:cs typeface="+mn-cs"/>
              </a:rPr>
              <a:t>Digital transformation is a technology area of great interest and something we are focusing on </a:t>
            </a:r>
          </a:p>
          <a:p>
            <a:endParaRPr lang="en-US" sz="1200" b="0" kern="1200" dirty="0">
              <a:solidFill>
                <a:schemeClr val="tx1"/>
              </a:solidFill>
              <a:effectLst/>
              <a:latin typeface="+mn-lt"/>
              <a:ea typeface="+mn-ea"/>
              <a:cs typeface="+mn-cs"/>
            </a:endParaRPr>
          </a:p>
          <a:p>
            <a:r>
              <a:rPr lang="en-US" sz="1200" b="0" kern="1200" dirty="0">
                <a:solidFill>
                  <a:schemeClr val="tx1"/>
                </a:solidFill>
                <a:effectLst/>
                <a:latin typeface="+mn-lt"/>
                <a:ea typeface="+mn-ea"/>
                <a:cs typeface="+mn-cs"/>
              </a:rPr>
              <a:t>The application of Artificial Intelligence, machine learning and model based engineering to more efficiently implement advanced manufacturing technologies and processes will lower cost and reduce schedules.</a:t>
            </a:r>
          </a:p>
          <a:p>
            <a:r>
              <a:rPr lang="en-US" sz="1200" b="0" kern="1200" dirty="0">
                <a:solidFill>
                  <a:schemeClr val="tx1"/>
                </a:solidFill>
                <a:effectLst/>
                <a:latin typeface="+mn-lt"/>
                <a:ea typeface="+mn-ea"/>
                <a:cs typeface="+mn-cs"/>
              </a:rPr>
              <a:t>One question we are trying to address is the quantity of data required to implement some of these techniques.</a:t>
            </a:r>
          </a:p>
          <a:p>
            <a:endParaRPr lang="en-US" sz="1200" b="0" kern="1200" dirty="0">
              <a:solidFill>
                <a:schemeClr val="tx1"/>
              </a:solidFill>
              <a:effectLst/>
              <a:latin typeface="+mn-lt"/>
              <a:ea typeface="+mn-ea"/>
              <a:cs typeface="+mn-cs"/>
            </a:endParaRPr>
          </a:p>
          <a:p>
            <a:r>
              <a:rPr lang="en-US" sz="1200" b="0" kern="1200" dirty="0">
                <a:solidFill>
                  <a:schemeClr val="tx1"/>
                </a:solidFill>
                <a:effectLst/>
                <a:latin typeface="+mn-lt"/>
                <a:ea typeface="+mn-ea"/>
                <a:cs typeface="+mn-cs"/>
              </a:rPr>
              <a:t>The figures on the top half of the chart show interactions across multiple aspects of a process development activity.  To be able to characterize and understand the process to be able to predict post process part material properties and therefore performance is the goal. </a:t>
            </a:r>
          </a:p>
          <a:p>
            <a:endParaRPr lang="en-US" sz="1200" b="1" kern="1200" dirty="0">
              <a:solidFill>
                <a:schemeClr val="tx1"/>
              </a:solidFill>
              <a:effectLst/>
              <a:latin typeface="+mn-lt"/>
              <a:ea typeface="+mn-ea"/>
              <a:cs typeface="+mn-cs"/>
            </a:endParaRPr>
          </a:p>
          <a:p>
            <a:r>
              <a:rPr lang="en-US" sz="1200" b="0" kern="1200" dirty="0">
                <a:solidFill>
                  <a:schemeClr val="tx1"/>
                </a:solidFill>
                <a:effectLst/>
                <a:latin typeface="+mn-lt"/>
                <a:ea typeface="+mn-ea"/>
                <a:cs typeface="+mn-cs"/>
              </a:rPr>
              <a:t>We have implemented digital tools in M&amp;P such as structured light for part scanning, electronic manufacturing planning and simulations for production flow and human factors evaluations.</a:t>
            </a:r>
          </a:p>
          <a:p>
            <a:endParaRPr lang="en-US" sz="1200" b="1" kern="1200" dirty="0">
              <a:solidFill>
                <a:schemeClr val="tx1"/>
              </a:solidFill>
              <a:effectLst/>
              <a:latin typeface="+mn-lt"/>
              <a:ea typeface="+mn-ea"/>
              <a:cs typeface="+mn-cs"/>
            </a:endParaRPr>
          </a:p>
          <a:p>
            <a:r>
              <a:rPr lang="en-US" sz="1200" b="0" kern="1200" dirty="0">
                <a:solidFill>
                  <a:schemeClr val="tx1"/>
                </a:solidFill>
                <a:effectLst/>
                <a:latin typeface="+mn-lt"/>
                <a:ea typeface="+mn-ea"/>
                <a:cs typeface="+mn-cs"/>
              </a:rPr>
              <a:t>Another area of great interest and current focus is in process monitoring of the additive manufacturing process.  Since many of these parts are not inspectable once fabricated due to part thickness which translates to lack of NDE x-ray penetration we are looking to continuously monitor the manufacturing process real time to be able to identify potential problem areas resulting from any process parameter out of tolerance events that may occur.  This monitoring would go a long way to qualification/certification of the part.</a:t>
            </a:r>
          </a:p>
          <a:p>
            <a:endParaRPr lang="en-US" sz="1200" b="0" kern="1200" dirty="0">
              <a:solidFill>
                <a:schemeClr val="tx1"/>
              </a:solidFill>
              <a:effectLst/>
              <a:latin typeface="+mn-lt"/>
              <a:ea typeface="+mn-ea"/>
              <a:cs typeface="+mn-cs"/>
            </a:endParaRPr>
          </a:p>
          <a:p>
            <a:r>
              <a:rPr lang="en-US" sz="1200" b="0" kern="1200" dirty="0">
                <a:solidFill>
                  <a:schemeClr val="tx1"/>
                </a:solidFill>
                <a:effectLst/>
                <a:latin typeface="+mn-lt"/>
                <a:ea typeface="+mn-ea"/>
                <a:cs typeface="+mn-cs"/>
              </a:rPr>
              <a:t> </a:t>
            </a:r>
          </a:p>
          <a:p>
            <a:r>
              <a:rPr lang="en-US" sz="1200" b="0" kern="1200" dirty="0">
                <a:solidFill>
                  <a:schemeClr val="tx1"/>
                </a:solidFill>
                <a:effectLst/>
                <a:latin typeface="+mn-lt"/>
                <a:ea typeface="+mn-ea"/>
                <a:cs typeface="+mn-cs"/>
              </a:rPr>
              <a:t>Additional info</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Artificial Intelligence (AI) </a:t>
            </a:r>
            <a:r>
              <a:rPr lang="en-US" sz="1200" kern="1200" dirty="0">
                <a:solidFill>
                  <a:schemeClr val="tx1"/>
                </a:solidFill>
                <a:effectLst/>
                <a:latin typeface="+mn-lt"/>
                <a:ea typeface="+mn-ea"/>
                <a:cs typeface="+mn-cs"/>
              </a:rPr>
              <a:t>in manufacturing refers to software systems that can recognize, simulate, predict, and optimize situations, operating conditions, and material properties for human and machine action. </a:t>
            </a:r>
          </a:p>
          <a:p>
            <a:r>
              <a:rPr lang="en-US" sz="1200" b="1" kern="1200" dirty="0">
                <a:solidFill>
                  <a:schemeClr val="tx1"/>
                </a:solidFill>
                <a:effectLst/>
                <a:latin typeface="+mn-lt"/>
                <a:ea typeface="+mn-ea"/>
                <a:cs typeface="+mn-cs"/>
              </a:rPr>
              <a:t>Machine Learning </a:t>
            </a:r>
            <a:r>
              <a:rPr lang="en-US" sz="1200" kern="1200" dirty="0">
                <a:solidFill>
                  <a:schemeClr val="tx1"/>
                </a:solidFill>
                <a:effectLst/>
                <a:latin typeface="+mn-lt"/>
                <a:ea typeface="+mn-ea"/>
                <a:cs typeface="+mn-cs"/>
              </a:rPr>
              <a:t>(generally seen as a subset of AI) refers to algorithms that use prior data to accurately identify current state and predict future state, with the goal of improving productivity, precision, and performance. </a:t>
            </a:r>
          </a:p>
          <a:p>
            <a:r>
              <a:rPr lang="en-US" sz="1200" b="1" kern="1200" dirty="0">
                <a:solidFill>
                  <a:schemeClr val="tx1"/>
                </a:solidFill>
                <a:effectLst/>
                <a:latin typeface="+mn-lt"/>
                <a:ea typeface="+mn-ea"/>
                <a:cs typeface="+mn-cs"/>
              </a:rPr>
              <a:t>Networking </a:t>
            </a:r>
            <a:r>
              <a:rPr lang="en-US" sz="1200" kern="1200" dirty="0">
                <a:solidFill>
                  <a:schemeClr val="tx1"/>
                </a:solidFill>
                <a:effectLst/>
                <a:latin typeface="+mn-lt"/>
                <a:ea typeface="+mn-ea"/>
                <a:cs typeface="+mn-cs"/>
              </a:rPr>
              <a:t>creates digital connections among devices, machines, equipment, databases, computer programs, and users, to provide the </a:t>
            </a:r>
            <a:r>
              <a:rPr lang="en-US" sz="1200" b="1" kern="1200" dirty="0">
                <a:solidFill>
                  <a:schemeClr val="tx1"/>
                </a:solidFill>
                <a:effectLst/>
                <a:latin typeface="+mn-lt"/>
                <a:ea typeface="+mn-ea"/>
                <a:cs typeface="+mn-cs"/>
              </a:rPr>
              <a:t>connectedness </a:t>
            </a:r>
            <a:r>
              <a:rPr lang="en-US" sz="1200" kern="1200" dirty="0">
                <a:solidFill>
                  <a:schemeClr val="tx1"/>
                </a:solidFill>
                <a:effectLst/>
                <a:latin typeface="+mn-lt"/>
                <a:ea typeface="+mn-ea"/>
                <a:cs typeface="+mn-cs"/>
              </a:rPr>
              <a:t>needed to exchange information, make decisions, and take actions. </a:t>
            </a:r>
          </a:p>
          <a:p>
            <a:r>
              <a:rPr lang="en-US" sz="1200" b="1" kern="1200" dirty="0">
                <a:solidFill>
                  <a:schemeClr val="tx1"/>
                </a:solidFill>
                <a:effectLst/>
                <a:latin typeface="+mn-lt"/>
                <a:ea typeface="+mn-ea"/>
                <a:cs typeface="+mn-cs"/>
              </a:rPr>
              <a:t>Predictive Modeling </a:t>
            </a:r>
            <a:r>
              <a:rPr lang="en-US" sz="1200" kern="1200" dirty="0">
                <a:solidFill>
                  <a:schemeClr val="tx1"/>
                </a:solidFill>
                <a:effectLst/>
                <a:latin typeface="+mn-lt"/>
                <a:ea typeface="+mn-ea"/>
                <a:cs typeface="+mn-cs"/>
              </a:rPr>
              <a:t>is the use of data, AI, machine learning, simulation, and digital twins to assess, predict, and anticipate process, product, and operational behaviors for control, design, optimization, health, and failure prevention and mitigation. </a:t>
            </a:r>
          </a:p>
          <a:p>
            <a:r>
              <a:rPr lang="en-US" sz="1200" b="1" kern="1200" dirty="0">
                <a:solidFill>
                  <a:schemeClr val="tx1"/>
                </a:solidFill>
                <a:effectLst/>
                <a:latin typeface="+mn-lt"/>
                <a:ea typeface="+mn-ea"/>
                <a:cs typeface="+mn-cs"/>
              </a:rPr>
              <a:t>Network Effects </a:t>
            </a:r>
            <a:r>
              <a:rPr lang="en-US" sz="1200" kern="1200" dirty="0">
                <a:solidFill>
                  <a:schemeClr val="tx1"/>
                </a:solidFill>
                <a:effectLst/>
                <a:latin typeface="+mn-lt"/>
                <a:ea typeface="+mn-ea"/>
                <a:cs typeface="+mn-cs"/>
              </a:rPr>
              <a:t>produce increased benefits for network users as the number of connected user nodes increases by expanding the availability of information and knowledge accessible to all.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 </a:t>
            </a:r>
            <a:r>
              <a:rPr lang="en-US" sz="1200" b="1" kern="1200" dirty="0">
                <a:solidFill>
                  <a:schemeClr val="tx1"/>
                </a:solidFill>
                <a:effectLst/>
                <a:latin typeface="+mn-lt"/>
                <a:ea typeface="+mn-ea"/>
                <a:cs typeface="+mn-cs"/>
              </a:rPr>
              <a:t>Digital Twin </a:t>
            </a:r>
            <a:r>
              <a:rPr lang="en-US" sz="1200" kern="1200" dirty="0">
                <a:solidFill>
                  <a:schemeClr val="tx1"/>
                </a:solidFill>
                <a:effectLst/>
                <a:latin typeface="+mn-lt"/>
                <a:ea typeface="+mn-ea"/>
                <a:cs typeface="+mn-cs"/>
              </a:rPr>
              <a:t>is a virtual representation of a connected physical asset and encompasses its </a:t>
            </a:r>
            <a:r>
              <a:rPr lang="en-US" sz="1200" b="1" kern="1200" dirty="0">
                <a:solidFill>
                  <a:schemeClr val="tx1"/>
                </a:solidFill>
                <a:effectLst/>
                <a:latin typeface="+mn-lt"/>
                <a:ea typeface="+mn-ea"/>
                <a:cs typeface="+mn-cs"/>
              </a:rPr>
              <a:t>entire product lifecycle</a:t>
            </a:r>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81A707-0A4C-444E-BBAC-8F56E4534DF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57132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11/4/21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11/4/21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11/4/21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11/4/21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11/4/21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11/4/21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11/4/21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11/4/21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11/4/21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11/4/21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11/4/21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oncept Description">
    <p:spTree>
      <p:nvGrpSpPr>
        <p:cNvPr id="1" name=""/>
        <p:cNvGrpSpPr/>
        <p:nvPr/>
      </p:nvGrpSpPr>
      <p:grpSpPr>
        <a:xfrm>
          <a:off x="0" y="0"/>
          <a:ext cx="0" cy="0"/>
          <a:chOff x="0" y="0"/>
          <a:chExt cx="0" cy="0"/>
        </a:xfrm>
      </p:grpSpPr>
      <p:sp>
        <p:nvSpPr>
          <p:cNvPr id="7" name="Title 6"/>
          <p:cNvSpPr>
            <a:spLocks noGrp="1"/>
          </p:cNvSpPr>
          <p:nvPr>
            <p:ph type="title"/>
          </p:nvPr>
        </p:nvSpPr>
        <p:spPr>
          <a:xfrm>
            <a:off x="304799" y="1"/>
            <a:ext cx="11586634" cy="917575"/>
          </a:xfrm>
        </p:spPr>
        <p:txBody>
          <a:bodyPr anchor="b"/>
          <a:lstStyle>
            <a:lvl1pPr>
              <a:defRPr sz="3106">
                <a:solidFill>
                  <a:srgbClr val="525252"/>
                </a:solidFill>
                <a:latin typeface="Arial"/>
                <a:cs typeface="Arial"/>
              </a:defRPr>
            </a:lvl1pPr>
          </a:lstStyle>
          <a:p>
            <a:r>
              <a:rPr lang="en-US"/>
              <a:t>Click to edit Master title style</a:t>
            </a:r>
          </a:p>
        </p:txBody>
      </p:sp>
      <p:sp>
        <p:nvSpPr>
          <p:cNvPr id="9" name="Text Placeholder 8"/>
          <p:cNvSpPr>
            <a:spLocks noGrp="1"/>
          </p:cNvSpPr>
          <p:nvPr>
            <p:ph type="body" sz="quarter" idx="10"/>
          </p:nvPr>
        </p:nvSpPr>
        <p:spPr>
          <a:xfrm>
            <a:off x="304803" y="6563375"/>
            <a:ext cx="11642316" cy="211549"/>
          </a:xfrm>
        </p:spPr>
        <p:txBody>
          <a:bodyPr anchor="b"/>
          <a:lstStyle>
            <a:lvl1pPr marL="0" indent="0" algn="r">
              <a:buNone/>
              <a:defRPr sz="1068" baseline="0">
                <a:solidFill>
                  <a:srgbClr val="9B9B9B"/>
                </a:solidFill>
                <a:latin typeface="Arial"/>
                <a:cs typeface="Arial"/>
              </a:defRPr>
            </a:lvl1pPr>
          </a:lstStyle>
          <a:p>
            <a:pPr lvl="0"/>
            <a:r>
              <a:rPr lang="en-US"/>
              <a:t>Click to edit Master text styles</a:t>
            </a:r>
          </a:p>
        </p:txBody>
      </p:sp>
    </p:spTree>
    <p:extLst>
      <p:ext uri="{BB962C8B-B14F-4D97-AF65-F5344CB8AC3E}">
        <p14:creationId xmlns:p14="http://schemas.microsoft.com/office/powerpoint/2010/main" val="22834178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1_Title Slide">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 y="0"/>
            <a:ext cx="6538364" cy="6858000"/>
          </a:xfrm>
          <a:prstGeom prst="rect">
            <a:avLst/>
          </a:prstGeom>
        </p:spPr>
      </p:pic>
      <p:sp>
        <p:nvSpPr>
          <p:cNvPr id="14" name="Title 13"/>
          <p:cNvSpPr>
            <a:spLocks noGrp="1"/>
          </p:cNvSpPr>
          <p:nvPr>
            <p:ph type="title"/>
          </p:nvPr>
        </p:nvSpPr>
        <p:spPr>
          <a:xfrm>
            <a:off x="270056" y="1277560"/>
            <a:ext cx="4704283" cy="1143000"/>
          </a:xfrm>
        </p:spPr>
        <p:txBody>
          <a:bodyPr>
            <a:noAutofit/>
          </a:bodyPr>
          <a:lstStyle>
            <a:lvl1pPr algn="l">
              <a:defRPr sz="4267">
                <a:solidFill>
                  <a:schemeClr val="bg1"/>
                </a:solidFill>
                <a:latin typeface="Arial"/>
                <a:cs typeface="Arial"/>
              </a:defRPr>
            </a:lvl1pPr>
          </a:lstStyle>
          <a:p>
            <a:r>
              <a:rPr lang="en-US"/>
              <a:t>Click to edit Master title style</a:t>
            </a:r>
            <a:endParaRPr lang="en-US" dirty="0"/>
          </a:p>
        </p:txBody>
      </p:sp>
      <p:sp>
        <p:nvSpPr>
          <p:cNvPr id="16" name="Text Placeholder 15"/>
          <p:cNvSpPr>
            <a:spLocks noGrp="1"/>
          </p:cNvSpPr>
          <p:nvPr>
            <p:ph type="body" sz="quarter" idx="13"/>
          </p:nvPr>
        </p:nvSpPr>
        <p:spPr>
          <a:xfrm>
            <a:off x="270943" y="4617553"/>
            <a:ext cx="5793317" cy="693739"/>
          </a:xfrm>
        </p:spPr>
        <p:txBody>
          <a:bodyPr>
            <a:normAutofit/>
          </a:bodyPr>
          <a:lstStyle>
            <a:lvl1pPr marL="0" indent="0">
              <a:buNone/>
              <a:defRPr sz="2667" b="1">
                <a:solidFill>
                  <a:srgbClr val="FFFFFF"/>
                </a:solidFill>
                <a:latin typeface="Arial"/>
                <a:cs typeface="Arial"/>
              </a:defRPr>
            </a:lvl1pPr>
          </a:lstStyle>
          <a:p>
            <a:pPr lvl="0"/>
            <a:r>
              <a:rPr lang="en-US"/>
              <a:t>Edit Master text styles</a:t>
            </a:r>
          </a:p>
        </p:txBody>
      </p:sp>
      <p:sp>
        <p:nvSpPr>
          <p:cNvPr id="17" name="Text Placeholder 15"/>
          <p:cNvSpPr>
            <a:spLocks noGrp="1"/>
          </p:cNvSpPr>
          <p:nvPr>
            <p:ph type="body" sz="quarter" idx="14"/>
          </p:nvPr>
        </p:nvSpPr>
        <p:spPr>
          <a:xfrm>
            <a:off x="270056" y="5311289"/>
            <a:ext cx="5793317" cy="693739"/>
          </a:xfrm>
        </p:spPr>
        <p:txBody>
          <a:bodyPr>
            <a:normAutofit/>
          </a:bodyPr>
          <a:lstStyle>
            <a:lvl1pPr marL="0" indent="0">
              <a:buNone/>
              <a:defRPr sz="2133">
                <a:solidFill>
                  <a:srgbClr val="FFFFFF"/>
                </a:solidFill>
                <a:latin typeface="Arial"/>
                <a:cs typeface="Arial"/>
              </a:defRPr>
            </a:lvl1pPr>
          </a:lstStyle>
          <a:p>
            <a:pPr lvl="0"/>
            <a:r>
              <a:rPr lang="en-US"/>
              <a:t>Edit Master text styles</a:t>
            </a:r>
          </a:p>
        </p:txBody>
      </p:sp>
      <p:pic>
        <p:nvPicPr>
          <p:cNvPr id="3" name="Pictur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388772" y="5748843"/>
            <a:ext cx="3323009" cy="812248"/>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542528" y="0"/>
            <a:ext cx="3649472" cy="1641856"/>
          </a:xfrm>
          <a:prstGeom prst="rect">
            <a:avLst/>
          </a:prstGeom>
        </p:spPr>
      </p:pic>
      <p:pic>
        <p:nvPicPr>
          <p:cNvPr id="5" name="Picture 4"/>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832653" y="2350028"/>
            <a:ext cx="4359353" cy="3441432"/>
          </a:xfrm>
          <a:prstGeom prst="rect">
            <a:avLst/>
          </a:prstGeom>
        </p:spPr>
      </p:pic>
    </p:spTree>
    <p:extLst>
      <p:ext uri="{BB962C8B-B14F-4D97-AF65-F5344CB8AC3E}">
        <p14:creationId xmlns:p14="http://schemas.microsoft.com/office/powerpoint/2010/main" val="10771721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4_Title Slide">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3D023C27-C474-480F-BC7F-9C1AAFCAD96E}"/>
              </a:ext>
            </a:extLst>
          </p:cNvPr>
          <p:cNvSpPr>
            <a:spLocks noGrp="1"/>
          </p:cNvSpPr>
          <p:nvPr>
            <p:ph type="pic" sz="quarter" idx="15"/>
          </p:nvPr>
        </p:nvSpPr>
        <p:spPr>
          <a:xfrm>
            <a:off x="4064001" y="0"/>
            <a:ext cx="8128000" cy="3899647"/>
          </a:xfrm>
        </p:spPr>
        <p:txBody>
          <a:bodyPr/>
          <a:lstStyle/>
          <a:p>
            <a:r>
              <a:rPr lang="en-US"/>
              <a:t>Click icon to add picture</a:t>
            </a:r>
          </a:p>
        </p:txBody>
      </p:sp>
      <p:sp>
        <p:nvSpPr>
          <p:cNvPr id="3" name="Rectangle 2">
            <a:extLst>
              <a:ext uri="{FF2B5EF4-FFF2-40B4-BE49-F238E27FC236}">
                <a16:creationId xmlns:a16="http://schemas.microsoft.com/office/drawing/2014/main" id="{A48A0F1A-22FB-45FF-80D6-4FE63A63EE04}"/>
              </a:ext>
            </a:extLst>
          </p:cNvPr>
          <p:cNvSpPr/>
          <p:nvPr userDrawn="1"/>
        </p:nvSpPr>
        <p:spPr>
          <a:xfrm>
            <a:off x="11636" y="0"/>
            <a:ext cx="4052364" cy="685563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0682" tIns="40341" rIns="80682" bIns="40341" numCol="1" spcCol="0" rtlCol="0" fromWordArt="0" anchor="ctr" anchorCtr="0" forceAA="0" compatLnSpc="1">
            <a:prstTxWarp prst="textNoShape">
              <a:avLst/>
            </a:prstTxWarp>
            <a:noAutofit/>
          </a:bodyPr>
          <a:lstStyle/>
          <a:p>
            <a:pPr lvl="0" algn="ctr">
              <a:lnSpc>
                <a:spcPct val="150000"/>
              </a:lnSpc>
            </a:pPr>
            <a:endParaRPr lang="en-US" sz="1588"/>
          </a:p>
        </p:txBody>
      </p:sp>
      <p:sp>
        <p:nvSpPr>
          <p:cNvPr id="2" name="Title 1">
            <a:extLst>
              <a:ext uri="{FF2B5EF4-FFF2-40B4-BE49-F238E27FC236}">
                <a16:creationId xmlns:a16="http://schemas.microsoft.com/office/drawing/2014/main" id="{DF01E5D2-6D16-41B9-8D95-C3831084A574}"/>
              </a:ext>
            </a:extLst>
          </p:cNvPr>
          <p:cNvSpPr>
            <a:spLocks noGrp="1"/>
          </p:cNvSpPr>
          <p:nvPr>
            <p:ph type="ctrTitle" hasCustomPrompt="1"/>
          </p:nvPr>
        </p:nvSpPr>
        <p:spPr>
          <a:xfrm>
            <a:off x="8393986" y="4573560"/>
            <a:ext cx="3502429" cy="1104579"/>
          </a:xfrm>
        </p:spPr>
        <p:txBody>
          <a:bodyPr vert="horz" anchor="ctr">
            <a:noAutofit/>
          </a:bodyPr>
          <a:lstStyle>
            <a:lvl1pPr algn="ctr">
              <a:lnSpc>
                <a:spcPct val="100000"/>
              </a:lnSpc>
              <a:defRPr sz="3530" b="0">
                <a:solidFill>
                  <a:schemeClr val="tx2"/>
                </a:solidFill>
                <a:latin typeface="+mj-lt"/>
              </a:defRPr>
            </a:lvl1pPr>
          </a:lstStyle>
          <a:p>
            <a:r>
              <a:rPr lang="en-US" noProof="0" dirty="0"/>
              <a:t>EDIT TEXT</a:t>
            </a:r>
          </a:p>
        </p:txBody>
      </p:sp>
      <p:sp>
        <p:nvSpPr>
          <p:cNvPr id="18" name="Subtitle 2">
            <a:extLst>
              <a:ext uri="{FF2B5EF4-FFF2-40B4-BE49-F238E27FC236}">
                <a16:creationId xmlns:a16="http://schemas.microsoft.com/office/drawing/2014/main" id="{C1E1772A-8C1A-43F8-A297-A2A1C4961A78}"/>
              </a:ext>
            </a:extLst>
          </p:cNvPr>
          <p:cNvSpPr>
            <a:spLocks noGrp="1"/>
          </p:cNvSpPr>
          <p:nvPr>
            <p:ph type="subTitle" idx="1" hasCustomPrompt="1"/>
          </p:nvPr>
        </p:nvSpPr>
        <p:spPr>
          <a:xfrm>
            <a:off x="8393986" y="5762528"/>
            <a:ext cx="3502429" cy="399710"/>
          </a:xfrm>
        </p:spPr>
        <p:txBody>
          <a:bodyPr vert="horz">
            <a:normAutofit/>
          </a:bodyPr>
          <a:lstStyle>
            <a:lvl1pPr marL="0" indent="0" algn="ctr">
              <a:lnSpc>
                <a:spcPct val="100000"/>
              </a:lnSpc>
              <a:buNone/>
              <a:defRPr sz="1059" spc="265" baseline="0">
                <a:solidFill>
                  <a:schemeClr val="tx2"/>
                </a:solidFill>
                <a:latin typeface="+mj-lt"/>
                <a:cs typeface="Arial" panose="020B0604020202020204" pitchFamily="34" charset="0"/>
              </a:defRPr>
            </a:lvl1pPr>
            <a:lvl2pPr marL="332832" indent="0" algn="ctr">
              <a:buNone/>
              <a:defRPr sz="1456"/>
            </a:lvl2pPr>
            <a:lvl3pPr marL="665665" indent="0" algn="ctr">
              <a:buNone/>
              <a:defRPr sz="1310"/>
            </a:lvl3pPr>
            <a:lvl4pPr marL="998497" indent="0" algn="ctr">
              <a:buNone/>
              <a:defRPr sz="1165"/>
            </a:lvl4pPr>
            <a:lvl5pPr marL="1331330" indent="0" algn="ctr">
              <a:buNone/>
              <a:defRPr sz="1165"/>
            </a:lvl5pPr>
            <a:lvl6pPr marL="1664162" indent="0" algn="ctr">
              <a:buNone/>
              <a:defRPr sz="1165"/>
            </a:lvl6pPr>
            <a:lvl7pPr marL="1996995" indent="0" algn="ctr">
              <a:buNone/>
              <a:defRPr sz="1165"/>
            </a:lvl7pPr>
            <a:lvl8pPr marL="2329827" indent="0" algn="ctr">
              <a:buNone/>
              <a:defRPr sz="1165"/>
            </a:lvl8pPr>
            <a:lvl9pPr marL="2662660" indent="0" algn="ctr">
              <a:buNone/>
              <a:defRPr sz="1165"/>
            </a:lvl9pPr>
          </a:lstStyle>
          <a:p>
            <a:r>
              <a:rPr lang="en-US" noProof="0" dirty="0"/>
              <a:t>CLICK TO EDIT TEXT</a:t>
            </a:r>
          </a:p>
        </p:txBody>
      </p:sp>
      <p:sp>
        <p:nvSpPr>
          <p:cNvPr id="15" name="Rectangle 14">
            <a:extLst>
              <a:ext uri="{FF2B5EF4-FFF2-40B4-BE49-F238E27FC236}">
                <a16:creationId xmlns:a16="http://schemas.microsoft.com/office/drawing/2014/main" id="{97492751-E9EF-463C-8C1E-1AA3A9B1D816}"/>
              </a:ext>
            </a:extLst>
          </p:cNvPr>
          <p:cNvSpPr/>
          <p:nvPr userDrawn="1"/>
        </p:nvSpPr>
        <p:spPr>
          <a:xfrm>
            <a:off x="4066909" y="3429000"/>
            <a:ext cx="4058182" cy="3429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noProof="0"/>
          </a:p>
        </p:txBody>
      </p:sp>
      <p:sp>
        <p:nvSpPr>
          <p:cNvPr id="20" name="Content Placeholder 14">
            <a:extLst>
              <a:ext uri="{FF2B5EF4-FFF2-40B4-BE49-F238E27FC236}">
                <a16:creationId xmlns:a16="http://schemas.microsoft.com/office/drawing/2014/main" id="{E6FA2C89-4818-4619-8F8B-31E5505EAF76}"/>
              </a:ext>
            </a:extLst>
          </p:cNvPr>
          <p:cNvSpPr>
            <a:spLocks noGrp="1"/>
          </p:cNvSpPr>
          <p:nvPr>
            <p:ph sz="quarter" idx="11" hasCustomPrompt="1"/>
          </p:nvPr>
        </p:nvSpPr>
        <p:spPr>
          <a:xfrm>
            <a:off x="4335804" y="4159142"/>
            <a:ext cx="3507408" cy="357064"/>
          </a:xfrm>
        </p:spPr>
        <p:txBody>
          <a:bodyPr>
            <a:noAutofit/>
          </a:bodyPr>
          <a:lstStyle>
            <a:lvl1pPr marL="0" indent="0">
              <a:buNone/>
              <a:defRPr sz="2118" b="0">
                <a:solidFill>
                  <a:schemeClr val="tx2"/>
                </a:solidFill>
                <a:latin typeface="+mj-lt"/>
              </a:defRPr>
            </a:lvl1pPr>
          </a:lstStyle>
          <a:p>
            <a:pPr lvl="0"/>
            <a:r>
              <a:rPr lang="en-US" noProof="0" dirty="0"/>
              <a:t>Add Title Here</a:t>
            </a:r>
          </a:p>
        </p:txBody>
      </p:sp>
      <p:sp>
        <p:nvSpPr>
          <p:cNvPr id="21" name="Text Placeholder 16">
            <a:extLst>
              <a:ext uri="{FF2B5EF4-FFF2-40B4-BE49-F238E27FC236}">
                <a16:creationId xmlns:a16="http://schemas.microsoft.com/office/drawing/2014/main" id="{67651986-01F3-4697-A0D4-31F6A1098310}"/>
              </a:ext>
            </a:extLst>
          </p:cNvPr>
          <p:cNvSpPr>
            <a:spLocks noGrp="1"/>
          </p:cNvSpPr>
          <p:nvPr>
            <p:ph type="body" sz="quarter" idx="12"/>
          </p:nvPr>
        </p:nvSpPr>
        <p:spPr>
          <a:xfrm>
            <a:off x="4335804" y="4602435"/>
            <a:ext cx="3507408" cy="1536753"/>
          </a:xfrm>
        </p:spPr>
        <p:txBody>
          <a:bodyPr>
            <a:normAutofit/>
          </a:bodyPr>
          <a:lstStyle>
            <a:lvl1pPr marL="0" indent="0">
              <a:buNone/>
              <a:defRPr sz="971">
                <a:solidFill>
                  <a:schemeClr val="tx2"/>
                </a:solidFill>
                <a:latin typeface="+mn-lt"/>
                <a:cs typeface="Arial" panose="020B0604020202020204" pitchFamily="34" charset="0"/>
              </a:defRPr>
            </a:lvl1pPr>
            <a:lvl2pPr marL="403433" indent="0">
              <a:buNone/>
              <a:defRPr sz="971">
                <a:solidFill>
                  <a:schemeClr val="tx2"/>
                </a:solidFill>
                <a:latin typeface="+mn-lt"/>
                <a:cs typeface="Arial" panose="020B0604020202020204" pitchFamily="34" charset="0"/>
              </a:defRPr>
            </a:lvl2pPr>
            <a:lvl3pPr marL="806867" indent="0">
              <a:buNone/>
              <a:defRPr sz="971">
                <a:solidFill>
                  <a:schemeClr val="tx2"/>
                </a:solidFill>
                <a:latin typeface="+mn-lt"/>
                <a:cs typeface="Arial" panose="020B0604020202020204" pitchFamily="34" charset="0"/>
              </a:defRPr>
            </a:lvl3pPr>
            <a:lvl4pPr marL="1210300" indent="0">
              <a:buNone/>
              <a:defRPr sz="971">
                <a:solidFill>
                  <a:schemeClr val="tx2"/>
                </a:solidFill>
                <a:latin typeface="+mn-lt"/>
                <a:cs typeface="Arial" panose="020B0604020202020204" pitchFamily="34" charset="0"/>
              </a:defRPr>
            </a:lvl4pPr>
            <a:lvl5pPr marL="1613733" indent="0">
              <a:buNone/>
              <a:defRPr sz="971">
                <a:solidFill>
                  <a:schemeClr val="tx2"/>
                </a:solidFill>
                <a:latin typeface="+mn-lt"/>
                <a:cs typeface="Arial" panose="020B0604020202020204" pitchFamily="34" charset="0"/>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12" name="Content Placeholder 14">
            <a:extLst>
              <a:ext uri="{FF2B5EF4-FFF2-40B4-BE49-F238E27FC236}">
                <a16:creationId xmlns:a16="http://schemas.microsoft.com/office/drawing/2014/main" id="{0D990D0E-21A8-4155-B955-886A21DE1825}"/>
              </a:ext>
            </a:extLst>
          </p:cNvPr>
          <p:cNvSpPr>
            <a:spLocks noGrp="1"/>
          </p:cNvSpPr>
          <p:nvPr>
            <p:ph sz="quarter" idx="13" hasCustomPrompt="1"/>
          </p:nvPr>
        </p:nvSpPr>
        <p:spPr>
          <a:xfrm>
            <a:off x="277091" y="1350684"/>
            <a:ext cx="3507408" cy="357064"/>
          </a:xfrm>
        </p:spPr>
        <p:txBody>
          <a:bodyPr>
            <a:noAutofit/>
          </a:bodyPr>
          <a:lstStyle>
            <a:lvl1pPr marL="0" indent="0">
              <a:buNone/>
              <a:defRPr sz="2118" b="0">
                <a:solidFill>
                  <a:schemeClr val="bg1"/>
                </a:solidFill>
                <a:latin typeface="+mj-lt"/>
              </a:defRPr>
            </a:lvl1pPr>
          </a:lstStyle>
          <a:p>
            <a:pPr lvl="0"/>
            <a:r>
              <a:rPr lang="en-US" noProof="0" dirty="0"/>
              <a:t>Add Title Here</a:t>
            </a:r>
          </a:p>
        </p:txBody>
      </p:sp>
      <p:sp>
        <p:nvSpPr>
          <p:cNvPr id="13" name="Text Placeholder 16">
            <a:extLst>
              <a:ext uri="{FF2B5EF4-FFF2-40B4-BE49-F238E27FC236}">
                <a16:creationId xmlns:a16="http://schemas.microsoft.com/office/drawing/2014/main" id="{E86030C3-0988-4616-B1A6-DC729760D6A1}"/>
              </a:ext>
            </a:extLst>
          </p:cNvPr>
          <p:cNvSpPr>
            <a:spLocks noGrp="1"/>
          </p:cNvSpPr>
          <p:nvPr>
            <p:ph type="body" sz="quarter" idx="14"/>
          </p:nvPr>
        </p:nvSpPr>
        <p:spPr>
          <a:xfrm>
            <a:off x="277091" y="1803870"/>
            <a:ext cx="3507408" cy="4241554"/>
          </a:xfrm>
        </p:spPr>
        <p:txBody>
          <a:bodyPr>
            <a:normAutofit/>
          </a:bodyPr>
          <a:lstStyle>
            <a:lvl1pPr marL="0" indent="0">
              <a:lnSpc>
                <a:spcPct val="150000"/>
              </a:lnSpc>
              <a:spcBef>
                <a:spcPts val="1059"/>
              </a:spcBef>
              <a:buNone/>
              <a:defRPr sz="971">
                <a:solidFill>
                  <a:schemeClr val="bg1"/>
                </a:solidFill>
                <a:latin typeface="+mn-lt"/>
                <a:cs typeface="Arial" panose="020B0604020202020204" pitchFamily="34" charset="0"/>
              </a:defRPr>
            </a:lvl1pPr>
            <a:lvl2pPr marL="403433" indent="0">
              <a:lnSpc>
                <a:spcPct val="150000"/>
              </a:lnSpc>
              <a:spcBef>
                <a:spcPts val="1059"/>
              </a:spcBef>
              <a:buNone/>
              <a:defRPr sz="971">
                <a:solidFill>
                  <a:schemeClr val="bg1"/>
                </a:solidFill>
                <a:latin typeface="+mn-lt"/>
                <a:cs typeface="Arial" panose="020B0604020202020204" pitchFamily="34" charset="0"/>
              </a:defRPr>
            </a:lvl2pPr>
            <a:lvl3pPr marL="806867" indent="0">
              <a:lnSpc>
                <a:spcPct val="150000"/>
              </a:lnSpc>
              <a:spcBef>
                <a:spcPts val="1059"/>
              </a:spcBef>
              <a:buNone/>
              <a:defRPr sz="971">
                <a:solidFill>
                  <a:schemeClr val="bg1"/>
                </a:solidFill>
                <a:latin typeface="+mn-lt"/>
                <a:cs typeface="Arial" panose="020B0604020202020204" pitchFamily="34" charset="0"/>
              </a:defRPr>
            </a:lvl3pPr>
            <a:lvl4pPr marL="1210300" indent="0">
              <a:lnSpc>
                <a:spcPct val="150000"/>
              </a:lnSpc>
              <a:spcBef>
                <a:spcPts val="1059"/>
              </a:spcBef>
              <a:buNone/>
              <a:defRPr sz="971">
                <a:solidFill>
                  <a:schemeClr val="bg1"/>
                </a:solidFill>
                <a:latin typeface="+mn-lt"/>
                <a:cs typeface="Arial" panose="020B0604020202020204" pitchFamily="34" charset="0"/>
              </a:defRPr>
            </a:lvl4pPr>
            <a:lvl5pPr marL="1613733" indent="0">
              <a:lnSpc>
                <a:spcPct val="150000"/>
              </a:lnSpc>
              <a:spcBef>
                <a:spcPts val="1059"/>
              </a:spcBef>
              <a:buNone/>
              <a:defRPr sz="971">
                <a:solidFill>
                  <a:schemeClr val="bg1"/>
                </a:solidFill>
                <a:latin typeface="+mn-lt"/>
                <a:cs typeface="Arial" panose="020B0604020202020204" pitchFamily="34" charset="0"/>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Tree>
    <p:extLst>
      <p:ext uri="{BB962C8B-B14F-4D97-AF65-F5344CB8AC3E}">
        <p14:creationId xmlns:p14="http://schemas.microsoft.com/office/powerpoint/2010/main" val="439881462"/>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11/4/21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5.tiff"/></Relationships>
</file>

<file path=ppt/slides/_rels/slide3.xml.rels><?xml version="1.0" encoding="UTF-8" standalone="yes"?>
<Relationships xmlns="http://schemas.openxmlformats.org/package/2006/relationships"><Relationship Id="rId8" Type="http://schemas.openxmlformats.org/officeDocument/2006/relationships/image" Target="../media/image10.tiff"/><Relationship Id="rId3" Type="http://schemas.openxmlformats.org/officeDocument/2006/relationships/image" Target="../media/image5.tiff"/><Relationship Id="rId7"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8.tiff"/><Relationship Id="rId5"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image" Target="../media/image11.png"/></Relationships>
</file>

<file path=ppt/slides/_rels/slide4.xml.rels><?xml version="1.0" encoding="UTF-8" standalone="yes"?>
<Relationships xmlns="http://schemas.openxmlformats.org/package/2006/relationships"><Relationship Id="rId8" Type="http://schemas.openxmlformats.org/officeDocument/2006/relationships/image" Target="../media/image16.tiff"/><Relationship Id="rId3" Type="http://schemas.openxmlformats.org/officeDocument/2006/relationships/image" Target="../media/image5.tiff"/><Relationship Id="rId7" Type="http://schemas.openxmlformats.org/officeDocument/2006/relationships/image" Target="../media/image15.tiff"/><Relationship Id="rId2" Type="http://schemas.openxmlformats.org/officeDocument/2006/relationships/notesSlide" Target="../notesSlides/notesSlide4.xml"/><Relationship Id="rId1" Type="http://schemas.openxmlformats.org/officeDocument/2006/relationships/slideLayout" Target="../slideLayouts/slideLayout14.xml"/><Relationship Id="rId6" Type="http://schemas.openxmlformats.org/officeDocument/2006/relationships/image" Target="../media/image14.jpeg"/><Relationship Id="rId5" Type="http://schemas.openxmlformats.org/officeDocument/2006/relationships/image" Target="../media/image13.jpeg"/><Relationship Id="rId10" Type="http://schemas.openxmlformats.org/officeDocument/2006/relationships/image" Target="../media/image18.jpeg"/><Relationship Id="rId4" Type="http://schemas.openxmlformats.org/officeDocument/2006/relationships/image" Target="../media/image12.png"/><Relationship Id="rId9" Type="http://schemas.openxmlformats.org/officeDocument/2006/relationships/image" Target="../media/image17.tiff"/></Relationships>
</file>

<file path=ppt/slides/_rels/slide5.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5.tiff"/><Relationship Id="rId7" Type="http://schemas.openxmlformats.org/officeDocument/2006/relationships/image" Target="../media/image22.png"/><Relationship Id="rId12" Type="http://schemas.openxmlformats.org/officeDocument/2006/relationships/image" Target="../media/image27.emf"/><Relationship Id="rId2" Type="http://schemas.openxmlformats.org/officeDocument/2006/relationships/notesSlide" Target="../notesSlides/notesSlide5.xml"/><Relationship Id="rId1" Type="http://schemas.openxmlformats.org/officeDocument/2006/relationships/slideLayout" Target="../slideLayouts/slideLayout14.xml"/><Relationship Id="rId6" Type="http://schemas.openxmlformats.org/officeDocument/2006/relationships/image" Target="../media/image21.jpg"/><Relationship Id="rId11" Type="http://schemas.openxmlformats.org/officeDocument/2006/relationships/image" Target="../media/image26.jpeg"/><Relationship Id="rId5" Type="http://schemas.openxmlformats.org/officeDocument/2006/relationships/image" Target="../media/image20.emf"/><Relationship Id="rId10" Type="http://schemas.openxmlformats.org/officeDocument/2006/relationships/image" Target="../media/image25.jpeg"/><Relationship Id="rId4" Type="http://schemas.openxmlformats.org/officeDocument/2006/relationships/image" Target="../media/image19.emf"/><Relationship Id="rId9" Type="http://schemas.openxmlformats.org/officeDocument/2006/relationships/image" Target="../media/image24.png"/></Relationships>
</file>

<file path=ppt/slides/_rels/slide6.xml.rels><?xml version="1.0" encoding="UTF-8" standalone="yes"?>
<Relationships xmlns="http://schemas.openxmlformats.org/package/2006/relationships"><Relationship Id="rId8" Type="http://schemas.openxmlformats.org/officeDocument/2006/relationships/image" Target="../media/image31.tiff"/><Relationship Id="rId3" Type="http://schemas.openxmlformats.org/officeDocument/2006/relationships/image" Target="../media/image28.tiff"/><Relationship Id="rId7" Type="http://schemas.openxmlformats.org/officeDocument/2006/relationships/image" Target="cid:image004.png@01D7AA1A.3CBC8B60" TargetMode="External"/><Relationship Id="rId2" Type="http://schemas.openxmlformats.org/officeDocument/2006/relationships/notesSlide" Target="../notesSlides/notesSlide6.xml"/><Relationship Id="rId1" Type="http://schemas.openxmlformats.org/officeDocument/2006/relationships/slideLayout" Target="../slideLayouts/slideLayout14.xml"/><Relationship Id="rId6" Type="http://schemas.openxmlformats.org/officeDocument/2006/relationships/image" Target="../media/image30.png"/><Relationship Id="rId11" Type="http://schemas.openxmlformats.org/officeDocument/2006/relationships/image" Target="../media/image34.tiff"/><Relationship Id="rId5" Type="http://schemas.openxmlformats.org/officeDocument/2006/relationships/image" Target="../media/image29.tiff"/><Relationship Id="rId10" Type="http://schemas.openxmlformats.org/officeDocument/2006/relationships/image" Target="../media/image33.jpg"/><Relationship Id="rId4" Type="http://schemas.openxmlformats.org/officeDocument/2006/relationships/image" Target="../media/image5.tiff"/><Relationship Id="rId9" Type="http://schemas.openxmlformats.org/officeDocument/2006/relationships/image" Target="../media/image32.jpeg"/></Relationships>
</file>

<file path=ppt/slides/_rels/slide7.xml.rels><?xml version="1.0" encoding="UTF-8" standalone="yes"?>
<Relationships xmlns="http://schemas.openxmlformats.org/package/2006/relationships"><Relationship Id="rId8" Type="http://schemas.openxmlformats.org/officeDocument/2006/relationships/image" Target="../media/image39.emf"/><Relationship Id="rId3" Type="http://schemas.openxmlformats.org/officeDocument/2006/relationships/image" Target="../media/image5.tiff"/><Relationship Id="rId7" Type="http://schemas.openxmlformats.org/officeDocument/2006/relationships/image" Target="../media/image38.png"/><Relationship Id="rId2" Type="http://schemas.openxmlformats.org/officeDocument/2006/relationships/notesSlide" Target="../notesSlides/notesSlide7.xml"/><Relationship Id="rId1" Type="http://schemas.openxmlformats.org/officeDocument/2006/relationships/slideLayout" Target="../slideLayouts/slideLayout14.xml"/><Relationship Id="rId6" Type="http://schemas.openxmlformats.org/officeDocument/2006/relationships/image" Target="../media/image37.tiff"/><Relationship Id="rId11" Type="http://schemas.openxmlformats.org/officeDocument/2006/relationships/image" Target="../media/image41.jpeg"/><Relationship Id="rId5" Type="http://schemas.openxmlformats.org/officeDocument/2006/relationships/image" Target="../media/image36.jpeg"/><Relationship Id="rId10" Type="http://schemas.openxmlformats.org/officeDocument/2006/relationships/image" Target="cid:image008.jpg@01D7AA1A.3CBC8B60" TargetMode="External"/><Relationship Id="rId4" Type="http://schemas.openxmlformats.org/officeDocument/2006/relationships/image" Target="../media/image35.tiff"/><Relationship Id="rId9" Type="http://schemas.openxmlformats.org/officeDocument/2006/relationships/image" Target="../media/image40.jpeg"/></Relationships>
</file>

<file path=ppt/slides/_rels/slide8.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8.xml"/><Relationship Id="rId1" Type="http://schemas.openxmlformats.org/officeDocument/2006/relationships/slideLayout" Target="../slideLayouts/slideLayout14.xml"/><Relationship Id="rId5" Type="http://schemas.openxmlformats.org/officeDocument/2006/relationships/image" Target="../media/image43.tiff"/><Relationship Id="rId4" Type="http://schemas.openxmlformats.org/officeDocument/2006/relationships/image" Target="../media/image42.tiff"/></Relationships>
</file>

<file path=ppt/slides/_rels/slide9.xml.rels><?xml version="1.0" encoding="UTF-8" standalone="yes"?>
<Relationships xmlns="http://schemas.openxmlformats.org/package/2006/relationships"><Relationship Id="rId8" Type="http://schemas.openxmlformats.org/officeDocument/2006/relationships/image" Target="../media/image48.tiff"/><Relationship Id="rId13" Type="http://schemas.openxmlformats.org/officeDocument/2006/relationships/image" Target="../media/image53.jpeg"/><Relationship Id="rId18" Type="http://schemas.openxmlformats.org/officeDocument/2006/relationships/image" Target="../media/image58.tiff"/><Relationship Id="rId3" Type="http://schemas.openxmlformats.org/officeDocument/2006/relationships/image" Target="../media/image5.tiff"/><Relationship Id="rId7" Type="http://schemas.openxmlformats.org/officeDocument/2006/relationships/image" Target="../media/image47.jpeg"/><Relationship Id="rId12" Type="http://schemas.openxmlformats.org/officeDocument/2006/relationships/image" Target="../media/image52.tiff"/><Relationship Id="rId17" Type="http://schemas.openxmlformats.org/officeDocument/2006/relationships/image" Target="../media/image57.tiff"/><Relationship Id="rId2" Type="http://schemas.openxmlformats.org/officeDocument/2006/relationships/notesSlide" Target="../notesSlides/notesSlide9.xml"/><Relationship Id="rId16" Type="http://schemas.openxmlformats.org/officeDocument/2006/relationships/image" Target="../media/image56.tiff"/><Relationship Id="rId1" Type="http://schemas.openxmlformats.org/officeDocument/2006/relationships/slideLayout" Target="../slideLayouts/slideLayout14.xml"/><Relationship Id="rId6" Type="http://schemas.openxmlformats.org/officeDocument/2006/relationships/image" Target="../media/image46.tiff"/><Relationship Id="rId11" Type="http://schemas.openxmlformats.org/officeDocument/2006/relationships/image" Target="../media/image51.jpeg"/><Relationship Id="rId5" Type="http://schemas.openxmlformats.org/officeDocument/2006/relationships/image" Target="../media/image45.tiff"/><Relationship Id="rId15" Type="http://schemas.openxmlformats.org/officeDocument/2006/relationships/image" Target="../media/image55.tiff"/><Relationship Id="rId10" Type="http://schemas.openxmlformats.org/officeDocument/2006/relationships/image" Target="../media/image50.png"/><Relationship Id="rId4" Type="http://schemas.openxmlformats.org/officeDocument/2006/relationships/image" Target="../media/image44.png"/><Relationship Id="rId9" Type="http://schemas.openxmlformats.org/officeDocument/2006/relationships/image" Target="../media/image49.png"/><Relationship Id="rId14" Type="http://schemas.openxmlformats.org/officeDocument/2006/relationships/image" Target="../media/image54.tiff"/></Relationships>
</file>

<file path=ppt/slides/_rels/slide10.xml.rels><?xml version="1.0" encoding="UTF-8" standalone="yes"?>
<Relationships xmlns="http://schemas.openxmlformats.org/package/2006/relationships"><Relationship Id="rId3" Type="http://schemas.openxmlformats.org/officeDocument/2006/relationships/hyperlink" Target="mailto:mark.a.cooper@nasa.gov" TargetMode="External"/><Relationship Id="rId2" Type="http://schemas.openxmlformats.org/officeDocument/2006/relationships/image" Target="../media/image5.tif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25368C-B7BA-3542-AFEC-16D4C1AA1FBC}"/>
              </a:ext>
            </a:extLst>
          </p:cNvPr>
          <p:cNvSpPr>
            <a:spLocks noGrp="1"/>
          </p:cNvSpPr>
          <p:nvPr>
            <p:ph type="title"/>
          </p:nvPr>
        </p:nvSpPr>
        <p:spPr>
          <a:xfrm>
            <a:off x="76200" y="1396084"/>
            <a:ext cx="5793317" cy="1689533"/>
          </a:xfrm>
          <a:effectLst>
            <a:outerShdw blurRad="50800" dist="38100" dir="2700000" algn="tl" rotWithShape="0">
              <a:prstClr val="black">
                <a:alpha val="40000"/>
              </a:prstClr>
            </a:outerShdw>
          </a:effectLst>
        </p:spPr>
        <p:txBody>
          <a:bodyPr/>
          <a:lstStyle/>
          <a:p>
            <a:br>
              <a:rPr lang="en-US" sz="2800">
                <a:effectLst>
                  <a:outerShdw blurRad="50800" dist="38100" algn="l" rotWithShape="0">
                    <a:prstClr val="black">
                      <a:alpha val="40000"/>
                    </a:prstClr>
                  </a:outerShdw>
                </a:effectLst>
              </a:rPr>
            </a:br>
            <a:r>
              <a:rPr lang="en-US" sz="2800">
                <a:effectLst>
                  <a:outerShdw blurRad="50800" dist="38100" algn="l" rotWithShape="0">
                    <a:prstClr val="black">
                      <a:alpha val="40000"/>
                    </a:prstClr>
                  </a:outerShdw>
                </a:effectLst>
              </a:rPr>
              <a:t>Engineering Directorate</a:t>
            </a:r>
            <a:br>
              <a:rPr lang="en-US" sz="2800">
                <a:effectLst>
                  <a:outerShdw blurRad="50800" dist="38100" algn="l" rotWithShape="0">
                    <a:prstClr val="black">
                      <a:alpha val="40000"/>
                    </a:prstClr>
                  </a:outerShdw>
                </a:effectLst>
              </a:rPr>
            </a:br>
            <a:r>
              <a:rPr lang="en-US" sz="2800">
                <a:effectLst>
                  <a:outerShdw blurRad="50800" dist="38100" algn="l" rotWithShape="0">
                    <a:prstClr val="black">
                      <a:alpha val="40000"/>
                    </a:prstClr>
                  </a:outerShdw>
                </a:effectLst>
              </a:rPr>
              <a:t>Materials &amp; Processes Laboratory</a:t>
            </a:r>
            <a:br>
              <a:rPr lang="en-US" sz="2800">
                <a:effectLst>
                  <a:outerShdw blurRad="50800" dist="38100" algn="l" rotWithShape="0">
                    <a:prstClr val="black">
                      <a:alpha val="40000"/>
                    </a:prstClr>
                  </a:outerShdw>
                </a:effectLst>
              </a:rPr>
            </a:br>
            <a:r>
              <a:rPr lang="en-US" sz="2800">
                <a:effectLst>
                  <a:outerShdw blurRad="50800" dist="38100" algn="l" rotWithShape="0">
                    <a:prstClr val="black">
                      <a:alpha val="40000"/>
                    </a:prstClr>
                  </a:outerShdw>
                </a:effectLst>
              </a:rPr>
              <a:t>Capabilities</a:t>
            </a:r>
            <a:br>
              <a:rPr lang="en-US" sz="2800">
                <a:effectLst>
                  <a:outerShdw blurRad="50800" dist="38100" algn="l" rotWithShape="0">
                    <a:prstClr val="black">
                      <a:alpha val="40000"/>
                    </a:prstClr>
                  </a:outerShdw>
                </a:effectLst>
              </a:rPr>
            </a:br>
            <a:endParaRPr lang="en-US" sz="2800">
              <a:effectLst>
                <a:outerShdw blurRad="50800" dist="38100" algn="l" rotWithShape="0">
                  <a:prstClr val="black">
                    <a:alpha val="40000"/>
                  </a:prstClr>
                </a:outerShdw>
              </a:effectLst>
            </a:endParaRPr>
          </a:p>
        </p:txBody>
      </p:sp>
      <p:sp>
        <p:nvSpPr>
          <p:cNvPr id="3" name="Text Placeholder 2">
            <a:extLst>
              <a:ext uri="{FF2B5EF4-FFF2-40B4-BE49-F238E27FC236}">
                <a16:creationId xmlns:a16="http://schemas.microsoft.com/office/drawing/2014/main" id="{459B381E-23B3-0E4F-B77F-32D9B80A616A}"/>
              </a:ext>
            </a:extLst>
          </p:cNvPr>
          <p:cNvSpPr>
            <a:spLocks noGrp="1"/>
          </p:cNvSpPr>
          <p:nvPr>
            <p:ph type="body" sz="quarter" idx="13"/>
          </p:nvPr>
        </p:nvSpPr>
        <p:spPr>
          <a:xfrm>
            <a:off x="76200" y="4300364"/>
            <a:ext cx="4051664" cy="693739"/>
          </a:xfrm>
        </p:spPr>
        <p:txBody>
          <a:bodyPr>
            <a:noAutofit/>
          </a:bodyPr>
          <a:lstStyle/>
          <a:p>
            <a:r>
              <a:rPr lang="en-US" sz="2400" dirty="0">
                <a:effectLst>
                  <a:outerShdw blurRad="50800" dist="38100" dir="18900000" algn="bl" rotWithShape="0">
                    <a:prstClr val="black">
                      <a:alpha val="40000"/>
                    </a:prstClr>
                  </a:outerShdw>
                </a:effectLst>
              </a:rPr>
              <a:t>Blue Origin Engine TIM</a:t>
            </a:r>
            <a:br>
              <a:rPr lang="en-US" sz="2400" dirty="0">
                <a:effectLst>
                  <a:outerShdw blurRad="50800" dist="38100" dir="18900000" algn="bl" rotWithShape="0">
                    <a:prstClr val="black">
                      <a:alpha val="40000"/>
                    </a:prstClr>
                  </a:outerShdw>
                </a:effectLst>
              </a:rPr>
            </a:br>
            <a:r>
              <a:rPr lang="en-US" sz="2400" dirty="0">
                <a:effectLst>
                  <a:outerShdw blurRad="50800" dist="38100" dir="18900000" algn="bl" rotWithShape="0">
                    <a:prstClr val="black">
                      <a:alpha val="40000"/>
                    </a:prstClr>
                  </a:outerShdw>
                </a:effectLst>
              </a:rPr>
              <a:t>November 2021</a:t>
            </a:r>
          </a:p>
        </p:txBody>
      </p:sp>
      <p:sp>
        <p:nvSpPr>
          <p:cNvPr id="4" name="Text Placeholder 3">
            <a:extLst>
              <a:ext uri="{FF2B5EF4-FFF2-40B4-BE49-F238E27FC236}">
                <a16:creationId xmlns:a16="http://schemas.microsoft.com/office/drawing/2014/main" id="{9AE00CCA-23BB-CB47-93AD-53B511135A49}"/>
              </a:ext>
            </a:extLst>
          </p:cNvPr>
          <p:cNvSpPr>
            <a:spLocks noGrp="1"/>
          </p:cNvSpPr>
          <p:nvPr>
            <p:ph type="body" sz="quarter" idx="14"/>
          </p:nvPr>
        </p:nvSpPr>
        <p:spPr>
          <a:xfrm>
            <a:off x="76200" y="5734065"/>
            <a:ext cx="5793317" cy="693739"/>
          </a:xfrm>
        </p:spPr>
        <p:txBody>
          <a:bodyPr>
            <a:normAutofit fontScale="85000" lnSpcReduction="10000"/>
          </a:bodyPr>
          <a:lstStyle/>
          <a:p>
            <a:r>
              <a:rPr lang="en-US"/>
              <a:t>H. DeWitt Burns</a:t>
            </a:r>
          </a:p>
          <a:p>
            <a:r>
              <a:rPr lang="en-US"/>
              <a:t>Deputy Director, </a:t>
            </a:r>
            <a:r>
              <a:rPr lang="en-US" sz="2400">
                <a:effectLst>
                  <a:outerShdw blurRad="50800" dist="38100" algn="l" rotWithShape="0">
                    <a:prstClr val="black">
                      <a:alpha val="40000"/>
                    </a:prstClr>
                  </a:outerShdw>
                </a:effectLst>
              </a:rPr>
              <a:t>Materials &amp; Processes Laboratory</a:t>
            </a:r>
            <a:endParaRPr lang="en-US"/>
          </a:p>
        </p:txBody>
      </p:sp>
    </p:spTree>
    <p:extLst>
      <p:ext uri="{BB962C8B-B14F-4D97-AF65-F5344CB8AC3E}">
        <p14:creationId xmlns:p14="http://schemas.microsoft.com/office/powerpoint/2010/main" val="31451304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Oval 14">
            <a:extLst>
              <a:ext uri="{FF2B5EF4-FFF2-40B4-BE49-F238E27FC236}">
                <a16:creationId xmlns:a16="http://schemas.microsoft.com/office/drawing/2014/main" id="{9D9E1260-5570-AB4C-B694-10F429E97CDE}"/>
              </a:ext>
            </a:extLst>
          </p:cNvPr>
          <p:cNvSpPr>
            <a:spLocks noChangeArrowheads="1"/>
          </p:cNvSpPr>
          <p:nvPr/>
        </p:nvSpPr>
        <p:spPr bwMode="auto">
          <a:xfrm>
            <a:off x="3433822" y="145694"/>
            <a:ext cx="5324355" cy="828280"/>
          </a:xfrm>
          <a:prstGeom prst="rect">
            <a:avLst/>
          </a:prstGeom>
          <a:noFill/>
          <a:effectLst>
            <a:outerShdw blurRad="38100" dist="25400" dir="5400000" algn="tl" rotWithShape="0">
              <a:srgbClr val="000000">
                <a:alpha val="27000"/>
              </a:srgbClr>
            </a:outerShdw>
          </a:effectLst>
        </p:spPr>
        <p:txBody>
          <a:bodyPr wrap="square" lIns="88751" tIns="44375" rIns="88751" bIns="44375" anchor="ctr">
            <a:spAutoFit/>
          </a:bodyPr>
          <a:lstStyle/>
          <a:p>
            <a:pPr algn="ctr" defTabSz="806867">
              <a:defRPr/>
            </a:pPr>
            <a:r>
              <a:rPr lang="en-US" sz="2400">
                <a:solidFill>
                  <a:srgbClr val="17406D">
                    <a:lumMod val="50000"/>
                  </a:srgbClr>
                </a:solidFill>
                <a:latin typeface="Arial"/>
                <a:cs typeface="Arial"/>
              </a:rPr>
              <a:t>NASA Marshall Space Flight Center</a:t>
            </a:r>
          </a:p>
          <a:p>
            <a:pPr algn="ctr" defTabSz="806867">
              <a:defRPr/>
            </a:pPr>
            <a:r>
              <a:rPr lang="en-US" sz="2400">
                <a:solidFill>
                  <a:srgbClr val="17406D">
                    <a:lumMod val="50000"/>
                  </a:srgbClr>
                </a:solidFill>
                <a:latin typeface="Arial"/>
                <a:cs typeface="Arial"/>
              </a:rPr>
              <a:t>Materials &amp; Processes Laboratory</a:t>
            </a:r>
          </a:p>
        </p:txBody>
      </p:sp>
      <p:grpSp>
        <p:nvGrpSpPr>
          <p:cNvPr id="3" name="Group 2"/>
          <p:cNvGrpSpPr/>
          <p:nvPr/>
        </p:nvGrpSpPr>
        <p:grpSpPr>
          <a:xfrm>
            <a:off x="2364614" y="1211967"/>
            <a:ext cx="3939495" cy="5215778"/>
            <a:chOff x="331803" y="1428697"/>
            <a:chExt cx="3369272" cy="4805623"/>
          </a:xfrm>
        </p:grpSpPr>
        <p:sp>
          <p:nvSpPr>
            <p:cNvPr id="39" name="Rectangle 38">
              <a:extLst>
                <a:ext uri="{FF2B5EF4-FFF2-40B4-BE49-F238E27FC236}">
                  <a16:creationId xmlns:a16="http://schemas.microsoft.com/office/drawing/2014/main" id="{B3024B27-052B-AC48-B80B-D765C9A44818}"/>
                </a:ext>
              </a:extLst>
            </p:cNvPr>
            <p:cNvSpPr/>
            <p:nvPr/>
          </p:nvSpPr>
          <p:spPr bwMode="auto">
            <a:xfrm>
              <a:off x="331805" y="1428697"/>
              <a:ext cx="3359195" cy="887028"/>
            </a:xfrm>
            <a:prstGeom prst="rect">
              <a:avLst/>
            </a:prstGeom>
            <a:solidFill>
              <a:srgbClr val="21AAE9"/>
            </a:solidFill>
            <a:ln w="9525" cap="flat" cmpd="sng" algn="ctr">
              <a:noFill/>
              <a:prstDash val="solid"/>
              <a:round/>
              <a:headEnd type="none" w="med" len="med"/>
              <a:tailEnd type="none" w="med" len="med"/>
            </a:ln>
            <a:effectLst/>
          </p:spPr>
          <p:txBody>
            <a:bodyPr vert="horz" wrap="square" lIns="79708" tIns="39853" rIns="79708" bIns="39853" numCol="1" rtlCol="0" anchor="ctr" anchorCtr="0" compatLnSpc="1">
              <a:prstTxWarp prst="textNoShape">
                <a:avLst/>
              </a:prstTxWarp>
              <a:noAutofit/>
            </a:bodyPr>
            <a:lstStyle/>
            <a:p>
              <a:pPr algn="ctr" defTabSz="790478" eaLnBrk="0" fontAlgn="base" hangingPunct="0">
                <a:lnSpc>
                  <a:spcPct val="90000"/>
                </a:lnSpc>
                <a:spcBef>
                  <a:spcPct val="0"/>
                </a:spcBef>
                <a:spcAft>
                  <a:spcPct val="0"/>
                </a:spcAft>
              </a:pPr>
              <a:endParaRPr lang="en-US" sz="1747">
                <a:solidFill>
                  <a:srgbClr val="000000"/>
                </a:solidFill>
                <a:latin typeface="Gill Sans MT"/>
              </a:endParaRPr>
            </a:p>
          </p:txBody>
        </p:sp>
        <p:sp>
          <p:nvSpPr>
            <p:cNvPr id="40" name="Rectangle 39">
              <a:extLst>
                <a:ext uri="{FF2B5EF4-FFF2-40B4-BE49-F238E27FC236}">
                  <a16:creationId xmlns:a16="http://schemas.microsoft.com/office/drawing/2014/main" id="{6809EF86-F052-5F42-AE7E-BF8B3ACDFC14}"/>
                </a:ext>
              </a:extLst>
            </p:cNvPr>
            <p:cNvSpPr/>
            <p:nvPr/>
          </p:nvSpPr>
          <p:spPr bwMode="auto">
            <a:xfrm>
              <a:off x="331805" y="2384194"/>
              <a:ext cx="3359195" cy="887028"/>
            </a:xfrm>
            <a:prstGeom prst="rect">
              <a:avLst/>
            </a:prstGeom>
            <a:solidFill>
              <a:srgbClr val="166BB8"/>
            </a:solidFill>
            <a:ln w="9525" cap="flat" cmpd="sng" algn="ctr">
              <a:noFill/>
              <a:prstDash val="solid"/>
              <a:round/>
              <a:headEnd type="none" w="med" len="med"/>
              <a:tailEnd type="none" w="med" len="med"/>
            </a:ln>
            <a:effectLst/>
          </p:spPr>
          <p:txBody>
            <a:bodyPr vert="horz" wrap="square" lIns="79708" tIns="39853" rIns="79708" bIns="39853" numCol="1" rtlCol="0" anchor="ctr" anchorCtr="0" compatLnSpc="1">
              <a:prstTxWarp prst="textNoShape">
                <a:avLst/>
              </a:prstTxWarp>
              <a:noAutofit/>
            </a:bodyPr>
            <a:lstStyle/>
            <a:p>
              <a:pPr algn="ctr" defTabSz="790478" eaLnBrk="0" fontAlgn="base" hangingPunct="0">
                <a:lnSpc>
                  <a:spcPct val="90000"/>
                </a:lnSpc>
                <a:spcBef>
                  <a:spcPct val="0"/>
                </a:spcBef>
                <a:spcAft>
                  <a:spcPct val="0"/>
                </a:spcAft>
              </a:pPr>
              <a:endParaRPr lang="en-US" sz="1747">
                <a:solidFill>
                  <a:srgbClr val="000000"/>
                </a:solidFill>
                <a:latin typeface="Gill Sans MT"/>
              </a:endParaRPr>
            </a:p>
          </p:txBody>
        </p:sp>
        <p:sp>
          <p:nvSpPr>
            <p:cNvPr id="41" name="Rectangle 40">
              <a:extLst>
                <a:ext uri="{FF2B5EF4-FFF2-40B4-BE49-F238E27FC236}">
                  <a16:creationId xmlns:a16="http://schemas.microsoft.com/office/drawing/2014/main" id="{1B468847-1FDD-2543-B91A-4596A64DA59D}"/>
                </a:ext>
              </a:extLst>
            </p:cNvPr>
            <p:cNvSpPr/>
            <p:nvPr/>
          </p:nvSpPr>
          <p:spPr bwMode="auto">
            <a:xfrm>
              <a:off x="331804" y="3373744"/>
              <a:ext cx="3359195" cy="887028"/>
            </a:xfrm>
            <a:prstGeom prst="rect">
              <a:avLst/>
            </a:prstGeom>
            <a:solidFill>
              <a:srgbClr val="1AA0A8"/>
            </a:solidFill>
            <a:ln w="9525" cap="flat" cmpd="sng" algn="ctr">
              <a:noFill/>
              <a:prstDash val="solid"/>
              <a:round/>
              <a:headEnd type="none" w="med" len="med"/>
              <a:tailEnd type="none" w="med" len="med"/>
            </a:ln>
            <a:effectLst/>
          </p:spPr>
          <p:txBody>
            <a:bodyPr vert="horz" wrap="square" lIns="79708" tIns="39853" rIns="79708" bIns="39853" numCol="1" rtlCol="0" anchor="ctr" anchorCtr="0" compatLnSpc="1">
              <a:prstTxWarp prst="textNoShape">
                <a:avLst/>
              </a:prstTxWarp>
              <a:noAutofit/>
            </a:bodyPr>
            <a:lstStyle/>
            <a:p>
              <a:pPr algn="ctr" defTabSz="790478" eaLnBrk="0" fontAlgn="base" hangingPunct="0">
                <a:lnSpc>
                  <a:spcPct val="90000"/>
                </a:lnSpc>
                <a:spcBef>
                  <a:spcPct val="0"/>
                </a:spcBef>
                <a:spcAft>
                  <a:spcPct val="0"/>
                </a:spcAft>
              </a:pPr>
              <a:endParaRPr lang="en-US" sz="1747">
                <a:solidFill>
                  <a:srgbClr val="000000"/>
                </a:solidFill>
                <a:latin typeface="Gill Sans MT"/>
              </a:endParaRPr>
            </a:p>
          </p:txBody>
        </p:sp>
        <p:sp>
          <p:nvSpPr>
            <p:cNvPr id="42" name="Rectangle 41">
              <a:extLst>
                <a:ext uri="{FF2B5EF4-FFF2-40B4-BE49-F238E27FC236}">
                  <a16:creationId xmlns:a16="http://schemas.microsoft.com/office/drawing/2014/main" id="{2C2B0996-6215-3240-9DCE-ABF5665AD2C3}"/>
                </a:ext>
              </a:extLst>
            </p:cNvPr>
            <p:cNvSpPr/>
            <p:nvPr/>
          </p:nvSpPr>
          <p:spPr bwMode="auto">
            <a:xfrm>
              <a:off x="331803" y="4363294"/>
              <a:ext cx="3359195" cy="887028"/>
            </a:xfrm>
            <a:prstGeom prst="rect">
              <a:avLst/>
            </a:prstGeom>
            <a:solidFill>
              <a:srgbClr val="1B6672"/>
            </a:solidFill>
            <a:ln w="9525" cap="flat" cmpd="sng" algn="ctr">
              <a:noFill/>
              <a:prstDash val="solid"/>
              <a:round/>
              <a:headEnd type="none" w="med" len="med"/>
              <a:tailEnd type="none" w="med" len="med"/>
            </a:ln>
            <a:effectLst/>
          </p:spPr>
          <p:txBody>
            <a:bodyPr vert="horz" wrap="square" lIns="79708" tIns="39853" rIns="79708" bIns="39853" numCol="1" rtlCol="0" anchor="ctr" anchorCtr="0" compatLnSpc="1">
              <a:prstTxWarp prst="textNoShape">
                <a:avLst/>
              </a:prstTxWarp>
              <a:noAutofit/>
            </a:bodyPr>
            <a:lstStyle/>
            <a:p>
              <a:pPr algn="ctr" defTabSz="790478" eaLnBrk="0" fontAlgn="base" hangingPunct="0">
                <a:lnSpc>
                  <a:spcPct val="90000"/>
                </a:lnSpc>
                <a:spcBef>
                  <a:spcPct val="0"/>
                </a:spcBef>
                <a:spcAft>
                  <a:spcPct val="0"/>
                </a:spcAft>
              </a:pPr>
              <a:endParaRPr lang="en-US" sz="1747">
                <a:solidFill>
                  <a:srgbClr val="000000"/>
                </a:solidFill>
                <a:latin typeface="Gill Sans MT"/>
              </a:endParaRPr>
            </a:p>
          </p:txBody>
        </p:sp>
        <p:sp>
          <p:nvSpPr>
            <p:cNvPr id="57" name="Rectangle 56">
              <a:extLst>
                <a:ext uri="{FF2B5EF4-FFF2-40B4-BE49-F238E27FC236}">
                  <a16:creationId xmlns:a16="http://schemas.microsoft.com/office/drawing/2014/main" id="{BDBAE325-1161-D641-96EC-BE819B955714}"/>
                </a:ext>
              </a:extLst>
            </p:cNvPr>
            <p:cNvSpPr/>
            <p:nvPr/>
          </p:nvSpPr>
          <p:spPr bwMode="auto">
            <a:xfrm>
              <a:off x="341880" y="5347292"/>
              <a:ext cx="3359195" cy="887028"/>
            </a:xfrm>
            <a:prstGeom prst="rect">
              <a:avLst/>
            </a:prstGeom>
            <a:solidFill>
              <a:srgbClr val="274B73"/>
            </a:solidFill>
            <a:ln w="9525" cap="flat" cmpd="sng" algn="ctr">
              <a:noFill/>
              <a:prstDash val="solid"/>
              <a:round/>
              <a:headEnd type="none" w="med" len="med"/>
              <a:tailEnd type="none" w="med" len="med"/>
            </a:ln>
            <a:effectLst/>
          </p:spPr>
          <p:txBody>
            <a:bodyPr vert="horz" wrap="square" lIns="79708" tIns="39853" rIns="79708" bIns="39853" numCol="1" rtlCol="0" anchor="ctr" anchorCtr="0" compatLnSpc="1">
              <a:prstTxWarp prst="textNoShape">
                <a:avLst/>
              </a:prstTxWarp>
              <a:noAutofit/>
            </a:bodyPr>
            <a:lstStyle/>
            <a:p>
              <a:pPr algn="ctr" defTabSz="790478" eaLnBrk="0" fontAlgn="base" hangingPunct="0">
                <a:lnSpc>
                  <a:spcPct val="90000"/>
                </a:lnSpc>
                <a:spcBef>
                  <a:spcPct val="0"/>
                </a:spcBef>
                <a:spcAft>
                  <a:spcPct val="0"/>
                </a:spcAft>
              </a:pPr>
              <a:endParaRPr lang="en-US" sz="1747">
                <a:solidFill>
                  <a:srgbClr val="000000"/>
                </a:solidFill>
                <a:latin typeface="Gill Sans MT"/>
              </a:endParaRPr>
            </a:p>
          </p:txBody>
        </p:sp>
      </p:grpSp>
      <p:sp>
        <p:nvSpPr>
          <p:cNvPr id="21" name="TextBox 20"/>
          <p:cNvSpPr txBox="1"/>
          <p:nvPr/>
        </p:nvSpPr>
        <p:spPr>
          <a:xfrm>
            <a:off x="2327905" y="2224793"/>
            <a:ext cx="3939459" cy="1042593"/>
          </a:xfrm>
          <a:prstGeom prst="rect">
            <a:avLst/>
          </a:prstGeom>
          <a:noFill/>
        </p:spPr>
        <p:txBody>
          <a:bodyPr wrap="square" rtlCol="0">
            <a:spAutoFit/>
          </a:bodyPr>
          <a:lstStyle/>
          <a:p>
            <a:pPr marL="151287" indent="-151287" defTabSz="806867">
              <a:buFont typeface="Arial" panose="020B0604020202020204" pitchFamily="34" charset="0"/>
              <a:buChar char="•"/>
            </a:pPr>
            <a:r>
              <a:rPr lang="en-US" sz="1200" dirty="0">
                <a:solidFill>
                  <a:prstClr val="white"/>
                </a:solidFill>
                <a:latin typeface="Verdana" panose="020B0604030504040204" pitchFamily="34" charset="0"/>
                <a:ea typeface="Verdana" panose="020B0604030504040204" pitchFamily="34" charset="0"/>
              </a:rPr>
              <a:t>M&amp;P Technical Information System (MAPTIS)</a:t>
            </a:r>
          </a:p>
          <a:p>
            <a:pPr marL="151287" indent="-151287" defTabSz="806867">
              <a:buFont typeface="Arial" panose="020B0604020202020204" pitchFamily="34" charset="0"/>
              <a:buChar char="•"/>
            </a:pPr>
            <a:r>
              <a:rPr lang="en-US" sz="1200" dirty="0">
                <a:solidFill>
                  <a:prstClr val="white"/>
                </a:solidFill>
                <a:latin typeface="Verdana" panose="020B0604030504040204" pitchFamily="34" charset="0"/>
                <a:ea typeface="Verdana" panose="020B0604030504040204" pitchFamily="34" charset="0"/>
              </a:rPr>
              <a:t>Materials Usage Agreements (MUAs) &amp; Materials Usage List (MIUL)</a:t>
            </a:r>
          </a:p>
          <a:p>
            <a:pPr marL="151287" indent="-151287" defTabSz="806867">
              <a:buFont typeface="Arial" panose="020B0604020202020204" pitchFamily="34" charset="0"/>
              <a:buChar char="•"/>
            </a:pPr>
            <a:r>
              <a:rPr lang="en-US" sz="1200" dirty="0">
                <a:solidFill>
                  <a:prstClr val="white"/>
                </a:solidFill>
                <a:latin typeface="Verdana" panose="020B0604030504040204" pitchFamily="34" charset="0"/>
                <a:ea typeface="Verdana" panose="020B0604030504040204" pitchFamily="34" charset="0"/>
              </a:rPr>
              <a:t>Small projects – ISS payloads, ECLSS </a:t>
            </a:r>
          </a:p>
          <a:p>
            <a:pPr marL="151287" indent="-151287" defTabSz="806867">
              <a:buFont typeface="Arial" panose="020B0604020202020204" pitchFamily="34" charset="0"/>
              <a:buChar char="•"/>
            </a:pPr>
            <a:r>
              <a:rPr lang="en-US" sz="1200" dirty="0">
                <a:solidFill>
                  <a:prstClr val="white"/>
                </a:solidFill>
                <a:latin typeface="Verdana" panose="020B0604030504040204" pitchFamily="34" charset="0"/>
                <a:ea typeface="Verdana" panose="020B0604030504040204" pitchFamily="34" charset="0"/>
              </a:rPr>
              <a:t>Physical Sciences </a:t>
            </a:r>
            <a:r>
              <a:rPr lang="en-US" sz="1200" dirty="0" err="1">
                <a:solidFill>
                  <a:prstClr val="white"/>
                </a:solidFill>
                <a:latin typeface="Verdana" panose="020B0604030504040204" pitchFamily="34" charset="0"/>
                <a:ea typeface="Verdana" panose="020B0604030504040204" pitchFamily="34" charset="0"/>
              </a:rPr>
              <a:t>Infomatics</a:t>
            </a:r>
            <a:r>
              <a:rPr lang="en-US" sz="1200" dirty="0">
                <a:solidFill>
                  <a:prstClr val="white"/>
                </a:solidFill>
                <a:latin typeface="Verdana" panose="020B0604030504040204" pitchFamily="34" charset="0"/>
                <a:ea typeface="Verdana" panose="020B0604030504040204" pitchFamily="34" charset="0"/>
              </a:rPr>
              <a:t> Database</a:t>
            </a:r>
          </a:p>
        </p:txBody>
      </p:sp>
      <p:sp>
        <p:nvSpPr>
          <p:cNvPr id="29" name="TextBox 28">
            <a:hlinkClick r:id="rId3" action="ppaction://hlinksldjump"/>
          </p:cNvPr>
          <p:cNvSpPr txBox="1"/>
          <p:nvPr/>
        </p:nvSpPr>
        <p:spPr>
          <a:xfrm>
            <a:off x="920217" y="2386407"/>
            <a:ext cx="1428460" cy="662489"/>
          </a:xfrm>
          <a:prstGeom prst="rect">
            <a:avLst/>
          </a:prstGeom>
          <a:noFill/>
        </p:spPr>
        <p:txBody>
          <a:bodyPr wrap="square" rtlCol="0">
            <a:spAutoFit/>
          </a:bodyPr>
          <a:lstStyle/>
          <a:p>
            <a:pPr algn="r" defTabSz="806867"/>
            <a:r>
              <a:rPr lang="en-US" sz="1235" b="1">
                <a:solidFill>
                  <a:srgbClr val="17406D"/>
                </a:solidFill>
                <a:latin typeface="Verdana" panose="020B0604030504040204" pitchFamily="34" charset="0"/>
                <a:ea typeface="Verdana" panose="020B0604030504040204" pitchFamily="34" charset="0"/>
              </a:rPr>
              <a:t>Engineering Support Office </a:t>
            </a:r>
          </a:p>
        </p:txBody>
      </p:sp>
      <p:sp>
        <p:nvSpPr>
          <p:cNvPr id="69" name="TextBox 68"/>
          <p:cNvSpPr txBox="1"/>
          <p:nvPr/>
        </p:nvSpPr>
        <p:spPr>
          <a:xfrm>
            <a:off x="739763" y="1362724"/>
            <a:ext cx="1586677" cy="662489"/>
          </a:xfrm>
          <a:prstGeom prst="rect">
            <a:avLst/>
          </a:prstGeom>
          <a:noFill/>
        </p:spPr>
        <p:txBody>
          <a:bodyPr wrap="square" rtlCol="0">
            <a:spAutoFit/>
          </a:bodyPr>
          <a:lstStyle/>
          <a:p>
            <a:pPr algn="r" defTabSz="806867"/>
            <a:r>
              <a:rPr lang="en-US" sz="1235" b="1" dirty="0">
                <a:solidFill>
                  <a:srgbClr val="17406D"/>
                </a:solidFill>
                <a:latin typeface="Verdana" panose="020B0604030504040204" pitchFamily="34" charset="0"/>
                <a:ea typeface="Verdana" panose="020B0604030504040204" pitchFamily="34" charset="0"/>
              </a:rPr>
              <a:t>Lab Lead Engineers Office</a:t>
            </a:r>
          </a:p>
        </p:txBody>
      </p:sp>
      <p:sp>
        <p:nvSpPr>
          <p:cNvPr id="70" name="TextBox 69"/>
          <p:cNvSpPr txBox="1"/>
          <p:nvPr/>
        </p:nvSpPr>
        <p:spPr>
          <a:xfrm>
            <a:off x="1111989" y="3737132"/>
            <a:ext cx="1236688" cy="282385"/>
          </a:xfrm>
          <a:prstGeom prst="rect">
            <a:avLst/>
          </a:prstGeom>
          <a:noFill/>
        </p:spPr>
        <p:txBody>
          <a:bodyPr wrap="square" rtlCol="0">
            <a:spAutoFit/>
          </a:bodyPr>
          <a:lstStyle/>
          <a:p>
            <a:pPr algn="r" defTabSz="806867"/>
            <a:r>
              <a:rPr lang="en-US" sz="1235" b="1">
                <a:solidFill>
                  <a:srgbClr val="17406D"/>
                </a:solidFill>
                <a:latin typeface="Verdana" panose="020B0604030504040204" pitchFamily="34" charset="0"/>
                <a:ea typeface="Verdana" panose="020B0604030504040204" pitchFamily="34" charset="0"/>
              </a:rPr>
              <a:t> </a:t>
            </a:r>
          </a:p>
        </p:txBody>
      </p:sp>
      <p:sp>
        <p:nvSpPr>
          <p:cNvPr id="71" name="TextBox 70"/>
          <p:cNvSpPr txBox="1"/>
          <p:nvPr/>
        </p:nvSpPr>
        <p:spPr>
          <a:xfrm>
            <a:off x="902845" y="4441780"/>
            <a:ext cx="1423595" cy="852541"/>
          </a:xfrm>
          <a:prstGeom prst="rect">
            <a:avLst/>
          </a:prstGeom>
          <a:noFill/>
        </p:spPr>
        <p:txBody>
          <a:bodyPr wrap="square" rtlCol="0">
            <a:spAutoFit/>
          </a:bodyPr>
          <a:lstStyle/>
          <a:p>
            <a:pPr algn="r" defTabSz="806867"/>
            <a:r>
              <a:rPr lang="en-US" sz="1235" b="1">
                <a:solidFill>
                  <a:srgbClr val="17406D"/>
                </a:solidFill>
                <a:latin typeface="Verdana" panose="020B0604030504040204" pitchFamily="34" charset="0"/>
                <a:ea typeface="Verdana" panose="020B0604030504040204" pitchFamily="34" charset="0"/>
              </a:rPr>
              <a:t>Metallic Materials &amp; Processes Division</a:t>
            </a:r>
          </a:p>
        </p:txBody>
      </p:sp>
      <p:sp>
        <p:nvSpPr>
          <p:cNvPr id="72" name="TextBox 71"/>
          <p:cNvSpPr txBox="1"/>
          <p:nvPr/>
        </p:nvSpPr>
        <p:spPr>
          <a:xfrm>
            <a:off x="146303" y="5508112"/>
            <a:ext cx="2203711" cy="852541"/>
          </a:xfrm>
          <a:prstGeom prst="rect">
            <a:avLst/>
          </a:prstGeom>
          <a:noFill/>
        </p:spPr>
        <p:txBody>
          <a:bodyPr wrap="square" rtlCol="0">
            <a:spAutoFit/>
          </a:bodyPr>
          <a:lstStyle/>
          <a:p>
            <a:pPr algn="r" defTabSz="806867"/>
            <a:r>
              <a:rPr lang="en-US" sz="1235" b="1">
                <a:solidFill>
                  <a:srgbClr val="17406D"/>
                </a:solidFill>
                <a:latin typeface="Verdana" panose="020B0604030504040204" pitchFamily="34" charset="0"/>
                <a:ea typeface="Verdana" panose="020B0604030504040204" pitchFamily="34" charset="0"/>
              </a:rPr>
              <a:t>Nonmetallic Materials &amp; Advanced Manufacturing Division</a:t>
            </a:r>
          </a:p>
        </p:txBody>
      </p:sp>
      <p:sp>
        <p:nvSpPr>
          <p:cNvPr id="73" name="TextBox 72">
            <a:extLst>
              <a:ext uri="{FF2B5EF4-FFF2-40B4-BE49-F238E27FC236}">
                <a16:creationId xmlns:a16="http://schemas.microsoft.com/office/drawing/2014/main" id="{75A4B246-AB15-E244-B988-70D15E3D81AE}"/>
              </a:ext>
            </a:extLst>
          </p:cNvPr>
          <p:cNvSpPr txBox="1"/>
          <p:nvPr/>
        </p:nvSpPr>
        <p:spPr>
          <a:xfrm>
            <a:off x="2332896" y="3300310"/>
            <a:ext cx="4035558" cy="1183401"/>
          </a:xfrm>
          <a:prstGeom prst="rect">
            <a:avLst/>
          </a:prstGeom>
          <a:noFill/>
        </p:spPr>
        <p:txBody>
          <a:bodyPr wrap="square" rtlCol="0">
            <a:spAutoFit/>
          </a:bodyPr>
          <a:lstStyle/>
          <a:p>
            <a:pPr marL="133496" indent="-133496" defTabSz="806867">
              <a:buFont typeface="Arial" panose="020B0604020202020204" pitchFamily="34" charset="0"/>
              <a:buChar char="•"/>
            </a:pPr>
            <a:r>
              <a:rPr lang="en-US" sz="1200" dirty="0">
                <a:solidFill>
                  <a:prstClr val="white"/>
                </a:solidFill>
                <a:latin typeface="Verdana" panose="020B0604030504040204" pitchFamily="34" charset="0"/>
                <a:ea typeface="Verdana" panose="020B0604030504040204" pitchFamily="34" charset="0"/>
              </a:rPr>
              <a:t>Fracture Control and Damage Tolerance</a:t>
            </a:r>
          </a:p>
          <a:p>
            <a:pPr marL="133496" indent="-133496" defTabSz="806867">
              <a:buFont typeface="Arial" panose="020B0604020202020204" pitchFamily="34" charset="0"/>
              <a:buChar char="•"/>
            </a:pPr>
            <a:r>
              <a:rPr lang="en-US" sz="1200" dirty="0">
                <a:solidFill>
                  <a:prstClr val="white"/>
                </a:solidFill>
                <a:latin typeface="Verdana" panose="020B0604030504040204" pitchFamily="34" charset="0"/>
                <a:ea typeface="Verdana" panose="020B0604030504040204" pitchFamily="34" charset="0"/>
              </a:rPr>
              <a:t>Nondestructive Evaluation</a:t>
            </a:r>
          </a:p>
          <a:p>
            <a:pPr marL="133496" indent="-133496" defTabSz="806867">
              <a:buFont typeface="Arial" panose="020B0604020202020204" pitchFamily="34" charset="0"/>
              <a:buChar char="•"/>
            </a:pPr>
            <a:r>
              <a:rPr lang="en-US" sz="1200" dirty="0">
                <a:solidFill>
                  <a:prstClr val="white"/>
                </a:solidFill>
                <a:latin typeface="Verdana" panose="020B0604030504040204" pitchFamily="34" charset="0"/>
                <a:ea typeface="Verdana" panose="020B0604030504040204" pitchFamily="34" charset="0"/>
              </a:rPr>
              <a:t>Mechanical Testing / Hydrogen Test Facility </a:t>
            </a:r>
          </a:p>
          <a:p>
            <a:pPr marL="133496" indent="-133496" defTabSz="806867">
              <a:buFont typeface="Arial" panose="020B0604020202020204" pitchFamily="34" charset="0"/>
              <a:buChar char="•"/>
            </a:pPr>
            <a:r>
              <a:rPr lang="en-US" sz="1200" dirty="0">
                <a:solidFill>
                  <a:prstClr val="white"/>
                </a:solidFill>
                <a:latin typeface="Verdana" panose="020B0604030504040204" pitchFamily="34" charset="0"/>
                <a:ea typeface="Verdana" panose="020B0604030504040204" pitchFamily="34" charset="0"/>
              </a:rPr>
              <a:t>Tribology / Metrology</a:t>
            </a:r>
          </a:p>
          <a:p>
            <a:pPr marL="133496" indent="-133496" defTabSz="806867">
              <a:buFont typeface="Arial" panose="020B0604020202020204" pitchFamily="34" charset="0"/>
              <a:buChar char="•"/>
            </a:pPr>
            <a:r>
              <a:rPr lang="en-US" sz="1200" dirty="0">
                <a:solidFill>
                  <a:prstClr val="white"/>
                </a:solidFill>
                <a:latin typeface="Verdana" panose="020B0604030504040204" pitchFamily="34" charset="0"/>
                <a:ea typeface="Verdana" panose="020B0604030504040204" pitchFamily="34" charset="0"/>
              </a:rPr>
              <a:t>Chemistry &amp; Contamination Control</a:t>
            </a:r>
          </a:p>
          <a:p>
            <a:pPr defTabSz="806867"/>
            <a:endParaRPr lang="en-US" sz="1090" dirty="0">
              <a:solidFill>
                <a:prstClr val="white"/>
              </a:solidFill>
              <a:latin typeface="Verdana" panose="020B0604030504040204" pitchFamily="34" charset="0"/>
              <a:ea typeface="Verdana" panose="020B0604030504040204" pitchFamily="34" charset="0"/>
            </a:endParaRPr>
          </a:p>
        </p:txBody>
      </p:sp>
      <p:sp>
        <p:nvSpPr>
          <p:cNvPr id="30" name="Rectangle 29"/>
          <p:cNvSpPr/>
          <p:nvPr/>
        </p:nvSpPr>
        <p:spPr>
          <a:xfrm>
            <a:off x="2332896" y="1286779"/>
            <a:ext cx="4437529" cy="776623"/>
          </a:xfrm>
          <a:prstGeom prst="rect">
            <a:avLst/>
          </a:prstGeom>
        </p:spPr>
        <p:txBody>
          <a:bodyPr>
            <a:spAutoFit/>
          </a:bodyPr>
          <a:lstStyle/>
          <a:p>
            <a:pPr defTabSz="697518" eaLnBrk="0" fontAlgn="base" hangingPunct="0">
              <a:lnSpc>
                <a:spcPct val="90000"/>
              </a:lnSpc>
              <a:spcBef>
                <a:spcPct val="0"/>
              </a:spcBef>
              <a:spcAft>
                <a:spcPct val="0"/>
              </a:spcAft>
            </a:pPr>
            <a:r>
              <a:rPr lang="en-US" sz="1200" dirty="0">
                <a:solidFill>
                  <a:prstClr val="white"/>
                </a:solidFill>
                <a:latin typeface="Verdana" panose="020B0604030504040204" pitchFamily="34" charset="0"/>
                <a:ea typeface="Verdana" panose="020B0604030504040204" pitchFamily="34" charset="0"/>
              </a:rPr>
              <a:t>• SLS Element Design Lead Engineers</a:t>
            </a:r>
          </a:p>
          <a:p>
            <a:pPr defTabSz="697518" eaLnBrk="0" fontAlgn="base" hangingPunct="0">
              <a:lnSpc>
                <a:spcPct val="90000"/>
              </a:lnSpc>
              <a:spcBef>
                <a:spcPct val="0"/>
              </a:spcBef>
              <a:spcAft>
                <a:spcPct val="0"/>
              </a:spcAft>
            </a:pPr>
            <a:r>
              <a:rPr lang="en-US" sz="1200" dirty="0">
                <a:solidFill>
                  <a:prstClr val="white"/>
                </a:solidFill>
                <a:latin typeface="Verdana" panose="020B0604030504040204" pitchFamily="34" charset="0"/>
                <a:ea typeface="Verdana" panose="020B0604030504040204" pitchFamily="34" charset="0"/>
              </a:rPr>
              <a:t>• Human Landing System Lead</a:t>
            </a:r>
          </a:p>
          <a:p>
            <a:pPr defTabSz="697518" eaLnBrk="0" fontAlgn="base" hangingPunct="0">
              <a:lnSpc>
                <a:spcPct val="90000"/>
              </a:lnSpc>
              <a:spcBef>
                <a:spcPct val="0"/>
              </a:spcBef>
              <a:spcAft>
                <a:spcPct val="0"/>
              </a:spcAft>
            </a:pPr>
            <a:r>
              <a:rPr lang="en-US" sz="1200" dirty="0">
                <a:solidFill>
                  <a:prstClr val="white"/>
                </a:solidFill>
                <a:latin typeface="Verdana" panose="020B0604030504040204" pitchFamily="34" charset="0"/>
                <a:ea typeface="Verdana" panose="020B0604030504040204" pitchFamily="34" charset="0"/>
              </a:rPr>
              <a:t>• Advanced Manufacturing Lead</a:t>
            </a:r>
          </a:p>
          <a:p>
            <a:pPr defTabSz="697518" eaLnBrk="0" fontAlgn="base" hangingPunct="0">
              <a:lnSpc>
                <a:spcPct val="90000"/>
              </a:lnSpc>
              <a:spcBef>
                <a:spcPct val="0"/>
              </a:spcBef>
              <a:spcAft>
                <a:spcPct val="0"/>
              </a:spcAft>
            </a:pPr>
            <a:r>
              <a:rPr lang="en-US" sz="1200" dirty="0">
                <a:solidFill>
                  <a:prstClr val="white"/>
                </a:solidFill>
                <a:latin typeface="Verdana" panose="020B0604030504040204" pitchFamily="34" charset="0"/>
                <a:ea typeface="Verdana" panose="020B0604030504040204" pitchFamily="34" charset="0"/>
              </a:rPr>
              <a:t>• In-Space Manufacturing Lead</a:t>
            </a:r>
          </a:p>
        </p:txBody>
      </p:sp>
      <p:sp>
        <p:nvSpPr>
          <p:cNvPr id="31" name="Rectangle 30"/>
          <p:cNvSpPr/>
          <p:nvPr/>
        </p:nvSpPr>
        <p:spPr>
          <a:xfrm>
            <a:off x="2345617" y="5501971"/>
            <a:ext cx="3965706" cy="923330"/>
          </a:xfrm>
          <a:prstGeom prst="rect">
            <a:avLst/>
          </a:prstGeom>
        </p:spPr>
        <p:txBody>
          <a:bodyPr wrap="square">
            <a:spAutoFit/>
          </a:bodyPr>
          <a:lstStyle/>
          <a:p>
            <a:pPr marL="151287" indent="-151287" defTabSz="697518" eaLnBrk="0" fontAlgn="base" hangingPunct="0">
              <a:lnSpc>
                <a:spcPct val="90000"/>
              </a:lnSpc>
              <a:spcBef>
                <a:spcPct val="0"/>
              </a:spcBef>
              <a:spcAft>
                <a:spcPct val="0"/>
              </a:spcAft>
              <a:buFont typeface="Arial" panose="020B0604020202020204" pitchFamily="34" charset="0"/>
              <a:buChar char="•"/>
            </a:pPr>
            <a:r>
              <a:rPr lang="en-US" sz="1200" dirty="0">
                <a:solidFill>
                  <a:prstClr val="white"/>
                </a:solidFill>
                <a:latin typeface="Verdana" panose="020B0604030504040204" pitchFamily="34" charset="0"/>
                <a:ea typeface="Verdana" panose="020B0604030504040204" pitchFamily="34" charset="0"/>
              </a:rPr>
              <a:t>Space Environmental Effects </a:t>
            </a:r>
          </a:p>
          <a:p>
            <a:pPr marL="151287" indent="-151287" defTabSz="697518" eaLnBrk="0" fontAlgn="base" hangingPunct="0">
              <a:lnSpc>
                <a:spcPct val="90000"/>
              </a:lnSpc>
              <a:spcBef>
                <a:spcPct val="0"/>
              </a:spcBef>
              <a:spcAft>
                <a:spcPct val="0"/>
              </a:spcAft>
              <a:buFont typeface="Arial" panose="020B0604020202020204" pitchFamily="34" charset="0"/>
              <a:buChar char="•"/>
            </a:pPr>
            <a:r>
              <a:rPr lang="en-US" sz="1200" dirty="0">
                <a:solidFill>
                  <a:prstClr val="white"/>
                </a:solidFill>
                <a:latin typeface="Verdana" panose="020B0604030504040204" pitchFamily="34" charset="0"/>
                <a:ea typeface="Verdana" panose="020B0604030504040204" pitchFamily="34" charset="0"/>
              </a:rPr>
              <a:t>Ceramics &amp; Ablatives</a:t>
            </a:r>
          </a:p>
          <a:p>
            <a:pPr marL="151287" indent="-151287" defTabSz="697518" eaLnBrk="0" fontAlgn="base" hangingPunct="0">
              <a:lnSpc>
                <a:spcPct val="90000"/>
              </a:lnSpc>
              <a:spcBef>
                <a:spcPct val="0"/>
              </a:spcBef>
              <a:spcAft>
                <a:spcPct val="0"/>
              </a:spcAft>
              <a:buFont typeface="Arial" panose="020B0604020202020204" pitchFamily="34" charset="0"/>
              <a:buChar char="•"/>
            </a:pPr>
            <a:r>
              <a:rPr lang="en-US" sz="1200" dirty="0">
                <a:solidFill>
                  <a:prstClr val="white"/>
                </a:solidFill>
                <a:latin typeface="Verdana" panose="020B0604030504040204" pitchFamily="34" charset="0"/>
                <a:ea typeface="Verdana" panose="020B0604030504040204" pitchFamily="34" charset="0"/>
              </a:rPr>
              <a:t>Polymeric Materials – Adhesives &amp; Coatings</a:t>
            </a:r>
          </a:p>
          <a:p>
            <a:pPr marL="151287" indent="-151287" defTabSz="697518" eaLnBrk="0" fontAlgn="base" hangingPunct="0">
              <a:lnSpc>
                <a:spcPct val="90000"/>
              </a:lnSpc>
              <a:spcBef>
                <a:spcPct val="0"/>
              </a:spcBef>
              <a:spcAft>
                <a:spcPct val="0"/>
              </a:spcAft>
              <a:buFont typeface="Arial" panose="020B0604020202020204" pitchFamily="34" charset="0"/>
              <a:buChar char="•"/>
            </a:pPr>
            <a:r>
              <a:rPr lang="en-US" sz="1200" dirty="0">
                <a:solidFill>
                  <a:prstClr val="white"/>
                </a:solidFill>
                <a:latin typeface="Verdana" panose="020B0604030504040204" pitchFamily="34" charset="0"/>
                <a:ea typeface="Verdana" panose="020B0604030504040204" pitchFamily="34" charset="0"/>
              </a:rPr>
              <a:t>Additive Manufacturing &amp; Digital Solutions</a:t>
            </a:r>
          </a:p>
          <a:p>
            <a:pPr marL="151287" indent="-151287" defTabSz="697518" eaLnBrk="0" fontAlgn="base" hangingPunct="0">
              <a:lnSpc>
                <a:spcPct val="90000"/>
              </a:lnSpc>
              <a:spcBef>
                <a:spcPct val="0"/>
              </a:spcBef>
              <a:spcAft>
                <a:spcPct val="0"/>
              </a:spcAft>
              <a:buFont typeface="Arial" panose="020B0604020202020204" pitchFamily="34" charset="0"/>
              <a:buChar char="•"/>
            </a:pPr>
            <a:r>
              <a:rPr lang="en-US" sz="1200" dirty="0">
                <a:solidFill>
                  <a:prstClr val="white"/>
                </a:solidFill>
                <a:latin typeface="Verdana" panose="020B0604030504040204" pitchFamily="34" charset="0"/>
                <a:ea typeface="Verdana" panose="020B0604030504040204" pitchFamily="34" charset="0"/>
              </a:rPr>
              <a:t>Advanced Composites Manufacturing</a:t>
            </a:r>
          </a:p>
        </p:txBody>
      </p:sp>
      <p:sp>
        <p:nvSpPr>
          <p:cNvPr id="32" name="TextBox 31"/>
          <p:cNvSpPr txBox="1"/>
          <p:nvPr/>
        </p:nvSpPr>
        <p:spPr>
          <a:xfrm>
            <a:off x="2326439" y="4451308"/>
            <a:ext cx="3902631" cy="830997"/>
          </a:xfrm>
          <a:prstGeom prst="rect">
            <a:avLst/>
          </a:prstGeom>
          <a:noFill/>
        </p:spPr>
        <p:txBody>
          <a:bodyPr wrap="square" rtlCol="0">
            <a:spAutoFit/>
          </a:bodyPr>
          <a:lstStyle/>
          <a:p>
            <a:pPr marL="171450" indent="-171450" defTabSz="806867">
              <a:buFont typeface="Arial" panose="020B0604020202020204" pitchFamily="34" charset="0"/>
              <a:buChar char="•"/>
            </a:pPr>
            <a:r>
              <a:rPr lang="en-US" sz="1200" dirty="0">
                <a:solidFill>
                  <a:prstClr val="white"/>
                </a:solidFill>
                <a:latin typeface="Verdana" panose="020B0604030504040204" pitchFamily="34" charset="0"/>
                <a:ea typeface="Verdana" panose="020B0604030504040204" pitchFamily="34" charset="0"/>
              </a:rPr>
              <a:t>Materials Diagnostics &amp; Failure Analysis</a:t>
            </a:r>
          </a:p>
          <a:p>
            <a:pPr marL="171450" indent="-171450" defTabSz="806867">
              <a:buFont typeface="Arial" panose="020B0604020202020204" pitchFamily="34" charset="0"/>
              <a:buChar char="•"/>
            </a:pPr>
            <a:r>
              <a:rPr lang="en-US" sz="1200" dirty="0">
                <a:solidFill>
                  <a:prstClr val="white"/>
                </a:solidFill>
                <a:latin typeface="Verdana" panose="020B0604030504040204" pitchFamily="34" charset="0"/>
                <a:ea typeface="Verdana" panose="020B0604030504040204" pitchFamily="34" charset="0"/>
              </a:rPr>
              <a:t>Materials Science &amp; Metallurgy</a:t>
            </a:r>
          </a:p>
          <a:p>
            <a:pPr marL="171450" indent="-171450" defTabSz="806867">
              <a:buFont typeface="Arial" panose="020B0604020202020204" pitchFamily="34" charset="0"/>
              <a:buChar char="•"/>
            </a:pPr>
            <a:r>
              <a:rPr lang="en-US" sz="1200" dirty="0">
                <a:solidFill>
                  <a:prstClr val="white"/>
                </a:solidFill>
                <a:latin typeface="Verdana" panose="020B0604030504040204" pitchFamily="34" charset="0"/>
                <a:ea typeface="Verdana" panose="020B0604030504040204" pitchFamily="34" charset="0"/>
              </a:rPr>
              <a:t>Advanced Metals Processing &amp; Technologies</a:t>
            </a:r>
          </a:p>
          <a:p>
            <a:pPr marL="171450" indent="-171450" defTabSz="806867">
              <a:buFont typeface="Arial" panose="020B0604020202020204" pitchFamily="34" charset="0"/>
              <a:buChar char="•"/>
            </a:pPr>
            <a:r>
              <a:rPr lang="en-US" sz="1200" dirty="0">
                <a:solidFill>
                  <a:prstClr val="white"/>
                </a:solidFill>
                <a:latin typeface="Verdana" panose="020B0604030504040204" pitchFamily="34" charset="0"/>
                <a:ea typeface="Verdana" panose="020B0604030504040204" pitchFamily="34" charset="0"/>
              </a:rPr>
              <a:t>Welding &amp; Manufacturing </a:t>
            </a:r>
          </a:p>
        </p:txBody>
      </p:sp>
      <p:sp>
        <p:nvSpPr>
          <p:cNvPr id="122" name="TextBox 121">
            <a:hlinkClick r:id="rId3" action="ppaction://hlinksldjump"/>
            <a:extLst>
              <a:ext uri="{FF2B5EF4-FFF2-40B4-BE49-F238E27FC236}">
                <a16:creationId xmlns:a16="http://schemas.microsoft.com/office/drawing/2014/main" id="{62975AAD-7814-F14E-9A75-8CAB128149DA}"/>
              </a:ext>
            </a:extLst>
          </p:cNvPr>
          <p:cNvSpPr txBox="1"/>
          <p:nvPr/>
        </p:nvSpPr>
        <p:spPr>
          <a:xfrm>
            <a:off x="883448" y="3460745"/>
            <a:ext cx="1428460" cy="662489"/>
          </a:xfrm>
          <a:prstGeom prst="rect">
            <a:avLst/>
          </a:prstGeom>
          <a:noFill/>
        </p:spPr>
        <p:txBody>
          <a:bodyPr wrap="square" rtlCol="0">
            <a:spAutoFit/>
          </a:bodyPr>
          <a:lstStyle/>
          <a:p>
            <a:pPr algn="r" defTabSz="806867"/>
            <a:r>
              <a:rPr lang="en-US" sz="1235" b="1">
                <a:solidFill>
                  <a:srgbClr val="17406D"/>
                </a:solidFill>
                <a:latin typeface="Verdana" panose="020B0604030504040204" pitchFamily="34" charset="0"/>
                <a:ea typeface="Verdana" panose="020B0604030504040204" pitchFamily="34" charset="0"/>
              </a:rPr>
              <a:t>Materials Analysis &amp; Test Division</a:t>
            </a:r>
          </a:p>
        </p:txBody>
      </p:sp>
      <p:grpSp>
        <p:nvGrpSpPr>
          <p:cNvPr id="36" name="Group 35">
            <a:extLst>
              <a:ext uri="{FF2B5EF4-FFF2-40B4-BE49-F238E27FC236}">
                <a16:creationId xmlns:a16="http://schemas.microsoft.com/office/drawing/2014/main" id="{226E1349-83BE-FD48-98E7-F345DC2C8A04}"/>
              </a:ext>
            </a:extLst>
          </p:cNvPr>
          <p:cNvGrpSpPr/>
          <p:nvPr/>
        </p:nvGrpSpPr>
        <p:grpSpPr>
          <a:xfrm>
            <a:off x="6305538" y="1268523"/>
            <a:ext cx="5767797" cy="5326055"/>
            <a:chOff x="6504791" y="1259088"/>
            <a:chExt cx="5767797" cy="5326055"/>
          </a:xfrm>
        </p:grpSpPr>
        <p:sp>
          <p:nvSpPr>
            <p:cNvPr id="22" name="TextBox 21">
              <a:extLst>
                <a:ext uri="{FF2B5EF4-FFF2-40B4-BE49-F238E27FC236}">
                  <a16:creationId xmlns:a16="http://schemas.microsoft.com/office/drawing/2014/main" id="{FA19EB48-FF26-7A41-836C-CA69CD587AB4}"/>
                </a:ext>
              </a:extLst>
            </p:cNvPr>
            <p:cNvSpPr txBox="1"/>
            <p:nvPr/>
          </p:nvSpPr>
          <p:spPr>
            <a:xfrm>
              <a:off x="6504791" y="1259088"/>
              <a:ext cx="2478564" cy="907941"/>
            </a:xfrm>
            <a:prstGeom prst="rect">
              <a:avLst/>
            </a:prstGeom>
            <a:noFill/>
          </p:spPr>
          <p:txBody>
            <a:bodyPr wrap="none" rtlCol="0">
              <a:spAutoFit/>
            </a:bodyPr>
            <a:lstStyle/>
            <a:p>
              <a:r>
                <a:rPr lang="en-US" sz="1400" dirty="0">
                  <a:latin typeface="Arial" panose="020B0604020202020204" pitchFamily="34" charset="0"/>
                  <a:cs typeface="Arial" panose="020B0604020202020204" pitchFamily="34" charset="0"/>
                </a:rPr>
                <a:t>Office Manager: Scott Tillery</a:t>
              </a:r>
            </a:p>
            <a:p>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scott.w.tillery@nasa.gov</a:t>
              </a:r>
              <a:endParaRPr lang="en-US" sz="1400" dirty="0">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	</a:t>
              </a:r>
              <a:r>
                <a:rPr lang="en-US" sz="1100" dirty="0">
                  <a:latin typeface="Arial" panose="020B0604020202020204" pitchFamily="34" charset="0"/>
                  <a:cs typeface="Arial" panose="020B0604020202020204" pitchFamily="34" charset="0"/>
                </a:rPr>
                <a:t>office – 256-544-8651</a:t>
              </a:r>
            </a:p>
            <a:p>
              <a:r>
                <a:rPr lang="en-US" sz="1100" dirty="0">
                  <a:latin typeface="Arial" panose="020B0604020202020204" pitchFamily="34" charset="0"/>
                  <a:cs typeface="Arial" panose="020B0604020202020204" pitchFamily="34" charset="0"/>
                </a:rPr>
                <a:t>	cell  - 256-783-6701</a:t>
              </a:r>
            </a:p>
          </p:txBody>
        </p:sp>
        <p:sp>
          <p:nvSpPr>
            <p:cNvPr id="24" name="TextBox 23">
              <a:extLst>
                <a:ext uri="{FF2B5EF4-FFF2-40B4-BE49-F238E27FC236}">
                  <a16:creationId xmlns:a16="http://schemas.microsoft.com/office/drawing/2014/main" id="{9DF4E8A7-4E4B-DB4D-8080-25D7F857133E}"/>
                </a:ext>
              </a:extLst>
            </p:cNvPr>
            <p:cNvSpPr txBox="1"/>
            <p:nvPr/>
          </p:nvSpPr>
          <p:spPr>
            <a:xfrm>
              <a:off x="6504791" y="2297533"/>
              <a:ext cx="2514663" cy="923330"/>
            </a:xfrm>
            <a:prstGeom prst="rect">
              <a:avLst/>
            </a:prstGeom>
            <a:noFill/>
          </p:spPr>
          <p:txBody>
            <a:bodyPr wrap="none" rtlCol="0">
              <a:spAutoFit/>
            </a:bodyPr>
            <a:lstStyle/>
            <a:p>
              <a:r>
                <a:rPr lang="en-US" sz="1400" dirty="0">
                  <a:latin typeface="Arial" panose="020B0604020202020204" pitchFamily="34" charset="0"/>
                  <a:cs typeface="Arial" panose="020B0604020202020204" pitchFamily="34" charset="0"/>
                </a:rPr>
                <a:t>Office Manager: Teresa Miller</a:t>
              </a:r>
            </a:p>
            <a:p>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teresa.y.miller@nasa.gov</a:t>
              </a:r>
              <a:endParaRPr lang="en-US" sz="1400" dirty="0">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	</a:t>
              </a:r>
              <a:r>
                <a:rPr lang="en-US" sz="1100" dirty="0">
                  <a:latin typeface="Arial" panose="020B0604020202020204" pitchFamily="34" charset="0"/>
                  <a:cs typeface="Arial" panose="020B0604020202020204" pitchFamily="34" charset="0"/>
                </a:rPr>
                <a:t>office – 256-544-7815</a:t>
              </a:r>
            </a:p>
            <a:p>
              <a:r>
                <a:rPr lang="en-US" sz="1200" dirty="0">
                  <a:latin typeface="Arial" panose="020B0604020202020204" pitchFamily="34" charset="0"/>
                  <a:cs typeface="Arial" panose="020B0604020202020204" pitchFamily="34" charset="0"/>
                </a:rPr>
                <a:t>	</a:t>
              </a:r>
              <a:endParaRPr lang="en-US" sz="1400" dirty="0">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id="{5F910880-775C-8546-A8B1-C8DDD42A69F0}"/>
                </a:ext>
              </a:extLst>
            </p:cNvPr>
            <p:cNvSpPr txBox="1"/>
            <p:nvPr/>
          </p:nvSpPr>
          <p:spPr>
            <a:xfrm>
              <a:off x="6529755" y="4395707"/>
              <a:ext cx="2843792" cy="923330"/>
            </a:xfrm>
            <a:prstGeom prst="rect">
              <a:avLst/>
            </a:prstGeom>
            <a:noFill/>
          </p:spPr>
          <p:txBody>
            <a:bodyPr wrap="none" rtlCol="0">
              <a:spAutoFit/>
            </a:bodyPr>
            <a:lstStyle/>
            <a:p>
              <a:r>
                <a:rPr lang="en-US" sz="1400" dirty="0">
                  <a:latin typeface="Arial" panose="020B0604020202020204" pitchFamily="34" charset="0"/>
                  <a:cs typeface="Arial" panose="020B0604020202020204" pitchFamily="34" charset="0"/>
                </a:rPr>
                <a:t>Division Chief: Dr. Sandeep Shah</a:t>
              </a:r>
            </a:p>
            <a:p>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sandeep.r.shah@nasa.gov</a:t>
              </a:r>
              <a:endParaRPr lang="en-US" sz="1400" dirty="0">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	</a:t>
              </a:r>
              <a:r>
                <a:rPr lang="en-US" sz="1200" dirty="0">
                  <a:latin typeface="Arial" panose="020B0604020202020204" pitchFamily="34" charset="0"/>
                  <a:cs typeface="Arial" panose="020B0604020202020204" pitchFamily="34" charset="0"/>
                </a:rPr>
                <a:t>office – 256-544-0836</a:t>
              </a:r>
            </a:p>
            <a:p>
              <a:r>
                <a:rPr lang="en-US" sz="1200" dirty="0">
                  <a:latin typeface="Arial" panose="020B0604020202020204" pitchFamily="34" charset="0"/>
                  <a:cs typeface="Arial" panose="020B0604020202020204" pitchFamily="34" charset="0"/>
                </a:rPr>
                <a:t>	cell  - 256-698-0096</a:t>
              </a:r>
            </a:p>
          </p:txBody>
        </p:sp>
        <p:sp>
          <p:nvSpPr>
            <p:cNvPr id="26" name="TextBox 25">
              <a:extLst>
                <a:ext uri="{FF2B5EF4-FFF2-40B4-BE49-F238E27FC236}">
                  <a16:creationId xmlns:a16="http://schemas.microsoft.com/office/drawing/2014/main" id="{03777A73-85FB-354A-A480-EC2D29821329}"/>
                </a:ext>
              </a:extLst>
            </p:cNvPr>
            <p:cNvSpPr txBox="1"/>
            <p:nvPr/>
          </p:nvSpPr>
          <p:spPr>
            <a:xfrm>
              <a:off x="6504791" y="5492536"/>
              <a:ext cx="2953244" cy="1092607"/>
            </a:xfrm>
            <a:prstGeom prst="rect">
              <a:avLst/>
            </a:prstGeom>
            <a:noFill/>
          </p:spPr>
          <p:txBody>
            <a:bodyPr wrap="none" rtlCol="0">
              <a:spAutoFit/>
            </a:bodyPr>
            <a:lstStyle/>
            <a:p>
              <a:r>
                <a:rPr lang="en-US" sz="1400" dirty="0">
                  <a:latin typeface="Arial" panose="020B0604020202020204" pitchFamily="34" charset="0"/>
                  <a:cs typeface="Arial" panose="020B0604020202020204" pitchFamily="34" charset="0"/>
                </a:rPr>
                <a:t>Division Chief: Michael Frazier </a:t>
              </a:r>
            </a:p>
            <a:p>
              <a:r>
                <a:rPr lang="en-US" sz="1200" dirty="0">
                  <a:latin typeface="Arial" panose="020B0604020202020204" pitchFamily="34" charset="0"/>
                  <a:cs typeface="Arial" panose="020B0604020202020204" pitchFamily="34" charset="0"/>
                </a:rPr>
                <a:t>        (detailed to Chief Engineer’s Office)</a:t>
              </a:r>
            </a:p>
            <a:p>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michael.frazier@nasa.gov</a:t>
              </a:r>
              <a:endParaRPr lang="en-US" sz="1400" dirty="0">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	</a:t>
              </a:r>
              <a:r>
                <a:rPr lang="en-US" sz="1100" dirty="0">
                  <a:latin typeface="Arial" panose="020B0604020202020204" pitchFamily="34" charset="0"/>
                  <a:cs typeface="Arial" panose="020B0604020202020204" pitchFamily="34" charset="0"/>
                </a:rPr>
                <a:t>office – 256-544-4968</a:t>
              </a:r>
            </a:p>
            <a:p>
              <a:r>
                <a:rPr lang="en-US" sz="1100" dirty="0">
                  <a:latin typeface="Arial" panose="020B0604020202020204" pitchFamily="34" charset="0"/>
                  <a:cs typeface="Arial" panose="020B0604020202020204" pitchFamily="34" charset="0"/>
                </a:rPr>
                <a:t>	cell   - 256-603-0757</a:t>
              </a:r>
            </a:p>
          </p:txBody>
        </p:sp>
        <p:sp>
          <p:nvSpPr>
            <p:cNvPr id="28" name="TextBox 27">
              <a:extLst>
                <a:ext uri="{FF2B5EF4-FFF2-40B4-BE49-F238E27FC236}">
                  <a16:creationId xmlns:a16="http://schemas.microsoft.com/office/drawing/2014/main" id="{5054077F-D42C-9542-AABF-2AB9EF46A4B7}"/>
                </a:ext>
              </a:extLst>
            </p:cNvPr>
            <p:cNvSpPr txBox="1"/>
            <p:nvPr/>
          </p:nvSpPr>
          <p:spPr>
            <a:xfrm>
              <a:off x="6529755" y="3314935"/>
              <a:ext cx="2596032" cy="923330"/>
            </a:xfrm>
            <a:prstGeom prst="rect">
              <a:avLst/>
            </a:prstGeom>
            <a:noFill/>
          </p:spPr>
          <p:txBody>
            <a:bodyPr wrap="none" rtlCol="0">
              <a:spAutoFit/>
            </a:bodyPr>
            <a:lstStyle/>
            <a:p>
              <a:r>
                <a:rPr lang="en-US" sz="1400" dirty="0">
                  <a:latin typeface="Arial" panose="020B0604020202020204" pitchFamily="34" charset="0"/>
                  <a:cs typeface="Arial" panose="020B0604020202020204" pitchFamily="34" charset="0"/>
                </a:rPr>
                <a:t>Division Chief: Freida Lowery</a:t>
              </a:r>
            </a:p>
            <a:p>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freida.s.lowery@nasa.gov</a:t>
              </a:r>
              <a:endParaRPr lang="en-US" sz="1400" dirty="0">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	</a:t>
              </a:r>
              <a:r>
                <a:rPr lang="en-US" sz="1200" dirty="0">
                  <a:latin typeface="Arial" panose="020B0604020202020204" pitchFamily="34" charset="0"/>
                  <a:cs typeface="Arial" panose="020B0604020202020204" pitchFamily="34" charset="0"/>
                </a:rPr>
                <a:t>office – 256-544-2507</a:t>
              </a:r>
            </a:p>
            <a:p>
              <a:r>
                <a:rPr lang="en-US" sz="1200" dirty="0">
                  <a:latin typeface="Arial" panose="020B0604020202020204" pitchFamily="34" charset="0"/>
                  <a:cs typeface="Arial" panose="020B0604020202020204" pitchFamily="34" charset="0"/>
                </a:rPr>
                <a:t>	cell  - 256-684-1883</a:t>
              </a:r>
            </a:p>
          </p:txBody>
        </p:sp>
        <p:sp>
          <p:nvSpPr>
            <p:cNvPr id="33" name="TextBox 32">
              <a:extLst>
                <a:ext uri="{FF2B5EF4-FFF2-40B4-BE49-F238E27FC236}">
                  <a16:creationId xmlns:a16="http://schemas.microsoft.com/office/drawing/2014/main" id="{59CCA246-4CFA-2047-BE19-CA14F1CDFEB0}"/>
                </a:ext>
              </a:extLst>
            </p:cNvPr>
            <p:cNvSpPr txBox="1"/>
            <p:nvPr/>
          </p:nvSpPr>
          <p:spPr>
            <a:xfrm>
              <a:off x="9393274" y="4402405"/>
              <a:ext cx="2879314" cy="984885"/>
            </a:xfrm>
            <a:prstGeom prst="rect">
              <a:avLst/>
            </a:prstGeom>
            <a:noFill/>
          </p:spPr>
          <p:txBody>
            <a:bodyPr wrap="none" rtlCol="0">
              <a:spAutoFit/>
            </a:bodyPr>
            <a:lstStyle/>
            <a:p>
              <a:r>
                <a:rPr lang="en-US" sz="1400" dirty="0">
                  <a:latin typeface="Arial" panose="020B0604020202020204" pitchFamily="34" charset="0"/>
                  <a:cs typeface="Arial" panose="020B0604020202020204" pitchFamily="34" charset="0"/>
                </a:rPr>
                <a:t>Deputy: Shane Carpenter</a:t>
              </a:r>
            </a:p>
            <a:p>
              <a:r>
                <a:rPr lang="en-US" sz="16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shane.l.carpenter@nasa.gov</a:t>
              </a:r>
              <a:endParaRPr lang="en-US" sz="1400" dirty="0">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	</a:t>
              </a:r>
              <a:r>
                <a:rPr lang="en-US" sz="1100" dirty="0">
                  <a:latin typeface="Arial" panose="020B0604020202020204" pitchFamily="34" charset="0"/>
                  <a:cs typeface="Arial" panose="020B0604020202020204" pitchFamily="34" charset="0"/>
                </a:rPr>
                <a:t>office – 256-544-4674</a:t>
              </a:r>
            </a:p>
            <a:p>
              <a:endParaRPr lang="en-US" sz="1400" dirty="0">
                <a:latin typeface="Arial" panose="020B0604020202020204" pitchFamily="34" charset="0"/>
                <a:cs typeface="Arial" panose="020B0604020202020204" pitchFamily="34" charset="0"/>
              </a:endParaRPr>
            </a:p>
          </p:txBody>
        </p:sp>
        <p:sp>
          <p:nvSpPr>
            <p:cNvPr id="123" name="TextBox 122">
              <a:extLst>
                <a:ext uri="{FF2B5EF4-FFF2-40B4-BE49-F238E27FC236}">
                  <a16:creationId xmlns:a16="http://schemas.microsoft.com/office/drawing/2014/main" id="{257A5E3C-8279-0041-94BD-A18BF5EB59E9}"/>
                </a:ext>
              </a:extLst>
            </p:cNvPr>
            <p:cNvSpPr txBox="1"/>
            <p:nvPr/>
          </p:nvSpPr>
          <p:spPr>
            <a:xfrm>
              <a:off x="9458035" y="5512015"/>
              <a:ext cx="2765501" cy="907941"/>
            </a:xfrm>
            <a:prstGeom prst="rect">
              <a:avLst/>
            </a:prstGeom>
            <a:noFill/>
          </p:spPr>
          <p:txBody>
            <a:bodyPr wrap="none" rtlCol="0">
              <a:spAutoFit/>
            </a:bodyPr>
            <a:lstStyle/>
            <a:p>
              <a:r>
                <a:rPr lang="en-US" sz="1400" dirty="0">
                  <a:latin typeface="Arial" panose="020B0604020202020204" pitchFamily="34" charset="0"/>
                  <a:cs typeface="Arial" panose="020B0604020202020204" pitchFamily="34" charset="0"/>
                </a:rPr>
                <a:t>Deputy: Steven Phillips</a:t>
              </a:r>
            </a:p>
            <a:p>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steven.t.phillips@nasa.gov</a:t>
              </a:r>
              <a:endParaRPr lang="en-US" sz="1400" dirty="0">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	</a:t>
              </a:r>
              <a:r>
                <a:rPr lang="en-US" sz="1100" dirty="0">
                  <a:latin typeface="Arial" panose="020B0604020202020204" pitchFamily="34" charset="0"/>
                  <a:cs typeface="Arial" panose="020B0604020202020204" pitchFamily="34" charset="0"/>
                </a:rPr>
                <a:t>office – 256-544-0626</a:t>
              </a:r>
            </a:p>
            <a:p>
              <a:r>
                <a:rPr lang="en-US" sz="1100" dirty="0">
                  <a:latin typeface="Arial" panose="020B0604020202020204" pitchFamily="34" charset="0"/>
                  <a:cs typeface="Arial" panose="020B0604020202020204" pitchFamily="34" charset="0"/>
                </a:rPr>
                <a:t>	</a:t>
              </a:r>
            </a:p>
          </p:txBody>
        </p:sp>
        <p:sp>
          <p:nvSpPr>
            <p:cNvPr id="125" name="TextBox 124">
              <a:extLst>
                <a:ext uri="{FF2B5EF4-FFF2-40B4-BE49-F238E27FC236}">
                  <a16:creationId xmlns:a16="http://schemas.microsoft.com/office/drawing/2014/main" id="{8D640C1A-CF69-1F41-8252-C5A2C224177E}"/>
                </a:ext>
              </a:extLst>
            </p:cNvPr>
            <p:cNvSpPr txBox="1"/>
            <p:nvPr/>
          </p:nvSpPr>
          <p:spPr>
            <a:xfrm>
              <a:off x="9393274" y="3310014"/>
              <a:ext cx="2747355" cy="984885"/>
            </a:xfrm>
            <a:prstGeom prst="rect">
              <a:avLst/>
            </a:prstGeom>
            <a:noFill/>
          </p:spPr>
          <p:txBody>
            <a:bodyPr wrap="none" rtlCol="0">
              <a:spAutoFit/>
            </a:bodyPr>
            <a:lstStyle/>
            <a:p>
              <a:r>
                <a:rPr lang="en-US" sz="1400">
                  <a:latin typeface="Arial" panose="020B0604020202020204" pitchFamily="34" charset="0"/>
                  <a:cs typeface="Arial" panose="020B0604020202020204" pitchFamily="34" charset="0"/>
                </a:rPr>
                <a:t>Deputy: Carole Wagner (acting)</a:t>
              </a:r>
            </a:p>
            <a:p>
              <a:r>
                <a:rPr lang="en-US" sz="1600">
                  <a:latin typeface="Arial" panose="020B0604020202020204" pitchFamily="34" charset="0"/>
                  <a:cs typeface="Arial" panose="020B0604020202020204" pitchFamily="34" charset="0"/>
                </a:rPr>
                <a:t>       </a:t>
              </a:r>
              <a:r>
                <a:rPr lang="en-US" sz="1400" err="1">
                  <a:latin typeface="Arial" panose="020B0604020202020204" pitchFamily="34" charset="0"/>
                  <a:cs typeface="Arial" panose="020B0604020202020204" pitchFamily="34" charset="0"/>
                </a:rPr>
                <a:t>carole.y.wagner@nasa.gov</a:t>
              </a:r>
              <a:endParaRPr lang="en-US" sz="1400">
                <a:latin typeface="Arial" panose="020B0604020202020204" pitchFamily="34" charset="0"/>
                <a:cs typeface="Arial" panose="020B0604020202020204" pitchFamily="34" charset="0"/>
              </a:endParaRPr>
            </a:p>
            <a:p>
              <a:r>
                <a:rPr lang="en-US" sz="1400">
                  <a:latin typeface="Arial" panose="020B0604020202020204" pitchFamily="34" charset="0"/>
                  <a:cs typeface="Arial" panose="020B0604020202020204" pitchFamily="34" charset="0"/>
                </a:rPr>
                <a:t>	</a:t>
              </a:r>
              <a:r>
                <a:rPr lang="en-US" sz="1100">
                  <a:latin typeface="Arial" panose="020B0604020202020204" pitchFamily="34" charset="0"/>
                  <a:cs typeface="Arial" panose="020B0604020202020204" pitchFamily="34" charset="0"/>
                </a:rPr>
                <a:t>office – 256-544-2719</a:t>
              </a:r>
            </a:p>
            <a:p>
              <a:endParaRPr lang="en-US" sz="1400">
                <a:latin typeface="Arial" panose="020B0604020202020204" pitchFamily="34" charset="0"/>
                <a:cs typeface="Arial" panose="020B0604020202020204" pitchFamily="34" charset="0"/>
              </a:endParaRPr>
            </a:p>
          </p:txBody>
        </p:sp>
      </p:grpSp>
      <p:pic>
        <p:nvPicPr>
          <p:cNvPr id="35" name="Picture 34">
            <a:extLst>
              <a:ext uri="{FF2B5EF4-FFF2-40B4-BE49-F238E27FC236}">
                <a16:creationId xmlns:a16="http://schemas.microsoft.com/office/drawing/2014/main" id="{A8C92BAE-1094-F74C-AE32-69D7DC2E0B8C}"/>
              </a:ext>
            </a:extLst>
          </p:cNvPr>
          <p:cNvPicPr>
            <a:picLocks noChangeAspect="1"/>
          </p:cNvPicPr>
          <p:nvPr/>
        </p:nvPicPr>
        <p:blipFill>
          <a:blip r:embed="rId4"/>
          <a:stretch>
            <a:fillRect/>
          </a:stretch>
        </p:blipFill>
        <p:spPr>
          <a:xfrm>
            <a:off x="10731426" y="210331"/>
            <a:ext cx="1209950" cy="1211967"/>
          </a:xfrm>
          <a:prstGeom prst="rect">
            <a:avLst/>
          </a:prstGeom>
        </p:spPr>
      </p:pic>
    </p:spTree>
    <p:extLst>
      <p:ext uri="{BB962C8B-B14F-4D97-AF65-F5344CB8AC3E}">
        <p14:creationId xmlns:p14="http://schemas.microsoft.com/office/powerpoint/2010/main" val="4481106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ardrop 20">
            <a:extLst>
              <a:ext uri="{FF2B5EF4-FFF2-40B4-BE49-F238E27FC236}">
                <a16:creationId xmlns:a16="http://schemas.microsoft.com/office/drawing/2014/main" id="{2E9CF756-4977-4F46-BBB8-492856AC74B6}"/>
              </a:ext>
            </a:extLst>
          </p:cNvPr>
          <p:cNvSpPr/>
          <p:nvPr/>
        </p:nvSpPr>
        <p:spPr>
          <a:xfrm rot="13572727">
            <a:off x="4271290" y="1927639"/>
            <a:ext cx="4639260" cy="4733233"/>
          </a:xfrm>
          <a:prstGeom prst="teardrop">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highlight>
                <a:srgbClr val="00FFFF"/>
              </a:highlight>
            </a:endParaRPr>
          </a:p>
        </p:txBody>
      </p:sp>
      <p:sp>
        <p:nvSpPr>
          <p:cNvPr id="4" name="Content Placeholder 3">
            <a:extLst>
              <a:ext uri="{FF2B5EF4-FFF2-40B4-BE49-F238E27FC236}">
                <a16:creationId xmlns:a16="http://schemas.microsoft.com/office/drawing/2014/main" id="{26C44CB6-8AD3-3B4E-87F8-B0522442CF3A}"/>
              </a:ext>
            </a:extLst>
          </p:cNvPr>
          <p:cNvSpPr>
            <a:spLocks noGrp="1"/>
          </p:cNvSpPr>
          <p:nvPr>
            <p:ph idx="1"/>
          </p:nvPr>
        </p:nvSpPr>
        <p:spPr>
          <a:xfrm>
            <a:off x="180937" y="336068"/>
            <a:ext cx="10438816" cy="1503322"/>
          </a:xfrm>
        </p:spPr>
        <p:txBody>
          <a:bodyPr>
            <a:normAutofit/>
          </a:bodyPr>
          <a:lstStyle/>
          <a:p>
            <a:pPr marL="0" indent="0" algn="ctr">
              <a:buNone/>
            </a:pPr>
            <a:r>
              <a:rPr lang="en-US" dirty="0"/>
              <a:t>M&amp;P Laboratory partnerships utilize general and specialized capabilities to provide partners tailored solutions to materials, processing, manufacturing, and digital system application challenges.</a:t>
            </a:r>
          </a:p>
        </p:txBody>
      </p:sp>
      <p:pic>
        <p:nvPicPr>
          <p:cNvPr id="3" name="Picture 2">
            <a:extLst>
              <a:ext uri="{FF2B5EF4-FFF2-40B4-BE49-F238E27FC236}">
                <a16:creationId xmlns:a16="http://schemas.microsoft.com/office/drawing/2014/main" id="{DE983614-EE0E-A94A-9D73-6B0049CEC17D}"/>
              </a:ext>
            </a:extLst>
          </p:cNvPr>
          <p:cNvPicPr>
            <a:picLocks noChangeAspect="1"/>
          </p:cNvPicPr>
          <p:nvPr/>
        </p:nvPicPr>
        <p:blipFill>
          <a:blip r:embed="rId3"/>
          <a:stretch>
            <a:fillRect/>
          </a:stretch>
        </p:blipFill>
        <p:spPr>
          <a:xfrm>
            <a:off x="10776487" y="219089"/>
            <a:ext cx="1209950" cy="1211967"/>
          </a:xfrm>
          <a:prstGeom prst="rect">
            <a:avLst/>
          </a:prstGeom>
        </p:spPr>
      </p:pic>
      <p:grpSp>
        <p:nvGrpSpPr>
          <p:cNvPr id="6" name="Group 5">
            <a:extLst>
              <a:ext uri="{FF2B5EF4-FFF2-40B4-BE49-F238E27FC236}">
                <a16:creationId xmlns:a16="http://schemas.microsoft.com/office/drawing/2014/main" id="{1206D77D-9572-684B-93F2-AE6D61898E3C}"/>
              </a:ext>
            </a:extLst>
          </p:cNvPr>
          <p:cNvGrpSpPr>
            <a:grpSpLocks/>
          </p:cNvGrpSpPr>
          <p:nvPr/>
        </p:nvGrpSpPr>
        <p:grpSpPr bwMode="auto">
          <a:xfrm>
            <a:off x="4492463" y="3833425"/>
            <a:ext cx="2374614" cy="2377928"/>
            <a:chOff x="4865688" y="4478337"/>
            <a:chExt cx="1722438" cy="1717675"/>
          </a:xfrm>
        </p:grpSpPr>
        <p:sp>
          <p:nvSpPr>
            <p:cNvPr id="19" name="Freeform 16">
              <a:extLst>
                <a:ext uri="{FF2B5EF4-FFF2-40B4-BE49-F238E27FC236}">
                  <a16:creationId xmlns:a16="http://schemas.microsoft.com/office/drawing/2014/main" id="{FE40D421-4C44-A341-A607-9B958DB8016E}"/>
                </a:ext>
              </a:extLst>
            </p:cNvPr>
            <p:cNvSpPr>
              <a:spLocks/>
            </p:cNvSpPr>
            <p:nvPr/>
          </p:nvSpPr>
          <p:spPr bwMode="auto">
            <a:xfrm>
              <a:off x="4865688" y="4478337"/>
              <a:ext cx="1722438" cy="1717675"/>
            </a:xfrm>
            <a:custGeom>
              <a:avLst/>
              <a:gdLst/>
              <a:ahLst/>
              <a:cxnLst>
                <a:cxn ang="0">
                  <a:pos x="348" y="393"/>
                </a:cxn>
                <a:cxn ang="0">
                  <a:pos x="66" y="348"/>
                </a:cxn>
                <a:cxn ang="0">
                  <a:pos x="111" y="66"/>
                </a:cxn>
                <a:cxn ang="0">
                  <a:pos x="393" y="110"/>
                </a:cxn>
                <a:cxn ang="0">
                  <a:pos x="348" y="393"/>
                </a:cxn>
              </a:cxnLst>
              <a:rect l="0" t="0" r="r" b="b"/>
              <a:pathLst>
                <a:path w="459" h="458">
                  <a:moveTo>
                    <a:pt x="348" y="393"/>
                  </a:moveTo>
                  <a:cubicBezTo>
                    <a:pt x="258" y="458"/>
                    <a:pt x="132" y="438"/>
                    <a:pt x="66" y="348"/>
                  </a:cubicBezTo>
                  <a:cubicBezTo>
                    <a:pt x="0" y="258"/>
                    <a:pt x="20" y="131"/>
                    <a:pt x="111" y="66"/>
                  </a:cubicBezTo>
                  <a:cubicBezTo>
                    <a:pt x="201" y="0"/>
                    <a:pt x="327" y="20"/>
                    <a:pt x="393" y="110"/>
                  </a:cubicBezTo>
                  <a:cubicBezTo>
                    <a:pt x="459" y="201"/>
                    <a:pt x="439" y="327"/>
                    <a:pt x="348" y="393"/>
                  </a:cubicBezTo>
                  <a:close/>
                </a:path>
              </a:pathLst>
            </a:custGeom>
            <a:solidFill>
              <a:srgbClr val="093667"/>
            </a:solidFill>
            <a:ln w="9525" cap="flat" cmpd="sng" algn="ctr">
              <a:solidFill>
                <a:srgbClr val="013253"/>
              </a:solidFill>
              <a:prstDash val="solid"/>
              <a:round/>
              <a:headEnd type="none" w="med" len="med"/>
              <a:tailEnd type="none" w="med" len="med"/>
            </a:ln>
            <a:effectLst>
              <a:outerShdw blurRad="38100" dist="25400" dir="5400000" algn="t" rotWithShape="0">
                <a:prstClr val="black">
                  <a:alpha val="27000"/>
                </a:prstClr>
              </a:outerShdw>
            </a:effectLst>
          </p:spPr>
          <p:txBody>
            <a:bodyPr lIns="79708" tIns="39853" rIns="79708" bIns="39853" anchor="ctr"/>
            <a:lstStyle/>
            <a:p>
              <a:pPr algn="ctr" defTabSz="790478">
                <a:lnSpc>
                  <a:spcPct val="90000"/>
                </a:lnSpc>
                <a:defRPr/>
              </a:pPr>
              <a:r>
                <a:rPr lang="en-US" sz="2800" dirty="0">
                  <a:solidFill>
                    <a:schemeClr val="bg1"/>
                  </a:solidFill>
                  <a:latin typeface="Arial" charset="0"/>
                </a:rPr>
                <a:t>Equipment</a:t>
              </a:r>
            </a:p>
          </p:txBody>
        </p:sp>
        <p:sp>
          <p:nvSpPr>
            <p:cNvPr id="20" name="Freeform 20">
              <a:extLst>
                <a:ext uri="{FF2B5EF4-FFF2-40B4-BE49-F238E27FC236}">
                  <a16:creationId xmlns:a16="http://schemas.microsoft.com/office/drawing/2014/main" id="{82C95913-AE9D-5E47-99B6-20B7F978772A}"/>
                </a:ext>
              </a:extLst>
            </p:cNvPr>
            <p:cNvSpPr>
              <a:spLocks/>
            </p:cNvSpPr>
            <p:nvPr/>
          </p:nvSpPr>
          <p:spPr bwMode="auto">
            <a:xfrm>
              <a:off x="5198269" y="4810125"/>
              <a:ext cx="1293813" cy="1293813"/>
            </a:xfrm>
            <a:custGeom>
              <a:avLst/>
              <a:gdLst>
                <a:gd name="T0" fmla="*/ 2147483646 w 345"/>
                <a:gd name="T1" fmla="*/ 2011132929 h 345"/>
                <a:gd name="T2" fmla="*/ 1997069744 w 345"/>
                <a:gd name="T3" fmla="*/ 2147483646 h 345"/>
                <a:gd name="T4" fmla="*/ 0 w 345"/>
                <a:gd name="T5" fmla="*/ 2147483646 h 345"/>
                <a:gd name="T6" fmla="*/ 2147483646 w 345"/>
                <a:gd name="T7" fmla="*/ 0 h 345"/>
                <a:gd name="T8" fmla="*/ 2147483646 w 345"/>
                <a:gd name="T9" fmla="*/ 2011132929 h 34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45" h="345">
                  <a:moveTo>
                    <a:pt x="345" y="143"/>
                  </a:moveTo>
                  <a:cubicBezTo>
                    <a:pt x="345" y="255"/>
                    <a:pt x="254" y="345"/>
                    <a:pt x="142" y="345"/>
                  </a:cubicBezTo>
                  <a:cubicBezTo>
                    <a:pt x="87" y="345"/>
                    <a:pt x="36" y="323"/>
                    <a:pt x="0" y="286"/>
                  </a:cubicBezTo>
                  <a:cubicBezTo>
                    <a:pt x="285" y="0"/>
                    <a:pt x="285" y="0"/>
                    <a:pt x="285" y="0"/>
                  </a:cubicBezTo>
                  <a:cubicBezTo>
                    <a:pt x="322" y="37"/>
                    <a:pt x="345" y="87"/>
                    <a:pt x="345" y="143"/>
                  </a:cubicBezTo>
                  <a:close/>
                </a:path>
              </a:pathLst>
            </a:custGeom>
            <a:gradFill rotWithShape="1">
              <a:gsLst>
                <a:gs pos="0">
                  <a:srgbClr val="000C16">
                    <a:alpha val="34900"/>
                  </a:srgbClr>
                </a:gs>
                <a:gs pos="100000">
                  <a:schemeClr val="bg1">
                    <a:alpha val="0"/>
                  </a:schemeClr>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806867"/>
              <a:endParaRPr lang="en-US" sz="1747">
                <a:solidFill>
                  <a:srgbClr val="000000"/>
                </a:solidFill>
                <a:latin typeface="Gill Sans MT"/>
              </a:endParaRPr>
            </a:p>
          </p:txBody>
        </p:sp>
      </p:grpSp>
      <p:grpSp>
        <p:nvGrpSpPr>
          <p:cNvPr id="7" name="Group 6">
            <a:extLst>
              <a:ext uri="{FF2B5EF4-FFF2-40B4-BE49-F238E27FC236}">
                <a16:creationId xmlns:a16="http://schemas.microsoft.com/office/drawing/2014/main" id="{58EE26D0-A45C-B64F-8158-20B811794F68}"/>
              </a:ext>
            </a:extLst>
          </p:cNvPr>
          <p:cNvGrpSpPr>
            <a:grpSpLocks/>
          </p:cNvGrpSpPr>
          <p:nvPr/>
        </p:nvGrpSpPr>
        <p:grpSpPr bwMode="auto">
          <a:xfrm>
            <a:off x="6212108" y="2446764"/>
            <a:ext cx="2411520" cy="2379603"/>
            <a:chOff x="2574925" y="4478337"/>
            <a:chExt cx="1750094" cy="1717675"/>
          </a:xfrm>
        </p:grpSpPr>
        <p:sp>
          <p:nvSpPr>
            <p:cNvPr id="17" name="Freeform 15">
              <a:extLst>
                <a:ext uri="{FF2B5EF4-FFF2-40B4-BE49-F238E27FC236}">
                  <a16:creationId xmlns:a16="http://schemas.microsoft.com/office/drawing/2014/main" id="{AF0BAE1F-0FA5-FD49-923E-704027098E3F}"/>
                </a:ext>
              </a:extLst>
            </p:cNvPr>
            <p:cNvSpPr>
              <a:spLocks/>
            </p:cNvSpPr>
            <p:nvPr/>
          </p:nvSpPr>
          <p:spPr bwMode="auto">
            <a:xfrm>
              <a:off x="2574925" y="4478337"/>
              <a:ext cx="1717675" cy="1717675"/>
            </a:xfrm>
            <a:custGeom>
              <a:avLst/>
              <a:gdLst/>
              <a:ahLst/>
              <a:cxnLst>
                <a:cxn ang="0">
                  <a:pos x="110" y="393"/>
                </a:cxn>
                <a:cxn ang="0">
                  <a:pos x="65" y="110"/>
                </a:cxn>
                <a:cxn ang="0">
                  <a:pos x="348" y="66"/>
                </a:cxn>
                <a:cxn ang="0">
                  <a:pos x="392" y="348"/>
                </a:cxn>
                <a:cxn ang="0">
                  <a:pos x="110" y="393"/>
                </a:cxn>
              </a:cxnLst>
              <a:rect l="0" t="0" r="r" b="b"/>
              <a:pathLst>
                <a:path w="458" h="458">
                  <a:moveTo>
                    <a:pt x="110" y="393"/>
                  </a:moveTo>
                  <a:cubicBezTo>
                    <a:pt x="20" y="327"/>
                    <a:pt x="0" y="201"/>
                    <a:pt x="65" y="110"/>
                  </a:cubicBezTo>
                  <a:cubicBezTo>
                    <a:pt x="131" y="20"/>
                    <a:pt x="257" y="0"/>
                    <a:pt x="348" y="66"/>
                  </a:cubicBezTo>
                  <a:cubicBezTo>
                    <a:pt x="438" y="131"/>
                    <a:pt x="458" y="258"/>
                    <a:pt x="392" y="348"/>
                  </a:cubicBezTo>
                  <a:cubicBezTo>
                    <a:pt x="327" y="438"/>
                    <a:pt x="201" y="458"/>
                    <a:pt x="110" y="393"/>
                  </a:cubicBezTo>
                  <a:close/>
                </a:path>
              </a:pathLst>
            </a:custGeom>
            <a:solidFill>
              <a:srgbClr val="025663"/>
            </a:solidFill>
            <a:ln w="9525" cap="flat" cmpd="sng" algn="ctr">
              <a:solidFill>
                <a:srgbClr val="034543"/>
              </a:solidFill>
              <a:prstDash val="solid"/>
              <a:round/>
              <a:headEnd type="none" w="med" len="med"/>
              <a:tailEnd type="none" w="med" len="med"/>
            </a:ln>
            <a:effectLst>
              <a:outerShdw blurRad="38100" dist="25400" dir="5400000" algn="t" rotWithShape="0">
                <a:prstClr val="black">
                  <a:alpha val="27000"/>
                </a:prstClr>
              </a:outerShdw>
            </a:effectLst>
          </p:spPr>
          <p:txBody>
            <a:bodyPr lIns="79708" tIns="39853" rIns="79708" bIns="39853" anchor="ctr"/>
            <a:lstStyle/>
            <a:p>
              <a:pPr algn="ctr" defTabSz="790478">
                <a:lnSpc>
                  <a:spcPct val="90000"/>
                </a:lnSpc>
                <a:defRPr/>
              </a:pPr>
              <a:endParaRPr lang="en-US" sz="2800" dirty="0">
                <a:solidFill>
                  <a:schemeClr val="bg1"/>
                </a:solidFill>
                <a:latin typeface="Arial" charset="0"/>
              </a:endParaRPr>
            </a:p>
          </p:txBody>
        </p:sp>
        <p:sp>
          <p:nvSpPr>
            <p:cNvPr id="18" name="Freeform 21">
              <a:extLst>
                <a:ext uri="{FF2B5EF4-FFF2-40B4-BE49-F238E27FC236}">
                  <a16:creationId xmlns:a16="http://schemas.microsoft.com/office/drawing/2014/main" id="{8EB93E95-6B2C-514C-A30D-6FFCAAF6FCF5}"/>
                </a:ext>
              </a:extLst>
            </p:cNvPr>
            <p:cNvSpPr>
              <a:spLocks/>
            </p:cNvSpPr>
            <p:nvPr/>
          </p:nvSpPr>
          <p:spPr bwMode="auto">
            <a:xfrm>
              <a:off x="2904330" y="4805363"/>
              <a:ext cx="1420689" cy="1293813"/>
            </a:xfrm>
            <a:custGeom>
              <a:avLst/>
              <a:gdLst>
                <a:gd name="T0" fmla="*/ 2147483646 w 345"/>
                <a:gd name="T1" fmla="*/ 2011132929 h 345"/>
                <a:gd name="T2" fmla="*/ 2011132929 w 345"/>
                <a:gd name="T3" fmla="*/ 2147483646 h 345"/>
                <a:gd name="T4" fmla="*/ 0 w 345"/>
                <a:gd name="T5" fmla="*/ 2147483646 h 345"/>
                <a:gd name="T6" fmla="*/ 2147483646 w 345"/>
                <a:gd name="T7" fmla="*/ 0 h 345"/>
                <a:gd name="T8" fmla="*/ 2147483646 w 345"/>
                <a:gd name="T9" fmla="*/ 2011132929 h 34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45" h="345">
                  <a:moveTo>
                    <a:pt x="345" y="143"/>
                  </a:moveTo>
                  <a:cubicBezTo>
                    <a:pt x="345" y="255"/>
                    <a:pt x="255" y="345"/>
                    <a:pt x="143" y="345"/>
                  </a:cubicBezTo>
                  <a:cubicBezTo>
                    <a:pt x="87" y="345"/>
                    <a:pt x="37" y="323"/>
                    <a:pt x="0" y="286"/>
                  </a:cubicBezTo>
                  <a:cubicBezTo>
                    <a:pt x="286" y="0"/>
                    <a:pt x="286" y="0"/>
                    <a:pt x="286" y="0"/>
                  </a:cubicBezTo>
                  <a:cubicBezTo>
                    <a:pt x="322" y="37"/>
                    <a:pt x="345" y="87"/>
                    <a:pt x="345" y="143"/>
                  </a:cubicBezTo>
                  <a:close/>
                </a:path>
              </a:pathLst>
            </a:custGeom>
            <a:gradFill rotWithShape="1">
              <a:gsLst>
                <a:gs pos="0">
                  <a:srgbClr val="01315D">
                    <a:alpha val="28000"/>
                  </a:srgbClr>
                </a:gs>
                <a:gs pos="100000">
                  <a:srgbClr val="FFFFFF">
                    <a:alpha val="0"/>
                  </a:srgbClr>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806867"/>
              <a:endParaRPr lang="en-US" sz="1747">
                <a:solidFill>
                  <a:srgbClr val="000000"/>
                </a:solidFill>
                <a:latin typeface="Gill Sans MT"/>
              </a:endParaRPr>
            </a:p>
          </p:txBody>
        </p:sp>
      </p:grpSp>
      <p:grpSp>
        <p:nvGrpSpPr>
          <p:cNvPr id="9" name="Group 8">
            <a:extLst>
              <a:ext uri="{FF2B5EF4-FFF2-40B4-BE49-F238E27FC236}">
                <a16:creationId xmlns:a16="http://schemas.microsoft.com/office/drawing/2014/main" id="{9F082DA8-059C-3D41-8500-456CAF3A94CA}"/>
              </a:ext>
            </a:extLst>
          </p:cNvPr>
          <p:cNvGrpSpPr>
            <a:grpSpLocks/>
          </p:cNvGrpSpPr>
          <p:nvPr/>
        </p:nvGrpSpPr>
        <p:grpSpPr bwMode="auto">
          <a:xfrm>
            <a:off x="6428870" y="3703094"/>
            <a:ext cx="2342000" cy="2352808"/>
            <a:chOff x="5586413" y="2306637"/>
            <a:chExt cx="1698625" cy="1698625"/>
          </a:xfrm>
        </p:grpSpPr>
        <p:sp>
          <p:nvSpPr>
            <p:cNvPr id="13" name="Freeform 17">
              <a:extLst>
                <a:ext uri="{FF2B5EF4-FFF2-40B4-BE49-F238E27FC236}">
                  <a16:creationId xmlns:a16="http://schemas.microsoft.com/office/drawing/2014/main" id="{CD006481-8D29-BA49-BD76-E65605123DA5}"/>
                </a:ext>
              </a:extLst>
            </p:cNvPr>
            <p:cNvSpPr>
              <a:spLocks/>
            </p:cNvSpPr>
            <p:nvPr/>
          </p:nvSpPr>
          <p:spPr bwMode="auto">
            <a:xfrm>
              <a:off x="5586413" y="2306637"/>
              <a:ext cx="1698625" cy="1698625"/>
            </a:xfrm>
            <a:custGeom>
              <a:avLst/>
              <a:gdLst/>
              <a:ahLst/>
              <a:cxnLst>
                <a:cxn ang="0">
                  <a:pos x="419" y="164"/>
                </a:cxn>
                <a:cxn ang="0">
                  <a:pos x="289" y="419"/>
                </a:cxn>
                <a:cxn ang="0">
                  <a:pos x="34" y="289"/>
                </a:cxn>
                <a:cxn ang="0">
                  <a:pos x="164" y="34"/>
                </a:cxn>
                <a:cxn ang="0">
                  <a:pos x="419" y="164"/>
                </a:cxn>
              </a:cxnLst>
              <a:rect l="0" t="0" r="r" b="b"/>
              <a:pathLst>
                <a:path w="453" h="453">
                  <a:moveTo>
                    <a:pt x="419" y="164"/>
                  </a:moveTo>
                  <a:cubicBezTo>
                    <a:pt x="453" y="270"/>
                    <a:pt x="395" y="384"/>
                    <a:pt x="289" y="419"/>
                  </a:cubicBezTo>
                  <a:cubicBezTo>
                    <a:pt x="183" y="453"/>
                    <a:pt x="69" y="395"/>
                    <a:pt x="34" y="289"/>
                  </a:cubicBezTo>
                  <a:cubicBezTo>
                    <a:pt x="0" y="183"/>
                    <a:pt x="58" y="69"/>
                    <a:pt x="164" y="34"/>
                  </a:cubicBezTo>
                  <a:cubicBezTo>
                    <a:pt x="270" y="0"/>
                    <a:pt x="384" y="58"/>
                    <a:pt x="419" y="164"/>
                  </a:cubicBezTo>
                  <a:close/>
                </a:path>
              </a:pathLst>
            </a:custGeom>
            <a:solidFill>
              <a:srgbClr val="0560B3"/>
            </a:solidFill>
            <a:ln w="9525" cap="flat" cmpd="sng" algn="ctr">
              <a:solidFill>
                <a:srgbClr val="01568F"/>
              </a:solidFill>
              <a:prstDash val="solid"/>
              <a:round/>
              <a:headEnd type="none" w="med" len="med"/>
              <a:tailEnd type="none" w="med" len="med"/>
            </a:ln>
            <a:effectLst>
              <a:outerShdw blurRad="38100" dist="25400" dir="5400000" algn="t" rotWithShape="0">
                <a:prstClr val="black">
                  <a:alpha val="27000"/>
                </a:prstClr>
              </a:outerShdw>
            </a:effectLst>
          </p:spPr>
          <p:txBody>
            <a:bodyPr lIns="79708" tIns="39853" rIns="79708" bIns="39853" anchor="ctr"/>
            <a:lstStyle/>
            <a:p>
              <a:pPr algn="ctr" defTabSz="790478">
                <a:lnSpc>
                  <a:spcPct val="90000"/>
                </a:lnSpc>
                <a:defRPr/>
              </a:pPr>
              <a:r>
                <a:rPr lang="en-US" sz="2800" dirty="0">
                  <a:solidFill>
                    <a:srgbClr val="000000"/>
                  </a:solidFill>
                  <a:latin typeface="Arial" charset="0"/>
                </a:rPr>
                <a:t>Digital Tools</a:t>
              </a:r>
            </a:p>
          </p:txBody>
        </p:sp>
        <p:sp>
          <p:nvSpPr>
            <p:cNvPr id="14" name="Freeform 19">
              <a:extLst>
                <a:ext uri="{FF2B5EF4-FFF2-40B4-BE49-F238E27FC236}">
                  <a16:creationId xmlns:a16="http://schemas.microsoft.com/office/drawing/2014/main" id="{A295C3E0-32A4-A648-B2AD-F092102EC207}"/>
                </a:ext>
              </a:extLst>
            </p:cNvPr>
            <p:cNvSpPr>
              <a:spLocks/>
            </p:cNvSpPr>
            <p:nvPr/>
          </p:nvSpPr>
          <p:spPr bwMode="auto">
            <a:xfrm>
              <a:off x="5905500" y="2626517"/>
              <a:ext cx="1293813" cy="1293813"/>
            </a:xfrm>
            <a:custGeom>
              <a:avLst/>
              <a:gdLst>
                <a:gd name="T0" fmla="*/ 2147483646 w 345"/>
                <a:gd name="T1" fmla="*/ 2011132929 h 345"/>
                <a:gd name="T2" fmla="*/ 1997069744 w 345"/>
                <a:gd name="T3" fmla="*/ 2147483646 h 345"/>
                <a:gd name="T4" fmla="*/ 0 w 345"/>
                <a:gd name="T5" fmla="*/ 2147483646 h 345"/>
                <a:gd name="T6" fmla="*/ 2147483646 w 345"/>
                <a:gd name="T7" fmla="*/ 0 h 345"/>
                <a:gd name="T8" fmla="*/ 2147483646 w 345"/>
                <a:gd name="T9" fmla="*/ 2011132929 h 34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45" h="345">
                  <a:moveTo>
                    <a:pt x="345" y="143"/>
                  </a:moveTo>
                  <a:cubicBezTo>
                    <a:pt x="345" y="254"/>
                    <a:pt x="254" y="345"/>
                    <a:pt x="142" y="345"/>
                  </a:cubicBezTo>
                  <a:cubicBezTo>
                    <a:pt x="87" y="345"/>
                    <a:pt x="36" y="322"/>
                    <a:pt x="0" y="286"/>
                  </a:cubicBezTo>
                  <a:cubicBezTo>
                    <a:pt x="285" y="0"/>
                    <a:pt x="285" y="0"/>
                    <a:pt x="285" y="0"/>
                  </a:cubicBezTo>
                  <a:cubicBezTo>
                    <a:pt x="322" y="36"/>
                    <a:pt x="345" y="87"/>
                    <a:pt x="345" y="143"/>
                  </a:cubicBezTo>
                  <a:close/>
                </a:path>
              </a:pathLst>
            </a:custGeom>
            <a:gradFill rotWithShape="1">
              <a:gsLst>
                <a:gs pos="0">
                  <a:srgbClr val="01315D">
                    <a:alpha val="28000"/>
                  </a:srgbClr>
                </a:gs>
                <a:gs pos="100000">
                  <a:srgbClr val="FFFFFF">
                    <a:alpha val="0"/>
                  </a:srgbClr>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806867"/>
              <a:endParaRPr lang="en-US" sz="1747">
                <a:solidFill>
                  <a:srgbClr val="000000"/>
                </a:solidFill>
                <a:latin typeface="Gill Sans MT"/>
              </a:endParaRPr>
            </a:p>
          </p:txBody>
        </p:sp>
      </p:grpSp>
      <p:sp>
        <p:nvSpPr>
          <p:cNvPr id="11" name="Oval 10">
            <a:extLst>
              <a:ext uri="{FF2B5EF4-FFF2-40B4-BE49-F238E27FC236}">
                <a16:creationId xmlns:a16="http://schemas.microsoft.com/office/drawing/2014/main" id="{AD3FD23D-8A45-0842-A698-3EAA2C8BA7C1}"/>
              </a:ext>
            </a:extLst>
          </p:cNvPr>
          <p:cNvSpPr>
            <a:spLocks noChangeArrowheads="1"/>
          </p:cNvSpPr>
          <p:nvPr/>
        </p:nvSpPr>
        <p:spPr bwMode="auto">
          <a:xfrm>
            <a:off x="4603367" y="2552201"/>
            <a:ext cx="2087233" cy="2066453"/>
          </a:xfrm>
          <a:prstGeom prst="ellipse">
            <a:avLst/>
          </a:prstGeom>
          <a:solidFill>
            <a:srgbClr val="08A7EE"/>
          </a:solidFill>
          <a:ln w="9525" cap="flat" cmpd="sng" algn="ctr">
            <a:solidFill>
              <a:srgbClr val="0195F9"/>
            </a:solidFill>
            <a:prstDash val="solid"/>
            <a:round/>
            <a:headEnd type="none" w="med" len="med"/>
            <a:tailEnd type="none" w="med" len="med"/>
          </a:ln>
          <a:effectLst>
            <a:outerShdw blurRad="38100" dist="25400" dir="5400000" algn="t" rotWithShape="0">
              <a:prstClr val="black">
                <a:alpha val="27000"/>
              </a:prstClr>
            </a:outerShdw>
          </a:effectLst>
        </p:spPr>
        <p:txBody>
          <a:bodyPr lIns="79708" tIns="39853" rIns="79708" bIns="39853" anchor="ctr"/>
          <a:lstStyle/>
          <a:p>
            <a:pPr algn="ctr" defTabSz="790478">
              <a:lnSpc>
                <a:spcPct val="90000"/>
              </a:lnSpc>
              <a:defRPr/>
            </a:pPr>
            <a:endParaRPr lang="en-US" sz="2800" dirty="0">
              <a:solidFill>
                <a:srgbClr val="000000"/>
              </a:solidFill>
              <a:latin typeface="Arial" charset="0"/>
            </a:endParaRPr>
          </a:p>
        </p:txBody>
      </p:sp>
      <p:sp>
        <p:nvSpPr>
          <p:cNvPr id="12" name="Freeform 14">
            <a:extLst>
              <a:ext uri="{FF2B5EF4-FFF2-40B4-BE49-F238E27FC236}">
                <a16:creationId xmlns:a16="http://schemas.microsoft.com/office/drawing/2014/main" id="{C5FD530F-1067-7B40-8CAB-34E363270784}"/>
              </a:ext>
            </a:extLst>
          </p:cNvPr>
          <p:cNvSpPr>
            <a:spLocks/>
          </p:cNvSpPr>
          <p:nvPr/>
        </p:nvSpPr>
        <p:spPr bwMode="auto">
          <a:xfrm>
            <a:off x="4864801" y="2874999"/>
            <a:ext cx="1859121" cy="1743655"/>
          </a:xfrm>
          <a:custGeom>
            <a:avLst/>
            <a:gdLst>
              <a:gd name="T0" fmla="*/ 2147483646 w 345"/>
              <a:gd name="T1" fmla="*/ 2011132929 h 345"/>
              <a:gd name="T2" fmla="*/ 2011132929 w 345"/>
              <a:gd name="T3" fmla="*/ 2147483646 h 345"/>
              <a:gd name="T4" fmla="*/ 0 w 345"/>
              <a:gd name="T5" fmla="*/ 2147483646 h 345"/>
              <a:gd name="T6" fmla="*/ 2147483646 w 345"/>
              <a:gd name="T7" fmla="*/ 0 h 345"/>
              <a:gd name="T8" fmla="*/ 2147483646 w 345"/>
              <a:gd name="T9" fmla="*/ 2011132929 h 34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45" h="345">
                <a:moveTo>
                  <a:pt x="345" y="143"/>
                </a:moveTo>
                <a:cubicBezTo>
                  <a:pt x="345" y="255"/>
                  <a:pt x="254" y="345"/>
                  <a:pt x="143" y="345"/>
                </a:cubicBezTo>
                <a:cubicBezTo>
                  <a:pt x="87" y="345"/>
                  <a:pt x="36" y="323"/>
                  <a:pt x="0" y="286"/>
                </a:cubicBezTo>
                <a:cubicBezTo>
                  <a:pt x="286" y="0"/>
                  <a:pt x="286" y="0"/>
                  <a:pt x="286" y="0"/>
                </a:cubicBezTo>
                <a:cubicBezTo>
                  <a:pt x="322" y="37"/>
                  <a:pt x="345" y="88"/>
                  <a:pt x="345" y="143"/>
                </a:cubicBezTo>
                <a:close/>
              </a:path>
            </a:pathLst>
          </a:custGeom>
          <a:gradFill rotWithShape="1">
            <a:gsLst>
              <a:gs pos="0">
                <a:srgbClr val="01315D">
                  <a:alpha val="28000"/>
                </a:srgbClr>
              </a:gs>
              <a:gs pos="100000">
                <a:srgbClr val="FFFFFF">
                  <a:alpha val="0"/>
                </a:srgbClr>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806867"/>
            <a:endParaRPr lang="en-US" sz="1747" dirty="0">
              <a:solidFill>
                <a:srgbClr val="000000"/>
              </a:solidFill>
              <a:latin typeface="Gill Sans MT"/>
            </a:endParaRPr>
          </a:p>
        </p:txBody>
      </p:sp>
      <p:sp>
        <p:nvSpPr>
          <p:cNvPr id="23" name="TextBox 22">
            <a:extLst>
              <a:ext uri="{FF2B5EF4-FFF2-40B4-BE49-F238E27FC236}">
                <a16:creationId xmlns:a16="http://schemas.microsoft.com/office/drawing/2014/main" id="{9D1CA4EB-313C-D54E-BC6B-3C7E444965E3}"/>
              </a:ext>
            </a:extLst>
          </p:cNvPr>
          <p:cNvSpPr txBox="1"/>
          <p:nvPr/>
        </p:nvSpPr>
        <p:spPr>
          <a:xfrm>
            <a:off x="193090" y="3878691"/>
            <a:ext cx="3078379" cy="707886"/>
          </a:xfrm>
          <a:prstGeom prst="rect">
            <a:avLst/>
          </a:prstGeom>
          <a:noFill/>
        </p:spPr>
        <p:txBody>
          <a:bodyPr wrap="square" rtlCol="0">
            <a:spAutoFit/>
          </a:bodyPr>
          <a:lstStyle/>
          <a:p>
            <a:r>
              <a:rPr lang="en-US" sz="4000" b="1" u="sng" dirty="0"/>
              <a:t>CAPABILITIES</a:t>
            </a:r>
          </a:p>
        </p:txBody>
      </p:sp>
      <p:grpSp>
        <p:nvGrpSpPr>
          <p:cNvPr id="8" name="Group 7">
            <a:extLst>
              <a:ext uri="{FF2B5EF4-FFF2-40B4-BE49-F238E27FC236}">
                <a16:creationId xmlns:a16="http://schemas.microsoft.com/office/drawing/2014/main" id="{3EFE8E99-44AA-C849-B7B9-9487C2CF7161}"/>
              </a:ext>
            </a:extLst>
          </p:cNvPr>
          <p:cNvGrpSpPr/>
          <p:nvPr/>
        </p:nvGrpSpPr>
        <p:grpSpPr>
          <a:xfrm>
            <a:off x="8793688" y="1695072"/>
            <a:ext cx="3163132" cy="2121112"/>
            <a:chOff x="75966" y="1632912"/>
            <a:chExt cx="3163132" cy="2121112"/>
          </a:xfrm>
        </p:grpSpPr>
        <p:grpSp>
          <p:nvGrpSpPr>
            <p:cNvPr id="25" name="Group 24">
              <a:extLst>
                <a:ext uri="{FF2B5EF4-FFF2-40B4-BE49-F238E27FC236}">
                  <a16:creationId xmlns:a16="http://schemas.microsoft.com/office/drawing/2014/main" id="{CCB1C47E-0B2F-5644-A820-646AC074DC3C}"/>
                </a:ext>
              </a:extLst>
            </p:cNvPr>
            <p:cNvGrpSpPr/>
            <p:nvPr/>
          </p:nvGrpSpPr>
          <p:grpSpPr>
            <a:xfrm>
              <a:off x="75966" y="1798422"/>
              <a:ext cx="1396798" cy="1474870"/>
              <a:chOff x="9141612" y="1555997"/>
              <a:chExt cx="803574" cy="1048951"/>
            </a:xfrm>
          </p:grpSpPr>
          <p:pic>
            <p:nvPicPr>
              <p:cNvPr id="26" name="Picture 25">
                <a:extLst>
                  <a:ext uri="{FF2B5EF4-FFF2-40B4-BE49-F238E27FC236}">
                    <a16:creationId xmlns:a16="http://schemas.microsoft.com/office/drawing/2014/main" id="{FA7E32BF-AE3A-414E-973C-87B15492AC2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162775" y="1555997"/>
                <a:ext cx="782411" cy="760456"/>
              </a:xfrm>
              <a:prstGeom prst="rect">
                <a:avLst/>
              </a:prstGeom>
            </p:spPr>
          </p:pic>
          <p:sp>
            <p:nvSpPr>
              <p:cNvPr id="27" name="TextBox 26">
                <a:extLst>
                  <a:ext uri="{FF2B5EF4-FFF2-40B4-BE49-F238E27FC236}">
                    <a16:creationId xmlns:a16="http://schemas.microsoft.com/office/drawing/2014/main" id="{9C5136D1-2520-994D-AE5E-DA8741BA3636}"/>
                  </a:ext>
                </a:extLst>
              </p:cNvPr>
              <p:cNvSpPr txBox="1"/>
              <p:nvPr/>
            </p:nvSpPr>
            <p:spPr>
              <a:xfrm>
                <a:off x="9141612" y="2199205"/>
                <a:ext cx="755196" cy="405743"/>
              </a:xfrm>
              <a:prstGeom prst="rect">
                <a:avLst/>
              </a:prstGeom>
              <a:noFill/>
            </p:spPr>
            <p:txBody>
              <a:bodyPr wrap="square" rtlCol="0">
                <a:spAutoFit/>
              </a:bodyPr>
              <a:lstStyle/>
              <a:p>
                <a:pPr algn="ctr" defTabSz="806867"/>
                <a:r>
                  <a:rPr lang="en-US" sz="1235" dirty="0">
                    <a:solidFill>
                      <a:srgbClr val="000000"/>
                    </a:solidFill>
                    <a:latin typeface="Verdana" panose="020B0604030504040204" pitchFamily="34" charset="0"/>
                    <a:ea typeface="Verdana" panose="020B0604030504040204" pitchFamily="34" charset="0"/>
                  </a:rPr>
                  <a:t>SLS</a:t>
                </a:r>
              </a:p>
            </p:txBody>
          </p:sp>
        </p:grpSp>
        <p:grpSp>
          <p:nvGrpSpPr>
            <p:cNvPr id="28" name="Group 27">
              <a:extLst>
                <a:ext uri="{FF2B5EF4-FFF2-40B4-BE49-F238E27FC236}">
                  <a16:creationId xmlns:a16="http://schemas.microsoft.com/office/drawing/2014/main" id="{699EC9B6-B0A4-F44D-B84D-ACBB539DDD5D}"/>
                </a:ext>
              </a:extLst>
            </p:cNvPr>
            <p:cNvGrpSpPr/>
            <p:nvPr/>
          </p:nvGrpSpPr>
          <p:grpSpPr>
            <a:xfrm>
              <a:off x="1148028" y="3091486"/>
              <a:ext cx="766156" cy="662538"/>
              <a:chOff x="7884312" y="574070"/>
              <a:chExt cx="1166902" cy="1634484"/>
            </a:xfrm>
          </p:grpSpPr>
          <p:pic>
            <p:nvPicPr>
              <p:cNvPr id="29" name="Picture 28" descr="A picture containing drawing&#10;&#10;Description automatically generated">
                <a:extLst>
                  <a:ext uri="{FF2B5EF4-FFF2-40B4-BE49-F238E27FC236}">
                    <a16:creationId xmlns:a16="http://schemas.microsoft.com/office/drawing/2014/main" id="{6C223452-9031-BC46-9E33-DA44C0F62F1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036927" y="574070"/>
                <a:ext cx="712829" cy="712828"/>
              </a:xfrm>
              <a:prstGeom prst="rect">
                <a:avLst/>
              </a:prstGeom>
            </p:spPr>
          </p:pic>
          <p:sp>
            <p:nvSpPr>
              <p:cNvPr id="30" name="TextBox 29">
                <a:extLst>
                  <a:ext uri="{FF2B5EF4-FFF2-40B4-BE49-F238E27FC236}">
                    <a16:creationId xmlns:a16="http://schemas.microsoft.com/office/drawing/2014/main" id="{A2F5D26F-8276-8442-A308-E9FF01211E44}"/>
                  </a:ext>
                </a:extLst>
              </p:cNvPr>
              <p:cNvSpPr txBox="1"/>
              <p:nvPr/>
            </p:nvSpPr>
            <p:spPr>
              <a:xfrm>
                <a:off x="7884312" y="1221481"/>
                <a:ext cx="1166902" cy="987073"/>
              </a:xfrm>
              <a:prstGeom prst="rect">
                <a:avLst/>
              </a:prstGeom>
              <a:noFill/>
            </p:spPr>
            <p:txBody>
              <a:bodyPr wrap="square" rtlCol="0">
                <a:spAutoFit/>
              </a:bodyPr>
              <a:lstStyle/>
              <a:p>
                <a:pPr algn="ctr" defTabSz="806867"/>
                <a:r>
                  <a:rPr lang="en-US" sz="1000" dirty="0">
                    <a:solidFill>
                      <a:srgbClr val="000000"/>
                    </a:solidFill>
                    <a:latin typeface="Gill Sans MT"/>
                  </a:rPr>
                  <a:t>Lander &amp; Surface Sys</a:t>
                </a:r>
              </a:p>
            </p:txBody>
          </p:sp>
        </p:grpSp>
        <p:grpSp>
          <p:nvGrpSpPr>
            <p:cNvPr id="31" name="Group 30">
              <a:extLst>
                <a:ext uri="{FF2B5EF4-FFF2-40B4-BE49-F238E27FC236}">
                  <a16:creationId xmlns:a16="http://schemas.microsoft.com/office/drawing/2014/main" id="{602C28F0-AD86-8B4E-A815-B8C134A81F2C}"/>
                </a:ext>
              </a:extLst>
            </p:cNvPr>
            <p:cNvGrpSpPr/>
            <p:nvPr/>
          </p:nvGrpSpPr>
          <p:grpSpPr>
            <a:xfrm>
              <a:off x="1462429" y="2252132"/>
              <a:ext cx="898007" cy="877952"/>
              <a:chOff x="7900921" y="1049807"/>
              <a:chExt cx="641522" cy="833306"/>
            </a:xfrm>
          </p:grpSpPr>
          <p:sp>
            <p:nvSpPr>
              <p:cNvPr id="32" name="TextBox 3">
                <a:extLst>
                  <a:ext uri="{FF2B5EF4-FFF2-40B4-BE49-F238E27FC236}">
                    <a16:creationId xmlns:a16="http://schemas.microsoft.com/office/drawing/2014/main" id="{1B237600-A7EA-2E4F-93AB-996C5E36164B}"/>
                  </a:ext>
                </a:extLst>
              </p:cNvPr>
              <p:cNvSpPr txBox="1"/>
              <p:nvPr/>
            </p:nvSpPr>
            <p:spPr>
              <a:xfrm>
                <a:off x="7900921" y="1464794"/>
                <a:ext cx="641522" cy="418319"/>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403433"/>
                <a:r>
                  <a:rPr lang="en-US" sz="1059" dirty="0">
                    <a:solidFill>
                      <a:srgbClr val="000000"/>
                    </a:solidFill>
                    <a:latin typeface="Gill Sans MT"/>
                  </a:rPr>
                  <a:t>In-Space</a:t>
                </a:r>
              </a:p>
              <a:p>
                <a:pPr algn="ctr" defTabSz="403433"/>
                <a:r>
                  <a:rPr lang="en-US" sz="1059" dirty="0">
                    <a:solidFill>
                      <a:srgbClr val="000000"/>
                    </a:solidFill>
                    <a:latin typeface="Gill Sans MT"/>
                  </a:rPr>
                  <a:t>Prop</a:t>
                </a:r>
              </a:p>
            </p:txBody>
          </p:sp>
          <p:pic>
            <p:nvPicPr>
              <p:cNvPr id="33" name="Picture 32">
                <a:extLst>
                  <a:ext uri="{FF2B5EF4-FFF2-40B4-BE49-F238E27FC236}">
                    <a16:creationId xmlns:a16="http://schemas.microsoft.com/office/drawing/2014/main" id="{4F46B704-1D68-7E42-8E51-5F9901E8121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999677" y="1049807"/>
                <a:ext cx="427266" cy="488304"/>
              </a:xfrm>
              <a:prstGeom prst="rect">
                <a:avLst/>
              </a:prstGeom>
            </p:spPr>
          </p:pic>
        </p:grpSp>
        <p:grpSp>
          <p:nvGrpSpPr>
            <p:cNvPr id="34" name="Group 33">
              <a:extLst>
                <a:ext uri="{FF2B5EF4-FFF2-40B4-BE49-F238E27FC236}">
                  <a16:creationId xmlns:a16="http://schemas.microsoft.com/office/drawing/2014/main" id="{106EED99-77B5-3F4E-944E-5C57C6A4B3CF}"/>
                </a:ext>
              </a:extLst>
            </p:cNvPr>
            <p:cNvGrpSpPr/>
            <p:nvPr/>
          </p:nvGrpSpPr>
          <p:grpSpPr>
            <a:xfrm>
              <a:off x="567892" y="3114025"/>
              <a:ext cx="542264" cy="426243"/>
              <a:chOff x="8635833" y="192354"/>
              <a:chExt cx="1403122" cy="1035828"/>
            </a:xfrm>
          </p:grpSpPr>
          <p:pic>
            <p:nvPicPr>
              <p:cNvPr id="35" name="Picture 34">
                <a:extLst>
                  <a:ext uri="{FF2B5EF4-FFF2-40B4-BE49-F238E27FC236}">
                    <a16:creationId xmlns:a16="http://schemas.microsoft.com/office/drawing/2014/main" id="{2571DA95-C9E2-9946-A5D8-4F5DB6780925}"/>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902993" y="192354"/>
                <a:ext cx="827292" cy="904249"/>
              </a:xfrm>
              <a:prstGeom prst="rect">
                <a:avLst/>
              </a:prstGeom>
            </p:spPr>
          </p:pic>
          <p:sp>
            <p:nvSpPr>
              <p:cNvPr id="36" name="TextBox 35">
                <a:extLst>
                  <a:ext uri="{FF2B5EF4-FFF2-40B4-BE49-F238E27FC236}">
                    <a16:creationId xmlns:a16="http://schemas.microsoft.com/office/drawing/2014/main" id="{5DAAC696-FF05-B543-A4A6-7340B168F9E4}"/>
                  </a:ext>
                </a:extLst>
              </p:cNvPr>
              <p:cNvSpPr txBox="1"/>
              <p:nvPr/>
            </p:nvSpPr>
            <p:spPr>
              <a:xfrm>
                <a:off x="8635833" y="864142"/>
                <a:ext cx="1403122" cy="364040"/>
              </a:xfrm>
              <a:prstGeom prst="rect">
                <a:avLst/>
              </a:prstGeom>
              <a:noFill/>
            </p:spPr>
            <p:txBody>
              <a:bodyPr wrap="square" rtlCol="0">
                <a:spAutoFit/>
              </a:bodyPr>
              <a:lstStyle/>
              <a:p>
                <a:pPr algn="ctr" defTabSz="806867"/>
                <a:r>
                  <a:rPr lang="en-US" sz="900" dirty="0">
                    <a:solidFill>
                      <a:srgbClr val="000000"/>
                    </a:solidFill>
                    <a:latin typeface="Gill Sans MT"/>
                  </a:rPr>
                  <a:t>ECLSS/Habitat</a:t>
                </a:r>
              </a:p>
            </p:txBody>
          </p:sp>
        </p:grpSp>
        <p:grpSp>
          <p:nvGrpSpPr>
            <p:cNvPr id="37" name="Group 36">
              <a:extLst>
                <a:ext uri="{FF2B5EF4-FFF2-40B4-BE49-F238E27FC236}">
                  <a16:creationId xmlns:a16="http://schemas.microsoft.com/office/drawing/2014/main" id="{A9FE6B4E-4025-D44A-8E00-8D80726CC279}"/>
                </a:ext>
              </a:extLst>
            </p:cNvPr>
            <p:cNvGrpSpPr/>
            <p:nvPr/>
          </p:nvGrpSpPr>
          <p:grpSpPr>
            <a:xfrm>
              <a:off x="2077446" y="3216051"/>
              <a:ext cx="530206" cy="452355"/>
              <a:chOff x="8057071" y="530810"/>
              <a:chExt cx="595035" cy="625355"/>
            </a:xfrm>
          </p:grpSpPr>
          <p:sp>
            <p:nvSpPr>
              <p:cNvPr id="38" name="TextBox 3">
                <a:extLst>
                  <a:ext uri="{FF2B5EF4-FFF2-40B4-BE49-F238E27FC236}">
                    <a16:creationId xmlns:a16="http://schemas.microsoft.com/office/drawing/2014/main" id="{3F87E5F8-A8C0-E44A-ADB0-B97A83BDAC15}"/>
                  </a:ext>
                </a:extLst>
              </p:cNvPr>
              <p:cNvSpPr txBox="1"/>
              <p:nvPr/>
            </p:nvSpPr>
            <p:spPr>
              <a:xfrm>
                <a:off x="8057071" y="900839"/>
                <a:ext cx="595035" cy="255326"/>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403433"/>
                <a:r>
                  <a:rPr lang="en-US" sz="1059" dirty="0">
                    <a:solidFill>
                      <a:srgbClr val="000000"/>
                    </a:solidFill>
                    <a:latin typeface="Gill Sans MT"/>
                  </a:rPr>
                  <a:t>Science</a:t>
                </a:r>
              </a:p>
            </p:txBody>
          </p:sp>
          <p:pic>
            <p:nvPicPr>
              <p:cNvPr id="39" name="Picture 38">
                <a:extLst>
                  <a:ext uri="{FF2B5EF4-FFF2-40B4-BE49-F238E27FC236}">
                    <a16:creationId xmlns:a16="http://schemas.microsoft.com/office/drawing/2014/main" id="{EF861FBC-AA28-2048-A452-941F0E2D947A}"/>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087574" y="530810"/>
                <a:ext cx="522697" cy="522695"/>
              </a:xfrm>
              <a:prstGeom prst="rect">
                <a:avLst/>
              </a:prstGeom>
            </p:spPr>
          </p:pic>
        </p:grpSp>
        <p:sp>
          <p:nvSpPr>
            <p:cNvPr id="2" name="TextBox 1">
              <a:extLst>
                <a:ext uri="{FF2B5EF4-FFF2-40B4-BE49-F238E27FC236}">
                  <a16:creationId xmlns:a16="http://schemas.microsoft.com/office/drawing/2014/main" id="{8B126494-8044-0B4D-86F8-C61D095B6B88}"/>
                </a:ext>
              </a:extLst>
            </p:cNvPr>
            <p:cNvSpPr txBox="1"/>
            <p:nvPr/>
          </p:nvSpPr>
          <p:spPr>
            <a:xfrm>
              <a:off x="1168317" y="1632912"/>
              <a:ext cx="1057662" cy="523220"/>
            </a:xfrm>
            <a:prstGeom prst="rect">
              <a:avLst/>
            </a:prstGeom>
            <a:noFill/>
          </p:spPr>
          <p:txBody>
            <a:bodyPr wrap="none" rtlCol="0">
              <a:spAutoFit/>
            </a:bodyPr>
            <a:lstStyle/>
            <a:p>
              <a:r>
                <a:rPr lang="en-US" sz="2800" b="1" dirty="0"/>
                <a:t>Today</a:t>
              </a:r>
            </a:p>
          </p:txBody>
        </p:sp>
        <p:grpSp>
          <p:nvGrpSpPr>
            <p:cNvPr id="55" name="Group 54">
              <a:extLst>
                <a:ext uri="{FF2B5EF4-FFF2-40B4-BE49-F238E27FC236}">
                  <a16:creationId xmlns:a16="http://schemas.microsoft.com/office/drawing/2014/main" id="{68BE7789-1861-E14B-8260-E52D4B65A436}"/>
                </a:ext>
              </a:extLst>
            </p:cNvPr>
            <p:cNvGrpSpPr/>
            <p:nvPr/>
          </p:nvGrpSpPr>
          <p:grpSpPr>
            <a:xfrm>
              <a:off x="2225979" y="2066002"/>
              <a:ext cx="1013119" cy="1062350"/>
              <a:chOff x="7839368" y="1525708"/>
              <a:chExt cx="989709" cy="983346"/>
            </a:xfrm>
          </p:grpSpPr>
          <p:pic>
            <p:nvPicPr>
              <p:cNvPr id="56" name="Picture 55" descr="A picture containing icon&#10;&#10;Description automatically generated">
                <a:extLst>
                  <a:ext uri="{FF2B5EF4-FFF2-40B4-BE49-F238E27FC236}">
                    <a16:creationId xmlns:a16="http://schemas.microsoft.com/office/drawing/2014/main" id="{38177072-1FC4-6A4C-9584-788D1380FE2B}"/>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986870" y="1525708"/>
                <a:ext cx="752110" cy="752110"/>
              </a:xfrm>
              <a:prstGeom prst="rect">
                <a:avLst/>
              </a:prstGeom>
            </p:spPr>
          </p:pic>
          <p:sp>
            <p:nvSpPr>
              <p:cNvPr id="57" name="TextBox 56">
                <a:extLst>
                  <a:ext uri="{FF2B5EF4-FFF2-40B4-BE49-F238E27FC236}">
                    <a16:creationId xmlns:a16="http://schemas.microsoft.com/office/drawing/2014/main" id="{F07A6BB1-1280-4247-B1A2-6EAF5C2FFC6C}"/>
                  </a:ext>
                </a:extLst>
              </p:cNvPr>
              <p:cNvSpPr txBox="1"/>
              <p:nvPr/>
            </p:nvSpPr>
            <p:spPr>
              <a:xfrm>
                <a:off x="7839368" y="2110211"/>
                <a:ext cx="989709" cy="398843"/>
              </a:xfrm>
              <a:prstGeom prst="rect">
                <a:avLst/>
              </a:prstGeom>
              <a:noFill/>
            </p:spPr>
            <p:txBody>
              <a:bodyPr wrap="square" rtlCol="0">
                <a:spAutoFit/>
              </a:bodyPr>
              <a:lstStyle/>
              <a:p>
                <a:pPr algn="ctr" defTabSz="806867"/>
                <a:r>
                  <a:rPr lang="en-US" sz="1100" dirty="0">
                    <a:solidFill>
                      <a:srgbClr val="000000"/>
                    </a:solidFill>
                    <a:latin typeface="Gill Sans MT"/>
                  </a:rPr>
                  <a:t>Advanced Manufacturing</a:t>
                </a:r>
              </a:p>
            </p:txBody>
          </p:sp>
        </p:grpSp>
      </p:grpSp>
      <p:grpSp>
        <p:nvGrpSpPr>
          <p:cNvPr id="15" name="Group 14">
            <a:extLst>
              <a:ext uri="{FF2B5EF4-FFF2-40B4-BE49-F238E27FC236}">
                <a16:creationId xmlns:a16="http://schemas.microsoft.com/office/drawing/2014/main" id="{7628A656-454A-3248-B130-1EFEE79964A3}"/>
              </a:ext>
            </a:extLst>
          </p:cNvPr>
          <p:cNvGrpSpPr/>
          <p:nvPr/>
        </p:nvGrpSpPr>
        <p:grpSpPr>
          <a:xfrm>
            <a:off x="9008010" y="4182521"/>
            <a:ext cx="3074391" cy="2205859"/>
            <a:chOff x="145525" y="4536323"/>
            <a:chExt cx="3074391" cy="2205859"/>
          </a:xfrm>
        </p:grpSpPr>
        <p:sp>
          <p:nvSpPr>
            <p:cNvPr id="5" name="TextBox 4">
              <a:extLst>
                <a:ext uri="{FF2B5EF4-FFF2-40B4-BE49-F238E27FC236}">
                  <a16:creationId xmlns:a16="http://schemas.microsoft.com/office/drawing/2014/main" id="{BD3D9047-28AF-AA48-A0CB-99C275FF5B60}"/>
                </a:ext>
              </a:extLst>
            </p:cNvPr>
            <p:cNvSpPr txBox="1"/>
            <p:nvPr/>
          </p:nvSpPr>
          <p:spPr>
            <a:xfrm>
              <a:off x="762168" y="4536323"/>
              <a:ext cx="1719510" cy="523220"/>
            </a:xfrm>
            <a:prstGeom prst="rect">
              <a:avLst/>
            </a:prstGeom>
            <a:noFill/>
          </p:spPr>
          <p:txBody>
            <a:bodyPr wrap="none" rtlCol="0">
              <a:spAutoFit/>
            </a:bodyPr>
            <a:lstStyle/>
            <a:p>
              <a:r>
                <a:rPr lang="en-US" sz="2800" b="1" dirty="0"/>
                <a:t>Tomorrow</a:t>
              </a:r>
            </a:p>
          </p:txBody>
        </p:sp>
        <p:grpSp>
          <p:nvGrpSpPr>
            <p:cNvPr id="40" name="Group 39">
              <a:extLst>
                <a:ext uri="{FF2B5EF4-FFF2-40B4-BE49-F238E27FC236}">
                  <a16:creationId xmlns:a16="http://schemas.microsoft.com/office/drawing/2014/main" id="{E71D6936-90A7-E647-887E-6E93A9BCD3C0}"/>
                </a:ext>
              </a:extLst>
            </p:cNvPr>
            <p:cNvGrpSpPr/>
            <p:nvPr/>
          </p:nvGrpSpPr>
          <p:grpSpPr>
            <a:xfrm>
              <a:off x="186343" y="5022389"/>
              <a:ext cx="923813" cy="800301"/>
              <a:chOff x="9141612" y="1555997"/>
              <a:chExt cx="803574" cy="1067783"/>
            </a:xfrm>
          </p:grpSpPr>
          <p:pic>
            <p:nvPicPr>
              <p:cNvPr id="41" name="Picture 40">
                <a:extLst>
                  <a:ext uri="{FF2B5EF4-FFF2-40B4-BE49-F238E27FC236}">
                    <a16:creationId xmlns:a16="http://schemas.microsoft.com/office/drawing/2014/main" id="{3C41DA71-69D5-C443-BEE9-4460D14B49B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162775" y="1555997"/>
                <a:ext cx="782411" cy="760456"/>
              </a:xfrm>
              <a:prstGeom prst="rect">
                <a:avLst/>
              </a:prstGeom>
            </p:spPr>
          </p:pic>
          <p:sp>
            <p:nvSpPr>
              <p:cNvPr id="42" name="TextBox 41">
                <a:extLst>
                  <a:ext uri="{FF2B5EF4-FFF2-40B4-BE49-F238E27FC236}">
                    <a16:creationId xmlns:a16="http://schemas.microsoft.com/office/drawing/2014/main" id="{F3FCA889-FB67-3144-9206-7EC494D49246}"/>
                  </a:ext>
                </a:extLst>
              </p:cNvPr>
              <p:cNvSpPr txBox="1"/>
              <p:nvPr/>
            </p:nvSpPr>
            <p:spPr>
              <a:xfrm>
                <a:off x="9141612" y="2199205"/>
                <a:ext cx="755196" cy="424575"/>
              </a:xfrm>
              <a:prstGeom prst="rect">
                <a:avLst/>
              </a:prstGeom>
              <a:noFill/>
            </p:spPr>
            <p:txBody>
              <a:bodyPr wrap="square" rtlCol="0">
                <a:spAutoFit/>
              </a:bodyPr>
              <a:lstStyle/>
              <a:p>
                <a:pPr algn="ctr" defTabSz="806867"/>
                <a:r>
                  <a:rPr lang="en-US" sz="1050" dirty="0">
                    <a:solidFill>
                      <a:srgbClr val="000000"/>
                    </a:solidFill>
                    <a:latin typeface="Verdana" panose="020B0604030504040204" pitchFamily="34" charset="0"/>
                    <a:ea typeface="Verdana" panose="020B0604030504040204" pitchFamily="34" charset="0"/>
                  </a:rPr>
                  <a:t>SLS</a:t>
                </a:r>
              </a:p>
            </p:txBody>
          </p:sp>
        </p:grpSp>
        <p:pic>
          <p:nvPicPr>
            <p:cNvPr id="44" name="Picture 43" descr="A picture containing drawing&#10;&#10;Description automatically generated">
              <a:extLst>
                <a:ext uri="{FF2B5EF4-FFF2-40B4-BE49-F238E27FC236}">
                  <a16:creationId xmlns:a16="http://schemas.microsoft.com/office/drawing/2014/main" id="{5E6BCD84-B4E0-1C48-ADAC-1CB700641F8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282908" y="6052102"/>
              <a:ext cx="853156" cy="528056"/>
            </a:xfrm>
            <a:prstGeom prst="rect">
              <a:avLst/>
            </a:prstGeom>
          </p:spPr>
        </p:pic>
        <p:grpSp>
          <p:nvGrpSpPr>
            <p:cNvPr id="46" name="Group 45">
              <a:extLst>
                <a:ext uri="{FF2B5EF4-FFF2-40B4-BE49-F238E27FC236}">
                  <a16:creationId xmlns:a16="http://schemas.microsoft.com/office/drawing/2014/main" id="{1206FBF2-0838-2F47-9E1C-D1EF41B1EFE4}"/>
                </a:ext>
              </a:extLst>
            </p:cNvPr>
            <p:cNvGrpSpPr/>
            <p:nvPr/>
          </p:nvGrpSpPr>
          <p:grpSpPr>
            <a:xfrm>
              <a:off x="145525" y="5816314"/>
              <a:ext cx="1326363" cy="895339"/>
              <a:chOff x="8635833" y="242785"/>
              <a:chExt cx="1403122" cy="867330"/>
            </a:xfrm>
          </p:grpSpPr>
          <p:pic>
            <p:nvPicPr>
              <p:cNvPr id="47" name="Picture 46">
                <a:extLst>
                  <a:ext uri="{FF2B5EF4-FFF2-40B4-BE49-F238E27FC236}">
                    <a16:creationId xmlns:a16="http://schemas.microsoft.com/office/drawing/2014/main" id="{73FFD610-2B9A-5C4B-9D88-A9C61534D63A}"/>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902993" y="242785"/>
                <a:ext cx="781153" cy="853818"/>
              </a:xfrm>
              <a:prstGeom prst="rect">
                <a:avLst/>
              </a:prstGeom>
            </p:spPr>
          </p:pic>
          <p:sp>
            <p:nvSpPr>
              <p:cNvPr id="48" name="TextBox 47">
                <a:extLst>
                  <a:ext uri="{FF2B5EF4-FFF2-40B4-BE49-F238E27FC236}">
                    <a16:creationId xmlns:a16="http://schemas.microsoft.com/office/drawing/2014/main" id="{B9322CC0-FAAD-454A-B12C-2A74677946C2}"/>
                  </a:ext>
                </a:extLst>
              </p:cNvPr>
              <p:cNvSpPr txBox="1"/>
              <p:nvPr/>
            </p:nvSpPr>
            <p:spPr>
              <a:xfrm>
                <a:off x="8635833" y="864142"/>
                <a:ext cx="1403122" cy="245973"/>
              </a:xfrm>
              <a:prstGeom prst="rect">
                <a:avLst/>
              </a:prstGeom>
              <a:noFill/>
            </p:spPr>
            <p:txBody>
              <a:bodyPr wrap="square" rtlCol="0">
                <a:spAutoFit/>
              </a:bodyPr>
              <a:lstStyle/>
              <a:p>
                <a:pPr algn="ctr" defTabSz="806867"/>
                <a:r>
                  <a:rPr lang="en-US" sz="1050" dirty="0">
                    <a:solidFill>
                      <a:srgbClr val="000000"/>
                    </a:solidFill>
                    <a:latin typeface="Gill Sans MT"/>
                  </a:rPr>
                  <a:t>ECLSS/</a:t>
                </a:r>
                <a:r>
                  <a:rPr lang="en-US" sz="1050" b="1" dirty="0">
                    <a:solidFill>
                      <a:srgbClr val="000000"/>
                    </a:solidFill>
                    <a:latin typeface="Gill Sans MT"/>
                  </a:rPr>
                  <a:t>Habitat</a:t>
                </a:r>
              </a:p>
            </p:txBody>
          </p:sp>
        </p:grpSp>
        <p:grpSp>
          <p:nvGrpSpPr>
            <p:cNvPr id="49" name="Group 48">
              <a:extLst>
                <a:ext uri="{FF2B5EF4-FFF2-40B4-BE49-F238E27FC236}">
                  <a16:creationId xmlns:a16="http://schemas.microsoft.com/office/drawing/2014/main" id="{E8D64F1C-174E-F640-AA25-C14BAFBE7067}"/>
                </a:ext>
              </a:extLst>
            </p:cNvPr>
            <p:cNvGrpSpPr/>
            <p:nvPr/>
          </p:nvGrpSpPr>
          <p:grpSpPr>
            <a:xfrm>
              <a:off x="1161564" y="5158183"/>
              <a:ext cx="720399" cy="797658"/>
              <a:chOff x="7999677" y="1091925"/>
              <a:chExt cx="390413" cy="651719"/>
            </a:xfrm>
          </p:grpSpPr>
          <p:sp>
            <p:nvSpPr>
              <p:cNvPr id="50" name="TextBox 3">
                <a:extLst>
                  <a:ext uri="{FF2B5EF4-FFF2-40B4-BE49-F238E27FC236}">
                    <a16:creationId xmlns:a16="http://schemas.microsoft.com/office/drawing/2014/main" id="{12DCB6CE-4A11-5740-8CF8-CDD5519B1AAE}"/>
                  </a:ext>
                </a:extLst>
              </p:cNvPr>
              <p:cNvSpPr txBox="1"/>
              <p:nvPr/>
            </p:nvSpPr>
            <p:spPr>
              <a:xfrm>
                <a:off x="8074240" y="1464794"/>
                <a:ext cx="294883" cy="278850"/>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403433"/>
                <a:r>
                  <a:rPr lang="en-US" sz="1100" dirty="0">
                    <a:solidFill>
                      <a:srgbClr val="000000"/>
                    </a:solidFill>
                    <a:latin typeface="Gill Sans MT"/>
                  </a:rPr>
                  <a:t>In-Space</a:t>
                </a:r>
              </a:p>
              <a:p>
                <a:pPr algn="ctr" defTabSz="403433"/>
                <a:r>
                  <a:rPr lang="en-US" sz="1100" dirty="0">
                    <a:solidFill>
                      <a:srgbClr val="000000"/>
                    </a:solidFill>
                    <a:latin typeface="Gill Sans MT"/>
                  </a:rPr>
                  <a:t>Prop</a:t>
                </a:r>
              </a:p>
            </p:txBody>
          </p:sp>
          <p:pic>
            <p:nvPicPr>
              <p:cNvPr id="51" name="Picture 50">
                <a:extLst>
                  <a:ext uri="{FF2B5EF4-FFF2-40B4-BE49-F238E27FC236}">
                    <a16:creationId xmlns:a16="http://schemas.microsoft.com/office/drawing/2014/main" id="{191CB46F-F84A-D84A-A38D-F31BFFA03692}"/>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999677" y="1091925"/>
                <a:ext cx="390413" cy="446186"/>
              </a:xfrm>
              <a:prstGeom prst="rect">
                <a:avLst/>
              </a:prstGeom>
            </p:spPr>
          </p:pic>
        </p:grpSp>
        <p:grpSp>
          <p:nvGrpSpPr>
            <p:cNvPr id="52" name="Group 51">
              <a:extLst>
                <a:ext uri="{FF2B5EF4-FFF2-40B4-BE49-F238E27FC236}">
                  <a16:creationId xmlns:a16="http://schemas.microsoft.com/office/drawing/2014/main" id="{EEA4CD14-1A26-AD40-A6C0-070E2AB1CAB5}"/>
                </a:ext>
              </a:extLst>
            </p:cNvPr>
            <p:cNvGrpSpPr/>
            <p:nvPr/>
          </p:nvGrpSpPr>
          <p:grpSpPr>
            <a:xfrm>
              <a:off x="2200153" y="6135763"/>
              <a:ext cx="647934" cy="606419"/>
              <a:chOff x="7810360" y="635965"/>
              <a:chExt cx="444695" cy="506818"/>
            </a:xfrm>
          </p:grpSpPr>
          <p:sp>
            <p:nvSpPr>
              <p:cNvPr id="53" name="TextBox 3">
                <a:extLst>
                  <a:ext uri="{FF2B5EF4-FFF2-40B4-BE49-F238E27FC236}">
                    <a16:creationId xmlns:a16="http://schemas.microsoft.com/office/drawing/2014/main" id="{E6A77F78-A41F-7843-BF14-1FF0B236F25D}"/>
                  </a:ext>
                </a:extLst>
              </p:cNvPr>
              <p:cNvSpPr txBox="1"/>
              <p:nvPr/>
            </p:nvSpPr>
            <p:spPr>
              <a:xfrm>
                <a:off x="7810360" y="911279"/>
                <a:ext cx="444695" cy="231504"/>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403433"/>
                <a:r>
                  <a:rPr lang="en-US" sz="1200" dirty="0">
                    <a:solidFill>
                      <a:srgbClr val="000000"/>
                    </a:solidFill>
                    <a:latin typeface="Gill Sans MT"/>
                  </a:rPr>
                  <a:t>Science</a:t>
                </a:r>
              </a:p>
            </p:txBody>
          </p:sp>
          <p:pic>
            <p:nvPicPr>
              <p:cNvPr id="54" name="Picture 53">
                <a:extLst>
                  <a:ext uri="{FF2B5EF4-FFF2-40B4-BE49-F238E27FC236}">
                    <a16:creationId xmlns:a16="http://schemas.microsoft.com/office/drawing/2014/main" id="{6EBB35A8-E4F7-9F49-AC64-48FFA59B4B6C}"/>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828081" y="635965"/>
                <a:ext cx="382563" cy="382563"/>
              </a:xfrm>
              <a:prstGeom prst="rect">
                <a:avLst/>
              </a:prstGeom>
            </p:spPr>
          </p:pic>
        </p:grpSp>
        <p:pic>
          <p:nvPicPr>
            <p:cNvPr id="59" name="Picture 58" descr="A picture containing icon&#10;&#10;Description automatically generated">
              <a:extLst>
                <a:ext uri="{FF2B5EF4-FFF2-40B4-BE49-F238E27FC236}">
                  <a16:creationId xmlns:a16="http://schemas.microsoft.com/office/drawing/2014/main" id="{E715E8B6-3E0A-D446-A4D0-A0DD717E1D1D}"/>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2225980" y="4646550"/>
              <a:ext cx="993936" cy="1048980"/>
            </a:xfrm>
            <a:prstGeom prst="rect">
              <a:avLst/>
            </a:prstGeom>
          </p:spPr>
        </p:pic>
        <p:sp>
          <p:nvSpPr>
            <p:cNvPr id="61" name="TextBox 60">
              <a:extLst>
                <a:ext uri="{FF2B5EF4-FFF2-40B4-BE49-F238E27FC236}">
                  <a16:creationId xmlns:a16="http://schemas.microsoft.com/office/drawing/2014/main" id="{4D316EFC-7F3D-9740-9E30-FC2AE56BF415}"/>
                </a:ext>
              </a:extLst>
            </p:cNvPr>
            <p:cNvSpPr txBox="1"/>
            <p:nvPr/>
          </p:nvSpPr>
          <p:spPr>
            <a:xfrm>
              <a:off x="2044380" y="5497742"/>
              <a:ext cx="1013119" cy="430887"/>
            </a:xfrm>
            <a:prstGeom prst="rect">
              <a:avLst/>
            </a:prstGeom>
            <a:noFill/>
          </p:spPr>
          <p:txBody>
            <a:bodyPr wrap="square" rtlCol="0">
              <a:spAutoFit/>
            </a:bodyPr>
            <a:lstStyle/>
            <a:p>
              <a:pPr algn="ctr" defTabSz="806867"/>
              <a:r>
                <a:rPr lang="en-US" sz="1100" dirty="0">
                  <a:solidFill>
                    <a:srgbClr val="000000"/>
                  </a:solidFill>
                  <a:latin typeface="Gill Sans MT"/>
                </a:rPr>
                <a:t>Advanced Manufacturing</a:t>
              </a:r>
            </a:p>
          </p:txBody>
        </p:sp>
      </p:grpSp>
      <p:sp>
        <p:nvSpPr>
          <p:cNvPr id="16" name="TextBox 15">
            <a:extLst>
              <a:ext uri="{FF2B5EF4-FFF2-40B4-BE49-F238E27FC236}">
                <a16:creationId xmlns:a16="http://schemas.microsoft.com/office/drawing/2014/main" id="{09DA19DC-2A1E-6949-9719-96C0D63CCCCB}"/>
              </a:ext>
            </a:extLst>
          </p:cNvPr>
          <p:cNvSpPr txBox="1"/>
          <p:nvPr/>
        </p:nvSpPr>
        <p:spPr>
          <a:xfrm>
            <a:off x="5100774" y="3980616"/>
            <a:ext cx="1398399" cy="369332"/>
          </a:xfrm>
          <a:prstGeom prst="rect">
            <a:avLst/>
          </a:prstGeom>
          <a:noFill/>
        </p:spPr>
        <p:txBody>
          <a:bodyPr wrap="square" rtlCol="0">
            <a:spAutoFit/>
          </a:bodyPr>
          <a:lstStyle/>
          <a:p>
            <a:r>
              <a:rPr lang="en-US" dirty="0"/>
              <a:t>Criticality</a:t>
            </a:r>
          </a:p>
        </p:txBody>
      </p:sp>
      <p:sp>
        <p:nvSpPr>
          <p:cNvPr id="62" name="TextBox 61">
            <a:extLst>
              <a:ext uri="{FF2B5EF4-FFF2-40B4-BE49-F238E27FC236}">
                <a16:creationId xmlns:a16="http://schemas.microsoft.com/office/drawing/2014/main" id="{F47ED99B-BB70-704E-95EF-604682151B2C}"/>
              </a:ext>
            </a:extLst>
          </p:cNvPr>
          <p:cNvSpPr txBox="1"/>
          <p:nvPr/>
        </p:nvSpPr>
        <p:spPr>
          <a:xfrm>
            <a:off x="5056172" y="5359383"/>
            <a:ext cx="1282723" cy="369332"/>
          </a:xfrm>
          <a:prstGeom prst="rect">
            <a:avLst/>
          </a:prstGeom>
          <a:noFill/>
        </p:spPr>
        <p:txBody>
          <a:bodyPr wrap="none" rtlCol="0">
            <a:spAutoFit/>
          </a:bodyPr>
          <a:lstStyle/>
          <a:p>
            <a:r>
              <a:rPr lang="en-US" dirty="0"/>
              <a:t>Uniqueness</a:t>
            </a:r>
          </a:p>
        </p:txBody>
      </p:sp>
      <p:sp>
        <p:nvSpPr>
          <p:cNvPr id="63" name="TextBox 62">
            <a:extLst>
              <a:ext uri="{FF2B5EF4-FFF2-40B4-BE49-F238E27FC236}">
                <a16:creationId xmlns:a16="http://schemas.microsoft.com/office/drawing/2014/main" id="{A9B07041-FB26-A04E-B148-5D94441BE2B0}"/>
              </a:ext>
            </a:extLst>
          </p:cNvPr>
          <p:cNvSpPr txBox="1"/>
          <p:nvPr/>
        </p:nvSpPr>
        <p:spPr>
          <a:xfrm>
            <a:off x="5330383" y="5628103"/>
            <a:ext cx="665247" cy="369332"/>
          </a:xfrm>
          <a:prstGeom prst="rect">
            <a:avLst/>
          </a:prstGeom>
          <a:noFill/>
        </p:spPr>
        <p:txBody>
          <a:bodyPr wrap="none" rtlCol="0">
            <a:spAutoFit/>
          </a:bodyPr>
          <a:lstStyle/>
          <a:p>
            <a:r>
              <a:rPr lang="en-US" dirty="0"/>
              <a:t>Scale</a:t>
            </a:r>
          </a:p>
        </p:txBody>
      </p:sp>
      <p:sp>
        <p:nvSpPr>
          <p:cNvPr id="64" name="TextBox 63">
            <a:extLst>
              <a:ext uri="{FF2B5EF4-FFF2-40B4-BE49-F238E27FC236}">
                <a16:creationId xmlns:a16="http://schemas.microsoft.com/office/drawing/2014/main" id="{01ADA311-1A90-4945-AE79-3CA449175073}"/>
              </a:ext>
            </a:extLst>
          </p:cNvPr>
          <p:cNvSpPr txBox="1"/>
          <p:nvPr/>
        </p:nvSpPr>
        <p:spPr>
          <a:xfrm>
            <a:off x="10152244" y="6180630"/>
            <a:ext cx="839453" cy="415498"/>
          </a:xfrm>
          <a:prstGeom prst="rect">
            <a:avLst/>
          </a:prstGeom>
          <a:noFill/>
        </p:spPr>
        <p:txBody>
          <a:bodyPr wrap="square" rtlCol="0">
            <a:spAutoFit/>
          </a:bodyPr>
          <a:lstStyle/>
          <a:p>
            <a:pPr algn="ctr" defTabSz="806867"/>
            <a:r>
              <a:rPr lang="en-US" sz="1050" dirty="0">
                <a:solidFill>
                  <a:srgbClr val="000000"/>
                </a:solidFill>
                <a:latin typeface="Gill Sans MT"/>
              </a:rPr>
              <a:t>Lander &amp; Surface Sys</a:t>
            </a:r>
          </a:p>
        </p:txBody>
      </p:sp>
      <p:sp>
        <p:nvSpPr>
          <p:cNvPr id="65" name="TextBox 64">
            <a:extLst>
              <a:ext uri="{FF2B5EF4-FFF2-40B4-BE49-F238E27FC236}">
                <a16:creationId xmlns:a16="http://schemas.microsoft.com/office/drawing/2014/main" id="{24EC4FCA-2209-F840-B495-BD5D41794121}"/>
              </a:ext>
            </a:extLst>
          </p:cNvPr>
          <p:cNvSpPr txBox="1"/>
          <p:nvPr/>
        </p:nvSpPr>
        <p:spPr>
          <a:xfrm>
            <a:off x="7104226" y="2637063"/>
            <a:ext cx="665247" cy="369332"/>
          </a:xfrm>
          <a:prstGeom prst="rect">
            <a:avLst/>
          </a:prstGeom>
          <a:noFill/>
        </p:spPr>
        <p:txBody>
          <a:bodyPr wrap="none" rtlCol="0">
            <a:spAutoFit/>
          </a:bodyPr>
          <a:lstStyle/>
          <a:p>
            <a:r>
              <a:rPr lang="en-US" dirty="0"/>
              <a:t>Scale</a:t>
            </a:r>
          </a:p>
        </p:txBody>
      </p:sp>
      <p:sp>
        <p:nvSpPr>
          <p:cNvPr id="67" name="TextBox 66">
            <a:extLst>
              <a:ext uri="{FF2B5EF4-FFF2-40B4-BE49-F238E27FC236}">
                <a16:creationId xmlns:a16="http://schemas.microsoft.com/office/drawing/2014/main" id="{E5C4FEDD-D83E-084A-8024-92ED2AC682FE}"/>
              </a:ext>
            </a:extLst>
          </p:cNvPr>
          <p:cNvSpPr txBox="1"/>
          <p:nvPr/>
        </p:nvSpPr>
        <p:spPr>
          <a:xfrm>
            <a:off x="6768594" y="2858600"/>
            <a:ext cx="1282723" cy="369332"/>
          </a:xfrm>
          <a:prstGeom prst="rect">
            <a:avLst/>
          </a:prstGeom>
          <a:noFill/>
        </p:spPr>
        <p:txBody>
          <a:bodyPr wrap="none" rtlCol="0">
            <a:spAutoFit/>
          </a:bodyPr>
          <a:lstStyle/>
          <a:p>
            <a:r>
              <a:rPr lang="en-US" dirty="0"/>
              <a:t>Uniqueness</a:t>
            </a:r>
          </a:p>
        </p:txBody>
      </p:sp>
      <p:sp>
        <p:nvSpPr>
          <p:cNvPr id="68" name="TextBox 67">
            <a:extLst>
              <a:ext uri="{FF2B5EF4-FFF2-40B4-BE49-F238E27FC236}">
                <a16:creationId xmlns:a16="http://schemas.microsoft.com/office/drawing/2014/main" id="{C6940ED2-6D05-7C47-9360-71AB6664A93B}"/>
              </a:ext>
            </a:extLst>
          </p:cNvPr>
          <p:cNvSpPr txBox="1"/>
          <p:nvPr/>
        </p:nvSpPr>
        <p:spPr>
          <a:xfrm>
            <a:off x="7080435" y="5506645"/>
            <a:ext cx="1398399" cy="369332"/>
          </a:xfrm>
          <a:prstGeom prst="rect">
            <a:avLst/>
          </a:prstGeom>
          <a:noFill/>
        </p:spPr>
        <p:txBody>
          <a:bodyPr wrap="square" rtlCol="0">
            <a:spAutoFit/>
          </a:bodyPr>
          <a:lstStyle/>
          <a:p>
            <a:r>
              <a:rPr lang="en-US" dirty="0"/>
              <a:t>Criticality</a:t>
            </a:r>
          </a:p>
        </p:txBody>
      </p:sp>
      <p:sp>
        <p:nvSpPr>
          <p:cNvPr id="43" name="TextBox 42">
            <a:extLst>
              <a:ext uri="{FF2B5EF4-FFF2-40B4-BE49-F238E27FC236}">
                <a16:creationId xmlns:a16="http://schemas.microsoft.com/office/drawing/2014/main" id="{96E72006-91AA-204A-A8DD-D1DCD10FF38F}"/>
              </a:ext>
            </a:extLst>
          </p:cNvPr>
          <p:cNvSpPr txBox="1"/>
          <p:nvPr/>
        </p:nvSpPr>
        <p:spPr>
          <a:xfrm>
            <a:off x="5355146" y="4259793"/>
            <a:ext cx="689612" cy="369332"/>
          </a:xfrm>
          <a:prstGeom prst="rect">
            <a:avLst/>
          </a:prstGeom>
          <a:noFill/>
        </p:spPr>
        <p:txBody>
          <a:bodyPr wrap="none" rtlCol="0">
            <a:spAutoFit/>
          </a:bodyPr>
          <a:lstStyle/>
          <a:p>
            <a:r>
              <a:rPr lang="en-US" dirty="0"/>
              <a:t>SMEs</a:t>
            </a:r>
            <a:endParaRPr lang="en-US" sz="1400" dirty="0"/>
          </a:p>
        </p:txBody>
      </p:sp>
      <p:sp>
        <p:nvSpPr>
          <p:cNvPr id="45" name="Rectangle 44">
            <a:extLst>
              <a:ext uri="{FF2B5EF4-FFF2-40B4-BE49-F238E27FC236}">
                <a16:creationId xmlns:a16="http://schemas.microsoft.com/office/drawing/2014/main" id="{6CC1FCCA-FC03-A042-98C0-337466365B0B}"/>
              </a:ext>
            </a:extLst>
          </p:cNvPr>
          <p:cNvSpPr/>
          <p:nvPr/>
        </p:nvSpPr>
        <p:spPr>
          <a:xfrm>
            <a:off x="4819271" y="3339086"/>
            <a:ext cx="1683474" cy="480131"/>
          </a:xfrm>
          <a:prstGeom prst="rect">
            <a:avLst/>
          </a:prstGeom>
        </p:spPr>
        <p:txBody>
          <a:bodyPr wrap="none">
            <a:spAutoFit/>
          </a:bodyPr>
          <a:lstStyle/>
          <a:p>
            <a:pPr algn="ctr" defTabSz="790478">
              <a:lnSpc>
                <a:spcPct val="90000"/>
              </a:lnSpc>
              <a:defRPr/>
            </a:pPr>
            <a:r>
              <a:rPr lang="en-US" sz="2800" dirty="0">
                <a:solidFill>
                  <a:srgbClr val="000000"/>
                </a:solidFill>
                <a:latin typeface="Arial" charset="0"/>
              </a:rPr>
              <a:t>Expertise</a:t>
            </a:r>
          </a:p>
        </p:txBody>
      </p:sp>
      <p:sp>
        <p:nvSpPr>
          <p:cNvPr id="58" name="Rectangle 57">
            <a:extLst>
              <a:ext uri="{FF2B5EF4-FFF2-40B4-BE49-F238E27FC236}">
                <a16:creationId xmlns:a16="http://schemas.microsoft.com/office/drawing/2014/main" id="{4F56BDDD-9AAB-B143-8BFF-1C741B5272F2}"/>
              </a:ext>
            </a:extLst>
          </p:cNvPr>
          <p:cNvSpPr/>
          <p:nvPr/>
        </p:nvSpPr>
        <p:spPr>
          <a:xfrm>
            <a:off x="6690600" y="3335452"/>
            <a:ext cx="1584088" cy="480131"/>
          </a:xfrm>
          <a:prstGeom prst="rect">
            <a:avLst/>
          </a:prstGeom>
        </p:spPr>
        <p:txBody>
          <a:bodyPr wrap="none">
            <a:spAutoFit/>
          </a:bodyPr>
          <a:lstStyle/>
          <a:p>
            <a:pPr algn="ctr" defTabSz="790478">
              <a:lnSpc>
                <a:spcPct val="90000"/>
              </a:lnSpc>
              <a:defRPr/>
            </a:pPr>
            <a:r>
              <a:rPr lang="en-US" sz="2800" dirty="0">
                <a:solidFill>
                  <a:schemeClr val="bg1"/>
                </a:solidFill>
                <a:latin typeface="Arial" charset="0"/>
              </a:rPr>
              <a:t>Facilities</a:t>
            </a:r>
          </a:p>
        </p:txBody>
      </p:sp>
    </p:spTree>
    <p:extLst>
      <p:ext uri="{BB962C8B-B14F-4D97-AF65-F5344CB8AC3E}">
        <p14:creationId xmlns:p14="http://schemas.microsoft.com/office/powerpoint/2010/main" val="31815650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Placeholder 25">
            <a:extLst>
              <a:ext uri="{FF2B5EF4-FFF2-40B4-BE49-F238E27FC236}">
                <a16:creationId xmlns:a16="http://schemas.microsoft.com/office/drawing/2014/main" id="{CE9C5F90-E573-43D7-AC40-5AD946F4D032}"/>
              </a:ext>
            </a:extLst>
          </p:cNvPr>
          <p:cNvSpPr>
            <a:spLocks noGrp="1"/>
          </p:cNvSpPr>
          <p:nvPr>
            <p:ph type="body" sz="quarter" idx="14"/>
          </p:nvPr>
        </p:nvSpPr>
        <p:spPr>
          <a:xfrm>
            <a:off x="224325" y="165361"/>
            <a:ext cx="3657600" cy="5016239"/>
          </a:xfrm>
        </p:spPr>
        <p:txBody>
          <a:bodyPr vert="horz" lIns="80682" tIns="40341" rIns="80682" bIns="40341" rtlCol="0" anchor="t">
            <a:noAutofit/>
          </a:bodyPr>
          <a:lstStyle/>
          <a:p>
            <a:pPr algn="ctr">
              <a:lnSpc>
                <a:spcPct val="100000"/>
              </a:lnSpc>
              <a:spcBef>
                <a:spcPts val="0"/>
              </a:spcBef>
            </a:pPr>
            <a:r>
              <a:rPr lang="en-US" sz="1600" b="1" dirty="0">
                <a:latin typeface="Verdana" panose="020B0604030504040204" pitchFamily="34" charset="0"/>
                <a:ea typeface="Verdana" panose="020B0604030504040204" pitchFamily="34" charset="0"/>
              </a:rPr>
              <a:t>Materials Capabilities</a:t>
            </a:r>
            <a:endParaRPr lang="en-US" sz="1600" dirty="0"/>
          </a:p>
          <a:p>
            <a:pPr marL="285750" indent="-285750">
              <a:buFont typeface="Arial" panose="020B0604020202020204" pitchFamily="34" charset="0"/>
              <a:buChar char="•"/>
            </a:pPr>
            <a:r>
              <a:rPr lang="en-US" sz="1400" dirty="0"/>
              <a:t>Materials Diagnostics and Failure Analysis</a:t>
            </a:r>
          </a:p>
          <a:p>
            <a:pPr marL="285750" indent="-285750">
              <a:buFont typeface="Arial" panose="020B0604020202020204" pitchFamily="34" charset="0"/>
              <a:buChar char="•"/>
            </a:pPr>
            <a:r>
              <a:rPr lang="en-US" sz="1400" dirty="0"/>
              <a:t>Sophisticated Metallurgical Analyses / Characterization </a:t>
            </a:r>
          </a:p>
          <a:p>
            <a:pPr marL="285750" indent="-285750">
              <a:buFont typeface="Arial" panose="020B0604020202020204" pitchFamily="34" charset="0"/>
              <a:buChar char="•"/>
            </a:pPr>
            <a:r>
              <a:rPr lang="en-US" sz="1400" dirty="0"/>
              <a:t>Fracture Control and Damage Tolerance – customized testing supporting analyses</a:t>
            </a:r>
          </a:p>
          <a:p>
            <a:pPr marL="285750" indent="-285750">
              <a:buFont typeface="Arial" panose="020B0604020202020204" pitchFamily="34" charset="0"/>
              <a:buChar char="•"/>
            </a:pPr>
            <a:r>
              <a:rPr lang="en-US" sz="1400" dirty="0"/>
              <a:t>High Temperature Materials </a:t>
            </a:r>
          </a:p>
          <a:p>
            <a:pPr marL="285750" indent="-285750">
              <a:buFont typeface="Arial" panose="020B0604020202020204" pitchFamily="34" charset="0"/>
              <a:buChar char="•"/>
            </a:pPr>
            <a:r>
              <a:rPr lang="en-US" sz="1400" dirty="0"/>
              <a:t>Corrosion</a:t>
            </a:r>
          </a:p>
          <a:p>
            <a:pPr marL="285750" indent="-285750">
              <a:buFont typeface="Arial" panose="020B0604020202020204" pitchFamily="34" charset="0"/>
              <a:buChar char="•"/>
            </a:pPr>
            <a:r>
              <a:rPr lang="en-US" sz="1400" dirty="0"/>
              <a:t>Materials and Processes Technical Information System (MAPTIS)</a:t>
            </a:r>
          </a:p>
          <a:p>
            <a:pPr marL="285750" indent="-285750">
              <a:buFont typeface="Arial" panose="020B0604020202020204" pitchFamily="34" charset="0"/>
              <a:buChar char="•"/>
            </a:pPr>
            <a:r>
              <a:rPr lang="en-US" sz="1400" dirty="0"/>
              <a:t>Mitigation for Materials Obsolescence</a:t>
            </a:r>
          </a:p>
          <a:p>
            <a:pPr marL="285750" indent="-285750">
              <a:buFont typeface="Arial" panose="020B0604020202020204" pitchFamily="34" charset="0"/>
              <a:buChar char="•"/>
            </a:pPr>
            <a:r>
              <a:rPr lang="en-US" sz="1400" dirty="0"/>
              <a:t>Development of Material Usage Agreements (MUAs), Material Usage List (MIUL) </a:t>
            </a:r>
          </a:p>
          <a:p>
            <a:pPr marL="285750" indent="-285750">
              <a:buFont typeface="Arial" panose="020B0604020202020204" pitchFamily="34" charset="0"/>
              <a:buChar char="•"/>
            </a:pPr>
            <a:r>
              <a:rPr lang="en-US" sz="1400" dirty="0">
                <a:solidFill>
                  <a:schemeClr val="tx1"/>
                </a:solidFill>
              </a:rPr>
              <a:t>Ionic Liquids Research</a:t>
            </a:r>
          </a:p>
          <a:p>
            <a:pPr marL="285750" indent="-285750">
              <a:buFont typeface="Arial" panose="020B0604020202020204" pitchFamily="34" charset="0"/>
              <a:buChar char="•"/>
            </a:pPr>
            <a:r>
              <a:rPr lang="en-US" sz="1400" dirty="0">
                <a:solidFill>
                  <a:schemeClr val="tx1"/>
                </a:solidFill>
              </a:rPr>
              <a:t>Materials Flight Experiments</a:t>
            </a:r>
          </a:p>
        </p:txBody>
      </p:sp>
      <p:pic>
        <p:nvPicPr>
          <p:cNvPr id="12" name="Picture 11">
            <a:extLst>
              <a:ext uri="{FF2B5EF4-FFF2-40B4-BE49-F238E27FC236}">
                <a16:creationId xmlns:a16="http://schemas.microsoft.com/office/drawing/2014/main" id="{E187B924-9BA4-FC48-A12D-A5FBC9B75147}"/>
              </a:ext>
            </a:extLst>
          </p:cNvPr>
          <p:cNvPicPr>
            <a:picLocks noChangeAspect="1"/>
          </p:cNvPicPr>
          <p:nvPr/>
        </p:nvPicPr>
        <p:blipFill>
          <a:blip r:embed="rId3"/>
          <a:stretch>
            <a:fillRect/>
          </a:stretch>
        </p:blipFill>
        <p:spPr>
          <a:xfrm>
            <a:off x="10753450" y="165361"/>
            <a:ext cx="1209950" cy="1211967"/>
          </a:xfrm>
          <a:prstGeom prst="rect">
            <a:avLst/>
          </a:prstGeom>
        </p:spPr>
      </p:pic>
      <p:grpSp>
        <p:nvGrpSpPr>
          <p:cNvPr id="20" name="Group 19">
            <a:extLst>
              <a:ext uri="{FF2B5EF4-FFF2-40B4-BE49-F238E27FC236}">
                <a16:creationId xmlns:a16="http://schemas.microsoft.com/office/drawing/2014/main" id="{E07211E1-18A4-7D4B-89A8-C916F9345DB1}"/>
              </a:ext>
            </a:extLst>
          </p:cNvPr>
          <p:cNvGrpSpPr/>
          <p:nvPr/>
        </p:nvGrpSpPr>
        <p:grpSpPr>
          <a:xfrm>
            <a:off x="8619560" y="4788234"/>
            <a:ext cx="3343840" cy="1808471"/>
            <a:chOff x="4715838" y="4870527"/>
            <a:chExt cx="3343840" cy="1808471"/>
          </a:xfrm>
        </p:grpSpPr>
        <p:pic>
          <p:nvPicPr>
            <p:cNvPr id="14" name="Picture 13">
              <a:extLst>
                <a:ext uri="{FF2B5EF4-FFF2-40B4-BE49-F238E27FC236}">
                  <a16:creationId xmlns:a16="http://schemas.microsoft.com/office/drawing/2014/main" id="{8357A543-A2CF-614F-AE19-0AC3E53D505D}"/>
                </a:ext>
              </a:extLst>
            </p:cNvPr>
            <p:cNvPicPr>
              <a:picLocks noChangeAspect="1"/>
            </p:cNvPicPr>
            <p:nvPr/>
          </p:nvPicPr>
          <p:blipFill>
            <a:blip r:embed="rId4"/>
            <a:stretch>
              <a:fillRect/>
            </a:stretch>
          </p:blipFill>
          <p:spPr>
            <a:xfrm>
              <a:off x="4715838" y="4870527"/>
              <a:ext cx="3343840" cy="1482420"/>
            </a:xfrm>
            <a:prstGeom prst="rect">
              <a:avLst/>
            </a:prstGeom>
          </p:spPr>
        </p:pic>
        <p:sp>
          <p:nvSpPr>
            <p:cNvPr id="15" name="TextBox 14">
              <a:extLst>
                <a:ext uri="{FF2B5EF4-FFF2-40B4-BE49-F238E27FC236}">
                  <a16:creationId xmlns:a16="http://schemas.microsoft.com/office/drawing/2014/main" id="{546D411E-BFC8-E140-BE92-A1F2BD71E455}"/>
                </a:ext>
              </a:extLst>
            </p:cNvPr>
            <p:cNvSpPr txBox="1"/>
            <p:nvPr/>
          </p:nvSpPr>
          <p:spPr>
            <a:xfrm>
              <a:off x="4850686" y="6248111"/>
              <a:ext cx="1676399" cy="430887"/>
            </a:xfrm>
            <a:prstGeom prst="rect">
              <a:avLst/>
            </a:prstGeom>
            <a:noFill/>
          </p:spPr>
          <p:txBody>
            <a:bodyPr wrap="square" rtlCol="0">
              <a:spAutoFit/>
            </a:bodyPr>
            <a:lstStyle/>
            <a:p>
              <a:r>
                <a:rPr lang="en-US" sz="1100" dirty="0"/>
                <a:t>Layered Pressure Vessel 2D Fracture Modeling</a:t>
              </a:r>
            </a:p>
          </p:txBody>
        </p:sp>
      </p:grpSp>
      <p:pic>
        <p:nvPicPr>
          <p:cNvPr id="21" name="Picture 20">
            <a:extLst>
              <a:ext uri="{FF2B5EF4-FFF2-40B4-BE49-F238E27FC236}">
                <a16:creationId xmlns:a16="http://schemas.microsoft.com/office/drawing/2014/main" id="{E1BF8419-2401-AB44-BF1A-3E9E8C0A940D}"/>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35157"/>
          <a:stretch/>
        </p:blipFill>
        <p:spPr>
          <a:xfrm>
            <a:off x="5036598" y="1825767"/>
            <a:ext cx="2546171" cy="2673043"/>
          </a:xfrm>
          <a:prstGeom prst="rect">
            <a:avLst/>
          </a:prstGeom>
        </p:spPr>
      </p:pic>
      <p:grpSp>
        <p:nvGrpSpPr>
          <p:cNvPr id="25" name="Group 24">
            <a:extLst>
              <a:ext uri="{FF2B5EF4-FFF2-40B4-BE49-F238E27FC236}">
                <a16:creationId xmlns:a16="http://schemas.microsoft.com/office/drawing/2014/main" id="{79C11CA3-70F7-2849-95F9-1BAB5A64B4FA}"/>
              </a:ext>
            </a:extLst>
          </p:cNvPr>
          <p:cNvGrpSpPr/>
          <p:nvPr/>
        </p:nvGrpSpPr>
        <p:grpSpPr>
          <a:xfrm>
            <a:off x="8554493" y="3082781"/>
            <a:ext cx="3408907" cy="1631474"/>
            <a:chOff x="4794747" y="5066688"/>
            <a:chExt cx="3408907" cy="1631474"/>
          </a:xfrm>
        </p:grpSpPr>
        <p:pic>
          <p:nvPicPr>
            <p:cNvPr id="27" name="Picture 26">
              <a:extLst>
                <a:ext uri="{FF2B5EF4-FFF2-40B4-BE49-F238E27FC236}">
                  <a16:creationId xmlns:a16="http://schemas.microsoft.com/office/drawing/2014/main" id="{7B1D0287-8A28-554F-8D67-7E570B2863BB}"/>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4794747" y="5066688"/>
              <a:ext cx="3408907" cy="1249302"/>
            </a:xfrm>
            <a:prstGeom prst="rect">
              <a:avLst/>
            </a:prstGeom>
          </p:spPr>
        </p:pic>
        <p:sp>
          <p:nvSpPr>
            <p:cNvPr id="28" name="TextBox 27">
              <a:extLst>
                <a:ext uri="{FF2B5EF4-FFF2-40B4-BE49-F238E27FC236}">
                  <a16:creationId xmlns:a16="http://schemas.microsoft.com/office/drawing/2014/main" id="{5B4ADAB7-5B5A-E64E-B199-4CF2855B2538}"/>
                </a:ext>
              </a:extLst>
            </p:cNvPr>
            <p:cNvSpPr txBox="1"/>
            <p:nvPr/>
          </p:nvSpPr>
          <p:spPr>
            <a:xfrm>
              <a:off x="4924711" y="6267275"/>
              <a:ext cx="3148977" cy="430887"/>
            </a:xfrm>
            <a:prstGeom prst="rect">
              <a:avLst/>
            </a:prstGeom>
            <a:solidFill>
              <a:schemeClr val="bg1"/>
            </a:solidFill>
          </p:spPr>
          <p:txBody>
            <a:bodyPr wrap="square" rtlCol="0">
              <a:spAutoFit/>
            </a:bodyPr>
            <a:lstStyle/>
            <a:p>
              <a:pPr algn="ctr"/>
              <a:r>
                <a:rPr lang="en-US" sz="1100" dirty="0"/>
                <a:t>Microhardness Mapping of a Friction Stir Weld </a:t>
              </a:r>
            </a:p>
            <a:p>
              <a:pPr algn="ctr"/>
              <a:r>
                <a:rPr lang="en-US" sz="1100" dirty="0"/>
                <a:t>(Blue = Low Hardness, Red =  High Hardness) </a:t>
              </a:r>
            </a:p>
          </p:txBody>
        </p:sp>
      </p:grpSp>
      <p:pic>
        <p:nvPicPr>
          <p:cNvPr id="23" name="Picture 22">
            <a:extLst>
              <a:ext uri="{FF2B5EF4-FFF2-40B4-BE49-F238E27FC236}">
                <a16:creationId xmlns:a16="http://schemas.microsoft.com/office/drawing/2014/main" id="{7A44D8B6-88D6-D043-915D-165E9529A978}"/>
              </a:ext>
            </a:extLst>
          </p:cNvPr>
          <p:cNvPicPr>
            <a:picLocks noChangeAspect="1"/>
          </p:cNvPicPr>
          <p:nvPr/>
        </p:nvPicPr>
        <p:blipFill>
          <a:blip r:embed="rId7"/>
          <a:stretch>
            <a:fillRect/>
          </a:stretch>
        </p:blipFill>
        <p:spPr>
          <a:xfrm>
            <a:off x="6021564" y="4498810"/>
            <a:ext cx="2597996" cy="1941199"/>
          </a:xfrm>
          <a:prstGeom prst="rect">
            <a:avLst/>
          </a:prstGeom>
        </p:spPr>
      </p:pic>
      <p:pic>
        <p:nvPicPr>
          <p:cNvPr id="2" name="Picture 1">
            <a:extLst>
              <a:ext uri="{FF2B5EF4-FFF2-40B4-BE49-F238E27FC236}">
                <a16:creationId xmlns:a16="http://schemas.microsoft.com/office/drawing/2014/main" id="{5AE92B68-381E-E141-AC6B-98BFCED1F38F}"/>
              </a:ext>
            </a:extLst>
          </p:cNvPr>
          <p:cNvPicPr>
            <a:picLocks noChangeAspect="1"/>
          </p:cNvPicPr>
          <p:nvPr/>
        </p:nvPicPr>
        <p:blipFill>
          <a:blip r:embed="rId8"/>
          <a:stretch>
            <a:fillRect/>
          </a:stretch>
        </p:blipFill>
        <p:spPr>
          <a:xfrm>
            <a:off x="3313682" y="3535505"/>
            <a:ext cx="3427328" cy="3141717"/>
          </a:xfrm>
          <a:prstGeom prst="rect">
            <a:avLst/>
          </a:prstGeom>
        </p:spPr>
      </p:pic>
      <p:sp>
        <p:nvSpPr>
          <p:cNvPr id="19" name="Rectangle 18">
            <a:extLst>
              <a:ext uri="{FF2B5EF4-FFF2-40B4-BE49-F238E27FC236}">
                <a16:creationId xmlns:a16="http://schemas.microsoft.com/office/drawing/2014/main" id="{7224ACD6-58F9-B443-A336-271CB7D53618}"/>
              </a:ext>
            </a:extLst>
          </p:cNvPr>
          <p:cNvSpPr/>
          <p:nvPr/>
        </p:nvSpPr>
        <p:spPr>
          <a:xfrm>
            <a:off x="4041308" y="6474617"/>
            <a:ext cx="2425985" cy="369332"/>
          </a:xfrm>
          <a:prstGeom prst="rect">
            <a:avLst/>
          </a:prstGeom>
        </p:spPr>
        <p:txBody>
          <a:bodyPr wrap="none">
            <a:spAutoFit/>
          </a:bodyPr>
          <a:lstStyle/>
          <a:p>
            <a:r>
              <a:rPr lang="en-US" dirty="0"/>
              <a:t>https://</a:t>
            </a:r>
            <a:r>
              <a:rPr lang="en-US" dirty="0" err="1"/>
              <a:t>maptis.nasa.gov</a:t>
            </a:r>
            <a:endParaRPr lang="en-US" dirty="0"/>
          </a:p>
        </p:txBody>
      </p:sp>
      <p:pic>
        <p:nvPicPr>
          <p:cNvPr id="24" name="Picture 23">
            <a:extLst>
              <a:ext uri="{FF2B5EF4-FFF2-40B4-BE49-F238E27FC236}">
                <a16:creationId xmlns:a16="http://schemas.microsoft.com/office/drawing/2014/main" id="{8ECB4D52-3C82-C346-8C31-E913C4F00813}"/>
              </a:ext>
            </a:extLst>
          </p:cNvPr>
          <p:cNvPicPr>
            <a:picLocks noChangeAspect="1"/>
          </p:cNvPicPr>
          <p:nvPr/>
        </p:nvPicPr>
        <p:blipFill>
          <a:blip r:embed="rId9"/>
          <a:stretch>
            <a:fillRect/>
          </a:stretch>
        </p:blipFill>
        <p:spPr>
          <a:xfrm>
            <a:off x="4448711" y="180778"/>
            <a:ext cx="2984420" cy="1985634"/>
          </a:xfrm>
          <a:prstGeom prst="rect">
            <a:avLst/>
          </a:prstGeom>
        </p:spPr>
      </p:pic>
      <p:grpSp>
        <p:nvGrpSpPr>
          <p:cNvPr id="22" name="Group 21">
            <a:extLst>
              <a:ext uri="{FF2B5EF4-FFF2-40B4-BE49-F238E27FC236}">
                <a16:creationId xmlns:a16="http://schemas.microsoft.com/office/drawing/2014/main" id="{7AD08CEC-7006-FB4B-92F1-1A135F4233C9}"/>
              </a:ext>
            </a:extLst>
          </p:cNvPr>
          <p:cNvGrpSpPr/>
          <p:nvPr/>
        </p:nvGrpSpPr>
        <p:grpSpPr>
          <a:xfrm>
            <a:off x="7554288" y="247956"/>
            <a:ext cx="3091249" cy="2804047"/>
            <a:chOff x="8305802" y="3734704"/>
            <a:chExt cx="3091249" cy="2804047"/>
          </a:xfrm>
        </p:grpSpPr>
        <p:pic>
          <p:nvPicPr>
            <p:cNvPr id="17" name="Picture 16">
              <a:extLst>
                <a:ext uri="{FF2B5EF4-FFF2-40B4-BE49-F238E27FC236}">
                  <a16:creationId xmlns:a16="http://schemas.microsoft.com/office/drawing/2014/main" id="{3EC06990-B70F-3A41-AA39-EBF9F0D97158}"/>
                </a:ext>
              </a:extLst>
            </p:cNvPr>
            <p:cNvPicPr>
              <a:picLocks noChangeAspect="1"/>
            </p:cNvPicPr>
            <p:nvPr/>
          </p:nvPicPr>
          <p:blipFill rotWithShape="1">
            <a:blip r:embed="rId10" cstate="email">
              <a:extLst>
                <a:ext uri="{28A0092B-C50C-407E-A947-70E740481C1C}">
                  <a14:useLocalDpi xmlns:a14="http://schemas.microsoft.com/office/drawing/2010/main"/>
                </a:ext>
              </a:extLst>
            </a:blip>
            <a:srcRect/>
            <a:stretch/>
          </p:blipFill>
          <p:spPr>
            <a:xfrm>
              <a:off x="8305802" y="3734704"/>
              <a:ext cx="3087824" cy="2588302"/>
            </a:xfrm>
            <a:prstGeom prst="rect">
              <a:avLst/>
            </a:prstGeom>
          </p:spPr>
        </p:pic>
        <p:sp>
          <p:nvSpPr>
            <p:cNvPr id="18" name="TextBox 17">
              <a:extLst>
                <a:ext uri="{FF2B5EF4-FFF2-40B4-BE49-F238E27FC236}">
                  <a16:creationId xmlns:a16="http://schemas.microsoft.com/office/drawing/2014/main" id="{DAEEB9B2-8BFD-0347-B24A-899A1212771A}"/>
                </a:ext>
              </a:extLst>
            </p:cNvPr>
            <p:cNvSpPr txBox="1"/>
            <p:nvPr/>
          </p:nvSpPr>
          <p:spPr>
            <a:xfrm>
              <a:off x="8309227" y="6107864"/>
              <a:ext cx="3087824" cy="430887"/>
            </a:xfrm>
            <a:prstGeom prst="rect">
              <a:avLst/>
            </a:prstGeom>
            <a:solidFill>
              <a:schemeClr val="bg1"/>
            </a:solidFill>
          </p:spPr>
          <p:txBody>
            <a:bodyPr wrap="square" rtlCol="0">
              <a:spAutoFit/>
            </a:bodyPr>
            <a:lstStyle/>
            <a:p>
              <a:pPr algn="ctr"/>
              <a:r>
                <a:rPr lang="en-US" sz="1100" dirty="0"/>
                <a:t>Grain Size Analysis in a Rolled Aluminum Plate (SEM/EBSD)</a:t>
              </a:r>
            </a:p>
          </p:txBody>
        </p:sp>
      </p:grpSp>
    </p:spTree>
    <p:extLst>
      <p:ext uri="{BB962C8B-B14F-4D97-AF65-F5344CB8AC3E}">
        <p14:creationId xmlns:p14="http://schemas.microsoft.com/office/powerpoint/2010/main" val="13879986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Placeholder 25">
            <a:extLst>
              <a:ext uri="{FF2B5EF4-FFF2-40B4-BE49-F238E27FC236}">
                <a16:creationId xmlns:a16="http://schemas.microsoft.com/office/drawing/2014/main" id="{CE9C5F90-E573-43D7-AC40-5AD946F4D032}"/>
              </a:ext>
            </a:extLst>
          </p:cNvPr>
          <p:cNvSpPr>
            <a:spLocks noGrp="1"/>
          </p:cNvSpPr>
          <p:nvPr>
            <p:ph type="body" sz="quarter" idx="14"/>
          </p:nvPr>
        </p:nvSpPr>
        <p:spPr>
          <a:xfrm>
            <a:off x="228599" y="99372"/>
            <a:ext cx="3736569" cy="6513637"/>
          </a:xfrm>
        </p:spPr>
        <p:txBody>
          <a:bodyPr vert="horz" lIns="80682" tIns="40341" rIns="80682" bIns="40341" rtlCol="0" anchor="t">
            <a:noAutofit/>
          </a:bodyPr>
          <a:lstStyle/>
          <a:p>
            <a:pPr algn="ctr">
              <a:lnSpc>
                <a:spcPct val="100000"/>
              </a:lnSpc>
              <a:spcBef>
                <a:spcPts val="0"/>
              </a:spcBef>
            </a:pPr>
            <a:r>
              <a:rPr lang="en-US" sz="1600" b="1" dirty="0">
                <a:latin typeface="Verdana" panose="020B0604030504040204" pitchFamily="34" charset="0"/>
                <a:ea typeface="Verdana" panose="020B0604030504040204" pitchFamily="34" charset="0"/>
              </a:rPr>
              <a:t>Test Capabilities</a:t>
            </a:r>
          </a:p>
          <a:p>
            <a:pPr marL="171450" indent="-171450">
              <a:buFont typeface="Arial" panose="020B0604020202020204" pitchFamily="34" charset="0"/>
              <a:buChar char="•"/>
            </a:pPr>
            <a:r>
              <a:rPr lang="en-US" sz="1400" dirty="0"/>
              <a:t>Hydrogen Test Facility (nationally unique)</a:t>
            </a:r>
          </a:p>
          <a:p>
            <a:pPr marL="171450" indent="-171450">
              <a:buFont typeface="Arial" panose="020B0604020202020204" pitchFamily="34" charset="0"/>
              <a:buChar char="•"/>
            </a:pPr>
            <a:r>
              <a:rPr lang="en-US" sz="1400" dirty="0"/>
              <a:t>Mechanical Testing  </a:t>
            </a:r>
          </a:p>
          <a:p>
            <a:pPr marL="171450" indent="-171450">
              <a:buFont typeface="Arial" panose="020B0604020202020204" pitchFamily="34" charset="0"/>
              <a:buChar char="•"/>
            </a:pPr>
            <a:r>
              <a:rPr lang="en-US" sz="1400" dirty="0"/>
              <a:t>Tribology / Metrology</a:t>
            </a:r>
          </a:p>
          <a:p>
            <a:pPr marL="171450" indent="-171450">
              <a:buFont typeface="Arial" panose="020B0604020202020204" pitchFamily="34" charset="0"/>
              <a:buChar char="•"/>
            </a:pPr>
            <a:r>
              <a:rPr lang="en-US" sz="1400" dirty="0"/>
              <a:t>Impact Testing – </a:t>
            </a:r>
          </a:p>
          <a:p>
            <a:pPr marL="392003" lvl="1" indent="-171450">
              <a:lnSpc>
                <a:spcPct val="100000"/>
              </a:lnSpc>
              <a:spcBef>
                <a:spcPts val="459"/>
              </a:spcBef>
              <a:buFont typeface="Arial" panose="020B0604020202020204" pitchFamily="34" charset="0"/>
              <a:buChar char="•"/>
            </a:pPr>
            <a:r>
              <a:rPr lang="en-US" sz="1400" dirty="0"/>
              <a:t>launch and ascent debris</a:t>
            </a:r>
          </a:p>
          <a:p>
            <a:pPr marL="392003" lvl="1" indent="-171450">
              <a:lnSpc>
                <a:spcPct val="100000"/>
              </a:lnSpc>
              <a:spcBef>
                <a:spcPts val="459"/>
              </a:spcBef>
              <a:buFont typeface="Arial" panose="020B0604020202020204" pitchFamily="34" charset="0"/>
              <a:buChar char="•"/>
            </a:pPr>
            <a:r>
              <a:rPr lang="en-US" sz="1400" dirty="0">
                <a:solidFill>
                  <a:schemeClr val="tx1"/>
                </a:solidFill>
              </a:rPr>
              <a:t>weather encounter</a:t>
            </a:r>
          </a:p>
          <a:p>
            <a:pPr marL="392003" lvl="1" indent="-171450">
              <a:lnSpc>
                <a:spcPct val="100000"/>
              </a:lnSpc>
              <a:spcBef>
                <a:spcPts val="459"/>
              </a:spcBef>
              <a:buFont typeface="Arial" panose="020B0604020202020204" pitchFamily="34" charset="0"/>
              <a:buChar char="•"/>
            </a:pPr>
            <a:r>
              <a:rPr lang="en-US" sz="1400" dirty="0"/>
              <a:t>micrometeoroid and orbital debris</a:t>
            </a:r>
          </a:p>
          <a:p>
            <a:pPr marL="171450" indent="-171450">
              <a:buFont typeface="Arial" panose="020B0604020202020204" pitchFamily="34" charset="0"/>
              <a:buChar char="•"/>
            </a:pPr>
            <a:r>
              <a:rPr lang="en-US" sz="1400" dirty="0">
                <a:solidFill>
                  <a:schemeClr val="tx1"/>
                </a:solidFill>
              </a:rPr>
              <a:t>Space Environmental Effects (SEE) – </a:t>
            </a:r>
          </a:p>
          <a:p>
            <a:pPr marL="392003" lvl="1" indent="-171450">
              <a:lnSpc>
                <a:spcPct val="100000"/>
              </a:lnSpc>
              <a:spcBef>
                <a:spcPts val="459"/>
              </a:spcBef>
              <a:buFont typeface="Arial" panose="020B0604020202020204" pitchFamily="34" charset="0"/>
              <a:buChar char="•"/>
            </a:pPr>
            <a:r>
              <a:rPr lang="en-US" sz="1400" dirty="0">
                <a:solidFill>
                  <a:schemeClr val="tx1"/>
                </a:solidFill>
              </a:rPr>
              <a:t>high vacuum with thermal extremes, </a:t>
            </a:r>
          </a:p>
          <a:p>
            <a:pPr marL="392003" lvl="1" indent="-171450">
              <a:lnSpc>
                <a:spcPct val="100000"/>
              </a:lnSpc>
              <a:spcBef>
                <a:spcPts val="459"/>
              </a:spcBef>
              <a:buFont typeface="Arial" panose="020B0604020202020204" pitchFamily="34" charset="0"/>
              <a:buChar char="•"/>
            </a:pPr>
            <a:r>
              <a:rPr lang="en-US" sz="1400" dirty="0">
                <a:solidFill>
                  <a:schemeClr val="tx1"/>
                </a:solidFill>
              </a:rPr>
              <a:t>ionizing and non-ionizing radiation, </a:t>
            </a:r>
          </a:p>
          <a:p>
            <a:pPr marL="392003" lvl="1" indent="-171450">
              <a:lnSpc>
                <a:spcPct val="100000"/>
              </a:lnSpc>
              <a:spcBef>
                <a:spcPts val="459"/>
              </a:spcBef>
              <a:buFont typeface="Arial" panose="020B0604020202020204" pitchFamily="34" charset="0"/>
              <a:buChar char="•"/>
            </a:pPr>
            <a:r>
              <a:rPr lang="en-US" sz="1400" dirty="0">
                <a:solidFill>
                  <a:schemeClr val="tx1"/>
                </a:solidFill>
              </a:rPr>
              <a:t>plasma</a:t>
            </a:r>
          </a:p>
          <a:p>
            <a:pPr marL="392003" lvl="1" indent="-171450">
              <a:lnSpc>
                <a:spcPct val="100000"/>
              </a:lnSpc>
              <a:spcBef>
                <a:spcPts val="459"/>
              </a:spcBef>
              <a:buFont typeface="Arial" panose="020B0604020202020204" pitchFamily="34" charset="0"/>
              <a:buChar char="•"/>
            </a:pPr>
            <a:r>
              <a:rPr lang="en-US" sz="1400" dirty="0">
                <a:solidFill>
                  <a:schemeClr val="tx1"/>
                </a:solidFill>
              </a:rPr>
              <a:t>atomic oxygen</a:t>
            </a:r>
          </a:p>
          <a:p>
            <a:pPr marL="171450" indent="-171450">
              <a:buFont typeface="Arial" panose="020B0604020202020204" pitchFamily="34" charset="0"/>
              <a:buChar char="•"/>
            </a:pPr>
            <a:r>
              <a:rPr lang="en-US" sz="1400" dirty="0">
                <a:solidFill>
                  <a:schemeClr val="tx1"/>
                </a:solidFill>
              </a:rPr>
              <a:t>Lunar Surface Simulation -  </a:t>
            </a:r>
          </a:p>
          <a:p>
            <a:pPr marL="392003" lvl="1" indent="-171450">
              <a:lnSpc>
                <a:spcPct val="100000"/>
              </a:lnSpc>
              <a:spcBef>
                <a:spcPts val="459"/>
              </a:spcBef>
              <a:buFont typeface="Arial" panose="020B0604020202020204" pitchFamily="34" charset="0"/>
              <a:buChar char="•"/>
            </a:pPr>
            <a:r>
              <a:rPr lang="en-US" sz="1400" dirty="0">
                <a:solidFill>
                  <a:schemeClr val="tx1"/>
                </a:solidFill>
              </a:rPr>
              <a:t>SEE coupled with regolith bed </a:t>
            </a:r>
          </a:p>
          <a:p>
            <a:pPr marL="623987" lvl="2">
              <a:lnSpc>
                <a:spcPct val="100000"/>
              </a:lnSpc>
              <a:spcBef>
                <a:spcPts val="459"/>
              </a:spcBef>
            </a:pPr>
            <a:r>
              <a:rPr lang="en-US" sz="1400" dirty="0">
                <a:solidFill>
                  <a:schemeClr val="tx1"/>
                </a:solidFill>
              </a:rPr>
              <a:t>(~2 ft </a:t>
            </a:r>
            <a:r>
              <a:rPr lang="en-US" sz="1400" dirty="0" err="1">
                <a:solidFill>
                  <a:schemeClr val="tx1"/>
                </a:solidFill>
              </a:rPr>
              <a:t>dia</a:t>
            </a:r>
            <a:r>
              <a:rPr lang="en-US" sz="1400" dirty="0">
                <a:solidFill>
                  <a:schemeClr val="tx1"/>
                </a:solidFill>
              </a:rPr>
              <a:t> x 4 ft chamber) </a:t>
            </a:r>
          </a:p>
          <a:p>
            <a:pPr marL="392003" lvl="1" indent="-171450">
              <a:lnSpc>
                <a:spcPct val="100000"/>
              </a:lnSpc>
              <a:spcBef>
                <a:spcPts val="459"/>
              </a:spcBef>
              <a:buFont typeface="Arial" panose="020B0604020202020204" pitchFamily="34" charset="0"/>
              <a:buChar char="•"/>
            </a:pPr>
            <a:r>
              <a:rPr lang="en-US" sz="1400" dirty="0">
                <a:solidFill>
                  <a:schemeClr val="tx1"/>
                </a:solidFill>
              </a:rPr>
              <a:t>New full scale system level capability </a:t>
            </a:r>
          </a:p>
          <a:p>
            <a:pPr marL="623987" lvl="2">
              <a:lnSpc>
                <a:spcPct val="100000"/>
              </a:lnSpc>
              <a:spcBef>
                <a:spcPts val="459"/>
              </a:spcBef>
            </a:pPr>
            <a:r>
              <a:rPr lang="en-US" sz="1400" dirty="0">
                <a:solidFill>
                  <a:schemeClr val="tx1"/>
                </a:solidFill>
              </a:rPr>
              <a:t>(20 ft </a:t>
            </a:r>
            <a:r>
              <a:rPr lang="en-US" sz="1400" dirty="0" err="1">
                <a:solidFill>
                  <a:schemeClr val="tx1"/>
                </a:solidFill>
              </a:rPr>
              <a:t>dia</a:t>
            </a:r>
            <a:r>
              <a:rPr lang="en-US" sz="1400" dirty="0">
                <a:solidFill>
                  <a:schemeClr val="tx1"/>
                </a:solidFill>
              </a:rPr>
              <a:t> x 28 ft chamber) </a:t>
            </a:r>
          </a:p>
          <a:p>
            <a:pPr marL="171450" indent="-171450">
              <a:buFont typeface="Arial" panose="020B0604020202020204" pitchFamily="34" charset="0"/>
              <a:buChar char="•"/>
            </a:pPr>
            <a:r>
              <a:rPr lang="en-US" sz="1400" dirty="0">
                <a:solidFill>
                  <a:schemeClr val="tx1"/>
                </a:solidFill>
              </a:rPr>
              <a:t>Investigative Chemistry &amp; Planetary Protection</a:t>
            </a:r>
            <a:endParaRPr lang="en-US" sz="1400" dirty="0">
              <a:solidFill>
                <a:schemeClr val="tx1"/>
              </a:solidFill>
              <a:latin typeface="Verdana" panose="020B0604030504040204" pitchFamily="34" charset="0"/>
              <a:ea typeface="Verdana" panose="020B0604030504040204" pitchFamily="34" charset="0"/>
            </a:endParaRPr>
          </a:p>
        </p:txBody>
      </p:sp>
      <p:pic>
        <p:nvPicPr>
          <p:cNvPr id="14" name="Picture 13">
            <a:extLst>
              <a:ext uri="{FF2B5EF4-FFF2-40B4-BE49-F238E27FC236}">
                <a16:creationId xmlns:a16="http://schemas.microsoft.com/office/drawing/2014/main" id="{904530CF-B674-FF40-9A12-C2049442079A}"/>
              </a:ext>
            </a:extLst>
          </p:cNvPr>
          <p:cNvPicPr>
            <a:picLocks noChangeAspect="1"/>
          </p:cNvPicPr>
          <p:nvPr/>
        </p:nvPicPr>
        <p:blipFill>
          <a:blip r:embed="rId3"/>
          <a:stretch>
            <a:fillRect/>
          </a:stretch>
        </p:blipFill>
        <p:spPr>
          <a:xfrm>
            <a:off x="10753451" y="165360"/>
            <a:ext cx="1209950" cy="1211967"/>
          </a:xfrm>
          <a:prstGeom prst="rect">
            <a:avLst/>
          </a:prstGeom>
        </p:spPr>
      </p:pic>
      <p:pic>
        <p:nvPicPr>
          <p:cNvPr id="17" name="Picture 16">
            <a:extLst>
              <a:ext uri="{FF2B5EF4-FFF2-40B4-BE49-F238E27FC236}">
                <a16:creationId xmlns:a16="http://schemas.microsoft.com/office/drawing/2014/main" id="{E4F2E815-0FF8-7F44-8149-24B1AD0816F7}"/>
              </a:ext>
            </a:extLst>
          </p:cNvPr>
          <p:cNvPicPr>
            <a:picLocks noChangeAspect="1"/>
          </p:cNvPicPr>
          <p:nvPr/>
        </p:nvPicPr>
        <p:blipFill>
          <a:blip r:embed="rId4"/>
          <a:stretch>
            <a:fillRect/>
          </a:stretch>
        </p:blipFill>
        <p:spPr>
          <a:xfrm>
            <a:off x="4076135" y="3889650"/>
            <a:ext cx="1985941" cy="2789347"/>
          </a:xfrm>
          <a:prstGeom prst="rect">
            <a:avLst/>
          </a:prstGeom>
        </p:spPr>
      </p:pic>
      <p:pic>
        <p:nvPicPr>
          <p:cNvPr id="15" name="Picture 14">
            <a:extLst>
              <a:ext uri="{FF2B5EF4-FFF2-40B4-BE49-F238E27FC236}">
                <a16:creationId xmlns:a16="http://schemas.microsoft.com/office/drawing/2014/main" id="{ADB22669-6338-E24E-ADA5-50ABF6C73A6B}"/>
              </a:ext>
            </a:extLst>
          </p:cNvPr>
          <p:cNvPicPr>
            <a:picLocks noChangeAspect="1"/>
          </p:cNvPicPr>
          <p:nvPr/>
        </p:nvPicPr>
        <p:blipFill>
          <a:blip r:embed="rId5"/>
          <a:stretch>
            <a:fillRect/>
          </a:stretch>
        </p:blipFill>
        <p:spPr>
          <a:xfrm>
            <a:off x="9986345" y="2452217"/>
            <a:ext cx="1909852" cy="3263126"/>
          </a:xfrm>
          <a:prstGeom prst="rect">
            <a:avLst/>
          </a:prstGeom>
        </p:spPr>
      </p:pic>
      <p:pic>
        <p:nvPicPr>
          <p:cNvPr id="27" name="Picture 26">
            <a:extLst>
              <a:ext uri="{FF2B5EF4-FFF2-40B4-BE49-F238E27FC236}">
                <a16:creationId xmlns:a16="http://schemas.microsoft.com/office/drawing/2014/main" id="{97185001-FC9F-614C-9F97-EEC664C51E6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080263" y="410302"/>
            <a:ext cx="3141560" cy="2402555"/>
          </a:xfrm>
          <a:prstGeom prst="rect">
            <a:avLst/>
          </a:prstGeom>
        </p:spPr>
      </p:pic>
      <p:grpSp>
        <p:nvGrpSpPr>
          <p:cNvPr id="29" name="Group 28">
            <a:extLst>
              <a:ext uri="{FF2B5EF4-FFF2-40B4-BE49-F238E27FC236}">
                <a16:creationId xmlns:a16="http://schemas.microsoft.com/office/drawing/2014/main" id="{12CFB71D-5EFD-0D4B-8BF1-6E27E1B34BDC}"/>
              </a:ext>
            </a:extLst>
          </p:cNvPr>
          <p:cNvGrpSpPr/>
          <p:nvPr/>
        </p:nvGrpSpPr>
        <p:grpSpPr>
          <a:xfrm>
            <a:off x="5691048" y="2771580"/>
            <a:ext cx="1985941" cy="2013499"/>
            <a:chOff x="6096000" y="2362200"/>
            <a:chExt cx="5070117" cy="3796218"/>
          </a:xfrm>
        </p:grpSpPr>
        <p:pic>
          <p:nvPicPr>
            <p:cNvPr id="30" name="Picture 29">
              <a:extLst>
                <a:ext uri="{FF2B5EF4-FFF2-40B4-BE49-F238E27FC236}">
                  <a16:creationId xmlns:a16="http://schemas.microsoft.com/office/drawing/2014/main" id="{EE6F5743-6BBA-5B4A-9BDE-07257682759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096000" y="2362200"/>
              <a:ext cx="5070117" cy="3796218"/>
            </a:xfrm>
            <a:prstGeom prst="rect">
              <a:avLst/>
            </a:prstGeom>
          </p:spPr>
        </p:pic>
        <p:sp>
          <p:nvSpPr>
            <p:cNvPr id="31" name="Rectangle 30">
              <a:extLst>
                <a:ext uri="{FF2B5EF4-FFF2-40B4-BE49-F238E27FC236}">
                  <a16:creationId xmlns:a16="http://schemas.microsoft.com/office/drawing/2014/main" id="{3B3886C4-B9CA-1043-8774-7AFD98551C3C}"/>
                </a:ext>
              </a:extLst>
            </p:cNvPr>
            <p:cNvSpPr/>
            <p:nvPr/>
          </p:nvSpPr>
          <p:spPr bwMode="auto">
            <a:xfrm>
              <a:off x="6096000" y="2362200"/>
              <a:ext cx="5070117" cy="685800"/>
            </a:xfrm>
            <a:prstGeom prst="rect">
              <a:avLst/>
            </a:prstGeom>
            <a:solidFill>
              <a:srgbClr val="363233"/>
            </a:solidFill>
            <a:ln w="9525" cap="flat" cmpd="sng" algn="ctr">
              <a:noFill/>
              <a:prstDash val="solid"/>
              <a:round/>
              <a:headEnd type="none" w="med" len="med"/>
              <a:tailEnd type="triangl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85000"/>
                </a:lnSpc>
                <a:spcBef>
                  <a:spcPct val="0"/>
                </a:spcBef>
                <a:spcAft>
                  <a:spcPct val="0"/>
                </a:spcAft>
                <a:buClrTx/>
                <a:buSzTx/>
                <a:buFontTx/>
                <a:buNone/>
                <a:tabLst/>
              </a:pPr>
              <a:endParaRPr kumimoji="0" lang="en-US" sz="2800" b="0" i="1" u="none" strike="noStrike" cap="none" normalizeH="0" baseline="0">
                <a:ln>
                  <a:noFill/>
                </a:ln>
                <a:solidFill>
                  <a:srgbClr val="000099"/>
                </a:solidFill>
                <a:effectLst>
                  <a:outerShdw blurRad="38100" dist="38100" dir="2700000" algn="tl">
                    <a:srgbClr val="000000">
                      <a:alpha val="43137"/>
                    </a:srgbClr>
                  </a:outerShdw>
                </a:effectLst>
                <a:latin typeface="Arial Black" pitchFamily="34" charset="0"/>
              </a:endParaRPr>
            </a:p>
          </p:txBody>
        </p:sp>
      </p:grpSp>
      <p:pic>
        <p:nvPicPr>
          <p:cNvPr id="23" name="Picture 22">
            <a:extLst>
              <a:ext uri="{FF2B5EF4-FFF2-40B4-BE49-F238E27FC236}">
                <a16:creationId xmlns:a16="http://schemas.microsoft.com/office/drawing/2014/main" id="{7E91CF04-B685-EE44-A17D-D867F323FFD8}"/>
              </a:ext>
            </a:extLst>
          </p:cNvPr>
          <p:cNvPicPr>
            <a:picLocks noChangeAspect="1"/>
          </p:cNvPicPr>
          <p:nvPr/>
        </p:nvPicPr>
        <p:blipFill>
          <a:blip r:embed="rId8"/>
          <a:stretch>
            <a:fillRect/>
          </a:stretch>
        </p:blipFill>
        <p:spPr>
          <a:xfrm>
            <a:off x="4066816" y="2652877"/>
            <a:ext cx="1770169" cy="1253877"/>
          </a:xfrm>
          <a:prstGeom prst="rect">
            <a:avLst/>
          </a:prstGeom>
        </p:spPr>
      </p:pic>
      <p:pic>
        <p:nvPicPr>
          <p:cNvPr id="33" name="Picture 32">
            <a:extLst>
              <a:ext uri="{FF2B5EF4-FFF2-40B4-BE49-F238E27FC236}">
                <a16:creationId xmlns:a16="http://schemas.microsoft.com/office/drawing/2014/main" id="{45796948-25F0-3E4F-82D0-9703FAECDC0C}"/>
              </a:ext>
            </a:extLst>
          </p:cNvPr>
          <p:cNvPicPr>
            <a:picLocks noChangeAspect="1"/>
          </p:cNvPicPr>
          <p:nvPr/>
        </p:nvPicPr>
        <p:blipFill rotWithShape="1">
          <a:blip r:embed="rId9"/>
          <a:srcRect r="12927"/>
          <a:stretch/>
        </p:blipFill>
        <p:spPr>
          <a:xfrm>
            <a:off x="8171211" y="302437"/>
            <a:ext cx="2495854" cy="2149780"/>
          </a:xfrm>
          <a:prstGeom prst="rect">
            <a:avLst/>
          </a:prstGeom>
        </p:spPr>
      </p:pic>
      <p:pic>
        <p:nvPicPr>
          <p:cNvPr id="34" name="Picture 33">
            <a:extLst>
              <a:ext uri="{FF2B5EF4-FFF2-40B4-BE49-F238E27FC236}">
                <a16:creationId xmlns:a16="http://schemas.microsoft.com/office/drawing/2014/main" id="{5A538225-1ECA-4043-B4B5-9338980140EC}"/>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23342" t="23333" r="25564"/>
          <a:stretch/>
        </p:blipFill>
        <p:spPr>
          <a:xfrm>
            <a:off x="6694261" y="322236"/>
            <a:ext cx="1480179" cy="2220269"/>
          </a:xfrm>
          <a:prstGeom prst="rect">
            <a:avLst/>
          </a:prstGeom>
        </p:spPr>
      </p:pic>
      <p:sp>
        <p:nvSpPr>
          <p:cNvPr id="2" name="TextBox 1">
            <a:extLst>
              <a:ext uri="{FF2B5EF4-FFF2-40B4-BE49-F238E27FC236}">
                <a16:creationId xmlns:a16="http://schemas.microsoft.com/office/drawing/2014/main" id="{7E51E0DD-98E5-6145-A500-9575AE94AF34}"/>
              </a:ext>
            </a:extLst>
          </p:cNvPr>
          <p:cNvSpPr txBox="1"/>
          <p:nvPr/>
        </p:nvSpPr>
        <p:spPr>
          <a:xfrm>
            <a:off x="8323165" y="1840723"/>
            <a:ext cx="2247667" cy="369332"/>
          </a:xfrm>
          <a:prstGeom prst="rect">
            <a:avLst/>
          </a:prstGeom>
          <a:noFill/>
        </p:spPr>
        <p:txBody>
          <a:bodyPr wrap="none" rtlCol="0">
            <a:spAutoFit/>
          </a:bodyPr>
          <a:lstStyle/>
          <a:p>
            <a:r>
              <a:rPr lang="en-US" dirty="0">
                <a:solidFill>
                  <a:schemeClr val="bg1"/>
                </a:solidFill>
              </a:rPr>
              <a:t>Lunar Env Test System</a:t>
            </a:r>
          </a:p>
        </p:txBody>
      </p:sp>
      <p:pic>
        <p:nvPicPr>
          <p:cNvPr id="32" name="Picture 31">
            <a:extLst>
              <a:ext uri="{FF2B5EF4-FFF2-40B4-BE49-F238E27FC236}">
                <a16:creationId xmlns:a16="http://schemas.microsoft.com/office/drawing/2014/main" id="{74EC23B1-FAFF-AF49-9D16-F01324B7CE53}"/>
              </a:ext>
            </a:extLst>
          </p:cNvPr>
          <p:cNvPicPr>
            <a:picLocks noChangeAspect="1"/>
          </p:cNvPicPr>
          <p:nvPr/>
        </p:nvPicPr>
        <p:blipFill>
          <a:blip r:embed="rId11" cstate="hqprint">
            <a:extLst>
              <a:ext uri="{28A0092B-C50C-407E-A947-70E740481C1C}">
                <a14:useLocalDpi xmlns:a14="http://schemas.microsoft.com/office/drawing/2010/main" val="0"/>
              </a:ext>
            </a:extLst>
          </a:blip>
          <a:stretch>
            <a:fillRect/>
          </a:stretch>
        </p:blipFill>
        <p:spPr>
          <a:xfrm>
            <a:off x="7305960" y="2367794"/>
            <a:ext cx="2706987" cy="2706987"/>
          </a:xfrm>
          <a:prstGeom prst="rect">
            <a:avLst/>
          </a:prstGeom>
        </p:spPr>
      </p:pic>
      <p:pic>
        <p:nvPicPr>
          <p:cNvPr id="16" name="Picture 15">
            <a:extLst>
              <a:ext uri="{FF2B5EF4-FFF2-40B4-BE49-F238E27FC236}">
                <a16:creationId xmlns:a16="http://schemas.microsoft.com/office/drawing/2014/main" id="{1F5A53BA-AE8E-2543-85F9-E14452CEE39B}"/>
              </a:ext>
            </a:extLst>
          </p:cNvPr>
          <p:cNvPicPr>
            <a:picLocks noChangeAspect="1"/>
          </p:cNvPicPr>
          <p:nvPr/>
        </p:nvPicPr>
        <p:blipFill>
          <a:blip r:embed="rId12"/>
          <a:stretch>
            <a:fillRect/>
          </a:stretch>
        </p:blipFill>
        <p:spPr>
          <a:xfrm>
            <a:off x="6355428" y="4900071"/>
            <a:ext cx="3714052" cy="1908579"/>
          </a:xfrm>
          <a:prstGeom prst="rect">
            <a:avLst/>
          </a:prstGeom>
        </p:spPr>
      </p:pic>
    </p:spTree>
    <p:extLst>
      <p:ext uri="{BB962C8B-B14F-4D97-AF65-F5344CB8AC3E}">
        <p14:creationId xmlns:p14="http://schemas.microsoft.com/office/powerpoint/2010/main" val="30357409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DBF9E13-326B-DC48-B710-13C6C342C8E8}"/>
              </a:ext>
            </a:extLst>
          </p:cNvPr>
          <p:cNvPicPr>
            <a:picLocks noChangeAspect="1"/>
          </p:cNvPicPr>
          <p:nvPr/>
        </p:nvPicPr>
        <p:blipFill>
          <a:blip r:embed="rId3"/>
          <a:stretch>
            <a:fillRect/>
          </a:stretch>
        </p:blipFill>
        <p:spPr>
          <a:xfrm>
            <a:off x="5888745" y="1931572"/>
            <a:ext cx="3611468" cy="2387455"/>
          </a:xfrm>
          <a:prstGeom prst="rect">
            <a:avLst/>
          </a:prstGeom>
        </p:spPr>
      </p:pic>
      <p:sp>
        <p:nvSpPr>
          <p:cNvPr id="26" name="Text Placeholder 25">
            <a:extLst>
              <a:ext uri="{FF2B5EF4-FFF2-40B4-BE49-F238E27FC236}">
                <a16:creationId xmlns:a16="http://schemas.microsoft.com/office/drawing/2014/main" id="{CE9C5F90-E573-43D7-AC40-5AD946F4D032}"/>
              </a:ext>
            </a:extLst>
          </p:cNvPr>
          <p:cNvSpPr>
            <a:spLocks noGrp="1"/>
          </p:cNvSpPr>
          <p:nvPr>
            <p:ph type="body" sz="quarter" idx="14"/>
          </p:nvPr>
        </p:nvSpPr>
        <p:spPr>
          <a:xfrm>
            <a:off x="118423" y="172181"/>
            <a:ext cx="3657600" cy="6513637"/>
          </a:xfrm>
        </p:spPr>
        <p:txBody>
          <a:bodyPr vert="horz" lIns="80682" tIns="40341" rIns="80682" bIns="40341" rtlCol="0" anchor="t">
            <a:noAutofit/>
          </a:bodyPr>
          <a:lstStyle/>
          <a:p>
            <a:pPr algn="ctr">
              <a:lnSpc>
                <a:spcPct val="100000"/>
              </a:lnSpc>
              <a:spcBef>
                <a:spcPts val="0"/>
              </a:spcBef>
            </a:pPr>
            <a:r>
              <a:rPr lang="en-US" sz="1600" b="1" dirty="0">
                <a:latin typeface="Verdana" panose="020B0604030504040204" pitchFamily="34" charset="0"/>
                <a:ea typeface="Verdana" panose="020B0604030504040204" pitchFamily="34" charset="0"/>
              </a:rPr>
              <a:t>Selected Process Development Capabilities</a:t>
            </a:r>
          </a:p>
          <a:p>
            <a:pPr lvl="1" indent="-182880">
              <a:lnSpc>
                <a:spcPct val="100000"/>
              </a:lnSpc>
              <a:spcBef>
                <a:spcPts val="459"/>
              </a:spcBef>
              <a:buFont typeface="Arial" panose="020B0604020202020204" pitchFamily="34" charset="0"/>
              <a:buChar char="•"/>
            </a:pPr>
            <a:endParaRPr lang="en-US" sz="1400" dirty="0"/>
          </a:p>
          <a:p>
            <a:pPr lvl="1" indent="-182880">
              <a:lnSpc>
                <a:spcPct val="100000"/>
              </a:lnSpc>
              <a:spcBef>
                <a:spcPts val="459"/>
              </a:spcBef>
              <a:buFont typeface="Arial" panose="020B0604020202020204" pitchFamily="34" charset="0"/>
              <a:buChar char="•"/>
            </a:pPr>
            <a:r>
              <a:rPr lang="en-US" sz="1400" dirty="0"/>
              <a:t>Additive Manufacturing (AM) – Powder Bed Fusion/Selective Laser Melting, Large Scale Directed Energy Deposition, Refractory AM</a:t>
            </a:r>
          </a:p>
          <a:p>
            <a:pPr lvl="1" indent="-182880">
              <a:lnSpc>
                <a:spcPct val="100000"/>
              </a:lnSpc>
              <a:spcBef>
                <a:spcPts val="459"/>
              </a:spcBef>
              <a:buFont typeface="Arial" panose="020B0604020202020204" pitchFamily="34" charset="0"/>
              <a:buChar char="•"/>
            </a:pPr>
            <a:r>
              <a:rPr lang="en-US" sz="1400" dirty="0">
                <a:solidFill>
                  <a:schemeClr val="tx1"/>
                </a:solidFill>
              </a:rPr>
              <a:t>High Temperature Materials – Space Nuclear Propulsion Fuel Element Development</a:t>
            </a:r>
          </a:p>
          <a:p>
            <a:pPr lvl="1" indent="-182880">
              <a:lnSpc>
                <a:spcPct val="100000"/>
              </a:lnSpc>
              <a:spcBef>
                <a:spcPts val="459"/>
              </a:spcBef>
              <a:buFont typeface="Arial" panose="020B0604020202020204" pitchFamily="34" charset="0"/>
              <a:buChar char="•"/>
            </a:pPr>
            <a:r>
              <a:rPr lang="en-US" sz="1400" dirty="0"/>
              <a:t>Joining: welding (friction stir, laser, e-beam), brazing </a:t>
            </a:r>
          </a:p>
          <a:p>
            <a:pPr lvl="1" indent="-182880">
              <a:lnSpc>
                <a:spcPct val="100000"/>
              </a:lnSpc>
              <a:spcBef>
                <a:spcPts val="459"/>
              </a:spcBef>
              <a:buFont typeface="Arial" panose="020B0604020202020204" pitchFamily="34" charset="0"/>
              <a:buChar char="•"/>
            </a:pPr>
            <a:r>
              <a:rPr lang="en-US" sz="1400" dirty="0"/>
              <a:t>Alloy Development, Casting, Forming, Forging, Heat Treatment</a:t>
            </a:r>
          </a:p>
          <a:p>
            <a:pPr lvl="1" indent="-182880">
              <a:lnSpc>
                <a:spcPct val="100000"/>
              </a:lnSpc>
              <a:spcBef>
                <a:spcPts val="459"/>
              </a:spcBef>
              <a:buFont typeface="Arial" panose="020B0604020202020204" pitchFamily="34" charset="0"/>
              <a:buChar char="•"/>
            </a:pPr>
            <a:r>
              <a:rPr lang="en-US" sz="1400" dirty="0">
                <a:solidFill>
                  <a:schemeClr val="tx1"/>
                </a:solidFill>
              </a:rPr>
              <a:t>Composites (Automated Fiber Placement, Filament Winding, Tape Wrapping, Hand Layup)</a:t>
            </a:r>
          </a:p>
          <a:p>
            <a:pPr lvl="1" indent="-182880">
              <a:lnSpc>
                <a:spcPct val="100000"/>
              </a:lnSpc>
              <a:spcBef>
                <a:spcPts val="459"/>
              </a:spcBef>
              <a:buFont typeface="Arial" panose="020B0604020202020204" pitchFamily="34" charset="0"/>
              <a:buChar char="•"/>
            </a:pPr>
            <a:r>
              <a:rPr lang="en-US" sz="1400" dirty="0"/>
              <a:t>Thermal Protection Systems (TPS) – </a:t>
            </a:r>
            <a:r>
              <a:rPr lang="en-US" sz="1400" dirty="0">
                <a:solidFill>
                  <a:schemeClr val="tx1"/>
                </a:solidFill>
              </a:rPr>
              <a:t>motor insulation,</a:t>
            </a:r>
            <a:r>
              <a:rPr lang="en-US" sz="1400" dirty="0"/>
              <a:t> cryo-insulation, </a:t>
            </a:r>
            <a:r>
              <a:rPr lang="en-US" sz="1400" dirty="0">
                <a:solidFill>
                  <a:schemeClr val="tx1"/>
                </a:solidFill>
              </a:rPr>
              <a:t>ablators, </a:t>
            </a:r>
            <a:r>
              <a:rPr lang="en-US" sz="1400" dirty="0"/>
              <a:t>ceramics</a:t>
            </a:r>
          </a:p>
          <a:p>
            <a:pPr lvl="1" indent="-182880">
              <a:lnSpc>
                <a:spcPct val="100000"/>
              </a:lnSpc>
              <a:spcBef>
                <a:spcPts val="459"/>
              </a:spcBef>
              <a:buFont typeface="Arial" panose="020B0604020202020204" pitchFamily="34" charset="0"/>
              <a:buChar char="•"/>
            </a:pPr>
            <a:r>
              <a:rPr lang="en-US" sz="1400" dirty="0"/>
              <a:t>Adhesive Bonding </a:t>
            </a:r>
          </a:p>
          <a:p>
            <a:pPr lvl="1" indent="-182880">
              <a:lnSpc>
                <a:spcPct val="100000"/>
              </a:lnSpc>
              <a:spcBef>
                <a:spcPts val="459"/>
              </a:spcBef>
              <a:buFont typeface="Arial" panose="020B0604020202020204" pitchFamily="34" charset="0"/>
              <a:buChar char="•"/>
            </a:pPr>
            <a:r>
              <a:rPr lang="en-US" sz="1400" dirty="0"/>
              <a:t>Coatings </a:t>
            </a:r>
          </a:p>
          <a:p>
            <a:pPr lvl="1" indent="-182880">
              <a:lnSpc>
                <a:spcPct val="100000"/>
              </a:lnSpc>
              <a:spcBef>
                <a:spcPts val="459"/>
              </a:spcBef>
              <a:buFont typeface="Arial" panose="020B0604020202020204" pitchFamily="34" charset="0"/>
              <a:buChar char="•"/>
            </a:pPr>
            <a:r>
              <a:rPr lang="en-US" sz="1400" dirty="0">
                <a:solidFill>
                  <a:schemeClr val="tx1"/>
                </a:solidFill>
              </a:rPr>
              <a:t>3D Printable inks/materials for Electronics and Sensors</a:t>
            </a:r>
          </a:p>
          <a:p>
            <a:pPr lvl="1" indent="-182880">
              <a:lnSpc>
                <a:spcPct val="100000"/>
              </a:lnSpc>
              <a:spcBef>
                <a:spcPts val="459"/>
              </a:spcBef>
              <a:buFont typeface="Arial" panose="020B0604020202020204" pitchFamily="34" charset="0"/>
              <a:buChar char="•"/>
            </a:pPr>
            <a:r>
              <a:rPr lang="en-US" sz="1400" dirty="0"/>
              <a:t>Cleaning</a:t>
            </a:r>
          </a:p>
          <a:p>
            <a:pPr lvl="1" indent="-182880">
              <a:lnSpc>
                <a:spcPct val="100000"/>
              </a:lnSpc>
              <a:spcBef>
                <a:spcPts val="459"/>
              </a:spcBef>
              <a:buFont typeface="Arial" panose="020B0604020202020204" pitchFamily="34" charset="0"/>
              <a:buChar char="•"/>
            </a:pPr>
            <a:r>
              <a:rPr lang="en-US" sz="1400" dirty="0"/>
              <a:t>Non-destructive Evaluation (NDE) </a:t>
            </a:r>
            <a:endParaRPr lang="en-US" sz="1000" dirty="0"/>
          </a:p>
        </p:txBody>
      </p:sp>
      <p:pic>
        <p:nvPicPr>
          <p:cNvPr id="14" name="Picture 13">
            <a:extLst>
              <a:ext uri="{FF2B5EF4-FFF2-40B4-BE49-F238E27FC236}">
                <a16:creationId xmlns:a16="http://schemas.microsoft.com/office/drawing/2014/main" id="{1740B36F-2E2D-3945-A184-9583CB49395E}"/>
              </a:ext>
            </a:extLst>
          </p:cNvPr>
          <p:cNvPicPr>
            <a:picLocks noChangeAspect="1"/>
          </p:cNvPicPr>
          <p:nvPr/>
        </p:nvPicPr>
        <p:blipFill>
          <a:blip r:embed="rId4"/>
          <a:stretch>
            <a:fillRect/>
          </a:stretch>
        </p:blipFill>
        <p:spPr>
          <a:xfrm>
            <a:off x="10753450" y="165361"/>
            <a:ext cx="1209950" cy="1211967"/>
          </a:xfrm>
          <a:prstGeom prst="rect">
            <a:avLst/>
          </a:prstGeom>
        </p:spPr>
      </p:pic>
      <p:pic>
        <p:nvPicPr>
          <p:cNvPr id="2" name="Picture 1">
            <a:extLst>
              <a:ext uri="{FF2B5EF4-FFF2-40B4-BE49-F238E27FC236}">
                <a16:creationId xmlns:a16="http://schemas.microsoft.com/office/drawing/2014/main" id="{A24BDB47-BC27-404C-8E2A-B599126410F8}"/>
              </a:ext>
            </a:extLst>
          </p:cNvPr>
          <p:cNvPicPr>
            <a:picLocks noChangeAspect="1"/>
          </p:cNvPicPr>
          <p:nvPr/>
        </p:nvPicPr>
        <p:blipFill>
          <a:blip r:embed="rId5"/>
          <a:stretch>
            <a:fillRect/>
          </a:stretch>
        </p:blipFill>
        <p:spPr>
          <a:xfrm>
            <a:off x="3816286" y="1931572"/>
            <a:ext cx="2540692" cy="4516785"/>
          </a:xfrm>
          <a:prstGeom prst="rect">
            <a:avLst/>
          </a:prstGeom>
        </p:spPr>
      </p:pic>
      <p:sp>
        <p:nvSpPr>
          <p:cNvPr id="3" name="Rectangle 2">
            <a:extLst>
              <a:ext uri="{FF2B5EF4-FFF2-40B4-BE49-F238E27FC236}">
                <a16:creationId xmlns:a16="http://schemas.microsoft.com/office/drawing/2014/main" id="{1D8D5AC7-71C2-8041-8F89-E41DC77971C8}"/>
              </a:ext>
            </a:extLst>
          </p:cNvPr>
          <p:cNvSpPr>
            <a:spLocks noChangeArrowheads="1"/>
          </p:cNvSpPr>
          <p:nvPr/>
        </p:nvSpPr>
        <p:spPr bwMode="auto">
          <a:xfrm>
            <a:off x="8942341" y="165361"/>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2049" name="Picture 3">
            <a:extLst>
              <a:ext uri="{FF2B5EF4-FFF2-40B4-BE49-F238E27FC236}">
                <a16:creationId xmlns:a16="http://schemas.microsoft.com/office/drawing/2014/main" id="{48012268-7D8D-A04C-BFC0-3D8585986797}"/>
              </a:ext>
            </a:extLst>
          </p:cNvPr>
          <p:cNvPicPr>
            <a:picLocks noChangeAspect="1" noChangeArrowheads="1"/>
          </p:cNvPicPr>
          <p:nvPr/>
        </p:nvPicPr>
        <p:blipFill>
          <a:blip r:embed="rId6" r:link="rId7">
            <a:extLst>
              <a:ext uri="{28A0092B-C50C-407E-A947-70E740481C1C}">
                <a14:useLocalDpi xmlns:a14="http://schemas.microsoft.com/office/drawing/2010/main" val="0"/>
              </a:ext>
            </a:extLst>
          </a:blip>
          <a:srcRect/>
          <a:stretch>
            <a:fillRect/>
          </a:stretch>
        </p:blipFill>
        <p:spPr bwMode="auto">
          <a:xfrm>
            <a:off x="7479467" y="318677"/>
            <a:ext cx="1769602" cy="164592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6233E9F4-7D68-8644-B6DE-C6F40D034BE8}"/>
              </a:ext>
            </a:extLst>
          </p:cNvPr>
          <p:cNvPicPr>
            <a:picLocks noChangeAspect="1"/>
          </p:cNvPicPr>
          <p:nvPr/>
        </p:nvPicPr>
        <p:blipFill>
          <a:blip r:embed="rId8"/>
          <a:stretch>
            <a:fillRect/>
          </a:stretch>
        </p:blipFill>
        <p:spPr>
          <a:xfrm>
            <a:off x="9249069" y="3405431"/>
            <a:ext cx="2755998" cy="1510253"/>
          </a:xfrm>
          <a:prstGeom prst="rect">
            <a:avLst/>
          </a:prstGeom>
        </p:spPr>
      </p:pic>
      <p:pic>
        <p:nvPicPr>
          <p:cNvPr id="23" name="Picture 2" descr="https://chms.ucdavis.edu/research/web/schoenung/sps.jpg">
            <a:extLst>
              <a:ext uri="{FF2B5EF4-FFF2-40B4-BE49-F238E27FC236}">
                <a16:creationId xmlns:a16="http://schemas.microsoft.com/office/drawing/2014/main" id="{449474E5-73C5-AC4F-ADFE-79443312A095}"/>
              </a:ext>
            </a:extLst>
          </p:cNvPr>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7315359" y="4016488"/>
            <a:ext cx="2088328" cy="275349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4" name="TextBox 23">
            <a:extLst>
              <a:ext uri="{FF2B5EF4-FFF2-40B4-BE49-F238E27FC236}">
                <a16:creationId xmlns:a16="http://schemas.microsoft.com/office/drawing/2014/main" id="{AF9F1F24-2405-C144-AF9A-91F936D1ADCD}"/>
              </a:ext>
            </a:extLst>
          </p:cNvPr>
          <p:cNvSpPr txBox="1"/>
          <p:nvPr/>
        </p:nvSpPr>
        <p:spPr>
          <a:xfrm>
            <a:off x="7604179" y="6313619"/>
            <a:ext cx="1808435" cy="261610"/>
          </a:xfrm>
          <a:prstGeom prst="rect">
            <a:avLst/>
          </a:prstGeom>
          <a:noFill/>
        </p:spPr>
        <p:txBody>
          <a:bodyPr wrap="square" rtlCol="0">
            <a:spAutoFit/>
          </a:bodyPr>
          <a:lstStyle/>
          <a:p>
            <a:r>
              <a:rPr lang="en-US" sz="1100" b="1" dirty="0">
                <a:solidFill>
                  <a:schemeClr val="accent4">
                    <a:lumMod val="40000"/>
                    <a:lumOff val="60000"/>
                  </a:schemeClr>
                </a:solidFill>
              </a:rPr>
              <a:t>Spark Plasma Sintering</a:t>
            </a:r>
          </a:p>
        </p:txBody>
      </p:sp>
      <p:pic>
        <p:nvPicPr>
          <p:cNvPr id="17" name="Picture 16" descr="A picture containing person, indoor&#10;&#10;Description automatically generated">
            <a:extLst>
              <a:ext uri="{FF2B5EF4-FFF2-40B4-BE49-F238E27FC236}">
                <a16:creationId xmlns:a16="http://schemas.microsoft.com/office/drawing/2014/main" id="{8E2BDB53-700D-FB4A-9DE8-9F486939B72B}"/>
              </a:ext>
            </a:extLst>
          </p:cNvPr>
          <p:cNvPicPr>
            <a:picLocks noChangeAspect="1"/>
          </p:cNvPicPr>
          <p:nvPr/>
        </p:nvPicPr>
        <p:blipFill>
          <a:blip r:embed="rId10"/>
          <a:stretch>
            <a:fillRect/>
          </a:stretch>
        </p:blipFill>
        <p:spPr>
          <a:xfrm>
            <a:off x="8962900" y="1385832"/>
            <a:ext cx="2683910" cy="2012933"/>
          </a:xfrm>
          <a:prstGeom prst="rect">
            <a:avLst/>
          </a:prstGeom>
          <a:ln>
            <a:solidFill>
              <a:schemeClr val="tx1"/>
            </a:solidFill>
          </a:ln>
        </p:spPr>
      </p:pic>
      <p:pic>
        <p:nvPicPr>
          <p:cNvPr id="9" name="Picture 8">
            <a:extLst>
              <a:ext uri="{FF2B5EF4-FFF2-40B4-BE49-F238E27FC236}">
                <a16:creationId xmlns:a16="http://schemas.microsoft.com/office/drawing/2014/main" id="{2D1E1545-3D8D-E842-838F-C8EBB603EB43}"/>
              </a:ext>
            </a:extLst>
          </p:cNvPr>
          <p:cNvPicPr>
            <a:picLocks noChangeAspect="1"/>
          </p:cNvPicPr>
          <p:nvPr/>
        </p:nvPicPr>
        <p:blipFill>
          <a:blip r:embed="rId11"/>
          <a:stretch>
            <a:fillRect/>
          </a:stretch>
        </p:blipFill>
        <p:spPr>
          <a:xfrm>
            <a:off x="4058394" y="39427"/>
            <a:ext cx="3421073" cy="1925617"/>
          </a:xfrm>
          <a:prstGeom prst="rect">
            <a:avLst/>
          </a:prstGeom>
        </p:spPr>
      </p:pic>
    </p:spTree>
    <p:extLst>
      <p:ext uri="{BB962C8B-B14F-4D97-AF65-F5344CB8AC3E}">
        <p14:creationId xmlns:p14="http://schemas.microsoft.com/office/powerpoint/2010/main" val="23128243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Placeholder 25">
            <a:extLst>
              <a:ext uri="{FF2B5EF4-FFF2-40B4-BE49-F238E27FC236}">
                <a16:creationId xmlns:a16="http://schemas.microsoft.com/office/drawing/2014/main" id="{CE9C5F90-E573-43D7-AC40-5AD946F4D032}"/>
              </a:ext>
            </a:extLst>
          </p:cNvPr>
          <p:cNvSpPr>
            <a:spLocks noGrp="1"/>
          </p:cNvSpPr>
          <p:nvPr>
            <p:ph type="body" sz="quarter" idx="14"/>
          </p:nvPr>
        </p:nvSpPr>
        <p:spPr>
          <a:xfrm>
            <a:off x="228599" y="93632"/>
            <a:ext cx="3657600" cy="6692639"/>
          </a:xfrm>
        </p:spPr>
        <p:txBody>
          <a:bodyPr vert="horz" lIns="80682" tIns="40341" rIns="80682" bIns="40341" rtlCol="0" anchor="t">
            <a:noAutofit/>
          </a:bodyPr>
          <a:lstStyle/>
          <a:p>
            <a:pPr algn="ctr">
              <a:lnSpc>
                <a:spcPct val="100000"/>
              </a:lnSpc>
              <a:spcBef>
                <a:spcPts val="0"/>
              </a:spcBef>
            </a:pPr>
            <a:r>
              <a:rPr lang="en-US" sz="1400" b="1" dirty="0">
                <a:latin typeface="Verdana" panose="020B0604030504040204" pitchFamily="34" charset="0"/>
                <a:ea typeface="Verdana" panose="020B0604030504040204" pitchFamily="34" charset="0"/>
              </a:rPr>
              <a:t>Selected “For Space” Advanced Manufacturing Capabilities</a:t>
            </a:r>
          </a:p>
          <a:p>
            <a:pPr marL="171450" indent="-171450">
              <a:buFont typeface="Arial" panose="020B0604020202020204" pitchFamily="34" charset="0"/>
              <a:buChar char="•"/>
            </a:pPr>
            <a:r>
              <a:rPr lang="en-US" sz="1400" dirty="0"/>
              <a:t>Welding </a:t>
            </a:r>
          </a:p>
          <a:p>
            <a:pPr marL="392003" lvl="1" indent="-171450">
              <a:lnSpc>
                <a:spcPct val="100000"/>
              </a:lnSpc>
              <a:spcBef>
                <a:spcPts val="459"/>
              </a:spcBef>
              <a:buFont typeface="Arial" panose="020B0604020202020204" pitchFamily="34" charset="0"/>
              <a:buChar char="•"/>
            </a:pPr>
            <a:r>
              <a:rPr lang="en-US" sz="1400" dirty="0"/>
              <a:t>Large scale FSW production</a:t>
            </a:r>
          </a:p>
          <a:p>
            <a:pPr marL="171450" indent="-171450">
              <a:buFont typeface="Arial" panose="020B0604020202020204" pitchFamily="34" charset="0"/>
              <a:buChar char="•"/>
            </a:pPr>
            <a:r>
              <a:rPr lang="en-US" sz="1400" dirty="0"/>
              <a:t>Additive Manufacturing </a:t>
            </a:r>
          </a:p>
          <a:p>
            <a:pPr marL="392003" lvl="1" indent="-171450">
              <a:lnSpc>
                <a:spcPct val="100000"/>
              </a:lnSpc>
              <a:spcBef>
                <a:spcPts val="459"/>
              </a:spcBef>
              <a:buFont typeface="Arial" panose="020B0604020202020204" pitchFamily="34" charset="0"/>
              <a:buChar char="•"/>
            </a:pPr>
            <a:r>
              <a:rPr lang="en-US" sz="1400" dirty="0"/>
              <a:t>Powder Bed Fusion  / Selective Laser Melting </a:t>
            </a:r>
          </a:p>
          <a:p>
            <a:pPr marL="392003" lvl="1" indent="-171450">
              <a:lnSpc>
                <a:spcPct val="100000"/>
              </a:lnSpc>
              <a:spcBef>
                <a:spcPts val="459"/>
              </a:spcBef>
              <a:buFont typeface="Arial" panose="020B0604020202020204" pitchFamily="34" charset="0"/>
              <a:buChar char="•"/>
            </a:pPr>
            <a:r>
              <a:rPr lang="en-US" sz="1400" dirty="0"/>
              <a:t>Large scale DED - 6 ft </a:t>
            </a:r>
            <a:r>
              <a:rPr lang="en-US" sz="1400" dirty="0" err="1"/>
              <a:t>dia</a:t>
            </a:r>
            <a:r>
              <a:rPr lang="en-US" sz="1400" dirty="0"/>
              <a:t> x 10 ft</a:t>
            </a:r>
          </a:p>
          <a:p>
            <a:pPr marL="392003" lvl="1" indent="-171450">
              <a:lnSpc>
                <a:spcPct val="100000"/>
              </a:lnSpc>
              <a:spcBef>
                <a:spcPts val="459"/>
              </a:spcBef>
              <a:buFont typeface="Arial" panose="020B0604020202020204" pitchFamily="34" charset="0"/>
              <a:buChar char="•"/>
            </a:pPr>
            <a:r>
              <a:rPr lang="en-US" sz="1400" dirty="0"/>
              <a:t>Refractory AM </a:t>
            </a:r>
          </a:p>
          <a:p>
            <a:pPr marL="392003" lvl="1" indent="-171450">
              <a:lnSpc>
                <a:spcPct val="100000"/>
              </a:lnSpc>
              <a:spcBef>
                <a:spcPts val="459"/>
              </a:spcBef>
              <a:buFont typeface="Arial" panose="020B0604020202020204" pitchFamily="34" charset="0"/>
              <a:buChar char="•"/>
            </a:pPr>
            <a:r>
              <a:rPr lang="en-US" sz="1400" dirty="0"/>
              <a:t>Standards and certification (metal engine components)</a:t>
            </a:r>
          </a:p>
          <a:p>
            <a:pPr marL="392003" lvl="1" indent="-171450">
              <a:lnSpc>
                <a:spcPct val="100000"/>
              </a:lnSpc>
              <a:spcBef>
                <a:spcPts val="459"/>
              </a:spcBef>
              <a:buFont typeface="Arial" panose="020B0604020202020204" pitchFamily="34" charset="0"/>
              <a:buChar char="•"/>
            </a:pPr>
            <a:r>
              <a:rPr lang="en-US" sz="1400" dirty="0"/>
              <a:t>3D printable materials/inks for electronics and sensors</a:t>
            </a:r>
          </a:p>
          <a:p>
            <a:pPr marL="171450" indent="-171450">
              <a:buFont typeface="Arial" panose="020B0604020202020204" pitchFamily="34" charset="0"/>
              <a:buChar char="•"/>
            </a:pPr>
            <a:r>
              <a:rPr lang="en-US" sz="1400" dirty="0"/>
              <a:t>Modular / Flexible Tooling</a:t>
            </a:r>
          </a:p>
          <a:p>
            <a:pPr marL="171450" indent="-171450">
              <a:buFont typeface="Arial" panose="020B0604020202020204" pitchFamily="34" charset="0"/>
              <a:buChar char="•"/>
            </a:pPr>
            <a:r>
              <a:rPr lang="en-US" sz="1400" dirty="0"/>
              <a:t>Digital Transformation - Interest in AI / ML / MBE </a:t>
            </a:r>
          </a:p>
          <a:p>
            <a:pPr marL="171450" indent="-171450">
              <a:buFont typeface="Arial" panose="020B0604020202020204" pitchFamily="34" charset="0"/>
              <a:buChar char="•"/>
            </a:pPr>
            <a:r>
              <a:rPr lang="en-US" sz="1400" dirty="0"/>
              <a:t>Manufacturing Support </a:t>
            </a:r>
          </a:p>
          <a:p>
            <a:pPr marL="392003" lvl="1" indent="-171450">
              <a:lnSpc>
                <a:spcPct val="100000"/>
              </a:lnSpc>
              <a:spcBef>
                <a:spcPts val="459"/>
              </a:spcBef>
              <a:buFont typeface="Arial" panose="020B0604020202020204" pitchFamily="34" charset="0"/>
              <a:buChar char="•"/>
            </a:pPr>
            <a:r>
              <a:rPr lang="en-US" sz="1400" dirty="0"/>
              <a:t>Non-destructive Evaluation (NDE) </a:t>
            </a:r>
          </a:p>
          <a:p>
            <a:pPr marL="392003" lvl="1" indent="-171450">
              <a:lnSpc>
                <a:spcPct val="100000"/>
              </a:lnSpc>
              <a:spcBef>
                <a:spcPts val="459"/>
              </a:spcBef>
              <a:buFont typeface="Arial" panose="020B0604020202020204" pitchFamily="34" charset="0"/>
              <a:buChar char="•"/>
            </a:pPr>
            <a:r>
              <a:rPr lang="en-US" sz="1400" dirty="0"/>
              <a:t>Contamination Control and Cleaning</a:t>
            </a:r>
          </a:p>
          <a:p>
            <a:pPr marL="392003" lvl="1" indent="-171450">
              <a:lnSpc>
                <a:spcPct val="100000"/>
              </a:lnSpc>
              <a:spcBef>
                <a:spcPts val="459"/>
              </a:spcBef>
              <a:buFont typeface="Arial" panose="020B0604020202020204" pitchFamily="34" charset="0"/>
              <a:buChar char="•"/>
            </a:pPr>
            <a:r>
              <a:rPr lang="en-US" sz="1400" dirty="0"/>
              <a:t>Foreign Object Debris (FOD) Control</a:t>
            </a:r>
            <a:endParaRPr lang="en-US" sz="1400" dirty="0">
              <a:latin typeface="Verdana" panose="020B0604030504040204" pitchFamily="34" charset="0"/>
              <a:ea typeface="Verdana" panose="020B0604030504040204" pitchFamily="34" charset="0"/>
            </a:endParaRPr>
          </a:p>
        </p:txBody>
      </p:sp>
      <p:pic>
        <p:nvPicPr>
          <p:cNvPr id="14" name="Picture 13">
            <a:extLst>
              <a:ext uri="{FF2B5EF4-FFF2-40B4-BE49-F238E27FC236}">
                <a16:creationId xmlns:a16="http://schemas.microsoft.com/office/drawing/2014/main" id="{BB8608AD-D6A1-A240-A1BD-35118A351336}"/>
              </a:ext>
            </a:extLst>
          </p:cNvPr>
          <p:cNvPicPr>
            <a:picLocks noChangeAspect="1"/>
          </p:cNvPicPr>
          <p:nvPr/>
        </p:nvPicPr>
        <p:blipFill>
          <a:blip r:embed="rId3"/>
          <a:stretch>
            <a:fillRect/>
          </a:stretch>
        </p:blipFill>
        <p:spPr>
          <a:xfrm>
            <a:off x="10753451" y="229196"/>
            <a:ext cx="1209950" cy="1211967"/>
          </a:xfrm>
          <a:prstGeom prst="rect">
            <a:avLst/>
          </a:prstGeom>
        </p:spPr>
      </p:pic>
      <p:pic>
        <p:nvPicPr>
          <p:cNvPr id="19" name="Picture 18">
            <a:extLst>
              <a:ext uri="{FF2B5EF4-FFF2-40B4-BE49-F238E27FC236}">
                <a16:creationId xmlns:a16="http://schemas.microsoft.com/office/drawing/2014/main" id="{3CEA3298-4DB4-9F4E-9FC4-B2E40317DE11}"/>
              </a:ext>
            </a:extLst>
          </p:cNvPr>
          <p:cNvPicPr>
            <a:picLocks noChangeAspect="1"/>
          </p:cNvPicPr>
          <p:nvPr/>
        </p:nvPicPr>
        <p:blipFill>
          <a:blip r:embed="rId4"/>
          <a:stretch>
            <a:fillRect/>
          </a:stretch>
        </p:blipFill>
        <p:spPr>
          <a:xfrm>
            <a:off x="4149970" y="341003"/>
            <a:ext cx="4634819" cy="3087997"/>
          </a:xfrm>
          <a:prstGeom prst="rect">
            <a:avLst/>
          </a:prstGeom>
        </p:spPr>
      </p:pic>
      <p:pic>
        <p:nvPicPr>
          <p:cNvPr id="15" name="Picture 11">
            <a:extLst>
              <a:ext uri="{FF2B5EF4-FFF2-40B4-BE49-F238E27FC236}">
                <a16:creationId xmlns:a16="http://schemas.microsoft.com/office/drawing/2014/main" id="{9557BB13-DDAF-404A-B953-E23D057C257C}"/>
              </a:ext>
            </a:extLst>
          </p:cNvPr>
          <p:cNvPicPr>
            <a:picLocks noChangeAspect="1"/>
          </p:cNvPicPr>
          <p:nvPr/>
        </p:nvPicPr>
        <p:blipFill>
          <a:blip r:embed="rId5">
            <a:extLst>
              <a:ext uri="{28A0092B-C50C-407E-A947-70E740481C1C}">
                <a14:useLocalDpi xmlns:a14="http://schemas.microsoft.com/office/drawing/2010/main" val="0"/>
              </a:ext>
            </a:extLst>
          </a:blip>
          <a:srcRect t="8559" r="44032" b="18640"/>
          <a:stretch>
            <a:fillRect/>
          </a:stretch>
        </p:blipFill>
        <p:spPr bwMode="auto">
          <a:xfrm>
            <a:off x="4149970" y="3439951"/>
            <a:ext cx="2784176" cy="2734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a:extLst>
              <a:ext uri="{FF2B5EF4-FFF2-40B4-BE49-F238E27FC236}">
                <a16:creationId xmlns:a16="http://schemas.microsoft.com/office/drawing/2014/main" id="{E6926EA4-C448-1E47-A7C1-656939661DE9}"/>
              </a:ext>
            </a:extLst>
          </p:cNvPr>
          <p:cNvPicPr>
            <a:picLocks noChangeAspect="1"/>
          </p:cNvPicPr>
          <p:nvPr/>
        </p:nvPicPr>
        <p:blipFill>
          <a:blip r:embed="rId6"/>
          <a:stretch>
            <a:fillRect/>
          </a:stretch>
        </p:blipFill>
        <p:spPr>
          <a:xfrm>
            <a:off x="6925570" y="3418049"/>
            <a:ext cx="2280805" cy="3041073"/>
          </a:xfrm>
          <a:prstGeom prst="rect">
            <a:avLst/>
          </a:prstGeom>
        </p:spPr>
      </p:pic>
      <p:pic>
        <p:nvPicPr>
          <p:cNvPr id="20" name="Picture 19">
            <a:extLst>
              <a:ext uri="{FF2B5EF4-FFF2-40B4-BE49-F238E27FC236}">
                <a16:creationId xmlns:a16="http://schemas.microsoft.com/office/drawing/2014/main" id="{A6D6EA29-FC09-7841-A7F1-C6B025C25586}"/>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9206375" y="4183868"/>
            <a:ext cx="1886854" cy="2343686"/>
          </a:xfrm>
          <a:prstGeom prst="rect">
            <a:avLst/>
          </a:prstGeom>
        </p:spPr>
      </p:pic>
      <p:grpSp>
        <p:nvGrpSpPr>
          <p:cNvPr id="9" name="Group 8">
            <a:extLst>
              <a:ext uri="{FF2B5EF4-FFF2-40B4-BE49-F238E27FC236}">
                <a16:creationId xmlns:a16="http://schemas.microsoft.com/office/drawing/2014/main" id="{3E035DB9-0765-A74C-B500-22E44FA5D654}"/>
              </a:ext>
            </a:extLst>
          </p:cNvPr>
          <p:cNvGrpSpPr/>
          <p:nvPr/>
        </p:nvGrpSpPr>
        <p:grpSpPr>
          <a:xfrm>
            <a:off x="8738094" y="2301427"/>
            <a:ext cx="3353809" cy="1872995"/>
            <a:chOff x="7415877" y="4746645"/>
            <a:chExt cx="3353809" cy="1872995"/>
          </a:xfrm>
        </p:grpSpPr>
        <p:sp>
          <p:nvSpPr>
            <p:cNvPr id="10" name="Rounded Rectangle 9">
              <a:extLst>
                <a:ext uri="{FF2B5EF4-FFF2-40B4-BE49-F238E27FC236}">
                  <a16:creationId xmlns:a16="http://schemas.microsoft.com/office/drawing/2014/main" id="{7FAF701A-AC50-AD4F-82A2-A6DA41207675}"/>
                </a:ext>
              </a:extLst>
            </p:cNvPr>
            <p:cNvSpPr/>
            <p:nvPr/>
          </p:nvSpPr>
          <p:spPr>
            <a:xfrm>
              <a:off x="7415877" y="4746645"/>
              <a:ext cx="3353809" cy="1872995"/>
            </a:xfrm>
            <a:prstGeom prst="roundRect">
              <a:avLst/>
            </a:prstGeom>
            <a:solidFill>
              <a:schemeClr val="tx2">
                <a:lumMod val="20000"/>
                <a:lumOff val="8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US" b="1" dirty="0">
                  <a:solidFill>
                    <a:schemeClr val="tx1"/>
                  </a:solidFill>
                </a:rPr>
                <a:t>Combustion Chambers</a:t>
              </a:r>
            </a:p>
          </p:txBody>
        </p:sp>
        <p:pic>
          <p:nvPicPr>
            <p:cNvPr id="11" name="Picture 10">
              <a:extLst>
                <a:ext uri="{FF2B5EF4-FFF2-40B4-BE49-F238E27FC236}">
                  <a16:creationId xmlns:a16="http://schemas.microsoft.com/office/drawing/2014/main" id="{419DCBB8-183E-B04B-BE62-F356C296552A}"/>
                </a:ext>
              </a:extLst>
            </p:cNvPr>
            <p:cNvPicPr/>
            <p:nvPr/>
          </p:nvPicPr>
          <p:blipFill rotWithShape="1">
            <a:blip r:embed="rId8" cstate="email">
              <a:extLst>
                <a:ext uri="{28A0092B-C50C-407E-A947-70E740481C1C}">
                  <a14:useLocalDpi xmlns:a14="http://schemas.microsoft.com/office/drawing/2010/main"/>
                </a:ext>
              </a:extLst>
            </a:blip>
            <a:srcRect b="41826"/>
            <a:stretch/>
          </p:blipFill>
          <p:spPr bwMode="auto">
            <a:xfrm>
              <a:off x="7529003" y="5245027"/>
              <a:ext cx="3099668" cy="1264975"/>
            </a:xfrm>
            <a:prstGeom prst="rect">
              <a:avLst/>
            </a:prstGeom>
            <a:noFill/>
            <a:ln>
              <a:noFill/>
            </a:ln>
            <a:extLst>
              <a:ext uri="{53640926-AAD7-44D8-BBD7-CCE9431645EC}">
                <a14:shadowObscured xmlns:a14="http://schemas.microsoft.com/office/drawing/2010/main"/>
              </a:ext>
            </a:extLst>
          </p:spPr>
        </p:pic>
      </p:grpSp>
      <p:sp>
        <p:nvSpPr>
          <p:cNvPr id="2" name="Rectangle 2">
            <a:extLst>
              <a:ext uri="{FF2B5EF4-FFF2-40B4-BE49-F238E27FC236}">
                <a16:creationId xmlns:a16="http://schemas.microsoft.com/office/drawing/2014/main" id="{FB46293E-ADB2-FD4D-A625-43DFCC63EBA9}"/>
              </a:ext>
            </a:extLst>
          </p:cNvPr>
          <p:cNvSpPr>
            <a:spLocks noChangeArrowheads="1"/>
          </p:cNvSpPr>
          <p:nvPr/>
        </p:nvSpPr>
        <p:spPr bwMode="auto">
          <a:xfrm flipV="1">
            <a:off x="12192920" y="311564"/>
            <a:ext cx="733305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1025" name="Picture 5">
            <a:extLst>
              <a:ext uri="{FF2B5EF4-FFF2-40B4-BE49-F238E27FC236}">
                <a16:creationId xmlns:a16="http://schemas.microsoft.com/office/drawing/2014/main" id="{BE87B694-3829-3440-896D-B1442B6B6780}"/>
              </a:ext>
            </a:extLst>
          </p:cNvPr>
          <p:cNvPicPr>
            <a:picLocks noChangeAspect="1" noChangeArrowheads="1"/>
          </p:cNvPicPr>
          <p:nvPr/>
        </p:nvPicPr>
        <p:blipFill>
          <a:blip r:embed="rId9" r:link="rId10">
            <a:extLst>
              <a:ext uri="{28A0092B-C50C-407E-A947-70E740481C1C}">
                <a14:useLocalDpi xmlns:a14="http://schemas.microsoft.com/office/drawing/2010/main" val="0"/>
              </a:ext>
            </a:extLst>
          </a:blip>
          <a:srcRect/>
          <a:stretch>
            <a:fillRect/>
          </a:stretch>
        </p:blipFill>
        <p:spPr bwMode="auto">
          <a:xfrm>
            <a:off x="8458701" y="923548"/>
            <a:ext cx="2294750" cy="1355117"/>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descr="NASA completes weld of rocket adapter for first Artemis launch with crew |  Aerotech News &amp;amp; Review">
            <a:extLst>
              <a:ext uri="{FF2B5EF4-FFF2-40B4-BE49-F238E27FC236}">
                <a16:creationId xmlns:a16="http://schemas.microsoft.com/office/drawing/2014/main" id="{93D45439-CCEF-4D42-B9E8-DACFB2D794F6}"/>
              </a:ext>
            </a:extLst>
          </p:cNvPr>
          <p:cNvPicPr>
            <a:picLocks noChangeAspect="1" noChangeArrowheads="1"/>
          </p:cNvPicPr>
          <p:nvPr/>
        </p:nvPicPr>
        <p:blipFill>
          <a:blip r:embed="rId11">
            <a:extLst>
              <a:ext uri="{28A0092B-C50C-407E-A947-70E740481C1C}">
                <a14:useLocalDpi xmlns:a14="http://schemas.microsoft.com/office/drawing/2010/main"/>
              </a:ext>
            </a:extLst>
          </a:blip>
          <a:srcRect/>
          <a:stretch>
            <a:fillRect/>
          </a:stretch>
        </p:blipFill>
        <p:spPr bwMode="auto">
          <a:xfrm>
            <a:off x="4083539" y="93632"/>
            <a:ext cx="2103825" cy="13978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49592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25">
            <a:extLst>
              <a:ext uri="{FF2B5EF4-FFF2-40B4-BE49-F238E27FC236}">
                <a16:creationId xmlns:a16="http://schemas.microsoft.com/office/drawing/2014/main" id="{87DD5F1C-47BC-2B4A-9F5F-4FE35066C8CA}"/>
              </a:ext>
            </a:extLst>
          </p:cNvPr>
          <p:cNvSpPr txBox="1">
            <a:spLocks/>
          </p:cNvSpPr>
          <p:nvPr/>
        </p:nvSpPr>
        <p:spPr>
          <a:xfrm>
            <a:off x="228600" y="165361"/>
            <a:ext cx="3657600" cy="6513637"/>
          </a:xfrm>
          <a:prstGeom prst="rect">
            <a:avLst/>
          </a:prstGeom>
        </p:spPr>
        <p:txBody>
          <a:bodyPr vert="horz" lIns="80682" tIns="40341" rIns="80682" bIns="40341" rtlCol="0" anchor="t">
            <a:noAutofit/>
          </a:bodyPr>
          <a:lstStyle>
            <a:lvl1pPr marL="0" indent="0" algn="l" defTabSz="914400" rtl="0" eaLnBrk="1" latinLnBrk="0" hangingPunct="1">
              <a:lnSpc>
                <a:spcPct val="150000"/>
              </a:lnSpc>
              <a:spcBef>
                <a:spcPts val="1059"/>
              </a:spcBef>
              <a:buFont typeface="Arial" panose="020B0604020202020204" pitchFamily="34" charset="0"/>
              <a:buNone/>
              <a:defRPr sz="971" kern="1200">
                <a:solidFill>
                  <a:schemeClr val="bg1"/>
                </a:solidFill>
                <a:latin typeface="+mn-lt"/>
                <a:ea typeface="+mn-ea"/>
                <a:cs typeface="Arial" panose="020B0604020202020204" pitchFamily="34" charset="0"/>
              </a:defRPr>
            </a:lvl1pPr>
            <a:lvl2pPr marL="403433" indent="0" algn="l" defTabSz="914400" rtl="0" eaLnBrk="1" latinLnBrk="0" hangingPunct="1">
              <a:lnSpc>
                <a:spcPct val="150000"/>
              </a:lnSpc>
              <a:spcBef>
                <a:spcPts val="1059"/>
              </a:spcBef>
              <a:buFont typeface="Arial" panose="020B0604020202020204" pitchFamily="34" charset="0"/>
              <a:buNone/>
              <a:defRPr sz="971" kern="1200">
                <a:solidFill>
                  <a:schemeClr val="bg1"/>
                </a:solidFill>
                <a:latin typeface="+mn-lt"/>
                <a:ea typeface="+mn-ea"/>
                <a:cs typeface="Arial" panose="020B0604020202020204" pitchFamily="34" charset="0"/>
              </a:defRPr>
            </a:lvl2pPr>
            <a:lvl3pPr marL="806867" indent="0" algn="l" defTabSz="914400" rtl="0" eaLnBrk="1" latinLnBrk="0" hangingPunct="1">
              <a:lnSpc>
                <a:spcPct val="150000"/>
              </a:lnSpc>
              <a:spcBef>
                <a:spcPts val="1059"/>
              </a:spcBef>
              <a:buFont typeface="Arial" panose="020B0604020202020204" pitchFamily="34" charset="0"/>
              <a:buNone/>
              <a:defRPr sz="971" kern="1200">
                <a:solidFill>
                  <a:schemeClr val="bg1"/>
                </a:solidFill>
                <a:latin typeface="+mn-lt"/>
                <a:ea typeface="+mn-ea"/>
                <a:cs typeface="Arial" panose="020B0604020202020204" pitchFamily="34" charset="0"/>
              </a:defRPr>
            </a:lvl3pPr>
            <a:lvl4pPr marL="1210300" indent="0" algn="l" defTabSz="914400" rtl="0" eaLnBrk="1" latinLnBrk="0" hangingPunct="1">
              <a:lnSpc>
                <a:spcPct val="150000"/>
              </a:lnSpc>
              <a:spcBef>
                <a:spcPts val="1059"/>
              </a:spcBef>
              <a:buFont typeface="Arial" panose="020B0604020202020204" pitchFamily="34" charset="0"/>
              <a:buNone/>
              <a:defRPr sz="971" kern="1200">
                <a:solidFill>
                  <a:schemeClr val="bg1"/>
                </a:solidFill>
                <a:latin typeface="+mn-lt"/>
                <a:ea typeface="+mn-ea"/>
                <a:cs typeface="Arial" panose="020B0604020202020204" pitchFamily="34" charset="0"/>
              </a:defRPr>
            </a:lvl4pPr>
            <a:lvl5pPr marL="1613733" indent="0" algn="l" defTabSz="914400" rtl="0" eaLnBrk="1" latinLnBrk="0" hangingPunct="1">
              <a:lnSpc>
                <a:spcPct val="150000"/>
              </a:lnSpc>
              <a:spcBef>
                <a:spcPts val="1059"/>
              </a:spcBef>
              <a:buFont typeface="Arial" panose="020B0604020202020204" pitchFamily="34" charset="0"/>
              <a:buNone/>
              <a:defRPr sz="971" kern="1200">
                <a:solidFill>
                  <a:schemeClr val="bg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spcBef>
                <a:spcPts val="0"/>
              </a:spcBef>
            </a:pPr>
            <a:r>
              <a:rPr lang="en-US" sz="1400" b="1" dirty="0">
                <a:latin typeface="Verdana" panose="020B0604030504040204" pitchFamily="34" charset="0"/>
                <a:ea typeface="Verdana" panose="020B0604030504040204" pitchFamily="34" charset="0"/>
              </a:rPr>
              <a:t>Selected “In Space” Advanced Manufacturing Capabilities</a:t>
            </a:r>
          </a:p>
          <a:p>
            <a:pPr marL="171450" indent="-171450">
              <a:buFont typeface="Arial" panose="020B0604020202020204" pitchFamily="34" charset="0"/>
              <a:buChar char="•"/>
            </a:pPr>
            <a:r>
              <a:rPr lang="en-US" sz="1400" dirty="0"/>
              <a:t>In-Space Manufacturing </a:t>
            </a:r>
          </a:p>
          <a:p>
            <a:pPr marL="612557" lvl="2" indent="-171450" defTabSz="640080">
              <a:lnSpc>
                <a:spcPct val="100000"/>
              </a:lnSpc>
              <a:spcBef>
                <a:spcPts val="459"/>
              </a:spcBef>
              <a:buFont typeface="Arial" panose="020B0604020202020204" pitchFamily="34" charset="0"/>
              <a:buChar char="•"/>
            </a:pPr>
            <a:r>
              <a:rPr lang="en-US" sz="1400" dirty="0"/>
              <a:t>On-orbit Servicing And Manufacturing (OSAM) </a:t>
            </a:r>
          </a:p>
          <a:p>
            <a:pPr marL="612557" lvl="2" indent="-171450" defTabSz="640080">
              <a:lnSpc>
                <a:spcPct val="100000"/>
              </a:lnSpc>
              <a:spcBef>
                <a:spcPts val="459"/>
              </a:spcBef>
              <a:buFont typeface="Arial" panose="020B0604020202020204" pitchFamily="34" charset="0"/>
              <a:buChar char="•"/>
            </a:pPr>
            <a:r>
              <a:rPr lang="en-US" sz="1400" dirty="0">
                <a:solidFill>
                  <a:schemeClr val="tx1"/>
                </a:solidFill>
              </a:rPr>
              <a:t>Lunar surface excavation/construction </a:t>
            </a:r>
          </a:p>
          <a:p>
            <a:pPr marL="612557" lvl="2" indent="-171450" defTabSz="640080">
              <a:lnSpc>
                <a:spcPct val="100000"/>
              </a:lnSpc>
              <a:spcBef>
                <a:spcPts val="459"/>
              </a:spcBef>
              <a:buFont typeface="Arial" panose="020B0604020202020204" pitchFamily="34" charset="0"/>
              <a:buChar char="•"/>
            </a:pPr>
            <a:r>
              <a:rPr lang="en-US" sz="1400" dirty="0">
                <a:solidFill>
                  <a:schemeClr val="tx1"/>
                </a:solidFill>
              </a:rPr>
              <a:t>In-Situ Resource Utilization (ISRU)  </a:t>
            </a:r>
          </a:p>
          <a:p>
            <a:pPr marL="171450" indent="-171450">
              <a:buFont typeface="Arial" panose="020B0604020202020204" pitchFamily="34" charset="0"/>
              <a:buChar char="•"/>
            </a:pPr>
            <a:r>
              <a:rPr lang="en-US" sz="1400" dirty="0">
                <a:solidFill>
                  <a:schemeClr val="tx1"/>
                </a:solidFill>
              </a:rPr>
              <a:t>Joining / Welding </a:t>
            </a:r>
          </a:p>
          <a:p>
            <a:pPr marL="392003" lvl="1" indent="-171450">
              <a:lnSpc>
                <a:spcPct val="100000"/>
              </a:lnSpc>
              <a:spcBef>
                <a:spcPts val="459"/>
              </a:spcBef>
              <a:buFont typeface="Arial" panose="020B0604020202020204" pitchFamily="34" charset="0"/>
              <a:buChar char="•"/>
            </a:pPr>
            <a:r>
              <a:rPr lang="en-US" sz="1400" dirty="0">
                <a:solidFill>
                  <a:schemeClr val="tx1"/>
                </a:solidFill>
              </a:rPr>
              <a:t>Laser and e-beam welding – manufacturing and repair</a:t>
            </a:r>
          </a:p>
          <a:p>
            <a:pPr marL="171450" indent="-171450">
              <a:buFont typeface="Arial" panose="020B0604020202020204" pitchFamily="34" charset="0"/>
              <a:buChar char="•"/>
            </a:pPr>
            <a:r>
              <a:rPr lang="en-US" sz="1400" dirty="0">
                <a:solidFill>
                  <a:schemeClr val="tx1"/>
                </a:solidFill>
              </a:rPr>
              <a:t>Additive Manufacturing </a:t>
            </a:r>
          </a:p>
          <a:p>
            <a:pPr marL="392003" lvl="1" indent="-171450">
              <a:lnSpc>
                <a:spcPct val="100000"/>
              </a:lnSpc>
              <a:spcBef>
                <a:spcPts val="459"/>
              </a:spcBef>
              <a:buFont typeface="Arial" panose="020B0604020202020204" pitchFamily="34" charset="0"/>
              <a:buChar char="•"/>
            </a:pPr>
            <a:r>
              <a:rPr lang="en-US" sz="1400" dirty="0">
                <a:solidFill>
                  <a:schemeClr val="tx1"/>
                </a:solidFill>
              </a:rPr>
              <a:t>AM with In-Situ Resources- </a:t>
            </a:r>
          </a:p>
          <a:p>
            <a:pPr marL="392003" lvl="1" indent="-171450">
              <a:lnSpc>
                <a:spcPct val="100000"/>
              </a:lnSpc>
              <a:spcBef>
                <a:spcPts val="459"/>
              </a:spcBef>
              <a:buFont typeface="Arial" panose="020B0604020202020204" pitchFamily="34" charset="0"/>
              <a:buChar char="•"/>
            </a:pPr>
            <a:r>
              <a:rPr lang="en-US" sz="1400" dirty="0">
                <a:solidFill>
                  <a:schemeClr val="tx1"/>
                </a:solidFill>
              </a:rPr>
              <a:t>Standards and certification </a:t>
            </a:r>
          </a:p>
          <a:p>
            <a:pPr marL="392003" lvl="1" indent="-171450">
              <a:lnSpc>
                <a:spcPct val="100000"/>
              </a:lnSpc>
              <a:spcBef>
                <a:spcPts val="459"/>
              </a:spcBef>
              <a:buFont typeface="Arial" panose="020B0604020202020204" pitchFamily="34" charset="0"/>
              <a:buChar char="•"/>
            </a:pPr>
            <a:r>
              <a:rPr lang="en-US" sz="1400" dirty="0">
                <a:solidFill>
                  <a:schemeClr val="tx1"/>
                </a:solidFill>
              </a:rPr>
              <a:t>3D printed electronics </a:t>
            </a:r>
          </a:p>
          <a:p>
            <a:pPr marL="623987" lvl="2">
              <a:lnSpc>
                <a:spcPct val="100000"/>
              </a:lnSpc>
              <a:spcBef>
                <a:spcPts val="459"/>
              </a:spcBef>
            </a:pPr>
            <a:r>
              <a:rPr lang="en-US" sz="1400" dirty="0">
                <a:solidFill>
                  <a:schemeClr val="tx1"/>
                </a:solidFill>
              </a:rPr>
              <a:t>&amp; sensors</a:t>
            </a:r>
          </a:p>
          <a:p>
            <a:pPr marL="171450" indent="-171450">
              <a:buFont typeface="Arial" panose="020B0604020202020204" pitchFamily="34" charset="0"/>
              <a:buChar char="•"/>
            </a:pPr>
            <a:r>
              <a:rPr lang="en-US" sz="1400" dirty="0">
                <a:solidFill>
                  <a:schemeClr val="tx1"/>
                </a:solidFill>
              </a:rPr>
              <a:t>Digital Transformation </a:t>
            </a:r>
          </a:p>
          <a:p>
            <a:pPr marL="441107" lvl="2">
              <a:lnSpc>
                <a:spcPct val="100000"/>
              </a:lnSpc>
              <a:spcBef>
                <a:spcPts val="459"/>
              </a:spcBef>
            </a:pPr>
            <a:r>
              <a:rPr lang="en-US" sz="1400" dirty="0">
                <a:solidFill>
                  <a:schemeClr val="tx1"/>
                </a:solidFill>
              </a:rPr>
              <a:t>Interest in AI / ML for </a:t>
            </a:r>
          </a:p>
          <a:p>
            <a:pPr marL="441107" lvl="2">
              <a:lnSpc>
                <a:spcPct val="100000"/>
              </a:lnSpc>
              <a:spcBef>
                <a:spcPts val="459"/>
              </a:spcBef>
            </a:pPr>
            <a:r>
              <a:rPr lang="en-US" sz="1400" dirty="0">
                <a:solidFill>
                  <a:schemeClr val="tx1"/>
                </a:solidFill>
              </a:rPr>
              <a:t>remote operations</a:t>
            </a:r>
          </a:p>
          <a:p>
            <a:pPr marL="171450" indent="-171450">
              <a:buFont typeface="Arial" panose="020B0604020202020204" pitchFamily="34" charset="0"/>
              <a:buChar char="•"/>
            </a:pPr>
            <a:r>
              <a:rPr lang="en-US" sz="1400" dirty="0">
                <a:solidFill>
                  <a:schemeClr val="tx1"/>
                </a:solidFill>
              </a:rPr>
              <a:t>Manufacturing Support </a:t>
            </a:r>
          </a:p>
          <a:p>
            <a:pPr marL="220553" lvl="1">
              <a:lnSpc>
                <a:spcPct val="100000"/>
              </a:lnSpc>
              <a:spcBef>
                <a:spcPts val="459"/>
              </a:spcBef>
            </a:pPr>
            <a:r>
              <a:rPr lang="en-US" sz="1400" dirty="0">
                <a:solidFill>
                  <a:schemeClr val="tx1"/>
                </a:solidFill>
              </a:rPr>
              <a:t>Non-destructive Evaluation </a:t>
            </a:r>
          </a:p>
        </p:txBody>
      </p:sp>
      <p:pic>
        <p:nvPicPr>
          <p:cNvPr id="12" name="Picture 11">
            <a:extLst>
              <a:ext uri="{FF2B5EF4-FFF2-40B4-BE49-F238E27FC236}">
                <a16:creationId xmlns:a16="http://schemas.microsoft.com/office/drawing/2014/main" id="{662094BB-3C75-D842-BC7A-40DB64DE54AE}"/>
              </a:ext>
            </a:extLst>
          </p:cNvPr>
          <p:cNvPicPr>
            <a:picLocks noChangeAspect="1"/>
          </p:cNvPicPr>
          <p:nvPr/>
        </p:nvPicPr>
        <p:blipFill>
          <a:blip r:embed="rId3"/>
          <a:stretch>
            <a:fillRect/>
          </a:stretch>
        </p:blipFill>
        <p:spPr>
          <a:xfrm>
            <a:off x="10704648" y="280567"/>
            <a:ext cx="1209950" cy="1211967"/>
          </a:xfrm>
          <a:prstGeom prst="rect">
            <a:avLst/>
          </a:prstGeom>
        </p:spPr>
      </p:pic>
      <p:sp>
        <p:nvSpPr>
          <p:cNvPr id="13" name="TextBox 12">
            <a:extLst>
              <a:ext uri="{FF2B5EF4-FFF2-40B4-BE49-F238E27FC236}">
                <a16:creationId xmlns:a16="http://schemas.microsoft.com/office/drawing/2014/main" id="{E32A3574-B102-4B47-B11A-67C10FD53EA4}"/>
              </a:ext>
            </a:extLst>
          </p:cNvPr>
          <p:cNvSpPr txBox="1"/>
          <p:nvPr/>
        </p:nvSpPr>
        <p:spPr>
          <a:xfrm>
            <a:off x="4208994" y="495003"/>
            <a:ext cx="6495653" cy="1384995"/>
          </a:xfrm>
          <a:prstGeom prst="rect">
            <a:avLst/>
          </a:prstGeom>
          <a:noFill/>
        </p:spPr>
        <p:txBody>
          <a:bodyPr wrap="square" rtlCol="0">
            <a:spAutoFit/>
          </a:bodyPr>
          <a:lstStyle/>
          <a:p>
            <a:pPr algn="ctr"/>
            <a:r>
              <a:rPr lang="en-US" sz="2800" dirty="0"/>
              <a:t>M&amp;P capabilities will play a major role in maximizing component re-use, recycling and in-situ resource utilization.</a:t>
            </a:r>
          </a:p>
        </p:txBody>
      </p:sp>
      <p:pic>
        <p:nvPicPr>
          <p:cNvPr id="14" name="Picture 13">
            <a:extLst>
              <a:ext uri="{FF2B5EF4-FFF2-40B4-BE49-F238E27FC236}">
                <a16:creationId xmlns:a16="http://schemas.microsoft.com/office/drawing/2014/main" id="{294E4C4B-1FF4-6945-BCC7-768E21AA03F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735180" y="2030469"/>
            <a:ext cx="2167212" cy="4579768"/>
          </a:xfrm>
          <a:prstGeom prst="rect">
            <a:avLst/>
          </a:prstGeom>
        </p:spPr>
      </p:pic>
      <p:pic>
        <p:nvPicPr>
          <p:cNvPr id="15" name="Picture 14">
            <a:extLst>
              <a:ext uri="{FF2B5EF4-FFF2-40B4-BE49-F238E27FC236}">
                <a16:creationId xmlns:a16="http://schemas.microsoft.com/office/drawing/2014/main" id="{436E300D-241E-3E4B-8262-4D6EF9AE00C6}"/>
              </a:ext>
            </a:extLst>
          </p:cNvPr>
          <p:cNvPicPr>
            <a:picLocks noChangeAspect="1"/>
          </p:cNvPicPr>
          <p:nvPr/>
        </p:nvPicPr>
        <p:blipFill>
          <a:blip r:embed="rId5"/>
          <a:stretch>
            <a:fillRect/>
          </a:stretch>
        </p:blipFill>
        <p:spPr>
          <a:xfrm>
            <a:off x="7456821" y="2532885"/>
            <a:ext cx="3553429" cy="3583800"/>
          </a:xfrm>
          <a:prstGeom prst="rect">
            <a:avLst/>
          </a:prstGeom>
        </p:spPr>
      </p:pic>
    </p:spTree>
    <p:extLst>
      <p:ext uri="{BB962C8B-B14F-4D97-AF65-F5344CB8AC3E}">
        <p14:creationId xmlns:p14="http://schemas.microsoft.com/office/powerpoint/2010/main" val="35870069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Placeholder 25">
            <a:extLst>
              <a:ext uri="{FF2B5EF4-FFF2-40B4-BE49-F238E27FC236}">
                <a16:creationId xmlns:a16="http://schemas.microsoft.com/office/drawing/2014/main" id="{CE9C5F90-E573-43D7-AC40-5AD946F4D032}"/>
              </a:ext>
            </a:extLst>
          </p:cNvPr>
          <p:cNvSpPr>
            <a:spLocks noGrp="1"/>
          </p:cNvSpPr>
          <p:nvPr>
            <p:ph type="body" sz="quarter" idx="14"/>
          </p:nvPr>
        </p:nvSpPr>
        <p:spPr>
          <a:xfrm>
            <a:off x="218494" y="147632"/>
            <a:ext cx="3657600" cy="5016239"/>
          </a:xfrm>
        </p:spPr>
        <p:txBody>
          <a:bodyPr vert="horz" lIns="80682" tIns="40341" rIns="80682" bIns="40341" rtlCol="0" anchor="t">
            <a:noAutofit/>
          </a:bodyPr>
          <a:lstStyle/>
          <a:p>
            <a:pPr algn="ctr">
              <a:lnSpc>
                <a:spcPct val="100000"/>
              </a:lnSpc>
              <a:spcBef>
                <a:spcPts val="0"/>
              </a:spcBef>
            </a:pPr>
            <a:r>
              <a:rPr lang="en-US" sz="1400" b="1" dirty="0">
                <a:latin typeface="Verdana" panose="020B0604030504040204" pitchFamily="34" charset="0"/>
                <a:ea typeface="Verdana" panose="020B0604030504040204" pitchFamily="34" charset="0"/>
              </a:rPr>
              <a:t>Selected Digital Transformation Capabilities</a:t>
            </a:r>
          </a:p>
          <a:p>
            <a:pPr marL="285750" indent="-285750">
              <a:lnSpc>
                <a:spcPct val="100000"/>
              </a:lnSpc>
              <a:buFont typeface="Arial" panose="020B0604020202020204" pitchFamily="34" charset="0"/>
              <a:buChar char="•"/>
            </a:pPr>
            <a:r>
              <a:rPr lang="en-US" sz="1400" dirty="0"/>
              <a:t>Digital Transformation - Interest in applications of</a:t>
            </a:r>
          </a:p>
          <a:p>
            <a:pPr marL="635417" lvl="2" indent="-285750">
              <a:lnSpc>
                <a:spcPct val="100000"/>
              </a:lnSpc>
              <a:spcBef>
                <a:spcPts val="459"/>
              </a:spcBef>
              <a:buFont typeface="Arial" panose="020B0604020202020204" pitchFamily="34" charset="0"/>
              <a:buChar char="•"/>
            </a:pPr>
            <a:r>
              <a:rPr lang="en-US" sz="1400" dirty="0"/>
              <a:t>Artificial Intelligence </a:t>
            </a:r>
          </a:p>
          <a:p>
            <a:pPr marL="635417" lvl="2" indent="-285750">
              <a:lnSpc>
                <a:spcPct val="100000"/>
              </a:lnSpc>
              <a:spcBef>
                <a:spcPts val="459"/>
              </a:spcBef>
              <a:buFont typeface="Arial" panose="020B0604020202020204" pitchFamily="34" charset="0"/>
              <a:buChar char="•"/>
            </a:pPr>
            <a:r>
              <a:rPr lang="en-US" sz="1400" dirty="0"/>
              <a:t>Machine Learning </a:t>
            </a:r>
          </a:p>
          <a:p>
            <a:pPr marL="635417" lvl="2" indent="-285750">
              <a:lnSpc>
                <a:spcPct val="100000"/>
              </a:lnSpc>
              <a:spcBef>
                <a:spcPts val="459"/>
              </a:spcBef>
              <a:buFont typeface="Arial" panose="020B0604020202020204" pitchFamily="34" charset="0"/>
              <a:buChar char="•"/>
            </a:pPr>
            <a:r>
              <a:rPr lang="en-US" sz="1400" dirty="0"/>
              <a:t>Model Based Engineering</a:t>
            </a:r>
          </a:p>
          <a:p>
            <a:pPr marL="635417" lvl="2" indent="-285750">
              <a:lnSpc>
                <a:spcPct val="100000"/>
              </a:lnSpc>
              <a:spcBef>
                <a:spcPts val="459"/>
              </a:spcBef>
              <a:buFont typeface="Arial" panose="020B0604020202020204" pitchFamily="34" charset="0"/>
              <a:buChar char="•"/>
            </a:pPr>
            <a:r>
              <a:rPr lang="en-US" sz="1400" dirty="0"/>
              <a:t>Autonomy &amp; Remote Operations</a:t>
            </a:r>
          </a:p>
          <a:p>
            <a:pPr marL="635417" lvl="2" indent="-285750">
              <a:lnSpc>
                <a:spcPct val="100000"/>
              </a:lnSpc>
              <a:spcBef>
                <a:spcPts val="459"/>
              </a:spcBef>
              <a:buFont typeface="Arial" panose="020B0604020202020204" pitchFamily="34" charset="0"/>
              <a:buChar char="•"/>
            </a:pPr>
            <a:r>
              <a:rPr lang="en-US" sz="1400" dirty="0"/>
              <a:t>Digital Twin</a:t>
            </a:r>
          </a:p>
          <a:p>
            <a:pPr marL="285750" indent="-285750">
              <a:buFont typeface="Arial" panose="020B0604020202020204" pitchFamily="34" charset="0"/>
              <a:buChar char="•"/>
            </a:pPr>
            <a:r>
              <a:rPr lang="en-US" sz="1400" dirty="0"/>
              <a:t>Manufacturing Support</a:t>
            </a:r>
          </a:p>
          <a:p>
            <a:pPr marL="635417" lvl="2" indent="-285750">
              <a:lnSpc>
                <a:spcPct val="100000"/>
              </a:lnSpc>
              <a:spcBef>
                <a:spcPts val="459"/>
              </a:spcBef>
              <a:buFont typeface="Arial" panose="020B0604020202020204" pitchFamily="34" charset="0"/>
              <a:buChar char="•"/>
            </a:pPr>
            <a:r>
              <a:rPr lang="en-US" sz="1400" dirty="0"/>
              <a:t>Structured lights scanning</a:t>
            </a:r>
          </a:p>
          <a:p>
            <a:pPr marL="635417" lvl="2" indent="-285750">
              <a:lnSpc>
                <a:spcPct val="100000"/>
              </a:lnSpc>
              <a:spcBef>
                <a:spcPts val="459"/>
              </a:spcBef>
              <a:buFont typeface="Arial" panose="020B0604020202020204" pitchFamily="34" charset="0"/>
              <a:buChar char="•"/>
            </a:pPr>
            <a:r>
              <a:rPr lang="en-US" sz="1400" dirty="0"/>
              <a:t>Simulations for optimizing production flow and human factors </a:t>
            </a:r>
          </a:p>
          <a:p>
            <a:pPr marL="635417" lvl="2" indent="-285750">
              <a:lnSpc>
                <a:spcPct val="100000"/>
              </a:lnSpc>
              <a:spcBef>
                <a:spcPts val="459"/>
              </a:spcBef>
              <a:buFont typeface="Arial" panose="020B0604020202020204" pitchFamily="34" charset="0"/>
              <a:buChar char="•"/>
            </a:pPr>
            <a:r>
              <a:rPr lang="en-US" sz="1400" dirty="0"/>
              <a:t>Paperless production systems</a:t>
            </a:r>
          </a:p>
          <a:p>
            <a:pPr marL="285750" indent="-285750">
              <a:lnSpc>
                <a:spcPct val="100000"/>
              </a:lnSpc>
              <a:buFont typeface="Arial" panose="020B0604020202020204" pitchFamily="34" charset="0"/>
              <a:buChar char="•"/>
            </a:pPr>
            <a:r>
              <a:rPr lang="en-US" sz="1400" dirty="0"/>
              <a:t>Additive Manufacturing – In process monitoring and feedback</a:t>
            </a:r>
          </a:p>
        </p:txBody>
      </p:sp>
      <p:pic>
        <p:nvPicPr>
          <p:cNvPr id="14" name="Picture 13">
            <a:extLst>
              <a:ext uri="{FF2B5EF4-FFF2-40B4-BE49-F238E27FC236}">
                <a16:creationId xmlns:a16="http://schemas.microsoft.com/office/drawing/2014/main" id="{93FAE24D-1F06-554E-A8BF-B037C75E2218}"/>
              </a:ext>
            </a:extLst>
          </p:cNvPr>
          <p:cNvPicPr>
            <a:picLocks noChangeAspect="1"/>
          </p:cNvPicPr>
          <p:nvPr/>
        </p:nvPicPr>
        <p:blipFill>
          <a:blip r:embed="rId3"/>
          <a:stretch>
            <a:fillRect/>
          </a:stretch>
        </p:blipFill>
        <p:spPr>
          <a:xfrm>
            <a:off x="10753450" y="266782"/>
            <a:ext cx="1209950" cy="1211967"/>
          </a:xfrm>
          <a:prstGeom prst="rect">
            <a:avLst/>
          </a:prstGeom>
        </p:spPr>
      </p:pic>
      <p:grpSp>
        <p:nvGrpSpPr>
          <p:cNvPr id="10" name="Group 9">
            <a:extLst>
              <a:ext uri="{FF2B5EF4-FFF2-40B4-BE49-F238E27FC236}">
                <a16:creationId xmlns:a16="http://schemas.microsoft.com/office/drawing/2014/main" id="{3142DE96-06EC-B74F-9489-0770F2256C8C}"/>
              </a:ext>
            </a:extLst>
          </p:cNvPr>
          <p:cNvGrpSpPr/>
          <p:nvPr/>
        </p:nvGrpSpPr>
        <p:grpSpPr>
          <a:xfrm>
            <a:off x="4131877" y="165361"/>
            <a:ext cx="6621573" cy="4827892"/>
            <a:chOff x="4136152" y="1011899"/>
            <a:chExt cx="7939378" cy="5647895"/>
          </a:xfrm>
        </p:grpSpPr>
        <p:pic>
          <p:nvPicPr>
            <p:cNvPr id="11" name="Picture 10">
              <a:extLst>
                <a:ext uri="{FF2B5EF4-FFF2-40B4-BE49-F238E27FC236}">
                  <a16:creationId xmlns:a16="http://schemas.microsoft.com/office/drawing/2014/main" id="{FCC76C46-C883-2A40-85C2-A7E8463B2B02}"/>
                </a:ext>
              </a:extLst>
            </p:cNvPr>
            <p:cNvPicPr>
              <a:picLocks noChangeAspect="1"/>
            </p:cNvPicPr>
            <p:nvPr/>
          </p:nvPicPr>
          <p:blipFill>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4658397" y="1011899"/>
              <a:ext cx="3185878" cy="2356263"/>
            </a:xfrm>
            <a:prstGeom prst="rect">
              <a:avLst/>
            </a:prstGeom>
          </p:spPr>
        </p:pic>
        <p:grpSp>
          <p:nvGrpSpPr>
            <p:cNvPr id="12" name="Group 11">
              <a:extLst>
                <a:ext uri="{FF2B5EF4-FFF2-40B4-BE49-F238E27FC236}">
                  <a16:creationId xmlns:a16="http://schemas.microsoft.com/office/drawing/2014/main" id="{6BB88DF8-DCE1-294E-8854-64994EC5E3EE}"/>
                </a:ext>
              </a:extLst>
            </p:cNvPr>
            <p:cNvGrpSpPr/>
            <p:nvPr/>
          </p:nvGrpSpPr>
          <p:grpSpPr>
            <a:xfrm>
              <a:off x="4155747" y="1115071"/>
              <a:ext cx="3744099" cy="2338909"/>
              <a:chOff x="6700395" y="189649"/>
              <a:chExt cx="3744099" cy="2338909"/>
            </a:xfrm>
          </p:grpSpPr>
          <p:sp>
            <p:nvSpPr>
              <p:cNvPr id="61" name="Rounded Rectangle 60">
                <a:extLst>
                  <a:ext uri="{FF2B5EF4-FFF2-40B4-BE49-F238E27FC236}">
                    <a16:creationId xmlns:a16="http://schemas.microsoft.com/office/drawing/2014/main" id="{516D07A0-F892-1F4B-BC8F-77B3BABBD017}"/>
                  </a:ext>
                </a:extLst>
              </p:cNvPr>
              <p:cNvSpPr/>
              <p:nvPr/>
            </p:nvSpPr>
            <p:spPr>
              <a:xfrm>
                <a:off x="6700395" y="190229"/>
                <a:ext cx="3744099" cy="2338329"/>
              </a:xfrm>
              <a:prstGeom prst="roundRect">
                <a:avLst>
                  <a:gd name="adj" fmla="val 8328"/>
                </a:avLst>
              </a:prstGeom>
              <a:no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2" name="TextBox 61">
                <a:extLst>
                  <a:ext uri="{FF2B5EF4-FFF2-40B4-BE49-F238E27FC236}">
                    <a16:creationId xmlns:a16="http://schemas.microsoft.com/office/drawing/2014/main" id="{98979E90-6AC5-B746-B8A5-04C3CC67E766}"/>
                  </a:ext>
                </a:extLst>
              </p:cNvPr>
              <p:cNvSpPr txBox="1"/>
              <p:nvPr/>
            </p:nvSpPr>
            <p:spPr>
              <a:xfrm>
                <a:off x="6745931" y="189649"/>
                <a:ext cx="119334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B050"/>
                    </a:solidFill>
                    <a:effectLst/>
                    <a:uLnTx/>
                    <a:uFillTx/>
                    <a:latin typeface="Calibri" panose="020F0502020204030204"/>
                    <a:ea typeface="+mn-ea"/>
                    <a:cs typeface="+mn-cs"/>
                  </a:rPr>
                  <a:t>Processing</a:t>
                </a:r>
              </a:p>
            </p:txBody>
          </p:sp>
        </p:grpSp>
        <p:cxnSp>
          <p:nvCxnSpPr>
            <p:cNvPr id="13" name="Straight Connector 12">
              <a:extLst>
                <a:ext uri="{FF2B5EF4-FFF2-40B4-BE49-F238E27FC236}">
                  <a16:creationId xmlns:a16="http://schemas.microsoft.com/office/drawing/2014/main" id="{88B4B3BD-D613-1E44-B837-B7D9F000AA41}"/>
                </a:ext>
              </a:extLst>
            </p:cNvPr>
            <p:cNvCxnSpPr>
              <a:cxnSpLocks/>
            </p:cNvCxnSpPr>
            <p:nvPr/>
          </p:nvCxnSpPr>
          <p:spPr>
            <a:xfrm flipH="1">
              <a:off x="7258364" y="3838642"/>
              <a:ext cx="1132216" cy="316661"/>
            </a:xfrm>
            <a:prstGeom prst="line">
              <a:avLst/>
            </a:prstGeom>
            <a:ln>
              <a:solidFill>
                <a:srgbClr val="00206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15" name="Rounded Rectangle 14">
              <a:extLst>
                <a:ext uri="{FF2B5EF4-FFF2-40B4-BE49-F238E27FC236}">
                  <a16:creationId xmlns:a16="http://schemas.microsoft.com/office/drawing/2014/main" id="{BC40F565-90B8-854B-9510-311F83391521}"/>
                </a:ext>
              </a:extLst>
            </p:cNvPr>
            <p:cNvSpPr/>
            <p:nvPr/>
          </p:nvSpPr>
          <p:spPr>
            <a:xfrm rot="15210298">
              <a:off x="8004872" y="3836596"/>
              <a:ext cx="97382" cy="17736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6" name="Straight Connector 15">
              <a:extLst>
                <a:ext uri="{FF2B5EF4-FFF2-40B4-BE49-F238E27FC236}">
                  <a16:creationId xmlns:a16="http://schemas.microsoft.com/office/drawing/2014/main" id="{8E416A9F-94A3-994A-BB65-62ADE3120156}"/>
                </a:ext>
              </a:extLst>
            </p:cNvPr>
            <p:cNvCxnSpPr>
              <a:cxnSpLocks/>
            </p:cNvCxnSpPr>
            <p:nvPr/>
          </p:nvCxnSpPr>
          <p:spPr>
            <a:xfrm flipV="1">
              <a:off x="7016475" y="3877076"/>
              <a:ext cx="1584037" cy="439754"/>
            </a:xfrm>
            <a:prstGeom prst="line">
              <a:avLst/>
            </a:prstGeom>
            <a:ln w="34925" cmpd="dbl">
              <a:solidFill>
                <a:srgbClr val="FF0000"/>
              </a:solidFill>
              <a:prstDash val="solid"/>
            </a:ln>
          </p:spPr>
          <p:style>
            <a:lnRef idx="1">
              <a:schemeClr val="accent1"/>
            </a:lnRef>
            <a:fillRef idx="0">
              <a:schemeClr val="accent1"/>
            </a:fillRef>
            <a:effectRef idx="0">
              <a:schemeClr val="accent1"/>
            </a:effectRef>
            <a:fontRef idx="minor">
              <a:schemeClr val="tx1"/>
            </a:fontRef>
          </p:style>
        </p:cxnSp>
        <p:sp>
          <p:nvSpPr>
            <p:cNvPr id="17" name="Rounded Rectangle 16">
              <a:extLst>
                <a:ext uri="{FF2B5EF4-FFF2-40B4-BE49-F238E27FC236}">
                  <a16:creationId xmlns:a16="http://schemas.microsoft.com/office/drawing/2014/main" id="{880B287F-A7E0-FE42-A7D6-7C35D629374C}"/>
                </a:ext>
              </a:extLst>
            </p:cNvPr>
            <p:cNvSpPr/>
            <p:nvPr/>
          </p:nvSpPr>
          <p:spPr>
            <a:xfrm rot="20745975">
              <a:off x="8082982" y="3944250"/>
              <a:ext cx="97382" cy="25143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8" name="Straight Connector 17">
              <a:extLst>
                <a:ext uri="{FF2B5EF4-FFF2-40B4-BE49-F238E27FC236}">
                  <a16:creationId xmlns:a16="http://schemas.microsoft.com/office/drawing/2014/main" id="{6D8F7A98-C94E-1F48-8D16-1EF344DC8702}"/>
                </a:ext>
              </a:extLst>
            </p:cNvPr>
            <p:cNvCxnSpPr>
              <a:cxnSpLocks/>
            </p:cNvCxnSpPr>
            <p:nvPr/>
          </p:nvCxnSpPr>
          <p:spPr>
            <a:xfrm>
              <a:off x="7947097" y="3337242"/>
              <a:ext cx="360553" cy="1512550"/>
            </a:xfrm>
            <a:prstGeom prst="line">
              <a:avLst/>
            </a:prstGeom>
            <a:ln w="34925" cmpd="dbl">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F22171A9-5198-C44D-BC5B-8BBC3E80A0FC}"/>
                </a:ext>
              </a:extLst>
            </p:cNvPr>
            <p:cNvCxnSpPr>
              <a:cxnSpLocks/>
            </p:cNvCxnSpPr>
            <p:nvPr/>
          </p:nvCxnSpPr>
          <p:spPr>
            <a:xfrm flipV="1">
              <a:off x="8307649" y="3877076"/>
              <a:ext cx="292863" cy="972716"/>
            </a:xfrm>
            <a:prstGeom prst="line">
              <a:avLst/>
            </a:prstGeom>
            <a:ln w="34925" cmpd="dbl">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8B72C3B7-98B4-AA47-872F-A86E0189FA13}"/>
                </a:ext>
              </a:extLst>
            </p:cNvPr>
            <p:cNvCxnSpPr>
              <a:cxnSpLocks/>
            </p:cNvCxnSpPr>
            <p:nvPr/>
          </p:nvCxnSpPr>
          <p:spPr>
            <a:xfrm>
              <a:off x="7016475" y="4662181"/>
              <a:ext cx="0" cy="0"/>
            </a:xfrm>
            <a:prstGeom prst="line">
              <a:avLst/>
            </a:prstGeom>
            <a:ln w="34925" cmpd="dbl">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E9486BD6-F160-A643-BD7F-3AEE68C50356}"/>
                </a:ext>
              </a:extLst>
            </p:cNvPr>
            <p:cNvCxnSpPr>
              <a:cxnSpLocks/>
            </p:cNvCxnSpPr>
            <p:nvPr/>
          </p:nvCxnSpPr>
          <p:spPr>
            <a:xfrm flipH="1" flipV="1">
              <a:off x="7947097" y="3323798"/>
              <a:ext cx="653415" cy="553278"/>
            </a:xfrm>
            <a:prstGeom prst="line">
              <a:avLst/>
            </a:prstGeom>
            <a:ln w="34925" cmpd="dbl">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1721CBA8-CE4A-6B4E-9256-005B19122AAE}"/>
                </a:ext>
              </a:extLst>
            </p:cNvPr>
            <p:cNvCxnSpPr>
              <a:cxnSpLocks/>
            </p:cNvCxnSpPr>
            <p:nvPr/>
          </p:nvCxnSpPr>
          <p:spPr>
            <a:xfrm flipV="1">
              <a:off x="7016475" y="3323798"/>
              <a:ext cx="930622" cy="993032"/>
            </a:xfrm>
            <a:prstGeom prst="line">
              <a:avLst/>
            </a:prstGeom>
            <a:ln w="34925" cmpd="dbl">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A9B9EF83-F666-3141-AFBE-275B85BEEC2C}"/>
                </a:ext>
              </a:extLst>
            </p:cNvPr>
            <p:cNvCxnSpPr>
              <a:cxnSpLocks/>
            </p:cNvCxnSpPr>
            <p:nvPr/>
          </p:nvCxnSpPr>
          <p:spPr>
            <a:xfrm>
              <a:off x="7016475" y="4316830"/>
              <a:ext cx="1298054" cy="532962"/>
            </a:xfrm>
            <a:prstGeom prst="line">
              <a:avLst/>
            </a:prstGeom>
            <a:ln w="34925" cmpd="dbl">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4DBC4FB2-C606-8B40-9477-AC12DD22B905}"/>
                </a:ext>
              </a:extLst>
            </p:cNvPr>
            <p:cNvCxnSpPr>
              <a:cxnSpLocks/>
            </p:cNvCxnSpPr>
            <p:nvPr/>
          </p:nvCxnSpPr>
          <p:spPr>
            <a:xfrm flipV="1">
              <a:off x="7054749" y="3466514"/>
              <a:ext cx="583146" cy="609020"/>
            </a:xfrm>
            <a:prstGeom prst="line">
              <a:avLst/>
            </a:prstGeom>
            <a:ln>
              <a:solidFill>
                <a:srgbClr val="00206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FB40605C-76A4-9246-AC5D-4625F852EA70}"/>
                </a:ext>
              </a:extLst>
            </p:cNvPr>
            <p:cNvCxnSpPr>
              <a:cxnSpLocks/>
            </p:cNvCxnSpPr>
            <p:nvPr/>
          </p:nvCxnSpPr>
          <p:spPr>
            <a:xfrm>
              <a:off x="7209032" y="4514507"/>
              <a:ext cx="845897" cy="346147"/>
            </a:xfrm>
            <a:prstGeom prst="line">
              <a:avLst/>
            </a:prstGeom>
            <a:ln>
              <a:solidFill>
                <a:srgbClr val="00206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59ED063C-FD56-DB49-B3A5-153C74A6E86C}"/>
                </a:ext>
              </a:extLst>
            </p:cNvPr>
            <p:cNvCxnSpPr>
              <a:cxnSpLocks/>
            </p:cNvCxnSpPr>
            <p:nvPr/>
          </p:nvCxnSpPr>
          <p:spPr>
            <a:xfrm flipV="1">
              <a:off x="8494227" y="4043308"/>
              <a:ext cx="184488" cy="655555"/>
            </a:xfrm>
            <a:prstGeom prst="line">
              <a:avLst/>
            </a:prstGeom>
            <a:ln>
              <a:solidFill>
                <a:srgbClr val="00206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7749F2FA-A7AD-5B48-8764-8FB4380AB906}"/>
                </a:ext>
              </a:extLst>
            </p:cNvPr>
            <p:cNvCxnSpPr>
              <a:cxnSpLocks/>
            </p:cNvCxnSpPr>
            <p:nvPr/>
          </p:nvCxnSpPr>
          <p:spPr>
            <a:xfrm flipH="1" flipV="1">
              <a:off x="8078350" y="3272401"/>
              <a:ext cx="455850" cy="384798"/>
            </a:xfrm>
            <a:prstGeom prst="line">
              <a:avLst/>
            </a:prstGeom>
            <a:ln>
              <a:solidFill>
                <a:srgbClr val="00206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CB9A2126-DEC9-8346-AAA0-1BE356E13C5A}"/>
                </a:ext>
              </a:extLst>
            </p:cNvPr>
            <p:cNvCxnSpPr>
              <a:cxnSpLocks/>
            </p:cNvCxnSpPr>
            <p:nvPr/>
          </p:nvCxnSpPr>
          <p:spPr>
            <a:xfrm flipH="1" flipV="1">
              <a:off x="7894109" y="3482840"/>
              <a:ext cx="289727" cy="1235451"/>
            </a:xfrm>
            <a:prstGeom prst="line">
              <a:avLst/>
            </a:prstGeom>
            <a:ln>
              <a:solidFill>
                <a:srgbClr val="00206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grpSp>
          <p:nvGrpSpPr>
            <p:cNvPr id="30" name="Group 29">
              <a:extLst>
                <a:ext uri="{FF2B5EF4-FFF2-40B4-BE49-F238E27FC236}">
                  <a16:creationId xmlns:a16="http://schemas.microsoft.com/office/drawing/2014/main" id="{DD60F07E-703D-5245-BD67-8613EB01CDBE}"/>
                </a:ext>
              </a:extLst>
            </p:cNvPr>
            <p:cNvGrpSpPr/>
            <p:nvPr/>
          </p:nvGrpSpPr>
          <p:grpSpPr>
            <a:xfrm>
              <a:off x="8306275" y="4805481"/>
              <a:ext cx="3570970" cy="1825268"/>
              <a:chOff x="8206823" y="4576593"/>
              <a:chExt cx="3570970" cy="1825268"/>
            </a:xfrm>
          </p:grpSpPr>
          <p:sp>
            <p:nvSpPr>
              <p:cNvPr id="57" name="Rounded Rectangle 56">
                <a:extLst>
                  <a:ext uri="{FF2B5EF4-FFF2-40B4-BE49-F238E27FC236}">
                    <a16:creationId xmlns:a16="http://schemas.microsoft.com/office/drawing/2014/main" id="{CD0593D3-DED9-724D-8F76-C0502B8CE5FC}"/>
                  </a:ext>
                </a:extLst>
              </p:cNvPr>
              <p:cNvSpPr/>
              <p:nvPr/>
            </p:nvSpPr>
            <p:spPr>
              <a:xfrm>
                <a:off x="8206823" y="4576594"/>
                <a:ext cx="3570970" cy="1825267"/>
              </a:xfrm>
              <a:prstGeom prst="roundRect">
                <a:avLst>
                  <a:gd name="adj" fmla="val 10408"/>
                </a:avLst>
              </a:prstGeom>
              <a:solidFill>
                <a:schemeClr val="bg1"/>
              </a:solid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8" name="TextBox 57">
                <a:extLst>
                  <a:ext uri="{FF2B5EF4-FFF2-40B4-BE49-F238E27FC236}">
                    <a16:creationId xmlns:a16="http://schemas.microsoft.com/office/drawing/2014/main" id="{D5D124FC-3E84-AB41-9447-AC75DD657817}"/>
                  </a:ext>
                </a:extLst>
              </p:cNvPr>
              <p:cNvSpPr txBox="1"/>
              <p:nvPr/>
            </p:nvSpPr>
            <p:spPr>
              <a:xfrm>
                <a:off x="8223904" y="4576593"/>
                <a:ext cx="267053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B050"/>
                    </a:solidFill>
                    <a:effectLst/>
                    <a:uLnTx/>
                    <a:uFillTx/>
                    <a:latin typeface="Calibri" panose="020F0502020204030204"/>
                    <a:ea typeface="+mn-ea"/>
                    <a:cs typeface="+mn-cs"/>
                  </a:rPr>
                  <a:t>Properties &amp; Performance</a:t>
                </a:r>
              </a:p>
            </p:txBody>
          </p:sp>
          <p:pic>
            <p:nvPicPr>
              <p:cNvPr id="59" name="Picture 58">
                <a:extLst>
                  <a:ext uri="{FF2B5EF4-FFF2-40B4-BE49-F238E27FC236}">
                    <a16:creationId xmlns:a16="http://schemas.microsoft.com/office/drawing/2014/main" id="{DBC0A4C5-D7A0-5C4E-BA68-708601694F7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313970" y="4919878"/>
                <a:ext cx="1716956" cy="1360265"/>
              </a:xfrm>
              <a:prstGeom prst="rect">
                <a:avLst/>
              </a:prstGeom>
            </p:spPr>
          </p:pic>
          <p:pic>
            <p:nvPicPr>
              <p:cNvPr id="60" name="Picture 59">
                <a:extLst>
                  <a:ext uri="{FF2B5EF4-FFF2-40B4-BE49-F238E27FC236}">
                    <a16:creationId xmlns:a16="http://schemas.microsoft.com/office/drawing/2014/main" id="{75B3202B-7B77-ED4D-94BD-16294D6AF4A7}"/>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030926" y="4919877"/>
                <a:ext cx="1648976" cy="1360266"/>
              </a:xfrm>
              <a:prstGeom prst="rect">
                <a:avLst/>
              </a:prstGeom>
            </p:spPr>
          </p:pic>
        </p:grpSp>
        <p:sp>
          <p:nvSpPr>
            <p:cNvPr id="31" name="TextBox 30">
              <a:extLst>
                <a:ext uri="{FF2B5EF4-FFF2-40B4-BE49-F238E27FC236}">
                  <a16:creationId xmlns:a16="http://schemas.microsoft.com/office/drawing/2014/main" id="{DEFEE93B-104C-8840-A538-735EDCC912AF}"/>
                </a:ext>
              </a:extLst>
            </p:cNvPr>
            <p:cNvSpPr txBox="1"/>
            <p:nvPr/>
          </p:nvSpPr>
          <p:spPr>
            <a:xfrm>
              <a:off x="8355193" y="6353750"/>
              <a:ext cx="871063" cy="3060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Calibri" panose="020F0502020204030204"/>
                  <a:ea typeface="+mn-ea"/>
                  <a:cs typeface="+mn-cs"/>
                </a:rPr>
                <a:t>Hardness</a:t>
              </a:r>
            </a:p>
          </p:txBody>
        </p:sp>
        <p:sp>
          <p:nvSpPr>
            <p:cNvPr id="32" name="TextBox 31">
              <a:extLst>
                <a:ext uri="{FF2B5EF4-FFF2-40B4-BE49-F238E27FC236}">
                  <a16:creationId xmlns:a16="http://schemas.microsoft.com/office/drawing/2014/main" id="{C14B8FDF-6C83-6E4C-A837-AB34E8D1D9CD}"/>
                </a:ext>
              </a:extLst>
            </p:cNvPr>
            <p:cNvSpPr txBox="1"/>
            <p:nvPr/>
          </p:nvSpPr>
          <p:spPr>
            <a:xfrm>
              <a:off x="10793921" y="5202183"/>
              <a:ext cx="1028669" cy="3060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Calibri" panose="020F0502020204030204"/>
                  <a:ea typeface="+mn-ea"/>
                  <a:cs typeface="+mn-cs"/>
                </a:rPr>
                <a:t>Fatigue Life</a:t>
              </a:r>
            </a:p>
          </p:txBody>
        </p:sp>
        <p:grpSp>
          <p:nvGrpSpPr>
            <p:cNvPr id="33" name="Group 32">
              <a:extLst>
                <a:ext uri="{FF2B5EF4-FFF2-40B4-BE49-F238E27FC236}">
                  <a16:creationId xmlns:a16="http://schemas.microsoft.com/office/drawing/2014/main" id="{C8DDD08C-D3AF-FC47-8685-7FAFEFD2E37A}"/>
                </a:ext>
              </a:extLst>
            </p:cNvPr>
            <p:cNvGrpSpPr/>
            <p:nvPr/>
          </p:nvGrpSpPr>
          <p:grpSpPr>
            <a:xfrm>
              <a:off x="4155746" y="4261856"/>
              <a:ext cx="2970355" cy="2167031"/>
              <a:chOff x="4778683" y="4623601"/>
              <a:chExt cx="2970355" cy="2167031"/>
            </a:xfrm>
          </p:grpSpPr>
          <p:sp>
            <p:nvSpPr>
              <p:cNvPr id="55" name="Rounded Rectangle 54">
                <a:extLst>
                  <a:ext uri="{FF2B5EF4-FFF2-40B4-BE49-F238E27FC236}">
                    <a16:creationId xmlns:a16="http://schemas.microsoft.com/office/drawing/2014/main" id="{E39F8852-058A-6A4E-94B4-208E9D539C6A}"/>
                  </a:ext>
                </a:extLst>
              </p:cNvPr>
              <p:cNvSpPr/>
              <p:nvPr/>
            </p:nvSpPr>
            <p:spPr>
              <a:xfrm>
                <a:off x="4778683" y="4643271"/>
                <a:ext cx="2970355" cy="2147361"/>
              </a:xfrm>
              <a:prstGeom prst="roundRect">
                <a:avLst>
                  <a:gd name="adj" fmla="val 10408"/>
                </a:avLst>
              </a:prstGeom>
              <a:solidFill>
                <a:schemeClr val="bg1"/>
              </a:solid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 name="TextBox 55">
                <a:extLst>
                  <a:ext uri="{FF2B5EF4-FFF2-40B4-BE49-F238E27FC236}">
                    <a16:creationId xmlns:a16="http://schemas.microsoft.com/office/drawing/2014/main" id="{354B044D-122C-5044-9E37-AC3D41EB237E}"/>
                  </a:ext>
                </a:extLst>
              </p:cNvPr>
              <p:cNvSpPr txBox="1"/>
              <p:nvPr/>
            </p:nvSpPr>
            <p:spPr>
              <a:xfrm>
                <a:off x="4802827" y="4623601"/>
                <a:ext cx="107337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B050"/>
                    </a:solidFill>
                    <a:effectLst/>
                    <a:uLnTx/>
                    <a:uFillTx/>
                    <a:latin typeface="Calibri" panose="020F0502020204030204"/>
                    <a:ea typeface="+mn-ea"/>
                    <a:cs typeface="+mn-cs"/>
                  </a:rPr>
                  <a:t>Structure</a:t>
                </a:r>
              </a:p>
            </p:txBody>
          </p:sp>
        </p:grpSp>
        <p:pic>
          <p:nvPicPr>
            <p:cNvPr id="34" name="Picture 33">
              <a:extLst>
                <a:ext uri="{FF2B5EF4-FFF2-40B4-BE49-F238E27FC236}">
                  <a16:creationId xmlns:a16="http://schemas.microsoft.com/office/drawing/2014/main" id="{BB928790-1E3E-D349-B796-7F6CEA06F714}"/>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444025" y="4371085"/>
              <a:ext cx="1546505" cy="927903"/>
            </a:xfrm>
            <a:prstGeom prst="rect">
              <a:avLst/>
            </a:prstGeom>
          </p:spPr>
        </p:pic>
        <p:pic>
          <p:nvPicPr>
            <p:cNvPr id="35" name="Picture 34">
              <a:extLst>
                <a:ext uri="{FF2B5EF4-FFF2-40B4-BE49-F238E27FC236}">
                  <a16:creationId xmlns:a16="http://schemas.microsoft.com/office/drawing/2014/main" id="{91005988-B0D7-0341-9D0F-278CA57FBB71}"/>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700384" y="2205748"/>
              <a:ext cx="1388390" cy="1388390"/>
            </a:xfrm>
            <a:prstGeom prst="rect">
              <a:avLst/>
            </a:prstGeom>
          </p:spPr>
        </p:pic>
        <p:sp>
          <p:nvSpPr>
            <p:cNvPr id="36" name="Rounded Rectangle 35">
              <a:extLst>
                <a:ext uri="{FF2B5EF4-FFF2-40B4-BE49-F238E27FC236}">
                  <a16:creationId xmlns:a16="http://schemas.microsoft.com/office/drawing/2014/main" id="{6BB5CBB9-7976-4F46-8B2A-BE19FC385742}"/>
                </a:ext>
              </a:extLst>
            </p:cNvPr>
            <p:cNvSpPr/>
            <p:nvPr/>
          </p:nvSpPr>
          <p:spPr>
            <a:xfrm>
              <a:off x="8571681" y="1198187"/>
              <a:ext cx="3417915" cy="2772061"/>
            </a:xfrm>
            <a:prstGeom prst="roundRect">
              <a:avLst>
                <a:gd name="adj" fmla="val 8955"/>
              </a:avLst>
            </a:prstGeom>
            <a:no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TextBox 36">
              <a:extLst>
                <a:ext uri="{FF2B5EF4-FFF2-40B4-BE49-F238E27FC236}">
                  <a16:creationId xmlns:a16="http://schemas.microsoft.com/office/drawing/2014/main" id="{1CC99631-8341-804F-A5FD-372734066C56}"/>
                </a:ext>
              </a:extLst>
            </p:cNvPr>
            <p:cNvSpPr txBox="1"/>
            <p:nvPr/>
          </p:nvSpPr>
          <p:spPr>
            <a:xfrm>
              <a:off x="8602727" y="1875007"/>
              <a:ext cx="890283" cy="50407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Calibri" panose="020F0502020204030204"/>
                  <a:ea typeface="+mn-ea"/>
                  <a:cs typeface="+mn-cs"/>
                </a:rPr>
                <a:t>CALPHAD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Calibri" panose="020F0502020204030204"/>
                  <a:ea typeface="+mn-ea"/>
                  <a:cs typeface="+mn-cs"/>
                </a:rPr>
                <a:t>(Atomic)</a:t>
              </a:r>
            </a:p>
          </p:txBody>
        </p:sp>
        <p:sp>
          <p:nvSpPr>
            <p:cNvPr id="38" name="TextBox 37">
              <a:extLst>
                <a:ext uri="{FF2B5EF4-FFF2-40B4-BE49-F238E27FC236}">
                  <a16:creationId xmlns:a16="http://schemas.microsoft.com/office/drawing/2014/main" id="{77253646-3CBA-9944-9AD3-465A5FB0B5C4}"/>
                </a:ext>
              </a:extLst>
            </p:cNvPr>
            <p:cNvSpPr txBox="1"/>
            <p:nvPr/>
          </p:nvSpPr>
          <p:spPr>
            <a:xfrm>
              <a:off x="8581538" y="1192261"/>
              <a:ext cx="256878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B050"/>
                  </a:solidFill>
                  <a:effectLst/>
                  <a:uLnTx/>
                  <a:uFillTx/>
                  <a:latin typeface="Calibri" panose="020F0502020204030204"/>
                  <a:ea typeface="+mn-ea"/>
                  <a:cs typeface="+mn-cs"/>
                </a:rPr>
                <a:t>Computational Modeling</a:t>
              </a:r>
            </a:p>
          </p:txBody>
        </p:sp>
        <p:pic>
          <p:nvPicPr>
            <p:cNvPr id="39" name="Content Placeholder 3">
              <a:extLst>
                <a:ext uri="{FF2B5EF4-FFF2-40B4-BE49-F238E27FC236}">
                  <a16:creationId xmlns:a16="http://schemas.microsoft.com/office/drawing/2014/main" id="{48EC93C3-03AB-F644-91C1-07860A82AFFF}"/>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rot="16200000">
              <a:off x="10560333" y="2194708"/>
              <a:ext cx="1222776" cy="1493416"/>
            </a:xfrm>
            <a:prstGeom prst="rect">
              <a:avLst/>
            </a:prstGeom>
          </p:spPr>
        </p:pic>
        <p:sp>
          <p:nvSpPr>
            <p:cNvPr id="40" name="Curved Down Arrow 39">
              <a:extLst>
                <a:ext uri="{FF2B5EF4-FFF2-40B4-BE49-F238E27FC236}">
                  <a16:creationId xmlns:a16="http://schemas.microsoft.com/office/drawing/2014/main" id="{F8BF4DB4-18AA-6D43-8B19-C0BC46CDEB6E}"/>
                </a:ext>
              </a:extLst>
            </p:cNvPr>
            <p:cNvSpPr/>
            <p:nvPr/>
          </p:nvSpPr>
          <p:spPr>
            <a:xfrm>
              <a:off x="9506028" y="2235825"/>
              <a:ext cx="1584037" cy="581414"/>
            </a:xfrm>
            <a:prstGeom prst="curvedDownArrow">
              <a:avLst>
                <a:gd name="adj1" fmla="val 19851"/>
                <a:gd name="adj2" fmla="val 50000"/>
                <a:gd name="adj3" fmla="val 25000"/>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41" name="Picture 40">
              <a:extLst>
                <a:ext uri="{FF2B5EF4-FFF2-40B4-BE49-F238E27FC236}">
                  <a16:creationId xmlns:a16="http://schemas.microsoft.com/office/drawing/2014/main" id="{E6BD1D8D-582C-3D46-98CF-E4206413F4C6}"/>
                </a:ext>
              </a:extLst>
            </p:cNvPr>
            <p:cNvPicPr>
              <a:picLocks noChangeAspect="1"/>
            </p:cNvPicPr>
            <p:nvPr/>
          </p:nvPicPr>
          <p:blipFill rotWithShape="1">
            <a:blip r:embed="rId10"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9337327" y="2674077"/>
              <a:ext cx="352300" cy="348040"/>
            </a:xfrm>
            <a:prstGeom prst="rect">
              <a:avLst/>
            </a:prstGeom>
            <a:solidFill>
              <a:schemeClr val="bg1"/>
            </a:solidFill>
          </p:spPr>
        </p:pic>
        <p:sp>
          <p:nvSpPr>
            <p:cNvPr id="42" name="TextBox 41">
              <a:extLst>
                <a:ext uri="{FF2B5EF4-FFF2-40B4-BE49-F238E27FC236}">
                  <a16:creationId xmlns:a16="http://schemas.microsoft.com/office/drawing/2014/main" id="{6DFCE22E-4FBD-DD4F-A290-1011CE15CBF5}"/>
                </a:ext>
              </a:extLst>
            </p:cNvPr>
            <p:cNvSpPr txBox="1"/>
            <p:nvPr/>
          </p:nvSpPr>
          <p:spPr>
            <a:xfrm>
              <a:off x="9812370" y="2453678"/>
              <a:ext cx="748121"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Bridge Length Scales</a:t>
              </a:r>
            </a:p>
          </p:txBody>
        </p:sp>
        <p:sp>
          <p:nvSpPr>
            <p:cNvPr id="43" name="TextBox 42">
              <a:extLst>
                <a:ext uri="{FF2B5EF4-FFF2-40B4-BE49-F238E27FC236}">
                  <a16:creationId xmlns:a16="http://schemas.microsoft.com/office/drawing/2014/main" id="{6EEB8302-8788-0648-9E74-432463F5FF4F}"/>
                </a:ext>
              </a:extLst>
            </p:cNvPr>
            <p:cNvSpPr txBox="1"/>
            <p:nvPr/>
          </p:nvSpPr>
          <p:spPr>
            <a:xfrm>
              <a:off x="11308256" y="3119263"/>
              <a:ext cx="767274" cy="50407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Calibri" panose="020F0502020204030204"/>
                  <a:ea typeface="+mn-ea"/>
                  <a:cs typeface="+mn-cs"/>
                </a:rPr>
                <a:t>FEA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Calibri" panose="020F0502020204030204"/>
                  <a:ea typeface="+mn-ea"/>
                  <a:cs typeface="+mn-cs"/>
                </a:rPr>
                <a:t>(macro)</a:t>
              </a:r>
            </a:p>
          </p:txBody>
        </p:sp>
        <p:sp>
          <p:nvSpPr>
            <p:cNvPr id="44" name="TextBox 43">
              <a:extLst>
                <a:ext uri="{FF2B5EF4-FFF2-40B4-BE49-F238E27FC236}">
                  <a16:creationId xmlns:a16="http://schemas.microsoft.com/office/drawing/2014/main" id="{2445DDDE-A983-9842-985A-AA576A87C630}"/>
                </a:ext>
              </a:extLst>
            </p:cNvPr>
            <p:cNvSpPr txBox="1"/>
            <p:nvPr/>
          </p:nvSpPr>
          <p:spPr>
            <a:xfrm>
              <a:off x="6725593" y="2399017"/>
              <a:ext cx="1179765" cy="504072"/>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Calibri" panose="020F0502020204030204"/>
                  <a:ea typeface="+mn-ea"/>
                  <a:cs typeface="+mn-cs"/>
                </a:rPr>
                <a:t>Laser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Calibri" panose="020F0502020204030204"/>
                  <a:ea typeface="+mn-ea"/>
                  <a:cs typeface="+mn-cs"/>
                </a:rPr>
                <a:t>Beam Brazing</a:t>
              </a:r>
            </a:p>
          </p:txBody>
        </p:sp>
        <p:pic>
          <p:nvPicPr>
            <p:cNvPr id="45" name="Picture 44">
              <a:extLst>
                <a:ext uri="{FF2B5EF4-FFF2-40B4-BE49-F238E27FC236}">
                  <a16:creationId xmlns:a16="http://schemas.microsoft.com/office/drawing/2014/main" id="{382EAA22-FFE2-A54F-9734-1D1E65106404}"/>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4239494" y="2674077"/>
              <a:ext cx="1730908" cy="721212"/>
            </a:xfrm>
            <a:prstGeom prst="rect">
              <a:avLst/>
            </a:prstGeom>
          </p:spPr>
        </p:pic>
        <p:pic>
          <p:nvPicPr>
            <p:cNvPr id="46" name="Picture 45">
              <a:extLst>
                <a:ext uri="{FF2B5EF4-FFF2-40B4-BE49-F238E27FC236}">
                  <a16:creationId xmlns:a16="http://schemas.microsoft.com/office/drawing/2014/main" id="{115822CE-38B7-FF48-AA79-6AA06F905E6A}"/>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4267903" y="5256470"/>
              <a:ext cx="1832610" cy="1097280"/>
            </a:xfrm>
            <a:prstGeom prst="rect">
              <a:avLst/>
            </a:prstGeom>
          </p:spPr>
        </p:pic>
        <p:sp>
          <p:nvSpPr>
            <p:cNvPr id="47" name="TextBox 46">
              <a:extLst>
                <a:ext uri="{FF2B5EF4-FFF2-40B4-BE49-F238E27FC236}">
                  <a16:creationId xmlns:a16="http://schemas.microsoft.com/office/drawing/2014/main" id="{B8EF3119-A1B9-4E4B-9E6E-A57858EEBB90}"/>
                </a:ext>
              </a:extLst>
            </p:cNvPr>
            <p:cNvSpPr txBox="1"/>
            <p:nvPr/>
          </p:nvSpPr>
          <p:spPr>
            <a:xfrm>
              <a:off x="5972783" y="2991713"/>
              <a:ext cx="1285580" cy="48606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Calibri" panose="020F0502020204030204"/>
                  <a:ea typeface="+mn-ea"/>
                  <a:cs typeface="+mn-cs"/>
                </a:rPr>
                <a:t>Braze Alloy Wettability Test</a:t>
              </a:r>
            </a:p>
          </p:txBody>
        </p:sp>
        <p:sp>
          <p:nvSpPr>
            <p:cNvPr id="48" name="TextBox 47">
              <a:extLst>
                <a:ext uri="{FF2B5EF4-FFF2-40B4-BE49-F238E27FC236}">
                  <a16:creationId xmlns:a16="http://schemas.microsoft.com/office/drawing/2014/main" id="{72010BAA-9F5D-E841-AC09-09D64D9D5F02}"/>
                </a:ext>
              </a:extLst>
            </p:cNvPr>
            <p:cNvSpPr txBox="1"/>
            <p:nvPr/>
          </p:nvSpPr>
          <p:spPr>
            <a:xfrm>
              <a:off x="6100921" y="5746039"/>
              <a:ext cx="1179766" cy="50407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Calibri" panose="020F0502020204030204"/>
                  <a:ea typeface="+mn-ea"/>
                  <a:cs typeface="+mn-cs"/>
                </a:rPr>
                <a:t>Chemical Segregation</a:t>
              </a:r>
            </a:p>
          </p:txBody>
        </p:sp>
        <p:sp>
          <p:nvSpPr>
            <p:cNvPr id="49" name="TextBox 48">
              <a:extLst>
                <a:ext uri="{FF2B5EF4-FFF2-40B4-BE49-F238E27FC236}">
                  <a16:creationId xmlns:a16="http://schemas.microsoft.com/office/drawing/2014/main" id="{5FB8C081-089B-6A49-AE25-B273D3896246}"/>
                </a:ext>
              </a:extLst>
            </p:cNvPr>
            <p:cNvSpPr txBox="1"/>
            <p:nvPr/>
          </p:nvSpPr>
          <p:spPr>
            <a:xfrm>
              <a:off x="4136152" y="4669758"/>
              <a:ext cx="1224941" cy="2970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Calibri" panose="020F0502020204030204"/>
                  <a:ea typeface="+mn-ea"/>
                  <a:cs typeface="+mn-cs"/>
                </a:rPr>
                <a:t>Microstructure</a:t>
              </a:r>
            </a:p>
          </p:txBody>
        </p:sp>
        <p:pic>
          <p:nvPicPr>
            <p:cNvPr id="50" name="Picture 49">
              <a:extLst>
                <a:ext uri="{FF2B5EF4-FFF2-40B4-BE49-F238E27FC236}">
                  <a16:creationId xmlns:a16="http://schemas.microsoft.com/office/drawing/2014/main" id="{2898DC37-E843-DD48-8134-28566CA3FC3B}"/>
                </a:ext>
              </a:extLst>
            </p:cNvPr>
            <p:cNvPicPr>
              <a:picLocks noChangeAspect="1"/>
            </p:cNvPicPr>
            <p:nvPr/>
          </p:nvPicPr>
          <p:blipFill rotWithShape="1">
            <a:blip r:embed="rId1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9833955" y="1595846"/>
              <a:ext cx="652187" cy="706059"/>
            </a:xfrm>
            <a:prstGeom prst="rect">
              <a:avLst/>
            </a:prstGeom>
          </p:spPr>
        </p:pic>
        <p:sp>
          <p:nvSpPr>
            <p:cNvPr id="51" name="TextBox 50">
              <a:extLst>
                <a:ext uri="{FF2B5EF4-FFF2-40B4-BE49-F238E27FC236}">
                  <a16:creationId xmlns:a16="http://schemas.microsoft.com/office/drawing/2014/main" id="{56E8A3D4-08ED-CF42-82E1-72CEF8F478BB}"/>
                </a:ext>
              </a:extLst>
            </p:cNvPr>
            <p:cNvSpPr txBox="1"/>
            <p:nvPr/>
          </p:nvSpPr>
          <p:spPr>
            <a:xfrm>
              <a:off x="10475542" y="1533416"/>
              <a:ext cx="942450" cy="7021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Calibri" panose="020F0502020204030204"/>
                  <a:ea typeface="+mn-ea"/>
                  <a:cs typeface="+mn-cs"/>
                </a:rPr>
                <a:t>Grain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Calibri" panose="020F0502020204030204"/>
                  <a:ea typeface="+mn-ea"/>
                  <a:cs typeface="+mn-cs"/>
                </a:rPr>
                <a:t>Evolution (Meso)</a:t>
              </a:r>
            </a:p>
          </p:txBody>
        </p:sp>
        <p:sp>
          <p:nvSpPr>
            <p:cNvPr id="52" name="Curved Down Arrow 51">
              <a:extLst>
                <a:ext uri="{FF2B5EF4-FFF2-40B4-BE49-F238E27FC236}">
                  <a16:creationId xmlns:a16="http://schemas.microsoft.com/office/drawing/2014/main" id="{653DE68F-B54A-554F-A28B-0D2CA6124ED8}"/>
                </a:ext>
              </a:extLst>
            </p:cNvPr>
            <p:cNvSpPr/>
            <p:nvPr/>
          </p:nvSpPr>
          <p:spPr>
            <a:xfrm flipV="1">
              <a:off x="9477856" y="3104188"/>
              <a:ext cx="1584037" cy="587807"/>
            </a:xfrm>
            <a:prstGeom prst="curvedDownArrow">
              <a:avLst>
                <a:gd name="adj1" fmla="val 19851"/>
                <a:gd name="adj2" fmla="val 50000"/>
                <a:gd name="adj3" fmla="val 25000"/>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53" name="Picture 52">
              <a:extLst>
                <a:ext uri="{FF2B5EF4-FFF2-40B4-BE49-F238E27FC236}">
                  <a16:creationId xmlns:a16="http://schemas.microsoft.com/office/drawing/2014/main" id="{99E2643E-0FD4-7844-835D-D260D8657EE0}"/>
                </a:ext>
              </a:extLst>
            </p:cNvPr>
            <p:cNvPicPr>
              <a:picLocks noChangeAspect="1"/>
            </p:cNvPicPr>
            <p:nvPr/>
          </p:nvPicPr>
          <p:blipFill rotWithShape="1">
            <a:blip r:embed="rId1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9926598" y="3570043"/>
              <a:ext cx="686551" cy="379027"/>
            </a:xfrm>
            <a:prstGeom prst="rect">
              <a:avLst/>
            </a:prstGeom>
          </p:spPr>
        </p:pic>
        <p:sp>
          <p:nvSpPr>
            <p:cNvPr id="54" name="TextBox 53">
              <a:extLst>
                <a:ext uri="{FF2B5EF4-FFF2-40B4-BE49-F238E27FC236}">
                  <a16:creationId xmlns:a16="http://schemas.microsoft.com/office/drawing/2014/main" id="{460A9586-C5C9-DD4F-AA4A-0C3112B40E23}"/>
                </a:ext>
              </a:extLst>
            </p:cNvPr>
            <p:cNvSpPr txBox="1"/>
            <p:nvPr/>
          </p:nvSpPr>
          <p:spPr>
            <a:xfrm>
              <a:off x="8577157" y="3519434"/>
              <a:ext cx="1336194" cy="522075"/>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Calibri" panose="020F0502020204030204"/>
                  <a:ea typeface="+mn-ea"/>
                  <a:cs typeface="+mn-cs"/>
                </a:rPr>
                <a:t>Thermophysical</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Calibri" panose="020F0502020204030204"/>
                  <a:ea typeface="+mn-ea"/>
                  <a:cs typeface="+mn-cs"/>
                </a:rPr>
                <a:t>Properties</a:t>
              </a: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grpSp>
      <p:pic>
        <p:nvPicPr>
          <p:cNvPr id="2" name="Picture 1">
            <a:extLst>
              <a:ext uri="{FF2B5EF4-FFF2-40B4-BE49-F238E27FC236}">
                <a16:creationId xmlns:a16="http://schemas.microsoft.com/office/drawing/2014/main" id="{F2A5AFA3-D377-494D-BFDC-EFC6E21C9866}"/>
              </a:ext>
            </a:extLst>
          </p:cNvPr>
          <p:cNvPicPr>
            <a:picLocks noChangeAspect="1"/>
          </p:cNvPicPr>
          <p:nvPr/>
        </p:nvPicPr>
        <p:blipFill>
          <a:blip r:embed="rId15"/>
          <a:stretch>
            <a:fillRect/>
          </a:stretch>
        </p:blipFill>
        <p:spPr>
          <a:xfrm>
            <a:off x="4021269" y="5178015"/>
            <a:ext cx="2320388" cy="1560261"/>
          </a:xfrm>
          <a:prstGeom prst="rect">
            <a:avLst/>
          </a:prstGeom>
        </p:spPr>
      </p:pic>
      <p:pic>
        <p:nvPicPr>
          <p:cNvPr id="3" name="Picture 2">
            <a:extLst>
              <a:ext uri="{FF2B5EF4-FFF2-40B4-BE49-F238E27FC236}">
                <a16:creationId xmlns:a16="http://schemas.microsoft.com/office/drawing/2014/main" id="{279F3C0E-A189-644B-A393-A7BAA5A12522}"/>
              </a:ext>
            </a:extLst>
          </p:cNvPr>
          <p:cNvPicPr>
            <a:picLocks noChangeAspect="1"/>
          </p:cNvPicPr>
          <p:nvPr/>
        </p:nvPicPr>
        <p:blipFill>
          <a:blip r:embed="rId16"/>
          <a:stretch>
            <a:fillRect/>
          </a:stretch>
        </p:blipFill>
        <p:spPr>
          <a:xfrm>
            <a:off x="9796515" y="5056490"/>
            <a:ext cx="2193827" cy="1645370"/>
          </a:xfrm>
          <a:prstGeom prst="rect">
            <a:avLst/>
          </a:prstGeom>
        </p:spPr>
      </p:pic>
      <p:sp>
        <p:nvSpPr>
          <p:cNvPr id="4" name="Right Arrow 3">
            <a:extLst>
              <a:ext uri="{FF2B5EF4-FFF2-40B4-BE49-F238E27FC236}">
                <a16:creationId xmlns:a16="http://schemas.microsoft.com/office/drawing/2014/main" id="{C4E4D5E7-E50B-9745-8253-9712027444EE}"/>
              </a:ext>
            </a:extLst>
          </p:cNvPr>
          <p:cNvSpPr/>
          <p:nvPr/>
        </p:nvSpPr>
        <p:spPr>
          <a:xfrm>
            <a:off x="9196570" y="5636859"/>
            <a:ext cx="528677"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ight Arrow 62">
            <a:extLst>
              <a:ext uri="{FF2B5EF4-FFF2-40B4-BE49-F238E27FC236}">
                <a16:creationId xmlns:a16="http://schemas.microsoft.com/office/drawing/2014/main" id="{FC412BD7-DBA4-8A4F-A731-709980A22ED5}"/>
              </a:ext>
            </a:extLst>
          </p:cNvPr>
          <p:cNvSpPr/>
          <p:nvPr/>
        </p:nvSpPr>
        <p:spPr>
          <a:xfrm>
            <a:off x="6312349" y="5636859"/>
            <a:ext cx="528677"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F9BE5E23-E726-B64D-B579-8ACB3285C988}"/>
              </a:ext>
            </a:extLst>
          </p:cNvPr>
          <p:cNvPicPr>
            <a:picLocks noChangeAspect="1"/>
          </p:cNvPicPr>
          <p:nvPr/>
        </p:nvPicPr>
        <p:blipFill>
          <a:blip r:embed="rId17"/>
          <a:stretch>
            <a:fillRect/>
          </a:stretch>
        </p:blipFill>
        <p:spPr>
          <a:xfrm>
            <a:off x="754143" y="5073856"/>
            <a:ext cx="2531929" cy="1723476"/>
          </a:xfrm>
          <a:prstGeom prst="rect">
            <a:avLst/>
          </a:prstGeom>
        </p:spPr>
      </p:pic>
      <p:pic>
        <p:nvPicPr>
          <p:cNvPr id="64" name="Picture 63">
            <a:extLst>
              <a:ext uri="{FF2B5EF4-FFF2-40B4-BE49-F238E27FC236}">
                <a16:creationId xmlns:a16="http://schemas.microsoft.com/office/drawing/2014/main" id="{192F0995-37B9-E341-9563-6C3D94391DBE}"/>
              </a:ext>
            </a:extLst>
          </p:cNvPr>
          <p:cNvPicPr>
            <a:picLocks noChangeAspect="1"/>
          </p:cNvPicPr>
          <p:nvPr/>
        </p:nvPicPr>
        <p:blipFill>
          <a:blip r:embed="rId18"/>
          <a:stretch>
            <a:fillRect/>
          </a:stretch>
        </p:blipFill>
        <p:spPr>
          <a:xfrm>
            <a:off x="6928338" y="5207036"/>
            <a:ext cx="2232598" cy="1457116"/>
          </a:xfrm>
          <a:prstGeom prst="rect">
            <a:avLst/>
          </a:prstGeom>
        </p:spPr>
      </p:pic>
    </p:spTree>
    <p:extLst>
      <p:ext uri="{BB962C8B-B14F-4D97-AF65-F5344CB8AC3E}">
        <p14:creationId xmlns:p14="http://schemas.microsoft.com/office/powerpoint/2010/main" val="20900294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6DE5FA-688A-6C43-82F7-781040ED85C9}"/>
              </a:ext>
            </a:extLst>
          </p:cNvPr>
          <p:cNvSpPr>
            <a:spLocks noGrp="1"/>
          </p:cNvSpPr>
          <p:nvPr>
            <p:ph type="title"/>
          </p:nvPr>
        </p:nvSpPr>
        <p:spPr>
          <a:xfrm>
            <a:off x="415572" y="328573"/>
            <a:ext cx="10515600" cy="571577"/>
          </a:xfrm>
        </p:spPr>
        <p:txBody>
          <a:bodyPr>
            <a:normAutofit fontScale="90000"/>
          </a:bodyPr>
          <a:lstStyle/>
          <a:p>
            <a:pPr algn="ctr"/>
            <a:r>
              <a:rPr lang="en-US" dirty="0"/>
              <a:t>Conclusion</a:t>
            </a:r>
          </a:p>
        </p:txBody>
      </p:sp>
      <p:sp>
        <p:nvSpPr>
          <p:cNvPr id="3" name="Content Placeholder 2">
            <a:extLst>
              <a:ext uri="{FF2B5EF4-FFF2-40B4-BE49-F238E27FC236}">
                <a16:creationId xmlns:a16="http://schemas.microsoft.com/office/drawing/2014/main" id="{4DEAC74F-8E33-D64D-ACFC-64FCFA9142EE}"/>
              </a:ext>
            </a:extLst>
          </p:cNvPr>
          <p:cNvSpPr>
            <a:spLocks noGrp="1"/>
          </p:cNvSpPr>
          <p:nvPr>
            <p:ph idx="1"/>
          </p:nvPr>
        </p:nvSpPr>
        <p:spPr>
          <a:xfrm>
            <a:off x="526748" y="1011687"/>
            <a:ext cx="10293249" cy="4806407"/>
          </a:xfrm>
        </p:spPr>
        <p:txBody>
          <a:bodyPr>
            <a:normAutofit/>
          </a:bodyPr>
          <a:lstStyle/>
          <a:p>
            <a:pPr>
              <a:lnSpc>
                <a:spcPct val="120000"/>
              </a:lnSpc>
              <a:spcBef>
                <a:spcPts val="400"/>
              </a:spcBef>
            </a:pPr>
            <a:r>
              <a:rPr lang="en-US" sz="2400" dirty="0"/>
              <a:t>MSFC Engineering has excellent, deep, and, in numerous places, unique technical capabilities. </a:t>
            </a:r>
          </a:p>
          <a:p>
            <a:pPr>
              <a:lnSpc>
                <a:spcPct val="120000"/>
              </a:lnSpc>
              <a:spcBef>
                <a:spcPts val="400"/>
              </a:spcBef>
            </a:pPr>
            <a:r>
              <a:rPr lang="en-US" sz="2400" dirty="0"/>
              <a:t>We want to partner with you on implementing new and emerging technologies to lower manufacturing costs and thus, access to space.</a:t>
            </a:r>
          </a:p>
          <a:p>
            <a:pPr>
              <a:lnSpc>
                <a:spcPct val="120000"/>
              </a:lnSpc>
              <a:spcBef>
                <a:spcPts val="400"/>
              </a:spcBef>
            </a:pPr>
            <a:r>
              <a:rPr lang="en-US" sz="2400" dirty="0"/>
              <a:t>We stand ready to assist academic institutions, other government agencies, and the commercial aerospace community in our region and around the country to deliver space fairing systems.</a:t>
            </a:r>
          </a:p>
          <a:p>
            <a:pPr>
              <a:lnSpc>
                <a:spcPct val="120000"/>
              </a:lnSpc>
              <a:spcBef>
                <a:spcPts val="400"/>
              </a:spcBef>
            </a:pPr>
            <a:endParaRPr lang="en-US" sz="2400" dirty="0"/>
          </a:p>
          <a:p>
            <a:pPr marL="0" indent="0" algn="ctr">
              <a:lnSpc>
                <a:spcPct val="120000"/>
              </a:lnSpc>
              <a:spcBef>
                <a:spcPts val="400"/>
              </a:spcBef>
              <a:buNone/>
            </a:pPr>
            <a:r>
              <a:rPr lang="en-US" sz="2000" dirty="0"/>
              <a:t>"If everyone is moving forward together, then success takes care of itself." --Henry Ford. </a:t>
            </a:r>
          </a:p>
          <a:p>
            <a:pPr marL="0" indent="0" algn="ctr">
              <a:lnSpc>
                <a:spcPct val="120000"/>
              </a:lnSpc>
              <a:spcBef>
                <a:spcPts val="400"/>
              </a:spcBef>
              <a:buNone/>
            </a:pPr>
            <a:r>
              <a:rPr lang="en-US" sz="2000" dirty="0"/>
              <a:t>“When you need to innovate, you need collaboration.” – </a:t>
            </a:r>
            <a:r>
              <a:rPr lang="en-US" sz="2000" dirty="0" err="1"/>
              <a:t>Marrisa</a:t>
            </a:r>
            <a:r>
              <a:rPr lang="en-US" sz="2000" dirty="0"/>
              <a:t> Mayer</a:t>
            </a:r>
          </a:p>
        </p:txBody>
      </p:sp>
      <p:pic>
        <p:nvPicPr>
          <p:cNvPr id="4" name="Picture 3">
            <a:extLst>
              <a:ext uri="{FF2B5EF4-FFF2-40B4-BE49-F238E27FC236}">
                <a16:creationId xmlns:a16="http://schemas.microsoft.com/office/drawing/2014/main" id="{928EA9A7-C977-0946-A05F-545D9924E6A9}"/>
              </a:ext>
            </a:extLst>
          </p:cNvPr>
          <p:cNvPicPr>
            <a:picLocks noChangeAspect="1"/>
          </p:cNvPicPr>
          <p:nvPr/>
        </p:nvPicPr>
        <p:blipFill>
          <a:blip r:embed="rId2"/>
          <a:stretch>
            <a:fillRect/>
          </a:stretch>
        </p:blipFill>
        <p:spPr>
          <a:xfrm>
            <a:off x="10748825" y="198374"/>
            <a:ext cx="1209950" cy="1211967"/>
          </a:xfrm>
          <a:prstGeom prst="rect">
            <a:avLst/>
          </a:prstGeom>
        </p:spPr>
      </p:pic>
      <p:sp>
        <p:nvSpPr>
          <p:cNvPr id="5" name="TextBox 4">
            <a:extLst>
              <a:ext uri="{FF2B5EF4-FFF2-40B4-BE49-F238E27FC236}">
                <a16:creationId xmlns:a16="http://schemas.microsoft.com/office/drawing/2014/main" id="{2E6E302E-A9C6-C54E-838E-CDF67332D5B4}"/>
              </a:ext>
            </a:extLst>
          </p:cNvPr>
          <p:cNvSpPr txBox="1"/>
          <p:nvPr/>
        </p:nvSpPr>
        <p:spPr>
          <a:xfrm>
            <a:off x="1145438" y="6123543"/>
            <a:ext cx="9458936" cy="369332"/>
          </a:xfrm>
          <a:prstGeom prst="rect">
            <a:avLst/>
          </a:prstGeom>
          <a:noFill/>
        </p:spPr>
        <p:txBody>
          <a:bodyPr wrap="none" rtlCol="0">
            <a:spAutoFit/>
          </a:bodyPr>
          <a:lstStyle/>
          <a:p>
            <a:r>
              <a:rPr lang="en-US" u="sng" dirty="0">
                <a:solidFill>
                  <a:schemeClr val="accent1"/>
                </a:solidFill>
                <a:hlinkClick r:id="rId3">
                  <a:extLst>
                    <a:ext uri="{A12FA001-AC4F-418D-AE19-62706E023703}">
                      <ahyp:hlinkClr xmlns:ahyp="http://schemas.microsoft.com/office/drawing/2018/hyperlinkcolor" val="tx"/>
                    </a:ext>
                  </a:extLst>
                </a:hlinkClick>
              </a:rPr>
              <a:t>Please don’t hesitate to contact us as needed - mark.a.cooper@nasa.gov</a:t>
            </a:r>
            <a:r>
              <a:rPr lang="en-US" u="sng" dirty="0">
                <a:solidFill>
                  <a:schemeClr val="accent1"/>
                </a:solidFill>
              </a:rPr>
              <a:t> or </a:t>
            </a:r>
            <a:r>
              <a:rPr lang="en-US" u="sng" dirty="0" err="1">
                <a:solidFill>
                  <a:schemeClr val="accent1"/>
                </a:solidFill>
              </a:rPr>
              <a:t>dewitt.burns@nasa.gov</a:t>
            </a:r>
            <a:endParaRPr lang="en-US" u="sng" dirty="0">
              <a:solidFill>
                <a:schemeClr val="accent1"/>
              </a:solidFill>
            </a:endParaRPr>
          </a:p>
        </p:txBody>
      </p:sp>
    </p:spTree>
    <p:extLst>
      <p:ext uri="{BB962C8B-B14F-4D97-AF65-F5344CB8AC3E}">
        <p14:creationId xmlns:p14="http://schemas.microsoft.com/office/powerpoint/2010/main" val="48903360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3391</TotalTime>
  <Words>5639</Words>
  <Application>Microsoft Macintosh PowerPoint</Application>
  <PresentationFormat>Widescreen</PresentationFormat>
  <Paragraphs>428</Paragraphs>
  <Slides>10</Slides>
  <Notes>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Arial</vt:lpstr>
      <vt:lpstr>Arial Black</vt:lpstr>
      <vt:lpstr>Calibri</vt:lpstr>
      <vt:lpstr>Calibri Light</vt:lpstr>
      <vt:lpstr>Gill Sans MT</vt:lpstr>
      <vt:lpstr>Verdana</vt:lpstr>
      <vt:lpstr>office theme</vt:lpstr>
      <vt:lpstr> Engineering Directorate Materials &amp; Processes Laboratory Capabilities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Burns, Howard D. (MSFC-EM01)</cp:lastModifiedBy>
  <cp:revision>86</cp:revision>
  <dcterms:created xsi:type="dcterms:W3CDTF">2013-07-15T20:26:40Z</dcterms:created>
  <dcterms:modified xsi:type="dcterms:W3CDTF">2021-11-04T14:14:05Z</dcterms:modified>
</cp:coreProperties>
</file>