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338" r:id="rId6"/>
    <p:sldId id="257" r:id="rId7"/>
    <p:sldId id="334" r:id="rId8"/>
    <p:sldId id="345" r:id="rId9"/>
    <p:sldId id="335" r:id="rId10"/>
    <p:sldId id="336" r:id="rId11"/>
    <p:sldId id="337" r:id="rId12"/>
    <p:sldId id="339" r:id="rId13"/>
    <p:sldId id="340" r:id="rId14"/>
    <p:sldId id="341" r:id="rId15"/>
    <p:sldId id="344" r:id="rId16"/>
    <p:sldId id="342" r:id="rId17"/>
    <p:sldId id="34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8EDB7-7B9C-411E-A596-4116BAD782C6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44272D-B8AB-44AF-A950-C57F59116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91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5A4B-3051-4F05-B152-96ABAB064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3BC6E-023B-415C-BF64-ACB5B26DE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EAB1D-DE31-4C25-9309-0413E896C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64E31-1978-49DF-AE4F-6746061D4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6414" y="6356350"/>
            <a:ext cx="4759171" cy="365125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dirty="0"/>
              <a:t>EXCLAIM COLLABORATION TELECON: DO NOT DISTRIBUTE SLIDES OR CONTENT OUTSIDE COLLABORATION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1D671-D2F9-42F1-B970-6A7994F8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NASA discovers water on the Moon's sunlit surface | ABC6">
            <a:extLst>
              <a:ext uri="{FF2B5EF4-FFF2-40B4-BE49-F238E27FC236}">
                <a16:creationId xmlns:a16="http://schemas.microsoft.com/office/drawing/2014/main" id="{B6CC1FB5-EEEE-4304-B78E-0F0E7DCA80A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9" t="20277" r="30609" b="20556"/>
          <a:stretch/>
        </p:blipFill>
        <p:spPr bwMode="auto">
          <a:xfrm>
            <a:off x="99562" y="0"/>
            <a:ext cx="109300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2EFD55-060F-47C6-9B4F-ED4E6BF7A4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138" y="13628"/>
            <a:ext cx="1030862" cy="99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38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71BD-0534-459B-B5E1-7E3F4626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42" y="294951"/>
            <a:ext cx="8607641" cy="540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CF9F8-0ECB-46F7-B410-80BC90101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1CA35-90CE-4FB1-9364-3C33242D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6A4C7-45C3-42E0-9067-2FB9D2F7B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62291" y="6367679"/>
            <a:ext cx="5148309" cy="365125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 dirty="0"/>
              <a:t>EXCLAIM COLLABORATION TELECON: DO NOT DISTRIBUTE SLIDES OR CONTENT OUTSIDE COLLABORATION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941C2-101D-4ED6-96DA-84FF0101A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NASA discovers water on the Moon's sunlit surface | ABC6">
            <a:extLst>
              <a:ext uri="{FF2B5EF4-FFF2-40B4-BE49-F238E27FC236}">
                <a16:creationId xmlns:a16="http://schemas.microsoft.com/office/drawing/2014/main" id="{3D0D652A-87F6-46E9-9080-4A914D348D4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9" t="20277" r="30609" b="20556"/>
          <a:stretch/>
        </p:blipFill>
        <p:spPr bwMode="auto">
          <a:xfrm>
            <a:off x="117318" y="84136"/>
            <a:ext cx="109300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EA0259-5DE7-4DB9-AB4E-397BF9064E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1138" y="13628"/>
            <a:ext cx="1030862" cy="99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9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BD87-C0FF-46EF-A5D7-6562BCFD4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E4914-16B1-4B23-9F4E-268934495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93D5-407A-444C-AC0D-2E139B6B7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E9383-DCB0-47FB-9C65-00EDA5A5F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0C495-43B9-40D5-986A-F225F348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83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B66A1-01A6-4B4F-9F2C-00C04D13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35598-96E9-4501-B008-54F51A5E6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6EE774-C231-4956-A0B7-968D92158B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54E65-C57E-4E86-A969-88991101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DC97F-23DE-4F2E-B34D-8BB0028C2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3EEB0-5286-4CBA-96DE-30AD5226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3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1D210-0AA2-4DB7-854B-DF3D4082D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D7EC1-C6C9-48C2-8300-7EBC3C80A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DCFDE8-9541-4142-8B55-32584D27F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5B309-18F7-43AC-B534-37A318F9F4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3D7451-7B1A-4D94-AF10-DF81B479C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46FF78-D794-44F5-B8BB-E389309CA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8D0358-D08A-49A1-AE4F-FDBCBA3A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F6690C-4E05-4C91-8663-91538EE2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2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D2748-6D02-41C9-BCB2-EEFAE9A0A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060055-2C09-4EFF-B745-93C1AC55F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FEFEE0-D5FE-459F-A84A-F372BB5F3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ED4889-0F38-4471-B137-2B481EB2D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2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6993EF-F912-457E-A8DA-408FFD97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369435-C9C8-44F5-82D1-6F40229A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AE495-34EC-43A0-B457-87FC7E024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0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D7730-BDBB-4503-8A9A-CB06871C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D7F35-B093-4BF3-B2CE-3F14B557F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00B3E-6327-4141-983F-1599FC667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AA63E-6EE0-48C0-9F11-6646BB13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28C67-1357-40FB-A4B2-D7D470DFB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DF8399-08D6-452F-819F-EB4AF08A4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84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D61C-0B68-4A90-916F-4D82B7267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4925D8-FA87-499E-ABAB-8D2047B2A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B3D2E-EC2D-4962-B41E-B715D0136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9C308C-4BDA-4C51-8F40-88BF726B2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3BC3E-031B-4924-9F8F-61289C06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87E62-0051-42B6-8E24-153172040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18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79D56-0BB1-48CE-8C4E-9B1BA96F4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3F44E-755D-4CE4-B77F-6B9C26463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41DDF-5BED-42FB-A711-AB35477E2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06E58-1093-4231-BC31-5FCD4EF94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F4BFC-1657-4CA2-9FE1-0468FFB8E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0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33FC1B-679C-4563-AD34-28A00DF13C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828C93-CCAA-4650-9163-003690164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45896-6DC6-4572-9718-CB904CE2C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094CB-4A08-4A38-B772-D31A40FD7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703D2-6069-4272-BA8E-40BB19E4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78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A1D279-559B-4D25-AEC8-B92BEE012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514DC-3BDE-418E-843D-647794238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F631A-AB61-448F-8749-89F8FD2CE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19B2B-2973-4C14-BCCB-F68D92AB362D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282E1-6E72-4289-AC6D-4C7C2B435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71044-B9D9-4F64-9404-D7E8F9E7A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13C70-5724-4011-AF64-27841D014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3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r2-HMGM6V7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FD2-3B3E-4B7D-AD7C-EF5A525CBF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EXCLAIM: </a:t>
            </a:r>
            <a:br>
              <a:rPr lang="en-US" dirty="0"/>
            </a:br>
            <a:r>
              <a:rPr lang="en-US" dirty="0"/>
              <a:t>Experiment For Cryogenic Large-Aperture Intensity Mapping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4EBE0C-435A-46E0-8070-DB3D428897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Tatsat Parekh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81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C8094-C71B-4672-BE9D-C9E09E7B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Little 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5D020-19BC-4083-84BA-7167ED4A8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Tatsat Parekh</a:t>
            </a:r>
          </a:p>
          <a:p>
            <a:r>
              <a:rPr lang="en-US" dirty="0"/>
              <a:t>Bachelor’s Degree in Mechanical and Aerospace Engineering from Rutgers University</a:t>
            </a:r>
          </a:p>
          <a:p>
            <a:r>
              <a:rPr lang="en-US" dirty="0"/>
              <a:t>Belleville High School Alumnus</a:t>
            </a:r>
          </a:p>
          <a:p>
            <a:r>
              <a:rPr lang="en-US" dirty="0"/>
              <a:t>Mechanical Engineer for the EXCLAIM TEAM</a:t>
            </a:r>
          </a:p>
        </p:txBody>
      </p:sp>
    </p:spTree>
    <p:extLst>
      <p:ext uri="{BB962C8B-B14F-4D97-AF65-F5344CB8AC3E}">
        <p14:creationId xmlns:p14="http://schemas.microsoft.com/office/powerpoint/2010/main" val="1293730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F182C-0875-42C6-A7DB-90576994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sz="4400" dirty="0"/>
              <a:t>How did we get here?</a:t>
            </a:r>
            <a:endParaRPr lang="en-US" dirty="0"/>
          </a:p>
        </p:txBody>
      </p:sp>
      <p:sp>
        <p:nvSpPr>
          <p:cNvPr id="4" name="Google Shape;125;p20">
            <a:extLst>
              <a:ext uri="{FF2B5EF4-FFF2-40B4-BE49-F238E27FC236}">
                <a16:creationId xmlns:a16="http://schemas.microsoft.com/office/drawing/2014/main" id="{71EF1C0B-8F3E-4732-AC91-9C717FE57C6D}"/>
              </a:ext>
            </a:extLst>
          </p:cNvPr>
          <p:cNvSpPr txBox="1"/>
          <p:nvPr/>
        </p:nvSpPr>
        <p:spPr>
          <a:xfrm>
            <a:off x="2452325" y="5760100"/>
            <a:ext cx="7358100" cy="8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dk1"/>
              </a:buClr>
              <a:buSzPts val="2000"/>
            </a:pPr>
            <a:r>
              <a:rPr lang="en" sz="20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Pivotal era: How did matter organize from a highly homogeneous hydrogen/helium gas to the rich universe that we inhabit today?</a:t>
            </a:r>
            <a:endParaRPr sz="20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5" name="Google Shape;128;p20">
            <a:extLst>
              <a:ext uri="{FF2B5EF4-FFF2-40B4-BE49-F238E27FC236}">
                <a16:creationId xmlns:a16="http://schemas.microsoft.com/office/drawing/2014/main" id="{551F90B7-3868-4EC6-B3E0-1B9D96C1142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42600" y="935251"/>
            <a:ext cx="8577552" cy="4824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6105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A15C2-BE08-4CA7-9E80-4620CE21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sz="4400" dirty="0"/>
              <a:t>EXCLAIM Team</a:t>
            </a:r>
            <a:endParaRPr lang="en-US" dirty="0"/>
          </a:p>
        </p:txBody>
      </p:sp>
      <p:sp>
        <p:nvSpPr>
          <p:cNvPr id="4" name="Google Shape;325;p37">
            <a:extLst>
              <a:ext uri="{FF2B5EF4-FFF2-40B4-BE49-F238E27FC236}">
                <a16:creationId xmlns:a16="http://schemas.microsoft.com/office/drawing/2014/main" id="{1A9E5FFC-8CCB-4130-A920-7096C805A223}"/>
              </a:ext>
            </a:extLst>
          </p:cNvPr>
          <p:cNvSpPr txBox="1"/>
          <p:nvPr/>
        </p:nvSpPr>
        <p:spPr>
          <a:xfrm>
            <a:off x="1773699" y="958196"/>
            <a:ext cx="3605100" cy="5454300"/>
          </a:xfrm>
          <a:prstGeom prst="rect">
            <a:avLst/>
          </a:prstGeom>
          <a:solidFill>
            <a:srgbClr val="EAE8E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" sz="1400" b="1" u="sng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NASA Goddard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b="1" dirty="0">
                <a:solidFill>
                  <a:srgbClr val="4A86E8"/>
                </a:solidFill>
                <a:latin typeface="Arial Narrow"/>
                <a:ea typeface="Arial Narrow"/>
                <a:cs typeface="Arial Narrow"/>
                <a:sym typeface="Arial Narrow"/>
              </a:rPr>
              <a:t>Eric Switzer (PI)</a:t>
            </a:r>
            <a:endParaRPr sz="1400" dirty="0">
              <a:solidFill>
                <a:srgbClr val="4A86E8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b="1" dirty="0">
                <a:solidFill>
                  <a:srgbClr val="4A86E8"/>
                </a:solidFill>
                <a:latin typeface="Arial Narrow"/>
                <a:ea typeface="Arial Narrow"/>
                <a:cs typeface="Arial Narrow"/>
                <a:sym typeface="Arial Narrow"/>
              </a:rPr>
              <a:t>Tom Essinger-Hileman (DPI, Instrument lead)</a:t>
            </a:r>
            <a:endParaRPr sz="1200" b="1" dirty="0">
              <a:solidFill>
                <a:srgbClr val="4A86E8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b="1" dirty="0">
                <a:solidFill>
                  <a:srgbClr val="4A86E8"/>
                </a:solidFill>
                <a:latin typeface="Arial Narrow"/>
                <a:ea typeface="Arial Narrow"/>
                <a:cs typeface="Arial Narrow"/>
                <a:sym typeface="Arial Narrow"/>
              </a:rPr>
              <a:t>Giuseppe Cataldo (Mission SE)</a:t>
            </a:r>
            <a:endParaRPr sz="1200" b="1" dirty="0">
              <a:solidFill>
                <a:srgbClr val="4A86E8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b="1" dirty="0">
                <a:solidFill>
                  <a:srgbClr val="4A86E8"/>
                </a:solidFill>
                <a:latin typeface="Arial Narrow"/>
                <a:ea typeface="Arial Narrow"/>
                <a:cs typeface="Arial Narrow"/>
                <a:sym typeface="Arial Narrow"/>
              </a:rPr>
              <a:t>Emily Barrentine (Spectrometer lead)</a:t>
            </a:r>
            <a:endParaRPr sz="1400" dirty="0">
              <a:solidFill>
                <a:srgbClr val="4A86E8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Chris Anderson (Map analysis, JHU coop)</a:t>
            </a:r>
            <a:endParaRPr sz="12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Alyssa Barlis (SECP, optical test design)</a:t>
            </a:r>
            <a:endParaRPr sz="12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Berhanu Bulcha (Resonator design)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Paul Cursey (Machinist)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Negar Ehsan (Antenna design)</a:t>
            </a: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Jason Glenn (Receiver, MKIDs)</a:t>
            </a: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James Hays-Wehle</a:t>
            </a: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Larry Hess (Fabrication)</a:t>
            </a: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Amir Jahromi (ADR)</a:t>
            </a: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Mark Kimball (ADR)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Mona Mirzaei (Fabrication)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Alan Kogut (Gondola)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Luke Lowe (Flight Electronics)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Omid Noroozian (MKID design and test)</a:t>
            </a: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Tatsat Parekh (Mechanical)</a:t>
            </a: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Samelys Rodriguez (Wirebonding)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Thomas Stevenson (Spectrometer)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Ed Wollack (Spectrometer)</a:t>
            </a:r>
            <a:endParaRPr sz="1400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endParaRPr sz="12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000"/>
            </a:pPr>
            <a:r>
              <a:rPr lang="en" sz="10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Interns (spring 2021):</a:t>
            </a:r>
            <a:r>
              <a:rPr lang="en" sz="1200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10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Jim Fouquet (ISAE-SUPAERO)</a:t>
            </a:r>
            <a:r>
              <a:rPr lang="en" dirty="0"/>
              <a:t>, </a:t>
            </a:r>
            <a:r>
              <a:rPr lang="en" sz="10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Alberto Martinez Gonzalez (ISAE-SUPAERO)</a:t>
            </a:r>
            <a:r>
              <a:rPr lang="en" dirty="0"/>
              <a:t>, </a:t>
            </a:r>
            <a:r>
              <a:rPr lang="en" sz="10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Trevian Jenkins (UMD), Mathias Ramirez (ASU)</a:t>
            </a:r>
            <a:endParaRPr sz="10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000"/>
            </a:pPr>
            <a:endParaRPr sz="10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" name="Google Shape;326;p37">
            <a:extLst>
              <a:ext uri="{FF2B5EF4-FFF2-40B4-BE49-F238E27FC236}">
                <a16:creationId xmlns:a16="http://schemas.microsoft.com/office/drawing/2014/main" id="{6EF75FB6-AFE2-4CF4-9D05-C3893C67C89C}"/>
              </a:ext>
            </a:extLst>
          </p:cNvPr>
          <p:cNvSpPr txBox="1"/>
          <p:nvPr/>
        </p:nvSpPr>
        <p:spPr>
          <a:xfrm>
            <a:off x="5904775" y="958200"/>
            <a:ext cx="4216500" cy="3314400"/>
          </a:xfrm>
          <a:prstGeom prst="rect">
            <a:avLst/>
          </a:prstGeom>
          <a:solidFill>
            <a:srgbClr val="DDEB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" sz="1400" b="1" u="sng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NYU/CCA: Simulation and interpretation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b="1">
                <a:solidFill>
                  <a:srgbClr val="0070C0"/>
                </a:solidFill>
                <a:latin typeface="Arial Narrow"/>
                <a:ea typeface="Arial Narrow"/>
                <a:cs typeface="Arial Narrow"/>
                <a:sym typeface="Arial Narrow"/>
              </a:rPr>
              <a:t>Anthony Pullen (Science Lead)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Rachel Somerville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Eli Visbal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Shengqi Yang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Aaron Yung (starting at GSFC)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chemeClr val="dk1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Patrick Breysse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400"/>
            </a:pPr>
            <a:r>
              <a:rPr lang="en" sz="1400" b="1" u="sng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UMD: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Alberto Bolatto (Galactic field, interpretation)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Carolyn Volpert (grad, spectrometer test, survey)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400"/>
            </a:pPr>
            <a:r>
              <a:rPr lang="en" sz="1400" b="1" u="sng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ASU: (Readout)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b="1">
                <a:solidFill>
                  <a:srgbClr val="0070C0"/>
                </a:solidFill>
                <a:latin typeface="Arial Narrow"/>
                <a:ea typeface="Arial Narrow"/>
                <a:cs typeface="Arial Narrow"/>
                <a:sym typeface="Arial Narrow"/>
              </a:rPr>
              <a:t>Phil Mauskopf (Readout Lead)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Adrian Sinclair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chemeClr val="dk1"/>
              </a:buClr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Ryan Stephenson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Cody Roberson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6" name="Google Shape;327;p37">
            <a:extLst>
              <a:ext uri="{FF2B5EF4-FFF2-40B4-BE49-F238E27FC236}">
                <a16:creationId xmlns:a16="http://schemas.microsoft.com/office/drawing/2014/main" id="{8663D3D2-C23D-46FF-A1BE-404DC9C0A59C}"/>
              </a:ext>
            </a:extLst>
          </p:cNvPr>
          <p:cNvSpPr/>
          <p:nvPr/>
        </p:nvSpPr>
        <p:spPr>
          <a:xfrm>
            <a:off x="5904775" y="4458725"/>
            <a:ext cx="4216500" cy="1953900"/>
          </a:xfrm>
          <a:prstGeom prst="rect">
            <a:avLst/>
          </a:prstGeom>
          <a:solidFill>
            <a:srgbClr val="DEEA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r>
              <a:rPr lang="en" sz="1200" b="1" u="sng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UWisc: (MKID modelling, forecasting)</a:t>
            </a:r>
            <a:endParaRPr sz="1400" b="1" u="sng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chemeClr val="dk1"/>
              </a:buClr>
              <a:buSzPts val="1200"/>
            </a:pPr>
            <a:r>
              <a:rPr lang="en" sz="12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Trevor Oxholm, Gage Siebert</a:t>
            </a:r>
            <a:endParaRPr sz="12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Peter Timbie</a:t>
            </a:r>
            <a:endParaRPr sz="12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endParaRPr sz="1200" b="1" u="sng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 b="1" u="sng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CITA: Simulation and interpretation</a:t>
            </a:r>
            <a:endParaRPr sz="1400" b="1" u="sng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Ue-Li Pen 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U Chicago: (Silicon lens AR) Jeffrey McMahon </a:t>
            </a:r>
            <a:endParaRPr sz="14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Cardiff: (Filters) Peter Ade, Carole Tucker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NIST: Jake Connors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545878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B1068-A9B4-4A40-B6BB-FDF709980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My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8D0B8-FD8C-41BA-AF56-6A161E168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My role on the team is to help design, fabricate, and test parts related to the project</a:t>
            </a:r>
          </a:p>
          <a:p>
            <a:r>
              <a:rPr lang="en-US" dirty="0"/>
              <a:t>Design </a:t>
            </a:r>
          </a:p>
          <a:p>
            <a:pPr lvl="1"/>
            <a:r>
              <a:rPr lang="en-US" dirty="0"/>
              <a:t>As the lead for mechanical design, my job is to make sure all parts are created in a way that can last within the boundaries of our experiment </a:t>
            </a:r>
          </a:p>
          <a:p>
            <a:r>
              <a:rPr lang="en-US" dirty="0"/>
              <a:t>Fabricate</a:t>
            </a:r>
          </a:p>
          <a:p>
            <a:pPr lvl="1"/>
            <a:r>
              <a:rPr lang="en-US" dirty="0"/>
              <a:t>Fabrication involves creating drawings and work with our on-site machinist to physically make the parts, often, parts are sent out to machine shops </a:t>
            </a:r>
          </a:p>
          <a:p>
            <a:pPr lvl="1"/>
            <a:r>
              <a:rPr lang="en-US" dirty="0"/>
              <a:t>One key element to fabrication is integration, which involves creating a build plan to assure parts are put together in the proper order </a:t>
            </a:r>
          </a:p>
          <a:p>
            <a:r>
              <a:rPr lang="en-US" dirty="0"/>
              <a:t>Test</a:t>
            </a:r>
          </a:p>
          <a:p>
            <a:pPr lvl="1"/>
            <a:r>
              <a:rPr lang="en-US" dirty="0"/>
              <a:t>Once parts have been created, certain systems must be tested in order to assure that they won’t fail during flight</a:t>
            </a:r>
          </a:p>
          <a:p>
            <a:pPr lvl="2"/>
            <a:r>
              <a:rPr lang="en-US" dirty="0"/>
              <a:t>For example, the receiver must go through cryogenic testing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586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CCDBC-1696-4FB4-A398-095656BE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sz="4400" dirty="0"/>
              <a:t>Mission System Overview</a:t>
            </a:r>
            <a:endParaRPr lang="en-US" dirty="0"/>
          </a:p>
        </p:txBody>
      </p:sp>
      <p:pic>
        <p:nvPicPr>
          <p:cNvPr id="4" name="Google Shape;347;p39">
            <a:extLst>
              <a:ext uri="{FF2B5EF4-FFF2-40B4-BE49-F238E27FC236}">
                <a16:creationId xmlns:a16="http://schemas.microsoft.com/office/drawing/2014/main" id="{716B655A-FA14-423B-B8D9-49A48ACDA3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53013" y="3642654"/>
            <a:ext cx="1779228" cy="12905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50;p39">
            <a:extLst>
              <a:ext uri="{FF2B5EF4-FFF2-40B4-BE49-F238E27FC236}">
                <a16:creationId xmlns:a16="http://schemas.microsoft.com/office/drawing/2014/main" id="{B91EB14B-F947-47BB-9E13-615C41BBB5E0}"/>
              </a:ext>
            </a:extLst>
          </p:cNvPr>
          <p:cNvSpPr txBox="1"/>
          <p:nvPr/>
        </p:nvSpPr>
        <p:spPr>
          <a:xfrm>
            <a:off x="2326925" y="1507275"/>
            <a:ext cx="54525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Balloon-borne</a:t>
            </a:r>
            <a:r>
              <a:rPr lang="en"/>
              <a:t> </a:t>
            </a: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cryogenic telescope</a:t>
            </a:r>
            <a:endParaRPr/>
          </a:p>
        </p:txBody>
      </p:sp>
      <p:sp>
        <p:nvSpPr>
          <p:cNvPr id="6" name="Google Shape;351;p39">
            <a:extLst>
              <a:ext uri="{FF2B5EF4-FFF2-40B4-BE49-F238E27FC236}">
                <a16:creationId xmlns:a16="http://schemas.microsoft.com/office/drawing/2014/main" id="{6C7658D5-6210-4050-BCF1-B17D007167A8}"/>
              </a:ext>
            </a:extLst>
          </p:cNvPr>
          <p:cNvSpPr txBox="1"/>
          <p:nvPr/>
        </p:nvSpPr>
        <p:spPr>
          <a:xfrm>
            <a:off x="8068701" y="1507275"/>
            <a:ext cx="2989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On-chip MKID spectrometer</a:t>
            </a:r>
            <a:endParaRPr/>
          </a:p>
        </p:txBody>
      </p:sp>
      <p:pic>
        <p:nvPicPr>
          <p:cNvPr id="7" name="Google Shape;355;p39">
            <a:extLst>
              <a:ext uri="{FF2B5EF4-FFF2-40B4-BE49-F238E27FC236}">
                <a16:creationId xmlns:a16="http://schemas.microsoft.com/office/drawing/2014/main" id="{3231145D-883D-4F64-9F86-8FDC34C70AA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515" y="1974976"/>
            <a:ext cx="2906411" cy="390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56;p39">
            <a:extLst>
              <a:ext uri="{FF2B5EF4-FFF2-40B4-BE49-F238E27FC236}">
                <a16:creationId xmlns:a16="http://schemas.microsoft.com/office/drawing/2014/main" id="{AC10C9FA-44F0-498C-8976-2614989112A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8651" y="1902526"/>
            <a:ext cx="2346525" cy="39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58;p39">
            <a:extLst>
              <a:ext uri="{FF2B5EF4-FFF2-40B4-BE49-F238E27FC236}">
                <a16:creationId xmlns:a16="http://schemas.microsoft.com/office/drawing/2014/main" id="{23BA64F7-19E1-49F9-B5C4-0BECF046A8F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5176" y="2303741"/>
            <a:ext cx="1675037" cy="358005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53;p39">
            <a:extLst>
              <a:ext uri="{FF2B5EF4-FFF2-40B4-BE49-F238E27FC236}">
                <a16:creationId xmlns:a16="http://schemas.microsoft.com/office/drawing/2014/main" id="{74C11450-687A-4D97-A141-AB9DD1555A22}"/>
              </a:ext>
            </a:extLst>
          </p:cNvPr>
          <p:cNvSpPr txBox="1"/>
          <p:nvPr/>
        </p:nvSpPr>
        <p:spPr>
          <a:xfrm>
            <a:off x="6871555" y="1507273"/>
            <a:ext cx="942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Receiver</a:t>
            </a:r>
            <a:endParaRPr dirty="0"/>
          </a:p>
        </p:txBody>
      </p:sp>
      <p:cxnSp>
        <p:nvCxnSpPr>
          <p:cNvPr id="17" name="Google Shape;349;p39">
            <a:extLst>
              <a:ext uri="{FF2B5EF4-FFF2-40B4-BE49-F238E27FC236}">
                <a16:creationId xmlns:a16="http://schemas.microsoft.com/office/drawing/2014/main" id="{B5C5D3A0-1EFF-466C-A4D4-F8446C2DACFE}"/>
              </a:ext>
            </a:extLst>
          </p:cNvPr>
          <p:cNvCxnSpPr/>
          <p:nvPr/>
        </p:nvCxnSpPr>
        <p:spPr>
          <a:xfrm flipH="1">
            <a:off x="9630325" y="2871475"/>
            <a:ext cx="24600" cy="1164300"/>
          </a:xfrm>
          <a:prstGeom prst="straightConnector1">
            <a:avLst/>
          </a:prstGeom>
          <a:noFill/>
          <a:ln w="38100" cap="flat" cmpd="sng">
            <a:solidFill>
              <a:srgbClr val="00FF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" name="Google Shape;357;p39">
            <a:extLst>
              <a:ext uri="{FF2B5EF4-FFF2-40B4-BE49-F238E27FC236}">
                <a16:creationId xmlns:a16="http://schemas.microsoft.com/office/drawing/2014/main" id="{EC4615B7-16A8-4E6E-89FD-A35455031451}"/>
              </a:ext>
            </a:extLst>
          </p:cNvPr>
          <p:cNvCxnSpPr/>
          <p:nvPr/>
        </p:nvCxnSpPr>
        <p:spPr>
          <a:xfrm flipH="1">
            <a:off x="3290250" y="3216850"/>
            <a:ext cx="1391400" cy="542700"/>
          </a:xfrm>
          <a:prstGeom prst="straightConnector1">
            <a:avLst/>
          </a:prstGeom>
          <a:noFill/>
          <a:ln w="38100" cap="flat" cmpd="sng">
            <a:solidFill>
              <a:srgbClr val="00FF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" name="Google Shape;359;p39">
            <a:extLst>
              <a:ext uri="{FF2B5EF4-FFF2-40B4-BE49-F238E27FC236}">
                <a16:creationId xmlns:a16="http://schemas.microsoft.com/office/drawing/2014/main" id="{4775F3F6-C3E6-46D4-8509-1D1CB58229E7}"/>
              </a:ext>
            </a:extLst>
          </p:cNvPr>
          <p:cNvCxnSpPr/>
          <p:nvPr/>
        </p:nvCxnSpPr>
        <p:spPr>
          <a:xfrm flipH="1">
            <a:off x="7316000" y="4134525"/>
            <a:ext cx="2013300" cy="685800"/>
          </a:xfrm>
          <a:prstGeom prst="straightConnector1">
            <a:avLst/>
          </a:prstGeom>
          <a:noFill/>
          <a:ln w="38100" cap="flat" cmpd="sng">
            <a:solidFill>
              <a:srgbClr val="00FF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" name="Google Shape;360;p39">
            <a:extLst>
              <a:ext uri="{FF2B5EF4-FFF2-40B4-BE49-F238E27FC236}">
                <a16:creationId xmlns:a16="http://schemas.microsoft.com/office/drawing/2014/main" id="{E280654D-12DD-4C71-9F93-8FF5A5E6E4BA}"/>
              </a:ext>
            </a:extLst>
          </p:cNvPr>
          <p:cNvCxnSpPr/>
          <p:nvPr/>
        </p:nvCxnSpPr>
        <p:spPr>
          <a:xfrm flipH="1">
            <a:off x="5115550" y="4095050"/>
            <a:ext cx="2289300" cy="651300"/>
          </a:xfrm>
          <a:prstGeom prst="straightConnector1">
            <a:avLst/>
          </a:prstGeom>
          <a:noFill/>
          <a:ln w="38100" cap="flat" cmpd="sng">
            <a:solidFill>
              <a:srgbClr val="00FF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96694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DDF4-AB40-4AD9-BEDD-13950CD0E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Components </a:t>
            </a:r>
          </a:p>
        </p:txBody>
      </p:sp>
      <p:pic>
        <p:nvPicPr>
          <p:cNvPr id="4" name="Google Shape;419;p45">
            <a:extLst>
              <a:ext uri="{FF2B5EF4-FFF2-40B4-BE49-F238E27FC236}">
                <a16:creationId xmlns:a16="http://schemas.microsoft.com/office/drawing/2014/main" id="{62657B27-0C79-4341-8CEC-EEB6BBC7BCD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9366" y="1239035"/>
            <a:ext cx="4615200" cy="4768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FA7FFF-CBAE-46E6-B8A6-5539C6F328FC}"/>
              </a:ext>
            </a:extLst>
          </p:cNvPr>
          <p:cNvSpPr txBox="1"/>
          <p:nvPr/>
        </p:nvSpPr>
        <p:spPr>
          <a:xfrm>
            <a:off x="2698728" y="146759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 Narrow"/>
              </a:rPr>
              <a:t>3-point rotator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C2EE6B-5EE1-4BCA-BB88-4CAE61AEE3FE}"/>
              </a:ext>
            </a:extLst>
          </p:cNvPr>
          <p:cNvSpPr txBox="1"/>
          <p:nvPr/>
        </p:nvSpPr>
        <p:spPr>
          <a:xfrm>
            <a:off x="2898040" y="270008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 Narrow"/>
              </a:rPr>
              <a:t>Sun shield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05D832-DDAF-4120-B448-8172E954EC56}"/>
              </a:ext>
            </a:extLst>
          </p:cNvPr>
          <p:cNvSpPr txBox="1"/>
          <p:nvPr/>
        </p:nvSpPr>
        <p:spPr>
          <a:xfrm>
            <a:off x="2812621" y="353801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 Narrow"/>
              </a:rPr>
              <a:t>Hatch cover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899C07-C14C-4F31-B7B8-F7D255390BA7}"/>
              </a:ext>
            </a:extLst>
          </p:cNvPr>
          <p:cNvSpPr txBox="1"/>
          <p:nvPr/>
        </p:nvSpPr>
        <p:spPr>
          <a:xfrm>
            <a:off x="5822655" y="617789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 Narrow"/>
              </a:rPr>
              <a:t>Dewar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383B70-DA50-4944-8FD1-0AC92466DCE6}"/>
              </a:ext>
            </a:extLst>
          </p:cNvPr>
          <p:cNvSpPr txBox="1"/>
          <p:nvPr/>
        </p:nvSpPr>
        <p:spPr>
          <a:xfrm>
            <a:off x="2812621" y="446542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 Narrow"/>
              </a:rPr>
              <a:t>Star camera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26F9AD-37A5-41C8-A841-3242A2C2F570}"/>
              </a:ext>
            </a:extLst>
          </p:cNvPr>
          <p:cNvSpPr txBox="1"/>
          <p:nvPr/>
        </p:nvSpPr>
        <p:spPr>
          <a:xfrm>
            <a:off x="3329206" y="416035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 Narrow"/>
              </a:rPr>
              <a:t>CIP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66430B-EA9A-4555-B49B-E72F04B31C28}"/>
              </a:ext>
            </a:extLst>
          </p:cNvPr>
          <p:cNvSpPr txBox="1"/>
          <p:nvPr/>
        </p:nvSpPr>
        <p:spPr>
          <a:xfrm>
            <a:off x="7266658" y="181740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 Narrow"/>
              </a:rPr>
              <a:t>Electronics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557B8F5-EB55-401E-A6DF-F5569E2CA58A}"/>
              </a:ext>
            </a:extLst>
          </p:cNvPr>
          <p:cNvCxnSpPr/>
          <p:nvPr/>
        </p:nvCxnSpPr>
        <p:spPr>
          <a:xfrm flipV="1">
            <a:off x="3816510" y="1559525"/>
            <a:ext cx="1963845" cy="130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20AF2E7-B22D-47E3-B1AD-8A7F85E7CBE1}"/>
              </a:ext>
            </a:extLst>
          </p:cNvPr>
          <p:cNvCxnSpPr>
            <a:cxnSpLocks/>
          </p:cNvCxnSpPr>
          <p:nvPr/>
        </p:nvCxnSpPr>
        <p:spPr>
          <a:xfrm flipV="1">
            <a:off x="3778599" y="2826963"/>
            <a:ext cx="1459461" cy="17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6FC24D5-0AF4-4D46-9257-61F66ACD959C}"/>
              </a:ext>
            </a:extLst>
          </p:cNvPr>
          <p:cNvCxnSpPr>
            <a:cxnSpLocks/>
          </p:cNvCxnSpPr>
          <p:nvPr/>
        </p:nvCxnSpPr>
        <p:spPr>
          <a:xfrm flipV="1">
            <a:off x="3783970" y="3666550"/>
            <a:ext cx="959143" cy="89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089984-B87E-4385-B602-76763AEACE1C}"/>
              </a:ext>
            </a:extLst>
          </p:cNvPr>
          <p:cNvCxnSpPr>
            <a:cxnSpLocks/>
          </p:cNvCxnSpPr>
          <p:nvPr/>
        </p:nvCxnSpPr>
        <p:spPr>
          <a:xfrm flipV="1">
            <a:off x="3755497" y="4614303"/>
            <a:ext cx="1748259" cy="170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993E520-D199-4D2B-A2B7-A19E6F91A49D}"/>
              </a:ext>
            </a:extLst>
          </p:cNvPr>
          <p:cNvCxnSpPr>
            <a:cxnSpLocks/>
          </p:cNvCxnSpPr>
          <p:nvPr/>
        </p:nvCxnSpPr>
        <p:spPr>
          <a:xfrm flipV="1">
            <a:off x="3751428" y="4297030"/>
            <a:ext cx="1349634" cy="17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A780222-80D3-4238-B64C-E54D34DA1738}"/>
              </a:ext>
            </a:extLst>
          </p:cNvPr>
          <p:cNvCxnSpPr>
            <a:cxnSpLocks/>
          </p:cNvCxnSpPr>
          <p:nvPr/>
        </p:nvCxnSpPr>
        <p:spPr>
          <a:xfrm flipH="1">
            <a:off x="6349820" y="1987438"/>
            <a:ext cx="928231" cy="971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B653CE4-73A2-4355-9F26-C5787A0024EB}"/>
              </a:ext>
            </a:extLst>
          </p:cNvPr>
          <p:cNvCxnSpPr>
            <a:cxnSpLocks/>
          </p:cNvCxnSpPr>
          <p:nvPr/>
        </p:nvCxnSpPr>
        <p:spPr>
          <a:xfrm flipH="1">
            <a:off x="6959963" y="2028116"/>
            <a:ext cx="305886" cy="14635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52862D6-5455-4468-8AD3-1C937E50D370}"/>
              </a:ext>
            </a:extLst>
          </p:cNvPr>
          <p:cNvCxnSpPr>
            <a:cxnSpLocks/>
          </p:cNvCxnSpPr>
          <p:nvPr/>
        </p:nvCxnSpPr>
        <p:spPr>
          <a:xfrm flipH="1" flipV="1">
            <a:off x="7338252" y="4777008"/>
            <a:ext cx="1302451" cy="89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0EE310D-70DC-4819-850B-B2A59D4BC86F}"/>
              </a:ext>
            </a:extLst>
          </p:cNvPr>
          <p:cNvSpPr txBox="1"/>
          <p:nvPr/>
        </p:nvSpPr>
        <p:spPr>
          <a:xfrm>
            <a:off x="8604904" y="461999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 Narrow"/>
              </a:rPr>
              <a:t>Earth-IR shields</a:t>
            </a:r>
            <a:endParaRPr lang="en-US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3EC5EDE-4985-40FE-A876-41AEF9B197B8}"/>
              </a:ext>
            </a:extLst>
          </p:cNvPr>
          <p:cNvCxnSpPr>
            <a:cxnSpLocks/>
          </p:cNvCxnSpPr>
          <p:nvPr/>
        </p:nvCxnSpPr>
        <p:spPr>
          <a:xfrm flipV="1">
            <a:off x="6226275" y="5014281"/>
            <a:ext cx="25917" cy="11629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82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E341-1D53-43AC-882F-B6E49622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Rigging connections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C09746F-B694-4285-8D4E-39FE7732D2FE}"/>
              </a:ext>
            </a:extLst>
          </p:cNvPr>
          <p:cNvSpPr txBox="1">
            <a:spLocks/>
          </p:cNvSpPr>
          <p:nvPr/>
        </p:nvSpPr>
        <p:spPr>
          <a:xfrm>
            <a:off x="6627351" y="1052081"/>
            <a:ext cx="3777761" cy="516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Straps</a:t>
            </a:r>
          </a:p>
          <a:p>
            <a:r>
              <a:rPr lang="en-US"/>
              <a:t>Spreader bar</a:t>
            </a:r>
          </a:p>
          <a:p>
            <a:r>
              <a:rPr lang="en-US"/>
              <a:t>Payload attachment</a:t>
            </a:r>
          </a:p>
          <a:p>
            <a:r>
              <a:rPr lang="en-US"/>
              <a:t>Wire rope</a:t>
            </a:r>
          </a:p>
          <a:p>
            <a:r>
              <a:rPr lang="en-US"/>
              <a:t>Foam Earth-IR shields</a:t>
            </a:r>
            <a:endParaRPr lang="en-US" dirty="0"/>
          </a:p>
        </p:txBody>
      </p:sp>
      <p:pic>
        <p:nvPicPr>
          <p:cNvPr id="5" name="Picture 4" descr="A picture containing sky, outdoor, transport, day&#10;&#10;Description automatically generated">
            <a:extLst>
              <a:ext uri="{FF2B5EF4-FFF2-40B4-BE49-F238E27FC236}">
                <a16:creationId xmlns:a16="http://schemas.microsoft.com/office/drawing/2014/main" id="{26B0D167-0D4E-47DA-8F58-0FB86DA05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470" y="1224757"/>
            <a:ext cx="3349070" cy="409868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F441698-D0E4-4B3B-916B-BE475247E803}"/>
              </a:ext>
            </a:extLst>
          </p:cNvPr>
          <p:cNvCxnSpPr>
            <a:cxnSpLocks/>
          </p:cNvCxnSpPr>
          <p:nvPr/>
        </p:nvCxnSpPr>
        <p:spPr>
          <a:xfrm flipH="1">
            <a:off x="3296566" y="1287262"/>
            <a:ext cx="3432708" cy="10913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F887DC-6B3E-45C7-BDFF-E627615FC581}"/>
              </a:ext>
            </a:extLst>
          </p:cNvPr>
          <p:cNvCxnSpPr>
            <a:cxnSpLocks/>
          </p:cNvCxnSpPr>
          <p:nvPr/>
        </p:nvCxnSpPr>
        <p:spPr>
          <a:xfrm flipH="1">
            <a:off x="3451136" y="1855433"/>
            <a:ext cx="3278138" cy="7753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6D7E362-59A3-4AC4-A803-D7DD76C3ED69}"/>
              </a:ext>
            </a:extLst>
          </p:cNvPr>
          <p:cNvCxnSpPr>
            <a:cxnSpLocks/>
          </p:cNvCxnSpPr>
          <p:nvPr/>
        </p:nvCxnSpPr>
        <p:spPr>
          <a:xfrm flipH="1">
            <a:off x="3247758" y="2378641"/>
            <a:ext cx="3481516" cy="8664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BC9D8F4-7469-45C5-A34C-85B4C8BC2156}"/>
              </a:ext>
            </a:extLst>
          </p:cNvPr>
          <p:cNvCxnSpPr>
            <a:cxnSpLocks/>
          </p:cNvCxnSpPr>
          <p:nvPr/>
        </p:nvCxnSpPr>
        <p:spPr>
          <a:xfrm flipH="1">
            <a:off x="4045007" y="2823099"/>
            <a:ext cx="2684267" cy="11459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AF3247-52E4-46AB-9400-8BAD582F4284}"/>
              </a:ext>
            </a:extLst>
          </p:cNvPr>
          <p:cNvCxnSpPr>
            <a:cxnSpLocks/>
          </p:cNvCxnSpPr>
          <p:nvPr/>
        </p:nvCxnSpPr>
        <p:spPr>
          <a:xfrm flipH="1">
            <a:off x="4158902" y="3364637"/>
            <a:ext cx="2570372" cy="8444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83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8D6D4-0876-405E-A1C9-6E527B3B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Telescope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76E076-AF16-4B90-820B-B16A5654DD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1532" y="1211761"/>
            <a:ext cx="4769167" cy="523698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9417AF-A1FC-4D7B-9B90-470E43F80526}"/>
              </a:ext>
            </a:extLst>
          </p:cNvPr>
          <p:cNvSpPr txBox="1"/>
          <p:nvPr/>
        </p:nvSpPr>
        <p:spPr>
          <a:xfrm>
            <a:off x="6312024" y="1211761"/>
            <a:ext cx="33024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telescope, one of the most important components in the mission, is integrated inside the  Dewar where a beam is reflected outwards towards space </a:t>
            </a:r>
          </a:p>
        </p:txBody>
      </p:sp>
      <p:pic>
        <p:nvPicPr>
          <p:cNvPr id="6" name="Google Shape;356;p39">
            <a:extLst>
              <a:ext uri="{FF2B5EF4-FFF2-40B4-BE49-F238E27FC236}">
                <a16:creationId xmlns:a16="http://schemas.microsoft.com/office/drawing/2014/main" id="{690A5856-5A81-444A-891B-CDF8E485C60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2579" y="2689089"/>
            <a:ext cx="2346525" cy="3981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9159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B11B-000F-4792-B8EA-0133E6663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CSBF: Columbia Scientific Balloon Facility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32CF1-D803-4F0A-90BE-718311B69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4833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Columbia Scientific Balloon Facility is the governing entity for the scientific balloon projects </a:t>
            </a:r>
          </a:p>
          <a:p>
            <a:r>
              <a:rPr lang="en-US" dirty="0"/>
              <a:t>Balloons are relatively thin: about .002cm ( roughly .0008in) thick, about the same thickness as a regular plastic bag </a:t>
            </a:r>
          </a:p>
          <a:p>
            <a:r>
              <a:rPr lang="en-US" dirty="0"/>
              <a:t>These balloons are filled with helium and sent off to the edge of space to answer some of science’s most difficult questions 	</a:t>
            </a:r>
          </a:p>
          <a:p>
            <a:r>
              <a:rPr lang="en-US" dirty="0">
                <a:hlinkClick r:id="rId2"/>
              </a:rPr>
              <a:t>BOBCAT mission launches on a NASA scientific balloon - YouTube</a:t>
            </a:r>
            <a:endParaRPr lang="en-US" dirty="0"/>
          </a:p>
        </p:txBody>
      </p:sp>
      <p:pic>
        <p:nvPicPr>
          <p:cNvPr id="6" name="Picture 5" descr="A picture containing outdoor, cloudy, clouds, outdoor object&#10;&#10;Description automatically generated">
            <a:extLst>
              <a:ext uri="{FF2B5EF4-FFF2-40B4-BE49-F238E27FC236}">
                <a16:creationId xmlns:a16="http://schemas.microsoft.com/office/drawing/2014/main" id="{57FD19AD-4FD3-43A8-9EA8-671C0EA46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765" y="1113251"/>
            <a:ext cx="1965324" cy="53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56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A81B8-BCA3-44D4-A2A8-DF486E54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7EAD8-BDF4-4788-8A62-AD264B0D8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763"/>
            <a:ext cx="597985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Your task is to pick the Flight Crew!</a:t>
            </a:r>
          </a:p>
          <a:p>
            <a:r>
              <a:rPr lang="en-US" dirty="0"/>
              <a:t>Rules: </a:t>
            </a:r>
          </a:p>
          <a:p>
            <a:pPr lvl="1"/>
            <a:r>
              <a:rPr lang="en-US" dirty="0"/>
              <a:t>Must be made of polyester </a:t>
            </a:r>
          </a:p>
          <a:p>
            <a:pPr lvl="1"/>
            <a:r>
              <a:rPr lang="en-US" dirty="0"/>
              <a:t>Must be able to fit inside a battery box </a:t>
            </a:r>
          </a:p>
          <a:p>
            <a:pPr lvl="2"/>
            <a:r>
              <a:rPr lang="en-US" dirty="0"/>
              <a:t>8x4x6” battery box dimension limits</a:t>
            </a:r>
          </a:p>
          <a:p>
            <a:pPr lvl="1"/>
            <a:r>
              <a:rPr lang="en-US" dirty="0"/>
              <a:t>Must have negligible mass</a:t>
            </a:r>
          </a:p>
          <a:p>
            <a:pPr lvl="2"/>
            <a:r>
              <a:rPr lang="en-US" dirty="0"/>
              <a:t>No beans/ sand filling</a:t>
            </a:r>
          </a:p>
          <a:p>
            <a:pPr lvl="1"/>
            <a:r>
              <a:rPr lang="en-US" dirty="0"/>
              <a:t>Character/ Item Details</a:t>
            </a:r>
          </a:p>
          <a:p>
            <a:pPr lvl="2"/>
            <a:r>
              <a:rPr lang="en-US" dirty="0"/>
              <a:t>Power Point or Word Document </a:t>
            </a:r>
          </a:p>
          <a:p>
            <a:pPr lvl="2"/>
            <a:r>
              <a:rPr lang="en-US" dirty="0"/>
              <a:t>Explain why you picked the character </a:t>
            </a:r>
          </a:p>
          <a:p>
            <a:pPr lvl="2"/>
            <a:r>
              <a:rPr lang="en-US" dirty="0"/>
              <a:t>Mass of actual polyester item</a:t>
            </a:r>
          </a:p>
          <a:p>
            <a:pPr lvl="2"/>
            <a:r>
              <a:rPr lang="en-US" dirty="0"/>
              <a:t>Dimensions of character </a:t>
            </a:r>
          </a:p>
          <a:p>
            <a:pPr lvl="2"/>
            <a:r>
              <a:rPr lang="en-US" dirty="0"/>
              <a:t>Analysis (explained in later slide)</a:t>
            </a:r>
          </a:p>
          <a:p>
            <a:pPr lvl="1"/>
            <a:r>
              <a:rPr lang="en-US" dirty="0"/>
              <a:t>Must be appropriate </a:t>
            </a:r>
          </a:p>
          <a:p>
            <a:pPr lvl="1"/>
            <a:r>
              <a:rPr lang="en-US" dirty="0"/>
              <a:t>Will be approved by Exclaim Team prior to flight</a:t>
            </a:r>
          </a:p>
          <a:p>
            <a:pPr lvl="1"/>
            <a:r>
              <a:rPr lang="en-US" dirty="0"/>
              <a:t>Due Date: 1/31/2022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366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E8A2C-D994-44E1-8608-E0F92D9AB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Calculations and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1F2B7-34E2-40E2-958F-96CDA762F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89" y="1704975"/>
            <a:ext cx="6565777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One of the primary tasks for engineers is to determine how parts react under forces greater than gravity as well as forces at various angles</a:t>
            </a:r>
          </a:p>
          <a:p>
            <a:r>
              <a:rPr lang="en-US" dirty="0"/>
              <a:t>As a safety measure, we use the concepts of factor of safety and margin of safety to determine HOW safe the part is under given gravity conditions </a:t>
            </a:r>
          </a:p>
          <a:p>
            <a:r>
              <a:rPr lang="en-US" dirty="0"/>
              <a:t>Task:</a:t>
            </a:r>
          </a:p>
          <a:p>
            <a:pPr lvl="1"/>
            <a:r>
              <a:rPr lang="en-US" dirty="0"/>
              <a:t>Determine the stress the polyester character will endure under the following gravity conditions</a:t>
            </a:r>
          </a:p>
          <a:p>
            <a:pPr lvl="2"/>
            <a:r>
              <a:rPr lang="en-US" dirty="0"/>
              <a:t>1G Pointed downwards </a:t>
            </a:r>
          </a:p>
          <a:p>
            <a:pPr lvl="2"/>
            <a:r>
              <a:rPr lang="en-US" dirty="0"/>
              <a:t>4G Pointed downwards </a:t>
            </a:r>
          </a:p>
          <a:p>
            <a:pPr lvl="2"/>
            <a:r>
              <a:rPr lang="en-US" dirty="0"/>
              <a:t>8G Pointed downwards </a:t>
            </a:r>
          </a:p>
          <a:p>
            <a:pPr lvl="2"/>
            <a:r>
              <a:rPr lang="en-US" dirty="0"/>
              <a:t>4G Pointed at 45 Deg angle</a:t>
            </a:r>
          </a:p>
          <a:p>
            <a:pPr lvl="1"/>
            <a:r>
              <a:rPr lang="en-US" dirty="0"/>
              <a:t>Determine the factor of safety and margin of safety given that the allowable margin of safety is 1.2 for yield and 1.4 for ultimate</a:t>
            </a:r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5A7A5B-93DE-49CA-959D-50C315653E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4" r="8051" b="4478"/>
          <a:stretch/>
        </p:blipFill>
        <p:spPr>
          <a:xfrm>
            <a:off x="6918664" y="1704975"/>
            <a:ext cx="5015883" cy="279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2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99D31-C703-4C45-BE52-04CB64E34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Rules for Calculations and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5E993-896A-4BF7-A6BA-F3BB0F65E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04" y="152378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Show free body diagram and all calculations in presentation format</a:t>
            </a:r>
          </a:p>
          <a:p>
            <a:r>
              <a:rPr lang="en-US" dirty="0"/>
              <a:t>Must show resources </a:t>
            </a:r>
          </a:p>
          <a:p>
            <a:pPr lvl="1"/>
            <a:r>
              <a:rPr lang="en-US" dirty="0"/>
              <a:t>Cannot use Wikipedia </a:t>
            </a:r>
          </a:p>
          <a:p>
            <a:pPr lvl="1"/>
            <a:r>
              <a:rPr lang="en-US" dirty="0"/>
              <a:t>Suggest using textbooks and reputable websites/ data bases </a:t>
            </a:r>
          </a:p>
          <a:p>
            <a:r>
              <a:rPr lang="en-US" dirty="0"/>
              <a:t>Extra Credit</a:t>
            </a:r>
          </a:p>
          <a:p>
            <a:pPr lvl="1"/>
            <a:r>
              <a:rPr lang="en-US" dirty="0"/>
              <a:t>Create a computer simulated/3D model of character with same dimensions</a:t>
            </a:r>
          </a:p>
          <a:p>
            <a:pPr lvl="1"/>
            <a:r>
              <a:rPr lang="en-US" dirty="0"/>
              <a:t>Show stress of character using the 3D model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19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B07B-F36E-4AD2-BEB6-EC0C0921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07" y="194103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dirty="0"/>
              <a:t>Thank you for your time! </a:t>
            </a:r>
          </a:p>
        </p:txBody>
      </p:sp>
    </p:spTree>
    <p:extLst>
      <p:ext uri="{BB962C8B-B14F-4D97-AF65-F5344CB8AC3E}">
        <p14:creationId xmlns:p14="http://schemas.microsoft.com/office/powerpoint/2010/main" val="4171727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E6551CA-7EB1-47F2-AC20-166C713CEC37}" vid="{6BD1224B-49D6-46A2-BC4C-CEB59760D1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4156A8BD844D469FF7DE8F9A1E4ADA" ma:contentTypeVersion="11" ma:contentTypeDescription="Create a new document." ma:contentTypeScope="" ma:versionID="e55cdf3abd918d147032a4a51399b95f">
  <xsd:schema xmlns:xsd="http://www.w3.org/2001/XMLSchema" xmlns:xs="http://www.w3.org/2001/XMLSchema" xmlns:p="http://schemas.microsoft.com/office/2006/metadata/properties" xmlns:ns3="8f4e0620-7e24-4166-af27-e7c5441f73c7" xmlns:ns4="74f09f79-72f1-4626-bba4-8a4647e536c2" targetNamespace="http://schemas.microsoft.com/office/2006/metadata/properties" ma:root="true" ma:fieldsID="c593eed606298252a3d5aeb6663a7929" ns3:_="" ns4:_="">
    <xsd:import namespace="8f4e0620-7e24-4166-af27-e7c5441f73c7"/>
    <xsd:import namespace="74f09f79-72f1-4626-bba4-8a4647e536c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e0620-7e24-4166-af27-e7c5441f73c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09f79-72f1-4626-bba4-8a4647e536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46649B-227B-4F1F-AC07-15E661CA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e0620-7e24-4166-af27-e7c5441f73c7"/>
    <ds:schemaRef ds:uri="74f09f79-72f1-4626-bba4-8a4647e536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F4DF8E-734E-4C8E-BD4D-9649DB946B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606694-6508-4902-984C-F3DC853F009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74f09f79-72f1-4626-bba4-8a4647e536c2"/>
    <ds:schemaRef ds:uri="8f4e0620-7e24-4166-af27-e7c5441f73c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</TotalTime>
  <Words>868</Words>
  <Application>Microsoft Office PowerPoint</Application>
  <PresentationFormat>Widescreen</PresentationFormat>
  <Paragraphs>136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Office Theme</vt:lpstr>
      <vt:lpstr>EXCLAIM:  Experiment For Cryogenic Large-Aperture Intensity Mapping</vt:lpstr>
      <vt:lpstr>A Little About Me</vt:lpstr>
      <vt:lpstr>How did we get here?</vt:lpstr>
      <vt:lpstr>EXCLAIM Team</vt:lpstr>
      <vt:lpstr>My Role</vt:lpstr>
      <vt:lpstr>Mission System Overview</vt:lpstr>
      <vt:lpstr>Components </vt:lpstr>
      <vt:lpstr>Rigging connections</vt:lpstr>
      <vt:lpstr>Telescope</vt:lpstr>
      <vt:lpstr>CSBF: Columbia Scientific Balloon Facility </vt:lpstr>
      <vt:lpstr>Your Task</vt:lpstr>
      <vt:lpstr>Calculations and Analysis</vt:lpstr>
      <vt:lpstr>Rules for Calculations and Analysis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Parekh, Tatsat B. (GSFC-665.0)[Hexagon US Federal]</dc:creator>
  <cp:lastModifiedBy>Parekh, Tatsat B. (GSFC-665.0)[Hexagon US Federal]</cp:lastModifiedBy>
  <cp:revision>14</cp:revision>
  <dcterms:created xsi:type="dcterms:W3CDTF">2021-10-18T18:42:30Z</dcterms:created>
  <dcterms:modified xsi:type="dcterms:W3CDTF">2021-11-04T13:40:32Z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0x010100DD4156A8BD844D469FF7DE8F9A1E4ADA</vt:lpwstr>
  </property>
</Properties>
</file>