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2" r:id="rId4"/>
  </p:sldMasterIdLst>
  <p:notesMasterIdLst>
    <p:notesMasterId r:id="rId17"/>
  </p:notesMasterIdLst>
  <p:handoutMasterIdLst>
    <p:handoutMasterId r:id="rId18"/>
  </p:handoutMasterIdLst>
  <p:sldIdLst>
    <p:sldId id="1549" r:id="rId5"/>
    <p:sldId id="2797" r:id="rId6"/>
    <p:sldId id="37433" r:id="rId7"/>
    <p:sldId id="263" r:id="rId8"/>
    <p:sldId id="1858" r:id="rId9"/>
    <p:sldId id="267" r:id="rId10"/>
    <p:sldId id="266" r:id="rId11"/>
    <p:sldId id="1815" r:id="rId12"/>
    <p:sldId id="264" r:id="rId13"/>
    <p:sldId id="265" r:id="rId14"/>
    <p:sldId id="37434" r:id="rId15"/>
    <p:sldId id="269" r:id="rId16"/>
  </p:sldIdLst>
  <p:sldSz cx="12192000" cy="6858000"/>
  <p:notesSz cx="7102475" cy="9388475"/>
  <p:defaultTextStyle>
    <a:defPPr>
      <a:defRPr lang="en-US"/>
    </a:defPPr>
    <a:lvl1pPr marL="0" algn="l" defTabSz="1218731" rtl="0" eaLnBrk="1" latinLnBrk="0" hangingPunct="1">
      <a:defRPr sz="2400" kern="1200">
        <a:solidFill>
          <a:schemeClr val="tx1"/>
        </a:solidFill>
        <a:latin typeface="+mn-lt"/>
        <a:ea typeface="+mn-ea"/>
        <a:cs typeface="+mn-cs"/>
      </a:defRPr>
    </a:lvl1pPr>
    <a:lvl2pPr marL="609365" algn="l" defTabSz="1218731" rtl="0" eaLnBrk="1" latinLnBrk="0" hangingPunct="1">
      <a:defRPr sz="2400" kern="1200">
        <a:solidFill>
          <a:schemeClr val="tx1"/>
        </a:solidFill>
        <a:latin typeface="+mn-lt"/>
        <a:ea typeface="+mn-ea"/>
        <a:cs typeface="+mn-cs"/>
      </a:defRPr>
    </a:lvl2pPr>
    <a:lvl3pPr marL="1218731" algn="l" defTabSz="1218731" rtl="0" eaLnBrk="1" latinLnBrk="0" hangingPunct="1">
      <a:defRPr sz="2400" kern="1200">
        <a:solidFill>
          <a:schemeClr val="tx1"/>
        </a:solidFill>
        <a:latin typeface="+mn-lt"/>
        <a:ea typeface="+mn-ea"/>
        <a:cs typeface="+mn-cs"/>
      </a:defRPr>
    </a:lvl3pPr>
    <a:lvl4pPr marL="1828101" algn="l" defTabSz="1218731" rtl="0" eaLnBrk="1" latinLnBrk="0" hangingPunct="1">
      <a:defRPr sz="2400" kern="1200">
        <a:solidFill>
          <a:schemeClr val="tx1"/>
        </a:solidFill>
        <a:latin typeface="+mn-lt"/>
        <a:ea typeface="+mn-ea"/>
        <a:cs typeface="+mn-cs"/>
      </a:defRPr>
    </a:lvl4pPr>
    <a:lvl5pPr marL="2437467" algn="l" defTabSz="1218731" rtl="0" eaLnBrk="1" latinLnBrk="0" hangingPunct="1">
      <a:defRPr sz="2400" kern="1200">
        <a:solidFill>
          <a:schemeClr val="tx1"/>
        </a:solidFill>
        <a:latin typeface="+mn-lt"/>
        <a:ea typeface="+mn-ea"/>
        <a:cs typeface="+mn-cs"/>
      </a:defRPr>
    </a:lvl5pPr>
    <a:lvl6pPr marL="3046832" algn="l" defTabSz="1218731" rtl="0" eaLnBrk="1" latinLnBrk="0" hangingPunct="1">
      <a:defRPr sz="2400" kern="1200">
        <a:solidFill>
          <a:schemeClr val="tx1"/>
        </a:solidFill>
        <a:latin typeface="+mn-lt"/>
        <a:ea typeface="+mn-ea"/>
        <a:cs typeface="+mn-cs"/>
      </a:defRPr>
    </a:lvl6pPr>
    <a:lvl7pPr marL="3656201" algn="l" defTabSz="1218731" rtl="0" eaLnBrk="1" latinLnBrk="0" hangingPunct="1">
      <a:defRPr sz="2400" kern="1200">
        <a:solidFill>
          <a:schemeClr val="tx1"/>
        </a:solidFill>
        <a:latin typeface="+mn-lt"/>
        <a:ea typeface="+mn-ea"/>
        <a:cs typeface="+mn-cs"/>
      </a:defRPr>
    </a:lvl7pPr>
    <a:lvl8pPr marL="4265563" algn="l" defTabSz="1218731" rtl="0" eaLnBrk="1" latinLnBrk="0" hangingPunct="1">
      <a:defRPr sz="2400" kern="1200">
        <a:solidFill>
          <a:schemeClr val="tx1"/>
        </a:solidFill>
        <a:latin typeface="+mn-lt"/>
        <a:ea typeface="+mn-ea"/>
        <a:cs typeface="+mn-cs"/>
      </a:defRPr>
    </a:lvl8pPr>
    <a:lvl9pPr marL="4874933" algn="l" defTabSz="1218731"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758" userDrawn="1">
          <p15:clr>
            <a:srgbClr val="A4A3A4"/>
          </p15:clr>
        </p15:guide>
        <p15:guide id="4" pos="192" userDrawn="1">
          <p15:clr>
            <a:srgbClr val="A4A3A4"/>
          </p15:clr>
        </p15:guide>
        <p15:guide id="10" pos="3843" userDrawn="1">
          <p15:clr>
            <a:srgbClr val="A4A3A4"/>
          </p15:clr>
        </p15:guide>
        <p15:guide id="11" orient="horz" pos="480" userDrawn="1">
          <p15:clr>
            <a:srgbClr val="A4A3A4"/>
          </p15:clr>
        </p15:guide>
        <p15:guide id="12" pos="552" userDrawn="1">
          <p15:clr>
            <a:srgbClr val="A4A3A4"/>
          </p15:clr>
        </p15:guide>
        <p15:guide id="13" orient="horz" pos="955" userDrawn="1">
          <p15:clr>
            <a:srgbClr val="A4A3A4"/>
          </p15:clr>
        </p15:guide>
        <p15:guide id="14" pos="664" userDrawn="1">
          <p15:clr>
            <a:srgbClr val="A4A3A4"/>
          </p15:clr>
        </p15:guide>
        <p15:guide id="15" pos="7512" userDrawn="1">
          <p15:clr>
            <a:srgbClr val="A4A3A4"/>
          </p15:clr>
        </p15:guide>
      </p15:sldGuideLst>
    </p:ext>
    <p:ext uri="{2D200454-40CA-4A62-9FC3-DE9A4176ACB9}">
      <p15:notesGuideLst xmlns:p15="http://schemas.microsoft.com/office/powerpoint/2012/main">
        <p15:guide id="1" orient="horz" pos="2957" userDrawn="1">
          <p15:clr>
            <a:srgbClr val="A4A3A4"/>
          </p15:clr>
        </p15:guide>
        <p15:guide id="2" pos="223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rosoft Office User"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293B"/>
    <a:srgbClr val="F6804B"/>
    <a:srgbClr val="B0C6E1"/>
    <a:srgbClr val="000000"/>
    <a:srgbClr val="969696"/>
    <a:srgbClr val="FFFFFF"/>
    <a:srgbClr val="6C6C6C"/>
    <a:srgbClr val="D8EAF3"/>
    <a:srgbClr val="CDD678"/>
    <a:srgbClr val="4949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48" autoAdjust="0"/>
    <p:restoredTop sz="96319" autoAdjust="0"/>
  </p:normalViewPr>
  <p:slideViewPr>
    <p:cSldViewPr snapToGrid="0">
      <p:cViewPr varScale="1">
        <p:scale>
          <a:sx n="148" d="100"/>
          <a:sy n="148" d="100"/>
        </p:scale>
        <p:origin x="192" y="496"/>
      </p:cViewPr>
      <p:guideLst>
        <p:guide orient="horz" pos="758"/>
        <p:guide pos="192"/>
        <p:guide pos="3843"/>
        <p:guide orient="horz" pos="480"/>
        <p:guide pos="552"/>
        <p:guide orient="horz" pos="955"/>
        <p:guide pos="664"/>
        <p:guide pos="7512"/>
      </p:guideLst>
    </p:cSldViewPr>
  </p:slideViewPr>
  <p:outlineViewPr>
    <p:cViewPr>
      <p:scale>
        <a:sx n="33" d="100"/>
        <a:sy n="33" d="100"/>
      </p:scale>
      <p:origin x="0" y="0"/>
    </p:cViewPr>
  </p:outlineViewPr>
  <p:notesTextViewPr>
    <p:cViewPr>
      <p:scale>
        <a:sx n="75" d="100"/>
        <a:sy n="75" d="100"/>
      </p:scale>
      <p:origin x="0" y="0"/>
    </p:cViewPr>
  </p:notesTextViewPr>
  <p:sorterViewPr>
    <p:cViewPr>
      <p:scale>
        <a:sx n="51" d="100"/>
        <a:sy n="51" d="100"/>
      </p:scale>
      <p:origin x="0" y="0"/>
    </p:cViewPr>
  </p:sorterViewPr>
  <p:notesViewPr>
    <p:cSldViewPr snapToGrid="0" snapToObjects="1">
      <p:cViewPr varScale="1">
        <p:scale>
          <a:sx n="49" d="100"/>
          <a:sy n="49" d="100"/>
        </p:scale>
        <p:origin x="2700" y="56"/>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3077739" cy="469424"/>
          </a:xfrm>
          <a:prstGeom prst="rect">
            <a:avLst/>
          </a:prstGeom>
        </p:spPr>
        <p:txBody>
          <a:bodyPr vert="horz" lIns="94190" tIns="47096" rIns="94190" bIns="47096" rtlCol="0"/>
          <a:lstStyle>
            <a:lvl1pPr algn="l">
              <a:defRPr sz="1200"/>
            </a:lvl1pPr>
          </a:lstStyle>
          <a:p>
            <a:endParaRPr lang="en-US" dirty="0"/>
          </a:p>
        </p:txBody>
      </p:sp>
      <p:sp>
        <p:nvSpPr>
          <p:cNvPr id="3" name="Date Placeholder 2"/>
          <p:cNvSpPr>
            <a:spLocks noGrp="1"/>
          </p:cNvSpPr>
          <p:nvPr>
            <p:ph type="dt" sz="quarter" idx="1"/>
          </p:nvPr>
        </p:nvSpPr>
        <p:spPr>
          <a:xfrm>
            <a:off x="4023097" y="3"/>
            <a:ext cx="3077739" cy="469424"/>
          </a:xfrm>
          <a:prstGeom prst="rect">
            <a:avLst/>
          </a:prstGeom>
        </p:spPr>
        <p:txBody>
          <a:bodyPr vert="horz" lIns="94190" tIns="47096" rIns="94190" bIns="47096" rtlCol="0"/>
          <a:lstStyle>
            <a:lvl1pPr algn="r">
              <a:defRPr sz="1200"/>
            </a:lvl1pPr>
          </a:lstStyle>
          <a:p>
            <a:fld id="{615B3604-A80B-8C40-B401-8FA74DA54801}" type="datetimeFigureOut">
              <a:rPr lang="en-US" smtClean="0"/>
              <a:pPr/>
              <a:t>11/4/2021</a:t>
            </a:fld>
            <a:endParaRPr lang="en-US" dirty="0"/>
          </a:p>
        </p:txBody>
      </p:sp>
      <p:sp>
        <p:nvSpPr>
          <p:cNvPr id="4" name="Footer Placeholder 3"/>
          <p:cNvSpPr>
            <a:spLocks noGrp="1"/>
          </p:cNvSpPr>
          <p:nvPr>
            <p:ph type="ftr" sz="quarter" idx="2"/>
          </p:nvPr>
        </p:nvSpPr>
        <p:spPr>
          <a:xfrm>
            <a:off x="1" y="8917422"/>
            <a:ext cx="3077739" cy="469424"/>
          </a:xfrm>
          <a:prstGeom prst="rect">
            <a:avLst/>
          </a:prstGeom>
        </p:spPr>
        <p:txBody>
          <a:bodyPr vert="horz" lIns="94190" tIns="47096" rIns="94190" bIns="47096"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23097" y="8917422"/>
            <a:ext cx="3077739" cy="469424"/>
          </a:xfrm>
          <a:prstGeom prst="rect">
            <a:avLst/>
          </a:prstGeom>
        </p:spPr>
        <p:txBody>
          <a:bodyPr vert="horz" lIns="94190" tIns="47096" rIns="94190" bIns="47096" rtlCol="0" anchor="b"/>
          <a:lstStyle>
            <a:lvl1pPr algn="r">
              <a:defRPr sz="1200"/>
            </a:lvl1pPr>
          </a:lstStyle>
          <a:p>
            <a:fld id="{B9A3D965-854C-544E-BC83-B34DD28D8A23}" type="slidenum">
              <a:rPr lang="en-US" smtClean="0"/>
              <a:pPr/>
              <a:t>‹#›</a:t>
            </a:fld>
            <a:endParaRPr lang="en-US" dirty="0"/>
          </a:p>
        </p:txBody>
      </p:sp>
    </p:spTree>
    <p:extLst>
      <p:ext uri="{BB962C8B-B14F-4D97-AF65-F5344CB8AC3E}">
        <p14:creationId xmlns:p14="http://schemas.microsoft.com/office/powerpoint/2010/main" val="20905013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3077739" cy="469424"/>
          </a:xfrm>
          <a:prstGeom prst="rect">
            <a:avLst/>
          </a:prstGeom>
        </p:spPr>
        <p:txBody>
          <a:bodyPr vert="horz" lIns="94190" tIns="47096" rIns="94190" bIns="47096" rtlCol="0"/>
          <a:lstStyle>
            <a:lvl1pPr algn="l">
              <a:defRPr sz="1200"/>
            </a:lvl1pPr>
          </a:lstStyle>
          <a:p>
            <a:endParaRPr lang="en-US" dirty="0"/>
          </a:p>
        </p:txBody>
      </p:sp>
      <p:sp>
        <p:nvSpPr>
          <p:cNvPr id="3" name="Date Placeholder 2"/>
          <p:cNvSpPr>
            <a:spLocks noGrp="1"/>
          </p:cNvSpPr>
          <p:nvPr>
            <p:ph type="dt" idx="1"/>
          </p:nvPr>
        </p:nvSpPr>
        <p:spPr>
          <a:xfrm>
            <a:off x="4023097" y="3"/>
            <a:ext cx="3077739" cy="469424"/>
          </a:xfrm>
          <a:prstGeom prst="rect">
            <a:avLst/>
          </a:prstGeom>
        </p:spPr>
        <p:txBody>
          <a:bodyPr vert="horz" lIns="94190" tIns="47096" rIns="94190" bIns="47096" rtlCol="0"/>
          <a:lstStyle>
            <a:lvl1pPr algn="r">
              <a:defRPr sz="1200"/>
            </a:lvl1pPr>
          </a:lstStyle>
          <a:p>
            <a:fld id="{EC8FE7F7-238C-A74E-B3E1-A0422E327AA2}" type="datetimeFigureOut">
              <a:rPr lang="en-US" smtClean="0"/>
              <a:pPr/>
              <a:t>11/4/2021</a:t>
            </a:fld>
            <a:endParaRPr lang="en-US" dirty="0"/>
          </a:p>
        </p:txBody>
      </p:sp>
      <p:sp>
        <p:nvSpPr>
          <p:cNvPr id="4" name="Slide Image Placeholder 3"/>
          <p:cNvSpPr>
            <a:spLocks noGrp="1" noRot="1" noChangeAspect="1"/>
          </p:cNvSpPr>
          <p:nvPr>
            <p:ph type="sldImg" idx="2"/>
          </p:nvPr>
        </p:nvSpPr>
        <p:spPr>
          <a:xfrm>
            <a:off x="420688" y="704850"/>
            <a:ext cx="6261100" cy="3521075"/>
          </a:xfrm>
          <a:prstGeom prst="rect">
            <a:avLst/>
          </a:prstGeom>
          <a:noFill/>
          <a:ln w="12700">
            <a:solidFill>
              <a:prstClr val="black"/>
            </a:solidFill>
          </a:ln>
        </p:spPr>
        <p:txBody>
          <a:bodyPr vert="horz" lIns="94190" tIns="47096" rIns="94190" bIns="47096" rtlCol="0" anchor="ctr"/>
          <a:lstStyle/>
          <a:p>
            <a:endParaRPr lang="en-US" dirty="0"/>
          </a:p>
        </p:txBody>
      </p:sp>
      <p:sp>
        <p:nvSpPr>
          <p:cNvPr id="5" name="Notes Placeholder 4"/>
          <p:cNvSpPr>
            <a:spLocks noGrp="1"/>
          </p:cNvSpPr>
          <p:nvPr>
            <p:ph type="body" sz="quarter" idx="3"/>
          </p:nvPr>
        </p:nvSpPr>
        <p:spPr>
          <a:xfrm>
            <a:off x="710248" y="4459529"/>
            <a:ext cx="5681980" cy="4224814"/>
          </a:xfrm>
          <a:prstGeom prst="rect">
            <a:avLst/>
          </a:prstGeom>
        </p:spPr>
        <p:txBody>
          <a:bodyPr vert="horz" lIns="94190" tIns="47096" rIns="94190" bIns="4709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917422"/>
            <a:ext cx="3077739" cy="469424"/>
          </a:xfrm>
          <a:prstGeom prst="rect">
            <a:avLst/>
          </a:prstGeom>
        </p:spPr>
        <p:txBody>
          <a:bodyPr vert="horz" lIns="94190" tIns="47096" rIns="94190" bIns="4709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7" y="8917422"/>
            <a:ext cx="3077739" cy="469424"/>
          </a:xfrm>
          <a:prstGeom prst="rect">
            <a:avLst/>
          </a:prstGeom>
        </p:spPr>
        <p:txBody>
          <a:bodyPr vert="horz" lIns="94190" tIns="47096" rIns="94190" bIns="47096" rtlCol="0" anchor="b"/>
          <a:lstStyle>
            <a:lvl1pPr algn="r">
              <a:defRPr sz="1200"/>
            </a:lvl1pPr>
          </a:lstStyle>
          <a:p>
            <a:fld id="{406953A5-29E5-BC44-8932-1EFF91B36C2F}" type="slidenum">
              <a:rPr lang="en-US" smtClean="0"/>
              <a:pPr/>
              <a:t>‹#›</a:t>
            </a:fld>
            <a:endParaRPr lang="en-US" dirty="0"/>
          </a:p>
        </p:txBody>
      </p:sp>
    </p:spTree>
    <p:extLst>
      <p:ext uri="{BB962C8B-B14F-4D97-AF65-F5344CB8AC3E}">
        <p14:creationId xmlns:p14="http://schemas.microsoft.com/office/powerpoint/2010/main" val="706144112"/>
      </p:ext>
    </p:extLst>
  </p:cSld>
  <p:clrMap bg1="lt1" tx1="dk1" bg2="lt2" tx2="dk2" accent1="accent1" accent2="accent2" accent3="accent3" accent4="accent4" accent5="accent5" accent6="accent6" hlink="hlink" folHlink="folHlink"/>
  <p:hf hdr="0" ftr="0" dt="0"/>
  <p:notesStyle>
    <a:lvl1pPr marL="0" algn="l" defTabSz="609365" rtl="0" eaLnBrk="1" latinLnBrk="0" hangingPunct="1">
      <a:defRPr sz="1600" kern="1200">
        <a:solidFill>
          <a:schemeClr val="tx1"/>
        </a:solidFill>
        <a:latin typeface="+mn-lt"/>
        <a:ea typeface="+mn-ea"/>
        <a:cs typeface="+mn-cs"/>
      </a:defRPr>
    </a:lvl1pPr>
    <a:lvl2pPr marL="609365" algn="l" defTabSz="609365" rtl="0" eaLnBrk="1" latinLnBrk="0" hangingPunct="1">
      <a:defRPr sz="1600" kern="1200">
        <a:solidFill>
          <a:schemeClr val="tx1"/>
        </a:solidFill>
        <a:latin typeface="+mn-lt"/>
        <a:ea typeface="+mn-ea"/>
        <a:cs typeface="+mn-cs"/>
      </a:defRPr>
    </a:lvl2pPr>
    <a:lvl3pPr marL="1218731" algn="l" defTabSz="609365" rtl="0" eaLnBrk="1" latinLnBrk="0" hangingPunct="1">
      <a:defRPr sz="1600" kern="1200">
        <a:solidFill>
          <a:schemeClr val="tx1"/>
        </a:solidFill>
        <a:latin typeface="+mn-lt"/>
        <a:ea typeface="+mn-ea"/>
        <a:cs typeface="+mn-cs"/>
      </a:defRPr>
    </a:lvl3pPr>
    <a:lvl4pPr marL="1828101" algn="l" defTabSz="609365" rtl="0" eaLnBrk="1" latinLnBrk="0" hangingPunct="1">
      <a:defRPr sz="1600" kern="1200">
        <a:solidFill>
          <a:schemeClr val="tx1"/>
        </a:solidFill>
        <a:latin typeface="+mn-lt"/>
        <a:ea typeface="+mn-ea"/>
        <a:cs typeface="+mn-cs"/>
      </a:defRPr>
    </a:lvl4pPr>
    <a:lvl5pPr marL="2437467" algn="l" defTabSz="609365" rtl="0" eaLnBrk="1" latinLnBrk="0" hangingPunct="1">
      <a:defRPr sz="1600" kern="1200">
        <a:solidFill>
          <a:schemeClr val="tx1"/>
        </a:solidFill>
        <a:latin typeface="+mn-lt"/>
        <a:ea typeface="+mn-ea"/>
        <a:cs typeface="+mn-cs"/>
      </a:defRPr>
    </a:lvl5pPr>
    <a:lvl6pPr marL="3046832" algn="l" defTabSz="609365" rtl="0" eaLnBrk="1" latinLnBrk="0" hangingPunct="1">
      <a:defRPr sz="1600" kern="1200">
        <a:solidFill>
          <a:schemeClr val="tx1"/>
        </a:solidFill>
        <a:latin typeface="+mn-lt"/>
        <a:ea typeface="+mn-ea"/>
        <a:cs typeface="+mn-cs"/>
      </a:defRPr>
    </a:lvl6pPr>
    <a:lvl7pPr marL="3656201" algn="l" defTabSz="609365" rtl="0" eaLnBrk="1" latinLnBrk="0" hangingPunct="1">
      <a:defRPr sz="1600" kern="1200">
        <a:solidFill>
          <a:schemeClr val="tx1"/>
        </a:solidFill>
        <a:latin typeface="+mn-lt"/>
        <a:ea typeface="+mn-ea"/>
        <a:cs typeface="+mn-cs"/>
      </a:defRPr>
    </a:lvl7pPr>
    <a:lvl8pPr marL="4265563" algn="l" defTabSz="609365" rtl="0" eaLnBrk="1" latinLnBrk="0" hangingPunct="1">
      <a:defRPr sz="1600" kern="1200">
        <a:solidFill>
          <a:schemeClr val="tx1"/>
        </a:solidFill>
        <a:latin typeface="+mn-lt"/>
        <a:ea typeface="+mn-ea"/>
        <a:cs typeface="+mn-cs"/>
      </a:defRPr>
    </a:lvl8pPr>
    <a:lvl9pPr marL="4874933" algn="l" defTabSz="6093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70050" y="704850"/>
            <a:ext cx="3760788" cy="2116138"/>
          </a:xfrm>
        </p:spPr>
      </p:sp>
      <p:sp>
        <p:nvSpPr>
          <p:cNvPr id="3" name="Notes Placeholder 2"/>
          <p:cNvSpPr>
            <a:spLocks noGrp="1"/>
          </p:cNvSpPr>
          <p:nvPr>
            <p:ph type="body" idx="1"/>
          </p:nvPr>
        </p:nvSpPr>
        <p:spPr>
          <a:xfrm>
            <a:off x="710248" y="2943726"/>
            <a:ext cx="5681980" cy="5740617"/>
          </a:xfrm>
        </p:spPr>
        <p:txBody>
          <a:bodyPr/>
          <a:lstStyle/>
          <a:p>
            <a:endParaRPr lang="en-US" b="1" dirty="0"/>
          </a:p>
        </p:txBody>
      </p:sp>
      <p:sp>
        <p:nvSpPr>
          <p:cNvPr id="4" name="Slide Number Placeholder 3"/>
          <p:cNvSpPr>
            <a:spLocks noGrp="1"/>
          </p:cNvSpPr>
          <p:nvPr>
            <p:ph type="sldNum" sz="quarter" idx="10"/>
          </p:nvPr>
        </p:nvSpPr>
        <p:spPr/>
        <p:txBody>
          <a:bodyPr/>
          <a:lstStyle/>
          <a:p>
            <a:pPr defTabSz="1232381">
              <a:defRPr/>
            </a:pPr>
            <a:fld id="{406953A5-29E5-BC44-8932-1EFF91B36C2F}" type="slidenum">
              <a:rPr lang="en-US">
                <a:solidFill>
                  <a:prstClr val="black"/>
                </a:solidFill>
                <a:latin typeface="Calibri"/>
              </a:rPr>
              <a:pPr defTabSz="1232381">
                <a:defRPr/>
              </a:pPr>
              <a:t>1</a:t>
            </a:fld>
            <a:endParaRPr lang="en-US" dirty="0">
              <a:solidFill>
                <a:prstClr val="black"/>
              </a:solidFill>
              <a:latin typeface="Calibri"/>
            </a:endParaRPr>
          </a:p>
        </p:txBody>
      </p:sp>
    </p:spTree>
    <p:extLst>
      <p:ext uri="{BB962C8B-B14F-4D97-AF65-F5344CB8AC3E}">
        <p14:creationId xmlns:p14="http://schemas.microsoft.com/office/powerpoint/2010/main" val="2985727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08200" y="212725"/>
            <a:ext cx="2886075" cy="1624013"/>
          </a:xfrm>
        </p:spPr>
      </p:sp>
      <p:sp>
        <p:nvSpPr>
          <p:cNvPr id="3" name="Notes Placeholder 2"/>
          <p:cNvSpPr>
            <a:spLocks noGrp="1"/>
          </p:cNvSpPr>
          <p:nvPr>
            <p:ph type="body" idx="1"/>
          </p:nvPr>
        </p:nvSpPr>
        <p:spPr>
          <a:xfrm>
            <a:off x="380857" y="1959780"/>
            <a:ext cx="6268706" cy="6957641"/>
          </a:xfrm>
        </p:spPr>
        <p:txBody>
          <a:bodyPr numCol="1"/>
          <a:lstStyle/>
          <a:p>
            <a:pPr defTabSz="616190">
              <a:defRPr/>
            </a:pPr>
            <a:r>
              <a:rPr lang="en-US" dirty="0">
                <a:latin typeface="Century Gothic" panose="020B0502020202020204" pitchFamily="34" charset="0"/>
              </a:rPr>
              <a:t>The First 3 Artemis missions will use the block 1 configuration.</a:t>
            </a:r>
          </a:p>
          <a:p>
            <a:pPr marL="287346" defTabSz="616190">
              <a:defRPr/>
            </a:pPr>
            <a:endParaRPr lang="en-US" sz="1100" u="sng"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2</a:t>
            </a:fld>
            <a:endParaRPr lang="en-US" dirty="0"/>
          </a:p>
        </p:txBody>
      </p:sp>
    </p:spTree>
    <p:extLst>
      <p:ext uri="{BB962C8B-B14F-4D97-AF65-F5344CB8AC3E}">
        <p14:creationId xmlns:p14="http://schemas.microsoft.com/office/powerpoint/2010/main" val="2185548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6953A5-29E5-BC44-8932-1EFF91B36C2F}" type="slidenum">
              <a:rPr lang="en-US" smtClean="0"/>
              <a:pPr/>
              <a:t>3</a:t>
            </a:fld>
            <a:endParaRPr lang="en-US" dirty="0"/>
          </a:p>
        </p:txBody>
      </p:sp>
    </p:spTree>
    <p:extLst>
      <p:ext uri="{BB962C8B-B14F-4D97-AF65-F5344CB8AC3E}">
        <p14:creationId xmlns:p14="http://schemas.microsoft.com/office/powerpoint/2010/main" val="1517154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Version Control</a:t>
            </a:r>
          </a:p>
          <a:p>
            <a:r>
              <a:rPr lang="en-US" dirty="0"/>
              <a:t>MAP DATE: OCT 2021</a:t>
            </a:r>
          </a:p>
          <a:p>
            <a:endParaRPr lang="en-US" dirty="0"/>
          </a:p>
          <a:p>
            <a:r>
              <a:rPr lang="en-US" b="1" dirty="0"/>
              <a:t>POC</a:t>
            </a:r>
          </a:p>
          <a:p>
            <a:r>
              <a:rPr lang="en-US" b="0" dirty="0"/>
              <a:t>Aimee Crane</a:t>
            </a:r>
          </a:p>
          <a:p>
            <a:r>
              <a:rPr lang="en-US" b="0" dirty="0"/>
              <a:t>aimee.c.crane@nasa.gov</a:t>
            </a:r>
          </a:p>
          <a:p>
            <a:endParaRPr lang="en-US" dirty="0"/>
          </a:p>
        </p:txBody>
      </p:sp>
      <p:sp>
        <p:nvSpPr>
          <p:cNvPr id="4" name="Slide Number Placeholder 3"/>
          <p:cNvSpPr>
            <a:spLocks noGrp="1"/>
          </p:cNvSpPr>
          <p:nvPr>
            <p:ph type="sldNum" sz="quarter" idx="5"/>
          </p:nvPr>
        </p:nvSpPr>
        <p:spPr/>
        <p:txBody>
          <a:bodyPr/>
          <a:lstStyle/>
          <a:p>
            <a:fld id="{8729C62B-748C-49DF-989A-A713C4BD56FF}" type="slidenum">
              <a:rPr lang="en-US" smtClean="0"/>
              <a:t>4</a:t>
            </a:fld>
            <a:endParaRPr lang="en-US"/>
          </a:p>
        </p:txBody>
      </p:sp>
    </p:spTree>
    <p:extLst>
      <p:ext uri="{BB962C8B-B14F-4D97-AF65-F5344CB8AC3E}">
        <p14:creationId xmlns:p14="http://schemas.microsoft.com/office/powerpoint/2010/main" val="542257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Available volume in 5 m fairing = 229 cubic meters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4B5E5A-B5FD-4716-9594-3A94F1D82B0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8042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Version Control</a:t>
            </a:r>
          </a:p>
          <a:p>
            <a:r>
              <a:rPr lang="en-US" dirty="0"/>
              <a:t>MAP DATE: OCT 2021</a:t>
            </a:r>
          </a:p>
          <a:p>
            <a:endParaRPr lang="en-US" dirty="0"/>
          </a:p>
          <a:p>
            <a:r>
              <a:rPr lang="en-US" b="1" dirty="0"/>
              <a:t>POC</a:t>
            </a:r>
          </a:p>
          <a:p>
            <a:r>
              <a:rPr lang="en-US" b="0" dirty="0"/>
              <a:t>Aimee Crane</a:t>
            </a:r>
          </a:p>
          <a:p>
            <a:r>
              <a:rPr lang="en-US" b="0" dirty="0"/>
              <a:t>aimee.c.crane@nasa.gov</a:t>
            </a:r>
          </a:p>
          <a:p>
            <a:endParaRPr lang="en-US" dirty="0"/>
          </a:p>
        </p:txBody>
      </p:sp>
      <p:sp>
        <p:nvSpPr>
          <p:cNvPr id="4" name="Slide Number Placeholder 3"/>
          <p:cNvSpPr>
            <a:spLocks noGrp="1"/>
          </p:cNvSpPr>
          <p:nvPr>
            <p:ph type="sldNum" sz="quarter" idx="5"/>
          </p:nvPr>
        </p:nvSpPr>
        <p:spPr/>
        <p:txBody>
          <a:bodyPr/>
          <a:lstStyle/>
          <a:p>
            <a:fld id="{8729C62B-748C-49DF-989A-A713C4BD56FF}" type="slidenum">
              <a:rPr lang="en-US" smtClean="0"/>
              <a:t>6</a:t>
            </a:fld>
            <a:endParaRPr lang="en-US"/>
          </a:p>
        </p:txBody>
      </p:sp>
    </p:spTree>
    <p:extLst>
      <p:ext uri="{BB962C8B-B14F-4D97-AF65-F5344CB8AC3E}">
        <p14:creationId xmlns:p14="http://schemas.microsoft.com/office/powerpoint/2010/main" val="1336972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Version Control</a:t>
            </a:r>
          </a:p>
          <a:p>
            <a:r>
              <a:rPr lang="en-US" dirty="0"/>
              <a:t>MAP DATE: OCT 2021</a:t>
            </a:r>
          </a:p>
          <a:p>
            <a:endParaRPr lang="en-US" dirty="0"/>
          </a:p>
          <a:p>
            <a:r>
              <a:rPr lang="en-US" b="1" dirty="0"/>
              <a:t>POC</a:t>
            </a:r>
          </a:p>
          <a:p>
            <a:r>
              <a:rPr lang="en-US" b="0" dirty="0"/>
              <a:t>Aimee Crane</a:t>
            </a:r>
          </a:p>
          <a:p>
            <a:r>
              <a:rPr lang="en-US" b="0" dirty="0"/>
              <a:t>aimee.c.crane@nasa.gov</a:t>
            </a:r>
          </a:p>
          <a:p>
            <a:endParaRPr lang="en-US" dirty="0"/>
          </a:p>
        </p:txBody>
      </p:sp>
      <p:sp>
        <p:nvSpPr>
          <p:cNvPr id="4" name="Slide Number Placeholder 3"/>
          <p:cNvSpPr>
            <a:spLocks noGrp="1"/>
          </p:cNvSpPr>
          <p:nvPr>
            <p:ph type="sldNum" sz="quarter" idx="5"/>
          </p:nvPr>
        </p:nvSpPr>
        <p:spPr/>
        <p:txBody>
          <a:bodyPr/>
          <a:lstStyle/>
          <a:p>
            <a:fld id="{8729C62B-748C-49DF-989A-A713C4BD56FF}" type="slidenum">
              <a:rPr lang="en-US" smtClean="0"/>
              <a:t>7</a:t>
            </a:fld>
            <a:endParaRPr lang="en-US"/>
          </a:p>
        </p:txBody>
      </p:sp>
    </p:spTree>
    <p:extLst>
      <p:ext uri="{BB962C8B-B14F-4D97-AF65-F5344CB8AC3E}">
        <p14:creationId xmlns:p14="http://schemas.microsoft.com/office/powerpoint/2010/main" val="3775651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panose="020F0502020204030204" pitchFamily="34" charset="0"/>
                <a:cs typeface="Calibri" panose="020F0502020204030204" pitchFamily="34" charset="0"/>
              </a:rPr>
              <a:t>For Block 1B and Block 2 payloads, space</a:t>
            </a:r>
            <a:r>
              <a:rPr lang="en-US" sz="1100" baseline="0" dirty="0">
                <a:latin typeface="Calibri" panose="020F0502020204030204" pitchFamily="34" charset="0"/>
                <a:cs typeface="Calibri" panose="020F0502020204030204" pitchFamily="34" charset="0"/>
              </a:rPr>
              <a:t> is available in the Universal Stage Adapter in the crew configuration</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panose="020F0502020204030204" pitchFamily="34" charset="0"/>
                <a:cs typeface="Calibri" panose="020F0502020204030204" pitchFamily="34" charset="0"/>
              </a:rPr>
              <a:t>Available volume in USA = 286 cubic meters</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panose="020F0502020204030204" pitchFamily="34" charset="0"/>
                <a:cs typeface="Calibri" panose="020F0502020204030204" pitchFamily="34" charset="0"/>
              </a:rPr>
              <a:t>Available volume in 8.4 m x 19.1</a:t>
            </a:r>
            <a:r>
              <a:rPr lang="en-US" sz="1100" baseline="0" dirty="0">
                <a:latin typeface="Calibri" panose="020F0502020204030204" pitchFamily="34" charset="0"/>
                <a:cs typeface="Calibri" panose="020F0502020204030204" pitchFamily="34" charset="0"/>
              </a:rPr>
              <a:t> m fairing = 621 cubic meters</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latin typeface="Calibri" panose="020F0502020204030204" pitchFamily="34" charset="0"/>
                <a:cs typeface="Calibri" panose="020F0502020204030204" pitchFamily="34" charset="0"/>
              </a:rPr>
              <a:t>Available volume in 8.4 m x 27.4 m fairing = 988 cubic meters</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latin typeface="Calibri" panose="020F0502020204030204" pitchFamily="34" charset="0"/>
                <a:cs typeface="Calibri" panose="020F0502020204030204" pitchFamily="34" charset="0"/>
              </a:rPr>
              <a:t>B1B can also potentially accommodate CubeSats, up to 27U, on a payload adapter</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latin typeface="Calibri" panose="020F0502020204030204" pitchFamily="34" charset="0"/>
                <a:cs typeface="Calibri" panose="020F0502020204030204" pitchFamily="34" charset="0"/>
              </a:rPr>
              <a:t>Possibly even ESPA-class payloads or a propulsive ESPA ring may be included in future missions</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latin typeface="Calibri" panose="020F0502020204030204" pitchFamily="34" charset="0"/>
                <a:cs typeface="Calibri" panose="020F0502020204030204" pitchFamily="34" charset="0"/>
              </a:rPr>
              <a:t>Vehicle planners are still keeping a 10 m-diameter payload fairing as an option. Lengths are the same as the 8.4 m fairing – 19.1 m and 27.4 m.</a:t>
            </a:r>
            <a:endParaRPr lang="en-US" sz="1100" dirty="0">
              <a:latin typeface="Calibri" panose="020F0502020204030204" pitchFamily="34" charset="0"/>
              <a:cs typeface="Calibri" panose="020F0502020204030204" pitchFamily="34" charset="0"/>
            </a:endParaRPr>
          </a:p>
          <a:p>
            <a:endParaRPr lang="en-US" sz="11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4B5E5A-B5FD-4716-9594-3A94F1D82B07}"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4076515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Version Control</a:t>
            </a:r>
          </a:p>
          <a:p>
            <a:r>
              <a:rPr lang="en-US" dirty="0"/>
              <a:t>MAP DATE: OCT 2021</a:t>
            </a:r>
          </a:p>
          <a:p>
            <a:endParaRPr lang="en-US" dirty="0"/>
          </a:p>
          <a:p>
            <a:r>
              <a:rPr lang="en-US" b="1" dirty="0"/>
              <a:t>POC</a:t>
            </a:r>
          </a:p>
          <a:p>
            <a:r>
              <a:rPr lang="en-US" b="0" dirty="0"/>
              <a:t>Aimee Crane</a:t>
            </a:r>
          </a:p>
          <a:p>
            <a:r>
              <a:rPr lang="en-US" b="0" dirty="0"/>
              <a:t>aimee.c.crane@nasa.gov</a:t>
            </a:r>
          </a:p>
          <a:p>
            <a:endParaRPr lang="en-US" dirty="0"/>
          </a:p>
        </p:txBody>
      </p:sp>
      <p:sp>
        <p:nvSpPr>
          <p:cNvPr id="4" name="Slide Number Placeholder 3"/>
          <p:cNvSpPr>
            <a:spLocks noGrp="1"/>
          </p:cNvSpPr>
          <p:nvPr>
            <p:ph type="sldNum" sz="quarter" idx="5"/>
          </p:nvPr>
        </p:nvSpPr>
        <p:spPr/>
        <p:txBody>
          <a:bodyPr/>
          <a:lstStyle/>
          <a:p>
            <a:fld id="{8729C62B-748C-49DF-989A-A713C4BD56FF}" type="slidenum">
              <a:rPr lang="en-US" smtClean="0"/>
              <a:t>9</a:t>
            </a:fld>
            <a:endParaRPr lang="en-US"/>
          </a:p>
        </p:txBody>
      </p:sp>
    </p:spTree>
    <p:extLst>
      <p:ext uri="{BB962C8B-B14F-4D97-AF65-F5344CB8AC3E}">
        <p14:creationId xmlns:p14="http://schemas.microsoft.com/office/powerpoint/2010/main" val="598763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Version Control</a:t>
            </a:r>
          </a:p>
          <a:p>
            <a:r>
              <a:rPr lang="en-US" dirty="0"/>
              <a:t>MAP DATE: OCT 2021</a:t>
            </a:r>
          </a:p>
          <a:p>
            <a:endParaRPr lang="en-US" dirty="0"/>
          </a:p>
          <a:p>
            <a:r>
              <a:rPr lang="en-US" b="1" dirty="0"/>
              <a:t>POC</a:t>
            </a:r>
          </a:p>
          <a:p>
            <a:r>
              <a:rPr lang="en-US" b="0" dirty="0"/>
              <a:t>Aimee Crane</a:t>
            </a:r>
          </a:p>
          <a:p>
            <a:r>
              <a:rPr lang="en-US" b="0" dirty="0"/>
              <a:t>aimee.c.crane@nasa.gov</a:t>
            </a:r>
          </a:p>
          <a:p>
            <a:endParaRPr lang="en-US" dirty="0"/>
          </a:p>
        </p:txBody>
      </p:sp>
      <p:sp>
        <p:nvSpPr>
          <p:cNvPr id="4" name="Slide Number Placeholder 3"/>
          <p:cNvSpPr>
            <a:spLocks noGrp="1"/>
          </p:cNvSpPr>
          <p:nvPr>
            <p:ph type="sldNum" sz="quarter" idx="5"/>
          </p:nvPr>
        </p:nvSpPr>
        <p:spPr/>
        <p:txBody>
          <a:bodyPr/>
          <a:lstStyle/>
          <a:p>
            <a:fld id="{8729C62B-748C-49DF-989A-A713C4BD56FF}" type="slidenum">
              <a:rPr lang="en-US" smtClean="0"/>
              <a:t>10</a:t>
            </a:fld>
            <a:endParaRPr lang="en-US"/>
          </a:p>
        </p:txBody>
      </p:sp>
    </p:spTree>
    <p:extLst>
      <p:ext uri="{BB962C8B-B14F-4D97-AF65-F5344CB8AC3E}">
        <p14:creationId xmlns:p14="http://schemas.microsoft.com/office/powerpoint/2010/main" val="118083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6953A5-29E5-BC44-8932-1EFF91B36C2F}" type="slidenum">
              <a:rPr lang="en-US" smtClean="0"/>
              <a:pPr/>
              <a:t>11</a:t>
            </a:fld>
            <a:endParaRPr lang="en-US" dirty="0"/>
          </a:p>
        </p:txBody>
      </p:sp>
    </p:spTree>
    <p:extLst>
      <p:ext uri="{BB962C8B-B14F-4D97-AF65-F5344CB8AC3E}">
        <p14:creationId xmlns:p14="http://schemas.microsoft.com/office/powerpoint/2010/main" val="1949919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2550" y="688975"/>
            <a:ext cx="4395788" cy="2471738"/>
          </a:xfrm>
        </p:spPr>
      </p:sp>
      <p:sp>
        <p:nvSpPr>
          <p:cNvPr id="3" name="Notes Placeholder 2"/>
          <p:cNvSpPr>
            <a:spLocks noGrp="1"/>
          </p:cNvSpPr>
          <p:nvPr>
            <p:ph type="body" idx="1"/>
          </p:nvPr>
        </p:nvSpPr>
        <p:spPr>
          <a:xfrm>
            <a:off x="709454" y="3320540"/>
            <a:ext cx="5681980" cy="4708534"/>
          </a:xfrm>
        </p:spPr>
        <p:txBody>
          <a:bodyPr/>
          <a:lstStyle/>
          <a:p>
            <a:pPr defTabSz="616190">
              <a:defRPr/>
            </a:pPr>
            <a:r>
              <a:rPr lang="en-US" dirty="0">
                <a:latin typeface="Arial" panose="020B0604020202020204" pitchFamily="34" charset="0"/>
              </a:rPr>
              <a:t>You can follow developments with SLS, Ground Systems, Orion – and the overall Artemis program by through our social media platforms. </a:t>
            </a:r>
          </a:p>
          <a:p>
            <a:endParaRPr lang="en-US" dirty="0">
              <a:latin typeface="Arial" panose="020B0604020202020204" pitchFamily="34" charset="0"/>
            </a:endParaRPr>
          </a:p>
          <a:p>
            <a:r>
              <a:rPr lang="en-US" dirty="0">
                <a:latin typeface="Arial" panose="020B0604020202020204" pitchFamily="34" charset="0"/>
              </a:rPr>
              <a:t>We are proud of this community and honored to do the work we do.</a:t>
            </a:r>
          </a:p>
          <a:p>
            <a:endParaRPr lang="en-US" dirty="0">
              <a:latin typeface="Arial" panose="020B0604020202020204" pitchFamily="34" charset="0"/>
            </a:endParaRPr>
          </a:p>
          <a:p>
            <a:r>
              <a:rPr lang="en-US" dirty="0">
                <a:latin typeface="Arial" panose="020B0604020202020204" pitchFamily="34" charset="0"/>
              </a:rPr>
              <a:t>And, we know, as they say, that we are standing on the shoulders of giants.</a:t>
            </a:r>
          </a:p>
          <a:p>
            <a:endParaRPr lang="en-US" dirty="0">
              <a:latin typeface="Arial" panose="020B0604020202020204" pitchFamily="34" charset="0"/>
            </a:endParaRPr>
          </a:p>
          <a:p>
            <a:r>
              <a:rPr lang="en-US" dirty="0">
                <a:latin typeface="Arial" panose="020B0604020202020204" pitchFamily="34" charset="0"/>
              </a:rPr>
              <a:t>We don’t take that lightly – nor do we take this mission lightly.</a:t>
            </a:r>
          </a:p>
          <a:p>
            <a:endParaRPr lang="en-US" dirty="0">
              <a:latin typeface="Arial" panose="020B0604020202020204" pitchFamily="34" charset="0"/>
            </a:endParaRPr>
          </a:p>
          <a:p>
            <a:r>
              <a:rPr lang="en-US" dirty="0">
                <a:latin typeface="Arial" panose="020B0604020202020204" pitchFamily="34" charset="0"/>
              </a:rPr>
              <a:t>We have delivered the rocket for Artemis I – and we are going.</a:t>
            </a:r>
            <a:endParaRPr lang="en-US" dirty="0"/>
          </a:p>
        </p:txBody>
      </p:sp>
      <p:sp>
        <p:nvSpPr>
          <p:cNvPr id="4" name="Slide Number Placeholder 3"/>
          <p:cNvSpPr>
            <a:spLocks noGrp="1"/>
          </p:cNvSpPr>
          <p:nvPr>
            <p:ph type="sldNum" sz="quarter" idx="10"/>
          </p:nvPr>
        </p:nvSpPr>
        <p:spPr/>
        <p:txBody>
          <a:bodyPr/>
          <a:lstStyle/>
          <a:p>
            <a:pPr marL="0" marR="0" lvl="0" indent="0" algn="r" defTabSz="123238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u="none" strike="noStrike" kern="1200" cap="none" spc="0" normalizeH="0" baseline="0" noProof="0">
                <a:ln>
                  <a:noFill/>
                </a:ln>
                <a:solidFill>
                  <a:prstClr val="black"/>
                </a:solidFill>
                <a:effectLst/>
                <a:uLnTx/>
                <a:uFillTx/>
                <a:ea typeface="+mn-ea"/>
                <a:cs typeface="+mn-cs"/>
              </a:rPr>
              <a:pPr marL="0" marR="0" lvl="0" indent="0" algn="r" defTabSz="1232381" rtl="0" eaLnBrk="1" fontAlgn="auto" latinLnBrk="0" hangingPunct="1">
                <a:lnSpc>
                  <a:spcPct val="100000"/>
                </a:lnSpc>
                <a:spcBef>
                  <a:spcPts val="0"/>
                </a:spcBef>
                <a:spcAft>
                  <a:spcPts val="0"/>
                </a:spcAft>
                <a:buClrTx/>
                <a:buSzTx/>
                <a:buFontTx/>
                <a:buNone/>
                <a:tabLst/>
                <a:defRPr/>
              </a:pPr>
              <a:t>12</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9736411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Black Background SLS Slide Master Oct 2015 Color">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31420C-65B0-2E49-973B-77BB2607DF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36581" y="225425"/>
            <a:ext cx="883968" cy="747973"/>
          </a:xfrm>
          <a:prstGeom prst="rect">
            <a:avLst/>
          </a:prstGeom>
        </p:spPr>
      </p:pic>
      <p:sp>
        <p:nvSpPr>
          <p:cNvPr id="6" name="Title 1">
            <a:extLst>
              <a:ext uri="{FF2B5EF4-FFF2-40B4-BE49-F238E27FC236}">
                <a16:creationId xmlns:a16="http://schemas.microsoft.com/office/drawing/2014/main" id="{7FB25745-2827-8D46-98F0-DFC0EB4922D3}"/>
              </a:ext>
            </a:extLst>
          </p:cNvPr>
          <p:cNvSpPr>
            <a:spLocks noGrp="1"/>
          </p:cNvSpPr>
          <p:nvPr>
            <p:ph type="title"/>
          </p:nvPr>
        </p:nvSpPr>
        <p:spPr>
          <a:xfrm>
            <a:off x="0" y="225715"/>
            <a:ext cx="11269980" cy="743643"/>
          </a:xfrm>
          <a:prstGeom prst="rect">
            <a:avLst/>
          </a:prstGeom>
        </p:spPr>
        <p:txBody>
          <a:bodyPr lIns="182880" bIns="45720" anchor="ctr" anchorCtr="0"/>
          <a:lstStyle>
            <a:lvl1pPr marL="120650" indent="0">
              <a:tabLst/>
              <a:defRPr sz="3600" b="0" i="0" cap="all" spc="200" baseline="0">
                <a:latin typeface="Century Gothic" charset="0"/>
                <a:ea typeface="Century Gothic" charset="0"/>
                <a:cs typeface="Century Gothic" charset="0"/>
              </a:defRPr>
            </a:lvl1pPr>
          </a:lstStyle>
          <a:p>
            <a:r>
              <a:rPr lang="en-US" dirty="0"/>
              <a:t>Click to edit Master title style</a:t>
            </a:r>
          </a:p>
        </p:txBody>
      </p:sp>
      <p:sp>
        <p:nvSpPr>
          <p:cNvPr id="7" name="Slide Number Placeholder 12">
            <a:extLst>
              <a:ext uri="{FF2B5EF4-FFF2-40B4-BE49-F238E27FC236}">
                <a16:creationId xmlns:a16="http://schemas.microsoft.com/office/drawing/2014/main" id="{2F968DF4-2581-EB4F-B444-75869A53C14A}"/>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b="0" i="0">
                <a:solidFill>
                  <a:schemeClr val="tx1">
                    <a:tint val="75000"/>
                  </a:schemeClr>
                </a:solidFill>
                <a:latin typeface="Century Gothic" panose="020B0502020202020204" pitchFamily="34" charset="0"/>
                <a:ea typeface="Century Gothic" panose="020B0502020202020204" pitchFamily="34" charset="0"/>
                <a:cs typeface="Arial" charset="0"/>
              </a:defRPr>
            </a:lvl1pPr>
          </a:lstStyle>
          <a:p>
            <a:r>
              <a:rPr lang="en-US" dirty="0"/>
              <a:t>0894</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Black Background SLS Black">
    <p:bg>
      <p:bgPr>
        <a:solidFill>
          <a:schemeClr val="tx1"/>
        </a:solidFill>
        <a:effectLst/>
      </p:bgPr>
    </p:bg>
    <p:spTree>
      <p:nvGrpSpPr>
        <p:cNvPr id="1" name=""/>
        <p:cNvGrpSpPr/>
        <p:nvPr/>
      </p:nvGrpSpPr>
      <p:grpSpPr>
        <a:xfrm>
          <a:off x="0" y="0"/>
          <a:ext cx="0" cy="0"/>
          <a:chOff x="0" y="0"/>
          <a:chExt cx="0" cy="0"/>
        </a:xfrm>
      </p:grpSpPr>
      <p:sp>
        <p:nvSpPr>
          <p:cNvPr id="4" name="Slide Number Placeholder 12">
            <a:extLst>
              <a:ext uri="{FF2B5EF4-FFF2-40B4-BE49-F238E27FC236}">
                <a16:creationId xmlns:a16="http://schemas.microsoft.com/office/drawing/2014/main" id="{4A92ED35-42C0-A94E-B0A6-CC89E5DD9B42}"/>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b="0" i="0">
                <a:solidFill>
                  <a:schemeClr val="tx1">
                    <a:tint val="75000"/>
                  </a:schemeClr>
                </a:solidFill>
                <a:latin typeface="Century Gothic" panose="020B0502020202020204" pitchFamily="34" charset="0"/>
                <a:ea typeface="Century Gothic" panose="020B0502020202020204" pitchFamily="34" charset="0"/>
                <a:cs typeface="Arial" charset="0"/>
              </a:defRPr>
            </a:lvl1pPr>
          </a:lstStyle>
          <a:p>
            <a:r>
              <a:rPr lang="en-US" dirty="0"/>
              <a:t>0894</a:t>
            </a:r>
          </a:p>
        </p:txBody>
      </p:sp>
    </p:spTree>
    <p:extLst>
      <p:ext uri="{BB962C8B-B14F-4D97-AF65-F5344CB8AC3E}">
        <p14:creationId xmlns:p14="http://schemas.microsoft.com/office/powerpoint/2010/main" val="1866905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Slide Number Placeholder 12">
            <a:extLst>
              <a:ext uri="{FF2B5EF4-FFF2-40B4-BE49-F238E27FC236}">
                <a16:creationId xmlns:a16="http://schemas.microsoft.com/office/drawing/2014/main" id="{E171E74F-7105-A941-BB02-78D70729A622}"/>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b="0" i="0">
                <a:solidFill>
                  <a:schemeClr val="tx1">
                    <a:tint val="75000"/>
                  </a:schemeClr>
                </a:solidFill>
                <a:latin typeface="Century Gothic" panose="020B0502020202020204" pitchFamily="34" charset="0"/>
                <a:ea typeface="Century Gothic" panose="020B0502020202020204" pitchFamily="34" charset="0"/>
                <a:cs typeface="Arial" charset="0"/>
              </a:defRPr>
            </a:lvl1pPr>
          </a:lstStyle>
          <a:p>
            <a:r>
              <a:rPr lang="en-US" dirty="0"/>
              <a:t>0894</a:t>
            </a:r>
          </a:p>
        </p:txBody>
      </p:sp>
    </p:spTree>
    <p:extLst>
      <p:ext uri="{BB962C8B-B14F-4D97-AF65-F5344CB8AC3E}">
        <p14:creationId xmlns:p14="http://schemas.microsoft.com/office/powerpoint/2010/main" val="3759893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cSld name="2_Black Background SLS Slide Master Oct 2015 Color">
    <p:bg>
      <p:bgPr>
        <a:solidFill>
          <a:schemeClr val="tx1"/>
        </a:solidFill>
        <a:effectLst/>
      </p:bgPr>
    </p:bg>
    <p:spTree>
      <p:nvGrpSpPr>
        <p:cNvPr id="1" name=""/>
        <p:cNvGrpSpPr/>
        <p:nvPr/>
      </p:nvGrpSpPr>
      <p:grpSpPr>
        <a:xfrm>
          <a:off x="0" y="0"/>
          <a:ext cx="0" cy="0"/>
          <a:chOff x="0" y="0"/>
          <a:chExt cx="0" cy="0"/>
        </a:xfrm>
      </p:grpSpPr>
      <p:sp>
        <p:nvSpPr>
          <p:cNvPr id="3" name="Slide Number Placeholder 12">
            <a:extLst>
              <a:ext uri="{FF2B5EF4-FFF2-40B4-BE49-F238E27FC236}">
                <a16:creationId xmlns:a16="http://schemas.microsoft.com/office/drawing/2014/main" id="{0F7A7053-8FAD-F94D-BCBB-5018768B9C87}"/>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b="0" i="0">
                <a:solidFill>
                  <a:schemeClr val="tx1">
                    <a:tint val="75000"/>
                  </a:schemeClr>
                </a:solidFill>
                <a:latin typeface="Century Gothic" panose="020B0502020202020204" pitchFamily="34" charset="0"/>
                <a:ea typeface="Century Gothic" panose="020B0502020202020204" pitchFamily="34" charset="0"/>
                <a:cs typeface="Arial" charset="0"/>
              </a:defRPr>
            </a:lvl1pPr>
          </a:lstStyle>
          <a:p>
            <a:r>
              <a:rPr lang="en-US" dirty="0"/>
              <a:t>0894</a:t>
            </a:r>
          </a:p>
        </p:txBody>
      </p:sp>
    </p:spTree>
    <p:extLst>
      <p:ext uri="{BB962C8B-B14F-4D97-AF65-F5344CB8AC3E}">
        <p14:creationId xmlns:p14="http://schemas.microsoft.com/office/powerpoint/2010/main" val="22321839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 name="Picture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139352" y="225425"/>
            <a:ext cx="891688" cy="747973"/>
          </a:xfrm>
          <a:prstGeom prst="rect">
            <a:avLst/>
          </a:prstGeom>
        </p:spPr>
      </p:pic>
      <p:sp>
        <p:nvSpPr>
          <p:cNvPr id="13" name="Slide Number Placeholder 12"/>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b="0" i="0">
                <a:solidFill>
                  <a:schemeClr val="tx1">
                    <a:tint val="75000"/>
                  </a:schemeClr>
                </a:solidFill>
                <a:latin typeface="Century Gothic" panose="020B0502020202020204" pitchFamily="34" charset="0"/>
                <a:ea typeface="Century Gothic" panose="020B0502020202020204" pitchFamily="34" charset="0"/>
                <a:cs typeface="Arial" charset="0"/>
              </a:defRPr>
            </a:lvl1pPr>
          </a:lstStyle>
          <a:p>
            <a:r>
              <a:rPr lang="en-US" dirty="0"/>
              <a:t>0894</a:t>
            </a:r>
          </a:p>
        </p:txBody>
      </p:sp>
      <p:pic>
        <p:nvPicPr>
          <p:cNvPr id="3" name="Picture 2">
            <a:extLst>
              <a:ext uri="{FF2B5EF4-FFF2-40B4-BE49-F238E27FC236}">
                <a16:creationId xmlns:a16="http://schemas.microsoft.com/office/drawing/2014/main" id="{A73C70F0-8A29-8F49-9F39-E37B7C3DCDA4}"/>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1136581" y="225425"/>
            <a:ext cx="883968" cy="747973"/>
          </a:xfrm>
          <a:prstGeom prst="rect">
            <a:avLst/>
          </a:prstGeom>
        </p:spPr>
      </p:pic>
    </p:spTree>
    <p:extLst>
      <p:ext uri="{BB962C8B-B14F-4D97-AF65-F5344CB8AC3E}">
        <p14:creationId xmlns:p14="http://schemas.microsoft.com/office/powerpoint/2010/main" val="1943898475"/>
      </p:ext>
    </p:extLst>
  </p:cSld>
  <p:clrMap bg1="lt1" tx1="dk1" bg2="lt2" tx2="dk2" accent1="accent1" accent2="accent2" accent3="accent3" accent4="accent4" accent5="accent5" accent6="accent6" hlink="hlink" folHlink="folHlink"/>
  <p:sldLayoutIdLst>
    <p:sldLayoutId id="2147483924" r:id="rId1"/>
    <p:sldLayoutId id="2147483932" r:id="rId2"/>
    <p:sldLayoutId id="2147484038" r:id="rId3"/>
    <p:sldLayoutId id="2147484040"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796" indent="-177796" algn="l" defTabSz="457189" rtl="0" eaLnBrk="1" fontAlgn="base" hangingPunct="1">
        <a:spcBef>
          <a:spcPct val="20000"/>
        </a:spcBef>
        <a:spcAft>
          <a:spcPct val="0"/>
        </a:spcAft>
        <a:buFont typeface="Arial" panose="020B0604020202020204" pitchFamily="34" charset="0"/>
        <a:buChar char="•"/>
        <a:defRPr b="1" kern="1200">
          <a:solidFill>
            <a:schemeClr val="tx1"/>
          </a:solidFill>
          <a:latin typeface="Arial"/>
          <a:ea typeface="ヒラギノ角ゴ Pro W3" charset="-128"/>
          <a:cs typeface="Arial"/>
        </a:defRPr>
      </a:lvl1pPr>
      <a:lvl2pPr marL="685783"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2pPr>
      <a:lvl3pPr marL="1142971"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3pPr>
      <a:lvl4pPr marL="1600160"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4pPr>
      <a:lvl5pPr marL="2057349"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3.png"/><Relationship Id="rId7" Type="http://schemas.openxmlformats.org/officeDocument/2006/relationships/image" Target="../media/image15.emf"/><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11" Type="http://schemas.microsoft.com/office/2007/relationships/hdphoto" Target="../media/hdphoto1.wdp"/><Relationship Id="rId5" Type="http://schemas.openxmlformats.org/officeDocument/2006/relationships/image" Target="../media/image9.png"/><Relationship Id="rId10" Type="http://schemas.openxmlformats.org/officeDocument/2006/relationships/image" Target="../media/image18.png"/><Relationship Id="rId4" Type="http://schemas.openxmlformats.org/officeDocument/2006/relationships/image" Target="../media/image14.pn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21.png"/><Relationship Id="rId7" Type="http://schemas.openxmlformats.org/officeDocument/2006/relationships/image" Target="../media/image23.tiff"/><Relationship Id="rId12"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26.png"/><Relationship Id="rId5" Type="http://schemas.openxmlformats.org/officeDocument/2006/relationships/image" Target="../media/image7.png"/><Relationship Id="rId10" Type="http://schemas.openxmlformats.org/officeDocument/2006/relationships/image" Target="../media/image25.emf"/><Relationship Id="rId4" Type="http://schemas.openxmlformats.org/officeDocument/2006/relationships/image" Target="../media/image22.png"/><Relationship Id="rId9" Type="http://schemas.openxmlformats.org/officeDocument/2006/relationships/image" Target="../media/image24.emf"/></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image" Target="../media/image40.jpeg"/><Relationship Id="rId18" Type="http://schemas.openxmlformats.org/officeDocument/2006/relationships/image" Target="../media/image45.jpeg"/><Relationship Id="rId3" Type="http://schemas.openxmlformats.org/officeDocument/2006/relationships/image" Target="../media/image30.jpeg"/><Relationship Id="rId7" Type="http://schemas.openxmlformats.org/officeDocument/2006/relationships/image" Target="../media/image34.jpeg"/><Relationship Id="rId12" Type="http://schemas.openxmlformats.org/officeDocument/2006/relationships/image" Target="../media/image39.png"/><Relationship Id="rId17" Type="http://schemas.openxmlformats.org/officeDocument/2006/relationships/image" Target="../media/image44.jpeg"/><Relationship Id="rId2" Type="http://schemas.openxmlformats.org/officeDocument/2006/relationships/notesSlide" Target="../notesSlides/notesSlide11.xml"/><Relationship Id="rId16" Type="http://schemas.openxmlformats.org/officeDocument/2006/relationships/image" Target="../media/image43.jpeg"/><Relationship Id="rId20" Type="http://schemas.openxmlformats.org/officeDocument/2006/relationships/image" Target="../media/image47.jpg"/><Relationship Id="rId1" Type="http://schemas.openxmlformats.org/officeDocument/2006/relationships/slideLayout" Target="../slideLayouts/slideLayout4.xml"/><Relationship Id="rId6" Type="http://schemas.openxmlformats.org/officeDocument/2006/relationships/image" Target="../media/image33.jpeg"/><Relationship Id="rId11" Type="http://schemas.openxmlformats.org/officeDocument/2006/relationships/image" Target="../media/image38.jpeg"/><Relationship Id="rId5" Type="http://schemas.openxmlformats.org/officeDocument/2006/relationships/image" Target="../media/image32.jpeg"/><Relationship Id="rId15" Type="http://schemas.openxmlformats.org/officeDocument/2006/relationships/image" Target="../media/image42.jpeg"/><Relationship Id="rId10" Type="http://schemas.openxmlformats.org/officeDocument/2006/relationships/image" Target="../media/image37.tiff"/><Relationship Id="rId19" Type="http://schemas.openxmlformats.org/officeDocument/2006/relationships/image" Target="../media/image46.jpeg"/><Relationship Id="rId4" Type="http://schemas.openxmlformats.org/officeDocument/2006/relationships/image" Target="../media/image31.jpeg"/><Relationship Id="rId9" Type="http://schemas.openxmlformats.org/officeDocument/2006/relationships/image" Target="../media/image36.jpg"/><Relationship Id="rId14" Type="http://schemas.openxmlformats.org/officeDocument/2006/relationships/image" Target="../media/image41.jpeg"/></Relationships>
</file>

<file path=ppt/slides/_rels/slide1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626EC5-2926-834F-845D-7FBD1B46C8C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p:nvSpPr>
        <p:spPr>
          <a:xfrm>
            <a:off x="8116585" y="5641971"/>
            <a:ext cx="3931570" cy="769441"/>
          </a:xfrm>
          <a:prstGeom prst="rect">
            <a:avLst/>
          </a:prstGeom>
          <a:noFill/>
          <a:effectLst>
            <a:outerShdw blurRad="25400" dist="38100" dir="2700000" algn="tl" rotWithShape="0">
              <a:schemeClr val="tx1">
                <a:alpha val="79000"/>
              </a:schemeClr>
            </a:outerShdw>
          </a:effectLst>
        </p:spPr>
        <p:txBody>
          <a:bodyPr wrap="square" rtlCol="0">
            <a:spAutoFit/>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white"/>
                </a:solidFill>
                <a:effectLst/>
                <a:uLnTx/>
                <a:uFillTx/>
                <a:latin typeface="Century Gothic" charset="0"/>
                <a:ea typeface="Century Gothic" charset="0"/>
                <a:cs typeface="Century Gothic" charset="0"/>
              </a:rPr>
              <a:t> Robert Stough</a:t>
            </a:r>
          </a:p>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2000" i="1" strike="noStrike" kern="1200" cap="none" spc="0" normalizeH="0" baseline="0" noProof="0" dirty="0">
                <a:ln>
                  <a:noFill/>
                </a:ln>
                <a:solidFill>
                  <a:prstClr val="white"/>
                </a:solidFill>
                <a:effectLst/>
                <a:uLnTx/>
                <a:uFillTx/>
                <a:latin typeface="Century Gothic" panose="020B0502020202020204" pitchFamily="34" charset="0"/>
                <a:ea typeface="Century Gothic" charset="0"/>
                <a:cs typeface="Century Gothic" charset="0"/>
              </a:rPr>
              <a:t>SLS Utilization Manager</a:t>
            </a:r>
            <a:r>
              <a:rPr lang="en-US" sz="2000" i="1" dirty="0">
                <a:solidFill>
                  <a:prstClr val="white"/>
                </a:solidFill>
                <a:latin typeface="Century Gothic" panose="020B0502020202020204" pitchFamily="34" charset="0"/>
                <a:ea typeface="Century Gothic" charset="0"/>
                <a:cs typeface="Century Gothic" charset="0"/>
              </a:rPr>
              <a:t>  </a:t>
            </a:r>
            <a:endParaRPr kumimoji="0" lang="en-US" sz="2000" i="1" strike="noStrike" kern="1200" cap="none" spc="0" normalizeH="0" baseline="0" noProof="0" dirty="0">
              <a:ln>
                <a:noFill/>
              </a:ln>
              <a:solidFill>
                <a:prstClr val="white"/>
              </a:solidFill>
              <a:effectLst/>
              <a:uLnTx/>
              <a:uFillTx/>
              <a:latin typeface="Century Gothic" panose="020B0502020202020204" pitchFamily="34" charset="0"/>
              <a:ea typeface="Century Gothic" charset="0"/>
              <a:cs typeface="Century Gothic" charset="0"/>
            </a:endParaRPr>
          </a:p>
        </p:txBody>
      </p:sp>
      <p:sp>
        <p:nvSpPr>
          <p:cNvPr id="3" name="TextBox 2"/>
          <p:cNvSpPr txBox="1"/>
          <p:nvPr/>
        </p:nvSpPr>
        <p:spPr>
          <a:xfrm>
            <a:off x="5856269" y="1899845"/>
            <a:ext cx="6191886" cy="2985433"/>
          </a:xfrm>
          <a:prstGeom prst="rect">
            <a:avLst/>
          </a:prstGeom>
          <a:noFill/>
        </p:spPr>
        <p:txBody>
          <a:bodyPr wrap="square" rtlCol="0">
            <a:spAutoFit/>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lang="en-US" sz="3600" b="1" cap="all" dirty="0">
                <a:solidFill>
                  <a:prstClr val="white"/>
                </a:solidFill>
                <a:effectLst>
                  <a:outerShdw blurRad="38100" dist="38100" dir="2700000" algn="tl">
                    <a:srgbClr val="000000">
                      <a:alpha val="43137"/>
                    </a:srgbClr>
                  </a:outerShdw>
                </a:effectLst>
                <a:latin typeface="Century Gothic" charset="0"/>
                <a:ea typeface="Century Gothic" charset="0"/>
                <a:cs typeface="Century Gothic" charset="0"/>
              </a:rPr>
              <a:t>Space launch System rideshare opportunities to cislunar space</a:t>
            </a:r>
            <a:br>
              <a:rPr kumimoji="0" lang="en-US" sz="4400" b="1" i="0" u="none" strike="noStrike" kern="1200" cap="all" spc="0" normalizeH="0" baseline="0" noProof="0" dirty="0">
                <a:ln>
                  <a:noFill/>
                </a:ln>
                <a:solidFill>
                  <a:prstClr val="white"/>
                </a:solidFill>
                <a:effectLst>
                  <a:outerShdw blurRad="38100" dist="38100" dir="2700000" algn="tl">
                    <a:srgbClr val="000000">
                      <a:alpha val="43137"/>
                    </a:srgbClr>
                  </a:outerShdw>
                </a:effectLst>
                <a:uLnTx/>
                <a:uFillTx/>
                <a:latin typeface="Century Gothic" charset="0"/>
                <a:ea typeface="Century Gothic" charset="0"/>
                <a:cs typeface="Century Gothic" charset="0"/>
              </a:rPr>
            </a:br>
            <a:endParaRPr kumimoji="0" lang="en-US" sz="3200" b="1" i="0" u="none" strike="noStrike" kern="1200" cap="all" spc="0" normalizeH="0" baseline="0" noProof="0" dirty="0">
              <a:ln>
                <a:noFill/>
              </a:ln>
              <a:solidFill>
                <a:prstClr val="white"/>
              </a:solidFill>
              <a:effectLst>
                <a:outerShdw blurRad="38100" dist="38100" dir="2700000" algn="tl">
                  <a:srgbClr val="000000">
                    <a:alpha val="43137"/>
                  </a:srgbClr>
                </a:outerShdw>
              </a:effectLst>
              <a:uLnTx/>
              <a:uFillTx/>
              <a:latin typeface="Century Gothic" charset="0"/>
              <a:ea typeface="Century Gothic" charset="0"/>
              <a:cs typeface="Century Gothic" charset="0"/>
            </a:endParaRPr>
          </a:p>
          <a:p>
            <a:pPr marL="0" marR="0" lvl="0" indent="0" algn="r" defTabSz="1218731" rtl="0" eaLnBrk="1" fontAlgn="auto" latinLnBrk="0" hangingPunct="1">
              <a:lnSpc>
                <a:spcPct val="100000"/>
              </a:lnSpc>
              <a:spcBef>
                <a:spcPts val="0"/>
              </a:spcBef>
              <a:spcAft>
                <a:spcPts val="0"/>
              </a:spcAft>
              <a:buClrTx/>
              <a:buSzTx/>
              <a:buFontTx/>
              <a:buNone/>
              <a:tabLst/>
              <a:defRPr/>
            </a:pPr>
            <a:endParaRPr lang="en-US" b="1" i="1" dirty="0">
              <a:solidFill>
                <a:prstClr val="white"/>
              </a:solidFill>
              <a:effectLst>
                <a:outerShdw blurRad="38100" dist="38100" dir="2700000" algn="tl">
                  <a:srgbClr val="000000">
                    <a:alpha val="43137"/>
                  </a:srgbClr>
                </a:outerShdw>
              </a:effectLst>
              <a:latin typeface="Century Gothic" charset="0"/>
              <a:ea typeface="Century Gothic" charset="0"/>
              <a:cs typeface="Century Gothic" charset="0"/>
            </a:endParaRPr>
          </a:p>
          <a:p>
            <a:pPr marL="0" marR="0" lvl="0" indent="0" algn="r" defTabSz="1218731" rtl="0" eaLnBrk="1" fontAlgn="auto" latinLnBrk="0" hangingPunct="1">
              <a:lnSpc>
                <a:spcPct val="100000"/>
              </a:lnSpc>
              <a:spcBef>
                <a:spcPts val="0"/>
              </a:spcBef>
              <a:spcAft>
                <a:spcPts val="0"/>
              </a:spcAft>
              <a:buClrTx/>
              <a:buSzTx/>
              <a:buFontTx/>
              <a:buNone/>
              <a:tabLst/>
              <a:defRPr/>
            </a:pPr>
            <a:r>
              <a:rPr lang="en-US" b="1" i="1" dirty="0">
                <a:solidFill>
                  <a:prstClr val="white"/>
                </a:solidFill>
                <a:effectLst>
                  <a:outerShdw blurRad="38100" dist="38100" dir="2700000" algn="tl">
                    <a:srgbClr val="000000">
                      <a:alpha val="43137"/>
                    </a:srgbClr>
                  </a:outerShdw>
                </a:effectLst>
                <a:latin typeface="Century Gothic" charset="0"/>
                <a:ea typeface="Century Gothic" charset="0"/>
                <a:cs typeface="Century Gothic" charset="0"/>
              </a:rPr>
              <a:t>18 November 2021</a:t>
            </a:r>
            <a:endParaRPr kumimoji="0" lang="en-US"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charset="0"/>
              <a:ea typeface="Century Gothic" charset="0"/>
              <a:cs typeface="Century Gothic" charset="0"/>
            </a:endParaRPr>
          </a:p>
        </p:txBody>
      </p:sp>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96425" y="225426"/>
            <a:ext cx="2534615" cy="747973"/>
          </a:xfrm>
          <a:prstGeom prst="rect">
            <a:avLst/>
          </a:prstGeom>
        </p:spPr>
      </p:pic>
      <p:sp>
        <p:nvSpPr>
          <p:cNvPr id="2" name="Slide Number Placeholder 1">
            <a:extLst>
              <a:ext uri="{FF2B5EF4-FFF2-40B4-BE49-F238E27FC236}">
                <a16:creationId xmlns:a16="http://schemas.microsoft.com/office/drawing/2014/main" id="{83E657B5-5589-2E4A-8C9B-514E57892749}"/>
              </a:ext>
            </a:extLst>
          </p:cNvPr>
          <p:cNvSpPr>
            <a:spLocks noGrp="1"/>
          </p:cNvSpPr>
          <p:nvPr>
            <p:ph type="sldNum" sz="quarter" idx="4"/>
          </p:nvPr>
        </p:nvSpPr>
        <p:spPr/>
        <p:txBody>
          <a:bodyPr/>
          <a:lstStyle/>
          <a:p>
            <a:r>
              <a:rPr lang="en-US"/>
              <a:t>0894</a:t>
            </a:r>
            <a:endParaRPr lang="en-US" dirty="0"/>
          </a:p>
        </p:txBody>
      </p:sp>
    </p:spTree>
    <p:extLst>
      <p:ext uri="{BB962C8B-B14F-4D97-AF65-F5344CB8AC3E}">
        <p14:creationId xmlns:p14="http://schemas.microsoft.com/office/powerpoint/2010/main" val="2924902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marL="119063"/>
            <a:r>
              <a:rPr lang="en-US" sz="4000" dirty="0"/>
              <a:t>The power of sls</a:t>
            </a:r>
            <a:br>
              <a:rPr lang="en-US" dirty="0"/>
            </a:br>
            <a:r>
              <a:rPr lang="en-US" sz="2000" b="1" dirty="0">
                <a:solidFill>
                  <a:schemeClr val="bg1">
                    <a:lumMod val="75000"/>
                  </a:schemeClr>
                </a:solidFill>
              </a:rPr>
              <a:t>Foundation for a generation of deep space exploration</a:t>
            </a:r>
            <a:endParaRPr lang="en-US" sz="1600" b="1" dirty="0">
              <a:solidFill>
                <a:schemeClr val="bg1">
                  <a:lumMod val="75000"/>
                </a:schemeClr>
              </a:solidFill>
            </a:endParaRPr>
          </a:p>
        </p:txBody>
      </p:sp>
      <p:sp>
        <p:nvSpPr>
          <p:cNvPr id="87" name="Rounded Rectangle 86" descr="Maximum thrust described in pounds of force per vehicle" title="Maximum Thrust">
            <a:extLst>
              <a:ext uri="{FF2B5EF4-FFF2-40B4-BE49-F238E27FC236}">
                <a16:creationId xmlns:a16="http://schemas.microsoft.com/office/drawing/2014/main" id="{FC429DD1-1523-1D4B-9A03-A08024F35A83}"/>
              </a:ext>
            </a:extLst>
          </p:cNvPr>
          <p:cNvSpPr/>
          <p:nvPr/>
        </p:nvSpPr>
        <p:spPr bwMode="auto">
          <a:xfrm>
            <a:off x="452385" y="6378343"/>
            <a:ext cx="11155680" cy="309081"/>
          </a:xfrm>
          <a:prstGeom prst="roundRect">
            <a:avLst/>
          </a:prstGeom>
          <a:solidFill>
            <a:srgbClr val="CE4B1C"/>
          </a:solidFill>
          <a:ln w="9525" cap="flat" cmpd="sng" algn="ctr">
            <a:noFill/>
            <a:prstDash val="solid"/>
            <a:round/>
            <a:headEnd type="none" w="med" len="med"/>
            <a:tailEnd type="none" w="med" len="med"/>
          </a:ln>
          <a:effectLst/>
        </p:spPr>
        <p:txBody>
          <a:bodyPr vert="horz" wrap="square" lIns="109728" tIns="54864" rIns="109728" bIns="54864" numCol="1" rtlCol="0" anchor="ctr" anchorCtr="0" compatLnSpc="1">
            <a:prstTxWarp prst="textNoShape">
              <a:avLst/>
            </a:prstTxWarp>
          </a:bodyPr>
          <a:lstStyle/>
          <a:p>
            <a:pPr defTabSz="1097280" eaLnBrk="0" hangingPunct="0"/>
            <a:r>
              <a:rPr lang="en-US" sz="1000" dirty="0">
                <a:solidFill>
                  <a:schemeClr val="bg1"/>
                </a:solidFill>
                <a:latin typeface="Century Gothic" panose="020B0502020202020204" pitchFamily="34" charset="0"/>
                <a:ea typeface="Arial" charset="0"/>
                <a:cs typeface="Arial" charset="0"/>
              </a:rPr>
              <a:t>Maximum Thrust</a:t>
            </a:r>
          </a:p>
        </p:txBody>
      </p:sp>
      <p:sp>
        <p:nvSpPr>
          <p:cNvPr id="88" name="TextBox 87" descr="11.9M lbs" title="SLS Block 2 Cargo Maximum Thrust">
            <a:extLst>
              <a:ext uri="{FF2B5EF4-FFF2-40B4-BE49-F238E27FC236}">
                <a16:creationId xmlns:a16="http://schemas.microsoft.com/office/drawing/2014/main" id="{7916D69E-68D9-6741-BE3B-5FCA735E17C8}"/>
              </a:ext>
            </a:extLst>
          </p:cNvPr>
          <p:cNvSpPr txBox="1"/>
          <p:nvPr/>
        </p:nvSpPr>
        <p:spPr>
          <a:xfrm>
            <a:off x="10281945" y="6433205"/>
            <a:ext cx="991148" cy="246220"/>
          </a:xfrm>
          <a:prstGeom prst="rect">
            <a:avLst/>
          </a:prstGeom>
          <a:noFill/>
        </p:spPr>
        <p:txBody>
          <a:bodyPr wrap="square" rtlCol="0">
            <a:spAutoFit/>
          </a:bodyPr>
          <a:lstStyle/>
          <a:p>
            <a:pPr algn="ctr"/>
            <a:r>
              <a:rPr lang="en-US" sz="1000" dirty="0">
                <a:solidFill>
                  <a:schemeClr val="bg1"/>
                </a:solidFill>
                <a:latin typeface="Century Gothic" panose="020B0502020202020204" pitchFamily="34" charset="0"/>
                <a:ea typeface="Arial" charset="0"/>
                <a:cs typeface="Arial" charset="0"/>
              </a:rPr>
              <a:t>9.5 M lbs</a:t>
            </a:r>
          </a:p>
        </p:txBody>
      </p:sp>
      <p:sp>
        <p:nvSpPr>
          <p:cNvPr id="89" name="TextBox 88" descr="8.8M lbs" title="SLS Block 1B Cargo Maximum Thrust">
            <a:extLst>
              <a:ext uri="{FF2B5EF4-FFF2-40B4-BE49-F238E27FC236}">
                <a16:creationId xmlns:a16="http://schemas.microsoft.com/office/drawing/2014/main" id="{67BF8FEF-86C8-824D-82A8-024538758FD2}"/>
              </a:ext>
            </a:extLst>
          </p:cNvPr>
          <p:cNvSpPr txBox="1"/>
          <p:nvPr/>
        </p:nvSpPr>
        <p:spPr>
          <a:xfrm>
            <a:off x="7413607" y="6433205"/>
            <a:ext cx="991148" cy="246220"/>
          </a:xfrm>
          <a:prstGeom prst="rect">
            <a:avLst/>
          </a:prstGeom>
          <a:noFill/>
        </p:spPr>
        <p:txBody>
          <a:bodyPr wrap="square" rtlCol="0">
            <a:spAutoFit/>
          </a:bodyPr>
          <a:lstStyle/>
          <a:p>
            <a:pPr algn="ctr"/>
            <a:r>
              <a:rPr lang="en-US" sz="1000" dirty="0">
                <a:solidFill>
                  <a:schemeClr val="bg1"/>
                </a:solidFill>
                <a:latin typeface="Century Gothic" panose="020B0502020202020204" pitchFamily="34" charset="0"/>
                <a:ea typeface="Arial" charset="0"/>
                <a:cs typeface="Arial" charset="0"/>
              </a:rPr>
              <a:t>8.9 M lbs</a:t>
            </a:r>
          </a:p>
        </p:txBody>
      </p:sp>
      <p:sp>
        <p:nvSpPr>
          <p:cNvPr id="90" name="TextBox 89" descr="8.8M lbs" title="SLS Block 1B Crew Maximum Thrust">
            <a:extLst>
              <a:ext uri="{FF2B5EF4-FFF2-40B4-BE49-F238E27FC236}">
                <a16:creationId xmlns:a16="http://schemas.microsoft.com/office/drawing/2014/main" id="{6E6053CE-9F81-644A-A8B5-78EC5AC68CB6}"/>
              </a:ext>
            </a:extLst>
          </p:cNvPr>
          <p:cNvSpPr txBox="1"/>
          <p:nvPr/>
        </p:nvSpPr>
        <p:spPr>
          <a:xfrm>
            <a:off x="6009038" y="6433205"/>
            <a:ext cx="991148" cy="246220"/>
          </a:xfrm>
          <a:prstGeom prst="rect">
            <a:avLst/>
          </a:prstGeom>
          <a:noFill/>
        </p:spPr>
        <p:txBody>
          <a:bodyPr wrap="square" rtlCol="0">
            <a:spAutoFit/>
          </a:bodyPr>
          <a:lstStyle/>
          <a:p>
            <a:pPr algn="ctr"/>
            <a:r>
              <a:rPr lang="en-US" sz="1000" dirty="0">
                <a:solidFill>
                  <a:schemeClr val="bg1"/>
                </a:solidFill>
                <a:latin typeface="Century Gothic" panose="020B0502020202020204" pitchFamily="34" charset="0"/>
                <a:ea typeface="Arial" charset="0"/>
                <a:cs typeface="Arial" charset="0"/>
              </a:rPr>
              <a:t>8.9 M lbs</a:t>
            </a:r>
          </a:p>
        </p:txBody>
      </p:sp>
      <p:sp>
        <p:nvSpPr>
          <p:cNvPr id="91" name="TextBox 90" descr="8.8M lbs" title="SLS Block 1 Maximum Thrust">
            <a:extLst>
              <a:ext uri="{FF2B5EF4-FFF2-40B4-BE49-F238E27FC236}">
                <a16:creationId xmlns:a16="http://schemas.microsoft.com/office/drawing/2014/main" id="{0AF5C4B3-872C-8644-B5B8-D54AC3D50AF1}"/>
              </a:ext>
            </a:extLst>
          </p:cNvPr>
          <p:cNvSpPr txBox="1"/>
          <p:nvPr/>
        </p:nvSpPr>
        <p:spPr>
          <a:xfrm>
            <a:off x="3177111" y="6433205"/>
            <a:ext cx="991148" cy="246220"/>
          </a:xfrm>
          <a:prstGeom prst="rect">
            <a:avLst/>
          </a:prstGeom>
          <a:noFill/>
        </p:spPr>
        <p:txBody>
          <a:bodyPr wrap="square" rtlCol="0">
            <a:spAutoFit/>
          </a:bodyPr>
          <a:lstStyle/>
          <a:p>
            <a:pPr algn="ctr"/>
            <a:r>
              <a:rPr lang="en-US" sz="1000" dirty="0">
                <a:solidFill>
                  <a:schemeClr val="bg1"/>
                </a:solidFill>
                <a:latin typeface="Century Gothic" panose="020B0502020202020204" pitchFamily="34" charset="0"/>
                <a:ea typeface="Arial" charset="0"/>
                <a:cs typeface="Arial" charset="0"/>
              </a:rPr>
              <a:t>8.8 M lbs</a:t>
            </a:r>
          </a:p>
        </p:txBody>
      </p:sp>
      <p:sp>
        <p:nvSpPr>
          <p:cNvPr id="92" name="TextBox 91">
            <a:extLst>
              <a:ext uri="{FF2B5EF4-FFF2-40B4-BE49-F238E27FC236}">
                <a16:creationId xmlns:a16="http://schemas.microsoft.com/office/drawing/2014/main" id="{AEF5E3D9-008E-4A42-B1FC-95B90D33C602}"/>
              </a:ext>
            </a:extLst>
          </p:cNvPr>
          <p:cNvSpPr txBox="1"/>
          <p:nvPr/>
        </p:nvSpPr>
        <p:spPr>
          <a:xfrm>
            <a:off x="462542" y="6066663"/>
            <a:ext cx="2560320" cy="338554"/>
          </a:xfrm>
          <a:prstGeom prst="rect">
            <a:avLst/>
          </a:prstGeom>
          <a:noFill/>
        </p:spPr>
        <p:txBody>
          <a:bodyPr wrap="square" rtlCol="0">
            <a:spAutoFit/>
          </a:bodyPr>
          <a:lstStyle/>
          <a:p>
            <a:r>
              <a:rPr lang="en-US" sz="800" dirty="0">
                <a:solidFill>
                  <a:schemeClr val="bg1"/>
                </a:solidFill>
                <a:latin typeface="Century Gothic" panose="020B0502020202020204" pitchFamily="34" charset="0"/>
                <a:ea typeface="Arial" charset="0"/>
                <a:cs typeface="Arial" charset="0"/>
              </a:rPr>
              <a:t>** Not including Orion/Service</a:t>
            </a:r>
            <a:br>
              <a:rPr lang="en-US" sz="800" dirty="0">
                <a:solidFill>
                  <a:schemeClr val="bg1"/>
                </a:solidFill>
                <a:latin typeface="Century Gothic" panose="020B0502020202020204" pitchFamily="34" charset="0"/>
                <a:ea typeface="Arial" charset="0"/>
                <a:cs typeface="Arial" charset="0"/>
              </a:rPr>
            </a:br>
            <a:r>
              <a:rPr lang="en-US" sz="800" dirty="0">
                <a:solidFill>
                  <a:schemeClr val="bg1"/>
                </a:solidFill>
                <a:latin typeface="Century Gothic" panose="020B0502020202020204" pitchFamily="34" charset="0"/>
                <a:ea typeface="Arial" charset="0"/>
                <a:cs typeface="Arial" charset="0"/>
              </a:rPr>
              <a:t>    Module volume</a:t>
            </a:r>
          </a:p>
        </p:txBody>
      </p:sp>
      <p:sp>
        <p:nvSpPr>
          <p:cNvPr id="103" name="TextBox 102">
            <a:extLst>
              <a:ext uri="{FF2B5EF4-FFF2-40B4-BE49-F238E27FC236}">
                <a16:creationId xmlns:a16="http://schemas.microsoft.com/office/drawing/2014/main" id="{0FF4ED2D-315E-214D-8B30-D0AC077F80BA}"/>
              </a:ext>
            </a:extLst>
          </p:cNvPr>
          <p:cNvSpPr txBox="1"/>
          <p:nvPr/>
        </p:nvSpPr>
        <p:spPr>
          <a:xfrm>
            <a:off x="462543" y="2281011"/>
            <a:ext cx="2560320" cy="3231654"/>
          </a:xfrm>
          <a:prstGeom prst="rect">
            <a:avLst/>
          </a:prstGeom>
          <a:noFill/>
          <a:effectLst/>
        </p:spPr>
        <p:txBody>
          <a:bodyPr wrap="square" rtlCol="0">
            <a:spAutoFit/>
          </a:bodyPr>
          <a:lstStyle/>
          <a:p>
            <a:r>
              <a:rPr lang="en-US" sz="1200" dirty="0">
                <a:solidFill>
                  <a:schemeClr val="bg1"/>
                </a:solidFill>
                <a:latin typeface="Arial Black" panose="020B0A04020102020204" pitchFamily="34" charset="0"/>
                <a:ea typeface="Arial" charset="0"/>
                <a:cs typeface="Arial" charset="0"/>
              </a:rPr>
              <a:t>Low Earth Orbit </a:t>
            </a:r>
            <a:r>
              <a:rPr lang="en-US" sz="1200" b="1" dirty="0">
                <a:solidFill>
                  <a:schemeClr val="bg1"/>
                </a:solidFill>
                <a:latin typeface="Arial Black" panose="020B0A04020102020204" pitchFamily="34" charset="0"/>
                <a:ea typeface="Arial Black" charset="0"/>
                <a:cs typeface="Arial Black" charset="0"/>
              </a:rPr>
              <a:t>(LEO) </a:t>
            </a:r>
            <a:r>
              <a:rPr lang="en-US" sz="1200" dirty="0">
                <a:solidFill>
                  <a:schemeClr val="bg1"/>
                </a:solidFill>
                <a:latin typeface="Century Gothic" panose="020B0502020202020204" pitchFamily="34" charset="0"/>
                <a:ea typeface="Arial" charset="0"/>
                <a:cs typeface="Arial" panose="020B0604020202020204" pitchFamily="34" charset="0"/>
              </a:rPr>
              <a:t>represents a typical 200 km circular orbit at 28.5 degrees inclination</a:t>
            </a:r>
            <a:endParaRPr lang="en-US" sz="1200" dirty="0">
              <a:solidFill>
                <a:schemeClr val="bg1"/>
              </a:solidFill>
              <a:latin typeface="Arial Black" panose="020B0A04020102020204" pitchFamily="34" charset="0"/>
              <a:ea typeface="Arial" charset="0"/>
              <a:cs typeface="Arial" charset="0"/>
            </a:endParaRPr>
          </a:p>
          <a:p>
            <a:endParaRPr lang="en-US" sz="1200" dirty="0">
              <a:solidFill>
                <a:schemeClr val="bg1"/>
              </a:solidFill>
              <a:latin typeface="Arial Black" panose="020B0A04020102020204" pitchFamily="34" charset="0"/>
              <a:ea typeface="Arial" charset="0"/>
              <a:cs typeface="Arial" charset="0"/>
            </a:endParaRPr>
          </a:p>
          <a:p>
            <a:r>
              <a:rPr lang="en-US" sz="1200" dirty="0">
                <a:solidFill>
                  <a:schemeClr val="bg1"/>
                </a:solidFill>
                <a:latin typeface="Arial Black" panose="020B0A04020102020204" pitchFamily="34" charset="0"/>
                <a:ea typeface="Arial" charset="0"/>
                <a:cs typeface="Arial" charset="0"/>
              </a:rPr>
              <a:t>T</a:t>
            </a:r>
            <a:r>
              <a:rPr lang="en-US" sz="1200" dirty="0">
                <a:solidFill>
                  <a:schemeClr val="bg1"/>
                </a:solidFill>
                <a:latin typeface="Arial Black" panose="020B0A04020102020204" pitchFamily="34" charset="0"/>
                <a:ea typeface="Arial Black" charset="0"/>
                <a:cs typeface="Arial Black" charset="0"/>
              </a:rPr>
              <a:t>rans Lunar</a:t>
            </a:r>
            <a:r>
              <a:rPr lang="en-US" sz="1200" b="1" dirty="0">
                <a:solidFill>
                  <a:schemeClr val="bg1"/>
                </a:solidFill>
                <a:latin typeface="Arial Black" panose="020B0A04020102020204" pitchFamily="34" charset="0"/>
                <a:ea typeface="Arial Black" charset="0"/>
                <a:cs typeface="Arial Black" charset="0"/>
              </a:rPr>
              <a:t> Injection (TLI) </a:t>
            </a:r>
            <a:r>
              <a:rPr lang="en-US" sz="1200" dirty="0">
                <a:solidFill>
                  <a:schemeClr val="bg1"/>
                </a:solidFill>
                <a:latin typeface="Century Gothic" panose="020B0502020202020204" pitchFamily="34" charset="0"/>
                <a:ea typeface="Arial" charset="0"/>
                <a:cs typeface="Arial" panose="020B0604020202020204" pitchFamily="34" charset="0"/>
              </a:rPr>
              <a:t>is a propulsive maneuver used to set a spacecraft on a </a:t>
            </a:r>
            <a:r>
              <a:rPr lang="en-US" sz="1200" dirty="0">
                <a:solidFill>
                  <a:schemeClr val="bg1"/>
                </a:solidFill>
                <a:latin typeface="Century Gothic" panose="020B0502020202020204" pitchFamily="34" charset="0"/>
                <a:ea typeface="Arial" charset="0"/>
                <a:cs typeface="Arial" charset="0"/>
              </a:rPr>
              <a:t>trajectory that will cause it to arrive at the Moon. A spacecraft performs </a:t>
            </a:r>
            <a:r>
              <a:rPr lang="en-US" sz="1200" b="1" dirty="0">
                <a:solidFill>
                  <a:schemeClr val="bg1"/>
                </a:solidFill>
                <a:latin typeface="Arial Black" charset="0"/>
                <a:ea typeface="Arial Black" charset="0"/>
                <a:cs typeface="Arial Black" charset="0"/>
              </a:rPr>
              <a:t>TLI</a:t>
            </a:r>
            <a:r>
              <a:rPr lang="en-US" sz="1200" dirty="0">
                <a:solidFill>
                  <a:schemeClr val="bg1"/>
                </a:solidFill>
                <a:latin typeface="Century Gothic" panose="020B0502020202020204" pitchFamily="34" charset="0"/>
                <a:ea typeface="Arial" charset="0"/>
                <a:cs typeface="Arial" charset="0"/>
              </a:rPr>
              <a:t> to begin a lunar transfer from a low circular parking orbit around Earth. </a:t>
            </a:r>
          </a:p>
          <a:p>
            <a:endParaRPr lang="en-US" sz="1200" dirty="0">
              <a:solidFill>
                <a:schemeClr val="bg1"/>
              </a:solidFill>
              <a:latin typeface="Century Gothic" panose="020B0502020202020204" pitchFamily="34" charset="0"/>
              <a:ea typeface="Arial" charset="0"/>
              <a:cs typeface="Arial" charset="0"/>
            </a:endParaRPr>
          </a:p>
          <a:p>
            <a:r>
              <a:rPr lang="en-US" sz="1200" dirty="0">
                <a:solidFill>
                  <a:schemeClr val="bg1"/>
                </a:solidFill>
                <a:latin typeface="Century Gothic" panose="020B0502020202020204" pitchFamily="34" charset="0"/>
                <a:ea typeface="Arial" charset="0"/>
                <a:cs typeface="Arial" charset="0"/>
              </a:rPr>
              <a:t>The numbers depicted here indicate the mass capability at the Trans-Lunar Injection point.</a:t>
            </a:r>
          </a:p>
        </p:txBody>
      </p:sp>
      <p:sp>
        <p:nvSpPr>
          <p:cNvPr id="104" name="TextBox 103">
            <a:extLst>
              <a:ext uri="{FF2B5EF4-FFF2-40B4-BE49-F238E27FC236}">
                <a16:creationId xmlns:a16="http://schemas.microsoft.com/office/drawing/2014/main" id="{6792A5CE-7F6D-E74D-AE60-28FC83B29D97}"/>
              </a:ext>
            </a:extLst>
          </p:cNvPr>
          <p:cNvSpPr txBox="1"/>
          <p:nvPr/>
        </p:nvSpPr>
        <p:spPr>
          <a:xfrm>
            <a:off x="10082367" y="6001829"/>
            <a:ext cx="1390302" cy="234424"/>
          </a:xfrm>
          <a:prstGeom prst="rect">
            <a:avLst/>
          </a:prstGeom>
          <a:noFill/>
        </p:spPr>
        <p:txBody>
          <a:bodyPr wrap="square" rtlCol="0">
            <a:spAutoFit/>
          </a:bodyPr>
          <a:lstStyle/>
          <a:p>
            <a:pPr algn="ctr"/>
            <a:r>
              <a:rPr lang="en-US" sz="900" dirty="0">
                <a:solidFill>
                  <a:schemeClr val="bg1"/>
                </a:solidFill>
                <a:latin typeface="Century Gothic" panose="020B0502020202020204" pitchFamily="34" charset="0"/>
                <a:ea typeface="Arial" charset="0"/>
                <a:cs typeface="Arial" charset="0"/>
              </a:rPr>
              <a:t>SLS Block 2 Cargo</a:t>
            </a:r>
          </a:p>
        </p:txBody>
      </p:sp>
      <p:sp>
        <p:nvSpPr>
          <p:cNvPr id="105" name="Right Arrow 104" descr="Arrow" title="Arrow">
            <a:extLst>
              <a:ext uri="{FF2B5EF4-FFF2-40B4-BE49-F238E27FC236}">
                <a16:creationId xmlns:a16="http://schemas.microsoft.com/office/drawing/2014/main" id="{CDF45BA1-16E6-3B44-86FF-A5A4C3762CF4}"/>
              </a:ext>
            </a:extLst>
          </p:cNvPr>
          <p:cNvSpPr>
            <a:spLocks noChangeAspect="1"/>
          </p:cNvSpPr>
          <p:nvPr/>
        </p:nvSpPr>
        <p:spPr bwMode="auto">
          <a:xfrm>
            <a:off x="8463116" y="4386200"/>
            <a:ext cx="351175" cy="304222"/>
          </a:xfrm>
          <a:prstGeom prst="rightArrow">
            <a:avLst>
              <a:gd name="adj1" fmla="val 67056"/>
              <a:gd name="adj2" fmla="val 50000"/>
            </a:avLst>
          </a:prstGeom>
          <a:solidFill>
            <a:srgbClr val="A6A6A6"/>
          </a:solidFill>
          <a:ln w="9525" cap="flat" cmpd="sng" algn="ctr">
            <a:noFill/>
            <a:prstDash val="solid"/>
            <a:round/>
            <a:headEnd type="none" w="med" len="med"/>
            <a:tailEnd type="none" w="med" len="med"/>
          </a:ln>
          <a:effectLst/>
        </p:spPr>
        <p:txBody>
          <a:bodyPr vert="horz" wrap="square" lIns="109728" tIns="54864" rIns="109728" bIns="54864" numCol="1" rtlCol="0" anchor="t" anchorCtr="0" compatLnSpc="1">
            <a:prstTxWarp prst="textNoShape">
              <a:avLst/>
            </a:prstTxWarp>
          </a:bodyPr>
          <a:lstStyle/>
          <a:p>
            <a:pPr eaLnBrk="0" fontAlgn="base" hangingPunct="0">
              <a:spcBef>
                <a:spcPct val="0"/>
              </a:spcBef>
              <a:spcAft>
                <a:spcPct val="0"/>
              </a:spcAft>
            </a:pPr>
            <a:endParaRPr lang="en-US" sz="1000" dirty="0">
              <a:solidFill>
                <a:srgbClr val="666666"/>
              </a:solidFill>
              <a:latin typeface="Century Gothic" panose="020B0502020202020204" pitchFamily="34" charset="0"/>
              <a:ea typeface="ＭＳ Ｐゴシック" charset="-128"/>
              <a:cs typeface="ＭＳ Ｐゴシック" charset="-128"/>
            </a:endParaRPr>
          </a:p>
        </p:txBody>
      </p:sp>
      <p:sp>
        <p:nvSpPr>
          <p:cNvPr id="106" name="TextBox 105">
            <a:extLst>
              <a:ext uri="{FF2B5EF4-FFF2-40B4-BE49-F238E27FC236}">
                <a16:creationId xmlns:a16="http://schemas.microsoft.com/office/drawing/2014/main" id="{5260CA4C-6B8A-374D-AA3B-AD47CE643977}"/>
              </a:ext>
            </a:extLst>
          </p:cNvPr>
          <p:cNvSpPr txBox="1"/>
          <p:nvPr/>
        </p:nvSpPr>
        <p:spPr>
          <a:xfrm>
            <a:off x="7193976" y="6001829"/>
            <a:ext cx="1430407" cy="234424"/>
          </a:xfrm>
          <a:prstGeom prst="rect">
            <a:avLst/>
          </a:prstGeom>
          <a:noFill/>
        </p:spPr>
        <p:txBody>
          <a:bodyPr wrap="square" rtlCol="0">
            <a:spAutoFit/>
          </a:bodyPr>
          <a:lstStyle/>
          <a:p>
            <a:pPr algn="ctr"/>
            <a:r>
              <a:rPr lang="en-US" sz="900" dirty="0">
                <a:solidFill>
                  <a:schemeClr val="bg1"/>
                </a:solidFill>
                <a:latin typeface="Century Gothic" panose="020B0502020202020204" pitchFamily="34" charset="0"/>
                <a:ea typeface="Arial" charset="0"/>
                <a:cs typeface="Arial" charset="0"/>
              </a:rPr>
              <a:t>SLS Block 1B Cargo</a:t>
            </a:r>
          </a:p>
        </p:txBody>
      </p:sp>
      <p:sp>
        <p:nvSpPr>
          <p:cNvPr id="107" name="Right Arrow 106" descr="Arrow" title="Arrow">
            <a:extLst>
              <a:ext uri="{FF2B5EF4-FFF2-40B4-BE49-F238E27FC236}">
                <a16:creationId xmlns:a16="http://schemas.microsoft.com/office/drawing/2014/main" id="{6BD036C7-E367-AF4F-A0F5-860CDC279EFF}"/>
              </a:ext>
            </a:extLst>
          </p:cNvPr>
          <p:cNvSpPr>
            <a:spLocks noChangeAspect="1"/>
          </p:cNvSpPr>
          <p:nvPr/>
        </p:nvSpPr>
        <p:spPr bwMode="auto">
          <a:xfrm>
            <a:off x="7045827" y="4386200"/>
            <a:ext cx="351175" cy="304222"/>
          </a:xfrm>
          <a:prstGeom prst="rightArrow">
            <a:avLst>
              <a:gd name="adj1" fmla="val 67056"/>
              <a:gd name="adj2" fmla="val 50000"/>
            </a:avLst>
          </a:prstGeom>
          <a:solidFill>
            <a:srgbClr val="A6A6A6"/>
          </a:solidFill>
          <a:ln w="9525" cap="flat" cmpd="sng" algn="ctr">
            <a:noFill/>
            <a:prstDash val="solid"/>
            <a:round/>
            <a:headEnd type="none" w="med" len="med"/>
            <a:tailEnd type="none" w="med" len="med"/>
          </a:ln>
          <a:effectLst/>
        </p:spPr>
        <p:txBody>
          <a:bodyPr vert="horz" wrap="square" lIns="109728" tIns="54864" rIns="109728" bIns="54864" numCol="1" rtlCol="0" anchor="t" anchorCtr="0" compatLnSpc="1">
            <a:prstTxWarp prst="textNoShape">
              <a:avLst/>
            </a:prstTxWarp>
          </a:bodyPr>
          <a:lstStyle/>
          <a:p>
            <a:pPr eaLnBrk="0" fontAlgn="base" hangingPunct="0">
              <a:spcBef>
                <a:spcPct val="0"/>
              </a:spcBef>
              <a:spcAft>
                <a:spcPct val="0"/>
              </a:spcAft>
            </a:pPr>
            <a:endParaRPr lang="en-US" sz="1000" dirty="0">
              <a:solidFill>
                <a:srgbClr val="666666"/>
              </a:solidFill>
              <a:latin typeface="Century Gothic" panose="020B0502020202020204" pitchFamily="34" charset="0"/>
              <a:ea typeface="ＭＳ Ｐゴシック" charset="-128"/>
              <a:cs typeface="ＭＳ Ｐゴシック" charset="-128"/>
            </a:endParaRPr>
          </a:p>
        </p:txBody>
      </p:sp>
      <p:sp>
        <p:nvSpPr>
          <p:cNvPr id="108" name="TextBox 107">
            <a:extLst>
              <a:ext uri="{FF2B5EF4-FFF2-40B4-BE49-F238E27FC236}">
                <a16:creationId xmlns:a16="http://schemas.microsoft.com/office/drawing/2014/main" id="{46CEF187-E4DE-0F4D-9C01-9E8740CEF844}"/>
              </a:ext>
            </a:extLst>
          </p:cNvPr>
          <p:cNvSpPr txBox="1"/>
          <p:nvPr/>
        </p:nvSpPr>
        <p:spPr>
          <a:xfrm>
            <a:off x="5764844" y="6001754"/>
            <a:ext cx="1479538" cy="234424"/>
          </a:xfrm>
          <a:prstGeom prst="rect">
            <a:avLst/>
          </a:prstGeom>
          <a:noFill/>
        </p:spPr>
        <p:txBody>
          <a:bodyPr wrap="square" rtlCol="0">
            <a:spAutoFit/>
          </a:bodyPr>
          <a:lstStyle/>
          <a:p>
            <a:pPr algn="ctr"/>
            <a:r>
              <a:rPr lang="en-US" sz="900" dirty="0">
                <a:solidFill>
                  <a:schemeClr val="bg1"/>
                </a:solidFill>
                <a:latin typeface="Century Gothic" panose="020B0502020202020204" pitchFamily="34" charset="0"/>
                <a:ea typeface="Arial" charset="0"/>
                <a:cs typeface="Arial" charset="0"/>
              </a:rPr>
              <a:t>SLS Block 1B Crew</a:t>
            </a:r>
          </a:p>
        </p:txBody>
      </p:sp>
      <p:sp>
        <p:nvSpPr>
          <p:cNvPr id="109" name="Right Arrow 108" descr="Arrow" title="Arrow">
            <a:extLst>
              <a:ext uri="{FF2B5EF4-FFF2-40B4-BE49-F238E27FC236}">
                <a16:creationId xmlns:a16="http://schemas.microsoft.com/office/drawing/2014/main" id="{25D8DEC2-567F-9343-9FDC-8817B3362F99}"/>
              </a:ext>
            </a:extLst>
          </p:cNvPr>
          <p:cNvSpPr>
            <a:spLocks noChangeAspect="1"/>
          </p:cNvSpPr>
          <p:nvPr/>
        </p:nvSpPr>
        <p:spPr bwMode="auto">
          <a:xfrm>
            <a:off x="5628539" y="4386200"/>
            <a:ext cx="351175" cy="304222"/>
          </a:xfrm>
          <a:prstGeom prst="rightArrow">
            <a:avLst>
              <a:gd name="adj1" fmla="val 67056"/>
              <a:gd name="adj2" fmla="val 50000"/>
            </a:avLst>
          </a:prstGeom>
          <a:solidFill>
            <a:srgbClr val="A6A6A6"/>
          </a:solidFill>
          <a:ln w="9525" cap="flat" cmpd="sng" algn="ctr">
            <a:noFill/>
            <a:prstDash val="solid"/>
            <a:round/>
            <a:headEnd type="none" w="med" len="med"/>
            <a:tailEnd type="none" w="med" len="med"/>
          </a:ln>
          <a:effectLst/>
        </p:spPr>
        <p:txBody>
          <a:bodyPr vert="horz" wrap="square" lIns="109728" tIns="54864" rIns="109728" bIns="54864" numCol="1" rtlCol="0" anchor="t" anchorCtr="0" compatLnSpc="1">
            <a:prstTxWarp prst="textNoShape">
              <a:avLst/>
            </a:prstTxWarp>
          </a:bodyPr>
          <a:lstStyle/>
          <a:p>
            <a:pPr eaLnBrk="0" fontAlgn="base" hangingPunct="0">
              <a:spcBef>
                <a:spcPct val="0"/>
              </a:spcBef>
              <a:spcAft>
                <a:spcPct val="0"/>
              </a:spcAft>
            </a:pPr>
            <a:endParaRPr lang="en-US" sz="1000" dirty="0">
              <a:solidFill>
                <a:srgbClr val="666666"/>
              </a:solidFill>
              <a:latin typeface="Century Gothic" panose="020B0502020202020204" pitchFamily="34" charset="0"/>
              <a:ea typeface="ＭＳ Ｐゴシック" charset="-128"/>
              <a:cs typeface="ＭＳ Ｐゴシック" charset="-128"/>
            </a:endParaRPr>
          </a:p>
        </p:txBody>
      </p:sp>
      <p:sp>
        <p:nvSpPr>
          <p:cNvPr id="110" name="TextBox 109">
            <a:extLst>
              <a:ext uri="{FF2B5EF4-FFF2-40B4-BE49-F238E27FC236}">
                <a16:creationId xmlns:a16="http://schemas.microsoft.com/office/drawing/2014/main" id="{CA602068-425B-8A46-8553-885122012970}"/>
              </a:ext>
            </a:extLst>
          </p:cNvPr>
          <p:cNvSpPr txBox="1"/>
          <p:nvPr/>
        </p:nvSpPr>
        <p:spPr>
          <a:xfrm>
            <a:off x="3134120" y="6001754"/>
            <a:ext cx="1077130" cy="369332"/>
          </a:xfrm>
          <a:prstGeom prst="rect">
            <a:avLst/>
          </a:prstGeom>
          <a:noFill/>
        </p:spPr>
        <p:txBody>
          <a:bodyPr wrap="square" rtlCol="0">
            <a:spAutoFit/>
          </a:bodyPr>
          <a:lstStyle/>
          <a:p>
            <a:pPr algn="ctr"/>
            <a:r>
              <a:rPr lang="en-US" sz="900" dirty="0">
                <a:solidFill>
                  <a:schemeClr val="bg1"/>
                </a:solidFill>
                <a:latin typeface="Century Gothic" panose="020B0502020202020204" pitchFamily="34" charset="0"/>
                <a:ea typeface="Arial" charset="0"/>
                <a:cs typeface="Arial" charset="0"/>
              </a:rPr>
              <a:t>SLS Block 1 Crew</a:t>
            </a:r>
          </a:p>
        </p:txBody>
      </p:sp>
      <p:sp>
        <p:nvSpPr>
          <p:cNvPr id="111" name="Right Arrow 110" descr="Arrow" title="Arrow">
            <a:extLst>
              <a:ext uri="{FF2B5EF4-FFF2-40B4-BE49-F238E27FC236}">
                <a16:creationId xmlns:a16="http://schemas.microsoft.com/office/drawing/2014/main" id="{CB6BDA41-CFC6-CA43-A86F-85B86EB21CF1}"/>
              </a:ext>
            </a:extLst>
          </p:cNvPr>
          <p:cNvSpPr>
            <a:spLocks noChangeAspect="1"/>
          </p:cNvSpPr>
          <p:nvPr/>
        </p:nvSpPr>
        <p:spPr bwMode="auto">
          <a:xfrm>
            <a:off x="9880405" y="4386200"/>
            <a:ext cx="351175" cy="304222"/>
          </a:xfrm>
          <a:prstGeom prst="rightArrow">
            <a:avLst>
              <a:gd name="adj1" fmla="val 67056"/>
              <a:gd name="adj2" fmla="val 50000"/>
            </a:avLst>
          </a:prstGeom>
          <a:solidFill>
            <a:srgbClr val="A6A6A6"/>
          </a:solidFill>
          <a:ln w="9525" cap="flat" cmpd="sng" algn="ctr">
            <a:noFill/>
            <a:prstDash val="solid"/>
            <a:round/>
            <a:headEnd type="none" w="med" len="med"/>
            <a:tailEnd type="none" w="med" len="med"/>
          </a:ln>
          <a:effectLst/>
        </p:spPr>
        <p:txBody>
          <a:bodyPr vert="horz" wrap="square" lIns="109728" tIns="54864" rIns="109728" bIns="54864" numCol="1" rtlCol="0" anchor="t" anchorCtr="0" compatLnSpc="1">
            <a:prstTxWarp prst="textNoShape">
              <a:avLst/>
            </a:prstTxWarp>
          </a:bodyPr>
          <a:lstStyle/>
          <a:p>
            <a:pPr eaLnBrk="0" fontAlgn="base" hangingPunct="0">
              <a:spcBef>
                <a:spcPct val="0"/>
              </a:spcBef>
              <a:spcAft>
                <a:spcPct val="0"/>
              </a:spcAft>
            </a:pPr>
            <a:endParaRPr lang="en-US" sz="1000" dirty="0">
              <a:solidFill>
                <a:srgbClr val="666666"/>
              </a:solidFill>
              <a:latin typeface="Century Gothic" panose="020B0502020202020204" pitchFamily="34" charset="0"/>
              <a:ea typeface="ＭＳ Ｐゴシック" charset="-128"/>
              <a:cs typeface="ＭＳ Ｐゴシック" charset="-128"/>
            </a:endParaRPr>
          </a:p>
        </p:txBody>
      </p:sp>
      <p:sp>
        <p:nvSpPr>
          <p:cNvPr id="112" name="TextBox 111">
            <a:extLst>
              <a:ext uri="{FF2B5EF4-FFF2-40B4-BE49-F238E27FC236}">
                <a16:creationId xmlns:a16="http://schemas.microsoft.com/office/drawing/2014/main" id="{7179AD87-E45C-1F43-849C-ACCCDE6B211E}"/>
              </a:ext>
            </a:extLst>
          </p:cNvPr>
          <p:cNvSpPr txBox="1"/>
          <p:nvPr/>
        </p:nvSpPr>
        <p:spPr>
          <a:xfrm>
            <a:off x="8645613" y="6001829"/>
            <a:ext cx="1390302" cy="234424"/>
          </a:xfrm>
          <a:prstGeom prst="rect">
            <a:avLst/>
          </a:prstGeom>
          <a:noFill/>
        </p:spPr>
        <p:txBody>
          <a:bodyPr wrap="square" rtlCol="0">
            <a:spAutoFit/>
          </a:bodyPr>
          <a:lstStyle/>
          <a:p>
            <a:pPr algn="ctr"/>
            <a:r>
              <a:rPr lang="en-US" sz="900" dirty="0">
                <a:solidFill>
                  <a:schemeClr val="bg1"/>
                </a:solidFill>
                <a:latin typeface="Century Gothic" panose="020B0502020202020204" pitchFamily="34" charset="0"/>
                <a:ea typeface="Arial" charset="0"/>
                <a:cs typeface="Arial" charset="0"/>
              </a:rPr>
              <a:t>SLS Block 2 Crew</a:t>
            </a:r>
          </a:p>
        </p:txBody>
      </p:sp>
      <p:sp>
        <p:nvSpPr>
          <p:cNvPr id="115" name="TextBox 114" descr="11.9M lbs" title="SLS Block 2 Cargo Maximum Thrust">
            <a:extLst>
              <a:ext uri="{FF2B5EF4-FFF2-40B4-BE49-F238E27FC236}">
                <a16:creationId xmlns:a16="http://schemas.microsoft.com/office/drawing/2014/main" id="{943BE19F-CBFD-0742-804F-EADC3BAB3DB7}"/>
              </a:ext>
            </a:extLst>
          </p:cNvPr>
          <p:cNvSpPr txBox="1"/>
          <p:nvPr/>
        </p:nvSpPr>
        <p:spPr>
          <a:xfrm>
            <a:off x="8845190" y="6433205"/>
            <a:ext cx="991148" cy="246220"/>
          </a:xfrm>
          <a:prstGeom prst="rect">
            <a:avLst/>
          </a:prstGeom>
          <a:noFill/>
        </p:spPr>
        <p:txBody>
          <a:bodyPr wrap="square" rtlCol="0">
            <a:spAutoFit/>
          </a:bodyPr>
          <a:lstStyle/>
          <a:p>
            <a:pPr algn="ctr"/>
            <a:r>
              <a:rPr lang="en-US" sz="1000" dirty="0">
                <a:solidFill>
                  <a:schemeClr val="bg1"/>
                </a:solidFill>
                <a:latin typeface="Century Gothic" panose="020B0502020202020204" pitchFamily="34" charset="0"/>
                <a:ea typeface="Arial" charset="0"/>
                <a:cs typeface="Arial" charset="0"/>
              </a:rPr>
              <a:t>9.5 M lbs</a:t>
            </a:r>
          </a:p>
        </p:txBody>
      </p:sp>
      <p:sp>
        <p:nvSpPr>
          <p:cNvPr id="116" name="Right Arrow 115" descr="Arrow" title="Arrow">
            <a:extLst>
              <a:ext uri="{FF2B5EF4-FFF2-40B4-BE49-F238E27FC236}">
                <a16:creationId xmlns:a16="http://schemas.microsoft.com/office/drawing/2014/main" id="{5C1FC44F-68EB-C14F-9859-CAE44CD726BD}"/>
              </a:ext>
            </a:extLst>
          </p:cNvPr>
          <p:cNvSpPr>
            <a:spLocks noChangeAspect="1"/>
          </p:cNvSpPr>
          <p:nvPr/>
        </p:nvSpPr>
        <p:spPr bwMode="auto">
          <a:xfrm>
            <a:off x="4211250" y="4386200"/>
            <a:ext cx="351175" cy="304222"/>
          </a:xfrm>
          <a:prstGeom prst="rightArrow">
            <a:avLst>
              <a:gd name="adj1" fmla="val 67056"/>
              <a:gd name="adj2" fmla="val 50000"/>
            </a:avLst>
          </a:prstGeom>
          <a:solidFill>
            <a:srgbClr val="A6A6A6"/>
          </a:solidFill>
          <a:ln w="9525" cap="flat" cmpd="sng" algn="ctr">
            <a:noFill/>
            <a:prstDash val="solid"/>
            <a:round/>
            <a:headEnd type="none" w="med" len="med"/>
            <a:tailEnd type="none" w="med" len="med"/>
          </a:ln>
          <a:effectLst/>
        </p:spPr>
        <p:txBody>
          <a:bodyPr vert="horz" wrap="square" lIns="109728" tIns="54864" rIns="109728" bIns="54864" numCol="1" rtlCol="0" anchor="t" anchorCtr="0" compatLnSpc="1">
            <a:prstTxWarp prst="textNoShape">
              <a:avLst/>
            </a:prstTxWarp>
          </a:bodyPr>
          <a:lstStyle/>
          <a:p>
            <a:pPr eaLnBrk="0" fontAlgn="base" hangingPunct="0">
              <a:spcBef>
                <a:spcPct val="0"/>
              </a:spcBef>
              <a:spcAft>
                <a:spcPct val="0"/>
              </a:spcAft>
            </a:pPr>
            <a:endParaRPr lang="en-US" sz="1000" dirty="0">
              <a:solidFill>
                <a:srgbClr val="666666"/>
              </a:solidFill>
              <a:latin typeface="Century Gothic" panose="020B0502020202020204" pitchFamily="34" charset="0"/>
              <a:ea typeface="ＭＳ Ｐゴシック" charset="-128"/>
              <a:cs typeface="ＭＳ Ｐゴシック" charset="-128"/>
            </a:endParaRPr>
          </a:p>
        </p:txBody>
      </p:sp>
      <p:sp>
        <p:nvSpPr>
          <p:cNvPr id="119" name="TextBox 118" descr="8.8M lbs" title="SLS Block 1 Maximum Thrust">
            <a:extLst>
              <a:ext uri="{FF2B5EF4-FFF2-40B4-BE49-F238E27FC236}">
                <a16:creationId xmlns:a16="http://schemas.microsoft.com/office/drawing/2014/main" id="{67B8D27C-FCB1-E14C-A4AD-0E56973D625E}"/>
              </a:ext>
            </a:extLst>
          </p:cNvPr>
          <p:cNvSpPr txBox="1"/>
          <p:nvPr/>
        </p:nvSpPr>
        <p:spPr>
          <a:xfrm>
            <a:off x="4578890" y="6433205"/>
            <a:ext cx="991148" cy="246220"/>
          </a:xfrm>
          <a:prstGeom prst="rect">
            <a:avLst/>
          </a:prstGeom>
          <a:noFill/>
        </p:spPr>
        <p:txBody>
          <a:bodyPr wrap="square" rtlCol="0">
            <a:spAutoFit/>
          </a:bodyPr>
          <a:lstStyle/>
          <a:p>
            <a:pPr algn="ctr"/>
            <a:r>
              <a:rPr lang="en-US" sz="1000" dirty="0">
                <a:solidFill>
                  <a:schemeClr val="bg1"/>
                </a:solidFill>
                <a:latin typeface="Century Gothic" panose="020B0502020202020204" pitchFamily="34" charset="0"/>
                <a:ea typeface="Arial" charset="0"/>
                <a:cs typeface="Arial" charset="0"/>
              </a:rPr>
              <a:t>8.8 M lbs</a:t>
            </a:r>
          </a:p>
        </p:txBody>
      </p:sp>
      <p:sp>
        <p:nvSpPr>
          <p:cNvPr id="120" name="TextBox 119">
            <a:extLst>
              <a:ext uri="{FF2B5EF4-FFF2-40B4-BE49-F238E27FC236}">
                <a16:creationId xmlns:a16="http://schemas.microsoft.com/office/drawing/2014/main" id="{A15A0FF6-EA06-EF44-81BD-30F28BAFBC31}"/>
              </a:ext>
            </a:extLst>
          </p:cNvPr>
          <p:cNvSpPr txBox="1"/>
          <p:nvPr/>
        </p:nvSpPr>
        <p:spPr>
          <a:xfrm>
            <a:off x="4520387" y="6001754"/>
            <a:ext cx="1108152" cy="369332"/>
          </a:xfrm>
          <a:prstGeom prst="rect">
            <a:avLst/>
          </a:prstGeom>
          <a:noFill/>
        </p:spPr>
        <p:txBody>
          <a:bodyPr wrap="square" rtlCol="0">
            <a:spAutoFit/>
          </a:bodyPr>
          <a:lstStyle/>
          <a:p>
            <a:pPr algn="ctr"/>
            <a:r>
              <a:rPr lang="en-US" sz="900" dirty="0">
                <a:solidFill>
                  <a:schemeClr val="bg1"/>
                </a:solidFill>
                <a:latin typeface="Century Gothic" panose="020B0502020202020204" pitchFamily="34" charset="0"/>
                <a:ea typeface="Arial" charset="0"/>
                <a:cs typeface="Arial" charset="0"/>
              </a:rPr>
              <a:t>SLS Block 1 Cargo</a:t>
            </a:r>
          </a:p>
        </p:txBody>
      </p:sp>
      <p:pic>
        <p:nvPicPr>
          <p:cNvPr id="61" name="Picture 60">
            <a:extLst>
              <a:ext uri="{FF2B5EF4-FFF2-40B4-BE49-F238E27FC236}">
                <a16:creationId xmlns:a16="http://schemas.microsoft.com/office/drawing/2014/main" id="{9414CA9B-044E-174E-8CE8-B8863E6A39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66603" y="2326529"/>
            <a:ext cx="623993" cy="3560829"/>
          </a:xfrm>
          <a:prstGeom prst="rect">
            <a:avLst/>
          </a:prstGeom>
        </p:spPr>
      </p:pic>
      <p:pic>
        <p:nvPicPr>
          <p:cNvPr id="62" name="Picture 61">
            <a:extLst>
              <a:ext uri="{FF2B5EF4-FFF2-40B4-BE49-F238E27FC236}">
                <a16:creationId xmlns:a16="http://schemas.microsoft.com/office/drawing/2014/main" id="{13BC86F3-238A-EF4A-9E65-F56E52DF03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97789" y="2175638"/>
            <a:ext cx="597410" cy="3711720"/>
          </a:xfrm>
          <a:prstGeom prst="rect">
            <a:avLst/>
          </a:prstGeom>
        </p:spPr>
      </p:pic>
      <p:pic>
        <p:nvPicPr>
          <p:cNvPr id="63" name="Picture 62">
            <a:extLst>
              <a:ext uri="{FF2B5EF4-FFF2-40B4-BE49-F238E27FC236}">
                <a16:creationId xmlns:a16="http://schemas.microsoft.com/office/drawing/2014/main" id="{7B9AF84F-01A2-E14E-ADB3-79DC7855FFE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04914" y="2546172"/>
            <a:ext cx="601414" cy="3341186"/>
          </a:xfrm>
          <a:prstGeom prst="rect">
            <a:avLst/>
          </a:prstGeom>
        </p:spPr>
      </p:pic>
      <p:pic>
        <p:nvPicPr>
          <p:cNvPr id="64" name="Picture 63">
            <a:extLst>
              <a:ext uri="{FF2B5EF4-FFF2-40B4-BE49-F238E27FC236}">
                <a16:creationId xmlns:a16="http://schemas.microsoft.com/office/drawing/2014/main" id="{8FAF61C7-9F20-594D-B7AB-CF5A0AD6CDE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016885" y="2175638"/>
            <a:ext cx="629226" cy="3711720"/>
          </a:xfrm>
          <a:prstGeom prst="rect">
            <a:avLst/>
          </a:prstGeom>
        </p:spPr>
      </p:pic>
      <p:pic>
        <p:nvPicPr>
          <p:cNvPr id="65" name="Picture 64">
            <a:extLst>
              <a:ext uri="{FF2B5EF4-FFF2-40B4-BE49-F238E27FC236}">
                <a16:creationId xmlns:a16="http://schemas.microsoft.com/office/drawing/2014/main" id="{13F526EC-1820-E24C-B072-F05044D7310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784310" y="2870741"/>
            <a:ext cx="597961" cy="3016617"/>
          </a:xfrm>
          <a:prstGeom prst="rect">
            <a:avLst/>
          </a:prstGeom>
        </p:spPr>
      </p:pic>
      <p:sp>
        <p:nvSpPr>
          <p:cNvPr id="80" name="Rounded Rectangle 79" descr="Payload volume per vehicle to Trans-Lunar Injection" title="Payload Volume">
            <a:extLst>
              <a:ext uri="{FF2B5EF4-FFF2-40B4-BE49-F238E27FC236}">
                <a16:creationId xmlns:a16="http://schemas.microsoft.com/office/drawing/2014/main" id="{B9BDEC29-937E-F244-AE3F-384CF4AFE4B8}"/>
              </a:ext>
            </a:extLst>
          </p:cNvPr>
          <p:cNvSpPr/>
          <p:nvPr/>
        </p:nvSpPr>
        <p:spPr bwMode="auto">
          <a:xfrm>
            <a:off x="452385" y="1844331"/>
            <a:ext cx="11146055" cy="268937"/>
          </a:xfrm>
          <a:prstGeom prst="roundRect">
            <a:avLst/>
          </a:prstGeom>
          <a:solidFill>
            <a:srgbClr val="CE4B1C"/>
          </a:solidFill>
          <a:ln w="9525" cap="flat" cmpd="sng" algn="ctr">
            <a:noFill/>
            <a:prstDash val="solid"/>
            <a:round/>
            <a:headEnd type="none" w="med" len="med"/>
            <a:tailEnd type="none" w="med" len="med"/>
          </a:ln>
          <a:effectLst/>
        </p:spPr>
        <p:txBody>
          <a:bodyPr vert="horz" wrap="square" lIns="109728" tIns="54864" rIns="109728" bIns="54864" numCol="1" rtlCol="0" anchor="ctr" anchorCtr="0" compatLnSpc="1">
            <a:prstTxWarp prst="textNoShape">
              <a:avLst/>
            </a:prstTxWarp>
          </a:bodyPr>
          <a:lstStyle/>
          <a:p>
            <a:pPr defTabSz="1097280" eaLnBrk="0" hangingPunct="0"/>
            <a:r>
              <a:rPr lang="en-US" sz="1000" dirty="0">
                <a:solidFill>
                  <a:schemeClr val="bg1"/>
                </a:solidFill>
                <a:latin typeface="Century Gothic" panose="020B0502020202020204" pitchFamily="34" charset="0"/>
                <a:ea typeface="Arial" charset="0"/>
                <a:cs typeface="Arial" charset="0"/>
              </a:rPr>
              <a:t>Payload Volume</a:t>
            </a:r>
          </a:p>
        </p:txBody>
      </p:sp>
      <p:sp>
        <p:nvSpPr>
          <p:cNvPr id="81" name="TextBox 80" descr="905 cubic meters/31,950 cubic feet" title="SLS Block 2 Cargo payload volume">
            <a:extLst>
              <a:ext uri="{FF2B5EF4-FFF2-40B4-BE49-F238E27FC236}">
                <a16:creationId xmlns:a16="http://schemas.microsoft.com/office/drawing/2014/main" id="{CF4FCDFF-2016-FD48-BB2F-468C9423638A}"/>
              </a:ext>
            </a:extLst>
          </p:cNvPr>
          <p:cNvSpPr txBox="1"/>
          <p:nvPr/>
        </p:nvSpPr>
        <p:spPr>
          <a:xfrm>
            <a:off x="10172112" y="1853948"/>
            <a:ext cx="1215651" cy="21544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ea typeface="Arial" charset="0"/>
                <a:cs typeface="Arial" charset="0"/>
              </a:rPr>
              <a:t>34,910 ft</a:t>
            </a:r>
            <a:r>
              <a:rPr lang="en-US" sz="800" baseline="30000" dirty="0">
                <a:solidFill>
                  <a:schemeClr val="bg1"/>
                </a:solidFill>
                <a:latin typeface="Century Gothic" panose="020B0502020202020204" pitchFamily="34" charset="0"/>
                <a:ea typeface="Arial" charset="0"/>
                <a:cs typeface="Arial" charset="0"/>
              </a:rPr>
              <a:t>3</a:t>
            </a:r>
            <a:r>
              <a:rPr lang="en-US" sz="800" dirty="0">
                <a:solidFill>
                  <a:schemeClr val="bg1"/>
                </a:solidFill>
                <a:latin typeface="Century Gothic" panose="020B0502020202020204" pitchFamily="34" charset="0"/>
                <a:ea typeface="Arial" charset="0"/>
                <a:cs typeface="Arial" charset="0"/>
              </a:rPr>
              <a:t> (988 m</a:t>
            </a:r>
            <a:r>
              <a:rPr lang="en-US" sz="800" baseline="30000" dirty="0">
                <a:solidFill>
                  <a:schemeClr val="bg1"/>
                </a:solidFill>
                <a:latin typeface="Century Gothic" panose="020B0502020202020204" pitchFamily="34" charset="0"/>
                <a:ea typeface="Arial" charset="0"/>
                <a:cs typeface="Arial" charset="0"/>
              </a:rPr>
              <a:t>3</a:t>
            </a:r>
            <a:r>
              <a:rPr lang="en-US" sz="800" dirty="0">
                <a:solidFill>
                  <a:schemeClr val="bg1"/>
                </a:solidFill>
                <a:latin typeface="Century Gothic" panose="020B0502020202020204" pitchFamily="34" charset="0"/>
                <a:ea typeface="Arial" charset="0"/>
                <a:cs typeface="Arial" charset="0"/>
              </a:rPr>
              <a:t>)</a:t>
            </a:r>
            <a:endParaRPr lang="en-US" sz="800" baseline="30000" dirty="0">
              <a:solidFill>
                <a:schemeClr val="bg1"/>
              </a:solidFill>
              <a:latin typeface="Century Gothic" panose="020B0502020202020204" pitchFamily="34" charset="0"/>
              <a:ea typeface="Arial" charset="0"/>
              <a:cs typeface="Arial" charset="0"/>
            </a:endParaRPr>
          </a:p>
        </p:txBody>
      </p:sp>
      <p:sp>
        <p:nvSpPr>
          <p:cNvPr id="82" name="TextBox 81" descr="618 cubic meters/21,824 cubic feet&#10;" title="SLS Block 1B Cargo Payload Volume">
            <a:extLst>
              <a:ext uri="{FF2B5EF4-FFF2-40B4-BE49-F238E27FC236}">
                <a16:creationId xmlns:a16="http://schemas.microsoft.com/office/drawing/2014/main" id="{9F182CBA-AE8E-3A47-9832-4399829EDA1C}"/>
              </a:ext>
            </a:extLst>
          </p:cNvPr>
          <p:cNvSpPr txBox="1"/>
          <p:nvPr/>
        </p:nvSpPr>
        <p:spPr>
          <a:xfrm>
            <a:off x="7321168" y="1853948"/>
            <a:ext cx="1167403" cy="21544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ea typeface="Arial" charset="0"/>
                <a:cs typeface="Arial" charset="0"/>
              </a:rPr>
              <a:t>21,930 ft</a:t>
            </a:r>
            <a:r>
              <a:rPr lang="en-US" sz="800" baseline="30000" dirty="0">
                <a:solidFill>
                  <a:schemeClr val="bg1"/>
                </a:solidFill>
                <a:latin typeface="Century Gothic" panose="020B0502020202020204" pitchFamily="34" charset="0"/>
                <a:ea typeface="Arial" charset="0"/>
                <a:cs typeface="Arial" charset="0"/>
              </a:rPr>
              <a:t>3</a:t>
            </a:r>
            <a:r>
              <a:rPr lang="en-US" sz="800" dirty="0">
                <a:solidFill>
                  <a:schemeClr val="bg1"/>
                </a:solidFill>
                <a:latin typeface="Century Gothic" panose="020B0502020202020204" pitchFamily="34" charset="0"/>
                <a:ea typeface="Arial" charset="0"/>
                <a:cs typeface="Arial" charset="0"/>
              </a:rPr>
              <a:t> (621.1 m</a:t>
            </a:r>
            <a:r>
              <a:rPr lang="en-US" sz="800" baseline="30000" dirty="0">
                <a:solidFill>
                  <a:schemeClr val="bg1"/>
                </a:solidFill>
                <a:latin typeface="Century Gothic" panose="020B0502020202020204" pitchFamily="34" charset="0"/>
                <a:ea typeface="Arial" charset="0"/>
                <a:cs typeface="Arial" charset="0"/>
              </a:rPr>
              <a:t>3</a:t>
            </a:r>
            <a:r>
              <a:rPr lang="en-US" sz="800" dirty="0">
                <a:solidFill>
                  <a:schemeClr val="bg1"/>
                </a:solidFill>
                <a:latin typeface="Century Gothic" panose="020B0502020202020204" pitchFamily="34" charset="0"/>
                <a:ea typeface="Arial" charset="0"/>
                <a:cs typeface="Arial" charset="0"/>
              </a:rPr>
              <a:t>)</a:t>
            </a:r>
            <a:endParaRPr lang="en-US" sz="800" baseline="30000" dirty="0">
              <a:solidFill>
                <a:schemeClr val="bg1"/>
              </a:solidFill>
              <a:latin typeface="Century Gothic" panose="020B0502020202020204" pitchFamily="34" charset="0"/>
              <a:ea typeface="Arial" charset="0"/>
              <a:cs typeface="Arial" charset="0"/>
            </a:endParaRPr>
          </a:p>
        </p:txBody>
      </p:sp>
      <p:sp>
        <p:nvSpPr>
          <p:cNvPr id="83" name="TextBox 82" descr="356 cubic meters/12,572 cubic feet&#10;" title="SLS Block 1B Crew Payload Volume">
            <a:extLst>
              <a:ext uri="{FF2B5EF4-FFF2-40B4-BE49-F238E27FC236}">
                <a16:creationId xmlns:a16="http://schemas.microsoft.com/office/drawing/2014/main" id="{F6942C71-4720-FB47-9C51-BA9801C4C923}"/>
              </a:ext>
            </a:extLst>
          </p:cNvPr>
          <p:cNvSpPr txBox="1"/>
          <p:nvPr/>
        </p:nvSpPr>
        <p:spPr>
          <a:xfrm>
            <a:off x="5878100" y="1853948"/>
            <a:ext cx="1231048" cy="21544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ea typeface="Arial" charset="0"/>
                <a:cs typeface="Arial" charset="0"/>
              </a:rPr>
              <a:t>10,100 ft</a:t>
            </a:r>
            <a:r>
              <a:rPr lang="en-US" sz="800" baseline="30000" dirty="0">
                <a:solidFill>
                  <a:schemeClr val="bg1"/>
                </a:solidFill>
                <a:latin typeface="Century Gothic" panose="020B0502020202020204" pitchFamily="34" charset="0"/>
                <a:ea typeface="Arial" charset="0"/>
                <a:cs typeface="Arial" charset="0"/>
              </a:rPr>
              <a:t>3</a:t>
            </a:r>
            <a:r>
              <a:rPr lang="en-US" sz="800" dirty="0">
                <a:solidFill>
                  <a:schemeClr val="bg1"/>
                </a:solidFill>
                <a:latin typeface="Century Gothic" panose="020B0502020202020204" pitchFamily="34" charset="0"/>
                <a:ea typeface="Arial" charset="0"/>
                <a:cs typeface="Arial" charset="0"/>
              </a:rPr>
              <a:t> (286 m</a:t>
            </a:r>
            <a:r>
              <a:rPr lang="en-US" sz="800" baseline="30000" dirty="0">
                <a:solidFill>
                  <a:schemeClr val="bg1"/>
                </a:solidFill>
                <a:latin typeface="Century Gothic" panose="020B0502020202020204" pitchFamily="34" charset="0"/>
                <a:ea typeface="Arial" charset="0"/>
                <a:cs typeface="Arial" charset="0"/>
              </a:rPr>
              <a:t>3</a:t>
            </a:r>
            <a:r>
              <a:rPr lang="en-US" sz="800" dirty="0">
                <a:solidFill>
                  <a:schemeClr val="bg1"/>
                </a:solidFill>
                <a:latin typeface="Century Gothic" panose="020B0502020202020204" pitchFamily="34" charset="0"/>
                <a:ea typeface="Arial" charset="0"/>
                <a:cs typeface="Arial" charset="0"/>
              </a:rPr>
              <a:t>)**</a:t>
            </a:r>
            <a:endParaRPr lang="en-US" sz="800" baseline="30000" dirty="0">
              <a:solidFill>
                <a:schemeClr val="bg1"/>
              </a:solidFill>
              <a:latin typeface="Century Gothic" panose="020B0502020202020204" pitchFamily="34" charset="0"/>
              <a:ea typeface="Arial" charset="0"/>
              <a:cs typeface="Arial" charset="0"/>
            </a:endParaRPr>
          </a:p>
        </p:txBody>
      </p:sp>
      <p:sp>
        <p:nvSpPr>
          <p:cNvPr id="84" name="TextBox 83" descr="905 cubic meters/31,950 cubic feet" title="SLS Block 2 Cargo payload volume">
            <a:extLst>
              <a:ext uri="{FF2B5EF4-FFF2-40B4-BE49-F238E27FC236}">
                <a16:creationId xmlns:a16="http://schemas.microsoft.com/office/drawing/2014/main" id="{E78D1B51-9B87-2145-BFEF-02CE9C409443}"/>
              </a:ext>
            </a:extLst>
          </p:cNvPr>
          <p:cNvSpPr txBox="1"/>
          <p:nvPr/>
        </p:nvSpPr>
        <p:spPr>
          <a:xfrm>
            <a:off x="8724805" y="1853948"/>
            <a:ext cx="1229322" cy="21544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ea typeface="Arial" charset="0"/>
                <a:cs typeface="Arial" charset="0"/>
              </a:rPr>
              <a:t>10,100 ft</a:t>
            </a:r>
            <a:r>
              <a:rPr lang="en-US" sz="800" baseline="30000" dirty="0">
                <a:solidFill>
                  <a:schemeClr val="bg1"/>
                </a:solidFill>
                <a:latin typeface="Century Gothic" panose="020B0502020202020204" pitchFamily="34" charset="0"/>
                <a:ea typeface="Arial" charset="0"/>
                <a:cs typeface="Arial" charset="0"/>
              </a:rPr>
              <a:t>3</a:t>
            </a:r>
            <a:r>
              <a:rPr lang="en-US" sz="800" dirty="0">
                <a:solidFill>
                  <a:schemeClr val="bg1"/>
                </a:solidFill>
                <a:latin typeface="Century Gothic" panose="020B0502020202020204" pitchFamily="34" charset="0"/>
                <a:ea typeface="Arial" charset="0"/>
                <a:cs typeface="Arial" charset="0"/>
              </a:rPr>
              <a:t> (286 m</a:t>
            </a:r>
            <a:r>
              <a:rPr lang="en-US" sz="800" baseline="30000" dirty="0">
                <a:solidFill>
                  <a:schemeClr val="bg1"/>
                </a:solidFill>
                <a:latin typeface="Century Gothic" panose="020B0502020202020204" pitchFamily="34" charset="0"/>
                <a:ea typeface="Arial" charset="0"/>
                <a:cs typeface="Arial" charset="0"/>
              </a:rPr>
              <a:t>3</a:t>
            </a:r>
            <a:r>
              <a:rPr lang="en-US" sz="800" dirty="0">
                <a:solidFill>
                  <a:schemeClr val="bg1"/>
                </a:solidFill>
                <a:latin typeface="Century Gothic" panose="020B0502020202020204" pitchFamily="34" charset="0"/>
                <a:ea typeface="Arial" charset="0"/>
                <a:cs typeface="Arial" charset="0"/>
              </a:rPr>
              <a:t>)**</a:t>
            </a:r>
            <a:endParaRPr lang="en-US" sz="800" baseline="30000" dirty="0">
              <a:solidFill>
                <a:schemeClr val="bg1"/>
              </a:solidFill>
              <a:latin typeface="Century Gothic" panose="020B0502020202020204" pitchFamily="34" charset="0"/>
              <a:ea typeface="Arial" charset="0"/>
              <a:cs typeface="Arial" charset="0"/>
            </a:endParaRPr>
          </a:p>
        </p:txBody>
      </p:sp>
      <p:sp>
        <p:nvSpPr>
          <p:cNvPr id="85" name="TextBox 84" descr="N/A**" title="SLS Block 1 Payload Volume">
            <a:extLst>
              <a:ext uri="{FF2B5EF4-FFF2-40B4-BE49-F238E27FC236}">
                <a16:creationId xmlns:a16="http://schemas.microsoft.com/office/drawing/2014/main" id="{6956C9D1-6A39-E149-9623-676CBFD3A657}"/>
              </a:ext>
            </a:extLst>
          </p:cNvPr>
          <p:cNvSpPr txBox="1"/>
          <p:nvPr/>
        </p:nvSpPr>
        <p:spPr>
          <a:xfrm>
            <a:off x="4500171" y="1853948"/>
            <a:ext cx="1159944" cy="21544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ea typeface="Arial" charset="0"/>
                <a:cs typeface="Arial" charset="0"/>
              </a:rPr>
              <a:t>8,118 ft</a:t>
            </a:r>
            <a:r>
              <a:rPr lang="en-US" sz="800" baseline="30000" dirty="0">
                <a:solidFill>
                  <a:schemeClr val="bg1"/>
                </a:solidFill>
                <a:latin typeface="Century Gothic" panose="020B0502020202020204" pitchFamily="34" charset="0"/>
                <a:ea typeface="Arial" charset="0"/>
                <a:cs typeface="Arial" charset="0"/>
              </a:rPr>
              <a:t>3 </a:t>
            </a:r>
            <a:r>
              <a:rPr lang="en-US" sz="800" dirty="0">
                <a:solidFill>
                  <a:schemeClr val="bg1"/>
                </a:solidFill>
                <a:latin typeface="Century Gothic" panose="020B0502020202020204" pitchFamily="34" charset="0"/>
                <a:ea typeface="Arial" charset="0"/>
                <a:cs typeface="Arial" charset="0"/>
              </a:rPr>
              <a:t>(229.9 m</a:t>
            </a:r>
            <a:r>
              <a:rPr lang="en-US" sz="800" baseline="30000" dirty="0">
                <a:solidFill>
                  <a:schemeClr val="bg1"/>
                </a:solidFill>
                <a:latin typeface="Century Gothic" panose="020B0502020202020204" pitchFamily="34" charset="0"/>
                <a:ea typeface="Arial" charset="0"/>
                <a:cs typeface="Arial" charset="0"/>
              </a:rPr>
              <a:t>3</a:t>
            </a:r>
            <a:r>
              <a:rPr lang="en-US" sz="800" dirty="0">
                <a:solidFill>
                  <a:schemeClr val="bg1"/>
                </a:solidFill>
                <a:latin typeface="Century Gothic" panose="020B0502020202020204" pitchFamily="34" charset="0"/>
                <a:ea typeface="Arial" charset="0"/>
                <a:cs typeface="Arial" charset="0"/>
              </a:rPr>
              <a:t>)</a:t>
            </a:r>
          </a:p>
        </p:txBody>
      </p:sp>
      <p:sp>
        <p:nvSpPr>
          <p:cNvPr id="86" name="Rounded Rectangle 85" descr="Payload capability in weight per vehicle to Trans-Lunar Injection" title="Payload to TLI">
            <a:extLst>
              <a:ext uri="{FF2B5EF4-FFF2-40B4-BE49-F238E27FC236}">
                <a16:creationId xmlns:a16="http://schemas.microsoft.com/office/drawing/2014/main" id="{0A754771-0947-B442-87B2-4AE2623E3473}"/>
              </a:ext>
            </a:extLst>
          </p:cNvPr>
          <p:cNvSpPr/>
          <p:nvPr/>
        </p:nvSpPr>
        <p:spPr bwMode="auto">
          <a:xfrm>
            <a:off x="452385" y="1216618"/>
            <a:ext cx="11146055" cy="264606"/>
          </a:xfrm>
          <a:prstGeom prst="roundRect">
            <a:avLst/>
          </a:prstGeom>
          <a:solidFill>
            <a:srgbClr val="0432FF"/>
          </a:solidFill>
          <a:ln w="9525" cap="flat" cmpd="sng" algn="ctr">
            <a:noFill/>
            <a:prstDash val="solid"/>
            <a:round/>
            <a:headEnd type="none" w="med" len="med"/>
            <a:tailEnd type="none" w="med" len="med"/>
          </a:ln>
          <a:effectLst/>
        </p:spPr>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defTabSz="1097280" eaLnBrk="0" hangingPunct="0"/>
            <a:r>
              <a:rPr lang="en-US" sz="1000" dirty="0">
                <a:solidFill>
                  <a:schemeClr val="bg1"/>
                </a:solidFill>
                <a:latin typeface="Century Gothic" panose="020B0502020202020204" pitchFamily="34" charset="0"/>
                <a:ea typeface="Arial" charset="0"/>
                <a:cs typeface="Arial" charset="0"/>
              </a:rPr>
              <a:t>Payload to LEO</a:t>
            </a:r>
            <a:endParaRPr lang="en-US" sz="1000" b="1" dirty="0">
              <a:solidFill>
                <a:schemeClr val="bg1"/>
              </a:solidFill>
              <a:latin typeface="Helvetica Neue" charset="0"/>
              <a:ea typeface="Helvetica Neue" charset="0"/>
              <a:cs typeface="Helvetica Neue" charset="0"/>
            </a:endParaRPr>
          </a:p>
        </p:txBody>
      </p:sp>
      <p:sp>
        <p:nvSpPr>
          <p:cNvPr id="128" name="TextBox 127" descr="&gt; 45 t (99,208 lbs)" title="SLS Block 2 Cargo Payload to TLI">
            <a:extLst>
              <a:ext uri="{FF2B5EF4-FFF2-40B4-BE49-F238E27FC236}">
                <a16:creationId xmlns:a16="http://schemas.microsoft.com/office/drawing/2014/main" id="{7B996BDB-3B32-0D4B-9297-177EE0FB69C3}"/>
              </a:ext>
            </a:extLst>
          </p:cNvPr>
          <p:cNvSpPr txBox="1"/>
          <p:nvPr/>
        </p:nvSpPr>
        <p:spPr>
          <a:xfrm>
            <a:off x="10195569" y="1224241"/>
            <a:ext cx="1168736" cy="21544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ea typeface="Arial" charset="0"/>
                <a:cs typeface="Arial" charset="0"/>
              </a:rPr>
              <a:t>130 t (286.6k lbs) </a:t>
            </a:r>
          </a:p>
        </p:txBody>
      </p:sp>
      <p:sp>
        <p:nvSpPr>
          <p:cNvPr id="129" name="TextBox 128" descr="&gt;37–40 t (88,184 lbs)" title="SLS Block 1B Cargo Payload to TLI">
            <a:extLst>
              <a:ext uri="{FF2B5EF4-FFF2-40B4-BE49-F238E27FC236}">
                <a16:creationId xmlns:a16="http://schemas.microsoft.com/office/drawing/2014/main" id="{307BEF8A-E8E2-8C45-85F7-E684E000E8D7}"/>
              </a:ext>
            </a:extLst>
          </p:cNvPr>
          <p:cNvSpPr txBox="1"/>
          <p:nvPr/>
        </p:nvSpPr>
        <p:spPr>
          <a:xfrm>
            <a:off x="7351559" y="1224241"/>
            <a:ext cx="1106622" cy="21544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ea typeface="Arial" charset="0"/>
                <a:cs typeface="Arial" charset="0"/>
              </a:rPr>
              <a:t>105 t (231.4k lbs)</a:t>
            </a:r>
          </a:p>
        </p:txBody>
      </p:sp>
      <p:sp>
        <p:nvSpPr>
          <p:cNvPr id="130" name="TextBox 129" descr="&gt;34–37 t (81,571 lbs)" title="SLS Block 1B Crew Payload to TLI">
            <a:extLst>
              <a:ext uri="{FF2B5EF4-FFF2-40B4-BE49-F238E27FC236}">
                <a16:creationId xmlns:a16="http://schemas.microsoft.com/office/drawing/2014/main" id="{9C0F4CE9-3B7B-7842-8249-EFCDD03FDC8A}"/>
              </a:ext>
            </a:extLst>
          </p:cNvPr>
          <p:cNvSpPr txBox="1"/>
          <p:nvPr/>
        </p:nvSpPr>
        <p:spPr>
          <a:xfrm>
            <a:off x="5875720" y="1224241"/>
            <a:ext cx="1235808" cy="21544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ea typeface="Arial" charset="0"/>
                <a:cs typeface="Arial" charset="0"/>
              </a:rPr>
              <a:t>105 t (231.4k lbs)</a:t>
            </a:r>
          </a:p>
        </p:txBody>
      </p:sp>
      <p:sp>
        <p:nvSpPr>
          <p:cNvPr id="131" name="TextBox 130" descr="&gt;26 t (57,320 lbs)" title="SLS Block 1 Payload to TLI&#10;">
            <a:extLst>
              <a:ext uri="{FF2B5EF4-FFF2-40B4-BE49-F238E27FC236}">
                <a16:creationId xmlns:a16="http://schemas.microsoft.com/office/drawing/2014/main" id="{9D1C7C0D-74D1-B94E-B028-6638A884BAA0}"/>
              </a:ext>
            </a:extLst>
          </p:cNvPr>
          <p:cNvSpPr txBox="1"/>
          <p:nvPr/>
        </p:nvSpPr>
        <p:spPr>
          <a:xfrm>
            <a:off x="3152937" y="1224241"/>
            <a:ext cx="1059019" cy="21544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ea typeface="Arial" charset="0"/>
                <a:cs typeface="Arial" charset="0"/>
              </a:rPr>
              <a:t>95 t (209.4k lbs)</a:t>
            </a:r>
          </a:p>
        </p:txBody>
      </p:sp>
      <p:sp>
        <p:nvSpPr>
          <p:cNvPr id="132" name="TextBox 131" descr="&gt; 45 t (99,208 lbs)" title="SLS Block 2 Cargo Payload to TLI">
            <a:extLst>
              <a:ext uri="{FF2B5EF4-FFF2-40B4-BE49-F238E27FC236}">
                <a16:creationId xmlns:a16="http://schemas.microsoft.com/office/drawing/2014/main" id="{7C56700E-4EFC-BF4C-802B-EA5A22380579}"/>
              </a:ext>
            </a:extLst>
          </p:cNvPr>
          <p:cNvSpPr txBox="1"/>
          <p:nvPr/>
        </p:nvSpPr>
        <p:spPr>
          <a:xfrm>
            <a:off x="8767687" y="1224241"/>
            <a:ext cx="1143556" cy="21544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ea typeface="Arial" charset="0"/>
                <a:cs typeface="Arial" charset="0"/>
              </a:rPr>
              <a:t>130 t (286.6k lbs) </a:t>
            </a:r>
          </a:p>
        </p:txBody>
      </p:sp>
      <p:sp>
        <p:nvSpPr>
          <p:cNvPr id="133" name="TextBox 132" descr="&gt;26 t (57,320 lbs)" title="SLS Block 1 Payload to TLI&#10;">
            <a:extLst>
              <a:ext uri="{FF2B5EF4-FFF2-40B4-BE49-F238E27FC236}">
                <a16:creationId xmlns:a16="http://schemas.microsoft.com/office/drawing/2014/main" id="{E39F4293-A746-C948-93E7-5FC50EFE089E}"/>
              </a:ext>
            </a:extLst>
          </p:cNvPr>
          <p:cNvSpPr txBox="1"/>
          <p:nvPr/>
        </p:nvSpPr>
        <p:spPr>
          <a:xfrm>
            <a:off x="4529067" y="1224241"/>
            <a:ext cx="1122348" cy="21544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ea typeface="Arial" charset="0"/>
                <a:cs typeface="Arial" charset="0"/>
              </a:rPr>
              <a:t>95 t (209.4k lbs)</a:t>
            </a:r>
          </a:p>
        </p:txBody>
      </p:sp>
      <p:sp>
        <p:nvSpPr>
          <p:cNvPr id="134" name="Rounded Rectangle 133" descr="Payload capability in weight per vehicle to Trans-Lunar Injection" title="Payload to TLI">
            <a:extLst>
              <a:ext uri="{FF2B5EF4-FFF2-40B4-BE49-F238E27FC236}">
                <a16:creationId xmlns:a16="http://schemas.microsoft.com/office/drawing/2014/main" id="{81698D6D-4E16-C94D-A026-444271923C41}"/>
              </a:ext>
            </a:extLst>
          </p:cNvPr>
          <p:cNvSpPr/>
          <p:nvPr/>
        </p:nvSpPr>
        <p:spPr bwMode="auto">
          <a:xfrm>
            <a:off x="452385" y="1526648"/>
            <a:ext cx="11146055" cy="264606"/>
          </a:xfrm>
          <a:prstGeom prst="roundRect">
            <a:avLst/>
          </a:prstGeom>
          <a:solidFill>
            <a:srgbClr val="6C6C6C"/>
          </a:solidFill>
          <a:ln w="9525" cap="flat" cmpd="sng" algn="ctr">
            <a:noFill/>
            <a:prstDash val="solid"/>
            <a:round/>
            <a:headEnd type="none" w="med" len="med"/>
            <a:tailEnd type="none" w="med" len="med"/>
          </a:ln>
          <a:effectLst/>
        </p:spPr>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defTabSz="1097280" eaLnBrk="0" hangingPunct="0"/>
            <a:r>
              <a:rPr lang="en-US" sz="1000" dirty="0">
                <a:solidFill>
                  <a:schemeClr val="bg1"/>
                </a:solidFill>
                <a:latin typeface="Century Gothic" panose="020B0502020202020204" pitchFamily="34" charset="0"/>
                <a:ea typeface="Arial" charset="0"/>
                <a:cs typeface="Arial" charset="0"/>
              </a:rPr>
              <a:t>Payload to TL</a:t>
            </a:r>
            <a:r>
              <a:rPr lang="en-US" sz="1000" b="1" dirty="0">
                <a:solidFill>
                  <a:schemeClr val="bg1"/>
                </a:solidFill>
                <a:latin typeface="Helvetica Neue" charset="0"/>
                <a:ea typeface="Helvetica Neue" charset="0"/>
                <a:cs typeface="Helvetica Neue" charset="0"/>
              </a:rPr>
              <a:t>I/Moon</a:t>
            </a:r>
          </a:p>
        </p:txBody>
      </p:sp>
      <p:sp>
        <p:nvSpPr>
          <p:cNvPr id="135" name="TextBox 134" descr="&gt; 45 t (99,208 lbs)" title="SLS Block 2 Cargo Payload to TLI">
            <a:extLst>
              <a:ext uri="{FF2B5EF4-FFF2-40B4-BE49-F238E27FC236}">
                <a16:creationId xmlns:a16="http://schemas.microsoft.com/office/drawing/2014/main" id="{C64B814F-9499-EB4C-AA53-6D7988E732A0}"/>
              </a:ext>
            </a:extLst>
          </p:cNvPr>
          <p:cNvSpPr txBox="1"/>
          <p:nvPr/>
        </p:nvSpPr>
        <p:spPr>
          <a:xfrm>
            <a:off x="10140494" y="1541900"/>
            <a:ext cx="1291741" cy="230832"/>
          </a:xfrm>
          <a:prstGeom prst="rect">
            <a:avLst/>
          </a:prstGeom>
          <a:noFill/>
        </p:spPr>
        <p:txBody>
          <a:bodyPr wrap="square" rtlCol="0">
            <a:spAutoFit/>
          </a:bodyPr>
          <a:lstStyle/>
          <a:p>
            <a:pPr algn="ctr"/>
            <a:r>
              <a:rPr lang="en-US" sz="900" dirty="0">
                <a:solidFill>
                  <a:schemeClr val="bg1"/>
                </a:solidFill>
                <a:latin typeface="Century Gothic" panose="020B0502020202020204" pitchFamily="34" charset="0"/>
                <a:ea typeface="Arial" charset="0"/>
                <a:cs typeface="Arial" charset="0"/>
              </a:rPr>
              <a:t> &gt;  46 t (101.4k lbs) </a:t>
            </a:r>
          </a:p>
        </p:txBody>
      </p:sp>
      <p:sp>
        <p:nvSpPr>
          <p:cNvPr id="136" name="TextBox 135" descr="&gt;37–40 t (88,184 lbs)" title="SLS Block 1B Cargo Payload to TLI">
            <a:extLst>
              <a:ext uri="{FF2B5EF4-FFF2-40B4-BE49-F238E27FC236}">
                <a16:creationId xmlns:a16="http://schemas.microsoft.com/office/drawing/2014/main" id="{53ADE433-EA98-5A49-AD2D-E443A8DFF748}"/>
              </a:ext>
            </a:extLst>
          </p:cNvPr>
          <p:cNvSpPr txBox="1"/>
          <p:nvPr/>
        </p:nvSpPr>
        <p:spPr>
          <a:xfrm>
            <a:off x="7297599" y="1541900"/>
            <a:ext cx="1214540" cy="230832"/>
          </a:xfrm>
          <a:prstGeom prst="rect">
            <a:avLst/>
          </a:prstGeom>
          <a:noFill/>
        </p:spPr>
        <p:txBody>
          <a:bodyPr wrap="square" rtlCol="0">
            <a:spAutoFit/>
          </a:bodyPr>
          <a:lstStyle/>
          <a:p>
            <a:pPr algn="ctr"/>
            <a:r>
              <a:rPr lang="en-US" sz="900" dirty="0">
                <a:solidFill>
                  <a:schemeClr val="bg1"/>
                </a:solidFill>
                <a:latin typeface="Century Gothic" panose="020B0502020202020204" pitchFamily="34" charset="0"/>
                <a:ea typeface="Arial" charset="0"/>
                <a:cs typeface="Arial" charset="0"/>
              </a:rPr>
              <a:t>42 t (92.5k lbs)</a:t>
            </a:r>
          </a:p>
        </p:txBody>
      </p:sp>
      <p:sp>
        <p:nvSpPr>
          <p:cNvPr id="137" name="TextBox 136" descr="&gt;34–37 t (81,571 lbs)" title="SLS Block 1B Crew Payload to TLI">
            <a:extLst>
              <a:ext uri="{FF2B5EF4-FFF2-40B4-BE49-F238E27FC236}">
                <a16:creationId xmlns:a16="http://schemas.microsoft.com/office/drawing/2014/main" id="{44F53A55-417C-D946-BFD6-78F32EF73E25}"/>
              </a:ext>
            </a:extLst>
          </p:cNvPr>
          <p:cNvSpPr txBox="1"/>
          <p:nvPr/>
        </p:nvSpPr>
        <p:spPr>
          <a:xfrm>
            <a:off x="5864284" y="1541900"/>
            <a:ext cx="1272356" cy="230832"/>
          </a:xfrm>
          <a:prstGeom prst="rect">
            <a:avLst/>
          </a:prstGeom>
          <a:noFill/>
        </p:spPr>
        <p:txBody>
          <a:bodyPr wrap="square" rtlCol="0">
            <a:spAutoFit/>
          </a:bodyPr>
          <a:lstStyle/>
          <a:p>
            <a:pPr algn="ctr"/>
            <a:r>
              <a:rPr lang="en-US" sz="900" dirty="0">
                <a:solidFill>
                  <a:schemeClr val="bg1"/>
                </a:solidFill>
                <a:latin typeface="Century Gothic" panose="020B0502020202020204" pitchFamily="34" charset="0"/>
                <a:ea typeface="Arial" charset="0"/>
                <a:cs typeface="Arial" charset="0"/>
              </a:rPr>
              <a:t>38 t (83.7k lbs)</a:t>
            </a:r>
          </a:p>
        </p:txBody>
      </p:sp>
      <p:sp>
        <p:nvSpPr>
          <p:cNvPr id="138" name="TextBox 137" descr="&gt;26 t (57,320 lbs)" title="SLS Block 1 Payload to TLI&#10;">
            <a:extLst>
              <a:ext uri="{FF2B5EF4-FFF2-40B4-BE49-F238E27FC236}">
                <a16:creationId xmlns:a16="http://schemas.microsoft.com/office/drawing/2014/main" id="{7135258F-9BDD-4945-957C-04FD0D1F3D88}"/>
              </a:ext>
            </a:extLst>
          </p:cNvPr>
          <p:cNvSpPr txBox="1"/>
          <p:nvPr/>
        </p:nvSpPr>
        <p:spPr>
          <a:xfrm>
            <a:off x="4454792" y="1541900"/>
            <a:ext cx="1239342" cy="230832"/>
          </a:xfrm>
          <a:prstGeom prst="rect">
            <a:avLst/>
          </a:prstGeom>
          <a:noFill/>
        </p:spPr>
        <p:txBody>
          <a:bodyPr wrap="square" rtlCol="0">
            <a:spAutoFit/>
          </a:bodyPr>
          <a:lstStyle/>
          <a:p>
            <a:pPr algn="ctr"/>
            <a:r>
              <a:rPr lang="en-US" sz="900" dirty="0">
                <a:solidFill>
                  <a:schemeClr val="bg1"/>
                </a:solidFill>
                <a:latin typeface="Century Gothic" panose="020B0502020202020204" pitchFamily="34" charset="0"/>
                <a:ea typeface="Arial" charset="0"/>
                <a:cs typeface="Arial" charset="0"/>
              </a:rPr>
              <a:t> &gt; 27 t (59.5k lbs)</a:t>
            </a:r>
          </a:p>
        </p:txBody>
      </p:sp>
      <p:sp>
        <p:nvSpPr>
          <p:cNvPr id="139" name="TextBox 138" descr="&gt; 45 t (99,208 lbs)" title="SLS Block 2 Cargo Payload to TLI">
            <a:extLst>
              <a:ext uri="{FF2B5EF4-FFF2-40B4-BE49-F238E27FC236}">
                <a16:creationId xmlns:a16="http://schemas.microsoft.com/office/drawing/2014/main" id="{DF1BCE37-E911-A64B-9C94-DB0D43C82E72}"/>
              </a:ext>
            </a:extLst>
          </p:cNvPr>
          <p:cNvSpPr txBox="1"/>
          <p:nvPr/>
        </p:nvSpPr>
        <p:spPr>
          <a:xfrm>
            <a:off x="8686498" y="1541900"/>
            <a:ext cx="1291741" cy="230832"/>
          </a:xfrm>
          <a:prstGeom prst="rect">
            <a:avLst/>
          </a:prstGeom>
          <a:noFill/>
        </p:spPr>
        <p:txBody>
          <a:bodyPr wrap="square" rtlCol="0">
            <a:spAutoFit/>
          </a:bodyPr>
          <a:lstStyle/>
          <a:p>
            <a:pPr algn="ctr"/>
            <a:r>
              <a:rPr lang="en-US" sz="900" dirty="0">
                <a:solidFill>
                  <a:schemeClr val="bg1"/>
                </a:solidFill>
                <a:latin typeface="Century Gothic" panose="020B0502020202020204" pitchFamily="34" charset="0"/>
                <a:ea typeface="Arial" charset="0"/>
                <a:cs typeface="Arial" charset="0"/>
              </a:rPr>
              <a:t> &gt;  43 t (94.7k lbs) </a:t>
            </a:r>
          </a:p>
        </p:txBody>
      </p:sp>
      <p:sp>
        <p:nvSpPr>
          <p:cNvPr id="140" name="TextBox 139" descr="&gt;26 t (57,320 lbs)" title="SLS Block 1 Payload to TLI&#10;">
            <a:extLst>
              <a:ext uri="{FF2B5EF4-FFF2-40B4-BE49-F238E27FC236}">
                <a16:creationId xmlns:a16="http://schemas.microsoft.com/office/drawing/2014/main" id="{4F05D05F-7ECD-8D47-AE3F-0DD3623891BC}"/>
              </a:ext>
            </a:extLst>
          </p:cNvPr>
          <p:cNvSpPr txBox="1"/>
          <p:nvPr/>
        </p:nvSpPr>
        <p:spPr>
          <a:xfrm>
            <a:off x="3078626" y="1551537"/>
            <a:ext cx="1188118" cy="230832"/>
          </a:xfrm>
          <a:prstGeom prst="rect">
            <a:avLst/>
          </a:prstGeom>
          <a:noFill/>
        </p:spPr>
        <p:txBody>
          <a:bodyPr wrap="square" rtlCol="0">
            <a:spAutoFit/>
          </a:bodyPr>
          <a:lstStyle/>
          <a:p>
            <a:pPr algn="ctr"/>
            <a:r>
              <a:rPr lang="en-US" sz="900" dirty="0">
                <a:solidFill>
                  <a:schemeClr val="bg1"/>
                </a:solidFill>
                <a:latin typeface="Century Gothic" panose="020B0502020202020204" pitchFamily="34" charset="0"/>
                <a:ea typeface="Arial" charset="0"/>
                <a:cs typeface="Arial" charset="0"/>
              </a:rPr>
              <a:t>  &gt; 27 t (59.5k lbs)</a:t>
            </a:r>
          </a:p>
        </p:txBody>
      </p:sp>
      <p:sp>
        <p:nvSpPr>
          <p:cNvPr id="141" name="TextBox 140" descr="N/A**" title="SLS Block 1 Payload Volume">
            <a:extLst>
              <a:ext uri="{FF2B5EF4-FFF2-40B4-BE49-F238E27FC236}">
                <a16:creationId xmlns:a16="http://schemas.microsoft.com/office/drawing/2014/main" id="{23193885-EDB5-B147-A9EB-B0B80C639AD3}"/>
              </a:ext>
            </a:extLst>
          </p:cNvPr>
          <p:cNvSpPr txBox="1"/>
          <p:nvPr/>
        </p:nvSpPr>
        <p:spPr>
          <a:xfrm>
            <a:off x="3100249" y="1853948"/>
            <a:ext cx="1159944" cy="21544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ea typeface="Arial" charset="0"/>
                <a:cs typeface="Arial" charset="0"/>
              </a:rPr>
              <a:t>516 ft</a:t>
            </a:r>
            <a:r>
              <a:rPr lang="en-US" sz="800" baseline="30000" dirty="0">
                <a:solidFill>
                  <a:schemeClr val="bg1"/>
                </a:solidFill>
                <a:latin typeface="Century Gothic" panose="020B0502020202020204" pitchFamily="34" charset="0"/>
                <a:ea typeface="Arial" charset="0"/>
                <a:cs typeface="Arial" charset="0"/>
              </a:rPr>
              <a:t>3 </a:t>
            </a:r>
            <a:r>
              <a:rPr lang="en-US" sz="800" dirty="0">
                <a:solidFill>
                  <a:schemeClr val="bg1"/>
                </a:solidFill>
                <a:latin typeface="Century Gothic" panose="020B0502020202020204" pitchFamily="34" charset="0"/>
                <a:ea typeface="Arial" charset="0"/>
                <a:cs typeface="Arial" charset="0"/>
              </a:rPr>
              <a:t>(14.6 m</a:t>
            </a:r>
            <a:r>
              <a:rPr lang="en-US" sz="800" baseline="30000" dirty="0">
                <a:solidFill>
                  <a:schemeClr val="bg1"/>
                </a:solidFill>
                <a:latin typeface="Century Gothic" panose="020B0502020202020204" pitchFamily="34" charset="0"/>
                <a:ea typeface="Arial" charset="0"/>
                <a:cs typeface="Arial" charset="0"/>
              </a:rPr>
              <a:t>3</a:t>
            </a:r>
            <a:r>
              <a:rPr lang="en-US" sz="800" dirty="0">
                <a:solidFill>
                  <a:schemeClr val="bg1"/>
                </a:solidFill>
                <a:latin typeface="Century Gothic" panose="020B0502020202020204" pitchFamily="34" charset="0"/>
                <a:ea typeface="Arial" charset="0"/>
                <a:cs typeface="Arial" charset="0"/>
              </a:rPr>
              <a:t>)</a:t>
            </a:r>
          </a:p>
        </p:txBody>
      </p:sp>
      <p:pic>
        <p:nvPicPr>
          <p:cNvPr id="53" name="Picture 52" descr="A picture containing shelf, indoor, book, sitting&#10;&#10;Description automatically generated">
            <a:extLst>
              <a:ext uri="{FF2B5EF4-FFF2-40B4-BE49-F238E27FC236}">
                <a16:creationId xmlns:a16="http://schemas.microsoft.com/office/drawing/2014/main" id="{133D7E22-3302-194E-B9BA-34F3424AC1E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81018" y="2613514"/>
            <a:ext cx="598404" cy="3283919"/>
          </a:xfrm>
          <a:prstGeom prst="rect">
            <a:avLst/>
          </a:prstGeom>
        </p:spPr>
      </p:pic>
      <p:sp>
        <p:nvSpPr>
          <p:cNvPr id="2" name="Slide Number Placeholder 1">
            <a:extLst>
              <a:ext uri="{FF2B5EF4-FFF2-40B4-BE49-F238E27FC236}">
                <a16:creationId xmlns:a16="http://schemas.microsoft.com/office/drawing/2014/main" id="{77BBEA67-4B31-4B4E-9BB8-BF9476C736CA}"/>
              </a:ext>
            </a:extLst>
          </p:cNvPr>
          <p:cNvSpPr>
            <a:spLocks noGrp="1"/>
          </p:cNvSpPr>
          <p:nvPr>
            <p:ph type="sldNum" sz="quarter" idx="4"/>
          </p:nvPr>
        </p:nvSpPr>
        <p:spPr/>
        <p:txBody>
          <a:bodyPr/>
          <a:lstStyle/>
          <a:p>
            <a:r>
              <a:rPr lang="en-US"/>
              <a:t>0894</a:t>
            </a:r>
            <a:endParaRPr lang="en-US" dirty="0"/>
          </a:p>
        </p:txBody>
      </p:sp>
    </p:spTree>
    <p:extLst>
      <p:ext uri="{BB962C8B-B14F-4D97-AF65-F5344CB8AC3E}">
        <p14:creationId xmlns:p14="http://schemas.microsoft.com/office/powerpoint/2010/main" val="6738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0170_KSC_VAB_Artemis_I_Stacking Timelapse_XVID_44sec" descr="0170_KSC_VAB_Artemis_I_Stacking Timelapse_XVID_44sec">
            <a:hlinkClick r:id="" action="ppaction://media"/>
            <a:extLst>
              <a:ext uri="{FF2B5EF4-FFF2-40B4-BE49-F238E27FC236}">
                <a16:creationId xmlns:a16="http://schemas.microsoft.com/office/drawing/2014/main" id="{8728652B-7F37-C443-AC19-2C747DDC99C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6" name="Title 5">
            <a:extLst>
              <a:ext uri="{FF2B5EF4-FFF2-40B4-BE49-F238E27FC236}">
                <a16:creationId xmlns:a16="http://schemas.microsoft.com/office/drawing/2014/main" id="{D8006599-3F4D-FD48-8A38-AA48E122E6A8}"/>
              </a:ext>
            </a:extLst>
          </p:cNvPr>
          <p:cNvSpPr>
            <a:spLocks noGrp="1"/>
          </p:cNvSpPr>
          <p:nvPr>
            <p:ph type="title"/>
          </p:nvPr>
        </p:nvSpPr>
        <p:spPr/>
        <p:txBody>
          <a:bodyPr/>
          <a:lstStyle/>
          <a:p>
            <a:r>
              <a:rPr lang="en-US" dirty="0">
                <a:latin typeface="Century Gothic" panose="020B0502020202020204" pitchFamily="34" charset="0"/>
              </a:rPr>
              <a:t>STACKING THE ARTEMIS I VEHICLE</a:t>
            </a:r>
            <a:endParaRPr lang="en-US" dirty="0"/>
          </a:p>
        </p:txBody>
      </p:sp>
      <p:sp>
        <p:nvSpPr>
          <p:cNvPr id="4" name="Slide Number Placeholder 3">
            <a:extLst>
              <a:ext uri="{FF2B5EF4-FFF2-40B4-BE49-F238E27FC236}">
                <a16:creationId xmlns:a16="http://schemas.microsoft.com/office/drawing/2014/main" id="{EE578862-584E-CA41-9089-2CE9BAD96D55}"/>
              </a:ext>
            </a:extLst>
          </p:cNvPr>
          <p:cNvSpPr>
            <a:spLocks noGrp="1"/>
          </p:cNvSpPr>
          <p:nvPr>
            <p:ph type="sldNum" sz="quarter" idx="4"/>
          </p:nvPr>
        </p:nvSpPr>
        <p:spPr/>
        <p:txBody>
          <a:bodyPr/>
          <a:lstStyle/>
          <a:p>
            <a:r>
              <a:rPr lang="en-US"/>
              <a:t>0894</a:t>
            </a:r>
            <a:endParaRPr lang="en-US" dirty="0"/>
          </a:p>
        </p:txBody>
      </p:sp>
      <p:pic>
        <p:nvPicPr>
          <p:cNvPr id="7" name="Picture 6">
            <a:extLst>
              <a:ext uri="{FF2B5EF4-FFF2-40B4-BE49-F238E27FC236}">
                <a16:creationId xmlns:a16="http://schemas.microsoft.com/office/drawing/2014/main" id="{CEEB32AA-6676-5F4C-B9B5-56CE7D51C23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136581" y="225425"/>
            <a:ext cx="883968" cy="747973"/>
          </a:xfrm>
          <a:prstGeom prst="rect">
            <a:avLst/>
          </a:prstGeom>
        </p:spPr>
      </p:pic>
    </p:spTree>
    <p:extLst>
      <p:ext uri="{BB962C8B-B14F-4D97-AF65-F5344CB8AC3E}">
        <p14:creationId xmlns:p14="http://schemas.microsoft.com/office/powerpoint/2010/main" val="4042157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19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9AC0C46-9F5D-434D-90FE-7D2BF133A0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
        <p:nvSpPr>
          <p:cNvPr id="4" name="TextBox 3">
            <a:extLst>
              <a:ext uri="{FF2B5EF4-FFF2-40B4-BE49-F238E27FC236}">
                <a16:creationId xmlns:a16="http://schemas.microsoft.com/office/drawing/2014/main" id="{4A30A039-1EAE-4EF1-B4D3-D46BD0B17DB0}"/>
              </a:ext>
            </a:extLst>
          </p:cNvPr>
          <p:cNvSpPr txBox="1"/>
          <p:nvPr/>
        </p:nvSpPr>
        <p:spPr>
          <a:xfrm>
            <a:off x="11391900" y="6581001"/>
            <a:ext cx="1181100" cy="276999"/>
          </a:xfrm>
          <a:prstGeom prst="rect">
            <a:avLst/>
          </a:prstGeom>
          <a:noFill/>
        </p:spPr>
        <p:txBody>
          <a:bodyPr wrap="square" rtlCol="0">
            <a:spAutoFit/>
          </a:bodyPr>
          <a:lstStyle/>
          <a:p>
            <a:r>
              <a:rPr lang="en-US" sz="1200" dirty="0">
                <a:solidFill>
                  <a:schemeClr val="bg2"/>
                </a:solidFill>
              </a:rPr>
              <a:t>10/7/2021</a:t>
            </a:r>
          </a:p>
        </p:txBody>
      </p:sp>
      <p:sp>
        <p:nvSpPr>
          <p:cNvPr id="2" name="Slide Number Placeholder 1">
            <a:extLst>
              <a:ext uri="{FF2B5EF4-FFF2-40B4-BE49-F238E27FC236}">
                <a16:creationId xmlns:a16="http://schemas.microsoft.com/office/drawing/2014/main" id="{857C07FC-8781-EB4D-A62F-362F5F5AA064}"/>
              </a:ext>
            </a:extLst>
          </p:cNvPr>
          <p:cNvSpPr>
            <a:spLocks noGrp="1"/>
          </p:cNvSpPr>
          <p:nvPr>
            <p:ph type="sldNum" sz="quarter" idx="4"/>
          </p:nvPr>
        </p:nvSpPr>
        <p:spPr/>
        <p:txBody>
          <a:bodyPr/>
          <a:lstStyle/>
          <a:p>
            <a:r>
              <a:rPr lang="en-US"/>
              <a:t>0894</a:t>
            </a:r>
            <a:endParaRPr lang="en-US" dirty="0"/>
          </a:p>
        </p:txBody>
      </p:sp>
    </p:spTree>
    <p:extLst>
      <p:ext uri="{BB962C8B-B14F-4D97-AF65-F5344CB8AC3E}">
        <p14:creationId xmlns:p14="http://schemas.microsoft.com/office/powerpoint/2010/main" val="1437679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05F4B18-2346-424B-89AF-109F198EE7F2}"/>
              </a:ext>
            </a:extLst>
          </p:cNvPr>
          <p:cNvPicPr>
            <a:picLocks noChangeAspect="1"/>
          </p:cNvPicPr>
          <p:nvPr/>
        </p:nvPicPr>
        <p:blipFill rotWithShape="1">
          <a:blip r:embed="rId3">
            <a:extLst>
              <a:ext uri="{28A0092B-C50C-407E-A947-70E740481C1C}">
                <a14:useLocalDpi xmlns:a14="http://schemas.microsoft.com/office/drawing/2010/main" val="0"/>
              </a:ext>
            </a:extLst>
          </a:blip>
          <a:srcRect t="15885" b="71643"/>
          <a:stretch/>
        </p:blipFill>
        <p:spPr>
          <a:xfrm>
            <a:off x="7102860" y="4996018"/>
            <a:ext cx="1988388" cy="1251517"/>
          </a:xfrm>
          <a:prstGeom prst="rect">
            <a:avLst/>
          </a:prstGeom>
        </p:spPr>
      </p:pic>
      <p:pic>
        <p:nvPicPr>
          <p:cNvPr id="14" name="Picture 13">
            <a:extLst>
              <a:ext uri="{FF2B5EF4-FFF2-40B4-BE49-F238E27FC236}">
                <a16:creationId xmlns:a16="http://schemas.microsoft.com/office/drawing/2014/main" id="{988B5948-5B20-C94A-B536-07FBA027871E}"/>
              </a:ext>
            </a:extLst>
          </p:cNvPr>
          <p:cNvPicPr>
            <a:picLocks noChangeAspect="1"/>
          </p:cNvPicPr>
          <p:nvPr/>
        </p:nvPicPr>
        <p:blipFill rotWithShape="1">
          <a:blip r:embed="rId4">
            <a:extLst>
              <a:ext uri="{28A0092B-C50C-407E-A947-70E740481C1C}">
                <a14:useLocalDpi xmlns:a14="http://schemas.microsoft.com/office/drawing/2010/main" val="0"/>
              </a:ext>
            </a:extLst>
          </a:blip>
          <a:srcRect t="20694" b="66152"/>
          <a:stretch/>
        </p:blipFill>
        <p:spPr>
          <a:xfrm>
            <a:off x="2821869" y="4881663"/>
            <a:ext cx="1826751" cy="1365871"/>
          </a:xfrm>
          <a:prstGeom prst="rect">
            <a:avLst/>
          </a:prstGeom>
        </p:spPr>
      </p:pic>
      <p:sp>
        <p:nvSpPr>
          <p:cNvPr id="137" name="Rectangle 136"/>
          <p:cNvSpPr/>
          <p:nvPr/>
        </p:nvSpPr>
        <p:spPr bwMode="auto">
          <a:xfrm>
            <a:off x="9543572" y="1202724"/>
            <a:ext cx="1645901" cy="5659010"/>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hangingPunct="0">
              <a:defRPr/>
            </a:pPr>
            <a:endParaRPr lang="en-US" sz="900">
              <a:solidFill>
                <a:schemeClr val="bg1"/>
              </a:solidFill>
              <a:latin typeface="55 Helvetica Roman" pitchFamily="1" charset="0"/>
            </a:endParaRPr>
          </a:p>
        </p:txBody>
      </p:sp>
      <p:sp>
        <p:nvSpPr>
          <p:cNvPr id="88" name="Rectangle 87"/>
          <p:cNvSpPr/>
          <p:nvPr/>
        </p:nvSpPr>
        <p:spPr bwMode="auto">
          <a:xfrm>
            <a:off x="1011914" y="1202724"/>
            <a:ext cx="1645901" cy="5659010"/>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hangingPunct="0">
              <a:defRPr/>
            </a:pPr>
            <a:endParaRPr lang="en-US" sz="900">
              <a:solidFill>
                <a:schemeClr val="bg1"/>
              </a:solidFill>
              <a:latin typeface="55 Helvetica Roman" pitchFamily="1" charset="0"/>
            </a:endParaRPr>
          </a:p>
        </p:txBody>
      </p:sp>
      <p:pic>
        <p:nvPicPr>
          <p:cNvPr id="101" name="Picture 100">
            <a:extLst>
              <a:ext uri="{FF2B5EF4-FFF2-40B4-BE49-F238E27FC236}">
                <a16:creationId xmlns:a16="http://schemas.microsoft.com/office/drawing/2014/main" id="{060E254B-A281-514E-867B-418B17689B7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011025" y="2865040"/>
            <a:ext cx="710994" cy="3586850"/>
          </a:xfrm>
          <a:prstGeom prst="rect">
            <a:avLst/>
          </a:prstGeom>
        </p:spPr>
      </p:pic>
      <p:pic>
        <p:nvPicPr>
          <p:cNvPr id="107" name="Picture 106" descr="A picture containing shelf, indoor, book, sitting&#10;&#10;Description automatically generated">
            <a:extLst>
              <a:ext uri="{FF2B5EF4-FFF2-40B4-BE49-F238E27FC236}">
                <a16:creationId xmlns:a16="http://schemas.microsoft.com/office/drawing/2014/main" id="{7DB93547-56AD-2C49-8DB4-D1BF41E4018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82141" y="2580546"/>
            <a:ext cx="705446" cy="3871344"/>
          </a:xfrm>
          <a:prstGeom prst="rect">
            <a:avLst/>
          </a:prstGeom>
        </p:spPr>
      </p:pic>
      <p:sp>
        <p:nvSpPr>
          <p:cNvPr id="56" name="Block Arc 55">
            <a:extLst>
              <a:ext uri="{FF2B5EF4-FFF2-40B4-BE49-F238E27FC236}">
                <a16:creationId xmlns:a16="http://schemas.microsoft.com/office/drawing/2014/main" id="{0E980422-5B8C-6544-8C2F-760AE153D1C9}"/>
              </a:ext>
            </a:extLst>
          </p:cNvPr>
          <p:cNvSpPr/>
          <p:nvPr/>
        </p:nvSpPr>
        <p:spPr bwMode="auto">
          <a:xfrm rot="10615487">
            <a:off x="3408105" y="3891847"/>
            <a:ext cx="1212895" cy="1212895"/>
          </a:xfrm>
          <a:prstGeom prst="blockArc">
            <a:avLst>
              <a:gd name="adj1" fmla="val 11414043"/>
              <a:gd name="adj2" fmla="val 16450305"/>
              <a:gd name="adj3" fmla="val 17244"/>
            </a:avLst>
          </a:prstGeom>
          <a:solidFill>
            <a:schemeClr val="tx1">
              <a:lumMod val="40000"/>
              <a:lumOff val="60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14400" eaLnBrk="0" fontAlgn="base" hangingPunct="0">
              <a:spcBef>
                <a:spcPct val="0"/>
              </a:spcBef>
              <a:spcAft>
                <a:spcPct val="0"/>
              </a:spcAft>
              <a:defRPr/>
            </a:pPr>
            <a:endParaRPr lang="en-US" sz="900">
              <a:solidFill>
                <a:srgbClr val="666666"/>
              </a:solidFill>
              <a:latin typeface="55 Helvetica Roman" pitchFamily="1" charset="0"/>
            </a:endParaRPr>
          </a:p>
        </p:txBody>
      </p:sp>
      <p:sp>
        <p:nvSpPr>
          <p:cNvPr id="37" name="Rectangle 36">
            <a:extLst>
              <a:ext uri="{FF2B5EF4-FFF2-40B4-BE49-F238E27FC236}">
                <a16:creationId xmlns:a16="http://schemas.microsoft.com/office/drawing/2014/main" id="{1107A3B8-9015-2449-AAD0-DCB42A2C22F7}"/>
              </a:ext>
            </a:extLst>
          </p:cNvPr>
          <p:cNvSpPr/>
          <p:nvPr/>
        </p:nvSpPr>
        <p:spPr bwMode="auto">
          <a:xfrm>
            <a:off x="4142037" y="2531065"/>
            <a:ext cx="1633798" cy="2219619"/>
          </a:xfrm>
          <a:prstGeom prst="rect">
            <a:avLst/>
          </a:prstGeom>
          <a:solidFill>
            <a:schemeClr val="tx1">
              <a:lumMod val="40000"/>
              <a:lumOff val="60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14400" eaLnBrk="0" fontAlgn="base" hangingPunct="0">
              <a:spcBef>
                <a:spcPct val="0"/>
              </a:spcBef>
              <a:spcAft>
                <a:spcPct val="0"/>
              </a:spcAft>
              <a:defRPr/>
            </a:pPr>
            <a:endParaRPr lang="en-US" sz="900">
              <a:solidFill>
                <a:srgbClr val="666666"/>
              </a:solidFill>
              <a:latin typeface="55 Helvetica Roman" pitchFamily="1" charset="0"/>
            </a:endParaRPr>
          </a:p>
        </p:txBody>
      </p:sp>
      <p:sp>
        <p:nvSpPr>
          <p:cNvPr id="52" name="TextBox 51"/>
          <p:cNvSpPr txBox="1"/>
          <p:nvPr/>
        </p:nvSpPr>
        <p:spPr>
          <a:xfrm>
            <a:off x="1224761" y="1264930"/>
            <a:ext cx="1220206" cy="523220"/>
          </a:xfrm>
          <a:prstGeom prst="rect">
            <a:avLst/>
          </a:prstGeom>
          <a:noFill/>
        </p:spPr>
        <p:txBody>
          <a:bodyPr wrap="none" rtlCol="0">
            <a:spAutoFit/>
          </a:bodyPr>
          <a:lstStyle/>
          <a:p>
            <a:pPr algn="ctr" defTabSz="457200">
              <a:defRPr/>
            </a:pPr>
            <a:r>
              <a:rPr lang="en-US" sz="1400" b="1" dirty="0">
                <a:solidFill>
                  <a:schemeClr val="bg1"/>
                </a:solidFill>
                <a:latin typeface="Arial"/>
                <a:cs typeface="Arial" pitchFamily="34" charset="0"/>
              </a:rPr>
              <a:t>SLS Block 1</a:t>
            </a:r>
            <a:endParaRPr lang="en-US" sz="1200" b="1" dirty="0">
              <a:solidFill>
                <a:schemeClr val="bg1"/>
              </a:solidFill>
              <a:latin typeface="Arial"/>
              <a:cs typeface="Arial" pitchFamily="34" charset="0"/>
            </a:endParaRPr>
          </a:p>
          <a:p>
            <a:pPr algn="ctr" defTabSz="457200">
              <a:defRPr/>
            </a:pPr>
            <a:r>
              <a:rPr lang="en-US" sz="1400" b="1" dirty="0">
                <a:solidFill>
                  <a:schemeClr val="bg1"/>
                </a:solidFill>
                <a:latin typeface="Arial"/>
                <a:cs typeface="Arial" pitchFamily="34" charset="0"/>
              </a:rPr>
              <a:t>Crew</a:t>
            </a:r>
          </a:p>
        </p:txBody>
      </p:sp>
      <p:cxnSp>
        <p:nvCxnSpPr>
          <p:cNvPr id="8" name="Straight Connector 7"/>
          <p:cNvCxnSpPr/>
          <p:nvPr/>
        </p:nvCxnSpPr>
        <p:spPr bwMode="auto">
          <a:xfrm>
            <a:off x="1406459" y="3896966"/>
            <a:ext cx="822951" cy="0"/>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127" name="Straight Connector 126"/>
          <p:cNvCxnSpPr/>
          <p:nvPr/>
        </p:nvCxnSpPr>
        <p:spPr bwMode="auto">
          <a:xfrm>
            <a:off x="1406459" y="3381609"/>
            <a:ext cx="822951" cy="0"/>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130" name="Straight Connector 129"/>
          <p:cNvCxnSpPr/>
          <p:nvPr/>
        </p:nvCxnSpPr>
        <p:spPr bwMode="auto">
          <a:xfrm>
            <a:off x="1406459" y="2576639"/>
            <a:ext cx="822951" cy="0"/>
          </a:xfrm>
          <a:prstGeom prst="line">
            <a:avLst/>
          </a:prstGeom>
          <a:solidFill>
            <a:schemeClr val="accent1"/>
          </a:solidFill>
          <a:ln w="9525" cap="flat" cmpd="sng" algn="ctr">
            <a:solidFill>
              <a:schemeClr val="bg1"/>
            </a:solidFill>
            <a:prstDash val="dash"/>
            <a:round/>
            <a:headEnd type="none" w="med" len="med"/>
            <a:tailEnd type="none" w="med" len="med"/>
          </a:ln>
          <a:effectLst/>
        </p:spPr>
      </p:cxnSp>
      <p:sp>
        <p:nvSpPr>
          <p:cNvPr id="134" name="TextBox 133"/>
          <p:cNvSpPr txBox="1"/>
          <p:nvPr/>
        </p:nvSpPr>
        <p:spPr>
          <a:xfrm>
            <a:off x="1612321" y="6540357"/>
            <a:ext cx="445086" cy="276999"/>
          </a:xfrm>
          <a:prstGeom prst="rect">
            <a:avLst/>
          </a:prstGeom>
          <a:noFill/>
        </p:spPr>
        <p:txBody>
          <a:bodyPr wrap="square" lIns="0" tIns="0" rIns="0" bIns="0" rtlCol="0">
            <a:spAutoFit/>
          </a:bodyPr>
          <a:lstStyle/>
          <a:p>
            <a:pPr algn="ctr" defTabSz="457200">
              <a:defRPr/>
            </a:pPr>
            <a:r>
              <a:rPr lang="en-US" sz="900" dirty="0">
                <a:solidFill>
                  <a:schemeClr val="bg1"/>
                </a:solidFill>
                <a:latin typeface="Arial"/>
                <a:ea typeface="ＭＳ Ｐゴシック" charset="-128"/>
                <a:cs typeface="ＭＳ Ｐゴシック" charset="-128"/>
              </a:rPr>
              <a:t>Stages (Core)</a:t>
            </a:r>
          </a:p>
        </p:txBody>
      </p:sp>
      <p:sp>
        <p:nvSpPr>
          <p:cNvPr id="135" name="TextBox 134"/>
          <p:cNvSpPr txBox="1"/>
          <p:nvPr/>
        </p:nvSpPr>
        <p:spPr>
          <a:xfrm rot="16200000">
            <a:off x="1991846" y="5479292"/>
            <a:ext cx="488858" cy="138499"/>
          </a:xfrm>
          <a:prstGeom prst="rect">
            <a:avLst/>
          </a:prstGeom>
          <a:noFill/>
        </p:spPr>
        <p:txBody>
          <a:bodyPr wrap="square" lIns="0" tIns="0" rIns="0" bIns="0" rtlCol="0">
            <a:spAutoFit/>
          </a:bodyPr>
          <a:lstStyle/>
          <a:p>
            <a:pPr algn="ctr" defTabSz="457200">
              <a:defRPr/>
            </a:pPr>
            <a:r>
              <a:rPr lang="en-US" sz="900" dirty="0">
                <a:solidFill>
                  <a:schemeClr val="bg1"/>
                </a:solidFill>
                <a:latin typeface="Arial"/>
                <a:ea typeface="ＭＳ Ｐゴシック" charset="-128"/>
                <a:cs typeface="ＭＳ Ｐゴシック" charset="-128"/>
              </a:rPr>
              <a:t>Booster</a:t>
            </a:r>
          </a:p>
        </p:txBody>
      </p:sp>
      <p:sp>
        <p:nvSpPr>
          <p:cNvPr id="136" name="TextBox 135"/>
          <p:cNvSpPr txBox="1"/>
          <p:nvPr/>
        </p:nvSpPr>
        <p:spPr>
          <a:xfrm rot="16200000">
            <a:off x="1168895" y="5479292"/>
            <a:ext cx="488858" cy="138499"/>
          </a:xfrm>
          <a:prstGeom prst="rect">
            <a:avLst/>
          </a:prstGeom>
          <a:noFill/>
        </p:spPr>
        <p:txBody>
          <a:bodyPr wrap="square" lIns="0" tIns="0" rIns="0" bIns="0" rtlCol="0">
            <a:spAutoFit/>
          </a:bodyPr>
          <a:lstStyle/>
          <a:p>
            <a:pPr algn="ctr" defTabSz="457200">
              <a:defRPr/>
            </a:pPr>
            <a:r>
              <a:rPr lang="en-US" sz="900" dirty="0">
                <a:solidFill>
                  <a:schemeClr val="bg1"/>
                </a:solidFill>
                <a:latin typeface="Arial"/>
                <a:ea typeface="ＭＳ Ｐゴシック" charset="-128"/>
                <a:cs typeface="ＭＳ Ｐゴシック" charset="-128"/>
              </a:rPr>
              <a:t>Booster</a:t>
            </a:r>
          </a:p>
        </p:txBody>
      </p:sp>
      <p:cxnSp>
        <p:nvCxnSpPr>
          <p:cNvPr id="143" name="Straight Connector 142"/>
          <p:cNvCxnSpPr>
            <a:cxnSpLocks/>
          </p:cNvCxnSpPr>
          <p:nvPr/>
        </p:nvCxnSpPr>
        <p:spPr bwMode="auto">
          <a:xfrm>
            <a:off x="9543572" y="2872524"/>
            <a:ext cx="774401" cy="0"/>
          </a:xfrm>
          <a:prstGeom prst="line">
            <a:avLst/>
          </a:prstGeom>
          <a:solidFill>
            <a:schemeClr val="accent1"/>
          </a:solidFill>
          <a:ln w="9525" cap="flat" cmpd="sng" algn="ctr">
            <a:solidFill>
              <a:schemeClr val="bg1"/>
            </a:solidFill>
            <a:prstDash val="dash"/>
            <a:round/>
            <a:headEnd type="none" w="med" len="med"/>
            <a:tailEnd type="none" w="med" len="med"/>
          </a:ln>
          <a:effectLst/>
        </p:spPr>
      </p:cxnSp>
      <p:sp>
        <p:nvSpPr>
          <p:cNvPr id="147" name="TextBox 146"/>
          <p:cNvSpPr txBox="1"/>
          <p:nvPr/>
        </p:nvSpPr>
        <p:spPr>
          <a:xfrm>
            <a:off x="10162480" y="6540357"/>
            <a:ext cx="408085" cy="276999"/>
          </a:xfrm>
          <a:prstGeom prst="rect">
            <a:avLst/>
          </a:prstGeom>
          <a:noFill/>
        </p:spPr>
        <p:txBody>
          <a:bodyPr wrap="square" lIns="0" tIns="0" rIns="0" bIns="0" rtlCol="0">
            <a:spAutoFit/>
          </a:bodyPr>
          <a:lstStyle/>
          <a:p>
            <a:pPr algn="ctr" defTabSz="457200">
              <a:defRPr/>
            </a:pPr>
            <a:r>
              <a:rPr lang="en-US" sz="900" dirty="0">
                <a:solidFill>
                  <a:schemeClr val="bg1"/>
                </a:solidFill>
                <a:latin typeface="Arial"/>
                <a:ea typeface="ＭＳ Ｐゴシック" charset="-128"/>
                <a:cs typeface="ＭＳ Ｐゴシック" charset="-128"/>
              </a:rPr>
              <a:t>Stages (Core)</a:t>
            </a:r>
          </a:p>
        </p:txBody>
      </p:sp>
      <p:sp>
        <p:nvSpPr>
          <p:cNvPr id="148" name="TextBox 147"/>
          <p:cNvSpPr txBox="1"/>
          <p:nvPr/>
        </p:nvSpPr>
        <p:spPr>
          <a:xfrm rot="16200000">
            <a:off x="10556744" y="5479292"/>
            <a:ext cx="488858" cy="138499"/>
          </a:xfrm>
          <a:prstGeom prst="rect">
            <a:avLst/>
          </a:prstGeom>
          <a:noFill/>
        </p:spPr>
        <p:txBody>
          <a:bodyPr wrap="square" lIns="0" tIns="0" rIns="0" bIns="0" rtlCol="0">
            <a:spAutoFit/>
          </a:bodyPr>
          <a:lstStyle/>
          <a:p>
            <a:pPr algn="ctr" defTabSz="457200">
              <a:defRPr/>
            </a:pPr>
            <a:r>
              <a:rPr lang="en-US" sz="900" dirty="0">
                <a:solidFill>
                  <a:schemeClr val="bg1"/>
                </a:solidFill>
                <a:latin typeface="Arial"/>
                <a:ea typeface="ＭＳ Ｐゴシック" charset="-128"/>
                <a:cs typeface="ＭＳ Ｐゴシック" charset="-128"/>
              </a:rPr>
              <a:t>Booster</a:t>
            </a:r>
          </a:p>
        </p:txBody>
      </p:sp>
      <p:sp>
        <p:nvSpPr>
          <p:cNvPr id="149" name="TextBox 148"/>
          <p:cNvSpPr txBox="1"/>
          <p:nvPr/>
        </p:nvSpPr>
        <p:spPr>
          <a:xfrm rot="16200000">
            <a:off x="9697581" y="5479292"/>
            <a:ext cx="488858" cy="138499"/>
          </a:xfrm>
          <a:prstGeom prst="rect">
            <a:avLst/>
          </a:prstGeom>
          <a:noFill/>
        </p:spPr>
        <p:txBody>
          <a:bodyPr wrap="square" lIns="0" tIns="0" rIns="0" bIns="0" rtlCol="0">
            <a:spAutoFit/>
          </a:bodyPr>
          <a:lstStyle/>
          <a:p>
            <a:pPr algn="ctr" defTabSz="457200">
              <a:defRPr/>
            </a:pPr>
            <a:r>
              <a:rPr lang="en-US" sz="900" dirty="0">
                <a:solidFill>
                  <a:schemeClr val="bg1"/>
                </a:solidFill>
                <a:latin typeface="Arial"/>
                <a:ea typeface="ＭＳ Ｐゴシック" charset="-128"/>
                <a:cs typeface="ＭＳ Ｐゴシック" charset="-128"/>
              </a:rPr>
              <a:t>Booster</a:t>
            </a:r>
          </a:p>
        </p:txBody>
      </p:sp>
      <p:pic>
        <p:nvPicPr>
          <p:cNvPr id="49" name="Picture 48"/>
          <p:cNvPicPr>
            <a:picLocks noChangeAspect="1"/>
          </p:cNvPicPr>
          <p:nvPr/>
        </p:nvPicPr>
        <p:blipFill rotWithShape="1">
          <a:blip r:embed="rId7" cstate="email">
            <a:extLst>
              <a:ext uri="{28A0092B-C50C-407E-A947-70E740481C1C}">
                <a14:useLocalDpi xmlns:a14="http://schemas.microsoft.com/office/drawing/2010/main"/>
              </a:ext>
            </a:extLst>
          </a:blip>
          <a:srcRect t="-1" b="51881"/>
          <a:stretch/>
        </p:blipFill>
        <p:spPr>
          <a:xfrm>
            <a:off x="3145518" y="2122380"/>
            <a:ext cx="1116652" cy="2747617"/>
          </a:xfrm>
          <a:prstGeom prst="rect">
            <a:avLst/>
          </a:prstGeom>
        </p:spPr>
      </p:pic>
      <p:sp>
        <p:nvSpPr>
          <p:cNvPr id="54" name="Trapezoid 53"/>
          <p:cNvSpPr/>
          <p:nvPr/>
        </p:nvSpPr>
        <p:spPr bwMode="auto">
          <a:xfrm>
            <a:off x="3443958" y="4676076"/>
            <a:ext cx="567043" cy="193921"/>
          </a:xfrm>
          <a:prstGeom prst="trapezoid">
            <a:avLst>
              <a:gd name="adj" fmla="val 61947"/>
            </a:avLst>
          </a:prstGeom>
          <a:solidFill>
            <a:schemeClr val="accent1">
              <a:alpha val="46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hangingPunct="0">
              <a:defRPr/>
            </a:pPr>
            <a:endParaRPr lang="en-US" sz="900">
              <a:solidFill>
                <a:srgbClr val="666666"/>
              </a:solidFill>
              <a:latin typeface="55 Helvetica Roman" pitchFamily="1" charset="0"/>
            </a:endParaRPr>
          </a:p>
        </p:txBody>
      </p:sp>
      <p:cxnSp>
        <p:nvCxnSpPr>
          <p:cNvPr id="172" name="Straight Connector 171"/>
          <p:cNvCxnSpPr/>
          <p:nvPr/>
        </p:nvCxnSpPr>
        <p:spPr bwMode="auto">
          <a:xfrm>
            <a:off x="3121360" y="2363333"/>
            <a:ext cx="881489" cy="0"/>
          </a:xfrm>
          <a:prstGeom prst="line">
            <a:avLst/>
          </a:prstGeom>
          <a:solidFill>
            <a:schemeClr val="accent1"/>
          </a:solidFill>
          <a:ln w="9525" cap="flat" cmpd="sng" algn="ctr">
            <a:solidFill>
              <a:schemeClr val="bg1"/>
            </a:solidFill>
            <a:prstDash val="dash"/>
            <a:round/>
            <a:headEnd type="none" w="med" len="med"/>
            <a:tailEnd type="none" w="med" len="med"/>
          </a:ln>
          <a:effectLst/>
        </p:spPr>
      </p:cxnSp>
      <p:sp>
        <p:nvSpPr>
          <p:cNvPr id="178" name="TextBox 177"/>
          <p:cNvSpPr txBox="1"/>
          <p:nvPr/>
        </p:nvSpPr>
        <p:spPr>
          <a:xfrm>
            <a:off x="2032188" y="2970779"/>
            <a:ext cx="731512" cy="276999"/>
          </a:xfrm>
          <a:prstGeom prst="rect">
            <a:avLst/>
          </a:prstGeom>
          <a:noFill/>
        </p:spPr>
        <p:txBody>
          <a:bodyPr wrap="square" lIns="0" tIns="0" rIns="0" bIns="0" rtlCol="0">
            <a:spAutoFit/>
          </a:bodyPr>
          <a:lstStyle>
            <a:defPPr>
              <a:defRPr lang="en-US"/>
            </a:defPPr>
            <a:lvl1pPr algn="ctr" defTabSz="457200">
              <a:defRPr sz="900">
                <a:solidFill>
                  <a:srgbClr val="000000"/>
                </a:solidFill>
                <a:latin typeface="Arial" charset="0"/>
                <a:ea typeface="ＭＳ Ｐゴシック" charset="-128"/>
                <a:cs typeface="ＭＳ Ｐゴシック" charset="-128"/>
              </a:defRPr>
            </a:lvl1pPr>
          </a:lstStyle>
          <a:p>
            <a:pPr algn="l">
              <a:defRPr/>
            </a:pPr>
            <a:r>
              <a:rPr lang="en-US" dirty="0">
                <a:solidFill>
                  <a:schemeClr val="bg1"/>
                </a:solidFill>
              </a:rPr>
              <a:t>Orion</a:t>
            </a:r>
          </a:p>
          <a:p>
            <a:pPr algn="l">
              <a:defRPr/>
            </a:pPr>
            <a:r>
              <a:rPr lang="en-US" dirty="0">
                <a:solidFill>
                  <a:schemeClr val="bg1"/>
                </a:solidFill>
              </a:rPr>
              <a:t>Spacecraft</a:t>
            </a:r>
          </a:p>
        </p:txBody>
      </p:sp>
      <p:cxnSp>
        <p:nvCxnSpPr>
          <p:cNvPr id="187" name="Straight Connector 186"/>
          <p:cNvCxnSpPr>
            <a:cxnSpLocks/>
          </p:cNvCxnSpPr>
          <p:nvPr/>
        </p:nvCxnSpPr>
        <p:spPr bwMode="auto">
          <a:xfrm>
            <a:off x="2251240" y="3896966"/>
            <a:ext cx="889345" cy="2355426"/>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195" name="Straight Connector 194"/>
          <p:cNvCxnSpPr>
            <a:cxnSpLocks/>
          </p:cNvCxnSpPr>
          <p:nvPr/>
        </p:nvCxnSpPr>
        <p:spPr bwMode="auto">
          <a:xfrm>
            <a:off x="2220447" y="3390266"/>
            <a:ext cx="1182523" cy="1479730"/>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199" name="Straight Connector 198"/>
          <p:cNvCxnSpPr>
            <a:cxnSpLocks/>
          </p:cNvCxnSpPr>
          <p:nvPr/>
        </p:nvCxnSpPr>
        <p:spPr bwMode="auto">
          <a:xfrm flipV="1">
            <a:off x="2236517" y="2367321"/>
            <a:ext cx="892932" cy="209318"/>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204" name="Straight Connector 203"/>
          <p:cNvCxnSpPr>
            <a:cxnSpLocks/>
          </p:cNvCxnSpPr>
          <p:nvPr/>
        </p:nvCxnSpPr>
        <p:spPr bwMode="auto">
          <a:xfrm>
            <a:off x="3145519" y="6252392"/>
            <a:ext cx="1332177" cy="0"/>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240" name="Straight Connector 239"/>
          <p:cNvCxnSpPr>
            <a:cxnSpLocks/>
          </p:cNvCxnSpPr>
          <p:nvPr/>
        </p:nvCxnSpPr>
        <p:spPr bwMode="auto">
          <a:xfrm>
            <a:off x="7413326" y="2939516"/>
            <a:ext cx="1027434" cy="0"/>
          </a:xfrm>
          <a:prstGeom prst="line">
            <a:avLst/>
          </a:prstGeom>
          <a:solidFill>
            <a:schemeClr val="accent1"/>
          </a:solidFill>
          <a:ln w="9525" cap="flat" cmpd="sng" algn="ctr">
            <a:solidFill>
              <a:schemeClr val="bg1"/>
            </a:solidFill>
            <a:prstDash val="dash"/>
            <a:round/>
            <a:headEnd type="none" w="med" len="med"/>
            <a:tailEnd type="none" w="med" len="med"/>
          </a:ln>
          <a:effectLst/>
        </p:spPr>
      </p:cxnSp>
      <p:sp>
        <p:nvSpPr>
          <p:cNvPr id="245" name="TextBox 244"/>
          <p:cNvSpPr txBox="1"/>
          <p:nvPr/>
        </p:nvSpPr>
        <p:spPr>
          <a:xfrm>
            <a:off x="6833004" y="2980571"/>
            <a:ext cx="940410" cy="307777"/>
          </a:xfrm>
          <a:prstGeom prst="rect">
            <a:avLst/>
          </a:prstGeom>
          <a:noFill/>
        </p:spPr>
        <p:txBody>
          <a:bodyPr wrap="square" lIns="0" tIns="0" rIns="0" bIns="0" rtlCol="0">
            <a:spAutoFit/>
          </a:bodyPr>
          <a:lstStyle/>
          <a:p>
            <a:pPr algn="r" defTabSz="457200">
              <a:defRPr/>
            </a:pPr>
            <a:r>
              <a:rPr lang="en-US" sz="1000" dirty="0">
                <a:solidFill>
                  <a:schemeClr val="bg1"/>
                </a:solidFill>
                <a:latin typeface="Arial"/>
                <a:ea typeface="ＭＳ Ｐゴシック" charset="-128"/>
                <a:cs typeface="ＭＳ Ｐゴシック" charset="-128"/>
              </a:rPr>
              <a:t>5m </a:t>
            </a:r>
          </a:p>
          <a:p>
            <a:pPr algn="r" defTabSz="457200">
              <a:defRPr/>
            </a:pPr>
            <a:r>
              <a:rPr lang="en-US" sz="1000" dirty="0">
                <a:solidFill>
                  <a:schemeClr val="bg1"/>
                </a:solidFill>
                <a:latin typeface="Arial"/>
                <a:ea typeface="ＭＳ Ｐゴシック" charset="-128"/>
                <a:cs typeface="ＭＳ Ｐゴシック" charset="-128"/>
              </a:rPr>
              <a:t>Fairing</a:t>
            </a:r>
          </a:p>
        </p:txBody>
      </p:sp>
      <p:cxnSp>
        <p:nvCxnSpPr>
          <p:cNvPr id="247" name="Straight Connector 246"/>
          <p:cNvCxnSpPr/>
          <p:nvPr/>
        </p:nvCxnSpPr>
        <p:spPr bwMode="auto">
          <a:xfrm>
            <a:off x="7413327" y="6252392"/>
            <a:ext cx="1188707" cy="0"/>
          </a:xfrm>
          <a:prstGeom prst="line">
            <a:avLst/>
          </a:prstGeom>
          <a:solidFill>
            <a:schemeClr val="accent1"/>
          </a:solidFill>
          <a:ln w="9525" cap="flat" cmpd="sng" algn="ctr">
            <a:solidFill>
              <a:schemeClr val="bg1"/>
            </a:solidFill>
            <a:prstDash val="dash"/>
            <a:round/>
            <a:headEnd type="none" w="med" len="med"/>
            <a:tailEnd type="none" w="med" len="med"/>
          </a:ln>
          <a:effectLst/>
        </p:spPr>
      </p:cxnSp>
      <p:sp>
        <p:nvSpPr>
          <p:cNvPr id="249" name="TextBox 248"/>
          <p:cNvSpPr txBox="1"/>
          <p:nvPr/>
        </p:nvSpPr>
        <p:spPr>
          <a:xfrm>
            <a:off x="6750902" y="3558730"/>
            <a:ext cx="1042285" cy="307777"/>
          </a:xfrm>
          <a:prstGeom prst="rect">
            <a:avLst/>
          </a:prstGeom>
          <a:noFill/>
        </p:spPr>
        <p:txBody>
          <a:bodyPr wrap="square" lIns="0" tIns="0" rIns="0" bIns="0" rtlCol="0">
            <a:spAutoFit/>
          </a:bodyPr>
          <a:lstStyle/>
          <a:p>
            <a:pPr algn="ctr" defTabSz="457200">
              <a:defRPr/>
            </a:pPr>
            <a:r>
              <a:rPr lang="en-US" sz="1000" b="1" dirty="0">
                <a:solidFill>
                  <a:schemeClr val="bg1"/>
                </a:solidFill>
                <a:latin typeface="Arial"/>
                <a:ea typeface="ＭＳ Ｐゴシック" charset="-128"/>
                <a:cs typeface="ＭＳ Ｐゴシック" charset="-128"/>
              </a:rPr>
              <a:t>Primary </a:t>
            </a:r>
          </a:p>
          <a:p>
            <a:pPr algn="ctr" defTabSz="457200">
              <a:defRPr/>
            </a:pPr>
            <a:r>
              <a:rPr lang="en-US" sz="1000" b="1" dirty="0">
                <a:solidFill>
                  <a:schemeClr val="bg1"/>
                </a:solidFill>
                <a:latin typeface="Arial"/>
                <a:ea typeface="ＭＳ Ｐゴシック" charset="-128"/>
                <a:cs typeface="ＭＳ Ｐゴシック" charset="-128"/>
              </a:rPr>
              <a:t>Payload </a:t>
            </a:r>
          </a:p>
        </p:txBody>
      </p:sp>
      <p:cxnSp>
        <p:nvCxnSpPr>
          <p:cNvPr id="257" name="Straight Connector 256"/>
          <p:cNvCxnSpPr>
            <a:cxnSpLocks/>
          </p:cNvCxnSpPr>
          <p:nvPr/>
        </p:nvCxnSpPr>
        <p:spPr bwMode="auto">
          <a:xfrm flipV="1">
            <a:off x="8440760" y="2872524"/>
            <a:ext cx="1102812" cy="66992"/>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265" name="Straight Connector 264"/>
          <p:cNvCxnSpPr>
            <a:cxnSpLocks/>
          </p:cNvCxnSpPr>
          <p:nvPr/>
        </p:nvCxnSpPr>
        <p:spPr bwMode="auto">
          <a:xfrm flipV="1">
            <a:off x="8613788" y="3896966"/>
            <a:ext cx="952980" cy="2355426"/>
          </a:xfrm>
          <a:prstGeom prst="line">
            <a:avLst/>
          </a:prstGeom>
          <a:solidFill>
            <a:schemeClr val="accent1"/>
          </a:solidFill>
          <a:ln w="9525" cap="flat" cmpd="sng" algn="ctr">
            <a:solidFill>
              <a:schemeClr val="bg1"/>
            </a:solidFill>
            <a:prstDash val="dash"/>
            <a:round/>
            <a:headEnd type="none" w="med" len="med"/>
            <a:tailEnd type="none" w="med" len="med"/>
          </a:ln>
          <a:effectLst/>
        </p:spPr>
      </p:cxnSp>
      <p:sp>
        <p:nvSpPr>
          <p:cNvPr id="280" name="TextBox 279"/>
          <p:cNvSpPr txBox="1"/>
          <p:nvPr/>
        </p:nvSpPr>
        <p:spPr>
          <a:xfrm>
            <a:off x="9756419" y="1264931"/>
            <a:ext cx="1220206" cy="523220"/>
          </a:xfrm>
          <a:prstGeom prst="rect">
            <a:avLst/>
          </a:prstGeom>
          <a:noFill/>
        </p:spPr>
        <p:txBody>
          <a:bodyPr wrap="none" rtlCol="0">
            <a:spAutoFit/>
          </a:bodyPr>
          <a:lstStyle/>
          <a:p>
            <a:pPr algn="ctr" defTabSz="457200">
              <a:defRPr/>
            </a:pPr>
            <a:r>
              <a:rPr lang="en-US" sz="1400" b="1" dirty="0">
                <a:solidFill>
                  <a:schemeClr val="bg1"/>
                </a:solidFill>
                <a:latin typeface="Arial"/>
                <a:cs typeface="Arial" pitchFamily="34" charset="0"/>
              </a:rPr>
              <a:t>SLS Block 1</a:t>
            </a:r>
            <a:endParaRPr lang="en-US" sz="1200" b="1" dirty="0">
              <a:solidFill>
                <a:schemeClr val="bg1"/>
              </a:solidFill>
              <a:latin typeface="Arial"/>
              <a:cs typeface="Arial" pitchFamily="34" charset="0"/>
            </a:endParaRPr>
          </a:p>
          <a:p>
            <a:pPr algn="ctr" defTabSz="457200">
              <a:defRPr/>
            </a:pPr>
            <a:r>
              <a:rPr lang="en-US" sz="1400" b="1" dirty="0">
                <a:solidFill>
                  <a:schemeClr val="bg1"/>
                </a:solidFill>
                <a:latin typeface="Arial"/>
                <a:cs typeface="Arial" pitchFamily="34" charset="0"/>
              </a:rPr>
              <a:t>Cargo</a:t>
            </a:r>
          </a:p>
        </p:txBody>
      </p:sp>
      <p:sp>
        <p:nvSpPr>
          <p:cNvPr id="78" name="TextBox 77"/>
          <p:cNvSpPr txBox="1"/>
          <p:nvPr/>
        </p:nvSpPr>
        <p:spPr>
          <a:xfrm>
            <a:off x="4484415" y="2594176"/>
            <a:ext cx="937964" cy="184666"/>
          </a:xfrm>
          <a:prstGeom prst="rect">
            <a:avLst/>
          </a:prstGeom>
          <a:noFill/>
        </p:spPr>
        <p:txBody>
          <a:bodyPr wrap="square" lIns="0" tIns="0" rIns="0" bIns="0" rtlCol="0">
            <a:spAutoFit/>
          </a:bodyPr>
          <a:lstStyle>
            <a:defPPr>
              <a:defRPr lang="en-US"/>
            </a:defPPr>
            <a:lvl1pPr algn="ctr" defTabSz="457200">
              <a:defRPr sz="1000">
                <a:solidFill>
                  <a:srgbClr val="000000"/>
                </a:solidFill>
                <a:latin typeface="Arial" charset="0"/>
                <a:ea typeface="ＭＳ Ｐゴシック" charset="-128"/>
                <a:cs typeface="ＭＳ Ｐゴシック" charset="-128"/>
              </a:defRPr>
            </a:lvl1pPr>
          </a:lstStyle>
          <a:p>
            <a:pPr>
              <a:defRPr/>
            </a:pPr>
            <a:r>
              <a:rPr lang="en-US" sz="1200" b="1" i="1" dirty="0">
                <a:solidFill>
                  <a:schemeClr val="bg1"/>
                </a:solidFill>
              </a:rPr>
              <a:t>CubeSats </a:t>
            </a:r>
            <a:endParaRPr lang="en-US" sz="1200" i="1" dirty="0">
              <a:solidFill>
                <a:schemeClr val="bg1"/>
              </a:solidFill>
            </a:endParaRPr>
          </a:p>
        </p:txBody>
      </p:sp>
      <p:sp>
        <p:nvSpPr>
          <p:cNvPr id="104" name="TextBox 103"/>
          <p:cNvSpPr txBox="1"/>
          <p:nvPr/>
        </p:nvSpPr>
        <p:spPr>
          <a:xfrm>
            <a:off x="4718444" y="5625149"/>
            <a:ext cx="2297068" cy="153888"/>
          </a:xfrm>
          <a:prstGeom prst="rect">
            <a:avLst/>
          </a:prstGeom>
          <a:solidFill>
            <a:schemeClr val="tx1"/>
          </a:solidFill>
        </p:spPr>
        <p:txBody>
          <a:bodyPr wrap="square" lIns="0" tIns="0" rIns="0" bIns="0" rtlCol="0">
            <a:spAutoFit/>
          </a:bodyPr>
          <a:lstStyle/>
          <a:p>
            <a:pPr algn="ctr" defTabSz="457200">
              <a:defRPr/>
            </a:pPr>
            <a:r>
              <a:rPr lang="en-US" sz="1000" dirty="0">
                <a:solidFill>
                  <a:schemeClr val="bg1"/>
                </a:solidFill>
                <a:latin typeface="Arial"/>
                <a:ea typeface="ＭＳ Ｐゴシック" charset="-128"/>
                <a:cs typeface="ＭＳ Ｐゴシック" charset="-128"/>
              </a:rPr>
              <a:t>Launch Vehicle Stage Adapter (LVSA)</a:t>
            </a:r>
          </a:p>
        </p:txBody>
      </p:sp>
      <p:pic>
        <p:nvPicPr>
          <p:cNvPr id="102" name="Picture 101">
            <a:extLst>
              <a:ext uri="{FF2B5EF4-FFF2-40B4-BE49-F238E27FC236}">
                <a16:creationId xmlns:a16="http://schemas.microsoft.com/office/drawing/2014/main" id="{AC25ABD9-4070-C74E-AFAA-74D6AB7F34C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795244" y="2939517"/>
            <a:ext cx="584821" cy="2072199"/>
          </a:xfrm>
          <a:prstGeom prst="rect">
            <a:avLst/>
          </a:prstGeom>
        </p:spPr>
      </p:pic>
      <p:cxnSp>
        <p:nvCxnSpPr>
          <p:cNvPr id="250" name="Straight Arrow Connector 249"/>
          <p:cNvCxnSpPr>
            <a:cxnSpLocks/>
          </p:cNvCxnSpPr>
          <p:nvPr/>
        </p:nvCxnSpPr>
        <p:spPr bwMode="auto">
          <a:xfrm>
            <a:off x="7573976" y="3830172"/>
            <a:ext cx="363678" cy="248282"/>
          </a:xfrm>
          <a:prstGeom prst="straightConnector1">
            <a:avLst/>
          </a:prstGeom>
          <a:solidFill>
            <a:schemeClr val="accent1"/>
          </a:solidFill>
          <a:ln w="9525" cap="flat" cmpd="sng" algn="ctr">
            <a:solidFill>
              <a:schemeClr val="bg2"/>
            </a:solidFill>
            <a:prstDash val="solid"/>
            <a:round/>
            <a:headEnd type="none" w="med" len="med"/>
            <a:tailEnd type="stealth" w="med" len="lg"/>
          </a:ln>
          <a:effectLst>
            <a:glow rad="25400">
              <a:srgbClr val="FFFFFF">
                <a:alpha val="75000"/>
              </a:srgbClr>
            </a:glow>
          </a:effectLst>
        </p:spPr>
      </p:cxnSp>
      <p:cxnSp>
        <p:nvCxnSpPr>
          <p:cNvPr id="105" name="Straight Arrow Connector 104">
            <a:extLst>
              <a:ext uri="{FF2B5EF4-FFF2-40B4-BE49-F238E27FC236}">
                <a16:creationId xmlns:a16="http://schemas.microsoft.com/office/drawing/2014/main" id="{FB0BFB73-ED81-024D-BE33-D9B0C55F50E0}"/>
              </a:ext>
            </a:extLst>
          </p:cNvPr>
          <p:cNvCxnSpPr>
            <a:cxnSpLocks/>
            <a:stCxn id="104" idx="1"/>
          </p:cNvCxnSpPr>
          <p:nvPr/>
        </p:nvCxnSpPr>
        <p:spPr bwMode="auto">
          <a:xfrm flipH="1">
            <a:off x="3944300" y="5702093"/>
            <a:ext cx="774144" cy="126755"/>
          </a:xfrm>
          <a:prstGeom prst="straightConnector1">
            <a:avLst/>
          </a:prstGeom>
          <a:solidFill>
            <a:schemeClr val="accent1"/>
          </a:solidFill>
          <a:ln w="9525" cap="flat" cmpd="sng" algn="ctr">
            <a:solidFill>
              <a:schemeClr val="bg2"/>
            </a:solidFill>
            <a:prstDash val="solid"/>
            <a:round/>
            <a:headEnd type="none" w="med" len="med"/>
            <a:tailEnd type="stealth" w="med" len="lg"/>
          </a:ln>
          <a:effectLst/>
        </p:spPr>
      </p:cxnSp>
      <p:cxnSp>
        <p:nvCxnSpPr>
          <p:cNvPr id="106" name="Straight Arrow Connector 105">
            <a:extLst>
              <a:ext uri="{FF2B5EF4-FFF2-40B4-BE49-F238E27FC236}">
                <a16:creationId xmlns:a16="http://schemas.microsoft.com/office/drawing/2014/main" id="{37AD42BF-FDAC-BC48-9A8C-7E09C80FC648}"/>
              </a:ext>
            </a:extLst>
          </p:cNvPr>
          <p:cNvCxnSpPr>
            <a:cxnSpLocks/>
            <a:stCxn id="104" idx="3"/>
          </p:cNvCxnSpPr>
          <p:nvPr/>
        </p:nvCxnSpPr>
        <p:spPr bwMode="auto">
          <a:xfrm>
            <a:off x="7015512" y="5702093"/>
            <a:ext cx="757273" cy="74600"/>
          </a:xfrm>
          <a:prstGeom prst="straightConnector1">
            <a:avLst/>
          </a:prstGeom>
          <a:solidFill>
            <a:schemeClr val="accent1"/>
          </a:solidFill>
          <a:ln w="9525" cap="flat" cmpd="sng" algn="ctr">
            <a:solidFill>
              <a:schemeClr val="bg2"/>
            </a:solidFill>
            <a:prstDash val="solid"/>
            <a:round/>
            <a:headEnd type="none" w="med" len="med"/>
            <a:tailEnd type="stealth" w="med" len="lg"/>
          </a:ln>
          <a:effectLst/>
        </p:spPr>
      </p:cxnSp>
      <p:cxnSp>
        <p:nvCxnSpPr>
          <p:cNvPr id="112" name="Straight Arrow Connector 111">
            <a:extLst>
              <a:ext uri="{FF2B5EF4-FFF2-40B4-BE49-F238E27FC236}">
                <a16:creationId xmlns:a16="http://schemas.microsoft.com/office/drawing/2014/main" id="{893B1E9D-9EF2-9E4B-BE33-F3145721AF48}"/>
              </a:ext>
            </a:extLst>
          </p:cNvPr>
          <p:cNvCxnSpPr>
            <a:cxnSpLocks/>
          </p:cNvCxnSpPr>
          <p:nvPr/>
        </p:nvCxnSpPr>
        <p:spPr bwMode="auto">
          <a:xfrm flipH="1">
            <a:off x="3999670" y="5212135"/>
            <a:ext cx="959082" cy="0"/>
          </a:xfrm>
          <a:prstGeom prst="straightConnector1">
            <a:avLst/>
          </a:prstGeom>
          <a:solidFill>
            <a:schemeClr val="accent1"/>
          </a:solidFill>
          <a:ln w="9525" cap="flat" cmpd="sng" algn="ctr">
            <a:solidFill>
              <a:schemeClr val="bg2"/>
            </a:solidFill>
            <a:prstDash val="solid"/>
            <a:round/>
            <a:headEnd type="none" w="med" len="med"/>
            <a:tailEnd type="stealth" w="med" len="lg"/>
          </a:ln>
          <a:effectLst/>
        </p:spPr>
      </p:cxnSp>
      <p:cxnSp>
        <p:nvCxnSpPr>
          <p:cNvPr id="113" name="Straight Arrow Connector 112">
            <a:extLst>
              <a:ext uri="{FF2B5EF4-FFF2-40B4-BE49-F238E27FC236}">
                <a16:creationId xmlns:a16="http://schemas.microsoft.com/office/drawing/2014/main" id="{1092BD7A-ADEF-FE4C-8E7B-BC7A3C90823B}"/>
              </a:ext>
            </a:extLst>
          </p:cNvPr>
          <p:cNvCxnSpPr>
            <a:cxnSpLocks/>
          </p:cNvCxnSpPr>
          <p:nvPr/>
        </p:nvCxnSpPr>
        <p:spPr bwMode="auto">
          <a:xfrm>
            <a:off x="7070554" y="5212135"/>
            <a:ext cx="757604" cy="0"/>
          </a:xfrm>
          <a:prstGeom prst="straightConnector1">
            <a:avLst/>
          </a:prstGeom>
          <a:solidFill>
            <a:schemeClr val="accent1"/>
          </a:solidFill>
          <a:ln w="9525" cap="flat" cmpd="sng" algn="ctr">
            <a:solidFill>
              <a:schemeClr val="bg2"/>
            </a:solidFill>
            <a:prstDash val="solid"/>
            <a:round/>
            <a:headEnd type="none" w="med" len="med"/>
            <a:tailEnd type="stealth" w="med" len="lg"/>
          </a:ln>
          <a:effectLst/>
        </p:spPr>
      </p:cxnSp>
      <p:sp>
        <p:nvSpPr>
          <p:cNvPr id="121" name="TextBox 120">
            <a:extLst>
              <a:ext uri="{FF2B5EF4-FFF2-40B4-BE49-F238E27FC236}">
                <a16:creationId xmlns:a16="http://schemas.microsoft.com/office/drawing/2014/main" id="{93429B7C-7704-7842-B681-BC502405BEFB}"/>
              </a:ext>
            </a:extLst>
          </p:cNvPr>
          <p:cNvSpPr txBox="1"/>
          <p:nvPr/>
        </p:nvSpPr>
        <p:spPr>
          <a:xfrm>
            <a:off x="8260503" y="3401218"/>
            <a:ext cx="1592353" cy="646331"/>
          </a:xfrm>
          <a:prstGeom prst="rect">
            <a:avLst/>
          </a:prstGeom>
          <a:noFill/>
        </p:spPr>
        <p:txBody>
          <a:bodyPr wrap="square" lIns="0" tIns="0" rIns="0" bIns="0" rtlCol="0">
            <a:spAutoFit/>
          </a:bodyPr>
          <a:lstStyle/>
          <a:p>
            <a:pPr algn="ctr" defTabSz="457200">
              <a:defRPr/>
            </a:pPr>
            <a:r>
              <a:rPr lang="en-US" sz="1050" b="1" dirty="0">
                <a:solidFill>
                  <a:schemeClr val="bg1"/>
                </a:solidFill>
                <a:latin typeface="Arial"/>
                <a:ea typeface="ＭＳ Ｐゴシック" charset="-128"/>
                <a:cs typeface="ＭＳ Ｐゴシック" charset="-128"/>
              </a:rPr>
              <a:t>Integrated Spacecraft/Payload </a:t>
            </a:r>
          </a:p>
          <a:p>
            <a:pPr algn="ctr" defTabSz="457200">
              <a:defRPr/>
            </a:pPr>
            <a:r>
              <a:rPr lang="en-US" sz="1050" b="1" dirty="0">
                <a:solidFill>
                  <a:schemeClr val="bg1"/>
                </a:solidFill>
                <a:latin typeface="Arial"/>
                <a:ea typeface="ＭＳ Ｐゴシック" charset="-128"/>
                <a:cs typeface="ＭＳ Ｐゴシック" charset="-128"/>
              </a:rPr>
              <a:t>Element </a:t>
            </a:r>
          </a:p>
          <a:p>
            <a:pPr algn="ctr" defTabSz="457200">
              <a:defRPr/>
            </a:pPr>
            <a:r>
              <a:rPr lang="en-US" sz="1050" b="1" dirty="0">
                <a:solidFill>
                  <a:schemeClr val="bg1"/>
                </a:solidFill>
                <a:latin typeface="Arial"/>
                <a:ea typeface="ＭＳ Ｐゴシック" charset="-128"/>
                <a:cs typeface="ＭＳ Ｐゴシック" charset="-128"/>
              </a:rPr>
              <a:t>(ISPE)</a:t>
            </a:r>
          </a:p>
        </p:txBody>
      </p:sp>
      <p:sp>
        <p:nvSpPr>
          <p:cNvPr id="122" name="TextBox 121">
            <a:extLst>
              <a:ext uri="{FF2B5EF4-FFF2-40B4-BE49-F238E27FC236}">
                <a16:creationId xmlns:a16="http://schemas.microsoft.com/office/drawing/2014/main" id="{38CE530B-B2A1-8444-BE08-EBA425737BB3}"/>
              </a:ext>
            </a:extLst>
          </p:cNvPr>
          <p:cNvSpPr txBox="1"/>
          <p:nvPr/>
        </p:nvSpPr>
        <p:spPr>
          <a:xfrm>
            <a:off x="1841474" y="3595846"/>
            <a:ext cx="670784" cy="161583"/>
          </a:xfrm>
          <a:prstGeom prst="rect">
            <a:avLst/>
          </a:prstGeom>
          <a:noFill/>
        </p:spPr>
        <p:txBody>
          <a:bodyPr wrap="square" lIns="0" tIns="0" rIns="0" bIns="0" rtlCol="0">
            <a:spAutoFit/>
          </a:bodyPr>
          <a:lstStyle/>
          <a:p>
            <a:pPr algn="ctr" defTabSz="457200">
              <a:defRPr/>
            </a:pPr>
            <a:r>
              <a:rPr lang="en-US" sz="1050" b="1" dirty="0">
                <a:solidFill>
                  <a:schemeClr val="bg1"/>
                </a:solidFill>
                <a:latin typeface="Arial"/>
                <a:ea typeface="ＭＳ Ｐゴシック" charset="-128"/>
                <a:cs typeface="ＭＳ Ｐゴシック" charset="-128"/>
              </a:rPr>
              <a:t>ISPE</a:t>
            </a:r>
          </a:p>
        </p:txBody>
      </p:sp>
      <p:pic>
        <p:nvPicPr>
          <p:cNvPr id="152" name="Picture 151">
            <a:extLst>
              <a:ext uri="{FF2B5EF4-FFF2-40B4-BE49-F238E27FC236}">
                <a16:creationId xmlns:a16="http://schemas.microsoft.com/office/drawing/2014/main" id="{42577E92-DC0C-6649-B00D-851D35649159}"/>
              </a:ext>
            </a:extLst>
          </p:cNvPr>
          <p:cNvPicPr>
            <a:picLocks noChangeAspect="1"/>
          </p:cNvPicPr>
          <p:nvPr/>
        </p:nvPicPr>
        <p:blipFill>
          <a:blip r:embed="rId9" cstate="email">
            <a:clrChange>
              <a:clrFrom>
                <a:srgbClr val="FBFBFC"/>
              </a:clrFrom>
              <a:clrTo>
                <a:srgbClr val="FBFBFC">
                  <a:alpha val="0"/>
                </a:srgbClr>
              </a:clrTo>
            </a:clrChange>
            <a:extLst>
              <a:ext uri="{28A0092B-C50C-407E-A947-70E740481C1C}">
                <a14:useLocalDpi xmlns:a14="http://schemas.microsoft.com/office/drawing/2010/main"/>
              </a:ext>
            </a:extLst>
          </a:blip>
          <a:stretch>
            <a:fillRect/>
          </a:stretch>
        </p:blipFill>
        <p:spPr>
          <a:xfrm>
            <a:off x="4286583" y="3558091"/>
            <a:ext cx="1345799" cy="1147967"/>
          </a:xfrm>
          <a:prstGeom prst="rect">
            <a:avLst/>
          </a:prstGeom>
        </p:spPr>
      </p:pic>
      <p:pic>
        <p:nvPicPr>
          <p:cNvPr id="160" name="Picture 159" descr="ICPS_closeup_med.png">
            <a:extLst>
              <a:ext uri="{FF2B5EF4-FFF2-40B4-BE49-F238E27FC236}">
                <a16:creationId xmlns:a16="http://schemas.microsoft.com/office/drawing/2014/main" id="{18BBA7B1-C289-0647-A67C-1B12E92B8508}"/>
              </a:ext>
            </a:extLst>
          </p:cNvPr>
          <p:cNvPicPr>
            <a:picLocks noChangeAspect="1"/>
          </p:cNvPicPr>
          <p:nvPr/>
        </p:nvPicPr>
        <p:blipFill rotWithShape="1">
          <a:blip r:embed="rId10" cstate="email">
            <a:alphaModFix amt="35000"/>
            <a:extLst>
              <a:ext uri="{BEBA8EAE-BF5A-486C-A8C5-ECC9F3942E4B}">
                <a14:imgProps xmlns:a14="http://schemas.microsoft.com/office/drawing/2010/main">
                  <a14:imgLayer r:embed="rId11">
                    <a14:imgEffect>
                      <a14:backgroundRemoval t="0" b="100000" l="0" r="100000"/>
                    </a14:imgEffect>
                    <a14:imgEffect>
                      <a14:saturation sat="0"/>
                    </a14:imgEffect>
                  </a14:imgLayer>
                </a14:imgProps>
              </a:ext>
              <a:ext uri="{28A0092B-C50C-407E-A947-70E740481C1C}">
                <a14:useLocalDpi xmlns:a14="http://schemas.microsoft.com/office/drawing/2010/main"/>
              </a:ext>
            </a:extLst>
          </a:blip>
          <a:srcRect/>
          <a:stretch/>
        </p:blipFill>
        <p:spPr>
          <a:xfrm>
            <a:off x="7799973" y="5375534"/>
            <a:ext cx="562866" cy="713460"/>
          </a:xfrm>
          <a:prstGeom prst="rect">
            <a:avLst/>
          </a:prstGeom>
        </p:spPr>
      </p:pic>
      <p:cxnSp>
        <p:nvCxnSpPr>
          <p:cNvPr id="162" name="Straight Arrow Connector 161">
            <a:extLst>
              <a:ext uri="{FF2B5EF4-FFF2-40B4-BE49-F238E27FC236}">
                <a16:creationId xmlns:a16="http://schemas.microsoft.com/office/drawing/2014/main" id="{ED3F0C3A-FE3D-7F4F-8C7E-D7475FCABEF7}"/>
              </a:ext>
            </a:extLst>
          </p:cNvPr>
          <p:cNvCxnSpPr>
            <a:cxnSpLocks/>
          </p:cNvCxnSpPr>
          <p:nvPr/>
        </p:nvCxnSpPr>
        <p:spPr bwMode="auto">
          <a:xfrm flipH="1">
            <a:off x="4023035" y="4996018"/>
            <a:ext cx="540937" cy="0"/>
          </a:xfrm>
          <a:prstGeom prst="straightConnector1">
            <a:avLst/>
          </a:prstGeom>
          <a:solidFill>
            <a:schemeClr val="accent1"/>
          </a:solidFill>
          <a:ln w="9525" cap="flat" cmpd="sng" algn="ctr">
            <a:solidFill>
              <a:schemeClr val="bg2"/>
            </a:solidFill>
            <a:prstDash val="solid"/>
            <a:round/>
            <a:headEnd type="none" w="med" len="med"/>
            <a:tailEnd type="stealth" w="med" len="lg"/>
          </a:ln>
          <a:effectLst/>
        </p:spPr>
      </p:cxnSp>
      <p:sp>
        <p:nvSpPr>
          <p:cNvPr id="165" name="TextBox 164">
            <a:extLst>
              <a:ext uri="{FF2B5EF4-FFF2-40B4-BE49-F238E27FC236}">
                <a16:creationId xmlns:a16="http://schemas.microsoft.com/office/drawing/2014/main" id="{C435C699-B3C0-A541-A56A-F4FE96C1D8DF}"/>
              </a:ext>
            </a:extLst>
          </p:cNvPr>
          <p:cNvSpPr txBox="1"/>
          <p:nvPr/>
        </p:nvSpPr>
        <p:spPr>
          <a:xfrm>
            <a:off x="4610279" y="4925117"/>
            <a:ext cx="1633299" cy="153888"/>
          </a:xfrm>
          <a:prstGeom prst="rect">
            <a:avLst/>
          </a:prstGeom>
          <a:noFill/>
        </p:spPr>
        <p:txBody>
          <a:bodyPr wrap="square" lIns="0" tIns="0" rIns="0" bIns="0" rtlCol="0">
            <a:spAutoFit/>
          </a:bodyPr>
          <a:lstStyle/>
          <a:p>
            <a:pPr defTabSz="457200">
              <a:defRPr/>
            </a:pPr>
            <a:r>
              <a:rPr lang="en-US" sz="1000" dirty="0">
                <a:solidFill>
                  <a:schemeClr val="bg1"/>
                </a:solidFill>
                <a:latin typeface="Arial"/>
                <a:ea typeface="ＭＳ Ｐゴシック" charset="-128"/>
                <a:cs typeface="ＭＳ Ｐゴシック" charset="-128"/>
              </a:rPr>
              <a:t>Orion Stage Adapter (OSA)</a:t>
            </a:r>
          </a:p>
        </p:txBody>
      </p:sp>
      <p:sp>
        <p:nvSpPr>
          <p:cNvPr id="167" name="TextBox 166">
            <a:extLst>
              <a:ext uri="{FF2B5EF4-FFF2-40B4-BE49-F238E27FC236}">
                <a16:creationId xmlns:a16="http://schemas.microsoft.com/office/drawing/2014/main" id="{77AED901-0D74-2D4B-820C-D3B08FA69C19}"/>
              </a:ext>
            </a:extLst>
          </p:cNvPr>
          <p:cNvSpPr txBox="1"/>
          <p:nvPr/>
        </p:nvSpPr>
        <p:spPr>
          <a:xfrm>
            <a:off x="6839940" y="4214411"/>
            <a:ext cx="707419" cy="307777"/>
          </a:xfrm>
          <a:prstGeom prst="rect">
            <a:avLst/>
          </a:prstGeom>
          <a:noFill/>
        </p:spPr>
        <p:txBody>
          <a:bodyPr wrap="square" lIns="0" tIns="0" rIns="0" bIns="0" rtlCol="0">
            <a:spAutoFit/>
          </a:bodyPr>
          <a:lstStyle/>
          <a:p>
            <a:pPr algn="r" defTabSz="457200">
              <a:defRPr/>
            </a:pPr>
            <a:r>
              <a:rPr lang="en-US" sz="1000" dirty="0">
                <a:solidFill>
                  <a:schemeClr val="bg1"/>
                </a:solidFill>
                <a:latin typeface="Arial"/>
                <a:ea typeface="ＭＳ Ｐゴシック" charset="-128"/>
                <a:cs typeface="ＭＳ Ｐゴシック" charset="-128"/>
              </a:rPr>
              <a:t>Payload Adapter </a:t>
            </a:r>
          </a:p>
        </p:txBody>
      </p:sp>
      <p:cxnSp>
        <p:nvCxnSpPr>
          <p:cNvPr id="168" name="Straight Arrow Connector 167">
            <a:extLst>
              <a:ext uri="{FF2B5EF4-FFF2-40B4-BE49-F238E27FC236}">
                <a16:creationId xmlns:a16="http://schemas.microsoft.com/office/drawing/2014/main" id="{3F75D8DC-231B-DC4E-BB65-0B6B68E52422}"/>
              </a:ext>
            </a:extLst>
          </p:cNvPr>
          <p:cNvCxnSpPr>
            <a:cxnSpLocks/>
          </p:cNvCxnSpPr>
          <p:nvPr/>
        </p:nvCxnSpPr>
        <p:spPr bwMode="auto">
          <a:xfrm>
            <a:off x="7599598" y="4501998"/>
            <a:ext cx="371361" cy="423717"/>
          </a:xfrm>
          <a:prstGeom prst="straightConnector1">
            <a:avLst/>
          </a:prstGeom>
          <a:solidFill>
            <a:schemeClr val="accent1"/>
          </a:solidFill>
          <a:ln w="9525" cap="flat" cmpd="sng" algn="ctr">
            <a:solidFill>
              <a:schemeClr val="bg2"/>
            </a:solidFill>
            <a:prstDash val="solid"/>
            <a:round/>
            <a:headEnd type="none" w="med" len="med"/>
            <a:tailEnd type="stealth" w="med" len="lg"/>
          </a:ln>
          <a:effectLst>
            <a:glow rad="25400">
              <a:srgbClr val="FFFFFF">
                <a:alpha val="75000"/>
              </a:srgbClr>
            </a:glow>
          </a:effectLst>
        </p:spPr>
      </p:cxnSp>
      <p:sp>
        <p:nvSpPr>
          <p:cNvPr id="3" name="Title 2">
            <a:extLst>
              <a:ext uri="{FF2B5EF4-FFF2-40B4-BE49-F238E27FC236}">
                <a16:creationId xmlns:a16="http://schemas.microsoft.com/office/drawing/2014/main" id="{C17AB378-9D8B-AD48-A1F0-096DF0DB0478}"/>
              </a:ext>
            </a:extLst>
          </p:cNvPr>
          <p:cNvSpPr>
            <a:spLocks noGrp="1"/>
          </p:cNvSpPr>
          <p:nvPr>
            <p:ph type="title"/>
          </p:nvPr>
        </p:nvSpPr>
        <p:spPr/>
        <p:txBody>
          <a:bodyPr/>
          <a:lstStyle/>
          <a:p>
            <a:r>
              <a:rPr lang="en-US" dirty="0"/>
              <a:t> </a:t>
            </a:r>
          </a:p>
        </p:txBody>
      </p:sp>
      <p:sp>
        <p:nvSpPr>
          <p:cNvPr id="13" name="Slide Number Placeholder 12">
            <a:extLst>
              <a:ext uri="{FF2B5EF4-FFF2-40B4-BE49-F238E27FC236}">
                <a16:creationId xmlns:a16="http://schemas.microsoft.com/office/drawing/2014/main" id="{8ED0E4CA-6600-BE4C-A26F-2C6D55A65D2C}"/>
              </a:ext>
            </a:extLst>
          </p:cNvPr>
          <p:cNvSpPr>
            <a:spLocks noGrp="1"/>
          </p:cNvSpPr>
          <p:nvPr>
            <p:ph type="sldNum" sz="quarter" idx="4"/>
          </p:nvPr>
        </p:nvSpPr>
        <p:spPr/>
        <p:txBody>
          <a:bodyPr/>
          <a:lstStyle/>
          <a:p>
            <a:r>
              <a:rPr lang="en-US"/>
              <a:t>0689</a:t>
            </a:r>
            <a:endParaRPr lang="en-US" dirty="0"/>
          </a:p>
        </p:txBody>
      </p:sp>
      <p:sp>
        <p:nvSpPr>
          <p:cNvPr id="59" name="Title 13">
            <a:extLst>
              <a:ext uri="{FF2B5EF4-FFF2-40B4-BE49-F238E27FC236}">
                <a16:creationId xmlns:a16="http://schemas.microsoft.com/office/drawing/2014/main" id="{158B777B-A0D1-0748-A5F3-158617EE2ED7}"/>
              </a:ext>
            </a:extLst>
          </p:cNvPr>
          <p:cNvSpPr txBox="1">
            <a:spLocks/>
          </p:cNvSpPr>
          <p:nvPr/>
        </p:nvSpPr>
        <p:spPr>
          <a:xfrm>
            <a:off x="0" y="210802"/>
            <a:ext cx="12198347" cy="743643"/>
          </a:xfrm>
        </p:spPr>
        <p:txBody>
          <a:bodyPr anchor="ctr"/>
          <a:lst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184150"/>
            <a:r>
              <a:rPr lang="en-US" altLang="x-none" sz="3600" b="0" dirty="0">
                <a:latin typeface="Century Gothic" panose="020B0502020202020204" pitchFamily="34" charset="0"/>
              </a:rPr>
              <a:t>BLOCK 1 PAYLOAD ACCOMMODATIONS</a:t>
            </a:r>
            <a:endParaRPr lang="en-US" sz="3600" b="0" dirty="0">
              <a:latin typeface="Century Gothic" panose="020B0502020202020204" pitchFamily="34" charset="0"/>
            </a:endParaRPr>
          </a:p>
        </p:txBody>
      </p:sp>
      <p:pic>
        <p:nvPicPr>
          <p:cNvPr id="64" name="Picture 63" descr="ICPS_closeup_med.png">
            <a:extLst>
              <a:ext uri="{FF2B5EF4-FFF2-40B4-BE49-F238E27FC236}">
                <a16:creationId xmlns:a16="http://schemas.microsoft.com/office/drawing/2014/main" id="{7114E606-B5EF-E14D-BE94-C37BDBFA38EE}"/>
              </a:ext>
            </a:extLst>
          </p:cNvPr>
          <p:cNvPicPr>
            <a:picLocks noChangeAspect="1"/>
          </p:cNvPicPr>
          <p:nvPr/>
        </p:nvPicPr>
        <p:blipFill rotWithShape="1">
          <a:blip r:embed="rId10" cstate="email">
            <a:alphaModFix amt="35000"/>
            <a:extLst>
              <a:ext uri="{BEBA8EAE-BF5A-486C-A8C5-ECC9F3942E4B}">
                <a14:imgProps xmlns:a14="http://schemas.microsoft.com/office/drawing/2010/main">
                  <a14:imgLayer r:embed="rId11">
                    <a14:imgEffect>
                      <a14:backgroundRemoval t="0" b="100000" l="0" r="100000"/>
                    </a14:imgEffect>
                    <a14:imgEffect>
                      <a14:saturation sat="0"/>
                    </a14:imgEffect>
                  </a14:imgLayer>
                </a14:imgProps>
              </a:ext>
              <a:ext uri="{28A0092B-C50C-407E-A947-70E740481C1C}">
                <a14:useLocalDpi xmlns:a14="http://schemas.microsoft.com/office/drawing/2010/main"/>
              </a:ext>
            </a:extLst>
          </a:blip>
          <a:srcRect/>
          <a:stretch/>
        </p:blipFill>
        <p:spPr>
          <a:xfrm>
            <a:off x="3460493" y="5392444"/>
            <a:ext cx="562866" cy="713460"/>
          </a:xfrm>
          <a:prstGeom prst="rect">
            <a:avLst/>
          </a:prstGeom>
        </p:spPr>
      </p:pic>
      <p:sp>
        <p:nvSpPr>
          <p:cNvPr id="111" name="TextBox 110">
            <a:extLst>
              <a:ext uri="{FF2B5EF4-FFF2-40B4-BE49-F238E27FC236}">
                <a16:creationId xmlns:a16="http://schemas.microsoft.com/office/drawing/2014/main" id="{D4E13479-75DD-0645-AE32-E2C9DE2DC848}"/>
              </a:ext>
            </a:extLst>
          </p:cNvPr>
          <p:cNvSpPr txBox="1"/>
          <p:nvPr/>
        </p:nvSpPr>
        <p:spPr>
          <a:xfrm>
            <a:off x="4719854" y="5127167"/>
            <a:ext cx="2531390" cy="153888"/>
          </a:xfrm>
          <a:prstGeom prst="rect">
            <a:avLst/>
          </a:prstGeom>
          <a:solidFill>
            <a:schemeClr val="tx1"/>
          </a:solidFill>
        </p:spPr>
        <p:txBody>
          <a:bodyPr wrap="square" lIns="0" tIns="0" rIns="0" bIns="0" rtlCol="0">
            <a:spAutoFit/>
          </a:bodyPr>
          <a:lstStyle/>
          <a:p>
            <a:pPr algn="ctr" defTabSz="457200">
              <a:defRPr/>
            </a:pPr>
            <a:r>
              <a:rPr lang="en-US" sz="1000" dirty="0">
                <a:solidFill>
                  <a:schemeClr val="bg1"/>
                </a:solidFill>
                <a:latin typeface="Arial"/>
                <a:ea typeface="ＭＳ Ｐゴシック" charset="-128"/>
                <a:cs typeface="ＭＳ Ｐゴシック" charset="-128"/>
              </a:rPr>
              <a:t>Interim Cryogenic Propulsion Stage (ICPS)</a:t>
            </a:r>
          </a:p>
        </p:txBody>
      </p:sp>
      <p:sp>
        <p:nvSpPr>
          <p:cNvPr id="2" name="TextBox 1"/>
          <p:cNvSpPr txBox="1"/>
          <p:nvPr/>
        </p:nvSpPr>
        <p:spPr>
          <a:xfrm>
            <a:off x="6642968" y="6365125"/>
            <a:ext cx="2926303" cy="338554"/>
          </a:xfrm>
          <a:prstGeom prst="rect">
            <a:avLst/>
          </a:prstGeom>
          <a:noFill/>
          <a:ln>
            <a:noFill/>
          </a:ln>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sz="1600" b="1" dirty="0">
                <a:solidFill>
                  <a:schemeClr val="bg1"/>
                </a:solidFill>
                <a:latin typeface="Century Gothic" panose="020B0502020202020204" pitchFamily="34" charset="0"/>
              </a:rPr>
              <a:t>229 m</a:t>
            </a:r>
            <a:r>
              <a:rPr lang="en-US" sz="1600" b="1" baseline="30000" dirty="0">
                <a:solidFill>
                  <a:schemeClr val="bg1"/>
                </a:solidFill>
                <a:latin typeface="Century Gothic" panose="020B0502020202020204" pitchFamily="34" charset="0"/>
              </a:rPr>
              <a:t>3 </a:t>
            </a:r>
            <a:r>
              <a:rPr lang="en-US" sz="1600" b="1" dirty="0">
                <a:solidFill>
                  <a:schemeClr val="bg1"/>
                </a:solidFill>
                <a:latin typeface="Century Gothic" panose="020B0502020202020204" pitchFamily="34" charset="0"/>
              </a:rPr>
              <a:t>available volume</a:t>
            </a:r>
          </a:p>
        </p:txBody>
      </p:sp>
      <p:sp>
        <p:nvSpPr>
          <p:cNvPr id="5" name="Rectangle 4"/>
          <p:cNvSpPr/>
          <p:nvPr/>
        </p:nvSpPr>
        <p:spPr>
          <a:xfrm>
            <a:off x="2598058" y="6319213"/>
            <a:ext cx="2313454" cy="338554"/>
          </a:xfrm>
          <a:prstGeom prst="rect">
            <a:avLst/>
          </a:prstGeom>
          <a:noFill/>
          <a:ln>
            <a:noFill/>
          </a:ln>
        </p:spPr>
        <p:style>
          <a:lnRef idx="1">
            <a:schemeClr val="accent6"/>
          </a:lnRef>
          <a:fillRef idx="3">
            <a:schemeClr val="accent6"/>
          </a:fillRef>
          <a:effectRef idx="2">
            <a:schemeClr val="accent6"/>
          </a:effectRef>
          <a:fontRef idx="minor">
            <a:schemeClr val="lt1"/>
          </a:fontRef>
        </p:style>
        <p:txBody>
          <a:bodyPr wrap="none">
            <a:spAutoFit/>
          </a:bodyPr>
          <a:lstStyle/>
          <a:p>
            <a:pPr lvl="0" algn="ctr"/>
            <a:r>
              <a:rPr lang="en-US" sz="1600" b="1" dirty="0">
                <a:solidFill>
                  <a:schemeClr val="bg1"/>
                </a:solidFill>
                <a:latin typeface="Century Gothic" panose="020B0502020202020204" pitchFamily="34" charset="0"/>
              </a:rPr>
              <a:t>Up to 17 places ≤ 12U</a:t>
            </a:r>
          </a:p>
        </p:txBody>
      </p:sp>
      <p:sp>
        <p:nvSpPr>
          <p:cNvPr id="74" name="TextBox 73">
            <a:extLst>
              <a:ext uri="{FF2B5EF4-FFF2-40B4-BE49-F238E27FC236}">
                <a16:creationId xmlns:a16="http://schemas.microsoft.com/office/drawing/2014/main" id="{72B7E55C-0EC7-2746-8948-1F26AD5DBFB0}"/>
              </a:ext>
            </a:extLst>
          </p:cNvPr>
          <p:cNvSpPr txBox="1"/>
          <p:nvPr/>
        </p:nvSpPr>
        <p:spPr>
          <a:xfrm>
            <a:off x="4205443" y="3205330"/>
            <a:ext cx="710439" cy="400110"/>
          </a:xfrm>
          <a:prstGeom prst="rect">
            <a:avLst/>
          </a:prstGeom>
          <a:noFill/>
        </p:spPr>
        <p:txBody>
          <a:bodyPr wrap="square" rtlCol="0">
            <a:spAutoFit/>
          </a:bodyPr>
          <a:lstStyle/>
          <a:p>
            <a:pPr algn="ctr" defTabSz="914071"/>
            <a:r>
              <a:rPr lang="en-US" sz="1000" b="1" dirty="0">
                <a:solidFill>
                  <a:srgbClr val="FFFFFF"/>
                </a:solidFill>
                <a:latin typeface="Century Gothic" panose="020B0502020202020204" pitchFamily="34" charset="0"/>
              </a:rPr>
              <a:t>6U</a:t>
            </a:r>
          </a:p>
          <a:p>
            <a:pPr algn="ctr" defTabSz="914071"/>
            <a:r>
              <a:rPr lang="en-US" sz="1000" b="1" dirty="0">
                <a:solidFill>
                  <a:srgbClr val="FFFFFF"/>
                </a:solidFill>
                <a:latin typeface="Century Gothic" panose="020B0502020202020204" pitchFamily="34" charset="0"/>
              </a:rPr>
              <a:t>14 kg</a:t>
            </a:r>
          </a:p>
        </p:txBody>
      </p:sp>
      <p:sp>
        <p:nvSpPr>
          <p:cNvPr id="75" name="TextBox 74">
            <a:extLst>
              <a:ext uri="{FF2B5EF4-FFF2-40B4-BE49-F238E27FC236}">
                <a16:creationId xmlns:a16="http://schemas.microsoft.com/office/drawing/2014/main" id="{E3BF045E-894E-A24C-8E21-D5B65590F837}"/>
              </a:ext>
            </a:extLst>
          </p:cNvPr>
          <p:cNvSpPr txBox="1"/>
          <p:nvPr/>
        </p:nvSpPr>
        <p:spPr>
          <a:xfrm>
            <a:off x="4992005" y="3205330"/>
            <a:ext cx="747977" cy="400110"/>
          </a:xfrm>
          <a:prstGeom prst="rect">
            <a:avLst/>
          </a:prstGeom>
          <a:noFill/>
        </p:spPr>
        <p:txBody>
          <a:bodyPr wrap="square" rtlCol="0">
            <a:spAutoFit/>
          </a:bodyPr>
          <a:lstStyle/>
          <a:p>
            <a:pPr algn="ctr" defTabSz="914071"/>
            <a:r>
              <a:rPr lang="en-US" sz="1000" b="1" dirty="0">
                <a:solidFill>
                  <a:srgbClr val="FFFFFF"/>
                </a:solidFill>
                <a:latin typeface="Century Gothic" panose="020B0502020202020204" pitchFamily="34" charset="0"/>
              </a:rPr>
              <a:t>12U</a:t>
            </a:r>
          </a:p>
          <a:p>
            <a:pPr algn="ctr" defTabSz="914071"/>
            <a:r>
              <a:rPr lang="en-US" sz="1000" b="1" dirty="0">
                <a:solidFill>
                  <a:srgbClr val="FFFFFF"/>
                </a:solidFill>
                <a:latin typeface="Century Gothic" panose="020B0502020202020204" pitchFamily="34" charset="0"/>
              </a:rPr>
              <a:t>20 kg</a:t>
            </a:r>
          </a:p>
        </p:txBody>
      </p:sp>
      <p:grpSp>
        <p:nvGrpSpPr>
          <p:cNvPr id="269" name="Group 268">
            <a:extLst>
              <a:ext uri="{FF2B5EF4-FFF2-40B4-BE49-F238E27FC236}">
                <a16:creationId xmlns:a16="http://schemas.microsoft.com/office/drawing/2014/main" id="{86E74DBD-DC54-9240-80FD-27D00CD0CA03}"/>
              </a:ext>
            </a:extLst>
          </p:cNvPr>
          <p:cNvGrpSpPr/>
          <p:nvPr/>
        </p:nvGrpSpPr>
        <p:grpSpPr>
          <a:xfrm>
            <a:off x="4416155" y="2953363"/>
            <a:ext cx="381817" cy="255699"/>
            <a:chOff x="4474666" y="1998497"/>
            <a:chExt cx="1045878" cy="700413"/>
          </a:xfrm>
        </p:grpSpPr>
        <p:sp>
          <p:nvSpPr>
            <p:cNvPr id="270" name="Freeform 33">
              <a:extLst>
                <a:ext uri="{FF2B5EF4-FFF2-40B4-BE49-F238E27FC236}">
                  <a16:creationId xmlns:a16="http://schemas.microsoft.com/office/drawing/2014/main" id="{68FFBC70-BA9F-8049-A69B-E9D420E7B281}"/>
                </a:ext>
              </a:extLst>
            </p:cNvPr>
            <p:cNvSpPr>
              <a:spLocks/>
            </p:cNvSpPr>
            <p:nvPr/>
          </p:nvSpPr>
          <p:spPr bwMode="auto">
            <a:xfrm>
              <a:off x="4714378" y="1998497"/>
              <a:ext cx="461963" cy="120650"/>
            </a:xfrm>
            <a:custGeom>
              <a:avLst/>
              <a:gdLst>
                <a:gd name="T0" fmla="*/ 421 w 570"/>
                <a:gd name="T1" fmla="*/ 150 h 150"/>
                <a:gd name="T2" fmla="*/ 421 w 570"/>
                <a:gd name="T3" fmla="*/ 150 h 150"/>
                <a:gd name="T4" fmla="*/ 0 w 570"/>
                <a:gd name="T5" fmla="*/ 150 h 150"/>
                <a:gd name="T6" fmla="*/ 150 w 570"/>
                <a:gd name="T7" fmla="*/ 0 h 150"/>
                <a:gd name="T8" fmla="*/ 570 w 570"/>
                <a:gd name="T9" fmla="*/ 0 h 150"/>
                <a:gd name="T10" fmla="*/ 421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1" y="150"/>
                  </a:moveTo>
                  <a:lnTo>
                    <a:pt x="421" y="150"/>
                  </a:lnTo>
                  <a:lnTo>
                    <a:pt x="0" y="150"/>
                  </a:lnTo>
                  <a:lnTo>
                    <a:pt x="150" y="0"/>
                  </a:lnTo>
                  <a:lnTo>
                    <a:pt x="570" y="0"/>
                  </a:lnTo>
                  <a:lnTo>
                    <a:pt x="421" y="150"/>
                  </a:lnTo>
                  <a:close/>
                </a:path>
              </a:pathLst>
            </a:custGeom>
            <a:solidFill>
              <a:srgbClr val="90909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71" name="Freeform 45">
              <a:extLst>
                <a:ext uri="{FF2B5EF4-FFF2-40B4-BE49-F238E27FC236}">
                  <a16:creationId xmlns:a16="http://schemas.microsoft.com/office/drawing/2014/main" id="{E9BB2781-1E30-F647-8B5B-410FAABD17DA}"/>
                </a:ext>
              </a:extLst>
            </p:cNvPr>
            <p:cNvSpPr>
              <a:spLocks/>
            </p:cNvSpPr>
            <p:nvPr/>
          </p:nvSpPr>
          <p:spPr bwMode="auto">
            <a:xfrm>
              <a:off x="4593729" y="2116928"/>
              <a:ext cx="463550" cy="122238"/>
            </a:xfrm>
            <a:custGeom>
              <a:avLst/>
              <a:gdLst>
                <a:gd name="T0" fmla="*/ 420 w 570"/>
                <a:gd name="T1" fmla="*/ 150 h 150"/>
                <a:gd name="T2" fmla="*/ 420 w 570"/>
                <a:gd name="T3" fmla="*/ 150 h 150"/>
                <a:gd name="T4" fmla="*/ 0 w 570"/>
                <a:gd name="T5" fmla="*/ 150 h 150"/>
                <a:gd name="T6" fmla="*/ 150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50"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72" name="Freeform 206">
              <a:extLst>
                <a:ext uri="{FF2B5EF4-FFF2-40B4-BE49-F238E27FC236}">
                  <a16:creationId xmlns:a16="http://schemas.microsoft.com/office/drawing/2014/main" id="{8A0804BC-BD1C-3142-B536-49B1718A38B5}"/>
                </a:ext>
              </a:extLst>
            </p:cNvPr>
            <p:cNvSpPr>
              <a:spLocks/>
            </p:cNvSpPr>
            <p:nvPr/>
          </p:nvSpPr>
          <p:spPr bwMode="auto">
            <a:xfrm>
              <a:off x="4476949" y="2357597"/>
              <a:ext cx="341313" cy="341313"/>
            </a:xfrm>
            <a:custGeom>
              <a:avLst/>
              <a:gdLst>
                <a:gd name="T0" fmla="*/ 0 w 420"/>
                <a:gd name="T1" fmla="*/ 0 h 420"/>
                <a:gd name="T2" fmla="*/ 0 w 420"/>
                <a:gd name="T3" fmla="*/ 0 h 420"/>
                <a:gd name="T4" fmla="*/ 420 w 420"/>
                <a:gd name="T5" fmla="*/ 0 h 420"/>
                <a:gd name="T6" fmla="*/ 420 w 420"/>
                <a:gd name="T7" fmla="*/ 420 h 420"/>
                <a:gd name="T8" fmla="*/ 0 w 420"/>
                <a:gd name="T9" fmla="*/ 420 h 420"/>
                <a:gd name="T10" fmla="*/ 0 w 420"/>
                <a:gd name="T11" fmla="*/ 0 h 420"/>
              </a:gdLst>
              <a:ahLst/>
              <a:cxnLst>
                <a:cxn ang="0">
                  <a:pos x="T0" y="T1"/>
                </a:cxn>
                <a:cxn ang="0">
                  <a:pos x="T2" y="T3"/>
                </a:cxn>
                <a:cxn ang="0">
                  <a:pos x="T4" y="T5"/>
                </a:cxn>
                <a:cxn ang="0">
                  <a:pos x="T6" y="T7"/>
                </a:cxn>
                <a:cxn ang="0">
                  <a:pos x="T8" y="T9"/>
                </a:cxn>
                <a:cxn ang="0">
                  <a:pos x="T10" y="T11"/>
                </a:cxn>
              </a:cxnLst>
              <a:rect l="0" t="0" r="r" b="b"/>
              <a:pathLst>
                <a:path w="420" h="420">
                  <a:moveTo>
                    <a:pt x="0" y="0"/>
                  </a:moveTo>
                  <a:lnTo>
                    <a:pt x="0" y="0"/>
                  </a:lnTo>
                  <a:lnTo>
                    <a:pt x="420" y="0"/>
                  </a:lnTo>
                  <a:lnTo>
                    <a:pt x="420" y="420"/>
                  </a:lnTo>
                  <a:lnTo>
                    <a:pt x="0" y="420"/>
                  </a:lnTo>
                  <a:lnTo>
                    <a:pt x="0" y="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73" name="Freeform 210">
              <a:extLst>
                <a:ext uri="{FF2B5EF4-FFF2-40B4-BE49-F238E27FC236}">
                  <a16:creationId xmlns:a16="http://schemas.microsoft.com/office/drawing/2014/main" id="{893E0561-3CBB-534F-8BC1-F9C51CD53254}"/>
                </a:ext>
              </a:extLst>
            </p:cNvPr>
            <p:cNvSpPr>
              <a:spLocks/>
            </p:cNvSpPr>
            <p:nvPr/>
          </p:nvSpPr>
          <p:spPr bwMode="auto">
            <a:xfrm>
              <a:off x="4474666" y="2235359"/>
              <a:ext cx="461963" cy="122238"/>
            </a:xfrm>
            <a:custGeom>
              <a:avLst/>
              <a:gdLst>
                <a:gd name="T0" fmla="*/ 420 w 570"/>
                <a:gd name="T1" fmla="*/ 150 h 150"/>
                <a:gd name="T2" fmla="*/ 420 w 570"/>
                <a:gd name="T3" fmla="*/ 150 h 150"/>
                <a:gd name="T4" fmla="*/ 0 w 570"/>
                <a:gd name="T5" fmla="*/ 150 h 150"/>
                <a:gd name="T6" fmla="*/ 149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49"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74" name="Freeform 212">
              <a:extLst>
                <a:ext uri="{FF2B5EF4-FFF2-40B4-BE49-F238E27FC236}">
                  <a16:creationId xmlns:a16="http://schemas.microsoft.com/office/drawing/2014/main" id="{F328C616-E104-C246-A835-E73AB26B1188}"/>
                </a:ext>
              </a:extLst>
            </p:cNvPr>
            <p:cNvSpPr>
              <a:spLocks/>
            </p:cNvSpPr>
            <p:nvPr/>
          </p:nvSpPr>
          <p:spPr bwMode="auto">
            <a:xfrm>
              <a:off x="4815978" y="2357597"/>
              <a:ext cx="341313" cy="341313"/>
            </a:xfrm>
            <a:custGeom>
              <a:avLst/>
              <a:gdLst>
                <a:gd name="T0" fmla="*/ 0 w 420"/>
                <a:gd name="T1" fmla="*/ 0 h 420"/>
                <a:gd name="T2" fmla="*/ 0 w 420"/>
                <a:gd name="T3" fmla="*/ 0 h 420"/>
                <a:gd name="T4" fmla="*/ 420 w 420"/>
                <a:gd name="T5" fmla="*/ 0 h 420"/>
                <a:gd name="T6" fmla="*/ 420 w 420"/>
                <a:gd name="T7" fmla="*/ 420 h 420"/>
                <a:gd name="T8" fmla="*/ 0 w 420"/>
                <a:gd name="T9" fmla="*/ 420 h 420"/>
                <a:gd name="T10" fmla="*/ 0 w 420"/>
                <a:gd name="T11" fmla="*/ 0 h 420"/>
              </a:gdLst>
              <a:ahLst/>
              <a:cxnLst>
                <a:cxn ang="0">
                  <a:pos x="T0" y="T1"/>
                </a:cxn>
                <a:cxn ang="0">
                  <a:pos x="T2" y="T3"/>
                </a:cxn>
                <a:cxn ang="0">
                  <a:pos x="T4" y="T5"/>
                </a:cxn>
                <a:cxn ang="0">
                  <a:pos x="T6" y="T7"/>
                </a:cxn>
                <a:cxn ang="0">
                  <a:pos x="T8" y="T9"/>
                </a:cxn>
                <a:cxn ang="0">
                  <a:pos x="T10" y="T11"/>
                </a:cxn>
              </a:cxnLst>
              <a:rect l="0" t="0" r="r" b="b"/>
              <a:pathLst>
                <a:path w="420" h="420">
                  <a:moveTo>
                    <a:pt x="0" y="0"/>
                  </a:moveTo>
                  <a:lnTo>
                    <a:pt x="0" y="0"/>
                  </a:lnTo>
                  <a:lnTo>
                    <a:pt x="420" y="0"/>
                  </a:lnTo>
                  <a:lnTo>
                    <a:pt x="420" y="420"/>
                  </a:lnTo>
                  <a:lnTo>
                    <a:pt x="0" y="420"/>
                  </a:lnTo>
                  <a:lnTo>
                    <a:pt x="0" y="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75" name="Freeform 214">
              <a:extLst>
                <a:ext uri="{FF2B5EF4-FFF2-40B4-BE49-F238E27FC236}">
                  <a16:creationId xmlns:a16="http://schemas.microsoft.com/office/drawing/2014/main" id="{BB26C8B9-6B83-4746-962E-E013AE9E731A}"/>
                </a:ext>
              </a:extLst>
            </p:cNvPr>
            <p:cNvSpPr>
              <a:spLocks/>
            </p:cNvSpPr>
            <p:nvPr/>
          </p:nvSpPr>
          <p:spPr bwMode="auto">
            <a:xfrm>
              <a:off x="5157006" y="2235359"/>
              <a:ext cx="122238" cy="463550"/>
            </a:xfrm>
            <a:custGeom>
              <a:avLst/>
              <a:gdLst>
                <a:gd name="T0" fmla="*/ 150 w 150"/>
                <a:gd name="T1" fmla="*/ 420 h 570"/>
                <a:gd name="T2" fmla="*/ 150 w 150"/>
                <a:gd name="T3" fmla="*/ 420 h 570"/>
                <a:gd name="T4" fmla="*/ 0 w 150"/>
                <a:gd name="T5" fmla="*/ 570 h 570"/>
                <a:gd name="T6" fmla="*/ 0 w 150"/>
                <a:gd name="T7" fmla="*/ 150 h 570"/>
                <a:gd name="T8" fmla="*/ 150 w 150"/>
                <a:gd name="T9" fmla="*/ 0 h 570"/>
                <a:gd name="T10" fmla="*/ 150 w 150"/>
                <a:gd name="T11" fmla="*/ 420 h 570"/>
              </a:gdLst>
              <a:ahLst/>
              <a:cxnLst>
                <a:cxn ang="0">
                  <a:pos x="T0" y="T1"/>
                </a:cxn>
                <a:cxn ang="0">
                  <a:pos x="T2" y="T3"/>
                </a:cxn>
                <a:cxn ang="0">
                  <a:pos x="T4" y="T5"/>
                </a:cxn>
                <a:cxn ang="0">
                  <a:pos x="T6" y="T7"/>
                </a:cxn>
                <a:cxn ang="0">
                  <a:pos x="T8" y="T9"/>
                </a:cxn>
                <a:cxn ang="0">
                  <a:pos x="T10" y="T11"/>
                </a:cxn>
              </a:cxnLst>
              <a:rect l="0" t="0" r="r" b="b"/>
              <a:pathLst>
                <a:path w="150" h="570">
                  <a:moveTo>
                    <a:pt x="150" y="420"/>
                  </a:moveTo>
                  <a:lnTo>
                    <a:pt x="150" y="420"/>
                  </a:lnTo>
                  <a:lnTo>
                    <a:pt x="0" y="570"/>
                  </a:lnTo>
                  <a:lnTo>
                    <a:pt x="0" y="150"/>
                  </a:lnTo>
                  <a:lnTo>
                    <a:pt x="150" y="0"/>
                  </a:lnTo>
                  <a:lnTo>
                    <a:pt x="150" y="420"/>
                  </a:lnTo>
                  <a:close/>
                </a:path>
              </a:pathLst>
            </a:custGeom>
            <a:solidFill>
              <a:srgbClr val="63636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76" name="Freeform 33">
              <a:extLst>
                <a:ext uri="{FF2B5EF4-FFF2-40B4-BE49-F238E27FC236}">
                  <a16:creationId xmlns:a16="http://schemas.microsoft.com/office/drawing/2014/main" id="{D2C151D1-8155-4041-B88A-F77C1AE0AAA3}"/>
                </a:ext>
              </a:extLst>
            </p:cNvPr>
            <p:cNvSpPr>
              <a:spLocks/>
            </p:cNvSpPr>
            <p:nvPr/>
          </p:nvSpPr>
          <p:spPr bwMode="auto">
            <a:xfrm>
              <a:off x="5057278" y="1998497"/>
              <a:ext cx="461963" cy="120650"/>
            </a:xfrm>
            <a:custGeom>
              <a:avLst/>
              <a:gdLst>
                <a:gd name="T0" fmla="*/ 421 w 570"/>
                <a:gd name="T1" fmla="*/ 150 h 150"/>
                <a:gd name="T2" fmla="*/ 421 w 570"/>
                <a:gd name="T3" fmla="*/ 150 h 150"/>
                <a:gd name="T4" fmla="*/ 0 w 570"/>
                <a:gd name="T5" fmla="*/ 150 h 150"/>
                <a:gd name="T6" fmla="*/ 150 w 570"/>
                <a:gd name="T7" fmla="*/ 0 h 150"/>
                <a:gd name="T8" fmla="*/ 570 w 570"/>
                <a:gd name="T9" fmla="*/ 0 h 150"/>
                <a:gd name="T10" fmla="*/ 421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1" y="150"/>
                  </a:moveTo>
                  <a:lnTo>
                    <a:pt x="421" y="150"/>
                  </a:lnTo>
                  <a:lnTo>
                    <a:pt x="0" y="150"/>
                  </a:lnTo>
                  <a:lnTo>
                    <a:pt x="150" y="0"/>
                  </a:lnTo>
                  <a:lnTo>
                    <a:pt x="570" y="0"/>
                  </a:lnTo>
                  <a:lnTo>
                    <a:pt x="421" y="150"/>
                  </a:lnTo>
                  <a:close/>
                </a:path>
              </a:pathLst>
            </a:custGeom>
            <a:solidFill>
              <a:srgbClr val="90909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77" name="Freeform 45">
              <a:extLst>
                <a:ext uri="{FF2B5EF4-FFF2-40B4-BE49-F238E27FC236}">
                  <a16:creationId xmlns:a16="http://schemas.microsoft.com/office/drawing/2014/main" id="{66C0186B-7071-F84E-B6A6-B2F26FFE57DE}"/>
                </a:ext>
              </a:extLst>
            </p:cNvPr>
            <p:cNvSpPr>
              <a:spLocks/>
            </p:cNvSpPr>
            <p:nvPr/>
          </p:nvSpPr>
          <p:spPr bwMode="auto">
            <a:xfrm>
              <a:off x="4936629" y="2116928"/>
              <a:ext cx="463550" cy="122238"/>
            </a:xfrm>
            <a:custGeom>
              <a:avLst/>
              <a:gdLst>
                <a:gd name="T0" fmla="*/ 420 w 570"/>
                <a:gd name="T1" fmla="*/ 150 h 150"/>
                <a:gd name="T2" fmla="*/ 420 w 570"/>
                <a:gd name="T3" fmla="*/ 150 h 150"/>
                <a:gd name="T4" fmla="*/ 0 w 570"/>
                <a:gd name="T5" fmla="*/ 150 h 150"/>
                <a:gd name="T6" fmla="*/ 150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50"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78" name="Freeform 210">
              <a:extLst>
                <a:ext uri="{FF2B5EF4-FFF2-40B4-BE49-F238E27FC236}">
                  <a16:creationId xmlns:a16="http://schemas.microsoft.com/office/drawing/2014/main" id="{F9A9F085-A5F3-0E43-B5AF-D6C7A667025D}"/>
                </a:ext>
              </a:extLst>
            </p:cNvPr>
            <p:cNvSpPr>
              <a:spLocks/>
            </p:cNvSpPr>
            <p:nvPr/>
          </p:nvSpPr>
          <p:spPr bwMode="auto">
            <a:xfrm>
              <a:off x="4817566" y="2235359"/>
              <a:ext cx="461963" cy="122238"/>
            </a:xfrm>
            <a:custGeom>
              <a:avLst/>
              <a:gdLst>
                <a:gd name="T0" fmla="*/ 420 w 570"/>
                <a:gd name="T1" fmla="*/ 150 h 150"/>
                <a:gd name="T2" fmla="*/ 420 w 570"/>
                <a:gd name="T3" fmla="*/ 150 h 150"/>
                <a:gd name="T4" fmla="*/ 0 w 570"/>
                <a:gd name="T5" fmla="*/ 150 h 150"/>
                <a:gd name="T6" fmla="*/ 149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49"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79" name="Freeform 214">
              <a:extLst>
                <a:ext uri="{FF2B5EF4-FFF2-40B4-BE49-F238E27FC236}">
                  <a16:creationId xmlns:a16="http://schemas.microsoft.com/office/drawing/2014/main" id="{A40558BD-69AE-2B46-84AD-44DB56322167}"/>
                </a:ext>
              </a:extLst>
            </p:cNvPr>
            <p:cNvSpPr>
              <a:spLocks/>
            </p:cNvSpPr>
            <p:nvPr/>
          </p:nvSpPr>
          <p:spPr bwMode="auto">
            <a:xfrm>
              <a:off x="5274384" y="2116790"/>
              <a:ext cx="128577" cy="464484"/>
            </a:xfrm>
            <a:custGeom>
              <a:avLst/>
              <a:gdLst>
                <a:gd name="T0" fmla="*/ 150 w 150"/>
                <a:gd name="T1" fmla="*/ 420 h 570"/>
                <a:gd name="T2" fmla="*/ 150 w 150"/>
                <a:gd name="T3" fmla="*/ 420 h 570"/>
                <a:gd name="T4" fmla="*/ 0 w 150"/>
                <a:gd name="T5" fmla="*/ 570 h 570"/>
                <a:gd name="T6" fmla="*/ 0 w 150"/>
                <a:gd name="T7" fmla="*/ 150 h 570"/>
                <a:gd name="T8" fmla="*/ 150 w 150"/>
                <a:gd name="T9" fmla="*/ 0 h 570"/>
                <a:gd name="T10" fmla="*/ 150 w 150"/>
                <a:gd name="T11" fmla="*/ 420 h 570"/>
                <a:gd name="connsiteX0" fmla="*/ 10260 w 10260"/>
                <a:gd name="connsiteY0" fmla="*/ 7368 h 10000"/>
                <a:gd name="connsiteX1" fmla="*/ 10260 w 10260"/>
                <a:gd name="connsiteY1" fmla="*/ 7368 h 10000"/>
                <a:gd name="connsiteX2" fmla="*/ 260 w 10260"/>
                <a:gd name="connsiteY2" fmla="*/ 10000 h 10000"/>
                <a:gd name="connsiteX3" fmla="*/ 0 w 10260"/>
                <a:gd name="connsiteY3" fmla="*/ 2700 h 10000"/>
                <a:gd name="connsiteX4" fmla="*/ 10260 w 10260"/>
                <a:gd name="connsiteY4" fmla="*/ 0 h 10000"/>
                <a:gd name="connsiteX5" fmla="*/ 10260 w 10260"/>
                <a:gd name="connsiteY5" fmla="*/ 7368 h 10000"/>
                <a:gd name="connsiteX0" fmla="*/ 10260 w 14676"/>
                <a:gd name="connsiteY0" fmla="*/ 5952 h 8584"/>
                <a:gd name="connsiteX1" fmla="*/ 10260 w 14676"/>
                <a:gd name="connsiteY1" fmla="*/ 5952 h 8584"/>
                <a:gd name="connsiteX2" fmla="*/ 260 w 14676"/>
                <a:gd name="connsiteY2" fmla="*/ 8584 h 8584"/>
                <a:gd name="connsiteX3" fmla="*/ 0 w 14676"/>
                <a:gd name="connsiteY3" fmla="*/ 1284 h 8584"/>
                <a:gd name="connsiteX4" fmla="*/ 14676 w 14676"/>
                <a:gd name="connsiteY4" fmla="*/ 0 h 8584"/>
                <a:gd name="connsiteX5" fmla="*/ 10260 w 14676"/>
                <a:gd name="connsiteY5" fmla="*/ 5952 h 8584"/>
                <a:gd name="connsiteX0" fmla="*/ 6991 w 6991"/>
                <a:gd name="connsiteY0" fmla="*/ 8270 h 11336"/>
                <a:gd name="connsiteX1" fmla="*/ 6991 w 6991"/>
                <a:gd name="connsiteY1" fmla="*/ 8270 h 11336"/>
                <a:gd name="connsiteX2" fmla="*/ 177 w 6991"/>
                <a:gd name="connsiteY2" fmla="*/ 11336 h 11336"/>
                <a:gd name="connsiteX3" fmla="*/ 0 w 6991"/>
                <a:gd name="connsiteY3" fmla="*/ 2832 h 11336"/>
                <a:gd name="connsiteX4" fmla="*/ 6460 w 6991"/>
                <a:gd name="connsiteY4" fmla="*/ 0 h 11336"/>
                <a:gd name="connsiteX5" fmla="*/ 6991 w 6991"/>
                <a:gd name="connsiteY5" fmla="*/ 8270 h 11336"/>
                <a:gd name="connsiteX0" fmla="*/ 10000 w 10000"/>
                <a:gd name="connsiteY0" fmla="*/ 7226 h 9931"/>
                <a:gd name="connsiteX1" fmla="*/ 10000 w 10000"/>
                <a:gd name="connsiteY1" fmla="*/ 7226 h 9931"/>
                <a:gd name="connsiteX2" fmla="*/ 253 w 10000"/>
                <a:gd name="connsiteY2" fmla="*/ 9931 h 9931"/>
                <a:gd name="connsiteX3" fmla="*/ 0 w 10000"/>
                <a:gd name="connsiteY3" fmla="*/ 2429 h 9931"/>
                <a:gd name="connsiteX4" fmla="*/ 9240 w 10000"/>
                <a:gd name="connsiteY4" fmla="*/ 0 h 9931"/>
                <a:gd name="connsiteX5" fmla="*/ 10000 w 10000"/>
                <a:gd name="connsiteY5" fmla="*/ 7226 h 9931"/>
                <a:gd name="connsiteX0" fmla="*/ 10000 w 10000"/>
                <a:gd name="connsiteY0" fmla="*/ 7276 h 10000"/>
                <a:gd name="connsiteX1" fmla="*/ 10000 w 10000"/>
                <a:gd name="connsiteY1" fmla="*/ 7276 h 10000"/>
                <a:gd name="connsiteX2" fmla="*/ 253 w 10000"/>
                <a:gd name="connsiteY2" fmla="*/ 10000 h 10000"/>
                <a:gd name="connsiteX3" fmla="*/ 0 w 10000"/>
                <a:gd name="connsiteY3" fmla="*/ 2446 h 10000"/>
                <a:gd name="connsiteX4" fmla="*/ 9746 w 10000"/>
                <a:gd name="connsiteY4" fmla="*/ 0 h 10000"/>
                <a:gd name="connsiteX5" fmla="*/ 10000 w 10000"/>
                <a:gd name="connsiteY5" fmla="*/ 7276 h 10000"/>
                <a:gd name="connsiteX0" fmla="*/ 10000 w 10304"/>
                <a:gd name="connsiteY0" fmla="*/ 7416 h 10140"/>
                <a:gd name="connsiteX1" fmla="*/ 10000 w 10304"/>
                <a:gd name="connsiteY1" fmla="*/ 7416 h 10140"/>
                <a:gd name="connsiteX2" fmla="*/ 253 w 10304"/>
                <a:gd name="connsiteY2" fmla="*/ 10140 h 10140"/>
                <a:gd name="connsiteX3" fmla="*/ 0 w 10304"/>
                <a:gd name="connsiteY3" fmla="*/ 2586 h 10140"/>
                <a:gd name="connsiteX4" fmla="*/ 10252 w 10304"/>
                <a:gd name="connsiteY4" fmla="*/ 0 h 10140"/>
                <a:gd name="connsiteX5" fmla="*/ 10000 w 10304"/>
                <a:gd name="connsiteY5" fmla="*/ 7416 h 10140"/>
                <a:gd name="connsiteX0" fmla="*/ 10000 w 10252"/>
                <a:gd name="connsiteY0" fmla="*/ 7416 h 10140"/>
                <a:gd name="connsiteX1" fmla="*/ 10000 w 10252"/>
                <a:gd name="connsiteY1" fmla="*/ 7416 h 10140"/>
                <a:gd name="connsiteX2" fmla="*/ 253 w 10252"/>
                <a:gd name="connsiteY2" fmla="*/ 10140 h 10140"/>
                <a:gd name="connsiteX3" fmla="*/ 0 w 10252"/>
                <a:gd name="connsiteY3" fmla="*/ 2586 h 10140"/>
                <a:gd name="connsiteX4" fmla="*/ 10252 w 10252"/>
                <a:gd name="connsiteY4" fmla="*/ 0 h 10140"/>
                <a:gd name="connsiteX5" fmla="*/ 10000 w 10252"/>
                <a:gd name="connsiteY5" fmla="*/ 7416 h 10140"/>
                <a:gd name="connsiteX0" fmla="*/ 10000 w 10252"/>
                <a:gd name="connsiteY0" fmla="*/ 7695 h 10419"/>
                <a:gd name="connsiteX1" fmla="*/ 10000 w 10252"/>
                <a:gd name="connsiteY1" fmla="*/ 7695 h 10419"/>
                <a:gd name="connsiteX2" fmla="*/ 253 w 10252"/>
                <a:gd name="connsiteY2" fmla="*/ 10419 h 10419"/>
                <a:gd name="connsiteX3" fmla="*/ 0 w 10252"/>
                <a:gd name="connsiteY3" fmla="*/ 2865 h 10419"/>
                <a:gd name="connsiteX4" fmla="*/ 10252 w 10252"/>
                <a:gd name="connsiteY4" fmla="*/ 0 h 10419"/>
                <a:gd name="connsiteX5" fmla="*/ 10000 w 10252"/>
                <a:gd name="connsiteY5" fmla="*/ 7695 h 10419"/>
                <a:gd name="connsiteX0" fmla="*/ 10000 w 10252"/>
                <a:gd name="connsiteY0" fmla="*/ 7486 h 10210"/>
                <a:gd name="connsiteX1" fmla="*/ 10000 w 10252"/>
                <a:gd name="connsiteY1" fmla="*/ 7486 h 10210"/>
                <a:gd name="connsiteX2" fmla="*/ 253 w 10252"/>
                <a:gd name="connsiteY2" fmla="*/ 10210 h 10210"/>
                <a:gd name="connsiteX3" fmla="*/ 0 w 10252"/>
                <a:gd name="connsiteY3" fmla="*/ 2656 h 10210"/>
                <a:gd name="connsiteX4" fmla="*/ 10252 w 10252"/>
                <a:gd name="connsiteY4" fmla="*/ 0 h 10210"/>
                <a:gd name="connsiteX5" fmla="*/ 10000 w 10252"/>
                <a:gd name="connsiteY5" fmla="*/ 7486 h 10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52" h="10210">
                  <a:moveTo>
                    <a:pt x="10000" y="7486"/>
                  </a:moveTo>
                  <a:lnTo>
                    <a:pt x="10000" y="7486"/>
                  </a:lnTo>
                  <a:lnTo>
                    <a:pt x="253" y="10210"/>
                  </a:lnTo>
                  <a:cubicBezTo>
                    <a:pt x="169" y="7693"/>
                    <a:pt x="84" y="5173"/>
                    <a:pt x="0" y="2656"/>
                  </a:cubicBezTo>
                  <a:lnTo>
                    <a:pt x="10252" y="0"/>
                  </a:lnTo>
                  <a:cubicBezTo>
                    <a:pt x="10252" y="2426"/>
                    <a:pt x="9747" y="5060"/>
                    <a:pt x="10000" y="7486"/>
                  </a:cubicBezTo>
                  <a:close/>
                </a:path>
              </a:pathLst>
            </a:custGeom>
            <a:solidFill>
              <a:srgbClr val="63636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81" name="Freeform 214">
              <a:extLst>
                <a:ext uri="{FF2B5EF4-FFF2-40B4-BE49-F238E27FC236}">
                  <a16:creationId xmlns:a16="http://schemas.microsoft.com/office/drawing/2014/main" id="{F12155C6-0B1C-304E-8D73-B02B25932B29}"/>
                </a:ext>
              </a:extLst>
            </p:cNvPr>
            <p:cNvSpPr>
              <a:spLocks/>
            </p:cNvSpPr>
            <p:nvPr/>
          </p:nvSpPr>
          <p:spPr bwMode="auto">
            <a:xfrm>
              <a:off x="5398306" y="2000409"/>
              <a:ext cx="122238" cy="463550"/>
            </a:xfrm>
            <a:custGeom>
              <a:avLst/>
              <a:gdLst>
                <a:gd name="T0" fmla="*/ 150 w 150"/>
                <a:gd name="T1" fmla="*/ 420 h 570"/>
                <a:gd name="T2" fmla="*/ 150 w 150"/>
                <a:gd name="T3" fmla="*/ 420 h 570"/>
                <a:gd name="T4" fmla="*/ 0 w 150"/>
                <a:gd name="T5" fmla="*/ 570 h 570"/>
                <a:gd name="T6" fmla="*/ 0 w 150"/>
                <a:gd name="T7" fmla="*/ 150 h 570"/>
                <a:gd name="T8" fmla="*/ 150 w 150"/>
                <a:gd name="T9" fmla="*/ 0 h 570"/>
                <a:gd name="T10" fmla="*/ 150 w 150"/>
                <a:gd name="T11" fmla="*/ 420 h 570"/>
                <a:gd name="connsiteX0" fmla="*/ 10000 w 10000"/>
                <a:gd name="connsiteY0" fmla="*/ 7368 h 10000"/>
                <a:gd name="connsiteX1" fmla="*/ 10000 w 10000"/>
                <a:gd name="connsiteY1" fmla="*/ 7368 h 10000"/>
                <a:gd name="connsiteX2" fmla="*/ 0 w 10000"/>
                <a:gd name="connsiteY2" fmla="*/ 10000 h 10000"/>
                <a:gd name="connsiteX3" fmla="*/ 0 w 10000"/>
                <a:gd name="connsiteY3" fmla="*/ 2632 h 10000"/>
                <a:gd name="connsiteX4" fmla="*/ 9481 w 10000"/>
                <a:gd name="connsiteY4" fmla="*/ 0 h 10000"/>
                <a:gd name="connsiteX5" fmla="*/ 10000 w 10000"/>
                <a:gd name="connsiteY5" fmla="*/ 736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10000" y="7368"/>
                  </a:moveTo>
                  <a:lnTo>
                    <a:pt x="10000" y="7368"/>
                  </a:lnTo>
                  <a:lnTo>
                    <a:pt x="0" y="10000"/>
                  </a:lnTo>
                  <a:lnTo>
                    <a:pt x="0" y="2632"/>
                  </a:lnTo>
                  <a:lnTo>
                    <a:pt x="9481" y="0"/>
                  </a:lnTo>
                  <a:lnTo>
                    <a:pt x="10000" y="7368"/>
                  </a:lnTo>
                  <a:close/>
                </a:path>
              </a:pathLst>
            </a:custGeom>
            <a:solidFill>
              <a:srgbClr val="63636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grpSp>
        <p:nvGrpSpPr>
          <p:cNvPr id="282" name="Group 281">
            <a:extLst>
              <a:ext uri="{FF2B5EF4-FFF2-40B4-BE49-F238E27FC236}">
                <a16:creationId xmlns:a16="http://schemas.microsoft.com/office/drawing/2014/main" id="{FD0BD174-8647-EE45-BBE1-D52E402AD446}"/>
              </a:ext>
            </a:extLst>
          </p:cNvPr>
          <p:cNvGrpSpPr/>
          <p:nvPr/>
        </p:nvGrpSpPr>
        <p:grpSpPr>
          <a:xfrm>
            <a:off x="5177005" y="2829339"/>
            <a:ext cx="381819" cy="379723"/>
            <a:chOff x="5566866" y="1658772"/>
            <a:chExt cx="1045878" cy="1040138"/>
          </a:xfrm>
        </p:grpSpPr>
        <p:sp>
          <p:nvSpPr>
            <p:cNvPr id="283" name="Freeform 33">
              <a:extLst>
                <a:ext uri="{FF2B5EF4-FFF2-40B4-BE49-F238E27FC236}">
                  <a16:creationId xmlns:a16="http://schemas.microsoft.com/office/drawing/2014/main" id="{FD8C3311-EE31-1D43-930E-D164B9E7D9DA}"/>
                </a:ext>
              </a:extLst>
            </p:cNvPr>
            <p:cNvSpPr>
              <a:spLocks/>
            </p:cNvSpPr>
            <p:nvPr/>
          </p:nvSpPr>
          <p:spPr bwMode="auto">
            <a:xfrm>
              <a:off x="5806578" y="1998497"/>
              <a:ext cx="461963" cy="120650"/>
            </a:xfrm>
            <a:custGeom>
              <a:avLst/>
              <a:gdLst>
                <a:gd name="T0" fmla="*/ 421 w 570"/>
                <a:gd name="T1" fmla="*/ 150 h 150"/>
                <a:gd name="T2" fmla="*/ 421 w 570"/>
                <a:gd name="T3" fmla="*/ 150 h 150"/>
                <a:gd name="T4" fmla="*/ 0 w 570"/>
                <a:gd name="T5" fmla="*/ 150 h 150"/>
                <a:gd name="T6" fmla="*/ 150 w 570"/>
                <a:gd name="T7" fmla="*/ 0 h 150"/>
                <a:gd name="T8" fmla="*/ 570 w 570"/>
                <a:gd name="T9" fmla="*/ 0 h 150"/>
                <a:gd name="T10" fmla="*/ 421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1" y="150"/>
                  </a:moveTo>
                  <a:lnTo>
                    <a:pt x="421" y="150"/>
                  </a:lnTo>
                  <a:lnTo>
                    <a:pt x="0" y="150"/>
                  </a:lnTo>
                  <a:lnTo>
                    <a:pt x="150" y="0"/>
                  </a:lnTo>
                  <a:lnTo>
                    <a:pt x="570" y="0"/>
                  </a:lnTo>
                  <a:lnTo>
                    <a:pt x="421" y="150"/>
                  </a:lnTo>
                  <a:close/>
                </a:path>
              </a:pathLst>
            </a:custGeom>
            <a:solidFill>
              <a:srgbClr val="90909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84" name="Freeform 45">
              <a:extLst>
                <a:ext uri="{FF2B5EF4-FFF2-40B4-BE49-F238E27FC236}">
                  <a16:creationId xmlns:a16="http://schemas.microsoft.com/office/drawing/2014/main" id="{9178146B-8B75-6347-9700-AC3924F0D3A2}"/>
                </a:ext>
              </a:extLst>
            </p:cNvPr>
            <p:cNvSpPr>
              <a:spLocks/>
            </p:cNvSpPr>
            <p:nvPr/>
          </p:nvSpPr>
          <p:spPr bwMode="auto">
            <a:xfrm>
              <a:off x="5685929" y="2116928"/>
              <a:ext cx="463550" cy="122238"/>
            </a:xfrm>
            <a:custGeom>
              <a:avLst/>
              <a:gdLst>
                <a:gd name="T0" fmla="*/ 420 w 570"/>
                <a:gd name="T1" fmla="*/ 150 h 150"/>
                <a:gd name="T2" fmla="*/ 420 w 570"/>
                <a:gd name="T3" fmla="*/ 150 h 150"/>
                <a:gd name="T4" fmla="*/ 0 w 570"/>
                <a:gd name="T5" fmla="*/ 150 h 150"/>
                <a:gd name="T6" fmla="*/ 150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50"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85" name="Freeform 206">
              <a:extLst>
                <a:ext uri="{FF2B5EF4-FFF2-40B4-BE49-F238E27FC236}">
                  <a16:creationId xmlns:a16="http://schemas.microsoft.com/office/drawing/2014/main" id="{C61C106F-4AE9-244E-9D88-10A94BFFD7ED}"/>
                </a:ext>
              </a:extLst>
            </p:cNvPr>
            <p:cNvSpPr>
              <a:spLocks/>
            </p:cNvSpPr>
            <p:nvPr/>
          </p:nvSpPr>
          <p:spPr bwMode="auto">
            <a:xfrm>
              <a:off x="5569149" y="2357597"/>
              <a:ext cx="341313" cy="341313"/>
            </a:xfrm>
            <a:custGeom>
              <a:avLst/>
              <a:gdLst>
                <a:gd name="T0" fmla="*/ 0 w 420"/>
                <a:gd name="T1" fmla="*/ 0 h 420"/>
                <a:gd name="T2" fmla="*/ 0 w 420"/>
                <a:gd name="T3" fmla="*/ 0 h 420"/>
                <a:gd name="T4" fmla="*/ 420 w 420"/>
                <a:gd name="T5" fmla="*/ 0 h 420"/>
                <a:gd name="T6" fmla="*/ 420 w 420"/>
                <a:gd name="T7" fmla="*/ 420 h 420"/>
                <a:gd name="T8" fmla="*/ 0 w 420"/>
                <a:gd name="T9" fmla="*/ 420 h 420"/>
                <a:gd name="T10" fmla="*/ 0 w 420"/>
                <a:gd name="T11" fmla="*/ 0 h 420"/>
              </a:gdLst>
              <a:ahLst/>
              <a:cxnLst>
                <a:cxn ang="0">
                  <a:pos x="T0" y="T1"/>
                </a:cxn>
                <a:cxn ang="0">
                  <a:pos x="T2" y="T3"/>
                </a:cxn>
                <a:cxn ang="0">
                  <a:pos x="T4" y="T5"/>
                </a:cxn>
                <a:cxn ang="0">
                  <a:pos x="T6" y="T7"/>
                </a:cxn>
                <a:cxn ang="0">
                  <a:pos x="T8" y="T9"/>
                </a:cxn>
                <a:cxn ang="0">
                  <a:pos x="T10" y="T11"/>
                </a:cxn>
              </a:cxnLst>
              <a:rect l="0" t="0" r="r" b="b"/>
              <a:pathLst>
                <a:path w="420" h="420">
                  <a:moveTo>
                    <a:pt x="0" y="0"/>
                  </a:moveTo>
                  <a:lnTo>
                    <a:pt x="0" y="0"/>
                  </a:lnTo>
                  <a:lnTo>
                    <a:pt x="420" y="0"/>
                  </a:lnTo>
                  <a:lnTo>
                    <a:pt x="420" y="420"/>
                  </a:lnTo>
                  <a:lnTo>
                    <a:pt x="0" y="420"/>
                  </a:lnTo>
                  <a:lnTo>
                    <a:pt x="0" y="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86" name="Freeform 210">
              <a:extLst>
                <a:ext uri="{FF2B5EF4-FFF2-40B4-BE49-F238E27FC236}">
                  <a16:creationId xmlns:a16="http://schemas.microsoft.com/office/drawing/2014/main" id="{B7BD4915-6421-2D40-A045-FA3FB65B27B1}"/>
                </a:ext>
              </a:extLst>
            </p:cNvPr>
            <p:cNvSpPr>
              <a:spLocks/>
            </p:cNvSpPr>
            <p:nvPr/>
          </p:nvSpPr>
          <p:spPr bwMode="auto">
            <a:xfrm>
              <a:off x="5566866" y="2235359"/>
              <a:ext cx="461963" cy="122238"/>
            </a:xfrm>
            <a:custGeom>
              <a:avLst/>
              <a:gdLst>
                <a:gd name="T0" fmla="*/ 420 w 570"/>
                <a:gd name="T1" fmla="*/ 150 h 150"/>
                <a:gd name="T2" fmla="*/ 420 w 570"/>
                <a:gd name="T3" fmla="*/ 150 h 150"/>
                <a:gd name="T4" fmla="*/ 0 w 570"/>
                <a:gd name="T5" fmla="*/ 150 h 150"/>
                <a:gd name="T6" fmla="*/ 149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49"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87" name="Freeform 212">
              <a:extLst>
                <a:ext uri="{FF2B5EF4-FFF2-40B4-BE49-F238E27FC236}">
                  <a16:creationId xmlns:a16="http://schemas.microsoft.com/office/drawing/2014/main" id="{1E814281-A9F1-454F-8C4C-00DB0746D7AE}"/>
                </a:ext>
              </a:extLst>
            </p:cNvPr>
            <p:cNvSpPr>
              <a:spLocks/>
            </p:cNvSpPr>
            <p:nvPr/>
          </p:nvSpPr>
          <p:spPr bwMode="auto">
            <a:xfrm>
              <a:off x="5908178" y="2357597"/>
              <a:ext cx="341313" cy="341313"/>
            </a:xfrm>
            <a:custGeom>
              <a:avLst/>
              <a:gdLst>
                <a:gd name="T0" fmla="*/ 0 w 420"/>
                <a:gd name="T1" fmla="*/ 0 h 420"/>
                <a:gd name="T2" fmla="*/ 0 w 420"/>
                <a:gd name="T3" fmla="*/ 0 h 420"/>
                <a:gd name="T4" fmla="*/ 420 w 420"/>
                <a:gd name="T5" fmla="*/ 0 h 420"/>
                <a:gd name="T6" fmla="*/ 420 w 420"/>
                <a:gd name="T7" fmla="*/ 420 h 420"/>
                <a:gd name="T8" fmla="*/ 0 w 420"/>
                <a:gd name="T9" fmla="*/ 420 h 420"/>
                <a:gd name="T10" fmla="*/ 0 w 420"/>
                <a:gd name="T11" fmla="*/ 0 h 420"/>
              </a:gdLst>
              <a:ahLst/>
              <a:cxnLst>
                <a:cxn ang="0">
                  <a:pos x="T0" y="T1"/>
                </a:cxn>
                <a:cxn ang="0">
                  <a:pos x="T2" y="T3"/>
                </a:cxn>
                <a:cxn ang="0">
                  <a:pos x="T4" y="T5"/>
                </a:cxn>
                <a:cxn ang="0">
                  <a:pos x="T6" y="T7"/>
                </a:cxn>
                <a:cxn ang="0">
                  <a:pos x="T8" y="T9"/>
                </a:cxn>
                <a:cxn ang="0">
                  <a:pos x="T10" y="T11"/>
                </a:cxn>
              </a:cxnLst>
              <a:rect l="0" t="0" r="r" b="b"/>
              <a:pathLst>
                <a:path w="420" h="420">
                  <a:moveTo>
                    <a:pt x="0" y="0"/>
                  </a:moveTo>
                  <a:lnTo>
                    <a:pt x="0" y="0"/>
                  </a:lnTo>
                  <a:lnTo>
                    <a:pt x="420" y="0"/>
                  </a:lnTo>
                  <a:lnTo>
                    <a:pt x="420" y="420"/>
                  </a:lnTo>
                  <a:lnTo>
                    <a:pt x="0" y="420"/>
                  </a:lnTo>
                  <a:lnTo>
                    <a:pt x="0" y="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88" name="Freeform 214">
              <a:extLst>
                <a:ext uri="{FF2B5EF4-FFF2-40B4-BE49-F238E27FC236}">
                  <a16:creationId xmlns:a16="http://schemas.microsoft.com/office/drawing/2014/main" id="{FBC89EBA-FB64-E241-9830-E3D1D28DF53C}"/>
                </a:ext>
              </a:extLst>
            </p:cNvPr>
            <p:cNvSpPr>
              <a:spLocks/>
            </p:cNvSpPr>
            <p:nvPr/>
          </p:nvSpPr>
          <p:spPr bwMode="auto">
            <a:xfrm>
              <a:off x="6249206" y="2235359"/>
              <a:ext cx="122238" cy="463550"/>
            </a:xfrm>
            <a:custGeom>
              <a:avLst/>
              <a:gdLst>
                <a:gd name="T0" fmla="*/ 150 w 150"/>
                <a:gd name="T1" fmla="*/ 420 h 570"/>
                <a:gd name="T2" fmla="*/ 150 w 150"/>
                <a:gd name="T3" fmla="*/ 420 h 570"/>
                <a:gd name="T4" fmla="*/ 0 w 150"/>
                <a:gd name="T5" fmla="*/ 570 h 570"/>
                <a:gd name="T6" fmla="*/ 0 w 150"/>
                <a:gd name="T7" fmla="*/ 150 h 570"/>
                <a:gd name="T8" fmla="*/ 150 w 150"/>
                <a:gd name="T9" fmla="*/ 0 h 570"/>
                <a:gd name="T10" fmla="*/ 150 w 150"/>
                <a:gd name="T11" fmla="*/ 420 h 570"/>
              </a:gdLst>
              <a:ahLst/>
              <a:cxnLst>
                <a:cxn ang="0">
                  <a:pos x="T0" y="T1"/>
                </a:cxn>
                <a:cxn ang="0">
                  <a:pos x="T2" y="T3"/>
                </a:cxn>
                <a:cxn ang="0">
                  <a:pos x="T4" y="T5"/>
                </a:cxn>
                <a:cxn ang="0">
                  <a:pos x="T6" y="T7"/>
                </a:cxn>
                <a:cxn ang="0">
                  <a:pos x="T8" y="T9"/>
                </a:cxn>
                <a:cxn ang="0">
                  <a:pos x="T10" y="T11"/>
                </a:cxn>
              </a:cxnLst>
              <a:rect l="0" t="0" r="r" b="b"/>
              <a:pathLst>
                <a:path w="150" h="570">
                  <a:moveTo>
                    <a:pt x="150" y="420"/>
                  </a:moveTo>
                  <a:lnTo>
                    <a:pt x="150" y="420"/>
                  </a:lnTo>
                  <a:lnTo>
                    <a:pt x="0" y="570"/>
                  </a:lnTo>
                  <a:lnTo>
                    <a:pt x="0" y="150"/>
                  </a:lnTo>
                  <a:lnTo>
                    <a:pt x="150" y="0"/>
                  </a:lnTo>
                  <a:lnTo>
                    <a:pt x="150" y="420"/>
                  </a:lnTo>
                  <a:close/>
                </a:path>
              </a:pathLst>
            </a:custGeom>
            <a:solidFill>
              <a:srgbClr val="63636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89" name="Freeform 33">
              <a:extLst>
                <a:ext uri="{FF2B5EF4-FFF2-40B4-BE49-F238E27FC236}">
                  <a16:creationId xmlns:a16="http://schemas.microsoft.com/office/drawing/2014/main" id="{230A0947-EF25-C941-B6E1-E1782D4A9074}"/>
                </a:ext>
              </a:extLst>
            </p:cNvPr>
            <p:cNvSpPr>
              <a:spLocks/>
            </p:cNvSpPr>
            <p:nvPr/>
          </p:nvSpPr>
          <p:spPr bwMode="auto">
            <a:xfrm>
              <a:off x="6149478" y="1998497"/>
              <a:ext cx="461963" cy="120650"/>
            </a:xfrm>
            <a:custGeom>
              <a:avLst/>
              <a:gdLst>
                <a:gd name="T0" fmla="*/ 421 w 570"/>
                <a:gd name="T1" fmla="*/ 150 h 150"/>
                <a:gd name="T2" fmla="*/ 421 w 570"/>
                <a:gd name="T3" fmla="*/ 150 h 150"/>
                <a:gd name="T4" fmla="*/ 0 w 570"/>
                <a:gd name="T5" fmla="*/ 150 h 150"/>
                <a:gd name="T6" fmla="*/ 150 w 570"/>
                <a:gd name="T7" fmla="*/ 0 h 150"/>
                <a:gd name="T8" fmla="*/ 570 w 570"/>
                <a:gd name="T9" fmla="*/ 0 h 150"/>
                <a:gd name="T10" fmla="*/ 421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1" y="150"/>
                  </a:moveTo>
                  <a:lnTo>
                    <a:pt x="421" y="150"/>
                  </a:lnTo>
                  <a:lnTo>
                    <a:pt x="0" y="150"/>
                  </a:lnTo>
                  <a:lnTo>
                    <a:pt x="150" y="0"/>
                  </a:lnTo>
                  <a:lnTo>
                    <a:pt x="570" y="0"/>
                  </a:lnTo>
                  <a:lnTo>
                    <a:pt x="421" y="150"/>
                  </a:lnTo>
                  <a:close/>
                </a:path>
              </a:pathLst>
            </a:custGeom>
            <a:solidFill>
              <a:srgbClr val="90909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90" name="Freeform 45">
              <a:extLst>
                <a:ext uri="{FF2B5EF4-FFF2-40B4-BE49-F238E27FC236}">
                  <a16:creationId xmlns:a16="http://schemas.microsoft.com/office/drawing/2014/main" id="{85DB47F4-5BFD-AE4E-8841-F26CDCA5204D}"/>
                </a:ext>
              </a:extLst>
            </p:cNvPr>
            <p:cNvSpPr>
              <a:spLocks/>
            </p:cNvSpPr>
            <p:nvPr/>
          </p:nvSpPr>
          <p:spPr bwMode="auto">
            <a:xfrm>
              <a:off x="6028829" y="2116928"/>
              <a:ext cx="463550" cy="122238"/>
            </a:xfrm>
            <a:custGeom>
              <a:avLst/>
              <a:gdLst>
                <a:gd name="T0" fmla="*/ 420 w 570"/>
                <a:gd name="T1" fmla="*/ 150 h 150"/>
                <a:gd name="T2" fmla="*/ 420 w 570"/>
                <a:gd name="T3" fmla="*/ 150 h 150"/>
                <a:gd name="T4" fmla="*/ 0 w 570"/>
                <a:gd name="T5" fmla="*/ 150 h 150"/>
                <a:gd name="T6" fmla="*/ 150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50"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91" name="Freeform 210">
              <a:extLst>
                <a:ext uri="{FF2B5EF4-FFF2-40B4-BE49-F238E27FC236}">
                  <a16:creationId xmlns:a16="http://schemas.microsoft.com/office/drawing/2014/main" id="{86DB6E50-905D-5F4F-8141-FEF3E7289FCB}"/>
                </a:ext>
              </a:extLst>
            </p:cNvPr>
            <p:cNvSpPr>
              <a:spLocks/>
            </p:cNvSpPr>
            <p:nvPr/>
          </p:nvSpPr>
          <p:spPr bwMode="auto">
            <a:xfrm>
              <a:off x="5909766" y="2235359"/>
              <a:ext cx="461963" cy="122238"/>
            </a:xfrm>
            <a:custGeom>
              <a:avLst/>
              <a:gdLst>
                <a:gd name="T0" fmla="*/ 420 w 570"/>
                <a:gd name="T1" fmla="*/ 150 h 150"/>
                <a:gd name="T2" fmla="*/ 420 w 570"/>
                <a:gd name="T3" fmla="*/ 150 h 150"/>
                <a:gd name="T4" fmla="*/ 0 w 570"/>
                <a:gd name="T5" fmla="*/ 150 h 150"/>
                <a:gd name="T6" fmla="*/ 149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49"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92" name="Freeform 214">
              <a:extLst>
                <a:ext uri="{FF2B5EF4-FFF2-40B4-BE49-F238E27FC236}">
                  <a16:creationId xmlns:a16="http://schemas.microsoft.com/office/drawing/2014/main" id="{B6FF1ABF-78D7-5D4F-A440-6E3952830628}"/>
                </a:ext>
              </a:extLst>
            </p:cNvPr>
            <p:cNvSpPr>
              <a:spLocks/>
            </p:cNvSpPr>
            <p:nvPr/>
          </p:nvSpPr>
          <p:spPr bwMode="auto">
            <a:xfrm>
              <a:off x="6366584" y="2116790"/>
              <a:ext cx="128577" cy="464484"/>
            </a:xfrm>
            <a:custGeom>
              <a:avLst/>
              <a:gdLst>
                <a:gd name="T0" fmla="*/ 150 w 150"/>
                <a:gd name="T1" fmla="*/ 420 h 570"/>
                <a:gd name="T2" fmla="*/ 150 w 150"/>
                <a:gd name="T3" fmla="*/ 420 h 570"/>
                <a:gd name="T4" fmla="*/ 0 w 150"/>
                <a:gd name="T5" fmla="*/ 570 h 570"/>
                <a:gd name="T6" fmla="*/ 0 w 150"/>
                <a:gd name="T7" fmla="*/ 150 h 570"/>
                <a:gd name="T8" fmla="*/ 150 w 150"/>
                <a:gd name="T9" fmla="*/ 0 h 570"/>
                <a:gd name="T10" fmla="*/ 150 w 150"/>
                <a:gd name="T11" fmla="*/ 420 h 570"/>
                <a:gd name="connsiteX0" fmla="*/ 10260 w 10260"/>
                <a:gd name="connsiteY0" fmla="*/ 7368 h 10000"/>
                <a:gd name="connsiteX1" fmla="*/ 10260 w 10260"/>
                <a:gd name="connsiteY1" fmla="*/ 7368 h 10000"/>
                <a:gd name="connsiteX2" fmla="*/ 260 w 10260"/>
                <a:gd name="connsiteY2" fmla="*/ 10000 h 10000"/>
                <a:gd name="connsiteX3" fmla="*/ 0 w 10260"/>
                <a:gd name="connsiteY3" fmla="*/ 2700 h 10000"/>
                <a:gd name="connsiteX4" fmla="*/ 10260 w 10260"/>
                <a:gd name="connsiteY4" fmla="*/ 0 h 10000"/>
                <a:gd name="connsiteX5" fmla="*/ 10260 w 10260"/>
                <a:gd name="connsiteY5" fmla="*/ 7368 h 10000"/>
                <a:gd name="connsiteX0" fmla="*/ 10260 w 14676"/>
                <a:gd name="connsiteY0" fmla="*/ 5952 h 8584"/>
                <a:gd name="connsiteX1" fmla="*/ 10260 w 14676"/>
                <a:gd name="connsiteY1" fmla="*/ 5952 h 8584"/>
                <a:gd name="connsiteX2" fmla="*/ 260 w 14676"/>
                <a:gd name="connsiteY2" fmla="*/ 8584 h 8584"/>
                <a:gd name="connsiteX3" fmla="*/ 0 w 14676"/>
                <a:gd name="connsiteY3" fmla="*/ 1284 h 8584"/>
                <a:gd name="connsiteX4" fmla="*/ 14676 w 14676"/>
                <a:gd name="connsiteY4" fmla="*/ 0 h 8584"/>
                <a:gd name="connsiteX5" fmla="*/ 10260 w 14676"/>
                <a:gd name="connsiteY5" fmla="*/ 5952 h 8584"/>
                <a:gd name="connsiteX0" fmla="*/ 6991 w 6991"/>
                <a:gd name="connsiteY0" fmla="*/ 8270 h 11336"/>
                <a:gd name="connsiteX1" fmla="*/ 6991 w 6991"/>
                <a:gd name="connsiteY1" fmla="*/ 8270 h 11336"/>
                <a:gd name="connsiteX2" fmla="*/ 177 w 6991"/>
                <a:gd name="connsiteY2" fmla="*/ 11336 h 11336"/>
                <a:gd name="connsiteX3" fmla="*/ 0 w 6991"/>
                <a:gd name="connsiteY3" fmla="*/ 2832 h 11336"/>
                <a:gd name="connsiteX4" fmla="*/ 6460 w 6991"/>
                <a:gd name="connsiteY4" fmla="*/ 0 h 11336"/>
                <a:gd name="connsiteX5" fmla="*/ 6991 w 6991"/>
                <a:gd name="connsiteY5" fmla="*/ 8270 h 11336"/>
                <a:gd name="connsiteX0" fmla="*/ 10000 w 10000"/>
                <a:gd name="connsiteY0" fmla="*/ 7226 h 9931"/>
                <a:gd name="connsiteX1" fmla="*/ 10000 w 10000"/>
                <a:gd name="connsiteY1" fmla="*/ 7226 h 9931"/>
                <a:gd name="connsiteX2" fmla="*/ 253 w 10000"/>
                <a:gd name="connsiteY2" fmla="*/ 9931 h 9931"/>
                <a:gd name="connsiteX3" fmla="*/ 0 w 10000"/>
                <a:gd name="connsiteY3" fmla="*/ 2429 h 9931"/>
                <a:gd name="connsiteX4" fmla="*/ 9240 w 10000"/>
                <a:gd name="connsiteY4" fmla="*/ 0 h 9931"/>
                <a:gd name="connsiteX5" fmla="*/ 10000 w 10000"/>
                <a:gd name="connsiteY5" fmla="*/ 7226 h 9931"/>
                <a:gd name="connsiteX0" fmla="*/ 10000 w 10000"/>
                <a:gd name="connsiteY0" fmla="*/ 7276 h 10000"/>
                <a:gd name="connsiteX1" fmla="*/ 10000 w 10000"/>
                <a:gd name="connsiteY1" fmla="*/ 7276 h 10000"/>
                <a:gd name="connsiteX2" fmla="*/ 253 w 10000"/>
                <a:gd name="connsiteY2" fmla="*/ 10000 h 10000"/>
                <a:gd name="connsiteX3" fmla="*/ 0 w 10000"/>
                <a:gd name="connsiteY3" fmla="*/ 2446 h 10000"/>
                <a:gd name="connsiteX4" fmla="*/ 9746 w 10000"/>
                <a:gd name="connsiteY4" fmla="*/ 0 h 10000"/>
                <a:gd name="connsiteX5" fmla="*/ 10000 w 10000"/>
                <a:gd name="connsiteY5" fmla="*/ 7276 h 10000"/>
                <a:gd name="connsiteX0" fmla="*/ 10000 w 10304"/>
                <a:gd name="connsiteY0" fmla="*/ 7416 h 10140"/>
                <a:gd name="connsiteX1" fmla="*/ 10000 w 10304"/>
                <a:gd name="connsiteY1" fmla="*/ 7416 h 10140"/>
                <a:gd name="connsiteX2" fmla="*/ 253 w 10304"/>
                <a:gd name="connsiteY2" fmla="*/ 10140 h 10140"/>
                <a:gd name="connsiteX3" fmla="*/ 0 w 10304"/>
                <a:gd name="connsiteY3" fmla="*/ 2586 h 10140"/>
                <a:gd name="connsiteX4" fmla="*/ 10252 w 10304"/>
                <a:gd name="connsiteY4" fmla="*/ 0 h 10140"/>
                <a:gd name="connsiteX5" fmla="*/ 10000 w 10304"/>
                <a:gd name="connsiteY5" fmla="*/ 7416 h 10140"/>
                <a:gd name="connsiteX0" fmla="*/ 10000 w 10252"/>
                <a:gd name="connsiteY0" fmla="*/ 7416 h 10140"/>
                <a:gd name="connsiteX1" fmla="*/ 10000 w 10252"/>
                <a:gd name="connsiteY1" fmla="*/ 7416 h 10140"/>
                <a:gd name="connsiteX2" fmla="*/ 253 w 10252"/>
                <a:gd name="connsiteY2" fmla="*/ 10140 h 10140"/>
                <a:gd name="connsiteX3" fmla="*/ 0 w 10252"/>
                <a:gd name="connsiteY3" fmla="*/ 2586 h 10140"/>
                <a:gd name="connsiteX4" fmla="*/ 10252 w 10252"/>
                <a:gd name="connsiteY4" fmla="*/ 0 h 10140"/>
                <a:gd name="connsiteX5" fmla="*/ 10000 w 10252"/>
                <a:gd name="connsiteY5" fmla="*/ 7416 h 10140"/>
                <a:gd name="connsiteX0" fmla="*/ 10000 w 10252"/>
                <a:gd name="connsiteY0" fmla="*/ 7695 h 10419"/>
                <a:gd name="connsiteX1" fmla="*/ 10000 w 10252"/>
                <a:gd name="connsiteY1" fmla="*/ 7695 h 10419"/>
                <a:gd name="connsiteX2" fmla="*/ 253 w 10252"/>
                <a:gd name="connsiteY2" fmla="*/ 10419 h 10419"/>
                <a:gd name="connsiteX3" fmla="*/ 0 w 10252"/>
                <a:gd name="connsiteY3" fmla="*/ 2865 h 10419"/>
                <a:gd name="connsiteX4" fmla="*/ 10252 w 10252"/>
                <a:gd name="connsiteY4" fmla="*/ 0 h 10419"/>
                <a:gd name="connsiteX5" fmla="*/ 10000 w 10252"/>
                <a:gd name="connsiteY5" fmla="*/ 7695 h 10419"/>
                <a:gd name="connsiteX0" fmla="*/ 10000 w 10252"/>
                <a:gd name="connsiteY0" fmla="*/ 7486 h 10210"/>
                <a:gd name="connsiteX1" fmla="*/ 10000 w 10252"/>
                <a:gd name="connsiteY1" fmla="*/ 7486 h 10210"/>
                <a:gd name="connsiteX2" fmla="*/ 253 w 10252"/>
                <a:gd name="connsiteY2" fmla="*/ 10210 h 10210"/>
                <a:gd name="connsiteX3" fmla="*/ 0 w 10252"/>
                <a:gd name="connsiteY3" fmla="*/ 2656 h 10210"/>
                <a:gd name="connsiteX4" fmla="*/ 10252 w 10252"/>
                <a:gd name="connsiteY4" fmla="*/ 0 h 10210"/>
                <a:gd name="connsiteX5" fmla="*/ 10000 w 10252"/>
                <a:gd name="connsiteY5" fmla="*/ 7486 h 10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52" h="10210">
                  <a:moveTo>
                    <a:pt x="10000" y="7486"/>
                  </a:moveTo>
                  <a:lnTo>
                    <a:pt x="10000" y="7486"/>
                  </a:lnTo>
                  <a:lnTo>
                    <a:pt x="253" y="10210"/>
                  </a:lnTo>
                  <a:cubicBezTo>
                    <a:pt x="169" y="7693"/>
                    <a:pt x="84" y="5173"/>
                    <a:pt x="0" y="2656"/>
                  </a:cubicBezTo>
                  <a:lnTo>
                    <a:pt x="10252" y="0"/>
                  </a:lnTo>
                  <a:cubicBezTo>
                    <a:pt x="10252" y="2426"/>
                    <a:pt x="9747" y="5060"/>
                    <a:pt x="10000" y="7486"/>
                  </a:cubicBezTo>
                  <a:close/>
                </a:path>
              </a:pathLst>
            </a:custGeom>
            <a:solidFill>
              <a:srgbClr val="63636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93" name="Freeform 214">
              <a:extLst>
                <a:ext uri="{FF2B5EF4-FFF2-40B4-BE49-F238E27FC236}">
                  <a16:creationId xmlns:a16="http://schemas.microsoft.com/office/drawing/2014/main" id="{A62D63E1-2D93-8443-AAD4-8B5470A51C21}"/>
                </a:ext>
              </a:extLst>
            </p:cNvPr>
            <p:cNvSpPr>
              <a:spLocks/>
            </p:cNvSpPr>
            <p:nvPr/>
          </p:nvSpPr>
          <p:spPr bwMode="auto">
            <a:xfrm>
              <a:off x="6490506" y="2003561"/>
              <a:ext cx="122238" cy="460398"/>
            </a:xfrm>
            <a:custGeom>
              <a:avLst/>
              <a:gdLst>
                <a:gd name="T0" fmla="*/ 150 w 150"/>
                <a:gd name="T1" fmla="*/ 420 h 570"/>
                <a:gd name="T2" fmla="*/ 150 w 150"/>
                <a:gd name="T3" fmla="*/ 420 h 570"/>
                <a:gd name="T4" fmla="*/ 0 w 150"/>
                <a:gd name="T5" fmla="*/ 570 h 570"/>
                <a:gd name="T6" fmla="*/ 0 w 150"/>
                <a:gd name="T7" fmla="*/ 150 h 570"/>
                <a:gd name="T8" fmla="*/ 150 w 150"/>
                <a:gd name="T9" fmla="*/ 0 h 570"/>
                <a:gd name="T10" fmla="*/ 150 w 150"/>
                <a:gd name="T11" fmla="*/ 420 h 570"/>
                <a:gd name="connsiteX0" fmla="*/ 10000 w 10000"/>
                <a:gd name="connsiteY0" fmla="*/ 7368 h 10000"/>
                <a:gd name="connsiteX1" fmla="*/ 10000 w 10000"/>
                <a:gd name="connsiteY1" fmla="*/ 7368 h 10000"/>
                <a:gd name="connsiteX2" fmla="*/ 0 w 10000"/>
                <a:gd name="connsiteY2" fmla="*/ 10000 h 10000"/>
                <a:gd name="connsiteX3" fmla="*/ 0 w 10000"/>
                <a:gd name="connsiteY3" fmla="*/ 2632 h 10000"/>
                <a:gd name="connsiteX4" fmla="*/ 9481 w 10000"/>
                <a:gd name="connsiteY4" fmla="*/ 0 h 10000"/>
                <a:gd name="connsiteX5" fmla="*/ 10000 w 10000"/>
                <a:gd name="connsiteY5" fmla="*/ 7368 h 10000"/>
                <a:gd name="connsiteX0" fmla="*/ 10000 w 10000"/>
                <a:gd name="connsiteY0" fmla="*/ 7300 h 9932"/>
                <a:gd name="connsiteX1" fmla="*/ 10000 w 10000"/>
                <a:gd name="connsiteY1" fmla="*/ 7300 h 9932"/>
                <a:gd name="connsiteX2" fmla="*/ 0 w 10000"/>
                <a:gd name="connsiteY2" fmla="*/ 9932 h 9932"/>
                <a:gd name="connsiteX3" fmla="*/ 0 w 10000"/>
                <a:gd name="connsiteY3" fmla="*/ 2564 h 9932"/>
                <a:gd name="connsiteX4" fmla="*/ 10000 w 10000"/>
                <a:gd name="connsiteY4" fmla="*/ 0 h 9932"/>
                <a:gd name="connsiteX5" fmla="*/ 10000 w 10000"/>
                <a:gd name="connsiteY5" fmla="*/ 7300 h 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9932">
                  <a:moveTo>
                    <a:pt x="10000" y="7300"/>
                  </a:moveTo>
                  <a:lnTo>
                    <a:pt x="10000" y="7300"/>
                  </a:lnTo>
                  <a:lnTo>
                    <a:pt x="0" y="9932"/>
                  </a:lnTo>
                  <a:lnTo>
                    <a:pt x="0" y="2564"/>
                  </a:lnTo>
                  <a:lnTo>
                    <a:pt x="10000" y="0"/>
                  </a:lnTo>
                  <a:lnTo>
                    <a:pt x="10000" y="7300"/>
                  </a:lnTo>
                  <a:close/>
                </a:path>
              </a:pathLst>
            </a:custGeom>
            <a:solidFill>
              <a:srgbClr val="63636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294" name="Group 293">
              <a:extLst>
                <a:ext uri="{FF2B5EF4-FFF2-40B4-BE49-F238E27FC236}">
                  <a16:creationId xmlns:a16="http://schemas.microsoft.com/office/drawing/2014/main" id="{9DABEA44-1E2E-FB49-B6A0-68FB40FA5D67}"/>
                </a:ext>
              </a:extLst>
            </p:cNvPr>
            <p:cNvGrpSpPr/>
            <p:nvPr/>
          </p:nvGrpSpPr>
          <p:grpSpPr>
            <a:xfrm>
              <a:off x="5566866" y="1658772"/>
              <a:ext cx="1045878" cy="700413"/>
              <a:chOff x="4474666" y="1998497"/>
              <a:chExt cx="1045878" cy="700413"/>
            </a:xfrm>
          </p:grpSpPr>
          <p:sp>
            <p:nvSpPr>
              <p:cNvPr id="295" name="Freeform 33">
                <a:extLst>
                  <a:ext uri="{FF2B5EF4-FFF2-40B4-BE49-F238E27FC236}">
                    <a16:creationId xmlns:a16="http://schemas.microsoft.com/office/drawing/2014/main" id="{42673052-5586-6B42-BCDA-82E4ADDB3BB1}"/>
                  </a:ext>
                </a:extLst>
              </p:cNvPr>
              <p:cNvSpPr>
                <a:spLocks/>
              </p:cNvSpPr>
              <p:nvPr/>
            </p:nvSpPr>
            <p:spPr bwMode="auto">
              <a:xfrm>
                <a:off x="4714378" y="1998497"/>
                <a:ext cx="461963" cy="120650"/>
              </a:xfrm>
              <a:custGeom>
                <a:avLst/>
                <a:gdLst>
                  <a:gd name="T0" fmla="*/ 421 w 570"/>
                  <a:gd name="T1" fmla="*/ 150 h 150"/>
                  <a:gd name="T2" fmla="*/ 421 w 570"/>
                  <a:gd name="T3" fmla="*/ 150 h 150"/>
                  <a:gd name="T4" fmla="*/ 0 w 570"/>
                  <a:gd name="T5" fmla="*/ 150 h 150"/>
                  <a:gd name="T6" fmla="*/ 150 w 570"/>
                  <a:gd name="T7" fmla="*/ 0 h 150"/>
                  <a:gd name="T8" fmla="*/ 570 w 570"/>
                  <a:gd name="T9" fmla="*/ 0 h 150"/>
                  <a:gd name="T10" fmla="*/ 421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1" y="150"/>
                    </a:moveTo>
                    <a:lnTo>
                      <a:pt x="421" y="150"/>
                    </a:lnTo>
                    <a:lnTo>
                      <a:pt x="0" y="150"/>
                    </a:lnTo>
                    <a:lnTo>
                      <a:pt x="150" y="0"/>
                    </a:lnTo>
                    <a:lnTo>
                      <a:pt x="570" y="0"/>
                    </a:lnTo>
                    <a:lnTo>
                      <a:pt x="421" y="150"/>
                    </a:lnTo>
                    <a:close/>
                  </a:path>
                </a:pathLst>
              </a:custGeom>
              <a:solidFill>
                <a:srgbClr val="90909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96" name="Freeform 45">
                <a:extLst>
                  <a:ext uri="{FF2B5EF4-FFF2-40B4-BE49-F238E27FC236}">
                    <a16:creationId xmlns:a16="http://schemas.microsoft.com/office/drawing/2014/main" id="{11DE449F-E835-1847-8606-B13D776C6F26}"/>
                  </a:ext>
                </a:extLst>
              </p:cNvPr>
              <p:cNvSpPr>
                <a:spLocks/>
              </p:cNvSpPr>
              <p:nvPr/>
            </p:nvSpPr>
            <p:spPr bwMode="auto">
              <a:xfrm>
                <a:off x="4593729" y="2116928"/>
                <a:ext cx="463550" cy="122238"/>
              </a:xfrm>
              <a:custGeom>
                <a:avLst/>
                <a:gdLst>
                  <a:gd name="T0" fmla="*/ 420 w 570"/>
                  <a:gd name="T1" fmla="*/ 150 h 150"/>
                  <a:gd name="T2" fmla="*/ 420 w 570"/>
                  <a:gd name="T3" fmla="*/ 150 h 150"/>
                  <a:gd name="T4" fmla="*/ 0 w 570"/>
                  <a:gd name="T5" fmla="*/ 150 h 150"/>
                  <a:gd name="T6" fmla="*/ 150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50"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97" name="Freeform 206">
                <a:extLst>
                  <a:ext uri="{FF2B5EF4-FFF2-40B4-BE49-F238E27FC236}">
                    <a16:creationId xmlns:a16="http://schemas.microsoft.com/office/drawing/2014/main" id="{95826308-54FB-4848-BEF4-6829F1E56472}"/>
                  </a:ext>
                </a:extLst>
              </p:cNvPr>
              <p:cNvSpPr>
                <a:spLocks/>
              </p:cNvSpPr>
              <p:nvPr/>
            </p:nvSpPr>
            <p:spPr bwMode="auto">
              <a:xfrm>
                <a:off x="4476949" y="2357597"/>
                <a:ext cx="341313" cy="341313"/>
              </a:xfrm>
              <a:custGeom>
                <a:avLst/>
                <a:gdLst>
                  <a:gd name="T0" fmla="*/ 0 w 420"/>
                  <a:gd name="T1" fmla="*/ 0 h 420"/>
                  <a:gd name="T2" fmla="*/ 0 w 420"/>
                  <a:gd name="T3" fmla="*/ 0 h 420"/>
                  <a:gd name="T4" fmla="*/ 420 w 420"/>
                  <a:gd name="T5" fmla="*/ 0 h 420"/>
                  <a:gd name="T6" fmla="*/ 420 w 420"/>
                  <a:gd name="T7" fmla="*/ 420 h 420"/>
                  <a:gd name="T8" fmla="*/ 0 w 420"/>
                  <a:gd name="T9" fmla="*/ 420 h 420"/>
                  <a:gd name="T10" fmla="*/ 0 w 420"/>
                  <a:gd name="T11" fmla="*/ 0 h 420"/>
                </a:gdLst>
                <a:ahLst/>
                <a:cxnLst>
                  <a:cxn ang="0">
                    <a:pos x="T0" y="T1"/>
                  </a:cxn>
                  <a:cxn ang="0">
                    <a:pos x="T2" y="T3"/>
                  </a:cxn>
                  <a:cxn ang="0">
                    <a:pos x="T4" y="T5"/>
                  </a:cxn>
                  <a:cxn ang="0">
                    <a:pos x="T6" y="T7"/>
                  </a:cxn>
                  <a:cxn ang="0">
                    <a:pos x="T8" y="T9"/>
                  </a:cxn>
                  <a:cxn ang="0">
                    <a:pos x="T10" y="T11"/>
                  </a:cxn>
                </a:cxnLst>
                <a:rect l="0" t="0" r="r" b="b"/>
                <a:pathLst>
                  <a:path w="420" h="420">
                    <a:moveTo>
                      <a:pt x="0" y="0"/>
                    </a:moveTo>
                    <a:lnTo>
                      <a:pt x="0" y="0"/>
                    </a:lnTo>
                    <a:lnTo>
                      <a:pt x="420" y="0"/>
                    </a:lnTo>
                    <a:lnTo>
                      <a:pt x="420" y="420"/>
                    </a:lnTo>
                    <a:lnTo>
                      <a:pt x="0" y="420"/>
                    </a:lnTo>
                    <a:lnTo>
                      <a:pt x="0" y="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98" name="Freeform 210">
                <a:extLst>
                  <a:ext uri="{FF2B5EF4-FFF2-40B4-BE49-F238E27FC236}">
                    <a16:creationId xmlns:a16="http://schemas.microsoft.com/office/drawing/2014/main" id="{07C13E49-5B54-0443-A008-E679AB4CD0D7}"/>
                  </a:ext>
                </a:extLst>
              </p:cNvPr>
              <p:cNvSpPr>
                <a:spLocks/>
              </p:cNvSpPr>
              <p:nvPr/>
            </p:nvSpPr>
            <p:spPr bwMode="auto">
              <a:xfrm>
                <a:off x="4474666" y="2235359"/>
                <a:ext cx="461963" cy="122238"/>
              </a:xfrm>
              <a:custGeom>
                <a:avLst/>
                <a:gdLst>
                  <a:gd name="T0" fmla="*/ 420 w 570"/>
                  <a:gd name="T1" fmla="*/ 150 h 150"/>
                  <a:gd name="T2" fmla="*/ 420 w 570"/>
                  <a:gd name="T3" fmla="*/ 150 h 150"/>
                  <a:gd name="T4" fmla="*/ 0 w 570"/>
                  <a:gd name="T5" fmla="*/ 150 h 150"/>
                  <a:gd name="T6" fmla="*/ 149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49"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99" name="Freeform 212">
                <a:extLst>
                  <a:ext uri="{FF2B5EF4-FFF2-40B4-BE49-F238E27FC236}">
                    <a16:creationId xmlns:a16="http://schemas.microsoft.com/office/drawing/2014/main" id="{3CDC87F1-D1C9-F042-8216-B9EA93DCD2F3}"/>
                  </a:ext>
                </a:extLst>
              </p:cNvPr>
              <p:cNvSpPr>
                <a:spLocks/>
              </p:cNvSpPr>
              <p:nvPr/>
            </p:nvSpPr>
            <p:spPr bwMode="auto">
              <a:xfrm>
                <a:off x="4815978" y="2357597"/>
                <a:ext cx="341313" cy="341313"/>
              </a:xfrm>
              <a:custGeom>
                <a:avLst/>
                <a:gdLst>
                  <a:gd name="T0" fmla="*/ 0 w 420"/>
                  <a:gd name="T1" fmla="*/ 0 h 420"/>
                  <a:gd name="T2" fmla="*/ 0 w 420"/>
                  <a:gd name="T3" fmla="*/ 0 h 420"/>
                  <a:gd name="T4" fmla="*/ 420 w 420"/>
                  <a:gd name="T5" fmla="*/ 0 h 420"/>
                  <a:gd name="T6" fmla="*/ 420 w 420"/>
                  <a:gd name="T7" fmla="*/ 420 h 420"/>
                  <a:gd name="T8" fmla="*/ 0 w 420"/>
                  <a:gd name="T9" fmla="*/ 420 h 420"/>
                  <a:gd name="T10" fmla="*/ 0 w 420"/>
                  <a:gd name="T11" fmla="*/ 0 h 420"/>
                </a:gdLst>
                <a:ahLst/>
                <a:cxnLst>
                  <a:cxn ang="0">
                    <a:pos x="T0" y="T1"/>
                  </a:cxn>
                  <a:cxn ang="0">
                    <a:pos x="T2" y="T3"/>
                  </a:cxn>
                  <a:cxn ang="0">
                    <a:pos x="T4" y="T5"/>
                  </a:cxn>
                  <a:cxn ang="0">
                    <a:pos x="T6" y="T7"/>
                  </a:cxn>
                  <a:cxn ang="0">
                    <a:pos x="T8" y="T9"/>
                  </a:cxn>
                  <a:cxn ang="0">
                    <a:pos x="T10" y="T11"/>
                  </a:cxn>
                </a:cxnLst>
                <a:rect l="0" t="0" r="r" b="b"/>
                <a:pathLst>
                  <a:path w="420" h="420">
                    <a:moveTo>
                      <a:pt x="0" y="0"/>
                    </a:moveTo>
                    <a:lnTo>
                      <a:pt x="0" y="0"/>
                    </a:lnTo>
                    <a:lnTo>
                      <a:pt x="420" y="0"/>
                    </a:lnTo>
                    <a:lnTo>
                      <a:pt x="420" y="420"/>
                    </a:lnTo>
                    <a:lnTo>
                      <a:pt x="0" y="420"/>
                    </a:lnTo>
                    <a:lnTo>
                      <a:pt x="0" y="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00" name="Freeform 214">
                <a:extLst>
                  <a:ext uri="{FF2B5EF4-FFF2-40B4-BE49-F238E27FC236}">
                    <a16:creationId xmlns:a16="http://schemas.microsoft.com/office/drawing/2014/main" id="{9A95A24E-AAC4-B847-91AC-38C74A6260AF}"/>
                  </a:ext>
                </a:extLst>
              </p:cNvPr>
              <p:cNvSpPr>
                <a:spLocks/>
              </p:cNvSpPr>
              <p:nvPr/>
            </p:nvSpPr>
            <p:spPr bwMode="auto">
              <a:xfrm>
                <a:off x="5157006" y="2235359"/>
                <a:ext cx="122238" cy="463550"/>
              </a:xfrm>
              <a:custGeom>
                <a:avLst/>
                <a:gdLst>
                  <a:gd name="T0" fmla="*/ 150 w 150"/>
                  <a:gd name="T1" fmla="*/ 420 h 570"/>
                  <a:gd name="T2" fmla="*/ 150 w 150"/>
                  <a:gd name="T3" fmla="*/ 420 h 570"/>
                  <a:gd name="T4" fmla="*/ 0 w 150"/>
                  <a:gd name="T5" fmla="*/ 570 h 570"/>
                  <a:gd name="T6" fmla="*/ 0 w 150"/>
                  <a:gd name="T7" fmla="*/ 150 h 570"/>
                  <a:gd name="T8" fmla="*/ 150 w 150"/>
                  <a:gd name="T9" fmla="*/ 0 h 570"/>
                  <a:gd name="T10" fmla="*/ 150 w 150"/>
                  <a:gd name="T11" fmla="*/ 420 h 570"/>
                </a:gdLst>
                <a:ahLst/>
                <a:cxnLst>
                  <a:cxn ang="0">
                    <a:pos x="T0" y="T1"/>
                  </a:cxn>
                  <a:cxn ang="0">
                    <a:pos x="T2" y="T3"/>
                  </a:cxn>
                  <a:cxn ang="0">
                    <a:pos x="T4" y="T5"/>
                  </a:cxn>
                  <a:cxn ang="0">
                    <a:pos x="T6" y="T7"/>
                  </a:cxn>
                  <a:cxn ang="0">
                    <a:pos x="T8" y="T9"/>
                  </a:cxn>
                  <a:cxn ang="0">
                    <a:pos x="T10" y="T11"/>
                  </a:cxn>
                </a:cxnLst>
                <a:rect l="0" t="0" r="r" b="b"/>
                <a:pathLst>
                  <a:path w="150" h="570">
                    <a:moveTo>
                      <a:pt x="150" y="420"/>
                    </a:moveTo>
                    <a:lnTo>
                      <a:pt x="150" y="420"/>
                    </a:lnTo>
                    <a:lnTo>
                      <a:pt x="0" y="570"/>
                    </a:lnTo>
                    <a:lnTo>
                      <a:pt x="0" y="150"/>
                    </a:lnTo>
                    <a:lnTo>
                      <a:pt x="150" y="0"/>
                    </a:lnTo>
                    <a:lnTo>
                      <a:pt x="150" y="420"/>
                    </a:lnTo>
                    <a:close/>
                  </a:path>
                </a:pathLst>
              </a:custGeom>
              <a:solidFill>
                <a:srgbClr val="63636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01" name="Freeform 33">
                <a:extLst>
                  <a:ext uri="{FF2B5EF4-FFF2-40B4-BE49-F238E27FC236}">
                    <a16:creationId xmlns:a16="http://schemas.microsoft.com/office/drawing/2014/main" id="{72F1C538-08A5-5D4D-8C7F-5EB587C22796}"/>
                  </a:ext>
                </a:extLst>
              </p:cNvPr>
              <p:cNvSpPr>
                <a:spLocks/>
              </p:cNvSpPr>
              <p:nvPr/>
            </p:nvSpPr>
            <p:spPr bwMode="auto">
              <a:xfrm>
                <a:off x="5057278" y="1998497"/>
                <a:ext cx="461963" cy="120650"/>
              </a:xfrm>
              <a:custGeom>
                <a:avLst/>
                <a:gdLst>
                  <a:gd name="T0" fmla="*/ 421 w 570"/>
                  <a:gd name="T1" fmla="*/ 150 h 150"/>
                  <a:gd name="T2" fmla="*/ 421 w 570"/>
                  <a:gd name="T3" fmla="*/ 150 h 150"/>
                  <a:gd name="T4" fmla="*/ 0 w 570"/>
                  <a:gd name="T5" fmla="*/ 150 h 150"/>
                  <a:gd name="T6" fmla="*/ 150 w 570"/>
                  <a:gd name="T7" fmla="*/ 0 h 150"/>
                  <a:gd name="T8" fmla="*/ 570 w 570"/>
                  <a:gd name="T9" fmla="*/ 0 h 150"/>
                  <a:gd name="T10" fmla="*/ 421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1" y="150"/>
                    </a:moveTo>
                    <a:lnTo>
                      <a:pt x="421" y="150"/>
                    </a:lnTo>
                    <a:lnTo>
                      <a:pt x="0" y="150"/>
                    </a:lnTo>
                    <a:lnTo>
                      <a:pt x="150" y="0"/>
                    </a:lnTo>
                    <a:lnTo>
                      <a:pt x="570" y="0"/>
                    </a:lnTo>
                    <a:lnTo>
                      <a:pt x="421" y="150"/>
                    </a:lnTo>
                    <a:close/>
                  </a:path>
                </a:pathLst>
              </a:custGeom>
              <a:solidFill>
                <a:srgbClr val="90909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02" name="Freeform 45">
                <a:extLst>
                  <a:ext uri="{FF2B5EF4-FFF2-40B4-BE49-F238E27FC236}">
                    <a16:creationId xmlns:a16="http://schemas.microsoft.com/office/drawing/2014/main" id="{E360C230-DE52-1045-8FB7-A8C0C1BCD060}"/>
                  </a:ext>
                </a:extLst>
              </p:cNvPr>
              <p:cNvSpPr>
                <a:spLocks/>
              </p:cNvSpPr>
              <p:nvPr/>
            </p:nvSpPr>
            <p:spPr bwMode="auto">
              <a:xfrm>
                <a:off x="4936629" y="2116928"/>
                <a:ext cx="463550" cy="122238"/>
              </a:xfrm>
              <a:custGeom>
                <a:avLst/>
                <a:gdLst>
                  <a:gd name="T0" fmla="*/ 420 w 570"/>
                  <a:gd name="T1" fmla="*/ 150 h 150"/>
                  <a:gd name="T2" fmla="*/ 420 w 570"/>
                  <a:gd name="T3" fmla="*/ 150 h 150"/>
                  <a:gd name="T4" fmla="*/ 0 w 570"/>
                  <a:gd name="T5" fmla="*/ 150 h 150"/>
                  <a:gd name="T6" fmla="*/ 150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50"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03" name="Freeform 210">
                <a:extLst>
                  <a:ext uri="{FF2B5EF4-FFF2-40B4-BE49-F238E27FC236}">
                    <a16:creationId xmlns:a16="http://schemas.microsoft.com/office/drawing/2014/main" id="{30975A0C-AC1E-E74F-845D-025B4FA4CEF6}"/>
                  </a:ext>
                </a:extLst>
              </p:cNvPr>
              <p:cNvSpPr>
                <a:spLocks/>
              </p:cNvSpPr>
              <p:nvPr/>
            </p:nvSpPr>
            <p:spPr bwMode="auto">
              <a:xfrm>
                <a:off x="4817566" y="2235359"/>
                <a:ext cx="461963" cy="122238"/>
              </a:xfrm>
              <a:custGeom>
                <a:avLst/>
                <a:gdLst>
                  <a:gd name="T0" fmla="*/ 420 w 570"/>
                  <a:gd name="T1" fmla="*/ 150 h 150"/>
                  <a:gd name="T2" fmla="*/ 420 w 570"/>
                  <a:gd name="T3" fmla="*/ 150 h 150"/>
                  <a:gd name="T4" fmla="*/ 0 w 570"/>
                  <a:gd name="T5" fmla="*/ 150 h 150"/>
                  <a:gd name="T6" fmla="*/ 149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49"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04" name="Freeform 214">
                <a:extLst>
                  <a:ext uri="{FF2B5EF4-FFF2-40B4-BE49-F238E27FC236}">
                    <a16:creationId xmlns:a16="http://schemas.microsoft.com/office/drawing/2014/main" id="{69CF0930-2AEF-724B-BA8D-848ABC2F5CAD}"/>
                  </a:ext>
                </a:extLst>
              </p:cNvPr>
              <p:cNvSpPr>
                <a:spLocks/>
              </p:cNvSpPr>
              <p:nvPr/>
            </p:nvSpPr>
            <p:spPr bwMode="auto">
              <a:xfrm>
                <a:off x="5274384" y="2116790"/>
                <a:ext cx="128577" cy="464484"/>
              </a:xfrm>
              <a:custGeom>
                <a:avLst/>
                <a:gdLst>
                  <a:gd name="T0" fmla="*/ 150 w 150"/>
                  <a:gd name="T1" fmla="*/ 420 h 570"/>
                  <a:gd name="T2" fmla="*/ 150 w 150"/>
                  <a:gd name="T3" fmla="*/ 420 h 570"/>
                  <a:gd name="T4" fmla="*/ 0 w 150"/>
                  <a:gd name="T5" fmla="*/ 570 h 570"/>
                  <a:gd name="T6" fmla="*/ 0 w 150"/>
                  <a:gd name="T7" fmla="*/ 150 h 570"/>
                  <a:gd name="T8" fmla="*/ 150 w 150"/>
                  <a:gd name="T9" fmla="*/ 0 h 570"/>
                  <a:gd name="T10" fmla="*/ 150 w 150"/>
                  <a:gd name="T11" fmla="*/ 420 h 570"/>
                  <a:gd name="connsiteX0" fmla="*/ 10260 w 10260"/>
                  <a:gd name="connsiteY0" fmla="*/ 7368 h 10000"/>
                  <a:gd name="connsiteX1" fmla="*/ 10260 w 10260"/>
                  <a:gd name="connsiteY1" fmla="*/ 7368 h 10000"/>
                  <a:gd name="connsiteX2" fmla="*/ 260 w 10260"/>
                  <a:gd name="connsiteY2" fmla="*/ 10000 h 10000"/>
                  <a:gd name="connsiteX3" fmla="*/ 0 w 10260"/>
                  <a:gd name="connsiteY3" fmla="*/ 2700 h 10000"/>
                  <a:gd name="connsiteX4" fmla="*/ 10260 w 10260"/>
                  <a:gd name="connsiteY4" fmla="*/ 0 h 10000"/>
                  <a:gd name="connsiteX5" fmla="*/ 10260 w 10260"/>
                  <a:gd name="connsiteY5" fmla="*/ 7368 h 10000"/>
                  <a:gd name="connsiteX0" fmla="*/ 10260 w 14676"/>
                  <a:gd name="connsiteY0" fmla="*/ 5952 h 8584"/>
                  <a:gd name="connsiteX1" fmla="*/ 10260 w 14676"/>
                  <a:gd name="connsiteY1" fmla="*/ 5952 h 8584"/>
                  <a:gd name="connsiteX2" fmla="*/ 260 w 14676"/>
                  <a:gd name="connsiteY2" fmla="*/ 8584 h 8584"/>
                  <a:gd name="connsiteX3" fmla="*/ 0 w 14676"/>
                  <a:gd name="connsiteY3" fmla="*/ 1284 h 8584"/>
                  <a:gd name="connsiteX4" fmla="*/ 14676 w 14676"/>
                  <a:gd name="connsiteY4" fmla="*/ 0 h 8584"/>
                  <a:gd name="connsiteX5" fmla="*/ 10260 w 14676"/>
                  <a:gd name="connsiteY5" fmla="*/ 5952 h 8584"/>
                  <a:gd name="connsiteX0" fmla="*/ 6991 w 6991"/>
                  <a:gd name="connsiteY0" fmla="*/ 8270 h 11336"/>
                  <a:gd name="connsiteX1" fmla="*/ 6991 w 6991"/>
                  <a:gd name="connsiteY1" fmla="*/ 8270 h 11336"/>
                  <a:gd name="connsiteX2" fmla="*/ 177 w 6991"/>
                  <a:gd name="connsiteY2" fmla="*/ 11336 h 11336"/>
                  <a:gd name="connsiteX3" fmla="*/ 0 w 6991"/>
                  <a:gd name="connsiteY3" fmla="*/ 2832 h 11336"/>
                  <a:gd name="connsiteX4" fmla="*/ 6460 w 6991"/>
                  <a:gd name="connsiteY4" fmla="*/ 0 h 11336"/>
                  <a:gd name="connsiteX5" fmla="*/ 6991 w 6991"/>
                  <a:gd name="connsiteY5" fmla="*/ 8270 h 11336"/>
                  <a:gd name="connsiteX0" fmla="*/ 10000 w 10000"/>
                  <a:gd name="connsiteY0" fmla="*/ 7226 h 9931"/>
                  <a:gd name="connsiteX1" fmla="*/ 10000 w 10000"/>
                  <a:gd name="connsiteY1" fmla="*/ 7226 h 9931"/>
                  <a:gd name="connsiteX2" fmla="*/ 253 w 10000"/>
                  <a:gd name="connsiteY2" fmla="*/ 9931 h 9931"/>
                  <a:gd name="connsiteX3" fmla="*/ 0 w 10000"/>
                  <a:gd name="connsiteY3" fmla="*/ 2429 h 9931"/>
                  <a:gd name="connsiteX4" fmla="*/ 9240 w 10000"/>
                  <a:gd name="connsiteY4" fmla="*/ 0 h 9931"/>
                  <a:gd name="connsiteX5" fmla="*/ 10000 w 10000"/>
                  <a:gd name="connsiteY5" fmla="*/ 7226 h 9931"/>
                  <a:gd name="connsiteX0" fmla="*/ 10000 w 10000"/>
                  <a:gd name="connsiteY0" fmla="*/ 7276 h 10000"/>
                  <a:gd name="connsiteX1" fmla="*/ 10000 w 10000"/>
                  <a:gd name="connsiteY1" fmla="*/ 7276 h 10000"/>
                  <a:gd name="connsiteX2" fmla="*/ 253 w 10000"/>
                  <a:gd name="connsiteY2" fmla="*/ 10000 h 10000"/>
                  <a:gd name="connsiteX3" fmla="*/ 0 w 10000"/>
                  <a:gd name="connsiteY3" fmla="*/ 2446 h 10000"/>
                  <a:gd name="connsiteX4" fmla="*/ 9746 w 10000"/>
                  <a:gd name="connsiteY4" fmla="*/ 0 h 10000"/>
                  <a:gd name="connsiteX5" fmla="*/ 10000 w 10000"/>
                  <a:gd name="connsiteY5" fmla="*/ 7276 h 10000"/>
                  <a:gd name="connsiteX0" fmla="*/ 10000 w 10304"/>
                  <a:gd name="connsiteY0" fmla="*/ 7416 h 10140"/>
                  <a:gd name="connsiteX1" fmla="*/ 10000 w 10304"/>
                  <a:gd name="connsiteY1" fmla="*/ 7416 h 10140"/>
                  <a:gd name="connsiteX2" fmla="*/ 253 w 10304"/>
                  <a:gd name="connsiteY2" fmla="*/ 10140 h 10140"/>
                  <a:gd name="connsiteX3" fmla="*/ 0 w 10304"/>
                  <a:gd name="connsiteY3" fmla="*/ 2586 h 10140"/>
                  <a:gd name="connsiteX4" fmla="*/ 10252 w 10304"/>
                  <a:gd name="connsiteY4" fmla="*/ 0 h 10140"/>
                  <a:gd name="connsiteX5" fmla="*/ 10000 w 10304"/>
                  <a:gd name="connsiteY5" fmla="*/ 7416 h 10140"/>
                  <a:gd name="connsiteX0" fmla="*/ 10000 w 10252"/>
                  <a:gd name="connsiteY0" fmla="*/ 7416 h 10140"/>
                  <a:gd name="connsiteX1" fmla="*/ 10000 w 10252"/>
                  <a:gd name="connsiteY1" fmla="*/ 7416 h 10140"/>
                  <a:gd name="connsiteX2" fmla="*/ 253 w 10252"/>
                  <a:gd name="connsiteY2" fmla="*/ 10140 h 10140"/>
                  <a:gd name="connsiteX3" fmla="*/ 0 w 10252"/>
                  <a:gd name="connsiteY3" fmla="*/ 2586 h 10140"/>
                  <a:gd name="connsiteX4" fmla="*/ 10252 w 10252"/>
                  <a:gd name="connsiteY4" fmla="*/ 0 h 10140"/>
                  <a:gd name="connsiteX5" fmla="*/ 10000 w 10252"/>
                  <a:gd name="connsiteY5" fmla="*/ 7416 h 10140"/>
                  <a:gd name="connsiteX0" fmla="*/ 10000 w 10252"/>
                  <a:gd name="connsiteY0" fmla="*/ 7695 h 10419"/>
                  <a:gd name="connsiteX1" fmla="*/ 10000 w 10252"/>
                  <a:gd name="connsiteY1" fmla="*/ 7695 h 10419"/>
                  <a:gd name="connsiteX2" fmla="*/ 253 w 10252"/>
                  <a:gd name="connsiteY2" fmla="*/ 10419 h 10419"/>
                  <a:gd name="connsiteX3" fmla="*/ 0 w 10252"/>
                  <a:gd name="connsiteY3" fmla="*/ 2865 h 10419"/>
                  <a:gd name="connsiteX4" fmla="*/ 10252 w 10252"/>
                  <a:gd name="connsiteY4" fmla="*/ 0 h 10419"/>
                  <a:gd name="connsiteX5" fmla="*/ 10000 w 10252"/>
                  <a:gd name="connsiteY5" fmla="*/ 7695 h 10419"/>
                  <a:gd name="connsiteX0" fmla="*/ 10000 w 10252"/>
                  <a:gd name="connsiteY0" fmla="*/ 7486 h 10210"/>
                  <a:gd name="connsiteX1" fmla="*/ 10000 w 10252"/>
                  <a:gd name="connsiteY1" fmla="*/ 7486 h 10210"/>
                  <a:gd name="connsiteX2" fmla="*/ 253 w 10252"/>
                  <a:gd name="connsiteY2" fmla="*/ 10210 h 10210"/>
                  <a:gd name="connsiteX3" fmla="*/ 0 w 10252"/>
                  <a:gd name="connsiteY3" fmla="*/ 2656 h 10210"/>
                  <a:gd name="connsiteX4" fmla="*/ 10252 w 10252"/>
                  <a:gd name="connsiteY4" fmla="*/ 0 h 10210"/>
                  <a:gd name="connsiteX5" fmla="*/ 10000 w 10252"/>
                  <a:gd name="connsiteY5" fmla="*/ 7486 h 10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52" h="10210">
                    <a:moveTo>
                      <a:pt x="10000" y="7486"/>
                    </a:moveTo>
                    <a:lnTo>
                      <a:pt x="10000" y="7486"/>
                    </a:lnTo>
                    <a:lnTo>
                      <a:pt x="253" y="10210"/>
                    </a:lnTo>
                    <a:cubicBezTo>
                      <a:pt x="169" y="7693"/>
                      <a:pt x="84" y="5173"/>
                      <a:pt x="0" y="2656"/>
                    </a:cubicBezTo>
                    <a:lnTo>
                      <a:pt x="10252" y="0"/>
                    </a:lnTo>
                    <a:cubicBezTo>
                      <a:pt x="10252" y="2426"/>
                      <a:pt x="9747" y="5060"/>
                      <a:pt x="10000" y="7486"/>
                    </a:cubicBezTo>
                    <a:close/>
                  </a:path>
                </a:pathLst>
              </a:custGeom>
              <a:solidFill>
                <a:srgbClr val="63636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05" name="Freeform 214">
                <a:extLst>
                  <a:ext uri="{FF2B5EF4-FFF2-40B4-BE49-F238E27FC236}">
                    <a16:creationId xmlns:a16="http://schemas.microsoft.com/office/drawing/2014/main" id="{B85EA757-75A3-014F-AD44-8E8C60FBA878}"/>
                  </a:ext>
                </a:extLst>
              </p:cNvPr>
              <p:cNvSpPr>
                <a:spLocks/>
              </p:cNvSpPr>
              <p:nvPr/>
            </p:nvSpPr>
            <p:spPr bwMode="auto">
              <a:xfrm>
                <a:off x="5398306" y="2000409"/>
                <a:ext cx="122238" cy="463550"/>
              </a:xfrm>
              <a:custGeom>
                <a:avLst/>
                <a:gdLst>
                  <a:gd name="T0" fmla="*/ 150 w 150"/>
                  <a:gd name="T1" fmla="*/ 420 h 570"/>
                  <a:gd name="T2" fmla="*/ 150 w 150"/>
                  <a:gd name="T3" fmla="*/ 420 h 570"/>
                  <a:gd name="T4" fmla="*/ 0 w 150"/>
                  <a:gd name="T5" fmla="*/ 570 h 570"/>
                  <a:gd name="T6" fmla="*/ 0 w 150"/>
                  <a:gd name="T7" fmla="*/ 150 h 570"/>
                  <a:gd name="T8" fmla="*/ 150 w 150"/>
                  <a:gd name="T9" fmla="*/ 0 h 570"/>
                  <a:gd name="T10" fmla="*/ 150 w 150"/>
                  <a:gd name="T11" fmla="*/ 420 h 570"/>
                  <a:gd name="connsiteX0" fmla="*/ 10000 w 10000"/>
                  <a:gd name="connsiteY0" fmla="*/ 7368 h 10000"/>
                  <a:gd name="connsiteX1" fmla="*/ 10000 w 10000"/>
                  <a:gd name="connsiteY1" fmla="*/ 7368 h 10000"/>
                  <a:gd name="connsiteX2" fmla="*/ 0 w 10000"/>
                  <a:gd name="connsiteY2" fmla="*/ 10000 h 10000"/>
                  <a:gd name="connsiteX3" fmla="*/ 0 w 10000"/>
                  <a:gd name="connsiteY3" fmla="*/ 2632 h 10000"/>
                  <a:gd name="connsiteX4" fmla="*/ 9481 w 10000"/>
                  <a:gd name="connsiteY4" fmla="*/ 0 h 10000"/>
                  <a:gd name="connsiteX5" fmla="*/ 10000 w 10000"/>
                  <a:gd name="connsiteY5" fmla="*/ 736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10000" y="7368"/>
                    </a:moveTo>
                    <a:lnTo>
                      <a:pt x="10000" y="7368"/>
                    </a:lnTo>
                    <a:lnTo>
                      <a:pt x="0" y="10000"/>
                    </a:lnTo>
                    <a:lnTo>
                      <a:pt x="0" y="2632"/>
                    </a:lnTo>
                    <a:lnTo>
                      <a:pt x="9481" y="0"/>
                    </a:lnTo>
                    <a:lnTo>
                      <a:pt x="10000" y="7368"/>
                    </a:lnTo>
                    <a:close/>
                  </a:path>
                </a:pathLst>
              </a:custGeom>
              <a:solidFill>
                <a:srgbClr val="63636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grpSp>
      <p:cxnSp>
        <p:nvCxnSpPr>
          <p:cNvPr id="108" name="Straight Connector 107">
            <a:extLst>
              <a:ext uri="{FF2B5EF4-FFF2-40B4-BE49-F238E27FC236}">
                <a16:creationId xmlns:a16="http://schemas.microsoft.com/office/drawing/2014/main" id="{CD9E85ED-EC39-3C42-AFF0-BD266ADC9930}"/>
              </a:ext>
            </a:extLst>
          </p:cNvPr>
          <p:cNvCxnSpPr>
            <a:cxnSpLocks/>
          </p:cNvCxnSpPr>
          <p:nvPr/>
        </p:nvCxnSpPr>
        <p:spPr bwMode="auto">
          <a:xfrm>
            <a:off x="9569271" y="3896966"/>
            <a:ext cx="1001294" cy="0"/>
          </a:xfrm>
          <a:prstGeom prst="line">
            <a:avLst/>
          </a:prstGeom>
          <a:solidFill>
            <a:schemeClr val="accent1"/>
          </a:solidFill>
          <a:ln w="9525" cap="flat" cmpd="sng" algn="ctr">
            <a:solidFill>
              <a:schemeClr val="bg1"/>
            </a:solidFill>
            <a:prstDash val="dash"/>
            <a:round/>
            <a:headEnd type="none" w="med" len="med"/>
            <a:tailEnd type="none" w="med" len="med"/>
          </a:ln>
          <a:effectLst/>
        </p:spPr>
      </p:cxnSp>
    </p:spTree>
    <p:extLst>
      <p:ext uri="{BB962C8B-B14F-4D97-AF65-F5344CB8AC3E}">
        <p14:creationId xmlns:p14="http://schemas.microsoft.com/office/powerpoint/2010/main" val="3567560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498E228A-88D0-43CF-9E76-3D7D2D0E2F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7F2FAE5A-DF31-4FFB-93AC-742A2B64D1DD}"/>
              </a:ext>
            </a:extLst>
          </p:cNvPr>
          <p:cNvSpPr txBox="1"/>
          <p:nvPr/>
        </p:nvSpPr>
        <p:spPr>
          <a:xfrm>
            <a:off x="11391900" y="6581001"/>
            <a:ext cx="1181100" cy="276999"/>
          </a:xfrm>
          <a:prstGeom prst="rect">
            <a:avLst/>
          </a:prstGeom>
          <a:noFill/>
        </p:spPr>
        <p:txBody>
          <a:bodyPr wrap="square" rtlCol="0">
            <a:spAutoFit/>
          </a:bodyPr>
          <a:lstStyle/>
          <a:p>
            <a:r>
              <a:rPr lang="en-US" sz="1200" dirty="0">
                <a:solidFill>
                  <a:schemeClr val="bg2"/>
                </a:solidFill>
              </a:rPr>
              <a:t>10/7/2021</a:t>
            </a:r>
          </a:p>
        </p:txBody>
      </p:sp>
      <p:sp>
        <p:nvSpPr>
          <p:cNvPr id="2" name="Slide Number Placeholder 1">
            <a:extLst>
              <a:ext uri="{FF2B5EF4-FFF2-40B4-BE49-F238E27FC236}">
                <a16:creationId xmlns:a16="http://schemas.microsoft.com/office/drawing/2014/main" id="{E2F83EDD-9EFA-B140-8DA1-05265F2731ED}"/>
              </a:ext>
            </a:extLst>
          </p:cNvPr>
          <p:cNvSpPr>
            <a:spLocks noGrp="1"/>
          </p:cNvSpPr>
          <p:nvPr>
            <p:ph type="sldNum" sz="quarter" idx="4"/>
          </p:nvPr>
        </p:nvSpPr>
        <p:spPr/>
        <p:txBody>
          <a:bodyPr/>
          <a:lstStyle/>
          <a:p>
            <a:r>
              <a:rPr lang="en-US"/>
              <a:t>0894</a:t>
            </a:r>
            <a:endParaRPr lang="en-US" dirty="0"/>
          </a:p>
        </p:txBody>
      </p:sp>
    </p:spTree>
    <p:extLst>
      <p:ext uri="{BB962C8B-B14F-4D97-AF65-F5344CB8AC3E}">
        <p14:creationId xmlns:p14="http://schemas.microsoft.com/office/powerpoint/2010/main" val="3576880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diagram&#10;&#10;Description automatically generated">
            <a:extLst>
              <a:ext uri="{FF2B5EF4-FFF2-40B4-BE49-F238E27FC236}">
                <a16:creationId xmlns:a16="http://schemas.microsoft.com/office/drawing/2014/main" id="{6EFB7C99-C749-43AB-BBFA-B9CD8DB343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CA1BC51-E009-41FE-89F3-C47FF8833C7A}"/>
              </a:ext>
            </a:extLst>
          </p:cNvPr>
          <p:cNvSpPr txBox="1"/>
          <p:nvPr/>
        </p:nvSpPr>
        <p:spPr>
          <a:xfrm>
            <a:off x="11391900" y="6581001"/>
            <a:ext cx="1181100" cy="276999"/>
          </a:xfrm>
          <a:prstGeom prst="rect">
            <a:avLst/>
          </a:prstGeom>
          <a:noFill/>
        </p:spPr>
        <p:txBody>
          <a:bodyPr wrap="square" rtlCol="0">
            <a:spAutoFit/>
          </a:bodyPr>
          <a:lstStyle/>
          <a:p>
            <a:r>
              <a:rPr lang="en-US" sz="1200" dirty="0">
                <a:solidFill>
                  <a:schemeClr val="bg2"/>
                </a:solidFill>
              </a:rPr>
              <a:t>10/7/2021</a:t>
            </a:r>
          </a:p>
        </p:txBody>
      </p:sp>
      <p:sp>
        <p:nvSpPr>
          <p:cNvPr id="2" name="Slide Number Placeholder 1">
            <a:extLst>
              <a:ext uri="{FF2B5EF4-FFF2-40B4-BE49-F238E27FC236}">
                <a16:creationId xmlns:a16="http://schemas.microsoft.com/office/drawing/2014/main" id="{E5B0E918-EB2A-8C49-92F6-86D317B20FBD}"/>
              </a:ext>
            </a:extLst>
          </p:cNvPr>
          <p:cNvSpPr>
            <a:spLocks noGrp="1"/>
          </p:cNvSpPr>
          <p:nvPr>
            <p:ph type="sldNum" sz="quarter" idx="4"/>
          </p:nvPr>
        </p:nvSpPr>
        <p:spPr/>
        <p:txBody>
          <a:bodyPr/>
          <a:lstStyle/>
          <a:p>
            <a:r>
              <a:rPr lang="en-US"/>
              <a:t>0894</a:t>
            </a:r>
            <a:endParaRPr lang="en-US" dirty="0"/>
          </a:p>
        </p:txBody>
      </p:sp>
    </p:spTree>
    <p:extLst>
      <p:ext uri="{BB962C8B-B14F-4D97-AF65-F5344CB8AC3E}">
        <p14:creationId xmlns:p14="http://schemas.microsoft.com/office/powerpoint/2010/main" val="2116349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8618708D-8234-9A4F-AEB3-918329724888}"/>
              </a:ext>
            </a:extLst>
          </p:cNvPr>
          <p:cNvGrpSpPr/>
          <p:nvPr/>
        </p:nvGrpSpPr>
        <p:grpSpPr>
          <a:xfrm>
            <a:off x="2696445" y="4956079"/>
            <a:ext cx="958945" cy="1631753"/>
            <a:chOff x="2696445" y="4956079"/>
            <a:chExt cx="958945" cy="1631753"/>
          </a:xfrm>
        </p:grpSpPr>
        <p:pic>
          <p:nvPicPr>
            <p:cNvPr id="16" name="Picture 15">
              <a:extLst>
                <a:ext uri="{FF2B5EF4-FFF2-40B4-BE49-F238E27FC236}">
                  <a16:creationId xmlns:a16="http://schemas.microsoft.com/office/drawing/2014/main" id="{F26CCAB3-B7C0-8F49-8AC8-7C3871D28E04}"/>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2702724" y="5467247"/>
              <a:ext cx="934592" cy="1110051"/>
            </a:xfrm>
            <a:prstGeom prst="rect">
              <a:avLst/>
            </a:prstGeom>
          </p:spPr>
        </p:pic>
        <p:pic>
          <p:nvPicPr>
            <p:cNvPr id="14" name="Picture 13">
              <a:extLst>
                <a:ext uri="{FF2B5EF4-FFF2-40B4-BE49-F238E27FC236}">
                  <a16:creationId xmlns:a16="http://schemas.microsoft.com/office/drawing/2014/main" id="{5B4322D2-6145-C14C-8995-B2A30025BF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96445" y="4956079"/>
              <a:ext cx="958945" cy="1631753"/>
            </a:xfrm>
            <a:prstGeom prst="rect">
              <a:avLst/>
            </a:prstGeom>
          </p:spPr>
        </p:pic>
      </p:grpSp>
      <p:sp>
        <p:nvSpPr>
          <p:cNvPr id="137" name="Rectangle 136"/>
          <p:cNvSpPr/>
          <p:nvPr/>
        </p:nvSpPr>
        <p:spPr bwMode="auto">
          <a:xfrm>
            <a:off x="8743637" y="1193580"/>
            <a:ext cx="1350051" cy="5664420"/>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55 Helvetica Roman" pitchFamily="1" charset="0"/>
              <a:ea typeface="+mn-ea"/>
              <a:cs typeface="+mn-cs"/>
            </a:endParaRPr>
          </a:p>
        </p:txBody>
      </p:sp>
      <p:pic>
        <p:nvPicPr>
          <p:cNvPr id="121" name="Picture 120">
            <a:extLst>
              <a:ext uri="{FF2B5EF4-FFF2-40B4-BE49-F238E27FC236}">
                <a16:creationId xmlns:a16="http://schemas.microsoft.com/office/drawing/2014/main" id="{BBA5B15C-F511-594D-A74B-7177470642A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064322" y="2466125"/>
            <a:ext cx="715609" cy="3975602"/>
          </a:xfrm>
          <a:prstGeom prst="rect">
            <a:avLst/>
          </a:prstGeom>
        </p:spPr>
      </p:pic>
      <p:sp>
        <p:nvSpPr>
          <p:cNvPr id="88" name="Rectangle 87"/>
          <p:cNvSpPr/>
          <p:nvPr/>
        </p:nvSpPr>
        <p:spPr bwMode="auto">
          <a:xfrm>
            <a:off x="0" y="1193580"/>
            <a:ext cx="1645901" cy="5664420"/>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55 Helvetica Roman" pitchFamily="1" charset="0"/>
              <a:ea typeface="+mn-ea"/>
              <a:cs typeface="+mn-cs"/>
            </a:endParaRPr>
          </a:p>
        </p:txBody>
      </p:sp>
      <p:pic>
        <p:nvPicPr>
          <p:cNvPr id="118" name="Picture 117">
            <a:extLst>
              <a:ext uri="{FF2B5EF4-FFF2-40B4-BE49-F238E27FC236}">
                <a16:creationId xmlns:a16="http://schemas.microsoft.com/office/drawing/2014/main" id="{AB6CC868-20B4-6342-A37E-197FD8BCA6F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0281" y="2025233"/>
            <a:ext cx="710845" cy="4416494"/>
          </a:xfrm>
          <a:prstGeom prst="rect">
            <a:avLst/>
          </a:prstGeom>
        </p:spPr>
      </p:pic>
      <p:sp>
        <p:nvSpPr>
          <p:cNvPr id="164" name="Rectangle 163">
            <a:extLst>
              <a:ext uri="{FF2B5EF4-FFF2-40B4-BE49-F238E27FC236}">
                <a16:creationId xmlns:a16="http://schemas.microsoft.com/office/drawing/2014/main" id="{40D52296-4F3C-8A4A-935D-A3BE5F198BC8}"/>
              </a:ext>
            </a:extLst>
          </p:cNvPr>
          <p:cNvSpPr/>
          <p:nvPr/>
        </p:nvSpPr>
        <p:spPr bwMode="auto">
          <a:xfrm>
            <a:off x="4148974" y="5055517"/>
            <a:ext cx="2436836" cy="1694877"/>
          </a:xfrm>
          <a:prstGeom prst="rect">
            <a:avLst/>
          </a:prstGeom>
          <a:solidFill>
            <a:schemeClr val="tx1">
              <a:lumMod val="40000"/>
              <a:lumOff val="60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srgbClr val="666666"/>
              </a:solidFill>
              <a:effectLst/>
              <a:uLnTx/>
              <a:uFillTx/>
              <a:latin typeface="55 Helvetica Roman" pitchFamily="1" charset="0"/>
              <a:ea typeface="+mn-ea"/>
              <a:cs typeface="+mn-cs"/>
            </a:endParaRPr>
          </a:p>
        </p:txBody>
      </p:sp>
      <p:pic>
        <p:nvPicPr>
          <p:cNvPr id="61" name="Picture 60">
            <a:extLst>
              <a:ext uri="{FF2B5EF4-FFF2-40B4-BE49-F238E27FC236}">
                <a16:creationId xmlns:a16="http://schemas.microsoft.com/office/drawing/2014/main" id="{48049796-6601-9949-B0E6-FBCC93E4EA91}"/>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404440" y="2908779"/>
            <a:ext cx="1955293" cy="2035100"/>
          </a:xfrm>
          <a:prstGeom prst="rect">
            <a:avLst/>
          </a:prstGeom>
        </p:spPr>
      </p:pic>
      <p:sp>
        <p:nvSpPr>
          <p:cNvPr id="67" name="TextBox 66">
            <a:extLst>
              <a:ext uri="{FF2B5EF4-FFF2-40B4-BE49-F238E27FC236}">
                <a16:creationId xmlns:a16="http://schemas.microsoft.com/office/drawing/2014/main" id="{54E91213-F78E-014E-BE85-473E0E957C4E}"/>
              </a:ext>
            </a:extLst>
          </p:cNvPr>
          <p:cNvSpPr txBox="1"/>
          <p:nvPr/>
        </p:nvSpPr>
        <p:spPr>
          <a:xfrm>
            <a:off x="991379" y="3488981"/>
            <a:ext cx="408661" cy="276999"/>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a:ea typeface="ＭＳ Ｐゴシック" charset="-128"/>
                <a:cs typeface="ＭＳ Ｐゴシック" charset="-128"/>
              </a:rPr>
              <a:t>Stages (EUS)</a:t>
            </a:r>
          </a:p>
        </p:txBody>
      </p:sp>
      <p:cxnSp>
        <p:nvCxnSpPr>
          <p:cNvPr id="68" name="Straight Connector 67">
            <a:extLst>
              <a:ext uri="{FF2B5EF4-FFF2-40B4-BE49-F238E27FC236}">
                <a16:creationId xmlns:a16="http://schemas.microsoft.com/office/drawing/2014/main" id="{26CF538A-8028-A745-9A4F-A3A0A5D41E6A}"/>
              </a:ext>
            </a:extLst>
          </p:cNvPr>
          <p:cNvCxnSpPr>
            <a:cxnSpLocks/>
          </p:cNvCxnSpPr>
          <p:nvPr/>
        </p:nvCxnSpPr>
        <p:spPr bwMode="auto">
          <a:xfrm>
            <a:off x="434221" y="3842137"/>
            <a:ext cx="822951" cy="0"/>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69" name="Straight Connector 68">
            <a:extLst>
              <a:ext uri="{FF2B5EF4-FFF2-40B4-BE49-F238E27FC236}">
                <a16:creationId xmlns:a16="http://schemas.microsoft.com/office/drawing/2014/main" id="{69737508-F2B7-FC4E-B336-6506AF0C1F15}"/>
              </a:ext>
            </a:extLst>
          </p:cNvPr>
          <p:cNvCxnSpPr>
            <a:cxnSpLocks/>
          </p:cNvCxnSpPr>
          <p:nvPr/>
        </p:nvCxnSpPr>
        <p:spPr bwMode="auto">
          <a:xfrm>
            <a:off x="434221" y="3230053"/>
            <a:ext cx="822951" cy="0"/>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70" name="Straight Connector 69">
            <a:extLst>
              <a:ext uri="{FF2B5EF4-FFF2-40B4-BE49-F238E27FC236}">
                <a16:creationId xmlns:a16="http://schemas.microsoft.com/office/drawing/2014/main" id="{99913271-53A2-2446-872A-2BD2E14B806C}"/>
              </a:ext>
            </a:extLst>
          </p:cNvPr>
          <p:cNvCxnSpPr>
            <a:cxnSpLocks/>
          </p:cNvCxnSpPr>
          <p:nvPr/>
        </p:nvCxnSpPr>
        <p:spPr bwMode="auto">
          <a:xfrm flipV="1">
            <a:off x="447834" y="2004207"/>
            <a:ext cx="809338" cy="5785"/>
          </a:xfrm>
          <a:prstGeom prst="line">
            <a:avLst/>
          </a:prstGeom>
          <a:solidFill>
            <a:schemeClr val="accent1"/>
          </a:solidFill>
          <a:ln w="9525" cap="flat" cmpd="sng" algn="ctr">
            <a:solidFill>
              <a:schemeClr val="bg1"/>
            </a:solidFill>
            <a:prstDash val="dash"/>
            <a:round/>
            <a:headEnd type="none" w="med" len="med"/>
            <a:tailEnd type="none" w="med" len="med"/>
          </a:ln>
          <a:effectLst/>
        </p:spPr>
      </p:cxnSp>
      <p:sp>
        <p:nvSpPr>
          <p:cNvPr id="71" name="TextBox 70">
            <a:extLst>
              <a:ext uri="{FF2B5EF4-FFF2-40B4-BE49-F238E27FC236}">
                <a16:creationId xmlns:a16="http://schemas.microsoft.com/office/drawing/2014/main" id="{3E8EBCE4-4CFA-9840-BDD4-75D5CB155F8E}"/>
              </a:ext>
            </a:extLst>
          </p:cNvPr>
          <p:cNvSpPr txBox="1"/>
          <p:nvPr/>
        </p:nvSpPr>
        <p:spPr>
          <a:xfrm>
            <a:off x="569539" y="6533801"/>
            <a:ext cx="445086" cy="276999"/>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a:ea typeface="ＭＳ Ｐゴシック" charset="-128"/>
                <a:cs typeface="ＭＳ Ｐゴシック" charset="-128"/>
              </a:rPr>
              <a:t>Stages (Core)</a:t>
            </a:r>
          </a:p>
        </p:txBody>
      </p:sp>
      <p:sp>
        <p:nvSpPr>
          <p:cNvPr id="72" name="TextBox 71">
            <a:extLst>
              <a:ext uri="{FF2B5EF4-FFF2-40B4-BE49-F238E27FC236}">
                <a16:creationId xmlns:a16="http://schemas.microsoft.com/office/drawing/2014/main" id="{34969C90-02E1-7343-ABD5-01423B793080}"/>
              </a:ext>
            </a:extLst>
          </p:cNvPr>
          <p:cNvSpPr txBox="1"/>
          <p:nvPr/>
        </p:nvSpPr>
        <p:spPr>
          <a:xfrm rot="16200000">
            <a:off x="950600" y="5472736"/>
            <a:ext cx="488858" cy="138499"/>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a:ea typeface="ＭＳ Ｐゴシック" charset="-128"/>
                <a:cs typeface="ＭＳ Ｐゴシック" charset="-128"/>
              </a:rPr>
              <a:t>Booster</a:t>
            </a:r>
          </a:p>
        </p:txBody>
      </p:sp>
      <p:sp>
        <p:nvSpPr>
          <p:cNvPr id="73" name="TextBox 72">
            <a:extLst>
              <a:ext uri="{FF2B5EF4-FFF2-40B4-BE49-F238E27FC236}">
                <a16:creationId xmlns:a16="http://schemas.microsoft.com/office/drawing/2014/main" id="{874CBBE0-0020-384A-8D35-6DF9CF86B8A2}"/>
              </a:ext>
            </a:extLst>
          </p:cNvPr>
          <p:cNvSpPr txBox="1"/>
          <p:nvPr/>
        </p:nvSpPr>
        <p:spPr>
          <a:xfrm rot="16200000">
            <a:off x="127649" y="5472736"/>
            <a:ext cx="488858" cy="138499"/>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a:ea typeface="ＭＳ Ｐゴシック" charset="-128"/>
                <a:cs typeface="ＭＳ Ｐゴシック" charset="-128"/>
              </a:rPr>
              <a:t>Booster</a:t>
            </a:r>
          </a:p>
        </p:txBody>
      </p:sp>
      <p:cxnSp>
        <p:nvCxnSpPr>
          <p:cNvPr id="74" name="Straight Connector 73">
            <a:extLst>
              <a:ext uri="{FF2B5EF4-FFF2-40B4-BE49-F238E27FC236}">
                <a16:creationId xmlns:a16="http://schemas.microsoft.com/office/drawing/2014/main" id="{EBAA0F59-4FE8-0944-A5E4-7658CF58C155}"/>
              </a:ext>
            </a:extLst>
          </p:cNvPr>
          <p:cNvCxnSpPr/>
          <p:nvPr/>
        </p:nvCxnSpPr>
        <p:spPr bwMode="auto">
          <a:xfrm>
            <a:off x="8744940" y="2418835"/>
            <a:ext cx="945078" cy="0"/>
          </a:xfrm>
          <a:prstGeom prst="line">
            <a:avLst/>
          </a:prstGeom>
          <a:solidFill>
            <a:schemeClr val="accent1"/>
          </a:solidFill>
          <a:ln w="9525" cap="flat" cmpd="sng" algn="ctr">
            <a:solidFill>
              <a:schemeClr val="bg1"/>
            </a:solidFill>
            <a:prstDash val="dash"/>
            <a:round/>
            <a:headEnd type="none" w="med" len="med"/>
            <a:tailEnd type="none" w="med" len="med"/>
          </a:ln>
          <a:effectLst/>
        </p:spPr>
      </p:cxnSp>
      <p:sp>
        <p:nvSpPr>
          <p:cNvPr id="75" name="TextBox 74">
            <a:extLst>
              <a:ext uri="{FF2B5EF4-FFF2-40B4-BE49-F238E27FC236}">
                <a16:creationId xmlns:a16="http://schemas.microsoft.com/office/drawing/2014/main" id="{359D66CE-C088-D44C-84B6-A5C701D12382}"/>
              </a:ext>
            </a:extLst>
          </p:cNvPr>
          <p:cNvSpPr txBox="1"/>
          <p:nvPr/>
        </p:nvSpPr>
        <p:spPr>
          <a:xfrm>
            <a:off x="9225673" y="6533800"/>
            <a:ext cx="408085" cy="276999"/>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a:ea typeface="ＭＳ Ｐゴシック" charset="-128"/>
                <a:cs typeface="ＭＳ Ｐゴシック" charset="-128"/>
              </a:rPr>
              <a:t>Stages (Core)</a:t>
            </a:r>
          </a:p>
        </p:txBody>
      </p:sp>
      <p:sp>
        <p:nvSpPr>
          <p:cNvPr id="76" name="TextBox 75">
            <a:extLst>
              <a:ext uri="{FF2B5EF4-FFF2-40B4-BE49-F238E27FC236}">
                <a16:creationId xmlns:a16="http://schemas.microsoft.com/office/drawing/2014/main" id="{C3D0DF84-AE8A-584C-A1E8-DE077A0583A3}"/>
              </a:ext>
            </a:extLst>
          </p:cNvPr>
          <p:cNvSpPr txBox="1"/>
          <p:nvPr/>
        </p:nvSpPr>
        <p:spPr>
          <a:xfrm rot="16200000">
            <a:off x="9572638" y="5472735"/>
            <a:ext cx="488858" cy="138499"/>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a:ea typeface="ＭＳ Ｐゴシック" charset="-128"/>
                <a:cs typeface="ＭＳ Ｐゴシック" charset="-128"/>
              </a:rPr>
              <a:t>Booster</a:t>
            </a:r>
          </a:p>
        </p:txBody>
      </p:sp>
      <p:sp>
        <p:nvSpPr>
          <p:cNvPr id="77" name="TextBox 76">
            <a:extLst>
              <a:ext uri="{FF2B5EF4-FFF2-40B4-BE49-F238E27FC236}">
                <a16:creationId xmlns:a16="http://schemas.microsoft.com/office/drawing/2014/main" id="{0FE52204-1942-CF40-92C7-9629F0256577}"/>
              </a:ext>
            </a:extLst>
          </p:cNvPr>
          <p:cNvSpPr txBox="1"/>
          <p:nvPr/>
        </p:nvSpPr>
        <p:spPr>
          <a:xfrm rot="16200000">
            <a:off x="8749687" y="5472735"/>
            <a:ext cx="488858" cy="138499"/>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a:ea typeface="ＭＳ Ｐゴシック" charset="-128"/>
                <a:cs typeface="ＭＳ Ｐゴシック" charset="-128"/>
              </a:rPr>
              <a:t>Booster</a:t>
            </a:r>
          </a:p>
        </p:txBody>
      </p:sp>
      <p:pic>
        <p:nvPicPr>
          <p:cNvPr id="79" name="Picture 78">
            <a:extLst>
              <a:ext uri="{FF2B5EF4-FFF2-40B4-BE49-F238E27FC236}">
                <a16:creationId xmlns:a16="http://schemas.microsoft.com/office/drawing/2014/main" id="{EC25E373-E3DB-514E-9730-1D8BAD1712DE}"/>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b="32361"/>
          <a:stretch/>
        </p:blipFill>
        <p:spPr>
          <a:xfrm>
            <a:off x="2595817" y="1094521"/>
            <a:ext cx="1116652" cy="3862119"/>
          </a:xfrm>
          <a:prstGeom prst="rect">
            <a:avLst/>
          </a:prstGeom>
        </p:spPr>
      </p:pic>
      <p:sp>
        <p:nvSpPr>
          <p:cNvPr id="80" name="Trapezoid 79">
            <a:extLst>
              <a:ext uri="{FF2B5EF4-FFF2-40B4-BE49-F238E27FC236}">
                <a16:creationId xmlns:a16="http://schemas.microsoft.com/office/drawing/2014/main" id="{B3512482-229D-334C-9077-0EBF8FF57061}"/>
              </a:ext>
            </a:extLst>
          </p:cNvPr>
          <p:cNvSpPr/>
          <p:nvPr/>
        </p:nvSpPr>
        <p:spPr bwMode="auto">
          <a:xfrm>
            <a:off x="2894257" y="3659259"/>
            <a:ext cx="567043" cy="182878"/>
          </a:xfrm>
          <a:prstGeom prst="trapezoid">
            <a:avLst>
              <a:gd name="adj" fmla="val 37153"/>
            </a:avLst>
          </a:prstGeom>
          <a:solidFill>
            <a:schemeClr val="accent1">
              <a:alpha val="46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55 Helvetica Roman" pitchFamily="1" charset="0"/>
              <a:ea typeface="MS PGothic" panose="020B0600070205080204" pitchFamily="34" charset="-128"/>
              <a:cs typeface="+mn-cs"/>
            </a:endParaRPr>
          </a:p>
        </p:txBody>
      </p:sp>
      <p:cxnSp>
        <p:nvCxnSpPr>
          <p:cNvPr id="81" name="Straight Connector 80">
            <a:extLst>
              <a:ext uri="{FF2B5EF4-FFF2-40B4-BE49-F238E27FC236}">
                <a16:creationId xmlns:a16="http://schemas.microsoft.com/office/drawing/2014/main" id="{EA7E6F9C-0305-3041-8955-F85C8956AC4D}"/>
              </a:ext>
            </a:extLst>
          </p:cNvPr>
          <p:cNvCxnSpPr/>
          <p:nvPr/>
        </p:nvCxnSpPr>
        <p:spPr bwMode="auto">
          <a:xfrm>
            <a:off x="2677686" y="3845461"/>
            <a:ext cx="976127" cy="0"/>
          </a:xfrm>
          <a:prstGeom prst="line">
            <a:avLst/>
          </a:prstGeom>
          <a:solidFill>
            <a:schemeClr val="accent1"/>
          </a:solidFill>
          <a:ln w="9525" cap="flat" cmpd="sng" algn="ctr">
            <a:solidFill>
              <a:schemeClr val="bg1"/>
            </a:solidFill>
            <a:prstDash val="dash"/>
            <a:round/>
            <a:headEnd type="none" w="med" len="med"/>
            <a:tailEnd type="none" w="med" len="med"/>
          </a:ln>
          <a:effectLst>
            <a:glow rad="12700">
              <a:schemeClr val="accent5"/>
            </a:glow>
          </a:effectLst>
        </p:spPr>
      </p:cxnSp>
      <p:cxnSp>
        <p:nvCxnSpPr>
          <p:cNvPr id="82" name="Straight Connector 81">
            <a:extLst>
              <a:ext uri="{FF2B5EF4-FFF2-40B4-BE49-F238E27FC236}">
                <a16:creationId xmlns:a16="http://schemas.microsoft.com/office/drawing/2014/main" id="{59CA8138-FC62-5844-920F-D7928F25C000}"/>
              </a:ext>
            </a:extLst>
          </p:cNvPr>
          <p:cNvCxnSpPr/>
          <p:nvPr/>
        </p:nvCxnSpPr>
        <p:spPr bwMode="auto">
          <a:xfrm>
            <a:off x="2571658" y="4956732"/>
            <a:ext cx="1111912" cy="0"/>
          </a:xfrm>
          <a:prstGeom prst="line">
            <a:avLst/>
          </a:prstGeom>
          <a:solidFill>
            <a:schemeClr val="accent1"/>
          </a:solidFill>
          <a:ln w="9525" cap="flat" cmpd="sng" algn="ctr">
            <a:solidFill>
              <a:srgbClr val="4B4B4B"/>
            </a:solidFill>
            <a:prstDash val="dash"/>
            <a:round/>
            <a:headEnd type="none" w="med" len="med"/>
            <a:tailEnd type="none" w="med" len="med"/>
          </a:ln>
          <a:effectLst>
            <a:glow rad="12700">
              <a:schemeClr val="accent5"/>
            </a:glow>
          </a:effectLst>
        </p:spPr>
      </p:cxnSp>
      <p:sp>
        <p:nvSpPr>
          <p:cNvPr id="84" name="Trapezoid 83">
            <a:extLst>
              <a:ext uri="{FF2B5EF4-FFF2-40B4-BE49-F238E27FC236}">
                <a16:creationId xmlns:a16="http://schemas.microsoft.com/office/drawing/2014/main" id="{6DAAF022-38A0-DC48-85D2-7747F20799B2}"/>
              </a:ext>
            </a:extLst>
          </p:cNvPr>
          <p:cNvSpPr/>
          <p:nvPr/>
        </p:nvSpPr>
        <p:spPr bwMode="auto">
          <a:xfrm>
            <a:off x="2737420" y="4752080"/>
            <a:ext cx="886441" cy="182878"/>
          </a:xfrm>
          <a:prstGeom prst="trapezoid">
            <a:avLst>
              <a:gd name="adj" fmla="val 160418"/>
            </a:avLst>
          </a:prstGeom>
          <a:solidFill>
            <a:schemeClr val="bg2">
              <a:lumMod val="65000"/>
              <a:lumOff val="35000"/>
              <a:alpha val="86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55 Helvetica Roman" pitchFamily="1" charset="0"/>
              <a:ea typeface="MS PGothic" panose="020B0600070205080204" pitchFamily="34" charset="-128"/>
              <a:cs typeface="+mn-cs"/>
            </a:endParaRPr>
          </a:p>
        </p:txBody>
      </p:sp>
      <p:sp>
        <p:nvSpPr>
          <p:cNvPr id="85" name="Rectangle 84">
            <a:extLst>
              <a:ext uri="{FF2B5EF4-FFF2-40B4-BE49-F238E27FC236}">
                <a16:creationId xmlns:a16="http://schemas.microsoft.com/office/drawing/2014/main" id="{D6674203-09BD-1E45-BD4A-474A0606AC90}"/>
              </a:ext>
            </a:extLst>
          </p:cNvPr>
          <p:cNvSpPr/>
          <p:nvPr/>
        </p:nvSpPr>
        <p:spPr bwMode="auto">
          <a:xfrm>
            <a:off x="3037138" y="4693674"/>
            <a:ext cx="293367" cy="58407"/>
          </a:xfrm>
          <a:prstGeom prst="rect">
            <a:avLst/>
          </a:prstGeom>
          <a:solidFill>
            <a:schemeClr val="accent1">
              <a:alpha val="46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55 Helvetica Roman" pitchFamily="1" charset="0"/>
              <a:ea typeface="MS PGothic" panose="020B0600070205080204" pitchFamily="34" charset="-128"/>
              <a:cs typeface="+mn-cs"/>
            </a:endParaRPr>
          </a:p>
        </p:txBody>
      </p:sp>
      <p:cxnSp>
        <p:nvCxnSpPr>
          <p:cNvPr id="89" name="Straight Connector 88">
            <a:extLst>
              <a:ext uri="{FF2B5EF4-FFF2-40B4-BE49-F238E27FC236}">
                <a16:creationId xmlns:a16="http://schemas.microsoft.com/office/drawing/2014/main" id="{C7C64402-3EFF-564D-A26F-9E803180100B}"/>
              </a:ext>
            </a:extLst>
          </p:cNvPr>
          <p:cNvCxnSpPr>
            <a:cxnSpLocks/>
          </p:cNvCxnSpPr>
          <p:nvPr/>
        </p:nvCxnSpPr>
        <p:spPr bwMode="auto">
          <a:xfrm>
            <a:off x="1268579" y="3842137"/>
            <a:ext cx="1327137" cy="2735161"/>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90" name="Straight Connector 89">
            <a:extLst>
              <a:ext uri="{FF2B5EF4-FFF2-40B4-BE49-F238E27FC236}">
                <a16:creationId xmlns:a16="http://schemas.microsoft.com/office/drawing/2014/main" id="{F782652B-CE8B-4147-B416-FB104E99C421}"/>
              </a:ext>
            </a:extLst>
          </p:cNvPr>
          <p:cNvCxnSpPr>
            <a:cxnSpLocks/>
          </p:cNvCxnSpPr>
          <p:nvPr/>
        </p:nvCxnSpPr>
        <p:spPr bwMode="auto">
          <a:xfrm>
            <a:off x="1261112" y="3225491"/>
            <a:ext cx="1310546" cy="1726907"/>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91" name="Straight Connector 90">
            <a:extLst>
              <a:ext uri="{FF2B5EF4-FFF2-40B4-BE49-F238E27FC236}">
                <a16:creationId xmlns:a16="http://schemas.microsoft.com/office/drawing/2014/main" id="{C97C60F8-EB5A-1842-A651-9FE670E3CAB0}"/>
              </a:ext>
            </a:extLst>
          </p:cNvPr>
          <p:cNvCxnSpPr>
            <a:cxnSpLocks/>
          </p:cNvCxnSpPr>
          <p:nvPr/>
        </p:nvCxnSpPr>
        <p:spPr bwMode="auto">
          <a:xfrm flipV="1">
            <a:off x="1250745" y="1341792"/>
            <a:ext cx="1424814" cy="661795"/>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92" name="Straight Connector 91">
            <a:extLst>
              <a:ext uri="{FF2B5EF4-FFF2-40B4-BE49-F238E27FC236}">
                <a16:creationId xmlns:a16="http://schemas.microsoft.com/office/drawing/2014/main" id="{551B8CE2-FC56-2B47-B907-466B9EF80A6C}"/>
              </a:ext>
            </a:extLst>
          </p:cNvPr>
          <p:cNvCxnSpPr/>
          <p:nvPr/>
        </p:nvCxnSpPr>
        <p:spPr bwMode="auto">
          <a:xfrm>
            <a:off x="2595818" y="6567847"/>
            <a:ext cx="1073109" cy="0"/>
          </a:xfrm>
          <a:prstGeom prst="line">
            <a:avLst/>
          </a:prstGeom>
          <a:solidFill>
            <a:schemeClr val="accent1"/>
          </a:solidFill>
          <a:ln w="9525" cap="flat" cmpd="sng" algn="ctr">
            <a:solidFill>
              <a:schemeClr val="bg1"/>
            </a:solidFill>
            <a:prstDash val="dash"/>
            <a:round/>
            <a:headEnd type="none" w="med" len="med"/>
            <a:tailEnd type="none" w="med" len="med"/>
          </a:ln>
          <a:effectLst/>
        </p:spPr>
      </p:cxnSp>
      <p:sp>
        <p:nvSpPr>
          <p:cNvPr id="93" name="TextBox 92">
            <a:extLst>
              <a:ext uri="{FF2B5EF4-FFF2-40B4-BE49-F238E27FC236}">
                <a16:creationId xmlns:a16="http://schemas.microsoft.com/office/drawing/2014/main" id="{68AF07B4-80F8-574D-BA7F-3DBFAE229BE7}"/>
              </a:ext>
            </a:extLst>
          </p:cNvPr>
          <p:cNvSpPr txBox="1"/>
          <p:nvPr/>
        </p:nvSpPr>
        <p:spPr>
          <a:xfrm>
            <a:off x="3616056" y="3797758"/>
            <a:ext cx="1128706" cy="307777"/>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Arial"/>
                <a:ea typeface="ＭＳ Ｐゴシック" charset="-128"/>
                <a:cs typeface="ＭＳ Ｐゴシック" charset="-128"/>
              </a:rPr>
              <a:t>Co-Manifested Payload</a:t>
            </a:r>
          </a:p>
        </p:txBody>
      </p:sp>
      <p:cxnSp>
        <p:nvCxnSpPr>
          <p:cNvPr id="94" name="Straight Connector 93">
            <a:extLst>
              <a:ext uri="{FF2B5EF4-FFF2-40B4-BE49-F238E27FC236}">
                <a16:creationId xmlns:a16="http://schemas.microsoft.com/office/drawing/2014/main" id="{5144CCC4-9789-F847-90F5-BE64FFDB6584}"/>
              </a:ext>
            </a:extLst>
          </p:cNvPr>
          <p:cNvCxnSpPr>
            <a:cxnSpLocks/>
          </p:cNvCxnSpPr>
          <p:nvPr/>
        </p:nvCxnSpPr>
        <p:spPr bwMode="auto">
          <a:xfrm>
            <a:off x="6808251" y="2890250"/>
            <a:ext cx="1202010" cy="5958"/>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95" name="Straight Connector 94">
            <a:extLst>
              <a:ext uri="{FF2B5EF4-FFF2-40B4-BE49-F238E27FC236}">
                <a16:creationId xmlns:a16="http://schemas.microsoft.com/office/drawing/2014/main" id="{BA12DA68-B921-004E-A92E-5336D15C6B37}"/>
              </a:ext>
            </a:extLst>
          </p:cNvPr>
          <p:cNvCxnSpPr/>
          <p:nvPr/>
        </p:nvCxnSpPr>
        <p:spPr bwMode="auto">
          <a:xfrm>
            <a:off x="6875459" y="4953103"/>
            <a:ext cx="1165042" cy="0"/>
          </a:xfrm>
          <a:prstGeom prst="line">
            <a:avLst/>
          </a:prstGeom>
          <a:solidFill>
            <a:schemeClr val="accent1"/>
          </a:solidFill>
          <a:ln w="9525" cap="flat" cmpd="sng" algn="ctr">
            <a:solidFill>
              <a:srgbClr val="4B4B4B"/>
            </a:solidFill>
            <a:prstDash val="dash"/>
            <a:round/>
            <a:headEnd type="none" w="med" len="med"/>
            <a:tailEnd type="none" w="med" len="med"/>
          </a:ln>
          <a:effectLst>
            <a:glow rad="12700">
              <a:schemeClr val="accent5"/>
            </a:glow>
          </a:effectLst>
        </p:spPr>
      </p:cxnSp>
      <p:sp>
        <p:nvSpPr>
          <p:cNvPr id="96" name="Trapezoid 95">
            <a:extLst>
              <a:ext uri="{FF2B5EF4-FFF2-40B4-BE49-F238E27FC236}">
                <a16:creationId xmlns:a16="http://schemas.microsoft.com/office/drawing/2014/main" id="{FBB7F90D-8806-C94B-BE2A-DCACD3ED565E}"/>
              </a:ext>
            </a:extLst>
          </p:cNvPr>
          <p:cNvSpPr/>
          <p:nvPr/>
        </p:nvSpPr>
        <p:spPr bwMode="auto">
          <a:xfrm>
            <a:off x="6955308" y="4761001"/>
            <a:ext cx="886441" cy="182878"/>
          </a:xfrm>
          <a:prstGeom prst="trapezoid">
            <a:avLst>
              <a:gd name="adj" fmla="val 160418"/>
            </a:avLst>
          </a:prstGeom>
          <a:solidFill>
            <a:schemeClr val="accent1">
              <a:alpha val="46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55 Helvetica Roman" pitchFamily="1" charset="0"/>
              <a:ea typeface="MS PGothic" panose="020B0600070205080204" pitchFamily="34" charset="-128"/>
              <a:cs typeface="+mn-cs"/>
            </a:endParaRPr>
          </a:p>
        </p:txBody>
      </p:sp>
      <p:cxnSp>
        <p:nvCxnSpPr>
          <p:cNvPr id="97" name="Straight Connector 96">
            <a:extLst>
              <a:ext uri="{FF2B5EF4-FFF2-40B4-BE49-F238E27FC236}">
                <a16:creationId xmlns:a16="http://schemas.microsoft.com/office/drawing/2014/main" id="{FF0CFEAC-9A66-074D-9E52-2EA08B16C0D4}"/>
              </a:ext>
            </a:extLst>
          </p:cNvPr>
          <p:cNvCxnSpPr/>
          <p:nvPr/>
        </p:nvCxnSpPr>
        <p:spPr bwMode="auto">
          <a:xfrm>
            <a:off x="6851795" y="6577298"/>
            <a:ext cx="1188707" cy="0"/>
          </a:xfrm>
          <a:prstGeom prst="line">
            <a:avLst/>
          </a:prstGeom>
          <a:solidFill>
            <a:schemeClr val="accent1"/>
          </a:solidFill>
          <a:ln w="9525" cap="flat" cmpd="sng" algn="ctr">
            <a:solidFill>
              <a:schemeClr val="bg1"/>
            </a:solidFill>
            <a:prstDash val="dash"/>
            <a:round/>
            <a:headEnd type="none" w="med" len="med"/>
            <a:tailEnd type="none" w="med" len="med"/>
          </a:ln>
          <a:effectLst/>
        </p:spPr>
      </p:cxnSp>
      <p:sp>
        <p:nvSpPr>
          <p:cNvPr id="98" name="TextBox 97">
            <a:extLst>
              <a:ext uri="{FF2B5EF4-FFF2-40B4-BE49-F238E27FC236}">
                <a16:creationId xmlns:a16="http://schemas.microsoft.com/office/drawing/2014/main" id="{9C177C61-FC8B-764B-AFDF-74531219647C}"/>
              </a:ext>
            </a:extLst>
          </p:cNvPr>
          <p:cNvSpPr txBox="1"/>
          <p:nvPr/>
        </p:nvSpPr>
        <p:spPr>
          <a:xfrm>
            <a:off x="5952717" y="3815437"/>
            <a:ext cx="844805" cy="307777"/>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Arial"/>
                <a:ea typeface="ＭＳ Ｐゴシック" charset="-128"/>
                <a:cs typeface="ＭＳ Ｐゴシック" charset="-128"/>
              </a:rPr>
              <a:t>Primary Payload</a:t>
            </a:r>
          </a:p>
        </p:txBody>
      </p:sp>
      <p:cxnSp>
        <p:nvCxnSpPr>
          <p:cNvPr id="99" name="Straight Arrow Connector 98">
            <a:extLst>
              <a:ext uri="{FF2B5EF4-FFF2-40B4-BE49-F238E27FC236}">
                <a16:creationId xmlns:a16="http://schemas.microsoft.com/office/drawing/2014/main" id="{1AF1EA64-90CE-B246-B4E3-826CFFC46F6D}"/>
              </a:ext>
            </a:extLst>
          </p:cNvPr>
          <p:cNvCxnSpPr>
            <a:cxnSpLocks/>
          </p:cNvCxnSpPr>
          <p:nvPr/>
        </p:nvCxnSpPr>
        <p:spPr bwMode="auto">
          <a:xfrm>
            <a:off x="6634178" y="4010728"/>
            <a:ext cx="500515" cy="153729"/>
          </a:xfrm>
          <a:prstGeom prst="straightConnector1">
            <a:avLst/>
          </a:prstGeom>
          <a:solidFill>
            <a:schemeClr val="accent1"/>
          </a:solidFill>
          <a:ln w="9525" cap="flat" cmpd="sng" algn="ctr">
            <a:solidFill>
              <a:schemeClr val="bg2"/>
            </a:solidFill>
            <a:prstDash val="solid"/>
            <a:round/>
            <a:headEnd type="none" w="med" len="med"/>
            <a:tailEnd type="stealth" w="med" len="lg"/>
          </a:ln>
          <a:effectLst>
            <a:glow rad="12700">
              <a:srgbClr val="FFFFFF"/>
            </a:glow>
          </a:effectLst>
        </p:spPr>
      </p:cxnSp>
      <p:cxnSp>
        <p:nvCxnSpPr>
          <p:cNvPr id="100" name="Straight Connector 99">
            <a:extLst>
              <a:ext uri="{FF2B5EF4-FFF2-40B4-BE49-F238E27FC236}">
                <a16:creationId xmlns:a16="http://schemas.microsoft.com/office/drawing/2014/main" id="{2FA38628-CF6B-5542-835D-1A4DE198009A}"/>
              </a:ext>
            </a:extLst>
          </p:cNvPr>
          <p:cNvCxnSpPr>
            <a:cxnSpLocks/>
          </p:cNvCxnSpPr>
          <p:nvPr/>
        </p:nvCxnSpPr>
        <p:spPr bwMode="auto">
          <a:xfrm flipV="1">
            <a:off x="7987605" y="2420925"/>
            <a:ext cx="756032" cy="478630"/>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101" name="Straight Connector 100">
            <a:extLst>
              <a:ext uri="{FF2B5EF4-FFF2-40B4-BE49-F238E27FC236}">
                <a16:creationId xmlns:a16="http://schemas.microsoft.com/office/drawing/2014/main" id="{B61C586A-F71B-F842-B6DB-571B67A73107}"/>
              </a:ext>
            </a:extLst>
          </p:cNvPr>
          <p:cNvCxnSpPr>
            <a:cxnSpLocks/>
          </p:cNvCxnSpPr>
          <p:nvPr/>
        </p:nvCxnSpPr>
        <p:spPr bwMode="auto">
          <a:xfrm flipV="1">
            <a:off x="8076201" y="3230053"/>
            <a:ext cx="942830" cy="1727345"/>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107" name="Straight Connector 106">
            <a:extLst>
              <a:ext uri="{FF2B5EF4-FFF2-40B4-BE49-F238E27FC236}">
                <a16:creationId xmlns:a16="http://schemas.microsoft.com/office/drawing/2014/main" id="{376A70C5-6534-D84A-8278-E25F93E30344}"/>
              </a:ext>
            </a:extLst>
          </p:cNvPr>
          <p:cNvCxnSpPr>
            <a:cxnSpLocks/>
          </p:cNvCxnSpPr>
          <p:nvPr/>
        </p:nvCxnSpPr>
        <p:spPr bwMode="auto">
          <a:xfrm flipV="1">
            <a:off x="8021269" y="3868633"/>
            <a:ext cx="979471" cy="2719199"/>
          </a:xfrm>
          <a:prstGeom prst="line">
            <a:avLst/>
          </a:prstGeom>
          <a:solidFill>
            <a:schemeClr val="accent1"/>
          </a:solidFill>
          <a:ln w="9525" cap="flat" cmpd="sng" algn="ctr">
            <a:solidFill>
              <a:schemeClr val="bg1"/>
            </a:solidFill>
            <a:prstDash val="dash"/>
            <a:round/>
            <a:headEnd type="none" w="med" len="med"/>
            <a:tailEnd type="none" w="med" len="med"/>
          </a:ln>
          <a:effectLst/>
        </p:spPr>
      </p:cxnSp>
      <p:sp>
        <p:nvSpPr>
          <p:cNvPr id="108" name="TextBox 107">
            <a:extLst>
              <a:ext uri="{FF2B5EF4-FFF2-40B4-BE49-F238E27FC236}">
                <a16:creationId xmlns:a16="http://schemas.microsoft.com/office/drawing/2014/main" id="{51A17605-C331-204E-80A0-ACBF5538B500}"/>
              </a:ext>
            </a:extLst>
          </p:cNvPr>
          <p:cNvSpPr txBox="1"/>
          <p:nvPr/>
        </p:nvSpPr>
        <p:spPr>
          <a:xfrm>
            <a:off x="8872782" y="3520759"/>
            <a:ext cx="377865" cy="276999"/>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a:ea typeface="ＭＳ Ｐゴシック" charset="-128"/>
                <a:cs typeface="ＭＳ Ｐゴシック" charset="-128"/>
              </a:rPr>
              <a:t>Stages (EUS)</a:t>
            </a:r>
          </a:p>
        </p:txBody>
      </p:sp>
      <p:sp>
        <p:nvSpPr>
          <p:cNvPr id="109" name="TextBox 108">
            <a:extLst>
              <a:ext uri="{FF2B5EF4-FFF2-40B4-BE49-F238E27FC236}">
                <a16:creationId xmlns:a16="http://schemas.microsoft.com/office/drawing/2014/main" id="{BA4FE9D0-BF01-F442-AD29-0648C2AB90B4}"/>
              </a:ext>
            </a:extLst>
          </p:cNvPr>
          <p:cNvSpPr txBox="1"/>
          <p:nvPr/>
        </p:nvSpPr>
        <p:spPr>
          <a:xfrm>
            <a:off x="4657024" y="4277794"/>
            <a:ext cx="1309194" cy="292388"/>
          </a:xfrm>
          <a:prstGeom prst="rect">
            <a:avLst/>
          </a:prstGeom>
          <a:noFill/>
        </p:spPr>
        <p:txBody>
          <a:bodyPr wrap="square" lIns="0" tIns="0" rIns="0" bIns="0" rtlCol="0">
            <a:spAutoFit/>
          </a:bodyPr>
          <a:lstStyle>
            <a:defPPr>
              <a:defRPr lang="en-US"/>
            </a:defPPr>
            <a:lvl1pPr algn="ctr" defTabSz="457200" fontAlgn="base">
              <a:spcBef>
                <a:spcPct val="0"/>
              </a:spcBef>
              <a:spcAft>
                <a:spcPct val="0"/>
              </a:spcAft>
              <a:defRPr sz="1000" b="1">
                <a:solidFill>
                  <a:srgbClr val="0432FF"/>
                </a:solidFill>
                <a:ea typeface="ＭＳ Ｐゴシック" charset="-128"/>
                <a:cs typeface="ＭＳ Ｐゴシック" charset="-128"/>
              </a:defRPr>
            </a:lvl1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Arial"/>
                <a:ea typeface="ＭＳ Ｐゴシック" charset="-128"/>
              </a:rPr>
              <a:t>CubeSats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prstClr val="white"/>
                </a:solidFill>
                <a:effectLst/>
                <a:uLnTx/>
                <a:uFillTx/>
                <a:latin typeface="Arial"/>
                <a:ea typeface="ＭＳ Ｐゴシック" charset="-128"/>
              </a:rPr>
              <a:t>Up to 7 places, ≤12U</a:t>
            </a:r>
          </a:p>
        </p:txBody>
      </p:sp>
      <p:sp>
        <p:nvSpPr>
          <p:cNvPr id="110" name="Freeform 109">
            <a:extLst>
              <a:ext uri="{FF2B5EF4-FFF2-40B4-BE49-F238E27FC236}">
                <a16:creationId xmlns:a16="http://schemas.microsoft.com/office/drawing/2014/main" id="{B2745064-1509-0847-85A0-AD28A54D56F9}"/>
              </a:ext>
            </a:extLst>
          </p:cNvPr>
          <p:cNvSpPr/>
          <p:nvPr/>
        </p:nvSpPr>
        <p:spPr bwMode="auto">
          <a:xfrm flipH="1">
            <a:off x="5905491" y="4486650"/>
            <a:ext cx="1145153" cy="289157"/>
          </a:xfrm>
          <a:custGeom>
            <a:avLst/>
            <a:gdLst>
              <a:gd name="connsiteX0" fmla="*/ 736600 w 736600"/>
              <a:gd name="connsiteY0" fmla="*/ 0 h 304800"/>
              <a:gd name="connsiteX1" fmla="*/ 362857 w 736600"/>
              <a:gd name="connsiteY1" fmla="*/ 3629 h 304800"/>
              <a:gd name="connsiteX2" fmla="*/ 123371 w 736600"/>
              <a:gd name="connsiteY2" fmla="*/ 50800 h 304800"/>
              <a:gd name="connsiteX3" fmla="*/ 0 w 736600"/>
              <a:gd name="connsiteY3" fmla="*/ 304800 h 304800"/>
            </a:gdLst>
            <a:ahLst/>
            <a:cxnLst>
              <a:cxn ang="0">
                <a:pos x="connsiteX0" y="connsiteY0"/>
              </a:cxn>
              <a:cxn ang="0">
                <a:pos x="connsiteX1" y="connsiteY1"/>
              </a:cxn>
              <a:cxn ang="0">
                <a:pos x="connsiteX2" y="connsiteY2"/>
              </a:cxn>
              <a:cxn ang="0">
                <a:pos x="connsiteX3" y="connsiteY3"/>
              </a:cxn>
            </a:cxnLst>
            <a:rect l="l" t="t" r="r" b="b"/>
            <a:pathLst>
              <a:path w="736600" h="304800">
                <a:moveTo>
                  <a:pt x="736600" y="0"/>
                </a:moveTo>
                <a:lnTo>
                  <a:pt x="362857" y="3629"/>
                </a:lnTo>
                <a:cubicBezTo>
                  <a:pt x="260652" y="12096"/>
                  <a:pt x="183847" y="605"/>
                  <a:pt x="123371" y="50800"/>
                </a:cubicBezTo>
                <a:cubicBezTo>
                  <a:pt x="62895" y="100995"/>
                  <a:pt x="20562" y="263071"/>
                  <a:pt x="0" y="304800"/>
                </a:cubicBezTo>
              </a:path>
            </a:pathLst>
          </a:custGeom>
          <a:noFill/>
          <a:ln w="9525" cap="flat" cmpd="sng" algn="ctr">
            <a:solidFill>
              <a:schemeClr val="bg2"/>
            </a:solidFill>
            <a:prstDash val="solid"/>
            <a:round/>
            <a:headEnd type="none" w="med" len="med"/>
            <a:tailEnd type="stealth" w="med" len="lg"/>
          </a:ln>
          <a:effectLst>
            <a:glow rad="12700">
              <a:srgbClr val="FFFFFF"/>
            </a:glow>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55 Helvetica Roman" pitchFamily="1" charset="0"/>
              <a:ea typeface="+mn-ea"/>
              <a:cs typeface="+mn-cs"/>
            </a:endParaRPr>
          </a:p>
        </p:txBody>
      </p:sp>
      <p:sp>
        <p:nvSpPr>
          <p:cNvPr id="116" name="TextBox 115">
            <a:extLst>
              <a:ext uri="{FF2B5EF4-FFF2-40B4-BE49-F238E27FC236}">
                <a16:creationId xmlns:a16="http://schemas.microsoft.com/office/drawing/2014/main" id="{A16F11E6-7DE6-0F4C-BE3E-B48BDF3A4E63}"/>
              </a:ext>
            </a:extLst>
          </p:cNvPr>
          <p:cNvSpPr txBox="1"/>
          <p:nvPr/>
        </p:nvSpPr>
        <p:spPr>
          <a:xfrm>
            <a:off x="4665879" y="4744759"/>
            <a:ext cx="1292392" cy="138499"/>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a:ea typeface="ＭＳ Ｐゴシック" charset="-128"/>
                <a:cs typeface="ＭＳ Ｐゴシック" charset="-128"/>
              </a:rPr>
              <a:t>Payload Adapter (PLA)</a:t>
            </a:r>
          </a:p>
        </p:txBody>
      </p:sp>
      <p:sp>
        <p:nvSpPr>
          <p:cNvPr id="117" name="Trapezoid 116">
            <a:extLst>
              <a:ext uri="{FF2B5EF4-FFF2-40B4-BE49-F238E27FC236}">
                <a16:creationId xmlns:a16="http://schemas.microsoft.com/office/drawing/2014/main" id="{7E6BA74A-DD6D-6C46-A9C4-53F7D86050CD}"/>
              </a:ext>
            </a:extLst>
          </p:cNvPr>
          <p:cNvSpPr/>
          <p:nvPr/>
        </p:nvSpPr>
        <p:spPr bwMode="auto">
          <a:xfrm>
            <a:off x="6956021" y="4767135"/>
            <a:ext cx="886441" cy="182878"/>
          </a:xfrm>
          <a:prstGeom prst="trapezoid">
            <a:avLst>
              <a:gd name="adj" fmla="val 160418"/>
            </a:avLst>
          </a:prstGeom>
          <a:solidFill>
            <a:schemeClr val="bg2">
              <a:lumMod val="65000"/>
              <a:lumOff val="35000"/>
              <a:alpha val="86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55 Helvetica Roman" pitchFamily="1" charset="0"/>
              <a:ea typeface="MS PGothic" panose="020B0600070205080204" pitchFamily="34" charset="-128"/>
              <a:cs typeface="+mn-cs"/>
            </a:endParaRPr>
          </a:p>
        </p:txBody>
      </p:sp>
      <p:pic>
        <p:nvPicPr>
          <p:cNvPr id="119" name="Picture 118">
            <a:extLst>
              <a:ext uri="{FF2B5EF4-FFF2-40B4-BE49-F238E27FC236}">
                <a16:creationId xmlns:a16="http://schemas.microsoft.com/office/drawing/2014/main" id="{C0091235-FB2A-F34B-9BA0-B0135C3E04B5}"/>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019596" y="4747157"/>
            <a:ext cx="775688" cy="149849"/>
          </a:xfrm>
          <a:prstGeom prst="rect">
            <a:avLst/>
          </a:prstGeom>
        </p:spPr>
      </p:pic>
      <p:cxnSp>
        <p:nvCxnSpPr>
          <p:cNvPr id="120" name="Straight Connector 119">
            <a:extLst>
              <a:ext uri="{FF2B5EF4-FFF2-40B4-BE49-F238E27FC236}">
                <a16:creationId xmlns:a16="http://schemas.microsoft.com/office/drawing/2014/main" id="{0E064A5F-6C35-984B-9936-9B78A535F1E4}"/>
              </a:ext>
            </a:extLst>
          </p:cNvPr>
          <p:cNvCxnSpPr>
            <a:cxnSpLocks/>
          </p:cNvCxnSpPr>
          <p:nvPr/>
        </p:nvCxnSpPr>
        <p:spPr bwMode="auto">
          <a:xfrm>
            <a:off x="874745" y="2822460"/>
            <a:ext cx="1123105" cy="1"/>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123" name="Straight Connector 122">
            <a:extLst>
              <a:ext uri="{FF2B5EF4-FFF2-40B4-BE49-F238E27FC236}">
                <a16:creationId xmlns:a16="http://schemas.microsoft.com/office/drawing/2014/main" id="{411DC160-AEBC-C045-BA50-27A83345869D}"/>
              </a:ext>
            </a:extLst>
          </p:cNvPr>
          <p:cNvCxnSpPr/>
          <p:nvPr/>
        </p:nvCxnSpPr>
        <p:spPr bwMode="auto">
          <a:xfrm>
            <a:off x="1997850" y="2822461"/>
            <a:ext cx="677709" cy="1023001"/>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124" name="Straight Connector 123">
            <a:extLst>
              <a:ext uri="{FF2B5EF4-FFF2-40B4-BE49-F238E27FC236}">
                <a16:creationId xmlns:a16="http://schemas.microsoft.com/office/drawing/2014/main" id="{4C36573C-A078-9142-8B48-68BF232017DA}"/>
              </a:ext>
            </a:extLst>
          </p:cNvPr>
          <p:cNvCxnSpPr/>
          <p:nvPr/>
        </p:nvCxnSpPr>
        <p:spPr bwMode="auto">
          <a:xfrm>
            <a:off x="9001328" y="3852155"/>
            <a:ext cx="688690" cy="6338"/>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125" name="Straight Connector 124">
            <a:extLst>
              <a:ext uri="{FF2B5EF4-FFF2-40B4-BE49-F238E27FC236}">
                <a16:creationId xmlns:a16="http://schemas.microsoft.com/office/drawing/2014/main" id="{538CA05C-0241-7540-813A-BD3FA41194A1}"/>
              </a:ext>
            </a:extLst>
          </p:cNvPr>
          <p:cNvCxnSpPr/>
          <p:nvPr/>
        </p:nvCxnSpPr>
        <p:spPr bwMode="auto">
          <a:xfrm flipV="1">
            <a:off x="9009910" y="3206267"/>
            <a:ext cx="680109" cy="5608"/>
          </a:xfrm>
          <a:prstGeom prst="line">
            <a:avLst/>
          </a:prstGeom>
          <a:solidFill>
            <a:schemeClr val="accent1"/>
          </a:solidFill>
          <a:ln w="9525" cap="flat" cmpd="sng" algn="ctr">
            <a:solidFill>
              <a:schemeClr val="bg1"/>
            </a:solidFill>
            <a:prstDash val="dash"/>
            <a:round/>
            <a:headEnd type="none" w="med" len="med"/>
            <a:tailEnd type="none" w="med" len="med"/>
          </a:ln>
          <a:effectLst/>
        </p:spPr>
      </p:cxnSp>
      <p:sp>
        <p:nvSpPr>
          <p:cNvPr id="131" name="TextBox 130">
            <a:extLst>
              <a:ext uri="{FF2B5EF4-FFF2-40B4-BE49-F238E27FC236}">
                <a16:creationId xmlns:a16="http://schemas.microsoft.com/office/drawing/2014/main" id="{BF86BCAC-3EF3-E94B-B87F-77BCB040CCF5}"/>
              </a:ext>
            </a:extLst>
          </p:cNvPr>
          <p:cNvSpPr txBox="1"/>
          <p:nvPr/>
        </p:nvSpPr>
        <p:spPr>
          <a:xfrm>
            <a:off x="6010629" y="3153109"/>
            <a:ext cx="940410" cy="153888"/>
          </a:xfrm>
          <a:prstGeom prst="rect">
            <a:avLst/>
          </a:prstGeom>
          <a:noFill/>
        </p:spPr>
        <p:txBody>
          <a:bodyPr wrap="square" lIns="0" tIns="0" rIns="0" bIns="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a:ea typeface="ＭＳ Ｐゴシック" charset="-128"/>
                <a:cs typeface="ＭＳ Ｐゴシック" charset="-128"/>
              </a:rPr>
              <a:t>8.4m Fairing</a:t>
            </a:r>
          </a:p>
        </p:txBody>
      </p:sp>
      <p:sp>
        <p:nvSpPr>
          <p:cNvPr id="132" name="TextBox 131">
            <a:extLst>
              <a:ext uri="{FF2B5EF4-FFF2-40B4-BE49-F238E27FC236}">
                <a16:creationId xmlns:a16="http://schemas.microsoft.com/office/drawing/2014/main" id="{A7ECF489-AD92-9E4D-B012-35B987E245EB}"/>
              </a:ext>
            </a:extLst>
          </p:cNvPr>
          <p:cNvSpPr txBox="1"/>
          <p:nvPr/>
        </p:nvSpPr>
        <p:spPr>
          <a:xfrm>
            <a:off x="147925" y="1234181"/>
            <a:ext cx="1350050"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Arial" pitchFamily="34" charset="0"/>
              </a:rPr>
              <a:t>SLS Block 1B</a:t>
            </a:r>
            <a:endParaRPr kumimoji="0" lang="en-US" sz="1200" b="1" i="0" u="none" strike="noStrike" kern="1200" cap="none" spc="0" normalizeH="0" baseline="0" noProof="0" dirty="0">
              <a:ln>
                <a:noFill/>
              </a:ln>
              <a:solidFill>
                <a:prstClr val="white"/>
              </a:solidFill>
              <a:effectLst/>
              <a:uLnTx/>
              <a:uFillTx/>
              <a:latin typeface="Arial"/>
              <a:ea typeface="+mn-ea"/>
              <a:cs typeface="Arial"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Arial" pitchFamily="34" charset="0"/>
              </a:rPr>
              <a:t>Crew</a:t>
            </a:r>
          </a:p>
        </p:txBody>
      </p:sp>
      <p:sp>
        <p:nvSpPr>
          <p:cNvPr id="133" name="TextBox 132">
            <a:extLst>
              <a:ext uri="{FF2B5EF4-FFF2-40B4-BE49-F238E27FC236}">
                <a16:creationId xmlns:a16="http://schemas.microsoft.com/office/drawing/2014/main" id="{B5DFED42-73F6-9D4B-8E12-FBE26FAE67CF}"/>
              </a:ext>
            </a:extLst>
          </p:cNvPr>
          <p:cNvSpPr txBox="1"/>
          <p:nvPr/>
        </p:nvSpPr>
        <p:spPr>
          <a:xfrm>
            <a:off x="8724320" y="1234181"/>
            <a:ext cx="1350050"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Arial" pitchFamily="34" charset="0"/>
              </a:rPr>
              <a:t>SLS Block 1B</a:t>
            </a:r>
            <a:endParaRPr kumimoji="0" lang="en-US" sz="1200" b="1" i="0" u="none" strike="noStrike" kern="1200" cap="none" spc="0" normalizeH="0" baseline="0" noProof="0" dirty="0">
              <a:ln>
                <a:noFill/>
              </a:ln>
              <a:solidFill>
                <a:prstClr val="white"/>
              </a:solidFill>
              <a:effectLst/>
              <a:uLnTx/>
              <a:uFillTx/>
              <a:latin typeface="Arial"/>
              <a:ea typeface="+mn-ea"/>
              <a:cs typeface="Arial"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Arial" pitchFamily="34" charset="0"/>
              </a:rPr>
              <a:t>Cargo</a:t>
            </a:r>
          </a:p>
        </p:txBody>
      </p:sp>
      <p:sp>
        <p:nvSpPr>
          <p:cNvPr id="140" name="TextBox 139">
            <a:extLst>
              <a:ext uri="{FF2B5EF4-FFF2-40B4-BE49-F238E27FC236}">
                <a16:creationId xmlns:a16="http://schemas.microsoft.com/office/drawing/2014/main" id="{4E6C5B3F-8422-614C-B8F5-64A9EAB31E80}"/>
              </a:ext>
            </a:extLst>
          </p:cNvPr>
          <p:cNvSpPr txBox="1"/>
          <p:nvPr/>
        </p:nvSpPr>
        <p:spPr>
          <a:xfrm>
            <a:off x="942426" y="2293888"/>
            <a:ext cx="731512" cy="276999"/>
          </a:xfrm>
          <a:prstGeom prst="rect">
            <a:avLst/>
          </a:prstGeom>
          <a:noFill/>
        </p:spPr>
        <p:txBody>
          <a:bodyPr wrap="square" lIns="0" tIns="0" rIns="0" bIns="0" rtlCol="0">
            <a:spAutoFit/>
          </a:bodyPr>
          <a:lstStyle>
            <a:defPPr>
              <a:defRPr lang="en-US"/>
            </a:defPPr>
            <a:lvl1pPr algn="ctr" defTabSz="457200">
              <a:defRPr sz="900">
                <a:solidFill>
                  <a:srgbClr val="000000"/>
                </a:solidFill>
                <a:latin typeface="Arial" charset="0"/>
                <a:ea typeface="ＭＳ Ｐゴシック" charset="-128"/>
                <a:cs typeface="ＭＳ Ｐゴシック" charset="-128"/>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charset="0"/>
                <a:ea typeface="ＭＳ Ｐゴシック" charset="-128"/>
              </a:rPr>
              <a:t>Orion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charset="0"/>
                <a:ea typeface="ＭＳ Ｐゴシック" charset="-128"/>
              </a:rPr>
              <a:t>Spacecraft</a:t>
            </a:r>
          </a:p>
        </p:txBody>
      </p:sp>
      <p:grpSp>
        <p:nvGrpSpPr>
          <p:cNvPr id="141" name="Group 140">
            <a:extLst>
              <a:ext uri="{FF2B5EF4-FFF2-40B4-BE49-F238E27FC236}">
                <a16:creationId xmlns:a16="http://schemas.microsoft.com/office/drawing/2014/main" id="{B99FF5BD-13AC-0047-B177-6258DCA1F34B}"/>
              </a:ext>
            </a:extLst>
          </p:cNvPr>
          <p:cNvGrpSpPr/>
          <p:nvPr/>
        </p:nvGrpSpPr>
        <p:grpSpPr>
          <a:xfrm>
            <a:off x="2714750" y="3868632"/>
            <a:ext cx="937548" cy="1080354"/>
            <a:chOff x="3798908" y="4929704"/>
            <a:chExt cx="937548" cy="1080354"/>
          </a:xfrm>
        </p:grpSpPr>
        <p:pic>
          <p:nvPicPr>
            <p:cNvPr id="144" name="Picture 143">
              <a:extLst>
                <a:ext uri="{FF2B5EF4-FFF2-40B4-BE49-F238E27FC236}">
                  <a16:creationId xmlns:a16="http://schemas.microsoft.com/office/drawing/2014/main" id="{4A7E9D83-9E05-0C43-9F95-079F758EA647}"/>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798908" y="4929704"/>
              <a:ext cx="937548" cy="1080354"/>
            </a:xfrm>
            <a:prstGeom prst="rect">
              <a:avLst/>
            </a:prstGeom>
          </p:spPr>
        </p:pic>
        <p:sp>
          <p:nvSpPr>
            <p:cNvPr id="145" name="Freeform 144">
              <a:extLst>
                <a:ext uri="{FF2B5EF4-FFF2-40B4-BE49-F238E27FC236}">
                  <a16:creationId xmlns:a16="http://schemas.microsoft.com/office/drawing/2014/main" id="{B0D8E65A-81C0-7842-B742-794E504AEECC}"/>
                </a:ext>
              </a:extLst>
            </p:cNvPr>
            <p:cNvSpPr/>
            <p:nvPr/>
          </p:nvSpPr>
          <p:spPr bwMode="auto">
            <a:xfrm>
              <a:off x="3857625" y="5848350"/>
              <a:ext cx="815975" cy="158750"/>
            </a:xfrm>
            <a:custGeom>
              <a:avLst/>
              <a:gdLst>
                <a:gd name="connsiteX0" fmla="*/ 0 w 815975"/>
                <a:gd name="connsiteY0" fmla="*/ 155575 h 158750"/>
                <a:gd name="connsiteX1" fmla="*/ 320675 w 815975"/>
                <a:gd name="connsiteY1" fmla="*/ 3175 h 158750"/>
                <a:gd name="connsiteX2" fmla="*/ 508000 w 815975"/>
                <a:gd name="connsiteY2" fmla="*/ 0 h 158750"/>
                <a:gd name="connsiteX3" fmla="*/ 815975 w 815975"/>
                <a:gd name="connsiteY3" fmla="*/ 158750 h 158750"/>
                <a:gd name="connsiteX4" fmla="*/ 0 w 815975"/>
                <a:gd name="connsiteY4" fmla="*/ 155575 h 15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5975" h="158750">
                  <a:moveTo>
                    <a:pt x="0" y="155575"/>
                  </a:moveTo>
                  <a:lnTo>
                    <a:pt x="320675" y="3175"/>
                  </a:lnTo>
                  <a:lnTo>
                    <a:pt x="508000" y="0"/>
                  </a:lnTo>
                  <a:lnTo>
                    <a:pt x="815975" y="158750"/>
                  </a:lnTo>
                  <a:lnTo>
                    <a:pt x="0" y="155575"/>
                  </a:lnTo>
                  <a:close/>
                </a:path>
              </a:pathLst>
            </a:cu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55 Helvetica Roman" pitchFamily="1" charset="0"/>
                <a:ea typeface="+mn-ea"/>
                <a:cs typeface="+mn-cs"/>
              </a:endParaRPr>
            </a:p>
          </p:txBody>
        </p:sp>
      </p:grpSp>
      <p:pic>
        <p:nvPicPr>
          <p:cNvPr id="146" name="Picture 145">
            <a:extLst>
              <a:ext uri="{FF2B5EF4-FFF2-40B4-BE49-F238E27FC236}">
                <a16:creationId xmlns:a16="http://schemas.microsoft.com/office/drawing/2014/main" id="{606B7FB2-36B2-CD4E-A2A5-E9A2588FEE0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805217" y="4742193"/>
            <a:ext cx="775688" cy="149849"/>
          </a:xfrm>
          <a:prstGeom prst="rect">
            <a:avLst/>
          </a:prstGeom>
        </p:spPr>
      </p:pic>
      <p:cxnSp>
        <p:nvCxnSpPr>
          <p:cNvPr id="150" name="Straight Arrow Connector 149">
            <a:extLst>
              <a:ext uri="{FF2B5EF4-FFF2-40B4-BE49-F238E27FC236}">
                <a16:creationId xmlns:a16="http://schemas.microsoft.com/office/drawing/2014/main" id="{67319D47-9C95-E845-AA5B-1D6BBB9A80B4}"/>
              </a:ext>
            </a:extLst>
          </p:cNvPr>
          <p:cNvCxnSpPr>
            <a:cxnSpLocks/>
          </p:cNvCxnSpPr>
          <p:nvPr/>
        </p:nvCxnSpPr>
        <p:spPr bwMode="auto">
          <a:xfrm flipH="1">
            <a:off x="3353835" y="4087740"/>
            <a:ext cx="475619" cy="223476"/>
          </a:xfrm>
          <a:prstGeom prst="straightConnector1">
            <a:avLst/>
          </a:prstGeom>
          <a:solidFill>
            <a:schemeClr val="accent1"/>
          </a:solidFill>
          <a:ln w="9525" cap="flat" cmpd="sng" algn="ctr">
            <a:solidFill>
              <a:schemeClr val="bg2"/>
            </a:solidFill>
            <a:prstDash val="solid"/>
            <a:round/>
            <a:headEnd type="none" w="med" len="med"/>
            <a:tailEnd type="stealth" w="med" len="lg"/>
          </a:ln>
          <a:effectLst>
            <a:glow rad="12700">
              <a:srgbClr val="FFFFFF"/>
            </a:glow>
          </a:effectLst>
        </p:spPr>
      </p:cxnSp>
      <p:sp>
        <p:nvSpPr>
          <p:cNvPr id="151" name="Freeform 150">
            <a:extLst>
              <a:ext uri="{FF2B5EF4-FFF2-40B4-BE49-F238E27FC236}">
                <a16:creationId xmlns:a16="http://schemas.microsoft.com/office/drawing/2014/main" id="{BFA4449B-B452-9C47-BD2B-C7225CE0F128}"/>
              </a:ext>
            </a:extLst>
          </p:cNvPr>
          <p:cNvSpPr/>
          <p:nvPr/>
        </p:nvSpPr>
        <p:spPr bwMode="auto">
          <a:xfrm>
            <a:off x="3528162" y="4488925"/>
            <a:ext cx="1180894" cy="282762"/>
          </a:xfrm>
          <a:custGeom>
            <a:avLst/>
            <a:gdLst>
              <a:gd name="connsiteX0" fmla="*/ 736600 w 736600"/>
              <a:gd name="connsiteY0" fmla="*/ 0 h 304800"/>
              <a:gd name="connsiteX1" fmla="*/ 362857 w 736600"/>
              <a:gd name="connsiteY1" fmla="*/ 3629 h 304800"/>
              <a:gd name="connsiteX2" fmla="*/ 123371 w 736600"/>
              <a:gd name="connsiteY2" fmla="*/ 50800 h 304800"/>
              <a:gd name="connsiteX3" fmla="*/ 0 w 736600"/>
              <a:gd name="connsiteY3" fmla="*/ 304800 h 304800"/>
            </a:gdLst>
            <a:ahLst/>
            <a:cxnLst>
              <a:cxn ang="0">
                <a:pos x="connsiteX0" y="connsiteY0"/>
              </a:cxn>
              <a:cxn ang="0">
                <a:pos x="connsiteX1" y="connsiteY1"/>
              </a:cxn>
              <a:cxn ang="0">
                <a:pos x="connsiteX2" y="connsiteY2"/>
              </a:cxn>
              <a:cxn ang="0">
                <a:pos x="connsiteX3" y="connsiteY3"/>
              </a:cxn>
            </a:cxnLst>
            <a:rect l="l" t="t" r="r" b="b"/>
            <a:pathLst>
              <a:path w="736600" h="304800">
                <a:moveTo>
                  <a:pt x="736600" y="0"/>
                </a:moveTo>
                <a:lnTo>
                  <a:pt x="362857" y="3629"/>
                </a:lnTo>
                <a:cubicBezTo>
                  <a:pt x="260652" y="12096"/>
                  <a:pt x="183847" y="605"/>
                  <a:pt x="123371" y="50800"/>
                </a:cubicBezTo>
                <a:cubicBezTo>
                  <a:pt x="62895" y="100995"/>
                  <a:pt x="20562" y="263071"/>
                  <a:pt x="0" y="304800"/>
                </a:cubicBezTo>
              </a:path>
            </a:pathLst>
          </a:custGeom>
          <a:noFill/>
          <a:ln w="9525" cap="flat" cmpd="sng" algn="ctr">
            <a:solidFill>
              <a:schemeClr val="bg2"/>
            </a:solidFill>
            <a:prstDash val="solid"/>
            <a:round/>
            <a:headEnd type="none" w="med" len="med"/>
            <a:tailEnd type="stealth" w="med" len="lg"/>
          </a:ln>
          <a:effectLst>
            <a:glow rad="12700">
              <a:srgbClr val="FFFFFF"/>
            </a:glow>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55 Helvetica Roman" pitchFamily="1" charset="0"/>
              <a:ea typeface="+mn-ea"/>
              <a:cs typeface="+mn-cs"/>
            </a:endParaRPr>
          </a:p>
        </p:txBody>
      </p:sp>
      <p:sp>
        <p:nvSpPr>
          <p:cNvPr id="153" name="Right Brace 152">
            <a:extLst>
              <a:ext uri="{FF2B5EF4-FFF2-40B4-BE49-F238E27FC236}">
                <a16:creationId xmlns:a16="http://schemas.microsoft.com/office/drawing/2014/main" id="{5AD47359-B43D-D741-B959-8DE8D8C54296}"/>
              </a:ext>
            </a:extLst>
          </p:cNvPr>
          <p:cNvSpPr/>
          <p:nvPr/>
        </p:nvSpPr>
        <p:spPr bwMode="auto">
          <a:xfrm>
            <a:off x="3668927" y="4696709"/>
            <a:ext cx="72261" cy="234599"/>
          </a:xfrm>
          <a:prstGeom prst="rightBrace">
            <a:avLst/>
          </a:prstGeom>
          <a:no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55 Helvetica Roman" pitchFamily="1" charset="0"/>
              <a:ea typeface="+mn-ea"/>
              <a:cs typeface="+mn-cs"/>
            </a:endParaRPr>
          </a:p>
        </p:txBody>
      </p:sp>
      <p:cxnSp>
        <p:nvCxnSpPr>
          <p:cNvPr id="154" name="Straight Connector 153">
            <a:extLst>
              <a:ext uri="{FF2B5EF4-FFF2-40B4-BE49-F238E27FC236}">
                <a16:creationId xmlns:a16="http://schemas.microsoft.com/office/drawing/2014/main" id="{EF7703E5-A819-2644-9735-43CD4000901D}"/>
              </a:ext>
            </a:extLst>
          </p:cNvPr>
          <p:cNvCxnSpPr>
            <a:cxnSpLocks/>
          </p:cNvCxnSpPr>
          <p:nvPr/>
        </p:nvCxnSpPr>
        <p:spPr bwMode="auto">
          <a:xfrm flipV="1">
            <a:off x="3775180" y="4814009"/>
            <a:ext cx="933876" cy="1"/>
          </a:xfrm>
          <a:prstGeom prst="line">
            <a:avLst/>
          </a:prstGeom>
          <a:solidFill>
            <a:schemeClr val="accent1"/>
          </a:solidFill>
          <a:ln w="9525" cap="flat" cmpd="sng" algn="ctr">
            <a:solidFill>
              <a:schemeClr val="bg2"/>
            </a:solidFill>
            <a:prstDash val="solid"/>
            <a:round/>
            <a:headEnd type="none" w="med" len="med"/>
            <a:tailEnd type="none" w="med" len="med"/>
          </a:ln>
          <a:effectLst/>
        </p:spPr>
      </p:cxnSp>
      <p:pic>
        <p:nvPicPr>
          <p:cNvPr id="158" name="Picture 157">
            <a:extLst>
              <a:ext uri="{FF2B5EF4-FFF2-40B4-BE49-F238E27FC236}">
                <a16:creationId xmlns:a16="http://schemas.microsoft.com/office/drawing/2014/main" id="{F4A019C7-8FBE-4041-A65F-0725B39DC6C9}"/>
              </a:ext>
            </a:extLst>
          </p:cNvPr>
          <p:cNvPicPr>
            <a:picLocks noChangeAspect="1"/>
          </p:cNvPicPr>
          <p:nvPr/>
        </p:nvPicPr>
        <p:blipFill rotWithShape="1">
          <a:blip r:embed="rId11">
            <a:extLst>
              <a:ext uri="{28A0092B-C50C-407E-A947-70E740481C1C}">
                <a14:useLocalDpi xmlns:a14="http://schemas.microsoft.com/office/drawing/2010/main"/>
              </a:ext>
            </a:extLst>
          </a:blip>
          <a:srcRect r="41492" b="33161"/>
          <a:stretch/>
        </p:blipFill>
        <p:spPr>
          <a:xfrm>
            <a:off x="4634200" y="5441412"/>
            <a:ext cx="1466384" cy="1038597"/>
          </a:xfrm>
          <a:prstGeom prst="rect">
            <a:avLst/>
          </a:prstGeom>
        </p:spPr>
      </p:pic>
      <p:sp>
        <p:nvSpPr>
          <p:cNvPr id="163" name="Block Arc 162">
            <a:extLst>
              <a:ext uri="{FF2B5EF4-FFF2-40B4-BE49-F238E27FC236}">
                <a16:creationId xmlns:a16="http://schemas.microsoft.com/office/drawing/2014/main" id="{60163429-9578-5F42-8AD3-BC0D9F4E8C9A}"/>
              </a:ext>
            </a:extLst>
          </p:cNvPr>
          <p:cNvSpPr/>
          <p:nvPr/>
        </p:nvSpPr>
        <p:spPr bwMode="auto">
          <a:xfrm rot="4414864">
            <a:off x="3209000" y="4838289"/>
            <a:ext cx="1212895" cy="1212895"/>
          </a:xfrm>
          <a:prstGeom prst="blockArc">
            <a:avLst>
              <a:gd name="adj1" fmla="val 11414043"/>
              <a:gd name="adj2" fmla="val 16450305"/>
              <a:gd name="adj3" fmla="val 17244"/>
            </a:avLst>
          </a:prstGeom>
          <a:solidFill>
            <a:schemeClr val="tx1">
              <a:lumMod val="40000"/>
              <a:lumOff val="60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srgbClr val="666666"/>
              </a:solidFill>
              <a:effectLst/>
              <a:uLnTx/>
              <a:uFillTx/>
              <a:latin typeface="55 Helvetica Roman" pitchFamily="1" charset="0"/>
              <a:ea typeface="+mn-ea"/>
              <a:cs typeface="+mn-cs"/>
            </a:endParaRPr>
          </a:p>
        </p:txBody>
      </p:sp>
      <p:sp>
        <p:nvSpPr>
          <p:cNvPr id="166" name="TextBox 165">
            <a:extLst>
              <a:ext uri="{FF2B5EF4-FFF2-40B4-BE49-F238E27FC236}">
                <a16:creationId xmlns:a16="http://schemas.microsoft.com/office/drawing/2014/main" id="{138A6759-CF40-7A44-B09A-B4D9249978D8}"/>
              </a:ext>
            </a:extLst>
          </p:cNvPr>
          <p:cNvSpPr txBox="1"/>
          <p:nvPr/>
        </p:nvSpPr>
        <p:spPr>
          <a:xfrm>
            <a:off x="4516118" y="5091385"/>
            <a:ext cx="1702549" cy="292388"/>
          </a:xfrm>
          <a:prstGeom prst="rect">
            <a:avLst/>
          </a:prstGeom>
          <a:noFill/>
        </p:spPr>
        <p:txBody>
          <a:bodyPr wrap="square" lIns="0" tIns="0" rIns="0" bIns="0" rtlCol="0">
            <a:spAutoFit/>
          </a:bodyPr>
          <a:lstStyle>
            <a:defPPr>
              <a:defRPr lang="en-US"/>
            </a:defPPr>
            <a:lvl1pPr algn="ctr" defTabSz="457200">
              <a:defRPr sz="1000">
                <a:solidFill>
                  <a:srgbClr val="000000"/>
                </a:solidFill>
                <a:latin typeface="Arial" charset="0"/>
                <a:ea typeface="ＭＳ Ｐゴシック" charset="-128"/>
                <a:cs typeface="ＭＳ Ｐゴシック" charset="-128"/>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Arial" charset="0"/>
                <a:ea typeface="ＭＳ Ｐゴシック" charset="-128"/>
              </a:rPr>
              <a:t>CubeSats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white"/>
                </a:solidFill>
                <a:effectLst/>
                <a:uLnTx/>
                <a:uFillTx/>
                <a:latin typeface="Arial" charset="0"/>
                <a:ea typeface="ＭＳ Ｐゴシック" charset="-128"/>
              </a:rPr>
              <a:t>Up to 21 places ≤12U</a:t>
            </a:r>
            <a:endParaRPr kumimoji="0" lang="en-US" sz="1000" b="0" i="0" u="none" strike="noStrike" kern="1200" cap="none" spc="0" normalizeH="0" baseline="0" noProof="0" dirty="0">
              <a:ln>
                <a:noFill/>
              </a:ln>
              <a:solidFill>
                <a:prstClr val="white"/>
              </a:solidFill>
              <a:effectLst/>
              <a:uLnTx/>
              <a:uFillTx/>
              <a:latin typeface="Arial" charset="0"/>
              <a:ea typeface="ＭＳ Ｐゴシック" charset="-128"/>
            </a:endParaRPr>
          </a:p>
        </p:txBody>
      </p:sp>
      <p:sp>
        <p:nvSpPr>
          <p:cNvPr id="169" name="Block Arc 168">
            <a:extLst>
              <a:ext uri="{FF2B5EF4-FFF2-40B4-BE49-F238E27FC236}">
                <a16:creationId xmlns:a16="http://schemas.microsoft.com/office/drawing/2014/main" id="{C7CD4E23-ED45-134A-B060-7BE6F5B2E81C}"/>
              </a:ext>
            </a:extLst>
          </p:cNvPr>
          <p:cNvSpPr/>
          <p:nvPr/>
        </p:nvSpPr>
        <p:spPr bwMode="auto">
          <a:xfrm rot="17185136" flipH="1">
            <a:off x="6227257" y="4834965"/>
            <a:ext cx="1212895" cy="1212895"/>
          </a:xfrm>
          <a:prstGeom prst="blockArc">
            <a:avLst>
              <a:gd name="adj1" fmla="val 11414043"/>
              <a:gd name="adj2" fmla="val 16450305"/>
              <a:gd name="adj3" fmla="val 17244"/>
            </a:avLst>
          </a:prstGeom>
          <a:solidFill>
            <a:schemeClr val="tx1">
              <a:lumMod val="40000"/>
              <a:lumOff val="60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srgbClr val="666666"/>
              </a:solidFill>
              <a:effectLst/>
              <a:uLnTx/>
              <a:uFillTx/>
              <a:latin typeface="55 Helvetica Roman" pitchFamily="1" charset="0"/>
              <a:ea typeface="+mn-ea"/>
              <a:cs typeface="+mn-cs"/>
            </a:endParaRPr>
          </a:p>
        </p:txBody>
      </p:sp>
      <p:sp>
        <p:nvSpPr>
          <p:cNvPr id="114" name="Right Brace 113">
            <a:extLst>
              <a:ext uri="{FF2B5EF4-FFF2-40B4-BE49-F238E27FC236}">
                <a16:creationId xmlns:a16="http://schemas.microsoft.com/office/drawing/2014/main" id="{68338E43-F7F7-D846-A462-36C607A5FCC9}"/>
              </a:ext>
            </a:extLst>
          </p:cNvPr>
          <p:cNvSpPr/>
          <p:nvPr/>
        </p:nvSpPr>
        <p:spPr bwMode="auto">
          <a:xfrm flipH="1">
            <a:off x="6808288" y="4696709"/>
            <a:ext cx="72261" cy="234599"/>
          </a:xfrm>
          <a:prstGeom prst="rightBrace">
            <a:avLst/>
          </a:prstGeom>
          <a:no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55 Helvetica Roman" pitchFamily="1" charset="0"/>
              <a:ea typeface="+mn-ea"/>
              <a:cs typeface="+mn-cs"/>
            </a:endParaRPr>
          </a:p>
        </p:txBody>
      </p:sp>
      <p:cxnSp>
        <p:nvCxnSpPr>
          <p:cNvPr id="115" name="Straight Connector 114">
            <a:extLst>
              <a:ext uri="{FF2B5EF4-FFF2-40B4-BE49-F238E27FC236}">
                <a16:creationId xmlns:a16="http://schemas.microsoft.com/office/drawing/2014/main" id="{61FAD39D-946E-DA42-B756-9F90EA78E5B1}"/>
              </a:ext>
            </a:extLst>
          </p:cNvPr>
          <p:cNvCxnSpPr>
            <a:cxnSpLocks/>
          </p:cNvCxnSpPr>
          <p:nvPr/>
        </p:nvCxnSpPr>
        <p:spPr bwMode="auto">
          <a:xfrm>
            <a:off x="5912068" y="4814009"/>
            <a:ext cx="854085" cy="0"/>
          </a:xfrm>
          <a:prstGeom prst="line">
            <a:avLst/>
          </a:prstGeom>
          <a:solidFill>
            <a:schemeClr val="accent1"/>
          </a:solidFill>
          <a:ln w="9525" cap="flat" cmpd="sng" algn="ctr">
            <a:solidFill>
              <a:schemeClr val="bg2"/>
            </a:solidFill>
            <a:prstDash val="solid"/>
            <a:round/>
            <a:headEnd type="none" w="med" len="med"/>
            <a:tailEnd type="none" w="med" len="med"/>
          </a:ln>
          <a:effectLst/>
        </p:spPr>
      </p:cxnSp>
      <p:sp>
        <p:nvSpPr>
          <p:cNvPr id="175" name="TextBox 174">
            <a:extLst>
              <a:ext uri="{FF2B5EF4-FFF2-40B4-BE49-F238E27FC236}">
                <a16:creationId xmlns:a16="http://schemas.microsoft.com/office/drawing/2014/main" id="{CF46CBEF-3ADE-AB44-8A10-D01561E9BBF2}"/>
              </a:ext>
            </a:extLst>
          </p:cNvPr>
          <p:cNvSpPr txBox="1"/>
          <p:nvPr/>
        </p:nvSpPr>
        <p:spPr>
          <a:xfrm>
            <a:off x="4257491" y="6521698"/>
            <a:ext cx="338554" cy="246221"/>
          </a:xfrm>
          <a:prstGeom prst="rect">
            <a:avLst/>
          </a:prstGeom>
          <a:noFill/>
        </p:spPr>
        <p:txBody>
          <a:bodyPr wrap="none" rtlCol="0">
            <a:spAutoFit/>
          </a:bodyPr>
          <a:lstStyle/>
          <a:p>
            <a:pPr marL="0" marR="0" lvl="0" indent="0" algn="ctr" defTabSz="914071"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6U</a:t>
            </a:r>
          </a:p>
        </p:txBody>
      </p:sp>
      <p:sp>
        <p:nvSpPr>
          <p:cNvPr id="176" name="TextBox 175">
            <a:extLst>
              <a:ext uri="{FF2B5EF4-FFF2-40B4-BE49-F238E27FC236}">
                <a16:creationId xmlns:a16="http://schemas.microsoft.com/office/drawing/2014/main" id="{A003AC80-4A9A-6148-88F5-6E1EC7E6B7FE}"/>
              </a:ext>
            </a:extLst>
          </p:cNvPr>
          <p:cNvSpPr txBox="1"/>
          <p:nvPr/>
        </p:nvSpPr>
        <p:spPr>
          <a:xfrm>
            <a:off x="5937368" y="6521698"/>
            <a:ext cx="410690" cy="246221"/>
          </a:xfrm>
          <a:prstGeom prst="rect">
            <a:avLst/>
          </a:prstGeom>
          <a:noFill/>
        </p:spPr>
        <p:txBody>
          <a:bodyPr wrap="none" rtlCol="0">
            <a:spAutoFit/>
          </a:bodyPr>
          <a:lstStyle/>
          <a:p>
            <a:pPr marL="0" marR="0" lvl="0" indent="0" algn="ctr" defTabSz="914071"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12U</a:t>
            </a:r>
          </a:p>
        </p:txBody>
      </p:sp>
      <p:cxnSp>
        <p:nvCxnSpPr>
          <p:cNvPr id="372" name="Straight Connector 371">
            <a:extLst>
              <a:ext uri="{FF2B5EF4-FFF2-40B4-BE49-F238E27FC236}">
                <a16:creationId xmlns:a16="http://schemas.microsoft.com/office/drawing/2014/main" id="{2793C531-9766-ED4E-9CE7-5E0505C63A1E}"/>
              </a:ext>
            </a:extLst>
          </p:cNvPr>
          <p:cNvCxnSpPr/>
          <p:nvPr/>
        </p:nvCxnSpPr>
        <p:spPr bwMode="auto">
          <a:xfrm>
            <a:off x="2677686" y="1342893"/>
            <a:ext cx="976127" cy="0"/>
          </a:xfrm>
          <a:prstGeom prst="line">
            <a:avLst/>
          </a:prstGeom>
          <a:solidFill>
            <a:schemeClr val="accent1"/>
          </a:solidFill>
          <a:ln w="9525" cap="flat" cmpd="sng" algn="ctr">
            <a:solidFill>
              <a:schemeClr val="bg1"/>
            </a:solidFill>
            <a:prstDash val="dash"/>
            <a:round/>
            <a:headEnd type="none" w="med" len="med"/>
            <a:tailEnd type="none" w="med" len="med"/>
          </a:ln>
          <a:effectLst>
            <a:glow rad="12700">
              <a:schemeClr val="accent5"/>
            </a:glow>
          </a:effectLst>
        </p:spPr>
      </p:cxnSp>
      <p:sp>
        <p:nvSpPr>
          <p:cNvPr id="12" name="Title 11">
            <a:extLst>
              <a:ext uri="{FF2B5EF4-FFF2-40B4-BE49-F238E27FC236}">
                <a16:creationId xmlns:a16="http://schemas.microsoft.com/office/drawing/2014/main" id="{93E3D714-C834-9844-8607-16E9C93B9B0B}"/>
              </a:ext>
            </a:extLst>
          </p:cNvPr>
          <p:cNvSpPr>
            <a:spLocks noGrp="1"/>
          </p:cNvSpPr>
          <p:nvPr>
            <p:ph type="title"/>
          </p:nvPr>
        </p:nvSpPr>
        <p:spPr/>
        <p:txBody>
          <a:bodyPr/>
          <a:lstStyle/>
          <a:p>
            <a:pPr marL="92075"/>
            <a:r>
              <a:rPr lang="en-US" altLang="x-none" dirty="0"/>
              <a:t>BLOCK 1B/2 PAYLOAD ACCOMMODATIONS</a:t>
            </a:r>
            <a:endParaRPr lang="en-US" dirty="0"/>
          </a:p>
        </p:txBody>
      </p:sp>
      <p:sp>
        <p:nvSpPr>
          <p:cNvPr id="5" name="Pentagon 4"/>
          <p:cNvSpPr/>
          <p:nvPr/>
        </p:nvSpPr>
        <p:spPr>
          <a:xfrm>
            <a:off x="1119416" y="4074619"/>
            <a:ext cx="1565690" cy="769441"/>
          </a:xfrm>
          <a:prstGeom prst="homePlate">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spAutoFit/>
          </a:bodyPr>
          <a:lstStyle/>
          <a:p>
            <a:pPr algn="ctr"/>
            <a:r>
              <a:rPr lang="en-US" sz="1100" dirty="0">
                <a:solidFill>
                  <a:schemeClr val="tx1"/>
                </a:solidFill>
                <a:latin typeface="Arial" panose="020B0604020202020204" pitchFamily="34" charset="0"/>
                <a:cs typeface="Arial" panose="020B0604020202020204" pitchFamily="34" charset="0"/>
              </a:rPr>
              <a:t>Universal</a:t>
            </a:r>
            <a:br>
              <a:rPr lang="en-US" sz="1100" dirty="0">
                <a:solidFill>
                  <a:schemeClr val="tx1"/>
                </a:solidFill>
                <a:latin typeface="Arial" panose="020B0604020202020204" pitchFamily="34" charset="0"/>
                <a:cs typeface="Arial" panose="020B0604020202020204" pitchFamily="34" charset="0"/>
              </a:rPr>
            </a:br>
            <a:r>
              <a:rPr lang="en-US" sz="1100" dirty="0">
                <a:solidFill>
                  <a:schemeClr val="tx1"/>
                </a:solidFill>
                <a:latin typeface="Arial" panose="020B0604020202020204" pitchFamily="34" charset="0"/>
                <a:cs typeface="Arial" panose="020B0604020202020204" pitchFamily="34" charset="0"/>
              </a:rPr>
              <a:t>Stage Adapter (USA) 286 m</a:t>
            </a:r>
            <a:r>
              <a:rPr lang="en-US" sz="1100" baseline="30000" dirty="0">
                <a:solidFill>
                  <a:schemeClr val="tx1"/>
                </a:solidFill>
                <a:latin typeface="Arial" panose="020B0604020202020204" pitchFamily="34" charset="0"/>
                <a:cs typeface="Arial" panose="020B0604020202020204" pitchFamily="34" charset="0"/>
              </a:rPr>
              <a:t>3</a:t>
            </a:r>
            <a:r>
              <a:rPr lang="en-US" sz="1100" dirty="0">
                <a:solidFill>
                  <a:schemeClr val="tx1"/>
                </a:solidFill>
                <a:latin typeface="Arial" panose="020B0604020202020204" pitchFamily="34" charset="0"/>
                <a:cs typeface="Arial" panose="020B0604020202020204" pitchFamily="34" charset="0"/>
              </a:rPr>
              <a:t>, </a:t>
            </a:r>
            <a:br>
              <a:rPr lang="en-US" sz="1100" dirty="0">
                <a:solidFill>
                  <a:schemeClr val="tx1"/>
                </a:solidFill>
                <a:latin typeface="Arial" panose="020B0604020202020204" pitchFamily="34" charset="0"/>
                <a:cs typeface="Arial" panose="020B0604020202020204" pitchFamily="34" charset="0"/>
              </a:rPr>
            </a:br>
            <a:r>
              <a:rPr lang="en-US" sz="1100" dirty="0">
                <a:solidFill>
                  <a:schemeClr val="tx1"/>
                </a:solidFill>
                <a:latin typeface="Arial" panose="020B0604020202020204" pitchFamily="34" charset="0"/>
                <a:cs typeface="Arial" panose="020B0604020202020204" pitchFamily="34" charset="0"/>
              </a:rPr>
              <a:t>≤10 t </a:t>
            </a:r>
            <a:r>
              <a:rPr lang="en-US" sz="1100" dirty="0" err="1">
                <a:solidFill>
                  <a:schemeClr val="tx1"/>
                </a:solidFill>
                <a:latin typeface="Arial" panose="020B0604020202020204" pitchFamily="34" charset="0"/>
                <a:cs typeface="Arial" panose="020B0604020202020204" pitchFamily="34" charset="0"/>
              </a:rPr>
              <a:t>lbm</a:t>
            </a:r>
            <a:endParaRPr lang="en-US" sz="1100" dirty="0">
              <a:solidFill>
                <a:schemeClr val="tx1"/>
              </a:solidFill>
              <a:latin typeface="Arial" panose="020B0604020202020204" pitchFamily="34" charset="0"/>
              <a:cs typeface="Arial" panose="020B0604020202020204" pitchFamily="34" charset="0"/>
            </a:endParaRPr>
          </a:p>
        </p:txBody>
      </p:sp>
      <p:graphicFrame>
        <p:nvGraphicFramePr>
          <p:cNvPr id="6" name="Table 5"/>
          <p:cNvGraphicFramePr>
            <a:graphicFrameLocks noGrp="1"/>
          </p:cNvGraphicFramePr>
          <p:nvPr/>
        </p:nvGraphicFramePr>
        <p:xfrm>
          <a:off x="10093688" y="2418835"/>
          <a:ext cx="2098311" cy="842553"/>
        </p:xfrm>
        <a:graphic>
          <a:graphicData uri="http://schemas.openxmlformats.org/drawingml/2006/table">
            <a:tbl>
              <a:tblPr firstRow="1" bandRow="1">
                <a:tableStyleId>{5C22544A-7EE6-4342-B048-85BDC9FD1C3A}</a:tableStyleId>
              </a:tblPr>
              <a:tblGrid>
                <a:gridCol w="1338080">
                  <a:extLst>
                    <a:ext uri="{9D8B030D-6E8A-4147-A177-3AD203B41FA5}">
                      <a16:colId xmlns:a16="http://schemas.microsoft.com/office/drawing/2014/main" val="2623791604"/>
                    </a:ext>
                  </a:extLst>
                </a:gridCol>
                <a:gridCol w="760231">
                  <a:extLst>
                    <a:ext uri="{9D8B030D-6E8A-4147-A177-3AD203B41FA5}">
                      <a16:colId xmlns:a16="http://schemas.microsoft.com/office/drawing/2014/main" val="2763772834"/>
                    </a:ext>
                  </a:extLst>
                </a:gridCol>
              </a:tblGrid>
              <a:tr h="370840">
                <a:tc>
                  <a:txBody>
                    <a:bodyPr/>
                    <a:lstStyle/>
                    <a:p>
                      <a:pPr algn="ctr"/>
                      <a:r>
                        <a:rPr lang="en-US" sz="900" dirty="0">
                          <a:latin typeface="Arial" panose="020B0604020202020204" pitchFamily="34" charset="0"/>
                          <a:cs typeface="Arial" panose="020B0604020202020204" pitchFamily="34" charset="0"/>
                        </a:rPr>
                        <a:t>Fairing</a:t>
                      </a:r>
                    </a:p>
                    <a:p>
                      <a:pPr algn="ctr"/>
                      <a:r>
                        <a:rPr lang="en-US" sz="900" dirty="0">
                          <a:latin typeface="Arial" panose="020B0604020202020204" pitchFamily="34" charset="0"/>
                          <a:cs typeface="Arial" panose="020B0604020202020204" pitchFamily="34" charset="0"/>
                        </a:rPr>
                        <a:t>diameter x length</a:t>
                      </a:r>
                    </a:p>
                  </a:txBody>
                  <a:tcPr anchor="ctr"/>
                </a:tc>
                <a:tc>
                  <a:txBody>
                    <a:bodyPr/>
                    <a:lstStyle/>
                    <a:p>
                      <a:pPr algn="ctr"/>
                      <a:r>
                        <a:rPr lang="en-US" sz="900" dirty="0">
                          <a:latin typeface="Arial" panose="020B0604020202020204" pitchFamily="34" charset="0"/>
                          <a:cs typeface="Arial" panose="020B0604020202020204" pitchFamily="34" charset="0"/>
                        </a:rPr>
                        <a:t>Available volume</a:t>
                      </a:r>
                    </a:p>
                  </a:txBody>
                  <a:tcPr anchor="ctr"/>
                </a:tc>
                <a:extLst>
                  <a:ext uri="{0D108BD9-81ED-4DB2-BD59-A6C34878D82A}">
                    <a16:rowId xmlns:a16="http://schemas.microsoft.com/office/drawing/2014/main" val="473500848"/>
                  </a:ext>
                </a:extLst>
              </a:tr>
              <a:tr h="243113">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lang="en-US" sz="900" dirty="0">
                          <a:latin typeface="Arial" panose="020B0604020202020204" pitchFamily="34" charset="0"/>
                          <a:cs typeface="Arial" panose="020B0604020202020204" pitchFamily="34" charset="0"/>
                        </a:rPr>
                        <a:t>8.4 m</a:t>
                      </a:r>
                      <a:r>
                        <a:rPr lang="en-US" sz="900" baseline="0" dirty="0">
                          <a:latin typeface="Arial" panose="020B0604020202020204" pitchFamily="34" charset="0"/>
                          <a:cs typeface="Arial" panose="020B0604020202020204" pitchFamily="34" charset="0"/>
                        </a:rPr>
                        <a:t> x 19.1 m</a:t>
                      </a:r>
                      <a:endParaRPr lang="en-US" sz="900" dirty="0">
                        <a:latin typeface="Arial" panose="020B0604020202020204" pitchFamily="34" charset="0"/>
                        <a:cs typeface="Arial" panose="020B0604020202020204" pitchFamily="34" charset="0"/>
                      </a:endParaRPr>
                    </a:p>
                  </a:txBody>
                  <a:tcPr anchor="ctr"/>
                </a:tc>
                <a:tc>
                  <a:txBody>
                    <a:bodyPr/>
                    <a:lstStyle/>
                    <a:p>
                      <a:pPr algn="ctr"/>
                      <a:r>
                        <a:rPr lang="en-US" sz="900" dirty="0">
                          <a:latin typeface="Arial" panose="020B0604020202020204" pitchFamily="34" charset="0"/>
                          <a:cs typeface="Arial" panose="020B0604020202020204" pitchFamily="34" charset="0"/>
                        </a:rPr>
                        <a:t>621 m</a:t>
                      </a:r>
                      <a:r>
                        <a:rPr lang="en-US" sz="900" baseline="30000" dirty="0">
                          <a:latin typeface="Arial" panose="020B0604020202020204" pitchFamily="34" charset="0"/>
                          <a:cs typeface="Arial" panose="020B0604020202020204" pitchFamily="34" charset="0"/>
                        </a:rPr>
                        <a:t>3</a:t>
                      </a:r>
                    </a:p>
                  </a:txBody>
                  <a:tcPr anchor="ctr"/>
                </a:tc>
                <a:extLst>
                  <a:ext uri="{0D108BD9-81ED-4DB2-BD59-A6C34878D82A}">
                    <a16:rowId xmlns:a16="http://schemas.microsoft.com/office/drawing/2014/main" val="3114252354"/>
                  </a:ext>
                </a:extLst>
              </a:tr>
              <a:tr h="117430">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lang="en-US" sz="900" dirty="0">
                          <a:latin typeface="Arial" panose="020B0604020202020204" pitchFamily="34" charset="0"/>
                          <a:cs typeface="Arial" panose="020B0604020202020204" pitchFamily="34" charset="0"/>
                        </a:rPr>
                        <a:t>8.4m</a:t>
                      </a:r>
                      <a:r>
                        <a:rPr lang="en-US" sz="900" baseline="0" dirty="0">
                          <a:latin typeface="Arial" panose="020B0604020202020204" pitchFamily="34" charset="0"/>
                          <a:cs typeface="Arial" panose="020B0604020202020204" pitchFamily="34" charset="0"/>
                        </a:rPr>
                        <a:t> x 27.4 m</a:t>
                      </a:r>
                      <a:endParaRPr lang="en-US" sz="900" dirty="0">
                        <a:latin typeface="Arial" panose="020B0604020202020204" pitchFamily="34" charset="0"/>
                        <a:cs typeface="Arial" panose="020B0604020202020204" pitchFamily="34" charset="0"/>
                      </a:endParaRPr>
                    </a:p>
                  </a:txBody>
                  <a:tcPr anchor="ctr"/>
                </a:tc>
                <a:tc>
                  <a:txBody>
                    <a:bodyPr/>
                    <a:lstStyle/>
                    <a:p>
                      <a:pPr algn="ctr"/>
                      <a:r>
                        <a:rPr lang="en-US" sz="900" dirty="0">
                          <a:latin typeface="Arial" panose="020B0604020202020204" pitchFamily="34" charset="0"/>
                          <a:cs typeface="Arial" panose="020B0604020202020204" pitchFamily="34" charset="0"/>
                        </a:rPr>
                        <a:t>988 m</a:t>
                      </a:r>
                      <a:r>
                        <a:rPr lang="en-US" sz="900" baseline="30000" dirty="0">
                          <a:latin typeface="Arial" panose="020B0604020202020204" pitchFamily="34" charset="0"/>
                          <a:cs typeface="Arial" panose="020B0604020202020204" pitchFamily="34" charset="0"/>
                        </a:rPr>
                        <a:t>3</a:t>
                      </a:r>
                    </a:p>
                  </a:txBody>
                  <a:tcPr anchor="ctr"/>
                </a:tc>
                <a:extLst>
                  <a:ext uri="{0D108BD9-81ED-4DB2-BD59-A6C34878D82A}">
                    <a16:rowId xmlns:a16="http://schemas.microsoft.com/office/drawing/2014/main" val="928148793"/>
                  </a:ext>
                </a:extLst>
              </a:tr>
            </a:tbl>
          </a:graphicData>
        </a:graphic>
      </p:graphicFrame>
      <p:grpSp>
        <p:nvGrpSpPr>
          <p:cNvPr id="371" name="Group 370">
            <a:extLst>
              <a:ext uri="{FF2B5EF4-FFF2-40B4-BE49-F238E27FC236}">
                <a16:creationId xmlns:a16="http://schemas.microsoft.com/office/drawing/2014/main" id="{8337E5A9-A862-4F4A-89B4-54DA021D3704}"/>
              </a:ext>
            </a:extLst>
          </p:cNvPr>
          <p:cNvGrpSpPr/>
          <p:nvPr/>
        </p:nvGrpSpPr>
        <p:grpSpPr>
          <a:xfrm>
            <a:off x="4306423" y="6306279"/>
            <a:ext cx="369274" cy="247299"/>
            <a:chOff x="4474666" y="1998497"/>
            <a:chExt cx="1045878" cy="700413"/>
          </a:xfrm>
        </p:grpSpPr>
        <p:sp>
          <p:nvSpPr>
            <p:cNvPr id="374" name="Freeform 33">
              <a:extLst>
                <a:ext uri="{FF2B5EF4-FFF2-40B4-BE49-F238E27FC236}">
                  <a16:creationId xmlns:a16="http://schemas.microsoft.com/office/drawing/2014/main" id="{3DB01F7A-C9B1-384E-8C1F-084526483106}"/>
                </a:ext>
              </a:extLst>
            </p:cNvPr>
            <p:cNvSpPr>
              <a:spLocks/>
            </p:cNvSpPr>
            <p:nvPr/>
          </p:nvSpPr>
          <p:spPr bwMode="auto">
            <a:xfrm>
              <a:off x="4714378" y="1998497"/>
              <a:ext cx="461963" cy="120650"/>
            </a:xfrm>
            <a:custGeom>
              <a:avLst/>
              <a:gdLst>
                <a:gd name="T0" fmla="*/ 421 w 570"/>
                <a:gd name="T1" fmla="*/ 150 h 150"/>
                <a:gd name="T2" fmla="*/ 421 w 570"/>
                <a:gd name="T3" fmla="*/ 150 h 150"/>
                <a:gd name="T4" fmla="*/ 0 w 570"/>
                <a:gd name="T5" fmla="*/ 150 h 150"/>
                <a:gd name="T6" fmla="*/ 150 w 570"/>
                <a:gd name="T7" fmla="*/ 0 h 150"/>
                <a:gd name="T8" fmla="*/ 570 w 570"/>
                <a:gd name="T9" fmla="*/ 0 h 150"/>
                <a:gd name="T10" fmla="*/ 421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1" y="150"/>
                  </a:moveTo>
                  <a:lnTo>
                    <a:pt x="421" y="150"/>
                  </a:lnTo>
                  <a:lnTo>
                    <a:pt x="0" y="150"/>
                  </a:lnTo>
                  <a:lnTo>
                    <a:pt x="150" y="0"/>
                  </a:lnTo>
                  <a:lnTo>
                    <a:pt x="570" y="0"/>
                  </a:lnTo>
                  <a:lnTo>
                    <a:pt x="421" y="150"/>
                  </a:lnTo>
                  <a:close/>
                </a:path>
              </a:pathLst>
            </a:custGeom>
            <a:solidFill>
              <a:srgbClr val="90909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75" name="Freeform 45">
              <a:extLst>
                <a:ext uri="{FF2B5EF4-FFF2-40B4-BE49-F238E27FC236}">
                  <a16:creationId xmlns:a16="http://schemas.microsoft.com/office/drawing/2014/main" id="{EAD7390E-30E6-344C-8799-3CD6DEBD1C0F}"/>
                </a:ext>
              </a:extLst>
            </p:cNvPr>
            <p:cNvSpPr>
              <a:spLocks/>
            </p:cNvSpPr>
            <p:nvPr/>
          </p:nvSpPr>
          <p:spPr bwMode="auto">
            <a:xfrm>
              <a:off x="4593729" y="2116928"/>
              <a:ext cx="463550" cy="122238"/>
            </a:xfrm>
            <a:custGeom>
              <a:avLst/>
              <a:gdLst>
                <a:gd name="T0" fmla="*/ 420 w 570"/>
                <a:gd name="T1" fmla="*/ 150 h 150"/>
                <a:gd name="T2" fmla="*/ 420 w 570"/>
                <a:gd name="T3" fmla="*/ 150 h 150"/>
                <a:gd name="T4" fmla="*/ 0 w 570"/>
                <a:gd name="T5" fmla="*/ 150 h 150"/>
                <a:gd name="T6" fmla="*/ 150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50"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76" name="Freeform 206">
              <a:extLst>
                <a:ext uri="{FF2B5EF4-FFF2-40B4-BE49-F238E27FC236}">
                  <a16:creationId xmlns:a16="http://schemas.microsoft.com/office/drawing/2014/main" id="{E8518B39-A432-4C4A-8C94-7C7AD6C6F2FB}"/>
                </a:ext>
              </a:extLst>
            </p:cNvPr>
            <p:cNvSpPr>
              <a:spLocks/>
            </p:cNvSpPr>
            <p:nvPr/>
          </p:nvSpPr>
          <p:spPr bwMode="auto">
            <a:xfrm>
              <a:off x="4476949" y="2357597"/>
              <a:ext cx="341313" cy="341313"/>
            </a:xfrm>
            <a:custGeom>
              <a:avLst/>
              <a:gdLst>
                <a:gd name="T0" fmla="*/ 0 w 420"/>
                <a:gd name="T1" fmla="*/ 0 h 420"/>
                <a:gd name="T2" fmla="*/ 0 w 420"/>
                <a:gd name="T3" fmla="*/ 0 h 420"/>
                <a:gd name="T4" fmla="*/ 420 w 420"/>
                <a:gd name="T5" fmla="*/ 0 h 420"/>
                <a:gd name="T6" fmla="*/ 420 w 420"/>
                <a:gd name="T7" fmla="*/ 420 h 420"/>
                <a:gd name="T8" fmla="*/ 0 w 420"/>
                <a:gd name="T9" fmla="*/ 420 h 420"/>
                <a:gd name="T10" fmla="*/ 0 w 420"/>
                <a:gd name="T11" fmla="*/ 0 h 420"/>
              </a:gdLst>
              <a:ahLst/>
              <a:cxnLst>
                <a:cxn ang="0">
                  <a:pos x="T0" y="T1"/>
                </a:cxn>
                <a:cxn ang="0">
                  <a:pos x="T2" y="T3"/>
                </a:cxn>
                <a:cxn ang="0">
                  <a:pos x="T4" y="T5"/>
                </a:cxn>
                <a:cxn ang="0">
                  <a:pos x="T6" y="T7"/>
                </a:cxn>
                <a:cxn ang="0">
                  <a:pos x="T8" y="T9"/>
                </a:cxn>
                <a:cxn ang="0">
                  <a:pos x="T10" y="T11"/>
                </a:cxn>
              </a:cxnLst>
              <a:rect l="0" t="0" r="r" b="b"/>
              <a:pathLst>
                <a:path w="420" h="420">
                  <a:moveTo>
                    <a:pt x="0" y="0"/>
                  </a:moveTo>
                  <a:lnTo>
                    <a:pt x="0" y="0"/>
                  </a:lnTo>
                  <a:lnTo>
                    <a:pt x="420" y="0"/>
                  </a:lnTo>
                  <a:lnTo>
                    <a:pt x="420" y="420"/>
                  </a:lnTo>
                  <a:lnTo>
                    <a:pt x="0" y="420"/>
                  </a:lnTo>
                  <a:lnTo>
                    <a:pt x="0" y="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67" name="Freeform 210">
              <a:extLst>
                <a:ext uri="{FF2B5EF4-FFF2-40B4-BE49-F238E27FC236}">
                  <a16:creationId xmlns:a16="http://schemas.microsoft.com/office/drawing/2014/main" id="{E9353C1F-7492-514F-BB4D-1B4B92C6F346}"/>
                </a:ext>
              </a:extLst>
            </p:cNvPr>
            <p:cNvSpPr>
              <a:spLocks/>
            </p:cNvSpPr>
            <p:nvPr/>
          </p:nvSpPr>
          <p:spPr bwMode="auto">
            <a:xfrm>
              <a:off x="4474666" y="2235359"/>
              <a:ext cx="461963" cy="122238"/>
            </a:xfrm>
            <a:custGeom>
              <a:avLst/>
              <a:gdLst>
                <a:gd name="T0" fmla="*/ 420 w 570"/>
                <a:gd name="T1" fmla="*/ 150 h 150"/>
                <a:gd name="T2" fmla="*/ 420 w 570"/>
                <a:gd name="T3" fmla="*/ 150 h 150"/>
                <a:gd name="T4" fmla="*/ 0 w 570"/>
                <a:gd name="T5" fmla="*/ 150 h 150"/>
                <a:gd name="T6" fmla="*/ 149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49"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68" name="Freeform 212">
              <a:extLst>
                <a:ext uri="{FF2B5EF4-FFF2-40B4-BE49-F238E27FC236}">
                  <a16:creationId xmlns:a16="http://schemas.microsoft.com/office/drawing/2014/main" id="{8DED8DB4-8494-8848-9389-EB1731112112}"/>
                </a:ext>
              </a:extLst>
            </p:cNvPr>
            <p:cNvSpPr>
              <a:spLocks/>
            </p:cNvSpPr>
            <p:nvPr/>
          </p:nvSpPr>
          <p:spPr bwMode="auto">
            <a:xfrm>
              <a:off x="4815978" y="2357597"/>
              <a:ext cx="341313" cy="341313"/>
            </a:xfrm>
            <a:custGeom>
              <a:avLst/>
              <a:gdLst>
                <a:gd name="T0" fmla="*/ 0 w 420"/>
                <a:gd name="T1" fmla="*/ 0 h 420"/>
                <a:gd name="T2" fmla="*/ 0 w 420"/>
                <a:gd name="T3" fmla="*/ 0 h 420"/>
                <a:gd name="T4" fmla="*/ 420 w 420"/>
                <a:gd name="T5" fmla="*/ 0 h 420"/>
                <a:gd name="T6" fmla="*/ 420 w 420"/>
                <a:gd name="T7" fmla="*/ 420 h 420"/>
                <a:gd name="T8" fmla="*/ 0 w 420"/>
                <a:gd name="T9" fmla="*/ 420 h 420"/>
                <a:gd name="T10" fmla="*/ 0 w 420"/>
                <a:gd name="T11" fmla="*/ 0 h 420"/>
              </a:gdLst>
              <a:ahLst/>
              <a:cxnLst>
                <a:cxn ang="0">
                  <a:pos x="T0" y="T1"/>
                </a:cxn>
                <a:cxn ang="0">
                  <a:pos x="T2" y="T3"/>
                </a:cxn>
                <a:cxn ang="0">
                  <a:pos x="T4" y="T5"/>
                </a:cxn>
                <a:cxn ang="0">
                  <a:pos x="T6" y="T7"/>
                </a:cxn>
                <a:cxn ang="0">
                  <a:pos x="T8" y="T9"/>
                </a:cxn>
                <a:cxn ang="0">
                  <a:pos x="T10" y="T11"/>
                </a:cxn>
              </a:cxnLst>
              <a:rect l="0" t="0" r="r" b="b"/>
              <a:pathLst>
                <a:path w="420" h="420">
                  <a:moveTo>
                    <a:pt x="0" y="0"/>
                  </a:moveTo>
                  <a:lnTo>
                    <a:pt x="0" y="0"/>
                  </a:lnTo>
                  <a:lnTo>
                    <a:pt x="420" y="0"/>
                  </a:lnTo>
                  <a:lnTo>
                    <a:pt x="420" y="420"/>
                  </a:lnTo>
                  <a:lnTo>
                    <a:pt x="0" y="420"/>
                  </a:lnTo>
                  <a:lnTo>
                    <a:pt x="0" y="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69" name="Freeform 214">
              <a:extLst>
                <a:ext uri="{FF2B5EF4-FFF2-40B4-BE49-F238E27FC236}">
                  <a16:creationId xmlns:a16="http://schemas.microsoft.com/office/drawing/2014/main" id="{B6280D59-DE01-0348-8AA8-BB5867595F01}"/>
                </a:ext>
              </a:extLst>
            </p:cNvPr>
            <p:cNvSpPr>
              <a:spLocks/>
            </p:cNvSpPr>
            <p:nvPr/>
          </p:nvSpPr>
          <p:spPr bwMode="auto">
            <a:xfrm>
              <a:off x="5157006" y="2235359"/>
              <a:ext cx="122238" cy="463550"/>
            </a:xfrm>
            <a:custGeom>
              <a:avLst/>
              <a:gdLst>
                <a:gd name="T0" fmla="*/ 150 w 150"/>
                <a:gd name="T1" fmla="*/ 420 h 570"/>
                <a:gd name="T2" fmla="*/ 150 w 150"/>
                <a:gd name="T3" fmla="*/ 420 h 570"/>
                <a:gd name="T4" fmla="*/ 0 w 150"/>
                <a:gd name="T5" fmla="*/ 570 h 570"/>
                <a:gd name="T6" fmla="*/ 0 w 150"/>
                <a:gd name="T7" fmla="*/ 150 h 570"/>
                <a:gd name="T8" fmla="*/ 150 w 150"/>
                <a:gd name="T9" fmla="*/ 0 h 570"/>
                <a:gd name="T10" fmla="*/ 150 w 150"/>
                <a:gd name="T11" fmla="*/ 420 h 570"/>
              </a:gdLst>
              <a:ahLst/>
              <a:cxnLst>
                <a:cxn ang="0">
                  <a:pos x="T0" y="T1"/>
                </a:cxn>
                <a:cxn ang="0">
                  <a:pos x="T2" y="T3"/>
                </a:cxn>
                <a:cxn ang="0">
                  <a:pos x="T4" y="T5"/>
                </a:cxn>
                <a:cxn ang="0">
                  <a:pos x="T6" y="T7"/>
                </a:cxn>
                <a:cxn ang="0">
                  <a:pos x="T8" y="T9"/>
                </a:cxn>
                <a:cxn ang="0">
                  <a:pos x="T10" y="T11"/>
                </a:cxn>
              </a:cxnLst>
              <a:rect l="0" t="0" r="r" b="b"/>
              <a:pathLst>
                <a:path w="150" h="570">
                  <a:moveTo>
                    <a:pt x="150" y="420"/>
                  </a:moveTo>
                  <a:lnTo>
                    <a:pt x="150" y="420"/>
                  </a:lnTo>
                  <a:lnTo>
                    <a:pt x="0" y="570"/>
                  </a:lnTo>
                  <a:lnTo>
                    <a:pt x="0" y="150"/>
                  </a:lnTo>
                  <a:lnTo>
                    <a:pt x="150" y="0"/>
                  </a:lnTo>
                  <a:lnTo>
                    <a:pt x="150" y="420"/>
                  </a:lnTo>
                  <a:close/>
                </a:path>
              </a:pathLst>
            </a:custGeom>
            <a:solidFill>
              <a:srgbClr val="63636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70" name="Freeform 33">
              <a:extLst>
                <a:ext uri="{FF2B5EF4-FFF2-40B4-BE49-F238E27FC236}">
                  <a16:creationId xmlns:a16="http://schemas.microsoft.com/office/drawing/2014/main" id="{37D03913-B5E1-1F42-B7B4-C116C75E6C3A}"/>
                </a:ext>
              </a:extLst>
            </p:cNvPr>
            <p:cNvSpPr>
              <a:spLocks/>
            </p:cNvSpPr>
            <p:nvPr/>
          </p:nvSpPr>
          <p:spPr bwMode="auto">
            <a:xfrm>
              <a:off x="5057278" y="1998497"/>
              <a:ext cx="461963" cy="120650"/>
            </a:xfrm>
            <a:custGeom>
              <a:avLst/>
              <a:gdLst>
                <a:gd name="T0" fmla="*/ 421 w 570"/>
                <a:gd name="T1" fmla="*/ 150 h 150"/>
                <a:gd name="T2" fmla="*/ 421 w 570"/>
                <a:gd name="T3" fmla="*/ 150 h 150"/>
                <a:gd name="T4" fmla="*/ 0 w 570"/>
                <a:gd name="T5" fmla="*/ 150 h 150"/>
                <a:gd name="T6" fmla="*/ 150 w 570"/>
                <a:gd name="T7" fmla="*/ 0 h 150"/>
                <a:gd name="T8" fmla="*/ 570 w 570"/>
                <a:gd name="T9" fmla="*/ 0 h 150"/>
                <a:gd name="T10" fmla="*/ 421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1" y="150"/>
                  </a:moveTo>
                  <a:lnTo>
                    <a:pt x="421" y="150"/>
                  </a:lnTo>
                  <a:lnTo>
                    <a:pt x="0" y="150"/>
                  </a:lnTo>
                  <a:lnTo>
                    <a:pt x="150" y="0"/>
                  </a:lnTo>
                  <a:lnTo>
                    <a:pt x="570" y="0"/>
                  </a:lnTo>
                  <a:lnTo>
                    <a:pt x="421" y="150"/>
                  </a:lnTo>
                  <a:close/>
                </a:path>
              </a:pathLst>
            </a:custGeom>
            <a:solidFill>
              <a:srgbClr val="90909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71" name="Freeform 45">
              <a:extLst>
                <a:ext uri="{FF2B5EF4-FFF2-40B4-BE49-F238E27FC236}">
                  <a16:creationId xmlns:a16="http://schemas.microsoft.com/office/drawing/2014/main" id="{852F476C-06C2-1E46-BF2E-0E7D5DEFBC3A}"/>
                </a:ext>
              </a:extLst>
            </p:cNvPr>
            <p:cNvSpPr>
              <a:spLocks/>
            </p:cNvSpPr>
            <p:nvPr/>
          </p:nvSpPr>
          <p:spPr bwMode="auto">
            <a:xfrm>
              <a:off x="4936629" y="2116928"/>
              <a:ext cx="463550" cy="122238"/>
            </a:xfrm>
            <a:custGeom>
              <a:avLst/>
              <a:gdLst>
                <a:gd name="T0" fmla="*/ 420 w 570"/>
                <a:gd name="T1" fmla="*/ 150 h 150"/>
                <a:gd name="T2" fmla="*/ 420 w 570"/>
                <a:gd name="T3" fmla="*/ 150 h 150"/>
                <a:gd name="T4" fmla="*/ 0 w 570"/>
                <a:gd name="T5" fmla="*/ 150 h 150"/>
                <a:gd name="T6" fmla="*/ 150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50"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72" name="Freeform 210">
              <a:extLst>
                <a:ext uri="{FF2B5EF4-FFF2-40B4-BE49-F238E27FC236}">
                  <a16:creationId xmlns:a16="http://schemas.microsoft.com/office/drawing/2014/main" id="{229837D9-ECE7-B842-9BB3-9F0A9A44694F}"/>
                </a:ext>
              </a:extLst>
            </p:cNvPr>
            <p:cNvSpPr>
              <a:spLocks/>
            </p:cNvSpPr>
            <p:nvPr/>
          </p:nvSpPr>
          <p:spPr bwMode="auto">
            <a:xfrm>
              <a:off x="4817566" y="2235359"/>
              <a:ext cx="461963" cy="122238"/>
            </a:xfrm>
            <a:custGeom>
              <a:avLst/>
              <a:gdLst>
                <a:gd name="T0" fmla="*/ 420 w 570"/>
                <a:gd name="T1" fmla="*/ 150 h 150"/>
                <a:gd name="T2" fmla="*/ 420 w 570"/>
                <a:gd name="T3" fmla="*/ 150 h 150"/>
                <a:gd name="T4" fmla="*/ 0 w 570"/>
                <a:gd name="T5" fmla="*/ 150 h 150"/>
                <a:gd name="T6" fmla="*/ 149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49"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73" name="Freeform 214">
              <a:extLst>
                <a:ext uri="{FF2B5EF4-FFF2-40B4-BE49-F238E27FC236}">
                  <a16:creationId xmlns:a16="http://schemas.microsoft.com/office/drawing/2014/main" id="{9FF8BAB6-EC49-3148-B25E-61835C253685}"/>
                </a:ext>
              </a:extLst>
            </p:cNvPr>
            <p:cNvSpPr>
              <a:spLocks/>
            </p:cNvSpPr>
            <p:nvPr/>
          </p:nvSpPr>
          <p:spPr bwMode="auto">
            <a:xfrm>
              <a:off x="5274384" y="2116790"/>
              <a:ext cx="128577" cy="464484"/>
            </a:xfrm>
            <a:custGeom>
              <a:avLst/>
              <a:gdLst>
                <a:gd name="T0" fmla="*/ 150 w 150"/>
                <a:gd name="T1" fmla="*/ 420 h 570"/>
                <a:gd name="T2" fmla="*/ 150 w 150"/>
                <a:gd name="T3" fmla="*/ 420 h 570"/>
                <a:gd name="T4" fmla="*/ 0 w 150"/>
                <a:gd name="T5" fmla="*/ 570 h 570"/>
                <a:gd name="T6" fmla="*/ 0 w 150"/>
                <a:gd name="T7" fmla="*/ 150 h 570"/>
                <a:gd name="T8" fmla="*/ 150 w 150"/>
                <a:gd name="T9" fmla="*/ 0 h 570"/>
                <a:gd name="T10" fmla="*/ 150 w 150"/>
                <a:gd name="T11" fmla="*/ 420 h 570"/>
                <a:gd name="connsiteX0" fmla="*/ 10260 w 10260"/>
                <a:gd name="connsiteY0" fmla="*/ 7368 h 10000"/>
                <a:gd name="connsiteX1" fmla="*/ 10260 w 10260"/>
                <a:gd name="connsiteY1" fmla="*/ 7368 h 10000"/>
                <a:gd name="connsiteX2" fmla="*/ 260 w 10260"/>
                <a:gd name="connsiteY2" fmla="*/ 10000 h 10000"/>
                <a:gd name="connsiteX3" fmla="*/ 0 w 10260"/>
                <a:gd name="connsiteY3" fmla="*/ 2700 h 10000"/>
                <a:gd name="connsiteX4" fmla="*/ 10260 w 10260"/>
                <a:gd name="connsiteY4" fmla="*/ 0 h 10000"/>
                <a:gd name="connsiteX5" fmla="*/ 10260 w 10260"/>
                <a:gd name="connsiteY5" fmla="*/ 7368 h 10000"/>
                <a:gd name="connsiteX0" fmla="*/ 10260 w 14676"/>
                <a:gd name="connsiteY0" fmla="*/ 5952 h 8584"/>
                <a:gd name="connsiteX1" fmla="*/ 10260 w 14676"/>
                <a:gd name="connsiteY1" fmla="*/ 5952 h 8584"/>
                <a:gd name="connsiteX2" fmla="*/ 260 w 14676"/>
                <a:gd name="connsiteY2" fmla="*/ 8584 h 8584"/>
                <a:gd name="connsiteX3" fmla="*/ 0 w 14676"/>
                <a:gd name="connsiteY3" fmla="*/ 1284 h 8584"/>
                <a:gd name="connsiteX4" fmla="*/ 14676 w 14676"/>
                <a:gd name="connsiteY4" fmla="*/ 0 h 8584"/>
                <a:gd name="connsiteX5" fmla="*/ 10260 w 14676"/>
                <a:gd name="connsiteY5" fmla="*/ 5952 h 8584"/>
                <a:gd name="connsiteX0" fmla="*/ 6991 w 6991"/>
                <a:gd name="connsiteY0" fmla="*/ 8270 h 11336"/>
                <a:gd name="connsiteX1" fmla="*/ 6991 w 6991"/>
                <a:gd name="connsiteY1" fmla="*/ 8270 h 11336"/>
                <a:gd name="connsiteX2" fmla="*/ 177 w 6991"/>
                <a:gd name="connsiteY2" fmla="*/ 11336 h 11336"/>
                <a:gd name="connsiteX3" fmla="*/ 0 w 6991"/>
                <a:gd name="connsiteY3" fmla="*/ 2832 h 11336"/>
                <a:gd name="connsiteX4" fmla="*/ 6460 w 6991"/>
                <a:gd name="connsiteY4" fmla="*/ 0 h 11336"/>
                <a:gd name="connsiteX5" fmla="*/ 6991 w 6991"/>
                <a:gd name="connsiteY5" fmla="*/ 8270 h 11336"/>
                <a:gd name="connsiteX0" fmla="*/ 10000 w 10000"/>
                <a:gd name="connsiteY0" fmla="*/ 7226 h 9931"/>
                <a:gd name="connsiteX1" fmla="*/ 10000 w 10000"/>
                <a:gd name="connsiteY1" fmla="*/ 7226 h 9931"/>
                <a:gd name="connsiteX2" fmla="*/ 253 w 10000"/>
                <a:gd name="connsiteY2" fmla="*/ 9931 h 9931"/>
                <a:gd name="connsiteX3" fmla="*/ 0 w 10000"/>
                <a:gd name="connsiteY3" fmla="*/ 2429 h 9931"/>
                <a:gd name="connsiteX4" fmla="*/ 9240 w 10000"/>
                <a:gd name="connsiteY4" fmla="*/ 0 h 9931"/>
                <a:gd name="connsiteX5" fmla="*/ 10000 w 10000"/>
                <a:gd name="connsiteY5" fmla="*/ 7226 h 9931"/>
                <a:gd name="connsiteX0" fmla="*/ 10000 w 10000"/>
                <a:gd name="connsiteY0" fmla="*/ 7276 h 10000"/>
                <a:gd name="connsiteX1" fmla="*/ 10000 w 10000"/>
                <a:gd name="connsiteY1" fmla="*/ 7276 h 10000"/>
                <a:gd name="connsiteX2" fmla="*/ 253 w 10000"/>
                <a:gd name="connsiteY2" fmla="*/ 10000 h 10000"/>
                <a:gd name="connsiteX3" fmla="*/ 0 w 10000"/>
                <a:gd name="connsiteY3" fmla="*/ 2446 h 10000"/>
                <a:gd name="connsiteX4" fmla="*/ 9746 w 10000"/>
                <a:gd name="connsiteY4" fmla="*/ 0 h 10000"/>
                <a:gd name="connsiteX5" fmla="*/ 10000 w 10000"/>
                <a:gd name="connsiteY5" fmla="*/ 7276 h 10000"/>
                <a:gd name="connsiteX0" fmla="*/ 10000 w 10304"/>
                <a:gd name="connsiteY0" fmla="*/ 7416 h 10140"/>
                <a:gd name="connsiteX1" fmla="*/ 10000 w 10304"/>
                <a:gd name="connsiteY1" fmla="*/ 7416 h 10140"/>
                <a:gd name="connsiteX2" fmla="*/ 253 w 10304"/>
                <a:gd name="connsiteY2" fmla="*/ 10140 h 10140"/>
                <a:gd name="connsiteX3" fmla="*/ 0 w 10304"/>
                <a:gd name="connsiteY3" fmla="*/ 2586 h 10140"/>
                <a:gd name="connsiteX4" fmla="*/ 10252 w 10304"/>
                <a:gd name="connsiteY4" fmla="*/ 0 h 10140"/>
                <a:gd name="connsiteX5" fmla="*/ 10000 w 10304"/>
                <a:gd name="connsiteY5" fmla="*/ 7416 h 10140"/>
                <a:gd name="connsiteX0" fmla="*/ 10000 w 10252"/>
                <a:gd name="connsiteY0" fmla="*/ 7416 h 10140"/>
                <a:gd name="connsiteX1" fmla="*/ 10000 w 10252"/>
                <a:gd name="connsiteY1" fmla="*/ 7416 h 10140"/>
                <a:gd name="connsiteX2" fmla="*/ 253 w 10252"/>
                <a:gd name="connsiteY2" fmla="*/ 10140 h 10140"/>
                <a:gd name="connsiteX3" fmla="*/ 0 w 10252"/>
                <a:gd name="connsiteY3" fmla="*/ 2586 h 10140"/>
                <a:gd name="connsiteX4" fmla="*/ 10252 w 10252"/>
                <a:gd name="connsiteY4" fmla="*/ 0 h 10140"/>
                <a:gd name="connsiteX5" fmla="*/ 10000 w 10252"/>
                <a:gd name="connsiteY5" fmla="*/ 7416 h 10140"/>
                <a:gd name="connsiteX0" fmla="*/ 10000 w 10252"/>
                <a:gd name="connsiteY0" fmla="*/ 7695 h 10419"/>
                <a:gd name="connsiteX1" fmla="*/ 10000 w 10252"/>
                <a:gd name="connsiteY1" fmla="*/ 7695 h 10419"/>
                <a:gd name="connsiteX2" fmla="*/ 253 w 10252"/>
                <a:gd name="connsiteY2" fmla="*/ 10419 h 10419"/>
                <a:gd name="connsiteX3" fmla="*/ 0 w 10252"/>
                <a:gd name="connsiteY3" fmla="*/ 2865 h 10419"/>
                <a:gd name="connsiteX4" fmla="*/ 10252 w 10252"/>
                <a:gd name="connsiteY4" fmla="*/ 0 h 10419"/>
                <a:gd name="connsiteX5" fmla="*/ 10000 w 10252"/>
                <a:gd name="connsiteY5" fmla="*/ 7695 h 10419"/>
                <a:gd name="connsiteX0" fmla="*/ 10000 w 10252"/>
                <a:gd name="connsiteY0" fmla="*/ 7486 h 10210"/>
                <a:gd name="connsiteX1" fmla="*/ 10000 w 10252"/>
                <a:gd name="connsiteY1" fmla="*/ 7486 h 10210"/>
                <a:gd name="connsiteX2" fmla="*/ 253 w 10252"/>
                <a:gd name="connsiteY2" fmla="*/ 10210 h 10210"/>
                <a:gd name="connsiteX3" fmla="*/ 0 w 10252"/>
                <a:gd name="connsiteY3" fmla="*/ 2656 h 10210"/>
                <a:gd name="connsiteX4" fmla="*/ 10252 w 10252"/>
                <a:gd name="connsiteY4" fmla="*/ 0 h 10210"/>
                <a:gd name="connsiteX5" fmla="*/ 10000 w 10252"/>
                <a:gd name="connsiteY5" fmla="*/ 7486 h 10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52" h="10210">
                  <a:moveTo>
                    <a:pt x="10000" y="7486"/>
                  </a:moveTo>
                  <a:lnTo>
                    <a:pt x="10000" y="7486"/>
                  </a:lnTo>
                  <a:lnTo>
                    <a:pt x="253" y="10210"/>
                  </a:lnTo>
                  <a:cubicBezTo>
                    <a:pt x="169" y="7693"/>
                    <a:pt x="84" y="5173"/>
                    <a:pt x="0" y="2656"/>
                  </a:cubicBezTo>
                  <a:lnTo>
                    <a:pt x="10252" y="0"/>
                  </a:lnTo>
                  <a:cubicBezTo>
                    <a:pt x="10252" y="2426"/>
                    <a:pt x="9747" y="5060"/>
                    <a:pt x="10000" y="7486"/>
                  </a:cubicBezTo>
                  <a:close/>
                </a:path>
              </a:pathLst>
            </a:custGeom>
            <a:solidFill>
              <a:srgbClr val="63636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74" name="Freeform 214">
              <a:extLst>
                <a:ext uri="{FF2B5EF4-FFF2-40B4-BE49-F238E27FC236}">
                  <a16:creationId xmlns:a16="http://schemas.microsoft.com/office/drawing/2014/main" id="{AA68A29B-D147-9849-AB54-789F8A7064A9}"/>
                </a:ext>
              </a:extLst>
            </p:cNvPr>
            <p:cNvSpPr>
              <a:spLocks/>
            </p:cNvSpPr>
            <p:nvPr/>
          </p:nvSpPr>
          <p:spPr bwMode="auto">
            <a:xfrm>
              <a:off x="5398306" y="2000409"/>
              <a:ext cx="122238" cy="463550"/>
            </a:xfrm>
            <a:custGeom>
              <a:avLst/>
              <a:gdLst>
                <a:gd name="T0" fmla="*/ 150 w 150"/>
                <a:gd name="T1" fmla="*/ 420 h 570"/>
                <a:gd name="T2" fmla="*/ 150 w 150"/>
                <a:gd name="T3" fmla="*/ 420 h 570"/>
                <a:gd name="T4" fmla="*/ 0 w 150"/>
                <a:gd name="T5" fmla="*/ 570 h 570"/>
                <a:gd name="T6" fmla="*/ 0 w 150"/>
                <a:gd name="T7" fmla="*/ 150 h 570"/>
                <a:gd name="T8" fmla="*/ 150 w 150"/>
                <a:gd name="T9" fmla="*/ 0 h 570"/>
                <a:gd name="T10" fmla="*/ 150 w 150"/>
                <a:gd name="T11" fmla="*/ 420 h 570"/>
                <a:gd name="connsiteX0" fmla="*/ 10000 w 10000"/>
                <a:gd name="connsiteY0" fmla="*/ 7368 h 10000"/>
                <a:gd name="connsiteX1" fmla="*/ 10000 w 10000"/>
                <a:gd name="connsiteY1" fmla="*/ 7368 h 10000"/>
                <a:gd name="connsiteX2" fmla="*/ 0 w 10000"/>
                <a:gd name="connsiteY2" fmla="*/ 10000 h 10000"/>
                <a:gd name="connsiteX3" fmla="*/ 0 w 10000"/>
                <a:gd name="connsiteY3" fmla="*/ 2632 h 10000"/>
                <a:gd name="connsiteX4" fmla="*/ 9481 w 10000"/>
                <a:gd name="connsiteY4" fmla="*/ 0 h 10000"/>
                <a:gd name="connsiteX5" fmla="*/ 10000 w 10000"/>
                <a:gd name="connsiteY5" fmla="*/ 736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10000" y="7368"/>
                  </a:moveTo>
                  <a:lnTo>
                    <a:pt x="10000" y="7368"/>
                  </a:lnTo>
                  <a:lnTo>
                    <a:pt x="0" y="10000"/>
                  </a:lnTo>
                  <a:lnTo>
                    <a:pt x="0" y="2632"/>
                  </a:lnTo>
                  <a:lnTo>
                    <a:pt x="9481" y="0"/>
                  </a:lnTo>
                  <a:lnTo>
                    <a:pt x="10000" y="7368"/>
                  </a:lnTo>
                  <a:close/>
                </a:path>
              </a:pathLst>
            </a:custGeom>
            <a:solidFill>
              <a:srgbClr val="63636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grpSp>
        <p:nvGrpSpPr>
          <p:cNvPr id="475" name="Group 474">
            <a:extLst>
              <a:ext uri="{FF2B5EF4-FFF2-40B4-BE49-F238E27FC236}">
                <a16:creationId xmlns:a16="http://schemas.microsoft.com/office/drawing/2014/main" id="{CA4D00CD-D705-9347-AD0D-1D42A56BAEB9}"/>
              </a:ext>
            </a:extLst>
          </p:cNvPr>
          <p:cNvGrpSpPr/>
          <p:nvPr/>
        </p:nvGrpSpPr>
        <p:grpSpPr>
          <a:xfrm>
            <a:off x="6030698" y="6194989"/>
            <a:ext cx="369274" cy="367247"/>
            <a:chOff x="5566866" y="1658772"/>
            <a:chExt cx="1045878" cy="1040138"/>
          </a:xfrm>
        </p:grpSpPr>
        <p:sp>
          <p:nvSpPr>
            <p:cNvPr id="476" name="Freeform 33">
              <a:extLst>
                <a:ext uri="{FF2B5EF4-FFF2-40B4-BE49-F238E27FC236}">
                  <a16:creationId xmlns:a16="http://schemas.microsoft.com/office/drawing/2014/main" id="{A59474AD-E555-D54D-BFE3-5F290D7AC42E}"/>
                </a:ext>
              </a:extLst>
            </p:cNvPr>
            <p:cNvSpPr>
              <a:spLocks/>
            </p:cNvSpPr>
            <p:nvPr/>
          </p:nvSpPr>
          <p:spPr bwMode="auto">
            <a:xfrm>
              <a:off x="5806578" y="1998497"/>
              <a:ext cx="461963" cy="120650"/>
            </a:xfrm>
            <a:custGeom>
              <a:avLst/>
              <a:gdLst>
                <a:gd name="T0" fmla="*/ 421 w 570"/>
                <a:gd name="T1" fmla="*/ 150 h 150"/>
                <a:gd name="T2" fmla="*/ 421 w 570"/>
                <a:gd name="T3" fmla="*/ 150 h 150"/>
                <a:gd name="T4" fmla="*/ 0 w 570"/>
                <a:gd name="T5" fmla="*/ 150 h 150"/>
                <a:gd name="T6" fmla="*/ 150 w 570"/>
                <a:gd name="T7" fmla="*/ 0 h 150"/>
                <a:gd name="T8" fmla="*/ 570 w 570"/>
                <a:gd name="T9" fmla="*/ 0 h 150"/>
                <a:gd name="T10" fmla="*/ 421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1" y="150"/>
                  </a:moveTo>
                  <a:lnTo>
                    <a:pt x="421" y="150"/>
                  </a:lnTo>
                  <a:lnTo>
                    <a:pt x="0" y="150"/>
                  </a:lnTo>
                  <a:lnTo>
                    <a:pt x="150" y="0"/>
                  </a:lnTo>
                  <a:lnTo>
                    <a:pt x="570" y="0"/>
                  </a:lnTo>
                  <a:lnTo>
                    <a:pt x="421" y="150"/>
                  </a:lnTo>
                  <a:close/>
                </a:path>
              </a:pathLst>
            </a:custGeom>
            <a:solidFill>
              <a:srgbClr val="90909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77" name="Freeform 45">
              <a:extLst>
                <a:ext uri="{FF2B5EF4-FFF2-40B4-BE49-F238E27FC236}">
                  <a16:creationId xmlns:a16="http://schemas.microsoft.com/office/drawing/2014/main" id="{79E4EEAD-C157-6746-B8D6-55AF2D21D69F}"/>
                </a:ext>
              </a:extLst>
            </p:cNvPr>
            <p:cNvSpPr>
              <a:spLocks/>
            </p:cNvSpPr>
            <p:nvPr/>
          </p:nvSpPr>
          <p:spPr bwMode="auto">
            <a:xfrm>
              <a:off x="5685929" y="2116928"/>
              <a:ext cx="463550" cy="122238"/>
            </a:xfrm>
            <a:custGeom>
              <a:avLst/>
              <a:gdLst>
                <a:gd name="T0" fmla="*/ 420 w 570"/>
                <a:gd name="T1" fmla="*/ 150 h 150"/>
                <a:gd name="T2" fmla="*/ 420 w 570"/>
                <a:gd name="T3" fmla="*/ 150 h 150"/>
                <a:gd name="T4" fmla="*/ 0 w 570"/>
                <a:gd name="T5" fmla="*/ 150 h 150"/>
                <a:gd name="T6" fmla="*/ 150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50"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78" name="Freeform 206">
              <a:extLst>
                <a:ext uri="{FF2B5EF4-FFF2-40B4-BE49-F238E27FC236}">
                  <a16:creationId xmlns:a16="http://schemas.microsoft.com/office/drawing/2014/main" id="{E945D773-FA49-6644-9757-B7AC05C663B0}"/>
                </a:ext>
              </a:extLst>
            </p:cNvPr>
            <p:cNvSpPr>
              <a:spLocks/>
            </p:cNvSpPr>
            <p:nvPr/>
          </p:nvSpPr>
          <p:spPr bwMode="auto">
            <a:xfrm>
              <a:off x="5569149" y="2357597"/>
              <a:ext cx="341313" cy="341313"/>
            </a:xfrm>
            <a:custGeom>
              <a:avLst/>
              <a:gdLst>
                <a:gd name="T0" fmla="*/ 0 w 420"/>
                <a:gd name="T1" fmla="*/ 0 h 420"/>
                <a:gd name="T2" fmla="*/ 0 w 420"/>
                <a:gd name="T3" fmla="*/ 0 h 420"/>
                <a:gd name="T4" fmla="*/ 420 w 420"/>
                <a:gd name="T5" fmla="*/ 0 h 420"/>
                <a:gd name="T6" fmla="*/ 420 w 420"/>
                <a:gd name="T7" fmla="*/ 420 h 420"/>
                <a:gd name="T8" fmla="*/ 0 w 420"/>
                <a:gd name="T9" fmla="*/ 420 h 420"/>
                <a:gd name="T10" fmla="*/ 0 w 420"/>
                <a:gd name="T11" fmla="*/ 0 h 420"/>
              </a:gdLst>
              <a:ahLst/>
              <a:cxnLst>
                <a:cxn ang="0">
                  <a:pos x="T0" y="T1"/>
                </a:cxn>
                <a:cxn ang="0">
                  <a:pos x="T2" y="T3"/>
                </a:cxn>
                <a:cxn ang="0">
                  <a:pos x="T4" y="T5"/>
                </a:cxn>
                <a:cxn ang="0">
                  <a:pos x="T6" y="T7"/>
                </a:cxn>
                <a:cxn ang="0">
                  <a:pos x="T8" y="T9"/>
                </a:cxn>
                <a:cxn ang="0">
                  <a:pos x="T10" y="T11"/>
                </a:cxn>
              </a:cxnLst>
              <a:rect l="0" t="0" r="r" b="b"/>
              <a:pathLst>
                <a:path w="420" h="420">
                  <a:moveTo>
                    <a:pt x="0" y="0"/>
                  </a:moveTo>
                  <a:lnTo>
                    <a:pt x="0" y="0"/>
                  </a:lnTo>
                  <a:lnTo>
                    <a:pt x="420" y="0"/>
                  </a:lnTo>
                  <a:lnTo>
                    <a:pt x="420" y="420"/>
                  </a:lnTo>
                  <a:lnTo>
                    <a:pt x="0" y="420"/>
                  </a:lnTo>
                  <a:lnTo>
                    <a:pt x="0" y="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79" name="Freeform 210">
              <a:extLst>
                <a:ext uri="{FF2B5EF4-FFF2-40B4-BE49-F238E27FC236}">
                  <a16:creationId xmlns:a16="http://schemas.microsoft.com/office/drawing/2014/main" id="{ECF06040-BA76-444B-8649-88A1F44C5D69}"/>
                </a:ext>
              </a:extLst>
            </p:cNvPr>
            <p:cNvSpPr>
              <a:spLocks/>
            </p:cNvSpPr>
            <p:nvPr/>
          </p:nvSpPr>
          <p:spPr bwMode="auto">
            <a:xfrm>
              <a:off x="5566866" y="2235359"/>
              <a:ext cx="461963" cy="122238"/>
            </a:xfrm>
            <a:custGeom>
              <a:avLst/>
              <a:gdLst>
                <a:gd name="T0" fmla="*/ 420 w 570"/>
                <a:gd name="T1" fmla="*/ 150 h 150"/>
                <a:gd name="T2" fmla="*/ 420 w 570"/>
                <a:gd name="T3" fmla="*/ 150 h 150"/>
                <a:gd name="T4" fmla="*/ 0 w 570"/>
                <a:gd name="T5" fmla="*/ 150 h 150"/>
                <a:gd name="T6" fmla="*/ 149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49"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80" name="Freeform 212">
              <a:extLst>
                <a:ext uri="{FF2B5EF4-FFF2-40B4-BE49-F238E27FC236}">
                  <a16:creationId xmlns:a16="http://schemas.microsoft.com/office/drawing/2014/main" id="{363111F0-767E-3A4F-AEEB-7214613745A4}"/>
                </a:ext>
              </a:extLst>
            </p:cNvPr>
            <p:cNvSpPr>
              <a:spLocks/>
            </p:cNvSpPr>
            <p:nvPr/>
          </p:nvSpPr>
          <p:spPr bwMode="auto">
            <a:xfrm>
              <a:off x="5908178" y="2357597"/>
              <a:ext cx="341313" cy="341313"/>
            </a:xfrm>
            <a:custGeom>
              <a:avLst/>
              <a:gdLst>
                <a:gd name="T0" fmla="*/ 0 w 420"/>
                <a:gd name="T1" fmla="*/ 0 h 420"/>
                <a:gd name="T2" fmla="*/ 0 w 420"/>
                <a:gd name="T3" fmla="*/ 0 h 420"/>
                <a:gd name="T4" fmla="*/ 420 w 420"/>
                <a:gd name="T5" fmla="*/ 0 h 420"/>
                <a:gd name="T6" fmla="*/ 420 w 420"/>
                <a:gd name="T7" fmla="*/ 420 h 420"/>
                <a:gd name="T8" fmla="*/ 0 w 420"/>
                <a:gd name="T9" fmla="*/ 420 h 420"/>
                <a:gd name="T10" fmla="*/ 0 w 420"/>
                <a:gd name="T11" fmla="*/ 0 h 420"/>
              </a:gdLst>
              <a:ahLst/>
              <a:cxnLst>
                <a:cxn ang="0">
                  <a:pos x="T0" y="T1"/>
                </a:cxn>
                <a:cxn ang="0">
                  <a:pos x="T2" y="T3"/>
                </a:cxn>
                <a:cxn ang="0">
                  <a:pos x="T4" y="T5"/>
                </a:cxn>
                <a:cxn ang="0">
                  <a:pos x="T6" y="T7"/>
                </a:cxn>
                <a:cxn ang="0">
                  <a:pos x="T8" y="T9"/>
                </a:cxn>
                <a:cxn ang="0">
                  <a:pos x="T10" y="T11"/>
                </a:cxn>
              </a:cxnLst>
              <a:rect l="0" t="0" r="r" b="b"/>
              <a:pathLst>
                <a:path w="420" h="420">
                  <a:moveTo>
                    <a:pt x="0" y="0"/>
                  </a:moveTo>
                  <a:lnTo>
                    <a:pt x="0" y="0"/>
                  </a:lnTo>
                  <a:lnTo>
                    <a:pt x="420" y="0"/>
                  </a:lnTo>
                  <a:lnTo>
                    <a:pt x="420" y="420"/>
                  </a:lnTo>
                  <a:lnTo>
                    <a:pt x="0" y="420"/>
                  </a:lnTo>
                  <a:lnTo>
                    <a:pt x="0" y="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81" name="Freeform 214">
              <a:extLst>
                <a:ext uri="{FF2B5EF4-FFF2-40B4-BE49-F238E27FC236}">
                  <a16:creationId xmlns:a16="http://schemas.microsoft.com/office/drawing/2014/main" id="{1E0AD381-CEF1-2840-BFFC-57531BB7EE9C}"/>
                </a:ext>
              </a:extLst>
            </p:cNvPr>
            <p:cNvSpPr>
              <a:spLocks/>
            </p:cNvSpPr>
            <p:nvPr/>
          </p:nvSpPr>
          <p:spPr bwMode="auto">
            <a:xfrm>
              <a:off x="6249206" y="2235359"/>
              <a:ext cx="122238" cy="463550"/>
            </a:xfrm>
            <a:custGeom>
              <a:avLst/>
              <a:gdLst>
                <a:gd name="T0" fmla="*/ 150 w 150"/>
                <a:gd name="T1" fmla="*/ 420 h 570"/>
                <a:gd name="T2" fmla="*/ 150 w 150"/>
                <a:gd name="T3" fmla="*/ 420 h 570"/>
                <a:gd name="T4" fmla="*/ 0 w 150"/>
                <a:gd name="T5" fmla="*/ 570 h 570"/>
                <a:gd name="T6" fmla="*/ 0 w 150"/>
                <a:gd name="T7" fmla="*/ 150 h 570"/>
                <a:gd name="T8" fmla="*/ 150 w 150"/>
                <a:gd name="T9" fmla="*/ 0 h 570"/>
                <a:gd name="T10" fmla="*/ 150 w 150"/>
                <a:gd name="T11" fmla="*/ 420 h 570"/>
              </a:gdLst>
              <a:ahLst/>
              <a:cxnLst>
                <a:cxn ang="0">
                  <a:pos x="T0" y="T1"/>
                </a:cxn>
                <a:cxn ang="0">
                  <a:pos x="T2" y="T3"/>
                </a:cxn>
                <a:cxn ang="0">
                  <a:pos x="T4" y="T5"/>
                </a:cxn>
                <a:cxn ang="0">
                  <a:pos x="T6" y="T7"/>
                </a:cxn>
                <a:cxn ang="0">
                  <a:pos x="T8" y="T9"/>
                </a:cxn>
                <a:cxn ang="0">
                  <a:pos x="T10" y="T11"/>
                </a:cxn>
              </a:cxnLst>
              <a:rect l="0" t="0" r="r" b="b"/>
              <a:pathLst>
                <a:path w="150" h="570">
                  <a:moveTo>
                    <a:pt x="150" y="420"/>
                  </a:moveTo>
                  <a:lnTo>
                    <a:pt x="150" y="420"/>
                  </a:lnTo>
                  <a:lnTo>
                    <a:pt x="0" y="570"/>
                  </a:lnTo>
                  <a:lnTo>
                    <a:pt x="0" y="150"/>
                  </a:lnTo>
                  <a:lnTo>
                    <a:pt x="150" y="0"/>
                  </a:lnTo>
                  <a:lnTo>
                    <a:pt x="150" y="420"/>
                  </a:lnTo>
                  <a:close/>
                </a:path>
              </a:pathLst>
            </a:custGeom>
            <a:solidFill>
              <a:srgbClr val="63636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82" name="Freeform 33">
              <a:extLst>
                <a:ext uri="{FF2B5EF4-FFF2-40B4-BE49-F238E27FC236}">
                  <a16:creationId xmlns:a16="http://schemas.microsoft.com/office/drawing/2014/main" id="{9AEAD2BB-0DD7-454F-B6F2-2080BA14CB73}"/>
                </a:ext>
              </a:extLst>
            </p:cNvPr>
            <p:cNvSpPr>
              <a:spLocks/>
            </p:cNvSpPr>
            <p:nvPr/>
          </p:nvSpPr>
          <p:spPr bwMode="auto">
            <a:xfrm>
              <a:off x="6149478" y="1998497"/>
              <a:ext cx="461963" cy="120650"/>
            </a:xfrm>
            <a:custGeom>
              <a:avLst/>
              <a:gdLst>
                <a:gd name="T0" fmla="*/ 421 w 570"/>
                <a:gd name="T1" fmla="*/ 150 h 150"/>
                <a:gd name="T2" fmla="*/ 421 w 570"/>
                <a:gd name="T3" fmla="*/ 150 h 150"/>
                <a:gd name="T4" fmla="*/ 0 w 570"/>
                <a:gd name="T5" fmla="*/ 150 h 150"/>
                <a:gd name="T6" fmla="*/ 150 w 570"/>
                <a:gd name="T7" fmla="*/ 0 h 150"/>
                <a:gd name="T8" fmla="*/ 570 w 570"/>
                <a:gd name="T9" fmla="*/ 0 h 150"/>
                <a:gd name="T10" fmla="*/ 421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1" y="150"/>
                  </a:moveTo>
                  <a:lnTo>
                    <a:pt x="421" y="150"/>
                  </a:lnTo>
                  <a:lnTo>
                    <a:pt x="0" y="150"/>
                  </a:lnTo>
                  <a:lnTo>
                    <a:pt x="150" y="0"/>
                  </a:lnTo>
                  <a:lnTo>
                    <a:pt x="570" y="0"/>
                  </a:lnTo>
                  <a:lnTo>
                    <a:pt x="421" y="150"/>
                  </a:lnTo>
                  <a:close/>
                </a:path>
              </a:pathLst>
            </a:custGeom>
            <a:solidFill>
              <a:srgbClr val="90909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83" name="Freeform 45">
              <a:extLst>
                <a:ext uri="{FF2B5EF4-FFF2-40B4-BE49-F238E27FC236}">
                  <a16:creationId xmlns:a16="http://schemas.microsoft.com/office/drawing/2014/main" id="{E31A8BD4-53FD-B44A-8110-37B8129D450A}"/>
                </a:ext>
              </a:extLst>
            </p:cNvPr>
            <p:cNvSpPr>
              <a:spLocks/>
            </p:cNvSpPr>
            <p:nvPr/>
          </p:nvSpPr>
          <p:spPr bwMode="auto">
            <a:xfrm>
              <a:off x="6028829" y="2116928"/>
              <a:ext cx="463550" cy="122238"/>
            </a:xfrm>
            <a:custGeom>
              <a:avLst/>
              <a:gdLst>
                <a:gd name="T0" fmla="*/ 420 w 570"/>
                <a:gd name="T1" fmla="*/ 150 h 150"/>
                <a:gd name="T2" fmla="*/ 420 w 570"/>
                <a:gd name="T3" fmla="*/ 150 h 150"/>
                <a:gd name="T4" fmla="*/ 0 w 570"/>
                <a:gd name="T5" fmla="*/ 150 h 150"/>
                <a:gd name="T6" fmla="*/ 150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50"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84" name="Freeform 210">
              <a:extLst>
                <a:ext uri="{FF2B5EF4-FFF2-40B4-BE49-F238E27FC236}">
                  <a16:creationId xmlns:a16="http://schemas.microsoft.com/office/drawing/2014/main" id="{B4695E28-63A6-1C4E-A555-8D86E7F3E111}"/>
                </a:ext>
              </a:extLst>
            </p:cNvPr>
            <p:cNvSpPr>
              <a:spLocks/>
            </p:cNvSpPr>
            <p:nvPr/>
          </p:nvSpPr>
          <p:spPr bwMode="auto">
            <a:xfrm>
              <a:off x="5909766" y="2235359"/>
              <a:ext cx="461963" cy="122238"/>
            </a:xfrm>
            <a:custGeom>
              <a:avLst/>
              <a:gdLst>
                <a:gd name="T0" fmla="*/ 420 w 570"/>
                <a:gd name="T1" fmla="*/ 150 h 150"/>
                <a:gd name="T2" fmla="*/ 420 w 570"/>
                <a:gd name="T3" fmla="*/ 150 h 150"/>
                <a:gd name="T4" fmla="*/ 0 w 570"/>
                <a:gd name="T5" fmla="*/ 150 h 150"/>
                <a:gd name="T6" fmla="*/ 149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49"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85" name="Freeform 214">
              <a:extLst>
                <a:ext uri="{FF2B5EF4-FFF2-40B4-BE49-F238E27FC236}">
                  <a16:creationId xmlns:a16="http://schemas.microsoft.com/office/drawing/2014/main" id="{67C80085-6985-C245-8F5D-681D97B5806D}"/>
                </a:ext>
              </a:extLst>
            </p:cNvPr>
            <p:cNvSpPr>
              <a:spLocks/>
            </p:cNvSpPr>
            <p:nvPr/>
          </p:nvSpPr>
          <p:spPr bwMode="auto">
            <a:xfrm>
              <a:off x="6366584" y="2116790"/>
              <a:ext cx="128577" cy="464484"/>
            </a:xfrm>
            <a:custGeom>
              <a:avLst/>
              <a:gdLst>
                <a:gd name="T0" fmla="*/ 150 w 150"/>
                <a:gd name="T1" fmla="*/ 420 h 570"/>
                <a:gd name="T2" fmla="*/ 150 w 150"/>
                <a:gd name="T3" fmla="*/ 420 h 570"/>
                <a:gd name="T4" fmla="*/ 0 w 150"/>
                <a:gd name="T5" fmla="*/ 570 h 570"/>
                <a:gd name="T6" fmla="*/ 0 w 150"/>
                <a:gd name="T7" fmla="*/ 150 h 570"/>
                <a:gd name="T8" fmla="*/ 150 w 150"/>
                <a:gd name="T9" fmla="*/ 0 h 570"/>
                <a:gd name="T10" fmla="*/ 150 w 150"/>
                <a:gd name="T11" fmla="*/ 420 h 570"/>
                <a:gd name="connsiteX0" fmla="*/ 10260 w 10260"/>
                <a:gd name="connsiteY0" fmla="*/ 7368 h 10000"/>
                <a:gd name="connsiteX1" fmla="*/ 10260 w 10260"/>
                <a:gd name="connsiteY1" fmla="*/ 7368 h 10000"/>
                <a:gd name="connsiteX2" fmla="*/ 260 w 10260"/>
                <a:gd name="connsiteY2" fmla="*/ 10000 h 10000"/>
                <a:gd name="connsiteX3" fmla="*/ 0 w 10260"/>
                <a:gd name="connsiteY3" fmla="*/ 2700 h 10000"/>
                <a:gd name="connsiteX4" fmla="*/ 10260 w 10260"/>
                <a:gd name="connsiteY4" fmla="*/ 0 h 10000"/>
                <a:gd name="connsiteX5" fmla="*/ 10260 w 10260"/>
                <a:gd name="connsiteY5" fmla="*/ 7368 h 10000"/>
                <a:gd name="connsiteX0" fmla="*/ 10260 w 14676"/>
                <a:gd name="connsiteY0" fmla="*/ 5952 h 8584"/>
                <a:gd name="connsiteX1" fmla="*/ 10260 w 14676"/>
                <a:gd name="connsiteY1" fmla="*/ 5952 h 8584"/>
                <a:gd name="connsiteX2" fmla="*/ 260 w 14676"/>
                <a:gd name="connsiteY2" fmla="*/ 8584 h 8584"/>
                <a:gd name="connsiteX3" fmla="*/ 0 w 14676"/>
                <a:gd name="connsiteY3" fmla="*/ 1284 h 8584"/>
                <a:gd name="connsiteX4" fmla="*/ 14676 w 14676"/>
                <a:gd name="connsiteY4" fmla="*/ 0 h 8584"/>
                <a:gd name="connsiteX5" fmla="*/ 10260 w 14676"/>
                <a:gd name="connsiteY5" fmla="*/ 5952 h 8584"/>
                <a:gd name="connsiteX0" fmla="*/ 6991 w 6991"/>
                <a:gd name="connsiteY0" fmla="*/ 8270 h 11336"/>
                <a:gd name="connsiteX1" fmla="*/ 6991 w 6991"/>
                <a:gd name="connsiteY1" fmla="*/ 8270 h 11336"/>
                <a:gd name="connsiteX2" fmla="*/ 177 w 6991"/>
                <a:gd name="connsiteY2" fmla="*/ 11336 h 11336"/>
                <a:gd name="connsiteX3" fmla="*/ 0 w 6991"/>
                <a:gd name="connsiteY3" fmla="*/ 2832 h 11336"/>
                <a:gd name="connsiteX4" fmla="*/ 6460 w 6991"/>
                <a:gd name="connsiteY4" fmla="*/ 0 h 11336"/>
                <a:gd name="connsiteX5" fmla="*/ 6991 w 6991"/>
                <a:gd name="connsiteY5" fmla="*/ 8270 h 11336"/>
                <a:gd name="connsiteX0" fmla="*/ 10000 w 10000"/>
                <a:gd name="connsiteY0" fmla="*/ 7226 h 9931"/>
                <a:gd name="connsiteX1" fmla="*/ 10000 w 10000"/>
                <a:gd name="connsiteY1" fmla="*/ 7226 h 9931"/>
                <a:gd name="connsiteX2" fmla="*/ 253 w 10000"/>
                <a:gd name="connsiteY2" fmla="*/ 9931 h 9931"/>
                <a:gd name="connsiteX3" fmla="*/ 0 w 10000"/>
                <a:gd name="connsiteY3" fmla="*/ 2429 h 9931"/>
                <a:gd name="connsiteX4" fmla="*/ 9240 w 10000"/>
                <a:gd name="connsiteY4" fmla="*/ 0 h 9931"/>
                <a:gd name="connsiteX5" fmla="*/ 10000 w 10000"/>
                <a:gd name="connsiteY5" fmla="*/ 7226 h 9931"/>
                <a:gd name="connsiteX0" fmla="*/ 10000 w 10000"/>
                <a:gd name="connsiteY0" fmla="*/ 7276 h 10000"/>
                <a:gd name="connsiteX1" fmla="*/ 10000 w 10000"/>
                <a:gd name="connsiteY1" fmla="*/ 7276 h 10000"/>
                <a:gd name="connsiteX2" fmla="*/ 253 w 10000"/>
                <a:gd name="connsiteY2" fmla="*/ 10000 h 10000"/>
                <a:gd name="connsiteX3" fmla="*/ 0 w 10000"/>
                <a:gd name="connsiteY3" fmla="*/ 2446 h 10000"/>
                <a:gd name="connsiteX4" fmla="*/ 9746 w 10000"/>
                <a:gd name="connsiteY4" fmla="*/ 0 h 10000"/>
                <a:gd name="connsiteX5" fmla="*/ 10000 w 10000"/>
                <a:gd name="connsiteY5" fmla="*/ 7276 h 10000"/>
                <a:gd name="connsiteX0" fmla="*/ 10000 w 10304"/>
                <a:gd name="connsiteY0" fmla="*/ 7416 h 10140"/>
                <a:gd name="connsiteX1" fmla="*/ 10000 w 10304"/>
                <a:gd name="connsiteY1" fmla="*/ 7416 h 10140"/>
                <a:gd name="connsiteX2" fmla="*/ 253 w 10304"/>
                <a:gd name="connsiteY2" fmla="*/ 10140 h 10140"/>
                <a:gd name="connsiteX3" fmla="*/ 0 w 10304"/>
                <a:gd name="connsiteY3" fmla="*/ 2586 h 10140"/>
                <a:gd name="connsiteX4" fmla="*/ 10252 w 10304"/>
                <a:gd name="connsiteY4" fmla="*/ 0 h 10140"/>
                <a:gd name="connsiteX5" fmla="*/ 10000 w 10304"/>
                <a:gd name="connsiteY5" fmla="*/ 7416 h 10140"/>
                <a:gd name="connsiteX0" fmla="*/ 10000 w 10252"/>
                <a:gd name="connsiteY0" fmla="*/ 7416 h 10140"/>
                <a:gd name="connsiteX1" fmla="*/ 10000 w 10252"/>
                <a:gd name="connsiteY1" fmla="*/ 7416 h 10140"/>
                <a:gd name="connsiteX2" fmla="*/ 253 w 10252"/>
                <a:gd name="connsiteY2" fmla="*/ 10140 h 10140"/>
                <a:gd name="connsiteX3" fmla="*/ 0 w 10252"/>
                <a:gd name="connsiteY3" fmla="*/ 2586 h 10140"/>
                <a:gd name="connsiteX4" fmla="*/ 10252 w 10252"/>
                <a:gd name="connsiteY4" fmla="*/ 0 h 10140"/>
                <a:gd name="connsiteX5" fmla="*/ 10000 w 10252"/>
                <a:gd name="connsiteY5" fmla="*/ 7416 h 10140"/>
                <a:gd name="connsiteX0" fmla="*/ 10000 w 10252"/>
                <a:gd name="connsiteY0" fmla="*/ 7695 h 10419"/>
                <a:gd name="connsiteX1" fmla="*/ 10000 w 10252"/>
                <a:gd name="connsiteY1" fmla="*/ 7695 h 10419"/>
                <a:gd name="connsiteX2" fmla="*/ 253 w 10252"/>
                <a:gd name="connsiteY2" fmla="*/ 10419 h 10419"/>
                <a:gd name="connsiteX3" fmla="*/ 0 w 10252"/>
                <a:gd name="connsiteY3" fmla="*/ 2865 h 10419"/>
                <a:gd name="connsiteX4" fmla="*/ 10252 w 10252"/>
                <a:gd name="connsiteY4" fmla="*/ 0 h 10419"/>
                <a:gd name="connsiteX5" fmla="*/ 10000 w 10252"/>
                <a:gd name="connsiteY5" fmla="*/ 7695 h 10419"/>
                <a:gd name="connsiteX0" fmla="*/ 10000 w 10252"/>
                <a:gd name="connsiteY0" fmla="*/ 7486 h 10210"/>
                <a:gd name="connsiteX1" fmla="*/ 10000 w 10252"/>
                <a:gd name="connsiteY1" fmla="*/ 7486 h 10210"/>
                <a:gd name="connsiteX2" fmla="*/ 253 w 10252"/>
                <a:gd name="connsiteY2" fmla="*/ 10210 h 10210"/>
                <a:gd name="connsiteX3" fmla="*/ 0 w 10252"/>
                <a:gd name="connsiteY3" fmla="*/ 2656 h 10210"/>
                <a:gd name="connsiteX4" fmla="*/ 10252 w 10252"/>
                <a:gd name="connsiteY4" fmla="*/ 0 h 10210"/>
                <a:gd name="connsiteX5" fmla="*/ 10000 w 10252"/>
                <a:gd name="connsiteY5" fmla="*/ 7486 h 10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52" h="10210">
                  <a:moveTo>
                    <a:pt x="10000" y="7486"/>
                  </a:moveTo>
                  <a:lnTo>
                    <a:pt x="10000" y="7486"/>
                  </a:lnTo>
                  <a:lnTo>
                    <a:pt x="253" y="10210"/>
                  </a:lnTo>
                  <a:cubicBezTo>
                    <a:pt x="169" y="7693"/>
                    <a:pt x="84" y="5173"/>
                    <a:pt x="0" y="2656"/>
                  </a:cubicBezTo>
                  <a:lnTo>
                    <a:pt x="10252" y="0"/>
                  </a:lnTo>
                  <a:cubicBezTo>
                    <a:pt x="10252" y="2426"/>
                    <a:pt x="9747" y="5060"/>
                    <a:pt x="10000" y="7486"/>
                  </a:cubicBezTo>
                  <a:close/>
                </a:path>
              </a:pathLst>
            </a:custGeom>
            <a:solidFill>
              <a:srgbClr val="63636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86" name="Freeform 214">
              <a:extLst>
                <a:ext uri="{FF2B5EF4-FFF2-40B4-BE49-F238E27FC236}">
                  <a16:creationId xmlns:a16="http://schemas.microsoft.com/office/drawing/2014/main" id="{FB6B452C-E2C5-F940-A2C2-BEF91077212A}"/>
                </a:ext>
              </a:extLst>
            </p:cNvPr>
            <p:cNvSpPr>
              <a:spLocks/>
            </p:cNvSpPr>
            <p:nvPr/>
          </p:nvSpPr>
          <p:spPr bwMode="auto">
            <a:xfrm>
              <a:off x="6490506" y="2003561"/>
              <a:ext cx="122238" cy="460398"/>
            </a:xfrm>
            <a:custGeom>
              <a:avLst/>
              <a:gdLst>
                <a:gd name="T0" fmla="*/ 150 w 150"/>
                <a:gd name="T1" fmla="*/ 420 h 570"/>
                <a:gd name="T2" fmla="*/ 150 w 150"/>
                <a:gd name="T3" fmla="*/ 420 h 570"/>
                <a:gd name="T4" fmla="*/ 0 w 150"/>
                <a:gd name="T5" fmla="*/ 570 h 570"/>
                <a:gd name="T6" fmla="*/ 0 w 150"/>
                <a:gd name="T7" fmla="*/ 150 h 570"/>
                <a:gd name="T8" fmla="*/ 150 w 150"/>
                <a:gd name="T9" fmla="*/ 0 h 570"/>
                <a:gd name="T10" fmla="*/ 150 w 150"/>
                <a:gd name="T11" fmla="*/ 420 h 570"/>
                <a:gd name="connsiteX0" fmla="*/ 10000 w 10000"/>
                <a:gd name="connsiteY0" fmla="*/ 7368 h 10000"/>
                <a:gd name="connsiteX1" fmla="*/ 10000 w 10000"/>
                <a:gd name="connsiteY1" fmla="*/ 7368 h 10000"/>
                <a:gd name="connsiteX2" fmla="*/ 0 w 10000"/>
                <a:gd name="connsiteY2" fmla="*/ 10000 h 10000"/>
                <a:gd name="connsiteX3" fmla="*/ 0 w 10000"/>
                <a:gd name="connsiteY3" fmla="*/ 2632 h 10000"/>
                <a:gd name="connsiteX4" fmla="*/ 9481 w 10000"/>
                <a:gd name="connsiteY4" fmla="*/ 0 h 10000"/>
                <a:gd name="connsiteX5" fmla="*/ 10000 w 10000"/>
                <a:gd name="connsiteY5" fmla="*/ 7368 h 10000"/>
                <a:gd name="connsiteX0" fmla="*/ 10000 w 10000"/>
                <a:gd name="connsiteY0" fmla="*/ 7300 h 9932"/>
                <a:gd name="connsiteX1" fmla="*/ 10000 w 10000"/>
                <a:gd name="connsiteY1" fmla="*/ 7300 h 9932"/>
                <a:gd name="connsiteX2" fmla="*/ 0 w 10000"/>
                <a:gd name="connsiteY2" fmla="*/ 9932 h 9932"/>
                <a:gd name="connsiteX3" fmla="*/ 0 w 10000"/>
                <a:gd name="connsiteY3" fmla="*/ 2564 h 9932"/>
                <a:gd name="connsiteX4" fmla="*/ 10000 w 10000"/>
                <a:gd name="connsiteY4" fmla="*/ 0 h 9932"/>
                <a:gd name="connsiteX5" fmla="*/ 10000 w 10000"/>
                <a:gd name="connsiteY5" fmla="*/ 7300 h 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9932">
                  <a:moveTo>
                    <a:pt x="10000" y="7300"/>
                  </a:moveTo>
                  <a:lnTo>
                    <a:pt x="10000" y="7300"/>
                  </a:lnTo>
                  <a:lnTo>
                    <a:pt x="0" y="9932"/>
                  </a:lnTo>
                  <a:lnTo>
                    <a:pt x="0" y="2564"/>
                  </a:lnTo>
                  <a:lnTo>
                    <a:pt x="10000" y="0"/>
                  </a:lnTo>
                  <a:lnTo>
                    <a:pt x="10000" y="7300"/>
                  </a:lnTo>
                  <a:close/>
                </a:path>
              </a:pathLst>
            </a:custGeom>
            <a:solidFill>
              <a:srgbClr val="63636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nvGrpSpPr>
            <p:cNvPr id="487" name="Group 486">
              <a:extLst>
                <a:ext uri="{FF2B5EF4-FFF2-40B4-BE49-F238E27FC236}">
                  <a16:creationId xmlns:a16="http://schemas.microsoft.com/office/drawing/2014/main" id="{176A5F70-FF3C-0347-B08F-414F289D2CE8}"/>
                </a:ext>
              </a:extLst>
            </p:cNvPr>
            <p:cNvGrpSpPr/>
            <p:nvPr/>
          </p:nvGrpSpPr>
          <p:grpSpPr>
            <a:xfrm>
              <a:off x="5566866" y="1658772"/>
              <a:ext cx="1045878" cy="700413"/>
              <a:chOff x="4474666" y="1998497"/>
              <a:chExt cx="1045878" cy="700413"/>
            </a:xfrm>
          </p:grpSpPr>
          <p:sp>
            <p:nvSpPr>
              <p:cNvPr id="488" name="Freeform 33">
                <a:extLst>
                  <a:ext uri="{FF2B5EF4-FFF2-40B4-BE49-F238E27FC236}">
                    <a16:creationId xmlns:a16="http://schemas.microsoft.com/office/drawing/2014/main" id="{EEB43AFA-DD68-CD43-BB5E-88F30004E88A}"/>
                  </a:ext>
                </a:extLst>
              </p:cNvPr>
              <p:cNvSpPr>
                <a:spLocks/>
              </p:cNvSpPr>
              <p:nvPr/>
            </p:nvSpPr>
            <p:spPr bwMode="auto">
              <a:xfrm>
                <a:off x="4714378" y="1998497"/>
                <a:ext cx="461963" cy="120650"/>
              </a:xfrm>
              <a:custGeom>
                <a:avLst/>
                <a:gdLst>
                  <a:gd name="T0" fmla="*/ 421 w 570"/>
                  <a:gd name="T1" fmla="*/ 150 h 150"/>
                  <a:gd name="T2" fmla="*/ 421 w 570"/>
                  <a:gd name="T3" fmla="*/ 150 h 150"/>
                  <a:gd name="T4" fmla="*/ 0 w 570"/>
                  <a:gd name="T5" fmla="*/ 150 h 150"/>
                  <a:gd name="T6" fmla="*/ 150 w 570"/>
                  <a:gd name="T7" fmla="*/ 0 h 150"/>
                  <a:gd name="T8" fmla="*/ 570 w 570"/>
                  <a:gd name="T9" fmla="*/ 0 h 150"/>
                  <a:gd name="T10" fmla="*/ 421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1" y="150"/>
                    </a:moveTo>
                    <a:lnTo>
                      <a:pt x="421" y="150"/>
                    </a:lnTo>
                    <a:lnTo>
                      <a:pt x="0" y="150"/>
                    </a:lnTo>
                    <a:lnTo>
                      <a:pt x="150" y="0"/>
                    </a:lnTo>
                    <a:lnTo>
                      <a:pt x="570" y="0"/>
                    </a:lnTo>
                    <a:lnTo>
                      <a:pt x="421" y="150"/>
                    </a:lnTo>
                    <a:close/>
                  </a:path>
                </a:pathLst>
              </a:custGeom>
              <a:solidFill>
                <a:srgbClr val="90909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89" name="Freeform 45">
                <a:extLst>
                  <a:ext uri="{FF2B5EF4-FFF2-40B4-BE49-F238E27FC236}">
                    <a16:creationId xmlns:a16="http://schemas.microsoft.com/office/drawing/2014/main" id="{1ABC16FD-25CC-A04F-B1B7-8EE6FF28ABC5}"/>
                  </a:ext>
                </a:extLst>
              </p:cNvPr>
              <p:cNvSpPr>
                <a:spLocks/>
              </p:cNvSpPr>
              <p:nvPr/>
            </p:nvSpPr>
            <p:spPr bwMode="auto">
              <a:xfrm>
                <a:off x="4593729" y="2116928"/>
                <a:ext cx="463550" cy="122238"/>
              </a:xfrm>
              <a:custGeom>
                <a:avLst/>
                <a:gdLst>
                  <a:gd name="T0" fmla="*/ 420 w 570"/>
                  <a:gd name="T1" fmla="*/ 150 h 150"/>
                  <a:gd name="T2" fmla="*/ 420 w 570"/>
                  <a:gd name="T3" fmla="*/ 150 h 150"/>
                  <a:gd name="T4" fmla="*/ 0 w 570"/>
                  <a:gd name="T5" fmla="*/ 150 h 150"/>
                  <a:gd name="T6" fmla="*/ 150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50"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90" name="Freeform 206">
                <a:extLst>
                  <a:ext uri="{FF2B5EF4-FFF2-40B4-BE49-F238E27FC236}">
                    <a16:creationId xmlns:a16="http://schemas.microsoft.com/office/drawing/2014/main" id="{E1F7CB05-D0F2-2141-9818-890C8DFCAF2E}"/>
                  </a:ext>
                </a:extLst>
              </p:cNvPr>
              <p:cNvSpPr>
                <a:spLocks/>
              </p:cNvSpPr>
              <p:nvPr/>
            </p:nvSpPr>
            <p:spPr bwMode="auto">
              <a:xfrm>
                <a:off x="4476949" y="2357597"/>
                <a:ext cx="341313" cy="341313"/>
              </a:xfrm>
              <a:custGeom>
                <a:avLst/>
                <a:gdLst>
                  <a:gd name="T0" fmla="*/ 0 w 420"/>
                  <a:gd name="T1" fmla="*/ 0 h 420"/>
                  <a:gd name="T2" fmla="*/ 0 w 420"/>
                  <a:gd name="T3" fmla="*/ 0 h 420"/>
                  <a:gd name="T4" fmla="*/ 420 w 420"/>
                  <a:gd name="T5" fmla="*/ 0 h 420"/>
                  <a:gd name="T6" fmla="*/ 420 w 420"/>
                  <a:gd name="T7" fmla="*/ 420 h 420"/>
                  <a:gd name="T8" fmla="*/ 0 w 420"/>
                  <a:gd name="T9" fmla="*/ 420 h 420"/>
                  <a:gd name="T10" fmla="*/ 0 w 420"/>
                  <a:gd name="T11" fmla="*/ 0 h 420"/>
                </a:gdLst>
                <a:ahLst/>
                <a:cxnLst>
                  <a:cxn ang="0">
                    <a:pos x="T0" y="T1"/>
                  </a:cxn>
                  <a:cxn ang="0">
                    <a:pos x="T2" y="T3"/>
                  </a:cxn>
                  <a:cxn ang="0">
                    <a:pos x="T4" y="T5"/>
                  </a:cxn>
                  <a:cxn ang="0">
                    <a:pos x="T6" y="T7"/>
                  </a:cxn>
                  <a:cxn ang="0">
                    <a:pos x="T8" y="T9"/>
                  </a:cxn>
                  <a:cxn ang="0">
                    <a:pos x="T10" y="T11"/>
                  </a:cxn>
                </a:cxnLst>
                <a:rect l="0" t="0" r="r" b="b"/>
                <a:pathLst>
                  <a:path w="420" h="420">
                    <a:moveTo>
                      <a:pt x="0" y="0"/>
                    </a:moveTo>
                    <a:lnTo>
                      <a:pt x="0" y="0"/>
                    </a:lnTo>
                    <a:lnTo>
                      <a:pt x="420" y="0"/>
                    </a:lnTo>
                    <a:lnTo>
                      <a:pt x="420" y="420"/>
                    </a:lnTo>
                    <a:lnTo>
                      <a:pt x="0" y="420"/>
                    </a:lnTo>
                    <a:lnTo>
                      <a:pt x="0" y="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91" name="Freeform 210">
                <a:extLst>
                  <a:ext uri="{FF2B5EF4-FFF2-40B4-BE49-F238E27FC236}">
                    <a16:creationId xmlns:a16="http://schemas.microsoft.com/office/drawing/2014/main" id="{5A42247A-E94F-714A-A52C-1D0B47819376}"/>
                  </a:ext>
                </a:extLst>
              </p:cNvPr>
              <p:cNvSpPr>
                <a:spLocks/>
              </p:cNvSpPr>
              <p:nvPr/>
            </p:nvSpPr>
            <p:spPr bwMode="auto">
              <a:xfrm>
                <a:off x="4474666" y="2235359"/>
                <a:ext cx="461963" cy="122238"/>
              </a:xfrm>
              <a:custGeom>
                <a:avLst/>
                <a:gdLst>
                  <a:gd name="T0" fmla="*/ 420 w 570"/>
                  <a:gd name="T1" fmla="*/ 150 h 150"/>
                  <a:gd name="T2" fmla="*/ 420 w 570"/>
                  <a:gd name="T3" fmla="*/ 150 h 150"/>
                  <a:gd name="T4" fmla="*/ 0 w 570"/>
                  <a:gd name="T5" fmla="*/ 150 h 150"/>
                  <a:gd name="T6" fmla="*/ 149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49"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92" name="Freeform 212">
                <a:extLst>
                  <a:ext uri="{FF2B5EF4-FFF2-40B4-BE49-F238E27FC236}">
                    <a16:creationId xmlns:a16="http://schemas.microsoft.com/office/drawing/2014/main" id="{CE37B024-B72E-544F-8B2F-B28740BD84AB}"/>
                  </a:ext>
                </a:extLst>
              </p:cNvPr>
              <p:cNvSpPr>
                <a:spLocks/>
              </p:cNvSpPr>
              <p:nvPr/>
            </p:nvSpPr>
            <p:spPr bwMode="auto">
              <a:xfrm>
                <a:off x="4815978" y="2357597"/>
                <a:ext cx="341313" cy="341313"/>
              </a:xfrm>
              <a:custGeom>
                <a:avLst/>
                <a:gdLst>
                  <a:gd name="T0" fmla="*/ 0 w 420"/>
                  <a:gd name="T1" fmla="*/ 0 h 420"/>
                  <a:gd name="T2" fmla="*/ 0 w 420"/>
                  <a:gd name="T3" fmla="*/ 0 h 420"/>
                  <a:gd name="T4" fmla="*/ 420 w 420"/>
                  <a:gd name="T5" fmla="*/ 0 h 420"/>
                  <a:gd name="T6" fmla="*/ 420 w 420"/>
                  <a:gd name="T7" fmla="*/ 420 h 420"/>
                  <a:gd name="T8" fmla="*/ 0 w 420"/>
                  <a:gd name="T9" fmla="*/ 420 h 420"/>
                  <a:gd name="T10" fmla="*/ 0 w 420"/>
                  <a:gd name="T11" fmla="*/ 0 h 420"/>
                </a:gdLst>
                <a:ahLst/>
                <a:cxnLst>
                  <a:cxn ang="0">
                    <a:pos x="T0" y="T1"/>
                  </a:cxn>
                  <a:cxn ang="0">
                    <a:pos x="T2" y="T3"/>
                  </a:cxn>
                  <a:cxn ang="0">
                    <a:pos x="T4" y="T5"/>
                  </a:cxn>
                  <a:cxn ang="0">
                    <a:pos x="T6" y="T7"/>
                  </a:cxn>
                  <a:cxn ang="0">
                    <a:pos x="T8" y="T9"/>
                  </a:cxn>
                  <a:cxn ang="0">
                    <a:pos x="T10" y="T11"/>
                  </a:cxn>
                </a:cxnLst>
                <a:rect l="0" t="0" r="r" b="b"/>
                <a:pathLst>
                  <a:path w="420" h="420">
                    <a:moveTo>
                      <a:pt x="0" y="0"/>
                    </a:moveTo>
                    <a:lnTo>
                      <a:pt x="0" y="0"/>
                    </a:lnTo>
                    <a:lnTo>
                      <a:pt x="420" y="0"/>
                    </a:lnTo>
                    <a:lnTo>
                      <a:pt x="420" y="420"/>
                    </a:lnTo>
                    <a:lnTo>
                      <a:pt x="0" y="420"/>
                    </a:lnTo>
                    <a:lnTo>
                      <a:pt x="0" y="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93" name="Freeform 214">
                <a:extLst>
                  <a:ext uri="{FF2B5EF4-FFF2-40B4-BE49-F238E27FC236}">
                    <a16:creationId xmlns:a16="http://schemas.microsoft.com/office/drawing/2014/main" id="{F95F7D31-EA59-A443-8DF7-372AF99ACD54}"/>
                  </a:ext>
                </a:extLst>
              </p:cNvPr>
              <p:cNvSpPr>
                <a:spLocks/>
              </p:cNvSpPr>
              <p:nvPr/>
            </p:nvSpPr>
            <p:spPr bwMode="auto">
              <a:xfrm>
                <a:off x="5157006" y="2235359"/>
                <a:ext cx="122238" cy="463550"/>
              </a:xfrm>
              <a:custGeom>
                <a:avLst/>
                <a:gdLst>
                  <a:gd name="T0" fmla="*/ 150 w 150"/>
                  <a:gd name="T1" fmla="*/ 420 h 570"/>
                  <a:gd name="T2" fmla="*/ 150 w 150"/>
                  <a:gd name="T3" fmla="*/ 420 h 570"/>
                  <a:gd name="T4" fmla="*/ 0 w 150"/>
                  <a:gd name="T5" fmla="*/ 570 h 570"/>
                  <a:gd name="T6" fmla="*/ 0 w 150"/>
                  <a:gd name="T7" fmla="*/ 150 h 570"/>
                  <a:gd name="T8" fmla="*/ 150 w 150"/>
                  <a:gd name="T9" fmla="*/ 0 h 570"/>
                  <a:gd name="T10" fmla="*/ 150 w 150"/>
                  <a:gd name="T11" fmla="*/ 420 h 570"/>
                </a:gdLst>
                <a:ahLst/>
                <a:cxnLst>
                  <a:cxn ang="0">
                    <a:pos x="T0" y="T1"/>
                  </a:cxn>
                  <a:cxn ang="0">
                    <a:pos x="T2" y="T3"/>
                  </a:cxn>
                  <a:cxn ang="0">
                    <a:pos x="T4" y="T5"/>
                  </a:cxn>
                  <a:cxn ang="0">
                    <a:pos x="T6" y="T7"/>
                  </a:cxn>
                  <a:cxn ang="0">
                    <a:pos x="T8" y="T9"/>
                  </a:cxn>
                  <a:cxn ang="0">
                    <a:pos x="T10" y="T11"/>
                  </a:cxn>
                </a:cxnLst>
                <a:rect l="0" t="0" r="r" b="b"/>
                <a:pathLst>
                  <a:path w="150" h="570">
                    <a:moveTo>
                      <a:pt x="150" y="420"/>
                    </a:moveTo>
                    <a:lnTo>
                      <a:pt x="150" y="420"/>
                    </a:lnTo>
                    <a:lnTo>
                      <a:pt x="0" y="570"/>
                    </a:lnTo>
                    <a:lnTo>
                      <a:pt x="0" y="150"/>
                    </a:lnTo>
                    <a:lnTo>
                      <a:pt x="150" y="0"/>
                    </a:lnTo>
                    <a:lnTo>
                      <a:pt x="150" y="420"/>
                    </a:lnTo>
                    <a:close/>
                  </a:path>
                </a:pathLst>
              </a:custGeom>
              <a:solidFill>
                <a:srgbClr val="63636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94" name="Freeform 33">
                <a:extLst>
                  <a:ext uri="{FF2B5EF4-FFF2-40B4-BE49-F238E27FC236}">
                    <a16:creationId xmlns:a16="http://schemas.microsoft.com/office/drawing/2014/main" id="{3FB80CD0-A7E9-6343-AF5E-8D60A2C409FA}"/>
                  </a:ext>
                </a:extLst>
              </p:cNvPr>
              <p:cNvSpPr>
                <a:spLocks/>
              </p:cNvSpPr>
              <p:nvPr/>
            </p:nvSpPr>
            <p:spPr bwMode="auto">
              <a:xfrm>
                <a:off x="5057278" y="1998497"/>
                <a:ext cx="461963" cy="120650"/>
              </a:xfrm>
              <a:custGeom>
                <a:avLst/>
                <a:gdLst>
                  <a:gd name="T0" fmla="*/ 421 w 570"/>
                  <a:gd name="T1" fmla="*/ 150 h 150"/>
                  <a:gd name="T2" fmla="*/ 421 w 570"/>
                  <a:gd name="T3" fmla="*/ 150 h 150"/>
                  <a:gd name="T4" fmla="*/ 0 w 570"/>
                  <a:gd name="T5" fmla="*/ 150 h 150"/>
                  <a:gd name="T6" fmla="*/ 150 w 570"/>
                  <a:gd name="T7" fmla="*/ 0 h 150"/>
                  <a:gd name="T8" fmla="*/ 570 w 570"/>
                  <a:gd name="T9" fmla="*/ 0 h 150"/>
                  <a:gd name="T10" fmla="*/ 421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1" y="150"/>
                    </a:moveTo>
                    <a:lnTo>
                      <a:pt x="421" y="150"/>
                    </a:lnTo>
                    <a:lnTo>
                      <a:pt x="0" y="150"/>
                    </a:lnTo>
                    <a:lnTo>
                      <a:pt x="150" y="0"/>
                    </a:lnTo>
                    <a:lnTo>
                      <a:pt x="570" y="0"/>
                    </a:lnTo>
                    <a:lnTo>
                      <a:pt x="421" y="150"/>
                    </a:lnTo>
                    <a:close/>
                  </a:path>
                </a:pathLst>
              </a:custGeom>
              <a:solidFill>
                <a:srgbClr val="90909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95" name="Freeform 45">
                <a:extLst>
                  <a:ext uri="{FF2B5EF4-FFF2-40B4-BE49-F238E27FC236}">
                    <a16:creationId xmlns:a16="http://schemas.microsoft.com/office/drawing/2014/main" id="{C35BE115-07DA-FF45-9FC0-245FF983F888}"/>
                  </a:ext>
                </a:extLst>
              </p:cNvPr>
              <p:cNvSpPr>
                <a:spLocks/>
              </p:cNvSpPr>
              <p:nvPr/>
            </p:nvSpPr>
            <p:spPr bwMode="auto">
              <a:xfrm>
                <a:off x="4936629" y="2116928"/>
                <a:ext cx="463550" cy="122238"/>
              </a:xfrm>
              <a:custGeom>
                <a:avLst/>
                <a:gdLst>
                  <a:gd name="T0" fmla="*/ 420 w 570"/>
                  <a:gd name="T1" fmla="*/ 150 h 150"/>
                  <a:gd name="T2" fmla="*/ 420 w 570"/>
                  <a:gd name="T3" fmla="*/ 150 h 150"/>
                  <a:gd name="T4" fmla="*/ 0 w 570"/>
                  <a:gd name="T5" fmla="*/ 150 h 150"/>
                  <a:gd name="T6" fmla="*/ 150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50"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96" name="Freeform 210">
                <a:extLst>
                  <a:ext uri="{FF2B5EF4-FFF2-40B4-BE49-F238E27FC236}">
                    <a16:creationId xmlns:a16="http://schemas.microsoft.com/office/drawing/2014/main" id="{24CE8BB6-749B-F64C-AF8F-2968BB31B1C9}"/>
                  </a:ext>
                </a:extLst>
              </p:cNvPr>
              <p:cNvSpPr>
                <a:spLocks/>
              </p:cNvSpPr>
              <p:nvPr/>
            </p:nvSpPr>
            <p:spPr bwMode="auto">
              <a:xfrm>
                <a:off x="4817566" y="2235359"/>
                <a:ext cx="461963" cy="122238"/>
              </a:xfrm>
              <a:custGeom>
                <a:avLst/>
                <a:gdLst>
                  <a:gd name="T0" fmla="*/ 420 w 570"/>
                  <a:gd name="T1" fmla="*/ 150 h 150"/>
                  <a:gd name="T2" fmla="*/ 420 w 570"/>
                  <a:gd name="T3" fmla="*/ 150 h 150"/>
                  <a:gd name="T4" fmla="*/ 0 w 570"/>
                  <a:gd name="T5" fmla="*/ 150 h 150"/>
                  <a:gd name="T6" fmla="*/ 149 w 570"/>
                  <a:gd name="T7" fmla="*/ 0 h 150"/>
                  <a:gd name="T8" fmla="*/ 570 w 570"/>
                  <a:gd name="T9" fmla="*/ 0 h 150"/>
                  <a:gd name="T10" fmla="*/ 420 w 570"/>
                  <a:gd name="T11" fmla="*/ 150 h 150"/>
                </a:gdLst>
                <a:ahLst/>
                <a:cxnLst>
                  <a:cxn ang="0">
                    <a:pos x="T0" y="T1"/>
                  </a:cxn>
                  <a:cxn ang="0">
                    <a:pos x="T2" y="T3"/>
                  </a:cxn>
                  <a:cxn ang="0">
                    <a:pos x="T4" y="T5"/>
                  </a:cxn>
                  <a:cxn ang="0">
                    <a:pos x="T6" y="T7"/>
                  </a:cxn>
                  <a:cxn ang="0">
                    <a:pos x="T8" y="T9"/>
                  </a:cxn>
                  <a:cxn ang="0">
                    <a:pos x="T10" y="T11"/>
                  </a:cxn>
                </a:cxnLst>
                <a:rect l="0" t="0" r="r" b="b"/>
                <a:pathLst>
                  <a:path w="570" h="150">
                    <a:moveTo>
                      <a:pt x="420" y="150"/>
                    </a:moveTo>
                    <a:lnTo>
                      <a:pt x="420" y="150"/>
                    </a:lnTo>
                    <a:lnTo>
                      <a:pt x="0" y="150"/>
                    </a:lnTo>
                    <a:lnTo>
                      <a:pt x="149" y="0"/>
                    </a:lnTo>
                    <a:lnTo>
                      <a:pt x="570" y="0"/>
                    </a:lnTo>
                    <a:lnTo>
                      <a:pt x="420" y="150"/>
                    </a:lnTo>
                    <a:close/>
                  </a:path>
                </a:pathLst>
              </a:custGeom>
              <a:solidFill>
                <a:srgbClr val="79797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97" name="Freeform 214">
                <a:extLst>
                  <a:ext uri="{FF2B5EF4-FFF2-40B4-BE49-F238E27FC236}">
                    <a16:creationId xmlns:a16="http://schemas.microsoft.com/office/drawing/2014/main" id="{47446797-3DE5-FB4E-B41B-69F756FFF402}"/>
                  </a:ext>
                </a:extLst>
              </p:cNvPr>
              <p:cNvSpPr>
                <a:spLocks/>
              </p:cNvSpPr>
              <p:nvPr/>
            </p:nvSpPr>
            <p:spPr bwMode="auto">
              <a:xfrm>
                <a:off x="5274384" y="2116790"/>
                <a:ext cx="128577" cy="464484"/>
              </a:xfrm>
              <a:custGeom>
                <a:avLst/>
                <a:gdLst>
                  <a:gd name="T0" fmla="*/ 150 w 150"/>
                  <a:gd name="T1" fmla="*/ 420 h 570"/>
                  <a:gd name="T2" fmla="*/ 150 w 150"/>
                  <a:gd name="T3" fmla="*/ 420 h 570"/>
                  <a:gd name="T4" fmla="*/ 0 w 150"/>
                  <a:gd name="T5" fmla="*/ 570 h 570"/>
                  <a:gd name="T6" fmla="*/ 0 w 150"/>
                  <a:gd name="T7" fmla="*/ 150 h 570"/>
                  <a:gd name="T8" fmla="*/ 150 w 150"/>
                  <a:gd name="T9" fmla="*/ 0 h 570"/>
                  <a:gd name="T10" fmla="*/ 150 w 150"/>
                  <a:gd name="T11" fmla="*/ 420 h 570"/>
                  <a:gd name="connsiteX0" fmla="*/ 10260 w 10260"/>
                  <a:gd name="connsiteY0" fmla="*/ 7368 h 10000"/>
                  <a:gd name="connsiteX1" fmla="*/ 10260 w 10260"/>
                  <a:gd name="connsiteY1" fmla="*/ 7368 h 10000"/>
                  <a:gd name="connsiteX2" fmla="*/ 260 w 10260"/>
                  <a:gd name="connsiteY2" fmla="*/ 10000 h 10000"/>
                  <a:gd name="connsiteX3" fmla="*/ 0 w 10260"/>
                  <a:gd name="connsiteY3" fmla="*/ 2700 h 10000"/>
                  <a:gd name="connsiteX4" fmla="*/ 10260 w 10260"/>
                  <a:gd name="connsiteY4" fmla="*/ 0 h 10000"/>
                  <a:gd name="connsiteX5" fmla="*/ 10260 w 10260"/>
                  <a:gd name="connsiteY5" fmla="*/ 7368 h 10000"/>
                  <a:gd name="connsiteX0" fmla="*/ 10260 w 14676"/>
                  <a:gd name="connsiteY0" fmla="*/ 5952 h 8584"/>
                  <a:gd name="connsiteX1" fmla="*/ 10260 w 14676"/>
                  <a:gd name="connsiteY1" fmla="*/ 5952 h 8584"/>
                  <a:gd name="connsiteX2" fmla="*/ 260 w 14676"/>
                  <a:gd name="connsiteY2" fmla="*/ 8584 h 8584"/>
                  <a:gd name="connsiteX3" fmla="*/ 0 w 14676"/>
                  <a:gd name="connsiteY3" fmla="*/ 1284 h 8584"/>
                  <a:gd name="connsiteX4" fmla="*/ 14676 w 14676"/>
                  <a:gd name="connsiteY4" fmla="*/ 0 h 8584"/>
                  <a:gd name="connsiteX5" fmla="*/ 10260 w 14676"/>
                  <a:gd name="connsiteY5" fmla="*/ 5952 h 8584"/>
                  <a:gd name="connsiteX0" fmla="*/ 6991 w 6991"/>
                  <a:gd name="connsiteY0" fmla="*/ 8270 h 11336"/>
                  <a:gd name="connsiteX1" fmla="*/ 6991 w 6991"/>
                  <a:gd name="connsiteY1" fmla="*/ 8270 h 11336"/>
                  <a:gd name="connsiteX2" fmla="*/ 177 w 6991"/>
                  <a:gd name="connsiteY2" fmla="*/ 11336 h 11336"/>
                  <a:gd name="connsiteX3" fmla="*/ 0 w 6991"/>
                  <a:gd name="connsiteY3" fmla="*/ 2832 h 11336"/>
                  <a:gd name="connsiteX4" fmla="*/ 6460 w 6991"/>
                  <a:gd name="connsiteY4" fmla="*/ 0 h 11336"/>
                  <a:gd name="connsiteX5" fmla="*/ 6991 w 6991"/>
                  <a:gd name="connsiteY5" fmla="*/ 8270 h 11336"/>
                  <a:gd name="connsiteX0" fmla="*/ 10000 w 10000"/>
                  <a:gd name="connsiteY0" fmla="*/ 7226 h 9931"/>
                  <a:gd name="connsiteX1" fmla="*/ 10000 w 10000"/>
                  <a:gd name="connsiteY1" fmla="*/ 7226 h 9931"/>
                  <a:gd name="connsiteX2" fmla="*/ 253 w 10000"/>
                  <a:gd name="connsiteY2" fmla="*/ 9931 h 9931"/>
                  <a:gd name="connsiteX3" fmla="*/ 0 w 10000"/>
                  <a:gd name="connsiteY3" fmla="*/ 2429 h 9931"/>
                  <a:gd name="connsiteX4" fmla="*/ 9240 w 10000"/>
                  <a:gd name="connsiteY4" fmla="*/ 0 h 9931"/>
                  <a:gd name="connsiteX5" fmla="*/ 10000 w 10000"/>
                  <a:gd name="connsiteY5" fmla="*/ 7226 h 9931"/>
                  <a:gd name="connsiteX0" fmla="*/ 10000 w 10000"/>
                  <a:gd name="connsiteY0" fmla="*/ 7276 h 10000"/>
                  <a:gd name="connsiteX1" fmla="*/ 10000 w 10000"/>
                  <a:gd name="connsiteY1" fmla="*/ 7276 h 10000"/>
                  <a:gd name="connsiteX2" fmla="*/ 253 w 10000"/>
                  <a:gd name="connsiteY2" fmla="*/ 10000 h 10000"/>
                  <a:gd name="connsiteX3" fmla="*/ 0 w 10000"/>
                  <a:gd name="connsiteY3" fmla="*/ 2446 h 10000"/>
                  <a:gd name="connsiteX4" fmla="*/ 9746 w 10000"/>
                  <a:gd name="connsiteY4" fmla="*/ 0 h 10000"/>
                  <a:gd name="connsiteX5" fmla="*/ 10000 w 10000"/>
                  <a:gd name="connsiteY5" fmla="*/ 7276 h 10000"/>
                  <a:gd name="connsiteX0" fmla="*/ 10000 w 10304"/>
                  <a:gd name="connsiteY0" fmla="*/ 7416 h 10140"/>
                  <a:gd name="connsiteX1" fmla="*/ 10000 w 10304"/>
                  <a:gd name="connsiteY1" fmla="*/ 7416 h 10140"/>
                  <a:gd name="connsiteX2" fmla="*/ 253 w 10304"/>
                  <a:gd name="connsiteY2" fmla="*/ 10140 h 10140"/>
                  <a:gd name="connsiteX3" fmla="*/ 0 w 10304"/>
                  <a:gd name="connsiteY3" fmla="*/ 2586 h 10140"/>
                  <a:gd name="connsiteX4" fmla="*/ 10252 w 10304"/>
                  <a:gd name="connsiteY4" fmla="*/ 0 h 10140"/>
                  <a:gd name="connsiteX5" fmla="*/ 10000 w 10304"/>
                  <a:gd name="connsiteY5" fmla="*/ 7416 h 10140"/>
                  <a:gd name="connsiteX0" fmla="*/ 10000 w 10252"/>
                  <a:gd name="connsiteY0" fmla="*/ 7416 h 10140"/>
                  <a:gd name="connsiteX1" fmla="*/ 10000 w 10252"/>
                  <a:gd name="connsiteY1" fmla="*/ 7416 h 10140"/>
                  <a:gd name="connsiteX2" fmla="*/ 253 w 10252"/>
                  <a:gd name="connsiteY2" fmla="*/ 10140 h 10140"/>
                  <a:gd name="connsiteX3" fmla="*/ 0 w 10252"/>
                  <a:gd name="connsiteY3" fmla="*/ 2586 h 10140"/>
                  <a:gd name="connsiteX4" fmla="*/ 10252 w 10252"/>
                  <a:gd name="connsiteY4" fmla="*/ 0 h 10140"/>
                  <a:gd name="connsiteX5" fmla="*/ 10000 w 10252"/>
                  <a:gd name="connsiteY5" fmla="*/ 7416 h 10140"/>
                  <a:gd name="connsiteX0" fmla="*/ 10000 w 10252"/>
                  <a:gd name="connsiteY0" fmla="*/ 7695 h 10419"/>
                  <a:gd name="connsiteX1" fmla="*/ 10000 w 10252"/>
                  <a:gd name="connsiteY1" fmla="*/ 7695 h 10419"/>
                  <a:gd name="connsiteX2" fmla="*/ 253 w 10252"/>
                  <a:gd name="connsiteY2" fmla="*/ 10419 h 10419"/>
                  <a:gd name="connsiteX3" fmla="*/ 0 w 10252"/>
                  <a:gd name="connsiteY3" fmla="*/ 2865 h 10419"/>
                  <a:gd name="connsiteX4" fmla="*/ 10252 w 10252"/>
                  <a:gd name="connsiteY4" fmla="*/ 0 h 10419"/>
                  <a:gd name="connsiteX5" fmla="*/ 10000 w 10252"/>
                  <a:gd name="connsiteY5" fmla="*/ 7695 h 10419"/>
                  <a:gd name="connsiteX0" fmla="*/ 10000 w 10252"/>
                  <a:gd name="connsiteY0" fmla="*/ 7486 h 10210"/>
                  <a:gd name="connsiteX1" fmla="*/ 10000 w 10252"/>
                  <a:gd name="connsiteY1" fmla="*/ 7486 h 10210"/>
                  <a:gd name="connsiteX2" fmla="*/ 253 w 10252"/>
                  <a:gd name="connsiteY2" fmla="*/ 10210 h 10210"/>
                  <a:gd name="connsiteX3" fmla="*/ 0 w 10252"/>
                  <a:gd name="connsiteY3" fmla="*/ 2656 h 10210"/>
                  <a:gd name="connsiteX4" fmla="*/ 10252 w 10252"/>
                  <a:gd name="connsiteY4" fmla="*/ 0 h 10210"/>
                  <a:gd name="connsiteX5" fmla="*/ 10000 w 10252"/>
                  <a:gd name="connsiteY5" fmla="*/ 7486 h 10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52" h="10210">
                    <a:moveTo>
                      <a:pt x="10000" y="7486"/>
                    </a:moveTo>
                    <a:lnTo>
                      <a:pt x="10000" y="7486"/>
                    </a:lnTo>
                    <a:lnTo>
                      <a:pt x="253" y="10210"/>
                    </a:lnTo>
                    <a:cubicBezTo>
                      <a:pt x="169" y="7693"/>
                      <a:pt x="84" y="5173"/>
                      <a:pt x="0" y="2656"/>
                    </a:cubicBezTo>
                    <a:lnTo>
                      <a:pt x="10252" y="0"/>
                    </a:lnTo>
                    <a:cubicBezTo>
                      <a:pt x="10252" y="2426"/>
                      <a:pt x="9747" y="5060"/>
                      <a:pt x="10000" y="7486"/>
                    </a:cubicBezTo>
                    <a:close/>
                  </a:path>
                </a:pathLst>
              </a:custGeom>
              <a:solidFill>
                <a:srgbClr val="63636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98" name="Freeform 214">
                <a:extLst>
                  <a:ext uri="{FF2B5EF4-FFF2-40B4-BE49-F238E27FC236}">
                    <a16:creationId xmlns:a16="http://schemas.microsoft.com/office/drawing/2014/main" id="{F56CA6FA-A99D-8644-9034-7D70D035F2D6}"/>
                  </a:ext>
                </a:extLst>
              </p:cNvPr>
              <p:cNvSpPr>
                <a:spLocks/>
              </p:cNvSpPr>
              <p:nvPr/>
            </p:nvSpPr>
            <p:spPr bwMode="auto">
              <a:xfrm>
                <a:off x="5398306" y="2000409"/>
                <a:ext cx="122238" cy="463550"/>
              </a:xfrm>
              <a:custGeom>
                <a:avLst/>
                <a:gdLst>
                  <a:gd name="T0" fmla="*/ 150 w 150"/>
                  <a:gd name="T1" fmla="*/ 420 h 570"/>
                  <a:gd name="T2" fmla="*/ 150 w 150"/>
                  <a:gd name="T3" fmla="*/ 420 h 570"/>
                  <a:gd name="T4" fmla="*/ 0 w 150"/>
                  <a:gd name="T5" fmla="*/ 570 h 570"/>
                  <a:gd name="T6" fmla="*/ 0 w 150"/>
                  <a:gd name="T7" fmla="*/ 150 h 570"/>
                  <a:gd name="T8" fmla="*/ 150 w 150"/>
                  <a:gd name="T9" fmla="*/ 0 h 570"/>
                  <a:gd name="T10" fmla="*/ 150 w 150"/>
                  <a:gd name="T11" fmla="*/ 420 h 570"/>
                  <a:gd name="connsiteX0" fmla="*/ 10000 w 10000"/>
                  <a:gd name="connsiteY0" fmla="*/ 7368 h 10000"/>
                  <a:gd name="connsiteX1" fmla="*/ 10000 w 10000"/>
                  <a:gd name="connsiteY1" fmla="*/ 7368 h 10000"/>
                  <a:gd name="connsiteX2" fmla="*/ 0 w 10000"/>
                  <a:gd name="connsiteY2" fmla="*/ 10000 h 10000"/>
                  <a:gd name="connsiteX3" fmla="*/ 0 w 10000"/>
                  <a:gd name="connsiteY3" fmla="*/ 2632 h 10000"/>
                  <a:gd name="connsiteX4" fmla="*/ 9481 w 10000"/>
                  <a:gd name="connsiteY4" fmla="*/ 0 h 10000"/>
                  <a:gd name="connsiteX5" fmla="*/ 10000 w 10000"/>
                  <a:gd name="connsiteY5" fmla="*/ 736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10000" y="7368"/>
                    </a:moveTo>
                    <a:lnTo>
                      <a:pt x="10000" y="7368"/>
                    </a:lnTo>
                    <a:lnTo>
                      <a:pt x="0" y="10000"/>
                    </a:lnTo>
                    <a:lnTo>
                      <a:pt x="0" y="2632"/>
                    </a:lnTo>
                    <a:lnTo>
                      <a:pt x="9481" y="0"/>
                    </a:lnTo>
                    <a:lnTo>
                      <a:pt x="10000" y="7368"/>
                    </a:lnTo>
                    <a:close/>
                  </a:path>
                </a:pathLst>
              </a:custGeom>
              <a:solidFill>
                <a:srgbClr val="63636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grpSp>
      </p:grpSp>
      <p:pic>
        <p:nvPicPr>
          <p:cNvPr id="4" name="Picture 3">
            <a:extLst>
              <a:ext uri="{FF2B5EF4-FFF2-40B4-BE49-F238E27FC236}">
                <a16:creationId xmlns:a16="http://schemas.microsoft.com/office/drawing/2014/main" id="{DC1B52C4-3DA0-4FA2-8C99-CCCB94D1D5E6}"/>
              </a:ext>
            </a:extLst>
          </p:cNvPr>
          <p:cNvPicPr>
            <a:picLocks noChangeAspect="1"/>
          </p:cNvPicPr>
          <p:nvPr/>
        </p:nvPicPr>
        <p:blipFill>
          <a:blip r:embed="rId12"/>
          <a:stretch>
            <a:fillRect/>
          </a:stretch>
        </p:blipFill>
        <p:spPr>
          <a:xfrm>
            <a:off x="3871981" y="1331398"/>
            <a:ext cx="1393201" cy="1668861"/>
          </a:xfrm>
          <a:prstGeom prst="rect">
            <a:avLst/>
          </a:prstGeom>
        </p:spPr>
      </p:pic>
      <p:sp>
        <p:nvSpPr>
          <p:cNvPr id="7" name="Rectangle 6">
            <a:extLst>
              <a:ext uri="{FF2B5EF4-FFF2-40B4-BE49-F238E27FC236}">
                <a16:creationId xmlns:a16="http://schemas.microsoft.com/office/drawing/2014/main" id="{E58C6BA0-59BA-445E-A022-3F904925B07C}"/>
              </a:ext>
            </a:extLst>
          </p:cNvPr>
          <p:cNvSpPr/>
          <p:nvPr/>
        </p:nvSpPr>
        <p:spPr>
          <a:xfrm>
            <a:off x="3871981" y="2958784"/>
            <a:ext cx="1614333" cy="246221"/>
          </a:xfrm>
          <a:prstGeom prst="rect">
            <a:avLst/>
          </a:prstGeom>
        </p:spPr>
        <p:txBody>
          <a:bodyPr wrap="square">
            <a:spAutoFit/>
          </a:bodyPr>
          <a:lstStyle/>
          <a:p>
            <a:r>
              <a:rPr lang="en-US" sz="1000" b="1" dirty="0">
                <a:solidFill>
                  <a:prstClr val="white"/>
                </a:solidFill>
                <a:latin typeface="Arial"/>
                <a:ea typeface="ＭＳ Ｐゴシック" charset="-128"/>
              </a:rPr>
              <a:t>Ring-class </a:t>
            </a:r>
            <a:r>
              <a:rPr lang="en-US" sz="1000" b="1" dirty="0" err="1">
                <a:solidFill>
                  <a:prstClr val="white"/>
                </a:solidFill>
                <a:latin typeface="Arial"/>
                <a:ea typeface="ＭＳ Ｐゴシック" charset="-128"/>
              </a:rPr>
              <a:t>smallsats</a:t>
            </a:r>
            <a:endParaRPr lang="en-US" sz="1000" b="1" dirty="0">
              <a:solidFill>
                <a:prstClr val="white"/>
              </a:solidFill>
              <a:latin typeface="Arial"/>
              <a:ea typeface="ＭＳ Ｐゴシック" charset="-128"/>
            </a:endParaRPr>
          </a:p>
        </p:txBody>
      </p:sp>
      <p:sp>
        <p:nvSpPr>
          <p:cNvPr id="3" name="Slide Number Placeholder 2">
            <a:extLst>
              <a:ext uri="{FF2B5EF4-FFF2-40B4-BE49-F238E27FC236}">
                <a16:creationId xmlns:a16="http://schemas.microsoft.com/office/drawing/2014/main" id="{9A67C685-FB2C-194B-937D-7CE114EB95FA}"/>
              </a:ext>
            </a:extLst>
          </p:cNvPr>
          <p:cNvSpPr>
            <a:spLocks noGrp="1"/>
          </p:cNvSpPr>
          <p:nvPr>
            <p:ph type="sldNum" sz="quarter" idx="4"/>
          </p:nvPr>
        </p:nvSpPr>
        <p:spPr/>
        <p:txBody>
          <a:bodyPr/>
          <a:lstStyle/>
          <a:p>
            <a:r>
              <a:rPr lang="en-US"/>
              <a:t>0894</a:t>
            </a:r>
            <a:endParaRPr lang="en-US" dirty="0"/>
          </a:p>
        </p:txBody>
      </p:sp>
      <p:grpSp>
        <p:nvGrpSpPr>
          <p:cNvPr id="129" name="Group 128">
            <a:extLst>
              <a:ext uri="{FF2B5EF4-FFF2-40B4-BE49-F238E27FC236}">
                <a16:creationId xmlns:a16="http://schemas.microsoft.com/office/drawing/2014/main" id="{00D30E10-F9F3-9749-AF62-8B3408719768}"/>
              </a:ext>
            </a:extLst>
          </p:cNvPr>
          <p:cNvGrpSpPr/>
          <p:nvPr/>
        </p:nvGrpSpPr>
        <p:grpSpPr>
          <a:xfrm>
            <a:off x="6898330" y="4956079"/>
            <a:ext cx="958945" cy="1631753"/>
            <a:chOff x="2696445" y="4956079"/>
            <a:chExt cx="958945" cy="1631753"/>
          </a:xfrm>
        </p:grpSpPr>
        <p:pic>
          <p:nvPicPr>
            <p:cNvPr id="130" name="Picture 129">
              <a:extLst>
                <a:ext uri="{FF2B5EF4-FFF2-40B4-BE49-F238E27FC236}">
                  <a16:creationId xmlns:a16="http://schemas.microsoft.com/office/drawing/2014/main" id="{F0644D68-AE5C-F64C-BB30-453673838035}"/>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2702724" y="5467247"/>
              <a:ext cx="934592" cy="1110051"/>
            </a:xfrm>
            <a:prstGeom prst="rect">
              <a:avLst/>
            </a:prstGeom>
          </p:spPr>
        </p:pic>
        <p:pic>
          <p:nvPicPr>
            <p:cNvPr id="134" name="Picture 133">
              <a:extLst>
                <a:ext uri="{FF2B5EF4-FFF2-40B4-BE49-F238E27FC236}">
                  <a16:creationId xmlns:a16="http://schemas.microsoft.com/office/drawing/2014/main" id="{64916B76-0E03-C545-9E01-41ED198FAC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96445" y="4956079"/>
              <a:ext cx="958945" cy="1631753"/>
            </a:xfrm>
            <a:prstGeom prst="rect">
              <a:avLst/>
            </a:prstGeom>
          </p:spPr>
        </p:pic>
      </p:grpSp>
    </p:spTree>
    <p:extLst>
      <p:ext uri="{BB962C8B-B14F-4D97-AF65-F5344CB8AC3E}">
        <p14:creationId xmlns:p14="http://schemas.microsoft.com/office/powerpoint/2010/main" val="2393041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71" grpId="0"/>
      <p:bldP spid="72" grpId="0"/>
      <p:bldP spid="73" grpId="0"/>
      <p:bldP spid="75" grpId="0"/>
      <p:bldP spid="76" grpId="0"/>
      <p:bldP spid="77" grpId="0"/>
      <p:bldP spid="93" grpId="0"/>
      <p:bldP spid="98" grpId="0"/>
      <p:bldP spid="108" grpId="0"/>
      <p:bldP spid="109" grpId="0"/>
      <p:bldP spid="1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chematic&#10;&#10;Description automatically generated">
            <a:extLst>
              <a:ext uri="{FF2B5EF4-FFF2-40B4-BE49-F238E27FC236}">
                <a16:creationId xmlns:a16="http://schemas.microsoft.com/office/drawing/2014/main" id="{13E09E5C-81F4-4A4E-9A2F-A6655F1FF3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D22907A5-AB6F-493A-BE1D-F2EBBC80F24D}"/>
              </a:ext>
            </a:extLst>
          </p:cNvPr>
          <p:cNvSpPr txBox="1"/>
          <p:nvPr/>
        </p:nvSpPr>
        <p:spPr>
          <a:xfrm>
            <a:off x="11391900" y="6581001"/>
            <a:ext cx="1181100" cy="276999"/>
          </a:xfrm>
          <a:prstGeom prst="rect">
            <a:avLst/>
          </a:prstGeom>
          <a:noFill/>
        </p:spPr>
        <p:txBody>
          <a:bodyPr wrap="square" rtlCol="0">
            <a:spAutoFit/>
          </a:bodyPr>
          <a:lstStyle/>
          <a:p>
            <a:r>
              <a:rPr lang="en-US" sz="1200" dirty="0">
                <a:solidFill>
                  <a:schemeClr val="bg2"/>
                </a:solidFill>
              </a:rPr>
              <a:t>10/7/2021</a:t>
            </a:r>
          </a:p>
        </p:txBody>
      </p:sp>
      <p:sp>
        <p:nvSpPr>
          <p:cNvPr id="2" name="Slide Number Placeholder 1">
            <a:extLst>
              <a:ext uri="{FF2B5EF4-FFF2-40B4-BE49-F238E27FC236}">
                <a16:creationId xmlns:a16="http://schemas.microsoft.com/office/drawing/2014/main" id="{1352C0B0-1ECF-414D-AA43-CAE5A73FFF4B}"/>
              </a:ext>
            </a:extLst>
          </p:cNvPr>
          <p:cNvSpPr>
            <a:spLocks noGrp="1"/>
          </p:cNvSpPr>
          <p:nvPr>
            <p:ph type="sldNum" sz="quarter" idx="4"/>
          </p:nvPr>
        </p:nvSpPr>
        <p:spPr/>
        <p:txBody>
          <a:bodyPr/>
          <a:lstStyle/>
          <a:p>
            <a:r>
              <a:rPr lang="en-US"/>
              <a:t>0894</a:t>
            </a:r>
            <a:endParaRPr lang="en-US" dirty="0"/>
          </a:p>
        </p:txBody>
      </p:sp>
    </p:spTree>
    <p:extLst>
      <p:ext uri="{BB962C8B-B14F-4D97-AF65-F5344CB8AC3E}">
        <p14:creationId xmlns:p14="http://schemas.microsoft.com/office/powerpoint/2010/main" val="104896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iagram&#10;&#10;Description automatically generated">
            <a:extLst>
              <a:ext uri="{FF2B5EF4-FFF2-40B4-BE49-F238E27FC236}">
                <a16:creationId xmlns:a16="http://schemas.microsoft.com/office/drawing/2014/main" id="{A15212E6-2BA3-42A5-A913-A78C0CD29D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BBE8D9F5-3D6E-48E7-9580-117D9B760DA5}"/>
              </a:ext>
            </a:extLst>
          </p:cNvPr>
          <p:cNvSpPr txBox="1"/>
          <p:nvPr/>
        </p:nvSpPr>
        <p:spPr>
          <a:xfrm>
            <a:off x="11391900" y="6581001"/>
            <a:ext cx="1181100" cy="276999"/>
          </a:xfrm>
          <a:prstGeom prst="rect">
            <a:avLst/>
          </a:prstGeom>
          <a:noFill/>
        </p:spPr>
        <p:txBody>
          <a:bodyPr wrap="square" rtlCol="0">
            <a:spAutoFit/>
          </a:bodyPr>
          <a:lstStyle/>
          <a:p>
            <a:r>
              <a:rPr lang="en-US" sz="1200" dirty="0">
                <a:solidFill>
                  <a:schemeClr val="bg2"/>
                </a:solidFill>
              </a:rPr>
              <a:t>10/7/2021</a:t>
            </a:r>
          </a:p>
        </p:txBody>
      </p:sp>
      <p:sp>
        <p:nvSpPr>
          <p:cNvPr id="2" name="Slide Number Placeholder 1">
            <a:extLst>
              <a:ext uri="{FF2B5EF4-FFF2-40B4-BE49-F238E27FC236}">
                <a16:creationId xmlns:a16="http://schemas.microsoft.com/office/drawing/2014/main" id="{FC6EF03A-176C-9E47-A705-A39E407C5098}"/>
              </a:ext>
            </a:extLst>
          </p:cNvPr>
          <p:cNvSpPr>
            <a:spLocks noGrp="1"/>
          </p:cNvSpPr>
          <p:nvPr>
            <p:ph type="sldNum" sz="quarter" idx="4"/>
          </p:nvPr>
        </p:nvSpPr>
        <p:spPr/>
        <p:txBody>
          <a:bodyPr/>
          <a:lstStyle/>
          <a:p>
            <a:r>
              <a:rPr lang="en-US"/>
              <a:t>0894</a:t>
            </a:r>
            <a:endParaRPr lang="en-US" dirty="0"/>
          </a:p>
        </p:txBody>
      </p:sp>
    </p:spTree>
    <p:extLst>
      <p:ext uri="{BB962C8B-B14F-4D97-AF65-F5344CB8AC3E}">
        <p14:creationId xmlns:p14="http://schemas.microsoft.com/office/powerpoint/2010/main" val="594926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3F328E1-47AA-494C-A9FF-8E9F2734E1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561" b="8721"/>
          <a:stretch/>
        </p:blipFill>
        <p:spPr>
          <a:xfrm>
            <a:off x="7413059" y="1830651"/>
            <a:ext cx="2630603" cy="1848227"/>
          </a:xfrm>
          <a:prstGeom prst="rect">
            <a:avLst/>
          </a:prstGeom>
        </p:spPr>
      </p:pic>
      <p:pic>
        <p:nvPicPr>
          <p:cNvPr id="11" name="Picture 10" descr="A picture containing text, indoor&#10;&#10;Description automatically generated">
            <a:extLst>
              <a:ext uri="{FF2B5EF4-FFF2-40B4-BE49-F238E27FC236}">
                <a16:creationId xmlns:a16="http://schemas.microsoft.com/office/drawing/2014/main" id="{2185C224-A61F-0948-930C-4B118D6DCA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00807" y="3659226"/>
            <a:ext cx="2173591" cy="1449060"/>
          </a:xfrm>
          <a:prstGeom prst="rect">
            <a:avLst/>
          </a:prstGeom>
        </p:spPr>
      </p:pic>
      <p:pic>
        <p:nvPicPr>
          <p:cNvPr id="6" name="Picture 5">
            <a:extLst>
              <a:ext uri="{FF2B5EF4-FFF2-40B4-BE49-F238E27FC236}">
                <a16:creationId xmlns:a16="http://schemas.microsoft.com/office/drawing/2014/main" id="{05276D99-A0DA-CA4F-834B-982B0CD205C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11796"/>
          <a:stretch/>
        </p:blipFill>
        <p:spPr>
          <a:xfrm>
            <a:off x="2149270" y="1830983"/>
            <a:ext cx="1871931" cy="2010875"/>
          </a:xfrm>
          <a:prstGeom prst="rect">
            <a:avLst/>
          </a:prstGeom>
        </p:spPr>
      </p:pic>
      <p:pic>
        <p:nvPicPr>
          <p:cNvPr id="7" name="Picture 6" descr="A picture containing road, indoor, rocket&#10;&#10;Description automatically generated">
            <a:extLst>
              <a:ext uri="{FF2B5EF4-FFF2-40B4-BE49-F238E27FC236}">
                <a16:creationId xmlns:a16="http://schemas.microsoft.com/office/drawing/2014/main" id="{4A5915BE-5327-2F4F-BA4E-0A6D5F9405B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7063" t="6175" r="8750" b="14715"/>
          <a:stretch/>
        </p:blipFill>
        <p:spPr>
          <a:xfrm>
            <a:off x="3818518" y="1830652"/>
            <a:ext cx="2455039" cy="2017184"/>
          </a:xfrm>
          <a:prstGeom prst="rect">
            <a:avLst/>
          </a:prstGeom>
        </p:spPr>
      </p:pic>
      <p:pic>
        <p:nvPicPr>
          <p:cNvPr id="22" name="Picture 21">
            <a:extLst>
              <a:ext uri="{FF2B5EF4-FFF2-40B4-BE49-F238E27FC236}">
                <a16:creationId xmlns:a16="http://schemas.microsoft.com/office/drawing/2014/main" id="{A4BC8967-FE1C-7A44-9E13-04CFCB2342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39833" y="3656604"/>
            <a:ext cx="1898633" cy="1451682"/>
          </a:xfrm>
          <a:prstGeom prst="rect">
            <a:avLst/>
          </a:prstGeom>
        </p:spPr>
      </p:pic>
      <p:pic>
        <p:nvPicPr>
          <p:cNvPr id="21" name="Picture 20">
            <a:extLst>
              <a:ext uri="{FF2B5EF4-FFF2-40B4-BE49-F238E27FC236}">
                <a16:creationId xmlns:a16="http://schemas.microsoft.com/office/drawing/2014/main" id="{BBB0E712-68D0-2F4D-8C50-80B389E794C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5254" t="3292" r="5254" b="-1"/>
          <a:stretch/>
        </p:blipFill>
        <p:spPr>
          <a:xfrm>
            <a:off x="5625070" y="5092937"/>
            <a:ext cx="4703298" cy="1765064"/>
          </a:xfrm>
          <a:prstGeom prst="rect">
            <a:avLst/>
          </a:prstGeom>
        </p:spPr>
      </p:pic>
      <p:pic>
        <p:nvPicPr>
          <p:cNvPr id="10" name="Picture 9">
            <a:extLst>
              <a:ext uri="{FF2B5EF4-FFF2-40B4-BE49-F238E27FC236}">
                <a16:creationId xmlns:a16="http://schemas.microsoft.com/office/drawing/2014/main" id="{814555FE-F242-BA47-9963-7CB643079FF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97" y="1"/>
            <a:ext cx="2783797" cy="1859576"/>
          </a:xfrm>
          <a:prstGeom prst="rect">
            <a:avLst/>
          </a:prstGeom>
        </p:spPr>
      </p:pic>
      <p:pic>
        <p:nvPicPr>
          <p:cNvPr id="12" name="Picture 11">
            <a:extLst>
              <a:ext uri="{FF2B5EF4-FFF2-40B4-BE49-F238E27FC236}">
                <a16:creationId xmlns:a16="http://schemas.microsoft.com/office/drawing/2014/main" id="{D6E3369F-4C34-7F48-9DB8-97F3BC362AEB}"/>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841" t="7526" r="841" b="-7526"/>
          <a:stretch/>
        </p:blipFill>
        <p:spPr>
          <a:xfrm>
            <a:off x="2782100" y="0"/>
            <a:ext cx="2437212" cy="1830983"/>
          </a:xfrm>
          <a:prstGeom prst="rect">
            <a:avLst/>
          </a:prstGeom>
          <a:ln>
            <a:noFill/>
          </a:ln>
          <a:effectLst/>
        </p:spPr>
      </p:pic>
      <p:pic>
        <p:nvPicPr>
          <p:cNvPr id="13" name="Picture 2">
            <a:extLst>
              <a:ext uri="{FF2B5EF4-FFF2-40B4-BE49-F238E27FC236}">
                <a16:creationId xmlns:a16="http://schemas.microsoft.com/office/drawing/2014/main" id="{3884FDD3-9ACB-0347-B50F-AF7E7DBB012F}"/>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t="-1471"/>
          <a:stretch/>
        </p:blipFill>
        <p:spPr bwMode="auto">
          <a:xfrm>
            <a:off x="1184631" y="5067773"/>
            <a:ext cx="1850173" cy="179022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7BFC6418-68B3-2747-BD12-BB9D78ED8741}"/>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t="-485"/>
          <a:stretch/>
        </p:blipFill>
        <p:spPr>
          <a:xfrm>
            <a:off x="5220244" y="-9168"/>
            <a:ext cx="4829225" cy="1857131"/>
          </a:xfrm>
          <a:prstGeom prst="rect">
            <a:avLst/>
          </a:prstGeom>
        </p:spPr>
      </p:pic>
      <p:pic>
        <p:nvPicPr>
          <p:cNvPr id="15" name="Picture 14">
            <a:extLst>
              <a:ext uri="{FF2B5EF4-FFF2-40B4-BE49-F238E27FC236}">
                <a16:creationId xmlns:a16="http://schemas.microsoft.com/office/drawing/2014/main" id="{6BAA53D6-CF99-394F-B445-B7B5A0A59998}"/>
              </a:ext>
            </a:extLst>
          </p:cNvPr>
          <p:cNvPicPr/>
          <p:nvPr/>
        </p:nvPicPr>
        <p:blipFill rotWithShape="1">
          <a:blip r:embed="rId13" cstate="print">
            <a:extLst>
              <a:ext uri="{28A0092B-C50C-407E-A947-70E740481C1C}">
                <a14:useLocalDpi xmlns:a14="http://schemas.microsoft.com/office/drawing/2010/main"/>
              </a:ext>
            </a:extLst>
          </a:blip>
          <a:srcRect/>
          <a:stretch/>
        </p:blipFill>
        <p:spPr bwMode="auto">
          <a:xfrm>
            <a:off x="6197106" y="1830984"/>
            <a:ext cx="2006867" cy="1831220"/>
          </a:xfrm>
          <a:prstGeom prst="rect">
            <a:avLst/>
          </a:prstGeom>
          <a:ln>
            <a:noFill/>
          </a:ln>
          <a:effectLst/>
        </p:spPr>
      </p:pic>
      <p:pic>
        <p:nvPicPr>
          <p:cNvPr id="5" name="Picture 4">
            <a:extLst>
              <a:ext uri="{FF2B5EF4-FFF2-40B4-BE49-F238E27FC236}">
                <a16:creationId xmlns:a16="http://schemas.microsoft.com/office/drawing/2014/main" id="{1CCDAA18-E889-7049-9E70-D0A2E0477F84}"/>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l="13682" t="14635" b="12595"/>
          <a:stretch/>
        </p:blipFill>
        <p:spPr>
          <a:xfrm>
            <a:off x="3034804" y="5084908"/>
            <a:ext cx="3174196" cy="1773092"/>
          </a:xfrm>
          <a:prstGeom prst="rect">
            <a:avLst/>
          </a:prstGeom>
        </p:spPr>
      </p:pic>
      <p:pic>
        <p:nvPicPr>
          <p:cNvPr id="8" name="Picture 2" descr="Technicians at NASA’s Michoud Assembly Facility have joined the engine and boat-tail sections of NASA’s Space Launch System rocket for Artemis II in preparation for its next step in production. When complete, the engine section will house the four RS-25 engines and include vital systems for mounting, controlling and delivering fuel from the propellant tanks to the rocket’s engines. The boat-tail is designed to protect the bottom end of the core stage and the RS-25 engines and was joined with the engine section to comprise the lowest portion of the 212-foot-tall core stage.&#10; &#10;Together with its four RS-25 engines and its twin solid rocket boosters, it will produce 8.8 million pounds of thrust to send NASA’s Orion spacecraft, astronauts, and supplies beyond Earth’s orbit to the Moon and, ultimately, Mars. Offering more payload mass, volume capability, and energy to speed missions through space, the SLS rocket, along with NASA’s Gateway in lunar orbit, the Human Landing System, and Orion spacecraft, is part of NASA’s backbone for deep space exploration and the Artemis lunar program. No other rocket is capable of carrying astronauts in Orion around the Moon in a single mission.">
            <a:extLst>
              <a:ext uri="{FF2B5EF4-FFF2-40B4-BE49-F238E27FC236}">
                <a16:creationId xmlns:a16="http://schemas.microsoft.com/office/drawing/2014/main" id="{D0BEC2F4-E8AF-5A44-8C5D-AE4E1B6451C0}"/>
              </a:ext>
            </a:extLst>
          </p:cNvPr>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9220" r="9666"/>
          <a:stretch/>
        </p:blipFill>
        <p:spPr bwMode="auto">
          <a:xfrm>
            <a:off x="10042730" y="2882096"/>
            <a:ext cx="2149270" cy="397590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96DC76A-0204-B944-BD1E-DB1C0BCE60F0}"/>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1697" y="5092936"/>
            <a:ext cx="1177219" cy="1765064"/>
          </a:xfrm>
          <a:prstGeom prst="rect">
            <a:avLst/>
          </a:prstGeom>
        </p:spPr>
      </p:pic>
      <p:pic>
        <p:nvPicPr>
          <p:cNvPr id="16" name="Picture 15">
            <a:extLst>
              <a:ext uri="{FF2B5EF4-FFF2-40B4-BE49-F238E27FC236}">
                <a16:creationId xmlns:a16="http://schemas.microsoft.com/office/drawing/2014/main" id="{8FEEC983-345A-AB4A-92B4-C217FC062927}"/>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39943" t="8786" r="25470" b="8725"/>
          <a:stretch/>
        </p:blipFill>
        <p:spPr>
          <a:xfrm>
            <a:off x="10043663" y="0"/>
            <a:ext cx="2148337" cy="2882096"/>
          </a:xfrm>
          <a:prstGeom prst="rect">
            <a:avLst/>
          </a:prstGeom>
        </p:spPr>
      </p:pic>
      <p:pic>
        <p:nvPicPr>
          <p:cNvPr id="17" name="Picture 2">
            <a:extLst>
              <a:ext uri="{FF2B5EF4-FFF2-40B4-BE49-F238E27FC236}">
                <a16:creationId xmlns:a16="http://schemas.microsoft.com/office/drawing/2014/main" id="{AFCD31C7-D00F-504E-8C13-3A7A7D5184A4}"/>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1830983"/>
            <a:ext cx="2474342" cy="1858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a:extLst>
              <a:ext uri="{FF2B5EF4-FFF2-40B4-BE49-F238E27FC236}">
                <a16:creationId xmlns:a16="http://schemas.microsoft.com/office/drawing/2014/main" id="{76CD94E4-5B14-594B-99EC-5CF99820656D}"/>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t="17747" r="3401" b="8248"/>
          <a:stretch/>
        </p:blipFill>
        <p:spPr>
          <a:xfrm>
            <a:off x="-1697" y="3665010"/>
            <a:ext cx="2476039" cy="1422674"/>
          </a:xfrm>
          <a:prstGeom prst="rect">
            <a:avLst/>
          </a:prstGeom>
        </p:spPr>
      </p:pic>
      <p:pic>
        <p:nvPicPr>
          <p:cNvPr id="20" name="Picture 19">
            <a:extLst>
              <a:ext uri="{FF2B5EF4-FFF2-40B4-BE49-F238E27FC236}">
                <a16:creationId xmlns:a16="http://schemas.microsoft.com/office/drawing/2014/main" id="{6CE94C32-89B1-FB44-9385-CC04EF458356}"/>
              </a:ext>
            </a:extLst>
          </p:cNvPr>
          <p:cNvPicPr>
            <a:picLocks noChangeAspect="1"/>
          </p:cNvPicPr>
          <p:nvPr/>
        </p:nvPicPr>
        <p:blipFill rotWithShape="1">
          <a:blip r:embed="rId20" cstate="print">
            <a:extLst>
              <a:ext uri="{28A0092B-C50C-407E-A947-70E740481C1C}">
                <a14:useLocalDpi xmlns:a14="http://schemas.microsoft.com/office/drawing/2010/main" val="0"/>
              </a:ext>
            </a:extLst>
          </a:blip>
          <a:srcRect b="28022"/>
          <a:stretch/>
        </p:blipFill>
        <p:spPr>
          <a:xfrm>
            <a:off x="2346736" y="3659758"/>
            <a:ext cx="4256631" cy="1451682"/>
          </a:xfrm>
          <a:prstGeom prst="rect">
            <a:avLst/>
          </a:prstGeom>
        </p:spPr>
      </p:pic>
      <p:cxnSp>
        <p:nvCxnSpPr>
          <p:cNvPr id="26" name="Straight Connector 25">
            <a:extLst>
              <a:ext uri="{FF2B5EF4-FFF2-40B4-BE49-F238E27FC236}">
                <a16:creationId xmlns:a16="http://schemas.microsoft.com/office/drawing/2014/main" id="{C907E1C5-A22E-D34F-8909-6796DB73710F}"/>
              </a:ext>
            </a:extLst>
          </p:cNvPr>
          <p:cNvCxnSpPr>
            <a:cxnSpLocks/>
          </p:cNvCxnSpPr>
          <p:nvPr/>
        </p:nvCxnSpPr>
        <p:spPr>
          <a:xfrm>
            <a:off x="5219312" y="29686"/>
            <a:ext cx="1188" cy="1797281"/>
          </a:xfrm>
          <a:prstGeom prst="line">
            <a:avLst/>
          </a:prstGeom>
          <a:ln w="571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55655AD1-CAEE-924F-9284-7A7B8FC59A86}"/>
              </a:ext>
            </a:extLst>
          </p:cNvPr>
          <p:cNvCxnSpPr>
            <a:cxnSpLocks/>
          </p:cNvCxnSpPr>
          <p:nvPr/>
        </p:nvCxnSpPr>
        <p:spPr>
          <a:xfrm>
            <a:off x="-1697" y="3632673"/>
            <a:ext cx="10044427" cy="23094"/>
          </a:xfrm>
          <a:prstGeom prst="line">
            <a:avLst/>
          </a:prstGeom>
          <a:ln w="571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BB5B1ED1-0B69-E645-833B-C648FC9E54EA}"/>
              </a:ext>
            </a:extLst>
          </p:cNvPr>
          <p:cNvCxnSpPr>
            <a:cxnSpLocks/>
          </p:cNvCxnSpPr>
          <p:nvPr/>
        </p:nvCxnSpPr>
        <p:spPr>
          <a:xfrm>
            <a:off x="-1697" y="5067773"/>
            <a:ext cx="10044427" cy="23094"/>
          </a:xfrm>
          <a:prstGeom prst="line">
            <a:avLst/>
          </a:prstGeom>
          <a:ln w="571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28D023A5-7BDC-AA45-BAB0-DA7548C2574A}"/>
              </a:ext>
            </a:extLst>
          </p:cNvPr>
          <p:cNvCxnSpPr>
            <a:cxnSpLocks/>
          </p:cNvCxnSpPr>
          <p:nvPr/>
        </p:nvCxnSpPr>
        <p:spPr>
          <a:xfrm>
            <a:off x="2477300" y="1828800"/>
            <a:ext cx="0" cy="1826967"/>
          </a:xfrm>
          <a:prstGeom prst="line">
            <a:avLst/>
          </a:prstGeom>
          <a:ln w="571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A7E2E169-A3A6-1B48-9656-62EC369EE729}"/>
              </a:ext>
            </a:extLst>
          </p:cNvPr>
          <p:cNvCxnSpPr>
            <a:cxnSpLocks/>
          </p:cNvCxnSpPr>
          <p:nvPr/>
        </p:nvCxnSpPr>
        <p:spPr>
          <a:xfrm>
            <a:off x="3810800" y="1828800"/>
            <a:ext cx="0" cy="1826967"/>
          </a:xfrm>
          <a:prstGeom prst="line">
            <a:avLst/>
          </a:prstGeom>
          <a:ln w="571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FE292709-FE36-4748-9F18-784C3A312804}"/>
              </a:ext>
            </a:extLst>
          </p:cNvPr>
          <p:cNvCxnSpPr>
            <a:cxnSpLocks/>
          </p:cNvCxnSpPr>
          <p:nvPr/>
        </p:nvCxnSpPr>
        <p:spPr>
          <a:xfrm>
            <a:off x="6185700" y="1828800"/>
            <a:ext cx="0" cy="1826967"/>
          </a:xfrm>
          <a:prstGeom prst="line">
            <a:avLst/>
          </a:prstGeom>
          <a:ln w="571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11AD617C-9E40-D54E-B90E-5AEEA2C125E8}"/>
              </a:ext>
            </a:extLst>
          </p:cNvPr>
          <p:cNvCxnSpPr>
            <a:cxnSpLocks/>
          </p:cNvCxnSpPr>
          <p:nvPr/>
        </p:nvCxnSpPr>
        <p:spPr>
          <a:xfrm>
            <a:off x="8217700" y="1828800"/>
            <a:ext cx="0" cy="3279486"/>
          </a:xfrm>
          <a:prstGeom prst="line">
            <a:avLst/>
          </a:prstGeom>
          <a:ln w="571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0857E88C-5BAF-7143-8EB9-7DE444EBAAE8}"/>
              </a:ext>
            </a:extLst>
          </p:cNvPr>
          <p:cNvCxnSpPr>
            <a:cxnSpLocks/>
          </p:cNvCxnSpPr>
          <p:nvPr/>
        </p:nvCxnSpPr>
        <p:spPr>
          <a:xfrm>
            <a:off x="1175522" y="5045635"/>
            <a:ext cx="0" cy="1803400"/>
          </a:xfrm>
          <a:prstGeom prst="line">
            <a:avLst/>
          </a:prstGeom>
          <a:ln w="571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9654B964-11C9-9940-8D4E-BD3EA6B25151}"/>
              </a:ext>
            </a:extLst>
          </p:cNvPr>
          <p:cNvCxnSpPr>
            <a:cxnSpLocks/>
          </p:cNvCxnSpPr>
          <p:nvPr/>
        </p:nvCxnSpPr>
        <p:spPr>
          <a:xfrm>
            <a:off x="3017022" y="5054600"/>
            <a:ext cx="0" cy="1803400"/>
          </a:xfrm>
          <a:prstGeom prst="line">
            <a:avLst/>
          </a:prstGeom>
          <a:ln w="571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3CA49DBE-4ADC-0B40-9E56-0AA22893F76D}"/>
              </a:ext>
            </a:extLst>
          </p:cNvPr>
          <p:cNvCxnSpPr>
            <a:cxnSpLocks/>
          </p:cNvCxnSpPr>
          <p:nvPr/>
        </p:nvCxnSpPr>
        <p:spPr>
          <a:xfrm>
            <a:off x="6204722" y="5054600"/>
            <a:ext cx="0" cy="1803400"/>
          </a:xfrm>
          <a:prstGeom prst="line">
            <a:avLst/>
          </a:prstGeom>
          <a:ln w="571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119B182E-AB9C-E64E-9523-5DB52F40E421}"/>
              </a:ext>
            </a:extLst>
          </p:cNvPr>
          <p:cNvCxnSpPr>
            <a:cxnSpLocks/>
          </p:cNvCxnSpPr>
          <p:nvPr/>
        </p:nvCxnSpPr>
        <p:spPr>
          <a:xfrm flipH="1">
            <a:off x="2346736" y="3644900"/>
            <a:ext cx="9886" cy="1440008"/>
          </a:xfrm>
          <a:prstGeom prst="line">
            <a:avLst/>
          </a:prstGeom>
          <a:ln w="571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A256FB0B-7ECE-854F-8344-AE5837A7655B}"/>
              </a:ext>
            </a:extLst>
          </p:cNvPr>
          <p:cNvCxnSpPr>
            <a:cxnSpLocks/>
          </p:cNvCxnSpPr>
          <p:nvPr/>
        </p:nvCxnSpPr>
        <p:spPr>
          <a:xfrm>
            <a:off x="6585722" y="3644900"/>
            <a:ext cx="0" cy="1440008"/>
          </a:xfrm>
          <a:prstGeom prst="line">
            <a:avLst/>
          </a:prstGeom>
          <a:ln w="571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3B0C0BD6-2E36-3A45-A06E-556829EEF9C9}"/>
              </a:ext>
            </a:extLst>
          </p:cNvPr>
          <p:cNvSpPr txBox="1"/>
          <p:nvPr/>
        </p:nvSpPr>
        <p:spPr>
          <a:xfrm>
            <a:off x="2779153" y="1324115"/>
            <a:ext cx="7270316" cy="461665"/>
          </a:xfrm>
          <a:prstGeom prst="rect">
            <a:avLst/>
          </a:prstGeom>
          <a:solidFill>
            <a:schemeClr val="tx1"/>
          </a:solid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SPACE LAUNCH SYSTEM ARTEMIS PROGRESS</a:t>
            </a:r>
          </a:p>
        </p:txBody>
      </p:sp>
      <p:cxnSp>
        <p:nvCxnSpPr>
          <p:cNvPr id="3" name="Straight Connector 2">
            <a:extLst>
              <a:ext uri="{FF2B5EF4-FFF2-40B4-BE49-F238E27FC236}">
                <a16:creationId xmlns:a16="http://schemas.microsoft.com/office/drawing/2014/main" id="{3822A682-EAEB-1143-9610-E82407326519}"/>
              </a:ext>
            </a:extLst>
          </p:cNvPr>
          <p:cNvCxnSpPr>
            <a:cxnSpLocks/>
          </p:cNvCxnSpPr>
          <p:nvPr/>
        </p:nvCxnSpPr>
        <p:spPr>
          <a:xfrm>
            <a:off x="2782100" y="29686"/>
            <a:ext cx="0" cy="1797281"/>
          </a:xfrm>
          <a:prstGeom prst="line">
            <a:avLst/>
          </a:prstGeom>
          <a:ln w="571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D29983B9-F7D4-3548-B67E-C65E13A98282}"/>
              </a:ext>
            </a:extLst>
          </p:cNvPr>
          <p:cNvCxnSpPr>
            <a:cxnSpLocks/>
          </p:cNvCxnSpPr>
          <p:nvPr/>
        </p:nvCxnSpPr>
        <p:spPr>
          <a:xfrm>
            <a:off x="-1697" y="1803873"/>
            <a:ext cx="10044427" cy="23094"/>
          </a:xfrm>
          <a:prstGeom prst="line">
            <a:avLst/>
          </a:prstGeom>
          <a:ln w="571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4DF72A5-5096-864D-9FFC-F162FCC62B0B}"/>
              </a:ext>
            </a:extLst>
          </p:cNvPr>
          <p:cNvCxnSpPr>
            <a:cxnSpLocks/>
          </p:cNvCxnSpPr>
          <p:nvPr/>
        </p:nvCxnSpPr>
        <p:spPr>
          <a:xfrm flipH="1">
            <a:off x="10046500" y="29687"/>
            <a:ext cx="2969" cy="6828312"/>
          </a:xfrm>
          <a:prstGeom prst="line">
            <a:avLst/>
          </a:prstGeom>
          <a:ln w="571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3D8B5D5E-B503-744F-A015-7EF3F449F753}"/>
              </a:ext>
            </a:extLst>
          </p:cNvPr>
          <p:cNvCxnSpPr>
            <a:cxnSpLocks/>
          </p:cNvCxnSpPr>
          <p:nvPr/>
        </p:nvCxnSpPr>
        <p:spPr>
          <a:xfrm>
            <a:off x="10033765" y="2876103"/>
            <a:ext cx="2159000" cy="4964"/>
          </a:xfrm>
          <a:prstGeom prst="line">
            <a:avLst/>
          </a:prstGeom>
          <a:ln w="571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94AAA19B-964E-DC45-9A22-A88482286688}"/>
              </a:ext>
            </a:extLst>
          </p:cNvPr>
          <p:cNvSpPr>
            <a:spLocks noGrp="1"/>
          </p:cNvSpPr>
          <p:nvPr>
            <p:ph type="sldNum" sz="quarter" idx="4"/>
          </p:nvPr>
        </p:nvSpPr>
        <p:spPr>
          <a:xfrm>
            <a:off x="11830050" y="6713084"/>
            <a:ext cx="361949" cy="115229"/>
          </a:xfrm>
        </p:spPr>
        <p:txBody>
          <a:bodyPr/>
          <a:lstStyle/>
          <a:p>
            <a:r>
              <a:rPr lang="en-US" dirty="0">
                <a:solidFill>
                  <a:schemeClr val="bg1">
                    <a:lumMod val="75000"/>
                  </a:schemeClr>
                </a:solidFill>
              </a:rPr>
              <a:t>0894</a:t>
            </a:r>
          </a:p>
        </p:txBody>
      </p:sp>
      <p:sp>
        <p:nvSpPr>
          <p:cNvPr id="52" name="Rectangle 51">
            <a:extLst>
              <a:ext uri="{FF2B5EF4-FFF2-40B4-BE49-F238E27FC236}">
                <a16:creationId xmlns:a16="http://schemas.microsoft.com/office/drawing/2014/main" id="{846297A6-1DEA-C14D-B30F-B30AC8F2221C}"/>
              </a:ext>
            </a:extLst>
          </p:cNvPr>
          <p:cNvSpPr/>
          <p:nvPr/>
        </p:nvSpPr>
        <p:spPr>
          <a:xfrm>
            <a:off x="22225" y="29686"/>
            <a:ext cx="12144373" cy="6798627"/>
          </a:xfrm>
          <a:prstGeom prst="rect">
            <a:avLst/>
          </a:prstGeom>
          <a:no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202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341682-097E-D24E-AFA0-ED968497692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111B4380-C42E-7D46-B775-5E34C5558F01}"/>
              </a:ext>
            </a:extLst>
          </p:cNvPr>
          <p:cNvSpPr txBox="1"/>
          <p:nvPr/>
        </p:nvSpPr>
        <p:spPr>
          <a:xfrm>
            <a:off x="2559417" y="3120985"/>
            <a:ext cx="1936750" cy="451534"/>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167"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nasa.gov</a:t>
            </a:r>
          </a:p>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167"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images.nasa.gov</a:t>
            </a:r>
          </a:p>
        </p:txBody>
      </p:sp>
      <p:sp>
        <p:nvSpPr>
          <p:cNvPr id="9" name="TextBox 8">
            <a:extLst>
              <a:ext uri="{FF2B5EF4-FFF2-40B4-BE49-F238E27FC236}">
                <a16:creationId xmlns:a16="http://schemas.microsoft.com/office/drawing/2014/main" id="{AF21A1CA-CB12-F746-B4B9-24A8287D6957}"/>
              </a:ext>
            </a:extLst>
          </p:cNvPr>
          <p:cNvSpPr txBox="1"/>
          <p:nvPr/>
        </p:nvSpPr>
        <p:spPr>
          <a:xfrm>
            <a:off x="2559417" y="3754757"/>
            <a:ext cx="1936750" cy="271934"/>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167"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@NASA_SLS</a:t>
            </a:r>
          </a:p>
        </p:txBody>
      </p:sp>
      <p:sp>
        <p:nvSpPr>
          <p:cNvPr id="10" name="TextBox 9">
            <a:extLst>
              <a:ext uri="{FF2B5EF4-FFF2-40B4-BE49-F238E27FC236}">
                <a16:creationId xmlns:a16="http://schemas.microsoft.com/office/drawing/2014/main" id="{8A2C2184-BD53-4A44-B5A1-C13A5C9122DE}"/>
              </a:ext>
            </a:extLst>
          </p:cNvPr>
          <p:cNvSpPr txBox="1"/>
          <p:nvPr/>
        </p:nvSpPr>
        <p:spPr>
          <a:xfrm>
            <a:off x="2559417" y="4323137"/>
            <a:ext cx="1936750" cy="271934"/>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167"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NASASLS</a:t>
            </a:r>
          </a:p>
        </p:txBody>
      </p:sp>
      <p:sp>
        <p:nvSpPr>
          <p:cNvPr id="11" name="TextBox 10">
            <a:extLst>
              <a:ext uri="{FF2B5EF4-FFF2-40B4-BE49-F238E27FC236}">
                <a16:creationId xmlns:a16="http://schemas.microsoft.com/office/drawing/2014/main" id="{8EADBEE2-690A-BA46-AE4E-305CEA4CFDEB}"/>
              </a:ext>
            </a:extLst>
          </p:cNvPr>
          <p:cNvSpPr txBox="1"/>
          <p:nvPr/>
        </p:nvSpPr>
        <p:spPr>
          <a:xfrm>
            <a:off x="2559417" y="4882835"/>
            <a:ext cx="1936750" cy="271934"/>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167"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youtube.com/nasa</a:t>
            </a:r>
          </a:p>
        </p:txBody>
      </p:sp>
      <p:sp>
        <p:nvSpPr>
          <p:cNvPr id="12" name="TextBox 11">
            <a:extLst>
              <a:ext uri="{FF2B5EF4-FFF2-40B4-BE49-F238E27FC236}">
                <a16:creationId xmlns:a16="http://schemas.microsoft.com/office/drawing/2014/main" id="{1321C760-4CE9-F640-9FFC-782D261565A7}"/>
              </a:ext>
            </a:extLst>
          </p:cNvPr>
          <p:cNvSpPr txBox="1"/>
          <p:nvPr/>
        </p:nvSpPr>
        <p:spPr>
          <a:xfrm>
            <a:off x="2559417" y="5463028"/>
            <a:ext cx="1936750" cy="271934"/>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167"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r>
              <a:rPr kumimoji="0" lang="en-US" sz="1167"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NASAArtemis</a:t>
            </a:r>
            <a:endParaRPr kumimoji="0" lang="en-US" sz="1167"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Slide Number Placeholder 1">
            <a:extLst>
              <a:ext uri="{FF2B5EF4-FFF2-40B4-BE49-F238E27FC236}">
                <a16:creationId xmlns:a16="http://schemas.microsoft.com/office/drawing/2014/main" id="{841C1932-62FD-5F41-86BD-86FFE08879C7}"/>
              </a:ext>
            </a:extLst>
          </p:cNvPr>
          <p:cNvSpPr>
            <a:spLocks noGrp="1"/>
          </p:cNvSpPr>
          <p:nvPr>
            <p:ph type="sldNum" sz="quarter" idx="4"/>
          </p:nvPr>
        </p:nvSpPr>
        <p:spPr/>
        <p:txBody>
          <a:bodyPr/>
          <a:lstStyle/>
          <a:p>
            <a:r>
              <a:rPr lang="en-US"/>
              <a:t>0888</a:t>
            </a:r>
            <a:endParaRPr lang="en-US" dirty="0"/>
          </a:p>
        </p:txBody>
      </p:sp>
    </p:spTree>
    <p:extLst>
      <p:ext uri="{BB962C8B-B14F-4D97-AF65-F5344CB8AC3E}">
        <p14:creationId xmlns:p14="http://schemas.microsoft.com/office/powerpoint/2010/main" val="3725271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73FE07C98F93341BB44F192DE05FB44" ma:contentTypeVersion="10" ma:contentTypeDescription="Create a new document." ma:contentTypeScope="" ma:versionID="2cd22cd0abb5a1235825b0b81677a41e">
  <xsd:schema xmlns:xsd="http://www.w3.org/2001/XMLSchema" xmlns:xs="http://www.w3.org/2001/XMLSchema" xmlns:p="http://schemas.microsoft.com/office/2006/metadata/properties" xmlns:ns3="3bbb31d1-623b-489b-bce0-e344ebdbbf16" xmlns:ns4="95351f8c-3420-49f7-a091-28e53b5dd0e8" targetNamespace="http://schemas.microsoft.com/office/2006/metadata/properties" ma:root="true" ma:fieldsID="98e83ffc3bd6b19fcabab80e3ca7c52c" ns3:_="" ns4:_="">
    <xsd:import namespace="3bbb31d1-623b-489b-bce0-e344ebdbbf16"/>
    <xsd:import namespace="95351f8c-3420-49f7-a091-28e53b5dd0e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DateTaken"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bb31d1-623b-489b-bce0-e344ebdbbf1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351f8c-3420-49f7-a091-28e53b5dd0e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8F5FFE-A857-41B2-A8EB-7E47E7619368}">
  <ds:schemaRefs>
    <ds:schemaRef ds:uri="http://schemas.microsoft.com/sharepoint/v3/contenttype/forms"/>
  </ds:schemaRefs>
</ds:datastoreItem>
</file>

<file path=customXml/itemProps2.xml><?xml version="1.0" encoding="utf-8"?>
<ds:datastoreItem xmlns:ds="http://schemas.openxmlformats.org/officeDocument/2006/customXml" ds:itemID="{9DB89224-4C16-49E4-8F27-A0E6AA65C427}">
  <ds:schemaRefs>
    <ds:schemaRef ds:uri="http://schemas.microsoft.com/office/infopath/2007/PartnerControls"/>
    <ds:schemaRef ds:uri="95351f8c-3420-49f7-a091-28e53b5dd0e8"/>
    <ds:schemaRef ds:uri="http://schemas.microsoft.com/office/2006/metadata/properties"/>
    <ds:schemaRef ds:uri="http://purl.org/dc/dcmitype/"/>
    <ds:schemaRef ds:uri="http://purl.org/dc/terms/"/>
    <ds:schemaRef ds:uri="http://schemas.microsoft.com/office/2006/documentManagement/types"/>
    <ds:schemaRef ds:uri="http://purl.org/dc/elements/1.1/"/>
    <ds:schemaRef ds:uri="3bbb31d1-623b-489b-bce0-e344ebdbbf16"/>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39F8ED7-BDA6-49CA-80FA-28A87EBD99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bb31d1-623b-489b-bce0-e344ebdbbf16"/>
    <ds:schemaRef ds:uri="95351f8c-3420-49f7-a091-28e53b5dd0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212735</TotalTime>
  <Words>843</Words>
  <Application>Microsoft Office PowerPoint</Application>
  <PresentationFormat>Widescreen</PresentationFormat>
  <Paragraphs>198</Paragraphs>
  <Slides>12</Slides>
  <Notes>12</Notes>
  <HiddenSlides>0</HiddenSlides>
  <MMClips>1</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2_Default Theme</vt:lpstr>
      <vt:lpstr>PowerPoint Presentation</vt:lpstr>
      <vt:lpstr>The power of sls Foundation for a generation of deep space exploration</vt:lpstr>
      <vt:lpstr>STACKING THE ARTEMIS I VEHICLE</vt:lpstr>
      <vt:lpstr>PowerPoint Presentation</vt:lpstr>
      <vt:lpstr> </vt:lpstr>
      <vt:lpstr>PowerPoint Presentation</vt:lpstr>
      <vt:lpstr>PowerPoint Presentation</vt:lpstr>
      <vt:lpstr>BLOCK 1B/2 PAYLOAD ACCOMMODATIONS</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Yelle, Ann H. (MSFC-CS10)[SCHAFER CORPORATION]</dc:creator>
  <cp:keywords/>
  <dc:description/>
  <cp:lastModifiedBy>Crabb, Michael A. (MSFC-XP02)[Media Fusion]</cp:lastModifiedBy>
  <cp:revision>4451</cp:revision>
  <cp:lastPrinted>2021-09-02T19:36:52Z</cp:lastPrinted>
  <dcterms:created xsi:type="dcterms:W3CDTF">2012-06-04T21:09:42Z</dcterms:created>
  <dcterms:modified xsi:type="dcterms:W3CDTF">2021-11-04T16:11:11Z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M SIP Document Sensitivity">
    <vt:lpwstr/>
  </property>
  <property fmtid="{D5CDD505-2E9C-101B-9397-08002B2CF9AE}" pid="3" name="Document Author">
    <vt:lpwstr>ACCT02\lsingle</vt:lpwstr>
  </property>
  <property fmtid="{D5CDD505-2E9C-101B-9397-08002B2CF9AE}" pid="4" name="Document Sensitivity">
    <vt:lpwstr>1</vt:lpwstr>
  </property>
  <property fmtid="{D5CDD505-2E9C-101B-9397-08002B2CF9AE}" pid="5" name="ThirdParty">
    <vt:lpwstr/>
  </property>
  <property fmtid="{D5CDD505-2E9C-101B-9397-08002B2CF9AE}" pid="6" name="OCI Restriction">
    <vt:bool>true</vt:bool>
  </property>
  <property fmtid="{D5CDD505-2E9C-101B-9397-08002B2CF9AE}" pid="7" name="OCI Additional Info">
    <vt:lpwstr/>
  </property>
  <property fmtid="{D5CDD505-2E9C-101B-9397-08002B2CF9AE}" pid="8" name="Allow Header Overwrite">
    <vt:bool>true</vt:bool>
  </property>
  <property fmtid="{D5CDD505-2E9C-101B-9397-08002B2CF9AE}" pid="9" name="Allow Footer Overwrite">
    <vt:bool>true</vt:bool>
  </property>
  <property fmtid="{D5CDD505-2E9C-101B-9397-08002B2CF9AE}" pid="10" name="Multiple Selected">
    <vt:lpwstr>-1</vt:lpwstr>
  </property>
  <property fmtid="{D5CDD505-2E9C-101B-9397-08002B2CF9AE}" pid="11" name="SIPLongWording">
    <vt:lpwstr/>
  </property>
  <property fmtid="{D5CDD505-2E9C-101B-9397-08002B2CF9AE}" pid="12" name="checkedProgramsCount">
    <vt:i4>0</vt:i4>
  </property>
  <property fmtid="{D5CDD505-2E9C-101B-9397-08002B2CF9AE}" pid="13" name="ExpCountry">
    <vt:lpwstr/>
  </property>
  <property fmtid="{D5CDD505-2E9C-101B-9397-08002B2CF9AE}" pid="14" name="ContentTypeId">
    <vt:lpwstr>0x010100F73FE07C98F93341BB44F192DE05FB44</vt:lpwstr>
  </property>
</Properties>
</file>