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399" r:id="rId2"/>
    <p:sldId id="333" r:id="rId3"/>
    <p:sldId id="401" r:id="rId4"/>
    <p:sldId id="372" r:id="rId5"/>
    <p:sldId id="258" r:id="rId6"/>
    <p:sldId id="334" r:id="rId7"/>
    <p:sldId id="316" r:id="rId8"/>
    <p:sldId id="264" r:id="rId9"/>
    <p:sldId id="402" r:id="rId10"/>
    <p:sldId id="394" r:id="rId11"/>
    <p:sldId id="390" r:id="rId12"/>
    <p:sldId id="388" r:id="rId13"/>
    <p:sldId id="403" r:id="rId14"/>
    <p:sldId id="404" r:id="rId15"/>
    <p:sldId id="348" r:id="rId16"/>
    <p:sldId id="284" r:id="rId17"/>
    <p:sldId id="378" r:id="rId18"/>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287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2122"/>
    <a:srgbClr val="0000FF"/>
    <a:srgbClr val="CC00FF"/>
    <a:srgbClr val="FFFFCC"/>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81" autoAdjust="0"/>
    <p:restoredTop sz="99595" autoAdjust="0"/>
  </p:normalViewPr>
  <p:slideViewPr>
    <p:cSldViewPr snapToGrid="0" snapToObjects="1" showGuides="1">
      <p:cViewPr varScale="1">
        <p:scale>
          <a:sx n="63" d="100"/>
          <a:sy n="63" d="100"/>
        </p:scale>
        <p:origin x="1184" y="44"/>
      </p:cViewPr>
      <p:guideLst>
        <p:guide orient="horz" pos="2152"/>
        <p:guide pos="2878"/>
      </p:guideLst>
    </p:cSldViewPr>
  </p:slid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87" d="100"/>
          <a:sy n="87" d="100"/>
        </p:scale>
        <p:origin x="273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lvl1pPr>
          </a:lstStyle>
          <a:p>
            <a:fld id="{EBC7C473-41B9-D540-A59E-97957B221B13}" type="datetimeFigureOut">
              <a:rPr lang="en-US" smtClean="0"/>
              <a:pPr/>
              <a:t>11/4/2021</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lvl1pPr>
          </a:lstStyle>
          <a:p>
            <a:fld id="{5EE100CC-4C1D-254B-AE65-82FA69C10D3F}" type="slidenum">
              <a:rPr lang="en-US" smtClean="0"/>
              <a:pPr/>
              <a:t>‹#›</a:t>
            </a:fld>
            <a:endParaRPr lang="en-US" dirty="0"/>
          </a:p>
        </p:txBody>
      </p:sp>
    </p:spTree>
    <p:extLst>
      <p:ext uri="{BB962C8B-B14F-4D97-AF65-F5344CB8AC3E}">
        <p14:creationId xmlns:p14="http://schemas.microsoft.com/office/powerpoint/2010/main" val="2728084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E699B407-39A8-4142-80F1-A7D536BA3B4D}" type="datetimeFigureOut">
              <a:rPr lang="en-US" smtClean="0"/>
              <a:pPr/>
              <a:t>11/4/2021</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20725B34-E578-6C4F-BBD2-F6F9DE0E6978}" type="slidenum">
              <a:rPr lang="en-US" smtClean="0"/>
              <a:pPr/>
              <a:t>‹#›</a:t>
            </a:fld>
            <a:endParaRPr lang="en-US" dirty="0"/>
          </a:p>
        </p:txBody>
      </p:sp>
    </p:spTree>
    <p:extLst>
      <p:ext uri="{BB962C8B-B14F-4D97-AF65-F5344CB8AC3E}">
        <p14:creationId xmlns:p14="http://schemas.microsoft.com/office/powerpoint/2010/main" val="41255474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1</a:t>
            </a:fld>
            <a:endParaRPr lang="en-US" dirty="0"/>
          </a:p>
        </p:txBody>
      </p:sp>
    </p:spTree>
    <p:extLst>
      <p:ext uri="{BB962C8B-B14F-4D97-AF65-F5344CB8AC3E}">
        <p14:creationId xmlns:p14="http://schemas.microsoft.com/office/powerpoint/2010/main" val="193468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Claire Parkinson (Aqua Project Scientist) is here to show Satellite Observations of Climate Change. This year Aqua marked a 15-year anniversary!</a:t>
            </a:r>
          </a:p>
          <a:p>
            <a:endParaRPr lang="en-US" dirty="0"/>
          </a:p>
          <a:p>
            <a:r>
              <a:rPr lang="en-US" dirty="0"/>
              <a:t>Some changes since last meeting (New faces or people returning): </a:t>
            </a:r>
          </a:p>
          <a:p>
            <a:r>
              <a:rPr lang="en-US" dirty="0"/>
              <a:t>Cheryl Yuhas is retiring; Greg Dell currently assigned as Program Executive</a:t>
            </a:r>
          </a:p>
          <a:p>
            <a:endParaRPr lang="en-US" dirty="0"/>
          </a:p>
          <a:p>
            <a:r>
              <a:rPr lang="en-US" dirty="0"/>
              <a:t>PJ Guske moved on: Mark Garcia new OCO-2 Project Manager</a:t>
            </a:r>
          </a:p>
          <a:p>
            <a:endParaRPr lang="en-US" dirty="0"/>
          </a:p>
          <a:p>
            <a:r>
              <a:rPr lang="en-US" dirty="0"/>
              <a:t>CALIPSO: Denis Perriot moved to a new position; Claude Audouy now head of the Application Mission Operation division; Franck </a:t>
            </a:r>
            <a:r>
              <a:rPr lang="en-US" dirty="0" err="1"/>
              <a:t>Darnon</a:t>
            </a:r>
            <a:r>
              <a:rPr lang="en-US" dirty="0"/>
              <a:t> took over as CALIPSO Mission Operations Manager</a:t>
            </a:r>
          </a:p>
          <a:p>
            <a:endParaRPr lang="en-US" dirty="0"/>
          </a:p>
          <a:p>
            <a:r>
              <a:rPr lang="en-US" dirty="0"/>
              <a:t>Landsat 9 attendees:</a:t>
            </a:r>
          </a:p>
          <a:p>
            <a:r>
              <a:rPr lang="en-US" dirty="0"/>
              <a:t>Don </a:t>
            </a:r>
            <a:r>
              <a:rPr lang="en-US" dirty="0" err="1"/>
              <a:t>Dichmann</a:t>
            </a:r>
            <a:r>
              <a:rPr lang="en-US" dirty="0"/>
              <a:t> here to observe and learn for </a:t>
            </a:r>
            <a:r>
              <a:rPr lang="en-US" dirty="0" err="1"/>
              <a:t>LandSat</a:t>
            </a:r>
            <a:r>
              <a:rPr lang="en-US" dirty="0"/>
              <a:t> 9 ascent planning</a:t>
            </a:r>
          </a:p>
          <a:p>
            <a:r>
              <a:rPr lang="en-US" dirty="0"/>
              <a:t>Del </a:t>
            </a:r>
            <a:r>
              <a:rPr lang="en-US" dirty="0" err="1"/>
              <a:t>Jenstrom</a:t>
            </a:r>
            <a:r>
              <a:rPr lang="en-US" dirty="0"/>
              <a:t> &amp; Steve </a:t>
            </a:r>
            <a:r>
              <a:rPr lang="en-US" dirty="0" err="1"/>
              <a:t>Pszcolka</a:t>
            </a:r>
            <a:r>
              <a:rPr lang="en-US" dirty="0"/>
              <a:t> here to present Landsat 9 </a:t>
            </a:r>
          </a:p>
          <a:p>
            <a:endParaRPr lang="en-US" dirty="0"/>
          </a:p>
          <a:p>
            <a:r>
              <a:rPr lang="en-US" dirty="0"/>
              <a:t>Flight Dynamics: Shane </a:t>
            </a:r>
            <a:r>
              <a:rPr lang="en-US" dirty="0" err="1"/>
              <a:t>Stezelberger</a:t>
            </a:r>
            <a:r>
              <a:rPr lang="en-US" dirty="0"/>
              <a:t> and Thomas Noyes</a:t>
            </a:r>
          </a:p>
          <a:p>
            <a:endParaRPr lang="en-US" dirty="0"/>
          </a:p>
          <a:p>
            <a:r>
              <a:rPr lang="en-US" dirty="0"/>
              <a:t>CARA: Dave Adams (Goddard Space Asset Protection Lead)</a:t>
            </a:r>
          </a:p>
          <a:p>
            <a:r>
              <a:rPr lang="en-US" dirty="0"/>
              <a:t>ESA: Kate Symonds</a:t>
            </a:r>
          </a:p>
          <a:p>
            <a:r>
              <a:rPr lang="en-US" dirty="0"/>
              <a:t>SNPP/S5P: Jose Davis &amp; Bryan </a:t>
            </a:r>
            <a:r>
              <a:rPr lang="en-US" dirty="0" err="1"/>
              <a:t>Mattfeld</a:t>
            </a:r>
            <a:endParaRPr lang="en-US"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2</a:t>
            </a:fld>
            <a:endParaRPr lang="en-US" dirty="0"/>
          </a:p>
        </p:txBody>
      </p:sp>
    </p:spTree>
    <p:extLst>
      <p:ext uri="{BB962C8B-B14F-4D97-AF65-F5344CB8AC3E}">
        <p14:creationId xmlns:p14="http://schemas.microsoft.com/office/powerpoint/2010/main" val="195864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Ask all teams for org charts</a:t>
            </a:r>
          </a:p>
        </p:txBody>
      </p:sp>
      <p:sp>
        <p:nvSpPr>
          <p:cNvPr id="4" name="Slide Number Placeholder 3"/>
          <p:cNvSpPr>
            <a:spLocks noGrp="1"/>
          </p:cNvSpPr>
          <p:nvPr>
            <p:ph type="sldNum" sz="quarter" idx="10"/>
          </p:nvPr>
        </p:nvSpPr>
        <p:spPr/>
        <p:txBody>
          <a:bodyPr/>
          <a:lstStyle/>
          <a:p>
            <a:fld id="{20725B34-E578-6C4F-BBD2-F6F9DE0E6978}" type="slidenum">
              <a:rPr lang="en-US" smtClean="0"/>
              <a:pPr/>
              <a:t>4</a:t>
            </a:fld>
            <a:endParaRPr lang="en-US" dirty="0"/>
          </a:p>
        </p:txBody>
      </p:sp>
    </p:spTree>
    <p:extLst>
      <p:ext uri="{BB962C8B-B14F-4D97-AF65-F5344CB8AC3E}">
        <p14:creationId xmlns:p14="http://schemas.microsoft.com/office/powerpoint/2010/main" val="110788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pPr defTabSz="914350"/>
            <a:fld id="{3146F159-9F5D-48DD-B477-7C5161D49328}" type="slidenum">
              <a:rPr lang="en-US" smtClean="0">
                <a:latin typeface="Times New Roman" pitchFamily="18" charset="0"/>
                <a:ea typeface="ＭＳ Ｐゴシック"/>
                <a:cs typeface="ＭＳ Ｐゴシック"/>
              </a:rPr>
              <a:pPr defTabSz="914350"/>
              <a:t>5</a:t>
            </a:fld>
            <a:endParaRPr lang="en-US" dirty="0">
              <a:latin typeface="Times New Roman" pitchFamily="18" charset="0"/>
              <a:ea typeface="ＭＳ Ｐゴシック"/>
              <a:cs typeface="ＭＳ Ｐゴシック"/>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2831272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missions get older and use up fuel we need to help determine how the A-Train evolves; afternoon presentations will help show what is possible</a:t>
            </a:r>
          </a:p>
          <a:p>
            <a:endParaRPr lang="en-US" dirty="0"/>
          </a:p>
          <a:p>
            <a:r>
              <a:rPr lang="en-US" dirty="0" err="1"/>
              <a:t>TanSat</a:t>
            </a:r>
            <a:r>
              <a:rPr lang="en-US" dirty="0"/>
              <a:t> launched above us and could join the A-Train</a:t>
            </a:r>
          </a:p>
          <a:p>
            <a:endParaRPr lang="en-US" dirty="0"/>
          </a:p>
          <a:p>
            <a:r>
              <a:rPr lang="en-US" dirty="0"/>
              <a:t>Landsat 7 investigates refueling and hope to overlap with Landsat 9</a:t>
            </a:r>
          </a:p>
        </p:txBody>
      </p:sp>
      <p:sp>
        <p:nvSpPr>
          <p:cNvPr id="4" name="Slide Number Placeholder 3"/>
          <p:cNvSpPr>
            <a:spLocks noGrp="1"/>
          </p:cNvSpPr>
          <p:nvPr>
            <p:ph type="sldNum" sz="quarter" idx="10"/>
          </p:nvPr>
        </p:nvSpPr>
        <p:spPr/>
        <p:txBody>
          <a:bodyPr/>
          <a:lstStyle/>
          <a:p>
            <a:fld id="{20725B34-E578-6C4F-BBD2-F6F9DE0E6978}" type="slidenum">
              <a:rPr lang="en-US" smtClean="0"/>
              <a:pPr/>
              <a:t>6</a:t>
            </a:fld>
            <a:endParaRPr lang="en-US" dirty="0"/>
          </a:p>
        </p:txBody>
      </p:sp>
    </p:spTree>
    <p:extLst>
      <p:ext uri="{BB962C8B-B14F-4D97-AF65-F5344CB8AC3E}">
        <p14:creationId xmlns:p14="http://schemas.microsoft.com/office/powerpoint/2010/main" val="1916240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725B34-E578-6C4F-BBD2-F6F9DE0E6978}" type="slidenum">
              <a:rPr lang="en-US" smtClean="0"/>
              <a:pPr/>
              <a:t>7</a:t>
            </a:fld>
            <a:endParaRPr lang="en-US" dirty="0"/>
          </a:p>
        </p:txBody>
      </p:sp>
    </p:spTree>
    <p:extLst>
      <p:ext uri="{BB962C8B-B14F-4D97-AF65-F5344CB8AC3E}">
        <p14:creationId xmlns:p14="http://schemas.microsoft.com/office/powerpoint/2010/main" val="3260682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err="1"/>
              <a:t>CloudSat</a:t>
            </a:r>
            <a:r>
              <a:rPr lang="en-US" sz="1600" dirty="0"/>
              <a:t> Anomaly - </a:t>
            </a:r>
            <a:r>
              <a:rPr lang="en-US" altLang="ja-JP" sz="1600" dirty="0">
                <a:solidFill>
                  <a:srgbClr val="0000FF"/>
                </a:solidFill>
                <a:ea typeface="ＭＳ Ｐゴシック" charset="-128"/>
              </a:rPr>
              <a:t>Sun-Point-Spin mode; Reaction Wheels &amp; Cloud Profiling Radar (CPR) have been turned off; Return to Do-Op late June at earliest</a:t>
            </a:r>
            <a:endParaRPr lang="en-US" sz="1600"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8</a:t>
            </a:fld>
            <a:endParaRPr lang="en-US" dirty="0"/>
          </a:p>
        </p:txBody>
      </p:sp>
    </p:spTree>
    <p:extLst>
      <p:ext uri="{BB962C8B-B14F-4D97-AF65-F5344CB8AC3E}">
        <p14:creationId xmlns:p14="http://schemas.microsoft.com/office/powerpoint/2010/main" val="3608733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725B34-E578-6C4F-BBD2-F6F9DE0E6978}" type="slidenum">
              <a:rPr lang="en-US" smtClean="0"/>
              <a:pPr/>
              <a:t>10</a:t>
            </a:fld>
            <a:endParaRPr lang="en-US" dirty="0"/>
          </a:p>
        </p:txBody>
      </p:sp>
    </p:spTree>
    <p:extLst>
      <p:ext uri="{BB962C8B-B14F-4D97-AF65-F5344CB8AC3E}">
        <p14:creationId xmlns:p14="http://schemas.microsoft.com/office/powerpoint/2010/main" val="291910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Still need a sponsor for FALL MOWG and decide on location.</a:t>
            </a:r>
          </a:p>
        </p:txBody>
      </p:sp>
      <p:sp>
        <p:nvSpPr>
          <p:cNvPr id="4" name="Slide Number Placeholder 3"/>
          <p:cNvSpPr>
            <a:spLocks noGrp="1"/>
          </p:cNvSpPr>
          <p:nvPr>
            <p:ph type="sldNum" sz="quarter" idx="10"/>
          </p:nvPr>
        </p:nvSpPr>
        <p:spPr/>
        <p:txBody>
          <a:bodyPr/>
          <a:lstStyle/>
          <a:p>
            <a:fld id="{20725B34-E578-6C4F-BBD2-F6F9DE0E6978}" type="slidenum">
              <a:rPr lang="en-US" smtClean="0"/>
              <a:pPr/>
              <a:t>11</a:t>
            </a:fld>
            <a:endParaRPr lang="en-US" dirty="0"/>
          </a:p>
        </p:txBody>
      </p:sp>
    </p:spTree>
    <p:extLst>
      <p:ext uri="{BB962C8B-B14F-4D97-AF65-F5344CB8AC3E}">
        <p14:creationId xmlns:p14="http://schemas.microsoft.com/office/powerpoint/2010/main" val="3142791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Still need a sponsor for FALL MOWG and decide on location.</a:t>
            </a:r>
          </a:p>
        </p:txBody>
      </p:sp>
      <p:sp>
        <p:nvSpPr>
          <p:cNvPr id="4" name="Slide Number Placeholder 3"/>
          <p:cNvSpPr>
            <a:spLocks noGrp="1"/>
          </p:cNvSpPr>
          <p:nvPr>
            <p:ph type="sldNum" sz="quarter" idx="10"/>
          </p:nvPr>
        </p:nvSpPr>
        <p:spPr/>
        <p:txBody>
          <a:bodyPr/>
          <a:lstStyle/>
          <a:p>
            <a:fld id="{20725B34-E578-6C4F-BBD2-F6F9DE0E6978}" type="slidenum">
              <a:rPr lang="en-US" smtClean="0"/>
              <a:pPr/>
              <a:t>12</a:t>
            </a:fld>
            <a:endParaRPr lang="en-US" dirty="0"/>
          </a:p>
        </p:txBody>
      </p:sp>
    </p:spTree>
    <p:extLst>
      <p:ext uri="{BB962C8B-B14F-4D97-AF65-F5344CB8AC3E}">
        <p14:creationId xmlns:p14="http://schemas.microsoft.com/office/powerpoint/2010/main" val="1523913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pPr defTabSz="914350"/>
            <a:fld id="{CAA99AB3-0722-46DC-A288-8386D8F6EA20}" type="slidenum">
              <a:rPr lang="en-US" smtClean="0">
                <a:latin typeface="Times New Roman" pitchFamily="18" charset="0"/>
                <a:ea typeface="ＭＳ Ｐゴシック"/>
                <a:cs typeface="ＭＳ Ｐゴシック"/>
              </a:rPr>
              <a:pPr defTabSz="914350"/>
              <a:t>15</a:t>
            </a:fld>
            <a:endParaRPr lang="en-US" dirty="0">
              <a:latin typeface="Times New Roman" pitchFamily="18" charset="0"/>
              <a:ea typeface="ＭＳ Ｐゴシック"/>
              <a:cs typeface="ＭＳ Ｐゴシック"/>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3155587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pPr defTabSz="914350"/>
            <a:fld id="{218E445B-12B9-4E27-8744-23C231DE5C00}" type="slidenum">
              <a:rPr lang="en-US" smtClean="0">
                <a:latin typeface="Times New Roman" pitchFamily="18" charset="0"/>
                <a:ea typeface="ＭＳ Ｐゴシック"/>
                <a:cs typeface="ＭＳ Ｐゴシック"/>
              </a:rPr>
              <a:pPr defTabSz="914350"/>
              <a:t>16</a:t>
            </a:fld>
            <a:endParaRPr lang="en-US" dirty="0">
              <a:latin typeface="Times New Roman" pitchFamily="18" charset="0"/>
              <a:ea typeface="ＭＳ Ｐゴシック"/>
              <a:cs typeface="ＭＳ Ｐゴシック"/>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r>
              <a:rPr lang="en-US" dirty="0">
                <a:latin typeface="Times New Roman" pitchFamily="18" charset="0"/>
                <a:ea typeface="ＭＳ Ｐゴシック"/>
                <a:cs typeface="ＭＳ Ｐゴシック"/>
              </a:rPr>
              <a:t> Pronounce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 as </a:t>
            </a:r>
            <a:r>
              <a:rPr lang="en-US" b="1" dirty="0">
                <a:latin typeface="Times New Roman" pitchFamily="18" charset="0"/>
                <a:ea typeface="ＭＳ Ｐゴシック"/>
                <a:cs typeface="ＭＳ Ｐゴシック"/>
              </a:rPr>
              <a:t>ah-</a:t>
            </a:r>
            <a:r>
              <a:rPr lang="en-US" b="1" dirty="0" err="1">
                <a:latin typeface="Times New Roman" pitchFamily="18" charset="0"/>
                <a:ea typeface="ＭＳ Ｐゴシック"/>
                <a:cs typeface="ＭＳ Ｐゴシック"/>
              </a:rPr>
              <a:t>ree</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gah-toh</a:t>
            </a:r>
            <a:r>
              <a:rPr lang="en-US" b="1" dirty="0">
                <a:latin typeface="Times New Roman" pitchFamily="18" charset="0"/>
                <a:ea typeface="ＭＳ Ｐゴシック"/>
                <a:cs typeface="ＭＳ Ｐゴシック"/>
              </a:rPr>
              <a:t> </a:t>
            </a:r>
            <a:r>
              <a:rPr lang="en-US" b="1" dirty="0" err="1">
                <a:latin typeface="Times New Roman" pitchFamily="18" charset="0"/>
                <a:ea typeface="ＭＳ Ｐゴシック"/>
                <a:cs typeface="ＭＳ Ｐゴシック"/>
              </a:rPr>
              <a:t>goh</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zah</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ee</a:t>
            </a:r>
            <a:r>
              <a:rPr lang="en-US" b="1" dirty="0">
                <a:latin typeface="Times New Roman" pitchFamily="18" charset="0"/>
                <a:ea typeface="ＭＳ Ｐゴシック"/>
                <a:cs typeface="ＭＳ Ｐゴシック"/>
              </a:rPr>
              <a:t>-mas</a:t>
            </a:r>
            <a:r>
              <a:rPr lang="en-US" dirty="0">
                <a:latin typeface="Times New Roman" pitchFamily="18" charset="0"/>
                <a:ea typeface="ＭＳ Ｐゴシック"/>
                <a:cs typeface="ＭＳ Ｐゴシック"/>
              </a:rPr>
              <a:t>.</a:t>
            </a:r>
          </a:p>
          <a:p>
            <a:endParaRPr lang="en-US" dirty="0">
              <a:latin typeface="Times New Roman" pitchFamily="18" charset="0"/>
              <a:ea typeface="ＭＳ Ｐゴシック"/>
              <a:cs typeface="ＭＳ Ｐゴシック"/>
            </a:endParaRPr>
          </a:p>
          <a:p>
            <a:r>
              <a:rPr lang="en-US" dirty="0">
                <a:latin typeface="Times New Roman" pitchFamily="18" charset="0"/>
                <a:ea typeface="ＭＳ Ｐゴシック"/>
                <a:cs typeface="ＭＳ Ｐゴシック"/>
              </a:rPr>
              <a:t>State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."[4] This phrase essentially means "thank you very much."</a:t>
            </a:r>
          </a:p>
          <a:p>
            <a:endParaRPr lang="en-US" dirty="0">
              <a:latin typeface="Times New Roman" pitchFamily="18" charset="0"/>
              <a:ea typeface="ＭＳ Ｐゴシック"/>
              <a:cs typeface="ＭＳ Ｐゴシック"/>
            </a:endParaRPr>
          </a:p>
          <a:p>
            <a:r>
              <a:rPr lang="en-US" dirty="0">
                <a:latin typeface="Times New Roman" pitchFamily="18" charset="0"/>
                <a:ea typeface="ＭＳ Ｐゴシック"/>
                <a:cs typeface="ＭＳ Ｐゴシック"/>
              </a:rPr>
              <a:t>    You can use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 with people who have a higher status than you, including supervisors, family elders, teachers, and strangers or acquaintances who appear older than you.</a:t>
            </a:r>
          </a:p>
          <a:p>
            <a:r>
              <a:rPr lang="en-US" dirty="0">
                <a:latin typeface="Times New Roman" pitchFamily="18" charset="0"/>
                <a:ea typeface="ＭＳ Ｐゴシック"/>
                <a:cs typeface="ＭＳ Ｐゴシック"/>
              </a:rPr>
              <a:t>    You can also use this phrase to express formal or heartfelt gratitude to someone close to you.</a:t>
            </a:r>
          </a:p>
          <a:p>
            <a:r>
              <a:rPr lang="en-US" dirty="0">
                <a:latin typeface="Times New Roman" pitchFamily="18" charset="0"/>
                <a:ea typeface="ＭＳ Ｐゴシック"/>
                <a:cs typeface="ＭＳ Ｐゴシック"/>
              </a:rPr>
              <a:t>In its non-</a:t>
            </a:r>
            <a:r>
              <a:rPr lang="en-US" dirty="0" err="1">
                <a:latin typeface="Times New Roman" pitchFamily="18" charset="0"/>
                <a:ea typeface="ＭＳ Ｐゴシック"/>
                <a:cs typeface="ＭＳ Ｐゴシック"/>
              </a:rPr>
              <a:t>romanized</a:t>
            </a:r>
            <a:r>
              <a:rPr lang="en-US" dirty="0">
                <a:latin typeface="Times New Roman" pitchFamily="18" charset="0"/>
                <a:ea typeface="ＭＳ Ｐゴシック"/>
                <a:cs typeface="ＭＳ Ｐゴシック"/>
              </a:rPr>
              <a:t> form, write </a:t>
            </a:r>
            <a:r>
              <a:rPr lang="ja-JP" altLang="en-US" dirty="0">
                <a:latin typeface="Times New Roman" pitchFamily="18" charset="0"/>
                <a:ea typeface="ＭＳ Ｐゴシック"/>
                <a:cs typeface="ＭＳ Ｐゴシック"/>
              </a:rPr>
              <a:t>有難う 御座います</a:t>
            </a:r>
            <a:r>
              <a:rPr lang="en-US" altLang="ja-JP" dirty="0">
                <a:latin typeface="Times New Roman" pitchFamily="18" charset="0"/>
                <a:ea typeface="ＭＳ Ｐゴシック"/>
                <a:cs typeface="ＭＳ Ｐゴシック"/>
              </a:rPr>
              <a:t>.</a:t>
            </a:r>
          </a:p>
          <a:p>
            <a:endParaRPr lang="en-US" altLang="ja-JP" dirty="0">
              <a:latin typeface="Times New Roman" pitchFamily="18" charset="0"/>
              <a:ea typeface="ＭＳ Ｐゴシック"/>
              <a:cs typeface="ＭＳ Ｐゴシック"/>
            </a:endParaRPr>
          </a:p>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118133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25538" y="703263"/>
            <a:ext cx="4630737" cy="3473450"/>
          </a:xfrm>
          <a:ln/>
        </p:spPr>
      </p:sp>
      <p:sp>
        <p:nvSpPr>
          <p:cNvPr id="51203"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475544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b="1"/>
            </a:lvl1p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3628152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211087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626705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2200" y="152400"/>
            <a:ext cx="7594600" cy="1028700"/>
          </a:xfrm>
        </p:spPr>
        <p:txBody>
          <a:bodyPr/>
          <a:lstStyle/>
          <a:p>
            <a:r>
              <a:rPr lang="en-US"/>
              <a:t>Click to edit Master title style</a:t>
            </a:r>
          </a:p>
        </p:txBody>
      </p:sp>
      <p:sp>
        <p:nvSpPr>
          <p:cNvPr id="3" name="Text Placeholder 2"/>
          <p:cNvSpPr>
            <a:spLocks noGrp="1"/>
          </p:cNvSpPr>
          <p:nvPr>
            <p:ph type="body" sz="half" idx="1"/>
          </p:nvPr>
        </p:nvSpPr>
        <p:spPr>
          <a:xfrm>
            <a:off x="987425" y="1447800"/>
            <a:ext cx="3810000" cy="497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9825" y="1447800"/>
            <a:ext cx="3810000" cy="497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6"/>
          <p:cNvSpPr>
            <a:spLocks noGrp="1" noChangeArrowheads="1"/>
          </p:cNvSpPr>
          <p:nvPr>
            <p:ph type="sldNum" sz="quarter" idx="10"/>
          </p:nvPr>
        </p:nvSpPr>
        <p:spPr>
          <a:ln/>
        </p:spPr>
        <p:txBody>
          <a:bodyPr/>
          <a:lstStyle>
            <a:lvl1pPr>
              <a:defRPr/>
            </a:lvl1pPr>
          </a:lstStyle>
          <a:p>
            <a:pPr>
              <a:defRPr/>
            </a:pPr>
            <a:fld id="{7FA6987E-8B37-4CCB-9222-CBAB26C8E958}" type="slidenum">
              <a:rPr lang="en-US"/>
              <a:pPr>
                <a:defRPr/>
              </a:pPr>
              <a:t>‹#›</a:t>
            </a:fld>
            <a:endParaRPr lang="en-US" dirty="0"/>
          </a:p>
        </p:txBody>
      </p:sp>
    </p:spTree>
    <p:extLst>
      <p:ext uri="{BB962C8B-B14F-4D97-AF65-F5344CB8AC3E}">
        <p14:creationId xmlns:p14="http://schemas.microsoft.com/office/powerpoint/2010/main" val="1038139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258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b="1">
                <a:solidFill>
                  <a:schemeClr val="tx1">
                    <a:tint val="75000"/>
                  </a:schemeClr>
                </a:solidFill>
                <a:latin typeface="Times New Roman"/>
                <a:cs typeface="Times New Roman"/>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b="1">
                <a:solidFill>
                  <a:schemeClr val="tx1">
                    <a:tint val="75000"/>
                  </a:schemeClr>
                </a:solidFill>
                <a:latin typeface="Times New Roman"/>
                <a:cs typeface="Times New Roman"/>
              </a:defRPr>
            </a:lvl1pPr>
          </a:lstStyle>
          <a:p>
            <a:endParaRPr lang="en-US" dirty="0"/>
          </a:p>
        </p:txBody>
      </p:sp>
      <p:sp>
        <p:nvSpPr>
          <p:cNvPr id="6" name="Slide Number Placeholder 5"/>
          <p:cNvSpPr>
            <a:spLocks noGrp="1"/>
          </p:cNvSpPr>
          <p:nvPr>
            <p:ph type="sldNum" sz="quarter" idx="4"/>
          </p:nvPr>
        </p:nvSpPr>
        <p:spPr>
          <a:xfrm>
            <a:off x="6946281" y="6426910"/>
            <a:ext cx="2133600" cy="365125"/>
          </a:xfrm>
          <a:prstGeom prst="rect">
            <a:avLst/>
          </a:prstGeom>
        </p:spPr>
        <p:txBody>
          <a:bodyPr vert="horz" lIns="91440" tIns="45720" rIns="91440" bIns="45720" rtlCol="0" anchor="ctr"/>
          <a:lstStyle>
            <a:lvl1pPr algn="r">
              <a:defRPr sz="1000" b="1">
                <a:solidFill>
                  <a:schemeClr val="tx1">
                    <a:tint val="75000"/>
                  </a:schemeClr>
                </a:solidFill>
                <a:latin typeface="Times New Roman"/>
                <a:cs typeface="Times New Roman"/>
              </a:defRPr>
            </a:lvl1pPr>
          </a:lstStyle>
          <a:p>
            <a:fld id="{7D71D84F-F99E-AA4D-AEB0-4E72F1AAA5C3}" type="slidenum">
              <a:rPr lang="en-US" smtClean="0"/>
              <a:pPr/>
              <a:t>‹#›</a:t>
            </a:fld>
            <a:endParaRPr lang="en-US" dirty="0"/>
          </a:p>
        </p:txBody>
      </p:sp>
      <p:pic>
        <p:nvPicPr>
          <p:cNvPr id="17" name="Picture 32" descr="NASA Insignia"/>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382000" y="60960"/>
            <a:ext cx="651366" cy="548640"/>
          </a:xfrm>
          <a:prstGeom prst="rect">
            <a:avLst/>
          </a:prstGeom>
          <a:noFill/>
          <a:ln w="9525">
            <a:noFill/>
            <a:miter lim="800000"/>
            <a:headEnd/>
            <a:tailEnd/>
          </a:ln>
        </p:spPr>
      </p:pic>
      <p:pic>
        <p:nvPicPr>
          <p:cNvPr id="19" name="Picture 18" descr="p4355_eeca90ce69796a9266649e574943a805Logo-CNES-horizontal.pn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17578" y="142467"/>
            <a:ext cx="962526" cy="314733"/>
          </a:xfrm>
          <a:prstGeom prst="rect">
            <a:avLst/>
          </a:prstGeom>
        </p:spPr>
      </p:pic>
      <p:pic>
        <p:nvPicPr>
          <p:cNvPr id="20" name="Picture 19" descr="jaxa_logo.gif"/>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173684" y="163286"/>
            <a:ext cx="731520" cy="449397"/>
          </a:xfrm>
          <a:prstGeom prst="rect">
            <a:avLst/>
          </a:prstGeom>
        </p:spPr>
      </p:pic>
      <p:cxnSp>
        <p:nvCxnSpPr>
          <p:cNvPr id="21" name="Straight Connector 20"/>
          <p:cNvCxnSpPr/>
          <p:nvPr userDrawn="1"/>
        </p:nvCxnSpPr>
        <p:spPr>
          <a:xfrm>
            <a:off x="11757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284683"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713873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userDrawn="1"/>
        </p:nvCxnSpPr>
        <p:spPr>
          <a:xfrm>
            <a:off x="7138737"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nvSpPr>
        <p:spPr>
          <a:xfrm>
            <a:off x="2005265" y="1"/>
            <a:ext cx="5164771" cy="692498"/>
          </a:xfrm>
          <a:prstGeom prst="rect">
            <a:avLst/>
          </a:prstGeom>
          <a:noFill/>
        </p:spPr>
        <p:txBody>
          <a:bodyPr wrap="square" lIns="97969" tIns="48984" rIns="97969" bIns="48984" rtlCol="0">
            <a:spAutoFit/>
          </a:bodyPr>
          <a:lstStyle/>
          <a:p>
            <a:pPr algn="ctr"/>
            <a:r>
              <a:rPr lang="en-US" sz="2100" b="1" dirty="0">
                <a:latin typeface="Times New Roman"/>
                <a:cs typeface="Times New Roman"/>
              </a:rPr>
              <a:t>Mission Operations Working Group</a:t>
            </a:r>
          </a:p>
          <a:p>
            <a:pPr algn="ctr"/>
            <a:r>
              <a:rPr lang="en-US" sz="1700" b="1" dirty="0">
                <a:latin typeface="Times New Roman"/>
                <a:cs typeface="Times New Roman"/>
              </a:rPr>
              <a:t>November 15 – 18, 2021</a:t>
            </a:r>
            <a:endParaRPr lang="en-US" sz="1500" b="1" dirty="0">
              <a:latin typeface="Times New Roman"/>
              <a:cs typeface="Times New Roman"/>
            </a:endParaRPr>
          </a:p>
        </p:txBody>
      </p:sp>
      <p:pic>
        <p:nvPicPr>
          <p:cNvPr id="26" name="Picture 2" descr="http://quake.geo.berkeley.edu/NCEDC_template_images/USGS_logo.png"/>
          <p:cNvPicPr>
            <a:picLocks noChangeAspect="1" noChangeArrowheads="1"/>
          </p:cNvPicPr>
          <p:nvPr userDrawn="1"/>
        </p:nvPicPr>
        <p:blipFill rotWithShape="1">
          <a:blip r:embed="rId9" cstate="email">
            <a:extLst>
              <a:ext uri="{28A0092B-C50C-407E-A947-70E740481C1C}">
                <a14:useLocalDpi xmlns:a14="http://schemas.microsoft.com/office/drawing/2010/main"/>
              </a:ext>
            </a:extLst>
          </a:blip>
          <a:srcRect/>
          <a:stretch/>
        </p:blipFill>
        <p:spPr bwMode="auto">
          <a:xfrm>
            <a:off x="7370064" y="223714"/>
            <a:ext cx="859536" cy="23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253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0" r:id="rId4"/>
  </p:sldLayoutIdLst>
  <p:hf hdr="0" ftr="0" dt="0"/>
  <p:txStyles>
    <p:titleStyle>
      <a:lvl1pPr algn="ctr" defTabSz="457200" rtl="0" eaLnBrk="1" latinLnBrk="0" hangingPunct="1">
        <a:spcBef>
          <a:spcPct val="0"/>
        </a:spcBef>
        <a:buNone/>
        <a:defRPr sz="4400" kern="1200">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80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00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00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michael.j.machado@nasa.gov"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mailto:mark.t.heigh@nasa.gov" TargetMode="External"/><Relationship Id="rId4" Type="http://schemas.openxmlformats.org/officeDocument/2006/relationships/hyperlink" Target="mailto:nancy.c.herndon@nasa.gov"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28693" y="1154235"/>
            <a:ext cx="7077456" cy="4311747"/>
          </a:xfrm>
          <a:prstGeom prst="rect">
            <a:avLst/>
          </a:prstGeom>
        </p:spPr>
      </p:pic>
      <p:sp>
        <p:nvSpPr>
          <p:cNvPr id="2" name="Title 1"/>
          <p:cNvSpPr>
            <a:spLocks noGrp="1"/>
          </p:cNvSpPr>
          <p:nvPr>
            <p:ph type="title"/>
          </p:nvPr>
        </p:nvSpPr>
        <p:spPr>
          <a:xfrm>
            <a:off x="-2289" y="722955"/>
            <a:ext cx="9139421" cy="322516"/>
          </a:xfrm>
        </p:spPr>
        <p:txBody>
          <a:bodyPr>
            <a:normAutofit fontScale="90000"/>
          </a:bodyPr>
          <a:lstStyle/>
          <a:p>
            <a:r>
              <a:rPr lang="en-US" sz="2800" b="1" dirty="0"/>
              <a:t>International Earth Science Constellation (ESC)</a:t>
            </a:r>
          </a:p>
        </p:txBody>
      </p:sp>
      <p:sp>
        <p:nvSpPr>
          <p:cNvPr id="4" name="Slide Number Placeholder 3"/>
          <p:cNvSpPr>
            <a:spLocks noGrp="1"/>
          </p:cNvSpPr>
          <p:nvPr>
            <p:ph type="sldNum" sz="quarter" idx="12"/>
          </p:nvPr>
        </p:nvSpPr>
        <p:spPr>
          <a:xfrm>
            <a:off x="3500621" y="6426910"/>
            <a:ext cx="2133600" cy="365125"/>
          </a:xfrm>
        </p:spPr>
        <p:txBody>
          <a:bodyPr/>
          <a:lstStyle/>
          <a:p>
            <a:fld id="{7D71D84F-F99E-AA4D-AEB0-4E72F1AAA5C3}" type="slidenum">
              <a:rPr lang="en-US" smtClean="0"/>
              <a:pPr/>
              <a:t>1</a:t>
            </a:fld>
            <a:endParaRPr lang="en-US" dirty="0"/>
          </a:p>
        </p:txBody>
      </p:sp>
      <p:sp>
        <p:nvSpPr>
          <p:cNvPr id="6" name="TextBox 5"/>
          <p:cNvSpPr txBox="1"/>
          <p:nvPr/>
        </p:nvSpPr>
        <p:spPr>
          <a:xfrm>
            <a:off x="-4579" y="5504657"/>
            <a:ext cx="9144000" cy="1421928"/>
          </a:xfrm>
          <a:prstGeom prst="rect">
            <a:avLst/>
          </a:prstGeom>
          <a:noFill/>
        </p:spPr>
        <p:txBody>
          <a:bodyPr wrap="square" rtlCol="0">
            <a:spAutoFit/>
          </a:bodyPr>
          <a:lstStyle/>
          <a:p>
            <a:pPr algn="ctr">
              <a:lnSpc>
                <a:spcPct val="90000"/>
              </a:lnSpc>
            </a:pPr>
            <a:r>
              <a:rPr lang="en-US" sz="2400" b="1" dirty="0">
                <a:latin typeface="Times New Roman"/>
                <a:cs typeface="Times New Roman"/>
              </a:rPr>
              <a:t>Michael J. Machado </a:t>
            </a:r>
          </a:p>
          <a:p>
            <a:pPr algn="ctr">
              <a:lnSpc>
                <a:spcPct val="90000"/>
              </a:lnSpc>
            </a:pPr>
            <a:r>
              <a:rPr lang="en-US" b="1" dirty="0">
                <a:latin typeface="Times New Roman"/>
                <a:cs typeface="Times New Roman"/>
              </a:rPr>
              <a:t>Constellation Mission Operations Manager</a:t>
            </a:r>
          </a:p>
          <a:p>
            <a:pPr algn="ctr">
              <a:lnSpc>
                <a:spcPct val="90000"/>
              </a:lnSpc>
            </a:pPr>
            <a:r>
              <a:rPr lang="en-US" b="1" dirty="0">
                <a:latin typeface="Times New Roman"/>
                <a:cs typeface="Times New Roman"/>
              </a:rPr>
              <a:t>Mission Validation and Operations Branch – Code 584 </a:t>
            </a:r>
          </a:p>
          <a:p>
            <a:pPr algn="ctr">
              <a:lnSpc>
                <a:spcPct val="90000"/>
              </a:lnSpc>
            </a:pPr>
            <a:r>
              <a:rPr lang="en-US" b="1" dirty="0">
                <a:latin typeface="Times New Roman"/>
                <a:cs typeface="Times New Roman"/>
              </a:rPr>
              <a:t>Earth Science Mission Operations (ESMO) Project – Code 428</a:t>
            </a:r>
          </a:p>
          <a:p>
            <a:pPr algn="ctr">
              <a:lnSpc>
                <a:spcPct val="90000"/>
              </a:lnSpc>
            </a:pPr>
            <a:r>
              <a:rPr lang="en-US" b="1" dirty="0">
                <a:latin typeface="Times New Roman"/>
                <a:cs typeface="Times New Roman"/>
              </a:rPr>
              <a:t>NASA/Goddard Space Flight Center</a:t>
            </a:r>
            <a:endParaRPr lang="en-US" sz="2000" b="1" dirty="0">
              <a:latin typeface="Times New Roman"/>
              <a:cs typeface="Times New Roman"/>
            </a:endParaRPr>
          </a:p>
        </p:txBody>
      </p:sp>
      <p:sp>
        <p:nvSpPr>
          <p:cNvPr id="5" name="Rectangle 4"/>
          <p:cNvSpPr/>
          <p:nvPr/>
        </p:nvSpPr>
        <p:spPr>
          <a:xfrm>
            <a:off x="3038797" y="4972088"/>
            <a:ext cx="3057248" cy="480131"/>
          </a:xfrm>
          <a:prstGeom prst="rect">
            <a:avLst/>
          </a:prstGeom>
        </p:spPr>
        <p:txBody>
          <a:bodyPr wrap="none">
            <a:spAutoFit/>
          </a:bodyPr>
          <a:lstStyle/>
          <a:p>
            <a:pPr algn="ctr">
              <a:lnSpc>
                <a:spcPct val="90000"/>
              </a:lnSpc>
            </a:pPr>
            <a:r>
              <a:rPr lang="en-US" sz="2800" b="1" dirty="0">
                <a:effectLst>
                  <a:outerShdw blurRad="38100" dist="38100" dir="2700000" algn="tl">
                    <a:srgbClr val="000000">
                      <a:alpha val="43137"/>
                    </a:srgbClr>
                  </a:outerShdw>
                </a:effectLst>
                <a:latin typeface="Times New Roman"/>
                <a:cs typeface="Times New Roman"/>
              </a:rPr>
              <a:t>INTRODUCTION</a:t>
            </a:r>
            <a:endParaRPr lang="en-US" sz="2000" b="1" dirty="0">
              <a:effectLst>
                <a:outerShdw blurRad="38100" dist="38100" dir="2700000" algn="tl">
                  <a:srgbClr val="000000">
                    <a:alpha val="43137"/>
                  </a:srgbClr>
                </a:outerShdw>
              </a:effectLst>
              <a:latin typeface="Times New Roman"/>
              <a:cs typeface="Times New Roman"/>
            </a:endParaRPr>
          </a:p>
        </p:txBody>
      </p:sp>
      <p:sp>
        <p:nvSpPr>
          <p:cNvPr id="7" name="Rectangle 6"/>
          <p:cNvSpPr/>
          <p:nvPr/>
        </p:nvSpPr>
        <p:spPr>
          <a:xfrm>
            <a:off x="3038797" y="4991138"/>
            <a:ext cx="3057248" cy="480131"/>
          </a:xfrm>
          <a:prstGeom prst="rect">
            <a:avLst/>
          </a:prstGeom>
        </p:spPr>
        <p:txBody>
          <a:bodyPr wrap="none">
            <a:spAutoFit/>
          </a:bodyPr>
          <a:lstStyle/>
          <a:p>
            <a:pPr algn="ctr">
              <a:lnSpc>
                <a:spcPct val="90000"/>
              </a:lnSpc>
            </a:pPr>
            <a:r>
              <a:rPr lang="en-US" sz="2800" b="1" dirty="0">
                <a:solidFill>
                  <a:schemeClr val="bg1">
                    <a:lumMod val="95000"/>
                  </a:schemeClr>
                </a:solidFill>
                <a:effectLst>
                  <a:outerShdw blurRad="38100" dist="38100" dir="2700000" algn="tl">
                    <a:srgbClr val="000000">
                      <a:alpha val="43137"/>
                    </a:srgbClr>
                  </a:outerShdw>
                </a:effectLst>
                <a:latin typeface="Times New Roman"/>
                <a:cs typeface="Times New Roman"/>
              </a:rPr>
              <a:t>INTRODUCTION</a:t>
            </a:r>
            <a:endParaRPr lang="en-US" sz="2000" b="1" dirty="0">
              <a:solidFill>
                <a:schemeClr val="bg1">
                  <a:lumMod val="95000"/>
                </a:schemeClr>
              </a:solidFill>
              <a:effectLst>
                <a:outerShdw blurRad="38100" dist="38100" dir="2700000" algn="tl">
                  <a:srgbClr val="000000">
                    <a:alpha val="43137"/>
                  </a:srgbClr>
                </a:outerShdw>
              </a:effectLst>
              <a:latin typeface="Times New Roman"/>
              <a:cs typeface="Times New Roman"/>
            </a:endParaRPr>
          </a:p>
        </p:txBody>
      </p:sp>
    </p:spTree>
    <p:extLst>
      <p:ext uri="{BB962C8B-B14F-4D97-AF65-F5344CB8AC3E}">
        <p14:creationId xmlns:p14="http://schemas.microsoft.com/office/powerpoint/2010/main" val="2599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038" y="1290606"/>
            <a:ext cx="8517924" cy="5501429"/>
          </a:xfrm>
        </p:spPr>
        <p:txBody>
          <a:bodyPr>
            <a:noAutofit/>
          </a:bodyPr>
          <a:lstStyle/>
          <a:p>
            <a:pPr>
              <a:lnSpc>
                <a:spcPct val="90000"/>
              </a:lnSpc>
              <a:spcAft>
                <a:spcPts val="1800"/>
              </a:spcAft>
            </a:pPr>
            <a:r>
              <a:rPr lang="en-US" sz="2400" b="1" i="1" dirty="0"/>
              <a:t>Welcome to all the members and invited guests of the Mission Operations Working Group (MOWG) of the International Earth Observing Morning and Afternoon Constellations (A-Train &amp; C-Train)!</a:t>
            </a:r>
          </a:p>
          <a:p>
            <a:pPr>
              <a:lnSpc>
                <a:spcPct val="90000"/>
              </a:lnSpc>
              <a:spcAft>
                <a:spcPts val="1800"/>
              </a:spcAft>
            </a:pPr>
            <a:r>
              <a:rPr lang="en-US" sz="2400" b="1" i="1" dirty="0"/>
              <a:t>Special thanks to Cindy Leaper, </a:t>
            </a:r>
            <a:r>
              <a:rPr lang="en-US" sz="2400" b="1" i="1" dirty="0">
                <a:solidFill>
                  <a:srgbClr val="0000FF"/>
                </a:solidFill>
              </a:rPr>
              <a:t>Nancy Herndon</a:t>
            </a:r>
            <a:r>
              <a:rPr lang="en-US" sz="2400" b="1" i="1" dirty="0"/>
              <a:t>, Mark Heigh, and Bill Guit for helping with this </a:t>
            </a:r>
            <a:r>
              <a:rPr lang="en-US" sz="2400" b="1" i="1" dirty="0">
                <a:solidFill>
                  <a:srgbClr val="0000FF"/>
                </a:solidFill>
              </a:rPr>
              <a:t>3</a:t>
            </a:r>
            <a:r>
              <a:rPr lang="en-US" sz="2400" b="1" i="1" baseline="30000" dirty="0">
                <a:solidFill>
                  <a:srgbClr val="0000FF"/>
                </a:solidFill>
              </a:rPr>
              <a:t>rd</a:t>
            </a:r>
            <a:r>
              <a:rPr lang="en-US" sz="2400" b="1" i="1" dirty="0">
                <a:solidFill>
                  <a:srgbClr val="0000FF"/>
                </a:solidFill>
              </a:rPr>
              <a:t> Virtual MOWG </a:t>
            </a:r>
            <a:r>
              <a:rPr lang="en-US" sz="2400" b="1" i="1" dirty="0"/>
              <a:t>meeting as well as the panel members for the Aqua Delta-Constellation Exit Review.</a:t>
            </a:r>
          </a:p>
          <a:p>
            <a:pPr>
              <a:lnSpc>
                <a:spcPct val="90000"/>
              </a:lnSpc>
              <a:spcAft>
                <a:spcPts val="1800"/>
              </a:spcAft>
            </a:pPr>
            <a:r>
              <a:rPr lang="en-US" sz="2400" b="1" i="1" dirty="0"/>
              <a:t>Thanks to all who supported the Interim (mini) MOWG and to everyone who is supporting at unusual hours.</a:t>
            </a:r>
          </a:p>
          <a:p>
            <a:pPr>
              <a:lnSpc>
                <a:spcPct val="90000"/>
              </a:lnSpc>
              <a:spcAft>
                <a:spcPts val="1800"/>
              </a:spcAft>
            </a:pPr>
            <a:r>
              <a:rPr lang="en-US" sz="2400" b="1" i="1" dirty="0">
                <a:solidFill>
                  <a:srgbClr val="0000FF"/>
                </a:solidFill>
              </a:rPr>
              <a:t>Congrats to Landsat 9 for successful launch / partial ascent!</a:t>
            </a:r>
          </a:p>
          <a:p>
            <a:pPr>
              <a:lnSpc>
                <a:spcPct val="90000"/>
              </a:lnSpc>
              <a:spcAft>
                <a:spcPts val="1800"/>
              </a:spcAft>
            </a:pPr>
            <a:r>
              <a:rPr lang="en-US" sz="2400" b="1" i="1" dirty="0"/>
              <a:t>THANK YOU as always for your support!</a:t>
            </a:r>
          </a:p>
        </p:txBody>
      </p:sp>
      <p:sp>
        <p:nvSpPr>
          <p:cNvPr id="4" name="Slide Number Placeholder 3"/>
          <p:cNvSpPr>
            <a:spLocks noGrp="1"/>
          </p:cNvSpPr>
          <p:nvPr>
            <p:ph type="sldNum" sz="quarter" idx="12"/>
          </p:nvPr>
        </p:nvSpPr>
        <p:spPr/>
        <p:txBody>
          <a:bodyPr/>
          <a:lstStyle/>
          <a:p>
            <a:fld id="{7D71D84F-F99E-AA4D-AEB0-4E72F1AAA5C3}" type="slidenum">
              <a:rPr lang="en-US" smtClean="0"/>
              <a:pPr/>
              <a:t>2</a:t>
            </a:fld>
            <a:endParaRPr lang="en-US" dirty="0"/>
          </a:p>
        </p:txBody>
      </p:sp>
      <p:sp>
        <p:nvSpPr>
          <p:cNvPr id="5" name="Rectangle 2"/>
          <p:cNvSpPr>
            <a:spLocks noGrp="1" noChangeArrowheads="1"/>
          </p:cNvSpPr>
          <p:nvPr>
            <p:ph type="title"/>
          </p:nvPr>
        </p:nvSpPr>
        <p:spPr>
          <a:xfrm>
            <a:off x="698500" y="666121"/>
            <a:ext cx="7772400" cy="761504"/>
          </a:xfrm>
        </p:spPr>
        <p:txBody>
          <a:bodyPr>
            <a:normAutofit/>
          </a:bodyPr>
          <a:lstStyle/>
          <a:p>
            <a:pPr eaLnBrk="1" hangingPunct="1"/>
            <a:r>
              <a:rPr lang="en-US" sz="4000" b="1" dirty="0">
                <a:solidFill>
                  <a:srgbClr val="0000FF"/>
                </a:solidFill>
                <a:ea typeface="ＭＳ Ｐゴシック"/>
                <a:cs typeface="ＭＳ Ｐゴシック"/>
              </a:rPr>
              <a:t>Welcome</a:t>
            </a:r>
            <a:endParaRPr lang="en-US" sz="4000" dirty="0">
              <a:solidFill>
                <a:srgbClr val="0000FF"/>
              </a:solidFill>
              <a:ea typeface="ＭＳ Ｐゴシック"/>
              <a:cs typeface="ＭＳ Ｐゴシック"/>
            </a:endParaRPr>
          </a:p>
        </p:txBody>
      </p:sp>
    </p:spTree>
    <p:extLst>
      <p:ext uri="{BB962C8B-B14F-4D97-AF65-F5344CB8AC3E}">
        <p14:creationId xmlns:p14="http://schemas.microsoft.com/office/powerpoint/2010/main" val="3796554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00FF"/>
                </a:solidFill>
              </a:rPr>
              <a:t>Mini-MOWG September 28, 2021</a:t>
            </a:r>
          </a:p>
        </p:txBody>
      </p:sp>
      <p:sp>
        <p:nvSpPr>
          <p:cNvPr id="3" name="Content Placeholder 2"/>
          <p:cNvSpPr>
            <a:spLocks noGrp="1"/>
          </p:cNvSpPr>
          <p:nvPr>
            <p:ph idx="1"/>
          </p:nvPr>
        </p:nvSpPr>
        <p:spPr>
          <a:xfrm>
            <a:off x="457200" y="1270450"/>
            <a:ext cx="8229600" cy="5405479"/>
          </a:xfrm>
        </p:spPr>
        <p:txBody>
          <a:bodyPr>
            <a:normAutofit fontScale="92500" lnSpcReduction="10000"/>
          </a:bodyPr>
          <a:lstStyle/>
          <a:p>
            <a:r>
              <a:rPr lang="en-US" sz="2400" dirty="0"/>
              <a:t>We have a very good operational framework that has been put in place to ensure safety of our missions which include inter-agency and international partners</a:t>
            </a:r>
          </a:p>
          <a:p>
            <a:r>
              <a:rPr lang="en-US" sz="2400" dirty="0"/>
              <a:t>We have learned and adjusted along the way to improve this framework and make operations and coordination more efficient</a:t>
            </a:r>
          </a:p>
          <a:p>
            <a:r>
              <a:rPr lang="en-US" sz="2400" dirty="0"/>
              <a:t>We have seen missions come and go</a:t>
            </a:r>
          </a:p>
          <a:p>
            <a:r>
              <a:rPr lang="en-US" sz="2400" dirty="0"/>
              <a:t>There have always been good reasons to keep continuity of the valuable science record and to establish new types of coordination by adding missions to the constellation</a:t>
            </a:r>
          </a:p>
          <a:p>
            <a:r>
              <a:rPr lang="en-US" sz="2400" dirty="0"/>
              <a:t>Unfortunately, there are no longer any planned replacement missions for the EOS spacecraft (Terra, Aqua, Aura) </a:t>
            </a:r>
          </a:p>
          <a:p>
            <a:r>
              <a:rPr lang="en-US" sz="2400" dirty="0"/>
              <a:t>With fewer members in the A-Train, it is time to consider an alternate approach</a:t>
            </a:r>
          </a:p>
          <a:p>
            <a:pPr lvl="1"/>
            <a:endParaRPr lang="en-US" sz="2400" dirty="0"/>
          </a:p>
          <a:p>
            <a:r>
              <a:rPr lang="en-US" sz="2400" dirty="0"/>
              <a:t>Ultimately, the end goal is to produce valuable science!</a:t>
            </a:r>
          </a:p>
        </p:txBody>
      </p:sp>
      <p:sp>
        <p:nvSpPr>
          <p:cNvPr id="4" name="Slide Number Placeholder 3"/>
          <p:cNvSpPr>
            <a:spLocks noGrp="1"/>
          </p:cNvSpPr>
          <p:nvPr>
            <p:ph type="sldNum" sz="quarter" idx="12"/>
          </p:nvPr>
        </p:nvSpPr>
        <p:spPr/>
        <p:txBody>
          <a:bodyPr/>
          <a:lstStyle/>
          <a:p>
            <a:fld id="{7D71D84F-F99E-AA4D-AEB0-4E72F1AAA5C3}" type="slidenum">
              <a:rPr lang="en-US" smtClean="0"/>
              <a:pPr/>
              <a:t>3</a:t>
            </a:fld>
            <a:endParaRPr lang="en-US" dirty="0"/>
          </a:p>
        </p:txBody>
      </p:sp>
    </p:spTree>
    <p:extLst>
      <p:ext uri="{BB962C8B-B14F-4D97-AF65-F5344CB8AC3E}">
        <p14:creationId xmlns:p14="http://schemas.microsoft.com/office/powerpoint/2010/main" val="3665146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554" y="823514"/>
            <a:ext cx="8229600" cy="312367"/>
          </a:xfrm>
        </p:spPr>
        <p:txBody>
          <a:bodyPr>
            <a:noAutofit/>
          </a:bodyPr>
          <a:lstStyle/>
          <a:p>
            <a:pPr>
              <a:spcBef>
                <a:spcPts val="0"/>
              </a:spcBef>
            </a:pPr>
            <a:r>
              <a:rPr lang="en-US" sz="2400" dirty="0">
                <a:solidFill>
                  <a:srgbClr val="0000FF"/>
                </a:solidFill>
                <a:cs typeface="Arial" panose="020B0604020202020204" pitchFamily="34" charset="0"/>
              </a:rPr>
              <a:t>Earth Science Mission Operations (ESMO)</a:t>
            </a:r>
            <a:endParaRPr lang="en-US" sz="2400" dirty="0"/>
          </a:p>
        </p:txBody>
      </p:sp>
      <p:sp>
        <p:nvSpPr>
          <p:cNvPr id="35" name="Rectangle 34"/>
          <p:cNvSpPr/>
          <p:nvPr/>
        </p:nvSpPr>
        <p:spPr>
          <a:xfrm>
            <a:off x="2967061" y="1199623"/>
            <a:ext cx="2402361" cy="1588581"/>
          </a:xfrm>
          <a:prstGeom prst="rect">
            <a:avLst/>
          </a:prstGeom>
          <a:ln w="34925" cmpd="dbl">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Project Manager</a:t>
            </a:r>
          </a:p>
          <a:p>
            <a:pPr algn="ctr" eaLnBrk="1" fontAlgn="auto" hangingPunct="1">
              <a:spcBef>
                <a:spcPts val="0"/>
              </a:spcBef>
              <a:spcAft>
                <a:spcPts val="0"/>
              </a:spcAft>
            </a:pPr>
            <a:r>
              <a:rPr lang="en-US" sz="1200" dirty="0">
                <a:solidFill>
                  <a:prstClr val="black"/>
                </a:solidFill>
              </a:rPr>
              <a:t>Wynn Watson</a:t>
            </a:r>
          </a:p>
          <a:p>
            <a:pPr algn="ctr" eaLnBrk="1" fontAlgn="auto" hangingPunct="1">
              <a:spcBef>
                <a:spcPts val="0"/>
              </a:spcBef>
              <a:spcAft>
                <a:spcPts val="0"/>
              </a:spcAft>
            </a:pPr>
            <a:endParaRPr lang="en-US" sz="600" b="1" dirty="0">
              <a:solidFill>
                <a:prstClr val="black"/>
              </a:solidFill>
            </a:endParaRPr>
          </a:p>
          <a:p>
            <a:pPr algn="ctr" eaLnBrk="1" fontAlgn="auto" hangingPunct="1">
              <a:spcBef>
                <a:spcPts val="0"/>
              </a:spcBef>
              <a:spcAft>
                <a:spcPts val="0"/>
              </a:spcAft>
            </a:pPr>
            <a:r>
              <a:rPr lang="en-US" sz="1100" b="1" dirty="0">
                <a:solidFill>
                  <a:prstClr val="black"/>
                </a:solidFill>
              </a:rPr>
              <a:t>Deputy Project Manager – Operations</a:t>
            </a:r>
          </a:p>
          <a:p>
            <a:pPr algn="ctr"/>
            <a:r>
              <a:rPr lang="en-US" sz="1200" dirty="0">
                <a:solidFill>
                  <a:schemeClr val="tx1"/>
                </a:solidFill>
              </a:rPr>
              <a:t>Jamie Pawloski</a:t>
            </a:r>
          </a:p>
          <a:p>
            <a:pPr algn="ctr" eaLnBrk="1" fontAlgn="auto" hangingPunct="1">
              <a:spcBef>
                <a:spcPts val="0"/>
              </a:spcBef>
              <a:spcAft>
                <a:spcPts val="0"/>
              </a:spcAft>
            </a:pPr>
            <a:r>
              <a:rPr lang="en-US" sz="1100" b="1" dirty="0">
                <a:solidFill>
                  <a:prstClr val="black"/>
                </a:solidFill>
              </a:rPr>
              <a:t>Deputy Project Manager – Technical</a:t>
            </a:r>
          </a:p>
          <a:p>
            <a:pPr algn="ctr" eaLnBrk="1" fontAlgn="auto" hangingPunct="1">
              <a:spcBef>
                <a:spcPts val="0"/>
              </a:spcBef>
              <a:spcAft>
                <a:spcPts val="0"/>
              </a:spcAft>
            </a:pPr>
            <a:r>
              <a:rPr lang="en-US" sz="1200" dirty="0">
                <a:solidFill>
                  <a:prstClr val="black"/>
                </a:solidFill>
              </a:rPr>
              <a:t>Eric Moyer</a:t>
            </a:r>
          </a:p>
          <a:p>
            <a:pPr algn="ctr" eaLnBrk="1" fontAlgn="auto" hangingPunct="1">
              <a:spcBef>
                <a:spcPts val="0"/>
              </a:spcBef>
              <a:spcAft>
                <a:spcPts val="0"/>
              </a:spcAft>
            </a:pPr>
            <a:r>
              <a:rPr lang="en-US" sz="1100" b="1" dirty="0">
                <a:solidFill>
                  <a:prstClr val="black"/>
                </a:solidFill>
              </a:rPr>
              <a:t>Deputy Project Manager – Resources</a:t>
            </a:r>
          </a:p>
          <a:p>
            <a:pPr algn="ctr" eaLnBrk="1" fontAlgn="auto" hangingPunct="1">
              <a:spcBef>
                <a:spcPts val="0"/>
              </a:spcBef>
              <a:spcAft>
                <a:spcPts val="0"/>
              </a:spcAft>
            </a:pPr>
            <a:r>
              <a:rPr lang="en-US" sz="1200" dirty="0">
                <a:solidFill>
                  <a:prstClr val="black"/>
                </a:solidFill>
              </a:rPr>
              <a:t>Tracy Parlate</a:t>
            </a:r>
            <a:endParaRPr lang="en-US" sz="1200" dirty="0">
              <a:solidFill>
                <a:srgbClr val="FF0000"/>
              </a:solidFill>
            </a:endParaRPr>
          </a:p>
        </p:txBody>
      </p:sp>
      <p:sp>
        <p:nvSpPr>
          <p:cNvPr id="49" name="Rectangle 48"/>
          <p:cNvSpPr/>
          <p:nvPr/>
        </p:nvSpPr>
        <p:spPr>
          <a:xfrm>
            <a:off x="5716519" y="3566014"/>
            <a:ext cx="2677163" cy="1530856"/>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Mission Directors / Managers</a:t>
            </a:r>
          </a:p>
          <a:p>
            <a:pPr algn="ctr" eaLnBrk="1" fontAlgn="auto" hangingPunct="1">
              <a:spcBef>
                <a:spcPts val="0"/>
              </a:spcBef>
              <a:spcAft>
                <a:spcPts val="0"/>
              </a:spcAft>
            </a:pPr>
            <a:r>
              <a:rPr lang="en-US" sz="1200" b="1" dirty="0">
                <a:solidFill>
                  <a:prstClr val="black"/>
                </a:solidFill>
              </a:rPr>
              <a:t>Aqua</a:t>
            </a:r>
            <a:r>
              <a:rPr lang="en-US" sz="1200" dirty="0">
                <a:solidFill>
                  <a:prstClr val="black"/>
                </a:solidFill>
              </a:rPr>
              <a:t>: Bill Guit</a:t>
            </a:r>
          </a:p>
          <a:p>
            <a:pPr algn="ctr" eaLnBrk="1" fontAlgn="auto" hangingPunct="1">
              <a:spcBef>
                <a:spcPts val="0"/>
              </a:spcBef>
              <a:spcAft>
                <a:spcPts val="0"/>
              </a:spcAft>
            </a:pPr>
            <a:r>
              <a:rPr lang="en-US" sz="1200" b="1" dirty="0">
                <a:solidFill>
                  <a:schemeClr val="tx1"/>
                </a:solidFill>
              </a:rPr>
              <a:t>Aura</a:t>
            </a:r>
            <a:r>
              <a:rPr lang="en-US" sz="1200" dirty="0">
                <a:solidFill>
                  <a:schemeClr val="tx1"/>
                </a:solidFill>
              </a:rPr>
              <a:t>: Dominic Fisher</a:t>
            </a:r>
          </a:p>
          <a:p>
            <a:pPr algn="ctr"/>
            <a:r>
              <a:rPr lang="en-US" sz="1200" b="1" dirty="0">
                <a:solidFill>
                  <a:prstClr val="black"/>
                </a:solidFill>
              </a:rPr>
              <a:t>Terra</a:t>
            </a:r>
            <a:r>
              <a:rPr lang="en-US" sz="1200" dirty="0">
                <a:solidFill>
                  <a:prstClr val="black"/>
                </a:solidFill>
              </a:rPr>
              <a:t>: Dimitrios Mantziaras</a:t>
            </a:r>
          </a:p>
          <a:p>
            <a:pPr algn="ctr"/>
            <a:r>
              <a:rPr lang="en-US" sz="1200" b="1" dirty="0">
                <a:solidFill>
                  <a:prstClr val="black"/>
                </a:solidFill>
              </a:rPr>
              <a:t>GPM</a:t>
            </a:r>
            <a:r>
              <a:rPr lang="en-US" sz="1200" dirty="0">
                <a:solidFill>
                  <a:prstClr val="black"/>
                </a:solidFill>
              </a:rPr>
              <a:t>: </a:t>
            </a:r>
            <a:r>
              <a:rPr lang="en-US" sz="1200" dirty="0">
                <a:solidFill>
                  <a:schemeClr val="tx1"/>
                </a:solidFill>
              </a:rPr>
              <a:t>Tony Scaffardi</a:t>
            </a:r>
          </a:p>
          <a:p>
            <a:pPr algn="ctr"/>
            <a:r>
              <a:rPr lang="en-US" sz="1200" b="1" dirty="0">
                <a:solidFill>
                  <a:prstClr val="black"/>
                </a:solidFill>
              </a:rPr>
              <a:t>ICESat-2</a:t>
            </a:r>
            <a:r>
              <a:rPr lang="en-US" sz="1200" dirty="0">
                <a:solidFill>
                  <a:prstClr val="black"/>
                </a:solidFill>
              </a:rPr>
              <a:t>: James Jaranyi &amp;</a:t>
            </a:r>
          </a:p>
          <a:p>
            <a:pPr algn="ctr"/>
            <a:r>
              <a:rPr lang="en-US" sz="1200" dirty="0">
                <a:solidFill>
                  <a:srgbClr val="0000FF"/>
                </a:solidFill>
              </a:rPr>
              <a:t>VACANT</a:t>
            </a:r>
          </a:p>
          <a:p>
            <a:pPr algn="ctr"/>
            <a:r>
              <a:rPr lang="en-US" sz="1200" dirty="0">
                <a:solidFill>
                  <a:srgbClr val="0000FF"/>
                </a:solidFill>
              </a:rPr>
              <a:t>GEDI/TSIS-1: VACANT</a:t>
            </a:r>
          </a:p>
        </p:txBody>
      </p:sp>
      <p:sp>
        <p:nvSpPr>
          <p:cNvPr id="50" name="Rectangle 49"/>
          <p:cNvSpPr/>
          <p:nvPr/>
        </p:nvSpPr>
        <p:spPr>
          <a:xfrm>
            <a:off x="5700585" y="1204002"/>
            <a:ext cx="2961570" cy="1965423"/>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Project Scientists</a:t>
            </a:r>
          </a:p>
          <a:p>
            <a:pPr algn="ctr"/>
            <a:r>
              <a:rPr lang="en-US" sz="1200" b="1" dirty="0"/>
              <a:t>Earth Observing System (EOS) Senior Project Scientist &amp; A-Train Project Scientist: </a:t>
            </a:r>
            <a:r>
              <a:rPr lang="en-US" sz="1200" dirty="0"/>
              <a:t>Steven Platnick</a:t>
            </a:r>
          </a:p>
          <a:p>
            <a:pPr algn="ctr"/>
            <a:r>
              <a:rPr lang="en-US" sz="1200" b="1" dirty="0"/>
              <a:t>Aqua</a:t>
            </a:r>
            <a:r>
              <a:rPr lang="en-US" sz="1200" dirty="0"/>
              <a:t>: Claire Parkinson</a:t>
            </a:r>
          </a:p>
          <a:p>
            <a:pPr algn="ctr"/>
            <a:r>
              <a:rPr lang="en-US" sz="1200" dirty="0"/>
              <a:t>    Deputy - Lazaros Oreopoulos</a:t>
            </a:r>
          </a:p>
          <a:p>
            <a:pPr algn="ctr"/>
            <a:r>
              <a:rPr lang="en-US" sz="1200" b="1" dirty="0"/>
              <a:t>Aura</a:t>
            </a:r>
            <a:r>
              <a:rPr lang="en-US" sz="1200" dirty="0"/>
              <a:t>: </a:t>
            </a:r>
            <a:r>
              <a:rPr lang="en-US" sz="1200" dirty="0">
                <a:solidFill>
                  <a:schemeClr val="tx1"/>
                </a:solidFill>
              </a:rPr>
              <a:t>Bryan Duncan </a:t>
            </a:r>
          </a:p>
          <a:p>
            <a:pPr algn="ctr"/>
            <a:r>
              <a:rPr lang="en-US" sz="1200" dirty="0"/>
              <a:t>Deputy – </a:t>
            </a:r>
            <a:r>
              <a:rPr lang="en-US" sz="1200" dirty="0">
                <a:solidFill>
                  <a:srgbClr val="0000FF"/>
                </a:solidFill>
              </a:rPr>
              <a:t>Nick Krotkov</a:t>
            </a:r>
          </a:p>
          <a:p>
            <a:pPr algn="ctr"/>
            <a:r>
              <a:rPr lang="en-US" sz="1200" b="1" dirty="0"/>
              <a:t>Terra</a:t>
            </a:r>
            <a:r>
              <a:rPr lang="en-US" sz="1200" dirty="0"/>
              <a:t>: Kurt Thome</a:t>
            </a:r>
          </a:p>
          <a:p>
            <a:pPr algn="ctr"/>
            <a:r>
              <a:rPr lang="en-US" sz="1200" dirty="0"/>
              <a:t>    Deputy - Si-Chee </a:t>
            </a:r>
            <a:r>
              <a:rPr lang="en-US" sz="1200" dirty="0" err="1"/>
              <a:t>Tsay</a:t>
            </a:r>
            <a:endParaRPr lang="en-US" sz="1200" dirty="0"/>
          </a:p>
          <a:p>
            <a:pPr algn="ctr"/>
            <a:r>
              <a:rPr lang="en-US" sz="1200" dirty="0"/>
              <a:t>    Deputy – Robert Wolfe</a:t>
            </a:r>
          </a:p>
        </p:txBody>
      </p:sp>
      <p:cxnSp>
        <p:nvCxnSpPr>
          <p:cNvPr id="59" name="Elbow Connector 58"/>
          <p:cNvCxnSpPr>
            <a:cxnSpLocks/>
            <a:endCxn id="50" idx="2"/>
          </p:cNvCxnSpPr>
          <p:nvPr/>
        </p:nvCxnSpPr>
        <p:spPr>
          <a:xfrm flipV="1">
            <a:off x="4168243" y="3169425"/>
            <a:ext cx="3013127" cy="215778"/>
          </a:xfrm>
          <a:prstGeom prst="bentConnector2">
            <a:avLst/>
          </a:prstGeom>
          <a:ln>
            <a:prstDash val="dash"/>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432555" y="4711338"/>
            <a:ext cx="2931125" cy="1020394"/>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Flight Dynamics</a:t>
            </a:r>
          </a:p>
          <a:p>
            <a:pPr algn="ctr" eaLnBrk="1" fontAlgn="auto" hangingPunct="1">
              <a:spcBef>
                <a:spcPts val="0"/>
              </a:spcBef>
              <a:spcAft>
                <a:spcPts val="0"/>
              </a:spcAft>
            </a:pPr>
            <a:endParaRPr lang="en-US" sz="600" b="1" dirty="0">
              <a:solidFill>
                <a:prstClr val="black"/>
              </a:solidFill>
            </a:endParaRPr>
          </a:p>
          <a:p>
            <a:pPr algn="ctr"/>
            <a:r>
              <a:rPr lang="en-US" sz="1200" b="1" dirty="0">
                <a:solidFill>
                  <a:prstClr val="black"/>
                </a:solidFill>
              </a:rPr>
              <a:t>EOS Operations &amp; Analysis Manager</a:t>
            </a:r>
            <a:r>
              <a:rPr lang="en-US" sz="1200" dirty="0">
                <a:solidFill>
                  <a:prstClr val="black"/>
                </a:solidFill>
              </a:rPr>
              <a:t>: </a:t>
            </a:r>
            <a:r>
              <a:rPr lang="en-US" sz="1200" dirty="0">
                <a:solidFill>
                  <a:schemeClr val="tx1"/>
                </a:solidFill>
              </a:rPr>
              <a:t>Tiffany Hoerbelt</a:t>
            </a:r>
          </a:p>
          <a:p>
            <a:pPr algn="ctr" eaLnBrk="1" fontAlgn="auto" hangingPunct="1">
              <a:spcBef>
                <a:spcPts val="0"/>
              </a:spcBef>
              <a:spcAft>
                <a:spcPts val="0"/>
              </a:spcAft>
            </a:pPr>
            <a:r>
              <a:rPr lang="en-US" sz="1200" b="1" dirty="0">
                <a:solidFill>
                  <a:schemeClr val="tx1"/>
                </a:solidFill>
              </a:rPr>
              <a:t>EOS Deputy</a:t>
            </a:r>
            <a:r>
              <a:rPr lang="en-US" sz="1200" dirty="0">
                <a:solidFill>
                  <a:schemeClr val="tx1"/>
                </a:solidFill>
              </a:rPr>
              <a:t>: </a:t>
            </a:r>
            <a:r>
              <a:rPr lang="en-US" sz="1200" dirty="0">
                <a:solidFill>
                  <a:srgbClr val="0000FF"/>
                </a:solidFill>
              </a:rPr>
              <a:t>Becky Mesarch</a:t>
            </a:r>
          </a:p>
          <a:p>
            <a:pPr algn="ctr"/>
            <a:r>
              <a:rPr lang="en-US" sz="1200" b="1" dirty="0">
                <a:solidFill>
                  <a:schemeClr val="tx1"/>
                </a:solidFill>
              </a:rPr>
              <a:t>Software Development</a:t>
            </a:r>
            <a:r>
              <a:rPr lang="en-US" sz="1200" dirty="0">
                <a:solidFill>
                  <a:schemeClr val="tx1"/>
                </a:solidFill>
              </a:rPr>
              <a:t>: Nancy Smith</a:t>
            </a:r>
          </a:p>
        </p:txBody>
      </p:sp>
      <p:cxnSp>
        <p:nvCxnSpPr>
          <p:cNvPr id="61" name="Elbow Connector 60"/>
          <p:cNvCxnSpPr>
            <a:cxnSpLocks/>
            <a:stCxn id="35" idx="2"/>
            <a:endCxn id="60" idx="3"/>
          </p:cNvCxnSpPr>
          <p:nvPr/>
        </p:nvCxnSpPr>
        <p:spPr>
          <a:xfrm rot="5400000">
            <a:off x="2549296" y="3602588"/>
            <a:ext cx="2433331" cy="804562"/>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32D79C5B-F6CB-458D-8628-E7F2587DD029}" type="slidenum">
              <a:rPr lang="en-US" smtClean="0"/>
              <a:pPr/>
              <a:t>4</a:t>
            </a:fld>
            <a:endParaRPr lang="en-US" dirty="0"/>
          </a:p>
        </p:txBody>
      </p:sp>
      <p:sp>
        <p:nvSpPr>
          <p:cNvPr id="31" name="Rectangle 30"/>
          <p:cNvSpPr/>
          <p:nvPr/>
        </p:nvSpPr>
        <p:spPr>
          <a:xfrm>
            <a:off x="2147207" y="3362247"/>
            <a:ext cx="1280775" cy="820500"/>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t>Project Admin</a:t>
            </a:r>
          </a:p>
          <a:p>
            <a:pPr algn="ctr"/>
            <a:r>
              <a:rPr lang="en-US" sz="1200" dirty="0"/>
              <a:t>Selene Annadale</a:t>
            </a:r>
          </a:p>
          <a:p>
            <a:pPr algn="ctr"/>
            <a:r>
              <a:rPr lang="en-US" sz="1200" dirty="0"/>
              <a:t>Diane Trakas</a:t>
            </a:r>
          </a:p>
        </p:txBody>
      </p:sp>
      <p:cxnSp>
        <p:nvCxnSpPr>
          <p:cNvPr id="42" name="Straight Connector 41"/>
          <p:cNvCxnSpPr>
            <a:cxnSpLocks/>
            <a:stCxn id="31" idx="3"/>
          </p:cNvCxnSpPr>
          <p:nvPr/>
        </p:nvCxnSpPr>
        <p:spPr>
          <a:xfrm>
            <a:off x="3427982" y="3772497"/>
            <a:ext cx="7402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Elbow Connector 53"/>
          <p:cNvCxnSpPr>
            <a:cxnSpLocks/>
            <a:stCxn id="35" idx="2"/>
            <a:endCxn id="49" idx="1"/>
          </p:cNvCxnSpPr>
          <p:nvPr/>
        </p:nvCxnSpPr>
        <p:spPr>
          <a:xfrm rot="16200000" flipH="1">
            <a:off x="4170761" y="2785684"/>
            <a:ext cx="1543238" cy="154827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4288736" y="5658377"/>
            <a:ext cx="2131290" cy="694084"/>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Earth Science Constellation </a:t>
            </a:r>
            <a:r>
              <a:rPr lang="en-US" sz="1200" b="1" dirty="0">
                <a:solidFill>
                  <a:schemeClr val="tx1"/>
                </a:solidFill>
              </a:rPr>
              <a:t>Manager</a:t>
            </a:r>
            <a:r>
              <a:rPr lang="en-US" sz="1200" dirty="0">
                <a:solidFill>
                  <a:schemeClr val="tx1"/>
                </a:solidFill>
              </a:rPr>
              <a:t> </a:t>
            </a:r>
          </a:p>
          <a:p>
            <a:pPr algn="ctr" eaLnBrk="1" fontAlgn="auto" hangingPunct="1">
              <a:spcBef>
                <a:spcPts val="0"/>
              </a:spcBef>
              <a:spcAft>
                <a:spcPts val="0"/>
              </a:spcAft>
            </a:pPr>
            <a:r>
              <a:rPr lang="en-US" sz="1200" dirty="0">
                <a:solidFill>
                  <a:schemeClr val="tx1"/>
                </a:solidFill>
              </a:rPr>
              <a:t>Mike Machado</a:t>
            </a:r>
          </a:p>
        </p:txBody>
      </p:sp>
      <p:sp>
        <p:nvSpPr>
          <p:cNvPr id="51" name="Rectangle 50"/>
          <p:cNvSpPr/>
          <p:nvPr/>
        </p:nvSpPr>
        <p:spPr>
          <a:xfrm>
            <a:off x="7046882" y="5601119"/>
            <a:ext cx="1346800" cy="820500"/>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t>Constellation Support</a:t>
            </a:r>
          </a:p>
          <a:p>
            <a:pPr algn="ctr"/>
            <a:r>
              <a:rPr lang="en-US" sz="1200" strike="sngStrike" dirty="0"/>
              <a:t>Nancy Herndon</a:t>
            </a:r>
          </a:p>
          <a:p>
            <a:pPr algn="ctr"/>
            <a:r>
              <a:rPr lang="en-US" sz="1200" dirty="0">
                <a:solidFill>
                  <a:srgbClr val="0000FF"/>
                </a:solidFill>
              </a:rPr>
              <a:t>Mark Heigh</a:t>
            </a:r>
          </a:p>
        </p:txBody>
      </p:sp>
      <p:cxnSp>
        <p:nvCxnSpPr>
          <p:cNvPr id="52" name="Straight Connector 51"/>
          <p:cNvCxnSpPr>
            <a:cxnSpLocks/>
            <a:stCxn id="47" idx="3"/>
            <a:endCxn id="51" idx="1"/>
          </p:cNvCxnSpPr>
          <p:nvPr/>
        </p:nvCxnSpPr>
        <p:spPr>
          <a:xfrm>
            <a:off x="6420026" y="6005419"/>
            <a:ext cx="626856" cy="59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23315" y="1204002"/>
            <a:ext cx="2487228" cy="84577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Conjunction Assessment Risk Analysis (CARA)</a:t>
            </a:r>
          </a:p>
          <a:p>
            <a:pPr algn="ctr"/>
            <a:r>
              <a:rPr lang="en-US" sz="1200" b="1" dirty="0"/>
              <a:t>Manager: </a:t>
            </a:r>
            <a:r>
              <a:rPr lang="en-US" sz="1200" dirty="0"/>
              <a:t>Lauri Newman</a:t>
            </a:r>
          </a:p>
          <a:p>
            <a:pPr algn="ctr"/>
            <a:r>
              <a:rPr lang="en-US" sz="1200" b="1" dirty="0"/>
              <a:t>Deputy: </a:t>
            </a:r>
            <a:r>
              <a:rPr lang="en-US" sz="1200" dirty="0"/>
              <a:t>Alinda Mashiku </a:t>
            </a:r>
            <a:endParaRPr lang="en-US" sz="1200" dirty="0">
              <a:solidFill>
                <a:srgbClr val="0000FF"/>
              </a:solidFill>
            </a:endParaRPr>
          </a:p>
        </p:txBody>
      </p:sp>
      <p:cxnSp>
        <p:nvCxnSpPr>
          <p:cNvPr id="24" name="Elbow Connector 23"/>
          <p:cNvCxnSpPr>
            <a:cxnSpLocks/>
            <a:stCxn id="17" idx="2"/>
          </p:cNvCxnSpPr>
          <p:nvPr/>
        </p:nvCxnSpPr>
        <p:spPr>
          <a:xfrm rot="16200000" flipH="1">
            <a:off x="2352338" y="1164364"/>
            <a:ext cx="938840" cy="2709658"/>
          </a:xfrm>
          <a:prstGeom prst="bentConnector2">
            <a:avLst/>
          </a:prstGeom>
          <a:ln>
            <a:prstDash val="dash"/>
          </a:ln>
        </p:spPr>
        <p:style>
          <a:lnRef idx="1">
            <a:schemeClr val="accent1"/>
          </a:lnRef>
          <a:fillRef idx="0">
            <a:schemeClr val="accent1"/>
          </a:fillRef>
          <a:effectRef idx="0">
            <a:schemeClr val="accent1"/>
          </a:effectRef>
          <a:fontRef idx="minor">
            <a:schemeClr val="tx1"/>
          </a:fontRef>
        </p:style>
      </p:cxnSp>
      <p:cxnSp>
        <p:nvCxnSpPr>
          <p:cNvPr id="32" name="Elbow Connector 53">
            <a:extLst>
              <a:ext uri="{FF2B5EF4-FFF2-40B4-BE49-F238E27FC236}">
                <a16:creationId xmlns:a16="http://schemas.microsoft.com/office/drawing/2014/main" id="{83ED32BE-4906-4B2F-ACAD-1825227B1794}"/>
              </a:ext>
            </a:extLst>
          </p:cNvPr>
          <p:cNvCxnSpPr>
            <a:cxnSpLocks/>
            <a:endCxn id="47" idx="0"/>
          </p:cNvCxnSpPr>
          <p:nvPr/>
        </p:nvCxnSpPr>
        <p:spPr>
          <a:xfrm>
            <a:off x="4168243" y="5221535"/>
            <a:ext cx="1186138" cy="436842"/>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824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98500" y="941249"/>
            <a:ext cx="7772400" cy="761504"/>
          </a:xfrm>
        </p:spPr>
        <p:txBody>
          <a:bodyPr>
            <a:normAutofit/>
          </a:bodyPr>
          <a:lstStyle/>
          <a:p>
            <a:pPr eaLnBrk="1" hangingPunct="1"/>
            <a:r>
              <a:rPr lang="en-US" sz="4000" b="1" dirty="0">
                <a:ea typeface="ＭＳ Ｐゴシック"/>
                <a:cs typeface="ＭＳ Ｐゴシック"/>
              </a:rPr>
              <a:t>MOWG Charter</a:t>
            </a:r>
            <a:endParaRPr lang="en-US" sz="4000" dirty="0">
              <a:ea typeface="ＭＳ Ｐゴシック"/>
              <a:cs typeface="ＭＳ Ｐゴシック"/>
            </a:endParaRPr>
          </a:p>
        </p:txBody>
      </p:sp>
      <p:sp>
        <p:nvSpPr>
          <p:cNvPr id="21507" name="Rectangle 3"/>
          <p:cNvSpPr>
            <a:spLocks noGrp="1" noChangeArrowheads="1"/>
          </p:cNvSpPr>
          <p:nvPr>
            <p:ph type="body" sz="half" idx="1"/>
          </p:nvPr>
        </p:nvSpPr>
        <p:spPr>
          <a:xfrm>
            <a:off x="229318" y="1702753"/>
            <a:ext cx="8696392" cy="4536295"/>
          </a:xfrm>
        </p:spPr>
        <p:txBody>
          <a:bodyPr>
            <a:noAutofit/>
          </a:bodyPr>
          <a:lstStyle/>
          <a:p>
            <a:pPr marL="0" indent="0" algn="ctr" eaLnBrk="1" hangingPunct="1">
              <a:spcBef>
                <a:spcPts val="0"/>
              </a:spcBef>
              <a:buFontTx/>
              <a:buNone/>
            </a:pPr>
            <a:r>
              <a:rPr lang="en-US" sz="3600" b="1" i="1" dirty="0">
                <a:ea typeface="ＭＳ Ｐゴシック"/>
                <a:cs typeface="ＭＳ Ｐゴシック"/>
              </a:rPr>
              <a:t>The Constellation mission teams</a:t>
            </a:r>
          </a:p>
          <a:p>
            <a:pPr marL="0" indent="0" algn="ctr" eaLnBrk="1" hangingPunct="1">
              <a:spcBef>
                <a:spcPts val="0"/>
              </a:spcBef>
              <a:buFontTx/>
              <a:buNone/>
            </a:pPr>
            <a:r>
              <a:rPr lang="en-US" sz="3600" b="1" i="1" u="sng" dirty="0">
                <a:ea typeface="ＭＳ Ｐゴシック"/>
                <a:cs typeface="ＭＳ Ｐゴシック"/>
              </a:rPr>
              <a:t>enable nearly simultaneous </a:t>
            </a:r>
          </a:p>
          <a:p>
            <a:pPr marL="0" indent="0" algn="ctr" eaLnBrk="1" hangingPunct="1">
              <a:spcBef>
                <a:spcPts val="0"/>
              </a:spcBef>
              <a:buFontTx/>
              <a:buNone/>
            </a:pPr>
            <a:r>
              <a:rPr lang="en-US" sz="3600" b="1" i="1" u="sng" dirty="0">
                <a:ea typeface="ＭＳ Ｐゴシック"/>
                <a:cs typeface="ＭＳ Ｐゴシック"/>
              </a:rPr>
              <a:t>science observations</a:t>
            </a:r>
            <a:r>
              <a:rPr lang="en-US" sz="3600" b="1" i="1" dirty="0">
                <a:ea typeface="ＭＳ Ｐゴシック"/>
                <a:cs typeface="ＭＳ Ｐゴシック"/>
              </a:rPr>
              <a:t> by </a:t>
            </a:r>
          </a:p>
          <a:p>
            <a:pPr marL="0" indent="0" algn="ctr" eaLnBrk="1" hangingPunct="1">
              <a:spcBef>
                <a:spcPts val="0"/>
              </a:spcBef>
              <a:buFontTx/>
              <a:buNone/>
            </a:pPr>
            <a:r>
              <a:rPr lang="en-US" sz="3600" b="1" i="1" u="sng" dirty="0">
                <a:ea typeface="ＭＳ Ｐゴシック"/>
                <a:cs typeface="ＭＳ Ｐゴシック"/>
              </a:rPr>
              <a:t>coordinating</a:t>
            </a:r>
            <a:r>
              <a:rPr lang="en-US" sz="3600" b="1" i="1" dirty="0">
                <a:ea typeface="ＭＳ Ｐゴシック"/>
                <a:cs typeface="ＭＳ Ｐゴシック"/>
              </a:rPr>
              <a:t> their operations and </a:t>
            </a:r>
          </a:p>
          <a:p>
            <a:pPr marL="0" indent="0" algn="ctr" eaLnBrk="1" hangingPunct="1">
              <a:spcBef>
                <a:spcPts val="0"/>
              </a:spcBef>
              <a:buFontTx/>
              <a:buNone/>
            </a:pPr>
            <a:r>
              <a:rPr lang="en-US" sz="3600" b="1" i="1" u="sng" dirty="0">
                <a:ea typeface="ＭＳ Ｐゴシック"/>
                <a:cs typeface="ＭＳ Ｐゴシック"/>
              </a:rPr>
              <a:t>cooperating</a:t>
            </a:r>
            <a:r>
              <a:rPr lang="en-US" sz="3600" b="1" i="1" dirty="0">
                <a:ea typeface="ＭＳ Ｐゴシック"/>
                <a:cs typeface="ＭＳ Ｐゴシック"/>
              </a:rPr>
              <a:t> with each other to</a:t>
            </a:r>
          </a:p>
          <a:p>
            <a:pPr marL="0" indent="0" algn="ctr" eaLnBrk="1" hangingPunct="1">
              <a:spcBef>
                <a:spcPts val="0"/>
              </a:spcBef>
              <a:buFontTx/>
              <a:buNone/>
            </a:pPr>
            <a:r>
              <a:rPr lang="en-US" sz="3600" b="1" i="1" u="sng" dirty="0">
                <a:ea typeface="ＭＳ Ｐゴシック"/>
                <a:cs typeface="ＭＳ Ｐゴシック"/>
              </a:rPr>
              <a:t>ensure the safety of the constellations</a:t>
            </a:r>
            <a:r>
              <a:rPr lang="en-US" sz="4000" b="1" i="1" u="sng" dirty="0">
                <a:ea typeface="ＭＳ Ｐゴシック"/>
                <a:cs typeface="ＭＳ Ｐゴシック"/>
              </a:rPr>
              <a:t>.</a:t>
            </a:r>
            <a:endParaRPr lang="en-US" sz="4000" b="1" i="1" dirty="0">
              <a:ea typeface="ＭＳ Ｐゴシック"/>
              <a:cs typeface="ＭＳ Ｐゴシック"/>
            </a:endParaRPr>
          </a:p>
        </p:txBody>
      </p:sp>
      <p:sp>
        <p:nvSpPr>
          <p:cNvPr id="2" name="Slide Number Placeholder 1"/>
          <p:cNvSpPr>
            <a:spLocks noGrp="1"/>
          </p:cNvSpPr>
          <p:nvPr>
            <p:ph type="sldNum" sz="quarter" idx="10"/>
          </p:nvPr>
        </p:nvSpPr>
        <p:spPr/>
        <p:txBody>
          <a:bodyPr/>
          <a:lstStyle/>
          <a:p>
            <a:pPr>
              <a:defRPr/>
            </a:pPr>
            <a:fld id="{7FA6987E-8B37-4CCB-9222-CBAB26C8E958}" type="slidenum">
              <a:rPr lang="en-US" smtClean="0"/>
              <a:pPr>
                <a:defRPr/>
              </a:pPr>
              <a:t>5</a:t>
            </a:fld>
            <a:endParaRPr lang="en-US" dirty="0"/>
          </a:p>
        </p:txBody>
      </p:sp>
    </p:spTree>
    <p:extLst>
      <p:ext uri="{BB962C8B-B14F-4D97-AF65-F5344CB8AC3E}">
        <p14:creationId xmlns:p14="http://schemas.microsoft.com/office/powerpoint/2010/main" val="2602231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133"/>
            <a:ext cx="8229600" cy="591432"/>
          </a:xfrm>
        </p:spPr>
        <p:txBody>
          <a:bodyPr>
            <a:normAutofit/>
          </a:bodyPr>
          <a:lstStyle/>
          <a:p>
            <a:r>
              <a:rPr lang="en-US" sz="3200" b="1" dirty="0"/>
              <a:t>Constellation History</a:t>
            </a:r>
          </a:p>
        </p:txBody>
      </p:sp>
      <p:sp>
        <p:nvSpPr>
          <p:cNvPr id="3" name="Content Placeholder 2"/>
          <p:cNvSpPr>
            <a:spLocks noGrp="1"/>
          </p:cNvSpPr>
          <p:nvPr>
            <p:ph idx="1"/>
          </p:nvPr>
        </p:nvSpPr>
        <p:spPr>
          <a:xfrm>
            <a:off x="0" y="1004467"/>
            <a:ext cx="9144000" cy="5584869"/>
          </a:xfrm>
        </p:spPr>
        <p:txBody>
          <a:bodyPr>
            <a:noAutofit/>
          </a:bodyPr>
          <a:lstStyle/>
          <a:p>
            <a:pPr marL="231775" indent="-231775">
              <a:lnSpc>
                <a:spcPct val="95000"/>
              </a:lnSpc>
            </a:pPr>
            <a:r>
              <a:rPr lang="en-US" sz="1700" b="1" dirty="0"/>
              <a:t>A-Train Mission Operations Working Group (MOWG): </a:t>
            </a:r>
            <a:r>
              <a:rPr lang="en-US" sz="1700" dirty="0"/>
              <a:t>Exploratory discussions between </a:t>
            </a:r>
            <a:r>
              <a:rPr lang="en-US" sz="1700" dirty="0" err="1"/>
              <a:t>LaRC</a:t>
            </a:r>
            <a:r>
              <a:rPr lang="en-US" sz="1700" dirty="0"/>
              <a:t> (John </a:t>
            </a:r>
            <a:r>
              <a:rPr lang="en-US" sz="1700" dirty="0" err="1"/>
              <a:t>Stadler</a:t>
            </a:r>
            <a:r>
              <a:rPr lang="en-US" sz="1700" dirty="0"/>
              <a:t>) and GSFC (Angie Kelly, Bill Guit and Lauri Newman) in 2002. Officially met for the first time in March 2003</a:t>
            </a:r>
          </a:p>
          <a:p>
            <a:pPr marL="231775" indent="-231775">
              <a:lnSpc>
                <a:spcPct val="95000"/>
              </a:lnSpc>
            </a:pPr>
            <a:r>
              <a:rPr lang="en-US" sz="1700" b="1" dirty="0"/>
              <a:t>Morning Constellation: </a:t>
            </a:r>
            <a:r>
              <a:rPr lang="en-US" sz="1700" dirty="0"/>
              <a:t>Officially began with Landsat 7 (April 1999) and Terra (December 1999), followed by joint EO-1/SAC-C launch (November 2000) and Landsat 8 (February 2013), </a:t>
            </a:r>
            <a:r>
              <a:rPr lang="en-US" sz="1700" dirty="0">
                <a:solidFill>
                  <a:srgbClr val="0000FF"/>
                </a:solidFill>
              </a:rPr>
              <a:t>Landsat 9 (September 2021)</a:t>
            </a:r>
          </a:p>
          <a:p>
            <a:pPr marL="231775" indent="-231775">
              <a:lnSpc>
                <a:spcPct val="95000"/>
              </a:lnSpc>
            </a:pPr>
            <a:r>
              <a:rPr lang="en-US" sz="1700" b="1" dirty="0"/>
              <a:t>Afternoon Constellation (A-Train): </a:t>
            </a:r>
            <a:r>
              <a:rPr lang="en-US" sz="1700" dirty="0"/>
              <a:t>Began with the Aqua (May 2002) and Aura (July 2004), then PARASOL (December 2004), and joint CALIPSO/</a:t>
            </a:r>
            <a:r>
              <a:rPr lang="en-US" sz="1700" dirty="0" err="1"/>
              <a:t>CloudSat</a:t>
            </a:r>
            <a:r>
              <a:rPr lang="en-US" sz="1700" dirty="0"/>
              <a:t> launch (April 2006)</a:t>
            </a:r>
          </a:p>
          <a:p>
            <a:pPr marL="231775" indent="-231775">
              <a:lnSpc>
                <a:spcPct val="95000"/>
              </a:lnSpc>
            </a:pPr>
            <a:r>
              <a:rPr lang="en-US" sz="1700" b="1" dirty="0"/>
              <a:t>Later ESC missions followed:</a:t>
            </a:r>
          </a:p>
          <a:p>
            <a:pPr marL="631825" lvl="1" indent="-231775">
              <a:lnSpc>
                <a:spcPct val="95000"/>
              </a:lnSpc>
            </a:pPr>
            <a:r>
              <a:rPr lang="en-US" sz="1600" b="1" dirty="0"/>
              <a:t>OCO (2010) and Glory (2011) </a:t>
            </a:r>
            <a:r>
              <a:rPr lang="en-US" sz="1600" dirty="0"/>
              <a:t>launches failed </a:t>
            </a:r>
          </a:p>
          <a:p>
            <a:pPr marL="631825" lvl="1" indent="-231775">
              <a:lnSpc>
                <a:spcPct val="95000"/>
              </a:lnSpc>
            </a:pPr>
            <a:r>
              <a:rPr lang="en-US" sz="1600" b="1" dirty="0"/>
              <a:t>GCOM-W1</a:t>
            </a:r>
            <a:r>
              <a:rPr lang="en-US" sz="1600" dirty="0"/>
              <a:t> (May 2012)</a:t>
            </a:r>
          </a:p>
          <a:p>
            <a:pPr marL="631825" lvl="1" indent="-231775">
              <a:lnSpc>
                <a:spcPct val="95000"/>
              </a:lnSpc>
            </a:pPr>
            <a:r>
              <a:rPr lang="en-US" sz="1600" b="1" dirty="0"/>
              <a:t>Landsat 8 </a:t>
            </a:r>
            <a:r>
              <a:rPr lang="en-US" sz="1600" dirty="0"/>
              <a:t>(February 2013)</a:t>
            </a:r>
          </a:p>
          <a:p>
            <a:pPr marL="631825" lvl="1" indent="-231775">
              <a:lnSpc>
                <a:spcPct val="95000"/>
              </a:lnSpc>
            </a:pPr>
            <a:r>
              <a:rPr lang="en-US" sz="1600" b="1" dirty="0"/>
              <a:t>OCO-2</a:t>
            </a:r>
            <a:r>
              <a:rPr lang="en-US" sz="1600" dirty="0"/>
              <a:t> (July 2014)</a:t>
            </a:r>
          </a:p>
          <a:p>
            <a:pPr marL="631825" lvl="1" indent="-231775">
              <a:lnSpc>
                <a:spcPct val="95000"/>
              </a:lnSpc>
            </a:pPr>
            <a:r>
              <a:rPr lang="en-US" sz="1600" dirty="0">
                <a:solidFill>
                  <a:srgbClr val="0000FF"/>
                </a:solidFill>
              </a:rPr>
              <a:t>Landsat 9 (September 2021)</a:t>
            </a:r>
            <a:endParaRPr lang="en-US" sz="1600" dirty="0"/>
          </a:p>
          <a:p>
            <a:pPr marL="231775" indent="-231775">
              <a:lnSpc>
                <a:spcPct val="95000"/>
              </a:lnSpc>
            </a:pPr>
            <a:r>
              <a:rPr lang="en-US" sz="1700" b="1" dirty="0"/>
              <a:t>Formation of the C-Train:</a:t>
            </a:r>
          </a:p>
          <a:p>
            <a:pPr marL="631825" lvl="1" indent="-231775">
              <a:lnSpc>
                <a:spcPct val="95000"/>
              </a:lnSpc>
            </a:pPr>
            <a:r>
              <a:rPr lang="en-US" sz="1600" b="1" dirty="0" err="1"/>
              <a:t>CloudSat</a:t>
            </a:r>
            <a:r>
              <a:rPr lang="en-US" sz="1600" b="1" dirty="0"/>
              <a:t> </a:t>
            </a:r>
            <a:r>
              <a:rPr lang="en-US" sz="1600" dirty="0"/>
              <a:t>exited A-Train on February 22, 2018</a:t>
            </a:r>
          </a:p>
          <a:p>
            <a:pPr marL="631825" lvl="1" indent="-231775">
              <a:lnSpc>
                <a:spcPct val="95000"/>
              </a:lnSpc>
            </a:pPr>
            <a:r>
              <a:rPr lang="en-US" sz="1600" b="1" dirty="0"/>
              <a:t>CALIPSO </a:t>
            </a:r>
            <a:r>
              <a:rPr lang="en-US" sz="1600" dirty="0"/>
              <a:t>exited A-Train in mid-September 2018</a:t>
            </a:r>
          </a:p>
          <a:p>
            <a:pPr marL="631825" lvl="1" indent="-231775">
              <a:lnSpc>
                <a:spcPct val="95000"/>
              </a:lnSpc>
            </a:pPr>
            <a:r>
              <a:rPr lang="en-US" sz="1600" b="1" dirty="0"/>
              <a:t>C-Train </a:t>
            </a:r>
            <a:r>
              <a:rPr lang="en-US" sz="1600" dirty="0"/>
              <a:t>operational orbit configuration achieved on November 1, 2018</a:t>
            </a:r>
          </a:p>
          <a:p>
            <a:pPr marL="231775" indent="-231775">
              <a:lnSpc>
                <a:spcPct val="95000"/>
              </a:lnSpc>
            </a:pPr>
            <a:r>
              <a:rPr lang="en-US" sz="1700" b="1" dirty="0"/>
              <a:t>Upcoming Major Milestone Anniversaries:</a:t>
            </a:r>
          </a:p>
          <a:p>
            <a:pPr marL="631825" lvl="1" indent="-231775">
              <a:lnSpc>
                <a:spcPct val="95000"/>
              </a:lnSpc>
            </a:pPr>
            <a:r>
              <a:rPr lang="en-US" sz="1600" b="1" dirty="0">
                <a:solidFill>
                  <a:srgbClr val="0000FF"/>
                </a:solidFill>
              </a:rPr>
              <a:t>May 2022: Aqua 20-years (May 4); GCOM-W1 10-years (May 18) </a:t>
            </a:r>
            <a:endParaRPr lang="en-US" sz="1600" dirty="0"/>
          </a:p>
        </p:txBody>
      </p:sp>
      <p:sp>
        <p:nvSpPr>
          <p:cNvPr id="4" name="Slide Number Placeholder 3"/>
          <p:cNvSpPr>
            <a:spLocks noGrp="1"/>
          </p:cNvSpPr>
          <p:nvPr>
            <p:ph type="sldNum" sz="quarter" idx="12"/>
          </p:nvPr>
        </p:nvSpPr>
        <p:spPr/>
        <p:txBody>
          <a:bodyPr/>
          <a:lstStyle/>
          <a:p>
            <a:fld id="{7D71D84F-F99E-AA4D-AEB0-4E72F1AAA5C3}" type="slidenum">
              <a:rPr lang="en-US" smtClean="0"/>
              <a:pPr/>
              <a:t>6</a:t>
            </a:fld>
            <a:endParaRPr lang="en-US" dirty="0"/>
          </a:p>
        </p:txBody>
      </p:sp>
    </p:spTree>
    <p:extLst>
      <p:ext uri="{BB962C8B-B14F-4D97-AF65-F5344CB8AC3E}">
        <p14:creationId xmlns:p14="http://schemas.microsoft.com/office/powerpoint/2010/main" val="1205838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9881"/>
            <a:ext cx="8382000" cy="724243"/>
          </a:xfrm>
        </p:spPr>
        <p:txBody>
          <a:bodyPr>
            <a:normAutofit/>
          </a:bodyPr>
          <a:lstStyle/>
          <a:p>
            <a:r>
              <a:rPr lang="en-US" sz="3100" b="1" dirty="0">
                <a:solidFill>
                  <a:srgbClr val="0000FF"/>
                </a:solidFill>
              </a:rPr>
              <a:t>Significant Meeting Topics</a:t>
            </a:r>
          </a:p>
        </p:txBody>
      </p:sp>
      <p:sp>
        <p:nvSpPr>
          <p:cNvPr id="4" name="Slide Number Placeholder 3"/>
          <p:cNvSpPr>
            <a:spLocks noGrp="1"/>
          </p:cNvSpPr>
          <p:nvPr>
            <p:ph type="sldNum" sz="quarter" idx="12"/>
          </p:nvPr>
        </p:nvSpPr>
        <p:spPr/>
        <p:txBody>
          <a:bodyPr/>
          <a:lstStyle/>
          <a:p>
            <a:fld id="{7D71D84F-F99E-AA4D-AEB0-4E72F1AAA5C3}" type="slidenum">
              <a:rPr lang="en-US" smtClean="0"/>
              <a:pPr/>
              <a:t>7</a:t>
            </a:fld>
            <a:endParaRPr lang="en-US" dirty="0"/>
          </a:p>
        </p:txBody>
      </p:sp>
      <p:sp>
        <p:nvSpPr>
          <p:cNvPr id="7" name="Content Placeholder 2"/>
          <p:cNvSpPr>
            <a:spLocks noGrp="1"/>
          </p:cNvSpPr>
          <p:nvPr>
            <p:ph idx="1"/>
          </p:nvPr>
        </p:nvSpPr>
        <p:spPr>
          <a:xfrm>
            <a:off x="103236" y="1107245"/>
            <a:ext cx="8999671" cy="5750755"/>
          </a:xfrm>
        </p:spPr>
        <p:txBody>
          <a:bodyPr lIns="0" tIns="0" rIns="0" bIns="0">
            <a:noAutofit/>
          </a:bodyPr>
          <a:lstStyle/>
          <a:p>
            <a:r>
              <a:rPr lang="en-US" sz="2200" b="1" dirty="0">
                <a:solidFill>
                  <a:srgbClr val="0000FF"/>
                </a:solidFill>
              </a:rPr>
              <a:t>Aqua Delta-Constellation Exit Review</a:t>
            </a:r>
          </a:p>
          <a:p>
            <a:r>
              <a:rPr lang="en-US" sz="2200" b="1" dirty="0">
                <a:solidFill>
                  <a:srgbClr val="0000FF"/>
                </a:solidFill>
              </a:rPr>
              <a:t>Cornerstone mission discussion</a:t>
            </a:r>
          </a:p>
          <a:p>
            <a:r>
              <a:rPr lang="en-US" sz="2200" b="1" dirty="0">
                <a:solidFill>
                  <a:srgbClr val="0000FF"/>
                </a:solidFill>
              </a:rPr>
              <a:t>Landsat 9 status, ascent briefing updates and Constellation safety</a:t>
            </a:r>
          </a:p>
          <a:p>
            <a:r>
              <a:rPr lang="en-US" sz="2200" b="1" dirty="0">
                <a:solidFill>
                  <a:srgbClr val="0000FF"/>
                </a:solidFill>
              </a:rPr>
              <a:t>NASA Headquarters Perspective</a:t>
            </a:r>
          </a:p>
          <a:p>
            <a:r>
              <a:rPr lang="en-US" sz="2200" b="1" dirty="0">
                <a:solidFill>
                  <a:srgbClr val="0000FF"/>
                </a:solidFill>
              </a:rPr>
              <a:t>Current state of the missions </a:t>
            </a:r>
          </a:p>
          <a:p>
            <a:pPr lvl="1"/>
            <a:r>
              <a:rPr lang="en-US" sz="1600" b="1" dirty="0">
                <a:solidFill>
                  <a:srgbClr val="0000FF"/>
                </a:solidFill>
              </a:rPr>
              <a:t>Review A-Train’s inclination adjust maneuver (IAM) plans for 2022</a:t>
            </a:r>
          </a:p>
          <a:p>
            <a:pPr lvl="1"/>
            <a:r>
              <a:rPr lang="en-US" sz="1600" b="1" dirty="0">
                <a:solidFill>
                  <a:srgbClr val="0000FF"/>
                </a:solidFill>
              </a:rPr>
              <a:t>Landsat 7 drift/crossings update </a:t>
            </a:r>
          </a:p>
          <a:p>
            <a:pPr lvl="1"/>
            <a:r>
              <a:rPr lang="en-US" sz="1600" b="1" dirty="0">
                <a:solidFill>
                  <a:srgbClr val="0000FF"/>
                </a:solidFill>
              </a:rPr>
              <a:t>C-Train status </a:t>
            </a:r>
          </a:p>
          <a:p>
            <a:pPr lvl="1"/>
            <a:r>
              <a:rPr lang="en-US" sz="1600" b="1" dirty="0">
                <a:solidFill>
                  <a:srgbClr val="0000FF"/>
                </a:solidFill>
              </a:rPr>
              <a:t>Operations Coordination Plan update</a:t>
            </a:r>
          </a:p>
          <a:p>
            <a:r>
              <a:rPr lang="en-US" sz="2200" b="1" dirty="0">
                <a:solidFill>
                  <a:srgbClr val="0000FF"/>
                </a:solidFill>
              </a:rPr>
              <a:t>Constellation Updates</a:t>
            </a:r>
          </a:p>
          <a:p>
            <a:pPr lvl="1"/>
            <a:r>
              <a:rPr lang="en-US" sz="1600" b="1" dirty="0">
                <a:solidFill>
                  <a:srgbClr val="0000FF"/>
                </a:solidFill>
              </a:rPr>
              <a:t>Mega-Constellation Status Updates (CARA) </a:t>
            </a:r>
          </a:p>
          <a:p>
            <a:pPr lvl="1"/>
            <a:r>
              <a:rPr lang="en-US" sz="1600" b="1" dirty="0">
                <a:solidFill>
                  <a:srgbClr val="0000FF"/>
                </a:solidFill>
              </a:rPr>
              <a:t>NOAA/JPSS Constellation Updates</a:t>
            </a:r>
          </a:p>
          <a:p>
            <a:pPr lvl="1"/>
            <a:r>
              <a:rPr lang="en-US" sz="1600" b="1" dirty="0">
                <a:solidFill>
                  <a:srgbClr val="0000FF"/>
                </a:solidFill>
              </a:rPr>
              <a:t>ESA updates</a:t>
            </a:r>
          </a:p>
          <a:p>
            <a:r>
              <a:rPr lang="en-US" sz="2200" b="1" dirty="0">
                <a:solidFill>
                  <a:srgbClr val="0000FF"/>
                </a:solidFill>
              </a:rPr>
              <a:t>Conjunction Assessment (CA) Topics</a:t>
            </a:r>
          </a:p>
          <a:p>
            <a:pPr lvl="1"/>
            <a:r>
              <a:rPr lang="en-US" sz="1600" b="1" dirty="0">
                <a:solidFill>
                  <a:srgbClr val="0000FF"/>
                </a:solidFill>
              </a:rPr>
              <a:t>NASA/GSFC/CARA updates </a:t>
            </a:r>
          </a:p>
          <a:p>
            <a:pPr lvl="1"/>
            <a:r>
              <a:rPr lang="en-US" sz="1600" b="1" dirty="0">
                <a:solidFill>
                  <a:srgbClr val="0000FF"/>
                </a:solidFill>
              </a:rPr>
              <a:t>JPL Conjunction Assessment and Risk Mitigation Automation (CARMA) update</a:t>
            </a:r>
          </a:p>
        </p:txBody>
      </p:sp>
    </p:spTree>
    <p:extLst>
      <p:ext uri="{BB962C8B-B14F-4D97-AF65-F5344CB8AC3E}">
        <p14:creationId xmlns:p14="http://schemas.microsoft.com/office/powerpoint/2010/main" val="61388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640636"/>
            <a:ext cx="9144000" cy="1200329"/>
          </a:xfrm>
          <a:prstGeom prst="rect">
            <a:avLst/>
          </a:prstGeom>
          <a:ln>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b="1" i="1" dirty="0">
                <a:solidFill>
                  <a:schemeClr val="tx1"/>
                </a:solidFill>
                <a:latin typeface="Times New Roman"/>
                <a:cs typeface="Times New Roman"/>
              </a:rPr>
              <a:t>Constellations are operating successfully while dealing with </a:t>
            </a:r>
          </a:p>
          <a:p>
            <a:pPr algn="ctr"/>
            <a:r>
              <a:rPr lang="en-US" sz="2400" b="1" i="1" dirty="0">
                <a:solidFill>
                  <a:schemeClr val="tx1"/>
                </a:solidFill>
                <a:latin typeface="Times New Roman"/>
                <a:cs typeface="Times New Roman"/>
              </a:rPr>
              <a:t>some anomalies and producing valuable science data;</a:t>
            </a:r>
          </a:p>
          <a:p>
            <a:pPr algn="ctr"/>
            <a:r>
              <a:rPr lang="en-US" sz="2400" b="1" i="1" dirty="0">
                <a:solidFill>
                  <a:schemeClr val="tx1"/>
                </a:solidFill>
                <a:latin typeface="Times New Roman"/>
                <a:cs typeface="Times New Roman"/>
              </a:rPr>
              <a:t>Excellent cooperation! Still evolving and learning!</a:t>
            </a:r>
          </a:p>
        </p:txBody>
      </p:sp>
      <p:sp>
        <p:nvSpPr>
          <p:cNvPr id="2" name="Title 1"/>
          <p:cNvSpPr>
            <a:spLocks noGrp="1"/>
          </p:cNvSpPr>
          <p:nvPr>
            <p:ph type="title"/>
          </p:nvPr>
        </p:nvSpPr>
        <p:spPr>
          <a:xfrm>
            <a:off x="460819" y="417439"/>
            <a:ext cx="8229600" cy="695350"/>
          </a:xfrm>
        </p:spPr>
        <p:txBody>
          <a:bodyPr>
            <a:normAutofit/>
          </a:bodyPr>
          <a:lstStyle/>
          <a:p>
            <a:r>
              <a:rPr lang="en-US" sz="2800" b="1" dirty="0">
                <a:solidFill>
                  <a:srgbClr val="0000FF"/>
                </a:solidFill>
              </a:rPr>
              <a:t>State of the Constellations</a:t>
            </a:r>
          </a:p>
        </p:txBody>
      </p:sp>
      <p:sp>
        <p:nvSpPr>
          <p:cNvPr id="10" name="Content Placeholder 6"/>
          <p:cNvSpPr>
            <a:spLocks noGrp="1"/>
          </p:cNvSpPr>
          <p:nvPr>
            <p:ph idx="1"/>
          </p:nvPr>
        </p:nvSpPr>
        <p:spPr>
          <a:xfrm>
            <a:off x="24086" y="960638"/>
            <a:ext cx="9143999" cy="4679998"/>
          </a:xfrm>
          <a:noFill/>
        </p:spPr>
        <p:txBody>
          <a:bodyPr>
            <a:noAutofit/>
          </a:bodyPr>
          <a:lstStyle/>
          <a:p>
            <a:pPr marL="234950" indent="-234950">
              <a:spcBef>
                <a:spcPts val="600"/>
              </a:spcBef>
            </a:pPr>
            <a:r>
              <a:rPr lang="en-US" sz="2400" b="1" dirty="0"/>
              <a:t>Morning Constellation</a:t>
            </a:r>
          </a:p>
          <a:p>
            <a:pPr marL="635000" lvl="1" indent="-234950">
              <a:spcBef>
                <a:spcPts val="600"/>
              </a:spcBef>
            </a:pPr>
            <a:r>
              <a:rPr lang="en-US" sz="2000" dirty="0"/>
              <a:t>Landsat </a:t>
            </a:r>
            <a:r>
              <a:rPr lang="en-US" sz="2000" dirty="0">
                <a:solidFill>
                  <a:srgbClr val="000000"/>
                </a:solidFill>
              </a:rPr>
              <a:t>7, Landsat 8 and </a:t>
            </a:r>
            <a:r>
              <a:rPr lang="en-US" sz="2000" dirty="0"/>
              <a:t>Terra are performing nominally.</a:t>
            </a:r>
          </a:p>
          <a:p>
            <a:pPr marL="635000" lvl="1" indent="-234950">
              <a:spcBef>
                <a:spcPts val="600"/>
              </a:spcBef>
            </a:pPr>
            <a:r>
              <a:rPr lang="en-US" sz="2000" dirty="0">
                <a:solidFill>
                  <a:srgbClr val="000000"/>
                </a:solidFill>
              </a:rPr>
              <a:t>SAC-C stopped operations in August 2013</a:t>
            </a:r>
          </a:p>
          <a:p>
            <a:pPr marL="635000" lvl="1" indent="-234950">
              <a:spcBef>
                <a:spcPts val="600"/>
              </a:spcBef>
            </a:pPr>
            <a:r>
              <a:rPr lang="en-US" sz="2000" dirty="0"/>
              <a:t>EO-1 was decommissioned and passivated on March 30, 2017</a:t>
            </a:r>
          </a:p>
          <a:p>
            <a:pPr marL="635000" lvl="1" indent="-234950">
              <a:spcBef>
                <a:spcPts val="600"/>
              </a:spcBef>
            </a:pPr>
            <a:r>
              <a:rPr lang="en-US" sz="2000" dirty="0">
                <a:solidFill>
                  <a:srgbClr val="0000FF"/>
                </a:solidFill>
              </a:rPr>
              <a:t>Landsat 9 launched successfully! Partial Ascent, cross calibration </a:t>
            </a:r>
            <a:r>
              <a:rPr lang="en-US" sz="2000" dirty="0" err="1">
                <a:solidFill>
                  <a:srgbClr val="0000FF"/>
                </a:solidFill>
              </a:rPr>
              <a:t>underfly</a:t>
            </a:r>
            <a:r>
              <a:rPr lang="en-US" sz="2000" dirty="0">
                <a:solidFill>
                  <a:srgbClr val="0000FF"/>
                </a:solidFill>
              </a:rPr>
              <a:t> w/L8</a:t>
            </a:r>
          </a:p>
          <a:p>
            <a:pPr marL="228600" indent="-228600">
              <a:spcBef>
                <a:spcPts val="600"/>
              </a:spcBef>
            </a:pPr>
            <a:r>
              <a:rPr lang="en-US" sz="2400" b="1" dirty="0"/>
              <a:t>Afternoon Constellation (A-Train &amp; C-Train)</a:t>
            </a:r>
          </a:p>
          <a:p>
            <a:pPr marL="628650" lvl="1" indent="-228600">
              <a:spcBef>
                <a:spcPts val="600"/>
              </a:spcBef>
            </a:pPr>
            <a:r>
              <a:rPr lang="en-US" sz="2000" dirty="0" err="1"/>
              <a:t>CloudSat</a:t>
            </a:r>
            <a:r>
              <a:rPr lang="en-US" sz="2000" dirty="0"/>
              <a:t> under-voltage condition and reaction wheel anomaly</a:t>
            </a:r>
          </a:p>
          <a:p>
            <a:pPr marL="1028700" lvl="2">
              <a:spcBef>
                <a:spcPts val="600"/>
              </a:spcBef>
            </a:pPr>
            <a:r>
              <a:rPr lang="en-US" sz="1600" dirty="0">
                <a:solidFill>
                  <a:srgbClr val="0000FF"/>
                </a:solidFill>
              </a:rPr>
              <a:t>Attempting to resume formation flying with CALIPSO</a:t>
            </a:r>
          </a:p>
          <a:p>
            <a:pPr marL="628650" lvl="1" indent="-228600">
              <a:spcBef>
                <a:spcPts val="600"/>
              </a:spcBef>
            </a:pPr>
            <a:r>
              <a:rPr lang="en-US" sz="2000" dirty="0"/>
              <a:t>Aqua, Aura, GCOM-W1, and OCO-2 are performing nominally</a:t>
            </a:r>
          </a:p>
          <a:p>
            <a:pPr marL="628650" lvl="1" indent="-228600">
              <a:spcBef>
                <a:spcPts val="600"/>
              </a:spcBef>
            </a:pPr>
            <a:r>
              <a:rPr lang="en-US" altLang="ja-JP" sz="2000" dirty="0">
                <a:ea typeface="ＭＳ Ｐゴシック" charset="-128"/>
              </a:rPr>
              <a:t>PARASOL exited the A-Train in 2013</a:t>
            </a:r>
          </a:p>
          <a:p>
            <a:pPr marL="628650" lvl="1">
              <a:spcBef>
                <a:spcPts val="600"/>
              </a:spcBef>
            </a:pPr>
            <a:r>
              <a:rPr lang="en-US" altLang="ja-JP" sz="2000" dirty="0">
                <a:ea typeface="ＭＳ Ｐゴシック" charset="-128"/>
              </a:rPr>
              <a:t>CloudSat &amp; CALIPSO operating in the C-Train (formed November 1, 2018) and continue to be Constellation MOWG family!</a:t>
            </a:r>
          </a:p>
        </p:txBody>
      </p:sp>
      <p:sp>
        <p:nvSpPr>
          <p:cNvPr id="3" name="Slide Number Placeholder 2"/>
          <p:cNvSpPr>
            <a:spLocks noGrp="1"/>
          </p:cNvSpPr>
          <p:nvPr>
            <p:ph type="sldNum" sz="quarter" idx="12"/>
          </p:nvPr>
        </p:nvSpPr>
        <p:spPr/>
        <p:txBody>
          <a:bodyPr/>
          <a:lstStyle/>
          <a:p>
            <a:fld id="{7D71D84F-F99E-AA4D-AEB0-4E72F1AAA5C3}" type="slidenum">
              <a:rPr lang="en-US" smtClean="0"/>
              <a:pPr/>
              <a:t>8</a:t>
            </a:fld>
            <a:endParaRPr lang="en-US" dirty="0"/>
          </a:p>
        </p:txBody>
      </p:sp>
    </p:spTree>
    <p:extLst>
      <p:ext uri="{BB962C8B-B14F-4D97-AF65-F5344CB8AC3E}">
        <p14:creationId xmlns:p14="http://schemas.microsoft.com/office/powerpoint/2010/main" val="193039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2122"/>
        </a:solidFill>
        <a:effectLst/>
      </p:bgPr>
    </p:bg>
    <p:spTree>
      <p:nvGrpSpPr>
        <p:cNvPr id="1" name=""/>
        <p:cNvGrpSpPr/>
        <p:nvPr/>
      </p:nvGrpSpPr>
      <p:grpSpPr>
        <a:xfrm>
          <a:off x="0" y="0"/>
          <a:ext cx="0" cy="0"/>
          <a:chOff x="0" y="0"/>
          <a:chExt cx="0" cy="0"/>
        </a:xfrm>
      </p:grpSpPr>
      <p:sp>
        <p:nvSpPr>
          <p:cNvPr id="581" name="TextBox 580">
            <a:extLst>
              <a:ext uri="{FF2B5EF4-FFF2-40B4-BE49-F238E27FC236}">
                <a16:creationId xmlns:a16="http://schemas.microsoft.com/office/drawing/2014/main" id="{F1AD4A2F-D320-4EFD-92C2-0011BD5DC6C8}"/>
              </a:ext>
            </a:extLst>
          </p:cNvPr>
          <p:cNvSpPr txBox="1"/>
          <p:nvPr/>
        </p:nvSpPr>
        <p:spPr>
          <a:xfrm>
            <a:off x="2019341" y="132343"/>
            <a:ext cx="5350885" cy="430887"/>
          </a:xfrm>
          <a:prstGeom prst="rect">
            <a:avLst/>
          </a:prstGeom>
          <a:noFill/>
        </p:spPr>
        <p:txBody>
          <a:bodyPr wrap="square" rtlCol="0">
            <a:spAutoFit/>
          </a:bodyPr>
          <a:lstStyle/>
          <a:p>
            <a:r>
              <a:rPr lang="en-US" sz="2200" b="1" dirty="0">
                <a:solidFill>
                  <a:schemeClr val="accent4">
                    <a:lumMod val="60000"/>
                    <a:lumOff val="40000"/>
                  </a:schemeClr>
                </a:solidFill>
                <a:effectLst>
                  <a:outerShdw blurRad="38100" dist="38100" dir="11400000" algn="tl">
                    <a:schemeClr val="bg1">
                      <a:lumMod val="85000"/>
                      <a:alpha val="90000"/>
                    </a:schemeClr>
                  </a:outerShdw>
                </a:effectLst>
              </a:rPr>
              <a:t>International Earth Observing Constellation</a:t>
            </a:r>
          </a:p>
        </p:txBody>
      </p:sp>
      <p:pic>
        <p:nvPicPr>
          <p:cNvPr id="260" name="Picture 259" descr="A picture containing application&#10;&#10;Description automatically generated">
            <a:extLst>
              <a:ext uri="{FF2B5EF4-FFF2-40B4-BE49-F238E27FC236}">
                <a16:creationId xmlns:a16="http://schemas.microsoft.com/office/drawing/2014/main" id="{5D9C0291-115D-462E-87E1-2328CE200CA3}"/>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765544"/>
            <a:ext cx="9144000" cy="6092456"/>
          </a:xfrm>
          <a:prstGeom prst="rect">
            <a:avLst/>
          </a:prstGeom>
        </p:spPr>
      </p:pic>
    </p:spTree>
    <p:extLst>
      <p:ext uri="{BB962C8B-B14F-4D97-AF65-F5344CB8AC3E}">
        <p14:creationId xmlns:p14="http://schemas.microsoft.com/office/powerpoint/2010/main" val="1445476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4855" y="686220"/>
            <a:ext cx="3961341" cy="480131"/>
          </a:xfrm>
          <a:prstGeom prst="rect">
            <a:avLst/>
          </a:prstGeom>
          <a:noFill/>
        </p:spPr>
        <p:txBody>
          <a:bodyPr wrap="none" rtlCol="0">
            <a:spAutoFit/>
          </a:bodyPr>
          <a:lstStyle/>
          <a:p>
            <a:pPr algn="ctr">
              <a:lnSpc>
                <a:spcPct val="90000"/>
              </a:lnSpc>
            </a:pPr>
            <a:r>
              <a:rPr lang="en-US" sz="2800" b="1" i="1" dirty="0">
                <a:solidFill>
                  <a:srgbClr val="008000"/>
                </a:solidFill>
                <a:latin typeface="Times New Roman"/>
                <a:ea typeface="ＭＳ Ｐゴシック"/>
                <a:cs typeface="Times New Roman"/>
              </a:rPr>
              <a:t>Since the last meeting . . .</a:t>
            </a:r>
          </a:p>
        </p:txBody>
      </p:sp>
      <p:sp>
        <p:nvSpPr>
          <p:cNvPr id="3" name="Slide Number Placeholder 2"/>
          <p:cNvSpPr>
            <a:spLocks noGrp="1"/>
          </p:cNvSpPr>
          <p:nvPr>
            <p:ph type="sldNum" sz="quarter" idx="12"/>
          </p:nvPr>
        </p:nvSpPr>
        <p:spPr/>
        <p:txBody>
          <a:bodyPr/>
          <a:lstStyle/>
          <a:p>
            <a:fld id="{7D71D84F-F99E-AA4D-AEB0-4E72F1AAA5C3}" type="slidenum">
              <a:rPr lang="en-US" smtClean="0"/>
              <a:pPr/>
              <a:t>10</a:t>
            </a:fld>
            <a:endParaRPr lang="en-US" dirty="0"/>
          </a:p>
        </p:txBody>
      </p:sp>
      <p:sp>
        <p:nvSpPr>
          <p:cNvPr id="7" name="Rectangle 2" descr="Parchment"/>
          <p:cNvSpPr txBox="1">
            <a:spLocks noChangeArrowheads="1"/>
          </p:cNvSpPr>
          <p:nvPr/>
        </p:nvSpPr>
        <p:spPr>
          <a:xfrm>
            <a:off x="214185" y="1307756"/>
            <a:ext cx="8784158" cy="4539704"/>
          </a:xfrm>
          <a:prstGeom prst="rect">
            <a:avLst/>
          </a:prstGeom>
          <a:noFill/>
          <a:ln>
            <a:noFill/>
          </a:ln>
        </p:spPr>
        <p:txBody>
          <a:bodyPr vert="horz" wrap="square" lIns="91440" tIns="0" rIns="91440" bIns="45720" rtlCol="0">
            <a:spAutoFit/>
          </a:bodyPr>
          <a:lstStyle/>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Landsat 9 launched successfully on September 27! Ascent burns (2 of 4) completed successfully, cross calibration and under flight of Landsat 8</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Aura successfully conducted it’s Fall 2021 Inclination Adjust Maneuvers (IAMs)</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Aqua Constellation Exit CCR#20 submitted for review and in the signature process</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Landsat 7 crossings with Aqua, GCOM-W1 and OCO-2</a:t>
            </a:r>
          </a:p>
          <a:p>
            <a:pPr marL="231775" lvl="1" indent="-231775">
              <a:lnSpc>
                <a:spcPct val="90000"/>
              </a:lnSpc>
              <a:spcBef>
                <a:spcPts val="1200"/>
              </a:spcBef>
              <a:buFont typeface="Arial"/>
              <a:buChar char="•"/>
              <a:tabLst>
                <a:tab pos="2289175" algn="l"/>
                <a:tab pos="6057900" algn="l"/>
              </a:tabLst>
            </a:pPr>
            <a:r>
              <a:rPr lang="en-US" sz="2800" dirty="0">
                <a:solidFill>
                  <a:srgbClr val="0000FF"/>
                </a:solidFill>
                <a:latin typeface="Times New Roman"/>
                <a:cs typeface="Times New Roman"/>
              </a:rPr>
              <a:t>Mega-Constellations </a:t>
            </a:r>
            <a:r>
              <a:rPr lang="en-US" sz="2800" dirty="0" err="1">
                <a:solidFill>
                  <a:srgbClr val="0000FF"/>
                </a:solidFill>
                <a:latin typeface="Times New Roman"/>
                <a:cs typeface="Times New Roman"/>
              </a:rPr>
              <a:t>OneWeb</a:t>
            </a:r>
            <a:r>
              <a:rPr lang="en-US" sz="2800" dirty="0">
                <a:solidFill>
                  <a:srgbClr val="0000FF"/>
                </a:solidFill>
                <a:latin typeface="Times New Roman"/>
                <a:cs typeface="Times New Roman"/>
              </a:rPr>
              <a:t> and </a:t>
            </a:r>
            <a:r>
              <a:rPr lang="en-US" sz="2800" dirty="0" err="1">
                <a:solidFill>
                  <a:srgbClr val="0000FF"/>
                </a:solidFill>
                <a:latin typeface="Times New Roman"/>
                <a:cs typeface="Times New Roman"/>
              </a:rPr>
              <a:t>Starlink</a:t>
            </a:r>
            <a:r>
              <a:rPr lang="en-US" sz="2800" dirty="0">
                <a:solidFill>
                  <a:srgbClr val="0000FF"/>
                </a:solidFill>
                <a:latin typeface="Times New Roman"/>
                <a:cs typeface="Times New Roman"/>
              </a:rPr>
              <a:t> continue launches</a:t>
            </a:r>
          </a:p>
        </p:txBody>
      </p:sp>
    </p:spTree>
    <p:extLst>
      <p:ext uri="{BB962C8B-B14F-4D97-AF65-F5344CB8AC3E}">
        <p14:creationId xmlns:p14="http://schemas.microsoft.com/office/powerpoint/2010/main" val="1303337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48050034"/>
              </p:ext>
            </p:extLst>
          </p:nvPr>
        </p:nvGraphicFramePr>
        <p:xfrm>
          <a:off x="185582" y="1254952"/>
          <a:ext cx="8836954" cy="5246912"/>
        </p:xfrm>
        <a:graphic>
          <a:graphicData uri="http://schemas.openxmlformats.org/drawingml/2006/table">
            <a:tbl>
              <a:tblPr firstRow="1" bandRow="1">
                <a:tableStyleId>{5C22544A-7EE6-4342-B048-85BDC9FD1C3A}</a:tableStyleId>
              </a:tblPr>
              <a:tblGrid>
                <a:gridCol w="5676203">
                  <a:extLst>
                    <a:ext uri="{9D8B030D-6E8A-4147-A177-3AD203B41FA5}">
                      <a16:colId xmlns:a16="http://schemas.microsoft.com/office/drawing/2014/main" val="20000"/>
                    </a:ext>
                  </a:extLst>
                </a:gridCol>
                <a:gridCol w="3160751">
                  <a:extLst>
                    <a:ext uri="{9D8B030D-6E8A-4147-A177-3AD203B41FA5}">
                      <a16:colId xmlns:a16="http://schemas.microsoft.com/office/drawing/2014/main" val="20001"/>
                    </a:ext>
                  </a:extLst>
                </a:gridCol>
              </a:tblGrid>
              <a:tr h="376284">
                <a:tc>
                  <a:txBody>
                    <a:bodyPr/>
                    <a:lstStyle/>
                    <a:p>
                      <a:r>
                        <a:rPr lang="en-US" sz="2000" dirty="0">
                          <a:latin typeface="Times New Roman" panose="02020603050405020304" pitchFamily="18" charset="0"/>
                          <a:cs typeface="Times New Roman" panose="02020603050405020304" pitchFamily="18" charset="0"/>
                        </a:rPr>
                        <a:t>EVENT</a:t>
                      </a:r>
                    </a:p>
                  </a:txBody>
                  <a:tcPr/>
                </a:tc>
                <a:tc>
                  <a:txBody>
                    <a:bodyPr/>
                    <a:lstStyle/>
                    <a:p>
                      <a:r>
                        <a:rPr lang="en-US" sz="2000" dirty="0">
                          <a:latin typeface="Times New Roman" panose="02020603050405020304" pitchFamily="18" charset="0"/>
                          <a:cs typeface="Times New Roman" panose="02020603050405020304" pitchFamily="18" charset="0"/>
                        </a:rPr>
                        <a:t>DATE</a:t>
                      </a:r>
                    </a:p>
                  </a:txBody>
                  <a:tcPr/>
                </a:tc>
                <a:extLst>
                  <a:ext uri="{0D108BD9-81ED-4DB2-BD59-A6C34878D82A}">
                    <a16:rowId xmlns:a16="http://schemas.microsoft.com/office/drawing/2014/main" val="10000"/>
                  </a:ext>
                </a:extLst>
              </a:tr>
              <a:tr h="437489">
                <a:tc>
                  <a:txBody>
                    <a:bodyPr/>
                    <a:lstStyle/>
                    <a:p>
                      <a:r>
                        <a:rPr lang="en-US" sz="2400" b="1" i="1" dirty="0">
                          <a:solidFill>
                            <a:srgbClr val="0000FF"/>
                          </a:solidFill>
                          <a:latin typeface="Times New Roman" panose="02020603050405020304" pitchFamily="18" charset="0"/>
                          <a:cs typeface="Times New Roman" panose="02020603050405020304" pitchFamily="18" charset="0"/>
                        </a:rPr>
                        <a:t>2021 MOWG Meeting (Virtual)</a:t>
                      </a:r>
                    </a:p>
                  </a:txBody>
                  <a:tcPr/>
                </a:tc>
                <a:tc>
                  <a:txBody>
                    <a:bodyPr/>
                    <a:lstStyle/>
                    <a:p>
                      <a:r>
                        <a:rPr lang="en-US" sz="2400" b="1" i="1" dirty="0">
                          <a:solidFill>
                            <a:srgbClr val="0000FF"/>
                          </a:solidFill>
                          <a:latin typeface="Times New Roman" panose="02020603050405020304" pitchFamily="18" charset="0"/>
                          <a:cs typeface="Times New Roman" panose="02020603050405020304" pitchFamily="18" charset="0"/>
                        </a:rPr>
                        <a:t>May</a:t>
                      </a:r>
                      <a:r>
                        <a:rPr lang="en-US" sz="2400" b="1" i="1" baseline="0" dirty="0">
                          <a:solidFill>
                            <a:srgbClr val="0000FF"/>
                          </a:solidFill>
                          <a:latin typeface="Times New Roman" panose="02020603050405020304" pitchFamily="18" charset="0"/>
                          <a:cs typeface="Times New Roman" panose="02020603050405020304" pitchFamily="18" charset="0"/>
                        </a:rPr>
                        <a:t> 17-20. 2021</a:t>
                      </a:r>
                      <a:endParaRPr lang="en-US" sz="2400" b="1" i="1" dirty="0">
                        <a:solidFill>
                          <a:srgbClr val="0000FF"/>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442302">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7</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Crossing with Aqua</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August 19-20, 2021</a:t>
                      </a:r>
                    </a:p>
                  </a:txBody>
                  <a:tcPr/>
                </a:tc>
                <a:extLst>
                  <a:ext uri="{0D108BD9-81ED-4DB2-BD59-A6C34878D82A}">
                    <a16:rowId xmlns:a16="http://schemas.microsoft.com/office/drawing/2014/main" val="1046045440"/>
                  </a:ext>
                </a:extLst>
              </a:tr>
              <a:tr h="437489">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7</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Crossing with GCOM-W1</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September 19,</a:t>
                      </a:r>
                      <a:r>
                        <a:rPr lang="en-US" sz="2400" b="1" i="1" baseline="0" dirty="0">
                          <a:solidFill>
                            <a:srgbClr val="0000FF"/>
                          </a:solidFill>
                          <a:latin typeface="Times New Roman" panose="02020603050405020304" pitchFamily="18" charset="0"/>
                          <a:cs typeface="Times New Roman" panose="02020603050405020304" pitchFamily="18" charset="0"/>
                        </a:rPr>
                        <a:t> </a:t>
                      </a:r>
                      <a:r>
                        <a:rPr lang="en-US" sz="2400" b="1" i="1" dirty="0">
                          <a:solidFill>
                            <a:srgbClr val="0000FF"/>
                          </a:solidFill>
                          <a:latin typeface="Times New Roman" panose="02020603050405020304" pitchFamily="18" charset="0"/>
                          <a:cs typeface="Times New Roman" panose="02020603050405020304" pitchFamily="18" charset="0"/>
                        </a:rPr>
                        <a:t>2021</a:t>
                      </a:r>
                    </a:p>
                  </a:txBody>
                  <a:tcPr/>
                </a:tc>
                <a:extLst>
                  <a:ext uri="{0D108BD9-81ED-4DB2-BD59-A6C34878D82A}">
                    <a16:rowId xmlns:a16="http://schemas.microsoft.com/office/drawing/2014/main" val="10002"/>
                  </a:ext>
                </a:extLst>
              </a:tr>
              <a:tr h="45192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9 Launch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September 27, 2021</a:t>
                      </a:r>
                    </a:p>
                  </a:txBody>
                  <a:tcPr/>
                </a:tc>
                <a:extLst>
                  <a:ext uri="{0D108BD9-81ED-4DB2-BD59-A6C34878D82A}">
                    <a16:rowId xmlns:a16="http://schemas.microsoft.com/office/drawing/2014/main" val="10004"/>
                  </a:ext>
                </a:extLst>
              </a:tr>
              <a:tr h="56129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Aura Fall IAM Series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September 29, 2021 – October 6, 2021</a:t>
                      </a:r>
                    </a:p>
                  </a:txBody>
                  <a:tcPr/>
                </a:tc>
                <a:extLst>
                  <a:ext uri="{0D108BD9-81ED-4DB2-BD59-A6C34878D82A}">
                    <a16:rowId xmlns:a16="http://schemas.microsoft.com/office/drawing/2014/main" val="10005"/>
                  </a:ext>
                </a:extLst>
              </a:tr>
              <a:tr h="45192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9</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Ascent Maneuvers 1 &amp; 2 (of 4)</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October 22 &amp; 25, 2021</a:t>
                      </a:r>
                    </a:p>
                  </a:txBody>
                  <a:tcPr/>
                </a:tc>
                <a:extLst>
                  <a:ext uri="{0D108BD9-81ED-4DB2-BD59-A6C34878D82A}">
                    <a16:rowId xmlns:a16="http://schemas.microsoft.com/office/drawing/2014/main" val="10006"/>
                  </a:ext>
                </a:extLst>
              </a:tr>
              <a:tr h="427864">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7</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Crossing with OCO-2</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November 6, 2021</a:t>
                      </a:r>
                    </a:p>
                  </a:txBody>
                  <a:tcPr/>
                </a:tc>
                <a:extLst>
                  <a:ext uri="{0D108BD9-81ED-4DB2-BD59-A6C34878D82A}">
                    <a16:rowId xmlns:a16="http://schemas.microsoft.com/office/drawing/2014/main" val="10007"/>
                  </a:ext>
                </a:extLst>
              </a:tr>
              <a:tr h="461552">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2021 Fall MOWG Meeting (Virtual)</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November 15-18, 2021</a:t>
                      </a:r>
                    </a:p>
                  </a:txBody>
                  <a:tcPr/>
                </a:tc>
                <a:extLst>
                  <a:ext uri="{0D108BD9-81ED-4DB2-BD59-A6C34878D82A}">
                    <a16:rowId xmlns:a16="http://schemas.microsoft.com/office/drawing/2014/main" val="1541002532"/>
                  </a:ext>
                </a:extLst>
              </a:tr>
              <a:tr h="561297">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9</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Ascent Maneuvers 3 &amp; 4 (of 4)</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November 28 &amp; December 1, 2021*</a:t>
                      </a:r>
                    </a:p>
                  </a:txBody>
                  <a:tcPr/>
                </a:tc>
                <a:extLst>
                  <a:ext uri="{0D108BD9-81ED-4DB2-BD59-A6C34878D82A}">
                    <a16:rowId xmlns:a16="http://schemas.microsoft.com/office/drawing/2014/main" val="56544511"/>
                  </a:ext>
                </a:extLst>
              </a:tr>
            </a:tbl>
          </a:graphicData>
        </a:graphic>
      </p:graphicFrame>
      <p:sp>
        <p:nvSpPr>
          <p:cNvPr id="2" name="TextBox 1"/>
          <p:cNvSpPr txBox="1"/>
          <p:nvPr/>
        </p:nvSpPr>
        <p:spPr>
          <a:xfrm>
            <a:off x="0" y="709347"/>
            <a:ext cx="9079881" cy="584775"/>
          </a:xfrm>
          <a:prstGeom prst="rect">
            <a:avLst/>
          </a:prstGeom>
          <a:noFill/>
        </p:spPr>
        <p:txBody>
          <a:bodyPr wrap="square" rtlCol="0">
            <a:spAutoFit/>
          </a:bodyPr>
          <a:lstStyle/>
          <a:p>
            <a:pPr algn="ctr"/>
            <a:r>
              <a:rPr lang="en-US" sz="3200" b="1" i="1" dirty="0">
                <a:solidFill>
                  <a:srgbClr val="0000FF"/>
                </a:solidFill>
                <a:latin typeface="Times New Roman"/>
                <a:ea typeface="ＭＳ Ｐゴシック"/>
                <a:cs typeface="Times New Roman"/>
              </a:rPr>
              <a:t>Significant Events . . .</a:t>
            </a:r>
            <a:endParaRPr lang="en-US" sz="3200" dirty="0">
              <a:solidFill>
                <a:srgbClr val="0000FF"/>
              </a:solidFill>
            </a:endParaRPr>
          </a:p>
        </p:txBody>
      </p:sp>
      <p:sp>
        <p:nvSpPr>
          <p:cNvPr id="3" name="Slide Number Placeholder 2"/>
          <p:cNvSpPr>
            <a:spLocks noGrp="1"/>
          </p:cNvSpPr>
          <p:nvPr>
            <p:ph type="sldNum" sz="quarter" idx="12"/>
          </p:nvPr>
        </p:nvSpPr>
        <p:spPr/>
        <p:txBody>
          <a:bodyPr/>
          <a:lstStyle/>
          <a:p>
            <a:fld id="{7D71D84F-F99E-AA4D-AEB0-4E72F1AAA5C3}" type="slidenum">
              <a:rPr lang="en-US" smtClean="0"/>
              <a:pPr/>
              <a:t>11</a:t>
            </a:fld>
            <a:endParaRPr lang="en-US" dirty="0"/>
          </a:p>
        </p:txBody>
      </p:sp>
      <p:sp>
        <p:nvSpPr>
          <p:cNvPr id="5" name="TextBox 4">
            <a:extLst>
              <a:ext uri="{FF2B5EF4-FFF2-40B4-BE49-F238E27FC236}">
                <a16:creationId xmlns:a16="http://schemas.microsoft.com/office/drawing/2014/main" id="{F6EF5126-6ABA-4A5E-A374-A6557A9F63EB}"/>
              </a:ext>
            </a:extLst>
          </p:cNvPr>
          <p:cNvSpPr txBox="1"/>
          <p:nvPr/>
        </p:nvSpPr>
        <p:spPr>
          <a:xfrm>
            <a:off x="6164317" y="6538677"/>
            <a:ext cx="2377959" cy="338554"/>
          </a:xfrm>
          <a:prstGeom prst="rect">
            <a:avLst/>
          </a:prstGeom>
          <a:noFill/>
        </p:spPr>
        <p:txBody>
          <a:bodyPr wrap="none" rtlCol="0">
            <a:spAutoFit/>
          </a:bodyPr>
          <a:lstStyle/>
          <a:p>
            <a:r>
              <a:rPr lang="en-US" sz="1600" b="1" i="1" dirty="0">
                <a:solidFill>
                  <a:srgbClr val="0000FF"/>
                </a:solidFill>
                <a:latin typeface="Times New Roman" panose="02020603050405020304" pitchFamily="18" charset="0"/>
                <a:cs typeface="Times New Roman" panose="02020603050405020304" pitchFamily="18" charset="0"/>
              </a:rPr>
              <a:t>* To Be Confirmed (TBC)</a:t>
            </a:r>
            <a:endParaRPr lang="en-US" sz="1600" dirty="0"/>
          </a:p>
        </p:txBody>
      </p:sp>
    </p:spTree>
    <p:extLst>
      <p:ext uri="{BB962C8B-B14F-4D97-AF65-F5344CB8AC3E}">
        <p14:creationId xmlns:p14="http://schemas.microsoft.com/office/powerpoint/2010/main" val="245703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D71D84F-F99E-AA4D-AEB0-4E72F1AAA5C3}" type="slidenum">
              <a:rPr lang="en-US" smtClean="0"/>
              <a:pPr/>
              <a:t>12</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58293217"/>
              </p:ext>
            </p:extLst>
          </p:nvPr>
        </p:nvGraphicFramePr>
        <p:xfrm>
          <a:off x="5810866" y="1544376"/>
          <a:ext cx="3041652" cy="3535939"/>
        </p:xfrm>
        <a:graphic>
          <a:graphicData uri="http://schemas.openxmlformats.org/drawingml/2006/table">
            <a:tbl>
              <a:tblPr>
                <a:tableStyleId>{5C22544A-7EE6-4342-B048-85BDC9FD1C3A}</a:tableStyleId>
              </a:tblPr>
              <a:tblGrid>
                <a:gridCol w="3041652">
                  <a:extLst>
                    <a:ext uri="{9D8B030D-6E8A-4147-A177-3AD203B41FA5}">
                      <a16:colId xmlns:a16="http://schemas.microsoft.com/office/drawing/2014/main" val="20000"/>
                    </a:ext>
                  </a:extLst>
                </a:gridCol>
              </a:tblGrid>
              <a:tr h="321449">
                <a:tc>
                  <a:txBody>
                    <a:bodyPr/>
                    <a:lstStyle/>
                    <a:p>
                      <a:pPr algn="l" fontAlgn="b"/>
                      <a:r>
                        <a:rPr lang="en-US" sz="2000" b="1" u="sng" strike="noStrike" dirty="0">
                          <a:effectLst/>
                          <a:latin typeface="Times New Roman" panose="02020603050405020304" pitchFamily="18" charset="0"/>
                          <a:cs typeface="Times New Roman" panose="02020603050405020304" pitchFamily="18" charset="0"/>
                        </a:rPr>
                        <a:t>Sponsors</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0"/>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CALIPSO/CNES </a:t>
                      </a:r>
                    </a:p>
                  </a:txBody>
                  <a:tcPr marL="9525" marR="9525" marT="9525" marB="0" anchor="b"/>
                </a:tc>
                <a:extLst>
                  <a:ext uri="{0D108BD9-81ED-4DB2-BD59-A6C34878D82A}">
                    <a16:rowId xmlns:a16="http://schemas.microsoft.com/office/drawing/2014/main" val="10001"/>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CALIPSO/LaRC</a:t>
                      </a:r>
                    </a:p>
                  </a:txBody>
                  <a:tcPr marL="9525" marR="9525" marT="9525" marB="0" anchor="b"/>
                </a:tc>
                <a:extLst>
                  <a:ext uri="{0D108BD9-81ED-4DB2-BD59-A6C34878D82A}">
                    <a16:rowId xmlns:a16="http://schemas.microsoft.com/office/drawing/2014/main" val="10002"/>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CloudSat/JPL</a:t>
                      </a:r>
                    </a:p>
                  </a:txBody>
                  <a:tcPr marL="9525" marR="9525" marT="9525" marB="0" anchor="b"/>
                </a:tc>
                <a:extLst>
                  <a:ext uri="{0D108BD9-81ED-4DB2-BD59-A6C34878D82A}">
                    <a16:rowId xmlns:a16="http://schemas.microsoft.com/office/drawing/2014/main" val="10003"/>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CloudSat/KAFB </a:t>
                      </a:r>
                    </a:p>
                  </a:txBody>
                  <a:tcPr marL="9525" marR="9525" marT="9525" marB="0" anchor="b"/>
                </a:tc>
                <a:extLst>
                  <a:ext uri="{0D108BD9-81ED-4DB2-BD59-A6C34878D82A}">
                    <a16:rowId xmlns:a16="http://schemas.microsoft.com/office/drawing/2014/main" val="10004"/>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ESMO missions/GSFC</a:t>
                      </a:r>
                    </a:p>
                  </a:txBody>
                  <a:tcPr marL="9525" marR="9525" marT="9525" marB="0" anchor="b"/>
                </a:tc>
                <a:extLst>
                  <a:ext uri="{0D108BD9-81ED-4DB2-BD59-A6C34878D82A}">
                    <a16:rowId xmlns:a16="http://schemas.microsoft.com/office/drawing/2014/main" val="10005"/>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GCOM-W1/JAXA</a:t>
                      </a:r>
                    </a:p>
                  </a:txBody>
                  <a:tcPr marL="9525" marR="9525" marT="9525" marB="0" anchor="b"/>
                </a:tc>
                <a:extLst>
                  <a:ext uri="{0D108BD9-81ED-4DB2-BD59-A6C34878D82A}">
                    <a16:rowId xmlns:a16="http://schemas.microsoft.com/office/drawing/2014/main" val="10006"/>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Landsat/NGIS</a:t>
                      </a:r>
                    </a:p>
                  </a:txBody>
                  <a:tcPr marL="9525" marR="9525" marT="9525" marB="0" anchor="b"/>
                </a:tc>
                <a:extLst>
                  <a:ext uri="{0D108BD9-81ED-4DB2-BD59-A6C34878D82A}">
                    <a16:rowId xmlns:a16="http://schemas.microsoft.com/office/drawing/2014/main" val="10007"/>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Landsat/USGS</a:t>
                      </a:r>
                    </a:p>
                  </a:txBody>
                  <a:tcPr marL="9525" marR="9525" marT="9525" marB="0" anchor="b"/>
                </a:tc>
                <a:extLst>
                  <a:ext uri="{0D108BD9-81ED-4DB2-BD59-A6C34878D82A}">
                    <a16:rowId xmlns:a16="http://schemas.microsoft.com/office/drawing/2014/main" val="10008"/>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OCO-2/JPL</a:t>
                      </a:r>
                    </a:p>
                  </a:txBody>
                  <a:tcPr marL="9525" marR="9525" marT="9525" marB="0" anchor="b"/>
                </a:tc>
                <a:extLst>
                  <a:ext uri="{0D108BD9-81ED-4DB2-BD59-A6C34878D82A}">
                    <a16:rowId xmlns:a16="http://schemas.microsoft.com/office/drawing/2014/main" val="10009"/>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OCO-2/OSC ATK</a:t>
                      </a:r>
                    </a:p>
                  </a:txBody>
                  <a:tcPr marL="9525" marR="9525" marT="9525" marB="0" anchor="b"/>
                </a:tc>
                <a:extLst>
                  <a:ext uri="{0D108BD9-81ED-4DB2-BD59-A6C34878D82A}">
                    <a16:rowId xmlns:a16="http://schemas.microsoft.com/office/drawing/2014/main" val="10010"/>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170340865"/>
              </p:ext>
            </p:extLst>
          </p:nvPr>
        </p:nvGraphicFramePr>
        <p:xfrm>
          <a:off x="296561" y="1531380"/>
          <a:ext cx="4876799" cy="5188375"/>
        </p:xfrm>
        <a:graphic>
          <a:graphicData uri="http://schemas.openxmlformats.org/drawingml/2006/table">
            <a:tbl>
              <a:tblPr>
                <a:tableStyleId>{5C22544A-7EE6-4342-B048-85BDC9FD1C3A}</a:tableStyleId>
              </a:tblPr>
              <a:tblGrid>
                <a:gridCol w="4876799">
                  <a:extLst>
                    <a:ext uri="{9D8B030D-6E8A-4147-A177-3AD203B41FA5}">
                      <a16:colId xmlns:a16="http://schemas.microsoft.com/office/drawing/2014/main" val="20000"/>
                    </a:ext>
                  </a:extLst>
                </a:gridCol>
              </a:tblGrid>
              <a:tr h="321449">
                <a:tc>
                  <a:txBody>
                    <a:bodyPr/>
                    <a:lstStyle/>
                    <a:p>
                      <a:pPr algn="l" fontAlgn="b"/>
                      <a:r>
                        <a:rPr lang="en-US" sz="2000" b="1" u="sng" strike="noStrike" dirty="0">
                          <a:effectLst/>
                          <a:latin typeface="Times New Roman" panose="02020603050405020304" pitchFamily="18" charset="0"/>
                          <a:cs typeface="Times New Roman" panose="02020603050405020304" pitchFamily="18" charset="0"/>
                        </a:rPr>
                        <a:t>Past Locations</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0"/>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Boulder/Ft. Collins</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CO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1"/>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KAFB,</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a:t>
                      </a:r>
                      <a:r>
                        <a:rPr lang="en-US" sz="2000" b="1" i="0" u="none" strike="noStrike" dirty="0">
                          <a:solidFill>
                            <a:srgbClr val="0000FF"/>
                          </a:solidFill>
                          <a:effectLst/>
                          <a:latin typeface="Times New Roman" panose="02020603050405020304" pitchFamily="18" charset="0"/>
                          <a:cs typeface="Times New Roman" panose="02020603050405020304" pitchFamily="18" charset="0"/>
                        </a:rPr>
                        <a:t>Albuquerque, NM</a:t>
                      </a:r>
                    </a:p>
                  </a:txBody>
                  <a:tcPr marL="9525" marR="9525" marT="9525" marB="0" anchor="b"/>
                </a:tc>
                <a:extLst>
                  <a:ext uri="{0D108BD9-81ED-4DB2-BD59-A6C34878D82A}">
                    <a16:rowId xmlns:a16="http://schemas.microsoft.com/office/drawing/2014/main" val="10002"/>
                  </a:ext>
                </a:extLst>
              </a:tr>
              <a:tr h="31529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France</a:t>
                      </a:r>
                    </a:p>
                  </a:txBody>
                  <a:tcPr marL="9525" marR="9525" marT="9525" marB="0" anchor="b"/>
                </a:tc>
                <a:extLst>
                  <a:ext uri="{0D108BD9-81ED-4DB2-BD59-A6C34878D82A}">
                    <a16:rowId xmlns:a16="http://schemas.microsoft.com/office/drawing/2014/main" val="10003"/>
                  </a:ext>
                </a:extLst>
              </a:tr>
              <a:tr h="157163">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GSFC, MD</a:t>
                      </a:r>
                    </a:p>
                  </a:txBody>
                  <a:tcPr marL="9525" marR="9525" marT="9525" marB="0" anchor="b"/>
                </a:tc>
                <a:extLst>
                  <a:ext uri="{0D108BD9-81ED-4DB2-BD59-A6C34878D82A}">
                    <a16:rowId xmlns:a16="http://schemas.microsoft.com/office/drawing/2014/main" val="10004"/>
                  </a:ext>
                </a:extLst>
              </a:tr>
              <a:tr h="157163">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Gilbert, AZ</a:t>
                      </a:r>
                    </a:p>
                  </a:txBody>
                  <a:tcPr marL="9525" marR="9525" marT="9525" marB="0" anchor="b"/>
                </a:tc>
                <a:extLst>
                  <a:ext uri="{0D108BD9-81ED-4DB2-BD59-A6C34878D82A}">
                    <a16:rowId xmlns:a16="http://schemas.microsoft.com/office/drawing/2014/main" val="10005"/>
                  </a:ext>
                </a:extLst>
              </a:tr>
              <a:tr h="0">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Japan</a:t>
                      </a:r>
                    </a:p>
                  </a:txBody>
                  <a:tcPr marL="9525" marR="9525" marT="9525" marB="0" anchor="b"/>
                </a:tc>
                <a:extLst>
                  <a:ext uri="{0D108BD9-81ED-4DB2-BD59-A6C34878D82A}">
                    <a16:rowId xmlns:a16="http://schemas.microsoft.com/office/drawing/2014/main" val="10006"/>
                  </a:ext>
                </a:extLst>
              </a:tr>
              <a:tr h="327457">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JPL/Pasadena</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area, CA</a:t>
                      </a:r>
                    </a:p>
                  </a:txBody>
                  <a:tcPr marL="9525" marR="9525" marT="9525" marB="0" anchor="b"/>
                </a:tc>
                <a:extLst>
                  <a:ext uri="{0D108BD9-81ED-4DB2-BD59-A6C34878D82A}">
                    <a16:rowId xmlns:a16="http://schemas.microsoft.com/office/drawing/2014/main" val="10007"/>
                  </a:ext>
                </a:extLst>
              </a:tr>
              <a:tr h="300228">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KSC area, FL</a:t>
                      </a:r>
                    </a:p>
                  </a:txBody>
                  <a:tcPr marL="9525" marR="9525" marT="9525" marB="0" anchor="b"/>
                </a:tc>
                <a:extLst>
                  <a:ext uri="{0D108BD9-81ED-4DB2-BD59-A6C34878D82A}">
                    <a16:rowId xmlns:a16="http://schemas.microsoft.com/office/drawing/2014/main" val="10008"/>
                  </a:ext>
                </a:extLst>
              </a:tr>
              <a:tr h="225171">
                <a:tc>
                  <a:txBody>
                    <a:bodyPr/>
                    <a:lstStyle/>
                    <a:p>
                      <a:pPr marL="342900" indent="-342900" algn="l" rtl="0" fontAlgn="b">
                        <a:buFont typeface="Arial" panose="020B0604020202020204" pitchFamily="34" charset="0"/>
                        <a:buChar char="•"/>
                      </a:pPr>
                      <a:r>
                        <a:rPr lang="en-US" sz="2000" b="1" i="0" u="none" strike="noStrike" dirty="0" err="1">
                          <a:solidFill>
                            <a:srgbClr val="0000FF"/>
                          </a:solidFill>
                          <a:effectLst/>
                          <a:latin typeface="Times New Roman" panose="02020603050405020304" pitchFamily="18" charset="0"/>
                          <a:cs typeface="Times New Roman" panose="02020603050405020304" pitchFamily="18" charset="0"/>
                        </a:rPr>
                        <a:t>LaRC</a:t>
                      </a:r>
                      <a:r>
                        <a:rPr lang="en-US" sz="2000" b="1" i="0" u="none" strike="noStrike" dirty="0">
                          <a:solidFill>
                            <a:srgbClr val="0000FF"/>
                          </a:solidFill>
                          <a:effectLst/>
                          <a:latin typeface="Times New Roman" panose="02020603050405020304" pitchFamily="18" charset="0"/>
                          <a:cs typeface="Times New Roman" panose="02020603050405020304" pitchFamily="18" charset="0"/>
                        </a:rPr>
                        <a:t>/Norfolk area,</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VA</a:t>
                      </a:r>
                      <a:endParaRPr lang="en-US" sz="2000" b="1" i="0" u="none" strike="noStrike" dirty="0">
                        <a:solidFill>
                          <a:srgbClr val="0000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9"/>
                  </a:ext>
                </a:extLst>
              </a:tr>
              <a:tr h="150114">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OSC ATK, Dulles, VA</a:t>
                      </a:r>
                    </a:p>
                  </a:txBody>
                  <a:tcPr marL="9525" marR="9525" marT="9525" marB="0" anchor="b"/>
                </a:tc>
                <a:extLst>
                  <a:ext uri="{0D108BD9-81ED-4DB2-BD59-A6C34878D82A}">
                    <a16:rowId xmlns:a16="http://schemas.microsoft.com/office/drawing/2014/main" val="10010"/>
                  </a:ext>
                </a:extLst>
              </a:tr>
              <a:tr h="150114">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Sioux Falls, SD</a:t>
                      </a:r>
                    </a:p>
                  </a:txBody>
                  <a:tcPr marL="9525" marR="9525" marT="9525" marB="0" anchor="b"/>
                </a:tc>
                <a:extLst>
                  <a:ext uri="{0D108BD9-81ED-4DB2-BD59-A6C34878D82A}">
                    <a16:rowId xmlns:a16="http://schemas.microsoft.com/office/drawing/2014/main" val="10011"/>
                  </a:ext>
                </a:extLst>
              </a:tr>
              <a:tr h="438022">
                <a:tc>
                  <a:txBody>
                    <a:bodyPr/>
                    <a:lstStyle/>
                    <a:p>
                      <a:pPr marL="0" indent="0" algn="l" rtl="0" fontAlgn="b">
                        <a:buFont typeface="Arial" panose="020B0604020202020204" pitchFamily="34" charset="0"/>
                        <a:buNone/>
                      </a:pPr>
                      <a:r>
                        <a:rPr lang="en-US" sz="2000" b="1" i="0" u="sng" strike="noStrike" dirty="0">
                          <a:solidFill>
                            <a:srgbClr val="000000"/>
                          </a:solidFill>
                          <a:effectLst/>
                          <a:latin typeface="Times New Roman" panose="02020603050405020304" pitchFamily="18" charset="0"/>
                          <a:cs typeface="Times New Roman" panose="02020603050405020304" pitchFamily="18" charset="0"/>
                        </a:rPr>
                        <a:t>Other Locations Discussed</a:t>
                      </a:r>
                    </a:p>
                  </a:txBody>
                  <a:tcPr marL="9525" marR="9525" marT="9525" marB="0" anchor="b"/>
                </a:tc>
                <a:extLst>
                  <a:ext uri="{0D108BD9-81ED-4DB2-BD59-A6C34878D82A}">
                    <a16:rowId xmlns:a16="http://schemas.microsoft.com/office/drawing/2014/main" val="10012"/>
                  </a:ext>
                </a:extLst>
              </a:tr>
              <a:tr h="104775">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Alaska Ground Station Facility</a:t>
                      </a:r>
                    </a:p>
                  </a:txBody>
                  <a:tcPr marL="9525" marR="9525" marT="9525" marB="0" anchor="b"/>
                </a:tc>
                <a:extLst>
                  <a:ext uri="{0D108BD9-81ED-4DB2-BD59-A6C34878D82A}">
                    <a16:rowId xmlns:a16="http://schemas.microsoft.com/office/drawing/2014/main" val="10013"/>
                  </a:ext>
                </a:extLst>
              </a:tr>
              <a:tr h="0">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JSC, TX</a:t>
                      </a:r>
                    </a:p>
                  </a:txBody>
                  <a:tcPr marL="9525" marR="9525" marT="9525" marB="0" anchor="b"/>
                </a:tc>
                <a:extLst>
                  <a:ext uri="{0D108BD9-81ED-4DB2-BD59-A6C34878D82A}">
                    <a16:rowId xmlns:a16="http://schemas.microsoft.com/office/drawing/2014/main" val="10014"/>
                  </a:ext>
                </a:extLst>
              </a:tr>
              <a:tr h="218123">
                <a:tc>
                  <a:txBody>
                    <a:bodyPr/>
                    <a:lstStyle/>
                    <a:p>
                      <a:pPr marL="342900" indent="-342900" algn="l" fontAlgn="b">
                        <a:buFont typeface="Arial" panose="020B0604020202020204" pitchFamily="34" charset="0"/>
                        <a:buChar char="•"/>
                      </a:pPr>
                      <a:r>
                        <a:rPr lang="en-US" sz="2000" b="1" i="1" u="none" strike="noStrike" dirty="0">
                          <a:solidFill>
                            <a:srgbClr val="0000FF"/>
                          </a:solidFill>
                          <a:effectLst/>
                          <a:latin typeface="Times New Roman" panose="02020603050405020304" pitchFamily="18" charset="0"/>
                          <a:cs typeface="Times New Roman" panose="02020603050405020304" pitchFamily="18" charset="0"/>
                        </a:rPr>
                        <a:t>Host desired l</a:t>
                      </a:r>
                      <a:r>
                        <a:rPr lang="en-US" sz="2000" b="1" i="1" u="none" strike="noStrike" baseline="0" dirty="0">
                          <a:solidFill>
                            <a:srgbClr val="0000FF"/>
                          </a:solidFill>
                          <a:effectLst/>
                          <a:latin typeface="Times New Roman" panose="02020603050405020304" pitchFamily="18" charset="0"/>
                          <a:cs typeface="Times New Roman" panose="02020603050405020304" pitchFamily="18" charset="0"/>
                        </a:rPr>
                        <a:t>ocation or Virtual?</a:t>
                      </a:r>
                      <a:endParaRPr lang="en-US" sz="2000" b="1" i="1" u="none" strike="noStrike" dirty="0">
                        <a:solidFill>
                          <a:srgbClr val="0000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16"/>
                  </a:ext>
                </a:extLst>
              </a:tr>
            </a:tbl>
          </a:graphicData>
        </a:graphic>
      </p:graphicFrame>
      <p:sp>
        <p:nvSpPr>
          <p:cNvPr id="2" name="TextBox 1"/>
          <p:cNvSpPr txBox="1"/>
          <p:nvPr/>
        </p:nvSpPr>
        <p:spPr>
          <a:xfrm>
            <a:off x="0" y="644141"/>
            <a:ext cx="9079881" cy="954107"/>
          </a:xfrm>
          <a:prstGeom prst="rect">
            <a:avLst/>
          </a:prstGeom>
          <a:noFill/>
        </p:spPr>
        <p:txBody>
          <a:bodyPr wrap="square" rtlCol="0">
            <a:spAutoFit/>
          </a:bodyPr>
          <a:lstStyle/>
          <a:p>
            <a:pPr algn="ctr"/>
            <a:r>
              <a:rPr lang="en-US" sz="2800" b="1" i="1" dirty="0">
                <a:solidFill>
                  <a:srgbClr val="0000FF"/>
                </a:solidFill>
                <a:latin typeface="Times New Roman"/>
                <a:ea typeface="ＭＳ Ｐゴシック"/>
                <a:cs typeface="Times New Roman"/>
              </a:rPr>
              <a:t>Potential Future MOWG Meetings . . .</a:t>
            </a:r>
          </a:p>
          <a:p>
            <a:pPr algn="ctr"/>
            <a:r>
              <a:rPr lang="en-US" sz="2800" b="1" i="1" dirty="0">
                <a:solidFill>
                  <a:srgbClr val="0000FF"/>
                </a:solidFill>
                <a:latin typeface="Times New Roman"/>
                <a:ea typeface="ＭＳ Ｐゴシック"/>
                <a:cs typeface="Times New Roman"/>
              </a:rPr>
              <a:t>Virtual and/or Hybrid</a:t>
            </a:r>
            <a:endParaRPr lang="en-US" sz="2800" dirty="0">
              <a:solidFill>
                <a:srgbClr val="0000FF"/>
              </a:solidFill>
            </a:endParaRPr>
          </a:p>
        </p:txBody>
      </p:sp>
    </p:spTree>
    <p:extLst>
      <p:ext uri="{BB962C8B-B14F-4D97-AF65-F5344CB8AC3E}">
        <p14:creationId xmlns:p14="http://schemas.microsoft.com/office/powerpoint/2010/main" val="2207618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08201" y="632531"/>
            <a:ext cx="7927597" cy="363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b="1">
                <a:solidFill>
                  <a:schemeClr val="hlink"/>
                </a:solidFill>
                <a:latin typeface="Times New Roman" panose="02020603050405020304" pitchFamily="18" charset="0"/>
                <a:ea typeface="MS PGothic" panose="020B0600070205080204" pitchFamily="34" charset="-128"/>
              </a:defRPr>
            </a:lvl1pPr>
            <a:lvl2pPr marL="742950" indent="-285750">
              <a:defRPr sz="2800" b="1">
                <a:solidFill>
                  <a:schemeClr val="hlink"/>
                </a:solidFill>
                <a:latin typeface="Times New Roman" panose="02020603050405020304" pitchFamily="18" charset="0"/>
                <a:ea typeface="MS PGothic" panose="020B0600070205080204" pitchFamily="34" charset="-128"/>
              </a:defRPr>
            </a:lvl2pPr>
            <a:lvl3pPr marL="1143000" indent="-228600">
              <a:defRPr sz="2800" b="1">
                <a:solidFill>
                  <a:schemeClr val="hlink"/>
                </a:solidFill>
                <a:latin typeface="Times New Roman" panose="02020603050405020304" pitchFamily="18" charset="0"/>
                <a:ea typeface="MS PGothic" panose="020B0600070205080204" pitchFamily="34" charset="-128"/>
              </a:defRPr>
            </a:lvl3pPr>
            <a:lvl4pPr marL="1600200" indent="-228600">
              <a:defRPr sz="2800" b="1">
                <a:solidFill>
                  <a:schemeClr val="hlink"/>
                </a:solidFill>
                <a:latin typeface="Times New Roman" panose="02020603050405020304" pitchFamily="18" charset="0"/>
                <a:ea typeface="MS PGothic" panose="020B0600070205080204" pitchFamily="34" charset="-128"/>
              </a:defRPr>
            </a:lvl4pPr>
            <a:lvl5pPr marL="2057400" indent="-228600">
              <a:defRPr sz="2800" b="1">
                <a:solidFill>
                  <a:schemeClr val="hlink"/>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9pPr>
          </a:lstStyle>
          <a:p>
            <a:pPr algn="ctr">
              <a:lnSpc>
                <a:spcPct val="80000"/>
              </a:lnSpc>
            </a:pPr>
            <a:r>
              <a:rPr lang="en-US" altLang="en-US" dirty="0">
                <a:solidFill>
                  <a:schemeClr val="tx1"/>
                </a:solidFill>
                <a:cs typeface="Times New Roman" panose="02020603050405020304" pitchFamily="18" charset="0"/>
              </a:rPr>
              <a:t>Action Items</a:t>
            </a:r>
          </a:p>
        </p:txBody>
      </p:sp>
      <p:graphicFrame>
        <p:nvGraphicFramePr>
          <p:cNvPr id="6" name="Table 5">
            <a:extLst>
              <a:ext uri="{FF2B5EF4-FFF2-40B4-BE49-F238E27FC236}">
                <a16:creationId xmlns:a16="http://schemas.microsoft.com/office/drawing/2014/main" id="{EDDC0F26-0000-4966-9D4C-10CB84B2343E}"/>
              </a:ext>
            </a:extLst>
          </p:cNvPr>
          <p:cNvGraphicFramePr>
            <a:graphicFrameLocks noGrp="1"/>
          </p:cNvGraphicFramePr>
          <p:nvPr>
            <p:extLst>
              <p:ext uri="{D42A27DB-BD31-4B8C-83A1-F6EECF244321}">
                <p14:modId xmlns:p14="http://schemas.microsoft.com/office/powerpoint/2010/main" val="4136150911"/>
              </p:ext>
            </p:extLst>
          </p:nvPr>
        </p:nvGraphicFramePr>
        <p:xfrm>
          <a:off x="155614" y="995547"/>
          <a:ext cx="8851225" cy="5522079"/>
        </p:xfrm>
        <a:graphic>
          <a:graphicData uri="http://schemas.openxmlformats.org/drawingml/2006/table">
            <a:tbl>
              <a:tblPr/>
              <a:tblGrid>
                <a:gridCol w="546032">
                  <a:extLst>
                    <a:ext uri="{9D8B030D-6E8A-4147-A177-3AD203B41FA5}">
                      <a16:colId xmlns:a16="http://schemas.microsoft.com/office/drawing/2014/main" val="20000"/>
                    </a:ext>
                  </a:extLst>
                </a:gridCol>
                <a:gridCol w="657292">
                  <a:extLst>
                    <a:ext uri="{9D8B030D-6E8A-4147-A177-3AD203B41FA5}">
                      <a16:colId xmlns:a16="http://schemas.microsoft.com/office/drawing/2014/main" val="20001"/>
                    </a:ext>
                  </a:extLst>
                </a:gridCol>
                <a:gridCol w="6248903">
                  <a:extLst>
                    <a:ext uri="{9D8B030D-6E8A-4147-A177-3AD203B41FA5}">
                      <a16:colId xmlns:a16="http://schemas.microsoft.com/office/drawing/2014/main" val="20002"/>
                    </a:ext>
                  </a:extLst>
                </a:gridCol>
                <a:gridCol w="1398998">
                  <a:extLst>
                    <a:ext uri="{9D8B030D-6E8A-4147-A177-3AD203B41FA5}">
                      <a16:colId xmlns:a16="http://schemas.microsoft.com/office/drawing/2014/main" val="20003"/>
                    </a:ext>
                  </a:extLst>
                </a:gridCol>
              </a:tblGrid>
              <a:tr h="497123">
                <a:tc>
                  <a:txBody>
                    <a:bodyPr/>
                    <a:lstStyle/>
                    <a:p>
                      <a:pPr marL="0" marR="0" algn="ctr">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Assignee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Description</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Status / Due Date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extLst>
                  <a:ext uri="{0D108BD9-81ED-4DB2-BD59-A6C34878D82A}">
                    <a16:rowId xmlns:a16="http://schemas.microsoft.com/office/drawing/2014/main" val="10000"/>
                  </a:ext>
                </a:extLst>
              </a:tr>
              <a:tr h="924076">
                <a:tc>
                  <a:txBody>
                    <a:bodyPr/>
                    <a:lstStyle/>
                    <a:p>
                      <a:pPr marL="0" marR="0" algn="ctr">
                        <a:spcBef>
                          <a:spcPts val="0"/>
                        </a:spcBef>
                        <a:spcAft>
                          <a:spcPts val="0"/>
                        </a:spcAft>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Each team provide an email to Mike Machado and Bill Guit with concurrence to alternate Aqua plans (consisting of no longer performing Constellation Exit or Drag Makeup Maneuvers but reserving fuel for Risk Mitigation Maneuvers) until mid-2024 and then performing Perigee Lowering Maneuvers allowing continued science until ~August 2026 at which time passivation would occur) that were presented at the Interim virtual MOWG meeting on September 28, 2021.</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October 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80800107"/>
                  </a:ext>
                </a:extLst>
              </a:tr>
              <a:tr h="462079">
                <a:tc>
                  <a:txBody>
                    <a:bodyPr/>
                    <a:lstStyle/>
                    <a:p>
                      <a:pPr marL="0" marR="0" algn="ctr">
                        <a:spcBef>
                          <a:spcPts val="0"/>
                        </a:spcBef>
                        <a:spcAft>
                          <a:spcPts val="0"/>
                        </a:spcAft>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Generate Constellation Change Request to document the change to Aqua exit plan. This will be the formal agreement between constellation members of the new plan.</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October 6,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18095717"/>
                  </a:ext>
                </a:extLst>
              </a:tr>
              <a:tr h="46634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2109-03</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Provide updated long ephemeris information (include DMU/IAMs) for Aqua Delta-CER planning.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Time span: Jan 1, 2022 to Jan 1, 2025</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October 8,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6216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2109-04</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Analyze what happens to the long-term orbit evolution if Aqua performs a typical RMM-sized orbit raise ahead of predicted crossings with constellation members. What is the impact on dwell time?</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OPEN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43010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2109-05</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For GCOM-W1, OCO-2, and Aqua, provide a snapshot of the current mean orbit elements (including the eccentricity, argument of periapsis, and semi-major axis).</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OPEN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385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2109-06</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For GCOM-W1, OCO-2, and Aqua, provide a plot of altitude with respect to a spherical Earth (or alternately radius) vs argument of latitude over one orbit.</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OPEN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56376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2109-07</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Analyze the separation between Aqua and GCOM-W1. Provide the updated risk, miss distance, and probability of collision at the Delta-CER. Meet early to exchange information. Suggest T-2 months, T-1 month, then weekly until TCA.</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OPEN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5400929"/>
                  </a:ext>
                </a:extLst>
              </a:tr>
              <a:tr h="4385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2109-08</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Review Aqua CCR to change exit plans and drift in the constellation. Provide written concurrence after the delta-CER on November 16 or feedback as to why it is not acceptable.</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OPEN / November 16,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3109072"/>
                  </a:ext>
                </a:extLst>
              </a:tr>
              <a:tr h="4385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2109-09</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Knowing all our NASA missions must go through the 2023 Senior Review for mission extension.  If Aqua is not extended beyond 2023, will Aqua still be able to meet the 25-year re-entry requirement with this new plan or some variation of it? NOTE: this applies </a:t>
                      </a:r>
                      <a:r>
                        <a:rPr lang="en-US" sz="1200" b="0" kern="1200">
                          <a:solidFill>
                            <a:schemeClr val="tx1"/>
                          </a:solidFill>
                          <a:effectLst/>
                          <a:latin typeface="Times New Roman" panose="02020603050405020304" pitchFamily="18" charset="0"/>
                          <a:ea typeface="MS Mincho"/>
                          <a:cs typeface="Times New Roman" panose="02020603050405020304" pitchFamily="18" charset="0"/>
                        </a:rPr>
                        <a:t>to NASA </a:t>
                      </a: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missions.</a:t>
                      </a:r>
                      <a:endParaRPr lang="en-US" sz="1200" b="0" u="none" kern="1200" dirty="0">
                        <a:solidFill>
                          <a:schemeClr val="tx1"/>
                        </a:solidFill>
                        <a:effectLst/>
                        <a:latin typeface="Times New Roman" panose="02020603050405020304" pitchFamily="18" charset="0"/>
                        <a:ea typeface="MS Mincho"/>
                        <a:cs typeface="Times New Roman" panose="02020603050405020304" pitchFamily="18" charset="0"/>
                      </a:endParaRP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OPEN / </a:t>
                      </a:r>
                      <a:r>
                        <a:rPr lang="en-US" sz="1200" dirty="0">
                          <a:solidFill>
                            <a:srgbClr val="0000FF"/>
                          </a:solidFill>
                          <a:effectLst/>
                          <a:highlight>
                            <a:srgbClr val="FFFF00"/>
                          </a:highlight>
                          <a:latin typeface="Times New Roman" panose="02020603050405020304" pitchFamily="18" charset="0"/>
                          <a:ea typeface="MS Mincho"/>
                          <a:cs typeface="Times New Roman" panose="02020603050405020304" pitchFamily="18" charset="0"/>
                        </a:rPr>
                        <a:t>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7315325"/>
                  </a:ext>
                </a:extLst>
              </a:tr>
            </a:tbl>
          </a:graphicData>
        </a:graphic>
      </p:graphicFrame>
    </p:spTree>
    <p:extLst>
      <p:ext uri="{BB962C8B-B14F-4D97-AF65-F5344CB8AC3E}">
        <p14:creationId xmlns:p14="http://schemas.microsoft.com/office/powerpoint/2010/main" val="1017548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29BF55-B4CD-4780-B72E-7006B2CDF979}"/>
              </a:ext>
            </a:extLst>
          </p:cNvPr>
          <p:cNvSpPr>
            <a:spLocks noGrp="1"/>
          </p:cNvSpPr>
          <p:nvPr>
            <p:ph type="title"/>
          </p:nvPr>
        </p:nvSpPr>
        <p:spPr/>
        <p:txBody>
          <a:bodyPr>
            <a:normAutofit fontScale="90000"/>
          </a:bodyPr>
          <a:lstStyle/>
          <a:p>
            <a:r>
              <a:rPr lang="en-US" dirty="0"/>
              <a:t>Aqua Constellation Exit CCR status</a:t>
            </a:r>
          </a:p>
        </p:txBody>
      </p:sp>
      <p:sp>
        <p:nvSpPr>
          <p:cNvPr id="6" name="Content Placeholder 5">
            <a:extLst>
              <a:ext uri="{FF2B5EF4-FFF2-40B4-BE49-F238E27FC236}">
                <a16:creationId xmlns:a16="http://schemas.microsoft.com/office/drawing/2014/main" id="{D3274CA6-C758-45EB-896A-44CC467F1FA7}"/>
              </a:ext>
            </a:extLst>
          </p:cNvPr>
          <p:cNvSpPr>
            <a:spLocks noGrp="1"/>
          </p:cNvSpPr>
          <p:nvPr>
            <p:ph idx="1"/>
          </p:nvPr>
        </p:nvSpPr>
        <p:spPr>
          <a:xfrm>
            <a:off x="653741" y="1298122"/>
            <a:ext cx="8229600" cy="2307657"/>
          </a:xfrm>
        </p:spPr>
        <p:txBody>
          <a:bodyPr>
            <a:normAutofit/>
          </a:bodyPr>
          <a:lstStyle/>
          <a:p>
            <a:r>
              <a:rPr lang="en-US" sz="2400" dirty="0"/>
              <a:t>CCR #20 (Aqua Constellation Exit) has been signed by X of the 22 signatories</a:t>
            </a:r>
          </a:p>
          <a:p>
            <a:r>
              <a:rPr lang="en-US" sz="2400" dirty="0"/>
              <a:t>If signatures are still needed, collect them at the MOWG meeting by November 16, 2021</a:t>
            </a:r>
          </a:p>
        </p:txBody>
      </p:sp>
      <p:sp>
        <p:nvSpPr>
          <p:cNvPr id="2" name="Slide Number Placeholder 1">
            <a:extLst>
              <a:ext uri="{FF2B5EF4-FFF2-40B4-BE49-F238E27FC236}">
                <a16:creationId xmlns:a16="http://schemas.microsoft.com/office/drawing/2014/main" id="{1367A234-5853-4D24-A302-B7532192CDD3}"/>
              </a:ext>
            </a:extLst>
          </p:cNvPr>
          <p:cNvSpPr>
            <a:spLocks noGrp="1"/>
          </p:cNvSpPr>
          <p:nvPr>
            <p:ph type="sldNum" sz="quarter" idx="12"/>
          </p:nvPr>
        </p:nvSpPr>
        <p:spPr/>
        <p:txBody>
          <a:bodyPr/>
          <a:lstStyle/>
          <a:p>
            <a:fld id="{7D71D84F-F99E-AA4D-AEB0-4E72F1AAA5C3}" type="slidenum">
              <a:rPr lang="en-US" smtClean="0"/>
              <a:pPr/>
              <a:t>14</a:t>
            </a:fld>
            <a:endParaRPr lang="en-US" dirty="0"/>
          </a:p>
        </p:txBody>
      </p:sp>
      <p:graphicFrame>
        <p:nvGraphicFramePr>
          <p:cNvPr id="11" name="Table 10">
            <a:extLst>
              <a:ext uri="{FF2B5EF4-FFF2-40B4-BE49-F238E27FC236}">
                <a16:creationId xmlns:a16="http://schemas.microsoft.com/office/drawing/2014/main" id="{2153277D-E819-47EA-9515-C8C206AEED6B}"/>
              </a:ext>
            </a:extLst>
          </p:cNvPr>
          <p:cNvGraphicFramePr>
            <a:graphicFrameLocks noGrp="1"/>
          </p:cNvGraphicFramePr>
          <p:nvPr>
            <p:extLst>
              <p:ext uri="{D42A27DB-BD31-4B8C-83A1-F6EECF244321}">
                <p14:modId xmlns:p14="http://schemas.microsoft.com/office/powerpoint/2010/main" val="3013164754"/>
              </p:ext>
            </p:extLst>
          </p:nvPr>
        </p:nvGraphicFramePr>
        <p:xfrm>
          <a:off x="492233" y="2935507"/>
          <a:ext cx="8159534" cy="3783700"/>
        </p:xfrm>
        <a:graphic>
          <a:graphicData uri="http://schemas.openxmlformats.org/drawingml/2006/table">
            <a:tbl>
              <a:tblPr firstRow="1" firstCol="1" bandRow="1" bandCol="1">
                <a:tableStyleId>{5C22544A-7EE6-4342-B048-85BDC9FD1C3A}</a:tableStyleId>
              </a:tblPr>
              <a:tblGrid>
                <a:gridCol w="8159534">
                  <a:extLst>
                    <a:ext uri="{9D8B030D-6E8A-4147-A177-3AD203B41FA5}">
                      <a16:colId xmlns:a16="http://schemas.microsoft.com/office/drawing/2014/main" val="1933580874"/>
                    </a:ext>
                  </a:extLst>
                </a:gridCol>
              </a:tblGrid>
              <a:tr h="3783700">
                <a:tc>
                  <a:txBody>
                    <a:bodyPr/>
                    <a:lstStyle/>
                    <a:p>
                      <a:pPr marL="0" marR="0">
                        <a:lnSpc>
                          <a:spcPts val="1200"/>
                        </a:lnSpc>
                        <a:spcBef>
                          <a:spcPts val="200"/>
                        </a:spcBef>
                        <a:spcAft>
                          <a:spcPts val="0"/>
                        </a:spcAft>
                      </a:pPr>
                      <a:r>
                        <a:rPr lang="en-US" sz="1600" dirty="0">
                          <a:effectLst/>
                        </a:rPr>
                        <a:t>CHANGE DESCRIPTION:  Aqua will be leaving the A-Train Constellation and will stop Constellation flying. Aqua will not maintain its ground track about the WRS-2. Aqua is not immediately exiting the Constellation Envelope.</a:t>
                      </a:r>
                    </a:p>
                    <a:p>
                      <a:pPr marL="0" marR="0">
                        <a:lnSpc>
                          <a:spcPts val="1200"/>
                        </a:lnSpc>
                        <a:spcBef>
                          <a:spcPts val="200"/>
                        </a:spcBef>
                        <a:spcAft>
                          <a:spcPts val="0"/>
                        </a:spcAft>
                      </a:pPr>
                      <a:r>
                        <a:rPr lang="en-US" sz="1200" dirty="0">
                          <a:effectLst/>
                        </a:rPr>
                        <a:t> </a:t>
                      </a:r>
                      <a:endParaRPr lang="en-US" sz="1600" dirty="0">
                        <a:effectLst/>
                      </a:endParaRPr>
                    </a:p>
                    <a:p>
                      <a:pPr marL="0" marR="0">
                        <a:lnSpc>
                          <a:spcPts val="1200"/>
                        </a:lnSpc>
                        <a:spcBef>
                          <a:spcPts val="200"/>
                        </a:spcBef>
                        <a:spcAft>
                          <a:spcPts val="0"/>
                        </a:spcAft>
                      </a:pPr>
                      <a:r>
                        <a:rPr lang="en-US" sz="1600" dirty="0">
                          <a:effectLst/>
                        </a:rPr>
                        <a:t>The new plan (referred to below as the ‘free-drift, drag-down constellation exit approach’) is outside the current Constellation Exit requirement, which was developed without the benefit of the substantial experience gained with orbital crossings in recent years and is now recognized as overly conservative. See attached presentation from Interim MOWG meeting on 9/28/2021 for more details.</a:t>
                      </a:r>
                    </a:p>
                    <a:p>
                      <a:pPr marL="0" marR="0">
                        <a:lnSpc>
                          <a:spcPts val="1200"/>
                        </a:lnSpc>
                        <a:spcBef>
                          <a:spcPts val="200"/>
                        </a:spcBef>
                        <a:spcAft>
                          <a:spcPts val="0"/>
                        </a:spcAft>
                      </a:pPr>
                      <a:r>
                        <a:rPr lang="en-US" sz="1600" dirty="0">
                          <a:effectLst/>
                        </a:rPr>
                        <a:t> </a:t>
                      </a:r>
                    </a:p>
                    <a:p>
                      <a:pPr marL="0" marR="0">
                        <a:lnSpc>
                          <a:spcPts val="1200"/>
                        </a:lnSpc>
                        <a:spcBef>
                          <a:spcPts val="200"/>
                        </a:spcBef>
                        <a:spcAft>
                          <a:spcPts val="0"/>
                        </a:spcAft>
                      </a:pPr>
                      <a:r>
                        <a:rPr lang="en-US" sz="1600" dirty="0">
                          <a:effectLst/>
                        </a:rPr>
                        <a:t>Aqua had planned to exit the Afternoon Constellation (aka A-Train) with constellation exit maneuvers (CEMs) in January 2022 and perigee lowering maneuvers (PLMs) in January and February 2022. Aqua now proposes not to perform CEMs and PLMs in January-February 2022 and instead to exit the Earth Science Constellation (ESC) operational orbit by ceasing all maneuvers, except collision avoidance maneuvers, still starting in January 2022. With the new plan, Aqua will gradually drag-down within the current Constellation Envelope definition and will periodically cross the other member missions in the ESC. Crossings with the A-Train member missions are predicted to occur in 2022 but to be infrequent during both 2022 and 2023. Aqua will be the burdened mission to perform any maneuvers required to mitigate the collision risk associated with any predicted crossing. See Mission Operations IMPACTS described below for additional details.</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76367369"/>
                  </a:ext>
                </a:extLst>
              </a:tr>
            </a:tbl>
          </a:graphicData>
        </a:graphic>
      </p:graphicFrame>
    </p:spTree>
    <p:extLst>
      <p:ext uri="{BB962C8B-B14F-4D97-AF65-F5344CB8AC3E}">
        <p14:creationId xmlns:p14="http://schemas.microsoft.com/office/powerpoint/2010/main" val="4182553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descr="Parchment"/>
          <p:cNvSpPr>
            <a:spLocks noGrp="1" noChangeArrowheads="1"/>
          </p:cNvSpPr>
          <p:nvPr>
            <p:ph type="body" idx="1"/>
          </p:nvPr>
        </p:nvSpPr>
        <p:spPr>
          <a:xfrm>
            <a:off x="109959" y="1174802"/>
            <a:ext cx="8748713" cy="5414534"/>
          </a:xfrm>
          <a:noFill/>
          <a:ln>
            <a:noFill/>
          </a:ln>
        </p:spPr>
        <p:txBody>
          <a:bodyPr>
            <a:noAutofit/>
          </a:bodyPr>
          <a:lstStyle/>
          <a:p>
            <a:pPr eaLnBrk="1" hangingPunct="1">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Presentations</a:t>
            </a:r>
          </a:p>
          <a:p>
            <a:pPr lvl="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Please e-mail your presentation updates to </a:t>
            </a:r>
            <a:r>
              <a:rPr lang="en-US" sz="2000" dirty="0">
                <a:latin typeface="Times New Roman" pitchFamily="18" charset="0"/>
                <a:ea typeface="ＭＳ Ｐゴシック"/>
                <a:cs typeface="Times New Roman" pitchFamily="18" charset="0"/>
                <a:hlinkClick r:id="rId3"/>
              </a:rPr>
              <a:t>michael.j.machado@nasa.gov</a:t>
            </a:r>
            <a:r>
              <a:rPr lang="en-US" sz="2000" dirty="0">
                <a:latin typeface="Times New Roman" pitchFamily="18" charset="0"/>
                <a:ea typeface="ＭＳ Ｐゴシック"/>
                <a:cs typeface="Times New Roman" pitchFamily="18" charset="0"/>
              </a:rPr>
              <a:t>, </a:t>
            </a:r>
            <a:r>
              <a:rPr lang="en-US" sz="2000" dirty="0">
                <a:latin typeface="Times New Roman" pitchFamily="18" charset="0"/>
                <a:ea typeface="ＭＳ Ｐゴシック"/>
                <a:cs typeface="Times New Roman" pitchFamily="18" charset="0"/>
                <a:hlinkClick r:id="rId4"/>
              </a:rPr>
              <a:t>nancy.c.herndon@nasa.gov</a:t>
            </a:r>
            <a:r>
              <a:rPr lang="en-US" sz="2000" dirty="0">
                <a:latin typeface="Times New Roman" pitchFamily="18" charset="0"/>
                <a:ea typeface="ＭＳ Ｐゴシック"/>
                <a:cs typeface="Times New Roman" pitchFamily="18" charset="0"/>
              </a:rPr>
              <a:t> and </a:t>
            </a:r>
            <a:r>
              <a:rPr lang="en-US" sz="2000" dirty="0">
                <a:latin typeface="Times New Roman" pitchFamily="18" charset="0"/>
                <a:ea typeface="ＭＳ Ｐゴシック"/>
                <a:cs typeface="Times New Roman" pitchFamily="18" charset="0"/>
                <a:hlinkClick r:id="rId5"/>
              </a:rPr>
              <a:t>mark.t.heigh@nasa.gov</a:t>
            </a:r>
            <a:endParaRPr lang="en-US" sz="2000" dirty="0">
              <a:latin typeface="Times New Roman" pitchFamily="18" charset="0"/>
              <a:ea typeface="ＭＳ Ｐゴシック"/>
              <a:cs typeface="Times New Roman" pitchFamily="18" charset="0"/>
            </a:endParaRPr>
          </a:p>
          <a:p>
            <a:pPr lvl="1" eaLnBrk="1" hangingPunct="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All the presentations will be made available after the meeting. NOTE: The large file transfer service has been decommissioned. Distribution for select (international and interagency) members via Box. Office 365 OneDrive option for internal partners. Download instructions will be sent.</a:t>
            </a:r>
          </a:p>
          <a:p>
            <a:pPr lvl="1" eaLnBrk="1" hangingPunct="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Presentations will be </a:t>
            </a:r>
            <a:r>
              <a:rPr lang="en-US" sz="2000" b="1" dirty="0">
                <a:solidFill>
                  <a:srgbClr val="0000FF"/>
                </a:solidFill>
                <a:latin typeface="Times New Roman" pitchFamily="18" charset="0"/>
                <a:ea typeface="ＭＳ Ｐゴシック"/>
                <a:cs typeface="Times New Roman" pitchFamily="18" charset="0"/>
              </a:rPr>
              <a:t>recorded</a:t>
            </a:r>
            <a:r>
              <a:rPr lang="en-US" sz="2000" dirty="0">
                <a:latin typeface="Times New Roman" pitchFamily="18" charset="0"/>
                <a:ea typeface="ＭＳ Ｐゴシック"/>
                <a:cs typeface="Times New Roman" pitchFamily="18" charset="0"/>
              </a:rPr>
              <a:t>! Let us know </a:t>
            </a:r>
            <a:r>
              <a:rPr lang="en-US" sz="2000" b="1" u="sng" dirty="0">
                <a:solidFill>
                  <a:srgbClr val="0000FF"/>
                </a:solidFill>
                <a:latin typeface="Times New Roman" pitchFamily="18" charset="0"/>
                <a:ea typeface="ＭＳ Ｐゴシック"/>
                <a:cs typeface="Times New Roman" pitchFamily="18" charset="0"/>
              </a:rPr>
              <a:t>beforehand</a:t>
            </a:r>
            <a:r>
              <a:rPr lang="en-US" sz="2000" dirty="0">
                <a:solidFill>
                  <a:srgbClr val="0000FF"/>
                </a:solidFill>
                <a:latin typeface="Times New Roman" pitchFamily="18" charset="0"/>
                <a:ea typeface="ＭＳ Ｐゴシック"/>
                <a:cs typeface="Times New Roman" pitchFamily="18" charset="0"/>
              </a:rPr>
              <a:t> </a:t>
            </a:r>
            <a:r>
              <a:rPr lang="en-US" sz="2000" dirty="0">
                <a:latin typeface="Times New Roman" pitchFamily="18" charset="0"/>
                <a:ea typeface="ＭＳ Ｐゴシック"/>
                <a:cs typeface="Times New Roman" pitchFamily="18" charset="0"/>
              </a:rPr>
              <a:t>if your presentations are “</a:t>
            </a:r>
            <a:r>
              <a:rPr lang="en-US" sz="2000" b="1" i="1" dirty="0">
                <a:solidFill>
                  <a:srgbClr val="0000FF"/>
                </a:solidFill>
                <a:latin typeface="Times New Roman" pitchFamily="18" charset="0"/>
                <a:ea typeface="ＭＳ Ｐゴシック"/>
                <a:cs typeface="Times New Roman" pitchFamily="18" charset="0"/>
              </a:rPr>
              <a:t>not for public view</a:t>
            </a:r>
            <a:r>
              <a:rPr lang="en-US" sz="2000" dirty="0">
                <a:latin typeface="Times New Roman" pitchFamily="18" charset="0"/>
                <a:ea typeface="ＭＳ Ｐゴシック"/>
                <a:cs typeface="Times New Roman" pitchFamily="18" charset="0"/>
              </a:rPr>
              <a:t>”.</a:t>
            </a:r>
          </a:p>
          <a:p>
            <a:pPr lvl="1" eaLnBrk="1" hangingPunct="1">
              <a:lnSpc>
                <a:spcPct val="90000"/>
              </a:lnSpc>
              <a:spcBef>
                <a:spcPts val="600"/>
              </a:spcBef>
              <a:buFont typeface="Wingdings" charset="2"/>
              <a:buChar char="Ø"/>
            </a:pPr>
            <a:endParaRPr lang="en-US" sz="2400" dirty="0">
              <a:latin typeface="Times New Roman" pitchFamily="18" charset="0"/>
              <a:ea typeface="ＭＳ Ｐゴシック"/>
              <a:cs typeface="Times New Roman" pitchFamily="18" charset="0"/>
            </a:endParaRPr>
          </a:p>
          <a:p>
            <a:pPr>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Webex meeting information:</a:t>
            </a:r>
          </a:p>
          <a:p>
            <a:pPr lvl="1">
              <a:lnSpc>
                <a:spcPct val="90000"/>
              </a:lnSpc>
              <a:spcBef>
                <a:spcPts val="600"/>
              </a:spcBef>
            </a:pPr>
            <a:r>
              <a:rPr lang="en-US" sz="2000" b="1" dirty="0">
                <a:solidFill>
                  <a:srgbClr val="0000FF"/>
                </a:solidFill>
                <a:latin typeface="Times New Roman" pitchFamily="18" charset="0"/>
                <a:ea typeface="ＭＳ Ｐゴシック"/>
                <a:cs typeface="Times New Roman" pitchFamily="18" charset="0"/>
              </a:rPr>
              <a:t>See Agenda or email announcement for Webex meeting links</a:t>
            </a:r>
          </a:p>
          <a:p>
            <a:pPr lvl="1">
              <a:lnSpc>
                <a:spcPct val="90000"/>
              </a:lnSpc>
              <a:spcBef>
                <a:spcPts val="600"/>
              </a:spcBef>
            </a:pPr>
            <a:endParaRPr lang="en-US" sz="1400" b="1" dirty="0">
              <a:solidFill>
                <a:srgbClr val="0000FF"/>
              </a:solidFill>
              <a:latin typeface="Times New Roman" pitchFamily="18" charset="0"/>
              <a:ea typeface="ＭＳ Ｐゴシック"/>
              <a:cs typeface="Times New Roman" pitchFamily="18" charset="0"/>
            </a:endParaRPr>
          </a:p>
          <a:p>
            <a:pPr>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Group photo Idea –  Please send us a photo (selfie or group photo from a recent event). We can use these later to</a:t>
            </a:r>
            <a:r>
              <a:rPr lang="en-US" sz="2400" dirty="0">
                <a:latin typeface="Times New Roman" pitchFamily="18" charset="0"/>
                <a:ea typeface="ＭＳ Ｐゴシック"/>
                <a:cs typeface="Times New Roman" pitchFamily="18" charset="0"/>
              </a:rPr>
              <a:t> </a:t>
            </a:r>
            <a:r>
              <a:rPr lang="en-US" sz="2400" b="1" dirty="0">
                <a:solidFill>
                  <a:srgbClr val="0000FF"/>
                </a:solidFill>
                <a:latin typeface="Times New Roman" pitchFamily="18" charset="0"/>
                <a:ea typeface="ＭＳ Ｐゴシック"/>
                <a:cs typeface="Times New Roman" pitchFamily="18" charset="0"/>
              </a:rPr>
              <a:t>assemble into a MOWG photo collage!</a:t>
            </a:r>
          </a:p>
        </p:txBody>
      </p:sp>
      <p:sp>
        <p:nvSpPr>
          <p:cNvPr id="51203" name="Rectangle 9"/>
          <p:cNvSpPr>
            <a:spLocks noChangeArrowheads="1"/>
          </p:cNvSpPr>
          <p:nvPr/>
        </p:nvSpPr>
        <p:spPr bwMode="auto">
          <a:xfrm>
            <a:off x="3042256" y="679089"/>
            <a:ext cx="2884124" cy="523220"/>
          </a:xfrm>
          <a:prstGeom prst="rect">
            <a:avLst/>
          </a:prstGeom>
          <a:noFill/>
          <a:ln w="9525">
            <a:noFill/>
            <a:miter lim="800000"/>
            <a:headEnd/>
            <a:tailEnd/>
          </a:ln>
        </p:spPr>
        <p:txBody>
          <a:bodyPr wrap="none">
            <a:spAutoFit/>
          </a:bodyPr>
          <a:lstStyle/>
          <a:p>
            <a:pPr algn="ctr"/>
            <a:r>
              <a:rPr lang="en-US" sz="2800" b="1" dirty="0">
                <a:solidFill>
                  <a:srgbClr val="0000FF"/>
                </a:solidFill>
                <a:latin typeface="Times New Roman" pitchFamily="18" charset="0"/>
                <a:cs typeface="Times New Roman" pitchFamily="18" charset="0"/>
              </a:rPr>
              <a:t>Meeting Logistics</a:t>
            </a:r>
          </a:p>
        </p:txBody>
      </p:sp>
      <p:sp>
        <p:nvSpPr>
          <p:cNvPr id="51204" name="Rectangle 12"/>
          <p:cNvSpPr>
            <a:spLocks noChangeArrowheads="1"/>
          </p:cNvSpPr>
          <p:nvPr/>
        </p:nvSpPr>
        <p:spPr bwMode="auto">
          <a:xfrm>
            <a:off x="4668838" y="4976813"/>
            <a:ext cx="184731" cy="369332"/>
          </a:xfrm>
          <a:prstGeom prst="rect">
            <a:avLst/>
          </a:prstGeom>
          <a:noFill/>
          <a:ln w="9525">
            <a:noFill/>
            <a:miter lim="800000"/>
            <a:headEnd/>
            <a:tailEnd/>
          </a:ln>
        </p:spPr>
        <p:txBody>
          <a:bodyPr wrap="none">
            <a:spAutoFit/>
          </a:bodyPr>
          <a:lstStyle/>
          <a:p>
            <a:endParaRPr lang="en-US"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7D71D84F-F99E-AA4D-AEB0-4E72F1AAA5C3}" type="slidenum">
              <a:rPr lang="en-US" smtClean="0"/>
              <a:pPr/>
              <a:t>15</a:t>
            </a:fld>
            <a:endParaRPr lang="en-US" dirty="0"/>
          </a:p>
        </p:txBody>
      </p:sp>
    </p:spTree>
    <p:extLst>
      <p:ext uri="{BB962C8B-B14F-4D97-AF65-F5344CB8AC3E}">
        <p14:creationId xmlns:p14="http://schemas.microsoft.com/office/powerpoint/2010/main" val="2666250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body" idx="1"/>
          </p:nvPr>
        </p:nvSpPr>
        <p:spPr>
          <a:xfrm>
            <a:off x="685799" y="1711788"/>
            <a:ext cx="7935629" cy="3115927"/>
          </a:xfrm>
        </p:spPr>
        <p:txBody>
          <a:bodyPr>
            <a:noAutofit/>
          </a:bodyPr>
          <a:lstStyle/>
          <a:p>
            <a:pPr algn="ctr">
              <a:buNone/>
            </a:pPr>
            <a:r>
              <a:rPr lang="ja-JP" altLang="en-US" b="1" i="1" dirty="0">
                <a:solidFill>
                  <a:srgbClr val="0000FF"/>
                </a:solidFill>
                <a:ea typeface="ＭＳ Ｐゴシック"/>
                <a:cs typeface="ＭＳ Ｐゴシック"/>
              </a:rPr>
              <a:t>ありがとうございます</a:t>
            </a:r>
            <a:endParaRPr lang="en-US" b="1" i="1" dirty="0">
              <a:solidFill>
                <a:srgbClr val="0000FF"/>
              </a:solidFill>
              <a:ea typeface="ＭＳ Ｐゴシック"/>
              <a:cs typeface="ＭＳ Ｐゴシック"/>
            </a:endParaRPr>
          </a:p>
          <a:p>
            <a:pPr algn="ctr" eaLnBrk="1" hangingPunct="1">
              <a:buFontTx/>
              <a:buNone/>
            </a:pPr>
            <a:r>
              <a:rPr lang="en-US" b="1" i="1" dirty="0" err="1">
                <a:solidFill>
                  <a:srgbClr val="0000FF"/>
                </a:solidFill>
                <a:ea typeface="ＭＳ Ｐゴシック"/>
                <a:cs typeface="ＭＳ Ｐゴシック"/>
              </a:rPr>
              <a:t>Arigatou</a:t>
            </a:r>
            <a:r>
              <a:rPr lang="en-US" b="1" i="1" dirty="0">
                <a:solidFill>
                  <a:srgbClr val="0000FF"/>
                </a:solidFill>
                <a:ea typeface="ＭＳ Ｐゴシック"/>
                <a:cs typeface="ＭＳ Ｐゴシック"/>
              </a:rPr>
              <a:t> Gozaimasu</a:t>
            </a:r>
          </a:p>
          <a:p>
            <a:pPr algn="ctr">
              <a:buNone/>
            </a:pPr>
            <a:r>
              <a:rPr lang="en-US" b="1" i="1" dirty="0">
                <a:solidFill>
                  <a:srgbClr val="0000FF"/>
                </a:solidFill>
                <a:ea typeface="ＭＳ Ｐゴシック"/>
                <a:cs typeface="ＭＳ Ｐゴシック"/>
              </a:rPr>
              <a:t>Merci</a:t>
            </a:r>
          </a:p>
          <a:p>
            <a:pPr algn="ctr">
              <a:buNone/>
            </a:pPr>
            <a:r>
              <a:rPr lang="en-US" b="1" i="1" dirty="0">
                <a:solidFill>
                  <a:srgbClr val="0000FF"/>
                </a:solidFill>
                <a:ea typeface="ＭＳ Ｐゴシック"/>
                <a:cs typeface="ＭＳ Ｐゴシック"/>
              </a:rPr>
              <a:t>Thank you</a:t>
            </a:r>
          </a:p>
          <a:p>
            <a:pPr algn="ctr" eaLnBrk="1" hangingPunct="1">
              <a:buFontTx/>
              <a:buNone/>
            </a:pPr>
            <a:endParaRPr lang="en-US" b="1" i="1" dirty="0">
              <a:solidFill>
                <a:srgbClr val="0000FF"/>
              </a:solidFill>
              <a:ea typeface="ＭＳ Ｐゴシック"/>
              <a:cs typeface="ＭＳ Ｐゴシック"/>
            </a:endParaRPr>
          </a:p>
          <a:p>
            <a:pPr algn="ctr" eaLnBrk="1" hangingPunct="1">
              <a:buFontTx/>
              <a:buNone/>
            </a:pPr>
            <a:endParaRPr lang="en-US" b="1" i="1" dirty="0">
              <a:solidFill>
                <a:srgbClr val="0000FF"/>
              </a:solidFill>
              <a:ea typeface="ＭＳ Ｐゴシック"/>
              <a:cs typeface="ＭＳ Ｐゴシック"/>
            </a:endParaRPr>
          </a:p>
          <a:p>
            <a:pPr algn="ctr" eaLnBrk="1" hangingPunct="1">
              <a:buFontTx/>
              <a:buNone/>
            </a:pPr>
            <a:r>
              <a:rPr lang="en-US" b="1" dirty="0">
                <a:solidFill>
                  <a:srgbClr val="0000FF"/>
                </a:solidFill>
                <a:ea typeface="ＭＳ Ｐゴシック"/>
                <a:cs typeface="ＭＳ Ｐゴシック"/>
              </a:rPr>
              <a:t>Questions?</a:t>
            </a:r>
          </a:p>
        </p:txBody>
      </p:sp>
      <p:sp>
        <p:nvSpPr>
          <p:cNvPr id="2" name="Slide Number Placeholder 1"/>
          <p:cNvSpPr>
            <a:spLocks noGrp="1"/>
          </p:cNvSpPr>
          <p:nvPr>
            <p:ph type="sldNum" sz="quarter" idx="12"/>
          </p:nvPr>
        </p:nvSpPr>
        <p:spPr/>
        <p:txBody>
          <a:bodyPr/>
          <a:lstStyle/>
          <a:p>
            <a:fld id="{7D71D84F-F99E-AA4D-AEB0-4E72F1AAA5C3}" type="slidenum">
              <a:rPr lang="en-US" smtClean="0"/>
              <a:pPr/>
              <a:t>16</a:t>
            </a:fld>
            <a:endParaRPr lang="en-US" dirty="0"/>
          </a:p>
        </p:txBody>
      </p:sp>
    </p:spTree>
    <p:extLst>
      <p:ext uri="{BB962C8B-B14F-4D97-AF65-F5344CB8AC3E}">
        <p14:creationId xmlns:p14="http://schemas.microsoft.com/office/powerpoint/2010/main" val="3122580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828800" y="228600"/>
            <a:ext cx="5486400" cy="1066800"/>
          </a:xfrm>
        </p:spPr>
        <p:txBody>
          <a:bodyPr/>
          <a:lstStyle/>
          <a:p>
            <a:r>
              <a:rPr lang="en-US" sz="2800" dirty="0"/>
              <a:t>Abbreviations / Acronyms List</a:t>
            </a:r>
          </a:p>
        </p:txBody>
      </p:sp>
      <p:sp>
        <p:nvSpPr>
          <p:cNvPr id="29701" name="Rectangle 3"/>
          <p:cNvSpPr>
            <a:spLocks noGrp="1" noChangeArrowheads="1"/>
          </p:cNvSpPr>
          <p:nvPr>
            <p:ph type="body" idx="1"/>
          </p:nvPr>
        </p:nvSpPr>
        <p:spPr>
          <a:xfrm>
            <a:off x="228600" y="962953"/>
            <a:ext cx="8686800" cy="5753436"/>
          </a:xfrm>
          <a:noFill/>
        </p:spPr>
        <p:txBody>
          <a:bodyPr numCol="3" spcCol="0">
            <a:normAutofit fontScale="92500" lnSpcReduction="10000"/>
          </a:bodyPr>
          <a:lstStyle/>
          <a:p>
            <a:pPr marL="857250" lvl="1" indent="-771525" defTabSz="1196975">
              <a:lnSpc>
                <a:spcPct val="90000"/>
              </a:lnSpc>
              <a:buNone/>
              <a:tabLst>
                <a:tab pos="1376363" algn="l"/>
                <a:tab pos="5541963" algn="l"/>
              </a:tabLst>
            </a:pPr>
            <a:r>
              <a:rPr lang="en-US" sz="1100" dirty="0"/>
              <a:t>AFRL	Air Force Research Laboratory</a:t>
            </a:r>
          </a:p>
          <a:p>
            <a:pPr marL="857250" lvl="1" indent="-771525" defTabSz="1196975">
              <a:lnSpc>
                <a:spcPct val="90000"/>
              </a:lnSpc>
              <a:buNone/>
              <a:tabLst>
                <a:tab pos="1376363" algn="l"/>
                <a:tab pos="5541963" algn="l"/>
              </a:tabLst>
            </a:pPr>
            <a:r>
              <a:rPr lang="en-US" sz="1100" dirty="0"/>
              <a:t>AIRS	Atmospheric Infrared Sounder</a:t>
            </a:r>
          </a:p>
          <a:p>
            <a:pPr marL="857250" lvl="1" indent="-771525" defTabSz="1196975">
              <a:lnSpc>
                <a:spcPct val="90000"/>
              </a:lnSpc>
              <a:buNone/>
              <a:tabLst>
                <a:tab pos="1376363" algn="l"/>
                <a:tab pos="5541963" algn="l"/>
              </a:tabLst>
            </a:pPr>
            <a:r>
              <a:rPr lang="en-US" sz="1100" dirty="0"/>
              <a:t>ALI	Advanced Land Imager</a:t>
            </a:r>
          </a:p>
          <a:p>
            <a:pPr marL="857250" lvl="1" indent="-771525" defTabSz="1196975">
              <a:lnSpc>
                <a:spcPct val="90000"/>
              </a:lnSpc>
              <a:buNone/>
              <a:tabLst>
                <a:tab pos="1376363" algn="l"/>
                <a:tab pos="5541963" algn="l"/>
              </a:tabLst>
            </a:pPr>
            <a:r>
              <a:rPr lang="en-US" sz="1100" dirty="0"/>
              <a:t>AMSR-E	Advanced Microwave Scanning Radiometer for EOS</a:t>
            </a:r>
          </a:p>
          <a:p>
            <a:pPr marL="857250" lvl="1" indent="-771525" defTabSz="1196975">
              <a:lnSpc>
                <a:spcPct val="90000"/>
              </a:lnSpc>
              <a:buNone/>
              <a:tabLst>
                <a:tab pos="1376363" algn="l"/>
                <a:tab pos="5541963" algn="l"/>
              </a:tabLst>
            </a:pPr>
            <a:r>
              <a:rPr lang="en-US" sz="1100" dirty="0"/>
              <a:t>AMSR2	Advanced Microwave Scanning Radiometer 2</a:t>
            </a:r>
          </a:p>
          <a:p>
            <a:pPr marL="857250" lvl="1" indent="-771525" defTabSz="1196975">
              <a:lnSpc>
                <a:spcPct val="90000"/>
              </a:lnSpc>
              <a:buNone/>
              <a:tabLst>
                <a:tab pos="1376363" algn="l"/>
                <a:tab pos="5541963" algn="l"/>
              </a:tabLst>
            </a:pPr>
            <a:r>
              <a:rPr lang="en-US" sz="1100" dirty="0"/>
              <a:t>ASTER	Advanced </a:t>
            </a:r>
            <a:r>
              <a:rPr lang="en-US" sz="1100" dirty="0" err="1"/>
              <a:t>Spaceborne</a:t>
            </a:r>
            <a:r>
              <a:rPr lang="en-US" sz="1100" dirty="0"/>
              <a:t> Thermal Emission and Reflection Radiometer</a:t>
            </a:r>
          </a:p>
          <a:p>
            <a:pPr marL="857250" lvl="1" indent="-771525" defTabSz="1196975">
              <a:lnSpc>
                <a:spcPct val="90000"/>
              </a:lnSpc>
              <a:buNone/>
              <a:tabLst>
                <a:tab pos="1376363" algn="l"/>
                <a:tab pos="5541963" algn="l"/>
              </a:tabLst>
            </a:pPr>
            <a:r>
              <a:rPr lang="en-US" sz="1100" dirty="0"/>
              <a:t>CA 	Conjunction Assessment</a:t>
            </a:r>
          </a:p>
          <a:p>
            <a:pPr marL="857250" lvl="1" indent="-771525" defTabSz="1196975">
              <a:lnSpc>
                <a:spcPct val="90000"/>
              </a:lnSpc>
              <a:buNone/>
              <a:tabLst>
                <a:tab pos="1376363" algn="l"/>
                <a:tab pos="5541963" algn="l"/>
              </a:tabLst>
            </a:pPr>
            <a:r>
              <a:rPr lang="en-US" sz="1100" dirty="0"/>
              <a:t>CAM	Command Authorization Meeting</a:t>
            </a:r>
          </a:p>
          <a:p>
            <a:pPr marL="857250" lvl="1" indent="-771525" defTabSz="1196975">
              <a:lnSpc>
                <a:spcPct val="90000"/>
              </a:lnSpc>
              <a:buNone/>
              <a:tabLst>
                <a:tab pos="1376363" algn="l"/>
                <a:tab pos="5541963" algn="l"/>
              </a:tabLst>
            </a:pPr>
            <a:r>
              <a:rPr lang="en-US" sz="1100" dirty="0"/>
              <a:t>CALIPSO	Cloud-Aerosol Lidar and Infrared Pathfinder Satellite Observations</a:t>
            </a:r>
          </a:p>
          <a:p>
            <a:pPr marL="857250" lvl="1" indent="-771525" defTabSz="1196975">
              <a:lnSpc>
                <a:spcPct val="90000"/>
              </a:lnSpc>
              <a:buNone/>
              <a:tabLst>
                <a:tab pos="1376363" algn="l"/>
                <a:tab pos="5541963" algn="l"/>
              </a:tabLst>
            </a:pPr>
            <a:r>
              <a:rPr lang="en-US" sz="1100" dirty="0"/>
              <a:t>CARA 	Conjunction Assessment  Risk Analysis</a:t>
            </a:r>
          </a:p>
          <a:p>
            <a:pPr marL="857250" lvl="1" indent="-771525" defTabSz="1196975">
              <a:lnSpc>
                <a:spcPct val="90000"/>
              </a:lnSpc>
              <a:buNone/>
              <a:tabLst>
                <a:tab pos="1376363" algn="l"/>
                <a:tab pos="5541963" algn="l"/>
              </a:tabLst>
            </a:pPr>
            <a:r>
              <a:rPr lang="fr-FR" sz="1100" dirty="0"/>
              <a:t>CARMA	</a:t>
            </a:r>
            <a:r>
              <a:rPr lang="en-US" sz="1100" dirty="0"/>
              <a:t>Conjunction Assessment and Risk Mitigation Automation</a:t>
            </a:r>
            <a:endParaRPr lang="fr-FR" sz="1100" dirty="0"/>
          </a:p>
          <a:p>
            <a:pPr marL="857250" lvl="1" indent="-771525" defTabSz="1196975">
              <a:lnSpc>
                <a:spcPct val="90000"/>
              </a:lnSpc>
              <a:buNone/>
              <a:tabLst>
                <a:tab pos="1376363" algn="l"/>
                <a:tab pos="5541963" algn="l"/>
              </a:tabLst>
            </a:pPr>
            <a:r>
              <a:rPr lang="fr-FR" sz="1100" dirty="0"/>
              <a:t>CCR	Configuration Change </a:t>
            </a:r>
            <a:r>
              <a:rPr lang="fr-FR" sz="1100" dirty="0" err="1"/>
              <a:t>Request</a:t>
            </a:r>
            <a:endParaRPr lang="fr-FR" sz="1100" dirty="0"/>
          </a:p>
          <a:p>
            <a:pPr marL="857250" lvl="1" indent="-771525" defTabSz="1196975">
              <a:lnSpc>
                <a:spcPct val="90000"/>
              </a:lnSpc>
              <a:buNone/>
              <a:tabLst>
                <a:tab pos="1376363" algn="l"/>
                <a:tab pos="5541963" algn="l"/>
              </a:tabLst>
            </a:pPr>
            <a:r>
              <a:rPr lang="fr-FR" sz="1100" dirty="0"/>
              <a:t>CCS	Constellation Coordination System</a:t>
            </a:r>
          </a:p>
          <a:p>
            <a:pPr marL="857250" lvl="1" indent="-771525" defTabSz="1196975">
              <a:lnSpc>
                <a:spcPct val="90000"/>
              </a:lnSpc>
              <a:buNone/>
              <a:tabLst>
                <a:tab pos="1376363" algn="l"/>
                <a:tab pos="5541963" algn="l"/>
              </a:tabLst>
            </a:pPr>
            <a:r>
              <a:rPr lang="fr-FR" sz="1100" dirty="0"/>
              <a:t>CNES	Centre National d’Etudes Spatiales</a:t>
            </a:r>
          </a:p>
          <a:p>
            <a:pPr marL="857250" lvl="1" indent="-771525" defTabSz="1196975">
              <a:lnSpc>
                <a:spcPct val="90000"/>
              </a:lnSpc>
              <a:buNone/>
              <a:tabLst>
                <a:tab pos="1376363" algn="l"/>
                <a:tab pos="5541963" algn="l"/>
              </a:tabLst>
            </a:pPr>
            <a:r>
              <a:rPr lang="en-US" sz="1100" dirty="0"/>
              <a:t>COVID-19	Coronavirus Disease 2019</a:t>
            </a:r>
          </a:p>
          <a:p>
            <a:pPr marL="857250" lvl="1" indent="-771525" defTabSz="1196975">
              <a:lnSpc>
                <a:spcPct val="90000"/>
              </a:lnSpc>
              <a:buNone/>
              <a:tabLst>
                <a:tab pos="1376363" algn="l"/>
                <a:tab pos="5541963" algn="l"/>
              </a:tabLst>
            </a:pPr>
            <a:r>
              <a:rPr lang="en-US" sz="1100" dirty="0"/>
              <a:t>CRMS  	Collision Risk Management System</a:t>
            </a:r>
          </a:p>
          <a:p>
            <a:pPr marL="857250" lvl="1" indent="-771525" defTabSz="1196975">
              <a:lnSpc>
                <a:spcPct val="90000"/>
              </a:lnSpc>
              <a:buNone/>
              <a:tabLst>
                <a:tab pos="1376363" algn="l"/>
                <a:tab pos="5541963" algn="l"/>
              </a:tabLst>
            </a:pPr>
            <a:r>
              <a:rPr lang="en-US" altLang="en-US" sz="1100" dirty="0">
                <a:cs typeface="Arial" panose="020B0604020202020204" pitchFamily="34" charset="0"/>
              </a:rPr>
              <a:t>CVT	Constellation Visualization Tool</a:t>
            </a:r>
          </a:p>
          <a:p>
            <a:pPr marL="857250" lvl="1" indent="-771525" defTabSz="1196975">
              <a:lnSpc>
                <a:spcPct val="90000"/>
              </a:lnSpc>
              <a:buNone/>
              <a:tabLst>
                <a:tab pos="1376363" algn="l"/>
                <a:tab pos="5541963" algn="l"/>
              </a:tabLst>
            </a:pPr>
            <a:r>
              <a:rPr lang="en-US" sz="1100" dirty="0"/>
              <a:t>DAM  	Debris Avoidance Maneuver</a:t>
            </a:r>
          </a:p>
          <a:p>
            <a:pPr marL="857250" lvl="1" indent="-771525" defTabSz="1196975">
              <a:lnSpc>
                <a:spcPct val="90000"/>
              </a:lnSpc>
              <a:buNone/>
              <a:tabLst>
                <a:tab pos="1376363" algn="l"/>
                <a:tab pos="5541963" algn="l"/>
              </a:tabLst>
            </a:pPr>
            <a:r>
              <a:rPr lang="en-US" sz="1100" dirty="0"/>
              <a:t>DAS	Debris Assessment Software</a:t>
            </a:r>
          </a:p>
          <a:p>
            <a:pPr marL="857250" lvl="1" indent="-771525" defTabSz="1196975">
              <a:lnSpc>
                <a:spcPct val="90000"/>
              </a:lnSpc>
              <a:buNone/>
              <a:tabLst>
                <a:tab pos="1376363" algn="l"/>
                <a:tab pos="5541963" algn="l"/>
              </a:tabLst>
            </a:pPr>
            <a:r>
              <a:rPr lang="en-US" sz="1100" dirty="0"/>
              <a:t>DB	Direct Broadcast</a:t>
            </a:r>
          </a:p>
          <a:p>
            <a:pPr marL="857250" lvl="1" indent="-771525" defTabSz="1196975">
              <a:lnSpc>
                <a:spcPct val="90000"/>
              </a:lnSpc>
              <a:buNone/>
              <a:tabLst>
                <a:tab pos="1376363" algn="l"/>
                <a:tab pos="5541963" algn="l"/>
              </a:tabLst>
            </a:pPr>
            <a:r>
              <a:rPr lang="en-US" sz="1100" dirty="0"/>
              <a:t>DO-OP	Daylight Only Operations</a:t>
            </a:r>
          </a:p>
          <a:p>
            <a:pPr marL="857250" lvl="1" indent="-771525" defTabSz="1196975">
              <a:lnSpc>
                <a:spcPct val="90000"/>
              </a:lnSpc>
              <a:buNone/>
              <a:tabLst>
                <a:tab pos="1376363" algn="l"/>
                <a:tab pos="5541963" algn="l"/>
              </a:tabLst>
            </a:pPr>
            <a:r>
              <a:rPr lang="en-US" sz="1100" dirty="0"/>
              <a:t>EAR 	Export Administration Regulations </a:t>
            </a:r>
          </a:p>
          <a:p>
            <a:pPr marL="857250" lvl="1" indent="-771525" defTabSz="1196975">
              <a:lnSpc>
                <a:spcPct val="90000"/>
              </a:lnSpc>
              <a:buNone/>
              <a:tabLst>
                <a:tab pos="1376363" algn="l"/>
                <a:tab pos="5541963" algn="l"/>
              </a:tabLst>
            </a:pPr>
            <a:r>
              <a:rPr lang="en-US" sz="1100" dirty="0"/>
              <a:t>EO	Earth Observation</a:t>
            </a:r>
          </a:p>
          <a:p>
            <a:pPr marL="857250" lvl="1" indent="-771525" defTabSz="1196975">
              <a:lnSpc>
                <a:spcPct val="90000"/>
              </a:lnSpc>
              <a:buNone/>
              <a:tabLst>
                <a:tab pos="1376363" algn="l"/>
                <a:tab pos="5541963" algn="l"/>
              </a:tabLst>
            </a:pPr>
            <a:r>
              <a:rPr lang="en-US" sz="1100" dirty="0"/>
              <a:t>EO-1 	Earth Observing-1</a:t>
            </a:r>
          </a:p>
          <a:p>
            <a:pPr marL="857250" lvl="1" indent="-771525" defTabSz="1196975">
              <a:lnSpc>
                <a:spcPct val="90000"/>
              </a:lnSpc>
              <a:buNone/>
              <a:tabLst>
                <a:tab pos="1376363" algn="l"/>
                <a:tab pos="5541963" algn="l"/>
              </a:tabLst>
            </a:pPr>
            <a:r>
              <a:rPr lang="en-US" sz="1100" dirty="0"/>
              <a:t>EOMP 	End of Mission Plan</a:t>
            </a:r>
          </a:p>
          <a:p>
            <a:pPr marL="857250" lvl="1" indent="-771525" defTabSz="1196975">
              <a:lnSpc>
                <a:spcPct val="90000"/>
              </a:lnSpc>
              <a:buNone/>
              <a:tabLst>
                <a:tab pos="1376363" algn="l"/>
                <a:tab pos="5541963" algn="l"/>
              </a:tabLst>
            </a:pPr>
            <a:r>
              <a:rPr lang="en-US" sz="1100" dirty="0"/>
              <a:t>EOS 	Earth Observing System</a:t>
            </a:r>
          </a:p>
          <a:p>
            <a:pPr marL="857250" lvl="1" indent="-771525" defTabSz="1196975">
              <a:lnSpc>
                <a:spcPct val="90000"/>
              </a:lnSpc>
              <a:buNone/>
              <a:tabLst>
                <a:tab pos="1376363" algn="l"/>
                <a:tab pos="5541963" algn="l"/>
              </a:tabLst>
            </a:pPr>
            <a:r>
              <a:rPr lang="en-US" sz="1100" dirty="0"/>
              <a:t>EROS	Earth Resources Observation and </a:t>
            </a:r>
          </a:p>
          <a:p>
            <a:pPr marL="857250" lvl="1" indent="-771525" defTabSz="1196975">
              <a:lnSpc>
                <a:spcPct val="90000"/>
              </a:lnSpc>
              <a:buNone/>
              <a:tabLst>
                <a:tab pos="1376363" algn="l"/>
                <a:tab pos="5541963" algn="l"/>
              </a:tabLst>
            </a:pPr>
            <a:r>
              <a:rPr lang="en-US" sz="1100" dirty="0"/>
              <a:t>	Science </a:t>
            </a:r>
          </a:p>
          <a:p>
            <a:pPr marL="857250" lvl="1" indent="-771525" defTabSz="1196975">
              <a:lnSpc>
                <a:spcPct val="90000"/>
              </a:lnSpc>
              <a:buNone/>
              <a:tabLst>
                <a:tab pos="1376363" algn="l"/>
                <a:tab pos="5541963" algn="l"/>
              </a:tabLst>
            </a:pPr>
            <a:r>
              <a:rPr lang="en-US" sz="1100" dirty="0"/>
              <a:t>ESA 	European Space Agency</a:t>
            </a:r>
          </a:p>
          <a:p>
            <a:pPr marL="857250" lvl="1" indent="-771525" defTabSz="1196975">
              <a:lnSpc>
                <a:spcPct val="90000"/>
              </a:lnSpc>
              <a:buNone/>
              <a:tabLst>
                <a:tab pos="1376363" algn="l"/>
                <a:tab pos="5541963" algn="l"/>
              </a:tabLst>
            </a:pPr>
            <a:r>
              <a:rPr lang="en-US" sz="1100" dirty="0"/>
              <a:t>ESACCS	European Space Agency Constellation Coordination System </a:t>
            </a:r>
          </a:p>
          <a:p>
            <a:pPr marL="857250" lvl="1" indent="-771525" defTabSz="1196975">
              <a:lnSpc>
                <a:spcPct val="90000"/>
              </a:lnSpc>
              <a:buNone/>
              <a:tabLst>
                <a:tab pos="1376363" algn="l"/>
                <a:tab pos="5541963" algn="l"/>
              </a:tabLst>
            </a:pPr>
            <a:endParaRPr lang="en-US" sz="1100" dirty="0"/>
          </a:p>
          <a:p>
            <a:pPr marL="857250" lvl="1" indent="-771525" defTabSz="1196975">
              <a:lnSpc>
                <a:spcPct val="90000"/>
              </a:lnSpc>
              <a:buNone/>
              <a:tabLst>
                <a:tab pos="1376363" algn="l"/>
                <a:tab pos="5541963" algn="l"/>
              </a:tabLst>
            </a:pPr>
            <a:endParaRPr lang="en-US" sz="1100" dirty="0"/>
          </a:p>
          <a:p>
            <a:pPr marL="857250" lvl="1" indent="-771525" defTabSz="1196975">
              <a:lnSpc>
                <a:spcPct val="90000"/>
              </a:lnSpc>
              <a:buNone/>
              <a:tabLst>
                <a:tab pos="1376363" algn="l"/>
                <a:tab pos="5541963" algn="l"/>
              </a:tabLst>
            </a:pPr>
            <a:r>
              <a:rPr lang="en-US" sz="1100" dirty="0"/>
              <a:t>ESC 	Earth Science Constellation</a:t>
            </a:r>
          </a:p>
          <a:p>
            <a:pPr marL="857250" lvl="1" indent="-771525" defTabSz="1196975">
              <a:lnSpc>
                <a:spcPct val="90000"/>
              </a:lnSpc>
              <a:buNone/>
              <a:tabLst>
                <a:tab pos="1376363" algn="l"/>
                <a:tab pos="5541963" algn="l"/>
              </a:tabLst>
            </a:pPr>
            <a:r>
              <a:rPr lang="en-US" sz="1100" dirty="0"/>
              <a:t>ESDIS	Earth Science Data and Information System</a:t>
            </a:r>
          </a:p>
          <a:p>
            <a:pPr marL="857250" lvl="1" indent="-771525" defTabSz="1196975">
              <a:lnSpc>
                <a:spcPct val="90000"/>
              </a:lnSpc>
              <a:buNone/>
              <a:tabLst>
                <a:tab pos="1376363" algn="l"/>
                <a:tab pos="5541963" algn="l"/>
              </a:tabLst>
            </a:pPr>
            <a:r>
              <a:rPr lang="en-US" sz="1100" dirty="0"/>
              <a:t>ESMO  	Earth Science Mission Operations</a:t>
            </a:r>
          </a:p>
          <a:p>
            <a:pPr marL="857250" lvl="1" indent="-771525" defTabSz="1196975">
              <a:lnSpc>
                <a:spcPct val="90000"/>
              </a:lnSpc>
              <a:buNone/>
              <a:tabLst>
                <a:tab pos="1376363" algn="l"/>
                <a:tab pos="5541963" algn="l"/>
              </a:tabLst>
            </a:pPr>
            <a:r>
              <a:rPr lang="en-US" sz="1100" dirty="0"/>
              <a:t>ETM+	Enhanced Thematic Mapper Plus (Landsat 7)</a:t>
            </a:r>
          </a:p>
          <a:p>
            <a:pPr marL="857250" lvl="1" indent="-771525" defTabSz="1196975">
              <a:lnSpc>
                <a:spcPct val="90000"/>
              </a:lnSpc>
              <a:buNone/>
              <a:tabLst>
                <a:tab pos="1376363" algn="l"/>
                <a:tab pos="5541963" algn="l"/>
              </a:tabLst>
            </a:pPr>
            <a:r>
              <a:rPr lang="en-US" sz="1100" dirty="0"/>
              <a:t>FAQ	Frequently Asked Question</a:t>
            </a:r>
          </a:p>
          <a:p>
            <a:pPr marL="857250" lvl="1" indent="-771525" defTabSz="1196975">
              <a:lnSpc>
                <a:spcPct val="90000"/>
              </a:lnSpc>
              <a:buNone/>
              <a:tabLst>
                <a:tab pos="1376363" algn="l"/>
                <a:tab pos="5541963" algn="l"/>
              </a:tabLst>
            </a:pPr>
            <a:r>
              <a:rPr lang="en-US" sz="1100" dirty="0"/>
              <a:t>FDS 	Flight Dynamics System</a:t>
            </a:r>
          </a:p>
          <a:p>
            <a:pPr marL="857250" lvl="1" indent="-771525" defTabSz="1196975">
              <a:lnSpc>
                <a:spcPct val="90000"/>
              </a:lnSpc>
              <a:buNone/>
              <a:tabLst>
                <a:tab pos="1376363" algn="l"/>
                <a:tab pos="5541963" algn="l"/>
              </a:tabLst>
            </a:pPr>
            <a:r>
              <a:rPr lang="en-US" sz="1100" dirty="0"/>
              <a:t>FOT 	Flight Operations Team</a:t>
            </a:r>
          </a:p>
          <a:p>
            <a:pPr marL="857250" lvl="1" indent="-771525" defTabSz="1196975">
              <a:lnSpc>
                <a:spcPct val="90000"/>
              </a:lnSpc>
              <a:buNone/>
              <a:tabLst>
                <a:tab pos="1376363" algn="l"/>
                <a:tab pos="5541963" algn="l"/>
              </a:tabLst>
            </a:pPr>
            <a:r>
              <a:rPr lang="en-US" sz="1100" dirty="0"/>
              <a:t>FMU	Formatter Multiplexer Unit</a:t>
            </a:r>
          </a:p>
          <a:p>
            <a:pPr marL="857250" lvl="1" indent="-771525" defTabSz="1196975">
              <a:lnSpc>
                <a:spcPct val="90000"/>
              </a:lnSpc>
              <a:buNone/>
              <a:tabLst>
                <a:tab pos="1376363" algn="l"/>
                <a:tab pos="5541963" algn="l"/>
              </a:tabLst>
            </a:pPr>
            <a:r>
              <a:rPr lang="en-US" sz="1100" dirty="0"/>
              <a:t>FSW 	Flight Software</a:t>
            </a:r>
          </a:p>
          <a:p>
            <a:pPr marL="857250" lvl="1" indent="-771525" defTabSz="1196975">
              <a:lnSpc>
                <a:spcPct val="90000"/>
              </a:lnSpc>
              <a:buNone/>
              <a:tabLst>
                <a:tab pos="1376363" algn="l"/>
                <a:tab pos="5541963" algn="l"/>
              </a:tabLst>
            </a:pPr>
            <a:r>
              <a:rPr lang="en-US" sz="1100" dirty="0"/>
              <a:t>FY 	Fiscal Year</a:t>
            </a:r>
          </a:p>
          <a:p>
            <a:pPr marL="857250" lvl="1" indent="-771525" defTabSz="1196975">
              <a:lnSpc>
                <a:spcPct val="90000"/>
              </a:lnSpc>
              <a:buNone/>
              <a:tabLst>
                <a:tab pos="1376363" algn="l"/>
                <a:tab pos="5541963" algn="l"/>
              </a:tabLst>
            </a:pPr>
            <a:r>
              <a:rPr lang="en-US" sz="1100" dirty="0"/>
              <a:t>GEDI	Global Ecosystem Dynamics Investigation</a:t>
            </a:r>
          </a:p>
          <a:p>
            <a:pPr marL="857250" lvl="1" indent="-771525" defTabSz="1196975">
              <a:lnSpc>
                <a:spcPct val="90000"/>
              </a:lnSpc>
              <a:buNone/>
              <a:tabLst>
                <a:tab pos="1376363" algn="l"/>
                <a:tab pos="5541963" algn="l"/>
              </a:tabLst>
            </a:pPr>
            <a:r>
              <a:rPr lang="en-US" sz="1100" dirty="0"/>
              <a:t>GCOM-W	Global Change Observation Mission – Water</a:t>
            </a:r>
          </a:p>
          <a:p>
            <a:pPr marL="857250" lvl="1" indent="-771525" defTabSz="1196975">
              <a:lnSpc>
                <a:spcPct val="90000"/>
              </a:lnSpc>
              <a:buNone/>
              <a:tabLst>
                <a:tab pos="1376363" algn="l"/>
                <a:tab pos="5541963" algn="l"/>
              </a:tabLst>
            </a:pPr>
            <a:r>
              <a:rPr lang="en-US" sz="1100" dirty="0"/>
              <a:t>GMT 	Greenwich Mean Time</a:t>
            </a:r>
          </a:p>
          <a:p>
            <a:pPr marL="857250" lvl="1" indent="-771525" defTabSz="1196975">
              <a:lnSpc>
                <a:spcPct val="90000"/>
              </a:lnSpc>
              <a:buNone/>
              <a:tabLst>
                <a:tab pos="1376363" algn="l"/>
                <a:tab pos="5541963" algn="l"/>
              </a:tabLst>
            </a:pPr>
            <a:r>
              <a:rPr lang="en-US" sz="1100" dirty="0"/>
              <a:t>GS	Global Survey</a:t>
            </a:r>
          </a:p>
          <a:p>
            <a:pPr marL="857250" lvl="1" indent="-771525" defTabSz="1196975">
              <a:lnSpc>
                <a:spcPct val="90000"/>
              </a:lnSpc>
              <a:buNone/>
              <a:tabLst>
                <a:tab pos="1376363" algn="l"/>
                <a:tab pos="5541963" algn="l"/>
              </a:tabLst>
            </a:pPr>
            <a:r>
              <a:rPr lang="en-US" sz="1100" dirty="0"/>
              <a:t>GSFC  	Goddard Space Flight Center</a:t>
            </a:r>
          </a:p>
          <a:p>
            <a:pPr marL="857250" lvl="1" indent="-771525" defTabSz="1196975">
              <a:lnSpc>
                <a:spcPct val="90000"/>
              </a:lnSpc>
              <a:buNone/>
              <a:tabLst>
                <a:tab pos="1376363" algn="l"/>
                <a:tab pos="5541963" algn="l"/>
              </a:tabLst>
            </a:pPr>
            <a:r>
              <a:rPr lang="en-US" sz="1100" dirty="0"/>
              <a:t>HIE  	High Interest Event</a:t>
            </a:r>
          </a:p>
          <a:p>
            <a:pPr marL="857250" lvl="1" indent="-771525" defTabSz="1196975">
              <a:lnSpc>
                <a:spcPct val="90000"/>
              </a:lnSpc>
              <a:buNone/>
              <a:tabLst>
                <a:tab pos="1376363" algn="l"/>
                <a:tab pos="5541963" algn="l"/>
              </a:tabLst>
            </a:pPr>
            <a:r>
              <a:rPr lang="en-US" sz="1100" dirty="0"/>
              <a:t>HQ  	Headquarters</a:t>
            </a:r>
          </a:p>
          <a:p>
            <a:pPr marL="857250" lvl="1" indent="-771525" defTabSz="1196975">
              <a:lnSpc>
                <a:spcPct val="90000"/>
              </a:lnSpc>
              <a:buNone/>
              <a:tabLst>
                <a:tab pos="1376363" algn="l"/>
                <a:tab pos="5541963" algn="l"/>
              </a:tabLst>
            </a:pPr>
            <a:r>
              <a:rPr lang="en-US" sz="1100" dirty="0"/>
              <a:t>IAM  	Inclination Adjustment Maneuver</a:t>
            </a:r>
          </a:p>
          <a:p>
            <a:pPr marL="857250" lvl="1" indent="-771525" defTabSz="1196975">
              <a:lnSpc>
                <a:spcPct val="90000"/>
              </a:lnSpc>
              <a:buNone/>
              <a:tabLst>
                <a:tab pos="1376363" algn="l"/>
                <a:tab pos="5541963" algn="l"/>
              </a:tabLst>
            </a:pPr>
            <a:r>
              <a:rPr lang="en-US" sz="1100" dirty="0"/>
              <a:t>ISRO	Indian Space Research Organization</a:t>
            </a:r>
          </a:p>
          <a:p>
            <a:pPr marL="857250" lvl="1" indent="-771525" defTabSz="1196975">
              <a:lnSpc>
                <a:spcPct val="90000"/>
              </a:lnSpc>
              <a:buNone/>
              <a:tabLst>
                <a:tab pos="1376363" algn="l"/>
                <a:tab pos="5541963" algn="l"/>
              </a:tabLst>
            </a:pPr>
            <a:r>
              <a:rPr lang="en-US" sz="1100" dirty="0"/>
              <a:t>ISS	International Space Station</a:t>
            </a:r>
          </a:p>
          <a:p>
            <a:pPr marL="857250" lvl="1" indent="-771525" defTabSz="1196975">
              <a:lnSpc>
                <a:spcPct val="90000"/>
              </a:lnSpc>
              <a:buNone/>
              <a:tabLst>
                <a:tab pos="1376363" algn="l"/>
                <a:tab pos="5541963" algn="l"/>
              </a:tabLst>
            </a:pPr>
            <a:r>
              <a:rPr lang="en-US" sz="1100" dirty="0"/>
              <a:t>ITAR  	International Traffic in Arms Regulations </a:t>
            </a:r>
          </a:p>
          <a:p>
            <a:pPr marL="857250" lvl="1" indent="-771525" defTabSz="1196975">
              <a:lnSpc>
                <a:spcPct val="90000"/>
              </a:lnSpc>
              <a:buNone/>
              <a:tabLst>
                <a:tab pos="1376363" algn="l"/>
                <a:tab pos="5541963" algn="l"/>
              </a:tabLst>
            </a:pPr>
            <a:r>
              <a:rPr lang="en-US" sz="1100" dirty="0"/>
              <a:t>JAXA  	Japan Aerospace Exploration Agency</a:t>
            </a:r>
          </a:p>
          <a:p>
            <a:pPr marL="857250" lvl="1" indent="-771525" defTabSz="1196975">
              <a:lnSpc>
                <a:spcPct val="90000"/>
              </a:lnSpc>
              <a:buNone/>
              <a:tabLst>
                <a:tab pos="1376363" algn="l"/>
                <a:tab pos="5541963" algn="l"/>
              </a:tabLst>
            </a:pPr>
            <a:r>
              <a:rPr lang="en-US" sz="1100" dirty="0"/>
              <a:t>JPL	Jet Propulsion Laboratory</a:t>
            </a:r>
          </a:p>
          <a:p>
            <a:pPr marL="857250" lvl="1" indent="-771525" defTabSz="1196975">
              <a:lnSpc>
                <a:spcPct val="90000"/>
              </a:lnSpc>
              <a:buNone/>
              <a:tabLst>
                <a:tab pos="1376363" algn="l"/>
                <a:tab pos="5541963" algn="l"/>
              </a:tabLst>
            </a:pPr>
            <a:r>
              <a:rPr lang="en-US" sz="1100" dirty="0"/>
              <a:t>JPSS	Joint Polar Satellite System</a:t>
            </a:r>
          </a:p>
          <a:p>
            <a:pPr marL="857250" lvl="1" indent="-771525" defTabSz="1196975">
              <a:lnSpc>
                <a:spcPct val="90000"/>
              </a:lnSpc>
              <a:buNone/>
              <a:tabLst>
                <a:tab pos="1376363" algn="l"/>
                <a:tab pos="5541963" algn="l"/>
              </a:tabLst>
            </a:pPr>
            <a:r>
              <a:rPr lang="en-US" sz="1100" dirty="0"/>
              <a:t>JSC	Johnson Space Center</a:t>
            </a:r>
          </a:p>
          <a:p>
            <a:pPr marL="857250" lvl="1" indent="-771525" defTabSz="1196975">
              <a:lnSpc>
                <a:spcPct val="90000"/>
              </a:lnSpc>
              <a:buNone/>
              <a:tabLst>
                <a:tab pos="1376363" algn="l"/>
                <a:tab pos="5541963" algn="l"/>
              </a:tabLst>
            </a:pPr>
            <a:r>
              <a:rPr lang="en-US" sz="1100" dirty="0" err="1"/>
              <a:t>JSpOC</a:t>
            </a:r>
            <a:r>
              <a:rPr lang="en-US" sz="1100" dirty="0"/>
              <a:t>	Joint Space Operations Center </a:t>
            </a:r>
          </a:p>
          <a:p>
            <a:pPr marL="857250" lvl="1" indent="-771525" defTabSz="1196975">
              <a:lnSpc>
                <a:spcPct val="90000"/>
              </a:lnSpc>
              <a:buNone/>
              <a:tabLst>
                <a:tab pos="1376363" algn="l"/>
                <a:tab pos="5541963" algn="l"/>
              </a:tabLst>
            </a:pPr>
            <a:r>
              <a:rPr lang="en-US" sz="1100" dirty="0"/>
              <a:t>KSC  	Kennedy Space Center</a:t>
            </a:r>
          </a:p>
          <a:p>
            <a:pPr marL="857250" lvl="1" indent="-771525" defTabSz="1196975">
              <a:lnSpc>
                <a:spcPct val="90000"/>
              </a:lnSpc>
              <a:buNone/>
              <a:tabLst>
                <a:tab pos="1376363" algn="l"/>
                <a:tab pos="5541963" algn="l"/>
              </a:tabLst>
            </a:pPr>
            <a:r>
              <a:rPr lang="en-US" sz="1100" dirty="0"/>
              <a:t>LaRC  	Langley Research Center</a:t>
            </a:r>
          </a:p>
          <a:p>
            <a:pPr marL="857250" lvl="1" indent="-771525" defTabSz="1196975">
              <a:lnSpc>
                <a:spcPct val="90000"/>
              </a:lnSpc>
              <a:buNone/>
              <a:tabLst>
                <a:tab pos="1376363" algn="l"/>
                <a:tab pos="5541963" algn="l"/>
              </a:tabLst>
            </a:pPr>
            <a:r>
              <a:rPr lang="en-US" sz="1100" dirty="0" err="1"/>
              <a:t>MetOp</a:t>
            </a:r>
            <a:r>
              <a:rPr lang="en-US" sz="1100" dirty="0"/>
              <a:t>	Meteorological Ops Satellite</a:t>
            </a:r>
          </a:p>
          <a:p>
            <a:pPr marL="857250" lvl="1" indent="-771525" defTabSz="1196975">
              <a:lnSpc>
                <a:spcPct val="90000"/>
              </a:lnSpc>
              <a:buNone/>
              <a:tabLst>
                <a:tab pos="1376363" algn="l"/>
                <a:tab pos="5541963" algn="l"/>
              </a:tabLst>
            </a:pPr>
            <a:r>
              <a:rPr lang="en-US" sz="1100" dirty="0"/>
              <a:t>MLT  	Mean Local Time</a:t>
            </a:r>
          </a:p>
          <a:p>
            <a:pPr marL="857250" lvl="1" indent="-771525" defTabSz="1196975">
              <a:lnSpc>
                <a:spcPct val="90000"/>
              </a:lnSpc>
              <a:buNone/>
              <a:tabLst>
                <a:tab pos="1376363" algn="l"/>
                <a:tab pos="5541963" algn="l"/>
              </a:tabLst>
            </a:pPr>
            <a:r>
              <a:rPr lang="en-US" sz="1100" dirty="0"/>
              <a:t>MMOD  	Micrometeorite Orbital Debris</a:t>
            </a:r>
          </a:p>
          <a:p>
            <a:pPr marL="857250" lvl="1" indent="-771525" defTabSz="1196975">
              <a:lnSpc>
                <a:spcPct val="90000"/>
              </a:lnSpc>
              <a:buNone/>
              <a:tabLst>
                <a:tab pos="1376363" algn="l"/>
                <a:tab pos="5541963" algn="l"/>
              </a:tabLst>
            </a:pPr>
            <a:r>
              <a:rPr lang="en-US" sz="1100" dirty="0"/>
              <a:t>MOWG  	Mission Operations Working Group</a:t>
            </a:r>
          </a:p>
          <a:p>
            <a:pPr marL="857250" lvl="1" indent="-771525" defTabSz="1196975">
              <a:lnSpc>
                <a:spcPct val="90000"/>
              </a:lnSpc>
              <a:buNone/>
              <a:tabLst>
                <a:tab pos="1376363" algn="l"/>
                <a:tab pos="5541963" algn="l"/>
              </a:tabLst>
            </a:pPr>
            <a:endParaRPr lang="en-US" sz="1100" dirty="0"/>
          </a:p>
          <a:p>
            <a:pPr marL="857250" lvl="1" indent="-771525" defTabSz="1196975">
              <a:lnSpc>
                <a:spcPct val="90000"/>
              </a:lnSpc>
              <a:buNone/>
              <a:tabLst>
                <a:tab pos="1376363" algn="l"/>
                <a:tab pos="5541963" algn="l"/>
              </a:tabLst>
            </a:pPr>
            <a:r>
              <a:rPr lang="en-US" sz="1100" dirty="0"/>
              <a:t>NASA  	National Aeronautics &amp; Space Administration</a:t>
            </a:r>
          </a:p>
          <a:p>
            <a:pPr marL="857250" lvl="1" indent="-771525" defTabSz="1196975">
              <a:lnSpc>
                <a:spcPct val="90000"/>
              </a:lnSpc>
              <a:buNone/>
              <a:tabLst>
                <a:tab pos="1376363" algn="l"/>
                <a:tab pos="5541963" algn="l"/>
              </a:tabLst>
            </a:pPr>
            <a:r>
              <a:rPr lang="en-US" sz="1100" dirty="0"/>
              <a:t>NET	No Earlier Than</a:t>
            </a:r>
          </a:p>
          <a:p>
            <a:pPr marL="857250" lvl="1" indent="-771525" defTabSz="1196975">
              <a:lnSpc>
                <a:spcPct val="90000"/>
              </a:lnSpc>
              <a:buNone/>
              <a:tabLst>
                <a:tab pos="1376363" algn="l"/>
                <a:tab pos="5541963" algn="l"/>
              </a:tabLst>
            </a:pPr>
            <a:r>
              <a:rPr lang="en-US" sz="1100" dirty="0"/>
              <a:t>NGAS  	Northrop Grumman Aerospace Systems</a:t>
            </a:r>
          </a:p>
          <a:p>
            <a:pPr marL="857250" lvl="1" indent="-771525" defTabSz="1196975">
              <a:lnSpc>
                <a:spcPct val="90000"/>
              </a:lnSpc>
              <a:buNone/>
              <a:tabLst>
                <a:tab pos="1376363" algn="l"/>
                <a:tab pos="5541963" algn="l"/>
              </a:tabLst>
            </a:pPr>
            <a:r>
              <a:rPr lang="en-US" sz="1100" dirty="0"/>
              <a:t>NISAR	NASA-ISRO Synthetic Aperture Radar mission</a:t>
            </a:r>
          </a:p>
          <a:p>
            <a:pPr marL="857250" lvl="1" indent="-771525" defTabSz="1196975">
              <a:lnSpc>
                <a:spcPct val="90000"/>
              </a:lnSpc>
              <a:buNone/>
              <a:tabLst>
                <a:tab pos="1376363" algn="l"/>
                <a:tab pos="5541963" algn="l"/>
              </a:tabLst>
            </a:pPr>
            <a:r>
              <a:rPr lang="en-US" sz="1100" dirty="0"/>
              <a:t>NOAA  	National Oceanic and Atmospheric Administration</a:t>
            </a:r>
          </a:p>
          <a:p>
            <a:pPr marL="857250" lvl="1" indent="-771525" defTabSz="1196975">
              <a:lnSpc>
                <a:spcPct val="90000"/>
              </a:lnSpc>
              <a:buNone/>
              <a:tabLst>
                <a:tab pos="1376363" algn="l"/>
                <a:tab pos="5541963" algn="l"/>
              </a:tabLst>
            </a:pPr>
            <a:r>
              <a:rPr lang="en-US" sz="1100" dirty="0"/>
              <a:t>OCO	Orbiting Carbon Observatory</a:t>
            </a:r>
          </a:p>
          <a:p>
            <a:pPr marL="857250" lvl="1" indent="-771525" defTabSz="1196975">
              <a:lnSpc>
                <a:spcPct val="90000"/>
              </a:lnSpc>
              <a:buNone/>
              <a:tabLst>
                <a:tab pos="1376363" algn="l"/>
                <a:tab pos="5541963" algn="l"/>
              </a:tabLst>
            </a:pPr>
            <a:r>
              <a:rPr lang="en-US" sz="1100" dirty="0"/>
              <a:t>OIIR	NASA Office of International and Interagency Relations</a:t>
            </a:r>
          </a:p>
          <a:p>
            <a:pPr marL="857250" lvl="1" indent="-771525" defTabSz="1196975">
              <a:lnSpc>
                <a:spcPct val="90000"/>
              </a:lnSpc>
              <a:buNone/>
              <a:tabLst>
                <a:tab pos="1376363" algn="l"/>
                <a:tab pos="5541963" algn="l"/>
              </a:tabLst>
            </a:pPr>
            <a:r>
              <a:rPr lang="en-US" sz="1100" dirty="0"/>
              <a:t>ORR  	Operational Readiness Review</a:t>
            </a:r>
          </a:p>
          <a:p>
            <a:pPr marL="857250" lvl="1" indent="-771525" defTabSz="1196975">
              <a:lnSpc>
                <a:spcPct val="90000"/>
              </a:lnSpc>
              <a:buNone/>
              <a:tabLst>
                <a:tab pos="1376363" algn="l"/>
                <a:tab pos="5541963" algn="l"/>
              </a:tabLst>
            </a:pPr>
            <a:r>
              <a:rPr lang="en-US" sz="1100" dirty="0"/>
              <a:t>POC	Point Of Contact</a:t>
            </a:r>
          </a:p>
          <a:p>
            <a:pPr marL="857250" lvl="1" indent="-771525" defTabSz="1196975">
              <a:lnSpc>
                <a:spcPct val="90000"/>
              </a:lnSpc>
              <a:buNone/>
              <a:tabLst>
                <a:tab pos="1376363" algn="l"/>
                <a:tab pos="5541963" algn="l"/>
              </a:tabLst>
            </a:pPr>
            <a:r>
              <a:rPr lang="en-US" sz="1100" dirty="0"/>
              <a:t>PS  	Project Scientists</a:t>
            </a:r>
          </a:p>
          <a:p>
            <a:pPr marL="857250" lvl="1" indent="-771525" defTabSz="1196975">
              <a:lnSpc>
                <a:spcPct val="90000"/>
              </a:lnSpc>
              <a:buNone/>
              <a:tabLst>
                <a:tab pos="1376363" algn="l"/>
                <a:tab pos="5541963" algn="l"/>
              </a:tabLst>
            </a:pPr>
            <a:r>
              <a:rPr lang="en-US" sz="1100" dirty="0"/>
              <a:t>RMM  	Risk Mitigation Maneuver</a:t>
            </a:r>
          </a:p>
          <a:p>
            <a:pPr marL="857250" lvl="1" indent="-771525" defTabSz="1196975">
              <a:lnSpc>
                <a:spcPct val="90000"/>
              </a:lnSpc>
              <a:buNone/>
              <a:tabLst>
                <a:tab pos="1376363" algn="l"/>
                <a:tab pos="5541963" algn="l"/>
              </a:tabLst>
            </a:pPr>
            <a:r>
              <a:rPr lang="en-US" sz="1100" dirty="0"/>
              <a:t>RWA  	Reaction Wheel Assembly</a:t>
            </a:r>
          </a:p>
          <a:p>
            <a:pPr marL="857250" lvl="1" indent="-771525" defTabSz="1196975">
              <a:lnSpc>
                <a:spcPct val="90000"/>
              </a:lnSpc>
              <a:buNone/>
              <a:tabLst>
                <a:tab pos="1376363" algn="l"/>
                <a:tab pos="5541963" algn="l"/>
              </a:tabLst>
            </a:pPr>
            <a:r>
              <a:rPr lang="fr-FR" sz="1100" dirty="0"/>
              <a:t>SAC-C  	Satellite de </a:t>
            </a:r>
            <a:r>
              <a:rPr lang="fr-FR" sz="1100" dirty="0" err="1"/>
              <a:t>Aplicaciones</a:t>
            </a:r>
            <a:r>
              <a:rPr lang="fr-FR" sz="1100" dirty="0"/>
              <a:t> </a:t>
            </a:r>
            <a:r>
              <a:rPr lang="fr-FR" sz="1100" dirty="0" err="1"/>
              <a:t>Cientificas</a:t>
            </a:r>
            <a:r>
              <a:rPr lang="fr-FR" sz="1100" dirty="0"/>
              <a:t>  (Scientific Application Satellite)</a:t>
            </a:r>
          </a:p>
          <a:p>
            <a:pPr marL="857250" lvl="1" indent="-771525" defTabSz="1196975">
              <a:lnSpc>
                <a:spcPct val="90000"/>
              </a:lnSpc>
              <a:buNone/>
              <a:tabLst>
                <a:tab pos="1376363" algn="l"/>
                <a:tab pos="5541963" algn="l"/>
              </a:tabLst>
            </a:pPr>
            <a:r>
              <a:rPr lang="en-US" sz="1100" dirty="0"/>
              <a:t>SC  	Spacecraft</a:t>
            </a:r>
          </a:p>
          <a:p>
            <a:pPr marL="857250" lvl="1" indent="-771525" defTabSz="1196975">
              <a:lnSpc>
                <a:spcPct val="90000"/>
              </a:lnSpc>
              <a:buNone/>
              <a:tabLst>
                <a:tab pos="1376363" algn="l"/>
                <a:tab pos="5541963" algn="l"/>
              </a:tabLst>
            </a:pPr>
            <a:r>
              <a:rPr lang="en-US" sz="1100" dirty="0"/>
              <a:t>S5P	Sentinel-5 Precursor </a:t>
            </a:r>
          </a:p>
          <a:p>
            <a:pPr marL="857250" lvl="1" indent="-771525" defTabSz="1196975">
              <a:lnSpc>
                <a:spcPct val="90000"/>
              </a:lnSpc>
              <a:buNone/>
              <a:tabLst>
                <a:tab pos="1376363" algn="l"/>
                <a:tab pos="5541963" algn="l"/>
              </a:tabLst>
            </a:pPr>
            <a:r>
              <a:rPr lang="en-US" sz="1100" dirty="0"/>
              <a:t>SNPP	Suomi National Polar-orbiting Partnership </a:t>
            </a:r>
          </a:p>
          <a:p>
            <a:pPr marL="857250" lvl="1" indent="-771525" defTabSz="1196975">
              <a:lnSpc>
                <a:spcPct val="90000"/>
              </a:lnSpc>
              <a:buNone/>
              <a:tabLst>
                <a:tab pos="1376363" algn="l"/>
                <a:tab pos="5541963" algn="l"/>
              </a:tabLst>
            </a:pPr>
            <a:r>
              <a:rPr lang="en-US" sz="1100" dirty="0"/>
              <a:t>SSR	Solid State Recorder</a:t>
            </a:r>
          </a:p>
          <a:p>
            <a:pPr marL="857250" lvl="1" indent="-771525" defTabSz="1196975">
              <a:lnSpc>
                <a:spcPct val="90000"/>
              </a:lnSpc>
              <a:buNone/>
              <a:tabLst>
                <a:tab pos="1376363" algn="l"/>
                <a:tab pos="5541963" algn="l"/>
              </a:tabLst>
            </a:pPr>
            <a:r>
              <a:rPr lang="en-US" sz="1100" dirty="0"/>
              <a:t>SWIR	Short Wave Infrared</a:t>
            </a:r>
          </a:p>
          <a:p>
            <a:pPr marL="857250" lvl="1" indent="-771525" defTabSz="1196975">
              <a:lnSpc>
                <a:spcPct val="90000"/>
              </a:lnSpc>
              <a:buNone/>
              <a:tabLst>
                <a:tab pos="1376363" algn="l"/>
                <a:tab pos="5541963" algn="l"/>
              </a:tabLst>
            </a:pPr>
            <a:r>
              <a:rPr lang="en-US" sz="1100" dirty="0"/>
              <a:t>TBC	To Be Confirmed</a:t>
            </a:r>
          </a:p>
          <a:p>
            <a:pPr marL="857250" lvl="1" indent="-771525" defTabSz="1196975">
              <a:lnSpc>
                <a:spcPct val="90000"/>
              </a:lnSpc>
              <a:buNone/>
              <a:tabLst>
                <a:tab pos="1376363" algn="l"/>
                <a:tab pos="5541963" algn="l"/>
              </a:tabLst>
            </a:pPr>
            <a:r>
              <a:rPr lang="en-US" sz="1100" dirty="0"/>
              <a:t>TBD  	To Be Determined</a:t>
            </a:r>
          </a:p>
          <a:p>
            <a:pPr marL="857250" lvl="1" indent="-771525" defTabSz="1196975">
              <a:lnSpc>
                <a:spcPct val="90000"/>
              </a:lnSpc>
              <a:buNone/>
              <a:tabLst>
                <a:tab pos="1376363" algn="l"/>
                <a:tab pos="5541963" algn="l"/>
              </a:tabLst>
            </a:pPr>
            <a:r>
              <a:rPr lang="en-US" sz="1100" dirty="0"/>
              <a:t>TES	Tropospheric Emission Spectrometer</a:t>
            </a:r>
          </a:p>
          <a:p>
            <a:pPr marL="857250" lvl="1" indent="-771525" defTabSz="1196975">
              <a:lnSpc>
                <a:spcPct val="90000"/>
              </a:lnSpc>
              <a:buNone/>
              <a:tabLst>
                <a:tab pos="1376363" algn="l"/>
                <a:tab pos="5541963" algn="l"/>
              </a:tabLst>
            </a:pPr>
            <a:r>
              <a:rPr lang="en-US" sz="1100" dirty="0"/>
              <a:t>TSIS	Total and Spectral Solar Irradiance Sensor</a:t>
            </a:r>
          </a:p>
          <a:p>
            <a:pPr marL="857250" lvl="1" indent="-771525" defTabSz="1196975">
              <a:lnSpc>
                <a:spcPct val="90000"/>
              </a:lnSpc>
              <a:buNone/>
              <a:tabLst>
                <a:tab pos="1376363" algn="l"/>
                <a:tab pos="5541963" algn="l"/>
              </a:tabLst>
            </a:pPr>
            <a:r>
              <a:rPr lang="en-US" sz="1100" dirty="0"/>
              <a:t>USGS	U.S. Geological Survey</a:t>
            </a:r>
          </a:p>
          <a:p>
            <a:pPr marL="857250" lvl="1" indent="-771525" defTabSz="1196975">
              <a:lnSpc>
                <a:spcPct val="90000"/>
              </a:lnSpc>
              <a:buNone/>
              <a:tabLst>
                <a:tab pos="1376363" algn="l"/>
                <a:tab pos="5541963" algn="l"/>
              </a:tabLst>
            </a:pPr>
            <a:r>
              <a:rPr lang="en-US" sz="1100" dirty="0"/>
              <a:t>WRS  	World Reference System</a:t>
            </a:r>
          </a:p>
          <a:p>
            <a:pPr marL="857250" lvl="1" indent="-771525" defTabSz="1196975">
              <a:lnSpc>
                <a:spcPct val="90000"/>
              </a:lnSpc>
              <a:buNone/>
              <a:tabLst>
                <a:tab pos="5541963" algn="l"/>
              </a:tabLst>
            </a:pPr>
            <a:endParaRPr lang="en-US" sz="1200" dirty="0"/>
          </a:p>
        </p:txBody>
      </p:sp>
      <p:sp>
        <p:nvSpPr>
          <p:cNvPr id="3" name="Slide Number Placeholder 2"/>
          <p:cNvSpPr>
            <a:spLocks noGrp="1"/>
          </p:cNvSpPr>
          <p:nvPr>
            <p:ph type="sldNum" sz="quarter" idx="12"/>
          </p:nvPr>
        </p:nvSpPr>
        <p:spPr/>
        <p:txBody>
          <a:bodyPr/>
          <a:lstStyle/>
          <a:p>
            <a:fld id="{7D71D84F-F99E-AA4D-AEB0-4E72F1AAA5C3}" type="slidenum">
              <a:rPr lang="en-US" smtClean="0"/>
              <a:pPr/>
              <a:t>17</a:t>
            </a:fld>
            <a:endParaRPr lang="en-US" dirty="0"/>
          </a:p>
        </p:txBody>
      </p:sp>
    </p:spTree>
    <p:extLst>
      <p:ext uri="{BB962C8B-B14F-4D97-AF65-F5344CB8AC3E}">
        <p14:creationId xmlns:p14="http://schemas.microsoft.com/office/powerpoint/2010/main" val="331409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27730</TotalTime>
  <Words>2967</Words>
  <Application>Microsoft Office PowerPoint</Application>
  <PresentationFormat>On-screen Show (4:3)</PresentationFormat>
  <Paragraphs>397</Paragraphs>
  <Slides>17</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 New Roman</vt:lpstr>
      <vt:lpstr>Wingdings</vt:lpstr>
      <vt:lpstr>Office Theme</vt:lpstr>
      <vt:lpstr>International Earth Science Constellation (ESC)</vt:lpstr>
      <vt:lpstr>Welcome</vt:lpstr>
      <vt:lpstr>Mini-MOWG September 28, 2021</vt:lpstr>
      <vt:lpstr>Earth Science Mission Operations (ESMO)</vt:lpstr>
      <vt:lpstr>MOWG Charter</vt:lpstr>
      <vt:lpstr>Constellation History</vt:lpstr>
      <vt:lpstr>Significant Meeting Topics</vt:lpstr>
      <vt:lpstr>State of the Constellations</vt:lpstr>
      <vt:lpstr>PowerPoint Presentation</vt:lpstr>
      <vt:lpstr>PowerPoint Presentation</vt:lpstr>
      <vt:lpstr>PowerPoint Presentation</vt:lpstr>
      <vt:lpstr>PowerPoint Presentation</vt:lpstr>
      <vt:lpstr>PowerPoint Presentation</vt:lpstr>
      <vt:lpstr>Aqua Constellation Exit CCR status</vt:lpstr>
      <vt:lpstr>PowerPoint Presentation</vt:lpstr>
      <vt:lpstr>PowerPoint Presentation</vt:lpstr>
      <vt:lpstr>Abbreviations / Acronyms List</vt:lpstr>
    </vt:vector>
  </TitlesOfParts>
  <Company>HTSI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bguit,wcase</dc:creator>
  <cp:lastModifiedBy>Trakas, Diane E. (GSFC-423.0)[ASRC FEDERAL SYSTEM SOLUTIONS]</cp:lastModifiedBy>
  <cp:revision>914</cp:revision>
  <cp:lastPrinted>2019-05-09T19:58:27Z</cp:lastPrinted>
  <dcterms:created xsi:type="dcterms:W3CDTF">2013-08-14T19:12:21Z</dcterms:created>
  <dcterms:modified xsi:type="dcterms:W3CDTF">2021-11-04T11:30:38Z</dcterms:modified>
</cp:coreProperties>
</file>