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6" r:id="rId1"/>
  </p:sldMasterIdLst>
  <p:notesMasterIdLst>
    <p:notesMasterId r:id="rId11"/>
  </p:notesMasterIdLst>
  <p:handoutMasterIdLst>
    <p:handoutMasterId r:id="rId12"/>
  </p:handoutMasterIdLst>
  <p:sldIdLst>
    <p:sldId id="277" r:id="rId2"/>
    <p:sldId id="286" r:id="rId3"/>
    <p:sldId id="279" r:id="rId4"/>
    <p:sldId id="288" r:id="rId5"/>
    <p:sldId id="280" r:id="rId6"/>
    <p:sldId id="281" r:id="rId7"/>
    <p:sldId id="283" r:id="rId8"/>
    <p:sldId id="284" r:id="rId9"/>
    <p:sldId id="285" r:id="rId10"/>
  </p:sldIdLst>
  <p:sldSz cx="9144000" cy="5715000" type="screen16x10"/>
  <p:notesSz cx="7010400" cy="94488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800" kern="1200">
        <a:solidFill>
          <a:srgbClr val="666666"/>
        </a:solidFill>
        <a:latin typeface="55 Helvetica Roman" charset="0"/>
        <a:ea typeface="ＭＳ Ｐゴシック" charset="0"/>
        <a:cs typeface="ＭＳ Ｐゴシック" charset="0"/>
      </a:defRPr>
    </a:lvl1pPr>
    <a:lvl2pPr marL="409575" indent="47625" algn="l" rtl="0" eaLnBrk="0" fontAlgn="base" hangingPunct="0">
      <a:spcBef>
        <a:spcPct val="0"/>
      </a:spcBef>
      <a:spcAft>
        <a:spcPct val="0"/>
      </a:spcAft>
      <a:defRPr sz="800" kern="1200">
        <a:solidFill>
          <a:srgbClr val="666666"/>
        </a:solidFill>
        <a:latin typeface="55 Helvetica Roman" charset="0"/>
        <a:ea typeface="ＭＳ Ｐゴシック" charset="0"/>
        <a:cs typeface="ＭＳ Ｐゴシック" charset="0"/>
      </a:defRPr>
    </a:lvl2pPr>
    <a:lvl3pPr marL="819150" indent="95250" algn="l" rtl="0" eaLnBrk="0" fontAlgn="base" hangingPunct="0">
      <a:spcBef>
        <a:spcPct val="0"/>
      </a:spcBef>
      <a:spcAft>
        <a:spcPct val="0"/>
      </a:spcAft>
      <a:defRPr sz="800" kern="1200">
        <a:solidFill>
          <a:srgbClr val="666666"/>
        </a:solidFill>
        <a:latin typeface="55 Helvetica Roman" charset="0"/>
        <a:ea typeface="ＭＳ Ｐゴシック" charset="0"/>
        <a:cs typeface="ＭＳ Ｐゴシック" charset="0"/>
      </a:defRPr>
    </a:lvl3pPr>
    <a:lvl4pPr marL="1230313" indent="141288" algn="l" rtl="0" eaLnBrk="0" fontAlgn="base" hangingPunct="0">
      <a:spcBef>
        <a:spcPct val="0"/>
      </a:spcBef>
      <a:spcAft>
        <a:spcPct val="0"/>
      </a:spcAft>
      <a:defRPr sz="800" kern="1200">
        <a:solidFill>
          <a:srgbClr val="666666"/>
        </a:solidFill>
        <a:latin typeface="55 Helvetica Roman" charset="0"/>
        <a:ea typeface="ＭＳ Ｐゴシック" charset="0"/>
        <a:cs typeface="ＭＳ Ｐゴシック" charset="0"/>
      </a:defRPr>
    </a:lvl4pPr>
    <a:lvl5pPr marL="1639888" indent="188913" algn="l" rtl="0" eaLnBrk="0" fontAlgn="base" hangingPunct="0">
      <a:spcBef>
        <a:spcPct val="0"/>
      </a:spcBef>
      <a:spcAft>
        <a:spcPct val="0"/>
      </a:spcAft>
      <a:defRPr sz="800" kern="1200">
        <a:solidFill>
          <a:srgbClr val="666666"/>
        </a:solidFill>
        <a:latin typeface="55 Helvetica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800" kern="1200">
        <a:solidFill>
          <a:srgbClr val="666666"/>
        </a:solidFill>
        <a:latin typeface="55 Helvetica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800" kern="1200">
        <a:solidFill>
          <a:srgbClr val="666666"/>
        </a:solidFill>
        <a:latin typeface="55 Helvetica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800" kern="1200">
        <a:solidFill>
          <a:srgbClr val="666666"/>
        </a:solidFill>
        <a:latin typeface="55 Helvetica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800" kern="1200">
        <a:solidFill>
          <a:srgbClr val="666666"/>
        </a:solidFill>
        <a:latin typeface="55 Helvetica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-419">
          <p15:clr>
            <a:srgbClr val="A4A3A4"/>
          </p15:clr>
        </p15:guide>
        <p15:guide id="2" pos="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loop="1" showNarration="1">
    <p:browse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2C93EF"/>
    <a:srgbClr val="000000"/>
    <a:srgbClr val="094AB8"/>
    <a:srgbClr val="EF0202"/>
    <a:srgbClr val="A8B9DA"/>
    <a:srgbClr val="87B2ED"/>
    <a:srgbClr val="677085"/>
    <a:srgbClr val="B7FF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317"/>
    <p:restoredTop sz="94724"/>
  </p:normalViewPr>
  <p:slideViewPr>
    <p:cSldViewPr snapToGrid="0" showGuides="1">
      <p:cViewPr varScale="1">
        <p:scale>
          <a:sx n="116" d="100"/>
          <a:sy n="116" d="100"/>
        </p:scale>
        <p:origin x="2000" y="168"/>
      </p:cViewPr>
      <p:guideLst>
        <p:guide orient="horz" pos="-419"/>
        <p:guide pos="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66" d="100"/>
          <a:sy n="66" d="100"/>
        </p:scale>
        <p:origin x="0" y="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23" tIns="46211" rIns="92423" bIns="46211" numCol="1" anchor="t" anchorCtr="0" compatLnSpc="1">
            <a:prstTxWarp prst="textNoShape">
              <a:avLst/>
            </a:prstTxWarp>
          </a:bodyPr>
          <a:lstStyle>
            <a:lvl1pPr defTabSz="922338" eaLnBrk="1" hangingPunct="1">
              <a:defRPr sz="1200">
                <a:solidFill>
                  <a:schemeClr val="tx1"/>
                </a:solidFill>
                <a:latin typeface="55 Helvetica Roman" pitchFamily="1" charset="-5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6888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23" tIns="46211" rIns="92423" bIns="46211" numCol="1" anchor="t" anchorCtr="0" compatLnSpc="1">
            <a:prstTxWarp prst="textNoShape">
              <a:avLst/>
            </a:prstTxWarp>
          </a:bodyPr>
          <a:lstStyle>
            <a:lvl1pPr algn="r" defTabSz="922338" eaLnBrk="1" hangingPunct="1">
              <a:defRPr sz="1200">
                <a:solidFill>
                  <a:schemeClr val="tx1"/>
                </a:solidFill>
                <a:latin typeface="55 Helvetica Roman" pitchFamily="1" charset="-5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75725"/>
            <a:ext cx="3036888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23" tIns="46211" rIns="92423" bIns="46211" numCol="1" anchor="b" anchorCtr="0" compatLnSpc="1">
            <a:prstTxWarp prst="textNoShape">
              <a:avLst/>
            </a:prstTxWarp>
          </a:bodyPr>
          <a:lstStyle>
            <a:lvl1pPr defTabSz="922338" eaLnBrk="1" hangingPunct="1">
              <a:defRPr sz="1200">
                <a:solidFill>
                  <a:schemeClr val="tx1"/>
                </a:solidFill>
                <a:latin typeface="55 Helvetica Roman" pitchFamily="1" charset="-5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975725"/>
            <a:ext cx="3036888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23" tIns="46211" rIns="92423" bIns="46211" numCol="1" anchor="b" anchorCtr="0" compatLnSpc="1">
            <a:prstTxWarp prst="textNoShape">
              <a:avLst/>
            </a:prstTxWarp>
          </a:bodyPr>
          <a:lstStyle>
            <a:lvl1pPr algn="r" defTabSz="922338" eaLnBrk="1" hangingPunct="1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403C39F-8D8F-594B-87AD-EAF9184D10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5676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27" tIns="47014" rIns="94027" bIns="47014" numCol="1" anchor="t" anchorCtr="0" compatLnSpc="1">
            <a:prstTxWarp prst="textNoShape">
              <a:avLst/>
            </a:prstTxWarp>
          </a:bodyPr>
          <a:lstStyle>
            <a:lvl1pPr defTabSz="939800" eaLnBrk="1" hangingPunct="1">
              <a:defRPr sz="1200">
                <a:solidFill>
                  <a:schemeClr val="tx1"/>
                </a:solidFill>
                <a:latin typeface="55 Helvetica Roman" pitchFamily="1" charset="-5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27" tIns="47014" rIns="94027" bIns="47014" numCol="1" anchor="t" anchorCtr="0" compatLnSpc="1">
            <a:prstTxWarp prst="textNoShape">
              <a:avLst/>
            </a:prstTxWarp>
          </a:bodyPr>
          <a:lstStyle>
            <a:lvl1pPr algn="r" defTabSz="939800" eaLnBrk="1" hangingPunct="1">
              <a:defRPr sz="1200">
                <a:solidFill>
                  <a:schemeClr val="tx1"/>
                </a:solidFill>
                <a:latin typeface="55 Helvetica Roman" pitchFamily="1" charset="-5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69925" y="708025"/>
            <a:ext cx="5670550" cy="3543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0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87863"/>
            <a:ext cx="5607050" cy="425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27" tIns="47014" rIns="94027" bIns="470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74138"/>
            <a:ext cx="30384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27" tIns="47014" rIns="94027" bIns="47014" numCol="1" anchor="b" anchorCtr="0" compatLnSpc="1">
            <a:prstTxWarp prst="textNoShape">
              <a:avLst/>
            </a:prstTxWarp>
          </a:bodyPr>
          <a:lstStyle>
            <a:lvl1pPr defTabSz="939800" eaLnBrk="1" hangingPunct="1">
              <a:defRPr sz="1200">
                <a:solidFill>
                  <a:schemeClr val="tx1"/>
                </a:solidFill>
                <a:latin typeface="55 Helvetica Roman" pitchFamily="1" charset="-5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974138"/>
            <a:ext cx="30384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27" tIns="47014" rIns="94027" bIns="47014" numCol="1" anchor="b" anchorCtr="0" compatLnSpc="1">
            <a:prstTxWarp prst="textNoShape">
              <a:avLst/>
            </a:prstTxWarp>
          </a:bodyPr>
          <a:lstStyle>
            <a:lvl1pPr algn="r" defTabSz="939800" eaLnBrk="1" hangingPunct="1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89DE5AC2-CFBD-7F48-BE6B-F338EB7ECB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7457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55 Helvetica Roman" pitchFamily="1" charset="-52"/>
        <a:ea typeface="ＭＳ Ｐゴシック" charset="-128"/>
        <a:cs typeface="ＭＳ Ｐゴシック" charset="-128"/>
      </a:defRPr>
    </a:lvl1pPr>
    <a:lvl2pPr marL="409575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55 Helvetica Roman" pitchFamily="1" charset="-52"/>
        <a:ea typeface="ＭＳ Ｐゴシック" pitchFamily="-110" charset="-128"/>
        <a:cs typeface="+mn-cs"/>
      </a:defRPr>
    </a:lvl2pPr>
    <a:lvl3pPr marL="81915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55 Helvetica Roman" pitchFamily="1" charset="-52"/>
        <a:ea typeface="ＭＳ Ｐゴシック" pitchFamily="-110" charset="-128"/>
        <a:cs typeface="+mn-cs"/>
      </a:defRPr>
    </a:lvl3pPr>
    <a:lvl4pPr marL="1230313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55 Helvetica Roman" pitchFamily="1" charset="-52"/>
        <a:ea typeface="ＭＳ Ｐゴシック" pitchFamily="-110" charset="-128"/>
        <a:cs typeface="+mn-cs"/>
      </a:defRPr>
    </a:lvl4pPr>
    <a:lvl5pPr marL="1639888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55 Helvetica Roman" pitchFamily="1" charset="-52"/>
        <a:ea typeface="ＭＳ Ｐゴシック" pitchFamily="-110" charset="-128"/>
        <a:cs typeface="+mn-cs"/>
      </a:defRPr>
    </a:lvl5pPr>
    <a:lvl6pPr marL="2051456" algn="l" defTabSz="41029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461748" algn="l" defTabSz="41029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872039" algn="l" defTabSz="41029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282330" algn="l" defTabSz="41029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  <a:cs typeface="ＭＳ Ｐゴシック" charset="0"/>
              </a:defRPr>
            </a:lvl1pPr>
            <a:lvl2pPr marL="742950" indent="-285750" defTabSz="939800"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</a:defRPr>
            </a:lvl2pPr>
            <a:lvl3pPr marL="1143000" indent="-228600" defTabSz="939800"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</a:defRPr>
            </a:lvl3pPr>
            <a:lvl4pPr marL="1600200" indent="-228600" defTabSz="939800"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</a:defRPr>
            </a:lvl4pPr>
            <a:lvl5pPr marL="2057400" indent="-228600" defTabSz="939800"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</a:defRPr>
            </a:lvl9pPr>
          </a:lstStyle>
          <a:p>
            <a:fld id="{CC4AE89E-99FF-2349-AC62-4259C42BA2A4}" type="slidenum">
              <a:rPr lang="en-US" sz="1200">
                <a:solidFill>
                  <a:schemeClr val="tx1"/>
                </a:solidFill>
              </a:rPr>
              <a:pPr/>
              <a:t>1</a:t>
            </a:fld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69925" y="708025"/>
            <a:ext cx="5670550" cy="3543300"/>
          </a:xfrm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latin typeface="55 Helvetica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DE5AC2-CFBD-7F48-BE6B-F338EB7ECB0E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778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DE5AC2-CFBD-7F48-BE6B-F338EB7ECB0E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2637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9DE5AC2-CFBD-7F48-BE6B-F338EB7ECB0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721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B5C9848-0E2C-294E-BC1C-7BEAE74307F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810" y="2381"/>
            <a:ext cx="9136380" cy="5710238"/>
          </a:xfrm>
          <a:prstGeom prst="rect">
            <a:avLst/>
          </a:prstGeom>
        </p:spPr>
      </p:pic>
      <p:sp>
        <p:nvSpPr>
          <p:cNvPr id="6" name="Rectangle 6"/>
          <p:cNvSpPr>
            <a:spLocks noChangeArrowheads="1"/>
          </p:cNvSpPr>
          <p:nvPr userDrawn="1"/>
        </p:nvSpPr>
        <p:spPr bwMode="auto">
          <a:xfrm>
            <a:off x="100013" y="381003"/>
            <a:ext cx="8609012" cy="222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/>
          <a:lstStyle/>
          <a:p>
            <a:pPr eaLnBrk="1" hangingPunct="1"/>
            <a:r>
              <a:rPr lang="en-US" sz="900" dirty="0">
                <a:solidFill>
                  <a:schemeClr val="bg1"/>
                </a:solidFill>
                <a:latin typeface="Arial" charset="0"/>
              </a:rPr>
              <a:t>National Aeronautics and Space Administration</a:t>
            </a:r>
          </a:p>
        </p:txBody>
      </p:sp>
      <p:sp>
        <p:nvSpPr>
          <p:cNvPr id="7" name="Rectangle 7"/>
          <p:cNvSpPr>
            <a:spLocks noChangeArrowheads="1"/>
          </p:cNvSpPr>
          <p:nvPr userDrawn="1"/>
        </p:nvSpPr>
        <p:spPr bwMode="auto">
          <a:xfrm>
            <a:off x="88901" y="5353404"/>
            <a:ext cx="8609013" cy="298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/>
          <a:lstStyle/>
          <a:p>
            <a:pPr eaLnBrk="1" hangingPunct="1"/>
            <a:r>
              <a:rPr lang="en-US" sz="900">
                <a:solidFill>
                  <a:schemeClr val="bg1"/>
                </a:solidFill>
                <a:latin typeface="Arial" charset="0"/>
              </a:rPr>
              <a:t>www.nasa.gov </a:t>
            </a:r>
          </a:p>
        </p:txBody>
      </p:sp>
      <p:sp>
        <p:nvSpPr>
          <p:cNvPr id="849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56494" y="1765154"/>
            <a:ext cx="6803237" cy="1179109"/>
          </a:xfrm>
        </p:spPr>
        <p:txBody>
          <a:bodyPr/>
          <a:lstStyle>
            <a:lvl1pPr algn="ctr">
              <a:defRPr sz="3200" b="1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55737" y="3023040"/>
            <a:ext cx="6811930" cy="1173076"/>
          </a:xfrm>
        </p:spPr>
        <p:txBody>
          <a:bodyPr/>
          <a:lstStyle>
            <a:lvl1pPr marL="0" indent="0" algn="ctr">
              <a:buFont typeface="AGaramond RegularSC" pitchFamily="1" charset="-52"/>
              <a:buNone/>
              <a:defRPr sz="2400">
                <a:solidFill>
                  <a:srgbClr val="2C93EF"/>
                </a:solidFill>
                <a:latin typeface="Helvetica"/>
                <a:cs typeface="Helvetica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26733" y="195384"/>
            <a:ext cx="699701" cy="60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639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83286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035" y="3672262"/>
            <a:ext cx="7771534" cy="1135763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3035" y="2422105"/>
            <a:ext cx="7771534" cy="1250156"/>
          </a:xfrm>
        </p:spPr>
        <p:txBody>
          <a:bodyPr anchor="b"/>
          <a:lstStyle>
            <a:lvl1pPr marL="0" indent="0">
              <a:buNone/>
              <a:defRPr sz="1800"/>
            </a:lvl1pPr>
            <a:lvl2pPr marL="410291" indent="0">
              <a:buNone/>
              <a:defRPr sz="1600"/>
            </a:lvl2pPr>
            <a:lvl3pPr marL="820583" indent="0">
              <a:buNone/>
              <a:defRPr sz="1400"/>
            </a:lvl3pPr>
            <a:lvl4pPr marL="1230874" indent="0">
              <a:buNone/>
              <a:defRPr sz="1300"/>
            </a:lvl4pPr>
            <a:lvl5pPr marL="1641165" indent="0">
              <a:buNone/>
              <a:defRPr sz="1300"/>
            </a:lvl5pPr>
            <a:lvl6pPr marL="2051456" indent="0">
              <a:buNone/>
              <a:defRPr sz="1300"/>
            </a:lvl6pPr>
            <a:lvl7pPr marL="2461748" indent="0">
              <a:buNone/>
              <a:defRPr sz="1300"/>
            </a:lvl7pPr>
            <a:lvl8pPr marL="2872039" indent="0">
              <a:buNone/>
              <a:defRPr sz="1300"/>
            </a:lvl8pPr>
            <a:lvl9pPr marL="3282330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147264" y="5376336"/>
            <a:ext cx="4351338" cy="296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Your Title Here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593672" y="5386919"/>
            <a:ext cx="482600" cy="2857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A73027-0A44-0F48-AB89-950B55EFBE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081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492" y="1650533"/>
            <a:ext cx="4082761" cy="2857500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8798" y="1650533"/>
            <a:ext cx="4084205" cy="2857500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147264" y="5376336"/>
            <a:ext cx="4351338" cy="296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Your Title Here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593672" y="5386919"/>
            <a:ext cx="482600" cy="2857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3160E7-52B2-6D42-ACDF-768FDBD6DB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948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491" y="228787"/>
            <a:ext cx="8229023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491" y="1279339"/>
            <a:ext cx="4039465" cy="53344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0291" indent="0">
              <a:buNone/>
              <a:defRPr sz="1800" b="1"/>
            </a:lvl2pPr>
            <a:lvl3pPr marL="820583" indent="0">
              <a:buNone/>
              <a:defRPr sz="1600" b="1"/>
            </a:lvl3pPr>
            <a:lvl4pPr marL="1230874" indent="0">
              <a:buNone/>
              <a:defRPr sz="1400" b="1"/>
            </a:lvl4pPr>
            <a:lvl5pPr marL="1641165" indent="0">
              <a:buNone/>
              <a:defRPr sz="1400" b="1"/>
            </a:lvl5pPr>
            <a:lvl6pPr marL="2051456" indent="0">
              <a:buNone/>
              <a:defRPr sz="1400" b="1"/>
            </a:lvl6pPr>
            <a:lvl7pPr marL="2461748" indent="0">
              <a:buNone/>
              <a:defRPr sz="1400" b="1"/>
            </a:lvl7pPr>
            <a:lvl8pPr marL="2872039" indent="0">
              <a:buNone/>
              <a:defRPr sz="1400" b="1"/>
            </a:lvl8pPr>
            <a:lvl9pPr marL="3282330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491" y="1812785"/>
            <a:ext cx="4039465" cy="3292896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605" y="1279339"/>
            <a:ext cx="4040909" cy="533447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0291" indent="0">
              <a:buNone/>
              <a:defRPr sz="1800" b="1"/>
            </a:lvl2pPr>
            <a:lvl3pPr marL="820583" indent="0">
              <a:buNone/>
              <a:defRPr sz="1600" b="1"/>
            </a:lvl3pPr>
            <a:lvl4pPr marL="1230874" indent="0">
              <a:buNone/>
              <a:defRPr sz="1400" b="1"/>
            </a:lvl4pPr>
            <a:lvl5pPr marL="1641165" indent="0">
              <a:buNone/>
              <a:defRPr sz="1400" b="1"/>
            </a:lvl5pPr>
            <a:lvl6pPr marL="2051456" indent="0">
              <a:buNone/>
              <a:defRPr sz="1400" b="1"/>
            </a:lvl6pPr>
            <a:lvl7pPr marL="2461748" indent="0">
              <a:buNone/>
              <a:defRPr sz="1400" b="1"/>
            </a:lvl7pPr>
            <a:lvl8pPr marL="2872039" indent="0">
              <a:buNone/>
              <a:defRPr sz="1400" b="1"/>
            </a:lvl8pPr>
            <a:lvl9pPr marL="3282330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605" y="1812785"/>
            <a:ext cx="4040909" cy="3292896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147264" y="5376336"/>
            <a:ext cx="4351338" cy="296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Your Title Here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593672" y="5386919"/>
            <a:ext cx="482600" cy="2857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7963AA-665E-234D-BD78-10092239E1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986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147264" y="5376336"/>
            <a:ext cx="4351338" cy="296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Your Title Here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593672" y="5386919"/>
            <a:ext cx="482600" cy="2857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BD9736-B571-3149-A12E-5D784E17F2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460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147264" y="5376336"/>
            <a:ext cx="4351338" cy="296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Your Title Here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593672" y="5386919"/>
            <a:ext cx="482600" cy="2857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8DF0A2-A088-FE45-8196-7A9CCEB051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381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491" y="227620"/>
            <a:ext cx="3007591" cy="968842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4762" y="227620"/>
            <a:ext cx="5111750" cy="4878060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491" y="1196463"/>
            <a:ext cx="3007591" cy="3909219"/>
          </a:xfrm>
        </p:spPr>
        <p:txBody>
          <a:bodyPr/>
          <a:lstStyle>
            <a:lvl1pPr marL="0" indent="0">
              <a:buNone/>
              <a:defRPr sz="1300"/>
            </a:lvl1pPr>
            <a:lvl2pPr marL="410291" indent="0">
              <a:buNone/>
              <a:defRPr sz="1100"/>
            </a:lvl2pPr>
            <a:lvl3pPr marL="820583" indent="0">
              <a:buNone/>
              <a:defRPr sz="900"/>
            </a:lvl3pPr>
            <a:lvl4pPr marL="1230874" indent="0">
              <a:buNone/>
              <a:defRPr sz="800"/>
            </a:lvl4pPr>
            <a:lvl5pPr marL="1641165" indent="0">
              <a:buNone/>
              <a:defRPr sz="800"/>
            </a:lvl5pPr>
            <a:lvl6pPr marL="2051456" indent="0">
              <a:buNone/>
              <a:defRPr sz="800"/>
            </a:lvl6pPr>
            <a:lvl7pPr marL="2461748" indent="0">
              <a:buNone/>
              <a:defRPr sz="800"/>
            </a:lvl7pPr>
            <a:lvl8pPr marL="2872039" indent="0">
              <a:buNone/>
              <a:defRPr sz="800"/>
            </a:lvl8pPr>
            <a:lvl9pPr marL="3282330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147264" y="5376336"/>
            <a:ext cx="4351338" cy="296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Your Title Here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593672" y="5386919"/>
            <a:ext cx="482600" cy="2857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12DF56-7E42-6D49-99E7-75A7604F4D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016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434" y="4000268"/>
            <a:ext cx="5486977" cy="472748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434" y="510101"/>
            <a:ext cx="5486977" cy="3429467"/>
          </a:xfrm>
        </p:spPr>
        <p:txBody>
          <a:bodyPr/>
          <a:lstStyle>
            <a:lvl1pPr marL="0" indent="0">
              <a:buNone/>
              <a:defRPr sz="2900"/>
            </a:lvl1pPr>
            <a:lvl2pPr marL="410291" indent="0">
              <a:buNone/>
              <a:defRPr sz="2500"/>
            </a:lvl2pPr>
            <a:lvl3pPr marL="820583" indent="0">
              <a:buNone/>
              <a:defRPr sz="2200"/>
            </a:lvl3pPr>
            <a:lvl4pPr marL="1230874" indent="0">
              <a:buNone/>
              <a:defRPr sz="1800"/>
            </a:lvl4pPr>
            <a:lvl5pPr marL="1641165" indent="0">
              <a:buNone/>
              <a:defRPr sz="1800"/>
            </a:lvl5pPr>
            <a:lvl6pPr marL="2051456" indent="0">
              <a:buNone/>
              <a:defRPr sz="1800"/>
            </a:lvl6pPr>
            <a:lvl7pPr marL="2461748" indent="0">
              <a:buNone/>
              <a:defRPr sz="1800"/>
            </a:lvl7pPr>
            <a:lvl8pPr marL="2872039" indent="0">
              <a:buNone/>
              <a:defRPr sz="1800"/>
            </a:lvl8pPr>
            <a:lvl9pPr marL="3282330" indent="0">
              <a:buNone/>
              <a:defRPr sz="18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434" y="4473015"/>
            <a:ext cx="5486977" cy="670019"/>
          </a:xfrm>
        </p:spPr>
        <p:txBody>
          <a:bodyPr/>
          <a:lstStyle>
            <a:lvl1pPr marL="0" indent="0">
              <a:buNone/>
              <a:defRPr sz="1300"/>
            </a:lvl1pPr>
            <a:lvl2pPr marL="410291" indent="0">
              <a:buNone/>
              <a:defRPr sz="1100"/>
            </a:lvl2pPr>
            <a:lvl3pPr marL="820583" indent="0">
              <a:buNone/>
              <a:defRPr sz="900"/>
            </a:lvl3pPr>
            <a:lvl4pPr marL="1230874" indent="0">
              <a:buNone/>
              <a:defRPr sz="800"/>
            </a:lvl4pPr>
            <a:lvl5pPr marL="1641165" indent="0">
              <a:buNone/>
              <a:defRPr sz="800"/>
            </a:lvl5pPr>
            <a:lvl6pPr marL="2051456" indent="0">
              <a:buNone/>
              <a:defRPr sz="800"/>
            </a:lvl6pPr>
            <a:lvl7pPr marL="2461748" indent="0">
              <a:buNone/>
              <a:defRPr sz="800"/>
            </a:lvl7pPr>
            <a:lvl8pPr marL="2872039" indent="0">
              <a:buNone/>
              <a:defRPr sz="800"/>
            </a:lvl8pPr>
            <a:lvl9pPr marL="3282330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147264" y="5376336"/>
            <a:ext cx="4351338" cy="296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Your Title Here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593672" y="5386919"/>
            <a:ext cx="482600" cy="2857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BED304-2905-DA4C-B25A-50FBD52FB7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271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147264" y="5376336"/>
            <a:ext cx="4351338" cy="296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Your Title Here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593672" y="5386919"/>
            <a:ext cx="482600" cy="2857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E96C37-932A-8A43-881A-C7DA369571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664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7707" y="952500"/>
            <a:ext cx="2075295" cy="35555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490" y="952500"/>
            <a:ext cx="6091670" cy="35555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xfrm>
            <a:off x="4147264" y="5376336"/>
            <a:ext cx="4351338" cy="296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Your Title Here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593672" y="5386919"/>
            <a:ext cx="482600" cy="2857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BC46D7-E64B-6548-AD85-BB457017DF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831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7800" y="917222"/>
            <a:ext cx="8813800" cy="4235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26733" y="195384"/>
            <a:ext cx="699701" cy="603558"/>
          </a:xfrm>
          <a:prstGeom prst="rect">
            <a:avLst/>
          </a:prstGeom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4938" y="118181"/>
            <a:ext cx="8856662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pic>
        <p:nvPicPr>
          <p:cNvPr id="2" name="Picture 1" descr="SC16_presentation_template_16x10_theater_display.psd"/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98075"/>
          <a:stretch/>
        </p:blipFill>
        <p:spPr>
          <a:xfrm>
            <a:off x="0" y="0"/>
            <a:ext cx="9144000" cy="110067"/>
          </a:xfrm>
          <a:prstGeom prst="rect">
            <a:avLst/>
          </a:prstGeom>
        </p:spPr>
      </p:pic>
      <p:pic>
        <p:nvPicPr>
          <p:cNvPr id="3" name="Picture 2" descr="SC16_presentation_template_16x10_theater_display.psd"/>
          <p:cNvPicPr>
            <a:picLocks noChangeAspect="1"/>
          </p:cNvPicPr>
          <p:nvPr userDrawn="1"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7630"/>
          <a:stretch/>
        </p:blipFill>
        <p:spPr>
          <a:xfrm>
            <a:off x="0" y="5579532"/>
            <a:ext cx="9144000" cy="1354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B09C95E-47AF-F64E-B6F1-8A158A275E6D}"/>
              </a:ext>
            </a:extLst>
          </p:cNvPr>
          <p:cNvSpPr txBox="1"/>
          <p:nvPr userDrawn="1"/>
        </p:nvSpPr>
        <p:spPr>
          <a:xfrm>
            <a:off x="3702296" y="5520307"/>
            <a:ext cx="172194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dirty="0">
                <a:solidFill>
                  <a:schemeClr val="bg1"/>
                </a:solidFill>
              </a:rPr>
              <a:t>Approved for Public Release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00"/>
          </a:solidFill>
          <a:effectLst>
            <a:outerShdw blurRad="50800" dist="38100" dir="2700000" algn="tl" rotWithShape="0">
              <a:schemeClr val="bg1">
                <a:alpha val="40000"/>
              </a:schemeClr>
            </a:outerShdw>
          </a:effectLst>
          <a:latin typeface="Helvetica"/>
          <a:ea typeface="ＭＳ Ｐゴシック" charset="-128"/>
          <a:cs typeface="Helvetica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Helvetica" charset="0"/>
          <a:ea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Helvetica" charset="0"/>
          <a:ea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Helvetica" charset="0"/>
          <a:ea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00"/>
          </a:solidFill>
          <a:latin typeface="Helvetica" charset="0"/>
          <a:ea typeface="ＭＳ Ｐゴシック" charset="-128"/>
        </a:defRPr>
      </a:lvl5pPr>
      <a:lvl6pPr marL="410291" algn="l" defTabSz="914608" rtl="0" eaLnBrk="1" fontAlgn="base" hangingPunct="1">
        <a:spcBef>
          <a:spcPct val="0"/>
        </a:spcBef>
        <a:spcAft>
          <a:spcPct val="0"/>
        </a:spcAft>
        <a:defRPr sz="3200">
          <a:solidFill>
            <a:srgbClr val="939BA8"/>
          </a:solidFill>
          <a:latin typeface="Arial" pitchFamily="-110" charset="-52"/>
        </a:defRPr>
      </a:lvl6pPr>
      <a:lvl7pPr marL="820583" algn="l" defTabSz="914608" rtl="0" eaLnBrk="1" fontAlgn="base" hangingPunct="1">
        <a:spcBef>
          <a:spcPct val="0"/>
        </a:spcBef>
        <a:spcAft>
          <a:spcPct val="0"/>
        </a:spcAft>
        <a:defRPr sz="3200">
          <a:solidFill>
            <a:srgbClr val="939BA8"/>
          </a:solidFill>
          <a:latin typeface="Arial" pitchFamily="-110" charset="-52"/>
        </a:defRPr>
      </a:lvl7pPr>
      <a:lvl8pPr marL="1230874" algn="l" defTabSz="914608" rtl="0" eaLnBrk="1" fontAlgn="base" hangingPunct="1">
        <a:spcBef>
          <a:spcPct val="0"/>
        </a:spcBef>
        <a:spcAft>
          <a:spcPct val="0"/>
        </a:spcAft>
        <a:defRPr sz="3200">
          <a:solidFill>
            <a:srgbClr val="939BA8"/>
          </a:solidFill>
          <a:latin typeface="Arial" pitchFamily="-110" charset="-52"/>
        </a:defRPr>
      </a:lvl8pPr>
      <a:lvl9pPr marL="1641165" algn="l" defTabSz="914608" rtl="0" eaLnBrk="1" fontAlgn="base" hangingPunct="1">
        <a:spcBef>
          <a:spcPct val="0"/>
        </a:spcBef>
        <a:spcAft>
          <a:spcPct val="0"/>
        </a:spcAft>
        <a:defRPr sz="3200">
          <a:solidFill>
            <a:srgbClr val="939BA8"/>
          </a:solidFill>
          <a:latin typeface="Arial" pitchFamily="-110" charset="-52"/>
        </a:defRPr>
      </a:lvl9pPr>
    </p:titleStyle>
    <p:bodyStyle>
      <a:lvl1pPr marL="111125" indent="-111125" algn="l" rtl="0" eaLnBrk="1" fontAlgn="base" hangingPunct="1">
        <a:lnSpc>
          <a:spcPts val="2400"/>
        </a:lnSpc>
        <a:spcBef>
          <a:spcPts val="400"/>
        </a:spcBef>
        <a:spcAft>
          <a:spcPct val="0"/>
        </a:spcAft>
        <a:buClr>
          <a:srgbClr val="A0A0A0"/>
        </a:buClr>
        <a:buSzPct val="80000"/>
        <a:buFont typeface="AGaramond RegularSC" charset="0"/>
        <a:defRPr sz="1600" b="1">
          <a:solidFill>
            <a:srgbClr val="000000"/>
          </a:solidFill>
          <a:latin typeface="Helvetica"/>
          <a:ea typeface="ＭＳ Ｐゴシック" charset="-128"/>
          <a:cs typeface="Helvetica"/>
        </a:defRPr>
      </a:lvl1pPr>
      <a:lvl2pPr marL="568325" indent="-168275" algn="l" rtl="0" eaLnBrk="1" fontAlgn="base" hangingPunct="1">
        <a:lnSpc>
          <a:spcPts val="2400"/>
        </a:lnSpc>
        <a:spcBef>
          <a:spcPts val="400"/>
        </a:spcBef>
        <a:spcAft>
          <a:spcPct val="0"/>
        </a:spcAft>
        <a:buClr>
          <a:srgbClr val="1E568D"/>
        </a:buClr>
        <a:buFont typeface="Arial" charset="0"/>
        <a:buChar char="•"/>
        <a:defRPr sz="1400">
          <a:solidFill>
            <a:srgbClr val="000000"/>
          </a:solidFill>
          <a:latin typeface="Helvetica"/>
          <a:ea typeface="ＭＳ Ｐゴシック" pitchFamily="-110" charset="-128"/>
          <a:cs typeface="Helvetica"/>
        </a:defRPr>
      </a:lvl2pPr>
      <a:lvl3pPr marL="747713" indent="-168275" algn="l" rtl="0" eaLnBrk="1" fontAlgn="base" hangingPunct="1">
        <a:lnSpc>
          <a:spcPts val="2400"/>
        </a:lnSpc>
        <a:spcBef>
          <a:spcPts val="400"/>
        </a:spcBef>
        <a:spcAft>
          <a:spcPct val="0"/>
        </a:spcAft>
        <a:buClr>
          <a:srgbClr val="1E568D"/>
        </a:buClr>
        <a:buSzPct val="90000"/>
        <a:buChar char="»"/>
        <a:defRPr sz="1400">
          <a:solidFill>
            <a:srgbClr val="000000"/>
          </a:solidFill>
          <a:latin typeface="Helvetica"/>
          <a:ea typeface="ＭＳ Ｐゴシック" pitchFamily="-110" charset="-128"/>
          <a:cs typeface="Helvetica"/>
        </a:defRPr>
      </a:lvl3pPr>
      <a:lvl4pPr marL="1196975" indent="-111125" algn="l" rtl="0" eaLnBrk="1" fontAlgn="base" hangingPunct="1">
        <a:lnSpc>
          <a:spcPts val="2400"/>
        </a:lnSpc>
        <a:spcBef>
          <a:spcPts val="400"/>
        </a:spcBef>
        <a:spcAft>
          <a:spcPct val="0"/>
        </a:spcAft>
        <a:defRPr sz="1400">
          <a:solidFill>
            <a:srgbClr val="000000"/>
          </a:solidFill>
          <a:latin typeface="Helvetica"/>
          <a:ea typeface="ＭＳ Ｐゴシック" pitchFamily="-110" charset="-128"/>
          <a:cs typeface="Helvetica"/>
        </a:defRPr>
      </a:lvl4pPr>
      <a:lvl5pPr marL="1711325" indent="-165100" algn="l" rtl="0" eaLnBrk="1" fontAlgn="base" hangingPunct="1">
        <a:lnSpc>
          <a:spcPts val="2600"/>
        </a:lnSpc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Helvetica"/>
          <a:ea typeface="ＭＳ Ｐゴシック" pitchFamily="-110" charset="-128"/>
          <a:cs typeface="Helvetica"/>
        </a:defRPr>
      </a:lvl5pPr>
      <a:lvl6pPr marL="2467446" indent="-227940" algn="l" defTabSz="914608" rtl="0" eaLnBrk="1" fontAlgn="base" hangingPunct="1">
        <a:lnSpc>
          <a:spcPts val="2602"/>
        </a:lnSpc>
        <a:spcBef>
          <a:spcPct val="0"/>
        </a:spcBef>
        <a:spcAft>
          <a:spcPts val="595"/>
        </a:spcAft>
        <a:defRPr sz="1300">
          <a:solidFill>
            <a:srgbClr val="666666"/>
          </a:solidFill>
          <a:latin typeface="+mn-lt"/>
          <a:ea typeface="ＭＳ Ｐゴシック" pitchFamily="-110" charset="-128"/>
        </a:defRPr>
      </a:lvl6pPr>
      <a:lvl7pPr marL="2877737" indent="-227940" algn="l" defTabSz="914608" rtl="0" eaLnBrk="1" fontAlgn="base" hangingPunct="1">
        <a:lnSpc>
          <a:spcPts val="2602"/>
        </a:lnSpc>
        <a:spcBef>
          <a:spcPct val="0"/>
        </a:spcBef>
        <a:spcAft>
          <a:spcPts val="595"/>
        </a:spcAft>
        <a:defRPr sz="1300">
          <a:solidFill>
            <a:srgbClr val="666666"/>
          </a:solidFill>
          <a:latin typeface="+mn-lt"/>
          <a:ea typeface="ＭＳ Ｐゴシック" pitchFamily="-110" charset="-128"/>
        </a:defRPr>
      </a:lvl7pPr>
      <a:lvl8pPr marL="3288029" indent="-227940" algn="l" defTabSz="914608" rtl="0" eaLnBrk="1" fontAlgn="base" hangingPunct="1">
        <a:lnSpc>
          <a:spcPts val="2602"/>
        </a:lnSpc>
        <a:spcBef>
          <a:spcPct val="0"/>
        </a:spcBef>
        <a:spcAft>
          <a:spcPts val="595"/>
        </a:spcAft>
        <a:defRPr sz="1300">
          <a:solidFill>
            <a:srgbClr val="666666"/>
          </a:solidFill>
          <a:latin typeface="+mn-lt"/>
          <a:ea typeface="ＭＳ Ｐゴシック" pitchFamily="-110" charset="-128"/>
        </a:defRPr>
      </a:lvl8pPr>
      <a:lvl9pPr marL="3698320" indent="-227940" algn="l" defTabSz="914608" rtl="0" eaLnBrk="1" fontAlgn="base" hangingPunct="1">
        <a:lnSpc>
          <a:spcPts val="2602"/>
        </a:lnSpc>
        <a:spcBef>
          <a:spcPct val="0"/>
        </a:spcBef>
        <a:spcAft>
          <a:spcPts val="595"/>
        </a:spcAft>
        <a:defRPr sz="1300">
          <a:solidFill>
            <a:srgbClr val="666666"/>
          </a:solidFill>
          <a:latin typeface="+mn-lt"/>
          <a:ea typeface="ＭＳ Ｐゴシック" pitchFamily="-110" charset="-128"/>
        </a:defRPr>
      </a:lvl9pPr>
    </p:bodyStyle>
    <p:otherStyle>
      <a:defPPr>
        <a:defRPr lang="en-US"/>
      </a:defPPr>
      <a:lvl1pPr marL="0" algn="l" defTabSz="41029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0291" algn="l" defTabSz="41029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0583" algn="l" defTabSz="41029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0874" algn="l" defTabSz="41029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41165" algn="l" defTabSz="41029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51456" algn="l" defTabSz="41029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61748" algn="l" defTabSz="41029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72039" algn="l" defTabSz="41029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82330" algn="l" defTabSz="41029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55701" y="1424354"/>
            <a:ext cx="6804025" cy="1519577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Helvetica" charset="0"/>
                <a:ea typeface="ＭＳ Ｐゴシック" charset="0"/>
              </a:rPr>
              <a:t>Simulating the SLS Solid Rocket Booster Plume-Water Induced Environment</a:t>
            </a:r>
          </a:p>
        </p:txBody>
      </p:sp>
      <p:sp>
        <p:nvSpPr>
          <p:cNvPr id="15362" name="Subtitle 4"/>
          <p:cNvSpPr>
            <a:spLocks noGrp="1"/>
          </p:cNvSpPr>
          <p:nvPr>
            <p:ph type="subTitle" idx="1"/>
          </p:nvPr>
        </p:nvSpPr>
        <p:spPr>
          <a:xfrm>
            <a:off x="1155701" y="3280483"/>
            <a:ext cx="6811963" cy="1370098"/>
          </a:xfrm>
        </p:spPr>
        <p:txBody>
          <a:bodyPr/>
          <a:lstStyle/>
          <a:p>
            <a:r>
              <a:rPr lang="en-US" dirty="0">
                <a:latin typeface="Helvetica" charset="0"/>
                <a:ea typeface="ＭＳ Ｐゴシック" charset="0"/>
              </a:rPr>
              <a:t>Travis Rivord </a:t>
            </a:r>
            <a:r>
              <a:rPr lang="en-US" sz="1600" dirty="0">
                <a:latin typeface="Helvetica" charset="0"/>
                <a:ea typeface="ＭＳ Ｐゴシック" charset="0"/>
              </a:rPr>
              <a:t>– CFD Research Corporation, Jacobs Space Exploration Group, NASA MSFC-ER42</a:t>
            </a:r>
          </a:p>
          <a:p>
            <a:r>
              <a:rPr lang="en-US" dirty="0">
                <a:latin typeface="Helvetica" charset="0"/>
                <a:ea typeface="ＭＳ Ｐゴシック" charset="0"/>
              </a:rPr>
              <a:t>Brandon Williams </a:t>
            </a:r>
            <a:r>
              <a:rPr lang="en-US" sz="1600" dirty="0">
                <a:latin typeface="Helvetica" charset="0"/>
                <a:ea typeface="ＭＳ Ｐゴシック" charset="0"/>
              </a:rPr>
              <a:t>– </a:t>
            </a:r>
            <a:r>
              <a:rPr lang="en-US" sz="1400" dirty="0">
                <a:latin typeface="Helvetica" charset="0"/>
                <a:ea typeface="ＭＳ Ｐゴシック" charset="0"/>
              </a:rPr>
              <a:t>ER42, NASA MSFC-ER42</a:t>
            </a:r>
            <a:endParaRPr lang="en-US" dirty="0">
              <a:latin typeface="Helvetica" charset="0"/>
              <a:ea typeface="ＭＳ Ｐゴシック" charset="0"/>
            </a:endParaRPr>
          </a:p>
          <a:p>
            <a:endParaRPr lang="en-US" dirty="0">
              <a:latin typeface="Helvetica" charset="0"/>
              <a:ea typeface="ＭＳ Ｐゴシック" charset="0"/>
            </a:endParaRPr>
          </a:p>
          <a:p>
            <a:pPr>
              <a:buFont typeface="AGaramond RegularSC" charset="0"/>
              <a:buNone/>
            </a:pPr>
            <a:endParaRPr lang="en-US" dirty="0">
              <a:latin typeface="Helvetica" charset="0"/>
              <a:ea typeface="ＭＳ Ｐゴシック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1BE3CC6-426A-DD48-8D57-3A67EF783B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799" y="917222"/>
            <a:ext cx="5880101" cy="2642158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Helvetica" charset="0"/>
                <a:ea typeface="ＭＳ Ｐゴシック" charset="0"/>
              </a:rPr>
              <a:t>NASA’s Space Launch System (SLS) will soon send astronauts back to the Moon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Helvetica" charset="0"/>
                <a:ea typeface="ＭＳ Ｐゴシック" charset="0"/>
              </a:rPr>
              <a:t>The two solid rocket boosters (SRBs) provide 75% of the total thrust at launch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Helvetica" charset="0"/>
                <a:ea typeface="ＭＳ Ｐゴシック" charset="0"/>
              </a:rPr>
              <a:t>Ignition of the powerful SRBs generate significant ignition overpressure (IOP) waves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Helvetica" charset="0"/>
                <a:ea typeface="ＭＳ Ｐゴシック" charset="0"/>
              </a:rPr>
              <a:t>If unmitigated, these waves can damage the vehicle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Helvetica" charset="0"/>
                <a:ea typeface="ＭＳ Ｐゴシック" charset="0"/>
              </a:rPr>
              <a:t>To protect against these waves, the SLS design includes a sound suppression water system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>
                <a:latin typeface="Helvetica" charset="0"/>
                <a:ea typeface="ＭＳ Ｐゴシック" charset="0"/>
              </a:rPr>
              <a:t>The water forms a dense and chaotic layer close to the SLS nozzles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EC1813BB-8AC5-D84D-BFD4-F34E24FC15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34" t="12222" r="34166" b="14005"/>
          <a:stretch/>
        </p:blipFill>
        <p:spPr bwMode="auto">
          <a:xfrm>
            <a:off x="5924861" y="1017236"/>
            <a:ext cx="2910111" cy="4293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EE115CD-E514-514D-BC33-E9838FE69C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23" t="15549" r="23794" b="23333"/>
          <a:stretch/>
        </p:blipFill>
        <p:spPr>
          <a:xfrm>
            <a:off x="1109970" y="3519955"/>
            <a:ext cx="4157352" cy="195453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13024C4C-6755-D645-A32F-50F7E1AAA5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4938" y="118181"/>
            <a:ext cx="8856662" cy="698500"/>
          </a:xfrm>
        </p:spPr>
        <p:txBody>
          <a:bodyPr/>
          <a:lstStyle/>
          <a:p>
            <a:pPr>
              <a:defRPr/>
            </a:pPr>
            <a:r>
              <a:rPr lang="en-US" dirty="0">
                <a:latin typeface="Helvetica" charset="0"/>
                <a:ea typeface="ＭＳ Ｐゴシック" charset="0"/>
              </a:rPr>
              <a:t>SLS Background</a:t>
            </a:r>
          </a:p>
        </p:txBody>
      </p:sp>
    </p:spTree>
    <p:extLst>
      <p:ext uri="{BB962C8B-B14F-4D97-AF65-F5344CB8AC3E}">
        <p14:creationId xmlns:p14="http://schemas.microsoft.com/office/powerpoint/2010/main" val="2337936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D62CC-E5E4-EE4A-B27A-5A8488487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SRB Operational Environment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E91546-5DB2-8B4F-A52F-92F6E4DEBA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801" y="917221"/>
            <a:ext cx="4665662" cy="4433447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The chaotic splashing water can project upwards into the SRB nozzles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If present at ignition, the water can cause large asymmetric nozzle side loads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Some data is available from tests of individual systems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Water system operation data obtained from the ISVV-14 test series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Nozzle side load data obtained from FSB-1 static test fire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Currently, the SRB operational environment is unknown </a:t>
            </a:r>
            <a:endParaRPr lang="en-US" dirty="0">
              <a:latin typeface="Helvetica" charset="0"/>
              <a:ea typeface="ＭＳ Ｐゴシック" charset="0"/>
            </a:endParaRP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Both tests lack key physics of the full SLS launch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No integrated testing will be available prior to the Artemis I launch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The only means of gaining insight is computational fluid dynamics (CFD) modeling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56F8864-8594-084F-B6EA-6C1541EFF8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500" t="63333" r="17500" b="5324"/>
          <a:stretch/>
        </p:blipFill>
        <p:spPr>
          <a:xfrm>
            <a:off x="4979194" y="874358"/>
            <a:ext cx="4086225" cy="205831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FBE8402-A324-8841-B914-FE240AFDF9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946" t="58890" r="23610" b="6666"/>
          <a:stretch/>
        </p:blipFill>
        <p:spPr>
          <a:xfrm>
            <a:off x="4979194" y="3006195"/>
            <a:ext cx="4086225" cy="253345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2F5D81F-621A-1048-8DA0-09C2A286AFBC}"/>
              </a:ext>
            </a:extLst>
          </p:cNvPr>
          <p:cNvSpPr txBox="1"/>
          <p:nvPr/>
        </p:nvSpPr>
        <p:spPr>
          <a:xfrm>
            <a:off x="6693694" y="827240"/>
            <a:ext cx="1526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Water System Test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87D0790-ED2A-0646-9337-98E0886A1CCD}"/>
              </a:ext>
            </a:extLst>
          </p:cNvPr>
          <p:cNvSpPr txBox="1"/>
          <p:nvPr/>
        </p:nvSpPr>
        <p:spPr>
          <a:xfrm>
            <a:off x="4997831" y="3006195"/>
            <a:ext cx="9207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FSB-1 Test</a:t>
            </a:r>
          </a:p>
        </p:txBody>
      </p:sp>
    </p:spTree>
    <p:extLst>
      <p:ext uri="{BB962C8B-B14F-4D97-AF65-F5344CB8AC3E}">
        <p14:creationId xmlns:p14="http://schemas.microsoft.com/office/powerpoint/2010/main" val="2675421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3600B-1E10-8C4C-B31E-4D47987C8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1280C-03D4-BF4E-B526-B66C251C85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800" y="917222"/>
            <a:ext cx="4845198" cy="4235098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Modeling the SLS launch environment involves incredibly challenging physics, including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Multiple supersonic plumes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Multiphase flow (gas and liquid)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Large length scales (super heavy launch vehicle)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Small length scales (droplet formation and break up)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Long time scales (over 10 seconds)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Small time scales (supersonic plumes)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These simulations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Are conducted on thousands of processors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Take weeks to months to execute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Require terabytes of storage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AE3C0A4-0BA7-5443-BAA4-E37633D645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2998" y="1514474"/>
            <a:ext cx="3943202" cy="335518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494A70D-67A3-C145-86B6-4B14906B34E3}"/>
              </a:ext>
            </a:extLst>
          </p:cNvPr>
          <p:cNvSpPr txBox="1"/>
          <p:nvPr/>
        </p:nvSpPr>
        <p:spPr>
          <a:xfrm rot="16200000">
            <a:off x="5476469" y="2628901"/>
            <a:ext cx="10759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SRB Plume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B088C8-F75E-8D4F-A2BA-13B663FAFAF9}"/>
              </a:ext>
            </a:extLst>
          </p:cNvPr>
          <p:cNvSpPr txBox="1"/>
          <p:nvPr/>
        </p:nvSpPr>
        <p:spPr>
          <a:xfrm rot="16200000">
            <a:off x="7722393" y="3290289"/>
            <a:ext cx="72648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Liquid Plume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482EAE-41D9-2D4B-8938-10B62A86F145}"/>
              </a:ext>
            </a:extLst>
          </p:cNvPr>
          <p:cNvSpPr txBox="1"/>
          <p:nvPr/>
        </p:nvSpPr>
        <p:spPr>
          <a:xfrm>
            <a:off x="6183714" y="4477293"/>
            <a:ext cx="17361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2C93EF"/>
                </a:solidFill>
              </a:rPr>
              <a:t>Sound Suppression Water</a:t>
            </a:r>
          </a:p>
        </p:txBody>
      </p:sp>
    </p:spTree>
    <p:extLst>
      <p:ext uri="{BB962C8B-B14F-4D97-AF65-F5344CB8AC3E}">
        <p14:creationId xmlns:p14="http://schemas.microsoft.com/office/powerpoint/2010/main" val="2461665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7F1A9-8285-8D4B-9427-8EF2EED7F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ISVV-14 Validation: View LT2B-V1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D448F-9E13-8B40-A15B-0CD5759267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800" y="917222"/>
            <a:ext cx="4679950" cy="4235098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Engineers at NASA’s Marshall Space Flight Center (MSFC) have fielded CFD to understand the integrated SLS configuration for launch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Used the Loci/STREAM-Volume of Fluid (VoF) multiphase CFD solver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Initial efforts focus on validating CFD predictions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Enables future more complex simulations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Water system validation completed by comparing the CFD solution to ISVV-14 test footage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The first view is camera LT2B-V1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The CFD simulation qualitatively captures many features seen in the test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Water sheets emitted from the water nozzles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Sheets interact and create splashing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Splashes are irregular and unsteady</a:t>
            </a:r>
          </a:p>
        </p:txBody>
      </p:sp>
      <p:pic>
        <p:nvPicPr>
          <p:cNvPr id="4" name="rivord_isvv14_t1f2_LT2B-V1.mp4" descr="rivord_isvv14_t1f2_LT2B-V1.mp4">
            <a:hlinkClick r:id="" action="ppaction://media"/>
            <a:extLst>
              <a:ext uri="{FF2B5EF4-FFF2-40B4-BE49-F238E27FC236}">
                <a16:creationId xmlns:a16="http://schemas.microsoft.com/office/drawing/2014/main" id="{74B5AFD0-0DC5-C144-9D60-E13135440B9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/>
          <a:stretch/>
        </p:blipFill>
        <p:spPr>
          <a:xfrm>
            <a:off x="4946904" y="859536"/>
            <a:ext cx="4169663" cy="4690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318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ivord_isvv14_t1f2_A-V3T.mp4" descr="rivord_isvv14_t1f2_A-V3T.mp4">
            <a:hlinkClick r:id="" action="ppaction://media"/>
            <a:extLst>
              <a:ext uri="{FF2B5EF4-FFF2-40B4-BE49-F238E27FC236}">
                <a16:creationId xmlns:a16="http://schemas.microsoft.com/office/drawing/2014/main" id="{854CEA63-03B9-0245-8E6B-66A98A19E2A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946903" y="859536"/>
            <a:ext cx="4169664" cy="46908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F7F1A9-8285-8D4B-9427-8EF2EED7F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ISVV-14 Validation: View A-V3T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D448F-9E13-8B40-A15B-0CD5759267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800" y="917222"/>
            <a:ext cx="4769104" cy="4235098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ISVV-14 camera view A-V3T reveals additional details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Again, the CFD simulation qualitatively captures many features seen in the test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Splashes of water travel both left to right and right to left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Splash timing and frequency is similar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Some splashes are high enough to enter the SRB nozzle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The water system operation validation is considered successful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Enables prediction of water near the SRB nozzle prior to liquid engine ignition</a:t>
            </a:r>
          </a:p>
        </p:txBody>
      </p:sp>
    </p:spTree>
    <p:extLst>
      <p:ext uri="{BB962C8B-B14F-4D97-AF65-F5344CB8AC3E}">
        <p14:creationId xmlns:p14="http://schemas.microsoft.com/office/powerpoint/2010/main" val="3882851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7F1A9-8285-8D4B-9427-8EF2EED7F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FSB-1 Side Load Validation: Qualitative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D448F-9E13-8B40-A15B-0CD5759267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799" y="917222"/>
            <a:ext cx="5186069" cy="4235098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The FSB-1 static test fire placed water inside the nozzle prior to ignition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This water resulted in large asymmetric side loads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The FSB-1 test was reproduced in the MSFC CFD simulation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The CFD qualitatively captures the same features as the test 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The plume initially passes the water with little effect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As the plume fills the nozzle, the water evaporates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The water vapor obscures the plume from the camera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Eventually, the water is pushed out of the nozzle, revealing the plume once again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Qualitative validation of the water induced nozzle side load is considered successful</a:t>
            </a:r>
          </a:p>
        </p:txBody>
      </p:sp>
      <p:pic>
        <p:nvPicPr>
          <p:cNvPr id="4" name="rivord_fsb1_cam14.mp4" descr="rivord_fsb1_cam14.mp4">
            <a:hlinkClick r:id="" action="ppaction://media"/>
            <a:extLst>
              <a:ext uri="{FF2B5EF4-FFF2-40B4-BE49-F238E27FC236}">
                <a16:creationId xmlns:a16="http://schemas.microsoft.com/office/drawing/2014/main" id="{4CB6DD80-2DDC-E94C-8A06-5393C2DD4BD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363869" y="859536"/>
            <a:ext cx="3752698" cy="4690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891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E8FAE-943B-A346-A071-DABEC4EF6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FSB-1 Side Load Validation: Quantitative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0ED7C8-C8A3-7A45-B481-5C424631A3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800" y="917222"/>
            <a:ext cx="4725176" cy="4235098"/>
          </a:xfrm>
        </p:spPr>
        <p:txBody>
          <a:bodyPr/>
          <a:lstStyle/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Provided is a comparison of the CFD predicted nozzle side load to the test stand measurement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The CFD predicted load compares excellently to the test data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Timing and peak magnitude of the load is very similar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Some timing discrepancies are attributed to the structural response of test stand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Both the CFD and test agree that as the water is evacuated from the nozzle, the load drops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5C50C3-6643-E74A-8EFE-6D8F6A3D2F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976" y="1359891"/>
            <a:ext cx="4151108" cy="3690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1556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AE126-DBA7-D54D-A4F6-8639F33AC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 and Forward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77C173-80FC-9343-BBAC-C695FDEE40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First of their kind validation simulations of the SLS water system and water induced SRB side loads were successfully completed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These cutting-edge simulations push the boundaries of CFD modeling capabilities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NASA MSFC now has the capability to predict large scale water system operation and plume-water interaction induced side loads with confidence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Future simulations will focus on including increasing fidelity into the CFD simulations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First, additional SRB simulations can be conducted </a:t>
            </a:r>
            <a:r>
              <a:rPr lang="en-US"/>
              <a:t>with varying </a:t>
            </a:r>
            <a:r>
              <a:rPr lang="en-US" dirty="0"/>
              <a:t>water quantities and locations to obtain a sensitivity of side load response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Next, simulations can be conducted to judge the effect the SLS liquid core stage engines have on the water near the SRB nozzle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Lastly, all-inclusive simulations of the SLS launch, including the water system, liquid engine plumes, then SRB ignition, will provide a deep understanding of the launch environment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These future simulations can then be compared to the data collected during the Artemis I launch</a:t>
            </a:r>
          </a:p>
          <a:p>
            <a:pPr marL="742950" lvl="1" indent="-2857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dirty="0"/>
              <a:t>This will provide valuable decision-making insight for the first manned SLS flight, Artemis II</a:t>
            </a:r>
          </a:p>
        </p:txBody>
      </p:sp>
    </p:spTree>
    <p:extLst>
      <p:ext uri="{BB962C8B-B14F-4D97-AF65-F5344CB8AC3E}">
        <p14:creationId xmlns:p14="http://schemas.microsoft.com/office/powerpoint/2010/main" val="3928245884"/>
      </p:ext>
    </p:extLst>
  </p:cSld>
  <p:clrMapOvr>
    <a:masterClrMapping/>
  </p:clrMapOvr>
</p:sld>
</file>

<file path=ppt/theme/theme1.xml><?xml version="1.0" encoding="utf-8"?>
<a:theme xmlns:a="http://schemas.openxmlformats.org/drawingml/2006/main" name="SC14_presentation_template_16x10_demo_station">
  <a:themeElements>
    <a:clrScheme name="Blank Presentation 8">
      <a:dk1>
        <a:srgbClr val="58572B"/>
      </a:dk1>
      <a:lt1>
        <a:srgbClr val="FFFFFF"/>
      </a:lt1>
      <a:dk2>
        <a:srgbClr val="808000"/>
      </a:dk2>
      <a:lt2>
        <a:srgbClr val="333333"/>
      </a:lt2>
      <a:accent1>
        <a:srgbClr val="CCCC99"/>
      </a:accent1>
      <a:accent2>
        <a:srgbClr val="FFFFCC"/>
      </a:accent2>
      <a:accent3>
        <a:srgbClr val="FFFFFF"/>
      </a:accent3>
      <a:accent4>
        <a:srgbClr val="4A4923"/>
      </a:accent4>
      <a:accent5>
        <a:srgbClr val="E2E2CA"/>
      </a:accent5>
      <a:accent6>
        <a:srgbClr val="E7E7B9"/>
      </a:accent6>
      <a:hlink>
        <a:srgbClr val="990000"/>
      </a:hlink>
      <a:folHlink>
        <a:srgbClr val="663300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900" b="0" i="0" u="none" strike="noStrike" cap="none" normalizeH="0" baseline="0">
            <a:ln>
              <a:noFill/>
            </a:ln>
            <a:solidFill>
              <a:srgbClr val="666666"/>
            </a:solidFill>
            <a:effectLst/>
            <a:latin typeface="55 Helvetica Roman" pitchFamily="1" charset="-5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900" b="0" i="0" u="none" strike="noStrike" cap="none" normalizeH="0" baseline="0">
            <a:ln>
              <a:noFill/>
            </a:ln>
            <a:solidFill>
              <a:srgbClr val="666666"/>
            </a:solidFill>
            <a:effectLst/>
            <a:latin typeface="55 Helvetica Roman" pitchFamily="1" charset="-52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4D4D4D"/>
        </a:dk1>
        <a:lt1>
          <a:srgbClr val="FFFFD9"/>
        </a:lt1>
        <a:dk2>
          <a:srgbClr val="000000"/>
        </a:dk2>
        <a:lt2>
          <a:srgbClr val="7F7F7D"/>
        </a:lt2>
        <a:accent1>
          <a:srgbClr val="DEDACF"/>
        </a:accent1>
        <a:accent2>
          <a:srgbClr val="536D89"/>
        </a:accent2>
        <a:accent3>
          <a:srgbClr val="FFFFE9"/>
        </a:accent3>
        <a:accent4>
          <a:srgbClr val="404040"/>
        </a:accent4>
        <a:accent5>
          <a:srgbClr val="ECEAE4"/>
        </a:accent5>
        <a:accent6>
          <a:srgbClr val="4A627C"/>
        </a:accent6>
        <a:hlink>
          <a:srgbClr val="943C35"/>
        </a:hlink>
        <a:folHlink>
          <a:srgbClr val="63406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E1EAED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EEF3F4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85B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666666"/>
        </a:dk1>
        <a:lt1>
          <a:srgbClr val="FFFFFF"/>
        </a:lt1>
        <a:dk2>
          <a:srgbClr val="000000"/>
        </a:dk2>
        <a:lt2>
          <a:srgbClr val="333333"/>
        </a:lt2>
        <a:accent1>
          <a:srgbClr val="D7DCC8"/>
        </a:accent1>
        <a:accent2>
          <a:srgbClr val="8DC6FF"/>
        </a:accent2>
        <a:accent3>
          <a:srgbClr val="FFFFFF"/>
        </a:accent3>
        <a:accent4>
          <a:srgbClr val="565656"/>
        </a:accent4>
        <a:accent5>
          <a:srgbClr val="E8EBE0"/>
        </a:accent5>
        <a:accent6>
          <a:srgbClr val="7FB3E7"/>
        </a:accent6>
        <a:hlink>
          <a:srgbClr val="0066CC"/>
        </a:hlink>
        <a:folHlink>
          <a:srgbClr val="FF99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58572B"/>
        </a:dk1>
        <a:lt1>
          <a:srgbClr val="FFFFFF"/>
        </a:lt1>
        <a:dk2>
          <a:srgbClr val="808000"/>
        </a:dk2>
        <a:lt2>
          <a:srgbClr val="333333"/>
        </a:lt2>
        <a:accent1>
          <a:srgbClr val="CCCC99"/>
        </a:accent1>
        <a:accent2>
          <a:srgbClr val="FFFFCC"/>
        </a:accent2>
        <a:accent3>
          <a:srgbClr val="FFFFFF"/>
        </a:accent3>
        <a:accent4>
          <a:srgbClr val="4A4923"/>
        </a:accent4>
        <a:accent5>
          <a:srgbClr val="E2E2CA"/>
        </a:accent5>
        <a:accent6>
          <a:srgbClr val="E7E7B9"/>
        </a:accent6>
        <a:hlink>
          <a:srgbClr val="990000"/>
        </a:hlink>
        <a:folHlink>
          <a:srgbClr val="66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666633"/>
        </a:dk1>
        <a:lt1>
          <a:srgbClr val="008080"/>
        </a:lt1>
        <a:dk2>
          <a:srgbClr val="808000"/>
        </a:dk2>
        <a:lt2>
          <a:srgbClr val="005A58"/>
        </a:lt2>
        <a:accent1>
          <a:srgbClr val="B5C6B3"/>
        </a:accent1>
        <a:accent2>
          <a:srgbClr val="FFA962"/>
        </a:accent2>
        <a:accent3>
          <a:srgbClr val="AAC0C0"/>
        </a:accent3>
        <a:accent4>
          <a:srgbClr val="56562A"/>
        </a:accent4>
        <a:accent5>
          <a:srgbClr val="D7DFD6"/>
        </a:accent5>
        <a:accent6>
          <a:srgbClr val="E79958"/>
        </a:accent6>
        <a:hlink>
          <a:srgbClr val="FFEFCE"/>
        </a:hlink>
        <a:folHlink>
          <a:srgbClr val="A741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003366"/>
        </a:dk1>
        <a:lt1>
          <a:srgbClr val="A28E73"/>
        </a:lt1>
        <a:dk2>
          <a:srgbClr val="000099"/>
        </a:dk2>
        <a:lt2>
          <a:srgbClr val="D2C368"/>
        </a:lt2>
        <a:accent1>
          <a:srgbClr val="D1EBEA"/>
        </a:accent1>
        <a:accent2>
          <a:srgbClr val="CEC975"/>
        </a:accent2>
        <a:accent3>
          <a:srgbClr val="AAAACA"/>
        </a:accent3>
        <a:accent4>
          <a:srgbClr val="8A7861"/>
        </a:accent4>
        <a:accent5>
          <a:srgbClr val="E5F3F3"/>
        </a:accent5>
        <a:accent6>
          <a:srgbClr val="BAB669"/>
        </a:accent6>
        <a:hlink>
          <a:srgbClr val="7EBA93"/>
        </a:hlink>
        <a:folHlink>
          <a:srgbClr val="F09D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36699"/>
        </a:dk1>
        <a:lt1>
          <a:srgbClr val="969696"/>
        </a:lt1>
        <a:dk2>
          <a:srgbClr val="000000"/>
        </a:dk2>
        <a:lt2>
          <a:srgbClr val="517FA1"/>
        </a:lt2>
        <a:accent1>
          <a:srgbClr val="F3F5DD"/>
        </a:accent1>
        <a:accent2>
          <a:srgbClr val="CB4B0A"/>
        </a:accent2>
        <a:accent3>
          <a:srgbClr val="AAAAAA"/>
        </a:accent3>
        <a:accent4>
          <a:srgbClr val="7F7F7F"/>
        </a:accent4>
        <a:accent5>
          <a:srgbClr val="F8F9EB"/>
        </a:accent5>
        <a:accent6>
          <a:srgbClr val="B84308"/>
        </a:accent6>
        <a:hlink>
          <a:srgbClr val="D4B224"/>
        </a:hlink>
        <a:folHlink>
          <a:srgbClr val="D58E5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5C1F00"/>
        </a:dk1>
        <a:lt1>
          <a:srgbClr val="8FA418"/>
        </a:lt1>
        <a:dk2>
          <a:srgbClr val="800000"/>
        </a:dk2>
        <a:lt2>
          <a:srgbClr val="A89546"/>
        </a:lt2>
        <a:accent1>
          <a:srgbClr val="EDF6BE"/>
        </a:accent1>
        <a:accent2>
          <a:srgbClr val="ADBC00"/>
        </a:accent2>
        <a:accent3>
          <a:srgbClr val="C0AAAA"/>
        </a:accent3>
        <a:accent4>
          <a:srgbClr val="798B13"/>
        </a:accent4>
        <a:accent5>
          <a:srgbClr val="F4FADB"/>
        </a:accent5>
        <a:accent6>
          <a:srgbClr val="9CAA00"/>
        </a:accent6>
        <a:hlink>
          <a:srgbClr val="FF7500"/>
        </a:hlink>
        <a:folHlink>
          <a:srgbClr val="3E5E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SC14_presentation_template_16x10_demo_station.potx</Template>
  <TotalTime>11888</TotalTime>
  <Words>829</Words>
  <Application>Microsoft Macintosh PowerPoint</Application>
  <PresentationFormat>On-screen Show (16:10)</PresentationFormat>
  <Paragraphs>86</Paragraphs>
  <Slides>9</Slides>
  <Notes>4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55 Helvetica Roman</vt:lpstr>
      <vt:lpstr>AGaramond RegularSC</vt:lpstr>
      <vt:lpstr>Arial</vt:lpstr>
      <vt:lpstr>Helvetica</vt:lpstr>
      <vt:lpstr>SC14_presentation_template_16x10_demo_station</vt:lpstr>
      <vt:lpstr>Simulating the SLS Solid Rocket Booster Plume-Water Induced Environment</vt:lpstr>
      <vt:lpstr>SLS Background</vt:lpstr>
      <vt:lpstr>SRB Operational Environment</vt:lpstr>
      <vt:lpstr>Modeling Challenges</vt:lpstr>
      <vt:lpstr>ISVV-14 Validation: View LT2B-V1</vt:lpstr>
      <vt:lpstr>ISVV-14 Validation: View A-V3T</vt:lpstr>
      <vt:lpstr>FSB-1 Side Load Validation: Qualitative</vt:lpstr>
      <vt:lpstr>FSB-1 Side Load Validation: Quantitative</vt:lpstr>
      <vt:lpstr>Conclusions and Forward Work</vt:lpstr>
    </vt:vector>
  </TitlesOfParts>
  <Manager/>
  <Company>LMIT ODIN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Page with  no NASA imagery  </dc:title>
  <dc:subject/>
  <dc:creator>LMIT ODIN</dc:creator>
  <cp:keywords/>
  <dc:description/>
  <cp:lastModifiedBy>Rivord, Travis A. (MSFC-ER42)[ESSCA]</cp:lastModifiedBy>
  <cp:revision>119</cp:revision>
  <cp:lastPrinted>2019-10-09T17:41:39Z</cp:lastPrinted>
  <dcterms:created xsi:type="dcterms:W3CDTF">2011-09-08T22:53:54Z</dcterms:created>
  <dcterms:modified xsi:type="dcterms:W3CDTF">2021-11-04T21:59:07Z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TC062562941033</vt:lpwstr>
  </property>
</Properties>
</file>