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781" r:id="rId5"/>
    <p:sldMasterId id="2147483809" r:id="rId6"/>
  </p:sldMasterIdLst>
  <p:notesMasterIdLst>
    <p:notesMasterId r:id="rId16"/>
  </p:notesMasterIdLst>
  <p:sldIdLst>
    <p:sldId id="15984" r:id="rId7"/>
    <p:sldId id="16126" r:id="rId8"/>
    <p:sldId id="16157" r:id="rId9"/>
    <p:sldId id="16158" r:id="rId10"/>
    <p:sldId id="261" r:id="rId11"/>
    <p:sldId id="16159" r:id="rId12"/>
    <p:sldId id="16160" r:id="rId13"/>
    <p:sldId id="16152" r:id="rId14"/>
    <p:sldId id="2084"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F38939"/>
    <a:srgbClr val="FF5050"/>
    <a:srgbClr val="FA2ECE"/>
    <a:srgbClr val="8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16975" autoAdjust="0"/>
    <p:restoredTop sz="94660"/>
  </p:normalViewPr>
  <p:slideViewPr>
    <p:cSldViewPr snapToGrid="0">
      <p:cViewPr varScale="1">
        <p:scale>
          <a:sx n="111" d="100"/>
          <a:sy n="111" d="100"/>
        </p:scale>
        <p:origin x="396" y="8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167308-B36B-4514-B890-D4A5B9CEC14E}" type="datetimeFigureOut">
              <a:rPr lang="en-US" smtClean="0"/>
              <a:t>11/17/2021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CFABBE-5F20-4BF1-A9D0-C5B81054C7FA}" type="slidenum">
              <a:rPr lang="en-US" smtClean="0"/>
              <a:t>‹#›</a:t>
            </a:fld>
            <a:endParaRPr lang="en-US" dirty="0"/>
          </a:p>
        </p:txBody>
      </p:sp>
    </p:spTree>
    <p:extLst>
      <p:ext uri="{BB962C8B-B14F-4D97-AF65-F5344CB8AC3E}">
        <p14:creationId xmlns:p14="http://schemas.microsoft.com/office/powerpoint/2010/main" val="14150252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459D5-0257-574A-B6EF-A7015AA6C84C}"/>
              </a:ext>
            </a:extLst>
          </p:cNvPr>
          <p:cNvSpPr>
            <a:spLocks noGrp="1"/>
          </p:cNvSpPr>
          <p:nvPr>
            <p:ph type="ctrTitle"/>
          </p:nvPr>
        </p:nvSpPr>
        <p:spPr>
          <a:xfrm>
            <a:off x="1524000" y="1122363"/>
            <a:ext cx="9144000" cy="2387600"/>
          </a:xfrm>
        </p:spPr>
        <p:txBody>
          <a:bodyPr anchor="b">
            <a:normAutofit/>
          </a:bodyPr>
          <a:lstStyle>
            <a:lvl1pPr algn="ctr">
              <a:defRPr sz="4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8164B662-86C9-F446-980F-E1C63AF9945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F315F2CA-DBA9-3945-955D-B45A276F6ECE}"/>
              </a:ext>
            </a:extLst>
          </p:cNvPr>
          <p:cNvSpPr>
            <a:spLocks noGrp="1"/>
          </p:cNvSpPr>
          <p:nvPr>
            <p:ph type="sldNum" sz="quarter" idx="12"/>
          </p:nvPr>
        </p:nvSpPr>
        <p:spPr>
          <a:xfrm>
            <a:off x="10789920" y="6492875"/>
            <a:ext cx="14020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04073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6193E-7458-9346-B0CB-CDAE39471BD8}"/>
              </a:ext>
            </a:extLst>
          </p:cNvPr>
          <p:cNvSpPr>
            <a:spLocks noGrp="1"/>
          </p:cNvSpPr>
          <p:nvPr>
            <p:ph type="title"/>
          </p:nvPr>
        </p:nvSpPr>
        <p:spPr>
          <a:xfrm>
            <a:off x="241110" y="151028"/>
            <a:ext cx="10515600" cy="568411"/>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20D92B2-9173-6445-B0A1-4DA0C7B9A5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EF3A73C-608E-554F-AD0E-7ED075BC6386}"/>
              </a:ext>
            </a:extLst>
          </p:cNvPr>
          <p:cNvSpPr>
            <a:spLocks noGrp="1"/>
          </p:cNvSpPr>
          <p:nvPr>
            <p:ph type="sldNum" sz="quarter" idx="12"/>
          </p:nvPr>
        </p:nvSpPr>
        <p:spPr>
          <a:xfrm>
            <a:off x="11106664" y="6489065"/>
            <a:ext cx="1085335"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7841736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31E1-8B32-C242-94F3-5D301F754343}"/>
              </a:ext>
            </a:extLst>
          </p:cNvPr>
          <p:cNvSpPr>
            <a:spLocks noGrp="1"/>
          </p:cNvSpPr>
          <p:nvPr>
            <p:ph type="title"/>
          </p:nvPr>
        </p:nvSpPr>
        <p:spPr>
          <a:xfrm>
            <a:off x="831850" y="1709738"/>
            <a:ext cx="10515600" cy="2852737"/>
          </a:xfrm>
        </p:spPr>
        <p:txBody>
          <a:bodyPr anchor="b">
            <a:normAutofit/>
          </a:bodyPr>
          <a:lstStyle>
            <a:lvl1pPr>
              <a:defRPr sz="4000">
                <a:solidFill>
                  <a:schemeClr val="tx1"/>
                </a:solidFill>
              </a:defRPr>
            </a:lvl1pPr>
          </a:lstStyle>
          <a:p>
            <a:r>
              <a:rPr lang="en-US"/>
              <a:t>Click to edit Master title style</a:t>
            </a:r>
          </a:p>
        </p:txBody>
      </p:sp>
      <p:sp>
        <p:nvSpPr>
          <p:cNvPr id="3" name="Text Placeholder 2">
            <a:extLst>
              <a:ext uri="{FF2B5EF4-FFF2-40B4-BE49-F238E27FC236}">
                <a16:creationId xmlns:a16="http://schemas.microsoft.com/office/drawing/2014/main" id="{95CC9AFA-2560-7F47-9ED2-D13507F048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a:extLst>
              <a:ext uri="{FF2B5EF4-FFF2-40B4-BE49-F238E27FC236}">
                <a16:creationId xmlns:a16="http://schemas.microsoft.com/office/drawing/2014/main" id="{0D827C8F-D897-C449-B11F-9844E59375E1}"/>
              </a:ext>
            </a:extLst>
          </p:cNvPr>
          <p:cNvSpPr>
            <a:spLocks noGrp="1"/>
          </p:cNvSpPr>
          <p:nvPr>
            <p:ph type="sldNum" sz="quarter" idx="12"/>
          </p:nvPr>
        </p:nvSpPr>
        <p:spPr>
          <a:xfrm>
            <a:off x="11094720" y="6492875"/>
            <a:ext cx="109728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852263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4D58C-3855-264E-93C9-CB41B490ACB8}"/>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E4517B2E-54EF-E242-8BD8-9CAD2D29AE2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21FFA8-EC25-0840-AF98-0B2911C2E71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B2063B49-3942-434A-9D0E-18847E7076DC}"/>
              </a:ext>
            </a:extLst>
          </p:cNvPr>
          <p:cNvSpPr>
            <a:spLocks noGrp="1"/>
          </p:cNvSpPr>
          <p:nvPr>
            <p:ph type="sldNum" sz="quarter" idx="12"/>
          </p:nvPr>
        </p:nvSpPr>
        <p:spPr>
          <a:xfrm>
            <a:off x="10850880" y="6499225"/>
            <a:ext cx="134112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894367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87C4D-B96A-4746-A677-FA35AA44E4F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CE81AC-8D13-104B-830D-C5A139AA92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85169FF-F4F7-9144-A13F-64156799542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F4E988-A24B-E148-9AB4-5C3233A2FB0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6734B1-8942-AC49-8C08-80EDDFE1E4F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8FF3D265-F3BE-2B4E-8886-0A042EE7668B}"/>
              </a:ext>
            </a:extLst>
          </p:cNvPr>
          <p:cNvSpPr>
            <a:spLocks noGrp="1"/>
          </p:cNvSpPr>
          <p:nvPr>
            <p:ph type="sldNum" sz="quarter" idx="12"/>
          </p:nvPr>
        </p:nvSpPr>
        <p:spPr>
          <a:xfrm>
            <a:off x="11355388" y="6492875"/>
            <a:ext cx="836612"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401688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5039-CAB5-434A-A31B-B6CE221B2EA9}"/>
              </a:ext>
            </a:extLst>
          </p:cNvPr>
          <p:cNvSpPr>
            <a:spLocks noGrp="1"/>
          </p:cNvSpPr>
          <p:nvPr>
            <p:ph type="title"/>
          </p:nvPr>
        </p:nvSpPr>
        <p:spPr>
          <a:xfrm>
            <a:off x="112888" y="34721"/>
            <a:ext cx="10419605" cy="860223"/>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45670A9E-689A-F04C-A030-241E4D8D6940}"/>
              </a:ext>
            </a:extLst>
          </p:cNvPr>
          <p:cNvSpPr>
            <a:spLocks noGrp="1"/>
          </p:cNvSpPr>
          <p:nvPr>
            <p:ph type="sldNum" sz="quarter" idx="12"/>
          </p:nvPr>
        </p:nvSpPr>
        <p:spPr>
          <a:xfrm>
            <a:off x="11176000" y="6489065"/>
            <a:ext cx="101600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540963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E85B702-9549-1B41-A15F-85A6E855FE22}"/>
              </a:ext>
            </a:extLst>
          </p:cNvPr>
          <p:cNvSpPr>
            <a:spLocks noGrp="1"/>
          </p:cNvSpPr>
          <p:nvPr>
            <p:ph type="sldNum" sz="quarter" idx="12"/>
          </p:nvPr>
        </p:nvSpPr>
        <p:spPr>
          <a:xfrm>
            <a:off x="11257280" y="6492875"/>
            <a:ext cx="934720" cy="365125"/>
          </a:xfrm>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290935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1E7C7-4B33-214E-8973-66583A488B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A4B19DC-9482-EA44-A2D3-BCB85678B1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90FD34-1D60-2F41-AE87-1BF5EF1AD5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021D215-0F50-754F-87D9-6DD7694705C4}"/>
              </a:ext>
            </a:extLst>
          </p:cNvPr>
          <p:cNvSpPr>
            <a:spLocks noGrp="1"/>
          </p:cNvSpPr>
          <p:nvPr>
            <p:ph type="dt" sz="half" idx="10"/>
          </p:nvPr>
        </p:nvSpPr>
        <p:spPr>
          <a:xfrm>
            <a:off x="838200" y="6356350"/>
            <a:ext cx="2743200" cy="365125"/>
          </a:xfrm>
          <a:prstGeom prst="rect">
            <a:avLst/>
          </a:prstGeom>
        </p:spPr>
        <p:txBody>
          <a:bodyPr/>
          <a:lstStyle/>
          <a:p>
            <a:r>
              <a:rPr lang="en-US" dirty="0"/>
              <a:t>8/16/18</a:t>
            </a:r>
          </a:p>
        </p:txBody>
      </p:sp>
      <p:sp>
        <p:nvSpPr>
          <p:cNvPr id="6" name="Footer Placeholder 5">
            <a:extLst>
              <a:ext uri="{FF2B5EF4-FFF2-40B4-BE49-F238E27FC236}">
                <a16:creationId xmlns:a16="http://schemas.microsoft.com/office/drawing/2014/main" id="{FB8E80FF-9864-D447-BCA0-A661A61DECCE}"/>
              </a:ext>
            </a:extLst>
          </p:cNvPr>
          <p:cNvSpPr>
            <a:spLocks noGrp="1"/>
          </p:cNvSpPr>
          <p:nvPr>
            <p:ph type="ftr" sz="quarter" idx="11"/>
          </p:nvPr>
        </p:nvSpPr>
        <p:spPr>
          <a:xfrm>
            <a:off x="4038599" y="6356350"/>
            <a:ext cx="4230757" cy="365125"/>
          </a:xfrm>
          <a:prstGeom prst="rect">
            <a:avLst/>
          </a:prstGeom>
        </p:spPr>
        <p:txBody>
          <a:bodyPr/>
          <a:lstStyle/>
          <a:p>
            <a:r>
              <a:rPr lang="en-US" dirty="0"/>
              <a:t>NASA Use ONLY - Preliminary Draft </a:t>
            </a:r>
          </a:p>
        </p:txBody>
      </p:sp>
      <p:sp>
        <p:nvSpPr>
          <p:cNvPr id="7" name="Slide Number Placeholder 6">
            <a:extLst>
              <a:ext uri="{FF2B5EF4-FFF2-40B4-BE49-F238E27FC236}">
                <a16:creationId xmlns:a16="http://schemas.microsoft.com/office/drawing/2014/main" id="{E316C2E6-77AA-C34B-98B2-7A5227243F7E}"/>
              </a:ext>
            </a:extLst>
          </p:cNvPr>
          <p:cNvSpPr>
            <a:spLocks noGrp="1"/>
          </p:cNvSpPr>
          <p:nvPr>
            <p:ph type="sldNum" sz="quarter" idx="12"/>
          </p:nvPr>
        </p:nvSpPr>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1292193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79015-1796-B74C-AFA0-4A35C2433D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BB97F9-CA4C-DC4F-93E8-378269D2D7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556D2FE-EED9-374C-8C2D-B31DF81000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1374E29-7009-CF44-9884-F9FDC4580FB1}"/>
              </a:ext>
            </a:extLst>
          </p:cNvPr>
          <p:cNvSpPr>
            <a:spLocks noGrp="1"/>
          </p:cNvSpPr>
          <p:nvPr>
            <p:ph type="dt" sz="half" idx="10"/>
          </p:nvPr>
        </p:nvSpPr>
        <p:spPr>
          <a:xfrm>
            <a:off x="838200" y="6356350"/>
            <a:ext cx="2743200" cy="365125"/>
          </a:xfrm>
          <a:prstGeom prst="rect">
            <a:avLst/>
          </a:prstGeom>
        </p:spPr>
        <p:txBody>
          <a:bodyPr/>
          <a:lstStyle/>
          <a:p>
            <a:r>
              <a:rPr lang="en-US" dirty="0"/>
              <a:t>8/16/18</a:t>
            </a:r>
          </a:p>
        </p:txBody>
      </p:sp>
      <p:sp>
        <p:nvSpPr>
          <p:cNvPr id="6" name="Footer Placeholder 5">
            <a:extLst>
              <a:ext uri="{FF2B5EF4-FFF2-40B4-BE49-F238E27FC236}">
                <a16:creationId xmlns:a16="http://schemas.microsoft.com/office/drawing/2014/main" id="{9F4A3E57-D86D-2243-A57C-2CD4E82C3243}"/>
              </a:ext>
            </a:extLst>
          </p:cNvPr>
          <p:cNvSpPr>
            <a:spLocks noGrp="1"/>
          </p:cNvSpPr>
          <p:nvPr>
            <p:ph type="ftr" sz="quarter" idx="11"/>
          </p:nvPr>
        </p:nvSpPr>
        <p:spPr>
          <a:xfrm>
            <a:off x="4038599" y="6356350"/>
            <a:ext cx="4230757"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ADF33DCE-4BF2-BD49-A87F-556E6CCDA53B}"/>
              </a:ext>
            </a:extLst>
          </p:cNvPr>
          <p:cNvSpPr>
            <a:spLocks noGrp="1"/>
          </p:cNvSpPr>
          <p:nvPr>
            <p:ph type="sldNum" sz="quarter" idx="12"/>
          </p:nvPr>
        </p:nvSpPr>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944872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941D2-A4CF-5D4A-905F-B092F533F00C}"/>
              </a:ext>
            </a:extLst>
          </p:cNvPr>
          <p:cNvSpPr>
            <a:spLocks noGrp="1"/>
          </p:cNvSpPr>
          <p:nvPr>
            <p:ph type="title"/>
          </p:nvPr>
        </p:nvSpPr>
        <p:spPr>
          <a:xfrm>
            <a:off x="101600" y="34721"/>
            <a:ext cx="10430894" cy="860223"/>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A8E0C0-DB1B-BB44-A6E2-0F4E467717F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74FC16-AC69-3E47-90FF-5F7C0A8AD6D9}"/>
              </a:ext>
            </a:extLst>
          </p:cNvPr>
          <p:cNvSpPr>
            <a:spLocks noGrp="1"/>
          </p:cNvSpPr>
          <p:nvPr>
            <p:ph type="dt" sz="half" idx="10"/>
          </p:nvPr>
        </p:nvSpPr>
        <p:spPr>
          <a:xfrm>
            <a:off x="838200" y="6356350"/>
            <a:ext cx="2743200" cy="365125"/>
          </a:xfrm>
          <a:prstGeom prst="rect">
            <a:avLst/>
          </a:prstGeom>
        </p:spPr>
        <p:txBody>
          <a:bodyPr/>
          <a:lstStyle/>
          <a:p>
            <a:r>
              <a:rPr lang="en-US" dirty="0"/>
              <a:t>8/16/18</a:t>
            </a:r>
          </a:p>
        </p:txBody>
      </p:sp>
      <p:sp>
        <p:nvSpPr>
          <p:cNvPr id="5" name="Footer Placeholder 4">
            <a:extLst>
              <a:ext uri="{FF2B5EF4-FFF2-40B4-BE49-F238E27FC236}">
                <a16:creationId xmlns:a16="http://schemas.microsoft.com/office/drawing/2014/main" id="{9BB27CA6-01D7-A74E-A01D-7860B6D4185A}"/>
              </a:ext>
            </a:extLst>
          </p:cNvPr>
          <p:cNvSpPr>
            <a:spLocks noGrp="1"/>
          </p:cNvSpPr>
          <p:nvPr>
            <p:ph type="ftr" sz="quarter" idx="11"/>
          </p:nvPr>
        </p:nvSpPr>
        <p:spPr>
          <a:xfrm>
            <a:off x="4038599" y="6356350"/>
            <a:ext cx="4230757"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229ADA6-6492-484A-A7BF-9ECB69A15E40}"/>
              </a:ext>
            </a:extLst>
          </p:cNvPr>
          <p:cNvSpPr>
            <a:spLocks noGrp="1"/>
          </p:cNvSpPr>
          <p:nvPr>
            <p:ph type="sldNum" sz="quarter" idx="12"/>
          </p:nvPr>
        </p:nvSpPr>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85027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26565E-853A-6D4A-A1ED-09947D1F42D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1CBD6D8-53A5-674C-BB5B-2F639EC530F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20B2DE-C827-024C-B11E-9280DA3C270E}"/>
              </a:ext>
            </a:extLst>
          </p:cNvPr>
          <p:cNvSpPr>
            <a:spLocks noGrp="1"/>
          </p:cNvSpPr>
          <p:nvPr>
            <p:ph type="dt" sz="half" idx="10"/>
          </p:nvPr>
        </p:nvSpPr>
        <p:spPr>
          <a:xfrm>
            <a:off x="838200" y="6356350"/>
            <a:ext cx="2743200" cy="365125"/>
          </a:xfrm>
          <a:prstGeom prst="rect">
            <a:avLst/>
          </a:prstGeom>
        </p:spPr>
        <p:txBody>
          <a:bodyPr/>
          <a:lstStyle/>
          <a:p>
            <a:r>
              <a:rPr lang="en-US" dirty="0"/>
              <a:t>8/16/18</a:t>
            </a:r>
          </a:p>
        </p:txBody>
      </p:sp>
      <p:sp>
        <p:nvSpPr>
          <p:cNvPr id="5" name="Footer Placeholder 4">
            <a:extLst>
              <a:ext uri="{FF2B5EF4-FFF2-40B4-BE49-F238E27FC236}">
                <a16:creationId xmlns:a16="http://schemas.microsoft.com/office/drawing/2014/main" id="{550B383B-9FD7-3648-A7CA-42537ACDFF81}"/>
              </a:ext>
            </a:extLst>
          </p:cNvPr>
          <p:cNvSpPr>
            <a:spLocks noGrp="1"/>
          </p:cNvSpPr>
          <p:nvPr>
            <p:ph type="ftr" sz="quarter" idx="11"/>
          </p:nvPr>
        </p:nvSpPr>
        <p:spPr>
          <a:xfrm>
            <a:off x="4038599" y="6356350"/>
            <a:ext cx="4230757" cy="365125"/>
          </a:xfrm>
          <a:prstGeom prst="rect">
            <a:avLst/>
          </a:prstGeom>
        </p:spPr>
        <p:txBody>
          <a:bodyPr/>
          <a:lstStyle/>
          <a:p>
            <a:r>
              <a:rPr lang="en-US" dirty="0"/>
              <a:t>NASA Use ONLY - Preliminary Draft</a:t>
            </a:r>
          </a:p>
        </p:txBody>
      </p:sp>
      <p:sp>
        <p:nvSpPr>
          <p:cNvPr id="6" name="Slide Number Placeholder 5">
            <a:extLst>
              <a:ext uri="{FF2B5EF4-FFF2-40B4-BE49-F238E27FC236}">
                <a16:creationId xmlns:a16="http://schemas.microsoft.com/office/drawing/2014/main" id="{DA2AB553-3E5A-1643-B671-788DCC9F9923}"/>
              </a:ext>
            </a:extLst>
          </p:cNvPr>
          <p:cNvSpPr>
            <a:spLocks noGrp="1"/>
          </p:cNvSpPr>
          <p:nvPr>
            <p:ph type="sldNum" sz="quarter" idx="12"/>
          </p:nvPr>
        </p:nvSpPr>
        <p:spPr/>
        <p:txBody>
          <a:bodyPr/>
          <a:lstStyle/>
          <a:p>
            <a:fld id="{E033C6E5-ABCA-D247-98E1-2274F89B260E}" type="slidenum">
              <a:rPr lang="en-US" smtClean="0"/>
              <a:t>‹#›</a:t>
            </a:fld>
            <a:endParaRPr lang="en-US" dirty="0"/>
          </a:p>
        </p:txBody>
      </p:sp>
    </p:spTree>
    <p:extLst>
      <p:ext uri="{BB962C8B-B14F-4D97-AF65-F5344CB8AC3E}">
        <p14:creationId xmlns:p14="http://schemas.microsoft.com/office/powerpoint/2010/main" val="38838468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5321263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1168032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25328825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34500890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3410399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41582617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Slide Number Placeholder 5"/>
          <p:cNvSpPr>
            <a:spLocks noGrp="1"/>
          </p:cNvSpPr>
          <p:nvPr>
            <p:ph type="sldNum" sz="quarter" idx="4"/>
          </p:nvPr>
        </p:nvSpPr>
        <p:spPr>
          <a:xfrm>
            <a:off x="11244944" y="6547761"/>
            <a:ext cx="947057" cy="310243"/>
          </a:xfrm>
          <a:prstGeom prst="rect">
            <a:avLst/>
          </a:prstGeom>
        </p:spPr>
        <p:txBody>
          <a:bodyPr lIns="101882" tIns="50941" rIns="101882" bIns="50941" anchor="ctr"/>
          <a:lstStyle>
            <a:lvl1pPr algn="r">
              <a:defRPr sz="971" b="0"/>
            </a:lvl1pPr>
          </a:lstStyle>
          <a:p>
            <a:fld id="{4336D8BB-1FBA-4ECE-B83B-DC345E7EB0EF}" type="slidenum">
              <a:rPr lang="en-US" smtClean="0"/>
              <a:pPr/>
              <a:t>‹#›</a:t>
            </a:fld>
            <a:endParaRPr lang="en-US" dirty="0"/>
          </a:p>
        </p:txBody>
      </p:sp>
    </p:spTree>
    <p:extLst>
      <p:ext uri="{BB962C8B-B14F-4D97-AF65-F5344CB8AC3E}">
        <p14:creationId xmlns:p14="http://schemas.microsoft.com/office/powerpoint/2010/main" val="38373448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9847" y="3"/>
            <a:ext cx="11795887" cy="458787"/>
          </a:xfrm>
          <a:prstGeom prst="rect">
            <a:avLst/>
          </a:prstGeom>
        </p:spPr>
        <p:txBody>
          <a:bodyPr lIns="101882" tIns="50941" rIns="101882" bIns="50941"/>
          <a:lstStyle/>
          <a:p>
            <a:r>
              <a:rPr lang="en-US"/>
              <a:t>Click to edit Master title style</a:t>
            </a:r>
          </a:p>
        </p:txBody>
      </p:sp>
      <p:sp>
        <p:nvSpPr>
          <p:cNvPr id="6" name="Slide Number Placeholder 5"/>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solidFill>
                  <a:srgbClr val="000000"/>
                </a:solidFill>
              </a:defRPr>
            </a:lvl1pPr>
          </a:lstStyle>
          <a:p>
            <a:pPr>
              <a:defRPr/>
            </a:pPr>
            <a:fld id="{C3A6A015-D8BD-4962-994E-6940FF2BE1B2}" type="slidenum">
              <a:rPr lang="en-US"/>
              <a:pPr>
                <a:defRPr/>
              </a:pPr>
              <a:t>‹#›</a:t>
            </a:fld>
            <a:endParaRPr lang="en-US" dirty="0"/>
          </a:p>
        </p:txBody>
      </p:sp>
      <p:sp>
        <p:nvSpPr>
          <p:cNvPr id="5" name="Rectangle 3"/>
          <p:cNvSpPr>
            <a:spLocks noGrp="1" noChangeArrowheads="1"/>
          </p:cNvSpPr>
          <p:nvPr>
            <p:ph idx="1"/>
          </p:nvPr>
        </p:nvSpPr>
        <p:spPr bwMode="auto">
          <a:xfrm>
            <a:off x="203199" y="755650"/>
            <a:ext cx="11700934" cy="5797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3pPr marL="287160" indent="-234098">
              <a:defRPr/>
            </a:lvl3pPr>
            <a:lvl4pPr marL="511893" indent="-165429">
              <a:defRPr/>
            </a:lvl4pPr>
            <a:lvl5pPr marL="736628" indent="-165429">
              <a:defRPr/>
            </a:lvl5pPr>
          </a:lstStyle>
          <a:p>
            <a:pPr lvl="0"/>
            <a:r>
              <a:rPr lang="en-US"/>
              <a:t>Click to         </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12653682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9551" y="0"/>
            <a:ext cx="11779249" cy="458788"/>
          </a:xfrm>
          <a:prstGeom prst="rect">
            <a:avLst/>
          </a:prstGeom>
        </p:spPr>
        <p:txBody>
          <a:bodyPr lIns="101882" tIns="50941" rIns="101882" bIns="50941"/>
          <a:lstStyle/>
          <a:p>
            <a:r>
              <a:rPr lang="en-US"/>
              <a:t>Click to edit Master title style</a:t>
            </a:r>
          </a:p>
        </p:txBody>
      </p:sp>
      <p:sp>
        <p:nvSpPr>
          <p:cNvPr id="4" name="Content Placeholder 3"/>
          <p:cNvSpPr>
            <a:spLocks noGrp="1"/>
          </p:cNvSpPr>
          <p:nvPr>
            <p:ph sz="half" idx="2"/>
          </p:nvPr>
        </p:nvSpPr>
        <p:spPr>
          <a:xfrm>
            <a:off x="6197601" y="1447800"/>
            <a:ext cx="5384800" cy="4949825"/>
          </a:xfrm>
          <a:prstGeom prst="rect">
            <a:avLst/>
          </a:prstGeom>
        </p:spPr>
        <p:txBody>
          <a:bodyPr lIns="101882" tIns="50941" rIns="101882" bIns="50941"/>
          <a:lstStyle>
            <a:lvl1pPr>
              <a:defRPr sz="1941"/>
            </a:lvl1pPr>
            <a:lvl2pPr marL="337101" indent="-224734">
              <a:defRPr sz="1765"/>
            </a:lvl2pPr>
            <a:lvl3pPr>
              <a:defRPr sz="1765"/>
            </a:lvl3pPr>
            <a:lvl4pPr>
              <a:defRPr sz="1765"/>
            </a:lvl4pPr>
            <a:lvl5pPr>
              <a:defRPr sz="1765"/>
            </a:lvl5pPr>
            <a:lvl6pPr>
              <a:defRPr sz="1765"/>
            </a:lvl6pPr>
            <a:lvl7pPr>
              <a:defRPr sz="1765"/>
            </a:lvl7pPr>
            <a:lvl8pPr>
              <a:defRPr sz="1765"/>
            </a:lvl8pPr>
            <a:lvl9pPr>
              <a:defRPr sz="1765"/>
            </a:lvl9pPr>
          </a:lstStyle>
          <a:p>
            <a:pPr lvl="0"/>
            <a:r>
              <a:rPr lang="en-US"/>
              <a:t>Click to edit Master text styles</a:t>
            </a:r>
          </a:p>
          <a:p>
            <a:pPr lvl="2"/>
            <a:r>
              <a:rPr lang="en-US"/>
              <a:t>Third level</a:t>
            </a:r>
          </a:p>
          <a:p>
            <a:pPr lvl="3"/>
            <a:r>
              <a:rPr lang="en-US"/>
              <a:t>Fourth level</a:t>
            </a:r>
          </a:p>
          <a:p>
            <a:pPr lvl="4"/>
            <a:r>
              <a:rPr lang="en-US"/>
              <a:t>Fifth level</a:t>
            </a:r>
          </a:p>
        </p:txBody>
      </p:sp>
      <p:sp>
        <p:nvSpPr>
          <p:cNvPr id="7" name="Slide Number Placeholder 6"/>
          <p:cNvSpPr>
            <a:spLocks noGrp="1" noChangeArrowheads="1"/>
          </p:cNvSpPr>
          <p:nvPr>
            <p:ph type="sldNum" sz="quarter" idx="12"/>
          </p:nvPr>
        </p:nvSpPr>
        <p:spPr>
          <a:xfrm>
            <a:off x="9042400" y="6612470"/>
            <a:ext cx="2844800" cy="244475"/>
          </a:xfrm>
          <a:prstGeom prst="rect">
            <a:avLst/>
          </a:prstGeom>
        </p:spPr>
        <p:txBody>
          <a:bodyPr lIns="101882" tIns="50941" rIns="101882" bIns="50941"/>
          <a:lstStyle>
            <a:lvl1pPr>
              <a:defRPr smtClean="0"/>
            </a:lvl1pPr>
          </a:lstStyle>
          <a:p>
            <a:pPr>
              <a:defRPr/>
            </a:pPr>
            <a:fld id="{1F0895D8-2E3B-4EC3-8F94-B7A4F8CC3C98}" type="slidenum">
              <a:rPr lang="en-US">
                <a:solidFill>
                  <a:srgbClr val="1D528D"/>
                </a:solidFill>
              </a:rPr>
              <a:pPr>
                <a:defRPr/>
              </a:pPr>
              <a:t>‹#›</a:t>
            </a:fld>
            <a:endParaRPr lang="en-US" dirty="0">
              <a:solidFill>
                <a:srgbClr val="1D528D"/>
              </a:solidFill>
            </a:endParaRPr>
          </a:p>
        </p:txBody>
      </p:sp>
    </p:spTree>
    <p:extLst>
      <p:ext uri="{BB962C8B-B14F-4D97-AF65-F5344CB8AC3E}">
        <p14:creationId xmlns:p14="http://schemas.microsoft.com/office/powerpoint/2010/main" val="8231031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7"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916863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6"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Rectangle 7"/>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97185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763832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830057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30743703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7"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8"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14942919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2235201" y="76200"/>
            <a:ext cx="8737600" cy="914400"/>
          </a:xfrm>
          <a:prstGeom prst="rect">
            <a:avLst/>
          </a:prstGeom>
        </p:spPr>
        <p:txBody>
          <a:bodyPr lIns="101882" tIns="50941" rIns="101882" bIns="50941" anchor="ctr"/>
          <a:lstStyle>
            <a:lvl1pPr>
              <a:defRPr sz="2735">
                <a:solidFill>
                  <a:schemeClr val="bg1"/>
                </a:solidFill>
                <a:latin typeface="Arial" pitchFamily="34" charset="0"/>
                <a:cs typeface="Arial" pitchFamily="34" charset="0"/>
              </a:defRPr>
            </a:lvl1pPr>
          </a:lstStyle>
          <a:p>
            <a:r>
              <a:rPr lang="en-US"/>
              <a:t>Click to edit Master title style</a:t>
            </a:r>
          </a:p>
        </p:txBody>
      </p:sp>
      <p:sp>
        <p:nvSpPr>
          <p:cNvPr id="9" name="Content Placeholder 2"/>
          <p:cNvSpPr>
            <a:spLocks noGrp="1"/>
          </p:cNvSpPr>
          <p:nvPr>
            <p:ph idx="1"/>
          </p:nvPr>
        </p:nvSpPr>
        <p:spPr>
          <a:xfrm>
            <a:off x="406401" y="1295400"/>
            <a:ext cx="11480800" cy="4953000"/>
          </a:xfrm>
          <a:prstGeom prst="rect">
            <a:avLst/>
          </a:prstGeom>
        </p:spPr>
        <p:txBody>
          <a:bodyPr lIns="101882" tIns="50941" rIns="101882" bIns="50941"/>
          <a:lstStyle>
            <a:lvl1pPr>
              <a:defRPr sz="1941" b="1">
                <a:latin typeface="Arial" pitchFamily="34" charset="0"/>
                <a:cs typeface="Arial" pitchFamily="34" charset="0"/>
              </a:defRPr>
            </a:lvl1pPr>
            <a:lvl2pPr marL="730385" indent="-280918">
              <a:buFont typeface="Wingdings" pitchFamily="2" charset="2"/>
              <a:buChar char="§"/>
              <a:defRPr sz="1765">
                <a:latin typeface="Arial" pitchFamily="34" charset="0"/>
                <a:cs typeface="Arial" pitchFamily="34" charset="0"/>
              </a:defRPr>
            </a:lvl2pPr>
            <a:lvl3pPr marL="1123670" indent="-224734">
              <a:buFont typeface="Wingdings" pitchFamily="2" charset="2"/>
              <a:buChar char="Ø"/>
              <a:defRPr sz="1588">
                <a:latin typeface="Arial" pitchFamily="34" charset="0"/>
                <a:cs typeface="Arial" pitchFamily="34" charset="0"/>
              </a:defRPr>
            </a:lvl3pPr>
            <a:lvl4pPr marL="1573137" indent="-224734">
              <a:buFont typeface="Wingdings" pitchFamily="2" charset="2"/>
              <a:buChar char="v"/>
              <a:defRPr sz="1412">
                <a:latin typeface="Arial" pitchFamily="34" charset="0"/>
                <a:cs typeface="Arial" pitchFamily="34" charset="0"/>
              </a:defRPr>
            </a:lvl4pPr>
            <a:lvl5pPr>
              <a:defRPr>
                <a:latin typeface="Arial" pitchFamily="34" charset="0"/>
                <a:cs typeface="Arial"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Rectangle 4"/>
          <p:cNvSpPr/>
          <p:nvPr userDrawn="1"/>
        </p:nvSpPr>
        <p:spPr>
          <a:xfrm>
            <a:off x="0" y="6534619"/>
            <a:ext cx="3018264" cy="323385"/>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lIns="89896" tIns="44948" rIns="89896" bIns="44948" rtlCol="0" anchor="ctr"/>
          <a:lstStyle/>
          <a:p>
            <a:pPr algn="ctr"/>
            <a:endParaRPr lang="en-US" sz="1765" dirty="0">
              <a:solidFill>
                <a:prstClr val="white"/>
              </a:solidFill>
            </a:endParaRPr>
          </a:p>
        </p:txBody>
      </p:sp>
    </p:spTree>
    <p:extLst>
      <p:ext uri="{BB962C8B-B14F-4D97-AF65-F5344CB8AC3E}">
        <p14:creationId xmlns:p14="http://schemas.microsoft.com/office/powerpoint/2010/main" val="23458346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330026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599" y="0"/>
            <a:ext cx="11296199" cy="657274"/>
          </a:xfrm>
        </p:spPr>
        <p:txBody>
          <a:bodyPr>
            <a:normAutofit/>
          </a:bodyPr>
          <a:lstStyle>
            <a:lvl1pPr>
              <a:defRPr sz="2400" b="1">
                <a:solidFill>
                  <a:schemeClr val="bg1"/>
                </a:solidFill>
              </a:defRPr>
            </a:lvl1pPr>
          </a:lstStyle>
          <a:p>
            <a:r>
              <a:rPr lang="en-US"/>
              <a:t>Click to edit Master title style</a:t>
            </a:r>
          </a:p>
        </p:txBody>
      </p:sp>
      <p:sp>
        <p:nvSpPr>
          <p:cNvPr id="3" name="Content Placeholder 2"/>
          <p:cNvSpPr>
            <a:spLocks noGrp="1"/>
          </p:cNvSpPr>
          <p:nvPr>
            <p:ph idx="1"/>
          </p:nvPr>
        </p:nvSpPr>
        <p:spPr>
          <a:xfrm>
            <a:off x="396600" y="790575"/>
            <a:ext cx="11296200" cy="5702302"/>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692800" y="6492878"/>
            <a:ext cx="477000" cy="365125"/>
          </a:xfrm>
        </p:spPr>
        <p:txBody>
          <a:bodyPr/>
          <a:lstStyle>
            <a:lvl1pPr>
              <a:defRPr sz="1000">
                <a:solidFill>
                  <a:schemeClr val="tx1"/>
                </a:solidFill>
              </a:defRPr>
            </a:lvl1pPr>
          </a:lstStyle>
          <a:p>
            <a:fld id="{AF769104-B251-2F45-8068-2262482AC1F7}"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814909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04770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01528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354822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7719785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752164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719860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24698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67665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232770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p>
        </p:txBody>
      </p:sp>
      <p:sp>
        <p:nvSpPr>
          <p:cNvPr id="4" name="Date Placeholder 3"/>
          <p:cNvSpPr>
            <a:spLocks noGrp="1"/>
          </p:cNvSpPr>
          <p:nvPr>
            <p:ph type="dt" sz="half" idx="10"/>
          </p:nvPr>
        </p:nvSpPr>
        <p:spPr>
          <a:xfrm>
            <a:off x="609600" y="6628250"/>
            <a:ext cx="2844800" cy="210205"/>
          </a:xfrm>
          <a:prstGeom prst="rect">
            <a:avLst/>
          </a:prstGeom>
        </p:spPr>
        <p:txBody>
          <a:bodyPr lIns="91429" tIns="45714" rIns="91429" bIns="45714"/>
          <a:lstStyle/>
          <a:p>
            <a:pPr defTabSz="914270"/>
            <a:endParaRPr lang="en-US" dirty="0">
              <a:solidFill>
                <a:prstClr val="black">
                  <a:tint val="75000"/>
                </a:prstClr>
              </a:solidFill>
              <a:ea typeface="MS PGothic" charset="0"/>
            </a:endParaRPr>
          </a:p>
        </p:txBody>
      </p:sp>
      <p:sp>
        <p:nvSpPr>
          <p:cNvPr id="6" name="Slide Number Placeholder 5"/>
          <p:cNvSpPr>
            <a:spLocks noGrp="1"/>
          </p:cNvSpPr>
          <p:nvPr>
            <p:ph type="sldNum" sz="quarter" idx="12"/>
          </p:nvPr>
        </p:nvSpPr>
        <p:spPr>
          <a:xfrm>
            <a:off x="9347200" y="6638280"/>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dirty="0">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19592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a:t>Click to edit Master title style</a:t>
            </a:r>
          </a:p>
        </p:txBody>
      </p:sp>
      <p:sp>
        <p:nvSpPr>
          <p:cNvPr id="4" name="Date Placeholder 3"/>
          <p:cNvSpPr>
            <a:spLocks noGrp="1"/>
          </p:cNvSpPr>
          <p:nvPr>
            <p:ph type="dt" sz="half" idx="10"/>
          </p:nvPr>
        </p:nvSpPr>
        <p:spPr>
          <a:xfrm>
            <a:off x="609600" y="6628244"/>
            <a:ext cx="2844800" cy="210205"/>
          </a:xfrm>
          <a:prstGeom prst="rect">
            <a:avLst/>
          </a:prstGeom>
        </p:spPr>
        <p:txBody>
          <a:bodyPr lIns="91429" tIns="45714" rIns="91429" bIns="45714"/>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7600" y="6628244"/>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dirty="0">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38519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316125" y="319367"/>
            <a:ext cx="8451273" cy="508130"/>
          </a:xfrm>
          <a:prstGeom prst="rect">
            <a:avLst/>
          </a:prstGeom>
        </p:spPr>
        <p:txBody>
          <a:bodyPr lIns="0">
            <a:noAutofit/>
          </a:bodyPr>
          <a:lstStyle>
            <a:lvl1pPr algn="l">
              <a:defRPr sz="2000" b="1" i="0">
                <a:solidFill>
                  <a:schemeClr val="bg1"/>
                </a:solidFill>
                <a:latin typeface="Arial"/>
                <a:cs typeface="Arial"/>
              </a:defRPr>
            </a:lvl1pPr>
          </a:lstStyle>
          <a:p>
            <a:r>
              <a:rPr lang="en-US"/>
              <a:t>Click to edit Master title style</a:t>
            </a:r>
          </a:p>
        </p:txBody>
      </p:sp>
    </p:spTree>
    <p:extLst>
      <p:ext uri="{BB962C8B-B14F-4D97-AF65-F5344CB8AC3E}">
        <p14:creationId xmlns:p14="http://schemas.microsoft.com/office/powerpoint/2010/main" val="24709552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and Blank">
    <p:spTree>
      <p:nvGrpSpPr>
        <p:cNvPr id="1" name=""/>
        <p:cNvGrpSpPr/>
        <p:nvPr/>
      </p:nvGrpSpPr>
      <p:grpSpPr>
        <a:xfrm>
          <a:off x="0" y="0"/>
          <a:ext cx="0" cy="0"/>
          <a:chOff x="0" y="0"/>
          <a:chExt cx="0" cy="0"/>
        </a:xfrm>
      </p:grpSpPr>
      <p:sp>
        <p:nvSpPr>
          <p:cNvPr id="7" name="Title 1"/>
          <p:cNvSpPr txBox="1">
            <a:spLocks/>
          </p:cNvSpPr>
          <p:nvPr/>
        </p:nvSpPr>
        <p:spPr>
          <a:xfrm>
            <a:off x="609600" y="274638"/>
            <a:ext cx="10972800" cy="1143000"/>
          </a:xfrm>
          <a:prstGeom prst="rect">
            <a:avLst/>
          </a:prstGeom>
        </p:spPr>
        <p:txBody>
          <a:bodyPr/>
          <a:lstStyle>
            <a:lvl1pPr algn="ctr" defTabSz="457200" rtl="0" eaLnBrk="0" fontAlgn="base" hangingPunct="0">
              <a:spcBef>
                <a:spcPct val="0"/>
              </a:spcBef>
              <a:spcAft>
                <a:spcPct val="0"/>
              </a:spcAft>
              <a:defRPr sz="3200" kern="1200">
                <a:solidFill>
                  <a:schemeClr val="bg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endParaRPr lang="en-US" sz="3200" dirty="0">
              <a:solidFill>
                <a:srgbClr val="FFFFFF"/>
              </a:solidFill>
            </a:endParaRPr>
          </a:p>
        </p:txBody>
      </p:sp>
      <p:sp>
        <p:nvSpPr>
          <p:cNvPr id="9" name="Title 1"/>
          <p:cNvSpPr>
            <a:spLocks noGrp="1"/>
          </p:cNvSpPr>
          <p:nvPr>
            <p:ph type="title"/>
          </p:nvPr>
        </p:nvSpPr>
        <p:spPr>
          <a:xfrm>
            <a:off x="1219200" y="3"/>
            <a:ext cx="9855200" cy="1054385"/>
          </a:xfrm>
          <a:prstGeom prst="rect">
            <a:avLst/>
          </a:prstGeom>
        </p:spPr>
        <p:txBody>
          <a:bodyPr anchor="ctr"/>
          <a:lstStyle>
            <a:lvl1pPr>
              <a:defRPr sz="3200" b="1">
                <a:solidFill>
                  <a:schemeClr val="bg1"/>
                </a:solidFill>
                <a:latin typeface="Helvetica"/>
                <a:cs typeface="Helvetica"/>
              </a:defRPr>
            </a:lvl1pPr>
          </a:lstStyle>
          <a:p>
            <a:r>
              <a:rPr lang="en-US"/>
              <a:t>Click to edit Master title style</a:t>
            </a:r>
          </a:p>
        </p:txBody>
      </p:sp>
      <p:sp>
        <p:nvSpPr>
          <p:cNvPr id="8" name="Rectangle 4"/>
          <p:cNvSpPr>
            <a:spLocks noGrp="1" noChangeArrowheads="1"/>
          </p:cNvSpPr>
          <p:nvPr>
            <p:ph type="sldNum" sz="quarter" idx="10"/>
          </p:nvPr>
        </p:nvSpPr>
        <p:spPr>
          <a:xfrm>
            <a:off x="11684000" y="6719888"/>
            <a:ext cx="508000" cy="138112"/>
          </a:xfrm>
          <a:prstGeom prst="rect">
            <a:avLst/>
          </a:prstGeom>
        </p:spPr>
        <p:txBody>
          <a:bodyPr/>
          <a:lstStyle>
            <a:lvl1pPr algn="r">
              <a:defRPr>
                <a:latin typeface="Calibri"/>
                <a:cs typeface="Calibri"/>
              </a:defRPr>
            </a:lvl1pPr>
          </a:lstStyle>
          <a:p>
            <a:pPr>
              <a:defRPr/>
            </a:pPr>
            <a:fld id="{C4CA8F6E-FEAE-3B4E-B275-17DDD45724F1}" type="slidenum">
              <a:rPr lang="en-US" smtClean="0">
                <a:solidFill>
                  <a:srgbClr val="000000">
                    <a:lumMod val="65000"/>
                    <a:lumOff val="35000"/>
                  </a:srgbClr>
                </a:solidFill>
              </a:rPr>
              <a:pPr>
                <a:defRPr/>
              </a:pPr>
              <a:t>‹#›</a:t>
            </a:fld>
            <a:endParaRPr lang="en-US" dirty="0">
              <a:solidFill>
                <a:srgbClr val="000000">
                  <a:lumMod val="65000"/>
                  <a:lumOff val="35000"/>
                </a:srgbClr>
              </a:solidFill>
            </a:endParaRPr>
          </a:p>
        </p:txBody>
      </p:sp>
      <p:sp>
        <p:nvSpPr>
          <p:cNvPr id="10" name="Rectangle 5"/>
          <p:cNvSpPr>
            <a:spLocks noGrp="1" noChangeArrowheads="1"/>
          </p:cNvSpPr>
          <p:nvPr>
            <p:ph type="dt" sz="half" idx="11"/>
          </p:nvPr>
        </p:nvSpPr>
        <p:spPr>
          <a:xfrm>
            <a:off x="0" y="6719888"/>
            <a:ext cx="1930400" cy="138112"/>
          </a:xfrm>
          <a:prstGeom prst="rect">
            <a:avLst/>
          </a:prstGeom>
        </p:spPr>
        <p:txBody>
          <a:bodyPr/>
          <a:lstStyle>
            <a:lvl1pPr>
              <a:defRPr>
                <a:latin typeface="Calibri"/>
                <a:cs typeface="Calibri"/>
              </a:defRPr>
            </a:lvl1pPr>
          </a:lstStyle>
          <a:p>
            <a:pPr>
              <a:defRPr/>
            </a:pPr>
            <a:endParaRPr lang="en-US" dirty="0">
              <a:solidFill>
                <a:srgbClr val="000000">
                  <a:lumMod val="65000"/>
                  <a:lumOff val="35000"/>
                </a:srgbClr>
              </a:solidFill>
            </a:endParaRPr>
          </a:p>
        </p:txBody>
      </p:sp>
    </p:spTree>
    <p:extLst>
      <p:ext uri="{BB962C8B-B14F-4D97-AF65-F5344CB8AC3E}">
        <p14:creationId xmlns:p14="http://schemas.microsoft.com/office/powerpoint/2010/main" val="108837195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9675-C105-6544-956D-FED9D73E9DD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02095B-CFCE-FD45-8841-95C675E61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707E63-DC01-714F-9BD4-02DCC2BCBF8F}"/>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5" name="Footer Placeholder 4">
            <a:extLst>
              <a:ext uri="{FF2B5EF4-FFF2-40B4-BE49-F238E27FC236}">
                <a16:creationId xmlns:a16="http://schemas.microsoft.com/office/drawing/2014/main" id="{1E24D3B8-2A09-DC45-BA4B-1BA2E05E4A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6A6DB54-6CAB-A742-AF75-F6857BCF43E6}"/>
              </a:ext>
            </a:extLst>
          </p:cNvPr>
          <p:cNvSpPr>
            <a:spLocks noGrp="1"/>
          </p:cNvSpPr>
          <p:nvPr>
            <p:ph type="sldNum" sz="quarter" idx="12"/>
          </p:nvPr>
        </p:nvSpPr>
        <p:spPr/>
        <p:txBody>
          <a:bodyPr/>
          <a:lstStyle/>
          <a:p>
            <a:fld id="{17551B8A-0604-A64C-9C3D-8C0F2E37F7A1}" type="slidenum">
              <a:rPr lang="en-US" smtClean="0"/>
              <a:t>‹#›</a:t>
            </a:fld>
            <a:endParaRPr lang="en-US" dirty="0"/>
          </a:p>
        </p:txBody>
      </p:sp>
      <p:pic>
        <p:nvPicPr>
          <p:cNvPr id="9" name="Picture 8">
            <a:extLst>
              <a:ext uri="{FF2B5EF4-FFF2-40B4-BE49-F238E27FC236}">
                <a16:creationId xmlns:a16="http://schemas.microsoft.com/office/drawing/2014/main" id="{CC4EC391-FFA0-F54D-AEC3-6AE540F5C06B}"/>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3173235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439A-D17D-EF4B-81BA-2440BC8064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E4DB14-3547-8142-802F-FADCC831FD0C}"/>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49DB3E-9974-F247-A7E5-ABC68F7C32FA}"/>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5" name="Footer Placeholder 4">
            <a:extLst>
              <a:ext uri="{FF2B5EF4-FFF2-40B4-BE49-F238E27FC236}">
                <a16:creationId xmlns:a16="http://schemas.microsoft.com/office/drawing/2014/main" id="{83C377C7-11AE-024F-953D-F0D6ED122D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0435F35-940B-374A-8529-636ACC715E77}"/>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8541188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1A3EB-AF15-A04E-976C-B7702C0A8A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AB4F0E-F0E0-F740-ACFC-A3CF0BD7A0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D614FA8-8148-4547-B807-DF1493867F60}"/>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5" name="Footer Placeholder 4">
            <a:extLst>
              <a:ext uri="{FF2B5EF4-FFF2-40B4-BE49-F238E27FC236}">
                <a16:creationId xmlns:a16="http://schemas.microsoft.com/office/drawing/2014/main" id="{2045E7C5-E7DA-3540-9246-8D079A6EA8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D420B76-0E34-1640-AB60-99166309E395}"/>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18630935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F88F5-8A77-3D4D-88BC-E716992A933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A5E3EB-2873-3542-9711-18A2E776D3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6B92C2-60F7-A24E-BF63-7A44F4D43C4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8BA77F-7932-454E-AAE8-26A7B903D9A3}"/>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6" name="Footer Placeholder 5">
            <a:extLst>
              <a:ext uri="{FF2B5EF4-FFF2-40B4-BE49-F238E27FC236}">
                <a16:creationId xmlns:a16="http://schemas.microsoft.com/office/drawing/2014/main" id="{44AD8463-03EB-9B4D-B1AC-691790A790E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E826B7D-4918-824C-B1DC-7BE7585C3608}"/>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2743483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8D970-1465-9C44-B3B4-4590473916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3B3EC8-58AD-B346-97E3-9725DA0EFA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3AB860F-80AF-8B48-9C14-D8BE2397D71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3C2431-956B-564E-9804-F6974A5042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5D69079-9229-E045-9353-DF5117004E8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6F5165-9FF9-4343-B451-B0BA4264D620}"/>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8" name="Footer Placeholder 7">
            <a:extLst>
              <a:ext uri="{FF2B5EF4-FFF2-40B4-BE49-F238E27FC236}">
                <a16:creationId xmlns:a16="http://schemas.microsoft.com/office/drawing/2014/main" id="{0E42312E-A01B-604E-9676-5D1659BDEF7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B8DADC5-D389-3546-85CA-BCB89D670172}"/>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12628663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8057-4A57-0F4D-AC0A-BC53688686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AE20AC4-FE69-564C-851D-08AEF13F1169}"/>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4" name="Footer Placeholder 3">
            <a:extLst>
              <a:ext uri="{FF2B5EF4-FFF2-40B4-BE49-F238E27FC236}">
                <a16:creationId xmlns:a16="http://schemas.microsoft.com/office/drawing/2014/main" id="{CE938EB7-4C67-B64E-9991-75C6593F9B2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56A8110-04A7-AC45-B99C-0D9C8D7765C5}"/>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2705618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6CD6E0-ECD0-CA48-BB79-991413B6313C}"/>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3" name="Footer Placeholder 2">
            <a:extLst>
              <a:ext uri="{FF2B5EF4-FFF2-40B4-BE49-F238E27FC236}">
                <a16:creationId xmlns:a16="http://schemas.microsoft.com/office/drawing/2014/main" id="{AE23C561-CEEB-7844-BEB3-27C3EAEFBC46}"/>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71D97B3-CB44-414B-BF0E-4B495D59F051}"/>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4617884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1B3C-D2D7-6F49-A76E-4C1F6AB8E2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F368E1-B77E-2941-B1C1-6E72E48B752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101297-780C-C742-81D9-3B54EC712C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55DB45-8A71-194F-AD9A-3A0A2EDA2EC9}"/>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6" name="Footer Placeholder 5">
            <a:extLst>
              <a:ext uri="{FF2B5EF4-FFF2-40B4-BE49-F238E27FC236}">
                <a16:creationId xmlns:a16="http://schemas.microsoft.com/office/drawing/2014/main" id="{E423BF52-0ED6-604F-91CF-F6CA4D4AE0A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AA3FC83-B7B5-A140-88D8-0968EB33F718}"/>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311231709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89FE7-DE05-F145-8B72-07AA51076C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E7BDA2B-2CFE-4646-996C-0BBF52302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6023AF9-E269-A547-97FC-D31F14A69D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10E784E-674E-CC48-84CF-6D42ED502CFA}"/>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6" name="Footer Placeholder 5">
            <a:extLst>
              <a:ext uri="{FF2B5EF4-FFF2-40B4-BE49-F238E27FC236}">
                <a16:creationId xmlns:a16="http://schemas.microsoft.com/office/drawing/2014/main" id="{72763E3F-1F45-B748-B4FA-9477633165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27DAC00-82AD-AA49-9EEA-26464FEB8BD7}"/>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18896644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51C8C-6AA1-9A41-9600-C8974E7D31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1E1694C-C9B8-A645-9C13-57F03F566BF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F5900-0CC3-5045-AC8E-FE03E2C98AF8}"/>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5" name="Footer Placeholder 4">
            <a:extLst>
              <a:ext uri="{FF2B5EF4-FFF2-40B4-BE49-F238E27FC236}">
                <a16:creationId xmlns:a16="http://schemas.microsoft.com/office/drawing/2014/main" id="{B24DB360-5C0D-5A4F-99A3-B36C06AE784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C94FB3C-AA72-7C4A-8108-979DDF524D35}"/>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28272290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C5AF95-721F-1749-B887-E4461BBCB6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2363C5-08AB-3A4E-B66B-1538C798D72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AF64F4-6262-3D4C-8CA9-419D0DA1E028}"/>
              </a:ext>
            </a:extLst>
          </p:cNvPr>
          <p:cNvSpPr>
            <a:spLocks noGrp="1"/>
          </p:cNvSpPr>
          <p:nvPr>
            <p:ph type="dt" sz="half" idx="10"/>
          </p:nvPr>
        </p:nvSpPr>
        <p:spPr/>
        <p:txBody>
          <a:bodyPr/>
          <a:lstStyle/>
          <a:p>
            <a:fld id="{25A85293-B4D6-4E43-BBE5-6CA27BDE498B}" type="datetimeFigureOut">
              <a:rPr lang="en-US" smtClean="0"/>
              <a:t>11/17/2021</a:t>
            </a:fld>
            <a:endParaRPr lang="en-US" dirty="0"/>
          </a:p>
        </p:txBody>
      </p:sp>
      <p:sp>
        <p:nvSpPr>
          <p:cNvPr id="5" name="Footer Placeholder 4">
            <a:extLst>
              <a:ext uri="{FF2B5EF4-FFF2-40B4-BE49-F238E27FC236}">
                <a16:creationId xmlns:a16="http://schemas.microsoft.com/office/drawing/2014/main" id="{240328DB-3556-CA44-B09E-BF15366381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A22D4B6-8F32-0E4D-9583-4E66DA2EC738}"/>
              </a:ext>
            </a:extLst>
          </p:cNvPr>
          <p:cNvSpPr>
            <a:spLocks noGrp="1"/>
          </p:cNvSpPr>
          <p:nvPr>
            <p:ph type="sldNum" sz="quarter" idx="12"/>
          </p:nvPr>
        </p:nvSpPr>
        <p:spPr/>
        <p:txBody>
          <a:bodyPr/>
          <a:lstStyle/>
          <a:p>
            <a:fld id="{17551B8A-0604-A64C-9C3D-8C0F2E37F7A1}" type="slidenum">
              <a:rPr lang="en-US" smtClean="0"/>
              <a:t>‹#›</a:t>
            </a:fld>
            <a:endParaRPr lang="en-US" dirty="0"/>
          </a:p>
        </p:txBody>
      </p:sp>
    </p:spTree>
    <p:extLst>
      <p:ext uri="{BB962C8B-B14F-4D97-AF65-F5344CB8AC3E}">
        <p14:creationId xmlns:p14="http://schemas.microsoft.com/office/powerpoint/2010/main" val="21129691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12700"/>
            <a:ext cx="10972800" cy="1104900"/>
          </a:xfrm>
          <a:prstGeom prst="rect">
            <a:avLst/>
          </a:prstGeom>
        </p:spPr>
        <p:txBody>
          <a:bodyPr lIns="91429" tIns="45714" rIns="91429" bIns="45714"/>
          <a:lstStyle/>
          <a:p>
            <a:r>
              <a:rPr lang="en-US" dirty="0"/>
              <a:t>Click to edit Master title style</a:t>
            </a:r>
          </a:p>
        </p:txBody>
      </p:sp>
      <p:sp>
        <p:nvSpPr>
          <p:cNvPr id="4" name="Date Placeholder 3"/>
          <p:cNvSpPr>
            <a:spLocks noGrp="1"/>
          </p:cNvSpPr>
          <p:nvPr>
            <p:ph type="dt" sz="half" idx="10"/>
          </p:nvPr>
        </p:nvSpPr>
        <p:spPr>
          <a:xfrm>
            <a:off x="609600" y="6628242"/>
            <a:ext cx="2844800" cy="210205"/>
          </a:xfrm>
          <a:prstGeom prst="rect">
            <a:avLst/>
          </a:prstGeom>
        </p:spPr>
        <p:txBody>
          <a:bodyPr lIns="91429" tIns="45714" rIns="91429" bIns="45714"/>
          <a:lstStyle/>
          <a:p>
            <a:fld id="{1B97E36C-8DD2-42E9-8F91-E03097798017}" type="datetime1">
              <a:rPr lang="en-US" smtClean="0">
                <a:solidFill>
                  <a:prstClr val="black">
                    <a:tint val="75000"/>
                  </a:prstClr>
                </a:solidFill>
              </a:rPr>
              <a:t>11/17/2021</a:t>
            </a:fld>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7600" y="6628242"/>
            <a:ext cx="2844800" cy="210205"/>
          </a:xfrm>
          <a:prstGeom prst="rect">
            <a:avLst/>
          </a:prstGeom>
        </p:spPr>
        <p:txBody>
          <a:bodyPr lIns="91429" tIns="45714" rIns="91429" bIns="45714"/>
          <a:lstStyle/>
          <a:p>
            <a:fld id="{87B28F38-D049-5F43-A036-3D1F4DDC4C63}" type="slidenum">
              <a:rPr lang="en-US">
                <a:solidFill>
                  <a:prstClr val="black">
                    <a:tint val="75000"/>
                  </a:prstClr>
                </a:solidFill>
              </a:rPr>
              <a:pPr/>
              <a:t>‹#›</a:t>
            </a:fld>
            <a:endParaRPr lang="en-US" dirty="0">
              <a:solidFill>
                <a:prstClr val="black">
                  <a:tint val="75000"/>
                </a:prstClr>
              </a:solidFill>
            </a:endParaRPr>
          </a:p>
        </p:txBody>
      </p:sp>
      <p:sp>
        <p:nvSpPr>
          <p:cNvPr id="7" name="Text Placeholder 2"/>
          <p:cNvSpPr>
            <a:spLocks noGrp="1"/>
          </p:cNvSpPr>
          <p:nvPr>
            <p:ph idx="1"/>
          </p:nvPr>
        </p:nvSpPr>
        <p:spPr>
          <a:xfrm>
            <a:off x="609600" y="1206501"/>
            <a:ext cx="10972800" cy="5416550"/>
          </a:xfrm>
          <a:prstGeom prst="rect">
            <a:avLst/>
          </a:prstGeom>
        </p:spPr>
        <p:txBody>
          <a:bodyPr vert="horz" lIns="91407" tIns="45704" rIns="91407" bIns="4570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6387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image" Target="../media/image2.png"/><Relationship Id="rId2" Type="http://schemas.openxmlformats.org/officeDocument/2006/relationships/slideLayout" Target="../slideLayouts/slideLayout29.xml"/><Relationship Id="rId16" Type="http://schemas.openxmlformats.org/officeDocument/2006/relationships/theme" Target="../theme/theme2.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3.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D3B3E97-8A49-094E-A88D-DEBAE6F43781}"/>
              </a:ext>
            </a:extLst>
          </p:cNvPr>
          <p:cNvSpPr>
            <a:spLocks noGrp="1"/>
          </p:cNvSpPr>
          <p:nvPr>
            <p:ph type="body" idx="1"/>
          </p:nvPr>
        </p:nvSpPr>
        <p:spPr>
          <a:xfrm>
            <a:off x="334310" y="11939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21AEC7A-6012-D84E-BC2D-0A66356A898D}"/>
              </a:ext>
            </a:extLst>
          </p:cNvPr>
          <p:cNvSpPr>
            <a:spLocks noGrp="1"/>
          </p:cNvSpPr>
          <p:nvPr>
            <p:ph type="sldNum" sz="quarter" idx="4"/>
          </p:nvPr>
        </p:nvSpPr>
        <p:spPr>
          <a:xfrm>
            <a:off x="11024628" y="6492875"/>
            <a:ext cx="1159135" cy="365125"/>
          </a:xfrm>
          <a:prstGeom prst="rect">
            <a:avLst/>
          </a:prstGeom>
        </p:spPr>
        <p:txBody>
          <a:bodyPr vert="horz" lIns="91440" tIns="45720" rIns="91440" bIns="45720" rtlCol="0" anchor="ctr"/>
          <a:lstStyle>
            <a:lvl1pPr algn="r">
              <a:defRPr sz="1200">
                <a:solidFill>
                  <a:schemeClr val="bg1"/>
                </a:solidFill>
              </a:defRPr>
            </a:lvl1pPr>
          </a:lstStyle>
          <a:p>
            <a:fld id="{E033C6E5-ABCA-D247-98E1-2274F89B260E}" type="slidenum">
              <a:rPr lang="en-US" smtClean="0"/>
              <a:pPr/>
              <a:t>‹#›</a:t>
            </a:fld>
            <a:endParaRPr lang="en-US" dirty="0"/>
          </a:p>
        </p:txBody>
      </p:sp>
      <p:sp>
        <p:nvSpPr>
          <p:cNvPr id="9" name="Rectangle 9">
            <a:extLst>
              <a:ext uri="{FF2B5EF4-FFF2-40B4-BE49-F238E27FC236}">
                <a16:creationId xmlns:a16="http://schemas.microsoft.com/office/drawing/2014/main" id="{DEF85894-A28A-A349-BA20-6DFB2AAEDBA0}"/>
              </a:ext>
            </a:extLst>
          </p:cNvPr>
          <p:cNvSpPr>
            <a:spLocks noChangeArrowheads="1"/>
          </p:cNvSpPr>
          <p:nvPr userDrawn="1"/>
        </p:nvSpPr>
        <p:spPr bwMode="auto">
          <a:xfrm>
            <a:off x="0" y="-1"/>
            <a:ext cx="12192000" cy="894945"/>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dirty="0">
              <a:solidFill>
                <a:srgbClr val="000000"/>
              </a:solidFill>
              <a:latin typeface="Arial" pitchFamily="34" charset="0"/>
              <a:cs typeface="ＭＳ Ｐゴシック" charset="0"/>
            </a:endParaRPr>
          </a:p>
        </p:txBody>
      </p:sp>
      <p:sp>
        <p:nvSpPr>
          <p:cNvPr id="2" name="Title Placeholder 1">
            <a:extLst>
              <a:ext uri="{FF2B5EF4-FFF2-40B4-BE49-F238E27FC236}">
                <a16:creationId xmlns:a16="http://schemas.microsoft.com/office/drawing/2014/main" id="{C9FAE6FF-C6E4-2C42-9349-CE9B16A39B42}"/>
              </a:ext>
            </a:extLst>
          </p:cNvPr>
          <p:cNvSpPr>
            <a:spLocks noGrp="1"/>
          </p:cNvSpPr>
          <p:nvPr>
            <p:ph type="title"/>
          </p:nvPr>
        </p:nvSpPr>
        <p:spPr>
          <a:xfrm>
            <a:off x="16894" y="34721"/>
            <a:ext cx="10515600" cy="860223"/>
          </a:xfrm>
          <a:prstGeom prst="rect">
            <a:avLst/>
          </a:prstGeom>
        </p:spPr>
        <p:txBody>
          <a:bodyPr vert="horz" lIns="91440" tIns="45720" rIns="91440" bIns="45720" rtlCol="0" anchor="ctr">
            <a:normAutofit/>
          </a:bodyPr>
          <a:lstStyle/>
          <a:p>
            <a:r>
              <a:rPr lang="en-US"/>
              <a:t>Click to edit Master title style</a:t>
            </a:r>
          </a:p>
        </p:txBody>
      </p:sp>
      <p:pic>
        <p:nvPicPr>
          <p:cNvPr id="31" name="Picture 67" descr="NASA insignia RGB"/>
          <p:cNvPicPr>
            <a:picLocks noChangeAspect="1" noChangeArrowheads="1"/>
          </p:cNvPicPr>
          <p:nvPr userDrawn="1"/>
        </p:nvPicPr>
        <p:blipFill>
          <a:blip r:embed="rId29">
            <a:extLst>
              <a:ext uri="{28A0092B-C50C-407E-A947-70E740481C1C}">
                <a14:useLocalDpi xmlns:a14="http://schemas.microsoft.com/office/drawing/2010/main"/>
              </a:ext>
            </a:extLst>
          </a:blip>
          <a:srcRect/>
          <a:stretch>
            <a:fillRect/>
          </a:stretch>
        </p:blipFill>
        <p:spPr bwMode="auto">
          <a:xfrm>
            <a:off x="11217201" y="94163"/>
            <a:ext cx="899306" cy="684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689000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Lst>
  <p:hf hdr="0"/>
  <p:txStyles>
    <p:title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1800" kern="1200">
          <a:solidFill>
            <a:schemeClr val="bg1"/>
          </a:solidFill>
          <a:latin typeface="Arial" panose="020B0604020202020204" pitchFamily="34" charset="0"/>
          <a:ea typeface="+mn-ea"/>
          <a:cs typeface="Arial" panose="020B0604020202020204" pitchFamily="34" charset="0"/>
        </a:defRPr>
      </a:lvl1pPr>
      <a:lvl2pPr marL="51752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803275"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087438" indent="-233363" algn="l" defTabSz="914400" rtl="0" eaLnBrk="1" latinLnBrk="0" hangingPunct="1">
        <a:lnSpc>
          <a:spcPct val="90000"/>
        </a:lnSpc>
        <a:spcBef>
          <a:spcPts val="500"/>
        </a:spcBef>
        <a:buFont typeface="Arial" panose="020B0604020202020204" pitchFamily="34" charset="0"/>
        <a:buChar char="&gt;"/>
        <a:defRPr sz="1800" kern="1200">
          <a:solidFill>
            <a:schemeClr val="bg1"/>
          </a:solidFill>
          <a:latin typeface="Arial" panose="020B0604020202020204" pitchFamily="34" charset="0"/>
          <a:ea typeface="+mn-ea"/>
          <a:cs typeface="Arial" panose="020B0604020202020204" pitchFamily="34" charset="0"/>
        </a:defRPr>
      </a:lvl4pPr>
      <a:lvl5pPr marL="13716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769104-B251-2F45-8068-2262482AC1F7}"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0" y="0"/>
            <a:ext cx="12192000" cy="647700"/>
          </a:xfrm>
          <a:prstGeom prst="rect">
            <a:avLst/>
          </a:prstGeom>
        </p:spPr>
      </p:pic>
      <p:sp>
        <p:nvSpPr>
          <p:cNvPr id="8" name="Title 1"/>
          <p:cNvSpPr txBox="1">
            <a:spLocks/>
          </p:cNvSpPr>
          <p:nvPr/>
        </p:nvSpPr>
        <p:spPr>
          <a:xfrm>
            <a:off x="212748" y="99758"/>
            <a:ext cx="9147629" cy="62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1800" b="1" dirty="0">
              <a:solidFill>
                <a:prstClr val="white"/>
              </a:solidFill>
              <a:latin typeface="Helvetica Neue" charset="0"/>
              <a:ea typeface="Helvetica Neue" charset="0"/>
              <a:cs typeface="Helvetica Neue" charset="0"/>
            </a:endParaRPr>
          </a:p>
        </p:txBody>
      </p:sp>
    </p:spTree>
    <p:extLst>
      <p:ext uri="{BB962C8B-B14F-4D97-AF65-F5344CB8AC3E}">
        <p14:creationId xmlns:p14="http://schemas.microsoft.com/office/powerpoint/2010/main" val="2030890416"/>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2C4474-3C77-BB43-80B4-E3B44EECE7B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49AB054-3F39-9D46-98C3-025FF21662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7189BB-E534-9341-A496-779EFC0A01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A85293-B4D6-4E43-BBE5-6CA27BDE498B}" type="datetimeFigureOut">
              <a:rPr lang="en-US" smtClean="0"/>
              <a:t>11/17/2021</a:t>
            </a:fld>
            <a:endParaRPr lang="en-US" dirty="0"/>
          </a:p>
        </p:txBody>
      </p:sp>
      <p:sp>
        <p:nvSpPr>
          <p:cNvPr id="5" name="Footer Placeholder 4">
            <a:extLst>
              <a:ext uri="{FF2B5EF4-FFF2-40B4-BE49-F238E27FC236}">
                <a16:creationId xmlns:a16="http://schemas.microsoft.com/office/drawing/2014/main" id="{0853FDF5-A1A8-F349-82AA-4BC29E7D8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FA11748-7E90-034B-A982-2E5925D38F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551B8A-0604-A64C-9C3D-8C0F2E37F7A1}" type="slidenum">
              <a:rPr lang="en-US" smtClean="0"/>
              <a:t>‹#›</a:t>
            </a:fld>
            <a:endParaRPr lang="en-US" dirty="0"/>
          </a:p>
        </p:txBody>
      </p:sp>
      <p:pic>
        <p:nvPicPr>
          <p:cNvPr id="7" name="Content Placeholder 4">
            <a:extLst>
              <a:ext uri="{FF2B5EF4-FFF2-40B4-BE49-F238E27FC236}">
                <a16:creationId xmlns:a16="http://schemas.microsoft.com/office/drawing/2014/main" id="{3ECCA9DA-B964-9A4C-8021-DBA75112C443}"/>
              </a:ext>
            </a:extLst>
          </p:cNvPr>
          <p:cNvPicPr>
            <a:picLocks noChangeAspect="1"/>
          </p:cNvPicPr>
          <p:nvPr userDrawn="1"/>
        </p:nvPicPr>
        <p:blipFill rotWithShape="1">
          <a:blip r:embed="rId14" cstate="screen">
            <a:extLst>
              <a:ext uri="{28A0092B-C50C-407E-A947-70E740481C1C}">
                <a14:useLocalDpi xmlns:a14="http://schemas.microsoft.com/office/drawing/2010/main"/>
              </a:ext>
            </a:extLst>
          </a:blip>
          <a:srcRect b="55509"/>
          <a:stretch/>
        </p:blipFill>
        <p:spPr>
          <a:xfrm>
            <a:off x="0" y="0"/>
            <a:ext cx="12192000" cy="3443592"/>
          </a:xfrm>
          <a:prstGeom prst="rect">
            <a:avLst/>
          </a:prstGeom>
        </p:spPr>
      </p:pic>
    </p:spTree>
    <p:extLst>
      <p:ext uri="{BB962C8B-B14F-4D97-AF65-F5344CB8AC3E}">
        <p14:creationId xmlns:p14="http://schemas.microsoft.com/office/powerpoint/2010/main" val="2594241944"/>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jpeg"/><Relationship Id="rId4" Type="http://schemas.openxmlformats.org/officeDocument/2006/relationships/image" Target="../media/image9.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g"/><Relationship Id="rId3" Type="http://schemas.openxmlformats.org/officeDocument/2006/relationships/image" Target="../media/image8.png"/><Relationship Id="rId7" Type="http://schemas.openxmlformats.org/officeDocument/2006/relationships/image" Target="../media/image16.png"/><Relationship Id="rId12" Type="http://schemas.openxmlformats.org/officeDocument/2006/relationships/image" Target="../media/image21.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2.png"/><Relationship Id="rId11" Type="http://schemas.openxmlformats.org/officeDocument/2006/relationships/image" Target="../media/image20.png"/><Relationship Id="rId5" Type="http://schemas.openxmlformats.org/officeDocument/2006/relationships/image" Target="../media/image10.png"/><Relationship Id="rId10" Type="http://schemas.openxmlformats.org/officeDocument/2006/relationships/image" Target="../media/image19.jpeg"/><Relationship Id="rId4" Type="http://schemas.openxmlformats.org/officeDocument/2006/relationships/image" Target="../media/image9.png"/><Relationship Id="rId9" Type="http://schemas.openxmlformats.org/officeDocument/2006/relationships/image" Target="../media/image18.jpe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1.png"/><Relationship Id="rId7" Type="http://schemas.openxmlformats.org/officeDocument/2006/relationships/image" Target="../media/image9.png"/><Relationship Id="rId2" Type="http://schemas.openxmlformats.org/officeDocument/2006/relationships/image" Target="../media/image6.jpg"/><Relationship Id="rId1" Type="http://schemas.openxmlformats.org/officeDocument/2006/relationships/slideLayout" Target="../slideLayouts/slideLayout2.xml"/><Relationship Id="rId6" Type="http://schemas.openxmlformats.org/officeDocument/2006/relationships/image" Target="../media/image15.jpe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8.jpeg"/><Relationship Id="rId4" Type="http://schemas.openxmlformats.org/officeDocument/2006/relationships/image" Target="../media/image8.png"/><Relationship Id="rId9"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743250-D8B8-EC46-98C8-675295BD5490}"/>
              </a:ext>
            </a:extLst>
          </p:cNvPr>
          <p:cNvSpPr txBox="1"/>
          <p:nvPr/>
        </p:nvSpPr>
        <p:spPr>
          <a:xfrm>
            <a:off x="0" y="3815080"/>
            <a:ext cx="11980722" cy="243143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Power and Energy Technology for Lunar Surface Infrastructure</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2400" dirty="0">
              <a:solidFill>
                <a:prstClr val="white"/>
              </a:solidFill>
              <a:latin typeface="Calibri" panose="020F0502020204030204"/>
            </a:endParaRPr>
          </a:p>
          <a:p>
            <a:pPr lvl="0" algn="r" defTabSz="914400">
              <a:defRPr/>
            </a:pPr>
            <a:r>
              <a:rPr lang="en-US" sz="2400" i="1" dirty="0">
                <a:solidFill>
                  <a:schemeClr val="bg1"/>
                </a:solidFill>
              </a:rPr>
              <a:t>CLB.PNL-49: Infrastructure </a:t>
            </a:r>
            <a:r>
              <a:rPr lang="en-US" sz="2400" i="1" dirty="0">
                <a:solidFill>
                  <a:prstClr val="white"/>
                </a:solidFill>
                <a:latin typeface="Calibri" panose="020F0502020204030204"/>
              </a:rPr>
              <a:t>to Stay – Moon</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i="1" dirty="0">
                <a:solidFill>
                  <a:prstClr val="white"/>
                </a:solidFill>
                <a:latin typeface="Calibri" panose="020F0502020204030204"/>
              </a:rPr>
              <a:t>AIAA ASCEND</a:t>
            </a:r>
          </a:p>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solidFill>
                  <a:prstClr val="white"/>
                </a:solidFill>
                <a:latin typeface="Calibri" panose="020F0502020204030204"/>
              </a:rPr>
              <a:t>16 November 2021</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Helvetica Neue" charset="0"/>
              <a:ea typeface="Helvetica Neue" charset="0"/>
              <a:cs typeface="Helvetica Neue" charset="0"/>
            </a:endParaRPr>
          </a:p>
        </p:txBody>
      </p:sp>
    </p:spTree>
    <p:extLst>
      <p:ext uri="{BB962C8B-B14F-4D97-AF65-F5344CB8AC3E}">
        <p14:creationId xmlns:p14="http://schemas.microsoft.com/office/powerpoint/2010/main" val="1736931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08C0C027-2FFA-4AED-BFF7-9CA24166018A}"/>
              </a:ext>
            </a:extLst>
          </p:cNvPr>
          <p:cNvPicPr>
            <a:picLocks noGrp="1" noChangeAspect="1"/>
          </p:cNvPicPr>
          <p:nvPr>
            <p:ph idx="1"/>
          </p:nvPr>
        </p:nvPicPr>
        <p:blipFill rotWithShape="1">
          <a:blip r:embed="rId2"/>
          <a:srcRect l="13387" t="24735" r="59280" b="7672"/>
          <a:stretch/>
        </p:blipFill>
        <p:spPr>
          <a:xfrm>
            <a:off x="2285640" y="938562"/>
            <a:ext cx="7016620" cy="4880268"/>
          </a:xfrm>
          <a:prstGeom prst="rect">
            <a:avLst/>
          </a:prstGeom>
        </p:spPr>
      </p:pic>
      <p:sp>
        <p:nvSpPr>
          <p:cNvPr id="77" name="Rectangle 76">
            <a:extLst>
              <a:ext uri="{FF2B5EF4-FFF2-40B4-BE49-F238E27FC236}">
                <a16:creationId xmlns:a16="http://schemas.microsoft.com/office/drawing/2014/main" id="{47877C7A-28AC-4767-A8B4-A22254C4B36C}"/>
              </a:ext>
            </a:extLst>
          </p:cNvPr>
          <p:cNvSpPr/>
          <p:nvPr/>
        </p:nvSpPr>
        <p:spPr>
          <a:xfrm>
            <a:off x="4044640" y="3031550"/>
            <a:ext cx="5072185" cy="308702"/>
          </a:xfrm>
          <a:prstGeom prst="rect">
            <a:avLst/>
          </a:prstGeom>
          <a:solidFill>
            <a:schemeClr val="accent2">
              <a:alpha val="25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04B39CF-9F1D-42AB-8EE0-1DF6FE305BD8}"/>
              </a:ext>
            </a:extLst>
          </p:cNvPr>
          <p:cNvSpPr/>
          <p:nvPr/>
        </p:nvSpPr>
        <p:spPr>
          <a:xfrm>
            <a:off x="3943747" y="5522549"/>
            <a:ext cx="5152293" cy="22805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AEBAC074-1679-407F-A8CD-14B78EF0CE14}"/>
              </a:ext>
            </a:extLst>
          </p:cNvPr>
          <p:cNvSpPr/>
          <p:nvPr/>
        </p:nvSpPr>
        <p:spPr>
          <a:xfrm>
            <a:off x="4037714" y="3347470"/>
            <a:ext cx="5079112" cy="326413"/>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8C70865A-2B28-4E7C-A9C9-088405314296}"/>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
        <p:nvSpPr>
          <p:cNvPr id="23" name="Rectangle 22">
            <a:extLst>
              <a:ext uri="{FF2B5EF4-FFF2-40B4-BE49-F238E27FC236}">
                <a16:creationId xmlns:a16="http://schemas.microsoft.com/office/drawing/2014/main" id="{61333F4D-90FE-4283-B054-560C2CABC57A}"/>
              </a:ext>
            </a:extLst>
          </p:cNvPr>
          <p:cNvSpPr/>
          <p:nvPr/>
        </p:nvSpPr>
        <p:spPr>
          <a:xfrm>
            <a:off x="4083447" y="3840129"/>
            <a:ext cx="5079112" cy="326413"/>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a:extLst>
              <a:ext uri="{FF2B5EF4-FFF2-40B4-BE49-F238E27FC236}">
                <a16:creationId xmlns:a16="http://schemas.microsoft.com/office/drawing/2014/main" id="{444F7341-6D87-4B1B-A7F0-DC93825A94C2}"/>
              </a:ext>
            </a:extLst>
          </p:cNvPr>
          <p:cNvSpPr/>
          <p:nvPr/>
        </p:nvSpPr>
        <p:spPr>
          <a:xfrm>
            <a:off x="3906973" y="954826"/>
            <a:ext cx="5079112" cy="228058"/>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DBCDC9FD-4297-47F2-8097-41672051880B}"/>
              </a:ext>
            </a:extLst>
          </p:cNvPr>
          <p:cNvSpPr/>
          <p:nvPr/>
        </p:nvSpPr>
        <p:spPr>
          <a:xfrm>
            <a:off x="3993303" y="1466314"/>
            <a:ext cx="5169256" cy="227491"/>
          </a:xfrm>
          <a:prstGeom prst="rect">
            <a:avLst/>
          </a:prstGeom>
          <a:solidFill>
            <a:srgbClr val="FFFF00">
              <a:alpha val="2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a:extLst>
              <a:ext uri="{FF2B5EF4-FFF2-40B4-BE49-F238E27FC236}">
                <a16:creationId xmlns:a16="http://schemas.microsoft.com/office/drawing/2014/main" id="{8047CA27-3352-4819-9291-34E155DCE86A}"/>
              </a:ext>
            </a:extLst>
          </p:cNvPr>
          <p:cNvSpPr txBox="1">
            <a:spLocks/>
          </p:cNvSpPr>
          <p:nvPr/>
        </p:nvSpPr>
        <p:spPr>
          <a:xfrm>
            <a:off x="1537465" y="134400"/>
            <a:ext cx="8512969" cy="5207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r>
              <a:rPr lang="en-US" dirty="0"/>
              <a:t>NASA SpaceTech Strategic Thrusts/Outcomes</a:t>
            </a:r>
          </a:p>
        </p:txBody>
      </p:sp>
    </p:spTree>
    <p:extLst>
      <p:ext uri="{BB962C8B-B14F-4D97-AF65-F5344CB8AC3E}">
        <p14:creationId xmlns:p14="http://schemas.microsoft.com/office/powerpoint/2010/main" val="209277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the moon&#10;&#10;Description automatically generated">
            <a:extLst>
              <a:ext uri="{FF2B5EF4-FFF2-40B4-BE49-F238E27FC236}">
                <a16:creationId xmlns:a16="http://schemas.microsoft.com/office/drawing/2014/main" id="{B5C2F437-FE86-49CC-9E76-F43A90608EB0}"/>
              </a:ext>
            </a:extLst>
          </p:cNvPr>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885951" y="1586744"/>
            <a:ext cx="8134350" cy="4183380"/>
          </a:xfrm>
          <a:prstGeom prst="rect">
            <a:avLst/>
          </a:prstGeom>
        </p:spPr>
      </p:pic>
      <p:sp>
        <p:nvSpPr>
          <p:cNvPr id="2" name="Title 1">
            <a:extLst>
              <a:ext uri="{FF2B5EF4-FFF2-40B4-BE49-F238E27FC236}">
                <a16:creationId xmlns:a16="http://schemas.microsoft.com/office/drawing/2014/main" id="{2DEC8D1B-B43B-4ABF-92A4-A1DA39780A39}"/>
              </a:ext>
            </a:extLst>
          </p:cNvPr>
          <p:cNvSpPr>
            <a:spLocks noGrp="1"/>
          </p:cNvSpPr>
          <p:nvPr>
            <p:ph type="title"/>
          </p:nvPr>
        </p:nvSpPr>
        <p:spPr>
          <a:xfrm>
            <a:off x="442912" y="43421"/>
            <a:ext cx="10558463" cy="1256650"/>
          </a:xfrm>
        </p:spPr>
        <p:txBody>
          <a:bodyPr>
            <a:normAutofit/>
          </a:bodyPr>
          <a:lstStyle/>
          <a:p>
            <a:pPr algn="ctr"/>
            <a:r>
              <a:rPr lang="en-US" sz="3200" dirty="0"/>
              <a:t>POWER</a:t>
            </a:r>
            <a:br>
              <a:rPr lang="en-US" sz="2400" b="0" dirty="0"/>
            </a:br>
            <a:r>
              <a:rPr lang="en-US" sz="2400" b="0" dirty="0"/>
              <a:t>The key </a:t>
            </a:r>
            <a:r>
              <a:rPr lang="en-US" sz="2400" b="0" u="sng" dirty="0"/>
              <a:t>commodity</a:t>
            </a:r>
            <a:r>
              <a:rPr lang="en-US" sz="2400" b="0" dirty="0"/>
              <a:t> needed to exploit the Lunar Surface</a:t>
            </a:r>
            <a:endParaRPr lang="en-US" sz="2800" dirty="0"/>
          </a:p>
        </p:txBody>
      </p:sp>
      <p:sp>
        <p:nvSpPr>
          <p:cNvPr id="16" name="Title 1">
            <a:extLst>
              <a:ext uri="{FF2B5EF4-FFF2-40B4-BE49-F238E27FC236}">
                <a16:creationId xmlns:a16="http://schemas.microsoft.com/office/drawing/2014/main" id="{7530AC8B-9188-4595-9AA2-9722C6E804BE}"/>
              </a:ext>
            </a:extLst>
          </p:cNvPr>
          <p:cNvSpPr txBox="1">
            <a:spLocks/>
          </p:cNvSpPr>
          <p:nvPr/>
        </p:nvSpPr>
        <p:spPr>
          <a:xfrm>
            <a:off x="597693" y="5601350"/>
            <a:ext cx="10558463" cy="12566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a:lstStyle>
          <a:p>
            <a:pPr algn="ctr"/>
            <a:r>
              <a:rPr lang="en-US" sz="3200" dirty="0"/>
              <a:t>Illumination</a:t>
            </a:r>
            <a:br>
              <a:rPr lang="en-US" sz="2400" b="0" dirty="0"/>
            </a:br>
            <a:r>
              <a:rPr lang="en-US" sz="2400" b="0" dirty="0"/>
              <a:t>The scarce </a:t>
            </a:r>
            <a:r>
              <a:rPr lang="en-US" sz="2400" b="0" u="sng" dirty="0"/>
              <a:t>resource</a:t>
            </a:r>
            <a:r>
              <a:rPr lang="en-US" sz="2400" b="0" dirty="0"/>
              <a:t> needed to produce power</a:t>
            </a:r>
            <a:endParaRPr lang="en-US" dirty="0"/>
          </a:p>
        </p:txBody>
      </p:sp>
      <p:sp>
        <p:nvSpPr>
          <p:cNvPr id="8" name="TextBox 7">
            <a:extLst>
              <a:ext uri="{FF2B5EF4-FFF2-40B4-BE49-F238E27FC236}">
                <a16:creationId xmlns:a16="http://schemas.microsoft.com/office/drawing/2014/main" id="{13916AF0-26D2-47F1-A44A-6A5233D5A66F}"/>
              </a:ext>
            </a:extLst>
          </p:cNvPr>
          <p:cNvSpPr txBox="1"/>
          <p:nvPr/>
        </p:nvSpPr>
        <p:spPr>
          <a:xfrm>
            <a:off x="1042117" y="4686626"/>
            <a:ext cx="4056944" cy="830997"/>
          </a:xfrm>
          <a:prstGeom prst="rect">
            <a:avLst/>
          </a:prstGeom>
          <a:noFill/>
        </p:spPr>
        <p:txBody>
          <a:bodyPr wrap="none" rtlCol="0">
            <a:spAutoFit/>
          </a:bodyPr>
          <a:lstStyle/>
          <a:p>
            <a:r>
              <a:rPr lang="en-US" sz="1600" dirty="0">
                <a:solidFill>
                  <a:schemeClr val="bg1"/>
                </a:solidFill>
              </a:rPr>
              <a:t>Polar Illumination Limits</a:t>
            </a:r>
          </a:p>
          <a:p>
            <a:pPr marL="285750" indent="-285750">
              <a:buFont typeface="Arial" panose="020B0604020202020204" pitchFamily="34" charset="0"/>
              <a:buChar char="•"/>
            </a:pPr>
            <a:r>
              <a:rPr lang="en-US" sz="1600" dirty="0">
                <a:solidFill>
                  <a:schemeClr val="bg1"/>
                </a:solidFill>
              </a:rPr>
              <a:t>Intermittent with up to 100 hours darkness</a:t>
            </a:r>
          </a:p>
          <a:p>
            <a:pPr marL="285750" indent="-285750">
              <a:buFont typeface="Arial" panose="020B0604020202020204" pitchFamily="34" charset="0"/>
              <a:buChar char="•"/>
            </a:pPr>
            <a:r>
              <a:rPr lang="en-US" sz="1600" dirty="0">
                <a:solidFill>
                  <a:schemeClr val="bg1"/>
                </a:solidFill>
              </a:rPr>
              <a:t>Highly dependent on location/elevation</a:t>
            </a:r>
          </a:p>
        </p:txBody>
      </p:sp>
      <p:sp>
        <p:nvSpPr>
          <p:cNvPr id="18" name="TextBox 17">
            <a:extLst>
              <a:ext uri="{FF2B5EF4-FFF2-40B4-BE49-F238E27FC236}">
                <a16:creationId xmlns:a16="http://schemas.microsoft.com/office/drawing/2014/main" id="{D9978F29-550A-4B96-A6FB-6574A0766F1F}"/>
              </a:ext>
            </a:extLst>
          </p:cNvPr>
          <p:cNvSpPr txBox="1"/>
          <p:nvPr/>
        </p:nvSpPr>
        <p:spPr>
          <a:xfrm>
            <a:off x="7222578" y="1236530"/>
            <a:ext cx="4816703" cy="830997"/>
          </a:xfrm>
          <a:prstGeom prst="rect">
            <a:avLst/>
          </a:prstGeom>
          <a:noFill/>
        </p:spPr>
        <p:txBody>
          <a:bodyPr wrap="none" rtlCol="0">
            <a:spAutoFit/>
          </a:bodyPr>
          <a:lstStyle/>
          <a:p>
            <a:r>
              <a:rPr lang="en-US" sz="1600" dirty="0">
                <a:solidFill>
                  <a:schemeClr val="bg1"/>
                </a:solidFill>
              </a:rPr>
              <a:t>Equatorial Illumination Limits</a:t>
            </a:r>
          </a:p>
          <a:p>
            <a:pPr marL="285750" indent="-285750">
              <a:buFont typeface="Arial" panose="020B0604020202020204" pitchFamily="34" charset="0"/>
              <a:buChar char="•"/>
            </a:pPr>
            <a:r>
              <a:rPr lang="en-US" sz="1600" dirty="0">
                <a:solidFill>
                  <a:schemeClr val="bg1"/>
                </a:solidFill>
              </a:rPr>
              <a:t>Cyclical  periods of 14 days illuminated, 14 days dark</a:t>
            </a:r>
          </a:p>
          <a:p>
            <a:pPr marL="285750" indent="-285750">
              <a:buFont typeface="Arial" panose="020B0604020202020204" pitchFamily="34" charset="0"/>
              <a:buChar char="•"/>
            </a:pPr>
            <a:r>
              <a:rPr lang="en-US" sz="1600" dirty="0">
                <a:solidFill>
                  <a:schemeClr val="bg1"/>
                </a:solidFill>
              </a:rPr>
              <a:t>Consistent</a:t>
            </a:r>
          </a:p>
        </p:txBody>
      </p:sp>
      <p:sp>
        <p:nvSpPr>
          <p:cNvPr id="11" name="TextBox 10">
            <a:extLst>
              <a:ext uri="{FF2B5EF4-FFF2-40B4-BE49-F238E27FC236}">
                <a16:creationId xmlns:a16="http://schemas.microsoft.com/office/drawing/2014/main" id="{DD61B190-6E8A-4DEA-B4BF-8DCF36210EC9}"/>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Tree>
    <p:extLst>
      <p:ext uri="{BB962C8B-B14F-4D97-AF65-F5344CB8AC3E}">
        <p14:creationId xmlns:p14="http://schemas.microsoft.com/office/powerpoint/2010/main" val="1205657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lose up of the moon&#10;&#10;Description automatically generated">
            <a:extLst>
              <a:ext uri="{FF2B5EF4-FFF2-40B4-BE49-F238E27FC236}">
                <a16:creationId xmlns:a16="http://schemas.microsoft.com/office/drawing/2014/main" id="{FE0B9874-E64E-4D77-A9DB-B53ECC87289C}"/>
              </a:ext>
            </a:extLst>
          </p:cNvPr>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885951" y="1586744"/>
            <a:ext cx="8134350" cy="4183380"/>
          </a:xfrm>
          <a:prstGeom prst="rect">
            <a:avLst/>
          </a:prstGeom>
        </p:spPr>
      </p:pic>
      <p:sp>
        <p:nvSpPr>
          <p:cNvPr id="2" name="Title 1">
            <a:extLst>
              <a:ext uri="{FF2B5EF4-FFF2-40B4-BE49-F238E27FC236}">
                <a16:creationId xmlns:a16="http://schemas.microsoft.com/office/drawing/2014/main" id="{2DEC8D1B-B43B-4ABF-92A4-A1DA39780A39}"/>
              </a:ext>
            </a:extLst>
          </p:cNvPr>
          <p:cNvSpPr>
            <a:spLocks noGrp="1"/>
          </p:cNvSpPr>
          <p:nvPr>
            <p:ph type="title"/>
          </p:nvPr>
        </p:nvSpPr>
        <p:spPr>
          <a:xfrm>
            <a:off x="442912" y="43421"/>
            <a:ext cx="10558463" cy="1256650"/>
          </a:xfrm>
        </p:spPr>
        <p:txBody>
          <a:bodyPr>
            <a:normAutofit/>
          </a:bodyPr>
          <a:lstStyle/>
          <a:p>
            <a:r>
              <a:rPr lang="en-US" sz="2400" b="0" dirty="0"/>
              <a:t>Power demand will increase as surface exploitation grows from initial Artemis installations at the South Pole to intensive industrial and settlement development across the Lunar surface</a:t>
            </a:r>
          </a:p>
        </p:txBody>
      </p:sp>
      <p:sp>
        <p:nvSpPr>
          <p:cNvPr id="8" name="TextBox 7">
            <a:extLst>
              <a:ext uri="{FF2B5EF4-FFF2-40B4-BE49-F238E27FC236}">
                <a16:creationId xmlns:a16="http://schemas.microsoft.com/office/drawing/2014/main" id="{13916AF0-26D2-47F1-A44A-6A5233D5A66F}"/>
              </a:ext>
            </a:extLst>
          </p:cNvPr>
          <p:cNvSpPr txBox="1"/>
          <p:nvPr/>
        </p:nvSpPr>
        <p:spPr>
          <a:xfrm>
            <a:off x="1183496" y="4833194"/>
            <a:ext cx="4415824" cy="1200329"/>
          </a:xfrm>
          <a:prstGeom prst="rect">
            <a:avLst/>
          </a:prstGeom>
          <a:noFill/>
        </p:spPr>
        <p:txBody>
          <a:bodyPr wrap="none" rtlCol="0">
            <a:spAutoFit/>
          </a:bodyPr>
          <a:lstStyle/>
          <a:p>
            <a:r>
              <a:rPr lang="en-US" sz="1600" dirty="0">
                <a:solidFill>
                  <a:schemeClr val="bg1"/>
                </a:solidFill>
              </a:rPr>
              <a:t>Ultimate Artemis Polar power technology (2030+):</a:t>
            </a:r>
          </a:p>
          <a:p>
            <a:pPr marL="285750" indent="-285750">
              <a:buFont typeface="Arial" panose="020B0604020202020204" pitchFamily="34" charset="0"/>
              <a:buChar char="•"/>
            </a:pPr>
            <a:r>
              <a:rPr lang="en-US" sz="1600" dirty="0">
                <a:solidFill>
                  <a:schemeClr val="bg1"/>
                </a:solidFill>
              </a:rPr>
              <a:t>ISRU for O</a:t>
            </a:r>
            <a:r>
              <a:rPr lang="en-US" sz="1600" baseline="-25000" dirty="0">
                <a:solidFill>
                  <a:schemeClr val="bg1"/>
                </a:solidFill>
              </a:rPr>
              <a:t>2</a:t>
            </a:r>
            <a:r>
              <a:rPr lang="en-US" sz="1600" dirty="0">
                <a:solidFill>
                  <a:schemeClr val="bg1"/>
                </a:solidFill>
              </a:rPr>
              <a:t>/H</a:t>
            </a:r>
            <a:r>
              <a:rPr lang="en-US" sz="1600" baseline="-25000" dirty="0">
                <a:solidFill>
                  <a:schemeClr val="bg1"/>
                </a:solidFill>
              </a:rPr>
              <a:t>2</a:t>
            </a:r>
            <a:r>
              <a:rPr lang="en-US" sz="1600" dirty="0">
                <a:solidFill>
                  <a:schemeClr val="bg1"/>
                </a:solidFill>
              </a:rPr>
              <a:t> is primary demand driver</a:t>
            </a:r>
          </a:p>
          <a:p>
            <a:pPr marL="742950" lvl="1" indent="-285750">
              <a:buFont typeface="Arial" panose="020B0604020202020204" pitchFamily="34" charset="0"/>
              <a:buChar char="•"/>
            </a:pPr>
            <a:r>
              <a:rPr lang="en-US" sz="1200" i="1" dirty="0">
                <a:solidFill>
                  <a:schemeClr val="bg1"/>
                </a:solidFill>
              </a:rPr>
              <a:t>Crewed outpost</a:t>
            </a:r>
          </a:p>
          <a:p>
            <a:pPr marL="742950" lvl="1" indent="-285750">
              <a:buFont typeface="Arial" panose="020B0604020202020204" pitchFamily="34" charset="0"/>
              <a:buChar char="•"/>
            </a:pPr>
            <a:r>
              <a:rPr lang="en-US" sz="1200" i="1" dirty="0">
                <a:solidFill>
                  <a:schemeClr val="bg1"/>
                </a:solidFill>
              </a:rPr>
              <a:t>Science exploration “survive the night”</a:t>
            </a:r>
          </a:p>
          <a:p>
            <a:pPr marL="285750" indent="-285750">
              <a:buFont typeface="Arial" panose="020B0604020202020204" pitchFamily="34" charset="0"/>
              <a:buChar char="•"/>
            </a:pPr>
            <a:r>
              <a:rPr lang="en-US" sz="1600" dirty="0">
                <a:solidFill>
                  <a:schemeClr val="bg1"/>
                </a:solidFill>
              </a:rPr>
              <a:t>Up to multi-MW</a:t>
            </a:r>
            <a:r>
              <a:rPr lang="en-US" sz="1600" baseline="-25000" dirty="0">
                <a:solidFill>
                  <a:schemeClr val="bg1"/>
                </a:solidFill>
              </a:rPr>
              <a:t>e</a:t>
            </a:r>
            <a:r>
              <a:rPr lang="en-US" sz="1600" dirty="0">
                <a:solidFill>
                  <a:schemeClr val="bg1"/>
                </a:solidFill>
              </a:rPr>
              <a:t> demand</a:t>
            </a:r>
          </a:p>
        </p:txBody>
      </p:sp>
      <p:sp>
        <p:nvSpPr>
          <p:cNvPr id="18" name="TextBox 17">
            <a:extLst>
              <a:ext uri="{FF2B5EF4-FFF2-40B4-BE49-F238E27FC236}">
                <a16:creationId xmlns:a16="http://schemas.microsoft.com/office/drawing/2014/main" id="{D9978F29-550A-4B96-A6FB-6574A0766F1F}"/>
              </a:ext>
            </a:extLst>
          </p:cNvPr>
          <p:cNvSpPr txBox="1"/>
          <p:nvPr/>
        </p:nvSpPr>
        <p:spPr>
          <a:xfrm>
            <a:off x="3255346" y="1193810"/>
            <a:ext cx="8962069" cy="830997"/>
          </a:xfrm>
          <a:prstGeom prst="rect">
            <a:avLst/>
          </a:prstGeom>
          <a:noFill/>
        </p:spPr>
        <p:txBody>
          <a:bodyPr wrap="none" rtlCol="0">
            <a:spAutoFit/>
          </a:bodyPr>
          <a:lstStyle/>
          <a:p>
            <a:r>
              <a:rPr lang="en-US" sz="1600" dirty="0">
                <a:solidFill>
                  <a:schemeClr val="bg1"/>
                </a:solidFill>
              </a:rPr>
              <a:t>Lower Latitude power technology (2040+?)</a:t>
            </a:r>
          </a:p>
          <a:p>
            <a:pPr marL="285750" indent="-285750">
              <a:buFont typeface="Arial" panose="020B0604020202020204" pitchFamily="34" charset="0"/>
              <a:buChar char="•"/>
            </a:pPr>
            <a:r>
              <a:rPr lang="en-US" sz="1600" dirty="0">
                <a:solidFill>
                  <a:schemeClr val="bg1"/>
                </a:solidFill>
              </a:rPr>
              <a:t>Earth-sourced generation assets “bootstrap” production of generation and storage assets from regolith</a:t>
            </a:r>
          </a:p>
          <a:p>
            <a:pPr marL="285750" indent="-285750">
              <a:buFont typeface="Arial" panose="020B0604020202020204" pitchFamily="34" charset="0"/>
              <a:buChar char="•"/>
            </a:pPr>
            <a:r>
              <a:rPr lang="en-US" sz="1600" dirty="0">
                <a:solidFill>
                  <a:schemeClr val="bg1"/>
                </a:solidFill>
              </a:rPr>
              <a:t>Up to GW</a:t>
            </a:r>
            <a:r>
              <a:rPr lang="en-US" sz="1600" baseline="-25000" dirty="0">
                <a:solidFill>
                  <a:schemeClr val="bg1"/>
                </a:solidFill>
              </a:rPr>
              <a:t>e</a:t>
            </a:r>
            <a:r>
              <a:rPr lang="en-US" sz="1600" dirty="0">
                <a:solidFill>
                  <a:schemeClr val="bg1"/>
                </a:solidFill>
              </a:rPr>
              <a:t> demand as science exploration and industrial/settlement activities expand</a:t>
            </a:r>
          </a:p>
        </p:txBody>
      </p:sp>
      <p:sp>
        <p:nvSpPr>
          <p:cNvPr id="10" name="TextBox 9">
            <a:extLst>
              <a:ext uri="{FF2B5EF4-FFF2-40B4-BE49-F238E27FC236}">
                <a16:creationId xmlns:a16="http://schemas.microsoft.com/office/drawing/2014/main" id="{A532DAB9-89C2-432E-91CE-08D9DAAEBD02}"/>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
        <p:nvSpPr>
          <p:cNvPr id="5" name="Arrow: Striped Right 4">
            <a:extLst>
              <a:ext uri="{FF2B5EF4-FFF2-40B4-BE49-F238E27FC236}">
                <a16:creationId xmlns:a16="http://schemas.microsoft.com/office/drawing/2014/main" id="{9969301F-E7D5-49DC-B24B-F1E75AD987E2}"/>
              </a:ext>
            </a:extLst>
          </p:cNvPr>
          <p:cNvSpPr/>
          <p:nvPr/>
        </p:nvSpPr>
        <p:spPr>
          <a:xfrm rot="18069181">
            <a:off x="3449294" y="3130040"/>
            <a:ext cx="2824802" cy="637810"/>
          </a:xfrm>
          <a:prstGeom prst="stripedRightArrow">
            <a:avLst>
              <a:gd name="adj1" fmla="val 69643"/>
              <a:gd name="adj2" fmla="val 1189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970285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E43CFEF-FCA1-4EBA-A3F3-53561F32D5E6}"/>
              </a:ext>
            </a:extLst>
          </p:cNvPr>
          <p:cNvSpPr>
            <a:spLocks noGrp="1"/>
          </p:cNvSpPr>
          <p:nvPr>
            <p:ph type="title"/>
          </p:nvPr>
        </p:nvSpPr>
        <p:spPr>
          <a:xfrm>
            <a:off x="334963" y="1686"/>
            <a:ext cx="9080500" cy="742950"/>
          </a:xfrm>
        </p:spPr>
        <p:txBody>
          <a:bodyPr/>
          <a:lstStyle/>
          <a:p>
            <a:endParaRPr lang="en-US" dirty="0"/>
          </a:p>
        </p:txBody>
      </p:sp>
      <p:sp>
        <p:nvSpPr>
          <p:cNvPr id="4" name="Content Placeholder 2">
            <a:extLst>
              <a:ext uri="{FF2B5EF4-FFF2-40B4-BE49-F238E27FC236}">
                <a16:creationId xmlns:a16="http://schemas.microsoft.com/office/drawing/2014/main" id="{0FE383EE-E9B0-4EE0-9169-118B56FFC646}"/>
              </a:ext>
            </a:extLst>
          </p:cNvPr>
          <p:cNvSpPr txBox="1">
            <a:spLocks/>
          </p:cNvSpPr>
          <p:nvPr/>
        </p:nvSpPr>
        <p:spPr>
          <a:xfrm>
            <a:off x="334963" y="1003300"/>
            <a:ext cx="11539537" cy="53544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Add 3 charts on site to show where solar arrays are</a:t>
            </a:r>
          </a:p>
          <a:p>
            <a:r>
              <a:rPr lang="en-US" dirty="0"/>
              <a:t>Add zoom for the fsp to base connection</a:t>
            </a:r>
          </a:p>
          <a:p>
            <a:endParaRPr lang="en-US" dirty="0"/>
          </a:p>
        </p:txBody>
      </p:sp>
      <p:sp>
        <p:nvSpPr>
          <p:cNvPr id="5" name="Slide Number Placeholder 3">
            <a:extLst>
              <a:ext uri="{FF2B5EF4-FFF2-40B4-BE49-F238E27FC236}">
                <a16:creationId xmlns:a16="http://schemas.microsoft.com/office/drawing/2014/main" id="{29B5F2EC-734B-4434-8AF7-3469F8A7F7FC}"/>
              </a:ext>
            </a:extLst>
          </p:cNvPr>
          <p:cNvSpPr txBox="1">
            <a:spLocks/>
          </p:cNvSpPr>
          <p:nvPr/>
        </p:nvSpPr>
        <p:spPr>
          <a:xfrm>
            <a:off x="9415463" y="6607175"/>
            <a:ext cx="284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EF49DB9-0ACB-4DF1-BEF9-676473155C1E}" type="slidenum">
              <a:rPr lang="en-US" smtClean="0"/>
              <a:pPr>
                <a:defRPr/>
              </a:pPr>
              <a:t>5</a:t>
            </a:fld>
            <a:endParaRPr lang="en-US" dirty="0"/>
          </a:p>
        </p:txBody>
      </p:sp>
      <p:pic>
        <p:nvPicPr>
          <p:cNvPr id="6" name="Picture 5">
            <a:extLst>
              <a:ext uri="{FF2B5EF4-FFF2-40B4-BE49-F238E27FC236}">
                <a16:creationId xmlns:a16="http://schemas.microsoft.com/office/drawing/2014/main" id="{AE7984EA-1857-4790-A8B5-FF06F051EA3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409" y="-68264"/>
            <a:ext cx="12376538" cy="6926263"/>
          </a:xfrm>
          <a:prstGeom prst="rect">
            <a:avLst/>
          </a:prstGeom>
        </p:spPr>
      </p:pic>
      <p:sp>
        <p:nvSpPr>
          <p:cNvPr id="7" name="TextBox 6">
            <a:extLst>
              <a:ext uri="{FF2B5EF4-FFF2-40B4-BE49-F238E27FC236}">
                <a16:creationId xmlns:a16="http://schemas.microsoft.com/office/drawing/2014/main" id="{53E64727-817A-42BA-B534-68EE4D0EE705}"/>
              </a:ext>
            </a:extLst>
          </p:cNvPr>
          <p:cNvSpPr txBox="1"/>
          <p:nvPr/>
        </p:nvSpPr>
        <p:spPr>
          <a:xfrm>
            <a:off x="11409269" y="387392"/>
            <a:ext cx="850993" cy="738664"/>
          </a:xfrm>
          <a:prstGeom prst="rect">
            <a:avLst/>
          </a:prstGeom>
          <a:solidFill>
            <a:srgbClr val="FFFFFF"/>
          </a:solid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Human Landing System</a:t>
            </a:r>
          </a:p>
        </p:txBody>
      </p:sp>
      <p:sp>
        <p:nvSpPr>
          <p:cNvPr id="9" name="TextBox 8">
            <a:extLst>
              <a:ext uri="{FF2B5EF4-FFF2-40B4-BE49-F238E27FC236}">
                <a16:creationId xmlns:a16="http://schemas.microsoft.com/office/drawing/2014/main" id="{E43D7B29-091F-427D-BF89-BCE8B9269527}"/>
              </a:ext>
            </a:extLst>
          </p:cNvPr>
          <p:cNvSpPr txBox="1"/>
          <p:nvPr/>
        </p:nvSpPr>
        <p:spPr>
          <a:xfrm>
            <a:off x="3511576" y="3302448"/>
            <a:ext cx="940693" cy="738664"/>
          </a:xfrm>
          <a:prstGeom prst="rect">
            <a:avLst/>
          </a:prstGeom>
          <a:solidFill>
            <a:srgbClr val="FFFFFF"/>
          </a:solid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Lunar Terrain Vehicle</a:t>
            </a:r>
          </a:p>
        </p:txBody>
      </p:sp>
      <p:sp>
        <p:nvSpPr>
          <p:cNvPr id="11" name="TextBox 10">
            <a:extLst>
              <a:ext uri="{FF2B5EF4-FFF2-40B4-BE49-F238E27FC236}">
                <a16:creationId xmlns:a16="http://schemas.microsoft.com/office/drawing/2014/main" id="{9084A22A-7B7C-4384-9F9A-B75852C00FF5}"/>
              </a:ext>
            </a:extLst>
          </p:cNvPr>
          <p:cNvSpPr txBox="1"/>
          <p:nvPr/>
        </p:nvSpPr>
        <p:spPr>
          <a:xfrm>
            <a:off x="5146839" y="4084682"/>
            <a:ext cx="1245106" cy="738664"/>
          </a:xfrm>
          <a:prstGeom prst="rect">
            <a:avLst/>
          </a:prstGeom>
          <a:solidFill>
            <a:srgbClr val="FFFFFF"/>
          </a:solid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Foundation Surface</a:t>
            </a:r>
          </a:p>
          <a:p>
            <a:r>
              <a:rPr lang="en-US" sz="1400" dirty="0">
                <a:latin typeface="Arial" panose="020B0604020202020204" pitchFamily="34" charset="0"/>
                <a:cs typeface="Arial" panose="020B0604020202020204" pitchFamily="34" charset="0"/>
              </a:rPr>
              <a:t>Habitat</a:t>
            </a:r>
          </a:p>
        </p:txBody>
      </p:sp>
      <p:pic>
        <p:nvPicPr>
          <p:cNvPr id="12" name="Picture 11">
            <a:extLst>
              <a:ext uri="{FF2B5EF4-FFF2-40B4-BE49-F238E27FC236}">
                <a16:creationId xmlns:a16="http://schemas.microsoft.com/office/drawing/2014/main" id="{9C879B6E-C7B1-4CC8-AC62-7F309C2ED90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340"/>
          <a:stretch/>
        </p:blipFill>
        <p:spPr>
          <a:xfrm>
            <a:off x="418821" y="3852229"/>
            <a:ext cx="4714008" cy="1724407"/>
          </a:xfrm>
          <a:prstGeom prst="rect">
            <a:avLst/>
          </a:prstGeom>
          <a:noFill/>
          <a:ln w="28575" cmpd="sng">
            <a:noFill/>
          </a:ln>
          <a:effectLst>
            <a:outerShdw blurRad="50800" dist="38100" dir="8100000" algn="tr" rotWithShape="0">
              <a:schemeClr val="tx1">
                <a:alpha val="40000"/>
              </a:schemeClr>
            </a:outerShdw>
          </a:effectLst>
        </p:spPr>
      </p:pic>
      <p:pic>
        <p:nvPicPr>
          <p:cNvPr id="14" name="Picture 13">
            <a:extLst>
              <a:ext uri="{FF2B5EF4-FFF2-40B4-BE49-F238E27FC236}">
                <a16:creationId xmlns:a16="http://schemas.microsoft.com/office/drawing/2014/main" id="{CE6564BE-6C27-48FF-9A38-A32FDFE3673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1500579" y="5611230"/>
            <a:ext cx="2929887" cy="753031"/>
          </a:xfrm>
          <a:prstGeom prst="rect">
            <a:avLst/>
          </a:prstGeom>
        </p:spPr>
      </p:pic>
      <p:sp>
        <p:nvSpPr>
          <p:cNvPr id="16" name="Freeform: Shape 15">
            <a:extLst>
              <a:ext uri="{FF2B5EF4-FFF2-40B4-BE49-F238E27FC236}">
                <a16:creationId xmlns:a16="http://schemas.microsoft.com/office/drawing/2014/main" id="{5EA582CB-1372-486A-B18B-6DD27520C7C8}"/>
              </a:ext>
            </a:extLst>
          </p:cNvPr>
          <p:cNvSpPr/>
          <p:nvPr/>
        </p:nvSpPr>
        <p:spPr>
          <a:xfrm>
            <a:off x="657025" y="4506327"/>
            <a:ext cx="3833761" cy="874768"/>
          </a:xfrm>
          <a:custGeom>
            <a:avLst/>
            <a:gdLst>
              <a:gd name="connsiteX0" fmla="*/ 0 w 6718515"/>
              <a:gd name="connsiteY0" fmla="*/ 0 h 1464590"/>
              <a:gd name="connsiteX1" fmla="*/ 23248 w 6718515"/>
              <a:gd name="connsiteY1" fmla="*/ 38746 h 1464590"/>
              <a:gd name="connsiteX2" fmla="*/ 77492 w 6718515"/>
              <a:gd name="connsiteY2" fmla="*/ 69743 h 1464590"/>
              <a:gd name="connsiteX3" fmla="*/ 147234 w 6718515"/>
              <a:gd name="connsiteY3" fmla="*/ 100739 h 1464590"/>
              <a:gd name="connsiteX4" fmla="*/ 201478 w 6718515"/>
              <a:gd name="connsiteY4" fmla="*/ 123987 h 1464590"/>
              <a:gd name="connsiteX5" fmla="*/ 240224 w 6718515"/>
              <a:gd name="connsiteY5" fmla="*/ 139485 h 1464590"/>
              <a:gd name="connsiteX6" fmla="*/ 526943 w 6718515"/>
              <a:gd name="connsiteY6" fmla="*/ 131736 h 1464590"/>
              <a:gd name="connsiteX7" fmla="*/ 619932 w 6718515"/>
              <a:gd name="connsiteY7" fmla="*/ 108489 h 1464590"/>
              <a:gd name="connsiteX8" fmla="*/ 875654 w 6718515"/>
              <a:gd name="connsiteY8" fmla="*/ 92990 h 1464590"/>
              <a:gd name="connsiteX9" fmla="*/ 898902 w 6718515"/>
              <a:gd name="connsiteY9" fmla="*/ 85241 h 1464590"/>
              <a:gd name="connsiteX10" fmla="*/ 1464590 w 6718515"/>
              <a:gd name="connsiteY10" fmla="*/ 92990 h 1464590"/>
              <a:gd name="connsiteX11" fmla="*/ 1503336 w 6718515"/>
              <a:gd name="connsiteY11" fmla="*/ 100739 h 1464590"/>
              <a:gd name="connsiteX12" fmla="*/ 1596326 w 6718515"/>
              <a:gd name="connsiteY12" fmla="*/ 116238 h 1464590"/>
              <a:gd name="connsiteX13" fmla="*/ 1619573 w 6718515"/>
              <a:gd name="connsiteY13" fmla="*/ 131736 h 1464590"/>
              <a:gd name="connsiteX14" fmla="*/ 1704814 w 6718515"/>
              <a:gd name="connsiteY14" fmla="*/ 154983 h 1464590"/>
              <a:gd name="connsiteX15" fmla="*/ 1728061 w 6718515"/>
              <a:gd name="connsiteY15" fmla="*/ 162733 h 1464590"/>
              <a:gd name="connsiteX16" fmla="*/ 1828800 w 6718515"/>
              <a:gd name="connsiteY16" fmla="*/ 178231 h 1464590"/>
              <a:gd name="connsiteX17" fmla="*/ 1952787 w 6718515"/>
              <a:gd name="connsiteY17" fmla="*/ 185980 h 1464590"/>
              <a:gd name="connsiteX18" fmla="*/ 2316997 w 6718515"/>
              <a:gd name="connsiteY18" fmla="*/ 193729 h 1464590"/>
              <a:gd name="connsiteX19" fmla="*/ 2371241 w 6718515"/>
              <a:gd name="connsiteY19" fmla="*/ 209228 h 1464590"/>
              <a:gd name="connsiteX20" fmla="*/ 2394488 w 6718515"/>
              <a:gd name="connsiteY20" fmla="*/ 216977 h 1464590"/>
              <a:gd name="connsiteX21" fmla="*/ 2479729 w 6718515"/>
              <a:gd name="connsiteY21" fmla="*/ 224726 h 1464590"/>
              <a:gd name="connsiteX22" fmla="*/ 2518475 w 6718515"/>
              <a:gd name="connsiteY22" fmla="*/ 232475 h 1464590"/>
              <a:gd name="connsiteX23" fmla="*/ 2572719 w 6718515"/>
              <a:gd name="connsiteY23" fmla="*/ 240224 h 1464590"/>
              <a:gd name="connsiteX24" fmla="*/ 2634712 w 6718515"/>
              <a:gd name="connsiteY24" fmla="*/ 255722 h 1464590"/>
              <a:gd name="connsiteX25" fmla="*/ 2657959 w 6718515"/>
              <a:gd name="connsiteY25" fmla="*/ 263472 h 1464590"/>
              <a:gd name="connsiteX26" fmla="*/ 2712204 w 6718515"/>
              <a:gd name="connsiteY26" fmla="*/ 271221 h 1464590"/>
              <a:gd name="connsiteX27" fmla="*/ 2758698 w 6718515"/>
              <a:gd name="connsiteY27" fmla="*/ 278970 h 1464590"/>
              <a:gd name="connsiteX28" fmla="*/ 2874936 w 6718515"/>
              <a:gd name="connsiteY28" fmla="*/ 294468 h 1464590"/>
              <a:gd name="connsiteX29" fmla="*/ 2936929 w 6718515"/>
              <a:gd name="connsiteY29" fmla="*/ 309967 h 1464590"/>
              <a:gd name="connsiteX30" fmla="*/ 2998922 w 6718515"/>
              <a:gd name="connsiteY30" fmla="*/ 317716 h 1464590"/>
              <a:gd name="connsiteX31" fmla="*/ 3130658 w 6718515"/>
              <a:gd name="connsiteY31" fmla="*/ 333214 h 1464590"/>
              <a:gd name="connsiteX32" fmla="*/ 3184902 w 6718515"/>
              <a:gd name="connsiteY32" fmla="*/ 348712 h 1464590"/>
              <a:gd name="connsiteX33" fmla="*/ 3246895 w 6718515"/>
              <a:gd name="connsiteY33" fmla="*/ 356461 h 1464590"/>
              <a:gd name="connsiteX34" fmla="*/ 3696346 w 6718515"/>
              <a:gd name="connsiteY34" fmla="*/ 364211 h 1464590"/>
              <a:gd name="connsiteX35" fmla="*/ 3773837 w 6718515"/>
              <a:gd name="connsiteY35" fmla="*/ 387458 h 1464590"/>
              <a:gd name="connsiteX36" fmla="*/ 3828082 w 6718515"/>
              <a:gd name="connsiteY36" fmla="*/ 410705 h 1464590"/>
              <a:gd name="connsiteX37" fmla="*/ 3851329 w 6718515"/>
              <a:gd name="connsiteY37" fmla="*/ 426204 h 1464590"/>
              <a:gd name="connsiteX38" fmla="*/ 3882326 w 6718515"/>
              <a:gd name="connsiteY38" fmla="*/ 464950 h 1464590"/>
              <a:gd name="connsiteX39" fmla="*/ 3913322 w 6718515"/>
              <a:gd name="connsiteY39" fmla="*/ 472699 h 1464590"/>
              <a:gd name="connsiteX40" fmla="*/ 4006312 w 6718515"/>
              <a:gd name="connsiteY40" fmla="*/ 519194 h 1464590"/>
              <a:gd name="connsiteX41" fmla="*/ 4045058 w 6718515"/>
              <a:gd name="connsiteY41" fmla="*/ 526943 h 1464590"/>
              <a:gd name="connsiteX42" fmla="*/ 4114800 w 6718515"/>
              <a:gd name="connsiteY42" fmla="*/ 565689 h 1464590"/>
              <a:gd name="connsiteX43" fmla="*/ 4176793 w 6718515"/>
              <a:gd name="connsiteY43" fmla="*/ 581187 h 1464590"/>
              <a:gd name="connsiteX44" fmla="*/ 4262034 w 6718515"/>
              <a:gd name="connsiteY44" fmla="*/ 619933 h 1464590"/>
              <a:gd name="connsiteX45" fmla="*/ 4285282 w 6718515"/>
              <a:gd name="connsiteY45" fmla="*/ 635431 h 1464590"/>
              <a:gd name="connsiteX46" fmla="*/ 4316278 w 6718515"/>
              <a:gd name="connsiteY46" fmla="*/ 643180 h 1464590"/>
              <a:gd name="connsiteX47" fmla="*/ 4362773 w 6718515"/>
              <a:gd name="connsiteY47" fmla="*/ 658678 h 1464590"/>
              <a:gd name="connsiteX48" fmla="*/ 4401519 w 6718515"/>
              <a:gd name="connsiteY48" fmla="*/ 674177 h 1464590"/>
              <a:gd name="connsiteX49" fmla="*/ 4548753 w 6718515"/>
              <a:gd name="connsiteY49" fmla="*/ 697424 h 1464590"/>
              <a:gd name="connsiteX50" fmla="*/ 4610746 w 6718515"/>
              <a:gd name="connsiteY50" fmla="*/ 705173 h 1464590"/>
              <a:gd name="connsiteX51" fmla="*/ 5114441 w 6718515"/>
              <a:gd name="connsiteY51" fmla="*/ 712922 h 1464590"/>
              <a:gd name="connsiteX52" fmla="*/ 5199682 w 6718515"/>
              <a:gd name="connsiteY52" fmla="*/ 720672 h 1464590"/>
              <a:gd name="connsiteX53" fmla="*/ 5246176 w 6718515"/>
              <a:gd name="connsiteY53" fmla="*/ 728421 h 1464590"/>
              <a:gd name="connsiteX54" fmla="*/ 5308170 w 6718515"/>
              <a:gd name="connsiteY54" fmla="*/ 736170 h 1464590"/>
              <a:gd name="connsiteX55" fmla="*/ 5346915 w 6718515"/>
              <a:gd name="connsiteY55" fmla="*/ 751668 h 1464590"/>
              <a:gd name="connsiteX56" fmla="*/ 5385661 w 6718515"/>
              <a:gd name="connsiteY56" fmla="*/ 759417 h 1464590"/>
              <a:gd name="connsiteX57" fmla="*/ 5416658 w 6718515"/>
              <a:gd name="connsiteY57" fmla="*/ 767167 h 1464590"/>
              <a:gd name="connsiteX58" fmla="*/ 5470902 w 6718515"/>
              <a:gd name="connsiteY58" fmla="*/ 821411 h 1464590"/>
              <a:gd name="connsiteX59" fmla="*/ 5532895 w 6718515"/>
              <a:gd name="connsiteY59" fmla="*/ 860156 h 1464590"/>
              <a:gd name="connsiteX60" fmla="*/ 5556143 w 6718515"/>
              <a:gd name="connsiteY60" fmla="*/ 883404 h 1464590"/>
              <a:gd name="connsiteX61" fmla="*/ 5563892 w 6718515"/>
              <a:gd name="connsiteY61" fmla="*/ 906651 h 1464590"/>
              <a:gd name="connsiteX62" fmla="*/ 5594888 w 6718515"/>
              <a:gd name="connsiteY62" fmla="*/ 960895 h 1464590"/>
              <a:gd name="connsiteX63" fmla="*/ 5618136 w 6718515"/>
              <a:gd name="connsiteY63" fmla="*/ 999641 h 1464590"/>
              <a:gd name="connsiteX64" fmla="*/ 5649132 w 6718515"/>
              <a:gd name="connsiteY64" fmla="*/ 1046136 h 1464590"/>
              <a:gd name="connsiteX65" fmla="*/ 5680129 w 6718515"/>
              <a:gd name="connsiteY65" fmla="*/ 1077133 h 1464590"/>
              <a:gd name="connsiteX66" fmla="*/ 5695627 w 6718515"/>
              <a:gd name="connsiteY66" fmla="*/ 1100380 h 1464590"/>
              <a:gd name="connsiteX67" fmla="*/ 5742122 w 6718515"/>
              <a:gd name="connsiteY67" fmla="*/ 1123628 h 1464590"/>
              <a:gd name="connsiteX68" fmla="*/ 5765370 w 6718515"/>
              <a:gd name="connsiteY68" fmla="*/ 1139126 h 1464590"/>
              <a:gd name="connsiteX69" fmla="*/ 5788617 w 6718515"/>
              <a:gd name="connsiteY69" fmla="*/ 1146875 h 1464590"/>
              <a:gd name="connsiteX70" fmla="*/ 5819614 w 6718515"/>
              <a:gd name="connsiteY70" fmla="*/ 1162373 h 1464590"/>
              <a:gd name="connsiteX71" fmla="*/ 5881607 w 6718515"/>
              <a:gd name="connsiteY71" fmla="*/ 1185621 h 1464590"/>
              <a:gd name="connsiteX72" fmla="*/ 5904854 w 6718515"/>
              <a:gd name="connsiteY72" fmla="*/ 1201119 h 1464590"/>
              <a:gd name="connsiteX73" fmla="*/ 5966848 w 6718515"/>
              <a:gd name="connsiteY73" fmla="*/ 1216617 h 1464590"/>
              <a:gd name="connsiteX74" fmla="*/ 5990095 w 6718515"/>
              <a:gd name="connsiteY74" fmla="*/ 1224367 h 1464590"/>
              <a:gd name="connsiteX75" fmla="*/ 6005593 w 6718515"/>
              <a:gd name="connsiteY75" fmla="*/ 1247614 h 1464590"/>
              <a:gd name="connsiteX76" fmla="*/ 6028841 w 6718515"/>
              <a:gd name="connsiteY76" fmla="*/ 1263112 h 1464590"/>
              <a:gd name="connsiteX77" fmla="*/ 6044339 w 6718515"/>
              <a:gd name="connsiteY77" fmla="*/ 1278611 h 1464590"/>
              <a:gd name="connsiteX78" fmla="*/ 6067587 w 6718515"/>
              <a:gd name="connsiteY78" fmla="*/ 1294109 h 1464590"/>
              <a:gd name="connsiteX79" fmla="*/ 6114082 w 6718515"/>
              <a:gd name="connsiteY79" fmla="*/ 1332855 h 1464590"/>
              <a:gd name="connsiteX80" fmla="*/ 6137329 w 6718515"/>
              <a:gd name="connsiteY80" fmla="*/ 1340604 h 1464590"/>
              <a:gd name="connsiteX81" fmla="*/ 6160576 w 6718515"/>
              <a:gd name="connsiteY81" fmla="*/ 1356102 h 1464590"/>
              <a:gd name="connsiteX82" fmla="*/ 6176075 w 6718515"/>
              <a:gd name="connsiteY82" fmla="*/ 1371600 h 1464590"/>
              <a:gd name="connsiteX83" fmla="*/ 6222570 w 6718515"/>
              <a:gd name="connsiteY83" fmla="*/ 1387099 h 1464590"/>
              <a:gd name="connsiteX84" fmla="*/ 6300061 w 6718515"/>
              <a:gd name="connsiteY84" fmla="*/ 1410346 h 1464590"/>
              <a:gd name="connsiteX85" fmla="*/ 6346556 w 6718515"/>
              <a:gd name="connsiteY85" fmla="*/ 1418095 h 1464590"/>
              <a:gd name="connsiteX86" fmla="*/ 6393051 w 6718515"/>
              <a:gd name="connsiteY86" fmla="*/ 1433594 h 1464590"/>
              <a:gd name="connsiteX87" fmla="*/ 6439546 w 6718515"/>
              <a:gd name="connsiteY87" fmla="*/ 1449092 h 1464590"/>
              <a:gd name="connsiteX88" fmla="*/ 6462793 w 6718515"/>
              <a:gd name="connsiteY88" fmla="*/ 1456841 h 1464590"/>
              <a:gd name="connsiteX89" fmla="*/ 6633275 w 6718515"/>
              <a:gd name="connsiteY89" fmla="*/ 1464590 h 1464590"/>
              <a:gd name="connsiteX90" fmla="*/ 6718515 w 6718515"/>
              <a:gd name="connsiteY90" fmla="*/ 1449092 h 146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718515" h="1464590">
                <a:moveTo>
                  <a:pt x="0" y="0"/>
                </a:moveTo>
                <a:cubicBezTo>
                  <a:pt x="7749" y="12915"/>
                  <a:pt x="13446" y="27310"/>
                  <a:pt x="23248" y="38746"/>
                </a:cubicBezTo>
                <a:cubicBezTo>
                  <a:pt x="32104" y="49078"/>
                  <a:pt x="67938" y="64435"/>
                  <a:pt x="77492" y="69743"/>
                </a:cubicBezTo>
                <a:cubicBezTo>
                  <a:pt x="132332" y="100210"/>
                  <a:pt x="96702" y="88106"/>
                  <a:pt x="147234" y="100739"/>
                </a:cubicBezTo>
                <a:cubicBezTo>
                  <a:pt x="175683" y="129190"/>
                  <a:pt x="149010" y="108247"/>
                  <a:pt x="201478" y="123987"/>
                </a:cubicBezTo>
                <a:cubicBezTo>
                  <a:pt x="214802" y="127984"/>
                  <a:pt x="227309" y="134319"/>
                  <a:pt x="240224" y="139485"/>
                </a:cubicBezTo>
                <a:lnTo>
                  <a:pt x="526943" y="131736"/>
                </a:lnTo>
                <a:cubicBezTo>
                  <a:pt x="591833" y="128718"/>
                  <a:pt x="556159" y="121244"/>
                  <a:pt x="619932" y="108489"/>
                </a:cubicBezTo>
                <a:cubicBezTo>
                  <a:pt x="677576" y="96960"/>
                  <a:pt x="861977" y="93560"/>
                  <a:pt x="875654" y="92990"/>
                </a:cubicBezTo>
                <a:cubicBezTo>
                  <a:pt x="883403" y="90407"/>
                  <a:pt x="890977" y="87222"/>
                  <a:pt x="898902" y="85241"/>
                </a:cubicBezTo>
                <a:cubicBezTo>
                  <a:pt x="1072192" y="41920"/>
                  <a:pt x="1428355" y="91924"/>
                  <a:pt x="1464590" y="92990"/>
                </a:cubicBezTo>
                <a:cubicBezTo>
                  <a:pt x="1477505" y="95573"/>
                  <a:pt x="1490365" y="98450"/>
                  <a:pt x="1503336" y="100739"/>
                </a:cubicBezTo>
                <a:lnTo>
                  <a:pt x="1596326" y="116238"/>
                </a:lnTo>
                <a:cubicBezTo>
                  <a:pt x="1604075" y="121404"/>
                  <a:pt x="1611063" y="127954"/>
                  <a:pt x="1619573" y="131736"/>
                </a:cubicBezTo>
                <a:cubicBezTo>
                  <a:pt x="1662326" y="150737"/>
                  <a:pt x="1663140" y="144564"/>
                  <a:pt x="1704814" y="154983"/>
                </a:cubicBezTo>
                <a:cubicBezTo>
                  <a:pt x="1712738" y="156964"/>
                  <a:pt x="1720137" y="160752"/>
                  <a:pt x="1728061" y="162733"/>
                </a:cubicBezTo>
                <a:cubicBezTo>
                  <a:pt x="1757606" y="170120"/>
                  <a:pt x="1800574" y="175879"/>
                  <a:pt x="1828800" y="178231"/>
                </a:cubicBezTo>
                <a:cubicBezTo>
                  <a:pt x="1870067" y="181670"/>
                  <a:pt x="1911398" y="184666"/>
                  <a:pt x="1952787" y="185980"/>
                </a:cubicBezTo>
                <a:cubicBezTo>
                  <a:pt x="2074157" y="189833"/>
                  <a:pt x="2195594" y="191146"/>
                  <a:pt x="2316997" y="193729"/>
                </a:cubicBezTo>
                <a:lnTo>
                  <a:pt x="2371241" y="209228"/>
                </a:lnTo>
                <a:cubicBezTo>
                  <a:pt x="2379065" y="211575"/>
                  <a:pt x="2386402" y="215822"/>
                  <a:pt x="2394488" y="216977"/>
                </a:cubicBezTo>
                <a:cubicBezTo>
                  <a:pt x="2422732" y="221012"/>
                  <a:pt x="2451315" y="222143"/>
                  <a:pt x="2479729" y="224726"/>
                </a:cubicBezTo>
                <a:cubicBezTo>
                  <a:pt x="2492644" y="227309"/>
                  <a:pt x="2505483" y="230310"/>
                  <a:pt x="2518475" y="232475"/>
                </a:cubicBezTo>
                <a:cubicBezTo>
                  <a:pt x="2536491" y="235478"/>
                  <a:pt x="2554809" y="236642"/>
                  <a:pt x="2572719" y="240224"/>
                </a:cubicBezTo>
                <a:cubicBezTo>
                  <a:pt x="2593606" y="244401"/>
                  <a:pt x="2614162" y="250117"/>
                  <a:pt x="2634712" y="255722"/>
                </a:cubicBezTo>
                <a:cubicBezTo>
                  <a:pt x="2642592" y="257871"/>
                  <a:pt x="2649949" y="261870"/>
                  <a:pt x="2657959" y="263472"/>
                </a:cubicBezTo>
                <a:cubicBezTo>
                  <a:pt x="2675870" y="267054"/>
                  <a:pt x="2694151" y="268444"/>
                  <a:pt x="2712204" y="271221"/>
                </a:cubicBezTo>
                <a:cubicBezTo>
                  <a:pt x="2727733" y="273610"/>
                  <a:pt x="2743144" y="276748"/>
                  <a:pt x="2758698" y="278970"/>
                </a:cubicBezTo>
                <a:cubicBezTo>
                  <a:pt x="2778496" y="281798"/>
                  <a:pt x="2852979" y="290076"/>
                  <a:pt x="2874936" y="294468"/>
                </a:cubicBezTo>
                <a:cubicBezTo>
                  <a:pt x="2895823" y="298645"/>
                  <a:pt x="2915993" y="306041"/>
                  <a:pt x="2936929" y="309967"/>
                </a:cubicBezTo>
                <a:cubicBezTo>
                  <a:pt x="2957397" y="313805"/>
                  <a:pt x="2978339" y="314549"/>
                  <a:pt x="2998922" y="317716"/>
                </a:cubicBezTo>
                <a:cubicBezTo>
                  <a:pt x="3113492" y="335342"/>
                  <a:pt x="2917509" y="315452"/>
                  <a:pt x="3130658" y="333214"/>
                </a:cubicBezTo>
                <a:cubicBezTo>
                  <a:pt x="3148739" y="338380"/>
                  <a:pt x="3166462" y="345024"/>
                  <a:pt x="3184902" y="348712"/>
                </a:cubicBezTo>
                <a:cubicBezTo>
                  <a:pt x="3205323" y="352796"/>
                  <a:pt x="3226079" y="355830"/>
                  <a:pt x="3246895" y="356461"/>
                </a:cubicBezTo>
                <a:cubicBezTo>
                  <a:pt x="3396666" y="361000"/>
                  <a:pt x="3546529" y="361628"/>
                  <a:pt x="3696346" y="364211"/>
                </a:cubicBezTo>
                <a:cubicBezTo>
                  <a:pt x="3713674" y="368543"/>
                  <a:pt x="3762516" y="379911"/>
                  <a:pt x="3773837" y="387458"/>
                </a:cubicBezTo>
                <a:cubicBezTo>
                  <a:pt x="3805947" y="408864"/>
                  <a:pt x="3788050" y="400697"/>
                  <a:pt x="3828082" y="410705"/>
                </a:cubicBezTo>
                <a:cubicBezTo>
                  <a:pt x="3835831" y="415871"/>
                  <a:pt x="3844744" y="419618"/>
                  <a:pt x="3851329" y="426204"/>
                </a:cubicBezTo>
                <a:cubicBezTo>
                  <a:pt x="3863024" y="437899"/>
                  <a:pt x="3869094" y="455026"/>
                  <a:pt x="3882326" y="464950"/>
                </a:cubicBezTo>
                <a:cubicBezTo>
                  <a:pt x="3890846" y="471340"/>
                  <a:pt x="3902990" y="470116"/>
                  <a:pt x="3913322" y="472699"/>
                </a:cubicBezTo>
                <a:cubicBezTo>
                  <a:pt x="3975720" y="511697"/>
                  <a:pt x="3955445" y="507890"/>
                  <a:pt x="4006312" y="519194"/>
                </a:cubicBezTo>
                <a:cubicBezTo>
                  <a:pt x="4019169" y="522051"/>
                  <a:pt x="4032143" y="524360"/>
                  <a:pt x="4045058" y="526943"/>
                </a:cubicBezTo>
                <a:cubicBezTo>
                  <a:pt x="4075355" y="547141"/>
                  <a:pt x="4073684" y="547415"/>
                  <a:pt x="4114800" y="565689"/>
                </a:cubicBezTo>
                <a:cubicBezTo>
                  <a:pt x="4134294" y="574353"/>
                  <a:pt x="4156238" y="577076"/>
                  <a:pt x="4176793" y="581187"/>
                </a:cubicBezTo>
                <a:cubicBezTo>
                  <a:pt x="4269576" y="636855"/>
                  <a:pt x="4157834" y="573622"/>
                  <a:pt x="4262034" y="619933"/>
                </a:cubicBezTo>
                <a:cubicBezTo>
                  <a:pt x="4270545" y="623716"/>
                  <a:pt x="4276722" y="631762"/>
                  <a:pt x="4285282" y="635431"/>
                </a:cubicBezTo>
                <a:cubicBezTo>
                  <a:pt x="4295071" y="639626"/>
                  <a:pt x="4306077" y="640120"/>
                  <a:pt x="4316278" y="643180"/>
                </a:cubicBezTo>
                <a:cubicBezTo>
                  <a:pt x="4331926" y="647874"/>
                  <a:pt x="4347420" y="653095"/>
                  <a:pt x="4362773" y="658678"/>
                </a:cubicBezTo>
                <a:cubicBezTo>
                  <a:pt x="4375846" y="663432"/>
                  <a:pt x="4387901" y="671340"/>
                  <a:pt x="4401519" y="674177"/>
                </a:cubicBezTo>
                <a:cubicBezTo>
                  <a:pt x="4450161" y="684311"/>
                  <a:pt x="4499451" y="691261"/>
                  <a:pt x="4548753" y="697424"/>
                </a:cubicBezTo>
                <a:cubicBezTo>
                  <a:pt x="4569417" y="700007"/>
                  <a:pt x="4589929" y="704603"/>
                  <a:pt x="4610746" y="705173"/>
                </a:cubicBezTo>
                <a:cubicBezTo>
                  <a:pt x="4778601" y="709772"/>
                  <a:pt x="4946543" y="710339"/>
                  <a:pt x="5114441" y="712922"/>
                </a:cubicBezTo>
                <a:cubicBezTo>
                  <a:pt x="5142855" y="715505"/>
                  <a:pt x="5171347" y="717338"/>
                  <a:pt x="5199682" y="720672"/>
                </a:cubicBezTo>
                <a:cubicBezTo>
                  <a:pt x="5215286" y="722508"/>
                  <a:pt x="5230622" y="726199"/>
                  <a:pt x="5246176" y="728421"/>
                </a:cubicBezTo>
                <a:cubicBezTo>
                  <a:pt x="5266792" y="731366"/>
                  <a:pt x="5287505" y="733587"/>
                  <a:pt x="5308170" y="736170"/>
                </a:cubicBezTo>
                <a:cubicBezTo>
                  <a:pt x="5321085" y="741336"/>
                  <a:pt x="5333592" y="747671"/>
                  <a:pt x="5346915" y="751668"/>
                </a:cubicBezTo>
                <a:cubicBezTo>
                  <a:pt x="5359531" y="755453"/>
                  <a:pt x="5372804" y="756560"/>
                  <a:pt x="5385661" y="759417"/>
                </a:cubicBezTo>
                <a:cubicBezTo>
                  <a:pt x="5396058" y="761727"/>
                  <a:pt x="5406326" y="764584"/>
                  <a:pt x="5416658" y="767167"/>
                </a:cubicBezTo>
                <a:cubicBezTo>
                  <a:pt x="5434739" y="785248"/>
                  <a:pt x="5448975" y="808255"/>
                  <a:pt x="5470902" y="821411"/>
                </a:cubicBezTo>
                <a:cubicBezTo>
                  <a:pt x="5476305" y="824653"/>
                  <a:pt x="5522671" y="851636"/>
                  <a:pt x="5532895" y="860156"/>
                </a:cubicBezTo>
                <a:cubicBezTo>
                  <a:pt x="5541314" y="867172"/>
                  <a:pt x="5548394" y="875655"/>
                  <a:pt x="5556143" y="883404"/>
                </a:cubicBezTo>
                <a:cubicBezTo>
                  <a:pt x="5558726" y="891153"/>
                  <a:pt x="5560674" y="899143"/>
                  <a:pt x="5563892" y="906651"/>
                </a:cubicBezTo>
                <a:cubicBezTo>
                  <a:pt x="5575691" y="934182"/>
                  <a:pt x="5579322" y="937547"/>
                  <a:pt x="5594888" y="960895"/>
                </a:cubicBezTo>
                <a:cubicBezTo>
                  <a:pt x="5609705" y="1005348"/>
                  <a:pt x="5592605" y="965600"/>
                  <a:pt x="5618136" y="999641"/>
                </a:cubicBezTo>
                <a:cubicBezTo>
                  <a:pt x="5629312" y="1014542"/>
                  <a:pt x="5635961" y="1032965"/>
                  <a:pt x="5649132" y="1046136"/>
                </a:cubicBezTo>
                <a:cubicBezTo>
                  <a:pt x="5659464" y="1056468"/>
                  <a:pt x="5672024" y="1064975"/>
                  <a:pt x="5680129" y="1077133"/>
                </a:cubicBezTo>
                <a:cubicBezTo>
                  <a:pt x="5685295" y="1084882"/>
                  <a:pt x="5689042" y="1093795"/>
                  <a:pt x="5695627" y="1100380"/>
                </a:cubicBezTo>
                <a:cubicBezTo>
                  <a:pt x="5717832" y="1122585"/>
                  <a:pt x="5716915" y="1111024"/>
                  <a:pt x="5742122" y="1123628"/>
                </a:cubicBezTo>
                <a:cubicBezTo>
                  <a:pt x="5750452" y="1127793"/>
                  <a:pt x="5757040" y="1134961"/>
                  <a:pt x="5765370" y="1139126"/>
                </a:cubicBezTo>
                <a:cubicBezTo>
                  <a:pt x="5772676" y="1142779"/>
                  <a:pt x="5781109" y="1143657"/>
                  <a:pt x="5788617" y="1146875"/>
                </a:cubicBezTo>
                <a:cubicBezTo>
                  <a:pt x="5799235" y="1151425"/>
                  <a:pt x="5809058" y="1157681"/>
                  <a:pt x="5819614" y="1162373"/>
                </a:cubicBezTo>
                <a:cubicBezTo>
                  <a:pt x="5847423" y="1174733"/>
                  <a:pt x="5856039" y="1177099"/>
                  <a:pt x="5881607" y="1185621"/>
                </a:cubicBezTo>
                <a:cubicBezTo>
                  <a:pt x="5889356" y="1190787"/>
                  <a:pt x="5896524" y="1196954"/>
                  <a:pt x="5904854" y="1201119"/>
                </a:cubicBezTo>
                <a:cubicBezTo>
                  <a:pt x="5922568" y="1209976"/>
                  <a:pt x="5949164" y="1212196"/>
                  <a:pt x="5966848" y="1216617"/>
                </a:cubicBezTo>
                <a:cubicBezTo>
                  <a:pt x="5974772" y="1218598"/>
                  <a:pt x="5982346" y="1221784"/>
                  <a:pt x="5990095" y="1224367"/>
                </a:cubicBezTo>
                <a:cubicBezTo>
                  <a:pt x="5995261" y="1232116"/>
                  <a:pt x="5999008" y="1241029"/>
                  <a:pt x="6005593" y="1247614"/>
                </a:cubicBezTo>
                <a:cubicBezTo>
                  <a:pt x="6012179" y="1254199"/>
                  <a:pt x="6021568" y="1257294"/>
                  <a:pt x="6028841" y="1263112"/>
                </a:cubicBezTo>
                <a:cubicBezTo>
                  <a:pt x="6034546" y="1267676"/>
                  <a:pt x="6038634" y="1274047"/>
                  <a:pt x="6044339" y="1278611"/>
                </a:cubicBezTo>
                <a:cubicBezTo>
                  <a:pt x="6051612" y="1284429"/>
                  <a:pt x="6060432" y="1288147"/>
                  <a:pt x="6067587" y="1294109"/>
                </a:cubicBezTo>
                <a:cubicBezTo>
                  <a:pt x="6093295" y="1315532"/>
                  <a:pt x="6085221" y="1318424"/>
                  <a:pt x="6114082" y="1332855"/>
                </a:cubicBezTo>
                <a:cubicBezTo>
                  <a:pt x="6121388" y="1336508"/>
                  <a:pt x="6130023" y="1336951"/>
                  <a:pt x="6137329" y="1340604"/>
                </a:cubicBezTo>
                <a:cubicBezTo>
                  <a:pt x="6145659" y="1344769"/>
                  <a:pt x="6153304" y="1350284"/>
                  <a:pt x="6160576" y="1356102"/>
                </a:cubicBezTo>
                <a:cubicBezTo>
                  <a:pt x="6166281" y="1360666"/>
                  <a:pt x="6169540" y="1368333"/>
                  <a:pt x="6176075" y="1371600"/>
                </a:cubicBezTo>
                <a:cubicBezTo>
                  <a:pt x="6190687" y="1378906"/>
                  <a:pt x="6207072" y="1381933"/>
                  <a:pt x="6222570" y="1387099"/>
                </a:cubicBezTo>
                <a:cubicBezTo>
                  <a:pt x="6248261" y="1395663"/>
                  <a:pt x="6273425" y="1405019"/>
                  <a:pt x="6300061" y="1410346"/>
                </a:cubicBezTo>
                <a:cubicBezTo>
                  <a:pt x="6315468" y="1413427"/>
                  <a:pt x="6331313" y="1414284"/>
                  <a:pt x="6346556" y="1418095"/>
                </a:cubicBezTo>
                <a:cubicBezTo>
                  <a:pt x="6362405" y="1422057"/>
                  <a:pt x="6377553" y="1428428"/>
                  <a:pt x="6393051" y="1433594"/>
                </a:cubicBezTo>
                <a:lnTo>
                  <a:pt x="6439546" y="1449092"/>
                </a:lnTo>
                <a:cubicBezTo>
                  <a:pt x="6447295" y="1451675"/>
                  <a:pt x="6454633" y="1456470"/>
                  <a:pt x="6462793" y="1456841"/>
                </a:cubicBezTo>
                <a:lnTo>
                  <a:pt x="6633275" y="1464590"/>
                </a:lnTo>
                <a:cubicBezTo>
                  <a:pt x="6708757" y="1456203"/>
                  <a:pt x="6682096" y="1467302"/>
                  <a:pt x="6718515" y="1449092"/>
                </a:cubicBezTo>
              </a:path>
            </a:pathLst>
          </a:cu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01415597-DD14-46B0-8BCE-8EEAC8A497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340"/>
          <a:stretch/>
        </p:blipFill>
        <p:spPr>
          <a:xfrm>
            <a:off x="6950844" y="4719784"/>
            <a:ext cx="4714008" cy="1289244"/>
          </a:xfrm>
          <a:prstGeom prst="rect">
            <a:avLst/>
          </a:prstGeom>
          <a:noFill/>
          <a:ln w="28575" cmpd="sng">
            <a:noFill/>
          </a:ln>
          <a:effectLst>
            <a:outerShdw blurRad="50800" dist="38100" dir="8100000" algn="tr" rotWithShape="0">
              <a:schemeClr val="tx1">
                <a:alpha val="40000"/>
              </a:schemeClr>
            </a:outerShdw>
          </a:effectLst>
        </p:spPr>
      </p:pic>
      <p:sp>
        <p:nvSpPr>
          <p:cNvPr id="19" name="TextBox 18">
            <a:extLst>
              <a:ext uri="{FF2B5EF4-FFF2-40B4-BE49-F238E27FC236}">
                <a16:creationId xmlns:a16="http://schemas.microsoft.com/office/drawing/2014/main" id="{1CFD892F-8820-4874-A124-8B35ED64C358}"/>
              </a:ext>
            </a:extLst>
          </p:cNvPr>
          <p:cNvSpPr txBox="1"/>
          <p:nvPr/>
        </p:nvSpPr>
        <p:spPr>
          <a:xfrm>
            <a:off x="11565613" y="4544540"/>
            <a:ext cx="557611" cy="307777"/>
          </a:xfrm>
          <a:prstGeom prst="rect">
            <a:avLst/>
          </a:prstGeom>
          <a:solidFill>
            <a:srgbClr val="FFFFFF"/>
          </a:solidFill>
          <a:ln>
            <a:solidFill>
              <a:schemeClr val="tx1"/>
            </a:solidFill>
          </a:ln>
        </p:spPr>
        <p:txBody>
          <a:bodyPr wrap="square" rtlCol="0">
            <a:spAutoFit/>
          </a:bodyPr>
          <a:lstStyle/>
          <a:p>
            <a:pPr algn="ctr"/>
            <a:r>
              <a:rPr lang="en-US" sz="1400" dirty="0">
                <a:latin typeface="Arial" panose="020B0604020202020204" pitchFamily="34" charset="0"/>
                <a:cs typeface="Arial" panose="020B0604020202020204" pitchFamily="34" charset="0"/>
              </a:rPr>
              <a:t>Lab</a:t>
            </a:r>
          </a:p>
        </p:txBody>
      </p:sp>
      <p:sp>
        <p:nvSpPr>
          <p:cNvPr id="22" name="TextBox 21">
            <a:extLst>
              <a:ext uri="{FF2B5EF4-FFF2-40B4-BE49-F238E27FC236}">
                <a16:creationId xmlns:a16="http://schemas.microsoft.com/office/drawing/2014/main" id="{75033F79-F58E-4B87-8931-1C14C0EA0C7C}"/>
              </a:ext>
            </a:extLst>
          </p:cNvPr>
          <p:cNvSpPr txBox="1"/>
          <p:nvPr/>
        </p:nvSpPr>
        <p:spPr>
          <a:xfrm>
            <a:off x="5706650" y="926676"/>
            <a:ext cx="1757619" cy="307777"/>
          </a:xfrm>
          <a:prstGeom prst="rect">
            <a:avLst/>
          </a:prstGeom>
          <a:solidFill>
            <a:srgbClr val="FFFFFF"/>
          </a:solidFill>
          <a:ln>
            <a:solidFill>
              <a:schemeClr val="tx1"/>
            </a:solidFill>
          </a:ln>
        </p:spPr>
        <p:txBody>
          <a:bodyPr wrap="square" rtlCol="0">
            <a:spAutoFit/>
          </a:bodyPr>
          <a:lstStyle/>
          <a:p>
            <a:pPr algn="ctr"/>
            <a:r>
              <a:rPr lang="en-US" sz="1400" dirty="0">
                <a:latin typeface="Arial" panose="020B0604020202020204" pitchFamily="34" charset="0"/>
                <a:cs typeface="Arial" panose="020B0604020202020204" pitchFamily="34" charset="0"/>
              </a:rPr>
              <a:t>O</a:t>
            </a:r>
            <a:r>
              <a:rPr lang="en-US" sz="1400" baseline="-25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-Regolith ISRU</a:t>
            </a:r>
          </a:p>
        </p:txBody>
      </p:sp>
      <p:pic>
        <p:nvPicPr>
          <p:cNvPr id="27" name="Picture 26">
            <a:extLst>
              <a:ext uri="{FF2B5EF4-FFF2-40B4-BE49-F238E27FC236}">
                <a16:creationId xmlns:a16="http://schemas.microsoft.com/office/drawing/2014/main" id="{D1A0912F-3102-4560-9B2A-D3B2DF2F0E8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334"/>
          <a:stretch/>
        </p:blipFill>
        <p:spPr>
          <a:xfrm>
            <a:off x="-68409" y="2227400"/>
            <a:ext cx="1566389" cy="704010"/>
          </a:xfrm>
          <a:prstGeom prst="rect">
            <a:avLst/>
          </a:prstGeom>
        </p:spPr>
      </p:pic>
      <p:pic>
        <p:nvPicPr>
          <p:cNvPr id="28" name="Picture 27">
            <a:extLst>
              <a:ext uri="{FF2B5EF4-FFF2-40B4-BE49-F238E27FC236}">
                <a16:creationId xmlns:a16="http://schemas.microsoft.com/office/drawing/2014/main" id="{3CA237D9-6C40-4EA6-9294-72613EC91D90}"/>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422"/>
          <a:stretch/>
        </p:blipFill>
        <p:spPr>
          <a:xfrm>
            <a:off x="8636428" y="334254"/>
            <a:ext cx="2720149" cy="697450"/>
          </a:xfrm>
          <a:prstGeom prst="rect">
            <a:avLst/>
          </a:prstGeom>
        </p:spPr>
      </p:pic>
      <p:sp>
        <p:nvSpPr>
          <p:cNvPr id="29" name="Freeform: Shape 28">
            <a:extLst>
              <a:ext uri="{FF2B5EF4-FFF2-40B4-BE49-F238E27FC236}">
                <a16:creationId xmlns:a16="http://schemas.microsoft.com/office/drawing/2014/main" id="{87D80E1F-B5CF-4E30-8D0B-9FBC5B066BE9}"/>
              </a:ext>
            </a:extLst>
          </p:cNvPr>
          <p:cNvSpPr/>
          <p:nvPr/>
        </p:nvSpPr>
        <p:spPr>
          <a:xfrm rot="1931639">
            <a:off x="7645779" y="1145711"/>
            <a:ext cx="1209775" cy="433893"/>
          </a:xfrm>
          <a:custGeom>
            <a:avLst/>
            <a:gdLst>
              <a:gd name="connsiteX0" fmla="*/ 0 w 2255520"/>
              <a:gd name="connsiteY0" fmla="*/ 0 h 322217"/>
              <a:gd name="connsiteX1" fmla="*/ 52251 w 2255520"/>
              <a:gd name="connsiteY1" fmla="*/ 26126 h 322217"/>
              <a:gd name="connsiteX2" fmla="*/ 104503 w 2255520"/>
              <a:gd name="connsiteY2" fmla="*/ 52252 h 322217"/>
              <a:gd name="connsiteX3" fmla="*/ 121920 w 2255520"/>
              <a:gd name="connsiteY3" fmla="*/ 78377 h 322217"/>
              <a:gd name="connsiteX4" fmla="*/ 182880 w 2255520"/>
              <a:gd name="connsiteY4" fmla="*/ 95795 h 322217"/>
              <a:gd name="connsiteX5" fmla="*/ 209005 w 2255520"/>
              <a:gd name="connsiteY5" fmla="*/ 113212 h 322217"/>
              <a:gd name="connsiteX6" fmla="*/ 261257 w 2255520"/>
              <a:gd name="connsiteY6" fmla="*/ 130629 h 322217"/>
              <a:gd name="connsiteX7" fmla="*/ 400594 w 2255520"/>
              <a:gd name="connsiteY7" fmla="*/ 121920 h 322217"/>
              <a:gd name="connsiteX8" fmla="*/ 426720 w 2255520"/>
              <a:gd name="connsiteY8" fmla="*/ 113212 h 322217"/>
              <a:gd name="connsiteX9" fmla="*/ 592183 w 2255520"/>
              <a:gd name="connsiteY9" fmla="*/ 104503 h 322217"/>
              <a:gd name="connsiteX10" fmla="*/ 661851 w 2255520"/>
              <a:gd name="connsiteY10" fmla="*/ 87086 h 322217"/>
              <a:gd name="connsiteX11" fmla="*/ 687977 w 2255520"/>
              <a:gd name="connsiteY11" fmla="*/ 78377 h 322217"/>
              <a:gd name="connsiteX12" fmla="*/ 957943 w 2255520"/>
              <a:gd name="connsiteY12" fmla="*/ 87086 h 322217"/>
              <a:gd name="connsiteX13" fmla="*/ 1010194 w 2255520"/>
              <a:gd name="connsiteY13" fmla="*/ 95795 h 322217"/>
              <a:gd name="connsiteX14" fmla="*/ 1123405 w 2255520"/>
              <a:gd name="connsiteY14" fmla="*/ 121920 h 322217"/>
              <a:gd name="connsiteX15" fmla="*/ 1193074 w 2255520"/>
              <a:gd name="connsiteY15" fmla="*/ 156755 h 322217"/>
              <a:gd name="connsiteX16" fmla="*/ 1254034 w 2255520"/>
              <a:gd name="connsiteY16" fmla="*/ 182880 h 322217"/>
              <a:gd name="connsiteX17" fmla="*/ 1280160 w 2255520"/>
              <a:gd name="connsiteY17" fmla="*/ 191589 h 322217"/>
              <a:gd name="connsiteX18" fmla="*/ 1306285 w 2255520"/>
              <a:gd name="connsiteY18" fmla="*/ 209006 h 322217"/>
              <a:gd name="connsiteX19" fmla="*/ 1428205 w 2255520"/>
              <a:gd name="connsiteY19" fmla="*/ 226423 h 322217"/>
              <a:gd name="connsiteX20" fmla="*/ 1811383 w 2255520"/>
              <a:gd name="connsiteY20" fmla="*/ 252549 h 322217"/>
              <a:gd name="connsiteX21" fmla="*/ 1863634 w 2255520"/>
              <a:gd name="connsiteY21" fmla="*/ 269966 h 322217"/>
              <a:gd name="connsiteX22" fmla="*/ 1907177 w 2255520"/>
              <a:gd name="connsiteY22" fmla="*/ 287383 h 322217"/>
              <a:gd name="connsiteX23" fmla="*/ 1950720 w 2255520"/>
              <a:gd name="connsiteY23" fmla="*/ 296092 h 322217"/>
              <a:gd name="connsiteX24" fmla="*/ 2029097 w 2255520"/>
              <a:gd name="connsiteY24" fmla="*/ 322217 h 322217"/>
              <a:gd name="connsiteX25" fmla="*/ 2055223 w 2255520"/>
              <a:gd name="connsiteY25" fmla="*/ 313509 h 322217"/>
              <a:gd name="connsiteX26" fmla="*/ 2098765 w 2255520"/>
              <a:gd name="connsiteY26" fmla="*/ 269966 h 322217"/>
              <a:gd name="connsiteX27" fmla="*/ 2116183 w 2255520"/>
              <a:gd name="connsiteY27" fmla="*/ 252549 h 322217"/>
              <a:gd name="connsiteX28" fmla="*/ 2142308 w 2255520"/>
              <a:gd name="connsiteY28" fmla="*/ 243840 h 322217"/>
              <a:gd name="connsiteX29" fmla="*/ 2194560 w 2255520"/>
              <a:gd name="connsiteY29" fmla="*/ 209006 h 322217"/>
              <a:gd name="connsiteX30" fmla="*/ 2211977 w 2255520"/>
              <a:gd name="connsiteY30" fmla="*/ 182880 h 322217"/>
              <a:gd name="connsiteX31" fmla="*/ 2238103 w 2255520"/>
              <a:gd name="connsiteY31" fmla="*/ 174172 h 322217"/>
              <a:gd name="connsiteX32" fmla="*/ 2255520 w 2255520"/>
              <a:gd name="connsiteY32" fmla="*/ 165463 h 322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255520" h="322217">
                <a:moveTo>
                  <a:pt x="0" y="0"/>
                </a:moveTo>
                <a:cubicBezTo>
                  <a:pt x="17417" y="8709"/>
                  <a:pt x="35229" y="16669"/>
                  <a:pt x="52251" y="26126"/>
                </a:cubicBezTo>
                <a:cubicBezTo>
                  <a:pt x="102896" y="54262"/>
                  <a:pt x="53642" y="35298"/>
                  <a:pt x="104503" y="52252"/>
                </a:cubicBezTo>
                <a:cubicBezTo>
                  <a:pt x="110309" y="60960"/>
                  <a:pt x="113747" y="71839"/>
                  <a:pt x="121920" y="78377"/>
                </a:cubicBezTo>
                <a:cubicBezTo>
                  <a:pt x="127600" y="82921"/>
                  <a:pt x="180603" y="95226"/>
                  <a:pt x="182880" y="95795"/>
                </a:cubicBezTo>
                <a:cubicBezTo>
                  <a:pt x="191588" y="101601"/>
                  <a:pt x="199441" y="108961"/>
                  <a:pt x="209005" y="113212"/>
                </a:cubicBezTo>
                <a:cubicBezTo>
                  <a:pt x="225782" y="120668"/>
                  <a:pt x="261257" y="130629"/>
                  <a:pt x="261257" y="130629"/>
                </a:cubicBezTo>
                <a:cubicBezTo>
                  <a:pt x="307703" y="127726"/>
                  <a:pt x="354313" y="126792"/>
                  <a:pt x="400594" y="121920"/>
                </a:cubicBezTo>
                <a:cubicBezTo>
                  <a:pt x="409723" y="120959"/>
                  <a:pt x="417578" y="114043"/>
                  <a:pt x="426720" y="113212"/>
                </a:cubicBezTo>
                <a:cubicBezTo>
                  <a:pt x="481724" y="108212"/>
                  <a:pt x="537029" y="107406"/>
                  <a:pt x="592183" y="104503"/>
                </a:cubicBezTo>
                <a:cubicBezTo>
                  <a:pt x="651908" y="84596"/>
                  <a:pt x="577771" y="108107"/>
                  <a:pt x="661851" y="87086"/>
                </a:cubicBezTo>
                <a:cubicBezTo>
                  <a:pt x="670757" y="84859"/>
                  <a:pt x="679268" y="81280"/>
                  <a:pt x="687977" y="78377"/>
                </a:cubicBezTo>
                <a:cubicBezTo>
                  <a:pt x="777966" y="81280"/>
                  <a:pt x="868039" y="82226"/>
                  <a:pt x="957943" y="87086"/>
                </a:cubicBezTo>
                <a:cubicBezTo>
                  <a:pt x="975575" y="88039"/>
                  <a:pt x="992839" y="92541"/>
                  <a:pt x="1010194" y="95795"/>
                </a:cubicBezTo>
                <a:cubicBezTo>
                  <a:pt x="1098047" y="112268"/>
                  <a:pt x="1071749" y="104702"/>
                  <a:pt x="1123405" y="121920"/>
                </a:cubicBezTo>
                <a:cubicBezTo>
                  <a:pt x="1180658" y="179170"/>
                  <a:pt x="1072991" y="76701"/>
                  <a:pt x="1193074" y="156755"/>
                </a:cubicBezTo>
                <a:cubicBezTo>
                  <a:pt x="1232848" y="183271"/>
                  <a:pt x="1204827" y="168821"/>
                  <a:pt x="1254034" y="182880"/>
                </a:cubicBezTo>
                <a:cubicBezTo>
                  <a:pt x="1262861" y="185402"/>
                  <a:pt x="1271949" y="187484"/>
                  <a:pt x="1280160" y="191589"/>
                </a:cubicBezTo>
                <a:cubicBezTo>
                  <a:pt x="1289521" y="196270"/>
                  <a:pt x="1296097" y="206609"/>
                  <a:pt x="1306285" y="209006"/>
                </a:cubicBezTo>
                <a:cubicBezTo>
                  <a:pt x="1346246" y="218409"/>
                  <a:pt x="1387711" y="219674"/>
                  <a:pt x="1428205" y="226423"/>
                </a:cubicBezTo>
                <a:cubicBezTo>
                  <a:pt x="1589415" y="253292"/>
                  <a:pt x="1462824" y="234204"/>
                  <a:pt x="1811383" y="252549"/>
                </a:cubicBezTo>
                <a:cubicBezTo>
                  <a:pt x="1828800" y="258355"/>
                  <a:pt x="1846380" y="263692"/>
                  <a:pt x="1863634" y="269966"/>
                </a:cubicBezTo>
                <a:cubicBezTo>
                  <a:pt x="1878325" y="275308"/>
                  <a:pt x="1892204" y="282891"/>
                  <a:pt x="1907177" y="287383"/>
                </a:cubicBezTo>
                <a:cubicBezTo>
                  <a:pt x="1921355" y="291636"/>
                  <a:pt x="1936206" y="293189"/>
                  <a:pt x="1950720" y="296092"/>
                </a:cubicBezTo>
                <a:cubicBezTo>
                  <a:pt x="1982265" y="317122"/>
                  <a:pt x="1982164" y="322217"/>
                  <a:pt x="2029097" y="322217"/>
                </a:cubicBezTo>
                <a:cubicBezTo>
                  <a:pt x="2038277" y="322217"/>
                  <a:pt x="2046514" y="316412"/>
                  <a:pt x="2055223" y="313509"/>
                </a:cubicBezTo>
                <a:cubicBezTo>
                  <a:pt x="2085079" y="268724"/>
                  <a:pt x="2057298" y="303139"/>
                  <a:pt x="2098765" y="269966"/>
                </a:cubicBezTo>
                <a:cubicBezTo>
                  <a:pt x="2105176" y="264837"/>
                  <a:pt x="2109142" y="256773"/>
                  <a:pt x="2116183" y="252549"/>
                </a:cubicBezTo>
                <a:cubicBezTo>
                  <a:pt x="2124054" y="247826"/>
                  <a:pt x="2134284" y="248298"/>
                  <a:pt x="2142308" y="243840"/>
                </a:cubicBezTo>
                <a:cubicBezTo>
                  <a:pt x="2160607" y="233674"/>
                  <a:pt x="2194560" y="209006"/>
                  <a:pt x="2194560" y="209006"/>
                </a:cubicBezTo>
                <a:cubicBezTo>
                  <a:pt x="2200366" y="200297"/>
                  <a:pt x="2203804" y="189418"/>
                  <a:pt x="2211977" y="182880"/>
                </a:cubicBezTo>
                <a:cubicBezTo>
                  <a:pt x="2219145" y="177146"/>
                  <a:pt x="2229580" y="177581"/>
                  <a:pt x="2238103" y="174172"/>
                </a:cubicBezTo>
                <a:cubicBezTo>
                  <a:pt x="2244130" y="171761"/>
                  <a:pt x="2249714" y="168366"/>
                  <a:pt x="2255520" y="165463"/>
                </a:cubicBezTo>
              </a:path>
            </a:pathLst>
          </a:cu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0A0A2CDF-1139-4558-9FD6-5803A7555BC0}"/>
              </a:ext>
            </a:extLst>
          </p:cNvPr>
          <p:cNvSpPr/>
          <p:nvPr/>
        </p:nvSpPr>
        <p:spPr>
          <a:xfrm>
            <a:off x="10067109" y="5895703"/>
            <a:ext cx="1158240" cy="731520"/>
          </a:xfrm>
          <a:custGeom>
            <a:avLst/>
            <a:gdLst>
              <a:gd name="connsiteX0" fmla="*/ 0 w 1158240"/>
              <a:gd name="connsiteY0" fmla="*/ 731520 h 731520"/>
              <a:gd name="connsiteX1" fmla="*/ 818605 w 1158240"/>
              <a:gd name="connsiteY1" fmla="*/ 243840 h 731520"/>
              <a:gd name="connsiteX2" fmla="*/ 862148 w 1158240"/>
              <a:gd name="connsiteY2" fmla="*/ 200297 h 731520"/>
              <a:gd name="connsiteX3" fmla="*/ 975360 w 1158240"/>
              <a:gd name="connsiteY3" fmla="*/ 165463 h 731520"/>
              <a:gd name="connsiteX4" fmla="*/ 992777 w 1158240"/>
              <a:gd name="connsiteY4" fmla="*/ 139337 h 731520"/>
              <a:gd name="connsiteX5" fmla="*/ 1036320 w 1158240"/>
              <a:gd name="connsiteY5" fmla="*/ 95794 h 731520"/>
              <a:gd name="connsiteX6" fmla="*/ 1053737 w 1158240"/>
              <a:gd name="connsiteY6" fmla="*/ 69668 h 731520"/>
              <a:gd name="connsiteX7" fmla="*/ 1079862 w 1158240"/>
              <a:gd name="connsiteY7" fmla="*/ 60960 h 731520"/>
              <a:gd name="connsiteX8" fmla="*/ 1132114 w 1158240"/>
              <a:gd name="connsiteY8" fmla="*/ 26126 h 731520"/>
              <a:gd name="connsiteX9" fmla="*/ 1158240 w 1158240"/>
              <a:gd name="connsiteY9"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8240" h="731520">
                <a:moveTo>
                  <a:pt x="0" y="731520"/>
                </a:moveTo>
                <a:lnTo>
                  <a:pt x="818605" y="243840"/>
                </a:lnTo>
                <a:cubicBezTo>
                  <a:pt x="876367" y="209302"/>
                  <a:pt x="815998" y="246447"/>
                  <a:pt x="862148" y="200297"/>
                </a:cubicBezTo>
                <a:cubicBezTo>
                  <a:pt x="891386" y="171059"/>
                  <a:pt x="938196" y="170772"/>
                  <a:pt x="975360" y="165463"/>
                </a:cubicBezTo>
                <a:cubicBezTo>
                  <a:pt x="981166" y="156754"/>
                  <a:pt x="985885" y="147214"/>
                  <a:pt x="992777" y="139337"/>
                </a:cubicBezTo>
                <a:cubicBezTo>
                  <a:pt x="1006294" y="123889"/>
                  <a:pt x="1024934" y="112873"/>
                  <a:pt x="1036320" y="95794"/>
                </a:cubicBezTo>
                <a:cubicBezTo>
                  <a:pt x="1042126" y="87085"/>
                  <a:pt x="1045564" y="76206"/>
                  <a:pt x="1053737" y="69668"/>
                </a:cubicBezTo>
                <a:cubicBezTo>
                  <a:pt x="1060905" y="63934"/>
                  <a:pt x="1071154" y="63863"/>
                  <a:pt x="1079862" y="60960"/>
                </a:cubicBezTo>
                <a:cubicBezTo>
                  <a:pt x="1097279" y="49349"/>
                  <a:pt x="1117313" y="40928"/>
                  <a:pt x="1132114" y="26126"/>
                </a:cubicBezTo>
                <a:lnTo>
                  <a:pt x="1158240" y="0"/>
                </a:lnTo>
              </a:path>
            </a:pathLst>
          </a:cu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0E2E2EA-41F5-496A-B294-7B4267B98852}"/>
              </a:ext>
            </a:extLst>
          </p:cNvPr>
          <p:cNvSpPr/>
          <p:nvPr/>
        </p:nvSpPr>
        <p:spPr>
          <a:xfrm>
            <a:off x="5560661" y="2182970"/>
            <a:ext cx="651468" cy="114210"/>
          </a:xfrm>
          <a:custGeom>
            <a:avLst/>
            <a:gdLst>
              <a:gd name="connsiteX0" fmla="*/ 0 w 888275"/>
              <a:gd name="connsiteY0" fmla="*/ 0 h 1271451"/>
              <a:gd name="connsiteX1" fmla="*/ 60960 w 888275"/>
              <a:gd name="connsiteY1" fmla="*/ 60960 h 1271451"/>
              <a:gd name="connsiteX2" fmla="*/ 78378 w 888275"/>
              <a:gd name="connsiteY2" fmla="*/ 78377 h 1271451"/>
              <a:gd name="connsiteX3" fmla="*/ 130629 w 888275"/>
              <a:gd name="connsiteY3" fmla="*/ 87086 h 1271451"/>
              <a:gd name="connsiteX4" fmla="*/ 156755 w 888275"/>
              <a:gd name="connsiteY4" fmla="*/ 104503 h 1271451"/>
              <a:gd name="connsiteX5" fmla="*/ 209006 w 888275"/>
              <a:gd name="connsiteY5" fmla="*/ 121920 h 1271451"/>
              <a:gd name="connsiteX6" fmla="*/ 235132 w 888275"/>
              <a:gd name="connsiteY6" fmla="*/ 139337 h 1271451"/>
              <a:gd name="connsiteX7" fmla="*/ 296092 w 888275"/>
              <a:gd name="connsiteY7" fmla="*/ 156754 h 1271451"/>
              <a:gd name="connsiteX8" fmla="*/ 322218 w 888275"/>
              <a:gd name="connsiteY8" fmla="*/ 165463 h 1271451"/>
              <a:gd name="connsiteX9" fmla="*/ 348343 w 888275"/>
              <a:gd name="connsiteY9" fmla="*/ 191589 h 1271451"/>
              <a:gd name="connsiteX10" fmla="*/ 365760 w 888275"/>
              <a:gd name="connsiteY10" fmla="*/ 217714 h 1271451"/>
              <a:gd name="connsiteX11" fmla="*/ 391886 w 888275"/>
              <a:gd name="connsiteY11" fmla="*/ 226423 h 1271451"/>
              <a:gd name="connsiteX12" fmla="*/ 444138 w 888275"/>
              <a:gd name="connsiteY12" fmla="*/ 261257 h 1271451"/>
              <a:gd name="connsiteX13" fmla="*/ 470263 w 888275"/>
              <a:gd name="connsiteY13" fmla="*/ 278674 h 1271451"/>
              <a:gd name="connsiteX14" fmla="*/ 505098 w 888275"/>
              <a:gd name="connsiteY14" fmla="*/ 296091 h 1271451"/>
              <a:gd name="connsiteX15" fmla="*/ 557349 w 888275"/>
              <a:gd name="connsiteY15" fmla="*/ 313509 h 1271451"/>
              <a:gd name="connsiteX16" fmla="*/ 592183 w 888275"/>
              <a:gd name="connsiteY16" fmla="*/ 330926 h 1271451"/>
              <a:gd name="connsiteX17" fmla="*/ 653143 w 888275"/>
              <a:gd name="connsiteY17" fmla="*/ 348343 h 1271451"/>
              <a:gd name="connsiteX18" fmla="*/ 705395 w 888275"/>
              <a:gd name="connsiteY18" fmla="*/ 391886 h 1271451"/>
              <a:gd name="connsiteX19" fmla="*/ 740229 w 888275"/>
              <a:gd name="connsiteY19" fmla="*/ 435429 h 1271451"/>
              <a:gd name="connsiteX20" fmla="*/ 766355 w 888275"/>
              <a:gd name="connsiteY20" fmla="*/ 444137 h 1271451"/>
              <a:gd name="connsiteX21" fmla="*/ 827315 w 888275"/>
              <a:gd name="connsiteY21" fmla="*/ 470263 h 1271451"/>
              <a:gd name="connsiteX22" fmla="*/ 836023 w 888275"/>
              <a:gd name="connsiteY22" fmla="*/ 496389 h 1271451"/>
              <a:gd name="connsiteX23" fmla="*/ 853440 w 888275"/>
              <a:gd name="connsiteY23" fmla="*/ 522514 h 1271451"/>
              <a:gd name="connsiteX24" fmla="*/ 888275 w 888275"/>
              <a:gd name="connsiteY24" fmla="*/ 600891 h 1271451"/>
              <a:gd name="connsiteX25" fmla="*/ 862149 w 888275"/>
              <a:gd name="connsiteY25" fmla="*/ 766354 h 1271451"/>
              <a:gd name="connsiteX26" fmla="*/ 853440 w 888275"/>
              <a:gd name="connsiteY26" fmla="*/ 801189 h 1271451"/>
              <a:gd name="connsiteX27" fmla="*/ 827315 w 888275"/>
              <a:gd name="connsiteY27" fmla="*/ 818606 h 1271451"/>
              <a:gd name="connsiteX28" fmla="*/ 818606 w 888275"/>
              <a:gd name="connsiteY28" fmla="*/ 940526 h 1271451"/>
              <a:gd name="connsiteX29" fmla="*/ 792480 w 888275"/>
              <a:gd name="connsiteY29" fmla="*/ 949234 h 1271451"/>
              <a:gd name="connsiteX30" fmla="*/ 766355 w 888275"/>
              <a:gd name="connsiteY30" fmla="*/ 975360 h 1271451"/>
              <a:gd name="connsiteX31" fmla="*/ 714103 w 888275"/>
              <a:gd name="connsiteY31" fmla="*/ 992777 h 1271451"/>
              <a:gd name="connsiteX32" fmla="*/ 687978 w 888275"/>
              <a:gd name="connsiteY32" fmla="*/ 1045029 h 1271451"/>
              <a:gd name="connsiteX33" fmla="*/ 705395 w 888275"/>
              <a:gd name="connsiteY33" fmla="*/ 1184366 h 1271451"/>
              <a:gd name="connsiteX34" fmla="*/ 722812 w 888275"/>
              <a:gd name="connsiteY34" fmla="*/ 1236617 h 1271451"/>
              <a:gd name="connsiteX35" fmla="*/ 775063 w 888275"/>
              <a:gd name="connsiteY35" fmla="*/ 1271451 h 1271451"/>
              <a:gd name="connsiteX36" fmla="*/ 879566 w 888275"/>
              <a:gd name="connsiteY36" fmla="*/ 1262743 h 127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8275" h="1271451">
                <a:moveTo>
                  <a:pt x="0" y="0"/>
                </a:moveTo>
                <a:cubicBezTo>
                  <a:pt x="63256" y="79068"/>
                  <a:pt x="7048" y="17831"/>
                  <a:pt x="60960" y="60960"/>
                </a:cubicBezTo>
                <a:cubicBezTo>
                  <a:pt x="67371" y="66089"/>
                  <a:pt x="70690" y="75494"/>
                  <a:pt x="78378" y="78377"/>
                </a:cubicBezTo>
                <a:cubicBezTo>
                  <a:pt x="94911" y="84577"/>
                  <a:pt x="113212" y="84183"/>
                  <a:pt x="130629" y="87086"/>
                </a:cubicBezTo>
                <a:cubicBezTo>
                  <a:pt x="139338" y="92892"/>
                  <a:pt x="147191" y="100252"/>
                  <a:pt x="156755" y="104503"/>
                </a:cubicBezTo>
                <a:cubicBezTo>
                  <a:pt x="173532" y="111959"/>
                  <a:pt x="193730" y="111736"/>
                  <a:pt x="209006" y="121920"/>
                </a:cubicBezTo>
                <a:cubicBezTo>
                  <a:pt x="217715" y="127726"/>
                  <a:pt x="225771" y="134656"/>
                  <a:pt x="235132" y="139337"/>
                </a:cubicBezTo>
                <a:cubicBezTo>
                  <a:pt x="249057" y="146299"/>
                  <a:pt x="283064" y="153032"/>
                  <a:pt x="296092" y="156754"/>
                </a:cubicBezTo>
                <a:cubicBezTo>
                  <a:pt x="304919" y="159276"/>
                  <a:pt x="313509" y="162560"/>
                  <a:pt x="322218" y="165463"/>
                </a:cubicBezTo>
                <a:cubicBezTo>
                  <a:pt x="330926" y="174172"/>
                  <a:pt x="340459" y="182128"/>
                  <a:pt x="348343" y="191589"/>
                </a:cubicBezTo>
                <a:cubicBezTo>
                  <a:pt x="355043" y="199629"/>
                  <a:pt x="357587" y="211176"/>
                  <a:pt x="365760" y="217714"/>
                </a:cubicBezTo>
                <a:cubicBezTo>
                  <a:pt x="372928" y="223449"/>
                  <a:pt x="383861" y="221965"/>
                  <a:pt x="391886" y="226423"/>
                </a:cubicBezTo>
                <a:cubicBezTo>
                  <a:pt x="410185" y="236589"/>
                  <a:pt x="426721" y="249646"/>
                  <a:pt x="444138" y="261257"/>
                </a:cubicBezTo>
                <a:cubicBezTo>
                  <a:pt x="452846" y="267063"/>
                  <a:pt x="460902" y="273993"/>
                  <a:pt x="470263" y="278674"/>
                </a:cubicBezTo>
                <a:cubicBezTo>
                  <a:pt x="481875" y="284480"/>
                  <a:pt x="493044" y="291269"/>
                  <a:pt x="505098" y="296091"/>
                </a:cubicBezTo>
                <a:cubicBezTo>
                  <a:pt x="522144" y="302910"/>
                  <a:pt x="540928" y="305299"/>
                  <a:pt x="557349" y="313509"/>
                </a:cubicBezTo>
                <a:cubicBezTo>
                  <a:pt x="568960" y="319315"/>
                  <a:pt x="580028" y="326368"/>
                  <a:pt x="592183" y="330926"/>
                </a:cubicBezTo>
                <a:cubicBezTo>
                  <a:pt x="614518" y="339301"/>
                  <a:pt x="632080" y="337811"/>
                  <a:pt x="653143" y="348343"/>
                </a:cubicBezTo>
                <a:cubicBezTo>
                  <a:pt x="672717" y="358130"/>
                  <a:pt x="691637" y="375376"/>
                  <a:pt x="705395" y="391886"/>
                </a:cubicBezTo>
                <a:cubicBezTo>
                  <a:pt x="717259" y="406122"/>
                  <a:pt x="723341" y="425296"/>
                  <a:pt x="740229" y="435429"/>
                </a:cubicBezTo>
                <a:cubicBezTo>
                  <a:pt x="748100" y="440152"/>
                  <a:pt x="757918" y="440521"/>
                  <a:pt x="766355" y="444137"/>
                </a:cubicBezTo>
                <a:cubicBezTo>
                  <a:pt x="841697" y="476425"/>
                  <a:pt x="766035" y="449836"/>
                  <a:pt x="827315" y="470263"/>
                </a:cubicBezTo>
                <a:cubicBezTo>
                  <a:pt x="830218" y="478972"/>
                  <a:pt x="831918" y="488178"/>
                  <a:pt x="836023" y="496389"/>
                </a:cubicBezTo>
                <a:cubicBezTo>
                  <a:pt x="840704" y="505750"/>
                  <a:pt x="849189" y="512950"/>
                  <a:pt x="853440" y="522514"/>
                </a:cubicBezTo>
                <a:cubicBezTo>
                  <a:pt x="894894" y="615784"/>
                  <a:pt x="848858" y="541767"/>
                  <a:pt x="888275" y="600891"/>
                </a:cubicBezTo>
                <a:cubicBezTo>
                  <a:pt x="871427" y="819905"/>
                  <a:pt x="894800" y="635755"/>
                  <a:pt x="862149" y="766354"/>
                </a:cubicBezTo>
                <a:cubicBezTo>
                  <a:pt x="859246" y="777966"/>
                  <a:pt x="860079" y="791230"/>
                  <a:pt x="853440" y="801189"/>
                </a:cubicBezTo>
                <a:cubicBezTo>
                  <a:pt x="847634" y="809897"/>
                  <a:pt x="836023" y="812800"/>
                  <a:pt x="827315" y="818606"/>
                </a:cubicBezTo>
                <a:cubicBezTo>
                  <a:pt x="824412" y="859246"/>
                  <a:pt x="829104" y="901158"/>
                  <a:pt x="818606" y="940526"/>
                </a:cubicBezTo>
                <a:cubicBezTo>
                  <a:pt x="816241" y="949396"/>
                  <a:pt x="800118" y="944142"/>
                  <a:pt x="792480" y="949234"/>
                </a:cubicBezTo>
                <a:cubicBezTo>
                  <a:pt x="782233" y="956066"/>
                  <a:pt x="777121" y="969379"/>
                  <a:pt x="766355" y="975360"/>
                </a:cubicBezTo>
                <a:cubicBezTo>
                  <a:pt x="750306" y="984276"/>
                  <a:pt x="714103" y="992777"/>
                  <a:pt x="714103" y="992777"/>
                </a:cubicBezTo>
                <a:cubicBezTo>
                  <a:pt x="705296" y="1005987"/>
                  <a:pt x="687978" y="1027000"/>
                  <a:pt x="687978" y="1045029"/>
                </a:cubicBezTo>
                <a:cubicBezTo>
                  <a:pt x="687978" y="1075412"/>
                  <a:pt x="695036" y="1146385"/>
                  <a:pt x="705395" y="1184366"/>
                </a:cubicBezTo>
                <a:cubicBezTo>
                  <a:pt x="710226" y="1202078"/>
                  <a:pt x="707536" y="1226433"/>
                  <a:pt x="722812" y="1236617"/>
                </a:cubicBezTo>
                <a:lnTo>
                  <a:pt x="775063" y="1271451"/>
                </a:lnTo>
                <a:cubicBezTo>
                  <a:pt x="838531" y="1258758"/>
                  <a:pt x="803804" y="1262743"/>
                  <a:pt x="879566" y="1262743"/>
                </a:cubicBezTo>
              </a:path>
            </a:pathLst>
          </a:custGeom>
          <a:noFill/>
          <a:ln w="158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F1546E9E-9549-4292-AE8D-C7206D8C636F}"/>
              </a:ext>
            </a:extLst>
          </p:cNvPr>
          <p:cNvSpPr/>
          <p:nvPr/>
        </p:nvSpPr>
        <p:spPr>
          <a:xfrm>
            <a:off x="1428689" y="1816199"/>
            <a:ext cx="698107" cy="973461"/>
          </a:xfrm>
          <a:custGeom>
            <a:avLst/>
            <a:gdLst>
              <a:gd name="connsiteX0" fmla="*/ 0 w 185408"/>
              <a:gd name="connsiteY0" fmla="*/ 415637 h 415637"/>
              <a:gd name="connsiteX1" fmla="*/ 184727 w 185408"/>
              <a:gd name="connsiteY1" fmla="*/ 55419 h 415637"/>
              <a:gd name="connsiteX2" fmla="*/ 184727 w 185408"/>
              <a:gd name="connsiteY2" fmla="*/ 0 h 415637"/>
            </a:gdLst>
            <a:ahLst/>
            <a:cxnLst>
              <a:cxn ang="0">
                <a:pos x="connsiteX0" y="connsiteY0"/>
              </a:cxn>
              <a:cxn ang="0">
                <a:pos x="connsiteX1" y="connsiteY1"/>
              </a:cxn>
              <a:cxn ang="0">
                <a:pos x="connsiteX2" y="connsiteY2"/>
              </a:cxn>
            </a:cxnLst>
            <a:rect l="l" t="t" r="r" b="b"/>
            <a:pathLst>
              <a:path w="185408" h="415637">
                <a:moveTo>
                  <a:pt x="0" y="415637"/>
                </a:moveTo>
                <a:cubicBezTo>
                  <a:pt x="80499" y="275824"/>
                  <a:pt x="172885" y="197531"/>
                  <a:pt x="184727" y="55419"/>
                </a:cubicBezTo>
                <a:cubicBezTo>
                  <a:pt x="186261" y="37010"/>
                  <a:pt x="184727" y="18473"/>
                  <a:pt x="184727" y="0"/>
                </a:cubicBezTo>
              </a:path>
            </a:pathLst>
          </a:cu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6" name="TextBox 35">
            <a:extLst>
              <a:ext uri="{FF2B5EF4-FFF2-40B4-BE49-F238E27FC236}">
                <a16:creationId xmlns:a16="http://schemas.microsoft.com/office/drawing/2014/main" id="{399EF6A0-1610-41B0-9DE9-2478572ADC05}"/>
              </a:ext>
            </a:extLst>
          </p:cNvPr>
          <p:cNvSpPr txBox="1"/>
          <p:nvPr/>
        </p:nvSpPr>
        <p:spPr>
          <a:xfrm>
            <a:off x="2420428" y="821260"/>
            <a:ext cx="1896072" cy="307777"/>
          </a:xfrm>
          <a:prstGeom prst="rect">
            <a:avLst/>
          </a:prstGeom>
          <a:solidFill>
            <a:srgbClr val="FFFFFF"/>
          </a:solid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H</a:t>
            </a:r>
            <a:r>
              <a:rPr lang="en-US" sz="1400" baseline="-25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/O</a:t>
            </a:r>
            <a:r>
              <a:rPr lang="en-US" sz="1400" baseline="-25000" dirty="0">
                <a:latin typeface="Arial" panose="020B0604020202020204" pitchFamily="34" charset="0"/>
                <a:cs typeface="Arial" panose="020B0604020202020204" pitchFamily="34" charset="0"/>
              </a:rPr>
              <a:t>2</a:t>
            </a:r>
            <a:r>
              <a:rPr lang="en-US" sz="1400" dirty="0">
                <a:latin typeface="Arial" panose="020B0604020202020204" pitchFamily="34" charset="0"/>
                <a:cs typeface="Arial" panose="020B0604020202020204" pitchFamily="34" charset="0"/>
              </a:rPr>
              <a:t>-Ice in PSR</a:t>
            </a:r>
          </a:p>
        </p:txBody>
      </p:sp>
      <p:sp>
        <p:nvSpPr>
          <p:cNvPr id="37" name="Title 1">
            <a:extLst>
              <a:ext uri="{FF2B5EF4-FFF2-40B4-BE49-F238E27FC236}">
                <a16:creationId xmlns:a16="http://schemas.microsoft.com/office/drawing/2014/main" id="{783296C2-897D-4486-B578-89CDA4506E92}"/>
              </a:ext>
            </a:extLst>
          </p:cNvPr>
          <p:cNvSpPr txBox="1">
            <a:spLocks/>
          </p:cNvSpPr>
          <p:nvPr/>
        </p:nvSpPr>
        <p:spPr bwMode="auto">
          <a:xfrm>
            <a:off x="15570" y="23763"/>
            <a:ext cx="11138205"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lvl1pPr algn="l" defTabSz="455613" rtl="0" fontAlgn="base">
              <a:spcBef>
                <a:spcPct val="0"/>
              </a:spcBef>
              <a:spcAft>
                <a:spcPct val="0"/>
              </a:spcAft>
              <a:defRPr sz="2800" b="1" kern="1200">
                <a:solidFill>
                  <a:schemeClr val="bg1"/>
                </a:solidFill>
                <a:latin typeface="Arial"/>
                <a:ea typeface="ヒラギノ角ゴ Pro W3" charset="-128"/>
                <a:cs typeface="Arial"/>
              </a:defRPr>
            </a:lvl1pPr>
            <a:lvl2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2pPr>
            <a:lvl3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3pPr>
            <a:lvl4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4pPr>
            <a:lvl5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5pPr>
            <a:lvl6pPr marL="45714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293"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440"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58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t>Building Block Power Technology Options for Artemis South Pole “Base Camp” (2030+)</a:t>
            </a:r>
          </a:p>
        </p:txBody>
      </p:sp>
      <p:pic>
        <p:nvPicPr>
          <p:cNvPr id="41" name="Picture 40">
            <a:extLst>
              <a:ext uri="{FF2B5EF4-FFF2-40B4-BE49-F238E27FC236}">
                <a16:creationId xmlns:a16="http://schemas.microsoft.com/office/drawing/2014/main" id="{D4B6592A-0803-43ED-A8F1-07D777109E92}"/>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1438" t="66799" r="-1438" b="520"/>
          <a:stretch/>
        </p:blipFill>
        <p:spPr>
          <a:xfrm>
            <a:off x="2077566" y="1254403"/>
            <a:ext cx="437365" cy="146157"/>
          </a:xfrm>
          <a:prstGeom prst="rect">
            <a:avLst/>
          </a:prstGeom>
        </p:spPr>
      </p:pic>
      <p:grpSp>
        <p:nvGrpSpPr>
          <p:cNvPr id="44" name="Group 43">
            <a:extLst>
              <a:ext uri="{FF2B5EF4-FFF2-40B4-BE49-F238E27FC236}">
                <a16:creationId xmlns:a16="http://schemas.microsoft.com/office/drawing/2014/main" id="{22CEE202-1783-45AC-A64C-4FCAF643FAA2}"/>
              </a:ext>
            </a:extLst>
          </p:cNvPr>
          <p:cNvGrpSpPr/>
          <p:nvPr/>
        </p:nvGrpSpPr>
        <p:grpSpPr>
          <a:xfrm>
            <a:off x="3767017" y="1792039"/>
            <a:ext cx="1847193" cy="497896"/>
            <a:chOff x="3767017" y="1792039"/>
            <a:chExt cx="1847193" cy="497896"/>
          </a:xfrm>
        </p:grpSpPr>
        <p:pic>
          <p:nvPicPr>
            <p:cNvPr id="42" name="Picture 41" descr="A picture containing shape&#10;&#10;Description automatically generated">
              <a:extLst>
                <a:ext uri="{FF2B5EF4-FFF2-40B4-BE49-F238E27FC236}">
                  <a16:creationId xmlns:a16="http://schemas.microsoft.com/office/drawing/2014/main" id="{6A3D3A38-AA24-44B1-8FDC-9EB72576D7A7}"/>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r="13131" b="-13071"/>
            <a:stretch/>
          </p:blipFill>
          <p:spPr>
            <a:xfrm>
              <a:off x="3767017" y="1792039"/>
              <a:ext cx="1647091" cy="497896"/>
            </a:xfrm>
            <a:prstGeom prst="rect">
              <a:avLst/>
            </a:prstGeom>
          </p:spPr>
        </p:pic>
        <p:pic>
          <p:nvPicPr>
            <p:cNvPr id="43" name="Picture 42">
              <a:extLst>
                <a:ext uri="{FF2B5EF4-FFF2-40B4-BE49-F238E27FC236}">
                  <a16:creationId xmlns:a16="http://schemas.microsoft.com/office/drawing/2014/main" id="{4959E645-15FE-4C8A-8ED6-4C2366B4D40C}"/>
                </a:ext>
              </a:extLst>
            </p:cNvPr>
            <p:cNvPicPr>
              <a:picLocks noChangeAspect="1"/>
            </p:cNvPicPr>
            <p:nvPr/>
          </p:nvPicPr>
          <p:blipFill rotWithShape="1">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33070" y="1847347"/>
              <a:ext cx="281140" cy="378191"/>
            </a:xfrm>
            <a:prstGeom prst="rect">
              <a:avLst/>
            </a:prstGeom>
          </p:spPr>
        </p:pic>
      </p:grpSp>
      <p:pic>
        <p:nvPicPr>
          <p:cNvPr id="47" name="Picture 46">
            <a:extLst>
              <a:ext uri="{FF2B5EF4-FFF2-40B4-BE49-F238E27FC236}">
                <a16:creationId xmlns:a16="http://schemas.microsoft.com/office/drawing/2014/main" id="{483F0349-226C-41EE-AE2B-CC828D3ECB87}"/>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334"/>
          <a:stretch/>
        </p:blipFill>
        <p:spPr>
          <a:xfrm>
            <a:off x="4288479" y="1558247"/>
            <a:ext cx="2318444" cy="1042019"/>
          </a:xfrm>
          <a:prstGeom prst="rect">
            <a:avLst/>
          </a:prstGeom>
        </p:spPr>
      </p:pic>
      <p:grpSp>
        <p:nvGrpSpPr>
          <p:cNvPr id="49" name="Group 48">
            <a:extLst>
              <a:ext uri="{FF2B5EF4-FFF2-40B4-BE49-F238E27FC236}">
                <a16:creationId xmlns:a16="http://schemas.microsoft.com/office/drawing/2014/main" id="{A2D1D853-75DD-4397-8965-FDF1DE97470A}"/>
              </a:ext>
            </a:extLst>
          </p:cNvPr>
          <p:cNvGrpSpPr/>
          <p:nvPr/>
        </p:nvGrpSpPr>
        <p:grpSpPr>
          <a:xfrm>
            <a:off x="6077813" y="419266"/>
            <a:ext cx="1847193" cy="497896"/>
            <a:chOff x="3767017" y="1792039"/>
            <a:chExt cx="1847193" cy="497896"/>
          </a:xfrm>
        </p:grpSpPr>
        <p:pic>
          <p:nvPicPr>
            <p:cNvPr id="50" name="Picture 49" descr="A picture containing shape&#10;&#10;Description automatically generated">
              <a:extLst>
                <a:ext uri="{FF2B5EF4-FFF2-40B4-BE49-F238E27FC236}">
                  <a16:creationId xmlns:a16="http://schemas.microsoft.com/office/drawing/2014/main" id="{11C1DF7D-2863-447E-BF44-CDF0FC0B36D8}"/>
                </a:ext>
              </a:extLst>
            </p:cNvPr>
            <p:cNvPicPr>
              <a:picLocks noChangeAspect="1"/>
            </p:cNvPicPr>
            <p:nvPr/>
          </p:nvPicPr>
          <p:blipFill rotWithShape="1">
            <a:blip r:embed="rId9" cstate="print">
              <a:extLst>
                <a:ext uri="{28A0092B-C50C-407E-A947-70E740481C1C}">
                  <a14:useLocalDpi xmlns:a14="http://schemas.microsoft.com/office/drawing/2010/main"/>
                </a:ext>
              </a:extLst>
            </a:blip>
            <a:srcRect r="13131" b="-13071"/>
            <a:stretch/>
          </p:blipFill>
          <p:spPr>
            <a:xfrm>
              <a:off x="3767017" y="1792039"/>
              <a:ext cx="1647091" cy="497896"/>
            </a:xfrm>
            <a:prstGeom prst="rect">
              <a:avLst/>
            </a:prstGeom>
          </p:spPr>
        </p:pic>
        <p:pic>
          <p:nvPicPr>
            <p:cNvPr id="51" name="Picture 50">
              <a:extLst>
                <a:ext uri="{FF2B5EF4-FFF2-40B4-BE49-F238E27FC236}">
                  <a16:creationId xmlns:a16="http://schemas.microsoft.com/office/drawing/2014/main" id="{FA61ED4A-D7CD-41D8-B1A3-99E3A8793624}"/>
                </a:ext>
              </a:extLst>
            </p:cNvPr>
            <p:cNvPicPr>
              <a:picLocks noChangeAspect="1"/>
            </p:cNvPicPr>
            <p:nvPr/>
          </p:nvPicPr>
          <p:blipFill rotWithShape="1">
            <a:blip r:embed="rId10"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33070" y="1847347"/>
              <a:ext cx="281140" cy="378191"/>
            </a:xfrm>
            <a:prstGeom prst="rect">
              <a:avLst/>
            </a:prstGeom>
          </p:spPr>
        </p:pic>
      </p:grpSp>
      <p:pic>
        <p:nvPicPr>
          <p:cNvPr id="45" name="Picture 44">
            <a:extLst>
              <a:ext uri="{FF2B5EF4-FFF2-40B4-BE49-F238E27FC236}">
                <a16:creationId xmlns:a16="http://schemas.microsoft.com/office/drawing/2014/main" id="{168DA634-C97B-4202-B2DB-A0B092211F52}"/>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334"/>
          <a:stretch/>
        </p:blipFill>
        <p:spPr>
          <a:xfrm>
            <a:off x="223590" y="1644681"/>
            <a:ext cx="1566389" cy="704010"/>
          </a:xfrm>
          <a:prstGeom prst="rect">
            <a:avLst/>
          </a:prstGeom>
        </p:spPr>
      </p:pic>
      <p:cxnSp>
        <p:nvCxnSpPr>
          <p:cNvPr id="20" name="Straight Connector 19">
            <a:extLst>
              <a:ext uri="{FF2B5EF4-FFF2-40B4-BE49-F238E27FC236}">
                <a16:creationId xmlns:a16="http://schemas.microsoft.com/office/drawing/2014/main" id="{88D0BD32-427A-4E5D-AD88-F8B2FB27C259}"/>
              </a:ext>
            </a:extLst>
          </p:cNvPr>
          <p:cNvCxnSpPr/>
          <p:nvPr/>
        </p:nvCxnSpPr>
        <p:spPr>
          <a:xfrm flipV="1">
            <a:off x="1743653" y="1400560"/>
            <a:ext cx="414627" cy="716998"/>
          </a:xfrm>
          <a:prstGeom prst="line">
            <a:avLst/>
          </a:prstGeom>
          <a:ln w="28575">
            <a:prstDash val="lgDash"/>
          </a:ln>
        </p:spPr>
        <p:style>
          <a:lnRef idx="1">
            <a:schemeClr val="accent1"/>
          </a:lnRef>
          <a:fillRef idx="0">
            <a:schemeClr val="accent1"/>
          </a:fillRef>
          <a:effectRef idx="0">
            <a:schemeClr val="accent1"/>
          </a:effectRef>
          <a:fontRef idx="minor">
            <a:schemeClr val="tx1"/>
          </a:fontRef>
        </p:style>
      </p:cxnSp>
      <p:pic>
        <p:nvPicPr>
          <p:cNvPr id="48" name="Picture 47">
            <a:extLst>
              <a:ext uri="{FF2B5EF4-FFF2-40B4-BE49-F238E27FC236}">
                <a16:creationId xmlns:a16="http://schemas.microsoft.com/office/drawing/2014/main" id="{1FB7EA4F-467B-4478-BDBA-8783DE41BB5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334"/>
          <a:stretch/>
        </p:blipFill>
        <p:spPr>
          <a:xfrm>
            <a:off x="7024362" y="5334334"/>
            <a:ext cx="3238203" cy="1455403"/>
          </a:xfrm>
          <a:prstGeom prst="rect">
            <a:avLst/>
          </a:prstGeom>
        </p:spPr>
      </p:pic>
      <p:cxnSp>
        <p:nvCxnSpPr>
          <p:cNvPr id="57" name="Straight Connector 56">
            <a:extLst>
              <a:ext uri="{FF2B5EF4-FFF2-40B4-BE49-F238E27FC236}">
                <a16:creationId xmlns:a16="http://schemas.microsoft.com/office/drawing/2014/main" id="{9AEFDCB8-0AF3-4A22-B901-99B90F7D84F8}"/>
              </a:ext>
            </a:extLst>
          </p:cNvPr>
          <p:cNvCxnSpPr>
            <a:cxnSpLocks/>
          </p:cNvCxnSpPr>
          <p:nvPr/>
        </p:nvCxnSpPr>
        <p:spPr>
          <a:xfrm flipH="1" flipV="1">
            <a:off x="4991631" y="5293522"/>
            <a:ext cx="4798169" cy="965929"/>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E77F281-CDB2-434B-A755-2BEDD4CB70CA}"/>
              </a:ext>
            </a:extLst>
          </p:cNvPr>
          <p:cNvCxnSpPr>
            <a:cxnSpLocks/>
          </p:cNvCxnSpPr>
          <p:nvPr/>
        </p:nvCxnSpPr>
        <p:spPr>
          <a:xfrm flipH="1" flipV="1">
            <a:off x="1428690" y="2821124"/>
            <a:ext cx="1649257" cy="548397"/>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9D167F22-584B-4CC9-9E0F-B136955AA430}"/>
              </a:ext>
            </a:extLst>
          </p:cNvPr>
          <p:cNvGrpSpPr/>
          <p:nvPr/>
        </p:nvGrpSpPr>
        <p:grpSpPr>
          <a:xfrm>
            <a:off x="-1674269" y="3600519"/>
            <a:ext cx="2561710" cy="1106796"/>
            <a:chOff x="-1756860" y="4198616"/>
            <a:chExt cx="2561710" cy="1106796"/>
          </a:xfrm>
        </p:grpSpPr>
        <p:pic>
          <p:nvPicPr>
            <p:cNvPr id="15" name="Picture 14">
              <a:extLst>
                <a:ext uri="{FF2B5EF4-FFF2-40B4-BE49-F238E27FC236}">
                  <a16:creationId xmlns:a16="http://schemas.microsoft.com/office/drawing/2014/main" id="{07B71732-7A06-4EF7-97C5-602BE40C2D73}"/>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r="-2"/>
            <a:stretch/>
          </p:blipFill>
          <p:spPr>
            <a:xfrm>
              <a:off x="-1756860" y="4631991"/>
              <a:ext cx="2505834" cy="642355"/>
            </a:xfrm>
            <a:prstGeom prst="rect">
              <a:avLst/>
            </a:prstGeom>
          </p:spPr>
        </p:pic>
        <p:pic>
          <p:nvPicPr>
            <p:cNvPr id="13" name="Picture 12">
              <a:extLst>
                <a:ext uri="{FF2B5EF4-FFF2-40B4-BE49-F238E27FC236}">
                  <a16:creationId xmlns:a16="http://schemas.microsoft.com/office/drawing/2014/main" id="{252BB14C-2E5A-484E-989F-529232250587}"/>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r="-6"/>
            <a:stretch/>
          </p:blipFill>
          <p:spPr>
            <a:xfrm>
              <a:off x="-583758" y="4198616"/>
              <a:ext cx="1388608" cy="1106796"/>
            </a:xfrm>
            <a:prstGeom prst="rect">
              <a:avLst/>
            </a:prstGeom>
          </p:spPr>
        </p:pic>
      </p:grpSp>
      <p:sp>
        <p:nvSpPr>
          <p:cNvPr id="10" name="TextBox 9">
            <a:extLst>
              <a:ext uri="{FF2B5EF4-FFF2-40B4-BE49-F238E27FC236}">
                <a16:creationId xmlns:a16="http://schemas.microsoft.com/office/drawing/2014/main" id="{52D76AD5-C2A8-4046-A450-35D278A26CC3}"/>
              </a:ext>
            </a:extLst>
          </p:cNvPr>
          <p:cNvSpPr txBox="1"/>
          <p:nvPr/>
        </p:nvSpPr>
        <p:spPr>
          <a:xfrm>
            <a:off x="190768" y="3547708"/>
            <a:ext cx="1388608" cy="553998"/>
          </a:xfrm>
          <a:prstGeom prst="rect">
            <a:avLst/>
          </a:prstGeom>
          <a:solidFill>
            <a:srgbClr val="FFFFFF"/>
          </a:solidFill>
          <a:ln>
            <a:solidFill>
              <a:schemeClr val="tx1"/>
            </a:solidFill>
          </a:ln>
        </p:spPr>
        <p:txBody>
          <a:bodyPr wrap="square" rtlCol="0">
            <a:spAutoFit/>
          </a:bodyPr>
          <a:lstStyle/>
          <a:p>
            <a:r>
              <a:rPr lang="en-US" sz="1000" dirty="0">
                <a:solidFill>
                  <a:srgbClr val="FF0000"/>
                </a:solidFill>
                <a:latin typeface="Arial" panose="020B0604020202020204" pitchFamily="34" charset="0"/>
                <a:cs typeface="Arial" panose="020B0604020202020204" pitchFamily="34" charset="0"/>
              </a:rPr>
              <a:t>Generation:  40 kW</a:t>
            </a:r>
            <a:r>
              <a:rPr lang="en-US" sz="1000" baseline="-25000" dirty="0">
                <a:solidFill>
                  <a:srgbClr val="FF0000"/>
                </a:solidFill>
                <a:latin typeface="Arial" panose="020B0604020202020204" pitchFamily="34" charset="0"/>
                <a:cs typeface="Arial" panose="020B0604020202020204" pitchFamily="34" charset="0"/>
              </a:rPr>
              <a:t>e</a:t>
            </a:r>
            <a:r>
              <a:rPr lang="en-US" sz="1000" dirty="0">
                <a:solidFill>
                  <a:srgbClr val="FF0000"/>
                </a:solidFill>
                <a:latin typeface="Arial" panose="020B0604020202020204" pitchFamily="34" charset="0"/>
                <a:cs typeface="Arial" panose="020B0604020202020204" pitchFamily="34" charset="0"/>
              </a:rPr>
              <a:t> mobile fission power plant</a:t>
            </a:r>
          </a:p>
        </p:txBody>
      </p:sp>
      <p:pic>
        <p:nvPicPr>
          <p:cNvPr id="60" name="Picture 59">
            <a:extLst>
              <a:ext uri="{FF2B5EF4-FFF2-40B4-BE49-F238E27FC236}">
                <a16:creationId xmlns:a16="http://schemas.microsoft.com/office/drawing/2014/main" id="{3EB68CD4-1296-4FF9-B680-4C33834F808F}"/>
              </a:ext>
            </a:extLst>
          </p:cNvPr>
          <p:cNvPicPr>
            <a:picLocks noChangeAspect="1"/>
          </p:cNvPicPr>
          <p:nvPr/>
        </p:nvPicPr>
        <p:blipFill rotWithShape="1">
          <a:blip r:embed="rId11" cstate="print">
            <a:extLst>
              <a:ext uri="{28A0092B-C50C-407E-A947-70E740481C1C}">
                <a14:useLocalDpi xmlns:a14="http://schemas.microsoft.com/office/drawing/2010/main"/>
              </a:ext>
            </a:extLst>
          </a:blip>
          <a:srcRect r="-2"/>
          <a:stretch/>
        </p:blipFill>
        <p:spPr>
          <a:xfrm>
            <a:off x="1043331" y="3008186"/>
            <a:ext cx="2505834" cy="642355"/>
          </a:xfrm>
          <a:prstGeom prst="rect">
            <a:avLst/>
          </a:prstGeom>
        </p:spPr>
      </p:pic>
      <p:sp>
        <p:nvSpPr>
          <p:cNvPr id="8" name="TextBox 7">
            <a:extLst>
              <a:ext uri="{FF2B5EF4-FFF2-40B4-BE49-F238E27FC236}">
                <a16:creationId xmlns:a16="http://schemas.microsoft.com/office/drawing/2014/main" id="{E9A818FB-AB25-439E-8045-44EF5E1A19F9}"/>
              </a:ext>
            </a:extLst>
          </p:cNvPr>
          <p:cNvSpPr txBox="1"/>
          <p:nvPr/>
        </p:nvSpPr>
        <p:spPr>
          <a:xfrm>
            <a:off x="2741695" y="5901459"/>
            <a:ext cx="952988" cy="738664"/>
          </a:xfrm>
          <a:prstGeom prst="rect">
            <a:avLst/>
          </a:prstGeom>
          <a:solidFill>
            <a:srgbClr val="FFFFFF"/>
          </a:solidFill>
          <a:ln>
            <a:solidFill>
              <a:schemeClr val="tx1"/>
            </a:solidFill>
          </a:ln>
        </p:spPr>
        <p:txBody>
          <a:bodyPr wrap="square" rtlCol="0">
            <a:spAutoFit/>
          </a:bodyPr>
          <a:lstStyle/>
          <a:p>
            <a:r>
              <a:rPr lang="en-US" sz="1400" dirty="0">
                <a:latin typeface="Arial" panose="020B0604020202020204" pitchFamily="34" charset="0"/>
                <a:cs typeface="Arial" panose="020B0604020202020204" pitchFamily="34" charset="0"/>
              </a:rPr>
              <a:t>Human Mobility</a:t>
            </a:r>
          </a:p>
          <a:p>
            <a:r>
              <a:rPr lang="en-US" sz="1400" dirty="0">
                <a:latin typeface="Arial" panose="020B0604020202020204" pitchFamily="34" charset="0"/>
                <a:cs typeface="Arial" panose="020B0604020202020204" pitchFamily="34" charset="0"/>
              </a:rPr>
              <a:t>Platform</a:t>
            </a:r>
          </a:p>
        </p:txBody>
      </p:sp>
      <p:cxnSp>
        <p:nvCxnSpPr>
          <p:cNvPr id="62" name="Straight Connector 61">
            <a:extLst>
              <a:ext uri="{FF2B5EF4-FFF2-40B4-BE49-F238E27FC236}">
                <a16:creationId xmlns:a16="http://schemas.microsoft.com/office/drawing/2014/main" id="{49C0F99B-4415-403F-AB29-1748458D1233}"/>
              </a:ext>
            </a:extLst>
          </p:cNvPr>
          <p:cNvCxnSpPr>
            <a:cxnSpLocks/>
          </p:cNvCxnSpPr>
          <p:nvPr/>
        </p:nvCxnSpPr>
        <p:spPr>
          <a:xfrm flipH="1" flipV="1">
            <a:off x="657025" y="4676249"/>
            <a:ext cx="3202015" cy="1251963"/>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E1F453B-FAFC-44AD-BE5C-3ACCDBEEE5D7}"/>
              </a:ext>
            </a:extLst>
          </p:cNvPr>
          <p:cNvSpPr txBox="1"/>
          <p:nvPr/>
        </p:nvSpPr>
        <p:spPr>
          <a:xfrm>
            <a:off x="7553352" y="3736058"/>
            <a:ext cx="3497711" cy="553998"/>
          </a:xfrm>
          <a:prstGeom prst="rect">
            <a:avLst/>
          </a:prstGeom>
          <a:solidFill>
            <a:schemeClr val="bg1"/>
          </a:solidFill>
        </p:spPr>
        <p:txBody>
          <a:bodyPr wrap="square" rtlCol="0">
            <a:spAutoFit/>
          </a:bodyPr>
          <a:lstStyle/>
          <a:p>
            <a:r>
              <a:rPr lang="en-US" sz="1000" dirty="0">
                <a:solidFill>
                  <a:srgbClr val="FF0000"/>
                </a:solidFill>
              </a:rPr>
              <a:t>Generation:  50 kW</a:t>
            </a:r>
            <a:r>
              <a:rPr lang="en-US" sz="1000" baseline="-25000" dirty="0">
                <a:solidFill>
                  <a:srgbClr val="FF0000"/>
                </a:solidFill>
              </a:rPr>
              <a:t>e</a:t>
            </a:r>
            <a:r>
              <a:rPr lang="en-US" sz="1000" dirty="0">
                <a:solidFill>
                  <a:srgbClr val="FF0000"/>
                </a:solidFill>
              </a:rPr>
              <a:t> increment PV arrays (vertical or horizontal/reflector, &gt; 200 V, &gt; 200 W</a:t>
            </a:r>
            <a:r>
              <a:rPr lang="en-US" sz="1000" baseline="-25000" dirty="0">
                <a:solidFill>
                  <a:srgbClr val="FF0000"/>
                </a:solidFill>
              </a:rPr>
              <a:t>e</a:t>
            </a:r>
            <a:r>
              <a:rPr lang="en-US" sz="1000" dirty="0">
                <a:solidFill>
                  <a:srgbClr val="FF0000"/>
                </a:solidFill>
              </a:rPr>
              <a:t>/kg BOL, &lt; 10 % degradation over 10 years</a:t>
            </a:r>
          </a:p>
        </p:txBody>
      </p:sp>
      <p:sp>
        <p:nvSpPr>
          <p:cNvPr id="70" name="TextBox 69">
            <a:extLst>
              <a:ext uri="{FF2B5EF4-FFF2-40B4-BE49-F238E27FC236}">
                <a16:creationId xmlns:a16="http://schemas.microsoft.com/office/drawing/2014/main" id="{7F87E67C-A457-4184-9512-E914F7DAB52B}"/>
              </a:ext>
            </a:extLst>
          </p:cNvPr>
          <p:cNvSpPr txBox="1"/>
          <p:nvPr/>
        </p:nvSpPr>
        <p:spPr>
          <a:xfrm>
            <a:off x="7553352" y="4398481"/>
            <a:ext cx="2353833" cy="553998"/>
          </a:xfrm>
          <a:prstGeom prst="rect">
            <a:avLst/>
          </a:prstGeom>
          <a:solidFill>
            <a:schemeClr val="bg1"/>
          </a:solidFill>
        </p:spPr>
        <p:txBody>
          <a:bodyPr wrap="square" rtlCol="0">
            <a:spAutoFit/>
          </a:bodyPr>
          <a:lstStyle/>
          <a:p>
            <a:r>
              <a:rPr lang="en-US" sz="1000" dirty="0">
                <a:solidFill>
                  <a:srgbClr val="FF0000"/>
                </a:solidFill>
              </a:rPr>
              <a:t>Storage:  1 MWh increment RFC @ 10 kWe discharge with 50,000 hr/500 cycle durability</a:t>
            </a:r>
          </a:p>
        </p:txBody>
      </p:sp>
      <p:sp>
        <p:nvSpPr>
          <p:cNvPr id="71" name="TextBox 70">
            <a:extLst>
              <a:ext uri="{FF2B5EF4-FFF2-40B4-BE49-F238E27FC236}">
                <a16:creationId xmlns:a16="http://schemas.microsoft.com/office/drawing/2014/main" id="{5A5D88A8-E35C-4E7E-8755-CD72545AF6AA}"/>
              </a:ext>
            </a:extLst>
          </p:cNvPr>
          <p:cNvSpPr txBox="1"/>
          <p:nvPr/>
        </p:nvSpPr>
        <p:spPr>
          <a:xfrm>
            <a:off x="1669737" y="4344485"/>
            <a:ext cx="2353833" cy="400110"/>
          </a:xfrm>
          <a:prstGeom prst="rect">
            <a:avLst/>
          </a:prstGeom>
          <a:solidFill>
            <a:schemeClr val="bg1"/>
          </a:solidFill>
        </p:spPr>
        <p:txBody>
          <a:bodyPr wrap="square" rtlCol="0">
            <a:spAutoFit/>
          </a:bodyPr>
          <a:lstStyle/>
          <a:p>
            <a:r>
              <a:rPr lang="en-US" sz="1000" dirty="0">
                <a:solidFill>
                  <a:srgbClr val="FF0000"/>
                </a:solidFill>
              </a:rPr>
              <a:t>Distribution:  Cables &amp; Spools @ 10 kW</a:t>
            </a:r>
            <a:r>
              <a:rPr lang="en-US" sz="1000" baseline="-25000" dirty="0">
                <a:solidFill>
                  <a:srgbClr val="FF0000"/>
                </a:solidFill>
              </a:rPr>
              <a:t>e</a:t>
            </a:r>
            <a:r>
              <a:rPr lang="en-US" sz="1000" dirty="0">
                <a:solidFill>
                  <a:srgbClr val="FF0000"/>
                </a:solidFill>
              </a:rPr>
              <a:t> scale and 1000V with &lt; 3% loss per km.</a:t>
            </a:r>
          </a:p>
        </p:txBody>
      </p:sp>
      <p:sp>
        <p:nvSpPr>
          <p:cNvPr id="72" name="TextBox 71">
            <a:extLst>
              <a:ext uri="{FF2B5EF4-FFF2-40B4-BE49-F238E27FC236}">
                <a16:creationId xmlns:a16="http://schemas.microsoft.com/office/drawing/2014/main" id="{A6970558-899F-4495-9829-E3B27C0B6DFF}"/>
              </a:ext>
            </a:extLst>
          </p:cNvPr>
          <p:cNvSpPr txBox="1"/>
          <p:nvPr/>
        </p:nvSpPr>
        <p:spPr>
          <a:xfrm>
            <a:off x="5769392" y="5397084"/>
            <a:ext cx="2353833" cy="400110"/>
          </a:xfrm>
          <a:prstGeom prst="rect">
            <a:avLst/>
          </a:prstGeom>
          <a:solidFill>
            <a:schemeClr val="bg1"/>
          </a:solidFill>
        </p:spPr>
        <p:txBody>
          <a:bodyPr wrap="square" rtlCol="0">
            <a:spAutoFit/>
          </a:bodyPr>
          <a:lstStyle/>
          <a:p>
            <a:r>
              <a:rPr lang="en-US" sz="1000" dirty="0">
                <a:solidFill>
                  <a:srgbClr val="FF0000"/>
                </a:solidFill>
              </a:rPr>
              <a:t>Distribution: Power Beaming @ 10 kW</a:t>
            </a:r>
            <a:r>
              <a:rPr lang="en-US" sz="1000" baseline="-25000" dirty="0">
                <a:solidFill>
                  <a:srgbClr val="FF0000"/>
                </a:solidFill>
              </a:rPr>
              <a:t>e</a:t>
            </a:r>
            <a:r>
              <a:rPr lang="en-US" sz="1000" dirty="0">
                <a:solidFill>
                  <a:srgbClr val="FF0000"/>
                </a:solidFill>
              </a:rPr>
              <a:t> scale &lt; 80% loss over 5 km.</a:t>
            </a:r>
          </a:p>
        </p:txBody>
      </p:sp>
      <p:sp>
        <p:nvSpPr>
          <p:cNvPr id="73" name="TextBox 72">
            <a:extLst>
              <a:ext uri="{FF2B5EF4-FFF2-40B4-BE49-F238E27FC236}">
                <a16:creationId xmlns:a16="http://schemas.microsoft.com/office/drawing/2014/main" id="{38F4E541-2E3C-4DF5-8BD0-B0C0898F9059}"/>
              </a:ext>
            </a:extLst>
          </p:cNvPr>
          <p:cNvSpPr txBox="1"/>
          <p:nvPr/>
        </p:nvSpPr>
        <p:spPr>
          <a:xfrm>
            <a:off x="2415882" y="1417823"/>
            <a:ext cx="2353833" cy="553998"/>
          </a:xfrm>
          <a:prstGeom prst="rect">
            <a:avLst/>
          </a:prstGeom>
          <a:solidFill>
            <a:schemeClr val="bg1"/>
          </a:solidFill>
        </p:spPr>
        <p:txBody>
          <a:bodyPr wrap="square" rtlCol="0">
            <a:spAutoFit/>
          </a:bodyPr>
          <a:lstStyle/>
          <a:p>
            <a:r>
              <a:rPr lang="en-US" sz="1000" dirty="0">
                <a:solidFill>
                  <a:srgbClr val="FF0000"/>
                </a:solidFill>
              </a:rPr>
              <a:t>Storage:  50 kWh battery modules w/150 Wh/kg at 1 kW discharge over 500 cycles at 235 K </a:t>
            </a:r>
          </a:p>
        </p:txBody>
      </p:sp>
      <p:sp>
        <p:nvSpPr>
          <p:cNvPr id="74" name="TextBox 73">
            <a:extLst>
              <a:ext uri="{FF2B5EF4-FFF2-40B4-BE49-F238E27FC236}">
                <a16:creationId xmlns:a16="http://schemas.microsoft.com/office/drawing/2014/main" id="{CDB602D2-8A98-4757-9135-7942C2F0BE59}"/>
              </a:ext>
            </a:extLst>
          </p:cNvPr>
          <p:cNvSpPr txBox="1"/>
          <p:nvPr/>
        </p:nvSpPr>
        <p:spPr>
          <a:xfrm>
            <a:off x="562358" y="914691"/>
            <a:ext cx="1388608" cy="400110"/>
          </a:xfrm>
          <a:prstGeom prst="rect">
            <a:avLst/>
          </a:prstGeom>
          <a:solidFill>
            <a:srgbClr val="FFFFFF"/>
          </a:solidFill>
          <a:ln>
            <a:solidFill>
              <a:schemeClr val="tx1"/>
            </a:solidFill>
          </a:ln>
        </p:spPr>
        <p:txBody>
          <a:bodyPr wrap="square" rtlCol="0">
            <a:spAutoFit/>
          </a:bodyPr>
          <a:lstStyle/>
          <a:p>
            <a:r>
              <a:rPr lang="en-US" sz="1000" dirty="0">
                <a:solidFill>
                  <a:srgbClr val="FF0000"/>
                </a:solidFill>
                <a:latin typeface="Arial" panose="020B0604020202020204" pitchFamily="34" charset="0"/>
                <a:cs typeface="Arial" panose="020B0604020202020204" pitchFamily="34" charset="0"/>
              </a:rPr>
              <a:t>Generation:  500 W</a:t>
            </a:r>
            <a:r>
              <a:rPr lang="en-US" sz="1000" baseline="-25000" dirty="0">
                <a:solidFill>
                  <a:srgbClr val="FF0000"/>
                </a:solidFill>
                <a:latin typeface="Arial" panose="020B0604020202020204" pitchFamily="34" charset="0"/>
                <a:cs typeface="Arial" panose="020B0604020202020204" pitchFamily="34" charset="0"/>
              </a:rPr>
              <a:t>e</a:t>
            </a:r>
            <a:r>
              <a:rPr lang="en-US" sz="1000" dirty="0">
                <a:solidFill>
                  <a:srgbClr val="FF0000"/>
                </a:solidFill>
                <a:latin typeface="Arial" panose="020B0604020202020204" pitchFamily="34" charset="0"/>
                <a:cs typeface="Arial" panose="020B0604020202020204" pitchFamily="34" charset="0"/>
              </a:rPr>
              <a:t> radioisotope power</a:t>
            </a:r>
          </a:p>
        </p:txBody>
      </p:sp>
      <p:sp>
        <p:nvSpPr>
          <p:cNvPr id="75" name="TextBox 74">
            <a:extLst>
              <a:ext uri="{FF2B5EF4-FFF2-40B4-BE49-F238E27FC236}">
                <a16:creationId xmlns:a16="http://schemas.microsoft.com/office/drawing/2014/main" id="{1371FA11-C7E0-42BE-BC44-7D4035221DFA}"/>
              </a:ext>
            </a:extLst>
          </p:cNvPr>
          <p:cNvSpPr txBox="1"/>
          <p:nvPr/>
        </p:nvSpPr>
        <p:spPr>
          <a:xfrm>
            <a:off x="9664862" y="2112431"/>
            <a:ext cx="2353833" cy="553998"/>
          </a:xfrm>
          <a:prstGeom prst="rect">
            <a:avLst/>
          </a:prstGeom>
          <a:solidFill>
            <a:schemeClr val="bg1"/>
          </a:solidFill>
        </p:spPr>
        <p:txBody>
          <a:bodyPr wrap="square" rtlCol="0">
            <a:spAutoFit/>
          </a:bodyPr>
          <a:lstStyle/>
          <a:p>
            <a:r>
              <a:rPr lang="en-US" sz="1000" dirty="0">
                <a:solidFill>
                  <a:srgbClr val="FF0000"/>
                </a:solidFill>
              </a:rPr>
              <a:t>Distribution &amp; Management : Rad-hard power electronic circuits with 99% reliability over 10 years exposure</a:t>
            </a:r>
          </a:p>
        </p:txBody>
      </p:sp>
      <p:pic>
        <p:nvPicPr>
          <p:cNvPr id="52" name="Picture 51">
            <a:extLst>
              <a:ext uri="{FF2B5EF4-FFF2-40B4-BE49-F238E27FC236}">
                <a16:creationId xmlns:a16="http://schemas.microsoft.com/office/drawing/2014/main" id="{59A50EB6-2F5C-48AB-AD75-3FDCB7FC103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2334"/>
          <a:stretch/>
        </p:blipFill>
        <p:spPr>
          <a:xfrm>
            <a:off x="6792774" y="985098"/>
            <a:ext cx="2318444" cy="1042019"/>
          </a:xfrm>
          <a:prstGeom prst="rect">
            <a:avLst/>
          </a:prstGeom>
        </p:spPr>
      </p:pic>
      <p:sp>
        <p:nvSpPr>
          <p:cNvPr id="53" name="TextBox 52">
            <a:extLst>
              <a:ext uri="{FF2B5EF4-FFF2-40B4-BE49-F238E27FC236}">
                <a16:creationId xmlns:a16="http://schemas.microsoft.com/office/drawing/2014/main" id="{A5DF8591-7CB4-4911-82CC-A02CE5187080}"/>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Tree>
    <p:extLst>
      <p:ext uri="{BB962C8B-B14F-4D97-AF65-F5344CB8AC3E}">
        <p14:creationId xmlns:p14="http://schemas.microsoft.com/office/powerpoint/2010/main" val="1457094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BE43CFEF-FCA1-4EBA-A3F3-53561F32D5E6}"/>
              </a:ext>
            </a:extLst>
          </p:cNvPr>
          <p:cNvSpPr>
            <a:spLocks noGrp="1"/>
          </p:cNvSpPr>
          <p:nvPr>
            <p:ph type="title"/>
          </p:nvPr>
        </p:nvSpPr>
        <p:spPr>
          <a:xfrm>
            <a:off x="334963" y="1686"/>
            <a:ext cx="9080500" cy="742950"/>
          </a:xfrm>
        </p:spPr>
        <p:txBody>
          <a:bodyPr/>
          <a:lstStyle/>
          <a:p>
            <a:endParaRPr lang="en-US" dirty="0"/>
          </a:p>
        </p:txBody>
      </p:sp>
      <p:sp>
        <p:nvSpPr>
          <p:cNvPr id="4" name="Content Placeholder 2">
            <a:extLst>
              <a:ext uri="{FF2B5EF4-FFF2-40B4-BE49-F238E27FC236}">
                <a16:creationId xmlns:a16="http://schemas.microsoft.com/office/drawing/2014/main" id="{0FE383EE-E9B0-4EE0-9169-118B56FFC646}"/>
              </a:ext>
            </a:extLst>
          </p:cNvPr>
          <p:cNvSpPr txBox="1">
            <a:spLocks/>
          </p:cNvSpPr>
          <p:nvPr/>
        </p:nvSpPr>
        <p:spPr>
          <a:xfrm>
            <a:off x="334963" y="1003300"/>
            <a:ext cx="11539537" cy="53544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Add 3 charts on site to show where solar arrays are</a:t>
            </a:r>
          </a:p>
          <a:p>
            <a:r>
              <a:rPr lang="en-US" dirty="0"/>
              <a:t>Add zoom for the fsp to base connection</a:t>
            </a:r>
          </a:p>
          <a:p>
            <a:endParaRPr lang="en-US" dirty="0"/>
          </a:p>
        </p:txBody>
      </p:sp>
      <p:sp>
        <p:nvSpPr>
          <p:cNvPr id="5" name="Slide Number Placeholder 3">
            <a:extLst>
              <a:ext uri="{FF2B5EF4-FFF2-40B4-BE49-F238E27FC236}">
                <a16:creationId xmlns:a16="http://schemas.microsoft.com/office/drawing/2014/main" id="{29B5F2EC-734B-4434-8AF7-3469F8A7F7FC}"/>
              </a:ext>
            </a:extLst>
          </p:cNvPr>
          <p:cNvSpPr txBox="1">
            <a:spLocks/>
          </p:cNvSpPr>
          <p:nvPr/>
        </p:nvSpPr>
        <p:spPr>
          <a:xfrm>
            <a:off x="9415463" y="6607175"/>
            <a:ext cx="284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EF49DB9-0ACB-4DF1-BEF9-676473155C1E}" type="slidenum">
              <a:rPr lang="en-US" smtClean="0"/>
              <a:pPr>
                <a:defRPr/>
              </a:pPr>
              <a:t>6</a:t>
            </a:fld>
            <a:endParaRPr lang="en-US" dirty="0"/>
          </a:p>
        </p:txBody>
      </p:sp>
      <p:pic>
        <p:nvPicPr>
          <p:cNvPr id="6" name="Picture 5">
            <a:extLst>
              <a:ext uri="{FF2B5EF4-FFF2-40B4-BE49-F238E27FC236}">
                <a16:creationId xmlns:a16="http://schemas.microsoft.com/office/drawing/2014/main" id="{AE7984EA-1857-4790-A8B5-FF06F051EA3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8409" y="-68264"/>
            <a:ext cx="12376538" cy="6926263"/>
          </a:xfrm>
          <a:prstGeom prst="rect">
            <a:avLst/>
          </a:prstGeom>
        </p:spPr>
      </p:pic>
      <p:sp>
        <p:nvSpPr>
          <p:cNvPr id="7" name="TextBox 6">
            <a:extLst>
              <a:ext uri="{FF2B5EF4-FFF2-40B4-BE49-F238E27FC236}">
                <a16:creationId xmlns:a16="http://schemas.microsoft.com/office/drawing/2014/main" id="{53E64727-817A-42BA-B534-68EE4D0EE705}"/>
              </a:ext>
            </a:extLst>
          </p:cNvPr>
          <p:cNvSpPr txBox="1"/>
          <p:nvPr/>
        </p:nvSpPr>
        <p:spPr>
          <a:xfrm>
            <a:off x="2677779" y="5439758"/>
            <a:ext cx="637322" cy="553998"/>
          </a:xfrm>
          <a:prstGeom prst="rect">
            <a:avLst/>
          </a:prstGeom>
          <a:solidFill>
            <a:srgbClr val="FFFFFF"/>
          </a:solidFill>
          <a:ln>
            <a:solidFill>
              <a:schemeClr val="tx1"/>
            </a:solidFill>
          </a:ln>
        </p:spPr>
        <p:txBody>
          <a:bodyPr wrap="square" rtlCol="0">
            <a:spAutoFit/>
          </a:bodyPr>
          <a:lstStyle/>
          <a:p>
            <a:r>
              <a:rPr lang="en-US" sz="1000" dirty="0">
                <a:latin typeface="Arial" panose="020B0604020202020204" pitchFamily="34" charset="0"/>
                <a:cs typeface="Arial" panose="020B0604020202020204" pitchFamily="34" charset="0"/>
              </a:rPr>
              <a:t>Human Landing System</a:t>
            </a:r>
          </a:p>
        </p:txBody>
      </p:sp>
      <p:sp>
        <p:nvSpPr>
          <p:cNvPr id="9" name="TextBox 8">
            <a:extLst>
              <a:ext uri="{FF2B5EF4-FFF2-40B4-BE49-F238E27FC236}">
                <a16:creationId xmlns:a16="http://schemas.microsoft.com/office/drawing/2014/main" id="{E43D7B29-091F-427D-BF89-BCE8B9269527}"/>
              </a:ext>
            </a:extLst>
          </p:cNvPr>
          <p:cNvSpPr txBox="1"/>
          <p:nvPr/>
        </p:nvSpPr>
        <p:spPr>
          <a:xfrm>
            <a:off x="10509756" y="5232735"/>
            <a:ext cx="640974" cy="553998"/>
          </a:xfrm>
          <a:prstGeom prst="rect">
            <a:avLst/>
          </a:prstGeom>
          <a:solidFill>
            <a:srgbClr val="FFFFFF"/>
          </a:solidFill>
          <a:ln>
            <a:solidFill>
              <a:schemeClr val="tx1"/>
            </a:solidFill>
          </a:ln>
        </p:spPr>
        <p:txBody>
          <a:bodyPr wrap="square" rtlCol="0">
            <a:spAutoFit/>
          </a:bodyPr>
          <a:lstStyle/>
          <a:p>
            <a:r>
              <a:rPr lang="en-US" sz="1000" dirty="0">
                <a:latin typeface="Arial" panose="020B0604020202020204" pitchFamily="34" charset="0"/>
                <a:cs typeface="Arial" panose="020B0604020202020204" pitchFamily="34" charset="0"/>
              </a:rPr>
              <a:t>Lunar Terrain Vehicle</a:t>
            </a:r>
          </a:p>
        </p:txBody>
      </p:sp>
      <p:sp>
        <p:nvSpPr>
          <p:cNvPr id="11" name="TextBox 10">
            <a:extLst>
              <a:ext uri="{FF2B5EF4-FFF2-40B4-BE49-F238E27FC236}">
                <a16:creationId xmlns:a16="http://schemas.microsoft.com/office/drawing/2014/main" id="{9084A22A-7B7C-4384-9F9A-B75852C00FF5}"/>
              </a:ext>
            </a:extLst>
          </p:cNvPr>
          <p:cNvSpPr txBox="1"/>
          <p:nvPr/>
        </p:nvSpPr>
        <p:spPr>
          <a:xfrm>
            <a:off x="7093858" y="5602940"/>
            <a:ext cx="764890" cy="400110"/>
          </a:xfrm>
          <a:prstGeom prst="rect">
            <a:avLst/>
          </a:prstGeom>
          <a:solidFill>
            <a:srgbClr val="FFFFFF"/>
          </a:solidFill>
          <a:ln>
            <a:solidFill>
              <a:schemeClr val="tx1"/>
            </a:solidFill>
          </a:ln>
        </p:spPr>
        <p:txBody>
          <a:bodyPr wrap="square" rtlCol="0">
            <a:spAutoFit/>
          </a:bodyPr>
          <a:lstStyle/>
          <a:p>
            <a:r>
              <a:rPr lang="en-US" sz="1000" dirty="0">
                <a:latin typeface="Arial" panose="020B0604020202020204" pitchFamily="34" charset="0"/>
                <a:cs typeface="Arial" panose="020B0604020202020204" pitchFamily="34" charset="0"/>
              </a:rPr>
              <a:t>Surface</a:t>
            </a:r>
          </a:p>
          <a:p>
            <a:r>
              <a:rPr lang="en-US" sz="1000" dirty="0">
                <a:latin typeface="Arial" panose="020B0604020202020204" pitchFamily="34" charset="0"/>
                <a:cs typeface="Arial" panose="020B0604020202020204" pitchFamily="34" charset="0"/>
              </a:rPr>
              <a:t>Habitat</a:t>
            </a:r>
          </a:p>
        </p:txBody>
      </p:sp>
      <p:pic>
        <p:nvPicPr>
          <p:cNvPr id="12" name="Picture 11">
            <a:extLst>
              <a:ext uri="{FF2B5EF4-FFF2-40B4-BE49-F238E27FC236}">
                <a16:creationId xmlns:a16="http://schemas.microsoft.com/office/drawing/2014/main" id="{9C879B6E-C7B1-4CC8-AC62-7F309C2ED90B}"/>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78299" r="-1"/>
          <a:stretch/>
        </p:blipFill>
        <p:spPr>
          <a:xfrm>
            <a:off x="6011304" y="4932962"/>
            <a:ext cx="1019559" cy="1724407"/>
          </a:xfrm>
          <a:prstGeom prst="rect">
            <a:avLst/>
          </a:prstGeom>
          <a:noFill/>
          <a:ln w="28575" cmpd="sng">
            <a:noFill/>
          </a:ln>
          <a:effectLst>
            <a:outerShdw blurRad="50800" dist="38100" dir="8100000" algn="tr" rotWithShape="0">
              <a:schemeClr val="tx1">
                <a:alpha val="40000"/>
              </a:schemeClr>
            </a:outerShdw>
          </a:effectLst>
        </p:spPr>
      </p:pic>
      <p:pic>
        <p:nvPicPr>
          <p:cNvPr id="14" name="Picture 13">
            <a:extLst>
              <a:ext uri="{FF2B5EF4-FFF2-40B4-BE49-F238E27FC236}">
                <a16:creationId xmlns:a16="http://schemas.microsoft.com/office/drawing/2014/main" id="{CE6564BE-6C27-48FF-9A38-A32FDFE3673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74887" t="-1" b="-28272"/>
          <a:stretch/>
        </p:blipFill>
        <p:spPr>
          <a:xfrm>
            <a:off x="9468091" y="5659216"/>
            <a:ext cx="735783" cy="965929"/>
          </a:xfrm>
          <a:prstGeom prst="rect">
            <a:avLst/>
          </a:prstGeom>
        </p:spPr>
      </p:pic>
      <p:sp>
        <p:nvSpPr>
          <p:cNvPr id="16" name="Freeform: Shape 15">
            <a:extLst>
              <a:ext uri="{FF2B5EF4-FFF2-40B4-BE49-F238E27FC236}">
                <a16:creationId xmlns:a16="http://schemas.microsoft.com/office/drawing/2014/main" id="{5EA582CB-1372-486A-B18B-6DD27520C7C8}"/>
              </a:ext>
            </a:extLst>
          </p:cNvPr>
          <p:cNvSpPr/>
          <p:nvPr/>
        </p:nvSpPr>
        <p:spPr>
          <a:xfrm rot="19589061">
            <a:off x="4405628" y="3021538"/>
            <a:ext cx="1558554" cy="696233"/>
          </a:xfrm>
          <a:custGeom>
            <a:avLst/>
            <a:gdLst>
              <a:gd name="connsiteX0" fmla="*/ 0 w 6718515"/>
              <a:gd name="connsiteY0" fmla="*/ 0 h 1464590"/>
              <a:gd name="connsiteX1" fmla="*/ 23248 w 6718515"/>
              <a:gd name="connsiteY1" fmla="*/ 38746 h 1464590"/>
              <a:gd name="connsiteX2" fmla="*/ 77492 w 6718515"/>
              <a:gd name="connsiteY2" fmla="*/ 69743 h 1464590"/>
              <a:gd name="connsiteX3" fmla="*/ 147234 w 6718515"/>
              <a:gd name="connsiteY3" fmla="*/ 100739 h 1464590"/>
              <a:gd name="connsiteX4" fmla="*/ 201478 w 6718515"/>
              <a:gd name="connsiteY4" fmla="*/ 123987 h 1464590"/>
              <a:gd name="connsiteX5" fmla="*/ 240224 w 6718515"/>
              <a:gd name="connsiteY5" fmla="*/ 139485 h 1464590"/>
              <a:gd name="connsiteX6" fmla="*/ 526943 w 6718515"/>
              <a:gd name="connsiteY6" fmla="*/ 131736 h 1464590"/>
              <a:gd name="connsiteX7" fmla="*/ 619932 w 6718515"/>
              <a:gd name="connsiteY7" fmla="*/ 108489 h 1464590"/>
              <a:gd name="connsiteX8" fmla="*/ 875654 w 6718515"/>
              <a:gd name="connsiteY8" fmla="*/ 92990 h 1464590"/>
              <a:gd name="connsiteX9" fmla="*/ 898902 w 6718515"/>
              <a:gd name="connsiteY9" fmla="*/ 85241 h 1464590"/>
              <a:gd name="connsiteX10" fmla="*/ 1464590 w 6718515"/>
              <a:gd name="connsiteY10" fmla="*/ 92990 h 1464590"/>
              <a:gd name="connsiteX11" fmla="*/ 1503336 w 6718515"/>
              <a:gd name="connsiteY11" fmla="*/ 100739 h 1464590"/>
              <a:gd name="connsiteX12" fmla="*/ 1596326 w 6718515"/>
              <a:gd name="connsiteY12" fmla="*/ 116238 h 1464590"/>
              <a:gd name="connsiteX13" fmla="*/ 1619573 w 6718515"/>
              <a:gd name="connsiteY13" fmla="*/ 131736 h 1464590"/>
              <a:gd name="connsiteX14" fmla="*/ 1704814 w 6718515"/>
              <a:gd name="connsiteY14" fmla="*/ 154983 h 1464590"/>
              <a:gd name="connsiteX15" fmla="*/ 1728061 w 6718515"/>
              <a:gd name="connsiteY15" fmla="*/ 162733 h 1464590"/>
              <a:gd name="connsiteX16" fmla="*/ 1828800 w 6718515"/>
              <a:gd name="connsiteY16" fmla="*/ 178231 h 1464590"/>
              <a:gd name="connsiteX17" fmla="*/ 1952787 w 6718515"/>
              <a:gd name="connsiteY17" fmla="*/ 185980 h 1464590"/>
              <a:gd name="connsiteX18" fmla="*/ 2316997 w 6718515"/>
              <a:gd name="connsiteY18" fmla="*/ 193729 h 1464590"/>
              <a:gd name="connsiteX19" fmla="*/ 2371241 w 6718515"/>
              <a:gd name="connsiteY19" fmla="*/ 209228 h 1464590"/>
              <a:gd name="connsiteX20" fmla="*/ 2394488 w 6718515"/>
              <a:gd name="connsiteY20" fmla="*/ 216977 h 1464590"/>
              <a:gd name="connsiteX21" fmla="*/ 2479729 w 6718515"/>
              <a:gd name="connsiteY21" fmla="*/ 224726 h 1464590"/>
              <a:gd name="connsiteX22" fmla="*/ 2518475 w 6718515"/>
              <a:gd name="connsiteY22" fmla="*/ 232475 h 1464590"/>
              <a:gd name="connsiteX23" fmla="*/ 2572719 w 6718515"/>
              <a:gd name="connsiteY23" fmla="*/ 240224 h 1464590"/>
              <a:gd name="connsiteX24" fmla="*/ 2634712 w 6718515"/>
              <a:gd name="connsiteY24" fmla="*/ 255722 h 1464590"/>
              <a:gd name="connsiteX25" fmla="*/ 2657959 w 6718515"/>
              <a:gd name="connsiteY25" fmla="*/ 263472 h 1464590"/>
              <a:gd name="connsiteX26" fmla="*/ 2712204 w 6718515"/>
              <a:gd name="connsiteY26" fmla="*/ 271221 h 1464590"/>
              <a:gd name="connsiteX27" fmla="*/ 2758698 w 6718515"/>
              <a:gd name="connsiteY27" fmla="*/ 278970 h 1464590"/>
              <a:gd name="connsiteX28" fmla="*/ 2874936 w 6718515"/>
              <a:gd name="connsiteY28" fmla="*/ 294468 h 1464590"/>
              <a:gd name="connsiteX29" fmla="*/ 2936929 w 6718515"/>
              <a:gd name="connsiteY29" fmla="*/ 309967 h 1464590"/>
              <a:gd name="connsiteX30" fmla="*/ 2998922 w 6718515"/>
              <a:gd name="connsiteY30" fmla="*/ 317716 h 1464590"/>
              <a:gd name="connsiteX31" fmla="*/ 3130658 w 6718515"/>
              <a:gd name="connsiteY31" fmla="*/ 333214 h 1464590"/>
              <a:gd name="connsiteX32" fmla="*/ 3184902 w 6718515"/>
              <a:gd name="connsiteY32" fmla="*/ 348712 h 1464590"/>
              <a:gd name="connsiteX33" fmla="*/ 3246895 w 6718515"/>
              <a:gd name="connsiteY33" fmla="*/ 356461 h 1464590"/>
              <a:gd name="connsiteX34" fmla="*/ 3696346 w 6718515"/>
              <a:gd name="connsiteY34" fmla="*/ 364211 h 1464590"/>
              <a:gd name="connsiteX35" fmla="*/ 3773837 w 6718515"/>
              <a:gd name="connsiteY35" fmla="*/ 387458 h 1464590"/>
              <a:gd name="connsiteX36" fmla="*/ 3828082 w 6718515"/>
              <a:gd name="connsiteY36" fmla="*/ 410705 h 1464590"/>
              <a:gd name="connsiteX37" fmla="*/ 3851329 w 6718515"/>
              <a:gd name="connsiteY37" fmla="*/ 426204 h 1464590"/>
              <a:gd name="connsiteX38" fmla="*/ 3882326 w 6718515"/>
              <a:gd name="connsiteY38" fmla="*/ 464950 h 1464590"/>
              <a:gd name="connsiteX39" fmla="*/ 3913322 w 6718515"/>
              <a:gd name="connsiteY39" fmla="*/ 472699 h 1464590"/>
              <a:gd name="connsiteX40" fmla="*/ 4006312 w 6718515"/>
              <a:gd name="connsiteY40" fmla="*/ 519194 h 1464590"/>
              <a:gd name="connsiteX41" fmla="*/ 4045058 w 6718515"/>
              <a:gd name="connsiteY41" fmla="*/ 526943 h 1464590"/>
              <a:gd name="connsiteX42" fmla="*/ 4114800 w 6718515"/>
              <a:gd name="connsiteY42" fmla="*/ 565689 h 1464590"/>
              <a:gd name="connsiteX43" fmla="*/ 4176793 w 6718515"/>
              <a:gd name="connsiteY43" fmla="*/ 581187 h 1464590"/>
              <a:gd name="connsiteX44" fmla="*/ 4262034 w 6718515"/>
              <a:gd name="connsiteY44" fmla="*/ 619933 h 1464590"/>
              <a:gd name="connsiteX45" fmla="*/ 4285282 w 6718515"/>
              <a:gd name="connsiteY45" fmla="*/ 635431 h 1464590"/>
              <a:gd name="connsiteX46" fmla="*/ 4316278 w 6718515"/>
              <a:gd name="connsiteY46" fmla="*/ 643180 h 1464590"/>
              <a:gd name="connsiteX47" fmla="*/ 4362773 w 6718515"/>
              <a:gd name="connsiteY47" fmla="*/ 658678 h 1464590"/>
              <a:gd name="connsiteX48" fmla="*/ 4401519 w 6718515"/>
              <a:gd name="connsiteY48" fmla="*/ 674177 h 1464590"/>
              <a:gd name="connsiteX49" fmla="*/ 4548753 w 6718515"/>
              <a:gd name="connsiteY49" fmla="*/ 697424 h 1464590"/>
              <a:gd name="connsiteX50" fmla="*/ 4610746 w 6718515"/>
              <a:gd name="connsiteY50" fmla="*/ 705173 h 1464590"/>
              <a:gd name="connsiteX51" fmla="*/ 5114441 w 6718515"/>
              <a:gd name="connsiteY51" fmla="*/ 712922 h 1464590"/>
              <a:gd name="connsiteX52" fmla="*/ 5199682 w 6718515"/>
              <a:gd name="connsiteY52" fmla="*/ 720672 h 1464590"/>
              <a:gd name="connsiteX53" fmla="*/ 5246176 w 6718515"/>
              <a:gd name="connsiteY53" fmla="*/ 728421 h 1464590"/>
              <a:gd name="connsiteX54" fmla="*/ 5308170 w 6718515"/>
              <a:gd name="connsiteY54" fmla="*/ 736170 h 1464590"/>
              <a:gd name="connsiteX55" fmla="*/ 5346915 w 6718515"/>
              <a:gd name="connsiteY55" fmla="*/ 751668 h 1464590"/>
              <a:gd name="connsiteX56" fmla="*/ 5385661 w 6718515"/>
              <a:gd name="connsiteY56" fmla="*/ 759417 h 1464590"/>
              <a:gd name="connsiteX57" fmla="*/ 5416658 w 6718515"/>
              <a:gd name="connsiteY57" fmla="*/ 767167 h 1464590"/>
              <a:gd name="connsiteX58" fmla="*/ 5470902 w 6718515"/>
              <a:gd name="connsiteY58" fmla="*/ 821411 h 1464590"/>
              <a:gd name="connsiteX59" fmla="*/ 5532895 w 6718515"/>
              <a:gd name="connsiteY59" fmla="*/ 860156 h 1464590"/>
              <a:gd name="connsiteX60" fmla="*/ 5556143 w 6718515"/>
              <a:gd name="connsiteY60" fmla="*/ 883404 h 1464590"/>
              <a:gd name="connsiteX61" fmla="*/ 5563892 w 6718515"/>
              <a:gd name="connsiteY61" fmla="*/ 906651 h 1464590"/>
              <a:gd name="connsiteX62" fmla="*/ 5594888 w 6718515"/>
              <a:gd name="connsiteY62" fmla="*/ 960895 h 1464590"/>
              <a:gd name="connsiteX63" fmla="*/ 5618136 w 6718515"/>
              <a:gd name="connsiteY63" fmla="*/ 999641 h 1464590"/>
              <a:gd name="connsiteX64" fmla="*/ 5649132 w 6718515"/>
              <a:gd name="connsiteY64" fmla="*/ 1046136 h 1464590"/>
              <a:gd name="connsiteX65" fmla="*/ 5680129 w 6718515"/>
              <a:gd name="connsiteY65" fmla="*/ 1077133 h 1464590"/>
              <a:gd name="connsiteX66" fmla="*/ 5695627 w 6718515"/>
              <a:gd name="connsiteY66" fmla="*/ 1100380 h 1464590"/>
              <a:gd name="connsiteX67" fmla="*/ 5742122 w 6718515"/>
              <a:gd name="connsiteY67" fmla="*/ 1123628 h 1464590"/>
              <a:gd name="connsiteX68" fmla="*/ 5765370 w 6718515"/>
              <a:gd name="connsiteY68" fmla="*/ 1139126 h 1464590"/>
              <a:gd name="connsiteX69" fmla="*/ 5788617 w 6718515"/>
              <a:gd name="connsiteY69" fmla="*/ 1146875 h 1464590"/>
              <a:gd name="connsiteX70" fmla="*/ 5819614 w 6718515"/>
              <a:gd name="connsiteY70" fmla="*/ 1162373 h 1464590"/>
              <a:gd name="connsiteX71" fmla="*/ 5881607 w 6718515"/>
              <a:gd name="connsiteY71" fmla="*/ 1185621 h 1464590"/>
              <a:gd name="connsiteX72" fmla="*/ 5904854 w 6718515"/>
              <a:gd name="connsiteY72" fmla="*/ 1201119 h 1464590"/>
              <a:gd name="connsiteX73" fmla="*/ 5966848 w 6718515"/>
              <a:gd name="connsiteY73" fmla="*/ 1216617 h 1464590"/>
              <a:gd name="connsiteX74" fmla="*/ 5990095 w 6718515"/>
              <a:gd name="connsiteY74" fmla="*/ 1224367 h 1464590"/>
              <a:gd name="connsiteX75" fmla="*/ 6005593 w 6718515"/>
              <a:gd name="connsiteY75" fmla="*/ 1247614 h 1464590"/>
              <a:gd name="connsiteX76" fmla="*/ 6028841 w 6718515"/>
              <a:gd name="connsiteY76" fmla="*/ 1263112 h 1464590"/>
              <a:gd name="connsiteX77" fmla="*/ 6044339 w 6718515"/>
              <a:gd name="connsiteY77" fmla="*/ 1278611 h 1464590"/>
              <a:gd name="connsiteX78" fmla="*/ 6067587 w 6718515"/>
              <a:gd name="connsiteY78" fmla="*/ 1294109 h 1464590"/>
              <a:gd name="connsiteX79" fmla="*/ 6114082 w 6718515"/>
              <a:gd name="connsiteY79" fmla="*/ 1332855 h 1464590"/>
              <a:gd name="connsiteX80" fmla="*/ 6137329 w 6718515"/>
              <a:gd name="connsiteY80" fmla="*/ 1340604 h 1464590"/>
              <a:gd name="connsiteX81" fmla="*/ 6160576 w 6718515"/>
              <a:gd name="connsiteY81" fmla="*/ 1356102 h 1464590"/>
              <a:gd name="connsiteX82" fmla="*/ 6176075 w 6718515"/>
              <a:gd name="connsiteY82" fmla="*/ 1371600 h 1464590"/>
              <a:gd name="connsiteX83" fmla="*/ 6222570 w 6718515"/>
              <a:gd name="connsiteY83" fmla="*/ 1387099 h 1464590"/>
              <a:gd name="connsiteX84" fmla="*/ 6300061 w 6718515"/>
              <a:gd name="connsiteY84" fmla="*/ 1410346 h 1464590"/>
              <a:gd name="connsiteX85" fmla="*/ 6346556 w 6718515"/>
              <a:gd name="connsiteY85" fmla="*/ 1418095 h 1464590"/>
              <a:gd name="connsiteX86" fmla="*/ 6393051 w 6718515"/>
              <a:gd name="connsiteY86" fmla="*/ 1433594 h 1464590"/>
              <a:gd name="connsiteX87" fmla="*/ 6439546 w 6718515"/>
              <a:gd name="connsiteY87" fmla="*/ 1449092 h 1464590"/>
              <a:gd name="connsiteX88" fmla="*/ 6462793 w 6718515"/>
              <a:gd name="connsiteY88" fmla="*/ 1456841 h 1464590"/>
              <a:gd name="connsiteX89" fmla="*/ 6633275 w 6718515"/>
              <a:gd name="connsiteY89" fmla="*/ 1464590 h 1464590"/>
              <a:gd name="connsiteX90" fmla="*/ 6718515 w 6718515"/>
              <a:gd name="connsiteY90" fmla="*/ 1449092 h 146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718515" h="1464590">
                <a:moveTo>
                  <a:pt x="0" y="0"/>
                </a:moveTo>
                <a:cubicBezTo>
                  <a:pt x="7749" y="12915"/>
                  <a:pt x="13446" y="27310"/>
                  <a:pt x="23248" y="38746"/>
                </a:cubicBezTo>
                <a:cubicBezTo>
                  <a:pt x="32104" y="49078"/>
                  <a:pt x="67938" y="64435"/>
                  <a:pt x="77492" y="69743"/>
                </a:cubicBezTo>
                <a:cubicBezTo>
                  <a:pt x="132332" y="100210"/>
                  <a:pt x="96702" y="88106"/>
                  <a:pt x="147234" y="100739"/>
                </a:cubicBezTo>
                <a:cubicBezTo>
                  <a:pt x="175683" y="129190"/>
                  <a:pt x="149010" y="108247"/>
                  <a:pt x="201478" y="123987"/>
                </a:cubicBezTo>
                <a:cubicBezTo>
                  <a:pt x="214802" y="127984"/>
                  <a:pt x="227309" y="134319"/>
                  <a:pt x="240224" y="139485"/>
                </a:cubicBezTo>
                <a:lnTo>
                  <a:pt x="526943" y="131736"/>
                </a:lnTo>
                <a:cubicBezTo>
                  <a:pt x="591833" y="128718"/>
                  <a:pt x="556159" y="121244"/>
                  <a:pt x="619932" y="108489"/>
                </a:cubicBezTo>
                <a:cubicBezTo>
                  <a:pt x="677576" y="96960"/>
                  <a:pt x="861977" y="93560"/>
                  <a:pt x="875654" y="92990"/>
                </a:cubicBezTo>
                <a:cubicBezTo>
                  <a:pt x="883403" y="90407"/>
                  <a:pt x="890977" y="87222"/>
                  <a:pt x="898902" y="85241"/>
                </a:cubicBezTo>
                <a:cubicBezTo>
                  <a:pt x="1072192" y="41920"/>
                  <a:pt x="1428355" y="91924"/>
                  <a:pt x="1464590" y="92990"/>
                </a:cubicBezTo>
                <a:cubicBezTo>
                  <a:pt x="1477505" y="95573"/>
                  <a:pt x="1490365" y="98450"/>
                  <a:pt x="1503336" y="100739"/>
                </a:cubicBezTo>
                <a:lnTo>
                  <a:pt x="1596326" y="116238"/>
                </a:lnTo>
                <a:cubicBezTo>
                  <a:pt x="1604075" y="121404"/>
                  <a:pt x="1611063" y="127954"/>
                  <a:pt x="1619573" y="131736"/>
                </a:cubicBezTo>
                <a:cubicBezTo>
                  <a:pt x="1662326" y="150737"/>
                  <a:pt x="1663140" y="144564"/>
                  <a:pt x="1704814" y="154983"/>
                </a:cubicBezTo>
                <a:cubicBezTo>
                  <a:pt x="1712738" y="156964"/>
                  <a:pt x="1720137" y="160752"/>
                  <a:pt x="1728061" y="162733"/>
                </a:cubicBezTo>
                <a:cubicBezTo>
                  <a:pt x="1757606" y="170120"/>
                  <a:pt x="1800574" y="175879"/>
                  <a:pt x="1828800" y="178231"/>
                </a:cubicBezTo>
                <a:cubicBezTo>
                  <a:pt x="1870067" y="181670"/>
                  <a:pt x="1911398" y="184666"/>
                  <a:pt x="1952787" y="185980"/>
                </a:cubicBezTo>
                <a:cubicBezTo>
                  <a:pt x="2074157" y="189833"/>
                  <a:pt x="2195594" y="191146"/>
                  <a:pt x="2316997" y="193729"/>
                </a:cubicBezTo>
                <a:lnTo>
                  <a:pt x="2371241" y="209228"/>
                </a:lnTo>
                <a:cubicBezTo>
                  <a:pt x="2379065" y="211575"/>
                  <a:pt x="2386402" y="215822"/>
                  <a:pt x="2394488" y="216977"/>
                </a:cubicBezTo>
                <a:cubicBezTo>
                  <a:pt x="2422732" y="221012"/>
                  <a:pt x="2451315" y="222143"/>
                  <a:pt x="2479729" y="224726"/>
                </a:cubicBezTo>
                <a:cubicBezTo>
                  <a:pt x="2492644" y="227309"/>
                  <a:pt x="2505483" y="230310"/>
                  <a:pt x="2518475" y="232475"/>
                </a:cubicBezTo>
                <a:cubicBezTo>
                  <a:pt x="2536491" y="235478"/>
                  <a:pt x="2554809" y="236642"/>
                  <a:pt x="2572719" y="240224"/>
                </a:cubicBezTo>
                <a:cubicBezTo>
                  <a:pt x="2593606" y="244401"/>
                  <a:pt x="2614162" y="250117"/>
                  <a:pt x="2634712" y="255722"/>
                </a:cubicBezTo>
                <a:cubicBezTo>
                  <a:pt x="2642592" y="257871"/>
                  <a:pt x="2649949" y="261870"/>
                  <a:pt x="2657959" y="263472"/>
                </a:cubicBezTo>
                <a:cubicBezTo>
                  <a:pt x="2675870" y="267054"/>
                  <a:pt x="2694151" y="268444"/>
                  <a:pt x="2712204" y="271221"/>
                </a:cubicBezTo>
                <a:cubicBezTo>
                  <a:pt x="2727733" y="273610"/>
                  <a:pt x="2743144" y="276748"/>
                  <a:pt x="2758698" y="278970"/>
                </a:cubicBezTo>
                <a:cubicBezTo>
                  <a:pt x="2778496" y="281798"/>
                  <a:pt x="2852979" y="290076"/>
                  <a:pt x="2874936" y="294468"/>
                </a:cubicBezTo>
                <a:cubicBezTo>
                  <a:pt x="2895823" y="298645"/>
                  <a:pt x="2915993" y="306041"/>
                  <a:pt x="2936929" y="309967"/>
                </a:cubicBezTo>
                <a:cubicBezTo>
                  <a:pt x="2957397" y="313805"/>
                  <a:pt x="2978339" y="314549"/>
                  <a:pt x="2998922" y="317716"/>
                </a:cubicBezTo>
                <a:cubicBezTo>
                  <a:pt x="3113492" y="335342"/>
                  <a:pt x="2917509" y="315452"/>
                  <a:pt x="3130658" y="333214"/>
                </a:cubicBezTo>
                <a:cubicBezTo>
                  <a:pt x="3148739" y="338380"/>
                  <a:pt x="3166462" y="345024"/>
                  <a:pt x="3184902" y="348712"/>
                </a:cubicBezTo>
                <a:cubicBezTo>
                  <a:pt x="3205323" y="352796"/>
                  <a:pt x="3226079" y="355830"/>
                  <a:pt x="3246895" y="356461"/>
                </a:cubicBezTo>
                <a:cubicBezTo>
                  <a:pt x="3396666" y="361000"/>
                  <a:pt x="3546529" y="361628"/>
                  <a:pt x="3696346" y="364211"/>
                </a:cubicBezTo>
                <a:cubicBezTo>
                  <a:pt x="3713674" y="368543"/>
                  <a:pt x="3762516" y="379911"/>
                  <a:pt x="3773837" y="387458"/>
                </a:cubicBezTo>
                <a:cubicBezTo>
                  <a:pt x="3805947" y="408864"/>
                  <a:pt x="3788050" y="400697"/>
                  <a:pt x="3828082" y="410705"/>
                </a:cubicBezTo>
                <a:cubicBezTo>
                  <a:pt x="3835831" y="415871"/>
                  <a:pt x="3844744" y="419618"/>
                  <a:pt x="3851329" y="426204"/>
                </a:cubicBezTo>
                <a:cubicBezTo>
                  <a:pt x="3863024" y="437899"/>
                  <a:pt x="3869094" y="455026"/>
                  <a:pt x="3882326" y="464950"/>
                </a:cubicBezTo>
                <a:cubicBezTo>
                  <a:pt x="3890846" y="471340"/>
                  <a:pt x="3902990" y="470116"/>
                  <a:pt x="3913322" y="472699"/>
                </a:cubicBezTo>
                <a:cubicBezTo>
                  <a:pt x="3975720" y="511697"/>
                  <a:pt x="3955445" y="507890"/>
                  <a:pt x="4006312" y="519194"/>
                </a:cubicBezTo>
                <a:cubicBezTo>
                  <a:pt x="4019169" y="522051"/>
                  <a:pt x="4032143" y="524360"/>
                  <a:pt x="4045058" y="526943"/>
                </a:cubicBezTo>
                <a:cubicBezTo>
                  <a:pt x="4075355" y="547141"/>
                  <a:pt x="4073684" y="547415"/>
                  <a:pt x="4114800" y="565689"/>
                </a:cubicBezTo>
                <a:cubicBezTo>
                  <a:pt x="4134294" y="574353"/>
                  <a:pt x="4156238" y="577076"/>
                  <a:pt x="4176793" y="581187"/>
                </a:cubicBezTo>
                <a:cubicBezTo>
                  <a:pt x="4269576" y="636855"/>
                  <a:pt x="4157834" y="573622"/>
                  <a:pt x="4262034" y="619933"/>
                </a:cubicBezTo>
                <a:cubicBezTo>
                  <a:pt x="4270545" y="623716"/>
                  <a:pt x="4276722" y="631762"/>
                  <a:pt x="4285282" y="635431"/>
                </a:cubicBezTo>
                <a:cubicBezTo>
                  <a:pt x="4295071" y="639626"/>
                  <a:pt x="4306077" y="640120"/>
                  <a:pt x="4316278" y="643180"/>
                </a:cubicBezTo>
                <a:cubicBezTo>
                  <a:pt x="4331926" y="647874"/>
                  <a:pt x="4347420" y="653095"/>
                  <a:pt x="4362773" y="658678"/>
                </a:cubicBezTo>
                <a:cubicBezTo>
                  <a:pt x="4375846" y="663432"/>
                  <a:pt x="4387901" y="671340"/>
                  <a:pt x="4401519" y="674177"/>
                </a:cubicBezTo>
                <a:cubicBezTo>
                  <a:pt x="4450161" y="684311"/>
                  <a:pt x="4499451" y="691261"/>
                  <a:pt x="4548753" y="697424"/>
                </a:cubicBezTo>
                <a:cubicBezTo>
                  <a:pt x="4569417" y="700007"/>
                  <a:pt x="4589929" y="704603"/>
                  <a:pt x="4610746" y="705173"/>
                </a:cubicBezTo>
                <a:cubicBezTo>
                  <a:pt x="4778601" y="709772"/>
                  <a:pt x="4946543" y="710339"/>
                  <a:pt x="5114441" y="712922"/>
                </a:cubicBezTo>
                <a:cubicBezTo>
                  <a:pt x="5142855" y="715505"/>
                  <a:pt x="5171347" y="717338"/>
                  <a:pt x="5199682" y="720672"/>
                </a:cubicBezTo>
                <a:cubicBezTo>
                  <a:pt x="5215286" y="722508"/>
                  <a:pt x="5230622" y="726199"/>
                  <a:pt x="5246176" y="728421"/>
                </a:cubicBezTo>
                <a:cubicBezTo>
                  <a:pt x="5266792" y="731366"/>
                  <a:pt x="5287505" y="733587"/>
                  <a:pt x="5308170" y="736170"/>
                </a:cubicBezTo>
                <a:cubicBezTo>
                  <a:pt x="5321085" y="741336"/>
                  <a:pt x="5333592" y="747671"/>
                  <a:pt x="5346915" y="751668"/>
                </a:cubicBezTo>
                <a:cubicBezTo>
                  <a:pt x="5359531" y="755453"/>
                  <a:pt x="5372804" y="756560"/>
                  <a:pt x="5385661" y="759417"/>
                </a:cubicBezTo>
                <a:cubicBezTo>
                  <a:pt x="5396058" y="761727"/>
                  <a:pt x="5406326" y="764584"/>
                  <a:pt x="5416658" y="767167"/>
                </a:cubicBezTo>
                <a:cubicBezTo>
                  <a:pt x="5434739" y="785248"/>
                  <a:pt x="5448975" y="808255"/>
                  <a:pt x="5470902" y="821411"/>
                </a:cubicBezTo>
                <a:cubicBezTo>
                  <a:pt x="5476305" y="824653"/>
                  <a:pt x="5522671" y="851636"/>
                  <a:pt x="5532895" y="860156"/>
                </a:cubicBezTo>
                <a:cubicBezTo>
                  <a:pt x="5541314" y="867172"/>
                  <a:pt x="5548394" y="875655"/>
                  <a:pt x="5556143" y="883404"/>
                </a:cubicBezTo>
                <a:cubicBezTo>
                  <a:pt x="5558726" y="891153"/>
                  <a:pt x="5560674" y="899143"/>
                  <a:pt x="5563892" y="906651"/>
                </a:cubicBezTo>
                <a:cubicBezTo>
                  <a:pt x="5575691" y="934182"/>
                  <a:pt x="5579322" y="937547"/>
                  <a:pt x="5594888" y="960895"/>
                </a:cubicBezTo>
                <a:cubicBezTo>
                  <a:pt x="5609705" y="1005348"/>
                  <a:pt x="5592605" y="965600"/>
                  <a:pt x="5618136" y="999641"/>
                </a:cubicBezTo>
                <a:cubicBezTo>
                  <a:pt x="5629312" y="1014542"/>
                  <a:pt x="5635961" y="1032965"/>
                  <a:pt x="5649132" y="1046136"/>
                </a:cubicBezTo>
                <a:cubicBezTo>
                  <a:pt x="5659464" y="1056468"/>
                  <a:pt x="5672024" y="1064975"/>
                  <a:pt x="5680129" y="1077133"/>
                </a:cubicBezTo>
                <a:cubicBezTo>
                  <a:pt x="5685295" y="1084882"/>
                  <a:pt x="5689042" y="1093795"/>
                  <a:pt x="5695627" y="1100380"/>
                </a:cubicBezTo>
                <a:cubicBezTo>
                  <a:pt x="5717832" y="1122585"/>
                  <a:pt x="5716915" y="1111024"/>
                  <a:pt x="5742122" y="1123628"/>
                </a:cubicBezTo>
                <a:cubicBezTo>
                  <a:pt x="5750452" y="1127793"/>
                  <a:pt x="5757040" y="1134961"/>
                  <a:pt x="5765370" y="1139126"/>
                </a:cubicBezTo>
                <a:cubicBezTo>
                  <a:pt x="5772676" y="1142779"/>
                  <a:pt x="5781109" y="1143657"/>
                  <a:pt x="5788617" y="1146875"/>
                </a:cubicBezTo>
                <a:cubicBezTo>
                  <a:pt x="5799235" y="1151425"/>
                  <a:pt x="5809058" y="1157681"/>
                  <a:pt x="5819614" y="1162373"/>
                </a:cubicBezTo>
                <a:cubicBezTo>
                  <a:pt x="5847423" y="1174733"/>
                  <a:pt x="5856039" y="1177099"/>
                  <a:pt x="5881607" y="1185621"/>
                </a:cubicBezTo>
                <a:cubicBezTo>
                  <a:pt x="5889356" y="1190787"/>
                  <a:pt x="5896524" y="1196954"/>
                  <a:pt x="5904854" y="1201119"/>
                </a:cubicBezTo>
                <a:cubicBezTo>
                  <a:pt x="5922568" y="1209976"/>
                  <a:pt x="5949164" y="1212196"/>
                  <a:pt x="5966848" y="1216617"/>
                </a:cubicBezTo>
                <a:cubicBezTo>
                  <a:pt x="5974772" y="1218598"/>
                  <a:pt x="5982346" y="1221784"/>
                  <a:pt x="5990095" y="1224367"/>
                </a:cubicBezTo>
                <a:cubicBezTo>
                  <a:pt x="5995261" y="1232116"/>
                  <a:pt x="5999008" y="1241029"/>
                  <a:pt x="6005593" y="1247614"/>
                </a:cubicBezTo>
                <a:cubicBezTo>
                  <a:pt x="6012179" y="1254199"/>
                  <a:pt x="6021568" y="1257294"/>
                  <a:pt x="6028841" y="1263112"/>
                </a:cubicBezTo>
                <a:cubicBezTo>
                  <a:pt x="6034546" y="1267676"/>
                  <a:pt x="6038634" y="1274047"/>
                  <a:pt x="6044339" y="1278611"/>
                </a:cubicBezTo>
                <a:cubicBezTo>
                  <a:pt x="6051612" y="1284429"/>
                  <a:pt x="6060432" y="1288147"/>
                  <a:pt x="6067587" y="1294109"/>
                </a:cubicBezTo>
                <a:cubicBezTo>
                  <a:pt x="6093295" y="1315532"/>
                  <a:pt x="6085221" y="1318424"/>
                  <a:pt x="6114082" y="1332855"/>
                </a:cubicBezTo>
                <a:cubicBezTo>
                  <a:pt x="6121388" y="1336508"/>
                  <a:pt x="6130023" y="1336951"/>
                  <a:pt x="6137329" y="1340604"/>
                </a:cubicBezTo>
                <a:cubicBezTo>
                  <a:pt x="6145659" y="1344769"/>
                  <a:pt x="6153304" y="1350284"/>
                  <a:pt x="6160576" y="1356102"/>
                </a:cubicBezTo>
                <a:cubicBezTo>
                  <a:pt x="6166281" y="1360666"/>
                  <a:pt x="6169540" y="1368333"/>
                  <a:pt x="6176075" y="1371600"/>
                </a:cubicBezTo>
                <a:cubicBezTo>
                  <a:pt x="6190687" y="1378906"/>
                  <a:pt x="6207072" y="1381933"/>
                  <a:pt x="6222570" y="1387099"/>
                </a:cubicBezTo>
                <a:cubicBezTo>
                  <a:pt x="6248261" y="1395663"/>
                  <a:pt x="6273425" y="1405019"/>
                  <a:pt x="6300061" y="1410346"/>
                </a:cubicBezTo>
                <a:cubicBezTo>
                  <a:pt x="6315468" y="1413427"/>
                  <a:pt x="6331313" y="1414284"/>
                  <a:pt x="6346556" y="1418095"/>
                </a:cubicBezTo>
                <a:cubicBezTo>
                  <a:pt x="6362405" y="1422057"/>
                  <a:pt x="6377553" y="1428428"/>
                  <a:pt x="6393051" y="1433594"/>
                </a:cubicBezTo>
                <a:lnTo>
                  <a:pt x="6439546" y="1449092"/>
                </a:lnTo>
                <a:cubicBezTo>
                  <a:pt x="6447295" y="1451675"/>
                  <a:pt x="6454633" y="1456470"/>
                  <a:pt x="6462793" y="1456841"/>
                </a:cubicBezTo>
                <a:lnTo>
                  <a:pt x="6633275" y="1464590"/>
                </a:lnTo>
                <a:cubicBezTo>
                  <a:pt x="6708757" y="1456203"/>
                  <a:pt x="6682096" y="1467302"/>
                  <a:pt x="6718515" y="1449092"/>
                </a:cubicBezTo>
              </a:path>
            </a:pathLst>
          </a:cu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01415597-DD14-46B0-8BCE-8EEAC8A4973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l="78819" r="-1" b="715"/>
          <a:stretch/>
        </p:blipFill>
        <p:spPr>
          <a:xfrm>
            <a:off x="4430977" y="5106029"/>
            <a:ext cx="995094" cy="1280032"/>
          </a:xfrm>
          <a:prstGeom prst="rect">
            <a:avLst/>
          </a:prstGeom>
          <a:noFill/>
          <a:ln w="28575" cmpd="sng">
            <a:noFill/>
          </a:ln>
          <a:effectLst>
            <a:outerShdw blurRad="50800" dist="38100" dir="8100000" algn="tr" rotWithShape="0">
              <a:schemeClr val="tx1">
                <a:alpha val="40000"/>
              </a:schemeClr>
            </a:outerShdw>
          </a:effectLst>
        </p:spPr>
      </p:pic>
      <p:sp>
        <p:nvSpPr>
          <p:cNvPr id="19" name="TextBox 18">
            <a:extLst>
              <a:ext uri="{FF2B5EF4-FFF2-40B4-BE49-F238E27FC236}">
                <a16:creationId xmlns:a16="http://schemas.microsoft.com/office/drawing/2014/main" id="{1CFD892F-8820-4874-A124-8B35ED64C358}"/>
              </a:ext>
            </a:extLst>
          </p:cNvPr>
          <p:cNvSpPr txBox="1"/>
          <p:nvPr/>
        </p:nvSpPr>
        <p:spPr>
          <a:xfrm>
            <a:off x="5106879" y="6491969"/>
            <a:ext cx="557611" cy="246221"/>
          </a:xfrm>
          <a:prstGeom prst="rect">
            <a:avLst/>
          </a:prstGeom>
          <a:solidFill>
            <a:srgbClr val="FFFFFF"/>
          </a:solidFill>
          <a:ln>
            <a:solidFill>
              <a:schemeClr val="tx1"/>
            </a:solidFill>
          </a:ln>
        </p:spPr>
        <p:txBody>
          <a:bodyPr wrap="square" rtlCol="0">
            <a:spAutoFit/>
          </a:bodyPr>
          <a:lstStyle/>
          <a:p>
            <a:pPr algn="ctr"/>
            <a:r>
              <a:rPr lang="en-US" sz="1000" dirty="0">
                <a:latin typeface="Arial" panose="020B0604020202020204" pitchFamily="34" charset="0"/>
                <a:cs typeface="Arial" panose="020B0604020202020204" pitchFamily="34" charset="0"/>
              </a:rPr>
              <a:t>Lab</a:t>
            </a:r>
          </a:p>
        </p:txBody>
      </p:sp>
      <p:pic>
        <p:nvPicPr>
          <p:cNvPr id="28" name="Picture 27">
            <a:extLst>
              <a:ext uri="{FF2B5EF4-FFF2-40B4-BE49-F238E27FC236}">
                <a16:creationId xmlns:a16="http://schemas.microsoft.com/office/drawing/2014/main" id="{3CA237D9-6C40-4EA6-9294-72613EC91D90}"/>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l="79415" b="4262"/>
          <a:stretch/>
        </p:blipFill>
        <p:spPr>
          <a:xfrm>
            <a:off x="2067475" y="5386620"/>
            <a:ext cx="557611" cy="667725"/>
          </a:xfrm>
          <a:prstGeom prst="rect">
            <a:avLst/>
          </a:prstGeom>
        </p:spPr>
      </p:pic>
      <p:sp>
        <p:nvSpPr>
          <p:cNvPr id="31" name="Freeform: Shape 30">
            <a:extLst>
              <a:ext uri="{FF2B5EF4-FFF2-40B4-BE49-F238E27FC236}">
                <a16:creationId xmlns:a16="http://schemas.microsoft.com/office/drawing/2014/main" id="{0A0A2CDF-1139-4558-9FD6-5803A7555BC0}"/>
              </a:ext>
            </a:extLst>
          </p:cNvPr>
          <p:cNvSpPr/>
          <p:nvPr/>
        </p:nvSpPr>
        <p:spPr>
          <a:xfrm rot="19825444">
            <a:off x="6621427" y="4769274"/>
            <a:ext cx="612795" cy="592847"/>
          </a:xfrm>
          <a:custGeom>
            <a:avLst/>
            <a:gdLst>
              <a:gd name="connsiteX0" fmla="*/ 0 w 1158240"/>
              <a:gd name="connsiteY0" fmla="*/ 731520 h 731520"/>
              <a:gd name="connsiteX1" fmla="*/ 818605 w 1158240"/>
              <a:gd name="connsiteY1" fmla="*/ 243840 h 731520"/>
              <a:gd name="connsiteX2" fmla="*/ 862148 w 1158240"/>
              <a:gd name="connsiteY2" fmla="*/ 200297 h 731520"/>
              <a:gd name="connsiteX3" fmla="*/ 975360 w 1158240"/>
              <a:gd name="connsiteY3" fmla="*/ 165463 h 731520"/>
              <a:gd name="connsiteX4" fmla="*/ 992777 w 1158240"/>
              <a:gd name="connsiteY4" fmla="*/ 139337 h 731520"/>
              <a:gd name="connsiteX5" fmla="*/ 1036320 w 1158240"/>
              <a:gd name="connsiteY5" fmla="*/ 95794 h 731520"/>
              <a:gd name="connsiteX6" fmla="*/ 1053737 w 1158240"/>
              <a:gd name="connsiteY6" fmla="*/ 69668 h 731520"/>
              <a:gd name="connsiteX7" fmla="*/ 1079862 w 1158240"/>
              <a:gd name="connsiteY7" fmla="*/ 60960 h 731520"/>
              <a:gd name="connsiteX8" fmla="*/ 1132114 w 1158240"/>
              <a:gd name="connsiteY8" fmla="*/ 26126 h 731520"/>
              <a:gd name="connsiteX9" fmla="*/ 1158240 w 1158240"/>
              <a:gd name="connsiteY9" fmla="*/ 0 h 731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8240" h="731520">
                <a:moveTo>
                  <a:pt x="0" y="731520"/>
                </a:moveTo>
                <a:lnTo>
                  <a:pt x="818605" y="243840"/>
                </a:lnTo>
                <a:cubicBezTo>
                  <a:pt x="876367" y="209302"/>
                  <a:pt x="815998" y="246447"/>
                  <a:pt x="862148" y="200297"/>
                </a:cubicBezTo>
                <a:cubicBezTo>
                  <a:pt x="891386" y="171059"/>
                  <a:pt x="938196" y="170772"/>
                  <a:pt x="975360" y="165463"/>
                </a:cubicBezTo>
                <a:cubicBezTo>
                  <a:pt x="981166" y="156754"/>
                  <a:pt x="985885" y="147214"/>
                  <a:pt x="992777" y="139337"/>
                </a:cubicBezTo>
                <a:cubicBezTo>
                  <a:pt x="1006294" y="123889"/>
                  <a:pt x="1024934" y="112873"/>
                  <a:pt x="1036320" y="95794"/>
                </a:cubicBezTo>
                <a:cubicBezTo>
                  <a:pt x="1042126" y="87085"/>
                  <a:pt x="1045564" y="76206"/>
                  <a:pt x="1053737" y="69668"/>
                </a:cubicBezTo>
                <a:cubicBezTo>
                  <a:pt x="1060905" y="63934"/>
                  <a:pt x="1071154" y="63863"/>
                  <a:pt x="1079862" y="60960"/>
                </a:cubicBezTo>
                <a:cubicBezTo>
                  <a:pt x="1097279" y="49349"/>
                  <a:pt x="1117313" y="40928"/>
                  <a:pt x="1132114" y="26126"/>
                </a:cubicBezTo>
                <a:lnTo>
                  <a:pt x="1158240" y="0"/>
                </a:lnTo>
              </a:path>
            </a:pathLst>
          </a:cu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2" name="Freeform: Shape 31">
            <a:extLst>
              <a:ext uri="{FF2B5EF4-FFF2-40B4-BE49-F238E27FC236}">
                <a16:creationId xmlns:a16="http://schemas.microsoft.com/office/drawing/2014/main" id="{40E2E2EA-41F5-496A-B294-7B4267B98852}"/>
              </a:ext>
            </a:extLst>
          </p:cNvPr>
          <p:cNvSpPr/>
          <p:nvPr/>
        </p:nvSpPr>
        <p:spPr>
          <a:xfrm>
            <a:off x="5560661" y="2182970"/>
            <a:ext cx="651468" cy="114210"/>
          </a:xfrm>
          <a:custGeom>
            <a:avLst/>
            <a:gdLst>
              <a:gd name="connsiteX0" fmla="*/ 0 w 888275"/>
              <a:gd name="connsiteY0" fmla="*/ 0 h 1271451"/>
              <a:gd name="connsiteX1" fmla="*/ 60960 w 888275"/>
              <a:gd name="connsiteY1" fmla="*/ 60960 h 1271451"/>
              <a:gd name="connsiteX2" fmla="*/ 78378 w 888275"/>
              <a:gd name="connsiteY2" fmla="*/ 78377 h 1271451"/>
              <a:gd name="connsiteX3" fmla="*/ 130629 w 888275"/>
              <a:gd name="connsiteY3" fmla="*/ 87086 h 1271451"/>
              <a:gd name="connsiteX4" fmla="*/ 156755 w 888275"/>
              <a:gd name="connsiteY4" fmla="*/ 104503 h 1271451"/>
              <a:gd name="connsiteX5" fmla="*/ 209006 w 888275"/>
              <a:gd name="connsiteY5" fmla="*/ 121920 h 1271451"/>
              <a:gd name="connsiteX6" fmla="*/ 235132 w 888275"/>
              <a:gd name="connsiteY6" fmla="*/ 139337 h 1271451"/>
              <a:gd name="connsiteX7" fmla="*/ 296092 w 888275"/>
              <a:gd name="connsiteY7" fmla="*/ 156754 h 1271451"/>
              <a:gd name="connsiteX8" fmla="*/ 322218 w 888275"/>
              <a:gd name="connsiteY8" fmla="*/ 165463 h 1271451"/>
              <a:gd name="connsiteX9" fmla="*/ 348343 w 888275"/>
              <a:gd name="connsiteY9" fmla="*/ 191589 h 1271451"/>
              <a:gd name="connsiteX10" fmla="*/ 365760 w 888275"/>
              <a:gd name="connsiteY10" fmla="*/ 217714 h 1271451"/>
              <a:gd name="connsiteX11" fmla="*/ 391886 w 888275"/>
              <a:gd name="connsiteY11" fmla="*/ 226423 h 1271451"/>
              <a:gd name="connsiteX12" fmla="*/ 444138 w 888275"/>
              <a:gd name="connsiteY12" fmla="*/ 261257 h 1271451"/>
              <a:gd name="connsiteX13" fmla="*/ 470263 w 888275"/>
              <a:gd name="connsiteY13" fmla="*/ 278674 h 1271451"/>
              <a:gd name="connsiteX14" fmla="*/ 505098 w 888275"/>
              <a:gd name="connsiteY14" fmla="*/ 296091 h 1271451"/>
              <a:gd name="connsiteX15" fmla="*/ 557349 w 888275"/>
              <a:gd name="connsiteY15" fmla="*/ 313509 h 1271451"/>
              <a:gd name="connsiteX16" fmla="*/ 592183 w 888275"/>
              <a:gd name="connsiteY16" fmla="*/ 330926 h 1271451"/>
              <a:gd name="connsiteX17" fmla="*/ 653143 w 888275"/>
              <a:gd name="connsiteY17" fmla="*/ 348343 h 1271451"/>
              <a:gd name="connsiteX18" fmla="*/ 705395 w 888275"/>
              <a:gd name="connsiteY18" fmla="*/ 391886 h 1271451"/>
              <a:gd name="connsiteX19" fmla="*/ 740229 w 888275"/>
              <a:gd name="connsiteY19" fmla="*/ 435429 h 1271451"/>
              <a:gd name="connsiteX20" fmla="*/ 766355 w 888275"/>
              <a:gd name="connsiteY20" fmla="*/ 444137 h 1271451"/>
              <a:gd name="connsiteX21" fmla="*/ 827315 w 888275"/>
              <a:gd name="connsiteY21" fmla="*/ 470263 h 1271451"/>
              <a:gd name="connsiteX22" fmla="*/ 836023 w 888275"/>
              <a:gd name="connsiteY22" fmla="*/ 496389 h 1271451"/>
              <a:gd name="connsiteX23" fmla="*/ 853440 w 888275"/>
              <a:gd name="connsiteY23" fmla="*/ 522514 h 1271451"/>
              <a:gd name="connsiteX24" fmla="*/ 888275 w 888275"/>
              <a:gd name="connsiteY24" fmla="*/ 600891 h 1271451"/>
              <a:gd name="connsiteX25" fmla="*/ 862149 w 888275"/>
              <a:gd name="connsiteY25" fmla="*/ 766354 h 1271451"/>
              <a:gd name="connsiteX26" fmla="*/ 853440 w 888275"/>
              <a:gd name="connsiteY26" fmla="*/ 801189 h 1271451"/>
              <a:gd name="connsiteX27" fmla="*/ 827315 w 888275"/>
              <a:gd name="connsiteY27" fmla="*/ 818606 h 1271451"/>
              <a:gd name="connsiteX28" fmla="*/ 818606 w 888275"/>
              <a:gd name="connsiteY28" fmla="*/ 940526 h 1271451"/>
              <a:gd name="connsiteX29" fmla="*/ 792480 w 888275"/>
              <a:gd name="connsiteY29" fmla="*/ 949234 h 1271451"/>
              <a:gd name="connsiteX30" fmla="*/ 766355 w 888275"/>
              <a:gd name="connsiteY30" fmla="*/ 975360 h 1271451"/>
              <a:gd name="connsiteX31" fmla="*/ 714103 w 888275"/>
              <a:gd name="connsiteY31" fmla="*/ 992777 h 1271451"/>
              <a:gd name="connsiteX32" fmla="*/ 687978 w 888275"/>
              <a:gd name="connsiteY32" fmla="*/ 1045029 h 1271451"/>
              <a:gd name="connsiteX33" fmla="*/ 705395 w 888275"/>
              <a:gd name="connsiteY33" fmla="*/ 1184366 h 1271451"/>
              <a:gd name="connsiteX34" fmla="*/ 722812 w 888275"/>
              <a:gd name="connsiteY34" fmla="*/ 1236617 h 1271451"/>
              <a:gd name="connsiteX35" fmla="*/ 775063 w 888275"/>
              <a:gd name="connsiteY35" fmla="*/ 1271451 h 1271451"/>
              <a:gd name="connsiteX36" fmla="*/ 879566 w 888275"/>
              <a:gd name="connsiteY36" fmla="*/ 1262743 h 1271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888275" h="1271451">
                <a:moveTo>
                  <a:pt x="0" y="0"/>
                </a:moveTo>
                <a:cubicBezTo>
                  <a:pt x="63256" y="79068"/>
                  <a:pt x="7048" y="17831"/>
                  <a:pt x="60960" y="60960"/>
                </a:cubicBezTo>
                <a:cubicBezTo>
                  <a:pt x="67371" y="66089"/>
                  <a:pt x="70690" y="75494"/>
                  <a:pt x="78378" y="78377"/>
                </a:cubicBezTo>
                <a:cubicBezTo>
                  <a:pt x="94911" y="84577"/>
                  <a:pt x="113212" y="84183"/>
                  <a:pt x="130629" y="87086"/>
                </a:cubicBezTo>
                <a:cubicBezTo>
                  <a:pt x="139338" y="92892"/>
                  <a:pt x="147191" y="100252"/>
                  <a:pt x="156755" y="104503"/>
                </a:cubicBezTo>
                <a:cubicBezTo>
                  <a:pt x="173532" y="111959"/>
                  <a:pt x="193730" y="111736"/>
                  <a:pt x="209006" y="121920"/>
                </a:cubicBezTo>
                <a:cubicBezTo>
                  <a:pt x="217715" y="127726"/>
                  <a:pt x="225771" y="134656"/>
                  <a:pt x="235132" y="139337"/>
                </a:cubicBezTo>
                <a:cubicBezTo>
                  <a:pt x="249057" y="146299"/>
                  <a:pt x="283064" y="153032"/>
                  <a:pt x="296092" y="156754"/>
                </a:cubicBezTo>
                <a:cubicBezTo>
                  <a:pt x="304919" y="159276"/>
                  <a:pt x="313509" y="162560"/>
                  <a:pt x="322218" y="165463"/>
                </a:cubicBezTo>
                <a:cubicBezTo>
                  <a:pt x="330926" y="174172"/>
                  <a:pt x="340459" y="182128"/>
                  <a:pt x="348343" y="191589"/>
                </a:cubicBezTo>
                <a:cubicBezTo>
                  <a:pt x="355043" y="199629"/>
                  <a:pt x="357587" y="211176"/>
                  <a:pt x="365760" y="217714"/>
                </a:cubicBezTo>
                <a:cubicBezTo>
                  <a:pt x="372928" y="223449"/>
                  <a:pt x="383861" y="221965"/>
                  <a:pt x="391886" y="226423"/>
                </a:cubicBezTo>
                <a:cubicBezTo>
                  <a:pt x="410185" y="236589"/>
                  <a:pt x="426721" y="249646"/>
                  <a:pt x="444138" y="261257"/>
                </a:cubicBezTo>
                <a:cubicBezTo>
                  <a:pt x="452846" y="267063"/>
                  <a:pt x="460902" y="273993"/>
                  <a:pt x="470263" y="278674"/>
                </a:cubicBezTo>
                <a:cubicBezTo>
                  <a:pt x="481875" y="284480"/>
                  <a:pt x="493044" y="291269"/>
                  <a:pt x="505098" y="296091"/>
                </a:cubicBezTo>
                <a:cubicBezTo>
                  <a:pt x="522144" y="302910"/>
                  <a:pt x="540928" y="305299"/>
                  <a:pt x="557349" y="313509"/>
                </a:cubicBezTo>
                <a:cubicBezTo>
                  <a:pt x="568960" y="319315"/>
                  <a:pt x="580028" y="326368"/>
                  <a:pt x="592183" y="330926"/>
                </a:cubicBezTo>
                <a:cubicBezTo>
                  <a:pt x="614518" y="339301"/>
                  <a:pt x="632080" y="337811"/>
                  <a:pt x="653143" y="348343"/>
                </a:cubicBezTo>
                <a:cubicBezTo>
                  <a:pt x="672717" y="358130"/>
                  <a:pt x="691637" y="375376"/>
                  <a:pt x="705395" y="391886"/>
                </a:cubicBezTo>
                <a:cubicBezTo>
                  <a:pt x="717259" y="406122"/>
                  <a:pt x="723341" y="425296"/>
                  <a:pt x="740229" y="435429"/>
                </a:cubicBezTo>
                <a:cubicBezTo>
                  <a:pt x="748100" y="440152"/>
                  <a:pt x="757918" y="440521"/>
                  <a:pt x="766355" y="444137"/>
                </a:cubicBezTo>
                <a:cubicBezTo>
                  <a:pt x="841697" y="476425"/>
                  <a:pt x="766035" y="449836"/>
                  <a:pt x="827315" y="470263"/>
                </a:cubicBezTo>
                <a:cubicBezTo>
                  <a:pt x="830218" y="478972"/>
                  <a:pt x="831918" y="488178"/>
                  <a:pt x="836023" y="496389"/>
                </a:cubicBezTo>
                <a:cubicBezTo>
                  <a:pt x="840704" y="505750"/>
                  <a:pt x="849189" y="512950"/>
                  <a:pt x="853440" y="522514"/>
                </a:cubicBezTo>
                <a:cubicBezTo>
                  <a:pt x="894894" y="615784"/>
                  <a:pt x="848858" y="541767"/>
                  <a:pt x="888275" y="600891"/>
                </a:cubicBezTo>
                <a:cubicBezTo>
                  <a:pt x="871427" y="819905"/>
                  <a:pt x="894800" y="635755"/>
                  <a:pt x="862149" y="766354"/>
                </a:cubicBezTo>
                <a:cubicBezTo>
                  <a:pt x="859246" y="777966"/>
                  <a:pt x="860079" y="791230"/>
                  <a:pt x="853440" y="801189"/>
                </a:cubicBezTo>
                <a:cubicBezTo>
                  <a:pt x="847634" y="809897"/>
                  <a:pt x="836023" y="812800"/>
                  <a:pt x="827315" y="818606"/>
                </a:cubicBezTo>
                <a:cubicBezTo>
                  <a:pt x="824412" y="859246"/>
                  <a:pt x="829104" y="901158"/>
                  <a:pt x="818606" y="940526"/>
                </a:cubicBezTo>
                <a:cubicBezTo>
                  <a:pt x="816241" y="949396"/>
                  <a:pt x="800118" y="944142"/>
                  <a:pt x="792480" y="949234"/>
                </a:cubicBezTo>
                <a:cubicBezTo>
                  <a:pt x="782233" y="956066"/>
                  <a:pt x="777121" y="969379"/>
                  <a:pt x="766355" y="975360"/>
                </a:cubicBezTo>
                <a:cubicBezTo>
                  <a:pt x="750306" y="984276"/>
                  <a:pt x="714103" y="992777"/>
                  <a:pt x="714103" y="992777"/>
                </a:cubicBezTo>
                <a:cubicBezTo>
                  <a:pt x="705296" y="1005987"/>
                  <a:pt x="687978" y="1027000"/>
                  <a:pt x="687978" y="1045029"/>
                </a:cubicBezTo>
                <a:cubicBezTo>
                  <a:pt x="687978" y="1075412"/>
                  <a:pt x="695036" y="1146385"/>
                  <a:pt x="705395" y="1184366"/>
                </a:cubicBezTo>
                <a:cubicBezTo>
                  <a:pt x="710226" y="1202078"/>
                  <a:pt x="707536" y="1226433"/>
                  <a:pt x="722812" y="1236617"/>
                </a:cubicBezTo>
                <a:lnTo>
                  <a:pt x="775063" y="1271451"/>
                </a:lnTo>
                <a:cubicBezTo>
                  <a:pt x="838531" y="1258758"/>
                  <a:pt x="803804" y="1262743"/>
                  <a:pt x="879566" y="1262743"/>
                </a:cubicBezTo>
              </a:path>
            </a:pathLst>
          </a:custGeom>
          <a:noFill/>
          <a:ln w="158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Freeform: Shape 34">
            <a:extLst>
              <a:ext uri="{FF2B5EF4-FFF2-40B4-BE49-F238E27FC236}">
                <a16:creationId xmlns:a16="http://schemas.microsoft.com/office/drawing/2014/main" id="{F1546E9E-9549-4292-AE8D-C7206D8C636F}"/>
              </a:ext>
            </a:extLst>
          </p:cNvPr>
          <p:cNvSpPr/>
          <p:nvPr/>
        </p:nvSpPr>
        <p:spPr>
          <a:xfrm>
            <a:off x="5382374" y="4697769"/>
            <a:ext cx="1062679" cy="870500"/>
          </a:xfrm>
          <a:custGeom>
            <a:avLst/>
            <a:gdLst>
              <a:gd name="connsiteX0" fmla="*/ 0 w 185408"/>
              <a:gd name="connsiteY0" fmla="*/ 415637 h 415637"/>
              <a:gd name="connsiteX1" fmla="*/ 184727 w 185408"/>
              <a:gd name="connsiteY1" fmla="*/ 55419 h 415637"/>
              <a:gd name="connsiteX2" fmla="*/ 184727 w 185408"/>
              <a:gd name="connsiteY2" fmla="*/ 0 h 415637"/>
            </a:gdLst>
            <a:ahLst/>
            <a:cxnLst>
              <a:cxn ang="0">
                <a:pos x="connsiteX0" y="connsiteY0"/>
              </a:cxn>
              <a:cxn ang="0">
                <a:pos x="connsiteX1" y="connsiteY1"/>
              </a:cxn>
              <a:cxn ang="0">
                <a:pos x="connsiteX2" y="connsiteY2"/>
              </a:cxn>
            </a:cxnLst>
            <a:rect l="l" t="t" r="r" b="b"/>
            <a:pathLst>
              <a:path w="185408" h="415637">
                <a:moveTo>
                  <a:pt x="0" y="415637"/>
                </a:moveTo>
                <a:cubicBezTo>
                  <a:pt x="80499" y="275824"/>
                  <a:pt x="172885" y="197531"/>
                  <a:pt x="184727" y="55419"/>
                </a:cubicBezTo>
                <a:cubicBezTo>
                  <a:pt x="186261" y="37010"/>
                  <a:pt x="184727" y="18473"/>
                  <a:pt x="184727" y="0"/>
                </a:cubicBezTo>
              </a:path>
            </a:pathLst>
          </a:custGeom>
          <a:noFill/>
          <a:ln w="1905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57" name="Straight Connector 56">
            <a:extLst>
              <a:ext uri="{FF2B5EF4-FFF2-40B4-BE49-F238E27FC236}">
                <a16:creationId xmlns:a16="http://schemas.microsoft.com/office/drawing/2014/main" id="{9AEFDCB8-0AF3-4A22-B901-99B90F7D84F8}"/>
              </a:ext>
            </a:extLst>
          </p:cNvPr>
          <p:cNvCxnSpPr>
            <a:cxnSpLocks/>
            <a:stCxn id="48" idx="1"/>
          </p:cNvCxnSpPr>
          <p:nvPr/>
        </p:nvCxnSpPr>
        <p:spPr>
          <a:xfrm flipH="1">
            <a:off x="4404527" y="3281890"/>
            <a:ext cx="1571540" cy="373048"/>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E77F281-CDB2-434B-A755-2BEDD4CB70CA}"/>
              </a:ext>
            </a:extLst>
          </p:cNvPr>
          <p:cNvCxnSpPr>
            <a:cxnSpLocks/>
          </p:cNvCxnSpPr>
          <p:nvPr/>
        </p:nvCxnSpPr>
        <p:spPr>
          <a:xfrm>
            <a:off x="8434942" y="4179388"/>
            <a:ext cx="2021240" cy="1289362"/>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7B71732-7A06-4EF7-97C5-602BE40C2D73}"/>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78456" t="1" r="-2" b="3581"/>
          <a:stretch/>
        </p:blipFill>
        <p:spPr>
          <a:xfrm>
            <a:off x="3824959" y="3109217"/>
            <a:ext cx="539900" cy="619345"/>
          </a:xfrm>
          <a:prstGeom prst="rect">
            <a:avLst/>
          </a:prstGeom>
        </p:spPr>
      </p:pic>
      <p:pic>
        <p:nvPicPr>
          <p:cNvPr id="13" name="Picture 12">
            <a:extLst>
              <a:ext uri="{FF2B5EF4-FFF2-40B4-BE49-F238E27FC236}">
                <a16:creationId xmlns:a16="http://schemas.microsoft.com/office/drawing/2014/main" id="{252BB14C-2E5A-484E-989F-529232250587}"/>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57742" r="-6" b="648"/>
          <a:stretch/>
        </p:blipFill>
        <p:spPr>
          <a:xfrm>
            <a:off x="3810954" y="2620846"/>
            <a:ext cx="586853" cy="1099617"/>
          </a:xfrm>
          <a:prstGeom prst="rect">
            <a:avLst/>
          </a:prstGeom>
        </p:spPr>
      </p:pic>
      <p:sp>
        <p:nvSpPr>
          <p:cNvPr id="10" name="TextBox 9">
            <a:extLst>
              <a:ext uri="{FF2B5EF4-FFF2-40B4-BE49-F238E27FC236}">
                <a16:creationId xmlns:a16="http://schemas.microsoft.com/office/drawing/2014/main" id="{52D76AD5-C2A8-4046-A450-35D278A26CC3}"/>
              </a:ext>
            </a:extLst>
          </p:cNvPr>
          <p:cNvSpPr txBox="1"/>
          <p:nvPr/>
        </p:nvSpPr>
        <p:spPr>
          <a:xfrm>
            <a:off x="2457282" y="2941835"/>
            <a:ext cx="1388608" cy="954107"/>
          </a:xfrm>
          <a:prstGeom prst="rect">
            <a:avLst/>
          </a:prstGeom>
          <a:solidFill>
            <a:srgbClr val="FFFFFF"/>
          </a:solidFill>
          <a:ln>
            <a:solidFill>
              <a:schemeClr val="tx1"/>
            </a:solidFill>
          </a:ln>
        </p:spPr>
        <p:txBody>
          <a:bodyPr wrap="square" rtlCol="0">
            <a:spAutoFit/>
          </a:bodyPr>
          <a:lstStyle/>
          <a:p>
            <a:r>
              <a:rPr lang="en-US" sz="1400" dirty="0">
                <a:solidFill>
                  <a:srgbClr val="FF0000"/>
                </a:solidFill>
                <a:latin typeface="Arial" panose="020B0604020202020204" pitchFamily="34" charset="0"/>
                <a:cs typeface="Arial" panose="020B0604020202020204" pitchFamily="34" charset="0"/>
              </a:rPr>
              <a:t>Generation:  40 kW</a:t>
            </a:r>
            <a:r>
              <a:rPr lang="en-US" sz="1400" baseline="-25000" dirty="0">
                <a:solidFill>
                  <a:srgbClr val="FF0000"/>
                </a:solidFill>
                <a:latin typeface="Arial" panose="020B0604020202020204" pitchFamily="34" charset="0"/>
                <a:cs typeface="Arial" panose="020B0604020202020204" pitchFamily="34" charset="0"/>
              </a:rPr>
              <a:t>e</a:t>
            </a:r>
            <a:r>
              <a:rPr lang="en-US" sz="1400" dirty="0">
                <a:solidFill>
                  <a:srgbClr val="FF0000"/>
                </a:solidFill>
                <a:latin typeface="Arial" panose="020B0604020202020204" pitchFamily="34" charset="0"/>
                <a:cs typeface="Arial" panose="020B0604020202020204" pitchFamily="34" charset="0"/>
              </a:rPr>
              <a:t> mobile fission power plant</a:t>
            </a:r>
          </a:p>
        </p:txBody>
      </p:sp>
      <p:pic>
        <p:nvPicPr>
          <p:cNvPr id="60" name="Picture 59">
            <a:extLst>
              <a:ext uri="{FF2B5EF4-FFF2-40B4-BE49-F238E27FC236}">
                <a16:creationId xmlns:a16="http://schemas.microsoft.com/office/drawing/2014/main" id="{3EB68CD4-1296-4FF9-B680-4C33834F808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l="78163" r="-2" b="-23162"/>
          <a:stretch/>
        </p:blipFill>
        <p:spPr>
          <a:xfrm>
            <a:off x="10951559" y="5472913"/>
            <a:ext cx="547235" cy="791133"/>
          </a:xfrm>
          <a:prstGeom prst="rect">
            <a:avLst/>
          </a:prstGeom>
        </p:spPr>
      </p:pic>
      <p:sp>
        <p:nvSpPr>
          <p:cNvPr id="8" name="TextBox 7">
            <a:extLst>
              <a:ext uri="{FF2B5EF4-FFF2-40B4-BE49-F238E27FC236}">
                <a16:creationId xmlns:a16="http://schemas.microsoft.com/office/drawing/2014/main" id="{E9A818FB-AB25-439E-8045-44EF5E1A19F9}"/>
              </a:ext>
            </a:extLst>
          </p:cNvPr>
          <p:cNvSpPr txBox="1"/>
          <p:nvPr/>
        </p:nvSpPr>
        <p:spPr>
          <a:xfrm>
            <a:off x="8515103" y="5949445"/>
            <a:ext cx="952988" cy="553998"/>
          </a:xfrm>
          <a:prstGeom prst="rect">
            <a:avLst/>
          </a:prstGeom>
          <a:solidFill>
            <a:srgbClr val="FFFFFF"/>
          </a:solidFill>
          <a:ln>
            <a:solidFill>
              <a:schemeClr val="tx1"/>
            </a:solidFill>
          </a:ln>
        </p:spPr>
        <p:txBody>
          <a:bodyPr wrap="square" rtlCol="0">
            <a:spAutoFit/>
          </a:bodyPr>
          <a:lstStyle/>
          <a:p>
            <a:r>
              <a:rPr lang="en-US" sz="1000" dirty="0">
                <a:latin typeface="Arial" panose="020B0604020202020204" pitchFamily="34" charset="0"/>
                <a:cs typeface="Arial" panose="020B0604020202020204" pitchFamily="34" charset="0"/>
              </a:rPr>
              <a:t>Human Mobility</a:t>
            </a:r>
          </a:p>
          <a:p>
            <a:r>
              <a:rPr lang="en-US" sz="1000" dirty="0">
                <a:latin typeface="Arial" panose="020B0604020202020204" pitchFamily="34" charset="0"/>
                <a:cs typeface="Arial" panose="020B0604020202020204" pitchFamily="34" charset="0"/>
              </a:rPr>
              <a:t>Platform</a:t>
            </a:r>
          </a:p>
        </p:txBody>
      </p:sp>
      <p:cxnSp>
        <p:nvCxnSpPr>
          <p:cNvPr id="62" name="Straight Connector 61">
            <a:extLst>
              <a:ext uri="{FF2B5EF4-FFF2-40B4-BE49-F238E27FC236}">
                <a16:creationId xmlns:a16="http://schemas.microsoft.com/office/drawing/2014/main" id="{49C0F99B-4415-403F-AB29-1748458D1233}"/>
              </a:ext>
            </a:extLst>
          </p:cNvPr>
          <p:cNvCxnSpPr>
            <a:cxnSpLocks/>
          </p:cNvCxnSpPr>
          <p:nvPr/>
        </p:nvCxnSpPr>
        <p:spPr>
          <a:xfrm>
            <a:off x="8374222" y="4201710"/>
            <a:ext cx="447311" cy="1683776"/>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sp>
        <p:nvSpPr>
          <p:cNvPr id="53" name="Oval 52">
            <a:extLst>
              <a:ext uri="{FF2B5EF4-FFF2-40B4-BE49-F238E27FC236}">
                <a16:creationId xmlns:a16="http://schemas.microsoft.com/office/drawing/2014/main" id="{E05D118E-42D6-4128-9A53-B225203C1492}"/>
              </a:ext>
            </a:extLst>
          </p:cNvPr>
          <p:cNvSpPr/>
          <p:nvPr/>
        </p:nvSpPr>
        <p:spPr>
          <a:xfrm>
            <a:off x="10653183" y="1141894"/>
            <a:ext cx="1163270" cy="1163270"/>
          </a:xfrm>
          <a:prstGeom prst="ellipse">
            <a:avLst/>
          </a:prstGeom>
          <a:blipFill>
            <a:blip r:embed="rId9"/>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55CA00BB-0A8E-40B5-8F2D-22F7F06A87A1}"/>
              </a:ext>
            </a:extLst>
          </p:cNvPr>
          <p:cNvSpPr/>
          <p:nvPr/>
        </p:nvSpPr>
        <p:spPr>
          <a:xfrm>
            <a:off x="9357807" y="2408869"/>
            <a:ext cx="1195961" cy="1195961"/>
          </a:xfrm>
          <a:prstGeom prst="ellipse">
            <a:avLst/>
          </a:prstGeom>
          <a:blipFill>
            <a:blip r:embed="rId10"/>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5" name="Picture 54">
            <a:extLst>
              <a:ext uri="{FF2B5EF4-FFF2-40B4-BE49-F238E27FC236}">
                <a16:creationId xmlns:a16="http://schemas.microsoft.com/office/drawing/2014/main" id="{27E4C543-A808-4ABE-AE81-55C085ED9F1B}"/>
              </a:ext>
            </a:extLst>
          </p:cNvPr>
          <p:cNvPicPr>
            <a:picLocks noChangeAspect="1"/>
          </p:cNvPicPr>
          <p:nvPr/>
        </p:nvPicPr>
        <p:blipFill rotWithShape="1">
          <a:blip r:embed="rId11"/>
          <a:srcRect l="3933" r="4696"/>
          <a:stretch/>
        </p:blipFill>
        <p:spPr>
          <a:xfrm>
            <a:off x="9368642" y="1199894"/>
            <a:ext cx="1163270" cy="1060197"/>
          </a:xfrm>
          <a:prstGeom prst="ellipse">
            <a:avLst/>
          </a:prstGeom>
          <a:ln w="38100">
            <a:solidFill>
              <a:schemeClr val="bg1"/>
            </a:solidFill>
          </a:ln>
        </p:spPr>
      </p:pic>
      <p:sp>
        <p:nvSpPr>
          <p:cNvPr id="56" name="Oval 55">
            <a:extLst>
              <a:ext uri="{FF2B5EF4-FFF2-40B4-BE49-F238E27FC236}">
                <a16:creationId xmlns:a16="http://schemas.microsoft.com/office/drawing/2014/main" id="{CE3702CB-0E48-4282-BD33-C2F12CA5CE8C}"/>
              </a:ext>
            </a:extLst>
          </p:cNvPr>
          <p:cNvSpPr>
            <a:spLocks noChangeAspect="1"/>
          </p:cNvSpPr>
          <p:nvPr/>
        </p:nvSpPr>
        <p:spPr>
          <a:xfrm>
            <a:off x="10669758" y="2472719"/>
            <a:ext cx="1163270" cy="1163270"/>
          </a:xfrm>
          <a:prstGeom prst="ellipse">
            <a:avLst/>
          </a:prstGeom>
          <a:blipFill>
            <a:blip r:embed="rId12"/>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092A363A-9B58-4F59-9D34-C65361484EB9}"/>
              </a:ext>
            </a:extLst>
          </p:cNvPr>
          <p:cNvSpPr/>
          <p:nvPr/>
        </p:nvSpPr>
        <p:spPr>
          <a:xfrm>
            <a:off x="19464" y="669690"/>
            <a:ext cx="6984225" cy="179341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52E754B5-B57A-4C7E-8F9B-901264290C6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194750" y="2640216"/>
            <a:ext cx="2464489" cy="2042224"/>
          </a:xfrm>
          <a:prstGeom prst="rect">
            <a:avLst/>
          </a:prstGeom>
        </p:spPr>
      </p:pic>
      <p:sp>
        <p:nvSpPr>
          <p:cNvPr id="59" name="TextBox 58">
            <a:extLst>
              <a:ext uri="{FF2B5EF4-FFF2-40B4-BE49-F238E27FC236}">
                <a16:creationId xmlns:a16="http://schemas.microsoft.com/office/drawing/2014/main" id="{ADE6A8EF-4C01-4C24-8ED0-6D1D6F0419CA}"/>
              </a:ext>
            </a:extLst>
          </p:cNvPr>
          <p:cNvSpPr txBox="1"/>
          <p:nvPr/>
        </p:nvSpPr>
        <p:spPr>
          <a:xfrm>
            <a:off x="9169597" y="3734603"/>
            <a:ext cx="3336532" cy="1015663"/>
          </a:xfrm>
          <a:prstGeom prst="rect">
            <a:avLst/>
          </a:prstGeom>
          <a:noFill/>
        </p:spPr>
        <p:txBody>
          <a:bodyPr wrap="square" rtlCol="0">
            <a:spAutoFit/>
          </a:bodyPr>
          <a:lstStyle/>
          <a:p>
            <a:pPr marL="288925" marR="0" lvl="1" indent="-169863" algn="l" defTabSz="89901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prstClr val="white"/>
                </a:solidFill>
                <a:latin typeface="Calibri" panose="020F0502020204030204" pitchFamily="34" charset="0"/>
                <a:cs typeface="Calibri" panose="020F0502020204030204" pitchFamily="34" charset="0"/>
              </a:rPr>
              <a:t>Landing</a:t>
            </a:r>
            <a: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pads and protective structures</a:t>
            </a:r>
          </a:p>
          <a:p>
            <a:pPr marL="288925" marR="0" lvl="1" indent="-169863" algn="l" defTabSz="8990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100’s to 1000’s metric tons of regolith-based feedstock for construction projects</a:t>
            </a:r>
          </a:p>
          <a:p>
            <a:pPr marL="288925" marR="0" lvl="1" indent="-169863" algn="l" defTabSz="89901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10’s to 100’s metric tons of metals, plastics, and binders </a:t>
            </a:r>
          </a:p>
        </p:txBody>
      </p:sp>
      <p:sp>
        <p:nvSpPr>
          <p:cNvPr id="37" name="Title 1">
            <a:extLst>
              <a:ext uri="{FF2B5EF4-FFF2-40B4-BE49-F238E27FC236}">
                <a16:creationId xmlns:a16="http://schemas.microsoft.com/office/drawing/2014/main" id="{783296C2-897D-4486-B578-89CDA4506E92}"/>
              </a:ext>
            </a:extLst>
          </p:cNvPr>
          <p:cNvSpPr txBox="1">
            <a:spLocks/>
          </p:cNvSpPr>
          <p:nvPr/>
        </p:nvSpPr>
        <p:spPr bwMode="auto">
          <a:xfrm>
            <a:off x="15571" y="-52253"/>
            <a:ext cx="9774230" cy="742950"/>
          </a:xfrm>
          <a:prstGeom prst="rect">
            <a:avLst/>
          </a:prstGeom>
          <a:solidFill>
            <a:schemeClr val="bg1">
              <a:lumMod val="50000"/>
            </a:schemeClr>
          </a:solidFill>
          <a:ln>
            <a:noFill/>
          </a:ln>
        </p:spPr>
        <p:txBody>
          <a:bodyPr vert="horz" wrap="square" lIns="91429" tIns="45714" rIns="91429" bIns="45714" numCol="1" anchor="ctr" anchorCtr="0" compatLnSpc="1">
            <a:prstTxWarp prst="textNoShape">
              <a:avLst/>
            </a:prstTxWarp>
          </a:bodyPr>
          <a:lstStyle>
            <a:lvl1pPr algn="l" defTabSz="455613" rtl="0" fontAlgn="base">
              <a:spcBef>
                <a:spcPct val="0"/>
              </a:spcBef>
              <a:spcAft>
                <a:spcPct val="0"/>
              </a:spcAft>
              <a:defRPr sz="2800" b="1" kern="1200">
                <a:solidFill>
                  <a:schemeClr val="bg1"/>
                </a:solidFill>
                <a:latin typeface="Arial"/>
                <a:ea typeface="ヒラギノ角ゴ Pro W3" charset="-128"/>
                <a:cs typeface="Arial"/>
              </a:defRPr>
            </a:lvl1pPr>
            <a:lvl2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2pPr>
            <a:lvl3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3pPr>
            <a:lvl4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4pPr>
            <a:lvl5pPr algn="l" defTabSz="455613" rtl="0" fontAlgn="base">
              <a:spcBef>
                <a:spcPct val="0"/>
              </a:spcBef>
              <a:spcAft>
                <a:spcPct val="0"/>
              </a:spcAft>
              <a:defRPr sz="2800" b="1">
                <a:solidFill>
                  <a:schemeClr val="bg1"/>
                </a:solidFill>
                <a:latin typeface="Arial" charset="0"/>
                <a:ea typeface="ヒラギノ角ゴ Pro W3" charset="-128"/>
                <a:cs typeface="Arial" panose="020B0604020202020204" pitchFamily="34" charset="0"/>
              </a:defRPr>
            </a:lvl5pPr>
            <a:lvl6pPr marL="45714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293"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440"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586" algn="ctr" defTabSz="457146"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a:lstStyle>
          <a:p>
            <a:r>
              <a:rPr lang="en-US" sz="2000" dirty="0"/>
              <a:t>Polar Building Block Power Technologies Can Bootstrap Generation, Storage and Distribution at Lower Latitudes (2040+)</a:t>
            </a:r>
          </a:p>
        </p:txBody>
      </p:sp>
      <p:sp>
        <p:nvSpPr>
          <p:cNvPr id="70" name="TextBox 69">
            <a:extLst>
              <a:ext uri="{FF2B5EF4-FFF2-40B4-BE49-F238E27FC236}">
                <a16:creationId xmlns:a16="http://schemas.microsoft.com/office/drawing/2014/main" id="{7F87E67C-A457-4184-9512-E914F7DAB52B}"/>
              </a:ext>
            </a:extLst>
          </p:cNvPr>
          <p:cNvSpPr txBox="1"/>
          <p:nvPr/>
        </p:nvSpPr>
        <p:spPr>
          <a:xfrm>
            <a:off x="1798718" y="2024608"/>
            <a:ext cx="2353833" cy="553998"/>
          </a:xfrm>
          <a:prstGeom prst="rect">
            <a:avLst/>
          </a:prstGeom>
          <a:solidFill>
            <a:schemeClr val="bg1"/>
          </a:solidFill>
        </p:spPr>
        <p:txBody>
          <a:bodyPr wrap="square" rtlCol="0">
            <a:spAutoFit/>
          </a:bodyPr>
          <a:lstStyle/>
          <a:p>
            <a:r>
              <a:rPr lang="en-US" sz="1000" dirty="0">
                <a:solidFill>
                  <a:srgbClr val="FF0000"/>
                </a:solidFill>
              </a:rPr>
              <a:t>Storage:  1 MWh increment RFC @ 10 kWe discharge with 50,000 hr/500 cycle durability</a:t>
            </a:r>
          </a:p>
        </p:txBody>
      </p:sp>
      <p:sp>
        <p:nvSpPr>
          <p:cNvPr id="71" name="TextBox 70">
            <a:extLst>
              <a:ext uri="{FF2B5EF4-FFF2-40B4-BE49-F238E27FC236}">
                <a16:creationId xmlns:a16="http://schemas.microsoft.com/office/drawing/2014/main" id="{5A5D88A8-E35C-4E7E-8755-CD72545AF6AA}"/>
              </a:ext>
            </a:extLst>
          </p:cNvPr>
          <p:cNvSpPr txBox="1"/>
          <p:nvPr/>
        </p:nvSpPr>
        <p:spPr>
          <a:xfrm>
            <a:off x="4430411" y="808115"/>
            <a:ext cx="2353833" cy="400110"/>
          </a:xfrm>
          <a:prstGeom prst="rect">
            <a:avLst/>
          </a:prstGeom>
          <a:solidFill>
            <a:schemeClr val="bg1"/>
          </a:solidFill>
        </p:spPr>
        <p:txBody>
          <a:bodyPr wrap="square" rtlCol="0">
            <a:spAutoFit/>
          </a:bodyPr>
          <a:lstStyle/>
          <a:p>
            <a:r>
              <a:rPr lang="en-US" sz="1000" dirty="0">
                <a:solidFill>
                  <a:srgbClr val="FF0000"/>
                </a:solidFill>
              </a:rPr>
              <a:t>Distribution:  Cables &amp; Spools @ 10 kW</a:t>
            </a:r>
            <a:r>
              <a:rPr lang="en-US" sz="1000" baseline="-25000" dirty="0">
                <a:solidFill>
                  <a:srgbClr val="FF0000"/>
                </a:solidFill>
              </a:rPr>
              <a:t>e</a:t>
            </a:r>
            <a:r>
              <a:rPr lang="en-US" sz="1000" dirty="0">
                <a:solidFill>
                  <a:srgbClr val="FF0000"/>
                </a:solidFill>
              </a:rPr>
              <a:t> scale and 1000V with &lt; 3% loss per km.</a:t>
            </a:r>
          </a:p>
        </p:txBody>
      </p:sp>
      <p:sp>
        <p:nvSpPr>
          <p:cNvPr id="72" name="TextBox 71">
            <a:extLst>
              <a:ext uri="{FF2B5EF4-FFF2-40B4-BE49-F238E27FC236}">
                <a16:creationId xmlns:a16="http://schemas.microsoft.com/office/drawing/2014/main" id="{A6970558-899F-4495-9829-E3B27C0B6DFF}"/>
              </a:ext>
            </a:extLst>
          </p:cNvPr>
          <p:cNvSpPr txBox="1"/>
          <p:nvPr/>
        </p:nvSpPr>
        <p:spPr>
          <a:xfrm>
            <a:off x="4430410" y="1266229"/>
            <a:ext cx="2353833" cy="400110"/>
          </a:xfrm>
          <a:prstGeom prst="rect">
            <a:avLst/>
          </a:prstGeom>
          <a:solidFill>
            <a:schemeClr val="bg1"/>
          </a:solidFill>
        </p:spPr>
        <p:txBody>
          <a:bodyPr wrap="square" rtlCol="0">
            <a:spAutoFit/>
          </a:bodyPr>
          <a:lstStyle/>
          <a:p>
            <a:r>
              <a:rPr lang="en-US" sz="1000" dirty="0">
                <a:solidFill>
                  <a:srgbClr val="FF0000"/>
                </a:solidFill>
              </a:rPr>
              <a:t>Distribution: Power Beaming @ 10 kW</a:t>
            </a:r>
            <a:r>
              <a:rPr lang="en-US" sz="1000" baseline="-25000" dirty="0">
                <a:solidFill>
                  <a:srgbClr val="FF0000"/>
                </a:solidFill>
              </a:rPr>
              <a:t>e</a:t>
            </a:r>
            <a:r>
              <a:rPr lang="en-US" sz="1000" dirty="0">
                <a:solidFill>
                  <a:srgbClr val="FF0000"/>
                </a:solidFill>
              </a:rPr>
              <a:t> scale &lt; 80% loss over 5 km.</a:t>
            </a:r>
          </a:p>
        </p:txBody>
      </p:sp>
      <p:sp>
        <p:nvSpPr>
          <p:cNvPr id="73" name="TextBox 72">
            <a:extLst>
              <a:ext uri="{FF2B5EF4-FFF2-40B4-BE49-F238E27FC236}">
                <a16:creationId xmlns:a16="http://schemas.microsoft.com/office/drawing/2014/main" id="{38F4E541-2E3C-4DF5-8BD0-B0C0898F9059}"/>
              </a:ext>
            </a:extLst>
          </p:cNvPr>
          <p:cNvSpPr txBox="1"/>
          <p:nvPr/>
        </p:nvSpPr>
        <p:spPr>
          <a:xfrm>
            <a:off x="1823292" y="1418242"/>
            <a:ext cx="2353833" cy="553998"/>
          </a:xfrm>
          <a:prstGeom prst="rect">
            <a:avLst/>
          </a:prstGeom>
          <a:solidFill>
            <a:schemeClr val="bg1"/>
          </a:solidFill>
        </p:spPr>
        <p:txBody>
          <a:bodyPr wrap="square" rtlCol="0">
            <a:spAutoFit/>
          </a:bodyPr>
          <a:lstStyle/>
          <a:p>
            <a:r>
              <a:rPr lang="en-US" sz="1000" dirty="0">
                <a:solidFill>
                  <a:srgbClr val="FF0000"/>
                </a:solidFill>
              </a:rPr>
              <a:t>Storage:  50 kWh battery modules w/150 Wh/kg at 1 kW discharge over 500 cycles at 235 K </a:t>
            </a:r>
          </a:p>
        </p:txBody>
      </p:sp>
      <p:sp>
        <p:nvSpPr>
          <p:cNvPr id="74" name="TextBox 73">
            <a:extLst>
              <a:ext uri="{FF2B5EF4-FFF2-40B4-BE49-F238E27FC236}">
                <a16:creationId xmlns:a16="http://schemas.microsoft.com/office/drawing/2014/main" id="{CDB602D2-8A98-4757-9135-7942C2F0BE59}"/>
              </a:ext>
            </a:extLst>
          </p:cNvPr>
          <p:cNvSpPr txBox="1"/>
          <p:nvPr/>
        </p:nvSpPr>
        <p:spPr>
          <a:xfrm>
            <a:off x="108184" y="1427559"/>
            <a:ext cx="1388608" cy="400110"/>
          </a:xfrm>
          <a:prstGeom prst="rect">
            <a:avLst/>
          </a:prstGeom>
          <a:solidFill>
            <a:srgbClr val="FFFFFF"/>
          </a:solidFill>
          <a:ln>
            <a:solidFill>
              <a:schemeClr val="tx1"/>
            </a:solidFill>
          </a:ln>
        </p:spPr>
        <p:txBody>
          <a:bodyPr wrap="square" rtlCol="0">
            <a:spAutoFit/>
          </a:bodyPr>
          <a:lstStyle/>
          <a:p>
            <a:r>
              <a:rPr lang="en-US" sz="1000" dirty="0">
                <a:solidFill>
                  <a:srgbClr val="FF0000"/>
                </a:solidFill>
                <a:latin typeface="Arial" panose="020B0604020202020204" pitchFamily="34" charset="0"/>
                <a:cs typeface="Arial" panose="020B0604020202020204" pitchFamily="34" charset="0"/>
              </a:rPr>
              <a:t>Generation:  500 W</a:t>
            </a:r>
            <a:r>
              <a:rPr lang="en-US" sz="1000" baseline="-25000" dirty="0">
                <a:solidFill>
                  <a:srgbClr val="FF0000"/>
                </a:solidFill>
                <a:latin typeface="Arial" panose="020B0604020202020204" pitchFamily="34" charset="0"/>
                <a:cs typeface="Arial" panose="020B0604020202020204" pitchFamily="34" charset="0"/>
              </a:rPr>
              <a:t>e</a:t>
            </a:r>
            <a:r>
              <a:rPr lang="en-US" sz="1000" dirty="0">
                <a:solidFill>
                  <a:srgbClr val="FF0000"/>
                </a:solidFill>
                <a:latin typeface="Arial" panose="020B0604020202020204" pitchFamily="34" charset="0"/>
                <a:cs typeface="Arial" panose="020B0604020202020204" pitchFamily="34" charset="0"/>
              </a:rPr>
              <a:t> radioisotope power</a:t>
            </a:r>
          </a:p>
        </p:txBody>
      </p:sp>
      <p:sp>
        <p:nvSpPr>
          <p:cNvPr id="75" name="TextBox 74">
            <a:extLst>
              <a:ext uri="{FF2B5EF4-FFF2-40B4-BE49-F238E27FC236}">
                <a16:creationId xmlns:a16="http://schemas.microsoft.com/office/drawing/2014/main" id="{1371FA11-C7E0-42BE-BC44-7D4035221DFA}"/>
              </a:ext>
            </a:extLst>
          </p:cNvPr>
          <p:cNvSpPr txBox="1"/>
          <p:nvPr/>
        </p:nvSpPr>
        <p:spPr>
          <a:xfrm>
            <a:off x="4405754" y="1773525"/>
            <a:ext cx="2353833" cy="553998"/>
          </a:xfrm>
          <a:prstGeom prst="rect">
            <a:avLst/>
          </a:prstGeom>
          <a:solidFill>
            <a:schemeClr val="bg1"/>
          </a:solidFill>
        </p:spPr>
        <p:txBody>
          <a:bodyPr wrap="square" rtlCol="0">
            <a:spAutoFit/>
          </a:bodyPr>
          <a:lstStyle/>
          <a:p>
            <a:r>
              <a:rPr lang="en-US" sz="1000" dirty="0">
                <a:solidFill>
                  <a:srgbClr val="FF0000"/>
                </a:solidFill>
              </a:rPr>
              <a:t>Distribution &amp; Management : Rad-hard power electronic circuits with 99% reliability over 10 years exposure</a:t>
            </a:r>
          </a:p>
        </p:txBody>
      </p:sp>
      <p:sp>
        <p:nvSpPr>
          <p:cNvPr id="47" name="TextBox 46">
            <a:extLst>
              <a:ext uri="{FF2B5EF4-FFF2-40B4-BE49-F238E27FC236}">
                <a16:creationId xmlns:a16="http://schemas.microsoft.com/office/drawing/2014/main" id="{5F801DC9-F08A-4CF1-BC71-AFCB8F531478}"/>
              </a:ext>
            </a:extLst>
          </p:cNvPr>
          <p:cNvSpPr txBox="1"/>
          <p:nvPr/>
        </p:nvSpPr>
        <p:spPr>
          <a:xfrm>
            <a:off x="138038" y="763059"/>
            <a:ext cx="3497711" cy="553998"/>
          </a:xfrm>
          <a:prstGeom prst="rect">
            <a:avLst/>
          </a:prstGeom>
          <a:solidFill>
            <a:schemeClr val="bg1"/>
          </a:solidFill>
        </p:spPr>
        <p:txBody>
          <a:bodyPr wrap="square" rtlCol="0">
            <a:spAutoFit/>
          </a:bodyPr>
          <a:lstStyle/>
          <a:p>
            <a:r>
              <a:rPr lang="en-US" sz="1000" dirty="0">
                <a:solidFill>
                  <a:srgbClr val="FF0000"/>
                </a:solidFill>
              </a:rPr>
              <a:t>Generation:  50 kW</a:t>
            </a:r>
            <a:r>
              <a:rPr lang="en-US" sz="1000" baseline="-25000" dirty="0">
                <a:solidFill>
                  <a:srgbClr val="FF0000"/>
                </a:solidFill>
              </a:rPr>
              <a:t>e</a:t>
            </a:r>
            <a:r>
              <a:rPr lang="en-US" sz="1000" dirty="0">
                <a:solidFill>
                  <a:srgbClr val="FF0000"/>
                </a:solidFill>
              </a:rPr>
              <a:t> increment PV arrays (vertical or horizontal/reflector, &gt; 200 V, &gt; 200 W</a:t>
            </a:r>
            <a:r>
              <a:rPr lang="en-US" sz="1000" baseline="-25000" dirty="0">
                <a:solidFill>
                  <a:srgbClr val="FF0000"/>
                </a:solidFill>
              </a:rPr>
              <a:t>e</a:t>
            </a:r>
            <a:r>
              <a:rPr lang="en-US" sz="1000" dirty="0">
                <a:solidFill>
                  <a:srgbClr val="FF0000"/>
                </a:solidFill>
              </a:rPr>
              <a:t>/kg BOL, &lt; 10 % degradation over 10 years</a:t>
            </a:r>
          </a:p>
        </p:txBody>
      </p:sp>
      <p:pic>
        <p:nvPicPr>
          <p:cNvPr id="48" name="Picture 47">
            <a:extLst>
              <a:ext uri="{FF2B5EF4-FFF2-40B4-BE49-F238E27FC236}">
                <a16:creationId xmlns:a16="http://schemas.microsoft.com/office/drawing/2014/main" id="{642FE697-E8F0-47A2-9B6D-977C0ACDFCB2}"/>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l="1438" t="66799" r="-1438" b="520"/>
          <a:stretch/>
        </p:blipFill>
        <p:spPr>
          <a:xfrm>
            <a:off x="5976067" y="3208811"/>
            <a:ext cx="437365" cy="146157"/>
          </a:xfrm>
          <a:prstGeom prst="rect">
            <a:avLst/>
          </a:prstGeom>
        </p:spPr>
      </p:pic>
      <p:sp>
        <p:nvSpPr>
          <p:cNvPr id="25" name="TextBox 24">
            <a:extLst>
              <a:ext uri="{FF2B5EF4-FFF2-40B4-BE49-F238E27FC236}">
                <a16:creationId xmlns:a16="http://schemas.microsoft.com/office/drawing/2014/main" id="{13A1BA23-4758-4B2E-AB6D-17039D2B04FB}"/>
              </a:ext>
            </a:extLst>
          </p:cNvPr>
          <p:cNvSpPr txBox="1"/>
          <p:nvPr/>
        </p:nvSpPr>
        <p:spPr>
          <a:xfrm>
            <a:off x="4104667" y="3873349"/>
            <a:ext cx="2365014" cy="1015663"/>
          </a:xfrm>
          <a:prstGeom prst="rect">
            <a:avLst/>
          </a:prstGeom>
          <a:noFill/>
        </p:spPr>
        <p:txBody>
          <a:bodyPr wrap="square" rtlCol="0">
            <a:spAutoFit/>
          </a:bodyPr>
          <a:lstStyle/>
          <a:p>
            <a:r>
              <a:rPr lang="en-US" sz="1200" dirty="0">
                <a:solidFill>
                  <a:schemeClr val="bg1"/>
                </a:solidFill>
              </a:rPr>
              <a:t>Mobile Fission Power drives  equipment to print photovoltaic generation,  electrochemical, storage, and thermal storage from regolith</a:t>
            </a:r>
          </a:p>
        </p:txBody>
      </p:sp>
      <p:sp>
        <p:nvSpPr>
          <p:cNvPr id="61" name="Freeform: Shape 60">
            <a:extLst>
              <a:ext uri="{FF2B5EF4-FFF2-40B4-BE49-F238E27FC236}">
                <a16:creationId xmlns:a16="http://schemas.microsoft.com/office/drawing/2014/main" id="{9C627D32-481C-44C7-9400-2EF69EB330A2}"/>
              </a:ext>
            </a:extLst>
          </p:cNvPr>
          <p:cNvSpPr/>
          <p:nvPr/>
        </p:nvSpPr>
        <p:spPr>
          <a:xfrm rot="19589061">
            <a:off x="7530902" y="2091612"/>
            <a:ext cx="1891348" cy="696233"/>
          </a:xfrm>
          <a:custGeom>
            <a:avLst/>
            <a:gdLst>
              <a:gd name="connsiteX0" fmla="*/ 0 w 6718515"/>
              <a:gd name="connsiteY0" fmla="*/ 0 h 1464590"/>
              <a:gd name="connsiteX1" fmla="*/ 23248 w 6718515"/>
              <a:gd name="connsiteY1" fmla="*/ 38746 h 1464590"/>
              <a:gd name="connsiteX2" fmla="*/ 77492 w 6718515"/>
              <a:gd name="connsiteY2" fmla="*/ 69743 h 1464590"/>
              <a:gd name="connsiteX3" fmla="*/ 147234 w 6718515"/>
              <a:gd name="connsiteY3" fmla="*/ 100739 h 1464590"/>
              <a:gd name="connsiteX4" fmla="*/ 201478 w 6718515"/>
              <a:gd name="connsiteY4" fmla="*/ 123987 h 1464590"/>
              <a:gd name="connsiteX5" fmla="*/ 240224 w 6718515"/>
              <a:gd name="connsiteY5" fmla="*/ 139485 h 1464590"/>
              <a:gd name="connsiteX6" fmla="*/ 526943 w 6718515"/>
              <a:gd name="connsiteY6" fmla="*/ 131736 h 1464590"/>
              <a:gd name="connsiteX7" fmla="*/ 619932 w 6718515"/>
              <a:gd name="connsiteY7" fmla="*/ 108489 h 1464590"/>
              <a:gd name="connsiteX8" fmla="*/ 875654 w 6718515"/>
              <a:gd name="connsiteY8" fmla="*/ 92990 h 1464590"/>
              <a:gd name="connsiteX9" fmla="*/ 898902 w 6718515"/>
              <a:gd name="connsiteY9" fmla="*/ 85241 h 1464590"/>
              <a:gd name="connsiteX10" fmla="*/ 1464590 w 6718515"/>
              <a:gd name="connsiteY10" fmla="*/ 92990 h 1464590"/>
              <a:gd name="connsiteX11" fmla="*/ 1503336 w 6718515"/>
              <a:gd name="connsiteY11" fmla="*/ 100739 h 1464590"/>
              <a:gd name="connsiteX12" fmla="*/ 1596326 w 6718515"/>
              <a:gd name="connsiteY12" fmla="*/ 116238 h 1464590"/>
              <a:gd name="connsiteX13" fmla="*/ 1619573 w 6718515"/>
              <a:gd name="connsiteY13" fmla="*/ 131736 h 1464590"/>
              <a:gd name="connsiteX14" fmla="*/ 1704814 w 6718515"/>
              <a:gd name="connsiteY14" fmla="*/ 154983 h 1464590"/>
              <a:gd name="connsiteX15" fmla="*/ 1728061 w 6718515"/>
              <a:gd name="connsiteY15" fmla="*/ 162733 h 1464590"/>
              <a:gd name="connsiteX16" fmla="*/ 1828800 w 6718515"/>
              <a:gd name="connsiteY16" fmla="*/ 178231 h 1464590"/>
              <a:gd name="connsiteX17" fmla="*/ 1952787 w 6718515"/>
              <a:gd name="connsiteY17" fmla="*/ 185980 h 1464590"/>
              <a:gd name="connsiteX18" fmla="*/ 2316997 w 6718515"/>
              <a:gd name="connsiteY18" fmla="*/ 193729 h 1464590"/>
              <a:gd name="connsiteX19" fmla="*/ 2371241 w 6718515"/>
              <a:gd name="connsiteY19" fmla="*/ 209228 h 1464590"/>
              <a:gd name="connsiteX20" fmla="*/ 2394488 w 6718515"/>
              <a:gd name="connsiteY20" fmla="*/ 216977 h 1464590"/>
              <a:gd name="connsiteX21" fmla="*/ 2479729 w 6718515"/>
              <a:gd name="connsiteY21" fmla="*/ 224726 h 1464590"/>
              <a:gd name="connsiteX22" fmla="*/ 2518475 w 6718515"/>
              <a:gd name="connsiteY22" fmla="*/ 232475 h 1464590"/>
              <a:gd name="connsiteX23" fmla="*/ 2572719 w 6718515"/>
              <a:gd name="connsiteY23" fmla="*/ 240224 h 1464590"/>
              <a:gd name="connsiteX24" fmla="*/ 2634712 w 6718515"/>
              <a:gd name="connsiteY24" fmla="*/ 255722 h 1464590"/>
              <a:gd name="connsiteX25" fmla="*/ 2657959 w 6718515"/>
              <a:gd name="connsiteY25" fmla="*/ 263472 h 1464590"/>
              <a:gd name="connsiteX26" fmla="*/ 2712204 w 6718515"/>
              <a:gd name="connsiteY26" fmla="*/ 271221 h 1464590"/>
              <a:gd name="connsiteX27" fmla="*/ 2758698 w 6718515"/>
              <a:gd name="connsiteY27" fmla="*/ 278970 h 1464590"/>
              <a:gd name="connsiteX28" fmla="*/ 2874936 w 6718515"/>
              <a:gd name="connsiteY28" fmla="*/ 294468 h 1464590"/>
              <a:gd name="connsiteX29" fmla="*/ 2936929 w 6718515"/>
              <a:gd name="connsiteY29" fmla="*/ 309967 h 1464590"/>
              <a:gd name="connsiteX30" fmla="*/ 2998922 w 6718515"/>
              <a:gd name="connsiteY30" fmla="*/ 317716 h 1464590"/>
              <a:gd name="connsiteX31" fmla="*/ 3130658 w 6718515"/>
              <a:gd name="connsiteY31" fmla="*/ 333214 h 1464590"/>
              <a:gd name="connsiteX32" fmla="*/ 3184902 w 6718515"/>
              <a:gd name="connsiteY32" fmla="*/ 348712 h 1464590"/>
              <a:gd name="connsiteX33" fmla="*/ 3246895 w 6718515"/>
              <a:gd name="connsiteY33" fmla="*/ 356461 h 1464590"/>
              <a:gd name="connsiteX34" fmla="*/ 3696346 w 6718515"/>
              <a:gd name="connsiteY34" fmla="*/ 364211 h 1464590"/>
              <a:gd name="connsiteX35" fmla="*/ 3773837 w 6718515"/>
              <a:gd name="connsiteY35" fmla="*/ 387458 h 1464590"/>
              <a:gd name="connsiteX36" fmla="*/ 3828082 w 6718515"/>
              <a:gd name="connsiteY36" fmla="*/ 410705 h 1464590"/>
              <a:gd name="connsiteX37" fmla="*/ 3851329 w 6718515"/>
              <a:gd name="connsiteY37" fmla="*/ 426204 h 1464590"/>
              <a:gd name="connsiteX38" fmla="*/ 3882326 w 6718515"/>
              <a:gd name="connsiteY38" fmla="*/ 464950 h 1464590"/>
              <a:gd name="connsiteX39" fmla="*/ 3913322 w 6718515"/>
              <a:gd name="connsiteY39" fmla="*/ 472699 h 1464590"/>
              <a:gd name="connsiteX40" fmla="*/ 4006312 w 6718515"/>
              <a:gd name="connsiteY40" fmla="*/ 519194 h 1464590"/>
              <a:gd name="connsiteX41" fmla="*/ 4045058 w 6718515"/>
              <a:gd name="connsiteY41" fmla="*/ 526943 h 1464590"/>
              <a:gd name="connsiteX42" fmla="*/ 4114800 w 6718515"/>
              <a:gd name="connsiteY42" fmla="*/ 565689 h 1464590"/>
              <a:gd name="connsiteX43" fmla="*/ 4176793 w 6718515"/>
              <a:gd name="connsiteY43" fmla="*/ 581187 h 1464590"/>
              <a:gd name="connsiteX44" fmla="*/ 4262034 w 6718515"/>
              <a:gd name="connsiteY44" fmla="*/ 619933 h 1464590"/>
              <a:gd name="connsiteX45" fmla="*/ 4285282 w 6718515"/>
              <a:gd name="connsiteY45" fmla="*/ 635431 h 1464590"/>
              <a:gd name="connsiteX46" fmla="*/ 4316278 w 6718515"/>
              <a:gd name="connsiteY46" fmla="*/ 643180 h 1464590"/>
              <a:gd name="connsiteX47" fmla="*/ 4362773 w 6718515"/>
              <a:gd name="connsiteY47" fmla="*/ 658678 h 1464590"/>
              <a:gd name="connsiteX48" fmla="*/ 4401519 w 6718515"/>
              <a:gd name="connsiteY48" fmla="*/ 674177 h 1464590"/>
              <a:gd name="connsiteX49" fmla="*/ 4548753 w 6718515"/>
              <a:gd name="connsiteY49" fmla="*/ 697424 h 1464590"/>
              <a:gd name="connsiteX50" fmla="*/ 4610746 w 6718515"/>
              <a:gd name="connsiteY50" fmla="*/ 705173 h 1464590"/>
              <a:gd name="connsiteX51" fmla="*/ 5114441 w 6718515"/>
              <a:gd name="connsiteY51" fmla="*/ 712922 h 1464590"/>
              <a:gd name="connsiteX52" fmla="*/ 5199682 w 6718515"/>
              <a:gd name="connsiteY52" fmla="*/ 720672 h 1464590"/>
              <a:gd name="connsiteX53" fmla="*/ 5246176 w 6718515"/>
              <a:gd name="connsiteY53" fmla="*/ 728421 h 1464590"/>
              <a:gd name="connsiteX54" fmla="*/ 5308170 w 6718515"/>
              <a:gd name="connsiteY54" fmla="*/ 736170 h 1464590"/>
              <a:gd name="connsiteX55" fmla="*/ 5346915 w 6718515"/>
              <a:gd name="connsiteY55" fmla="*/ 751668 h 1464590"/>
              <a:gd name="connsiteX56" fmla="*/ 5385661 w 6718515"/>
              <a:gd name="connsiteY56" fmla="*/ 759417 h 1464590"/>
              <a:gd name="connsiteX57" fmla="*/ 5416658 w 6718515"/>
              <a:gd name="connsiteY57" fmla="*/ 767167 h 1464590"/>
              <a:gd name="connsiteX58" fmla="*/ 5470902 w 6718515"/>
              <a:gd name="connsiteY58" fmla="*/ 821411 h 1464590"/>
              <a:gd name="connsiteX59" fmla="*/ 5532895 w 6718515"/>
              <a:gd name="connsiteY59" fmla="*/ 860156 h 1464590"/>
              <a:gd name="connsiteX60" fmla="*/ 5556143 w 6718515"/>
              <a:gd name="connsiteY60" fmla="*/ 883404 h 1464590"/>
              <a:gd name="connsiteX61" fmla="*/ 5563892 w 6718515"/>
              <a:gd name="connsiteY61" fmla="*/ 906651 h 1464590"/>
              <a:gd name="connsiteX62" fmla="*/ 5594888 w 6718515"/>
              <a:gd name="connsiteY62" fmla="*/ 960895 h 1464590"/>
              <a:gd name="connsiteX63" fmla="*/ 5618136 w 6718515"/>
              <a:gd name="connsiteY63" fmla="*/ 999641 h 1464590"/>
              <a:gd name="connsiteX64" fmla="*/ 5649132 w 6718515"/>
              <a:gd name="connsiteY64" fmla="*/ 1046136 h 1464590"/>
              <a:gd name="connsiteX65" fmla="*/ 5680129 w 6718515"/>
              <a:gd name="connsiteY65" fmla="*/ 1077133 h 1464590"/>
              <a:gd name="connsiteX66" fmla="*/ 5695627 w 6718515"/>
              <a:gd name="connsiteY66" fmla="*/ 1100380 h 1464590"/>
              <a:gd name="connsiteX67" fmla="*/ 5742122 w 6718515"/>
              <a:gd name="connsiteY67" fmla="*/ 1123628 h 1464590"/>
              <a:gd name="connsiteX68" fmla="*/ 5765370 w 6718515"/>
              <a:gd name="connsiteY68" fmla="*/ 1139126 h 1464590"/>
              <a:gd name="connsiteX69" fmla="*/ 5788617 w 6718515"/>
              <a:gd name="connsiteY69" fmla="*/ 1146875 h 1464590"/>
              <a:gd name="connsiteX70" fmla="*/ 5819614 w 6718515"/>
              <a:gd name="connsiteY70" fmla="*/ 1162373 h 1464590"/>
              <a:gd name="connsiteX71" fmla="*/ 5881607 w 6718515"/>
              <a:gd name="connsiteY71" fmla="*/ 1185621 h 1464590"/>
              <a:gd name="connsiteX72" fmla="*/ 5904854 w 6718515"/>
              <a:gd name="connsiteY72" fmla="*/ 1201119 h 1464590"/>
              <a:gd name="connsiteX73" fmla="*/ 5966848 w 6718515"/>
              <a:gd name="connsiteY73" fmla="*/ 1216617 h 1464590"/>
              <a:gd name="connsiteX74" fmla="*/ 5990095 w 6718515"/>
              <a:gd name="connsiteY74" fmla="*/ 1224367 h 1464590"/>
              <a:gd name="connsiteX75" fmla="*/ 6005593 w 6718515"/>
              <a:gd name="connsiteY75" fmla="*/ 1247614 h 1464590"/>
              <a:gd name="connsiteX76" fmla="*/ 6028841 w 6718515"/>
              <a:gd name="connsiteY76" fmla="*/ 1263112 h 1464590"/>
              <a:gd name="connsiteX77" fmla="*/ 6044339 w 6718515"/>
              <a:gd name="connsiteY77" fmla="*/ 1278611 h 1464590"/>
              <a:gd name="connsiteX78" fmla="*/ 6067587 w 6718515"/>
              <a:gd name="connsiteY78" fmla="*/ 1294109 h 1464590"/>
              <a:gd name="connsiteX79" fmla="*/ 6114082 w 6718515"/>
              <a:gd name="connsiteY79" fmla="*/ 1332855 h 1464590"/>
              <a:gd name="connsiteX80" fmla="*/ 6137329 w 6718515"/>
              <a:gd name="connsiteY80" fmla="*/ 1340604 h 1464590"/>
              <a:gd name="connsiteX81" fmla="*/ 6160576 w 6718515"/>
              <a:gd name="connsiteY81" fmla="*/ 1356102 h 1464590"/>
              <a:gd name="connsiteX82" fmla="*/ 6176075 w 6718515"/>
              <a:gd name="connsiteY82" fmla="*/ 1371600 h 1464590"/>
              <a:gd name="connsiteX83" fmla="*/ 6222570 w 6718515"/>
              <a:gd name="connsiteY83" fmla="*/ 1387099 h 1464590"/>
              <a:gd name="connsiteX84" fmla="*/ 6300061 w 6718515"/>
              <a:gd name="connsiteY84" fmla="*/ 1410346 h 1464590"/>
              <a:gd name="connsiteX85" fmla="*/ 6346556 w 6718515"/>
              <a:gd name="connsiteY85" fmla="*/ 1418095 h 1464590"/>
              <a:gd name="connsiteX86" fmla="*/ 6393051 w 6718515"/>
              <a:gd name="connsiteY86" fmla="*/ 1433594 h 1464590"/>
              <a:gd name="connsiteX87" fmla="*/ 6439546 w 6718515"/>
              <a:gd name="connsiteY87" fmla="*/ 1449092 h 1464590"/>
              <a:gd name="connsiteX88" fmla="*/ 6462793 w 6718515"/>
              <a:gd name="connsiteY88" fmla="*/ 1456841 h 1464590"/>
              <a:gd name="connsiteX89" fmla="*/ 6633275 w 6718515"/>
              <a:gd name="connsiteY89" fmla="*/ 1464590 h 1464590"/>
              <a:gd name="connsiteX90" fmla="*/ 6718515 w 6718515"/>
              <a:gd name="connsiteY90" fmla="*/ 1449092 h 146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6718515" h="1464590">
                <a:moveTo>
                  <a:pt x="0" y="0"/>
                </a:moveTo>
                <a:cubicBezTo>
                  <a:pt x="7749" y="12915"/>
                  <a:pt x="13446" y="27310"/>
                  <a:pt x="23248" y="38746"/>
                </a:cubicBezTo>
                <a:cubicBezTo>
                  <a:pt x="32104" y="49078"/>
                  <a:pt x="67938" y="64435"/>
                  <a:pt x="77492" y="69743"/>
                </a:cubicBezTo>
                <a:cubicBezTo>
                  <a:pt x="132332" y="100210"/>
                  <a:pt x="96702" y="88106"/>
                  <a:pt x="147234" y="100739"/>
                </a:cubicBezTo>
                <a:cubicBezTo>
                  <a:pt x="175683" y="129190"/>
                  <a:pt x="149010" y="108247"/>
                  <a:pt x="201478" y="123987"/>
                </a:cubicBezTo>
                <a:cubicBezTo>
                  <a:pt x="214802" y="127984"/>
                  <a:pt x="227309" y="134319"/>
                  <a:pt x="240224" y="139485"/>
                </a:cubicBezTo>
                <a:lnTo>
                  <a:pt x="526943" y="131736"/>
                </a:lnTo>
                <a:cubicBezTo>
                  <a:pt x="591833" y="128718"/>
                  <a:pt x="556159" y="121244"/>
                  <a:pt x="619932" y="108489"/>
                </a:cubicBezTo>
                <a:cubicBezTo>
                  <a:pt x="677576" y="96960"/>
                  <a:pt x="861977" y="93560"/>
                  <a:pt x="875654" y="92990"/>
                </a:cubicBezTo>
                <a:cubicBezTo>
                  <a:pt x="883403" y="90407"/>
                  <a:pt x="890977" y="87222"/>
                  <a:pt x="898902" y="85241"/>
                </a:cubicBezTo>
                <a:cubicBezTo>
                  <a:pt x="1072192" y="41920"/>
                  <a:pt x="1428355" y="91924"/>
                  <a:pt x="1464590" y="92990"/>
                </a:cubicBezTo>
                <a:cubicBezTo>
                  <a:pt x="1477505" y="95573"/>
                  <a:pt x="1490365" y="98450"/>
                  <a:pt x="1503336" y="100739"/>
                </a:cubicBezTo>
                <a:lnTo>
                  <a:pt x="1596326" y="116238"/>
                </a:lnTo>
                <a:cubicBezTo>
                  <a:pt x="1604075" y="121404"/>
                  <a:pt x="1611063" y="127954"/>
                  <a:pt x="1619573" y="131736"/>
                </a:cubicBezTo>
                <a:cubicBezTo>
                  <a:pt x="1662326" y="150737"/>
                  <a:pt x="1663140" y="144564"/>
                  <a:pt x="1704814" y="154983"/>
                </a:cubicBezTo>
                <a:cubicBezTo>
                  <a:pt x="1712738" y="156964"/>
                  <a:pt x="1720137" y="160752"/>
                  <a:pt x="1728061" y="162733"/>
                </a:cubicBezTo>
                <a:cubicBezTo>
                  <a:pt x="1757606" y="170120"/>
                  <a:pt x="1800574" y="175879"/>
                  <a:pt x="1828800" y="178231"/>
                </a:cubicBezTo>
                <a:cubicBezTo>
                  <a:pt x="1870067" y="181670"/>
                  <a:pt x="1911398" y="184666"/>
                  <a:pt x="1952787" y="185980"/>
                </a:cubicBezTo>
                <a:cubicBezTo>
                  <a:pt x="2074157" y="189833"/>
                  <a:pt x="2195594" y="191146"/>
                  <a:pt x="2316997" y="193729"/>
                </a:cubicBezTo>
                <a:lnTo>
                  <a:pt x="2371241" y="209228"/>
                </a:lnTo>
                <a:cubicBezTo>
                  <a:pt x="2379065" y="211575"/>
                  <a:pt x="2386402" y="215822"/>
                  <a:pt x="2394488" y="216977"/>
                </a:cubicBezTo>
                <a:cubicBezTo>
                  <a:pt x="2422732" y="221012"/>
                  <a:pt x="2451315" y="222143"/>
                  <a:pt x="2479729" y="224726"/>
                </a:cubicBezTo>
                <a:cubicBezTo>
                  <a:pt x="2492644" y="227309"/>
                  <a:pt x="2505483" y="230310"/>
                  <a:pt x="2518475" y="232475"/>
                </a:cubicBezTo>
                <a:cubicBezTo>
                  <a:pt x="2536491" y="235478"/>
                  <a:pt x="2554809" y="236642"/>
                  <a:pt x="2572719" y="240224"/>
                </a:cubicBezTo>
                <a:cubicBezTo>
                  <a:pt x="2593606" y="244401"/>
                  <a:pt x="2614162" y="250117"/>
                  <a:pt x="2634712" y="255722"/>
                </a:cubicBezTo>
                <a:cubicBezTo>
                  <a:pt x="2642592" y="257871"/>
                  <a:pt x="2649949" y="261870"/>
                  <a:pt x="2657959" y="263472"/>
                </a:cubicBezTo>
                <a:cubicBezTo>
                  <a:pt x="2675870" y="267054"/>
                  <a:pt x="2694151" y="268444"/>
                  <a:pt x="2712204" y="271221"/>
                </a:cubicBezTo>
                <a:cubicBezTo>
                  <a:pt x="2727733" y="273610"/>
                  <a:pt x="2743144" y="276748"/>
                  <a:pt x="2758698" y="278970"/>
                </a:cubicBezTo>
                <a:cubicBezTo>
                  <a:pt x="2778496" y="281798"/>
                  <a:pt x="2852979" y="290076"/>
                  <a:pt x="2874936" y="294468"/>
                </a:cubicBezTo>
                <a:cubicBezTo>
                  <a:pt x="2895823" y="298645"/>
                  <a:pt x="2915993" y="306041"/>
                  <a:pt x="2936929" y="309967"/>
                </a:cubicBezTo>
                <a:cubicBezTo>
                  <a:pt x="2957397" y="313805"/>
                  <a:pt x="2978339" y="314549"/>
                  <a:pt x="2998922" y="317716"/>
                </a:cubicBezTo>
                <a:cubicBezTo>
                  <a:pt x="3113492" y="335342"/>
                  <a:pt x="2917509" y="315452"/>
                  <a:pt x="3130658" y="333214"/>
                </a:cubicBezTo>
                <a:cubicBezTo>
                  <a:pt x="3148739" y="338380"/>
                  <a:pt x="3166462" y="345024"/>
                  <a:pt x="3184902" y="348712"/>
                </a:cubicBezTo>
                <a:cubicBezTo>
                  <a:pt x="3205323" y="352796"/>
                  <a:pt x="3226079" y="355830"/>
                  <a:pt x="3246895" y="356461"/>
                </a:cubicBezTo>
                <a:cubicBezTo>
                  <a:pt x="3396666" y="361000"/>
                  <a:pt x="3546529" y="361628"/>
                  <a:pt x="3696346" y="364211"/>
                </a:cubicBezTo>
                <a:cubicBezTo>
                  <a:pt x="3713674" y="368543"/>
                  <a:pt x="3762516" y="379911"/>
                  <a:pt x="3773837" y="387458"/>
                </a:cubicBezTo>
                <a:cubicBezTo>
                  <a:pt x="3805947" y="408864"/>
                  <a:pt x="3788050" y="400697"/>
                  <a:pt x="3828082" y="410705"/>
                </a:cubicBezTo>
                <a:cubicBezTo>
                  <a:pt x="3835831" y="415871"/>
                  <a:pt x="3844744" y="419618"/>
                  <a:pt x="3851329" y="426204"/>
                </a:cubicBezTo>
                <a:cubicBezTo>
                  <a:pt x="3863024" y="437899"/>
                  <a:pt x="3869094" y="455026"/>
                  <a:pt x="3882326" y="464950"/>
                </a:cubicBezTo>
                <a:cubicBezTo>
                  <a:pt x="3890846" y="471340"/>
                  <a:pt x="3902990" y="470116"/>
                  <a:pt x="3913322" y="472699"/>
                </a:cubicBezTo>
                <a:cubicBezTo>
                  <a:pt x="3975720" y="511697"/>
                  <a:pt x="3955445" y="507890"/>
                  <a:pt x="4006312" y="519194"/>
                </a:cubicBezTo>
                <a:cubicBezTo>
                  <a:pt x="4019169" y="522051"/>
                  <a:pt x="4032143" y="524360"/>
                  <a:pt x="4045058" y="526943"/>
                </a:cubicBezTo>
                <a:cubicBezTo>
                  <a:pt x="4075355" y="547141"/>
                  <a:pt x="4073684" y="547415"/>
                  <a:pt x="4114800" y="565689"/>
                </a:cubicBezTo>
                <a:cubicBezTo>
                  <a:pt x="4134294" y="574353"/>
                  <a:pt x="4156238" y="577076"/>
                  <a:pt x="4176793" y="581187"/>
                </a:cubicBezTo>
                <a:cubicBezTo>
                  <a:pt x="4269576" y="636855"/>
                  <a:pt x="4157834" y="573622"/>
                  <a:pt x="4262034" y="619933"/>
                </a:cubicBezTo>
                <a:cubicBezTo>
                  <a:pt x="4270545" y="623716"/>
                  <a:pt x="4276722" y="631762"/>
                  <a:pt x="4285282" y="635431"/>
                </a:cubicBezTo>
                <a:cubicBezTo>
                  <a:pt x="4295071" y="639626"/>
                  <a:pt x="4306077" y="640120"/>
                  <a:pt x="4316278" y="643180"/>
                </a:cubicBezTo>
                <a:cubicBezTo>
                  <a:pt x="4331926" y="647874"/>
                  <a:pt x="4347420" y="653095"/>
                  <a:pt x="4362773" y="658678"/>
                </a:cubicBezTo>
                <a:cubicBezTo>
                  <a:pt x="4375846" y="663432"/>
                  <a:pt x="4387901" y="671340"/>
                  <a:pt x="4401519" y="674177"/>
                </a:cubicBezTo>
                <a:cubicBezTo>
                  <a:pt x="4450161" y="684311"/>
                  <a:pt x="4499451" y="691261"/>
                  <a:pt x="4548753" y="697424"/>
                </a:cubicBezTo>
                <a:cubicBezTo>
                  <a:pt x="4569417" y="700007"/>
                  <a:pt x="4589929" y="704603"/>
                  <a:pt x="4610746" y="705173"/>
                </a:cubicBezTo>
                <a:cubicBezTo>
                  <a:pt x="4778601" y="709772"/>
                  <a:pt x="4946543" y="710339"/>
                  <a:pt x="5114441" y="712922"/>
                </a:cubicBezTo>
                <a:cubicBezTo>
                  <a:pt x="5142855" y="715505"/>
                  <a:pt x="5171347" y="717338"/>
                  <a:pt x="5199682" y="720672"/>
                </a:cubicBezTo>
                <a:cubicBezTo>
                  <a:pt x="5215286" y="722508"/>
                  <a:pt x="5230622" y="726199"/>
                  <a:pt x="5246176" y="728421"/>
                </a:cubicBezTo>
                <a:cubicBezTo>
                  <a:pt x="5266792" y="731366"/>
                  <a:pt x="5287505" y="733587"/>
                  <a:pt x="5308170" y="736170"/>
                </a:cubicBezTo>
                <a:cubicBezTo>
                  <a:pt x="5321085" y="741336"/>
                  <a:pt x="5333592" y="747671"/>
                  <a:pt x="5346915" y="751668"/>
                </a:cubicBezTo>
                <a:cubicBezTo>
                  <a:pt x="5359531" y="755453"/>
                  <a:pt x="5372804" y="756560"/>
                  <a:pt x="5385661" y="759417"/>
                </a:cubicBezTo>
                <a:cubicBezTo>
                  <a:pt x="5396058" y="761727"/>
                  <a:pt x="5406326" y="764584"/>
                  <a:pt x="5416658" y="767167"/>
                </a:cubicBezTo>
                <a:cubicBezTo>
                  <a:pt x="5434739" y="785248"/>
                  <a:pt x="5448975" y="808255"/>
                  <a:pt x="5470902" y="821411"/>
                </a:cubicBezTo>
                <a:cubicBezTo>
                  <a:pt x="5476305" y="824653"/>
                  <a:pt x="5522671" y="851636"/>
                  <a:pt x="5532895" y="860156"/>
                </a:cubicBezTo>
                <a:cubicBezTo>
                  <a:pt x="5541314" y="867172"/>
                  <a:pt x="5548394" y="875655"/>
                  <a:pt x="5556143" y="883404"/>
                </a:cubicBezTo>
                <a:cubicBezTo>
                  <a:pt x="5558726" y="891153"/>
                  <a:pt x="5560674" y="899143"/>
                  <a:pt x="5563892" y="906651"/>
                </a:cubicBezTo>
                <a:cubicBezTo>
                  <a:pt x="5575691" y="934182"/>
                  <a:pt x="5579322" y="937547"/>
                  <a:pt x="5594888" y="960895"/>
                </a:cubicBezTo>
                <a:cubicBezTo>
                  <a:pt x="5609705" y="1005348"/>
                  <a:pt x="5592605" y="965600"/>
                  <a:pt x="5618136" y="999641"/>
                </a:cubicBezTo>
                <a:cubicBezTo>
                  <a:pt x="5629312" y="1014542"/>
                  <a:pt x="5635961" y="1032965"/>
                  <a:pt x="5649132" y="1046136"/>
                </a:cubicBezTo>
                <a:cubicBezTo>
                  <a:pt x="5659464" y="1056468"/>
                  <a:pt x="5672024" y="1064975"/>
                  <a:pt x="5680129" y="1077133"/>
                </a:cubicBezTo>
                <a:cubicBezTo>
                  <a:pt x="5685295" y="1084882"/>
                  <a:pt x="5689042" y="1093795"/>
                  <a:pt x="5695627" y="1100380"/>
                </a:cubicBezTo>
                <a:cubicBezTo>
                  <a:pt x="5717832" y="1122585"/>
                  <a:pt x="5716915" y="1111024"/>
                  <a:pt x="5742122" y="1123628"/>
                </a:cubicBezTo>
                <a:cubicBezTo>
                  <a:pt x="5750452" y="1127793"/>
                  <a:pt x="5757040" y="1134961"/>
                  <a:pt x="5765370" y="1139126"/>
                </a:cubicBezTo>
                <a:cubicBezTo>
                  <a:pt x="5772676" y="1142779"/>
                  <a:pt x="5781109" y="1143657"/>
                  <a:pt x="5788617" y="1146875"/>
                </a:cubicBezTo>
                <a:cubicBezTo>
                  <a:pt x="5799235" y="1151425"/>
                  <a:pt x="5809058" y="1157681"/>
                  <a:pt x="5819614" y="1162373"/>
                </a:cubicBezTo>
                <a:cubicBezTo>
                  <a:pt x="5847423" y="1174733"/>
                  <a:pt x="5856039" y="1177099"/>
                  <a:pt x="5881607" y="1185621"/>
                </a:cubicBezTo>
                <a:cubicBezTo>
                  <a:pt x="5889356" y="1190787"/>
                  <a:pt x="5896524" y="1196954"/>
                  <a:pt x="5904854" y="1201119"/>
                </a:cubicBezTo>
                <a:cubicBezTo>
                  <a:pt x="5922568" y="1209976"/>
                  <a:pt x="5949164" y="1212196"/>
                  <a:pt x="5966848" y="1216617"/>
                </a:cubicBezTo>
                <a:cubicBezTo>
                  <a:pt x="5974772" y="1218598"/>
                  <a:pt x="5982346" y="1221784"/>
                  <a:pt x="5990095" y="1224367"/>
                </a:cubicBezTo>
                <a:cubicBezTo>
                  <a:pt x="5995261" y="1232116"/>
                  <a:pt x="5999008" y="1241029"/>
                  <a:pt x="6005593" y="1247614"/>
                </a:cubicBezTo>
                <a:cubicBezTo>
                  <a:pt x="6012179" y="1254199"/>
                  <a:pt x="6021568" y="1257294"/>
                  <a:pt x="6028841" y="1263112"/>
                </a:cubicBezTo>
                <a:cubicBezTo>
                  <a:pt x="6034546" y="1267676"/>
                  <a:pt x="6038634" y="1274047"/>
                  <a:pt x="6044339" y="1278611"/>
                </a:cubicBezTo>
                <a:cubicBezTo>
                  <a:pt x="6051612" y="1284429"/>
                  <a:pt x="6060432" y="1288147"/>
                  <a:pt x="6067587" y="1294109"/>
                </a:cubicBezTo>
                <a:cubicBezTo>
                  <a:pt x="6093295" y="1315532"/>
                  <a:pt x="6085221" y="1318424"/>
                  <a:pt x="6114082" y="1332855"/>
                </a:cubicBezTo>
                <a:cubicBezTo>
                  <a:pt x="6121388" y="1336508"/>
                  <a:pt x="6130023" y="1336951"/>
                  <a:pt x="6137329" y="1340604"/>
                </a:cubicBezTo>
                <a:cubicBezTo>
                  <a:pt x="6145659" y="1344769"/>
                  <a:pt x="6153304" y="1350284"/>
                  <a:pt x="6160576" y="1356102"/>
                </a:cubicBezTo>
                <a:cubicBezTo>
                  <a:pt x="6166281" y="1360666"/>
                  <a:pt x="6169540" y="1368333"/>
                  <a:pt x="6176075" y="1371600"/>
                </a:cubicBezTo>
                <a:cubicBezTo>
                  <a:pt x="6190687" y="1378906"/>
                  <a:pt x="6207072" y="1381933"/>
                  <a:pt x="6222570" y="1387099"/>
                </a:cubicBezTo>
                <a:cubicBezTo>
                  <a:pt x="6248261" y="1395663"/>
                  <a:pt x="6273425" y="1405019"/>
                  <a:pt x="6300061" y="1410346"/>
                </a:cubicBezTo>
                <a:cubicBezTo>
                  <a:pt x="6315468" y="1413427"/>
                  <a:pt x="6331313" y="1414284"/>
                  <a:pt x="6346556" y="1418095"/>
                </a:cubicBezTo>
                <a:cubicBezTo>
                  <a:pt x="6362405" y="1422057"/>
                  <a:pt x="6377553" y="1428428"/>
                  <a:pt x="6393051" y="1433594"/>
                </a:cubicBezTo>
                <a:lnTo>
                  <a:pt x="6439546" y="1449092"/>
                </a:lnTo>
                <a:cubicBezTo>
                  <a:pt x="6447295" y="1451675"/>
                  <a:pt x="6454633" y="1456470"/>
                  <a:pt x="6462793" y="1456841"/>
                </a:cubicBezTo>
                <a:lnTo>
                  <a:pt x="6633275" y="1464590"/>
                </a:lnTo>
                <a:cubicBezTo>
                  <a:pt x="6708757" y="1456203"/>
                  <a:pt x="6682096" y="1467302"/>
                  <a:pt x="6718515" y="1449092"/>
                </a:cubicBezTo>
              </a:path>
            </a:pathLst>
          </a:custGeom>
          <a:noFill/>
          <a:ln w="2222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63" name="Straight Connector 62">
            <a:extLst>
              <a:ext uri="{FF2B5EF4-FFF2-40B4-BE49-F238E27FC236}">
                <a16:creationId xmlns:a16="http://schemas.microsoft.com/office/drawing/2014/main" id="{66751605-182D-4093-86D8-DA94BFB55E28}"/>
              </a:ext>
            </a:extLst>
          </p:cNvPr>
          <p:cNvCxnSpPr>
            <a:cxnSpLocks/>
          </p:cNvCxnSpPr>
          <p:nvPr/>
        </p:nvCxnSpPr>
        <p:spPr>
          <a:xfrm flipH="1">
            <a:off x="8700526" y="2374105"/>
            <a:ext cx="953635" cy="871275"/>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04C58E94-E8D0-43FD-9DD8-8FAC2824761F}"/>
              </a:ext>
            </a:extLst>
          </p:cNvPr>
          <p:cNvSpPr/>
          <p:nvPr/>
        </p:nvSpPr>
        <p:spPr>
          <a:xfrm>
            <a:off x="15571" y="669690"/>
            <a:ext cx="6823908" cy="19393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extBox 45">
            <a:extLst>
              <a:ext uri="{FF2B5EF4-FFF2-40B4-BE49-F238E27FC236}">
                <a16:creationId xmlns:a16="http://schemas.microsoft.com/office/drawing/2014/main" id="{EA732630-14AB-48E6-8D69-789A37A0B02E}"/>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Tree>
    <p:extLst>
      <p:ext uri="{BB962C8B-B14F-4D97-AF65-F5344CB8AC3E}">
        <p14:creationId xmlns:p14="http://schemas.microsoft.com/office/powerpoint/2010/main" val="2512028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 up of the moon&#10;&#10;Description automatically generated">
            <a:extLst>
              <a:ext uri="{FF2B5EF4-FFF2-40B4-BE49-F238E27FC236}">
                <a16:creationId xmlns:a16="http://schemas.microsoft.com/office/drawing/2014/main" id="{EA0ED999-9F4D-475D-99E8-F2DB0A4020BB}"/>
              </a:ext>
            </a:extLst>
          </p:cNvPr>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1885951" y="1586744"/>
            <a:ext cx="8134350" cy="4183380"/>
          </a:xfrm>
          <a:prstGeom prst="rect">
            <a:avLst/>
          </a:prstGeom>
        </p:spPr>
      </p:pic>
      <p:sp>
        <p:nvSpPr>
          <p:cNvPr id="2" name="Title 1">
            <a:extLst>
              <a:ext uri="{FF2B5EF4-FFF2-40B4-BE49-F238E27FC236}">
                <a16:creationId xmlns:a16="http://schemas.microsoft.com/office/drawing/2014/main" id="{2DEC8D1B-B43B-4ABF-92A4-A1DA39780A39}"/>
              </a:ext>
            </a:extLst>
          </p:cNvPr>
          <p:cNvSpPr>
            <a:spLocks noGrp="1"/>
          </p:cNvSpPr>
          <p:nvPr>
            <p:ph type="title"/>
          </p:nvPr>
        </p:nvSpPr>
        <p:spPr>
          <a:xfrm>
            <a:off x="442912" y="43421"/>
            <a:ext cx="10558463" cy="1256650"/>
          </a:xfrm>
        </p:spPr>
        <p:txBody>
          <a:bodyPr>
            <a:normAutofit/>
          </a:bodyPr>
          <a:lstStyle/>
          <a:p>
            <a:r>
              <a:rPr lang="en-US" sz="2400" b="0" dirty="0"/>
              <a:t>Power demand will increase as surface exploitation grows from initial Artemis installations at the South Pole to intensive industrial and settlement development across the Lunar surface</a:t>
            </a:r>
          </a:p>
        </p:txBody>
      </p:sp>
      <p:sp>
        <p:nvSpPr>
          <p:cNvPr id="18" name="TextBox 17">
            <a:extLst>
              <a:ext uri="{FF2B5EF4-FFF2-40B4-BE49-F238E27FC236}">
                <a16:creationId xmlns:a16="http://schemas.microsoft.com/office/drawing/2014/main" id="{D9978F29-550A-4B96-A6FB-6574A0766F1F}"/>
              </a:ext>
            </a:extLst>
          </p:cNvPr>
          <p:cNvSpPr txBox="1"/>
          <p:nvPr/>
        </p:nvSpPr>
        <p:spPr>
          <a:xfrm>
            <a:off x="7980445" y="1159866"/>
            <a:ext cx="2529347" cy="338554"/>
          </a:xfrm>
          <a:prstGeom prst="rect">
            <a:avLst/>
          </a:prstGeom>
          <a:noFill/>
        </p:spPr>
        <p:txBody>
          <a:bodyPr wrap="none" rtlCol="0">
            <a:spAutoFit/>
          </a:bodyPr>
          <a:lstStyle/>
          <a:p>
            <a:r>
              <a:rPr lang="en-US" sz="1600" dirty="0">
                <a:solidFill>
                  <a:schemeClr val="bg1"/>
                </a:solidFill>
              </a:rPr>
              <a:t>Ultimate Global Exploitation</a:t>
            </a:r>
          </a:p>
        </p:txBody>
      </p:sp>
      <p:pic>
        <p:nvPicPr>
          <p:cNvPr id="9" name="Picture 8">
            <a:extLst>
              <a:ext uri="{FF2B5EF4-FFF2-40B4-BE49-F238E27FC236}">
                <a16:creationId xmlns:a16="http://schemas.microsoft.com/office/drawing/2014/main" id="{FCCED467-570C-44DE-96D2-90AFC9A4FD33}"/>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334"/>
          <a:stretch/>
        </p:blipFill>
        <p:spPr>
          <a:xfrm>
            <a:off x="3347577" y="4751702"/>
            <a:ext cx="2529348" cy="1136810"/>
          </a:xfrm>
          <a:prstGeom prst="rect">
            <a:avLst/>
          </a:prstGeom>
        </p:spPr>
      </p:pic>
      <p:pic>
        <p:nvPicPr>
          <p:cNvPr id="10" name="Picture 9">
            <a:extLst>
              <a:ext uri="{FF2B5EF4-FFF2-40B4-BE49-F238E27FC236}">
                <a16:creationId xmlns:a16="http://schemas.microsoft.com/office/drawing/2014/main" id="{DE14DA73-E0A5-4749-B1BB-7E2C8EDF9CA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40"/>
          <a:stretch/>
        </p:blipFill>
        <p:spPr>
          <a:xfrm>
            <a:off x="3490382" y="4904169"/>
            <a:ext cx="3290787" cy="1203786"/>
          </a:xfrm>
          <a:prstGeom prst="rect">
            <a:avLst/>
          </a:prstGeom>
          <a:noFill/>
          <a:ln w="28575" cmpd="sng">
            <a:noFill/>
          </a:ln>
          <a:effectLst>
            <a:outerShdw blurRad="50800" dist="38100" dir="8100000" algn="tr" rotWithShape="0">
              <a:schemeClr val="tx1">
                <a:alpha val="40000"/>
              </a:schemeClr>
            </a:outerShdw>
          </a:effectLst>
        </p:spPr>
      </p:pic>
      <p:grpSp>
        <p:nvGrpSpPr>
          <p:cNvPr id="11" name="Group 10">
            <a:extLst>
              <a:ext uri="{FF2B5EF4-FFF2-40B4-BE49-F238E27FC236}">
                <a16:creationId xmlns:a16="http://schemas.microsoft.com/office/drawing/2014/main" id="{93A328B8-973D-49EC-BDA1-8F01D1CA4FE0}"/>
              </a:ext>
            </a:extLst>
          </p:cNvPr>
          <p:cNvGrpSpPr/>
          <p:nvPr/>
        </p:nvGrpSpPr>
        <p:grpSpPr>
          <a:xfrm>
            <a:off x="4019550" y="5056015"/>
            <a:ext cx="1300531" cy="497995"/>
            <a:chOff x="3767017" y="1792039"/>
            <a:chExt cx="1847193" cy="497896"/>
          </a:xfrm>
        </p:grpSpPr>
        <p:pic>
          <p:nvPicPr>
            <p:cNvPr id="12" name="Picture 11" descr="A picture containing shape&#10;&#10;Description automatically generated">
              <a:extLst>
                <a:ext uri="{FF2B5EF4-FFF2-40B4-BE49-F238E27FC236}">
                  <a16:creationId xmlns:a16="http://schemas.microsoft.com/office/drawing/2014/main" id="{56136D9D-B2C2-42F1-8961-9DDC23B7B5EA}"/>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r="13131" b="-13071"/>
            <a:stretch/>
          </p:blipFill>
          <p:spPr>
            <a:xfrm>
              <a:off x="3767017" y="1792039"/>
              <a:ext cx="1647091" cy="497896"/>
            </a:xfrm>
            <a:prstGeom prst="rect">
              <a:avLst/>
            </a:prstGeom>
          </p:spPr>
        </p:pic>
        <p:pic>
          <p:nvPicPr>
            <p:cNvPr id="13" name="Picture 12">
              <a:extLst>
                <a:ext uri="{FF2B5EF4-FFF2-40B4-BE49-F238E27FC236}">
                  <a16:creationId xmlns:a16="http://schemas.microsoft.com/office/drawing/2014/main" id="{078A4C91-6F4E-46FD-8BE7-7E2DF9A272B4}"/>
                </a:ext>
              </a:extLst>
            </p:cNvPr>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333070" y="1847347"/>
              <a:ext cx="281140" cy="378191"/>
            </a:xfrm>
            <a:prstGeom prst="rect">
              <a:avLst/>
            </a:prstGeom>
          </p:spPr>
        </p:pic>
      </p:grpSp>
      <p:pic>
        <p:nvPicPr>
          <p:cNvPr id="14" name="Picture 13">
            <a:extLst>
              <a:ext uri="{FF2B5EF4-FFF2-40B4-BE49-F238E27FC236}">
                <a16:creationId xmlns:a16="http://schemas.microsoft.com/office/drawing/2014/main" id="{C83CF687-0523-40DC-9D36-365EE589E7C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2225706" y="4502486"/>
            <a:ext cx="2929887" cy="753031"/>
          </a:xfrm>
          <a:prstGeom prst="rect">
            <a:avLst/>
          </a:prstGeom>
        </p:spPr>
      </p:pic>
      <p:pic>
        <p:nvPicPr>
          <p:cNvPr id="15" name="Picture 14">
            <a:extLst>
              <a:ext uri="{FF2B5EF4-FFF2-40B4-BE49-F238E27FC236}">
                <a16:creationId xmlns:a16="http://schemas.microsoft.com/office/drawing/2014/main" id="{194E7ACD-5700-444C-BF35-B47794319170}"/>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l="57742" r="-6" b="648"/>
          <a:stretch/>
        </p:blipFill>
        <p:spPr>
          <a:xfrm>
            <a:off x="5150367" y="1229194"/>
            <a:ext cx="586853" cy="1099617"/>
          </a:xfrm>
          <a:prstGeom prst="rect">
            <a:avLst/>
          </a:prstGeom>
        </p:spPr>
      </p:pic>
      <p:pic>
        <p:nvPicPr>
          <p:cNvPr id="16" name="Picture 15">
            <a:extLst>
              <a:ext uri="{FF2B5EF4-FFF2-40B4-BE49-F238E27FC236}">
                <a16:creationId xmlns:a16="http://schemas.microsoft.com/office/drawing/2014/main" id="{9EE29CA4-8A43-4FAD-9F84-50B0B7FFBE4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034191" y="1557672"/>
            <a:ext cx="1303607" cy="1080247"/>
          </a:xfrm>
          <a:prstGeom prst="rect">
            <a:avLst/>
          </a:prstGeom>
        </p:spPr>
      </p:pic>
      <p:sp>
        <p:nvSpPr>
          <p:cNvPr id="17" name="Oval 16">
            <a:extLst>
              <a:ext uri="{FF2B5EF4-FFF2-40B4-BE49-F238E27FC236}">
                <a16:creationId xmlns:a16="http://schemas.microsoft.com/office/drawing/2014/main" id="{89FEAE39-0170-43BD-BB55-C50D02F55F3B}"/>
              </a:ext>
            </a:extLst>
          </p:cNvPr>
          <p:cNvSpPr/>
          <p:nvPr/>
        </p:nvSpPr>
        <p:spPr>
          <a:xfrm>
            <a:off x="8839359" y="1641694"/>
            <a:ext cx="811520" cy="811520"/>
          </a:xfrm>
          <a:prstGeom prst="ellipse">
            <a:avLst/>
          </a:prstGeom>
          <a:blipFill>
            <a:blip r:embed="rId10"/>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a:extLst>
              <a:ext uri="{FF2B5EF4-FFF2-40B4-BE49-F238E27FC236}">
                <a16:creationId xmlns:a16="http://schemas.microsoft.com/office/drawing/2014/main" id="{E141ED74-7672-4553-B0EE-3608516A63DF}"/>
              </a:ext>
            </a:extLst>
          </p:cNvPr>
          <p:cNvPicPr>
            <a:picLocks noChangeAspect="1"/>
          </p:cNvPicPr>
          <p:nvPr/>
        </p:nvPicPr>
        <p:blipFill rotWithShape="1">
          <a:blip r:embed="rId11"/>
          <a:srcRect l="3933" r="4696"/>
          <a:stretch/>
        </p:blipFill>
        <p:spPr>
          <a:xfrm>
            <a:off x="7554818" y="1699695"/>
            <a:ext cx="811520" cy="739614"/>
          </a:xfrm>
          <a:prstGeom prst="ellipse">
            <a:avLst/>
          </a:prstGeom>
          <a:ln w="38100">
            <a:solidFill>
              <a:schemeClr val="bg1"/>
            </a:solidFill>
          </a:ln>
        </p:spPr>
      </p:pic>
      <p:sp>
        <p:nvSpPr>
          <p:cNvPr id="22" name="TextBox 21">
            <a:extLst>
              <a:ext uri="{FF2B5EF4-FFF2-40B4-BE49-F238E27FC236}">
                <a16:creationId xmlns:a16="http://schemas.microsoft.com/office/drawing/2014/main" id="{A7332849-0367-4895-92D9-46F9498AE4C6}"/>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
        <p:nvSpPr>
          <p:cNvPr id="8" name="TextBox 7">
            <a:extLst>
              <a:ext uri="{FF2B5EF4-FFF2-40B4-BE49-F238E27FC236}">
                <a16:creationId xmlns:a16="http://schemas.microsoft.com/office/drawing/2014/main" id="{13916AF0-26D2-47F1-A44A-6A5233D5A66F}"/>
              </a:ext>
            </a:extLst>
          </p:cNvPr>
          <p:cNvSpPr txBox="1"/>
          <p:nvPr/>
        </p:nvSpPr>
        <p:spPr>
          <a:xfrm>
            <a:off x="2069099" y="5343543"/>
            <a:ext cx="2779031" cy="338554"/>
          </a:xfrm>
          <a:prstGeom prst="rect">
            <a:avLst/>
          </a:prstGeom>
          <a:noFill/>
        </p:spPr>
        <p:txBody>
          <a:bodyPr wrap="none" rtlCol="0">
            <a:spAutoFit/>
          </a:bodyPr>
          <a:lstStyle/>
          <a:p>
            <a:r>
              <a:rPr lang="en-US" sz="1600" dirty="0">
                <a:solidFill>
                  <a:schemeClr val="bg1"/>
                </a:solidFill>
              </a:rPr>
              <a:t>Initial Polar Region Exploitation</a:t>
            </a:r>
          </a:p>
        </p:txBody>
      </p:sp>
      <p:sp>
        <p:nvSpPr>
          <p:cNvPr id="19" name="Arrow: Striped Right 18">
            <a:extLst>
              <a:ext uri="{FF2B5EF4-FFF2-40B4-BE49-F238E27FC236}">
                <a16:creationId xmlns:a16="http://schemas.microsoft.com/office/drawing/2014/main" id="{B34AEA62-C4B1-4B4A-8F67-85335E2AB642}"/>
              </a:ext>
            </a:extLst>
          </p:cNvPr>
          <p:cNvSpPr/>
          <p:nvPr/>
        </p:nvSpPr>
        <p:spPr>
          <a:xfrm rot="17000047">
            <a:off x="5268652" y="3426845"/>
            <a:ext cx="1790013" cy="483229"/>
          </a:xfrm>
          <a:prstGeom prst="stripedRightArrow">
            <a:avLst>
              <a:gd name="adj1" fmla="val 69643"/>
              <a:gd name="adj2" fmla="val 652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6447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25CC-A61F-4189-BA6F-F9BB8D12750F}"/>
              </a:ext>
            </a:extLst>
          </p:cNvPr>
          <p:cNvSpPr>
            <a:spLocks noGrp="1"/>
          </p:cNvSpPr>
          <p:nvPr>
            <p:ph type="title"/>
          </p:nvPr>
        </p:nvSpPr>
        <p:spPr/>
        <p:txBody>
          <a:bodyPr/>
          <a:lstStyle/>
          <a:p>
            <a:r>
              <a:rPr lang="en-US" dirty="0"/>
              <a:t>Path Forward</a:t>
            </a:r>
          </a:p>
        </p:txBody>
      </p:sp>
      <p:sp>
        <p:nvSpPr>
          <p:cNvPr id="3" name="Content Placeholder 2">
            <a:extLst>
              <a:ext uri="{FF2B5EF4-FFF2-40B4-BE49-F238E27FC236}">
                <a16:creationId xmlns:a16="http://schemas.microsoft.com/office/drawing/2014/main" id="{4212C0B4-DB11-4F93-B339-B55103BE10A7}"/>
              </a:ext>
            </a:extLst>
          </p:cNvPr>
          <p:cNvSpPr>
            <a:spLocks noGrp="1"/>
          </p:cNvSpPr>
          <p:nvPr>
            <p:ph idx="1"/>
          </p:nvPr>
        </p:nvSpPr>
        <p:spPr/>
        <p:txBody>
          <a:bodyPr/>
          <a:lstStyle/>
          <a:p>
            <a:endParaRPr lang="en-US" dirty="0"/>
          </a:p>
          <a:p>
            <a:r>
              <a:rPr lang="en-US" dirty="0"/>
              <a:t>The immediate focus is on advancing TRL for power system components brought from Earth, defining the performance which surface system architects can assume when designing sustainable exploitation systems for the Moon and Mars.</a:t>
            </a:r>
          </a:p>
          <a:p>
            <a:pPr lvl="1"/>
            <a:r>
              <a:rPr lang="en-US" dirty="0"/>
              <a:t>The future priority should be advancing the technology to manufacture power system components from in-situ Lunar resources.  Such production bootstrapped with power systems brought from Earth.</a:t>
            </a:r>
          </a:p>
        </p:txBody>
      </p:sp>
      <p:sp>
        <p:nvSpPr>
          <p:cNvPr id="4" name="Slide Number Placeholder 3">
            <a:extLst>
              <a:ext uri="{FF2B5EF4-FFF2-40B4-BE49-F238E27FC236}">
                <a16:creationId xmlns:a16="http://schemas.microsoft.com/office/drawing/2014/main" id="{6F67F24B-39C8-4ACE-A796-334A7B71E09A}"/>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33C6E5-ABCA-D247-98E1-2274F89B260E}"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9577438F-C944-4C67-9F7D-D769D7F6976A}"/>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Tree>
    <p:extLst>
      <p:ext uri="{BB962C8B-B14F-4D97-AF65-F5344CB8AC3E}">
        <p14:creationId xmlns:p14="http://schemas.microsoft.com/office/powerpoint/2010/main" val="604672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CCC5B3-BE61-4FA1-9A19-4BCFF9F47229}"/>
              </a:ext>
            </a:extLst>
          </p:cNvPr>
          <p:cNvSpPr>
            <a:spLocks noGrp="1"/>
          </p:cNvSpPr>
          <p:nvPr>
            <p:ph type="sldNum" sz="quarter" idx="12"/>
          </p:nvPr>
        </p:nvSpPr>
        <p:spPr/>
        <p:txBody>
          <a:bodyPr/>
          <a:lstStyle/>
          <a:p>
            <a:fld id="{E033C6E5-ABCA-D247-98E1-2274F89B260E}" type="slidenum">
              <a:rPr lang="en-US" smtClean="0"/>
              <a:t>9</a:t>
            </a:fld>
            <a:endParaRPr lang="en-US" dirty="0"/>
          </a:p>
        </p:txBody>
      </p:sp>
      <p:pic>
        <p:nvPicPr>
          <p:cNvPr id="3" name="Picture 2">
            <a:extLst>
              <a:ext uri="{FF2B5EF4-FFF2-40B4-BE49-F238E27FC236}">
                <a16:creationId xmlns:a16="http://schemas.microsoft.com/office/drawing/2014/main" id="{11E5B039-9954-44C1-9958-8B1ECEDF4853}"/>
              </a:ext>
            </a:extLst>
          </p:cNvPr>
          <p:cNvPicPr>
            <a:picLocks noChangeAspect="1"/>
          </p:cNvPicPr>
          <p:nvPr/>
        </p:nvPicPr>
        <p:blipFill>
          <a:blip r:embed="rId2"/>
          <a:stretch>
            <a:fillRect/>
          </a:stretch>
        </p:blipFill>
        <p:spPr>
          <a:xfrm>
            <a:off x="0" y="38901"/>
            <a:ext cx="12192000" cy="6819099"/>
          </a:xfrm>
          <a:prstGeom prst="rect">
            <a:avLst/>
          </a:prstGeom>
        </p:spPr>
      </p:pic>
      <p:sp>
        <p:nvSpPr>
          <p:cNvPr id="4" name="TextBox 3">
            <a:extLst>
              <a:ext uri="{FF2B5EF4-FFF2-40B4-BE49-F238E27FC236}">
                <a16:creationId xmlns:a16="http://schemas.microsoft.com/office/drawing/2014/main" id="{7B7EE79E-D2B7-49D3-852F-358051DB19AD}"/>
              </a:ext>
            </a:extLst>
          </p:cNvPr>
          <p:cNvSpPr txBox="1"/>
          <p:nvPr/>
        </p:nvSpPr>
        <p:spPr>
          <a:xfrm flipH="1">
            <a:off x="9896475" y="6537580"/>
            <a:ext cx="2320940" cy="276999"/>
          </a:xfrm>
          <a:prstGeom prst="rect">
            <a:avLst/>
          </a:prstGeom>
          <a:noFill/>
        </p:spPr>
        <p:txBody>
          <a:bodyPr wrap="square" rtlCol="0">
            <a:spAutoFit/>
          </a:bodyPr>
          <a:lstStyle/>
          <a:p>
            <a:pPr lvl="0" defTabSz="914400">
              <a:defRPr/>
            </a:pPr>
            <a:r>
              <a:rPr lang="en-US" sz="1200" dirty="0">
                <a:solidFill>
                  <a:schemeClr val="bg1"/>
                </a:solidFill>
              </a:rPr>
              <a:t>CLB.PNL-49: </a:t>
            </a:r>
            <a:r>
              <a:rPr lang="en-US" sz="1200" dirty="0">
                <a:solidFill>
                  <a:prstClr val="white"/>
                </a:solidFill>
                <a:latin typeface="Calibri" panose="020F0502020204030204"/>
              </a:rPr>
              <a:t>16 November </a:t>
            </a: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2021</a:t>
            </a:r>
          </a:p>
        </p:txBody>
      </p:sp>
    </p:spTree>
    <p:extLst>
      <p:ext uri="{BB962C8B-B14F-4D97-AF65-F5344CB8AC3E}">
        <p14:creationId xmlns:p14="http://schemas.microsoft.com/office/powerpoint/2010/main" val="3759507564"/>
      </p:ext>
    </p:extLst>
  </p:cSld>
  <p:clrMapOvr>
    <a:masterClrMapping/>
  </p:clrMapOvr>
</p:sld>
</file>

<file path=ppt/theme/theme1.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4B892681025241832FD160496AED93" ma:contentTypeVersion="2" ma:contentTypeDescription="Create a new document." ma:contentTypeScope="" ma:versionID="70c96a163bec9e7f2de108cbe2b28836">
  <xsd:schema xmlns:xsd="http://www.w3.org/2001/XMLSchema" xmlns:xs="http://www.w3.org/2001/XMLSchema" xmlns:p="http://schemas.microsoft.com/office/2006/metadata/properties" xmlns:ns2="057ab9dc-1dfa-4204-9750-4f73bdae310e" targetNamespace="http://schemas.microsoft.com/office/2006/metadata/properties" ma:root="true" ma:fieldsID="661fa07ee08d47754c1fc63dc99eab64" ns2:_="">
    <xsd:import namespace="057ab9dc-1dfa-4204-9750-4f73bdae310e"/>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7ab9dc-1dfa-4204-9750-4f73bdae31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576729-A100-4A99-A729-15BD7EFCBB1A}">
  <ds:schemaRefs>
    <ds:schemaRef ds:uri="057ab9dc-1dfa-4204-9750-4f73bdae31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6C313FA-1401-437A-99CC-3DB437E2FBC0}">
  <ds:schemaRefs>
    <ds:schemaRef ds:uri="057ab9dc-1dfa-4204-9750-4f73bdae310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D230BE2-31B9-4131-B717-9FB1BAC7B9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6348</TotalTime>
  <Words>749</Words>
  <Application>Microsoft Office PowerPoint</Application>
  <PresentationFormat>Widescreen</PresentationFormat>
  <Paragraphs>84</Paragraphs>
  <Slides>9</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9</vt:i4>
      </vt:variant>
    </vt:vector>
  </HeadingPairs>
  <TitlesOfParts>
    <vt:vector size="18" baseType="lpstr">
      <vt:lpstr>Arial</vt:lpstr>
      <vt:lpstr>Calibri</vt:lpstr>
      <vt:lpstr>Calibri Light</vt:lpstr>
      <vt:lpstr>Helvetica</vt:lpstr>
      <vt:lpstr>Helvetica Neue</vt:lpstr>
      <vt:lpstr>Wingdings</vt:lpstr>
      <vt:lpstr>1_Office Theme</vt:lpstr>
      <vt:lpstr>72_Office Theme</vt:lpstr>
      <vt:lpstr>3_Office Theme</vt:lpstr>
      <vt:lpstr>PowerPoint Presentation</vt:lpstr>
      <vt:lpstr>PowerPoint Presentation</vt:lpstr>
      <vt:lpstr>POWER The key commodity needed to exploit the Lunar Surface</vt:lpstr>
      <vt:lpstr>Power demand will increase as surface exploitation grows from initial Artemis installations at the South Pole to intensive industrial and settlement development across the Lunar surface</vt:lpstr>
      <vt:lpstr>PowerPoint Presentation</vt:lpstr>
      <vt:lpstr>PowerPoint Presentation</vt:lpstr>
      <vt:lpstr>Power demand will increase as surface exploitation grows from initial Artemis installations at the South Pole to intensive industrial and settlement development across the Lunar surface</vt:lpstr>
      <vt:lpstr>Path Forward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Krenn, Angela Gray. (KSC-UBG00)</dc:creator>
  <cp:lastModifiedBy>Sharp, Jennifer R. (JSC-BH111)</cp:lastModifiedBy>
  <cp:revision>370</cp:revision>
  <dcterms:created xsi:type="dcterms:W3CDTF">2021-02-03T16:25:43Z</dcterms:created>
  <dcterms:modified xsi:type="dcterms:W3CDTF">2021-11-17T18:53:34Z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0x0101007D4B892681025241832FD160496AED93</vt:lpwstr>
  </property>
</Properties>
</file>