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df" ContentType="application/pdf"/>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0" r:id="rId5"/>
    <p:sldMasterId id="2147483684" r:id="rId6"/>
  </p:sldMasterIdLst>
  <p:notesMasterIdLst>
    <p:notesMasterId r:id="rId28"/>
  </p:notesMasterIdLst>
  <p:sldIdLst>
    <p:sldId id="4721" r:id="rId7"/>
    <p:sldId id="5862" r:id="rId8"/>
    <p:sldId id="456" r:id="rId9"/>
    <p:sldId id="439" r:id="rId10"/>
    <p:sldId id="292" r:id="rId11"/>
    <p:sldId id="4834" r:id="rId12"/>
    <p:sldId id="4874" r:id="rId13"/>
    <p:sldId id="4048" r:id="rId14"/>
    <p:sldId id="5850" r:id="rId15"/>
    <p:sldId id="4049" r:id="rId16"/>
    <p:sldId id="4050" r:id="rId17"/>
    <p:sldId id="5131" r:id="rId18"/>
    <p:sldId id="455" r:id="rId19"/>
    <p:sldId id="5858" r:id="rId20"/>
    <p:sldId id="271" r:id="rId21"/>
    <p:sldId id="5861" r:id="rId22"/>
    <p:sldId id="1084" r:id="rId23"/>
    <p:sldId id="5283" r:id="rId24"/>
    <p:sldId id="5162" r:id="rId25"/>
    <p:sldId id="4916"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2"/>
    <p:restoredTop sz="93597"/>
  </p:normalViewPr>
  <p:slideViewPr>
    <p:cSldViewPr snapToGrid="0" snapToObjects="1">
      <p:cViewPr varScale="1">
        <p:scale>
          <a:sx n="111" d="100"/>
          <a:sy n="111" d="100"/>
        </p:scale>
        <p:origin x="240" y="2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7" d="100"/>
          <a:sy n="97" d="100"/>
        </p:scale>
        <p:origin x="4408"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162B9B-9C5D-5647-A5E8-AB67CB174113}" type="datetimeFigureOut">
              <a:rPr lang="en-US" smtClean="0"/>
              <a:t>11/4/21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437F9-93FF-5C45-BBCC-38996ED5FB5A}" type="slidenum">
              <a:rPr lang="en-US" smtClean="0"/>
              <a:t>‹#›</a:t>
            </a:fld>
            <a:endParaRPr lang="en-US"/>
          </a:p>
        </p:txBody>
      </p:sp>
    </p:spTree>
    <p:extLst>
      <p:ext uri="{BB962C8B-B14F-4D97-AF65-F5344CB8AC3E}">
        <p14:creationId xmlns:p14="http://schemas.microsoft.com/office/powerpoint/2010/main" val="888440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49500" y="522288"/>
            <a:ext cx="4648200" cy="2614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D238B1-1031-431A-9FC2-D0E9D6DA9C08}" type="slidenum">
              <a:rPr lang="en-US" smtClean="0"/>
              <a:t>1</a:t>
            </a:fld>
            <a:endParaRPr lang="en-US"/>
          </a:p>
        </p:txBody>
      </p:sp>
    </p:spTree>
    <p:extLst>
      <p:ext uri="{BB962C8B-B14F-4D97-AF65-F5344CB8AC3E}">
        <p14:creationId xmlns:p14="http://schemas.microsoft.com/office/powerpoint/2010/main" val="3310893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a:t>
            </a:r>
            <a:r>
              <a:rPr lang="en-US" baseline="0" dirty="0"/>
              <a:t> primary drivers continue to shape the global aviation industry – </a:t>
            </a:r>
          </a:p>
          <a:p>
            <a:endParaRPr lang="en-US" baseline="0" dirty="0"/>
          </a:p>
          <a:p>
            <a:r>
              <a:rPr lang="en-US" baseline="0" dirty="0"/>
              <a:t>We are f</a:t>
            </a:r>
            <a:r>
              <a:rPr lang="en-US" dirty="0"/>
              <a:t>acing global</a:t>
            </a:r>
            <a:r>
              <a:rPr lang="en-US" baseline="0" dirty="0"/>
              <a:t> challenges – the aviation industry is global in scope and impact, and demand for mobility will continue to grow</a:t>
            </a:r>
          </a:p>
          <a:p>
            <a:r>
              <a:rPr lang="en-US" baseline="0" dirty="0"/>
              <a:t>The aviation system must be sustainable and safe</a:t>
            </a:r>
          </a:p>
          <a:p>
            <a:r>
              <a:rPr lang="en-US" baseline="0" dirty="0"/>
              <a:t>Aviation continues to transform our economy and society through innovation, leveraging convergent technologies inside and outside the aviation sector</a:t>
            </a:r>
          </a:p>
          <a:p>
            <a:endParaRPr lang="en-US" baseline="0" dirty="0"/>
          </a:p>
          <a:p>
            <a:r>
              <a:rPr lang="en-US" baseline="0" dirty="0"/>
              <a:t>NASA plays a critical role in leading the transformation of global aviation, with efforts focused in strategic thrusts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362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defRPr/>
            </a:pPr>
            <a:r>
              <a:rPr lang="en-US" dirty="0"/>
              <a:t>NASA is leading</a:t>
            </a:r>
            <a:r>
              <a:rPr lang="en-US" baseline="0" dirty="0"/>
              <a:t> transformation of aviation in several ways:</a:t>
            </a:r>
          </a:p>
          <a:p>
            <a:pPr defTabSz="457200">
              <a:defRPr/>
            </a:pPr>
            <a:endParaRPr lang="en-US" dirty="0"/>
          </a:p>
          <a:p>
            <a:pPr defTabSz="457200">
              <a:defRPr/>
            </a:pPr>
            <a:r>
              <a:rPr lang="en-US" u="sng" baseline="0" dirty="0"/>
              <a:t>Locally</a:t>
            </a:r>
            <a:r>
              <a:rPr lang="en-US" baseline="0" dirty="0"/>
              <a:t> - through </a:t>
            </a:r>
            <a:r>
              <a:rPr lang="en-US" b="1" baseline="0" dirty="0"/>
              <a:t>Advanced Air Mobility</a:t>
            </a:r>
            <a:r>
              <a:rPr lang="en-US" baseline="0" dirty="0"/>
              <a:t>, Unmanned Aircraft Systems, and use of electric Vertical Takeoff and Landing – we are transforming the way people and goods move through aviation. </a:t>
            </a:r>
            <a:r>
              <a:rPr lang="en-US" dirty="0"/>
              <a:t>We’re rallying emerging markets to tackle the challenges of creating an air transportation system featuring all-electric, autonomous, efficient and safe systems operating over the most rural countryside to the densest, skyscraper-filled urban environment.</a:t>
            </a:r>
            <a:endParaRPr lang="en-US" baseline="0" dirty="0"/>
          </a:p>
          <a:p>
            <a:pPr defTabSz="457200">
              <a:defRPr/>
            </a:pPr>
            <a:endParaRPr lang="en-US" baseline="0" dirty="0"/>
          </a:p>
          <a:p>
            <a:pPr defTabSz="457200">
              <a:defRPr/>
            </a:pPr>
            <a:r>
              <a:rPr lang="en-US" u="sng" baseline="0" dirty="0"/>
              <a:t>Across the nation </a:t>
            </a:r>
            <a:r>
              <a:rPr lang="en-US" baseline="0" dirty="0"/>
              <a:t>– we are enabling transformative improvements in the </a:t>
            </a:r>
            <a:r>
              <a:rPr lang="en-US" b="1" baseline="0" dirty="0"/>
              <a:t>efficiency of commercial aviation</a:t>
            </a:r>
            <a:r>
              <a:rPr lang="en-US" baseline="0" dirty="0"/>
              <a:t>, with particular focus on the single aisle fleet – Boeing 737 size – through </a:t>
            </a:r>
            <a:r>
              <a:rPr lang="en-US" dirty="0"/>
              <a:t>d</a:t>
            </a:r>
            <a:r>
              <a:rPr lang="en-US" kern="1200" dirty="0">
                <a:effectLst/>
              </a:rPr>
              <a:t>eveloping and demonstrating</a:t>
            </a:r>
            <a:r>
              <a:rPr lang="en-US" kern="1200" baseline="0" dirty="0">
                <a:effectLst/>
              </a:rPr>
              <a:t> integrated electric propulsion in small to large aircraft, </a:t>
            </a:r>
            <a:r>
              <a:rPr lang="en-US" kern="1200" dirty="0">
                <a:effectLst/>
              </a:rPr>
              <a:t>advanced</a:t>
            </a:r>
            <a:r>
              <a:rPr lang="en-US" kern="1200" baseline="0" dirty="0">
                <a:effectLst/>
              </a:rPr>
              <a:t> </a:t>
            </a:r>
            <a:r>
              <a:rPr lang="en-US" kern="1200" dirty="0">
                <a:effectLst/>
              </a:rPr>
              <a:t>materials, advanced</a:t>
            </a:r>
            <a:r>
              <a:rPr lang="en-US" kern="1200" baseline="0" dirty="0">
                <a:effectLst/>
              </a:rPr>
              <a:t> propulsion systems, and new ways to design and build aircraft.</a:t>
            </a:r>
            <a:endParaRPr lang="en-US" baseline="0" dirty="0"/>
          </a:p>
          <a:p>
            <a:pPr defTabSz="457200">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u="sng" baseline="0" dirty="0"/>
              <a:t>Globally</a:t>
            </a:r>
            <a:r>
              <a:rPr lang="en-US" baseline="0" dirty="0"/>
              <a:t> – we are sustainably connecting the world through </a:t>
            </a:r>
            <a:r>
              <a:rPr lang="en-US" b="1" u="none" baseline="0" dirty="0"/>
              <a:t>high-speed commercial flight</a:t>
            </a:r>
            <a:r>
              <a:rPr lang="en-US" baseline="0" dirty="0"/>
              <a:t>.  We are removing barriers to </a:t>
            </a:r>
            <a:r>
              <a:rPr lang="en-US" kern="1200" dirty="0">
                <a:effectLst/>
              </a:rPr>
              <a:t>commercial supersonic flight over land by proving that we can get rid of the </a:t>
            </a:r>
            <a:r>
              <a:rPr lang="en-US" dirty="0"/>
              <a:t>sonic boom, tackling the next challenges in</a:t>
            </a:r>
            <a:r>
              <a:rPr lang="en-US" baseline="0" dirty="0"/>
              <a:t> local noise and emissions, and </a:t>
            </a:r>
            <a:r>
              <a:rPr lang="en-US" dirty="0"/>
              <a:t>investigating</a:t>
            </a:r>
            <a:r>
              <a:rPr lang="en-US" baseline="0" dirty="0"/>
              <a:t> the potential of even higher speed flight</a:t>
            </a:r>
            <a:r>
              <a:rPr lang="en-US" dirty="0"/>
              <a:t>.</a:t>
            </a:r>
            <a:endParaRPr lang="en-US" dirty="0">
              <a:cs typeface="Calibri"/>
            </a:endParaRPr>
          </a:p>
          <a:p>
            <a:pPr defTabSz="457200">
              <a:defRPr/>
            </a:pPr>
            <a:endParaRPr lang="en-US" baseline="0" dirty="0"/>
          </a:p>
          <a:p>
            <a:pPr defTabSz="457200">
              <a:defRPr/>
            </a:pPr>
            <a:r>
              <a:rPr lang="en-US" u="sng" baseline="0" dirty="0"/>
              <a:t>System wide</a:t>
            </a:r>
            <a:r>
              <a:rPr lang="en-US" baseline="0" dirty="0"/>
              <a:t> – we are transforming the efficiency and safety of the entire global aviation system through </a:t>
            </a:r>
            <a:r>
              <a:rPr lang="en-US" b="1" baseline="0" dirty="0"/>
              <a:t>future airspace tools and system design </a:t>
            </a:r>
            <a:r>
              <a:rPr lang="en-US" baseline="0" dirty="0"/>
              <a:t>that supports all of these users</a:t>
            </a:r>
            <a:endParaRPr lang="en-US" dirty="0"/>
          </a:p>
          <a:p>
            <a:pPr defTabSz="457200">
              <a:defRPr/>
            </a:pPr>
            <a:endParaRPr lang="en-US" dirty="0"/>
          </a:p>
          <a:p>
            <a:pPr defTabSz="457200">
              <a:defRPr/>
            </a:pPr>
            <a:r>
              <a:rPr lang="en-US" dirty="0"/>
              <a:t>Right now we’re creating the DNA of an aviation system that is transformed. </a:t>
            </a:r>
            <a:r>
              <a:rPr lang="en-US" i="1" kern="1200" dirty="0">
                <a:effectLst/>
              </a:rPr>
              <a:t>NASA explores technologies that reduce aircraft noise and fuel use, get you gate-to-gate safely and on time, and transform aviation into an economic engine at all altitudes.</a:t>
            </a:r>
            <a:r>
              <a:rPr lang="en-US" dirty="0"/>
              <a:t> </a:t>
            </a:r>
          </a:p>
          <a:p>
            <a:pPr lvl="0" algn="l" defTabSz="457200">
              <a:lnSpc>
                <a:spcPct val="100000"/>
              </a:lnSpc>
              <a:spcBef>
                <a:spcPts val="0"/>
              </a:spcBef>
              <a:spcAft>
                <a:spcPts val="0"/>
              </a:spcAft>
              <a:buClrTx/>
              <a:buSzTx/>
              <a:buNone/>
              <a:tabLst/>
              <a:defRPr/>
            </a:pPr>
            <a:endParaRPr lang="en-US" dirty="0">
              <a:cs typeface="Calibri"/>
            </a:endParaRPr>
          </a:p>
          <a:p>
            <a:pPr lvl="0" algn="l" defTabSz="457200">
              <a:lnSpc>
                <a:spcPct val="100000"/>
              </a:lnSpc>
              <a:spcBef>
                <a:spcPts val="0"/>
              </a:spcBef>
              <a:spcAft>
                <a:spcPts val="0"/>
              </a:spcAft>
              <a:buClrTx/>
              <a:buSzTx/>
              <a:buNone/>
              <a:tabLst/>
              <a:defRPr/>
            </a:pPr>
            <a:r>
              <a:rPr lang="en-US" dirty="0">
                <a:cs typeface="Calibri"/>
              </a:rPr>
              <a:t>Each of these transformations</a:t>
            </a:r>
            <a:r>
              <a:rPr lang="en-US" baseline="0" dirty="0">
                <a:cs typeface="Calibri"/>
              </a:rPr>
              <a:t> is taking place grounded in a mindset of sustainability, enabling global mobility and economic growth. </a:t>
            </a:r>
          </a:p>
          <a:p>
            <a:pPr lvl="0" algn="l" defTabSz="457200">
              <a:lnSpc>
                <a:spcPct val="100000"/>
              </a:lnSpc>
              <a:spcBef>
                <a:spcPts val="0"/>
              </a:spcBef>
              <a:spcAft>
                <a:spcPts val="0"/>
              </a:spcAft>
              <a:buClrTx/>
              <a:buSzTx/>
              <a:buNone/>
              <a:tabLst/>
              <a:defRPr/>
            </a:pPr>
            <a:endParaRPr lang="en-US" dirty="0">
              <a:cs typeface="Calibri"/>
            </a:endParaRPr>
          </a:p>
          <a:p>
            <a:pPr lvl="0" algn="l" defTabSz="457200">
              <a:lnSpc>
                <a:spcPct val="100000"/>
              </a:lnSpc>
              <a:spcBef>
                <a:spcPts val="0"/>
              </a:spcBef>
              <a:spcAft>
                <a:spcPts val="0"/>
              </a:spcAft>
              <a:buClrTx/>
              <a:buSzTx/>
              <a:buNone/>
              <a:tabLst/>
              <a:defRPr/>
            </a:pPr>
            <a:r>
              <a:rPr lang="en-US" dirty="0">
                <a:cs typeface="Calibri"/>
              </a:rPr>
              <a:t>In the emerging markets, environmental sustainability will be a key constraint in the development of low boom supersonic aircraft and short range, electrified vertical take-off and landing (</a:t>
            </a:r>
            <a:r>
              <a:rPr lang="en-US" dirty="0" err="1">
                <a:cs typeface="Calibri"/>
              </a:rPr>
              <a:t>eVTOL</a:t>
            </a:r>
            <a:r>
              <a:rPr lang="en-US" dirty="0">
                <a:cs typeface="Calibri"/>
              </a:rPr>
              <a:t>) aircraft for Advanced Air Mobility missions. </a:t>
            </a:r>
          </a:p>
          <a:p>
            <a:pPr lvl="0" algn="l" defTabSz="457200">
              <a:lnSpc>
                <a:spcPct val="100000"/>
              </a:lnSpc>
              <a:spcBef>
                <a:spcPts val="0"/>
              </a:spcBef>
              <a:spcAft>
                <a:spcPts val="0"/>
              </a:spcAft>
              <a:buClrTx/>
              <a:buSzTx/>
              <a:buNone/>
              <a:tabLst/>
              <a:defRPr/>
            </a:pPr>
            <a:endParaRPr lang="en-US" dirty="0">
              <a:cs typeface="Calibri"/>
            </a:endParaRPr>
          </a:p>
          <a:p>
            <a:pPr defTabSz="931650">
              <a:defRPr/>
            </a:pPr>
            <a:r>
              <a:rPr lang="en-US" dirty="0"/>
              <a:t>And we’re creating the fundamental building blocks</a:t>
            </a:r>
            <a:r>
              <a:rPr lang="en-US" baseline="0" dirty="0"/>
              <a:t> of knowledge and capability to enable these transformations.</a:t>
            </a:r>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995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rPr>
              <a:t>The</a:t>
            </a:r>
            <a:r>
              <a:rPr lang="en-US" sz="1200" b="0" i="0" baseline="0" dirty="0">
                <a:solidFill>
                  <a:schemeClr val="tx1">
                    <a:lumMod val="75000"/>
                    <a:lumOff val="25000"/>
                  </a:schemeClr>
                </a:solidFill>
              </a:rPr>
              <a:t> global aviation community has established the aggressive goals of a 50% reduction in carbon emissions by 2050, and possible net zero emissions by 2060 through these three means - what we fly, how we fly, and the fuels we use to fly. </a:t>
            </a:r>
            <a:r>
              <a:rPr lang="en-US" sz="1200" b="0" i="0" u="none" strike="noStrike" kern="1200" dirty="0">
                <a:solidFill>
                  <a:schemeClr val="tx1"/>
                </a:solidFill>
                <a:effectLst/>
                <a:latin typeface="+mn-lt"/>
                <a:ea typeface="+mn-ea"/>
                <a:cs typeface="+mn-cs"/>
              </a:rPr>
              <a:t>This 50% reduction from 2005 levels is a very aggressive goal, because fleet growth outpaced fleet efficiency improvements since 2005.  Even though the operational fleet has become 2% more efficient each year, the total amount of carbon emitted annually in 2018 (912 Mt) is 40% higher than it was in 2005 due to overall traffic growth.</a:t>
            </a:r>
            <a:endParaRPr lang="en-US" sz="1200" b="0" i="0" baseline="0" dirty="0">
              <a:solidFill>
                <a:schemeClr val="tx1">
                  <a:lumMod val="75000"/>
                  <a:lumOff val="25000"/>
                </a:schemeClr>
              </a:solidFill>
            </a:endParaRP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These aggressive goals for overall carbon emissions are focused today on commercial aviation, as that is the predominant form of aviation today.  As new aviation sectors develop and flourish, they must do their part to contribute to the sustainability of aviation – they have to be green from the outset.</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NASA’s primary contribution and largest investment is in R&amp;D of technologies for low emissions and low noise aircraft.  </a:t>
            </a:r>
          </a:p>
          <a:p>
            <a:r>
              <a:rPr lang="en-US" sz="1200" b="0" i="0" baseline="0" dirty="0">
                <a:solidFill>
                  <a:schemeClr val="tx1">
                    <a:lumMod val="75000"/>
                    <a:lumOff val="25000"/>
                  </a:schemeClr>
                </a:solidFill>
              </a:rPr>
              <a:t>NASA plays a primary role with significant investment in R&amp;D of operational concepts and technologies deployed by the FAA and on aircraft flight decks.  NASA does not have research related to airport infrastructure.</a:t>
            </a:r>
          </a:p>
          <a:p>
            <a:r>
              <a:rPr lang="en-US" sz="1200" b="0" i="0" baseline="0" dirty="0">
                <a:solidFill>
                  <a:schemeClr val="tx1">
                    <a:lumMod val="75000"/>
                    <a:lumOff val="25000"/>
                  </a:schemeClr>
                </a:solidFill>
              </a:rPr>
              <a:t>NASA plays a supporting role in characterizing the environmental impact of sustainable aviation fuels, and possibly via use in NASA flight research operations. </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 aviation community also has stated a role for market based measures such as carbon offsets, where NASA has no role to play.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1433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600"/>
              </a:spcBef>
            </a:pPr>
            <a:r>
              <a:rPr lang="en-US" dirty="0"/>
              <a:t>NASA has developed the</a:t>
            </a:r>
            <a:r>
              <a:rPr lang="en-US" baseline="0" dirty="0"/>
              <a:t> concepts and tools that have enabled dramatic improvements in operational efficiency of the national air transportation system. </a:t>
            </a:r>
          </a:p>
          <a:p>
            <a:pPr>
              <a:spcBef>
                <a:spcPts val="1600"/>
              </a:spcBef>
            </a:pPr>
            <a:r>
              <a:rPr lang="en-US" dirty="0"/>
              <a:t> </a:t>
            </a:r>
          </a:p>
          <a:p>
            <a:pPr>
              <a:spcBef>
                <a:spcPts val="1600"/>
              </a:spcBef>
            </a:pPr>
            <a:r>
              <a:rPr lang="en-US" dirty="0"/>
              <a:t>NASA</a:t>
            </a:r>
            <a:r>
              <a:rPr lang="en-US" baseline="0" dirty="0"/>
              <a:t> tools have enabled the shift to trajectory based operations, characterized by efficiency and proactive planning across the entire flight route and optimized fleet operations.  </a:t>
            </a:r>
          </a:p>
          <a:p>
            <a:pPr>
              <a:spcBef>
                <a:spcPts val="1600"/>
              </a:spcBef>
            </a:pPr>
            <a:endParaRPr lang="en-US" dirty="0"/>
          </a:p>
          <a:p>
            <a:pPr>
              <a:spcBef>
                <a:spcPts val="1600"/>
              </a:spcBef>
            </a:pPr>
            <a:r>
              <a:rPr lang="en-US" dirty="0"/>
              <a:t>NASA is</a:t>
            </a:r>
            <a:r>
              <a:rPr lang="en-US" baseline="0" dirty="0"/>
              <a:t> now enabling the next evolution of Airspace management to a collaborative model based on a service oriented architecture, and eventually a highly-automated system that seamlessly manages complexity, scalability, and dynamic adaptation of a diverse set of users.   </a:t>
            </a:r>
          </a:p>
          <a:p>
            <a:pPr>
              <a:spcBef>
                <a:spcPts val="1600"/>
              </a:spcBef>
            </a:pPr>
            <a:endParaRPr lang="en-US" baseline="0" dirty="0"/>
          </a:p>
          <a:p>
            <a:pPr>
              <a:spcBef>
                <a:spcPts val="1600"/>
              </a:spcBef>
            </a:pPr>
            <a:endParaRPr lang="en-US" baseline="0" dirty="0"/>
          </a:p>
          <a:p>
            <a:pPr>
              <a:spcBef>
                <a:spcPts val="1600"/>
              </a:spcBef>
            </a:pPr>
            <a:r>
              <a:rPr lang="en-US" dirty="0"/>
              <a:t>Attributes of</a:t>
            </a:r>
            <a:r>
              <a:rPr lang="en-US" baseline="0" dirty="0"/>
              <a:t> future system:</a:t>
            </a:r>
            <a:endParaRPr lang="en-US" dirty="0"/>
          </a:p>
          <a:p>
            <a:pPr marL="285750" indent="-285750">
              <a:spcBef>
                <a:spcPts val="1600"/>
              </a:spcBef>
              <a:buFont typeface="Arial" panose="020B0604020202020204" pitchFamily="34" charset="0"/>
              <a:buChar char="•"/>
            </a:pPr>
            <a:r>
              <a:rPr lang="en-US" dirty="0"/>
              <a:t>Scalable</a:t>
            </a:r>
          </a:p>
          <a:p>
            <a:pPr marL="285750" indent="-285750">
              <a:buFont typeface="Arial" panose="020B0604020202020204" pitchFamily="34" charset="0"/>
              <a:buChar char="•"/>
            </a:pPr>
            <a:r>
              <a:rPr lang="en-US" dirty="0"/>
              <a:t>Accessible to all</a:t>
            </a:r>
          </a:p>
          <a:p>
            <a:pPr marL="285750" indent="-285750">
              <a:buFont typeface="Arial" panose="020B0604020202020204" pitchFamily="34" charset="0"/>
              <a:buChar char="•"/>
            </a:pPr>
            <a:r>
              <a:rPr lang="en-US" dirty="0"/>
              <a:t>Integrated safety</a:t>
            </a:r>
          </a:p>
          <a:p>
            <a:pPr marL="285750" indent="-285750">
              <a:buFont typeface="Arial" panose="020B0604020202020204" pitchFamily="34" charset="0"/>
              <a:buChar char="•"/>
            </a:pPr>
            <a:r>
              <a:rPr lang="en-US" dirty="0"/>
              <a:t>Environmentally friendly</a:t>
            </a:r>
          </a:p>
          <a:p>
            <a:pPr marL="285750" indent="-285750">
              <a:buFont typeface="Arial" panose="020B0604020202020204" pitchFamily="34" charset="0"/>
              <a:buChar char="•"/>
            </a:pPr>
            <a:r>
              <a:rPr lang="en-US" dirty="0"/>
              <a:t>Robust and resilient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586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ARMD programs</a:t>
            </a:r>
            <a:r>
              <a:rPr lang="en-US" baseline="0" dirty="0"/>
              <a:t> contribute to strategic thrusts</a:t>
            </a:r>
          </a:p>
          <a:p>
            <a:endParaRPr lang="en-US" baseline="0" dirty="0"/>
          </a:p>
          <a:p>
            <a:r>
              <a:rPr lang="en-US" sz="1200" b="0" i="0" u="none" strike="noStrike" kern="1200" dirty="0">
                <a:solidFill>
                  <a:schemeClr val="tx1"/>
                </a:solidFill>
                <a:effectLst/>
                <a:latin typeface="+mn-lt"/>
                <a:ea typeface="+mn-ea"/>
                <a:cs typeface="+mn-cs"/>
              </a:rPr>
              <a:t>ARMD’s programs and projects are all cross center and cross discipline. We leverage the best people from across the NASA enterprise to enable us to be agile in our execution. </a:t>
            </a:r>
            <a:endParaRPr lang="en-US" baseline="0" dirty="0"/>
          </a:p>
          <a:p>
            <a:endParaRPr lang="en-US" baseline="0" dirty="0"/>
          </a:p>
          <a:p>
            <a:r>
              <a:rPr lang="en-US" baseline="0" dirty="0"/>
              <a:t>[elaborate]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8978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437F9-93FF-5C45-BBCC-38996ED5FB5A}" type="slidenum">
              <a:rPr lang="en-US" smtClean="0"/>
              <a:t>8</a:t>
            </a:fld>
            <a:endParaRPr lang="en-US"/>
          </a:p>
        </p:txBody>
      </p:sp>
    </p:spTree>
    <p:extLst>
      <p:ext uri="{BB962C8B-B14F-4D97-AF65-F5344CB8AC3E}">
        <p14:creationId xmlns:p14="http://schemas.microsoft.com/office/powerpoint/2010/main" val="826169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a:xfrm>
            <a:off x="381000" y="687388"/>
            <a:ext cx="6096000" cy="3429000"/>
          </a:xfrm>
          <a:ln/>
        </p:spPr>
      </p:sp>
      <p:sp>
        <p:nvSpPr>
          <p:cNvPr id="33795"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charset="0"/>
              <a:ea typeface="ＭＳ Ｐゴシック" charset="0"/>
              <a:cs typeface="ＭＳ Ｐゴシック"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000">
                <a:solidFill>
                  <a:schemeClr val="tx1"/>
                </a:solidFill>
                <a:latin typeface="Arial Black" charset="0"/>
                <a:ea typeface="ＭＳ Ｐゴシック" charset="0"/>
                <a:cs typeface="ＭＳ Ｐゴシック" charset="0"/>
              </a:defRPr>
            </a:lvl1pPr>
            <a:lvl2pPr marL="37929229" indent="-37472059"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170" eaLnBrk="0" fontAlgn="base" hangingPunct="0">
              <a:spcBef>
                <a:spcPct val="0"/>
              </a:spcBef>
              <a:spcAft>
                <a:spcPct val="0"/>
              </a:spcAft>
              <a:defRPr sz="1000">
                <a:solidFill>
                  <a:schemeClr val="tx1"/>
                </a:solidFill>
                <a:latin typeface="Arial Black" charset="0"/>
                <a:ea typeface="ＭＳ Ｐゴシック" charset="0"/>
              </a:defRPr>
            </a:lvl6pPr>
            <a:lvl7pPr marL="914340" eaLnBrk="0" fontAlgn="base" hangingPunct="0">
              <a:spcBef>
                <a:spcPct val="0"/>
              </a:spcBef>
              <a:spcAft>
                <a:spcPct val="0"/>
              </a:spcAft>
              <a:defRPr sz="1000">
                <a:solidFill>
                  <a:schemeClr val="tx1"/>
                </a:solidFill>
                <a:latin typeface="Arial Black" charset="0"/>
                <a:ea typeface="ＭＳ Ｐゴシック" charset="0"/>
              </a:defRPr>
            </a:lvl7pPr>
            <a:lvl8pPr marL="1371510" eaLnBrk="0" fontAlgn="base" hangingPunct="0">
              <a:spcBef>
                <a:spcPct val="0"/>
              </a:spcBef>
              <a:spcAft>
                <a:spcPct val="0"/>
              </a:spcAft>
              <a:defRPr sz="1000">
                <a:solidFill>
                  <a:schemeClr val="tx1"/>
                </a:solidFill>
                <a:latin typeface="Arial Black" charset="0"/>
                <a:ea typeface="ＭＳ Ｐゴシック" charset="0"/>
              </a:defRPr>
            </a:lvl8pPr>
            <a:lvl9pPr marL="182868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r" defTabSz="457200" rtl="0" eaLnBrk="0" fontAlgn="auto" latinLnBrk="0" hangingPunct="0">
              <a:lnSpc>
                <a:spcPct val="100000"/>
              </a:lnSpc>
              <a:spcBef>
                <a:spcPts val="0"/>
              </a:spcBef>
              <a:spcAft>
                <a:spcPts val="0"/>
              </a:spcAft>
              <a:buClrTx/>
              <a:buSzTx/>
              <a:buFontTx/>
              <a:buNone/>
              <a:tabLst/>
              <a:defRPr/>
            </a:pPr>
            <a:fld id="{E0546C57-D2D2-4940-A249-4A1DF5565776}"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rPr>
              <a:pPr marL="0" marR="0" lvl="0" indent="0" algn="r" defTabSz="457200" rtl="0" eaLnBrk="0" fontAlgn="auto" latinLnBrk="0" hangingPunct="0">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734057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8475" cy="3138488"/>
          </a:xfrm>
        </p:spPr>
      </p:sp>
      <p:sp>
        <p:nvSpPr>
          <p:cNvPr id="3" name="Notes Placeholder 2"/>
          <p:cNvSpPr>
            <a:spLocks noGrp="1"/>
          </p:cNvSpPr>
          <p:nvPr>
            <p:ph type="body" idx="1"/>
          </p:nvPr>
        </p:nvSpPr>
        <p:spPr/>
        <p:txBody>
          <a:bodyPr/>
          <a:lstStyle/>
          <a:p>
            <a:pPr defTabSz="931650">
              <a:defRPr/>
            </a:pPr>
            <a:endParaRPr lang="en-US" dirty="0"/>
          </a:p>
        </p:txBody>
      </p:sp>
      <p:sp>
        <p:nvSpPr>
          <p:cNvPr id="4" name="Slide Number Placeholder 3"/>
          <p:cNvSpPr>
            <a:spLocks noGrp="1"/>
          </p:cNvSpPr>
          <p:nvPr>
            <p:ph type="sldNum" sz="quarter" idx="10"/>
          </p:nvPr>
        </p:nvSpPr>
        <p:spPr/>
        <p:txBody>
          <a:bodyPr/>
          <a:lstStyle/>
          <a:p>
            <a:pPr marL="0" marR="0" lvl="0" indent="0" algn="r" defTabSz="931650" rtl="0" eaLnBrk="1" fontAlgn="auto" latinLnBrk="0" hangingPunct="1">
              <a:lnSpc>
                <a:spcPct val="100000"/>
              </a:lnSpc>
              <a:spcBef>
                <a:spcPts val="0"/>
              </a:spcBef>
              <a:spcAft>
                <a:spcPts val="0"/>
              </a:spcAft>
              <a:buClrTx/>
              <a:buSzTx/>
              <a:buFontTx/>
              <a:buNone/>
              <a:tabLst/>
              <a:defRPr/>
            </a:pPr>
            <a:fld id="{B44AD99C-E2B9-400D-B3C5-F555B627F91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65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9687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C68495-75ED-8F42-84A3-9F3BE01CFD55}" type="slidenum">
              <a:rPr lang="en-US" smtClean="0"/>
              <a:t>11</a:t>
            </a:fld>
            <a:endParaRPr lang="en-US"/>
          </a:p>
        </p:txBody>
      </p:sp>
    </p:spTree>
    <p:extLst>
      <p:ext uri="{BB962C8B-B14F-4D97-AF65-F5344CB8AC3E}">
        <p14:creationId xmlns:p14="http://schemas.microsoft.com/office/powerpoint/2010/main" val="3434573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6816725" y="301625"/>
            <a:ext cx="2678113" cy="150653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Shape 96"/>
          <p:cNvSpPr txBox="1">
            <a:spLocks noGrp="1"/>
          </p:cNvSpPr>
          <p:nvPr>
            <p:ph type="body" idx="1"/>
          </p:nvPr>
        </p:nvSpPr>
        <p:spPr>
          <a:xfrm>
            <a:off x="1631082" y="1906832"/>
            <a:ext cx="13048641" cy="1806471"/>
          </a:xfrm>
          <a:prstGeom prst="rect">
            <a:avLst/>
          </a:prstGeom>
          <a:noFill/>
          <a:ln>
            <a:noFill/>
          </a:ln>
        </p:spPr>
        <p:txBody>
          <a:bodyPr spcFirstLastPara="1" wrap="square" lIns="93089" tIns="46545" rIns="93089" bIns="46545" anchor="t" anchorCtr="0">
            <a:noAutofit/>
          </a:bodyPr>
          <a:lstStyle/>
          <a:p>
            <a:endParaRPr lang="en-US" sz="13800">
              <a:solidFill>
                <a:schemeClr val="dk1"/>
              </a:solidFill>
              <a:ea typeface="Calibri"/>
              <a:cs typeface="Calibri"/>
              <a:sym typeface="Calibri"/>
            </a:endParaRPr>
          </a:p>
        </p:txBody>
      </p:sp>
      <p:sp>
        <p:nvSpPr>
          <p:cNvPr id="97" name="Shape 97"/>
          <p:cNvSpPr txBox="1">
            <a:spLocks noGrp="1"/>
          </p:cNvSpPr>
          <p:nvPr>
            <p:ph type="sldNum" idx="12"/>
          </p:nvPr>
        </p:nvSpPr>
        <p:spPr>
          <a:xfrm>
            <a:off x="9239017" y="3812966"/>
            <a:ext cx="7068013" cy="200719"/>
          </a:xfrm>
          <a:prstGeom prst="rect">
            <a:avLst/>
          </a:prstGeom>
          <a:noFill/>
          <a:ln>
            <a:noFill/>
          </a:ln>
        </p:spPr>
        <p:txBody>
          <a:bodyPr spcFirstLastPara="1" wrap="square" lIns="93089" tIns="46545" rIns="93089" bIns="4654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53072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615F72-EEB8-4045-AAA0-4455ECD7F3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8344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615F72-EEB8-4045-AAA0-4455ECD7F3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2535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xfrm>
            <a:off x="381000" y="685800"/>
            <a:ext cx="6096000" cy="3429000"/>
          </a:xfrm>
          <a:ln/>
        </p:spPr>
      </p:sp>
      <p:sp>
        <p:nvSpPr>
          <p:cNvPr id="34820" name="Slide Number Placeholder 3"/>
          <p:cNvSpPr>
            <a:spLocks noGrp="1"/>
          </p:cNvSpPr>
          <p:nvPr>
            <p:ph type="sldNum" sz="quarter" idx="5"/>
          </p:nvPr>
        </p:nvSpPr>
        <p:spPr>
          <a:noFill/>
        </p:spPr>
        <p:txBody>
          <a:bodyPr/>
          <a:lstStyle/>
          <a:p>
            <a:pPr marL="0" marR="0" lvl="0" indent="0" algn="r" defTabSz="457200" rtl="0" eaLnBrk="0" fontAlgn="auto" latinLnBrk="0" hangingPunct="0">
              <a:lnSpc>
                <a:spcPct val="100000"/>
              </a:lnSpc>
              <a:spcBef>
                <a:spcPts val="0"/>
              </a:spcBef>
              <a:spcAft>
                <a:spcPts val="0"/>
              </a:spcAft>
              <a:buClrTx/>
              <a:buSzTx/>
              <a:buFontTx/>
              <a:buNone/>
              <a:tabLst/>
              <a:defRPr/>
            </a:pPr>
            <a:fld id="{BD7B6D88-4831-D84D-BFA9-07A99E528EC0}" type="slidenum">
              <a:rPr kumimoji="0" lang="en-US" sz="1200" b="0" i="0" u="none" strike="noStrike" kern="1200" cap="none" spc="0" normalizeH="0" baseline="0" noProof="0">
                <a:ln>
                  <a:noFill/>
                </a:ln>
                <a:solidFill>
                  <a:srgbClr val="000000"/>
                </a:solidFill>
                <a:effectLst/>
                <a:uLnTx/>
                <a:uFillTx/>
                <a:latin typeface="Calibri"/>
                <a:ea typeface="ＭＳ Ｐゴシック" charset="-128"/>
                <a:cs typeface="ＭＳ Ｐゴシック" charset="-128"/>
              </a:rPr>
              <a:pPr marL="0" marR="0" lvl="0" indent="0" algn="r" defTabSz="457200" rtl="0" eaLnBrk="0" fontAlgn="auto" latinLnBrk="0" hangingPunct="0">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Calibri"/>
              <a:ea typeface="ＭＳ Ｐゴシック" charset="-128"/>
              <a:cs typeface="ＭＳ Ｐゴシック" charset="-128"/>
            </a:endParaRPr>
          </a:p>
        </p:txBody>
      </p:sp>
      <p:sp>
        <p:nvSpPr>
          <p:cNvPr id="3" name="Notes Placeholder 2">
            <a:extLst>
              <a:ext uri="{FF2B5EF4-FFF2-40B4-BE49-F238E27FC236}">
                <a16:creationId xmlns:a16="http://schemas.microsoft.com/office/drawing/2014/main" id="{090DA9B1-AF0C-E940-8FA5-31095C20F77E}"/>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776942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F653C-43E1-466C-AFCC-9958897B3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198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0C68495-75ED-8F42-84A3-9F3BE01CFD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4231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p:cNvSpPr>
          <p:nvPr>
            <p:ph type="sldImg"/>
          </p:nvPr>
        </p:nvSpPr>
        <p:spPr>
          <a:xfrm>
            <a:off x="4411663" y="384175"/>
            <a:ext cx="3416300" cy="1920875"/>
          </a:xfrm>
          <a:ln/>
        </p:spPr>
      </p:sp>
      <p:sp>
        <p:nvSpPr>
          <p:cNvPr id="6147" name="Notes Placeholder 2"/>
          <p:cNvSpPr>
            <a:spLocks noGrp="1"/>
          </p:cNvSpPr>
          <p:nvPr>
            <p:ph type="body" idx="1"/>
          </p:nvPr>
        </p:nvSpPr>
        <p:spPr>
          <a:noFill/>
          <a:ln/>
        </p:spPr>
        <p:txBody>
          <a:bodyPr/>
          <a:lstStyle/>
          <a:p>
            <a:pPr eaLnBrk="1" hangingPunct="1">
              <a:spcBef>
                <a:spcPct val="0"/>
              </a:spcBef>
            </a:pPr>
            <a:r>
              <a:rPr lang="en-US" sz="900">
                <a:latin typeface="Arial Black" pitchFamily="-110" charset="0"/>
                <a:ea typeface="ＭＳ Ｐゴシック" pitchFamily="-110" charset="-128"/>
                <a:cs typeface="ＭＳ Ｐゴシック" pitchFamily="-110" charset="-128"/>
              </a:rPr>
              <a:t>Chart shows a high-level snapshot of major piece of work in the portfolio and anticipated next steps. </a:t>
            </a:r>
          </a:p>
        </p:txBody>
      </p:sp>
      <p:sp>
        <p:nvSpPr>
          <p:cNvPr id="6148" name="Slide Number Placeholder 3"/>
          <p:cNvSpPr txBox="1">
            <a:spLocks noGrp="1"/>
          </p:cNvSpPr>
          <p:nvPr/>
        </p:nvSpPr>
        <p:spPr bwMode="auto">
          <a:xfrm>
            <a:off x="6935609" y="4867438"/>
            <a:ext cx="5303700" cy="256181"/>
          </a:xfrm>
          <a:prstGeom prst="rect">
            <a:avLst/>
          </a:prstGeom>
          <a:noFill/>
          <a:ln w="9525">
            <a:noFill/>
            <a:miter lim="800000"/>
            <a:headEnd/>
            <a:tailEnd/>
          </a:ln>
        </p:spPr>
        <p:txBody>
          <a:bodyPr lIns="91432" tIns="45716" rIns="91432" bIns="45716" anchor="b">
            <a:prstTxWarp prst="textNoShape">
              <a:avLst/>
            </a:prstTxWarp>
          </a:bodyPr>
          <a:lstStyle/>
          <a:p>
            <a:pPr marL="0" marR="0" lvl="0" indent="0" algn="r" defTabSz="457158" rtl="0" eaLnBrk="0" fontAlgn="auto" latinLnBrk="0" hangingPunct="0">
              <a:lnSpc>
                <a:spcPct val="100000"/>
              </a:lnSpc>
              <a:spcBef>
                <a:spcPts val="0"/>
              </a:spcBef>
              <a:spcAft>
                <a:spcPts val="0"/>
              </a:spcAft>
              <a:buClrTx/>
              <a:buSzTx/>
              <a:buFontTx/>
              <a:buNone/>
              <a:tabLst/>
              <a:defRPr/>
            </a:pPr>
            <a:fld id="{1287AEEE-F071-FB4A-A593-AB5B4444DF6D}" type="slidenum">
              <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rPr>
              <a:pPr marL="0" marR="0" lvl="0" indent="0" algn="r" defTabSz="457158" rtl="0" eaLnBrk="0" fontAlgn="auto" latinLnBrk="0" hangingPunct="0">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endParaRPr>
          </a:p>
        </p:txBody>
      </p:sp>
    </p:spTree>
    <p:extLst>
      <p:ext uri="{BB962C8B-B14F-4D97-AF65-F5344CB8AC3E}">
        <p14:creationId xmlns:p14="http://schemas.microsoft.com/office/powerpoint/2010/main" val="1570364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000">
                <a:solidFill>
                  <a:schemeClr val="tx1"/>
                </a:solidFill>
                <a:latin typeface="Arial Black" charset="0"/>
                <a:ea typeface="ＭＳ Ｐゴシック" charset="0"/>
                <a:cs typeface="ＭＳ Ｐゴシック" charset="0"/>
              </a:defRPr>
            </a:lvl1pPr>
            <a:lvl2pPr marL="37931725" indent="-37474525"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fld id="{7D984A0C-DC17-2F4B-A416-109F7723FE5B}" type="slidenum">
              <a:rPr lang="en-US" sz="1200">
                <a:solidFill>
                  <a:prstClr val="black"/>
                </a:solidFill>
                <a:latin typeface="Arial" charset="0"/>
              </a:rPr>
              <a:pPr/>
              <a:t>21</a:t>
            </a:fld>
            <a:endParaRPr lang="en-US" sz="1200">
              <a:solidFill>
                <a:prstClr val="black"/>
              </a:solidFill>
              <a:latin typeface="Arial" charset="0"/>
            </a:endParaRPr>
          </a:p>
        </p:txBody>
      </p:sp>
      <p:sp>
        <p:nvSpPr>
          <p:cNvPr id="66563" name="Rectangle 2"/>
          <p:cNvSpPr>
            <a:spLocks noGrp="1" noRot="1" noChangeAspect="1" noChangeArrowheads="1" noTextEdit="1"/>
          </p:cNvSpPr>
          <p:nvPr>
            <p:ph type="sldImg"/>
          </p:nvPr>
        </p:nvSpPr>
        <p:spPr>
          <a:xfrm>
            <a:off x="381000" y="685800"/>
            <a:ext cx="6096000" cy="3429000"/>
          </a:xfrm>
          <a:ln/>
        </p:spPr>
      </p:sp>
      <p:sp>
        <p:nvSpPr>
          <p:cNvPr id="3" name="Notes Placeholder 2">
            <a:extLst>
              <a:ext uri="{FF2B5EF4-FFF2-40B4-BE49-F238E27FC236}">
                <a16:creationId xmlns:a16="http://schemas.microsoft.com/office/drawing/2014/main" id="{3F7A8CAB-812A-5847-94DB-60513448D309}"/>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34801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5773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20412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37328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8025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73981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30418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dirty="0" err="1"/>
              <a:t>www.nasa.gov</a:t>
            </a:r>
            <a:r>
              <a:rPr lang="en-US" dirty="0"/>
              <a:t>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5281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a:xfrm>
            <a:off x="86360" y="6417310"/>
            <a:ext cx="1026160" cy="365125"/>
          </a:xfrm>
          <a:prstGeom prst="rect">
            <a:avLst/>
          </a:prstGeom>
        </p:spPr>
        <p:txBody>
          <a:bodyPr/>
          <a:lstStyle/>
          <a:p>
            <a:fld id="{8BF22469-9F45-4751-A7DC-6D91333E2CDB}" type="slidenum">
              <a:rPr lang="en-US" smtClean="0"/>
              <a:pPr/>
              <a:t>‹#›</a:t>
            </a:fld>
            <a:endParaRPr lang="en-US"/>
          </a:p>
        </p:txBody>
      </p:sp>
      <p:sp>
        <p:nvSpPr>
          <p:cNvPr id="4" name="Footer Placeholder 3"/>
          <p:cNvSpPr>
            <a:spLocks noGrp="1"/>
          </p:cNvSpPr>
          <p:nvPr>
            <p:ph type="ftr" sz="quarter" idx="14"/>
          </p:nvPr>
        </p:nvSpPr>
        <p:spPr>
          <a:xfrm>
            <a:off x="3949148" y="6223828"/>
            <a:ext cx="4717774" cy="365125"/>
          </a:xfrm>
          <a:prstGeom prst="rect">
            <a:avLst/>
          </a:prstGeom>
        </p:spPr>
        <p:txBody>
          <a:bodyPr/>
          <a:lstStyle/>
          <a:p>
            <a:endParaRPr lang="en-US"/>
          </a:p>
        </p:txBody>
      </p:sp>
    </p:spTree>
    <p:extLst>
      <p:ext uri="{BB962C8B-B14F-4D97-AF65-F5344CB8AC3E}">
        <p14:creationId xmlns:p14="http://schemas.microsoft.com/office/powerpoint/2010/main" val="3353874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83B0D6C-F743-AC48-96EF-BE4E44A2F5AF}"/>
              </a:ext>
            </a:extLst>
          </p:cNvPr>
          <p:cNvSpPr>
            <a:spLocks noGrp="1"/>
          </p:cNvSpPr>
          <p:nvPr>
            <p:ph type="ftr" sz="quarter" idx="11"/>
          </p:nvPr>
        </p:nvSpPr>
        <p:spPr/>
        <p:txBody>
          <a:bodyPr/>
          <a:lstStyle/>
          <a:p>
            <a:endParaRPr lang="en-US"/>
          </a:p>
        </p:txBody>
      </p:sp>
      <p:sp>
        <p:nvSpPr>
          <p:cNvPr id="5" name="Date Placeholder 3">
            <a:extLst>
              <a:ext uri="{FF2B5EF4-FFF2-40B4-BE49-F238E27FC236}">
                <a16:creationId xmlns:a16="http://schemas.microsoft.com/office/drawing/2014/main" id="{5F6E3EE0-CCEF-E44D-8B0C-1C8570C3EE09}"/>
              </a:ext>
            </a:extLst>
          </p:cNvPr>
          <p:cNvSpPr>
            <a:spLocks noGrp="1"/>
          </p:cNvSpPr>
          <p:nvPr>
            <p:ph type="dt" sz="half" idx="10"/>
          </p:nvPr>
        </p:nvSpPr>
        <p:spPr>
          <a:xfrm>
            <a:off x="166170" y="6569074"/>
            <a:ext cx="1144836" cy="288925"/>
          </a:xfrm>
          <a:prstGeom prst="rect">
            <a:avLst/>
          </a:prstGeom>
        </p:spPr>
        <p:txBody>
          <a:bodyPr/>
          <a:lstStyle>
            <a:lvl1pPr>
              <a:defRPr sz="800">
                <a:solidFill>
                  <a:schemeClr val="bg1">
                    <a:lumMod val="50000"/>
                  </a:schemeClr>
                </a:solidFill>
                <a:latin typeface="Arial" panose="020B0604020202020204" pitchFamily="34" charset="0"/>
                <a:cs typeface="Arial" panose="020B0604020202020204" pitchFamily="34" charset="0"/>
              </a:defRPr>
            </a:lvl1pPr>
          </a:lstStyle>
          <a:p>
            <a:r>
              <a:rPr lang="en-US"/>
              <a:t>www.nasa.gov    |</a:t>
            </a:r>
            <a:endParaRPr lang="en-US" dirty="0"/>
          </a:p>
        </p:txBody>
      </p:sp>
      <p:sp>
        <p:nvSpPr>
          <p:cNvPr id="6" name="Slide Number Placeholder 5">
            <a:extLst>
              <a:ext uri="{FF2B5EF4-FFF2-40B4-BE49-F238E27FC236}">
                <a16:creationId xmlns:a16="http://schemas.microsoft.com/office/drawing/2014/main" id="{8D90E39F-B891-8648-B90D-E4F147A7E31F}"/>
              </a:ext>
            </a:extLst>
          </p:cNvPr>
          <p:cNvSpPr>
            <a:spLocks noGrp="1"/>
          </p:cNvSpPr>
          <p:nvPr>
            <p:ph type="sldNum" sz="quarter" idx="12"/>
          </p:nvPr>
        </p:nvSpPr>
        <p:spPr>
          <a:xfrm>
            <a:off x="1035586" y="6492875"/>
            <a:ext cx="396608" cy="365125"/>
          </a:xfrm>
        </p:spPr>
        <p:txBody>
          <a:bodyPr/>
          <a:lstStyle/>
          <a:p>
            <a:fld id="{D0A37810-77EF-5D4B-A997-3A64CAF22F35}" type="slidenum">
              <a:rPr lang="en-US" smtClean="0"/>
              <a:t>‹#›</a:t>
            </a:fld>
            <a:endParaRPr lang="en-US"/>
          </a:p>
        </p:txBody>
      </p:sp>
      <p:sp>
        <p:nvSpPr>
          <p:cNvPr id="8" name="Title 7">
            <a:extLst>
              <a:ext uri="{FF2B5EF4-FFF2-40B4-BE49-F238E27FC236}">
                <a16:creationId xmlns:a16="http://schemas.microsoft.com/office/drawing/2014/main" id="{62A09188-93C0-8346-B908-0ACC7AA18A92}"/>
              </a:ext>
            </a:extLst>
          </p:cNvPr>
          <p:cNvSpPr>
            <a:spLocks noGrp="1"/>
          </p:cNvSpPr>
          <p:nvPr>
            <p:ph type="title"/>
          </p:nvPr>
        </p:nvSpPr>
        <p:spPr>
          <a:xfrm>
            <a:off x="419100" y="215900"/>
            <a:ext cx="10515600" cy="609600"/>
          </a:xfrm>
        </p:spPr>
        <p:txBody>
          <a:bodyPr/>
          <a:lstStyle>
            <a:lvl1pPr>
              <a:defRPr sz="32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04732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940491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903666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72858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788750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01724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77718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892043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C71A-952F-434B-9FC0-5CF0F8073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D3649-0EC5-C14C-BF79-FCA8931852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5EE34-93FE-AF4C-A7E0-1E2B96422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75726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943036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63918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0678113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0341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83B0D6C-F743-AC48-96EF-BE4E44A2F5AF}"/>
              </a:ext>
            </a:extLst>
          </p:cNvPr>
          <p:cNvSpPr>
            <a:spLocks noGrp="1"/>
          </p:cNvSpPr>
          <p:nvPr>
            <p:ph type="ftr" sz="quarter" idx="11"/>
          </p:nvPr>
        </p:nvSpPr>
        <p:spPr/>
        <p:txBody>
          <a:bodyPr/>
          <a:lstStyle/>
          <a:p>
            <a:endParaRPr lang="en-US"/>
          </a:p>
        </p:txBody>
      </p:sp>
      <p:sp>
        <p:nvSpPr>
          <p:cNvPr id="5" name="Date Placeholder 3">
            <a:extLst>
              <a:ext uri="{FF2B5EF4-FFF2-40B4-BE49-F238E27FC236}">
                <a16:creationId xmlns:a16="http://schemas.microsoft.com/office/drawing/2014/main" id="{5F6E3EE0-CCEF-E44D-8B0C-1C8570C3EE09}"/>
              </a:ext>
            </a:extLst>
          </p:cNvPr>
          <p:cNvSpPr>
            <a:spLocks noGrp="1"/>
          </p:cNvSpPr>
          <p:nvPr>
            <p:ph type="dt" sz="half" idx="10"/>
          </p:nvPr>
        </p:nvSpPr>
        <p:spPr>
          <a:xfrm>
            <a:off x="166170" y="6569074"/>
            <a:ext cx="1144836" cy="288925"/>
          </a:xfrm>
          <a:prstGeom prst="rect">
            <a:avLst/>
          </a:prstGeom>
        </p:spPr>
        <p:txBody>
          <a:bodyPr/>
          <a:lstStyle>
            <a:lvl1pPr>
              <a:defRPr sz="800">
                <a:solidFill>
                  <a:schemeClr val="bg1">
                    <a:lumMod val="50000"/>
                  </a:schemeClr>
                </a:solidFill>
                <a:latin typeface="Arial" panose="020B0604020202020204" pitchFamily="34" charset="0"/>
                <a:cs typeface="Arial" panose="020B0604020202020204" pitchFamily="34" charset="0"/>
              </a:defRPr>
            </a:lvl1pPr>
          </a:lstStyle>
          <a:p>
            <a:r>
              <a:rPr lang="en-US"/>
              <a:t>www.nasa.gov    |</a:t>
            </a:r>
            <a:endParaRPr lang="en-US" dirty="0"/>
          </a:p>
        </p:txBody>
      </p:sp>
      <p:sp>
        <p:nvSpPr>
          <p:cNvPr id="6" name="Slide Number Placeholder 5">
            <a:extLst>
              <a:ext uri="{FF2B5EF4-FFF2-40B4-BE49-F238E27FC236}">
                <a16:creationId xmlns:a16="http://schemas.microsoft.com/office/drawing/2014/main" id="{8D90E39F-B891-8648-B90D-E4F147A7E31F}"/>
              </a:ext>
            </a:extLst>
          </p:cNvPr>
          <p:cNvSpPr>
            <a:spLocks noGrp="1"/>
          </p:cNvSpPr>
          <p:nvPr>
            <p:ph type="sldNum" sz="quarter" idx="12"/>
          </p:nvPr>
        </p:nvSpPr>
        <p:spPr>
          <a:xfrm>
            <a:off x="1035586" y="6492875"/>
            <a:ext cx="396608" cy="365125"/>
          </a:xfrm>
        </p:spPr>
        <p:txBody>
          <a:bodyPr/>
          <a:lstStyle/>
          <a:p>
            <a:fld id="{D0A37810-77EF-5D4B-A997-3A64CAF22F35}" type="slidenum">
              <a:rPr lang="en-US" smtClean="0"/>
              <a:t>‹#›</a:t>
            </a:fld>
            <a:endParaRPr lang="en-US"/>
          </a:p>
        </p:txBody>
      </p:sp>
      <p:sp>
        <p:nvSpPr>
          <p:cNvPr id="8" name="Title 7">
            <a:extLst>
              <a:ext uri="{FF2B5EF4-FFF2-40B4-BE49-F238E27FC236}">
                <a16:creationId xmlns:a16="http://schemas.microsoft.com/office/drawing/2014/main" id="{62A09188-93C0-8346-B908-0ACC7AA18A92}"/>
              </a:ext>
            </a:extLst>
          </p:cNvPr>
          <p:cNvSpPr>
            <a:spLocks noGrp="1"/>
          </p:cNvSpPr>
          <p:nvPr>
            <p:ph type="title"/>
          </p:nvPr>
        </p:nvSpPr>
        <p:spPr>
          <a:xfrm>
            <a:off x="419100" y="215900"/>
            <a:ext cx="10515600" cy="609600"/>
          </a:xfrm>
        </p:spPr>
        <p:txBody>
          <a:bodyPr/>
          <a:lstStyle>
            <a:lvl1pPr>
              <a:defRPr sz="32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152997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lIns="91128" tIns="45564" rIns="91128" bIns="45564"/>
          <a:lstStyle/>
          <a:p>
            <a:r>
              <a:rPr lang="en-US"/>
              <a:t>Click to edit Master title style</a:t>
            </a:r>
          </a:p>
        </p:txBody>
      </p:sp>
      <p:sp>
        <p:nvSpPr>
          <p:cNvPr id="5" name="Slide Number Placeholder 9"/>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lvl1pPr algn="r">
              <a:defRPr sz="1000">
                <a:solidFill>
                  <a:schemeClr val="tx1">
                    <a:tint val="75000"/>
                  </a:schemeClr>
                </a:solidFill>
              </a:defRPr>
            </a:lvl1pPr>
          </a:lstStyle>
          <a:p>
            <a:fld id="{3CAC2C42-C125-254E-87D4-784D7796358A}"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87525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9"/>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lvl1pPr algn="r">
              <a:defRPr sz="1000">
                <a:solidFill>
                  <a:schemeClr val="tx1">
                    <a:tint val="75000"/>
                  </a:schemeClr>
                </a:solidFill>
              </a:defRPr>
            </a:lvl1pPr>
          </a:lstStyle>
          <a:p>
            <a:fld id="{3CAC2C42-C125-254E-87D4-784D7796358A}" type="slidenum">
              <a:rPr lang="en-US" smtClean="0">
                <a:solidFill>
                  <a:srgbClr val="000000">
                    <a:tint val="75000"/>
                  </a:srgbClr>
                </a:solidFill>
              </a:rPr>
              <a:pPr/>
              <a:t>‹#›</a:t>
            </a:fld>
            <a:endParaRPr lang="en-US" dirty="0">
              <a:solidFill>
                <a:srgbClr val="000000">
                  <a:tint val="75000"/>
                </a:srgbClr>
              </a:solidFill>
            </a:endParaRPr>
          </a:p>
        </p:txBody>
      </p:sp>
    </p:spTree>
    <p:extLst>
      <p:ext uri="{BB962C8B-B14F-4D97-AF65-F5344CB8AC3E}">
        <p14:creationId xmlns:p14="http://schemas.microsoft.com/office/powerpoint/2010/main" val="18788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930400" y="0"/>
            <a:ext cx="10261600" cy="1066800"/>
          </a:xfrm>
        </p:spPr>
        <p:txBody>
          <a:bodyPr anchor="ctr">
            <a:normAutofit/>
          </a:bodyPr>
          <a:lstStyle>
            <a:lvl1pPr>
              <a:defRPr sz="3000"/>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BA160F9F-5A53-4DFD-BA55-8E3063BB41B2}" type="slidenum">
              <a:rPr lang="en-US" smtClean="0">
                <a:solidFill>
                  <a:srgbClr val="464653"/>
                </a:solidFill>
                <a:latin typeface="Gill Sans MT"/>
              </a:rPr>
              <a:pPr/>
              <a:t>‹#›</a:t>
            </a:fld>
            <a:endParaRPr lang="en-US" dirty="0">
              <a:solidFill>
                <a:srgbClr val="464653"/>
              </a:solidFill>
              <a:latin typeface="Gill Sans MT"/>
            </a:endParaRPr>
          </a:p>
        </p:txBody>
      </p:sp>
      <p:sp>
        <p:nvSpPr>
          <p:cNvPr id="4" name="Footer Placeholder 3"/>
          <p:cNvSpPr>
            <a:spLocks noGrp="1"/>
          </p:cNvSpPr>
          <p:nvPr>
            <p:ph type="ftr" sz="quarter" idx="11"/>
          </p:nvPr>
        </p:nvSpPr>
        <p:spPr/>
        <p:txBody>
          <a:bodyPr/>
          <a:lstStyle/>
          <a:p>
            <a:r>
              <a:rPr lang="en-US">
                <a:solidFill>
                  <a:prstClr val="black">
                    <a:tint val="75000"/>
                  </a:prstClr>
                </a:solidFill>
                <a:latin typeface="Gill Sans MT"/>
              </a:rPr>
              <a:t>www.nasa.gov</a:t>
            </a:r>
            <a:endParaRPr lang="en-US" dirty="0">
              <a:solidFill>
                <a:prstClr val="black">
                  <a:tint val="75000"/>
                </a:prstClr>
              </a:solidFill>
              <a:latin typeface="Gill Sans MT"/>
            </a:endParaRPr>
          </a:p>
        </p:txBody>
      </p:sp>
    </p:spTree>
    <p:extLst>
      <p:ext uri="{BB962C8B-B14F-4D97-AF65-F5344CB8AC3E}">
        <p14:creationId xmlns:p14="http://schemas.microsoft.com/office/powerpoint/2010/main" val="2791980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2.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3.emf"/><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dirty="0">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dirty="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3327324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270678747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a:cxnSpLocks/>
          </p:cNvCxnSpPr>
          <p:nvPr userDrawn="1"/>
        </p:nvCxnSpPr>
        <p:spPr bwMode="auto">
          <a:xfrm>
            <a:off x="157655" y="890588"/>
            <a:ext cx="10681796"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9" name="Slide Number Placeholder 9"/>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3CAC2C42-C125-254E-87D4-784D7796358A}" type="slidenum">
              <a:rPr lang="en-US" smtClean="0">
                <a:solidFill>
                  <a:srgbClr val="000000">
                    <a:tint val="75000"/>
                  </a:srgbClr>
                </a:solidFill>
              </a:rPr>
              <a:pPr defTabSz="457200"/>
              <a:t>‹#›</a:t>
            </a:fld>
            <a:endParaRPr lang="en-US" dirty="0">
              <a:solidFill>
                <a:srgbClr val="000000">
                  <a:tint val="75000"/>
                </a:srgbClr>
              </a:solidFill>
            </a:endParaRPr>
          </a:p>
        </p:txBody>
      </p:sp>
      <p:pic>
        <p:nvPicPr>
          <p:cNvPr id="8" name="Picture 13" descr="NASA insigniaCMYK">
            <a:extLst>
              <a:ext uri="{FF2B5EF4-FFF2-40B4-BE49-F238E27FC236}">
                <a16:creationId xmlns:a16="http://schemas.microsoft.com/office/drawing/2014/main" id="{6998EFE4-61CC-954A-8629-71472262CB3F}"/>
              </a:ext>
            </a:extLst>
          </p:cNvPr>
          <p:cNvPicPr preferRelativeResize="0">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1087097" y="182560"/>
            <a:ext cx="881457" cy="7051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79591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5648"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1296"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66944"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2591"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1735" indent="-341735" algn="l" rtl="0" eaLnBrk="0" fontAlgn="base" hangingPunct="0">
        <a:spcBef>
          <a:spcPct val="20000"/>
        </a:spcBef>
        <a:spcAft>
          <a:spcPct val="0"/>
        </a:spcAft>
        <a:buChar char="•"/>
        <a:defRPr>
          <a:solidFill>
            <a:schemeClr val="tx1"/>
          </a:solidFill>
          <a:latin typeface="+mn-lt"/>
          <a:ea typeface="+mn-ea"/>
          <a:cs typeface="+mn-cs"/>
        </a:defRPr>
      </a:lvl1pPr>
      <a:lvl2pPr marL="740426" indent="-284774" algn="l" rtl="0" eaLnBrk="0" fontAlgn="base" hangingPunct="0">
        <a:spcBef>
          <a:spcPct val="20000"/>
        </a:spcBef>
        <a:spcAft>
          <a:spcPct val="0"/>
        </a:spcAft>
        <a:buChar char="–"/>
        <a:defRPr sz="1600">
          <a:solidFill>
            <a:schemeClr val="tx1"/>
          </a:solidFill>
          <a:latin typeface="+mn-lt"/>
          <a:ea typeface="+mn-ea"/>
        </a:defRPr>
      </a:lvl2pPr>
      <a:lvl3pPr marL="1139118"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3pPr>
      <a:lvl4pPr marL="1594760"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4pPr>
      <a:lvl5pPr marL="2050413"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5pPr>
      <a:lvl6pPr marL="2506064" indent="-227824" algn="l" rtl="0" fontAlgn="base">
        <a:spcBef>
          <a:spcPct val="20000"/>
        </a:spcBef>
        <a:spcAft>
          <a:spcPct val="0"/>
        </a:spcAft>
        <a:buChar char="»"/>
        <a:defRPr sz="1600">
          <a:solidFill>
            <a:schemeClr val="tx1"/>
          </a:solidFill>
          <a:latin typeface="+mn-lt"/>
          <a:ea typeface="+mn-ea"/>
        </a:defRPr>
      </a:lvl6pPr>
      <a:lvl7pPr marL="2961709" indent="-227824" algn="l" rtl="0" fontAlgn="base">
        <a:spcBef>
          <a:spcPct val="20000"/>
        </a:spcBef>
        <a:spcAft>
          <a:spcPct val="0"/>
        </a:spcAft>
        <a:buChar char="»"/>
        <a:defRPr sz="1600">
          <a:solidFill>
            <a:schemeClr val="tx1"/>
          </a:solidFill>
          <a:latin typeface="+mn-lt"/>
          <a:ea typeface="+mn-ea"/>
        </a:defRPr>
      </a:lvl7pPr>
      <a:lvl8pPr marL="3417357" indent="-227824" algn="l" rtl="0" fontAlgn="base">
        <a:spcBef>
          <a:spcPct val="20000"/>
        </a:spcBef>
        <a:spcAft>
          <a:spcPct val="0"/>
        </a:spcAft>
        <a:buChar char="»"/>
        <a:defRPr sz="1600">
          <a:solidFill>
            <a:schemeClr val="tx1"/>
          </a:solidFill>
          <a:latin typeface="+mn-lt"/>
          <a:ea typeface="+mn-ea"/>
        </a:defRPr>
      </a:lvl8pPr>
      <a:lvl9pPr marL="3873000" indent="-227824"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5648" rtl="0" eaLnBrk="1" latinLnBrk="0" hangingPunct="1">
        <a:defRPr sz="1800" kern="1200">
          <a:solidFill>
            <a:schemeClr val="tx1"/>
          </a:solidFill>
          <a:latin typeface="+mn-lt"/>
          <a:ea typeface="+mn-ea"/>
          <a:cs typeface="+mn-cs"/>
        </a:defRPr>
      </a:lvl1pPr>
      <a:lvl2pPr marL="455648" algn="l" defTabSz="455648" rtl="0" eaLnBrk="1" latinLnBrk="0" hangingPunct="1">
        <a:defRPr sz="1800" kern="1200">
          <a:solidFill>
            <a:schemeClr val="tx1"/>
          </a:solidFill>
          <a:latin typeface="+mn-lt"/>
          <a:ea typeface="+mn-ea"/>
          <a:cs typeface="+mn-cs"/>
        </a:defRPr>
      </a:lvl2pPr>
      <a:lvl3pPr marL="911296" algn="l" defTabSz="455648" rtl="0" eaLnBrk="1" latinLnBrk="0" hangingPunct="1">
        <a:defRPr sz="1800" kern="1200">
          <a:solidFill>
            <a:schemeClr val="tx1"/>
          </a:solidFill>
          <a:latin typeface="+mn-lt"/>
          <a:ea typeface="+mn-ea"/>
          <a:cs typeface="+mn-cs"/>
        </a:defRPr>
      </a:lvl3pPr>
      <a:lvl4pPr marL="1366944" algn="l" defTabSz="455648" rtl="0" eaLnBrk="1" latinLnBrk="0" hangingPunct="1">
        <a:defRPr sz="1800" kern="1200">
          <a:solidFill>
            <a:schemeClr val="tx1"/>
          </a:solidFill>
          <a:latin typeface="+mn-lt"/>
          <a:ea typeface="+mn-ea"/>
          <a:cs typeface="+mn-cs"/>
        </a:defRPr>
      </a:lvl4pPr>
      <a:lvl5pPr marL="1822591" algn="l" defTabSz="455648" rtl="0" eaLnBrk="1" latinLnBrk="0" hangingPunct="1">
        <a:defRPr sz="1800" kern="1200">
          <a:solidFill>
            <a:schemeClr val="tx1"/>
          </a:solidFill>
          <a:latin typeface="+mn-lt"/>
          <a:ea typeface="+mn-ea"/>
          <a:cs typeface="+mn-cs"/>
        </a:defRPr>
      </a:lvl5pPr>
      <a:lvl6pPr marL="2278235" algn="l" defTabSz="455648" rtl="0" eaLnBrk="1" latinLnBrk="0" hangingPunct="1">
        <a:defRPr sz="1800" kern="1200">
          <a:solidFill>
            <a:schemeClr val="tx1"/>
          </a:solidFill>
          <a:latin typeface="+mn-lt"/>
          <a:ea typeface="+mn-ea"/>
          <a:cs typeface="+mn-cs"/>
        </a:defRPr>
      </a:lvl6pPr>
      <a:lvl7pPr marL="2733886" algn="l" defTabSz="455648" rtl="0" eaLnBrk="1" latinLnBrk="0" hangingPunct="1">
        <a:defRPr sz="1800" kern="1200">
          <a:solidFill>
            <a:schemeClr val="tx1"/>
          </a:solidFill>
          <a:latin typeface="+mn-lt"/>
          <a:ea typeface="+mn-ea"/>
          <a:cs typeface="+mn-cs"/>
        </a:defRPr>
      </a:lvl7pPr>
      <a:lvl8pPr marL="3189537" algn="l" defTabSz="455648" rtl="0" eaLnBrk="1" latinLnBrk="0" hangingPunct="1">
        <a:defRPr sz="1800" kern="1200">
          <a:solidFill>
            <a:schemeClr val="tx1"/>
          </a:solidFill>
          <a:latin typeface="+mn-lt"/>
          <a:ea typeface="+mn-ea"/>
          <a:cs typeface="+mn-cs"/>
        </a:defRPr>
      </a:lvl8pPr>
      <a:lvl9pPr marL="3645183" algn="l" defTabSz="45564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pdf"/><Relationship Id="rId7" Type="http://schemas.openxmlformats.org/officeDocument/2006/relationships/image" Target="../media/image6.pdf"/><Relationship Id="rId12"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3.pdf"/><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png"/><Relationship Id="rId1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47.jpe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jpeg"/><Relationship Id="rId2" Type="http://schemas.openxmlformats.org/officeDocument/2006/relationships/notesSlide" Target="../notesSlides/notesSlide6.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9.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e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9.jp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 Id="rId27" Type="http://schemas.openxmlformats.org/officeDocument/2006/relationships/image" Target="../media/image48.jp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nasa.gov/aeroresearch/programs/aavp/rvlt" TargetMode="External"/><Relationship Id="rId5" Type="http://schemas.openxmlformats.org/officeDocument/2006/relationships/hyperlink" Target="https://www.nasa.gov/aeroresearch/programs" TargetMode="External"/><Relationship Id="rId4" Type="http://schemas.openxmlformats.org/officeDocument/2006/relationships/hyperlink" Target="https://www.nasa.gov/aeroresearch"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15.xml.rels><?xml version="1.0" encoding="UTF-8" standalone="yes"?>
<Relationships xmlns="http://schemas.openxmlformats.org/package/2006/relationships"><Relationship Id="rId3" Type="http://schemas.openxmlformats.org/officeDocument/2006/relationships/image" Target="../media/image67.jpe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image" Target="../media/image68.tiff"/></Relationships>
</file>

<file path=ppt/slides/_rels/slide16.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0.jpeg"/><Relationship Id="rId18" Type="http://schemas.openxmlformats.org/officeDocument/2006/relationships/image" Target="../media/image85.png"/><Relationship Id="rId26" Type="http://schemas.openxmlformats.org/officeDocument/2006/relationships/image" Target="../media/image91.png"/><Relationship Id="rId3" Type="http://schemas.openxmlformats.org/officeDocument/2006/relationships/image" Target="../media/image71.png"/><Relationship Id="rId21" Type="http://schemas.openxmlformats.org/officeDocument/2006/relationships/image" Target="../media/image88.png"/><Relationship Id="rId7" Type="http://schemas.openxmlformats.org/officeDocument/2006/relationships/image" Target="../media/image75.jpeg"/><Relationship Id="rId12" Type="http://schemas.openxmlformats.org/officeDocument/2006/relationships/image" Target="../media/image79.jpeg"/><Relationship Id="rId17" Type="http://schemas.openxmlformats.org/officeDocument/2006/relationships/image" Target="../media/image84.jpeg"/><Relationship Id="rId25" Type="http://schemas.openxmlformats.org/officeDocument/2006/relationships/image" Target="../media/image90.png"/><Relationship Id="rId2" Type="http://schemas.openxmlformats.org/officeDocument/2006/relationships/notesSlide" Target="../notesSlides/notesSlide15.xml"/><Relationship Id="rId16" Type="http://schemas.openxmlformats.org/officeDocument/2006/relationships/image" Target="../media/image83.png"/><Relationship Id="rId20"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74.jpeg"/><Relationship Id="rId11" Type="http://schemas.openxmlformats.org/officeDocument/2006/relationships/image" Target="../media/image78.jpeg"/><Relationship Id="rId24" Type="http://schemas.microsoft.com/office/2007/relationships/hdphoto" Target="../media/hdphoto4.wdp"/><Relationship Id="rId5" Type="http://schemas.openxmlformats.org/officeDocument/2006/relationships/image" Target="../media/image73.png"/><Relationship Id="rId15" Type="http://schemas.openxmlformats.org/officeDocument/2006/relationships/image" Target="../media/image82.jpeg"/><Relationship Id="rId23" Type="http://schemas.openxmlformats.org/officeDocument/2006/relationships/image" Target="../media/image89.png"/><Relationship Id="rId10" Type="http://schemas.microsoft.com/office/2007/relationships/hdphoto" Target="../media/hdphoto2.wdp"/><Relationship Id="rId19" Type="http://schemas.openxmlformats.org/officeDocument/2006/relationships/image" Target="../media/image86.jpe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1.png"/><Relationship Id="rId22"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openxmlformats.org/officeDocument/2006/relationships/image" Target="cid:image002.jpg@01D5F38F.869F5700" TargetMode="External"/><Relationship Id="rId13" Type="http://schemas.openxmlformats.org/officeDocument/2006/relationships/image" Target="../media/image85.png"/><Relationship Id="rId3" Type="http://schemas.openxmlformats.org/officeDocument/2006/relationships/image" Target="../media/image92.png"/><Relationship Id="rId7" Type="http://schemas.openxmlformats.org/officeDocument/2006/relationships/image" Target="../media/image95.jpeg"/><Relationship Id="rId12"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94.jpeg"/><Relationship Id="rId11" Type="http://schemas.openxmlformats.org/officeDocument/2006/relationships/image" Target="../media/image98.emf"/><Relationship Id="rId5" Type="http://schemas.openxmlformats.org/officeDocument/2006/relationships/image" Target="../media/image93.png"/><Relationship Id="rId10" Type="http://schemas.openxmlformats.org/officeDocument/2006/relationships/image" Target="../media/image97.png"/><Relationship Id="rId4" Type="http://schemas.microsoft.com/office/2007/relationships/hdphoto" Target="../media/hdphoto5.wdp"/><Relationship Id="rId9" Type="http://schemas.openxmlformats.org/officeDocument/2006/relationships/image" Target="../media/image96.png"/></Relationships>
</file>

<file path=ppt/slides/_rels/slide18.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78.jpeg"/><Relationship Id="rId7" Type="http://schemas.openxmlformats.org/officeDocument/2006/relationships/image" Target="../media/image103.jpe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jpeg"/><Relationship Id="rId9" Type="http://schemas.openxmlformats.org/officeDocument/2006/relationships/image" Target="../media/image10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5.png"/></Relationships>
</file>

<file path=ppt/slides/_rels/slide2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114674-9F39-EE4E-8AFF-400608B520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75" y="10631"/>
            <a:ext cx="12188426" cy="6860011"/>
          </a:xfrm>
          <a:prstGeom prst="rect">
            <a:avLst/>
          </a:prstGeom>
        </p:spPr>
      </p:pic>
      <p:sp>
        <p:nvSpPr>
          <p:cNvPr id="5" name="Rectangle 4">
            <a:extLst>
              <a:ext uri="{FF2B5EF4-FFF2-40B4-BE49-F238E27FC236}">
                <a16:creationId xmlns:a16="http://schemas.microsoft.com/office/drawing/2014/main" id="{300440F6-68CC-EC4B-9167-0E276F6F70CD}"/>
              </a:ext>
            </a:extLst>
          </p:cNvPr>
          <p:cNvSpPr/>
          <p:nvPr/>
        </p:nvSpPr>
        <p:spPr>
          <a:xfrm>
            <a:off x="0" y="4296678"/>
            <a:ext cx="12192000" cy="2561322"/>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0B8FE33-90FE-8C44-A15D-2D8053EDB42E}"/>
              </a:ext>
            </a:extLst>
          </p:cNvPr>
          <p:cNvSpPr txBox="1"/>
          <p:nvPr/>
        </p:nvSpPr>
        <p:spPr>
          <a:xfrm>
            <a:off x="0" y="4296678"/>
            <a:ext cx="11948785" cy="2554545"/>
          </a:xfrm>
          <a:prstGeom prst="rect">
            <a:avLst/>
          </a:prstGeom>
          <a:noFill/>
        </p:spPr>
        <p:txBody>
          <a:bodyPr wrap="square" rtlCol="0">
            <a:spAutoFit/>
          </a:bodyPr>
          <a:lstStyle/>
          <a:p>
            <a:r>
              <a:rPr lang="en-US" sz="3200" i="1" dirty="0">
                <a:solidFill>
                  <a:schemeClr val="bg1"/>
                </a:solidFill>
                <a:ea typeface="Calibri"/>
                <a:cs typeface="Calibri"/>
                <a:sym typeface="Calibri"/>
              </a:rPr>
              <a:t>REVOLUTIONARY VERTICAL LIFT TECHNOLOGY (RVLT) PROJECT</a:t>
            </a:r>
          </a:p>
          <a:p>
            <a:pPr lvl="0"/>
            <a:r>
              <a:rPr lang="en-US" i="1" dirty="0">
                <a:solidFill>
                  <a:schemeClr val="bg1"/>
                </a:solidFill>
                <a:ea typeface="Calibri"/>
                <a:cs typeface="Calibri"/>
                <a:sym typeface="Calibri"/>
              </a:rPr>
              <a:t>Project Manager: 	Susan Gorton                   </a:t>
            </a:r>
          </a:p>
          <a:p>
            <a:pPr lvl="0"/>
            <a:r>
              <a:rPr lang="en-US" i="1" dirty="0">
                <a:solidFill>
                  <a:schemeClr val="bg1"/>
                </a:solidFill>
                <a:ea typeface="Calibri"/>
                <a:cs typeface="Calibri"/>
                <a:sym typeface="Calibri"/>
              </a:rPr>
              <a:t>Deputy PM:          	John </a:t>
            </a:r>
            <a:r>
              <a:rPr lang="en-US" i="1" dirty="0" err="1">
                <a:solidFill>
                  <a:schemeClr val="bg1"/>
                </a:solidFill>
                <a:ea typeface="Calibri"/>
                <a:cs typeface="Calibri"/>
                <a:sym typeface="Calibri"/>
              </a:rPr>
              <a:t>Koudelka</a:t>
            </a:r>
            <a:r>
              <a:rPr lang="en-US" i="1" dirty="0">
                <a:solidFill>
                  <a:schemeClr val="bg1"/>
                </a:solidFill>
                <a:ea typeface="Calibri"/>
                <a:cs typeface="Calibri"/>
                <a:sym typeface="Calibri"/>
              </a:rPr>
              <a:t>   </a:t>
            </a:r>
          </a:p>
          <a:p>
            <a:pPr lvl="0"/>
            <a:r>
              <a:rPr lang="en-US" i="1" dirty="0">
                <a:solidFill>
                  <a:schemeClr val="bg1"/>
                </a:solidFill>
                <a:ea typeface="Calibri"/>
                <a:cs typeface="Calibri"/>
                <a:sym typeface="Calibri"/>
              </a:rPr>
              <a:t>Associate PMs:   	Dr. Noah Schiller (Technical Challenge Integration)</a:t>
            </a:r>
          </a:p>
          <a:p>
            <a:pPr lvl="0"/>
            <a:r>
              <a:rPr lang="en-US" i="1" dirty="0">
                <a:solidFill>
                  <a:schemeClr val="bg1"/>
                </a:solidFill>
                <a:ea typeface="Calibri"/>
                <a:cs typeface="Calibri"/>
                <a:sym typeface="Calibri"/>
              </a:rPr>
              <a:t>		Carl Russell (Partnerships)</a:t>
            </a:r>
          </a:p>
          <a:p>
            <a:pPr lvl="0"/>
            <a:r>
              <a:rPr lang="en-US" i="1" dirty="0">
                <a:solidFill>
                  <a:schemeClr val="bg1"/>
                </a:solidFill>
                <a:ea typeface="Calibri"/>
                <a:cs typeface="Calibri"/>
                <a:sym typeface="Calibri"/>
              </a:rPr>
              <a:t>		Dr. Eric </a:t>
            </a:r>
            <a:r>
              <a:rPr lang="en-US" i="1" dirty="0" err="1">
                <a:solidFill>
                  <a:schemeClr val="bg1"/>
                </a:solidFill>
                <a:ea typeface="Calibri"/>
                <a:cs typeface="Calibri"/>
                <a:sym typeface="Calibri"/>
              </a:rPr>
              <a:t>Kreeger</a:t>
            </a:r>
            <a:r>
              <a:rPr lang="en-US" i="1" dirty="0">
                <a:solidFill>
                  <a:schemeClr val="bg1"/>
                </a:solidFill>
                <a:ea typeface="Calibri"/>
                <a:cs typeface="Calibri"/>
                <a:sym typeface="Calibri"/>
              </a:rPr>
              <a:t> (Special Topics)</a:t>
            </a:r>
          </a:p>
          <a:p>
            <a:pPr lvl="0"/>
            <a:r>
              <a:rPr lang="en-US" i="1" dirty="0">
                <a:solidFill>
                  <a:schemeClr val="bg1"/>
                </a:solidFill>
                <a:ea typeface="Calibri"/>
                <a:cs typeface="Calibri"/>
                <a:sym typeface="Calibri"/>
              </a:rPr>
              <a:t>		Dr. Gloria K. Yamauchi (Sr. Technical Advisor)</a:t>
            </a:r>
          </a:p>
          <a:p>
            <a:pPr lvl="0"/>
            <a:endParaRPr lang="en-US" sz="2000" i="1" dirty="0">
              <a:solidFill>
                <a:schemeClr val="bg1"/>
              </a:solidFill>
              <a:ea typeface="Calibri"/>
              <a:cs typeface="Calibri"/>
              <a:sym typeface="Calibri"/>
            </a:endParaRPr>
          </a:p>
        </p:txBody>
      </p:sp>
      <p:sp>
        <p:nvSpPr>
          <p:cNvPr id="3" name="Slide Number Placeholder 2"/>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AC2C42-C125-254E-87D4-784D7796358A}" type="slidenum">
              <a:rPr lang="en-US" smtClean="0"/>
              <a:pPr/>
              <a:t>1</a:t>
            </a:fld>
            <a:endParaRPr lang="en-US" sz="1200" dirty="0">
              <a:solidFill>
                <a:prstClr val="black">
                  <a:tint val="75000"/>
                </a:prstClr>
              </a:solidFill>
              <a:latin typeface="Calibri"/>
            </a:endParaRPr>
          </a:p>
        </p:txBody>
      </p:sp>
      <p:sp>
        <p:nvSpPr>
          <p:cNvPr id="2" name="Rectangle 1">
            <a:extLst>
              <a:ext uri="{FF2B5EF4-FFF2-40B4-BE49-F238E27FC236}">
                <a16:creationId xmlns:a16="http://schemas.microsoft.com/office/drawing/2014/main" id="{9DAC4CB7-BF5D-6544-9173-C335E58A30E8}"/>
              </a:ext>
            </a:extLst>
          </p:cNvPr>
          <p:cNvSpPr/>
          <p:nvPr/>
        </p:nvSpPr>
        <p:spPr>
          <a:xfrm>
            <a:off x="9560782" y="6400568"/>
            <a:ext cx="2020681" cy="369332"/>
          </a:xfrm>
          <a:prstGeom prst="rect">
            <a:avLst/>
          </a:prstGeom>
        </p:spPr>
        <p:txBody>
          <a:bodyPr wrap="none">
            <a:spAutoFit/>
          </a:bodyPr>
          <a:lstStyle/>
          <a:p>
            <a:r>
              <a:rPr lang="en-US" i="1" dirty="0">
                <a:solidFill>
                  <a:schemeClr val="bg1"/>
                </a:solidFill>
              </a:rPr>
              <a:t>November 18, 2021</a:t>
            </a:r>
          </a:p>
        </p:txBody>
      </p:sp>
    </p:spTree>
    <p:extLst>
      <p:ext uri="{BB962C8B-B14F-4D97-AF65-F5344CB8AC3E}">
        <p14:creationId xmlns:p14="http://schemas.microsoft.com/office/powerpoint/2010/main" val="174404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4247-4600-A84C-B96F-B247F329FAFE}"/>
              </a:ext>
            </a:extLst>
          </p:cNvPr>
          <p:cNvSpPr>
            <a:spLocks noGrp="1"/>
          </p:cNvSpPr>
          <p:nvPr>
            <p:ph type="title"/>
          </p:nvPr>
        </p:nvSpPr>
        <p:spPr/>
        <p:txBody>
          <a:bodyPr>
            <a:normAutofit/>
          </a:bodyPr>
          <a:lstStyle/>
          <a:p>
            <a:r>
              <a:rPr lang="en-US" sz="3200" dirty="0"/>
              <a:t>Outline</a:t>
            </a:r>
          </a:p>
        </p:txBody>
      </p:sp>
      <p:sp>
        <p:nvSpPr>
          <p:cNvPr id="3" name="Slide Number Placeholder 2">
            <a:extLst>
              <a:ext uri="{FF2B5EF4-FFF2-40B4-BE49-F238E27FC236}">
                <a16:creationId xmlns:a16="http://schemas.microsoft.com/office/drawing/2014/main" id="{B158573A-3D07-5348-91DE-754EE0A1DCDA}"/>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2</a:t>
            </a:fld>
            <a:endParaRPr lang="en-US" dirty="0">
              <a:solidFill>
                <a:prstClr val="black">
                  <a:tint val="75000"/>
                </a:prstClr>
              </a:solidFill>
              <a:latin typeface="Calibri"/>
            </a:endParaRPr>
          </a:p>
        </p:txBody>
      </p:sp>
      <p:sp>
        <p:nvSpPr>
          <p:cNvPr id="4" name="TextBox 3">
            <a:extLst>
              <a:ext uri="{FF2B5EF4-FFF2-40B4-BE49-F238E27FC236}">
                <a16:creationId xmlns:a16="http://schemas.microsoft.com/office/drawing/2014/main" id="{D17A974E-4FBA-C141-8CA0-30F7FCBB8DAC}"/>
              </a:ext>
            </a:extLst>
          </p:cNvPr>
          <p:cNvSpPr txBox="1"/>
          <p:nvPr/>
        </p:nvSpPr>
        <p:spPr>
          <a:xfrm>
            <a:off x="780288" y="1024128"/>
            <a:ext cx="10265664"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NASA Aeronautics Strategic Thrusts and Organization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Advanced Air Mobility Mission and Urban Air Mobility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Revolutionary Vertical Lift Technology (RVLT) Project</a:t>
            </a:r>
          </a:p>
          <a:p>
            <a:pPr marL="800100" lvl="1" indent="-342900">
              <a:buFont typeface="System Font Regular"/>
              <a:buChar char="-"/>
            </a:pPr>
            <a:r>
              <a:rPr lang="en-US" sz="2400" dirty="0"/>
              <a:t>Vision</a:t>
            </a:r>
          </a:p>
          <a:p>
            <a:pPr marL="800100" lvl="1" indent="-342900">
              <a:buFont typeface="System Font Regular"/>
              <a:buChar char="-"/>
            </a:pPr>
            <a:r>
              <a:rPr lang="en-US" sz="2400" dirty="0"/>
              <a:t>Major research areas, resources, facilities</a:t>
            </a:r>
          </a:p>
          <a:p>
            <a:pPr marL="800100" lvl="1" indent="-342900">
              <a:buFont typeface="System Font Regular"/>
              <a:buChar char="-"/>
            </a:pPr>
            <a:r>
              <a:rPr lang="en-US" sz="2400" dirty="0"/>
              <a:t>Focus for FY21-22</a:t>
            </a:r>
          </a:p>
          <a:p>
            <a:endParaRPr lang="en-US" sz="2400" dirty="0"/>
          </a:p>
          <a:p>
            <a:pPr marL="342900" indent="-342900">
              <a:buFont typeface="Arial" panose="020B0604020202020204" pitchFamily="34" charset="0"/>
              <a:buChar char="•"/>
            </a:pPr>
            <a:r>
              <a:rPr lang="en-US" sz="2400" dirty="0"/>
              <a:t>RVLT Technical Team</a:t>
            </a:r>
          </a:p>
        </p:txBody>
      </p:sp>
    </p:spTree>
    <p:extLst>
      <p:ext uri="{BB962C8B-B14F-4D97-AF65-F5344CB8AC3E}">
        <p14:creationId xmlns:p14="http://schemas.microsoft.com/office/powerpoint/2010/main" val="3125892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09AA381-CA7D-A348-9569-2AAD6C5C8B4A}"/>
              </a:ext>
            </a:extLst>
          </p:cNvPr>
          <p:cNvSpPr/>
          <p:nvPr/>
        </p:nvSpPr>
        <p:spPr>
          <a:xfrm>
            <a:off x="7536761" y="932544"/>
            <a:ext cx="2695810" cy="2582885"/>
          </a:xfrm>
          <a:prstGeom prst="ellipse">
            <a:avLst/>
          </a:prstGeom>
          <a:solidFill>
            <a:srgbClr val="4F81BD">
              <a:lumMod val="75000"/>
            </a:srgbClr>
          </a:solidFill>
          <a:ln w="9525"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a:ea typeface="ＭＳ Ｐゴシック"/>
              <a:cs typeface="+mn-cs"/>
            </a:endParaRPr>
          </a:p>
        </p:txBody>
      </p:sp>
      <p:sp>
        <p:nvSpPr>
          <p:cNvPr id="2" name="Title 1">
            <a:extLst>
              <a:ext uri="{FF2B5EF4-FFF2-40B4-BE49-F238E27FC236}">
                <a16:creationId xmlns:a16="http://schemas.microsoft.com/office/drawing/2014/main" id="{F60B5419-04C7-CC4E-B9F6-83008AED5F10}"/>
              </a:ext>
            </a:extLst>
          </p:cNvPr>
          <p:cNvSpPr>
            <a:spLocks noGrp="1"/>
          </p:cNvSpPr>
          <p:nvPr>
            <p:ph type="title"/>
          </p:nvPr>
        </p:nvSpPr>
        <p:spPr/>
        <p:txBody>
          <a:bodyPr/>
          <a:lstStyle/>
          <a:p>
            <a:r>
              <a:rPr lang="en-US" dirty="0"/>
              <a:t>NASA Aeronautics – Vision for Aviation in the 21st Century</a:t>
            </a:r>
          </a:p>
        </p:txBody>
      </p:sp>
      <p:pic>
        <p:nvPicPr>
          <p:cNvPr id="4" name="Picture 3" descr="vision-plain.png">
            <a:extLst>
              <a:ext uri="{FF2B5EF4-FFF2-40B4-BE49-F238E27FC236}">
                <a16:creationId xmlns:a16="http://schemas.microsoft.com/office/drawing/2014/main" id="{AF212C01-2300-6D42-A96F-B4F928CFD1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9520" y="968829"/>
            <a:ext cx="6770086" cy="5040225"/>
          </a:xfrm>
          <a:prstGeom prst="rect">
            <a:avLst/>
          </a:prstGeom>
        </p:spPr>
      </p:pic>
      <p:sp>
        <p:nvSpPr>
          <p:cNvPr id="5" name="TextBox 4">
            <a:extLst>
              <a:ext uri="{FF2B5EF4-FFF2-40B4-BE49-F238E27FC236}">
                <a16:creationId xmlns:a16="http://schemas.microsoft.com/office/drawing/2014/main" id="{1547A879-92CB-5042-B566-FB1C72379C80}"/>
              </a:ext>
            </a:extLst>
          </p:cNvPr>
          <p:cNvSpPr txBox="1"/>
          <p:nvPr/>
        </p:nvSpPr>
        <p:spPr>
          <a:xfrm>
            <a:off x="3178370" y="6267776"/>
            <a:ext cx="5943600"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lumMod val="65000"/>
                    <a:lumOff val="35000"/>
                  </a:prstClr>
                </a:solidFill>
                <a:effectLst/>
                <a:uLnTx/>
                <a:uFillTx/>
                <a:latin typeface="Arial"/>
                <a:ea typeface="ヒラギノ角ゴ Pro W3" charset="-128"/>
                <a:cs typeface="Arial"/>
              </a:rPr>
              <a:t>U.S. leadership for a new era of flight</a:t>
            </a:r>
          </a:p>
        </p:txBody>
      </p:sp>
      <p:sp>
        <p:nvSpPr>
          <p:cNvPr id="7" name="Rectangle 6">
            <a:extLst>
              <a:ext uri="{FF2B5EF4-FFF2-40B4-BE49-F238E27FC236}">
                <a16:creationId xmlns:a16="http://schemas.microsoft.com/office/drawing/2014/main" id="{144994E9-4680-1A49-AC1D-86947EF3B96D}"/>
              </a:ext>
            </a:extLst>
          </p:cNvPr>
          <p:cNvSpPr/>
          <p:nvPr/>
        </p:nvSpPr>
        <p:spPr>
          <a:xfrm>
            <a:off x="7756656" y="1416955"/>
            <a:ext cx="2256019"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t>ARMD continues </a:t>
            </a:r>
            <a:b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br>
            <a: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t>to evolve and </a:t>
            </a:r>
            <a:b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br>
            <a: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t>execute the </a:t>
            </a:r>
            <a:b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br>
            <a:r>
              <a:rPr kumimoji="0" lang="en-US" sz="1600" b="0" i="0" u="none" strike="noStrike" kern="1200" cap="none" spc="0" normalizeH="0" baseline="0" noProof="0" dirty="0">
                <a:ln>
                  <a:noFill/>
                </a:ln>
                <a:solidFill>
                  <a:prstClr val="white"/>
                </a:solidFill>
                <a:effectLst/>
                <a:uLnTx/>
                <a:uFillTx/>
                <a:latin typeface="Arial" charset="0"/>
                <a:ea typeface="Arial" charset="0"/>
                <a:cs typeface="Arial" charset="0"/>
              </a:rPr>
              <a:t>Aeronautics Strategy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charset="0"/>
                <a:ea typeface="Arial" charset="0"/>
                <a:cs typeface="Arial" charset="0"/>
              </a:rPr>
              <a:t>https://www.nasa.gov/aeroresearch/strategy</a:t>
            </a:r>
          </a:p>
        </p:txBody>
      </p:sp>
      <p:sp>
        <p:nvSpPr>
          <p:cNvPr id="9" name="Date Placeholder 3">
            <a:extLst>
              <a:ext uri="{FF2B5EF4-FFF2-40B4-BE49-F238E27FC236}">
                <a16:creationId xmlns:a16="http://schemas.microsoft.com/office/drawing/2014/main" id="{BF4747DB-FFED-2845-9684-C81A58894863}"/>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www.nasa.gov   |</a:t>
            </a:r>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
        <p:nvSpPr>
          <p:cNvPr id="10" name="Slide Number Placeholder 4">
            <a:extLst>
              <a:ext uri="{FF2B5EF4-FFF2-40B4-BE49-F238E27FC236}">
                <a16:creationId xmlns:a16="http://schemas.microsoft.com/office/drawing/2014/main" id="{26554FE7-BE8A-044C-9515-282532EE8053}"/>
              </a:ext>
            </a:extLst>
          </p:cNvPr>
          <p:cNvSpPr>
            <a:spLocks noGrp="1"/>
          </p:cNvSpPr>
          <p:nvPr>
            <p:ph type="sldNum" sz="quarter" idx="12"/>
          </p:nvPr>
        </p:nvSpPr>
        <p:spPr>
          <a:xfrm>
            <a:off x="1029668" y="6411850"/>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pic>
        <p:nvPicPr>
          <p:cNvPr id="30" name="Picture 29">
            <a:extLst>
              <a:ext uri="{FF2B5EF4-FFF2-40B4-BE49-F238E27FC236}">
                <a16:creationId xmlns:a16="http://schemas.microsoft.com/office/drawing/2014/main" id="{C48B9951-0AC8-2647-BA91-71553D8DD859}"/>
              </a:ext>
            </a:extLst>
          </p:cNvPr>
          <p:cNvPicPr>
            <a:picLocks noChangeAspect="1"/>
          </p:cNvPicPr>
          <p:nvPr/>
        </p:nvPicPr>
        <p:blipFill>
          <a:blip r:embed="rId4"/>
          <a:stretch>
            <a:fillRect/>
          </a:stretch>
        </p:blipFill>
        <p:spPr>
          <a:xfrm>
            <a:off x="6066745" y="3655398"/>
            <a:ext cx="5696993" cy="2346188"/>
          </a:xfrm>
          <a:prstGeom prst="rect">
            <a:avLst/>
          </a:prstGeom>
        </p:spPr>
      </p:pic>
    </p:spTree>
    <p:extLst>
      <p:ext uri="{BB962C8B-B14F-4D97-AF65-F5344CB8AC3E}">
        <p14:creationId xmlns:p14="http://schemas.microsoft.com/office/powerpoint/2010/main" val="842045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918720-4CC9-F941-9A67-4B12016D14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344"/>
            <a:ext cx="12192000" cy="6420188"/>
          </a:xfrm>
          <a:prstGeom prst="rect">
            <a:avLst/>
          </a:prstGeom>
        </p:spPr>
      </p:pic>
      <p:pic>
        <p:nvPicPr>
          <p:cNvPr id="4" name="Picture 3" descr="NASA logo">
            <a:extLst>
              <a:ext uri="{FF2B5EF4-FFF2-40B4-BE49-F238E27FC236}">
                <a16:creationId xmlns:a16="http://schemas.microsoft.com/office/drawing/2014/main" id="{CC6C7A18-4766-9945-B9F9-D7D961A933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pic>
        <p:nvPicPr>
          <p:cNvPr id="6" name="Picture 5">
            <a:extLst>
              <a:ext uri="{FF2B5EF4-FFF2-40B4-BE49-F238E27FC236}">
                <a16:creationId xmlns:a16="http://schemas.microsoft.com/office/drawing/2014/main" id="{B81EBAD3-8104-2540-B1B7-5F43F56BD99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193032" y="261761"/>
            <a:ext cx="737199" cy="609607"/>
          </a:xfrm>
          <a:prstGeom prst="rect">
            <a:avLst/>
          </a:prstGeom>
        </p:spPr>
      </p:pic>
      <p:sp>
        <p:nvSpPr>
          <p:cNvPr id="7" name="Rectangle 6" descr="&quot;&quot;">
            <a:extLst>
              <a:ext uri="{FF2B5EF4-FFF2-40B4-BE49-F238E27FC236}">
                <a16:creationId xmlns:a16="http://schemas.microsoft.com/office/drawing/2014/main" id="{87B5F246-B513-EF4D-A237-C45AEF8D6653}"/>
              </a:ext>
            </a:extLst>
          </p:cNvPr>
          <p:cNvSpPr/>
          <p:nvPr/>
        </p:nvSpPr>
        <p:spPr>
          <a:xfrm>
            <a:off x="0" y="6416844"/>
            <a:ext cx="12192000" cy="44115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F94BF474-3FBB-5241-B384-F502CE68008C}"/>
              </a:ext>
            </a:extLst>
          </p:cNvPr>
          <p:cNvSpPr txBox="1"/>
          <p:nvPr/>
        </p:nvSpPr>
        <p:spPr>
          <a:xfrm>
            <a:off x="0" y="6466606"/>
            <a:ext cx="12191999" cy="3416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Four Transformations for Sustainability, Greater Mobility, and Economic Growth</a:t>
            </a:r>
            <a:endParaRPr kumimoji="0" lang="en-US" sz="1800" b="0" i="0" u="none" strike="noStrike" kern="1200" cap="none" spc="300" normalizeH="0" baseline="0" noProof="0" dirty="0">
              <a:ln>
                <a:noFill/>
              </a:ln>
              <a:solidFill>
                <a:srgbClr val="FFFFFF"/>
              </a:solidFill>
              <a:effectLst/>
              <a:uLnTx/>
              <a:uFillTx/>
              <a:latin typeface="Arial" panose="020B0604020202020204" pitchFamily="34" charset="0"/>
              <a:ea typeface="Montserrat" charset="0"/>
              <a:cs typeface="Arial" panose="020B0604020202020204" pitchFamily="34" charset="0"/>
            </a:endParaRPr>
          </a:p>
        </p:txBody>
      </p:sp>
      <p:sp>
        <p:nvSpPr>
          <p:cNvPr id="10" name="Date Placeholder 3">
            <a:extLst>
              <a:ext uri="{FF2B5EF4-FFF2-40B4-BE49-F238E27FC236}">
                <a16:creationId xmlns:a16="http://schemas.microsoft.com/office/drawing/2014/main" id="{5B2D4CFC-3D19-9B40-B67F-E12D32F492D6}"/>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lumMod val="50000"/>
                    <a:lumOff val="50000"/>
                  </a:schemeClr>
                </a:solidFill>
              </a:rPr>
              <a:t>www.nasa.gov   |</a:t>
            </a:r>
            <a:endParaRPr kumimoji="0" lang="en-US" sz="800" b="0" i="0" u="none" strike="noStrike" kern="1200" cap="none" spc="0" normalizeH="0" baseline="0" noProof="0">
              <a:ln>
                <a:noFill/>
              </a:ln>
              <a:solidFill>
                <a:schemeClr val="tx1">
                  <a:lumMod val="50000"/>
                  <a:lumOff val="50000"/>
                </a:schemeClr>
              </a:solidFill>
              <a:effectLst/>
              <a:uLnTx/>
              <a:uFillTx/>
              <a:latin typeface="Arial"/>
              <a:ea typeface="+mn-ea"/>
              <a:cs typeface="+mn-cs"/>
            </a:endParaRPr>
          </a:p>
        </p:txBody>
      </p:sp>
      <p:sp>
        <p:nvSpPr>
          <p:cNvPr id="11" name="Slide Number Placeholder 4">
            <a:extLst>
              <a:ext uri="{FF2B5EF4-FFF2-40B4-BE49-F238E27FC236}">
                <a16:creationId xmlns:a16="http://schemas.microsoft.com/office/drawing/2014/main" id="{FB99BB20-A9C3-2447-89F8-B252D3DCE86D}"/>
              </a:ext>
            </a:extLst>
          </p:cNvPr>
          <p:cNvSpPr>
            <a:spLocks noGrp="1"/>
          </p:cNvSpPr>
          <p:nvPr>
            <p:ph type="sldNum" sz="quarter" idx="12"/>
          </p:nvPr>
        </p:nvSpPr>
        <p:spPr>
          <a:xfrm>
            <a:off x="994943" y="6435000"/>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50000"/>
                    <a:lumOff val="50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chemeClr val="tx1">
                  <a:lumMod val="50000"/>
                  <a:lumOff val="50000"/>
                </a:schemeClr>
              </a:solidFill>
              <a:effectLst/>
              <a:uLnTx/>
              <a:uFillTx/>
              <a:latin typeface="Arial"/>
              <a:ea typeface="+mn-ea"/>
              <a:cs typeface="+mn-cs"/>
            </a:endParaRPr>
          </a:p>
        </p:txBody>
      </p:sp>
    </p:spTree>
    <p:extLst>
      <p:ext uri="{BB962C8B-B14F-4D97-AF65-F5344CB8AC3E}">
        <p14:creationId xmlns:p14="http://schemas.microsoft.com/office/powerpoint/2010/main" val="760193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72A2-E85E-1340-A20D-0AC4F24959B4}"/>
              </a:ext>
            </a:extLst>
          </p:cNvPr>
          <p:cNvSpPr>
            <a:spLocks noGrp="1"/>
          </p:cNvSpPr>
          <p:nvPr>
            <p:ph type="title"/>
          </p:nvPr>
        </p:nvSpPr>
        <p:spPr/>
        <p:txBody>
          <a:bodyPr/>
          <a:lstStyle/>
          <a:p>
            <a:r>
              <a:rPr lang="en-US" dirty="0"/>
              <a:t>Aviation Industry Pillars for a Sustainable Future</a:t>
            </a:r>
          </a:p>
        </p:txBody>
      </p:sp>
      <p:grpSp>
        <p:nvGrpSpPr>
          <p:cNvPr id="8" name="Group 7">
            <a:extLst>
              <a:ext uri="{FF2B5EF4-FFF2-40B4-BE49-F238E27FC236}">
                <a16:creationId xmlns:a16="http://schemas.microsoft.com/office/drawing/2014/main" id="{24EEA2A9-17CF-304E-8C4F-7C1E000790EC}"/>
              </a:ext>
            </a:extLst>
          </p:cNvPr>
          <p:cNvGrpSpPr/>
          <p:nvPr/>
        </p:nvGrpSpPr>
        <p:grpSpPr>
          <a:xfrm>
            <a:off x="761224" y="2063909"/>
            <a:ext cx="10657050" cy="3748447"/>
            <a:chOff x="773350" y="1961535"/>
            <a:chExt cx="10601289" cy="3728834"/>
          </a:xfrm>
        </p:grpSpPr>
        <p:grpSp>
          <p:nvGrpSpPr>
            <p:cNvPr id="6" name="Group 5">
              <a:extLst>
                <a:ext uri="{FF2B5EF4-FFF2-40B4-BE49-F238E27FC236}">
                  <a16:creationId xmlns:a16="http://schemas.microsoft.com/office/drawing/2014/main" id="{C9B99A94-B232-D24F-979F-57133D190836}"/>
                </a:ext>
              </a:extLst>
            </p:cNvPr>
            <p:cNvGrpSpPr/>
            <p:nvPr/>
          </p:nvGrpSpPr>
          <p:grpSpPr>
            <a:xfrm>
              <a:off x="773350" y="1961535"/>
              <a:ext cx="3154051" cy="3728834"/>
              <a:chOff x="-57102" y="1537813"/>
              <a:chExt cx="3247737" cy="3839593"/>
            </a:xfrm>
          </p:grpSpPr>
          <p:sp>
            <p:nvSpPr>
              <p:cNvPr id="51" name="Oval 50">
                <a:extLst>
                  <a:ext uri="{FF2B5EF4-FFF2-40B4-BE49-F238E27FC236}">
                    <a16:creationId xmlns:a16="http://schemas.microsoft.com/office/drawing/2014/main" id="{7ACA1F53-EBDA-F24A-8965-0FB0FE4A9F9B}"/>
                  </a:ext>
                </a:extLst>
              </p:cNvPr>
              <p:cNvSpPr/>
              <p:nvPr/>
            </p:nvSpPr>
            <p:spPr bwMode="auto">
              <a:xfrm>
                <a:off x="-29276" y="1537813"/>
                <a:ext cx="3219911" cy="3219911"/>
              </a:xfrm>
              <a:prstGeom prst="ellipse">
                <a:avLst/>
              </a:prstGeom>
              <a:noFill/>
              <a:ln w="76200" cap="flat" cmpd="sng" algn="ctr">
                <a:solidFill>
                  <a:srgbClr val="90C7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2" name="Picture 51" descr="A rocket flying in the sky&#10;&#10;Description automatically generated with low confidence">
                <a:extLst>
                  <a:ext uri="{FF2B5EF4-FFF2-40B4-BE49-F238E27FC236}">
                    <a16:creationId xmlns:a16="http://schemas.microsoft.com/office/drawing/2014/main" id="{CE6EAD90-32B1-1745-962B-53C72F8F8A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211" y="2412413"/>
                <a:ext cx="3130191" cy="1297244"/>
              </a:xfrm>
              <a:prstGeom prst="rect">
                <a:avLst/>
              </a:prstGeom>
            </p:spPr>
          </p:pic>
          <p:pic>
            <p:nvPicPr>
              <p:cNvPr id="53" name="Picture 52">
                <a:extLst>
                  <a:ext uri="{FF2B5EF4-FFF2-40B4-BE49-F238E27FC236}">
                    <a16:creationId xmlns:a16="http://schemas.microsoft.com/office/drawing/2014/main" id="{43E3200A-3A28-8D44-B51A-BC74860E176B}"/>
                  </a:ext>
                </a:extLst>
              </p:cNvPr>
              <p:cNvPicPr>
                <a:picLocks noChangeAspect="1"/>
              </p:cNvPicPr>
              <p:nvPr/>
            </p:nvPicPr>
            <p:blipFill>
              <a:blip r:embed="rId4"/>
              <a:stretch>
                <a:fillRect/>
              </a:stretch>
            </p:blipFill>
            <p:spPr>
              <a:xfrm>
                <a:off x="722171" y="2219454"/>
                <a:ext cx="1715783" cy="332087"/>
              </a:xfrm>
              <a:prstGeom prst="rect">
                <a:avLst/>
              </a:prstGeom>
            </p:spPr>
          </p:pic>
          <p:sp>
            <p:nvSpPr>
              <p:cNvPr id="54" name="TextBox 53">
                <a:extLst>
                  <a:ext uri="{FF2B5EF4-FFF2-40B4-BE49-F238E27FC236}">
                    <a16:creationId xmlns:a16="http://schemas.microsoft.com/office/drawing/2014/main" id="{EDEAE877-97C1-FF45-96AE-9E35D7C9D72A}"/>
                  </a:ext>
                </a:extLst>
              </p:cNvPr>
              <p:cNvSpPr txBox="1"/>
              <p:nvPr/>
            </p:nvSpPr>
            <p:spPr>
              <a:xfrm>
                <a:off x="-57102" y="4915741"/>
                <a:ext cx="324773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0C74B"/>
                    </a:solidFill>
                    <a:effectLst/>
                    <a:uLnTx/>
                    <a:uFillTx/>
                    <a:latin typeface="Arial"/>
                    <a:ea typeface="+mn-ea"/>
                    <a:cs typeface="+mn-cs"/>
                  </a:rPr>
                  <a:t>NASA = Primary Role</a:t>
                </a:r>
              </a:p>
            </p:txBody>
          </p:sp>
        </p:grpSp>
        <p:grpSp>
          <p:nvGrpSpPr>
            <p:cNvPr id="5" name="Group 4">
              <a:extLst>
                <a:ext uri="{FF2B5EF4-FFF2-40B4-BE49-F238E27FC236}">
                  <a16:creationId xmlns:a16="http://schemas.microsoft.com/office/drawing/2014/main" id="{B67983D1-A63F-A044-B57B-FDF5E953C883}"/>
                </a:ext>
              </a:extLst>
            </p:cNvPr>
            <p:cNvGrpSpPr/>
            <p:nvPr/>
          </p:nvGrpSpPr>
          <p:grpSpPr>
            <a:xfrm>
              <a:off x="4260861" y="1961535"/>
              <a:ext cx="3636759" cy="3701670"/>
              <a:chOff x="4102653" y="1537813"/>
              <a:chExt cx="3744783" cy="3811622"/>
            </a:xfrm>
          </p:grpSpPr>
          <p:sp>
            <p:nvSpPr>
              <p:cNvPr id="57" name="Oval 56">
                <a:extLst>
                  <a:ext uri="{FF2B5EF4-FFF2-40B4-BE49-F238E27FC236}">
                    <a16:creationId xmlns:a16="http://schemas.microsoft.com/office/drawing/2014/main" id="{E0E0611B-5EB8-CA42-A482-ACC31388DE60}"/>
                  </a:ext>
                </a:extLst>
              </p:cNvPr>
              <p:cNvSpPr/>
              <p:nvPr/>
            </p:nvSpPr>
            <p:spPr bwMode="auto">
              <a:xfrm>
                <a:off x="4367058" y="1537813"/>
                <a:ext cx="3219911" cy="3219911"/>
              </a:xfrm>
              <a:prstGeom prst="ellipse">
                <a:avLst/>
              </a:prstGeom>
              <a:noFill/>
              <a:ln w="76200" cap="flat" cmpd="sng" algn="ctr">
                <a:solidFill>
                  <a:srgbClr val="DB32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8" name="Picture 57">
                <a:extLst>
                  <a:ext uri="{FF2B5EF4-FFF2-40B4-BE49-F238E27FC236}">
                    <a16:creationId xmlns:a16="http://schemas.microsoft.com/office/drawing/2014/main" id="{6FB07E0D-D864-E747-BB62-C56499F02EA4}"/>
                  </a:ext>
                </a:extLst>
              </p:cNvPr>
              <p:cNvPicPr>
                <a:picLocks noChangeAspect="1"/>
              </p:cNvPicPr>
              <p:nvPr/>
            </p:nvPicPr>
            <p:blipFill>
              <a:blip r:embed="rId5"/>
              <a:stretch>
                <a:fillRect/>
              </a:stretch>
            </p:blipFill>
            <p:spPr>
              <a:xfrm>
                <a:off x="5215119" y="1913726"/>
                <a:ext cx="1634872" cy="635415"/>
              </a:xfrm>
              <a:prstGeom prst="rect">
                <a:avLst/>
              </a:prstGeom>
            </p:spPr>
          </p:pic>
          <p:sp>
            <p:nvSpPr>
              <p:cNvPr id="59" name="TextBox 58">
                <a:extLst>
                  <a:ext uri="{FF2B5EF4-FFF2-40B4-BE49-F238E27FC236}">
                    <a16:creationId xmlns:a16="http://schemas.microsoft.com/office/drawing/2014/main" id="{BE3F4AFC-CFF3-A244-B889-C9C287C1FC88}"/>
                  </a:ext>
                </a:extLst>
              </p:cNvPr>
              <p:cNvSpPr txBox="1"/>
              <p:nvPr/>
            </p:nvSpPr>
            <p:spPr>
              <a:xfrm>
                <a:off x="4102653" y="4876544"/>
                <a:ext cx="3744783" cy="4728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DB3238"/>
                    </a:solidFill>
                    <a:effectLst/>
                    <a:uLnTx/>
                    <a:uFillTx/>
                    <a:latin typeface="Arial"/>
                    <a:ea typeface="+mn-ea"/>
                    <a:cs typeface="+mn-cs"/>
                  </a:rPr>
                  <a:t>NASA = Supporting Role</a:t>
                </a:r>
              </a:p>
            </p:txBody>
          </p:sp>
          <p:pic>
            <p:nvPicPr>
              <p:cNvPr id="60" name="Picture 59" descr="A picture containing text, bottle, vessel&#10;&#10;Description automatically generated">
                <a:extLst>
                  <a:ext uri="{FF2B5EF4-FFF2-40B4-BE49-F238E27FC236}">
                    <a16:creationId xmlns:a16="http://schemas.microsoft.com/office/drawing/2014/main" id="{9D02D56E-DC37-4F4F-8C30-830D724B16D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45490" y="2573700"/>
                <a:ext cx="1493418" cy="2213771"/>
              </a:xfrm>
              <a:prstGeom prst="rect">
                <a:avLst/>
              </a:prstGeom>
            </p:spPr>
          </p:pic>
        </p:grpSp>
        <p:grpSp>
          <p:nvGrpSpPr>
            <p:cNvPr id="3" name="Group 2">
              <a:extLst>
                <a:ext uri="{FF2B5EF4-FFF2-40B4-BE49-F238E27FC236}">
                  <a16:creationId xmlns:a16="http://schemas.microsoft.com/office/drawing/2014/main" id="{4E286467-FACB-3C4B-B4A6-FC0DBF16C9F4}"/>
                </a:ext>
              </a:extLst>
            </p:cNvPr>
            <p:cNvGrpSpPr/>
            <p:nvPr/>
          </p:nvGrpSpPr>
          <p:grpSpPr>
            <a:xfrm>
              <a:off x="8247608" y="1961535"/>
              <a:ext cx="3127031" cy="3725342"/>
              <a:chOff x="8818252" y="1537813"/>
              <a:chExt cx="3219914" cy="3835997"/>
            </a:xfrm>
          </p:grpSpPr>
          <p:pic>
            <p:nvPicPr>
              <p:cNvPr id="64" name="Picture 63">
                <a:extLst>
                  <a:ext uri="{FF2B5EF4-FFF2-40B4-BE49-F238E27FC236}">
                    <a16:creationId xmlns:a16="http://schemas.microsoft.com/office/drawing/2014/main" id="{ADB6B432-160C-654A-828D-0CDB6F9FDF5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06902" y="2515050"/>
                <a:ext cx="1969932" cy="1311459"/>
              </a:xfrm>
              <a:prstGeom prst="rect">
                <a:avLst/>
              </a:prstGeom>
            </p:spPr>
          </p:pic>
          <p:pic>
            <p:nvPicPr>
              <p:cNvPr id="67" name="Picture 66" descr="A picture containing building, tower&#10;&#10;Description automatically generated">
                <a:extLst>
                  <a:ext uri="{FF2B5EF4-FFF2-40B4-BE49-F238E27FC236}">
                    <a16:creationId xmlns:a16="http://schemas.microsoft.com/office/drawing/2014/main" id="{4FB607FF-35A6-4745-91E7-23F0745EFE8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825934" y="3328391"/>
                <a:ext cx="1217929" cy="1453519"/>
              </a:xfrm>
              <a:prstGeom prst="rect">
                <a:avLst/>
              </a:prstGeom>
            </p:spPr>
          </p:pic>
          <p:sp>
            <p:nvSpPr>
              <p:cNvPr id="68" name="Oval 67">
                <a:extLst>
                  <a:ext uri="{FF2B5EF4-FFF2-40B4-BE49-F238E27FC236}">
                    <a16:creationId xmlns:a16="http://schemas.microsoft.com/office/drawing/2014/main" id="{AD1E680B-E45E-8A41-904E-32EDF3C088EB}"/>
                  </a:ext>
                </a:extLst>
              </p:cNvPr>
              <p:cNvSpPr/>
              <p:nvPr/>
            </p:nvSpPr>
            <p:spPr bwMode="auto">
              <a:xfrm>
                <a:off x="8818252" y="1537813"/>
                <a:ext cx="3219911" cy="3219911"/>
              </a:xfrm>
              <a:prstGeom prst="ellipse">
                <a:avLst/>
              </a:prstGeom>
              <a:noFill/>
              <a:ln w="762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9" name="TextBox 68">
                <a:extLst>
                  <a:ext uri="{FF2B5EF4-FFF2-40B4-BE49-F238E27FC236}">
                    <a16:creationId xmlns:a16="http://schemas.microsoft.com/office/drawing/2014/main" id="{1756B7E7-C642-A042-B7DF-1EA01C92999D}"/>
                  </a:ext>
                </a:extLst>
              </p:cNvPr>
              <p:cNvSpPr txBox="1"/>
              <p:nvPr/>
            </p:nvSpPr>
            <p:spPr>
              <a:xfrm>
                <a:off x="8818253" y="4912145"/>
                <a:ext cx="32199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66B5D7"/>
                    </a:solidFill>
                    <a:effectLst/>
                    <a:uLnTx/>
                    <a:uFillTx/>
                    <a:latin typeface="Arial"/>
                    <a:ea typeface="+mn-ea"/>
                    <a:cs typeface="+mn-cs"/>
                  </a:rPr>
                  <a:t>NASA = Primary Role</a:t>
                </a:r>
              </a:p>
            </p:txBody>
          </p:sp>
          <p:pic>
            <p:nvPicPr>
              <p:cNvPr id="63" name="Picture 62">
                <a:extLst>
                  <a:ext uri="{FF2B5EF4-FFF2-40B4-BE49-F238E27FC236}">
                    <a16:creationId xmlns:a16="http://schemas.microsoft.com/office/drawing/2014/main" id="{B28ADEDF-8AA9-7149-AAEF-9AC49E0E361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10643" y="1913726"/>
                <a:ext cx="1435127" cy="500626"/>
              </a:xfrm>
              <a:prstGeom prst="rect">
                <a:avLst/>
              </a:prstGeom>
            </p:spPr>
          </p:pic>
        </p:grpSp>
      </p:grpSp>
      <p:sp>
        <p:nvSpPr>
          <p:cNvPr id="20" name="Slide Number Placeholder 4">
            <a:extLst>
              <a:ext uri="{FF2B5EF4-FFF2-40B4-BE49-F238E27FC236}">
                <a16:creationId xmlns:a16="http://schemas.microsoft.com/office/drawing/2014/main" id="{666324F6-13AB-F94F-BDEB-CB583EAC9588}"/>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1E1240AE-E911-CE4A-A3A6-44C9FDED573F}"/>
              </a:ext>
            </a:extLst>
          </p:cNvPr>
          <p:cNvSpPr/>
          <p:nvPr/>
        </p:nvSpPr>
        <p:spPr>
          <a:xfrm>
            <a:off x="218755" y="737061"/>
            <a:ext cx="1059275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lumMod val="75000"/>
                    <a:lumOff val="25000"/>
                  </a:srgbClr>
                </a:solidFill>
                <a:effectLst/>
                <a:uLnTx/>
                <a:uFillTx/>
                <a:latin typeface="Arial"/>
                <a:ea typeface="+mn-ea"/>
                <a:cs typeface="+mn-cs"/>
              </a:rPr>
              <a:t>Global Aviation Industry’s GOAL: 50% reduction in carbon emissions by 2050 relative to 2005 </a:t>
            </a:r>
            <a:r>
              <a:rPr kumimoji="0" lang="en-US" sz="1800" b="0" i="0" u="none" strike="noStrike" kern="1200" cap="none" spc="0" normalizeH="0" baseline="0" noProof="0" dirty="0">
                <a:ln>
                  <a:noFill/>
                </a:ln>
                <a:solidFill>
                  <a:srgbClr val="000000">
                    <a:lumMod val="75000"/>
                    <a:lumOff val="25000"/>
                  </a:srgbClr>
                </a:solidFill>
                <a:effectLst/>
                <a:uLnTx/>
                <a:uFillTx/>
                <a:latin typeface="Arial"/>
                <a:ea typeface="+mn-ea"/>
                <a:cs typeface="+mn-cs"/>
              </a:rPr>
              <a:t>and </a:t>
            </a:r>
            <a:r>
              <a:rPr kumimoji="0" lang="en-US" sz="1800" b="1" i="0" u="none" strike="noStrike" kern="1200" cap="none" spc="0" normalizeH="0" baseline="0" noProof="0" dirty="0">
                <a:ln>
                  <a:noFill/>
                </a:ln>
                <a:solidFill>
                  <a:srgbClr val="000000">
                    <a:lumMod val="75000"/>
                    <a:lumOff val="25000"/>
                  </a:srgbClr>
                </a:solidFill>
                <a:effectLst/>
                <a:uLnTx/>
                <a:uFillTx/>
                <a:latin typeface="Arial"/>
                <a:ea typeface="+mn-ea"/>
                <a:cs typeface="+mn-cs"/>
              </a:rPr>
              <a:t>possible net zero emissions by 2060 through these three means</a:t>
            </a:r>
          </a:p>
        </p:txBody>
      </p:sp>
      <p:sp>
        <p:nvSpPr>
          <p:cNvPr id="23" name="Date Placeholder 3">
            <a:extLst>
              <a:ext uri="{FF2B5EF4-FFF2-40B4-BE49-F238E27FC236}">
                <a16:creationId xmlns:a16="http://schemas.microsoft.com/office/drawing/2014/main" id="{B261B85D-9453-304F-858E-777069128F79}"/>
              </a:ext>
            </a:extLst>
          </p:cNvPr>
          <p:cNvSpPr txBox="1">
            <a:spLocks/>
          </p:cNvSpPr>
          <p:nvPr/>
        </p:nvSpPr>
        <p:spPr>
          <a:xfrm>
            <a:off x="304800" y="6645274"/>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0000"/>
                </a:solidFill>
                <a:latin typeface="Arial"/>
              </a:rPr>
              <a:t>www.nasa.gov   |</a:t>
            </a:r>
          </a:p>
        </p:txBody>
      </p:sp>
      <p:sp>
        <p:nvSpPr>
          <p:cNvPr id="25" name="Slide Number Placeholder 4">
            <a:extLst>
              <a:ext uri="{FF2B5EF4-FFF2-40B4-BE49-F238E27FC236}">
                <a16:creationId xmlns:a16="http://schemas.microsoft.com/office/drawing/2014/main" id="{94156FAE-857E-3F40-9A80-DD1E0B954235}"/>
              </a:ext>
            </a:extLst>
          </p:cNvPr>
          <p:cNvSpPr txBox="1">
            <a:spLocks/>
          </p:cNvSpPr>
          <p:nvPr/>
        </p:nvSpPr>
        <p:spPr>
          <a:xfrm>
            <a:off x="1216793" y="66452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solidFill>
                  <a:srgbClr val="000000"/>
                </a:solidFill>
                <a:latin typeface="Arial"/>
              </a:rPr>
              <a:pPr/>
              <a:t>5</a:t>
            </a:fld>
            <a:endParaRPr lang="en-US">
              <a:solidFill>
                <a:srgbClr val="000000"/>
              </a:solidFill>
              <a:latin typeface="Arial"/>
            </a:endParaRPr>
          </a:p>
        </p:txBody>
      </p:sp>
    </p:spTree>
    <p:extLst>
      <p:ext uri="{BB962C8B-B14F-4D97-AF65-F5344CB8AC3E}">
        <p14:creationId xmlns:p14="http://schemas.microsoft.com/office/powerpoint/2010/main" val="2199202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383BEE-C128-F040-8EA4-BF866D017145}"/>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2046514" y="0"/>
            <a:ext cx="10145486" cy="6858000"/>
          </a:xfrm>
          <a:prstGeom prst="rect">
            <a:avLst/>
          </a:prstGeom>
          <a:noFill/>
          <a:ln w="9525">
            <a:noFill/>
            <a:miter lim="800000"/>
            <a:headEnd/>
            <a:tailEnd/>
          </a:ln>
          <a:effectLst/>
        </p:spPr>
      </p:pic>
      <p:pic>
        <p:nvPicPr>
          <p:cNvPr id="8" name="Picture 6">
            <a:extLst>
              <a:ext uri="{FF2B5EF4-FFF2-40B4-BE49-F238E27FC236}">
                <a16:creationId xmlns:a16="http://schemas.microsoft.com/office/drawing/2014/main" id="{41D3B41A-D8F0-D54C-AAE8-657BCA23CDD3}"/>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2063266" y="1155695"/>
            <a:ext cx="10128734" cy="4807840"/>
          </a:xfrm>
          <a:prstGeom prst="rect">
            <a:avLst/>
          </a:prstGeom>
          <a:noFill/>
          <a:ln w="9525">
            <a:noFill/>
            <a:miter lim="800000"/>
            <a:headEnd/>
            <a:tailEnd/>
          </a:ln>
          <a:effectLst/>
        </p:spPr>
      </p:pic>
      <p:sp>
        <p:nvSpPr>
          <p:cNvPr id="37" name="Rounded Rectangle 36">
            <a:extLst>
              <a:ext uri="{FF2B5EF4-FFF2-40B4-BE49-F238E27FC236}">
                <a16:creationId xmlns:a16="http://schemas.microsoft.com/office/drawing/2014/main" id="{37E6831F-47B8-4A4A-9EB8-4CD4BF92DF89}"/>
              </a:ext>
            </a:extLst>
          </p:cNvPr>
          <p:cNvSpPr/>
          <p:nvPr/>
        </p:nvSpPr>
        <p:spPr>
          <a:xfrm>
            <a:off x="4262087" y="5274603"/>
            <a:ext cx="7449274" cy="354727"/>
          </a:xfrm>
          <a:prstGeom prst="roundRect">
            <a:avLst/>
          </a:prstGeom>
          <a:gradFill flip="none" rotWithShape="1">
            <a:gsLst>
              <a:gs pos="54000">
                <a:srgbClr val="2D2D8A">
                  <a:lumMod val="20000"/>
                  <a:lumOff val="80000"/>
                </a:srgbClr>
              </a:gs>
              <a:gs pos="1000">
                <a:srgbClr val="FFFFFF"/>
              </a:gs>
              <a:gs pos="97000">
                <a:srgbClr val="2D2D8A">
                  <a:lumMod val="40000"/>
                  <a:lumOff val="60000"/>
                </a:srgbClr>
              </a:gs>
            </a:gsLst>
            <a:lin ang="0" scaled="1"/>
            <a:tileRect/>
          </a:gradFill>
          <a:ln w="25400" cap="rnd" cmpd="sng" algn="ctr">
            <a:noFill/>
            <a:prstDash val="solid"/>
            <a:roun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Helvetica"/>
              <a:ea typeface="ＭＳ Ｐゴシック"/>
              <a:cs typeface="+mn-cs"/>
            </a:endParaRPr>
          </a:p>
        </p:txBody>
      </p:sp>
      <p:sp>
        <p:nvSpPr>
          <p:cNvPr id="33" name="Rectangle 32">
            <a:extLst>
              <a:ext uri="{FF2B5EF4-FFF2-40B4-BE49-F238E27FC236}">
                <a16:creationId xmlns:a16="http://schemas.microsoft.com/office/drawing/2014/main" id="{B453FAD0-1345-BD42-BEAD-6746200A37E5}"/>
              </a:ext>
            </a:extLst>
          </p:cNvPr>
          <p:cNvSpPr/>
          <p:nvPr/>
        </p:nvSpPr>
        <p:spPr>
          <a:xfrm>
            <a:off x="0" y="-1"/>
            <a:ext cx="2046514" cy="6857999"/>
          </a:xfrm>
          <a:prstGeom prst="rect">
            <a:avLst/>
          </a:prstGeom>
          <a:solidFill>
            <a:srgbClr val="00B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a:ea typeface="+mn-ea"/>
                <a:cs typeface="+mn-cs"/>
              </a:rPr>
              <a:t>Evolution of Airspace Operations and Safety</a:t>
            </a:r>
          </a:p>
        </p:txBody>
      </p:sp>
      <p:sp>
        <p:nvSpPr>
          <p:cNvPr id="3" name="Date Placeholder 2">
            <a:extLst>
              <a:ext uri="{FF2B5EF4-FFF2-40B4-BE49-F238E27FC236}">
                <a16:creationId xmlns:a16="http://schemas.microsoft.com/office/drawing/2014/main" id="{D7FB4A6A-1074-A14E-9260-066C527E9B2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7F4F0E20-D43A-D748-A46E-78940C40513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itle 36">
            <a:extLst>
              <a:ext uri="{FF2B5EF4-FFF2-40B4-BE49-F238E27FC236}">
                <a16:creationId xmlns:a16="http://schemas.microsoft.com/office/drawing/2014/main" id="{9665F0BA-5893-6344-941F-4F39B3921E15}"/>
              </a:ext>
            </a:extLst>
          </p:cNvPr>
          <p:cNvSpPr txBox="1">
            <a:spLocks/>
          </p:cNvSpPr>
          <p:nvPr/>
        </p:nvSpPr>
        <p:spPr>
          <a:xfrm rot="16200000">
            <a:off x="1846578" y="3753832"/>
            <a:ext cx="1240981" cy="352426"/>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S-curves</a:t>
            </a:r>
          </a:p>
        </p:txBody>
      </p:sp>
      <p:cxnSp>
        <p:nvCxnSpPr>
          <p:cNvPr id="10" name="Straight Connector 9">
            <a:extLst>
              <a:ext uri="{FF2B5EF4-FFF2-40B4-BE49-F238E27FC236}">
                <a16:creationId xmlns:a16="http://schemas.microsoft.com/office/drawing/2014/main" id="{365A632A-F110-7743-992B-9A1A4188DBFC}"/>
              </a:ext>
            </a:extLst>
          </p:cNvPr>
          <p:cNvCxnSpPr/>
          <p:nvPr/>
        </p:nvCxnSpPr>
        <p:spPr>
          <a:xfrm flipH="1">
            <a:off x="8797083" y="2022443"/>
            <a:ext cx="22110" cy="4704551"/>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8A32D1F-BB79-8E48-9D3C-AA912118DEF5}"/>
              </a:ext>
            </a:extLst>
          </p:cNvPr>
          <p:cNvCxnSpPr/>
          <p:nvPr/>
        </p:nvCxnSpPr>
        <p:spPr>
          <a:xfrm>
            <a:off x="5712713" y="2143710"/>
            <a:ext cx="55071" cy="4560429"/>
          </a:xfrm>
          <a:prstGeom prst="line">
            <a:avLst/>
          </a:prstGeom>
          <a:ln w="12700" cap="flat" cmpd="sng" algn="ctr">
            <a:solidFill>
              <a:schemeClr val="bg2">
                <a:lumMod val="50000"/>
              </a:schemeClr>
            </a:solidFill>
            <a:prstDash val="dot"/>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12" name="Picture 8">
            <a:extLst>
              <a:ext uri="{FF2B5EF4-FFF2-40B4-BE49-F238E27FC236}">
                <a16:creationId xmlns:a16="http://schemas.microsoft.com/office/drawing/2014/main" id="{A93B72A1-9278-5440-B859-AD30D673DB07}"/>
              </a:ext>
            </a:extLst>
          </p:cNvPr>
          <p:cNvPicPr>
            <a:picLocks noChangeAspect="1" noChangeArrowheads="1"/>
          </p:cNvPicPr>
          <p:nvPr/>
        </p:nvPicPr>
        <mc:AlternateContent xmlns:mc="http://schemas.openxmlformats.org/markup-compatibility/2006">
          <mc:Choice xmlns="" xmlns:mv="urn:schemas-microsoft-com:mac:vml" xmlns:ma="http://schemas.microsoft.com/office/mac/drawingml/2008/main" Requires="ma">
            <p:blipFill>
              <a:blip r:embed="rId7"/>
              <a:srcRect/>
              <a:stretch>
                <a:fillRect/>
              </a:stretch>
            </p:blipFill>
          </mc:Choice>
          <mc:Fallback>
            <p:blipFill>
              <a:blip r:embed="rId8"/>
              <a:srcRect/>
              <a:stretch>
                <a:fillRect/>
              </a:stretch>
            </p:blipFill>
          </mc:Fallback>
        </mc:AlternateContent>
        <p:spPr bwMode="auto">
          <a:xfrm>
            <a:off x="6141239" y="2504823"/>
            <a:ext cx="2124820" cy="2020347"/>
          </a:xfrm>
          <a:prstGeom prst="rect">
            <a:avLst/>
          </a:prstGeom>
          <a:noFill/>
          <a:ln w="9525">
            <a:noFill/>
            <a:miter lim="800000"/>
            <a:headEnd/>
            <a:tailEnd/>
          </a:ln>
          <a:effectLst/>
        </p:spPr>
      </p:pic>
      <p:sp>
        <p:nvSpPr>
          <p:cNvPr id="13" name="Title 36">
            <a:extLst>
              <a:ext uri="{FF2B5EF4-FFF2-40B4-BE49-F238E27FC236}">
                <a16:creationId xmlns:a16="http://schemas.microsoft.com/office/drawing/2014/main" id="{A8215B86-460B-FD43-82FE-A75648ABD8EA}"/>
              </a:ext>
            </a:extLst>
          </p:cNvPr>
          <p:cNvSpPr txBox="1">
            <a:spLocks/>
          </p:cNvSpPr>
          <p:nvPr/>
        </p:nvSpPr>
        <p:spPr>
          <a:xfrm rot="21120417">
            <a:off x="2719009" y="2421632"/>
            <a:ext cx="3353452" cy="411499"/>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F5597"/>
                </a:solidFill>
                <a:effectLst/>
                <a:uLnTx/>
                <a:uFillTx/>
                <a:latin typeface="Arial" panose="020B0604020202020204" pitchFamily="34" charset="0"/>
                <a:ea typeface="+mn-ea"/>
                <a:cs typeface="Arial" panose="020B0604020202020204" pitchFamily="34" charset="0"/>
              </a:rPr>
              <a:t> + Efficiency and proactive planning</a:t>
            </a:r>
          </a:p>
        </p:txBody>
      </p:sp>
      <p:sp>
        <p:nvSpPr>
          <p:cNvPr id="14" name="Title 36">
            <a:extLst>
              <a:ext uri="{FF2B5EF4-FFF2-40B4-BE49-F238E27FC236}">
                <a16:creationId xmlns:a16="http://schemas.microsoft.com/office/drawing/2014/main" id="{B1AB1BDF-B221-FB41-B8C9-DDAC916C6DEC}"/>
              </a:ext>
            </a:extLst>
          </p:cNvPr>
          <p:cNvSpPr txBox="1">
            <a:spLocks/>
          </p:cNvSpPr>
          <p:nvPr/>
        </p:nvSpPr>
        <p:spPr>
          <a:xfrm rot="21115346">
            <a:off x="9152974" y="1260807"/>
            <a:ext cx="2221602" cy="711458"/>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 + Complexity, scalability,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   and dynamic adaptation</a:t>
            </a:r>
          </a:p>
        </p:txBody>
      </p:sp>
      <p:pic>
        <p:nvPicPr>
          <p:cNvPr id="15" name="Picture 19">
            <a:extLst>
              <a:ext uri="{FF2B5EF4-FFF2-40B4-BE49-F238E27FC236}">
                <a16:creationId xmlns:a16="http://schemas.microsoft.com/office/drawing/2014/main" id="{ED9D6072-1091-ED43-B433-4A8ED4208E24}"/>
              </a:ext>
            </a:extLst>
          </p:cNvPr>
          <p:cNvPicPr>
            <a:picLocks noChangeAspect="1" noChangeArrowheads="1"/>
          </p:cNvPicPr>
          <p:nvPr/>
        </p:nvPicPr>
        <p:blipFill>
          <a:blip r:embed="rId9">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542436" y="1078272"/>
            <a:ext cx="254906" cy="5210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a:extLst>
              <a:ext uri="{FF2B5EF4-FFF2-40B4-BE49-F238E27FC236}">
                <a16:creationId xmlns:a16="http://schemas.microsoft.com/office/drawing/2014/main" id="{2617CF8E-2F0D-354F-9E9B-5546555798ED}"/>
              </a:ext>
            </a:extLst>
          </p:cNvPr>
          <p:cNvPicPr>
            <a:picLocks noChangeAspect="1" noChangeArrowheads="1"/>
          </p:cNvPicPr>
          <p:nvPr/>
        </p:nvPicPr>
        <p:blipFill>
          <a:blip r:embed="rId10"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2643283" y="6137719"/>
            <a:ext cx="9072698" cy="23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36">
            <a:extLst>
              <a:ext uri="{FF2B5EF4-FFF2-40B4-BE49-F238E27FC236}">
                <a16:creationId xmlns:a16="http://schemas.microsoft.com/office/drawing/2014/main" id="{601B20C6-B8BE-4D44-9771-D5F567C96B1F}"/>
              </a:ext>
            </a:extLst>
          </p:cNvPr>
          <p:cNvSpPr txBox="1">
            <a:spLocks/>
          </p:cNvSpPr>
          <p:nvPr/>
        </p:nvSpPr>
        <p:spPr>
          <a:xfrm>
            <a:off x="2857423" y="6297739"/>
            <a:ext cx="2762250" cy="375921"/>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(Today)</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lumMod val="85000"/>
                  <a:lumOff val="15000"/>
                </a:srgbClr>
              </a:solidFill>
              <a:effectLst/>
              <a:uLnTx/>
              <a:uFillTx/>
              <a:latin typeface="Arial"/>
              <a:ea typeface="+mn-ea"/>
              <a:cs typeface="+mn-cs"/>
            </a:endParaRPr>
          </a:p>
        </p:txBody>
      </p:sp>
      <p:sp>
        <p:nvSpPr>
          <p:cNvPr id="18" name="Title 36">
            <a:extLst>
              <a:ext uri="{FF2B5EF4-FFF2-40B4-BE49-F238E27FC236}">
                <a16:creationId xmlns:a16="http://schemas.microsoft.com/office/drawing/2014/main" id="{1DB4D57C-B286-6B45-8539-3663EAF0AA02}"/>
              </a:ext>
            </a:extLst>
          </p:cNvPr>
          <p:cNvSpPr txBox="1">
            <a:spLocks/>
          </p:cNvSpPr>
          <p:nvPr/>
        </p:nvSpPr>
        <p:spPr>
          <a:xfrm>
            <a:off x="5836584" y="6297736"/>
            <a:ext cx="2688168" cy="386080"/>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(~2035)</a:t>
            </a:r>
          </a:p>
        </p:txBody>
      </p:sp>
      <p:sp>
        <p:nvSpPr>
          <p:cNvPr id="19" name="Title 36">
            <a:extLst>
              <a:ext uri="{FF2B5EF4-FFF2-40B4-BE49-F238E27FC236}">
                <a16:creationId xmlns:a16="http://schemas.microsoft.com/office/drawing/2014/main" id="{C291C00F-AC60-BD47-9731-2B501E1ACF39}"/>
              </a:ext>
            </a:extLst>
          </p:cNvPr>
          <p:cNvSpPr txBox="1">
            <a:spLocks/>
          </p:cNvSpPr>
          <p:nvPr/>
        </p:nvSpPr>
        <p:spPr>
          <a:xfrm>
            <a:off x="9639655" y="6297736"/>
            <a:ext cx="1143000" cy="386080"/>
          </a:xfrm>
          <a:prstGeom prst="rect">
            <a:avLst/>
          </a:prstGeom>
        </p:spPr>
        <p:txBody>
          <a:bodyPr lIns="70211" tIns="35106" rIns="70211" bIns="35106"/>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(~2045)</a:t>
            </a:r>
          </a:p>
        </p:txBody>
      </p:sp>
      <p:pic>
        <p:nvPicPr>
          <p:cNvPr id="20" name="Picture 2">
            <a:extLst>
              <a:ext uri="{FF2B5EF4-FFF2-40B4-BE49-F238E27FC236}">
                <a16:creationId xmlns:a16="http://schemas.microsoft.com/office/drawing/2014/main" id="{E37BEE36-67F3-464A-995B-5122F46BEB0D}"/>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9162247" y="1837073"/>
            <a:ext cx="2086550" cy="2035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a:extLst>
              <a:ext uri="{FF2B5EF4-FFF2-40B4-BE49-F238E27FC236}">
                <a16:creationId xmlns:a16="http://schemas.microsoft.com/office/drawing/2014/main" id="{082572E0-F14A-BB40-8498-CF1E26BE6C1D}"/>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3139204" y="2901916"/>
            <a:ext cx="2064023" cy="187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9">
            <a:extLst>
              <a:ext uri="{FF2B5EF4-FFF2-40B4-BE49-F238E27FC236}">
                <a16:creationId xmlns:a16="http://schemas.microsoft.com/office/drawing/2014/main" id="{A7C17F41-575A-B64D-BC6C-EBC481D67867}"/>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5778521" y="3860805"/>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DC4DB04D-67E0-574C-92C6-89395850622D}"/>
              </a:ext>
            </a:extLst>
          </p:cNvPr>
          <p:cNvSpPr/>
          <p:nvPr/>
        </p:nvSpPr>
        <p:spPr>
          <a:xfrm>
            <a:off x="6935303" y="4454102"/>
            <a:ext cx="1840904" cy="378674"/>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Collaborative</a:t>
            </a:r>
            <a:endPar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ＭＳ Ｐゴシック" charset="-128"/>
              <a:cs typeface="Arial" panose="020B0604020202020204" pitchFamily="34" charset="0"/>
            </a:endParaRPr>
          </a:p>
        </p:txBody>
      </p:sp>
      <p:sp>
        <p:nvSpPr>
          <p:cNvPr id="24" name="Title 36">
            <a:extLst>
              <a:ext uri="{FF2B5EF4-FFF2-40B4-BE49-F238E27FC236}">
                <a16:creationId xmlns:a16="http://schemas.microsoft.com/office/drawing/2014/main" id="{E04129C1-4749-124C-BB4D-31051545C624}"/>
              </a:ext>
            </a:extLst>
          </p:cNvPr>
          <p:cNvSpPr txBox="1">
            <a:spLocks/>
          </p:cNvSpPr>
          <p:nvPr/>
        </p:nvSpPr>
        <p:spPr>
          <a:xfrm rot="20927148">
            <a:off x="5871991" y="1719658"/>
            <a:ext cx="2997657" cy="690880"/>
          </a:xfrm>
          <a:prstGeom prst="rect">
            <a:avLst/>
          </a:prstGeom>
        </p:spPr>
        <p:txBody>
          <a:bodyPr lIns="70211" tIns="35106" rIns="70211" bIns="35106"/>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2F5597"/>
                </a:solidFill>
                <a:effectLst/>
                <a:uLnTx/>
                <a:uFillTx/>
                <a:latin typeface="Arial" panose="020B0604020202020204" pitchFamily="34" charset="0"/>
                <a:ea typeface="+mn-ea"/>
                <a:cs typeface="Arial" panose="020B0604020202020204" pitchFamily="34" charset="0"/>
              </a:rPr>
              <a:t> + Service-oriented architecture for     tailored missions-oriented services</a:t>
            </a:r>
          </a:p>
        </p:txBody>
      </p:sp>
      <p:pic>
        <p:nvPicPr>
          <p:cNvPr id="25" name="Picture 29">
            <a:extLst>
              <a:ext uri="{FF2B5EF4-FFF2-40B4-BE49-F238E27FC236}">
                <a16:creationId xmlns:a16="http://schemas.microsoft.com/office/drawing/2014/main" id="{3E717324-5EF3-434B-8B77-4F6C2F459ED1}"/>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988057" y="3055843"/>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83">
            <a:extLst>
              <a:ext uri="{FF2B5EF4-FFF2-40B4-BE49-F238E27FC236}">
                <a16:creationId xmlns:a16="http://schemas.microsoft.com/office/drawing/2014/main" id="{79D9BD53-B337-6E41-991B-4FDAA8A7120D}"/>
              </a:ext>
            </a:extLst>
          </p:cNvPr>
          <p:cNvSpPr>
            <a:spLocks noChangeArrowheads="1"/>
          </p:cNvSpPr>
          <p:nvPr/>
        </p:nvSpPr>
        <p:spPr bwMode="auto">
          <a:xfrm>
            <a:off x="9223005" y="4013143"/>
            <a:ext cx="2362196" cy="378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0211" tIns="35106" rIns="70211" bIns="35106">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srgbClr val="595959"/>
                </a:solidFill>
                <a:effectLst/>
                <a:uLnTx/>
                <a:uFillTx/>
                <a:latin typeface="Arial" panose="020B0604020202020204" pitchFamily="34" charset="0"/>
                <a:ea typeface="ＭＳ Ｐゴシック" panose="020B0600070205080204" pitchFamily="34" charset="-128"/>
                <a:cs typeface="Arial" panose="020B0604020202020204" pitchFamily="34" charset="0"/>
              </a:rPr>
              <a:t>Highly-Automated</a:t>
            </a:r>
          </a:p>
        </p:txBody>
      </p:sp>
      <p:sp>
        <p:nvSpPr>
          <p:cNvPr id="27" name="Title 36">
            <a:extLst>
              <a:ext uri="{FF2B5EF4-FFF2-40B4-BE49-F238E27FC236}">
                <a16:creationId xmlns:a16="http://schemas.microsoft.com/office/drawing/2014/main" id="{6E7A52B6-337D-DE41-BAF2-F17927F3E1F7}"/>
              </a:ext>
            </a:extLst>
          </p:cNvPr>
          <p:cNvSpPr txBox="1">
            <a:spLocks/>
          </p:cNvSpPr>
          <p:nvPr/>
        </p:nvSpPr>
        <p:spPr>
          <a:xfrm>
            <a:off x="6935303" y="5305101"/>
            <a:ext cx="4431309" cy="295406"/>
          </a:xfrm>
          <a:prstGeom prst="rect">
            <a:avLst/>
          </a:prstGeom>
        </p:spPr>
        <p:txBody>
          <a:bodyPr lIns="70211" tIns="35106" rIns="70211" bIns="35106"/>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Digital Transformation of Air Traffic Management</a:t>
            </a:r>
          </a:p>
        </p:txBody>
      </p:sp>
      <p:pic>
        <p:nvPicPr>
          <p:cNvPr id="28" name="Picture 27">
            <a:extLst>
              <a:ext uri="{FF2B5EF4-FFF2-40B4-BE49-F238E27FC236}">
                <a16:creationId xmlns:a16="http://schemas.microsoft.com/office/drawing/2014/main" id="{D92DF907-A4D7-1B43-AE21-5B9A67281B43}"/>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885948" y="4687372"/>
            <a:ext cx="2639651" cy="971971"/>
          </a:xfrm>
          <a:prstGeom prst="rect">
            <a:avLst/>
          </a:prstGeom>
          <a:noFill/>
          <a:ln>
            <a:noFill/>
          </a:ln>
          <a:effectLst>
            <a:outerShdw blurRad="50800" dist="38100" dir="270000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5AEA7467-4C81-D84F-9D65-EA75E94CCA9A}"/>
              </a:ext>
            </a:extLst>
          </p:cNvPr>
          <p:cNvSpPr/>
          <p:nvPr/>
        </p:nvSpPr>
        <p:spPr>
          <a:xfrm>
            <a:off x="2844348" y="4677453"/>
            <a:ext cx="1562100" cy="378674"/>
          </a:xfrm>
          <a:prstGeom prst="rect">
            <a:avLst/>
          </a:prstGeom>
        </p:spPr>
        <p:txBody>
          <a:bodyPr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Trajectory</a:t>
            </a:r>
          </a:p>
        </p:txBody>
      </p:sp>
      <p:sp>
        <p:nvSpPr>
          <p:cNvPr id="30" name="Rectangle 29">
            <a:extLst>
              <a:ext uri="{FF2B5EF4-FFF2-40B4-BE49-F238E27FC236}">
                <a16:creationId xmlns:a16="http://schemas.microsoft.com/office/drawing/2014/main" id="{A2DB6FF3-B83D-234F-9B1D-4D6FA8F2A316}"/>
              </a:ext>
            </a:extLst>
          </p:cNvPr>
          <p:cNvSpPr/>
          <p:nvPr/>
        </p:nvSpPr>
        <p:spPr>
          <a:xfrm>
            <a:off x="2877407" y="5697395"/>
            <a:ext cx="2710926"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Automated in-time safety monitoring and alerting services</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sp>
        <p:nvSpPr>
          <p:cNvPr id="31" name="Rectangle 30">
            <a:extLst>
              <a:ext uri="{FF2B5EF4-FFF2-40B4-BE49-F238E27FC236}">
                <a16:creationId xmlns:a16="http://schemas.microsoft.com/office/drawing/2014/main" id="{E22E884C-F4C5-6F48-82BB-0BAD3E9DA928}"/>
              </a:ext>
            </a:extLst>
          </p:cNvPr>
          <p:cNvSpPr/>
          <p:nvPr/>
        </p:nvSpPr>
        <p:spPr>
          <a:xfrm>
            <a:off x="5860824" y="5697395"/>
            <a:ext cx="2666102"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Integrated predictive risk mitigation across domains</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sp>
        <p:nvSpPr>
          <p:cNvPr id="32" name="Rectangle 31">
            <a:extLst>
              <a:ext uri="{FF2B5EF4-FFF2-40B4-BE49-F238E27FC236}">
                <a16:creationId xmlns:a16="http://schemas.microsoft.com/office/drawing/2014/main" id="{9DC3A195-EBEC-C64A-BE54-063C2923F9A5}"/>
              </a:ext>
            </a:extLst>
          </p:cNvPr>
          <p:cNvSpPr/>
          <p:nvPr/>
        </p:nvSpPr>
        <p:spPr>
          <a:xfrm>
            <a:off x="8839946" y="5697395"/>
            <a:ext cx="2853924" cy="471007"/>
          </a:xfrm>
          <a:prstGeom prst="rect">
            <a:avLst/>
          </a:prstGeom>
        </p:spPr>
        <p:txBody>
          <a:bodyPr wrap="square" lIns="70211" tIns="35106" rIns="70211" bIns="35106">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Automatically-assured adaptive </a:t>
            </a:r>
            <a:b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br>
            <a:r>
              <a:rPr kumimoji="0" lang="en-US" sz="1300" b="0" i="1" u="none" strike="noStrike" kern="1200" cap="none" spc="0" normalizeH="0" baseline="0" noProof="0" dirty="0">
                <a:ln>
                  <a:noFill/>
                </a:ln>
                <a:solidFill>
                  <a:srgbClr val="4472C4">
                    <a:lumMod val="75000"/>
                  </a:srgbClr>
                </a:solidFill>
                <a:effectLst/>
                <a:uLnTx/>
                <a:uFillTx/>
                <a:latin typeface="Arial"/>
                <a:ea typeface="+mn-ea"/>
                <a:cs typeface="Arial" panose="020B0604020202020204" pitchFamily="34" charset="0"/>
              </a:rPr>
              <a:t>in-time safety management</a:t>
            </a:r>
            <a:endParaRPr kumimoji="0" lang="en-US" sz="1300" b="0" i="1" u="none" strike="noStrike" kern="1200" cap="none" spc="0" normalizeH="0" baseline="0" noProof="0" dirty="0">
              <a:ln>
                <a:noFill/>
              </a:ln>
              <a:solidFill>
                <a:srgbClr val="4472C4">
                  <a:lumMod val="75000"/>
                </a:srgbClr>
              </a:solidFill>
              <a:effectLst/>
              <a:uLnTx/>
              <a:uFillTx/>
              <a:latin typeface="Arial"/>
              <a:ea typeface="ＭＳ Ｐゴシック" charset="-128"/>
              <a:cs typeface="Arial" panose="020B0604020202020204" pitchFamily="34" charset="0"/>
            </a:endParaRPr>
          </a:p>
        </p:txBody>
      </p:sp>
      <p:pic>
        <p:nvPicPr>
          <p:cNvPr id="34" name="Picture 33">
            <a:extLst>
              <a:ext uri="{FF2B5EF4-FFF2-40B4-BE49-F238E27FC236}">
                <a16:creationId xmlns:a16="http://schemas.microsoft.com/office/drawing/2014/main" id="{71C8EDCF-61B2-6741-9AF3-436B1B499F5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335986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Date Placeholder 2">
            <a:extLst>
              <a:ext uri="{FF2B5EF4-FFF2-40B4-BE49-F238E27FC236}">
                <a16:creationId xmlns:a16="http://schemas.microsoft.com/office/drawing/2014/main" id="{5C4D19B0-682E-9E41-9D21-C0217402BA26}"/>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FFFFFF">
                    <a:lumMod val="50000"/>
                  </a:srgbClr>
                </a:solidFill>
                <a:effectLst/>
                <a:uLnTx/>
                <a:uFillTx/>
                <a:latin typeface="Arial" panose="020B0604020202020204" pitchFamily="34" charset="0"/>
                <a:ea typeface="+mn-ea"/>
                <a:cs typeface="Arial" panose="020B0604020202020204" pitchFamily="34" charset="0"/>
              </a:rPr>
              <a:t>www.nasa.gov</a:t>
            </a:r>
            <a:r>
              <a:rPr kumimoji="0" lang="en-US" sz="800" b="0" i="0" u="none" strike="noStrike" kern="1200" cap="none" spc="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61" name="Slide Number Placeholder 3">
            <a:extLst>
              <a:ext uri="{FF2B5EF4-FFF2-40B4-BE49-F238E27FC236}">
                <a16:creationId xmlns:a16="http://schemas.microsoft.com/office/drawing/2014/main" id="{2EB76FF3-7529-5C47-A21D-610F3FAD1BBC}"/>
              </a:ext>
            </a:extLst>
          </p:cNvPr>
          <p:cNvSpPr>
            <a:spLocks noGrp="1"/>
          </p:cNvSpPr>
          <p:nvPr>
            <p:ph type="sldNum" sz="quarter" idx="12"/>
          </p:nvPr>
        </p:nvSpPr>
        <p:spPr>
          <a:xfrm>
            <a:off x="1006518" y="6435001"/>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50000"/>
                    <a:lumOff val="50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chemeClr val="tx1">
                  <a:lumMod val="50000"/>
                  <a:lumOff val="50000"/>
                </a:schemeClr>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AF2106B3-75B5-5140-9371-81A262BC27A2}"/>
              </a:ext>
            </a:extLst>
          </p:cNvPr>
          <p:cNvSpPr/>
          <p:nvPr/>
        </p:nvSpPr>
        <p:spPr>
          <a:xfrm>
            <a:off x="310074" y="4003385"/>
            <a:ext cx="3561347"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698CD"/>
                </a:solidFill>
                <a:effectLst/>
                <a:uLnTx/>
                <a:uFillTx/>
                <a:latin typeface="Arial" panose="020B0604020202020204" pitchFamily="34" charset="0"/>
                <a:ea typeface="+mn-ea"/>
                <a:cs typeface="Arial" panose="020B0604020202020204" pitchFamily="34" charset="0"/>
              </a:rPr>
              <a:t>ARMD PROGRAMS </a:t>
            </a:r>
            <a:endParaRPr kumimoji="0" lang="en-US" sz="1800" b="0" i="0" u="none" strike="noStrike" kern="1200" cap="none" spc="0" normalizeH="0" baseline="0" noProof="0" dirty="0">
              <a:ln>
                <a:noFill/>
              </a:ln>
              <a:solidFill>
                <a:srgbClr val="1698CD"/>
              </a:solidFill>
              <a:effectLst/>
              <a:uLnTx/>
              <a:uFillTx/>
              <a:latin typeface="Arial" panose="020B0604020202020204" pitchFamily="34" charset="0"/>
              <a:ea typeface="+mn-ea"/>
              <a:cs typeface="Arial" panose="020B0604020202020204" pitchFamily="34" charset="0"/>
            </a:endParaRPr>
          </a:p>
        </p:txBody>
      </p:sp>
      <p:pic>
        <p:nvPicPr>
          <p:cNvPr id="51" name="Picture 50">
            <a:extLst>
              <a:ext uri="{FF2B5EF4-FFF2-40B4-BE49-F238E27FC236}">
                <a16:creationId xmlns:a16="http://schemas.microsoft.com/office/drawing/2014/main" id="{953C1C29-D3B3-104A-8C0A-E209541D1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20581" y="2577441"/>
            <a:ext cx="2574408" cy="1032737"/>
          </a:xfrm>
          <a:prstGeom prst="rect">
            <a:avLst/>
          </a:prstGeom>
        </p:spPr>
      </p:pic>
      <p:sp>
        <p:nvSpPr>
          <p:cNvPr id="52" name="Rectangle 51">
            <a:extLst>
              <a:ext uri="{FF2B5EF4-FFF2-40B4-BE49-F238E27FC236}">
                <a16:creationId xmlns:a16="http://schemas.microsoft.com/office/drawing/2014/main" id="{43B2C809-6D97-2D45-829B-83EA200208C7}"/>
              </a:ext>
            </a:extLst>
          </p:cNvPr>
          <p:cNvSpPr/>
          <p:nvPr/>
        </p:nvSpPr>
        <p:spPr>
          <a:xfrm>
            <a:off x="8363071" y="1000476"/>
            <a:ext cx="2486247" cy="2407007"/>
          </a:xfrm>
          <a:prstGeom prst="rect">
            <a:avLst/>
          </a:prstGeom>
          <a:solidFill>
            <a:srgbClr val="F58D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53" name="Rectangle 52">
            <a:extLst>
              <a:ext uri="{FF2B5EF4-FFF2-40B4-BE49-F238E27FC236}">
                <a16:creationId xmlns:a16="http://schemas.microsoft.com/office/drawing/2014/main" id="{86AC62DC-E9FB-D942-88AF-CF189E6E54FC}"/>
              </a:ext>
            </a:extLst>
          </p:cNvPr>
          <p:cNvSpPr/>
          <p:nvPr/>
        </p:nvSpPr>
        <p:spPr>
          <a:xfrm>
            <a:off x="8364946" y="688652"/>
            <a:ext cx="2484370" cy="43506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59" name="Picture 58" descr="1_web.png">
            <a:extLst>
              <a:ext uri="{FF2B5EF4-FFF2-40B4-BE49-F238E27FC236}">
                <a16:creationId xmlns:a16="http://schemas.microsoft.com/office/drawing/2014/main" id="{254AFEC6-951A-3440-B048-2018478ADF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1753" y="2900176"/>
            <a:ext cx="338248" cy="338248"/>
          </a:xfrm>
          <a:prstGeom prst="rect">
            <a:avLst/>
          </a:prstGeom>
        </p:spPr>
      </p:pic>
      <p:pic>
        <p:nvPicPr>
          <p:cNvPr id="69" name="Picture 68" descr="2_web.png">
            <a:extLst>
              <a:ext uri="{FF2B5EF4-FFF2-40B4-BE49-F238E27FC236}">
                <a16:creationId xmlns:a16="http://schemas.microsoft.com/office/drawing/2014/main" id="{0ABC52CD-36A3-404B-BE41-0B20B8B0D1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60772" y="2900176"/>
            <a:ext cx="338248" cy="338248"/>
          </a:xfrm>
          <a:prstGeom prst="rect">
            <a:avLst/>
          </a:prstGeom>
        </p:spPr>
      </p:pic>
      <p:pic>
        <p:nvPicPr>
          <p:cNvPr id="74" name="Picture 73" descr="3_web.png">
            <a:extLst>
              <a:ext uri="{FF2B5EF4-FFF2-40B4-BE49-F238E27FC236}">
                <a16:creationId xmlns:a16="http://schemas.microsoft.com/office/drawing/2014/main" id="{314663E0-FBC7-834F-987A-CF22E5DF26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59790" y="2900176"/>
            <a:ext cx="338248" cy="338248"/>
          </a:xfrm>
          <a:prstGeom prst="rect">
            <a:avLst/>
          </a:prstGeom>
        </p:spPr>
      </p:pic>
      <p:pic>
        <p:nvPicPr>
          <p:cNvPr id="75" name="Picture 74" descr="5_web.png">
            <a:extLst>
              <a:ext uri="{FF2B5EF4-FFF2-40B4-BE49-F238E27FC236}">
                <a16:creationId xmlns:a16="http://schemas.microsoft.com/office/drawing/2014/main" id="{99D5415E-8356-B44C-87F9-1CAAF857D4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57827" y="2900176"/>
            <a:ext cx="338248" cy="338248"/>
          </a:xfrm>
          <a:prstGeom prst="rect">
            <a:avLst/>
          </a:prstGeom>
        </p:spPr>
      </p:pic>
      <p:pic>
        <p:nvPicPr>
          <p:cNvPr id="76" name="Picture 75" descr="6_web.png">
            <a:extLst>
              <a:ext uri="{FF2B5EF4-FFF2-40B4-BE49-F238E27FC236}">
                <a16:creationId xmlns:a16="http://schemas.microsoft.com/office/drawing/2014/main" id="{39540D48-20F1-AB41-AF69-80C82F7EF3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56845" y="2900176"/>
            <a:ext cx="338248" cy="338248"/>
          </a:xfrm>
          <a:prstGeom prst="rect">
            <a:avLst/>
          </a:prstGeom>
        </p:spPr>
      </p:pic>
      <p:pic>
        <p:nvPicPr>
          <p:cNvPr id="77" name="Picture 76">
            <a:extLst>
              <a:ext uri="{FF2B5EF4-FFF2-40B4-BE49-F238E27FC236}">
                <a16:creationId xmlns:a16="http://schemas.microsoft.com/office/drawing/2014/main" id="{0142FF7B-878D-084D-AC15-FC8B91731BF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644591" y="2900176"/>
            <a:ext cx="352425" cy="338200"/>
          </a:xfrm>
          <a:prstGeom prst="rect">
            <a:avLst/>
          </a:prstGeom>
        </p:spPr>
      </p:pic>
      <p:pic>
        <p:nvPicPr>
          <p:cNvPr id="78" name="Picture 77">
            <a:extLst>
              <a:ext uri="{FF2B5EF4-FFF2-40B4-BE49-F238E27FC236}">
                <a16:creationId xmlns:a16="http://schemas.microsoft.com/office/drawing/2014/main" id="{E06EB71B-C0F0-6647-9505-6154AEAA94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07677" y="2498030"/>
            <a:ext cx="2530733" cy="1109125"/>
          </a:xfrm>
          <a:prstGeom prst="rect">
            <a:avLst/>
          </a:prstGeom>
        </p:spPr>
      </p:pic>
      <p:sp>
        <p:nvSpPr>
          <p:cNvPr id="79" name="Rectangle 78">
            <a:extLst>
              <a:ext uri="{FF2B5EF4-FFF2-40B4-BE49-F238E27FC236}">
                <a16:creationId xmlns:a16="http://schemas.microsoft.com/office/drawing/2014/main" id="{B892A4AB-9576-EA44-B97D-AFC392C7E199}"/>
              </a:ext>
            </a:extLst>
          </p:cNvPr>
          <p:cNvSpPr/>
          <p:nvPr/>
        </p:nvSpPr>
        <p:spPr>
          <a:xfrm>
            <a:off x="5607678" y="1096321"/>
            <a:ext cx="2458731" cy="2308138"/>
          </a:xfrm>
          <a:prstGeom prst="rect">
            <a:avLst/>
          </a:prstGeom>
          <a:solidFill>
            <a:srgbClr val="FFD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0" name="Rectangle 79">
            <a:extLst>
              <a:ext uri="{FF2B5EF4-FFF2-40B4-BE49-F238E27FC236}">
                <a16:creationId xmlns:a16="http://schemas.microsoft.com/office/drawing/2014/main" id="{3A9A5E8A-3B4A-514F-B4BB-AF36A0EFB8B0}"/>
              </a:ext>
            </a:extLst>
          </p:cNvPr>
          <p:cNvSpPr/>
          <p:nvPr/>
        </p:nvSpPr>
        <p:spPr>
          <a:xfrm>
            <a:off x="5607677" y="688675"/>
            <a:ext cx="2461907" cy="432821"/>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81" name="Picture 80" descr="2_web.png">
            <a:extLst>
              <a:ext uri="{FF2B5EF4-FFF2-40B4-BE49-F238E27FC236}">
                <a16:creationId xmlns:a16="http://schemas.microsoft.com/office/drawing/2014/main" id="{BA90DDDB-7FCF-8644-BD7B-E11A95678B0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738922" y="2912544"/>
            <a:ext cx="348465" cy="337906"/>
          </a:xfrm>
          <a:prstGeom prst="rect">
            <a:avLst/>
          </a:prstGeom>
        </p:spPr>
      </p:pic>
      <p:pic>
        <p:nvPicPr>
          <p:cNvPr id="82" name="Picture 81" descr="3_web.png">
            <a:extLst>
              <a:ext uri="{FF2B5EF4-FFF2-40B4-BE49-F238E27FC236}">
                <a16:creationId xmlns:a16="http://schemas.microsoft.com/office/drawing/2014/main" id="{C133758F-1550-9C41-BCB7-514DC75FAD1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166569" y="2912544"/>
            <a:ext cx="348465" cy="337906"/>
          </a:xfrm>
          <a:prstGeom prst="rect">
            <a:avLst/>
          </a:prstGeom>
        </p:spPr>
      </p:pic>
      <p:pic>
        <p:nvPicPr>
          <p:cNvPr id="83" name="Picture 82">
            <a:extLst>
              <a:ext uri="{FF2B5EF4-FFF2-40B4-BE49-F238E27FC236}">
                <a16:creationId xmlns:a16="http://schemas.microsoft.com/office/drawing/2014/main" id="{2D0F9AED-36D5-714F-8888-212A8C0AE158}"/>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594993" y="2912598"/>
            <a:ext cx="363672" cy="337858"/>
          </a:xfrm>
          <a:prstGeom prst="rect">
            <a:avLst/>
          </a:prstGeom>
        </p:spPr>
      </p:pic>
      <p:pic>
        <p:nvPicPr>
          <p:cNvPr id="84" name="Picture 83">
            <a:extLst>
              <a:ext uri="{FF2B5EF4-FFF2-40B4-BE49-F238E27FC236}">
                <a16:creationId xmlns:a16="http://schemas.microsoft.com/office/drawing/2014/main" id="{560FCF3A-1961-3646-9147-03E148CAC6F6}"/>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5608656" y="5449221"/>
            <a:ext cx="2452272" cy="1032737"/>
          </a:xfrm>
          <a:prstGeom prst="rect">
            <a:avLst/>
          </a:prstGeom>
        </p:spPr>
      </p:pic>
      <p:sp>
        <p:nvSpPr>
          <p:cNvPr id="85" name="Rectangle 84">
            <a:extLst>
              <a:ext uri="{FF2B5EF4-FFF2-40B4-BE49-F238E27FC236}">
                <a16:creationId xmlns:a16="http://schemas.microsoft.com/office/drawing/2014/main" id="{0D8BB3A9-F318-7F4A-80D4-B56398170C2A}"/>
              </a:ext>
            </a:extLst>
          </p:cNvPr>
          <p:cNvSpPr/>
          <p:nvPr/>
        </p:nvSpPr>
        <p:spPr>
          <a:xfrm>
            <a:off x="5608656" y="3543030"/>
            <a:ext cx="2451916" cy="2719708"/>
          </a:xfrm>
          <a:prstGeom prst="rect">
            <a:avLst/>
          </a:prstGeom>
          <a:solidFill>
            <a:srgbClr val="BAD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86" name="Picture 85" descr="1_web.png">
            <a:extLst>
              <a:ext uri="{FF2B5EF4-FFF2-40B4-BE49-F238E27FC236}">
                <a16:creationId xmlns:a16="http://schemas.microsoft.com/office/drawing/2014/main" id="{EF9B17F8-0B75-404F-BD7F-CDC512043EA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666999" y="5771956"/>
            <a:ext cx="332475" cy="338248"/>
          </a:xfrm>
          <a:prstGeom prst="rect">
            <a:avLst/>
          </a:prstGeom>
        </p:spPr>
      </p:pic>
      <p:pic>
        <p:nvPicPr>
          <p:cNvPr id="87" name="Picture 86" descr="2_web.png">
            <a:extLst>
              <a:ext uri="{FF2B5EF4-FFF2-40B4-BE49-F238E27FC236}">
                <a16:creationId xmlns:a16="http://schemas.microsoft.com/office/drawing/2014/main" id="{2D8D0690-A460-F443-93C2-7B19720CFF8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064316" y="5771956"/>
            <a:ext cx="332475" cy="338248"/>
          </a:xfrm>
          <a:prstGeom prst="rect">
            <a:avLst/>
          </a:prstGeom>
        </p:spPr>
      </p:pic>
      <p:pic>
        <p:nvPicPr>
          <p:cNvPr id="88" name="Picture 87" descr="3_web.png">
            <a:extLst>
              <a:ext uri="{FF2B5EF4-FFF2-40B4-BE49-F238E27FC236}">
                <a16:creationId xmlns:a16="http://schemas.microsoft.com/office/drawing/2014/main" id="{1D0D956F-03B1-9740-BE6E-29844450ABD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6461633" y="5771956"/>
            <a:ext cx="332475" cy="338248"/>
          </a:xfrm>
          <a:prstGeom prst="rect">
            <a:avLst/>
          </a:prstGeom>
        </p:spPr>
      </p:pic>
      <p:pic>
        <p:nvPicPr>
          <p:cNvPr id="89" name="Picture 88" descr="5_web.png">
            <a:extLst>
              <a:ext uri="{FF2B5EF4-FFF2-40B4-BE49-F238E27FC236}">
                <a16:creationId xmlns:a16="http://schemas.microsoft.com/office/drawing/2014/main" id="{50E1EFBA-0FE5-104A-B6E1-5255A2EA64B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270975" y="5771956"/>
            <a:ext cx="332475" cy="338248"/>
          </a:xfrm>
          <a:prstGeom prst="rect">
            <a:avLst/>
          </a:prstGeom>
        </p:spPr>
      </p:pic>
      <p:pic>
        <p:nvPicPr>
          <p:cNvPr id="90" name="Picture 89" descr="6_web.png">
            <a:extLst>
              <a:ext uri="{FF2B5EF4-FFF2-40B4-BE49-F238E27FC236}">
                <a16:creationId xmlns:a16="http://schemas.microsoft.com/office/drawing/2014/main" id="{01448E3C-F781-5448-9EE2-2456CD04971D}"/>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668292" y="5771956"/>
            <a:ext cx="332475" cy="338248"/>
          </a:xfrm>
          <a:prstGeom prst="rect">
            <a:avLst/>
          </a:prstGeom>
        </p:spPr>
      </p:pic>
      <p:pic>
        <p:nvPicPr>
          <p:cNvPr id="91" name="Picture 90">
            <a:extLst>
              <a:ext uri="{FF2B5EF4-FFF2-40B4-BE49-F238E27FC236}">
                <a16:creationId xmlns:a16="http://schemas.microsoft.com/office/drawing/2014/main" id="{F0B1680A-B353-274C-A9E0-56EA0BAA5A83}"/>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6858950" y="5772004"/>
            <a:ext cx="347183" cy="338200"/>
          </a:xfrm>
          <a:prstGeom prst="rect">
            <a:avLst/>
          </a:prstGeom>
        </p:spPr>
      </p:pic>
      <p:sp>
        <p:nvSpPr>
          <p:cNvPr id="92" name="Rectangle 91">
            <a:extLst>
              <a:ext uri="{FF2B5EF4-FFF2-40B4-BE49-F238E27FC236}">
                <a16:creationId xmlns:a16="http://schemas.microsoft.com/office/drawing/2014/main" id="{99051803-4457-5246-847A-12643BE723F2}"/>
              </a:ext>
            </a:extLst>
          </p:cNvPr>
          <p:cNvSpPr/>
          <p:nvPr/>
        </p:nvSpPr>
        <p:spPr>
          <a:xfrm>
            <a:off x="5608657" y="3543030"/>
            <a:ext cx="2452272" cy="44242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94" name="Picture 93">
            <a:extLst>
              <a:ext uri="{FF2B5EF4-FFF2-40B4-BE49-F238E27FC236}">
                <a16:creationId xmlns:a16="http://schemas.microsoft.com/office/drawing/2014/main" id="{1187BB06-C66F-BA40-8EF5-D564B43331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94230" y="2477554"/>
            <a:ext cx="2531946" cy="1128148"/>
          </a:xfrm>
          <a:prstGeom prst="rect">
            <a:avLst/>
          </a:prstGeom>
        </p:spPr>
      </p:pic>
      <p:sp>
        <p:nvSpPr>
          <p:cNvPr id="95" name="Rectangle 94">
            <a:extLst>
              <a:ext uri="{FF2B5EF4-FFF2-40B4-BE49-F238E27FC236}">
                <a16:creationId xmlns:a16="http://schemas.microsoft.com/office/drawing/2014/main" id="{2BBE623C-7F66-E946-A625-FC4382A844A5}"/>
              </a:ext>
            </a:extLst>
          </p:cNvPr>
          <p:cNvSpPr/>
          <p:nvPr/>
        </p:nvSpPr>
        <p:spPr>
          <a:xfrm>
            <a:off x="2819944" y="1133369"/>
            <a:ext cx="2462414" cy="2272871"/>
          </a:xfrm>
          <a:prstGeom prst="rect">
            <a:avLst/>
          </a:prstGeom>
          <a:solidFill>
            <a:srgbClr val="79D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6" name="Rectangle 95">
            <a:extLst>
              <a:ext uri="{FF2B5EF4-FFF2-40B4-BE49-F238E27FC236}">
                <a16:creationId xmlns:a16="http://schemas.microsoft.com/office/drawing/2014/main" id="{584A112B-873D-FB48-A007-DFE42C49E644}"/>
              </a:ext>
            </a:extLst>
          </p:cNvPr>
          <p:cNvSpPr/>
          <p:nvPr/>
        </p:nvSpPr>
        <p:spPr>
          <a:xfrm>
            <a:off x="2817909" y="689282"/>
            <a:ext cx="2465906" cy="485776"/>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97" name="Picture 96" descr="1_web.png">
            <a:extLst>
              <a:ext uri="{FF2B5EF4-FFF2-40B4-BE49-F238E27FC236}">
                <a16:creationId xmlns:a16="http://schemas.microsoft.com/office/drawing/2014/main" id="{2D5D0613-CBF8-A344-B4B8-940BB1EC79F4}"/>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994933" y="2920101"/>
            <a:ext cx="349399" cy="349399"/>
          </a:xfrm>
          <a:prstGeom prst="rect">
            <a:avLst/>
          </a:prstGeom>
        </p:spPr>
      </p:pic>
      <p:pic>
        <p:nvPicPr>
          <p:cNvPr id="98" name="Picture 97" descr="5_web.png">
            <a:extLst>
              <a:ext uri="{FF2B5EF4-FFF2-40B4-BE49-F238E27FC236}">
                <a16:creationId xmlns:a16="http://schemas.microsoft.com/office/drawing/2014/main" id="{CC8D726B-7004-8C46-BF30-6CA3C187E75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415410" y="2923331"/>
            <a:ext cx="344464" cy="344464"/>
          </a:xfrm>
          <a:prstGeom prst="rect">
            <a:avLst/>
          </a:prstGeom>
        </p:spPr>
      </p:pic>
      <p:pic>
        <p:nvPicPr>
          <p:cNvPr id="99" name="Picture 98" descr="6_web.png">
            <a:extLst>
              <a:ext uri="{FF2B5EF4-FFF2-40B4-BE49-F238E27FC236}">
                <a16:creationId xmlns:a16="http://schemas.microsoft.com/office/drawing/2014/main" id="{86D5E383-ED26-9148-BBC8-9E84DF6F30B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4352" y="2926563"/>
            <a:ext cx="339845" cy="339845"/>
          </a:xfrm>
          <a:prstGeom prst="rect">
            <a:avLst/>
          </a:prstGeom>
        </p:spPr>
      </p:pic>
      <p:pic>
        <p:nvPicPr>
          <p:cNvPr id="100" name="Picture 99">
            <a:extLst>
              <a:ext uri="{FF2B5EF4-FFF2-40B4-BE49-F238E27FC236}">
                <a16:creationId xmlns:a16="http://schemas.microsoft.com/office/drawing/2014/main" id="{419AE73B-5329-3746-8DF2-D1229CE723E2}"/>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8361340" y="5749102"/>
            <a:ext cx="2488201" cy="743772"/>
          </a:xfrm>
          <a:prstGeom prst="rect">
            <a:avLst/>
          </a:prstGeom>
        </p:spPr>
      </p:pic>
      <p:sp>
        <p:nvSpPr>
          <p:cNvPr id="101" name="Rectangle 100">
            <a:extLst>
              <a:ext uri="{FF2B5EF4-FFF2-40B4-BE49-F238E27FC236}">
                <a16:creationId xmlns:a16="http://schemas.microsoft.com/office/drawing/2014/main" id="{59E14739-9C9E-4F48-BBDD-D64B16F86F7D}"/>
              </a:ext>
            </a:extLst>
          </p:cNvPr>
          <p:cNvSpPr/>
          <p:nvPr/>
        </p:nvSpPr>
        <p:spPr>
          <a:xfrm>
            <a:off x="8363296" y="3545094"/>
            <a:ext cx="2486245" cy="2725837"/>
          </a:xfrm>
          <a:prstGeom prst="rect">
            <a:avLst/>
          </a:prstGeom>
          <a:solidFill>
            <a:srgbClr val="EDB9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ＭＳ Ｐゴシック"/>
              <a:cs typeface="+mn-cs"/>
            </a:endParaRPr>
          </a:p>
        </p:txBody>
      </p:sp>
      <p:pic>
        <p:nvPicPr>
          <p:cNvPr id="102" name="Picture 101" descr="2_web.png">
            <a:extLst>
              <a:ext uri="{FF2B5EF4-FFF2-40B4-BE49-F238E27FC236}">
                <a16:creationId xmlns:a16="http://schemas.microsoft.com/office/drawing/2014/main" id="{30A0E8ED-B8C6-0647-9094-1234806533A9}"/>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9690591" y="5782872"/>
            <a:ext cx="323777" cy="323777"/>
          </a:xfrm>
          <a:prstGeom prst="rect">
            <a:avLst/>
          </a:prstGeom>
        </p:spPr>
      </p:pic>
      <p:pic>
        <p:nvPicPr>
          <p:cNvPr id="103" name="Picture 102" descr="3_web.png">
            <a:extLst>
              <a:ext uri="{FF2B5EF4-FFF2-40B4-BE49-F238E27FC236}">
                <a16:creationId xmlns:a16="http://schemas.microsoft.com/office/drawing/2014/main" id="{FA2D111F-763C-F242-B6C6-EE6E6A49BDA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067160" y="5782872"/>
            <a:ext cx="323777" cy="323777"/>
          </a:xfrm>
          <a:prstGeom prst="rect">
            <a:avLst/>
          </a:prstGeom>
        </p:spPr>
      </p:pic>
      <p:pic>
        <p:nvPicPr>
          <p:cNvPr id="104" name="Picture 103">
            <a:extLst>
              <a:ext uri="{FF2B5EF4-FFF2-40B4-BE49-F238E27FC236}">
                <a16:creationId xmlns:a16="http://schemas.microsoft.com/office/drawing/2014/main" id="{534C3345-96DF-F149-96C7-86A968B4BCFB}"/>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0378874" y="5782920"/>
            <a:ext cx="416442" cy="323731"/>
          </a:xfrm>
          <a:prstGeom prst="rect">
            <a:avLst/>
          </a:prstGeom>
        </p:spPr>
      </p:pic>
      <p:sp>
        <p:nvSpPr>
          <p:cNvPr id="105" name="Rectangle 104">
            <a:extLst>
              <a:ext uri="{FF2B5EF4-FFF2-40B4-BE49-F238E27FC236}">
                <a16:creationId xmlns:a16="http://schemas.microsoft.com/office/drawing/2014/main" id="{E9DF66A5-67C1-6B4D-B70C-10EBC8BC7387}"/>
              </a:ext>
            </a:extLst>
          </p:cNvPr>
          <p:cNvSpPr/>
          <p:nvPr/>
        </p:nvSpPr>
        <p:spPr>
          <a:xfrm>
            <a:off x="8363296" y="3545093"/>
            <a:ext cx="2486243" cy="432833"/>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pic>
        <p:nvPicPr>
          <p:cNvPr id="106" name="Picture 105">
            <a:extLst>
              <a:ext uri="{FF2B5EF4-FFF2-40B4-BE49-F238E27FC236}">
                <a16:creationId xmlns:a16="http://schemas.microsoft.com/office/drawing/2014/main" id="{C152A7C2-0639-A74F-8A96-65AB3EE06709}"/>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l="74" r="1" b="1830"/>
          <a:stretch/>
        </p:blipFill>
        <p:spPr>
          <a:xfrm>
            <a:off x="8361340" y="3976842"/>
            <a:ext cx="2486332" cy="1687154"/>
          </a:xfrm>
          <a:prstGeom prst="rect">
            <a:avLst/>
          </a:prstGeom>
        </p:spPr>
      </p:pic>
      <p:sp>
        <p:nvSpPr>
          <p:cNvPr id="107" name="TextBox 106">
            <a:extLst>
              <a:ext uri="{FF2B5EF4-FFF2-40B4-BE49-F238E27FC236}">
                <a16:creationId xmlns:a16="http://schemas.microsoft.com/office/drawing/2014/main" id="{46612684-6FFA-A847-A814-B2D93AAEE0BF}"/>
              </a:ext>
            </a:extLst>
          </p:cNvPr>
          <p:cNvSpPr txBox="1"/>
          <p:nvPr/>
        </p:nvSpPr>
        <p:spPr>
          <a:xfrm>
            <a:off x="8392543" y="665633"/>
            <a:ext cx="2466699"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Integrated Aviation Systems Program</a:t>
            </a:r>
          </a:p>
        </p:txBody>
      </p:sp>
      <p:sp>
        <p:nvSpPr>
          <p:cNvPr id="108" name="TextBox 107">
            <a:extLst>
              <a:ext uri="{FF2B5EF4-FFF2-40B4-BE49-F238E27FC236}">
                <a16:creationId xmlns:a16="http://schemas.microsoft.com/office/drawing/2014/main" id="{394F6C42-78A9-4D40-83C9-EBDBF84A9DC3}"/>
              </a:ext>
            </a:extLst>
          </p:cNvPr>
          <p:cNvSpPr txBox="1"/>
          <p:nvPr/>
        </p:nvSpPr>
        <p:spPr>
          <a:xfrm>
            <a:off x="5637287" y="665553"/>
            <a:ext cx="2423285"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Advanced Air Vehicles </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Program</a:t>
            </a:r>
          </a:p>
        </p:txBody>
      </p:sp>
      <p:sp>
        <p:nvSpPr>
          <p:cNvPr id="109" name="TextBox 108">
            <a:extLst>
              <a:ext uri="{FF2B5EF4-FFF2-40B4-BE49-F238E27FC236}">
                <a16:creationId xmlns:a16="http://schemas.microsoft.com/office/drawing/2014/main" id="{BA83608E-ED58-F64A-BFAD-4286468EFAB7}"/>
              </a:ext>
            </a:extLst>
          </p:cNvPr>
          <p:cNvSpPr txBox="1"/>
          <p:nvPr/>
        </p:nvSpPr>
        <p:spPr>
          <a:xfrm>
            <a:off x="5608298" y="3532414"/>
            <a:ext cx="2452273"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Transformative Aeronautics Concepts Program</a:t>
            </a:r>
          </a:p>
        </p:txBody>
      </p:sp>
      <p:sp>
        <p:nvSpPr>
          <p:cNvPr id="110" name="TextBox 109">
            <a:extLst>
              <a:ext uri="{FF2B5EF4-FFF2-40B4-BE49-F238E27FC236}">
                <a16:creationId xmlns:a16="http://schemas.microsoft.com/office/drawing/2014/main" id="{EE2F44A2-A232-BD4D-94AF-5BF5971754B3}"/>
              </a:ext>
            </a:extLst>
          </p:cNvPr>
          <p:cNvSpPr txBox="1"/>
          <p:nvPr/>
        </p:nvSpPr>
        <p:spPr>
          <a:xfrm>
            <a:off x="2813335" y="666898"/>
            <a:ext cx="2440826"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Airspace Operations and Safety Program</a:t>
            </a:r>
          </a:p>
        </p:txBody>
      </p:sp>
      <p:sp>
        <p:nvSpPr>
          <p:cNvPr id="111" name="TextBox 110">
            <a:extLst>
              <a:ext uri="{FF2B5EF4-FFF2-40B4-BE49-F238E27FC236}">
                <a16:creationId xmlns:a16="http://schemas.microsoft.com/office/drawing/2014/main" id="{D1C0C996-D63B-BF4E-B886-9BC7181256B9}"/>
              </a:ext>
            </a:extLst>
          </p:cNvPr>
          <p:cNvSpPr txBox="1"/>
          <p:nvPr/>
        </p:nvSpPr>
        <p:spPr>
          <a:xfrm>
            <a:off x="8365821" y="3534692"/>
            <a:ext cx="2493421"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a:ea typeface="ＭＳ Ｐゴシック"/>
                <a:cs typeface="Arial"/>
              </a:rPr>
              <a:t>Aerosciences Evaluation and Test Capabilities Portfolio</a:t>
            </a:r>
          </a:p>
        </p:txBody>
      </p:sp>
      <p:pic>
        <p:nvPicPr>
          <p:cNvPr id="112" name="Picture 111">
            <a:extLst>
              <a:ext uri="{FF2B5EF4-FFF2-40B4-BE49-F238E27FC236}">
                <a16:creationId xmlns:a16="http://schemas.microsoft.com/office/drawing/2014/main" id="{E66A53C8-7FC6-F746-9BD2-5EC95688BEC4}"/>
              </a:ext>
            </a:extLst>
          </p:cNvPr>
          <p:cNvPicPr>
            <a:picLocks noChangeAspect="1"/>
          </p:cNvPicPr>
          <p:nvPr/>
        </p:nvPicPr>
        <p:blipFill rotWithShape="1">
          <a:blip r:embed="rId25" cstate="print">
            <a:extLst>
              <a:ext uri="{28A0092B-C50C-407E-A947-70E740481C1C}">
                <a14:useLocalDpi xmlns:a14="http://schemas.microsoft.com/office/drawing/2010/main"/>
              </a:ext>
            </a:extLst>
          </a:blip>
          <a:srcRect/>
          <a:stretch/>
        </p:blipFill>
        <p:spPr>
          <a:xfrm>
            <a:off x="5604692" y="1119792"/>
            <a:ext cx="2464444" cy="1733027"/>
          </a:xfrm>
          <a:prstGeom prst="rect">
            <a:avLst/>
          </a:prstGeom>
        </p:spPr>
      </p:pic>
      <p:pic>
        <p:nvPicPr>
          <p:cNvPr id="113" name="Picture 112">
            <a:extLst>
              <a:ext uri="{FF2B5EF4-FFF2-40B4-BE49-F238E27FC236}">
                <a16:creationId xmlns:a16="http://schemas.microsoft.com/office/drawing/2014/main" id="{C0BE51B5-A858-7144-AEA0-0038DE1BEBEC}"/>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8363071" y="1121774"/>
            <a:ext cx="2486245" cy="1731045"/>
          </a:xfrm>
          <a:prstGeom prst="rect">
            <a:avLst/>
          </a:prstGeom>
        </p:spPr>
      </p:pic>
      <p:pic>
        <p:nvPicPr>
          <p:cNvPr id="115" name="Picture 114">
            <a:extLst>
              <a:ext uri="{FF2B5EF4-FFF2-40B4-BE49-F238E27FC236}">
                <a16:creationId xmlns:a16="http://schemas.microsoft.com/office/drawing/2014/main" id="{0722218A-5FEF-3D40-ACFE-ABB181477C6F}"/>
              </a:ext>
            </a:extLst>
          </p:cNvPr>
          <p:cNvPicPr>
            <a:picLocks noChangeAspect="1"/>
          </p:cNvPicPr>
          <p:nvPr/>
        </p:nvPicPr>
        <p:blipFill rotWithShape="1">
          <a:blip r:embed="rId27"/>
          <a:srcRect l="3076"/>
          <a:stretch/>
        </p:blipFill>
        <p:spPr>
          <a:xfrm>
            <a:off x="5607677" y="3976841"/>
            <a:ext cx="2452893" cy="1687155"/>
          </a:xfrm>
          <a:prstGeom prst="rect">
            <a:avLst/>
          </a:prstGeom>
        </p:spPr>
      </p:pic>
      <p:pic>
        <p:nvPicPr>
          <p:cNvPr id="3" name="Picture 2">
            <a:extLst>
              <a:ext uri="{FF2B5EF4-FFF2-40B4-BE49-F238E27FC236}">
                <a16:creationId xmlns:a16="http://schemas.microsoft.com/office/drawing/2014/main" id="{D6A1FF18-A9F3-B843-A5F1-067B5F7D3C22}"/>
              </a:ext>
            </a:extLst>
          </p:cNvPr>
          <p:cNvPicPr>
            <a:picLocks noChangeAspect="1"/>
          </p:cNvPicPr>
          <p:nvPr/>
        </p:nvPicPr>
        <p:blipFill rotWithShape="1">
          <a:blip r:embed="rId28"/>
          <a:srcRect l="1862" t="3108" r="1833" b="1956"/>
          <a:stretch/>
        </p:blipFill>
        <p:spPr>
          <a:xfrm>
            <a:off x="2819569" y="1115534"/>
            <a:ext cx="2462789" cy="1735089"/>
          </a:xfrm>
          <a:prstGeom prst="rect">
            <a:avLst/>
          </a:prstGeom>
        </p:spPr>
      </p:pic>
    </p:spTree>
    <p:extLst>
      <p:ext uri="{BB962C8B-B14F-4D97-AF65-F5344CB8AC3E}">
        <p14:creationId xmlns:p14="http://schemas.microsoft.com/office/powerpoint/2010/main" val="3063421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airplanes flying over a stadium&#10;&#10;Description automatically generated with low confidence">
            <a:extLst>
              <a:ext uri="{FF2B5EF4-FFF2-40B4-BE49-F238E27FC236}">
                <a16:creationId xmlns:a16="http://schemas.microsoft.com/office/drawing/2014/main" id="{AACB3822-5ED0-D647-B10C-B1DC4E1EDE0F}"/>
              </a:ext>
            </a:extLst>
          </p:cNvPr>
          <p:cNvPicPr>
            <a:picLocks noChangeAspect="1"/>
          </p:cNvPicPr>
          <p:nvPr/>
        </p:nvPicPr>
        <p:blipFill>
          <a:blip r:embed="rId3">
            <a:alphaModFix amt="50000"/>
          </a:blip>
          <a:stretch>
            <a:fillRect/>
          </a:stretch>
        </p:blipFill>
        <p:spPr>
          <a:xfrm>
            <a:off x="-15406" y="0"/>
            <a:ext cx="12180076" cy="6864713"/>
          </a:xfrm>
          <a:prstGeom prst="rect">
            <a:avLst/>
          </a:prstGeom>
        </p:spPr>
      </p:pic>
      <p:sp>
        <p:nvSpPr>
          <p:cNvPr id="2" name="Title 1">
            <a:extLst>
              <a:ext uri="{FF2B5EF4-FFF2-40B4-BE49-F238E27FC236}">
                <a16:creationId xmlns:a16="http://schemas.microsoft.com/office/drawing/2014/main" id="{89919D3B-93B5-0641-9B4A-CFCBD94AD346}"/>
              </a:ext>
            </a:extLst>
          </p:cNvPr>
          <p:cNvSpPr>
            <a:spLocks noGrp="1"/>
          </p:cNvSpPr>
          <p:nvPr>
            <p:ph type="title"/>
          </p:nvPr>
        </p:nvSpPr>
        <p:spPr/>
        <p:txBody>
          <a:bodyPr>
            <a:normAutofit/>
          </a:bodyPr>
          <a:lstStyle/>
          <a:p>
            <a:r>
              <a:rPr lang="en-US" sz="3200" dirty="0"/>
              <a:t>NASA Aeronautics Research Mission Directorate</a:t>
            </a:r>
          </a:p>
        </p:txBody>
      </p:sp>
      <p:sp>
        <p:nvSpPr>
          <p:cNvPr id="4" name="Slide Number Placeholder 3">
            <a:extLst>
              <a:ext uri="{FF2B5EF4-FFF2-40B4-BE49-F238E27FC236}">
                <a16:creationId xmlns:a16="http://schemas.microsoft.com/office/drawing/2014/main" id="{B9380FA9-55F8-9C46-8D5F-596CB6C449BC}"/>
              </a:ext>
            </a:extLst>
          </p:cNvPr>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CAC2C42-C125-254E-87D4-784D7796358A}" type="slidenum">
              <a:rPr lang="en-US" smtClean="0">
                <a:solidFill>
                  <a:srgbClr val="000000">
                    <a:tint val="75000"/>
                  </a:srgbClr>
                </a:solidFill>
              </a:rPr>
              <a:pPr/>
              <a:t>8</a:t>
            </a:fld>
            <a:endParaRPr lang="en-US" dirty="0">
              <a:solidFill>
                <a:srgbClr val="000000">
                  <a:tint val="75000"/>
                </a:srgbClr>
              </a:solidFill>
            </a:endParaRPr>
          </a:p>
        </p:txBody>
      </p:sp>
      <p:sp>
        <p:nvSpPr>
          <p:cNvPr id="7" name="Rounded Rectangle 6">
            <a:extLst>
              <a:ext uri="{FF2B5EF4-FFF2-40B4-BE49-F238E27FC236}">
                <a16:creationId xmlns:a16="http://schemas.microsoft.com/office/drawing/2014/main" id="{73DADAB7-195A-6F43-B119-B2B1C8DC74DE}"/>
              </a:ext>
            </a:extLst>
          </p:cNvPr>
          <p:cNvSpPr/>
          <p:nvPr/>
        </p:nvSpPr>
        <p:spPr bwMode="auto">
          <a:xfrm>
            <a:off x="4940490" y="1214651"/>
            <a:ext cx="2265528" cy="1269242"/>
          </a:xfrm>
          <a:prstGeom prst="round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9" name="Rounded Rectangle 8">
            <a:extLst>
              <a:ext uri="{FF2B5EF4-FFF2-40B4-BE49-F238E27FC236}">
                <a16:creationId xmlns:a16="http://schemas.microsoft.com/office/drawing/2014/main" id="{DF666EA7-EECE-594F-954C-AF6A9D9A8AB2}"/>
              </a:ext>
            </a:extLst>
          </p:cNvPr>
          <p:cNvSpPr>
            <a:spLocks noChangeAspect="1"/>
          </p:cNvSpPr>
          <p:nvPr/>
        </p:nvSpPr>
        <p:spPr bwMode="auto">
          <a:xfrm>
            <a:off x="1021371" y="3331602"/>
            <a:ext cx="1828800" cy="1024569"/>
          </a:xfrm>
          <a:prstGeom prst="roundRect">
            <a:avLst/>
          </a:prstGeom>
          <a:solidFill>
            <a:schemeClr val="bg1"/>
          </a:solid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0" name="Rounded Rectangle 9">
            <a:extLst>
              <a:ext uri="{FF2B5EF4-FFF2-40B4-BE49-F238E27FC236}">
                <a16:creationId xmlns:a16="http://schemas.microsoft.com/office/drawing/2014/main" id="{0BE8B79B-C81A-7A4F-8543-63573CA8C92C}"/>
              </a:ext>
            </a:extLst>
          </p:cNvPr>
          <p:cNvSpPr>
            <a:spLocks noChangeAspect="1"/>
          </p:cNvSpPr>
          <p:nvPr/>
        </p:nvSpPr>
        <p:spPr bwMode="auto">
          <a:xfrm>
            <a:off x="3264682" y="3331601"/>
            <a:ext cx="1828800" cy="1024570"/>
          </a:xfrm>
          <a:prstGeom prst="roundRect">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1" name="Rounded Rectangle 10">
            <a:extLst>
              <a:ext uri="{FF2B5EF4-FFF2-40B4-BE49-F238E27FC236}">
                <a16:creationId xmlns:a16="http://schemas.microsoft.com/office/drawing/2014/main" id="{89E8B8B7-D65A-0A4E-A250-CD19454740F2}"/>
              </a:ext>
            </a:extLst>
          </p:cNvPr>
          <p:cNvSpPr>
            <a:spLocks noChangeAspect="1"/>
          </p:cNvSpPr>
          <p:nvPr/>
        </p:nvSpPr>
        <p:spPr bwMode="auto">
          <a:xfrm>
            <a:off x="5463210" y="3320225"/>
            <a:ext cx="1828800" cy="1024569"/>
          </a:xfrm>
          <a:prstGeom prst="roundRect">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2" name="Rounded Rectangle 11">
            <a:extLst>
              <a:ext uri="{FF2B5EF4-FFF2-40B4-BE49-F238E27FC236}">
                <a16:creationId xmlns:a16="http://schemas.microsoft.com/office/drawing/2014/main" id="{3180710B-5A5B-7842-A874-812970FE6BF5}"/>
              </a:ext>
            </a:extLst>
          </p:cNvPr>
          <p:cNvSpPr>
            <a:spLocks noChangeAspect="1"/>
          </p:cNvSpPr>
          <p:nvPr/>
        </p:nvSpPr>
        <p:spPr bwMode="auto">
          <a:xfrm>
            <a:off x="7595667" y="3341724"/>
            <a:ext cx="1828012" cy="1024128"/>
          </a:xfrm>
          <a:prstGeom prst="roundRect">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3" name="TextBox 12">
            <a:extLst>
              <a:ext uri="{FF2B5EF4-FFF2-40B4-BE49-F238E27FC236}">
                <a16:creationId xmlns:a16="http://schemas.microsoft.com/office/drawing/2014/main" id="{B4782667-5B4B-1B4F-890F-13CB1163D89C}"/>
              </a:ext>
            </a:extLst>
          </p:cNvPr>
          <p:cNvSpPr txBox="1"/>
          <p:nvPr/>
        </p:nvSpPr>
        <p:spPr>
          <a:xfrm>
            <a:off x="1141808" y="3407224"/>
            <a:ext cx="1569492" cy="923330"/>
          </a:xfrm>
          <a:prstGeom prst="rect">
            <a:avLst/>
          </a:prstGeom>
          <a:noFill/>
        </p:spPr>
        <p:txBody>
          <a:bodyPr wrap="square" rtlCol="0">
            <a:spAutoFit/>
          </a:bodyPr>
          <a:lstStyle/>
          <a:p>
            <a:pPr algn="ctr"/>
            <a:r>
              <a:rPr lang="en-US" b="1" dirty="0">
                <a:solidFill>
                  <a:srgbClr val="0070C0"/>
                </a:solidFill>
              </a:rPr>
              <a:t>Advanced Air Vehicles Program</a:t>
            </a:r>
          </a:p>
        </p:txBody>
      </p:sp>
      <p:sp>
        <p:nvSpPr>
          <p:cNvPr id="14" name="TextBox 13">
            <a:extLst>
              <a:ext uri="{FF2B5EF4-FFF2-40B4-BE49-F238E27FC236}">
                <a16:creationId xmlns:a16="http://schemas.microsoft.com/office/drawing/2014/main" id="{24DC5675-052B-454B-AC10-D682DE59B6A2}"/>
              </a:ext>
            </a:extLst>
          </p:cNvPr>
          <p:cNvSpPr txBox="1"/>
          <p:nvPr/>
        </p:nvSpPr>
        <p:spPr>
          <a:xfrm>
            <a:off x="3388830" y="3357333"/>
            <a:ext cx="1645920" cy="1371600"/>
          </a:xfrm>
          <a:prstGeom prst="rect">
            <a:avLst/>
          </a:prstGeom>
          <a:noFill/>
        </p:spPr>
        <p:txBody>
          <a:bodyPr wrap="square" rtlCol="0">
            <a:spAutoFit/>
          </a:bodyPr>
          <a:lstStyle/>
          <a:p>
            <a:pPr algn="ctr"/>
            <a:r>
              <a:rPr lang="en-US" dirty="0"/>
              <a:t>Airspace Operations and Safety Program</a:t>
            </a:r>
          </a:p>
        </p:txBody>
      </p:sp>
      <p:sp>
        <p:nvSpPr>
          <p:cNvPr id="15" name="TextBox 14">
            <a:extLst>
              <a:ext uri="{FF2B5EF4-FFF2-40B4-BE49-F238E27FC236}">
                <a16:creationId xmlns:a16="http://schemas.microsoft.com/office/drawing/2014/main" id="{A09C0510-2824-4646-9FAA-4876A744215E}"/>
              </a:ext>
            </a:extLst>
          </p:cNvPr>
          <p:cNvSpPr txBox="1"/>
          <p:nvPr/>
        </p:nvSpPr>
        <p:spPr>
          <a:xfrm>
            <a:off x="5463435" y="3391901"/>
            <a:ext cx="1780959" cy="923330"/>
          </a:xfrm>
          <a:prstGeom prst="rect">
            <a:avLst/>
          </a:prstGeom>
          <a:noFill/>
        </p:spPr>
        <p:txBody>
          <a:bodyPr wrap="square" rtlCol="0">
            <a:spAutoFit/>
          </a:bodyPr>
          <a:lstStyle/>
          <a:p>
            <a:pPr algn="ctr"/>
            <a:r>
              <a:rPr lang="en-US" dirty="0"/>
              <a:t>Integrated Aviation Systems Program</a:t>
            </a:r>
          </a:p>
        </p:txBody>
      </p:sp>
      <p:sp>
        <p:nvSpPr>
          <p:cNvPr id="16" name="TextBox 15">
            <a:extLst>
              <a:ext uri="{FF2B5EF4-FFF2-40B4-BE49-F238E27FC236}">
                <a16:creationId xmlns:a16="http://schemas.microsoft.com/office/drawing/2014/main" id="{B7110B9A-EE09-2D44-B17D-F35EF12025CA}"/>
              </a:ext>
            </a:extLst>
          </p:cNvPr>
          <p:cNvSpPr txBox="1"/>
          <p:nvPr/>
        </p:nvSpPr>
        <p:spPr>
          <a:xfrm>
            <a:off x="7544092" y="3407224"/>
            <a:ext cx="1931162" cy="1200329"/>
          </a:xfrm>
          <a:prstGeom prst="rect">
            <a:avLst/>
          </a:prstGeom>
          <a:noFill/>
        </p:spPr>
        <p:txBody>
          <a:bodyPr wrap="square" rtlCol="0">
            <a:spAutoFit/>
          </a:bodyPr>
          <a:lstStyle/>
          <a:p>
            <a:pPr algn="ctr"/>
            <a:r>
              <a:rPr lang="en-US" dirty="0"/>
              <a:t>Transformative Aeronautics Concepts Program</a:t>
            </a:r>
          </a:p>
        </p:txBody>
      </p:sp>
      <p:sp>
        <p:nvSpPr>
          <p:cNvPr id="18" name="TextBox 17">
            <a:extLst>
              <a:ext uri="{FF2B5EF4-FFF2-40B4-BE49-F238E27FC236}">
                <a16:creationId xmlns:a16="http://schemas.microsoft.com/office/drawing/2014/main" id="{77830770-D8FC-7C4F-A2A5-ECB30D9435C0}"/>
              </a:ext>
            </a:extLst>
          </p:cNvPr>
          <p:cNvSpPr txBox="1"/>
          <p:nvPr/>
        </p:nvSpPr>
        <p:spPr>
          <a:xfrm>
            <a:off x="198864" y="5010486"/>
            <a:ext cx="4804585" cy="1600438"/>
          </a:xfrm>
          <a:prstGeom prst="rect">
            <a:avLst/>
          </a:prstGeom>
          <a:solidFill>
            <a:schemeClr val="bg1"/>
          </a:solidFill>
          <a:ln w="38100">
            <a:solidFill>
              <a:srgbClr val="0070C0"/>
            </a:solidFill>
          </a:ln>
        </p:spPr>
        <p:txBody>
          <a:bodyPr wrap="none" rtlCol="0">
            <a:spAutoFit/>
          </a:bodyPr>
          <a:lstStyle/>
          <a:p>
            <a:pPr marL="285750" indent="-285750">
              <a:buFont typeface="Arial" panose="020B0604020202020204" pitchFamily="34" charset="0"/>
              <a:buChar char="•"/>
            </a:pPr>
            <a:r>
              <a:rPr lang="en-US" sz="1600" b="1" dirty="0"/>
              <a:t>Advanced Air Transport Technology Project</a:t>
            </a:r>
          </a:p>
          <a:p>
            <a:pPr marL="285750" indent="-285750">
              <a:buFont typeface="Arial" panose="020B0604020202020204" pitchFamily="34" charset="0"/>
              <a:buChar char="•"/>
            </a:pPr>
            <a:r>
              <a:rPr lang="en-US" sz="1600" b="1" dirty="0"/>
              <a:t>Commercial Supersonic Technology Project</a:t>
            </a:r>
          </a:p>
          <a:p>
            <a:pPr marL="285750" indent="-285750">
              <a:buFont typeface="Arial" panose="020B0604020202020204" pitchFamily="34" charset="0"/>
              <a:buChar char="•"/>
            </a:pPr>
            <a:r>
              <a:rPr lang="en-US" sz="1600" b="1" dirty="0"/>
              <a:t>High-Rate Composite Aircraft Manufacturing</a:t>
            </a:r>
          </a:p>
          <a:p>
            <a:pPr marL="285750" indent="-285750">
              <a:buFont typeface="Arial" panose="020B0604020202020204" pitchFamily="34" charset="0"/>
              <a:buChar char="•"/>
            </a:pPr>
            <a:r>
              <a:rPr lang="en-US" sz="1600" b="1" dirty="0"/>
              <a:t>Hybrid Thermally Efficient Core Project</a:t>
            </a:r>
          </a:p>
          <a:p>
            <a:pPr marL="285750" indent="-285750">
              <a:buFont typeface="Arial" panose="020B0604020202020204" pitchFamily="34" charset="0"/>
              <a:buChar char="•"/>
            </a:pPr>
            <a:r>
              <a:rPr lang="en-US" sz="1600" b="1" dirty="0"/>
              <a:t>Hypersonic Technology Project</a:t>
            </a:r>
          </a:p>
          <a:p>
            <a:pPr marL="285750" indent="-285750">
              <a:buFont typeface="Arial" panose="020B0604020202020204" pitchFamily="34" charset="0"/>
              <a:buChar char="•"/>
            </a:pPr>
            <a:r>
              <a:rPr lang="en-US" b="1" dirty="0">
                <a:solidFill>
                  <a:srgbClr val="0070C0"/>
                </a:solidFill>
              </a:rPr>
              <a:t>Revolutionary Vertical Lift Technology Project</a:t>
            </a:r>
          </a:p>
        </p:txBody>
      </p:sp>
      <p:cxnSp>
        <p:nvCxnSpPr>
          <p:cNvPr id="20" name="Elbow Connector 19">
            <a:extLst>
              <a:ext uri="{FF2B5EF4-FFF2-40B4-BE49-F238E27FC236}">
                <a16:creationId xmlns:a16="http://schemas.microsoft.com/office/drawing/2014/main" id="{DE047F38-D525-C54F-A804-35C9DAC7161F}"/>
              </a:ext>
            </a:extLst>
          </p:cNvPr>
          <p:cNvCxnSpPr>
            <a:cxnSpLocks/>
          </p:cNvCxnSpPr>
          <p:nvPr/>
        </p:nvCxnSpPr>
        <p:spPr bwMode="auto">
          <a:xfrm rot="5400000">
            <a:off x="3701511" y="1059985"/>
            <a:ext cx="591221" cy="4122700"/>
          </a:xfrm>
          <a:prstGeom prst="bentConnector3">
            <a:avLst>
              <a:gd name="adj1" fmla="val 50000"/>
            </a:avLst>
          </a:prstGeom>
          <a:solidFill>
            <a:schemeClr val="accent1"/>
          </a:solidFill>
          <a:ln w="28575" cap="flat" cmpd="sng" algn="ctr">
            <a:solidFill>
              <a:srgbClr val="0070C0"/>
            </a:solidFill>
            <a:prstDash val="solid"/>
            <a:round/>
            <a:headEnd type="none" w="med" len="med"/>
            <a:tailEnd type="none" w="med" len="med"/>
          </a:ln>
          <a:effectLst/>
        </p:spPr>
      </p:cxnSp>
      <p:cxnSp>
        <p:nvCxnSpPr>
          <p:cNvPr id="22" name="Elbow Connector 21">
            <a:extLst>
              <a:ext uri="{FF2B5EF4-FFF2-40B4-BE49-F238E27FC236}">
                <a16:creationId xmlns:a16="http://schemas.microsoft.com/office/drawing/2014/main" id="{964CD247-3F03-0347-A306-2F004EF12460}"/>
              </a:ext>
            </a:extLst>
          </p:cNvPr>
          <p:cNvCxnSpPr>
            <a:cxnSpLocks/>
          </p:cNvCxnSpPr>
          <p:nvPr/>
        </p:nvCxnSpPr>
        <p:spPr bwMode="auto">
          <a:xfrm>
            <a:off x="6038060" y="3107780"/>
            <a:ext cx="4538972" cy="243777"/>
          </a:xfrm>
          <a:prstGeom prst="bentConnector2">
            <a:avLst/>
          </a:prstGeom>
          <a:solidFill>
            <a:schemeClr val="accent1"/>
          </a:solidFill>
          <a:ln w="28575" cap="flat" cmpd="sng" algn="ctr">
            <a:solidFill>
              <a:srgbClr val="0070C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FB18D1D-DE22-A54B-B9CB-B919F56B2410}"/>
              </a:ext>
            </a:extLst>
          </p:cNvPr>
          <p:cNvCxnSpPr>
            <a:cxnSpLocks/>
            <a:endCxn id="10" idx="0"/>
          </p:cNvCxnSpPr>
          <p:nvPr/>
        </p:nvCxnSpPr>
        <p:spPr bwMode="auto">
          <a:xfrm>
            <a:off x="4179082" y="3128018"/>
            <a:ext cx="0" cy="203583"/>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1397131-EE3F-674D-83CB-69353AF29CD6}"/>
              </a:ext>
            </a:extLst>
          </p:cNvPr>
          <p:cNvCxnSpPr/>
          <p:nvPr/>
        </p:nvCxnSpPr>
        <p:spPr bwMode="auto">
          <a:xfrm>
            <a:off x="6054345" y="3127203"/>
            <a:ext cx="0" cy="192206"/>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D22D771-E32E-9A43-B955-07371A4289E6}"/>
              </a:ext>
            </a:extLst>
          </p:cNvPr>
          <p:cNvCxnSpPr>
            <a:cxnSpLocks/>
            <a:stCxn id="9" idx="2"/>
          </p:cNvCxnSpPr>
          <p:nvPr/>
        </p:nvCxnSpPr>
        <p:spPr bwMode="auto">
          <a:xfrm>
            <a:off x="1935771" y="4356171"/>
            <a:ext cx="12226" cy="654315"/>
          </a:xfrm>
          <a:prstGeom prst="line">
            <a:avLst/>
          </a:prstGeom>
          <a:solidFill>
            <a:schemeClr val="accent1"/>
          </a:solidFill>
          <a:ln w="28575" cap="flat" cmpd="sng" algn="ctr">
            <a:solidFill>
              <a:srgbClr val="0070C0"/>
            </a:solidFill>
            <a:prstDash val="solid"/>
            <a:round/>
            <a:headEnd type="none" w="med" len="med"/>
            <a:tailEnd type="none" w="med" len="med"/>
          </a:ln>
          <a:effectLst/>
        </p:spPr>
      </p:cxnSp>
      <p:sp>
        <p:nvSpPr>
          <p:cNvPr id="28" name="Rounded Rectangle 27">
            <a:extLst>
              <a:ext uri="{FF2B5EF4-FFF2-40B4-BE49-F238E27FC236}">
                <a16:creationId xmlns:a16="http://schemas.microsoft.com/office/drawing/2014/main" id="{4740A8B5-0483-2340-8A66-EEB0599E2BF5}"/>
              </a:ext>
            </a:extLst>
          </p:cNvPr>
          <p:cNvSpPr/>
          <p:nvPr/>
        </p:nvSpPr>
        <p:spPr bwMode="auto">
          <a:xfrm>
            <a:off x="4920079" y="1545425"/>
            <a:ext cx="2235962" cy="1269241"/>
          </a:xfrm>
          <a:prstGeom prst="roundRect">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23" name="Rounded Rectangle 22">
            <a:extLst>
              <a:ext uri="{FF2B5EF4-FFF2-40B4-BE49-F238E27FC236}">
                <a16:creationId xmlns:a16="http://schemas.microsoft.com/office/drawing/2014/main" id="{D74794F9-9FCE-C745-A622-138DC63C49BB}"/>
              </a:ext>
            </a:extLst>
          </p:cNvPr>
          <p:cNvSpPr>
            <a:spLocks noChangeAspect="1"/>
          </p:cNvSpPr>
          <p:nvPr/>
        </p:nvSpPr>
        <p:spPr bwMode="auto">
          <a:xfrm>
            <a:off x="9662632" y="3341283"/>
            <a:ext cx="1828800" cy="1024569"/>
          </a:xfrm>
          <a:prstGeom prst="roundRect">
            <a:avLst/>
          </a:prstGeom>
          <a:solidFill>
            <a:schemeClr val="bg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cxnSp>
        <p:nvCxnSpPr>
          <p:cNvPr id="32" name="Straight Connector 31">
            <a:extLst>
              <a:ext uri="{FF2B5EF4-FFF2-40B4-BE49-F238E27FC236}">
                <a16:creationId xmlns:a16="http://schemas.microsoft.com/office/drawing/2014/main" id="{2F680044-D302-0244-8915-F22F2E9F51F7}"/>
              </a:ext>
            </a:extLst>
          </p:cNvPr>
          <p:cNvCxnSpPr>
            <a:cxnSpLocks/>
          </p:cNvCxnSpPr>
          <p:nvPr/>
        </p:nvCxnSpPr>
        <p:spPr bwMode="auto">
          <a:xfrm>
            <a:off x="8509673" y="3126977"/>
            <a:ext cx="0" cy="193247"/>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45AC08C9-FF80-A045-A985-F89A639B4645}"/>
              </a:ext>
            </a:extLst>
          </p:cNvPr>
          <p:cNvSpPr txBox="1"/>
          <p:nvPr/>
        </p:nvSpPr>
        <p:spPr>
          <a:xfrm>
            <a:off x="9626098" y="3253402"/>
            <a:ext cx="1931162" cy="1200329"/>
          </a:xfrm>
          <a:prstGeom prst="rect">
            <a:avLst/>
          </a:prstGeom>
          <a:noFill/>
        </p:spPr>
        <p:txBody>
          <a:bodyPr wrap="square" rtlCol="0">
            <a:spAutoFit/>
          </a:bodyPr>
          <a:lstStyle/>
          <a:p>
            <a:pPr algn="ctr"/>
            <a:r>
              <a:rPr lang="en-US" dirty="0" err="1"/>
              <a:t>Aerosciences</a:t>
            </a:r>
            <a:r>
              <a:rPr lang="en-US" dirty="0"/>
              <a:t> Evaluation &amp; Test Capabilities Portfolio Office</a:t>
            </a:r>
          </a:p>
        </p:txBody>
      </p:sp>
      <p:sp>
        <p:nvSpPr>
          <p:cNvPr id="42" name="TextBox 41">
            <a:extLst>
              <a:ext uri="{FF2B5EF4-FFF2-40B4-BE49-F238E27FC236}">
                <a16:creationId xmlns:a16="http://schemas.microsoft.com/office/drawing/2014/main" id="{616892CC-89E7-CD4D-AD9A-3E7FCD2978FE}"/>
              </a:ext>
            </a:extLst>
          </p:cNvPr>
          <p:cNvSpPr txBox="1"/>
          <p:nvPr/>
        </p:nvSpPr>
        <p:spPr>
          <a:xfrm>
            <a:off x="6536228" y="5768514"/>
            <a:ext cx="5317610" cy="954107"/>
          </a:xfrm>
          <a:prstGeom prst="rect">
            <a:avLst/>
          </a:prstGeom>
          <a:noFill/>
        </p:spPr>
        <p:txBody>
          <a:bodyPr wrap="none" rtlCol="0">
            <a:spAutoFit/>
          </a:bodyPr>
          <a:lstStyle/>
          <a:p>
            <a:r>
              <a:rPr lang="en-US" sz="1400" dirty="0"/>
              <a:t>More information about:</a:t>
            </a:r>
          </a:p>
          <a:p>
            <a:r>
              <a:rPr lang="en-US" sz="1400" dirty="0"/>
              <a:t>ARMD: </a:t>
            </a:r>
            <a:r>
              <a:rPr lang="en-US" sz="1400" dirty="0">
                <a:hlinkClick r:id="rId4"/>
              </a:rPr>
              <a:t>https://www.nasa.gov/aeroresearch</a:t>
            </a:r>
            <a:endParaRPr lang="en-US" sz="1400" dirty="0"/>
          </a:p>
          <a:p>
            <a:r>
              <a:rPr lang="en-US" sz="1400" dirty="0"/>
              <a:t>ARMD Programs: </a:t>
            </a:r>
            <a:r>
              <a:rPr lang="en-US" sz="1400" dirty="0">
                <a:hlinkClick r:id="rId5"/>
              </a:rPr>
              <a:t>https://www.nasa.gov/aeroresearch/programs</a:t>
            </a:r>
            <a:endParaRPr lang="en-US" sz="1400" dirty="0"/>
          </a:p>
          <a:p>
            <a:r>
              <a:rPr lang="en-US" sz="1400" dirty="0"/>
              <a:t>RVLT Project: </a:t>
            </a:r>
            <a:r>
              <a:rPr lang="en-US" sz="1400" dirty="0">
                <a:hlinkClick r:id="rId6"/>
              </a:rPr>
              <a:t>https://www.nasa.gov/aeroresearch/programs/aavp/rvlt</a:t>
            </a:r>
            <a:endParaRPr lang="en-US" sz="1400" dirty="0"/>
          </a:p>
        </p:txBody>
      </p:sp>
      <p:sp>
        <p:nvSpPr>
          <p:cNvPr id="8" name="TextBox 7">
            <a:extLst>
              <a:ext uri="{FF2B5EF4-FFF2-40B4-BE49-F238E27FC236}">
                <a16:creationId xmlns:a16="http://schemas.microsoft.com/office/drawing/2014/main" id="{F020EEF3-EC65-194A-8B26-74F179D1ADCD}"/>
              </a:ext>
            </a:extLst>
          </p:cNvPr>
          <p:cNvSpPr txBox="1"/>
          <p:nvPr/>
        </p:nvSpPr>
        <p:spPr>
          <a:xfrm>
            <a:off x="5249127" y="1590235"/>
            <a:ext cx="1610436" cy="1200329"/>
          </a:xfrm>
          <a:prstGeom prst="rect">
            <a:avLst/>
          </a:prstGeom>
          <a:noFill/>
          <a:ln w="38100">
            <a:noFill/>
          </a:ln>
        </p:spPr>
        <p:txBody>
          <a:bodyPr wrap="square" rtlCol="0">
            <a:spAutoFit/>
          </a:bodyPr>
          <a:lstStyle/>
          <a:p>
            <a:pPr algn="ctr"/>
            <a:r>
              <a:rPr lang="en-US" b="1" dirty="0"/>
              <a:t>Aeronautics Research Mission Directorate</a:t>
            </a:r>
          </a:p>
        </p:txBody>
      </p:sp>
    </p:spTree>
    <p:extLst>
      <p:ext uri="{BB962C8B-B14F-4D97-AF65-F5344CB8AC3E}">
        <p14:creationId xmlns:p14="http://schemas.microsoft.com/office/powerpoint/2010/main" val="678749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tangle 125"/>
          <p:cNvSpPr>
            <a:spLocks noChangeAspect="1"/>
          </p:cNvSpPr>
          <p:nvPr/>
        </p:nvSpPr>
        <p:spPr>
          <a:xfrm>
            <a:off x="638545" y="3183142"/>
            <a:ext cx="11329346" cy="1280160"/>
          </a:xfrm>
          <a:prstGeom prst="rect">
            <a:avLst/>
          </a:prstGeom>
          <a:solidFill>
            <a:srgbClr val="B0B1AC"/>
          </a:solidFill>
          <a:ln>
            <a:noFill/>
          </a:ln>
        </p:spPr>
        <p:style>
          <a:lnRef idx="1">
            <a:schemeClr val="accent1"/>
          </a:lnRef>
          <a:fillRef idx="3">
            <a:schemeClr val="accent1"/>
          </a:fillRef>
          <a:effectRef idx="2">
            <a:schemeClr val="accent1"/>
          </a:effectRef>
          <a:fontRef idx="minor">
            <a:schemeClr val="lt1"/>
          </a:fontRef>
        </p:style>
        <p:txBody>
          <a:bodyPr lIns="90918" tIns="45458" rIns="90918" bIns="45458" anchor="ctr"/>
          <a:lstStyle/>
          <a:p>
            <a:pPr marL="0" marR="0" lvl="0" indent="0" algn="ctr" defTabSz="452515"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a:ea typeface="ＭＳ Ｐゴシック"/>
              <a:cs typeface="ＭＳ Ｐゴシック"/>
            </a:endParaRPr>
          </a:p>
        </p:txBody>
      </p:sp>
      <p:sp>
        <p:nvSpPr>
          <p:cNvPr id="142" name="Rectangle 141"/>
          <p:cNvSpPr/>
          <p:nvPr/>
        </p:nvSpPr>
        <p:spPr>
          <a:xfrm>
            <a:off x="638545" y="4480426"/>
            <a:ext cx="11329346" cy="1128185"/>
          </a:xfrm>
          <a:prstGeom prst="rect">
            <a:avLst/>
          </a:prstGeom>
          <a:solidFill>
            <a:srgbClr val="E1DFD5"/>
          </a:solidFill>
          <a:ln>
            <a:noFill/>
          </a:ln>
        </p:spPr>
        <p:style>
          <a:lnRef idx="1">
            <a:schemeClr val="accent1"/>
          </a:lnRef>
          <a:fillRef idx="3">
            <a:schemeClr val="accent1"/>
          </a:fillRef>
          <a:effectRef idx="2">
            <a:schemeClr val="accent1"/>
          </a:effectRef>
          <a:fontRef idx="minor">
            <a:schemeClr val="lt1"/>
          </a:fontRef>
        </p:style>
        <p:txBody>
          <a:bodyPr lIns="90918" tIns="45458" rIns="90918" bIns="45458" anchor="ctr"/>
          <a:lstStyle/>
          <a:p>
            <a:pPr marL="0" marR="0" lvl="0" indent="0" algn="ctr" defTabSz="452515" rtl="0" eaLnBrk="0" fontAlgn="base" latinLnBrk="0" hangingPunct="0">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Helvetica"/>
              <a:ea typeface="ＭＳ Ｐゴシック"/>
              <a:cs typeface="ＭＳ Ｐゴシック"/>
            </a:endParaRPr>
          </a:p>
        </p:txBody>
      </p:sp>
      <p:cxnSp>
        <p:nvCxnSpPr>
          <p:cNvPr id="111" name="Straight Connector 110">
            <a:extLst>
              <a:ext uri="{FF2B5EF4-FFF2-40B4-BE49-F238E27FC236}">
                <a16:creationId xmlns:a16="http://schemas.microsoft.com/office/drawing/2014/main" id="{3081C13F-5DBC-424B-9724-063AC09C3BF1}"/>
              </a:ext>
            </a:extLst>
          </p:cNvPr>
          <p:cNvCxnSpPr>
            <a:cxnSpLocks/>
          </p:cNvCxnSpPr>
          <p:nvPr/>
        </p:nvCxnSpPr>
        <p:spPr>
          <a:xfrm>
            <a:off x="9897025" y="4277971"/>
            <a:ext cx="7461" cy="976915"/>
          </a:xfrm>
          <a:prstGeom prst="line">
            <a:avLst/>
          </a:prstGeom>
        </p:spPr>
        <p:style>
          <a:lnRef idx="2">
            <a:schemeClr val="accent1"/>
          </a:lnRef>
          <a:fillRef idx="0">
            <a:schemeClr val="accent1"/>
          </a:fillRef>
          <a:effectRef idx="1">
            <a:schemeClr val="accent1"/>
          </a:effectRef>
          <a:fontRef idx="minor">
            <a:schemeClr val="tx1"/>
          </a:fontRef>
        </p:style>
      </p:cxnSp>
      <p:grpSp>
        <p:nvGrpSpPr>
          <p:cNvPr id="98" name="Group 97"/>
          <p:cNvGrpSpPr>
            <a:grpSpLocks noChangeAspect="1"/>
          </p:cNvGrpSpPr>
          <p:nvPr/>
        </p:nvGrpSpPr>
        <p:grpSpPr>
          <a:xfrm>
            <a:off x="4371708" y="3370988"/>
            <a:ext cx="3545908" cy="914400"/>
            <a:chOff x="5906862" y="1926443"/>
            <a:chExt cx="1009612" cy="673075"/>
          </a:xfrm>
          <a:solidFill>
            <a:srgbClr val="92D050"/>
          </a:solidFill>
        </p:grpSpPr>
        <p:sp>
          <p:nvSpPr>
            <p:cNvPr id="102" name="Rounded Rectangle 101"/>
            <p:cNvSpPr/>
            <p:nvPr/>
          </p:nvSpPr>
          <p:spPr>
            <a:xfrm>
              <a:off x="5906862" y="1926443"/>
              <a:ext cx="1009612" cy="673075"/>
            </a:xfrm>
            <a:prstGeom prst="roundRect">
              <a:avLst>
                <a:gd name="adj" fmla="val 10000"/>
              </a:avLst>
            </a:prstGeom>
            <a:grpFill/>
            <a:ln>
              <a:noFill/>
            </a:ln>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03" name="Rounded Rectangle 6"/>
            <p:cNvSpPr/>
            <p:nvPr/>
          </p:nvSpPr>
          <p:spPr>
            <a:xfrm>
              <a:off x="5926576" y="1956674"/>
              <a:ext cx="970184" cy="633647"/>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Design, Simulation and Validation Subproject</a:t>
              </a: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SPM: Bob </a:t>
              </a:r>
              <a:r>
                <a:rPr kumimoji="0" lang="en-US" sz="1100" b="0" i="0" u="none" strike="noStrike" kern="1200" cap="none" spc="0" normalizeH="0" baseline="0" noProof="0" dirty="0" err="1">
                  <a:ln>
                    <a:noFill/>
                  </a:ln>
                  <a:solidFill>
                    <a:prstClr val="black"/>
                  </a:solidFill>
                  <a:effectLst/>
                  <a:uLnTx/>
                  <a:uFillTx/>
                  <a:latin typeface="Helvetica"/>
                  <a:ea typeface="+mn-ea"/>
                  <a:cs typeface="Helvetica"/>
                </a:rPr>
                <a:t>Kufeld</a:t>
              </a:r>
              <a:r>
                <a:rPr kumimoji="0" lang="en-US" sz="1100" b="0" i="0" u="none" strike="noStrike" kern="1200" cap="none" spc="0" normalizeH="0" baseline="0" noProof="0" dirty="0">
                  <a:ln>
                    <a:noFill/>
                  </a:ln>
                  <a:solidFill>
                    <a:prstClr val="black"/>
                  </a:solidFill>
                  <a:effectLst/>
                  <a:uLnTx/>
                  <a:uFillTx/>
                  <a:latin typeface="Helvetica"/>
                  <a:ea typeface="+mn-ea"/>
                  <a:cs typeface="Helvetica"/>
                </a:rPr>
                <a:t>/ Gina </a:t>
              </a:r>
              <a:r>
                <a:rPr kumimoji="0" lang="en-US" sz="1100" b="0" i="0" u="none" strike="noStrike" kern="1200" cap="none" spc="0" normalizeH="0" baseline="0" noProof="0" dirty="0" err="1">
                  <a:ln>
                    <a:noFill/>
                  </a:ln>
                  <a:solidFill>
                    <a:prstClr val="black"/>
                  </a:solidFill>
                  <a:effectLst/>
                  <a:uLnTx/>
                  <a:uFillTx/>
                  <a:latin typeface="Helvetica"/>
                  <a:ea typeface="+mn-ea"/>
                  <a:cs typeface="Helvetica"/>
                </a:rPr>
                <a:t>Willink</a:t>
              </a:r>
              <a:endParaRPr kumimoji="0" lang="en-US" sz="1100" b="0"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SPTL Chris Silva, Brian Allan, Norm Schaeffler, Tom Norman</a:t>
              </a:r>
            </a:p>
          </p:txBody>
        </p:sp>
      </p:grpSp>
      <p:sp>
        <p:nvSpPr>
          <p:cNvPr id="66" name="Rectangle 65"/>
          <p:cNvSpPr/>
          <p:nvPr/>
        </p:nvSpPr>
        <p:spPr>
          <a:xfrm>
            <a:off x="638545" y="5680322"/>
            <a:ext cx="11324116" cy="985322"/>
          </a:xfrm>
          <a:prstGeom prst="rect">
            <a:avLst/>
          </a:prstGeom>
          <a:solidFill>
            <a:schemeClr val="accent1">
              <a:lumMod val="20000"/>
              <a:lumOff val="80000"/>
              <a:alpha val="25000"/>
            </a:schemeClr>
          </a:solidFill>
          <a:ln>
            <a:noFill/>
          </a:ln>
        </p:spPr>
        <p:style>
          <a:lnRef idx="1">
            <a:schemeClr val="accent1"/>
          </a:lnRef>
          <a:fillRef idx="3">
            <a:schemeClr val="accent1"/>
          </a:fillRef>
          <a:effectRef idx="2">
            <a:schemeClr val="accent1"/>
          </a:effectRef>
          <a:fontRef idx="minor">
            <a:schemeClr val="lt1"/>
          </a:fontRef>
        </p:style>
        <p:txBody>
          <a:bodyPr lIns="90918" tIns="45458" rIns="90918" bIns="45458" anchor="ctr"/>
          <a:lstStyle/>
          <a:p>
            <a:pPr marL="0" marR="0" lvl="0" indent="0" algn="ctr" defTabSz="452515"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a:ea typeface="ＭＳ Ｐゴシック"/>
              <a:cs typeface="ＭＳ Ｐゴシック"/>
            </a:endParaRPr>
          </a:p>
        </p:txBody>
      </p:sp>
      <p:sp>
        <p:nvSpPr>
          <p:cNvPr id="124" name="Rectangle 123"/>
          <p:cNvSpPr/>
          <p:nvPr/>
        </p:nvSpPr>
        <p:spPr>
          <a:xfrm>
            <a:off x="656165" y="795774"/>
            <a:ext cx="11204825" cy="1929382"/>
          </a:xfrm>
          <a:prstGeom prst="rect">
            <a:avLst/>
          </a:prstGeom>
          <a:solidFill>
            <a:schemeClr val="bg2">
              <a:lumMod val="75000"/>
              <a:alpha val="25000"/>
            </a:schemeClr>
          </a:solidFill>
          <a:ln>
            <a:noFill/>
          </a:ln>
        </p:spPr>
        <p:style>
          <a:lnRef idx="1">
            <a:schemeClr val="accent1"/>
          </a:lnRef>
          <a:fillRef idx="3">
            <a:schemeClr val="accent1"/>
          </a:fillRef>
          <a:effectRef idx="2">
            <a:schemeClr val="accent1"/>
          </a:effectRef>
          <a:fontRef idx="minor">
            <a:schemeClr val="lt1"/>
          </a:fontRef>
        </p:style>
        <p:txBody>
          <a:bodyPr lIns="90918" tIns="45458" rIns="90918" bIns="45458" anchor="ctr"/>
          <a:lstStyle/>
          <a:p>
            <a:pPr marL="0" marR="0" lvl="0" indent="0" algn="ctr" defTabSz="452515"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Helvetica"/>
              <a:ea typeface="ＭＳ Ｐゴシック"/>
              <a:cs typeface="ＭＳ Ｐゴシック"/>
            </a:endParaRPr>
          </a:p>
        </p:txBody>
      </p:sp>
      <p:sp>
        <p:nvSpPr>
          <p:cNvPr id="32775" name="Title 1"/>
          <p:cNvSpPr>
            <a:spLocks noGrp="1"/>
          </p:cNvSpPr>
          <p:nvPr>
            <p:ph type="title"/>
          </p:nvPr>
        </p:nvSpPr>
        <p:spPr>
          <a:xfrm>
            <a:off x="878818" y="189602"/>
            <a:ext cx="9410142" cy="560387"/>
          </a:xfrm>
        </p:spPr>
        <p:txBody>
          <a:bodyPr>
            <a:noAutofit/>
          </a:bodyPr>
          <a:lstStyle/>
          <a:p>
            <a:pPr algn="l"/>
            <a:r>
              <a:rPr lang="en-US" sz="2400" b="1" dirty="0">
                <a:latin typeface="Helvetica" charset="0"/>
                <a:ea typeface="ＭＳ Ｐゴシック" charset="0"/>
                <a:cs typeface="ＭＳ Ｐゴシック" charset="0"/>
              </a:rPr>
              <a:t>RVLT FY22 Project Structure</a:t>
            </a:r>
            <a:endParaRPr lang="en-US" sz="1200" b="1" dirty="0">
              <a:latin typeface="Helvetica" charset="0"/>
              <a:ea typeface="ＭＳ Ｐゴシック" charset="0"/>
              <a:cs typeface="ＭＳ Ｐゴシック" charset="0"/>
            </a:endParaRPr>
          </a:p>
        </p:txBody>
      </p:sp>
      <p:sp>
        <p:nvSpPr>
          <p:cNvPr id="32796" name="TextBox 65"/>
          <p:cNvSpPr txBox="1">
            <a:spLocks noChangeArrowheads="1"/>
          </p:cNvSpPr>
          <p:nvPr/>
        </p:nvSpPr>
        <p:spPr bwMode="auto">
          <a:xfrm rot="-5400000">
            <a:off x="351507" y="1588157"/>
            <a:ext cx="1081356" cy="322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918" tIns="45458" rIns="90918" bIns="45458">
            <a:spAutoFit/>
          </a:bodyPr>
          <a:lstStyle>
            <a:lvl1pPr defTabSz="457200" eaLnBrk="0" hangingPunct="0">
              <a:defRPr sz="1000">
                <a:solidFill>
                  <a:schemeClr val="tx1"/>
                </a:solidFill>
                <a:latin typeface="Arial Black" charset="0"/>
                <a:ea typeface="ＭＳ Ｐゴシック" charset="0"/>
                <a:cs typeface="ＭＳ Ｐゴシック" charset="0"/>
              </a:defRPr>
            </a:lvl1pPr>
            <a:lvl2pPr marL="37931725" indent="-37474525" defTabSz="457200"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Helvetica" charset="0"/>
                <a:ea typeface="ＭＳ Ｐゴシック" charset="0"/>
              </a:rPr>
              <a:t>PROJECT</a:t>
            </a:r>
          </a:p>
        </p:txBody>
      </p:sp>
      <p:sp>
        <p:nvSpPr>
          <p:cNvPr id="32797" name="TextBox 66"/>
          <p:cNvSpPr txBox="1">
            <a:spLocks noChangeArrowheads="1"/>
          </p:cNvSpPr>
          <p:nvPr/>
        </p:nvSpPr>
        <p:spPr bwMode="auto">
          <a:xfrm rot="16200000">
            <a:off x="282134" y="4871079"/>
            <a:ext cx="1259123" cy="32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918" tIns="45458" rIns="90918" bIns="45458">
            <a:spAutoFit/>
          </a:bodyPr>
          <a:lstStyle>
            <a:lvl1pPr defTabSz="457200" eaLnBrk="0" hangingPunct="0">
              <a:defRPr sz="1000">
                <a:solidFill>
                  <a:schemeClr val="tx1"/>
                </a:solidFill>
                <a:latin typeface="Arial Black" charset="0"/>
                <a:ea typeface="ＭＳ Ｐゴシック" charset="0"/>
                <a:cs typeface="ＭＳ Ｐゴシック" charset="0"/>
              </a:defRPr>
            </a:lvl1pPr>
            <a:lvl2pPr marL="37931725" indent="-37474525" defTabSz="457200"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Helvetica" charset="0"/>
                <a:ea typeface="ＭＳ Ｐゴシック" charset="0"/>
              </a:rPr>
              <a:t>ELEMENT</a:t>
            </a:r>
          </a:p>
        </p:txBody>
      </p:sp>
      <p:sp>
        <p:nvSpPr>
          <p:cNvPr id="9" name="Rectangle 8"/>
          <p:cNvSpPr/>
          <p:nvPr/>
        </p:nvSpPr>
        <p:spPr>
          <a:xfrm>
            <a:off x="2846487" y="1787398"/>
            <a:ext cx="2957616" cy="883908"/>
          </a:xfrm>
          <a:prstGeom prst="rect">
            <a:avLst/>
          </a:prstGeom>
          <a:solidFill>
            <a:schemeClr val="tx2">
              <a:lumMod val="20000"/>
              <a:lumOff val="80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lIns="91313" tIns="45657" rIns="91313" bIns="45657" rtlCol="0" anchor="t"/>
          <a:lstStyle/>
          <a:p>
            <a:pPr marL="0" marR="0" lvl="0" indent="0" algn="l" defTabSz="913177" rtl="0" eaLnBrk="0" fontAlgn="base" latinLnBrk="0" hangingPunct="0">
              <a:lnSpc>
                <a:spcPct val="100000"/>
              </a:lnSpc>
              <a:spcBef>
                <a:spcPct val="0"/>
              </a:spcBef>
              <a:spcAft>
                <a:spcPct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Helvetica"/>
                <a:ea typeface="+mn-ea"/>
                <a:cs typeface="Helvetica"/>
              </a:rPr>
              <a:t>Project Liaison Interface to Centers</a:t>
            </a:r>
          </a:p>
          <a:p>
            <a:pPr marL="0" marR="0" lvl="0" indent="0" algn="l" defTabSz="91317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AFRC: Robert Navarro</a:t>
            </a:r>
          </a:p>
          <a:p>
            <a:pPr marL="0" marR="0" lvl="0" indent="0" algn="l" defTabSz="91317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ARC: Bob </a:t>
            </a:r>
            <a:r>
              <a:rPr kumimoji="0" lang="en-US" sz="1100" b="1" i="0" u="none" strike="noStrike" kern="1200" cap="none" spc="0" normalizeH="0" baseline="0" noProof="0" dirty="0" err="1">
                <a:ln>
                  <a:noFill/>
                </a:ln>
                <a:solidFill>
                  <a:prstClr val="black"/>
                </a:solidFill>
                <a:effectLst/>
                <a:uLnTx/>
                <a:uFillTx/>
                <a:latin typeface="Helvetica"/>
                <a:ea typeface="+mn-ea"/>
                <a:cs typeface="Helvetica"/>
              </a:rPr>
              <a:t>Kufeld</a:t>
            </a:r>
            <a:r>
              <a:rPr kumimoji="0" lang="en-US" sz="1100" b="1" i="0" u="none" strike="noStrike" kern="1200" cap="none" spc="0" normalizeH="0" baseline="0" noProof="0" dirty="0">
                <a:ln>
                  <a:noFill/>
                </a:ln>
                <a:solidFill>
                  <a:prstClr val="black"/>
                </a:solidFill>
                <a:effectLst/>
                <a:uLnTx/>
                <a:uFillTx/>
                <a:latin typeface="Helvetica"/>
                <a:ea typeface="+mn-ea"/>
                <a:cs typeface="Helvetica"/>
              </a:rPr>
              <a:t> / Gina </a:t>
            </a:r>
            <a:r>
              <a:rPr kumimoji="0" lang="en-US" sz="1100" b="1" i="0" u="none" strike="noStrike" kern="1200" cap="none" spc="0" normalizeH="0" baseline="0" noProof="0" dirty="0" err="1">
                <a:ln>
                  <a:noFill/>
                </a:ln>
                <a:solidFill>
                  <a:prstClr val="black"/>
                </a:solidFill>
                <a:effectLst/>
                <a:uLnTx/>
                <a:uFillTx/>
                <a:latin typeface="Helvetica"/>
                <a:ea typeface="+mn-ea"/>
                <a:cs typeface="Helvetica"/>
              </a:rPr>
              <a:t>Willink</a:t>
            </a:r>
            <a:endParaRPr kumimoji="0" lang="en-US" sz="1100" b="1"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317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mn-ea"/>
                <a:cs typeface="Helvetica"/>
              </a:rPr>
              <a:t>GRC: Peggy Cornell</a:t>
            </a:r>
          </a:p>
          <a:p>
            <a:pPr marL="0" marR="0" lvl="0" indent="0" algn="l" defTabSz="91317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Helvetica"/>
                <a:ea typeface="+mn-ea"/>
                <a:cs typeface="Helvetica"/>
              </a:rPr>
              <a:t>LaRC</a:t>
            </a:r>
            <a:r>
              <a:rPr kumimoji="0" lang="en-US" sz="1100" b="1" i="0" u="none" strike="noStrike" kern="1200" cap="none" spc="0" normalizeH="0" baseline="0" noProof="0" dirty="0">
                <a:ln>
                  <a:noFill/>
                </a:ln>
                <a:solidFill>
                  <a:prstClr val="black"/>
                </a:solidFill>
                <a:effectLst/>
                <a:uLnTx/>
                <a:uFillTx/>
                <a:latin typeface="Helvetica"/>
                <a:ea typeface="+mn-ea"/>
                <a:cs typeface="Helvetica"/>
              </a:rPr>
              <a:t>: Benny Lunsford</a:t>
            </a:r>
            <a:endPar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endParaRPr>
          </a:p>
          <a:p>
            <a:pPr marL="0" marR="0" lvl="0" indent="0" algn="l" defTabSz="913177"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Helvetica"/>
              <a:ea typeface="+mn-ea"/>
              <a:cs typeface="Helvetica"/>
            </a:endParaRPr>
          </a:p>
        </p:txBody>
      </p:sp>
      <p:sp>
        <p:nvSpPr>
          <p:cNvPr id="73" name="Rectangle 72"/>
          <p:cNvSpPr/>
          <p:nvPr/>
        </p:nvSpPr>
        <p:spPr>
          <a:xfrm>
            <a:off x="6836362" y="1852610"/>
            <a:ext cx="4703995" cy="753485"/>
          </a:xfrm>
          <a:prstGeom prst="rect">
            <a:avLst/>
          </a:prstGeom>
          <a:solidFill>
            <a:schemeClr val="tx2">
              <a:lumMod val="20000"/>
              <a:lumOff val="80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lIns="91313" tIns="45657" rIns="91313" bIns="45657" rtlCol="0" anchor="t"/>
          <a:lstStyle/>
          <a:p>
            <a:pPr marL="0" marR="0" lvl="0" indent="0" algn="l" defTabSz="909327" rtl="0" eaLnBrk="0" fontAlgn="base" latinLnBrk="0" hangingPunct="0">
              <a:lnSpc>
                <a:spcPct val="100000"/>
              </a:lnSpc>
              <a:spcBef>
                <a:spcPct val="0"/>
              </a:spcBef>
              <a:spcAft>
                <a:spcPct val="0"/>
              </a:spcAft>
              <a:buClrTx/>
              <a:buSzTx/>
              <a:buFontTx/>
              <a:buNone/>
              <a:tabLst>
                <a:tab pos="399517" algn="r"/>
                <a:tab pos="911591" algn="l"/>
              </a:tabLst>
              <a:defRPr/>
            </a:pPr>
            <a:r>
              <a:rPr kumimoji="0" lang="en-US" sz="1100" b="1" i="0" u="sng" strike="noStrike" kern="1200" cap="none" spc="0" normalizeH="0" baseline="0" noProof="0" dirty="0">
                <a:ln>
                  <a:noFill/>
                </a:ln>
                <a:solidFill>
                  <a:prstClr val="black"/>
                </a:solidFill>
                <a:effectLst/>
                <a:uLnTx/>
                <a:uFillTx/>
                <a:latin typeface="Helvetica"/>
                <a:ea typeface="ＭＳ Ｐゴシック"/>
                <a:cs typeface="ＭＳ Ｐゴシック"/>
              </a:rPr>
              <a:t>Business unit</a:t>
            </a:r>
          </a:p>
          <a:p>
            <a:pPr marL="0" marR="0" lvl="0" indent="0" algn="l" defTabSz="909327" rtl="0" eaLnBrk="0" fontAlgn="base" latinLnBrk="0" hangingPunct="0">
              <a:lnSpc>
                <a:spcPct val="100000"/>
              </a:lnSpc>
              <a:spcBef>
                <a:spcPct val="0"/>
              </a:spcBef>
              <a:spcAft>
                <a:spcPct val="0"/>
              </a:spcAft>
              <a:buClrTx/>
              <a:buSzTx/>
              <a:buFontTx/>
              <a:buNone/>
              <a:tabLst>
                <a:tab pos="399517" algn="r"/>
                <a:tab pos="911591" algn="l"/>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Lead Analyst: Angela Williams</a:t>
            </a:r>
          </a:p>
          <a:p>
            <a:pPr marL="0" marR="0" lvl="0" indent="0" algn="l" defTabSz="909327" rtl="0" eaLnBrk="0" fontAlgn="base" latinLnBrk="0" hangingPunct="0">
              <a:lnSpc>
                <a:spcPct val="100000"/>
              </a:lnSpc>
              <a:spcBef>
                <a:spcPct val="0"/>
              </a:spcBef>
              <a:spcAft>
                <a:spcPct val="0"/>
              </a:spcAft>
              <a:buClrTx/>
              <a:buSzTx/>
              <a:buFontTx/>
              <a:buNone/>
              <a:tabLst>
                <a:tab pos="399517" algn="r"/>
                <a:tab pos="911591" algn="l"/>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Center Analysts: Eric Lee, Meredith Irwin, </a:t>
            </a:r>
            <a:r>
              <a:rPr kumimoji="0" lang="en-US" sz="1100" b="1" i="0" u="none" strike="noStrike" kern="1200" cap="none" spc="0" normalizeH="0" baseline="0" noProof="0" dirty="0">
                <a:ln>
                  <a:noFill/>
                </a:ln>
                <a:solidFill>
                  <a:prstClr val="black"/>
                </a:solidFill>
                <a:effectLst/>
                <a:uLnTx/>
                <a:uFillTx/>
                <a:latin typeface="Helvetica"/>
                <a:ea typeface="+mn-ea"/>
                <a:cs typeface="Helvetica"/>
              </a:rPr>
              <a:t>April Jungers</a:t>
            </a:r>
            <a:endParaRPr kumimoji="0" lang="en-US" sz="1100" b="1" i="0" u="none" strike="noStrike" kern="1200" cap="none" spc="0" normalizeH="0" baseline="0" noProof="0" dirty="0">
              <a:ln>
                <a:noFill/>
              </a:ln>
              <a:solidFill>
                <a:prstClr val="black"/>
              </a:solidFill>
              <a:effectLst/>
              <a:uLnTx/>
              <a:uFillTx/>
              <a:latin typeface="Helvetica"/>
              <a:ea typeface="ＭＳ Ｐゴシック"/>
              <a:cs typeface="Helvetica"/>
            </a:endParaRPr>
          </a:p>
          <a:p>
            <a:pPr marL="0" marR="0" lvl="0" indent="0" algn="l" defTabSz="909327" rtl="0" eaLnBrk="0" fontAlgn="base" latinLnBrk="0" hangingPunct="0">
              <a:lnSpc>
                <a:spcPct val="100000"/>
              </a:lnSpc>
              <a:spcBef>
                <a:spcPct val="0"/>
              </a:spcBef>
              <a:spcAft>
                <a:spcPct val="0"/>
              </a:spcAft>
              <a:buClrTx/>
              <a:buSzTx/>
              <a:buFontTx/>
              <a:buNone/>
              <a:tabLst>
                <a:tab pos="399517" algn="r"/>
                <a:tab pos="911591" algn="l"/>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Scheduler: Joyce Moran</a:t>
            </a:r>
            <a:endParaRPr kumimoji="0" lang="en-US" sz="1100" b="1" i="0" u="none" strike="noStrike" kern="1200" cap="none" spc="0" normalizeH="0" baseline="0" noProof="0" dirty="0">
              <a:ln>
                <a:noFill/>
              </a:ln>
              <a:solidFill>
                <a:prstClr val="black"/>
              </a:solidFill>
              <a:effectLst/>
              <a:uLnTx/>
              <a:uFillTx/>
              <a:latin typeface="Helvetica"/>
              <a:ea typeface="+mn-ea"/>
              <a:cs typeface="Helvetica"/>
            </a:endParaRPr>
          </a:p>
        </p:txBody>
      </p:sp>
      <p:cxnSp>
        <p:nvCxnSpPr>
          <p:cNvPr id="14" name="Straight Connector 13"/>
          <p:cNvCxnSpPr>
            <a:cxnSpLocks/>
          </p:cNvCxnSpPr>
          <p:nvPr/>
        </p:nvCxnSpPr>
        <p:spPr>
          <a:xfrm>
            <a:off x="6172022" y="1656052"/>
            <a:ext cx="0" cy="169902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cxnSpLocks/>
          </p:cNvCxnSpPr>
          <p:nvPr/>
        </p:nvCxnSpPr>
        <p:spPr>
          <a:xfrm>
            <a:off x="2605220" y="3283311"/>
            <a:ext cx="729180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a:cxnSpLocks/>
          </p:cNvCxnSpPr>
          <p:nvPr/>
        </p:nvCxnSpPr>
        <p:spPr>
          <a:xfrm>
            <a:off x="2619359" y="3283311"/>
            <a:ext cx="5128" cy="100005"/>
          </a:xfrm>
          <a:prstGeom prst="line">
            <a:avLst/>
          </a:prstGeom>
        </p:spPr>
        <p:style>
          <a:lnRef idx="2">
            <a:schemeClr val="accent1"/>
          </a:lnRef>
          <a:fillRef idx="0">
            <a:schemeClr val="accent1"/>
          </a:fillRef>
          <a:effectRef idx="1">
            <a:schemeClr val="accent1"/>
          </a:effectRef>
          <a:fontRef idx="minor">
            <a:schemeClr val="tx1"/>
          </a:fontRef>
        </p:style>
      </p:cxnSp>
      <p:sp>
        <p:nvSpPr>
          <p:cNvPr id="125" name="TextBox 66"/>
          <p:cNvSpPr txBox="1">
            <a:spLocks noChangeArrowheads="1"/>
          </p:cNvSpPr>
          <p:nvPr/>
        </p:nvSpPr>
        <p:spPr bwMode="auto">
          <a:xfrm rot="16200000">
            <a:off x="74277" y="3663823"/>
            <a:ext cx="1674857" cy="3072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918" tIns="45458" rIns="90918" bIns="45458">
            <a:spAutoFit/>
          </a:bodyPr>
          <a:lstStyle>
            <a:lvl1pPr defTabSz="457200" eaLnBrk="0" hangingPunct="0">
              <a:defRPr sz="1000">
                <a:solidFill>
                  <a:schemeClr val="tx1"/>
                </a:solidFill>
                <a:latin typeface="Arial Black" charset="0"/>
                <a:ea typeface="ＭＳ Ｐゴシック" charset="0"/>
                <a:cs typeface="ＭＳ Ｐゴシック" charset="0"/>
              </a:defRPr>
            </a:lvl1pPr>
            <a:lvl2pPr marL="37931725" indent="-37474525" defTabSz="457200"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Helvetica" charset="0"/>
                <a:ea typeface="ＭＳ Ｐゴシック" charset="0"/>
              </a:rPr>
              <a:t>SUB-PROJECT</a:t>
            </a:r>
          </a:p>
        </p:txBody>
      </p:sp>
      <p:cxnSp>
        <p:nvCxnSpPr>
          <p:cNvPr id="56" name="Straight Connector 55"/>
          <p:cNvCxnSpPr>
            <a:cxnSpLocks/>
          </p:cNvCxnSpPr>
          <p:nvPr/>
        </p:nvCxnSpPr>
        <p:spPr>
          <a:xfrm flipV="1">
            <a:off x="1226608" y="4102062"/>
            <a:ext cx="13541" cy="1297532"/>
          </a:xfrm>
          <a:prstGeom prst="line">
            <a:avLst/>
          </a:prstGeom>
        </p:spPr>
        <p:style>
          <a:lnRef idx="2">
            <a:schemeClr val="accent1"/>
          </a:lnRef>
          <a:fillRef idx="0">
            <a:schemeClr val="accent1"/>
          </a:fillRef>
          <a:effectRef idx="1">
            <a:schemeClr val="accent1"/>
          </a:effectRef>
          <a:fontRef idx="minor">
            <a:schemeClr val="tx1"/>
          </a:fontRef>
        </p:style>
      </p:cxnSp>
      <p:cxnSp>
        <p:nvCxnSpPr>
          <p:cNvPr id="84" name="Straight Connector 83"/>
          <p:cNvCxnSpPr>
            <a:cxnSpLocks/>
          </p:cNvCxnSpPr>
          <p:nvPr/>
        </p:nvCxnSpPr>
        <p:spPr>
          <a:xfrm flipV="1">
            <a:off x="4600117" y="4660441"/>
            <a:ext cx="258278" cy="131"/>
          </a:xfrm>
          <a:prstGeom prst="line">
            <a:avLst/>
          </a:prstGeom>
        </p:spPr>
        <p:style>
          <a:lnRef idx="2">
            <a:schemeClr val="accent1"/>
          </a:lnRef>
          <a:fillRef idx="0">
            <a:schemeClr val="accent1"/>
          </a:fillRef>
          <a:effectRef idx="1">
            <a:schemeClr val="accent1"/>
          </a:effectRef>
          <a:fontRef idx="minor">
            <a:schemeClr val="tx1"/>
          </a:fontRef>
        </p:style>
      </p:cxnSp>
      <p:sp>
        <p:nvSpPr>
          <p:cNvPr id="74" name="Rounded Rectangle 73"/>
          <p:cNvSpPr/>
          <p:nvPr/>
        </p:nvSpPr>
        <p:spPr>
          <a:xfrm>
            <a:off x="4808128" y="4505290"/>
            <a:ext cx="2651760" cy="292608"/>
          </a:xfrm>
          <a:prstGeom prst="roundRect">
            <a:avLst>
              <a:gd name="adj" fmla="val 17159"/>
            </a:avLst>
          </a:prstGeom>
          <a:solidFill>
            <a:srgbClr val="92D050"/>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Conceptual Design</a:t>
            </a:r>
          </a:p>
        </p:txBody>
      </p:sp>
      <p:grpSp>
        <p:nvGrpSpPr>
          <p:cNvPr id="83" name="Group 82"/>
          <p:cNvGrpSpPr>
            <a:grpSpLocks noChangeAspect="1"/>
          </p:cNvGrpSpPr>
          <p:nvPr/>
        </p:nvGrpSpPr>
        <p:grpSpPr>
          <a:xfrm>
            <a:off x="1106452" y="3378870"/>
            <a:ext cx="2962840" cy="928257"/>
            <a:chOff x="1" y="1981198"/>
            <a:chExt cx="1009612" cy="673075"/>
          </a:xfrm>
          <a:solidFill>
            <a:schemeClr val="accent6">
              <a:lumMod val="60000"/>
              <a:lumOff val="40000"/>
            </a:schemeClr>
          </a:solidFill>
        </p:grpSpPr>
        <p:sp>
          <p:nvSpPr>
            <p:cNvPr id="85" name="Rounded Rectangle 84"/>
            <p:cNvSpPr/>
            <p:nvPr/>
          </p:nvSpPr>
          <p:spPr>
            <a:xfrm>
              <a:off x="1" y="1981198"/>
              <a:ext cx="1009612" cy="673075"/>
            </a:xfrm>
            <a:prstGeom prst="roundRect">
              <a:avLst>
                <a:gd name="adj" fmla="val 10000"/>
              </a:avLst>
            </a:prstGeom>
            <a:grpFill/>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86" name="Rounded Rectangle 4"/>
            <p:cNvSpPr/>
            <p:nvPr/>
          </p:nvSpPr>
          <p:spPr>
            <a:xfrm>
              <a:off x="19715" y="2000912"/>
              <a:ext cx="970184" cy="63364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Helvetica"/>
                  <a:ea typeface="+mn-ea"/>
                  <a:cs typeface="Helvetica"/>
                </a:rPr>
                <a:t>eVTOL</a:t>
              </a:r>
              <a:r>
                <a:rPr kumimoji="0" lang="en-US" sz="1100" b="1" i="0" u="none" strike="noStrike" kern="1200" cap="none" spc="0" normalizeH="0" baseline="0" noProof="0" dirty="0">
                  <a:ln>
                    <a:noFill/>
                  </a:ln>
                  <a:solidFill>
                    <a:prstClr val="black"/>
                  </a:solidFill>
                  <a:effectLst/>
                  <a:uLnTx/>
                  <a:uFillTx/>
                  <a:latin typeface="Helvetica"/>
                  <a:ea typeface="+mn-ea"/>
                  <a:cs typeface="Helvetica"/>
                </a:rPr>
                <a:t> Propulsion Subproject</a:t>
              </a: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SPM: Peggy Cornell</a:t>
              </a: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Helvetica"/>
                  <a:ea typeface="+mn-ea"/>
                  <a:cs typeface="Helvetica"/>
                </a:rPr>
                <a:t>SPTL Tim Krantz, Mark </a:t>
              </a:r>
              <a:r>
                <a:rPr kumimoji="0" lang="en-US" sz="1100" b="0" i="0" u="none" strike="noStrike" kern="1200" cap="none" spc="0" normalizeH="0" baseline="0" noProof="0" dirty="0" err="1">
                  <a:ln>
                    <a:noFill/>
                  </a:ln>
                  <a:solidFill>
                    <a:prstClr val="black"/>
                  </a:solidFill>
                  <a:effectLst/>
                  <a:uLnTx/>
                  <a:uFillTx/>
                  <a:latin typeface="Helvetica"/>
                  <a:ea typeface="+mn-ea"/>
                  <a:cs typeface="Helvetica"/>
                </a:rPr>
                <a:t>Valco</a:t>
              </a:r>
              <a:r>
                <a:rPr kumimoji="0" lang="en-US" sz="1100" b="0" i="0" u="none" strike="noStrike" kern="1200" cap="none" spc="0" normalizeH="0" baseline="0" noProof="0" dirty="0">
                  <a:ln>
                    <a:noFill/>
                  </a:ln>
                  <a:solidFill>
                    <a:prstClr val="black"/>
                  </a:solidFill>
                  <a:effectLst/>
                  <a:uLnTx/>
                  <a:uFillTx/>
                  <a:latin typeface="Helvetica"/>
                  <a:ea typeface="+mn-ea"/>
                  <a:cs typeface="Helvetica"/>
                </a:rPr>
                <a:t>, Linda Taylor</a:t>
              </a:r>
            </a:p>
          </p:txBody>
        </p:sp>
      </p:grpSp>
      <p:sp>
        <p:nvSpPr>
          <p:cNvPr id="78" name="TextBox 65"/>
          <p:cNvSpPr txBox="1">
            <a:spLocks noChangeArrowheads="1"/>
          </p:cNvSpPr>
          <p:nvPr/>
        </p:nvSpPr>
        <p:spPr bwMode="auto">
          <a:xfrm>
            <a:off x="584687" y="2703971"/>
            <a:ext cx="2222631" cy="261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918" tIns="45458" rIns="90918" bIns="45458">
            <a:spAutoFit/>
          </a:bodyPr>
          <a:lstStyle>
            <a:lvl1pPr defTabSz="457200" eaLnBrk="0" hangingPunct="0">
              <a:defRPr sz="1000">
                <a:solidFill>
                  <a:schemeClr val="tx1"/>
                </a:solidFill>
                <a:latin typeface="Arial Black" charset="0"/>
                <a:ea typeface="ＭＳ Ｐゴシック" charset="0"/>
                <a:cs typeface="ＭＳ Ｐゴシック" charset="0"/>
              </a:defRPr>
            </a:lvl1pPr>
            <a:lvl2pPr marL="37931725" indent="-37474525" defTabSz="457200"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Helvetica" charset="0"/>
                <a:ea typeface="ＭＳ Ｐゴシック" charset="0"/>
              </a:rPr>
              <a:t>SIP/ RVLT RESEARCH THEME</a:t>
            </a:r>
          </a:p>
        </p:txBody>
      </p:sp>
      <p:cxnSp>
        <p:nvCxnSpPr>
          <p:cNvPr id="89" name="Straight Connector 88"/>
          <p:cNvCxnSpPr/>
          <p:nvPr/>
        </p:nvCxnSpPr>
        <p:spPr>
          <a:xfrm>
            <a:off x="4581633" y="5381971"/>
            <a:ext cx="2743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1240149" y="5028259"/>
            <a:ext cx="21157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1240150" y="4680048"/>
            <a:ext cx="211578" cy="0"/>
          </a:xfrm>
          <a:prstGeom prst="line">
            <a:avLst/>
          </a:prstGeom>
        </p:spPr>
        <p:style>
          <a:lnRef idx="2">
            <a:schemeClr val="accent1"/>
          </a:lnRef>
          <a:fillRef idx="0">
            <a:schemeClr val="accent1"/>
          </a:fillRef>
          <a:effectRef idx="1">
            <a:schemeClr val="accent1"/>
          </a:effectRef>
          <a:fontRef idx="minor">
            <a:schemeClr val="tx1"/>
          </a:fontRef>
        </p:style>
      </p:cxnSp>
      <p:sp>
        <p:nvSpPr>
          <p:cNvPr id="96" name="Slide Number Placeholder 10"/>
          <p:cNvSpPr>
            <a:spLocks noGrp="1"/>
          </p:cNvSpPr>
          <p:nvPr>
            <p:ph type="sldNum" sz="quarter" idx="4294967295"/>
          </p:nvPr>
        </p:nvSpPr>
        <p:spPr>
          <a:xfrm>
            <a:off x="11583616" y="6543416"/>
            <a:ext cx="384275" cy="265699"/>
          </a:xfrm>
          <a:prstGeom prst="rect">
            <a:avLst/>
          </a:prstGeom>
        </p:spPr>
        <p:txBody>
          <a:bodyPr vert="horz" lIns="0" tIns="0" rIns="91440" bIns="0" rtlCol="0" anchor="ctr" anchorCtr="0"/>
          <a:lstStyle/>
          <a:p>
            <a:pPr marL="0" marR="0" lvl="0" indent="0" algn="r" defTabSz="914400" rtl="0" eaLnBrk="0" fontAlgn="base" latinLnBrk="0" hangingPunct="0">
              <a:lnSpc>
                <a:spcPct val="100000"/>
              </a:lnSpc>
              <a:spcBef>
                <a:spcPct val="0"/>
              </a:spcBef>
              <a:spcAft>
                <a:spcPct val="0"/>
              </a:spcAft>
              <a:buClrTx/>
              <a:buSzTx/>
              <a:buFontTx/>
              <a:buNone/>
              <a:tabLst/>
              <a:defRPr/>
            </a:pPr>
            <a:fld id="{3CAC2C42-C125-254E-87D4-784D7796358A}" type="slidenum">
              <a:rPr kumimoji="0" lang="en-US" sz="1050" b="0" i="0" u="none" strike="noStrike" kern="0" cap="none" spc="0" normalizeH="0" baseline="0" noProof="0">
                <a:ln>
                  <a:noFill/>
                </a:ln>
                <a:solidFill>
                  <a:srgbClr val="808080"/>
                </a:solidFill>
                <a:effectLst/>
                <a:uLnTx/>
                <a:uFillTx/>
                <a:latin typeface="Helvetica"/>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050" b="0" i="0" u="none" strike="noStrike" kern="0" cap="none" spc="0" normalizeH="0" baseline="0" noProof="0">
              <a:ln>
                <a:noFill/>
              </a:ln>
              <a:solidFill>
                <a:srgbClr val="808080"/>
              </a:solidFill>
              <a:effectLst/>
              <a:uLnTx/>
              <a:uFillTx/>
              <a:latin typeface="Helvetica"/>
              <a:ea typeface="+mn-ea"/>
              <a:cs typeface="+mn-cs"/>
            </a:endParaRPr>
          </a:p>
        </p:txBody>
      </p:sp>
      <p:sp>
        <p:nvSpPr>
          <p:cNvPr id="99" name="Rounded Rectangle 98"/>
          <p:cNvSpPr/>
          <p:nvPr/>
        </p:nvSpPr>
        <p:spPr>
          <a:xfrm>
            <a:off x="4808127" y="5231951"/>
            <a:ext cx="2651760" cy="292608"/>
          </a:xfrm>
          <a:prstGeom prst="roundRect">
            <a:avLst>
              <a:gd name="adj" fmla="val 17159"/>
            </a:avLst>
          </a:prstGeom>
          <a:solidFill>
            <a:srgbClr val="92D050"/>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Validation Test Campaigns</a:t>
            </a:r>
          </a:p>
        </p:txBody>
      </p:sp>
      <p:cxnSp>
        <p:nvCxnSpPr>
          <p:cNvPr id="101" name="Straight Connector 100"/>
          <p:cNvCxnSpPr/>
          <p:nvPr/>
        </p:nvCxnSpPr>
        <p:spPr>
          <a:xfrm>
            <a:off x="4600117" y="5026878"/>
            <a:ext cx="258278" cy="0"/>
          </a:xfrm>
          <a:prstGeom prst="line">
            <a:avLst/>
          </a:prstGeom>
        </p:spPr>
        <p:style>
          <a:lnRef idx="2">
            <a:schemeClr val="accent1"/>
          </a:lnRef>
          <a:fillRef idx="0">
            <a:schemeClr val="accent1"/>
          </a:fillRef>
          <a:effectRef idx="1">
            <a:schemeClr val="accent1"/>
          </a:effectRef>
          <a:fontRef idx="minor">
            <a:schemeClr val="tx1"/>
          </a:fontRef>
        </p:style>
      </p:cxnSp>
      <p:sp>
        <p:nvSpPr>
          <p:cNvPr id="120" name="TextBox 66"/>
          <p:cNvSpPr txBox="1">
            <a:spLocks noChangeArrowheads="1"/>
          </p:cNvSpPr>
          <p:nvPr/>
        </p:nvSpPr>
        <p:spPr bwMode="auto">
          <a:xfrm rot="16200000">
            <a:off x="249257" y="5932381"/>
            <a:ext cx="1259123" cy="321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918" tIns="45458" rIns="90918" bIns="45458">
            <a:spAutoFit/>
          </a:bodyPr>
          <a:lstStyle>
            <a:lvl1pPr defTabSz="457200" eaLnBrk="0" hangingPunct="0">
              <a:defRPr sz="1000">
                <a:solidFill>
                  <a:schemeClr val="tx1"/>
                </a:solidFill>
                <a:latin typeface="Arial Black" charset="0"/>
                <a:ea typeface="ＭＳ Ｐゴシック" charset="0"/>
                <a:cs typeface="ＭＳ Ｐゴシック" charset="0"/>
              </a:defRPr>
            </a:lvl1pPr>
            <a:lvl2pPr marL="37931725" indent="-37474525" defTabSz="457200" eaLnBrk="0" hangingPunct="0">
              <a:defRPr sz="1000">
                <a:solidFill>
                  <a:schemeClr val="tx1"/>
                </a:solidFill>
                <a:latin typeface="Arial Black" charset="0"/>
                <a:ea typeface="ＭＳ Ｐゴシック" charset="0"/>
              </a:defRPr>
            </a:lvl2pPr>
            <a:lvl3pPr eaLnBrk="0" hangingPunct="0">
              <a:defRPr sz="1000">
                <a:solidFill>
                  <a:schemeClr val="tx1"/>
                </a:solidFill>
                <a:latin typeface="Arial Black" charset="0"/>
                <a:ea typeface="ＭＳ Ｐゴシック" charset="0"/>
              </a:defRPr>
            </a:lvl3pPr>
            <a:lvl4pPr eaLnBrk="0" hangingPunct="0">
              <a:defRPr sz="1000">
                <a:solidFill>
                  <a:schemeClr val="tx1"/>
                </a:solidFill>
                <a:latin typeface="Arial Black" charset="0"/>
                <a:ea typeface="ＭＳ Ｐゴシック" charset="0"/>
              </a:defRPr>
            </a:lvl4pPr>
            <a:lvl5pPr eaLnBrk="0" hangingPunct="0">
              <a:defRPr sz="1000">
                <a:solidFill>
                  <a:schemeClr val="tx1"/>
                </a:solidFill>
                <a:latin typeface="Arial Black" charset="0"/>
                <a:ea typeface="ＭＳ Ｐゴシック" charset="0"/>
              </a:defRPr>
            </a:lvl5pPr>
            <a:lvl6pPr marL="457200" eaLnBrk="0" fontAlgn="base" hangingPunct="0">
              <a:spcBef>
                <a:spcPct val="0"/>
              </a:spcBef>
              <a:spcAft>
                <a:spcPct val="0"/>
              </a:spcAft>
              <a:defRPr sz="1000">
                <a:solidFill>
                  <a:schemeClr val="tx1"/>
                </a:solidFill>
                <a:latin typeface="Arial Black" charset="0"/>
                <a:ea typeface="ＭＳ Ｐゴシック" charset="0"/>
              </a:defRPr>
            </a:lvl6pPr>
            <a:lvl7pPr marL="914400" eaLnBrk="0" fontAlgn="base" hangingPunct="0">
              <a:spcBef>
                <a:spcPct val="0"/>
              </a:spcBef>
              <a:spcAft>
                <a:spcPct val="0"/>
              </a:spcAft>
              <a:defRPr sz="1000">
                <a:solidFill>
                  <a:schemeClr val="tx1"/>
                </a:solidFill>
                <a:latin typeface="Arial Black" charset="0"/>
                <a:ea typeface="ＭＳ Ｐゴシック" charset="0"/>
              </a:defRPr>
            </a:lvl7pPr>
            <a:lvl8pPr marL="1371600" eaLnBrk="0" fontAlgn="base" hangingPunct="0">
              <a:spcBef>
                <a:spcPct val="0"/>
              </a:spcBef>
              <a:spcAft>
                <a:spcPct val="0"/>
              </a:spcAft>
              <a:defRPr sz="1000">
                <a:solidFill>
                  <a:schemeClr val="tx1"/>
                </a:solidFill>
                <a:latin typeface="Arial Black" charset="0"/>
                <a:ea typeface="ＭＳ Ｐゴシック" charset="0"/>
              </a:defRPr>
            </a:lvl8pPr>
            <a:lvl9pPr marL="1828800" eaLnBrk="0" fontAlgn="base" hangingPunct="0">
              <a:spcBef>
                <a:spcPct val="0"/>
              </a:spcBef>
              <a:spcAft>
                <a:spcPct val="0"/>
              </a:spcAft>
              <a:defRPr sz="1000">
                <a:solidFill>
                  <a:schemeClr val="tx1"/>
                </a:solidFill>
                <a:latin typeface="Arial Black"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Helvetica" charset="0"/>
                <a:ea typeface="ＭＳ Ｐゴシック" charset="0"/>
              </a:rPr>
              <a:t>TECH CH</a:t>
            </a:r>
          </a:p>
        </p:txBody>
      </p:sp>
      <p:grpSp>
        <p:nvGrpSpPr>
          <p:cNvPr id="122" name="Group 121"/>
          <p:cNvGrpSpPr/>
          <p:nvPr/>
        </p:nvGrpSpPr>
        <p:grpSpPr>
          <a:xfrm>
            <a:off x="8271934" y="3423137"/>
            <a:ext cx="3395154" cy="903292"/>
            <a:chOff x="7219359" y="1942635"/>
            <a:chExt cx="960031" cy="673075"/>
          </a:xfrm>
          <a:solidFill>
            <a:srgbClr val="0000FF"/>
          </a:solidFill>
        </p:grpSpPr>
        <p:sp>
          <p:nvSpPr>
            <p:cNvPr id="123" name="Rounded Rectangle 122"/>
            <p:cNvSpPr/>
            <p:nvPr/>
          </p:nvSpPr>
          <p:spPr>
            <a:xfrm>
              <a:off x="7219359" y="1942635"/>
              <a:ext cx="960031" cy="673075"/>
            </a:xfrm>
            <a:prstGeom prst="roundRect">
              <a:avLst>
                <a:gd name="adj" fmla="val 10000"/>
              </a:avLst>
            </a:prstGeom>
            <a:grpFill/>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27" name="Rounded Rectangle 8"/>
            <p:cNvSpPr/>
            <p:nvPr/>
          </p:nvSpPr>
          <p:spPr>
            <a:xfrm>
              <a:off x="7239073" y="1999390"/>
              <a:ext cx="914543" cy="55045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1" i="0" u="none" strike="noStrike" kern="1200" cap="none" spc="0" normalizeH="0" baseline="0" noProof="0">
                  <a:ln>
                    <a:noFill/>
                  </a:ln>
                  <a:solidFill>
                    <a:srgbClr val="FFFFFF"/>
                  </a:solidFill>
                  <a:effectLst/>
                  <a:uLnTx/>
                  <a:uFillTx/>
                  <a:latin typeface="Helvetica"/>
                  <a:ea typeface="+mn-ea"/>
                  <a:cs typeface="Helvetica"/>
                </a:rPr>
                <a:t>eVTOL Noise, Safety and Comfort Subproject</a:t>
              </a: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a:ln>
                    <a:noFill/>
                  </a:ln>
                  <a:solidFill>
                    <a:srgbClr val="FFFFFF"/>
                  </a:solidFill>
                  <a:effectLst/>
                  <a:uLnTx/>
                  <a:uFillTx/>
                  <a:latin typeface="Helvetica"/>
                  <a:ea typeface="+mn-ea"/>
                  <a:cs typeface="Helvetica"/>
                </a:rPr>
                <a:t>SPM: </a:t>
              </a:r>
              <a:r>
                <a:rPr kumimoji="0" lang="en-US" sz="1100" b="0" i="0" u="none" strike="noStrike" kern="1200" cap="none" spc="0" normalizeH="0" baseline="0" noProof="0">
                  <a:ln>
                    <a:noFill/>
                  </a:ln>
                  <a:solidFill>
                    <a:prstClr val="white"/>
                  </a:solidFill>
                  <a:effectLst/>
                  <a:uLnTx/>
                  <a:uFillTx/>
                  <a:latin typeface="Helvetica"/>
                  <a:ea typeface="+mn-ea"/>
                  <a:cs typeface="Helvetica"/>
                </a:rPr>
                <a:t>Benny Lunsford</a:t>
              </a:r>
            </a:p>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100" b="0" i="0" u="none" strike="noStrike" kern="1200" cap="none" spc="0" normalizeH="0" baseline="0" noProof="0">
                  <a:ln>
                    <a:noFill/>
                  </a:ln>
                  <a:solidFill>
                    <a:srgbClr val="FFFFFF"/>
                  </a:solidFill>
                  <a:effectLst/>
                  <a:uLnTx/>
                  <a:uFillTx/>
                  <a:latin typeface="Helvetica"/>
                  <a:ea typeface="+mn-ea"/>
                  <a:cs typeface="Helvetica"/>
                </a:rPr>
                <a:t>SPTL Doug Boyd, Noah Schiller, Justin Littell, Eric </a:t>
              </a:r>
              <a:r>
                <a:rPr kumimoji="0" lang="en-US" sz="1100" b="0" i="0" u="none" strike="noStrike" kern="1200" cap="none" spc="0" normalizeH="0" baseline="0" noProof="0" err="1">
                  <a:ln>
                    <a:noFill/>
                  </a:ln>
                  <a:solidFill>
                    <a:srgbClr val="FFFFFF"/>
                  </a:solidFill>
                  <a:effectLst/>
                  <a:uLnTx/>
                  <a:uFillTx/>
                  <a:latin typeface="Helvetica"/>
                  <a:ea typeface="+mn-ea"/>
                  <a:cs typeface="Helvetica"/>
                </a:rPr>
                <a:t>Kreeger</a:t>
              </a:r>
              <a:r>
                <a:rPr kumimoji="0" lang="en-US" sz="1100" b="0" i="0" u="none" strike="noStrike" kern="1200" cap="none" spc="0" normalizeH="0" baseline="0" noProof="0">
                  <a:ln>
                    <a:noFill/>
                  </a:ln>
                  <a:solidFill>
                    <a:srgbClr val="FFFFFF"/>
                  </a:solidFill>
                  <a:effectLst/>
                  <a:uLnTx/>
                  <a:uFillTx/>
                  <a:latin typeface="Helvetica"/>
                  <a:ea typeface="+mn-ea"/>
                  <a:cs typeface="Helvetica"/>
                </a:rPr>
                <a:t>, Carlos </a:t>
              </a:r>
              <a:r>
                <a:rPr kumimoji="0" lang="en-US" sz="1100" b="0" i="0" u="none" strike="noStrike" kern="1200" cap="none" spc="0" normalizeH="0" baseline="0" noProof="0" err="1">
                  <a:ln>
                    <a:noFill/>
                  </a:ln>
                  <a:solidFill>
                    <a:srgbClr val="FFFFFF"/>
                  </a:solidFill>
                  <a:effectLst/>
                  <a:uLnTx/>
                  <a:uFillTx/>
                  <a:latin typeface="Helvetica"/>
                  <a:ea typeface="+mn-ea"/>
                  <a:cs typeface="Helvetica"/>
                </a:rPr>
                <a:t>Malpica</a:t>
              </a:r>
              <a:endParaRPr kumimoji="0" lang="en-US" sz="1100" b="0" i="0" u="none" strike="noStrike" kern="1200" cap="none" spc="0" normalizeH="0" baseline="0" noProof="0">
                <a:ln>
                  <a:noFill/>
                </a:ln>
                <a:solidFill>
                  <a:prstClr val="white"/>
                </a:solidFill>
                <a:effectLst/>
                <a:uLnTx/>
                <a:uFillTx/>
                <a:latin typeface="Helvetica"/>
                <a:ea typeface="+mn-ea"/>
                <a:cs typeface="Helvetica"/>
              </a:endParaRPr>
            </a:p>
          </p:txBody>
        </p:sp>
      </p:grpSp>
      <p:sp>
        <p:nvSpPr>
          <p:cNvPr id="67" name="Rounded Rectangle 4">
            <a:extLst>
              <a:ext uri="{FF2B5EF4-FFF2-40B4-BE49-F238E27FC236}">
                <a16:creationId xmlns:a16="http://schemas.microsoft.com/office/drawing/2014/main" id="{D9A1701B-7C1D-624D-8C63-D8899A59A719}"/>
              </a:ext>
            </a:extLst>
          </p:cNvPr>
          <p:cNvSpPr/>
          <p:nvPr/>
        </p:nvSpPr>
        <p:spPr>
          <a:xfrm>
            <a:off x="1150678" y="5713059"/>
            <a:ext cx="3017065" cy="377744"/>
          </a:xfrm>
          <a:prstGeom prst="rect">
            <a:avLst/>
          </a:prstGeom>
          <a:solidFill>
            <a:schemeClr val="accent6">
              <a:lumMod val="60000"/>
              <a:lumOff val="40000"/>
            </a:schemeClr>
          </a:solidFill>
          <a:ln w="19050" cmpd="sng">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34247" tIns="34247" rIns="34247" bIns="34247"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black"/>
                </a:solidFill>
                <a:effectLst/>
                <a:uLnTx/>
                <a:uFillTx/>
                <a:latin typeface="Helvetica" pitchFamily="2" charset="0"/>
                <a:ea typeface="+mn-ea"/>
                <a:cs typeface="+mn-cs"/>
              </a:rPr>
              <a:t>TC.UAM.Electric.1  Reliable and Efficient Propulsion Components for UAM</a:t>
            </a:r>
            <a:endParaRPr kumimoji="0" lang="en-US" sz="1200" b="1" i="0" u="none" strike="noStrike" kern="1200" cap="none" spc="0" normalizeH="0" baseline="0" noProof="0">
              <a:ln>
                <a:noFill/>
              </a:ln>
              <a:solidFill>
                <a:prstClr val="black"/>
              </a:solidFill>
              <a:effectLst/>
              <a:uLnTx/>
              <a:uFillTx/>
              <a:latin typeface="Helvetica" pitchFamily="2" charset="0"/>
              <a:ea typeface="+mn-ea"/>
              <a:cs typeface="Helvetica"/>
            </a:endParaRPr>
          </a:p>
        </p:txBody>
      </p:sp>
      <p:sp>
        <p:nvSpPr>
          <p:cNvPr id="69" name="Rounded Rectangle 4">
            <a:extLst>
              <a:ext uri="{FF2B5EF4-FFF2-40B4-BE49-F238E27FC236}">
                <a16:creationId xmlns:a16="http://schemas.microsoft.com/office/drawing/2014/main" id="{B9F9D482-664D-0D4F-8051-93EE5FD39711}"/>
              </a:ext>
            </a:extLst>
          </p:cNvPr>
          <p:cNvSpPr/>
          <p:nvPr/>
        </p:nvSpPr>
        <p:spPr>
          <a:xfrm>
            <a:off x="2300677" y="6218324"/>
            <a:ext cx="7900889" cy="346636"/>
          </a:xfrm>
          <a:prstGeom prst="rect">
            <a:avLst/>
          </a:prstGeom>
          <a:gradFill>
            <a:gsLst>
              <a:gs pos="0">
                <a:schemeClr val="accent6">
                  <a:lumMod val="60000"/>
                  <a:lumOff val="40000"/>
                </a:schemeClr>
              </a:gs>
              <a:gs pos="55000">
                <a:srgbClr val="92D050"/>
              </a:gs>
              <a:gs pos="21000">
                <a:srgbClr val="92D050">
                  <a:lumMod val="93000"/>
                  <a:lumOff val="7000"/>
                </a:srgbClr>
              </a:gs>
              <a:gs pos="76000">
                <a:srgbClr val="0000FF"/>
              </a:gs>
            </a:gsLst>
            <a:lin ang="0" scaled="0"/>
          </a:gradFill>
          <a:ln w="19050" cmpd="sng">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34247" tIns="34247" rIns="34247" bIns="34247"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black"/>
                </a:solidFill>
                <a:effectLst/>
                <a:uLnTx/>
                <a:uFillTx/>
                <a:latin typeface="Helvetica" pitchFamily="2" charset="0"/>
                <a:ea typeface="+mn-ea"/>
                <a:cs typeface="Helvetica"/>
              </a:rPr>
              <a:t>TC.UAM.NOISE.2  </a:t>
            </a:r>
            <a:r>
              <a:rPr kumimoji="0" lang="en-US" sz="1200" b="1" i="0" u="none" strike="noStrike" kern="1200" cap="none" spc="0" normalizeH="0" baseline="0" noProof="0">
                <a:ln>
                  <a:noFill/>
                </a:ln>
                <a:solidFill>
                  <a:prstClr val="black"/>
                </a:solidFill>
                <a:effectLst/>
                <a:uLnTx/>
                <a:uFillTx/>
                <a:latin typeface="Helvetica" pitchFamily="2" charset="0"/>
                <a:ea typeface="+mn-ea"/>
                <a:cs typeface="+mn-cs"/>
              </a:rPr>
              <a:t>Tools to Explore the Noise and </a:t>
            </a:r>
            <a:r>
              <a:rPr kumimoji="0" lang="en-US" sz="1200" b="1" i="0" u="none" strike="noStrike" kern="1200" cap="none" spc="0" normalizeH="0" baseline="0" noProof="0">
                <a:ln>
                  <a:noFill/>
                </a:ln>
                <a:solidFill>
                  <a:prstClr val="white"/>
                </a:solidFill>
                <a:effectLst/>
                <a:uLnTx/>
                <a:uFillTx/>
                <a:latin typeface="Helvetica" pitchFamily="2" charset="0"/>
                <a:ea typeface="+mn-ea"/>
                <a:cs typeface="+mn-cs"/>
              </a:rPr>
              <a:t>Performance of Multi-Rotor UAM Vehicles</a:t>
            </a:r>
            <a:endParaRPr kumimoji="0" lang="en-US" sz="1200" b="1" i="0" u="none" strike="noStrike" kern="1200" cap="none" spc="0" normalizeH="0" baseline="0" noProof="0">
              <a:ln>
                <a:noFill/>
              </a:ln>
              <a:solidFill>
                <a:prstClr val="white"/>
              </a:solidFill>
              <a:effectLst/>
              <a:uLnTx/>
              <a:uFillTx/>
              <a:latin typeface="Helvetica" pitchFamily="2" charset="0"/>
              <a:ea typeface="+mn-ea"/>
              <a:cs typeface="Helvetica"/>
            </a:endParaRPr>
          </a:p>
        </p:txBody>
      </p:sp>
      <p:sp>
        <p:nvSpPr>
          <p:cNvPr id="79" name="Rounded Rectangle 4">
            <a:extLst>
              <a:ext uri="{FF2B5EF4-FFF2-40B4-BE49-F238E27FC236}">
                <a16:creationId xmlns:a16="http://schemas.microsoft.com/office/drawing/2014/main" id="{43024A4F-DC52-0A43-B603-589E6725E510}"/>
              </a:ext>
            </a:extLst>
          </p:cNvPr>
          <p:cNvSpPr/>
          <p:nvPr/>
        </p:nvSpPr>
        <p:spPr>
          <a:xfrm>
            <a:off x="5016863" y="5791671"/>
            <a:ext cx="6762398" cy="352441"/>
          </a:xfrm>
          <a:prstGeom prst="rect">
            <a:avLst/>
          </a:prstGeom>
          <a:gradFill>
            <a:gsLst>
              <a:gs pos="0">
                <a:srgbClr val="92D050"/>
              </a:gs>
              <a:gs pos="87000">
                <a:srgbClr val="0000FF"/>
              </a:gs>
            </a:gsLst>
            <a:lin ang="0" scaled="0"/>
          </a:gradFill>
          <a:ln w="19050" cmpd="sng">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34247" tIns="34247" rIns="34247" bIns="34247" numCol="1" spcCol="1270" anchor="ctr" anchorCtr="0">
            <a:noAutofit/>
          </a:bodyPr>
          <a:lstStyle/>
          <a:p>
            <a:pPr marL="0" marR="0" lvl="0" indent="0" algn="ctr" defTabSz="399517" rtl="0" eaLnBrk="0" fontAlgn="base" latinLnBrk="0" hangingPunct="0">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black"/>
                </a:solidFill>
                <a:effectLst/>
                <a:uLnTx/>
                <a:uFillTx/>
                <a:latin typeface="Helvetica" pitchFamily="2" charset="0"/>
                <a:ea typeface="+mn-ea"/>
                <a:cs typeface="Helvetica"/>
              </a:rPr>
              <a:t>TC.UAM.NOISE.1 </a:t>
            </a:r>
            <a:r>
              <a:rPr kumimoji="0" lang="en-US" sz="1200" b="1" i="0" u="none" strike="noStrike" kern="1200" cap="none" spc="0" normalizeH="0" baseline="0" noProof="0">
                <a:ln>
                  <a:noFill/>
                </a:ln>
                <a:solidFill>
                  <a:prstClr val="black"/>
                </a:solidFill>
                <a:effectLst/>
                <a:uLnTx/>
                <a:uFillTx/>
                <a:latin typeface="Helvetica" pitchFamily="2" charset="0"/>
                <a:ea typeface="+mn-ea"/>
                <a:cs typeface="+mn-cs"/>
              </a:rPr>
              <a:t>Urban Air Mobility </a:t>
            </a:r>
            <a:r>
              <a:rPr kumimoji="0" lang="en-US" sz="1200" b="1" i="0" u="none" strike="noStrike" kern="1200" cap="none" spc="0" normalizeH="0" baseline="0" noProof="0">
                <a:ln>
                  <a:noFill/>
                </a:ln>
                <a:solidFill>
                  <a:prstClr val="white"/>
                </a:solidFill>
                <a:effectLst/>
                <a:uLnTx/>
                <a:uFillTx/>
                <a:latin typeface="Helvetica" pitchFamily="2" charset="0"/>
                <a:ea typeface="+mn-ea"/>
                <a:cs typeface="+mn-cs"/>
              </a:rPr>
              <a:t>(UAM) Operational Fleet Noise Assessment</a:t>
            </a:r>
            <a:endParaRPr kumimoji="0" lang="en-US" sz="1200" b="1" i="0" u="none" strike="noStrike" kern="1200" cap="none" spc="0" normalizeH="0" baseline="0" noProof="0">
              <a:ln>
                <a:noFill/>
              </a:ln>
              <a:solidFill>
                <a:prstClr val="white"/>
              </a:solidFill>
              <a:effectLst/>
              <a:uLnTx/>
              <a:uFillTx/>
              <a:latin typeface="Helvetica" pitchFamily="2" charset="0"/>
              <a:ea typeface="+mn-ea"/>
              <a:cs typeface="Helvetica"/>
            </a:endParaRPr>
          </a:p>
        </p:txBody>
      </p:sp>
      <p:sp>
        <p:nvSpPr>
          <p:cNvPr id="63" name="TextBox 62">
            <a:extLst>
              <a:ext uri="{FF2B5EF4-FFF2-40B4-BE49-F238E27FC236}">
                <a16:creationId xmlns:a16="http://schemas.microsoft.com/office/drawing/2014/main" id="{7550BC0D-D749-0A49-897F-FE67A16767B2}"/>
              </a:ext>
            </a:extLst>
          </p:cNvPr>
          <p:cNvSpPr txBox="1"/>
          <p:nvPr/>
        </p:nvSpPr>
        <p:spPr>
          <a:xfrm>
            <a:off x="60180" y="6665644"/>
            <a:ext cx="710451" cy="193899"/>
          </a:xfrm>
          <a:prstGeom prst="rect">
            <a:avLst/>
          </a:prstGeom>
          <a:noFill/>
        </p:spPr>
        <p:txBody>
          <a:bodyPr wrap="none" tIns="27432" bIns="2743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808080"/>
                </a:solidFill>
                <a:effectLst/>
                <a:uLnTx/>
                <a:uFillTx/>
                <a:latin typeface="Helvetica"/>
                <a:ea typeface="+mn-ea"/>
                <a:cs typeface="Helvetica"/>
              </a:rPr>
              <a:t>Sept 2021</a:t>
            </a:r>
          </a:p>
        </p:txBody>
      </p:sp>
      <p:cxnSp>
        <p:nvCxnSpPr>
          <p:cNvPr id="68" name="Straight Connector 67"/>
          <p:cNvCxnSpPr>
            <a:cxnSpLocks/>
          </p:cNvCxnSpPr>
          <p:nvPr/>
        </p:nvCxnSpPr>
        <p:spPr>
          <a:xfrm>
            <a:off x="4590572" y="4286527"/>
            <a:ext cx="1046" cy="1097280"/>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a:cxnSpLocks/>
            <a:stCxn id="77" idx="3"/>
            <a:endCxn id="95" idx="1"/>
          </p:cNvCxnSpPr>
          <p:nvPr/>
        </p:nvCxnSpPr>
        <p:spPr>
          <a:xfrm>
            <a:off x="9726338" y="4783266"/>
            <a:ext cx="359469" cy="2752"/>
          </a:xfrm>
          <a:prstGeom prst="line">
            <a:avLst/>
          </a:prstGeom>
        </p:spPr>
        <p:style>
          <a:lnRef idx="2">
            <a:schemeClr val="accent1"/>
          </a:lnRef>
          <a:fillRef idx="0">
            <a:schemeClr val="accent1"/>
          </a:fillRef>
          <a:effectRef idx="1">
            <a:schemeClr val="accent1"/>
          </a:effectRef>
          <a:fontRef idx="minor">
            <a:schemeClr val="tx1"/>
          </a:fontRef>
        </p:style>
      </p:cxnSp>
      <p:sp>
        <p:nvSpPr>
          <p:cNvPr id="76" name="Rounded Rectangle 75"/>
          <p:cNvSpPr/>
          <p:nvPr/>
        </p:nvSpPr>
        <p:spPr>
          <a:xfrm>
            <a:off x="10092245" y="5131025"/>
            <a:ext cx="1828800" cy="292608"/>
          </a:xfrm>
          <a:prstGeom prst="roundRect">
            <a:avLst>
              <a:gd name="adj" fmla="val 17159"/>
            </a:avLst>
          </a:prstGeom>
          <a:solidFill>
            <a:srgbClr val="0000FF"/>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Helvetica"/>
                <a:ea typeface="+mn-ea"/>
                <a:cs typeface="Helvetica"/>
              </a:rPr>
              <a:t>Ride Quality</a:t>
            </a:r>
          </a:p>
        </p:txBody>
      </p:sp>
      <p:sp>
        <p:nvSpPr>
          <p:cNvPr id="77" name="Rounded Rectangle 76"/>
          <p:cNvSpPr/>
          <p:nvPr/>
        </p:nvSpPr>
        <p:spPr>
          <a:xfrm>
            <a:off x="7897538" y="4600386"/>
            <a:ext cx="1828800" cy="365760"/>
          </a:xfrm>
          <a:prstGeom prst="roundRect">
            <a:avLst>
              <a:gd name="adj" fmla="val 17159"/>
            </a:avLst>
          </a:prstGeom>
          <a:solidFill>
            <a:srgbClr val="0000FF"/>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Helvetica" pitchFamily="2" charset="0"/>
                <a:ea typeface="+mn-ea"/>
                <a:cs typeface="+mn-cs"/>
              </a:rPr>
              <a:t>Source Noise and Community Response</a:t>
            </a:r>
            <a:endParaRPr kumimoji="0" lang="en-US" sz="1100" b="0" i="0" u="none" strike="noStrike" kern="1200" cap="none" spc="0" normalizeH="0" baseline="0" noProof="0">
              <a:ln>
                <a:noFill/>
              </a:ln>
              <a:solidFill>
                <a:prstClr val="white"/>
              </a:solidFill>
              <a:effectLst/>
              <a:uLnTx/>
              <a:uFillTx/>
              <a:latin typeface="Helvetica" pitchFamily="2" charset="0"/>
              <a:ea typeface="+mn-ea"/>
              <a:cs typeface="Helvetica"/>
            </a:endParaRPr>
          </a:p>
        </p:txBody>
      </p:sp>
      <p:sp>
        <p:nvSpPr>
          <p:cNvPr id="95" name="Rounded Rectangle 94">
            <a:extLst>
              <a:ext uri="{FF2B5EF4-FFF2-40B4-BE49-F238E27FC236}">
                <a16:creationId xmlns:a16="http://schemas.microsoft.com/office/drawing/2014/main" id="{E4900AEC-0F0A-AC4A-A9A5-2EBCEF49F519}"/>
              </a:ext>
            </a:extLst>
          </p:cNvPr>
          <p:cNvSpPr/>
          <p:nvPr/>
        </p:nvSpPr>
        <p:spPr>
          <a:xfrm>
            <a:off x="10085807" y="4639714"/>
            <a:ext cx="1828800" cy="292608"/>
          </a:xfrm>
          <a:prstGeom prst="roundRect">
            <a:avLst>
              <a:gd name="adj" fmla="val 17159"/>
            </a:avLst>
          </a:prstGeom>
          <a:solidFill>
            <a:srgbClr val="0000FF"/>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Helvetica"/>
                <a:ea typeface="+mn-ea"/>
                <a:cs typeface="Helvetica"/>
              </a:rPr>
              <a:t>Safety and Environment</a:t>
            </a:r>
          </a:p>
        </p:txBody>
      </p:sp>
      <p:cxnSp>
        <p:nvCxnSpPr>
          <p:cNvPr id="100" name="Straight Connector 99">
            <a:extLst>
              <a:ext uri="{FF2B5EF4-FFF2-40B4-BE49-F238E27FC236}">
                <a16:creationId xmlns:a16="http://schemas.microsoft.com/office/drawing/2014/main" id="{8060DE85-09DB-F34C-AA69-9E82B82CCB51}"/>
              </a:ext>
            </a:extLst>
          </p:cNvPr>
          <p:cNvCxnSpPr>
            <a:cxnSpLocks/>
          </p:cNvCxnSpPr>
          <p:nvPr/>
        </p:nvCxnSpPr>
        <p:spPr>
          <a:xfrm>
            <a:off x="9897025" y="3269948"/>
            <a:ext cx="0" cy="1484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E822879B-FFA2-8E4A-8EBA-ED0087B0D10A}"/>
              </a:ext>
            </a:extLst>
          </p:cNvPr>
          <p:cNvCxnSpPr>
            <a:cxnSpLocks/>
            <a:stCxn id="9" idx="3"/>
            <a:endCxn id="73" idx="1"/>
          </p:cNvCxnSpPr>
          <p:nvPr/>
        </p:nvCxnSpPr>
        <p:spPr>
          <a:xfrm>
            <a:off x="5804103" y="2229352"/>
            <a:ext cx="1032259" cy="1"/>
          </a:xfrm>
          <a:prstGeom prst="line">
            <a:avLst/>
          </a:prstGeom>
        </p:spPr>
        <p:style>
          <a:lnRef idx="2">
            <a:schemeClr val="accent1"/>
          </a:lnRef>
          <a:fillRef idx="0">
            <a:schemeClr val="accent1"/>
          </a:fillRef>
          <a:effectRef idx="1">
            <a:schemeClr val="accent1"/>
          </a:effectRef>
          <a:fontRef idx="minor">
            <a:schemeClr val="tx1"/>
          </a:fontRef>
        </p:style>
      </p:cxnSp>
      <p:sp>
        <p:nvSpPr>
          <p:cNvPr id="113" name="Rounded Rectangle 112">
            <a:extLst>
              <a:ext uri="{FF2B5EF4-FFF2-40B4-BE49-F238E27FC236}">
                <a16:creationId xmlns:a16="http://schemas.microsoft.com/office/drawing/2014/main" id="{38459DE3-3D47-6F44-8CAD-22BBD0FC9AF7}"/>
              </a:ext>
            </a:extLst>
          </p:cNvPr>
          <p:cNvSpPr/>
          <p:nvPr/>
        </p:nvSpPr>
        <p:spPr>
          <a:xfrm>
            <a:off x="1373327" y="4505290"/>
            <a:ext cx="2377440" cy="292608"/>
          </a:xfrm>
          <a:prstGeom prst="roundRect">
            <a:avLst>
              <a:gd name="adj" fmla="val 17159"/>
            </a:avLst>
          </a:prstGeom>
          <a:solidFill>
            <a:schemeClr val="accent6">
              <a:lumMod val="60000"/>
              <a:lumOff val="40000"/>
            </a:schemeClr>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a:ea typeface="+mn-ea"/>
                <a:cs typeface="Helvetica"/>
              </a:rPr>
              <a:t>Electrical Power Systems</a:t>
            </a:r>
            <a:endParaRPr kumimoji="0" lang="en-US" sz="1100" b="0" i="0" u="none" strike="noStrike" kern="1200" cap="none" spc="0" normalizeH="0" baseline="0" noProof="0">
              <a:ln>
                <a:noFill/>
              </a:ln>
              <a:solidFill>
                <a:prstClr val="black"/>
              </a:solidFill>
              <a:effectLst/>
              <a:uLnTx/>
              <a:uFillTx/>
              <a:latin typeface="Helvetica"/>
              <a:ea typeface="+mn-ea"/>
              <a:cs typeface="Helvetica"/>
            </a:endParaRPr>
          </a:p>
        </p:txBody>
      </p:sp>
      <p:cxnSp>
        <p:nvCxnSpPr>
          <p:cNvPr id="130" name="Straight Connector 129">
            <a:extLst>
              <a:ext uri="{FF2B5EF4-FFF2-40B4-BE49-F238E27FC236}">
                <a16:creationId xmlns:a16="http://schemas.microsoft.com/office/drawing/2014/main" id="{5999281E-8403-E347-94C8-E6DE7809F90B}"/>
              </a:ext>
            </a:extLst>
          </p:cNvPr>
          <p:cNvCxnSpPr/>
          <p:nvPr/>
        </p:nvCxnSpPr>
        <p:spPr>
          <a:xfrm>
            <a:off x="1227660" y="5390496"/>
            <a:ext cx="211578" cy="0"/>
          </a:xfrm>
          <a:prstGeom prst="line">
            <a:avLst/>
          </a:prstGeom>
        </p:spPr>
        <p:style>
          <a:lnRef idx="2">
            <a:schemeClr val="accent1"/>
          </a:lnRef>
          <a:fillRef idx="0">
            <a:schemeClr val="accent1"/>
          </a:fillRef>
          <a:effectRef idx="1">
            <a:schemeClr val="accent1"/>
          </a:effectRef>
          <a:fontRef idx="minor">
            <a:schemeClr val="tx1"/>
          </a:fontRef>
        </p:style>
      </p:cxnSp>
      <p:sp>
        <p:nvSpPr>
          <p:cNvPr id="80" name="Rectangle 79">
            <a:extLst>
              <a:ext uri="{FF2B5EF4-FFF2-40B4-BE49-F238E27FC236}">
                <a16:creationId xmlns:a16="http://schemas.microsoft.com/office/drawing/2014/main" id="{3E0ED615-320B-7249-8E4F-DCD662A2EC64}"/>
              </a:ext>
            </a:extLst>
          </p:cNvPr>
          <p:cNvSpPr/>
          <p:nvPr/>
        </p:nvSpPr>
        <p:spPr>
          <a:xfrm>
            <a:off x="3789055" y="774592"/>
            <a:ext cx="4876656" cy="887287"/>
          </a:xfrm>
          <a:prstGeom prst="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lIns="91313" tIns="45657" rIns="91313" bIns="45657" rtlCol="0" anchor="ctr"/>
          <a:lstStyle/>
          <a:p>
            <a:pPr marL="0" marR="0" lvl="0" indent="0" algn="ctr" defTabSz="90932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Project Manager: Susan Gorton </a:t>
            </a:r>
          </a:p>
          <a:p>
            <a:pPr marL="0" marR="0" lvl="0" indent="0" algn="ctr" defTabSz="90932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Deputy PM: John </a:t>
            </a:r>
            <a:r>
              <a:rPr kumimoji="0" lang="en-US" sz="1100" b="1" i="0" u="none" strike="noStrike" kern="1200" cap="none" spc="0" normalizeH="0" baseline="0" noProof="0" dirty="0" err="1">
                <a:ln>
                  <a:noFill/>
                </a:ln>
                <a:solidFill>
                  <a:prstClr val="black"/>
                </a:solidFill>
                <a:effectLst/>
                <a:uLnTx/>
                <a:uFillTx/>
                <a:latin typeface="Helvetica"/>
                <a:ea typeface="ＭＳ Ｐゴシック"/>
                <a:cs typeface="ＭＳ Ｐゴシック"/>
              </a:rPr>
              <a:t>Koudelka</a:t>
            </a:r>
            <a:endPar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endParaRPr>
          </a:p>
          <a:p>
            <a:pPr marL="0" marR="0" lvl="0" indent="0" algn="ctr" defTabSz="90932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Associate PM for Technical Challenge Integration: Noah Schiller</a:t>
            </a:r>
          </a:p>
          <a:p>
            <a:pPr marL="0" marR="0" lvl="0" indent="0" algn="ctr" defTabSz="90932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a:ea typeface="ＭＳ Ｐゴシック"/>
                <a:cs typeface="ＭＳ Ｐゴシック"/>
              </a:rPr>
              <a:t>Associate PM for Partnerships: Carl Russell</a:t>
            </a:r>
          </a:p>
          <a:p>
            <a:pPr marL="0" marR="0" lvl="0" indent="0" algn="ctr" defTabSz="90932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chemeClr val="tx1"/>
                </a:solidFill>
                <a:effectLst/>
                <a:uLnTx/>
                <a:uFillTx/>
                <a:latin typeface="Helvetica"/>
                <a:ea typeface="ＭＳ Ｐゴシック"/>
                <a:cs typeface="ＭＳ Ｐゴシック"/>
              </a:rPr>
              <a:t>Associate PM for Special Topics: Eric </a:t>
            </a:r>
            <a:r>
              <a:rPr kumimoji="0" lang="en-US" sz="1100" b="1" i="0" u="none" strike="noStrike" kern="1200" cap="none" spc="0" normalizeH="0" baseline="0" noProof="0" dirty="0" err="1">
                <a:ln>
                  <a:noFill/>
                </a:ln>
                <a:solidFill>
                  <a:schemeClr val="tx1"/>
                </a:solidFill>
                <a:effectLst/>
                <a:uLnTx/>
                <a:uFillTx/>
                <a:latin typeface="Helvetica"/>
                <a:ea typeface="ＭＳ Ｐゴシック"/>
                <a:cs typeface="ＭＳ Ｐゴシック"/>
              </a:rPr>
              <a:t>Kreeger</a:t>
            </a:r>
            <a:endParaRPr kumimoji="0" lang="en-US" sz="1100" b="1" i="0" u="none" strike="noStrike" kern="1200" cap="none" spc="0" normalizeH="0" baseline="0" noProof="0" dirty="0">
              <a:ln>
                <a:noFill/>
              </a:ln>
              <a:solidFill>
                <a:schemeClr val="tx1"/>
              </a:solidFill>
              <a:effectLst/>
              <a:uLnTx/>
              <a:uFillTx/>
              <a:latin typeface="Helvetica"/>
              <a:ea typeface="ＭＳ Ｐゴシック"/>
              <a:cs typeface="ＭＳ Ｐゴシック"/>
            </a:endParaRPr>
          </a:p>
        </p:txBody>
      </p:sp>
      <p:sp>
        <p:nvSpPr>
          <p:cNvPr id="90" name="TextBox 89">
            <a:extLst>
              <a:ext uri="{FF2B5EF4-FFF2-40B4-BE49-F238E27FC236}">
                <a16:creationId xmlns:a16="http://schemas.microsoft.com/office/drawing/2014/main" id="{146B975A-C1AA-B24C-ACAE-8655D34C4208}"/>
              </a:ext>
            </a:extLst>
          </p:cNvPr>
          <p:cNvSpPr txBox="1"/>
          <p:nvPr/>
        </p:nvSpPr>
        <p:spPr>
          <a:xfrm>
            <a:off x="1231455" y="2920112"/>
            <a:ext cx="2228239" cy="261483"/>
          </a:xfrm>
          <a:prstGeom prst="rect">
            <a:avLst/>
          </a:prstGeom>
          <a:noFill/>
          <a:ln w="28575">
            <a:solidFill>
              <a:schemeClr val="accent6">
                <a:lumMod val="75000"/>
              </a:schemeClr>
            </a:solidFill>
          </a:ln>
        </p:spPr>
        <p:txBody>
          <a:bodyPr wrap="none" lIns="91313" tIns="45657" rIns="91313" bIns="45657" rtlCol="0">
            <a:spAutoFit/>
          </a:bodyPr>
          <a:lstStyle/>
          <a:p>
            <a:pPr marL="0" marR="0" lvl="0" indent="0" algn="l" defTabSz="456306"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ヒラギノ角ゴ Pro W3" charset="-128"/>
                <a:cs typeface="Helvetica"/>
              </a:rPr>
              <a:t>Clean and Efficient Propulsion</a:t>
            </a:r>
          </a:p>
        </p:txBody>
      </p:sp>
      <p:sp>
        <p:nvSpPr>
          <p:cNvPr id="93" name="TextBox 92">
            <a:extLst>
              <a:ext uri="{FF2B5EF4-FFF2-40B4-BE49-F238E27FC236}">
                <a16:creationId xmlns:a16="http://schemas.microsoft.com/office/drawing/2014/main" id="{7B01224B-3E5E-C54A-983B-1551BBD98232}"/>
              </a:ext>
            </a:extLst>
          </p:cNvPr>
          <p:cNvSpPr txBox="1"/>
          <p:nvPr/>
        </p:nvSpPr>
        <p:spPr>
          <a:xfrm>
            <a:off x="9507780" y="2890817"/>
            <a:ext cx="2170531" cy="261483"/>
          </a:xfrm>
          <a:prstGeom prst="rect">
            <a:avLst/>
          </a:prstGeom>
          <a:noFill/>
          <a:ln w="28575">
            <a:solidFill>
              <a:schemeClr val="accent6">
                <a:lumMod val="75000"/>
              </a:schemeClr>
            </a:solidFill>
          </a:ln>
        </p:spPr>
        <p:txBody>
          <a:bodyPr wrap="none" lIns="91313" tIns="45657" rIns="91313" bIns="45657" rtlCol="0">
            <a:spAutoFit/>
          </a:bodyPr>
          <a:lstStyle/>
          <a:p>
            <a:pPr marL="0" marR="0" lvl="0" indent="0" algn="l" defTabSz="456306"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ヒラギノ角ゴ Pro W3" charset="-128"/>
                <a:cs typeface="Helvetica"/>
              </a:rPr>
              <a:t>Safety, Comfort, Accessibility</a:t>
            </a:r>
          </a:p>
        </p:txBody>
      </p:sp>
      <p:sp>
        <p:nvSpPr>
          <p:cNvPr id="109" name="TextBox 108">
            <a:extLst>
              <a:ext uri="{FF2B5EF4-FFF2-40B4-BE49-F238E27FC236}">
                <a16:creationId xmlns:a16="http://schemas.microsoft.com/office/drawing/2014/main" id="{A6E8CC10-0214-7F45-823C-76A91BC54B6B}"/>
              </a:ext>
            </a:extLst>
          </p:cNvPr>
          <p:cNvSpPr txBox="1"/>
          <p:nvPr/>
        </p:nvSpPr>
        <p:spPr>
          <a:xfrm>
            <a:off x="6821141" y="2900020"/>
            <a:ext cx="2037481" cy="261483"/>
          </a:xfrm>
          <a:prstGeom prst="rect">
            <a:avLst/>
          </a:prstGeom>
          <a:noFill/>
          <a:ln w="28575">
            <a:solidFill>
              <a:schemeClr val="accent6">
                <a:lumMod val="75000"/>
              </a:schemeClr>
            </a:solidFill>
          </a:ln>
        </p:spPr>
        <p:txBody>
          <a:bodyPr wrap="none" lIns="91313" tIns="45657" rIns="91313" bIns="45657" rtlCol="0">
            <a:spAutoFit/>
          </a:bodyPr>
          <a:lstStyle/>
          <a:p>
            <a:pPr marL="0" marR="0" lvl="0" indent="0" algn="l" defTabSz="456306"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ヒラギノ角ゴ Pro W3" charset="-128"/>
                <a:cs typeface="Helvetica"/>
              </a:rPr>
              <a:t>Efficient and Quiet Vehicles</a:t>
            </a:r>
          </a:p>
        </p:txBody>
      </p:sp>
      <p:sp>
        <p:nvSpPr>
          <p:cNvPr id="110" name="TextBox 109">
            <a:extLst>
              <a:ext uri="{FF2B5EF4-FFF2-40B4-BE49-F238E27FC236}">
                <a16:creationId xmlns:a16="http://schemas.microsoft.com/office/drawing/2014/main" id="{2D2BAA7E-81DE-3E40-81E3-36F0EBEBCC76}"/>
              </a:ext>
            </a:extLst>
          </p:cNvPr>
          <p:cNvSpPr txBox="1"/>
          <p:nvPr/>
        </p:nvSpPr>
        <p:spPr>
          <a:xfrm>
            <a:off x="4073413" y="2900020"/>
            <a:ext cx="2063129" cy="261483"/>
          </a:xfrm>
          <a:prstGeom prst="rect">
            <a:avLst/>
          </a:prstGeom>
          <a:noFill/>
          <a:ln w="28575">
            <a:solidFill>
              <a:schemeClr val="accent6">
                <a:lumMod val="75000"/>
              </a:schemeClr>
            </a:solidFill>
          </a:ln>
        </p:spPr>
        <p:txBody>
          <a:bodyPr wrap="none" lIns="91313" tIns="45657" rIns="91313" bIns="45657" rtlCol="0">
            <a:spAutoFit/>
          </a:bodyPr>
          <a:lstStyle/>
          <a:p>
            <a:pPr marL="0" marR="0" lvl="0" indent="0" algn="l" defTabSz="456306"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err="1">
                <a:ln>
                  <a:noFill/>
                </a:ln>
                <a:solidFill>
                  <a:prstClr val="black"/>
                </a:solidFill>
                <a:effectLst/>
                <a:uLnTx/>
                <a:uFillTx/>
                <a:latin typeface="Helvetica"/>
                <a:ea typeface="ヒラギノ角ゴ Pro W3" charset="-128"/>
                <a:cs typeface="Helvetica"/>
              </a:rPr>
              <a:t>ModSim</a:t>
            </a:r>
            <a:r>
              <a:rPr kumimoji="0" lang="en-US" sz="1100" b="1" i="0" u="none" strike="noStrike" kern="1200" cap="none" spc="0" normalizeH="0" baseline="0" noProof="0">
                <a:ln>
                  <a:noFill/>
                </a:ln>
                <a:solidFill>
                  <a:prstClr val="black"/>
                </a:solidFill>
                <a:effectLst/>
                <a:uLnTx/>
                <a:uFillTx/>
                <a:latin typeface="Helvetica"/>
                <a:ea typeface="ヒラギノ角ゴ Pro W3" charset="-128"/>
                <a:cs typeface="Helvetica"/>
              </a:rPr>
              <a:t> and Test Capability</a:t>
            </a:r>
          </a:p>
        </p:txBody>
      </p:sp>
      <p:sp>
        <p:nvSpPr>
          <p:cNvPr id="115" name="Rounded Rectangle 114">
            <a:extLst>
              <a:ext uri="{FF2B5EF4-FFF2-40B4-BE49-F238E27FC236}">
                <a16:creationId xmlns:a16="http://schemas.microsoft.com/office/drawing/2014/main" id="{55DB525B-3465-9448-B086-2A8788AC1375}"/>
              </a:ext>
            </a:extLst>
          </p:cNvPr>
          <p:cNvSpPr/>
          <p:nvPr/>
        </p:nvSpPr>
        <p:spPr>
          <a:xfrm>
            <a:off x="8274462" y="5142563"/>
            <a:ext cx="1458706" cy="383237"/>
          </a:xfrm>
          <a:prstGeom prst="roundRect">
            <a:avLst>
              <a:gd name="adj" fmla="val 17159"/>
            </a:avLst>
          </a:prstGeom>
          <a:solidFill>
            <a:srgbClr val="0000FF"/>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Helvetica"/>
                <a:ea typeface="+mn-ea"/>
                <a:cs typeface="Helvetica"/>
              </a:rPr>
              <a:t>National Campaign Acoustics</a:t>
            </a:r>
          </a:p>
        </p:txBody>
      </p:sp>
      <p:sp>
        <p:nvSpPr>
          <p:cNvPr id="71" name="Rounded Rectangle 70"/>
          <p:cNvSpPr/>
          <p:nvPr/>
        </p:nvSpPr>
        <p:spPr>
          <a:xfrm>
            <a:off x="1363784" y="4871980"/>
            <a:ext cx="2377440" cy="292608"/>
          </a:xfrm>
          <a:prstGeom prst="roundRect">
            <a:avLst>
              <a:gd name="adj" fmla="val 17159"/>
            </a:avLst>
          </a:prstGeom>
          <a:solidFill>
            <a:schemeClr val="accent6">
              <a:lumMod val="60000"/>
              <a:lumOff val="40000"/>
            </a:schemeClr>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Electro-</a:t>
            </a:r>
            <a:r>
              <a:rPr kumimoji="0" lang="en-US" sz="1100" b="0" i="0" u="none" strike="noStrike" kern="1200" cap="none" spc="0" normalizeH="0" baseline="0" noProof="0" err="1">
                <a:ln>
                  <a:noFill/>
                </a:ln>
                <a:solidFill>
                  <a:prstClr val="black"/>
                </a:solidFill>
                <a:effectLst/>
                <a:uLnTx/>
                <a:uFillTx/>
                <a:latin typeface="Helvetica"/>
                <a:ea typeface="+mn-ea"/>
                <a:cs typeface="Helvetica"/>
              </a:rPr>
              <a:t>Mech</a:t>
            </a:r>
            <a:r>
              <a:rPr kumimoji="0" lang="en-US" sz="1100" b="0" i="0" u="none" strike="noStrike" kern="1200" cap="none" spc="0" normalizeH="0" baseline="0" noProof="0">
                <a:ln>
                  <a:noFill/>
                </a:ln>
                <a:solidFill>
                  <a:prstClr val="black"/>
                </a:solidFill>
                <a:effectLst/>
                <a:uLnTx/>
                <a:uFillTx/>
                <a:latin typeface="Helvetica"/>
                <a:ea typeface="+mn-ea"/>
                <a:cs typeface="Helvetica"/>
              </a:rPr>
              <a:t> Powertrain Systems</a:t>
            </a:r>
          </a:p>
        </p:txBody>
      </p:sp>
      <p:sp>
        <p:nvSpPr>
          <p:cNvPr id="97" name="Rounded Rectangle 96"/>
          <p:cNvSpPr/>
          <p:nvPr/>
        </p:nvSpPr>
        <p:spPr>
          <a:xfrm>
            <a:off x="4808127" y="4871980"/>
            <a:ext cx="2651760" cy="292608"/>
          </a:xfrm>
          <a:prstGeom prst="roundRect">
            <a:avLst>
              <a:gd name="adj" fmla="val 17159"/>
            </a:avLst>
          </a:prstGeom>
          <a:solidFill>
            <a:srgbClr val="92D050"/>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High-fidelity Modeling</a:t>
            </a:r>
          </a:p>
        </p:txBody>
      </p:sp>
      <p:sp>
        <p:nvSpPr>
          <p:cNvPr id="72" name="Rounded Rectangle 71"/>
          <p:cNvSpPr/>
          <p:nvPr/>
        </p:nvSpPr>
        <p:spPr>
          <a:xfrm>
            <a:off x="1363783" y="5231951"/>
            <a:ext cx="2377440" cy="292608"/>
          </a:xfrm>
          <a:prstGeom prst="roundRect">
            <a:avLst>
              <a:gd name="adj" fmla="val 17159"/>
            </a:avLst>
          </a:prstGeom>
          <a:solidFill>
            <a:schemeClr val="accent6">
              <a:lumMod val="60000"/>
              <a:lumOff val="40000"/>
            </a:schemeClr>
          </a:solidFill>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txBody>
          <a:bodyPr lIns="91313" tIns="45657" rIns="91313" bIns="45657" anchor="ctr"/>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a:ea typeface="+mn-ea"/>
                <a:cs typeface="Helvetica"/>
              </a:rPr>
              <a:t>Thermal Management and Materials</a:t>
            </a:r>
            <a:endParaRPr kumimoji="0" lang="en-US" sz="1100" b="0" i="0" u="none" strike="noStrike" kern="1200" cap="none" spc="0" normalizeH="0" baseline="0" noProof="0">
              <a:ln>
                <a:noFill/>
              </a:ln>
              <a:solidFill>
                <a:prstClr val="black"/>
              </a:solidFill>
              <a:effectLst/>
              <a:uLnTx/>
              <a:uFillTx/>
              <a:latin typeface="Helvetica"/>
              <a:ea typeface="+mn-ea"/>
              <a:cs typeface="Helvetica"/>
            </a:endParaRPr>
          </a:p>
        </p:txBody>
      </p:sp>
      <p:cxnSp>
        <p:nvCxnSpPr>
          <p:cNvPr id="70" name="Straight Connector 69">
            <a:extLst>
              <a:ext uri="{FF2B5EF4-FFF2-40B4-BE49-F238E27FC236}">
                <a16:creationId xmlns:a16="http://schemas.microsoft.com/office/drawing/2014/main" id="{FABF111E-AF4C-9B45-BE36-71A5EB43437D}"/>
              </a:ext>
            </a:extLst>
          </p:cNvPr>
          <p:cNvCxnSpPr>
            <a:cxnSpLocks/>
          </p:cNvCxnSpPr>
          <p:nvPr/>
        </p:nvCxnSpPr>
        <p:spPr>
          <a:xfrm>
            <a:off x="9733168" y="5269968"/>
            <a:ext cx="359469" cy="0"/>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065722A7-74B3-3740-8D61-0EEC9F6879F9}"/>
              </a:ext>
            </a:extLst>
          </p:cNvPr>
          <p:cNvSpPr/>
          <p:nvPr/>
        </p:nvSpPr>
        <p:spPr>
          <a:xfrm>
            <a:off x="1272761" y="1919485"/>
            <a:ext cx="1393485" cy="666637"/>
          </a:xfrm>
          <a:prstGeom prst="rect">
            <a:avLst/>
          </a:prstGeom>
          <a:solidFill>
            <a:schemeClr val="tx2">
              <a:lumMod val="20000"/>
              <a:lumOff val="80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lIns="91313" tIns="45657" rIns="91313" bIns="45657" rtlCol="0" anchor="t"/>
          <a:lstStyle/>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1" i="0" u="sng" strike="noStrike" kern="1200" cap="none" spc="0" normalizeH="0" baseline="0" noProof="0" dirty="0">
                <a:ln>
                  <a:noFill/>
                </a:ln>
                <a:solidFill>
                  <a:schemeClr val="tx1"/>
                </a:solidFill>
                <a:effectLst/>
                <a:uLnTx/>
                <a:uFillTx/>
                <a:latin typeface="Helvetica"/>
                <a:ea typeface="+mn-ea"/>
                <a:cs typeface="Helvetica"/>
              </a:rPr>
              <a:t>Senior Technical Advisor</a:t>
            </a:r>
          </a:p>
          <a:p>
            <a:pPr marL="0" marR="0" lvl="0" indent="0" algn="ctr" defTabSz="913177"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chemeClr val="tx1"/>
                </a:solidFill>
                <a:effectLst/>
                <a:uLnTx/>
                <a:uFillTx/>
                <a:latin typeface="Helvetica"/>
                <a:ea typeface="+mn-ea"/>
                <a:cs typeface="Helvetica"/>
              </a:rPr>
              <a:t>Gloria Yamauchi</a:t>
            </a:r>
            <a:endParaRPr kumimoji="0" lang="en-US" sz="1100" b="1" i="0" u="none" strike="noStrike" kern="1200" cap="none" spc="0" normalizeH="0" baseline="0" noProof="0" dirty="0">
              <a:ln>
                <a:noFill/>
              </a:ln>
              <a:solidFill>
                <a:schemeClr val="tx1"/>
              </a:solidFill>
              <a:effectLst/>
              <a:uLnTx/>
              <a:uFillTx/>
              <a:latin typeface="Helvetica"/>
              <a:ea typeface="ＭＳ Ｐゴシック"/>
              <a:cs typeface="ＭＳ Ｐゴシック"/>
            </a:endParaRPr>
          </a:p>
          <a:p>
            <a:pPr marL="0" marR="0" lvl="0" indent="0" algn="ctr" defTabSz="913177"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chemeClr val="tx1"/>
              </a:solidFill>
              <a:effectLst/>
              <a:uLnTx/>
              <a:uFillTx/>
              <a:latin typeface="Helvetica"/>
              <a:ea typeface="+mn-ea"/>
              <a:cs typeface="Helvetica"/>
            </a:endParaRPr>
          </a:p>
        </p:txBody>
      </p:sp>
      <p:cxnSp>
        <p:nvCxnSpPr>
          <p:cNvPr id="60" name="Straight Connector 59">
            <a:extLst>
              <a:ext uri="{FF2B5EF4-FFF2-40B4-BE49-F238E27FC236}">
                <a16:creationId xmlns:a16="http://schemas.microsoft.com/office/drawing/2014/main" id="{31BAB850-791C-0E41-A067-4A5973B4118A}"/>
              </a:ext>
            </a:extLst>
          </p:cNvPr>
          <p:cNvCxnSpPr>
            <a:cxnSpLocks/>
          </p:cNvCxnSpPr>
          <p:nvPr/>
        </p:nvCxnSpPr>
        <p:spPr>
          <a:xfrm>
            <a:off x="1960406" y="1735901"/>
            <a:ext cx="421198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864B7F26-3172-1547-ABAD-707B8A91A0AE}"/>
              </a:ext>
            </a:extLst>
          </p:cNvPr>
          <p:cNvCxnSpPr>
            <a:cxnSpLocks/>
            <a:endCxn id="59" idx="0"/>
          </p:cNvCxnSpPr>
          <p:nvPr/>
        </p:nvCxnSpPr>
        <p:spPr>
          <a:xfrm flipH="1">
            <a:off x="1969504" y="1729972"/>
            <a:ext cx="1" cy="189513"/>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112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79" y="103728"/>
            <a:ext cx="10965597" cy="622300"/>
          </a:xfrm>
        </p:spPr>
        <p:txBody>
          <a:bodyPr anchor="ctr"/>
          <a:lstStyle/>
          <a:p>
            <a:r>
              <a:rPr lang="en-US" sz="2400" dirty="0"/>
              <a:t>ARMD Six Strategic Thrusts and Community Visions</a:t>
            </a:r>
          </a:p>
        </p:txBody>
      </p:sp>
      <p:sp>
        <p:nvSpPr>
          <p:cNvPr id="19" name="TextBox 16"/>
          <p:cNvSpPr txBox="1">
            <a:spLocks noChangeAspect="1" noChangeArrowheads="1"/>
          </p:cNvSpPr>
          <p:nvPr/>
        </p:nvSpPr>
        <p:spPr bwMode="auto">
          <a:xfrm>
            <a:off x="3052482" y="1101792"/>
            <a:ext cx="7368989" cy="4955203"/>
          </a:xfrm>
          <a:prstGeom prst="rect">
            <a:avLst/>
          </a:prstGeom>
          <a:noFill/>
          <a:ln>
            <a:noFill/>
          </a:ln>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defTabSz="457200" eaLnBrk="1" hangingPunct="1">
              <a:defRPr/>
            </a:pPr>
            <a:r>
              <a:rPr lang="en-US" sz="1800" b="1" dirty="0">
                <a:solidFill>
                  <a:srgbClr val="000000"/>
                </a:solidFill>
              </a:rPr>
              <a:t>Safe, Efficient Growth in Global Operations</a:t>
            </a:r>
          </a:p>
          <a:p>
            <a:pPr marL="214313" indent="-130969" defTabSz="457200" eaLnBrk="1" hangingPunct="1">
              <a:buFont typeface="Arial"/>
              <a:buChar char="•"/>
              <a:defRPr/>
            </a:pPr>
            <a:r>
              <a:rPr lang="en-US" sz="1600" dirty="0">
                <a:solidFill>
                  <a:srgbClr val="000000"/>
                </a:solidFill>
              </a:rPr>
              <a:t>Achieve safe, scalable, routine, high-tempo airspace access for all users </a:t>
            </a:r>
          </a:p>
          <a:p>
            <a:pPr marL="214313" indent="-130969" defTabSz="457200" eaLnBrk="1" hangingPunct="1">
              <a:buFont typeface="Arial"/>
              <a:buChar char="•"/>
              <a:defRPr/>
            </a:pPr>
            <a:endParaRPr lang="en-US" sz="800" dirty="0">
              <a:solidFill>
                <a:srgbClr val="000000"/>
              </a:solidFill>
            </a:endParaRPr>
          </a:p>
          <a:p>
            <a:pPr defTabSz="457200">
              <a:defRPr/>
            </a:pPr>
            <a:r>
              <a:rPr lang="en-US" sz="1800" b="1" dirty="0">
                <a:solidFill>
                  <a:srgbClr val="000000"/>
                </a:solidFill>
              </a:rPr>
              <a:t>Innovation in Commercial Supersonic Aircraft</a:t>
            </a:r>
            <a:endParaRPr lang="en-US" sz="1800" strike="sngStrike" dirty="0">
              <a:solidFill>
                <a:srgbClr val="000000"/>
              </a:solidFill>
            </a:endParaRPr>
          </a:p>
          <a:p>
            <a:pPr marL="214313" indent="-130969" defTabSz="457200">
              <a:buFont typeface="Arial"/>
              <a:buChar char="•"/>
              <a:defRPr/>
            </a:pPr>
            <a:r>
              <a:rPr lang="en-US" sz="1600" dirty="0">
                <a:solidFill>
                  <a:srgbClr val="000000"/>
                </a:solidFill>
              </a:rPr>
              <a:t>Achieve practical, affordable commercial supersonic air transport</a:t>
            </a:r>
          </a:p>
          <a:p>
            <a:pPr marL="214313" indent="-130969" defTabSz="457200">
              <a:buFont typeface="Arial"/>
              <a:buChar char="•"/>
              <a:defRPr/>
            </a:pPr>
            <a:endParaRPr lang="en-US" sz="800" dirty="0">
              <a:solidFill>
                <a:srgbClr val="000000"/>
              </a:solidFill>
            </a:endParaRPr>
          </a:p>
          <a:p>
            <a:pPr defTabSz="457200">
              <a:defRPr/>
            </a:pPr>
            <a:r>
              <a:rPr lang="en-US" sz="1800" b="1" dirty="0">
                <a:solidFill>
                  <a:srgbClr val="000000"/>
                </a:solidFill>
                <a:latin typeface="Arial"/>
                <a:cs typeface="Arial"/>
              </a:rPr>
              <a:t>Ultra-Efficient Subsonic Transports </a:t>
            </a:r>
            <a:endParaRPr lang="en-US" sz="1800" b="1" strike="sngStrike" dirty="0">
              <a:solidFill>
                <a:srgbClr val="000000"/>
              </a:solidFill>
              <a:latin typeface="Arial"/>
              <a:cs typeface="Arial"/>
            </a:endParaRPr>
          </a:p>
          <a:p>
            <a:pPr marL="214313" indent="-128588" defTabSz="457200">
              <a:buFont typeface="Arial"/>
              <a:buChar char="•"/>
              <a:defRPr/>
            </a:pPr>
            <a:r>
              <a:rPr lang="en-US" sz="1600" dirty="0">
                <a:solidFill>
                  <a:srgbClr val="000000"/>
                </a:solidFill>
                <a:latin typeface="Arial" panose="020B0604020202020204" pitchFamily="34" charset="0"/>
                <a:cs typeface="Arial" panose="020B0604020202020204" pitchFamily="34" charset="0"/>
              </a:rPr>
              <a:t>Realize revolutionary improvements in economics and environmental performance for subsonic transports with opportunities to transition to alternative propulsion and energy</a:t>
            </a:r>
          </a:p>
          <a:p>
            <a:pPr marL="214313" indent="-128588" defTabSz="457200">
              <a:buFont typeface="Arial"/>
              <a:buChar char="•"/>
              <a:defRPr/>
            </a:pPr>
            <a:endParaRPr lang="en-US" sz="800" dirty="0">
              <a:solidFill>
                <a:srgbClr val="000000"/>
              </a:solidFill>
              <a:latin typeface="Arial" panose="020B0604020202020204" pitchFamily="34" charset="0"/>
              <a:cs typeface="Arial" panose="020B0604020202020204" pitchFamily="34" charset="0"/>
            </a:endParaRPr>
          </a:p>
          <a:p>
            <a:pPr defTabSz="457200">
              <a:defRPr/>
            </a:pPr>
            <a:r>
              <a:rPr lang="en-US" sz="1800" b="1" dirty="0">
                <a:solidFill>
                  <a:srgbClr val="000000"/>
                </a:solidFill>
                <a:latin typeface="Arial"/>
                <a:cs typeface="Arial"/>
              </a:rPr>
              <a:t>Safe, Quiet, and Affordable Vertical Lift Air Vehicles</a:t>
            </a:r>
            <a:r>
              <a:rPr lang="en-US" sz="1800" b="1" strike="sngStrike" dirty="0">
                <a:solidFill>
                  <a:srgbClr val="000000"/>
                </a:solidFill>
                <a:latin typeface="Arial"/>
                <a:cs typeface="Arial"/>
              </a:rPr>
              <a:t> </a:t>
            </a:r>
          </a:p>
          <a:p>
            <a:pPr marL="214313" indent="-132160" defTabSz="457200">
              <a:buFont typeface="Arial" panose="020B0604020202020204" pitchFamily="34" charset="0"/>
              <a:buChar char="•"/>
              <a:defRPr/>
            </a:pPr>
            <a:r>
              <a:rPr lang="en-US" sz="1600" dirty="0">
                <a:solidFill>
                  <a:srgbClr val="000000"/>
                </a:solidFill>
                <a:latin typeface="Arial"/>
                <a:cs typeface="Arial"/>
              </a:rPr>
              <a:t>Realize extensive use of vertical lift vehicles for transportation and services including new missions and markets</a:t>
            </a:r>
          </a:p>
          <a:p>
            <a:pPr marL="214313" indent="-132160" defTabSz="457200">
              <a:buFont typeface="Arial" panose="020B0604020202020204" pitchFamily="34" charset="0"/>
              <a:buChar char="•"/>
              <a:defRPr/>
            </a:pPr>
            <a:endParaRPr lang="en-US" sz="800" dirty="0">
              <a:solidFill>
                <a:srgbClr val="000000"/>
              </a:solidFill>
              <a:latin typeface="Arial"/>
              <a:cs typeface="Arial"/>
            </a:endParaRPr>
          </a:p>
          <a:p>
            <a:pPr defTabSz="457200">
              <a:defRPr/>
            </a:pPr>
            <a:r>
              <a:rPr lang="en-US" sz="1800" b="1" dirty="0">
                <a:solidFill>
                  <a:srgbClr val="000000"/>
                </a:solidFill>
                <a:latin typeface="Arial"/>
                <a:cs typeface="Arial"/>
              </a:rPr>
              <a:t>In-Time System-Wide Safety Assurance</a:t>
            </a:r>
          </a:p>
          <a:p>
            <a:pPr marL="214313" indent="-128588" defTabSz="457200">
              <a:buFont typeface="Arial"/>
              <a:buChar char="•"/>
              <a:defRPr/>
            </a:pPr>
            <a:r>
              <a:rPr lang="en-US" sz="1600" dirty="0">
                <a:solidFill>
                  <a:srgbClr val="000000"/>
                </a:solidFill>
                <a:latin typeface="Arial"/>
                <a:ea typeface="Arial" charset="0"/>
                <a:cs typeface="Arial"/>
              </a:rPr>
              <a:t>Predict, detect and mitigate emerging safety risks throughout aviation systems and operations</a:t>
            </a:r>
          </a:p>
          <a:p>
            <a:pPr marL="214313" indent="-128588" defTabSz="457200">
              <a:buFont typeface="Arial"/>
              <a:buChar char="•"/>
              <a:defRPr/>
            </a:pPr>
            <a:endParaRPr lang="en-US" sz="800" dirty="0">
              <a:solidFill>
                <a:srgbClr val="000000"/>
              </a:solidFill>
              <a:latin typeface="Arial"/>
              <a:ea typeface="Arial" charset="0"/>
              <a:cs typeface="Arial"/>
            </a:endParaRPr>
          </a:p>
          <a:p>
            <a:pPr defTabSz="457200">
              <a:defRPr/>
            </a:pPr>
            <a:r>
              <a:rPr lang="en-US" sz="1800" b="1" dirty="0">
                <a:solidFill>
                  <a:srgbClr val="000000"/>
                </a:solidFill>
                <a:latin typeface="Arial"/>
                <a:cs typeface="Arial"/>
              </a:rPr>
              <a:t>Assured Autonomy for Aviation Transformation</a:t>
            </a:r>
          </a:p>
          <a:p>
            <a:pPr marL="214313" indent="-128588" defTabSz="457200">
              <a:buFont typeface="Arial"/>
              <a:buChar char="•"/>
              <a:defRPr/>
            </a:pPr>
            <a:r>
              <a:rPr lang="en-US" sz="1600" dirty="0">
                <a:solidFill>
                  <a:srgbClr val="000000"/>
                </a:solidFill>
                <a:latin typeface="Arial" panose="020B0604020202020204" pitchFamily="34" charset="0"/>
                <a:cs typeface="Arial" panose="020B0604020202020204" pitchFamily="34" charset="0"/>
              </a:rPr>
              <a:t> Safely implement autonomy in aviation applications</a:t>
            </a:r>
          </a:p>
          <a:p>
            <a:pPr marL="214313" indent="-128588" defTabSz="457200">
              <a:buFont typeface="Arial"/>
              <a:buChar char="•"/>
              <a:defRPr/>
            </a:pPr>
            <a:endParaRPr lang="en-US" sz="800" dirty="0">
              <a:solidFill>
                <a:srgbClr val="000000"/>
              </a:solidFill>
              <a:latin typeface="Arial" panose="020B0604020202020204" pitchFamily="34" charset="0"/>
              <a:cs typeface="Arial" panose="020B0604020202020204" pitchFamily="34" charset="0"/>
            </a:endParaRPr>
          </a:p>
        </p:txBody>
      </p:sp>
      <p:pic>
        <p:nvPicPr>
          <p:cNvPr id="25" name="Picture 24" descr="3_technology_convergenc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884" y="4460458"/>
            <a:ext cx="1028700" cy="1028700"/>
          </a:xfrm>
          <a:prstGeom prst="rect">
            <a:avLst/>
          </a:prstGeom>
        </p:spPr>
      </p:pic>
      <p:pic>
        <p:nvPicPr>
          <p:cNvPr id="26" name="Picture 25" descr="1_global_mobility_urban_spher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9884" y="1644005"/>
            <a:ext cx="1028700" cy="1028700"/>
          </a:xfrm>
          <a:prstGeom prst="rect">
            <a:avLst/>
          </a:prstGeom>
        </p:spPr>
      </p:pic>
      <p:pic>
        <p:nvPicPr>
          <p:cNvPr id="27" name="Picture 26" descr="2_enviro_challenges_v3.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9884" y="3049170"/>
            <a:ext cx="1028700" cy="1028700"/>
          </a:xfrm>
          <a:prstGeom prst="rect">
            <a:avLst/>
          </a:prstGeom>
        </p:spPr>
      </p:pic>
      <p:pic>
        <p:nvPicPr>
          <p:cNvPr id="28" name="Picture 27" descr="1_web.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72142" y="1105179"/>
            <a:ext cx="485039" cy="485039"/>
          </a:xfrm>
          <a:prstGeom prst="rect">
            <a:avLst/>
          </a:prstGeom>
        </p:spPr>
      </p:pic>
      <p:pic>
        <p:nvPicPr>
          <p:cNvPr id="29" name="Picture 28" descr="2_web.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72142" y="1823505"/>
            <a:ext cx="485039" cy="485039"/>
          </a:xfrm>
          <a:prstGeom prst="rect">
            <a:avLst/>
          </a:prstGeom>
        </p:spPr>
      </p:pic>
      <p:pic>
        <p:nvPicPr>
          <p:cNvPr id="30" name="Picture 29" descr="3_web.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72142" y="2582172"/>
            <a:ext cx="485039" cy="485039"/>
          </a:xfrm>
          <a:prstGeom prst="rect">
            <a:avLst/>
          </a:prstGeom>
        </p:spPr>
      </p:pic>
      <p:pic>
        <p:nvPicPr>
          <p:cNvPr id="32" name="Picture 31" descr="5_web.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72142" y="4370074"/>
            <a:ext cx="485039" cy="485039"/>
          </a:xfrm>
          <a:prstGeom prst="rect">
            <a:avLst/>
          </a:prstGeom>
        </p:spPr>
      </p:pic>
      <p:pic>
        <p:nvPicPr>
          <p:cNvPr id="33" name="Picture 32" descr="6_web.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272142" y="5195976"/>
            <a:ext cx="485039" cy="485039"/>
          </a:xfrm>
          <a:prstGeom prst="rect">
            <a:avLst/>
          </a:prstGeom>
        </p:spPr>
      </p:pic>
      <p:pic>
        <p:nvPicPr>
          <p:cNvPr id="3" name="Picture 2">
            <a:extLst>
              <a:ext uri="{FF2B5EF4-FFF2-40B4-BE49-F238E27FC236}">
                <a16:creationId xmlns:a16="http://schemas.microsoft.com/office/drawing/2014/main" id="{264210C1-C453-4E2E-B759-1C9CD443A16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53732" y="3448415"/>
            <a:ext cx="521858" cy="500114"/>
          </a:xfrm>
          <a:prstGeom prst="rect">
            <a:avLst/>
          </a:prstGeom>
        </p:spPr>
      </p:pic>
      <p:sp>
        <p:nvSpPr>
          <p:cNvPr id="15" name="Slide Number Placeholder 3">
            <a:extLst>
              <a:ext uri="{FF2B5EF4-FFF2-40B4-BE49-F238E27FC236}">
                <a16:creationId xmlns:a16="http://schemas.microsoft.com/office/drawing/2014/main" id="{45C49CC7-49C3-A143-AB6E-36D767C5EC3A}"/>
              </a:ext>
            </a:extLst>
          </p:cNvPr>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200"/>
            <a:fld id="{3CAC2C42-C125-254E-87D4-784D7796358A}" type="slidenum">
              <a:rPr lang="en-US" smtClean="0"/>
              <a:pPr defTabSz="457200"/>
              <a:t>10</a:t>
            </a:fld>
            <a:endParaRPr lang="en-US" dirty="0">
              <a:solidFill>
                <a:srgbClr val="000000">
                  <a:tint val="75000"/>
                </a:srgbClr>
              </a:solidFill>
              <a:latin typeface="Helvetica"/>
              <a:ea typeface="ＭＳ Ｐゴシック"/>
            </a:endParaRPr>
          </a:p>
        </p:txBody>
      </p:sp>
      <p:sp>
        <p:nvSpPr>
          <p:cNvPr id="4" name="Oval 3">
            <a:extLst>
              <a:ext uri="{FF2B5EF4-FFF2-40B4-BE49-F238E27FC236}">
                <a16:creationId xmlns:a16="http://schemas.microsoft.com/office/drawing/2014/main" id="{267414CD-AD6F-884C-B05B-95AE2470FB46}"/>
              </a:ext>
            </a:extLst>
          </p:cNvPr>
          <p:cNvSpPr/>
          <p:nvPr/>
        </p:nvSpPr>
        <p:spPr bwMode="auto">
          <a:xfrm>
            <a:off x="1408670" y="3408073"/>
            <a:ext cx="9671706" cy="1046261"/>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5" name="TextBox 4">
            <a:extLst>
              <a:ext uri="{FF2B5EF4-FFF2-40B4-BE49-F238E27FC236}">
                <a16:creationId xmlns:a16="http://schemas.microsoft.com/office/drawing/2014/main" id="{76F03AB8-B398-E042-8C60-7F99D17E3899}"/>
              </a:ext>
            </a:extLst>
          </p:cNvPr>
          <p:cNvSpPr txBox="1"/>
          <p:nvPr/>
        </p:nvSpPr>
        <p:spPr>
          <a:xfrm>
            <a:off x="9883492" y="4272730"/>
            <a:ext cx="2001638" cy="646331"/>
          </a:xfrm>
          <a:prstGeom prst="rect">
            <a:avLst/>
          </a:prstGeom>
          <a:noFill/>
        </p:spPr>
        <p:txBody>
          <a:bodyPr wrap="none" rtlCol="0">
            <a:spAutoFit/>
          </a:bodyPr>
          <a:lstStyle/>
          <a:p>
            <a:r>
              <a:rPr lang="en-US" dirty="0">
                <a:solidFill>
                  <a:srgbClr val="FF0000"/>
                </a:solidFill>
              </a:rPr>
              <a:t>RVLT targets </a:t>
            </a:r>
          </a:p>
          <a:p>
            <a:r>
              <a:rPr lang="en-US" dirty="0">
                <a:solidFill>
                  <a:srgbClr val="FF0000"/>
                </a:solidFill>
              </a:rPr>
              <a:t>Strategic Thrust 4</a:t>
            </a:r>
          </a:p>
        </p:txBody>
      </p:sp>
      <p:sp>
        <p:nvSpPr>
          <p:cNvPr id="7" name="TextBox 6">
            <a:extLst>
              <a:ext uri="{FF2B5EF4-FFF2-40B4-BE49-F238E27FC236}">
                <a16:creationId xmlns:a16="http://schemas.microsoft.com/office/drawing/2014/main" id="{F5A8FDCD-8230-9A42-A349-2F3DBC580772}"/>
              </a:ext>
            </a:extLst>
          </p:cNvPr>
          <p:cNvSpPr txBox="1"/>
          <p:nvPr/>
        </p:nvSpPr>
        <p:spPr>
          <a:xfrm>
            <a:off x="116024" y="6186223"/>
            <a:ext cx="9605130" cy="523220"/>
          </a:xfrm>
          <a:prstGeom prst="rect">
            <a:avLst/>
          </a:prstGeom>
          <a:noFill/>
        </p:spPr>
        <p:txBody>
          <a:bodyPr wrap="none" rtlCol="0">
            <a:spAutoFit/>
          </a:bodyPr>
          <a:lstStyle/>
          <a:p>
            <a:r>
              <a:rPr lang="en-US" sz="1400" dirty="0"/>
              <a:t>Strategic Implementation Plan (released 2020) at:    https://www.nasa.gov/aeroresearch/strategy</a:t>
            </a:r>
          </a:p>
          <a:p>
            <a:r>
              <a:rPr lang="en-US" sz="1400" dirty="0"/>
              <a:t>National Academies Study (2020) at:   https://</a:t>
            </a:r>
            <a:r>
              <a:rPr lang="en-US" sz="1400" dirty="0" err="1"/>
              <a:t>www.nap.edu</a:t>
            </a:r>
            <a:r>
              <a:rPr lang="en-US" sz="1400" dirty="0"/>
              <a:t>/catalog/25646/advancing-aerial-mobility-a-national-blueprint</a:t>
            </a:r>
          </a:p>
        </p:txBody>
      </p:sp>
    </p:spTree>
    <p:extLst>
      <p:ext uri="{BB962C8B-B14F-4D97-AF65-F5344CB8AC3E}">
        <p14:creationId xmlns:p14="http://schemas.microsoft.com/office/powerpoint/2010/main" val="278316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D8994C-7F79-1542-80E0-B028323B83D8}"/>
              </a:ext>
            </a:extLst>
          </p:cNvPr>
          <p:cNvSpPr>
            <a:spLocks noGrp="1"/>
          </p:cNvSpPr>
          <p:nvPr>
            <p:ph type="title"/>
          </p:nvPr>
        </p:nvSpPr>
        <p:spPr/>
        <p:txBody>
          <a:bodyPr/>
          <a:lstStyle/>
          <a:p>
            <a:r>
              <a:rPr lang="en-US" dirty="0"/>
              <a:t>Advanced Air Mobility and Urban Air Mobility</a:t>
            </a:r>
          </a:p>
        </p:txBody>
      </p:sp>
      <p:sp>
        <p:nvSpPr>
          <p:cNvPr id="4" name="Content Placeholder 3">
            <a:extLst>
              <a:ext uri="{FF2B5EF4-FFF2-40B4-BE49-F238E27FC236}">
                <a16:creationId xmlns:a16="http://schemas.microsoft.com/office/drawing/2014/main" id="{96F9CEC7-9BDB-964E-98DB-BDC68F4EBD36}"/>
              </a:ext>
            </a:extLst>
          </p:cNvPr>
          <p:cNvSpPr>
            <a:spLocks noGrp="1"/>
          </p:cNvSpPr>
          <p:nvPr>
            <p:ph idx="1"/>
          </p:nvPr>
        </p:nvSpPr>
        <p:spPr>
          <a:xfrm>
            <a:off x="304802" y="1479260"/>
            <a:ext cx="4410074" cy="5892716"/>
          </a:xfrm>
        </p:spPr>
        <p:txBody>
          <a:bodyPr/>
          <a:lstStyle/>
          <a:p>
            <a:pPr marL="460375" lvl="1" indent="-287338"/>
            <a:r>
              <a:rPr lang="en-US" sz="1700" dirty="0"/>
              <a:t>AAM missions characterized by</a:t>
            </a:r>
          </a:p>
          <a:p>
            <a:pPr marL="173037" lvl="1" indent="0">
              <a:buNone/>
            </a:pPr>
            <a:r>
              <a:rPr lang="en-US" sz="1700" dirty="0"/>
              <a:t>     &lt; 500 nm range</a:t>
            </a:r>
          </a:p>
          <a:p>
            <a:pPr marL="460375" lvl="1" indent="-287338"/>
            <a:r>
              <a:rPr lang="en-US" sz="1700" dirty="0"/>
              <a:t>Vehicles require increased automation and are likely electric or hybrid-electric</a:t>
            </a:r>
          </a:p>
          <a:p>
            <a:pPr marL="460375" lvl="1" indent="-287338"/>
            <a:r>
              <a:rPr lang="en-US" sz="1700" dirty="0"/>
              <a:t>Rural and urban operations are included</a:t>
            </a:r>
          </a:p>
          <a:p>
            <a:pPr marL="460375" lvl="1" indent="-287338"/>
            <a:r>
              <a:rPr lang="en-US" sz="1700" dirty="0"/>
              <a:t>Missions can be public transportation, cargo delivery, air taxi, or emergency response</a:t>
            </a:r>
          </a:p>
          <a:p>
            <a:pPr marL="460375" lvl="1" indent="-287338"/>
            <a:r>
              <a:rPr lang="en-US" sz="1700" dirty="0"/>
              <a:t>Urban Air Mobility (UAM) is a subset of AAM and is a segment that is projected to have high economic benefit and be the most difficult to develop</a:t>
            </a:r>
          </a:p>
          <a:p>
            <a:pPr marL="859067" lvl="2" indent="-287338">
              <a:buFont typeface="Courier New" panose="02070309020205020404" pitchFamily="49" charset="0"/>
              <a:buChar char="o"/>
            </a:pPr>
            <a:r>
              <a:rPr lang="en-US" sz="1700" dirty="0"/>
              <a:t>UAM requires an advanced urban-capable vehicle</a:t>
            </a:r>
          </a:p>
          <a:p>
            <a:pPr marL="859067" lvl="2" indent="-287338">
              <a:buFont typeface="Courier New" panose="02070309020205020404" pitchFamily="49" charset="0"/>
              <a:buChar char="o"/>
            </a:pPr>
            <a:r>
              <a:rPr lang="en-US" sz="1700" dirty="0"/>
              <a:t>UAM requires an airspace system to handle high-density operations</a:t>
            </a:r>
          </a:p>
          <a:p>
            <a:pPr marL="571729" lvl="2" indent="0">
              <a:buNone/>
            </a:pPr>
            <a:endParaRPr lang="en-US" sz="1700" dirty="0"/>
          </a:p>
          <a:p>
            <a:pPr marL="859067" lvl="2" indent="-287338"/>
            <a:endParaRPr lang="en-US" sz="1700" dirty="0"/>
          </a:p>
          <a:p>
            <a:pPr marL="0" indent="0">
              <a:buNone/>
            </a:pPr>
            <a:endParaRPr lang="en-US" sz="1700" dirty="0"/>
          </a:p>
          <a:p>
            <a:endParaRPr lang="en-US" sz="1700" dirty="0"/>
          </a:p>
        </p:txBody>
      </p:sp>
      <p:sp>
        <p:nvSpPr>
          <p:cNvPr id="2" name="Slide Number Placeholder 1">
            <a:extLst>
              <a:ext uri="{FF2B5EF4-FFF2-40B4-BE49-F238E27FC236}">
                <a16:creationId xmlns:a16="http://schemas.microsoft.com/office/drawing/2014/main" id="{A89FFFE4-95B7-F647-BE6E-A6321F51E7A1}"/>
              </a:ext>
            </a:extLst>
          </p:cNvPr>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CAC2C42-C125-254E-87D4-784D7796358A}" type="slidenum">
              <a:rPr lang="en-US" smtClean="0"/>
              <a:pPr/>
              <a:t>11</a:t>
            </a:fld>
            <a:endParaRPr lang="en-US" dirty="0">
              <a:solidFill>
                <a:srgbClr val="000000">
                  <a:tint val="75000"/>
                </a:srgbClr>
              </a:solidFill>
            </a:endParaRPr>
          </a:p>
        </p:txBody>
      </p:sp>
      <p:sp>
        <p:nvSpPr>
          <p:cNvPr id="7" name="TextBox 6">
            <a:extLst>
              <a:ext uri="{FF2B5EF4-FFF2-40B4-BE49-F238E27FC236}">
                <a16:creationId xmlns:a16="http://schemas.microsoft.com/office/drawing/2014/main" id="{63E7809A-2F45-BB4A-A076-DC0729AAD82B}"/>
              </a:ext>
            </a:extLst>
          </p:cNvPr>
          <p:cNvSpPr txBox="1"/>
          <p:nvPr/>
        </p:nvSpPr>
        <p:spPr>
          <a:xfrm>
            <a:off x="8291312" y="6492221"/>
            <a:ext cx="3566810" cy="307777"/>
          </a:xfrm>
          <a:prstGeom prst="rect">
            <a:avLst/>
          </a:prstGeom>
          <a:noFill/>
        </p:spPr>
        <p:txBody>
          <a:bodyPr wrap="none" rtlCol="0">
            <a:spAutoFit/>
          </a:bodyPr>
          <a:lstStyle/>
          <a:p>
            <a:r>
              <a:rPr lang="en-US" sz="1400" dirty="0"/>
              <a:t>https://</a:t>
            </a:r>
            <a:r>
              <a:rPr lang="en-US" sz="1400" dirty="0" err="1"/>
              <a:t>www.nasa.gov</a:t>
            </a:r>
            <a:r>
              <a:rPr lang="en-US" sz="1400" dirty="0"/>
              <a:t>/</a:t>
            </a:r>
            <a:r>
              <a:rPr lang="en-US" sz="1400" dirty="0" err="1"/>
              <a:t>aam</a:t>
            </a:r>
            <a:r>
              <a:rPr lang="en-US" sz="1400" dirty="0"/>
              <a:t>-studies-reports/</a:t>
            </a:r>
          </a:p>
        </p:txBody>
      </p:sp>
      <p:pic>
        <p:nvPicPr>
          <p:cNvPr id="8" name="Picture 7">
            <a:extLst>
              <a:ext uri="{FF2B5EF4-FFF2-40B4-BE49-F238E27FC236}">
                <a16:creationId xmlns:a16="http://schemas.microsoft.com/office/drawing/2014/main" id="{075E95C4-7D41-0548-9A59-F4373603F90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14876" y="1479260"/>
            <a:ext cx="7286284" cy="4084638"/>
          </a:xfrm>
          <a:prstGeom prst="rect">
            <a:avLst/>
          </a:prstGeom>
        </p:spPr>
      </p:pic>
      <p:sp>
        <p:nvSpPr>
          <p:cNvPr id="5" name="TextBox 4">
            <a:extLst>
              <a:ext uri="{FF2B5EF4-FFF2-40B4-BE49-F238E27FC236}">
                <a16:creationId xmlns:a16="http://schemas.microsoft.com/office/drawing/2014/main" id="{22BAA9F0-8739-9F48-8DFC-310FD89138CA}"/>
              </a:ext>
            </a:extLst>
          </p:cNvPr>
          <p:cNvSpPr txBox="1"/>
          <p:nvPr/>
        </p:nvSpPr>
        <p:spPr>
          <a:xfrm>
            <a:off x="3329453" y="821569"/>
            <a:ext cx="7090763" cy="707886"/>
          </a:xfrm>
          <a:prstGeom prst="rect">
            <a:avLst/>
          </a:prstGeom>
          <a:noFill/>
        </p:spPr>
        <p:txBody>
          <a:bodyPr wrap="square" rtlCol="0" anchor="ctr">
            <a:spAutoFit/>
          </a:bodyPr>
          <a:lstStyle/>
          <a:p>
            <a:r>
              <a:rPr lang="en-US" sz="2000" b="1" dirty="0"/>
              <a:t>NASA Focus is on Advanced Air Mobility (AAM) Missions</a:t>
            </a:r>
          </a:p>
          <a:p>
            <a:endParaRPr lang="en-US" sz="2000" b="1" dirty="0"/>
          </a:p>
        </p:txBody>
      </p:sp>
      <p:sp>
        <p:nvSpPr>
          <p:cNvPr id="6" name="TextBox 5">
            <a:extLst>
              <a:ext uri="{FF2B5EF4-FFF2-40B4-BE49-F238E27FC236}">
                <a16:creationId xmlns:a16="http://schemas.microsoft.com/office/drawing/2014/main" id="{F493EFB9-0B50-FB46-90CB-706F2974EF0A}"/>
              </a:ext>
            </a:extLst>
          </p:cNvPr>
          <p:cNvSpPr txBox="1"/>
          <p:nvPr/>
        </p:nvSpPr>
        <p:spPr>
          <a:xfrm>
            <a:off x="4956702" y="5795883"/>
            <a:ext cx="6802631" cy="369332"/>
          </a:xfrm>
          <a:prstGeom prst="rect">
            <a:avLst/>
          </a:prstGeom>
          <a:noFill/>
          <a:ln w="38100">
            <a:solidFill>
              <a:srgbClr val="0070C0"/>
            </a:solidFill>
          </a:ln>
        </p:spPr>
        <p:txBody>
          <a:bodyPr wrap="none" rtlCol="0">
            <a:spAutoFit/>
          </a:bodyPr>
          <a:lstStyle/>
          <a:p>
            <a:r>
              <a:rPr lang="en-US" i="1" dirty="0"/>
              <a:t>RVLT is one of the seven projects that support the AAM Mission</a:t>
            </a:r>
          </a:p>
        </p:txBody>
      </p:sp>
    </p:spTree>
    <p:extLst>
      <p:ext uri="{BB962C8B-B14F-4D97-AF65-F5344CB8AC3E}">
        <p14:creationId xmlns:p14="http://schemas.microsoft.com/office/powerpoint/2010/main" val="273925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59" name="Shape 107">
            <a:extLst>
              <a:ext uri="{FF2B5EF4-FFF2-40B4-BE49-F238E27FC236}">
                <a16:creationId xmlns:a16="http://schemas.microsoft.com/office/drawing/2014/main" id="{69D2C64F-1E01-044A-823E-90B230168F45}"/>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29293" y="2467849"/>
            <a:ext cx="4401006" cy="2719935"/>
          </a:xfrm>
          <a:prstGeom prst="rect">
            <a:avLst/>
          </a:prstGeom>
          <a:noFill/>
          <a:ln>
            <a:noFill/>
          </a:ln>
        </p:spPr>
      </p:pic>
      <p:sp>
        <p:nvSpPr>
          <p:cNvPr id="104" name="Shape 104"/>
          <p:cNvSpPr txBox="1">
            <a:spLocks noGrp="1"/>
          </p:cNvSpPr>
          <p:nvPr>
            <p:ph type="title"/>
          </p:nvPr>
        </p:nvSpPr>
        <p:spPr>
          <a:xfrm>
            <a:off x="988674" y="87241"/>
            <a:ext cx="10460681" cy="522898"/>
          </a:xfrm>
          <a:prstGeom prst="rect">
            <a:avLst/>
          </a:prstGeom>
        </p:spPr>
        <p:txBody>
          <a:bodyPr vert="horz" lIns="91440" tIns="45720" rIns="91440" bIns="45720" rtlCol="0" anchor="ctr">
            <a:normAutofit/>
          </a:bodyPr>
          <a:lstStyle/>
          <a:p>
            <a:r>
              <a:rPr lang="en-US" dirty="0">
                <a:sym typeface="Calibri"/>
              </a:rPr>
              <a:t>NASA Advanced Air Mobility (AAM) Mission Priorities</a:t>
            </a:r>
          </a:p>
        </p:txBody>
      </p:sp>
      <p:sp>
        <p:nvSpPr>
          <p:cNvPr id="42" name="Oval 41">
            <a:extLst>
              <a:ext uri="{FF2B5EF4-FFF2-40B4-BE49-F238E27FC236}">
                <a16:creationId xmlns:a16="http://schemas.microsoft.com/office/drawing/2014/main" id="{D8A13148-F451-8F4F-A23E-D635598407EB}"/>
              </a:ext>
            </a:extLst>
          </p:cNvPr>
          <p:cNvSpPr/>
          <p:nvPr/>
        </p:nvSpPr>
        <p:spPr>
          <a:xfrm>
            <a:off x="2663191" y="1667547"/>
            <a:ext cx="6640830" cy="4219918"/>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Oval 42">
            <a:extLst>
              <a:ext uri="{FF2B5EF4-FFF2-40B4-BE49-F238E27FC236}">
                <a16:creationId xmlns:a16="http://schemas.microsoft.com/office/drawing/2014/main" id="{9086770A-D86B-2642-8A50-8F09CB3BA7CA}"/>
              </a:ext>
            </a:extLst>
          </p:cNvPr>
          <p:cNvSpPr/>
          <p:nvPr/>
        </p:nvSpPr>
        <p:spPr>
          <a:xfrm>
            <a:off x="1846550" y="903834"/>
            <a:ext cx="8329846" cy="5666533"/>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Oval 44">
            <a:extLst>
              <a:ext uri="{FF2B5EF4-FFF2-40B4-BE49-F238E27FC236}">
                <a16:creationId xmlns:a16="http://schemas.microsoft.com/office/drawing/2014/main" id="{7D4CC976-F862-194C-B5B7-2878AF7D9E38}"/>
              </a:ext>
            </a:extLst>
          </p:cNvPr>
          <p:cNvSpPr/>
          <p:nvPr/>
        </p:nvSpPr>
        <p:spPr>
          <a:xfrm>
            <a:off x="2251710" y="1252224"/>
            <a:ext cx="7452359" cy="4973795"/>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a:extLst>
              <a:ext uri="{FF2B5EF4-FFF2-40B4-BE49-F238E27FC236}">
                <a16:creationId xmlns:a16="http://schemas.microsoft.com/office/drawing/2014/main" id="{85EBBB3E-5E92-BE46-A7F9-69166461C6D5}"/>
              </a:ext>
            </a:extLst>
          </p:cNvPr>
          <p:cNvSpPr/>
          <p:nvPr/>
        </p:nvSpPr>
        <p:spPr>
          <a:xfrm>
            <a:off x="3120390" y="2044737"/>
            <a:ext cx="5737859" cy="352172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Shape 102"/>
          <p:cNvSpPr/>
          <p:nvPr/>
        </p:nvSpPr>
        <p:spPr>
          <a:xfrm>
            <a:off x="988674" y="4231100"/>
            <a:ext cx="3251923" cy="1906649"/>
          </a:xfrm>
          <a:prstGeom prst="roundRect">
            <a:avLst>
              <a:gd name="adj" fmla="val 16667"/>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91425" rIns="4570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Source and Fleet Noise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Vehicle Propulsion Reliability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Environmental and Failure conditions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Distributed Electric Propulsion</a:t>
            </a:r>
          </a:p>
        </p:txBody>
      </p:sp>
      <p:sp>
        <p:nvSpPr>
          <p:cNvPr id="99" name="Shape 99"/>
          <p:cNvSpPr/>
          <p:nvPr/>
        </p:nvSpPr>
        <p:spPr>
          <a:xfrm>
            <a:off x="7840280" y="4213364"/>
            <a:ext cx="3073247" cy="1700425"/>
          </a:xfrm>
          <a:prstGeom prst="roundRect">
            <a:avLst>
              <a:gd name="adj" fmla="val 16667"/>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Automated Flight and Contingency Management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err="1">
                <a:ln>
                  <a:noFill/>
                </a:ln>
                <a:solidFill>
                  <a:prstClr val="white"/>
                </a:solidFill>
                <a:effectLst/>
                <a:uLnTx/>
                <a:uFillTx/>
                <a:latin typeface="Calibri"/>
                <a:ea typeface="+mn-ea"/>
                <a:cs typeface="+mn-cs"/>
              </a:rPr>
              <a:t>m:N</a:t>
            </a:r>
            <a:r>
              <a:rPr kumimoji="0" lang="en-US" sz="1600" b="0" i="1" u="none" strike="noStrike" kern="0" cap="none" spc="0" normalizeH="0" baseline="0" noProof="0">
                <a:ln>
                  <a:noFill/>
                </a:ln>
                <a:solidFill>
                  <a:prstClr val="white"/>
                </a:solidFill>
                <a:effectLst/>
                <a:uLnTx/>
                <a:uFillTx/>
                <a:latin typeface="Calibri"/>
                <a:ea typeface="+mn-ea"/>
                <a:cs typeface="+mn-cs"/>
              </a:rPr>
              <a:t>, Pilots to Operators</a:t>
            </a:r>
          </a:p>
        </p:txBody>
      </p:sp>
      <p:sp>
        <p:nvSpPr>
          <p:cNvPr id="100" name="Shape 100"/>
          <p:cNvSpPr/>
          <p:nvPr/>
        </p:nvSpPr>
        <p:spPr>
          <a:xfrm>
            <a:off x="4525459" y="719934"/>
            <a:ext cx="3044000" cy="1783280"/>
          </a:xfrm>
          <a:prstGeom prst="roundRect">
            <a:avLst>
              <a:gd name="adj" fmla="val 16667"/>
            </a:avLst>
          </a:prstGeom>
          <a:solidFill>
            <a:srgbClr val="8064A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97" tIns="46649" rIns="93297" bIns="46649"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Human Response to Noise</a:t>
            </a: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endParaRPr kumimoji="0" lang="en-US" sz="1600" b="0" i="1"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Regional M&amp;S Capabilities, &amp; Supply Chain</a:t>
            </a: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endParaRPr kumimoji="0" lang="en-US" sz="1600" b="0" i="1"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
                <a:prstClr val="white"/>
              </a:buClr>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Community Integration</a:t>
            </a:r>
          </a:p>
        </p:txBody>
      </p:sp>
      <p:sp>
        <p:nvSpPr>
          <p:cNvPr id="101" name="Shape 101"/>
          <p:cNvSpPr/>
          <p:nvPr/>
        </p:nvSpPr>
        <p:spPr>
          <a:xfrm>
            <a:off x="8202713" y="1787182"/>
            <a:ext cx="2915485" cy="1824892"/>
          </a:xfrm>
          <a:prstGeom prst="roundRect">
            <a:avLst>
              <a:gd name="adj" fmla="val 16667"/>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91425" anchor="ctr" anchorCtr="0">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UAM Supplemental Data Services</a:t>
            </a:r>
          </a:p>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In-time Aviation Safety Management System</a:t>
            </a:r>
          </a:p>
        </p:txBody>
      </p:sp>
      <p:sp>
        <p:nvSpPr>
          <p:cNvPr id="103" name="Shape 103"/>
          <p:cNvSpPr/>
          <p:nvPr/>
        </p:nvSpPr>
        <p:spPr>
          <a:xfrm>
            <a:off x="748064" y="1619214"/>
            <a:ext cx="3221252" cy="1906649"/>
          </a:xfrm>
          <a:prstGeom prst="roundRect">
            <a:avLst>
              <a:gd name="adj" fmla="val 16667"/>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err="1">
                <a:ln>
                  <a:noFill/>
                </a:ln>
                <a:solidFill>
                  <a:prstClr val="white"/>
                </a:solidFill>
                <a:effectLst/>
                <a:uLnTx/>
                <a:uFillTx/>
                <a:latin typeface="Calibri"/>
                <a:ea typeface="+mn-ea"/>
                <a:cs typeface="+mn-cs"/>
              </a:rPr>
              <a:t>xTM</a:t>
            </a:r>
            <a:r>
              <a:rPr kumimoji="0" lang="en-US" sz="1600" b="0" i="1" u="none" strike="noStrike" kern="0" cap="none" spc="0" normalizeH="0" baseline="0" noProof="0">
                <a:ln>
                  <a:noFill/>
                </a:ln>
                <a:solidFill>
                  <a:prstClr val="white"/>
                </a:solidFill>
                <a:effectLst/>
                <a:uLnTx/>
                <a:uFillTx/>
                <a:latin typeface="Calibri"/>
                <a:ea typeface="+mn-ea"/>
                <a:cs typeface="+mn-cs"/>
              </a:rPr>
              <a:t>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Operational Rules, Roles, &amp; Procedures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prstClr val="white"/>
                </a:solidFill>
                <a:effectLst/>
                <a:uLnTx/>
                <a:uFillTx/>
                <a:latin typeface="Calibri"/>
                <a:ea typeface="+mn-ea"/>
                <a:cs typeface="+mn-cs"/>
              </a:rPr>
              <a:t>Comm, Nav, Surveillance, Information</a:t>
            </a:r>
          </a:p>
        </p:txBody>
      </p:sp>
      <p:sp>
        <p:nvSpPr>
          <p:cNvPr id="64" name="Shape 108"/>
          <p:cNvSpPr/>
          <p:nvPr/>
        </p:nvSpPr>
        <p:spPr>
          <a:xfrm>
            <a:off x="3762796" y="2919845"/>
            <a:ext cx="1594104" cy="976027"/>
          </a:xfrm>
          <a:prstGeom prst="ellipse">
            <a:avLst/>
          </a:prstGeom>
          <a:solidFill>
            <a:srgbClr val="FFFFFF">
              <a:alpha val="34902"/>
            </a:srgbClr>
          </a:solidFill>
          <a:ln w="57150">
            <a:solidFill>
              <a:srgbClr val="95B3D7"/>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Airspace System Design &amp; Implementation</a:t>
            </a:r>
          </a:p>
        </p:txBody>
      </p:sp>
      <p:sp>
        <p:nvSpPr>
          <p:cNvPr id="65" name="Shape 109"/>
          <p:cNvSpPr/>
          <p:nvPr/>
        </p:nvSpPr>
        <p:spPr>
          <a:xfrm>
            <a:off x="6806493" y="2924573"/>
            <a:ext cx="1397273" cy="1008401"/>
          </a:xfrm>
          <a:prstGeom prst="ellipse">
            <a:avLst/>
          </a:prstGeom>
          <a:solidFill>
            <a:srgbClr val="FFFFFF">
              <a:alpha val="34902"/>
            </a:srgbClr>
          </a:solidFill>
          <a:ln w="57150">
            <a:solidFill>
              <a:srgbClr val="95B3D7"/>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Airspace &amp; Fleet Operations Management</a:t>
            </a:r>
            <a:endParaRPr kumimoji="0" lang="en-US" sz="1300" b="1" i="0" u="none" strike="noStrike" kern="1200" cap="none" spc="0" normalizeH="0" baseline="0" noProof="0">
              <a:ln>
                <a:noFill/>
              </a:ln>
              <a:solidFill>
                <a:prstClr val="black"/>
              </a:solidFill>
              <a:effectLst/>
              <a:uLnTx/>
              <a:uFillTx/>
              <a:latin typeface="Calibri"/>
              <a:ea typeface="+mn-ea"/>
              <a:cs typeface="+mn-cs"/>
            </a:endParaRPr>
          </a:p>
        </p:txBody>
      </p:sp>
      <p:sp>
        <p:nvSpPr>
          <p:cNvPr id="66" name="Shape 110"/>
          <p:cNvSpPr/>
          <p:nvPr/>
        </p:nvSpPr>
        <p:spPr>
          <a:xfrm>
            <a:off x="4279636" y="4058293"/>
            <a:ext cx="1472905" cy="906820"/>
          </a:xfrm>
          <a:prstGeom prst="ellipse">
            <a:avLst/>
          </a:prstGeom>
          <a:solidFill>
            <a:srgbClr val="FFFFFF">
              <a:alpha val="34902"/>
            </a:srgbClr>
          </a:solidFill>
          <a:ln w="57150">
            <a:solidFill>
              <a:srgbClr val="C0504D"/>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Vehicle </a:t>
            </a:r>
            <a:b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b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Development &amp; Production</a:t>
            </a:r>
          </a:p>
        </p:txBody>
      </p:sp>
      <p:sp>
        <p:nvSpPr>
          <p:cNvPr id="67" name="Shape 111"/>
          <p:cNvSpPr/>
          <p:nvPr/>
        </p:nvSpPr>
        <p:spPr>
          <a:xfrm>
            <a:off x="6281837" y="4011735"/>
            <a:ext cx="1502781" cy="1047496"/>
          </a:xfrm>
          <a:prstGeom prst="ellipse">
            <a:avLst/>
          </a:prstGeom>
          <a:solidFill>
            <a:srgbClr val="FFFFFF">
              <a:alpha val="34902"/>
            </a:srgbClr>
          </a:solidFill>
          <a:ln w="57150">
            <a:solidFill>
              <a:srgbClr val="C0504D"/>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Individual Vehicle Management &amp; Operations</a:t>
            </a:r>
          </a:p>
        </p:txBody>
      </p:sp>
      <p:sp>
        <p:nvSpPr>
          <p:cNvPr id="68" name="Shape 112"/>
          <p:cNvSpPr/>
          <p:nvPr/>
        </p:nvSpPr>
        <p:spPr>
          <a:xfrm>
            <a:off x="5388073" y="2508393"/>
            <a:ext cx="1285239" cy="731433"/>
          </a:xfrm>
          <a:prstGeom prst="ellipse">
            <a:avLst/>
          </a:prstGeom>
          <a:solidFill>
            <a:srgbClr val="FFFFFF">
              <a:alpha val="34902"/>
            </a:srgbClr>
          </a:solidFill>
          <a:ln w="57150">
            <a:solidFill>
              <a:srgbClr val="8064A2"/>
            </a:solidFill>
          </a:ln>
          <a:effectLst>
            <a:outerShdw blurRad="40000" dist="23000" dir="5400000" rotWithShape="0">
              <a:srgbClr val="000000">
                <a:alpha val="34901"/>
              </a:srgbClr>
            </a:outerShdw>
          </a:effectLst>
        </p:spPr>
        <p:txBody>
          <a:bodyPr spcFirstLastPara="1" wrap="square" lIns="9144" tIns="45700" rIns="9144"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black"/>
                </a:solidFill>
                <a:effectLst/>
                <a:uLnTx/>
                <a:uFillTx/>
                <a:latin typeface="Calibri"/>
                <a:ea typeface="Arial Narrow"/>
                <a:cs typeface="Arial Narrow"/>
                <a:sym typeface="Arial Narrow"/>
              </a:rPr>
              <a:t>Community Integration</a:t>
            </a:r>
            <a:endParaRPr kumimoji="0" sz="1300" b="1" i="0" u="none" strike="noStrike" kern="1200" cap="none" spc="0" normalizeH="0" baseline="0" noProof="0">
              <a:ln>
                <a:noFill/>
              </a:ln>
              <a:solidFill>
                <a:prstClr val="black"/>
              </a:solidFill>
              <a:effectLst/>
              <a:uLnTx/>
              <a:uFillTx/>
              <a:latin typeface="Calibri"/>
              <a:ea typeface="+mn-ea"/>
              <a:cs typeface="+mn-cs"/>
            </a:endParaRPr>
          </a:p>
        </p:txBody>
      </p:sp>
      <p:sp>
        <p:nvSpPr>
          <p:cNvPr id="38" name="TextBox 37">
            <a:extLst>
              <a:ext uri="{FF2B5EF4-FFF2-40B4-BE49-F238E27FC236}">
                <a16:creationId xmlns:a16="http://schemas.microsoft.com/office/drawing/2014/main" id="{A869995B-3D30-7742-A65B-C4A2718969D4}"/>
              </a:ext>
            </a:extLst>
          </p:cNvPr>
          <p:cNvSpPr txBox="1"/>
          <p:nvPr/>
        </p:nvSpPr>
        <p:spPr>
          <a:xfrm>
            <a:off x="4972328" y="6086898"/>
            <a:ext cx="1966804" cy="338554"/>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National Campaign</a:t>
            </a:r>
          </a:p>
        </p:txBody>
      </p:sp>
      <p:sp>
        <p:nvSpPr>
          <p:cNvPr id="47" name="TextBox 46">
            <a:extLst>
              <a:ext uri="{FF2B5EF4-FFF2-40B4-BE49-F238E27FC236}">
                <a16:creationId xmlns:a16="http://schemas.microsoft.com/office/drawing/2014/main" id="{BCFA890B-638C-E148-9BB3-25EC28C8ED9E}"/>
              </a:ext>
            </a:extLst>
          </p:cNvPr>
          <p:cNvSpPr txBox="1"/>
          <p:nvPr/>
        </p:nvSpPr>
        <p:spPr>
          <a:xfrm>
            <a:off x="4045308" y="6473025"/>
            <a:ext cx="3846152" cy="338554"/>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Systems and Architecture Requirements</a:t>
            </a:r>
          </a:p>
        </p:txBody>
      </p:sp>
      <p:sp>
        <p:nvSpPr>
          <p:cNvPr id="34" name="TextBox 33">
            <a:extLst>
              <a:ext uri="{FF2B5EF4-FFF2-40B4-BE49-F238E27FC236}">
                <a16:creationId xmlns:a16="http://schemas.microsoft.com/office/drawing/2014/main" id="{E30A3D80-04C0-F441-A8C1-F01AEC103F8C}"/>
              </a:ext>
            </a:extLst>
          </p:cNvPr>
          <p:cNvSpPr txBox="1"/>
          <p:nvPr/>
        </p:nvSpPr>
        <p:spPr>
          <a:xfrm>
            <a:off x="4846704" y="5696830"/>
            <a:ext cx="2164332" cy="338554"/>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High Density </a:t>
            </a:r>
            <a:r>
              <a:rPr kumimoji="0" lang="en-US" sz="1600" b="1" i="0" u="none" strike="noStrike" kern="1200" cap="none" spc="0" normalizeH="0" baseline="0" noProof="0" err="1">
                <a:ln>
                  <a:noFill/>
                </a:ln>
                <a:solidFill>
                  <a:prstClr val="black"/>
                </a:solidFill>
                <a:effectLst/>
                <a:uLnTx/>
                <a:uFillTx/>
                <a:latin typeface="Calibri"/>
                <a:ea typeface="+mn-ea"/>
                <a:cs typeface="+mn-cs"/>
              </a:rPr>
              <a:t>Vertiplex</a:t>
            </a:r>
            <a:endParaRPr kumimoji="0" lang="en-US" sz="1600" b="1" i="0" u="none" strike="noStrike" kern="1200" cap="none" spc="0" normalizeH="0" baseline="0" noProof="0">
              <a:ln>
                <a:noFill/>
              </a:ln>
              <a:solidFill>
                <a:prstClr val="black"/>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D060A695-A720-094B-BC80-2F02F0C4D8D8}"/>
              </a:ext>
            </a:extLst>
          </p:cNvPr>
          <p:cNvSpPr txBox="1"/>
          <p:nvPr/>
        </p:nvSpPr>
        <p:spPr>
          <a:xfrm>
            <a:off x="4484542" y="5288507"/>
            <a:ext cx="3073247" cy="338554"/>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Assured Automated Architectures</a:t>
            </a:r>
          </a:p>
        </p:txBody>
      </p:sp>
      <p:sp>
        <p:nvSpPr>
          <p:cNvPr id="29" name="TextBox 28">
            <a:extLst>
              <a:ext uri="{FF2B5EF4-FFF2-40B4-BE49-F238E27FC236}">
                <a16:creationId xmlns:a16="http://schemas.microsoft.com/office/drawing/2014/main" id="{1E5C6254-D05C-4EB6-9F76-CC0AF4C48B64}"/>
              </a:ext>
            </a:extLst>
          </p:cNvPr>
          <p:cNvSpPr txBox="1"/>
          <p:nvPr/>
        </p:nvSpPr>
        <p:spPr>
          <a:xfrm>
            <a:off x="9929747" y="6140727"/>
            <a:ext cx="21516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a:ea typeface="+mn-ea"/>
                <a:cs typeface="+mn-cs"/>
              </a:rPr>
              <a:t>Aircraft &amp; Aircrew Barriers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a:ea typeface="+mn-ea"/>
                <a:cs typeface="+mn-cs"/>
              </a:rPr>
              <a:t>Airspace Barriers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a:ea typeface="+mn-ea"/>
                <a:cs typeface="+mn-cs"/>
              </a:rPr>
              <a:t>Community Integration Barriers</a:t>
            </a:r>
          </a:p>
        </p:txBody>
      </p:sp>
      <p:sp>
        <p:nvSpPr>
          <p:cNvPr id="30" name="Rounded Rectangle 53">
            <a:extLst>
              <a:ext uri="{FF2B5EF4-FFF2-40B4-BE49-F238E27FC236}">
                <a16:creationId xmlns:a16="http://schemas.microsoft.com/office/drawing/2014/main" id="{887223BB-CD47-4C3C-80E1-7F946D197073}"/>
              </a:ext>
            </a:extLst>
          </p:cNvPr>
          <p:cNvSpPr/>
          <p:nvPr/>
        </p:nvSpPr>
        <p:spPr>
          <a:xfrm>
            <a:off x="9664284" y="6573145"/>
            <a:ext cx="257477" cy="153620"/>
          </a:xfrm>
          <a:prstGeom prst="roundRect">
            <a:avLst/>
          </a:prstGeom>
          <a:solidFill>
            <a:srgbClr val="AA5B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54">
            <a:extLst>
              <a:ext uri="{FF2B5EF4-FFF2-40B4-BE49-F238E27FC236}">
                <a16:creationId xmlns:a16="http://schemas.microsoft.com/office/drawing/2014/main" id="{67C9CEDE-0BB7-4D3C-8656-BD07803D468B}"/>
              </a:ext>
            </a:extLst>
          </p:cNvPr>
          <p:cNvSpPr/>
          <p:nvPr/>
        </p:nvSpPr>
        <p:spPr>
          <a:xfrm>
            <a:off x="9664284" y="6381120"/>
            <a:ext cx="257477" cy="153620"/>
          </a:xfrm>
          <a:prstGeom prst="roundRect">
            <a:avLst/>
          </a:prstGeom>
          <a:solidFill>
            <a:srgbClr val="6D91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55">
            <a:extLst>
              <a:ext uri="{FF2B5EF4-FFF2-40B4-BE49-F238E27FC236}">
                <a16:creationId xmlns:a16="http://schemas.microsoft.com/office/drawing/2014/main" id="{4A8B77C7-16A6-485F-AABB-CDB8C5C7EFCA}"/>
              </a:ext>
            </a:extLst>
          </p:cNvPr>
          <p:cNvSpPr/>
          <p:nvPr/>
        </p:nvSpPr>
        <p:spPr>
          <a:xfrm>
            <a:off x="9660840" y="6189095"/>
            <a:ext cx="257477" cy="153620"/>
          </a:xfrm>
          <a:prstGeom prst="roundRect">
            <a:avLst/>
          </a:prstGeom>
          <a:solidFill>
            <a:srgbClr val="E258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Date Placeholder 3">
            <a:extLst>
              <a:ext uri="{FF2B5EF4-FFF2-40B4-BE49-F238E27FC236}">
                <a16:creationId xmlns:a16="http://schemas.microsoft.com/office/drawing/2014/main" id="{730EB032-457F-5C4E-A021-ED55C98A1A45}"/>
              </a:ext>
            </a:extLst>
          </p:cNvPr>
          <p:cNvSpPr txBox="1">
            <a:spLocks/>
          </p:cNvSpPr>
          <p:nvPr/>
        </p:nvSpPr>
        <p:spPr>
          <a:xfrm>
            <a:off x="152400" y="6564792"/>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chemeClr val="tx1">
                    <a:lumMod val="50000"/>
                    <a:lumOff val="50000"/>
                  </a:schemeClr>
                </a:solidFill>
                <a:effectLst/>
                <a:uLnTx/>
                <a:uFillTx/>
                <a:latin typeface="Arial"/>
                <a:ea typeface="+mn-ea"/>
                <a:cs typeface="+mn-cs"/>
              </a:rPr>
              <a:t>www.nasa.gov</a:t>
            </a:r>
            <a:r>
              <a:rPr kumimoji="0" lang="en-US" sz="800" b="0" i="0" u="none" strike="noStrike" kern="1200" cap="none" spc="0" normalizeH="0" baseline="0" noProof="0" dirty="0">
                <a:ln>
                  <a:noFill/>
                </a:ln>
                <a:solidFill>
                  <a:schemeClr val="tx1">
                    <a:lumMod val="50000"/>
                    <a:lumOff val="50000"/>
                  </a:schemeClr>
                </a:solidFill>
                <a:effectLst/>
                <a:uLnTx/>
                <a:uFillTx/>
                <a:latin typeface="Arial"/>
                <a:ea typeface="+mn-ea"/>
                <a:cs typeface="+mn-cs"/>
              </a:rPr>
              <a:t>   |</a:t>
            </a:r>
          </a:p>
        </p:txBody>
      </p:sp>
      <p:sp>
        <p:nvSpPr>
          <p:cNvPr id="27" name="Slide Number Placeholder 4">
            <a:extLst>
              <a:ext uri="{FF2B5EF4-FFF2-40B4-BE49-F238E27FC236}">
                <a16:creationId xmlns:a16="http://schemas.microsoft.com/office/drawing/2014/main" id="{4F01436E-E672-2741-ABA8-9A00916DB969}"/>
              </a:ext>
            </a:extLst>
          </p:cNvPr>
          <p:cNvSpPr txBox="1">
            <a:spLocks/>
          </p:cNvSpPr>
          <p:nvPr/>
        </p:nvSpPr>
        <p:spPr>
          <a:xfrm>
            <a:off x="1064393" y="6492875"/>
            <a:ext cx="32164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50000"/>
                    <a:lumOff val="50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dirty="0">
              <a:ln>
                <a:noFill/>
              </a:ln>
              <a:solidFill>
                <a:schemeClr val="tx1">
                  <a:lumMod val="50000"/>
                  <a:lumOff val="50000"/>
                </a:schemeClr>
              </a:solidFill>
              <a:effectLst/>
              <a:uLnTx/>
              <a:uFillTx/>
              <a:latin typeface="Arial"/>
              <a:ea typeface="+mn-ea"/>
              <a:cs typeface="+mn-cs"/>
            </a:endParaRPr>
          </a:p>
        </p:txBody>
      </p:sp>
    </p:spTree>
    <p:extLst>
      <p:ext uri="{BB962C8B-B14F-4D97-AF65-F5344CB8AC3E}">
        <p14:creationId xmlns:p14="http://schemas.microsoft.com/office/powerpoint/2010/main" val="307126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chor="ctr">
            <a:normAutofit/>
          </a:bodyPr>
          <a:lstStyle/>
          <a:p>
            <a:r>
              <a:rPr lang="en-US" sz="3200" dirty="0"/>
              <a:t>Revolutionary Vertical Lift Technology Project </a:t>
            </a:r>
          </a:p>
        </p:txBody>
      </p:sp>
      <p:sp>
        <p:nvSpPr>
          <p:cNvPr id="9" name="Slide Number Placeholder 10"/>
          <p:cNvSpPr>
            <a:spLocks noGrp="1"/>
          </p:cNvSpPr>
          <p:nvPr>
            <p:ph type="sldNum" sz="quarter" idx="4"/>
          </p:nvPr>
        </p:nvSpPr>
        <p:spPr>
          <a:xfrm>
            <a:off x="11679633" y="6587242"/>
            <a:ext cx="512367" cy="270759"/>
          </a:xfrm>
          <a:prstGeom prst="rect">
            <a:avLst/>
          </a:prstGeom>
        </p:spPr>
        <p:txBody>
          <a:bodyPr vert="horz" lIns="91440" tIns="45720" rIns="91440" bIns="45720" rtlCol="0" anchor="ctr" anchorCtr="0"/>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CAC2C42-C125-254E-87D4-784D7796358A}" type="slidenum">
              <a:rPr lang="en-US" smtClean="0">
                <a:solidFill>
                  <a:srgbClr val="000000">
                    <a:tint val="75000"/>
                  </a:srgbClr>
                </a:solidFill>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i="0" u="none" strike="noStrike" kern="1200" cap="none" spc="0" normalizeH="0" baseline="0" noProof="0" dirty="0">
              <a:ln>
                <a:noFill/>
              </a:ln>
              <a:solidFill>
                <a:srgbClr val="808080"/>
              </a:solidFill>
              <a:effectLst/>
              <a:uLnTx/>
              <a:uFillTx/>
              <a:latin typeface="Helvetica"/>
              <a:ea typeface="ＭＳ Ｐゴシック"/>
            </a:endParaRPr>
          </a:p>
        </p:txBody>
      </p:sp>
      <p:sp>
        <p:nvSpPr>
          <p:cNvPr id="7" name="Rectangle 4"/>
          <p:cNvSpPr>
            <a:spLocks noChangeArrowheads="1"/>
          </p:cNvSpPr>
          <p:nvPr/>
        </p:nvSpPr>
        <p:spPr bwMode="auto">
          <a:xfrm>
            <a:off x="434604" y="1309336"/>
            <a:ext cx="11043254" cy="1092200"/>
          </a:xfrm>
          <a:prstGeom prst="rect">
            <a:avLst/>
          </a:prstGeom>
          <a:solidFill>
            <a:srgbClr val="ACD3FF"/>
          </a:solidFill>
          <a:ln>
            <a:headEnd/>
            <a:tailEnd/>
          </a:ln>
        </p:spPr>
        <p:style>
          <a:lnRef idx="1">
            <a:schemeClr val="accent2"/>
          </a:lnRef>
          <a:fillRef idx="2">
            <a:schemeClr val="accent2"/>
          </a:fillRef>
          <a:effectRef idx="1">
            <a:schemeClr val="accent2"/>
          </a:effectRef>
          <a:fontRef idx="minor">
            <a:schemeClr val="dk1"/>
          </a:fontRef>
        </p:style>
        <p:txBody>
          <a:bodyPr lIns="91119" tIns="45559" rIns="91119" bIns="45559" anchor="ctr">
            <a:prstTxWarp prst="textNoShape">
              <a:avLst/>
            </a:prstTxWarp>
          </a:bodyPr>
          <a:lstStyle/>
          <a:p>
            <a:pPr marL="0" marR="0" lvl="1" indent="0" algn="ctr" defTabSz="455648"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Helvetica"/>
                <a:ea typeface="ＭＳ Ｐゴシック"/>
                <a:cs typeface="ＭＳ Ｐゴシック"/>
              </a:rPr>
              <a:t>Develop and Validate </a:t>
            </a:r>
            <a:r>
              <a:rPr kumimoji="0" lang="en-US" sz="2000" b="1" i="0" u="none" strike="noStrike" kern="1200" cap="none" spc="0" normalizeH="0" baseline="0" noProof="0" dirty="0">
                <a:ln>
                  <a:noFill/>
                </a:ln>
                <a:solidFill>
                  <a:srgbClr val="000000"/>
                </a:solidFill>
                <a:effectLst/>
                <a:uLnTx/>
                <a:uFillTx/>
                <a:latin typeface="Helvetica"/>
                <a:ea typeface="ＭＳ Ｐゴシック"/>
                <a:cs typeface="Arial"/>
              </a:rPr>
              <a:t>Tools, Technologies and Concepts to Overcome Key Barriers for Vertical Lift Vehicles</a:t>
            </a:r>
          </a:p>
        </p:txBody>
      </p:sp>
      <p:sp>
        <p:nvSpPr>
          <p:cNvPr id="8" name="TextBox 5"/>
          <p:cNvSpPr txBox="1">
            <a:spLocks noChangeArrowheads="1"/>
          </p:cNvSpPr>
          <p:nvPr/>
        </p:nvSpPr>
        <p:spPr bwMode="auto">
          <a:xfrm>
            <a:off x="306917" y="2539209"/>
            <a:ext cx="6093883" cy="3569883"/>
          </a:xfrm>
          <a:prstGeom prst="rect">
            <a:avLst/>
          </a:prstGeom>
          <a:noFill/>
          <a:ln w="9525">
            <a:noFill/>
            <a:miter lim="800000"/>
            <a:headEnd/>
            <a:tailEnd/>
          </a:ln>
        </p:spPr>
        <p:txBody>
          <a:bodyPr wrap="square" lIns="91119" tIns="45559" rIns="91119" bIns="45559">
            <a:prstTxWarp prst="textNoShape">
              <a:avLst/>
            </a:prstTxWarp>
            <a:spAutoFit/>
          </a:bodyPr>
          <a:lstStyle/>
          <a:p>
            <a:pPr marL="0" marR="0" lvl="1" indent="0" algn="ctr" defTabSz="455648"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Helvetica"/>
                <a:ea typeface="Helvetica" charset="0"/>
                <a:cs typeface="Helvetica" charset="0"/>
              </a:rPr>
              <a:t>Vision</a:t>
            </a:r>
            <a:endParaRPr kumimoji="0" lang="en-US" sz="2000" b="0" i="0" u="none" strike="noStrike" kern="1200" cap="none" spc="0" normalizeH="0" baseline="0" noProof="0" dirty="0">
              <a:ln>
                <a:noFill/>
              </a:ln>
              <a:solidFill>
                <a:srgbClr val="000000"/>
              </a:solidFill>
              <a:effectLst/>
              <a:uLnTx/>
              <a:uFillTx/>
              <a:latin typeface="Helvetica"/>
              <a:ea typeface="Helvetica" charset="0"/>
              <a:cs typeface="Helvetic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2060"/>
                </a:solidFill>
                <a:effectLst/>
                <a:uLnTx/>
                <a:uFillTx/>
                <a:latin typeface="Arial"/>
                <a:ea typeface="ＭＳ Ｐゴシック"/>
                <a:cs typeface="Arial"/>
              </a:rPr>
              <a:t>Our vision is to create a future where VTOL configurations operate quietly, safely, efficiently, affordably, and routinely as an integral part of everyday life.</a:t>
            </a:r>
            <a:endParaRPr kumimoji="0" lang="en-US" sz="2000" b="1" i="0" u="none" strike="noStrike" kern="1200" cap="none" spc="0" normalizeH="0" baseline="0" noProof="0" dirty="0">
              <a:ln>
                <a:noFill/>
              </a:ln>
              <a:solidFill>
                <a:srgbClr val="002060"/>
              </a:solidFill>
              <a:effectLst/>
              <a:uLnTx/>
              <a:uFillTx/>
              <a:latin typeface="Helvetica"/>
              <a:ea typeface="ＭＳ Ｐゴシック"/>
            </a:endParaRPr>
          </a:p>
          <a:p>
            <a:pPr marL="0" marR="0" lvl="1" indent="0" algn="l" defTabSz="455648"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Helvetica"/>
              <a:ea typeface="HelveticaRounded Bold" charset="0"/>
              <a:cs typeface="HelveticaRounded Bold" charset="0"/>
            </a:endParaRPr>
          </a:p>
          <a:p>
            <a:pPr marL="0" marR="0" lvl="1" indent="0" algn="ctr" defTabSz="455648"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Helvetica"/>
                <a:ea typeface="HelveticaRounded Bold" charset="0"/>
                <a:cs typeface="HelveticaRounded Bold" charset="0"/>
              </a:rPr>
              <a:t>Scope</a:t>
            </a:r>
            <a:endParaRPr kumimoji="0" lang="en-US" sz="1400" b="1" i="0" u="none" strike="noStrike" kern="1200" cap="none" spc="0" normalizeH="0" baseline="0" noProof="0" dirty="0">
              <a:ln>
                <a:noFill/>
              </a:ln>
              <a:solidFill>
                <a:srgbClr val="000000"/>
              </a:solidFill>
              <a:effectLst/>
              <a:uLnTx/>
              <a:uFillTx/>
              <a:latin typeface="Helvetica"/>
              <a:ea typeface="ＭＳ Ｐゴシック"/>
              <a:cs typeface="ＭＳ Ｐゴシック"/>
            </a:endParaRPr>
          </a:p>
          <a:p>
            <a:pPr marL="284774" marR="0" lvl="0" indent="-284774" algn="ctr" defTabSz="455648" rtl="0" eaLnBrk="1" fontAlgn="auto" latinLnBrk="0" hangingPunct="1">
              <a:lnSpc>
                <a:spcPct val="100000"/>
              </a:lnSpc>
              <a:spcBef>
                <a:spcPts val="0"/>
              </a:spcBef>
              <a:spcAft>
                <a:spcPts val="60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Helvetica"/>
                <a:ea typeface="Helvetica" charset="0"/>
                <a:cs typeface="Gill Sans MT"/>
              </a:rPr>
              <a:t>Technologies that address n</a:t>
            </a:r>
            <a:r>
              <a:rPr kumimoji="0" lang="en-US" sz="2000" b="0" i="0" u="none" strike="noStrike" kern="1200" cap="none" spc="0" normalizeH="0" baseline="0" noProof="0" dirty="0">
                <a:ln>
                  <a:noFill/>
                </a:ln>
                <a:solidFill>
                  <a:srgbClr val="000000"/>
                </a:solidFill>
                <a:effectLst/>
                <a:uLnTx/>
                <a:uFillTx/>
                <a:latin typeface="Helvetica"/>
                <a:ea typeface="ＭＳ Ｐゴシック"/>
                <a:cs typeface="Gill Sans MT"/>
              </a:rPr>
              <a:t>oise, safety, environment, and efficiency</a:t>
            </a:r>
          </a:p>
          <a:p>
            <a:pPr marL="284774" marR="0" lvl="0" indent="-284774" algn="ctr" defTabSz="455648" rtl="0" eaLnBrk="1" fontAlgn="auto" latinLnBrk="0" hangingPunct="1">
              <a:lnSpc>
                <a:spcPct val="100000"/>
              </a:lnSpc>
              <a:spcBef>
                <a:spcPts val="0"/>
              </a:spcBef>
              <a:spcAft>
                <a:spcPts val="60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Helvetica"/>
                <a:ea typeface="Helvetica" charset="0"/>
                <a:cs typeface="Helvetica" charset="0"/>
              </a:rPr>
              <a:t>Non-conventional light and medium vertical lift configurations</a:t>
            </a:r>
          </a:p>
        </p:txBody>
      </p:sp>
      <p:pic>
        <p:nvPicPr>
          <p:cNvPr id="6" name="Picture 5">
            <a:extLst>
              <a:ext uri="{FF2B5EF4-FFF2-40B4-BE49-F238E27FC236}">
                <a16:creationId xmlns:a16="http://schemas.microsoft.com/office/drawing/2014/main" id="{EA34D761-2FF0-144A-B294-F86792F22DF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27543" y="2766651"/>
            <a:ext cx="4750315" cy="2782013"/>
          </a:xfrm>
          <a:prstGeom prst="rect">
            <a:avLst/>
          </a:prstGeom>
        </p:spPr>
      </p:pic>
    </p:spTree>
    <p:extLst>
      <p:ext uri="{BB962C8B-B14F-4D97-AF65-F5344CB8AC3E}">
        <p14:creationId xmlns:p14="http://schemas.microsoft.com/office/powerpoint/2010/main" val="369628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5"/>
          <p:cNvSpPr txBox="1">
            <a:spLocks noChangeArrowheads="1"/>
          </p:cNvSpPr>
          <p:nvPr/>
        </p:nvSpPr>
        <p:spPr bwMode="auto">
          <a:xfrm>
            <a:off x="10058400" y="6520051"/>
            <a:ext cx="2133600" cy="291185"/>
          </a:xfrm>
          <a:prstGeom prst="rect">
            <a:avLst/>
          </a:prstGeom>
          <a:noFill/>
          <a:ln w="9525">
            <a:noFill/>
            <a:miter lim="800000"/>
            <a:headEnd/>
            <a:tailEnd/>
          </a:ln>
          <a:effectLst/>
        </p:spPr>
        <p:txBody>
          <a:bodyPr vert="horz" wrap="square" lIns="101832" tIns="50914" rIns="101832" bIns="50914" numCol="1" anchor="b" anchorCtr="0" compatLnSpc="1">
            <a:prstTxWarp prst="textNoShape">
              <a:avLst/>
            </a:prstTxWarp>
          </a:bodyPr>
          <a:lstStyle>
            <a:defPPr>
              <a:defRPr lang="en-US"/>
            </a:defPPr>
            <a:lvl1pPr marL="0" algn="r" defTabSz="456777" rtl="0" eaLnBrk="1" latinLnBrk="0" hangingPunct="1">
              <a:defRPr sz="1000" kern="1200">
                <a:solidFill>
                  <a:srgbClr val="677085"/>
                </a:solidFill>
                <a:latin typeface="Arial" charset="0"/>
                <a:ea typeface="+mn-ea"/>
                <a:cs typeface="+mn-cs"/>
              </a:defRPr>
            </a:lvl1pPr>
            <a:lvl2pPr marL="456777" algn="l" defTabSz="456777" rtl="0" eaLnBrk="1" latinLnBrk="0" hangingPunct="1">
              <a:defRPr sz="1800" kern="1200">
                <a:solidFill>
                  <a:schemeClr val="tx1"/>
                </a:solidFill>
                <a:latin typeface="+mn-lt"/>
                <a:ea typeface="+mn-ea"/>
                <a:cs typeface="+mn-cs"/>
              </a:defRPr>
            </a:lvl2pPr>
            <a:lvl3pPr marL="913553" algn="l" defTabSz="456777" rtl="0" eaLnBrk="1" latinLnBrk="0" hangingPunct="1">
              <a:defRPr sz="1800" kern="1200">
                <a:solidFill>
                  <a:schemeClr val="tx1"/>
                </a:solidFill>
                <a:latin typeface="+mn-lt"/>
                <a:ea typeface="+mn-ea"/>
                <a:cs typeface="+mn-cs"/>
              </a:defRPr>
            </a:lvl3pPr>
            <a:lvl4pPr marL="1370328" algn="l" defTabSz="456777" rtl="0" eaLnBrk="1" latinLnBrk="0" hangingPunct="1">
              <a:defRPr sz="1800" kern="1200">
                <a:solidFill>
                  <a:schemeClr val="tx1"/>
                </a:solidFill>
                <a:latin typeface="+mn-lt"/>
                <a:ea typeface="+mn-ea"/>
                <a:cs typeface="+mn-cs"/>
              </a:defRPr>
            </a:lvl4pPr>
            <a:lvl5pPr marL="1827104" algn="l" defTabSz="456777" rtl="0" eaLnBrk="1" latinLnBrk="0" hangingPunct="1">
              <a:defRPr sz="1800" kern="1200">
                <a:solidFill>
                  <a:schemeClr val="tx1"/>
                </a:solidFill>
                <a:latin typeface="+mn-lt"/>
                <a:ea typeface="+mn-ea"/>
                <a:cs typeface="+mn-cs"/>
              </a:defRPr>
            </a:lvl5pPr>
            <a:lvl6pPr marL="2283878" algn="l" defTabSz="456777" rtl="0" eaLnBrk="1" latinLnBrk="0" hangingPunct="1">
              <a:defRPr sz="1800" kern="1200">
                <a:solidFill>
                  <a:schemeClr val="tx1"/>
                </a:solidFill>
                <a:latin typeface="+mn-lt"/>
                <a:ea typeface="+mn-ea"/>
                <a:cs typeface="+mn-cs"/>
              </a:defRPr>
            </a:lvl6pPr>
            <a:lvl7pPr marL="2740656" algn="l" defTabSz="456777" rtl="0" eaLnBrk="1" latinLnBrk="0" hangingPunct="1">
              <a:defRPr sz="1800" kern="1200">
                <a:solidFill>
                  <a:schemeClr val="tx1"/>
                </a:solidFill>
                <a:latin typeface="+mn-lt"/>
                <a:ea typeface="+mn-ea"/>
                <a:cs typeface="+mn-cs"/>
              </a:defRPr>
            </a:lvl7pPr>
            <a:lvl8pPr marL="3197435" algn="l" defTabSz="456777" rtl="0" eaLnBrk="1" latinLnBrk="0" hangingPunct="1">
              <a:defRPr sz="1800" kern="1200">
                <a:solidFill>
                  <a:schemeClr val="tx1"/>
                </a:solidFill>
                <a:latin typeface="+mn-lt"/>
                <a:ea typeface="+mn-ea"/>
                <a:cs typeface="+mn-cs"/>
              </a:defRPr>
            </a:lvl8pPr>
            <a:lvl9pPr marL="3654208" algn="l" defTabSz="456777" rtl="0" eaLnBrk="1" latinLnBrk="0" hangingPunct="1">
              <a:defRPr sz="1800" kern="1200">
                <a:solidFill>
                  <a:schemeClr val="tx1"/>
                </a:solidFill>
                <a:latin typeface="+mn-lt"/>
                <a:ea typeface="+mn-ea"/>
                <a:cs typeface="+mn-cs"/>
              </a:defRPr>
            </a:lvl9pPr>
          </a:lstStyle>
          <a:p>
            <a:pPr marL="0" marR="0" lvl="0" indent="0" algn="r" defTabSz="456777" rtl="0" eaLnBrk="1" fontAlgn="auto" latinLnBrk="0" hangingPunct="1">
              <a:lnSpc>
                <a:spcPct val="100000"/>
              </a:lnSpc>
              <a:spcBef>
                <a:spcPts val="0"/>
              </a:spcBef>
              <a:spcAft>
                <a:spcPts val="0"/>
              </a:spcAft>
              <a:buClrTx/>
              <a:buSzTx/>
              <a:buFontTx/>
              <a:buNone/>
              <a:tabLst/>
              <a:defRPr/>
            </a:pPr>
            <a:fld id="{B7FA9A03-DF6D-7347-B98F-083EDA44E9CD}" type="slidenum">
              <a:rPr kumimoji="0" lang="en-US" sz="1000" b="0" i="0" u="none" strike="noStrike" kern="1200" cap="none" spc="0" normalizeH="0" baseline="0" noProof="0">
                <a:ln>
                  <a:noFill/>
                </a:ln>
                <a:solidFill>
                  <a:srgbClr val="677085"/>
                </a:solidFill>
                <a:effectLst/>
                <a:uLnTx/>
                <a:uFillTx/>
                <a:latin typeface="Arial" charset="0"/>
                <a:ea typeface="ＭＳ Ｐゴシック"/>
                <a:cs typeface="ＭＳ Ｐゴシック"/>
              </a:rPr>
              <a:pPr marL="0" marR="0" lvl="0" indent="0" algn="r" defTabSz="456777"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677085"/>
              </a:solidFill>
              <a:effectLst/>
              <a:uLnTx/>
              <a:uFillTx/>
              <a:latin typeface="Arial" charset="0"/>
              <a:ea typeface="ＭＳ Ｐゴシック"/>
              <a:cs typeface="ＭＳ Ｐゴシック"/>
            </a:endParaRPr>
          </a:p>
        </p:txBody>
      </p:sp>
      <p:sp>
        <p:nvSpPr>
          <p:cNvPr id="7" name="AutoShape 14"/>
          <p:cNvSpPr>
            <a:spLocks noChangeArrowheads="1"/>
          </p:cNvSpPr>
          <p:nvPr/>
        </p:nvSpPr>
        <p:spPr bwMode="auto">
          <a:xfrm>
            <a:off x="6183045" y="1336937"/>
            <a:ext cx="2841852" cy="2312119"/>
          </a:xfrm>
          <a:prstGeom prst="roundRect">
            <a:avLst>
              <a:gd name="adj" fmla="val 16667"/>
            </a:avLst>
          </a:prstGeom>
          <a:solidFill>
            <a:srgbClr val="E6E6E6"/>
          </a:solidFill>
          <a:ln w="9525">
            <a:solidFill>
              <a:schemeClr val="tx1"/>
            </a:solidFill>
            <a:round/>
            <a:headEnd/>
            <a:tailEnd/>
          </a:ln>
        </p:spPr>
        <p:txBody>
          <a:bodyPr wrap="none" lIns="91393" tIns="45695" rIns="91393" bIns="45695" anchorCtr="1">
            <a:prstTxWarp prst="textNoShape">
              <a:avLst/>
            </a:prstTxWarp>
          </a:bodyPr>
          <a:lstStyle/>
          <a:p>
            <a:pPr marL="0" marR="0" lvl="0" indent="0" algn="l" defTabSz="45442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rPr>
              <a:t>   </a:t>
            </a:r>
            <a:r>
              <a:rPr kumimoji="0" lang="en-US" sz="1800" b="1" i="0" u="sng" strike="noStrike" kern="1200" cap="none" spc="0" normalizeH="0" baseline="0" noProof="0" dirty="0">
                <a:ln>
                  <a:noFill/>
                </a:ln>
                <a:solidFill>
                  <a:srgbClr val="000000"/>
                </a:solidFill>
                <a:effectLst/>
                <a:uLnTx/>
                <a:uFillTx/>
                <a:latin typeface="Optima" charset="0"/>
                <a:ea typeface="Optima" charset="0"/>
                <a:cs typeface="Optima" charset="0"/>
              </a:rPr>
              <a:t>Glenn Research Center</a:t>
            </a:r>
            <a:endPar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Hybrid/ Electric Systems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Electro-Mech Powertrains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Icing </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System Analysis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Impact Dynamics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charset="0"/>
                <a:cs typeface="Optima" charset="0"/>
              </a:rPr>
              <a:t>Acoustics</a:t>
            </a:r>
            <a:endParaRPr kumimoji="0" lang="en-US" sz="1800" b="0"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tima" charset="0"/>
              <a:ea typeface="Optima" charset="0"/>
              <a:cs typeface="Optima" charset="0"/>
            </a:endParaRPr>
          </a:p>
        </p:txBody>
      </p:sp>
      <p:sp>
        <p:nvSpPr>
          <p:cNvPr id="8" name="AutoShape 14"/>
          <p:cNvSpPr>
            <a:spLocks noChangeArrowheads="1"/>
          </p:cNvSpPr>
          <p:nvPr/>
        </p:nvSpPr>
        <p:spPr bwMode="auto">
          <a:xfrm>
            <a:off x="9195371" y="1331917"/>
            <a:ext cx="2856035" cy="2362663"/>
          </a:xfrm>
          <a:prstGeom prst="roundRect">
            <a:avLst>
              <a:gd name="adj" fmla="val 16667"/>
            </a:avLst>
          </a:prstGeom>
          <a:solidFill>
            <a:srgbClr val="E6E6E6"/>
          </a:solidFill>
          <a:ln w="9525">
            <a:solidFill>
              <a:schemeClr val="tx1"/>
            </a:solidFill>
            <a:round/>
            <a:headEnd/>
            <a:tailEnd/>
          </a:ln>
        </p:spPr>
        <p:txBody>
          <a:bodyPr wrap="none" lIns="91393" tIns="45695" rIns="91393" bIns="45695" anchorCtr="1">
            <a:prstTxWarp prst="textNoShape">
              <a:avLst/>
            </a:prstTxWarp>
          </a:bodyPr>
          <a:lstStyle/>
          <a:p>
            <a:pPr marL="0" marR="0" lvl="0" indent="0" algn="l" defTabSz="45442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rPr>
              <a:t> </a:t>
            </a:r>
            <a:r>
              <a:rPr kumimoji="0" lang="en-US" sz="1800" b="1" i="0" u="sng" strike="noStrike" kern="1200" cap="none" spc="0" normalizeH="0" baseline="0" noProof="0" dirty="0">
                <a:ln>
                  <a:noFill/>
                </a:ln>
                <a:solidFill>
                  <a:srgbClr val="000000"/>
                </a:solidFill>
                <a:effectLst/>
                <a:uLnTx/>
                <a:uFillTx/>
                <a:latin typeface="Optima" charset="0"/>
                <a:ea typeface="Optima" charset="0"/>
                <a:cs typeface="Optima" charset="0"/>
              </a:rPr>
              <a:t>Langley Research Center</a:t>
            </a:r>
            <a:endPar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endParaRPr kumimoji="0" lang="en-US" sz="10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endParaRP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Acoustics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Computational Methods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Impact Dynamics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Aeromechanics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Experimental Capability</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System Analysis</a:t>
            </a: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tima" charset="0"/>
              <a:ea typeface="Optima" charset="0"/>
              <a:cs typeface="Optima" charset="0"/>
            </a:endParaRPr>
          </a:p>
        </p:txBody>
      </p:sp>
      <p:sp>
        <p:nvSpPr>
          <p:cNvPr id="12" name="AutoShape 14"/>
          <p:cNvSpPr>
            <a:spLocks noChangeArrowheads="1"/>
          </p:cNvSpPr>
          <p:nvPr/>
        </p:nvSpPr>
        <p:spPr bwMode="auto">
          <a:xfrm>
            <a:off x="144210" y="1314201"/>
            <a:ext cx="2856035" cy="2312114"/>
          </a:xfrm>
          <a:prstGeom prst="roundRect">
            <a:avLst>
              <a:gd name="adj" fmla="val 16667"/>
            </a:avLst>
          </a:prstGeom>
          <a:solidFill>
            <a:srgbClr val="E6E6E6"/>
          </a:solidFill>
          <a:ln w="9525">
            <a:solidFill>
              <a:schemeClr val="tx1"/>
            </a:solidFill>
            <a:round/>
            <a:headEnd/>
            <a:tailEnd/>
          </a:ln>
        </p:spPr>
        <p:txBody>
          <a:bodyPr wrap="none" lIns="91393" tIns="45695" rIns="91393" bIns="45695" anchorCtr="1">
            <a:prstTxWarp prst="textNoShape">
              <a:avLst/>
            </a:prstTxWarp>
          </a:bodyPr>
          <a:lstStyle/>
          <a:p>
            <a:pPr marL="0" marR="0" lvl="0" indent="0" algn="l" defTabSz="45442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rPr>
              <a:t>  </a:t>
            </a:r>
            <a:r>
              <a:rPr kumimoji="0" lang="en-US" sz="1800" b="1" i="0" u="sng" strike="noStrike" kern="1200" cap="none" spc="0" normalizeH="0" baseline="0" noProof="0" dirty="0">
                <a:ln>
                  <a:noFill/>
                </a:ln>
                <a:solidFill>
                  <a:srgbClr val="000000"/>
                </a:solidFill>
                <a:effectLst/>
                <a:uLnTx/>
                <a:uFillTx/>
                <a:latin typeface="Optima" charset="0"/>
                <a:ea typeface="Optima" charset="0"/>
                <a:cs typeface="Optima" charset="0"/>
              </a:rPr>
              <a:t>Ames Research Center</a:t>
            </a:r>
          </a:p>
          <a:p>
            <a:pPr marL="0" marR="0" lvl="0" indent="0" algn="r" defTabSz="45442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Optima" charset="0"/>
                <a:ea typeface="Optima" charset="0"/>
                <a:cs typeface="Optima" charset="0"/>
              </a:rPr>
              <a:t>  </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Aeromechanics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System Analysis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Computational Methods</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Experimental Capability</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Flt </a:t>
            </a:r>
            <a:r>
              <a:rPr kumimoji="0" lang="en-US" sz="1600" b="1" i="0" u="none" strike="noStrike" kern="1200" cap="none" spc="0" normalizeH="0" baseline="0" noProof="0" dirty="0" err="1">
                <a:ln>
                  <a:noFill/>
                </a:ln>
                <a:solidFill>
                  <a:srgbClr val="000000"/>
                </a:solidFill>
                <a:effectLst/>
                <a:uLnTx/>
                <a:uFillTx/>
                <a:latin typeface="Optima" charset="0"/>
                <a:ea typeface="ＭＳ Ｐゴシック"/>
                <a:cs typeface="Optima" charset="0"/>
              </a:rPr>
              <a:t>Dyn</a:t>
            </a: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 &amp; Ctrl</a:t>
            </a:r>
          </a:p>
          <a:p>
            <a:pPr marL="169776" marR="0" lvl="0" indent="-169776"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a:ln>
                  <a:noFill/>
                </a:ln>
                <a:solidFill>
                  <a:srgbClr val="000000"/>
                </a:solidFill>
                <a:effectLst/>
                <a:uLnTx/>
                <a:uFillTx/>
                <a:latin typeface="Optima" charset="0"/>
                <a:ea typeface="ＭＳ Ｐゴシック"/>
                <a:cs typeface="Optima" charset="0"/>
              </a:rPr>
              <a:t>Acoustics</a:t>
            </a:r>
          </a:p>
        </p:txBody>
      </p:sp>
      <p:sp>
        <p:nvSpPr>
          <p:cNvPr id="10" name="Title 9"/>
          <p:cNvSpPr>
            <a:spLocks noGrp="1"/>
          </p:cNvSpPr>
          <p:nvPr>
            <p:ph type="title"/>
          </p:nvPr>
        </p:nvSpPr>
        <p:spPr/>
        <p:txBody>
          <a:bodyPr>
            <a:normAutofit/>
          </a:bodyPr>
          <a:lstStyle/>
          <a:p>
            <a:r>
              <a:rPr lang="en-US" sz="2800" dirty="0">
                <a:latin typeface="Arial"/>
                <a:ea typeface="ＭＳ Ｐゴシック"/>
                <a:cs typeface="Arial"/>
              </a:rPr>
              <a:t>RVLT Project Research Areas, FY21-22</a:t>
            </a:r>
            <a:endParaRPr lang="en-US" sz="2400" dirty="0">
              <a:latin typeface="Arial"/>
              <a:cs typeface="Arial"/>
            </a:endParaRPr>
          </a:p>
        </p:txBody>
      </p:sp>
      <p:sp>
        <p:nvSpPr>
          <p:cNvPr id="13" name="AutoShape 14">
            <a:extLst>
              <a:ext uri="{FF2B5EF4-FFF2-40B4-BE49-F238E27FC236}">
                <a16:creationId xmlns:a16="http://schemas.microsoft.com/office/drawing/2014/main" id="{D4131BD6-5A9F-3B4C-9922-A6B30C78B6C6}"/>
              </a:ext>
            </a:extLst>
          </p:cNvPr>
          <p:cNvSpPr>
            <a:spLocks noChangeArrowheads="1"/>
          </p:cNvSpPr>
          <p:nvPr/>
        </p:nvSpPr>
        <p:spPr bwMode="auto">
          <a:xfrm>
            <a:off x="3170719" y="1304201"/>
            <a:ext cx="2841852" cy="2312119"/>
          </a:xfrm>
          <a:prstGeom prst="roundRect">
            <a:avLst>
              <a:gd name="adj" fmla="val 16667"/>
            </a:avLst>
          </a:prstGeom>
          <a:solidFill>
            <a:srgbClr val="E6E6E6"/>
          </a:solidFill>
          <a:ln w="9525">
            <a:solidFill>
              <a:schemeClr val="tx1"/>
            </a:solidFill>
            <a:prstDash val="solid"/>
            <a:round/>
            <a:headEnd/>
            <a:tailEnd/>
          </a:ln>
        </p:spPr>
        <p:txBody>
          <a:bodyPr wrap="none" lIns="91393" tIns="45695" rIns="91393" bIns="45695" anchorCtr="1">
            <a:prstTxWarp prst="textNoShape">
              <a:avLst/>
            </a:prstTxWarp>
          </a:bodyPr>
          <a:lstStyle/>
          <a:p>
            <a:pPr marL="0" marR="0" lvl="0" indent="0" algn="ctr" defTabSz="45442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08080">
                    <a:lumMod val="75000"/>
                  </a:srgbClr>
                </a:solidFill>
                <a:effectLst/>
                <a:uLnTx/>
                <a:uFillTx/>
                <a:latin typeface="Optima" charset="0"/>
                <a:ea typeface="Optima" charset="0"/>
                <a:cs typeface="Optima" charset="0"/>
              </a:rPr>
              <a:t>   </a:t>
            </a:r>
            <a:r>
              <a:rPr kumimoji="0" lang="en-US" sz="1800" b="1" i="0" u="sng" strike="noStrike" kern="1200" cap="none" spc="0" normalizeH="0" baseline="0" noProof="0" dirty="0">
                <a:ln>
                  <a:noFill/>
                </a:ln>
                <a:solidFill>
                  <a:srgbClr val="000000"/>
                </a:solidFill>
                <a:effectLst/>
                <a:uLnTx/>
                <a:uFillTx/>
                <a:latin typeface="Optima" charset="0"/>
                <a:ea typeface="Optima" charset="0"/>
                <a:cs typeface="Optima" charset="0"/>
              </a:rPr>
              <a:t>Armstrong Flight</a:t>
            </a:r>
          </a:p>
          <a:p>
            <a:pPr marL="12700" marR="0" lvl="0" indent="-12700" algn="ctr" defTabSz="454429"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Optima" charset="0"/>
                <a:ea typeface="Optima" charset="0"/>
                <a:cs typeface="Optima" charset="0"/>
              </a:rPr>
              <a:t> Research Center</a:t>
            </a:r>
            <a:endParaRPr kumimoji="0" lang="en-US" sz="18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168275" marR="0" lvl="0" indent="-107950"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err="1">
                <a:ln>
                  <a:noFill/>
                </a:ln>
                <a:solidFill>
                  <a:srgbClr val="000000"/>
                </a:solidFill>
                <a:effectLst/>
                <a:uLnTx/>
                <a:uFillTx/>
                <a:latin typeface="Optima" pitchFamily="-112" charset="0"/>
                <a:ea typeface="Optima" pitchFamily="-112" charset="0"/>
                <a:cs typeface="Optima" pitchFamily="-112" charset="0"/>
              </a:rPr>
              <a:t>eVTOL</a:t>
            </a: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 Handling Q</a:t>
            </a:r>
            <a:r>
              <a:rPr kumimoji="0" lang="en-US" sz="1600" b="1" i="0" u="none" strike="noStrike" kern="1200" cap="none" spc="0" normalizeH="0" baseline="0" noProof="0" dirty="0" err="1">
                <a:ln>
                  <a:noFill/>
                </a:ln>
                <a:solidFill>
                  <a:srgbClr val="000000"/>
                </a:solidFill>
                <a:effectLst/>
                <a:uLnTx/>
                <a:uFillTx/>
                <a:latin typeface="Optima" pitchFamily="-112" charset="0"/>
                <a:ea typeface="Optima" pitchFamily="-112" charset="0"/>
                <a:cs typeface="Optima" pitchFamily="-112" charset="0"/>
              </a:rPr>
              <a:t>uality</a:t>
            </a: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 and </a:t>
            </a:r>
          </a:p>
          <a:p>
            <a:pPr marL="236538" marR="0" lvl="0" indent="-176213" algn="l" defTabSz="45442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rPr>
              <a:t>  Ride Q</a:t>
            </a:r>
            <a:r>
              <a:rPr kumimoji="0" lang="en-US" sz="1600" b="1" i="0" u="none" strike="noStrike" kern="1200" cap="none" spc="0" normalizeH="0" baseline="0" noProof="0" dirty="0" err="1">
                <a:ln>
                  <a:noFill/>
                </a:ln>
                <a:solidFill>
                  <a:srgbClr val="000000"/>
                </a:solidFill>
                <a:effectLst/>
                <a:uLnTx/>
                <a:uFillTx/>
                <a:latin typeface="Optima" pitchFamily="-112" charset="0"/>
                <a:ea typeface="Optima" pitchFamily="-112" charset="0"/>
                <a:cs typeface="Optima" pitchFamily="-112" charset="0"/>
              </a:rPr>
              <a:t>uality</a:t>
            </a:r>
            <a:endParaRPr kumimoji="0" lang="en-US" sz="1600" b="1" i="0" u="none" strike="noStrike" kern="1200" cap="none" spc="0" normalizeH="0" baseline="0" noProof="0" dirty="0">
              <a:ln>
                <a:noFill/>
              </a:ln>
              <a:solidFill>
                <a:srgbClr val="000000"/>
              </a:solidFill>
              <a:effectLst/>
              <a:uLnTx/>
              <a:uFillTx/>
              <a:latin typeface="Optima" pitchFamily="-112" charset="0"/>
              <a:ea typeface="Optima" pitchFamily="-112" charset="0"/>
              <a:cs typeface="Optima" pitchFamily="-112" charset="0"/>
            </a:endParaRPr>
          </a:p>
          <a:p>
            <a:pPr marL="168275" marR="0" lvl="0" indent="-107950" algn="l" defTabSz="454429" rtl="0" eaLnBrk="1" fontAlgn="auto" latinLnBrk="0" hangingPunct="1">
              <a:lnSpc>
                <a:spcPct val="100000"/>
              </a:lnSpc>
              <a:spcBef>
                <a:spcPts val="0"/>
              </a:spcBef>
              <a:spcAft>
                <a:spcPts val="0"/>
              </a:spcAft>
              <a:buClrTx/>
              <a:buSzTx/>
              <a:buFont typeface="Arial"/>
              <a:buChar char="•"/>
              <a:tabLst/>
              <a:defRPr/>
            </a:pPr>
            <a:r>
              <a:rPr kumimoji="0" lang="en-US" sz="1600" b="1" i="0" u="none" strike="noStrike" kern="1200" cap="none" spc="0" normalizeH="0" baseline="0" noProof="0" dirty="0" err="1">
                <a:ln>
                  <a:noFill/>
                </a:ln>
                <a:solidFill>
                  <a:srgbClr val="000000"/>
                </a:solidFill>
                <a:effectLst/>
                <a:uLnTx/>
                <a:uFillTx/>
                <a:latin typeface="Optima" pitchFamily="-112" charset="0"/>
                <a:ea typeface="Optima" charset="0"/>
                <a:cs typeface="Optima" charset="0"/>
              </a:rPr>
              <a:t>eVTOL</a:t>
            </a:r>
            <a:r>
              <a:rPr kumimoji="0" lang="en-US" sz="1600" b="1" i="0" u="none" strike="noStrike" kern="1200" cap="none" spc="0" normalizeH="0" baseline="0" noProof="0" dirty="0">
                <a:ln>
                  <a:noFill/>
                </a:ln>
                <a:solidFill>
                  <a:srgbClr val="000000"/>
                </a:solidFill>
                <a:effectLst/>
                <a:uLnTx/>
                <a:uFillTx/>
                <a:latin typeface="Optima" pitchFamily="-112" charset="0"/>
                <a:ea typeface="Optima" charset="0"/>
                <a:cs typeface="Optima" charset="0"/>
              </a:rPr>
              <a:t> S</a:t>
            </a:r>
            <a:r>
              <a:rPr kumimoji="0" lang="en-US" sz="1600" b="1" i="0" u="none" strike="noStrike" kern="1200" cap="none" spc="0" normalizeH="0" baseline="0" noProof="0" dirty="0" err="1">
                <a:ln>
                  <a:noFill/>
                </a:ln>
                <a:solidFill>
                  <a:srgbClr val="000000"/>
                </a:solidFill>
                <a:effectLst/>
                <a:uLnTx/>
                <a:uFillTx/>
                <a:latin typeface="Optima" pitchFamily="-112" charset="0"/>
                <a:ea typeface="Optima" charset="0"/>
                <a:cs typeface="Optima" charset="0"/>
              </a:rPr>
              <a:t>ystem</a:t>
            </a:r>
            <a:r>
              <a:rPr kumimoji="0" lang="en-US" sz="1600" b="1" i="0" u="none" strike="noStrike" kern="1200" cap="none" spc="0" normalizeH="0" baseline="0" noProof="0" dirty="0">
                <a:ln>
                  <a:noFill/>
                </a:ln>
                <a:solidFill>
                  <a:srgbClr val="000000"/>
                </a:solidFill>
                <a:effectLst/>
                <a:uLnTx/>
                <a:uFillTx/>
                <a:latin typeface="Optima" pitchFamily="-112" charset="0"/>
                <a:ea typeface="Optima" charset="0"/>
                <a:cs typeface="Optima" charset="0"/>
              </a:rPr>
              <a:t> Integration </a:t>
            </a:r>
          </a:p>
          <a:p>
            <a:pPr marL="60325" marR="0" lvl="0" indent="0" algn="l" defTabSz="454429"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Optima" pitchFamily="-112" charset="0"/>
                <a:ea typeface="Optima" charset="0"/>
                <a:cs typeface="Optima" charset="0"/>
              </a:rPr>
              <a:t>   a</a:t>
            </a:r>
            <a:r>
              <a:rPr kumimoji="0" lang="en-US" sz="1600" b="1" i="0" u="none" strike="noStrike" kern="1200" cap="none" spc="0" normalizeH="0" baseline="0" noProof="0" dirty="0" err="1">
                <a:ln>
                  <a:noFill/>
                </a:ln>
                <a:solidFill>
                  <a:srgbClr val="000000"/>
                </a:solidFill>
                <a:effectLst/>
                <a:uLnTx/>
                <a:uFillTx/>
                <a:latin typeface="Optima" pitchFamily="-112" charset="0"/>
                <a:ea typeface="Optima" charset="0"/>
                <a:cs typeface="Optima" charset="0"/>
              </a:rPr>
              <a:t>nd</a:t>
            </a:r>
            <a:r>
              <a:rPr kumimoji="0" lang="en-US" sz="1600" b="1" i="0" u="none" strike="noStrike" kern="1200" cap="none" spc="0" normalizeH="0" baseline="0" noProof="0" dirty="0">
                <a:ln>
                  <a:noFill/>
                </a:ln>
                <a:solidFill>
                  <a:srgbClr val="000000"/>
                </a:solidFill>
                <a:effectLst/>
                <a:uLnTx/>
                <a:uFillTx/>
                <a:latin typeface="Optima" pitchFamily="-112" charset="0"/>
                <a:ea typeface="Optima" charset="0"/>
                <a:cs typeface="Optima" charset="0"/>
              </a:rPr>
              <a:t> Analysis</a:t>
            </a:r>
            <a:endParaRPr kumimoji="0" lang="en-US" sz="1800" b="0" i="0" u="none" strike="noStrike" kern="1200" cap="none" spc="0" normalizeH="0" baseline="0" noProof="0" dirty="0">
              <a:ln>
                <a:noFill/>
              </a:ln>
              <a:solidFill>
                <a:srgbClr val="000000"/>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8080">
                  <a:lumMod val="75000"/>
                </a:srgbClr>
              </a:solidFill>
              <a:effectLst/>
              <a:uLnTx/>
              <a:uFillTx/>
              <a:latin typeface="Optima" charset="0"/>
              <a:ea typeface="Optima" charset="0"/>
              <a:cs typeface="Optima" charset="0"/>
            </a:endParaRPr>
          </a:p>
          <a:p>
            <a:pPr marL="0" marR="0" lvl="0" indent="0" algn="l" defTabSz="45442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8080">
                  <a:lumMod val="75000"/>
                </a:srgbClr>
              </a:solidFill>
              <a:effectLst/>
              <a:uLnTx/>
              <a:uFillTx/>
              <a:latin typeface="Optima" charset="0"/>
              <a:ea typeface="Optima" charset="0"/>
              <a:cs typeface="Optima" charset="0"/>
            </a:endParaRPr>
          </a:p>
        </p:txBody>
      </p:sp>
      <p:pic>
        <p:nvPicPr>
          <p:cNvPr id="6" name="Picture 5">
            <a:extLst>
              <a:ext uri="{FF2B5EF4-FFF2-40B4-BE49-F238E27FC236}">
                <a16:creationId xmlns:a16="http://schemas.microsoft.com/office/drawing/2014/main" id="{B51F5DDB-40CC-B940-B82F-F44BFC7274B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6912" y="3779443"/>
            <a:ext cx="3449001" cy="2292746"/>
          </a:xfrm>
          <a:prstGeom prst="rect">
            <a:avLst/>
          </a:prstGeom>
        </p:spPr>
      </p:pic>
      <p:pic>
        <p:nvPicPr>
          <p:cNvPr id="16" name="Picture 15">
            <a:extLst>
              <a:ext uri="{FF2B5EF4-FFF2-40B4-BE49-F238E27FC236}">
                <a16:creationId xmlns:a16="http://schemas.microsoft.com/office/drawing/2014/main" id="{6757E726-349D-2440-9101-789017B1AB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32767" y="3779443"/>
            <a:ext cx="3441584" cy="2292746"/>
          </a:xfrm>
          <a:prstGeom prst="rect">
            <a:avLst/>
          </a:prstGeom>
        </p:spPr>
      </p:pic>
      <p:pic>
        <p:nvPicPr>
          <p:cNvPr id="17" name="Picture 16">
            <a:extLst>
              <a:ext uri="{FF2B5EF4-FFF2-40B4-BE49-F238E27FC236}">
                <a16:creationId xmlns:a16="http://schemas.microsoft.com/office/drawing/2014/main" id="{9569A538-D563-624E-A800-7203E11D8B4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84041" y="3779443"/>
            <a:ext cx="3437892" cy="2292749"/>
          </a:xfrm>
          <a:prstGeom prst="rect">
            <a:avLst/>
          </a:prstGeom>
        </p:spPr>
      </p:pic>
      <p:pic>
        <p:nvPicPr>
          <p:cNvPr id="15" name="Picture 14" descr="333368main_EC01-0264-14_full.jpg">
            <a:extLst>
              <a:ext uri="{FF2B5EF4-FFF2-40B4-BE49-F238E27FC236}">
                <a16:creationId xmlns:a16="http://schemas.microsoft.com/office/drawing/2014/main" id="{1DF656C0-7B12-8048-A361-420ADDF45C1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71759" y="3779446"/>
            <a:ext cx="2859247" cy="2292743"/>
          </a:xfrm>
          <a:prstGeom prst="rect">
            <a:avLst/>
          </a:prstGeom>
        </p:spPr>
      </p:pic>
    </p:spTree>
    <p:extLst>
      <p:ext uri="{BB962C8B-B14F-4D97-AF65-F5344CB8AC3E}">
        <p14:creationId xmlns:p14="http://schemas.microsoft.com/office/powerpoint/2010/main" val="19592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Title 1"/>
          <p:cNvSpPr>
            <a:spLocks noGrp="1"/>
          </p:cNvSpPr>
          <p:nvPr>
            <p:ph type="title"/>
          </p:nvPr>
        </p:nvSpPr>
        <p:spPr/>
        <p:txBody>
          <a:bodyPr>
            <a:normAutofit/>
          </a:bodyPr>
          <a:lstStyle/>
          <a:p>
            <a:r>
              <a:rPr lang="en-US" sz="2800" dirty="0">
                <a:latin typeface="Arial" charset="0"/>
                <a:ea typeface="Helvetica" charset="0"/>
                <a:cs typeface="Helvetica" charset="0"/>
              </a:rPr>
              <a:t>Resources and Facilities</a:t>
            </a:r>
          </a:p>
        </p:txBody>
      </p:sp>
      <p:sp>
        <p:nvSpPr>
          <p:cNvPr id="20" name="Slide Number Placeholder 3"/>
          <p:cNvSpPr>
            <a:spLocks noGrp="1"/>
          </p:cNvSpPr>
          <p:nvPr>
            <p:ph type="sldNum" sz="quarter" idx="10"/>
          </p:nvPr>
        </p:nvSpPr>
        <p:spPr bwMode="auto">
          <a:xfrm>
            <a:off x="11641138" y="6461125"/>
            <a:ext cx="550862" cy="388938"/>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defPPr>
              <a:defRPr lang="en-US"/>
            </a:defPPr>
            <a:lvl1pPr marL="0" algn="r" defTabSz="457200" rtl="0" eaLnBrk="1" latinLnBrk="0" hangingPunct="1">
              <a:defRPr sz="900" kern="1200">
                <a:solidFill>
                  <a:srgbClr val="677085"/>
                </a:solidFill>
                <a:latin typeface="75 Helvetica Bold"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35EA583-9FA9-D84B-9269-CAD4069E2E76}" type="slidenum">
              <a:rPr lang="en-US" smtClean="0"/>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50" b="0" i="0" u="none" strike="noStrike" kern="1200" cap="none" spc="0" normalizeH="0" baseline="0" noProof="0" dirty="0">
              <a:ln>
                <a:noFill/>
              </a:ln>
              <a:solidFill>
                <a:prstClr val="white">
                  <a:lumMod val="50000"/>
                </a:prstClr>
              </a:solidFill>
              <a:effectLst/>
              <a:uLnTx/>
              <a:uFillTx/>
              <a:latin typeface="Gill Sans MT"/>
              <a:ea typeface="ＭＳ Ｐゴシック"/>
            </a:endParaRPr>
          </a:p>
        </p:txBody>
      </p:sp>
      <p:sp>
        <p:nvSpPr>
          <p:cNvPr id="33801" name="AutoShape 11"/>
          <p:cNvSpPr>
            <a:spLocks noChangeArrowheads="1"/>
          </p:cNvSpPr>
          <p:nvPr/>
        </p:nvSpPr>
        <p:spPr bwMode="auto">
          <a:xfrm>
            <a:off x="306918" y="957263"/>
            <a:ext cx="3536420" cy="2576239"/>
          </a:xfrm>
          <a:prstGeom prst="roundRect">
            <a:avLst>
              <a:gd name="adj" fmla="val 16667"/>
            </a:avLst>
          </a:prstGeom>
          <a:solidFill>
            <a:srgbClr val="E6E6E6"/>
          </a:solidFill>
          <a:ln w="19050">
            <a:solidFill>
              <a:schemeClr val="tx1"/>
            </a:solidFill>
            <a:round/>
            <a:headEnd/>
            <a:tailEnd/>
          </a:ln>
        </p:spPr>
        <p:txBody>
          <a:bodyPr wrap="none" lIns="91168" tIns="45582" rIns="91168" bIns="45582" anchor="ctr">
            <a:prstTxWarp prst="textNoShape">
              <a:avLst/>
            </a:prstTxWarp>
          </a:bodyPr>
          <a:lstStyle/>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2200" b="1" i="0" u="sng" strike="noStrike" kern="1200" cap="none" spc="0" normalizeH="0" baseline="0" noProof="0" dirty="0">
              <a:ln>
                <a:noFill/>
              </a:ln>
              <a:solidFill>
                <a:srgbClr val="000000"/>
              </a:solidFill>
              <a:effectLst/>
              <a:uLnTx/>
              <a:uFillTx/>
              <a:latin typeface="Gill Sans MT"/>
              <a:ea typeface="HelveticaRounded Bold" charset="0"/>
              <a:cs typeface="HelveticaRounded Bold" charset="0"/>
            </a:endParaRPr>
          </a:p>
          <a:p>
            <a:pPr marL="0" marR="0" lvl="0" indent="0" algn="ctr" defTabSz="454300" rtl="0" eaLnBrk="1" fontAlgn="base" latinLnBrk="0" hangingPunct="1">
              <a:lnSpc>
                <a:spcPct val="100000"/>
              </a:lnSpc>
              <a:spcBef>
                <a:spcPct val="0"/>
              </a:spcBef>
              <a:spcAft>
                <a:spcPct val="0"/>
              </a:spcAft>
              <a:buClrTx/>
              <a:buSzTx/>
              <a:buFontTx/>
              <a:buNone/>
              <a:tabLst/>
              <a:defRPr/>
            </a:pPr>
            <a:r>
              <a:rPr kumimoji="0" lang="en-US" sz="2200" b="1" i="0" u="sng" strike="noStrike" kern="1200" cap="none" spc="0" normalizeH="0" baseline="0" noProof="0" dirty="0">
                <a:ln>
                  <a:noFill/>
                </a:ln>
                <a:solidFill>
                  <a:prstClr val="black"/>
                </a:solidFill>
                <a:effectLst/>
                <a:uLnTx/>
                <a:uFillTx/>
                <a:latin typeface="Gill Sans MT"/>
                <a:ea typeface="Optima" charset="0"/>
                <a:cs typeface="Arial Narrow" charset="0"/>
              </a:rPr>
              <a:t>FY21/</a:t>
            </a:r>
            <a:r>
              <a:rPr kumimoji="0" lang="en-US" sz="2200" b="1" i="0" u="sng" strike="noStrike" kern="1200" cap="none" spc="0" normalizeH="0" baseline="0" noProof="0" dirty="0">
                <a:ln>
                  <a:noFill/>
                </a:ln>
                <a:solidFill>
                  <a:srgbClr val="E7E6E6">
                    <a:lumMod val="50000"/>
                  </a:srgbClr>
                </a:solidFill>
                <a:effectLst/>
                <a:uLnTx/>
                <a:uFillTx/>
                <a:latin typeface="Gill Sans MT"/>
                <a:ea typeface="Optima" charset="0"/>
                <a:cs typeface="Arial Narrow" charset="0"/>
              </a:rPr>
              <a:t>FY22</a:t>
            </a:r>
            <a:r>
              <a:rPr kumimoji="0" lang="en-US" sz="2200" b="1" i="0" u="sng" strike="noStrike" kern="1200" cap="none" spc="0" normalizeH="0" baseline="0" noProof="0" dirty="0">
                <a:ln>
                  <a:noFill/>
                </a:ln>
                <a:solidFill>
                  <a:prstClr val="black"/>
                </a:solidFill>
                <a:effectLst/>
                <a:uLnTx/>
                <a:uFillTx/>
                <a:latin typeface="Gill Sans MT"/>
                <a:ea typeface="Optima" charset="0"/>
                <a:cs typeface="Arial Narrow" charset="0"/>
              </a:rPr>
              <a:t> RVLT Summary</a:t>
            </a:r>
          </a:p>
          <a:p>
            <a:pPr marL="0" marR="0" lvl="0" indent="0" algn="ctr" defTabSz="454300" rtl="0" eaLnBrk="1" fontAlgn="base" latinLnBrk="0" hangingPunct="1">
              <a:lnSpc>
                <a:spcPct val="100000"/>
              </a:lnSpc>
              <a:spcBef>
                <a:spcPct val="0"/>
              </a:spcBef>
              <a:spcAft>
                <a:spcPct val="0"/>
              </a:spcAft>
              <a:buClrTx/>
              <a:buSzTx/>
              <a:buFontTx/>
              <a:buNone/>
              <a:tabLst/>
              <a:defRPr/>
            </a:pPr>
            <a:endParaRPr kumimoji="0" lang="en-US" sz="2200" b="1" i="0" u="sng" strike="noStrike" kern="1200" cap="none" spc="0" normalizeH="0" baseline="0" noProof="0" dirty="0">
              <a:ln>
                <a:noFill/>
              </a:ln>
              <a:solidFill>
                <a:prstClr val="black"/>
              </a:solidFill>
              <a:effectLst/>
              <a:uLnTx/>
              <a:uFillTx/>
              <a:latin typeface="Gill Sans MT"/>
              <a:ea typeface="Optima" charset="0"/>
              <a:cs typeface="Arial Narrow" charset="0"/>
            </a:endParaRPr>
          </a:p>
          <a:p>
            <a:pPr marL="0" marR="0" lvl="0" indent="0" algn="ctr" defTabSz="4543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Optima" charset="0"/>
                <a:cs typeface="Arial Narrow" charset="0"/>
              </a:rPr>
              <a:t>~91/</a:t>
            </a:r>
            <a:r>
              <a:rPr kumimoji="0" lang="en-US" sz="2200" b="1" i="0" u="none" strike="noStrike" kern="1200" cap="none" spc="0" normalizeH="0" baseline="0" noProof="0" dirty="0">
                <a:ln>
                  <a:noFill/>
                </a:ln>
                <a:solidFill>
                  <a:srgbClr val="E7E6E6">
                    <a:lumMod val="50000"/>
                  </a:srgbClr>
                </a:solidFill>
                <a:effectLst/>
                <a:uLnTx/>
                <a:uFillTx/>
                <a:latin typeface="Gill Sans MT"/>
                <a:ea typeface="Optima" charset="0"/>
                <a:cs typeface="Arial Narrow" charset="0"/>
              </a:rPr>
              <a:t>102</a:t>
            </a:r>
            <a:r>
              <a:rPr kumimoji="0" lang="en-US" sz="2200" b="1" i="0" u="none" strike="noStrike" kern="1200" cap="none" spc="0" normalizeH="0" baseline="0" noProof="0" dirty="0">
                <a:ln>
                  <a:noFill/>
                </a:ln>
                <a:solidFill>
                  <a:prstClr val="black"/>
                </a:solidFill>
                <a:effectLst/>
                <a:uLnTx/>
                <a:uFillTx/>
                <a:latin typeface="Gill Sans MT"/>
                <a:ea typeface="Optima" charset="0"/>
                <a:cs typeface="Arial Narrow" charset="0"/>
              </a:rPr>
              <a:t> Civil Service </a:t>
            </a:r>
          </a:p>
          <a:p>
            <a:pPr marL="0" marR="0" lvl="0" indent="0" algn="ctr" defTabSz="4543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Optima" charset="0"/>
                <a:cs typeface="Arial Narrow" charset="0"/>
              </a:rPr>
              <a:t>Workforce</a:t>
            </a:r>
          </a:p>
          <a:p>
            <a:pPr marL="0" marR="0" lvl="0" indent="0" algn="ctr" defTabSz="4543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Optima" charset="0"/>
                <a:cs typeface="Arial Narrow" charset="0"/>
              </a:rPr>
              <a:t>~ $31M/</a:t>
            </a:r>
            <a:r>
              <a:rPr kumimoji="0" lang="en-US" sz="2200" b="1" i="0" u="none" strike="noStrike" kern="1200" cap="none" spc="0" normalizeH="0" baseline="0" noProof="0" dirty="0">
                <a:ln>
                  <a:noFill/>
                </a:ln>
                <a:solidFill>
                  <a:srgbClr val="E7E6E6">
                    <a:lumMod val="50000"/>
                  </a:srgbClr>
                </a:solidFill>
                <a:effectLst/>
                <a:uLnTx/>
                <a:uFillTx/>
                <a:latin typeface="Gill Sans MT"/>
                <a:ea typeface="Optima" charset="0"/>
                <a:cs typeface="Arial Narrow" charset="0"/>
              </a:rPr>
              <a:t>36</a:t>
            </a:r>
            <a:r>
              <a:rPr kumimoji="0" lang="en-US" sz="2200" b="1" i="0" u="none" strike="noStrike" kern="1200" cap="none" spc="0" normalizeH="0" baseline="0" noProof="0" dirty="0">
                <a:ln>
                  <a:noFill/>
                </a:ln>
                <a:solidFill>
                  <a:prstClr val="black"/>
                </a:solidFill>
                <a:effectLst/>
                <a:uLnTx/>
                <a:uFillTx/>
                <a:latin typeface="Gill Sans MT"/>
                <a:ea typeface="Optima" charset="0"/>
                <a:cs typeface="Arial Narrow" charset="0"/>
              </a:rPr>
              <a:t>M per year </a:t>
            </a:r>
          </a:p>
          <a:p>
            <a:pPr marL="0" marR="0" lvl="0" indent="0" algn="ctr" defTabSz="4543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Optima" charset="0"/>
                <a:cs typeface="Arial Narrow" charset="0"/>
              </a:rPr>
              <a:t>(includes salary</a:t>
            </a:r>
            <a:r>
              <a:rPr kumimoji="0" lang="en-US" sz="2000" b="1" i="0" u="none" strike="noStrike" kern="1200" cap="none" spc="0" normalizeH="0" baseline="0" noProof="0" dirty="0">
                <a:ln>
                  <a:noFill/>
                </a:ln>
                <a:solidFill>
                  <a:srgbClr val="000000"/>
                </a:solidFill>
                <a:effectLst/>
                <a:uLnTx/>
                <a:uFillTx/>
                <a:latin typeface="Gill Sans MT"/>
                <a:ea typeface="Optima" charset="0"/>
                <a:cs typeface="Arial Narrow" charset="0"/>
              </a:rPr>
              <a:t>)</a:t>
            </a:r>
          </a:p>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Gill Sans MT"/>
              <a:ea typeface="Optima" charset="0"/>
              <a:cs typeface="Optima" charset="0"/>
            </a:endParaRPr>
          </a:p>
        </p:txBody>
      </p:sp>
      <p:grpSp>
        <p:nvGrpSpPr>
          <p:cNvPr id="16" name="Group 15"/>
          <p:cNvGrpSpPr/>
          <p:nvPr/>
        </p:nvGrpSpPr>
        <p:grpSpPr>
          <a:xfrm>
            <a:off x="4071934" y="1105934"/>
            <a:ext cx="4343400" cy="2462213"/>
            <a:chOff x="114300" y="3810000"/>
            <a:chExt cx="4343400" cy="2462213"/>
          </a:xfrm>
        </p:grpSpPr>
        <p:sp>
          <p:nvSpPr>
            <p:cNvPr id="23" name="Rectangle 22"/>
            <p:cNvSpPr/>
            <p:nvPr/>
          </p:nvSpPr>
          <p:spPr>
            <a:xfrm>
              <a:off x="114300" y="3810000"/>
              <a:ext cx="4343400" cy="2462213"/>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Helvetica"/>
                <a:ea typeface="ＭＳ Ｐゴシック"/>
                <a:cs typeface="ＭＳ Ｐゴシック"/>
              </a:endParaRPr>
            </a:p>
          </p:txBody>
        </p:sp>
        <p:sp>
          <p:nvSpPr>
            <p:cNvPr id="33802" name="AutoShape 14"/>
            <p:cNvSpPr>
              <a:spLocks noChangeArrowheads="1"/>
            </p:cNvSpPr>
            <p:nvPr/>
          </p:nvSpPr>
          <p:spPr bwMode="auto">
            <a:xfrm>
              <a:off x="139494" y="4101182"/>
              <a:ext cx="1824702" cy="2057400"/>
            </a:xfrm>
            <a:prstGeom prst="roundRect">
              <a:avLst>
                <a:gd name="adj" fmla="val 2963"/>
              </a:avLst>
            </a:prstGeom>
            <a:ln>
              <a:noFill/>
              <a:headEnd/>
              <a:tailEnd/>
            </a:ln>
            <a:effectLst/>
          </p:spPr>
          <p:style>
            <a:lnRef idx="1">
              <a:schemeClr val="accent1"/>
            </a:lnRef>
            <a:fillRef idx="2">
              <a:schemeClr val="accent1"/>
            </a:fillRef>
            <a:effectRef idx="1">
              <a:schemeClr val="accent1"/>
            </a:effectRef>
            <a:fontRef idx="minor">
              <a:schemeClr val="dk1"/>
            </a:fontRef>
          </p:style>
          <p:txBody>
            <a:bodyPr anchor="ctr">
              <a:prstTxWarp prst="textNoShape">
                <a:avLst/>
              </a:prstTxWarp>
            </a:bodyPr>
            <a:lstStyle/>
            <a:p>
              <a:pPr marL="114300" marR="0" lvl="0" indent="-100013" algn="l" defTabSz="455507" rtl="0" eaLnBrk="1" fontAlgn="auto" latinLnBrk="0" hangingPunct="1">
                <a:lnSpc>
                  <a:spcPct val="100000"/>
                </a:lnSpc>
                <a:spcBef>
                  <a:spcPts val="0"/>
                </a:spcBef>
                <a:spcAft>
                  <a:spcPts val="0"/>
                </a:spcAft>
                <a:buClrTx/>
                <a:buSzTx/>
                <a:buFont typeface="Arial" charset="0"/>
                <a:buChar char="•"/>
                <a:tabLst>
                  <a:tab pos="0" algn="l"/>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National Full-Scale Aerodynamics Complex (NFAC)</a:t>
              </a:r>
            </a:p>
            <a:p>
              <a:pPr marL="114300" marR="0" lvl="0" indent="-100013" algn="l" defTabSz="455507" rtl="0" eaLnBrk="1" fontAlgn="auto" latinLnBrk="0" hangingPunct="1">
                <a:lnSpc>
                  <a:spcPct val="100000"/>
                </a:lnSpc>
                <a:spcBef>
                  <a:spcPts val="0"/>
                </a:spcBef>
                <a:spcAft>
                  <a:spcPts val="0"/>
                </a:spcAft>
                <a:buClrTx/>
                <a:buSzTx/>
                <a:buFont typeface="Arial" charset="0"/>
                <a:buChar char="•"/>
                <a:tabLst>
                  <a:tab pos="0" algn="l"/>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Supercomputing Complex (NAS)</a:t>
              </a:r>
            </a:p>
          </p:txBody>
        </p:sp>
        <p:sp>
          <p:nvSpPr>
            <p:cNvPr id="33805" name="TextBox 25"/>
            <p:cNvSpPr txBox="1">
              <a:spLocks noChangeArrowheads="1"/>
            </p:cNvSpPr>
            <p:nvPr/>
          </p:nvSpPr>
          <p:spPr bwMode="auto">
            <a:xfrm>
              <a:off x="936625" y="3814763"/>
              <a:ext cx="2967479" cy="400110"/>
            </a:xfrm>
            <a:prstGeom prst="rect">
              <a:avLst/>
            </a:prstGeom>
            <a:solidFill>
              <a:srgbClr val="DBE7FF"/>
            </a:solidFill>
            <a:ln>
              <a:solidFill>
                <a:srgbClr val="0070C0"/>
              </a:solidFill>
              <a:headEnd/>
              <a:tailEnd/>
            </a:ln>
            <a:effectLst/>
          </p:spPr>
          <p:style>
            <a:lnRef idx="1">
              <a:schemeClr val="accent1"/>
            </a:lnRef>
            <a:fillRef idx="2">
              <a:schemeClr val="accent1"/>
            </a:fillRef>
            <a:effectRef idx="1">
              <a:schemeClr val="accent1"/>
            </a:effectRef>
            <a:fontRef idx="minor">
              <a:schemeClr val="dk1"/>
            </a:fontRef>
          </p:style>
          <p:txBody>
            <a:bodyPr wrap="none">
              <a:prstTxWarp prst="textNoShape">
                <a:avLst/>
              </a:prstTxWarp>
              <a:spAutoFit/>
            </a:bodyPr>
            <a:lstStyle/>
            <a:p>
              <a:pPr marL="0" marR="0" lvl="0" indent="0" algn="l" defTabSz="45550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Optima" charset="0"/>
                  <a:cs typeface="Optima" charset="0"/>
                </a:rPr>
                <a:t>Ames Research Center</a:t>
              </a:r>
            </a:p>
          </p:txBody>
        </p:sp>
      </p:grpSp>
      <p:grpSp>
        <p:nvGrpSpPr>
          <p:cNvPr id="18" name="Group 17"/>
          <p:cNvGrpSpPr/>
          <p:nvPr/>
        </p:nvGrpSpPr>
        <p:grpSpPr>
          <a:xfrm>
            <a:off x="1795955" y="3725872"/>
            <a:ext cx="4343400" cy="2730495"/>
            <a:chOff x="4648200" y="1042988"/>
            <a:chExt cx="4343400" cy="2462212"/>
          </a:xfrm>
        </p:grpSpPr>
        <p:sp>
          <p:nvSpPr>
            <p:cNvPr id="14" name="Rectangle 13"/>
            <p:cNvSpPr/>
            <p:nvPr/>
          </p:nvSpPr>
          <p:spPr>
            <a:xfrm>
              <a:off x="4648200" y="1042988"/>
              <a:ext cx="4343400" cy="2462212"/>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Helvetica"/>
                <a:ea typeface="ＭＳ Ｐゴシック"/>
                <a:cs typeface="ＭＳ Ｐゴシック"/>
              </a:endParaRPr>
            </a:p>
          </p:txBody>
        </p:sp>
        <p:sp>
          <p:nvSpPr>
            <p:cNvPr id="33798" name="AutoShape 14"/>
            <p:cNvSpPr>
              <a:spLocks noChangeArrowheads="1"/>
            </p:cNvSpPr>
            <p:nvPr/>
          </p:nvSpPr>
          <p:spPr bwMode="auto">
            <a:xfrm>
              <a:off x="4659923" y="1447800"/>
              <a:ext cx="2057400" cy="2057400"/>
            </a:xfrm>
            <a:prstGeom prst="roundRect">
              <a:avLst>
                <a:gd name="adj" fmla="val 16667"/>
              </a:avLst>
            </a:prstGeom>
            <a:ln>
              <a:noFill/>
              <a:headEnd/>
              <a:tailEnd/>
            </a:ln>
            <a:effectLst/>
          </p:spPr>
          <p:style>
            <a:lnRef idx="1">
              <a:schemeClr val="accent1"/>
            </a:lnRef>
            <a:fillRef idx="2">
              <a:schemeClr val="accent1"/>
            </a:fillRef>
            <a:effectRef idx="1">
              <a:schemeClr val="accent1"/>
            </a:effectRef>
            <a:fontRef idx="minor">
              <a:schemeClr val="dk1"/>
            </a:fontRef>
          </p:style>
          <p:txBody>
            <a:bodyPr anchor="ctr">
              <a:prstTxWarp prst="textNoShape">
                <a:avLst/>
              </a:prstTxWarp>
            </a:bodyPr>
            <a:lstStyle/>
            <a:p>
              <a:pPr marL="118722" marR="0" lvl="0" indent="-118722" algn="l" defTabSz="455507" rtl="0" eaLnBrk="1" fontAlgn="auto" latinLnBrk="0" hangingPunct="1">
                <a:lnSpc>
                  <a:spcPct val="100000"/>
                </a:lnSpc>
                <a:spcBef>
                  <a:spcPts val="0"/>
                </a:spcBef>
                <a:spcAft>
                  <a:spcPts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Power, Motor and Transmission Test Facilities (ERB)</a:t>
              </a:r>
            </a:p>
            <a:p>
              <a:pPr marL="118722" marR="0" lvl="0" indent="-118722" algn="l" defTabSz="455507" rtl="0" eaLnBrk="1" fontAlgn="auto" latinLnBrk="0" hangingPunct="1">
                <a:lnSpc>
                  <a:spcPct val="100000"/>
                </a:lnSpc>
                <a:spcBef>
                  <a:spcPts val="0"/>
                </a:spcBef>
                <a:spcAft>
                  <a:spcPts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Icing Research Tunnel</a:t>
              </a:r>
            </a:p>
            <a:p>
              <a:pPr marL="0" marR="0" lvl="0" indent="0" algn="l" defTabSz="45550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endParaRPr>
            </a:p>
          </p:txBody>
        </p:sp>
        <p:sp>
          <p:nvSpPr>
            <p:cNvPr id="33803" name="TextBox 23"/>
            <p:cNvSpPr txBox="1">
              <a:spLocks noChangeArrowheads="1"/>
            </p:cNvSpPr>
            <p:nvPr/>
          </p:nvSpPr>
          <p:spPr bwMode="auto">
            <a:xfrm>
              <a:off x="5253033" y="1043267"/>
              <a:ext cx="3129882" cy="360797"/>
            </a:xfrm>
            <a:prstGeom prst="rect">
              <a:avLst/>
            </a:prstGeom>
            <a:solidFill>
              <a:srgbClr val="DBE7FF"/>
            </a:solidFill>
            <a:ln>
              <a:solidFill>
                <a:srgbClr val="0070C0"/>
              </a:solidFill>
              <a:headEnd/>
              <a:tailEnd/>
            </a:ln>
            <a:effectLst/>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marL="0" marR="0" lvl="0" indent="0" algn="l" defTabSz="45550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Optima" charset="0"/>
                  <a:cs typeface="Optima" charset="0"/>
                </a:rPr>
                <a:t>Glenn Research Center</a:t>
              </a:r>
            </a:p>
          </p:txBody>
        </p:sp>
      </p:grpSp>
      <p:grpSp>
        <p:nvGrpSpPr>
          <p:cNvPr id="17" name="Group 16"/>
          <p:cNvGrpSpPr/>
          <p:nvPr/>
        </p:nvGrpSpPr>
        <p:grpSpPr>
          <a:xfrm>
            <a:off x="6694972" y="3725872"/>
            <a:ext cx="4343400" cy="2730471"/>
            <a:chOff x="4648200" y="3810000"/>
            <a:chExt cx="4343400" cy="2462213"/>
          </a:xfrm>
        </p:grpSpPr>
        <p:sp>
          <p:nvSpPr>
            <p:cNvPr id="22" name="Rectangle 21"/>
            <p:cNvSpPr/>
            <p:nvPr/>
          </p:nvSpPr>
          <p:spPr>
            <a:xfrm>
              <a:off x="4648200" y="3810000"/>
              <a:ext cx="4343400" cy="2462213"/>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Helvetica"/>
                <a:ea typeface="ＭＳ Ｐゴシック"/>
                <a:cs typeface="ＭＳ Ｐゴシック"/>
              </a:endParaRPr>
            </a:p>
          </p:txBody>
        </p:sp>
        <p:sp>
          <p:nvSpPr>
            <p:cNvPr id="33804" name="TextBox 24"/>
            <p:cNvSpPr txBox="1">
              <a:spLocks noChangeArrowheads="1"/>
            </p:cNvSpPr>
            <p:nvPr/>
          </p:nvSpPr>
          <p:spPr bwMode="auto">
            <a:xfrm>
              <a:off x="5287792" y="3810000"/>
              <a:ext cx="3185487" cy="360801"/>
            </a:xfrm>
            <a:prstGeom prst="rect">
              <a:avLst/>
            </a:prstGeom>
            <a:solidFill>
              <a:srgbClr val="DBE7FF"/>
            </a:solidFill>
            <a:ln>
              <a:solidFill>
                <a:srgbClr val="0070C0"/>
              </a:solidFill>
              <a:headEnd/>
              <a:tailEnd/>
            </a:ln>
            <a:effectLst/>
          </p:spPr>
          <p:style>
            <a:lnRef idx="1">
              <a:schemeClr val="accent1"/>
            </a:lnRef>
            <a:fillRef idx="2">
              <a:schemeClr val="accent1"/>
            </a:fillRef>
            <a:effectRef idx="1">
              <a:schemeClr val="accent1"/>
            </a:effectRef>
            <a:fontRef idx="minor">
              <a:schemeClr val="dk1"/>
            </a:fontRef>
          </p:style>
          <p:txBody>
            <a:bodyPr wrap="none">
              <a:prstTxWarp prst="textNoShape">
                <a:avLst/>
              </a:prstTxWarp>
              <a:spAutoFit/>
            </a:bodyPr>
            <a:lstStyle/>
            <a:p>
              <a:pPr marL="0" marR="0" lvl="0" indent="0" algn="l" defTabSz="45550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Optima" charset="0"/>
                  <a:cs typeface="Optima" charset="0"/>
                </a:rPr>
                <a:t>Langley Research Center</a:t>
              </a:r>
            </a:p>
          </p:txBody>
        </p:sp>
      </p:grpSp>
      <p:sp>
        <p:nvSpPr>
          <p:cNvPr id="28" name="AutoShape 14">
            <a:extLst>
              <a:ext uri="{FF2B5EF4-FFF2-40B4-BE49-F238E27FC236}">
                <a16:creationId xmlns:a16="http://schemas.microsoft.com/office/drawing/2014/main" id="{3A6F4AF5-A453-C343-B938-521C73A99CE6}"/>
              </a:ext>
            </a:extLst>
          </p:cNvPr>
          <p:cNvSpPr>
            <a:spLocks noChangeArrowheads="1"/>
          </p:cNvSpPr>
          <p:nvPr/>
        </p:nvSpPr>
        <p:spPr bwMode="auto">
          <a:xfrm>
            <a:off x="6718419" y="4169506"/>
            <a:ext cx="2442103" cy="2229199"/>
          </a:xfrm>
          <a:prstGeom prst="roundRect">
            <a:avLst>
              <a:gd name="adj" fmla="val 16667"/>
            </a:avLst>
          </a:prstGeom>
          <a:ln>
            <a:noFill/>
            <a:headEnd/>
            <a:tailEnd/>
          </a:ln>
          <a:effectLst/>
        </p:spPr>
        <p:style>
          <a:lnRef idx="1">
            <a:schemeClr val="accent1"/>
          </a:lnRef>
          <a:fillRef idx="2">
            <a:schemeClr val="accent1"/>
          </a:fillRef>
          <a:effectRef idx="1">
            <a:schemeClr val="accent1"/>
          </a:effectRef>
          <a:fontRef idx="minor">
            <a:schemeClr val="dk1"/>
          </a:fontRef>
        </p:style>
        <p:txBody>
          <a:bodyPr anchor="ctr">
            <a:prstTxWarp prst="textNoShape">
              <a:avLst/>
            </a:prstTxWarp>
          </a:bodyPr>
          <a:lstStyle/>
          <a:p>
            <a:pPr marL="117475" marR="0" lvl="0" indent="-106363" algn="l" defTabSz="455507" rtl="0" eaLnBrk="1" fontAlgn="auto" latinLnBrk="0" hangingPunct="1">
              <a:lnSpc>
                <a:spcPct val="100000"/>
              </a:lnSpc>
              <a:spcBef>
                <a:spcPts val="0"/>
              </a:spcBef>
              <a:spcAft>
                <a:spcPts val="0"/>
              </a:spcAft>
              <a:buClrTx/>
              <a:buSzTx/>
              <a:buFont typeface="Arial" charset="0"/>
              <a:buChar char="•"/>
              <a:tabLst/>
              <a:defRPr/>
            </a:pPr>
            <a:r>
              <a:rPr kumimoji="0" lang="en-US" sz="1500" b="0" i="0" u="none" strike="noStrike" kern="1200" cap="none" spc="0" normalizeH="0" baseline="0" noProof="0" dirty="0">
                <a:ln>
                  <a:noFill/>
                </a:ln>
                <a:solidFill>
                  <a:srgbClr val="000000"/>
                </a:solidFill>
                <a:effectLst/>
                <a:uLnTx/>
                <a:uFillTx/>
                <a:latin typeface="Optima" panose="02000503060000020004" pitchFamily="2" charset="0"/>
                <a:ea typeface="Optima" charset="0"/>
                <a:cs typeface="Optima" charset="0"/>
              </a:rPr>
              <a:t>14- by 22-Foot Subsonic Tunnel</a:t>
            </a:r>
          </a:p>
          <a:p>
            <a:pPr marL="117475" marR="0" lvl="0" indent="-106363" algn="l" defTabSz="455507" rtl="0" eaLnBrk="1" fontAlgn="auto" latinLnBrk="0" hangingPunct="1">
              <a:lnSpc>
                <a:spcPct val="100000"/>
              </a:lnSpc>
              <a:spcBef>
                <a:spcPts val="0"/>
              </a:spcBef>
              <a:spcAft>
                <a:spcPts val="0"/>
              </a:spcAft>
              <a:buClrTx/>
              <a:buSzTx/>
              <a:buFont typeface="Arial" charset="0"/>
              <a:buChar char="•"/>
              <a:tabLst/>
              <a:defRPr/>
            </a:pPr>
            <a:r>
              <a:rPr kumimoji="0" lang="en-US" sz="1500" b="0" i="0" u="none" strike="noStrike" kern="1200" cap="none" spc="0" normalizeH="0" baseline="0" noProof="0" dirty="0">
                <a:ln>
                  <a:noFill/>
                </a:ln>
                <a:solidFill>
                  <a:srgbClr val="000000"/>
                </a:solidFill>
                <a:effectLst/>
                <a:uLnTx/>
                <a:uFillTx/>
                <a:latin typeface="Optima" panose="02000503060000020004" pitchFamily="2" charset="0"/>
                <a:ea typeface="Optima" charset="0"/>
                <a:cs typeface="Optima" charset="0"/>
              </a:rPr>
              <a:t>Transonic Dynamics Tunnel</a:t>
            </a:r>
          </a:p>
          <a:p>
            <a:pPr marL="117475" marR="0" lvl="0" indent="-106363" algn="l" defTabSz="455507" rtl="0" eaLnBrk="1" fontAlgn="auto" latinLnBrk="0" hangingPunct="1">
              <a:lnSpc>
                <a:spcPct val="100000"/>
              </a:lnSpc>
              <a:spcBef>
                <a:spcPts val="0"/>
              </a:spcBef>
              <a:spcAft>
                <a:spcPts val="0"/>
              </a:spcAft>
              <a:buClrTx/>
              <a:buSzTx/>
              <a:buFont typeface="Arial" charset="0"/>
              <a:buChar char="•"/>
              <a:tabLst/>
              <a:defRPr/>
            </a:pPr>
            <a:r>
              <a:rPr kumimoji="0" lang="en-US" sz="1500" b="0" i="0" u="none" strike="noStrike" kern="1200" cap="none" spc="0" normalizeH="0" baseline="0" noProof="0" dirty="0">
                <a:ln>
                  <a:noFill/>
                </a:ln>
                <a:solidFill>
                  <a:srgbClr val="000000"/>
                </a:solidFill>
                <a:effectLst/>
                <a:uLnTx/>
                <a:uFillTx/>
                <a:latin typeface="Optima" panose="02000503060000020004" pitchFamily="2" charset="0"/>
                <a:ea typeface="Optima" charset="0"/>
                <a:cs typeface="Optima" charset="0"/>
              </a:rPr>
              <a:t>Landing and Impact Research</a:t>
            </a:r>
          </a:p>
          <a:p>
            <a:pPr marL="117475" marR="0" lvl="0" indent="-106363" algn="l" defTabSz="455507" rtl="0" eaLnBrk="1" fontAlgn="auto" latinLnBrk="0" hangingPunct="1">
              <a:lnSpc>
                <a:spcPct val="100000"/>
              </a:lnSpc>
              <a:spcBef>
                <a:spcPts val="0"/>
              </a:spcBef>
              <a:spcAft>
                <a:spcPts val="0"/>
              </a:spcAft>
              <a:buClrTx/>
              <a:buSzTx/>
              <a:buFont typeface="Arial" charset="0"/>
              <a:buChar char="•"/>
              <a:tabLst/>
              <a:defRPr/>
            </a:pPr>
            <a:r>
              <a:rPr kumimoji="0" lang="en-US" sz="1500" b="0" i="0" u="none" strike="noStrike" kern="1200" cap="none" spc="0" normalizeH="0" baseline="0" noProof="0" dirty="0">
                <a:ln>
                  <a:noFill/>
                </a:ln>
                <a:solidFill>
                  <a:srgbClr val="000000"/>
                </a:solidFill>
                <a:effectLst/>
                <a:uLnTx/>
                <a:uFillTx/>
                <a:latin typeface="Optima" panose="02000503060000020004" pitchFamily="2" charset="0"/>
                <a:ea typeface="Optima" charset="0"/>
                <a:cs typeface="Optima" charset="0"/>
              </a:rPr>
              <a:t>Mobile Acoustic Facility</a:t>
            </a:r>
          </a:p>
          <a:p>
            <a:pPr marL="117475" marR="0" lvl="0" indent="-1063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Optima" panose="02000503060000020004" pitchFamily="2" charset="0"/>
                <a:ea typeface="ＭＳ Ｐゴシック"/>
              </a:rPr>
              <a:t>Low-Speed Aero-acoustic Wind Tunnel</a:t>
            </a:r>
          </a:p>
        </p:txBody>
      </p:sp>
      <p:sp>
        <p:nvSpPr>
          <p:cNvPr id="29" name="TextBox 28">
            <a:extLst>
              <a:ext uri="{FF2B5EF4-FFF2-40B4-BE49-F238E27FC236}">
                <a16:creationId xmlns:a16="http://schemas.microsoft.com/office/drawing/2014/main" id="{8FF1F8F2-BAD2-9F44-A5A5-EBC193E732BF}"/>
              </a:ext>
            </a:extLst>
          </p:cNvPr>
          <p:cNvSpPr txBox="1"/>
          <p:nvPr/>
        </p:nvSpPr>
        <p:spPr>
          <a:xfrm>
            <a:off x="8927309" y="5704320"/>
            <a:ext cx="2057400" cy="784830"/>
          </a:xfrm>
          <a:prstGeom prst="rect">
            <a:avLst/>
          </a:prstGeom>
          <a:noFill/>
        </p:spPr>
        <p:txBody>
          <a:bodyPr wrap="square" rtlCol="0">
            <a:spAutoFit/>
          </a:bodyPr>
          <a:lstStyle/>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Optima" panose="02000503060000020004" pitchFamily="2" charset="0"/>
                <a:ea typeface="Optima" charset="0"/>
                <a:cs typeface="Optima" charset="0"/>
              </a:rPr>
              <a:t>Exterior Effects Synthesis &amp; Sim Lab</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Optima" panose="02000503060000020004" pitchFamily="2" charset="0"/>
              <a:ea typeface="ＭＳ Ｐゴシック"/>
            </a:endParaRPr>
          </a:p>
        </p:txBody>
      </p:sp>
      <p:grpSp>
        <p:nvGrpSpPr>
          <p:cNvPr id="5" name="Group 4">
            <a:extLst>
              <a:ext uri="{FF2B5EF4-FFF2-40B4-BE49-F238E27FC236}">
                <a16:creationId xmlns:a16="http://schemas.microsoft.com/office/drawing/2014/main" id="{E3D48EC5-CBE9-0549-BB1B-D17C152F8D2B}"/>
              </a:ext>
            </a:extLst>
          </p:cNvPr>
          <p:cNvGrpSpPr/>
          <p:nvPr/>
        </p:nvGrpSpPr>
        <p:grpSpPr>
          <a:xfrm>
            <a:off x="8643930" y="1116567"/>
            <a:ext cx="3328995" cy="2462371"/>
            <a:chOff x="8643930" y="1116567"/>
            <a:chExt cx="3328995" cy="2462371"/>
          </a:xfrm>
        </p:grpSpPr>
        <p:sp>
          <p:nvSpPr>
            <p:cNvPr id="30" name="Rectangle 29">
              <a:extLst>
                <a:ext uri="{FF2B5EF4-FFF2-40B4-BE49-F238E27FC236}">
                  <a16:creationId xmlns:a16="http://schemas.microsoft.com/office/drawing/2014/main" id="{1EC893B8-F086-7045-904B-6E221DC4471A}"/>
                </a:ext>
              </a:extLst>
            </p:cNvPr>
            <p:cNvSpPr/>
            <p:nvPr/>
          </p:nvSpPr>
          <p:spPr>
            <a:xfrm>
              <a:off x="8643930" y="1116725"/>
              <a:ext cx="3328995" cy="2462213"/>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marL="0" marR="0" lvl="0" indent="0" algn="ctr" defTabSz="45550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Helvetica"/>
                <a:ea typeface="ＭＳ Ｐゴシック"/>
                <a:cs typeface="ＭＳ Ｐゴシック"/>
              </a:endParaRPr>
            </a:p>
          </p:txBody>
        </p:sp>
        <p:sp>
          <p:nvSpPr>
            <p:cNvPr id="31" name="AutoShape 14">
              <a:extLst>
                <a:ext uri="{FF2B5EF4-FFF2-40B4-BE49-F238E27FC236}">
                  <a16:creationId xmlns:a16="http://schemas.microsoft.com/office/drawing/2014/main" id="{6EAF936C-5BC7-9446-9B34-342309D4B74B}"/>
                </a:ext>
              </a:extLst>
            </p:cNvPr>
            <p:cNvSpPr>
              <a:spLocks noChangeArrowheads="1"/>
            </p:cNvSpPr>
            <p:nvPr/>
          </p:nvSpPr>
          <p:spPr bwMode="auto">
            <a:xfrm>
              <a:off x="8652915" y="1521538"/>
              <a:ext cx="1664498" cy="2057400"/>
            </a:xfrm>
            <a:prstGeom prst="roundRect">
              <a:avLst>
                <a:gd name="adj" fmla="val 16667"/>
              </a:avLst>
            </a:prstGeom>
            <a:ln>
              <a:noFill/>
              <a:headEnd/>
              <a:tailEnd/>
            </a:ln>
            <a:effectLst/>
          </p:spPr>
          <p:style>
            <a:lnRef idx="1">
              <a:schemeClr val="accent1"/>
            </a:lnRef>
            <a:fillRef idx="2">
              <a:schemeClr val="accent1"/>
            </a:fillRef>
            <a:effectRef idx="1">
              <a:schemeClr val="accent1"/>
            </a:effectRef>
            <a:fontRef idx="minor">
              <a:schemeClr val="dk1"/>
            </a:fontRef>
          </p:style>
          <p:txBody>
            <a:bodyPr anchor="ctr">
              <a:prstTxWarp prst="textNoShape">
                <a:avLst/>
              </a:prstTxWarp>
            </a:bodyPr>
            <a:lstStyle/>
            <a:p>
              <a:pPr marL="169374" marR="0" lvl="0" indent="-169374" algn="l" defTabSz="455507" rtl="0" eaLnBrk="1" fontAlgn="auto" latinLnBrk="0" hangingPunct="1">
                <a:lnSpc>
                  <a:spcPct val="100000"/>
                </a:lnSpc>
                <a:spcBef>
                  <a:spcPts val="0"/>
                </a:spcBef>
                <a:spcAft>
                  <a:spcPts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Simulators</a:t>
              </a:r>
            </a:p>
            <a:p>
              <a:pPr marL="169374" marR="0" lvl="0" indent="-169374" algn="l" defTabSz="455507" rtl="0" eaLnBrk="1" fontAlgn="auto" latinLnBrk="0" hangingPunct="1">
                <a:lnSpc>
                  <a:spcPct val="100000"/>
                </a:lnSpc>
                <a:spcBef>
                  <a:spcPts val="0"/>
                </a:spcBef>
                <a:spcAft>
                  <a:spcPts val="0"/>
                </a:spcAft>
                <a:buClrTx/>
                <a:buSzTx/>
                <a:buFont typeface="Arial" charset="0"/>
                <a:buChar char="•"/>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Test Hardware</a:t>
              </a:r>
            </a:p>
          </p:txBody>
        </p:sp>
        <p:sp>
          <p:nvSpPr>
            <p:cNvPr id="32" name="TextBox 25">
              <a:extLst>
                <a:ext uri="{FF2B5EF4-FFF2-40B4-BE49-F238E27FC236}">
                  <a16:creationId xmlns:a16="http://schemas.microsoft.com/office/drawing/2014/main" id="{0BC8DE78-938E-4F49-8321-8F78E867E846}"/>
                </a:ext>
              </a:extLst>
            </p:cNvPr>
            <p:cNvSpPr txBox="1">
              <a:spLocks noChangeArrowheads="1"/>
            </p:cNvSpPr>
            <p:nvPr/>
          </p:nvSpPr>
          <p:spPr bwMode="auto">
            <a:xfrm>
              <a:off x="9131026" y="1116567"/>
              <a:ext cx="2313261" cy="707886"/>
            </a:xfrm>
            <a:prstGeom prst="rect">
              <a:avLst/>
            </a:prstGeom>
            <a:solidFill>
              <a:srgbClr val="DBE7FF"/>
            </a:solidFill>
            <a:ln>
              <a:solidFill>
                <a:srgbClr val="0070C0"/>
              </a:solidFill>
              <a:headEnd/>
              <a:tailEnd/>
            </a:ln>
            <a:effectLst/>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marL="0" marR="0" lvl="0" indent="0" algn="l" defTabSz="45550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Optima" charset="0"/>
                  <a:cs typeface="Optima" charset="0"/>
                </a:rPr>
                <a:t>Armstrong Flight</a:t>
              </a:r>
            </a:p>
            <a:p>
              <a:pPr marL="0" marR="0" lvl="0" indent="0" algn="l" defTabSz="45550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Optima" charset="0"/>
                  <a:cs typeface="Optima" charset="0"/>
                </a:rPr>
                <a:t> Research Center</a:t>
              </a:r>
            </a:p>
          </p:txBody>
        </p:sp>
      </p:grpSp>
      <p:sp>
        <p:nvSpPr>
          <p:cNvPr id="3" name="Rectangle 2">
            <a:extLst>
              <a:ext uri="{FF2B5EF4-FFF2-40B4-BE49-F238E27FC236}">
                <a16:creationId xmlns:a16="http://schemas.microsoft.com/office/drawing/2014/main" id="{B4E9C19F-F1E2-7849-BAAD-04209C87EC09}"/>
              </a:ext>
            </a:extLst>
          </p:cNvPr>
          <p:cNvSpPr/>
          <p:nvPr/>
        </p:nvSpPr>
        <p:spPr bwMode="auto">
          <a:xfrm>
            <a:off x="10115550" y="2100263"/>
            <a:ext cx="1700213" cy="1157287"/>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pic>
        <p:nvPicPr>
          <p:cNvPr id="33" name="Picture 32" descr="333368main_EC01-0264-14_full.jpg">
            <a:extLst>
              <a:ext uri="{FF2B5EF4-FFF2-40B4-BE49-F238E27FC236}">
                <a16:creationId xmlns:a16="http://schemas.microsoft.com/office/drawing/2014/main" id="{FAE36A22-82DA-E543-97F7-3257E518B1D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118761" y="1974504"/>
            <a:ext cx="1775583" cy="1423786"/>
          </a:xfrm>
          <a:prstGeom prst="rect">
            <a:avLst/>
          </a:prstGeom>
        </p:spPr>
      </p:pic>
      <p:pic>
        <p:nvPicPr>
          <p:cNvPr id="34" name="Picture 33">
            <a:extLst>
              <a:ext uri="{FF2B5EF4-FFF2-40B4-BE49-F238E27FC236}">
                <a16:creationId xmlns:a16="http://schemas.microsoft.com/office/drawing/2014/main" id="{54D56DEF-0213-3D44-B118-17BA4FE79B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27308" y="4200595"/>
            <a:ext cx="1966933" cy="1458276"/>
          </a:xfrm>
          <a:prstGeom prst="rect">
            <a:avLst/>
          </a:prstGeom>
        </p:spPr>
      </p:pic>
      <p:sp>
        <p:nvSpPr>
          <p:cNvPr id="2" name="TextBox 1">
            <a:extLst>
              <a:ext uri="{FF2B5EF4-FFF2-40B4-BE49-F238E27FC236}">
                <a16:creationId xmlns:a16="http://schemas.microsoft.com/office/drawing/2014/main" id="{6955E0EB-B30E-1043-97C0-E6CC4F7B8D7C}"/>
              </a:ext>
            </a:extLst>
          </p:cNvPr>
          <p:cNvSpPr txBox="1"/>
          <p:nvPr/>
        </p:nvSpPr>
        <p:spPr>
          <a:xfrm>
            <a:off x="4136227" y="3120628"/>
            <a:ext cx="2576283" cy="338554"/>
          </a:xfrm>
          <a:prstGeom prst="rect">
            <a:avLst/>
          </a:prstGeom>
          <a:noFill/>
        </p:spPr>
        <p:txBody>
          <a:bodyPr wrap="none" rtlCol="0">
            <a:spAutoFit/>
          </a:bodyPr>
          <a:lstStyle/>
          <a:p>
            <a:pPr marL="114300" marR="0" lvl="0" indent="-100013" algn="l" defTabSz="455507" rtl="0" eaLnBrk="1" fontAlgn="auto" latinLnBrk="0" hangingPunct="1">
              <a:lnSpc>
                <a:spcPct val="100000"/>
              </a:lnSpc>
              <a:spcBef>
                <a:spcPts val="0"/>
              </a:spcBef>
              <a:spcAft>
                <a:spcPts val="0"/>
              </a:spcAft>
              <a:buClrTx/>
              <a:buSzTx/>
              <a:buFont typeface="Arial" charset="0"/>
              <a:buChar char="•"/>
              <a:tabLst>
                <a:tab pos="0" algn="l"/>
              </a:tabLst>
              <a:defRPr/>
            </a:pPr>
            <a:r>
              <a:rPr kumimoji="0" lang="en-US" sz="1600" b="0" i="0" u="none" strike="noStrike" kern="1200" cap="none" spc="0" normalizeH="0" baseline="0" noProof="0" dirty="0">
                <a:ln>
                  <a:noFill/>
                </a:ln>
                <a:solidFill>
                  <a:srgbClr val="000000"/>
                </a:solidFill>
                <a:effectLst/>
                <a:uLnTx/>
                <a:uFillTx/>
                <a:latin typeface="Optima" charset="0"/>
                <a:ea typeface="Optima" charset="0"/>
                <a:cs typeface="Optima" charset="0"/>
              </a:rPr>
              <a:t>Vertical Motion Simulator</a:t>
            </a:r>
          </a:p>
        </p:txBody>
      </p:sp>
      <p:pic>
        <p:nvPicPr>
          <p:cNvPr id="36" name="yiv8763720262ymail_attachmentId18834" descr="lsOihR9Vu6hdDgBycdUv">
            <a:extLst>
              <a:ext uri="{FF2B5EF4-FFF2-40B4-BE49-F238E27FC236}">
                <a16:creationId xmlns:a16="http://schemas.microsoft.com/office/drawing/2014/main" id="{A45F87EA-B8AF-584C-9C83-0CF13D3F342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689037" y="4297927"/>
            <a:ext cx="2384930" cy="1787055"/>
          </a:xfrm>
          <a:prstGeom prst="rect">
            <a:avLst/>
          </a:prstGeom>
          <a:noFill/>
          <a:ln w="25400">
            <a:solidFill>
              <a:srgbClr val="002C87"/>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223E7337-5025-044E-88B7-154A81BBE09B}"/>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9778" b="90000" l="9901" r="89934"/>
                    </a14:imgEffect>
                  </a14:imgLayer>
                </a14:imgProps>
              </a:ext>
              <a:ext uri="{28A0092B-C50C-407E-A947-70E740481C1C}">
                <a14:useLocalDpi xmlns:a14="http://schemas.microsoft.com/office/drawing/2010/main"/>
              </a:ext>
            </a:extLst>
          </a:blip>
          <a:srcRect/>
          <a:stretch/>
        </p:blipFill>
        <p:spPr>
          <a:xfrm>
            <a:off x="6040078" y="1637460"/>
            <a:ext cx="2110478" cy="1568203"/>
          </a:xfrm>
          <a:prstGeom prst="rect">
            <a:avLst/>
          </a:prstGeom>
          <a:ln>
            <a:solidFill>
              <a:schemeClr val="tx1"/>
            </a:solidFill>
          </a:ln>
        </p:spPr>
      </p:pic>
    </p:spTree>
    <p:extLst>
      <p:ext uri="{BB962C8B-B14F-4D97-AF65-F5344CB8AC3E}">
        <p14:creationId xmlns:p14="http://schemas.microsoft.com/office/powerpoint/2010/main" val="344377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E7D1889F-7A63-5E43-8A3A-FD63DDCE7EE7}"/>
              </a:ext>
            </a:extLst>
          </p:cNvPr>
          <p:cNvGrpSpPr>
            <a:grpSpLocks noChangeAspect="1"/>
          </p:cNvGrpSpPr>
          <p:nvPr/>
        </p:nvGrpSpPr>
        <p:grpSpPr>
          <a:xfrm>
            <a:off x="3849316" y="3314927"/>
            <a:ext cx="2202779" cy="1238559"/>
            <a:chOff x="-102343" y="1443948"/>
            <a:chExt cx="3560599" cy="2002022"/>
          </a:xfrm>
        </p:grpSpPr>
        <p:pic>
          <p:nvPicPr>
            <p:cNvPr id="57" name="Picture 56">
              <a:extLst>
                <a:ext uri="{FF2B5EF4-FFF2-40B4-BE49-F238E27FC236}">
                  <a16:creationId xmlns:a16="http://schemas.microsoft.com/office/drawing/2014/main" id="{2B6A504C-14F2-A147-850D-99AD676428C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343" y="1443948"/>
              <a:ext cx="3560599" cy="2002022"/>
            </a:xfrm>
            <a:prstGeom prst="rect">
              <a:avLst/>
            </a:prstGeom>
          </p:spPr>
        </p:pic>
        <p:sp>
          <p:nvSpPr>
            <p:cNvPr id="58" name="Rectangle 57">
              <a:extLst>
                <a:ext uri="{FF2B5EF4-FFF2-40B4-BE49-F238E27FC236}">
                  <a16:creationId xmlns:a16="http://schemas.microsoft.com/office/drawing/2014/main" id="{3939E365-F1CC-FC42-A552-902B1AA47AE5}"/>
                </a:ext>
              </a:extLst>
            </p:cNvPr>
            <p:cNvSpPr/>
            <p:nvPr/>
          </p:nvSpPr>
          <p:spPr>
            <a:xfrm>
              <a:off x="2091267" y="2530904"/>
              <a:ext cx="606371" cy="43243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3E8561FE-CAA0-A44D-B40F-FDEF67F951A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20525675">
            <a:off x="3707759" y="1066024"/>
            <a:ext cx="2216508" cy="2007922"/>
          </a:xfrm>
          <a:prstGeom prst="rect">
            <a:avLst/>
          </a:prstGeom>
        </p:spPr>
      </p:pic>
      <p:pic>
        <p:nvPicPr>
          <p:cNvPr id="42" name="Picture 41" descr="Diagram&#10;&#10;Description automatically generated">
            <a:extLst>
              <a:ext uri="{FF2B5EF4-FFF2-40B4-BE49-F238E27FC236}">
                <a16:creationId xmlns:a16="http://schemas.microsoft.com/office/drawing/2014/main" id="{AA165E3A-6C0A-B648-A522-3C983AA46A4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rot="992111">
            <a:off x="860295" y="1040964"/>
            <a:ext cx="2656177" cy="1508476"/>
          </a:xfrm>
          <a:prstGeom prst="rect">
            <a:avLst/>
          </a:prstGeom>
          <a:ln>
            <a:noFill/>
          </a:ln>
          <a:extLst>
            <a:ext uri="{53640926-AAD7-44D8-BBD7-CCE9431645EC}">
              <a14:shadowObscured xmlns:a14="http://schemas.microsoft.com/office/drawing/2010/main"/>
            </a:ext>
          </a:extLst>
        </p:spPr>
      </p:pic>
      <p:grpSp>
        <p:nvGrpSpPr>
          <p:cNvPr id="14" name="Group 13">
            <a:extLst>
              <a:ext uri="{FF2B5EF4-FFF2-40B4-BE49-F238E27FC236}">
                <a16:creationId xmlns:a16="http://schemas.microsoft.com/office/drawing/2014/main" id="{B666AAF8-9AB8-0A42-B990-DEA47749BEEB}"/>
              </a:ext>
            </a:extLst>
          </p:cNvPr>
          <p:cNvGrpSpPr>
            <a:grpSpLocks noChangeAspect="1"/>
          </p:cNvGrpSpPr>
          <p:nvPr/>
        </p:nvGrpSpPr>
        <p:grpSpPr>
          <a:xfrm>
            <a:off x="2366630" y="3443354"/>
            <a:ext cx="1450294" cy="1280160"/>
            <a:chOff x="6044365" y="1738363"/>
            <a:chExt cx="2419079" cy="2135296"/>
          </a:xfrm>
        </p:grpSpPr>
        <p:grpSp>
          <p:nvGrpSpPr>
            <p:cNvPr id="15" name="Group 14">
              <a:extLst>
                <a:ext uri="{FF2B5EF4-FFF2-40B4-BE49-F238E27FC236}">
                  <a16:creationId xmlns:a16="http://schemas.microsoft.com/office/drawing/2014/main" id="{1A2BB868-174B-BB4A-B737-776B30FC5EBE}"/>
                </a:ext>
              </a:extLst>
            </p:cNvPr>
            <p:cNvGrpSpPr/>
            <p:nvPr/>
          </p:nvGrpSpPr>
          <p:grpSpPr>
            <a:xfrm>
              <a:off x="6044365" y="1738363"/>
              <a:ext cx="2419079" cy="2135296"/>
              <a:chOff x="6044365" y="1738363"/>
              <a:chExt cx="2419079" cy="2135296"/>
            </a:xfrm>
          </p:grpSpPr>
          <p:grpSp>
            <p:nvGrpSpPr>
              <p:cNvPr id="17" name="Group 16">
                <a:extLst>
                  <a:ext uri="{FF2B5EF4-FFF2-40B4-BE49-F238E27FC236}">
                    <a16:creationId xmlns:a16="http://schemas.microsoft.com/office/drawing/2014/main" id="{19D6BFE6-3E94-7242-9EEA-EE7BD13FB28C}"/>
                  </a:ext>
                </a:extLst>
              </p:cNvPr>
              <p:cNvGrpSpPr/>
              <p:nvPr/>
            </p:nvGrpSpPr>
            <p:grpSpPr>
              <a:xfrm>
                <a:off x="6044365" y="1771502"/>
                <a:ext cx="2300170" cy="2102157"/>
                <a:chOff x="6003725" y="1608942"/>
                <a:chExt cx="2300170" cy="2102157"/>
              </a:xfrm>
            </p:grpSpPr>
            <p:pic>
              <p:nvPicPr>
                <p:cNvPr id="19" name="Picture 18">
                  <a:extLst>
                    <a:ext uri="{FF2B5EF4-FFF2-40B4-BE49-F238E27FC236}">
                      <a16:creationId xmlns:a16="http://schemas.microsoft.com/office/drawing/2014/main" id="{7F060843-6FB6-F04B-A4C7-F59D8251ECB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208138" y="1608942"/>
                  <a:ext cx="2095757" cy="2102157"/>
                </a:xfrm>
                <a:prstGeom prst="rect">
                  <a:avLst/>
                </a:prstGeom>
              </p:spPr>
            </p:pic>
            <p:pic>
              <p:nvPicPr>
                <p:cNvPr id="20" name="Picture 19">
                  <a:extLst>
                    <a:ext uri="{FF2B5EF4-FFF2-40B4-BE49-F238E27FC236}">
                      <a16:creationId xmlns:a16="http://schemas.microsoft.com/office/drawing/2014/main" id="{1B20EA3B-9D07-B94C-AFBF-4F99CDC1994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003725" y="1728395"/>
                  <a:ext cx="186834" cy="1863249"/>
                </a:xfrm>
                <a:prstGeom prst="rect">
                  <a:avLst/>
                </a:prstGeom>
              </p:spPr>
            </p:pic>
          </p:grpSp>
          <p:sp>
            <p:nvSpPr>
              <p:cNvPr id="18" name="Rectangle 17">
                <a:extLst>
                  <a:ext uri="{FF2B5EF4-FFF2-40B4-BE49-F238E27FC236}">
                    <a16:creationId xmlns:a16="http://schemas.microsoft.com/office/drawing/2014/main" id="{A7FF90A3-20D5-8E47-9AFE-1E9DCDEA6C5B}"/>
                  </a:ext>
                </a:extLst>
              </p:cNvPr>
              <p:cNvSpPr/>
              <p:nvPr/>
            </p:nvSpPr>
            <p:spPr>
              <a:xfrm>
                <a:off x="8231434" y="1738363"/>
                <a:ext cx="232010" cy="262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a typeface="ＭＳ Ｐゴシック"/>
                  <a:cs typeface="+mn-cs"/>
                </a:endParaRPr>
              </a:p>
            </p:txBody>
          </p:sp>
        </p:grpSp>
        <p:pic>
          <p:nvPicPr>
            <p:cNvPr id="16" name="Picture 15">
              <a:extLst>
                <a:ext uri="{FF2B5EF4-FFF2-40B4-BE49-F238E27FC236}">
                  <a16:creationId xmlns:a16="http://schemas.microsoft.com/office/drawing/2014/main" id="{EEA65C29-A879-B449-8719-6F6B775B45D7}"/>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746486" y="2263060"/>
              <a:ext cx="1073928" cy="1082169"/>
            </a:xfrm>
            <a:prstGeom prst="rect">
              <a:avLst/>
            </a:prstGeom>
          </p:spPr>
        </p:pic>
      </p:grpSp>
      <p:pic>
        <p:nvPicPr>
          <p:cNvPr id="21" name="Picture 20" descr="Screen Clipping">
            <a:extLst>
              <a:ext uri="{FF2B5EF4-FFF2-40B4-BE49-F238E27FC236}">
                <a16:creationId xmlns:a16="http://schemas.microsoft.com/office/drawing/2014/main" id="{753400CA-E027-2947-B4B0-B152BBEB0CC1}"/>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203838" y="5313752"/>
            <a:ext cx="3437519" cy="1371600"/>
          </a:xfrm>
          <a:prstGeom prst="rect">
            <a:avLst/>
          </a:prstGeom>
        </p:spPr>
      </p:pic>
      <p:pic>
        <p:nvPicPr>
          <p:cNvPr id="23" name="Picture 22">
            <a:extLst>
              <a:ext uri="{FF2B5EF4-FFF2-40B4-BE49-F238E27FC236}">
                <a16:creationId xmlns:a16="http://schemas.microsoft.com/office/drawing/2014/main" id="{C4BEDCB2-ECDC-E34E-B081-7E809757988D}"/>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8612935" y="1416181"/>
            <a:ext cx="2880359" cy="1097280"/>
          </a:xfrm>
          <a:prstGeom prst="roundRect">
            <a:avLst/>
          </a:prstGeom>
        </p:spPr>
      </p:pic>
      <p:pic>
        <p:nvPicPr>
          <p:cNvPr id="27" name="Picture 26"/>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147518" y="5449190"/>
            <a:ext cx="2103120" cy="1399977"/>
          </a:xfrm>
          <a:prstGeom prst="rect">
            <a:avLst/>
          </a:prstGeom>
        </p:spPr>
      </p:pic>
      <p:pic>
        <p:nvPicPr>
          <p:cNvPr id="28" name="Picture 27"/>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320631" y="1420108"/>
            <a:ext cx="2202779" cy="1463040"/>
          </a:xfrm>
          <a:prstGeom prst="roundRect">
            <a:avLst/>
          </a:prstGeom>
        </p:spPr>
      </p:pic>
      <p:pic>
        <p:nvPicPr>
          <p:cNvPr id="30" name="Picture 29"/>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197320" y="5576505"/>
            <a:ext cx="2454685" cy="1231710"/>
          </a:xfrm>
          <a:prstGeom prst="rect">
            <a:avLst/>
          </a:prstGeom>
        </p:spPr>
      </p:pic>
      <p:cxnSp>
        <p:nvCxnSpPr>
          <p:cNvPr id="36" name="Straight Connector 35"/>
          <p:cNvCxnSpPr/>
          <p:nvPr/>
        </p:nvCxnSpPr>
        <p:spPr>
          <a:xfrm>
            <a:off x="8199078" y="4736882"/>
            <a:ext cx="4064172" cy="466996"/>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cxnSp>
        <p:nvCxnSpPr>
          <p:cNvPr id="41" name="Straight Connector 40"/>
          <p:cNvCxnSpPr>
            <a:cxnSpLocks/>
          </p:cNvCxnSpPr>
          <p:nvPr/>
        </p:nvCxnSpPr>
        <p:spPr>
          <a:xfrm>
            <a:off x="6230388" y="5585038"/>
            <a:ext cx="0" cy="1254260"/>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cxnSp>
        <p:nvCxnSpPr>
          <p:cNvPr id="43" name="Straight Connector 42"/>
          <p:cNvCxnSpPr/>
          <p:nvPr/>
        </p:nvCxnSpPr>
        <p:spPr>
          <a:xfrm flipH="1">
            <a:off x="-16456" y="4669247"/>
            <a:ext cx="4129924" cy="604526"/>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p:cNvCxnSpPr/>
          <p:nvPr/>
        </p:nvCxnSpPr>
        <p:spPr>
          <a:xfrm flipH="1" flipV="1">
            <a:off x="-14483" y="2391260"/>
            <a:ext cx="4325226" cy="1156558"/>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Straight Connector 48"/>
          <p:cNvCxnSpPr>
            <a:cxnSpLocks/>
          </p:cNvCxnSpPr>
          <p:nvPr/>
        </p:nvCxnSpPr>
        <p:spPr>
          <a:xfrm flipH="1" flipV="1">
            <a:off x="6128868" y="1104885"/>
            <a:ext cx="20106" cy="1797184"/>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cxnSp>
        <p:nvCxnSpPr>
          <p:cNvPr id="52" name="Straight Connector 51"/>
          <p:cNvCxnSpPr>
            <a:cxnSpLocks/>
          </p:cNvCxnSpPr>
          <p:nvPr/>
        </p:nvCxnSpPr>
        <p:spPr>
          <a:xfrm flipV="1">
            <a:off x="7998023" y="2311385"/>
            <a:ext cx="4110184" cy="1195021"/>
          </a:xfrm>
          <a:prstGeom prst="line">
            <a:avLst/>
          </a:prstGeom>
          <a:noFill/>
          <a:ln w="25400"/>
          <a:effectLst/>
        </p:spPr>
        <p:style>
          <a:lnRef idx="2">
            <a:schemeClr val="accent1">
              <a:shade val="50000"/>
            </a:schemeClr>
          </a:lnRef>
          <a:fillRef idx="1">
            <a:schemeClr val="accent1"/>
          </a:fillRef>
          <a:effectRef idx="0">
            <a:schemeClr val="accent1"/>
          </a:effectRef>
          <a:fontRef idx="minor">
            <a:schemeClr val="lt1"/>
          </a:fontRef>
        </p:style>
      </p:cxnSp>
      <p:pic>
        <p:nvPicPr>
          <p:cNvPr id="26" name="Picture 25"/>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9335460" y="5179226"/>
            <a:ext cx="2405959" cy="1645920"/>
          </a:xfrm>
          <a:prstGeom prst="rect">
            <a:avLst/>
          </a:prstGeom>
        </p:spPr>
      </p:pic>
      <p:pic>
        <p:nvPicPr>
          <p:cNvPr id="68" name="Picture 67"/>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0538440" y="170503"/>
            <a:ext cx="1653560" cy="826780"/>
          </a:xfrm>
          <a:prstGeom prst="rect">
            <a:avLst/>
          </a:prstGeom>
        </p:spPr>
      </p:pic>
      <p:pic>
        <p:nvPicPr>
          <p:cNvPr id="73" name="Picture 72"/>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398299" y="3419949"/>
            <a:ext cx="1920240" cy="1280160"/>
          </a:xfrm>
          <a:prstGeom prst="teardrop">
            <a:avLst/>
          </a:prstGeom>
        </p:spPr>
      </p:pic>
      <p:pic>
        <p:nvPicPr>
          <p:cNvPr id="91" name="Picture 90"/>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223740" y="3202389"/>
            <a:ext cx="2013696" cy="1581344"/>
          </a:xfrm>
          <a:prstGeom prst="rect">
            <a:avLst/>
          </a:prstGeom>
        </p:spPr>
      </p:pic>
      <p:pic>
        <p:nvPicPr>
          <p:cNvPr id="44" name="Picture 1">
            <a:extLst>
              <a:ext uri="{FF2B5EF4-FFF2-40B4-BE49-F238E27FC236}">
                <a16:creationId xmlns:a16="http://schemas.microsoft.com/office/drawing/2014/main" id="{28F5CD95-DAFD-4345-A290-9983C4E86980}"/>
              </a:ext>
            </a:extLst>
          </p:cNvPr>
          <p:cNvPicPr>
            <a:picLocks noChangeAspect="1"/>
          </p:cNvPicPr>
          <p:nvPr/>
        </p:nvPicPr>
        <p:blipFill>
          <a:blip r:embed="rId19" cstate="print">
            <a:extLst>
              <a:ext uri="{28A0092B-C50C-407E-A947-70E740481C1C}">
                <a14:useLocalDpi xmlns:a14="http://schemas.microsoft.com/office/drawing/2010/main"/>
              </a:ext>
            </a:extLst>
          </a:blip>
          <a:srcRect/>
          <a:stretch>
            <a:fillRect/>
          </a:stretch>
        </p:blipFill>
        <p:spPr bwMode="auto">
          <a:xfrm>
            <a:off x="6230388" y="4466919"/>
            <a:ext cx="1784127" cy="82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19">
            <a:extLst>
              <a:ext uri="{FF2B5EF4-FFF2-40B4-BE49-F238E27FC236}">
                <a16:creationId xmlns:a16="http://schemas.microsoft.com/office/drawing/2014/main" id="{3E30F72D-60C0-924A-A2A7-90F169802C3F}"/>
              </a:ext>
            </a:extLst>
          </p:cNvPr>
          <p:cNvPicPr>
            <a:picLocks noChangeAspect="1"/>
          </p:cNvPicPr>
          <p:nvPr/>
        </p:nvPicPr>
        <p:blipFill>
          <a:blip r:embed="rId20" cstate="print">
            <a:extLst>
              <a:ext uri="{28A0092B-C50C-407E-A947-70E740481C1C}">
                <a14:useLocalDpi xmlns:a14="http://schemas.microsoft.com/office/drawing/2010/main"/>
              </a:ext>
            </a:extLst>
          </a:blip>
          <a:srcRect/>
          <a:stretch>
            <a:fillRect/>
          </a:stretch>
        </p:blipFill>
        <p:spPr bwMode="auto">
          <a:xfrm>
            <a:off x="5137820" y="2584907"/>
            <a:ext cx="2284201" cy="148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a:extLst>
              <a:ext uri="{FF2B5EF4-FFF2-40B4-BE49-F238E27FC236}">
                <a16:creationId xmlns:a16="http://schemas.microsoft.com/office/drawing/2014/main" id="{C7EFAD9B-6AE8-3C4E-8156-0FB9FE535771}"/>
              </a:ext>
            </a:extLst>
          </p:cNvPr>
          <p:cNvPicPr>
            <a:picLocks noChangeAspect="1"/>
          </p:cNvPicPr>
          <p:nvPr/>
        </p:nvPicPr>
        <p:blipFill>
          <a:blip r:embed="rId21" cstate="print">
            <a:extLst>
              <a:ext uri="{BEBA8EAE-BF5A-486C-A8C5-ECC9F3942E4B}">
                <a14:imgProps xmlns:a14="http://schemas.microsoft.com/office/drawing/2010/main">
                  <a14:imgLayer r:embed="rId22">
                    <a14:imgEffect>
                      <a14:backgroundRemoval t="6479" b="92657" l="9879" r="89791">
                        <a14:foregroundMark x1="40395" y1="90497" x2="49067" y2="92657"/>
                        <a14:foregroundMark x1="54007" y1="9935" x2="64215" y2="6479"/>
                        <a14:foregroundMark x1="64215" y1="6479" x2="53787" y2="11231"/>
                      </a14:backgroundRemoval>
                    </a14:imgEffect>
                  </a14:imgLayer>
                </a14:imgProps>
              </a:ext>
              <a:ext uri="{28A0092B-C50C-407E-A947-70E740481C1C}">
                <a14:useLocalDpi xmlns:a14="http://schemas.microsoft.com/office/drawing/2010/main"/>
              </a:ext>
            </a:extLst>
          </a:blip>
          <a:srcRect/>
          <a:stretch>
            <a:fillRect/>
          </a:stretch>
        </p:blipFill>
        <p:spPr bwMode="auto">
          <a:xfrm>
            <a:off x="6573018" y="3698893"/>
            <a:ext cx="1850771" cy="899490"/>
          </a:xfrm>
          <a:prstGeom prst="rect">
            <a:avLst/>
          </a:prstGeom>
          <a:noFill/>
        </p:spPr>
      </p:pic>
      <p:pic>
        <p:nvPicPr>
          <p:cNvPr id="50" name="Picture 49">
            <a:extLst>
              <a:ext uri="{FF2B5EF4-FFF2-40B4-BE49-F238E27FC236}">
                <a16:creationId xmlns:a16="http://schemas.microsoft.com/office/drawing/2014/main" id="{556E1153-136A-0841-84CF-EC72703FE005}"/>
              </a:ext>
            </a:extLst>
          </p:cNvPr>
          <p:cNvPicPr>
            <a:picLocks noChangeAspect="1"/>
          </p:cNvPicPr>
          <p:nvPr/>
        </p:nvPicPr>
        <p:blipFill>
          <a:blip r:embed="rId23" cstate="print">
            <a:extLst>
              <a:ext uri="{BEBA8EAE-BF5A-486C-A8C5-ECC9F3942E4B}">
                <a14:imgProps xmlns:a14="http://schemas.microsoft.com/office/drawing/2010/main">
                  <a14:imgLayer r:embed="rId24">
                    <a14:imgEffect>
                      <a14:backgroundRemoval t="8834" b="94700" l="9973" r="92760">
                        <a14:foregroundMark x1="90164" y1="71731" x2="92760" y2="73852"/>
                        <a14:foregroundMark x1="60383" y1="16784" x2="61066" y2="9364"/>
                        <a14:foregroundMark x1="77459" y1="30212" x2="72951" y2="38869"/>
                        <a14:foregroundMark x1="75683" y1="29329" x2="79645" y2="37456"/>
                        <a14:foregroundMark x1="75410" y1="27208" x2="74727" y2="27739"/>
                        <a14:foregroundMark x1="58607" y1="22085" x2="58607" y2="28445"/>
                        <a14:foregroundMark x1="57240" y1="20141" x2="52322" y2="22615"/>
                        <a14:foregroundMark x1="56421" y1="15724" x2="54918" y2="10777"/>
                        <a14:foregroundMark x1="78689" y1="73675" x2="77322" y2="72438"/>
                        <a14:foregroundMark x1="77322" y1="73322" x2="77322" y2="72438"/>
                        <a14:foregroundMark x1="76093" y1="79152" x2="86885" y2="84452"/>
                        <a14:foregroundMark x1="86885" y1="84452" x2="81284" y2="82509"/>
                        <a14:foregroundMark x1="58333" y1="68375" x2="59973" y2="81802"/>
                        <a14:foregroundMark x1="59973" y1="81802" x2="57650" y2="66961"/>
                        <a14:foregroundMark x1="57650" y1="66961" x2="55738" y2="62367"/>
                        <a14:foregroundMark x1="45902" y1="64841" x2="43989" y2="65901"/>
                        <a14:foregroundMark x1="40164" y1="66608" x2="39481" y2="66961"/>
                        <a14:foregroundMark x1="20082" y1="40989" x2="17896" y2="39929"/>
                        <a14:foregroundMark x1="15164" y1="32509" x2="13388" y2="18728"/>
                        <a14:foregroundMark x1="13388" y1="18728" x2="16940" y2="25265"/>
                        <a14:foregroundMark x1="73634" y1="77915" x2="73907" y2="84276"/>
                        <a14:foregroundMark x1="71038" y1="82686" x2="73634" y2="85159"/>
                        <a14:foregroundMark x1="72404" y1="76502" x2="70902" y2="80212"/>
                        <a14:foregroundMark x1="80055" y1="82509" x2="80601" y2="94700"/>
                        <a14:foregroundMark x1="88115" y1="85159" x2="88525" y2="85336"/>
                        <a14:foregroundMark x1="89071" y1="85512" x2="88934" y2="86396"/>
                        <a14:foregroundMark x1="53825" y1="70318" x2="57787" y2="58127"/>
                        <a14:foregroundMark x1="57787" y1="58127" x2="57787" y2="66608"/>
                        <a14:foregroundMark x1="10109" y1="13251" x2="10109" y2="13251"/>
                        <a14:foregroundMark x1="12432" y1="12014" x2="12158" y2="25442"/>
                        <a14:foregroundMark x1="12158" y1="25442" x2="11475" y2="8657"/>
                        <a14:foregroundMark x1="11475" y1="8657" x2="11339" y2="23322"/>
                        <a14:foregroundMark x1="11339" y1="23322" x2="9973" y2="9187"/>
                        <a14:foregroundMark x1="9973" y1="9187" x2="9836" y2="27208"/>
                        <a14:foregroundMark x1="9836" y1="27208" x2="9016" y2="10777"/>
                        <a14:foregroundMark x1="9016" y1="10777" x2="10792" y2="29152"/>
                        <a14:foregroundMark x1="10792" y1="29152" x2="9016" y2="13958"/>
                        <a14:foregroundMark x1="9016" y1="13958" x2="10656" y2="29329"/>
                        <a14:foregroundMark x1="10656" y1="29329" x2="8333" y2="15194"/>
                        <a14:foregroundMark x1="8333" y1="15194" x2="8470" y2="28622"/>
                        <a14:foregroundMark x1="8470" y1="28622" x2="6148" y2="12014"/>
                        <a14:foregroundMark x1="6148" y1="12014" x2="8470" y2="30212"/>
                        <a14:foregroundMark x1="8470" y1="30212" x2="6148" y2="12014"/>
                        <a14:foregroundMark x1="6148" y1="12014" x2="8333" y2="25618"/>
                        <a14:foregroundMark x1="8333" y1="25618" x2="6421" y2="11484"/>
                        <a14:foregroundMark x1="6421" y1="11484" x2="8470" y2="27208"/>
                        <a14:foregroundMark x1="8470" y1="27208" x2="8880" y2="9187"/>
                        <a14:foregroundMark x1="8880" y1="9187" x2="11339" y2="22438"/>
                        <a14:foregroundMark x1="11339" y1="22438" x2="10109" y2="9187"/>
                        <a14:foregroundMark x1="10109" y1="9187" x2="11749" y2="30389"/>
                        <a14:foregroundMark x1="11749" y1="30389" x2="9836" y2="8657"/>
                        <a14:foregroundMark x1="9836" y1="8657" x2="12978" y2="29682"/>
                        <a14:foregroundMark x1="12978" y1="29682" x2="10792" y2="6714"/>
                        <a14:foregroundMark x1="10792" y1="6714" x2="12432" y2="25265"/>
                        <a14:foregroundMark x1="12432" y1="25265" x2="11066" y2="11837"/>
                        <a14:foregroundMark x1="11066" y1="11837" x2="13934" y2="28269"/>
                        <a14:foregroundMark x1="13934" y1="28269" x2="11475" y2="12721"/>
                        <a14:foregroundMark x1="11475" y1="12721" x2="14617" y2="32509"/>
                        <a14:foregroundMark x1="14617" y1="32509" x2="10792" y2="8834"/>
                        <a14:foregroundMark x1="10792" y1="8834" x2="14617" y2="33216"/>
                        <a14:foregroundMark x1="14617" y1="33216" x2="12978" y2="17138"/>
                        <a14:foregroundMark x1="12978" y1="17138" x2="15437" y2="31979"/>
                        <a14:foregroundMark x1="15437" y1="31979" x2="11749" y2="14841"/>
                        <a14:foregroundMark x1="11749" y1="14841" x2="17486" y2="39046"/>
                        <a14:foregroundMark x1="17486" y1="39046" x2="12842" y2="13781"/>
                        <a14:foregroundMark x1="12842" y1="13781" x2="16120" y2="34099"/>
                        <a14:foregroundMark x1="16120" y1="34099" x2="13251" y2="19611"/>
                        <a14:foregroundMark x1="13251" y1="19611" x2="15710" y2="26325"/>
                        <a14:foregroundMark x1="11749" y1="23498" x2="11749" y2="39223"/>
                        <a14:foregroundMark x1="11749" y1="39223" x2="10929" y2="24205"/>
                        <a14:foregroundMark x1="10929" y1="24205" x2="13661" y2="38339"/>
                        <a14:foregroundMark x1="13661" y1="38339" x2="13115" y2="23322"/>
                        <a14:foregroundMark x1="13115" y1="23322" x2="15437" y2="40106"/>
                        <a14:foregroundMark x1="15437" y1="40106" x2="14481" y2="23322"/>
                        <a14:foregroundMark x1="14481" y1="23322" x2="16803" y2="44346"/>
                        <a14:foregroundMark x1="16803" y1="44346" x2="15027" y2="29152"/>
                        <a14:foregroundMark x1="15027" y1="29152" x2="18852" y2="43463"/>
                        <a14:foregroundMark x1="18852" y1="43463" x2="17213" y2="26325"/>
                        <a14:foregroundMark x1="17213" y1="26325" x2="18852" y2="43816"/>
                        <a14:foregroundMark x1="18852" y1="43816" x2="16667" y2="26502"/>
                        <a14:foregroundMark x1="16667" y1="26502" x2="20219" y2="44170"/>
                        <a14:foregroundMark x1="20219" y1="44170" x2="17350" y2="25442"/>
                        <a14:foregroundMark x1="17350" y1="25442" x2="20082" y2="40636"/>
                        <a14:foregroundMark x1="20082" y1="40636" x2="18169" y2="25972"/>
                        <a14:foregroundMark x1="18169" y1="25972" x2="21311" y2="42580"/>
                        <a14:foregroundMark x1="21311" y1="42580" x2="18306" y2="29152"/>
                        <a14:foregroundMark x1="18306" y1="29152" x2="21858" y2="42580"/>
                        <a14:foregroundMark x1="21858" y1="42580" x2="18579" y2="27739"/>
                        <a14:foregroundMark x1="18579" y1="27739" x2="21585" y2="41696"/>
                        <a14:foregroundMark x1="21585" y1="41696" x2="19536" y2="27385"/>
                        <a14:foregroundMark x1="19536" y1="27385" x2="22268" y2="40459"/>
                        <a14:foregroundMark x1="22268" y1="40459" x2="19945" y2="27208"/>
                        <a14:foregroundMark x1="19945" y1="27208" x2="23361" y2="42403"/>
                        <a14:foregroundMark x1="23361" y1="42403" x2="20355" y2="28622"/>
                        <a14:foregroundMark x1="20355" y1="28622" x2="12022" y2="37102"/>
                        <a14:foregroundMark x1="12022" y1="37102" x2="21311" y2="43640"/>
                        <a14:foregroundMark x1="21311" y1="43640" x2="22268" y2="41696"/>
                        <a14:foregroundMark x1="58060" y1="58481" x2="61749" y2="73852"/>
                        <a14:foregroundMark x1="61749" y1="73852" x2="62158" y2="57067"/>
                        <a14:foregroundMark x1="62158" y1="57067" x2="61749" y2="71378"/>
                        <a14:foregroundMark x1="61749" y1="71378" x2="59836" y2="56537"/>
                        <a14:foregroundMark x1="59836" y1="56537" x2="62978" y2="75618"/>
                        <a14:foregroundMark x1="62978" y1="75618" x2="61339" y2="60071"/>
                        <a14:foregroundMark x1="61339" y1="60071" x2="63525" y2="75088"/>
                        <a14:foregroundMark x1="63525" y1="75088" x2="61749" y2="60071"/>
                        <a14:foregroundMark x1="61749" y1="60071" x2="64754" y2="74382"/>
                        <a14:foregroundMark x1="64754" y1="74382" x2="61885" y2="58127"/>
                        <a14:foregroundMark x1="61885" y1="58127" x2="64344" y2="74382"/>
                        <a14:foregroundMark x1="64344" y1="74382" x2="63115" y2="59717"/>
                        <a14:foregroundMark x1="63115" y1="59717" x2="66530" y2="76502"/>
                        <a14:foregroundMark x1="66530" y1="76502" x2="63525" y2="58127"/>
                        <a14:foregroundMark x1="63525" y1="58127" x2="65027" y2="75618"/>
                        <a14:foregroundMark x1="65027" y1="75618" x2="63115" y2="59541"/>
                        <a14:foregroundMark x1="63115" y1="59541" x2="66120" y2="73852"/>
                        <a14:foregroundMark x1="66120" y1="73852" x2="64891" y2="57951"/>
                        <a14:foregroundMark x1="64891" y1="57951" x2="66393" y2="71731"/>
                        <a14:foregroundMark x1="66393" y1="71731" x2="60656" y2="57067"/>
                        <a14:foregroundMark x1="60656" y1="57067" x2="63115" y2="67138"/>
                        <a14:foregroundMark x1="72541" y1="66431" x2="78005" y2="77915"/>
                        <a14:foregroundMark x1="78005" y1="77915" x2="73224" y2="65724"/>
                        <a14:foregroundMark x1="73224" y1="65724" x2="75683" y2="78799"/>
                        <a14:foregroundMark x1="75683" y1="78799" x2="73224" y2="60601"/>
                        <a14:foregroundMark x1="73224" y1="60601" x2="76913" y2="73852"/>
                        <a14:foregroundMark x1="76913" y1="73852" x2="73497" y2="58127"/>
                        <a14:foregroundMark x1="73497" y1="58127" x2="77869" y2="76855"/>
                        <a14:foregroundMark x1="77869" y1="76855" x2="74044" y2="60777"/>
                        <a14:foregroundMark x1="74044" y1="60777" x2="78962" y2="74912"/>
                        <a14:foregroundMark x1="78962" y1="74912" x2="76366" y2="59717"/>
                        <a14:foregroundMark x1="76366" y1="59717" x2="80055" y2="77032"/>
                        <a14:foregroundMark x1="80055" y1="77032" x2="77869" y2="63958"/>
                        <a14:foregroundMark x1="77869" y1="63958" x2="81421" y2="80035"/>
                        <a14:foregroundMark x1="81421" y1="80035" x2="77459" y2="66078"/>
                        <a14:foregroundMark x1="77459" y1="66078" x2="83060" y2="82862"/>
                        <a14:foregroundMark x1="83060" y1="82862" x2="78415" y2="67668"/>
                        <a14:foregroundMark x1="78415" y1="67668" x2="83743" y2="81802"/>
                        <a14:foregroundMark x1="83743" y1="81802" x2="79781" y2="65194"/>
                        <a14:foregroundMark x1="79781" y1="65194" x2="84836" y2="81979"/>
                        <a14:foregroundMark x1="84836" y1="81979" x2="80328" y2="69258"/>
                        <a14:foregroundMark x1="80328" y1="69258" x2="84973" y2="83392"/>
                        <a14:foregroundMark x1="84973" y1="83392" x2="81148" y2="68728"/>
                        <a14:foregroundMark x1="81148" y1="68728" x2="84973" y2="81449"/>
                        <a14:foregroundMark x1="84973" y1="81449" x2="84426" y2="74735"/>
                        <a14:foregroundMark x1="73497" y1="16254" x2="76093" y2="29859"/>
                        <a14:foregroundMark x1="76093" y1="29859" x2="75546" y2="16431"/>
                        <a14:foregroundMark x1="75546" y1="16431" x2="80328" y2="34276"/>
                        <a14:foregroundMark x1="80328" y1="34276" x2="75956" y2="18905"/>
                        <a14:foregroundMark x1="75956" y1="18905" x2="80464" y2="30919"/>
                        <a14:foregroundMark x1="80464" y1="30919" x2="78142" y2="17845"/>
                        <a14:foregroundMark x1="78142" y1="17845" x2="82104" y2="31979"/>
                        <a14:foregroundMark x1="82104" y1="31979" x2="78689" y2="17668"/>
                        <a14:foregroundMark x1="78689" y1="17668" x2="83333" y2="30919"/>
                        <a14:foregroundMark x1="83333" y1="30919" x2="81831" y2="26148"/>
                        <a14:foregroundMark x1="73634" y1="30565" x2="69945" y2="16078"/>
                        <a14:foregroundMark x1="69945" y1="16078" x2="74180" y2="28799"/>
                        <a14:foregroundMark x1="74180" y1="28799" x2="73497" y2="19435"/>
                        <a14:backgroundMark x1="26366" y1="76148" x2="36066" y2="83392"/>
                        <a14:backgroundMark x1="36066" y1="83392" x2="52869" y2="84452"/>
                      </a14:backgroundRemoval>
                    </a14:imgEffect>
                  </a14:imgLayer>
                </a14:imgProps>
              </a:ext>
              <a:ext uri="{28A0092B-C50C-407E-A947-70E740481C1C}">
                <a14:useLocalDpi xmlns:a14="http://schemas.microsoft.com/office/drawing/2010/main"/>
              </a:ext>
            </a:extLst>
          </a:blip>
          <a:stretch>
            <a:fillRect/>
          </a:stretch>
        </p:blipFill>
        <p:spPr>
          <a:xfrm>
            <a:off x="4809366" y="4441037"/>
            <a:ext cx="1425235" cy="1102026"/>
          </a:xfrm>
          <a:prstGeom prst="rect">
            <a:avLst/>
          </a:prstGeom>
        </p:spPr>
      </p:pic>
      <p:sp>
        <p:nvSpPr>
          <p:cNvPr id="51" name="Oval 50">
            <a:extLst>
              <a:ext uri="{FF2B5EF4-FFF2-40B4-BE49-F238E27FC236}">
                <a16:creationId xmlns:a16="http://schemas.microsoft.com/office/drawing/2014/main" id="{37B374E2-A422-364C-838E-EC524D9AFE26}"/>
              </a:ext>
            </a:extLst>
          </p:cNvPr>
          <p:cNvSpPr/>
          <p:nvPr/>
        </p:nvSpPr>
        <p:spPr bwMode="auto">
          <a:xfrm>
            <a:off x="3979774" y="2903816"/>
            <a:ext cx="4395212" cy="2655340"/>
          </a:xfrm>
          <a:prstGeom prst="ellipse">
            <a:avLst/>
          </a:prstGeom>
          <a:noFill/>
          <a:ln w="285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8" name="TextBox 7"/>
          <p:cNvSpPr txBox="1"/>
          <p:nvPr/>
        </p:nvSpPr>
        <p:spPr>
          <a:xfrm>
            <a:off x="70144" y="1285363"/>
            <a:ext cx="108732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Vehicle Modeling Tools</a:t>
            </a:r>
          </a:p>
        </p:txBody>
      </p:sp>
      <p:sp>
        <p:nvSpPr>
          <p:cNvPr id="9" name="TextBox 8"/>
          <p:cNvSpPr txBox="1"/>
          <p:nvPr/>
        </p:nvSpPr>
        <p:spPr>
          <a:xfrm>
            <a:off x="7185648" y="1115962"/>
            <a:ext cx="29931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Electric Powertrain Reliability</a:t>
            </a:r>
          </a:p>
        </p:txBody>
      </p:sp>
      <p:sp>
        <p:nvSpPr>
          <p:cNvPr id="10" name="TextBox 9"/>
          <p:cNvSpPr txBox="1"/>
          <p:nvPr/>
        </p:nvSpPr>
        <p:spPr>
          <a:xfrm>
            <a:off x="10671024" y="2632639"/>
            <a:ext cx="16445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Handling &amp; Ride Qualities</a:t>
            </a:r>
          </a:p>
        </p:txBody>
      </p:sp>
      <p:sp>
        <p:nvSpPr>
          <p:cNvPr id="11" name="TextBox 10"/>
          <p:cNvSpPr txBox="1"/>
          <p:nvPr/>
        </p:nvSpPr>
        <p:spPr>
          <a:xfrm>
            <a:off x="8006314" y="4836201"/>
            <a:ext cx="13040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Validation Testing</a:t>
            </a:r>
          </a:p>
        </p:txBody>
      </p:sp>
      <p:sp>
        <p:nvSpPr>
          <p:cNvPr id="35" name="TextBox 34"/>
          <p:cNvSpPr txBox="1"/>
          <p:nvPr/>
        </p:nvSpPr>
        <p:spPr>
          <a:xfrm>
            <a:off x="2894839" y="4877968"/>
            <a:ext cx="13589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Crash Safety</a:t>
            </a:r>
          </a:p>
        </p:txBody>
      </p:sp>
      <p:sp>
        <p:nvSpPr>
          <p:cNvPr id="37" name="TextBox 36"/>
          <p:cNvSpPr txBox="1"/>
          <p:nvPr/>
        </p:nvSpPr>
        <p:spPr>
          <a:xfrm>
            <a:off x="-10541" y="2842327"/>
            <a:ext cx="220220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Fleet &amp; Vehicle Noise</a:t>
            </a:r>
          </a:p>
        </p:txBody>
      </p:sp>
      <p:sp>
        <p:nvSpPr>
          <p:cNvPr id="53" name="TextBox 52"/>
          <p:cNvSpPr txBox="1"/>
          <p:nvPr/>
        </p:nvSpPr>
        <p:spPr>
          <a:xfrm>
            <a:off x="5442795" y="3857835"/>
            <a:ext cx="1656351"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UAM Concept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Vehicles</a:t>
            </a:r>
          </a:p>
        </p:txBody>
      </p:sp>
      <p:pic>
        <p:nvPicPr>
          <p:cNvPr id="55" name="Picture 54">
            <a:extLst>
              <a:ext uri="{FF2B5EF4-FFF2-40B4-BE49-F238E27FC236}">
                <a16:creationId xmlns:a16="http://schemas.microsoft.com/office/drawing/2014/main" id="{675D2310-CB4D-6441-84CA-A1FFADC3AE61}"/>
              </a:ext>
            </a:extLst>
          </p:cNvPr>
          <p:cNvPicPr>
            <a:picLocks noChangeAspect="1"/>
          </p:cNvPicPr>
          <p:nvPr/>
        </p:nvPicPr>
        <p:blipFill rotWithShape="1">
          <a:blip r:embed="rId25">
            <a:alphaModFix amt="70000"/>
            <a:extLst>
              <a:ext uri="{28A0092B-C50C-407E-A947-70E740481C1C}">
                <a14:useLocalDpi xmlns:a14="http://schemas.microsoft.com/office/drawing/2010/main"/>
              </a:ext>
            </a:extLst>
          </a:blip>
          <a:srcRect/>
          <a:stretch/>
        </p:blipFill>
        <p:spPr>
          <a:xfrm>
            <a:off x="-1" y="-10274"/>
            <a:ext cx="12188952" cy="1155120"/>
          </a:xfrm>
          <a:prstGeom prst="rect">
            <a:avLst/>
          </a:prstGeom>
        </p:spPr>
      </p:pic>
      <p:pic>
        <p:nvPicPr>
          <p:cNvPr id="56" name="Picture 55">
            <a:extLst>
              <a:ext uri="{FF2B5EF4-FFF2-40B4-BE49-F238E27FC236}">
                <a16:creationId xmlns:a16="http://schemas.microsoft.com/office/drawing/2014/main" id="{D04EBE46-AAD8-184E-BF4E-6F09CA9C331B}"/>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9870499" y="3273769"/>
            <a:ext cx="2286000" cy="1640929"/>
          </a:xfrm>
          <a:prstGeom prst="hexagon">
            <a:avLst/>
          </a:prstGeom>
          <a:ln w="28575">
            <a:solidFill>
              <a:srgbClr val="0070C0"/>
            </a:solidFill>
          </a:ln>
        </p:spPr>
      </p:pic>
      <p:sp>
        <p:nvSpPr>
          <p:cNvPr id="3" name="TextBox 2">
            <a:extLst>
              <a:ext uri="{FF2B5EF4-FFF2-40B4-BE49-F238E27FC236}">
                <a16:creationId xmlns:a16="http://schemas.microsoft.com/office/drawing/2014/main" id="{B21DEBAD-C3FE-A04D-973A-C3E3E80B99C0}"/>
              </a:ext>
            </a:extLst>
          </p:cNvPr>
          <p:cNvSpPr txBox="1"/>
          <p:nvPr/>
        </p:nvSpPr>
        <p:spPr>
          <a:xfrm>
            <a:off x="253448" y="118116"/>
            <a:ext cx="712695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Helvetica" pitchFamily="2" charset="0"/>
                <a:ea typeface="+mn-ea"/>
                <a:cs typeface="+mn-cs"/>
              </a:rPr>
              <a:t>RVLT Concept Vehicles for UAM: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Helvetica" pitchFamily="2" charset="0"/>
                <a:ea typeface="+mn-ea"/>
                <a:cs typeface="+mn-cs"/>
              </a:rPr>
              <a:t>Integrates Research Across Disciplines  </a:t>
            </a:r>
          </a:p>
        </p:txBody>
      </p:sp>
      <p:sp>
        <p:nvSpPr>
          <p:cNvPr id="47" name="Slide Number Placeholder 10">
            <a:extLst>
              <a:ext uri="{FF2B5EF4-FFF2-40B4-BE49-F238E27FC236}">
                <a16:creationId xmlns:a16="http://schemas.microsoft.com/office/drawing/2014/main" id="{CD6A4642-CEB1-6D44-9C1F-D9F75ED7E60B}"/>
              </a:ext>
            </a:extLst>
          </p:cNvPr>
          <p:cNvSpPr txBox="1">
            <a:spLocks/>
          </p:cNvSpPr>
          <p:nvPr/>
        </p:nvSpPr>
        <p:spPr>
          <a:xfrm>
            <a:off x="11631016" y="6555435"/>
            <a:ext cx="512367" cy="270759"/>
          </a:xfrm>
          <a:prstGeom prst="rect">
            <a:avLst/>
          </a:prstGeom>
        </p:spPr>
        <p:txBody>
          <a:bodyPr vert="horz" lIns="0" tIns="0" rIns="91440" bIns="0" rtlCol="0" anchor="ctr" anchorCtr="0"/>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CAC2C42-C125-254E-87D4-784D7796358A}" type="slidenum">
              <a:rPr lang="en-US" smtClean="0">
                <a:solidFill>
                  <a:schemeClr val="tx1">
                    <a:lumMod val="50000"/>
                    <a:lumOff val="50000"/>
                  </a:schemeClr>
                </a:solidFill>
                <a:latin typeface="Helvetica"/>
                <a:ea typeface="ＭＳ Ｐゴシック"/>
              </a:rPr>
              <a:pPr>
                <a:defRPr/>
              </a:pPr>
              <a:t>16</a:t>
            </a:fld>
            <a:endParaRPr lang="en-US" dirty="0">
              <a:solidFill>
                <a:schemeClr val="tx1">
                  <a:lumMod val="50000"/>
                  <a:lumOff val="50000"/>
                </a:schemeClr>
              </a:solidFill>
              <a:latin typeface="Helvetica"/>
              <a:ea typeface="ＭＳ Ｐゴシック"/>
            </a:endParaRPr>
          </a:p>
        </p:txBody>
      </p:sp>
    </p:spTree>
    <p:extLst>
      <p:ext uri="{BB962C8B-B14F-4D97-AF65-F5344CB8AC3E}">
        <p14:creationId xmlns:p14="http://schemas.microsoft.com/office/powerpoint/2010/main" val="417580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C17DD417-BFAC-ED41-A49C-B0A917AB7999}"/>
              </a:ext>
            </a:extLst>
          </p:cNvPr>
          <p:cNvSpPr/>
          <p:nvPr/>
        </p:nvSpPr>
        <p:spPr bwMode="auto">
          <a:xfrm>
            <a:off x="269965" y="1786820"/>
            <a:ext cx="8989047" cy="2901941"/>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62" name="Rectangle 61">
            <a:extLst>
              <a:ext uri="{FF2B5EF4-FFF2-40B4-BE49-F238E27FC236}">
                <a16:creationId xmlns:a16="http://schemas.microsoft.com/office/drawing/2014/main" id="{1F125411-FB08-C749-9185-0E5187B4B43E}"/>
              </a:ext>
            </a:extLst>
          </p:cNvPr>
          <p:cNvSpPr/>
          <p:nvPr/>
        </p:nvSpPr>
        <p:spPr bwMode="auto">
          <a:xfrm>
            <a:off x="9298563" y="2873335"/>
            <a:ext cx="2560360" cy="1874331"/>
          </a:xfrm>
          <a:prstGeom prst="rect">
            <a:avLst/>
          </a:prstGeom>
          <a:solidFill>
            <a:srgbClr val="BDC1D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6" name="Title 5">
            <a:extLst>
              <a:ext uri="{FF2B5EF4-FFF2-40B4-BE49-F238E27FC236}">
                <a16:creationId xmlns:a16="http://schemas.microsoft.com/office/drawing/2014/main" id="{158F0663-337D-F54D-B868-F048B75557CF}"/>
              </a:ext>
            </a:extLst>
          </p:cNvPr>
          <p:cNvSpPr>
            <a:spLocks noGrp="1"/>
          </p:cNvSpPr>
          <p:nvPr>
            <p:ph type="title"/>
          </p:nvPr>
        </p:nvSpPr>
        <p:spPr/>
        <p:txBody>
          <a:bodyPr>
            <a:normAutofit/>
          </a:bodyPr>
          <a:lstStyle/>
          <a:p>
            <a:r>
              <a:rPr lang="en-US" kern="0" dirty="0"/>
              <a:t>RVLT Technical Challenges</a:t>
            </a:r>
            <a:endParaRPr lang="en-US" dirty="0"/>
          </a:p>
        </p:txBody>
      </p:sp>
      <p:sp>
        <p:nvSpPr>
          <p:cNvPr id="52" name="Oval 51">
            <a:extLst>
              <a:ext uri="{FF2B5EF4-FFF2-40B4-BE49-F238E27FC236}">
                <a16:creationId xmlns:a16="http://schemas.microsoft.com/office/drawing/2014/main" id="{BF3515E1-14E3-4140-816B-DA85CE3683EE}"/>
              </a:ext>
            </a:extLst>
          </p:cNvPr>
          <p:cNvSpPr/>
          <p:nvPr/>
        </p:nvSpPr>
        <p:spPr bwMode="auto">
          <a:xfrm>
            <a:off x="1475882" y="4553965"/>
            <a:ext cx="1512607" cy="61759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Arial" panose="020B0604020202020204" pitchFamily="34" charset="0"/>
              <a:ea typeface="ＭＳ Ｐゴシック" pitchFamily="-108" charset="-128"/>
              <a:cs typeface="Arial" panose="020B0604020202020204" pitchFamily="34" charset="0"/>
            </a:endParaRPr>
          </a:p>
        </p:txBody>
      </p:sp>
      <p:sp>
        <p:nvSpPr>
          <p:cNvPr id="4" name="Rectangle 3">
            <a:extLst>
              <a:ext uri="{FF2B5EF4-FFF2-40B4-BE49-F238E27FC236}">
                <a16:creationId xmlns:a16="http://schemas.microsoft.com/office/drawing/2014/main" id="{E92B8091-84EB-2A48-85D6-99C6FA2828D0}"/>
              </a:ext>
            </a:extLst>
          </p:cNvPr>
          <p:cNvSpPr/>
          <p:nvPr/>
        </p:nvSpPr>
        <p:spPr>
          <a:xfrm>
            <a:off x="3802021" y="1760947"/>
            <a:ext cx="2880880" cy="73866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RVLT TC:  Tools to Explore the Noise &amp; Performance of Multi-Rotor UAM Vehicles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49EBFABC-633F-EB46-BBC7-E90F2EEE9562}"/>
              </a:ext>
            </a:extLst>
          </p:cNvPr>
          <p:cNvSpPr/>
          <p:nvPr/>
        </p:nvSpPr>
        <p:spPr>
          <a:xfrm>
            <a:off x="567544" y="2095542"/>
            <a:ext cx="3169919"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RVLT TC:  Reliable &amp; Efficient Propulsion Components for UAM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EF394B65-FB39-DE4F-9817-3D0E6428D644}"/>
              </a:ext>
            </a:extLst>
          </p:cNvPr>
          <p:cNvSpPr/>
          <p:nvPr/>
        </p:nvSpPr>
        <p:spPr>
          <a:xfrm>
            <a:off x="6596901" y="2088842"/>
            <a:ext cx="2707655"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RVLT TC:  UAM Operational Fleet Noise Assessment</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p:txBody>
      </p:sp>
      <p:sp>
        <p:nvSpPr>
          <p:cNvPr id="35" name="Rectangle 34">
            <a:extLst>
              <a:ext uri="{FF2B5EF4-FFF2-40B4-BE49-F238E27FC236}">
                <a16:creationId xmlns:a16="http://schemas.microsoft.com/office/drawing/2014/main" id="{C2F05FB6-CCCB-2246-8C3C-30F9AE1E6434}"/>
              </a:ext>
            </a:extLst>
          </p:cNvPr>
          <p:cNvSpPr/>
          <p:nvPr/>
        </p:nvSpPr>
        <p:spPr bwMode="auto">
          <a:xfrm>
            <a:off x="269966" y="4735470"/>
            <a:ext cx="6735251" cy="1874331"/>
          </a:xfrm>
          <a:prstGeom prst="rect">
            <a:avLst/>
          </a:prstGeom>
          <a:solidFill>
            <a:srgbClr val="DEE3A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37" name="Rectangle 36">
            <a:extLst>
              <a:ext uri="{FF2B5EF4-FFF2-40B4-BE49-F238E27FC236}">
                <a16:creationId xmlns:a16="http://schemas.microsoft.com/office/drawing/2014/main" id="{38589982-68B7-1A41-B4F1-2C46C96FA214}"/>
              </a:ext>
            </a:extLst>
          </p:cNvPr>
          <p:cNvSpPr/>
          <p:nvPr/>
        </p:nvSpPr>
        <p:spPr>
          <a:xfrm>
            <a:off x="838912" y="6337993"/>
            <a:ext cx="1793942" cy="307777"/>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ea typeface="ＭＳ Ｐゴシック"/>
                <a:cs typeface="Arial Narrow" panose="020B0604020202020204" pitchFamily="34" charset="0"/>
              </a:rPr>
              <a:t>CFD &amp; exp methods</a:t>
            </a:r>
          </a:p>
        </p:txBody>
      </p:sp>
      <p:sp>
        <p:nvSpPr>
          <p:cNvPr id="38" name="Rectangle 37">
            <a:extLst>
              <a:ext uri="{FF2B5EF4-FFF2-40B4-BE49-F238E27FC236}">
                <a16:creationId xmlns:a16="http://schemas.microsoft.com/office/drawing/2014/main" id="{9DBC0197-C177-6D4B-8308-CA088BAD640F}"/>
              </a:ext>
            </a:extLst>
          </p:cNvPr>
          <p:cNvSpPr/>
          <p:nvPr/>
        </p:nvSpPr>
        <p:spPr>
          <a:xfrm>
            <a:off x="3375590" y="6233245"/>
            <a:ext cx="1413822" cy="307777"/>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ea typeface="ＭＳ Ｐゴシック"/>
                <a:cs typeface="Arial Narrow" panose="020B0604020202020204" pitchFamily="34" charset="0"/>
              </a:rPr>
              <a:t>Icing/ Weather</a:t>
            </a:r>
          </a:p>
        </p:txBody>
      </p:sp>
      <p:sp>
        <p:nvSpPr>
          <p:cNvPr id="39" name="TextBox 38">
            <a:extLst>
              <a:ext uri="{FF2B5EF4-FFF2-40B4-BE49-F238E27FC236}">
                <a16:creationId xmlns:a16="http://schemas.microsoft.com/office/drawing/2014/main" id="{5699565F-7E87-5D40-9261-8B48FCA16482}"/>
              </a:ext>
            </a:extLst>
          </p:cNvPr>
          <p:cNvSpPr txBox="1"/>
          <p:nvPr/>
        </p:nvSpPr>
        <p:spPr>
          <a:xfrm>
            <a:off x="9351428" y="2910968"/>
            <a:ext cx="2415080" cy="738664"/>
          </a:xfrm>
          <a:prstGeom prst="rect">
            <a:avLst/>
          </a:prstGeom>
          <a:noFill/>
        </p:spPr>
        <p:txBody>
          <a:bodyPr wrap="square" rtlCol="0">
            <a:spAutoFit/>
          </a:bodyPr>
          <a:lstStyle/>
          <a:p>
            <a:pPr lvl="0" algn="ctr">
              <a:defRPr/>
            </a:pPr>
            <a:r>
              <a:rPr lang="en-US" sz="1400" b="1" dirty="0">
                <a:solidFill>
                  <a:prstClr val="black"/>
                </a:solidFill>
                <a:ea typeface="ＭＳ Ｐゴシック"/>
                <a:cs typeface="Arial Narrow" panose="020B0604020202020204" pitchFamily="34" charset="0"/>
              </a:rPr>
              <a:t>Acceptable Handling and Ride Qualities for Urban Air Mobility (UAM) Vehicles</a:t>
            </a:r>
            <a:endParaRPr kumimoji="0" lang="en-US" sz="1400" b="1" i="0" u="none" strike="noStrike" kern="1200" cap="none" spc="0" normalizeH="0" baseline="0" noProof="0" dirty="0">
              <a:ln>
                <a:noFill/>
              </a:ln>
              <a:solidFill>
                <a:prstClr val="black"/>
              </a:solidFill>
              <a:effectLst/>
              <a:uLnTx/>
              <a:uFillTx/>
              <a:ea typeface="ＭＳ Ｐゴシック"/>
              <a:cs typeface="Arial Narrow" panose="020B0604020202020204" pitchFamily="34" charset="0"/>
            </a:endParaRPr>
          </a:p>
        </p:txBody>
      </p:sp>
      <p:grpSp>
        <p:nvGrpSpPr>
          <p:cNvPr id="2" name="Group 1">
            <a:extLst>
              <a:ext uri="{FF2B5EF4-FFF2-40B4-BE49-F238E27FC236}">
                <a16:creationId xmlns:a16="http://schemas.microsoft.com/office/drawing/2014/main" id="{F6F24822-3B65-AE4B-B912-439B0352C23E}"/>
              </a:ext>
            </a:extLst>
          </p:cNvPr>
          <p:cNvGrpSpPr/>
          <p:nvPr/>
        </p:nvGrpSpPr>
        <p:grpSpPr>
          <a:xfrm>
            <a:off x="3430831" y="2472852"/>
            <a:ext cx="3132677" cy="2165079"/>
            <a:chOff x="2384688" y="2472852"/>
            <a:chExt cx="3132677" cy="2165079"/>
          </a:xfrm>
        </p:grpSpPr>
        <p:grpSp>
          <p:nvGrpSpPr>
            <p:cNvPr id="49" name="Group 48">
              <a:extLst>
                <a:ext uri="{FF2B5EF4-FFF2-40B4-BE49-F238E27FC236}">
                  <a16:creationId xmlns:a16="http://schemas.microsoft.com/office/drawing/2014/main" id="{4FEEEE52-7237-6442-A5D0-62F8FA27FF53}"/>
                </a:ext>
              </a:extLst>
            </p:cNvPr>
            <p:cNvGrpSpPr/>
            <p:nvPr/>
          </p:nvGrpSpPr>
          <p:grpSpPr>
            <a:xfrm>
              <a:off x="2608293" y="2472852"/>
              <a:ext cx="2909072" cy="1894090"/>
              <a:chOff x="2377343" y="1048980"/>
              <a:chExt cx="5036469" cy="3279232"/>
            </a:xfrm>
          </p:grpSpPr>
          <p:pic>
            <p:nvPicPr>
              <p:cNvPr id="50" name="Picture 1">
                <a:extLst>
                  <a:ext uri="{FF2B5EF4-FFF2-40B4-BE49-F238E27FC236}">
                    <a16:creationId xmlns:a16="http://schemas.microsoft.com/office/drawing/2014/main" id="{1FBF2E8C-C9ED-3F40-A668-0310F32F91C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rcRect/>
              <a:stretch>
                <a:fillRect/>
              </a:stretch>
            </p:blipFill>
            <p:spPr bwMode="auto">
              <a:xfrm>
                <a:off x="5064017" y="3002331"/>
                <a:ext cx="2349795" cy="10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 name="Straight Connector 50">
                <a:extLst>
                  <a:ext uri="{FF2B5EF4-FFF2-40B4-BE49-F238E27FC236}">
                    <a16:creationId xmlns:a16="http://schemas.microsoft.com/office/drawing/2014/main" id="{3643D23E-29DE-0943-A3BD-167404568D1D}"/>
                  </a:ext>
                </a:extLst>
              </p:cNvPr>
              <p:cNvCxnSpPr/>
              <p:nvPr/>
            </p:nvCxnSpPr>
            <p:spPr bwMode="auto">
              <a:xfrm flipH="1">
                <a:off x="3287513" y="1676452"/>
                <a:ext cx="11112" cy="265176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110603F-B19B-8847-BE5B-37877B3FB402}"/>
                  </a:ext>
                </a:extLst>
              </p:cNvPr>
              <p:cNvCxnSpPr>
                <a:cxnSpLocks/>
              </p:cNvCxnSpPr>
              <p:nvPr/>
            </p:nvCxnSpPr>
            <p:spPr bwMode="auto">
              <a:xfrm flipH="1">
                <a:off x="3287513" y="4309668"/>
                <a:ext cx="3206378" cy="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sp>
            <p:nvSpPr>
              <p:cNvPr id="54" name="Arc 53">
                <a:extLst>
                  <a:ext uri="{FF2B5EF4-FFF2-40B4-BE49-F238E27FC236}">
                    <a16:creationId xmlns:a16="http://schemas.microsoft.com/office/drawing/2014/main" id="{2923602C-3763-8F42-8A94-64F6C626C5EE}"/>
                  </a:ext>
                </a:extLst>
              </p:cNvPr>
              <p:cNvSpPr/>
              <p:nvPr/>
            </p:nvSpPr>
            <p:spPr bwMode="auto">
              <a:xfrm rot="3439385">
                <a:off x="2709167" y="1658804"/>
                <a:ext cx="2125462" cy="2789109"/>
              </a:xfrm>
              <a:prstGeom prst="arc">
                <a:avLst>
                  <a:gd name="adj1" fmla="val 17415808"/>
                  <a:gd name="adj2" fmla="val 2522524"/>
                </a:avLst>
              </a:prstGeom>
              <a:noFill/>
              <a:ln w="41275" cap="flat" cmpd="sng" algn="ctr">
                <a:solidFill>
                  <a:srgbClr val="4472C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endParaRPr>
              </a:p>
            </p:txBody>
          </p:sp>
          <p:pic>
            <p:nvPicPr>
              <p:cNvPr id="55" name="Picture 19">
                <a:extLst>
                  <a:ext uri="{FF2B5EF4-FFF2-40B4-BE49-F238E27FC236}">
                    <a16:creationId xmlns:a16="http://schemas.microsoft.com/office/drawing/2014/main" id="{2D4AE7DC-B995-874E-B397-4997B0665696}"/>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183218" y="1048980"/>
                <a:ext cx="267831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a:extLst>
                <a:ext uri="{FF2B5EF4-FFF2-40B4-BE49-F238E27FC236}">
                  <a16:creationId xmlns:a16="http://schemas.microsoft.com/office/drawing/2014/main" id="{6D323C47-8729-F74C-A402-8FA739DB740B}"/>
                </a:ext>
              </a:extLst>
            </p:cNvPr>
            <p:cNvSpPr/>
            <p:nvPr/>
          </p:nvSpPr>
          <p:spPr>
            <a:xfrm>
              <a:off x="2895199" y="2499072"/>
              <a:ext cx="2608622" cy="2138859"/>
            </a:xfrm>
            <a:prstGeom prst="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4" name="Arc 33">
              <a:extLst>
                <a:ext uri="{FF2B5EF4-FFF2-40B4-BE49-F238E27FC236}">
                  <a16:creationId xmlns:a16="http://schemas.microsoft.com/office/drawing/2014/main" id="{084F71F1-B18D-D74A-A2ED-09633C705627}"/>
                </a:ext>
              </a:extLst>
            </p:cNvPr>
            <p:cNvSpPr/>
            <p:nvPr/>
          </p:nvSpPr>
          <p:spPr bwMode="auto">
            <a:xfrm rot="2872790">
              <a:off x="2713735" y="2847031"/>
              <a:ext cx="1018771" cy="1676865"/>
            </a:xfrm>
            <a:prstGeom prst="arc">
              <a:avLst>
                <a:gd name="adj1" fmla="val 17415808"/>
                <a:gd name="adj2" fmla="val 2522524"/>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endParaRPr>
            </a:p>
          </p:txBody>
        </p:sp>
      </p:grpSp>
      <p:pic>
        <p:nvPicPr>
          <p:cNvPr id="43" name="Picture 42">
            <a:extLst>
              <a:ext uri="{FF2B5EF4-FFF2-40B4-BE49-F238E27FC236}">
                <a16:creationId xmlns:a16="http://schemas.microsoft.com/office/drawing/2014/main" id="{D4E795D4-4100-5448-B86C-549230271426}"/>
              </a:ext>
            </a:extLst>
          </p:cNvPr>
          <p:cNvPicPr/>
          <p:nvPr/>
        </p:nvPicPr>
        <p:blipFill rotWithShape="1">
          <a:blip r:embed="rId6" cstate="print">
            <a:extLst>
              <a:ext uri="{28A0092B-C50C-407E-A947-70E740481C1C}">
                <a14:useLocalDpi xmlns:a14="http://schemas.microsoft.com/office/drawing/2010/main"/>
              </a:ext>
            </a:extLst>
          </a:blip>
          <a:srcRect/>
          <a:stretch/>
        </p:blipFill>
        <p:spPr bwMode="auto">
          <a:xfrm>
            <a:off x="375726" y="4763428"/>
            <a:ext cx="1219403" cy="1574565"/>
          </a:xfrm>
          <a:prstGeom prst="rect">
            <a:avLst/>
          </a:prstGeom>
          <a:ln>
            <a:solidFill>
              <a:schemeClr val="tx1"/>
            </a:solidFill>
          </a:ln>
          <a:extLst>
            <a:ext uri="{53640926-AAD7-44D8-BBD7-CCE9431645EC}">
              <a14:shadowObscured xmlns:a14="http://schemas.microsoft.com/office/drawing/2010/main"/>
            </a:ext>
          </a:extLst>
        </p:spPr>
      </p:pic>
      <p:sp>
        <p:nvSpPr>
          <p:cNvPr id="44" name="TextBox 43">
            <a:extLst>
              <a:ext uri="{FF2B5EF4-FFF2-40B4-BE49-F238E27FC236}">
                <a16:creationId xmlns:a16="http://schemas.microsoft.com/office/drawing/2014/main" id="{50C8F355-8EFC-0044-A456-744131A64851}"/>
              </a:ext>
            </a:extLst>
          </p:cNvPr>
          <p:cNvSpPr txBox="1"/>
          <p:nvPr/>
        </p:nvSpPr>
        <p:spPr>
          <a:xfrm>
            <a:off x="4676841" y="5190417"/>
            <a:ext cx="2273939" cy="92333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rPr>
              <a:t> emerging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rPr>
              <a:t>Technical Challenges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i="1" dirty="0" err="1">
                <a:solidFill>
                  <a:srgbClr val="000090"/>
                </a:solidFill>
                <a:latin typeface="Calibri" panose="020F0502020204030204" pitchFamily="34" charset="0"/>
                <a:cs typeface="Times New Roman" pitchFamily="18" charset="0"/>
              </a:rPr>
              <a:t>eTCs</a:t>
            </a:r>
            <a:endPar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endParaRPr>
          </a:p>
        </p:txBody>
      </p:sp>
      <p:pic>
        <p:nvPicPr>
          <p:cNvPr id="58" name="Picture 57" descr="cid:image002.jpg@01D5F38F.869F5700">
            <a:extLst>
              <a:ext uri="{FF2B5EF4-FFF2-40B4-BE49-F238E27FC236}">
                <a16:creationId xmlns:a16="http://schemas.microsoft.com/office/drawing/2014/main" id="{F27125C1-8651-5F47-B490-C6DE97FFF68B}"/>
              </a:ext>
            </a:extLst>
          </p:cNvPr>
          <p:cNvPicPr>
            <a:picLocks noChangeAspect="1"/>
          </p:cNvPicPr>
          <p:nvPr/>
        </p:nvPicPr>
        <p:blipFill rotWithShape="1">
          <a:blip r:embed="rId7" r:link="rId8" cstate="print">
            <a:extLst>
              <a:ext uri="{28A0092B-C50C-407E-A947-70E740481C1C}">
                <a14:useLocalDpi xmlns:a14="http://schemas.microsoft.com/office/drawing/2010/main"/>
              </a:ext>
            </a:extLst>
          </a:blip>
          <a:srcRect/>
          <a:stretch>
            <a:fillRect/>
          </a:stretch>
        </p:blipFill>
        <p:spPr bwMode="auto">
          <a:xfrm rot="5400000">
            <a:off x="1206330" y="1889148"/>
            <a:ext cx="1763219" cy="3253004"/>
          </a:xfrm>
          <a:prstGeom prst="rect">
            <a:avLst/>
          </a:prstGeom>
          <a:noFill/>
          <a:ln w="38100">
            <a:solidFill>
              <a:srgbClr val="00B050"/>
            </a:solidFill>
          </a:ln>
          <a:extLst>
            <a:ext uri="{53640926-AAD7-44D8-BBD7-CCE9431645EC}">
              <a14:shadowObscured xmlns:a14="http://schemas.microsoft.com/office/drawing/2010/main"/>
            </a:ext>
          </a:extLst>
        </p:spPr>
      </p:pic>
      <p:pic>
        <p:nvPicPr>
          <p:cNvPr id="59" name="Picture 58">
            <a:extLst>
              <a:ext uri="{FF2B5EF4-FFF2-40B4-BE49-F238E27FC236}">
                <a16:creationId xmlns:a16="http://schemas.microsoft.com/office/drawing/2014/main" id="{4D726E45-A1CB-E348-BAB1-7D9BD339A1E0}"/>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9913852" y="3713027"/>
            <a:ext cx="1515027" cy="1295433"/>
          </a:xfrm>
          <a:prstGeom prst="rect">
            <a:avLst/>
          </a:prstGeom>
        </p:spPr>
      </p:pic>
      <p:pic>
        <p:nvPicPr>
          <p:cNvPr id="60" name="Picture 59">
            <a:extLst>
              <a:ext uri="{FF2B5EF4-FFF2-40B4-BE49-F238E27FC236}">
                <a16:creationId xmlns:a16="http://schemas.microsoft.com/office/drawing/2014/main" id="{6153125E-126D-F244-A3A3-0DD1458912B0}"/>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750664" y="4746741"/>
            <a:ext cx="1199455" cy="1645083"/>
          </a:xfrm>
          <a:prstGeom prst="rect">
            <a:avLst/>
          </a:prstGeom>
          <a:ln>
            <a:solidFill>
              <a:schemeClr val="tx1"/>
            </a:solidFill>
          </a:ln>
        </p:spPr>
      </p:pic>
      <p:pic>
        <p:nvPicPr>
          <p:cNvPr id="61" name="Picture 60">
            <a:extLst>
              <a:ext uri="{FF2B5EF4-FFF2-40B4-BE49-F238E27FC236}">
                <a16:creationId xmlns:a16="http://schemas.microsoft.com/office/drawing/2014/main" id="{19FC030B-4EE9-A74C-B9F8-F6FB94FEFF9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334598" y="4904387"/>
            <a:ext cx="1413822" cy="1234772"/>
          </a:xfrm>
          <a:prstGeom prst="rect">
            <a:avLst/>
          </a:prstGeom>
          <a:ln>
            <a:solidFill>
              <a:schemeClr val="tx1"/>
            </a:solidFill>
          </a:ln>
        </p:spPr>
      </p:pic>
      <p:sp>
        <p:nvSpPr>
          <p:cNvPr id="26" name="Rectangle 25">
            <a:extLst>
              <a:ext uri="{FF2B5EF4-FFF2-40B4-BE49-F238E27FC236}">
                <a16:creationId xmlns:a16="http://schemas.microsoft.com/office/drawing/2014/main" id="{52080B39-8A98-D347-8736-8AEA7B6A403F}"/>
              </a:ext>
            </a:extLst>
          </p:cNvPr>
          <p:cNvSpPr/>
          <p:nvPr/>
        </p:nvSpPr>
        <p:spPr>
          <a:xfrm>
            <a:off x="6731673" y="2607146"/>
            <a:ext cx="2266842" cy="1747005"/>
          </a:xfrm>
          <a:prstGeom prst="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8" name="Rectangle 47">
            <a:extLst>
              <a:ext uri="{FF2B5EF4-FFF2-40B4-BE49-F238E27FC236}">
                <a16:creationId xmlns:a16="http://schemas.microsoft.com/office/drawing/2014/main" id="{031B6F30-2F43-7249-A39F-4FF47547F94C}"/>
              </a:ext>
            </a:extLst>
          </p:cNvPr>
          <p:cNvSpPr/>
          <p:nvPr/>
        </p:nvSpPr>
        <p:spPr bwMode="auto">
          <a:xfrm>
            <a:off x="7082474" y="4735469"/>
            <a:ext cx="4776592" cy="1874331"/>
          </a:xfrm>
          <a:prstGeom prst="rect">
            <a:avLst/>
          </a:prstGeom>
          <a:solidFill>
            <a:srgbClr val="BDC1D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56" name="TextBox 55">
            <a:extLst>
              <a:ext uri="{FF2B5EF4-FFF2-40B4-BE49-F238E27FC236}">
                <a16:creationId xmlns:a16="http://schemas.microsoft.com/office/drawing/2014/main" id="{5206F2E1-19C7-264A-A65B-B5C8D2085E35}"/>
              </a:ext>
            </a:extLst>
          </p:cNvPr>
          <p:cNvSpPr txBox="1"/>
          <p:nvPr/>
        </p:nvSpPr>
        <p:spPr>
          <a:xfrm>
            <a:off x="6961247" y="5142941"/>
            <a:ext cx="2273939" cy="92333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rPr>
              <a:t>drafted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rPr>
              <a:t>Technical Challenges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i="1" dirty="0">
                <a:solidFill>
                  <a:srgbClr val="000090"/>
                </a:solidFill>
                <a:latin typeface="Calibri" panose="020F0502020204030204" pitchFamily="34" charset="0"/>
                <a:cs typeface="Times New Roman" pitchFamily="18" charset="0"/>
              </a:rPr>
              <a:t>(FY22 tollgate)</a:t>
            </a:r>
            <a:endParaRPr kumimoji="0" lang="en-US" sz="1800" b="1" i="1" u="none" strike="noStrike" kern="1200" cap="none" spc="0" normalizeH="0" baseline="0" noProof="0" dirty="0">
              <a:ln>
                <a:noFill/>
              </a:ln>
              <a:solidFill>
                <a:srgbClr val="000090"/>
              </a:solidFill>
              <a:effectLst/>
              <a:uLnTx/>
              <a:uFillTx/>
              <a:latin typeface="Calibri" panose="020F0502020204030204" pitchFamily="34" charset="0"/>
              <a:ea typeface="+mn-ea"/>
              <a:cs typeface="Times New Roman" pitchFamily="18" charset="0"/>
            </a:endParaRPr>
          </a:p>
        </p:txBody>
      </p:sp>
      <p:sp>
        <p:nvSpPr>
          <p:cNvPr id="36" name="TextBox 35">
            <a:extLst>
              <a:ext uri="{FF2B5EF4-FFF2-40B4-BE49-F238E27FC236}">
                <a16:creationId xmlns:a16="http://schemas.microsoft.com/office/drawing/2014/main" id="{7EAEDFDF-05BB-C64F-ADA5-279613D912F8}"/>
              </a:ext>
            </a:extLst>
          </p:cNvPr>
          <p:cNvSpPr txBox="1"/>
          <p:nvPr/>
        </p:nvSpPr>
        <p:spPr>
          <a:xfrm>
            <a:off x="9447477" y="4970847"/>
            <a:ext cx="2112122" cy="523220"/>
          </a:xfrm>
          <a:prstGeom prst="rect">
            <a:avLst/>
          </a:prstGeom>
          <a:noFill/>
          <a:ln>
            <a:noFill/>
          </a:ln>
        </p:spPr>
        <p:txBody>
          <a:bodyPr wrap="square" rtlCol="0">
            <a:spAutoFit/>
          </a:bodyPr>
          <a:lstStyle/>
          <a:p>
            <a:pPr lvl="0">
              <a:defRPr/>
            </a:pPr>
            <a:r>
              <a:rPr lang="en-US" sz="1400" b="1" dirty="0">
                <a:solidFill>
                  <a:srgbClr val="000000"/>
                </a:solidFill>
                <a:ea typeface="ＭＳ Ｐゴシック"/>
                <a:cs typeface="Arial Narrow" panose="020B0604020202020204" pitchFamily="34" charset="0"/>
              </a:rPr>
              <a:t>UAM Crashworthiness and Occupant Protection </a:t>
            </a:r>
            <a:endParaRPr kumimoji="0" lang="en-US" sz="1400" b="1" i="0" u="none" strike="noStrike" kern="1200" cap="none" spc="0" normalizeH="0" baseline="0" noProof="0" dirty="0">
              <a:ln>
                <a:noFill/>
              </a:ln>
              <a:solidFill>
                <a:srgbClr val="000000"/>
              </a:solidFill>
              <a:effectLst/>
              <a:uLnTx/>
              <a:uFillTx/>
              <a:ea typeface="ＭＳ Ｐゴシック"/>
              <a:cs typeface="Arial Narrow" panose="020B0604020202020204" pitchFamily="34" charset="0"/>
            </a:endParaRPr>
          </a:p>
        </p:txBody>
      </p:sp>
      <p:pic>
        <p:nvPicPr>
          <p:cNvPr id="57" name="Picture 56">
            <a:extLst>
              <a:ext uri="{FF2B5EF4-FFF2-40B4-BE49-F238E27FC236}">
                <a16:creationId xmlns:a16="http://schemas.microsoft.com/office/drawing/2014/main" id="{61209225-3035-8D44-B998-2B3009B5EC2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153140" y="5480774"/>
            <a:ext cx="2560360" cy="967464"/>
          </a:xfrm>
          <a:prstGeom prst="rect">
            <a:avLst/>
          </a:prstGeom>
          <a:ln>
            <a:solidFill>
              <a:schemeClr val="tx1"/>
            </a:solidFill>
          </a:ln>
        </p:spPr>
      </p:pic>
      <p:pic>
        <p:nvPicPr>
          <p:cNvPr id="71" name="Picture 70">
            <a:extLst>
              <a:ext uri="{FF2B5EF4-FFF2-40B4-BE49-F238E27FC236}">
                <a16:creationId xmlns:a16="http://schemas.microsoft.com/office/drawing/2014/main" id="{A700C513-2D9C-024D-918D-EAF1E131D1D5}"/>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854680" y="2702280"/>
            <a:ext cx="2013696" cy="1581344"/>
          </a:xfrm>
          <a:prstGeom prst="rect">
            <a:avLst/>
          </a:prstGeom>
        </p:spPr>
      </p:pic>
      <p:sp>
        <p:nvSpPr>
          <p:cNvPr id="8" name="TextBox 7">
            <a:extLst>
              <a:ext uri="{FF2B5EF4-FFF2-40B4-BE49-F238E27FC236}">
                <a16:creationId xmlns:a16="http://schemas.microsoft.com/office/drawing/2014/main" id="{B5F0B4AC-01CC-5B42-8BD3-F4C5C39CCD18}"/>
              </a:ext>
            </a:extLst>
          </p:cNvPr>
          <p:cNvSpPr txBox="1"/>
          <p:nvPr/>
        </p:nvSpPr>
        <p:spPr>
          <a:xfrm>
            <a:off x="316672" y="636352"/>
            <a:ext cx="9018494" cy="1477328"/>
          </a:xfrm>
          <a:prstGeom prst="rect">
            <a:avLst/>
          </a:prstGeom>
          <a:noFill/>
        </p:spPr>
        <p:txBody>
          <a:bodyPr wrap="none" rtlCol="0">
            <a:spAutoFit/>
          </a:bodyPr>
          <a:lstStyle/>
          <a:p>
            <a:r>
              <a:rPr lang="en-US" b="1" dirty="0"/>
              <a:t>Technical Challenge Attributes:</a:t>
            </a:r>
          </a:p>
          <a:p>
            <a:pPr marL="285750" indent="-285750">
              <a:buFont typeface="Arial" panose="020B0604020202020204" pitchFamily="34" charset="0"/>
              <a:buChar char="•"/>
            </a:pPr>
            <a:r>
              <a:rPr lang="en-US" dirty="0"/>
              <a:t>Supports the ARMD Strategic Implementation Plan and Thrust 4 in particular</a:t>
            </a:r>
          </a:p>
          <a:p>
            <a:pPr marL="285750" indent="-285750">
              <a:buFont typeface="Arial" panose="020B0604020202020204" pitchFamily="34" charset="0"/>
              <a:buChar char="•"/>
            </a:pPr>
            <a:r>
              <a:rPr lang="en-US" dirty="0"/>
              <a:t>Have well defined objectives that address gaps/needs of internal and external stakeholders</a:t>
            </a:r>
          </a:p>
          <a:p>
            <a:pPr marL="285750" indent="-285750">
              <a:buFont typeface="Arial" panose="020B0604020202020204" pitchFamily="34" charset="0"/>
              <a:buChar char="•"/>
            </a:pPr>
            <a:r>
              <a:rPr lang="en-US" dirty="0"/>
              <a:t>Have metrics to measure progress and can be accomplished in 3-5 years</a:t>
            </a:r>
          </a:p>
          <a:p>
            <a:pPr marL="285750" indent="-285750">
              <a:buFont typeface="Arial" panose="020B0604020202020204" pitchFamily="34" charset="0"/>
              <a:buChar char="•"/>
            </a:pPr>
            <a:endParaRPr lang="en-US" dirty="0"/>
          </a:p>
        </p:txBody>
      </p:sp>
      <p:sp>
        <p:nvSpPr>
          <p:cNvPr id="41" name="Slide Number Placeholder 10">
            <a:extLst>
              <a:ext uri="{FF2B5EF4-FFF2-40B4-BE49-F238E27FC236}">
                <a16:creationId xmlns:a16="http://schemas.microsoft.com/office/drawing/2014/main" id="{F4E40905-4AAD-F24B-884B-35A270FA66D0}"/>
              </a:ext>
            </a:extLst>
          </p:cNvPr>
          <p:cNvSpPr txBox="1">
            <a:spLocks/>
          </p:cNvSpPr>
          <p:nvPr/>
        </p:nvSpPr>
        <p:spPr>
          <a:xfrm>
            <a:off x="11631016" y="6555435"/>
            <a:ext cx="512367" cy="270759"/>
          </a:xfrm>
          <a:prstGeom prst="rect">
            <a:avLst/>
          </a:prstGeom>
        </p:spPr>
        <p:txBody>
          <a:bodyPr vert="horz" lIns="0" tIns="0" rIns="91440" bIns="0" rtlCol="0" anchor="ctr" anchorCtr="0"/>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3CAC2C42-C125-254E-87D4-784D7796358A}" type="slidenum">
              <a:rPr lang="en-US" smtClean="0">
                <a:solidFill>
                  <a:schemeClr val="tx1">
                    <a:lumMod val="50000"/>
                    <a:lumOff val="50000"/>
                  </a:schemeClr>
                </a:solidFill>
                <a:latin typeface="Helvetica"/>
                <a:ea typeface="ＭＳ Ｐゴシック"/>
              </a:rPr>
              <a:pPr>
                <a:defRPr/>
              </a:pPr>
              <a:t>17</a:t>
            </a:fld>
            <a:endParaRPr lang="en-US" dirty="0">
              <a:solidFill>
                <a:schemeClr val="tx1">
                  <a:lumMod val="50000"/>
                  <a:lumOff val="50000"/>
                </a:schemeClr>
              </a:solidFill>
              <a:latin typeface="Helvetica"/>
              <a:ea typeface="ＭＳ Ｐゴシック"/>
            </a:endParaRPr>
          </a:p>
        </p:txBody>
      </p:sp>
    </p:spTree>
    <p:extLst>
      <p:ext uri="{BB962C8B-B14F-4D97-AF65-F5344CB8AC3E}">
        <p14:creationId xmlns:p14="http://schemas.microsoft.com/office/powerpoint/2010/main" val="18443307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Box 172"/>
          <p:cNvSpPr txBox="1"/>
          <p:nvPr/>
        </p:nvSpPr>
        <p:spPr>
          <a:xfrm>
            <a:off x="3419729" y="2369667"/>
            <a:ext cx="7708392" cy="346018"/>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ＭＳ Ｐゴシック"/>
                <a:cs typeface="+mn-cs"/>
              </a:rPr>
              <a:t>Tech Challenge: UAM Operational Fleet Noise Assessment</a:t>
            </a:r>
            <a:endParaRPr kumimoji="0" 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124" name="TextBox 123">
            <a:extLst>
              <a:ext uri="{FF2B5EF4-FFF2-40B4-BE49-F238E27FC236}">
                <a16:creationId xmlns:a16="http://schemas.microsoft.com/office/drawing/2014/main" id="{C558E342-E64D-FC42-9E06-8589B8CC7721}"/>
              </a:ext>
            </a:extLst>
          </p:cNvPr>
          <p:cNvSpPr txBox="1"/>
          <p:nvPr/>
        </p:nvSpPr>
        <p:spPr>
          <a:xfrm>
            <a:off x="3447265" y="3892177"/>
            <a:ext cx="8550103" cy="346018"/>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ＭＳ Ｐゴシック"/>
                <a:cs typeface="+mn-cs"/>
              </a:rPr>
              <a:t>Tech Challenge: Tools to Explore the Noise and Performance of Multi-Rotor UAM Vehicles</a:t>
            </a:r>
            <a:endParaRPr kumimoji="0" lang="en-US" sz="18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22" name="Title 21">
            <a:extLst>
              <a:ext uri="{FF2B5EF4-FFF2-40B4-BE49-F238E27FC236}">
                <a16:creationId xmlns:a16="http://schemas.microsoft.com/office/drawing/2014/main" id="{2C326D37-728A-5148-8C82-DF54F9E85476}"/>
              </a:ext>
            </a:extLst>
          </p:cNvPr>
          <p:cNvSpPr>
            <a:spLocks noGrp="1"/>
          </p:cNvSpPr>
          <p:nvPr>
            <p:ph type="title"/>
          </p:nvPr>
        </p:nvSpPr>
        <p:spPr>
          <a:xfrm>
            <a:off x="306917" y="68796"/>
            <a:ext cx="11580283" cy="820203"/>
          </a:xfrm>
        </p:spPr>
        <p:txBody>
          <a:bodyPr/>
          <a:lstStyle/>
          <a:p>
            <a:r>
              <a:rPr lang="en-US" sz="2200" kern="1200" dirty="0">
                <a:solidFill>
                  <a:prstClr val="black"/>
                </a:solidFill>
                <a:latin typeface="Arial" panose="020B0604020202020204" pitchFamily="34" charset="0"/>
                <a:ea typeface="Helvetica" charset="0"/>
                <a:cs typeface="Arial" panose="020B0604020202020204" pitchFamily="34" charset="0"/>
              </a:rPr>
              <a:t>Revolutionary Vertical Lift Technology (RVLT) Near Term Focus for Research</a:t>
            </a:r>
            <a:br>
              <a:rPr lang="en-US" kern="1200" dirty="0">
                <a:solidFill>
                  <a:prstClr val="black"/>
                </a:solidFill>
                <a:latin typeface="Arial" panose="020B0604020202020204" pitchFamily="34" charset="0"/>
                <a:ea typeface="Helvetica" charset="0"/>
                <a:cs typeface="Arial" panose="020B0604020202020204" pitchFamily="34" charset="0"/>
              </a:rPr>
            </a:br>
            <a:r>
              <a:rPr lang="en-US" sz="2000" kern="1200" dirty="0">
                <a:solidFill>
                  <a:prstClr val="black"/>
                </a:solidFill>
                <a:latin typeface="Arial" panose="020B0604020202020204" pitchFamily="34" charset="0"/>
                <a:ea typeface="Helvetica" charset="0"/>
                <a:cs typeface="Arial" panose="020B0604020202020204" pitchFamily="34" charset="0"/>
              </a:rPr>
              <a:t>FY21-FY23</a:t>
            </a:r>
            <a:endParaRPr lang="en-US" dirty="0"/>
          </a:p>
        </p:txBody>
      </p:sp>
      <p:sp>
        <p:nvSpPr>
          <p:cNvPr id="141" name="TextBox 140"/>
          <p:cNvSpPr txBox="1"/>
          <p:nvPr/>
        </p:nvSpPr>
        <p:spPr>
          <a:xfrm>
            <a:off x="3368244" y="1004157"/>
            <a:ext cx="7708392" cy="346018"/>
          </a:xfrm>
          <a:prstGeom prst="rect">
            <a:avLst/>
          </a:prstGeom>
          <a:solidFill>
            <a:srgbClr val="91C7FF"/>
          </a:solidFill>
          <a:ln>
            <a:solidFill>
              <a:schemeClr val="tx1"/>
            </a:solidFill>
          </a:ln>
        </p:spPr>
        <p:txBody>
          <a:bodyPr wrap="square" lIns="68354" tIns="34176" rIns="68354" bIns="34176" rtlCol="0" anchor="ctr">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ＭＳ Ｐゴシック"/>
                <a:cs typeface="+mn-cs"/>
              </a:rPr>
              <a:t>Tech Challenge: Reliable and Efficient Propulsion</a:t>
            </a:r>
            <a:r>
              <a:rPr kumimoji="0" lang="en-US" sz="1800" b="1" i="0" u="none" strike="noStrike" kern="1200" cap="none" spc="0" normalizeH="0" baseline="0" noProof="0">
                <a:ln>
                  <a:noFill/>
                </a:ln>
                <a:solidFill>
                  <a:prstClr val="black"/>
                </a:solidFill>
                <a:effectLst/>
                <a:uLnTx/>
                <a:uFillTx/>
                <a:latin typeface="Calibri"/>
                <a:ea typeface="ＭＳ Ｐゴシック"/>
              </a:rPr>
              <a:t> Components for UAM</a:t>
            </a:r>
          </a:p>
        </p:txBody>
      </p:sp>
      <p:cxnSp>
        <p:nvCxnSpPr>
          <p:cNvPr id="31" name="Straight Connector 30">
            <a:extLst>
              <a:ext uri="{FF2B5EF4-FFF2-40B4-BE49-F238E27FC236}">
                <a16:creationId xmlns:a16="http://schemas.microsoft.com/office/drawing/2014/main" id="{A3D95F81-7924-E24E-A216-8000FB3EB299}"/>
              </a:ext>
            </a:extLst>
          </p:cNvPr>
          <p:cNvCxnSpPr>
            <a:cxnSpLocks/>
          </p:cNvCxnSpPr>
          <p:nvPr/>
        </p:nvCxnSpPr>
        <p:spPr bwMode="auto">
          <a:xfrm flipV="1">
            <a:off x="530942" y="2251154"/>
            <a:ext cx="11230752" cy="27625"/>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22E1B9D0-AE99-2D44-B4FB-BC91400AD6F0}"/>
              </a:ext>
            </a:extLst>
          </p:cNvPr>
          <p:cNvSpPr txBox="1"/>
          <p:nvPr/>
        </p:nvSpPr>
        <p:spPr>
          <a:xfrm>
            <a:off x="290001" y="1150075"/>
            <a:ext cx="1681316"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Vehicle Propulsion Reliability</a:t>
            </a:r>
          </a:p>
        </p:txBody>
      </p:sp>
      <p:cxnSp>
        <p:nvCxnSpPr>
          <p:cNvPr id="162" name="Straight Connector 161">
            <a:extLst>
              <a:ext uri="{FF2B5EF4-FFF2-40B4-BE49-F238E27FC236}">
                <a16:creationId xmlns:a16="http://schemas.microsoft.com/office/drawing/2014/main" id="{B88A688F-8751-4F4D-8C98-ABBCF2826F03}"/>
              </a:ext>
            </a:extLst>
          </p:cNvPr>
          <p:cNvCxnSpPr>
            <a:cxnSpLocks/>
          </p:cNvCxnSpPr>
          <p:nvPr/>
        </p:nvCxnSpPr>
        <p:spPr bwMode="auto">
          <a:xfrm>
            <a:off x="476862" y="3788078"/>
            <a:ext cx="11410338" cy="0"/>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sp>
        <p:nvSpPr>
          <p:cNvPr id="163" name="TextBox 162">
            <a:extLst>
              <a:ext uri="{FF2B5EF4-FFF2-40B4-BE49-F238E27FC236}">
                <a16:creationId xmlns:a16="http://schemas.microsoft.com/office/drawing/2014/main" id="{81E013D1-0B6D-0A44-A4CF-A3435448A05A}"/>
              </a:ext>
            </a:extLst>
          </p:cNvPr>
          <p:cNvSpPr txBox="1"/>
          <p:nvPr/>
        </p:nvSpPr>
        <p:spPr>
          <a:xfrm>
            <a:off x="413774" y="2608257"/>
            <a:ext cx="978782"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rPr>
              <a:t>UAM Fleet Noise</a:t>
            </a:r>
          </a:p>
        </p:txBody>
      </p:sp>
      <p:sp>
        <p:nvSpPr>
          <p:cNvPr id="164" name="TextBox 163">
            <a:extLst>
              <a:ext uri="{FF2B5EF4-FFF2-40B4-BE49-F238E27FC236}">
                <a16:creationId xmlns:a16="http://schemas.microsoft.com/office/drawing/2014/main" id="{AA46C0FC-AF2B-BA4A-90D0-87D3655BF7CB}"/>
              </a:ext>
            </a:extLst>
          </p:cNvPr>
          <p:cNvSpPr txBox="1"/>
          <p:nvPr/>
        </p:nvSpPr>
        <p:spPr>
          <a:xfrm>
            <a:off x="326166" y="4224377"/>
            <a:ext cx="1497415"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Noise and Performance</a:t>
            </a:r>
          </a:p>
        </p:txBody>
      </p:sp>
      <p:cxnSp>
        <p:nvCxnSpPr>
          <p:cNvPr id="129" name="Straight Connector 128">
            <a:extLst>
              <a:ext uri="{FF2B5EF4-FFF2-40B4-BE49-F238E27FC236}">
                <a16:creationId xmlns:a16="http://schemas.microsoft.com/office/drawing/2014/main" id="{B16EB15D-AFDD-9248-8CC5-96E1BDDBA242}"/>
              </a:ext>
            </a:extLst>
          </p:cNvPr>
          <p:cNvCxnSpPr>
            <a:cxnSpLocks/>
          </p:cNvCxnSpPr>
          <p:nvPr/>
        </p:nvCxnSpPr>
        <p:spPr bwMode="auto">
          <a:xfrm>
            <a:off x="566101" y="963554"/>
            <a:ext cx="11195593" cy="0"/>
          </a:xfrm>
          <a:prstGeom prst="line">
            <a:avLst/>
          </a:prstGeom>
          <a:solidFill>
            <a:schemeClr val="accent1"/>
          </a:solidFill>
          <a:ln w="9525" cap="flat" cmpd="sng" algn="ctr">
            <a:solidFill>
              <a:schemeClr val="bg1">
                <a:lumMod val="50000"/>
              </a:schemeClr>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F97F139D-3183-0045-AA68-FC99C9F77E0A}"/>
              </a:ext>
            </a:extLst>
          </p:cNvPr>
          <p:cNvSpPr txBox="1"/>
          <p:nvPr/>
        </p:nvSpPr>
        <p:spPr>
          <a:xfrm>
            <a:off x="3967892" y="1434878"/>
            <a:ext cx="7693166" cy="1077218"/>
          </a:xfrm>
          <a:prstGeom prst="rect">
            <a:avLst/>
          </a:prstGeom>
          <a:noFill/>
        </p:spPr>
        <p:txBody>
          <a:bodyPr wrap="square" numCol="2" rtlCol="0">
            <a:spAutoFit/>
          </a:bodyPr>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Re-configure laboratories for electric propulsion testing</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Conduct initial single string tests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Helvetica"/>
              <a:ea typeface="ＭＳ Ｐゴシック"/>
            </a:endParaRP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Develop tools to assess motor reliability </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Develop high reliability conceptual motor design</a:t>
            </a:r>
          </a:p>
        </p:txBody>
      </p:sp>
      <p:pic>
        <p:nvPicPr>
          <p:cNvPr id="156" name="Picture 155">
            <a:extLst>
              <a:ext uri="{FF2B5EF4-FFF2-40B4-BE49-F238E27FC236}">
                <a16:creationId xmlns:a16="http://schemas.microsoft.com/office/drawing/2014/main" id="{C4BEDCB2-ECDC-E34E-B081-7E809757988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02985" y="1417355"/>
            <a:ext cx="2188721" cy="833799"/>
          </a:xfrm>
          <a:prstGeom prst="rect">
            <a:avLst/>
          </a:prstGeom>
        </p:spPr>
      </p:pic>
      <p:grpSp>
        <p:nvGrpSpPr>
          <p:cNvPr id="37" name="Group 36">
            <a:extLst>
              <a:ext uri="{FF2B5EF4-FFF2-40B4-BE49-F238E27FC236}">
                <a16:creationId xmlns:a16="http://schemas.microsoft.com/office/drawing/2014/main" id="{B666AAF8-9AB8-0A42-B990-DEA47749BEEB}"/>
              </a:ext>
            </a:extLst>
          </p:cNvPr>
          <p:cNvGrpSpPr>
            <a:grpSpLocks noChangeAspect="1"/>
          </p:cNvGrpSpPr>
          <p:nvPr/>
        </p:nvGrpSpPr>
        <p:grpSpPr>
          <a:xfrm>
            <a:off x="1768087" y="2601556"/>
            <a:ext cx="1300396" cy="1147846"/>
            <a:chOff x="6044365" y="1738363"/>
            <a:chExt cx="2419079" cy="2135296"/>
          </a:xfrm>
        </p:grpSpPr>
        <p:grpSp>
          <p:nvGrpSpPr>
            <p:cNvPr id="196" name="Group 195">
              <a:extLst>
                <a:ext uri="{FF2B5EF4-FFF2-40B4-BE49-F238E27FC236}">
                  <a16:creationId xmlns:a16="http://schemas.microsoft.com/office/drawing/2014/main" id="{1A2BB868-174B-BB4A-B737-776B30FC5EBE}"/>
                </a:ext>
              </a:extLst>
            </p:cNvPr>
            <p:cNvGrpSpPr/>
            <p:nvPr/>
          </p:nvGrpSpPr>
          <p:grpSpPr>
            <a:xfrm>
              <a:off x="6044365" y="1738363"/>
              <a:ext cx="2419079" cy="2135296"/>
              <a:chOff x="6044365" y="1738363"/>
              <a:chExt cx="2419079" cy="2135296"/>
            </a:xfrm>
          </p:grpSpPr>
          <p:grpSp>
            <p:nvGrpSpPr>
              <p:cNvPr id="197" name="Group 196">
                <a:extLst>
                  <a:ext uri="{FF2B5EF4-FFF2-40B4-BE49-F238E27FC236}">
                    <a16:creationId xmlns:a16="http://schemas.microsoft.com/office/drawing/2014/main" id="{19D6BFE6-3E94-7242-9EEA-EE7BD13FB28C}"/>
                  </a:ext>
                </a:extLst>
              </p:cNvPr>
              <p:cNvGrpSpPr/>
              <p:nvPr/>
            </p:nvGrpSpPr>
            <p:grpSpPr>
              <a:xfrm>
                <a:off x="6044365" y="1771502"/>
                <a:ext cx="2300170" cy="2102157"/>
                <a:chOff x="6003725" y="1608942"/>
                <a:chExt cx="2300170" cy="2102157"/>
              </a:xfrm>
            </p:grpSpPr>
            <p:pic>
              <p:nvPicPr>
                <p:cNvPr id="199" name="Picture 198">
                  <a:extLst>
                    <a:ext uri="{FF2B5EF4-FFF2-40B4-BE49-F238E27FC236}">
                      <a16:creationId xmlns:a16="http://schemas.microsoft.com/office/drawing/2014/main" id="{7F060843-6FB6-F04B-A4C7-F59D8251ECB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08138" y="1608942"/>
                  <a:ext cx="2095757" cy="2102157"/>
                </a:xfrm>
                <a:prstGeom prst="rect">
                  <a:avLst/>
                </a:prstGeom>
              </p:spPr>
            </p:pic>
            <p:pic>
              <p:nvPicPr>
                <p:cNvPr id="200" name="Picture 199">
                  <a:extLst>
                    <a:ext uri="{FF2B5EF4-FFF2-40B4-BE49-F238E27FC236}">
                      <a16:creationId xmlns:a16="http://schemas.microsoft.com/office/drawing/2014/main" id="{1B20EA3B-9D07-B94C-AFBF-4F99CDC1994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003725" y="1728395"/>
                  <a:ext cx="186834" cy="1863249"/>
                </a:xfrm>
                <a:prstGeom prst="rect">
                  <a:avLst/>
                </a:prstGeom>
              </p:spPr>
            </p:pic>
          </p:grpSp>
          <p:sp>
            <p:nvSpPr>
              <p:cNvPr id="198" name="Rectangle 197">
                <a:extLst>
                  <a:ext uri="{FF2B5EF4-FFF2-40B4-BE49-F238E27FC236}">
                    <a16:creationId xmlns:a16="http://schemas.microsoft.com/office/drawing/2014/main" id="{A7FF90A3-20D5-8E47-9AFE-1E9DCDEA6C5B}"/>
                  </a:ext>
                </a:extLst>
              </p:cNvPr>
              <p:cNvSpPr/>
              <p:nvPr/>
            </p:nvSpPr>
            <p:spPr>
              <a:xfrm>
                <a:off x="8231434" y="1738363"/>
                <a:ext cx="232010" cy="262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a typeface="ＭＳ Ｐゴシック"/>
                </a:endParaRPr>
              </a:p>
            </p:txBody>
          </p:sp>
        </p:grpSp>
        <p:pic>
          <p:nvPicPr>
            <p:cNvPr id="202" name="Picture 201">
              <a:extLst>
                <a:ext uri="{FF2B5EF4-FFF2-40B4-BE49-F238E27FC236}">
                  <a16:creationId xmlns:a16="http://schemas.microsoft.com/office/drawing/2014/main" id="{EEA65C29-A879-B449-8719-6F6B775B45D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746486" y="2263060"/>
              <a:ext cx="1073928" cy="1082169"/>
            </a:xfrm>
            <a:prstGeom prst="rect">
              <a:avLst/>
            </a:prstGeom>
          </p:spPr>
        </p:pic>
      </p:grpSp>
      <p:sp>
        <p:nvSpPr>
          <p:cNvPr id="203" name="TextBox 202">
            <a:extLst>
              <a:ext uri="{FF2B5EF4-FFF2-40B4-BE49-F238E27FC236}">
                <a16:creationId xmlns:a16="http://schemas.microsoft.com/office/drawing/2014/main" id="{F1EFCB7F-5622-F647-BD83-E4AFB9741C2F}"/>
              </a:ext>
            </a:extLst>
          </p:cNvPr>
          <p:cNvSpPr txBox="1"/>
          <p:nvPr/>
        </p:nvSpPr>
        <p:spPr>
          <a:xfrm>
            <a:off x="3967892" y="2760651"/>
            <a:ext cx="7103761" cy="1077218"/>
          </a:xfrm>
          <a:prstGeom prst="rect">
            <a:avLst/>
          </a:prstGeom>
          <a:noFill/>
        </p:spPr>
        <p:txBody>
          <a:bodyPr wrap="square" numCol="1" rtlCol="0">
            <a:spAutoFit/>
          </a:bodyPr>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rPr>
              <a:t>Generate Noise Power Distance (NPD) database for several Urban Air Mobility (UAM) reference configurations and trajectories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rPr>
              <a:t>Conduct fleet n</a:t>
            </a:r>
            <a:r>
              <a:rPr kumimoji="0" lang="en-US" sz="1600" b="0" i="0" u="none" strike="noStrike" kern="1200" cap="none" spc="0" normalizeH="0" baseline="0" noProof="0" dirty="0" err="1">
                <a:ln>
                  <a:noFill/>
                </a:ln>
                <a:solidFill>
                  <a:srgbClr val="000000"/>
                </a:solidFill>
                <a:effectLst/>
                <a:uLnTx/>
                <a:uFillTx/>
                <a:latin typeface="Helvetica"/>
                <a:ea typeface="ＭＳ Ｐゴシック"/>
              </a:rPr>
              <a:t>oise</a:t>
            </a:r>
            <a:r>
              <a:rPr kumimoji="0" lang="en-US" sz="1600" b="0" i="0" u="none" strike="noStrike" kern="1200" cap="none" spc="0" normalizeH="0" baseline="0" noProof="0" dirty="0">
                <a:ln>
                  <a:noFill/>
                </a:ln>
                <a:solidFill>
                  <a:srgbClr val="000000"/>
                </a:solidFill>
                <a:effectLst/>
                <a:uLnTx/>
                <a:uFillTx/>
                <a:latin typeface="Helvetica"/>
                <a:ea typeface="ＭＳ Ｐゴシック"/>
              </a:rPr>
              <a:t> assessments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rPr>
              <a:t>Initiate psychoacoustic testing to assess human response to UAM vehicles</a:t>
            </a:r>
          </a:p>
        </p:txBody>
      </p:sp>
      <p:sp>
        <p:nvSpPr>
          <p:cNvPr id="205" name="TextBox 204">
            <a:extLst>
              <a:ext uri="{FF2B5EF4-FFF2-40B4-BE49-F238E27FC236}">
                <a16:creationId xmlns:a16="http://schemas.microsoft.com/office/drawing/2014/main" id="{C4CE328B-0E88-3645-925A-B9A4C6C7289C}"/>
              </a:ext>
            </a:extLst>
          </p:cNvPr>
          <p:cNvSpPr txBox="1"/>
          <p:nvPr/>
        </p:nvSpPr>
        <p:spPr>
          <a:xfrm>
            <a:off x="3967892" y="4276958"/>
            <a:ext cx="7103761" cy="1077218"/>
          </a:xfrm>
          <a:prstGeom prst="rect">
            <a:avLst/>
          </a:prstGeom>
          <a:noFill/>
        </p:spPr>
        <p:txBody>
          <a:bodyPr wrap="square" numCol="1" rtlCol="0">
            <a:spAutoFit/>
          </a:bodyPr>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Plan and conduct validation experiments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Improve efficiency and accuracy of conceptual design tools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Conduct high-fidelity configuration CFD for validation and reference</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Helvetica"/>
                <a:ea typeface="ＭＳ Ｐゴシック"/>
              </a:rPr>
              <a:t>Improve community transition and training for analysis tools </a:t>
            </a:r>
          </a:p>
        </p:txBody>
      </p:sp>
      <p:grpSp>
        <p:nvGrpSpPr>
          <p:cNvPr id="40" name="Group 39">
            <a:extLst>
              <a:ext uri="{FF2B5EF4-FFF2-40B4-BE49-F238E27FC236}">
                <a16:creationId xmlns:a16="http://schemas.microsoft.com/office/drawing/2014/main" id="{EEFC899A-9ECC-774B-9D94-B3DBEE5142C9}"/>
              </a:ext>
            </a:extLst>
          </p:cNvPr>
          <p:cNvGrpSpPr>
            <a:grpSpLocks noChangeAspect="1"/>
          </p:cNvGrpSpPr>
          <p:nvPr/>
        </p:nvGrpSpPr>
        <p:grpSpPr>
          <a:xfrm>
            <a:off x="1233333" y="3746009"/>
            <a:ext cx="2576030" cy="1554480"/>
            <a:chOff x="1990216" y="1048980"/>
            <a:chExt cx="5434229" cy="3279232"/>
          </a:xfrm>
        </p:grpSpPr>
        <p:sp>
          <p:nvSpPr>
            <p:cNvPr id="41" name="Arc 40">
              <a:extLst>
                <a:ext uri="{FF2B5EF4-FFF2-40B4-BE49-F238E27FC236}">
                  <a16:creationId xmlns:a16="http://schemas.microsoft.com/office/drawing/2014/main" id="{A006348B-E80C-5F4E-9F46-C0DC39579E5D}"/>
                </a:ext>
              </a:extLst>
            </p:cNvPr>
            <p:cNvSpPr/>
            <p:nvPr/>
          </p:nvSpPr>
          <p:spPr bwMode="auto">
            <a:xfrm rot="2872790">
              <a:off x="2559894" y="1696794"/>
              <a:ext cx="1763795" cy="2903152"/>
            </a:xfrm>
            <a:prstGeom prst="arc">
              <a:avLst>
                <a:gd name="adj1" fmla="val 17415808"/>
                <a:gd name="adj2" fmla="val 2522524"/>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endParaRPr>
            </a:p>
          </p:txBody>
        </p:sp>
        <p:grpSp>
          <p:nvGrpSpPr>
            <p:cNvPr id="42" name="Group 41">
              <a:extLst>
                <a:ext uri="{FF2B5EF4-FFF2-40B4-BE49-F238E27FC236}">
                  <a16:creationId xmlns:a16="http://schemas.microsoft.com/office/drawing/2014/main" id="{E3299F27-6E13-5449-895C-7E39FBC2C28F}"/>
                </a:ext>
              </a:extLst>
            </p:cNvPr>
            <p:cNvGrpSpPr/>
            <p:nvPr/>
          </p:nvGrpSpPr>
          <p:grpSpPr>
            <a:xfrm>
              <a:off x="2377343" y="1048980"/>
              <a:ext cx="5047102" cy="3279232"/>
              <a:chOff x="2377343" y="1048980"/>
              <a:chExt cx="5047102" cy="3279232"/>
            </a:xfrm>
          </p:grpSpPr>
          <p:pic>
            <p:nvPicPr>
              <p:cNvPr id="43" name="Picture 1">
                <a:extLst>
                  <a:ext uri="{FF2B5EF4-FFF2-40B4-BE49-F238E27FC236}">
                    <a16:creationId xmlns:a16="http://schemas.microsoft.com/office/drawing/2014/main" id="{D2B9F1BF-412C-CE49-A633-57A0ED288AD4}"/>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5064017" y="3002332"/>
                <a:ext cx="2360428"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Straight Connector 43">
                <a:extLst>
                  <a:ext uri="{FF2B5EF4-FFF2-40B4-BE49-F238E27FC236}">
                    <a16:creationId xmlns:a16="http://schemas.microsoft.com/office/drawing/2014/main" id="{CEA33C7D-E291-A048-A8FC-549A151E32CC}"/>
                  </a:ext>
                </a:extLst>
              </p:cNvPr>
              <p:cNvCxnSpPr/>
              <p:nvPr/>
            </p:nvCxnSpPr>
            <p:spPr bwMode="auto">
              <a:xfrm flipH="1">
                <a:off x="3287513" y="1676452"/>
                <a:ext cx="11112" cy="265176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116B68-416D-3549-8FAD-88DE80794E37}"/>
                  </a:ext>
                </a:extLst>
              </p:cNvPr>
              <p:cNvCxnSpPr>
                <a:cxnSpLocks/>
              </p:cNvCxnSpPr>
              <p:nvPr/>
            </p:nvCxnSpPr>
            <p:spPr bwMode="auto">
              <a:xfrm flipH="1">
                <a:off x="3287513" y="4309668"/>
                <a:ext cx="3206378" cy="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sp>
            <p:nvSpPr>
              <p:cNvPr id="46" name="Arc 45">
                <a:extLst>
                  <a:ext uri="{FF2B5EF4-FFF2-40B4-BE49-F238E27FC236}">
                    <a16:creationId xmlns:a16="http://schemas.microsoft.com/office/drawing/2014/main" id="{E5441706-258C-D64A-8739-A6E738B79341}"/>
                  </a:ext>
                </a:extLst>
              </p:cNvPr>
              <p:cNvSpPr/>
              <p:nvPr/>
            </p:nvSpPr>
            <p:spPr bwMode="auto">
              <a:xfrm rot="3439385">
                <a:off x="2709167" y="1658804"/>
                <a:ext cx="2125462" cy="2789109"/>
              </a:xfrm>
              <a:prstGeom prst="arc">
                <a:avLst>
                  <a:gd name="adj1" fmla="val 17415808"/>
                  <a:gd name="adj2" fmla="val 2522524"/>
                </a:avLst>
              </a:prstGeom>
              <a:noFill/>
              <a:ln w="41275" cap="flat" cmpd="sng" algn="ctr">
                <a:solidFill>
                  <a:srgbClr val="4472C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endParaRPr>
              </a:p>
            </p:txBody>
          </p:sp>
          <p:pic>
            <p:nvPicPr>
              <p:cNvPr id="47" name="Picture 19">
                <a:extLst>
                  <a:ext uri="{FF2B5EF4-FFF2-40B4-BE49-F238E27FC236}">
                    <a16:creationId xmlns:a16="http://schemas.microsoft.com/office/drawing/2014/main" id="{B077A3C7-BEAD-4249-B237-165B8D554CDD}"/>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3183218" y="1048980"/>
                <a:ext cx="267831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10" name="Straight Connector 9">
            <a:extLst>
              <a:ext uri="{FF2B5EF4-FFF2-40B4-BE49-F238E27FC236}">
                <a16:creationId xmlns:a16="http://schemas.microsoft.com/office/drawing/2014/main" id="{B2334023-9468-0841-8631-3730FC009BC4}"/>
              </a:ext>
            </a:extLst>
          </p:cNvPr>
          <p:cNvCxnSpPr/>
          <p:nvPr/>
        </p:nvCxnSpPr>
        <p:spPr bwMode="auto">
          <a:xfrm>
            <a:off x="476862" y="5512788"/>
            <a:ext cx="1141033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7B5452D3-40C9-8748-827A-E06BB8E06CDA}"/>
              </a:ext>
            </a:extLst>
          </p:cNvPr>
          <p:cNvSpPr txBox="1"/>
          <p:nvPr/>
        </p:nvSpPr>
        <p:spPr>
          <a:xfrm>
            <a:off x="330504" y="5597010"/>
            <a:ext cx="1497415"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ＭＳ Ｐゴシック"/>
              </a:rPr>
              <a:t>Safety and Acceptability</a:t>
            </a:r>
          </a:p>
        </p:txBody>
      </p:sp>
      <p:sp>
        <p:nvSpPr>
          <p:cNvPr id="56" name="TextBox 55">
            <a:extLst>
              <a:ext uri="{FF2B5EF4-FFF2-40B4-BE49-F238E27FC236}">
                <a16:creationId xmlns:a16="http://schemas.microsoft.com/office/drawing/2014/main" id="{B5EBAA9C-618A-C14A-A932-537F7642EEE1}"/>
              </a:ext>
            </a:extLst>
          </p:cNvPr>
          <p:cNvSpPr txBox="1"/>
          <p:nvPr/>
        </p:nvSpPr>
        <p:spPr>
          <a:xfrm>
            <a:off x="3447266" y="5920175"/>
            <a:ext cx="7103761" cy="830997"/>
          </a:xfrm>
          <a:prstGeom prst="rect">
            <a:avLst/>
          </a:prstGeom>
          <a:noFill/>
        </p:spPr>
        <p:txBody>
          <a:bodyPr wrap="square" numCol="1" rtlCol="0">
            <a:spAutoFit/>
          </a:bodyPr>
          <a:lstStyle/>
          <a:p>
            <a:pPr marL="865417" marR="0" lvl="2"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cs typeface="Arial" panose="020B0604020202020204" pitchFamily="34" charset="0"/>
              </a:rPr>
              <a:t>UAM crashworthiness and occupant protection </a:t>
            </a:r>
          </a:p>
          <a:p>
            <a:pPr marL="865417" marR="0" lvl="2"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cs typeface="Arial" panose="020B0604020202020204" pitchFamily="34" charset="0"/>
              </a:rPr>
              <a:t>Acceptable handling and ride qualities for UAM vehicles</a:t>
            </a:r>
          </a:p>
          <a:p>
            <a:pPr marL="865417" marR="0" lvl="2"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a:ea typeface="ＭＳ Ｐゴシック"/>
                <a:cs typeface="Arial" panose="020B0604020202020204" pitchFamily="34" charset="0"/>
              </a:rPr>
              <a:t>Ice accretion and shedding for UAM</a:t>
            </a:r>
          </a:p>
        </p:txBody>
      </p:sp>
      <p:pic>
        <p:nvPicPr>
          <p:cNvPr id="2" name="Picture 1">
            <a:extLst>
              <a:ext uri="{FF2B5EF4-FFF2-40B4-BE49-F238E27FC236}">
                <a16:creationId xmlns:a16="http://schemas.microsoft.com/office/drawing/2014/main" id="{442B34B7-1E12-9840-A016-48D137E425D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730115" y="5780453"/>
            <a:ext cx="2079248" cy="1034373"/>
          </a:xfrm>
          <a:prstGeom prst="rect">
            <a:avLst/>
          </a:prstGeom>
        </p:spPr>
      </p:pic>
      <p:sp>
        <p:nvSpPr>
          <p:cNvPr id="55" name="TextBox 54">
            <a:extLst>
              <a:ext uri="{FF2B5EF4-FFF2-40B4-BE49-F238E27FC236}">
                <a16:creationId xmlns:a16="http://schemas.microsoft.com/office/drawing/2014/main" id="{D963E50B-368A-A149-B55E-23AF9024B641}"/>
              </a:ext>
            </a:extLst>
          </p:cNvPr>
          <p:cNvSpPr txBox="1"/>
          <p:nvPr/>
        </p:nvSpPr>
        <p:spPr>
          <a:xfrm>
            <a:off x="3447266" y="5585178"/>
            <a:ext cx="7708392" cy="346018"/>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ＭＳ Ｐゴシック"/>
                <a:cs typeface="+mn-cs"/>
              </a:rPr>
              <a:t>Targeted Research in These Areas for Future Tech Challenges</a:t>
            </a:r>
            <a:endParaRPr kumimoji="0" lang="en-US" sz="1800" b="0" i="0" u="none" strike="noStrike" kern="1200" cap="none" spc="0" normalizeH="0" baseline="0" noProof="0" dirty="0">
              <a:ln>
                <a:noFill/>
              </a:ln>
              <a:solidFill>
                <a:prstClr val="black"/>
              </a:solidFill>
              <a:effectLst/>
              <a:uLnTx/>
              <a:uFillTx/>
              <a:latin typeface="Calibri"/>
              <a:ea typeface="ＭＳ Ｐゴシック"/>
              <a:cs typeface="+mn-cs"/>
            </a:endParaRPr>
          </a:p>
        </p:txBody>
      </p:sp>
      <p:sp>
        <p:nvSpPr>
          <p:cNvPr id="36" name="Slide Number Placeholder 2">
            <a:extLst>
              <a:ext uri="{FF2B5EF4-FFF2-40B4-BE49-F238E27FC236}">
                <a16:creationId xmlns:a16="http://schemas.microsoft.com/office/drawing/2014/main" id="{5A7978D9-BF9B-AD44-BD4D-4329739A0346}"/>
              </a:ext>
            </a:extLst>
          </p:cNvPr>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AC2C42-C125-254E-87D4-784D7796358A}" type="slidenum">
              <a:rPr kumimoji="0" lang="en-US" sz="1000" b="0" i="0" u="none" strike="noStrike" kern="1200" cap="none" spc="0" normalizeH="0" baseline="0" noProof="0" smtClean="0">
                <a:ln>
                  <a:noFill/>
                </a:ln>
                <a:solidFill>
                  <a:srgbClr val="000000">
                    <a:tint val="75000"/>
                  </a:srgbClr>
                </a:solidFill>
                <a:effectLst/>
                <a:uLnTx/>
                <a:uFillTx/>
                <a:latin typeface="Helvetica"/>
                <a:ea typeface="ＭＳ Ｐゴシック"/>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prstClr val="black">
                  <a:tint val="75000"/>
                </a:prstClr>
              </a:solidFill>
              <a:effectLst/>
              <a:uLnTx/>
              <a:uFillTx/>
              <a:latin typeface="Calibri"/>
              <a:ea typeface="ＭＳ Ｐゴシック"/>
            </a:endParaRPr>
          </a:p>
        </p:txBody>
      </p:sp>
    </p:spTree>
    <p:extLst>
      <p:ext uri="{BB962C8B-B14F-4D97-AF65-F5344CB8AC3E}">
        <p14:creationId xmlns:p14="http://schemas.microsoft.com/office/powerpoint/2010/main" val="99062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15984-97E7-BC41-8198-74797BF0AB99}"/>
              </a:ext>
            </a:extLst>
          </p:cNvPr>
          <p:cNvSpPr>
            <a:spLocks noGrp="1"/>
          </p:cNvSpPr>
          <p:nvPr>
            <p:ph type="title"/>
          </p:nvPr>
        </p:nvSpPr>
        <p:spPr/>
        <p:txBody>
          <a:bodyPr/>
          <a:lstStyle/>
          <a:p>
            <a:endParaRPr lang="en-US" dirty="0"/>
          </a:p>
        </p:txBody>
      </p:sp>
      <p:sp>
        <p:nvSpPr>
          <p:cNvPr id="3" name="Slide Number Placeholder 2">
            <a:extLst>
              <a:ext uri="{FF2B5EF4-FFF2-40B4-BE49-F238E27FC236}">
                <a16:creationId xmlns:a16="http://schemas.microsoft.com/office/drawing/2014/main" id="{024AA79B-F392-B84C-99EC-708F281DE74E}"/>
              </a:ext>
            </a:extLst>
          </p:cNvPr>
          <p:cNvSpPr>
            <a:spLocks noGrp="1"/>
          </p:cNvSpPr>
          <p:nvPr>
            <p:ph type="sldNum" sz="quarter" idx="10"/>
          </p:nvPr>
        </p:nvSpPr>
        <p:spPr bwMode="auto">
          <a:xfrm>
            <a:off x="11641138" y="6469063"/>
            <a:ext cx="550862"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defPPr>
              <a:defRPr lang="en-US"/>
            </a:defPPr>
            <a:lvl1pPr marL="0" algn="r" defTabSz="914400" rtl="0" eaLnBrk="1" latinLnBrk="0" hangingPunct="1">
              <a:defRPr sz="900" kern="1200">
                <a:solidFill>
                  <a:srgbClr val="677085"/>
                </a:solidFill>
                <a:latin typeface="75 Helvetica Bol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609B368-530A-AF4C-B803-A1FDA7C2B66D}" type="slidenum">
              <a:rPr lang="en-US" smtClean="0"/>
              <a:pPr>
                <a:defRPr/>
              </a:pPr>
              <a:t>19</a:t>
            </a:fld>
            <a:endParaRPr lang="en-US" dirty="0"/>
          </a:p>
        </p:txBody>
      </p:sp>
      <p:pic>
        <p:nvPicPr>
          <p:cNvPr id="4" name="Trimmed UAM NASA movie.mp4" descr="Trimmed UAM NASA movie.mp4">
            <a:hlinkClick r:id="" action="ppaction://media"/>
            <a:extLst>
              <a:ext uri="{FF2B5EF4-FFF2-40B4-BE49-F238E27FC236}">
                <a16:creationId xmlns:a16="http://schemas.microsoft.com/office/drawing/2014/main" id="{9F1955F2-2936-7A48-A020-7E1649E8076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15583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7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0C0198-A5F4-C248-BF7B-19952F9064F3}"/>
              </a:ext>
            </a:extLst>
          </p:cNvPr>
          <p:cNvSpPr>
            <a:spLocks noGrp="1"/>
          </p:cNvSpPr>
          <p:nvPr>
            <p:ph type="sldNum" sz="quarter" idx="12"/>
          </p:nvPr>
        </p:nvSpPr>
        <p:spPr/>
        <p:txBody>
          <a:bodyPr/>
          <a:lstStyle/>
          <a:p>
            <a:fld id="{4B5A7D23-5EA3-BB48-9A7E-29066237FEC6}" type="slidenum">
              <a:rPr lang="en-US" sz="1050" smtClean="0">
                <a:solidFill>
                  <a:prstClr val="black">
                    <a:tint val="75000"/>
                  </a:prstClr>
                </a:solidFill>
                <a:latin typeface="Calibri"/>
              </a:rPr>
              <a:pPr/>
              <a:t>20</a:t>
            </a:fld>
            <a:endParaRPr lang="en-US" sz="1050" dirty="0">
              <a:solidFill>
                <a:prstClr val="black">
                  <a:tint val="75000"/>
                </a:prstClr>
              </a:solidFill>
              <a:latin typeface="Calibri"/>
            </a:endParaRPr>
          </a:p>
        </p:txBody>
      </p:sp>
      <p:pic>
        <p:nvPicPr>
          <p:cNvPr id="5" name="Picture 4">
            <a:extLst>
              <a:ext uri="{FF2B5EF4-FFF2-40B4-BE49-F238E27FC236}">
                <a16:creationId xmlns:a16="http://schemas.microsoft.com/office/drawing/2014/main" id="{5A94CCD7-5AF2-3C41-909C-F509CE8EB206}"/>
              </a:ext>
            </a:extLst>
          </p:cNvPr>
          <p:cNvPicPr>
            <a:picLocks noChangeAspect="1"/>
          </p:cNvPicPr>
          <p:nvPr/>
        </p:nvPicPr>
        <p:blipFill>
          <a:blip r:embed="rId2"/>
          <a:stretch>
            <a:fillRect/>
          </a:stretch>
        </p:blipFill>
        <p:spPr>
          <a:xfrm>
            <a:off x="1042308" y="0"/>
            <a:ext cx="10107383" cy="6858000"/>
          </a:xfrm>
          <a:prstGeom prst="rect">
            <a:avLst/>
          </a:prstGeom>
        </p:spPr>
      </p:pic>
    </p:spTree>
    <p:extLst>
      <p:ext uri="{BB962C8B-B14F-4D97-AF65-F5344CB8AC3E}">
        <p14:creationId xmlns:p14="http://schemas.microsoft.com/office/powerpoint/2010/main" val="1144999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3" name="Picture 12" descr="NASA insigniaCMYK"/>
          <p:cNvPicPr preferRelativeResize="0">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42066" y="2578133"/>
            <a:ext cx="1607374" cy="12499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Slide Number Placeholder 10"/>
          <p:cNvSpPr>
            <a:spLocks noGrp="1"/>
          </p:cNvSpPr>
          <p:nvPr>
            <p:ph type="sldNum" sz="quarter" idx="4294967295"/>
          </p:nvPr>
        </p:nvSpPr>
        <p:spPr>
          <a:xfrm>
            <a:off x="11807825" y="6459538"/>
            <a:ext cx="384175" cy="271462"/>
          </a:xfrm>
          <a:prstGeom prst="rect">
            <a:avLst/>
          </a:prstGeom>
        </p:spPr>
        <p:txBody>
          <a:bodyPr vert="horz" lIns="0" tIns="0" rIns="91440" bIns="0" rtlCol="0" anchor="ctr" anchorCtr="0"/>
          <a:lstStyle/>
          <a:p>
            <a:pPr algn="r"/>
            <a:fld id="{3CAC2C42-C125-254E-87D4-784D7796358A}" type="slidenum">
              <a:rPr lang="en-US" sz="1200" b="1">
                <a:solidFill>
                  <a:schemeClr val="tx1">
                    <a:lumMod val="50000"/>
                    <a:lumOff val="50000"/>
                  </a:schemeClr>
                </a:solidFill>
                <a:latin typeface="Helvetica"/>
              </a:rPr>
              <a:pPr algn="r"/>
              <a:t>21</a:t>
            </a:fld>
            <a:endParaRPr lang="en-US" sz="1200" b="1" dirty="0">
              <a:solidFill>
                <a:schemeClr val="tx1">
                  <a:lumMod val="50000"/>
                  <a:lumOff val="50000"/>
                </a:schemeClr>
              </a:solidFill>
              <a:latin typeface="Helvetica"/>
            </a:endParaRPr>
          </a:p>
        </p:txBody>
      </p:sp>
    </p:spTree>
    <p:extLst>
      <p:ext uri="{BB962C8B-B14F-4D97-AF65-F5344CB8AC3E}">
        <p14:creationId xmlns:p14="http://schemas.microsoft.com/office/powerpoint/2010/main" val="318302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2.xml><?xml version="1.0" encoding="utf-8"?>
<a:theme xmlns:a="http://schemas.openxmlformats.org/drawingml/2006/main" name="1_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ank Presentation_NASA_Log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ECCE63694BCC4790B6E27E3B45A2F5" ma:contentTypeVersion="6" ma:contentTypeDescription="Create a new document." ma:contentTypeScope="" ma:versionID="beee6e4f630e089ab14308d87abe3976">
  <xsd:schema xmlns:xsd="http://www.w3.org/2001/XMLSchema" xmlns:xs="http://www.w3.org/2001/XMLSchema" xmlns:p="http://schemas.microsoft.com/office/2006/metadata/properties" xmlns:ns2="de85cabb-d479-4151-afb0-5f8ba93dcfb9" targetNamespace="http://schemas.microsoft.com/office/2006/metadata/properties" ma:root="true" ma:fieldsID="5711f14f1d8c4f9780600a487d0e0615" ns2:_="">
    <xsd:import namespace="de85cabb-d479-4151-afb0-5f8ba93dcf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85cabb-d479-4151-afb0-5f8ba93dcf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1AA40E-3781-48FE-8D2A-B81C76647E2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DAEBBC8-3A99-4B5D-958D-C9392C83188E}">
  <ds:schemaRefs>
    <ds:schemaRef ds:uri="http://schemas.microsoft.com/sharepoint/v3/contenttype/forms"/>
  </ds:schemaRefs>
</ds:datastoreItem>
</file>

<file path=customXml/itemProps3.xml><?xml version="1.0" encoding="utf-8"?>
<ds:datastoreItem xmlns:ds="http://schemas.openxmlformats.org/officeDocument/2006/customXml" ds:itemID="{746D723A-9E56-4114-BAC9-0F2E33FE9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85cabb-d479-4151-afb0-5f8ba93dc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2971</TotalTime>
  <Words>2570</Words>
  <Application>Microsoft Macintosh PowerPoint</Application>
  <PresentationFormat>Widescreen</PresentationFormat>
  <Paragraphs>406</Paragraphs>
  <Slides>21</Slides>
  <Notes>18</Notes>
  <HiddenSlides>0</HiddenSlides>
  <MMClips>1</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21</vt:i4>
      </vt:variant>
    </vt:vector>
  </HeadingPairs>
  <TitlesOfParts>
    <vt:vector size="34" baseType="lpstr">
      <vt:lpstr>75 Helvetica Bold</vt:lpstr>
      <vt:lpstr>Arial</vt:lpstr>
      <vt:lpstr>Arial Black</vt:lpstr>
      <vt:lpstr>Calibri</vt:lpstr>
      <vt:lpstr>Courier New</vt:lpstr>
      <vt:lpstr>Gill Sans MT</vt:lpstr>
      <vt:lpstr>Helvetica</vt:lpstr>
      <vt:lpstr>Optima</vt:lpstr>
      <vt:lpstr>System Font Regular</vt:lpstr>
      <vt:lpstr>Wingdings</vt:lpstr>
      <vt:lpstr>24_Office Theme</vt:lpstr>
      <vt:lpstr>1_Office Theme</vt:lpstr>
      <vt:lpstr>Blank Presentation_NASA_Logo</vt:lpstr>
      <vt:lpstr>PowerPoint Presentation</vt:lpstr>
      <vt:lpstr>Outline</vt:lpstr>
      <vt:lpstr>NASA Aeronautics – Vision for Aviation in the 21st Century</vt:lpstr>
      <vt:lpstr>PowerPoint Presentation</vt:lpstr>
      <vt:lpstr>Aviation Industry Pillars for a Sustainable Future</vt:lpstr>
      <vt:lpstr>PowerPoint Presentation</vt:lpstr>
      <vt:lpstr>PowerPoint Presentation</vt:lpstr>
      <vt:lpstr>NASA Aeronautics Research Mission Directorate</vt:lpstr>
      <vt:lpstr>RVLT FY22 Project Structure</vt:lpstr>
      <vt:lpstr>ARMD Six Strategic Thrusts and Community Visions</vt:lpstr>
      <vt:lpstr>Advanced Air Mobility and Urban Air Mobility</vt:lpstr>
      <vt:lpstr>NASA Advanced Air Mobility (AAM) Mission Priorities</vt:lpstr>
      <vt:lpstr>Revolutionary Vertical Lift Technology Project </vt:lpstr>
      <vt:lpstr>RVLT Project Research Areas, FY21-22</vt:lpstr>
      <vt:lpstr>Resources and Facilities</vt:lpstr>
      <vt:lpstr>PowerPoint Presentation</vt:lpstr>
      <vt:lpstr>RVLT Technical Challenges</vt:lpstr>
      <vt:lpstr>Revolutionary Vertical Lift Technology (RVLT) Near Term Focus for Research FY21-FY23</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Chuck Johnson</dc:creator>
  <cp:lastModifiedBy>Microsoft Office User</cp:lastModifiedBy>
  <cp:revision>46</cp:revision>
  <dcterms:created xsi:type="dcterms:W3CDTF">2021-10-13T16:03:16Z</dcterms:created>
  <dcterms:modified xsi:type="dcterms:W3CDTF">2021-11-05T11:50:55Z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0x01010071ECCE63694BCC4790B6E27E3B45A2F5</vt:lpwstr>
  </property>
</Properties>
</file>