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27"/>
  </p:notesMasterIdLst>
  <p:sldIdLst>
    <p:sldId id="321" r:id="rId5"/>
    <p:sldId id="322" r:id="rId6"/>
    <p:sldId id="324" r:id="rId7"/>
    <p:sldId id="326" r:id="rId8"/>
    <p:sldId id="325" r:id="rId9"/>
    <p:sldId id="336" r:id="rId10"/>
    <p:sldId id="316" r:id="rId11"/>
    <p:sldId id="356" r:id="rId12"/>
    <p:sldId id="357" r:id="rId13"/>
    <p:sldId id="340" r:id="rId14"/>
    <p:sldId id="338" r:id="rId15"/>
    <p:sldId id="350" r:id="rId16"/>
    <p:sldId id="354" r:id="rId17"/>
    <p:sldId id="358" r:id="rId18"/>
    <p:sldId id="352" r:id="rId19"/>
    <p:sldId id="353" r:id="rId20"/>
    <p:sldId id="348" r:id="rId21"/>
    <p:sldId id="351" r:id="rId22"/>
    <p:sldId id="313" r:id="rId23"/>
    <p:sldId id="333" r:id="rId24"/>
    <p:sldId id="308" r:id="rId25"/>
    <p:sldId id="35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DFDA52E-B336-9320-5DAB-9699F2088976}" name="Mccartney, Sean (GSFC-610.0)[SCIENCE SYSTEMS AND APPLICATIONS INC]" initials="MS(6SAAI" userId="S::smccart4@ndc.nasa.gov::e88bd411-76b0-4812-8fd7-62f268a53505" providerId="AD"/>
  <p188:author id="{1EF886E0-6250-210E-C345-6D7423D163A6}" name="Paxton LaJoie" initials="PL" userId="Paxton LaJoi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Brandy Nisbet-Wilcox" initials="BN" lastIdx="1" clrIdx="0">
    <p:extLst>
      <p:ext uri="{19B8F6BF-5375-455C-9EA6-DF929625EA0E}">
        <p15:presenceInfo xmlns:p15="http://schemas.microsoft.com/office/powerpoint/2012/main" userId="S::brandy.nisbet@ssaihq.com::85debb24-05d8-4a4f-9068-cfd1b5fab5da" providerId="AD"/>
      </p:ext>
    </p:extLst>
  </p:cmAuthor>
  <p:cmAuthor id="2" name="Sophia Skoglund" initials="SS" lastIdx="14" clrIdx="1">
    <p:extLst>
      <p:ext uri="{19B8F6BF-5375-455C-9EA6-DF929625EA0E}">
        <p15:presenceInfo xmlns:p15="http://schemas.microsoft.com/office/powerpoint/2012/main" userId="S::sophia.skoglund@ssaihq.com::e785ee75-321d-4883-8c8f-abbe80df506e" providerId="AD"/>
      </p:ext>
    </p:extLst>
  </p:cmAuthor>
  <p:cmAuthor id="3" name="Robert Byles" initials="RB" lastIdx="1" clrIdx="2">
    <p:extLst>
      <p:ext uri="{19B8F6BF-5375-455C-9EA6-DF929625EA0E}">
        <p15:presenceInfo xmlns:p15="http://schemas.microsoft.com/office/powerpoint/2012/main" userId="S::robert.byles@ssaihq.com::c798ae76-1ca0-48cd-999b-80a00bd13fc4" providerId="AD"/>
      </p:ext>
    </p:extLst>
  </p:cmAuthor>
  <p:cmAuthor id="4" name="Wangdrak Dorji" initials="WD" lastIdx="1" clrIdx="3">
    <p:extLst>
      <p:ext uri="{19B8F6BF-5375-455C-9EA6-DF929625EA0E}">
        <p15:presenceInfo xmlns:p15="http://schemas.microsoft.com/office/powerpoint/2012/main" userId="S::wangdrak.dorji@ssaihq.com::4606b48d-af5e-4577-a7d1-a183bc5afc87" providerId="AD"/>
      </p:ext>
    </p:extLst>
  </p:cmAuthor>
  <p:cmAuthor id="5" name="Paxton LaJoie" initials="PL" lastIdx="12" clrIdx="4">
    <p:extLst>
      <p:ext uri="{19B8F6BF-5375-455C-9EA6-DF929625EA0E}">
        <p15:presenceInfo xmlns:p15="http://schemas.microsoft.com/office/powerpoint/2012/main" userId="Paxton LaJo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7142"/>
    <a:srgbClr val="ED7D31"/>
    <a:srgbClr val="778C49"/>
    <a:srgbClr val="F754F7"/>
    <a:srgbClr val="E356D3"/>
    <a:srgbClr val="E84DD6"/>
    <a:srgbClr val="F24BF2"/>
    <a:srgbClr val="5B9BD5"/>
    <a:srgbClr val="F250F2"/>
    <a:srgbClr val="F026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5327" autoAdjust="0"/>
  </p:normalViewPr>
  <p:slideViewPr>
    <p:cSldViewPr snapToGrid="0">
      <p:cViewPr varScale="1">
        <p:scale>
          <a:sx n="48" d="100"/>
          <a:sy n="48" d="100"/>
        </p:scale>
        <p:origin x="123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yseldon\Downloads\ee-chart.csv"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sz="2100" b="1" dirty="0">
                <a:latin typeface="Century Gothic" panose="020B0502020202020204" pitchFamily="34" charset="0"/>
              </a:rPr>
              <a:t>Comparison</a:t>
            </a:r>
            <a:r>
              <a:rPr lang="en-US" sz="2100" b="1" baseline="0" dirty="0">
                <a:latin typeface="Century Gothic" panose="020B0502020202020204" pitchFamily="34" charset="0"/>
              </a:rPr>
              <a:t> of Variable Importance in Classification Models</a:t>
            </a:r>
            <a:endParaRPr lang="en-US" sz="2100" b="1" dirty="0">
              <a:latin typeface="Century Gothic" panose="020B0502020202020204" pitchFamily="34" charset="0"/>
            </a:endParaRPr>
          </a:p>
        </c:rich>
      </c:tx>
      <c:layout>
        <c:manualLayout>
          <c:xMode val="edge"/>
          <c:yMode val="edge"/>
          <c:x val="0.10762985543146003"/>
          <c:y val="1.7982020811003297E-2"/>
        </c:manualLayout>
      </c:layout>
      <c:overlay val="0"/>
      <c:spPr>
        <a:noFill/>
        <a:ln>
          <a:noFill/>
        </a:ln>
        <a:effectLst/>
      </c:spPr>
    </c:title>
    <c:autoTitleDeleted val="0"/>
    <c:plotArea>
      <c:layout/>
      <c:barChart>
        <c:barDir val="col"/>
        <c:grouping val="clustered"/>
        <c:varyColors val="0"/>
        <c:ser>
          <c:idx val="1"/>
          <c:order val="0"/>
          <c:invertIfNegative val="0"/>
          <c:cat>
            <c:strRef>
              <c:f>'ee-chart'!$A$16:$A$26</c:f>
              <c:strCache>
                <c:ptCount val="11"/>
                <c:pt idx="0">
                  <c:v>NDMI</c:v>
                </c:pt>
                <c:pt idx="1">
                  <c:v>NDVI</c:v>
                </c:pt>
                <c:pt idx="2">
                  <c:v>NDWI</c:v>
                </c:pt>
                <c:pt idx="3">
                  <c:v>SAVI</c:v>
                </c:pt>
                <c:pt idx="4">
                  <c:v>ascChangeVH</c:v>
                </c:pt>
                <c:pt idx="5">
                  <c:v>ascChangeVV</c:v>
                </c:pt>
                <c:pt idx="6">
                  <c:v>descChangeVH</c:v>
                </c:pt>
                <c:pt idx="7">
                  <c:v>descChangeVV</c:v>
                </c:pt>
                <c:pt idx="8">
                  <c:v>elevation</c:v>
                </c:pt>
                <c:pt idx="9">
                  <c:v>greenness</c:v>
                </c:pt>
                <c:pt idx="10">
                  <c:v>slope</c:v>
                </c:pt>
              </c:strCache>
            </c:strRef>
          </c:cat>
          <c:val>
            <c:numRef>
              <c:f>'ee-chart'!$B$16:$B$26</c:f>
              <c:numCache>
                <c:formatCode>General</c:formatCode>
                <c:ptCount val="11"/>
                <c:pt idx="0">
                  <c:v>28.462</c:v>
                </c:pt>
                <c:pt idx="1">
                  <c:v>22.888999999999999</c:v>
                </c:pt>
                <c:pt idx="2">
                  <c:v>22.527000000000001</c:v>
                </c:pt>
                <c:pt idx="3">
                  <c:v>20.172000000000001</c:v>
                </c:pt>
                <c:pt idx="4">
                  <c:v>24.821999999999999</c:v>
                </c:pt>
                <c:pt idx="5">
                  <c:v>20.420999999999999</c:v>
                </c:pt>
                <c:pt idx="6">
                  <c:v>23.457000000000001</c:v>
                </c:pt>
                <c:pt idx="7">
                  <c:v>15.378</c:v>
                </c:pt>
                <c:pt idx="8">
                  <c:v>40.28</c:v>
                </c:pt>
                <c:pt idx="9">
                  <c:v>24.582999999999998</c:v>
                </c:pt>
                <c:pt idx="10">
                  <c:v>18.356000000000002</c:v>
                </c:pt>
              </c:numCache>
            </c:numRef>
          </c:val>
          <c:extLst>
            <c:ext xmlns:c16="http://schemas.microsoft.com/office/drawing/2014/chart" uri="{C3380CC4-5D6E-409C-BE32-E72D297353CC}">
              <c16:uniqueId val="{00000000-6D24-4166-B8F2-A7172E57E7C9}"/>
            </c:ext>
          </c:extLst>
        </c:ser>
        <c:ser>
          <c:idx val="0"/>
          <c:order val="1"/>
          <c:spPr>
            <a:solidFill>
              <a:schemeClr val="accent1"/>
            </a:solidFill>
            <a:ln>
              <a:noFill/>
            </a:ln>
            <a:effectLst/>
          </c:spPr>
          <c:invertIfNegative val="0"/>
          <c:cat>
            <c:strRef>
              <c:f>'ee-chart'!$A$2:$A$12</c:f>
              <c:strCache>
                <c:ptCount val="11"/>
                <c:pt idx="0">
                  <c:v>NDMI</c:v>
                </c:pt>
                <c:pt idx="1">
                  <c:v>NDVI</c:v>
                </c:pt>
                <c:pt idx="2">
                  <c:v>NDWI</c:v>
                </c:pt>
                <c:pt idx="3">
                  <c:v>SAVI</c:v>
                </c:pt>
                <c:pt idx="4">
                  <c:v>ascChangeVH</c:v>
                </c:pt>
                <c:pt idx="5">
                  <c:v>ascChangeVV</c:v>
                </c:pt>
                <c:pt idx="6">
                  <c:v>descChangeVH</c:v>
                </c:pt>
                <c:pt idx="7">
                  <c:v>descChangeVV</c:v>
                </c:pt>
                <c:pt idx="8">
                  <c:v>elevation</c:v>
                </c:pt>
                <c:pt idx="9">
                  <c:v>greenness</c:v>
                </c:pt>
                <c:pt idx="10">
                  <c:v>slope</c:v>
                </c:pt>
              </c:strCache>
            </c:strRef>
          </c:cat>
          <c:val>
            <c:numRef>
              <c:f>'ee-chart'!$B$2:$B$12</c:f>
              <c:numCache>
                <c:formatCode>General</c:formatCode>
                <c:ptCount val="11"/>
                <c:pt idx="0">
                  <c:v>0</c:v>
                </c:pt>
                <c:pt idx="1">
                  <c:v>1.8380000000000001</c:v>
                </c:pt>
                <c:pt idx="2">
                  <c:v>1.3819999999999999</c:v>
                </c:pt>
                <c:pt idx="3">
                  <c:v>0</c:v>
                </c:pt>
                <c:pt idx="4">
                  <c:v>1.2010000000000001</c:v>
                </c:pt>
                <c:pt idx="5">
                  <c:v>0.69599999999999995</c:v>
                </c:pt>
                <c:pt idx="6">
                  <c:v>0.52700000000000002</c:v>
                </c:pt>
                <c:pt idx="7">
                  <c:v>0.78900000000000003</c:v>
                </c:pt>
                <c:pt idx="8">
                  <c:v>10.406000000000001</c:v>
                </c:pt>
                <c:pt idx="9">
                  <c:v>0.33</c:v>
                </c:pt>
                <c:pt idx="10">
                  <c:v>1.968</c:v>
                </c:pt>
              </c:numCache>
            </c:numRef>
          </c:val>
          <c:extLst>
            <c:ext xmlns:c16="http://schemas.microsoft.com/office/drawing/2014/chart" uri="{C3380CC4-5D6E-409C-BE32-E72D297353CC}">
              <c16:uniqueId val="{00000001-6D24-4166-B8F2-A7172E57E7C9}"/>
            </c:ext>
          </c:extLst>
        </c:ser>
        <c:dLbls>
          <c:showLegendKey val="0"/>
          <c:showVal val="0"/>
          <c:showCatName val="0"/>
          <c:showSerName val="0"/>
          <c:showPercent val="0"/>
          <c:showBubbleSize val="0"/>
        </c:dLbls>
        <c:gapWidth val="219"/>
        <c:overlap val="-27"/>
        <c:axId val="528746176"/>
        <c:axId val="423749712"/>
      </c:barChart>
      <c:catAx>
        <c:axId val="528746176"/>
        <c:scaling>
          <c:orientation val="minMax"/>
        </c:scaling>
        <c:delete val="1"/>
        <c:axPos val="b"/>
        <c:numFmt formatCode="General" sourceLinked="1"/>
        <c:majorTickMark val="none"/>
        <c:minorTickMark val="none"/>
        <c:tickLblPos val="nextTo"/>
        <c:crossAx val="423749712"/>
        <c:crosses val="autoZero"/>
        <c:auto val="1"/>
        <c:lblAlgn val="ctr"/>
        <c:lblOffset val="100"/>
        <c:noMultiLvlLbl val="0"/>
      </c:catAx>
      <c:valAx>
        <c:axId val="42374971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28746176"/>
        <c:crosses val="autoZero"/>
        <c:crossBetween val="between"/>
      </c:valAx>
    </c:plotArea>
    <c:plotVisOnly val="1"/>
    <c:dispBlanksAs val="gap"/>
    <c:showDLblsOverMax val="0"/>
    <c:extLst/>
  </c:chart>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A5DF8-3C11-431B-A500-8F91A130A626}" type="datetimeFigureOut">
              <a:rPr lang="en-US" smtClean="0"/>
              <a:t>11/8/2021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FFF554-9721-473E-B7E3-8AF7A285E57C}" type="slidenum">
              <a:rPr lang="en-US" smtClean="0"/>
              <a:t>‹#›</a:t>
            </a:fld>
            <a:endParaRPr lang="en-US" dirty="0"/>
          </a:p>
        </p:txBody>
      </p:sp>
    </p:spTree>
    <p:extLst>
      <p:ext uri="{BB962C8B-B14F-4D97-AF65-F5344CB8AC3E}">
        <p14:creationId xmlns:p14="http://schemas.microsoft.com/office/powerpoint/2010/main" val="745918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devpedia.developexchange.com/dp/index.php?title=List_of_Satellite_Pictur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Yeshey : </a:t>
            </a:r>
          </a:p>
          <a:p>
            <a:r>
              <a:rPr lang="en-US" dirty="0">
                <a:cs typeface="Calibri"/>
              </a:rPr>
              <a:t>Hello everyone! We are NASA DEVELOP's Bhutan Agriculture team of Yeshey Seldon, Kusal Khandal, Sherab Dolma, and Wangdrak Dorji. In this ten week program, we d</a:t>
            </a:r>
            <a:r>
              <a:rPr lang="en-US" dirty="0"/>
              <a:t>eveloped a crop mask for rice and created a data collection protocol utilizing remotely sensed data in Bhutan. Over the course of this presentation we will introduce you to our study area and partners and discuss our data used and results.</a:t>
            </a:r>
          </a:p>
        </p:txBody>
      </p:sp>
      <p:sp>
        <p:nvSpPr>
          <p:cNvPr id="4" name="Slide Number Placeholder 3"/>
          <p:cNvSpPr>
            <a:spLocks noGrp="1"/>
          </p:cNvSpPr>
          <p:nvPr>
            <p:ph type="sldNum" sz="quarter" idx="10"/>
          </p:nvPr>
        </p:nvSpPr>
        <p:spPr/>
        <p:txBody>
          <a:bodyPr/>
          <a:lstStyle/>
          <a:p>
            <a:fld id="{59FFF554-9721-473E-B7E3-8AF7A285E57C}" type="slidenum">
              <a:rPr lang="en-US" smtClean="0"/>
              <a:t>1</a:t>
            </a:fld>
            <a:endParaRPr lang="en-US" dirty="0"/>
          </a:p>
        </p:txBody>
      </p:sp>
    </p:spTree>
    <p:extLst>
      <p:ext uri="{BB962C8B-B14F-4D97-AF65-F5344CB8AC3E}">
        <p14:creationId xmlns:p14="http://schemas.microsoft.com/office/powerpoint/2010/main" val="774647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Yeshey:</a:t>
            </a:r>
          </a:p>
          <a:p>
            <a:r>
              <a:rPr lang="en-US" dirty="0">
                <a:cs typeface="Calibri"/>
              </a:rPr>
              <a:t>The team used the country of Bhutan as a study area with a focus on eight districts, namely: Paro, Punakha, Samdrup Jongkhar, Samtse, Sarpang, , Wangduephodrang, and Zhemgang, to assist in creating a crop mask for rice and developing a data collection protocol. </a:t>
            </a:r>
          </a:p>
          <a:p>
            <a:endParaRPr lang="en-US" dirty="0">
              <a:cs typeface="Calibri"/>
            </a:endParaRPr>
          </a:p>
          <a:p>
            <a:r>
              <a:rPr lang="en-US" dirty="0">
                <a:cs typeface="Calibri"/>
              </a:rPr>
              <a:t>- Our study year is 2020 focusing on the months from June 1st to November 30th, which is the duration from rice transplant to harvesting. </a:t>
            </a:r>
          </a:p>
          <a:p>
            <a:endParaRPr lang="en-US" dirty="0"/>
          </a:p>
          <a:p>
            <a:r>
              <a:rPr lang="en-US" dirty="0"/>
              <a:t>------------------------------Figure Information Below ------------------------------</a:t>
            </a:r>
            <a:endParaRPr lang="en-US" dirty="0">
              <a:cs typeface="Calibri"/>
            </a:endParaRPr>
          </a:p>
          <a:p>
            <a:r>
              <a:rPr lang="en-US" dirty="0"/>
              <a:t>• Team generated figure for study area. </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a:t>
            </a:fld>
            <a:endParaRPr lang="en-US" dirty="0"/>
          </a:p>
        </p:txBody>
      </p:sp>
    </p:spTree>
    <p:extLst>
      <p:ext uri="{BB962C8B-B14F-4D97-AF65-F5344CB8AC3E}">
        <p14:creationId xmlns:p14="http://schemas.microsoft.com/office/powerpoint/2010/main" val="2744782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Yeshey:</a:t>
            </a:r>
          </a:p>
          <a:p>
            <a:pPr>
              <a:defRPr/>
            </a:pPr>
            <a:r>
              <a:rPr lang="en-US" dirty="0"/>
              <a:t>Our End-User for the project is Bhutan’s Department of Agriculture whose main mission is </a:t>
            </a:r>
            <a:r>
              <a:rPr lang="en-SG" dirty="0"/>
              <a:t>to achieve food and nutrition security, and agricultural transformation through innovative and sustainable technologies.</a:t>
            </a:r>
            <a:endParaRPr lang="en-US" dirty="0"/>
          </a:p>
          <a:p>
            <a:pPr>
              <a:defRPr/>
            </a:pPr>
            <a:r>
              <a:rPr lang="en-US" dirty="0"/>
              <a:t>Our Collaborators are the Bhutan Foundation and the Ugyen Wangchuk Institute for Conservation and Environmental Research (UWICER). The Bhutan Foundation bases its project support decisions and priorities outlined in the Bhutan 12th Five Year Plan (FYP).</a:t>
            </a:r>
            <a:r>
              <a:rPr lang="en-SG" dirty="0"/>
              <a:t> </a:t>
            </a:r>
            <a:endParaRPr lang="en-US" dirty="0">
              <a:cs typeface="Calibri"/>
            </a:endParaRPr>
          </a:p>
          <a:p>
            <a:pPr marL="0" marR="0" indent="0" algn="l" defTabSz="914400">
              <a:lnSpc>
                <a:spcPct val="100000"/>
              </a:lnSpc>
              <a:spcBef>
                <a:spcPts val="0"/>
              </a:spcBef>
              <a:spcAft>
                <a:spcPts val="0"/>
              </a:spcAft>
              <a:buNone/>
              <a:tabLst/>
              <a:defRPr/>
            </a:pPr>
            <a:r>
              <a:rPr lang="en-SG" dirty="0">
                <a:cs typeface="Calibri"/>
              </a:rPr>
              <a:t>T</a:t>
            </a:r>
            <a:r>
              <a:rPr lang="en-US" dirty="0"/>
              <a:t>he integration of more diverse remote sensing approaches within the methodology of the department to report and develop planning efforts would help increase the rate of agricultural assessments and aid in their decision-making. </a:t>
            </a:r>
            <a:endParaRPr lang="en-US" dirty="0">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 </a:t>
            </a:r>
            <a:endParaRPr lang="en-US" dirty="0">
              <a:cs typeface="Calibri" panose="020F0502020204030204"/>
            </a:endParaRPr>
          </a:p>
          <a:p>
            <a:pPr>
              <a:defRPr/>
            </a:pPr>
            <a:endParaRPr lang="en-US" dirty="0"/>
          </a:p>
          <a:p>
            <a:pPr>
              <a:defRPr/>
            </a:pPr>
            <a:r>
              <a:rPr lang="en-US" dirty="0"/>
              <a:t>Image  credit: Nidup Dorji</a:t>
            </a:r>
            <a:endParaRPr lang="en-US" dirty="0">
              <a:cs typeface="Calibri"/>
            </a:endParaRPr>
          </a:p>
          <a:p>
            <a:r>
              <a:rPr lang="en-US" dirty="0"/>
              <a:t>Image source: Department of Agriculture</a:t>
            </a:r>
            <a:endParaRPr lang="en-US" dirty="0">
              <a:cs typeface="Calibri"/>
            </a:endParaRPr>
          </a:p>
          <a:p>
            <a:r>
              <a:rPr lang="en-US" dirty="0"/>
              <a:t>Image license: Permission to use</a:t>
            </a: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3</a:t>
            </a:fld>
            <a:endParaRPr lang="en-US" dirty="0"/>
          </a:p>
        </p:txBody>
      </p:sp>
    </p:spTree>
    <p:extLst>
      <p:ext uri="{BB962C8B-B14F-4D97-AF65-F5344CB8AC3E}">
        <p14:creationId xmlns:p14="http://schemas.microsoft.com/office/powerpoint/2010/main" val="573138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panose="020F0502020204030204"/>
              </a:rPr>
              <a:t>Kusal:</a:t>
            </a:r>
          </a:p>
          <a:p>
            <a:r>
              <a:rPr lang="en-US" dirty="0">
                <a:cs typeface="Calibri" panose="020F0502020204030204"/>
              </a:rPr>
              <a:t>The main objective of this term was to </a:t>
            </a:r>
          </a:p>
          <a:p>
            <a:pPr marL="285750" indent="-285750">
              <a:buFont typeface="Symbol"/>
              <a:buChar char="•"/>
            </a:pPr>
            <a:r>
              <a:rPr lang="en-US" dirty="0"/>
              <a:t>Investigate the distribution of rice from June by developing a rice mask for identifying rice agriculture using Landsat 5 TM, Landsat 7</a:t>
            </a:r>
            <a:r>
              <a:rPr lang="en-US" u="sng" dirty="0"/>
              <a:t> </a:t>
            </a:r>
            <a:r>
              <a:rPr lang="en-US" dirty="0"/>
              <a:t>ETM+, and Landsat 8 OLI.</a:t>
            </a:r>
            <a:endParaRPr lang="en-US" dirty="0">
              <a:cs typeface="Calibri"/>
            </a:endParaRPr>
          </a:p>
          <a:p>
            <a:pPr marL="285750" indent="-285750">
              <a:buFont typeface="Symbol"/>
              <a:buChar char="•"/>
            </a:pPr>
            <a:r>
              <a:rPr lang="en-US" dirty="0"/>
              <a:t>The team also wanted to generate a remote sensing-oriented data collection protocol and methods tutorial for Collect Earth Online (CEO) and Google Earth Engine (GEE) to enable partners to use NASA Earth observations for land-use planning.</a:t>
            </a:r>
            <a:endParaRPr lang="en-US" dirty="0">
              <a:cs typeface="Calibri"/>
            </a:endParaRPr>
          </a:p>
          <a:p>
            <a:endParaRPr lang="en-US" dirty="0">
              <a:cs typeface="Calibri"/>
            </a:endParaRPr>
          </a:p>
          <a:p>
            <a:endParaRPr lang="en-US" dirty="0">
              <a:cs typeface="Calibri"/>
            </a:endParaRPr>
          </a:p>
          <a:p>
            <a:endParaRPr lang="en-US" dirty="0"/>
          </a:p>
          <a:p>
            <a:r>
              <a:rPr lang="en-US" dirty="0"/>
              <a:t>Image  credit: Nidup Dorji</a:t>
            </a:r>
          </a:p>
          <a:p>
            <a:r>
              <a:rPr lang="en-US" dirty="0"/>
              <a:t>Image source: Department of Agriculture</a:t>
            </a:r>
            <a:endParaRPr lang="en-US" dirty="0">
              <a:cs typeface="Calibri"/>
            </a:endParaRPr>
          </a:p>
          <a:p>
            <a:r>
              <a:rPr lang="en-US" dirty="0"/>
              <a:t>Image license: Permission to use</a:t>
            </a:r>
            <a:endParaRPr lang="en-US" dirty="0">
              <a:cs typeface="Calibri"/>
            </a:endParaRPr>
          </a:p>
          <a:p>
            <a:endParaRPr lang="en-US" dirty="0"/>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4</a:t>
            </a:fld>
            <a:endParaRPr lang="en-US" dirty="0"/>
          </a:p>
        </p:txBody>
      </p:sp>
    </p:spTree>
    <p:extLst>
      <p:ext uri="{BB962C8B-B14F-4D97-AF65-F5344CB8AC3E}">
        <p14:creationId xmlns:p14="http://schemas.microsoft.com/office/powerpoint/2010/main" val="312437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Kusal:</a:t>
            </a:r>
            <a:endParaRPr lang="en-US" dirty="0">
              <a:cs typeface="Calibri"/>
            </a:endParaRPr>
          </a:p>
          <a:p>
            <a:r>
              <a:rPr lang="en-US" dirty="0"/>
              <a:t>Due to the mountainous topography of Bhutan, she experiences series of climate change impacts, such as low soil fertility and soil erosion lacking excess crop production and compelling the farmers to practice subsistence farming. This issue further leads to land fragmentation and nutrient loss making it prone to natural disasters.</a:t>
            </a:r>
            <a:endParaRPr lang="en-US" dirty="0">
              <a:cs typeface="Calibri"/>
            </a:endParaRPr>
          </a:p>
          <a:p>
            <a:endParaRPr lang="en-US" dirty="0"/>
          </a:p>
          <a:p>
            <a:r>
              <a:rPr lang="en-US" dirty="0"/>
              <a:t>Bhutan has been experiencing the effects of climate change on crops, including increasing outbreaks of pests and diseases as well.</a:t>
            </a:r>
            <a:endParaRPr lang="en-US" dirty="0">
              <a:cs typeface="Calibri" panose="020F0502020204030204"/>
            </a:endParaRPr>
          </a:p>
          <a:p>
            <a:endParaRPr lang="en-US" dirty="0"/>
          </a:p>
          <a:p>
            <a:r>
              <a:rPr lang="en-US" dirty="0"/>
              <a:t>As climate change continues to impact agriculture globally, the subsequent shift in farming patterns is making field surveys less efficient, thus leaving Bhutan’s Department of Agriculture lacking in crop monitoring options. So our system will hopefully improve the efficiency.</a:t>
            </a:r>
            <a:endParaRPr lang="en-US" dirty="0">
              <a:cs typeface="Calibri" panose="020F0502020204030204"/>
            </a:endParaRPr>
          </a:p>
          <a:p>
            <a:endParaRPr lang="en-US" dirty="0">
              <a:cs typeface="Calibri" panose="020F0502020204030204"/>
            </a:endParaRPr>
          </a:p>
          <a:p>
            <a:r>
              <a:rPr lang="en-US" dirty="0">
                <a:cs typeface="Calibri" panose="020F0502020204030204"/>
              </a:rPr>
              <a:t>_ _ _ _ _ _ _ _ _ _ _ _ _ _ _ _ _ _ _ _ _ _ _</a:t>
            </a:r>
          </a:p>
          <a:p>
            <a:endParaRPr lang="en-US" dirty="0">
              <a:cs typeface="Calibri" panose="020F0502020204030204"/>
            </a:endParaRPr>
          </a:p>
          <a:p>
            <a:r>
              <a:rPr lang="en-US" dirty="0">
                <a:cs typeface="Calibri" panose="020F0502020204030204"/>
              </a:rPr>
              <a:t>Image 1,2, and 3 credit: Nidup Dorji</a:t>
            </a:r>
          </a:p>
          <a:p>
            <a:r>
              <a:rPr lang="en-US" dirty="0">
                <a:cs typeface="Calibri" panose="020F0502020204030204"/>
              </a:rPr>
              <a:t>Image source: Department of Agriculture</a:t>
            </a:r>
          </a:p>
          <a:p>
            <a:r>
              <a:rPr lang="en-US" dirty="0">
                <a:cs typeface="Calibri" panose="020F0502020204030204"/>
              </a:rPr>
              <a:t>Image license: Permission to use</a:t>
            </a:r>
          </a:p>
          <a:p>
            <a:endParaRPr lang="en-US" dirty="0"/>
          </a:p>
          <a:p>
            <a:endParaRPr lang="en-US" dirty="0">
              <a:cs typeface="Calibri"/>
            </a:endParaRPr>
          </a:p>
          <a:p>
            <a:endParaRPr lang="en-US" dirty="0"/>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5</a:t>
            </a:fld>
            <a:endParaRPr lang="en-US" dirty="0"/>
          </a:p>
        </p:txBody>
      </p:sp>
    </p:spTree>
    <p:extLst>
      <p:ext uri="{BB962C8B-B14F-4D97-AF65-F5344CB8AC3E}">
        <p14:creationId xmlns:p14="http://schemas.microsoft.com/office/powerpoint/2010/main" val="4098189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Sherab:</a:t>
            </a:r>
          </a:p>
          <a:p>
            <a:r>
              <a:rPr lang="en-US" dirty="0"/>
              <a:t>For our project, the data from these satellites helped to compute the various indices which were used to help generate the crop mask.</a:t>
            </a:r>
            <a:endParaRPr lang="en-SG" dirty="0"/>
          </a:p>
          <a:p>
            <a:endParaRPr lang="en-SG" dirty="0">
              <a:cs typeface="Calibri"/>
            </a:endParaRPr>
          </a:p>
          <a:p>
            <a:r>
              <a:rPr lang="en-SG" dirty="0">
                <a:cs typeface="Calibri"/>
              </a:rPr>
              <a:t>Landsat 8 OLI provides moderate-resolution measurements (15 m–100 m, depending on spectral frequency) of the Earth's terrestrial and polar regions in the visible, near-infrared, short wave infrared, and thermal infrared. Landsat 8 provides continuity with the more than 40-year long Landsat land imaging data set.</a:t>
            </a:r>
            <a:endParaRPr lang="en-US" dirty="0">
              <a:cs typeface="Calibri"/>
            </a:endParaRPr>
          </a:p>
          <a:p>
            <a:endParaRPr lang="en-SG" dirty="0">
              <a:cs typeface="Calibri"/>
            </a:endParaRPr>
          </a:p>
          <a:p>
            <a:r>
              <a:rPr lang="en-SG" dirty="0"/>
              <a:t>The Shuttle Radar Tomography (SRTM) obtains Earth surface data which is converted into height data called a Digital Elevation Model (DEM) and was utilized to generate a more precise three-dimensional map of larger observation area of the Earth from February 11-22, 2000.  </a:t>
            </a:r>
            <a:endParaRPr lang="en-SG" dirty="0">
              <a:cs typeface="Calibri"/>
            </a:endParaRPr>
          </a:p>
          <a:p>
            <a:endParaRPr lang="en-US" dirty="0">
              <a:cs typeface="Calibri"/>
            </a:endParaRPr>
          </a:p>
          <a:p>
            <a:r>
              <a:rPr lang="en-US" dirty="0"/>
              <a:t>Sentinel-1 carries a C-band synthetic-aperture radar instrument which provides a collection of data in all-weather, day or night at a spatial resolution of down to 5 m and a swath of up to 400 km. The data is used for sea and land monitoring, emergency response due to environmental disasters, and economic applications.</a:t>
            </a:r>
            <a:endParaRPr lang="en-US" dirty="0">
              <a:cs typeface="Calibri"/>
            </a:endParaRPr>
          </a:p>
          <a:p>
            <a:endParaRPr lang="en-US" dirty="0"/>
          </a:p>
          <a:p>
            <a:endParaRPr lang="en-US" dirty="0"/>
          </a:p>
          <a:p>
            <a:r>
              <a:rPr lang="en-US" dirty="0"/>
              <a:t>Image Landsat 8 credit: NASA</a:t>
            </a:r>
            <a:endParaRPr lang="en-US" dirty="0">
              <a:cs typeface="Calibri"/>
            </a:endParaRPr>
          </a:p>
          <a:p>
            <a:r>
              <a:rPr lang="en-US" dirty="0"/>
              <a:t>Image Source: </a:t>
            </a:r>
            <a:r>
              <a:rPr lang="en-US" dirty="0">
                <a:hlinkClick r:id="rId3"/>
              </a:rPr>
              <a:t>http://www.devpedia.developexchange.com/dp/index.php?title=List_of_Satellite_Pictures</a:t>
            </a:r>
            <a:endParaRPr lang="en-US" dirty="0"/>
          </a:p>
          <a:p>
            <a:r>
              <a:rPr lang="en-US" dirty="0"/>
              <a:t>Image License: Public Domain</a:t>
            </a:r>
            <a:endParaRPr lang="en-US" dirty="0">
              <a:cs typeface="Calibri"/>
            </a:endParaRPr>
          </a:p>
          <a:p>
            <a:endParaRPr lang="en-US" dirty="0"/>
          </a:p>
          <a:p>
            <a:r>
              <a:rPr lang="en-US" dirty="0"/>
              <a:t>Image Sentinel 1 credit: NASA</a:t>
            </a:r>
            <a:endParaRPr lang="en-US" dirty="0">
              <a:cs typeface="Calibri"/>
            </a:endParaRPr>
          </a:p>
          <a:p>
            <a:r>
              <a:rPr lang="en-US" dirty="0"/>
              <a:t>Image Source: </a:t>
            </a:r>
            <a:r>
              <a:rPr lang="en-US" dirty="0">
                <a:hlinkClick r:id="rId3"/>
              </a:rPr>
              <a:t>http://www.devpedia.developexchange.com/dp/index.php?title=List_of_Satellite_Pictures</a:t>
            </a:r>
            <a:endParaRPr lang="en-US" dirty="0"/>
          </a:p>
          <a:p>
            <a:r>
              <a:rPr lang="en-US" dirty="0"/>
              <a:t>Image License: Public Domain</a:t>
            </a:r>
            <a:endParaRPr lang="en-US" dirty="0">
              <a:cs typeface="Calibri"/>
            </a:endParaRPr>
          </a:p>
          <a:p>
            <a:endParaRPr lang="en-US" dirty="0"/>
          </a:p>
          <a:p>
            <a:endParaRPr lang="en-US" dirty="0">
              <a:cs typeface="Calibri"/>
            </a:endParaRPr>
          </a:p>
          <a:p>
            <a:endParaRPr lang="en-US" dirty="0"/>
          </a:p>
          <a:p>
            <a:endParaRPr lang="en-US" dirty="0">
              <a:cs typeface="Calibri"/>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6</a:t>
            </a:fld>
            <a:endParaRPr lang="en-US" dirty="0"/>
          </a:p>
        </p:txBody>
      </p:sp>
    </p:spTree>
    <p:extLst>
      <p:ext uri="{BB962C8B-B14F-4D97-AF65-F5344CB8AC3E}">
        <p14:creationId xmlns:p14="http://schemas.microsoft.com/office/powerpoint/2010/main" val="1075740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Kusal Khandal: </a:t>
            </a:r>
          </a:p>
          <a:p>
            <a:endParaRPr lang="en-US" dirty="0">
              <a:cs typeface="Calibri"/>
            </a:endParaRPr>
          </a:p>
          <a:p>
            <a:r>
              <a:rPr lang="en-US" dirty="0">
                <a:cs typeface="Calibri"/>
              </a:rPr>
              <a:t>The rice points provided by the end user, Department of Agriculture, and also collected using Google Earth Engine Satellite View and were used as the input data for the project. </a:t>
            </a:r>
          </a:p>
          <a:p>
            <a:r>
              <a:rPr lang="en-US" dirty="0"/>
              <a:t>These data were then imported into the Collect Earth Online (CEO) platform and used to develop 30-meter plots with 25 gridded samples to be classified manually into agriculture, non-agriculture, rice, and non-rice.</a:t>
            </a:r>
            <a:endParaRPr lang="en-US" dirty="0">
              <a:cs typeface="Calibri"/>
            </a:endParaRP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For the data processing and analysis, the input data from CEO was imported to Google Earth Engine where the team</a:t>
            </a:r>
            <a:r>
              <a:rPr lang="en-US" dirty="0"/>
              <a:t> computed the various indices to aid in the classification by the random forest model to distinguish between areas with rice and without rice.  </a:t>
            </a:r>
            <a:r>
              <a:rPr lang="en-US" dirty="0">
                <a:cs typeface="Calibri"/>
              </a:rPr>
              <a:t>These include</a:t>
            </a:r>
            <a:r>
              <a:rPr lang="en-US" dirty="0"/>
              <a:t> elevation and slope values from SRTM. The Normalized Difference Vegetation Index (NDVI), Normalized Difference Water Index (NDWI), Soil-Adjusted Vegetation Index (SAVI), and Normalized Difference Moisture Index (NDMI) were computed using the Landsat 8 OLI data. The tasseled cap of greenness was performed on the Landsat 8 TOA data. Synthetic Aperture Radar (SAR) polarization indices from the Sentinel-1 data.</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r>
              <a:rPr lang="en-US" dirty="0">
                <a:cs typeface="Calibri"/>
              </a:rPr>
              <a:t>The final steps involve creating the crop mask for identifying rice in Bhutan using the Random Forest classifier as our primary model and a Classification And Regression Trees(CART) model a baseline model to compare to. </a:t>
            </a:r>
          </a:p>
          <a:p>
            <a:endParaRPr lang="en-US" dirty="0">
              <a:cs typeface="Calibri"/>
            </a:endParaRPr>
          </a:p>
          <a:p>
            <a:r>
              <a:rPr lang="en-US" dirty="0">
                <a:cs typeface="Calibri"/>
              </a:rPr>
              <a:t>To analyze the result, the team used COLAB, Google Earth Engine , ArcGIS Pro and QGIS.</a:t>
            </a:r>
          </a:p>
        </p:txBody>
      </p:sp>
      <p:sp>
        <p:nvSpPr>
          <p:cNvPr id="4" name="Slide Number Placeholder 3"/>
          <p:cNvSpPr>
            <a:spLocks noGrp="1"/>
          </p:cNvSpPr>
          <p:nvPr>
            <p:ph type="sldNum" sz="quarter" idx="5"/>
          </p:nvPr>
        </p:nvSpPr>
        <p:spPr/>
        <p:txBody>
          <a:bodyPr/>
          <a:lstStyle/>
          <a:p>
            <a:fld id="{59FFF554-9721-473E-B7E3-8AF7A285E57C}" type="slidenum">
              <a:rPr lang="en-US" smtClean="0"/>
              <a:t>7</a:t>
            </a:fld>
            <a:endParaRPr lang="en-US" dirty="0"/>
          </a:p>
        </p:txBody>
      </p:sp>
    </p:spTree>
    <p:extLst>
      <p:ext uri="{BB962C8B-B14F-4D97-AF65-F5344CB8AC3E}">
        <p14:creationId xmlns:p14="http://schemas.microsoft.com/office/powerpoint/2010/main" val="17156202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Kusal Khandal:</a:t>
            </a:r>
          </a:p>
          <a:p>
            <a:endParaRPr lang="en-US" dirty="0"/>
          </a:p>
          <a:p>
            <a:r>
              <a:rPr lang="en-US" dirty="0"/>
              <a:t>For the data collection process, the 82 rice plots provided by the Department of Agriculture and additional 260 rice sample plots generated from the Google Earth Engine using the Regional Land Cover Monitoring System (RLCMS) were imported to the Collect Earth Online for further data processing. </a:t>
            </a:r>
          </a:p>
          <a:p>
            <a:r>
              <a:rPr lang="en-US" dirty="0"/>
              <a:t>RLCMS is an operational system that produces high quality regional land cover maps and identifies land cover changes. Plots derived using NASA SERVIR’s RLCMS dataset are displayed above over Landsat-8 imagery, with non-rice data points being red and rice data points being blue. </a:t>
            </a:r>
          </a:p>
          <a:p>
            <a:endParaRPr lang="en-US" dirty="0"/>
          </a:p>
          <a:p>
            <a:r>
              <a:rPr lang="en-US" dirty="0"/>
              <a:t>The image on the right shows the Collect Earth Online sample plot design. PlanetScope imagery was used to generate the land cover maps which has 3-5 meters per pixel resolution. The yellow box represents the 30 meter square plot with 25 points inside it. With the help of survey questions in CEO, each of the 25 points inside a single plot was analyzed and determined whether it was agriculture or non-agriculture. The agriculture points were represented by blue dots and non-agriculture by pink dots.  </a:t>
            </a:r>
          </a:p>
          <a:p>
            <a:endParaRPr lang="en-US" dirty="0"/>
          </a:p>
          <a:p>
            <a:r>
              <a:rPr lang="en-US" dirty="0"/>
              <a:t>In the next step, we determined whether the agriculture points were rice crops or not.  Similarly, the  rice crop points were represented by blue dots and non-rice points by pink dots. Using these steps, a total of 8,550 sample points were analyzed using the Collect Earth Online platform. These manually-classified plots were then exported and brought into Google Earth Engine to provide training data for the classification models. </a:t>
            </a:r>
          </a:p>
          <a:p>
            <a:endParaRPr lang="en-US" dirty="0"/>
          </a:p>
          <a:p>
            <a:endParaRPr lang="en-US" dirty="0"/>
          </a:p>
          <a:p>
            <a:endParaRPr lang="en-US" dirty="0"/>
          </a:p>
          <a:p>
            <a:endParaRPr lang="en-US" dirty="0"/>
          </a:p>
          <a:p>
            <a:r>
              <a:rPr lang="en-US" dirty="0"/>
              <a:t>Image credit: SERVIR team</a:t>
            </a: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8</a:t>
            </a:fld>
            <a:endParaRPr lang="en-US" dirty="0"/>
          </a:p>
        </p:txBody>
      </p:sp>
    </p:spTree>
    <p:extLst>
      <p:ext uri="{BB962C8B-B14F-4D97-AF65-F5344CB8AC3E}">
        <p14:creationId xmlns:p14="http://schemas.microsoft.com/office/powerpoint/2010/main" val="4103617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picture displays all the Rice plots provided by Bhutan’s Department of Agriculture in yellow, and red dots are the ones generated from the Google Earth Engine using the RLCMS by the SERVIR team. </a:t>
            </a:r>
          </a:p>
          <a:p>
            <a:r>
              <a:rPr lang="en-US" dirty="0"/>
              <a:t>DOA provided us with 82 in-situ rice plots and the SERVIR team helped generate 260 more plots. Furthermore, our team manually created polygons over the satellite maps of the country in the GEE, marking each polygons as rice or non-rice. These were the three different sets of rice sample data used for the rice classification algorithm. </a:t>
            </a:r>
          </a:p>
          <a:p>
            <a:r>
              <a:rPr lang="en-US" dirty="0">
                <a:cs typeface="Calibri"/>
              </a:rPr>
              <a:t>These 3 data set were split as either training data or testing data, with 70% of the samples dedicated to training the classification models and 30% of the samples reserved as validation data for accuracy testing after classification. The samples from the DOA and the RLCMS were used as the testing data while the samples created by the team using the polygons were used as the training data for our rice classification model. </a:t>
            </a:r>
          </a:p>
        </p:txBody>
      </p:sp>
      <p:sp>
        <p:nvSpPr>
          <p:cNvPr id="4" name="Slide Number Placeholder 3"/>
          <p:cNvSpPr>
            <a:spLocks noGrp="1"/>
          </p:cNvSpPr>
          <p:nvPr>
            <p:ph type="sldNum" sz="quarter" idx="5"/>
          </p:nvPr>
        </p:nvSpPr>
        <p:spPr/>
        <p:txBody>
          <a:bodyPr/>
          <a:lstStyle/>
          <a:p>
            <a:fld id="{59FFF554-9721-473E-B7E3-8AF7A285E57C}" type="slidenum">
              <a:rPr lang="en-US" smtClean="0"/>
              <a:t>9</a:t>
            </a:fld>
            <a:endParaRPr lang="en-US" dirty="0"/>
          </a:p>
        </p:txBody>
      </p:sp>
    </p:spTree>
    <p:extLst>
      <p:ext uri="{BB962C8B-B14F-4D97-AF65-F5344CB8AC3E}">
        <p14:creationId xmlns:p14="http://schemas.microsoft.com/office/powerpoint/2010/main" val="3539259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Sherab:</a:t>
            </a:r>
          </a:p>
          <a:p>
            <a:r>
              <a:rPr lang="en-US" dirty="0">
                <a:cs typeface="+mn-lt"/>
              </a:rPr>
              <a:t>In the Google Earth Engine, the team developed two different models of rice mask classification: the Random forest classifier and the Classification and Regression Trees (CART model). </a:t>
            </a:r>
            <a:br>
              <a:rPr lang="en-US" dirty="0">
                <a:cs typeface="+mn-lt"/>
              </a:rPr>
            </a:br>
            <a:r>
              <a:rPr lang="en-US" dirty="0"/>
              <a:t>The image to the left is the CART model and the one to the right is the RF model, it is displayed on five of our study districts in the Central Bhutan. </a:t>
            </a:r>
            <a:endParaRPr lang="en-US" dirty="0">
              <a:cs typeface="Calibri"/>
            </a:endParaRPr>
          </a:p>
          <a:p>
            <a:endParaRPr lang="en-US" dirty="0">
              <a:cs typeface="Calibri"/>
            </a:endParaRPr>
          </a:p>
          <a:p>
            <a:endParaRPr lang="en-US" dirty="0"/>
          </a:p>
          <a:p>
            <a:r>
              <a:rPr lang="en-US" dirty="0"/>
              <a:t>A random forest is a machine learning technique that is used to solve regression and classification problems. It utilizes ensemble learning, which is a technique that combines multiple decision trees. While on the other hand, the CART classifier consists of a single decision tree.</a:t>
            </a:r>
          </a:p>
          <a:p>
            <a:endParaRPr lang="en-US" dirty="0"/>
          </a:p>
          <a:p>
            <a:r>
              <a:rPr lang="en-US" dirty="0">
                <a:cs typeface="Calibri"/>
              </a:rPr>
              <a:t>The orange dots here represents the rice paddy fields picked up by each model so called rice mask. Rice mask is a layer that identifies rice areas on ground using satellite</a:t>
            </a:r>
            <a:r>
              <a:rPr lang="en-US" dirty="0"/>
              <a:t> images and mathematical classification techniques combined with ground sampled data. We</a:t>
            </a:r>
            <a:r>
              <a:rPr lang="en-US" dirty="0">
                <a:cs typeface="Calibri"/>
              </a:rPr>
              <a:t> can observe that the CART model is over predicting the rice area as compared to the RF model meaning if we zoom into an area, we would observe that the cart model has identified more non-rice areas as rice. </a:t>
            </a:r>
          </a:p>
          <a:p>
            <a:endParaRPr lang="en-US" dirty="0">
              <a:cs typeface="Calibri"/>
            </a:endParaRPr>
          </a:p>
          <a:p>
            <a:endParaRPr lang="en-US" dirty="0">
              <a:cs typeface="Calibri"/>
            </a:endParaRPr>
          </a:p>
          <a:p>
            <a:r>
              <a:rPr lang="en-US" dirty="0">
                <a:cs typeface="Calibri"/>
              </a:rPr>
              <a:t>-----</a:t>
            </a:r>
            <a:r>
              <a:rPr lang="en-US" dirty="0"/>
              <a:t>--------------------------</a:t>
            </a:r>
            <a:endParaRPr lang="en-US" dirty="0">
              <a:cs typeface="Calibri"/>
            </a:endParaRPr>
          </a:p>
          <a:p>
            <a:r>
              <a:rPr lang="en-US" dirty="0"/>
              <a:t>Team generated figures for comparison of two models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10</a:t>
            </a:fld>
            <a:endParaRPr lang="en-US" dirty="0"/>
          </a:p>
        </p:txBody>
      </p:sp>
    </p:spTree>
    <p:extLst>
      <p:ext uri="{BB962C8B-B14F-4D97-AF65-F5344CB8AC3E}">
        <p14:creationId xmlns:p14="http://schemas.microsoft.com/office/powerpoint/2010/main" val="139196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Wangdrak:</a:t>
            </a:r>
          </a:p>
          <a:p>
            <a:endParaRPr lang="en-US" dirty="0">
              <a:cs typeface="Calibri"/>
            </a:endParaRPr>
          </a:p>
          <a:p>
            <a:r>
              <a:rPr lang="en-US" dirty="0">
                <a:cs typeface="Calibri"/>
              </a:rPr>
              <a:t>These confusion matrices were generated in the COLAB by testing the classification of our model against points from DOA. </a:t>
            </a:r>
            <a:r>
              <a:rPr lang="en-US" dirty="0"/>
              <a:t>A confusion matrix is </a:t>
            </a:r>
            <a:r>
              <a:rPr lang="en-US" b="1" dirty="0"/>
              <a:t>a summary of prediction results on a classification problem</a:t>
            </a:r>
            <a:r>
              <a:rPr lang="en-US" dirty="0"/>
              <a:t>. The number of correct and incorrect predictions are summarized with count values and broken down by each class.</a:t>
            </a:r>
          </a:p>
          <a:p>
            <a:endParaRPr lang="en-US" dirty="0">
              <a:cs typeface="Calibri"/>
            </a:endParaRPr>
          </a:p>
          <a:p>
            <a:r>
              <a:rPr lang="en-US" dirty="0">
                <a:cs typeface="Calibri"/>
              </a:rPr>
              <a:t>According to these matrices, the CART model on average picked up more false positive and false negative values than the RF model.</a:t>
            </a:r>
          </a:p>
          <a:p>
            <a:endParaRPr lang="en-US" dirty="0">
              <a:cs typeface="Calibri"/>
            </a:endParaRPr>
          </a:p>
          <a:p>
            <a:r>
              <a:rPr lang="en-US" dirty="0"/>
              <a:t>--------------------------</a:t>
            </a:r>
          </a:p>
          <a:p>
            <a:r>
              <a:rPr lang="en-US" dirty="0"/>
              <a:t>Team generated figures for comparison of two models</a:t>
            </a: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11</a:t>
            </a:fld>
            <a:endParaRPr lang="en-US" dirty="0"/>
          </a:p>
        </p:txBody>
      </p:sp>
    </p:spTree>
    <p:extLst>
      <p:ext uri="{BB962C8B-B14F-4D97-AF65-F5344CB8AC3E}">
        <p14:creationId xmlns:p14="http://schemas.microsoft.com/office/powerpoint/2010/main" val="700005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Wangdrak:</a:t>
            </a:r>
          </a:p>
          <a:p>
            <a:r>
              <a:rPr lang="en-US" dirty="0">
                <a:cs typeface="Calibri"/>
              </a:rPr>
              <a:t>The above graphs represent what were the level of importance of the variables i.e. the spectral indices which were perceived by the model in generating the crop mask. This included the Normalized Difference Moisture Index, the Normalized Difference Vegetation Index, the Normalized Difference Water Index, the Soil Adjusted Vegetation Index, changes in the VV and VH Sentinel 1 C-SAR bands, elevation, Greenness derived from the Kauth-Thomas Tasseled Cap Transformation, and slope. </a:t>
            </a:r>
          </a:p>
          <a:p>
            <a:endParaRPr lang="en-US" dirty="0">
              <a:cs typeface="Calibri"/>
            </a:endParaRPr>
          </a:p>
          <a:p>
            <a:r>
              <a:rPr lang="en-US" dirty="0">
                <a:cs typeface="Calibri"/>
              </a:rPr>
              <a:t>Displayed in Orange histogram is RF and blue is CART model.  The CART model picked up on elevation as a key driver in the classification problem which may have led to the results to be skewed by the elevation values. In contrast, the RF model distinguished each point based on a more equal level of importance between the various indices. As there is no specific index for rice identification, we can see that our model uses an integration of various other indices as displayed in the second graph.  </a:t>
            </a:r>
          </a:p>
          <a:p>
            <a:endParaRPr lang="en-US" dirty="0">
              <a:cs typeface="Calibri"/>
            </a:endParaRPr>
          </a:p>
          <a:p>
            <a:endParaRPr lang="en-US" dirty="0">
              <a:cs typeface="Calibri"/>
            </a:endParaRPr>
          </a:p>
          <a:p>
            <a:r>
              <a:rPr lang="en-US" dirty="0">
                <a:cs typeface="Calibri"/>
              </a:rPr>
              <a:t>-----</a:t>
            </a:r>
            <a:r>
              <a:rPr lang="en-US" dirty="0"/>
              <a:t>--------------------------</a:t>
            </a:r>
            <a:endParaRPr lang="en-US" dirty="0">
              <a:cs typeface="Calibri"/>
            </a:endParaRPr>
          </a:p>
          <a:p>
            <a:r>
              <a:rPr lang="en-US" dirty="0"/>
              <a:t>Team generated histogram for comparison of two models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12</a:t>
            </a:fld>
            <a:endParaRPr lang="en-US" dirty="0"/>
          </a:p>
        </p:txBody>
      </p:sp>
    </p:spTree>
    <p:extLst>
      <p:ext uri="{BB962C8B-B14F-4D97-AF65-F5344CB8AC3E}">
        <p14:creationId xmlns:p14="http://schemas.microsoft.com/office/powerpoint/2010/main" val="28512062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Wangdrak:</a:t>
            </a:r>
          </a:p>
          <a:p>
            <a:endParaRPr lang="en-US" dirty="0">
              <a:cs typeface="Calibri"/>
            </a:endParaRPr>
          </a:p>
          <a:p>
            <a:r>
              <a:rPr lang="en-US" dirty="0">
                <a:cs typeface="Calibri"/>
              </a:rPr>
              <a:t>To test the validity of our crop mask, a number of statistical measurements were calculated for the crop mask using the prediction results from the confusion matrices. </a:t>
            </a:r>
          </a:p>
          <a:p>
            <a:r>
              <a:rPr lang="en-US" dirty="0">
                <a:cs typeface="Calibri"/>
              </a:rPr>
              <a:t>Using the points from the DOA as our validation set, we found that we can be fairly confident that our model is successful in distinguishing rice and non-rice areas with an accuracy score of 91.8%. </a:t>
            </a:r>
          </a:p>
          <a:p>
            <a:r>
              <a:rPr lang="en-US" dirty="0">
                <a:cs typeface="Calibri"/>
              </a:rPr>
              <a:t>The model has a </a:t>
            </a:r>
            <a:r>
              <a:rPr lang="en-SG" sz="1200" b="0" i="0" kern="1200" dirty="0">
                <a:solidFill>
                  <a:schemeClr val="tx1"/>
                </a:solidFill>
                <a:effectLst/>
                <a:latin typeface="+mn-lt"/>
                <a:ea typeface="+mn-ea"/>
                <a:cs typeface="+mn-cs"/>
              </a:rPr>
              <a:t>Cohen’s Kappa score of 83% which is a more strict quantitative measure of reliability for two observers that are rating the same thing.</a:t>
            </a:r>
            <a:r>
              <a:rPr lang="en-US" dirty="0">
                <a:cs typeface="Calibri"/>
              </a:rPr>
              <a:t> </a:t>
            </a:r>
          </a:p>
          <a:p>
            <a:r>
              <a:rPr lang="en-US" dirty="0">
                <a:cs typeface="Calibri"/>
              </a:rPr>
              <a:t>The F score was found to be 92% which is another accuracy statistic </a:t>
            </a:r>
            <a:r>
              <a:rPr lang="en-SG" sz="1200" b="0" i="0" kern="1200" dirty="0">
                <a:solidFill>
                  <a:schemeClr val="tx1"/>
                </a:solidFill>
                <a:effectLst/>
                <a:latin typeface="+mn-lt"/>
                <a:ea typeface="+mn-ea"/>
                <a:cs typeface="+mn-cs"/>
              </a:rPr>
              <a:t>combining the precision and recall of the model.</a:t>
            </a:r>
            <a:r>
              <a:rPr lang="en-US" dirty="0">
                <a:cs typeface="Calibri"/>
              </a:rPr>
              <a:t> </a:t>
            </a:r>
          </a:p>
          <a:p>
            <a:r>
              <a:rPr lang="en-US" dirty="0">
                <a:cs typeface="Calibri"/>
              </a:rPr>
              <a:t>In all the statistical measurements, the CART model which is our baseline model to compare to, performs fairly well but has a lower score showing the robustness of the Random Forest Model as a tool in classification.</a:t>
            </a:r>
          </a:p>
          <a:p>
            <a:endParaRPr lang="en-US" dirty="0">
              <a:cs typeface="Calibri"/>
            </a:endParaRPr>
          </a:p>
          <a:p>
            <a:r>
              <a:rPr lang="en-US" dirty="0"/>
              <a:t>--------------------------</a:t>
            </a:r>
          </a:p>
          <a:p>
            <a:r>
              <a:rPr lang="en-US" dirty="0"/>
              <a:t>Team generated table for comparison of two models</a:t>
            </a:r>
          </a:p>
          <a:p>
            <a:r>
              <a:rPr lang="en-US" dirty="0">
                <a:cs typeface="Calibri"/>
              </a:rPr>
              <a:t>----------------------------</a:t>
            </a:r>
          </a:p>
          <a:p>
            <a:r>
              <a:rPr lang="en-US" dirty="0"/>
              <a:t>_ _ _ _ _ _ _ _ _ _ _ _ _ _ _ _ _ _ _ _ _ _ _</a:t>
            </a:r>
          </a:p>
          <a:p>
            <a:endParaRPr lang="en-US" dirty="0"/>
          </a:p>
          <a:p>
            <a:r>
              <a:rPr lang="en-US" dirty="0"/>
              <a:t>Image 1,2, and 3 credit: Nidup Dorji</a:t>
            </a:r>
          </a:p>
          <a:p>
            <a:r>
              <a:rPr lang="en-US" dirty="0"/>
              <a:t>Image source: Department of Agriculture</a:t>
            </a:r>
          </a:p>
          <a:p>
            <a:r>
              <a:rPr lang="en-US" dirty="0"/>
              <a:t>Image license: Permission to use</a:t>
            </a: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13</a:t>
            </a:fld>
            <a:endParaRPr lang="en-US" dirty="0"/>
          </a:p>
        </p:txBody>
      </p:sp>
    </p:spTree>
    <p:extLst>
      <p:ext uri="{BB962C8B-B14F-4D97-AF65-F5344CB8AC3E}">
        <p14:creationId xmlns:p14="http://schemas.microsoft.com/office/powerpoint/2010/main" val="3421705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Sherab:</a:t>
            </a:r>
          </a:p>
          <a:p>
            <a:r>
              <a:rPr lang="en-US" dirty="0">
                <a:cs typeface="Calibri"/>
              </a:rPr>
              <a:t>After all these comparisons, the team concluded that the RF model proved to be a better classifying algorithm for creating the rice mask for Bhutan. </a:t>
            </a:r>
          </a:p>
          <a:p>
            <a:r>
              <a:rPr lang="en-US" dirty="0">
                <a:cs typeface="Calibri"/>
              </a:rPr>
              <a:t>As the final result, the team generated separate rice mask for each of the eight districts.</a:t>
            </a: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14</a:t>
            </a:fld>
            <a:endParaRPr lang="en-US" dirty="0"/>
          </a:p>
        </p:txBody>
      </p:sp>
    </p:spTree>
    <p:extLst>
      <p:ext uri="{BB962C8B-B14F-4D97-AF65-F5344CB8AC3E}">
        <p14:creationId xmlns:p14="http://schemas.microsoft.com/office/powerpoint/2010/main" val="4220968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Sherab:</a:t>
            </a:r>
          </a:p>
          <a:p>
            <a:r>
              <a:rPr lang="en-US" dirty="0"/>
              <a:t>The districts elaborated here are Paro, Punakha, Wangduephodrang and Trongsa with it’s respective crop mask for rice. The crop masks for rice were displayed over satellite image that gives us an idea of topography and location of most rice farms, i.e., on mountain hill and/or between foothills of mountains. </a:t>
            </a:r>
          </a:p>
          <a:p>
            <a:r>
              <a:rPr lang="en-US" dirty="0">
                <a:cs typeface="Calibri"/>
              </a:rPr>
              <a:t>Most rice cultivation was identified in and around the central regions of the country.</a:t>
            </a:r>
          </a:p>
          <a:p>
            <a:endParaRPr lang="en-US" dirty="0">
              <a:cs typeface="Calibri"/>
            </a:endParaRPr>
          </a:p>
          <a:p>
            <a:r>
              <a:rPr lang="en-US" dirty="0"/>
              <a:t>--------------------------</a:t>
            </a:r>
            <a:endParaRPr lang="en-US" dirty="0">
              <a:cs typeface="Calibri"/>
            </a:endParaRPr>
          </a:p>
          <a:p>
            <a:r>
              <a:rPr lang="en-US" dirty="0"/>
              <a:t>Team generated figures for crop mask</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15</a:t>
            </a:fld>
            <a:endParaRPr lang="en-US" dirty="0"/>
          </a:p>
        </p:txBody>
      </p:sp>
    </p:spTree>
    <p:extLst>
      <p:ext uri="{BB962C8B-B14F-4D97-AF65-F5344CB8AC3E}">
        <p14:creationId xmlns:p14="http://schemas.microsoft.com/office/powerpoint/2010/main" val="14402380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Sherab:</a:t>
            </a:r>
          </a:p>
          <a:p>
            <a:r>
              <a:rPr lang="en-US" dirty="0"/>
              <a:t>The districts from Southern Bhutan where the rice cultivation were identified were in Samtse, Sarpang, Zhemgang, and Samdrup Jongkhar.  Fewer rice cultivation were observed in South than the central Bhutan. However, location of rice farms remain consistent. </a:t>
            </a:r>
            <a:endParaRPr lang="en-US" dirty="0">
              <a:cs typeface="Calibri"/>
            </a:endParaRPr>
          </a:p>
          <a:p>
            <a:endParaRPr lang="en-US" dirty="0"/>
          </a:p>
          <a:p>
            <a:endParaRPr lang="en-US" dirty="0"/>
          </a:p>
          <a:p>
            <a:r>
              <a:rPr lang="en-US" dirty="0"/>
              <a:t>--------------------------</a:t>
            </a:r>
            <a:endParaRPr lang="en-US" dirty="0">
              <a:cs typeface="Calibri"/>
            </a:endParaRPr>
          </a:p>
          <a:p>
            <a:r>
              <a:rPr lang="en-US" dirty="0"/>
              <a:t>Team generated figures for crop mask</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16</a:t>
            </a:fld>
            <a:endParaRPr lang="en-US" dirty="0"/>
          </a:p>
        </p:txBody>
      </p:sp>
    </p:spTree>
    <p:extLst>
      <p:ext uri="{BB962C8B-B14F-4D97-AF65-F5344CB8AC3E}">
        <p14:creationId xmlns:p14="http://schemas.microsoft.com/office/powerpoint/2010/main" val="1850400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Sherab:</a:t>
            </a:r>
          </a:p>
          <a:p>
            <a:r>
              <a:rPr lang="en-US" dirty="0">
                <a:cs typeface="Calibri"/>
              </a:rPr>
              <a:t>To give a better view of how well the random forest model works, we randomly zoomed into some of the study regions. </a:t>
            </a:r>
          </a:p>
          <a:p>
            <a:r>
              <a:rPr lang="en-US" dirty="0">
                <a:cs typeface="Calibri"/>
              </a:rPr>
              <a:t>The images to the left shows the satellite view of zoomed area and the image to the right is same area but with our random forest model. Our model highlights all the paddy fields in that area with orange shades saying that those area are rice. On the other hand, the model is ignoring non-rice areas such as the water bodies – river, sands, buildings, roads and some bushes in between the paddy fields. </a:t>
            </a:r>
          </a:p>
          <a:p>
            <a:endParaRPr lang="en-US" dirty="0">
              <a:cs typeface="Calibri"/>
            </a:endParaRPr>
          </a:p>
          <a:p>
            <a:r>
              <a:rPr lang="en-US" dirty="0"/>
              <a:t>--------------------------</a:t>
            </a:r>
            <a:endParaRPr lang="en-US" dirty="0">
              <a:cs typeface="Calibri"/>
            </a:endParaRPr>
          </a:p>
          <a:p>
            <a:r>
              <a:rPr lang="en-US" dirty="0"/>
              <a:t>Team generated figures for crop mask</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17</a:t>
            </a:fld>
            <a:endParaRPr lang="en-US" dirty="0"/>
          </a:p>
        </p:txBody>
      </p:sp>
    </p:spTree>
    <p:extLst>
      <p:ext uri="{BB962C8B-B14F-4D97-AF65-F5344CB8AC3E}">
        <p14:creationId xmlns:p14="http://schemas.microsoft.com/office/powerpoint/2010/main" val="1183552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Yeshey:</a:t>
            </a:r>
          </a:p>
          <a:p>
            <a:r>
              <a:rPr lang="en-US" dirty="0">
                <a:cs typeface="Calibri"/>
              </a:rPr>
              <a:t>- The team successfully developed the crop mask for rice using the random forest classifier for the eight districts of Bhutan. </a:t>
            </a:r>
          </a:p>
          <a:p>
            <a:endParaRPr lang="en-US" dirty="0">
              <a:cs typeface="Calibri"/>
            </a:endParaRPr>
          </a:p>
          <a:p>
            <a:r>
              <a:rPr lang="en-US" dirty="0">
                <a:cs typeface="Calibri"/>
              </a:rPr>
              <a:t>- Visually, our random forest model has proved to be more accurate and precise than the CART model as the result being more robust using the RF classifier. </a:t>
            </a:r>
          </a:p>
          <a:p>
            <a:endParaRPr lang="en-US" dirty="0">
              <a:cs typeface="Calibri"/>
            </a:endParaRPr>
          </a:p>
          <a:p>
            <a:r>
              <a:rPr lang="en-US" dirty="0">
                <a:cs typeface="Calibri"/>
              </a:rPr>
              <a:t>- The RF model gave equal level of importance between the various indices which includes the optical indices, polarization indices and the Tasseled cap. </a:t>
            </a:r>
          </a:p>
          <a:p>
            <a:endParaRPr lang="en-US" dirty="0">
              <a:cs typeface="Calibri"/>
            </a:endParaRPr>
          </a:p>
          <a:p>
            <a:r>
              <a:rPr lang="en-US" dirty="0">
                <a:cs typeface="Calibri"/>
              </a:rPr>
              <a:t>- Statistically, our Random Forest model was 91.8% accurate while on the other hand, the CART model was only 82.9% accurate. The differences between the statistical values could be explained by various errors and uncertainties. </a:t>
            </a:r>
            <a:endParaRPr lang="en-US" dirty="0"/>
          </a:p>
          <a:p>
            <a:pPr marL="171450" indent="-171450">
              <a:buFontTx/>
              <a:buChar char="-"/>
            </a:pPr>
            <a:endParaRPr lang="en-US" dirty="0"/>
          </a:p>
          <a:p>
            <a:endParaRPr lang="en-US" dirty="0">
              <a:cs typeface="Calibri"/>
            </a:endParaRPr>
          </a:p>
          <a:p>
            <a:r>
              <a:rPr lang="en-US" dirty="0"/>
              <a:t>Image credit: Nidup Dorji </a:t>
            </a:r>
            <a:endParaRPr lang="en-US" dirty="0">
              <a:cs typeface="Calibri"/>
            </a:endParaRPr>
          </a:p>
          <a:p>
            <a:r>
              <a:rPr lang="en-US" dirty="0"/>
              <a:t>Image source: Department of Agriculture </a:t>
            </a:r>
            <a:endParaRPr lang="en-US" dirty="0">
              <a:cs typeface="Calibri"/>
            </a:endParaRPr>
          </a:p>
          <a:p>
            <a:r>
              <a:rPr lang="en-US" dirty="0"/>
              <a:t>Image license: Permission to use </a:t>
            </a:r>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18</a:t>
            </a:fld>
            <a:endParaRPr lang="en-US" dirty="0"/>
          </a:p>
        </p:txBody>
      </p:sp>
    </p:spTree>
    <p:extLst>
      <p:ext uri="{BB962C8B-B14F-4D97-AF65-F5344CB8AC3E}">
        <p14:creationId xmlns:p14="http://schemas.microsoft.com/office/powerpoint/2010/main" val="21894700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Wangdrak:</a:t>
            </a:r>
          </a:p>
          <a:p>
            <a:endParaRPr lang="en-US" dirty="0"/>
          </a:p>
          <a:p>
            <a:r>
              <a:rPr lang="en-US" dirty="0"/>
              <a:t>Every satellite has its limitations, and the highly mountainous terrain makes it more difficult for the images to be processed in our data for rice classification. Also, the images and information of rice fields captured by the satellite are not uniform. Depending on the general environment of the district and also when the image was captured, these introduce diversity on what the random forest model considers to be rice.</a:t>
            </a:r>
            <a:endParaRPr lang="en-US" dirty="0">
              <a:cs typeface="Calibri"/>
            </a:endParaRPr>
          </a:p>
          <a:p>
            <a:endParaRPr lang="en-US" dirty="0">
              <a:cs typeface="Calibri"/>
            </a:endParaRPr>
          </a:p>
          <a:p>
            <a:r>
              <a:rPr lang="en-US" dirty="0"/>
              <a:t>In collection of rice plots, it is very likely that there were human errors such as biasness and random errors. The RF model's accuracy, especially in a classification problem like ours, is dependent on the randomness introduced into the training set so it is heavily dependent on the initial rice points which we feed into the model. </a:t>
            </a:r>
            <a:endParaRPr lang="en-US" dirty="0">
              <a:cs typeface="Calibri" panose="020F0502020204030204"/>
            </a:endParaRPr>
          </a:p>
          <a:p>
            <a:endParaRPr lang="en-US" dirty="0">
              <a:cs typeface="Calibri" panose="020F0502020204030204"/>
            </a:endParaRPr>
          </a:p>
          <a:p>
            <a:r>
              <a:rPr lang="en-SG" dirty="0"/>
              <a:t>The random forest model is an ensemble of multiple decision trees which suffers interpretability as it is primarily a measure of statistical significance. It is difficult to isolate a single study variables from a collection of many and determine the significance of each variable for rice classification.</a:t>
            </a:r>
            <a:endParaRPr lang="en-US" dirty="0"/>
          </a:p>
          <a:p>
            <a:endParaRPr lang="en-SG" dirty="0"/>
          </a:p>
          <a:p>
            <a:r>
              <a:rPr lang="en-US" dirty="0"/>
              <a:t>The RF model's is only as powerful as the amount and variation of data that it has been trained on,  hence, further work is needed to validate the significance of the findings</a:t>
            </a:r>
            <a:endParaRPr lang="en-US" dirty="0">
              <a:cs typeface="Calibri"/>
            </a:endParaRPr>
          </a:p>
          <a:p>
            <a:endParaRPr lang="en-US" dirty="0">
              <a:cs typeface="Calibri"/>
            </a:endParaRPr>
          </a:p>
          <a:p>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19</a:t>
            </a:fld>
            <a:endParaRPr lang="en-US" dirty="0"/>
          </a:p>
        </p:txBody>
      </p:sp>
    </p:spTree>
    <p:extLst>
      <p:ext uri="{BB962C8B-B14F-4D97-AF65-F5344CB8AC3E}">
        <p14:creationId xmlns:p14="http://schemas.microsoft.com/office/powerpoint/2010/main" val="8058663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Yeshey:</a:t>
            </a:r>
          </a:p>
          <a:p>
            <a:r>
              <a:rPr lang="en-US" dirty="0"/>
              <a:t>The second term of this project will build upon the first term’s sampling methodology and crop mask to expand the overall area assessed in Bhutan. </a:t>
            </a:r>
            <a:endParaRPr lang="en-US" dirty="0">
              <a:cs typeface="Calibri"/>
            </a:endParaRPr>
          </a:p>
          <a:p>
            <a:r>
              <a:rPr lang="en-US" dirty="0"/>
              <a:t>It will also incorporate additional crop types into the crop mask protocol and determine the healthiness of crop varieties within the region. </a:t>
            </a:r>
            <a:endParaRPr lang="en-US" dirty="0">
              <a:cs typeface="Calibri"/>
            </a:endParaRPr>
          </a:p>
          <a:p>
            <a:r>
              <a:rPr lang="en-US" dirty="0"/>
              <a:t>The continuation project will also provide a video tutorial so partners can replicate these sampling methods and utilize NASA Earth observations in the future. </a:t>
            </a:r>
            <a:endParaRPr lang="en-US" dirty="0">
              <a:cs typeface="Calibri"/>
            </a:endParaRPr>
          </a:p>
          <a:p>
            <a:r>
              <a:rPr lang="en-US" dirty="0"/>
              <a:t>These end products will help partners meet their goal of remotely defining agricultural regions in Bhutan. </a:t>
            </a:r>
            <a:endParaRPr lang="en-US" dirty="0">
              <a:cs typeface="Calibri"/>
            </a:endParaRPr>
          </a:p>
          <a:p>
            <a:endParaRPr lang="en-US" dirty="0"/>
          </a:p>
          <a:p>
            <a:endParaRPr lang="en-US" dirty="0"/>
          </a:p>
          <a:p>
            <a:r>
              <a:rPr lang="en-US" dirty="0"/>
              <a:t>Image credit: Nidup Dorji</a:t>
            </a:r>
            <a:endParaRPr lang="en-US" dirty="0">
              <a:cs typeface="Calibri"/>
            </a:endParaRPr>
          </a:p>
          <a:p>
            <a:r>
              <a:rPr lang="en-US" dirty="0"/>
              <a:t>Image source: Department of Agriculture</a:t>
            </a:r>
            <a:endParaRPr lang="en-US" dirty="0">
              <a:cs typeface="Calibri"/>
            </a:endParaRPr>
          </a:p>
          <a:p>
            <a:r>
              <a:rPr lang="en-US" dirty="0"/>
              <a:t>Image license: Permission to use</a:t>
            </a: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FFF554-9721-473E-B7E3-8AF7A285E57C}" type="slidenum">
              <a:rPr lang="en-US" smtClean="0"/>
              <a:t>20</a:t>
            </a:fld>
            <a:endParaRPr lang="en-US" dirty="0"/>
          </a:p>
        </p:txBody>
      </p:sp>
    </p:spTree>
    <p:extLst>
      <p:ext uri="{BB962C8B-B14F-4D97-AF65-F5344CB8AC3E}">
        <p14:creationId xmlns:p14="http://schemas.microsoft.com/office/powerpoint/2010/main" val="2699498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Yeshey :</a:t>
            </a:r>
          </a:p>
          <a:p>
            <a:r>
              <a:rPr lang="en-US" dirty="0">
                <a:cs typeface="Calibri"/>
              </a:rPr>
              <a:t>Lastly, we would like to thank our science advisors, partners, and project fellow for their influence in our work. </a:t>
            </a:r>
            <a:endParaRPr lang="en-US" dirty="0"/>
          </a:p>
        </p:txBody>
      </p:sp>
      <p:sp>
        <p:nvSpPr>
          <p:cNvPr id="4" name="Slide Number Placeholder 3"/>
          <p:cNvSpPr>
            <a:spLocks noGrp="1"/>
          </p:cNvSpPr>
          <p:nvPr>
            <p:ph type="sldNum" sz="quarter" idx="10"/>
          </p:nvPr>
        </p:nvSpPr>
        <p:spPr/>
        <p:txBody>
          <a:bodyPr/>
          <a:lstStyle/>
          <a:p>
            <a:fld id="{66EE4239-191D-4388-B0F5-1C5222233620}" type="slidenum">
              <a:rPr lang="en-US" smtClean="0"/>
              <a:t>21</a:t>
            </a:fld>
            <a:endParaRPr lang="en-US" dirty="0"/>
          </a:p>
        </p:txBody>
      </p:sp>
    </p:spTree>
    <p:extLst>
      <p:ext uri="{BB962C8B-B14F-4D97-AF65-F5344CB8AC3E}">
        <p14:creationId xmlns:p14="http://schemas.microsoft.com/office/powerpoint/2010/main" val="3213969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Backup slides.</a:t>
            </a:r>
            <a:endParaRPr lang="en-US" dirty="0"/>
          </a:p>
        </p:txBody>
      </p:sp>
      <p:sp>
        <p:nvSpPr>
          <p:cNvPr id="4" name="Slide Number Placeholder 3"/>
          <p:cNvSpPr>
            <a:spLocks noGrp="1"/>
          </p:cNvSpPr>
          <p:nvPr>
            <p:ph type="sldNum" sz="quarter" idx="5"/>
          </p:nvPr>
        </p:nvSpPr>
        <p:spPr/>
        <p:txBody>
          <a:bodyPr/>
          <a:lstStyle/>
          <a:p>
            <a:fld id="{59FFF554-9721-473E-B7E3-8AF7A285E57C}" type="slidenum">
              <a:rPr lang="en-US" smtClean="0"/>
              <a:t>22</a:t>
            </a:fld>
            <a:endParaRPr lang="en-US" dirty="0"/>
          </a:p>
        </p:txBody>
      </p:sp>
    </p:spTree>
    <p:extLst>
      <p:ext uri="{BB962C8B-B14F-4D97-AF65-F5344CB8AC3E}">
        <p14:creationId xmlns:p14="http://schemas.microsoft.com/office/powerpoint/2010/main" val="25352917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3A77A30-03B4-409D-8880-F400F3E094C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1670" r="18183"/>
          <a:stretch/>
        </p:blipFill>
        <p:spPr>
          <a:xfrm>
            <a:off x="0" y="0"/>
            <a:ext cx="5576047" cy="6099048"/>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Rounded Rectangle 25"/>
          <p:cNvSpPr/>
          <p:nvPr userDrawn="1"/>
        </p:nvSpPr>
        <p:spPr>
          <a:xfrm>
            <a:off x="-143435" y="6091356"/>
            <a:ext cx="12505764" cy="314088"/>
          </a:xfrm>
          <a:prstGeom prst="roundRect">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679785" y="4941482"/>
            <a:ext cx="393419" cy="393419"/>
          </a:xfrm>
          <a:prstGeom prst="rect">
            <a:avLst/>
          </a:prstGeom>
        </p:spPr>
      </p:pic>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CD7142"/>
                </a:solidFill>
                <a:latin typeface="Century Gothic" panose="020B0502020202020204" pitchFamily="34" charset="0"/>
              </a:rPr>
              <a:t>| </a:t>
            </a:r>
            <a:r>
              <a:rPr lang="en-US" sz="1600" spc="100" baseline="0" dirty="0">
                <a:solidFill>
                  <a:srgbClr val="CD7142"/>
                </a:solidFill>
                <a:latin typeface="Century Gothic" panose="020B0502020202020204" pitchFamily="34" charset="0"/>
              </a:rPr>
              <a:t>Fall 2021</a:t>
            </a:r>
          </a:p>
        </p:txBody>
      </p:sp>
      <p:sp>
        <p:nvSpPr>
          <p:cNvPr id="6" name="Oval 5"/>
          <p:cNvSpPr/>
          <p:nvPr userDrawn="1"/>
        </p:nvSpPr>
        <p:spPr>
          <a:xfrm>
            <a:off x="10984705" y="5682402"/>
            <a:ext cx="1075765" cy="1075765"/>
          </a:xfrm>
          <a:prstGeom prst="ellipse">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1093682" y="5791379"/>
            <a:ext cx="857810" cy="857810"/>
          </a:xfrm>
          <a:prstGeom prst="rect">
            <a:avLst/>
          </a:prstGeom>
        </p:spPr>
      </p:pic>
      <p:pic>
        <p:nvPicPr>
          <p:cNvPr id="36" name="Picture 35"/>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495300" y="6175312"/>
            <a:ext cx="993971" cy="161713"/>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userDrawn="1">
          <p15:clr>
            <a:srgbClr val="FBAE40"/>
          </p15:clr>
        </p15:guide>
        <p15:guide id="5" pos="4296" userDrawn="1">
          <p15:clr>
            <a:srgbClr val="FBAE40"/>
          </p15:clr>
        </p15:guide>
        <p15:guide id="6"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6576497"/>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grpSp>
        <p:nvGrpSpPr>
          <p:cNvPr id="2" name="Group 1"/>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60284" y="6142182"/>
              <a:ext cx="634484" cy="634484"/>
            </a:xfrm>
            <a:prstGeom prst="ellipse">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4558" y="6206456"/>
            <a:ext cx="505935" cy="505935"/>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grpSp>
        <p:nvGrpSpPr>
          <p:cNvPr id="3" name="Group 2"/>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CD714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42332" y="6206456"/>
            <a:ext cx="505935" cy="505935"/>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B0502020202020204" pitchFamily="34" charset="0"/>
              </a:rPr>
              <a:t>ACKNOWLEDGEMENTS</a:t>
            </a:r>
          </a:p>
        </p:txBody>
      </p:sp>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995113" y="1870322"/>
            <a:ext cx="4201774" cy="4201774"/>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30154" y="540290"/>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241661"/>
      </p:ext>
    </p:extLst>
  </p:cSld>
  <p:clrMap bg1="lt1" tx1="dk1" bg2="lt2" tx2="dk2" accent1="accent1" accent2="accent2" accent3="accent3" accent4="accent4" accent5="accent5" accent6="accent6" hlink="hlink" folHlink="folHlink"/>
  <p:sldLayoutIdLst>
    <p:sldLayoutId id="2147483716" r:id="rId1"/>
    <p:sldLayoutId id="2147483718" r:id="rId2"/>
    <p:sldLayoutId id="2147483722" r:id="rId3"/>
    <p:sldLayoutId id="2147483723" r:id="rId4"/>
    <p:sldLayoutId id="2147483717" r:id="rId5"/>
    <p:sldLayoutId id="2147483719" r:id="rId6"/>
    <p:sldLayoutId id="2147483721" r:id="rId7"/>
    <p:sldLayoutId id="214748372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orient="horz" pos="480" userDrawn="1">
          <p15:clr>
            <a:srgbClr val="F26B43"/>
          </p15:clr>
        </p15:guide>
        <p15:guide id="3" orient="horz" pos="216" userDrawn="1">
          <p15:clr>
            <a:srgbClr val="F26B43"/>
          </p15:clr>
        </p15:guide>
        <p15:guide id="4" pos="7320" userDrawn="1">
          <p15:clr>
            <a:srgbClr val="F26B43"/>
          </p15:clr>
        </p15:guide>
        <p15:guide id="5" pos="758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49234" y="5754035"/>
            <a:ext cx="2162772" cy="338554"/>
          </a:xfrm>
          <a:prstGeom prst="rect">
            <a:avLst/>
          </a:prstGeom>
        </p:spPr>
        <p:txBody>
          <a:bodyPr wrap="none" lIns="91440" tIns="45720" rIns="91440" bIns="45720" anchor="t">
            <a:spAutoFit/>
          </a:bodyPr>
          <a:lstStyle/>
          <a:p>
            <a:r>
              <a:rPr lang="en-US" sz="1600" dirty="0">
                <a:solidFill>
                  <a:srgbClr val="CD7142"/>
                </a:solidFill>
                <a:latin typeface="Century Gothic"/>
              </a:rPr>
              <a:t>Alabama</a:t>
            </a:r>
            <a:r>
              <a:rPr lang="en-US" sz="1600" dirty="0">
                <a:solidFill>
                  <a:srgbClr val="B73B52"/>
                </a:solidFill>
                <a:latin typeface="Century Gothic"/>
              </a:rPr>
              <a:t> – </a:t>
            </a:r>
            <a:r>
              <a:rPr lang="en-US" sz="1600" dirty="0">
                <a:solidFill>
                  <a:srgbClr val="CD7142"/>
                </a:solidFill>
                <a:latin typeface="Century Gothic"/>
              </a:rPr>
              <a:t>Marshall</a:t>
            </a:r>
          </a:p>
        </p:txBody>
      </p:sp>
      <p:sp>
        <p:nvSpPr>
          <p:cNvPr id="3" name="Title 1"/>
          <p:cNvSpPr txBox="1">
            <a:spLocks/>
          </p:cNvSpPr>
          <p:nvPr/>
        </p:nvSpPr>
        <p:spPr>
          <a:xfrm>
            <a:off x="6097575" y="1827916"/>
            <a:ext cx="4890496" cy="1021339"/>
          </a:xfrm>
          <a:prstGeom prst="rect">
            <a:avLst/>
          </a:prstGeom>
        </p:spPr>
        <p:txBody>
          <a:bodyPr lIns="91440" tIns="45720" rIns="91440" bIns="45720"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l"/>
            <a:r>
              <a:rPr lang="en-US" sz="3700" spc="0" dirty="0">
                <a:solidFill>
                  <a:srgbClr val="CD7142"/>
                </a:solidFill>
                <a:latin typeface="Century Gothic"/>
              </a:rPr>
              <a:t>BHUTAN</a:t>
            </a:r>
          </a:p>
          <a:p>
            <a:pPr algn="l"/>
            <a:r>
              <a:rPr lang="en-US" sz="2800" b="0" spc="0" dirty="0">
                <a:solidFill>
                  <a:srgbClr val="CD7142"/>
                </a:solidFill>
                <a:latin typeface="Century Gothic"/>
              </a:rPr>
              <a:t>Agriculture</a:t>
            </a:r>
            <a:endParaRPr lang="en-US" sz="2800" b="0" dirty="0"/>
          </a:p>
        </p:txBody>
      </p:sp>
      <p:sp>
        <p:nvSpPr>
          <p:cNvPr id="4" name="Subtitle 2"/>
          <p:cNvSpPr txBox="1">
            <a:spLocks/>
          </p:cNvSpPr>
          <p:nvPr/>
        </p:nvSpPr>
        <p:spPr>
          <a:xfrm>
            <a:off x="6097575" y="3082153"/>
            <a:ext cx="5370525" cy="1098086"/>
          </a:xfrm>
          <a:prstGeom prst="rect">
            <a:avLst/>
          </a:prstGeom>
        </p:spPr>
        <p:txBody>
          <a:bodyPr lIns="91440" tIns="45720" rIns="91440" bIns="45720" anchor="t"/>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800" dirty="0">
                <a:solidFill>
                  <a:schemeClr val="tx1">
                    <a:lumMod val="75000"/>
                    <a:lumOff val="25000"/>
                  </a:schemeClr>
                </a:solidFill>
                <a:latin typeface="Century Gothic"/>
              </a:rPr>
              <a:t>Developing a Crop Mask for Rice and Creating a Data Collection Protocol Utilizing Remotely Sensed Data in Bhutan</a:t>
            </a:r>
            <a:endParaRPr lang="en-US" sz="2800" dirty="0">
              <a:solidFill>
                <a:schemeClr val="tx1">
                  <a:lumMod val="75000"/>
                  <a:lumOff val="25000"/>
                </a:schemeClr>
              </a:solidFill>
            </a:endParaRPr>
          </a:p>
        </p:txBody>
      </p:sp>
      <p:sp>
        <p:nvSpPr>
          <p:cNvPr id="5" name="TextBox 4"/>
          <p:cNvSpPr txBox="1"/>
          <p:nvPr/>
        </p:nvSpPr>
        <p:spPr>
          <a:xfrm>
            <a:off x="6097574" y="4868450"/>
            <a:ext cx="5264109" cy="523220"/>
          </a:xfrm>
          <a:prstGeom prst="rect">
            <a:avLst/>
          </a:prstGeom>
          <a:noFill/>
        </p:spPr>
        <p:txBody>
          <a:bodyPr wrap="square" lIns="91440" tIns="45720" rIns="91440" bIns="45720" rtlCol="0" anchor="t">
            <a:spAutoFit/>
          </a:bodyPr>
          <a:lstStyle/>
          <a:p>
            <a:r>
              <a:rPr lang="en-US" sz="1400" dirty="0">
                <a:solidFill>
                  <a:schemeClr val="tx1">
                    <a:lumMod val="75000"/>
                    <a:lumOff val="25000"/>
                  </a:schemeClr>
                </a:solidFill>
                <a:latin typeface="Century Gothic"/>
              </a:rPr>
              <a:t>Yeshey Seldon, Kusal Khandal, Sherab Dolma, &amp; Wangdrak Dorji</a:t>
            </a:r>
            <a:endParaRPr lang="en-US" dirty="0">
              <a:solidFill>
                <a:schemeClr val="tx1">
                  <a:lumMod val="75000"/>
                  <a:lumOff val="25000"/>
                </a:schemeClr>
              </a:solidFill>
            </a:endParaRPr>
          </a:p>
        </p:txBody>
      </p:sp>
    </p:spTree>
    <p:extLst>
      <p:ext uri="{BB962C8B-B14F-4D97-AF65-F5344CB8AC3E}">
        <p14:creationId xmlns:p14="http://schemas.microsoft.com/office/powerpoint/2010/main" val="3457887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9092BE78-17E6-4E37-88AE-323788E29A2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73" t="16553" r="5681" b="16324"/>
          <a:stretch/>
        </p:blipFill>
        <p:spPr>
          <a:xfrm>
            <a:off x="59414" y="1817862"/>
            <a:ext cx="7504033" cy="43857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69D78548-A1D0-4922-BBC3-FAA44A189329}"/>
              </a:ext>
            </a:extLst>
          </p:cNvPr>
          <p:cNvSpPr txBox="1"/>
          <p:nvPr/>
        </p:nvSpPr>
        <p:spPr>
          <a:xfrm>
            <a:off x="2439832" y="3827939"/>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3F3F3F"/>
                </a:solidFill>
                <a:latin typeface="Century Gothic"/>
              </a:rPr>
              <a:t>Wangdue-</a:t>
            </a:r>
            <a:endParaRPr lang="en-US" sz="1200" dirty="0">
              <a:solidFill>
                <a:srgbClr val="3F3F3F"/>
              </a:solidFill>
            </a:endParaRPr>
          </a:p>
          <a:p>
            <a:pPr algn="l"/>
            <a:r>
              <a:rPr lang="en-US" sz="1200" dirty="0">
                <a:solidFill>
                  <a:srgbClr val="3F3F3F"/>
                </a:solidFill>
                <a:latin typeface="Century Gothic"/>
              </a:rPr>
              <a:t>phodrang</a:t>
            </a:r>
            <a:endParaRPr lang="en-US" sz="1200" dirty="0">
              <a:solidFill>
                <a:srgbClr val="3F3F3F"/>
              </a:solidFill>
            </a:endParaRPr>
          </a:p>
        </p:txBody>
      </p:sp>
      <p:sp>
        <p:nvSpPr>
          <p:cNvPr id="13" name="TextBox 12">
            <a:extLst>
              <a:ext uri="{FF2B5EF4-FFF2-40B4-BE49-F238E27FC236}">
                <a16:creationId xmlns:a16="http://schemas.microsoft.com/office/drawing/2014/main" id="{92B13991-528C-4DAF-AB0D-3889397DC35D}"/>
              </a:ext>
            </a:extLst>
          </p:cNvPr>
          <p:cNvSpPr txBox="1"/>
          <p:nvPr/>
        </p:nvSpPr>
        <p:spPr>
          <a:xfrm>
            <a:off x="2153642" y="3376590"/>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3F3F3F"/>
                </a:solidFill>
                <a:latin typeface="Century Gothic"/>
              </a:rPr>
              <a:t>Punakha</a:t>
            </a:r>
          </a:p>
        </p:txBody>
      </p:sp>
      <p:sp>
        <p:nvSpPr>
          <p:cNvPr id="14" name="TextBox 13">
            <a:extLst>
              <a:ext uri="{FF2B5EF4-FFF2-40B4-BE49-F238E27FC236}">
                <a16:creationId xmlns:a16="http://schemas.microsoft.com/office/drawing/2014/main" id="{9DDB100D-70AF-46BD-AB4A-759C2E858BD8}"/>
              </a:ext>
            </a:extLst>
          </p:cNvPr>
          <p:cNvSpPr txBox="1"/>
          <p:nvPr/>
        </p:nvSpPr>
        <p:spPr>
          <a:xfrm>
            <a:off x="1230753" y="3694233"/>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3F3F3F"/>
                </a:solidFill>
                <a:latin typeface="Century Gothic"/>
              </a:rPr>
              <a:t>Paro</a:t>
            </a:r>
            <a:endParaRPr lang="en-US" sz="1200" dirty="0">
              <a:solidFill>
                <a:srgbClr val="3F3F3F"/>
              </a:solidFill>
            </a:endParaRPr>
          </a:p>
        </p:txBody>
      </p:sp>
      <p:sp>
        <p:nvSpPr>
          <p:cNvPr id="15" name="TextBox 14">
            <a:extLst>
              <a:ext uri="{FF2B5EF4-FFF2-40B4-BE49-F238E27FC236}">
                <a16:creationId xmlns:a16="http://schemas.microsoft.com/office/drawing/2014/main" id="{F07EA344-BC04-4700-B499-6A754A18FBA5}"/>
              </a:ext>
            </a:extLst>
          </p:cNvPr>
          <p:cNvSpPr txBox="1"/>
          <p:nvPr/>
        </p:nvSpPr>
        <p:spPr>
          <a:xfrm>
            <a:off x="635775" y="4796078"/>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3F3F3F"/>
                </a:solidFill>
                <a:latin typeface="Century Gothic"/>
              </a:rPr>
              <a:t>Samtse</a:t>
            </a:r>
            <a:endParaRPr lang="en-US" sz="1200" dirty="0">
              <a:solidFill>
                <a:srgbClr val="3F3F3F"/>
              </a:solidFill>
            </a:endParaRPr>
          </a:p>
        </p:txBody>
      </p:sp>
      <p:sp>
        <p:nvSpPr>
          <p:cNvPr id="16" name="TextBox 15">
            <a:extLst>
              <a:ext uri="{FF2B5EF4-FFF2-40B4-BE49-F238E27FC236}">
                <a16:creationId xmlns:a16="http://schemas.microsoft.com/office/drawing/2014/main" id="{0B285FDC-3E28-4929-8FB3-F196C92411EB}"/>
              </a:ext>
            </a:extLst>
          </p:cNvPr>
          <p:cNvSpPr txBox="1"/>
          <p:nvPr/>
        </p:nvSpPr>
        <p:spPr>
          <a:xfrm>
            <a:off x="3299438" y="4871410"/>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3F3F3F"/>
                </a:solidFill>
                <a:latin typeface="Century Gothic"/>
              </a:rPr>
              <a:t>Sarpang </a:t>
            </a:r>
            <a:endParaRPr lang="en-US" sz="1200" dirty="0">
              <a:solidFill>
                <a:srgbClr val="3F3F3F"/>
              </a:solidFill>
            </a:endParaRPr>
          </a:p>
        </p:txBody>
      </p:sp>
      <p:sp>
        <p:nvSpPr>
          <p:cNvPr id="17" name="TextBox 16">
            <a:extLst>
              <a:ext uri="{FF2B5EF4-FFF2-40B4-BE49-F238E27FC236}">
                <a16:creationId xmlns:a16="http://schemas.microsoft.com/office/drawing/2014/main" id="{E9ECB95C-6C87-4F8B-95C7-1B364573962D}"/>
              </a:ext>
            </a:extLst>
          </p:cNvPr>
          <p:cNvSpPr txBox="1"/>
          <p:nvPr/>
        </p:nvSpPr>
        <p:spPr>
          <a:xfrm>
            <a:off x="4231865" y="4860362"/>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3F3F3F"/>
                </a:solidFill>
                <a:latin typeface="Century Gothic"/>
              </a:rPr>
              <a:t>Zhemgang</a:t>
            </a:r>
            <a:endParaRPr lang="en-US" sz="1200" dirty="0">
              <a:solidFill>
                <a:srgbClr val="3F3F3F"/>
              </a:solidFill>
            </a:endParaRPr>
          </a:p>
        </p:txBody>
      </p:sp>
      <p:sp>
        <p:nvSpPr>
          <p:cNvPr id="18" name="TextBox 17">
            <a:extLst>
              <a:ext uri="{FF2B5EF4-FFF2-40B4-BE49-F238E27FC236}">
                <a16:creationId xmlns:a16="http://schemas.microsoft.com/office/drawing/2014/main" id="{711CF7C1-D279-44CF-A170-7A2147F7A5AA}"/>
              </a:ext>
            </a:extLst>
          </p:cNvPr>
          <p:cNvSpPr txBox="1"/>
          <p:nvPr/>
        </p:nvSpPr>
        <p:spPr>
          <a:xfrm>
            <a:off x="3630041" y="3985135"/>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3F3F3F"/>
                </a:solidFill>
                <a:latin typeface="Century Gothic"/>
              </a:rPr>
              <a:t>Trongsa</a:t>
            </a:r>
            <a:endParaRPr lang="en-US" sz="1200" dirty="0">
              <a:solidFill>
                <a:srgbClr val="3F3F3F"/>
              </a:solidFill>
            </a:endParaRPr>
          </a:p>
        </p:txBody>
      </p:sp>
      <p:sp>
        <p:nvSpPr>
          <p:cNvPr id="19" name="TextBox 18">
            <a:extLst>
              <a:ext uri="{FF2B5EF4-FFF2-40B4-BE49-F238E27FC236}">
                <a16:creationId xmlns:a16="http://schemas.microsoft.com/office/drawing/2014/main" id="{0C027E28-8769-4032-AEA2-EDB51B80FFD4}"/>
              </a:ext>
            </a:extLst>
          </p:cNvPr>
          <p:cNvSpPr txBox="1"/>
          <p:nvPr/>
        </p:nvSpPr>
        <p:spPr>
          <a:xfrm>
            <a:off x="5893685" y="4858300"/>
            <a:ext cx="274319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3F3F3F"/>
                </a:solidFill>
                <a:latin typeface="Century Gothic"/>
              </a:rPr>
              <a:t>Samdrup-Jongkhar</a:t>
            </a:r>
          </a:p>
        </p:txBody>
      </p:sp>
      <p:sp>
        <p:nvSpPr>
          <p:cNvPr id="21" name="TextBox 20">
            <a:extLst>
              <a:ext uri="{FF2B5EF4-FFF2-40B4-BE49-F238E27FC236}">
                <a16:creationId xmlns:a16="http://schemas.microsoft.com/office/drawing/2014/main" id="{AF9C72A6-509F-4C72-88B0-7EE1D179D0F4}"/>
              </a:ext>
            </a:extLst>
          </p:cNvPr>
          <p:cNvSpPr txBox="1"/>
          <p:nvPr/>
        </p:nvSpPr>
        <p:spPr>
          <a:xfrm>
            <a:off x="3299437" y="5577488"/>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tx1">
                    <a:lumMod val="75000"/>
                    <a:lumOff val="25000"/>
                  </a:schemeClr>
                </a:solidFill>
                <a:latin typeface="Century Gothic"/>
              </a:rPr>
              <a:t>India</a:t>
            </a:r>
            <a:endParaRPr lang="en-US" sz="1200" dirty="0">
              <a:solidFill>
                <a:schemeClr val="tx1">
                  <a:lumMod val="75000"/>
                  <a:lumOff val="25000"/>
                </a:schemeClr>
              </a:solidFill>
              <a:cs typeface="Calibri"/>
            </a:endParaRPr>
          </a:p>
        </p:txBody>
      </p:sp>
      <p:sp>
        <p:nvSpPr>
          <p:cNvPr id="22" name="TextBox 21">
            <a:extLst>
              <a:ext uri="{FF2B5EF4-FFF2-40B4-BE49-F238E27FC236}">
                <a16:creationId xmlns:a16="http://schemas.microsoft.com/office/drawing/2014/main" id="{C91AD826-901F-4A48-A782-223183708E10}"/>
              </a:ext>
            </a:extLst>
          </p:cNvPr>
          <p:cNvSpPr txBox="1"/>
          <p:nvPr/>
        </p:nvSpPr>
        <p:spPr>
          <a:xfrm>
            <a:off x="3378974" y="1954711"/>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tx1">
                    <a:lumMod val="75000"/>
                    <a:lumOff val="25000"/>
                  </a:schemeClr>
                </a:solidFill>
                <a:latin typeface="Century Gothic"/>
              </a:rPr>
              <a:t>China</a:t>
            </a:r>
          </a:p>
        </p:txBody>
      </p:sp>
      <p:sp>
        <p:nvSpPr>
          <p:cNvPr id="23" name="TextBox 22">
            <a:extLst>
              <a:ext uri="{FF2B5EF4-FFF2-40B4-BE49-F238E27FC236}">
                <a16:creationId xmlns:a16="http://schemas.microsoft.com/office/drawing/2014/main" id="{F06F253F-A471-46F3-92C3-0E051C7CF09E}"/>
              </a:ext>
            </a:extLst>
          </p:cNvPr>
          <p:cNvSpPr txBox="1"/>
          <p:nvPr/>
        </p:nvSpPr>
        <p:spPr>
          <a:xfrm>
            <a:off x="5893685" y="2262180"/>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Bhutan</a:t>
            </a:r>
            <a:endParaRPr lang="en-US" sz="2400" dirty="0">
              <a:solidFill>
                <a:srgbClr val="3F3F3F"/>
              </a:solidFill>
            </a:endParaRPr>
          </a:p>
        </p:txBody>
      </p:sp>
      <p:sp>
        <p:nvSpPr>
          <p:cNvPr id="24" name="TextBox 23">
            <a:extLst>
              <a:ext uri="{FF2B5EF4-FFF2-40B4-BE49-F238E27FC236}">
                <a16:creationId xmlns:a16="http://schemas.microsoft.com/office/drawing/2014/main" id="{E82EFA87-4F32-4EB1-B5CA-5E5D1CF7D247}"/>
              </a:ext>
            </a:extLst>
          </p:cNvPr>
          <p:cNvSpPr txBox="1"/>
          <p:nvPr/>
        </p:nvSpPr>
        <p:spPr>
          <a:xfrm>
            <a:off x="5893685" y="1939168"/>
            <a:ext cx="2743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Districts of Interest</a:t>
            </a:r>
          </a:p>
        </p:txBody>
      </p:sp>
      <p:sp>
        <p:nvSpPr>
          <p:cNvPr id="8" name="Rectangle 7">
            <a:extLst>
              <a:ext uri="{FF2B5EF4-FFF2-40B4-BE49-F238E27FC236}">
                <a16:creationId xmlns:a16="http://schemas.microsoft.com/office/drawing/2014/main" id="{EC87549B-4DCB-437D-939D-9B65158F4569}"/>
              </a:ext>
            </a:extLst>
          </p:cNvPr>
          <p:cNvSpPr/>
          <p:nvPr/>
        </p:nvSpPr>
        <p:spPr>
          <a:xfrm>
            <a:off x="4258432" y="6020292"/>
            <a:ext cx="918307" cy="5486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26" name="Rectangle 25">
            <a:extLst>
              <a:ext uri="{FF2B5EF4-FFF2-40B4-BE49-F238E27FC236}">
                <a16:creationId xmlns:a16="http://schemas.microsoft.com/office/drawing/2014/main" id="{9E147303-84B0-4DC9-87F1-ED17E31B1D45}"/>
              </a:ext>
            </a:extLst>
          </p:cNvPr>
          <p:cNvSpPr/>
          <p:nvPr/>
        </p:nvSpPr>
        <p:spPr>
          <a:xfrm>
            <a:off x="5188901" y="6018416"/>
            <a:ext cx="918307" cy="586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30" name="TextBox 29">
            <a:extLst>
              <a:ext uri="{FF2B5EF4-FFF2-40B4-BE49-F238E27FC236}">
                <a16:creationId xmlns:a16="http://schemas.microsoft.com/office/drawing/2014/main" id="{FB50DDAB-6346-4CBB-A596-97869C1791CE}"/>
              </a:ext>
            </a:extLst>
          </p:cNvPr>
          <p:cNvSpPr txBox="1"/>
          <p:nvPr/>
        </p:nvSpPr>
        <p:spPr>
          <a:xfrm>
            <a:off x="4128808" y="5775638"/>
            <a:ext cx="274319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3F3F3F"/>
                </a:solidFill>
                <a:latin typeface="Century Gothic"/>
              </a:rPr>
              <a:t>1                                          100 km</a:t>
            </a:r>
          </a:p>
        </p:txBody>
      </p:sp>
      <p:sp>
        <p:nvSpPr>
          <p:cNvPr id="31" name="Arrow: Up 30">
            <a:extLst>
              <a:ext uri="{FF2B5EF4-FFF2-40B4-BE49-F238E27FC236}">
                <a16:creationId xmlns:a16="http://schemas.microsoft.com/office/drawing/2014/main" id="{EA13C55A-3D3C-4B28-9F8F-6255DC37AA17}"/>
              </a:ext>
            </a:extLst>
          </p:cNvPr>
          <p:cNvSpPr/>
          <p:nvPr/>
        </p:nvSpPr>
        <p:spPr>
          <a:xfrm>
            <a:off x="7090420" y="5663642"/>
            <a:ext cx="381000" cy="439615"/>
          </a:xfrm>
          <a:prstGeom prst="upArrow">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F3F3F"/>
              </a:solidFill>
            </a:endParaRPr>
          </a:p>
        </p:txBody>
      </p:sp>
      <p:sp>
        <p:nvSpPr>
          <p:cNvPr id="32" name="TextBox 31">
            <a:extLst>
              <a:ext uri="{FF2B5EF4-FFF2-40B4-BE49-F238E27FC236}">
                <a16:creationId xmlns:a16="http://schemas.microsoft.com/office/drawing/2014/main" id="{0E72F6D7-C57B-44DC-948D-FF1626B2C9A1}"/>
              </a:ext>
            </a:extLst>
          </p:cNvPr>
          <p:cNvSpPr txBox="1"/>
          <p:nvPr/>
        </p:nvSpPr>
        <p:spPr>
          <a:xfrm>
            <a:off x="7135993" y="5424794"/>
            <a:ext cx="28985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latin typeface="Century Gothic"/>
              </a:rPr>
              <a:t>N</a:t>
            </a:r>
            <a:endParaRPr lang="en-US" sz="2000" dirty="0"/>
          </a:p>
        </p:txBody>
      </p:sp>
      <p:sp>
        <p:nvSpPr>
          <p:cNvPr id="38" name="Title 1">
            <a:extLst>
              <a:ext uri="{FF2B5EF4-FFF2-40B4-BE49-F238E27FC236}">
                <a16:creationId xmlns:a16="http://schemas.microsoft.com/office/drawing/2014/main" id="{D79182EB-9D2C-4DA3-A615-05E673B1DB2B}"/>
              </a:ext>
            </a:extLst>
          </p:cNvPr>
          <p:cNvSpPr txBox="1">
            <a:spLocks/>
          </p:cNvSpPr>
          <p:nvPr/>
        </p:nvSpPr>
        <p:spPr>
          <a:xfrm>
            <a:off x="567631" y="55437"/>
            <a:ext cx="6812643" cy="1063869"/>
          </a:xfrm>
          <a:prstGeom prst="rect">
            <a:avLst/>
          </a:prstGeom>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a:solidFill>
                  <a:srgbClr val="CD7142"/>
                </a:solidFill>
                <a:latin typeface="Century Gothic"/>
              </a:rPr>
              <a:t>STUDY AREA &amp; PERIOD</a:t>
            </a:r>
          </a:p>
        </p:txBody>
      </p:sp>
      <p:sp>
        <p:nvSpPr>
          <p:cNvPr id="39" name="TextBox 38">
            <a:extLst>
              <a:ext uri="{FF2B5EF4-FFF2-40B4-BE49-F238E27FC236}">
                <a16:creationId xmlns:a16="http://schemas.microsoft.com/office/drawing/2014/main" id="{D3F2B33D-355D-413E-AB48-F6AE1228CF5A}"/>
              </a:ext>
            </a:extLst>
          </p:cNvPr>
          <p:cNvSpPr txBox="1"/>
          <p:nvPr/>
        </p:nvSpPr>
        <p:spPr>
          <a:xfrm>
            <a:off x="7943565" y="313964"/>
            <a:ext cx="3612660"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chemeClr val="bg1"/>
                </a:solidFill>
                <a:latin typeface="Century Gothic"/>
              </a:rPr>
              <a:t>STUDY AREA</a:t>
            </a:r>
          </a:p>
          <a:p>
            <a:endParaRPr lang="en-US" sz="1100" dirty="0">
              <a:solidFill>
                <a:schemeClr val="bg1"/>
              </a:solidFill>
              <a:latin typeface="Century Gothic"/>
              <a:cs typeface="Calibri"/>
            </a:endParaRPr>
          </a:p>
          <a:p>
            <a:r>
              <a:rPr lang="en-US" sz="2000" dirty="0">
                <a:solidFill>
                  <a:schemeClr val="bg1"/>
                </a:solidFill>
                <a:latin typeface="Century Gothic"/>
                <a:cs typeface="Calibri"/>
              </a:rPr>
              <a:t>Eight districts in the country of Bhutan: </a:t>
            </a:r>
          </a:p>
          <a:p>
            <a:pPr marL="285750" indent="-285750">
              <a:buFont typeface="Arial"/>
              <a:buChar char="•"/>
            </a:pPr>
            <a:r>
              <a:rPr lang="en-US" sz="2000" dirty="0">
                <a:solidFill>
                  <a:schemeClr val="bg1"/>
                </a:solidFill>
                <a:latin typeface="Century Gothic"/>
                <a:cs typeface="Calibri"/>
              </a:rPr>
              <a:t>Paro</a:t>
            </a:r>
          </a:p>
          <a:p>
            <a:pPr marL="285750" indent="-285750">
              <a:buFont typeface="Arial"/>
              <a:buChar char="•"/>
            </a:pPr>
            <a:r>
              <a:rPr lang="en-US" sz="2000" dirty="0">
                <a:solidFill>
                  <a:schemeClr val="bg1"/>
                </a:solidFill>
                <a:latin typeface="Century Gothic"/>
                <a:cs typeface="Calibri"/>
              </a:rPr>
              <a:t>Punakha</a:t>
            </a:r>
          </a:p>
          <a:p>
            <a:pPr marL="285750" indent="-285750">
              <a:buFont typeface="Arial"/>
              <a:buChar char="•"/>
            </a:pPr>
            <a:r>
              <a:rPr lang="en-US" sz="2000" dirty="0">
                <a:solidFill>
                  <a:schemeClr val="bg1"/>
                </a:solidFill>
                <a:latin typeface="Century Gothic"/>
                <a:cs typeface="Calibri"/>
              </a:rPr>
              <a:t>Samdrup Jongkhar</a:t>
            </a:r>
          </a:p>
          <a:p>
            <a:pPr marL="285750" indent="-285750">
              <a:buFont typeface="Arial"/>
              <a:buChar char="•"/>
            </a:pPr>
            <a:r>
              <a:rPr lang="en-US" sz="2000" dirty="0">
                <a:solidFill>
                  <a:schemeClr val="bg1"/>
                </a:solidFill>
                <a:latin typeface="Century Gothic"/>
                <a:cs typeface="Calibri"/>
              </a:rPr>
              <a:t>Samtse </a:t>
            </a:r>
          </a:p>
          <a:p>
            <a:pPr marL="285750" indent="-285750">
              <a:buFont typeface="Arial"/>
              <a:buChar char="•"/>
            </a:pPr>
            <a:r>
              <a:rPr lang="en-US" sz="2000" dirty="0">
                <a:solidFill>
                  <a:schemeClr val="bg1"/>
                </a:solidFill>
                <a:latin typeface="Century Gothic"/>
                <a:cs typeface="Calibri"/>
              </a:rPr>
              <a:t>Sarpang </a:t>
            </a:r>
          </a:p>
          <a:p>
            <a:pPr marL="285750" indent="-285750">
              <a:buFont typeface="Arial"/>
              <a:buChar char="•"/>
            </a:pPr>
            <a:r>
              <a:rPr lang="en-US" sz="2000" dirty="0">
                <a:solidFill>
                  <a:schemeClr val="bg1"/>
                </a:solidFill>
                <a:latin typeface="Century Gothic"/>
                <a:cs typeface="Calibri"/>
              </a:rPr>
              <a:t>Trongsa</a:t>
            </a:r>
          </a:p>
          <a:p>
            <a:pPr marL="285750" indent="-285750">
              <a:buFont typeface="Arial"/>
              <a:buChar char="•"/>
            </a:pPr>
            <a:r>
              <a:rPr lang="en-US" sz="2000" dirty="0">
                <a:solidFill>
                  <a:schemeClr val="bg1"/>
                </a:solidFill>
                <a:latin typeface="Century Gothic"/>
                <a:cs typeface="Calibri"/>
              </a:rPr>
              <a:t>Wangduephodrang</a:t>
            </a:r>
          </a:p>
          <a:p>
            <a:pPr marL="285750" indent="-285750">
              <a:buFont typeface="Arial"/>
              <a:buChar char="•"/>
            </a:pPr>
            <a:r>
              <a:rPr lang="en-US" sz="2000" dirty="0">
                <a:solidFill>
                  <a:schemeClr val="bg1"/>
                </a:solidFill>
                <a:latin typeface="Century Gothic"/>
                <a:cs typeface="Calibri"/>
              </a:rPr>
              <a:t>Zhemgang</a:t>
            </a:r>
          </a:p>
          <a:p>
            <a:endParaRPr lang="en-US" sz="2000" dirty="0">
              <a:solidFill>
                <a:schemeClr val="bg1"/>
              </a:solidFill>
              <a:latin typeface="Century Gothic"/>
              <a:cs typeface="Calibri"/>
            </a:endParaRPr>
          </a:p>
          <a:p>
            <a:endParaRPr lang="en-US" sz="2000" dirty="0">
              <a:solidFill>
                <a:schemeClr val="bg1"/>
              </a:solidFill>
              <a:latin typeface="Century Gothic"/>
              <a:cs typeface="Calibri"/>
            </a:endParaRPr>
          </a:p>
          <a:p>
            <a:r>
              <a:rPr lang="en-US" sz="2000" b="1" dirty="0">
                <a:solidFill>
                  <a:schemeClr val="bg1"/>
                </a:solidFill>
                <a:latin typeface="Century Gothic"/>
                <a:cs typeface="Calibri"/>
              </a:rPr>
              <a:t>STUDY PERIOD </a:t>
            </a:r>
          </a:p>
          <a:p>
            <a:endParaRPr lang="en-US" sz="1100" dirty="0">
              <a:solidFill>
                <a:schemeClr val="bg1"/>
              </a:solidFill>
              <a:latin typeface="Century Gothic"/>
              <a:cs typeface="Calibri"/>
            </a:endParaRPr>
          </a:p>
          <a:p>
            <a:r>
              <a:rPr lang="en-US" sz="2000" dirty="0">
                <a:solidFill>
                  <a:schemeClr val="bg1"/>
                </a:solidFill>
                <a:latin typeface="Century Gothic"/>
                <a:cs typeface="Calibri"/>
              </a:rPr>
              <a:t>2020</a:t>
            </a:r>
          </a:p>
          <a:p>
            <a:r>
              <a:rPr lang="en-US" sz="2000" dirty="0">
                <a:solidFill>
                  <a:schemeClr val="bg1"/>
                </a:solidFill>
                <a:latin typeface="Century Gothic"/>
                <a:cs typeface="Calibri"/>
              </a:rPr>
              <a:t>(June 1st – November 30th)</a:t>
            </a:r>
          </a:p>
        </p:txBody>
      </p:sp>
      <p:sp>
        <p:nvSpPr>
          <p:cNvPr id="2" name="Rectangle 1">
            <a:extLst>
              <a:ext uri="{FF2B5EF4-FFF2-40B4-BE49-F238E27FC236}">
                <a16:creationId xmlns:a16="http://schemas.microsoft.com/office/drawing/2014/main" id="{FE4B7204-1F4D-4672-861F-71FE9577B64A}"/>
              </a:ext>
            </a:extLst>
          </p:cNvPr>
          <p:cNvSpPr/>
          <p:nvPr/>
        </p:nvSpPr>
        <p:spPr>
          <a:xfrm>
            <a:off x="5612501" y="1966151"/>
            <a:ext cx="310657" cy="261610"/>
          </a:xfrm>
          <a:prstGeom prst="rect">
            <a:avLst/>
          </a:prstGeom>
          <a:solidFill>
            <a:srgbClr val="768D4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25EB9512-4BE4-4A77-AB4B-CA5259D2836B}"/>
              </a:ext>
            </a:extLst>
          </p:cNvPr>
          <p:cNvSpPr/>
          <p:nvPr/>
        </p:nvSpPr>
        <p:spPr>
          <a:xfrm>
            <a:off x="5612500" y="2286402"/>
            <a:ext cx="310657" cy="261610"/>
          </a:xfrm>
          <a:prstGeom prst="rect">
            <a:avLst/>
          </a:prstGeom>
          <a:solidFill>
            <a:srgbClr val="CFCFCF"/>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0179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428262" y="380453"/>
            <a:ext cx="10127280" cy="419100"/>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rPr>
              <a:t>PARTNERS</a:t>
            </a:r>
            <a:endParaRPr lang="en-US" dirty="0"/>
          </a:p>
        </p:txBody>
      </p:sp>
      <p:pic>
        <p:nvPicPr>
          <p:cNvPr id="2" name="Picture 6">
            <a:extLst>
              <a:ext uri="{FF2B5EF4-FFF2-40B4-BE49-F238E27FC236}">
                <a16:creationId xmlns:a16="http://schemas.microsoft.com/office/drawing/2014/main" id="{B548F89F-132D-4F59-8B78-15123E4860DB}"/>
              </a:ext>
            </a:extLst>
          </p:cNvPr>
          <p:cNvPicPr>
            <a:picLocks noChangeAspect="1"/>
          </p:cNvPicPr>
          <p:nvPr/>
        </p:nvPicPr>
        <p:blipFill>
          <a:blip r:embed="rId3"/>
          <a:stretch>
            <a:fillRect/>
          </a:stretch>
        </p:blipFill>
        <p:spPr>
          <a:xfrm>
            <a:off x="744673" y="1472148"/>
            <a:ext cx="6446520" cy="4297680"/>
          </a:xfrm>
          <a:prstGeom prst="rect">
            <a:avLst/>
          </a:prstGeom>
          <a:effectLst>
            <a:outerShdw blurRad="50800" dist="38100" dir="2700000" algn="tl" rotWithShape="0">
              <a:prstClr val="black">
                <a:alpha val="40000"/>
              </a:prstClr>
            </a:outerShdw>
          </a:effectLst>
        </p:spPr>
      </p:pic>
      <p:sp>
        <p:nvSpPr>
          <p:cNvPr id="15" name="Text Placeholder 5">
            <a:extLst>
              <a:ext uri="{FF2B5EF4-FFF2-40B4-BE49-F238E27FC236}">
                <a16:creationId xmlns:a16="http://schemas.microsoft.com/office/drawing/2014/main" id="{8E5CEFDA-1E34-41CD-9B73-429E8754C341}"/>
              </a:ext>
            </a:extLst>
          </p:cNvPr>
          <p:cNvSpPr txBox="1">
            <a:spLocks/>
          </p:cNvSpPr>
          <p:nvPr/>
        </p:nvSpPr>
        <p:spPr>
          <a:xfrm>
            <a:off x="7668995" y="2259722"/>
            <a:ext cx="3976470" cy="4669771"/>
          </a:xfrm>
          <a:prstGeom prst="rect">
            <a:avLst/>
          </a:prstGeom>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600"/>
              </a:spcAft>
              <a:buClr>
                <a:srgbClr val="CD7142"/>
              </a:buClr>
              <a:buFont typeface="Arial" panose="05030102010509060703" pitchFamily="18" charset="2"/>
              <a:buChar char="•"/>
            </a:pPr>
            <a:endParaRPr lang="en-US" sz="2000" dirty="0">
              <a:solidFill>
                <a:schemeClr val="tx1">
                  <a:lumMod val="75000"/>
                  <a:lumOff val="25000"/>
                </a:schemeClr>
              </a:solidFill>
              <a:latin typeface="Century Gothic"/>
            </a:endParaRPr>
          </a:p>
          <a:p>
            <a:pPr marL="342900" indent="-342900">
              <a:spcAft>
                <a:spcPts val="600"/>
              </a:spcAft>
              <a:buClr>
                <a:srgbClr val="CD7142"/>
              </a:buClr>
              <a:buFont typeface="Arial" panose="05030102010509060703" pitchFamily="18" charset="2"/>
              <a:buChar char="•"/>
            </a:pPr>
            <a:r>
              <a:rPr lang="en-US" dirty="0">
                <a:solidFill>
                  <a:schemeClr val="tx1">
                    <a:lumMod val="75000"/>
                    <a:lumOff val="25000"/>
                  </a:schemeClr>
                </a:solidFill>
                <a:latin typeface="Century Gothic"/>
              </a:rPr>
              <a:t>Department of Agriculture of Bhutan </a:t>
            </a:r>
            <a:r>
              <a:rPr lang="en-US" dirty="0">
                <a:solidFill>
                  <a:schemeClr val="tx1">
                    <a:lumMod val="75000"/>
                    <a:lumOff val="25000"/>
                  </a:schemeClr>
                </a:solidFill>
                <a:latin typeface="Century Gothic"/>
                <a:ea typeface="+mn-lt"/>
                <a:cs typeface="+mn-lt"/>
              </a:rPr>
              <a:t>(DoA)</a:t>
            </a:r>
          </a:p>
          <a:p>
            <a:pPr marL="342900" indent="-342900">
              <a:spcAft>
                <a:spcPts val="600"/>
              </a:spcAft>
              <a:buClr>
                <a:srgbClr val="CD7142"/>
              </a:buClr>
              <a:buFont typeface="Arial" panose="05030102010509060703" pitchFamily="18" charset="2"/>
              <a:buChar char="•"/>
            </a:pPr>
            <a:endParaRPr lang="en-US" sz="2000" dirty="0">
              <a:solidFill>
                <a:schemeClr val="tx1">
                  <a:lumMod val="75000"/>
                  <a:lumOff val="25000"/>
                </a:schemeClr>
              </a:solidFill>
              <a:latin typeface="Century Gothic"/>
            </a:endParaRPr>
          </a:p>
          <a:p>
            <a:pPr marL="342900" indent="-342900">
              <a:spcAft>
                <a:spcPts val="600"/>
              </a:spcAft>
              <a:buClr>
                <a:srgbClr val="CD7142"/>
              </a:buClr>
              <a:buFont typeface="Arial" panose="05030102010509060703" pitchFamily="18" charset="2"/>
              <a:buChar char="•"/>
            </a:pPr>
            <a:endParaRPr lang="en-US" sz="2000" dirty="0">
              <a:solidFill>
                <a:schemeClr val="tx1">
                  <a:lumMod val="75000"/>
                  <a:lumOff val="25000"/>
                </a:schemeClr>
              </a:solidFill>
              <a:latin typeface="Century Gothic"/>
            </a:endParaRPr>
          </a:p>
          <a:p>
            <a:pPr marL="342900" indent="-342900">
              <a:spcAft>
                <a:spcPts val="600"/>
              </a:spcAft>
              <a:buClr>
                <a:srgbClr val="CD7142"/>
              </a:buClr>
              <a:buFont typeface="Arial" panose="05030102010509060703" pitchFamily="18" charset="2"/>
              <a:buChar char="•"/>
            </a:pPr>
            <a:endParaRPr lang="en-US" sz="2000" dirty="0">
              <a:solidFill>
                <a:schemeClr val="tx1">
                  <a:lumMod val="75000"/>
                  <a:lumOff val="25000"/>
                </a:schemeClr>
              </a:solidFill>
              <a:latin typeface="Century Gothic"/>
            </a:endParaRPr>
          </a:p>
          <a:p>
            <a:pPr>
              <a:spcAft>
                <a:spcPts val="600"/>
              </a:spcAft>
              <a:buClr>
                <a:srgbClr val="CD7142"/>
              </a:buClr>
            </a:pPr>
            <a:endParaRPr lang="en-US" sz="2000" dirty="0">
              <a:solidFill>
                <a:schemeClr val="tx1">
                  <a:lumMod val="75000"/>
                  <a:lumOff val="25000"/>
                </a:schemeClr>
              </a:solidFill>
              <a:latin typeface="Century Gothic"/>
            </a:endParaRPr>
          </a:p>
          <a:p>
            <a:pPr marL="342900" indent="-342900">
              <a:spcAft>
                <a:spcPts val="600"/>
              </a:spcAft>
              <a:buClr>
                <a:srgbClr val="CD7142"/>
              </a:buClr>
              <a:buFont typeface="Arial" panose="05030102010509060703" pitchFamily="18" charset="2"/>
              <a:buChar char="•"/>
            </a:pPr>
            <a:r>
              <a:rPr lang="en-US" dirty="0">
                <a:solidFill>
                  <a:schemeClr val="tx1">
                    <a:lumMod val="75000"/>
                    <a:lumOff val="25000"/>
                  </a:schemeClr>
                </a:solidFill>
                <a:latin typeface="Century Gothic"/>
              </a:rPr>
              <a:t>Bhutan Foundation </a:t>
            </a:r>
            <a:endParaRPr lang="en-US" dirty="0">
              <a:solidFill>
                <a:schemeClr val="tx1">
                  <a:lumMod val="75000"/>
                  <a:lumOff val="25000"/>
                </a:schemeClr>
              </a:solidFill>
              <a:latin typeface="Century Gothic"/>
              <a:cs typeface="Calibri"/>
            </a:endParaRPr>
          </a:p>
          <a:p>
            <a:pPr marL="342900" indent="-342900">
              <a:spcAft>
                <a:spcPts val="600"/>
              </a:spcAft>
              <a:buClr>
                <a:srgbClr val="CD7142"/>
              </a:buClr>
              <a:buFont typeface="Arial" panose="05030102010509060703" pitchFamily="18" charset="2"/>
              <a:buChar char="•"/>
            </a:pPr>
            <a:r>
              <a:rPr lang="en-US" dirty="0">
                <a:solidFill>
                  <a:schemeClr val="tx1">
                    <a:lumMod val="75000"/>
                    <a:lumOff val="25000"/>
                  </a:schemeClr>
                </a:solidFill>
                <a:latin typeface="Century Gothic"/>
              </a:rPr>
              <a:t>Ugyen Wangchuck Institute for Conservation and Environmental Research (UWICER) </a:t>
            </a:r>
          </a:p>
          <a:p>
            <a:pPr marL="342900" indent="-342900">
              <a:spcAft>
                <a:spcPts val="600"/>
              </a:spcAft>
              <a:buClr>
                <a:srgbClr val="95B823"/>
              </a:buClr>
              <a:buFont typeface="Arial" panose="05030102010509060703" pitchFamily="18" charset="2"/>
              <a:buChar char="•"/>
            </a:pPr>
            <a:endParaRPr lang="en-US" sz="2000" b="1" dirty="0">
              <a:solidFill>
                <a:srgbClr val="95B823"/>
              </a:solidFill>
              <a:latin typeface="Century Gothic"/>
            </a:endParaRPr>
          </a:p>
          <a:p>
            <a:pPr marL="342900" indent="-342900">
              <a:spcAft>
                <a:spcPts val="600"/>
              </a:spcAft>
              <a:buClr>
                <a:srgbClr val="95B823"/>
              </a:buClr>
              <a:buFont typeface="Arial" panose="05030102010509060703" pitchFamily="18" charset="2"/>
              <a:buChar char="•"/>
            </a:pPr>
            <a:endParaRPr lang="en-US" sz="2000" b="1" dirty="0">
              <a:solidFill>
                <a:srgbClr val="95B823"/>
              </a:solidFill>
              <a:latin typeface="Century Gothic"/>
            </a:endParaRPr>
          </a:p>
          <a:p>
            <a:pPr>
              <a:spcAft>
                <a:spcPts val="600"/>
              </a:spcAft>
              <a:buClr>
                <a:srgbClr val="95B823"/>
              </a:buClr>
            </a:pPr>
            <a:endParaRPr lang="en-US" sz="2000" b="1" dirty="0">
              <a:solidFill>
                <a:srgbClr val="95B823"/>
              </a:solidFill>
              <a:latin typeface="Century Gothic" panose="020B0502020202020204" pitchFamily="34" charset="0"/>
            </a:endParaRPr>
          </a:p>
        </p:txBody>
      </p:sp>
      <p:sp>
        <p:nvSpPr>
          <p:cNvPr id="19" name="Rounded Rectangle 2">
            <a:extLst>
              <a:ext uri="{FF2B5EF4-FFF2-40B4-BE49-F238E27FC236}">
                <a16:creationId xmlns:a16="http://schemas.microsoft.com/office/drawing/2014/main" id="{BC893AC2-B371-4120-8F1C-FFE178286DF3}"/>
              </a:ext>
            </a:extLst>
          </p:cNvPr>
          <p:cNvSpPr/>
          <p:nvPr/>
        </p:nvSpPr>
        <p:spPr>
          <a:xfrm>
            <a:off x="7668995" y="1472148"/>
            <a:ext cx="3951505" cy="645625"/>
          </a:xfrm>
          <a:prstGeom prst="roundRect">
            <a:avLst/>
          </a:prstGeom>
          <a:solidFill>
            <a:schemeClr val="accent2">
              <a:alpha val="86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bg1"/>
                </a:solidFill>
                <a:latin typeface="Century Gothic"/>
              </a:rPr>
              <a:t>End User</a:t>
            </a:r>
            <a:endParaRPr lang="en-US" sz="2000" dirty="0">
              <a:solidFill>
                <a:schemeClr val="bg1"/>
              </a:solidFill>
            </a:endParaRPr>
          </a:p>
        </p:txBody>
      </p:sp>
      <p:sp>
        <p:nvSpPr>
          <p:cNvPr id="20" name="Rounded Rectangle 2">
            <a:extLst>
              <a:ext uri="{FF2B5EF4-FFF2-40B4-BE49-F238E27FC236}">
                <a16:creationId xmlns:a16="http://schemas.microsoft.com/office/drawing/2014/main" id="{0879F160-DD49-42B4-BD97-45516CE74D23}"/>
              </a:ext>
            </a:extLst>
          </p:cNvPr>
          <p:cNvSpPr/>
          <p:nvPr/>
        </p:nvSpPr>
        <p:spPr>
          <a:xfrm>
            <a:off x="7668995" y="3573209"/>
            <a:ext cx="3951505" cy="645625"/>
          </a:xfrm>
          <a:prstGeom prst="roundRect">
            <a:avLst/>
          </a:prstGeom>
          <a:solidFill>
            <a:schemeClr val="accent2">
              <a:alpha val="86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bg1"/>
                </a:solidFill>
                <a:latin typeface="Century Gothic"/>
              </a:rPr>
              <a:t>Collaborators</a:t>
            </a:r>
            <a:endParaRPr lang="en-US" sz="2000" dirty="0">
              <a:solidFill>
                <a:schemeClr val="bg1"/>
              </a:solidFill>
            </a:endParaRPr>
          </a:p>
        </p:txBody>
      </p:sp>
      <p:sp>
        <p:nvSpPr>
          <p:cNvPr id="4" name="TextBox 3">
            <a:extLst>
              <a:ext uri="{FF2B5EF4-FFF2-40B4-BE49-F238E27FC236}">
                <a16:creationId xmlns:a16="http://schemas.microsoft.com/office/drawing/2014/main" id="{72CCEA99-9A22-4EDE-B749-5A1C9FCB9098}"/>
              </a:ext>
            </a:extLst>
          </p:cNvPr>
          <p:cNvSpPr txBox="1"/>
          <p:nvPr/>
        </p:nvSpPr>
        <p:spPr>
          <a:xfrm>
            <a:off x="5167901" y="5492829"/>
            <a:ext cx="279538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Century Gothic" panose="020B0502020202020204" pitchFamily="34" charset="0"/>
              </a:rPr>
              <a:t>Credit: Nidup Dorji / DOA</a:t>
            </a:r>
          </a:p>
        </p:txBody>
      </p:sp>
    </p:spTree>
    <p:extLst>
      <p:ext uri="{BB962C8B-B14F-4D97-AF65-F5344CB8AC3E}">
        <p14:creationId xmlns:p14="http://schemas.microsoft.com/office/powerpoint/2010/main" val="2940421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427693" y="421838"/>
            <a:ext cx="10127280" cy="419100"/>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rPr>
              <a:t>OBJECTIVES</a:t>
            </a:r>
            <a:endParaRPr lang="en-US" dirty="0"/>
          </a:p>
        </p:txBody>
      </p:sp>
      <p:pic>
        <p:nvPicPr>
          <p:cNvPr id="2" name="Picture 2" descr="A picture containing grass, outdoor, field, grassy&#10;&#10;Description automatically generated">
            <a:extLst>
              <a:ext uri="{FF2B5EF4-FFF2-40B4-BE49-F238E27FC236}">
                <a16:creationId xmlns:a16="http://schemas.microsoft.com/office/drawing/2014/main" id="{1D82EA5D-E5F7-4098-8F0E-DC0D24198806}"/>
              </a:ext>
            </a:extLst>
          </p:cNvPr>
          <p:cNvPicPr>
            <a:picLocks noChangeAspect="1"/>
          </p:cNvPicPr>
          <p:nvPr/>
        </p:nvPicPr>
        <p:blipFill>
          <a:blip r:embed="rId3"/>
          <a:stretch>
            <a:fillRect/>
          </a:stretch>
        </p:blipFill>
        <p:spPr>
          <a:xfrm>
            <a:off x="4932592" y="1303867"/>
            <a:ext cx="6894516" cy="4206240"/>
          </a:xfrm>
          <a:prstGeom prst="rect">
            <a:avLst/>
          </a:prstGeom>
          <a:effectLst>
            <a:outerShdw blurRad="50800" dist="38100" dir="2700000" algn="tl" rotWithShape="0">
              <a:prstClr val="black">
                <a:alpha val="40000"/>
              </a:prstClr>
            </a:outerShdw>
          </a:effectLst>
        </p:spPr>
      </p:pic>
      <p:sp>
        <p:nvSpPr>
          <p:cNvPr id="5" name="Text Placeholder 5">
            <a:extLst>
              <a:ext uri="{FF2B5EF4-FFF2-40B4-BE49-F238E27FC236}">
                <a16:creationId xmlns:a16="http://schemas.microsoft.com/office/drawing/2014/main" id="{120B071C-3AA1-4DFB-B357-80F5270136BB}"/>
              </a:ext>
            </a:extLst>
          </p:cNvPr>
          <p:cNvSpPr txBox="1">
            <a:spLocks/>
          </p:cNvSpPr>
          <p:nvPr/>
        </p:nvSpPr>
        <p:spPr>
          <a:xfrm>
            <a:off x="495300" y="1693881"/>
            <a:ext cx="4370196" cy="3620843"/>
          </a:xfrm>
          <a:prstGeom prst="rect">
            <a:avLst/>
          </a:prstGeom>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spcAft>
                <a:spcPts val="600"/>
              </a:spcAft>
              <a:buClr>
                <a:srgbClr val="CD7142"/>
              </a:buClr>
              <a:buFont typeface="Arial" panose="05030102010509060703" pitchFamily="18" charset="2"/>
              <a:buChar char="•"/>
            </a:pPr>
            <a:r>
              <a:rPr lang="en-US" sz="2000" b="1" dirty="0">
                <a:solidFill>
                  <a:srgbClr val="CD7142"/>
                </a:solidFill>
                <a:latin typeface="Century Gothic"/>
              </a:rPr>
              <a:t>Investigate</a:t>
            </a:r>
            <a:r>
              <a:rPr lang="en-US" sz="2000" b="1" dirty="0">
                <a:solidFill>
                  <a:srgbClr val="95B823"/>
                </a:solidFill>
                <a:latin typeface="Century Gothic"/>
              </a:rPr>
              <a:t> </a:t>
            </a:r>
            <a:r>
              <a:rPr lang="en-US" sz="2000" dirty="0">
                <a:solidFill>
                  <a:schemeClr val="tx1">
                    <a:lumMod val="75000"/>
                    <a:lumOff val="25000"/>
                  </a:schemeClr>
                </a:solidFill>
                <a:latin typeface="Century Gothic"/>
              </a:rPr>
              <a:t>the distribution of rice from June 1</a:t>
            </a:r>
            <a:r>
              <a:rPr lang="en-US" sz="2000" baseline="30000" dirty="0">
                <a:solidFill>
                  <a:schemeClr val="tx1">
                    <a:lumMod val="75000"/>
                    <a:lumOff val="25000"/>
                  </a:schemeClr>
                </a:solidFill>
                <a:latin typeface="Century Gothic"/>
              </a:rPr>
              <a:t>st</a:t>
            </a:r>
            <a:r>
              <a:rPr lang="en-US" sz="2000" dirty="0">
                <a:solidFill>
                  <a:schemeClr val="tx1">
                    <a:lumMod val="75000"/>
                    <a:lumOff val="25000"/>
                  </a:schemeClr>
                </a:solidFill>
                <a:latin typeface="Century Gothic"/>
              </a:rPr>
              <a:t> to November 30</a:t>
            </a:r>
            <a:r>
              <a:rPr lang="en-US" sz="2000" baseline="30000" dirty="0">
                <a:solidFill>
                  <a:schemeClr val="tx1">
                    <a:lumMod val="75000"/>
                    <a:lumOff val="25000"/>
                  </a:schemeClr>
                </a:solidFill>
                <a:latin typeface="Century Gothic"/>
              </a:rPr>
              <a:t>th</a:t>
            </a:r>
            <a:r>
              <a:rPr lang="en-US" sz="2000" dirty="0">
                <a:solidFill>
                  <a:schemeClr val="tx1">
                    <a:lumMod val="75000"/>
                    <a:lumOff val="25000"/>
                  </a:schemeClr>
                </a:solidFill>
                <a:latin typeface="Century Gothic"/>
              </a:rPr>
              <a:t>, 2020 by developing a crop mask.</a:t>
            </a:r>
            <a:endParaRPr lang="en-US" dirty="0">
              <a:solidFill>
                <a:schemeClr val="tx1">
                  <a:lumMod val="75000"/>
                  <a:lumOff val="25000"/>
                </a:schemeClr>
              </a:solidFill>
            </a:endParaRPr>
          </a:p>
          <a:p>
            <a:pPr marL="342900" indent="-342900">
              <a:lnSpc>
                <a:spcPct val="100000"/>
              </a:lnSpc>
              <a:spcBef>
                <a:spcPts val="0"/>
              </a:spcBef>
              <a:spcAft>
                <a:spcPts val="600"/>
              </a:spcAft>
              <a:buClr>
                <a:srgbClr val="CD7142"/>
              </a:buClr>
              <a:buFont typeface="Arial"/>
              <a:buChar char="•"/>
            </a:pPr>
            <a:endParaRPr lang="en-US" sz="2000" dirty="0">
              <a:solidFill>
                <a:schemeClr val="tx1">
                  <a:lumMod val="75000"/>
                  <a:lumOff val="25000"/>
                </a:schemeClr>
              </a:solidFill>
              <a:latin typeface="Century Gothic"/>
            </a:endParaRPr>
          </a:p>
          <a:p>
            <a:pPr marL="342900" indent="-342900">
              <a:spcAft>
                <a:spcPts val="600"/>
              </a:spcAft>
              <a:buClr>
                <a:srgbClr val="CD7142"/>
              </a:buClr>
              <a:buFont typeface="Arial" panose="05030102010509060703" pitchFamily="18" charset="2"/>
              <a:buChar char="•"/>
            </a:pPr>
            <a:r>
              <a:rPr lang="en-US" sz="2000" b="1" dirty="0">
                <a:solidFill>
                  <a:srgbClr val="CD7142"/>
                </a:solidFill>
                <a:latin typeface="Century Gothic"/>
              </a:rPr>
              <a:t>Generate</a:t>
            </a:r>
            <a:r>
              <a:rPr lang="en-US" sz="2000" b="1" dirty="0">
                <a:solidFill>
                  <a:srgbClr val="95B823"/>
                </a:solidFill>
                <a:latin typeface="Century Gothic"/>
              </a:rPr>
              <a:t> </a:t>
            </a:r>
            <a:r>
              <a:rPr lang="en-US" sz="2000" dirty="0">
                <a:solidFill>
                  <a:schemeClr val="tx1">
                    <a:lumMod val="75000"/>
                    <a:lumOff val="25000"/>
                  </a:schemeClr>
                </a:solidFill>
                <a:latin typeface="Century Gothic"/>
              </a:rPr>
              <a:t>a remote sensing-oriented data collection protocol and methods tutorial. </a:t>
            </a:r>
          </a:p>
          <a:p>
            <a:pPr marL="342900" indent="-342900">
              <a:lnSpc>
                <a:spcPct val="100000"/>
              </a:lnSpc>
              <a:spcBef>
                <a:spcPts val="0"/>
              </a:spcBef>
              <a:spcAft>
                <a:spcPts val="600"/>
              </a:spcAft>
              <a:buClr>
                <a:srgbClr val="CD7142"/>
              </a:buClr>
              <a:buFont typeface="Arial"/>
              <a:buChar char="•"/>
            </a:pPr>
            <a:endParaRPr lang="en-US" sz="2000" dirty="0">
              <a:solidFill>
                <a:schemeClr val="tx1">
                  <a:lumMod val="75000"/>
                  <a:lumOff val="25000"/>
                </a:schemeClr>
              </a:solidFill>
              <a:latin typeface="Century Gothic"/>
            </a:endParaRPr>
          </a:p>
        </p:txBody>
      </p:sp>
      <p:sp>
        <p:nvSpPr>
          <p:cNvPr id="4" name="TextBox 3">
            <a:extLst>
              <a:ext uri="{FF2B5EF4-FFF2-40B4-BE49-F238E27FC236}">
                <a16:creationId xmlns:a16="http://schemas.microsoft.com/office/drawing/2014/main" id="{75FEEB62-71F1-4C80-851D-7F7104A9A433}"/>
              </a:ext>
            </a:extLst>
          </p:cNvPr>
          <p:cNvSpPr txBox="1"/>
          <p:nvPr/>
        </p:nvSpPr>
        <p:spPr>
          <a:xfrm>
            <a:off x="9801117" y="5249964"/>
            <a:ext cx="285261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Century Gothic" panose="020B0502020202020204" pitchFamily="34" charset="0"/>
              </a:rPr>
              <a:t>Credit: Nidup Dorji / DOA</a:t>
            </a:r>
          </a:p>
        </p:txBody>
      </p:sp>
    </p:spTree>
    <p:extLst>
      <p:ext uri="{BB962C8B-B14F-4D97-AF65-F5344CB8AC3E}">
        <p14:creationId xmlns:p14="http://schemas.microsoft.com/office/powerpoint/2010/main" val="3215870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01571" y="421838"/>
            <a:ext cx="10127280" cy="419100"/>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4000" b="1" dirty="0">
              <a:solidFill>
                <a:srgbClr val="CD7142"/>
              </a:solidFill>
              <a:latin typeface="Century Gothic" panose="020F0302020204030204"/>
            </a:endParaRPr>
          </a:p>
        </p:txBody>
      </p:sp>
      <p:sp>
        <p:nvSpPr>
          <p:cNvPr id="6" name="Title 1">
            <a:extLst>
              <a:ext uri="{FF2B5EF4-FFF2-40B4-BE49-F238E27FC236}">
                <a16:creationId xmlns:a16="http://schemas.microsoft.com/office/drawing/2014/main" id="{E6751846-B8C5-4AE4-A762-63EBBC85ADB5}"/>
              </a:ext>
            </a:extLst>
          </p:cNvPr>
          <p:cNvSpPr txBox="1">
            <a:spLocks/>
          </p:cNvSpPr>
          <p:nvPr/>
        </p:nvSpPr>
        <p:spPr>
          <a:xfrm>
            <a:off x="414598" y="373653"/>
            <a:ext cx="10127280" cy="419100"/>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rPr>
              <a:t>COMMUNITY CONCERNS</a:t>
            </a:r>
            <a:endParaRPr lang="en-US" dirty="0"/>
          </a:p>
        </p:txBody>
      </p:sp>
      <p:pic>
        <p:nvPicPr>
          <p:cNvPr id="10" name="Picture 10">
            <a:extLst>
              <a:ext uri="{FF2B5EF4-FFF2-40B4-BE49-F238E27FC236}">
                <a16:creationId xmlns:a16="http://schemas.microsoft.com/office/drawing/2014/main" id="{33C62BC6-E395-469E-AE44-5DAC3CB286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69886" y="744079"/>
            <a:ext cx="3318281" cy="2463577"/>
          </a:xfrm>
          <a:prstGeom prst="hexagon">
            <a:avLst/>
          </a:prstGeom>
          <a:ln w="28575">
            <a:solidFill>
              <a:srgbClr val="CD7124"/>
            </a:solidFill>
          </a:ln>
          <a:effectLst>
            <a:outerShdw blurRad="50800" dist="38100" dir="2700000" algn="tl" rotWithShape="0">
              <a:prstClr val="black">
                <a:alpha val="40000"/>
              </a:prstClr>
            </a:outerShdw>
          </a:effectLst>
        </p:spPr>
      </p:pic>
      <p:pic>
        <p:nvPicPr>
          <p:cNvPr id="11" name="Picture 11">
            <a:extLst>
              <a:ext uri="{FF2B5EF4-FFF2-40B4-BE49-F238E27FC236}">
                <a16:creationId xmlns:a16="http://schemas.microsoft.com/office/drawing/2014/main" id="{A5D7A070-250C-4B16-ACEB-06294B4D709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90283" y="2041314"/>
            <a:ext cx="3318279" cy="2463577"/>
          </a:xfrm>
          <a:prstGeom prst="hexagon">
            <a:avLst/>
          </a:prstGeom>
          <a:ln w="28575">
            <a:solidFill>
              <a:srgbClr val="CD7142"/>
            </a:solidFill>
          </a:ln>
          <a:effectLst>
            <a:outerShdw blurRad="50800" dist="38100" dir="2700000" algn="tl" rotWithShape="0">
              <a:prstClr val="black">
                <a:alpha val="40000"/>
              </a:prstClr>
            </a:outerShdw>
          </a:effectLst>
        </p:spPr>
      </p:pic>
      <p:pic>
        <p:nvPicPr>
          <p:cNvPr id="12" name="Picture 12" descr="A picture containing text, tree, grass, mountain&#10;&#10;Description automatically generated">
            <a:extLst>
              <a:ext uri="{FF2B5EF4-FFF2-40B4-BE49-F238E27FC236}">
                <a16:creationId xmlns:a16="http://schemas.microsoft.com/office/drawing/2014/main" id="{7447E2E9-1669-4CFC-8B74-F8F8C4CFA782}"/>
              </a:ext>
            </a:extLst>
          </p:cNvPr>
          <p:cNvPicPr>
            <a:picLocks noChangeAspect="1"/>
          </p:cNvPicPr>
          <p:nvPr/>
        </p:nvPicPr>
        <p:blipFill>
          <a:blip r:embed="rId5"/>
          <a:srcRect l="12808" r="12808"/>
          <a:stretch>
            <a:fillRect/>
          </a:stretch>
        </p:blipFill>
        <p:spPr>
          <a:xfrm>
            <a:off x="8767128" y="3378483"/>
            <a:ext cx="3318280" cy="2463577"/>
          </a:xfrm>
          <a:prstGeom prst="hexagon">
            <a:avLst/>
          </a:prstGeom>
          <a:ln w="28575">
            <a:solidFill>
              <a:srgbClr val="CD7124"/>
            </a:solidFill>
          </a:ln>
          <a:effectLst>
            <a:outerShdw blurRad="50800" dist="38100" dir="2700000" algn="tl" rotWithShape="0">
              <a:prstClr val="black">
                <a:alpha val="40000"/>
              </a:prstClr>
            </a:outerShdw>
          </a:effectLst>
        </p:spPr>
      </p:pic>
      <p:sp>
        <p:nvSpPr>
          <p:cNvPr id="2" name="TextBox 1">
            <a:extLst>
              <a:ext uri="{FF2B5EF4-FFF2-40B4-BE49-F238E27FC236}">
                <a16:creationId xmlns:a16="http://schemas.microsoft.com/office/drawing/2014/main" id="{BDA2A8C0-787C-46B6-910F-BEF101E9DD51}"/>
              </a:ext>
            </a:extLst>
          </p:cNvPr>
          <p:cNvSpPr txBox="1"/>
          <p:nvPr/>
        </p:nvSpPr>
        <p:spPr>
          <a:xfrm>
            <a:off x="9296401" y="5565061"/>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Century Gothic" panose="020B0502020202020204" pitchFamily="34" charset="0"/>
              </a:rPr>
              <a:t>Credit: Nidup Dorji / DOA</a:t>
            </a:r>
          </a:p>
        </p:txBody>
      </p:sp>
      <p:sp>
        <p:nvSpPr>
          <p:cNvPr id="3" name="TextBox 2">
            <a:extLst>
              <a:ext uri="{FF2B5EF4-FFF2-40B4-BE49-F238E27FC236}">
                <a16:creationId xmlns:a16="http://schemas.microsoft.com/office/drawing/2014/main" id="{71638434-048B-4CD0-8D47-1469E2AD26EA}"/>
              </a:ext>
            </a:extLst>
          </p:cNvPr>
          <p:cNvSpPr txBox="1"/>
          <p:nvPr/>
        </p:nvSpPr>
        <p:spPr>
          <a:xfrm>
            <a:off x="495299" y="1535840"/>
            <a:ext cx="5062915"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lr>
                <a:srgbClr val="CD7142"/>
              </a:buClr>
              <a:buFont typeface="Arial"/>
              <a:buChar char="•"/>
            </a:pPr>
            <a:r>
              <a:rPr lang="en-US" sz="2000" dirty="0">
                <a:solidFill>
                  <a:schemeClr val="tx1">
                    <a:lumMod val="75000"/>
                    <a:lumOff val="25000"/>
                  </a:schemeClr>
                </a:solidFill>
                <a:latin typeface="Century Gothic"/>
                <a:ea typeface="+mn-lt"/>
                <a:cs typeface="+mn-lt"/>
              </a:rPr>
              <a:t>Small-scale subsistence farming makes it vulnerable to natural disasters.</a:t>
            </a:r>
            <a:endParaRPr lang="en-US" sz="2000" dirty="0">
              <a:solidFill>
                <a:schemeClr val="tx1">
                  <a:lumMod val="75000"/>
                  <a:lumOff val="25000"/>
                </a:schemeClr>
              </a:solidFill>
              <a:cs typeface="Calibri"/>
            </a:endParaRPr>
          </a:p>
          <a:p>
            <a:pPr marL="285750" indent="-285750">
              <a:buClr>
                <a:srgbClr val="CD7142"/>
              </a:buClr>
              <a:buFont typeface="Arial"/>
              <a:buChar char="•"/>
            </a:pPr>
            <a:endParaRPr lang="en-US" sz="2000" dirty="0">
              <a:solidFill>
                <a:schemeClr val="tx1">
                  <a:lumMod val="75000"/>
                  <a:lumOff val="25000"/>
                </a:schemeClr>
              </a:solidFill>
              <a:latin typeface="Century Gothic"/>
              <a:ea typeface="+mn-lt"/>
              <a:cs typeface="+mn-lt"/>
            </a:endParaRPr>
          </a:p>
          <a:p>
            <a:pPr marL="285750" indent="-285750">
              <a:buClr>
                <a:srgbClr val="CD7142"/>
              </a:buClr>
              <a:buFont typeface="Arial"/>
              <a:buChar char="•"/>
            </a:pPr>
            <a:r>
              <a:rPr lang="en-US" sz="2000" dirty="0">
                <a:solidFill>
                  <a:schemeClr val="tx1">
                    <a:lumMod val="75000"/>
                    <a:lumOff val="25000"/>
                  </a:schemeClr>
                </a:solidFill>
                <a:latin typeface="Century Gothic"/>
                <a:ea typeface="+mn-lt"/>
                <a:cs typeface="+mn-lt"/>
              </a:rPr>
              <a:t>Bhutan has been experiencing the effects of climate change on crops, including increasing outbreaks of pests and diseases.</a:t>
            </a:r>
          </a:p>
          <a:p>
            <a:pPr marL="285750" indent="-285750">
              <a:buClr>
                <a:srgbClr val="CD7142"/>
              </a:buClr>
              <a:buFont typeface="Arial"/>
              <a:buChar char="•"/>
            </a:pPr>
            <a:endParaRPr lang="en-US" sz="2000" dirty="0">
              <a:solidFill>
                <a:schemeClr val="tx1">
                  <a:lumMod val="75000"/>
                  <a:lumOff val="25000"/>
                </a:schemeClr>
              </a:solidFill>
              <a:latin typeface="Century Gothic"/>
              <a:ea typeface="+mn-lt"/>
              <a:cs typeface="+mn-lt"/>
            </a:endParaRPr>
          </a:p>
          <a:p>
            <a:pPr marL="285750" indent="-285750">
              <a:buClr>
                <a:srgbClr val="CD7142"/>
              </a:buClr>
              <a:buFont typeface="Arial"/>
              <a:buChar char="•"/>
            </a:pPr>
            <a:r>
              <a:rPr lang="en-US" sz="2000" dirty="0">
                <a:solidFill>
                  <a:schemeClr val="tx1">
                    <a:lumMod val="75000"/>
                    <a:lumOff val="25000"/>
                  </a:schemeClr>
                </a:solidFill>
                <a:latin typeface="Century Gothic"/>
                <a:ea typeface="+mn-lt"/>
                <a:cs typeface="+mn-lt"/>
              </a:rPr>
              <a:t>The subsequent shift in farming patterns calls for the need to incorporate Earth observations with pre-existing field surveying methods. </a:t>
            </a:r>
            <a:endParaRPr lang="en-US" sz="2000" dirty="0">
              <a:solidFill>
                <a:schemeClr val="tx1">
                  <a:lumMod val="75000"/>
                  <a:lumOff val="25000"/>
                </a:schemeClr>
              </a:solidFill>
              <a:latin typeface="Century Gothic"/>
              <a:cs typeface="Calibri"/>
            </a:endParaRPr>
          </a:p>
        </p:txBody>
      </p:sp>
    </p:spTree>
    <p:extLst>
      <p:ext uri="{BB962C8B-B14F-4D97-AF65-F5344CB8AC3E}">
        <p14:creationId xmlns:p14="http://schemas.microsoft.com/office/powerpoint/2010/main" val="2816891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00939955-D277-4FF9-9C92-69AB9CB523D3}"/>
              </a:ext>
            </a:extLst>
          </p:cNvPr>
          <p:cNvSpPr/>
          <p:nvPr/>
        </p:nvSpPr>
        <p:spPr>
          <a:xfrm>
            <a:off x="8384280" y="1157975"/>
            <a:ext cx="3550542" cy="4590892"/>
          </a:xfrm>
          <a:prstGeom prst="roundRect">
            <a:avLst/>
          </a:prstGeom>
          <a:solidFill>
            <a:srgbClr val="E49D7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chemeClr val="bg1"/>
              </a:solidFill>
              <a:latin typeface="Century Gothic"/>
            </a:endParaRPr>
          </a:p>
        </p:txBody>
      </p:sp>
      <p:sp>
        <p:nvSpPr>
          <p:cNvPr id="11" name="Rounded Rectangle 4">
            <a:extLst>
              <a:ext uri="{FF2B5EF4-FFF2-40B4-BE49-F238E27FC236}">
                <a16:creationId xmlns:a16="http://schemas.microsoft.com/office/drawing/2014/main" id="{1CF2655F-4221-43CC-8504-63E3A930BCA6}"/>
              </a:ext>
            </a:extLst>
          </p:cNvPr>
          <p:cNvSpPr/>
          <p:nvPr/>
        </p:nvSpPr>
        <p:spPr>
          <a:xfrm>
            <a:off x="4157862" y="1157975"/>
            <a:ext cx="3716119" cy="4590892"/>
          </a:xfrm>
          <a:prstGeom prst="roundRect">
            <a:avLst/>
          </a:prstGeom>
          <a:solidFill>
            <a:srgbClr val="E49D7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chemeClr val="bg1"/>
              </a:solidFill>
              <a:latin typeface="Century Gothic"/>
            </a:endParaRPr>
          </a:p>
        </p:txBody>
      </p:sp>
      <p:sp>
        <p:nvSpPr>
          <p:cNvPr id="10" name="Rounded Rectangle 4">
            <a:extLst>
              <a:ext uri="{FF2B5EF4-FFF2-40B4-BE49-F238E27FC236}">
                <a16:creationId xmlns:a16="http://schemas.microsoft.com/office/drawing/2014/main" id="{0DF51D4A-459B-4180-A257-DC2282356DC5}"/>
              </a:ext>
            </a:extLst>
          </p:cNvPr>
          <p:cNvSpPr/>
          <p:nvPr/>
        </p:nvSpPr>
        <p:spPr>
          <a:xfrm>
            <a:off x="293524" y="1157975"/>
            <a:ext cx="3287081" cy="4590892"/>
          </a:xfrm>
          <a:prstGeom prst="roundRect">
            <a:avLst/>
          </a:prstGeom>
          <a:solidFill>
            <a:srgbClr val="E49D7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400" dirty="0">
              <a:solidFill>
                <a:schemeClr val="bg1"/>
              </a:solidFill>
              <a:latin typeface="Century Gothic"/>
            </a:endParaRPr>
          </a:p>
        </p:txBody>
      </p:sp>
      <p:sp>
        <p:nvSpPr>
          <p:cNvPr id="3" name="Title 1">
            <a:extLst>
              <a:ext uri="{FF2B5EF4-FFF2-40B4-BE49-F238E27FC236}">
                <a16:creationId xmlns:a16="http://schemas.microsoft.com/office/drawing/2014/main" id="{A31C4D07-CCB0-48ED-A95B-C6AEEE60D2FD}"/>
              </a:ext>
            </a:extLst>
          </p:cNvPr>
          <p:cNvSpPr txBox="1">
            <a:spLocks/>
          </p:cNvSpPr>
          <p:nvPr/>
        </p:nvSpPr>
        <p:spPr>
          <a:xfrm>
            <a:off x="368201" y="463517"/>
            <a:ext cx="11493129" cy="361591"/>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rPr>
              <a:t>EARTH OBSERVATIONS </a:t>
            </a:r>
            <a:endParaRPr lang="en-US" dirty="0"/>
          </a:p>
        </p:txBody>
      </p:sp>
      <p:sp>
        <p:nvSpPr>
          <p:cNvPr id="15" name="TextBox 14">
            <a:extLst>
              <a:ext uri="{FF2B5EF4-FFF2-40B4-BE49-F238E27FC236}">
                <a16:creationId xmlns:a16="http://schemas.microsoft.com/office/drawing/2014/main" id="{358D2399-0B93-4878-876A-9799EBFC9CCC}"/>
              </a:ext>
            </a:extLst>
          </p:cNvPr>
          <p:cNvSpPr txBox="1"/>
          <p:nvPr/>
        </p:nvSpPr>
        <p:spPr>
          <a:xfrm>
            <a:off x="8609109" y="1277815"/>
            <a:ext cx="3092693" cy="101566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tx1">
                    <a:lumMod val="75000"/>
                    <a:lumOff val="25000"/>
                  </a:schemeClr>
                </a:solidFill>
                <a:latin typeface="Century Gothic"/>
              </a:rPr>
              <a:t>Sentinel 1 </a:t>
            </a:r>
            <a:r>
              <a:rPr lang="en-US" sz="2000" dirty="0">
                <a:solidFill>
                  <a:schemeClr val="tx1">
                    <a:lumMod val="75000"/>
                    <a:lumOff val="25000"/>
                  </a:schemeClr>
                </a:solidFill>
                <a:latin typeface="Century Gothic"/>
                <a:ea typeface="+mn-lt"/>
                <a:cs typeface="+mn-lt"/>
              </a:rPr>
              <a:t>C-band Synthetic-Aperture Radar (C-SAR)</a:t>
            </a:r>
            <a:endParaRPr lang="en-US" sz="2000" dirty="0">
              <a:solidFill>
                <a:schemeClr val="tx1">
                  <a:lumMod val="75000"/>
                  <a:lumOff val="25000"/>
                </a:schemeClr>
              </a:solidFill>
              <a:latin typeface="Century Gothic"/>
            </a:endParaRPr>
          </a:p>
        </p:txBody>
      </p:sp>
      <p:pic>
        <p:nvPicPr>
          <p:cNvPr id="2" name="Picture 3" descr="A picture containing transport, satellite&#10;&#10;Description automatically generated">
            <a:extLst>
              <a:ext uri="{FF2B5EF4-FFF2-40B4-BE49-F238E27FC236}">
                <a16:creationId xmlns:a16="http://schemas.microsoft.com/office/drawing/2014/main" id="{DBC6C71E-FDB5-4752-8A6C-D43622B01970}"/>
              </a:ext>
            </a:extLst>
          </p:cNvPr>
          <p:cNvPicPr>
            <a:picLocks noChangeAspect="1"/>
          </p:cNvPicPr>
          <p:nvPr/>
        </p:nvPicPr>
        <p:blipFill>
          <a:blip r:embed="rId3"/>
          <a:stretch>
            <a:fillRect/>
          </a:stretch>
        </p:blipFill>
        <p:spPr>
          <a:xfrm>
            <a:off x="8464952" y="2510169"/>
            <a:ext cx="3381008" cy="2761514"/>
          </a:xfrm>
          <a:prstGeom prst="rect">
            <a:avLst/>
          </a:prstGeom>
        </p:spPr>
      </p:pic>
      <p:pic>
        <p:nvPicPr>
          <p:cNvPr id="4" name="Picture 5" descr="A picture containing square&#10;&#10;Description automatically generated">
            <a:extLst>
              <a:ext uri="{FF2B5EF4-FFF2-40B4-BE49-F238E27FC236}">
                <a16:creationId xmlns:a16="http://schemas.microsoft.com/office/drawing/2014/main" id="{F1419B76-F973-4B5E-A398-C179ACAE7D57}"/>
              </a:ext>
            </a:extLst>
          </p:cNvPr>
          <p:cNvPicPr>
            <a:picLocks noChangeAspect="1"/>
          </p:cNvPicPr>
          <p:nvPr/>
        </p:nvPicPr>
        <p:blipFill>
          <a:blip r:embed="rId4"/>
          <a:stretch>
            <a:fillRect/>
          </a:stretch>
        </p:blipFill>
        <p:spPr>
          <a:xfrm>
            <a:off x="4184346" y="2558532"/>
            <a:ext cx="3666067" cy="2996141"/>
          </a:xfrm>
          <a:prstGeom prst="rect">
            <a:avLst/>
          </a:prstGeom>
        </p:spPr>
      </p:pic>
      <p:sp>
        <p:nvSpPr>
          <p:cNvPr id="20" name="TextBox 1">
            <a:extLst>
              <a:ext uri="{FF2B5EF4-FFF2-40B4-BE49-F238E27FC236}">
                <a16:creationId xmlns:a16="http://schemas.microsoft.com/office/drawing/2014/main" id="{F53BEAFF-F932-4755-A5AE-4FAF56BBD2C9}"/>
              </a:ext>
            </a:extLst>
          </p:cNvPr>
          <p:cNvSpPr txBox="1"/>
          <p:nvPr/>
        </p:nvSpPr>
        <p:spPr>
          <a:xfrm>
            <a:off x="4575583" y="1277815"/>
            <a:ext cx="3040834" cy="707886"/>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2000" dirty="0">
                <a:solidFill>
                  <a:schemeClr val="tx1">
                    <a:lumMod val="75000"/>
                    <a:lumOff val="25000"/>
                  </a:schemeClr>
                </a:solidFill>
                <a:latin typeface="Century Gothic"/>
              </a:rPr>
              <a:t>Landsat 8 Operational Land Imager (OLI)</a:t>
            </a:r>
            <a:endParaRPr lang="en-US" dirty="0">
              <a:solidFill>
                <a:schemeClr val="tx1">
                  <a:lumMod val="75000"/>
                  <a:lumOff val="25000"/>
                </a:schemeClr>
              </a:solidFill>
            </a:endParaRPr>
          </a:p>
        </p:txBody>
      </p:sp>
      <p:sp>
        <p:nvSpPr>
          <p:cNvPr id="22" name="Text Placeholder 4">
            <a:extLst>
              <a:ext uri="{FF2B5EF4-FFF2-40B4-BE49-F238E27FC236}">
                <a16:creationId xmlns:a16="http://schemas.microsoft.com/office/drawing/2014/main" id="{9E992ED7-CD42-4DF7-88E5-6D1483C63610}"/>
              </a:ext>
            </a:extLst>
          </p:cNvPr>
          <p:cNvSpPr txBox="1">
            <a:spLocks/>
          </p:cNvSpPr>
          <p:nvPr/>
        </p:nvSpPr>
        <p:spPr>
          <a:xfrm>
            <a:off x="9765319" y="6418071"/>
            <a:ext cx="2426681" cy="317284"/>
          </a:xfrm>
          <a:prstGeom prst="rect">
            <a:avLst/>
          </a:prstGeom>
        </p:spPr>
        <p:txBody>
          <a:bodyPr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rPr>
              <a:t>Image Credit: </a:t>
            </a:r>
            <a:r>
              <a:rPr lang="en-US" sz="1200" dirty="0">
                <a:solidFill>
                  <a:schemeClr val="tx1">
                    <a:lumMod val="75000"/>
                    <a:lumOff val="25000"/>
                  </a:schemeClr>
                </a:solidFill>
                <a:latin typeface="Century Gothic" panose="020B0502020202020204" pitchFamily="34" charset="0"/>
              </a:rPr>
              <a:t>NASA and ESA</a:t>
            </a:r>
            <a:endParaRPr kumimoji="0" lang="en-US" sz="1200" i="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ndParaRPr>
          </a:p>
        </p:txBody>
      </p:sp>
      <p:pic>
        <p:nvPicPr>
          <p:cNvPr id="6" name="Picture 6">
            <a:extLst>
              <a:ext uri="{FF2B5EF4-FFF2-40B4-BE49-F238E27FC236}">
                <a16:creationId xmlns:a16="http://schemas.microsoft.com/office/drawing/2014/main" id="{71A8EC26-C322-41BE-976C-57562A3D92DB}"/>
              </a:ext>
            </a:extLst>
          </p:cNvPr>
          <p:cNvPicPr>
            <a:picLocks noChangeAspect="1"/>
          </p:cNvPicPr>
          <p:nvPr/>
        </p:nvPicPr>
        <p:blipFill>
          <a:blip r:embed="rId5"/>
          <a:stretch>
            <a:fillRect/>
          </a:stretch>
        </p:blipFill>
        <p:spPr>
          <a:xfrm>
            <a:off x="346040" y="2227179"/>
            <a:ext cx="3056467" cy="3327494"/>
          </a:xfrm>
          <a:prstGeom prst="rect">
            <a:avLst/>
          </a:prstGeom>
        </p:spPr>
      </p:pic>
      <p:sp>
        <p:nvSpPr>
          <p:cNvPr id="31" name="TextBox 30">
            <a:extLst>
              <a:ext uri="{FF2B5EF4-FFF2-40B4-BE49-F238E27FC236}">
                <a16:creationId xmlns:a16="http://schemas.microsoft.com/office/drawing/2014/main" id="{C11E440C-0C0B-4C51-B3A7-7BF304DE9EC3}"/>
              </a:ext>
            </a:extLst>
          </p:cNvPr>
          <p:cNvSpPr txBox="1"/>
          <p:nvPr/>
        </p:nvSpPr>
        <p:spPr>
          <a:xfrm>
            <a:off x="327330" y="1219490"/>
            <a:ext cx="3320234" cy="101566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dirty="0">
                <a:solidFill>
                  <a:schemeClr val="tx1">
                    <a:lumMod val="75000"/>
                    <a:lumOff val="25000"/>
                  </a:schemeClr>
                </a:solidFill>
                <a:latin typeface="Century Gothic"/>
              </a:rPr>
              <a:t>Shuttle Radar Topography Mission (SRTM)</a:t>
            </a:r>
          </a:p>
        </p:txBody>
      </p:sp>
    </p:spTree>
    <p:extLst>
      <p:ext uri="{BB962C8B-B14F-4D97-AF65-F5344CB8AC3E}">
        <p14:creationId xmlns:p14="http://schemas.microsoft.com/office/powerpoint/2010/main" val="2891837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300" y="342900"/>
            <a:ext cx="7487809" cy="419100"/>
          </a:xfrm>
          <a:prstGeom prst="rect">
            <a:avLst/>
          </a:prstGeom>
        </p:spPr>
        <p:txBody>
          <a:bodyPr wrap="none" lIns="91440" tIns="45720" rIns="91440" bIns="45720" anchor="ctr" anchorCtr="0">
            <a:noAutofit/>
          </a:bodyPr>
          <a:lstStyle/>
          <a:p>
            <a:pPr lvl="0"/>
            <a:r>
              <a:rPr lang="en-US" sz="4000" b="1" dirty="0">
                <a:solidFill>
                  <a:srgbClr val="CD7142"/>
                </a:solidFill>
                <a:latin typeface="Century Gothic" panose="020F0302020204030204"/>
              </a:rPr>
              <a:t>METHODOLOGY</a:t>
            </a:r>
            <a:endParaRPr lang="en-US" dirty="0"/>
          </a:p>
        </p:txBody>
      </p:sp>
      <p:sp>
        <p:nvSpPr>
          <p:cNvPr id="3" name="Rectangle 2">
            <a:extLst>
              <a:ext uri="{FF2B5EF4-FFF2-40B4-BE49-F238E27FC236}">
                <a16:creationId xmlns:a16="http://schemas.microsoft.com/office/drawing/2014/main" id="{4548AA80-10FC-334F-8485-D4706C43BF23}"/>
              </a:ext>
            </a:extLst>
          </p:cNvPr>
          <p:cNvSpPr/>
          <p:nvPr/>
        </p:nvSpPr>
        <p:spPr>
          <a:xfrm>
            <a:off x="495299" y="936341"/>
            <a:ext cx="10489343" cy="5841299"/>
          </a:xfrm>
          <a:prstGeom prst="rect">
            <a:avLst/>
          </a:prstGeom>
          <a:solidFill>
            <a:schemeClr val="accent2">
              <a:lumMod val="20000"/>
              <a:lumOff val="80000"/>
              <a:alpha val="7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ounded Rectangle 4">
            <a:extLst>
              <a:ext uri="{FF2B5EF4-FFF2-40B4-BE49-F238E27FC236}">
                <a16:creationId xmlns:a16="http://schemas.microsoft.com/office/drawing/2014/main" id="{4C8A4445-5066-3D4A-9825-8762C57DAFE1}"/>
              </a:ext>
            </a:extLst>
          </p:cNvPr>
          <p:cNvSpPr/>
          <p:nvPr/>
        </p:nvSpPr>
        <p:spPr>
          <a:xfrm>
            <a:off x="716009" y="1617981"/>
            <a:ext cx="2542352" cy="1156979"/>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Point Data</a:t>
            </a:r>
          </a:p>
          <a:p>
            <a:pPr algn="ctr"/>
            <a:r>
              <a:rPr lang="en-US" sz="1400" dirty="0">
                <a:solidFill>
                  <a:schemeClr val="bg1"/>
                </a:solidFill>
                <a:latin typeface="Century Gothic"/>
              </a:rPr>
              <a:t>(Department of</a:t>
            </a:r>
          </a:p>
          <a:p>
            <a:pPr algn="ctr"/>
            <a:r>
              <a:rPr lang="en-US" sz="1400" dirty="0">
                <a:solidFill>
                  <a:schemeClr val="bg1"/>
                </a:solidFill>
                <a:latin typeface="Century Gothic"/>
              </a:rPr>
              <a:t> Agriculture, Earth Engine)</a:t>
            </a:r>
          </a:p>
        </p:txBody>
      </p:sp>
      <p:sp>
        <p:nvSpPr>
          <p:cNvPr id="7" name="TextBox 6">
            <a:extLst>
              <a:ext uri="{FF2B5EF4-FFF2-40B4-BE49-F238E27FC236}">
                <a16:creationId xmlns:a16="http://schemas.microsoft.com/office/drawing/2014/main" id="{D1022C98-1963-E84D-A36A-76526DF6DE3C}"/>
              </a:ext>
            </a:extLst>
          </p:cNvPr>
          <p:cNvSpPr txBox="1"/>
          <p:nvPr/>
        </p:nvSpPr>
        <p:spPr>
          <a:xfrm>
            <a:off x="1062941" y="1034687"/>
            <a:ext cx="1848488" cy="369332"/>
          </a:xfrm>
          <a:prstGeom prst="rect">
            <a:avLst/>
          </a:prstGeom>
          <a:noFill/>
        </p:spPr>
        <p:txBody>
          <a:bodyPr wrap="square" rtlCol="0">
            <a:spAutoFit/>
          </a:bodyPr>
          <a:lstStyle/>
          <a:p>
            <a:pPr algn="ctr"/>
            <a:r>
              <a:rPr lang="en-US" b="1" dirty="0">
                <a:solidFill>
                  <a:schemeClr val="tx1">
                    <a:lumMod val="75000"/>
                    <a:lumOff val="25000"/>
                  </a:schemeClr>
                </a:solidFill>
                <a:latin typeface="Century Gothic" panose="020B0502020202020204" pitchFamily="34" charset="0"/>
              </a:rPr>
              <a:t>INPUT DATA</a:t>
            </a:r>
          </a:p>
        </p:txBody>
      </p:sp>
      <p:sp>
        <p:nvSpPr>
          <p:cNvPr id="8" name="TextBox 7">
            <a:extLst>
              <a:ext uri="{FF2B5EF4-FFF2-40B4-BE49-F238E27FC236}">
                <a16:creationId xmlns:a16="http://schemas.microsoft.com/office/drawing/2014/main" id="{43566648-C64F-6A4C-8739-07FEEEC9AF72}"/>
              </a:ext>
            </a:extLst>
          </p:cNvPr>
          <p:cNvSpPr txBox="1"/>
          <p:nvPr/>
        </p:nvSpPr>
        <p:spPr>
          <a:xfrm>
            <a:off x="4180594" y="1034687"/>
            <a:ext cx="3685508" cy="369332"/>
          </a:xfrm>
          <a:prstGeom prst="rect">
            <a:avLst/>
          </a:prstGeom>
          <a:noFill/>
        </p:spPr>
        <p:txBody>
          <a:bodyPr wrap="square" rtlCol="0">
            <a:spAutoFit/>
          </a:bodyPr>
          <a:lstStyle/>
          <a:p>
            <a:pPr algn="ctr"/>
            <a:r>
              <a:rPr lang="en-US" b="1" dirty="0">
                <a:solidFill>
                  <a:schemeClr val="tx1">
                    <a:lumMod val="75000"/>
                    <a:lumOff val="25000"/>
                  </a:schemeClr>
                </a:solidFill>
                <a:latin typeface="Century Gothic" panose="020B0502020202020204" pitchFamily="34" charset="0"/>
              </a:rPr>
              <a:t>PROCESSING AND ANALYSIS</a:t>
            </a:r>
          </a:p>
        </p:txBody>
      </p:sp>
      <p:sp>
        <p:nvSpPr>
          <p:cNvPr id="9" name="Rounded Rectangle 8">
            <a:extLst>
              <a:ext uri="{FF2B5EF4-FFF2-40B4-BE49-F238E27FC236}">
                <a16:creationId xmlns:a16="http://schemas.microsoft.com/office/drawing/2014/main" id="{3C529A74-BFF0-E748-AD6C-65F9C6551089}"/>
              </a:ext>
            </a:extLst>
          </p:cNvPr>
          <p:cNvSpPr/>
          <p:nvPr/>
        </p:nvSpPr>
        <p:spPr>
          <a:xfrm>
            <a:off x="4480299" y="1532223"/>
            <a:ext cx="3086099" cy="575948"/>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Train and test </a:t>
            </a:r>
            <a:endParaRPr lang="en-US" dirty="0">
              <a:solidFill>
                <a:schemeClr val="bg1"/>
              </a:solidFill>
            </a:endParaRPr>
          </a:p>
          <a:p>
            <a:pPr algn="ctr"/>
            <a:r>
              <a:rPr lang="en-US" sz="1400" dirty="0">
                <a:solidFill>
                  <a:schemeClr val="bg1"/>
                </a:solidFill>
                <a:latin typeface="Century Gothic"/>
              </a:rPr>
              <a:t>split data</a:t>
            </a:r>
            <a:endParaRPr lang="en-US" dirty="0">
              <a:solidFill>
                <a:schemeClr val="bg1"/>
              </a:solidFill>
            </a:endParaRPr>
          </a:p>
        </p:txBody>
      </p:sp>
      <p:sp>
        <p:nvSpPr>
          <p:cNvPr id="11" name="Rounded Rectangle 10">
            <a:extLst>
              <a:ext uri="{FF2B5EF4-FFF2-40B4-BE49-F238E27FC236}">
                <a16:creationId xmlns:a16="http://schemas.microsoft.com/office/drawing/2014/main" id="{1B12183C-34CE-1143-A559-AE6C6095C49E}"/>
              </a:ext>
            </a:extLst>
          </p:cNvPr>
          <p:cNvSpPr/>
          <p:nvPr/>
        </p:nvSpPr>
        <p:spPr>
          <a:xfrm>
            <a:off x="4450219" y="2527590"/>
            <a:ext cx="3146258" cy="2893159"/>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dirty="0">
                <a:solidFill>
                  <a:schemeClr val="bg1"/>
                </a:solidFill>
                <a:latin typeface="Century Gothic"/>
              </a:rPr>
              <a:t>Define Variables</a:t>
            </a:r>
            <a:endParaRPr lang="en-US" dirty="0">
              <a:solidFill>
                <a:schemeClr val="bg1"/>
              </a:solidFill>
              <a:cs typeface="Calibri"/>
            </a:endParaRPr>
          </a:p>
          <a:p>
            <a:pPr marL="285750" indent="-285750">
              <a:buFont typeface="Arial" panose="020B0604020202020204" pitchFamily="34" charset="0"/>
              <a:buChar char="•"/>
            </a:pPr>
            <a:r>
              <a:rPr lang="en-US" sz="1400" dirty="0">
                <a:solidFill>
                  <a:schemeClr val="bg1"/>
                </a:solidFill>
                <a:latin typeface="Century Gothic"/>
              </a:rPr>
              <a:t>Optical Indices: NDVI, NDWI, NDMI, SAVI, Slope, Elevation (Landsat 8 OLI and SRTM)</a:t>
            </a:r>
          </a:p>
          <a:p>
            <a:pPr marL="285750" indent="-285750">
              <a:buFont typeface="Arial" panose="020B0604020202020204" pitchFamily="34" charset="0"/>
              <a:buChar char="•"/>
            </a:pPr>
            <a:r>
              <a:rPr lang="en-US" sz="1400" dirty="0">
                <a:solidFill>
                  <a:schemeClr val="bg1"/>
                </a:solidFill>
                <a:latin typeface="Century Gothic"/>
              </a:rPr>
              <a:t>Greenness index from Tasseled Cap transformation(Landsat 8 TOA)</a:t>
            </a:r>
            <a:endParaRPr lang="en-US" dirty="0">
              <a:solidFill>
                <a:schemeClr val="bg1"/>
              </a:solidFill>
              <a:cs typeface="Calibri" panose="020F0502020204030204"/>
            </a:endParaRPr>
          </a:p>
          <a:p>
            <a:pPr marL="285750" indent="-285750">
              <a:buFont typeface="Arial" panose="020B0604020202020204" pitchFamily="34" charset="0"/>
              <a:buChar char="•"/>
            </a:pPr>
            <a:r>
              <a:rPr lang="en-US" sz="1400" dirty="0">
                <a:solidFill>
                  <a:schemeClr val="bg1"/>
                </a:solidFill>
                <a:latin typeface="Century Gothic"/>
              </a:rPr>
              <a:t>SAR Polarization Indices</a:t>
            </a:r>
            <a:r>
              <a:rPr lang="en-US" sz="1400" dirty="0">
                <a:solidFill>
                  <a:schemeClr val="bg1"/>
                </a:solidFill>
                <a:latin typeface="Century Gothic"/>
                <a:ea typeface="+mn-lt"/>
                <a:cs typeface="+mn-lt"/>
              </a:rPr>
              <a:t>(</a:t>
            </a:r>
            <a:r>
              <a:rPr lang="en-US" sz="1400" dirty="0">
                <a:solidFill>
                  <a:schemeClr val="bg1"/>
                </a:solidFill>
                <a:latin typeface="Century Gothic"/>
              </a:rPr>
              <a:t>Sentinel-1 C-SAR)</a:t>
            </a:r>
            <a:endParaRPr lang="en-US" dirty="0">
              <a:solidFill>
                <a:schemeClr val="bg1"/>
              </a:solidFill>
              <a:cs typeface="Calibri" panose="020F0502020204030204"/>
            </a:endParaRPr>
          </a:p>
        </p:txBody>
      </p:sp>
      <p:sp>
        <p:nvSpPr>
          <p:cNvPr id="12" name="Rounded Rectangle 11">
            <a:extLst>
              <a:ext uri="{FF2B5EF4-FFF2-40B4-BE49-F238E27FC236}">
                <a16:creationId xmlns:a16="http://schemas.microsoft.com/office/drawing/2014/main" id="{B2B64588-0E2E-7343-B0B8-7FA1C368A0A9}"/>
              </a:ext>
            </a:extLst>
          </p:cNvPr>
          <p:cNvSpPr/>
          <p:nvPr/>
        </p:nvSpPr>
        <p:spPr>
          <a:xfrm>
            <a:off x="4415099" y="5724571"/>
            <a:ext cx="3216499" cy="628298"/>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Generate Random Forest</a:t>
            </a:r>
          </a:p>
          <a:p>
            <a:pPr algn="ctr"/>
            <a:r>
              <a:rPr lang="en-US" sz="1400" dirty="0">
                <a:solidFill>
                  <a:schemeClr val="bg1"/>
                </a:solidFill>
                <a:latin typeface="Century Gothic"/>
              </a:rPr>
              <a:t>And CART classifier</a:t>
            </a:r>
          </a:p>
        </p:txBody>
      </p:sp>
      <p:sp>
        <p:nvSpPr>
          <p:cNvPr id="13" name="TextBox 12">
            <a:extLst>
              <a:ext uri="{FF2B5EF4-FFF2-40B4-BE49-F238E27FC236}">
                <a16:creationId xmlns:a16="http://schemas.microsoft.com/office/drawing/2014/main" id="{57E04820-07E1-D043-89F9-E13233F4EF85}"/>
              </a:ext>
            </a:extLst>
          </p:cNvPr>
          <p:cNvSpPr txBox="1"/>
          <p:nvPr/>
        </p:nvSpPr>
        <p:spPr>
          <a:xfrm>
            <a:off x="8699008" y="4974571"/>
            <a:ext cx="1816768" cy="369332"/>
          </a:xfrm>
          <a:prstGeom prst="rect">
            <a:avLst/>
          </a:prstGeom>
          <a:noFill/>
        </p:spPr>
        <p:txBody>
          <a:bodyPr wrap="square" rtlCol="0">
            <a:spAutoFit/>
          </a:bodyPr>
          <a:lstStyle/>
          <a:p>
            <a:pPr algn="ctr"/>
            <a:r>
              <a:rPr lang="en-US" b="1" dirty="0">
                <a:solidFill>
                  <a:schemeClr val="tx1">
                    <a:lumMod val="75000"/>
                    <a:lumOff val="25000"/>
                  </a:schemeClr>
                </a:solidFill>
                <a:latin typeface="Century Gothic" panose="020B0502020202020204" pitchFamily="34" charset="0"/>
              </a:rPr>
              <a:t>RESULTS</a:t>
            </a:r>
          </a:p>
        </p:txBody>
      </p:sp>
      <p:sp>
        <p:nvSpPr>
          <p:cNvPr id="14" name="Rounded Rectangle 13">
            <a:extLst>
              <a:ext uri="{FF2B5EF4-FFF2-40B4-BE49-F238E27FC236}">
                <a16:creationId xmlns:a16="http://schemas.microsoft.com/office/drawing/2014/main" id="{FB7BEAB5-2BB3-474E-ADC7-9A70B0D33896}"/>
              </a:ext>
            </a:extLst>
          </p:cNvPr>
          <p:cNvSpPr/>
          <p:nvPr/>
        </p:nvSpPr>
        <p:spPr>
          <a:xfrm>
            <a:off x="8314741" y="5372337"/>
            <a:ext cx="2585302" cy="1332766"/>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71450" indent="-171450">
              <a:buFont typeface="Arial" panose="020B0604020202020204" pitchFamily="34" charset="0"/>
              <a:buChar char="•"/>
            </a:pPr>
            <a:r>
              <a:rPr lang="en-US" sz="1400" dirty="0">
                <a:solidFill>
                  <a:schemeClr val="bg1"/>
                </a:solidFill>
                <a:latin typeface="Century Gothic"/>
              </a:rPr>
              <a:t>Develop crop mask for rice</a:t>
            </a:r>
          </a:p>
          <a:p>
            <a:pPr marL="171450" indent="-171450">
              <a:buFont typeface="Arial" panose="020B0604020202020204" pitchFamily="34" charset="0"/>
              <a:buChar char="•"/>
            </a:pPr>
            <a:r>
              <a:rPr lang="en-US" sz="1400" dirty="0">
                <a:solidFill>
                  <a:schemeClr val="bg1"/>
                </a:solidFill>
                <a:latin typeface="Century Gothic"/>
              </a:rPr>
              <a:t>Build tutorial for methods and remote sensing capacity</a:t>
            </a:r>
          </a:p>
        </p:txBody>
      </p:sp>
      <p:cxnSp>
        <p:nvCxnSpPr>
          <p:cNvPr id="17" name="Straight Connector 16">
            <a:extLst>
              <a:ext uri="{FF2B5EF4-FFF2-40B4-BE49-F238E27FC236}">
                <a16:creationId xmlns:a16="http://schemas.microsoft.com/office/drawing/2014/main" id="{598E92A8-66BC-164C-9F44-03548A5777D0}"/>
              </a:ext>
            </a:extLst>
          </p:cNvPr>
          <p:cNvCxnSpPr>
            <a:cxnSpLocks/>
          </p:cNvCxnSpPr>
          <p:nvPr/>
        </p:nvCxnSpPr>
        <p:spPr>
          <a:xfrm>
            <a:off x="3127045" y="4083087"/>
            <a:ext cx="482820"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4099C6A-7B03-9E41-B84D-191B73C85483}"/>
              </a:ext>
            </a:extLst>
          </p:cNvPr>
          <p:cNvCxnSpPr>
            <a:cxnSpLocks/>
          </p:cNvCxnSpPr>
          <p:nvPr/>
        </p:nvCxnSpPr>
        <p:spPr>
          <a:xfrm>
            <a:off x="1987185" y="2784485"/>
            <a:ext cx="0" cy="685142"/>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CBC8424D-EEBB-174B-B59D-97E5749B513B}"/>
              </a:ext>
            </a:extLst>
          </p:cNvPr>
          <p:cNvCxnSpPr>
            <a:cxnSpLocks/>
          </p:cNvCxnSpPr>
          <p:nvPr/>
        </p:nvCxnSpPr>
        <p:spPr>
          <a:xfrm rot="5400000" flipH="1" flipV="1">
            <a:off x="2934018" y="2495757"/>
            <a:ext cx="2240280" cy="914400"/>
          </a:xfrm>
          <a:prstGeom prst="bentConnector3">
            <a:avLst>
              <a:gd name="adj1" fmla="val 100046"/>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2B1F6D1D-5868-574C-9933-7A3E2471A1FA}"/>
              </a:ext>
            </a:extLst>
          </p:cNvPr>
          <p:cNvCxnSpPr>
            <a:cxnSpLocks/>
          </p:cNvCxnSpPr>
          <p:nvPr/>
        </p:nvCxnSpPr>
        <p:spPr>
          <a:xfrm>
            <a:off x="6023348" y="5420749"/>
            <a:ext cx="0" cy="274320"/>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5">
            <a:extLst>
              <a:ext uri="{FF2B5EF4-FFF2-40B4-BE49-F238E27FC236}">
                <a16:creationId xmlns:a16="http://schemas.microsoft.com/office/drawing/2014/main" id="{A6925F0D-1294-43B0-B7CA-0AA0DB55CA56}"/>
              </a:ext>
            </a:extLst>
          </p:cNvPr>
          <p:cNvSpPr/>
          <p:nvPr/>
        </p:nvSpPr>
        <p:spPr>
          <a:xfrm>
            <a:off x="8314742" y="1780988"/>
            <a:ext cx="2585301" cy="1103095"/>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Arial" panose="020B0604020202020204" pitchFamily="34" charset="0"/>
              <a:buChar char="•"/>
            </a:pPr>
            <a:r>
              <a:rPr lang="en-US" sz="1400" dirty="0">
                <a:solidFill>
                  <a:schemeClr val="bg1"/>
                </a:solidFill>
                <a:latin typeface="Century Gothic"/>
              </a:rPr>
              <a:t>COLAB</a:t>
            </a:r>
          </a:p>
          <a:p>
            <a:pPr marL="285750" indent="-285750">
              <a:buFont typeface="Arial" panose="020B0604020202020204" pitchFamily="34" charset="0"/>
              <a:buChar char="•"/>
            </a:pPr>
            <a:r>
              <a:rPr lang="en-US" sz="1400" dirty="0">
                <a:solidFill>
                  <a:schemeClr val="bg1"/>
                </a:solidFill>
                <a:latin typeface="Century Gothic"/>
              </a:rPr>
              <a:t>Google Earth Engine</a:t>
            </a:r>
          </a:p>
          <a:p>
            <a:pPr marL="285750" indent="-285750">
              <a:buFont typeface="Arial" panose="020B0604020202020204" pitchFamily="34" charset="0"/>
              <a:buChar char="•"/>
            </a:pPr>
            <a:r>
              <a:rPr lang="en-US" sz="1400" dirty="0">
                <a:solidFill>
                  <a:schemeClr val="bg1"/>
                </a:solidFill>
                <a:latin typeface="Century Gothic"/>
              </a:rPr>
              <a:t>ArcGIS Pro</a:t>
            </a:r>
          </a:p>
          <a:p>
            <a:pPr marL="285750" indent="-285750">
              <a:buFont typeface="Arial" panose="020B0604020202020204" pitchFamily="34" charset="0"/>
              <a:buChar char="•"/>
            </a:pPr>
            <a:r>
              <a:rPr lang="en-US" sz="1400" dirty="0">
                <a:solidFill>
                  <a:schemeClr val="bg1"/>
                </a:solidFill>
                <a:latin typeface="Century Gothic"/>
              </a:rPr>
              <a:t>QGIS </a:t>
            </a:r>
          </a:p>
        </p:txBody>
      </p:sp>
      <p:sp>
        <p:nvSpPr>
          <p:cNvPr id="22" name="TextBox 21">
            <a:extLst>
              <a:ext uri="{FF2B5EF4-FFF2-40B4-BE49-F238E27FC236}">
                <a16:creationId xmlns:a16="http://schemas.microsoft.com/office/drawing/2014/main" id="{65EA161F-1EE8-4E50-8582-67FCF5D99EDC}"/>
              </a:ext>
            </a:extLst>
          </p:cNvPr>
          <p:cNvSpPr txBox="1"/>
          <p:nvPr/>
        </p:nvSpPr>
        <p:spPr>
          <a:xfrm>
            <a:off x="8699008" y="1030195"/>
            <a:ext cx="1816768" cy="369332"/>
          </a:xfrm>
          <a:prstGeom prst="rect">
            <a:avLst/>
          </a:prstGeom>
          <a:noFill/>
        </p:spPr>
        <p:txBody>
          <a:bodyPr wrap="square" rtlCol="0">
            <a:spAutoFit/>
          </a:bodyPr>
          <a:lstStyle/>
          <a:p>
            <a:pPr algn="ctr"/>
            <a:r>
              <a:rPr lang="en-US" b="1" dirty="0">
                <a:solidFill>
                  <a:schemeClr val="tx1">
                    <a:lumMod val="75000"/>
                    <a:lumOff val="25000"/>
                  </a:schemeClr>
                </a:solidFill>
                <a:latin typeface="Century Gothic" panose="020B0502020202020204" pitchFamily="34" charset="0"/>
              </a:rPr>
              <a:t>ANALYSIS</a:t>
            </a:r>
          </a:p>
        </p:txBody>
      </p:sp>
      <p:cxnSp>
        <p:nvCxnSpPr>
          <p:cNvPr id="23" name="Straight Arrow Connector 22">
            <a:extLst>
              <a:ext uri="{FF2B5EF4-FFF2-40B4-BE49-F238E27FC236}">
                <a16:creationId xmlns:a16="http://schemas.microsoft.com/office/drawing/2014/main" id="{2CCED322-0DE7-41B3-AF9B-1EDC3FF57A18}"/>
              </a:ext>
            </a:extLst>
          </p:cNvPr>
          <p:cNvCxnSpPr>
            <a:cxnSpLocks/>
          </p:cNvCxnSpPr>
          <p:nvPr/>
        </p:nvCxnSpPr>
        <p:spPr>
          <a:xfrm>
            <a:off x="7638086" y="6038720"/>
            <a:ext cx="640080" cy="0"/>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CBFA1E4E-7658-475F-B85D-4654A4E2D99B}"/>
              </a:ext>
            </a:extLst>
          </p:cNvPr>
          <p:cNvCxnSpPr>
            <a:cxnSpLocks/>
          </p:cNvCxnSpPr>
          <p:nvPr/>
        </p:nvCxnSpPr>
        <p:spPr>
          <a:xfrm flipV="1">
            <a:off x="9444605" y="2884083"/>
            <a:ext cx="0" cy="2090488"/>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0CE9D48-F21D-43C9-8A5B-BBCB66C00E03}"/>
              </a:ext>
            </a:extLst>
          </p:cNvPr>
          <p:cNvCxnSpPr>
            <a:cxnSpLocks/>
          </p:cNvCxnSpPr>
          <p:nvPr/>
        </p:nvCxnSpPr>
        <p:spPr>
          <a:xfrm>
            <a:off x="6023348" y="2108171"/>
            <a:ext cx="0" cy="419419"/>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Rounded Rectangle 25">
            <a:extLst>
              <a:ext uri="{FF2B5EF4-FFF2-40B4-BE49-F238E27FC236}">
                <a16:creationId xmlns:a16="http://schemas.microsoft.com/office/drawing/2014/main" id="{584BFA87-D08A-FB4C-9047-1D7165D0B1FC}"/>
              </a:ext>
            </a:extLst>
          </p:cNvPr>
          <p:cNvSpPr/>
          <p:nvPr/>
        </p:nvSpPr>
        <p:spPr>
          <a:xfrm>
            <a:off x="758872" y="5276048"/>
            <a:ext cx="2456627" cy="1226920"/>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Independent Validation in COLAB</a:t>
            </a:r>
          </a:p>
        </p:txBody>
      </p:sp>
      <p:cxnSp>
        <p:nvCxnSpPr>
          <p:cNvPr id="27" name="Straight Arrow Connector 26">
            <a:extLst>
              <a:ext uri="{FF2B5EF4-FFF2-40B4-BE49-F238E27FC236}">
                <a16:creationId xmlns:a16="http://schemas.microsoft.com/office/drawing/2014/main" id="{1B99F445-BB57-4D24-B08D-ED3F5A3E715C}"/>
              </a:ext>
            </a:extLst>
          </p:cNvPr>
          <p:cNvCxnSpPr>
            <a:cxnSpLocks/>
          </p:cNvCxnSpPr>
          <p:nvPr/>
        </p:nvCxnSpPr>
        <p:spPr>
          <a:xfrm>
            <a:off x="9779762" y="2884083"/>
            <a:ext cx="0" cy="2090488"/>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6D7E699D-F205-594E-9E1F-FE8EC59BABA6}"/>
              </a:ext>
            </a:extLst>
          </p:cNvPr>
          <p:cNvSpPr/>
          <p:nvPr/>
        </p:nvSpPr>
        <p:spPr>
          <a:xfrm>
            <a:off x="758872" y="3469627"/>
            <a:ext cx="2456627" cy="1226920"/>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Sampling points/training data</a:t>
            </a:r>
            <a:endParaRPr lang="en-US" dirty="0">
              <a:solidFill>
                <a:schemeClr val="bg1"/>
              </a:solidFill>
            </a:endParaRPr>
          </a:p>
          <a:p>
            <a:pPr algn="ctr"/>
            <a:r>
              <a:rPr lang="en-US" sz="1400" dirty="0">
                <a:solidFill>
                  <a:schemeClr val="bg1"/>
                </a:solidFill>
                <a:latin typeface="Century Gothic"/>
              </a:rPr>
              <a:t>(from Collect Earth Online)</a:t>
            </a:r>
          </a:p>
        </p:txBody>
      </p:sp>
    </p:spTree>
    <p:extLst>
      <p:ext uri="{BB962C8B-B14F-4D97-AF65-F5344CB8AC3E}">
        <p14:creationId xmlns:p14="http://schemas.microsoft.com/office/powerpoint/2010/main" val="1923026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442280AF-0460-48BE-8FBE-03C3CB0C5A20}"/>
              </a:ext>
            </a:extLst>
          </p:cNvPr>
          <p:cNvSpPr txBox="1">
            <a:spLocks/>
          </p:cNvSpPr>
          <p:nvPr/>
        </p:nvSpPr>
        <p:spPr>
          <a:xfrm>
            <a:off x="408200" y="222426"/>
            <a:ext cx="10150020" cy="731520"/>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cs typeface="Calibri Light" panose="020F0302020204030204"/>
              </a:rPr>
              <a:t>DATA COLLECTION PROCESS</a:t>
            </a:r>
            <a:endParaRPr lang="en-US" dirty="0">
              <a:cs typeface="Calibri Light" panose="020F0302020204030204"/>
            </a:endParaRPr>
          </a:p>
        </p:txBody>
      </p:sp>
      <p:pic>
        <p:nvPicPr>
          <p:cNvPr id="3" name="Picture 2">
            <a:extLst>
              <a:ext uri="{FF2B5EF4-FFF2-40B4-BE49-F238E27FC236}">
                <a16:creationId xmlns:a16="http://schemas.microsoft.com/office/drawing/2014/main" id="{F55B12EB-EFAD-4EFC-B51B-49E62F12D079}"/>
              </a:ext>
            </a:extLst>
          </p:cNvPr>
          <p:cNvPicPr>
            <a:picLocks noChangeAspect="1"/>
          </p:cNvPicPr>
          <p:nvPr/>
        </p:nvPicPr>
        <p:blipFill rotWithShape="1">
          <a:blip r:embed="rId3"/>
          <a:srcRect r="26318"/>
          <a:stretch/>
        </p:blipFill>
        <p:spPr>
          <a:xfrm>
            <a:off x="480734" y="1126056"/>
            <a:ext cx="6396001" cy="4900613"/>
          </a:xfrm>
          <a:prstGeom prst="rect">
            <a:avLst/>
          </a:prstGeom>
          <a:ln w="19050">
            <a:solidFill>
              <a:schemeClr val="tx1">
                <a:lumMod val="75000"/>
                <a:lumOff val="25000"/>
              </a:schemeClr>
            </a:solidFill>
          </a:ln>
        </p:spPr>
      </p:pic>
      <p:grpSp>
        <p:nvGrpSpPr>
          <p:cNvPr id="42" name="Group 41">
            <a:extLst>
              <a:ext uri="{FF2B5EF4-FFF2-40B4-BE49-F238E27FC236}">
                <a16:creationId xmlns:a16="http://schemas.microsoft.com/office/drawing/2014/main" id="{2462429E-DF61-4869-99EC-E94114A6CABC}"/>
              </a:ext>
            </a:extLst>
          </p:cNvPr>
          <p:cNvGrpSpPr/>
          <p:nvPr/>
        </p:nvGrpSpPr>
        <p:grpSpPr>
          <a:xfrm>
            <a:off x="7391400" y="1378467"/>
            <a:ext cx="2944394" cy="2724150"/>
            <a:chOff x="7391400" y="2362200"/>
            <a:chExt cx="2944394" cy="2724150"/>
          </a:xfrm>
        </p:grpSpPr>
        <p:sp>
          <p:nvSpPr>
            <p:cNvPr id="7" name="Rectangle 6">
              <a:extLst>
                <a:ext uri="{FF2B5EF4-FFF2-40B4-BE49-F238E27FC236}">
                  <a16:creationId xmlns:a16="http://schemas.microsoft.com/office/drawing/2014/main" id="{394126E0-57D3-4EB9-87B5-CBFDCAA26140}"/>
                </a:ext>
              </a:extLst>
            </p:cNvPr>
            <p:cNvSpPr/>
            <p:nvPr/>
          </p:nvSpPr>
          <p:spPr>
            <a:xfrm>
              <a:off x="7391400" y="2362200"/>
              <a:ext cx="2944394" cy="2724150"/>
            </a:xfrm>
            <a:prstGeom prst="rect">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3C44EDC0-E905-49DB-A979-54CE925F53C4}"/>
                </a:ext>
              </a:extLst>
            </p:cNvPr>
            <p:cNvGrpSpPr/>
            <p:nvPr/>
          </p:nvGrpSpPr>
          <p:grpSpPr>
            <a:xfrm>
              <a:off x="7591425" y="2600325"/>
              <a:ext cx="209550" cy="2247900"/>
              <a:chOff x="7591425" y="2571750"/>
              <a:chExt cx="209550" cy="2247900"/>
            </a:xfrm>
            <a:solidFill>
              <a:srgbClr val="0070C0"/>
            </a:solidFill>
          </p:grpSpPr>
          <p:sp>
            <p:nvSpPr>
              <p:cNvPr id="8" name="Oval 7">
                <a:extLst>
                  <a:ext uri="{FF2B5EF4-FFF2-40B4-BE49-F238E27FC236}">
                    <a16:creationId xmlns:a16="http://schemas.microsoft.com/office/drawing/2014/main" id="{687427E0-9797-4642-9005-1D91F90B9119}"/>
                  </a:ext>
                </a:extLst>
              </p:cNvPr>
              <p:cNvSpPr/>
              <p:nvPr/>
            </p:nvSpPr>
            <p:spPr>
              <a:xfrm>
                <a:off x="7591425" y="2571750"/>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a:extLst>
                  <a:ext uri="{FF2B5EF4-FFF2-40B4-BE49-F238E27FC236}">
                    <a16:creationId xmlns:a16="http://schemas.microsoft.com/office/drawing/2014/main" id="{1626F776-52DE-4C4C-B0AC-F1AF896A4573}"/>
                  </a:ext>
                </a:extLst>
              </p:cNvPr>
              <p:cNvSpPr/>
              <p:nvPr/>
            </p:nvSpPr>
            <p:spPr>
              <a:xfrm>
                <a:off x="7591425" y="3081338"/>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C0AA43E5-B136-428F-9434-E26D23287655}"/>
                  </a:ext>
                </a:extLst>
              </p:cNvPr>
              <p:cNvSpPr/>
              <p:nvPr/>
            </p:nvSpPr>
            <p:spPr>
              <a:xfrm>
                <a:off x="7591425" y="3590926"/>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16755254-391D-417E-9DF4-A3D359D5CE61}"/>
                  </a:ext>
                </a:extLst>
              </p:cNvPr>
              <p:cNvSpPr/>
              <p:nvPr/>
            </p:nvSpPr>
            <p:spPr>
              <a:xfrm>
                <a:off x="7591425" y="4100514"/>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24F19E09-7A7B-42D4-9DE5-1598262D3540}"/>
                  </a:ext>
                </a:extLst>
              </p:cNvPr>
              <p:cNvSpPr/>
              <p:nvPr/>
            </p:nvSpPr>
            <p:spPr>
              <a:xfrm>
                <a:off x="7591425" y="4610100"/>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CEA0CBB6-4948-4994-84D3-15406599A606}"/>
                </a:ext>
              </a:extLst>
            </p:cNvPr>
            <p:cNvGrpSpPr/>
            <p:nvPr/>
          </p:nvGrpSpPr>
          <p:grpSpPr>
            <a:xfrm>
              <a:off x="8155781" y="2600325"/>
              <a:ext cx="209550" cy="2247900"/>
              <a:chOff x="7591425" y="2571750"/>
              <a:chExt cx="209550" cy="2247900"/>
            </a:xfrm>
            <a:solidFill>
              <a:srgbClr val="0070C0"/>
            </a:solidFill>
          </p:grpSpPr>
          <p:sp>
            <p:nvSpPr>
              <p:cNvPr id="15" name="Oval 14">
                <a:extLst>
                  <a:ext uri="{FF2B5EF4-FFF2-40B4-BE49-F238E27FC236}">
                    <a16:creationId xmlns:a16="http://schemas.microsoft.com/office/drawing/2014/main" id="{FAAD5C06-837F-40FB-BA7A-5080137DC066}"/>
                  </a:ext>
                </a:extLst>
              </p:cNvPr>
              <p:cNvSpPr/>
              <p:nvPr/>
            </p:nvSpPr>
            <p:spPr>
              <a:xfrm>
                <a:off x="7591425" y="2571750"/>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4E2F4D20-1381-4651-ADEB-C744F515DAA1}"/>
                  </a:ext>
                </a:extLst>
              </p:cNvPr>
              <p:cNvSpPr/>
              <p:nvPr/>
            </p:nvSpPr>
            <p:spPr>
              <a:xfrm>
                <a:off x="7591425" y="3081338"/>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B34B44CA-72D1-464B-959A-8E20FBE0D51D}"/>
                  </a:ext>
                </a:extLst>
              </p:cNvPr>
              <p:cNvSpPr/>
              <p:nvPr/>
            </p:nvSpPr>
            <p:spPr>
              <a:xfrm>
                <a:off x="7591425" y="3590926"/>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78E4E06D-0D7D-40AF-A257-68A1BFB3AF7F}"/>
                  </a:ext>
                </a:extLst>
              </p:cNvPr>
              <p:cNvSpPr/>
              <p:nvPr/>
            </p:nvSpPr>
            <p:spPr>
              <a:xfrm>
                <a:off x="7591425" y="4100514"/>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7A7C4CC0-F389-4868-A3B1-B7812B6BA1CA}"/>
                  </a:ext>
                </a:extLst>
              </p:cNvPr>
              <p:cNvSpPr/>
              <p:nvPr/>
            </p:nvSpPr>
            <p:spPr>
              <a:xfrm>
                <a:off x="7591425" y="4610100"/>
                <a:ext cx="209550" cy="209550"/>
              </a:xfrm>
              <a:prstGeom prst="ellipse">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9A0D0069-9532-4652-B9C2-3ADB4C1BF065}"/>
                </a:ext>
              </a:extLst>
            </p:cNvPr>
            <p:cNvGrpSpPr/>
            <p:nvPr/>
          </p:nvGrpSpPr>
          <p:grpSpPr>
            <a:xfrm>
              <a:off x="8720137" y="2600325"/>
              <a:ext cx="209550" cy="2247900"/>
              <a:chOff x="8720137" y="2600325"/>
              <a:chExt cx="209550" cy="2247900"/>
            </a:xfrm>
          </p:grpSpPr>
          <p:sp>
            <p:nvSpPr>
              <p:cNvPr id="21" name="Oval 20">
                <a:extLst>
                  <a:ext uri="{FF2B5EF4-FFF2-40B4-BE49-F238E27FC236}">
                    <a16:creationId xmlns:a16="http://schemas.microsoft.com/office/drawing/2014/main" id="{CAF665F8-6061-4D90-BE87-8B715D1CDCA6}"/>
                  </a:ext>
                </a:extLst>
              </p:cNvPr>
              <p:cNvSpPr/>
              <p:nvPr/>
            </p:nvSpPr>
            <p:spPr>
              <a:xfrm>
                <a:off x="8720137" y="2600325"/>
                <a:ext cx="209550" cy="209550"/>
              </a:xfrm>
              <a:prstGeom prst="ellipse">
                <a:avLst/>
              </a:prstGeom>
              <a:solidFill>
                <a:srgbClr val="F33DDD"/>
              </a:solidFill>
              <a:ln>
                <a:solidFill>
                  <a:srgbClr val="F33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0C993DE5-0337-4D08-8690-59E9B2FF94C2}"/>
                  </a:ext>
                </a:extLst>
              </p:cNvPr>
              <p:cNvSpPr/>
              <p:nvPr/>
            </p:nvSpPr>
            <p:spPr>
              <a:xfrm>
                <a:off x="8720137" y="3109913"/>
                <a:ext cx="209550" cy="209550"/>
              </a:xfrm>
              <a:prstGeom prst="ellipse">
                <a:avLst/>
              </a:prstGeom>
              <a:solidFill>
                <a:srgbClr val="F33DDD"/>
              </a:solidFill>
              <a:ln>
                <a:solidFill>
                  <a:srgbClr val="F33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9DEE08F0-2608-49FA-B634-DBEB4B556F5B}"/>
                  </a:ext>
                </a:extLst>
              </p:cNvPr>
              <p:cNvSpPr/>
              <p:nvPr/>
            </p:nvSpPr>
            <p:spPr>
              <a:xfrm>
                <a:off x="8720137" y="3619501"/>
                <a:ext cx="209550" cy="20955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1A1BD470-CEC0-4A19-8279-7CA077213622}"/>
                  </a:ext>
                </a:extLst>
              </p:cNvPr>
              <p:cNvSpPr/>
              <p:nvPr/>
            </p:nvSpPr>
            <p:spPr>
              <a:xfrm>
                <a:off x="8720137" y="4129089"/>
                <a:ext cx="209550" cy="20955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DC59E2E3-351A-4390-A958-752317B6ABB5}"/>
                  </a:ext>
                </a:extLst>
              </p:cNvPr>
              <p:cNvSpPr/>
              <p:nvPr/>
            </p:nvSpPr>
            <p:spPr>
              <a:xfrm>
                <a:off x="8720137" y="4638675"/>
                <a:ext cx="209550" cy="20955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9" name="Group 38">
              <a:extLst>
                <a:ext uri="{FF2B5EF4-FFF2-40B4-BE49-F238E27FC236}">
                  <a16:creationId xmlns:a16="http://schemas.microsoft.com/office/drawing/2014/main" id="{194F2C1A-3666-4863-ACA4-A221674BB3FC}"/>
                </a:ext>
              </a:extLst>
            </p:cNvPr>
            <p:cNvGrpSpPr/>
            <p:nvPr/>
          </p:nvGrpSpPr>
          <p:grpSpPr>
            <a:xfrm>
              <a:off x="9284493" y="2600325"/>
              <a:ext cx="209550" cy="2247900"/>
              <a:chOff x="9284493" y="2600325"/>
              <a:chExt cx="209550" cy="2247900"/>
            </a:xfrm>
          </p:grpSpPr>
          <p:sp>
            <p:nvSpPr>
              <p:cNvPr id="27" name="Oval 26">
                <a:extLst>
                  <a:ext uri="{FF2B5EF4-FFF2-40B4-BE49-F238E27FC236}">
                    <a16:creationId xmlns:a16="http://schemas.microsoft.com/office/drawing/2014/main" id="{2964E049-0165-4926-95E9-4E0C908540E1}"/>
                  </a:ext>
                </a:extLst>
              </p:cNvPr>
              <p:cNvSpPr/>
              <p:nvPr/>
            </p:nvSpPr>
            <p:spPr>
              <a:xfrm>
                <a:off x="9284493" y="2600325"/>
                <a:ext cx="209550" cy="209550"/>
              </a:xfrm>
              <a:prstGeom prst="ellipse">
                <a:avLst/>
              </a:prstGeom>
              <a:solidFill>
                <a:srgbClr val="F33DDD"/>
              </a:solidFill>
              <a:ln>
                <a:solidFill>
                  <a:srgbClr val="F33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9646BC58-0970-4739-BF77-E5FD42AA4966}"/>
                  </a:ext>
                </a:extLst>
              </p:cNvPr>
              <p:cNvSpPr/>
              <p:nvPr/>
            </p:nvSpPr>
            <p:spPr>
              <a:xfrm>
                <a:off x="9284493" y="3109913"/>
                <a:ext cx="209550" cy="209550"/>
              </a:xfrm>
              <a:prstGeom prst="ellipse">
                <a:avLst/>
              </a:prstGeom>
              <a:solidFill>
                <a:srgbClr val="F33DDD"/>
              </a:solidFill>
              <a:ln>
                <a:solidFill>
                  <a:srgbClr val="F33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D4B84CB0-CAC4-4A61-876B-8D2E34105709}"/>
                  </a:ext>
                </a:extLst>
              </p:cNvPr>
              <p:cNvSpPr/>
              <p:nvPr/>
            </p:nvSpPr>
            <p:spPr>
              <a:xfrm>
                <a:off x="9284493" y="3619501"/>
                <a:ext cx="209550" cy="209550"/>
              </a:xfrm>
              <a:prstGeom prst="ellipse">
                <a:avLst/>
              </a:prstGeom>
              <a:solidFill>
                <a:srgbClr val="F33DDD"/>
              </a:solidFill>
              <a:ln>
                <a:solidFill>
                  <a:srgbClr val="F33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858CED9A-43D7-41D5-895F-EB4B9506F160}"/>
                  </a:ext>
                </a:extLst>
              </p:cNvPr>
              <p:cNvSpPr/>
              <p:nvPr/>
            </p:nvSpPr>
            <p:spPr>
              <a:xfrm>
                <a:off x="9284493" y="4129089"/>
                <a:ext cx="209550" cy="20955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347C0F43-9295-4156-84ED-33F4B0265D63}"/>
                  </a:ext>
                </a:extLst>
              </p:cNvPr>
              <p:cNvSpPr/>
              <p:nvPr/>
            </p:nvSpPr>
            <p:spPr>
              <a:xfrm>
                <a:off x="9284493" y="4638675"/>
                <a:ext cx="209550" cy="20955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8" name="Group 37">
              <a:extLst>
                <a:ext uri="{FF2B5EF4-FFF2-40B4-BE49-F238E27FC236}">
                  <a16:creationId xmlns:a16="http://schemas.microsoft.com/office/drawing/2014/main" id="{528C7D6C-35AF-4852-9CB0-376CBAD950DC}"/>
                </a:ext>
              </a:extLst>
            </p:cNvPr>
            <p:cNvGrpSpPr/>
            <p:nvPr/>
          </p:nvGrpSpPr>
          <p:grpSpPr>
            <a:xfrm>
              <a:off x="9848850" y="2600325"/>
              <a:ext cx="209550" cy="2247900"/>
              <a:chOff x="9848850" y="2600325"/>
              <a:chExt cx="209550" cy="2247900"/>
            </a:xfrm>
          </p:grpSpPr>
          <p:sp>
            <p:nvSpPr>
              <p:cNvPr id="33" name="Oval 32">
                <a:extLst>
                  <a:ext uri="{FF2B5EF4-FFF2-40B4-BE49-F238E27FC236}">
                    <a16:creationId xmlns:a16="http://schemas.microsoft.com/office/drawing/2014/main" id="{80037E1B-F640-48D3-AA9E-BC1C040259B5}"/>
                  </a:ext>
                </a:extLst>
              </p:cNvPr>
              <p:cNvSpPr/>
              <p:nvPr/>
            </p:nvSpPr>
            <p:spPr>
              <a:xfrm>
                <a:off x="9848850" y="2600325"/>
                <a:ext cx="209550" cy="209550"/>
              </a:xfrm>
              <a:prstGeom prst="ellipse">
                <a:avLst/>
              </a:prstGeom>
              <a:solidFill>
                <a:srgbClr val="F33DDD"/>
              </a:solidFill>
              <a:ln>
                <a:solidFill>
                  <a:srgbClr val="F33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F4976BA1-4F0D-46BD-A793-03F6D835DF1E}"/>
                  </a:ext>
                </a:extLst>
              </p:cNvPr>
              <p:cNvSpPr/>
              <p:nvPr/>
            </p:nvSpPr>
            <p:spPr>
              <a:xfrm>
                <a:off x="9848850" y="3109913"/>
                <a:ext cx="209550" cy="209550"/>
              </a:xfrm>
              <a:prstGeom prst="ellipse">
                <a:avLst/>
              </a:prstGeom>
              <a:solidFill>
                <a:srgbClr val="F33DDD"/>
              </a:solidFill>
              <a:ln>
                <a:solidFill>
                  <a:srgbClr val="F33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F5CCB2B9-7060-4DB0-A3D0-EB7AE94D48D8}"/>
                  </a:ext>
                </a:extLst>
              </p:cNvPr>
              <p:cNvSpPr/>
              <p:nvPr/>
            </p:nvSpPr>
            <p:spPr>
              <a:xfrm>
                <a:off x="9848850" y="3619501"/>
                <a:ext cx="209550" cy="209550"/>
              </a:xfrm>
              <a:prstGeom prst="ellipse">
                <a:avLst/>
              </a:prstGeom>
              <a:solidFill>
                <a:srgbClr val="F33DDD"/>
              </a:solidFill>
              <a:ln>
                <a:solidFill>
                  <a:srgbClr val="F33D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50C2CBAB-000E-4E66-9001-67B936CFD66E}"/>
                  </a:ext>
                </a:extLst>
              </p:cNvPr>
              <p:cNvSpPr/>
              <p:nvPr/>
            </p:nvSpPr>
            <p:spPr>
              <a:xfrm>
                <a:off x="9848850" y="4129089"/>
                <a:ext cx="209550" cy="20955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Oval 36">
                <a:extLst>
                  <a:ext uri="{FF2B5EF4-FFF2-40B4-BE49-F238E27FC236}">
                    <a16:creationId xmlns:a16="http://schemas.microsoft.com/office/drawing/2014/main" id="{12A128D2-7ED3-4054-831A-B1BA3CB54D85}"/>
                  </a:ext>
                </a:extLst>
              </p:cNvPr>
              <p:cNvSpPr/>
              <p:nvPr/>
            </p:nvSpPr>
            <p:spPr>
              <a:xfrm>
                <a:off x="9848850" y="4638675"/>
                <a:ext cx="209550" cy="20955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1" name="TextBox 40">
            <a:extLst>
              <a:ext uri="{FF2B5EF4-FFF2-40B4-BE49-F238E27FC236}">
                <a16:creationId xmlns:a16="http://schemas.microsoft.com/office/drawing/2014/main" id="{F9452282-A498-4902-BF5A-9807E91665CD}"/>
              </a:ext>
            </a:extLst>
          </p:cNvPr>
          <p:cNvSpPr txBox="1"/>
          <p:nvPr/>
        </p:nvSpPr>
        <p:spPr>
          <a:xfrm>
            <a:off x="7448549" y="717850"/>
            <a:ext cx="2752725" cy="646331"/>
          </a:xfrm>
          <a:prstGeom prst="rect">
            <a:avLst/>
          </a:prstGeom>
          <a:noFill/>
        </p:spPr>
        <p:txBody>
          <a:bodyPr wrap="square" rtlCol="0">
            <a:spAutoFit/>
          </a:bodyPr>
          <a:lstStyle/>
          <a:p>
            <a:pPr algn="ctr"/>
            <a:r>
              <a:rPr lang="en-US" dirty="0">
                <a:solidFill>
                  <a:schemeClr val="tx1">
                    <a:lumMod val="75000"/>
                    <a:lumOff val="25000"/>
                  </a:schemeClr>
                </a:solidFill>
                <a:latin typeface="Century Gothic" panose="020B0502020202020204" pitchFamily="34" charset="0"/>
              </a:rPr>
              <a:t>Collect Earth Online Sample Plot Design</a:t>
            </a:r>
          </a:p>
        </p:txBody>
      </p:sp>
      <p:sp>
        <p:nvSpPr>
          <p:cNvPr id="43" name="TextBox 42">
            <a:extLst>
              <a:ext uri="{FF2B5EF4-FFF2-40B4-BE49-F238E27FC236}">
                <a16:creationId xmlns:a16="http://schemas.microsoft.com/office/drawing/2014/main" id="{7DDAB926-6915-42D1-80F2-13FA793019F8}"/>
              </a:ext>
            </a:extLst>
          </p:cNvPr>
          <p:cNvSpPr txBox="1"/>
          <p:nvPr/>
        </p:nvSpPr>
        <p:spPr>
          <a:xfrm>
            <a:off x="480734" y="6026669"/>
            <a:ext cx="639600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dirty="0">
                <a:solidFill>
                  <a:schemeClr val="tx1">
                    <a:lumMod val="75000"/>
                    <a:lumOff val="25000"/>
                  </a:schemeClr>
                </a:solidFill>
                <a:latin typeface="Century Gothic"/>
                <a:ea typeface="+mn-lt"/>
                <a:cs typeface="+mn-lt"/>
              </a:rPr>
              <a:t>Sample Point Generation in Google Earth Engine</a:t>
            </a:r>
            <a:endParaRPr lang="en-US" sz="3600" dirty="0">
              <a:solidFill>
                <a:schemeClr val="tx1">
                  <a:lumMod val="75000"/>
                  <a:lumOff val="25000"/>
                </a:schemeClr>
              </a:solidFill>
            </a:endParaRPr>
          </a:p>
          <a:p>
            <a:pPr algn="ctr"/>
            <a:r>
              <a:rPr lang="en-US" sz="1200" dirty="0">
                <a:solidFill>
                  <a:schemeClr val="tx1">
                    <a:lumMod val="75000"/>
                    <a:lumOff val="25000"/>
                  </a:schemeClr>
                </a:solidFill>
                <a:latin typeface="Century Gothic"/>
                <a:cs typeface="Calibri"/>
              </a:rPr>
              <a:t>Collected using indices including NDVI on Landsat 8 Tier 1 Surface Reflectance Imagery and SERVIR’s RLCMS Crop Classification</a:t>
            </a:r>
          </a:p>
        </p:txBody>
      </p:sp>
      <p:sp>
        <p:nvSpPr>
          <p:cNvPr id="46" name="Rounded Rectangle 8">
            <a:extLst>
              <a:ext uri="{FF2B5EF4-FFF2-40B4-BE49-F238E27FC236}">
                <a16:creationId xmlns:a16="http://schemas.microsoft.com/office/drawing/2014/main" id="{166E4968-1782-415F-822A-BC859ADA9693}"/>
              </a:ext>
            </a:extLst>
          </p:cNvPr>
          <p:cNvSpPr/>
          <p:nvPr/>
        </p:nvSpPr>
        <p:spPr>
          <a:xfrm>
            <a:off x="8365331" y="4817860"/>
            <a:ext cx="918577" cy="423548"/>
          </a:xfrm>
          <a:prstGeom prst="roundRect">
            <a:avLst/>
          </a:prstGeom>
          <a:solidFill>
            <a:srgbClr val="0070C0"/>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Yes</a:t>
            </a:r>
            <a:endParaRPr lang="en-US" dirty="0">
              <a:solidFill>
                <a:schemeClr val="bg1"/>
              </a:solidFill>
            </a:endParaRPr>
          </a:p>
        </p:txBody>
      </p:sp>
      <p:sp>
        <p:nvSpPr>
          <p:cNvPr id="47" name="Rounded Rectangle 8">
            <a:extLst>
              <a:ext uri="{FF2B5EF4-FFF2-40B4-BE49-F238E27FC236}">
                <a16:creationId xmlns:a16="http://schemas.microsoft.com/office/drawing/2014/main" id="{4FE8E690-AC80-4B29-A793-5C46D6665659}"/>
              </a:ext>
            </a:extLst>
          </p:cNvPr>
          <p:cNvSpPr/>
          <p:nvPr/>
        </p:nvSpPr>
        <p:spPr>
          <a:xfrm>
            <a:off x="7281571" y="4817860"/>
            <a:ext cx="918577" cy="423548"/>
          </a:xfrm>
          <a:prstGeom prst="roundRect">
            <a:avLst/>
          </a:prstGeom>
          <a:solidFill>
            <a:srgbClr val="F754F7"/>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No</a:t>
            </a:r>
            <a:endParaRPr lang="en-US" dirty="0">
              <a:solidFill>
                <a:schemeClr val="bg1"/>
              </a:solidFill>
            </a:endParaRPr>
          </a:p>
        </p:txBody>
      </p:sp>
      <p:cxnSp>
        <p:nvCxnSpPr>
          <p:cNvPr id="48" name="Straight Arrow Connector 47">
            <a:extLst>
              <a:ext uri="{FF2B5EF4-FFF2-40B4-BE49-F238E27FC236}">
                <a16:creationId xmlns:a16="http://schemas.microsoft.com/office/drawing/2014/main" id="{F316A477-C1AA-4060-95B9-828CCC8B72D1}"/>
              </a:ext>
            </a:extLst>
          </p:cNvPr>
          <p:cNvCxnSpPr>
            <a:cxnSpLocks/>
            <a:endCxn id="47" idx="0"/>
          </p:cNvCxnSpPr>
          <p:nvPr/>
        </p:nvCxnSpPr>
        <p:spPr>
          <a:xfrm>
            <a:off x="7740860" y="4581331"/>
            <a:ext cx="0" cy="236529"/>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CF4D6130-22A7-4827-9559-0E4D97ACC893}"/>
              </a:ext>
            </a:extLst>
          </p:cNvPr>
          <p:cNvCxnSpPr>
            <a:cxnSpLocks/>
          </p:cNvCxnSpPr>
          <p:nvPr/>
        </p:nvCxnSpPr>
        <p:spPr>
          <a:xfrm>
            <a:off x="8821946" y="4581331"/>
            <a:ext cx="0" cy="236529"/>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Rounded Rectangle 8">
            <a:extLst>
              <a:ext uri="{FF2B5EF4-FFF2-40B4-BE49-F238E27FC236}">
                <a16:creationId xmlns:a16="http://schemas.microsoft.com/office/drawing/2014/main" id="{39CB2AD7-FB54-4FD9-BDBE-1193A5CAFACC}"/>
              </a:ext>
            </a:extLst>
          </p:cNvPr>
          <p:cNvSpPr/>
          <p:nvPr/>
        </p:nvSpPr>
        <p:spPr>
          <a:xfrm>
            <a:off x="7320547" y="4190879"/>
            <a:ext cx="3086099" cy="423548"/>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Is this sample point agriculture? </a:t>
            </a:r>
            <a:endParaRPr lang="en-US" dirty="0">
              <a:solidFill>
                <a:schemeClr val="bg1"/>
              </a:solidFill>
            </a:endParaRPr>
          </a:p>
        </p:txBody>
      </p:sp>
      <p:sp>
        <p:nvSpPr>
          <p:cNvPr id="53" name="Rounded Rectangle 8">
            <a:extLst>
              <a:ext uri="{FF2B5EF4-FFF2-40B4-BE49-F238E27FC236}">
                <a16:creationId xmlns:a16="http://schemas.microsoft.com/office/drawing/2014/main" id="{55E55B16-F410-45DC-98B7-A7B4D7349CB4}"/>
              </a:ext>
            </a:extLst>
          </p:cNvPr>
          <p:cNvSpPr/>
          <p:nvPr/>
        </p:nvSpPr>
        <p:spPr>
          <a:xfrm>
            <a:off x="7855527" y="5479533"/>
            <a:ext cx="3086099" cy="423548"/>
          </a:xfrm>
          <a:prstGeom prst="roundRect">
            <a:avLst/>
          </a:prstGeom>
          <a:solidFill>
            <a:srgbClr val="CD714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Is this agriculture point rice crop? </a:t>
            </a:r>
            <a:endParaRPr lang="en-US" dirty="0">
              <a:solidFill>
                <a:schemeClr val="bg1"/>
              </a:solidFill>
            </a:endParaRPr>
          </a:p>
        </p:txBody>
      </p:sp>
      <p:cxnSp>
        <p:nvCxnSpPr>
          <p:cNvPr id="55" name="Connector: Elbow 54">
            <a:extLst>
              <a:ext uri="{FF2B5EF4-FFF2-40B4-BE49-F238E27FC236}">
                <a16:creationId xmlns:a16="http://schemas.microsoft.com/office/drawing/2014/main" id="{CCDB5E10-D38D-47FC-8D15-7BEB73DCE993}"/>
              </a:ext>
            </a:extLst>
          </p:cNvPr>
          <p:cNvCxnSpPr>
            <a:cxnSpLocks/>
            <a:stCxn id="46" idx="3"/>
            <a:endCxn id="53" idx="0"/>
          </p:cNvCxnSpPr>
          <p:nvPr/>
        </p:nvCxnSpPr>
        <p:spPr>
          <a:xfrm>
            <a:off x="9283908" y="5029634"/>
            <a:ext cx="114669" cy="449899"/>
          </a:xfrm>
          <a:prstGeom prst="bentConnector2">
            <a:avLst/>
          </a:prstGeom>
          <a:ln w="1905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8">
            <a:extLst>
              <a:ext uri="{FF2B5EF4-FFF2-40B4-BE49-F238E27FC236}">
                <a16:creationId xmlns:a16="http://schemas.microsoft.com/office/drawing/2014/main" id="{E2EB8B8F-3735-470E-97DF-52BAE46B5742}"/>
              </a:ext>
            </a:extLst>
          </p:cNvPr>
          <p:cNvSpPr/>
          <p:nvPr/>
        </p:nvSpPr>
        <p:spPr>
          <a:xfrm>
            <a:off x="9492569" y="6141206"/>
            <a:ext cx="918577" cy="423548"/>
          </a:xfrm>
          <a:prstGeom prst="roundRect">
            <a:avLst/>
          </a:prstGeom>
          <a:solidFill>
            <a:srgbClr val="0070C0"/>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Yes</a:t>
            </a:r>
            <a:endParaRPr lang="en-US" dirty="0">
              <a:solidFill>
                <a:schemeClr val="bg1"/>
              </a:solidFill>
            </a:endParaRPr>
          </a:p>
        </p:txBody>
      </p:sp>
      <p:sp>
        <p:nvSpPr>
          <p:cNvPr id="60" name="Rounded Rectangle 8">
            <a:extLst>
              <a:ext uri="{FF2B5EF4-FFF2-40B4-BE49-F238E27FC236}">
                <a16:creationId xmlns:a16="http://schemas.microsoft.com/office/drawing/2014/main" id="{C190CB60-72B3-4526-99D6-6C1D1BA48E11}"/>
              </a:ext>
            </a:extLst>
          </p:cNvPr>
          <p:cNvSpPr/>
          <p:nvPr/>
        </p:nvSpPr>
        <p:spPr>
          <a:xfrm>
            <a:off x="8408809" y="6141206"/>
            <a:ext cx="918577" cy="423548"/>
          </a:xfrm>
          <a:prstGeom prst="roundRect">
            <a:avLst/>
          </a:prstGeom>
          <a:solidFill>
            <a:srgbClr val="F24BF2"/>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dirty="0">
                <a:solidFill>
                  <a:schemeClr val="bg1"/>
                </a:solidFill>
                <a:latin typeface="Century Gothic"/>
              </a:rPr>
              <a:t>No</a:t>
            </a:r>
            <a:endParaRPr lang="en-US" dirty="0">
              <a:solidFill>
                <a:schemeClr val="bg1"/>
              </a:solidFill>
            </a:endParaRPr>
          </a:p>
        </p:txBody>
      </p:sp>
      <p:cxnSp>
        <p:nvCxnSpPr>
          <p:cNvPr id="61" name="Straight Arrow Connector 60">
            <a:extLst>
              <a:ext uri="{FF2B5EF4-FFF2-40B4-BE49-F238E27FC236}">
                <a16:creationId xmlns:a16="http://schemas.microsoft.com/office/drawing/2014/main" id="{45B0642F-1773-43C5-8051-09B2920E1A70}"/>
              </a:ext>
            </a:extLst>
          </p:cNvPr>
          <p:cNvCxnSpPr>
            <a:cxnSpLocks/>
            <a:endCxn id="60" idx="0"/>
          </p:cNvCxnSpPr>
          <p:nvPr/>
        </p:nvCxnSpPr>
        <p:spPr>
          <a:xfrm>
            <a:off x="8868098" y="5904677"/>
            <a:ext cx="0" cy="236529"/>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CF099F9C-A0F6-49BA-A05F-339F68526238}"/>
              </a:ext>
            </a:extLst>
          </p:cNvPr>
          <p:cNvCxnSpPr>
            <a:cxnSpLocks/>
          </p:cNvCxnSpPr>
          <p:nvPr/>
        </p:nvCxnSpPr>
        <p:spPr>
          <a:xfrm>
            <a:off x="9949184" y="5904677"/>
            <a:ext cx="0" cy="236529"/>
          </a:xfrm>
          <a:prstGeom prst="straightConnector1">
            <a:avLst/>
          </a:prstGeom>
          <a:ln w="254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6381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52F0DB3-FFEF-4A75-A1EA-135051A9CAD2}"/>
              </a:ext>
            </a:extLst>
          </p:cNvPr>
          <p:cNvSpPr/>
          <p:nvPr/>
        </p:nvSpPr>
        <p:spPr>
          <a:xfrm>
            <a:off x="123289" y="1212813"/>
            <a:ext cx="7443769" cy="4149835"/>
          </a:xfrm>
          <a:prstGeom prst="rect">
            <a:avLst/>
          </a:prstGeom>
          <a:solidFill>
            <a:schemeClr val="bg1">
              <a:alpha val="7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2" descr="Map&#10;&#10;Description automatically generated">
            <a:extLst>
              <a:ext uri="{FF2B5EF4-FFF2-40B4-BE49-F238E27FC236}">
                <a16:creationId xmlns:a16="http://schemas.microsoft.com/office/drawing/2014/main" id="{BBA051CF-E9D2-4C01-9916-52545E9ABD1B}"/>
              </a:ext>
            </a:extLst>
          </p:cNvPr>
          <p:cNvPicPr>
            <a:picLocks noChangeAspect="1"/>
          </p:cNvPicPr>
          <p:nvPr/>
        </p:nvPicPr>
        <p:blipFill rotWithShape="1">
          <a:blip r:embed="rId3"/>
          <a:srcRect t="13805" b="13805"/>
          <a:stretch/>
        </p:blipFill>
        <p:spPr>
          <a:xfrm>
            <a:off x="281778" y="1300930"/>
            <a:ext cx="7103530" cy="3973599"/>
          </a:xfrm>
          <a:prstGeom prst="rect">
            <a:avLst/>
          </a:prstGeom>
        </p:spPr>
      </p:pic>
      <p:sp>
        <p:nvSpPr>
          <p:cNvPr id="5" name="TextBox 4">
            <a:extLst>
              <a:ext uri="{FF2B5EF4-FFF2-40B4-BE49-F238E27FC236}">
                <a16:creationId xmlns:a16="http://schemas.microsoft.com/office/drawing/2014/main" id="{483384DB-5657-4952-A66D-8ADECA8CA517}"/>
              </a:ext>
            </a:extLst>
          </p:cNvPr>
          <p:cNvSpPr txBox="1"/>
          <p:nvPr/>
        </p:nvSpPr>
        <p:spPr>
          <a:xfrm>
            <a:off x="472667" y="231978"/>
            <a:ext cx="534181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DD824B"/>
                </a:solidFill>
                <a:latin typeface="Century Gothic"/>
                <a:cs typeface="Calibri"/>
              </a:rPr>
              <a:t>DATA COLLECTION</a:t>
            </a:r>
            <a:endParaRPr lang="en-US" sz="4000" b="1" dirty="0">
              <a:solidFill>
                <a:srgbClr val="DD824B"/>
              </a:solidFill>
              <a:cs typeface="Calibri" panose="020F0502020204030204"/>
            </a:endParaRPr>
          </a:p>
        </p:txBody>
      </p:sp>
      <p:sp>
        <p:nvSpPr>
          <p:cNvPr id="17" name="Arrow: Up 16">
            <a:extLst>
              <a:ext uri="{FF2B5EF4-FFF2-40B4-BE49-F238E27FC236}">
                <a16:creationId xmlns:a16="http://schemas.microsoft.com/office/drawing/2014/main" id="{0836AA6E-8644-434F-97CA-064F0BF5CD38}"/>
              </a:ext>
            </a:extLst>
          </p:cNvPr>
          <p:cNvSpPr/>
          <p:nvPr/>
        </p:nvSpPr>
        <p:spPr>
          <a:xfrm>
            <a:off x="7077439" y="5639301"/>
            <a:ext cx="381000" cy="439615"/>
          </a:xfrm>
          <a:prstGeom prst="upArrow">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F3F3F"/>
              </a:solidFill>
            </a:endParaRPr>
          </a:p>
        </p:txBody>
      </p:sp>
      <p:sp>
        <p:nvSpPr>
          <p:cNvPr id="18" name="Rectangle 17">
            <a:extLst>
              <a:ext uri="{FF2B5EF4-FFF2-40B4-BE49-F238E27FC236}">
                <a16:creationId xmlns:a16="http://schemas.microsoft.com/office/drawing/2014/main" id="{14B42723-B968-481A-BE0E-615180B45959}"/>
              </a:ext>
            </a:extLst>
          </p:cNvPr>
          <p:cNvSpPr/>
          <p:nvPr/>
        </p:nvSpPr>
        <p:spPr>
          <a:xfrm>
            <a:off x="4703518" y="5843299"/>
            <a:ext cx="918307" cy="586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19" name="Rectangle 18">
            <a:extLst>
              <a:ext uri="{FF2B5EF4-FFF2-40B4-BE49-F238E27FC236}">
                <a16:creationId xmlns:a16="http://schemas.microsoft.com/office/drawing/2014/main" id="{4F8C8C94-FA1C-4090-878B-7B114AA47ADE}"/>
              </a:ext>
            </a:extLst>
          </p:cNvPr>
          <p:cNvSpPr/>
          <p:nvPr/>
        </p:nvSpPr>
        <p:spPr>
          <a:xfrm>
            <a:off x="5621825" y="5843299"/>
            <a:ext cx="918307" cy="586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20" name="TextBox 19">
            <a:extLst>
              <a:ext uri="{FF2B5EF4-FFF2-40B4-BE49-F238E27FC236}">
                <a16:creationId xmlns:a16="http://schemas.microsoft.com/office/drawing/2014/main" id="{7B4A7CCE-C43C-4947-9CEE-039702CF9ED3}"/>
              </a:ext>
            </a:extLst>
          </p:cNvPr>
          <p:cNvSpPr txBox="1"/>
          <p:nvPr/>
        </p:nvSpPr>
        <p:spPr>
          <a:xfrm>
            <a:off x="4601476" y="5948111"/>
            <a:ext cx="274319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3F3F3F"/>
                </a:solidFill>
                <a:latin typeface="Century Gothic"/>
              </a:rPr>
              <a:t>1                                          100 km</a:t>
            </a:r>
          </a:p>
        </p:txBody>
      </p:sp>
      <p:sp>
        <p:nvSpPr>
          <p:cNvPr id="21" name="Teardrop 20">
            <a:extLst>
              <a:ext uri="{FF2B5EF4-FFF2-40B4-BE49-F238E27FC236}">
                <a16:creationId xmlns:a16="http://schemas.microsoft.com/office/drawing/2014/main" id="{D208EFA8-6471-4B40-BF5F-0DCEAE33AEB1}"/>
              </a:ext>
            </a:extLst>
          </p:cNvPr>
          <p:cNvSpPr/>
          <p:nvPr/>
        </p:nvSpPr>
        <p:spPr>
          <a:xfrm rot="7860000">
            <a:off x="387019" y="5576496"/>
            <a:ext cx="201413" cy="201318"/>
          </a:xfrm>
          <a:prstGeom prst="teardrop">
            <a:avLst>
              <a:gd name="adj" fmla="val 107227"/>
            </a:avLst>
          </a:prstGeom>
          <a:solidFill>
            <a:srgbClr val="FFFF00"/>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AF768DE6-BA10-4D0B-A338-6A32E7A43177}"/>
              </a:ext>
            </a:extLst>
          </p:cNvPr>
          <p:cNvSpPr txBox="1"/>
          <p:nvPr/>
        </p:nvSpPr>
        <p:spPr>
          <a:xfrm>
            <a:off x="564787" y="5557070"/>
            <a:ext cx="4896339"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In-situ data               Remotely sensed data</a:t>
            </a:r>
            <a:endParaRPr lang="en-US" sz="1100" dirty="0">
              <a:solidFill>
                <a:schemeClr val="tx1">
                  <a:lumMod val="75000"/>
                  <a:lumOff val="25000"/>
                </a:schemeClr>
              </a:solidFill>
              <a:latin typeface="Century Gothic" panose="020B0502020202020204" pitchFamily="34" charset="0"/>
            </a:endParaRPr>
          </a:p>
        </p:txBody>
      </p:sp>
      <p:sp>
        <p:nvSpPr>
          <p:cNvPr id="23" name="TextBox 22">
            <a:extLst>
              <a:ext uri="{FF2B5EF4-FFF2-40B4-BE49-F238E27FC236}">
                <a16:creationId xmlns:a16="http://schemas.microsoft.com/office/drawing/2014/main" id="{4802F274-39F3-495A-969C-1F62641703B4}"/>
              </a:ext>
            </a:extLst>
          </p:cNvPr>
          <p:cNvSpPr txBox="1"/>
          <p:nvPr/>
        </p:nvSpPr>
        <p:spPr>
          <a:xfrm>
            <a:off x="7077439" y="5357793"/>
            <a:ext cx="38100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3F3F3F"/>
                </a:solidFill>
                <a:latin typeface="Century Gothic"/>
              </a:rPr>
              <a:t>N</a:t>
            </a:r>
            <a:endParaRPr lang="en-US" sz="2000" dirty="0">
              <a:solidFill>
                <a:srgbClr val="3F3F3F"/>
              </a:solidFill>
            </a:endParaRPr>
          </a:p>
        </p:txBody>
      </p:sp>
      <p:sp>
        <p:nvSpPr>
          <p:cNvPr id="8" name="TextBox 7">
            <a:extLst>
              <a:ext uri="{FF2B5EF4-FFF2-40B4-BE49-F238E27FC236}">
                <a16:creationId xmlns:a16="http://schemas.microsoft.com/office/drawing/2014/main" id="{0330FC49-14D9-402C-A0C8-1CC9FD86CE90}"/>
              </a:ext>
            </a:extLst>
          </p:cNvPr>
          <p:cNvSpPr txBox="1"/>
          <p:nvPr/>
        </p:nvSpPr>
        <p:spPr>
          <a:xfrm>
            <a:off x="7825481" y="1571945"/>
            <a:ext cx="4311076" cy="3170099"/>
          </a:xfrm>
          <a:prstGeom prst="rect">
            <a:avLst/>
          </a:prstGeom>
          <a:noFill/>
        </p:spPr>
        <p:txBody>
          <a:bodyPr wrap="square" lIns="91440" tIns="45720" rIns="91440" bIns="45720" rtlCol="0" anchor="t">
            <a:spAutoFit/>
          </a:bodyPr>
          <a:lstStyle/>
          <a:p>
            <a:r>
              <a:rPr lang="en-US" sz="2000" dirty="0">
                <a:solidFill>
                  <a:schemeClr val="bg1"/>
                </a:solidFill>
                <a:latin typeface="Century Gothic"/>
              </a:rPr>
              <a:t>Data provided by the partner: Department of Agriculture:</a:t>
            </a:r>
          </a:p>
          <a:p>
            <a:pPr marL="342900" indent="-342900">
              <a:buFont typeface="Arial" panose="020B0604020202020204" pitchFamily="34" charset="0"/>
              <a:buChar char="•"/>
            </a:pPr>
            <a:r>
              <a:rPr lang="en-US" sz="2000" dirty="0">
                <a:solidFill>
                  <a:schemeClr val="bg1"/>
                </a:solidFill>
                <a:latin typeface="Century Gothic"/>
              </a:rPr>
              <a:t>82 plots</a:t>
            </a:r>
          </a:p>
          <a:p>
            <a:pPr marL="342900" indent="-342900">
              <a:buFont typeface="Arial" panose="020B0604020202020204" pitchFamily="34" charset="0"/>
              <a:buChar char="•"/>
            </a:pPr>
            <a:r>
              <a:rPr lang="en-US" sz="2000" dirty="0">
                <a:solidFill>
                  <a:schemeClr val="bg1"/>
                </a:solidFill>
                <a:latin typeface="Century Gothic"/>
              </a:rPr>
              <a:t>Across the whole country </a:t>
            </a:r>
          </a:p>
          <a:p>
            <a:pPr marL="285750" indent="-285750">
              <a:buFontTx/>
              <a:buChar char="-"/>
            </a:pPr>
            <a:endParaRPr lang="en-US" sz="2000" dirty="0">
              <a:solidFill>
                <a:schemeClr val="bg1"/>
              </a:solidFill>
              <a:latin typeface="Century Gothic" panose="020B0502020202020204" pitchFamily="34" charset="0"/>
            </a:endParaRPr>
          </a:p>
          <a:p>
            <a:r>
              <a:rPr lang="en-US" sz="2000" dirty="0">
                <a:solidFill>
                  <a:schemeClr val="bg1"/>
                </a:solidFill>
                <a:latin typeface="Century Gothic"/>
              </a:rPr>
              <a:t>Data collected using NASA SERVIR’s RLCMS dataset: </a:t>
            </a:r>
            <a:endParaRPr lang="en-US" sz="2000" dirty="0">
              <a:solidFill>
                <a:schemeClr val="bg1"/>
              </a:solidFill>
              <a:latin typeface="Century Gothic" panose="020B0502020202020204" pitchFamily="34" charset="0"/>
            </a:endParaRPr>
          </a:p>
          <a:p>
            <a:pPr marL="342900" indent="-342900">
              <a:buFont typeface="Arial" panose="020B0604020202020204" pitchFamily="34" charset="0"/>
              <a:buChar char="•"/>
            </a:pPr>
            <a:r>
              <a:rPr lang="en-US" sz="2000" dirty="0">
                <a:solidFill>
                  <a:schemeClr val="bg1"/>
                </a:solidFill>
                <a:latin typeface="Century Gothic"/>
              </a:rPr>
              <a:t>260 plots </a:t>
            </a:r>
            <a:endParaRPr lang="en-US" sz="2000" dirty="0">
              <a:solidFill>
                <a:schemeClr val="bg1"/>
              </a:solidFill>
              <a:latin typeface="Century Gothic" panose="020B0502020202020204" pitchFamily="34" charset="0"/>
            </a:endParaRPr>
          </a:p>
          <a:p>
            <a:pPr marL="342900" indent="-342900">
              <a:buFont typeface="Arial" panose="020B0604020202020204" pitchFamily="34" charset="0"/>
              <a:buChar char="•"/>
            </a:pPr>
            <a:r>
              <a:rPr lang="en-US" sz="2000" dirty="0">
                <a:solidFill>
                  <a:schemeClr val="bg1"/>
                </a:solidFill>
                <a:latin typeface="Century Gothic"/>
              </a:rPr>
              <a:t>Focusing on the Southern region of the country</a:t>
            </a:r>
          </a:p>
        </p:txBody>
      </p:sp>
      <p:sp>
        <p:nvSpPr>
          <p:cNvPr id="16" name="Oval 15">
            <a:extLst>
              <a:ext uri="{FF2B5EF4-FFF2-40B4-BE49-F238E27FC236}">
                <a16:creationId xmlns:a16="http://schemas.microsoft.com/office/drawing/2014/main" id="{5589A87C-3E9C-4AEF-9B59-2429909E27A5}"/>
              </a:ext>
            </a:extLst>
          </p:cNvPr>
          <p:cNvSpPr/>
          <p:nvPr/>
        </p:nvSpPr>
        <p:spPr>
          <a:xfrm>
            <a:off x="2003858" y="5557070"/>
            <a:ext cx="284077" cy="266710"/>
          </a:xfrm>
          <a:prstGeom prst="ellipse">
            <a:avLst/>
          </a:prstGeom>
          <a:solidFill>
            <a:srgbClr val="FF0000"/>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9DB938ED-1307-4650-909C-0041A92A632F}"/>
              </a:ext>
            </a:extLst>
          </p:cNvPr>
          <p:cNvSpPr/>
          <p:nvPr/>
        </p:nvSpPr>
        <p:spPr>
          <a:xfrm>
            <a:off x="5296829" y="2018371"/>
            <a:ext cx="164297" cy="156117"/>
          </a:xfrm>
          <a:prstGeom prst="rect">
            <a:avLst/>
          </a:prstGeom>
          <a:solidFill>
            <a:srgbClr val="EEE2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75820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D457E8-D101-4A24-8E12-1A1F91AD042E}"/>
              </a:ext>
            </a:extLst>
          </p:cNvPr>
          <p:cNvSpPr txBox="1"/>
          <p:nvPr/>
        </p:nvSpPr>
        <p:spPr>
          <a:xfrm>
            <a:off x="1910656" y="513120"/>
            <a:ext cx="227417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CD7142"/>
                </a:solidFill>
                <a:latin typeface="Century Gothic"/>
              </a:rPr>
              <a:t>CART Model</a:t>
            </a:r>
            <a:endParaRPr lang="en-US" sz="2000" b="1" dirty="0">
              <a:solidFill>
                <a:srgbClr val="CD7142"/>
              </a:solidFill>
              <a:latin typeface="Century Gothic"/>
              <a:cs typeface="Calibri"/>
            </a:endParaRPr>
          </a:p>
        </p:txBody>
      </p:sp>
      <p:sp>
        <p:nvSpPr>
          <p:cNvPr id="17" name="TextBox 16">
            <a:extLst>
              <a:ext uri="{FF2B5EF4-FFF2-40B4-BE49-F238E27FC236}">
                <a16:creationId xmlns:a16="http://schemas.microsoft.com/office/drawing/2014/main" id="{7C1E7B63-0BF6-485D-B5A0-C183F7DC0E76}"/>
              </a:ext>
            </a:extLst>
          </p:cNvPr>
          <p:cNvSpPr txBox="1"/>
          <p:nvPr/>
        </p:nvSpPr>
        <p:spPr>
          <a:xfrm>
            <a:off x="6327865" y="504075"/>
            <a:ext cx="546051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solidFill>
                  <a:srgbClr val="CD7142"/>
                </a:solidFill>
                <a:latin typeface="Century Gothic"/>
              </a:rPr>
              <a:t>Random Forest Model</a:t>
            </a:r>
            <a:endParaRPr lang="en-US" sz="2000" b="1" dirty="0">
              <a:solidFill>
                <a:srgbClr val="CD7142"/>
              </a:solidFill>
              <a:latin typeface="Century Gothic"/>
              <a:cs typeface="Calibri"/>
            </a:endParaRPr>
          </a:p>
        </p:txBody>
      </p:sp>
      <p:sp>
        <p:nvSpPr>
          <p:cNvPr id="15" name="TextBox 14">
            <a:extLst>
              <a:ext uri="{FF2B5EF4-FFF2-40B4-BE49-F238E27FC236}">
                <a16:creationId xmlns:a16="http://schemas.microsoft.com/office/drawing/2014/main" id="{BB9AA934-90E3-4D72-B652-D57B769A2B56}"/>
              </a:ext>
            </a:extLst>
          </p:cNvPr>
          <p:cNvSpPr txBox="1"/>
          <p:nvPr/>
        </p:nvSpPr>
        <p:spPr>
          <a:xfrm>
            <a:off x="7739746" y="6034950"/>
            <a:ext cx="274319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3F3F3F"/>
                </a:solidFill>
                <a:latin typeface="Century Gothic"/>
              </a:rPr>
              <a:t>1                                          100 km</a:t>
            </a:r>
          </a:p>
        </p:txBody>
      </p:sp>
      <p:sp>
        <p:nvSpPr>
          <p:cNvPr id="16" name="Arrow: Up 15">
            <a:extLst>
              <a:ext uri="{FF2B5EF4-FFF2-40B4-BE49-F238E27FC236}">
                <a16:creationId xmlns:a16="http://schemas.microsoft.com/office/drawing/2014/main" id="{AAAB4360-4DC7-45A1-B250-F340CC941704}"/>
              </a:ext>
            </a:extLst>
          </p:cNvPr>
          <p:cNvSpPr/>
          <p:nvPr/>
        </p:nvSpPr>
        <p:spPr>
          <a:xfrm>
            <a:off x="10502887" y="5879861"/>
            <a:ext cx="381000" cy="439615"/>
          </a:xfrm>
          <a:prstGeom prst="upArrow">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F3F3F"/>
              </a:solidFill>
            </a:endParaRPr>
          </a:p>
        </p:txBody>
      </p:sp>
      <p:sp>
        <p:nvSpPr>
          <p:cNvPr id="18" name="TextBox 17">
            <a:extLst>
              <a:ext uri="{FF2B5EF4-FFF2-40B4-BE49-F238E27FC236}">
                <a16:creationId xmlns:a16="http://schemas.microsoft.com/office/drawing/2014/main" id="{34A319A5-C854-4D21-B66E-A1DD92350924}"/>
              </a:ext>
            </a:extLst>
          </p:cNvPr>
          <p:cNvSpPr txBox="1"/>
          <p:nvPr/>
        </p:nvSpPr>
        <p:spPr>
          <a:xfrm>
            <a:off x="10545266" y="5644893"/>
            <a:ext cx="27695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N</a:t>
            </a:r>
            <a:endParaRPr lang="en-US" sz="2400" dirty="0">
              <a:solidFill>
                <a:srgbClr val="3F3F3F"/>
              </a:solidFill>
            </a:endParaRPr>
          </a:p>
        </p:txBody>
      </p:sp>
      <p:sp>
        <p:nvSpPr>
          <p:cNvPr id="19" name="Rectangle 18">
            <a:extLst>
              <a:ext uri="{FF2B5EF4-FFF2-40B4-BE49-F238E27FC236}">
                <a16:creationId xmlns:a16="http://schemas.microsoft.com/office/drawing/2014/main" id="{862620DB-E0A3-4297-B8E2-49C1274692A1}"/>
              </a:ext>
            </a:extLst>
          </p:cNvPr>
          <p:cNvSpPr/>
          <p:nvPr/>
        </p:nvSpPr>
        <p:spPr>
          <a:xfrm>
            <a:off x="7857567" y="5962071"/>
            <a:ext cx="918307" cy="586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20" name="Rectangle 19">
            <a:extLst>
              <a:ext uri="{FF2B5EF4-FFF2-40B4-BE49-F238E27FC236}">
                <a16:creationId xmlns:a16="http://schemas.microsoft.com/office/drawing/2014/main" id="{D7691189-4BA6-425E-8D14-531F587F10FA}"/>
              </a:ext>
            </a:extLst>
          </p:cNvPr>
          <p:cNvSpPr/>
          <p:nvPr/>
        </p:nvSpPr>
        <p:spPr>
          <a:xfrm>
            <a:off x="8775874" y="5959797"/>
            <a:ext cx="918307" cy="586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3" name="Title 4">
            <a:extLst>
              <a:ext uri="{FF2B5EF4-FFF2-40B4-BE49-F238E27FC236}">
                <a16:creationId xmlns:a16="http://schemas.microsoft.com/office/drawing/2014/main" id="{82F86109-DE73-4B5B-87DE-345B3CA68793}"/>
              </a:ext>
            </a:extLst>
          </p:cNvPr>
          <p:cNvSpPr txBox="1">
            <a:spLocks/>
          </p:cNvSpPr>
          <p:nvPr/>
        </p:nvSpPr>
        <p:spPr>
          <a:xfrm>
            <a:off x="325665" y="188888"/>
            <a:ext cx="1154067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solidFill>
                  <a:srgbClr val="CD7142"/>
                </a:solidFill>
                <a:latin typeface="Century Gothic" panose="020F0302020204030204"/>
              </a:rPr>
              <a:t> RESULTS</a:t>
            </a:r>
            <a:endParaRPr lang="en-US" dirty="0">
              <a:cs typeface="Calibri Light" panose="020F0302020204030204"/>
            </a:endParaRPr>
          </a:p>
        </p:txBody>
      </p:sp>
      <p:pic>
        <p:nvPicPr>
          <p:cNvPr id="6" name="Picture 5" descr="Map&#10;&#10;Description automatically generated">
            <a:extLst>
              <a:ext uri="{FF2B5EF4-FFF2-40B4-BE49-F238E27FC236}">
                <a16:creationId xmlns:a16="http://schemas.microsoft.com/office/drawing/2014/main" id="{EDC0C4C6-1803-4857-962F-532E0C532C4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87" t="6704" r="11265" b="3100"/>
          <a:stretch/>
        </p:blipFill>
        <p:spPr>
          <a:xfrm>
            <a:off x="270869" y="853454"/>
            <a:ext cx="5729497" cy="4768301"/>
          </a:xfrm>
          <a:prstGeom prst="rect">
            <a:avLst/>
          </a:prstGeom>
        </p:spPr>
      </p:pic>
      <p:pic>
        <p:nvPicPr>
          <p:cNvPr id="9" name="Picture 8" descr="Map&#10;&#10;Description automatically generated">
            <a:extLst>
              <a:ext uri="{FF2B5EF4-FFF2-40B4-BE49-F238E27FC236}">
                <a16:creationId xmlns:a16="http://schemas.microsoft.com/office/drawing/2014/main" id="{834C12AB-E7D0-4286-A28D-500C9203AFD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08" t="5551" r="10526" b="2030"/>
          <a:stretch/>
        </p:blipFill>
        <p:spPr>
          <a:xfrm>
            <a:off x="6236021" y="853145"/>
            <a:ext cx="5692921" cy="4768301"/>
          </a:xfrm>
          <a:prstGeom prst="rect">
            <a:avLst/>
          </a:prstGeom>
        </p:spPr>
      </p:pic>
      <p:sp>
        <p:nvSpPr>
          <p:cNvPr id="21" name="TextBox 20">
            <a:extLst>
              <a:ext uri="{FF2B5EF4-FFF2-40B4-BE49-F238E27FC236}">
                <a16:creationId xmlns:a16="http://schemas.microsoft.com/office/drawing/2014/main" id="{D9036DC6-058B-4004-A69A-D44EDAEDA091}"/>
              </a:ext>
            </a:extLst>
          </p:cNvPr>
          <p:cNvSpPr txBox="1"/>
          <p:nvPr/>
        </p:nvSpPr>
        <p:spPr>
          <a:xfrm>
            <a:off x="2134334" y="1631716"/>
            <a:ext cx="305672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Wangdue-</a:t>
            </a:r>
            <a:endParaRPr lang="en-US" sz="1400" dirty="0">
              <a:solidFill>
                <a:srgbClr val="3F3F3F"/>
              </a:solidFill>
            </a:endParaRPr>
          </a:p>
          <a:p>
            <a:pPr algn="l"/>
            <a:r>
              <a:rPr lang="en-US" sz="1400" dirty="0">
                <a:solidFill>
                  <a:srgbClr val="3F3F3F"/>
                </a:solidFill>
                <a:latin typeface="Century Gothic"/>
              </a:rPr>
              <a:t>phodrang</a:t>
            </a:r>
            <a:endParaRPr lang="en-US" sz="1400" dirty="0">
              <a:solidFill>
                <a:srgbClr val="3F3F3F"/>
              </a:solidFill>
            </a:endParaRPr>
          </a:p>
        </p:txBody>
      </p:sp>
      <p:sp>
        <p:nvSpPr>
          <p:cNvPr id="22" name="TextBox 21">
            <a:extLst>
              <a:ext uri="{FF2B5EF4-FFF2-40B4-BE49-F238E27FC236}">
                <a16:creationId xmlns:a16="http://schemas.microsoft.com/office/drawing/2014/main" id="{AFB6669D-A4D5-47F6-9BBD-B34835C7F786}"/>
              </a:ext>
            </a:extLst>
          </p:cNvPr>
          <p:cNvSpPr txBox="1"/>
          <p:nvPr/>
        </p:nvSpPr>
        <p:spPr>
          <a:xfrm>
            <a:off x="619960" y="1320227"/>
            <a:ext cx="30567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Punakha</a:t>
            </a:r>
          </a:p>
        </p:txBody>
      </p:sp>
      <p:sp>
        <p:nvSpPr>
          <p:cNvPr id="23" name="TextBox 22">
            <a:extLst>
              <a:ext uri="{FF2B5EF4-FFF2-40B4-BE49-F238E27FC236}">
                <a16:creationId xmlns:a16="http://schemas.microsoft.com/office/drawing/2014/main" id="{831DE762-AC60-405D-8BD7-8F435DD96A15}"/>
              </a:ext>
            </a:extLst>
          </p:cNvPr>
          <p:cNvSpPr txBox="1"/>
          <p:nvPr/>
        </p:nvSpPr>
        <p:spPr>
          <a:xfrm>
            <a:off x="1696161" y="4384436"/>
            <a:ext cx="30567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Sarpang </a:t>
            </a:r>
            <a:endParaRPr lang="en-US" sz="1400" dirty="0">
              <a:solidFill>
                <a:srgbClr val="3F3F3F"/>
              </a:solidFill>
            </a:endParaRPr>
          </a:p>
        </p:txBody>
      </p:sp>
      <p:sp>
        <p:nvSpPr>
          <p:cNvPr id="24" name="TextBox 23">
            <a:extLst>
              <a:ext uri="{FF2B5EF4-FFF2-40B4-BE49-F238E27FC236}">
                <a16:creationId xmlns:a16="http://schemas.microsoft.com/office/drawing/2014/main" id="{25AD6E14-6B58-4222-84B7-A3B6157B96B8}"/>
              </a:ext>
            </a:extLst>
          </p:cNvPr>
          <p:cNvSpPr txBox="1"/>
          <p:nvPr/>
        </p:nvSpPr>
        <p:spPr>
          <a:xfrm>
            <a:off x="4869079" y="2902005"/>
            <a:ext cx="113128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Zhemgang</a:t>
            </a:r>
            <a:endParaRPr lang="en-US" sz="1400" dirty="0">
              <a:solidFill>
                <a:srgbClr val="3F3F3F"/>
              </a:solidFill>
            </a:endParaRPr>
          </a:p>
        </p:txBody>
      </p:sp>
      <p:sp>
        <p:nvSpPr>
          <p:cNvPr id="25" name="TextBox 24">
            <a:extLst>
              <a:ext uri="{FF2B5EF4-FFF2-40B4-BE49-F238E27FC236}">
                <a16:creationId xmlns:a16="http://schemas.microsoft.com/office/drawing/2014/main" id="{7A798A55-307F-4AD4-B809-A17ADF333C53}"/>
              </a:ext>
            </a:extLst>
          </p:cNvPr>
          <p:cNvSpPr txBox="1"/>
          <p:nvPr/>
        </p:nvSpPr>
        <p:spPr>
          <a:xfrm>
            <a:off x="3944515" y="2681571"/>
            <a:ext cx="9245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Trongsa</a:t>
            </a:r>
            <a:endParaRPr lang="en-US" sz="1400" dirty="0">
              <a:solidFill>
                <a:srgbClr val="3F3F3F"/>
              </a:solidFill>
            </a:endParaRPr>
          </a:p>
        </p:txBody>
      </p:sp>
      <p:cxnSp>
        <p:nvCxnSpPr>
          <p:cNvPr id="5" name="Straight Connector 4">
            <a:extLst>
              <a:ext uri="{FF2B5EF4-FFF2-40B4-BE49-F238E27FC236}">
                <a16:creationId xmlns:a16="http://schemas.microsoft.com/office/drawing/2014/main" id="{78AB280C-CD64-4282-A408-EF3D5B0DBD89}"/>
              </a:ext>
            </a:extLst>
          </p:cNvPr>
          <p:cNvCxnSpPr>
            <a:cxnSpLocks/>
          </p:cNvCxnSpPr>
          <p:nvPr/>
        </p:nvCxnSpPr>
        <p:spPr>
          <a:xfrm flipH="1">
            <a:off x="4184827" y="2979239"/>
            <a:ext cx="143327" cy="25805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D607BB8-D6DF-4A0F-A5E7-3999816BE00A}"/>
              </a:ext>
            </a:extLst>
          </p:cNvPr>
          <p:cNvCxnSpPr>
            <a:cxnSpLocks/>
          </p:cNvCxnSpPr>
          <p:nvPr/>
        </p:nvCxnSpPr>
        <p:spPr>
          <a:xfrm flipH="1">
            <a:off x="5139258" y="3171254"/>
            <a:ext cx="141691" cy="23410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00F40C4-D9FD-462D-AE5C-C6E3684DA20D}"/>
              </a:ext>
            </a:extLst>
          </p:cNvPr>
          <p:cNvCxnSpPr>
            <a:cxnSpLocks/>
          </p:cNvCxnSpPr>
          <p:nvPr/>
        </p:nvCxnSpPr>
        <p:spPr>
          <a:xfrm>
            <a:off x="1064143" y="1596610"/>
            <a:ext cx="138933" cy="290714"/>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5998483-F51F-41E4-A3D1-5CAD3D3570CA}"/>
              </a:ext>
            </a:extLst>
          </p:cNvPr>
          <p:cNvCxnSpPr>
            <a:cxnSpLocks/>
          </p:cNvCxnSpPr>
          <p:nvPr/>
        </p:nvCxnSpPr>
        <p:spPr>
          <a:xfrm flipH="1">
            <a:off x="2550470" y="4494432"/>
            <a:ext cx="192730" cy="45721"/>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C4A1D76B-6707-44AC-A6B2-5F62AC4BCE3F}"/>
              </a:ext>
            </a:extLst>
          </p:cNvPr>
          <p:cNvSpPr txBox="1"/>
          <p:nvPr/>
        </p:nvSpPr>
        <p:spPr>
          <a:xfrm>
            <a:off x="8198575" y="1640784"/>
            <a:ext cx="305672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Wangdue-</a:t>
            </a:r>
            <a:endParaRPr lang="en-US" sz="1400" dirty="0">
              <a:solidFill>
                <a:srgbClr val="3F3F3F"/>
              </a:solidFill>
            </a:endParaRPr>
          </a:p>
          <a:p>
            <a:pPr algn="l"/>
            <a:r>
              <a:rPr lang="en-US" sz="1400" dirty="0">
                <a:solidFill>
                  <a:srgbClr val="3F3F3F"/>
                </a:solidFill>
                <a:latin typeface="Century Gothic"/>
              </a:rPr>
              <a:t>phodrang</a:t>
            </a:r>
            <a:endParaRPr lang="en-US" sz="1400" dirty="0">
              <a:solidFill>
                <a:srgbClr val="3F3F3F"/>
              </a:solidFill>
            </a:endParaRPr>
          </a:p>
        </p:txBody>
      </p:sp>
      <p:sp>
        <p:nvSpPr>
          <p:cNvPr id="57" name="TextBox 56">
            <a:extLst>
              <a:ext uri="{FF2B5EF4-FFF2-40B4-BE49-F238E27FC236}">
                <a16:creationId xmlns:a16="http://schemas.microsoft.com/office/drawing/2014/main" id="{EBD53DB8-2652-4225-9479-A87BED9F2CB7}"/>
              </a:ext>
            </a:extLst>
          </p:cNvPr>
          <p:cNvSpPr txBox="1"/>
          <p:nvPr/>
        </p:nvSpPr>
        <p:spPr>
          <a:xfrm>
            <a:off x="6637457" y="1373425"/>
            <a:ext cx="30567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Punakha</a:t>
            </a:r>
          </a:p>
        </p:txBody>
      </p:sp>
      <p:sp>
        <p:nvSpPr>
          <p:cNvPr id="58" name="TextBox 57">
            <a:extLst>
              <a:ext uri="{FF2B5EF4-FFF2-40B4-BE49-F238E27FC236}">
                <a16:creationId xmlns:a16="http://schemas.microsoft.com/office/drawing/2014/main" id="{41B27384-BB4E-4C34-99CA-23FC0BB60D41}"/>
              </a:ext>
            </a:extLst>
          </p:cNvPr>
          <p:cNvSpPr txBox="1"/>
          <p:nvPr/>
        </p:nvSpPr>
        <p:spPr>
          <a:xfrm>
            <a:off x="7611589" y="4377155"/>
            <a:ext cx="305672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Sarpang </a:t>
            </a:r>
            <a:endParaRPr lang="en-US" sz="1400" dirty="0">
              <a:solidFill>
                <a:srgbClr val="3F3F3F"/>
              </a:solidFill>
            </a:endParaRPr>
          </a:p>
        </p:txBody>
      </p:sp>
      <p:sp>
        <p:nvSpPr>
          <p:cNvPr id="59" name="TextBox 58">
            <a:extLst>
              <a:ext uri="{FF2B5EF4-FFF2-40B4-BE49-F238E27FC236}">
                <a16:creationId xmlns:a16="http://schemas.microsoft.com/office/drawing/2014/main" id="{70310046-5AF3-4AA9-8B8F-0AF9B3BFC7C2}"/>
              </a:ext>
            </a:extLst>
          </p:cNvPr>
          <p:cNvSpPr txBox="1"/>
          <p:nvPr/>
        </p:nvSpPr>
        <p:spPr>
          <a:xfrm>
            <a:off x="10784507" y="2894724"/>
            <a:ext cx="113128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Zhemgang</a:t>
            </a:r>
            <a:endParaRPr lang="en-US" sz="1400" dirty="0">
              <a:solidFill>
                <a:srgbClr val="3F3F3F"/>
              </a:solidFill>
            </a:endParaRPr>
          </a:p>
        </p:txBody>
      </p:sp>
      <p:sp>
        <p:nvSpPr>
          <p:cNvPr id="60" name="TextBox 59">
            <a:extLst>
              <a:ext uri="{FF2B5EF4-FFF2-40B4-BE49-F238E27FC236}">
                <a16:creationId xmlns:a16="http://schemas.microsoft.com/office/drawing/2014/main" id="{2ED3F292-C099-4B63-86B4-D66EA3A9DE5E}"/>
              </a:ext>
            </a:extLst>
          </p:cNvPr>
          <p:cNvSpPr txBox="1"/>
          <p:nvPr/>
        </p:nvSpPr>
        <p:spPr>
          <a:xfrm>
            <a:off x="9859943" y="2674290"/>
            <a:ext cx="9245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Trongsa</a:t>
            </a:r>
            <a:endParaRPr lang="en-US" sz="1400" dirty="0">
              <a:solidFill>
                <a:srgbClr val="3F3F3F"/>
              </a:solidFill>
            </a:endParaRPr>
          </a:p>
        </p:txBody>
      </p:sp>
      <p:cxnSp>
        <p:nvCxnSpPr>
          <p:cNvPr id="61" name="Straight Connector 60">
            <a:extLst>
              <a:ext uri="{FF2B5EF4-FFF2-40B4-BE49-F238E27FC236}">
                <a16:creationId xmlns:a16="http://schemas.microsoft.com/office/drawing/2014/main" id="{BE4BE198-0619-40AB-B294-A1D6FC4E3774}"/>
              </a:ext>
            </a:extLst>
          </p:cNvPr>
          <p:cNvCxnSpPr>
            <a:cxnSpLocks/>
          </p:cNvCxnSpPr>
          <p:nvPr/>
        </p:nvCxnSpPr>
        <p:spPr>
          <a:xfrm flipH="1">
            <a:off x="10100255" y="2971958"/>
            <a:ext cx="143327" cy="25805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C4021284-E799-4EF8-9C35-5E9C1A9D6220}"/>
              </a:ext>
            </a:extLst>
          </p:cNvPr>
          <p:cNvCxnSpPr>
            <a:cxnSpLocks/>
          </p:cNvCxnSpPr>
          <p:nvPr/>
        </p:nvCxnSpPr>
        <p:spPr>
          <a:xfrm flipH="1">
            <a:off x="11054686" y="3163973"/>
            <a:ext cx="141691" cy="23410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944E3F8-8558-4E47-A61C-B0B73EA73C54}"/>
              </a:ext>
            </a:extLst>
          </p:cNvPr>
          <p:cNvCxnSpPr>
            <a:cxnSpLocks/>
          </p:cNvCxnSpPr>
          <p:nvPr/>
        </p:nvCxnSpPr>
        <p:spPr>
          <a:xfrm>
            <a:off x="7098236" y="1665053"/>
            <a:ext cx="138933" cy="290714"/>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CE73BA03-760C-47D4-A720-7A24F547BDB5}"/>
              </a:ext>
            </a:extLst>
          </p:cNvPr>
          <p:cNvCxnSpPr>
            <a:cxnSpLocks/>
          </p:cNvCxnSpPr>
          <p:nvPr/>
        </p:nvCxnSpPr>
        <p:spPr>
          <a:xfrm flipH="1">
            <a:off x="8465898" y="4487151"/>
            <a:ext cx="192730" cy="45721"/>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7D99AB46-A668-465E-955F-8B18E8AA8961}"/>
              </a:ext>
            </a:extLst>
          </p:cNvPr>
          <p:cNvGrpSpPr/>
          <p:nvPr/>
        </p:nvGrpSpPr>
        <p:grpSpPr>
          <a:xfrm>
            <a:off x="2101201" y="5762034"/>
            <a:ext cx="5443782" cy="319474"/>
            <a:chOff x="2101201" y="5762034"/>
            <a:chExt cx="5443782" cy="319474"/>
          </a:xfrm>
        </p:grpSpPr>
        <p:grpSp>
          <p:nvGrpSpPr>
            <p:cNvPr id="67" name="Group 66">
              <a:extLst>
                <a:ext uri="{FF2B5EF4-FFF2-40B4-BE49-F238E27FC236}">
                  <a16:creationId xmlns:a16="http://schemas.microsoft.com/office/drawing/2014/main" id="{040E5861-277F-45D1-84EB-F0EC7254298F}"/>
                </a:ext>
              </a:extLst>
            </p:cNvPr>
            <p:cNvGrpSpPr/>
            <p:nvPr/>
          </p:nvGrpSpPr>
          <p:grpSpPr>
            <a:xfrm>
              <a:off x="2101201" y="5762034"/>
              <a:ext cx="1377723" cy="319474"/>
              <a:chOff x="2101201" y="5767827"/>
              <a:chExt cx="1377723" cy="319474"/>
            </a:xfrm>
          </p:grpSpPr>
          <p:sp>
            <p:nvSpPr>
              <p:cNvPr id="11" name="TextBox 10">
                <a:extLst>
                  <a:ext uri="{FF2B5EF4-FFF2-40B4-BE49-F238E27FC236}">
                    <a16:creationId xmlns:a16="http://schemas.microsoft.com/office/drawing/2014/main" id="{E8D54AB0-1DF6-484C-9787-B2D6D2B95B48}"/>
                  </a:ext>
                </a:extLst>
              </p:cNvPr>
              <p:cNvSpPr txBox="1"/>
              <p:nvPr/>
            </p:nvSpPr>
            <p:spPr>
              <a:xfrm>
                <a:off x="2335676" y="5767827"/>
                <a:ext cx="1143248" cy="319474"/>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Rice Mask</a:t>
                </a:r>
              </a:p>
            </p:txBody>
          </p:sp>
          <p:sp>
            <p:nvSpPr>
              <p:cNvPr id="14" name="Rectangle 13">
                <a:extLst>
                  <a:ext uri="{FF2B5EF4-FFF2-40B4-BE49-F238E27FC236}">
                    <a16:creationId xmlns:a16="http://schemas.microsoft.com/office/drawing/2014/main" id="{EE14AEF8-C1F7-46AE-BFAC-52B6E5E152FE}"/>
                  </a:ext>
                </a:extLst>
              </p:cNvPr>
              <p:cNvSpPr/>
              <p:nvPr/>
            </p:nvSpPr>
            <p:spPr>
              <a:xfrm>
                <a:off x="2101201" y="5818833"/>
                <a:ext cx="246580" cy="217463"/>
              </a:xfrm>
              <a:prstGeom prst="rect">
                <a:avLst/>
              </a:prstGeom>
              <a:solidFill>
                <a:srgbClr val="DD824B"/>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9" name="Group 68">
              <a:extLst>
                <a:ext uri="{FF2B5EF4-FFF2-40B4-BE49-F238E27FC236}">
                  <a16:creationId xmlns:a16="http://schemas.microsoft.com/office/drawing/2014/main" id="{11AF2CD5-0A2C-49BD-AB75-C4972D72036F}"/>
                </a:ext>
              </a:extLst>
            </p:cNvPr>
            <p:cNvGrpSpPr/>
            <p:nvPr/>
          </p:nvGrpSpPr>
          <p:grpSpPr>
            <a:xfrm>
              <a:off x="6107607" y="5767883"/>
              <a:ext cx="1437376" cy="307777"/>
              <a:chOff x="6107607" y="5773675"/>
              <a:chExt cx="1437376" cy="307777"/>
            </a:xfrm>
          </p:grpSpPr>
          <p:sp>
            <p:nvSpPr>
              <p:cNvPr id="13" name="Rectangle 12">
                <a:extLst>
                  <a:ext uri="{FF2B5EF4-FFF2-40B4-BE49-F238E27FC236}">
                    <a16:creationId xmlns:a16="http://schemas.microsoft.com/office/drawing/2014/main" id="{4825A8D7-9B5F-4F3F-AA36-1C646FDA6216}"/>
                  </a:ext>
                </a:extLst>
              </p:cNvPr>
              <p:cNvSpPr/>
              <p:nvPr/>
            </p:nvSpPr>
            <p:spPr>
              <a:xfrm>
                <a:off x="6107607" y="5818832"/>
                <a:ext cx="246580" cy="217463"/>
              </a:xfrm>
              <a:prstGeom prst="rect">
                <a:avLst/>
              </a:prstGeom>
              <a:solidFill>
                <a:srgbClr val="EDE3E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TextBox 64">
                <a:extLst>
                  <a:ext uri="{FF2B5EF4-FFF2-40B4-BE49-F238E27FC236}">
                    <a16:creationId xmlns:a16="http://schemas.microsoft.com/office/drawing/2014/main" id="{2487A003-FC3D-4346-8435-B73162634975}"/>
                  </a:ext>
                </a:extLst>
              </p:cNvPr>
              <p:cNvSpPr txBox="1"/>
              <p:nvPr/>
            </p:nvSpPr>
            <p:spPr>
              <a:xfrm>
                <a:off x="6334583" y="5773675"/>
                <a:ext cx="1210400"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Bhutan</a:t>
                </a:r>
              </a:p>
            </p:txBody>
          </p:sp>
        </p:grpSp>
        <p:grpSp>
          <p:nvGrpSpPr>
            <p:cNvPr id="68" name="Group 67">
              <a:extLst>
                <a:ext uri="{FF2B5EF4-FFF2-40B4-BE49-F238E27FC236}">
                  <a16:creationId xmlns:a16="http://schemas.microsoft.com/office/drawing/2014/main" id="{6A0E14FE-FF1E-41F6-9AC9-81B53B43084C}"/>
                </a:ext>
              </a:extLst>
            </p:cNvPr>
            <p:cNvGrpSpPr/>
            <p:nvPr/>
          </p:nvGrpSpPr>
          <p:grpSpPr>
            <a:xfrm>
              <a:off x="3792993" y="5767883"/>
              <a:ext cx="2000546" cy="307777"/>
              <a:chOff x="3662696" y="5756241"/>
              <a:chExt cx="2000546" cy="307777"/>
            </a:xfrm>
          </p:grpSpPr>
          <p:sp>
            <p:nvSpPr>
              <p:cNvPr id="12" name="Rectangle 11">
                <a:extLst>
                  <a:ext uri="{FF2B5EF4-FFF2-40B4-BE49-F238E27FC236}">
                    <a16:creationId xmlns:a16="http://schemas.microsoft.com/office/drawing/2014/main" id="{505F8B60-9C76-4E21-9C73-A7AE115F1993}"/>
                  </a:ext>
                </a:extLst>
              </p:cNvPr>
              <p:cNvSpPr/>
              <p:nvPr/>
            </p:nvSpPr>
            <p:spPr>
              <a:xfrm>
                <a:off x="3662696" y="5801398"/>
                <a:ext cx="246580" cy="217463"/>
              </a:xfrm>
              <a:prstGeom prst="rect">
                <a:avLst/>
              </a:prstGeom>
              <a:solidFill>
                <a:srgbClr val="72894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TextBox 65">
                <a:extLst>
                  <a:ext uri="{FF2B5EF4-FFF2-40B4-BE49-F238E27FC236}">
                    <a16:creationId xmlns:a16="http://schemas.microsoft.com/office/drawing/2014/main" id="{2C87E7B1-5B89-4DCE-BCFC-E9AA0C957933}"/>
                  </a:ext>
                </a:extLst>
              </p:cNvPr>
              <p:cNvSpPr txBox="1"/>
              <p:nvPr/>
            </p:nvSpPr>
            <p:spPr>
              <a:xfrm>
                <a:off x="3883706" y="5756241"/>
                <a:ext cx="1779536" cy="307777"/>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Districts of Interest</a:t>
                </a:r>
              </a:p>
            </p:txBody>
          </p:sp>
        </p:grpSp>
      </p:grpSp>
    </p:spTree>
    <p:extLst>
      <p:ext uri="{BB962C8B-B14F-4D97-AF65-F5344CB8AC3E}">
        <p14:creationId xmlns:p14="http://schemas.microsoft.com/office/powerpoint/2010/main" val="2487544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9AF68F65-BFC8-4847-BC9D-0F9367E91A56}"/>
              </a:ext>
            </a:extLst>
          </p:cNvPr>
          <p:cNvSpPr txBox="1">
            <a:spLocks/>
          </p:cNvSpPr>
          <p:nvPr/>
        </p:nvSpPr>
        <p:spPr>
          <a:xfrm>
            <a:off x="495300" y="35675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rPr>
              <a:t>CONFUSION MATRICES RESULTS</a:t>
            </a:r>
            <a:endParaRPr lang="en-US" dirty="0"/>
          </a:p>
        </p:txBody>
      </p:sp>
      <p:grpSp>
        <p:nvGrpSpPr>
          <p:cNvPr id="32" name="Group 31">
            <a:extLst>
              <a:ext uri="{FF2B5EF4-FFF2-40B4-BE49-F238E27FC236}">
                <a16:creationId xmlns:a16="http://schemas.microsoft.com/office/drawing/2014/main" id="{D2B4FCCB-7728-482D-B764-132A562C00C5}"/>
              </a:ext>
            </a:extLst>
          </p:cNvPr>
          <p:cNvGrpSpPr/>
          <p:nvPr/>
        </p:nvGrpSpPr>
        <p:grpSpPr>
          <a:xfrm>
            <a:off x="0" y="1169293"/>
            <a:ext cx="5909416" cy="4607077"/>
            <a:chOff x="-79234" y="1216546"/>
            <a:chExt cx="5923129" cy="4476907"/>
          </a:xfrm>
        </p:grpSpPr>
        <p:grpSp>
          <p:nvGrpSpPr>
            <p:cNvPr id="23" name="Group 22">
              <a:extLst>
                <a:ext uri="{FF2B5EF4-FFF2-40B4-BE49-F238E27FC236}">
                  <a16:creationId xmlns:a16="http://schemas.microsoft.com/office/drawing/2014/main" id="{C499C7D1-BD5D-4AB6-8A78-7CF4FA59C4D3}"/>
                </a:ext>
              </a:extLst>
            </p:cNvPr>
            <p:cNvGrpSpPr/>
            <p:nvPr/>
          </p:nvGrpSpPr>
          <p:grpSpPr>
            <a:xfrm>
              <a:off x="-79234" y="1216546"/>
              <a:ext cx="5923129" cy="4476907"/>
              <a:chOff x="126202" y="1132910"/>
              <a:chExt cx="5923129" cy="4476907"/>
            </a:xfrm>
          </p:grpSpPr>
          <p:grpSp>
            <p:nvGrpSpPr>
              <p:cNvPr id="15" name="Group 14">
                <a:extLst>
                  <a:ext uri="{FF2B5EF4-FFF2-40B4-BE49-F238E27FC236}">
                    <a16:creationId xmlns:a16="http://schemas.microsoft.com/office/drawing/2014/main" id="{4AD77E1A-CF90-436B-A2B0-9FC92C08A5F9}"/>
                  </a:ext>
                </a:extLst>
              </p:cNvPr>
              <p:cNvGrpSpPr/>
              <p:nvPr/>
            </p:nvGrpSpPr>
            <p:grpSpPr>
              <a:xfrm>
                <a:off x="2212749" y="1673397"/>
                <a:ext cx="2990850" cy="2976561"/>
                <a:chOff x="1724025" y="1695450"/>
                <a:chExt cx="2990850" cy="2976561"/>
              </a:xfrm>
            </p:grpSpPr>
            <p:grpSp>
              <p:nvGrpSpPr>
                <p:cNvPr id="4" name="Group 3">
                  <a:extLst>
                    <a:ext uri="{FF2B5EF4-FFF2-40B4-BE49-F238E27FC236}">
                      <a16:creationId xmlns:a16="http://schemas.microsoft.com/office/drawing/2014/main" id="{67A23C46-E6AA-4E25-9E0E-0FF2CBCA6B4B}"/>
                    </a:ext>
                  </a:extLst>
                </p:cNvPr>
                <p:cNvGrpSpPr/>
                <p:nvPr/>
              </p:nvGrpSpPr>
              <p:grpSpPr>
                <a:xfrm>
                  <a:off x="1724025" y="1695450"/>
                  <a:ext cx="2990850" cy="2976561"/>
                  <a:chOff x="714375" y="1219200"/>
                  <a:chExt cx="2990850" cy="2976561"/>
                </a:xfrm>
              </p:grpSpPr>
              <p:sp>
                <p:nvSpPr>
                  <p:cNvPr id="2" name="Rectangle 1">
                    <a:extLst>
                      <a:ext uri="{FF2B5EF4-FFF2-40B4-BE49-F238E27FC236}">
                        <a16:creationId xmlns:a16="http://schemas.microsoft.com/office/drawing/2014/main" id="{27C9DFA2-3B13-4484-BDEC-CE7D53E91DDA}"/>
                      </a:ext>
                    </a:extLst>
                  </p:cNvPr>
                  <p:cNvSpPr/>
                  <p:nvPr/>
                </p:nvSpPr>
                <p:spPr>
                  <a:xfrm>
                    <a:off x="714375" y="1219200"/>
                    <a:ext cx="1495425" cy="1504950"/>
                  </a:xfrm>
                  <a:prstGeom prst="rect">
                    <a:avLst/>
                  </a:prstGeom>
                  <a:solidFill>
                    <a:srgbClr val="173F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5494532-689B-45B7-8AD5-932EA2CD7030}"/>
                      </a:ext>
                    </a:extLst>
                  </p:cNvPr>
                  <p:cNvSpPr/>
                  <p:nvPr/>
                </p:nvSpPr>
                <p:spPr>
                  <a:xfrm>
                    <a:off x="714375" y="2690811"/>
                    <a:ext cx="1495425" cy="1504950"/>
                  </a:xfrm>
                  <a:prstGeom prst="rect">
                    <a:avLst/>
                  </a:prstGeom>
                  <a:solidFill>
                    <a:srgbClr val="EAF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8DB0A2A-D33F-4501-BB1F-E4C782D06E93}"/>
                      </a:ext>
                    </a:extLst>
                  </p:cNvPr>
                  <p:cNvSpPr/>
                  <p:nvPr/>
                </p:nvSpPr>
                <p:spPr>
                  <a:xfrm>
                    <a:off x="2209800" y="1219200"/>
                    <a:ext cx="1495425" cy="1504950"/>
                  </a:xfrm>
                  <a:prstGeom prst="rect">
                    <a:avLst/>
                  </a:prstGeom>
                  <a:solidFill>
                    <a:srgbClr val="F9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AAF6D19-20A3-49DF-980F-6A3FE68B0FE2}"/>
                      </a:ext>
                    </a:extLst>
                  </p:cNvPr>
                  <p:cNvSpPr/>
                  <p:nvPr/>
                </p:nvSpPr>
                <p:spPr>
                  <a:xfrm>
                    <a:off x="2209799" y="2676524"/>
                    <a:ext cx="1495425" cy="1504950"/>
                  </a:xfrm>
                  <a:prstGeom prst="rect">
                    <a:avLst/>
                  </a:prstGeom>
                  <a:solidFill>
                    <a:srgbClr val="112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B6156A0B-C69D-4F4E-996B-A53FE1E40DB8}"/>
                      </a:ext>
                    </a:extLst>
                  </p:cNvPr>
                  <p:cNvSpPr/>
                  <p:nvPr/>
                </p:nvSpPr>
                <p:spPr>
                  <a:xfrm>
                    <a:off x="714375" y="1219200"/>
                    <a:ext cx="2990849" cy="2962274"/>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TextBox 10">
                  <a:extLst>
                    <a:ext uri="{FF2B5EF4-FFF2-40B4-BE49-F238E27FC236}">
                      <a16:creationId xmlns:a16="http://schemas.microsoft.com/office/drawing/2014/main" id="{E3561709-C5C3-40C8-B826-47E542DBCD98}"/>
                    </a:ext>
                  </a:extLst>
                </p:cNvPr>
                <p:cNvSpPr txBox="1"/>
                <p:nvPr/>
              </p:nvSpPr>
              <p:spPr>
                <a:xfrm>
                  <a:off x="2070354" y="2263259"/>
                  <a:ext cx="802767" cy="369332"/>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130</a:t>
                  </a:r>
                </a:p>
              </p:txBody>
            </p:sp>
            <p:sp>
              <p:nvSpPr>
                <p:cNvPr id="12" name="TextBox 11">
                  <a:extLst>
                    <a:ext uri="{FF2B5EF4-FFF2-40B4-BE49-F238E27FC236}">
                      <a16:creationId xmlns:a16="http://schemas.microsoft.com/office/drawing/2014/main" id="{A8638AD9-750F-400D-8E15-3CD5F94C925C}"/>
                    </a:ext>
                  </a:extLst>
                </p:cNvPr>
                <p:cNvSpPr txBox="1"/>
                <p:nvPr/>
              </p:nvSpPr>
              <p:spPr>
                <a:xfrm>
                  <a:off x="3565778" y="3725881"/>
                  <a:ext cx="802767" cy="369332"/>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138</a:t>
                  </a:r>
                </a:p>
              </p:txBody>
            </p:sp>
            <p:sp>
              <p:nvSpPr>
                <p:cNvPr id="13" name="TextBox 12">
                  <a:extLst>
                    <a:ext uri="{FF2B5EF4-FFF2-40B4-BE49-F238E27FC236}">
                      <a16:creationId xmlns:a16="http://schemas.microsoft.com/office/drawing/2014/main" id="{5C0EDA20-1AD7-4DC1-B44B-95DD5BB47600}"/>
                    </a:ext>
                  </a:extLst>
                </p:cNvPr>
                <p:cNvSpPr txBox="1"/>
                <p:nvPr/>
              </p:nvSpPr>
              <p:spPr>
                <a:xfrm>
                  <a:off x="2064683" y="3720583"/>
                  <a:ext cx="802767" cy="369332"/>
                </a:xfrm>
                <a:prstGeom prst="rect">
                  <a:avLst/>
                </a:prstGeom>
                <a:noFill/>
              </p:spPr>
              <p:txBody>
                <a:bodyPr wrap="square" rtlCol="0">
                  <a:spAutoFit/>
                </a:bodyPr>
                <a:lstStyle/>
                <a:p>
                  <a:pPr algn="ctr"/>
                  <a:r>
                    <a:rPr lang="en-US" dirty="0">
                      <a:solidFill>
                        <a:schemeClr val="tx1">
                          <a:lumMod val="75000"/>
                          <a:lumOff val="25000"/>
                        </a:schemeClr>
                      </a:solidFill>
                      <a:latin typeface="Century Gothic" panose="020B0502020202020204" pitchFamily="34" charset="0"/>
                    </a:rPr>
                    <a:t>17</a:t>
                  </a:r>
                </a:p>
              </p:txBody>
            </p:sp>
            <p:sp>
              <p:nvSpPr>
                <p:cNvPr id="14" name="TextBox 13">
                  <a:extLst>
                    <a:ext uri="{FF2B5EF4-FFF2-40B4-BE49-F238E27FC236}">
                      <a16:creationId xmlns:a16="http://schemas.microsoft.com/office/drawing/2014/main" id="{CA98DFBE-390B-4A18-A26E-FCFD0BB91D46}"/>
                    </a:ext>
                  </a:extLst>
                </p:cNvPr>
                <p:cNvSpPr txBox="1"/>
                <p:nvPr/>
              </p:nvSpPr>
              <p:spPr>
                <a:xfrm>
                  <a:off x="3565777" y="2263259"/>
                  <a:ext cx="802767" cy="369332"/>
                </a:xfrm>
                <a:prstGeom prst="rect">
                  <a:avLst/>
                </a:prstGeom>
                <a:noFill/>
              </p:spPr>
              <p:txBody>
                <a:bodyPr wrap="square" rtlCol="0">
                  <a:spAutoFit/>
                </a:bodyPr>
                <a:lstStyle/>
                <a:p>
                  <a:pPr algn="ctr"/>
                  <a:r>
                    <a:rPr lang="en-US" dirty="0">
                      <a:solidFill>
                        <a:schemeClr val="tx1">
                          <a:lumMod val="75000"/>
                          <a:lumOff val="25000"/>
                        </a:schemeClr>
                      </a:solidFill>
                      <a:latin typeface="Century Gothic" panose="020B0502020202020204" pitchFamily="34" charset="0"/>
                    </a:rPr>
                    <a:t>7</a:t>
                  </a:r>
                </a:p>
              </p:txBody>
            </p:sp>
          </p:grpSp>
          <p:sp>
            <p:nvSpPr>
              <p:cNvPr id="16" name="TextBox 15">
                <a:extLst>
                  <a:ext uri="{FF2B5EF4-FFF2-40B4-BE49-F238E27FC236}">
                    <a16:creationId xmlns:a16="http://schemas.microsoft.com/office/drawing/2014/main" id="{37116B2D-FA43-404E-B70B-A7907B9EE65F}"/>
                  </a:ext>
                </a:extLst>
              </p:cNvPr>
              <p:cNvSpPr txBox="1"/>
              <p:nvPr/>
            </p:nvSpPr>
            <p:spPr>
              <a:xfrm>
                <a:off x="1302259" y="2241206"/>
                <a:ext cx="802767" cy="338554"/>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Rice</a:t>
                </a:r>
              </a:p>
            </p:txBody>
          </p:sp>
          <p:sp>
            <p:nvSpPr>
              <p:cNvPr id="17" name="TextBox 16">
                <a:extLst>
                  <a:ext uri="{FF2B5EF4-FFF2-40B4-BE49-F238E27FC236}">
                    <a16:creationId xmlns:a16="http://schemas.microsoft.com/office/drawing/2014/main" id="{66FDE301-334A-4FBE-8EEC-B8A0D594867A}"/>
                  </a:ext>
                </a:extLst>
              </p:cNvPr>
              <p:cNvSpPr txBox="1"/>
              <p:nvPr/>
            </p:nvSpPr>
            <p:spPr>
              <a:xfrm>
                <a:off x="949632" y="3698530"/>
                <a:ext cx="1176057" cy="338554"/>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Not Rice</a:t>
                </a:r>
              </a:p>
            </p:txBody>
          </p:sp>
          <p:sp>
            <p:nvSpPr>
              <p:cNvPr id="18" name="TextBox 17">
                <a:extLst>
                  <a:ext uri="{FF2B5EF4-FFF2-40B4-BE49-F238E27FC236}">
                    <a16:creationId xmlns:a16="http://schemas.microsoft.com/office/drawing/2014/main" id="{72ABEADD-BDBF-48B6-98CE-9ED800BBEC58}"/>
                  </a:ext>
                </a:extLst>
              </p:cNvPr>
              <p:cNvSpPr txBox="1"/>
              <p:nvPr/>
            </p:nvSpPr>
            <p:spPr>
              <a:xfrm>
                <a:off x="1708299" y="1132910"/>
                <a:ext cx="4341032" cy="467840"/>
              </a:xfrm>
              <a:prstGeom prst="rect">
                <a:avLst/>
              </a:prstGeom>
              <a:noFill/>
            </p:spPr>
            <p:txBody>
              <a:bodyPr wrap="square" rtlCol="0">
                <a:spAutoFit/>
              </a:bodyPr>
              <a:lstStyle/>
              <a:p>
                <a:pPr algn="ctr"/>
                <a:r>
                  <a:rPr lang="en-US" sz="2000" b="1" dirty="0">
                    <a:solidFill>
                      <a:schemeClr val="tx1">
                        <a:lumMod val="75000"/>
                        <a:lumOff val="25000"/>
                      </a:schemeClr>
                    </a:solidFill>
                    <a:latin typeface="Century Gothic" panose="020B0502020202020204" pitchFamily="34" charset="0"/>
                  </a:rPr>
                  <a:t>Random Forest Training Data</a:t>
                </a:r>
              </a:p>
            </p:txBody>
          </p:sp>
          <p:sp>
            <p:nvSpPr>
              <p:cNvPr id="19" name="TextBox 18">
                <a:extLst>
                  <a:ext uri="{FF2B5EF4-FFF2-40B4-BE49-F238E27FC236}">
                    <a16:creationId xmlns:a16="http://schemas.microsoft.com/office/drawing/2014/main" id="{5B7E2BD7-A823-492B-9B45-8847A160355E}"/>
                  </a:ext>
                </a:extLst>
              </p:cNvPr>
              <p:cNvSpPr txBox="1"/>
              <p:nvPr/>
            </p:nvSpPr>
            <p:spPr>
              <a:xfrm>
                <a:off x="2550359" y="4734909"/>
                <a:ext cx="802767" cy="338554"/>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Rice</a:t>
                </a:r>
              </a:p>
            </p:txBody>
          </p:sp>
          <p:sp>
            <p:nvSpPr>
              <p:cNvPr id="20" name="TextBox 19">
                <a:extLst>
                  <a:ext uri="{FF2B5EF4-FFF2-40B4-BE49-F238E27FC236}">
                    <a16:creationId xmlns:a16="http://schemas.microsoft.com/office/drawing/2014/main" id="{20A29EF1-D0D4-43C5-BE26-F7FA30E93027}"/>
                  </a:ext>
                </a:extLst>
              </p:cNvPr>
              <p:cNvSpPr txBox="1"/>
              <p:nvPr/>
            </p:nvSpPr>
            <p:spPr>
              <a:xfrm>
                <a:off x="3878816" y="4734909"/>
                <a:ext cx="1176057" cy="338554"/>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Not Rice</a:t>
                </a:r>
              </a:p>
            </p:txBody>
          </p:sp>
          <p:sp>
            <p:nvSpPr>
              <p:cNvPr id="21" name="TextBox 20">
                <a:extLst>
                  <a:ext uri="{FF2B5EF4-FFF2-40B4-BE49-F238E27FC236}">
                    <a16:creationId xmlns:a16="http://schemas.microsoft.com/office/drawing/2014/main" id="{A157C366-D07F-49FF-B42E-217CD178CBDC}"/>
                  </a:ext>
                </a:extLst>
              </p:cNvPr>
              <p:cNvSpPr txBox="1"/>
              <p:nvPr/>
            </p:nvSpPr>
            <p:spPr>
              <a:xfrm>
                <a:off x="126202" y="2885959"/>
                <a:ext cx="1176057" cy="584775"/>
              </a:xfrm>
              <a:prstGeom prst="rect">
                <a:avLst/>
              </a:prstGeom>
              <a:noFill/>
            </p:spPr>
            <p:txBody>
              <a:bodyPr wrap="square" rtlCol="0">
                <a:spAutoFit/>
              </a:bodyPr>
              <a:lstStyle/>
              <a:p>
                <a:pPr algn="ctr"/>
                <a:r>
                  <a:rPr lang="en-US" sz="1600" b="1" dirty="0">
                    <a:solidFill>
                      <a:schemeClr val="tx1">
                        <a:lumMod val="75000"/>
                        <a:lumOff val="25000"/>
                      </a:schemeClr>
                    </a:solidFill>
                    <a:latin typeface="Century Gothic" panose="020B0502020202020204" pitchFamily="34" charset="0"/>
                  </a:rPr>
                  <a:t>True Label</a:t>
                </a:r>
              </a:p>
            </p:txBody>
          </p:sp>
          <p:sp>
            <p:nvSpPr>
              <p:cNvPr id="22" name="TextBox 21">
                <a:extLst>
                  <a:ext uri="{FF2B5EF4-FFF2-40B4-BE49-F238E27FC236}">
                    <a16:creationId xmlns:a16="http://schemas.microsoft.com/office/drawing/2014/main" id="{E757DC68-3C24-4DAC-8797-1C1728C202D9}"/>
                  </a:ext>
                </a:extLst>
              </p:cNvPr>
              <p:cNvSpPr txBox="1"/>
              <p:nvPr/>
            </p:nvSpPr>
            <p:spPr>
              <a:xfrm>
                <a:off x="2680379" y="5271263"/>
                <a:ext cx="2055586" cy="338554"/>
              </a:xfrm>
              <a:prstGeom prst="rect">
                <a:avLst/>
              </a:prstGeom>
              <a:noFill/>
            </p:spPr>
            <p:txBody>
              <a:bodyPr wrap="square" rtlCol="0">
                <a:spAutoFit/>
              </a:bodyPr>
              <a:lstStyle/>
              <a:p>
                <a:pPr algn="ctr"/>
                <a:r>
                  <a:rPr lang="en-US" sz="1600" b="1" dirty="0">
                    <a:solidFill>
                      <a:schemeClr val="tx1">
                        <a:lumMod val="75000"/>
                        <a:lumOff val="25000"/>
                      </a:schemeClr>
                    </a:solidFill>
                    <a:latin typeface="Century Gothic" panose="020B0502020202020204" pitchFamily="34" charset="0"/>
                  </a:rPr>
                  <a:t>Predicted Label</a:t>
                </a:r>
              </a:p>
            </p:txBody>
          </p:sp>
        </p:grpSp>
        <p:grpSp>
          <p:nvGrpSpPr>
            <p:cNvPr id="31" name="Group 30">
              <a:extLst>
                <a:ext uri="{FF2B5EF4-FFF2-40B4-BE49-F238E27FC236}">
                  <a16:creationId xmlns:a16="http://schemas.microsoft.com/office/drawing/2014/main" id="{3FF420FC-E6D4-46CC-B6AF-59A00E13D1BF}"/>
                </a:ext>
              </a:extLst>
            </p:cNvPr>
            <p:cNvGrpSpPr/>
            <p:nvPr/>
          </p:nvGrpSpPr>
          <p:grpSpPr>
            <a:xfrm>
              <a:off x="5117814" y="1757031"/>
              <a:ext cx="688163" cy="2962271"/>
              <a:chOff x="5219706" y="1740362"/>
              <a:chExt cx="688163" cy="2976561"/>
            </a:xfrm>
          </p:grpSpPr>
          <p:sp>
            <p:nvSpPr>
              <p:cNvPr id="25" name="TextBox 24">
                <a:extLst>
                  <a:ext uri="{FF2B5EF4-FFF2-40B4-BE49-F238E27FC236}">
                    <a16:creationId xmlns:a16="http://schemas.microsoft.com/office/drawing/2014/main" id="{237847D9-1622-483F-B599-6667919B33F7}"/>
                  </a:ext>
                </a:extLst>
              </p:cNvPr>
              <p:cNvSpPr txBox="1"/>
              <p:nvPr/>
            </p:nvSpPr>
            <p:spPr>
              <a:xfrm>
                <a:off x="5223977" y="4235469"/>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20 </a:t>
                </a:r>
              </a:p>
            </p:txBody>
          </p:sp>
          <p:sp>
            <p:nvSpPr>
              <p:cNvPr id="26" name="TextBox 25">
                <a:extLst>
                  <a:ext uri="{FF2B5EF4-FFF2-40B4-BE49-F238E27FC236}">
                    <a16:creationId xmlns:a16="http://schemas.microsoft.com/office/drawing/2014/main" id="{3C5618AA-68D2-4F49-BA13-C32A6A360D10}"/>
                  </a:ext>
                </a:extLst>
              </p:cNvPr>
              <p:cNvSpPr txBox="1"/>
              <p:nvPr/>
            </p:nvSpPr>
            <p:spPr>
              <a:xfrm>
                <a:off x="5267789" y="1990261"/>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120 </a:t>
                </a:r>
              </a:p>
            </p:txBody>
          </p:sp>
          <p:sp>
            <p:nvSpPr>
              <p:cNvPr id="27" name="TextBox 26">
                <a:extLst>
                  <a:ext uri="{FF2B5EF4-FFF2-40B4-BE49-F238E27FC236}">
                    <a16:creationId xmlns:a16="http://schemas.microsoft.com/office/drawing/2014/main" id="{B5AD1977-4748-4406-A882-5A187AA0EA75}"/>
                  </a:ext>
                </a:extLst>
              </p:cNvPr>
              <p:cNvSpPr txBox="1"/>
              <p:nvPr/>
            </p:nvSpPr>
            <p:spPr>
              <a:xfrm>
                <a:off x="5267789" y="2411447"/>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100 </a:t>
                </a:r>
              </a:p>
            </p:txBody>
          </p:sp>
          <p:sp>
            <p:nvSpPr>
              <p:cNvPr id="28" name="TextBox 27">
                <a:extLst>
                  <a:ext uri="{FF2B5EF4-FFF2-40B4-BE49-F238E27FC236}">
                    <a16:creationId xmlns:a16="http://schemas.microsoft.com/office/drawing/2014/main" id="{D2DDDF78-A574-4865-827A-D94CFD14DA87}"/>
                  </a:ext>
                </a:extLst>
              </p:cNvPr>
              <p:cNvSpPr txBox="1"/>
              <p:nvPr/>
            </p:nvSpPr>
            <p:spPr>
              <a:xfrm>
                <a:off x="5226618" y="2838545"/>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80 </a:t>
                </a:r>
              </a:p>
            </p:txBody>
          </p:sp>
          <p:sp>
            <p:nvSpPr>
              <p:cNvPr id="29" name="TextBox 28">
                <a:extLst>
                  <a:ext uri="{FF2B5EF4-FFF2-40B4-BE49-F238E27FC236}">
                    <a16:creationId xmlns:a16="http://schemas.microsoft.com/office/drawing/2014/main" id="{4F681763-6247-49A1-9B43-A40DB614FD20}"/>
                  </a:ext>
                </a:extLst>
              </p:cNvPr>
              <p:cNvSpPr txBox="1"/>
              <p:nvPr/>
            </p:nvSpPr>
            <p:spPr>
              <a:xfrm>
                <a:off x="5219706" y="3814283"/>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40 </a:t>
                </a:r>
              </a:p>
            </p:txBody>
          </p:sp>
          <p:sp>
            <p:nvSpPr>
              <p:cNvPr id="30" name="TextBox 29">
                <a:extLst>
                  <a:ext uri="{FF2B5EF4-FFF2-40B4-BE49-F238E27FC236}">
                    <a16:creationId xmlns:a16="http://schemas.microsoft.com/office/drawing/2014/main" id="{1F923A2D-D184-40B2-BC68-35F273E431AB}"/>
                  </a:ext>
                </a:extLst>
              </p:cNvPr>
              <p:cNvSpPr txBox="1"/>
              <p:nvPr/>
            </p:nvSpPr>
            <p:spPr>
              <a:xfrm>
                <a:off x="5228555" y="3329370"/>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60 </a:t>
                </a:r>
              </a:p>
            </p:txBody>
          </p:sp>
          <p:sp>
            <p:nvSpPr>
              <p:cNvPr id="24" name="Rectangle 23">
                <a:extLst>
                  <a:ext uri="{FF2B5EF4-FFF2-40B4-BE49-F238E27FC236}">
                    <a16:creationId xmlns:a16="http://schemas.microsoft.com/office/drawing/2014/main" id="{69AF799D-EB19-463C-AB86-B696611C38B4}"/>
                  </a:ext>
                </a:extLst>
              </p:cNvPr>
              <p:cNvSpPr/>
              <p:nvPr/>
            </p:nvSpPr>
            <p:spPr>
              <a:xfrm rot="10800000">
                <a:off x="5223979" y="1740362"/>
                <a:ext cx="180810" cy="2976561"/>
              </a:xfrm>
              <a:prstGeom prst="rect">
                <a:avLst/>
              </a:prstGeom>
              <a:gradFill flip="none" rotWithShape="1">
                <a:gsLst>
                  <a:gs pos="0">
                    <a:srgbClr val="112F67"/>
                  </a:gs>
                  <a:gs pos="48000">
                    <a:schemeClr val="accent5">
                      <a:lumMod val="97000"/>
                      <a:lumOff val="3000"/>
                    </a:schemeClr>
                  </a:gs>
                  <a:gs pos="26000">
                    <a:srgbClr val="3A76B3"/>
                  </a:gs>
                  <a:gs pos="76000">
                    <a:srgbClr val="BFD5E8"/>
                  </a:gs>
                  <a:gs pos="100000">
                    <a:schemeClr val="bg1"/>
                  </a:gs>
                </a:gsLst>
                <a:lin ang="16200000" scaled="1"/>
                <a:tileRect/>
              </a:gra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33" name="Group 32">
            <a:extLst>
              <a:ext uri="{FF2B5EF4-FFF2-40B4-BE49-F238E27FC236}">
                <a16:creationId xmlns:a16="http://schemas.microsoft.com/office/drawing/2014/main" id="{0411BAB6-5BC0-402D-B666-69470E767FFD}"/>
              </a:ext>
            </a:extLst>
          </p:cNvPr>
          <p:cNvGrpSpPr/>
          <p:nvPr/>
        </p:nvGrpSpPr>
        <p:grpSpPr>
          <a:xfrm>
            <a:off x="6119532" y="1236733"/>
            <a:ext cx="5893892" cy="4549143"/>
            <a:chOff x="-11061" y="1275091"/>
            <a:chExt cx="5817038" cy="4524876"/>
          </a:xfrm>
        </p:grpSpPr>
        <p:grpSp>
          <p:nvGrpSpPr>
            <p:cNvPr id="34" name="Group 33">
              <a:extLst>
                <a:ext uri="{FF2B5EF4-FFF2-40B4-BE49-F238E27FC236}">
                  <a16:creationId xmlns:a16="http://schemas.microsoft.com/office/drawing/2014/main" id="{F55119E2-C662-4FF3-972E-16A9AC5B5085}"/>
                </a:ext>
              </a:extLst>
            </p:cNvPr>
            <p:cNvGrpSpPr/>
            <p:nvPr/>
          </p:nvGrpSpPr>
          <p:grpSpPr>
            <a:xfrm>
              <a:off x="-11061" y="1275091"/>
              <a:ext cx="5459419" cy="4524876"/>
              <a:chOff x="194375" y="1191455"/>
              <a:chExt cx="5459419" cy="4524876"/>
            </a:xfrm>
          </p:grpSpPr>
          <p:grpSp>
            <p:nvGrpSpPr>
              <p:cNvPr id="43" name="Group 42">
                <a:extLst>
                  <a:ext uri="{FF2B5EF4-FFF2-40B4-BE49-F238E27FC236}">
                    <a16:creationId xmlns:a16="http://schemas.microsoft.com/office/drawing/2014/main" id="{859B368B-DA47-4D24-B6AE-51EF6650A7BD}"/>
                  </a:ext>
                </a:extLst>
              </p:cNvPr>
              <p:cNvGrpSpPr/>
              <p:nvPr/>
            </p:nvGrpSpPr>
            <p:grpSpPr>
              <a:xfrm>
                <a:off x="2212749" y="1673397"/>
                <a:ext cx="2990850" cy="2976561"/>
                <a:chOff x="1724025" y="1695450"/>
                <a:chExt cx="2990850" cy="2976561"/>
              </a:xfrm>
            </p:grpSpPr>
            <p:grpSp>
              <p:nvGrpSpPr>
                <p:cNvPr id="51" name="Group 50">
                  <a:extLst>
                    <a:ext uri="{FF2B5EF4-FFF2-40B4-BE49-F238E27FC236}">
                      <a16:creationId xmlns:a16="http://schemas.microsoft.com/office/drawing/2014/main" id="{F2E26FBB-2F1A-4CE3-9026-5E2269790054}"/>
                    </a:ext>
                  </a:extLst>
                </p:cNvPr>
                <p:cNvGrpSpPr/>
                <p:nvPr/>
              </p:nvGrpSpPr>
              <p:grpSpPr>
                <a:xfrm>
                  <a:off x="1724025" y="1695450"/>
                  <a:ext cx="2990850" cy="2976561"/>
                  <a:chOff x="714375" y="1219200"/>
                  <a:chExt cx="2990850" cy="2976561"/>
                </a:xfrm>
              </p:grpSpPr>
              <p:sp>
                <p:nvSpPr>
                  <p:cNvPr id="56" name="Rectangle 55">
                    <a:extLst>
                      <a:ext uri="{FF2B5EF4-FFF2-40B4-BE49-F238E27FC236}">
                        <a16:creationId xmlns:a16="http://schemas.microsoft.com/office/drawing/2014/main" id="{32BD68A1-04BF-43E4-A5B0-FBE805377D91}"/>
                      </a:ext>
                    </a:extLst>
                  </p:cNvPr>
                  <p:cNvSpPr/>
                  <p:nvPr/>
                </p:nvSpPr>
                <p:spPr>
                  <a:xfrm>
                    <a:off x="714375" y="1219200"/>
                    <a:ext cx="1495425" cy="1504950"/>
                  </a:xfrm>
                  <a:prstGeom prst="rect">
                    <a:avLst/>
                  </a:prstGeom>
                  <a:solidFill>
                    <a:srgbClr val="173F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1CB2B47C-EE28-4DF1-9797-4D7D55D9EA9D}"/>
                      </a:ext>
                    </a:extLst>
                  </p:cNvPr>
                  <p:cNvSpPr/>
                  <p:nvPr/>
                </p:nvSpPr>
                <p:spPr>
                  <a:xfrm>
                    <a:off x="714375" y="2690811"/>
                    <a:ext cx="1495425" cy="1504950"/>
                  </a:xfrm>
                  <a:prstGeom prst="rect">
                    <a:avLst/>
                  </a:prstGeom>
                  <a:solidFill>
                    <a:srgbClr val="EAF1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A057A96F-268F-4DAF-9EC0-F3B2207C711D}"/>
                      </a:ext>
                    </a:extLst>
                  </p:cNvPr>
                  <p:cNvSpPr/>
                  <p:nvPr/>
                </p:nvSpPr>
                <p:spPr>
                  <a:xfrm>
                    <a:off x="2209800" y="1219200"/>
                    <a:ext cx="1495425" cy="1504950"/>
                  </a:xfrm>
                  <a:prstGeom prst="rect">
                    <a:avLst/>
                  </a:prstGeom>
                  <a:solidFill>
                    <a:srgbClr val="F9F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C7CC3DB4-9C8C-4648-B240-21F52554C6C8}"/>
                      </a:ext>
                    </a:extLst>
                  </p:cNvPr>
                  <p:cNvSpPr/>
                  <p:nvPr/>
                </p:nvSpPr>
                <p:spPr>
                  <a:xfrm>
                    <a:off x="2209799" y="2676524"/>
                    <a:ext cx="1495425" cy="1504950"/>
                  </a:xfrm>
                  <a:prstGeom prst="rect">
                    <a:avLst/>
                  </a:prstGeom>
                  <a:solidFill>
                    <a:srgbClr val="112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B66926F1-06C6-42FE-AAB5-9B5A84E17BE6}"/>
                      </a:ext>
                    </a:extLst>
                  </p:cNvPr>
                  <p:cNvSpPr/>
                  <p:nvPr/>
                </p:nvSpPr>
                <p:spPr>
                  <a:xfrm>
                    <a:off x="714375" y="1219200"/>
                    <a:ext cx="2990849" cy="2962274"/>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2" name="TextBox 51">
                  <a:extLst>
                    <a:ext uri="{FF2B5EF4-FFF2-40B4-BE49-F238E27FC236}">
                      <a16:creationId xmlns:a16="http://schemas.microsoft.com/office/drawing/2014/main" id="{D7E352FF-CC0B-4449-B99D-BB34813D8913}"/>
                    </a:ext>
                  </a:extLst>
                </p:cNvPr>
                <p:cNvSpPr txBox="1"/>
                <p:nvPr/>
              </p:nvSpPr>
              <p:spPr>
                <a:xfrm>
                  <a:off x="2070354" y="2263259"/>
                  <a:ext cx="802767" cy="369332"/>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123</a:t>
                  </a:r>
                </a:p>
              </p:txBody>
            </p:sp>
            <p:sp>
              <p:nvSpPr>
                <p:cNvPr id="53" name="TextBox 52">
                  <a:extLst>
                    <a:ext uri="{FF2B5EF4-FFF2-40B4-BE49-F238E27FC236}">
                      <a16:creationId xmlns:a16="http://schemas.microsoft.com/office/drawing/2014/main" id="{E66038F1-40E7-4548-A5F1-9E8D0393A471}"/>
                    </a:ext>
                  </a:extLst>
                </p:cNvPr>
                <p:cNvSpPr txBox="1"/>
                <p:nvPr/>
              </p:nvSpPr>
              <p:spPr>
                <a:xfrm>
                  <a:off x="3565778" y="3725881"/>
                  <a:ext cx="802767" cy="369332"/>
                </a:xfrm>
                <a:prstGeom prst="rect">
                  <a:avLst/>
                </a:prstGeom>
                <a:noFill/>
              </p:spPr>
              <p:txBody>
                <a:bodyPr wrap="square" rtlCol="0">
                  <a:spAutoFit/>
                </a:bodyPr>
                <a:lstStyle/>
                <a:p>
                  <a:pPr algn="ctr"/>
                  <a:r>
                    <a:rPr lang="en-US" dirty="0">
                      <a:solidFill>
                        <a:schemeClr val="bg1"/>
                      </a:solidFill>
                      <a:latin typeface="Century Gothic" panose="020B0502020202020204" pitchFamily="34" charset="0"/>
                    </a:rPr>
                    <a:t>119</a:t>
                  </a:r>
                </a:p>
              </p:txBody>
            </p:sp>
            <p:sp>
              <p:nvSpPr>
                <p:cNvPr id="54" name="TextBox 53">
                  <a:extLst>
                    <a:ext uri="{FF2B5EF4-FFF2-40B4-BE49-F238E27FC236}">
                      <a16:creationId xmlns:a16="http://schemas.microsoft.com/office/drawing/2014/main" id="{41C08511-D56E-42C2-8721-94414647E241}"/>
                    </a:ext>
                  </a:extLst>
                </p:cNvPr>
                <p:cNvSpPr txBox="1"/>
                <p:nvPr/>
              </p:nvSpPr>
              <p:spPr>
                <a:xfrm>
                  <a:off x="2064683" y="3720583"/>
                  <a:ext cx="802767" cy="369332"/>
                </a:xfrm>
                <a:prstGeom prst="rect">
                  <a:avLst/>
                </a:prstGeom>
                <a:noFill/>
              </p:spPr>
              <p:txBody>
                <a:bodyPr wrap="square" rtlCol="0">
                  <a:spAutoFit/>
                </a:bodyPr>
                <a:lstStyle/>
                <a:p>
                  <a:pPr algn="ctr"/>
                  <a:r>
                    <a:rPr lang="en-US" dirty="0">
                      <a:solidFill>
                        <a:schemeClr val="tx1">
                          <a:lumMod val="75000"/>
                          <a:lumOff val="25000"/>
                        </a:schemeClr>
                      </a:solidFill>
                      <a:latin typeface="Century Gothic" panose="020B0502020202020204" pitchFamily="34" charset="0"/>
                    </a:rPr>
                    <a:t>36</a:t>
                  </a:r>
                </a:p>
              </p:txBody>
            </p:sp>
            <p:sp>
              <p:nvSpPr>
                <p:cNvPr id="55" name="TextBox 54">
                  <a:extLst>
                    <a:ext uri="{FF2B5EF4-FFF2-40B4-BE49-F238E27FC236}">
                      <a16:creationId xmlns:a16="http://schemas.microsoft.com/office/drawing/2014/main" id="{F9984C34-6823-4966-AE90-8197E1EF1975}"/>
                    </a:ext>
                  </a:extLst>
                </p:cNvPr>
                <p:cNvSpPr txBox="1"/>
                <p:nvPr/>
              </p:nvSpPr>
              <p:spPr>
                <a:xfrm>
                  <a:off x="3565777" y="2263259"/>
                  <a:ext cx="802767" cy="369332"/>
                </a:xfrm>
                <a:prstGeom prst="rect">
                  <a:avLst/>
                </a:prstGeom>
                <a:noFill/>
              </p:spPr>
              <p:txBody>
                <a:bodyPr wrap="square" rtlCol="0">
                  <a:spAutoFit/>
                </a:bodyPr>
                <a:lstStyle/>
                <a:p>
                  <a:pPr algn="ctr"/>
                  <a:r>
                    <a:rPr lang="en-US" dirty="0">
                      <a:solidFill>
                        <a:schemeClr val="tx1">
                          <a:lumMod val="75000"/>
                          <a:lumOff val="25000"/>
                        </a:schemeClr>
                      </a:solidFill>
                      <a:latin typeface="Century Gothic" panose="020B0502020202020204" pitchFamily="34" charset="0"/>
                    </a:rPr>
                    <a:t>14</a:t>
                  </a:r>
                </a:p>
              </p:txBody>
            </p:sp>
          </p:grpSp>
          <p:sp>
            <p:nvSpPr>
              <p:cNvPr id="44" name="TextBox 43">
                <a:extLst>
                  <a:ext uri="{FF2B5EF4-FFF2-40B4-BE49-F238E27FC236}">
                    <a16:creationId xmlns:a16="http://schemas.microsoft.com/office/drawing/2014/main" id="{1B4E7C1B-DCBB-49FE-9EF9-E049372C2776}"/>
                  </a:ext>
                </a:extLst>
              </p:cNvPr>
              <p:cNvSpPr txBox="1"/>
              <p:nvPr/>
            </p:nvSpPr>
            <p:spPr>
              <a:xfrm>
                <a:off x="1302259" y="2241206"/>
                <a:ext cx="802767" cy="338554"/>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Rice</a:t>
                </a:r>
              </a:p>
            </p:txBody>
          </p:sp>
          <p:sp>
            <p:nvSpPr>
              <p:cNvPr id="45" name="TextBox 44">
                <a:extLst>
                  <a:ext uri="{FF2B5EF4-FFF2-40B4-BE49-F238E27FC236}">
                    <a16:creationId xmlns:a16="http://schemas.microsoft.com/office/drawing/2014/main" id="{5669639B-991E-4048-9186-C5BCDFE45864}"/>
                  </a:ext>
                </a:extLst>
              </p:cNvPr>
              <p:cNvSpPr txBox="1"/>
              <p:nvPr/>
            </p:nvSpPr>
            <p:spPr>
              <a:xfrm>
                <a:off x="949632" y="3698530"/>
                <a:ext cx="1176057" cy="338554"/>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Not Rice</a:t>
                </a:r>
              </a:p>
            </p:txBody>
          </p:sp>
          <p:sp>
            <p:nvSpPr>
              <p:cNvPr id="46" name="TextBox 45">
                <a:extLst>
                  <a:ext uri="{FF2B5EF4-FFF2-40B4-BE49-F238E27FC236}">
                    <a16:creationId xmlns:a16="http://schemas.microsoft.com/office/drawing/2014/main" id="{DE4FDBA7-BE4C-4800-B8C5-8B5B4D80260A}"/>
                  </a:ext>
                </a:extLst>
              </p:cNvPr>
              <p:cNvSpPr txBox="1"/>
              <p:nvPr/>
            </p:nvSpPr>
            <p:spPr>
              <a:xfrm>
                <a:off x="1929518" y="1191455"/>
                <a:ext cx="3724276" cy="400110"/>
              </a:xfrm>
              <a:prstGeom prst="rect">
                <a:avLst/>
              </a:prstGeom>
              <a:noFill/>
            </p:spPr>
            <p:txBody>
              <a:bodyPr wrap="square" rtlCol="0">
                <a:spAutoFit/>
              </a:bodyPr>
              <a:lstStyle/>
              <a:p>
                <a:pPr algn="ctr"/>
                <a:r>
                  <a:rPr lang="en-US" sz="2000" b="1" dirty="0">
                    <a:solidFill>
                      <a:schemeClr val="tx1">
                        <a:lumMod val="75000"/>
                        <a:lumOff val="25000"/>
                      </a:schemeClr>
                    </a:solidFill>
                    <a:latin typeface="Century Gothic" panose="020B0502020202020204" pitchFamily="34" charset="0"/>
                  </a:rPr>
                  <a:t>CART Training Data</a:t>
                </a:r>
              </a:p>
            </p:txBody>
          </p:sp>
          <p:sp>
            <p:nvSpPr>
              <p:cNvPr id="47" name="TextBox 46">
                <a:extLst>
                  <a:ext uri="{FF2B5EF4-FFF2-40B4-BE49-F238E27FC236}">
                    <a16:creationId xmlns:a16="http://schemas.microsoft.com/office/drawing/2014/main" id="{0D7D0724-4AD2-49A6-9B8E-9B0CAB7D4D56}"/>
                  </a:ext>
                </a:extLst>
              </p:cNvPr>
              <p:cNvSpPr txBox="1"/>
              <p:nvPr/>
            </p:nvSpPr>
            <p:spPr>
              <a:xfrm>
                <a:off x="2550359" y="4734909"/>
                <a:ext cx="802767" cy="338554"/>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Rice</a:t>
                </a:r>
              </a:p>
            </p:txBody>
          </p:sp>
          <p:sp>
            <p:nvSpPr>
              <p:cNvPr id="48" name="TextBox 47">
                <a:extLst>
                  <a:ext uri="{FF2B5EF4-FFF2-40B4-BE49-F238E27FC236}">
                    <a16:creationId xmlns:a16="http://schemas.microsoft.com/office/drawing/2014/main" id="{DD959B60-D907-4030-BFBB-01FC0FD6CEE1}"/>
                  </a:ext>
                </a:extLst>
              </p:cNvPr>
              <p:cNvSpPr txBox="1"/>
              <p:nvPr/>
            </p:nvSpPr>
            <p:spPr>
              <a:xfrm>
                <a:off x="3878816" y="4734909"/>
                <a:ext cx="1176057" cy="338554"/>
              </a:xfrm>
              <a:prstGeom prst="rect">
                <a:avLst/>
              </a:prstGeom>
              <a:noFill/>
            </p:spPr>
            <p:txBody>
              <a:bodyPr wrap="square" rtlCol="0">
                <a:spAutoFit/>
              </a:bodyPr>
              <a:lstStyle/>
              <a:p>
                <a:pPr algn="ctr"/>
                <a:r>
                  <a:rPr lang="en-US" sz="1600" dirty="0">
                    <a:solidFill>
                      <a:schemeClr val="tx1">
                        <a:lumMod val="75000"/>
                        <a:lumOff val="25000"/>
                      </a:schemeClr>
                    </a:solidFill>
                    <a:latin typeface="Century Gothic" panose="020B0502020202020204" pitchFamily="34" charset="0"/>
                  </a:rPr>
                  <a:t>Not Rice</a:t>
                </a:r>
              </a:p>
            </p:txBody>
          </p:sp>
          <p:sp>
            <p:nvSpPr>
              <p:cNvPr id="49" name="TextBox 48">
                <a:extLst>
                  <a:ext uri="{FF2B5EF4-FFF2-40B4-BE49-F238E27FC236}">
                    <a16:creationId xmlns:a16="http://schemas.microsoft.com/office/drawing/2014/main" id="{05D0A3AA-26DD-4B32-A7E0-503B6275CFA4}"/>
                  </a:ext>
                </a:extLst>
              </p:cNvPr>
              <p:cNvSpPr txBox="1"/>
              <p:nvPr/>
            </p:nvSpPr>
            <p:spPr>
              <a:xfrm>
                <a:off x="194375" y="2885959"/>
                <a:ext cx="1176057" cy="584775"/>
              </a:xfrm>
              <a:prstGeom prst="rect">
                <a:avLst/>
              </a:prstGeom>
              <a:noFill/>
            </p:spPr>
            <p:txBody>
              <a:bodyPr wrap="square" rtlCol="0">
                <a:spAutoFit/>
              </a:bodyPr>
              <a:lstStyle/>
              <a:p>
                <a:pPr algn="ctr"/>
                <a:r>
                  <a:rPr lang="en-US" sz="1600" b="1" dirty="0">
                    <a:solidFill>
                      <a:schemeClr val="tx1">
                        <a:lumMod val="75000"/>
                        <a:lumOff val="25000"/>
                      </a:schemeClr>
                    </a:solidFill>
                    <a:latin typeface="Century Gothic" panose="020B0502020202020204" pitchFamily="34" charset="0"/>
                  </a:rPr>
                  <a:t>True </a:t>
                </a:r>
              </a:p>
              <a:p>
                <a:pPr algn="ctr"/>
                <a:r>
                  <a:rPr lang="en-US" sz="1600" b="1" dirty="0">
                    <a:solidFill>
                      <a:schemeClr val="tx1">
                        <a:lumMod val="75000"/>
                        <a:lumOff val="25000"/>
                      </a:schemeClr>
                    </a:solidFill>
                    <a:latin typeface="Century Gothic" panose="020B0502020202020204" pitchFamily="34" charset="0"/>
                  </a:rPr>
                  <a:t>Label</a:t>
                </a:r>
              </a:p>
            </p:txBody>
          </p:sp>
          <p:sp>
            <p:nvSpPr>
              <p:cNvPr id="50" name="TextBox 49">
                <a:extLst>
                  <a:ext uri="{FF2B5EF4-FFF2-40B4-BE49-F238E27FC236}">
                    <a16:creationId xmlns:a16="http://schemas.microsoft.com/office/drawing/2014/main" id="{4588C44E-3504-4195-B862-34D127AFA51B}"/>
                  </a:ext>
                </a:extLst>
              </p:cNvPr>
              <p:cNvSpPr txBox="1"/>
              <p:nvPr/>
            </p:nvSpPr>
            <p:spPr>
              <a:xfrm>
                <a:off x="2801683" y="5377777"/>
                <a:ext cx="2055586" cy="338554"/>
              </a:xfrm>
              <a:prstGeom prst="rect">
                <a:avLst/>
              </a:prstGeom>
              <a:noFill/>
            </p:spPr>
            <p:txBody>
              <a:bodyPr wrap="square" rtlCol="0">
                <a:spAutoFit/>
              </a:bodyPr>
              <a:lstStyle/>
              <a:p>
                <a:pPr algn="ctr"/>
                <a:r>
                  <a:rPr lang="en-US" sz="1600" b="1" dirty="0">
                    <a:solidFill>
                      <a:schemeClr val="tx1">
                        <a:lumMod val="75000"/>
                        <a:lumOff val="25000"/>
                      </a:schemeClr>
                    </a:solidFill>
                    <a:latin typeface="Century Gothic" panose="020B0502020202020204" pitchFamily="34" charset="0"/>
                  </a:rPr>
                  <a:t>Predicted Label</a:t>
                </a:r>
              </a:p>
            </p:txBody>
          </p:sp>
        </p:grpSp>
        <p:grpSp>
          <p:nvGrpSpPr>
            <p:cNvPr id="35" name="Group 34">
              <a:extLst>
                <a:ext uri="{FF2B5EF4-FFF2-40B4-BE49-F238E27FC236}">
                  <a16:creationId xmlns:a16="http://schemas.microsoft.com/office/drawing/2014/main" id="{320DAE36-7728-4C14-A637-979922F3943A}"/>
                </a:ext>
              </a:extLst>
            </p:cNvPr>
            <p:cNvGrpSpPr/>
            <p:nvPr/>
          </p:nvGrpSpPr>
          <p:grpSpPr>
            <a:xfrm>
              <a:off x="5122087" y="1741469"/>
              <a:ext cx="683890" cy="2977832"/>
              <a:chOff x="5223979" y="1724725"/>
              <a:chExt cx="683890" cy="2992198"/>
            </a:xfrm>
          </p:grpSpPr>
          <p:sp>
            <p:nvSpPr>
              <p:cNvPr id="36" name="TextBox 35">
                <a:extLst>
                  <a:ext uri="{FF2B5EF4-FFF2-40B4-BE49-F238E27FC236}">
                    <a16:creationId xmlns:a16="http://schemas.microsoft.com/office/drawing/2014/main" id="{DFE5F0D1-2F39-4512-8680-B24E518DFCC1}"/>
                  </a:ext>
                </a:extLst>
              </p:cNvPr>
              <p:cNvSpPr txBox="1"/>
              <p:nvPr/>
            </p:nvSpPr>
            <p:spPr>
              <a:xfrm>
                <a:off x="5226618" y="4346674"/>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20 </a:t>
                </a:r>
              </a:p>
            </p:txBody>
          </p:sp>
          <p:sp>
            <p:nvSpPr>
              <p:cNvPr id="37" name="TextBox 36">
                <a:extLst>
                  <a:ext uri="{FF2B5EF4-FFF2-40B4-BE49-F238E27FC236}">
                    <a16:creationId xmlns:a16="http://schemas.microsoft.com/office/drawing/2014/main" id="{198B31EC-D7E0-42D0-AC43-8419D4B442EF}"/>
                  </a:ext>
                </a:extLst>
              </p:cNvPr>
              <p:cNvSpPr txBox="1"/>
              <p:nvPr/>
            </p:nvSpPr>
            <p:spPr>
              <a:xfrm>
                <a:off x="5267789" y="1724725"/>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120 </a:t>
                </a:r>
              </a:p>
            </p:txBody>
          </p:sp>
          <p:sp>
            <p:nvSpPr>
              <p:cNvPr id="38" name="TextBox 37">
                <a:extLst>
                  <a:ext uri="{FF2B5EF4-FFF2-40B4-BE49-F238E27FC236}">
                    <a16:creationId xmlns:a16="http://schemas.microsoft.com/office/drawing/2014/main" id="{3ED02B28-6E0E-4A9A-9A06-C35644DCE155}"/>
                  </a:ext>
                </a:extLst>
              </p:cNvPr>
              <p:cNvSpPr txBox="1"/>
              <p:nvPr/>
            </p:nvSpPr>
            <p:spPr>
              <a:xfrm>
                <a:off x="5267789" y="2233377"/>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100 </a:t>
                </a:r>
              </a:p>
            </p:txBody>
          </p:sp>
          <p:sp>
            <p:nvSpPr>
              <p:cNvPr id="39" name="TextBox 38">
                <a:extLst>
                  <a:ext uri="{FF2B5EF4-FFF2-40B4-BE49-F238E27FC236}">
                    <a16:creationId xmlns:a16="http://schemas.microsoft.com/office/drawing/2014/main" id="{8D23DBDE-965E-4465-BF29-F55B9E0244DF}"/>
                  </a:ext>
                </a:extLst>
              </p:cNvPr>
              <p:cNvSpPr txBox="1"/>
              <p:nvPr/>
            </p:nvSpPr>
            <p:spPr>
              <a:xfrm>
                <a:off x="5241849" y="2723662"/>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80 </a:t>
                </a:r>
              </a:p>
            </p:txBody>
          </p:sp>
          <p:sp>
            <p:nvSpPr>
              <p:cNvPr id="40" name="TextBox 39">
                <a:extLst>
                  <a:ext uri="{FF2B5EF4-FFF2-40B4-BE49-F238E27FC236}">
                    <a16:creationId xmlns:a16="http://schemas.microsoft.com/office/drawing/2014/main" id="{C865804E-661E-4E6E-A76D-271005D4C1D5}"/>
                  </a:ext>
                </a:extLst>
              </p:cNvPr>
              <p:cNvSpPr txBox="1"/>
              <p:nvPr/>
            </p:nvSpPr>
            <p:spPr>
              <a:xfrm>
                <a:off x="5223979" y="3753239"/>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40 </a:t>
                </a:r>
              </a:p>
            </p:txBody>
          </p:sp>
          <p:sp>
            <p:nvSpPr>
              <p:cNvPr id="41" name="TextBox 40">
                <a:extLst>
                  <a:ext uri="{FF2B5EF4-FFF2-40B4-BE49-F238E27FC236}">
                    <a16:creationId xmlns:a16="http://schemas.microsoft.com/office/drawing/2014/main" id="{509556FF-F146-4B27-A49A-38B213060030}"/>
                  </a:ext>
                </a:extLst>
              </p:cNvPr>
              <p:cNvSpPr txBox="1"/>
              <p:nvPr/>
            </p:nvSpPr>
            <p:spPr>
              <a:xfrm>
                <a:off x="5229414" y="3216678"/>
                <a:ext cx="640080" cy="274320"/>
              </a:xfrm>
              <a:prstGeom prst="rect">
                <a:avLst/>
              </a:prstGeom>
              <a:noFill/>
            </p:spPr>
            <p:txBody>
              <a:bodyPr wrap="square" rtlCol="0">
                <a:spAutoFit/>
              </a:bodyPr>
              <a:lstStyle/>
              <a:p>
                <a:pPr algn="ctr"/>
                <a:r>
                  <a:rPr lang="en-US" sz="1200" dirty="0">
                    <a:solidFill>
                      <a:schemeClr val="tx1">
                        <a:lumMod val="75000"/>
                        <a:lumOff val="25000"/>
                      </a:schemeClr>
                    </a:solidFill>
                    <a:latin typeface="Century Gothic"/>
                  </a:rPr>
                  <a:t>–</a:t>
                </a:r>
                <a:r>
                  <a:rPr lang="en-US" sz="1200" dirty="0">
                    <a:solidFill>
                      <a:schemeClr val="tx1">
                        <a:lumMod val="75000"/>
                        <a:lumOff val="25000"/>
                      </a:schemeClr>
                    </a:solidFill>
                    <a:latin typeface="Century Gothic" panose="020B0502020202020204" pitchFamily="34" charset="0"/>
                  </a:rPr>
                  <a:t> 60 </a:t>
                </a:r>
              </a:p>
            </p:txBody>
          </p:sp>
          <p:sp>
            <p:nvSpPr>
              <p:cNvPr id="42" name="Rectangle 41">
                <a:extLst>
                  <a:ext uri="{FF2B5EF4-FFF2-40B4-BE49-F238E27FC236}">
                    <a16:creationId xmlns:a16="http://schemas.microsoft.com/office/drawing/2014/main" id="{0BE423D9-C53C-4104-8AED-782C29C33B2D}"/>
                  </a:ext>
                </a:extLst>
              </p:cNvPr>
              <p:cNvSpPr/>
              <p:nvPr/>
            </p:nvSpPr>
            <p:spPr>
              <a:xfrm rot="10800000">
                <a:off x="5223979" y="1740362"/>
                <a:ext cx="180810" cy="2976561"/>
              </a:xfrm>
              <a:prstGeom prst="rect">
                <a:avLst/>
              </a:prstGeom>
              <a:gradFill flip="none" rotWithShape="1">
                <a:gsLst>
                  <a:gs pos="0">
                    <a:srgbClr val="112F67"/>
                  </a:gs>
                  <a:gs pos="48000">
                    <a:schemeClr val="accent5">
                      <a:lumMod val="97000"/>
                      <a:lumOff val="3000"/>
                    </a:schemeClr>
                  </a:gs>
                  <a:gs pos="26000">
                    <a:srgbClr val="3A76B3"/>
                  </a:gs>
                  <a:gs pos="76000">
                    <a:srgbClr val="BFD5E8"/>
                  </a:gs>
                  <a:gs pos="100000">
                    <a:schemeClr val="bg1"/>
                  </a:gs>
                </a:gsLst>
                <a:lin ang="16200000" scaled="1"/>
                <a:tileRect/>
              </a:gra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42602451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26A8F0F-D4F2-43D7-BACC-89A352BB4A12}"/>
              </a:ext>
            </a:extLst>
          </p:cNvPr>
          <p:cNvSpPr/>
          <p:nvPr/>
        </p:nvSpPr>
        <p:spPr>
          <a:xfrm>
            <a:off x="475865" y="905059"/>
            <a:ext cx="10341311" cy="5667652"/>
          </a:xfrm>
          <a:prstGeom prst="rect">
            <a:avLst/>
          </a:prstGeom>
          <a:solidFill>
            <a:schemeClr val="bg1">
              <a:alpha val="7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Century Gothic" panose="020B0502020202020204" pitchFamily="34" charset="0"/>
            </a:endParaRPr>
          </a:p>
        </p:txBody>
      </p:sp>
      <p:sp>
        <p:nvSpPr>
          <p:cNvPr id="6" name="Title 4">
            <a:extLst>
              <a:ext uri="{FF2B5EF4-FFF2-40B4-BE49-F238E27FC236}">
                <a16:creationId xmlns:a16="http://schemas.microsoft.com/office/drawing/2014/main" id="{0D7A4A04-68D6-4588-9A08-061603D001DC}"/>
              </a:ext>
            </a:extLst>
          </p:cNvPr>
          <p:cNvSpPr txBox="1">
            <a:spLocks/>
          </p:cNvSpPr>
          <p:nvPr/>
        </p:nvSpPr>
        <p:spPr>
          <a:xfrm>
            <a:off x="726668" y="-179989"/>
            <a:ext cx="9008347" cy="1428204"/>
          </a:xfrm>
          <a:prstGeom prst="rect">
            <a:avLst/>
          </a:prstGeom>
        </p:spPr>
        <p:txBody>
          <a:bodyPr lIns="91440" tIns="45720" rIns="91440" bIns="4572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dirty="0">
                <a:solidFill>
                  <a:srgbClr val="CD7142"/>
                </a:solidFill>
                <a:latin typeface="Century Gothic"/>
                <a:cs typeface="Calibri Light"/>
              </a:rPr>
              <a:t>GRAPHICAL ANALYSIS</a:t>
            </a:r>
            <a:endParaRPr lang="en-US" dirty="0">
              <a:solidFill>
                <a:srgbClr val="CD7142"/>
              </a:solidFill>
            </a:endParaRPr>
          </a:p>
        </p:txBody>
      </p:sp>
      <p:graphicFrame>
        <p:nvGraphicFramePr>
          <p:cNvPr id="9" name="Chart 8">
            <a:extLst>
              <a:ext uri="{FF2B5EF4-FFF2-40B4-BE49-F238E27FC236}">
                <a16:creationId xmlns:a16="http://schemas.microsoft.com/office/drawing/2014/main" id="{672DE47E-0F7A-461C-83C6-4B6D18C48F22}"/>
              </a:ext>
            </a:extLst>
          </p:cNvPr>
          <p:cNvGraphicFramePr>
            <a:graphicFrameLocks/>
          </p:cNvGraphicFramePr>
          <p:nvPr>
            <p:extLst>
              <p:ext uri="{D42A27DB-BD31-4B8C-83A1-F6EECF244321}">
                <p14:modId xmlns:p14="http://schemas.microsoft.com/office/powerpoint/2010/main" val="1041325187"/>
              </p:ext>
            </p:extLst>
          </p:nvPr>
        </p:nvGraphicFramePr>
        <p:xfrm>
          <a:off x="1321464" y="1041798"/>
          <a:ext cx="9465199" cy="423756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2D6658E7-D60C-484C-B5FA-7874EB1501AE}"/>
              </a:ext>
            </a:extLst>
          </p:cNvPr>
          <p:cNvSpPr txBox="1"/>
          <p:nvPr/>
        </p:nvSpPr>
        <p:spPr>
          <a:xfrm rot="18114971">
            <a:off x="945523" y="5157571"/>
            <a:ext cx="825191"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NDMI</a:t>
            </a:r>
          </a:p>
        </p:txBody>
      </p:sp>
      <p:sp>
        <p:nvSpPr>
          <p:cNvPr id="10" name="TextBox 9">
            <a:extLst>
              <a:ext uri="{FF2B5EF4-FFF2-40B4-BE49-F238E27FC236}">
                <a16:creationId xmlns:a16="http://schemas.microsoft.com/office/drawing/2014/main" id="{CB7D7BCD-A93D-479C-AA8D-ED33BDF1B07B}"/>
              </a:ext>
            </a:extLst>
          </p:cNvPr>
          <p:cNvSpPr txBox="1"/>
          <p:nvPr/>
        </p:nvSpPr>
        <p:spPr>
          <a:xfrm rot="18114971">
            <a:off x="1922474" y="5118561"/>
            <a:ext cx="825191"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NDVI</a:t>
            </a:r>
          </a:p>
        </p:txBody>
      </p:sp>
      <p:sp>
        <p:nvSpPr>
          <p:cNvPr id="11" name="TextBox 10">
            <a:extLst>
              <a:ext uri="{FF2B5EF4-FFF2-40B4-BE49-F238E27FC236}">
                <a16:creationId xmlns:a16="http://schemas.microsoft.com/office/drawing/2014/main" id="{004B8F1B-2C0C-40FF-88BC-8007E245093E}"/>
              </a:ext>
            </a:extLst>
          </p:cNvPr>
          <p:cNvSpPr txBox="1"/>
          <p:nvPr/>
        </p:nvSpPr>
        <p:spPr>
          <a:xfrm rot="18114971">
            <a:off x="2726786" y="5140865"/>
            <a:ext cx="825191"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NDWI</a:t>
            </a:r>
          </a:p>
        </p:txBody>
      </p:sp>
      <p:sp>
        <p:nvSpPr>
          <p:cNvPr id="12" name="TextBox 11">
            <a:extLst>
              <a:ext uri="{FF2B5EF4-FFF2-40B4-BE49-F238E27FC236}">
                <a16:creationId xmlns:a16="http://schemas.microsoft.com/office/drawing/2014/main" id="{6C8C9900-FA68-41D7-A1F9-28039AAA23FF}"/>
              </a:ext>
            </a:extLst>
          </p:cNvPr>
          <p:cNvSpPr txBox="1"/>
          <p:nvPr/>
        </p:nvSpPr>
        <p:spPr>
          <a:xfrm rot="18114971">
            <a:off x="3626446" y="5118560"/>
            <a:ext cx="825191"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SAVI</a:t>
            </a:r>
          </a:p>
        </p:txBody>
      </p:sp>
      <p:sp>
        <p:nvSpPr>
          <p:cNvPr id="13" name="TextBox 12">
            <a:extLst>
              <a:ext uri="{FF2B5EF4-FFF2-40B4-BE49-F238E27FC236}">
                <a16:creationId xmlns:a16="http://schemas.microsoft.com/office/drawing/2014/main" id="{F2A09D3B-6F5F-4A08-9527-2BE35C23DEEF}"/>
              </a:ext>
            </a:extLst>
          </p:cNvPr>
          <p:cNvSpPr txBox="1"/>
          <p:nvPr/>
        </p:nvSpPr>
        <p:spPr>
          <a:xfrm rot="18114971">
            <a:off x="4070687" y="5521639"/>
            <a:ext cx="1429663"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ascChangeVH</a:t>
            </a:r>
          </a:p>
        </p:txBody>
      </p:sp>
      <p:sp>
        <p:nvSpPr>
          <p:cNvPr id="15" name="TextBox 14">
            <a:extLst>
              <a:ext uri="{FF2B5EF4-FFF2-40B4-BE49-F238E27FC236}">
                <a16:creationId xmlns:a16="http://schemas.microsoft.com/office/drawing/2014/main" id="{322815BF-74EC-493E-8614-A294D6319905}"/>
              </a:ext>
            </a:extLst>
          </p:cNvPr>
          <p:cNvSpPr txBox="1"/>
          <p:nvPr/>
        </p:nvSpPr>
        <p:spPr>
          <a:xfrm rot="18114971">
            <a:off x="4903551" y="5499944"/>
            <a:ext cx="1378547"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ascChangeVV</a:t>
            </a:r>
          </a:p>
        </p:txBody>
      </p:sp>
      <p:sp>
        <p:nvSpPr>
          <p:cNvPr id="16" name="TextBox 15">
            <a:extLst>
              <a:ext uri="{FF2B5EF4-FFF2-40B4-BE49-F238E27FC236}">
                <a16:creationId xmlns:a16="http://schemas.microsoft.com/office/drawing/2014/main" id="{60F9B453-74DB-44E7-B0E5-2119E44792E9}"/>
              </a:ext>
            </a:extLst>
          </p:cNvPr>
          <p:cNvSpPr txBox="1"/>
          <p:nvPr/>
        </p:nvSpPr>
        <p:spPr>
          <a:xfrm rot="18114971">
            <a:off x="5707505" y="5566729"/>
            <a:ext cx="1402489"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descChangeVH</a:t>
            </a:r>
          </a:p>
        </p:txBody>
      </p:sp>
      <p:sp>
        <p:nvSpPr>
          <p:cNvPr id="17" name="TextBox 16">
            <a:extLst>
              <a:ext uri="{FF2B5EF4-FFF2-40B4-BE49-F238E27FC236}">
                <a16:creationId xmlns:a16="http://schemas.microsoft.com/office/drawing/2014/main" id="{701B6118-42EF-47AB-B917-AEFA64D24334}"/>
              </a:ext>
            </a:extLst>
          </p:cNvPr>
          <p:cNvSpPr txBox="1"/>
          <p:nvPr/>
        </p:nvSpPr>
        <p:spPr>
          <a:xfrm rot="18114971">
            <a:off x="6594704" y="5573644"/>
            <a:ext cx="1430581"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descChangeVV</a:t>
            </a:r>
          </a:p>
        </p:txBody>
      </p:sp>
      <p:sp>
        <p:nvSpPr>
          <p:cNvPr id="18" name="TextBox 17">
            <a:extLst>
              <a:ext uri="{FF2B5EF4-FFF2-40B4-BE49-F238E27FC236}">
                <a16:creationId xmlns:a16="http://schemas.microsoft.com/office/drawing/2014/main" id="{5354F16B-0944-4067-BF7C-B034673EEB79}"/>
              </a:ext>
            </a:extLst>
          </p:cNvPr>
          <p:cNvSpPr txBox="1"/>
          <p:nvPr/>
        </p:nvSpPr>
        <p:spPr>
          <a:xfrm rot="18114971">
            <a:off x="7731706" y="5140864"/>
            <a:ext cx="1443282"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Elevation</a:t>
            </a:r>
          </a:p>
        </p:txBody>
      </p:sp>
      <p:sp>
        <p:nvSpPr>
          <p:cNvPr id="19" name="TextBox 18">
            <a:extLst>
              <a:ext uri="{FF2B5EF4-FFF2-40B4-BE49-F238E27FC236}">
                <a16:creationId xmlns:a16="http://schemas.microsoft.com/office/drawing/2014/main" id="{8224DB2E-07C3-44AC-97F3-19246703DB91}"/>
              </a:ext>
            </a:extLst>
          </p:cNvPr>
          <p:cNvSpPr txBox="1"/>
          <p:nvPr/>
        </p:nvSpPr>
        <p:spPr>
          <a:xfrm rot="18114971">
            <a:off x="8540086" y="5204022"/>
            <a:ext cx="1426304"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Greenness</a:t>
            </a:r>
          </a:p>
        </p:txBody>
      </p:sp>
      <p:sp>
        <p:nvSpPr>
          <p:cNvPr id="20" name="TextBox 19">
            <a:extLst>
              <a:ext uri="{FF2B5EF4-FFF2-40B4-BE49-F238E27FC236}">
                <a16:creationId xmlns:a16="http://schemas.microsoft.com/office/drawing/2014/main" id="{6B3BB8EC-7E18-477C-AB7A-A143C3287B32}"/>
              </a:ext>
            </a:extLst>
          </p:cNvPr>
          <p:cNvSpPr txBox="1"/>
          <p:nvPr/>
        </p:nvSpPr>
        <p:spPr>
          <a:xfrm rot="18114971">
            <a:off x="9596921" y="4935743"/>
            <a:ext cx="1442353" cy="277580"/>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Slope</a:t>
            </a:r>
          </a:p>
        </p:txBody>
      </p:sp>
      <p:sp>
        <p:nvSpPr>
          <p:cNvPr id="24" name="TextBox 23">
            <a:extLst>
              <a:ext uri="{FF2B5EF4-FFF2-40B4-BE49-F238E27FC236}">
                <a16:creationId xmlns:a16="http://schemas.microsoft.com/office/drawing/2014/main" id="{E6574EFB-DBC3-4979-93A7-B2D2ADE3763A}"/>
              </a:ext>
            </a:extLst>
          </p:cNvPr>
          <p:cNvSpPr txBox="1"/>
          <p:nvPr/>
        </p:nvSpPr>
        <p:spPr>
          <a:xfrm>
            <a:off x="4374733" y="6196694"/>
            <a:ext cx="2799327" cy="369332"/>
          </a:xfrm>
          <a:prstGeom prst="rect">
            <a:avLst/>
          </a:prstGeom>
          <a:noFill/>
        </p:spPr>
        <p:txBody>
          <a:bodyPr wrap="square" rtlCol="0">
            <a:spAutoFit/>
          </a:bodyPr>
          <a:lstStyle/>
          <a:p>
            <a:r>
              <a:rPr lang="en-US" dirty="0">
                <a:solidFill>
                  <a:schemeClr val="tx1">
                    <a:lumMod val="75000"/>
                    <a:lumOff val="25000"/>
                  </a:schemeClr>
                </a:solidFill>
                <a:latin typeface="Century Gothic" panose="020B0502020202020204" pitchFamily="34" charset="0"/>
              </a:rPr>
              <a:t>Classification Variables</a:t>
            </a:r>
          </a:p>
        </p:txBody>
      </p:sp>
      <p:sp>
        <p:nvSpPr>
          <p:cNvPr id="25" name="TextBox 24">
            <a:extLst>
              <a:ext uri="{FF2B5EF4-FFF2-40B4-BE49-F238E27FC236}">
                <a16:creationId xmlns:a16="http://schemas.microsoft.com/office/drawing/2014/main" id="{77304922-297A-4BAE-B98C-6E2C16963354}"/>
              </a:ext>
            </a:extLst>
          </p:cNvPr>
          <p:cNvSpPr txBox="1"/>
          <p:nvPr/>
        </p:nvSpPr>
        <p:spPr>
          <a:xfrm>
            <a:off x="992076" y="4895107"/>
            <a:ext cx="380026"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5</a:t>
            </a:r>
          </a:p>
        </p:txBody>
      </p:sp>
      <p:sp>
        <p:nvSpPr>
          <p:cNvPr id="26" name="TextBox 25">
            <a:extLst>
              <a:ext uri="{FF2B5EF4-FFF2-40B4-BE49-F238E27FC236}">
                <a16:creationId xmlns:a16="http://schemas.microsoft.com/office/drawing/2014/main" id="{0D92FD2D-5601-4315-AF6C-69B9258F9608}"/>
              </a:ext>
            </a:extLst>
          </p:cNvPr>
          <p:cNvSpPr txBox="1"/>
          <p:nvPr/>
        </p:nvSpPr>
        <p:spPr>
          <a:xfrm>
            <a:off x="983778" y="4068602"/>
            <a:ext cx="589618"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15</a:t>
            </a:r>
          </a:p>
        </p:txBody>
      </p:sp>
      <p:sp>
        <p:nvSpPr>
          <p:cNvPr id="27" name="TextBox 26">
            <a:extLst>
              <a:ext uri="{FF2B5EF4-FFF2-40B4-BE49-F238E27FC236}">
                <a16:creationId xmlns:a16="http://schemas.microsoft.com/office/drawing/2014/main" id="{60507274-25DC-42B7-997F-DF85695108DA}"/>
              </a:ext>
            </a:extLst>
          </p:cNvPr>
          <p:cNvSpPr txBox="1"/>
          <p:nvPr/>
        </p:nvSpPr>
        <p:spPr>
          <a:xfrm>
            <a:off x="989737" y="4487988"/>
            <a:ext cx="380026"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10</a:t>
            </a:r>
          </a:p>
        </p:txBody>
      </p:sp>
      <p:sp>
        <p:nvSpPr>
          <p:cNvPr id="28" name="TextBox 27">
            <a:extLst>
              <a:ext uri="{FF2B5EF4-FFF2-40B4-BE49-F238E27FC236}">
                <a16:creationId xmlns:a16="http://schemas.microsoft.com/office/drawing/2014/main" id="{44006C6A-A2B2-4B7A-80E9-5CCB61AACF31}"/>
              </a:ext>
            </a:extLst>
          </p:cNvPr>
          <p:cNvSpPr txBox="1"/>
          <p:nvPr/>
        </p:nvSpPr>
        <p:spPr>
          <a:xfrm>
            <a:off x="983778" y="3645159"/>
            <a:ext cx="380026"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20</a:t>
            </a:r>
          </a:p>
        </p:txBody>
      </p:sp>
      <p:sp>
        <p:nvSpPr>
          <p:cNvPr id="29" name="TextBox 28">
            <a:extLst>
              <a:ext uri="{FF2B5EF4-FFF2-40B4-BE49-F238E27FC236}">
                <a16:creationId xmlns:a16="http://schemas.microsoft.com/office/drawing/2014/main" id="{AAE38CEA-1B66-4BF2-9F06-400675A6DA23}"/>
              </a:ext>
            </a:extLst>
          </p:cNvPr>
          <p:cNvSpPr txBox="1"/>
          <p:nvPr/>
        </p:nvSpPr>
        <p:spPr>
          <a:xfrm>
            <a:off x="986059" y="3186067"/>
            <a:ext cx="380026"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25</a:t>
            </a:r>
          </a:p>
        </p:txBody>
      </p:sp>
      <p:sp>
        <p:nvSpPr>
          <p:cNvPr id="30" name="TextBox 29">
            <a:extLst>
              <a:ext uri="{FF2B5EF4-FFF2-40B4-BE49-F238E27FC236}">
                <a16:creationId xmlns:a16="http://schemas.microsoft.com/office/drawing/2014/main" id="{F18E531A-DC19-43B5-8537-64CD788FD48E}"/>
              </a:ext>
            </a:extLst>
          </p:cNvPr>
          <p:cNvSpPr txBox="1"/>
          <p:nvPr/>
        </p:nvSpPr>
        <p:spPr>
          <a:xfrm>
            <a:off x="983778" y="2744800"/>
            <a:ext cx="380026"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30</a:t>
            </a:r>
          </a:p>
        </p:txBody>
      </p:sp>
      <p:sp>
        <p:nvSpPr>
          <p:cNvPr id="31" name="TextBox 30">
            <a:extLst>
              <a:ext uri="{FF2B5EF4-FFF2-40B4-BE49-F238E27FC236}">
                <a16:creationId xmlns:a16="http://schemas.microsoft.com/office/drawing/2014/main" id="{763BF973-24EE-4878-A1AE-04B74AF0399E}"/>
              </a:ext>
            </a:extLst>
          </p:cNvPr>
          <p:cNvSpPr txBox="1"/>
          <p:nvPr/>
        </p:nvSpPr>
        <p:spPr>
          <a:xfrm>
            <a:off x="988550" y="2350617"/>
            <a:ext cx="380026"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35</a:t>
            </a:r>
          </a:p>
        </p:txBody>
      </p:sp>
      <p:sp>
        <p:nvSpPr>
          <p:cNvPr id="32" name="TextBox 31">
            <a:extLst>
              <a:ext uri="{FF2B5EF4-FFF2-40B4-BE49-F238E27FC236}">
                <a16:creationId xmlns:a16="http://schemas.microsoft.com/office/drawing/2014/main" id="{2494D29D-D28E-406C-9D2B-B8171BCCDAA0}"/>
              </a:ext>
            </a:extLst>
          </p:cNvPr>
          <p:cNvSpPr txBox="1"/>
          <p:nvPr/>
        </p:nvSpPr>
        <p:spPr>
          <a:xfrm>
            <a:off x="986059" y="1935116"/>
            <a:ext cx="380026"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40</a:t>
            </a:r>
          </a:p>
        </p:txBody>
      </p:sp>
      <p:sp>
        <p:nvSpPr>
          <p:cNvPr id="33" name="TextBox 32">
            <a:extLst>
              <a:ext uri="{FF2B5EF4-FFF2-40B4-BE49-F238E27FC236}">
                <a16:creationId xmlns:a16="http://schemas.microsoft.com/office/drawing/2014/main" id="{0E891B45-6D3F-4C3C-AA50-C1A94B155E7F}"/>
              </a:ext>
            </a:extLst>
          </p:cNvPr>
          <p:cNvSpPr txBox="1"/>
          <p:nvPr/>
        </p:nvSpPr>
        <p:spPr>
          <a:xfrm>
            <a:off x="992076" y="1498891"/>
            <a:ext cx="380026" cy="276999"/>
          </a:xfrm>
          <a:prstGeom prst="rect">
            <a:avLst/>
          </a:prstGeom>
          <a:noFill/>
        </p:spPr>
        <p:txBody>
          <a:bodyPr wrap="square" rtlCol="0">
            <a:spAutoFit/>
          </a:bodyPr>
          <a:lstStyle/>
          <a:p>
            <a:r>
              <a:rPr lang="en-US" sz="1200" dirty="0">
                <a:solidFill>
                  <a:schemeClr val="tx1">
                    <a:lumMod val="75000"/>
                    <a:lumOff val="25000"/>
                  </a:schemeClr>
                </a:solidFill>
                <a:latin typeface="Century Gothic" panose="020B0502020202020204" pitchFamily="34" charset="0"/>
              </a:rPr>
              <a:t>45</a:t>
            </a:r>
          </a:p>
        </p:txBody>
      </p:sp>
      <p:sp>
        <p:nvSpPr>
          <p:cNvPr id="34" name="TextBox 33">
            <a:extLst>
              <a:ext uri="{FF2B5EF4-FFF2-40B4-BE49-F238E27FC236}">
                <a16:creationId xmlns:a16="http://schemas.microsoft.com/office/drawing/2014/main" id="{2783EF63-E8A3-4509-91B0-CCE869F98563}"/>
              </a:ext>
            </a:extLst>
          </p:cNvPr>
          <p:cNvSpPr txBox="1"/>
          <p:nvPr/>
        </p:nvSpPr>
        <p:spPr>
          <a:xfrm rot="16200000">
            <a:off x="-109496" y="3064148"/>
            <a:ext cx="1749822" cy="369332"/>
          </a:xfrm>
          <a:prstGeom prst="rect">
            <a:avLst/>
          </a:prstGeom>
          <a:noFill/>
        </p:spPr>
        <p:txBody>
          <a:bodyPr wrap="square" rtlCol="0">
            <a:spAutoFit/>
          </a:bodyPr>
          <a:lstStyle/>
          <a:p>
            <a:r>
              <a:rPr lang="en-US" dirty="0">
                <a:solidFill>
                  <a:schemeClr val="tx1">
                    <a:lumMod val="75000"/>
                    <a:lumOff val="25000"/>
                  </a:schemeClr>
                </a:solidFill>
                <a:latin typeface="Century Gothic" panose="020B0502020202020204" pitchFamily="34" charset="0"/>
              </a:rPr>
              <a:t>Importance</a:t>
            </a:r>
          </a:p>
        </p:txBody>
      </p:sp>
      <p:sp>
        <p:nvSpPr>
          <p:cNvPr id="35" name="Rectangle 34">
            <a:extLst>
              <a:ext uri="{FF2B5EF4-FFF2-40B4-BE49-F238E27FC236}">
                <a16:creationId xmlns:a16="http://schemas.microsoft.com/office/drawing/2014/main" id="{400E6EDD-20CB-4AA8-A763-56EBAC5DB6A4}"/>
              </a:ext>
            </a:extLst>
          </p:cNvPr>
          <p:cNvSpPr/>
          <p:nvPr/>
        </p:nvSpPr>
        <p:spPr>
          <a:xfrm>
            <a:off x="9051832" y="5989790"/>
            <a:ext cx="246580" cy="217463"/>
          </a:xfrm>
          <a:prstGeom prst="rect">
            <a:avLst/>
          </a:prstGeom>
          <a:solidFill>
            <a:srgbClr val="ED7D3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Century Gothic" panose="020B0502020202020204" pitchFamily="34" charset="0"/>
            </a:endParaRPr>
          </a:p>
        </p:txBody>
      </p:sp>
      <p:sp>
        <p:nvSpPr>
          <p:cNvPr id="36" name="Rectangle 35">
            <a:extLst>
              <a:ext uri="{FF2B5EF4-FFF2-40B4-BE49-F238E27FC236}">
                <a16:creationId xmlns:a16="http://schemas.microsoft.com/office/drawing/2014/main" id="{8A11E989-8A32-481A-BD30-65FC369A7B99}"/>
              </a:ext>
            </a:extLst>
          </p:cNvPr>
          <p:cNvSpPr/>
          <p:nvPr/>
        </p:nvSpPr>
        <p:spPr>
          <a:xfrm>
            <a:off x="9683627" y="5989789"/>
            <a:ext cx="246580" cy="217463"/>
          </a:xfrm>
          <a:prstGeom prst="rect">
            <a:avLst/>
          </a:prstGeom>
          <a:solidFill>
            <a:srgbClr val="5B9BD5"/>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Century Gothic" panose="020B0502020202020204" pitchFamily="34" charset="0"/>
            </a:endParaRPr>
          </a:p>
        </p:txBody>
      </p:sp>
      <p:sp>
        <p:nvSpPr>
          <p:cNvPr id="37" name="TextBox 36">
            <a:extLst>
              <a:ext uri="{FF2B5EF4-FFF2-40B4-BE49-F238E27FC236}">
                <a16:creationId xmlns:a16="http://schemas.microsoft.com/office/drawing/2014/main" id="{73475A43-F710-46F2-8FD7-80A5AD43EE89}"/>
              </a:ext>
            </a:extLst>
          </p:cNvPr>
          <p:cNvSpPr txBox="1"/>
          <p:nvPr/>
        </p:nvSpPr>
        <p:spPr>
          <a:xfrm>
            <a:off x="9294057" y="5944269"/>
            <a:ext cx="1828800" cy="307777"/>
          </a:xfrm>
          <a:prstGeom prst="rect">
            <a:avLst/>
          </a:prstGeom>
          <a:noFill/>
        </p:spPr>
        <p:txBody>
          <a:bodyPr wrap="square" lIns="91440" tIns="45720" rIns="91440" bIns="45720" rtlCol="0" anchor="t">
            <a:spAutoFit/>
          </a:bodyPr>
          <a:lstStyle/>
          <a:p>
            <a:r>
              <a:rPr lang="en-US" sz="1400" dirty="0">
                <a:solidFill>
                  <a:schemeClr val="tx1">
                    <a:lumMod val="75000"/>
                    <a:lumOff val="25000"/>
                  </a:schemeClr>
                </a:solidFill>
                <a:latin typeface="Century Gothic"/>
              </a:rPr>
              <a:t>RF        CART</a:t>
            </a:r>
          </a:p>
        </p:txBody>
      </p:sp>
    </p:spTree>
    <p:extLst>
      <p:ext uri="{BB962C8B-B14F-4D97-AF65-F5344CB8AC3E}">
        <p14:creationId xmlns:p14="http://schemas.microsoft.com/office/powerpoint/2010/main" val="1834967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CC0B3DE-B7C0-40F2-AC50-0517ADE1E5FB}"/>
              </a:ext>
            </a:extLst>
          </p:cNvPr>
          <p:cNvSpPr txBox="1">
            <a:spLocks/>
          </p:cNvSpPr>
          <p:nvPr/>
        </p:nvSpPr>
        <p:spPr>
          <a:xfrm>
            <a:off x="423476" y="160818"/>
            <a:ext cx="10869308" cy="801957"/>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a:cs typeface="Calibri Light"/>
              </a:rPr>
              <a:t>STATISTICAL ACCURACY MEASUREMENTS</a:t>
            </a:r>
          </a:p>
        </p:txBody>
      </p:sp>
      <p:graphicFrame>
        <p:nvGraphicFramePr>
          <p:cNvPr id="2" name="Table 2">
            <a:extLst>
              <a:ext uri="{FF2B5EF4-FFF2-40B4-BE49-F238E27FC236}">
                <a16:creationId xmlns:a16="http://schemas.microsoft.com/office/drawing/2014/main" id="{7616EB16-F377-49A5-904E-72CD668DE663}"/>
              </a:ext>
            </a:extLst>
          </p:cNvPr>
          <p:cNvGraphicFramePr>
            <a:graphicFrameLocks noGrp="1"/>
          </p:cNvGraphicFramePr>
          <p:nvPr>
            <p:extLst>
              <p:ext uri="{D42A27DB-BD31-4B8C-83A1-F6EECF244321}">
                <p14:modId xmlns:p14="http://schemas.microsoft.com/office/powerpoint/2010/main" val="1814369537"/>
              </p:ext>
            </p:extLst>
          </p:nvPr>
        </p:nvGraphicFramePr>
        <p:xfrm>
          <a:off x="1729592" y="1366587"/>
          <a:ext cx="8732816" cy="2007477"/>
        </p:xfrm>
        <a:graphic>
          <a:graphicData uri="http://schemas.openxmlformats.org/drawingml/2006/table">
            <a:tbl>
              <a:tblPr firstRow="1" bandRow="1">
                <a:tableStyleId>{5C22544A-7EE6-4342-B048-85BDC9FD1C3A}</a:tableStyleId>
              </a:tblPr>
              <a:tblGrid>
                <a:gridCol w="2958080">
                  <a:extLst>
                    <a:ext uri="{9D8B030D-6E8A-4147-A177-3AD203B41FA5}">
                      <a16:colId xmlns:a16="http://schemas.microsoft.com/office/drawing/2014/main" val="4029626847"/>
                    </a:ext>
                  </a:extLst>
                </a:gridCol>
                <a:gridCol w="2887368">
                  <a:extLst>
                    <a:ext uri="{9D8B030D-6E8A-4147-A177-3AD203B41FA5}">
                      <a16:colId xmlns:a16="http://schemas.microsoft.com/office/drawing/2014/main" val="2999931879"/>
                    </a:ext>
                  </a:extLst>
                </a:gridCol>
                <a:gridCol w="2887368">
                  <a:extLst>
                    <a:ext uri="{9D8B030D-6E8A-4147-A177-3AD203B41FA5}">
                      <a16:colId xmlns:a16="http://schemas.microsoft.com/office/drawing/2014/main" val="4084523208"/>
                    </a:ext>
                  </a:extLst>
                </a:gridCol>
              </a:tblGrid>
              <a:tr h="528105">
                <a:tc>
                  <a:txBody>
                    <a:bodyPr/>
                    <a:lstStyle/>
                    <a:p>
                      <a:r>
                        <a:rPr lang="en-US" dirty="0">
                          <a:latin typeface="Century Gothic" panose="020B0502020202020204" pitchFamily="34" charset="0"/>
                        </a:rPr>
                        <a:t>Statistic Method</a:t>
                      </a:r>
                    </a:p>
                  </a:txBody>
                  <a:tcPr>
                    <a:solidFill>
                      <a:srgbClr val="DD824B"/>
                    </a:solidFill>
                  </a:tcPr>
                </a:tc>
                <a:tc>
                  <a:txBody>
                    <a:bodyPr/>
                    <a:lstStyle/>
                    <a:p>
                      <a:r>
                        <a:rPr lang="en-US" dirty="0">
                          <a:latin typeface="Century Gothic" panose="020B0502020202020204" pitchFamily="34" charset="0"/>
                        </a:rPr>
                        <a:t>Random Forest</a:t>
                      </a:r>
                    </a:p>
                  </a:txBody>
                  <a:tcPr>
                    <a:solidFill>
                      <a:srgbClr val="DD824B"/>
                    </a:solidFill>
                  </a:tcPr>
                </a:tc>
                <a:tc>
                  <a:txBody>
                    <a:bodyPr/>
                    <a:lstStyle/>
                    <a:p>
                      <a:r>
                        <a:rPr lang="en-US" dirty="0">
                          <a:latin typeface="Century Gothic" panose="020B0502020202020204" pitchFamily="34" charset="0"/>
                        </a:rPr>
                        <a:t>CART </a:t>
                      </a:r>
                    </a:p>
                  </a:txBody>
                  <a:tcPr>
                    <a:solidFill>
                      <a:srgbClr val="DD824B"/>
                    </a:solidFill>
                  </a:tcPr>
                </a:tc>
                <a:extLst>
                  <a:ext uri="{0D108BD9-81ED-4DB2-BD59-A6C34878D82A}">
                    <a16:rowId xmlns:a16="http://schemas.microsoft.com/office/drawing/2014/main" val="929455606"/>
                  </a:ext>
                </a:extLst>
              </a:tr>
              <a:tr h="493124">
                <a:tc>
                  <a:txBody>
                    <a:bodyPr/>
                    <a:lstStyle/>
                    <a:p>
                      <a:r>
                        <a:rPr lang="en-US" dirty="0">
                          <a:solidFill>
                            <a:schemeClr val="tx1">
                              <a:lumMod val="75000"/>
                              <a:lumOff val="25000"/>
                            </a:schemeClr>
                          </a:solidFill>
                          <a:latin typeface="Century Gothic" panose="020B0502020202020204" pitchFamily="34" charset="0"/>
                        </a:rPr>
                        <a:t>Accuracy Score</a:t>
                      </a:r>
                    </a:p>
                  </a:txBody>
                  <a:tcPr>
                    <a:solidFill>
                      <a:srgbClr val="F3F3F3"/>
                    </a:solidFill>
                  </a:tcPr>
                </a:tc>
                <a:tc>
                  <a:txBody>
                    <a:bodyPr/>
                    <a:lstStyle/>
                    <a:p>
                      <a:r>
                        <a:rPr lang="en-US" dirty="0">
                          <a:solidFill>
                            <a:schemeClr val="tx1">
                              <a:lumMod val="75000"/>
                              <a:lumOff val="25000"/>
                            </a:schemeClr>
                          </a:solidFill>
                          <a:latin typeface="Century Gothic" panose="020B0502020202020204" pitchFamily="34" charset="0"/>
                        </a:rPr>
                        <a:t>0.917808</a:t>
                      </a:r>
                    </a:p>
                  </a:txBody>
                  <a:tcPr>
                    <a:solidFill>
                      <a:srgbClr val="F3F3F3"/>
                    </a:solidFill>
                  </a:tcPr>
                </a:tc>
                <a:tc>
                  <a:txBody>
                    <a:bodyPr/>
                    <a:lstStyle/>
                    <a:p>
                      <a:r>
                        <a:rPr lang="en-US" dirty="0">
                          <a:solidFill>
                            <a:schemeClr val="tx1">
                              <a:lumMod val="75000"/>
                              <a:lumOff val="25000"/>
                            </a:schemeClr>
                          </a:solidFill>
                          <a:latin typeface="Century Gothic" panose="020B0502020202020204" pitchFamily="34" charset="0"/>
                        </a:rPr>
                        <a:t>0.828767</a:t>
                      </a:r>
                    </a:p>
                  </a:txBody>
                  <a:tcPr>
                    <a:solidFill>
                      <a:srgbClr val="F3F3F3"/>
                    </a:solidFill>
                  </a:tcPr>
                </a:tc>
                <a:extLst>
                  <a:ext uri="{0D108BD9-81ED-4DB2-BD59-A6C34878D82A}">
                    <a16:rowId xmlns:a16="http://schemas.microsoft.com/office/drawing/2014/main" val="1172433224"/>
                  </a:ext>
                </a:extLst>
              </a:tr>
              <a:tr h="493124">
                <a:tc>
                  <a:txBody>
                    <a:bodyPr/>
                    <a:lstStyle/>
                    <a:p>
                      <a:r>
                        <a:rPr lang="en-US" dirty="0">
                          <a:solidFill>
                            <a:schemeClr val="tx1">
                              <a:lumMod val="75000"/>
                              <a:lumOff val="25000"/>
                            </a:schemeClr>
                          </a:solidFill>
                          <a:latin typeface="Century Gothic" panose="020B0502020202020204" pitchFamily="34" charset="0"/>
                        </a:rPr>
                        <a:t>Cohen Kappa Score</a:t>
                      </a:r>
                    </a:p>
                  </a:txBody>
                  <a:tcPr>
                    <a:solidFill>
                      <a:schemeClr val="bg1">
                        <a:lumMod val="95000"/>
                      </a:schemeClr>
                    </a:solidFill>
                  </a:tcPr>
                </a:tc>
                <a:tc>
                  <a:txBody>
                    <a:bodyPr/>
                    <a:lstStyle/>
                    <a:p>
                      <a:r>
                        <a:rPr lang="en-US" dirty="0">
                          <a:solidFill>
                            <a:schemeClr val="tx1">
                              <a:lumMod val="75000"/>
                              <a:lumOff val="25000"/>
                            </a:schemeClr>
                          </a:solidFill>
                          <a:latin typeface="Century Gothic" panose="020B0502020202020204" pitchFamily="34" charset="0"/>
                        </a:rPr>
                        <a:t>0.835686</a:t>
                      </a:r>
                    </a:p>
                  </a:txBody>
                  <a:tcPr>
                    <a:solidFill>
                      <a:schemeClr val="bg1">
                        <a:lumMod val="95000"/>
                      </a:schemeClr>
                    </a:solidFill>
                  </a:tcPr>
                </a:tc>
                <a:tc>
                  <a:txBody>
                    <a:bodyPr/>
                    <a:lstStyle/>
                    <a:p>
                      <a:r>
                        <a:rPr lang="en-US" dirty="0">
                          <a:solidFill>
                            <a:schemeClr val="tx1">
                              <a:lumMod val="75000"/>
                              <a:lumOff val="25000"/>
                            </a:schemeClr>
                          </a:solidFill>
                          <a:latin typeface="Century Gothic" panose="020B0502020202020204" pitchFamily="34" charset="0"/>
                        </a:rPr>
                        <a:t>0.659404</a:t>
                      </a:r>
                    </a:p>
                  </a:txBody>
                  <a:tcPr>
                    <a:solidFill>
                      <a:schemeClr val="bg1">
                        <a:lumMod val="95000"/>
                      </a:schemeClr>
                    </a:solidFill>
                  </a:tcPr>
                </a:tc>
                <a:extLst>
                  <a:ext uri="{0D108BD9-81ED-4DB2-BD59-A6C34878D82A}">
                    <a16:rowId xmlns:a16="http://schemas.microsoft.com/office/drawing/2014/main" val="510582629"/>
                  </a:ext>
                </a:extLst>
              </a:tr>
              <a:tr h="493124">
                <a:tc>
                  <a:txBody>
                    <a:bodyPr/>
                    <a:lstStyle/>
                    <a:p>
                      <a:r>
                        <a:rPr lang="en-US" dirty="0">
                          <a:solidFill>
                            <a:schemeClr val="tx1">
                              <a:lumMod val="75000"/>
                              <a:lumOff val="25000"/>
                            </a:schemeClr>
                          </a:solidFill>
                          <a:latin typeface="Century Gothic" panose="020B0502020202020204" pitchFamily="34" charset="0"/>
                        </a:rPr>
                        <a:t>F1 Score</a:t>
                      </a:r>
                    </a:p>
                  </a:txBody>
                  <a:tcPr>
                    <a:solidFill>
                      <a:srgbClr val="F3F3F3"/>
                    </a:solidFill>
                  </a:tcPr>
                </a:tc>
                <a:tc>
                  <a:txBody>
                    <a:bodyPr/>
                    <a:lstStyle/>
                    <a:p>
                      <a:r>
                        <a:rPr lang="en-US" dirty="0">
                          <a:solidFill>
                            <a:schemeClr val="tx1">
                              <a:lumMod val="75000"/>
                              <a:lumOff val="25000"/>
                            </a:schemeClr>
                          </a:solidFill>
                          <a:latin typeface="Century Gothic" panose="020B0502020202020204" pitchFamily="34" charset="0"/>
                        </a:rPr>
                        <a:t>0.92000</a:t>
                      </a:r>
                    </a:p>
                  </a:txBody>
                  <a:tcPr>
                    <a:solidFill>
                      <a:srgbClr val="F3F3F3"/>
                    </a:solidFill>
                  </a:tcPr>
                </a:tc>
                <a:tc>
                  <a:txBody>
                    <a:bodyPr/>
                    <a:lstStyle/>
                    <a:p>
                      <a:r>
                        <a:rPr lang="en-US" dirty="0">
                          <a:solidFill>
                            <a:schemeClr val="tx1">
                              <a:lumMod val="75000"/>
                              <a:lumOff val="25000"/>
                            </a:schemeClr>
                          </a:solidFill>
                          <a:latin typeface="Century Gothic" panose="020B0502020202020204" pitchFamily="34" charset="0"/>
                        </a:rPr>
                        <a:t>0.826389</a:t>
                      </a:r>
                    </a:p>
                  </a:txBody>
                  <a:tcPr>
                    <a:solidFill>
                      <a:srgbClr val="F3F3F3"/>
                    </a:solidFill>
                  </a:tcPr>
                </a:tc>
                <a:extLst>
                  <a:ext uri="{0D108BD9-81ED-4DB2-BD59-A6C34878D82A}">
                    <a16:rowId xmlns:a16="http://schemas.microsoft.com/office/drawing/2014/main" val="4044454693"/>
                  </a:ext>
                </a:extLst>
              </a:tr>
            </a:tbl>
          </a:graphicData>
        </a:graphic>
      </p:graphicFrame>
      <p:pic>
        <p:nvPicPr>
          <p:cNvPr id="3" name="Picture 10">
            <a:extLst>
              <a:ext uri="{FF2B5EF4-FFF2-40B4-BE49-F238E27FC236}">
                <a16:creationId xmlns:a16="http://schemas.microsoft.com/office/drawing/2014/main" id="{F7332340-0F1E-479A-BC1C-7224BF0697D9}"/>
              </a:ext>
            </a:extLst>
          </p:cNvPr>
          <p:cNvPicPr>
            <a:picLocks noChangeAspect="1"/>
          </p:cNvPicPr>
          <p:nvPr/>
        </p:nvPicPr>
        <p:blipFill>
          <a:blip r:embed="rId3"/>
          <a:srcRect l="12169" r="12169"/>
          <a:stretch>
            <a:fillRect/>
          </a:stretch>
        </p:blipFill>
        <p:spPr>
          <a:xfrm>
            <a:off x="8136537" y="3901619"/>
            <a:ext cx="3699644" cy="2746711"/>
          </a:xfrm>
          <a:prstGeom prst="hexagon">
            <a:avLst/>
          </a:prstGeom>
          <a:ln w="28575">
            <a:solidFill>
              <a:srgbClr val="CD7124"/>
            </a:solidFill>
          </a:ln>
          <a:effectLst>
            <a:outerShdw blurRad="50800" dist="38100" dir="2700000" algn="tl" rotWithShape="0">
              <a:prstClr val="black">
                <a:alpha val="40000"/>
              </a:prstClr>
            </a:outerShdw>
          </a:effectLst>
        </p:spPr>
      </p:pic>
      <p:pic>
        <p:nvPicPr>
          <p:cNvPr id="4" name="Picture 11" descr="A picture containing text, mountain, grass, outdoor&#10;&#10;Description automatically generated">
            <a:extLst>
              <a:ext uri="{FF2B5EF4-FFF2-40B4-BE49-F238E27FC236}">
                <a16:creationId xmlns:a16="http://schemas.microsoft.com/office/drawing/2014/main" id="{3075EFE1-B1AE-4749-BD96-A9E6BA73FE14}"/>
              </a:ext>
            </a:extLst>
          </p:cNvPr>
          <p:cNvPicPr>
            <a:picLocks noChangeAspect="1"/>
          </p:cNvPicPr>
          <p:nvPr/>
        </p:nvPicPr>
        <p:blipFill>
          <a:blip r:embed="rId4"/>
          <a:srcRect l="5102" r="5102"/>
          <a:stretch>
            <a:fillRect/>
          </a:stretch>
        </p:blipFill>
        <p:spPr>
          <a:xfrm>
            <a:off x="370568" y="3901619"/>
            <a:ext cx="3699642" cy="2746711"/>
          </a:xfrm>
          <a:prstGeom prst="hexagon">
            <a:avLst/>
          </a:prstGeom>
          <a:ln w="28575">
            <a:solidFill>
              <a:srgbClr val="CD7142"/>
            </a:solidFill>
          </a:ln>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D814C140-DB9D-4F1F-AE4C-902211B863CE}"/>
              </a:ext>
            </a:extLst>
          </p:cNvPr>
          <p:cNvSpPr txBox="1"/>
          <p:nvPr/>
        </p:nvSpPr>
        <p:spPr>
          <a:xfrm>
            <a:off x="9045685" y="6343474"/>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Century Gothic" panose="020B0502020202020204" pitchFamily="34" charset="0"/>
              </a:rPr>
              <a:t>Credit: Nidup Dorji / DOA</a:t>
            </a:r>
          </a:p>
        </p:txBody>
      </p:sp>
      <p:pic>
        <p:nvPicPr>
          <p:cNvPr id="1026" name="Picture 2">
            <a:extLst>
              <a:ext uri="{FF2B5EF4-FFF2-40B4-BE49-F238E27FC236}">
                <a16:creationId xmlns:a16="http://schemas.microsoft.com/office/drawing/2014/main" id="{3149DCCA-B300-4D02-ACA6-2912C755C1B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32" r="9113"/>
          <a:stretch/>
        </p:blipFill>
        <p:spPr bwMode="auto">
          <a:xfrm>
            <a:off x="4253551" y="3903374"/>
            <a:ext cx="3699644" cy="2743200"/>
          </a:xfrm>
          <a:prstGeom prst="flowChartPreparation">
            <a:avLst/>
          </a:prstGeom>
          <a:noFill/>
          <a:ln w="28575">
            <a:solidFill>
              <a:srgbClr val="CD714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3906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4">
            <a:extLst>
              <a:ext uri="{FF2B5EF4-FFF2-40B4-BE49-F238E27FC236}">
                <a16:creationId xmlns:a16="http://schemas.microsoft.com/office/drawing/2014/main" id="{9C377EBA-3E29-438F-91E0-B64AA78A592F}"/>
              </a:ext>
            </a:extLst>
          </p:cNvPr>
          <p:cNvSpPr txBox="1">
            <a:spLocks/>
          </p:cNvSpPr>
          <p:nvPr/>
        </p:nvSpPr>
        <p:spPr>
          <a:xfrm>
            <a:off x="409903" y="340394"/>
            <a:ext cx="12191999"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rPr>
              <a:t>RICE MASK: RANDOM FOREST MODEL</a:t>
            </a:r>
            <a:endParaRPr lang="en-US" dirty="0"/>
          </a:p>
        </p:txBody>
      </p:sp>
      <p:grpSp>
        <p:nvGrpSpPr>
          <p:cNvPr id="2" name="Group 1">
            <a:extLst>
              <a:ext uri="{FF2B5EF4-FFF2-40B4-BE49-F238E27FC236}">
                <a16:creationId xmlns:a16="http://schemas.microsoft.com/office/drawing/2014/main" id="{04E91A80-C9BC-4ED9-89F1-12DEFA3D420A}"/>
              </a:ext>
            </a:extLst>
          </p:cNvPr>
          <p:cNvGrpSpPr/>
          <p:nvPr/>
        </p:nvGrpSpPr>
        <p:grpSpPr>
          <a:xfrm>
            <a:off x="495300" y="968933"/>
            <a:ext cx="11247120" cy="5669280"/>
            <a:chOff x="339835" y="748698"/>
            <a:chExt cx="11509419" cy="5943600"/>
          </a:xfrm>
        </p:grpSpPr>
        <p:pic>
          <p:nvPicPr>
            <p:cNvPr id="11" name="Picture 5">
              <a:extLst>
                <a:ext uri="{FF2B5EF4-FFF2-40B4-BE49-F238E27FC236}">
                  <a16:creationId xmlns:a16="http://schemas.microsoft.com/office/drawing/2014/main" id="{A61FACD3-60DF-4354-8659-D22202AE125F}"/>
                </a:ext>
              </a:extLst>
            </p:cNvPr>
            <p:cNvPicPr>
              <a:picLocks noChangeAspect="1"/>
            </p:cNvPicPr>
            <p:nvPr/>
          </p:nvPicPr>
          <p:blipFill rotWithShape="1">
            <a:blip r:embed="rId3">
              <a:extLst>
                <a:ext uri="{28A0092B-C50C-407E-A947-70E740481C1C}">
                  <a14:useLocalDpi xmlns:a14="http://schemas.microsoft.com/office/drawing/2010/main" val="0"/>
                </a:ext>
              </a:extLst>
            </a:blip>
            <a:srcRect l="15718" t="20748" r="14242" b="32802"/>
            <a:stretch/>
          </p:blipFill>
          <p:spPr>
            <a:xfrm>
              <a:off x="339835" y="748698"/>
              <a:ext cx="11509419" cy="59436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Box 13">
              <a:extLst>
                <a:ext uri="{FF2B5EF4-FFF2-40B4-BE49-F238E27FC236}">
                  <a16:creationId xmlns:a16="http://schemas.microsoft.com/office/drawing/2014/main" id="{1A88D88A-4648-4DD6-83B4-F088F15D3ECC}"/>
                </a:ext>
              </a:extLst>
            </p:cNvPr>
            <p:cNvSpPr txBox="1"/>
            <p:nvPr/>
          </p:nvSpPr>
          <p:spPr>
            <a:xfrm>
              <a:off x="8869785" y="6409882"/>
              <a:ext cx="274319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3F3F3F"/>
                  </a:solidFill>
                  <a:latin typeface="Century Gothic"/>
                </a:rPr>
                <a:t>1                                          100 km</a:t>
              </a:r>
            </a:p>
          </p:txBody>
        </p:sp>
        <p:sp>
          <p:nvSpPr>
            <p:cNvPr id="15" name="Arrow: Up 14">
              <a:extLst>
                <a:ext uri="{FF2B5EF4-FFF2-40B4-BE49-F238E27FC236}">
                  <a16:creationId xmlns:a16="http://schemas.microsoft.com/office/drawing/2014/main" id="{90FA4E5B-5B07-4D96-8C9A-12FE55D59B7D}"/>
                </a:ext>
              </a:extLst>
            </p:cNvPr>
            <p:cNvSpPr/>
            <p:nvPr/>
          </p:nvSpPr>
          <p:spPr>
            <a:xfrm>
              <a:off x="11336027" y="6101072"/>
              <a:ext cx="381000" cy="439615"/>
            </a:xfrm>
            <a:prstGeom prst="upArrow">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F3F3F"/>
                </a:solidFill>
              </a:endParaRPr>
            </a:p>
          </p:txBody>
        </p:sp>
        <p:sp>
          <p:nvSpPr>
            <p:cNvPr id="17" name="TextBox 16">
              <a:extLst>
                <a:ext uri="{FF2B5EF4-FFF2-40B4-BE49-F238E27FC236}">
                  <a16:creationId xmlns:a16="http://schemas.microsoft.com/office/drawing/2014/main" id="{D8EE4361-E0A9-4EC1-930B-2683EE9B42C2}"/>
                </a:ext>
              </a:extLst>
            </p:cNvPr>
            <p:cNvSpPr txBox="1"/>
            <p:nvPr/>
          </p:nvSpPr>
          <p:spPr>
            <a:xfrm>
              <a:off x="11376510" y="5793295"/>
              <a:ext cx="300034"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3F3F3F"/>
                  </a:solidFill>
                  <a:latin typeface="Century Gothic"/>
                </a:rPr>
                <a:t>N</a:t>
              </a:r>
              <a:endParaRPr lang="en-US" sz="2400" dirty="0">
                <a:solidFill>
                  <a:srgbClr val="3F3F3F"/>
                </a:solidFill>
              </a:endParaRPr>
            </a:p>
          </p:txBody>
        </p:sp>
        <p:grpSp>
          <p:nvGrpSpPr>
            <p:cNvPr id="18" name="Group 17">
              <a:extLst>
                <a:ext uri="{FF2B5EF4-FFF2-40B4-BE49-F238E27FC236}">
                  <a16:creationId xmlns:a16="http://schemas.microsoft.com/office/drawing/2014/main" id="{1889D878-906E-436C-8AEB-84E4295D265B}"/>
                </a:ext>
              </a:extLst>
            </p:cNvPr>
            <p:cNvGrpSpPr/>
            <p:nvPr/>
          </p:nvGrpSpPr>
          <p:grpSpPr>
            <a:xfrm>
              <a:off x="8954982" y="6289107"/>
              <a:ext cx="1836614" cy="58616"/>
              <a:chOff x="9493357" y="3399692"/>
              <a:chExt cx="1836614" cy="58616"/>
            </a:xfrm>
          </p:grpSpPr>
          <p:sp>
            <p:nvSpPr>
              <p:cNvPr id="19" name="Rectangle 18">
                <a:extLst>
                  <a:ext uri="{FF2B5EF4-FFF2-40B4-BE49-F238E27FC236}">
                    <a16:creationId xmlns:a16="http://schemas.microsoft.com/office/drawing/2014/main" id="{4BF9AC9A-AD90-49CB-A4A3-83405D444EB4}"/>
                  </a:ext>
                </a:extLst>
              </p:cNvPr>
              <p:cNvSpPr/>
              <p:nvPr/>
            </p:nvSpPr>
            <p:spPr>
              <a:xfrm>
                <a:off x="9493357" y="3399692"/>
                <a:ext cx="918307" cy="586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20" name="Rectangle 19">
                <a:extLst>
                  <a:ext uri="{FF2B5EF4-FFF2-40B4-BE49-F238E27FC236}">
                    <a16:creationId xmlns:a16="http://schemas.microsoft.com/office/drawing/2014/main" id="{201AD4B4-8D0F-44B5-95B5-D14824B6E23E}"/>
                  </a:ext>
                </a:extLst>
              </p:cNvPr>
              <p:cNvSpPr/>
              <p:nvPr/>
            </p:nvSpPr>
            <p:spPr>
              <a:xfrm>
                <a:off x="10411664" y="3399692"/>
                <a:ext cx="918307" cy="586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grpSp>
        <p:sp>
          <p:nvSpPr>
            <p:cNvPr id="21" name="TextBox 20">
              <a:extLst>
                <a:ext uri="{FF2B5EF4-FFF2-40B4-BE49-F238E27FC236}">
                  <a16:creationId xmlns:a16="http://schemas.microsoft.com/office/drawing/2014/main" id="{A40029A6-EFEB-4BAE-B855-9DC910ED9A55}"/>
                </a:ext>
              </a:extLst>
            </p:cNvPr>
            <p:cNvSpPr txBox="1"/>
            <p:nvPr/>
          </p:nvSpPr>
          <p:spPr>
            <a:xfrm>
              <a:off x="8899235" y="863519"/>
              <a:ext cx="2411549" cy="1354217"/>
            </a:xfrm>
            <a:prstGeom prst="rect">
              <a:avLst/>
            </a:prstGeom>
            <a:noFill/>
          </p:spPr>
          <p:txBody>
            <a:bodyPr wrap="square" rtlCol="0">
              <a:spAutoFit/>
            </a:bodyPr>
            <a:lstStyle/>
            <a:p>
              <a:pPr algn="r"/>
              <a:r>
                <a:rPr lang="en-US" sz="1600" dirty="0">
                  <a:solidFill>
                    <a:schemeClr val="tx1">
                      <a:lumMod val="75000"/>
                      <a:lumOff val="25000"/>
                    </a:schemeClr>
                  </a:solidFill>
                  <a:latin typeface="Century Gothic" panose="020B0502020202020204" pitchFamily="34" charset="0"/>
                </a:rPr>
                <a:t>Rice Mask</a:t>
              </a:r>
            </a:p>
            <a:p>
              <a:pPr algn="r"/>
              <a:endParaRPr lang="en-US" sz="1600" dirty="0">
                <a:solidFill>
                  <a:schemeClr val="tx1">
                    <a:lumMod val="75000"/>
                    <a:lumOff val="25000"/>
                  </a:schemeClr>
                </a:solidFill>
                <a:latin typeface="Century Gothic" panose="020B0502020202020204" pitchFamily="34" charset="0"/>
              </a:endParaRPr>
            </a:p>
            <a:p>
              <a:pPr algn="r"/>
              <a:r>
                <a:rPr lang="en-US" sz="1600" dirty="0">
                  <a:solidFill>
                    <a:schemeClr val="tx1">
                      <a:lumMod val="75000"/>
                      <a:lumOff val="25000"/>
                    </a:schemeClr>
                  </a:solidFill>
                  <a:latin typeface="Century Gothic" panose="020B0502020202020204" pitchFamily="34" charset="0"/>
                </a:rPr>
                <a:t>Districts of Interest</a:t>
              </a:r>
            </a:p>
            <a:p>
              <a:pPr algn="r"/>
              <a:endParaRPr lang="en-US" sz="1600" dirty="0">
                <a:solidFill>
                  <a:schemeClr val="tx1">
                    <a:lumMod val="75000"/>
                    <a:lumOff val="25000"/>
                  </a:schemeClr>
                </a:solidFill>
                <a:latin typeface="Century Gothic" panose="020B0502020202020204" pitchFamily="34" charset="0"/>
              </a:endParaRPr>
            </a:p>
            <a:p>
              <a:pPr algn="r"/>
              <a:r>
                <a:rPr lang="en-US" sz="1600" dirty="0">
                  <a:solidFill>
                    <a:schemeClr val="tx1">
                      <a:lumMod val="75000"/>
                      <a:lumOff val="25000"/>
                    </a:schemeClr>
                  </a:solidFill>
                  <a:latin typeface="Century Gothic" panose="020B0502020202020204" pitchFamily="34" charset="0"/>
                </a:rPr>
                <a:t>Bhutan</a:t>
              </a:r>
            </a:p>
          </p:txBody>
        </p:sp>
        <p:sp>
          <p:nvSpPr>
            <p:cNvPr id="22" name="Rectangle 21">
              <a:extLst>
                <a:ext uri="{FF2B5EF4-FFF2-40B4-BE49-F238E27FC236}">
                  <a16:creationId xmlns:a16="http://schemas.microsoft.com/office/drawing/2014/main" id="{121A8F8C-9F24-4788-9233-FCDC156A81DC}"/>
                </a:ext>
              </a:extLst>
            </p:cNvPr>
            <p:cNvSpPr/>
            <p:nvPr/>
          </p:nvSpPr>
          <p:spPr>
            <a:xfrm>
              <a:off x="11320528" y="895189"/>
              <a:ext cx="365760" cy="274320"/>
            </a:xfrm>
            <a:prstGeom prst="rect">
              <a:avLst/>
            </a:prstGeom>
            <a:solidFill>
              <a:srgbClr val="DD824B"/>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960F3BAC-8962-4963-9F91-3890886CDDB2}"/>
                </a:ext>
              </a:extLst>
            </p:cNvPr>
            <p:cNvSpPr/>
            <p:nvPr/>
          </p:nvSpPr>
          <p:spPr>
            <a:xfrm>
              <a:off x="11331374" y="1403601"/>
              <a:ext cx="365760" cy="274320"/>
            </a:xfrm>
            <a:prstGeom prst="rect">
              <a:avLst/>
            </a:prstGeom>
            <a:solidFill>
              <a:srgbClr val="778C49"/>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2CF054A-9F2C-45C7-8D69-5F6A0D04E004}"/>
                </a:ext>
              </a:extLst>
            </p:cNvPr>
            <p:cNvSpPr/>
            <p:nvPr/>
          </p:nvSpPr>
          <p:spPr>
            <a:xfrm>
              <a:off x="11343647" y="1912013"/>
              <a:ext cx="365760" cy="274320"/>
            </a:xfrm>
            <a:prstGeom prst="rect">
              <a:avLst/>
            </a:prstGeom>
            <a:solidFill>
              <a:srgbClr val="E3E3E3"/>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282994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041C833-F6A1-4913-A606-DB5F475E55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692" t="15504" r="11675" b="30780"/>
          <a:stretch/>
        </p:blipFill>
        <p:spPr>
          <a:xfrm>
            <a:off x="2917549" y="3301565"/>
            <a:ext cx="5949500" cy="2661878"/>
          </a:xfrm>
          <a:prstGeom prst="snip2DiagRect">
            <a:avLst>
              <a:gd name="adj1" fmla="val 24156"/>
              <a:gd name="adj2" fmla="val 27743"/>
            </a:avLst>
          </a:prstGeom>
        </p:spPr>
      </p:pic>
      <p:sp>
        <p:nvSpPr>
          <p:cNvPr id="21" name="Rectangle 20">
            <a:extLst>
              <a:ext uri="{FF2B5EF4-FFF2-40B4-BE49-F238E27FC236}">
                <a16:creationId xmlns:a16="http://schemas.microsoft.com/office/drawing/2014/main" id="{FE3DCFD5-D53A-4A54-9E10-B2674EA57AB9}"/>
              </a:ext>
            </a:extLst>
          </p:cNvPr>
          <p:cNvSpPr/>
          <p:nvPr/>
        </p:nvSpPr>
        <p:spPr>
          <a:xfrm>
            <a:off x="289691" y="177167"/>
            <a:ext cx="11633225" cy="5856544"/>
          </a:xfrm>
          <a:prstGeom prst="rect">
            <a:avLst/>
          </a:prstGeom>
          <a:noFill/>
          <a:ln>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C3D30245-8E4F-4209-BA07-E07E4298EA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138" t="886" r="6558" b="438"/>
          <a:stretch/>
        </p:blipFill>
        <p:spPr>
          <a:xfrm>
            <a:off x="361023" y="1378614"/>
            <a:ext cx="2912151" cy="4164243"/>
          </a:xfrm>
          <a:prstGeom prst="snip2SameRect">
            <a:avLst>
              <a:gd name="adj1" fmla="val 30769"/>
              <a:gd name="adj2" fmla="val 14493"/>
            </a:avLst>
          </a:prstGeom>
        </p:spPr>
      </p:pic>
      <p:pic>
        <p:nvPicPr>
          <p:cNvPr id="18" name="Picture 17">
            <a:extLst>
              <a:ext uri="{FF2B5EF4-FFF2-40B4-BE49-F238E27FC236}">
                <a16:creationId xmlns:a16="http://schemas.microsoft.com/office/drawing/2014/main" id="{74286779-FF2F-436B-BE04-8B22EFB1057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89" t="3137" r="12157" b="3772"/>
          <a:stretch/>
        </p:blipFill>
        <p:spPr>
          <a:xfrm>
            <a:off x="2886315" y="560008"/>
            <a:ext cx="3190060" cy="2981978"/>
          </a:xfrm>
          <a:prstGeom prst="rect">
            <a:avLst/>
          </a:prstGeom>
        </p:spPr>
      </p:pic>
      <p:pic>
        <p:nvPicPr>
          <p:cNvPr id="20" name="Picture 19">
            <a:extLst>
              <a:ext uri="{FF2B5EF4-FFF2-40B4-BE49-F238E27FC236}">
                <a16:creationId xmlns:a16="http://schemas.microsoft.com/office/drawing/2014/main" id="{5987A724-0924-4B79-B928-46223A31796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03" t="7148" r="788" b="3115"/>
          <a:stretch/>
        </p:blipFill>
        <p:spPr>
          <a:xfrm>
            <a:off x="8687737" y="1689958"/>
            <a:ext cx="3026988" cy="4332066"/>
          </a:xfrm>
          <a:prstGeom prst="snip2DiagRect">
            <a:avLst>
              <a:gd name="adj1" fmla="val 33231"/>
              <a:gd name="adj2" fmla="val 38071"/>
            </a:avLst>
          </a:prstGeom>
        </p:spPr>
      </p:pic>
      <p:sp>
        <p:nvSpPr>
          <p:cNvPr id="22" name="TextBox 21">
            <a:extLst>
              <a:ext uri="{FF2B5EF4-FFF2-40B4-BE49-F238E27FC236}">
                <a16:creationId xmlns:a16="http://schemas.microsoft.com/office/drawing/2014/main" id="{913E835E-7CB6-495C-A2BB-76F53CDFEEE0}"/>
              </a:ext>
            </a:extLst>
          </p:cNvPr>
          <p:cNvSpPr txBox="1"/>
          <p:nvPr/>
        </p:nvSpPr>
        <p:spPr>
          <a:xfrm>
            <a:off x="6625448" y="5778876"/>
            <a:ext cx="259436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rgbClr val="3F3F3F"/>
                </a:solidFill>
                <a:latin typeface="Century Gothic"/>
              </a:rPr>
              <a:t>1                                          100 km</a:t>
            </a:r>
          </a:p>
        </p:txBody>
      </p:sp>
      <p:sp>
        <p:nvSpPr>
          <p:cNvPr id="23" name="Arrow: Up 22">
            <a:extLst>
              <a:ext uri="{FF2B5EF4-FFF2-40B4-BE49-F238E27FC236}">
                <a16:creationId xmlns:a16="http://schemas.microsoft.com/office/drawing/2014/main" id="{EB5889B3-487D-4B6C-8705-30287E281E7D}"/>
              </a:ext>
            </a:extLst>
          </p:cNvPr>
          <p:cNvSpPr/>
          <p:nvPr/>
        </p:nvSpPr>
        <p:spPr>
          <a:xfrm>
            <a:off x="11455511" y="5599646"/>
            <a:ext cx="381000" cy="365760"/>
          </a:xfrm>
          <a:prstGeom prst="upArrow">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F3F3F"/>
              </a:solidFill>
            </a:endParaRPr>
          </a:p>
        </p:txBody>
      </p:sp>
      <p:sp>
        <p:nvSpPr>
          <p:cNvPr id="24" name="TextBox 23">
            <a:extLst>
              <a:ext uri="{FF2B5EF4-FFF2-40B4-BE49-F238E27FC236}">
                <a16:creationId xmlns:a16="http://schemas.microsoft.com/office/drawing/2014/main" id="{BB21A85F-87BE-45A7-B259-A0A3033F7BEB}"/>
              </a:ext>
            </a:extLst>
          </p:cNvPr>
          <p:cNvSpPr txBox="1"/>
          <p:nvPr/>
        </p:nvSpPr>
        <p:spPr>
          <a:xfrm>
            <a:off x="11455511" y="5336481"/>
            <a:ext cx="38100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rgbClr val="3F3F3F"/>
                </a:solidFill>
                <a:latin typeface="Century Gothic"/>
              </a:rPr>
              <a:t>N</a:t>
            </a:r>
            <a:endParaRPr lang="en-US" sz="2000" dirty="0">
              <a:solidFill>
                <a:srgbClr val="3F3F3F"/>
              </a:solidFill>
            </a:endParaRPr>
          </a:p>
        </p:txBody>
      </p:sp>
      <p:sp>
        <p:nvSpPr>
          <p:cNvPr id="27" name="Rectangle 26">
            <a:extLst>
              <a:ext uri="{FF2B5EF4-FFF2-40B4-BE49-F238E27FC236}">
                <a16:creationId xmlns:a16="http://schemas.microsoft.com/office/drawing/2014/main" id="{6DEBE3C5-05D8-4A66-A365-9B9A2DC7BDCE}"/>
              </a:ext>
            </a:extLst>
          </p:cNvPr>
          <p:cNvSpPr/>
          <p:nvPr/>
        </p:nvSpPr>
        <p:spPr>
          <a:xfrm>
            <a:off x="6779543" y="5748489"/>
            <a:ext cx="918307" cy="586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28" name="Rectangle 27">
            <a:extLst>
              <a:ext uri="{FF2B5EF4-FFF2-40B4-BE49-F238E27FC236}">
                <a16:creationId xmlns:a16="http://schemas.microsoft.com/office/drawing/2014/main" id="{9F996343-BCD6-47D4-9B63-011BEDA40245}"/>
              </a:ext>
            </a:extLst>
          </p:cNvPr>
          <p:cNvSpPr/>
          <p:nvPr/>
        </p:nvSpPr>
        <p:spPr>
          <a:xfrm>
            <a:off x="7697562" y="5748489"/>
            <a:ext cx="918307" cy="586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3F3F3F"/>
              </a:solidFill>
            </a:endParaRPr>
          </a:p>
        </p:txBody>
      </p:sp>
      <p:sp>
        <p:nvSpPr>
          <p:cNvPr id="41" name="TextBox 40">
            <a:extLst>
              <a:ext uri="{FF2B5EF4-FFF2-40B4-BE49-F238E27FC236}">
                <a16:creationId xmlns:a16="http://schemas.microsoft.com/office/drawing/2014/main" id="{2905DCB0-AC74-472F-A227-906CEB266AA2}"/>
              </a:ext>
            </a:extLst>
          </p:cNvPr>
          <p:cNvSpPr txBox="1"/>
          <p:nvPr/>
        </p:nvSpPr>
        <p:spPr>
          <a:xfrm>
            <a:off x="1135876" y="1458488"/>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Paro</a:t>
            </a:r>
          </a:p>
        </p:txBody>
      </p:sp>
      <p:sp>
        <p:nvSpPr>
          <p:cNvPr id="42" name="TextBox 41">
            <a:extLst>
              <a:ext uri="{FF2B5EF4-FFF2-40B4-BE49-F238E27FC236}">
                <a16:creationId xmlns:a16="http://schemas.microsoft.com/office/drawing/2014/main" id="{94441643-A7BF-403D-AB07-010A682679CD}"/>
              </a:ext>
            </a:extLst>
          </p:cNvPr>
          <p:cNvSpPr txBox="1"/>
          <p:nvPr/>
        </p:nvSpPr>
        <p:spPr>
          <a:xfrm>
            <a:off x="2852584" y="775550"/>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Punakha</a:t>
            </a:r>
          </a:p>
        </p:txBody>
      </p:sp>
      <p:pic>
        <p:nvPicPr>
          <p:cNvPr id="10" name="Picture 9">
            <a:extLst>
              <a:ext uri="{FF2B5EF4-FFF2-40B4-BE49-F238E27FC236}">
                <a16:creationId xmlns:a16="http://schemas.microsoft.com/office/drawing/2014/main" id="{70EFC3B8-A3F8-48A7-B948-DF33D89FC18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5460" t="843" r="29457" b="3919"/>
          <a:stretch/>
        </p:blipFill>
        <p:spPr>
          <a:xfrm>
            <a:off x="5974906" y="205436"/>
            <a:ext cx="3266314" cy="3654228"/>
          </a:xfrm>
          <a:prstGeom prst="snip2DiagRect">
            <a:avLst>
              <a:gd name="adj1" fmla="val 31358"/>
              <a:gd name="adj2" fmla="val 0"/>
            </a:avLst>
          </a:prstGeom>
        </p:spPr>
      </p:pic>
      <p:cxnSp>
        <p:nvCxnSpPr>
          <p:cNvPr id="25" name="Straight Arrow Connector 24">
            <a:extLst>
              <a:ext uri="{FF2B5EF4-FFF2-40B4-BE49-F238E27FC236}">
                <a16:creationId xmlns:a16="http://schemas.microsoft.com/office/drawing/2014/main" id="{F987ACE1-72CF-474F-849E-F7F9BAB367BA}"/>
              </a:ext>
            </a:extLst>
          </p:cNvPr>
          <p:cNvCxnSpPr>
            <a:cxnSpLocks/>
          </p:cNvCxnSpPr>
          <p:nvPr/>
        </p:nvCxnSpPr>
        <p:spPr>
          <a:xfrm flipV="1">
            <a:off x="5139559" y="3217883"/>
            <a:ext cx="0" cy="10253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id="{7C409CF0-5461-4AB7-8DD8-A45D7F4A4814}"/>
              </a:ext>
            </a:extLst>
          </p:cNvPr>
          <p:cNvCxnSpPr>
            <a:cxnSpLocks/>
          </p:cNvCxnSpPr>
          <p:nvPr/>
        </p:nvCxnSpPr>
        <p:spPr>
          <a:xfrm flipV="1">
            <a:off x="6006041" y="3217884"/>
            <a:ext cx="669116" cy="75852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1" name="Straight Arrow Connector 30">
            <a:extLst>
              <a:ext uri="{FF2B5EF4-FFF2-40B4-BE49-F238E27FC236}">
                <a16:creationId xmlns:a16="http://schemas.microsoft.com/office/drawing/2014/main" id="{4EB39037-6E99-415A-A1E4-882E8B20C452}"/>
              </a:ext>
            </a:extLst>
          </p:cNvPr>
          <p:cNvCxnSpPr>
            <a:cxnSpLocks/>
          </p:cNvCxnSpPr>
          <p:nvPr/>
        </p:nvCxnSpPr>
        <p:spPr>
          <a:xfrm flipV="1">
            <a:off x="6106303" y="4262553"/>
            <a:ext cx="2883585" cy="25056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4" name="TextBox 43">
            <a:extLst>
              <a:ext uri="{FF2B5EF4-FFF2-40B4-BE49-F238E27FC236}">
                <a16:creationId xmlns:a16="http://schemas.microsoft.com/office/drawing/2014/main" id="{1D1A8657-5882-456D-9C78-BCFE5C413229}"/>
              </a:ext>
            </a:extLst>
          </p:cNvPr>
          <p:cNvSpPr txBox="1"/>
          <p:nvPr/>
        </p:nvSpPr>
        <p:spPr>
          <a:xfrm>
            <a:off x="9133358" y="2052866"/>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Trongsa</a:t>
            </a:r>
          </a:p>
        </p:txBody>
      </p:sp>
      <p:cxnSp>
        <p:nvCxnSpPr>
          <p:cNvPr id="7" name="Straight Arrow Connector 6">
            <a:extLst>
              <a:ext uri="{FF2B5EF4-FFF2-40B4-BE49-F238E27FC236}">
                <a16:creationId xmlns:a16="http://schemas.microsoft.com/office/drawing/2014/main" id="{9A780A74-7807-49CB-9FF6-4391E473D5C4}"/>
              </a:ext>
            </a:extLst>
          </p:cNvPr>
          <p:cNvCxnSpPr>
            <a:cxnSpLocks/>
          </p:cNvCxnSpPr>
          <p:nvPr/>
        </p:nvCxnSpPr>
        <p:spPr>
          <a:xfrm flipH="1" flipV="1">
            <a:off x="2891121" y="4243227"/>
            <a:ext cx="1113320" cy="16060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3" name="TextBox 42">
            <a:extLst>
              <a:ext uri="{FF2B5EF4-FFF2-40B4-BE49-F238E27FC236}">
                <a16:creationId xmlns:a16="http://schemas.microsoft.com/office/drawing/2014/main" id="{8E8AD458-949D-4BF1-A098-5FD99A79AE92}"/>
              </a:ext>
            </a:extLst>
          </p:cNvPr>
          <p:cNvSpPr txBox="1"/>
          <p:nvPr/>
        </p:nvSpPr>
        <p:spPr>
          <a:xfrm>
            <a:off x="5844181" y="178845"/>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Wangduphodrang</a:t>
            </a:r>
          </a:p>
        </p:txBody>
      </p:sp>
      <p:sp>
        <p:nvSpPr>
          <p:cNvPr id="29" name="TextBox 28">
            <a:extLst>
              <a:ext uri="{FF2B5EF4-FFF2-40B4-BE49-F238E27FC236}">
                <a16:creationId xmlns:a16="http://schemas.microsoft.com/office/drawing/2014/main" id="{E5F342BD-035B-435A-8E7E-FC460708C544}"/>
              </a:ext>
            </a:extLst>
          </p:cNvPr>
          <p:cNvSpPr txBox="1"/>
          <p:nvPr/>
        </p:nvSpPr>
        <p:spPr>
          <a:xfrm>
            <a:off x="718420" y="216957"/>
            <a:ext cx="2411549" cy="738664"/>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Rice Mask</a:t>
            </a:r>
          </a:p>
          <a:p>
            <a:endParaRPr lang="en-US" sz="1400" dirty="0">
              <a:solidFill>
                <a:schemeClr val="tx1">
                  <a:lumMod val="75000"/>
                  <a:lumOff val="25000"/>
                </a:schemeClr>
              </a:solidFill>
              <a:latin typeface="Century Gothic" panose="020B0502020202020204" pitchFamily="34" charset="0"/>
            </a:endParaRPr>
          </a:p>
          <a:p>
            <a:r>
              <a:rPr lang="en-US" sz="1400" dirty="0">
                <a:solidFill>
                  <a:schemeClr val="tx1">
                    <a:lumMod val="75000"/>
                    <a:lumOff val="25000"/>
                  </a:schemeClr>
                </a:solidFill>
                <a:latin typeface="Century Gothic" panose="020B0502020202020204" pitchFamily="34" charset="0"/>
              </a:rPr>
              <a:t>Districts of Interest</a:t>
            </a:r>
          </a:p>
        </p:txBody>
      </p:sp>
      <p:sp>
        <p:nvSpPr>
          <p:cNvPr id="30" name="Rectangle 29">
            <a:extLst>
              <a:ext uri="{FF2B5EF4-FFF2-40B4-BE49-F238E27FC236}">
                <a16:creationId xmlns:a16="http://schemas.microsoft.com/office/drawing/2014/main" id="{76535FAC-7341-4051-96B2-74409A205213}"/>
              </a:ext>
            </a:extLst>
          </p:cNvPr>
          <p:cNvSpPr/>
          <p:nvPr/>
        </p:nvSpPr>
        <p:spPr>
          <a:xfrm>
            <a:off x="452629" y="269573"/>
            <a:ext cx="246580" cy="217463"/>
          </a:xfrm>
          <a:prstGeom prst="rect">
            <a:avLst/>
          </a:prstGeom>
          <a:solidFill>
            <a:srgbClr val="F8580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32" name="Rectangle 31">
            <a:extLst>
              <a:ext uri="{FF2B5EF4-FFF2-40B4-BE49-F238E27FC236}">
                <a16:creationId xmlns:a16="http://schemas.microsoft.com/office/drawing/2014/main" id="{35C0E623-76B9-40CB-94CB-4053F9E15CC7}"/>
              </a:ext>
            </a:extLst>
          </p:cNvPr>
          <p:cNvSpPr/>
          <p:nvPr/>
        </p:nvSpPr>
        <p:spPr>
          <a:xfrm>
            <a:off x="452629" y="679838"/>
            <a:ext cx="246580" cy="217463"/>
          </a:xfrm>
          <a:prstGeom prst="rect">
            <a:avLst/>
          </a:prstGeom>
          <a:solidFill>
            <a:srgbClr val="E7FCDB"/>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Tree>
    <p:extLst>
      <p:ext uri="{BB962C8B-B14F-4D97-AF65-F5344CB8AC3E}">
        <p14:creationId xmlns:p14="http://schemas.microsoft.com/office/powerpoint/2010/main" val="3499834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0A12085-04DB-4D4F-A936-2E9740C8A4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692" t="15504" r="11675" b="30780"/>
          <a:stretch/>
        </p:blipFill>
        <p:spPr>
          <a:xfrm>
            <a:off x="2995256" y="147473"/>
            <a:ext cx="5949500" cy="2661878"/>
          </a:xfrm>
          <a:prstGeom prst="snip2DiagRect">
            <a:avLst>
              <a:gd name="adj1" fmla="val 24156"/>
              <a:gd name="adj2" fmla="val 27743"/>
            </a:avLst>
          </a:prstGeom>
        </p:spPr>
      </p:pic>
      <p:pic>
        <p:nvPicPr>
          <p:cNvPr id="3" name="Picture 2">
            <a:extLst>
              <a:ext uri="{FF2B5EF4-FFF2-40B4-BE49-F238E27FC236}">
                <a16:creationId xmlns:a16="http://schemas.microsoft.com/office/drawing/2014/main" id="{CB44CF3E-B98C-4745-87C9-D4C1D14B710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465" t="12476" r="11604" b="10156"/>
          <a:stretch/>
        </p:blipFill>
        <p:spPr>
          <a:xfrm>
            <a:off x="8609332" y="194690"/>
            <a:ext cx="3472377" cy="2230584"/>
          </a:xfrm>
          <a:prstGeom prst="snip2SameRect">
            <a:avLst>
              <a:gd name="adj1" fmla="val 0"/>
              <a:gd name="adj2" fmla="val 8406"/>
            </a:avLst>
          </a:prstGeom>
        </p:spPr>
      </p:pic>
      <p:sp>
        <p:nvSpPr>
          <p:cNvPr id="15" name="Rectangle 14">
            <a:extLst>
              <a:ext uri="{FF2B5EF4-FFF2-40B4-BE49-F238E27FC236}">
                <a16:creationId xmlns:a16="http://schemas.microsoft.com/office/drawing/2014/main" id="{4F639662-F38C-4B93-ADDF-F7D5A8B3BFD4}"/>
              </a:ext>
            </a:extLst>
          </p:cNvPr>
          <p:cNvSpPr/>
          <p:nvPr/>
        </p:nvSpPr>
        <p:spPr>
          <a:xfrm>
            <a:off x="380144" y="174191"/>
            <a:ext cx="11633225" cy="5856544"/>
          </a:xfrm>
          <a:prstGeom prst="rect">
            <a:avLst/>
          </a:prstGeom>
          <a:noFill/>
          <a:ln>
            <a:solidFill>
              <a:schemeClr val="accent2">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pic>
        <p:nvPicPr>
          <p:cNvPr id="7" name="Picture 6">
            <a:extLst>
              <a:ext uri="{FF2B5EF4-FFF2-40B4-BE49-F238E27FC236}">
                <a16:creationId xmlns:a16="http://schemas.microsoft.com/office/drawing/2014/main" id="{EC2ED9CC-8484-4FB2-99DA-0349F83843D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7287" t="1917" r="15136" b="2629"/>
          <a:stretch/>
        </p:blipFill>
        <p:spPr>
          <a:xfrm>
            <a:off x="6912819" y="2584748"/>
            <a:ext cx="3137430" cy="2867558"/>
          </a:xfrm>
          <a:prstGeom prst="rect">
            <a:avLst/>
          </a:prstGeom>
        </p:spPr>
      </p:pic>
      <p:pic>
        <p:nvPicPr>
          <p:cNvPr id="14" name="Picture 13">
            <a:extLst>
              <a:ext uri="{FF2B5EF4-FFF2-40B4-BE49-F238E27FC236}">
                <a16:creationId xmlns:a16="http://schemas.microsoft.com/office/drawing/2014/main" id="{5249A572-62C5-4801-BB4F-53F57456216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370" t="711" r="3832" b="2672"/>
          <a:stretch/>
        </p:blipFill>
        <p:spPr>
          <a:xfrm>
            <a:off x="415550" y="1261193"/>
            <a:ext cx="3939209" cy="3135404"/>
          </a:xfrm>
          <a:prstGeom prst="snip2DiagRect">
            <a:avLst>
              <a:gd name="adj1" fmla="val 20232"/>
              <a:gd name="adj2" fmla="val 50000"/>
            </a:avLst>
          </a:prstGeom>
        </p:spPr>
      </p:pic>
      <p:sp>
        <p:nvSpPr>
          <p:cNvPr id="16" name="TextBox 15">
            <a:extLst>
              <a:ext uri="{FF2B5EF4-FFF2-40B4-BE49-F238E27FC236}">
                <a16:creationId xmlns:a16="http://schemas.microsoft.com/office/drawing/2014/main" id="{690F0284-F9E2-4431-82E5-F8CADA9E456A}"/>
              </a:ext>
            </a:extLst>
          </p:cNvPr>
          <p:cNvSpPr txBox="1"/>
          <p:nvPr/>
        </p:nvSpPr>
        <p:spPr>
          <a:xfrm>
            <a:off x="8963128" y="5720432"/>
            <a:ext cx="274319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chemeClr val="tx1">
                    <a:lumMod val="75000"/>
                    <a:lumOff val="25000"/>
                  </a:schemeClr>
                </a:solidFill>
                <a:latin typeface="Century Gothic"/>
              </a:rPr>
              <a:t>1                                          100 km</a:t>
            </a:r>
          </a:p>
        </p:txBody>
      </p:sp>
      <p:sp>
        <p:nvSpPr>
          <p:cNvPr id="17" name="Arrow: Up 16">
            <a:extLst>
              <a:ext uri="{FF2B5EF4-FFF2-40B4-BE49-F238E27FC236}">
                <a16:creationId xmlns:a16="http://schemas.microsoft.com/office/drawing/2014/main" id="{640A6577-632C-45F9-95A4-36D04B1A31A2}"/>
              </a:ext>
            </a:extLst>
          </p:cNvPr>
          <p:cNvSpPr/>
          <p:nvPr/>
        </p:nvSpPr>
        <p:spPr>
          <a:xfrm>
            <a:off x="11520153" y="5542427"/>
            <a:ext cx="381000" cy="365760"/>
          </a:xfrm>
          <a:prstGeom prst="upArrow">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18" name="TextBox 17">
            <a:extLst>
              <a:ext uri="{FF2B5EF4-FFF2-40B4-BE49-F238E27FC236}">
                <a16:creationId xmlns:a16="http://schemas.microsoft.com/office/drawing/2014/main" id="{922DA221-B425-4CA7-B9B9-2C81A19FB055}"/>
              </a:ext>
            </a:extLst>
          </p:cNvPr>
          <p:cNvSpPr txBox="1"/>
          <p:nvPr/>
        </p:nvSpPr>
        <p:spPr>
          <a:xfrm>
            <a:off x="11527773" y="5279871"/>
            <a:ext cx="36576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solidFill>
                  <a:schemeClr val="tx1">
                    <a:lumMod val="75000"/>
                    <a:lumOff val="25000"/>
                  </a:schemeClr>
                </a:solidFill>
                <a:latin typeface="Century Gothic"/>
              </a:rPr>
              <a:t>N</a:t>
            </a:r>
            <a:endParaRPr lang="en-US" sz="2000" dirty="0">
              <a:solidFill>
                <a:schemeClr val="tx1">
                  <a:lumMod val="75000"/>
                  <a:lumOff val="25000"/>
                </a:schemeClr>
              </a:solidFill>
            </a:endParaRPr>
          </a:p>
        </p:txBody>
      </p:sp>
      <p:sp>
        <p:nvSpPr>
          <p:cNvPr id="19" name="Rectangle 18">
            <a:extLst>
              <a:ext uri="{FF2B5EF4-FFF2-40B4-BE49-F238E27FC236}">
                <a16:creationId xmlns:a16="http://schemas.microsoft.com/office/drawing/2014/main" id="{0F2BCA80-1634-4CAB-BBD6-90EB0D6F9CCB}"/>
              </a:ext>
            </a:extLst>
          </p:cNvPr>
          <p:cNvSpPr/>
          <p:nvPr/>
        </p:nvSpPr>
        <p:spPr>
          <a:xfrm>
            <a:off x="9131942" y="5670308"/>
            <a:ext cx="918307" cy="586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lumMod val="75000"/>
                  <a:lumOff val="25000"/>
                </a:schemeClr>
              </a:solidFill>
            </a:endParaRPr>
          </a:p>
        </p:txBody>
      </p:sp>
      <p:sp>
        <p:nvSpPr>
          <p:cNvPr id="20" name="Rectangle 19">
            <a:extLst>
              <a:ext uri="{FF2B5EF4-FFF2-40B4-BE49-F238E27FC236}">
                <a16:creationId xmlns:a16="http://schemas.microsoft.com/office/drawing/2014/main" id="{C241B043-452C-4E41-BDAF-AAEF98031811}"/>
              </a:ext>
            </a:extLst>
          </p:cNvPr>
          <p:cNvSpPr/>
          <p:nvPr/>
        </p:nvSpPr>
        <p:spPr>
          <a:xfrm>
            <a:off x="10050249" y="5670307"/>
            <a:ext cx="918307" cy="586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lumMod val="75000"/>
                  <a:lumOff val="25000"/>
                </a:schemeClr>
              </a:solidFill>
            </a:endParaRPr>
          </a:p>
        </p:txBody>
      </p:sp>
      <p:sp>
        <p:nvSpPr>
          <p:cNvPr id="29" name="TextBox 28">
            <a:extLst>
              <a:ext uri="{FF2B5EF4-FFF2-40B4-BE49-F238E27FC236}">
                <a16:creationId xmlns:a16="http://schemas.microsoft.com/office/drawing/2014/main" id="{7CBAEF64-312C-4BE5-8436-B176A5C7B0B9}"/>
              </a:ext>
            </a:extLst>
          </p:cNvPr>
          <p:cNvSpPr txBox="1"/>
          <p:nvPr/>
        </p:nvSpPr>
        <p:spPr>
          <a:xfrm>
            <a:off x="678777" y="3151749"/>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Samtse</a:t>
            </a:r>
          </a:p>
        </p:txBody>
      </p:sp>
      <p:pic>
        <p:nvPicPr>
          <p:cNvPr id="11" name="Picture 10">
            <a:extLst>
              <a:ext uri="{FF2B5EF4-FFF2-40B4-BE49-F238E27FC236}">
                <a16:creationId xmlns:a16="http://schemas.microsoft.com/office/drawing/2014/main" id="{FF3108F1-B94E-4CB3-BF83-394F5284916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179" t="6911" r="4435" b="17414"/>
          <a:stretch/>
        </p:blipFill>
        <p:spPr>
          <a:xfrm>
            <a:off x="2688214" y="2622009"/>
            <a:ext cx="5022136" cy="3213589"/>
          </a:xfrm>
          <a:prstGeom prst="trapezoid">
            <a:avLst>
              <a:gd name="adj" fmla="val 42681"/>
            </a:avLst>
          </a:prstGeom>
        </p:spPr>
      </p:pic>
      <p:sp>
        <p:nvSpPr>
          <p:cNvPr id="31" name="TextBox 30">
            <a:extLst>
              <a:ext uri="{FF2B5EF4-FFF2-40B4-BE49-F238E27FC236}">
                <a16:creationId xmlns:a16="http://schemas.microsoft.com/office/drawing/2014/main" id="{0BB41CC8-D1D3-4E57-BE2F-38AF6A58D99C}"/>
              </a:ext>
            </a:extLst>
          </p:cNvPr>
          <p:cNvSpPr txBox="1"/>
          <p:nvPr/>
        </p:nvSpPr>
        <p:spPr>
          <a:xfrm>
            <a:off x="9319114" y="2984556"/>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Zhemgang</a:t>
            </a:r>
          </a:p>
        </p:txBody>
      </p:sp>
      <p:sp>
        <p:nvSpPr>
          <p:cNvPr id="32" name="TextBox 31">
            <a:extLst>
              <a:ext uri="{FF2B5EF4-FFF2-40B4-BE49-F238E27FC236}">
                <a16:creationId xmlns:a16="http://schemas.microsoft.com/office/drawing/2014/main" id="{4B3B930A-9CB7-44B5-867A-8021EA5A6797}"/>
              </a:ext>
            </a:extLst>
          </p:cNvPr>
          <p:cNvSpPr txBox="1"/>
          <p:nvPr/>
        </p:nvSpPr>
        <p:spPr>
          <a:xfrm>
            <a:off x="8504624" y="478958"/>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Samdrup Jongkhar</a:t>
            </a:r>
          </a:p>
        </p:txBody>
      </p:sp>
      <p:sp>
        <p:nvSpPr>
          <p:cNvPr id="30" name="TextBox 29">
            <a:extLst>
              <a:ext uri="{FF2B5EF4-FFF2-40B4-BE49-F238E27FC236}">
                <a16:creationId xmlns:a16="http://schemas.microsoft.com/office/drawing/2014/main" id="{E6939D46-78DD-46AD-8E56-D0CA98F59F95}"/>
              </a:ext>
            </a:extLst>
          </p:cNvPr>
          <p:cNvSpPr txBox="1"/>
          <p:nvPr/>
        </p:nvSpPr>
        <p:spPr>
          <a:xfrm>
            <a:off x="4920524" y="5273226"/>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Sarpang</a:t>
            </a:r>
          </a:p>
        </p:txBody>
      </p:sp>
      <p:cxnSp>
        <p:nvCxnSpPr>
          <p:cNvPr id="26" name="Straight Arrow Connector 25">
            <a:extLst>
              <a:ext uri="{FF2B5EF4-FFF2-40B4-BE49-F238E27FC236}">
                <a16:creationId xmlns:a16="http://schemas.microsoft.com/office/drawing/2014/main" id="{49AC23F8-90A6-4CA4-9DB8-8ADEDF0FAE40}"/>
              </a:ext>
            </a:extLst>
          </p:cNvPr>
          <p:cNvCxnSpPr>
            <a:cxnSpLocks/>
          </p:cNvCxnSpPr>
          <p:nvPr/>
        </p:nvCxnSpPr>
        <p:spPr>
          <a:xfrm>
            <a:off x="5970006" y="2221649"/>
            <a:ext cx="0" cy="958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a16="http://schemas.microsoft.com/office/drawing/2014/main" id="{F9F4779D-504D-45B0-817F-5CFC87D7F861}"/>
              </a:ext>
            </a:extLst>
          </p:cNvPr>
          <p:cNvCxnSpPr>
            <a:cxnSpLocks/>
          </p:cNvCxnSpPr>
          <p:nvPr/>
        </p:nvCxnSpPr>
        <p:spPr>
          <a:xfrm>
            <a:off x="6712692" y="2316622"/>
            <a:ext cx="989836" cy="83721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a16="http://schemas.microsoft.com/office/drawing/2014/main" id="{8DEE8F70-8FB0-4780-8B0F-7FCEDFC82ED6}"/>
              </a:ext>
            </a:extLst>
          </p:cNvPr>
          <p:cNvCxnSpPr>
            <a:cxnSpLocks/>
          </p:cNvCxnSpPr>
          <p:nvPr/>
        </p:nvCxnSpPr>
        <p:spPr>
          <a:xfrm flipV="1">
            <a:off x="8516091" y="2165014"/>
            <a:ext cx="354640" cy="3644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 name="Straight Arrow Connector 4">
            <a:extLst>
              <a:ext uri="{FF2B5EF4-FFF2-40B4-BE49-F238E27FC236}">
                <a16:creationId xmlns:a16="http://schemas.microsoft.com/office/drawing/2014/main" id="{198F2ABF-A541-45B1-B761-B24C263559CF}"/>
              </a:ext>
            </a:extLst>
          </p:cNvPr>
          <p:cNvCxnSpPr>
            <a:cxnSpLocks/>
          </p:cNvCxnSpPr>
          <p:nvPr/>
        </p:nvCxnSpPr>
        <p:spPr>
          <a:xfrm flipH="1">
            <a:off x="2198670" y="1838826"/>
            <a:ext cx="1403929" cy="3261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5DEED289-B84F-48F6-95F7-ACB7846C292C}"/>
              </a:ext>
            </a:extLst>
          </p:cNvPr>
          <p:cNvSpPr txBox="1"/>
          <p:nvPr/>
        </p:nvSpPr>
        <p:spPr>
          <a:xfrm>
            <a:off x="718420" y="216957"/>
            <a:ext cx="2411549" cy="738664"/>
          </a:xfrm>
          <a:prstGeom prst="rect">
            <a:avLst/>
          </a:prstGeom>
          <a:noFill/>
        </p:spPr>
        <p:txBody>
          <a:bodyPr wrap="square" rtlCol="0">
            <a:spAutoFit/>
          </a:bodyPr>
          <a:lstStyle/>
          <a:p>
            <a:r>
              <a:rPr lang="en-US" sz="1400" dirty="0">
                <a:solidFill>
                  <a:schemeClr val="tx1">
                    <a:lumMod val="75000"/>
                    <a:lumOff val="25000"/>
                  </a:schemeClr>
                </a:solidFill>
                <a:latin typeface="Century Gothic" panose="020B0502020202020204" pitchFamily="34" charset="0"/>
              </a:rPr>
              <a:t>Rice Mask</a:t>
            </a:r>
          </a:p>
          <a:p>
            <a:endParaRPr lang="en-US" sz="1400" dirty="0">
              <a:solidFill>
                <a:schemeClr val="tx1">
                  <a:lumMod val="75000"/>
                  <a:lumOff val="25000"/>
                </a:schemeClr>
              </a:solidFill>
              <a:latin typeface="Century Gothic" panose="020B0502020202020204" pitchFamily="34" charset="0"/>
            </a:endParaRPr>
          </a:p>
          <a:p>
            <a:r>
              <a:rPr lang="en-US" sz="1400" dirty="0">
                <a:solidFill>
                  <a:schemeClr val="tx1">
                    <a:lumMod val="75000"/>
                    <a:lumOff val="25000"/>
                  </a:schemeClr>
                </a:solidFill>
                <a:latin typeface="Century Gothic" panose="020B0502020202020204" pitchFamily="34" charset="0"/>
              </a:rPr>
              <a:t>Districts of Interest</a:t>
            </a:r>
          </a:p>
        </p:txBody>
      </p:sp>
      <p:sp>
        <p:nvSpPr>
          <p:cNvPr id="37" name="Rectangle 36">
            <a:extLst>
              <a:ext uri="{FF2B5EF4-FFF2-40B4-BE49-F238E27FC236}">
                <a16:creationId xmlns:a16="http://schemas.microsoft.com/office/drawing/2014/main" id="{5901DE38-ECED-4788-8674-37EBB9EBAA8D}"/>
              </a:ext>
            </a:extLst>
          </p:cNvPr>
          <p:cNvSpPr/>
          <p:nvPr/>
        </p:nvSpPr>
        <p:spPr>
          <a:xfrm>
            <a:off x="452629" y="269573"/>
            <a:ext cx="246580" cy="217463"/>
          </a:xfrm>
          <a:prstGeom prst="rect">
            <a:avLst/>
          </a:prstGeom>
          <a:solidFill>
            <a:srgbClr val="F85808"/>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38" name="Rectangle 37">
            <a:extLst>
              <a:ext uri="{FF2B5EF4-FFF2-40B4-BE49-F238E27FC236}">
                <a16:creationId xmlns:a16="http://schemas.microsoft.com/office/drawing/2014/main" id="{5106331D-B28B-4983-AD41-F9500D70BFB6}"/>
              </a:ext>
            </a:extLst>
          </p:cNvPr>
          <p:cNvSpPr/>
          <p:nvPr/>
        </p:nvSpPr>
        <p:spPr>
          <a:xfrm>
            <a:off x="452629" y="679838"/>
            <a:ext cx="246580" cy="217463"/>
          </a:xfrm>
          <a:prstGeom prst="rect">
            <a:avLst/>
          </a:prstGeom>
          <a:solidFill>
            <a:srgbClr val="E7FCDB"/>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Tree>
    <p:extLst>
      <p:ext uri="{BB962C8B-B14F-4D97-AF65-F5344CB8AC3E}">
        <p14:creationId xmlns:p14="http://schemas.microsoft.com/office/powerpoint/2010/main" val="2365931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20474330-20DE-4BD7-8272-CC286B69C939}"/>
              </a:ext>
            </a:extLst>
          </p:cNvPr>
          <p:cNvSpPr txBox="1"/>
          <p:nvPr/>
        </p:nvSpPr>
        <p:spPr>
          <a:xfrm>
            <a:off x="400686" y="159524"/>
            <a:ext cx="10471298" cy="707886"/>
          </a:xfrm>
          <a:prstGeom prst="rect">
            <a:avLst/>
          </a:prstGeom>
          <a:noFill/>
        </p:spPr>
        <p:txBody>
          <a:bodyPr wrap="square" rtlCol="0">
            <a:spAutoFit/>
          </a:bodyPr>
          <a:lstStyle/>
          <a:p>
            <a:r>
              <a:rPr lang="en-US" sz="4000" b="1" dirty="0">
                <a:solidFill>
                  <a:srgbClr val="DD824B"/>
                </a:solidFill>
                <a:latin typeface="Century Gothic" panose="020B0502020202020204" pitchFamily="34" charset="0"/>
              </a:rPr>
              <a:t>APPLYING THE RANDOM FOREST MODEL</a:t>
            </a:r>
          </a:p>
        </p:txBody>
      </p:sp>
      <p:grpSp>
        <p:nvGrpSpPr>
          <p:cNvPr id="2" name="Group 1">
            <a:extLst>
              <a:ext uri="{FF2B5EF4-FFF2-40B4-BE49-F238E27FC236}">
                <a16:creationId xmlns:a16="http://schemas.microsoft.com/office/drawing/2014/main" id="{6BCE5C4F-E514-4B3D-8C0B-AF7CABA1C30B}"/>
              </a:ext>
            </a:extLst>
          </p:cNvPr>
          <p:cNvGrpSpPr/>
          <p:nvPr/>
        </p:nvGrpSpPr>
        <p:grpSpPr>
          <a:xfrm>
            <a:off x="10542636" y="2594666"/>
            <a:ext cx="2839195" cy="338554"/>
            <a:chOff x="9678973" y="2318021"/>
            <a:chExt cx="2839195" cy="338554"/>
          </a:xfrm>
        </p:grpSpPr>
        <p:sp>
          <p:nvSpPr>
            <p:cNvPr id="27" name="Rectangle 26">
              <a:extLst>
                <a:ext uri="{FF2B5EF4-FFF2-40B4-BE49-F238E27FC236}">
                  <a16:creationId xmlns:a16="http://schemas.microsoft.com/office/drawing/2014/main" id="{220B151D-FBFA-49F7-9777-12287F8A4732}"/>
                </a:ext>
              </a:extLst>
            </p:cNvPr>
            <p:cNvSpPr/>
            <p:nvPr/>
          </p:nvSpPr>
          <p:spPr>
            <a:xfrm>
              <a:off x="9678973" y="2350138"/>
              <a:ext cx="365760" cy="274320"/>
            </a:xfrm>
            <a:prstGeom prst="rect">
              <a:avLst/>
            </a:prstGeom>
            <a:solidFill>
              <a:srgbClr val="DD824B"/>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29" name="TextBox 28">
              <a:extLst>
                <a:ext uri="{FF2B5EF4-FFF2-40B4-BE49-F238E27FC236}">
                  <a16:creationId xmlns:a16="http://schemas.microsoft.com/office/drawing/2014/main" id="{0C175F13-683E-47E8-A87F-B234E7488AFA}"/>
                </a:ext>
              </a:extLst>
            </p:cNvPr>
            <p:cNvSpPr txBox="1"/>
            <p:nvPr/>
          </p:nvSpPr>
          <p:spPr>
            <a:xfrm>
              <a:off x="10044733" y="2318021"/>
              <a:ext cx="2473435" cy="338554"/>
            </a:xfrm>
            <a:prstGeom prst="rect">
              <a:avLst/>
            </a:prstGeom>
            <a:noFill/>
          </p:spPr>
          <p:txBody>
            <a:bodyPr wrap="square" rtlCol="0">
              <a:spAutoFit/>
            </a:bodyPr>
            <a:lstStyle/>
            <a:p>
              <a:r>
                <a:rPr lang="en-US" sz="1600" dirty="0">
                  <a:solidFill>
                    <a:schemeClr val="tx1">
                      <a:lumMod val="75000"/>
                      <a:lumOff val="25000"/>
                    </a:schemeClr>
                  </a:solidFill>
                  <a:latin typeface="Century Gothic" panose="020B0502020202020204" pitchFamily="34" charset="0"/>
                </a:rPr>
                <a:t>Rice Mask</a:t>
              </a:r>
            </a:p>
          </p:txBody>
        </p:sp>
      </p:grpSp>
      <p:grpSp>
        <p:nvGrpSpPr>
          <p:cNvPr id="4" name="Group 3">
            <a:extLst>
              <a:ext uri="{FF2B5EF4-FFF2-40B4-BE49-F238E27FC236}">
                <a16:creationId xmlns:a16="http://schemas.microsoft.com/office/drawing/2014/main" id="{975762E9-97A3-4788-97D0-865BEDF2F703}"/>
              </a:ext>
            </a:extLst>
          </p:cNvPr>
          <p:cNvGrpSpPr>
            <a:grpSpLocks noChangeAspect="1"/>
          </p:cNvGrpSpPr>
          <p:nvPr/>
        </p:nvGrpSpPr>
        <p:grpSpPr>
          <a:xfrm>
            <a:off x="1230999" y="905252"/>
            <a:ext cx="9187396" cy="5212080"/>
            <a:chOff x="1273774" y="905252"/>
            <a:chExt cx="9584052" cy="5434001"/>
          </a:xfrm>
        </p:grpSpPr>
        <p:pic>
          <p:nvPicPr>
            <p:cNvPr id="21" name="Picture 20">
              <a:extLst>
                <a:ext uri="{FF2B5EF4-FFF2-40B4-BE49-F238E27FC236}">
                  <a16:creationId xmlns:a16="http://schemas.microsoft.com/office/drawing/2014/main" id="{9F90B05E-3741-4128-834D-D37756DA89C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106756" y="905252"/>
              <a:ext cx="4751070" cy="2659750"/>
            </a:xfrm>
            <a:prstGeom prst="rect">
              <a:avLst/>
            </a:prstGeom>
          </p:spPr>
        </p:pic>
        <p:pic>
          <p:nvPicPr>
            <p:cNvPr id="23" name="Picture 22">
              <a:extLst>
                <a:ext uri="{FF2B5EF4-FFF2-40B4-BE49-F238E27FC236}">
                  <a16:creationId xmlns:a16="http://schemas.microsoft.com/office/drawing/2014/main" id="{B7F257E8-452D-4DE8-803E-2E1BB1978F6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273774" y="905252"/>
              <a:ext cx="4751071" cy="2667473"/>
            </a:xfrm>
            <a:prstGeom prst="rect">
              <a:avLst/>
            </a:prstGeom>
          </p:spPr>
        </p:pic>
        <p:pic>
          <p:nvPicPr>
            <p:cNvPr id="19" name="Picture 18">
              <a:extLst>
                <a:ext uri="{FF2B5EF4-FFF2-40B4-BE49-F238E27FC236}">
                  <a16:creationId xmlns:a16="http://schemas.microsoft.com/office/drawing/2014/main" id="{A728D4F8-8AB9-4BCD-A999-D3320E1CC9F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1273774" y="3660700"/>
              <a:ext cx="4751071" cy="2678553"/>
            </a:xfrm>
            <a:prstGeom prst="rect">
              <a:avLst/>
            </a:prstGeom>
          </p:spPr>
        </p:pic>
        <p:pic>
          <p:nvPicPr>
            <p:cNvPr id="14" name="Picture 13">
              <a:extLst>
                <a:ext uri="{FF2B5EF4-FFF2-40B4-BE49-F238E27FC236}">
                  <a16:creationId xmlns:a16="http://schemas.microsoft.com/office/drawing/2014/main" id="{8915FACD-9CCC-4C3D-96CA-73D2271A943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6106756" y="3655480"/>
              <a:ext cx="4751070" cy="2678553"/>
            </a:xfrm>
            <a:prstGeom prst="rect">
              <a:avLst/>
            </a:prstGeom>
          </p:spPr>
        </p:pic>
        <p:sp>
          <p:nvSpPr>
            <p:cNvPr id="26" name="TextBox 25">
              <a:extLst>
                <a:ext uri="{FF2B5EF4-FFF2-40B4-BE49-F238E27FC236}">
                  <a16:creationId xmlns:a16="http://schemas.microsoft.com/office/drawing/2014/main" id="{A5707841-D152-474C-9170-0A4AE9C54108}"/>
                </a:ext>
              </a:extLst>
            </p:cNvPr>
            <p:cNvSpPr txBox="1"/>
            <p:nvPr/>
          </p:nvSpPr>
          <p:spPr>
            <a:xfrm rot="2151882">
              <a:off x="5003078" y="1070011"/>
              <a:ext cx="27764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R</a:t>
              </a:r>
            </a:p>
          </p:txBody>
        </p:sp>
        <p:sp>
          <p:nvSpPr>
            <p:cNvPr id="35" name="TextBox 34">
              <a:extLst>
                <a:ext uri="{FF2B5EF4-FFF2-40B4-BE49-F238E27FC236}">
                  <a16:creationId xmlns:a16="http://schemas.microsoft.com/office/drawing/2014/main" id="{BA19B2E7-50AA-439B-9DFC-D74DD80B9CBA}"/>
                </a:ext>
              </a:extLst>
            </p:cNvPr>
            <p:cNvSpPr txBox="1"/>
            <p:nvPr/>
          </p:nvSpPr>
          <p:spPr>
            <a:xfrm rot="2366710">
              <a:off x="5195055" y="1167131"/>
              <a:ext cx="223138"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I</a:t>
              </a:r>
            </a:p>
          </p:txBody>
        </p:sp>
        <p:sp>
          <p:nvSpPr>
            <p:cNvPr id="36" name="TextBox 35">
              <a:extLst>
                <a:ext uri="{FF2B5EF4-FFF2-40B4-BE49-F238E27FC236}">
                  <a16:creationId xmlns:a16="http://schemas.microsoft.com/office/drawing/2014/main" id="{02E11815-541E-444E-9305-675F856B96C6}"/>
                </a:ext>
              </a:extLst>
            </p:cNvPr>
            <p:cNvSpPr txBox="1"/>
            <p:nvPr/>
          </p:nvSpPr>
          <p:spPr>
            <a:xfrm rot="2366710">
              <a:off x="5315738" y="1279506"/>
              <a:ext cx="292068"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V</a:t>
              </a:r>
            </a:p>
          </p:txBody>
        </p:sp>
        <p:sp>
          <p:nvSpPr>
            <p:cNvPr id="37" name="TextBox 36">
              <a:extLst>
                <a:ext uri="{FF2B5EF4-FFF2-40B4-BE49-F238E27FC236}">
                  <a16:creationId xmlns:a16="http://schemas.microsoft.com/office/drawing/2014/main" id="{455B9AC0-44BA-45E1-8EFF-16AE9CE51B26}"/>
                </a:ext>
              </a:extLst>
            </p:cNvPr>
            <p:cNvSpPr txBox="1"/>
            <p:nvPr/>
          </p:nvSpPr>
          <p:spPr>
            <a:xfrm rot="3110075">
              <a:off x="5482305" y="1448144"/>
              <a:ext cx="26642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E</a:t>
              </a:r>
            </a:p>
          </p:txBody>
        </p:sp>
        <p:sp>
          <p:nvSpPr>
            <p:cNvPr id="38" name="TextBox 37">
              <a:extLst>
                <a:ext uri="{FF2B5EF4-FFF2-40B4-BE49-F238E27FC236}">
                  <a16:creationId xmlns:a16="http://schemas.microsoft.com/office/drawing/2014/main" id="{21897017-644E-408B-BAF6-1198178D3C96}"/>
                </a:ext>
              </a:extLst>
            </p:cNvPr>
            <p:cNvSpPr txBox="1"/>
            <p:nvPr/>
          </p:nvSpPr>
          <p:spPr>
            <a:xfrm rot="3701633">
              <a:off x="5596954" y="1637471"/>
              <a:ext cx="27764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R</a:t>
              </a:r>
            </a:p>
          </p:txBody>
        </p:sp>
        <p:sp>
          <p:nvSpPr>
            <p:cNvPr id="39" name="TextBox 38">
              <a:extLst>
                <a:ext uri="{FF2B5EF4-FFF2-40B4-BE49-F238E27FC236}">
                  <a16:creationId xmlns:a16="http://schemas.microsoft.com/office/drawing/2014/main" id="{83067B08-308B-452D-974D-55D076B94BE4}"/>
                </a:ext>
              </a:extLst>
            </p:cNvPr>
            <p:cNvSpPr txBox="1"/>
            <p:nvPr/>
          </p:nvSpPr>
          <p:spPr>
            <a:xfrm rot="2151882">
              <a:off x="9807249" y="1039534"/>
              <a:ext cx="27764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R</a:t>
              </a:r>
            </a:p>
          </p:txBody>
        </p:sp>
        <p:sp>
          <p:nvSpPr>
            <p:cNvPr id="40" name="TextBox 39">
              <a:extLst>
                <a:ext uri="{FF2B5EF4-FFF2-40B4-BE49-F238E27FC236}">
                  <a16:creationId xmlns:a16="http://schemas.microsoft.com/office/drawing/2014/main" id="{E632C6FB-8FE1-4ED3-BAF2-A687C38AFE69}"/>
                </a:ext>
              </a:extLst>
            </p:cNvPr>
            <p:cNvSpPr txBox="1"/>
            <p:nvPr/>
          </p:nvSpPr>
          <p:spPr>
            <a:xfrm rot="2366710">
              <a:off x="9999226" y="1136654"/>
              <a:ext cx="223138"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I</a:t>
              </a:r>
            </a:p>
          </p:txBody>
        </p:sp>
        <p:sp>
          <p:nvSpPr>
            <p:cNvPr id="41" name="TextBox 40">
              <a:extLst>
                <a:ext uri="{FF2B5EF4-FFF2-40B4-BE49-F238E27FC236}">
                  <a16:creationId xmlns:a16="http://schemas.microsoft.com/office/drawing/2014/main" id="{22FF8A21-8E7B-4218-90CA-81AC5CFD1B98}"/>
                </a:ext>
              </a:extLst>
            </p:cNvPr>
            <p:cNvSpPr txBox="1"/>
            <p:nvPr/>
          </p:nvSpPr>
          <p:spPr>
            <a:xfrm rot="2366710">
              <a:off x="10119909" y="1249029"/>
              <a:ext cx="292068"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V</a:t>
              </a:r>
            </a:p>
          </p:txBody>
        </p:sp>
        <p:sp>
          <p:nvSpPr>
            <p:cNvPr id="42" name="TextBox 41">
              <a:extLst>
                <a:ext uri="{FF2B5EF4-FFF2-40B4-BE49-F238E27FC236}">
                  <a16:creationId xmlns:a16="http://schemas.microsoft.com/office/drawing/2014/main" id="{446602EE-B188-41E2-9105-4D8B66BA1AD0}"/>
                </a:ext>
              </a:extLst>
            </p:cNvPr>
            <p:cNvSpPr txBox="1"/>
            <p:nvPr/>
          </p:nvSpPr>
          <p:spPr>
            <a:xfrm rot="3110075">
              <a:off x="10286476" y="1417667"/>
              <a:ext cx="26642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E</a:t>
              </a:r>
            </a:p>
          </p:txBody>
        </p:sp>
        <p:sp>
          <p:nvSpPr>
            <p:cNvPr id="43" name="TextBox 42">
              <a:extLst>
                <a:ext uri="{FF2B5EF4-FFF2-40B4-BE49-F238E27FC236}">
                  <a16:creationId xmlns:a16="http://schemas.microsoft.com/office/drawing/2014/main" id="{1FA1757A-539D-4CE0-88D8-ADCB9F609C12}"/>
                </a:ext>
              </a:extLst>
            </p:cNvPr>
            <p:cNvSpPr txBox="1"/>
            <p:nvPr/>
          </p:nvSpPr>
          <p:spPr>
            <a:xfrm rot="3701633">
              <a:off x="10401125" y="1606994"/>
              <a:ext cx="27764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R</a:t>
              </a:r>
            </a:p>
          </p:txBody>
        </p:sp>
        <p:sp>
          <p:nvSpPr>
            <p:cNvPr id="49" name="TextBox 48">
              <a:extLst>
                <a:ext uri="{FF2B5EF4-FFF2-40B4-BE49-F238E27FC236}">
                  <a16:creationId xmlns:a16="http://schemas.microsoft.com/office/drawing/2014/main" id="{87A2DC38-284A-4684-932B-235856015F94}"/>
                </a:ext>
              </a:extLst>
            </p:cNvPr>
            <p:cNvSpPr txBox="1"/>
            <p:nvPr/>
          </p:nvSpPr>
          <p:spPr>
            <a:xfrm>
              <a:off x="3461902" y="1217755"/>
              <a:ext cx="755824" cy="276999"/>
            </a:xfrm>
            <a:prstGeom prst="rect">
              <a:avLst/>
            </a:prstGeom>
            <a:noFill/>
          </p:spPr>
          <p:txBody>
            <a:bodyPr wrap="square" rtlCol="0">
              <a:spAutoFit/>
            </a:bodyPr>
            <a:lstStyle/>
            <a:p>
              <a:r>
                <a:rPr lang="en-US" sz="1200" dirty="0">
                  <a:solidFill>
                    <a:schemeClr val="bg1"/>
                  </a:solidFill>
                  <a:latin typeface="Century Gothic" panose="020B0502020202020204" pitchFamily="34" charset="0"/>
                </a:rPr>
                <a:t>BUSHES</a:t>
              </a:r>
            </a:p>
          </p:txBody>
        </p:sp>
        <p:sp>
          <p:nvSpPr>
            <p:cNvPr id="50" name="TextBox 49">
              <a:extLst>
                <a:ext uri="{FF2B5EF4-FFF2-40B4-BE49-F238E27FC236}">
                  <a16:creationId xmlns:a16="http://schemas.microsoft.com/office/drawing/2014/main" id="{31AEFDA5-E61B-4E3B-A10B-2BF15E8B1890}"/>
                </a:ext>
              </a:extLst>
            </p:cNvPr>
            <p:cNvSpPr txBox="1"/>
            <p:nvPr/>
          </p:nvSpPr>
          <p:spPr>
            <a:xfrm>
              <a:off x="8104386" y="1221305"/>
              <a:ext cx="71526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BUSHES</a:t>
              </a:r>
            </a:p>
          </p:txBody>
        </p:sp>
        <p:sp>
          <p:nvSpPr>
            <p:cNvPr id="51" name="Rectangle 50">
              <a:extLst>
                <a:ext uri="{FF2B5EF4-FFF2-40B4-BE49-F238E27FC236}">
                  <a16:creationId xmlns:a16="http://schemas.microsoft.com/office/drawing/2014/main" id="{702F24FF-BA2C-4F6A-A9FF-D9364F70E659}"/>
                </a:ext>
              </a:extLst>
            </p:cNvPr>
            <p:cNvSpPr/>
            <p:nvPr/>
          </p:nvSpPr>
          <p:spPr>
            <a:xfrm>
              <a:off x="2482429" y="2566083"/>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52" name="Rectangle 51">
              <a:extLst>
                <a:ext uri="{FF2B5EF4-FFF2-40B4-BE49-F238E27FC236}">
                  <a16:creationId xmlns:a16="http://schemas.microsoft.com/office/drawing/2014/main" id="{890D3479-2A08-4FF3-861F-D791FFE5F086}"/>
                </a:ext>
              </a:extLst>
            </p:cNvPr>
            <p:cNvSpPr/>
            <p:nvPr/>
          </p:nvSpPr>
          <p:spPr>
            <a:xfrm>
              <a:off x="7146064" y="2588520"/>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53" name="TextBox 52">
              <a:extLst>
                <a:ext uri="{FF2B5EF4-FFF2-40B4-BE49-F238E27FC236}">
                  <a16:creationId xmlns:a16="http://schemas.microsoft.com/office/drawing/2014/main" id="{1A06805C-D108-4BF7-B5E2-B06F70B2439B}"/>
                </a:ext>
              </a:extLst>
            </p:cNvPr>
            <p:cNvSpPr txBox="1"/>
            <p:nvPr/>
          </p:nvSpPr>
          <p:spPr>
            <a:xfrm>
              <a:off x="8318456" y="2865519"/>
              <a:ext cx="71526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BUSHES</a:t>
              </a:r>
            </a:p>
          </p:txBody>
        </p:sp>
        <p:sp>
          <p:nvSpPr>
            <p:cNvPr id="54" name="TextBox 53">
              <a:extLst>
                <a:ext uri="{FF2B5EF4-FFF2-40B4-BE49-F238E27FC236}">
                  <a16:creationId xmlns:a16="http://schemas.microsoft.com/office/drawing/2014/main" id="{45EDA619-94E1-4C4B-A88A-399CE1FC93D7}"/>
                </a:ext>
              </a:extLst>
            </p:cNvPr>
            <p:cNvSpPr txBox="1"/>
            <p:nvPr/>
          </p:nvSpPr>
          <p:spPr>
            <a:xfrm>
              <a:off x="3653964" y="3004018"/>
              <a:ext cx="71526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BUSHES</a:t>
              </a:r>
            </a:p>
          </p:txBody>
        </p:sp>
        <p:sp>
          <p:nvSpPr>
            <p:cNvPr id="55" name="TextBox 54">
              <a:extLst>
                <a:ext uri="{FF2B5EF4-FFF2-40B4-BE49-F238E27FC236}">
                  <a16:creationId xmlns:a16="http://schemas.microsoft.com/office/drawing/2014/main" id="{B5900BE7-04B0-4AD4-B0EC-84D90816B1E7}"/>
                </a:ext>
              </a:extLst>
            </p:cNvPr>
            <p:cNvSpPr txBox="1"/>
            <p:nvPr/>
          </p:nvSpPr>
          <p:spPr>
            <a:xfrm>
              <a:off x="4203680" y="1745494"/>
              <a:ext cx="71526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BUSHES</a:t>
              </a:r>
            </a:p>
          </p:txBody>
        </p:sp>
        <p:sp>
          <p:nvSpPr>
            <p:cNvPr id="56" name="TextBox 55">
              <a:extLst>
                <a:ext uri="{FF2B5EF4-FFF2-40B4-BE49-F238E27FC236}">
                  <a16:creationId xmlns:a16="http://schemas.microsoft.com/office/drawing/2014/main" id="{B7B990C9-FC2E-493D-8B32-B8A62BE6E995}"/>
                </a:ext>
              </a:extLst>
            </p:cNvPr>
            <p:cNvSpPr txBox="1"/>
            <p:nvPr/>
          </p:nvSpPr>
          <p:spPr>
            <a:xfrm>
              <a:off x="8864250" y="1686866"/>
              <a:ext cx="715260" cy="276999"/>
            </a:xfrm>
            <a:prstGeom prst="rect">
              <a:avLst/>
            </a:prstGeom>
            <a:noFill/>
          </p:spPr>
          <p:txBody>
            <a:bodyPr wrap="none" rtlCol="0">
              <a:spAutoFit/>
            </a:bodyPr>
            <a:lstStyle/>
            <a:p>
              <a:r>
                <a:rPr lang="en-US" sz="1200" dirty="0">
                  <a:solidFill>
                    <a:schemeClr val="bg1"/>
                  </a:solidFill>
                  <a:latin typeface="Century Gothic" panose="020B0502020202020204" pitchFamily="34" charset="0"/>
                </a:rPr>
                <a:t>BUSHES</a:t>
              </a:r>
            </a:p>
          </p:txBody>
        </p:sp>
        <p:sp>
          <p:nvSpPr>
            <p:cNvPr id="57" name="Rectangle 56">
              <a:extLst>
                <a:ext uri="{FF2B5EF4-FFF2-40B4-BE49-F238E27FC236}">
                  <a16:creationId xmlns:a16="http://schemas.microsoft.com/office/drawing/2014/main" id="{B58567E8-2E92-4ABF-915C-9402A2464F2C}"/>
                </a:ext>
              </a:extLst>
            </p:cNvPr>
            <p:cNvSpPr/>
            <p:nvPr/>
          </p:nvSpPr>
          <p:spPr>
            <a:xfrm>
              <a:off x="1967009" y="4201783"/>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58" name="Rectangle 57">
              <a:extLst>
                <a:ext uri="{FF2B5EF4-FFF2-40B4-BE49-F238E27FC236}">
                  <a16:creationId xmlns:a16="http://schemas.microsoft.com/office/drawing/2014/main" id="{ABAEF6F2-F024-471B-B057-952774500AFE}"/>
                </a:ext>
              </a:extLst>
            </p:cNvPr>
            <p:cNvSpPr/>
            <p:nvPr/>
          </p:nvSpPr>
          <p:spPr>
            <a:xfrm>
              <a:off x="3839814" y="4069820"/>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59" name="Rectangle 58">
              <a:extLst>
                <a:ext uri="{FF2B5EF4-FFF2-40B4-BE49-F238E27FC236}">
                  <a16:creationId xmlns:a16="http://schemas.microsoft.com/office/drawing/2014/main" id="{197C767E-10E7-48F9-B4CB-78D4766DD1B6}"/>
                </a:ext>
              </a:extLst>
            </p:cNvPr>
            <p:cNvSpPr/>
            <p:nvPr/>
          </p:nvSpPr>
          <p:spPr>
            <a:xfrm>
              <a:off x="3097032" y="5689430"/>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60" name="Rectangle 59">
              <a:extLst>
                <a:ext uri="{FF2B5EF4-FFF2-40B4-BE49-F238E27FC236}">
                  <a16:creationId xmlns:a16="http://schemas.microsoft.com/office/drawing/2014/main" id="{356400FD-11F9-4D03-8F94-0EA065E2CFFB}"/>
                </a:ext>
              </a:extLst>
            </p:cNvPr>
            <p:cNvSpPr/>
            <p:nvPr/>
          </p:nvSpPr>
          <p:spPr>
            <a:xfrm>
              <a:off x="1808592" y="5036001"/>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62" name="Rectangle 61">
              <a:extLst>
                <a:ext uri="{FF2B5EF4-FFF2-40B4-BE49-F238E27FC236}">
                  <a16:creationId xmlns:a16="http://schemas.microsoft.com/office/drawing/2014/main" id="{90B76550-C51C-4D48-9EC8-496C583E3F7D}"/>
                </a:ext>
              </a:extLst>
            </p:cNvPr>
            <p:cNvSpPr/>
            <p:nvPr/>
          </p:nvSpPr>
          <p:spPr>
            <a:xfrm>
              <a:off x="6579488" y="4201783"/>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63" name="Rectangle 62">
              <a:extLst>
                <a:ext uri="{FF2B5EF4-FFF2-40B4-BE49-F238E27FC236}">
                  <a16:creationId xmlns:a16="http://schemas.microsoft.com/office/drawing/2014/main" id="{6BA5BC95-F307-421B-91AC-C3D6BC7A695B}"/>
                </a:ext>
              </a:extLst>
            </p:cNvPr>
            <p:cNvSpPr/>
            <p:nvPr/>
          </p:nvSpPr>
          <p:spPr>
            <a:xfrm>
              <a:off x="8452293" y="4069820"/>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64" name="Rectangle 63">
              <a:extLst>
                <a:ext uri="{FF2B5EF4-FFF2-40B4-BE49-F238E27FC236}">
                  <a16:creationId xmlns:a16="http://schemas.microsoft.com/office/drawing/2014/main" id="{454607B2-0DC8-4B97-8167-01F640942659}"/>
                </a:ext>
              </a:extLst>
            </p:cNvPr>
            <p:cNvSpPr/>
            <p:nvPr/>
          </p:nvSpPr>
          <p:spPr>
            <a:xfrm>
              <a:off x="7709511" y="5689430"/>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sp>
          <p:nvSpPr>
            <p:cNvPr id="65" name="Rectangle 64">
              <a:extLst>
                <a:ext uri="{FF2B5EF4-FFF2-40B4-BE49-F238E27FC236}">
                  <a16:creationId xmlns:a16="http://schemas.microsoft.com/office/drawing/2014/main" id="{2DA6E1C0-420E-491E-A09A-7FAABAAFC107}"/>
                </a:ext>
              </a:extLst>
            </p:cNvPr>
            <p:cNvSpPr/>
            <p:nvPr/>
          </p:nvSpPr>
          <p:spPr>
            <a:xfrm>
              <a:off x="6421071" y="5036001"/>
              <a:ext cx="694421" cy="276999"/>
            </a:xfrm>
            <a:prstGeom prst="rect">
              <a:avLst/>
            </a:prstGeom>
          </p:spPr>
          <p:txBody>
            <a:bodyPr wrap="none">
              <a:spAutoFit/>
            </a:bodyPr>
            <a:lstStyle/>
            <a:p>
              <a:r>
                <a:rPr lang="en-US" sz="1200" dirty="0">
                  <a:solidFill>
                    <a:schemeClr val="bg1"/>
                  </a:solidFill>
                  <a:highlight>
                    <a:srgbClr val="000000"/>
                  </a:highlight>
                  <a:latin typeface="Century Gothic" panose="020B0502020202020204" pitchFamily="34" charset="0"/>
                </a:rPr>
                <a:t>URBAN</a:t>
              </a:r>
            </a:p>
          </p:txBody>
        </p:sp>
      </p:grpSp>
      <p:grpSp>
        <p:nvGrpSpPr>
          <p:cNvPr id="3" name="Group 2">
            <a:extLst>
              <a:ext uri="{FF2B5EF4-FFF2-40B4-BE49-F238E27FC236}">
                <a16:creationId xmlns:a16="http://schemas.microsoft.com/office/drawing/2014/main" id="{DF56B1EE-2389-4AF6-9357-B48E24E68370}"/>
              </a:ext>
            </a:extLst>
          </p:cNvPr>
          <p:cNvGrpSpPr/>
          <p:nvPr/>
        </p:nvGrpSpPr>
        <p:grpSpPr>
          <a:xfrm>
            <a:off x="1236208" y="5426429"/>
            <a:ext cx="9560419" cy="1011474"/>
            <a:chOff x="1426936" y="5578105"/>
            <a:chExt cx="9560419" cy="1011474"/>
          </a:xfrm>
        </p:grpSpPr>
        <p:sp>
          <p:nvSpPr>
            <p:cNvPr id="30" name="TextBox 29">
              <a:extLst>
                <a:ext uri="{FF2B5EF4-FFF2-40B4-BE49-F238E27FC236}">
                  <a16:creationId xmlns:a16="http://schemas.microsoft.com/office/drawing/2014/main" id="{A8EEE8A1-73A8-4B15-AA92-B3A0960D19EA}"/>
                </a:ext>
              </a:extLst>
            </p:cNvPr>
            <p:cNvSpPr txBox="1"/>
            <p:nvPr/>
          </p:nvSpPr>
          <p:spPr>
            <a:xfrm>
              <a:off x="8244156" y="6327969"/>
              <a:ext cx="274319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dirty="0">
                  <a:solidFill>
                    <a:schemeClr val="tx1">
                      <a:lumMod val="75000"/>
                      <a:lumOff val="25000"/>
                    </a:schemeClr>
                  </a:solidFill>
                  <a:latin typeface="Century Gothic"/>
                </a:rPr>
                <a:t>1                                          1000 km</a:t>
              </a:r>
            </a:p>
          </p:txBody>
        </p:sp>
        <p:sp>
          <p:nvSpPr>
            <p:cNvPr id="31" name="Arrow: Up 30">
              <a:extLst>
                <a:ext uri="{FF2B5EF4-FFF2-40B4-BE49-F238E27FC236}">
                  <a16:creationId xmlns:a16="http://schemas.microsoft.com/office/drawing/2014/main" id="{27D323EF-4DDB-439F-9DFA-70C8118B8D90}"/>
                </a:ext>
              </a:extLst>
            </p:cNvPr>
            <p:cNvSpPr/>
            <p:nvPr/>
          </p:nvSpPr>
          <p:spPr>
            <a:xfrm>
              <a:off x="1469433" y="5822178"/>
              <a:ext cx="274320" cy="365760"/>
            </a:xfrm>
            <a:prstGeom prst="upArrow">
              <a:avLst/>
            </a:prstGeom>
            <a:solidFill>
              <a:schemeClr val="tx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endParaRPr>
            </a:p>
          </p:txBody>
        </p:sp>
        <p:sp>
          <p:nvSpPr>
            <p:cNvPr id="32" name="TextBox 31">
              <a:extLst>
                <a:ext uri="{FF2B5EF4-FFF2-40B4-BE49-F238E27FC236}">
                  <a16:creationId xmlns:a16="http://schemas.microsoft.com/office/drawing/2014/main" id="{84ABB6EA-8214-442E-8136-481FF1B6A306}"/>
                </a:ext>
              </a:extLst>
            </p:cNvPr>
            <p:cNvSpPr txBox="1"/>
            <p:nvPr/>
          </p:nvSpPr>
          <p:spPr>
            <a:xfrm>
              <a:off x="1426936" y="5578105"/>
              <a:ext cx="35931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dirty="0">
                  <a:latin typeface="Century Gothic"/>
                </a:rPr>
                <a:t>N</a:t>
              </a:r>
              <a:endParaRPr lang="en-US" sz="2000" dirty="0"/>
            </a:p>
          </p:txBody>
        </p:sp>
        <p:sp>
          <p:nvSpPr>
            <p:cNvPr id="33" name="Rectangle 32">
              <a:extLst>
                <a:ext uri="{FF2B5EF4-FFF2-40B4-BE49-F238E27FC236}">
                  <a16:creationId xmlns:a16="http://schemas.microsoft.com/office/drawing/2014/main" id="{F589FCBB-7CDE-4B53-951A-D39BB01C66AB}"/>
                </a:ext>
              </a:extLst>
            </p:cNvPr>
            <p:cNvSpPr/>
            <p:nvPr/>
          </p:nvSpPr>
          <p:spPr>
            <a:xfrm>
              <a:off x="8390937" y="6310501"/>
              <a:ext cx="918307" cy="586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lumMod val="75000"/>
                    <a:lumOff val="25000"/>
                  </a:schemeClr>
                </a:solidFill>
                <a:latin typeface="Century Gothic" panose="020B0502020202020204" pitchFamily="34" charset="0"/>
              </a:endParaRPr>
            </a:p>
          </p:txBody>
        </p:sp>
        <p:sp>
          <p:nvSpPr>
            <p:cNvPr id="34" name="Rectangle 33">
              <a:extLst>
                <a:ext uri="{FF2B5EF4-FFF2-40B4-BE49-F238E27FC236}">
                  <a16:creationId xmlns:a16="http://schemas.microsoft.com/office/drawing/2014/main" id="{6EB01804-25CF-479C-AF9E-6BF81BB61ECB}"/>
                </a:ext>
              </a:extLst>
            </p:cNvPr>
            <p:cNvSpPr/>
            <p:nvPr/>
          </p:nvSpPr>
          <p:spPr>
            <a:xfrm>
              <a:off x="9309244" y="6310500"/>
              <a:ext cx="918307" cy="58616"/>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lumMod val="75000"/>
                    <a:lumOff val="25000"/>
                  </a:schemeClr>
                </a:solidFill>
              </a:endParaRPr>
            </a:p>
          </p:txBody>
        </p:sp>
      </p:grpSp>
    </p:spTree>
    <p:extLst>
      <p:ext uri="{BB962C8B-B14F-4D97-AF65-F5344CB8AC3E}">
        <p14:creationId xmlns:p14="http://schemas.microsoft.com/office/powerpoint/2010/main" val="744938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FE1B678-5D4E-4627-8E49-EF98935510FD}"/>
              </a:ext>
            </a:extLst>
          </p:cNvPr>
          <p:cNvSpPr txBox="1"/>
          <p:nvPr/>
        </p:nvSpPr>
        <p:spPr>
          <a:xfrm>
            <a:off x="495300" y="207406"/>
            <a:ext cx="480115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CD7142"/>
                </a:solidFill>
                <a:latin typeface="Century Gothic"/>
              </a:rPr>
              <a:t>CONCLUSION</a:t>
            </a:r>
            <a:endParaRPr lang="en-US" sz="4000" dirty="0"/>
          </a:p>
        </p:txBody>
      </p:sp>
      <p:pic>
        <p:nvPicPr>
          <p:cNvPr id="3" name="Picture 3">
            <a:extLst>
              <a:ext uri="{FF2B5EF4-FFF2-40B4-BE49-F238E27FC236}">
                <a16:creationId xmlns:a16="http://schemas.microsoft.com/office/drawing/2014/main" id="{5E857E4C-8C70-4BF1-96BF-1A66540A7420}"/>
              </a:ext>
            </a:extLst>
          </p:cNvPr>
          <p:cNvPicPr>
            <a:picLocks noChangeAspect="1"/>
          </p:cNvPicPr>
          <p:nvPr/>
        </p:nvPicPr>
        <p:blipFill>
          <a:blip r:embed="rId3"/>
          <a:stretch>
            <a:fillRect/>
          </a:stretch>
        </p:blipFill>
        <p:spPr>
          <a:xfrm>
            <a:off x="6250293" y="-12802"/>
            <a:ext cx="5944126" cy="6378202"/>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2F751BC9-8A8A-4EC9-AE1B-CA4C79406548}"/>
              </a:ext>
            </a:extLst>
          </p:cNvPr>
          <p:cNvSpPr txBox="1"/>
          <p:nvPr/>
        </p:nvSpPr>
        <p:spPr>
          <a:xfrm>
            <a:off x="10244094" y="608840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Century Gothic"/>
              </a:rPr>
              <a:t>Credit: Nidup Dorji/DOA</a:t>
            </a:r>
          </a:p>
        </p:txBody>
      </p:sp>
      <p:sp>
        <p:nvSpPr>
          <p:cNvPr id="5" name="TextBox 4">
            <a:extLst>
              <a:ext uri="{FF2B5EF4-FFF2-40B4-BE49-F238E27FC236}">
                <a16:creationId xmlns:a16="http://schemas.microsoft.com/office/drawing/2014/main" id="{DC30EFE8-2803-4DFF-8FF1-68D3278C68D0}"/>
              </a:ext>
            </a:extLst>
          </p:cNvPr>
          <p:cNvSpPr txBox="1"/>
          <p:nvPr/>
        </p:nvSpPr>
        <p:spPr>
          <a:xfrm>
            <a:off x="495300" y="1209188"/>
            <a:ext cx="5298124" cy="43088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lr>
                <a:srgbClr val="ED7D31"/>
              </a:buClr>
              <a:buFont typeface="Arial" panose="020B0604020202020204" pitchFamily="34" charset="0"/>
              <a:buChar char="•"/>
            </a:pPr>
            <a:r>
              <a:rPr lang="en-US" sz="2000" dirty="0">
                <a:solidFill>
                  <a:schemeClr val="tx1">
                    <a:lumMod val="75000"/>
                    <a:lumOff val="25000"/>
                  </a:schemeClr>
                </a:solidFill>
                <a:latin typeface="Century Gothic"/>
              </a:rPr>
              <a:t>Developed </a:t>
            </a:r>
            <a:r>
              <a:rPr lang="en-US" sz="2000" dirty="0">
                <a:solidFill>
                  <a:srgbClr val="DD824B"/>
                </a:solidFill>
                <a:latin typeface="Century Gothic"/>
              </a:rPr>
              <a:t>crop mask</a:t>
            </a:r>
            <a:r>
              <a:rPr lang="en-US" sz="2000" dirty="0">
                <a:solidFill>
                  <a:schemeClr val="tx1">
                    <a:lumMod val="75000"/>
                    <a:lumOff val="25000"/>
                  </a:schemeClr>
                </a:solidFill>
                <a:latin typeface="Century Gothic"/>
              </a:rPr>
              <a:t> for rice using the random forest classifier.</a:t>
            </a:r>
            <a:endParaRPr lang="en-US" dirty="0">
              <a:solidFill>
                <a:schemeClr val="tx1">
                  <a:lumMod val="75000"/>
                  <a:lumOff val="25000"/>
                </a:schemeClr>
              </a:solidFill>
              <a:latin typeface="Century Gothic"/>
            </a:endParaRPr>
          </a:p>
          <a:p>
            <a:pPr marL="342900" indent="-342900">
              <a:buClr>
                <a:srgbClr val="ED7D31"/>
              </a:buClr>
              <a:buFont typeface="Arial" panose="020B0604020202020204" pitchFamily="34" charset="0"/>
              <a:buChar char="•"/>
            </a:pPr>
            <a:endParaRPr lang="en-US" sz="2000" dirty="0">
              <a:solidFill>
                <a:schemeClr val="tx1">
                  <a:lumMod val="75000"/>
                  <a:lumOff val="25000"/>
                </a:schemeClr>
              </a:solidFill>
              <a:latin typeface="Century Gothic"/>
              <a:cs typeface="Calibri"/>
            </a:endParaRPr>
          </a:p>
          <a:p>
            <a:pPr marL="342900" indent="-342900">
              <a:buClr>
                <a:srgbClr val="ED7D31"/>
              </a:buClr>
              <a:buFont typeface="Arial" panose="020B0604020202020204" pitchFamily="34" charset="0"/>
              <a:buChar char="•"/>
            </a:pPr>
            <a:r>
              <a:rPr lang="en-US" sz="2000" dirty="0">
                <a:solidFill>
                  <a:schemeClr val="tx1">
                    <a:lumMod val="75000"/>
                    <a:lumOff val="25000"/>
                  </a:schemeClr>
                </a:solidFill>
                <a:latin typeface="Century Gothic"/>
                <a:cs typeface="Calibri"/>
              </a:rPr>
              <a:t>As compared to the CART model, the </a:t>
            </a:r>
            <a:r>
              <a:rPr lang="en-US" sz="2000" dirty="0">
                <a:solidFill>
                  <a:srgbClr val="DD824B"/>
                </a:solidFill>
                <a:latin typeface="Century Gothic"/>
                <a:cs typeface="Calibri"/>
              </a:rPr>
              <a:t>random forest</a:t>
            </a:r>
            <a:r>
              <a:rPr lang="en-US" sz="2000" dirty="0">
                <a:solidFill>
                  <a:schemeClr val="tx1">
                    <a:lumMod val="75000"/>
                    <a:lumOff val="25000"/>
                  </a:schemeClr>
                </a:solidFill>
                <a:latin typeface="Century Gothic"/>
                <a:cs typeface="Calibri"/>
              </a:rPr>
              <a:t> </a:t>
            </a:r>
            <a:r>
              <a:rPr lang="en-US" sz="2000" dirty="0">
                <a:solidFill>
                  <a:srgbClr val="DD824B"/>
                </a:solidFill>
                <a:latin typeface="Century Gothic"/>
                <a:cs typeface="Calibri"/>
              </a:rPr>
              <a:t>model </a:t>
            </a:r>
            <a:r>
              <a:rPr lang="en-US" sz="2000" dirty="0">
                <a:solidFill>
                  <a:schemeClr val="tx1">
                    <a:lumMod val="75000"/>
                    <a:lumOff val="25000"/>
                  </a:schemeClr>
                </a:solidFill>
                <a:latin typeface="Century Gothic"/>
                <a:cs typeface="Calibri"/>
              </a:rPr>
              <a:t>proved to be more precise and accurate.</a:t>
            </a:r>
          </a:p>
          <a:p>
            <a:pPr marL="342900" indent="-342900">
              <a:buClr>
                <a:srgbClr val="ED7D31"/>
              </a:buClr>
              <a:buFont typeface="Arial" panose="020B0604020202020204" pitchFamily="34" charset="0"/>
              <a:buChar char="•"/>
            </a:pPr>
            <a:endParaRPr lang="en-US" sz="2000" dirty="0">
              <a:solidFill>
                <a:schemeClr val="tx1">
                  <a:lumMod val="75000"/>
                  <a:lumOff val="25000"/>
                </a:schemeClr>
              </a:solidFill>
              <a:latin typeface="Century Gothic"/>
              <a:cs typeface="Calibri"/>
            </a:endParaRPr>
          </a:p>
          <a:p>
            <a:pPr marL="342900" indent="-342900">
              <a:buClr>
                <a:srgbClr val="ED7D31"/>
              </a:buClr>
              <a:buFont typeface="Arial" panose="020B0604020202020204" pitchFamily="34" charset="0"/>
              <a:buChar char="•"/>
            </a:pPr>
            <a:r>
              <a:rPr lang="en-US" sz="2000" dirty="0">
                <a:solidFill>
                  <a:schemeClr val="tx1">
                    <a:lumMod val="75000"/>
                    <a:lumOff val="25000"/>
                  </a:schemeClr>
                </a:solidFill>
                <a:latin typeface="Century Gothic"/>
                <a:ea typeface="+mn-lt"/>
                <a:cs typeface="+mn-lt"/>
              </a:rPr>
              <a:t>Various indices were given </a:t>
            </a:r>
            <a:r>
              <a:rPr lang="en-US" sz="2000" dirty="0">
                <a:solidFill>
                  <a:srgbClr val="DD824B"/>
                </a:solidFill>
                <a:latin typeface="Century Gothic"/>
                <a:ea typeface="+mn-lt"/>
                <a:cs typeface="+mn-lt"/>
              </a:rPr>
              <a:t>equal importance</a:t>
            </a:r>
            <a:r>
              <a:rPr lang="en-US" sz="2000" dirty="0">
                <a:solidFill>
                  <a:schemeClr val="tx1">
                    <a:lumMod val="75000"/>
                    <a:lumOff val="25000"/>
                  </a:schemeClr>
                </a:solidFill>
                <a:latin typeface="Century Gothic"/>
                <a:ea typeface="+mn-lt"/>
                <a:cs typeface="+mn-lt"/>
              </a:rPr>
              <a:t> in RF model </a:t>
            </a:r>
          </a:p>
          <a:p>
            <a:pPr marL="342900" indent="-342900">
              <a:buClr>
                <a:srgbClr val="ED7D31"/>
              </a:buClr>
              <a:buFont typeface="Arial" panose="020B0604020202020204" pitchFamily="34" charset="0"/>
              <a:buChar char="•"/>
            </a:pPr>
            <a:endParaRPr lang="en-US" sz="2000" dirty="0">
              <a:solidFill>
                <a:schemeClr val="tx1">
                  <a:lumMod val="75000"/>
                  <a:lumOff val="25000"/>
                </a:schemeClr>
              </a:solidFill>
              <a:latin typeface="Century Gothic"/>
              <a:ea typeface="+mn-lt"/>
              <a:cs typeface="+mn-lt"/>
            </a:endParaRPr>
          </a:p>
          <a:p>
            <a:pPr marL="342900" indent="-342900">
              <a:buClr>
                <a:srgbClr val="ED7D31"/>
              </a:buClr>
              <a:buFont typeface="Arial" panose="020B0604020202020204" pitchFamily="34" charset="0"/>
              <a:buChar char="•"/>
            </a:pPr>
            <a:r>
              <a:rPr lang="en-US" sz="2000" dirty="0">
                <a:solidFill>
                  <a:schemeClr val="tx1">
                    <a:lumMod val="75000"/>
                    <a:lumOff val="25000"/>
                  </a:schemeClr>
                </a:solidFill>
                <a:latin typeface="Century Gothic"/>
                <a:ea typeface="+mn-lt"/>
                <a:cs typeface="+mn-lt"/>
              </a:rPr>
              <a:t>The RF model was </a:t>
            </a:r>
            <a:r>
              <a:rPr lang="en-US" sz="2000" dirty="0">
                <a:solidFill>
                  <a:srgbClr val="DD824B"/>
                </a:solidFill>
                <a:latin typeface="Century Gothic"/>
                <a:ea typeface="+mn-lt"/>
                <a:cs typeface="+mn-lt"/>
              </a:rPr>
              <a:t>91.8 %</a:t>
            </a:r>
            <a:r>
              <a:rPr lang="en-US" sz="2000" dirty="0">
                <a:solidFill>
                  <a:schemeClr val="tx1">
                    <a:lumMod val="75000"/>
                    <a:lumOff val="25000"/>
                  </a:schemeClr>
                </a:solidFill>
                <a:latin typeface="Century Gothic"/>
                <a:ea typeface="+mn-lt"/>
                <a:cs typeface="+mn-lt"/>
              </a:rPr>
              <a:t> accurate.</a:t>
            </a:r>
            <a:endParaRPr lang="en-US" dirty="0">
              <a:cs typeface="Calibri"/>
            </a:endParaRPr>
          </a:p>
          <a:p>
            <a:pPr marL="285750" indent="-285750">
              <a:buClr>
                <a:srgbClr val="ED7D31"/>
              </a:buClr>
              <a:buFont typeface="Arial" panose="020B0604020202020204" pitchFamily="34" charset="0"/>
              <a:buChar char="•"/>
            </a:pPr>
            <a:endParaRPr lang="en-US" dirty="0">
              <a:cs typeface="Calibri"/>
            </a:endParaRPr>
          </a:p>
          <a:p>
            <a:pPr marL="285750" indent="-285750">
              <a:buClr>
                <a:srgbClr val="ED7D31"/>
              </a:buClr>
              <a:buFont typeface="Arial" panose="020B0604020202020204" pitchFamily="34" charset="0"/>
              <a:buChar char="•"/>
            </a:pPr>
            <a:endParaRPr lang="en-US" dirty="0">
              <a:cs typeface="Calibri"/>
            </a:endParaRPr>
          </a:p>
          <a:p>
            <a:pPr marL="285750" indent="-285750">
              <a:buClr>
                <a:srgbClr val="ED7D31"/>
              </a:buClr>
              <a:buFont typeface="Arial" panose="020B0604020202020204" pitchFamily="34" charset="0"/>
              <a:buChar char="•"/>
            </a:pPr>
            <a:endParaRPr lang="en-US" dirty="0">
              <a:cs typeface="Calibri"/>
            </a:endParaRPr>
          </a:p>
        </p:txBody>
      </p:sp>
    </p:spTree>
    <p:extLst>
      <p:ext uri="{BB962C8B-B14F-4D97-AF65-F5344CB8AC3E}">
        <p14:creationId xmlns:p14="http://schemas.microsoft.com/office/powerpoint/2010/main" val="340161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83093"/>
            <a:ext cx="10108456" cy="419099"/>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rPr>
              <a:t>ERRORS &amp; UNCERTAINTIES</a:t>
            </a:r>
            <a:endParaRPr lang="en-US" dirty="0"/>
          </a:p>
        </p:txBody>
      </p:sp>
      <p:sp>
        <p:nvSpPr>
          <p:cNvPr id="12" name="TextBox 11">
            <a:extLst>
              <a:ext uri="{FF2B5EF4-FFF2-40B4-BE49-F238E27FC236}">
                <a16:creationId xmlns:a16="http://schemas.microsoft.com/office/drawing/2014/main" id="{78E023C0-F877-4D5F-960D-52FC07E0E49C}"/>
              </a:ext>
            </a:extLst>
          </p:cNvPr>
          <p:cNvSpPr txBox="1"/>
          <p:nvPr/>
        </p:nvSpPr>
        <p:spPr>
          <a:xfrm>
            <a:off x="496956" y="1108838"/>
            <a:ext cx="6624252" cy="470898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Clr>
                <a:srgbClr val="CD7142"/>
              </a:buClr>
              <a:buFont typeface="Arial" panose="05030102010509060703" pitchFamily="18" charset="2"/>
              <a:buChar char="•"/>
            </a:pPr>
            <a:r>
              <a:rPr lang="en-US" sz="2000" dirty="0">
                <a:solidFill>
                  <a:srgbClr val="CD7142"/>
                </a:solidFill>
                <a:latin typeface="Century Gothic"/>
                <a:cs typeface="Calibri"/>
              </a:rPr>
              <a:t>Variation in elevation and slope</a:t>
            </a:r>
            <a:r>
              <a:rPr lang="en-US" sz="2000" dirty="0">
                <a:solidFill>
                  <a:schemeClr val="tx1">
                    <a:lumMod val="75000"/>
                    <a:lumOff val="25000"/>
                  </a:schemeClr>
                </a:solidFill>
                <a:latin typeface="Century Gothic"/>
                <a:cs typeface="Calibri"/>
              </a:rPr>
              <a:t> influences how the satellite and ground data are measured</a:t>
            </a:r>
            <a:endParaRPr lang="en-US" dirty="0">
              <a:solidFill>
                <a:schemeClr val="tx1">
                  <a:lumMod val="75000"/>
                  <a:lumOff val="25000"/>
                </a:schemeClr>
              </a:solidFill>
              <a:cs typeface="Calibri"/>
            </a:endParaRPr>
          </a:p>
          <a:p>
            <a:pPr marL="342900" indent="-342900">
              <a:buClr>
                <a:srgbClr val="CD7142"/>
              </a:buClr>
              <a:buFont typeface="Arial" panose="05030102010509060703" pitchFamily="18" charset="2"/>
              <a:buChar char="•"/>
            </a:pPr>
            <a:endParaRPr lang="en-US" sz="2000" dirty="0">
              <a:solidFill>
                <a:schemeClr val="tx1">
                  <a:lumMod val="75000"/>
                  <a:lumOff val="25000"/>
                </a:schemeClr>
              </a:solidFill>
              <a:latin typeface="Century Gothic"/>
              <a:cs typeface="Calibri"/>
            </a:endParaRPr>
          </a:p>
          <a:p>
            <a:pPr marL="342900" indent="-342900">
              <a:buClr>
                <a:srgbClr val="CD7142"/>
              </a:buClr>
              <a:buFont typeface="Arial" panose="05030102010509060703" pitchFamily="18" charset="2"/>
              <a:buChar char="•"/>
            </a:pPr>
            <a:r>
              <a:rPr lang="en-US" sz="2000" dirty="0">
                <a:solidFill>
                  <a:schemeClr val="tx1">
                    <a:lumMod val="75000"/>
                    <a:lumOff val="25000"/>
                  </a:schemeClr>
                </a:solidFill>
                <a:latin typeface="Century Gothic"/>
                <a:cs typeface="Calibri"/>
              </a:rPr>
              <a:t>Diversity on the </a:t>
            </a:r>
            <a:r>
              <a:rPr lang="en-US" sz="2000" dirty="0">
                <a:solidFill>
                  <a:srgbClr val="CD7142"/>
                </a:solidFill>
                <a:latin typeface="Century Gothic"/>
                <a:cs typeface="Calibri"/>
              </a:rPr>
              <a:t>appearance of rice fields</a:t>
            </a:r>
            <a:r>
              <a:rPr lang="en-US" sz="2000" dirty="0">
                <a:solidFill>
                  <a:schemeClr val="tx1">
                    <a:lumMod val="75000"/>
                    <a:lumOff val="25000"/>
                  </a:schemeClr>
                </a:solidFill>
                <a:latin typeface="Century Gothic"/>
                <a:cs typeface="Calibri"/>
              </a:rPr>
              <a:t>,</a:t>
            </a:r>
            <a:r>
              <a:rPr lang="en-US" sz="2000" dirty="0">
                <a:solidFill>
                  <a:srgbClr val="CD7142"/>
                </a:solidFill>
                <a:latin typeface="Century Gothic"/>
                <a:cs typeface="Calibri"/>
              </a:rPr>
              <a:t> </a:t>
            </a:r>
            <a:r>
              <a:rPr lang="en-US" sz="2000" dirty="0">
                <a:solidFill>
                  <a:schemeClr val="tx1">
                    <a:lumMod val="75000"/>
                    <a:lumOff val="25000"/>
                  </a:schemeClr>
                </a:solidFill>
                <a:latin typeface="Century Gothic"/>
                <a:cs typeface="Calibri"/>
              </a:rPr>
              <a:t>which are at different stages of development in different districts</a:t>
            </a:r>
          </a:p>
          <a:p>
            <a:pPr marL="342900" indent="-342900">
              <a:buClr>
                <a:srgbClr val="CD7142"/>
              </a:buClr>
              <a:buFont typeface="Arial" panose="05030102010509060703" pitchFamily="18" charset="2"/>
              <a:buChar char="•"/>
            </a:pPr>
            <a:endParaRPr lang="en-US" sz="2000" dirty="0">
              <a:solidFill>
                <a:srgbClr val="404040"/>
              </a:solidFill>
              <a:latin typeface="Century Gothic"/>
              <a:cs typeface="Calibri"/>
            </a:endParaRPr>
          </a:p>
          <a:p>
            <a:pPr marL="342900" indent="-342900">
              <a:buClr>
                <a:srgbClr val="CD7142"/>
              </a:buClr>
              <a:buFont typeface="Arial" panose="05030102010509060703" pitchFamily="18" charset="2"/>
              <a:buChar char="•"/>
            </a:pPr>
            <a:r>
              <a:rPr lang="en-US" sz="2000" dirty="0">
                <a:solidFill>
                  <a:srgbClr val="CD7142"/>
                </a:solidFill>
                <a:latin typeface="Century Gothic"/>
                <a:cs typeface="Calibri"/>
              </a:rPr>
              <a:t>Human errors </a:t>
            </a:r>
            <a:r>
              <a:rPr lang="en-US" sz="2000" dirty="0">
                <a:solidFill>
                  <a:schemeClr val="tx1">
                    <a:lumMod val="75000"/>
                    <a:lumOff val="25000"/>
                  </a:schemeClr>
                </a:solidFill>
                <a:latin typeface="Century Gothic"/>
                <a:cs typeface="Calibri"/>
              </a:rPr>
              <a:t>such as biases and random errors</a:t>
            </a:r>
          </a:p>
          <a:p>
            <a:pPr marL="342900" indent="-342900">
              <a:buClr>
                <a:srgbClr val="CD7142"/>
              </a:buClr>
              <a:buFont typeface="Arial" panose="05030102010509060703" pitchFamily="18" charset="2"/>
              <a:buChar char="•"/>
            </a:pPr>
            <a:endParaRPr lang="en-US" sz="2000" dirty="0">
              <a:solidFill>
                <a:schemeClr val="tx1">
                  <a:lumMod val="75000"/>
                  <a:lumOff val="25000"/>
                </a:schemeClr>
              </a:solidFill>
              <a:latin typeface="Century Gothic"/>
              <a:cs typeface="Calibri"/>
            </a:endParaRPr>
          </a:p>
          <a:p>
            <a:pPr marL="342900" indent="-342900">
              <a:buClr>
                <a:srgbClr val="CD7142"/>
              </a:buClr>
              <a:buFont typeface="Arial"/>
              <a:buChar char="•"/>
            </a:pPr>
            <a:r>
              <a:rPr lang="en-US" sz="2000" dirty="0">
                <a:solidFill>
                  <a:srgbClr val="CD7142"/>
                </a:solidFill>
                <a:latin typeface="Century Gothic"/>
                <a:cs typeface="Calibri"/>
              </a:rPr>
              <a:t>Limitations of the RF model </a:t>
            </a:r>
            <a:r>
              <a:rPr lang="en-US" sz="2000" dirty="0">
                <a:solidFill>
                  <a:schemeClr val="tx1">
                    <a:lumMod val="75000"/>
                    <a:lumOff val="25000"/>
                  </a:schemeClr>
                </a:solidFill>
                <a:latin typeface="Century Gothic"/>
                <a:cs typeface="Calibri"/>
              </a:rPr>
              <a:t>as it can only classify based on data that it has come across</a:t>
            </a:r>
          </a:p>
          <a:p>
            <a:pPr marL="342900" indent="-342900">
              <a:buClr>
                <a:srgbClr val="CD7142"/>
              </a:buClr>
              <a:buFont typeface="Arial"/>
              <a:buChar char="•"/>
            </a:pPr>
            <a:endParaRPr lang="en-US" sz="2000" dirty="0">
              <a:solidFill>
                <a:schemeClr val="tx1">
                  <a:lumMod val="75000"/>
                  <a:lumOff val="25000"/>
                </a:schemeClr>
              </a:solidFill>
              <a:latin typeface="Century Gothic"/>
              <a:cs typeface="Calibri"/>
            </a:endParaRPr>
          </a:p>
          <a:p>
            <a:pPr marL="342900" indent="-342900">
              <a:buClr>
                <a:srgbClr val="CD7142"/>
              </a:buClr>
              <a:buFont typeface="Arial"/>
              <a:buChar char="•"/>
            </a:pPr>
            <a:r>
              <a:rPr lang="en-US" sz="2000" dirty="0">
                <a:solidFill>
                  <a:schemeClr val="tx1">
                    <a:lumMod val="75000"/>
                    <a:lumOff val="25000"/>
                  </a:schemeClr>
                </a:solidFill>
                <a:latin typeface="Century Gothic"/>
                <a:ea typeface="+mn-lt"/>
                <a:cs typeface="+mn-lt"/>
              </a:rPr>
              <a:t>Difficult to </a:t>
            </a:r>
            <a:r>
              <a:rPr lang="en-US" sz="2000" dirty="0">
                <a:solidFill>
                  <a:srgbClr val="CD7142"/>
                </a:solidFill>
                <a:latin typeface="Century Gothic"/>
                <a:ea typeface="+mn-lt"/>
                <a:cs typeface="+mn-lt"/>
              </a:rPr>
              <a:t>isolate variable significance</a:t>
            </a:r>
            <a:r>
              <a:rPr lang="en-US" sz="2000" dirty="0">
                <a:solidFill>
                  <a:schemeClr val="tx1">
                    <a:lumMod val="75000"/>
                    <a:lumOff val="25000"/>
                  </a:schemeClr>
                </a:solidFill>
                <a:latin typeface="Century Gothic"/>
                <a:ea typeface="+mn-lt"/>
                <a:cs typeface="+mn-lt"/>
              </a:rPr>
              <a:t> for rice classification</a:t>
            </a:r>
            <a:endParaRPr lang="en-US" sz="2000" dirty="0">
              <a:solidFill>
                <a:schemeClr val="tx1">
                  <a:lumMod val="75000"/>
                  <a:lumOff val="25000"/>
                </a:schemeClr>
              </a:solidFill>
              <a:latin typeface="Century Gothic"/>
              <a:cs typeface="Calibri"/>
            </a:endParaRPr>
          </a:p>
          <a:p>
            <a:pPr marL="285750" indent="-285750">
              <a:buClr>
                <a:srgbClr val="95B823"/>
              </a:buClr>
              <a:buFont typeface="Webdings" panose="05030102010509060703" pitchFamily="18" charset="2"/>
              <a:buChar char=""/>
            </a:pPr>
            <a:endParaRPr lang="en-US" sz="2000" dirty="0">
              <a:solidFill>
                <a:schemeClr val="tx1">
                  <a:lumMod val="75000"/>
                  <a:lumOff val="25000"/>
                </a:schemeClr>
              </a:solidFill>
              <a:latin typeface="Century Gothic"/>
              <a:cs typeface="Calibri"/>
            </a:endParaRPr>
          </a:p>
        </p:txBody>
      </p:sp>
      <p:sp>
        <p:nvSpPr>
          <p:cNvPr id="16" name="Text Placeholder 4">
            <a:extLst>
              <a:ext uri="{FF2B5EF4-FFF2-40B4-BE49-F238E27FC236}">
                <a16:creationId xmlns:a16="http://schemas.microsoft.com/office/drawing/2014/main" id="{3E337C43-DC58-407A-BAE4-27D6A297AE0E}"/>
              </a:ext>
            </a:extLst>
          </p:cNvPr>
          <p:cNvSpPr txBox="1">
            <a:spLocks/>
          </p:cNvSpPr>
          <p:nvPr/>
        </p:nvSpPr>
        <p:spPr>
          <a:xfrm>
            <a:off x="9445451" y="5479711"/>
            <a:ext cx="2524878" cy="378551"/>
          </a:xfrm>
          <a:prstGeom prst="rect">
            <a:avLst/>
          </a:prstGeom>
        </p:spPr>
        <p:txBody>
          <a:bodyPr lIns="91440" tIns="45720" rIns="91440" bIns="45720" anchor="ctr">
            <a:noAutofit/>
          </a:bodyPr>
          <a:lstStyle>
            <a:lvl1pPr marL="0" indent="0" algn="r" defTabSz="914400" rtl="0" eaLnBrk="1" latinLnBrk="0" hangingPunct="1">
              <a:lnSpc>
                <a:spcPct val="90000"/>
              </a:lnSpc>
              <a:spcBef>
                <a:spcPts val="1000"/>
              </a:spcBef>
              <a:buFont typeface="Arial" panose="020B0604020202020204" pitchFamily="34" charset="0"/>
              <a:buNone/>
              <a:defRPr sz="1200" kern="1200" baseline="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i="0" u="none" strike="noStrike" kern="1200" cap="none" spc="0" normalizeH="0" baseline="0" noProof="0" dirty="0">
                <a:ln>
                  <a:noFill/>
                </a:ln>
                <a:solidFill>
                  <a:schemeClr val="bg1"/>
                </a:solidFill>
                <a:effectLst/>
                <a:uLnTx/>
                <a:uFillTx/>
                <a:latin typeface="Century Gothic"/>
              </a:rPr>
              <a:t>Image Credit: Living + Nomads</a:t>
            </a:r>
            <a:endParaRPr lang="en-US" i="0" u="none" strike="noStrike" kern="1200" cap="none" spc="0" normalizeH="0" baseline="0" noProof="0" dirty="0">
              <a:ln>
                <a:noFill/>
              </a:ln>
              <a:solidFill>
                <a:schemeClr val="bg1"/>
              </a:solidFill>
              <a:effectLst/>
              <a:uLnTx/>
              <a:uFillTx/>
              <a:latin typeface="Century Gothic"/>
            </a:endParaRPr>
          </a:p>
        </p:txBody>
      </p:sp>
      <p:pic>
        <p:nvPicPr>
          <p:cNvPr id="4" name="Picture 4" descr="A picture containing mountain, grass, sky, outdoor&#10;&#10;Description automatically generated">
            <a:extLst>
              <a:ext uri="{FF2B5EF4-FFF2-40B4-BE49-F238E27FC236}">
                <a16:creationId xmlns:a16="http://schemas.microsoft.com/office/drawing/2014/main" id="{4EBBCE14-CF46-4B23-965F-252A91C26110}"/>
              </a:ext>
            </a:extLst>
          </p:cNvPr>
          <p:cNvPicPr>
            <a:picLocks noChangeAspect="1"/>
          </p:cNvPicPr>
          <p:nvPr/>
        </p:nvPicPr>
        <p:blipFill>
          <a:blip r:embed="rId3"/>
          <a:stretch>
            <a:fillRect/>
          </a:stretch>
        </p:blipFill>
        <p:spPr>
          <a:xfrm>
            <a:off x="7187096" y="1284475"/>
            <a:ext cx="4764156" cy="4377396"/>
          </a:xfrm>
          <a:prstGeom prst="rect">
            <a:avLst/>
          </a:prstGeom>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68550C4D-E34E-4ACA-A5B5-16E0ED4F2158}"/>
              </a:ext>
            </a:extLst>
          </p:cNvPr>
          <p:cNvSpPr txBox="1"/>
          <p:nvPr/>
        </p:nvSpPr>
        <p:spPr>
          <a:xfrm>
            <a:off x="9898023" y="5344568"/>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Century Gothic"/>
              </a:rPr>
              <a:t>Credit: Nidup Dorji/DOA</a:t>
            </a:r>
          </a:p>
        </p:txBody>
      </p:sp>
    </p:spTree>
    <p:extLst>
      <p:ext uri="{BB962C8B-B14F-4D97-AF65-F5344CB8AC3E}">
        <p14:creationId xmlns:p14="http://schemas.microsoft.com/office/powerpoint/2010/main" val="4290289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95300" y="383093"/>
            <a:ext cx="10108456" cy="419099"/>
          </a:xfrm>
          <a:prstGeom prst="rect">
            <a:avLst/>
          </a:prstGeom>
        </p:spPr>
        <p:txBody>
          <a:bodyPr lIns="91440" tIns="45720" rIns="91440" bIns="45720"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F0302020204030204"/>
              </a:rPr>
              <a:t>FUTURE WORK</a:t>
            </a:r>
            <a:endParaRPr lang="en-US" dirty="0"/>
          </a:p>
        </p:txBody>
      </p:sp>
      <p:sp>
        <p:nvSpPr>
          <p:cNvPr id="7" name="TextBox 6">
            <a:extLst>
              <a:ext uri="{FF2B5EF4-FFF2-40B4-BE49-F238E27FC236}">
                <a16:creationId xmlns:a16="http://schemas.microsoft.com/office/drawing/2014/main" id="{83863C7E-16D9-4EFF-8145-4DA303A17593}"/>
              </a:ext>
            </a:extLst>
          </p:cNvPr>
          <p:cNvSpPr txBox="1"/>
          <p:nvPr/>
        </p:nvSpPr>
        <p:spPr>
          <a:xfrm>
            <a:off x="495300" y="1466850"/>
            <a:ext cx="6202480" cy="3908302"/>
          </a:xfrm>
          <a:prstGeom prst="rect">
            <a:avLst/>
          </a:prstGeom>
        </p:spPr>
        <p:txBody>
          <a:bodyPr rot="0" spcFirstLastPara="0" vert="horz"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28600">
              <a:lnSpc>
                <a:spcPct val="90000"/>
              </a:lnSpc>
              <a:spcAft>
                <a:spcPts val="600"/>
              </a:spcAft>
              <a:buClr>
                <a:srgbClr val="CD7142"/>
              </a:buClr>
              <a:buFont typeface="Arial" panose="020B0604020202020204" pitchFamily="34" charset="0"/>
              <a:buChar char="•"/>
            </a:pPr>
            <a:r>
              <a:rPr lang="en-US" sz="2000" dirty="0">
                <a:solidFill>
                  <a:schemeClr val="tx1">
                    <a:lumMod val="75000"/>
                    <a:lumOff val="25000"/>
                  </a:schemeClr>
                </a:solidFill>
                <a:latin typeface="Century Gothic"/>
              </a:rPr>
              <a:t>Consider </a:t>
            </a:r>
            <a:r>
              <a:rPr lang="en-US" sz="2000" dirty="0">
                <a:solidFill>
                  <a:srgbClr val="CD7142"/>
                </a:solidFill>
                <a:latin typeface="Century Gothic"/>
              </a:rPr>
              <a:t>expanding area of interest </a:t>
            </a:r>
            <a:r>
              <a:rPr lang="en-US" sz="2000" dirty="0">
                <a:solidFill>
                  <a:schemeClr val="tx1">
                    <a:lumMod val="75000"/>
                    <a:lumOff val="25000"/>
                  </a:schemeClr>
                </a:solidFill>
                <a:latin typeface="Century Gothic"/>
              </a:rPr>
              <a:t>assessed in Bhutan for the current sampling methodology and crop mask</a:t>
            </a:r>
            <a:endParaRPr lang="en-US" sz="2000" dirty="0">
              <a:solidFill>
                <a:schemeClr val="tx1">
                  <a:lumMod val="75000"/>
                  <a:lumOff val="25000"/>
                </a:schemeClr>
              </a:solidFill>
              <a:latin typeface="Century Gothic"/>
              <a:cs typeface="Calibri"/>
            </a:endParaRPr>
          </a:p>
          <a:p>
            <a:pPr indent="-228600">
              <a:lnSpc>
                <a:spcPct val="90000"/>
              </a:lnSpc>
              <a:spcAft>
                <a:spcPts val="600"/>
              </a:spcAft>
              <a:buClr>
                <a:srgbClr val="95B823"/>
              </a:buClr>
              <a:buFont typeface="Arial" panose="020B0604020202020204" pitchFamily="34" charset="0"/>
              <a:buChar char="•"/>
            </a:pPr>
            <a:endParaRPr lang="en-US" sz="2000" dirty="0">
              <a:solidFill>
                <a:schemeClr val="tx1">
                  <a:lumMod val="75000"/>
                  <a:lumOff val="25000"/>
                </a:schemeClr>
              </a:solidFill>
              <a:latin typeface="Century Gothic"/>
              <a:cs typeface="Calibri"/>
            </a:endParaRPr>
          </a:p>
          <a:p>
            <a:pPr marL="285750" indent="-228600">
              <a:lnSpc>
                <a:spcPct val="90000"/>
              </a:lnSpc>
              <a:spcAft>
                <a:spcPts val="600"/>
              </a:spcAft>
              <a:buClr>
                <a:srgbClr val="CD7142"/>
              </a:buClr>
              <a:buFont typeface="Arial" panose="020B0604020202020204" pitchFamily="34" charset="0"/>
              <a:buChar char="•"/>
            </a:pPr>
            <a:r>
              <a:rPr lang="en-US" sz="2000" dirty="0">
                <a:solidFill>
                  <a:schemeClr val="tx1">
                    <a:lumMod val="75000"/>
                    <a:lumOff val="25000"/>
                  </a:schemeClr>
                </a:solidFill>
                <a:latin typeface="Century Gothic"/>
              </a:rPr>
              <a:t>Incorporate </a:t>
            </a:r>
            <a:r>
              <a:rPr lang="en-US" sz="2000" dirty="0">
                <a:solidFill>
                  <a:srgbClr val="CD7142"/>
                </a:solidFill>
                <a:latin typeface="Century Gothic"/>
              </a:rPr>
              <a:t>additional crop types </a:t>
            </a:r>
            <a:r>
              <a:rPr lang="en-US" sz="2000" dirty="0">
                <a:solidFill>
                  <a:schemeClr val="tx1">
                    <a:lumMod val="75000"/>
                    <a:lumOff val="25000"/>
                  </a:schemeClr>
                </a:solidFill>
                <a:latin typeface="Century Gothic"/>
              </a:rPr>
              <a:t>into the crop mask protocol</a:t>
            </a:r>
            <a:endParaRPr lang="en-US" sz="2000" dirty="0">
              <a:solidFill>
                <a:schemeClr val="tx1">
                  <a:lumMod val="75000"/>
                  <a:lumOff val="25000"/>
                </a:schemeClr>
              </a:solidFill>
              <a:latin typeface="Century Gothic"/>
              <a:cs typeface="Calibri"/>
            </a:endParaRPr>
          </a:p>
          <a:p>
            <a:pPr marL="285750" indent="-228600">
              <a:lnSpc>
                <a:spcPct val="90000"/>
              </a:lnSpc>
              <a:spcAft>
                <a:spcPts val="600"/>
              </a:spcAft>
              <a:buClr>
                <a:srgbClr val="95B823"/>
              </a:buClr>
              <a:buFont typeface="Arial" panose="020B0604020202020204" pitchFamily="34" charset="0"/>
              <a:buChar char="•"/>
            </a:pPr>
            <a:endParaRPr lang="en-US" sz="2000" dirty="0">
              <a:solidFill>
                <a:schemeClr val="tx1">
                  <a:lumMod val="75000"/>
                  <a:lumOff val="25000"/>
                </a:schemeClr>
              </a:solidFill>
              <a:latin typeface="Century Gothic"/>
              <a:cs typeface="Calibri"/>
            </a:endParaRPr>
          </a:p>
          <a:p>
            <a:pPr marL="285750" indent="-228600">
              <a:lnSpc>
                <a:spcPct val="90000"/>
              </a:lnSpc>
              <a:spcAft>
                <a:spcPts val="600"/>
              </a:spcAft>
              <a:buClr>
                <a:srgbClr val="CD7142"/>
              </a:buClr>
              <a:buFont typeface="Arial" panose="020B0604020202020204" pitchFamily="34" charset="0"/>
              <a:buChar char="•"/>
            </a:pPr>
            <a:r>
              <a:rPr lang="en-US" sz="2000" dirty="0">
                <a:solidFill>
                  <a:schemeClr val="tx1">
                    <a:lumMod val="75000"/>
                    <a:lumOff val="25000"/>
                  </a:schemeClr>
                </a:solidFill>
                <a:latin typeface="Century Gothic"/>
              </a:rPr>
              <a:t>Determine the </a:t>
            </a:r>
            <a:r>
              <a:rPr lang="en-US" sz="2000" dirty="0">
                <a:solidFill>
                  <a:srgbClr val="CD7142"/>
                </a:solidFill>
                <a:latin typeface="Century Gothic"/>
              </a:rPr>
              <a:t>healthiness</a:t>
            </a:r>
            <a:r>
              <a:rPr lang="en-US" sz="2000" dirty="0">
                <a:solidFill>
                  <a:srgbClr val="7EB761"/>
                </a:solidFill>
                <a:latin typeface="Century Gothic"/>
              </a:rPr>
              <a:t> </a:t>
            </a:r>
            <a:r>
              <a:rPr lang="en-US" sz="2000" dirty="0">
                <a:solidFill>
                  <a:schemeClr val="tx1">
                    <a:lumMod val="75000"/>
                    <a:lumOff val="25000"/>
                  </a:schemeClr>
                </a:solidFill>
                <a:latin typeface="Century Gothic"/>
              </a:rPr>
              <a:t>of crop varieties</a:t>
            </a:r>
            <a:endParaRPr lang="en-US" sz="2000" dirty="0">
              <a:solidFill>
                <a:schemeClr val="tx1">
                  <a:lumMod val="75000"/>
                  <a:lumOff val="25000"/>
                </a:schemeClr>
              </a:solidFill>
              <a:latin typeface="Century Gothic"/>
              <a:cs typeface="Calibri"/>
            </a:endParaRPr>
          </a:p>
          <a:p>
            <a:pPr marL="285750" indent="-228600">
              <a:lnSpc>
                <a:spcPct val="90000"/>
              </a:lnSpc>
              <a:spcAft>
                <a:spcPts val="600"/>
              </a:spcAft>
              <a:buClr>
                <a:srgbClr val="CD7142"/>
              </a:buClr>
              <a:buFont typeface="Arial" panose="020B0604020202020204" pitchFamily="34" charset="0"/>
              <a:buChar char="•"/>
            </a:pPr>
            <a:endParaRPr lang="en-US" sz="2000" dirty="0">
              <a:solidFill>
                <a:schemeClr val="tx1">
                  <a:lumMod val="75000"/>
                  <a:lumOff val="25000"/>
                </a:schemeClr>
              </a:solidFill>
              <a:latin typeface="Century Gothic"/>
              <a:cs typeface="Calibri"/>
            </a:endParaRPr>
          </a:p>
          <a:p>
            <a:pPr marL="285750" indent="-228600">
              <a:lnSpc>
                <a:spcPct val="90000"/>
              </a:lnSpc>
              <a:spcAft>
                <a:spcPts val="600"/>
              </a:spcAft>
              <a:buClr>
                <a:srgbClr val="CD7142"/>
              </a:buClr>
              <a:buFont typeface="Arial" panose="020B0604020202020204" pitchFamily="34" charset="0"/>
              <a:buChar char="•"/>
            </a:pPr>
            <a:r>
              <a:rPr lang="en-US" sz="2000" dirty="0">
                <a:solidFill>
                  <a:schemeClr val="tx1">
                    <a:lumMod val="75000"/>
                    <a:lumOff val="25000"/>
                  </a:schemeClr>
                </a:solidFill>
                <a:latin typeface="Century Gothic"/>
              </a:rPr>
              <a:t>Generate a </a:t>
            </a:r>
            <a:r>
              <a:rPr lang="en-US" sz="2000" dirty="0">
                <a:solidFill>
                  <a:srgbClr val="CD7142"/>
                </a:solidFill>
                <a:latin typeface="Century Gothic"/>
              </a:rPr>
              <a:t>tutorial </a:t>
            </a:r>
            <a:r>
              <a:rPr lang="en-US" sz="2000" dirty="0">
                <a:solidFill>
                  <a:schemeClr val="tx1">
                    <a:lumMod val="75000"/>
                    <a:lumOff val="25000"/>
                  </a:schemeClr>
                </a:solidFill>
                <a:latin typeface="Century Gothic"/>
              </a:rPr>
              <a:t>to replicate these sampling methods and utilize NASA Earth observations in the future</a:t>
            </a:r>
            <a:endParaRPr lang="en-US" sz="2000" dirty="0">
              <a:solidFill>
                <a:schemeClr val="tx1">
                  <a:lumMod val="75000"/>
                  <a:lumOff val="25000"/>
                </a:schemeClr>
              </a:solidFill>
              <a:latin typeface="Century Gothic"/>
              <a:cs typeface="Calibri"/>
            </a:endParaRPr>
          </a:p>
          <a:p>
            <a:pPr marL="285750" indent="-228600">
              <a:lnSpc>
                <a:spcPct val="90000"/>
              </a:lnSpc>
              <a:spcAft>
                <a:spcPts val="600"/>
              </a:spcAft>
              <a:buClr>
                <a:srgbClr val="95B823"/>
              </a:buClr>
              <a:buFont typeface="Arial" panose="020B0604020202020204" pitchFamily="34" charset="0"/>
              <a:buChar char="•"/>
            </a:pPr>
            <a:endParaRPr lang="en-US" sz="1100" dirty="0">
              <a:solidFill>
                <a:schemeClr val="tx1">
                  <a:lumMod val="75000"/>
                  <a:lumOff val="25000"/>
                </a:schemeClr>
              </a:solidFill>
              <a:cs typeface="Calibri"/>
            </a:endParaRPr>
          </a:p>
        </p:txBody>
      </p:sp>
      <p:pic>
        <p:nvPicPr>
          <p:cNvPr id="8" name="Picture 8" descr="A picture containing grass, nature, lush, hillside&#10;&#10;Description automatically generated">
            <a:extLst>
              <a:ext uri="{FF2B5EF4-FFF2-40B4-BE49-F238E27FC236}">
                <a16:creationId xmlns:a16="http://schemas.microsoft.com/office/drawing/2014/main" id="{D5E66AB9-4FE9-4D62-B4F5-FF597299B1E3}"/>
              </a:ext>
            </a:extLst>
          </p:cNvPr>
          <p:cNvPicPr>
            <a:picLocks noChangeAspect="1"/>
          </p:cNvPicPr>
          <p:nvPr/>
        </p:nvPicPr>
        <p:blipFill>
          <a:blip r:embed="rId3"/>
          <a:stretch>
            <a:fillRect/>
          </a:stretch>
        </p:blipFill>
        <p:spPr>
          <a:xfrm>
            <a:off x="6590590" y="1772620"/>
            <a:ext cx="5429738" cy="3050038"/>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1DBA407F-A274-446D-BC5C-BC3600979A77}"/>
              </a:ext>
            </a:extLst>
          </p:cNvPr>
          <p:cNvSpPr txBox="1"/>
          <p:nvPr/>
        </p:nvSpPr>
        <p:spPr>
          <a:xfrm>
            <a:off x="11052789" y="4822658"/>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Centur Gothic"/>
              </a:rPr>
              <a:t>Credit: OGOP </a:t>
            </a:r>
          </a:p>
        </p:txBody>
      </p:sp>
      <p:sp>
        <p:nvSpPr>
          <p:cNvPr id="3" name="TextBox 2">
            <a:extLst>
              <a:ext uri="{FF2B5EF4-FFF2-40B4-BE49-F238E27FC236}">
                <a16:creationId xmlns:a16="http://schemas.microsoft.com/office/drawing/2014/main" id="{8F3C182E-AF01-484F-B829-1A5A2785D52D}"/>
              </a:ext>
            </a:extLst>
          </p:cNvPr>
          <p:cNvSpPr txBox="1"/>
          <p:nvPr/>
        </p:nvSpPr>
        <p:spPr>
          <a:xfrm>
            <a:off x="10043428" y="4545659"/>
            <a:ext cx="2743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Century Gothic" panose="020B0502020202020204" pitchFamily="34" charset="0"/>
              </a:rPr>
              <a:t>Credit: Nidup Dorji/ DOA</a:t>
            </a:r>
          </a:p>
        </p:txBody>
      </p:sp>
    </p:spTree>
    <p:extLst>
      <p:ext uri="{BB962C8B-B14F-4D97-AF65-F5344CB8AC3E}">
        <p14:creationId xmlns:p14="http://schemas.microsoft.com/office/powerpoint/2010/main" val="2237536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p:cNvSpPr txBox="1">
            <a:spLocks/>
          </p:cNvSpPr>
          <p:nvPr/>
        </p:nvSpPr>
        <p:spPr>
          <a:xfrm>
            <a:off x="507463" y="1470764"/>
            <a:ext cx="10641799" cy="244625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buClr>
                <a:srgbClr val="CD7142"/>
              </a:buClr>
              <a:buFont typeface="Arial" panose="05030102010509060703" pitchFamily="18" charset="2"/>
              <a:buChar char="•"/>
              <a:defRPr/>
            </a:pPr>
            <a:r>
              <a:rPr lang="en-US" sz="1800" dirty="0">
                <a:latin typeface="Century Gothic"/>
              </a:rPr>
              <a:t> Tim Mayer (NASA SERVIR Science Coordination Office) </a:t>
            </a:r>
            <a:endParaRPr lang="en-US" sz="1800" dirty="0"/>
          </a:p>
          <a:p>
            <a:pPr>
              <a:lnSpc>
                <a:spcPct val="100000"/>
              </a:lnSpc>
              <a:spcBef>
                <a:spcPts val="600"/>
              </a:spcBef>
              <a:buClr>
                <a:srgbClr val="CD7142"/>
              </a:buClr>
              <a:buFont typeface="Arial" panose="05030102010509060703" pitchFamily="18" charset="2"/>
              <a:buChar char="•"/>
              <a:defRPr/>
            </a:pPr>
            <a:r>
              <a:rPr lang="en-US" sz="1800" dirty="0">
                <a:latin typeface="Century Gothic"/>
              </a:rPr>
              <a:t> Dr. Kenton Ross (NASA Langley Research Center) </a:t>
            </a:r>
            <a:endParaRPr lang="en-US" sz="1800" dirty="0"/>
          </a:p>
          <a:p>
            <a:pPr>
              <a:lnSpc>
                <a:spcPct val="100000"/>
              </a:lnSpc>
              <a:spcBef>
                <a:spcPts val="600"/>
              </a:spcBef>
              <a:buClr>
                <a:srgbClr val="CD7142"/>
              </a:buClr>
              <a:buFont typeface="Arial" panose="05030102010509060703" pitchFamily="18" charset="2"/>
              <a:buChar char="•"/>
              <a:defRPr/>
            </a:pPr>
            <a:r>
              <a:rPr lang="en-US" sz="1800" dirty="0">
                <a:latin typeface="Century Gothic"/>
              </a:rPr>
              <a:t> Sean McCartney (NASA Goddard Space Flight Center) </a:t>
            </a:r>
            <a:endParaRPr lang="en-US" sz="1800" dirty="0"/>
          </a:p>
          <a:p>
            <a:pPr>
              <a:lnSpc>
                <a:spcPct val="100000"/>
              </a:lnSpc>
              <a:spcBef>
                <a:spcPts val="600"/>
              </a:spcBef>
              <a:buClr>
                <a:srgbClr val="CD7142"/>
              </a:buClr>
              <a:buFont typeface="Arial" panose="05030102010509060703" pitchFamily="18" charset="2"/>
              <a:buChar char="•"/>
              <a:defRPr/>
            </a:pPr>
            <a:r>
              <a:rPr lang="en-US" sz="1800" dirty="0">
                <a:latin typeface="Century Gothic"/>
              </a:rPr>
              <a:t> Dr. Robert Griffin (The University of Alabama Huntsville) </a:t>
            </a:r>
            <a:endParaRPr lang="en-US" sz="1800" dirty="0"/>
          </a:p>
          <a:p>
            <a:pPr>
              <a:lnSpc>
                <a:spcPct val="100000"/>
              </a:lnSpc>
              <a:spcBef>
                <a:spcPts val="600"/>
              </a:spcBef>
              <a:buClr>
                <a:srgbClr val="CD7142"/>
              </a:buClr>
              <a:buFont typeface="Arial" panose="05030102010509060703" pitchFamily="18" charset="2"/>
              <a:buChar char="•"/>
              <a:defRPr/>
            </a:pPr>
            <a:r>
              <a:rPr lang="en-US" sz="1800" dirty="0">
                <a:latin typeface="Century Gothic"/>
              </a:rPr>
              <a:t> Dr. Jeffrey Luvall (NASA Marshall Space Flight Center)</a:t>
            </a:r>
          </a:p>
          <a:p>
            <a:pPr>
              <a:lnSpc>
                <a:spcPct val="100000"/>
              </a:lnSpc>
              <a:spcBef>
                <a:spcPts val="600"/>
              </a:spcBef>
              <a:buClr>
                <a:srgbClr val="CD7142"/>
              </a:buClr>
              <a:buFont typeface="Arial" panose="05030102010509060703" pitchFamily="18" charset="2"/>
              <a:buChar char="•"/>
              <a:defRPr/>
            </a:pPr>
            <a:r>
              <a:rPr lang="en-US" sz="1800" dirty="0">
                <a:latin typeface="Century Gothic"/>
              </a:rPr>
              <a:t> Filo Gomez-Martinez (NASA SERVIR Science Coordination Office)</a:t>
            </a:r>
          </a:p>
          <a:p>
            <a:pPr>
              <a:lnSpc>
                <a:spcPct val="100000"/>
              </a:lnSpc>
              <a:spcBef>
                <a:spcPts val="600"/>
              </a:spcBef>
              <a:buClr>
                <a:srgbClr val="CD7142"/>
              </a:buClr>
              <a:buFont typeface="Arial" panose="05030102010509060703" pitchFamily="18" charset="2"/>
              <a:buChar char="•"/>
              <a:defRPr/>
            </a:pPr>
            <a:r>
              <a:rPr lang="en-US" sz="1800" dirty="0">
                <a:latin typeface="Century Gothic"/>
              </a:rPr>
              <a:t> Meryl </a:t>
            </a:r>
            <a:r>
              <a:rPr lang="en-US" sz="1800" dirty="0" err="1">
                <a:latin typeface="Century Gothic"/>
              </a:rPr>
              <a:t>Kruskopf</a:t>
            </a:r>
            <a:r>
              <a:rPr lang="en-US" sz="1800" dirty="0">
                <a:latin typeface="Century Gothic"/>
              </a:rPr>
              <a:t> (NASA SERVIR Science Coordination Office) </a:t>
            </a:r>
            <a:endParaRPr lang="en-US" sz="1800" dirty="0"/>
          </a:p>
          <a:p>
            <a:pPr marR="0" lvl="0" algn="l" defTabSz="914400" rtl="0" eaLnBrk="1" fontAlgn="auto" latinLnBrk="0" hangingPunct="1">
              <a:lnSpc>
                <a:spcPct val="100000"/>
              </a:lnSpc>
              <a:spcBef>
                <a:spcPts val="600"/>
              </a:spcBef>
              <a:buClr>
                <a:srgbClr val="CD7142"/>
              </a:buClr>
              <a:buSzTx/>
              <a:tabLst/>
              <a:defRPr/>
            </a:pPr>
            <a:endParaRPr lang="en-US" sz="1800" b="0" i="0" u="none" strike="noStrike" kern="1200" cap="none" spc="0" normalizeH="0" baseline="0" noProof="0" dirty="0">
              <a:ln>
                <a:noFill/>
              </a:ln>
              <a:effectLst/>
              <a:uLnTx/>
              <a:uFillTx/>
            </a:endParaRPr>
          </a:p>
          <a:p>
            <a:pPr marL="0" marR="0" lvl="0" indent="0" algn="l" defTabSz="914400" rtl="0" eaLnBrk="1" fontAlgn="auto" latinLnBrk="0" hangingPunct="1">
              <a:lnSpc>
                <a:spcPct val="100000"/>
              </a:lnSpc>
              <a:spcBef>
                <a:spcPts val="600"/>
              </a:spcBef>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114300" marR="0" lvl="0" algn="l" defTabSz="914400" rtl="0" eaLnBrk="1" fontAlgn="auto" latinLnBrk="0" hangingPunct="1">
              <a:lnSpc>
                <a:spcPct val="100000"/>
              </a:lnSpc>
              <a:spcBef>
                <a:spcPts val="600"/>
              </a:spcBef>
              <a:buClrTx/>
              <a:buSzTx/>
              <a:buFont typeface="Arial" panose="020B0604020202020204" pitchFamily="34" charset="0"/>
              <a:buNone/>
              <a:tabLst/>
              <a:defRPr/>
            </a:pPr>
            <a:endParaRPr lang="en-US" sz="1800" b="0" i="0" u="none" strike="noStrike" kern="1200" cap="none" spc="0" normalizeH="0" baseline="0" noProof="0" dirty="0">
              <a:ln>
                <a:noFill/>
              </a:ln>
              <a:effectLst/>
              <a:uLnTx/>
              <a:uFillTx/>
              <a:latin typeface="Century Gothic" panose="020B0502020202020204" pitchFamily="34" charset="0"/>
            </a:endParaRPr>
          </a:p>
          <a:p>
            <a:pPr marL="0" marR="0" lvl="0" indent="0" algn="l" defTabSz="914400" rtl="0" eaLnBrk="1" fontAlgn="auto" latinLnBrk="0" hangingPunct="1">
              <a:lnSpc>
                <a:spcPct val="100000"/>
              </a:lnSpc>
              <a:spcBef>
                <a:spcPts val="600"/>
              </a:spcBef>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600"/>
              </a:spcBef>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mn-ea"/>
              <a:cs typeface="+mn-cs"/>
            </a:endParaRPr>
          </a:p>
        </p:txBody>
      </p:sp>
      <p:sp>
        <p:nvSpPr>
          <p:cNvPr id="2" name="TextBox 1">
            <a:extLst>
              <a:ext uri="{FF2B5EF4-FFF2-40B4-BE49-F238E27FC236}">
                <a16:creationId xmlns:a16="http://schemas.microsoft.com/office/drawing/2014/main" id="{C13F0026-00D3-4BF4-AF9C-96238E2CF655}"/>
              </a:ext>
            </a:extLst>
          </p:cNvPr>
          <p:cNvSpPr txBox="1"/>
          <p:nvPr/>
        </p:nvSpPr>
        <p:spPr>
          <a:xfrm>
            <a:off x="507464" y="1133605"/>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CD7142"/>
                </a:solidFill>
                <a:latin typeface="Century Gothic"/>
              </a:rPr>
              <a:t>Science Advisors</a:t>
            </a:r>
            <a:endParaRPr lang="en-US" sz="2000" b="1" dirty="0">
              <a:solidFill>
                <a:srgbClr val="CD7142"/>
              </a:solidFill>
              <a:latin typeface="Century Gothic"/>
              <a:cs typeface="Calibri"/>
            </a:endParaRPr>
          </a:p>
        </p:txBody>
      </p:sp>
      <p:sp>
        <p:nvSpPr>
          <p:cNvPr id="5" name="TextBox 4">
            <a:extLst>
              <a:ext uri="{FF2B5EF4-FFF2-40B4-BE49-F238E27FC236}">
                <a16:creationId xmlns:a16="http://schemas.microsoft.com/office/drawing/2014/main" id="{D692CC8C-9AE0-4941-9D8A-232C30764DDB}"/>
              </a:ext>
            </a:extLst>
          </p:cNvPr>
          <p:cNvSpPr txBox="1"/>
          <p:nvPr/>
        </p:nvSpPr>
        <p:spPr>
          <a:xfrm>
            <a:off x="507464" y="4021698"/>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CD7142"/>
                </a:solidFill>
                <a:latin typeface="Century Gothic"/>
              </a:rPr>
              <a:t>Partners</a:t>
            </a:r>
            <a:endParaRPr lang="en-US" dirty="0">
              <a:solidFill>
                <a:srgbClr val="000000"/>
              </a:solidFill>
              <a:latin typeface="Calibri"/>
              <a:cs typeface="Calibri"/>
            </a:endParaRPr>
          </a:p>
        </p:txBody>
      </p:sp>
      <p:sp>
        <p:nvSpPr>
          <p:cNvPr id="8" name="Text Placeholder 1">
            <a:extLst>
              <a:ext uri="{FF2B5EF4-FFF2-40B4-BE49-F238E27FC236}">
                <a16:creationId xmlns:a16="http://schemas.microsoft.com/office/drawing/2014/main" id="{628E74C1-FD02-46F6-B77C-91C71D46EEA4}"/>
              </a:ext>
            </a:extLst>
          </p:cNvPr>
          <p:cNvSpPr txBox="1">
            <a:spLocks/>
          </p:cNvSpPr>
          <p:nvPr/>
        </p:nvSpPr>
        <p:spPr>
          <a:xfrm>
            <a:off x="507465" y="4375453"/>
            <a:ext cx="6499592" cy="194477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buClr>
                <a:srgbClr val="CD7142"/>
              </a:buClr>
              <a:buFont typeface="Arial" panose="05030102010509060703" pitchFamily="18" charset="2"/>
              <a:buChar char="•"/>
              <a:defRPr/>
            </a:pPr>
            <a:r>
              <a:rPr lang="en-US" sz="1800" dirty="0">
                <a:latin typeface="Century Gothic"/>
              </a:rPr>
              <a:t> Tshering Wangchen (Department of Agriculture)</a:t>
            </a:r>
          </a:p>
          <a:p>
            <a:pPr>
              <a:lnSpc>
                <a:spcPct val="100000"/>
              </a:lnSpc>
              <a:spcBef>
                <a:spcPts val="600"/>
              </a:spcBef>
              <a:buClr>
                <a:srgbClr val="CD7142"/>
              </a:buClr>
              <a:buFont typeface="Arial" panose="05030102010509060703" pitchFamily="18" charset="2"/>
              <a:buChar char="•"/>
              <a:defRPr/>
            </a:pPr>
            <a:r>
              <a:rPr lang="en-US" sz="1800" dirty="0">
                <a:latin typeface="Century Gothic"/>
              </a:rPr>
              <a:t> Nidup Dorji (Department of Agriculture)</a:t>
            </a:r>
          </a:p>
          <a:p>
            <a:pPr>
              <a:lnSpc>
                <a:spcPct val="100000"/>
              </a:lnSpc>
              <a:spcBef>
                <a:spcPts val="600"/>
              </a:spcBef>
              <a:buClr>
                <a:srgbClr val="CD7142"/>
              </a:buClr>
              <a:buFont typeface="Arial" panose="05030102010509060703" pitchFamily="18" charset="2"/>
              <a:buChar char="•"/>
              <a:defRPr/>
            </a:pPr>
            <a:r>
              <a:rPr lang="en-US" sz="1800" dirty="0">
                <a:latin typeface="Century Gothic"/>
              </a:rPr>
              <a:t> Tshewang Wangchuk (Bhutan Foundation)</a:t>
            </a:r>
            <a:endParaRPr lang="en-US" sz="1800" dirty="0"/>
          </a:p>
          <a:p>
            <a:pPr>
              <a:lnSpc>
                <a:spcPct val="100000"/>
              </a:lnSpc>
              <a:spcBef>
                <a:spcPts val="600"/>
              </a:spcBef>
              <a:buClr>
                <a:srgbClr val="CD7142"/>
              </a:buClr>
              <a:buFont typeface="Arial" panose="05030102010509060703" pitchFamily="18" charset="2"/>
              <a:buChar char="•"/>
              <a:defRPr/>
            </a:pPr>
            <a:r>
              <a:rPr lang="en-US" sz="1800" dirty="0">
                <a:latin typeface="Century Gothic"/>
              </a:rPr>
              <a:t> Tshering Yangzom (Bhutan Foundation)</a:t>
            </a:r>
            <a:endParaRPr lang="en-US" sz="1800" dirty="0"/>
          </a:p>
          <a:p>
            <a:pPr>
              <a:lnSpc>
                <a:spcPct val="100000"/>
              </a:lnSpc>
              <a:spcBef>
                <a:spcPts val="600"/>
              </a:spcBef>
              <a:buClr>
                <a:srgbClr val="CD7142"/>
              </a:buClr>
              <a:buFont typeface="Arial" panose="05030102010509060703" pitchFamily="18" charset="2"/>
              <a:buChar char="•"/>
              <a:defRPr/>
            </a:pPr>
            <a:r>
              <a:rPr lang="en-US" sz="1800" dirty="0">
                <a:latin typeface="Century Gothic"/>
              </a:rPr>
              <a:t> Changa Tshering (UWICER)</a:t>
            </a:r>
            <a:endParaRPr lang="en-US" sz="1800" dirty="0">
              <a:solidFill>
                <a:prstClr val="black">
                  <a:lumMod val="75000"/>
                  <a:lumOff val="25000"/>
                </a:prstClr>
              </a:solidFill>
            </a:endParaRPr>
          </a:p>
        </p:txBody>
      </p:sp>
      <p:sp>
        <p:nvSpPr>
          <p:cNvPr id="9" name="TextBox 8">
            <a:extLst>
              <a:ext uri="{FF2B5EF4-FFF2-40B4-BE49-F238E27FC236}">
                <a16:creationId xmlns:a16="http://schemas.microsoft.com/office/drawing/2014/main" id="{8EC306F5-617F-42B9-B5CB-82B2671AC6FB}"/>
              </a:ext>
            </a:extLst>
          </p:cNvPr>
          <p:cNvSpPr txBox="1"/>
          <p:nvPr/>
        </p:nvSpPr>
        <p:spPr>
          <a:xfrm>
            <a:off x="6934198" y="4021698"/>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CD7142"/>
                </a:solidFill>
                <a:latin typeface="Century Gothic"/>
              </a:rPr>
              <a:t>Fellow</a:t>
            </a:r>
          </a:p>
        </p:txBody>
      </p:sp>
      <p:sp>
        <p:nvSpPr>
          <p:cNvPr id="10" name="Text Placeholder 1">
            <a:extLst>
              <a:ext uri="{FF2B5EF4-FFF2-40B4-BE49-F238E27FC236}">
                <a16:creationId xmlns:a16="http://schemas.microsoft.com/office/drawing/2014/main" id="{7E81BE57-B2DA-40B1-B124-5CB7D7328B07}"/>
              </a:ext>
            </a:extLst>
          </p:cNvPr>
          <p:cNvSpPr txBox="1">
            <a:spLocks/>
          </p:cNvSpPr>
          <p:nvPr/>
        </p:nvSpPr>
        <p:spPr>
          <a:xfrm>
            <a:off x="6934198" y="4405766"/>
            <a:ext cx="4686302" cy="41659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rgbClr val="CD7142"/>
              </a:buClr>
              <a:buFont typeface="Arial" panose="05030102010509060703" pitchFamily="18" charset="2"/>
              <a:buChar char="•"/>
              <a:defRPr/>
            </a:pPr>
            <a:r>
              <a:rPr lang="en-US" sz="1800" dirty="0">
                <a:latin typeface="Century Gothic"/>
              </a:rPr>
              <a:t> Paxton LaJoie (NASA DEVELOP – MSFC)</a:t>
            </a:r>
            <a:endParaRPr lang="en-US" b="0" i="0" u="none" strike="noStrike" kern="1200" cap="none" spc="0" normalizeH="0" baseline="0" noProof="0" dirty="0">
              <a:ln>
                <a:noFill/>
              </a:ln>
              <a:solidFill>
                <a:prstClr val="black">
                  <a:lumMod val="75000"/>
                  <a:lumOff val="25000"/>
                </a:prstClr>
              </a:solidFill>
              <a:effectLst/>
              <a:uLnTx/>
              <a:uFillTx/>
            </a:endParaRPr>
          </a:p>
          <a:p>
            <a:pPr>
              <a:lnSpc>
                <a:spcPct val="100000"/>
              </a:lnSpc>
              <a:spcBef>
                <a:spcPts val="0"/>
              </a:spcBef>
              <a:spcAft>
                <a:spcPts val="600"/>
              </a:spcAft>
              <a:defRPr/>
            </a:pPr>
            <a:endParaRPr lang="en-US" dirty="0">
              <a:solidFill>
                <a:prstClr val="black">
                  <a:lumMod val="75000"/>
                  <a:lumOff val="25000"/>
                </a:prstClr>
              </a:solidFill>
            </a:endParaRPr>
          </a:p>
          <a:p>
            <a:pPr>
              <a:lnSpc>
                <a:spcPct val="100000"/>
              </a:lnSpc>
              <a:spcBef>
                <a:spcPts val="0"/>
              </a:spcBef>
              <a:spcAft>
                <a:spcPts val="600"/>
              </a:spcAft>
              <a:defRPr/>
            </a:pPr>
            <a:endParaRPr lang="en-US" dirty="0">
              <a:solidFill>
                <a:prstClr val="black">
                  <a:lumMod val="75000"/>
                  <a:lumOff val="25000"/>
                </a:prstClr>
              </a:solidFill>
            </a:endParaRPr>
          </a:p>
        </p:txBody>
      </p:sp>
      <p:sp>
        <p:nvSpPr>
          <p:cNvPr id="11" name="TextBox 10">
            <a:extLst>
              <a:ext uri="{FF2B5EF4-FFF2-40B4-BE49-F238E27FC236}">
                <a16:creationId xmlns:a16="http://schemas.microsoft.com/office/drawing/2014/main" id="{E558487C-9FFC-494F-B854-FE184A30CE70}"/>
              </a:ext>
            </a:extLst>
          </p:cNvPr>
          <p:cNvSpPr txBox="1"/>
          <p:nvPr/>
        </p:nvSpPr>
        <p:spPr>
          <a:xfrm>
            <a:off x="510257" y="5907121"/>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dirty="0">
              <a:solidFill>
                <a:srgbClr val="CD7142"/>
              </a:solidFill>
              <a:latin typeface="Century Gothic"/>
              <a:cs typeface="Calibri"/>
            </a:endParaRPr>
          </a:p>
        </p:txBody>
      </p:sp>
      <p:sp>
        <p:nvSpPr>
          <p:cNvPr id="12" name="TextBox 11">
            <a:extLst>
              <a:ext uri="{FF2B5EF4-FFF2-40B4-BE49-F238E27FC236}">
                <a16:creationId xmlns:a16="http://schemas.microsoft.com/office/drawing/2014/main" id="{404B9CF5-DFE6-45A0-B134-BFF8D4F245EC}"/>
              </a:ext>
            </a:extLst>
          </p:cNvPr>
          <p:cNvSpPr txBox="1"/>
          <p:nvPr/>
        </p:nvSpPr>
        <p:spPr>
          <a:xfrm>
            <a:off x="569409" y="6190777"/>
            <a:ext cx="11182708"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050" dirty="0">
                <a:solidFill>
                  <a:schemeClr val="tx1">
                    <a:lumMod val="75000"/>
                    <a:lumOff val="25000"/>
                  </a:schemeClr>
                </a:solidFill>
                <a:latin typeface="Century Gothic" panose="020B0502020202020204" pitchFamily="34" charset="0"/>
                <a:ea typeface="+mn-lt"/>
                <a:cs typeface="+mn-lt"/>
              </a:rPr>
              <a:t>This material contains modified Copernicus Sentinel data (2000- 2019), processed by ESA.</a:t>
            </a:r>
            <a:endParaRPr lang="en-US" sz="1050" dirty="0">
              <a:solidFill>
                <a:schemeClr val="tx1">
                  <a:lumMod val="75000"/>
                  <a:lumOff val="25000"/>
                </a:schemeClr>
              </a:solidFill>
              <a:latin typeface="Century Gothic" panose="020B0502020202020204" pitchFamily="34" charset="0"/>
              <a:cs typeface="Calibri"/>
            </a:endParaRPr>
          </a:p>
        </p:txBody>
      </p:sp>
      <p:sp>
        <p:nvSpPr>
          <p:cNvPr id="13" name="TextBox 12">
            <a:extLst>
              <a:ext uri="{FF2B5EF4-FFF2-40B4-BE49-F238E27FC236}">
                <a16:creationId xmlns:a16="http://schemas.microsoft.com/office/drawing/2014/main" id="{D621BA42-0C67-4FCB-8340-0A0A827DEEF5}"/>
              </a:ext>
            </a:extLst>
          </p:cNvPr>
          <p:cNvSpPr txBox="1"/>
          <p:nvPr/>
        </p:nvSpPr>
        <p:spPr>
          <a:xfrm>
            <a:off x="6934198" y="4979805"/>
            <a:ext cx="27431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CD7142"/>
                </a:solidFill>
                <a:latin typeface="Century Gothic"/>
              </a:rPr>
              <a:t>Additional Support</a:t>
            </a:r>
          </a:p>
        </p:txBody>
      </p:sp>
      <p:sp>
        <p:nvSpPr>
          <p:cNvPr id="14" name="Text Placeholder 1">
            <a:extLst>
              <a:ext uri="{FF2B5EF4-FFF2-40B4-BE49-F238E27FC236}">
                <a16:creationId xmlns:a16="http://schemas.microsoft.com/office/drawing/2014/main" id="{A52F8177-E9B2-4B3C-BF4F-C598C5C6FC2A}"/>
              </a:ext>
            </a:extLst>
          </p:cNvPr>
          <p:cNvSpPr txBox="1">
            <a:spLocks/>
          </p:cNvSpPr>
          <p:nvPr/>
        </p:nvSpPr>
        <p:spPr>
          <a:xfrm>
            <a:off x="6934198" y="5285434"/>
            <a:ext cx="4686302" cy="416598"/>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baseline="0">
                <a:solidFill>
                  <a:schemeClr val="tx1">
                    <a:lumMod val="75000"/>
                    <a:lumOff val="25000"/>
                  </a:schemeClr>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rgbClr val="CD7142"/>
              </a:buClr>
              <a:buFont typeface="Arial" panose="05030102010509060703" pitchFamily="18" charset="2"/>
              <a:buChar char="•"/>
              <a:defRPr/>
            </a:pPr>
            <a:r>
              <a:rPr lang="en-US" sz="1800" dirty="0">
                <a:solidFill>
                  <a:prstClr val="black">
                    <a:lumMod val="75000"/>
                    <a:lumOff val="25000"/>
                  </a:prstClr>
                </a:solidFill>
                <a:latin typeface="Century Gothic"/>
              </a:rPr>
              <a:t> Dr. Kevin Mwenda (Brown University)</a:t>
            </a:r>
            <a:endParaRPr lang="en-US" dirty="0">
              <a:solidFill>
                <a:prstClr val="black">
                  <a:lumMod val="75000"/>
                  <a:lumOff val="25000"/>
                </a:prstClr>
              </a:solidFill>
            </a:endParaRPr>
          </a:p>
        </p:txBody>
      </p:sp>
    </p:spTree>
    <p:extLst>
      <p:ext uri="{BB962C8B-B14F-4D97-AF65-F5344CB8AC3E}">
        <p14:creationId xmlns:p14="http://schemas.microsoft.com/office/powerpoint/2010/main" val="3819607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FD31336E-CDD1-448A-9B0B-1F8161FE3BE5}"/>
              </a:ext>
            </a:extLst>
          </p:cNvPr>
          <p:cNvGraphicFramePr>
            <a:graphicFrameLocks noGrp="1"/>
          </p:cNvGraphicFramePr>
          <p:nvPr>
            <p:extLst>
              <p:ext uri="{D42A27DB-BD31-4B8C-83A1-F6EECF244321}">
                <p14:modId xmlns:p14="http://schemas.microsoft.com/office/powerpoint/2010/main" val="2961713366"/>
              </p:ext>
            </p:extLst>
          </p:nvPr>
        </p:nvGraphicFramePr>
        <p:xfrm>
          <a:off x="701040" y="969144"/>
          <a:ext cx="10789920" cy="5036802"/>
        </p:xfrm>
        <a:graphic>
          <a:graphicData uri="http://schemas.openxmlformats.org/drawingml/2006/table">
            <a:tbl>
              <a:tblPr firstRow="1" bandRow="1">
                <a:tableStyleId>{5C22544A-7EE6-4342-B048-85BDC9FD1C3A}</a:tableStyleId>
              </a:tblPr>
              <a:tblGrid>
                <a:gridCol w="3596640">
                  <a:extLst>
                    <a:ext uri="{9D8B030D-6E8A-4147-A177-3AD203B41FA5}">
                      <a16:colId xmlns:a16="http://schemas.microsoft.com/office/drawing/2014/main" val="3719316206"/>
                    </a:ext>
                  </a:extLst>
                </a:gridCol>
                <a:gridCol w="3596640">
                  <a:extLst>
                    <a:ext uri="{9D8B030D-6E8A-4147-A177-3AD203B41FA5}">
                      <a16:colId xmlns:a16="http://schemas.microsoft.com/office/drawing/2014/main" val="460402869"/>
                    </a:ext>
                  </a:extLst>
                </a:gridCol>
                <a:gridCol w="3596640">
                  <a:extLst>
                    <a:ext uri="{9D8B030D-6E8A-4147-A177-3AD203B41FA5}">
                      <a16:colId xmlns:a16="http://schemas.microsoft.com/office/drawing/2014/main" val="1648987778"/>
                    </a:ext>
                  </a:extLst>
                </a:gridCol>
              </a:tblGrid>
              <a:tr h="641247">
                <a:tc>
                  <a:txBody>
                    <a:bodyPr/>
                    <a:lstStyle/>
                    <a:p>
                      <a:pPr algn="ctr">
                        <a:lnSpc>
                          <a:spcPct val="150000"/>
                        </a:lnSpc>
                      </a:pPr>
                      <a:r>
                        <a:rPr lang="en-US" sz="2000" dirty="0">
                          <a:latin typeface="Century Gothic" panose="020B0502020202020204" pitchFamily="34" charset="0"/>
                        </a:rPr>
                        <a:t>OPTICAL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7142"/>
                    </a:solidFill>
                  </a:tcPr>
                </a:tc>
                <a:tc>
                  <a:txBody>
                    <a:bodyPr/>
                    <a:lstStyle/>
                    <a:p>
                      <a:pPr algn="ctr">
                        <a:lnSpc>
                          <a:spcPct val="150000"/>
                        </a:lnSpc>
                      </a:pPr>
                      <a:r>
                        <a:rPr lang="en-US" sz="2000" dirty="0">
                          <a:latin typeface="Century Gothic" panose="020B0502020202020204" pitchFamily="34" charset="0"/>
                        </a:rPr>
                        <a:t>POLARIZATION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7142"/>
                    </a:solidFill>
                  </a:tcPr>
                </a:tc>
                <a:tc>
                  <a:txBody>
                    <a:bodyPr/>
                    <a:lstStyle/>
                    <a:p>
                      <a:pPr algn="ctr">
                        <a:lnSpc>
                          <a:spcPct val="150000"/>
                        </a:lnSpc>
                      </a:pPr>
                      <a:r>
                        <a:rPr lang="en-US" sz="2000" dirty="0">
                          <a:latin typeface="Century Gothic" panose="020B0502020202020204" pitchFamily="34" charset="0"/>
                        </a:rPr>
                        <a:t>TASSLED CAP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D7142"/>
                    </a:solidFill>
                  </a:tcPr>
                </a:tc>
                <a:extLst>
                  <a:ext uri="{0D108BD9-81ED-4DB2-BD59-A6C34878D82A}">
                    <a16:rowId xmlns:a16="http://schemas.microsoft.com/office/drawing/2014/main" val="1336586303"/>
                  </a:ext>
                </a:extLst>
              </a:tr>
              <a:tr h="4395555">
                <a:tc>
                  <a:txBody>
                    <a:bodyPr/>
                    <a:lstStyle/>
                    <a:p>
                      <a:pPr marL="285750" indent="-285750">
                        <a:lnSpc>
                          <a:spcPct val="100000"/>
                        </a:lnSpc>
                        <a:buFontTx/>
                        <a:buChar char="-"/>
                      </a:pPr>
                      <a:r>
                        <a:rPr lang="en-US" sz="2000" dirty="0">
                          <a:solidFill>
                            <a:schemeClr val="tx1">
                              <a:lumMod val="75000"/>
                              <a:lumOff val="25000"/>
                            </a:schemeClr>
                          </a:solidFill>
                          <a:latin typeface="Century Gothic" panose="020B0502020202020204" pitchFamily="34" charset="0"/>
                        </a:rPr>
                        <a:t>Normalized Difference Vegetation Index (NDVI)</a:t>
                      </a:r>
                    </a:p>
                    <a:p>
                      <a:pPr marL="285750" indent="-285750">
                        <a:lnSpc>
                          <a:spcPct val="100000"/>
                        </a:lnSpc>
                        <a:spcBef>
                          <a:spcPts val="600"/>
                        </a:spcBef>
                        <a:buFontTx/>
                        <a:buChar char="-"/>
                      </a:pPr>
                      <a:r>
                        <a:rPr lang="en-US" sz="2000" dirty="0">
                          <a:solidFill>
                            <a:schemeClr val="tx1">
                              <a:lumMod val="75000"/>
                              <a:lumOff val="25000"/>
                            </a:schemeClr>
                          </a:solidFill>
                          <a:latin typeface="Century Gothic" panose="020B0502020202020204" pitchFamily="34" charset="0"/>
                        </a:rPr>
                        <a:t>Normalized Difference Water Index (NDWI)</a:t>
                      </a:r>
                    </a:p>
                    <a:p>
                      <a:pPr marL="285750" indent="-285750">
                        <a:lnSpc>
                          <a:spcPct val="100000"/>
                        </a:lnSpc>
                        <a:spcBef>
                          <a:spcPts val="600"/>
                        </a:spcBef>
                        <a:buFontTx/>
                        <a:buChar char="-"/>
                      </a:pPr>
                      <a:r>
                        <a:rPr lang="en-US" sz="2000" dirty="0">
                          <a:solidFill>
                            <a:schemeClr val="tx1">
                              <a:lumMod val="75000"/>
                              <a:lumOff val="25000"/>
                            </a:schemeClr>
                          </a:solidFill>
                          <a:latin typeface="Century Gothic" panose="020B0502020202020204" pitchFamily="34" charset="0"/>
                        </a:rPr>
                        <a:t>Normalized Difference Moisture Index (NDMI)</a:t>
                      </a:r>
                    </a:p>
                    <a:p>
                      <a:pPr marL="285750" indent="-285750">
                        <a:lnSpc>
                          <a:spcPct val="100000"/>
                        </a:lnSpc>
                        <a:spcBef>
                          <a:spcPts val="600"/>
                        </a:spcBef>
                        <a:buFontTx/>
                        <a:buChar char="-"/>
                      </a:pPr>
                      <a:r>
                        <a:rPr lang="en-US" sz="2000" dirty="0">
                          <a:solidFill>
                            <a:schemeClr val="tx1">
                              <a:lumMod val="75000"/>
                              <a:lumOff val="25000"/>
                            </a:schemeClr>
                          </a:solidFill>
                          <a:latin typeface="Century Gothic" panose="020B0502020202020204" pitchFamily="34" charset="0"/>
                        </a:rPr>
                        <a:t>Soil Adjusted Vegetation Index (SAVI)</a:t>
                      </a:r>
                    </a:p>
                    <a:p>
                      <a:pPr marL="285750" indent="-285750">
                        <a:lnSpc>
                          <a:spcPct val="100000"/>
                        </a:lnSpc>
                        <a:spcBef>
                          <a:spcPts val="600"/>
                        </a:spcBef>
                        <a:buFontTx/>
                        <a:buChar char="-"/>
                      </a:pPr>
                      <a:r>
                        <a:rPr lang="en-US" sz="2000" dirty="0">
                          <a:solidFill>
                            <a:schemeClr val="tx1">
                              <a:lumMod val="75000"/>
                              <a:lumOff val="25000"/>
                            </a:schemeClr>
                          </a:solidFill>
                          <a:latin typeface="Century Gothic" panose="020B0502020202020204" pitchFamily="34" charset="0"/>
                        </a:rPr>
                        <a:t>Slope</a:t>
                      </a:r>
                    </a:p>
                    <a:p>
                      <a:pPr marL="285750" indent="-285750">
                        <a:lnSpc>
                          <a:spcPct val="100000"/>
                        </a:lnSpc>
                        <a:spcBef>
                          <a:spcPts val="600"/>
                        </a:spcBef>
                        <a:buFontTx/>
                        <a:buChar char="-"/>
                      </a:pPr>
                      <a:r>
                        <a:rPr lang="en-US" sz="2000" dirty="0">
                          <a:solidFill>
                            <a:schemeClr val="tx1">
                              <a:lumMod val="75000"/>
                              <a:lumOff val="25000"/>
                            </a:schemeClr>
                          </a:solidFill>
                          <a:latin typeface="Century Gothic" panose="020B0502020202020204" pitchFamily="34" charset="0"/>
                        </a:rPr>
                        <a:t>Elevation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nSpc>
                          <a:spcPct val="100000"/>
                        </a:lnSpc>
                      </a:pPr>
                      <a:r>
                        <a:rPr lang="en-US" sz="2000" dirty="0">
                          <a:solidFill>
                            <a:schemeClr val="tx1">
                              <a:lumMod val="75000"/>
                              <a:lumOff val="25000"/>
                            </a:schemeClr>
                          </a:solidFill>
                          <a:latin typeface="Century Gothic" panose="020B0502020202020204" pitchFamily="34" charset="0"/>
                        </a:rPr>
                        <a:t>- Changes in Synthetic Aperture Radar (SAR) polarization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285750" indent="-285750">
                        <a:lnSpc>
                          <a:spcPct val="100000"/>
                        </a:lnSpc>
                        <a:buFontTx/>
                        <a:buChar char="-"/>
                      </a:pPr>
                      <a:r>
                        <a:rPr lang="en-US" sz="2000" dirty="0">
                          <a:solidFill>
                            <a:schemeClr val="tx1">
                              <a:lumMod val="75000"/>
                              <a:lumOff val="25000"/>
                            </a:schemeClr>
                          </a:solidFill>
                          <a:latin typeface="Century Gothic" panose="020B0502020202020204" pitchFamily="34" charset="0"/>
                        </a:rPr>
                        <a:t>Greenness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372432376"/>
                  </a:ext>
                </a:extLst>
              </a:tr>
            </a:tbl>
          </a:graphicData>
        </a:graphic>
      </p:graphicFrame>
      <p:sp>
        <p:nvSpPr>
          <p:cNvPr id="4" name="TextBox 3">
            <a:extLst>
              <a:ext uri="{FF2B5EF4-FFF2-40B4-BE49-F238E27FC236}">
                <a16:creationId xmlns:a16="http://schemas.microsoft.com/office/drawing/2014/main" id="{C756D642-C544-4937-B48E-34CEE830A38A}"/>
              </a:ext>
            </a:extLst>
          </p:cNvPr>
          <p:cNvSpPr txBox="1"/>
          <p:nvPr/>
        </p:nvSpPr>
        <p:spPr>
          <a:xfrm>
            <a:off x="514714" y="261257"/>
            <a:ext cx="6988629" cy="707886"/>
          </a:xfrm>
          <a:prstGeom prst="rect">
            <a:avLst/>
          </a:prstGeom>
          <a:noFill/>
        </p:spPr>
        <p:txBody>
          <a:bodyPr wrap="square" rtlCol="0">
            <a:spAutoFit/>
          </a:bodyPr>
          <a:lstStyle/>
          <a:p>
            <a:r>
              <a:rPr lang="en-US" sz="4000" b="1" dirty="0">
                <a:solidFill>
                  <a:srgbClr val="CD7142"/>
                </a:solidFill>
                <a:latin typeface="Century Gothic" panose="020B0502020202020204" pitchFamily="34" charset="0"/>
              </a:rPr>
              <a:t>INDICES USED</a:t>
            </a:r>
          </a:p>
        </p:txBody>
      </p:sp>
    </p:spTree>
    <p:extLst>
      <p:ext uri="{BB962C8B-B14F-4D97-AF65-F5344CB8AC3E}">
        <p14:creationId xmlns:p14="http://schemas.microsoft.com/office/powerpoint/2010/main" val="3579427190"/>
      </p:ext>
    </p:extLst>
  </p:cSld>
  <p:clrMapOvr>
    <a:masterClrMapping/>
  </p:clrMapOvr>
</p:sld>
</file>

<file path=ppt/theme/theme1.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F46F4D2046FD947A984AADEEF07A8F3" ma:contentTypeVersion="12" ma:contentTypeDescription="Create a new document." ma:contentTypeScope="" ma:versionID="73c22b687f516c1342ed2c0351a87c87">
  <xsd:schema xmlns:xsd="http://www.w3.org/2001/XMLSchema" xmlns:xs="http://www.w3.org/2001/XMLSchema" xmlns:p="http://schemas.microsoft.com/office/2006/metadata/properties" xmlns:ns2="dd25769e-3cc6-46ad-b23f-94e8f35c9fa2" xmlns:ns3="be62cf21-107c-46f9-8b49-2794bb6ce1a0" targetNamespace="http://schemas.microsoft.com/office/2006/metadata/properties" ma:root="true" ma:fieldsID="964412e2212d14cb5494d75cd58e9c06" ns2:_="" ns3:_="">
    <xsd:import namespace="dd25769e-3cc6-46ad-b23f-94e8f35c9fa2"/>
    <xsd:import namespace="be62cf21-107c-46f9-8b49-2794bb6ce1a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5769e-3cc6-46ad-b23f-94e8f35c9f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e62cf21-107c-46f9-8b49-2794bb6ce1a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e62cf21-107c-46f9-8b49-2794bb6ce1a0">
      <UserInfo>
        <DisplayName>Zackary Werner</DisplayName>
        <AccountId>24</AccountId>
        <AccountType/>
      </UserInfo>
      <UserInfo>
        <DisplayName>Yeshey Seldon</DisplayName>
        <AccountId>513</AccountId>
        <AccountType/>
      </UserInfo>
      <UserInfo>
        <DisplayName>Paxton LaJoie</DisplayName>
        <AccountId>261</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55BC69-043E-4F7E-BAAE-001494EDA9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5769e-3cc6-46ad-b23f-94e8f35c9fa2"/>
    <ds:schemaRef ds:uri="be62cf21-107c-46f9-8b49-2794bb6ce1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50933F-3645-4959-B729-004EFA9AB2F5}">
  <ds:schemaRefs>
    <ds:schemaRef ds:uri="877ea699-ae78-4122-ac68-773db6b18bbd"/>
    <ds:schemaRef ds:uri="ed3ea483-9a81-48a0-9353-113f0d20b5e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be62cf21-107c-46f9-8b49-2794bb6ce1a0"/>
  </ds:schemaRefs>
</ds:datastoreItem>
</file>

<file path=customXml/itemProps3.xml><?xml version="1.0" encoding="utf-8"?>
<ds:datastoreItem xmlns:ds="http://schemas.openxmlformats.org/officeDocument/2006/customXml" ds:itemID="{E56ED122-F7CB-447A-9D3B-01F79A283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1611</TotalTime>
  <Words>4106</Words>
  <Application>Microsoft Office PowerPoint</Application>
  <PresentationFormat>Widescreen</PresentationFormat>
  <Paragraphs>555</Paragraphs>
  <Slides>22</Slides>
  <Notes>22</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Centur Gothic</vt:lpstr>
      <vt:lpstr>Century Gothic</vt:lpstr>
      <vt:lpstr>Symbol</vt:lpstr>
      <vt:lpstr>Webdings</vt:lpstr>
      <vt:lpstr>Favorites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Yeshey Seldon</dc:creator>
  <cp:lastModifiedBy>Clayton, Amanda L. (LARC-E3)[SSAI DEVELOP]</cp:lastModifiedBy>
  <cp:revision>23</cp:revision>
  <dcterms:created xsi:type="dcterms:W3CDTF">2021-11-04T05:04:03Z</dcterms:created>
  <dcterms:modified xsi:type="dcterms:W3CDTF">2021-11-09T19:51:41Z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0x0101006F46F4D2046FD947A984AADEEF07A8F3</vt:lpwstr>
  </property>
</Properties>
</file>