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1892" r:id="rId5"/>
    <p:sldId id="1898" r:id="rId6"/>
    <p:sldId id="1793" r:id="rId7"/>
    <p:sldId id="1783" r:id="rId8"/>
    <p:sldId id="1784" r:id="rId9"/>
    <p:sldId id="1785" r:id="rId10"/>
    <p:sldId id="1900" r:id="rId11"/>
    <p:sldId id="1899" r:id="rId12"/>
    <p:sldId id="1794" r:id="rId13"/>
    <p:sldId id="18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son, Elizabeth (JSC-SK)[WYLE LABORATORIES, INC.]" initials="BE(LI" lastIdx="1" clrIdx="0">
    <p:extLst>
      <p:ext uri="{19B8F6BF-5375-455C-9EA6-DF929625EA0E}">
        <p15:presenceInfo xmlns:p15="http://schemas.microsoft.com/office/powerpoint/2012/main" userId="S::ebenson@ndc.nasa.gov::a3786dcd-00d8-4aca-bc77-5502f5be8a16" providerId="AD"/>
      </p:ext>
    </p:extLst>
  </p:cmAuthor>
  <p:cmAuthor id="2" name="Hernandez, Yaritza (JSC-SK111)[WYLE LABORATORIES, INC.]" initials="HY(LI" lastIdx="2" clrIdx="1">
    <p:extLst>
      <p:ext uri="{19B8F6BF-5375-455C-9EA6-DF929625EA0E}">
        <p15:presenceInfo xmlns:p15="http://schemas.microsoft.com/office/powerpoint/2012/main" userId="S::yhernan1@ndc.nasa.gov::c7b7a73f-ad82-47df-ad69-394896c325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865"/>
    <a:srgbClr val="1D2885"/>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60" autoAdjust="0"/>
    <p:restoredTop sz="96327"/>
  </p:normalViewPr>
  <p:slideViewPr>
    <p:cSldViewPr snapToGrid="0" snapToObjects="1">
      <p:cViewPr varScale="1">
        <p:scale>
          <a:sx n="78" d="100"/>
          <a:sy n="78" d="100"/>
        </p:scale>
        <p:origin x="523" y="72"/>
      </p:cViewPr>
      <p:guideLst>
        <p:guide orient="horz" pos="2160"/>
        <p:guide pos="3840"/>
        <p:guide pos="26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11/5/2021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dirty="0"/>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asa.gov/langley/100/mercury7-astronauts-april-1959"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asa.gov/audience/foreducators/spacesuits/historygallery/gemini-index.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hq.nasa.gov/alsj/EMUp2-16.gi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sa.gov/mission_pages/shuttle/shuttlemissions/sts125/main/index.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asa.gov/image-feature/astronauts-jessica-meir-and-christina-koch-pictured-during-a-spacewal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asa.gov/feature/a-next-generation-spacesuit-for-the-artemis-generation-of-astronaut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mages.nasa.gov/details-S65-30271"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images.nasa.gov/details-NHQ20191015000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a:t>
            </a:r>
            <a:r>
              <a:rPr lang="en-US" dirty="0">
                <a:hlinkClick r:id="rId3"/>
              </a:rPr>
              <a:t>Mercury 7 Astronauts, April 1959 | NASA</a:t>
            </a:r>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3</a:t>
            </a:fld>
            <a:endParaRPr lang="en-US" dirty="0"/>
          </a:p>
        </p:txBody>
      </p:sp>
    </p:spTree>
    <p:extLst>
      <p:ext uri="{BB962C8B-B14F-4D97-AF65-F5344CB8AC3E}">
        <p14:creationId xmlns:p14="http://schemas.microsoft.com/office/powerpoint/2010/main" val="3263952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Image Source: Gemini Spacesuit Image Gallery | NASA</a:t>
            </a:r>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4</a:t>
            </a:fld>
            <a:endParaRPr lang="en-US" dirty="0"/>
          </a:p>
        </p:txBody>
      </p:sp>
    </p:spTree>
    <p:extLst>
      <p:ext uri="{BB962C8B-B14F-4D97-AF65-F5344CB8AC3E}">
        <p14:creationId xmlns:p14="http://schemas.microsoft.com/office/powerpoint/2010/main" val="183633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Image Source: Apollo Operations Handbook, Extravehicular Mobility Unit. EMUp2-16.gif (2544×3300) (nasa.gov)</a:t>
            </a:r>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5</a:t>
            </a:fld>
            <a:endParaRPr lang="en-US" dirty="0"/>
          </a:p>
        </p:txBody>
      </p:sp>
    </p:spTree>
    <p:extLst>
      <p:ext uri="{BB962C8B-B14F-4D97-AF65-F5344CB8AC3E}">
        <p14:creationId xmlns:p14="http://schemas.microsoft.com/office/powerpoint/2010/main" val="3124316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a:t>
            </a:r>
            <a:r>
              <a:rPr lang="en-US" dirty="0">
                <a:hlinkClick r:id="rId3"/>
              </a:rPr>
              <a:t>NASA - STS-125</a:t>
            </a:r>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6</a:t>
            </a:fld>
            <a:endParaRPr lang="en-US" dirty="0"/>
          </a:p>
        </p:txBody>
      </p:sp>
    </p:spTree>
    <p:extLst>
      <p:ext uri="{BB962C8B-B14F-4D97-AF65-F5344CB8AC3E}">
        <p14:creationId xmlns:p14="http://schemas.microsoft.com/office/powerpoint/2010/main" val="3624862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a:t>
            </a:r>
            <a:r>
              <a:rPr lang="en-US" dirty="0">
                <a:hlinkClick r:id="rId3"/>
              </a:rPr>
              <a:t>Astronauts Jessica Meir and Christina Koch pictured during a spacewalk | NASA</a:t>
            </a:r>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7</a:t>
            </a:fld>
            <a:endParaRPr lang="en-US" dirty="0"/>
          </a:p>
        </p:txBody>
      </p:sp>
    </p:spTree>
    <p:extLst>
      <p:ext uri="{BB962C8B-B14F-4D97-AF65-F5344CB8AC3E}">
        <p14:creationId xmlns:p14="http://schemas.microsoft.com/office/powerpoint/2010/main" val="3072966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(L): </a:t>
            </a:r>
            <a:r>
              <a:rPr lang="en-US" dirty="0">
                <a:hlinkClick r:id="rId3"/>
              </a:rPr>
              <a:t>A Next Generation Spacesuit for the Artemis Generation of Astronauts (nasa.gov)</a:t>
            </a:r>
            <a:endParaRPr lang="en-US" dirty="0"/>
          </a:p>
          <a:p>
            <a:r>
              <a:rPr lang="en-US" dirty="0"/>
              <a:t>Image Source (R): EVA Exploration Workshop, February 2020</a:t>
            </a:r>
          </a:p>
        </p:txBody>
      </p:sp>
      <p:sp>
        <p:nvSpPr>
          <p:cNvPr id="4" name="Slide Number Placeholder 3"/>
          <p:cNvSpPr>
            <a:spLocks noGrp="1"/>
          </p:cNvSpPr>
          <p:nvPr>
            <p:ph type="sldNum" sz="quarter" idx="5"/>
          </p:nvPr>
        </p:nvSpPr>
        <p:spPr/>
        <p:txBody>
          <a:bodyPr/>
          <a:lstStyle/>
          <a:p>
            <a:fld id="{C7849D48-0F3E-ED4D-9442-0895F9CB8928}" type="slidenum">
              <a:rPr lang="en-US" smtClean="0"/>
              <a:t>8</a:t>
            </a:fld>
            <a:endParaRPr lang="en-US" dirty="0"/>
          </a:p>
        </p:txBody>
      </p:sp>
    </p:spTree>
    <p:extLst>
      <p:ext uri="{BB962C8B-B14F-4D97-AF65-F5344CB8AC3E}">
        <p14:creationId xmlns:p14="http://schemas.microsoft.com/office/powerpoint/2010/main" val="2191466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(L): </a:t>
            </a:r>
            <a:r>
              <a:rPr lang="en-US" dirty="0">
                <a:hlinkClick r:id="rId3"/>
              </a:rPr>
              <a:t>EVA - ASTRONAUT EDWARD H. WHITE II - MISC. - OUTER SPACE | NASA Image and Video Library</a:t>
            </a:r>
            <a:endParaRPr lang="en-US" dirty="0"/>
          </a:p>
          <a:p>
            <a:r>
              <a:rPr lang="en-US" dirty="0"/>
              <a:t>Image Source (R): </a:t>
            </a:r>
            <a:r>
              <a:rPr lang="en-US" dirty="0">
                <a:hlinkClick r:id="rId4"/>
              </a:rPr>
              <a:t>Artemis Generation Spacesuit Event | NASA Image and Video Library</a:t>
            </a:r>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9</a:t>
            </a:fld>
            <a:endParaRPr lang="en-US" dirty="0"/>
          </a:p>
        </p:txBody>
      </p:sp>
    </p:spTree>
    <p:extLst>
      <p:ext uri="{BB962C8B-B14F-4D97-AF65-F5344CB8AC3E}">
        <p14:creationId xmlns:p14="http://schemas.microsoft.com/office/powerpoint/2010/main" val="3282590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3068320" y="4440555"/>
            <a:ext cx="8504380" cy="1274762"/>
          </a:xfrm>
        </p:spPr>
        <p:txBody>
          <a:bodyPr anchor="t">
            <a:noAutofit/>
          </a:bodyPr>
          <a:lstStyle>
            <a:lvl1pPr algn="ctr">
              <a:defRPr sz="40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3068320" y="5862955"/>
            <a:ext cx="8504380" cy="986790"/>
          </a:xfrm>
        </p:spPr>
        <p:txBody>
          <a:bodyPr>
            <a:normAutofit/>
          </a:bodyPr>
          <a:lstStyle>
            <a:lvl1pPr marL="0" indent="0" algn="ctr">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11/5/2021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bg1"/>
                </a:solidFill>
              </a:defRPr>
            </a:lvl1pPr>
          </a:lstStyle>
          <a:p>
            <a:endParaRPr lang="en-US" dirty="0"/>
          </a:p>
        </p:txBody>
      </p:sp>
      <p:pic>
        <p:nvPicPr>
          <p:cNvPr id="5" name="Picture 4">
            <a:extLst>
              <a:ext uri="{FF2B5EF4-FFF2-40B4-BE49-F238E27FC236}">
                <a16:creationId xmlns:a16="http://schemas.microsoft.com/office/drawing/2014/main" id="{4CBEC488-88BB-A94D-A96B-2CF74A19C395}"/>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Triang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11/5/2021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11/5/2021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797185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5096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97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9123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8595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13698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63559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154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11/5/2021</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23013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9284369" y="6356350"/>
            <a:ext cx="2743200" cy="365125"/>
          </a:xfrm>
        </p:spPr>
        <p:txBody>
          <a:bodyPr/>
          <a:lstStyle>
            <a:lvl1pPr>
              <a:defRPr>
                <a:solidFill>
                  <a:schemeClr val="tx2"/>
                </a:solidFill>
              </a:defRPr>
            </a:lvl1pPr>
          </a:lstStyle>
          <a:p>
            <a:pPr>
              <a:defRPr/>
            </a:pPr>
            <a:fld id="{2FB12537-B55F-1D4C-AACF-3B10E7522722}" type="slidenum">
              <a:rPr lang="en-US" smtClean="0">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122145423"/>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83FA01F-4FB4-7F4E-AFAE-3FBE81DC10B8}"/>
              </a:ext>
            </a:extLst>
          </p:cNvPr>
          <p:cNvSpPr/>
          <p:nvPr userDrawn="1"/>
        </p:nvSpPr>
        <p:spPr>
          <a:xfrm>
            <a:off x="0" y="114300"/>
            <a:ext cx="12192000" cy="1257300"/>
          </a:xfrm>
          <a:prstGeom prst="rect">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9033AA3-E9C8-3E4C-805E-FAD6AE2619DC}"/>
              </a:ext>
            </a:extLst>
          </p:cNvPr>
          <p:cNvSpPr/>
          <p:nvPr userDrawn="1"/>
        </p:nvSpPr>
        <p:spPr>
          <a:xfrm>
            <a:off x="0" y="0"/>
            <a:ext cx="12192000" cy="1257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9F9297F5-C30D-294B-80FE-3CC63B165F97}" type="datetimeFigureOut">
              <a:rPr lang="en-US" smtClean="0"/>
              <a:pPr/>
              <a:t>11/5/2021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2003313" y="4448810"/>
            <a:ext cx="8504380" cy="1274762"/>
          </a:xfrm>
        </p:spPr>
        <p:txBody>
          <a:bodyPr/>
          <a:lstStyle/>
          <a:p>
            <a:r>
              <a:rPr lang="en-US" dirty="0"/>
              <a:t>EVA Suit Evolution</a:t>
            </a:r>
            <a:br>
              <a:rPr lang="en-US" dirty="0"/>
            </a:br>
            <a:endParaRPr lang="en-US" sz="4000" dirty="0"/>
          </a:p>
        </p:txBody>
      </p:sp>
      <p:sp>
        <p:nvSpPr>
          <p:cNvPr id="28" name="Subtitle 27">
            <a:extLst>
              <a:ext uri="{FF2B5EF4-FFF2-40B4-BE49-F238E27FC236}">
                <a16:creationId xmlns:a16="http://schemas.microsoft.com/office/drawing/2014/main" id="{616F5AD6-7CD9-904F-8F47-ECC82D76D506}"/>
              </a:ext>
            </a:extLst>
          </p:cNvPr>
          <p:cNvSpPr>
            <a:spLocks noGrp="1"/>
          </p:cNvSpPr>
          <p:nvPr>
            <p:ph type="subTitle" idx="1"/>
          </p:nvPr>
        </p:nvSpPr>
        <p:spPr>
          <a:xfrm>
            <a:off x="2003313" y="5871210"/>
            <a:ext cx="8504380" cy="986790"/>
          </a:xfrm>
        </p:spPr>
        <p:txBody>
          <a:bodyPr/>
          <a:lstStyle/>
          <a:p>
            <a:r>
              <a:rPr lang="en-US" dirty="0"/>
              <a:t>Sudhakar Rajulu</a:t>
            </a:r>
          </a:p>
        </p:txBody>
      </p:sp>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58C7-5A50-4794-B7B6-E7C74990EA04}"/>
              </a:ext>
            </a:extLst>
          </p:cNvPr>
          <p:cNvSpPr>
            <a:spLocks noGrp="1"/>
          </p:cNvSpPr>
          <p:nvPr>
            <p:ph type="title"/>
          </p:nvPr>
        </p:nvSpPr>
        <p:spPr/>
        <p:txBody>
          <a:bodyPr/>
          <a:lstStyle/>
          <a:p>
            <a:pPr algn="ctr"/>
            <a:r>
              <a:rPr lang="en-US" dirty="0"/>
              <a:t>Why do we need a Space Suit?</a:t>
            </a:r>
          </a:p>
        </p:txBody>
      </p:sp>
      <p:sp>
        <p:nvSpPr>
          <p:cNvPr id="3" name="Content Placeholder 2">
            <a:extLst>
              <a:ext uri="{FF2B5EF4-FFF2-40B4-BE49-F238E27FC236}">
                <a16:creationId xmlns:a16="http://schemas.microsoft.com/office/drawing/2014/main" id="{A4AA4424-4E09-4233-B49A-53EB57582FC6}"/>
              </a:ext>
            </a:extLst>
          </p:cNvPr>
          <p:cNvSpPr>
            <a:spLocks noGrp="1"/>
          </p:cNvSpPr>
          <p:nvPr>
            <p:ph idx="1"/>
          </p:nvPr>
        </p:nvSpPr>
        <p:spPr>
          <a:xfrm>
            <a:off x="838200" y="1371599"/>
            <a:ext cx="10515600" cy="5363497"/>
          </a:xfrm>
        </p:spPr>
        <p:txBody>
          <a:bodyPr>
            <a:normAutofit lnSpcReduction="10000"/>
          </a:bodyPr>
          <a:lstStyle/>
          <a:p>
            <a:r>
              <a:rPr lang="en-US" sz="2400" dirty="0">
                <a:solidFill>
                  <a:schemeClr val="tx1"/>
                </a:solidFill>
              </a:rPr>
              <a:t>Space is a hazardous environment</a:t>
            </a:r>
          </a:p>
          <a:p>
            <a:pPr lvl="1"/>
            <a:r>
              <a:rPr lang="en-US" sz="2000" dirty="0">
                <a:solidFill>
                  <a:schemeClr val="tx1"/>
                </a:solidFill>
              </a:rPr>
              <a:t>Lack of Oxygen</a:t>
            </a:r>
          </a:p>
          <a:p>
            <a:pPr lvl="1"/>
            <a:r>
              <a:rPr lang="en-US" sz="2000" dirty="0">
                <a:solidFill>
                  <a:schemeClr val="tx1"/>
                </a:solidFill>
              </a:rPr>
              <a:t>Very Little Atmospheric Pressure</a:t>
            </a:r>
          </a:p>
          <a:p>
            <a:pPr lvl="1"/>
            <a:r>
              <a:rPr lang="en-US" sz="2000" dirty="0">
                <a:solidFill>
                  <a:schemeClr val="tx1"/>
                </a:solidFill>
              </a:rPr>
              <a:t>Extreme Temperatures</a:t>
            </a:r>
          </a:p>
          <a:p>
            <a:pPr lvl="1"/>
            <a:r>
              <a:rPr lang="en-US" sz="2000" dirty="0">
                <a:solidFill>
                  <a:schemeClr val="tx1"/>
                </a:solidFill>
              </a:rPr>
              <a:t>Radiation </a:t>
            </a:r>
          </a:p>
          <a:p>
            <a:r>
              <a:rPr lang="en-US" sz="2400" dirty="0">
                <a:solidFill>
                  <a:schemeClr val="tx1"/>
                </a:solidFill>
              </a:rPr>
              <a:t>Humans can survive for barely 15 seconds. </a:t>
            </a:r>
          </a:p>
          <a:p>
            <a:pPr lvl="1"/>
            <a:r>
              <a:rPr lang="en-US" sz="2000" dirty="0">
                <a:solidFill>
                  <a:schemeClr val="tx1"/>
                </a:solidFill>
              </a:rPr>
              <a:t>During launch and reentry, humans need additional protection.</a:t>
            </a:r>
          </a:p>
          <a:p>
            <a:pPr lvl="1"/>
            <a:r>
              <a:rPr lang="en-US" sz="2000" dirty="0">
                <a:solidFill>
                  <a:schemeClr val="tx1"/>
                </a:solidFill>
              </a:rPr>
              <a:t>Space work outside of the vehicle in Low Earth Orbit (LEO) or on the moon or on another planet such as Mars, requires protection.</a:t>
            </a:r>
          </a:p>
          <a:p>
            <a:endParaRPr lang="en-US" sz="2400" dirty="0">
              <a:solidFill>
                <a:schemeClr val="tx1"/>
              </a:solidFill>
            </a:endParaRPr>
          </a:p>
          <a:p>
            <a:r>
              <a:rPr lang="en-US" sz="2400" dirty="0">
                <a:solidFill>
                  <a:schemeClr val="tx1"/>
                </a:solidFill>
              </a:rPr>
              <a:t>Besides protection, space suits also provide water, oxygen, temperature control, and physiological and environmental monitoring controls</a:t>
            </a:r>
          </a:p>
          <a:p>
            <a:endParaRPr lang="en-US" sz="2400" dirty="0">
              <a:solidFill>
                <a:schemeClr val="tx1"/>
              </a:solidFill>
            </a:endParaRPr>
          </a:p>
          <a:p>
            <a:r>
              <a:rPr lang="en-US" dirty="0">
                <a:solidFill>
                  <a:schemeClr val="tx1"/>
                </a:solidFill>
              </a:rPr>
              <a:t>There are different kinds of protective space suits:</a:t>
            </a:r>
          </a:p>
          <a:p>
            <a:pPr lvl="1"/>
            <a:r>
              <a:rPr lang="en-US" dirty="0">
                <a:solidFill>
                  <a:schemeClr val="tx1"/>
                </a:solidFill>
              </a:rPr>
              <a:t>Launch and Entry suit, Microgravity suit, and planetary space suit.</a:t>
            </a: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286975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FFEAD-176E-4AF2-BACC-18CA330A5651}"/>
              </a:ext>
            </a:extLst>
          </p:cNvPr>
          <p:cNvSpPr>
            <a:spLocks noGrp="1"/>
          </p:cNvSpPr>
          <p:nvPr>
            <p:ph type="title"/>
          </p:nvPr>
        </p:nvSpPr>
        <p:spPr>
          <a:xfrm>
            <a:off x="140369" y="234949"/>
            <a:ext cx="10515600" cy="892175"/>
          </a:xfrm>
        </p:spPr>
        <p:txBody>
          <a:bodyPr/>
          <a:lstStyle/>
          <a:p>
            <a:r>
              <a:rPr lang="en-US" dirty="0"/>
              <a:t>Early Space Programs: Mercury, Gemini and Apollo</a:t>
            </a:r>
          </a:p>
        </p:txBody>
      </p:sp>
      <p:sp>
        <p:nvSpPr>
          <p:cNvPr id="3" name="Content Placeholder 2">
            <a:extLst>
              <a:ext uri="{FF2B5EF4-FFF2-40B4-BE49-F238E27FC236}">
                <a16:creationId xmlns:a16="http://schemas.microsoft.com/office/drawing/2014/main" id="{C07FD4B1-0DE4-4253-B25D-732F15C75F5C}"/>
              </a:ext>
            </a:extLst>
          </p:cNvPr>
          <p:cNvSpPr>
            <a:spLocks noGrp="1"/>
          </p:cNvSpPr>
          <p:nvPr>
            <p:ph idx="1"/>
          </p:nvPr>
        </p:nvSpPr>
        <p:spPr>
          <a:xfrm>
            <a:off x="326572" y="1709576"/>
            <a:ext cx="5976257" cy="4805363"/>
          </a:xfrm>
        </p:spPr>
        <p:txBody>
          <a:bodyPr>
            <a:normAutofit/>
          </a:bodyPr>
          <a:lstStyle/>
          <a:p>
            <a:r>
              <a:rPr lang="en-US" sz="2000" dirty="0"/>
              <a:t>Mercury space suit allowed for manning the  spacecraft around Earth and to investigate man's ability to function in space</a:t>
            </a:r>
          </a:p>
          <a:p>
            <a:r>
              <a:rPr lang="en-US" sz="2000" dirty="0"/>
              <a:t>Mercury space suit was adapted from Navy Mark IV flight suit (open loop vs. closed loop breathing system)</a:t>
            </a:r>
          </a:p>
          <a:p>
            <a:r>
              <a:rPr lang="en-US" sz="2000" dirty="0"/>
              <a:t>In the early days of the US space program, NASA recruited astronauts from a pool of exclusively male military pilots</a:t>
            </a:r>
          </a:p>
          <a:p>
            <a:r>
              <a:rPr lang="en-US" sz="2000" dirty="0"/>
              <a:t>5’11” was the selection height limit, which was set due to the small size of the Mercury capsule</a:t>
            </a:r>
          </a:p>
          <a:p>
            <a:endParaRPr lang="en-US" sz="2000" dirty="0"/>
          </a:p>
          <a:p>
            <a:endParaRPr lang="en-US" sz="2000" dirty="0"/>
          </a:p>
        </p:txBody>
      </p:sp>
      <p:sp>
        <p:nvSpPr>
          <p:cNvPr id="4" name="Slide Number Placeholder 3">
            <a:extLst>
              <a:ext uri="{FF2B5EF4-FFF2-40B4-BE49-F238E27FC236}">
                <a16:creationId xmlns:a16="http://schemas.microsoft.com/office/drawing/2014/main" id="{B14B0C86-5DD2-470F-9B8C-ED1AD4545D53}"/>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3</a:t>
            </a:fld>
            <a:endParaRPr lang="en-US" dirty="0">
              <a:solidFill>
                <a:srgbClr val="1F497D"/>
              </a:solidFill>
            </a:endParaRPr>
          </a:p>
        </p:txBody>
      </p:sp>
      <p:pic>
        <p:nvPicPr>
          <p:cNvPr id="6" name="Picture 5">
            <a:extLst>
              <a:ext uri="{FF2B5EF4-FFF2-40B4-BE49-F238E27FC236}">
                <a16:creationId xmlns:a16="http://schemas.microsoft.com/office/drawing/2014/main" id="{9F03661A-0F26-4BC6-9B3A-E9271DCCDC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1698" y="1520575"/>
            <a:ext cx="4448633" cy="4805363"/>
          </a:xfrm>
          <a:prstGeom prst="rect">
            <a:avLst/>
          </a:prstGeom>
        </p:spPr>
      </p:pic>
      <p:sp>
        <p:nvSpPr>
          <p:cNvPr id="7" name="TextBox 6">
            <a:extLst>
              <a:ext uri="{FF2B5EF4-FFF2-40B4-BE49-F238E27FC236}">
                <a16:creationId xmlns:a16="http://schemas.microsoft.com/office/drawing/2014/main" id="{9C63ED5F-546C-4759-AE82-B7A8369B7750}"/>
              </a:ext>
            </a:extLst>
          </p:cNvPr>
          <p:cNvSpPr txBox="1"/>
          <p:nvPr/>
        </p:nvSpPr>
        <p:spPr>
          <a:xfrm>
            <a:off x="8420532" y="6339280"/>
            <a:ext cx="1410964" cy="307777"/>
          </a:xfrm>
          <a:prstGeom prst="rect">
            <a:avLst/>
          </a:prstGeom>
          <a:noFill/>
        </p:spPr>
        <p:txBody>
          <a:bodyPr wrap="none" rtlCol="0">
            <a:spAutoFit/>
          </a:bodyPr>
          <a:lstStyle/>
          <a:p>
            <a:r>
              <a:rPr lang="en-US" sz="1400" i="1" dirty="0">
                <a:latin typeface="Arial"/>
                <a:cs typeface="Arial"/>
              </a:rPr>
              <a:t>The ‘Mercury 7’</a:t>
            </a:r>
          </a:p>
        </p:txBody>
      </p:sp>
    </p:spTree>
    <p:extLst>
      <p:ext uri="{BB962C8B-B14F-4D97-AF65-F5344CB8AC3E}">
        <p14:creationId xmlns:p14="http://schemas.microsoft.com/office/powerpoint/2010/main" val="1780375728"/>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F761-519F-4609-9014-34AC5087E8C9}"/>
              </a:ext>
            </a:extLst>
          </p:cNvPr>
          <p:cNvSpPr>
            <a:spLocks noGrp="1"/>
          </p:cNvSpPr>
          <p:nvPr>
            <p:ph type="title"/>
          </p:nvPr>
        </p:nvSpPr>
        <p:spPr>
          <a:xfrm>
            <a:off x="217714" y="234949"/>
            <a:ext cx="10515600" cy="892175"/>
          </a:xfrm>
        </p:spPr>
        <p:txBody>
          <a:bodyPr/>
          <a:lstStyle/>
          <a:p>
            <a:r>
              <a:rPr lang="en-US" dirty="0"/>
              <a:t>Gemini Program – the First US EVAs</a:t>
            </a:r>
          </a:p>
        </p:txBody>
      </p:sp>
      <p:sp>
        <p:nvSpPr>
          <p:cNvPr id="3" name="Content Placeholder 2">
            <a:extLst>
              <a:ext uri="{FF2B5EF4-FFF2-40B4-BE49-F238E27FC236}">
                <a16:creationId xmlns:a16="http://schemas.microsoft.com/office/drawing/2014/main" id="{BD1A8CE0-B072-4FB7-BC42-78CCF9A05F9D}"/>
              </a:ext>
            </a:extLst>
          </p:cNvPr>
          <p:cNvSpPr>
            <a:spLocks noGrp="1"/>
          </p:cNvSpPr>
          <p:nvPr>
            <p:ph idx="1"/>
          </p:nvPr>
        </p:nvSpPr>
        <p:spPr>
          <a:xfrm>
            <a:off x="314922" y="1550987"/>
            <a:ext cx="5609472" cy="4805363"/>
          </a:xfrm>
        </p:spPr>
        <p:txBody>
          <a:bodyPr>
            <a:normAutofit/>
          </a:bodyPr>
          <a:lstStyle/>
          <a:p>
            <a:r>
              <a:rPr lang="en-US" sz="2000" b="0" dirty="0"/>
              <a:t>The Gemini program saw the first US Extra-Vehicular Activity (EVA)</a:t>
            </a:r>
          </a:p>
          <a:p>
            <a:r>
              <a:rPr lang="en-US" sz="2000" b="0" dirty="0"/>
              <a:t>Gemini suits were primarily soft, and custom tailored to the wearer, with sizing adjustments available in the arms and legs for any additional customization after construction</a:t>
            </a:r>
          </a:p>
          <a:p>
            <a:r>
              <a:rPr lang="en-US" sz="2000" b="0" dirty="0"/>
              <a:t>EVA activity was minimal, and primarily focused on determining if it was even feasible</a:t>
            </a:r>
          </a:p>
          <a:p>
            <a:r>
              <a:rPr lang="en-US" sz="2000" dirty="0"/>
              <a:t>Due to the very high workloads associated with moving the stiff suit away from its neutral posture, as well as challenges with EVA restraints and helmet fogging, several Gemini EVAs were aborted early</a:t>
            </a:r>
          </a:p>
        </p:txBody>
      </p:sp>
      <p:sp>
        <p:nvSpPr>
          <p:cNvPr id="4" name="Slide Number Placeholder 3">
            <a:extLst>
              <a:ext uri="{FF2B5EF4-FFF2-40B4-BE49-F238E27FC236}">
                <a16:creationId xmlns:a16="http://schemas.microsoft.com/office/drawing/2014/main" id="{CA94949A-6875-4EFC-9279-816AC5400100}"/>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4</a:t>
            </a:fld>
            <a:endParaRPr lang="en-US" dirty="0">
              <a:solidFill>
                <a:srgbClr val="1F497D"/>
              </a:solidFill>
            </a:endParaRPr>
          </a:p>
        </p:txBody>
      </p:sp>
      <p:pic>
        <p:nvPicPr>
          <p:cNvPr id="1026" name="Picture 2" descr="Gemini - May 1965">
            <a:extLst>
              <a:ext uri="{FF2B5EF4-FFF2-40B4-BE49-F238E27FC236}">
                <a16:creationId xmlns:a16="http://schemas.microsoft.com/office/drawing/2014/main" id="{D230365C-F2CD-4A18-8237-6FDE437B785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678201" y="1486370"/>
            <a:ext cx="5198877" cy="46397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48F6547-0774-4FC8-8D41-2762A6F7AA26}"/>
              </a:ext>
            </a:extLst>
          </p:cNvPr>
          <p:cNvSpPr txBox="1"/>
          <p:nvPr/>
        </p:nvSpPr>
        <p:spPr>
          <a:xfrm>
            <a:off x="8856324" y="6138635"/>
            <a:ext cx="1451038" cy="307777"/>
          </a:xfrm>
          <a:prstGeom prst="rect">
            <a:avLst/>
          </a:prstGeom>
          <a:noFill/>
        </p:spPr>
        <p:txBody>
          <a:bodyPr wrap="none" rtlCol="0">
            <a:spAutoFit/>
          </a:bodyPr>
          <a:lstStyle/>
          <a:p>
            <a:r>
              <a:rPr lang="en-US" sz="1400" i="1" dirty="0">
                <a:latin typeface="Arial"/>
                <a:cs typeface="Arial"/>
              </a:rPr>
              <a:t>Gemini EV Suit</a:t>
            </a:r>
          </a:p>
        </p:txBody>
      </p:sp>
    </p:spTree>
    <p:extLst>
      <p:ext uri="{BB962C8B-B14F-4D97-AF65-F5344CB8AC3E}">
        <p14:creationId xmlns:p14="http://schemas.microsoft.com/office/powerpoint/2010/main" val="2268029503"/>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74C3-E2A9-41E5-8E68-EFC01EADBE9B}"/>
              </a:ext>
            </a:extLst>
          </p:cNvPr>
          <p:cNvSpPr>
            <a:spLocks noGrp="1"/>
          </p:cNvSpPr>
          <p:nvPr>
            <p:ph type="title"/>
          </p:nvPr>
        </p:nvSpPr>
        <p:spPr>
          <a:xfrm>
            <a:off x="140369" y="206172"/>
            <a:ext cx="10515600" cy="892175"/>
          </a:xfrm>
        </p:spPr>
        <p:txBody>
          <a:bodyPr/>
          <a:lstStyle/>
          <a:p>
            <a:r>
              <a:rPr lang="en-US" dirty="0"/>
              <a:t>Apollo A7LB – Walking on the Moon</a:t>
            </a:r>
          </a:p>
        </p:txBody>
      </p:sp>
      <p:sp>
        <p:nvSpPr>
          <p:cNvPr id="3" name="Content Placeholder 2">
            <a:extLst>
              <a:ext uri="{FF2B5EF4-FFF2-40B4-BE49-F238E27FC236}">
                <a16:creationId xmlns:a16="http://schemas.microsoft.com/office/drawing/2014/main" id="{4E4ABC81-A409-433A-9184-2A2658F19E0E}"/>
              </a:ext>
            </a:extLst>
          </p:cNvPr>
          <p:cNvSpPr>
            <a:spLocks noGrp="1"/>
          </p:cNvSpPr>
          <p:nvPr>
            <p:ph idx="1"/>
          </p:nvPr>
        </p:nvSpPr>
        <p:spPr>
          <a:xfrm>
            <a:off x="164431" y="1550987"/>
            <a:ext cx="6682483" cy="4805363"/>
          </a:xfrm>
        </p:spPr>
        <p:txBody>
          <a:bodyPr>
            <a:normAutofit/>
          </a:bodyPr>
          <a:lstStyle/>
          <a:p>
            <a:r>
              <a:rPr lang="en-US" sz="2000" b="0" dirty="0"/>
              <a:t>The Apollo A7LB, the lunar walking suit, was custom tailored to each astronaut, but with certain limitations</a:t>
            </a:r>
          </a:p>
          <a:p>
            <a:pPr lvl="1">
              <a:buFont typeface="Courier New" panose="02070309020205020404" pitchFamily="49" charset="0"/>
              <a:buChar char="o"/>
            </a:pPr>
            <a:r>
              <a:rPr lang="en-US" sz="1600" b="0" dirty="0"/>
              <a:t>One of the crewmembers had interferences between his biceps and the standard arm disconnect size. He also had to have a custom-sized elbow convolute built for his suit, since the standard convolute was too long</a:t>
            </a:r>
          </a:p>
          <a:p>
            <a:pPr lvl="1">
              <a:buFont typeface="Courier New" panose="02070309020205020404" pitchFamily="49" charset="0"/>
              <a:buChar char="o"/>
            </a:pPr>
            <a:r>
              <a:rPr lang="en-US" sz="1600" b="0" dirty="0"/>
              <a:t>One crewmember had to have a custom helmet built, because the standard helmet size did not fit his head</a:t>
            </a:r>
          </a:p>
          <a:p>
            <a:r>
              <a:rPr lang="en-US" sz="2000" dirty="0"/>
              <a:t>Even with highly standardized crewmember body shapes and sizes, and custom tailoring of suits, there were suit fit issues</a:t>
            </a:r>
          </a:p>
        </p:txBody>
      </p:sp>
      <p:sp>
        <p:nvSpPr>
          <p:cNvPr id="4" name="Slide Number Placeholder 3">
            <a:extLst>
              <a:ext uri="{FF2B5EF4-FFF2-40B4-BE49-F238E27FC236}">
                <a16:creationId xmlns:a16="http://schemas.microsoft.com/office/drawing/2014/main" id="{173C6506-147C-41C8-B86D-487F0F99ED07}"/>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5</a:t>
            </a:fld>
            <a:endParaRPr lang="en-US" dirty="0">
              <a:solidFill>
                <a:srgbClr val="1F497D"/>
              </a:solidFill>
            </a:endParaRPr>
          </a:p>
        </p:txBody>
      </p:sp>
      <p:pic>
        <p:nvPicPr>
          <p:cNvPr id="5" name="Picture 4">
            <a:extLst>
              <a:ext uri="{FF2B5EF4-FFF2-40B4-BE49-F238E27FC236}">
                <a16:creationId xmlns:a16="http://schemas.microsoft.com/office/drawing/2014/main" id="{56A808BC-B8F5-4865-9BDB-F8DE650D2BCB}"/>
              </a:ext>
            </a:extLst>
          </p:cNvPr>
          <p:cNvPicPr>
            <a:picLocks noChangeAspect="1"/>
          </p:cNvPicPr>
          <p:nvPr/>
        </p:nvPicPr>
        <p:blipFill>
          <a:blip r:embed="rId3"/>
          <a:stretch>
            <a:fillRect/>
          </a:stretch>
        </p:blipFill>
        <p:spPr>
          <a:xfrm>
            <a:off x="7931649" y="1441942"/>
            <a:ext cx="3622928" cy="4805363"/>
          </a:xfrm>
          <a:prstGeom prst="rect">
            <a:avLst/>
          </a:prstGeom>
        </p:spPr>
      </p:pic>
      <p:sp>
        <p:nvSpPr>
          <p:cNvPr id="6" name="TextBox 5">
            <a:extLst>
              <a:ext uri="{FF2B5EF4-FFF2-40B4-BE49-F238E27FC236}">
                <a16:creationId xmlns:a16="http://schemas.microsoft.com/office/drawing/2014/main" id="{D87D39D3-5C32-4038-9DB9-BA6FABABE596}"/>
              </a:ext>
            </a:extLst>
          </p:cNvPr>
          <p:cNvSpPr txBox="1"/>
          <p:nvPr/>
        </p:nvSpPr>
        <p:spPr>
          <a:xfrm>
            <a:off x="9289431" y="6212781"/>
            <a:ext cx="907364" cy="307777"/>
          </a:xfrm>
          <a:prstGeom prst="rect">
            <a:avLst/>
          </a:prstGeom>
          <a:noFill/>
        </p:spPr>
        <p:txBody>
          <a:bodyPr wrap="none" rtlCol="0">
            <a:spAutoFit/>
          </a:bodyPr>
          <a:lstStyle/>
          <a:p>
            <a:r>
              <a:rPr lang="en-US" sz="1400" i="1" dirty="0">
                <a:latin typeface="Arial"/>
                <a:cs typeface="Arial"/>
              </a:rPr>
              <a:t>EV A7LB</a:t>
            </a:r>
          </a:p>
        </p:txBody>
      </p:sp>
    </p:spTree>
    <p:extLst>
      <p:ext uri="{BB962C8B-B14F-4D97-AF65-F5344CB8AC3E}">
        <p14:creationId xmlns:p14="http://schemas.microsoft.com/office/powerpoint/2010/main" val="3805595829"/>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A5F7-8B55-4DAF-B711-3EC460510B0F}"/>
              </a:ext>
            </a:extLst>
          </p:cNvPr>
          <p:cNvSpPr>
            <a:spLocks noGrp="1"/>
          </p:cNvSpPr>
          <p:nvPr>
            <p:ph type="title"/>
          </p:nvPr>
        </p:nvSpPr>
        <p:spPr>
          <a:xfrm>
            <a:off x="140369" y="203146"/>
            <a:ext cx="10515600" cy="892175"/>
          </a:xfrm>
        </p:spPr>
        <p:txBody>
          <a:bodyPr/>
          <a:lstStyle/>
          <a:p>
            <a:r>
              <a:rPr lang="en-US" dirty="0"/>
              <a:t>The Space Shuttle Program</a:t>
            </a:r>
          </a:p>
        </p:txBody>
      </p:sp>
      <p:sp>
        <p:nvSpPr>
          <p:cNvPr id="3" name="Content Placeholder 2">
            <a:extLst>
              <a:ext uri="{FF2B5EF4-FFF2-40B4-BE49-F238E27FC236}">
                <a16:creationId xmlns:a16="http://schemas.microsoft.com/office/drawing/2014/main" id="{A2F37668-1D80-4648-9001-5F8AE209B90A}"/>
              </a:ext>
            </a:extLst>
          </p:cNvPr>
          <p:cNvSpPr>
            <a:spLocks noGrp="1"/>
          </p:cNvSpPr>
          <p:nvPr>
            <p:ph idx="1"/>
          </p:nvPr>
        </p:nvSpPr>
        <p:spPr>
          <a:xfrm>
            <a:off x="164431" y="1568947"/>
            <a:ext cx="5547910" cy="4805363"/>
          </a:xfrm>
        </p:spPr>
        <p:txBody>
          <a:bodyPr/>
          <a:lstStyle/>
          <a:p>
            <a:r>
              <a:rPr lang="en-US" sz="2000" b="0" dirty="0"/>
              <a:t>The Space Shuttle program saw a much wider ranges in body dimensions, as selection requirements were relaxed to include females and to allow the astronaut office to represent a more diverse cross section of the population</a:t>
            </a:r>
          </a:p>
          <a:p>
            <a:r>
              <a:rPr lang="en-US" sz="2000" b="0" dirty="0"/>
              <a:t>Because of the large number of EV crewmembers, and because of their diversity in size, NASA had to take a different approach to building EVA suits for their new astronaut corps</a:t>
            </a:r>
          </a:p>
        </p:txBody>
      </p:sp>
      <p:sp>
        <p:nvSpPr>
          <p:cNvPr id="4" name="Slide Number Placeholder 3">
            <a:extLst>
              <a:ext uri="{FF2B5EF4-FFF2-40B4-BE49-F238E27FC236}">
                <a16:creationId xmlns:a16="http://schemas.microsoft.com/office/drawing/2014/main" id="{0DFDDB72-B03F-45A4-90EC-C8391F3A4544}"/>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6</a:t>
            </a:fld>
            <a:endParaRPr lang="en-US" dirty="0">
              <a:solidFill>
                <a:srgbClr val="1F497D"/>
              </a:solidFill>
            </a:endParaRPr>
          </a:p>
        </p:txBody>
      </p:sp>
      <p:sp>
        <p:nvSpPr>
          <p:cNvPr id="7" name="TextBox 6">
            <a:extLst>
              <a:ext uri="{FF2B5EF4-FFF2-40B4-BE49-F238E27FC236}">
                <a16:creationId xmlns:a16="http://schemas.microsoft.com/office/drawing/2014/main" id="{9221ED7D-FCCD-42EB-A38F-AC74EB2755B9}"/>
              </a:ext>
            </a:extLst>
          </p:cNvPr>
          <p:cNvSpPr txBox="1"/>
          <p:nvPr/>
        </p:nvSpPr>
        <p:spPr>
          <a:xfrm>
            <a:off x="8579689" y="6050767"/>
            <a:ext cx="1409360" cy="307777"/>
          </a:xfrm>
          <a:prstGeom prst="rect">
            <a:avLst/>
          </a:prstGeom>
          <a:noFill/>
        </p:spPr>
        <p:txBody>
          <a:bodyPr wrap="none" rtlCol="0">
            <a:spAutoFit/>
          </a:bodyPr>
          <a:lstStyle/>
          <a:p>
            <a:r>
              <a:rPr lang="en-US" sz="1400" i="1" dirty="0">
                <a:latin typeface="Arial"/>
                <a:cs typeface="Arial"/>
              </a:rPr>
              <a:t>STS-125 Crew</a:t>
            </a:r>
          </a:p>
        </p:txBody>
      </p:sp>
      <p:pic>
        <p:nvPicPr>
          <p:cNvPr id="5" name="Picture 4">
            <a:extLst>
              <a:ext uri="{FF2B5EF4-FFF2-40B4-BE49-F238E27FC236}">
                <a16:creationId xmlns:a16="http://schemas.microsoft.com/office/drawing/2014/main" id="{CDFC09F6-43EE-47F5-8DA6-08A401BF2DA8}"/>
              </a:ext>
            </a:extLst>
          </p:cNvPr>
          <p:cNvPicPr>
            <a:picLocks noChangeAspect="1"/>
          </p:cNvPicPr>
          <p:nvPr/>
        </p:nvPicPr>
        <p:blipFill>
          <a:blip r:embed="rId3"/>
          <a:stretch>
            <a:fillRect/>
          </a:stretch>
        </p:blipFill>
        <p:spPr>
          <a:xfrm>
            <a:off x="6458353" y="1552896"/>
            <a:ext cx="5547910" cy="4438328"/>
          </a:xfrm>
          <a:prstGeom prst="rect">
            <a:avLst/>
          </a:prstGeom>
        </p:spPr>
      </p:pic>
    </p:spTree>
    <p:extLst>
      <p:ext uri="{BB962C8B-B14F-4D97-AF65-F5344CB8AC3E}">
        <p14:creationId xmlns:p14="http://schemas.microsoft.com/office/powerpoint/2010/main" val="3642856653"/>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D271F-43A6-492B-89F4-D0926C59D69C}"/>
              </a:ext>
            </a:extLst>
          </p:cNvPr>
          <p:cNvSpPr>
            <a:spLocks noGrp="1"/>
          </p:cNvSpPr>
          <p:nvPr>
            <p:ph type="title"/>
          </p:nvPr>
        </p:nvSpPr>
        <p:spPr>
          <a:xfrm>
            <a:off x="140369" y="201639"/>
            <a:ext cx="10515600" cy="892175"/>
          </a:xfrm>
        </p:spPr>
        <p:txBody>
          <a:bodyPr/>
          <a:lstStyle/>
          <a:p>
            <a:r>
              <a:rPr lang="en-US" dirty="0"/>
              <a:t>The Space Shuttle EMU and the First All-Female EVA</a:t>
            </a:r>
          </a:p>
        </p:txBody>
      </p:sp>
      <p:sp>
        <p:nvSpPr>
          <p:cNvPr id="3" name="Content Placeholder 2">
            <a:extLst>
              <a:ext uri="{FF2B5EF4-FFF2-40B4-BE49-F238E27FC236}">
                <a16:creationId xmlns:a16="http://schemas.microsoft.com/office/drawing/2014/main" id="{BB823537-CA49-4FEB-9F85-E7465969C833}"/>
              </a:ext>
            </a:extLst>
          </p:cNvPr>
          <p:cNvSpPr>
            <a:spLocks noGrp="1"/>
          </p:cNvSpPr>
          <p:nvPr>
            <p:ph idx="1"/>
          </p:nvPr>
        </p:nvSpPr>
        <p:spPr>
          <a:xfrm>
            <a:off x="164431" y="1614875"/>
            <a:ext cx="5424755" cy="4805363"/>
          </a:xfrm>
        </p:spPr>
        <p:txBody>
          <a:bodyPr>
            <a:normAutofit/>
          </a:bodyPr>
          <a:lstStyle/>
          <a:p>
            <a:r>
              <a:rPr lang="en-US" sz="2000" dirty="0"/>
              <a:t>The Space Shuttle Extravehicular Mobility Unit (EMU) was designed with separable components that could be swapped out to allow resizing and customization, enabling a wider range of crewmembers to perform EVA than ever before</a:t>
            </a:r>
          </a:p>
          <a:p>
            <a:r>
              <a:rPr lang="en-US" sz="2000" dirty="0"/>
              <a:t>On October 18th, 2019, the first all-female EVA was successfully completed by the team of Jessica Meir and Christina Koch</a:t>
            </a:r>
          </a:p>
          <a:p>
            <a:endParaRPr lang="en-US" sz="2000" b="0" dirty="0"/>
          </a:p>
        </p:txBody>
      </p:sp>
      <p:sp>
        <p:nvSpPr>
          <p:cNvPr id="4" name="Slide Number Placeholder 3">
            <a:extLst>
              <a:ext uri="{FF2B5EF4-FFF2-40B4-BE49-F238E27FC236}">
                <a16:creationId xmlns:a16="http://schemas.microsoft.com/office/drawing/2014/main" id="{8D314A93-AC1C-4CBB-8A38-4FF8C52DDB90}"/>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7</a:t>
            </a:fld>
            <a:endParaRPr lang="en-US" dirty="0">
              <a:solidFill>
                <a:srgbClr val="1F497D"/>
              </a:solidFill>
            </a:endParaRPr>
          </a:p>
        </p:txBody>
      </p:sp>
      <p:sp>
        <p:nvSpPr>
          <p:cNvPr id="6" name="TextBox 5">
            <a:extLst>
              <a:ext uri="{FF2B5EF4-FFF2-40B4-BE49-F238E27FC236}">
                <a16:creationId xmlns:a16="http://schemas.microsoft.com/office/drawing/2014/main" id="{BCD54657-1F82-4929-BA5D-E46DFEA900BC}"/>
              </a:ext>
            </a:extLst>
          </p:cNvPr>
          <p:cNvSpPr txBox="1"/>
          <p:nvPr/>
        </p:nvSpPr>
        <p:spPr>
          <a:xfrm>
            <a:off x="5834742" y="5662765"/>
            <a:ext cx="6068543" cy="307777"/>
          </a:xfrm>
          <a:prstGeom prst="rect">
            <a:avLst/>
          </a:prstGeom>
          <a:noFill/>
        </p:spPr>
        <p:txBody>
          <a:bodyPr wrap="square" rtlCol="0">
            <a:spAutoFit/>
          </a:bodyPr>
          <a:lstStyle/>
          <a:p>
            <a:pPr algn="ctr"/>
            <a:r>
              <a:rPr lang="en-US" sz="1400" i="1" dirty="0">
                <a:latin typeface="Arial"/>
                <a:cs typeface="Arial"/>
              </a:rPr>
              <a:t>NASA astronauts Jessica Meir (left) and Christina Koch (right)</a:t>
            </a:r>
          </a:p>
        </p:txBody>
      </p:sp>
      <p:pic>
        <p:nvPicPr>
          <p:cNvPr id="7" name="Picture 6">
            <a:extLst>
              <a:ext uri="{FF2B5EF4-FFF2-40B4-BE49-F238E27FC236}">
                <a16:creationId xmlns:a16="http://schemas.microsoft.com/office/drawing/2014/main" id="{B3B9ECC0-6A86-4F63-83D9-CC73BD754FF0}"/>
              </a:ext>
            </a:extLst>
          </p:cNvPr>
          <p:cNvPicPr>
            <a:picLocks noChangeAspect="1"/>
          </p:cNvPicPr>
          <p:nvPr/>
        </p:nvPicPr>
        <p:blipFill>
          <a:blip r:embed="rId3"/>
          <a:stretch>
            <a:fillRect/>
          </a:stretch>
        </p:blipFill>
        <p:spPr>
          <a:xfrm>
            <a:off x="5834742" y="1614875"/>
            <a:ext cx="6068543" cy="4045696"/>
          </a:xfrm>
          <a:prstGeom prst="rect">
            <a:avLst/>
          </a:prstGeom>
        </p:spPr>
      </p:pic>
    </p:spTree>
    <p:extLst>
      <p:ext uri="{BB962C8B-B14F-4D97-AF65-F5344CB8AC3E}">
        <p14:creationId xmlns:p14="http://schemas.microsoft.com/office/powerpoint/2010/main" val="4245567833"/>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D271F-43A6-492B-89F4-D0926C59D69C}"/>
              </a:ext>
            </a:extLst>
          </p:cNvPr>
          <p:cNvSpPr>
            <a:spLocks noGrp="1"/>
          </p:cNvSpPr>
          <p:nvPr>
            <p:ph type="title"/>
          </p:nvPr>
        </p:nvSpPr>
        <p:spPr>
          <a:xfrm>
            <a:off x="140369" y="201639"/>
            <a:ext cx="10515600" cy="892175"/>
          </a:xfrm>
        </p:spPr>
        <p:txBody>
          <a:bodyPr/>
          <a:lstStyle/>
          <a:p>
            <a:r>
              <a:rPr lang="en-US" dirty="0" err="1"/>
              <a:t>xEMU</a:t>
            </a:r>
            <a:r>
              <a:rPr lang="en-US" dirty="0"/>
              <a:t>: Design for a Wide Range of Population Accommodation</a:t>
            </a:r>
          </a:p>
        </p:txBody>
      </p:sp>
      <p:sp>
        <p:nvSpPr>
          <p:cNvPr id="3" name="Content Placeholder 2">
            <a:extLst>
              <a:ext uri="{FF2B5EF4-FFF2-40B4-BE49-F238E27FC236}">
                <a16:creationId xmlns:a16="http://schemas.microsoft.com/office/drawing/2014/main" id="{BB823537-CA49-4FEB-9F85-E7465969C833}"/>
              </a:ext>
            </a:extLst>
          </p:cNvPr>
          <p:cNvSpPr>
            <a:spLocks noGrp="1"/>
          </p:cNvSpPr>
          <p:nvPr>
            <p:ph idx="1"/>
          </p:nvPr>
        </p:nvSpPr>
        <p:spPr>
          <a:xfrm>
            <a:off x="164431" y="1614875"/>
            <a:ext cx="5931569" cy="4805363"/>
          </a:xfrm>
        </p:spPr>
        <p:txBody>
          <a:bodyPr>
            <a:normAutofit/>
          </a:bodyPr>
          <a:lstStyle/>
          <a:p>
            <a:r>
              <a:rPr lang="en-US" sz="2000" dirty="0"/>
              <a:t>Following the retirement of the space shuttle, NASA began a development program to create a spacesuit that would attempt to accommodate an even wider range of body shapes and sizes</a:t>
            </a:r>
          </a:p>
          <a:p>
            <a:r>
              <a:rPr lang="en-US" sz="2000" dirty="0"/>
              <a:t>The new suit would have advanced mobility features to allow astronauts to walk on the lunar surface or efficiently perform EVAs in microgravity</a:t>
            </a:r>
          </a:p>
          <a:p>
            <a:r>
              <a:rPr lang="en-US" sz="2000" dirty="0"/>
              <a:t>3D models of the human body were used early in the design process to confirm hardware size and shape, and functional testing in 3D printed mockups was used to assess accommodation for small to large sized subjects.</a:t>
            </a:r>
          </a:p>
        </p:txBody>
      </p:sp>
      <p:sp>
        <p:nvSpPr>
          <p:cNvPr id="4" name="Slide Number Placeholder 3">
            <a:extLst>
              <a:ext uri="{FF2B5EF4-FFF2-40B4-BE49-F238E27FC236}">
                <a16:creationId xmlns:a16="http://schemas.microsoft.com/office/drawing/2014/main" id="{8D314A93-AC1C-4CBB-8A38-4FF8C52DDB90}"/>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8</a:t>
            </a:fld>
            <a:endParaRPr lang="en-US" dirty="0">
              <a:solidFill>
                <a:srgbClr val="1F497D"/>
              </a:solidFill>
            </a:endParaRPr>
          </a:p>
        </p:txBody>
      </p:sp>
      <p:pic>
        <p:nvPicPr>
          <p:cNvPr id="8" name="Picture 2" descr="This rendering shows a digital fit check of astronaut with the xEMU upper torso">
            <a:extLst>
              <a:ext uri="{FF2B5EF4-FFF2-40B4-BE49-F238E27FC236}">
                <a16:creationId xmlns:a16="http://schemas.microsoft.com/office/drawing/2014/main" id="{31F0838B-DEA4-42B5-A87F-F02475E58D0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51767" y="1658418"/>
            <a:ext cx="3886331" cy="31894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92DB524-275F-4865-8808-26C29108DA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84970" y="2191521"/>
            <a:ext cx="684874" cy="2656368"/>
          </a:xfrm>
          <a:prstGeom prst="rect">
            <a:avLst/>
          </a:prstGeom>
        </p:spPr>
      </p:pic>
      <p:pic>
        <p:nvPicPr>
          <p:cNvPr id="11" name="Picture 10">
            <a:extLst>
              <a:ext uri="{FF2B5EF4-FFF2-40B4-BE49-F238E27FC236}">
                <a16:creationId xmlns:a16="http://schemas.microsoft.com/office/drawing/2014/main" id="{C0EC650E-99D7-45DC-9771-0D873E4D60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63425" y="1500470"/>
            <a:ext cx="723312" cy="3347419"/>
          </a:xfrm>
          <a:prstGeom prst="rect">
            <a:avLst/>
          </a:prstGeom>
        </p:spPr>
      </p:pic>
      <p:sp>
        <p:nvSpPr>
          <p:cNvPr id="13" name="TextBox 12">
            <a:extLst>
              <a:ext uri="{FF2B5EF4-FFF2-40B4-BE49-F238E27FC236}">
                <a16:creationId xmlns:a16="http://schemas.microsoft.com/office/drawing/2014/main" id="{F4279746-80EC-4FB6-BC22-D4EE1996DD52}"/>
              </a:ext>
            </a:extLst>
          </p:cNvPr>
          <p:cNvSpPr txBox="1"/>
          <p:nvPr/>
        </p:nvSpPr>
        <p:spPr>
          <a:xfrm>
            <a:off x="7438940" y="5078899"/>
            <a:ext cx="4339403" cy="523220"/>
          </a:xfrm>
          <a:prstGeom prst="rect">
            <a:avLst/>
          </a:prstGeom>
          <a:noFill/>
        </p:spPr>
        <p:txBody>
          <a:bodyPr wrap="square" rtlCol="0">
            <a:spAutoFit/>
          </a:bodyPr>
          <a:lstStyle/>
          <a:p>
            <a:pPr algn="ctr"/>
            <a:r>
              <a:rPr lang="en-US" sz="1400" i="1" dirty="0">
                <a:latin typeface="Arial"/>
                <a:cs typeface="Arial"/>
              </a:rPr>
              <a:t>Virtual fit testing of the </a:t>
            </a:r>
            <a:r>
              <a:rPr lang="en-US" sz="1400" i="1" dirty="0" err="1">
                <a:latin typeface="Arial"/>
                <a:cs typeface="Arial"/>
              </a:rPr>
              <a:t>xEMU</a:t>
            </a:r>
            <a:r>
              <a:rPr lang="en-US" sz="1400" i="1" dirty="0">
                <a:latin typeface="Arial"/>
                <a:cs typeface="Arial"/>
              </a:rPr>
              <a:t> HUT (Left)</a:t>
            </a:r>
          </a:p>
          <a:p>
            <a:pPr algn="ctr"/>
            <a:r>
              <a:rPr lang="en-US" sz="1400" i="1" dirty="0">
                <a:latin typeface="Arial"/>
                <a:cs typeface="Arial"/>
              </a:rPr>
              <a:t>Analysis of Multiple Component Interactions (Right)</a:t>
            </a:r>
          </a:p>
        </p:txBody>
      </p:sp>
    </p:spTree>
    <p:extLst>
      <p:ext uri="{BB962C8B-B14F-4D97-AF65-F5344CB8AC3E}">
        <p14:creationId xmlns:p14="http://schemas.microsoft.com/office/powerpoint/2010/main" val="2372680087"/>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84B6-9524-4AB3-BA88-9F61A300B56E}"/>
              </a:ext>
            </a:extLst>
          </p:cNvPr>
          <p:cNvSpPr>
            <a:spLocks noGrp="1"/>
          </p:cNvSpPr>
          <p:nvPr>
            <p:ph type="title"/>
          </p:nvPr>
        </p:nvSpPr>
        <p:spPr>
          <a:xfrm>
            <a:off x="140369" y="234949"/>
            <a:ext cx="10515600" cy="892175"/>
          </a:xfrm>
        </p:spPr>
        <p:txBody>
          <a:bodyPr/>
          <a:lstStyle/>
          <a:p>
            <a:r>
              <a:rPr lang="en-US" dirty="0"/>
              <a:t>Conclusion</a:t>
            </a:r>
          </a:p>
        </p:txBody>
      </p:sp>
      <p:sp>
        <p:nvSpPr>
          <p:cNvPr id="3" name="Content Placeholder 2">
            <a:extLst>
              <a:ext uri="{FF2B5EF4-FFF2-40B4-BE49-F238E27FC236}">
                <a16:creationId xmlns:a16="http://schemas.microsoft.com/office/drawing/2014/main" id="{1F8F7F67-3624-41A5-82F7-BBAA7DA14D9A}"/>
              </a:ext>
            </a:extLst>
          </p:cNvPr>
          <p:cNvSpPr>
            <a:spLocks noGrp="1"/>
          </p:cNvSpPr>
          <p:nvPr>
            <p:ph idx="1"/>
          </p:nvPr>
        </p:nvSpPr>
        <p:spPr>
          <a:xfrm>
            <a:off x="218089" y="1544718"/>
            <a:ext cx="11597859" cy="4805363"/>
          </a:xfrm>
        </p:spPr>
        <p:txBody>
          <a:bodyPr>
            <a:normAutofit/>
          </a:bodyPr>
          <a:lstStyle/>
          <a:p>
            <a:r>
              <a:rPr lang="en-US" sz="2400" dirty="0"/>
              <a:t>Since the 1960s, EVA spacesuits have progressed from soft fabric enclosures tailored to fit a small number of men, to highly capable systems that are designed to fit a large portion of the population</a:t>
            </a:r>
          </a:p>
        </p:txBody>
      </p:sp>
      <p:sp>
        <p:nvSpPr>
          <p:cNvPr id="4" name="Slide Number Placeholder 3">
            <a:extLst>
              <a:ext uri="{FF2B5EF4-FFF2-40B4-BE49-F238E27FC236}">
                <a16:creationId xmlns:a16="http://schemas.microsoft.com/office/drawing/2014/main" id="{F623C167-3B54-4C2B-A383-2D5989A51C1F}"/>
              </a:ext>
            </a:extLst>
          </p:cNvPr>
          <p:cNvSpPr>
            <a:spLocks noGrp="1"/>
          </p:cNvSpPr>
          <p:nvPr>
            <p:ph type="sldNum" sz="quarter" idx="10"/>
          </p:nvPr>
        </p:nvSpPr>
        <p:spPr/>
        <p:txBody>
          <a:bodyPr/>
          <a:lstStyle/>
          <a:p>
            <a:pPr>
              <a:defRPr/>
            </a:pPr>
            <a:fld id="{2FB12537-B55F-1D4C-AACF-3B10E7522722}" type="slidenum">
              <a:rPr lang="en-US" smtClean="0">
                <a:solidFill>
                  <a:srgbClr val="1F497D"/>
                </a:solidFill>
              </a:rPr>
              <a:pPr>
                <a:defRPr/>
              </a:pPr>
              <a:t>9</a:t>
            </a:fld>
            <a:endParaRPr lang="en-US" dirty="0">
              <a:solidFill>
                <a:srgbClr val="1F497D"/>
              </a:solidFill>
            </a:endParaRPr>
          </a:p>
        </p:txBody>
      </p:sp>
      <p:pic>
        <p:nvPicPr>
          <p:cNvPr id="1028" name="Picture 4" descr="Kristine Davis, a spacesuit engineer at NASA’s Johnson Space Center, wearing a ground prototype of NASA’s new Exploration Extravehicular Mobility Unit (xEMU), is seen during a demonstration of the suit, Tuesday, Oct. 15, 2019 at NASA Headquarters in Washington. The xEMU suit improves on the suits previous worn on the Moon during the Apollo era and those currently in use for spacewalks outside the International Space Station and will be worn by first woman and next man as they explore the Moon as part of the agency’s Artemis program.  Photo Credit: (NASA/Joel Kowsky)">
            <a:extLst>
              <a:ext uri="{FF2B5EF4-FFF2-40B4-BE49-F238E27FC236}">
                <a16:creationId xmlns:a16="http://schemas.microsoft.com/office/drawing/2014/main" id="{03D1EF2C-BB75-4E42-B518-A0850CC4564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93453" y="2927351"/>
            <a:ext cx="5111322" cy="31904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65-30271 (3 June 1965) --- Astronaut Edward H. White II, pilot on the Gemini-Titan IV (GT-4) spaceflight, floats in the zero gravity of space outside the Gemini IV spacecraft. His face is covered by a shaded visor to protect him from the unfiltered rays of the sun. White became the first American astronaut to walk in space. He remained outside the spacecraft for 21 minutes during the third revolution of the Gemini IV mission. He wears a specially designed spacesuit for the EVA. His right hand (out of frame) is holding the Hand-Held Self-Maneuvering Unit (HHSMU), with which he controlled his movements while in space, and a camera is attached to the HHSMU. He was attached to the spacecraft by a 25-feet umbilical line and a 23-feet tether line, both wrapped together with gold tape to form one cord. He wears an emergency oxygen supply check pack. Astronaut James A. McDivitt is command pilot for the GT-4 mission. The mission was a four-day, 62-revolution flight, during which McDivitt and White performed a series of scientific and engineering experiments. (This image is black and white) Photo credit: NASA&#10;&#10;EDITOR?S NOTE: Astronaut Edward H. White II died in the Apollo/Saturn 204 fire at Cape Kennedy, Florida, on Jan. 27, 1967.">
            <a:extLst>
              <a:ext uri="{FF2B5EF4-FFF2-40B4-BE49-F238E27FC236}">
                <a16:creationId xmlns:a16="http://schemas.microsoft.com/office/drawing/2014/main" id="{C8393156-F074-4CA5-8FCD-613B4CDD9BF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46548" y="2927104"/>
            <a:ext cx="3226120" cy="31906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29ED4D6-9D0F-4141-8A6C-C4A7547ADB93}"/>
              </a:ext>
            </a:extLst>
          </p:cNvPr>
          <p:cNvSpPr txBox="1"/>
          <p:nvPr/>
        </p:nvSpPr>
        <p:spPr>
          <a:xfrm>
            <a:off x="5977571" y="6117772"/>
            <a:ext cx="3543086" cy="369332"/>
          </a:xfrm>
          <a:prstGeom prst="rect">
            <a:avLst/>
          </a:prstGeom>
          <a:noFill/>
        </p:spPr>
        <p:txBody>
          <a:bodyPr wrap="none" rtlCol="0">
            <a:spAutoFit/>
          </a:bodyPr>
          <a:lstStyle/>
          <a:p>
            <a:r>
              <a:rPr lang="en-US" i="1" dirty="0"/>
              <a:t>Artemis Generation Spacesuit Event</a:t>
            </a:r>
          </a:p>
        </p:txBody>
      </p:sp>
      <p:sp>
        <p:nvSpPr>
          <p:cNvPr id="9" name="TextBox 8">
            <a:extLst>
              <a:ext uri="{FF2B5EF4-FFF2-40B4-BE49-F238E27FC236}">
                <a16:creationId xmlns:a16="http://schemas.microsoft.com/office/drawing/2014/main" id="{E5D4D7F6-2909-4BB9-B950-F58CA27FA7AD}"/>
              </a:ext>
            </a:extLst>
          </p:cNvPr>
          <p:cNvSpPr txBox="1"/>
          <p:nvPr/>
        </p:nvSpPr>
        <p:spPr>
          <a:xfrm>
            <a:off x="2604593" y="6096904"/>
            <a:ext cx="1510029" cy="369332"/>
          </a:xfrm>
          <a:prstGeom prst="rect">
            <a:avLst/>
          </a:prstGeom>
          <a:noFill/>
        </p:spPr>
        <p:txBody>
          <a:bodyPr wrap="none" rtlCol="0">
            <a:spAutoFit/>
          </a:bodyPr>
          <a:lstStyle/>
          <a:p>
            <a:r>
              <a:rPr lang="en-US" i="1" dirty="0"/>
              <a:t>Gemini IV EVA</a:t>
            </a:r>
          </a:p>
        </p:txBody>
      </p:sp>
    </p:spTree>
    <p:extLst>
      <p:ext uri="{BB962C8B-B14F-4D97-AF65-F5344CB8AC3E}">
        <p14:creationId xmlns:p14="http://schemas.microsoft.com/office/powerpoint/2010/main" val="3420212170"/>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92781" y="2430831"/>
            <a:ext cx="2406437" cy="1996338"/>
          </a:xfrm>
          <a:prstGeom prst="rect">
            <a:avLst/>
          </a:prstGeom>
        </p:spPr>
      </p:pic>
    </p:spTree>
    <p:extLst>
      <p:ext uri="{BB962C8B-B14F-4D97-AF65-F5344CB8AC3E}">
        <p14:creationId xmlns:p14="http://schemas.microsoft.com/office/powerpoint/2010/main" val="378386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D099A569462D4EBB50CF7EAE1ED5AF" ma:contentTypeVersion="10" ma:contentTypeDescription="Create a new document." ma:contentTypeScope="" ma:versionID="12ca46ecba33dc06179975a98de3db24">
  <xsd:schema xmlns:xsd="http://www.w3.org/2001/XMLSchema" xmlns:xs="http://www.w3.org/2001/XMLSchema" xmlns:p="http://schemas.microsoft.com/office/2006/metadata/properties" xmlns:ns3="2c9b7ae6-499e-4fb0-bc3a-8ee9438a372f" xmlns:ns4="5d484304-ba46-4f13-bf0e-964845ebdee3" targetNamespace="http://schemas.microsoft.com/office/2006/metadata/properties" ma:root="true" ma:fieldsID="b581d5409373f40eceb56cd850e012cf" ns3:_="" ns4:_="">
    <xsd:import namespace="2c9b7ae6-499e-4fb0-bc3a-8ee9438a372f"/>
    <xsd:import namespace="5d484304-ba46-4f13-bf0e-964845ebdee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7ae6-499e-4fb0-bc3a-8ee9438a372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484304-ba46-4f13-bf0e-964845ebdee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A494E8-C1C8-44DC-932C-56E1E835B3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9b7ae6-499e-4fb0-bc3a-8ee9438a372f"/>
    <ds:schemaRef ds:uri="5d484304-ba46-4f13-bf0e-964845ebde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2C6AD3-5990-4449-B04F-00B522E3E371}">
  <ds:schemaRefs>
    <ds:schemaRef ds:uri="http://schemas.openxmlformats.org/package/2006/metadata/core-properties"/>
    <ds:schemaRef ds:uri="http://purl.org/dc/terms/"/>
    <ds:schemaRef ds:uri="http://www.w3.org/XML/1998/namespace"/>
    <ds:schemaRef ds:uri="http://purl.org/dc/elements/1.1/"/>
    <ds:schemaRef ds:uri="http://schemas.microsoft.com/office/infopath/2007/PartnerControls"/>
    <ds:schemaRef ds:uri="http://schemas.microsoft.com/office/2006/documentManagement/types"/>
    <ds:schemaRef ds:uri="2c9b7ae6-499e-4fb0-bc3a-8ee9438a372f"/>
    <ds:schemaRef ds:uri="http://schemas.microsoft.com/office/2006/metadata/properties"/>
    <ds:schemaRef ds:uri="5d484304-ba46-4f13-bf0e-964845ebdee3"/>
    <ds:schemaRef ds:uri="http://purl.org/dc/dcmitype/"/>
  </ds:schemaRefs>
</ds:datastoreItem>
</file>

<file path=customXml/itemProps3.xml><?xml version="1.0" encoding="utf-8"?>
<ds:datastoreItem xmlns:ds="http://schemas.openxmlformats.org/officeDocument/2006/customXml" ds:itemID="{FE34D8E7-13C1-4474-9C63-9EE2E7383A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25136</TotalTime>
  <Words>889</Words>
  <Application>Microsoft Office PowerPoint</Application>
  <PresentationFormat>Widescreen</PresentationFormat>
  <Paragraphs>75</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Courier New</vt:lpstr>
      <vt:lpstr>Office Theme</vt:lpstr>
      <vt:lpstr>EVA Suit Evolution </vt:lpstr>
      <vt:lpstr>Why do we need a Space Suit?</vt:lpstr>
      <vt:lpstr>Early Space Programs: Mercury, Gemini and Apollo</vt:lpstr>
      <vt:lpstr>Gemini Program – the First US EVAs</vt:lpstr>
      <vt:lpstr>Apollo A7LB – Walking on the Moon</vt:lpstr>
      <vt:lpstr>The Space Shuttle Program</vt:lpstr>
      <vt:lpstr>The Space Shuttle EMU and the First All-Female EVA</vt:lpstr>
      <vt:lpstr>xEMU: Design for a Wide Range of Population Accommodation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Rajulu, Sudhakar (JSC-SK311)</cp:lastModifiedBy>
  <cp:revision>94</cp:revision>
  <dcterms:created xsi:type="dcterms:W3CDTF">2019-09-19T15:32:31Z</dcterms:created>
  <dcterms:modified xsi:type="dcterms:W3CDTF">2021-11-06T13:07:40Z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0x0101006CD099A569462D4EBB50CF7EAE1ED5AF</vt:lpwstr>
  </property>
</Properties>
</file>