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482" r:id="rId5"/>
    <p:sldId id="3355" r:id="rId6"/>
    <p:sldId id="16004" r:id="rId7"/>
    <p:sldId id="400" r:id="rId8"/>
    <p:sldId id="1157" r:id="rId9"/>
    <p:sldId id="489" r:id="rId10"/>
    <p:sldId id="381" r:id="rId11"/>
    <p:sldId id="33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tright, Amanda Moore (LARC-D2A)" initials="CAM(" lastIdx="1" clrIdx="0">
    <p:extLst>
      <p:ext uri="{19B8F6BF-5375-455C-9EA6-DF929625EA0E}">
        <p15:presenceInfo xmlns:p15="http://schemas.microsoft.com/office/powerpoint/2012/main" userId="S::acutrigh@ndc.nasa.gov::bd0a53f1-8dce-428a-9b57-fe798b5b2b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2E5"/>
    <a:srgbClr val="E61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3" autoAdjust="0"/>
    <p:restoredTop sz="95449" autoAdjust="0"/>
  </p:normalViewPr>
  <p:slideViewPr>
    <p:cSldViewPr snapToGrid="0" snapToObjects="1">
      <p:cViewPr varScale="1">
        <p:scale>
          <a:sx n="99" d="100"/>
          <a:sy n="99" d="100"/>
        </p:scale>
        <p:origin x="84" y="2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28T11:27:20.623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57CA9-00E3-3A42-845A-0DE91A841503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DDCF2-9B85-7E48-A229-6803093FC2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65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33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Anthony Calomino – Space Nuclear Technologies</a:t>
            </a:r>
          </a:p>
          <a:p>
            <a:r>
              <a:rPr lang="en-US"/>
              <a:t>Moving</a:t>
            </a:r>
            <a:r>
              <a:rPr lang="en-US" baseline="0"/>
              <a:t> to TDM – CFT, NTP,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2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as of 4/30/2021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72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6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598957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9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43441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46301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2805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65550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67000" y="0"/>
            <a:ext cx="6858000" cy="1066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bg1">
                    <a:lumMod val="85000"/>
                  </a:scheme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569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2221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1851-97F5-4949-9A5B-95B44B7CD7C8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A481-738F-4AA4-B20D-BB60F941E9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8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7E64-8FB0-4E07-A638-1C13B903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8058BF-67D6-443C-A1D2-47EE2012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C41B-6C8A-4B53-9833-AD2CE7F9F6B8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6907E7-DAE8-48D0-85CE-1B447F9BD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55392-B973-4B2B-8E3E-6A2DD6F3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51398-6FF1-4957-842C-E923313D8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5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7455A-0C9A-0148-A2A9-A89B164394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1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FY19 Annual Review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7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19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039DC-A681-294D-995F-6F3381394DE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" y="-1"/>
            <a:ext cx="12185909" cy="897468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245" y="33088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0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8" r:id="rId3"/>
    <p:sldLayoutId id="2147483667" r:id="rId4"/>
    <p:sldLayoutId id="2147483649" r:id="rId5"/>
    <p:sldLayoutId id="2147483654" r:id="rId6"/>
    <p:sldLayoutId id="2147483669" r:id="rId7"/>
    <p:sldLayoutId id="2147483670" r:id="rId8"/>
    <p:sldLayoutId id="2147483671" r:id="rId9"/>
    <p:sldLayoutId id="2147483672" r:id="rId10"/>
  </p:sldLayoutIdLst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3.jpeg"/><Relationship Id="rId5" Type="http://schemas.openxmlformats.org/officeDocument/2006/relationships/image" Target="../media/image8.png"/><Relationship Id="rId10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32012" y="5448175"/>
            <a:ext cx="1175678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4286" y="6113575"/>
            <a:ext cx="11556661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Amanda Cutright, GCD Chief Engineer  |  Jeff Antol, GCD Lead Systems Engineer  |  Kevin Kempton, GCD Program Element Manager (PEM)  |  Risky Space Business Challenge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D98A1F-A0A0-B341-8486-C22A98C479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4447" y="1429932"/>
            <a:ext cx="1565659" cy="15656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310BC4-3D27-3140-87F9-AB05667F5F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997" y="835984"/>
            <a:ext cx="1278005" cy="1278005"/>
          </a:xfrm>
          <a:prstGeom prst="ellipse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1D1107-378E-C242-851F-911BFCAAC7C0}"/>
              </a:ext>
            </a:extLst>
          </p:cNvPr>
          <p:cNvSpPr txBox="1"/>
          <p:nvPr/>
        </p:nvSpPr>
        <p:spPr>
          <a:xfrm>
            <a:off x="7180289" y="5047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F42B7-F6A8-E140-A0DA-13266130DD2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745" y="995038"/>
            <a:ext cx="1944731" cy="19447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D3DF7F-9132-4F4A-899C-2310E62F9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44" y="3342001"/>
            <a:ext cx="1499616" cy="14996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AB0F2D8-962E-644B-8469-1895BD19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901" y="2839306"/>
            <a:ext cx="1399032" cy="13990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DB2F949-B12A-3F40-B290-BE27FA2A34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325" y="4011110"/>
            <a:ext cx="1024128" cy="10241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784A35-36F5-4F12-9B49-EF76A8A79C8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66F4C4-F215-405B-8EA9-E75BE852FB4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4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D0CE94-99BE-4FF3-8442-6246E91B2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64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1A556A-C32F-415A-A751-12B6FB7DD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B5A56D-7FE7-AB42-9CC6-8C51D929E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43032"/>
            <a:ext cx="12192000" cy="713232"/>
          </a:xfrm>
        </p:spPr>
        <p:txBody>
          <a:bodyPr anchor="ctr">
            <a:noAutofit/>
          </a:bodyPr>
          <a:lstStyle/>
          <a:p>
            <a:r>
              <a:rPr lang="en-US" sz="2000" b="1" spc="100" dirty="0">
                <a:solidFill>
                  <a:schemeClr val="bg1"/>
                </a:solidFill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	  </a:t>
            </a:r>
            <a:r>
              <a:rPr lang="en-US" sz="2000" spc="100" dirty="0"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Space	         Entry, Descent 	    Sustainable	      Discover and</a:t>
            </a:r>
            <a:br>
              <a:rPr lang="en-US" sz="2000" spc="100" dirty="0"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r>
              <a:rPr lang="en-US" sz="2000" spc="100" dirty="0"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    Transportation</a:t>
            </a:r>
            <a:r>
              <a:rPr lang="en-US" sz="2000" b="1" spc="100" dirty="0">
                <a:solidFill>
                  <a:schemeClr val="bg1"/>
                </a:solidFill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		and Landing 		</a:t>
            </a:r>
            <a:r>
              <a:rPr lang="en-US" sz="2000" spc="100" dirty="0"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   </a:t>
            </a:r>
            <a:r>
              <a:rPr lang="en-US" sz="2000" b="1" spc="100" dirty="0">
                <a:solidFill>
                  <a:schemeClr val="bg1"/>
                </a:solidFill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Exploration	           Explore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41D094-C38C-4343-A469-3FF052981F91}"/>
              </a:ext>
            </a:extLst>
          </p:cNvPr>
          <p:cNvSpPr txBox="1">
            <a:spLocks/>
          </p:cNvSpPr>
          <p:nvPr/>
        </p:nvSpPr>
        <p:spPr>
          <a:xfrm>
            <a:off x="0" y="6254496"/>
            <a:ext cx="12192000" cy="603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50" b="1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LT Std Blk Cn" panose="020B0604020202020204" pitchFamily="34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Technology Drives Exploration </a:t>
            </a:r>
          </a:p>
        </p:txBody>
      </p:sp>
    </p:spTree>
    <p:extLst>
      <p:ext uri="{BB962C8B-B14F-4D97-AF65-F5344CB8AC3E}">
        <p14:creationId xmlns:p14="http://schemas.microsoft.com/office/powerpoint/2010/main" val="127223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</a:t>
            </a:fld>
            <a:endParaRPr lang="uk-U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0F06D-DF2B-514F-B4BC-AC99583B7F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121361" y="-86244"/>
            <a:ext cx="11082804" cy="1066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0">
                <a:solidFill>
                  <a:schemeClr val="bg1"/>
                </a:solidFill>
                <a:latin typeface="Arial Bold" charset="0"/>
                <a:ea typeface="MS PGothic" panose="020B0600070205080204" pitchFamily="34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600" b="1" dirty="0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</a:rPr>
              <a:t>Technology Assessment Process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657" y="980556"/>
            <a:ext cx="850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Identify critical “Technical Elements” to be assessed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6748" y="3172491"/>
            <a:ext cx="11726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Characterize readiness levels (RL) of each element (ex. technical, manufacturing, software)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507999" y="3566495"/>
            <a:ext cx="11037456" cy="1058196"/>
            <a:chOff x="1263703" y="4052246"/>
            <a:chExt cx="8907662" cy="598130"/>
          </a:xfrm>
        </p:grpSpPr>
        <p:sp>
          <p:nvSpPr>
            <p:cNvPr id="2" name="Rectangle 1"/>
            <p:cNvSpPr/>
            <p:nvPr/>
          </p:nvSpPr>
          <p:spPr>
            <a:xfrm>
              <a:off x="1264406" y="4054131"/>
              <a:ext cx="8906256" cy="59436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.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263703" y="4052246"/>
              <a:ext cx="8907662" cy="598130"/>
              <a:chOff x="800953" y="3818560"/>
              <a:chExt cx="7787903" cy="4572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00953" y="3818560"/>
                <a:ext cx="1554480" cy="457200"/>
              </a:xfrm>
              <a:prstGeom prst="rect">
                <a:avLst/>
              </a:prstGeom>
              <a:solidFill>
                <a:srgbClr val="0070C0">
                  <a:alpha val="75000"/>
                </a:srgbClr>
              </a:solid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b="1" kern="0">
                    <a:latin typeface="Arial" panose="020B0604020202020204" pitchFamily="34" charset="0"/>
                    <a:cs typeface="Arial" panose="020B0604020202020204" pitchFamily="34" charset="0"/>
                  </a:rPr>
                  <a:t>TRL 2</a:t>
                </a:r>
              </a:p>
              <a:p>
                <a:pPr algn="ctr">
                  <a:defRPr/>
                </a:pPr>
                <a:r>
                  <a:rPr lang="en-US" sz="1400" b="1" kern="0">
                    <a:latin typeface="Arial" panose="020B0604020202020204" pitchFamily="34" charset="0"/>
                    <a:cs typeface="Arial" panose="020B0604020202020204" pitchFamily="34" charset="0"/>
                  </a:rPr>
                  <a:t>Technology Concept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7034376" y="3818560"/>
                <a:ext cx="1554480" cy="457200"/>
              </a:xfrm>
              <a:prstGeom prst="rect">
                <a:avLst/>
              </a:prstGeom>
              <a:solidFill>
                <a:srgbClr val="0070C0"/>
              </a:solid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b="1" kern="0">
                    <a:latin typeface="Arial" panose="020B0604020202020204" pitchFamily="34" charset="0"/>
                    <a:cs typeface="Arial" panose="020B0604020202020204" pitchFamily="34" charset="0"/>
                  </a:rPr>
                  <a:t>TRL 6</a:t>
                </a:r>
              </a:p>
              <a:p>
                <a:pPr algn="ctr">
                  <a:defRPr/>
                </a:pPr>
                <a:r>
                  <a:rPr lang="en-US" sz="1400" b="1" kern="0">
                    <a:latin typeface="Arial" panose="020B0604020202020204" pitchFamily="34" charset="0"/>
                    <a:cs typeface="Arial" panose="020B0604020202020204" pitchFamily="34" charset="0"/>
                  </a:rPr>
                  <a:t>(Sub)System/Prototype Demonstration in Relevant Environment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357665" y="3818560"/>
                <a:ext cx="1554480" cy="457200"/>
              </a:xfrm>
              <a:prstGeom prst="rect">
                <a:avLst/>
              </a:prstGeom>
              <a:solidFill>
                <a:srgbClr val="0070C0">
                  <a:alpha val="80000"/>
                </a:srgbClr>
              </a:solid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b="1" kern="0">
                    <a:latin typeface="Arial" panose="020B0604020202020204" pitchFamily="34" charset="0"/>
                    <a:cs typeface="Arial" panose="020B0604020202020204" pitchFamily="34" charset="0"/>
                  </a:rPr>
                  <a:t>TRL 3</a:t>
                </a:r>
              </a:p>
              <a:p>
                <a:pPr algn="ctr">
                  <a:defRPr/>
                </a:pPr>
                <a:r>
                  <a:rPr lang="en-US" sz="1400" b="1" kern="0">
                    <a:latin typeface="Arial" panose="020B0604020202020204" pitchFamily="34" charset="0"/>
                    <a:cs typeface="Arial" panose="020B0604020202020204" pitchFamily="34" charset="0"/>
                  </a:rPr>
                  <a:t>Proof of Concept Demonstration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13725" y="3818560"/>
                <a:ext cx="1554480" cy="457200"/>
              </a:xfrm>
              <a:prstGeom prst="rect">
                <a:avLst/>
              </a:prstGeom>
              <a:solidFill>
                <a:srgbClr val="0070C0">
                  <a:alpha val="85000"/>
                </a:srgbClr>
              </a:solid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b="1" kern="0">
                    <a:latin typeface="Arial" panose="020B0604020202020204" pitchFamily="34" charset="0"/>
                    <a:cs typeface="Arial" panose="020B0604020202020204" pitchFamily="34" charset="0"/>
                  </a:rPr>
                  <a:t>TRL 4</a:t>
                </a:r>
              </a:p>
              <a:p>
                <a:pPr algn="ctr">
                  <a:defRPr/>
                </a:pPr>
                <a:r>
                  <a:rPr lang="en-US" sz="1400" b="1" kern="0">
                    <a:latin typeface="Arial" panose="020B0604020202020204" pitchFamily="34" charset="0"/>
                    <a:cs typeface="Arial" panose="020B0604020202020204" pitchFamily="34" charset="0"/>
                  </a:rPr>
                  <a:t>Breadboard</a:t>
                </a:r>
              </a:p>
              <a:p>
                <a:pPr algn="ctr">
                  <a:defRPr/>
                </a:pPr>
                <a:r>
                  <a:rPr lang="en-US" sz="1400" b="1" kern="0">
                    <a:latin typeface="Arial" panose="020B0604020202020204" pitchFamily="34" charset="0"/>
                    <a:cs typeface="Arial" panose="020B0604020202020204" pitchFamily="34" charset="0"/>
                  </a:rPr>
                  <a:t>Validation in Laboratory Env.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468205" y="3818560"/>
                <a:ext cx="1561018" cy="457200"/>
              </a:xfrm>
              <a:prstGeom prst="rect">
                <a:avLst/>
              </a:prstGeom>
              <a:solidFill>
                <a:srgbClr val="0070C0">
                  <a:alpha val="90000"/>
                </a:srgbClr>
              </a:solid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b="1" kern="0" dirty="0">
                    <a:latin typeface="Arial" panose="020B0604020202020204" pitchFamily="34" charset="0"/>
                    <a:cs typeface="Arial" panose="020B0604020202020204" pitchFamily="34" charset="0"/>
                  </a:rPr>
                  <a:t>TRL 5</a:t>
                </a:r>
              </a:p>
              <a:p>
                <a:pPr algn="ctr">
                  <a:defRPr/>
                </a:pPr>
                <a:r>
                  <a:rPr lang="en-US" sz="1400" b="1" kern="0" dirty="0">
                    <a:latin typeface="Arial" panose="020B0604020202020204" pitchFamily="34" charset="0"/>
                    <a:cs typeface="Arial" panose="020B0604020202020204" pitchFamily="34" charset="0"/>
                  </a:rPr>
                  <a:t>Component/Brassboard Validated in Relevant Environment</a:t>
                </a:r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944450" y="4971793"/>
            <a:ext cx="1996899" cy="1713101"/>
          </a:xfrm>
          <a:prstGeom prst="rect">
            <a:avLst/>
          </a:prstGeom>
          <a:solidFill>
            <a:srgbClr val="002060">
              <a:alpha val="60000"/>
            </a:srgbClr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b="1" kern="0" baseline="30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degree of difficulty</a:t>
            </a: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new development, but similarity to existing technology</a:t>
            </a:r>
            <a:b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 high with single development  path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28678" y="4971800"/>
            <a:ext cx="1996899" cy="1713101"/>
          </a:xfrm>
          <a:prstGeom prst="rect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b="1" kern="0" baseline="30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b="1" kern="0" baseline="30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high degree of difficulty</a:t>
            </a: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 unknowns</a:t>
            </a:r>
            <a:b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technical risk even with multiple development paths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38728" y="4971800"/>
            <a:ext cx="1996899" cy="1713101"/>
          </a:xfrm>
          <a:prstGeom prst="rect">
            <a:avLst/>
          </a:prstGeom>
          <a:solidFill>
            <a:srgbClr val="002060">
              <a:alpha val="70000"/>
            </a:srgbClr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b="1" kern="0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b="1" kern="0" baseline="30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degree of difficulty</a:t>
            </a:r>
          </a:p>
          <a:p>
            <a:pPr algn="ctr">
              <a:defRPr/>
            </a:pPr>
            <a:endParaRPr lang="en-US" sz="1200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confidence with dual development paths</a:t>
            </a:r>
          </a:p>
          <a:p>
            <a:pPr algn="ctr">
              <a:defRPr/>
            </a:pP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35929" y="4971800"/>
            <a:ext cx="1996899" cy="1713101"/>
          </a:xfrm>
          <a:prstGeom prst="rect">
            <a:avLst/>
          </a:prstGeom>
          <a:solidFill>
            <a:srgbClr val="002060">
              <a:alpha val="80000"/>
            </a:srgbClr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b="1" kern="0" baseline="30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kern="0" baseline="30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b="1" kern="0" baseline="30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degree of difficulty</a:t>
            </a: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 in some critical areas</a:t>
            </a:r>
          </a:p>
          <a:p>
            <a:pPr algn="ctr">
              <a:defRPr/>
            </a:pPr>
            <a:endParaRPr lang="en-US" sz="12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confidence with two development paths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30086" y="4971800"/>
            <a:ext cx="1996899" cy="1713101"/>
          </a:xfrm>
          <a:prstGeom prst="rect">
            <a:avLst/>
          </a:prstGeom>
          <a:solidFill>
            <a:srgbClr val="002060">
              <a:alpha val="90000"/>
            </a:srgbClr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b="1" kern="0" baseline="30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kern="0" baseline="30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b="1" kern="0" baseline="30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degree of difficulty</a:t>
            </a: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experience in some critical areas</a:t>
            </a:r>
          </a:p>
          <a:p>
            <a:pPr algn="ctr">
              <a:defRPr/>
            </a:pPr>
            <a:endParaRPr lang="en-US" sz="1200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2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development paths required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6748" y="4585756"/>
            <a:ext cx="12043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Characterize the advancement degree of difficulty (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sz="2000" b="1" kern="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 required to advance readiness levels 	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386133" y="1377506"/>
            <a:ext cx="8676957" cy="1765293"/>
            <a:chOff x="1075664" y="2009871"/>
            <a:chExt cx="7236921" cy="1197675"/>
          </a:xfrm>
        </p:grpSpPr>
        <p:sp>
          <p:nvSpPr>
            <p:cNvPr id="21" name="Rounded Rectangle 20"/>
            <p:cNvSpPr/>
            <p:nvPr/>
          </p:nvSpPr>
          <p:spPr>
            <a:xfrm>
              <a:off x="1075664" y="2009871"/>
              <a:ext cx="976681" cy="976681"/>
            </a:xfrm>
            <a:prstGeom prst="roundRect">
              <a:avLst>
                <a:gd name="adj" fmla="val 10000"/>
              </a:avLst>
            </a:prstGeom>
            <a:blipFill rotWithShape="1">
              <a:blip r:embed="rId3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Freeform 21"/>
            <p:cNvSpPr/>
            <p:nvPr/>
          </p:nvSpPr>
          <p:spPr>
            <a:xfrm rot="21273678">
              <a:off x="2173904" y="2356242"/>
              <a:ext cx="213208" cy="234682"/>
            </a:xfrm>
            <a:custGeom>
              <a:avLst/>
              <a:gdLst>
                <a:gd name="connsiteX0" fmla="*/ 0 w 213208"/>
                <a:gd name="connsiteY0" fmla="*/ 46936 h 234682"/>
                <a:gd name="connsiteX1" fmla="*/ 106604 w 213208"/>
                <a:gd name="connsiteY1" fmla="*/ 46936 h 234682"/>
                <a:gd name="connsiteX2" fmla="*/ 106604 w 213208"/>
                <a:gd name="connsiteY2" fmla="*/ 0 h 234682"/>
                <a:gd name="connsiteX3" fmla="*/ 213208 w 213208"/>
                <a:gd name="connsiteY3" fmla="*/ 117341 h 234682"/>
                <a:gd name="connsiteX4" fmla="*/ 106604 w 213208"/>
                <a:gd name="connsiteY4" fmla="*/ 234682 h 234682"/>
                <a:gd name="connsiteX5" fmla="*/ 106604 w 213208"/>
                <a:gd name="connsiteY5" fmla="*/ 187746 h 234682"/>
                <a:gd name="connsiteX6" fmla="*/ 0 w 213208"/>
                <a:gd name="connsiteY6" fmla="*/ 187746 h 234682"/>
                <a:gd name="connsiteX7" fmla="*/ 0 w 213208"/>
                <a:gd name="connsiteY7" fmla="*/ 46936 h 23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08" h="234682">
                  <a:moveTo>
                    <a:pt x="0" y="46936"/>
                  </a:moveTo>
                  <a:lnTo>
                    <a:pt x="106604" y="46936"/>
                  </a:lnTo>
                  <a:lnTo>
                    <a:pt x="106604" y="0"/>
                  </a:lnTo>
                  <a:lnTo>
                    <a:pt x="213208" y="117341"/>
                  </a:lnTo>
                  <a:lnTo>
                    <a:pt x="106604" y="234682"/>
                  </a:lnTo>
                  <a:lnTo>
                    <a:pt x="106604" y="187746"/>
                  </a:lnTo>
                  <a:lnTo>
                    <a:pt x="0" y="187746"/>
                  </a:lnTo>
                  <a:lnTo>
                    <a:pt x="0" y="46936"/>
                  </a:lnTo>
                  <a:close/>
                </a:path>
              </a:pathLst>
            </a:custGeom>
            <a:solidFill>
              <a:srgbClr val="ED7D31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6935" rIns="63961" bIns="4693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539078" y="2009871"/>
              <a:ext cx="976681" cy="976681"/>
            </a:xfrm>
            <a:prstGeom prst="roundRect">
              <a:avLst>
                <a:gd name="adj" fmla="val 10000"/>
              </a:avLst>
            </a:prstGeom>
            <a:blipFill rotWithShape="1">
              <a:blip r:embed="rId4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3644541" y="2380870"/>
              <a:ext cx="212248" cy="234682"/>
            </a:xfrm>
            <a:custGeom>
              <a:avLst/>
              <a:gdLst>
                <a:gd name="connsiteX0" fmla="*/ 0 w 212248"/>
                <a:gd name="connsiteY0" fmla="*/ 46936 h 234682"/>
                <a:gd name="connsiteX1" fmla="*/ 106124 w 212248"/>
                <a:gd name="connsiteY1" fmla="*/ 46936 h 234682"/>
                <a:gd name="connsiteX2" fmla="*/ 106124 w 212248"/>
                <a:gd name="connsiteY2" fmla="*/ 0 h 234682"/>
                <a:gd name="connsiteX3" fmla="*/ 212248 w 212248"/>
                <a:gd name="connsiteY3" fmla="*/ 117341 h 234682"/>
                <a:gd name="connsiteX4" fmla="*/ 106124 w 212248"/>
                <a:gd name="connsiteY4" fmla="*/ 234682 h 234682"/>
                <a:gd name="connsiteX5" fmla="*/ 106124 w 212248"/>
                <a:gd name="connsiteY5" fmla="*/ 187746 h 234682"/>
                <a:gd name="connsiteX6" fmla="*/ 0 w 212248"/>
                <a:gd name="connsiteY6" fmla="*/ 187746 h 234682"/>
                <a:gd name="connsiteX7" fmla="*/ 0 w 212248"/>
                <a:gd name="connsiteY7" fmla="*/ 46936 h 23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248" h="234682">
                  <a:moveTo>
                    <a:pt x="0" y="46936"/>
                  </a:moveTo>
                  <a:lnTo>
                    <a:pt x="106124" y="46936"/>
                  </a:lnTo>
                  <a:lnTo>
                    <a:pt x="106124" y="0"/>
                  </a:lnTo>
                  <a:lnTo>
                    <a:pt x="212248" y="117341"/>
                  </a:lnTo>
                  <a:lnTo>
                    <a:pt x="106124" y="234682"/>
                  </a:lnTo>
                  <a:lnTo>
                    <a:pt x="106124" y="187746"/>
                  </a:lnTo>
                  <a:lnTo>
                    <a:pt x="0" y="187746"/>
                  </a:lnTo>
                  <a:lnTo>
                    <a:pt x="0" y="46936"/>
                  </a:lnTo>
                  <a:close/>
                </a:path>
              </a:pathLst>
            </a:custGeom>
            <a:solidFill>
              <a:srgbClr val="A5A5A5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6936" rIns="63674" bIns="4693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002492" y="2009871"/>
              <a:ext cx="976681" cy="976681"/>
            </a:xfrm>
            <a:prstGeom prst="roundRect">
              <a:avLst>
                <a:gd name="adj" fmla="val 10000"/>
              </a:avLst>
            </a:prstGeom>
            <a:blipFill rotWithShape="1">
              <a:blip r:embed="rId5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Freeform 25"/>
            <p:cNvSpPr/>
            <p:nvPr/>
          </p:nvSpPr>
          <p:spPr>
            <a:xfrm>
              <a:off x="5114218" y="2380870"/>
              <a:ext cx="212248" cy="234682"/>
            </a:xfrm>
            <a:custGeom>
              <a:avLst/>
              <a:gdLst>
                <a:gd name="connsiteX0" fmla="*/ 0 w 212248"/>
                <a:gd name="connsiteY0" fmla="*/ 46936 h 234682"/>
                <a:gd name="connsiteX1" fmla="*/ 106124 w 212248"/>
                <a:gd name="connsiteY1" fmla="*/ 46936 h 234682"/>
                <a:gd name="connsiteX2" fmla="*/ 106124 w 212248"/>
                <a:gd name="connsiteY2" fmla="*/ 0 h 234682"/>
                <a:gd name="connsiteX3" fmla="*/ 212248 w 212248"/>
                <a:gd name="connsiteY3" fmla="*/ 117341 h 234682"/>
                <a:gd name="connsiteX4" fmla="*/ 106124 w 212248"/>
                <a:gd name="connsiteY4" fmla="*/ 234682 h 234682"/>
                <a:gd name="connsiteX5" fmla="*/ 106124 w 212248"/>
                <a:gd name="connsiteY5" fmla="*/ 187746 h 234682"/>
                <a:gd name="connsiteX6" fmla="*/ 0 w 212248"/>
                <a:gd name="connsiteY6" fmla="*/ 187746 h 234682"/>
                <a:gd name="connsiteX7" fmla="*/ 0 w 212248"/>
                <a:gd name="connsiteY7" fmla="*/ 46936 h 23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248" h="234682">
                  <a:moveTo>
                    <a:pt x="0" y="46936"/>
                  </a:moveTo>
                  <a:lnTo>
                    <a:pt x="106124" y="46936"/>
                  </a:lnTo>
                  <a:lnTo>
                    <a:pt x="106124" y="0"/>
                  </a:lnTo>
                  <a:lnTo>
                    <a:pt x="212248" y="117341"/>
                  </a:lnTo>
                  <a:lnTo>
                    <a:pt x="106124" y="234682"/>
                  </a:lnTo>
                  <a:lnTo>
                    <a:pt x="106124" y="187746"/>
                  </a:lnTo>
                  <a:lnTo>
                    <a:pt x="0" y="187746"/>
                  </a:lnTo>
                  <a:lnTo>
                    <a:pt x="0" y="46936"/>
                  </a:lnTo>
                  <a:close/>
                </a:path>
              </a:pathLst>
            </a:custGeom>
            <a:solidFill>
              <a:srgbClr val="FFC000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6936" rIns="63674" bIns="4693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465905" y="2009871"/>
              <a:ext cx="976681" cy="976681"/>
            </a:xfrm>
            <a:prstGeom prst="roundRect">
              <a:avLst>
                <a:gd name="adj" fmla="val 10000"/>
              </a:avLst>
            </a:prstGeom>
            <a:blipFill rotWithShape="1">
              <a:blip r:embed="rId6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6583896" y="2386923"/>
              <a:ext cx="212248" cy="234682"/>
            </a:xfrm>
            <a:custGeom>
              <a:avLst/>
              <a:gdLst>
                <a:gd name="connsiteX0" fmla="*/ 0 w 212248"/>
                <a:gd name="connsiteY0" fmla="*/ 46936 h 234682"/>
                <a:gd name="connsiteX1" fmla="*/ 106124 w 212248"/>
                <a:gd name="connsiteY1" fmla="*/ 46936 h 234682"/>
                <a:gd name="connsiteX2" fmla="*/ 106124 w 212248"/>
                <a:gd name="connsiteY2" fmla="*/ 0 h 234682"/>
                <a:gd name="connsiteX3" fmla="*/ 212248 w 212248"/>
                <a:gd name="connsiteY3" fmla="*/ 117341 h 234682"/>
                <a:gd name="connsiteX4" fmla="*/ 106124 w 212248"/>
                <a:gd name="connsiteY4" fmla="*/ 234682 h 234682"/>
                <a:gd name="connsiteX5" fmla="*/ 106124 w 212248"/>
                <a:gd name="connsiteY5" fmla="*/ 187746 h 234682"/>
                <a:gd name="connsiteX6" fmla="*/ 0 w 212248"/>
                <a:gd name="connsiteY6" fmla="*/ 187746 h 234682"/>
                <a:gd name="connsiteX7" fmla="*/ 0 w 212248"/>
                <a:gd name="connsiteY7" fmla="*/ 46936 h 23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2248" h="234682">
                  <a:moveTo>
                    <a:pt x="0" y="46936"/>
                  </a:moveTo>
                  <a:lnTo>
                    <a:pt x="106124" y="46936"/>
                  </a:lnTo>
                  <a:lnTo>
                    <a:pt x="106124" y="0"/>
                  </a:lnTo>
                  <a:lnTo>
                    <a:pt x="212248" y="117341"/>
                  </a:lnTo>
                  <a:lnTo>
                    <a:pt x="106124" y="234682"/>
                  </a:lnTo>
                  <a:lnTo>
                    <a:pt x="106124" y="187746"/>
                  </a:lnTo>
                  <a:lnTo>
                    <a:pt x="0" y="187746"/>
                  </a:lnTo>
                  <a:lnTo>
                    <a:pt x="0" y="46936"/>
                  </a:lnTo>
                  <a:close/>
                </a:path>
              </a:pathLst>
            </a:custGeom>
            <a:solidFill>
              <a:srgbClr val="5B9BD5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6936" rIns="63674" bIns="4693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6929318" y="2009871"/>
              <a:ext cx="976681" cy="976681"/>
            </a:xfrm>
            <a:prstGeom prst="roundRect">
              <a:avLst>
                <a:gd name="adj" fmla="val 10000"/>
              </a:avLst>
            </a:prstGeom>
            <a:blipFill rotWithShape="1">
              <a:blip r:embed="rId7"/>
              <a:stretch>
                <a:fillRect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Freeform 29"/>
            <p:cNvSpPr/>
            <p:nvPr/>
          </p:nvSpPr>
          <p:spPr>
            <a:xfrm>
              <a:off x="1194082" y="2750346"/>
              <a:ext cx="1280160" cy="457200"/>
            </a:xfrm>
            <a:custGeom>
              <a:avLst/>
              <a:gdLst>
                <a:gd name="connsiteX0" fmla="*/ 0 w 1114501"/>
                <a:gd name="connsiteY0" fmla="*/ 46156 h 461560"/>
                <a:gd name="connsiteX1" fmla="*/ 46156 w 1114501"/>
                <a:gd name="connsiteY1" fmla="*/ 0 h 461560"/>
                <a:gd name="connsiteX2" fmla="*/ 1068345 w 1114501"/>
                <a:gd name="connsiteY2" fmla="*/ 0 h 461560"/>
                <a:gd name="connsiteX3" fmla="*/ 1114501 w 1114501"/>
                <a:gd name="connsiteY3" fmla="*/ 46156 h 461560"/>
                <a:gd name="connsiteX4" fmla="*/ 1114501 w 1114501"/>
                <a:gd name="connsiteY4" fmla="*/ 415404 h 461560"/>
                <a:gd name="connsiteX5" fmla="*/ 1068345 w 1114501"/>
                <a:gd name="connsiteY5" fmla="*/ 461560 h 461560"/>
                <a:gd name="connsiteX6" fmla="*/ 46156 w 1114501"/>
                <a:gd name="connsiteY6" fmla="*/ 461560 h 461560"/>
                <a:gd name="connsiteX7" fmla="*/ 0 w 1114501"/>
                <a:gd name="connsiteY7" fmla="*/ 415404 h 461560"/>
                <a:gd name="connsiteX8" fmla="*/ 0 w 1114501"/>
                <a:gd name="connsiteY8" fmla="*/ 46156 h 46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4501" h="461560">
                  <a:moveTo>
                    <a:pt x="0" y="46156"/>
                  </a:moveTo>
                  <a:cubicBezTo>
                    <a:pt x="0" y="20665"/>
                    <a:pt x="20665" y="0"/>
                    <a:pt x="46156" y="0"/>
                  </a:cubicBezTo>
                  <a:lnTo>
                    <a:pt x="1068345" y="0"/>
                  </a:lnTo>
                  <a:cubicBezTo>
                    <a:pt x="1093836" y="0"/>
                    <a:pt x="1114501" y="20665"/>
                    <a:pt x="1114501" y="46156"/>
                  </a:cubicBezTo>
                  <a:lnTo>
                    <a:pt x="1114501" y="415404"/>
                  </a:lnTo>
                  <a:cubicBezTo>
                    <a:pt x="1114501" y="440895"/>
                    <a:pt x="1093836" y="461560"/>
                    <a:pt x="1068345" y="461560"/>
                  </a:cubicBezTo>
                  <a:lnTo>
                    <a:pt x="46156" y="461560"/>
                  </a:lnTo>
                  <a:cubicBezTo>
                    <a:pt x="20665" y="461560"/>
                    <a:pt x="0" y="440895"/>
                    <a:pt x="0" y="415404"/>
                  </a:cubicBezTo>
                  <a:lnTo>
                    <a:pt x="0" y="46156"/>
                  </a:lnTo>
                  <a:close/>
                </a:path>
              </a:pathLst>
            </a:custGeom>
            <a:solidFill>
              <a:srgbClr val="ED7D3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429" tIns="55429" rIns="55429" bIns="554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 technical objectives  </a:t>
              </a:r>
            </a:p>
          </p:txBody>
        </p:sp>
        <p:sp>
          <p:nvSpPr>
            <p:cNvPr id="31" name="Freeform 30"/>
            <p:cNvSpPr/>
            <p:nvPr/>
          </p:nvSpPr>
          <p:spPr>
            <a:xfrm>
              <a:off x="2653668" y="2750346"/>
              <a:ext cx="1280160" cy="457200"/>
            </a:xfrm>
            <a:custGeom>
              <a:avLst/>
              <a:gdLst>
                <a:gd name="connsiteX0" fmla="*/ 0 w 1114501"/>
                <a:gd name="connsiteY0" fmla="*/ 106447 h 1064465"/>
                <a:gd name="connsiteX1" fmla="*/ 106447 w 1114501"/>
                <a:gd name="connsiteY1" fmla="*/ 0 h 1064465"/>
                <a:gd name="connsiteX2" fmla="*/ 1008055 w 1114501"/>
                <a:gd name="connsiteY2" fmla="*/ 0 h 1064465"/>
                <a:gd name="connsiteX3" fmla="*/ 1114502 w 1114501"/>
                <a:gd name="connsiteY3" fmla="*/ 106447 h 1064465"/>
                <a:gd name="connsiteX4" fmla="*/ 1114501 w 1114501"/>
                <a:gd name="connsiteY4" fmla="*/ 958019 h 1064465"/>
                <a:gd name="connsiteX5" fmla="*/ 1008054 w 1114501"/>
                <a:gd name="connsiteY5" fmla="*/ 1064466 h 1064465"/>
                <a:gd name="connsiteX6" fmla="*/ 106447 w 1114501"/>
                <a:gd name="connsiteY6" fmla="*/ 1064465 h 1064465"/>
                <a:gd name="connsiteX7" fmla="*/ 0 w 1114501"/>
                <a:gd name="connsiteY7" fmla="*/ 958018 h 1064465"/>
                <a:gd name="connsiteX8" fmla="*/ 0 w 1114501"/>
                <a:gd name="connsiteY8" fmla="*/ 106447 h 106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4501" h="1064465">
                  <a:moveTo>
                    <a:pt x="0" y="106447"/>
                  </a:moveTo>
                  <a:cubicBezTo>
                    <a:pt x="0" y="47658"/>
                    <a:pt x="47658" y="0"/>
                    <a:pt x="106447" y="0"/>
                  </a:cubicBezTo>
                  <a:lnTo>
                    <a:pt x="1008055" y="0"/>
                  </a:lnTo>
                  <a:cubicBezTo>
                    <a:pt x="1066844" y="0"/>
                    <a:pt x="1114502" y="47658"/>
                    <a:pt x="1114502" y="106447"/>
                  </a:cubicBezTo>
                  <a:cubicBezTo>
                    <a:pt x="1114502" y="390304"/>
                    <a:pt x="1114501" y="674162"/>
                    <a:pt x="1114501" y="958019"/>
                  </a:cubicBezTo>
                  <a:cubicBezTo>
                    <a:pt x="1114501" y="1016808"/>
                    <a:pt x="1066843" y="1064466"/>
                    <a:pt x="1008054" y="1064466"/>
                  </a:cubicBezTo>
                  <a:lnTo>
                    <a:pt x="106447" y="1064465"/>
                  </a:lnTo>
                  <a:cubicBezTo>
                    <a:pt x="47658" y="1064465"/>
                    <a:pt x="0" y="1016807"/>
                    <a:pt x="0" y="958018"/>
                  </a:cubicBezTo>
                  <a:lnTo>
                    <a:pt x="0" y="106447"/>
                  </a:lnTo>
                  <a:close/>
                </a:path>
              </a:pathLst>
            </a:custGeom>
            <a:solidFill>
              <a:srgbClr val="A5A5A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3087" tIns="73087" rIns="73087" bIns="730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List technology challenges – technical elements</a:t>
              </a:r>
            </a:p>
          </p:txBody>
        </p:sp>
        <p:sp>
          <p:nvSpPr>
            <p:cNvPr id="32" name="Freeform 31"/>
            <p:cNvSpPr/>
            <p:nvPr/>
          </p:nvSpPr>
          <p:spPr>
            <a:xfrm>
              <a:off x="4113254" y="2750346"/>
              <a:ext cx="1280160" cy="457200"/>
            </a:xfrm>
            <a:custGeom>
              <a:avLst/>
              <a:gdLst>
                <a:gd name="connsiteX0" fmla="*/ 0 w 1114501"/>
                <a:gd name="connsiteY0" fmla="*/ 106447 h 1064465"/>
                <a:gd name="connsiteX1" fmla="*/ 106447 w 1114501"/>
                <a:gd name="connsiteY1" fmla="*/ 0 h 1064465"/>
                <a:gd name="connsiteX2" fmla="*/ 1008055 w 1114501"/>
                <a:gd name="connsiteY2" fmla="*/ 0 h 1064465"/>
                <a:gd name="connsiteX3" fmla="*/ 1114502 w 1114501"/>
                <a:gd name="connsiteY3" fmla="*/ 106447 h 1064465"/>
                <a:gd name="connsiteX4" fmla="*/ 1114501 w 1114501"/>
                <a:gd name="connsiteY4" fmla="*/ 958019 h 1064465"/>
                <a:gd name="connsiteX5" fmla="*/ 1008054 w 1114501"/>
                <a:gd name="connsiteY5" fmla="*/ 1064466 h 1064465"/>
                <a:gd name="connsiteX6" fmla="*/ 106447 w 1114501"/>
                <a:gd name="connsiteY6" fmla="*/ 1064465 h 1064465"/>
                <a:gd name="connsiteX7" fmla="*/ 0 w 1114501"/>
                <a:gd name="connsiteY7" fmla="*/ 958018 h 1064465"/>
                <a:gd name="connsiteX8" fmla="*/ 0 w 1114501"/>
                <a:gd name="connsiteY8" fmla="*/ 106447 h 106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4501" h="1064465">
                  <a:moveTo>
                    <a:pt x="0" y="106447"/>
                  </a:moveTo>
                  <a:cubicBezTo>
                    <a:pt x="0" y="47658"/>
                    <a:pt x="47658" y="0"/>
                    <a:pt x="106447" y="0"/>
                  </a:cubicBezTo>
                  <a:lnTo>
                    <a:pt x="1008055" y="0"/>
                  </a:lnTo>
                  <a:cubicBezTo>
                    <a:pt x="1066844" y="0"/>
                    <a:pt x="1114502" y="47658"/>
                    <a:pt x="1114502" y="106447"/>
                  </a:cubicBezTo>
                  <a:cubicBezTo>
                    <a:pt x="1114502" y="390304"/>
                    <a:pt x="1114501" y="674162"/>
                    <a:pt x="1114501" y="958019"/>
                  </a:cubicBezTo>
                  <a:cubicBezTo>
                    <a:pt x="1114501" y="1016808"/>
                    <a:pt x="1066843" y="1064466"/>
                    <a:pt x="1008054" y="1064466"/>
                  </a:cubicBezTo>
                  <a:lnTo>
                    <a:pt x="106447" y="1064465"/>
                  </a:lnTo>
                  <a:cubicBezTo>
                    <a:pt x="47658" y="1064465"/>
                    <a:pt x="0" y="1016807"/>
                    <a:pt x="0" y="958018"/>
                  </a:cubicBezTo>
                  <a:lnTo>
                    <a:pt x="0" y="106447"/>
                  </a:lnTo>
                  <a:close/>
                </a:path>
              </a:pathLst>
            </a:custGeom>
            <a:solidFill>
              <a:srgbClr val="FFC000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3087" tIns="73087" rIns="73087" bIns="730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Identify knowledge gaps</a:t>
              </a:r>
            </a:p>
          </p:txBody>
        </p:sp>
        <p:sp>
          <p:nvSpPr>
            <p:cNvPr id="33" name="Freeform 32"/>
            <p:cNvSpPr/>
            <p:nvPr/>
          </p:nvSpPr>
          <p:spPr>
            <a:xfrm>
              <a:off x="5572840" y="2750346"/>
              <a:ext cx="1280160" cy="457200"/>
            </a:xfrm>
            <a:custGeom>
              <a:avLst/>
              <a:gdLst>
                <a:gd name="connsiteX0" fmla="*/ 0 w 1114501"/>
                <a:gd name="connsiteY0" fmla="*/ 106447 h 1064465"/>
                <a:gd name="connsiteX1" fmla="*/ 106447 w 1114501"/>
                <a:gd name="connsiteY1" fmla="*/ 0 h 1064465"/>
                <a:gd name="connsiteX2" fmla="*/ 1008055 w 1114501"/>
                <a:gd name="connsiteY2" fmla="*/ 0 h 1064465"/>
                <a:gd name="connsiteX3" fmla="*/ 1114502 w 1114501"/>
                <a:gd name="connsiteY3" fmla="*/ 106447 h 1064465"/>
                <a:gd name="connsiteX4" fmla="*/ 1114501 w 1114501"/>
                <a:gd name="connsiteY4" fmla="*/ 958019 h 1064465"/>
                <a:gd name="connsiteX5" fmla="*/ 1008054 w 1114501"/>
                <a:gd name="connsiteY5" fmla="*/ 1064466 h 1064465"/>
                <a:gd name="connsiteX6" fmla="*/ 106447 w 1114501"/>
                <a:gd name="connsiteY6" fmla="*/ 1064465 h 1064465"/>
                <a:gd name="connsiteX7" fmla="*/ 0 w 1114501"/>
                <a:gd name="connsiteY7" fmla="*/ 958018 h 1064465"/>
                <a:gd name="connsiteX8" fmla="*/ 0 w 1114501"/>
                <a:gd name="connsiteY8" fmla="*/ 106447 h 106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4501" h="1064465">
                  <a:moveTo>
                    <a:pt x="0" y="106447"/>
                  </a:moveTo>
                  <a:cubicBezTo>
                    <a:pt x="0" y="47658"/>
                    <a:pt x="47658" y="0"/>
                    <a:pt x="106447" y="0"/>
                  </a:cubicBezTo>
                  <a:lnTo>
                    <a:pt x="1008055" y="0"/>
                  </a:lnTo>
                  <a:cubicBezTo>
                    <a:pt x="1066844" y="0"/>
                    <a:pt x="1114502" y="47658"/>
                    <a:pt x="1114502" y="106447"/>
                  </a:cubicBezTo>
                  <a:cubicBezTo>
                    <a:pt x="1114502" y="390304"/>
                    <a:pt x="1114501" y="674162"/>
                    <a:pt x="1114501" y="958019"/>
                  </a:cubicBezTo>
                  <a:cubicBezTo>
                    <a:pt x="1114501" y="1016808"/>
                    <a:pt x="1066843" y="1064466"/>
                    <a:pt x="1008054" y="1064466"/>
                  </a:cubicBezTo>
                  <a:lnTo>
                    <a:pt x="106447" y="1064465"/>
                  </a:lnTo>
                  <a:cubicBezTo>
                    <a:pt x="47658" y="1064465"/>
                    <a:pt x="0" y="1016807"/>
                    <a:pt x="0" y="958018"/>
                  </a:cubicBezTo>
                  <a:lnTo>
                    <a:pt x="0" y="106447"/>
                  </a:lnTo>
                  <a:close/>
                </a:path>
              </a:pathLst>
            </a:custGeom>
            <a:solidFill>
              <a:srgbClr val="5B9BD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277" tIns="69277" rIns="69277" bIns="6927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Steps to address knowledge gaps</a:t>
              </a:r>
            </a:p>
          </p:txBody>
        </p:sp>
        <p:sp>
          <p:nvSpPr>
            <p:cNvPr id="34" name="Freeform 33"/>
            <p:cNvSpPr/>
            <p:nvPr/>
          </p:nvSpPr>
          <p:spPr>
            <a:xfrm>
              <a:off x="7032425" y="2750346"/>
              <a:ext cx="1280160" cy="457200"/>
            </a:xfrm>
            <a:custGeom>
              <a:avLst/>
              <a:gdLst>
                <a:gd name="connsiteX0" fmla="*/ 0 w 1114501"/>
                <a:gd name="connsiteY0" fmla="*/ 106447 h 1064465"/>
                <a:gd name="connsiteX1" fmla="*/ 106447 w 1114501"/>
                <a:gd name="connsiteY1" fmla="*/ 0 h 1064465"/>
                <a:gd name="connsiteX2" fmla="*/ 1008055 w 1114501"/>
                <a:gd name="connsiteY2" fmla="*/ 0 h 1064465"/>
                <a:gd name="connsiteX3" fmla="*/ 1114502 w 1114501"/>
                <a:gd name="connsiteY3" fmla="*/ 106447 h 1064465"/>
                <a:gd name="connsiteX4" fmla="*/ 1114501 w 1114501"/>
                <a:gd name="connsiteY4" fmla="*/ 958019 h 1064465"/>
                <a:gd name="connsiteX5" fmla="*/ 1008054 w 1114501"/>
                <a:gd name="connsiteY5" fmla="*/ 1064466 h 1064465"/>
                <a:gd name="connsiteX6" fmla="*/ 106447 w 1114501"/>
                <a:gd name="connsiteY6" fmla="*/ 1064465 h 1064465"/>
                <a:gd name="connsiteX7" fmla="*/ 0 w 1114501"/>
                <a:gd name="connsiteY7" fmla="*/ 958018 h 1064465"/>
                <a:gd name="connsiteX8" fmla="*/ 0 w 1114501"/>
                <a:gd name="connsiteY8" fmla="*/ 106447 h 106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4501" h="1064465">
                  <a:moveTo>
                    <a:pt x="0" y="106447"/>
                  </a:moveTo>
                  <a:cubicBezTo>
                    <a:pt x="0" y="47658"/>
                    <a:pt x="47658" y="0"/>
                    <a:pt x="106447" y="0"/>
                  </a:cubicBezTo>
                  <a:lnTo>
                    <a:pt x="1008055" y="0"/>
                  </a:lnTo>
                  <a:cubicBezTo>
                    <a:pt x="1066844" y="0"/>
                    <a:pt x="1114502" y="47658"/>
                    <a:pt x="1114502" y="106447"/>
                  </a:cubicBezTo>
                  <a:cubicBezTo>
                    <a:pt x="1114502" y="390304"/>
                    <a:pt x="1114501" y="674162"/>
                    <a:pt x="1114501" y="958019"/>
                  </a:cubicBezTo>
                  <a:cubicBezTo>
                    <a:pt x="1114501" y="1016808"/>
                    <a:pt x="1066843" y="1064466"/>
                    <a:pt x="1008054" y="1064466"/>
                  </a:cubicBezTo>
                  <a:lnTo>
                    <a:pt x="106447" y="1064465"/>
                  </a:lnTo>
                  <a:cubicBezTo>
                    <a:pt x="47658" y="1064465"/>
                    <a:pt x="0" y="1016807"/>
                    <a:pt x="0" y="958018"/>
                  </a:cubicBezTo>
                  <a:lnTo>
                    <a:pt x="0" y="106447"/>
                  </a:lnTo>
                  <a:close/>
                </a:path>
              </a:pathLst>
            </a:custGeom>
            <a:solidFill>
              <a:srgbClr val="70AD47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277" tIns="69277" rIns="69277" bIns="69277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Impact of development on technical elements</a:t>
              </a:r>
            </a:p>
          </p:txBody>
        </p:sp>
      </p:grpSp>
      <p:sp>
        <p:nvSpPr>
          <p:cNvPr id="19" name="Slide Number Placeholder 1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uk-U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3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1C4E640A-5568-B64E-B9F4-8AB9F2C930BB}"/>
              </a:ext>
            </a:extLst>
          </p:cNvPr>
          <p:cNvSpPr/>
          <p:nvPr/>
        </p:nvSpPr>
        <p:spPr bwMode="auto">
          <a:xfrm>
            <a:off x="5732818" y="1316038"/>
            <a:ext cx="1371600" cy="13716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Black Condensed" charset="0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099241"/>
            <a:ext cx="5900927" cy="5173551"/>
          </a:xfrm>
        </p:spPr>
        <p:txBody>
          <a:bodyPr>
            <a:noAutofit/>
          </a:bodyPr>
          <a:lstStyle/>
          <a:p>
            <a:r>
              <a:rPr lang="en-US" sz="2400" dirty="0"/>
              <a:t> Currently over 100 projects across many technical disciplines in GCD</a:t>
            </a:r>
          </a:p>
          <a:p>
            <a:pPr lvl="1"/>
            <a:r>
              <a:rPr lang="en-US" sz="2000" dirty="0"/>
              <a:t>Significant program growth over the last couple of years!</a:t>
            </a:r>
          </a:p>
          <a:p>
            <a:pPr lvl="1"/>
            <a:r>
              <a:rPr lang="en-US" sz="2000" dirty="0"/>
              <a:t>Drives need for efficiencies and solutions to save time and help ensure mission implementation successes</a:t>
            </a:r>
          </a:p>
          <a:p>
            <a:pPr lvl="1"/>
            <a:r>
              <a:rPr lang="en-US" sz="2000" dirty="0"/>
              <a:t>Desire for efficient, predictive, and informed decision making</a:t>
            </a:r>
          </a:p>
          <a:p>
            <a:pPr lvl="1"/>
            <a:r>
              <a:rPr lang="en-US" sz="2000" dirty="0"/>
              <a:t>A Risk Digital Assistant (RDA) solution could be </a:t>
            </a:r>
            <a:r>
              <a:rPr lang="en-US" sz="2000" dirty="0" err="1"/>
              <a:t>scaleable</a:t>
            </a:r>
            <a:r>
              <a:rPr lang="en-US" sz="2000" dirty="0"/>
              <a:t> and adaptable for other uses cases at NASA!</a:t>
            </a:r>
          </a:p>
          <a:p>
            <a:pPr lvl="1"/>
            <a:r>
              <a:rPr lang="en-US" sz="2000" dirty="0"/>
              <a:t>https://www.nasa.gov/directorates/spacetech/game_changing_development/index.html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08F0-1AA7-8449-B96D-5FDB74B9F69F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4FCB55-DD24-4080-9779-94A9BF2642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614" y="5465695"/>
            <a:ext cx="1278005" cy="127800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5FEB73-874A-49C2-9002-F32B6D97DB1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1676" y="1500418"/>
            <a:ext cx="1944731" cy="1944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9E4100-1695-46B8-A76A-1194916FC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216" y="1907927"/>
            <a:ext cx="1499616" cy="14996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B1CEF9-E793-41F9-BC9F-59753279CF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72" y="914797"/>
            <a:ext cx="1024128" cy="10241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1C513-8D12-4DBC-BFEA-ED07A4EF8D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853" y="962737"/>
            <a:ext cx="1581912" cy="15819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35136C-99D4-4CF3-9872-A6F317B9EFAA}"/>
              </a:ext>
            </a:extLst>
          </p:cNvPr>
          <p:cNvPicPr>
            <a:picLocks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1036" y="4286937"/>
            <a:ext cx="1956816" cy="1956816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C56C0D-0D69-446A-9E46-9A0E8A2A2A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9453" y="2860729"/>
            <a:ext cx="1914713" cy="19728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24B754-F182-4793-B908-B9449F9B81A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200" y="5437440"/>
            <a:ext cx="1278005" cy="1278005"/>
          </a:xfrm>
          <a:prstGeom prst="ellipse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B2B01A-5C1D-4536-9568-4795CFEBE58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15"/>
          <a:stretch/>
        </p:blipFill>
        <p:spPr>
          <a:xfrm>
            <a:off x="9587224" y="3341495"/>
            <a:ext cx="1676978" cy="1676976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43B9BF9-6714-45A3-A09C-E5B7615E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CBF46ED-4410-4185-A05F-E6196AB6914E}"/>
              </a:ext>
            </a:extLst>
          </p:cNvPr>
          <p:cNvSpPr txBox="1">
            <a:spLocks/>
          </p:cNvSpPr>
          <p:nvPr/>
        </p:nvSpPr>
        <p:spPr bwMode="auto">
          <a:xfrm>
            <a:off x="63610" y="-86244"/>
            <a:ext cx="11082804" cy="1066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0">
                <a:solidFill>
                  <a:schemeClr val="bg1"/>
                </a:solidFill>
                <a:latin typeface="Arial Bold" charset="0"/>
                <a:ea typeface="MS PGothic" panose="020B0600070205080204" pitchFamily="34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600" b="1" dirty="0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</a:rPr>
              <a:t>Game Changing Development (GCD) Program</a:t>
            </a:r>
          </a:p>
        </p:txBody>
      </p:sp>
    </p:spTree>
    <p:extLst>
      <p:ext uri="{BB962C8B-B14F-4D97-AF65-F5344CB8AC3E}">
        <p14:creationId xmlns:p14="http://schemas.microsoft.com/office/powerpoint/2010/main" val="2217603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371"/>
          <p:cNvGraphicFramePr>
            <a:graphicFrameLocks noGrp="1"/>
          </p:cNvGraphicFramePr>
          <p:nvPr/>
        </p:nvGraphicFramePr>
        <p:xfrm>
          <a:off x="4535661" y="1315203"/>
          <a:ext cx="7518594" cy="2136625"/>
        </p:xfrm>
        <a:graphic>
          <a:graphicData uri="http://schemas.openxmlformats.org/drawingml/2006/table">
            <a:tbl>
              <a:tblPr/>
              <a:tblGrid>
                <a:gridCol w="418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6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6991">
                  <a:extLst>
                    <a:ext uri="{9D8B030D-6E8A-4147-A177-3AD203B41FA5}">
                      <a16:colId xmlns:a16="http://schemas.microsoft.com/office/drawing/2014/main" val="681082533"/>
                    </a:ext>
                  </a:extLst>
                </a:gridCol>
                <a:gridCol w="770072">
                  <a:extLst>
                    <a:ext uri="{9D8B030D-6E8A-4147-A177-3AD203B41FA5}">
                      <a16:colId xmlns:a16="http://schemas.microsoft.com/office/drawing/2014/main" val="1300324858"/>
                    </a:ext>
                  </a:extLst>
                </a:gridCol>
              </a:tblGrid>
              <a:tr h="38034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Risk ID 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Affinity</a:t>
                      </a: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Description/Status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Proposed Mitigation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Trend 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869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ID#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641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931010"/>
                  </a:ext>
                </a:extLst>
              </a:tr>
              <a:tr h="317204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874327"/>
                  </a:ext>
                </a:extLst>
              </a:tr>
            </a:tbl>
          </a:graphicData>
        </a:graphic>
      </p:graphicFrame>
      <p:grpSp>
        <p:nvGrpSpPr>
          <p:cNvPr id="82" name="Group 81"/>
          <p:cNvGrpSpPr/>
          <p:nvPr/>
        </p:nvGrpSpPr>
        <p:grpSpPr>
          <a:xfrm>
            <a:off x="102501" y="1173949"/>
            <a:ext cx="4232107" cy="3175503"/>
            <a:chOff x="128509" y="1185061"/>
            <a:chExt cx="4232107" cy="3175503"/>
          </a:xfrm>
        </p:grpSpPr>
        <p:sp>
          <p:nvSpPr>
            <p:cNvPr id="6" name="Rectangle 13"/>
            <p:cNvSpPr>
              <a:spLocks noChangeArrowheads="1"/>
            </p:cNvSpPr>
            <p:nvPr/>
          </p:nvSpPr>
          <p:spPr bwMode="auto">
            <a:xfrm>
              <a:off x="1010792" y="3885352"/>
              <a:ext cx="216883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1</a:t>
              </a:r>
            </a:p>
          </p:txBody>
        </p:sp>
        <p:sp>
          <p:nvSpPr>
            <p:cNvPr id="7" name="Rectangle 14"/>
            <p:cNvSpPr>
              <a:spLocks noChangeArrowheads="1"/>
            </p:cNvSpPr>
            <p:nvPr/>
          </p:nvSpPr>
          <p:spPr bwMode="auto">
            <a:xfrm>
              <a:off x="1750066" y="3885351"/>
              <a:ext cx="21688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2</a:t>
              </a: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489342" y="3885351"/>
              <a:ext cx="216883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3</a:t>
              </a: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3228616" y="3885351"/>
              <a:ext cx="216883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4</a:t>
              </a: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3967889" y="3885351"/>
              <a:ext cx="21688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5</a:t>
              </a:r>
            </a:p>
          </p:txBody>
        </p:sp>
        <p:sp>
          <p:nvSpPr>
            <p:cNvPr id="35" name="Rectangle 42"/>
            <p:cNvSpPr>
              <a:spLocks noChangeArrowheads="1"/>
            </p:cNvSpPr>
            <p:nvPr/>
          </p:nvSpPr>
          <p:spPr bwMode="auto">
            <a:xfrm>
              <a:off x="519862" y="1345014"/>
              <a:ext cx="216885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5</a:t>
              </a:r>
            </a:p>
          </p:txBody>
        </p:sp>
        <p:sp>
          <p:nvSpPr>
            <p:cNvPr id="36" name="Rectangle 43"/>
            <p:cNvSpPr>
              <a:spLocks noChangeArrowheads="1"/>
            </p:cNvSpPr>
            <p:nvPr/>
          </p:nvSpPr>
          <p:spPr bwMode="auto">
            <a:xfrm>
              <a:off x="519862" y="1866171"/>
              <a:ext cx="21688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4</a:t>
              </a:r>
            </a:p>
          </p:txBody>
        </p:sp>
        <p:sp>
          <p:nvSpPr>
            <p:cNvPr id="37" name="Rectangle 44"/>
            <p:cNvSpPr>
              <a:spLocks noChangeArrowheads="1"/>
            </p:cNvSpPr>
            <p:nvPr/>
          </p:nvSpPr>
          <p:spPr bwMode="auto">
            <a:xfrm>
              <a:off x="546238" y="2387329"/>
              <a:ext cx="216885" cy="230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3</a:t>
              </a:r>
            </a:p>
          </p:txBody>
        </p:sp>
        <p:sp>
          <p:nvSpPr>
            <p:cNvPr id="38" name="Rectangle 45"/>
            <p:cNvSpPr>
              <a:spLocks noChangeArrowheads="1"/>
            </p:cNvSpPr>
            <p:nvPr/>
          </p:nvSpPr>
          <p:spPr bwMode="auto">
            <a:xfrm>
              <a:off x="519862" y="2908486"/>
              <a:ext cx="21688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2</a:t>
              </a:r>
            </a:p>
          </p:txBody>
        </p:sp>
        <p:sp>
          <p:nvSpPr>
            <p:cNvPr id="39" name="Rectangle 46"/>
            <p:cNvSpPr>
              <a:spLocks noChangeArrowheads="1"/>
            </p:cNvSpPr>
            <p:nvPr/>
          </p:nvSpPr>
          <p:spPr bwMode="auto">
            <a:xfrm>
              <a:off x="519862" y="3429646"/>
              <a:ext cx="21688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8827" tIns="23572" rIns="48827" bIns="23572">
              <a:spAutoFit/>
            </a:bodyPr>
            <a:lstStyle/>
            <a:p>
              <a:pPr defTabSz="720725" eaLnBrk="1" hangingPunct="1"/>
              <a:r>
                <a:rPr lang="en-US" sz="1200" b="1" dirty="0">
                  <a:ea typeface="ヒラギノ角ゴ Pro W3" charset="0"/>
                  <a:cs typeface="ヒラギノ角ゴ Pro W3" charset="0"/>
                </a:rPr>
                <a:t>1</a:t>
              </a:r>
            </a:p>
          </p:txBody>
        </p:sp>
        <p:sp>
          <p:nvSpPr>
            <p:cNvPr id="40" name="Rectangle 47"/>
            <p:cNvSpPr>
              <a:spLocks noChangeArrowheads="1"/>
            </p:cNvSpPr>
            <p:nvPr/>
          </p:nvSpPr>
          <p:spPr bwMode="auto">
            <a:xfrm>
              <a:off x="128509" y="1185061"/>
              <a:ext cx="313067" cy="2769989"/>
            </a:xfrm>
            <a:prstGeom prst="rect">
              <a:avLst/>
            </a:prstGeom>
            <a:solidFill>
              <a:srgbClr val="A8C1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457200" rIns="0" bIns="457200" anchor="ctr">
              <a:spAutoFit/>
            </a:bodyPr>
            <a:lstStyle/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L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I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K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E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L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I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H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O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O</a:t>
              </a:r>
            </a:p>
            <a:p>
              <a:pPr algn="ctr" defTabSz="969963" eaLnBrk="1" hangingPunct="1"/>
              <a:r>
                <a:rPr lang="en-US" sz="12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D</a:t>
              </a:r>
              <a:endParaRPr lang="en-US" sz="1200" dirty="0">
                <a:ea typeface="ヒラギノ角ゴ Pro W3" charset="0"/>
                <a:cs typeface="ヒラギノ角ゴ Pro W3" charset="0"/>
              </a:endParaRPr>
            </a:p>
          </p:txBody>
        </p:sp>
        <p:sp>
          <p:nvSpPr>
            <p:cNvPr id="42" name="Rectangle 48"/>
            <p:cNvSpPr>
              <a:spLocks noChangeArrowheads="1"/>
            </p:cNvSpPr>
            <p:nvPr/>
          </p:nvSpPr>
          <p:spPr bwMode="auto">
            <a:xfrm>
              <a:off x="736747" y="4138314"/>
              <a:ext cx="3623869" cy="222250"/>
            </a:xfrm>
            <a:prstGeom prst="rect">
              <a:avLst/>
            </a:prstGeom>
            <a:solidFill>
              <a:srgbClr val="A8C1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969963" eaLnBrk="1" hangingPunct="1"/>
              <a:r>
                <a:rPr lang="en-US" sz="1400" b="1" dirty="0">
                  <a:solidFill>
                    <a:srgbClr val="000000"/>
                  </a:solidFill>
                  <a:ea typeface="ヒラギノ角ゴ Pro W3" charset="0"/>
                  <a:cs typeface="ヒラギノ角ゴ Pro W3" charset="0"/>
                </a:rPr>
                <a:t>CONSEQUENCES</a:t>
              </a:r>
              <a:endParaRPr lang="en-US" sz="800" dirty="0">
                <a:ea typeface="ヒラギノ角ゴ Pro W3" charset="0"/>
                <a:cs typeface="ヒラギノ角ゴ Pro W3" charset="0"/>
              </a:endParaRPr>
            </a:p>
          </p:txBody>
        </p:sp>
      </p:grp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721283" y="1186549"/>
          <a:ext cx="3613325" cy="2654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665">
                  <a:extLst>
                    <a:ext uri="{9D8B030D-6E8A-4147-A177-3AD203B41FA5}">
                      <a16:colId xmlns:a16="http://schemas.microsoft.com/office/drawing/2014/main" val="497075010"/>
                    </a:ext>
                  </a:extLst>
                </a:gridCol>
                <a:gridCol w="722665">
                  <a:extLst>
                    <a:ext uri="{9D8B030D-6E8A-4147-A177-3AD203B41FA5}">
                      <a16:colId xmlns:a16="http://schemas.microsoft.com/office/drawing/2014/main" val="916435836"/>
                    </a:ext>
                  </a:extLst>
                </a:gridCol>
                <a:gridCol w="722665">
                  <a:extLst>
                    <a:ext uri="{9D8B030D-6E8A-4147-A177-3AD203B41FA5}">
                      <a16:colId xmlns:a16="http://schemas.microsoft.com/office/drawing/2014/main" val="939616828"/>
                    </a:ext>
                  </a:extLst>
                </a:gridCol>
                <a:gridCol w="722665">
                  <a:extLst>
                    <a:ext uri="{9D8B030D-6E8A-4147-A177-3AD203B41FA5}">
                      <a16:colId xmlns:a16="http://schemas.microsoft.com/office/drawing/2014/main" val="1721341597"/>
                    </a:ext>
                  </a:extLst>
                </a:gridCol>
                <a:gridCol w="722665">
                  <a:extLst>
                    <a:ext uri="{9D8B030D-6E8A-4147-A177-3AD203B41FA5}">
                      <a16:colId xmlns:a16="http://schemas.microsoft.com/office/drawing/2014/main" val="4091835808"/>
                    </a:ext>
                  </a:extLst>
                </a:gridCol>
              </a:tblGrid>
              <a:tr h="530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351713"/>
                  </a:ext>
                </a:extLst>
              </a:tr>
              <a:tr h="530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838398"/>
                  </a:ext>
                </a:extLst>
              </a:tr>
              <a:tr h="530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991741"/>
                  </a:ext>
                </a:extLst>
              </a:tr>
              <a:tr h="530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335671"/>
                  </a:ext>
                </a:extLst>
              </a:tr>
              <a:tr h="530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269138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34" y="4396893"/>
            <a:ext cx="4139383" cy="159311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7</a:t>
            </a:fld>
            <a:endParaRPr lang="uk-UA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0864D1C7-E7FE-46C0-B3B4-0BFC248C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F889545-BBFE-447E-AA66-82BC1B8B621E}"/>
              </a:ext>
            </a:extLst>
          </p:cNvPr>
          <p:cNvSpPr txBox="1">
            <a:spLocks/>
          </p:cNvSpPr>
          <p:nvPr/>
        </p:nvSpPr>
        <p:spPr bwMode="auto">
          <a:xfrm>
            <a:off x="217614" y="-86244"/>
            <a:ext cx="11082804" cy="1066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0">
                <a:solidFill>
                  <a:schemeClr val="bg1"/>
                </a:solidFill>
                <a:latin typeface="Arial Bold" charset="0"/>
                <a:ea typeface="MS PGothic" panose="020B0600070205080204" pitchFamily="34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600" b="1" dirty="0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</a:rPr>
              <a:t>Risk Example</a:t>
            </a:r>
          </a:p>
        </p:txBody>
      </p:sp>
    </p:spTree>
    <p:extLst>
      <p:ext uri="{BB962C8B-B14F-4D97-AF65-F5344CB8AC3E}">
        <p14:creationId xmlns:p14="http://schemas.microsoft.com/office/powerpoint/2010/main" val="181507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8</a:t>
            </a:fld>
            <a:endParaRPr lang="uk-UA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67000" y="0"/>
            <a:ext cx="6858000" cy="1066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bg1">
                    <a:lumMod val="85000"/>
                  </a:scheme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 </a:t>
            </a:r>
            <a:endParaRPr lang="en-US" sz="4000" dirty="0">
              <a:solidFill>
                <a:schemeClr val="bg1">
                  <a:lumMod val="85000"/>
                </a:schemeClr>
              </a:solidFill>
              <a:latin typeface="Arial Bold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C6BBA0C6-27A7-4BD8-8F1B-ECD688074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793" y="2207173"/>
            <a:ext cx="6681207" cy="35665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B825B5-DFE5-404C-B24F-DD159FEBACE8}"/>
              </a:ext>
            </a:extLst>
          </p:cNvPr>
          <p:cNvSpPr/>
          <p:nvPr/>
        </p:nvSpPr>
        <p:spPr>
          <a:xfrm>
            <a:off x="167409" y="1082271"/>
            <a:ext cx="534338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770" indent="0">
              <a:spcBef>
                <a:spcPts val="0"/>
              </a:spcBef>
              <a:buNone/>
            </a:pPr>
            <a:r>
              <a:rPr lang="en-US" dirty="0">
                <a:latin typeface="Helvetica Neue" panose="020B0604020202020204" charset="0"/>
              </a:rPr>
              <a:t>Develop a Risk Digital Assistant (RDA) using Machine Learning and/or Artificial Intelligence tools to help GCD program management with efficient, predictive, and informed decision making</a:t>
            </a:r>
          </a:p>
          <a:p>
            <a:pPr marL="50770" indent="0">
              <a:spcBef>
                <a:spcPts val="0"/>
              </a:spcBef>
              <a:buNone/>
            </a:pPr>
            <a:r>
              <a:rPr lang="en-US" dirty="0">
                <a:latin typeface="Helvetica Neue" panose="020B0604020202020204" charset="0"/>
              </a:rPr>
              <a:t> </a:t>
            </a:r>
          </a:p>
          <a:p>
            <a:pPr marL="336520" indent="-285750">
              <a:spcBef>
                <a:spcPts val="0"/>
              </a:spcBef>
              <a:buFontTx/>
              <a:buChar char="-"/>
            </a:pPr>
            <a:r>
              <a:rPr lang="en-US" sz="1600" dirty="0">
                <a:latin typeface="Helvetica Neue" panose="020B0604020202020204" charset="0"/>
              </a:rPr>
              <a:t>Improve risk identification and mitigation efforts (with associated resource planning or have threats to schedule or technical performance) for the program’s technology development portfolio</a:t>
            </a:r>
          </a:p>
          <a:p>
            <a:pPr marL="336520" indent="-285750">
              <a:spcBef>
                <a:spcPts val="0"/>
              </a:spcBef>
              <a:buFontTx/>
              <a:buChar char="-"/>
            </a:pPr>
            <a:endParaRPr lang="en-US" sz="1600" dirty="0">
              <a:latin typeface="Helvetica Neue" panose="020B0604020202020204" charset="0"/>
            </a:endParaRPr>
          </a:p>
          <a:p>
            <a:pPr marL="793720" lvl="1" indent="-285750">
              <a:buFontTx/>
              <a:buChar char="-"/>
            </a:pPr>
            <a:r>
              <a:rPr lang="en-US" sz="1600" dirty="0">
                <a:latin typeface="Helvetica Neue" panose="020B0604020202020204" charset="0"/>
              </a:rPr>
              <a:t>Exploring AI and ML solutions that could help supplement the current risk management process by reaching into documented ‘lessons learned’ and cross referencing those insights with future project plans</a:t>
            </a:r>
          </a:p>
          <a:p>
            <a:pPr marL="793720" lvl="1" indent="-285750">
              <a:buFontTx/>
              <a:buChar char="-"/>
            </a:pPr>
            <a:endParaRPr lang="en-US" sz="1600" dirty="0">
              <a:latin typeface="Helvetica Neue" panose="020B0604020202020204" charset="0"/>
            </a:endParaRPr>
          </a:p>
          <a:p>
            <a:pPr marL="793720" lvl="1" indent="-285750">
              <a:buFontTx/>
              <a:buChar char="-"/>
            </a:pPr>
            <a:r>
              <a:rPr lang="en-US" sz="1600" dirty="0">
                <a:latin typeface="Helvetica Neue" panose="020B0604020202020204" charset="0"/>
              </a:rPr>
              <a:t>A capability that can data mine to help identify risks, forecast trends of risks materializing, suggest solutions for feasible risk mitigations, or discover other out-of-the-box risk management solutions!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EAA6C16-F0B5-412C-A098-3DDBECAFFF95}"/>
              </a:ext>
            </a:extLst>
          </p:cNvPr>
          <p:cNvSpPr txBox="1">
            <a:spLocks/>
          </p:cNvSpPr>
          <p:nvPr/>
        </p:nvSpPr>
        <p:spPr bwMode="auto">
          <a:xfrm>
            <a:off x="159861" y="-86244"/>
            <a:ext cx="11082804" cy="1066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0">
                <a:solidFill>
                  <a:schemeClr val="bg1"/>
                </a:solidFill>
                <a:latin typeface="Arial Bold" charset="0"/>
                <a:ea typeface="MS PGothic" panose="020B0600070205080204" pitchFamily="34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anose="020B0600070205080204" pitchFamily="34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600" b="1" dirty="0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</a:rPr>
              <a:t>Risky Space Business Challenge</a:t>
            </a:r>
          </a:p>
        </p:txBody>
      </p:sp>
    </p:spTree>
    <p:extLst>
      <p:ext uri="{BB962C8B-B14F-4D97-AF65-F5344CB8AC3E}">
        <p14:creationId xmlns:p14="http://schemas.microsoft.com/office/powerpoint/2010/main" val="2966843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127A9CA768D4281677F03A3A5DFCE" ma:contentTypeVersion="4" ma:contentTypeDescription="Create a new document." ma:contentTypeScope="" ma:versionID="0320a4caa344486d8cf19ab105ba6a0a">
  <xsd:schema xmlns:xsd="http://www.w3.org/2001/XMLSchema" xmlns:xs="http://www.w3.org/2001/XMLSchema" xmlns:p="http://schemas.microsoft.com/office/2006/metadata/properties" xmlns:ns2="2ec49afe-284d-4ca5-92d5-376c2ab5e5fe" targetNamespace="http://schemas.microsoft.com/office/2006/metadata/properties" ma:root="true" ma:fieldsID="ae68a194b979119d61dcd3e2ff3ef009" ns2:_="">
    <xsd:import namespace="2ec49afe-284d-4ca5-92d5-376c2ab5e5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c49afe-284d-4ca5-92d5-376c2ab5e5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CFDC3F2-DB09-42C7-9020-2E3C44B3BB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c49afe-284d-4ca5-92d5-376c2ab5e5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DF74A8-29A1-4EE8-9E9C-2D6DE91136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12A3F4-A775-4608-B30A-825CDBEF7BC7}">
  <ds:schemaRefs>
    <ds:schemaRef ds:uri="http://schemas.microsoft.com/office/2006/documentManagement/types"/>
    <ds:schemaRef ds:uri="876004dc-095d-493f-8816-909143d664ab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26995</TotalTime>
  <Words>552</Words>
  <Application>Microsoft Office PowerPoint</Application>
  <PresentationFormat>Widescreen</PresentationFormat>
  <Paragraphs>111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Arial Bold</vt:lpstr>
      <vt:lpstr>Calibri</vt:lpstr>
      <vt:lpstr>Calibri Light</vt:lpstr>
      <vt:lpstr>Courier New</vt:lpstr>
      <vt:lpstr>Helvetica Neue</vt:lpstr>
      <vt:lpstr>Helvetica Neue Black Condensed</vt:lpstr>
      <vt:lpstr>HelveticaNeueLT Std Blk Cn</vt:lpstr>
      <vt:lpstr>Times New Roman</vt:lpstr>
      <vt:lpstr>Wingdings</vt:lpstr>
      <vt:lpstr>Office Theme</vt:lpstr>
      <vt:lpstr>PowerPoint Presentation</vt:lpstr>
      <vt:lpstr>PowerPoint Presentation</vt:lpstr>
      <vt:lpstr>   Space          Entry, Descent      Sustainable       Discover and       Transportation   and Landing       Exploration            Explore</vt:lpstr>
      <vt:lpstr>PowerPoint Presentation</vt:lpstr>
      <vt:lpstr>PowerPoint Presentation</vt:lpstr>
      <vt:lpstr> 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Template_TAPR findings_recommendations_conclusion</dc:title>
  <dc:creator>Microsoft Office User</dc:creator>
  <cp:lastModifiedBy>Cutright, Amanda Moore (LARC-D2A)</cp:lastModifiedBy>
  <cp:revision>334</cp:revision>
  <cp:lastPrinted>2018-07-05T19:50:42Z</cp:lastPrinted>
  <dcterms:created xsi:type="dcterms:W3CDTF">2018-05-18T16:19:23Z</dcterms:created>
  <dcterms:modified xsi:type="dcterms:W3CDTF">2021-11-09T03:05:40Z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0x01010055A127A9CA768D4281677F03A3A5DFCE</vt:lpwstr>
  </property>
  <property fmtid="{D5CDD505-2E9C-101B-9397-08002B2CF9AE}" pid="3" name="PMDispositionComm">
    <vt:lpwstr/>
  </property>
  <property fmtid="{D5CDD505-2E9C-101B-9397-08002B2CF9AE}" pid="4" name="TechCoordPOC">
    <vt:lpwstr/>
  </property>
  <property fmtid="{D5CDD505-2E9C-101B-9397-08002B2CF9AE}" pid="5" name="ChangeType">
    <vt:lpwstr/>
  </property>
  <property fmtid="{D5CDD505-2E9C-101B-9397-08002B2CF9AE}" pid="6" name="FCIFYBreakdown">
    <vt:lpwstr/>
  </property>
  <property fmtid="{D5CDD505-2E9C-101B-9397-08002B2CF9AE}" pid="7" name="Description0">
    <vt:lpwstr/>
  </property>
  <property fmtid="{D5CDD505-2E9C-101B-9397-08002B2CF9AE}" pid="8" name="Sensitivity">
    <vt:lpwstr/>
  </property>
  <property fmtid="{D5CDD505-2E9C-101B-9397-08002B2CF9AE}" pid="9" name="AdditionalComm">
    <vt:lpwstr/>
  </property>
  <property fmtid="{D5CDD505-2E9C-101B-9397-08002B2CF9AE}" pid="10" name="ScopeChangeDescription">
    <vt:lpwstr/>
  </property>
  <property fmtid="{D5CDD505-2E9C-101B-9397-08002B2CF9AE}" pid="11" name="CostImpact">
    <vt:lpwstr/>
  </property>
  <property fmtid="{D5CDD505-2E9C-101B-9397-08002B2CF9AE}" pid="12" name="Justification">
    <vt:lpwstr/>
  </property>
  <property fmtid="{D5CDD505-2E9C-101B-9397-08002B2CF9AE}" pid="13" name="ProjPrgmRisk">
    <vt:lpwstr/>
  </property>
  <property fmtid="{D5CDD505-2E9C-101B-9397-08002B2CF9AE}" pid="14" name="CR#">
    <vt:lpwstr/>
  </property>
  <property fmtid="{D5CDD505-2E9C-101B-9397-08002B2CF9AE}" pid="15" name="NeedDate">
    <vt:lpwstr/>
  </property>
  <property fmtid="{D5CDD505-2E9C-101B-9397-08002B2CF9AE}" pid="16" name="ScheduleImpact">
    <vt:lpwstr/>
  </property>
  <property fmtid="{D5CDD505-2E9C-101B-9397-08002B2CF9AE}" pid="17" name="BoardRecommendation">
    <vt:lpwstr/>
  </property>
  <property fmtid="{D5CDD505-2E9C-101B-9397-08002B2CF9AE}" pid="18" name="ApprovedBy">
    <vt:lpwstr/>
  </property>
  <property fmtid="{D5CDD505-2E9C-101B-9397-08002B2CF9AE}" pid="19" name="Evaluators">
    <vt:lpwstr/>
  </property>
  <property fmtid="{D5CDD505-2E9C-101B-9397-08002B2CF9AE}" pid="20" name="TechTask0">
    <vt:lpwstr/>
  </property>
  <property fmtid="{D5CDD505-2E9C-101B-9397-08002B2CF9AE}" pid="21" name="NeedDateRationale">
    <vt:lpwstr/>
  </property>
  <property fmtid="{D5CDD505-2E9C-101B-9397-08002B2CF9AE}" pid="22" name="TitleOfChange">
    <vt:lpwstr/>
  </property>
  <property fmtid="{D5CDD505-2E9C-101B-9397-08002B2CF9AE}" pid="23" name="EvaluatorComments">
    <vt:lpwstr/>
  </property>
</Properties>
</file>