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14"/>
  </p:notesMasterIdLst>
  <p:sldIdLst>
    <p:sldId id="256" r:id="rId2"/>
    <p:sldId id="262" r:id="rId3"/>
    <p:sldId id="284" r:id="rId4"/>
    <p:sldId id="282" r:id="rId5"/>
    <p:sldId id="283" r:id="rId6"/>
    <p:sldId id="285" r:id="rId7"/>
    <p:sldId id="286" r:id="rId8"/>
    <p:sldId id="287" r:id="rId9"/>
    <p:sldId id="288" r:id="rId10"/>
    <p:sldId id="289" r:id="rId11"/>
    <p:sldId id="290" r:id="rId12"/>
    <p:sldId id="291" r:id="rId1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80DC"/>
    <a:srgbClr val="0B3A7F"/>
    <a:srgbClr val="FFE89F"/>
    <a:srgbClr val="E98B01"/>
    <a:srgbClr val="4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343" autoAdjust="0"/>
    <p:restoredTop sz="90929"/>
  </p:normalViewPr>
  <p:slideViewPr>
    <p:cSldViewPr>
      <p:cViewPr varScale="1">
        <p:scale>
          <a:sx n="63" d="100"/>
          <a:sy n="63" d="100"/>
        </p:scale>
        <p:origin x="1008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6F65F0B-75BE-4A48-ADE7-7DB6B9C7C2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546266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33" descr="title-backgr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2413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2895600"/>
            <a:ext cx="7772400" cy="12954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419600"/>
            <a:ext cx="6400800" cy="533400"/>
          </a:xfrm>
        </p:spPr>
        <p:txBody>
          <a:bodyPr/>
          <a:lstStyle>
            <a:lvl1pPr marL="0" indent="0">
              <a:buFont typeface="Times" pitchFamily="-112" charset="0"/>
              <a:buNone/>
              <a:defRPr sz="1700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81391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5D5A898-4AAF-4F67-A2A8-07367338DF3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8863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D97F1E-700E-4247-9939-F31EFD9D7A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0199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0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9E89C9-C3C3-44B6-889F-7AB99C21B6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909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A2063C-C328-47CC-BB3B-B264A5C34F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133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5D8B5-3355-4955-9580-1916B22CBC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2760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6BF2AC-E39A-4A0E-BB4E-0E3B070920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467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52C80E-B09D-4397-9D8A-504DCC5388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9921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BCBF04-5974-4E89-B324-3B72E6CC3A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24783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CDD8CB-C9F8-4E06-9F45-FDF9A495DB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6335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838200"/>
            <a:ext cx="19431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838200"/>
            <a:ext cx="56769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05876E-BE56-4BEA-A028-3EFAA09D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3344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typical-slide-background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8382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pitchFamily="-11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612837A-06F9-463E-B730-F3EAA69C521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" name="hc"/>
          <p:cNvSpPr txBox="1"/>
          <p:nvPr userDrawn="1"/>
        </p:nvSpPr>
        <p:spPr>
          <a:xfrm>
            <a:off x="0" y="0"/>
            <a:ext cx="9144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fc"/>
          <p:cNvSpPr txBox="1"/>
          <p:nvPr userDrawn="1"/>
        </p:nvSpPr>
        <p:spPr>
          <a:xfrm>
            <a:off x="0" y="6428740"/>
            <a:ext cx="9144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endParaRPr lang="en-US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-112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-112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-112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-112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-112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-112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-112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  <a:ea typeface="ＭＳ Ｐゴシック" pitchFamily="-11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E98B01"/>
        </a:buClr>
        <a:buFont typeface="Times" panose="02020603050405020304" pitchFamily="18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1380DC"/>
        </a:buClr>
        <a:buFont typeface="Wingdings" panose="05000000000000000000" pitchFamily="2" charset="2"/>
        <a:buChar char="§"/>
        <a:defRPr sz="2800">
          <a:solidFill>
            <a:srgbClr val="4F4F4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4F4F4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Times" panose="02020603050405020304" pitchFamily="18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" pitchFamily="-112" charset="0"/>
        <a:buChar char="•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" pitchFamily="-112" charset="0"/>
        <a:buChar char="•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" pitchFamily="-112" charset="0"/>
        <a:buChar char="•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" pitchFamily="-112" charset="0"/>
        <a:buChar char="•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Summary of the First AIAA Stability and Control Prediction Workshop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502" y="4267200"/>
            <a:ext cx="316400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2022 AIAA SciTech Forum</a:t>
            </a:r>
          </a:p>
          <a:p>
            <a:r>
              <a:rPr lang="en-US" sz="2000" dirty="0">
                <a:solidFill>
                  <a:srgbClr val="0070C0"/>
                </a:solidFill>
              </a:rPr>
              <a:t>January 5, 2022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068" y="4979919"/>
            <a:ext cx="7135287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Tom Chyczewski (</a:t>
            </a:r>
            <a:r>
              <a:rPr lang="en-US" sz="2000" i="1" dirty="0"/>
              <a:t>Penn State Applied Research Lab</a:t>
            </a:r>
            <a:r>
              <a:rPr lang="en-US" sz="2000" dirty="0"/>
              <a:t>)</a:t>
            </a:r>
          </a:p>
          <a:p>
            <a:r>
              <a:rPr lang="en-US" sz="2000" dirty="0"/>
              <a:t>Andrew Lofthouse (</a:t>
            </a:r>
            <a:r>
              <a:rPr lang="en-US" sz="2000" i="1" dirty="0"/>
              <a:t>Air Force Life Cycle Management Center</a:t>
            </a:r>
            <a:r>
              <a:rPr lang="en-US" sz="2000" dirty="0"/>
              <a:t>)</a:t>
            </a:r>
          </a:p>
          <a:p>
            <a:r>
              <a:rPr lang="en-US" sz="2000" dirty="0"/>
              <a:t>Lie-Mine Gea (</a:t>
            </a:r>
            <a:r>
              <a:rPr lang="en-US" sz="2000" i="1" dirty="0"/>
              <a:t>The Boeing Company</a:t>
            </a:r>
            <a:r>
              <a:rPr lang="en-US" sz="2000" dirty="0"/>
              <a:t>)</a:t>
            </a:r>
          </a:p>
          <a:p>
            <a:r>
              <a:rPr lang="en-US" sz="2000" dirty="0"/>
              <a:t>Aurelia </a:t>
            </a:r>
            <a:r>
              <a:rPr lang="en-US" sz="2000" dirty="0" err="1"/>
              <a:t>Cartieri</a:t>
            </a:r>
            <a:r>
              <a:rPr lang="en-US" sz="2000" dirty="0"/>
              <a:t> (</a:t>
            </a:r>
            <a:r>
              <a:rPr lang="en-US" sz="2000" i="1" dirty="0"/>
              <a:t>ONERA, The French Aerospace Lab</a:t>
            </a:r>
            <a:r>
              <a:rPr lang="en-US" sz="2000" dirty="0"/>
              <a:t>)</a:t>
            </a:r>
          </a:p>
          <a:p>
            <a:r>
              <a:rPr lang="en-US" sz="2000" dirty="0"/>
              <a:t>Brett Hiller (</a:t>
            </a:r>
            <a:r>
              <a:rPr lang="en-US" sz="2000" i="1" dirty="0"/>
              <a:t>NASA Langley Research Center</a:t>
            </a:r>
            <a:r>
              <a:rPr lang="en-US" sz="2000" dirty="0"/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0142CBE-7C40-46D2-ACBA-23955C748CEB}" type="slidenum">
              <a:rPr lang="en-US" altLang="en-US" sz="1400"/>
              <a:pPr/>
              <a:t>2</a:t>
            </a:fld>
            <a:endParaRPr lang="en-US" altLang="en-US" sz="14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38200"/>
            <a:ext cx="8382000" cy="685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Background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566" y="1524000"/>
            <a:ext cx="89154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Motivation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Stability and Control (S&amp;C) issues continue to be exposed during flight tests which incur cost and schedule penalties and possibly envelope limitations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Objectives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Long Term: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Establish community consensus on the strengths and weaknesses of existing CFD prediction capabilities applied to S&amp;C analysis and derive optimal paths toward state-of-the-art enhancements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Current Work: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Establish a baseline S&amp;C prediction capability for a relatively simple test case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Approach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Workshops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Provide a relatively controlled environment to gather prediction statistics for common cases</a:t>
            </a:r>
          </a:p>
        </p:txBody>
      </p:sp>
    </p:spTree>
    <p:extLst>
      <p:ext uri="{BB962C8B-B14F-4D97-AF65-F5344CB8AC3E}">
        <p14:creationId xmlns:p14="http://schemas.microsoft.com/office/powerpoint/2010/main" val="478767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0142CBE-7C40-46D2-ACBA-23955C748CEB}" type="slidenum">
              <a:rPr lang="en-US" altLang="en-US" sz="1400"/>
              <a:pPr/>
              <a:t>3</a:t>
            </a:fld>
            <a:endParaRPr lang="en-US" altLang="en-US" sz="14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38200"/>
            <a:ext cx="8382000" cy="685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Geometry and Wind Tunnel Test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566" y="1143000"/>
            <a:ext cx="919863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ONERA Large Reference Model (LRM)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Same geometry as the Common Research Model (fuselage, aerodynamically loaded wings and horizontal tail) plus a vertical tail designed by ONERA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ONERA wind tunnel sting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5815" y="2424738"/>
            <a:ext cx="5478185" cy="363466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21566" y="2410361"/>
            <a:ext cx="409323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Tested in ONERA’s S1MA wind tunnel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Conditions: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 err="1"/>
              <a:t>Re</a:t>
            </a:r>
            <a:r>
              <a:rPr lang="en-US" sz="1800" baseline="-25000" dirty="0" err="1"/>
              <a:t>MAC</a:t>
            </a:r>
            <a:r>
              <a:rPr lang="en-US" sz="1800" dirty="0"/>
              <a:t> = 5 million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β = 0⁰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800" dirty="0"/>
              <a:t>0.30 ≤ Mach ≤ 0.95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800" dirty="0"/>
              <a:t>-3.0⁰ ≤ </a:t>
            </a:r>
            <a:r>
              <a:rPr lang="el-GR" sz="1800" dirty="0"/>
              <a:t>α</a:t>
            </a:r>
            <a:r>
              <a:rPr lang="en-US" sz="1800" dirty="0"/>
              <a:t> ≤ 10.0⁰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β = ±1⁰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800" dirty="0"/>
              <a:t>0.70 ≤ Mach ≤ 0.90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800" dirty="0"/>
              <a:t>3.0⁰ ≤ </a:t>
            </a:r>
            <a:r>
              <a:rPr lang="el-GR" sz="1800" dirty="0"/>
              <a:t>α</a:t>
            </a:r>
            <a:r>
              <a:rPr lang="en-US" sz="1800" dirty="0"/>
              <a:t> ≤ 4.5⁰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Forces and moments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Surface pressure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800" dirty="0"/>
              <a:t>β = ±1⁰ data are unpublished</a:t>
            </a:r>
          </a:p>
          <a:p>
            <a:pPr lvl="1"/>
            <a:endParaRPr lang="en-US" sz="18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22630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0142CBE-7C40-46D2-ACBA-23955C748CEB}" type="slidenum">
              <a:rPr lang="en-US" altLang="en-US" sz="1400"/>
              <a:pPr/>
              <a:t>4</a:t>
            </a:fld>
            <a:endParaRPr lang="en-US" altLang="en-US" sz="14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38200"/>
            <a:ext cx="8382000" cy="685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Test Case Descriptions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195330"/>
            <a:ext cx="89154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en-US" sz="1600" u="sng" dirty="0"/>
              <a:t>2D NACA Airfoil Verification</a:t>
            </a:r>
            <a:r>
              <a:rPr lang="en-US" sz="1600" dirty="0"/>
              <a:t> - Used to verify solver converges to documented solutions, (results are not included here)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u="sng" dirty="0"/>
              <a:t>Grid Convergence Study </a:t>
            </a:r>
            <a:r>
              <a:rPr lang="en-US" sz="1600" dirty="0"/>
              <a:t>– Mach 0.83, </a:t>
            </a:r>
            <a:r>
              <a:rPr lang="en-US" sz="1600" dirty="0" err="1"/>
              <a:t>Re</a:t>
            </a:r>
            <a:r>
              <a:rPr lang="en-US" sz="1600" baseline="-25000" dirty="0" err="1"/>
              <a:t>MAC</a:t>
            </a:r>
            <a:r>
              <a:rPr lang="en-US" sz="1600" baseline="-25000" dirty="0"/>
              <a:t> </a:t>
            </a:r>
            <a:r>
              <a:rPr lang="en-US" sz="1600" dirty="0"/>
              <a:t>= 4.56 million, C</a:t>
            </a:r>
            <a:r>
              <a:rPr lang="en-US" sz="1600" baseline="-25000" dirty="0"/>
              <a:t>L </a:t>
            </a:r>
            <a:r>
              <a:rPr lang="en-US" sz="1600" dirty="0"/>
              <a:t>= 0.5, </a:t>
            </a:r>
            <a:r>
              <a:rPr lang="el-GR" sz="1600" dirty="0"/>
              <a:t>β</a:t>
            </a:r>
            <a:r>
              <a:rPr lang="en-US" sz="1600" dirty="0"/>
              <a:t> = 1⁰ (nose left)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Wind tunnel sting 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Predictions from coarse, medium and fine grids (defined in next slides) required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u="sng" dirty="0"/>
              <a:t>Mach Effect on Static Stability </a:t>
            </a:r>
            <a:r>
              <a:rPr lang="en-US" sz="1600" dirty="0"/>
              <a:t>– Mach 0.7019, 0.8325, 0.853, 0.8749, 0.9050 (</a:t>
            </a:r>
            <a:r>
              <a:rPr lang="en-US" sz="1600" dirty="0" err="1"/>
              <a:t>Re</a:t>
            </a:r>
            <a:r>
              <a:rPr lang="en-US" sz="1600" baseline="-25000" dirty="0" err="1"/>
              <a:t>MAC</a:t>
            </a:r>
            <a:r>
              <a:rPr lang="en-US" sz="1600" dirty="0"/>
              <a:t> range: 4.24 to 4.68 million)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Wind tunnel sting 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Medium grids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u="sng" dirty="0"/>
              <a:t>Wind Tunnel Sting Increments </a:t>
            </a:r>
            <a:r>
              <a:rPr lang="en-US" sz="1600" dirty="0"/>
              <a:t>– Mach 0.83, </a:t>
            </a:r>
            <a:r>
              <a:rPr lang="en-US" sz="1600" dirty="0" err="1"/>
              <a:t>Re</a:t>
            </a:r>
            <a:r>
              <a:rPr lang="en-US" sz="1600" baseline="-25000" dirty="0" err="1"/>
              <a:t>MAC</a:t>
            </a:r>
            <a:r>
              <a:rPr lang="en-US" sz="1600" baseline="-25000" dirty="0"/>
              <a:t> </a:t>
            </a:r>
            <a:r>
              <a:rPr lang="en-US" sz="1600" dirty="0"/>
              <a:t>= 4.56 million, C</a:t>
            </a:r>
            <a:r>
              <a:rPr lang="en-US" sz="1600" baseline="-25000" dirty="0"/>
              <a:t>L </a:t>
            </a:r>
            <a:r>
              <a:rPr lang="en-US" sz="1600" dirty="0"/>
              <a:t>= 0.48 and 0.52, </a:t>
            </a:r>
            <a:r>
              <a:rPr lang="el-GR" sz="1600" dirty="0"/>
              <a:t>β</a:t>
            </a:r>
            <a:r>
              <a:rPr lang="en-US" sz="1600" dirty="0"/>
              <a:t> = 0⁰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Wind tunnel sting on and off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Medium grids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u="sng" dirty="0"/>
              <a:t>Alternative Stability Derivative Calculation </a:t>
            </a:r>
            <a:r>
              <a:rPr lang="en-US" sz="1600" dirty="0"/>
              <a:t>(optional) – Intended to give participants an opportunity to use their best practices instead of the central difference scheme used here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Not enough submissions to warrant presentation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u="sng" dirty="0"/>
              <a:t>β Sweep </a:t>
            </a:r>
            <a:r>
              <a:rPr lang="en-US" sz="1600" dirty="0"/>
              <a:t>(optional) – Mach 0.83, </a:t>
            </a:r>
            <a:r>
              <a:rPr lang="en-US" sz="1600" dirty="0" err="1"/>
              <a:t>Re</a:t>
            </a:r>
            <a:r>
              <a:rPr lang="en-US" sz="1600" baseline="-25000" dirty="0" err="1"/>
              <a:t>MAC</a:t>
            </a:r>
            <a:r>
              <a:rPr lang="en-US" sz="1600" dirty="0"/>
              <a:t>=4.56 million, C</a:t>
            </a:r>
            <a:r>
              <a:rPr lang="en-US" sz="1600" baseline="-25000" dirty="0"/>
              <a:t>L </a:t>
            </a:r>
            <a:r>
              <a:rPr lang="en-US" sz="1600" dirty="0"/>
              <a:t>= 0.5, </a:t>
            </a:r>
            <a:r>
              <a:rPr lang="el-GR" sz="1600" dirty="0"/>
              <a:t>β</a:t>
            </a:r>
            <a:r>
              <a:rPr lang="en-US" sz="1600" dirty="0"/>
              <a:t> = 1⁰, 3⁰ and 5⁰ (nose left)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Wind tunnel sting 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Medium grids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u="sng" dirty="0"/>
              <a:t>Reported Data</a:t>
            </a:r>
            <a:r>
              <a:rPr lang="en-US" sz="1600" dirty="0"/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Stability axis forces and moments for total CRM, port wing, </a:t>
            </a:r>
            <a:r>
              <a:rPr lang="en-US" sz="1600" dirty="0" err="1"/>
              <a:t>stbd</a:t>
            </a:r>
            <a:r>
              <a:rPr lang="en-US" sz="1600" dirty="0"/>
              <a:t> wing, fuselage, tail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/>
              <a:t>Wing and tail surface pressure profiles (Case 3 only)</a:t>
            </a:r>
          </a:p>
        </p:txBody>
      </p:sp>
    </p:spTree>
    <p:extLst>
      <p:ext uri="{BB962C8B-B14F-4D97-AF65-F5344CB8AC3E}">
        <p14:creationId xmlns:p14="http://schemas.microsoft.com/office/powerpoint/2010/main" val="2537499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0142CBE-7C40-46D2-ACBA-23955C748CEB}" type="slidenum">
              <a:rPr lang="en-US" altLang="en-US" sz="1400"/>
              <a:pPr/>
              <a:t>5</a:t>
            </a:fld>
            <a:endParaRPr lang="en-US" altLang="en-US" sz="14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38200"/>
            <a:ext cx="8991600" cy="685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Grid Generation: Workshop Structured Overset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571" y="1524000"/>
            <a:ext cx="2086429" cy="252295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570" y="4048388"/>
            <a:ext cx="2095490" cy="25342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66915" y="1534060"/>
            <a:ext cx="5162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Tiny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76605" y="4045792"/>
            <a:ext cx="1000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Extra Fine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9060" y="1435328"/>
            <a:ext cx="72773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Structured overset grids from previous workshops were used here where possible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DPW6: Aerodynamically loaded wings, fuselage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DPW4: Horizontal tail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These were scaled to wind tunnel scale and mirrored about y=0 to generate the full geometry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New grids were created for the vertical tail and the wind tunnel sting following the guidelines published for DPW6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779" y="3969536"/>
            <a:ext cx="2432421" cy="176304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3971698"/>
            <a:ext cx="2426768" cy="17608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/>
          <a:srcRect l="57916" t="27779" r="14094" b="53723"/>
          <a:stretch/>
        </p:blipFill>
        <p:spPr>
          <a:xfrm>
            <a:off x="719855" y="5748239"/>
            <a:ext cx="5838968" cy="10853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53700" y="4483652"/>
            <a:ext cx="604640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00" b="1" dirty="0">
                <a:cs typeface="Arial" panose="020B0604020202020204" pitchFamily="34" charset="0"/>
              </a:rPr>
              <a:t>O-type grid for V-tail &amp; 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14450" y="4830707"/>
            <a:ext cx="640260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00" b="1" dirty="0">
                <a:cs typeface="Arial" panose="020B0604020202020204" pitchFamily="34" charset="0"/>
              </a:rPr>
              <a:t>O-type grid for </a:t>
            </a:r>
          </a:p>
          <a:p>
            <a:pPr algn="ctr"/>
            <a:r>
              <a:rPr lang="en-US" sz="600" b="1" dirty="0">
                <a:cs typeface="Arial" panose="020B0604020202020204" pitchFamily="34" charset="0"/>
              </a:rPr>
              <a:t>V-tail body collar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52200" y="3994053"/>
            <a:ext cx="502202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00" b="1" dirty="0">
                <a:cs typeface="Arial" panose="020B0604020202020204" pitchFamily="34" charset="0"/>
              </a:rPr>
              <a:t>H-type grid for V-tail cap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17500" y="4421012"/>
            <a:ext cx="604640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00" b="1" dirty="0">
                <a:cs typeface="Arial" panose="020B0604020202020204" pitchFamily="34" charset="0"/>
              </a:rPr>
              <a:t>H-type grid </a:t>
            </a:r>
          </a:p>
          <a:p>
            <a:pPr algn="ctr"/>
            <a:r>
              <a:rPr lang="en-US" sz="600" b="1" dirty="0">
                <a:cs typeface="Arial" panose="020B0604020202020204" pitchFamily="34" charset="0"/>
              </a:rPr>
              <a:t>for TE/junction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146932" y="5463413"/>
            <a:ext cx="838200" cy="1846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00" b="1" dirty="0">
                <a:cs typeface="Arial" panose="020B0604020202020204" pitchFamily="34" charset="0"/>
              </a:rPr>
              <a:t>C-type grid for </a:t>
            </a:r>
          </a:p>
          <a:p>
            <a:pPr algn="ctr"/>
            <a:r>
              <a:rPr lang="en-US" sz="600" b="1" dirty="0">
                <a:cs typeface="Arial" panose="020B0604020202020204" pitchFamily="34" charset="0"/>
              </a:rPr>
              <a:t>main part of the blade</a:t>
            </a:r>
          </a:p>
        </p:txBody>
      </p:sp>
    </p:spTree>
    <p:extLst>
      <p:ext uri="{BB962C8B-B14F-4D97-AF65-F5344CB8AC3E}">
        <p14:creationId xmlns:p14="http://schemas.microsoft.com/office/powerpoint/2010/main" val="3173751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0142CBE-7C40-46D2-ACBA-23955C748CEB}" type="slidenum">
              <a:rPr lang="en-US" altLang="en-US" sz="1400"/>
              <a:pPr/>
              <a:t>6</a:t>
            </a:fld>
            <a:endParaRPr lang="en-US" altLang="en-US" sz="14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38200"/>
            <a:ext cx="8991600" cy="685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Grid Generation: Workshop Unstructured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9060" y="1435328"/>
            <a:ext cx="91530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Generated with Pointwise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Quad-dominant surface meshes with spacing controls: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cell edge lengths near sharp edges in the geometry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max (bending) angle between adjacent surface faces (see table below)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/>
          <a:srcRect l="18333" t="60165" r="65416" b="18987"/>
          <a:stretch/>
        </p:blipFill>
        <p:spPr>
          <a:xfrm>
            <a:off x="3302478" y="2743200"/>
            <a:ext cx="5825087" cy="210174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0" y="2691855"/>
            <a:ext cx="331891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Surface meshes </a:t>
            </a:r>
            <a:r>
              <a:rPr lang="en-US" sz="2000" dirty="0" err="1"/>
              <a:t>anisotropically</a:t>
            </a:r>
            <a:r>
              <a:rPr lang="en-US" sz="2000" dirty="0"/>
              <a:t> extruded into layers of prisms and hexahedra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Wall spacing, growth rate and # layers given in the table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Isotropic tetrahedral are fit between the outer layer and the </a:t>
            </a:r>
            <a:r>
              <a:rPr lang="en-US" sz="2000" dirty="0" err="1"/>
              <a:t>farfield</a:t>
            </a:r>
            <a:r>
              <a:rPr lang="en-US" sz="2000" dirty="0"/>
              <a:t> boundary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92076" y="2700481"/>
            <a:ext cx="761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Coarse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89870" y="2692878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Fine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45944" y="2694055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Medium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04891" y="2710130"/>
            <a:ext cx="10005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Extra Fine</a:t>
            </a: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3429000" y="3794070"/>
            <a:ext cx="228600" cy="5162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59948" t="35649" r="12630" b="41240"/>
          <a:stretch/>
        </p:blipFill>
        <p:spPr>
          <a:xfrm>
            <a:off x="3124200" y="4860119"/>
            <a:ext cx="6019800" cy="142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3046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0142CBE-7C40-46D2-ACBA-23955C748CEB}" type="slidenum">
              <a:rPr lang="en-US" altLang="en-US" sz="1400"/>
              <a:pPr/>
              <a:t>7</a:t>
            </a:fld>
            <a:endParaRPr lang="en-US" altLang="en-US" sz="14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38200"/>
            <a:ext cx="8991600" cy="685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Grid Generation: Revisions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76200" y="1800285"/>
            <a:ext cx="922926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Participants uncovered issues with both the overset structured and the unstructured grids while working the test cases: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Structured Overset Grids: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800" dirty="0"/>
              <a:t>The vertical tail grid surface was faceted and did not have enough leading edge resolution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Unstructured Grids: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800" dirty="0" err="1"/>
              <a:t>Overresolution</a:t>
            </a:r>
            <a:r>
              <a:rPr lang="en-US" sz="1800" dirty="0"/>
              <a:t> of the trailing edges at the expense of </a:t>
            </a:r>
            <a:r>
              <a:rPr lang="en-US" sz="1800" dirty="0" err="1"/>
              <a:t>midchord</a:t>
            </a:r>
            <a:r>
              <a:rPr lang="en-US" sz="1800" dirty="0"/>
              <a:t> resolution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800" dirty="0"/>
              <a:t>Port/Starboard asymmetries that can lead to asymmetric solutions at </a:t>
            </a:r>
            <a:r>
              <a:rPr lang="el-GR" sz="1800" dirty="0"/>
              <a:t>β</a:t>
            </a:r>
            <a:r>
              <a:rPr lang="en-US" sz="1800" dirty="0"/>
              <a:t> = 0⁰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Revisions to resolve the issues were made by participants and made available to the community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Structured Overset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800" dirty="0"/>
              <a:t>NGC: Pointwise and Chimera Grid Tools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Unstructured: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800" dirty="0"/>
              <a:t>USAF AFLCMC: Pointwise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1800" dirty="0"/>
              <a:t>NASA </a:t>
            </a:r>
            <a:r>
              <a:rPr lang="en-US" sz="1800" dirty="0" err="1"/>
              <a:t>LaRC</a:t>
            </a:r>
            <a:r>
              <a:rPr lang="en-US" sz="1800" dirty="0"/>
              <a:t>: </a:t>
            </a:r>
            <a:r>
              <a:rPr lang="en-US" sz="1800" dirty="0" err="1"/>
              <a:t>HeldenMesh</a:t>
            </a:r>
            <a:endParaRPr lang="en-US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The participants were asked to rerun Case 3 (Mach sweep) with the new grids</a:t>
            </a:r>
          </a:p>
        </p:txBody>
      </p:sp>
    </p:spTree>
    <p:extLst>
      <p:ext uri="{BB962C8B-B14F-4D97-AF65-F5344CB8AC3E}">
        <p14:creationId xmlns:p14="http://schemas.microsoft.com/office/powerpoint/2010/main" val="1698946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0142CBE-7C40-46D2-ACBA-23955C748CEB}" type="slidenum">
              <a:rPr lang="en-US" altLang="en-US" sz="1400"/>
              <a:pPr/>
              <a:t>8</a:t>
            </a:fld>
            <a:endParaRPr lang="en-US" altLang="en-US" sz="14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38200"/>
            <a:ext cx="8991600" cy="685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Results: Case 2 – Grids Refinement Study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7866" y="1524002"/>
            <a:ext cx="4743305" cy="34851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9061" y="1600200"/>
            <a:ext cx="420006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600" dirty="0"/>
              <a:t>Lift Coefficient:</a:t>
            </a:r>
          </a:p>
          <a:p>
            <a:pPr marL="341313" lvl="1" indent="-111125">
              <a:buFont typeface="Arial" panose="020B0604020202020204" pitchFamily="34" charset="0"/>
              <a:buChar char="•"/>
            </a:pPr>
            <a:r>
              <a:rPr lang="en-US" sz="1600" dirty="0"/>
              <a:t>A target lift coefficient was specified for the problem, so the agreement should be good</a:t>
            </a:r>
          </a:p>
          <a:p>
            <a:pPr marL="341313" lvl="1" indent="-111125">
              <a:buFont typeface="Arial" panose="020B0604020202020204" pitchFamily="34" charset="0"/>
              <a:buChar char="•"/>
            </a:pPr>
            <a:r>
              <a:rPr lang="en-US" sz="1600" dirty="0"/>
              <a:t>One participant solution converged to within 0.2% of the target only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600" dirty="0"/>
              <a:t>Drag Coefficient:</a:t>
            </a:r>
          </a:p>
          <a:p>
            <a:pPr marL="341313" lvl="1" indent="-111125">
              <a:buFont typeface="Arial" panose="020B0604020202020204" pitchFamily="34" charset="0"/>
              <a:buChar char="•"/>
            </a:pPr>
            <a:r>
              <a:rPr lang="en-US" sz="1600" dirty="0"/>
              <a:t>Good grid convergence trends</a:t>
            </a:r>
          </a:p>
          <a:p>
            <a:pPr marL="341313" lvl="1" indent="-111125">
              <a:buFont typeface="Arial" panose="020B0604020202020204" pitchFamily="34" charset="0"/>
              <a:buChar char="•"/>
            </a:pPr>
            <a:r>
              <a:rPr lang="en-US" sz="1600" dirty="0"/>
              <a:t>Converged values spread is about 5% of the Wind Tunnel Test (WTT) data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600" dirty="0"/>
              <a:t>Pitching Moment Coefficient</a:t>
            </a:r>
          </a:p>
          <a:p>
            <a:pPr marL="341313" lvl="1" indent="-111125">
              <a:buFont typeface="Arial" panose="020B0604020202020204" pitchFamily="34" charset="0"/>
              <a:buChar char="•"/>
            </a:pPr>
            <a:r>
              <a:rPr lang="en-US" sz="1600" dirty="0"/>
              <a:t>Reasonable grid convergence</a:t>
            </a:r>
          </a:p>
          <a:p>
            <a:pPr marL="341313" lvl="1" indent="-111125">
              <a:buFont typeface="Arial" panose="020B0604020202020204" pitchFamily="34" charset="0"/>
              <a:buChar char="•"/>
            </a:pPr>
            <a:r>
              <a:rPr lang="en-US" sz="1600" dirty="0"/>
              <a:t>A lot of scatter in the converged values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4800600"/>
            <a:ext cx="9220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600" dirty="0"/>
              <a:t>Side Force and Yawing Moment Coefficients:</a:t>
            </a:r>
          </a:p>
          <a:p>
            <a:pPr marL="341313" lvl="1" indent="-111125">
              <a:buFont typeface="Arial" panose="020B0604020202020204" pitchFamily="34" charset="0"/>
              <a:buChar char="•"/>
            </a:pPr>
            <a:r>
              <a:rPr lang="en-US" sz="1600" dirty="0"/>
              <a:t>Good grid convergence trends except for the results obtained with the structured overset grids (recall issue with vertical tail grids)</a:t>
            </a:r>
          </a:p>
          <a:p>
            <a:pPr marL="341313" lvl="1" indent="-111125">
              <a:buFont typeface="Arial" panose="020B0604020202020204" pitchFamily="34" charset="0"/>
              <a:buChar char="•"/>
            </a:pPr>
            <a:r>
              <a:rPr lang="en-US" sz="1600" dirty="0"/>
              <a:t>Good agreement between grid converged values</a:t>
            </a:r>
          </a:p>
          <a:p>
            <a:pPr indent="-227012">
              <a:buFont typeface="Arial" panose="020B0604020202020204" pitchFamily="34" charset="0"/>
              <a:buChar char="•"/>
            </a:pPr>
            <a:r>
              <a:rPr lang="en-US" sz="1600" dirty="0"/>
              <a:t>Rolling Moment Coefficient:</a:t>
            </a:r>
          </a:p>
          <a:p>
            <a:pPr lvl="1" indent="-227012">
              <a:buFont typeface="Arial" panose="020B0604020202020204" pitchFamily="34" charset="0"/>
              <a:buChar char="•"/>
            </a:pPr>
            <a:r>
              <a:rPr lang="en-US" sz="1600" dirty="0"/>
              <a:t>Good grid convergence, little scatter among converged values and good agreement with WTT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291484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0142CBE-7C40-46D2-ACBA-23955C748CEB}" type="slidenum">
              <a:rPr lang="en-US" altLang="en-US" sz="1400"/>
              <a:pPr/>
              <a:t>9</a:t>
            </a:fld>
            <a:endParaRPr lang="en-US" altLang="en-US" sz="14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38200"/>
            <a:ext cx="8991600" cy="685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Results: Case 3 – Mach Sweep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9061" y="1721223"/>
            <a:ext cx="42534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600" dirty="0"/>
              <a:t>Lift Coefficient:</a:t>
            </a:r>
          </a:p>
          <a:p>
            <a:pPr marL="341313" lvl="1" indent="-111125">
              <a:buFont typeface="Arial" panose="020B0604020202020204" pitchFamily="34" charset="0"/>
              <a:buChar char="•"/>
            </a:pPr>
            <a:r>
              <a:rPr lang="en-US" sz="1600" dirty="0"/>
              <a:t>Reasonable convergence to the target lift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600" dirty="0"/>
              <a:t>Drag Coefficient:</a:t>
            </a:r>
          </a:p>
          <a:p>
            <a:pPr marL="341313" lvl="1" indent="-111125">
              <a:buFont typeface="Arial" panose="020B0604020202020204" pitchFamily="34" charset="0"/>
              <a:buChar char="•"/>
            </a:pPr>
            <a:r>
              <a:rPr lang="en-US" sz="1600" dirty="0"/>
              <a:t>Good agreement between all CFD predictions and WTT data at low Mach</a:t>
            </a:r>
          </a:p>
          <a:p>
            <a:pPr marL="341313" lvl="1" indent="-111125">
              <a:buFont typeface="Arial" panose="020B0604020202020204" pitchFamily="34" charset="0"/>
              <a:buChar char="•"/>
            </a:pPr>
            <a:r>
              <a:rPr lang="en-US" sz="1600" dirty="0"/>
              <a:t>Agreement deteriorates as the Mach number increases with the predictions consistently below the WTT data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600" dirty="0"/>
              <a:t>Pitching Moment Coefficient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396" t="32689" r="1281" b="41433"/>
          <a:stretch/>
        </p:blipFill>
        <p:spPr>
          <a:xfrm>
            <a:off x="4244355" y="1524000"/>
            <a:ext cx="4922489" cy="12306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396" t="65377" r="1281" b="10107"/>
          <a:stretch/>
        </p:blipFill>
        <p:spPr>
          <a:xfrm>
            <a:off x="4244355" y="2735378"/>
            <a:ext cx="4922489" cy="11658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40991" t="1145" r="40930" b="71149"/>
          <a:stretch/>
        </p:blipFill>
        <p:spPr>
          <a:xfrm>
            <a:off x="7889716" y="3889783"/>
            <a:ext cx="1242448" cy="17901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790" y="3920735"/>
            <a:ext cx="2162926" cy="16798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60269" y="3936125"/>
            <a:ext cx="1633781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00" b="1" dirty="0"/>
              <a:t>Mach 0.87</a:t>
            </a:r>
          </a:p>
          <a:p>
            <a:pPr algn="ctr"/>
            <a:r>
              <a:rPr lang="en-US" sz="900" b="1" dirty="0"/>
              <a:t>73% Span of Upwind Wing</a:t>
            </a:r>
          </a:p>
          <a:p>
            <a:pPr algn="ctr"/>
            <a:r>
              <a:rPr lang="en-US" sz="900" b="1" dirty="0"/>
              <a:t>(key not illustrated)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3863115"/>
            <a:ext cx="61193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1313" lvl="1" indent="-111125">
              <a:buFont typeface="Arial" panose="020B0604020202020204" pitchFamily="34" charset="0"/>
              <a:buChar char="•"/>
            </a:pPr>
            <a:r>
              <a:rPr lang="en-US" sz="1600" dirty="0"/>
              <a:t>Marginal agreement at low Mach that deteriorates with increasing Mach number</a:t>
            </a:r>
          </a:p>
          <a:p>
            <a:pPr marL="341313" lvl="1" indent="-111125">
              <a:buFont typeface="Arial" panose="020B0604020202020204" pitchFamily="34" charset="0"/>
              <a:buChar char="•"/>
            </a:pPr>
            <a:r>
              <a:rPr lang="en-US" sz="1600" dirty="0"/>
              <a:t>Agreement with WTT data is poor in general</a:t>
            </a:r>
          </a:p>
          <a:p>
            <a:pPr indent="-227012">
              <a:buFont typeface="Arial" panose="020B0604020202020204" pitchFamily="34" charset="0"/>
              <a:buChar char="•"/>
            </a:pPr>
            <a:r>
              <a:rPr lang="en-US" sz="1600" dirty="0"/>
              <a:t>Side Force Coefficient</a:t>
            </a:r>
          </a:p>
          <a:p>
            <a:pPr lvl="1" indent="-227012">
              <a:buFont typeface="Arial" panose="020B0604020202020204" pitchFamily="34" charset="0"/>
              <a:buChar char="•"/>
            </a:pPr>
            <a:r>
              <a:rPr lang="en-US" sz="1600" dirty="0"/>
              <a:t>Reasonable agreement between predictions at low Mach, deteriorates w/ increasing Mach </a:t>
            </a:r>
          </a:p>
          <a:p>
            <a:pPr lvl="1" indent="-227012">
              <a:buFont typeface="Arial" panose="020B0604020202020204" pitchFamily="34" charset="0"/>
              <a:buChar char="•"/>
            </a:pPr>
            <a:r>
              <a:rPr lang="en-US" sz="1600" dirty="0"/>
              <a:t>Consistently </a:t>
            </a:r>
            <a:r>
              <a:rPr lang="en-US" sz="1600" dirty="0" err="1"/>
              <a:t>underpredicts</a:t>
            </a:r>
            <a:r>
              <a:rPr lang="en-US" sz="1600" dirty="0"/>
              <a:t> WTT data at low Mach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5600607"/>
            <a:ext cx="88449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227012">
              <a:buFont typeface="Arial" panose="020B0604020202020204" pitchFamily="34" charset="0"/>
              <a:buChar char="•"/>
            </a:pPr>
            <a:r>
              <a:rPr lang="en-US" sz="1600" dirty="0"/>
              <a:t>Yawing Moment Coefficient</a:t>
            </a:r>
          </a:p>
          <a:p>
            <a:pPr lvl="1" indent="-227012">
              <a:buFont typeface="Arial" panose="020B0604020202020204" pitchFamily="34" charset="0"/>
              <a:buChar char="•"/>
            </a:pPr>
            <a:r>
              <a:rPr lang="en-US" sz="1600" dirty="0"/>
              <a:t>Very similar to side force coefficient predictions, except better agreement w/ WTT data</a:t>
            </a:r>
          </a:p>
          <a:p>
            <a:pPr indent="-227012">
              <a:buFont typeface="Arial" panose="020B0604020202020204" pitchFamily="34" charset="0"/>
              <a:buChar char="•"/>
            </a:pPr>
            <a:r>
              <a:rPr lang="en-US" sz="1600" dirty="0"/>
              <a:t>Rolling Moment Coefficient</a:t>
            </a:r>
          </a:p>
          <a:p>
            <a:pPr lvl="1" indent="-227012">
              <a:buFont typeface="Arial" panose="020B0604020202020204" pitchFamily="34" charset="0"/>
              <a:buChar char="•"/>
            </a:pPr>
            <a:r>
              <a:rPr lang="en-US" sz="1600" dirty="0"/>
              <a:t>Very little scatter in the predictions except at Mach 0.87 (shock location?)</a:t>
            </a:r>
          </a:p>
          <a:p>
            <a:pPr lvl="1" indent="-227012">
              <a:buFont typeface="Arial" panose="020B0604020202020204" pitchFamily="34" charset="0"/>
              <a:buChar char="•"/>
            </a:pPr>
            <a:r>
              <a:rPr lang="en-US" sz="1600" dirty="0"/>
              <a:t>Good agreement with WTT except at Mach 0.87</a:t>
            </a:r>
          </a:p>
        </p:txBody>
      </p:sp>
    </p:spTree>
    <p:extLst>
      <p:ext uri="{BB962C8B-B14F-4D97-AF65-F5344CB8AC3E}">
        <p14:creationId xmlns:p14="http://schemas.microsoft.com/office/powerpoint/2010/main" val="20265214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0142CBE-7C40-46D2-ACBA-23955C748CEB}" type="slidenum">
              <a:rPr lang="en-US" altLang="en-US" sz="1400"/>
              <a:pPr/>
              <a:t>10</a:t>
            </a:fld>
            <a:endParaRPr lang="en-US" altLang="en-US" sz="14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38200"/>
            <a:ext cx="8991600" cy="685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Results: Case 4 – Wind Tunnel Sting Increments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600200"/>
            <a:ext cx="91439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Histograms show the number of predictions (y-axis) in each bin of wind tunnel sting increment (x-axis)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No test data to compare against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  <a:cs typeface="Calibri" panose="020F0502020204030204" pitchFamily="34" charset="0"/>
              </a:rPr>
              <a:t>ΔAOA to Hold C</a:t>
            </a:r>
            <a:r>
              <a:rPr lang="en-US" sz="1600" baseline="-25000" dirty="0">
                <a:latin typeface="+mj-lt"/>
                <a:cs typeface="Calibri" panose="020F0502020204030204" pitchFamily="34" charset="0"/>
              </a:rPr>
              <a:t>L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=0.5</a:t>
            </a:r>
            <a:endParaRPr lang="en-US" sz="1600" dirty="0">
              <a:latin typeface="+mj-lt"/>
            </a:endParaRPr>
          </a:p>
          <a:p>
            <a:pPr marL="341313" lvl="1" indent="-111125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Well defined peak in the 0.020 to 0.22 degree bin, dominated by the UNSTR SA results 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  <a:cs typeface="Calibri" panose="020F0502020204030204" pitchFamily="34" charset="0"/>
              </a:rPr>
              <a:t>ΔCD due to Sting</a:t>
            </a:r>
            <a:endParaRPr lang="en-US" sz="1600" dirty="0">
              <a:latin typeface="+mj-lt"/>
            </a:endParaRPr>
          </a:p>
          <a:p>
            <a:pPr marL="341313" lvl="1" indent="-111125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Excluding outliers, normal-looking distribution centered at the 6-6.2 count bin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  <a:cs typeface="Calibri" panose="020F0502020204030204" pitchFamily="34" charset="0"/>
              </a:rPr>
              <a:t>ΔCLM due to Sting</a:t>
            </a:r>
            <a:endParaRPr lang="en-US" sz="1600" dirty="0">
              <a:latin typeface="+mj-lt"/>
            </a:endParaRPr>
          </a:p>
          <a:p>
            <a:pPr marL="344488" lvl="1" indent="-117475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  <a:cs typeface="Calibri" panose="020F0502020204030204" pitchFamily="34" charset="0"/>
              </a:rPr>
              <a:t>Flatter distribution, but still reasonably well clustered with the exception of a few outliers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3" y="3999271"/>
            <a:ext cx="3021439" cy="21947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5508" y="4005207"/>
            <a:ext cx="3021439" cy="219475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561" y="4004644"/>
            <a:ext cx="3021439" cy="219475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6200" y="6314748"/>
            <a:ext cx="29510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STRCT </a:t>
            </a:r>
            <a:r>
              <a:rPr lang="en-US" sz="1200" dirty="0"/>
              <a:t>– Structured Overset Grids</a:t>
            </a:r>
          </a:p>
          <a:p>
            <a:r>
              <a:rPr lang="en-US" sz="1200" b="1" dirty="0"/>
              <a:t>UNSTR</a:t>
            </a:r>
            <a:r>
              <a:rPr lang="en-US" sz="1200" dirty="0"/>
              <a:t> – Unstructured Grids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71800" y="6314748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SA </a:t>
            </a:r>
            <a:r>
              <a:rPr lang="en-US" sz="1200" dirty="0"/>
              <a:t>– </a:t>
            </a:r>
            <a:r>
              <a:rPr lang="en-US" sz="1200" dirty="0" err="1"/>
              <a:t>Spalart</a:t>
            </a:r>
            <a:r>
              <a:rPr lang="en-US" sz="1200" dirty="0"/>
              <a:t> </a:t>
            </a:r>
            <a:r>
              <a:rPr lang="en-US" sz="1200" dirty="0" err="1"/>
              <a:t>Allmaras</a:t>
            </a:r>
            <a:r>
              <a:rPr lang="en-US" sz="1200" dirty="0"/>
              <a:t> Turbulence Model</a:t>
            </a:r>
          </a:p>
          <a:p>
            <a:r>
              <a:rPr lang="en-US" sz="1200" b="1" dirty="0"/>
              <a:t>kw </a:t>
            </a:r>
            <a:r>
              <a:rPr lang="en-US" sz="1200" dirty="0"/>
              <a:t>– k-</a:t>
            </a:r>
            <a:r>
              <a:rPr 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ω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Turbulence Model, w/ and w/o SST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87144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0142CBE-7C40-46D2-ACBA-23955C748CEB}" type="slidenum">
              <a:rPr lang="en-US" altLang="en-US" sz="1400"/>
              <a:pPr/>
              <a:t>11</a:t>
            </a:fld>
            <a:endParaRPr lang="en-US" altLang="en-US" sz="14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38200"/>
            <a:ext cx="8991600" cy="685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Results: Case 6 – Sideslip Sweep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1913" y="1504384"/>
            <a:ext cx="468011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No test data to compare against except at </a:t>
            </a:r>
            <a:r>
              <a:rPr lang="el-GR" sz="1600" dirty="0">
                <a:latin typeface="+mj-lt"/>
              </a:rPr>
              <a:t>β</a:t>
            </a:r>
            <a:r>
              <a:rPr lang="en-US" sz="1600" dirty="0">
                <a:latin typeface="+mj-lt"/>
              </a:rPr>
              <a:t>=1⁰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  <a:cs typeface="Calibri" panose="020F0502020204030204" pitchFamily="34" charset="0"/>
              </a:rPr>
              <a:t>Lift Coefficient:</a:t>
            </a:r>
            <a:endParaRPr lang="en-US" sz="1600" dirty="0">
              <a:latin typeface="+mj-lt"/>
            </a:endParaRPr>
          </a:p>
          <a:p>
            <a:pPr marL="341313" lvl="1" indent="-111125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Reasonably good convergence to the target lift coefficient 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  <a:cs typeface="Calibri" panose="020F0502020204030204" pitchFamily="34" charset="0"/>
              </a:rPr>
              <a:t>Drag Coefficient:</a:t>
            </a:r>
            <a:endParaRPr lang="en-US" sz="1600" dirty="0">
              <a:latin typeface="+mj-lt"/>
            </a:endParaRPr>
          </a:p>
          <a:p>
            <a:pPr marL="341313" lvl="1" indent="-111125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FN-CS-SAN result is an outlier</a:t>
            </a:r>
          </a:p>
          <a:p>
            <a:pPr marL="798513" lvl="2" indent="-111125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First attempt by participant to use FUN3D w/ structured overset grids</a:t>
            </a:r>
          </a:p>
          <a:p>
            <a:pPr marL="341313" lvl="1" indent="-111125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Spread between predictions is about the same as the variation with </a:t>
            </a:r>
            <a:r>
              <a:rPr lang="el-GR" sz="1600" dirty="0">
                <a:latin typeface="+mj-lt"/>
              </a:rPr>
              <a:t>β</a:t>
            </a:r>
            <a:r>
              <a:rPr lang="en-US" sz="1600" dirty="0">
                <a:latin typeface="+mj-lt"/>
              </a:rPr>
              <a:t> up to 5</a:t>
            </a:r>
            <a:r>
              <a:rPr lang="el-GR" sz="1600" dirty="0">
                <a:latin typeface="+mj-lt"/>
              </a:rPr>
              <a:t>⁰</a:t>
            </a:r>
            <a:endParaRPr lang="en-US" sz="1600" dirty="0">
              <a:latin typeface="+mj-lt"/>
            </a:endParaRPr>
          </a:p>
          <a:p>
            <a:pPr marL="798513" lvl="2" indent="-111125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</a:rPr>
              <a:t>However, spread is a bit tighter if the structured overset grid results are removed (original grids used)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272" y="1504384"/>
            <a:ext cx="4681728" cy="3404997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 bwMode="auto">
          <a:xfrm>
            <a:off x="6134096" y="2538418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7327105" y="2100266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4948309" y="3849080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6135080" y="4191000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7323013" y="3886200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8276411" y="4503419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-112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70770" y="4418556"/>
            <a:ext cx="65274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/>
              <a:t>WTT Data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-31914" y="4648200"/>
            <a:ext cx="905542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  <a:cs typeface="Calibri" panose="020F0502020204030204" pitchFamily="34" charset="0"/>
              </a:rPr>
              <a:t>Pitching Moment Coefficient:</a:t>
            </a:r>
            <a:endParaRPr lang="en-US" sz="1600" dirty="0">
              <a:latin typeface="+mj-lt"/>
            </a:endParaRPr>
          </a:p>
          <a:p>
            <a:pPr marL="344488" lvl="1" indent="-117475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  <a:cs typeface="Calibri" panose="020F0502020204030204" pitchFamily="34" charset="0"/>
              </a:rPr>
              <a:t>Similar story as drag coefficient except a little worse</a:t>
            </a:r>
          </a:p>
          <a:p>
            <a:pPr marL="801688" lvl="2" indent="-117475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  <a:cs typeface="Calibri" panose="020F0502020204030204" pitchFamily="34" charset="0"/>
              </a:rPr>
              <a:t>Structured overset vertical tail grids unlikely a culprit for the pitching moment coefficient</a:t>
            </a:r>
          </a:p>
          <a:p>
            <a:pPr indent="-230187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  <a:cs typeface="Calibri" panose="020F0502020204030204" pitchFamily="34" charset="0"/>
              </a:rPr>
              <a:t>Side Force and Yawing Moment Coefficients:</a:t>
            </a:r>
          </a:p>
          <a:p>
            <a:pPr lvl="1" indent="-230187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  <a:cs typeface="Calibri" panose="020F0502020204030204" pitchFamily="34" charset="0"/>
              </a:rPr>
              <a:t>Very good agreement at lower sideslip angles</a:t>
            </a:r>
          </a:p>
          <a:p>
            <a:pPr lvl="1" indent="-230187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  <a:cs typeface="Calibri" panose="020F0502020204030204" pitchFamily="34" charset="0"/>
              </a:rPr>
              <a:t>Spread at higher angles likely due to structured overset vertical tail grid issues</a:t>
            </a:r>
          </a:p>
          <a:p>
            <a:pPr indent="-230187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  <a:cs typeface="Calibri" panose="020F0502020204030204" pitchFamily="34" charset="0"/>
              </a:rPr>
              <a:t> Rolling Moment Coefficient:</a:t>
            </a:r>
          </a:p>
          <a:p>
            <a:pPr lvl="1" indent="-230187">
              <a:buFont typeface="Arial" panose="020B0604020202020204" pitchFamily="34" charset="0"/>
              <a:buChar char="•"/>
            </a:pPr>
            <a:r>
              <a:rPr lang="en-US" sz="1600" dirty="0">
                <a:latin typeface="+mj-lt"/>
                <a:cs typeface="Calibri" panose="020F0502020204030204" pitchFamily="34" charset="0"/>
              </a:rPr>
              <a:t>Very good agreement between the predictions across </a:t>
            </a:r>
            <a:r>
              <a:rPr lang="el-GR" sz="1600" dirty="0">
                <a:latin typeface="+mj-lt"/>
                <a:cs typeface="Calibri" panose="020F0502020204030204" pitchFamily="34" charset="0"/>
              </a:rPr>
              <a:t>β</a:t>
            </a:r>
            <a:r>
              <a:rPr lang="en-US" sz="1600" dirty="0">
                <a:latin typeface="+mj-lt"/>
                <a:cs typeface="Calibri" panose="020F0502020204030204" pitchFamily="34" charset="0"/>
              </a:rPr>
              <a:t> sweep.</a:t>
            </a:r>
          </a:p>
        </p:txBody>
      </p:sp>
    </p:spTree>
    <p:extLst>
      <p:ext uri="{BB962C8B-B14F-4D97-AF65-F5344CB8AC3E}">
        <p14:creationId xmlns:p14="http://schemas.microsoft.com/office/powerpoint/2010/main" val="2950233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0142CBE-7C40-46D2-ACBA-23955C748CEB}" type="slidenum">
              <a:rPr lang="en-US" altLang="en-US" sz="1400"/>
              <a:pPr/>
              <a:t>12</a:t>
            </a:fld>
            <a:endParaRPr lang="en-US" altLang="en-US" sz="14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38200"/>
            <a:ext cx="8991600" cy="685800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Summary and Conclusions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287" y="1533465"/>
            <a:ext cx="9099713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Results from the First AIAA Stability and Control Prediction Workshop were presented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Geometry: CRM w/ ONERA designed vertical tail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Test cases focused on small sideslip conditions and a wind tunnel sting increment estimation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In general, except for the pitching moment coefficient, there is good agreement between the predictions and the wind tunnel test data at low Mach numbers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Pitching moment coefficient predictions are unsatisfactory across all conditions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Development of a 2D test case (CRM slice at 50% horizontal tail span) is underway in an attempt to improve understanding of the source(s) of the pitching moment coefficient problems</a:t>
            </a:r>
          </a:p>
          <a:p>
            <a:pPr marL="111125" indent="-111125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Assessment by S&amp;C SMEs: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Too much scatter in pitching moment coefficient to be useful</a:t>
            </a:r>
          </a:p>
          <a:p>
            <a:pPr marL="568325" lvl="1" indent="-111125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Other force and moment coefficient predictions at low Mach may contribute to OML decisions or be useful in flight simulations</a:t>
            </a:r>
          </a:p>
        </p:txBody>
      </p:sp>
    </p:spTree>
    <p:extLst>
      <p:ext uri="{BB962C8B-B14F-4D97-AF65-F5344CB8AC3E}">
        <p14:creationId xmlns:p14="http://schemas.microsoft.com/office/powerpoint/2010/main" val="35104935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 Narrow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1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-112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7423</TotalTime>
  <Words>1491</Words>
  <Application>Microsoft Office PowerPoint</Application>
  <PresentationFormat>On-screen Show (4:3)</PresentationFormat>
  <Paragraphs>188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Arial Narrow</vt:lpstr>
      <vt:lpstr>Calibri</vt:lpstr>
      <vt:lpstr>Times</vt:lpstr>
      <vt:lpstr>Wingdings</vt:lpstr>
      <vt:lpstr>Blank Presentation</vt:lpstr>
      <vt:lpstr>Summary of the First AIAA Stability and Control Prediction Workshop</vt:lpstr>
      <vt:lpstr>Background</vt:lpstr>
      <vt:lpstr>Geometry and Wind Tunnel Test</vt:lpstr>
      <vt:lpstr>Test Case Descriptions</vt:lpstr>
      <vt:lpstr>Grid Generation: Workshop Structured Overset</vt:lpstr>
      <vt:lpstr>Grid Generation: Workshop Unstructured</vt:lpstr>
      <vt:lpstr>Grid Generation: Revisions</vt:lpstr>
      <vt:lpstr>Results: Case 2 – Grids Refinement Study</vt:lpstr>
      <vt:lpstr>Results: Case 3 – Mach Sweep</vt:lpstr>
      <vt:lpstr>Results: Case 4 – Wind Tunnel Sting Increments</vt:lpstr>
      <vt:lpstr>Results: Case 6 – Sideslip Sweep</vt:lpstr>
      <vt:lpstr>Summary and Conclusions</vt:lpstr>
    </vt:vector>
  </TitlesOfParts>
  <Company>AIAA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AIAA Presentation Template</dc:title>
  <dc:creator>Craig Day</dc:creator>
  <cp:lastModifiedBy>Baize, Wanda M Hickson (LARC-B702)[LAMPS 2]</cp:lastModifiedBy>
  <cp:revision>218</cp:revision>
  <dcterms:created xsi:type="dcterms:W3CDTF">2007-11-15T18:10:42Z</dcterms:created>
  <dcterms:modified xsi:type="dcterms:W3CDTF">2021-11-15T17:10:32Z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4a436f51-8157-41cb-b623-2b569519369a</vt:lpwstr>
  </property>
  <property fmtid="{D5CDD505-2E9C-101B-9397-08002B2CF9AE}" pid="3" name="DataType">
    <vt:lpwstr>NULL</vt:lpwstr>
  </property>
</Properties>
</file>