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2.jpg" ContentType="image/pn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404" r:id="rId2"/>
    <p:sldId id="462" r:id="rId3"/>
    <p:sldId id="1774" r:id="rId4"/>
    <p:sldId id="428" r:id="rId5"/>
    <p:sldId id="409" r:id="rId6"/>
    <p:sldId id="1773" r:id="rId7"/>
    <p:sldId id="425" r:id="rId8"/>
    <p:sldId id="434" r:id="rId9"/>
    <p:sldId id="1776" r:id="rId10"/>
    <p:sldId id="403" r:id="rId11"/>
    <p:sldId id="421" r:id="rId12"/>
    <p:sldId id="1775" r:id="rId13"/>
    <p:sldId id="467" r:id="rId14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gart, S Robin (JSC-SK2)[WYLE LABORATORIES, INC.]" initials="ESR(LI" lastIdx="7" clrIdx="0">
    <p:extLst>
      <p:ext uri="{19B8F6BF-5375-455C-9EA6-DF929625EA0E}">
        <p15:presenceInfo xmlns:p15="http://schemas.microsoft.com/office/powerpoint/2012/main" userId="S-1-5-21-330711430-3775241029-4075259233-548361" providerId="AD"/>
      </p:ext>
    </p:extLst>
  </p:cmAuthor>
  <p:cmAuthor id="2" name="Zawaski, Janice A. (JSC-SD211)" initials="ZJA(" lastIdx="1" clrIdx="1">
    <p:extLst>
      <p:ext uri="{19B8F6BF-5375-455C-9EA6-DF929625EA0E}">
        <p15:presenceInfo xmlns:p15="http://schemas.microsoft.com/office/powerpoint/2012/main" userId="S::jzawaski@ndc.nasa.gov::a42c6325-ec91-443a-90d9-3b8ee35af3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33CC"/>
    <a:srgbClr val="000000"/>
    <a:srgbClr val="FF99FF"/>
    <a:srgbClr val="FF9999"/>
    <a:srgbClr val="0000FD"/>
    <a:srgbClr val="F4F6FA"/>
    <a:srgbClr val="F7F8FB"/>
    <a:srgbClr val="FFFF00"/>
    <a:srgbClr val="6B6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1" autoAdjust="0"/>
    <p:restoredTop sz="86612" autoAdjust="0"/>
  </p:normalViewPr>
  <p:slideViewPr>
    <p:cSldViewPr snapToGrid="0" snapToObjects="1">
      <p:cViewPr varScale="1">
        <p:scale>
          <a:sx n="108" d="100"/>
          <a:sy n="108" d="100"/>
        </p:scale>
        <p:origin x="120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11-02T16:51:59.617" idx="1">
    <p:pos x="7680" y="531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82FB4FE7-7745-4C06-AA0B-B404C1ADE4FF}" type="datetimeFigureOut">
              <a:rPr lang="en-US" smtClean="0"/>
              <a:t>11/8/2021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26D7AB96-45AF-48E7-A322-C86F1924ED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957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14338" y="704850"/>
            <a:ext cx="6284912" cy="3535363"/>
          </a:xfrm>
          <a:ln/>
        </p:spPr>
      </p:sp>
      <p:sp>
        <p:nvSpPr>
          <p:cNvPr id="634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34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4062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5249" indent="-290480" defTabSz="944062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1922" indent="-232384" defTabSz="944062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26691" indent="-232384" defTabSz="944062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1459" indent="-232384" defTabSz="944062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56228" indent="-232384" defTabSz="94406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0997" indent="-232384" defTabSz="94406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85765" indent="-232384" defTabSz="94406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50534" indent="-232384" defTabSz="94406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91FC884-A46A-8441-8A92-7857C42E2FF5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029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B67BA-4E40-43DE-AB0B-CB1113AD4DC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798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B03E4361-4ED2-4545-B136-634C9A6856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060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D7AB96-45AF-48E7-A322-C86F1924ED8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925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0333F-5472-4524-BF2A-355AFE00A1D1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55097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Solicitation and Proposal Integrated Review and Evaluation System (NSPIRES)</a:t>
            </a:r>
            <a:endParaRPr lang="en-US" dirty="0"/>
          </a:p>
          <a:p>
            <a:r>
              <a:rPr lang="en-US" dirty="0"/>
              <a:t>NASA Research Education Support Service (NRESS)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7AB96-45AF-48E7-A322-C86F1924ED8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425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B67BA-4E40-43DE-AB0B-CB1113AD4DC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748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9D58EB4-EC7C-2948-AB94-9A15780D3D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80" y="0"/>
            <a:ext cx="12192000" cy="6858000"/>
          </a:xfrm>
          <a:prstGeom prst="rect">
            <a:avLst/>
          </a:prstGeom>
        </p:spPr>
      </p:pic>
      <p:sp>
        <p:nvSpPr>
          <p:cNvPr id="6" name="Text Box 74"/>
          <p:cNvSpPr txBox="1">
            <a:spLocks noChangeArrowheads="1"/>
          </p:cNvSpPr>
          <p:nvPr userDrawn="1"/>
        </p:nvSpPr>
        <p:spPr bwMode="auto">
          <a:xfrm>
            <a:off x="9679522" y="530226"/>
            <a:ext cx="1513417" cy="276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chemeClr val="tx1"/>
                </a:solidFill>
                <a:latin typeface="Arial" charset="0"/>
                <a:ea typeface="ヒラギノ角ゴ Pro W3" charset="0"/>
              </a:rPr>
              <a:t>National Aeronautics and</a:t>
            </a:r>
            <a:br>
              <a:rPr lang="en-US" sz="600" dirty="0">
                <a:solidFill>
                  <a:schemeClr val="tx1"/>
                </a:solidFill>
                <a:latin typeface="Arial" charset="0"/>
                <a:ea typeface="ヒラギノ角ゴ Pro W3" charset="0"/>
              </a:rPr>
            </a:br>
            <a:r>
              <a:rPr lang="en-US" sz="600" dirty="0">
                <a:solidFill>
                  <a:schemeClr val="tx1"/>
                </a:solidFill>
                <a:latin typeface="Arial" charset="0"/>
                <a:ea typeface="ヒラギノ角ゴ Pro W3" charset="0"/>
              </a:rPr>
              <a:t>Space Administration</a:t>
            </a:r>
          </a:p>
        </p:txBody>
      </p:sp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 flipV="1">
            <a:off x="11220455" y="279400"/>
            <a:ext cx="0" cy="7318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276726" y="1"/>
            <a:ext cx="9293402" cy="1193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>
              <a:defRPr sz="28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611718" y="6241964"/>
            <a:ext cx="6489700" cy="616036"/>
          </a:xfrm>
          <a:ln>
            <a:noFill/>
          </a:ln>
        </p:spPr>
        <p:txBody>
          <a:bodyPr anchor="ctr"/>
          <a:lstStyle>
            <a:lvl1pPr>
              <a:buNone/>
              <a:defRPr sz="1600" b="0" baseline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665" y="297155"/>
            <a:ext cx="815517" cy="6754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4"/>
          <a:stretch/>
        </p:blipFill>
        <p:spPr>
          <a:xfrm>
            <a:off x="-6080" y="1192056"/>
            <a:ext cx="12185920" cy="566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773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1212BE-DDED-794D-9DBD-821C8354EFEA}" type="slidenum">
              <a:rPr lang="en-US" altLang="x-none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x-none" dirty="0">
              <a:ea typeface="ＭＳ Ｐゴシック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003301"/>
            <a:ext cx="10972800" cy="51228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42212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472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03301"/>
            <a:ext cx="10972800" cy="5122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F73DF0-72E2-42FD-AFC3-35E544D0F1C2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42210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7869323"/>
      </p:ext>
    </p:extLst>
  </p:cSld>
  <p:clrMapOvr>
    <a:masterClrMapping/>
  </p:clrMapOvr>
  <p:transition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42210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3031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7C12C-402A-4987-8007-B0BEEB83856A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057407" y="518597"/>
            <a:ext cx="2920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838200" y="111095"/>
            <a:ext cx="10515600" cy="666573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6194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9882768"/>
      </p:ext>
    </p:extLst>
  </p:cSld>
  <p:clrMapOvr>
    <a:masterClrMapping/>
  </p:clrMapOvr>
  <p:transition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61A7D3-91BA-4279-96A5-830614B699D8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42210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11431713"/>
      </p:ext>
    </p:extLst>
  </p:cSld>
  <p:clrMapOvr>
    <a:masterClrMapping/>
  </p:clrMapOvr>
  <p:transition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59103-A4D9-2148-B8FF-FB5AD7389610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486440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defTabSz="457200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1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text styles</a:t>
            </a:r>
          </a:p>
          <a:p>
            <a:pPr lvl="1"/>
            <a:r>
              <a:rPr lang="en-US" altLang="x-none" dirty="0"/>
              <a:t>Second level</a:t>
            </a:r>
          </a:p>
          <a:p>
            <a:pPr lvl="2"/>
            <a:r>
              <a:rPr lang="en-US" altLang="x-none" dirty="0"/>
              <a:t>Third level</a:t>
            </a:r>
          </a:p>
          <a:p>
            <a:pPr lvl="3"/>
            <a:r>
              <a:rPr lang="en-US" altLang="x-none" dirty="0"/>
              <a:t>Fourth level</a:t>
            </a:r>
          </a:p>
          <a:p>
            <a:pPr lvl="4"/>
            <a:r>
              <a:rPr lang="en-US" altLang="x-none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1212BE-DDED-794D-9DBD-821C8354EFEA}" type="slidenum">
              <a:rPr lang="en-US" altLang="x-none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x-none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12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8368" y="118347"/>
            <a:ext cx="715837" cy="59285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 userDrawn="1"/>
        </p:nvSpPr>
        <p:spPr>
          <a:xfrm>
            <a:off x="778307" y="65699"/>
            <a:ext cx="10357889" cy="742950"/>
          </a:xfrm>
          <a:prstGeom prst="rect">
            <a:avLst/>
          </a:prstGeom>
        </p:spPr>
        <p:txBody>
          <a:bodyPr anchor="ctr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 baseline="0">
                <a:solidFill>
                  <a:schemeClr val="bg1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endParaRPr lang="en-US" dirty="0"/>
          </a:p>
        </p:txBody>
      </p:sp>
      <p:pic>
        <p:nvPicPr>
          <p:cNvPr id="9" name="Picture 4" descr="HRP logo"/>
          <p:cNvPicPr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25" y="103187"/>
            <a:ext cx="628057" cy="6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838200" y="111095"/>
            <a:ext cx="10515600" cy="666573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503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5" r:id="rId3"/>
    <p:sldLayoutId id="2147483662" r:id="rId4"/>
    <p:sldLayoutId id="2147483664" r:id="rId5"/>
    <p:sldLayoutId id="2147483666" r:id="rId6"/>
    <p:sldLayoutId id="2147483667" r:id="rId7"/>
  </p:sldLayoutIdLst>
  <p:hf hdr="0" ft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 panose="020B0604020202020204" pitchFamily="34" charset="0"/>
          <a:ea typeface="ヒラギノ角ゴ Pro W3" charset="-128"/>
          <a:cs typeface="Arial" panose="020B0604020202020204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ts val="0"/>
        </a:spcBef>
        <a:spcAft>
          <a:spcPts val="60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hyperlink" Target="mailto:jsc-hrp-space-radiation-element@mail.nasa.gov" TargetMode="Externa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jp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umanresearchroadmap.nasa.gov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umanresearchroadmap.nasa.gov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genelab.nasa.gov/" TargetMode="External"/><Relationship Id="rId3" Type="http://schemas.openxmlformats.org/officeDocument/2006/relationships/hyperlink" Target="https://humanresearchroadmap.nasa.gov/" TargetMode="External"/><Relationship Id="rId7" Type="http://schemas.openxmlformats.org/officeDocument/2006/relationships/hyperlink" Target="https://www.nasa.gov/hrp/elements/radiation/tissue-sharing" TargetMode="External"/><Relationship Id="rId2" Type="http://schemas.openxmlformats.org/officeDocument/2006/relationships/hyperlink" Target="https://www.nasa.gov/hrp/elements/radiation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lsda.jsc.nasa.gov/Biospecimen" TargetMode="External"/><Relationship Id="rId5" Type="http://schemas.openxmlformats.org/officeDocument/2006/relationships/hyperlink" Target="https://lsda.jsc.nasa.gov/" TargetMode="External"/><Relationship Id="rId4" Type="http://schemas.openxmlformats.org/officeDocument/2006/relationships/hyperlink" Target="https://taskbook.nasaprs.com/tbp/welcome.cfm" TargetMode="External"/><Relationship Id="rId9" Type="http://schemas.openxmlformats.org/officeDocument/2006/relationships/hyperlink" Target="https://three.jsc.nasa.gov/#section=main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go.pardot.com/l/777423/2019-06-27/5z8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F1EC469-AABA-4FB0-A74A-76C8E4098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422" y="1"/>
            <a:ext cx="9274706" cy="1193800"/>
          </a:xfrm>
        </p:spPr>
        <p:txBody>
          <a:bodyPr anchor="ctr"/>
          <a:lstStyle/>
          <a:p>
            <a:r>
              <a:rPr lang="en-US" sz="3200" dirty="0">
                <a:ea typeface="Times New Roman" panose="02020603050405020304" pitchFamily="18" charset="0"/>
              </a:rPr>
              <a:t>NASA’s Human Research Program (HRP)</a:t>
            </a:r>
            <a:br>
              <a:rPr lang="en-US" sz="3200" dirty="0">
                <a:ea typeface="Times New Roman" panose="02020603050405020304" pitchFamily="18" charset="0"/>
              </a:rPr>
            </a:br>
            <a:r>
              <a:rPr lang="en-US" sz="3200" dirty="0">
                <a:ea typeface="Times New Roman" panose="02020603050405020304" pitchFamily="18" charset="0"/>
              </a:rPr>
              <a:t>Space Radiation Element (SRE)</a:t>
            </a:r>
            <a:endParaRPr lang="en-US" sz="32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47140" y="2525151"/>
            <a:ext cx="6440236" cy="187803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altLang="en-US" sz="2400" b="1" dirty="0">
                <a:solidFill>
                  <a:schemeClr val="bg1"/>
                </a:solidFill>
              </a:rPr>
              <a:t>Janice A. Zawaski, Ph.D.</a:t>
            </a:r>
          </a:p>
          <a:p>
            <a:pPr>
              <a:spcAft>
                <a:spcPts val="0"/>
              </a:spcAft>
            </a:pPr>
            <a:r>
              <a:rPr lang="en-US" altLang="en-US" sz="2400" i="1" dirty="0">
                <a:solidFill>
                  <a:schemeClr val="bg1">
                    <a:lumMod val="85000"/>
                  </a:schemeClr>
                </a:solidFill>
              </a:rPr>
              <a:t>Space Radiation Deputy Element Scientist</a:t>
            </a:r>
          </a:p>
          <a:p>
            <a:pPr>
              <a:spcAft>
                <a:spcPts val="0"/>
              </a:spcAft>
            </a:pPr>
            <a:r>
              <a:rPr lang="en-US" altLang="en-US" sz="2400" dirty="0">
                <a:solidFill>
                  <a:schemeClr val="bg1">
                    <a:lumMod val="85000"/>
                  </a:schemeClr>
                </a:solidFill>
              </a:rPr>
              <a:t>NASA Human Research Program</a:t>
            </a: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CD1FD4DD-67BD-4CF4-BA37-E9DF9FA29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90" b="94792" l="5310" r="95870">
                        <a14:foregroundMark x1="32817" y1="9747" x2="84366" y2="80208"/>
                        <a14:foregroundMark x1="80457" y1="17485" x2="14971" y2="77753"/>
                        <a14:foregroundMark x1="31342" y1="11161" x2="13791" y2="25595"/>
                        <a14:foregroundMark x1="13791" y1="25595" x2="12094" y2="31101"/>
                        <a14:foregroundMark x1="24115" y1="14063" x2="24115" y2="14063"/>
                        <a14:foregroundMark x1="25590" y1="13616" x2="51327" y2="10193"/>
                        <a14:foregroundMark x1="51327" y1="10193" x2="73156" y2="14583"/>
                        <a14:foregroundMark x1="73156" y1="14583" x2="94322" y2="57440"/>
                        <a14:foregroundMark x1="94322" y1="57440" x2="90118" y2="72396"/>
                        <a14:foregroundMark x1="93510" y1="48586" x2="88938" y2="25967"/>
                        <a14:foregroundMark x1="88938" y1="25967" x2="82891" y2="16518"/>
                        <a14:foregroundMark x1="72271" y1="12649" x2="49189" y2="6324"/>
                        <a14:foregroundMark x1="49189" y1="6324" x2="36136" y2="6324"/>
                        <a14:foregroundMark x1="29425" y1="10193" x2="21681" y2="20387"/>
                        <a14:foregroundMark x1="37611" y1="5804" x2="9218" y2="28646"/>
                        <a14:foregroundMark x1="8702" y1="30580" x2="10619" y2="71429"/>
                        <a14:foregroundMark x1="5310" y1="56845" x2="7301" y2="38914"/>
                        <a14:foregroundMark x1="15487" y1="79241" x2="34735" y2="92039"/>
                        <a14:foregroundMark x1="34735" y1="92039" x2="56858" y2="94792"/>
                        <a14:foregroundMark x1="56858" y1="94792" x2="78245" y2="86086"/>
                        <a14:foregroundMark x1="78245" y1="86086" x2="84808" y2="79241"/>
                        <a14:foregroundMark x1="24631" y1="30134" x2="35177" y2="39360"/>
                        <a14:foregroundMark x1="47271" y1="4390" x2="58776" y2="4836"/>
                        <a14:foregroundMark x1="95870" y1="44196" x2="95428" y2="57366"/>
                        <a14:foregroundMark x1="32817" y1="32589" x2="30900" y2="37872"/>
                        <a14:backgroundMark x1="8702" y1="8259" x2="16445" y2="8780"/>
                        <a14:backgroundMark x1="26549" y1="5357" x2="1475" y2="18973"/>
                        <a14:backgroundMark x1="3909" y1="18452" x2="26032" y2="4390"/>
                        <a14:backgroundMark x1="26032" y1="4390" x2="5531" y2="18452"/>
                        <a14:backgroundMark x1="5531" y1="18452" x2="1032" y2="23810"/>
                        <a14:backgroundMark x1="3909" y1="70982" x2="18805" y2="93304"/>
                        <a14:backgroundMark x1="79056" y1="96726" x2="99779" y2="79241"/>
                        <a14:backgroundMark x1="71829" y1="3423" x2="89897" y2="15774"/>
                        <a14:backgroundMark x1="89897" y1="15774" x2="99779" y2="2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40" y="4129520"/>
            <a:ext cx="2625787" cy="260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3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B4DBE-87AD-4CDF-BA84-133BC9673E46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Radiation Element Team</a:t>
            </a:r>
          </a:p>
        </p:txBody>
      </p:sp>
      <p:sp>
        <p:nvSpPr>
          <p:cNvPr id="4" name="Rectangle 3"/>
          <p:cNvSpPr/>
          <p:nvPr/>
        </p:nvSpPr>
        <p:spPr>
          <a:xfrm>
            <a:off x="162560" y="857471"/>
            <a:ext cx="12029440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700" b="1" dirty="0"/>
              <a:t>Mission: Characterize and facilitate the management of the human health outcomes associated with space radiation exposure to protect astronaut health and wellbeing to enable human spaceflight</a:t>
            </a:r>
          </a:p>
          <a:p>
            <a:pPr>
              <a:spcBef>
                <a:spcPts val="1200"/>
              </a:spcBef>
            </a:pPr>
            <a:r>
              <a:rPr lang="en-US" sz="2800" b="1" dirty="0"/>
              <a:t>Science</a:t>
            </a:r>
          </a:p>
          <a:p>
            <a:pPr marL="115888"/>
            <a:r>
              <a:rPr lang="en-US" sz="2400" dirty="0"/>
              <a:t>S. Robin Elgart Ph.D.,  Element Scientist</a:t>
            </a:r>
          </a:p>
          <a:p>
            <a:pPr marL="115888"/>
            <a:r>
              <a:rPr lang="en-US" sz="2400" dirty="0"/>
              <a:t>Janice Zawaski Ph.D., Deputy Element Scientist</a:t>
            </a:r>
          </a:p>
          <a:p>
            <a:pPr marL="115888"/>
            <a:r>
              <a:rPr lang="en-US" sz="2400" dirty="0"/>
              <a:t>Gregory Nelson Ph.D., CNS Discipline Lead</a:t>
            </a:r>
          </a:p>
          <a:p>
            <a:pPr marL="115888"/>
            <a:r>
              <a:rPr lang="en-US" sz="2400" dirty="0"/>
              <a:t>JP Saha Ph.D., Degenerative Tissues Discipline Lead</a:t>
            </a:r>
          </a:p>
          <a:p>
            <a:pPr marL="115888"/>
            <a:r>
              <a:rPr lang="en-US" sz="2400" dirty="0"/>
              <a:t>Brock Sishc Ph.D., Cancer Discipline Lead</a:t>
            </a:r>
          </a:p>
          <a:p>
            <a:pPr>
              <a:spcBef>
                <a:spcPts val="1200"/>
              </a:spcBef>
            </a:pPr>
            <a:r>
              <a:rPr lang="en-US" sz="2800" b="1" dirty="0"/>
              <a:t>Management</a:t>
            </a:r>
          </a:p>
          <a:p>
            <a:pPr marL="115888"/>
            <a:r>
              <a:rPr lang="en-US" sz="2400" dirty="0"/>
              <a:t>Jason Weeks M.S., Element Manager</a:t>
            </a:r>
          </a:p>
          <a:p>
            <a:pPr marL="115888"/>
            <a:r>
              <a:rPr lang="en-US" sz="2400" dirty="0"/>
              <a:t>Nicholas Meyer M.S., Deputy Element Manager</a:t>
            </a:r>
          </a:p>
          <a:p>
            <a:pPr marL="115888"/>
            <a:r>
              <a:rPr lang="en-US" sz="2400" dirty="0"/>
              <a:t>Lisa Stephenson M.B.A., P.M.P., Science Integrator</a:t>
            </a:r>
          </a:p>
          <a:p>
            <a:pPr marL="115888"/>
            <a:endParaRPr lang="en-US" sz="1000" dirty="0"/>
          </a:p>
          <a:p>
            <a:pPr marL="115888"/>
            <a:r>
              <a:rPr lang="en-US" sz="2400" u="sng" dirty="0">
                <a:hlinkClick r:id="rId3"/>
              </a:rPr>
              <a:t>jsc-hrp-space-radiation-element@mail.nasa.gov</a:t>
            </a:r>
            <a:endParaRPr lang="en-US" sz="2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85C78B8-3D26-4707-9EAB-32E37E7A10D4}"/>
              </a:ext>
            </a:extLst>
          </p:cNvPr>
          <p:cNvGrpSpPr/>
          <p:nvPr/>
        </p:nvGrpSpPr>
        <p:grpSpPr>
          <a:xfrm>
            <a:off x="8030595" y="1782170"/>
            <a:ext cx="3418840" cy="4943881"/>
            <a:chOff x="8487795" y="1864389"/>
            <a:chExt cx="3418840" cy="4943881"/>
          </a:xfrm>
        </p:grpSpPr>
        <p:grpSp>
          <p:nvGrpSpPr>
            <p:cNvPr id="10" name="Group 9"/>
            <p:cNvGrpSpPr/>
            <p:nvPr/>
          </p:nvGrpSpPr>
          <p:grpSpPr>
            <a:xfrm>
              <a:off x="8487795" y="1881550"/>
              <a:ext cx="3418840" cy="3285037"/>
              <a:chOff x="7691120" y="2130244"/>
              <a:chExt cx="3418840" cy="3285037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37" t="9198" r="13033" b="14980"/>
              <a:stretch/>
            </p:blipFill>
            <p:spPr>
              <a:xfrm>
                <a:off x="7691120" y="3846004"/>
                <a:ext cx="1666240" cy="1564636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52" r="7430" b="28191"/>
              <a:stretch/>
            </p:blipFill>
            <p:spPr>
              <a:xfrm>
                <a:off x="9453880" y="2131148"/>
                <a:ext cx="1656080" cy="1618488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98" r="15635" b="35434"/>
              <a:stretch/>
            </p:blipFill>
            <p:spPr>
              <a:xfrm>
                <a:off x="7691120" y="2130244"/>
                <a:ext cx="1656081" cy="1619392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0361"/>
              <a:stretch/>
            </p:blipFill>
            <p:spPr>
              <a:xfrm>
                <a:off x="9454388" y="3846005"/>
                <a:ext cx="1655064" cy="1569276"/>
              </a:xfrm>
              <a:prstGeom prst="rect">
                <a:avLst/>
              </a:prstGeom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8525895" y="1870937"/>
              <a:ext cx="7733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/>
                  <a:cs typeface="Arial"/>
                </a:rPr>
                <a:t>R</a:t>
              </a:r>
              <a:r>
                <a:rPr lang="en-US" sz="1400" b="1" dirty="0">
                  <a:latin typeface="Arial"/>
                  <a:cs typeface="Arial"/>
                </a:rPr>
                <a:t>obin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283574" y="1864389"/>
              <a:ext cx="12903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Arial"/>
                  <a:cs typeface="Arial"/>
                </a:rPr>
                <a:t>Janice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530975" y="4840801"/>
              <a:ext cx="12903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Arial"/>
                  <a:cs typeface="Arial"/>
                </a:rPr>
                <a:t>Brock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294243" y="4811801"/>
              <a:ext cx="12903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Arial"/>
                  <a:cs typeface="Arial"/>
                </a:rPr>
                <a:t>Greg</a:t>
              </a:r>
            </a:p>
          </p:txBody>
        </p:sp>
        <p:pic>
          <p:nvPicPr>
            <p:cNvPr id="18" name="Picture 17" descr="A person smiling for the camera&#10;&#10;Description automatically generated">
              <a:extLst>
                <a:ext uri="{FF2B5EF4-FFF2-40B4-BE49-F238E27FC236}">
                  <a16:creationId xmlns:a16="http://schemas.microsoft.com/office/drawing/2014/main" id="{61E8B604-2A89-47CE-9F56-20D93C287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378266" y="5243633"/>
              <a:ext cx="1656081" cy="156463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8566F9B-DEF0-4E00-8689-1D589029291C}"/>
                </a:ext>
              </a:extLst>
            </p:cNvPr>
            <p:cNvSpPr txBox="1"/>
            <p:nvPr/>
          </p:nvSpPr>
          <p:spPr>
            <a:xfrm>
              <a:off x="9528126" y="6378420"/>
              <a:ext cx="7733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/>
                  <a:cs typeface="Arial"/>
                </a:rPr>
                <a:t>JP</a:t>
              </a:r>
              <a:endParaRPr lang="en-US" sz="1400" b="1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567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8D4CC6-B845-4281-A1D9-ABA00E052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7C12C-402A-4987-8007-B0BEEB83856A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8E1099-0F7D-4CEE-9EDC-19101AEF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Research Program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23FFF4-6CE9-4A1F-9060-B2C54B643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70" y="928688"/>
            <a:ext cx="11890460" cy="57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583084"/>
      </p:ext>
    </p:extLst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B68C1BF-A732-44EF-989C-59B7635C3D00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Planned Exploration Activities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2" b="5790"/>
          <a:stretch/>
        </p:blipFill>
        <p:spPr>
          <a:xfrm>
            <a:off x="0" y="842211"/>
            <a:ext cx="12192000" cy="609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96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08727B-1318-4AA4-8E03-4DE10CCBEFB5}"/>
              </a:ext>
            </a:extLst>
          </p:cNvPr>
          <p:cNvGrpSpPr/>
          <p:nvPr/>
        </p:nvGrpSpPr>
        <p:grpSpPr>
          <a:xfrm>
            <a:off x="143405" y="1085416"/>
            <a:ext cx="11909469" cy="5380193"/>
            <a:chOff x="257759" y="1201653"/>
            <a:chExt cx="11909469" cy="538019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4253915-16F0-2545-A271-F1B3B46AEEE2}"/>
                </a:ext>
              </a:extLst>
            </p:cNvPr>
            <p:cNvSpPr/>
            <p:nvPr/>
          </p:nvSpPr>
          <p:spPr>
            <a:xfrm>
              <a:off x="1689936" y="1332441"/>
              <a:ext cx="9024424" cy="577013"/>
            </a:xfrm>
            <a:prstGeom prst="rect">
              <a:avLst/>
            </a:prstGeom>
            <a:gradFill flip="none" rotWithShape="1">
              <a:gsLst>
                <a:gs pos="0">
                  <a:schemeClr val="tx2"/>
                </a:gs>
                <a:gs pos="100000">
                  <a:srgbClr val="FFFF00"/>
                </a:gs>
                <a:gs pos="50000">
                  <a:srgbClr val="008000"/>
                </a:gs>
              </a:gsLst>
              <a:lin ang="0" scaled="1"/>
              <a:tileRect/>
            </a:gra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520619A-684B-3440-BDC5-44AB2C968322}"/>
                </a:ext>
              </a:extLst>
            </p:cNvPr>
            <p:cNvSpPr/>
            <p:nvPr/>
          </p:nvSpPr>
          <p:spPr>
            <a:xfrm>
              <a:off x="838254" y="2031545"/>
              <a:ext cx="10744200" cy="4550301"/>
            </a:xfrm>
            <a:prstGeom prst="rect">
              <a:avLst/>
            </a:prstGeom>
            <a:gradFill flip="none" rotWithShape="1">
              <a:gsLst>
                <a:gs pos="0">
                  <a:schemeClr val="tx2"/>
                </a:gs>
                <a:gs pos="100000">
                  <a:srgbClr val="FFFF00"/>
                </a:gs>
                <a:gs pos="50000">
                  <a:srgbClr val="008000"/>
                </a:gs>
              </a:gsLst>
              <a:lin ang="0" scaled="1"/>
              <a:tileRect/>
            </a:gra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>
                <a:defRPr/>
              </a:pPr>
              <a:endParaRPr lang="en-US" sz="1350" dirty="0">
                <a:solidFill>
                  <a:prstClr val="white"/>
                </a:solidFill>
                <a:latin typeface="Arial"/>
                <a:ea typeface="ＭＳ Ｐゴシック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D1238F-4D2A-7545-95B9-F52B87B25135}"/>
                </a:ext>
              </a:extLst>
            </p:cNvPr>
            <p:cNvSpPr txBox="1"/>
            <p:nvPr/>
          </p:nvSpPr>
          <p:spPr>
            <a:xfrm>
              <a:off x="848729" y="1438750"/>
              <a:ext cx="356615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>
                <a:defRPr/>
              </a:pPr>
              <a:r>
                <a:rPr lang="en-US" sz="2100" b="1" dirty="0">
                  <a:solidFill>
                    <a:prstClr val="white"/>
                  </a:solidFill>
                  <a:latin typeface="Calibri"/>
                  <a:ea typeface="ＭＳ Ｐゴシック" charset="0"/>
                </a:rPr>
                <a:t>Basic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DCBE2D-1B7C-CD4D-87DD-2CD7062DA079}"/>
                </a:ext>
              </a:extLst>
            </p:cNvPr>
            <p:cNvSpPr txBox="1"/>
            <p:nvPr/>
          </p:nvSpPr>
          <p:spPr>
            <a:xfrm>
              <a:off x="8005820" y="1435184"/>
              <a:ext cx="357663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>
                <a:defRPr/>
              </a:pPr>
              <a:r>
                <a:rPr lang="en-US" sz="2100" b="1" dirty="0">
                  <a:latin typeface="Calibri"/>
                  <a:ea typeface="ＭＳ Ｐゴシック" charset="0"/>
                </a:rPr>
                <a:t>Applied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1AED033-EBCB-9C41-859F-D1E07F617D7C}"/>
                </a:ext>
              </a:extLst>
            </p:cNvPr>
            <p:cNvSpPr txBox="1"/>
            <p:nvPr/>
          </p:nvSpPr>
          <p:spPr>
            <a:xfrm>
              <a:off x="4427273" y="1438750"/>
              <a:ext cx="357854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>
                <a:defRPr/>
              </a:pPr>
              <a:r>
                <a:rPr lang="en-US" sz="2100" b="1" dirty="0">
                  <a:solidFill>
                    <a:schemeClr val="bg1">
                      <a:lumMod val="85000"/>
                    </a:schemeClr>
                  </a:solidFill>
                  <a:latin typeface="Calibri"/>
                  <a:ea typeface="ＭＳ Ｐゴシック" charset="0"/>
                </a:rPr>
                <a:t>Translational Research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518B150-6FC6-314C-A680-A48E17E6E40E}"/>
                </a:ext>
              </a:extLst>
            </p:cNvPr>
            <p:cNvSpPr txBox="1"/>
            <p:nvPr/>
          </p:nvSpPr>
          <p:spPr>
            <a:xfrm>
              <a:off x="848727" y="2022680"/>
              <a:ext cx="3566160" cy="3693319"/>
            </a:xfrm>
            <a:prstGeom prst="rect">
              <a:avLst/>
            </a:prstGeom>
            <a:noFill/>
          </p:spPr>
          <p:txBody>
            <a:bodyPr wrap="square" lIns="274320" tIns="182880" rIns="274320" bIns="182880" rtlCol="0">
              <a:spAutoFit/>
            </a:bodyPr>
            <a:lstStyle/>
            <a:p>
              <a:pPr defTabSz="342900">
                <a:defRPr/>
              </a:pPr>
              <a:r>
                <a:rPr lang="en-US" b="1" dirty="0">
                  <a:solidFill>
                    <a:prstClr val="white"/>
                  </a:solidFill>
                  <a:latin typeface="Calibri"/>
                  <a:ea typeface="ＭＳ Ｐゴシック" charset="0"/>
                </a:rPr>
                <a:t>Study how life responds, adapts, develops, interacts and evolves in the space environment and across the gravitational continuum</a:t>
              </a:r>
            </a:p>
            <a:p>
              <a:pPr defTabSz="342900">
                <a:defRPr/>
              </a:pPr>
              <a:endParaRPr lang="en-US" b="1" dirty="0">
                <a:solidFill>
                  <a:prstClr val="white"/>
                </a:solidFill>
                <a:latin typeface="Calibri"/>
                <a:ea typeface="ＭＳ Ｐゴシック" charset="0"/>
              </a:endParaRP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prstClr val="white"/>
                  </a:solidFill>
                  <a:latin typeface="Calibri"/>
                  <a:ea typeface="ＭＳ Ｐゴシック" charset="0"/>
                </a:rPr>
                <a:t>Cell and Molecular Biology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prstClr val="white"/>
                  </a:solidFill>
                  <a:latin typeface="Calibri"/>
                  <a:ea typeface="ＭＳ Ｐゴシック" charset="0"/>
                </a:rPr>
                <a:t>Microbiology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prstClr val="white"/>
                  </a:solidFill>
                  <a:latin typeface="Calibri"/>
                  <a:ea typeface="ＭＳ Ｐゴシック" charset="0"/>
                </a:rPr>
                <a:t>Animal Biology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prstClr val="white"/>
                  </a:solidFill>
                  <a:latin typeface="Calibri"/>
                  <a:ea typeface="ＭＳ Ｐゴシック" charset="0"/>
                </a:rPr>
                <a:t>Plant Biology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prstClr val="white"/>
                  </a:solidFill>
                  <a:latin typeface="Calibri"/>
                  <a:ea typeface="ＭＳ Ｐゴシック" charset="0"/>
                </a:rPr>
                <a:t>Developmental and Reproductive Biology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B87B5A-DBE1-5C4D-BEDD-B4E4BCB5B6B2}"/>
                </a:ext>
              </a:extLst>
            </p:cNvPr>
            <p:cNvSpPr txBox="1"/>
            <p:nvPr/>
          </p:nvSpPr>
          <p:spPr>
            <a:xfrm>
              <a:off x="848728" y="5862334"/>
              <a:ext cx="356615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>
                <a:defRPr/>
              </a:pPr>
              <a:r>
                <a:rPr lang="en-US" sz="2000" b="1" i="1" u="sng" dirty="0">
                  <a:solidFill>
                    <a:schemeClr val="bg1"/>
                  </a:solidFill>
                  <a:latin typeface="Calibri"/>
                  <a:ea typeface="ＭＳ Ｐゴシック" charset="0"/>
                </a:rPr>
                <a:t>Science Exploring </a:t>
              </a:r>
            </a:p>
            <a:p>
              <a:pPr algn="ctr" defTabSz="342900">
                <a:defRPr/>
              </a:pPr>
              <a:r>
                <a:rPr lang="en-US" sz="2000" b="1" i="1" u="sng" dirty="0">
                  <a:solidFill>
                    <a:schemeClr val="bg1"/>
                  </a:solidFill>
                  <a:latin typeface="Calibri"/>
                  <a:ea typeface="ＭＳ Ｐゴシック" charset="0"/>
                </a:rPr>
                <a:t>the Unknown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6734F1-ABDB-0D41-AA13-93BF8E03001B}"/>
                </a:ext>
              </a:extLst>
            </p:cNvPr>
            <p:cNvSpPr txBox="1"/>
            <p:nvPr/>
          </p:nvSpPr>
          <p:spPr>
            <a:xfrm>
              <a:off x="4427274" y="2022680"/>
              <a:ext cx="3566160" cy="4247317"/>
            </a:xfrm>
            <a:prstGeom prst="rect">
              <a:avLst/>
            </a:prstGeom>
            <a:noFill/>
          </p:spPr>
          <p:txBody>
            <a:bodyPr wrap="square" lIns="274320" tIns="182880" rIns="274320" bIns="182880" rtlCol="0">
              <a:spAutoFit/>
            </a:bodyPr>
            <a:lstStyle/>
            <a:p>
              <a:pPr defTabSz="342900">
                <a:defRPr/>
              </a:pP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Calibri"/>
                  <a:ea typeface="ＭＳ Ｐゴシック" charset="0"/>
                </a:rPr>
                <a:t>Space Biology provides science data and findings that foster research and development</a:t>
              </a:r>
            </a:p>
            <a:p>
              <a:pPr defTabSz="342900">
                <a:defRPr/>
              </a:pPr>
              <a:endParaRPr lang="en-US" b="1" dirty="0">
                <a:solidFill>
                  <a:schemeClr val="bg1">
                    <a:lumMod val="85000"/>
                  </a:schemeClr>
                </a:solidFill>
                <a:latin typeface="Calibri"/>
                <a:ea typeface="ＭＳ Ｐゴシック" charset="0"/>
              </a:endParaRP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Calibri"/>
                  <a:ea typeface="ＭＳ Ｐゴシック" charset="0"/>
                </a:rPr>
                <a:t>Animal Research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Calibri"/>
                  <a:ea typeface="ＭＳ Ｐゴシック" charset="0"/>
                </a:rPr>
                <a:t>Cells and Tissues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Calibri"/>
                  <a:ea typeface="ＭＳ Ｐゴシック" charset="0"/>
                </a:rPr>
                <a:t>Immunology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Calibri"/>
                  <a:ea typeface="ＭＳ Ｐゴシック" charset="0"/>
                </a:rPr>
                <a:t>Wound Healing and Fracture repair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Calibri"/>
                  <a:ea typeface="ＭＳ Ｐゴシック" charset="0"/>
                </a:rPr>
                <a:t>Bone and Muscle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Calibri"/>
                  <a:ea typeface="ＭＳ Ｐゴシック" charset="0"/>
                </a:rPr>
                <a:t>Radiation/Micro-g Interactions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  <a:latin typeface="Calibri"/>
                  <a:ea typeface="ＭＳ Ｐゴシック" charset="0"/>
                </a:rPr>
                <a:t>Microbiome of the Built environment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854538-CD45-E440-B9B5-75C0D4AE4DC7}"/>
                </a:ext>
              </a:extLst>
            </p:cNvPr>
            <p:cNvSpPr txBox="1"/>
            <p:nvPr/>
          </p:nvSpPr>
          <p:spPr>
            <a:xfrm>
              <a:off x="7812613" y="2028346"/>
              <a:ext cx="3759368" cy="3970318"/>
            </a:xfrm>
            <a:prstGeom prst="rect">
              <a:avLst/>
            </a:prstGeom>
            <a:noFill/>
          </p:spPr>
          <p:txBody>
            <a:bodyPr wrap="square" lIns="274320" tIns="182880" rIns="274320" bIns="182880" rtlCol="0">
              <a:spAutoFit/>
            </a:bodyPr>
            <a:lstStyle/>
            <a:p>
              <a:pPr defTabSz="342900">
                <a:defRPr/>
              </a:pPr>
              <a:r>
                <a:rPr lang="en-US" b="1" dirty="0">
                  <a:solidFill>
                    <a:srgbClr val="DAEDEF">
                      <a:lumMod val="10000"/>
                    </a:srgbClr>
                  </a:solidFill>
                  <a:latin typeface="Calibri"/>
                  <a:ea typeface="ＭＳ Ｐゴシック" charset="0"/>
                </a:rPr>
                <a:t>Identify, characterize and mitigate the risks to human health and performance in space</a:t>
              </a:r>
            </a:p>
            <a:p>
              <a:pPr defTabSz="342900">
                <a:defRPr/>
              </a:pPr>
              <a:endParaRPr lang="en-US" b="1" dirty="0">
                <a:solidFill>
                  <a:srgbClr val="DAEDEF">
                    <a:lumMod val="10000"/>
                  </a:srgbClr>
                </a:solidFill>
                <a:latin typeface="Calibri"/>
                <a:ea typeface="ＭＳ Ｐゴシック" charset="0"/>
              </a:endParaRP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rgbClr val="DAEDEF">
                      <a:lumMod val="10000"/>
                    </a:srgbClr>
                  </a:solidFill>
                  <a:latin typeface="Calibri"/>
                  <a:ea typeface="ＭＳ Ｐゴシック" charset="0"/>
                </a:rPr>
                <a:t>Exercise and Physiological Countermeasures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rgbClr val="DAEDEF">
                      <a:lumMod val="10000"/>
                    </a:srgbClr>
                  </a:solidFill>
                  <a:latin typeface="Calibri"/>
                  <a:ea typeface="ＭＳ Ｐゴシック" charset="0"/>
                </a:rPr>
                <a:t>Space Radiation Biology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rgbClr val="DAEDEF">
                      <a:lumMod val="10000"/>
                    </a:srgbClr>
                  </a:solidFill>
                  <a:latin typeface="Calibri"/>
                  <a:ea typeface="ＭＳ Ｐゴシック" charset="0"/>
                </a:rPr>
                <a:t>Behavioral Health and Performance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rgbClr val="DAEDEF">
                      <a:lumMod val="10000"/>
                    </a:srgbClr>
                  </a:solidFill>
                  <a:latin typeface="Calibri"/>
                  <a:ea typeface="ＭＳ Ｐゴシック" charset="0"/>
                </a:rPr>
                <a:t>Space Human Factors and Habitability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rgbClr val="DAEDEF">
                      <a:lumMod val="10000"/>
                    </a:srgbClr>
                  </a:solidFill>
                  <a:latin typeface="Calibri"/>
                  <a:ea typeface="ＭＳ Ｐゴシック" charset="0"/>
                </a:rPr>
                <a:t>Exploration Medical Capability</a:t>
              </a:r>
            </a:p>
            <a:p>
              <a:pPr marL="214313" indent="-214313" defTabSz="342900">
                <a:buFont typeface="Arial"/>
                <a:buChar char="•"/>
                <a:defRPr/>
              </a:pPr>
              <a:r>
                <a:rPr lang="en-US" b="1" dirty="0">
                  <a:solidFill>
                    <a:srgbClr val="DAEDEF">
                      <a:lumMod val="10000"/>
                    </a:srgbClr>
                  </a:solidFill>
                  <a:latin typeface="Calibri"/>
                  <a:ea typeface="ＭＳ Ｐゴシック" charset="0"/>
                </a:rPr>
                <a:t>Environmental Monitoring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BEE818-7CE2-8442-B2A3-8D84AC566167}"/>
                </a:ext>
              </a:extLst>
            </p:cNvPr>
            <p:cNvSpPr txBox="1"/>
            <p:nvPr/>
          </p:nvSpPr>
          <p:spPr>
            <a:xfrm>
              <a:off x="8036185" y="5868294"/>
              <a:ext cx="35661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>
                <a:defRPr/>
              </a:pPr>
              <a:r>
                <a:rPr lang="en-US" sz="2000" b="1" i="1" u="sng" dirty="0">
                  <a:solidFill>
                    <a:srgbClr val="DAEDEF">
                      <a:lumMod val="10000"/>
                    </a:srgbClr>
                  </a:solidFill>
                  <a:latin typeface="Calibri"/>
                  <a:ea typeface="ＭＳ Ｐゴシック" charset="0"/>
                </a:rPr>
                <a:t>Science Addressing</a:t>
              </a:r>
            </a:p>
            <a:p>
              <a:pPr algn="ctr" defTabSz="342900">
                <a:defRPr/>
              </a:pPr>
              <a:r>
                <a:rPr lang="en-US" sz="2000" b="1" i="1" u="sng" dirty="0">
                  <a:solidFill>
                    <a:srgbClr val="DAEDEF">
                      <a:lumMod val="10000"/>
                    </a:srgbClr>
                  </a:solidFill>
                  <a:latin typeface="Calibri"/>
                  <a:ea typeface="ＭＳ Ｐゴシック" charset="0"/>
                </a:rPr>
                <a:t>the Known Risks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48DAFAC-FF04-EE48-85FF-08FA05CBF13C}"/>
                </a:ext>
              </a:extLst>
            </p:cNvPr>
            <p:cNvSpPr txBox="1"/>
            <p:nvPr/>
          </p:nvSpPr>
          <p:spPr>
            <a:xfrm rot="5400000" flipV="1">
              <a:off x="-1726603" y="4007042"/>
              <a:ext cx="45535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>
                <a:defRPr/>
              </a:pPr>
              <a:r>
                <a:rPr lang="en-US" sz="3200" b="1" dirty="0">
                  <a:ln>
                    <a:solidFill>
                      <a:sysClr val="windowText" lastClr="000000"/>
                    </a:solidFill>
                  </a:ln>
                  <a:solidFill>
                    <a:srgbClr val="0033CC"/>
                  </a:solidFill>
                  <a:latin typeface="Calibri"/>
                  <a:ea typeface="ＭＳ Ｐゴシック" charset="0"/>
                </a:rPr>
                <a:t>Basic Science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6283179-6BC6-3D4C-9B89-BA0FB95E7C5A}"/>
                </a:ext>
              </a:extLst>
            </p:cNvPr>
            <p:cNvSpPr txBox="1"/>
            <p:nvPr/>
          </p:nvSpPr>
          <p:spPr>
            <a:xfrm rot="16200000" flipH="1" flipV="1">
              <a:off x="9602670" y="4005662"/>
              <a:ext cx="45443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>
                <a:defRPr/>
              </a:pPr>
              <a:r>
                <a:rPr lang="en-US" sz="3200" b="1" dirty="0">
                  <a:ln>
                    <a:solidFill>
                      <a:sysClr val="windowText" lastClr="000000"/>
                    </a:solidFill>
                  </a:ln>
                  <a:solidFill>
                    <a:srgbClr val="FFFF00"/>
                  </a:solidFill>
                  <a:latin typeface="Calibri"/>
                  <a:ea typeface="ＭＳ Ｐゴシック" charset="0"/>
                </a:rPr>
                <a:t>Medical Operations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E0F59A6-147A-5742-80CE-9F8D1A943BF4}"/>
                </a:ext>
              </a:extLst>
            </p:cNvPr>
            <p:cNvSpPr/>
            <p:nvPr/>
          </p:nvSpPr>
          <p:spPr>
            <a:xfrm>
              <a:off x="10425113" y="1201653"/>
              <a:ext cx="1713629" cy="82669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r>
                <a:rPr lang="en-US" b="1" dirty="0">
                  <a:solidFill>
                    <a:srgbClr val="000000"/>
                  </a:solidFill>
                  <a:latin typeface="News Gothic MT"/>
                  <a:ea typeface="ＭＳ Ｐゴシック"/>
                  <a:cs typeface="News Gothic MT"/>
                </a:rPr>
                <a:t>Human Research 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E2E247E-9D04-6C4E-BEE9-C4A1E121979D}"/>
                </a:ext>
              </a:extLst>
            </p:cNvPr>
            <p:cNvSpPr/>
            <p:nvPr/>
          </p:nvSpPr>
          <p:spPr>
            <a:xfrm>
              <a:off x="285965" y="1209078"/>
              <a:ext cx="1713629" cy="83239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r>
                <a:rPr lang="en-US" b="1" dirty="0">
                  <a:solidFill>
                    <a:schemeClr val="bg1"/>
                  </a:solidFill>
                  <a:latin typeface="News Gothic MT"/>
                  <a:ea typeface="ＭＳ Ｐゴシック"/>
                  <a:cs typeface="News Gothic MT"/>
                </a:rPr>
                <a:t>Space Biology</a:t>
              </a:r>
            </a:p>
          </p:txBody>
        </p:sp>
        <p:cxnSp>
          <p:nvCxnSpPr>
            <p:cNvPr id="3" name="Straight Arrow Connector 2"/>
            <p:cNvCxnSpPr>
              <a:cxnSpLocks/>
              <a:stCxn id="13" idx="3"/>
              <a:endCxn id="17" idx="1"/>
            </p:cNvCxnSpPr>
            <p:nvPr/>
          </p:nvCxnSpPr>
          <p:spPr>
            <a:xfrm>
              <a:off x="4414887" y="6216277"/>
              <a:ext cx="3621298" cy="5960"/>
            </a:xfrm>
            <a:prstGeom prst="straightConnector1">
              <a:avLst/>
            </a:prstGeom>
            <a:ln w="76200">
              <a:solidFill>
                <a:schemeClr val="bg1">
                  <a:lumMod val="9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200C0-7371-4E07-B8C6-4C88E0B72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3DF0-72E2-42FD-AFC3-35E544D0F1C2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A3E71AC1-4849-451C-947B-1720A06F1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Translating Basic Science to Applications </a:t>
            </a:r>
            <a:r>
              <a:rPr lang="en-US" sz="1800" dirty="0">
                <a:latin typeface="Arial"/>
                <a:cs typeface="Arial"/>
              </a:rPr>
              <a:t>(Example in Biomedicine) </a:t>
            </a:r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B3608D9-A230-4A17-948F-39DEF2140FDD}"/>
              </a:ext>
            </a:extLst>
          </p:cNvPr>
          <p:cNvSpPr/>
          <p:nvPr/>
        </p:nvSpPr>
        <p:spPr>
          <a:xfrm>
            <a:off x="7437325" y="897195"/>
            <a:ext cx="4281235" cy="608729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24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7EBBD17-8AEE-4720-AA2F-CB5FBE8C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B68C1BF-A732-44EF-989C-59B7635C3D00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E48CA-B164-4504-B84D-213E262D3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Do? Space Radiation Element Research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2C1119-118A-4B72-8BE0-491D6EEADE49}"/>
              </a:ext>
            </a:extLst>
          </p:cNvPr>
          <p:cNvSpPr txBox="1"/>
          <p:nvPr/>
        </p:nvSpPr>
        <p:spPr>
          <a:xfrm>
            <a:off x="486427" y="1142670"/>
            <a:ext cx="11219145" cy="2133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rial"/>
                <a:cs typeface="Arial"/>
              </a:rPr>
              <a:t>Three primary health risks:</a:t>
            </a:r>
          </a:p>
          <a:p>
            <a:pPr marL="914400" indent="-514350">
              <a:spcBef>
                <a:spcPts val="400"/>
              </a:spcBef>
              <a:spcAft>
                <a:spcPts val="400"/>
              </a:spcAft>
              <a:buAutoNum type="arabicPeriod"/>
            </a:pPr>
            <a:r>
              <a:rPr lang="en-US" sz="2800" b="1" dirty="0">
                <a:latin typeface="Arial"/>
                <a:cs typeface="Arial"/>
              </a:rPr>
              <a:t>Carcinogenesis</a:t>
            </a:r>
          </a:p>
          <a:p>
            <a:pPr marL="914400" indent="-514350">
              <a:spcBef>
                <a:spcPts val="400"/>
              </a:spcBef>
              <a:spcAft>
                <a:spcPts val="400"/>
              </a:spcAft>
              <a:buFont typeface="+mj-lt"/>
              <a:buAutoNum type="arabicPeriod" startAt="2"/>
            </a:pPr>
            <a:r>
              <a:rPr lang="en-US" sz="2800" b="1" dirty="0">
                <a:latin typeface="Arial"/>
                <a:cs typeface="Arial"/>
              </a:rPr>
              <a:t>Cardiovascular &amp; Immune</a:t>
            </a:r>
          </a:p>
          <a:p>
            <a:pPr marL="914400" indent="-514350">
              <a:spcBef>
                <a:spcPts val="400"/>
              </a:spcBef>
              <a:spcAft>
                <a:spcPts val="400"/>
              </a:spcAft>
              <a:buAutoNum type="arabicPeriod" startAt="2"/>
            </a:pPr>
            <a:r>
              <a:rPr lang="en-US" sz="2800" b="1" dirty="0">
                <a:latin typeface="Arial"/>
                <a:cs typeface="Arial"/>
              </a:rPr>
              <a:t>Central Nervous System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72131F53-A861-4B6F-B4B1-9CCA56EE829F}"/>
              </a:ext>
            </a:extLst>
          </p:cNvPr>
          <p:cNvSpPr/>
          <p:nvPr/>
        </p:nvSpPr>
        <p:spPr>
          <a:xfrm>
            <a:off x="6063774" y="2289868"/>
            <a:ext cx="342378" cy="41234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45CAFF-3FD7-4883-AF83-28D68421D947}"/>
              </a:ext>
            </a:extLst>
          </p:cNvPr>
          <p:cNvSpPr txBox="1"/>
          <p:nvPr/>
        </p:nvSpPr>
        <p:spPr>
          <a:xfrm>
            <a:off x="6406152" y="2203180"/>
            <a:ext cx="5299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/>
                <a:cs typeface="Arial"/>
              </a:rPr>
              <a:t>Formally Degenerative Tissues now listed under the Cardiovascular (CVD) or Immune (IM) Risks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FEA498-FF0F-494F-9AE2-80C664E654AF}"/>
              </a:ext>
            </a:extLst>
          </p:cNvPr>
          <p:cNvSpPr txBox="1"/>
          <p:nvPr/>
        </p:nvSpPr>
        <p:spPr>
          <a:xfrm>
            <a:off x="6406152" y="2858318"/>
            <a:ext cx="5299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/>
                <a:cs typeface="Arial"/>
              </a:rPr>
              <a:t>Integrated into the Behavioral Medicine (BMed) Risk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43BAA364-5205-4570-8668-E413D52207EE}"/>
              </a:ext>
            </a:extLst>
          </p:cNvPr>
          <p:cNvSpPr/>
          <p:nvPr/>
        </p:nvSpPr>
        <p:spPr>
          <a:xfrm>
            <a:off x="6063774" y="2820952"/>
            <a:ext cx="342378" cy="41234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01EEA71-B7E1-40D8-A015-6152B7E12C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2154355"/>
              </p:ext>
            </p:extLst>
          </p:nvPr>
        </p:nvGraphicFramePr>
        <p:xfrm>
          <a:off x="456179" y="3760423"/>
          <a:ext cx="11313916" cy="1966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5347">
                  <a:extLst>
                    <a:ext uri="{9D8B030D-6E8A-4147-A177-3AD203B41FA5}">
                      <a16:colId xmlns:a16="http://schemas.microsoft.com/office/drawing/2014/main" val="36562301"/>
                    </a:ext>
                  </a:extLst>
                </a:gridCol>
                <a:gridCol w="3472144">
                  <a:extLst>
                    <a:ext uri="{9D8B030D-6E8A-4147-A177-3AD203B41FA5}">
                      <a16:colId xmlns:a16="http://schemas.microsoft.com/office/drawing/2014/main" val="1409239210"/>
                    </a:ext>
                  </a:extLst>
                </a:gridCol>
                <a:gridCol w="4166425">
                  <a:extLst>
                    <a:ext uri="{9D8B030D-6E8A-4147-A177-3AD203B41FA5}">
                      <a16:colId xmlns:a16="http://schemas.microsoft.com/office/drawing/2014/main" val="2293415363"/>
                    </a:ext>
                  </a:extLst>
                </a:gridCol>
              </a:tblGrid>
              <a:tr h="491678">
                <a:tc>
                  <a:txBody>
                    <a:bodyPr/>
                    <a:lstStyle/>
                    <a:p>
                      <a:pPr algn="r"/>
                      <a:r>
                        <a:rPr lang="en-US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Characterization</a:t>
                      </a:r>
                    </a:p>
                  </a:txBody>
                  <a:tcPr marL="122919" marR="122919" marT="61460" marB="614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122919" marR="122919" marT="61460" marB="614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Mitigati</a:t>
                      </a:r>
                      <a:r>
                        <a:rPr lang="en-US" sz="2400" dirty="0"/>
                        <a:t>on</a:t>
                      </a:r>
                    </a:p>
                  </a:txBody>
                  <a:tcPr marL="122919" marR="122919" marT="61460" marB="6146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1764990"/>
                  </a:ext>
                </a:extLst>
              </a:tr>
              <a:tr h="491678"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Dose and Dose Rate Effects</a:t>
                      </a:r>
                    </a:p>
                  </a:txBody>
                  <a:tcPr marL="122919" marR="122919" marT="61460" marB="614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Biomarkers</a:t>
                      </a:r>
                    </a:p>
                  </a:txBody>
                  <a:tcPr marL="122919" marR="122919" marT="61460" marB="6146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Countermeasure Identification</a:t>
                      </a:r>
                    </a:p>
                  </a:txBody>
                  <a:tcPr marL="122919" marR="122919" marT="61460" marB="6146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92769570"/>
                  </a:ext>
                </a:extLst>
              </a:tr>
              <a:tr h="491678"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Radiation Quality</a:t>
                      </a:r>
                    </a:p>
                  </a:txBody>
                  <a:tcPr marL="122919" marR="122919" marT="61460" marB="614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Individual Susceptibility</a:t>
                      </a:r>
                    </a:p>
                  </a:txBody>
                  <a:tcPr marL="122919" marR="122919" marT="61460" marB="614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/>
                        <a:t>Countermeasure Validation</a:t>
                      </a:r>
                    </a:p>
                  </a:txBody>
                  <a:tcPr marL="122919" marR="122919" marT="61460" marB="6146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23002945"/>
                  </a:ext>
                </a:extLst>
              </a:tr>
              <a:tr h="491678">
                <a:tc>
                  <a:txBody>
                    <a:bodyPr/>
                    <a:lstStyle/>
                    <a:p>
                      <a:pPr algn="r"/>
                      <a:r>
                        <a:rPr lang="en-US" sz="2400" dirty="0"/>
                        <a:t>Species Translation</a:t>
                      </a:r>
                    </a:p>
                  </a:txBody>
                  <a:tcPr marL="122919" marR="122919" marT="61460" marB="614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Combined Stressors</a:t>
                      </a:r>
                    </a:p>
                  </a:txBody>
                  <a:tcPr marL="122919" marR="122919" marT="61460" marB="6146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marL="122919" marR="122919" marT="61460" marB="6146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775786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88310E0-2540-40E6-8A98-B6F16AC14581}"/>
              </a:ext>
            </a:extLst>
          </p:cNvPr>
          <p:cNvCxnSpPr/>
          <p:nvPr/>
        </p:nvCxnSpPr>
        <p:spPr>
          <a:xfrm>
            <a:off x="4193398" y="4002104"/>
            <a:ext cx="3357900" cy="1"/>
          </a:xfrm>
          <a:prstGeom prst="straightConnector1">
            <a:avLst/>
          </a:prstGeom>
          <a:ln w="76200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1826DB8-C9A2-483F-9AF2-136E37846018}"/>
              </a:ext>
            </a:extLst>
          </p:cNvPr>
          <p:cNvSpPr/>
          <p:nvPr/>
        </p:nvSpPr>
        <p:spPr>
          <a:xfrm>
            <a:off x="2758095" y="6238804"/>
            <a:ext cx="6416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hlinkClick r:id="rId3"/>
              </a:rPr>
              <a:t>https://humanresearchroadmap.nasa.gov/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5209044"/>
      </p:ext>
    </p:extLst>
  </p:cSld>
  <p:clrMapOvr>
    <a:masterClrMapping/>
  </p:clrMapOvr>
  <p:transition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Opportunities - </a:t>
            </a:r>
            <a:r>
              <a:rPr lang="en-US" b="0" dirty="0"/>
              <a:t>https://nspires.nasaprs.com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3DF0-72E2-42FD-AFC3-35E544D0F1C2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322" y="1519717"/>
            <a:ext cx="4956815" cy="343656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2400" b="1" u="sng" dirty="0">
                <a:solidFill>
                  <a:schemeClr val="bg1"/>
                </a:solidFill>
              </a:rPr>
              <a:t>Flagship (NRA)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Proposal must </a:t>
            </a:r>
            <a:r>
              <a:rPr lang="en-US" sz="2000" b="1" dirty="0">
                <a:solidFill>
                  <a:srgbClr val="FF0000"/>
                </a:solidFill>
              </a:rPr>
              <a:t>answer </a:t>
            </a:r>
            <a:r>
              <a:rPr lang="en-US" sz="2000" b="1" u="sng" dirty="0">
                <a:solidFill>
                  <a:srgbClr val="FF0000"/>
                </a:solidFill>
              </a:rPr>
              <a:t>topic</a:t>
            </a:r>
            <a:r>
              <a:rPr lang="en-US" sz="2000" b="1" dirty="0">
                <a:solidFill>
                  <a:srgbClr val="FF0000"/>
                </a:solidFill>
              </a:rPr>
              <a:t> and required deliverables</a:t>
            </a:r>
            <a:r>
              <a:rPr lang="en-US" sz="2000" dirty="0">
                <a:solidFill>
                  <a:schemeClr val="bg1"/>
                </a:solidFill>
              </a:rPr>
              <a:t>, 10 pages step-2</a:t>
            </a:r>
            <a:r>
              <a:rPr lang="en-US" sz="2000" b="1" dirty="0">
                <a:solidFill>
                  <a:schemeClr val="bg1"/>
                </a:solidFill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Varying budget and length (allowed to submit a proposal for a shorter time).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Fund ~1-2 proposals / topic, dependent on budget.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lvl="1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322" y="852022"/>
            <a:ext cx="12054468" cy="646331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Human Exploration Research Opportunities (HERO)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64512" y="1524575"/>
            <a:ext cx="7038278" cy="343170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chemeClr val="bg1"/>
                </a:solidFill>
              </a:rPr>
              <a:t>Omnibus &amp; Omnibus – New Investigators to NASA  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Proposal is </a:t>
            </a:r>
            <a:r>
              <a:rPr lang="en-US" sz="2000" b="1" dirty="0">
                <a:solidFill>
                  <a:srgbClr val="FF0000"/>
                </a:solidFill>
              </a:rPr>
              <a:t>not restrained by topics</a:t>
            </a:r>
            <a:r>
              <a:rPr lang="en-US" sz="2000" dirty="0">
                <a:solidFill>
                  <a:schemeClr val="bg1"/>
                </a:solidFill>
              </a:rPr>
              <a:t>, 5 page step-2.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1"/>
                </a:solidFill>
              </a:rPr>
              <a:t>Projects that are suitable are </a:t>
            </a:r>
            <a:r>
              <a:rPr lang="en-US" altLang="en-US" sz="2000" u="sng" dirty="0">
                <a:solidFill>
                  <a:schemeClr val="bg1"/>
                </a:solidFill>
              </a:rPr>
              <a:t>typically</a:t>
            </a:r>
            <a:r>
              <a:rPr lang="en-US" altLang="en-US" sz="2000" dirty="0">
                <a:solidFill>
                  <a:schemeClr val="bg1"/>
                </a:solidFill>
              </a:rPr>
              <a:t> s</a:t>
            </a:r>
            <a:r>
              <a:rPr lang="en-US" sz="2000" dirty="0">
                <a:solidFill>
                  <a:schemeClr val="bg1"/>
                </a:solidFill>
              </a:rPr>
              <a:t>hort-term investigations or technology development projects that provide innovative approaches to any of the risks and associated knowledge gaps </a:t>
            </a:r>
            <a:r>
              <a:rPr lang="en-US" sz="1100" dirty="0">
                <a:solidFill>
                  <a:srgbClr val="3399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https://humanresearchroadmap.nasa.gov/</a:t>
            </a:r>
            <a:r>
              <a:rPr lang="en-US" sz="1100" dirty="0">
                <a:solidFill>
                  <a:srgbClr val="3399FF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contained in the Integrated Research Plan </a:t>
            </a:r>
            <a:r>
              <a:rPr lang="en-US" sz="1100" dirty="0">
                <a:solidFill>
                  <a:srgbClr val="3399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https://humanresearchroadmap.nasa.gov/</a:t>
            </a:r>
            <a:endParaRPr lang="en-US" sz="2000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Budget $150K (inclusive) for 1 year.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Number of funded applications is variable.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92F2F8-F86B-4111-92C4-F77E27F5F8F4}"/>
              </a:ext>
            </a:extLst>
          </p:cNvPr>
          <p:cNvSpPr txBox="1"/>
          <p:nvPr/>
        </p:nvSpPr>
        <p:spPr>
          <a:xfrm>
            <a:off x="48322" y="4971315"/>
            <a:ext cx="12054468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For flagships and Omnibus: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Applicants do not have to be faculty.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Open to all career levels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Submitters must be from a U.S. institute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Must submit a step-1, essentially a LOI,  and be invited back to submit a Step-2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/>
                </a:solidFill>
              </a:rPr>
              <a:t>New investigator: Have not had NASA funding as a PI in 10 years. (fellowships and being a collaborator on a NASA grant are not exclusions)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/>
                </a:solidFill>
              </a:rPr>
              <a:t>Early Career Investigator must be within 10 years of terminal degree (remember to check the box if an ECI) </a:t>
            </a:r>
          </a:p>
        </p:txBody>
      </p:sp>
    </p:spTree>
    <p:extLst>
      <p:ext uri="{BB962C8B-B14F-4D97-AF65-F5344CB8AC3E}">
        <p14:creationId xmlns:p14="http://schemas.microsoft.com/office/powerpoint/2010/main" val="1900202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Submission Process 						</a:t>
            </a:r>
            <a:r>
              <a:rPr lang="en-US" b="0" dirty="0"/>
              <a:t>https://nspires.nasaprs.com</a:t>
            </a:r>
            <a:br>
              <a:rPr lang="en-US" dirty="0"/>
            </a:br>
            <a:r>
              <a:rPr lang="en-US" dirty="0"/>
              <a:t>(HERO: Flagship, Omnibus)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73DF0-72E2-42FD-AFC3-35E544D0F1C2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235501" y="930076"/>
          <a:ext cx="969383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3459">
                  <a:extLst>
                    <a:ext uri="{9D8B030D-6E8A-4147-A177-3AD203B41FA5}">
                      <a16:colId xmlns:a16="http://schemas.microsoft.com/office/drawing/2014/main" val="2985275657"/>
                    </a:ext>
                  </a:extLst>
                </a:gridCol>
                <a:gridCol w="2423459">
                  <a:extLst>
                    <a:ext uri="{9D8B030D-6E8A-4147-A177-3AD203B41FA5}">
                      <a16:colId xmlns:a16="http://schemas.microsoft.com/office/drawing/2014/main" val="2580492893"/>
                    </a:ext>
                  </a:extLst>
                </a:gridCol>
                <a:gridCol w="2423459">
                  <a:extLst>
                    <a:ext uri="{9D8B030D-6E8A-4147-A177-3AD203B41FA5}">
                      <a16:colId xmlns:a16="http://schemas.microsoft.com/office/drawing/2014/main" val="2479314120"/>
                    </a:ext>
                  </a:extLst>
                </a:gridCol>
                <a:gridCol w="2423459">
                  <a:extLst>
                    <a:ext uri="{9D8B030D-6E8A-4147-A177-3AD203B41FA5}">
                      <a16:colId xmlns:a16="http://schemas.microsoft.com/office/drawing/2014/main" val="2425502667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HERO Time Schedule*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03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HERO Release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November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83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Step-1 Due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April 30th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September 1st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January</a:t>
                      </a:r>
                      <a:r>
                        <a:rPr lang="en-US" baseline="0" dirty="0"/>
                        <a:t> (1</a:t>
                      </a:r>
                      <a:r>
                        <a:rPr lang="en-US" baseline="30000" dirty="0"/>
                        <a:t>st</a:t>
                      </a:r>
                      <a:r>
                        <a:rPr lang="en-US" baseline="0" dirty="0"/>
                        <a:t> week)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01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Step-2 Due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July 30th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December 1st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April (1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Week)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12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Awarded Notice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September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32851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en-US" b="1" dirty="0"/>
                        <a:t>*note these dates</a:t>
                      </a:r>
                      <a:r>
                        <a:rPr lang="en-US" b="1" baseline="0" dirty="0"/>
                        <a:t> are based on past HEROs and future exact due dates may differ</a:t>
                      </a:r>
                      <a:endParaRPr lang="en-US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335928"/>
                  </a:ext>
                </a:extLst>
              </a:tr>
            </a:tbl>
          </a:graphicData>
        </a:graphic>
      </p:graphicFrame>
      <p:grpSp>
        <p:nvGrpSpPr>
          <p:cNvPr id="57" name="Group 56"/>
          <p:cNvGrpSpPr/>
          <p:nvPr/>
        </p:nvGrpSpPr>
        <p:grpSpPr>
          <a:xfrm>
            <a:off x="1129110" y="3360756"/>
            <a:ext cx="9906618" cy="3360720"/>
            <a:chOff x="1410777" y="3582425"/>
            <a:chExt cx="9906618" cy="3360720"/>
          </a:xfrm>
        </p:grpSpPr>
        <p:grpSp>
          <p:nvGrpSpPr>
            <p:cNvPr id="55" name="Group 54"/>
            <p:cNvGrpSpPr/>
            <p:nvPr/>
          </p:nvGrpSpPr>
          <p:grpSpPr>
            <a:xfrm>
              <a:off x="1410777" y="3582425"/>
              <a:ext cx="9906618" cy="3338379"/>
              <a:chOff x="315000" y="3339758"/>
              <a:chExt cx="9906618" cy="3338379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326875" y="3339758"/>
                <a:ext cx="9731525" cy="1246929"/>
              </a:xfrm>
              <a:prstGeom prst="rect">
                <a:avLst/>
              </a:prstGeom>
              <a:solidFill>
                <a:srgbClr val="FF99FF">
                  <a:alpha val="12941"/>
                </a:srgbClr>
              </a:solidFill>
              <a:effectLst/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326875" y="4586687"/>
                <a:ext cx="9731526" cy="2091449"/>
              </a:xfrm>
              <a:prstGeom prst="rect">
                <a:avLst/>
              </a:prstGeom>
              <a:solidFill>
                <a:srgbClr val="3399FF">
                  <a:alpha val="12549"/>
                </a:srgbClr>
              </a:solidFill>
              <a:effectLst/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1" name="Group 20"/>
              <p:cNvGrpSpPr/>
              <p:nvPr/>
            </p:nvGrpSpPr>
            <p:grpSpPr>
              <a:xfrm>
                <a:off x="315000" y="3339758"/>
                <a:ext cx="9906618" cy="3338379"/>
                <a:chOff x="-948454" y="2249306"/>
                <a:chExt cx="9906618" cy="3338379"/>
              </a:xfrm>
            </p:grpSpPr>
            <p:grpSp>
              <p:nvGrpSpPr>
                <p:cNvPr id="23" name="Group 22"/>
                <p:cNvGrpSpPr/>
                <p:nvPr/>
              </p:nvGrpSpPr>
              <p:grpSpPr>
                <a:xfrm>
                  <a:off x="-948454" y="2249306"/>
                  <a:ext cx="9906618" cy="3338379"/>
                  <a:chOff x="-7146612" y="2134379"/>
                  <a:chExt cx="9906618" cy="3338379"/>
                </a:xfrm>
              </p:grpSpPr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-7146612" y="3995430"/>
                    <a:ext cx="2603337" cy="147732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b="1" u="sng" dirty="0"/>
                      <a:t>NSPIRES </a:t>
                    </a:r>
                  </a:p>
                  <a:p>
                    <a:pPr algn="ctr"/>
                    <a:r>
                      <a:rPr lang="en-US" b="1" u="sng" dirty="0"/>
                      <a:t>Announcement </a:t>
                    </a:r>
                  </a:p>
                  <a:p>
                    <a:pPr algn="ctr"/>
                    <a:endParaRPr lang="en-US" dirty="0"/>
                  </a:p>
                  <a:p>
                    <a:pPr algn="ctr"/>
                    <a:endParaRPr lang="en-US" dirty="0"/>
                  </a:p>
                  <a:p>
                    <a:pPr algn="ctr"/>
                    <a:r>
                      <a:rPr lang="en-US" dirty="0"/>
                      <a:t>    </a:t>
                    </a:r>
                  </a:p>
                </p:txBody>
              </p:sp>
              <p:sp>
                <p:nvSpPr>
                  <p:cNvPr id="44" name="TextBox 43"/>
                  <p:cNvSpPr txBox="1"/>
                  <p:nvPr/>
                </p:nvSpPr>
                <p:spPr>
                  <a:xfrm>
                    <a:off x="-5339468" y="3991898"/>
                    <a:ext cx="167640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b="1" u="sng" dirty="0"/>
                      <a:t>Step - 1 due</a:t>
                    </a:r>
                  </a:p>
                  <a:p>
                    <a:pPr algn="ctr"/>
                    <a:r>
                      <a:rPr lang="en-US" dirty="0"/>
                      <a:t>(1-page) </a:t>
                    </a:r>
                  </a:p>
                </p:txBody>
              </p:sp>
              <p:sp>
                <p:nvSpPr>
                  <p:cNvPr id="45" name="TextBox 44"/>
                  <p:cNvSpPr txBox="1"/>
                  <p:nvPr/>
                </p:nvSpPr>
                <p:spPr>
                  <a:xfrm>
                    <a:off x="-4439179" y="3991898"/>
                    <a:ext cx="222457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b="1" dirty="0"/>
                      <a:t>Invitation</a:t>
                    </a:r>
                  </a:p>
                </p:txBody>
              </p:sp>
              <p:sp>
                <p:nvSpPr>
                  <p:cNvPr id="46" name="TextBox 45"/>
                  <p:cNvSpPr txBox="1"/>
                  <p:nvPr/>
                </p:nvSpPr>
                <p:spPr>
                  <a:xfrm>
                    <a:off x="-1968469" y="3991898"/>
                    <a:ext cx="2158058" cy="923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b="1" u="sng" dirty="0"/>
                      <a:t>Step-2 Due</a:t>
                    </a:r>
                  </a:p>
                  <a:p>
                    <a:pPr algn="ctr"/>
                    <a:r>
                      <a:rPr lang="en-US" dirty="0"/>
                      <a:t> (5 pages Omnibus or </a:t>
                    </a:r>
                  </a:p>
                  <a:p>
                    <a:pPr algn="ctr"/>
                    <a:r>
                      <a:rPr lang="en-US" dirty="0"/>
                      <a:t>10 pages Flagship)</a:t>
                    </a:r>
                    <a:endParaRPr lang="en-US" b="1" dirty="0"/>
                  </a:p>
                </p:txBody>
              </p:sp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-5504683" y="2147861"/>
                    <a:ext cx="3162300" cy="64633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/>
                      <a:t>HRP relevancy </a:t>
                    </a:r>
                  </a:p>
                  <a:p>
                    <a:pPr algn="ctr"/>
                    <a:r>
                      <a:rPr lang="en-US" dirty="0"/>
                      <a:t>review</a:t>
                    </a:r>
                  </a:p>
                </p:txBody>
              </p:sp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-2342383" y="2134379"/>
                    <a:ext cx="5102389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/>
                      <a:t>NRESS – Scientific Peer Review</a:t>
                    </a:r>
                  </a:p>
                  <a:p>
                    <a:pPr algn="ctr"/>
                    <a:r>
                      <a:rPr lang="en-US" dirty="0"/>
                      <a:t>HRP – Scientific Relevance Review</a:t>
                    </a:r>
                  </a:p>
                </p:txBody>
              </p:sp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273602" y="3991898"/>
                    <a:ext cx="2224572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b="1" dirty="0"/>
                      <a:t>Award Announcement </a:t>
                    </a:r>
                  </a:p>
                  <a:p>
                    <a:pPr algn="ctr"/>
                    <a:r>
                      <a:rPr lang="en-US" dirty="0"/>
                      <a:t>(~5 months post Step-2 due date) </a:t>
                    </a:r>
                  </a:p>
                </p:txBody>
              </p:sp>
            </p:grpSp>
            <p:sp>
              <p:nvSpPr>
                <p:cNvPr id="24" name="Right Arrow 23"/>
                <p:cNvSpPr/>
                <p:nvPr/>
              </p:nvSpPr>
              <p:spPr>
                <a:xfrm>
                  <a:off x="522515" y="3182145"/>
                  <a:ext cx="7776241" cy="615697"/>
                </a:xfrm>
                <a:prstGeom prst="rightArrow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683879" y="3334871"/>
                  <a:ext cx="0" cy="322729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1696890" y="3334871"/>
                  <a:ext cx="0" cy="322729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809794" y="3337038"/>
                  <a:ext cx="0" cy="310896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4082417" y="3337037"/>
                  <a:ext cx="0" cy="310896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>
                  <a:off x="5325950" y="3334834"/>
                  <a:ext cx="0" cy="310896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 flipV="1">
                  <a:off x="683879" y="3700659"/>
                  <a:ext cx="0" cy="455224"/>
                </a:xfrm>
                <a:prstGeom prst="straightConnector1">
                  <a:avLst/>
                </a:prstGeom>
                <a:ln w="28575">
                  <a:tailEnd type="triangle" w="lg" len="lg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/>
                <p:nvPr/>
              </p:nvCxnSpPr>
              <p:spPr>
                <a:xfrm flipV="1">
                  <a:off x="1696890" y="3717674"/>
                  <a:ext cx="0" cy="420624"/>
                </a:xfrm>
                <a:prstGeom prst="straightConnector1">
                  <a:avLst/>
                </a:prstGeom>
                <a:ln w="28575">
                  <a:tailEnd type="triangle" w="lg" len="lg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Arrow Connector 31"/>
                <p:cNvCxnSpPr/>
                <p:nvPr/>
              </p:nvCxnSpPr>
              <p:spPr>
                <a:xfrm flipV="1">
                  <a:off x="2809794" y="3692642"/>
                  <a:ext cx="0" cy="420624"/>
                </a:xfrm>
                <a:prstGeom prst="straightConnector1">
                  <a:avLst/>
                </a:prstGeom>
                <a:ln w="28575">
                  <a:tailEnd type="triangle" w="lg" len="lg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Arrow Connector 32"/>
                <p:cNvCxnSpPr/>
                <p:nvPr/>
              </p:nvCxnSpPr>
              <p:spPr>
                <a:xfrm flipV="1">
                  <a:off x="5325950" y="3692642"/>
                  <a:ext cx="0" cy="420624"/>
                </a:xfrm>
                <a:prstGeom prst="straightConnector1">
                  <a:avLst/>
                </a:prstGeom>
                <a:ln w="28575">
                  <a:tailEnd type="triangle" w="lg" len="lg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7560723" y="3333947"/>
                  <a:ext cx="0" cy="310896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/>
                <p:cNvCxnSpPr/>
                <p:nvPr/>
              </p:nvCxnSpPr>
              <p:spPr>
                <a:xfrm flipV="1">
                  <a:off x="7567675" y="3682995"/>
                  <a:ext cx="0" cy="420624"/>
                </a:xfrm>
                <a:prstGeom prst="straightConnector1">
                  <a:avLst/>
                </a:prstGeom>
                <a:ln w="28575">
                  <a:tailEnd type="triangle" w="lg" len="lg"/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6" name="Left Brace 35"/>
                <p:cNvSpPr/>
                <p:nvPr/>
              </p:nvSpPr>
              <p:spPr>
                <a:xfrm rot="5400000">
                  <a:off x="6254198" y="2075070"/>
                  <a:ext cx="380620" cy="2103120"/>
                </a:xfrm>
                <a:prstGeom prst="leftBrace">
                  <a:avLst>
                    <a:gd name="adj1" fmla="val 0"/>
                    <a:gd name="adj2" fmla="val 50653"/>
                  </a:avLst>
                </a:prstGeom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Left Brace 36"/>
                <p:cNvSpPr/>
                <p:nvPr/>
              </p:nvSpPr>
              <p:spPr>
                <a:xfrm rot="5400000">
                  <a:off x="2072553" y="2609271"/>
                  <a:ext cx="384048" cy="1031292"/>
                </a:xfrm>
                <a:prstGeom prst="leftBrace">
                  <a:avLst>
                    <a:gd name="adj1" fmla="val 0"/>
                    <a:gd name="adj2" fmla="val 50653"/>
                  </a:avLst>
                </a:prstGeom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1719498" y="3334833"/>
                  <a:ext cx="1069848" cy="292608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5342961" y="3331475"/>
                  <a:ext cx="2203704" cy="292608"/>
                </a:xfrm>
                <a:prstGeom prst="rect">
                  <a:avLst/>
                </a:prstGeom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40" name="Straight Connector 39"/>
                <p:cNvCxnSpPr/>
                <p:nvPr/>
              </p:nvCxnSpPr>
              <p:spPr>
                <a:xfrm rot="2700000">
                  <a:off x="6459884" y="3223788"/>
                  <a:ext cx="0" cy="548640"/>
                </a:xfrm>
                <a:prstGeom prst="line">
                  <a:avLst/>
                </a:prstGeom>
                <a:ln w="508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 rot="2700000">
                  <a:off x="6393732" y="3227310"/>
                  <a:ext cx="0" cy="548640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 rot="2700000">
                  <a:off x="6536084" y="3214701"/>
                  <a:ext cx="0" cy="548640"/>
                </a:xfrm>
                <a:prstGeom prst="line">
                  <a:avLst/>
                </a:prstGeom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3" name="TextBox 52"/>
              <p:cNvSpPr txBox="1"/>
              <p:nvPr/>
            </p:nvSpPr>
            <p:spPr>
              <a:xfrm rot="16200000">
                <a:off x="-122562" y="3801422"/>
                <a:ext cx="124692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accent4">
                        <a:lumMod val="75000"/>
                      </a:schemeClr>
                    </a:solidFill>
                  </a:rPr>
                  <a:t>NASA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 rot="16200000">
                <a:off x="-393919" y="5307480"/>
                <a:ext cx="181091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rgbClr val="0000FD"/>
                    </a:solidFill>
                  </a:rPr>
                  <a:t>Proposer</a:t>
                </a: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4017561" y="6543035"/>
              <a:ext cx="454170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/>
                <a:t>Timeline of Submissions (months)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9880638-BE86-4A4A-A255-CF609D1583BE}"/>
              </a:ext>
            </a:extLst>
          </p:cNvPr>
          <p:cNvSpPr txBox="1"/>
          <p:nvPr/>
        </p:nvSpPr>
        <p:spPr>
          <a:xfrm rot="2626566">
            <a:off x="8629645" y="1815106"/>
            <a:ext cx="20639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"/>
                <a:cs typeface="Arial"/>
              </a:rPr>
              <a:t>Cancelled 2021</a:t>
            </a:r>
          </a:p>
        </p:txBody>
      </p:sp>
    </p:spTree>
    <p:extLst>
      <p:ext uri="{BB962C8B-B14F-4D97-AF65-F5344CB8AC3E}">
        <p14:creationId xmlns:p14="http://schemas.microsoft.com/office/powerpoint/2010/main" val="107570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D8D5F1-2460-4A4C-A858-CC831CE4C338}"/>
              </a:ext>
            </a:extLst>
          </p:cNvPr>
          <p:cNvSpPr/>
          <p:nvPr/>
        </p:nvSpPr>
        <p:spPr>
          <a:xfrm>
            <a:off x="0" y="842212"/>
            <a:ext cx="12192000" cy="60157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872E4F-94C7-48AB-AA9E-7759C721C2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81212BE-DDED-794D-9DBD-821C8354EFEA}" type="slidenum">
              <a:rPr lang="en-US" altLang="x-none" smtClean="0">
                <a:ea typeface="ＭＳ Ｐゴシック" charset="-128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x-none" dirty="0">
              <a:ea typeface="ＭＳ Ｐゴシック" charset="-128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DF6E5A-939B-41A3-964B-8DE80C630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Radiation/HRP Application Tips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3F3B79-B3A0-4317-8ECB-4A987BBC578B}"/>
              </a:ext>
            </a:extLst>
          </p:cNvPr>
          <p:cNvSpPr txBox="1"/>
          <p:nvPr/>
        </p:nvSpPr>
        <p:spPr>
          <a:xfrm>
            <a:off x="0" y="927527"/>
            <a:ext cx="4188690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rgbClr val="0033CC"/>
                </a:solidFill>
                <a:latin typeface="Arial"/>
                <a:cs typeface="Arial"/>
              </a:rPr>
              <a:t>Start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Seek Mentoring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Set-up NSPIRES account to get notices and verify affiliation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Contact Program Officer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Note that during an open funding cycle the SR element cannot discuss potential research ideas (this means you need to plan ahead)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Familiarize yourself with SR (see more resources slide)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Literature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Priorities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Current and past funded work (NASA Task book)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latin typeface="Arial"/>
              <a:cs typeface="Arial"/>
            </a:endParaRPr>
          </a:p>
          <a:p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US" sz="1400" b="1" dirty="0">
                <a:solidFill>
                  <a:srgbClr val="FF0000"/>
                </a:solidFill>
                <a:latin typeface="Arial"/>
                <a:cs typeface="Arial"/>
              </a:rPr>
              <a:t>Key tips are in red font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Arial"/>
              <a:cs typeface="Arial"/>
            </a:endParaRPr>
          </a:p>
          <a:p>
            <a:endParaRPr lang="en-US" b="1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Arial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1AF45C-91BE-4FE5-910E-79436A26B498}"/>
              </a:ext>
            </a:extLst>
          </p:cNvPr>
          <p:cNvSpPr txBox="1"/>
          <p:nvPr/>
        </p:nvSpPr>
        <p:spPr>
          <a:xfrm>
            <a:off x="4099154" y="927527"/>
            <a:ext cx="4476677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rgbClr val="0033CC"/>
                </a:solidFill>
                <a:latin typeface="Arial"/>
                <a:cs typeface="Arial"/>
              </a:rPr>
              <a:t>Preparing/Writing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Read funding opportunity carefully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Reach out to potential collaborators (may want to initiate this at the start phase)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Make sure to address required deliverables or the novelty of proposal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State the significance of the proposed results and how it will advance Space Radiation science/knowledge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Do not recycled grants we know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Plan out budget (hints):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NSRL shipping/housing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If funded required to attend HRPs’ Investigators Workshop  yearly in Galveston, TX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Salaries are not capped like NIH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Get critiques from others </a:t>
            </a:r>
          </a:p>
          <a:p>
            <a:endParaRPr lang="en-US" b="1" dirty="0">
              <a:latin typeface="Arial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b="1" dirty="0">
              <a:latin typeface="Arial"/>
              <a:cs typeface="Arial"/>
            </a:endParaRPr>
          </a:p>
          <a:p>
            <a:endParaRPr lang="en-US" b="1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7F15A2-9D76-426F-A45A-3B0B34D98282}"/>
              </a:ext>
            </a:extLst>
          </p:cNvPr>
          <p:cNvSpPr txBox="1"/>
          <p:nvPr/>
        </p:nvSpPr>
        <p:spPr>
          <a:xfrm>
            <a:off x="8504181" y="1057567"/>
            <a:ext cx="3629891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solidFill>
                  <a:srgbClr val="0033CC"/>
                </a:solidFill>
                <a:latin typeface="Arial"/>
                <a:cs typeface="Arial"/>
              </a:rPr>
              <a:t>Submit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Allow ample time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Step-1 and Step-2 must go through institutes Sponsored Programs Office (or equivalent)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Keep an eye out for invitation post Step-1 submission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rgbClr val="FF0000"/>
                </a:solidFill>
                <a:latin typeface="Arial"/>
                <a:cs typeface="Arial"/>
              </a:rPr>
              <a:t>If declined, either Step-1 or Step-2 ,send EMAIL to Program Officer (you must initiate contact we cannot reach out to you) to discuss.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/>
                <a:cs typeface="Arial"/>
              </a:rPr>
              <a:t>If we don’t answer back in ~3-4 days email us again</a:t>
            </a:r>
          </a:p>
          <a:p>
            <a:endParaRPr lang="en-US" b="1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9850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DE33D12-6281-4E30-92A4-F5E960FCF0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u="sng" dirty="0">
                <a:solidFill>
                  <a:schemeClr val="bg1"/>
                </a:solidFill>
              </a:rPr>
              <a:t>jsc-hrp-space-radiation-element@mail.nasa.gov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38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1850" y="842211"/>
            <a:ext cx="11516496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Space Radiation Element </a:t>
            </a:r>
            <a:r>
              <a:rPr lang="en-US" sz="2000" dirty="0">
                <a:hlinkClick r:id="rId2"/>
              </a:rPr>
              <a:t>https://www.nasa.gov/hrp/elements/radiation</a:t>
            </a:r>
            <a:r>
              <a:rPr lang="en-US" sz="2000" dirty="0"/>
              <a:t> </a:t>
            </a:r>
          </a:p>
          <a:p>
            <a:endParaRPr lang="en-US" sz="2000" dirty="0"/>
          </a:p>
          <a:p>
            <a:r>
              <a:rPr lang="en-US" sz="2000" dirty="0"/>
              <a:t>NASA Human Research Roadmap – link to risks, gaps, and funding priority (green = low, red = high)</a:t>
            </a:r>
          </a:p>
          <a:p>
            <a:r>
              <a:rPr lang="en-US" sz="2000" dirty="0">
                <a:hlinkClick r:id="rId3"/>
              </a:rPr>
              <a:t>https://humanresearchroadmap.nasa.gov/</a:t>
            </a:r>
            <a:endParaRPr lang="en-US" sz="2000" dirty="0"/>
          </a:p>
          <a:p>
            <a:r>
              <a:rPr lang="en-US" sz="2000" dirty="0"/>
              <a:t>www.nasa.gov/hrp/research</a:t>
            </a:r>
          </a:p>
          <a:p>
            <a:endParaRPr lang="en-US" sz="2000" dirty="0"/>
          </a:p>
          <a:p>
            <a:r>
              <a:rPr lang="en-US" sz="2000" dirty="0"/>
              <a:t>NASA Task book – Summaries of current and previously funded projects</a:t>
            </a:r>
          </a:p>
          <a:p>
            <a:r>
              <a:rPr lang="en-US" sz="2000" dirty="0">
                <a:hlinkClick r:id="rId4"/>
              </a:rPr>
              <a:t>https://taskbook.nasaprs.com/tbp/welcome.cfm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Life Science Data Archive – Can request past data and search tissue repository </a:t>
            </a:r>
          </a:p>
          <a:p>
            <a:r>
              <a:rPr lang="en-US" sz="2000" dirty="0">
                <a:hlinkClick r:id="rId5"/>
              </a:rPr>
              <a:t>https://lsda.jsc.nasa.gov/</a:t>
            </a:r>
            <a:endParaRPr lang="en-US" sz="2000" dirty="0">
              <a:hlinkClick r:id="rId6"/>
            </a:endParaRPr>
          </a:p>
          <a:p>
            <a:r>
              <a:rPr lang="en-US" sz="2000" dirty="0">
                <a:hlinkClick r:id="rId6"/>
              </a:rPr>
              <a:t>https://lsda.jsc.nasa.gov/Biospecimen</a:t>
            </a:r>
            <a:endParaRPr lang="en-US" sz="2000" dirty="0"/>
          </a:p>
          <a:p>
            <a:r>
              <a:rPr lang="en-US" sz="2000" dirty="0"/>
              <a:t>Instructions - </a:t>
            </a:r>
            <a:r>
              <a:rPr lang="en-US" sz="2000" dirty="0">
                <a:hlinkClick r:id="rId7"/>
              </a:rPr>
              <a:t>https://www.nasa.gov/hrp/elements/radiation/tissue-sharing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NASA GeneLab – Space-related omics database. Users can upload, download, share, store, and analyze spaceflight and spaceflight-relevant data from experiments.</a:t>
            </a:r>
            <a:r>
              <a:rPr lang="en-US" sz="2000" dirty="0">
                <a:hlinkClick r:id="rId8"/>
              </a:rPr>
              <a:t> https://genelab.nasa.gov/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The Health Risks of Extraterrestrial Environments (THREE) – Open access space radiation literature</a:t>
            </a:r>
            <a:endParaRPr lang="en-US" sz="2000" dirty="0">
              <a:hlinkClick r:id="rId9"/>
            </a:endParaRPr>
          </a:p>
          <a:p>
            <a:r>
              <a:rPr lang="en-US" sz="2000" dirty="0">
                <a:hlinkClick r:id="rId9"/>
              </a:rPr>
              <a:t>https://three.jsc.nasa.gov/#section=main</a:t>
            </a:r>
            <a:endParaRPr 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9BFDF8-0648-4CDA-982F-E1ED1D487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A7D3-91BA-4279-96A5-830614B699D8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67311B5-9572-45FE-A0AA-74D221862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More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78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5DBD0B-4814-4C0B-AFBF-4D03900D4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1A7D3-91BA-4279-96A5-830614B699D8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CED7FE-ED39-4EAE-AB8B-8FEA5C89A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Opportunities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AC0FD7-F602-4FA1-9CFA-C4E5F368D4CD}"/>
              </a:ext>
            </a:extLst>
          </p:cNvPr>
          <p:cNvSpPr/>
          <p:nvPr/>
        </p:nvSpPr>
        <p:spPr>
          <a:xfrm>
            <a:off x="0" y="1031728"/>
            <a:ext cx="1099840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Translational Research Institute for Space Health </a:t>
            </a:r>
          </a:p>
          <a:p>
            <a:r>
              <a:rPr lang="en-US" sz="2000" dirty="0"/>
              <a:t>https://www.bcm.edu/academic-centers/space-medicine/translational-research-institute/funding</a:t>
            </a:r>
          </a:p>
          <a:p>
            <a:r>
              <a:rPr lang="en-US" sz="2000" dirty="0"/>
              <a:t>Mailing list: </a:t>
            </a:r>
            <a:r>
              <a:rPr lang="pl-PL" sz="2000" dirty="0">
                <a:hlinkClick r:id="rId2"/>
              </a:rPr>
              <a:t>go.pardot.com/l/777423/2019-06-27/5z8</a:t>
            </a:r>
            <a:endParaRPr lang="en-US" sz="2000" dirty="0"/>
          </a:p>
          <a:p>
            <a:endParaRPr lang="en-US" sz="2000" b="1" dirty="0"/>
          </a:p>
          <a:p>
            <a:r>
              <a:rPr lang="en-US" sz="2000" b="1" dirty="0"/>
              <a:t>Space Biology </a:t>
            </a:r>
          </a:p>
          <a:p>
            <a:r>
              <a:rPr lang="en-US" sz="2000" dirty="0">
                <a:solidFill>
                  <a:srgbClr val="0033CC"/>
                </a:solidFill>
              </a:rPr>
              <a:t>https://nspires.nasaprs.com/external/</a:t>
            </a:r>
          </a:p>
          <a:p>
            <a:endParaRPr lang="en-US" sz="2000" b="1" dirty="0"/>
          </a:p>
          <a:p>
            <a:r>
              <a:rPr lang="en-US" sz="2000" b="1" dirty="0"/>
              <a:t>Minority University Research and Education Project </a:t>
            </a:r>
          </a:p>
          <a:p>
            <a:r>
              <a:rPr lang="en-US" sz="2000" dirty="0"/>
              <a:t>https://www.nasa.gov/stem/murep/home/index.html</a:t>
            </a:r>
          </a:p>
          <a:p>
            <a:endParaRPr lang="en-US" sz="2000" dirty="0"/>
          </a:p>
          <a:p>
            <a:r>
              <a:rPr lang="en-US" sz="2000" b="1" dirty="0"/>
              <a:t>Established Program to Stimulate Competitive Research (EPSCoR)</a:t>
            </a:r>
          </a:p>
          <a:p>
            <a:r>
              <a:rPr lang="en-US" b="1" dirty="0"/>
              <a:t>(</a:t>
            </a:r>
            <a:r>
              <a:rPr lang="en-US" dirty="0"/>
              <a:t>Alabama, Alaska, Arkansas, Delaware, Guam, Hawaii, Idaho, Iowa, Kansas, Kentucky, Louisiana, Maine, Mississippi, Montana, Nebraska, Nevada, New Hampshire, New Mexico, North Dakota, Oklahoma, Puerto Rico, Rhode Island, South Carolina, South Dakota, U.S. Virgin Islands, Vermont, West Virginia and Wyoming.)</a:t>
            </a:r>
            <a:br>
              <a:rPr lang="en-US" sz="2000" dirty="0"/>
            </a:br>
            <a:r>
              <a:rPr lang="en-US" sz="2000" dirty="0"/>
              <a:t>https://www.nasa.gov/stem/epscor/about/index.html</a:t>
            </a:r>
          </a:p>
          <a:p>
            <a:endParaRPr lang="en-US" sz="2000" dirty="0"/>
          </a:p>
          <a:p>
            <a:r>
              <a:rPr lang="en-US" sz="2000" b="1" dirty="0"/>
              <a:t>Small Business Innovative Research (SBIR) </a:t>
            </a:r>
            <a:r>
              <a:rPr lang="en-US" sz="2000" dirty="0"/>
              <a:t>(No topics for 2021) </a:t>
            </a:r>
          </a:p>
          <a:p>
            <a:r>
              <a:rPr lang="en-US" sz="2000" dirty="0"/>
              <a:t>https://www.nasa.gov/directorates/spacetech/sbir_sttr/index.html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89BF05-C9ED-4CB3-B1D3-58B2EF0141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6" t="4854"/>
          <a:stretch/>
        </p:blipFill>
        <p:spPr>
          <a:xfrm>
            <a:off x="9911148" y="1648905"/>
            <a:ext cx="2280852" cy="12576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52B088-AAC3-4B32-B256-851FA6E0F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6038" y="2860453"/>
            <a:ext cx="1927707" cy="11269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C68609-21F2-4E8A-A2FE-F2910CE1A1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4119" y="5639208"/>
            <a:ext cx="2998572" cy="114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97882"/>
      </p:ext>
    </p:extLst>
  </p:cSld>
  <p:clrMapOvr>
    <a:masterClrMapping/>
  </p:clrMapOvr>
  <p:transition>
    <p:zoom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ternational Space Station - Wikiped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836" y="709122"/>
            <a:ext cx="3901595" cy="248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3DC7C2-5563-4F8D-9CAC-4F3C45803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Out There? The Space Radiation Environment</a:t>
            </a:r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18431" y="846136"/>
            <a:ext cx="3888866" cy="3917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215153" y="2700421"/>
          <a:ext cx="11392144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6493">
                  <a:extLst>
                    <a:ext uri="{9D8B030D-6E8A-4147-A177-3AD203B41FA5}">
                      <a16:colId xmlns:a16="http://schemas.microsoft.com/office/drawing/2014/main" val="2042428245"/>
                    </a:ext>
                  </a:extLst>
                </a:gridCol>
                <a:gridCol w="3915294">
                  <a:extLst>
                    <a:ext uri="{9D8B030D-6E8A-4147-A177-3AD203B41FA5}">
                      <a16:colId xmlns:a16="http://schemas.microsoft.com/office/drawing/2014/main" val="424747643"/>
                    </a:ext>
                  </a:extLst>
                </a:gridCol>
                <a:gridCol w="3890357">
                  <a:extLst>
                    <a:ext uri="{9D8B030D-6E8A-4147-A177-3AD203B41FA5}">
                      <a16:colId xmlns:a16="http://schemas.microsoft.com/office/drawing/2014/main" val="608364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Exposure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ISS (51.6⁰ inclination)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Beyond</a:t>
                      </a:r>
                      <a:r>
                        <a:rPr lang="en-US" sz="2400" baseline="0" dirty="0"/>
                        <a:t> Leo Earth Orbit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79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dirty="0"/>
                        <a:t>Galactic Cosmic Rays (GCR)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Limited to polar</a:t>
                      </a:r>
                      <a:r>
                        <a:rPr lang="en-US" b="1" baseline="0" dirty="0">
                          <a:solidFill>
                            <a:srgbClr val="FF0000"/>
                          </a:solidFill>
                        </a:rPr>
                        <a:t> regions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u="sng" dirty="0"/>
                        <a:t>Fractionated</a:t>
                      </a:r>
                      <a:r>
                        <a:rPr lang="en-US" dirty="0"/>
                        <a:t> low dose-rate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87% protons, 12% Helium, 1% HZE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Continuous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u="sng" dirty="0"/>
                        <a:t>Chronic</a:t>
                      </a:r>
                      <a:r>
                        <a:rPr lang="en-US" dirty="0"/>
                        <a:t> low dose-rate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87% protons, 12% Helium, 1% HZE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12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dirty="0"/>
                        <a:t>Trapped Radiation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South Atlantic Anomaly (SAA)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Fractionated low dose-rate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Protons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Transit through Van Allen Belts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Quasi-acute</a:t>
                      </a: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Protons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42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dirty="0"/>
                        <a:t>Solar Particle Events (SPEs)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Limited to polar regions</a:t>
                      </a: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Fractionated low dose-rate</a:t>
                      </a: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Protons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Full Event</a:t>
                      </a: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Quasi-acute</a:t>
                      </a: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Protons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70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dirty="0"/>
                        <a:t>Neutrons, Secondary Radiation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Shielding</a:t>
                      </a: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u="sng" dirty="0"/>
                        <a:t>Chronic</a:t>
                      </a:r>
                      <a:r>
                        <a:rPr lang="en-US" dirty="0"/>
                        <a:t> low dose-rate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Shielding</a:t>
                      </a:r>
                      <a:endParaRPr lang="en-US" baseline="0" dirty="0"/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b="1" baseline="0" dirty="0">
                          <a:solidFill>
                            <a:srgbClr val="FF0000"/>
                          </a:solidFill>
                        </a:rPr>
                        <a:t>Planetary (albedo)</a:t>
                      </a: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u="sng" dirty="0"/>
                        <a:t>Chronic</a:t>
                      </a:r>
                      <a:r>
                        <a:rPr lang="en-US" dirty="0"/>
                        <a:t> low dose-rate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151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0995230"/>
      </p:ext>
    </p:extLst>
  </p:cSld>
  <p:clrMapOvr>
    <a:masterClrMapping/>
  </p:clrMapOvr>
</p:sld>
</file>

<file path=ppt/theme/theme1.xml><?xml version="1.0" encoding="utf-8"?>
<a:theme xmlns:a="http://schemas.openxmlformats.org/drawingml/2006/main" name="5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80714</TotalTime>
  <Words>1525</Words>
  <Application>Microsoft Office PowerPoint</Application>
  <PresentationFormat>Widescreen</PresentationFormat>
  <Paragraphs>261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News Gothic MT</vt:lpstr>
      <vt:lpstr>5_ExplorationScenario-Updated</vt:lpstr>
      <vt:lpstr>NASA’s Human Research Program (HRP) Space Radiation Element (SRE)</vt:lpstr>
      <vt:lpstr>Space Radiation Element Team</vt:lpstr>
      <vt:lpstr>Human Research Program</vt:lpstr>
      <vt:lpstr>Planned Exploration Activities</vt:lpstr>
      <vt:lpstr>Translating Basic Science to Applications (Example in Biomedicine) </vt:lpstr>
      <vt:lpstr>What Do we Do? Space Radiation Element Research</vt:lpstr>
      <vt:lpstr>Funding Opportunities - https://nspires.nasaprs.com</vt:lpstr>
      <vt:lpstr>Submission Process       https://nspires.nasaprs.com (HERO: Flagship, Omnibus) </vt:lpstr>
      <vt:lpstr>Space Radiation/HRP Application Tips</vt:lpstr>
      <vt:lpstr>Questions?</vt:lpstr>
      <vt:lpstr>More Resources</vt:lpstr>
      <vt:lpstr>Other Opportunities</vt:lpstr>
      <vt:lpstr>What’s Out There? The Space Radiation Environment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lisa.p.stephenson@nasa.gov</dc:creator>
  <cp:lastModifiedBy>Zawaski, Janice A. (JSC-SD211)</cp:lastModifiedBy>
  <cp:revision>704</cp:revision>
  <cp:lastPrinted>2018-09-19T19:53:20Z</cp:lastPrinted>
  <dcterms:created xsi:type="dcterms:W3CDTF">2018-09-05T18:15:23Z</dcterms:created>
  <dcterms:modified xsi:type="dcterms:W3CDTF">2021-11-09T18:02:30Z</dcterms:modified>
</cp:coreProperties>
</file>