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0" r:id="rId5"/>
    <p:sldMasterId id="2147483681" r:id="rId6"/>
    <p:sldMasterId id="2147483689" r:id="rId7"/>
    <p:sldMasterId id="2147483697" r:id="rId8"/>
    <p:sldMasterId id="2147483706" r:id="rId9"/>
    <p:sldMasterId id="2147483742" r:id="rId10"/>
    <p:sldMasterId id="2147483745" r:id="rId11"/>
  </p:sldMasterIdLst>
  <p:notesMasterIdLst>
    <p:notesMasterId r:id="rId28"/>
  </p:notesMasterIdLst>
  <p:handoutMasterIdLst>
    <p:handoutMasterId r:id="rId29"/>
  </p:handoutMasterIdLst>
  <p:sldIdLst>
    <p:sldId id="7366" r:id="rId12"/>
    <p:sldId id="7384" r:id="rId13"/>
    <p:sldId id="6574" r:id="rId14"/>
    <p:sldId id="6713" r:id="rId15"/>
    <p:sldId id="7365" r:id="rId16"/>
    <p:sldId id="7403" r:id="rId17"/>
    <p:sldId id="5685" r:id="rId18"/>
    <p:sldId id="7368" r:id="rId19"/>
    <p:sldId id="4805" r:id="rId20"/>
    <p:sldId id="7385" r:id="rId21"/>
    <p:sldId id="5385" r:id="rId22"/>
    <p:sldId id="7404" r:id="rId23"/>
    <p:sldId id="7362" r:id="rId24"/>
    <p:sldId id="4830" r:id="rId25"/>
    <p:sldId id="7378" r:id="rId26"/>
    <p:sldId id="7400" r:id="rId27"/>
  </p:sldIdLst>
  <p:sldSz cx="12192000" cy="6858000"/>
  <p:notesSz cx="9302750" cy="70167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Brown, Lexie Nicole (AFRC-300)[CROWN CONSULTING INC]" initials="BLN(CI" lastIdx="2" clrIdx="2">
    <p:extLst>
      <p:ext uri="{19B8F6BF-5375-455C-9EA6-DF929625EA0E}">
        <p15:presenceInfo xmlns:p15="http://schemas.microsoft.com/office/powerpoint/2012/main" userId="S::lgliwa@ndc.nasa.gov::04c3d772-5413-4aa6-92c6-27a3c5982d4e" providerId="AD"/>
      </p:ext>
    </p:extLst>
  </p:cmAuthor>
  <p:cmAuthor id="5" name="Cate, Karen T. (ARC-AFS)" initials="CKT(" lastIdx="1" clrIdx="0">
    <p:extLst>
      <p:ext uri="{19B8F6BF-5375-455C-9EA6-DF929625EA0E}">
        <p15:presenceInfo xmlns:p15="http://schemas.microsoft.com/office/powerpoint/2012/main" userId="S::ktung@ndc.nasa.gov::41753507-f587-4956-b962-bb874d441d62" providerId="AD"/>
      </p:ext>
    </p:extLst>
  </p:cmAuthor>
  <p:cmAuthor id="6" name="Johnson, Ronald D. (ARC-AF)" initials="JRD(" lastIdx="40" clrIdx="1">
    <p:extLst>
      <p:ext uri="{19B8F6BF-5375-455C-9EA6-DF929625EA0E}">
        <p15:presenceInfo xmlns:p15="http://schemas.microsoft.com/office/powerpoint/2012/main" userId="S-1-5-21-330711430-3775241029-4075259233-887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0D509A"/>
    <a:srgbClr val="66FF33"/>
    <a:srgbClr val="92D050"/>
    <a:srgbClr val="3366CC"/>
    <a:srgbClr val="FF9966"/>
    <a:srgbClr val="C3D69B"/>
    <a:srgbClr val="7030A0"/>
    <a:srgbClr val="B3A2C7"/>
    <a:srgbClr val="95B3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5" autoAdjust="0"/>
    <p:restoredTop sz="94688"/>
  </p:normalViewPr>
  <p:slideViewPr>
    <p:cSldViewPr snapToGrid="0">
      <p:cViewPr>
        <p:scale>
          <a:sx n="140" d="100"/>
          <a:sy n="140" d="100"/>
        </p:scale>
        <p:origin x="848" y="70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commentAuthors" Target="commentAuthors.xml"/><Relationship Id="rId8" Type="http://schemas.openxmlformats.org/officeDocument/2006/relationships/slideMaster" Target="slideMasters/slideMaster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229B11-58A4-B747-BD44-DB2F182A0BB6}"/>
              </a:ext>
            </a:extLst>
          </p:cNvPr>
          <p:cNvSpPr>
            <a:spLocks noGrp="1"/>
          </p:cNvSpPr>
          <p:nvPr>
            <p:ph type="hdr" sz="quarter"/>
          </p:nvPr>
        </p:nvSpPr>
        <p:spPr>
          <a:xfrm>
            <a:off x="1" y="8"/>
            <a:ext cx="4031193" cy="352056"/>
          </a:xfrm>
          <a:prstGeom prst="rect">
            <a:avLst/>
          </a:prstGeom>
        </p:spPr>
        <p:txBody>
          <a:bodyPr vert="horz" lIns="93873" tIns="46937" rIns="93873" bIns="46937" rtlCol="0"/>
          <a:lstStyle>
            <a:lvl1pPr algn="l">
              <a:defRPr sz="1200"/>
            </a:lvl1pPr>
          </a:lstStyle>
          <a:p>
            <a:endParaRPr lang="en-US"/>
          </a:p>
        </p:txBody>
      </p:sp>
      <p:sp>
        <p:nvSpPr>
          <p:cNvPr id="3" name="Date Placeholder 2">
            <a:extLst>
              <a:ext uri="{FF2B5EF4-FFF2-40B4-BE49-F238E27FC236}">
                <a16:creationId xmlns:a16="http://schemas.microsoft.com/office/drawing/2014/main" id="{C45A714A-9384-F440-8F02-676451B42FE0}"/>
              </a:ext>
            </a:extLst>
          </p:cNvPr>
          <p:cNvSpPr>
            <a:spLocks noGrp="1"/>
          </p:cNvSpPr>
          <p:nvPr>
            <p:ph type="dt" sz="quarter" idx="1"/>
          </p:nvPr>
        </p:nvSpPr>
        <p:spPr>
          <a:xfrm>
            <a:off x="5269407" y="8"/>
            <a:ext cx="4031193" cy="352056"/>
          </a:xfrm>
          <a:prstGeom prst="rect">
            <a:avLst/>
          </a:prstGeom>
        </p:spPr>
        <p:txBody>
          <a:bodyPr vert="horz" lIns="93873" tIns="46937" rIns="93873" bIns="46937" rtlCol="0"/>
          <a:lstStyle>
            <a:lvl1pPr algn="r">
              <a:defRPr sz="1200"/>
            </a:lvl1pPr>
          </a:lstStyle>
          <a:p>
            <a:fld id="{74E70899-FDF5-F043-B737-3FFCDB89E6D8}" type="datetimeFigureOut">
              <a:rPr lang="en-US" smtClean="0"/>
              <a:t>11/8/21</a:t>
            </a:fld>
            <a:endParaRPr lang="en-US"/>
          </a:p>
        </p:txBody>
      </p:sp>
      <p:sp>
        <p:nvSpPr>
          <p:cNvPr id="4" name="Footer Placeholder 3">
            <a:extLst>
              <a:ext uri="{FF2B5EF4-FFF2-40B4-BE49-F238E27FC236}">
                <a16:creationId xmlns:a16="http://schemas.microsoft.com/office/drawing/2014/main" id="{BDF34697-3424-EA4B-A86D-1C21446DF8C7}"/>
              </a:ext>
            </a:extLst>
          </p:cNvPr>
          <p:cNvSpPr>
            <a:spLocks noGrp="1"/>
          </p:cNvSpPr>
          <p:nvPr>
            <p:ph type="ftr" sz="quarter" idx="2"/>
          </p:nvPr>
        </p:nvSpPr>
        <p:spPr>
          <a:xfrm>
            <a:off x="1" y="6664696"/>
            <a:ext cx="4031193" cy="352055"/>
          </a:xfrm>
          <a:prstGeom prst="rect">
            <a:avLst/>
          </a:prstGeom>
        </p:spPr>
        <p:txBody>
          <a:bodyPr vert="horz" lIns="93873" tIns="46937" rIns="93873" bIns="46937"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B93EF07-F733-5D42-9E37-10533C77A866}"/>
              </a:ext>
            </a:extLst>
          </p:cNvPr>
          <p:cNvSpPr>
            <a:spLocks noGrp="1"/>
          </p:cNvSpPr>
          <p:nvPr>
            <p:ph type="sldNum" sz="quarter" idx="3"/>
          </p:nvPr>
        </p:nvSpPr>
        <p:spPr>
          <a:xfrm>
            <a:off x="5269407" y="6664696"/>
            <a:ext cx="4031193" cy="352055"/>
          </a:xfrm>
          <a:prstGeom prst="rect">
            <a:avLst/>
          </a:prstGeom>
        </p:spPr>
        <p:txBody>
          <a:bodyPr vert="horz" lIns="93873" tIns="46937" rIns="93873" bIns="46937" rtlCol="0" anchor="b"/>
          <a:lstStyle>
            <a:lvl1pPr algn="r">
              <a:defRPr sz="1200"/>
            </a:lvl1pPr>
          </a:lstStyle>
          <a:p>
            <a:fld id="{ACB479F7-6AA7-214F-8F1C-B5EA288A389A}" type="slidenum">
              <a:rPr lang="en-US" smtClean="0"/>
              <a:t>‹#›</a:t>
            </a:fld>
            <a:endParaRPr lang="en-US"/>
          </a:p>
        </p:txBody>
      </p:sp>
    </p:spTree>
    <p:extLst>
      <p:ext uri="{BB962C8B-B14F-4D97-AF65-F5344CB8AC3E}">
        <p14:creationId xmlns:p14="http://schemas.microsoft.com/office/powerpoint/2010/main" val="26556212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8"/>
            <a:ext cx="4031193" cy="352056"/>
          </a:xfrm>
          <a:prstGeom prst="rect">
            <a:avLst/>
          </a:prstGeom>
        </p:spPr>
        <p:txBody>
          <a:bodyPr vert="horz" lIns="93873" tIns="46937" rIns="93873" bIns="46937" rtlCol="0"/>
          <a:lstStyle>
            <a:lvl1pPr algn="l">
              <a:defRPr sz="1200"/>
            </a:lvl1pPr>
          </a:lstStyle>
          <a:p>
            <a:endParaRPr lang="en-US"/>
          </a:p>
        </p:txBody>
      </p:sp>
      <p:sp>
        <p:nvSpPr>
          <p:cNvPr id="3" name="Date Placeholder 2"/>
          <p:cNvSpPr>
            <a:spLocks noGrp="1"/>
          </p:cNvSpPr>
          <p:nvPr>
            <p:ph type="dt" idx="1"/>
          </p:nvPr>
        </p:nvSpPr>
        <p:spPr>
          <a:xfrm>
            <a:off x="5269407" y="8"/>
            <a:ext cx="4031193" cy="352056"/>
          </a:xfrm>
          <a:prstGeom prst="rect">
            <a:avLst/>
          </a:prstGeom>
        </p:spPr>
        <p:txBody>
          <a:bodyPr vert="horz" lIns="93873" tIns="46937" rIns="93873" bIns="46937" rtlCol="0"/>
          <a:lstStyle>
            <a:lvl1pPr algn="r">
              <a:defRPr sz="1200"/>
            </a:lvl1pPr>
          </a:lstStyle>
          <a:p>
            <a:fld id="{6EC6A20C-6D49-C340-A5F7-F52F8CD38ED2}" type="datetimeFigureOut">
              <a:rPr lang="en-US" smtClean="0"/>
              <a:t>11/8/21</a:t>
            </a:fld>
            <a:endParaRPr lang="en-US"/>
          </a:p>
        </p:txBody>
      </p:sp>
      <p:sp>
        <p:nvSpPr>
          <p:cNvPr id="4" name="Slide Image Placeholder 3"/>
          <p:cNvSpPr>
            <a:spLocks noGrp="1" noRot="1" noChangeAspect="1"/>
          </p:cNvSpPr>
          <p:nvPr>
            <p:ph type="sldImg" idx="2"/>
          </p:nvPr>
        </p:nvSpPr>
        <p:spPr>
          <a:xfrm>
            <a:off x="2546350" y="877888"/>
            <a:ext cx="4210050" cy="2368550"/>
          </a:xfrm>
          <a:prstGeom prst="rect">
            <a:avLst/>
          </a:prstGeom>
          <a:noFill/>
          <a:ln w="12700">
            <a:solidFill>
              <a:prstClr val="black"/>
            </a:solidFill>
          </a:ln>
        </p:spPr>
        <p:txBody>
          <a:bodyPr vert="horz" lIns="93873" tIns="46937" rIns="93873" bIns="46937" rtlCol="0" anchor="ctr"/>
          <a:lstStyle/>
          <a:p>
            <a:endParaRPr lang="en-US"/>
          </a:p>
        </p:txBody>
      </p:sp>
      <p:sp>
        <p:nvSpPr>
          <p:cNvPr id="5" name="Notes Placeholder 4"/>
          <p:cNvSpPr>
            <a:spLocks noGrp="1"/>
          </p:cNvSpPr>
          <p:nvPr>
            <p:ph type="body" sz="quarter" idx="3"/>
          </p:nvPr>
        </p:nvSpPr>
        <p:spPr>
          <a:xfrm>
            <a:off x="930275" y="3376811"/>
            <a:ext cx="7442200" cy="2762847"/>
          </a:xfrm>
          <a:prstGeom prst="rect">
            <a:avLst/>
          </a:prstGeom>
        </p:spPr>
        <p:txBody>
          <a:bodyPr vert="horz" lIns="93873" tIns="46937" rIns="93873" bIns="4693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64696"/>
            <a:ext cx="4031193" cy="352055"/>
          </a:xfrm>
          <a:prstGeom prst="rect">
            <a:avLst/>
          </a:prstGeom>
        </p:spPr>
        <p:txBody>
          <a:bodyPr vert="horz" lIns="93873" tIns="46937" rIns="93873" bIns="46937" rtlCol="0" anchor="b"/>
          <a:lstStyle>
            <a:lvl1pPr algn="l">
              <a:defRPr sz="1200"/>
            </a:lvl1pPr>
          </a:lstStyle>
          <a:p>
            <a:endParaRPr lang="en-US"/>
          </a:p>
        </p:txBody>
      </p:sp>
      <p:sp>
        <p:nvSpPr>
          <p:cNvPr id="7" name="Slide Number Placeholder 6"/>
          <p:cNvSpPr>
            <a:spLocks noGrp="1"/>
          </p:cNvSpPr>
          <p:nvPr>
            <p:ph type="sldNum" sz="quarter" idx="5"/>
          </p:nvPr>
        </p:nvSpPr>
        <p:spPr>
          <a:xfrm>
            <a:off x="5269407" y="6664696"/>
            <a:ext cx="4031193" cy="352055"/>
          </a:xfrm>
          <a:prstGeom prst="rect">
            <a:avLst/>
          </a:prstGeom>
        </p:spPr>
        <p:txBody>
          <a:bodyPr vert="horz" lIns="93873" tIns="46937" rIns="93873" bIns="46937" rtlCol="0" anchor="b"/>
          <a:lstStyle>
            <a:lvl1pPr algn="r">
              <a:defRPr sz="1200"/>
            </a:lvl1pPr>
          </a:lstStyle>
          <a:p>
            <a:fld id="{A634E410-7213-3140-9F6B-41BEA2C91651}" type="slidenum">
              <a:rPr lang="en-US" smtClean="0"/>
              <a:t>‹#›</a:t>
            </a:fld>
            <a:endParaRPr lang="en-US"/>
          </a:p>
        </p:txBody>
      </p:sp>
    </p:spTree>
    <p:extLst>
      <p:ext uri="{BB962C8B-B14F-4D97-AF65-F5344CB8AC3E}">
        <p14:creationId xmlns:p14="http://schemas.microsoft.com/office/powerpoint/2010/main" val="1756794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ari.arc.nasa.gov/aam-porta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9500" y="522288"/>
            <a:ext cx="4648200" cy="26146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D238B1-1031-431A-9FC2-D0E9D6DA9C08}" type="slidenum">
              <a:rPr lang="en-US" smtClean="0"/>
              <a:t>1</a:t>
            </a:fld>
            <a:endParaRPr lang="en-US"/>
          </a:p>
        </p:txBody>
      </p:sp>
    </p:spTree>
    <p:extLst>
      <p:ext uri="{BB962C8B-B14F-4D97-AF65-F5344CB8AC3E}">
        <p14:creationId xmlns:p14="http://schemas.microsoft.com/office/powerpoint/2010/main" val="3104172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NASA to deliver long term technical solutions and architecture requirements for the industry and regulatory communities</a:t>
            </a:r>
          </a:p>
          <a:p>
            <a:r>
              <a:rPr lang="en-US">
                <a:cs typeface="Calibri"/>
              </a:rPr>
              <a:t>Update CC?</a:t>
            </a:r>
          </a:p>
        </p:txBody>
      </p:sp>
      <p:sp>
        <p:nvSpPr>
          <p:cNvPr id="4" name="Slide Number Placeholder 3"/>
          <p:cNvSpPr>
            <a:spLocks noGrp="1"/>
          </p:cNvSpPr>
          <p:nvPr>
            <p:ph type="sldNum" sz="quarter" idx="5"/>
          </p:nvPr>
        </p:nvSpPr>
        <p:spPr/>
        <p:txBody>
          <a:bodyPr/>
          <a:lstStyle/>
          <a:p>
            <a:fld id="{A634E410-7213-3140-9F6B-41BEA2C91651}" type="slidenum">
              <a:rPr lang="en-US" smtClean="0"/>
              <a:t>11</a:t>
            </a:fld>
            <a:endParaRPr lang="en-US"/>
          </a:p>
        </p:txBody>
      </p:sp>
    </p:spTree>
    <p:extLst>
      <p:ext uri="{BB962C8B-B14F-4D97-AF65-F5344CB8AC3E}">
        <p14:creationId xmlns:p14="http://schemas.microsoft.com/office/powerpoint/2010/main" val="731610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EBC336-E195-EC4D-842A-A6ECA01F58C8}" type="slidenum">
              <a:rPr lang="en-US" smtClean="0"/>
              <a:t>12</a:t>
            </a:fld>
            <a:endParaRPr lang="en-US"/>
          </a:p>
        </p:txBody>
      </p:sp>
    </p:spTree>
    <p:extLst>
      <p:ext uri="{BB962C8B-B14F-4D97-AF65-F5344CB8AC3E}">
        <p14:creationId xmlns:p14="http://schemas.microsoft.com/office/powerpoint/2010/main" val="150983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34E410-7213-3140-9F6B-41BEA2C91651}" type="slidenum">
              <a:rPr lang="en-US" smtClean="0"/>
              <a:t>14</a:t>
            </a:fld>
            <a:endParaRPr lang="en-US"/>
          </a:p>
        </p:txBody>
      </p:sp>
    </p:spTree>
    <p:extLst>
      <p:ext uri="{BB962C8B-B14F-4D97-AF65-F5344CB8AC3E}">
        <p14:creationId xmlns:p14="http://schemas.microsoft.com/office/powerpoint/2010/main" val="1677303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34E410-7213-3140-9F6B-41BEA2C91651}" type="slidenum">
              <a:rPr lang="en-US" smtClean="0"/>
              <a:t>16</a:t>
            </a:fld>
            <a:endParaRPr lang="en-US"/>
          </a:p>
        </p:txBody>
      </p:sp>
    </p:spTree>
    <p:extLst>
      <p:ext uri="{BB962C8B-B14F-4D97-AF65-F5344CB8AC3E}">
        <p14:creationId xmlns:p14="http://schemas.microsoft.com/office/powerpoint/2010/main" val="1648401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EBC336-E195-EC4D-842A-A6ECA01F58C8}" type="slidenum">
              <a:rPr lang="en-US" smtClean="0"/>
              <a:t>2</a:t>
            </a:fld>
            <a:endParaRPr lang="en-US"/>
          </a:p>
        </p:txBody>
      </p:sp>
    </p:spTree>
    <p:extLst>
      <p:ext uri="{BB962C8B-B14F-4D97-AF65-F5344CB8AC3E}">
        <p14:creationId xmlns:p14="http://schemas.microsoft.com/office/powerpoint/2010/main" val="2187378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Includes “rural” and “urban” applications</a:t>
            </a:r>
          </a:p>
          <a:p>
            <a:pPr lvl="1"/>
            <a:r>
              <a:rPr lang="en-US" dirty="0"/>
              <a:t>Cargo transport, pax-carrying, aerial work, etc. </a:t>
            </a:r>
          </a:p>
          <a:p>
            <a:pPr lvl="1"/>
            <a:r>
              <a:rPr lang="en-US" dirty="0" err="1"/>
              <a:t>eVTOL</a:t>
            </a:r>
            <a:r>
              <a:rPr lang="en-US" dirty="0"/>
              <a:t>, </a:t>
            </a:r>
            <a:r>
              <a:rPr lang="en-US" dirty="0" err="1"/>
              <a:t>sUAS</a:t>
            </a:r>
            <a:r>
              <a:rPr lang="en-US" dirty="0"/>
              <a:t>, </a:t>
            </a:r>
            <a:r>
              <a:rPr lang="en-US" dirty="0" err="1"/>
              <a:t>eCTOL</a:t>
            </a:r>
            <a:r>
              <a:rPr lang="en-US" dirty="0"/>
              <a:t>, hybrid-electric, etc.</a:t>
            </a:r>
          </a:p>
          <a:p>
            <a:pPr lvl="1"/>
            <a:r>
              <a:rPr lang="en-US" dirty="0"/>
              <a:t>Urban Air Mobility (UAM) as a challenging use-case with high benefit</a:t>
            </a:r>
          </a:p>
          <a:p>
            <a:pPr lvl="1"/>
            <a:endParaRPr lang="en-US" sz="1000" dirty="0"/>
          </a:p>
          <a:p>
            <a:r>
              <a:rPr lang="en-US" dirty="0"/>
              <a:t>Enabled by electrification and automation</a:t>
            </a:r>
          </a:p>
          <a:p>
            <a:endParaRPr lang="en-US" sz="1000" dirty="0"/>
          </a:p>
          <a:p>
            <a:endParaRPr lang="en-US" sz="900" dirty="0"/>
          </a:p>
          <a:p>
            <a:r>
              <a:rPr lang="en-US" dirty="0"/>
              <a:t>Does not include:</a:t>
            </a:r>
          </a:p>
          <a:p>
            <a:pPr lvl="1"/>
            <a:r>
              <a:rPr lang="en-US" dirty="0"/>
              <a:t>Supersonic or hypersonic transport</a:t>
            </a:r>
          </a:p>
          <a:p>
            <a:pPr lvl="1"/>
            <a:r>
              <a:rPr lang="en-US" dirty="0"/>
              <a:t>Existing hub-and-spoke air service with large transport aircraft </a:t>
            </a:r>
          </a:p>
        </p:txBody>
      </p:sp>
      <p:sp>
        <p:nvSpPr>
          <p:cNvPr id="4" name="Slide Number Placeholder 3"/>
          <p:cNvSpPr>
            <a:spLocks noGrp="1"/>
          </p:cNvSpPr>
          <p:nvPr>
            <p:ph type="sldNum" sz="quarter" idx="5"/>
          </p:nvPr>
        </p:nvSpPr>
        <p:spPr/>
        <p:txBody>
          <a:bodyPr/>
          <a:lstStyle/>
          <a:p>
            <a:fld id="{A634E410-7213-3140-9F6B-41BEA2C91651}" type="slidenum">
              <a:rPr lang="en-US" smtClean="0"/>
              <a:t>3</a:t>
            </a:fld>
            <a:endParaRPr lang="en-US"/>
          </a:p>
        </p:txBody>
      </p:sp>
    </p:spTree>
    <p:extLst>
      <p:ext uri="{BB962C8B-B14F-4D97-AF65-F5344CB8AC3E}">
        <p14:creationId xmlns:p14="http://schemas.microsoft.com/office/powerpoint/2010/main" val="3848143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EBC336-E195-EC4D-842A-A6ECA01F58C8}" type="slidenum">
              <a:rPr lang="en-US" smtClean="0"/>
              <a:t>4</a:t>
            </a:fld>
            <a:endParaRPr lang="en-US"/>
          </a:p>
        </p:txBody>
      </p:sp>
    </p:spTree>
    <p:extLst>
      <p:ext uri="{BB962C8B-B14F-4D97-AF65-F5344CB8AC3E}">
        <p14:creationId xmlns:p14="http://schemas.microsoft.com/office/powerpoint/2010/main" val="1907582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Got rid of “unlock” </a:t>
            </a:r>
          </a:p>
          <a:p>
            <a:r>
              <a:rPr lang="en-US" dirty="0"/>
              <a:t>Now called the goal slide</a:t>
            </a:r>
          </a:p>
          <a:p>
            <a:endParaRPr lang="en-US" dirty="0"/>
          </a:p>
          <a:p>
            <a:r>
              <a:rPr lang="en-US" dirty="0"/>
              <a:t>Validation may cause us to update – e.g. vice 1 </a:t>
            </a:r>
            <a:r>
              <a:rPr lang="en-US" dirty="0" err="1"/>
              <a:t>CNSi</a:t>
            </a:r>
            <a:r>
              <a:rPr lang="en-US" dirty="0"/>
              <a:t> Goal, we’d have a Comm’s Goal, a Navigation Goal and a Surveillance Goal.  Or a Goal we </a:t>
            </a:r>
            <a:r>
              <a:rPr lang="en-US"/>
              <a:t>didn’t think.</a:t>
            </a:r>
            <a:endParaRPr lang="en-US" dirty="0"/>
          </a:p>
          <a:p>
            <a:endParaRPr lang="en-US" dirty="0"/>
          </a:p>
        </p:txBody>
      </p:sp>
      <p:sp>
        <p:nvSpPr>
          <p:cNvPr id="4" name="Slide Number Placeholder 3"/>
          <p:cNvSpPr>
            <a:spLocks noGrp="1"/>
          </p:cNvSpPr>
          <p:nvPr>
            <p:ph type="sldNum" sz="quarter" idx="5"/>
          </p:nvPr>
        </p:nvSpPr>
        <p:spPr/>
        <p:txBody>
          <a:bodyPr/>
          <a:lstStyle/>
          <a:p>
            <a:pPr defTabSz="935585">
              <a:defRPr/>
            </a:pPr>
            <a:fld id="{52D238B1-1031-431A-9FC2-D0E9D6DA9C08}" type="slidenum">
              <a:rPr lang="en-US">
                <a:solidFill>
                  <a:prstClr val="black"/>
                </a:solidFill>
                <a:latin typeface="Calibri"/>
              </a:rPr>
              <a:pPr defTabSz="935585">
                <a:defRPr/>
              </a:pPr>
              <a:t>5</a:t>
            </a:fld>
            <a:endParaRPr lang="en-US">
              <a:solidFill>
                <a:prstClr val="black"/>
              </a:solidFill>
              <a:latin typeface="Calibri"/>
            </a:endParaRPr>
          </a:p>
        </p:txBody>
      </p:sp>
    </p:spTree>
    <p:extLst>
      <p:ext uri="{BB962C8B-B14F-4D97-AF65-F5344CB8AC3E}">
        <p14:creationId xmlns:p14="http://schemas.microsoft.com/office/powerpoint/2010/main" val="2247131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CEA83A-7E7C-4107-A791-3B03A870D622}" type="slidenum">
              <a:rPr lang="en-US" smtClean="0"/>
              <a:t>6</a:t>
            </a:fld>
            <a:endParaRPr lang="en-US"/>
          </a:p>
        </p:txBody>
      </p:sp>
    </p:spTree>
    <p:extLst>
      <p:ext uri="{BB962C8B-B14F-4D97-AF65-F5344CB8AC3E}">
        <p14:creationId xmlns:p14="http://schemas.microsoft.com/office/powerpoint/2010/main" val="17682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634E410-7213-3140-9F6B-41BEA2C91651}" type="slidenum">
              <a:rPr lang="en-US" smtClean="0"/>
              <a:t>7</a:t>
            </a:fld>
            <a:endParaRPr lang="en-US"/>
          </a:p>
        </p:txBody>
      </p:sp>
    </p:spTree>
    <p:extLst>
      <p:ext uri="{BB962C8B-B14F-4D97-AF65-F5344CB8AC3E}">
        <p14:creationId xmlns:p14="http://schemas.microsoft.com/office/powerpoint/2010/main" val="2532895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D238B1-1031-431A-9FC2-D0E9D6DA9C08}" type="slidenum">
              <a:rPr lang="en-US" smtClean="0"/>
              <a:t>9</a:t>
            </a:fld>
            <a:endParaRPr lang="en-US"/>
          </a:p>
        </p:txBody>
      </p:sp>
    </p:spTree>
    <p:extLst>
      <p:ext uri="{BB962C8B-B14F-4D97-AF65-F5344CB8AC3E}">
        <p14:creationId xmlns:p14="http://schemas.microsoft.com/office/powerpoint/2010/main" val="2392782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Federal Advisory Committee Act (FACA) regulations do not apply </a:t>
            </a:r>
          </a:p>
          <a:p>
            <a:pPr marL="342900" indent="-342900">
              <a:buFont typeface="Arial" panose="020B0604020202020204" pitchFamily="34" charset="0"/>
              <a:buChar char="•"/>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FACA </a:t>
            </a:r>
            <a:r>
              <a:rPr lang="en-US" sz="1200" dirty="0">
                <a:solidFill>
                  <a:prstClr val="black"/>
                </a:solidFill>
                <a:latin typeface="+mn-lt"/>
              </a:rPr>
              <a:t>statutes are not evoked since t</a:t>
            </a:r>
            <a:r>
              <a:rPr kumimoji="0" lang="en-US" sz="1200" b="0" i="0" u="none" strike="noStrike" kern="1200" cap="none" spc="0" normalizeH="0" baseline="0" noProof="0" dirty="0">
                <a:ln>
                  <a:noFill/>
                </a:ln>
                <a:solidFill>
                  <a:prstClr val="black"/>
                </a:solidFill>
                <a:effectLst/>
                <a:uLnTx/>
                <a:uFillTx/>
                <a:latin typeface="+mn-lt"/>
                <a:ea typeface="+mn-ea"/>
                <a:cs typeface="+mn-cs"/>
              </a:rPr>
              <a:t>he intent of the AEWG is to obtain information or viewpoints from individual attendees as opposed to advice, opinions or recommendations from the group acting in a collective mode</a:t>
            </a:r>
          </a:p>
          <a:p>
            <a:pPr>
              <a:defRPr/>
            </a:pPr>
            <a:endParaRPr kumimoji="0" lang="en-US" sz="900" b="0" i="0" u="none" strike="noStrike" kern="1200" cap="none" spc="0" normalizeH="0" baseline="0" noProof="0" dirty="0">
              <a:ln>
                <a:noFill/>
              </a:ln>
              <a:solidFill>
                <a:prstClr val="black"/>
              </a:solidFill>
              <a:effectLst/>
              <a:uLnTx/>
              <a:uFillTx/>
              <a:latin typeface="+mn-lt"/>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Execution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i="0" u="none" strike="noStrike" kern="1200" cap="none" spc="0" normalizeH="0" baseline="0" noProof="0" dirty="0">
                <a:ln>
                  <a:noFill/>
                </a:ln>
                <a:solidFill>
                  <a:prstClr val="black"/>
                </a:solidFill>
                <a:effectLst/>
                <a:uLnTx/>
                <a:uFillTx/>
                <a:latin typeface="+mn-lt"/>
                <a:ea typeface="+mn-ea"/>
                <a:cs typeface="+mn-cs"/>
              </a:rPr>
              <a:t>Fully virtual</a:t>
            </a:r>
            <a:r>
              <a:rPr lang="en-US" sz="1200" dirty="0">
                <a:solidFill>
                  <a:prstClr val="black"/>
                </a:solidFill>
                <a:latin typeface="+mn-lt"/>
              </a:rPr>
              <a:t> during pandemic u</a:t>
            </a:r>
            <a:r>
              <a:rPr kumimoji="0" lang="en-US" sz="1200" b="0" i="0" u="none" strike="noStrike" kern="1200" cap="none" spc="0" normalizeH="0" baseline="0" noProof="0" dirty="0">
                <a:ln>
                  <a:noFill/>
                </a:ln>
                <a:solidFill>
                  <a:prstClr val="black"/>
                </a:solidFill>
                <a:effectLst/>
                <a:uLnTx/>
                <a:uFillTx/>
                <a:latin typeface="+mn-lt"/>
                <a:ea typeface="+mn-ea"/>
                <a:cs typeface="+mn-cs"/>
              </a:rPr>
              <a:t>sing MS Teams and YouTube Livestream platforms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prstClr val="black"/>
                </a:solidFill>
                <a:latin typeface="+mn-lt"/>
              </a:rPr>
              <a:t>Mix of virtual and in-person meetings planned for 2022 and beyond</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342900" indent="-342900">
              <a:buFont typeface="Arial" panose="020B0604020202020204" pitchFamily="34" charset="0"/>
              <a:buChar char="•"/>
              <a:defRPr/>
            </a:pPr>
            <a:r>
              <a:rPr lang="en-US" sz="1200" dirty="0">
                <a:solidFill>
                  <a:prstClr val="black"/>
                </a:solidFill>
              </a:rPr>
              <a:t>Function similarly to open workshops with specific topics based on attendee feedback serving to focus discussions</a:t>
            </a:r>
          </a:p>
          <a:p>
            <a:pPr marL="342900" indent="-342900">
              <a:buFont typeface="Arial" panose="020B0604020202020204" pitchFamily="34" charset="0"/>
              <a:buChar char="•"/>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lvl="0">
              <a:defRPr/>
            </a:pPr>
            <a:r>
              <a:rPr lang="en-US" sz="1400" b="1" dirty="0">
                <a:solidFill>
                  <a:prstClr val="black"/>
                </a:solidFill>
              </a:rPr>
              <a:t>Consistent cadence</a:t>
            </a:r>
          </a:p>
          <a:p>
            <a:pPr marL="342900" lvl="0" indent="-342900">
              <a:buFont typeface="Arial" panose="020B0604020202020204" pitchFamily="34" charset="0"/>
              <a:buChar char="•"/>
              <a:defRPr/>
            </a:pPr>
            <a:r>
              <a:rPr lang="en-US" sz="1200" dirty="0">
                <a:solidFill>
                  <a:prstClr val="black"/>
                </a:solidFill>
              </a:rPr>
              <a:t>Each Working Group meets monthly </a:t>
            </a:r>
          </a:p>
          <a:p>
            <a:pPr marR="0" lvl="0" algn="l" defTabSz="914400" rtl="0" eaLnBrk="1" fontAlgn="auto" latinLnBrk="0" hangingPunct="1">
              <a:lnSpc>
                <a:spcPct val="100000"/>
              </a:lnSpc>
              <a:spcBef>
                <a:spcPts val="0"/>
              </a:spcBef>
              <a:spcAft>
                <a:spcPts val="0"/>
              </a:spcAft>
              <a:buClrTx/>
              <a:buSzTx/>
              <a:tabLst/>
              <a:defRPr/>
            </a:pPr>
            <a:endParaRPr kumimoji="0" lang="en-US" sz="900" b="1" i="0" u="none" strike="noStrike" kern="1200" cap="none" spc="0" normalizeH="0" baseline="0" noProof="0" dirty="0">
              <a:ln>
                <a:noFill/>
              </a:ln>
              <a:solidFill>
                <a:prstClr val="black"/>
              </a:solidFill>
              <a:effectLst/>
              <a:uLnTx/>
              <a:uFillTx/>
              <a:latin typeface="+mn-lt"/>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Collaborative Environment</a:t>
            </a:r>
            <a:endParaRPr lang="en-US" sz="1400" b="1" dirty="0">
              <a:solidFill>
                <a:prstClr val="black"/>
              </a:solidFill>
              <a:latin typeface="+mn-lt"/>
            </a:endParaRPr>
          </a:p>
          <a:p>
            <a:pPr marL="342900" indent="-342900">
              <a:buFont typeface="Arial" panose="020B0604020202020204" pitchFamily="34" charset="0"/>
              <a:buChar char="•"/>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working groups </a:t>
            </a:r>
            <a:r>
              <a:rPr lang="en-US" sz="1200" dirty="0">
                <a:solidFill>
                  <a:prstClr val="black"/>
                </a:solidFill>
              </a:rPr>
              <a:t>use breakouts, panel discussions, and instructional/educational session</a:t>
            </a:r>
            <a:r>
              <a:rPr lang="en-US" sz="1200" b="1" dirty="0">
                <a:solidFill>
                  <a:prstClr val="black"/>
                </a:solidFill>
              </a:rPr>
              <a:t> </a:t>
            </a:r>
            <a:r>
              <a:rPr kumimoji="0" lang="en-US" sz="1200" b="0" i="0" u="none" strike="noStrike" kern="1200" cap="none" spc="0" normalizeH="0" baseline="0" noProof="0" dirty="0">
                <a:ln>
                  <a:noFill/>
                </a:ln>
                <a:solidFill>
                  <a:prstClr val="black"/>
                </a:solidFill>
                <a:effectLst/>
                <a:uLnTx/>
                <a:uFillTx/>
                <a:latin typeface="+mn-lt"/>
                <a:ea typeface="+mn-ea"/>
                <a:cs typeface="+mn-cs"/>
              </a:rPr>
              <a:t>to share diverse expertise, research and development priorities, and concepts that may enable AAM operationalization</a:t>
            </a:r>
            <a:endParaRPr lang="en-US" sz="1200" b="1" dirty="0">
              <a:solidFill>
                <a:prstClr val="black"/>
              </a:solidFill>
              <a:latin typeface="+mn-lt"/>
            </a:endParaRPr>
          </a:p>
          <a:p>
            <a:pPr>
              <a:defRPr/>
            </a:pPr>
            <a:endParaRPr kumimoji="0" lang="en-US" sz="900" b="0" i="0" u="none" strike="noStrike" kern="1200" cap="none" spc="0" normalizeH="0" baseline="0" noProof="0" dirty="0">
              <a:ln>
                <a:noFill/>
              </a:ln>
              <a:solidFill>
                <a:prstClr val="black"/>
              </a:solidFill>
              <a:effectLst/>
              <a:uLnTx/>
              <a:uFillTx/>
              <a:latin typeface="+mn-lt"/>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400" b="1" i="0" u="none" strike="noStrike" kern="1200" cap="none" spc="0" normalizeH="0" baseline="0" noProof="0" dirty="0">
                <a:ln>
                  <a:noFill/>
                </a:ln>
                <a:solidFill>
                  <a:prstClr val="black"/>
                </a:solidFill>
                <a:effectLst/>
                <a:uLnTx/>
                <a:uFillTx/>
                <a:latin typeface="+mn-lt"/>
                <a:ea typeface="+mn-ea"/>
                <a:cs typeface="+mn-cs"/>
              </a:rPr>
              <a:t>Transparency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prstClr val="black"/>
                </a:solidFill>
              </a:rPr>
              <a:t>All meetings open to the public</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prstClr val="black"/>
                </a:solidFill>
              </a:rPr>
              <a:t>All meeting </a:t>
            </a:r>
            <a:r>
              <a:rPr kumimoji="0" lang="en-US" sz="1200" b="0" i="0" u="none" strike="noStrike" kern="1200" cap="none" spc="0" normalizeH="0" baseline="0" noProof="0" dirty="0">
                <a:ln>
                  <a:noFill/>
                </a:ln>
                <a:solidFill>
                  <a:prstClr val="black"/>
                </a:solidFill>
                <a:effectLst/>
                <a:uLnTx/>
                <a:uFillTx/>
                <a:latin typeface="+mn-lt"/>
                <a:ea typeface="+mn-ea"/>
                <a:cs typeface="+mn-cs"/>
              </a:rPr>
              <a:t>recordings and documented findings/lessons learned are archived on the AAM portal </a:t>
            </a:r>
            <a:r>
              <a:rPr kumimoji="0" lang="en-US" sz="1200" b="0" i="0" u="none" strike="noStrike" kern="1200" cap="none" spc="0" normalizeH="0" baseline="0" noProof="0" dirty="0">
                <a:ln>
                  <a:noFill/>
                </a:ln>
                <a:solidFill>
                  <a:prstClr val="black"/>
                </a:solidFill>
                <a:effectLst/>
                <a:uLnTx/>
                <a:uFillTx/>
                <a:latin typeface="+mn-lt"/>
                <a:ea typeface="+mn-ea"/>
                <a:cs typeface="+mn-cs"/>
                <a:hlinkClick r:id="rId3"/>
              </a:rPr>
              <a:t>https://nari.arc.nasa.gov/aam-portal/</a:t>
            </a: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342900" indent="-342900">
              <a:buFont typeface="Arial" panose="020B0604020202020204" pitchFamily="34" charset="0"/>
              <a:buChar char="•"/>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fld id="{A634E410-7213-3140-9F6B-41BEA2C91651}" type="slidenum">
              <a:rPr lang="en-US" smtClean="0"/>
              <a:t>10</a:t>
            </a:fld>
            <a:endParaRPr lang="en-US"/>
          </a:p>
        </p:txBody>
      </p:sp>
    </p:spTree>
    <p:extLst>
      <p:ext uri="{BB962C8B-B14F-4D97-AF65-F5344CB8AC3E}">
        <p14:creationId xmlns:p14="http://schemas.microsoft.com/office/powerpoint/2010/main" val="2211358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9731" y="0"/>
            <a:ext cx="10904107" cy="663840"/>
          </a:xfrm>
        </p:spPr>
        <p:txBody>
          <a:bodyPr>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330423" y="815967"/>
            <a:ext cx="11523415" cy="56036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213645" y="6646196"/>
            <a:ext cx="978355" cy="212999"/>
          </a:xfrm>
        </p:spPr>
        <p:txBody>
          <a:bodyPr/>
          <a:lstStyle>
            <a:lvl1pPr>
              <a:defRPr sz="1200">
                <a:latin typeface="+mn-lt"/>
              </a:defRPr>
            </a:lvl1pPr>
          </a:lstStyle>
          <a:p>
            <a:fld id="{4B5A7D23-5EA3-BB48-9A7E-29066237FE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925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with Pre-Decisional Footer">
    <p:spTree>
      <p:nvGrpSpPr>
        <p:cNvPr id="1" name=""/>
        <p:cNvGrpSpPr/>
        <p:nvPr/>
      </p:nvGrpSpPr>
      <p:grpSpPr>
        <a:xfrm>
          <a:off x="0" y="0"/>
          <a:ext cx="0" cy="0"/>
          <a:chOff x="0" y="0"/>
          <a:chExt cx="0" cy="0"/>
        </a:xfrm>
      </p:grpSpPr>
      <p:sp>
        <p:nvSpPr>
          <p:cNvPr id="2" name="Title 1"/>
          <p:cNvSpPr>
            <a:spLocks noGrp="1"/>
          </p:cNvSpPr>
          <p:nvPr>
            <p:ph type="title"/>
          </p:nvPr>
        </p:nvSpPr>
        <p:spPr>
          <a:xfrm>
            <a:off x="949730" y="0"/>
            <a:ext cx="10638185" cy="663840"/>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sz="1200">
                <a:latin typeface="+mn-lt"/>
              </a:defRPr>
            </a:lvl1pPr>
          </a:lstStyle>
          <a:p>
            <a:fld id="{4B5A7D23-5EA3-BB48-9A7E-29066237FEC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3128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49730" y="0"/>
            <a:ext cx="10638185" cy="663840"/>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sz="1200">
                <a:latin typeface="+mn-lt"/>
              </a:defRPr>
            </a:lvl1pPr>
          </a:lstStyle>
          <a:p>
            <a:fld id="{4B5A7D23-5EA3-BB48-9A7E-29066237FEC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5317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n-lt"/>
              </a:defRPr>
            </a:lvl1pPr>
          </a:lstStyle>
          <a:p>
            <a:fld id="{4B5A7D23-5EA3-BB48-9A7E-29066237FEC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314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9731" y="0"/>
            <a:ext cx="10904107" cy="663840"/>
          </a:xfrm>
        </p:spPr>
        <p:txBody>
          <a:bodyPr>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330423" y="815967"/>
            <a:ext cx="11523415" cy="56036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213645" y="6646196"/>
            <a:ext cx="978355" cy="212999"/>
          </a:xfrm>
        </p:spPr>
        <p:txBody>
          <a:bodyPr/>
          <a:lstStyle>
            <a:lvl1pPr>
              <a:defRPr sz="1200">
                <a:latin typeface="+mn-lt"/>
              </a:defRPr>
            </a:lvl1pPr>
          </a:lstStyle>
          <a:p>
            <a:fld id="{4B5A7D23-5EA3-BB48-9A7E-29066237FE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596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latin typeface="+mn-lt"/>
              </a:defRPr>
            </a:lvl1pPr>
          </a:lstStyle>
          <a:p>
            <a:fld id="{4B5A7D23-5EA3-BB48-9A7E-29066237FEC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39270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49731" y="0"/>
            <a:ext cx="10632671" cy="663840"/>
          </a:xfrm>
        </p:spPr>
        <p:txBody>
          <a:bodyPr/>
          <a:lstStyle/>
          <a:p>
            <a:r>
              <a:rPr lang="en-US"/>
              <a:t>Click to edit Master title style</a:t>
            </a:r>
          </a:p>
        </p:txBody>
      </p:sp>
      <p:sp>
        <p:nvSpPr>
          <p:cNvPr id="3" name="Content Placeholder 2"/>
          <p:cNvSpPr>
            <a:spLocks noGrp="1"/>
          </p:cNvSpPr>
          <p:nvPr>
            <p:ph sz="half" idx="1"/>
          </p:nvPr>
        </p:nvSpPr>
        <p:spPr>
          <a:xfrm>
            <a:off x="268468" y="913884"/>
            <a:ext cx="5725933" cy="521228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56468" y="913884"/>
            <a:ext cx="5725933" cy="521228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latin typeface="+mn-lt"/>
              </a:defRPr>
            </a:lvl1pPr>
          </a:lstStyle>
          <a:p>
            <a:fld id="{4B5A7D23-5EA3-BB48-9A7E-29066237FEC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7115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with Pre-Decisional Footer">
    <p:spTree>
      <p:nvGrpSpPr>
        <p:cNvPr id="1" name=""/>
        <p:cNvGrpSpPr/>
        <p:nvPr/>
      </p:nvGrpSpPr>
      <p:grpSpPr>
        <a:xfrm>
          <a:off x="0" y="0"/>
          <a:ext cx="0" cy="0"/>
          <a:chOff x="0" y="0"/>
          <a:chExt cx="0" cy="0"/>
        </a:xfrm>
      </p:grpSpPr>
      <p:sp>
        <p:nvSpPr>
          <p:cNvPr id="2" name="Title 1"/>
          <p:cNvSpPr>
            <a:spLocks noGrp="1"/>
          </p:cNvSpPr>
          <p:nvPr>
            <p:ph type="title"/>
          </p:nvPr>
        </p:nvSpPr>
        <p:spPr>
          <a:xfrm>
            <a:off x="949730" y="0"/>
            <a:ext cx="10638185" cy="663840"/>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sz="1200">
                <a:latin typeface="+mn-lt"/>
              </a:defRPr>
            </a:lvl1pPr>
          </a:lstStyle>
          <a:p>
            <a:fld id="{4B5A7D23-5EA3-BB48-9A7E-29066237FEC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1501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49730" y="0"/>
            <a:ext cx="10638185" cy="663840"/>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sz="1200">
                <a:latin typeface="+mn-lt"/>
              </a:defRPr>
            </a:lvl1pPr>
          </a:lstStyle>
          <a:p>
            <a:fld id="{4B5A7D23-5EA3-BB48-9A7E-29066237FEC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84983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n-lt"/>
              </a:defRPr>
            </a:lvl1pPr>
          </a:lstStyle>
          <a:p>
            <a:fld id="{4B5A7D23-5EA3-BB48-9A7E-29066237FEC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00533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8BAD5-6FF7-EA4B-B457-C11C3C85A7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EF3B67-14EA-4B40-A974-5DC04A4F59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F8BC12-63B5-F146-AC6C-9DD503311DE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0EBDDF6-28C4-5E42-B061-FBAAF57DD8C4}"/>
              </a:ext>
            </a:extLst>
          </p:cNvPr>
          <p:cNvSpPr>
            <a:spLocks noGrp="1"/>
          </p:cNvSpPr>
          <p:nvPr>
            <p:ph type="ftr" sz="quarter" idx="11"/>
          </p:nvPr>
        </p:nvSpPr>
        <p:spPr/>
        <p:txBody>
          <a:bodyPr/>
          <a:lstStyle/>
          <a:p>
            <a:r>
              <a:rPr lang="en-US"/>
              <a:t>All material is DRAFT and some or all elements to the strategy could change at the government’s sole discretion</a:t>
            </a:r>
          </a:p>
        </p:txBody>
      </p:sp>
      <p:sp>
        <p:nvSpPr>
          <p:cNvPr id="6" name="Slide Number Placeholder 5">
            <a:extLst>
              <a:ext uri="{FF2B5EF4-FFF2-40B4-BE49-F238E27FC236}">
                <a16:creationId xmlns:a16="http://schemas.microsoft.com/office/drawing/2014/main" id="{D2876AF6-F906-5844-98D2-CB70790A28CD}"/>
              </a:ext>
            </a:extLst>
          </p:cNvPr>
          <p:cNvSpPr>
            <a:spLocks noGrp="1"/>
          </p:cNvSpPr>
          <p:nvPr>
            <p:ph type="sldNum" sz="quarter" idx="12"/>
          </p:nvPr>
        </p:nvSpPr>
        <p:spPr/>
        <p:txBody>
          <a:bodyPr/>
          <a:lstStyle/>
          <a:p>
            <a:fld id="{91810F91-DA92-7C4E-B629-DF21F8E0BD98}" type="slidenum">
              <a:rPr lang="en-US" smtClean="0"/>
              <a:t>‹#›</a:t>
            </a:fld>
            <a:endParaRPr lang="en-US"/>
          </a:p>
        </p:txBody>
      </p:sp>
    </p:spTree>
    <p:extLst>
      <p:ext uri="{BB962C8B-B14F-4D97-AF65-F5344CB8AC3E}">
        <p14:creationId xmlns:p14="http://schemas.microsoft.com/office/powerpoint/2010/main" val="3087722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latin typeface="+mn-lt"/>
              </a:defRPr>
            </a:lvl1pPr>
          </a:lstStyle>
          <a:p>
            <a:fld id="{4B5A7D23-5EA3-BB48-9A7E-29066237FEC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1134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9731" y="0"/>
            <a:ext cx="10904107" cy="663840"/>
          </a:xfrm>
        </p:spPr>
        <p:txBody>
          <a:bodyPr>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330423" y="815967"/>
            <a:ext cx="11523415" cy="56036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213645" y="6646196"/>
            <a:ext cx="978355" cy="212999"/>
          </a:xfrm>
        </p:spPr>
        <p:txBody>
          <a:bodyPr/>
          <a:lstStyle>
            <a:lvl1pPr>
              <a:defRPr sz="1200">
                <a:latin typeface="+mn-lt"/>
              </a:defRPr>
            </a:lvl1pPr>
          </a:lstStyle>
          <a:p>
            <a:fld id="{4B5A7D23-5EA3-BB48-9A7E-29066237FE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6794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latin typeface="+mn-lt"/>
              </a:defRPr>
            </a:lvl1pPr>
          </a:lstStyle>
          <a:p>
            <a:fld id="{4B5A7D23-5EA3-BB48-9A7E-29066237FEC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9705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49731" y="0"/>
            <a:ext cx="10632671" cy="663840"/>
          </a:xfrm>
        </p:spPr>
        <p:txBody>
          <a:bodyPr/>
          <a:lstStyle/>
          <a:p>
            <a:r>
              <a:rPr lang="en-US"/>
              <a:t>Click to edit Master title style</a:t>
            </a:r>
          </a:p>
        </p:txBody>
      </p:sp>
      <p:sp>
        <p:nvSpPr>
          <p:cNvPr id="3" name="Content Placeholder 2"/>
          <p:cNvSpPr>
            <a:spLocks noGrp="1"/>
          </p:cNvSpPr>
          <p:nvPr>
            <p:ph sz="half" idx="1"/>
          </p:nvPr>
        </p:nvSpPr>
        <p:spPr>
          <a:xfrm>
            <a:off x="268468" y="913884"/>
            <a:ext cx="5725933" cy="521228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56468" y="913884"/>
            <a:ext cx="5725933" cy="521228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latin typeface="+mn-lt"/>
              </a:defRPr>
            </a:lvl1pPr>
          </a:lstStyle>
          <a:p>
            <a:fld id="{4B5A7D23-5EA3-BB48-9A7E-29066237FEC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0707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with Pre-Decisional Footer">
    <p:spTree>
      <p:nvGrpSpPr>
        <p:cNvPr id="1" name=""/>
        <p:cNvGrpSpPr/>
        <p:nvPr/>
      </p:nvGrpSpPr>
      <p:grpSpPr>
        <a:xfrm>
          <a:off x="0" y="0"/>
          <a:ext cx="0" cy="0"/>
          <a:chOff x="0" y="0"/>
          <a:chExt cx="0" cy="0"/>
        </a:xfrm>
      </p:grpSpPr>
      <p:sp>
        <p:nvSpPr>
          <p:cNvPr id="2" name="Title 1"/>
          <p:cNvSpPr>
            <a:spLocks noGrp="1"/>
          </p:cNvSpPr>
          <p:nvPr>
            <p:ph type="title"/>
          </p:nvPr>
        </p:nvSpPr>
        <p:spPr>
          <a:xfrm>
            <a:off x="949730" y="0"/>
            <a:ext cx="10638185" cy="663840"/>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sz="1200">
                <a:latin typeface="+mn-lt"/>
              </a:defRPr>
            </a:lvl1pPr>
          </a:lstStyle>
          <a:p>
            <a:fld id="{4B5A7D23-5EA3-BB48-9A7E-29066237FEC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4457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49730" y="0"/>
            <a:ext cx="10638185" cy="663840"/>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sz="1200">
                <a:latin typeface="+mn-lt"/>
              </a:defRPr>
            </a:lvl1pPr>
          </a:lstStyle>
          <a:p>
            <a:fld id="{4B5A7D23-5EA3-BB48-9A7E-29066237FEC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31192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n-lt"/>
              </a:defRPr>
            </a:lvl1pPr>
          </a:lstStyle>
          <a:p>
            <a:fld id="{4B5A7D23-5EA3-BB48-9A7E-29066237FEC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61422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466D3-461F-CB46-B4A3-3017979866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05D2C1-DD7C-5540-BFC6-A985B1311D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4D4FB1-C9B3-344E-A935-C137A813DDA0}"/>
              </a:ext>
            </a:extLst>
          </p:cNvPr>
          <p:cNvSpPr>
            <a:spLocks noGrp="1"/>
          </p:cNvSpPr>
          <p:nvPr>
            <p:ph type="dt" sz="half" idx="10"/>
          </p:nvPr>
        </p:nvSpPr>
        <p:spPr>
          <a:xfrm>
            <a:off x="152400" y="6492874"/>
            <a:ext cx="1040673" cy="365125"/>
          </a:xfrm>
          <a:prstGeom prst="rect">
            <a:avLst/>
          </a:prstGeom>
        </p:spPr>
        <p:txBody>
          <a:bodyPr/>
          <a:lstStyle>
            <a:lvl1pPr>
              <a:defRPr sz="800"/>
            </a:lvl1pPr>
          </a:lstStyle>
          <a:p>
            <a:r>
              <a:rPr lang="en-US"/>
              <a:t>www.nasa.gov   |</a:t>
            </a:r>
          </a:p>
        </p:txBody>
      </p:sp>
      <p:sp>
        <p:nvSpPr>
          <p:cNvPr id="6" name="Slide Number Placeholder 5">
            <a:extLst>
              <a:ext uri="{FF2B5EF4-FFF2-40B4-BE49-F238E27FC236}">
                <a16:creationId xmlns:a16="http://schemas.microsoft.com/office/drawing/2014/main" id="{13AE8F2C-D7BA-DB4E-86F3-68660113FE63}"/>
              </a:ext>
            </a:extLst>
          </p:cNvPr>
          <p:cNvSpPr>
            <a:spLocks noGrp="1"/>
          </p:cNvSpPr>
          <p:nvPr>
            <p:ph type="sldNum" sz="quarter" idx="12"/>
          </p:nvPr>
        </p:nvSpPr>
        <p:spPr>
          <a:xfrm>
            <a:off x="1064393" y="6492875"/>
            <a:ext cx="321645" cy="365125"/>
          </a:xfrm>
          <a:prstGeom prst="rect">
            <a:avLst/>
          </a:prstGeom>
        </p:spPr>
        <p:txBody>
          <a:bodyPr/>
          <a:lstStyle>
            <a:lvl1pPr>
              <a:defRPr sz="800"/>
            </a:lvl1pPr>
          </a:lstStyle>
          <a:p>
            <a:fld id="{B8AA1CF0-2751-9942-BBAA-4C77DDDF2B1B}" type="slidenum">
              <a:rPr lang="en-US" smtClean="0"/>
              <a:pPr/>
              <a:t>‹#›</a:t>
            </a:fld>
            <a:endParaRPr lang="en-US"/>
          </a:p>
        </p:txBody>
      </p:sp>
    </p:spTree>
    <p:extLst>
      <p:ext uri="{BB962C8B-B14F-4D97-AF65-F5344CB8AC3E}">
        <p14:creationId xmlns:p14="http://schemas.microsoft.com/office/powerpoint/2010/main" val="18186122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9731" y="0"/>
            <a:ext cx="10904107" cy="663840"/>
          </a:xfrm>
        </p:spPr>
        <p:txBody>
          <a:bodyPr>
            <a:normAutofit/>
          </a:bodyPr>
          <a:lstStyle>
            <a:lvl1pPr>
              <a:defRPr sz="2800"/>
            </a:lvl1pPr>
          </a:lstStyle>
          <a:p>
            <a:r>
              <a:rPr lang="en-US" dirty="0"/>
              <a:t>Click to edit Master title style</a:t>
            </a:r>
          </a:p>
        </p:txBody>
      </p:sp>
      <p:sp>
        <p:nvSpPr>
          <p:cNvPr id="3" name="Content Placeholder 2"/>
          <p:cNvSpPr>
            <a:spLocks noGrp="1"/>
          </p:cNvSpPr>
          <p:nvPr>
            <p:ph idx="1"/>
          </p:nvPr>
        </p:nvSpPr>
        <p:spPr>
          <a:xfrm>
            <a:off x="330423" y="815967"/>
            <a:ext cx="11523415" cy="56036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213645" y="6646196"/>
            <a:ext cx="978355" cy="212999"/>
          </a:xfrm>
        </p:spPr>
        <p:txBody>
          <a:bodyPr/>
          <a:lstStyle>
            <a:lvl1pPr>
              <a:defRPr sz="1200">
                <a:latin typeface="+mn-lt"/>
              </a:defRPr>
            </a:lvl1pPr>
          </a:lstStyle>
          <a:p>
            <a:fld id="{4B5A7D23-5EA3-BB48-9A7E-29066237FEC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22322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lvl1pPr>
              <a:defRPr>
                <a:latin typeface="+mn-lt"/>
              </a:defRPr>
            </a:lvl1pPr>
          </a:lstStyle>
          <a:p>
            <a:fld id="{4B5A7D23-5EA3-BB48-9A7E-29066237FEC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889103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49731" y="0"/>
            <a:ext cx="10632671" cy="663840"/>
          </a:xfrm>
        </p:spPr>
        <p:txBody>
          <a:bodyPr/>
          <a:lstStyle/>
          <a:p>
            <a:r>
              <a:rPr lang="en-US" dirty="0"/>
              <a:t>Click to edit Master title style</a:t>
            </a:r>
          </a:p>
        </p:txBody>
      </p:sp>
      <p:sp>
        <p:nvSpPr>
          <p:cNvPr id="3" name="Content Placeholder 2"/>
          <p:cNvSpPr>
            <a:spLocks noGrp="1"/>
          </p:cNvSpPr>
          <p:nvPr>
            <p:ph sz="half" idx="1"/>
          </p:nvPr>
        </p:nvSpPr>
        <p:spPr>
          <a:xfrm>
            <a:off x="268468" y="913884"/>
            <a:ext cx="5725933" cy="521228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856468" y="913884"/>
            <a:ext cx="5725933" cy="521228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lvl1pPr>
              <a:defRPr>
                <a:latin typeface="+mn-lt"/>
              </a:defRPr>
            </a:lvl1pPr>
          </a:lstStyle>
          <a:p>
            <a:fld id="{4B5A7D23-5EA3-BB48-9A7E-29066237FEC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98013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49731" y="0"/>
            <a:ext cx="10632671" cy="663840"/>
          </a:xfrm>
        </p:spPr>
        <p:txBody>
          <a:bodyPr/>
          <a:lstStyle/>
          <a:p>
            <a:r>
              <a:rPr lang="en-US"/>
              <a:t>Click to edit Master title style</a:t>
            </a:r>
          </a:p>
        </p:txBody>
      </p:sp>
      <p:sp>
        <p:nvSpPr>
          <p:cNvPr id="3" name="Content Placeholder 2"/>
          <p:cNvSpPr>
            <a:spLocks noGrp="1"/>
          </p:cNvSpPr>
          <p:nvPr>
            <p:ph sz="half" idx="1"/>
          </p:nvPr>
        </p:nvSpPr>
        <p:spPr>
          <a:xfrm>
            <a:off x="268468" y="913884"/>
            <a:ext cx="5725933" cy="521228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56468" y="913884"/>
            <a:ext cx="5725933" cy="521228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latin typeface="+mn-lt"/>
              </a:defRPr>
            </a:lvl1pPr>
          </a:lstStyle>
          <a:p>
            <a:fld id="{4B5A7D23-5EA3-BB48-9A7E-29066237FEC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708971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with Pre-Decisional Footer">
    <p:spTree>
      <p:nvGrpSpPr>
        <p:cNvPr id="1" name=""/>
        <p:cNvGrpSpPr/>
        <p:nvPr/>
      </p:nvGrpSpPr>
      <p:grpSpPr>
        <a:xfrm>
          <a:off x="0" y="0"/>
          <a:ext cx="0" cy="0"/>
          <a:chOff x="0" y="0"/>
          <a:chExt cx="0" cy="0"/>
        </a:xfrm>
      </p:grpSpPr>
      <p:sp>
        <p:nvSpPr>
          <p:cNvPr id="2" name="Title 1"/>
          <p:cNvSpPr>
            <a:spLocks noGrp="1"/>
          </p:cNvSpPr>
          <p:nvPr>
            <p:ph type="title"/>
          </p:nvPr>
        </p:nvSpPr>
        <p:spPr>
          <a:xfrm>
            <a:off x="949730" y="0"/>
            <a:ext cx="10638185" cy="663840"/>
          </a:xfr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defRPr sz="1200">
                <a:latin typeface="+mn-lt"/>
              </a:defRPr>
            </a:lvl1pPr>
          </a:lstStyle>
          <a:p>
            <a:fld id="{4B5A7D23-5EA3-BB48-9A7E-29066237FEC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147564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49730" y="0"/>
            <a:ext cx="10638185" cy="663840"/>
          </a:xfr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defRPr sz="1200">
                <a:latin typeface="+mn-lt"/>
              </a:defRPr>
            </a:lvl1pPr>
          </a:lstStyle>
          <a:p>
            <a:fld id="{4B5A7D23-5EA3-BB48-9A7E-29066237FEC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61365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n-lt"/>
              </a:defRPr>
            </a:lvl1pPr>
          </a:lstStyle>
          <a:p>
            <a:fld id="{4B5A7D23-5EA3-BB48-9A7E-29066237FEC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392537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0423" y="960352"/>
            <a:ext cx="11523415" cy="51658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atin typeface="+mn-lt"/>
              </a:defRPr>
            </a:lvl1pPr>
          </a:lstStyle>
          <a:p>
            <a:fld id="{4B5A7D23-5EA3-BB48-9A7E-29066237FEC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56876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2" descr="PPT template photo_1.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74155" y="0"/>
            <a:ext cx="6417845" cy="6858000"/>
          </a:xfrm>
          <a:prstGeom prst="rect">
            <a:avLst/>
          </a:prstGeom>
        </p:spPr>
      </p:pic>
      <p:sp>
        <p:nvSpPr>
          <p:cNvPr id="63490" name="Rectangle 1026"/>
          <p:cNvSpPr>
            <a:spLocks noGrp="1" noChangeArrowheads="1"/>
          </p:cNvSpPr>
          <p:nvPr>
            <p:ph type="ctrTitle"/>
          </p:nvPr>
        </p:nvSpPr>
        <p:spPr>
          <a:xfrm>
            <a:off x="303302" y="354380"/>
            <a:ext cx="5512492" cy="1395412"/>
          </a:xfrm>
        </p:spPr>
        <p:txBody>
          <a:bodyPr anchor="t"/>
          <a:lstStyle>
            <a:lvl1pPr>
              <a:defRPr/>
            </a:lvl1pPr>
          </a:lstStyle>
          <a:p>
            <a:pPr lvl="0"/>
            <a:r>
              <a:rPr lang="en-US" noProof="0" dirty="0"/>
              <a:t>Select to edit master title</a:t>
            </a:r>
          </a:p>
        </p:txBody>
      </p:sp>
      <p:sp>
        <p:nvSpPr>
          <p:cNvPr id="63491" name="Rectangle 1027"/>
          <p:cNvSpPr>
            <a:spLocks noGrp="1" noChangeArrowheads="1"/>
          </p:cNvSpPr>
          <p:nvPr>
            <p:ph type="subTitle" idx="1"/>
          </p:nvPr>
        </p:nvSpPr>
        <p:spPr>
          <a:xfrm>
            <a:off x="307536" y="1795830"/>
            <a:ext cx="5477369" cy="1067092"/>
          </a:xfrm>
        </p:spPr>
        <p:txBody>
          <a:bodyPr/>
          <a:lstStyle>
            <a:lvl1pPr marL="0" indent="0">
              <a:buFontTx/>
              <a:buNone/>
              <a:defRPr sz="3200">
                <a:solidFill>
                  <a:schemeClr val="bg2"/>
                </a:solidFill>
              </a:defRPr>
            </a:lvl1pPr>
          </a:lstStyle>
          <a:p>
            <a:pPr lvl="0"/>
            <a:r>
              <a:rPr lang="en-US" noProof="0" dirty="0"/>
              <a:t>Select to edit master subtitle</a:t>
            </a:r>
          </a:p>
        </p:txBody>
      </p:sp>
      <p:sp>
        <p:nvSpPr>
          <p:cNvPr id="63515" name="Text Box 1051"/>
          <p:cNvSpPr txBox="1">
            <a:spLocks noChangeArrowheads="1"/>
          </p:cNvSpPr>
          <p:nvPr userDrawn="1"/>
        </p:nvSpPr>
        <p:spPr bwMode="auto">
          <a:xfrm>
            <a:off x="361182" y="3662804"/>
            <a:ext cx="5412973"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By:  Wes Ryan, AIR-670</a:t>
            </a:r>
          </a:p>
          <a:p>
            <a:pPr>
              <a:buFontTx/>
              <a:buNone/>
            </a:pPr>
            <a:endParaRPr lang="en-US" sz="1600" dirty="0">
              <a:solidFill>
                <a:srgbClr val="1D2F68"/>
              </a:solidFill>
            </a:endParaRPr>
          </a:p>
          <a:p>
            <a:pPr>
              <a:buFontTx/>
              <a:buNone/>
            </a:pPr>
            <a:endParaRPr lang="en-US" sz="1600" dirty="0">
              <a:solidFill>
                <a:srgbClr val="1D2F68"/>
              </a:solidFill>
            </a:endParaRPr>
          </a:p>
          <a:p>
            <a:pPr>
              <a:buFontTx/>
              <a:buNone/>
            </a:pPr>
            <a:r>
              <a:rPr lang="en-US" sz="1600" dirty="0">
                <a:solidFill>
                  <a:srgbClr val="1D2F68"/>
                </a:solidFill>
              </a:rPr>
              <a:t>Date:  2/12/21</a:t>
            </a:r>
          </a:p>
        </p:txBody>
      </p:sp>
      <p:grpSp>
        <p:nvGrpSpPr>
          <p:cNvPr id="63544" name="Group 1080"/>
          <p:cNvGrpSpPr>
            <a:grpSpLocks/>
          </p:cNvGrpSpPr>
          <p:nvPr userDrawn="1"/>
        </p:nvGrpSpPr>
        <p:grpSpPr bwMode="auto">
          <a:xfrm>
            <a:off x="8593261" y="202508"/>
            <a:ext cx="2831363" cy="909638"/>
            <a:chOff x="3700" y="171"/>
            <a:chExt cx="1515"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xmlns="">
                  <a:solidFill>
                    <a:srgbClr val="FFFFFF"/>
                  </a:solidFill>
                </a14:hiddenFill>
              </a:ext>
            </a:extLst>
          </p:spPr>
        </p:pic>
        <p:sp>
          <p:nvSpPr>
            <p:cNvPr id="63535" name="Text Box 1071"/>
            <p:cNvSpPr txBox="1">
              <a:spLocks noChangeArrowheads="1"/>
            </p:cNvSpPr>
            <p:nvPr userDrawn="1"/>
          </p:nvSpPr>
          <p:spPr bwMode="ltGray">
            <a:xfrm>
              <a:off x="4288" y="288"/>
              <a:ext cx="927" cy="3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a:solidFill>
                    <a:schemeClr val="bg1"/>
                  </a:solidFill>
                </a:rPr>
                <a:t>Federal Aviation</a:t>
              </a:r>
            </a:p>
            <a:p>
              <a:pPr>
                <a:lnSpc>
                  <a:spcPct val="85000"/>
                </a:lnSpc>
                <a:spcBef>
                  <a:spcPct val="0"/>
                </a:spcBef>
                <a:buFontTx/>
                <a:buNone/>
              </a:pPr>
              <a:r>
                <a:rPr lang="en-US" sz="1800" b="1">
                  <a:solidFill>
                    <a:schemeClr val="bg1"/>
                  </a:solidFill>
                </a:rPr>
                <a:t>Administration</a:t>
              </a:r>
            </a:p>
          </p:txBody>
        </p:sp>
      </p:grpSp>
    </p:spTree>
    <p:extLst>
      <p:ext uri="{BB962C8B-B14F-4D97-AF65-F5344CB8AC3E}">
        <p14:creationId xmlns:p14="http://schemas.microsoft.com/office/powerpoint/2010/main" val="9135730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9"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Tree>
    <p:extLst>
      <p:ext uri="{BB962C8B-B14F-4D97-AF65-F5344CB8AC3E}">
        <p14:creationId xmlns:p14="http://schemas.microsoft.com/office/powerpoint/2010/main" val="27618164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1618830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8195492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3695314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347059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with Pre-Decisional Footer">
    <p:spTree>
      <p:nvGrpSpPr>
        <p:cNvPr id="1" name=""/>
        <p:cNvGrpSpPr/>
        <p:nvPr/>
      </p:nvGrpSpPr>
      <p:grpSpPr>
        <a:xfrm>
          <a:off x="0" y="0"/>
          <a:ext cx="0" cy="0"/>
          <a:chOff x="0" y="0"/>
          <a:chExt cx="0" cy="0"/>
        </a:xfrm>
      </p:grpSpPr>
      <p:sp>
        <p:nvSpPr>
          <p:cNvPr id="2" name="Title 1"/>
          <p:cNvSpPr>
            <a:spLocks noGrp="1"/>
          </p:cNvSpPr>
          <p:nvPr>
            <p:ph type="title"/>
          </p:nvPr>
        </p:nvSpPr>
        <p:spPr>
          <a:xfrm>
            <a:off x="949730" y="0"/>
            <a:ext cx="10638185" cy="663840"/>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sz="1200">
                <a:latin typeface="+mn-lt"/>
              </a:defRPr>
            </a:lvl1pPr>
          </a:lstStyle>
          <a:p>
            <a:fld id="{4B5A7D23-5EA3-BB48-9A7E-29066237FEC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73801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4692073"/>
            <a:ext cx="12192000" cy="1163348"/>
          </a:xfrm>
          <a:solidFill>
            <a:schemeClr val="tx1">
              <a:alpha val="65000"/>
            </a:schemeClr>
          </a:solidFill>
        </p:spPr>
        <p:txBody>
          <a:bodyPr lIns="228600" rIns="228600" anchor="b"/>
          <a:lstStyle>
            <a:lvl1pPr algn="l">
              <a:defRPr sz="6000" i="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0" y="5855421"/>
            <a:ext cx="12192000" cy="500929"/>
          </a:xfrm>
          <a:solidFill>
            <a:schemeClr val="tx1">
              <a:alpha val="65000"/>
            </a:schemeClr>
          </a:solidFill>
        </p:spPr>
        <p:txBody>
          <a:bodyPr lIns="228600" rIns="228600"/>
          <a:lstStyle>
            <a:lvl1pPr marL="0" indent="0" algn="l">
              <a:buNone/>
              <a:defRPr sz="24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F9D7F4C-CFF4-4F2C-9EF0-C6BED2ED6B20}" type="datetimeFigureOut">
              <a:rPr lang="en-US" smtClean="0"/>
              <a:t>11/8/21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CCC54-801B-4B91-AFE0-883AE476E5EF}" type="slidenum">
              <a:rPr lang="en-US" smtClean="0"/>
              <a:t>‹#›</a:t>
            </a:fld>
            <a:endParaRPr lang="en-US"/>
          </a:p>
        </p:txBody>
      </p:sp>
    </p:spTree>
    <p:extLst>
      <p:ext uri="{BB962C8B-B14F-4D97-AF65-F5344CB8AC3E}">
        <p14:creationId xmlns:p14="http://schemas.microsoft.com/office/powerpoint/2010/main" val="12963586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F9D7F4C-CFF4-4F2C-9EF0-C6BED2ED6B20}" type="datetimeFigureOut">
              <a:rPr lang="en-US" smtClean="0"/>
              <a:t>11/8/21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BCCC54-801B-4B91-AFE0-883AE476E5EF}" type="slidenum">
              <a:rPr lang="en-US" smtClean="0"/>
              <a:t>‹#›</a:t>
            </a:fld>
            <a:endParaRPr lang="en-US"/>
          </a:p>
        </p:txBody>
      </p:sp>
    </p:spTree>
    <p:extLst>
      <p:ext uri="{BB962C8B-B14F-4D97-AF65-F5344CB8AC3E}">
        <p14:creationId xmlns:p14="http://schemas.microsoft.com/office/powerpoint/2010/main" val="38207342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9731" y="0"/>
            <a:ext cx="10904107" cy="663840"/>
          </a:xfrm>
        </p:spPr>
        <p:txBody>
          <a:bodyPr>
            <a:normAutofit/>
          </a:bodyPr>
          <a:lstStyle>
            <a:lvl1pPr>
              <a:defRPr sz="2800"/>
            </a:lvl1pPr>
          </a:lstStyle>
          <a:p>
            <a:r>
              <a:rPr lang="en-US" dirty="0"/>
              <a:t>Click to edit Master title style</a:t>
            </a:r>
          </a:p>
        </p:txBody>
      </p:sp>
      <p:sp>
        <p:nvSpPr>
          <p:cNvPr id="3" name="Content Placeholder 2"/>
          <p:cNvSpPr>
            <a:spLocks noGrp="1"/>
          </p:cNvSpPr>
          <p:nvPr>
            <p:ph idx="1"/>
          </p:nvPr>
        </p:nvSpPr>
        <p:spPr>
          <a:xfrm>
            <a:off x="330423" y="815967"/>
            <a:ext cx="11523415" cy="56036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213645" y="6646196"/>
            <a:ext cx="978355" cy="212999"/>
          </a:xfrm>
        </p:spPr>
        <p:txBody>
          <a:bodyPr/>
          <a:lstStyle>
            <a:lvl1pPr>
              <a:defRPr sz="1200">
                <a:latin typeface="+mn-lt"/>
              </a:defRPr>
            </a:lvl1pPr>
          </a:lstStyle>
          <a:p>
            <a:fld id="{4B5A7D23-5EA3-BB48-9A7E-29066237FEC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07328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lvl1pPr>
              <a:defRPr>
                <a:latin typeface="+mn-lt"/>
              </a:defRPr>
            </a:lvl1pPr>
          </a:lstStyle>
          <a:p>
            <a:fld id="{4B5A7D23-5EA3-BB48-9A7E-29066237FEC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44916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49731" y="0"/>
            <a:ext cx="10632671" cy="663840"/>
          </a:xfrm>
        </p:spPr>
        <p:txBody>
          <a:bodyPr/>
          <a:lstStyle/>
          <a:p>
            <a:r>
              <a:rPr lang="en-US" dirty="0"/>
              <a:t>Click to edit Master title style</a:t>
            </a:r>
          </a:p>
        </p:txBody>
      </p:sp>
      <p:sp>
        <p:nvSpPr>
          <p:cNvPr id="3" name="Content Placeholder 2"/>
          <p:cNvSpPr>
            <a:spLocks noGrp="1"/>
          </p:cNvSpPr>
          <p:nvPr>
            <p:ph sz="half" idx="1"/>
          </p:nvPr>
        </p:nvSpPr>
        <p:spPr>
          <a:xfrm>
            <a:off x="268468" y="913884"/>
            <a:ext cx="5725933" cy="521228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856468" y="913884"/>
            <a:ext cx="5725933" cy="521228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lvl1pPr>
              <a:defRPr>
                <a:latin typeface="+mn-lt"/>
              </a:defRPr>
            </a:lvl1pPr>
          </a:lstStyle>
          <a:p>
            <a:fld id="{4B5A7D23-5EA3-BB48-9A7E-29066237FEC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85264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with Pre-Decisional Footer">
    <p:spTree>
      <p:nvGrpSpPr>
        <p:cNvPr id="1" name=""/>
        <p:cNvGrpSpPr/>
        <p:nvPr/>
      </p:nvGrpSpPr>
      <p:grpSpPr>
        <a:xfrm>
          <a:off x="0" y="0"/>
          <a:ext cx="0" cy="0"/>
          <a:chOff x="0" y="0"/>
          <a:chExt cx="0" cy="0"/>
        </a:xfrm>
      </p:grpSpPr>
      <p:sp>
        <p:nvSpPr>
          <p:cNvPr id="2" name="Title 1"/>
          <p:cNvSpPr>
            <a:spLocks noGrp="1"/>
          </p:cNvSpPr>
          <p:nvPr>
            <p:ph type="title"/>
          </p:nvPr>
        </p:nvSpPr>
        <p:spPr>
          <a:xfrm>
            <a:off x="949730" y="0"/>
            <a:ext cx="10638185" cy="663840"/>
          </a:xfr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defRPr sz="1200">
                <a:latin typeface="+mn-lt"/>
              </a:defRPr>
            </a:lvl1pPr>
          </a:lstStyle>
          <a:p>
            <a:fld id="{4B5A7D23-5EA3-BB48-9A7E-29066237FEC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122212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49730" y="0"/>
            <a:ext cx="10638185" cy="663840"/>
          </a:xfrm>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lvl1pPr>
              <a:defRPr sz="1200">
                <a:latin typeface="+mn-lt"/>
              </a:defRPr>
            </a:lvl1pPr>
          </a:lstStyle>
          <a:p>
            <a:fld id="{4B5A7D23-5EA3-BB48-9A7E-29066237FEC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718830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n-lt"/>
              </a:defRPr>
            </a:lvl1pPr>
          </a:lstStyle>
          <a:p>
            <a:fld id="{4B5A7D23-5EA3-BB48-9A7E-29066237FEC6}"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880664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49730" y="0"/>
            <a:ext cx="10638185" cy="663840"/>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sz="1200">
                <a:latin typeface="+mn-lt"/>
              </a:defRPr>
            </a:lvl1pPr>
          </a:lstStyle>
          <a:p>
            <a:fld id="{4B5A7D23-5EA3-BB48-9A7E-29066237FEC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0768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n-lt"/>
              </a:defRPr>
            </a:lvl1pPr>
          </a:lstStyle>
          <a:p>
            <a:fld id="{4B5A7D23-5EA3-BB48-9A7E-29066237FEC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22271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9731" y="0"/>
            <a:ext cx="10904107" cy="663840"/>
          </a:xfrm>
        </p:spPr>
        <p:txBody>
          <a:bodyPr>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330423" y="815967"/>
            <a:ext cx="11523415" cy="56036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213645" y="6646196"/>
            <a:ext cx="978355" cy="212999"/>
          </a:xfrm>
        </p:spPr>
        <p:txBody>
          <a:bodyPr/>
          <a:lstStyle>
            <a:lvl1pPr>
              <a:defRPr sz="1200">
                <a:latin typeface="+mn-lt"/>
              </a:defRPr>
            </a:lvl1pPr>
          </a:lstStyle>
          <a:p>
            <a:fld id="{4B5A7D23-5EA3-BB48-9A7E-29066237FEC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0438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latin typeface="+mn-lt"/>
              </a:defRPr>
            </a:lvl1pPr>
          </a:lstStyle>
          <a:p>
            <a:fld id="{4B5A7D23-5EA3-BB48-9A7E-29066237FEC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48209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49731" y="0"/>
            <a:ext cx="10632671" cy="663840"/>
          </a:xfrm>
        </p:spPr>
        <p:txBody>
          <a:bodyPr/>
          <a:lstStyle/>
          <a:p>
            <a:r>
              <a:rPr lang="en-US"/>
              <a:t>Click to edit Master title style</a:t>
            </a:r>
          </a:p>
        </p:txBody>
      </p:sp>
      <p:sp>
        <p:nvSpPr>
          <p:cNvPr id="3" name="Content Placeholder 2"/>
          <p:cNvSpPr>
            <a:spLocks noGrp="1"/>
          </p:cNvSpPr>
          <p:nvPr>
            <p:ph sz="half" idx="1"/>
          </p:nvPr>
        </p:nvSpPr>
        <p:spPr>
          <a:xfrm>
            <a:off x="268468" y="913884"/>
            <a:ext cx="5725933" cy="521228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56468" y="913884"/>
            <a:ext cx="5725933" cy="521228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latin typeface="+mn-lt"/>
              </a:defRPr>
            </a:lvl1pPr>
          </a:lstStyle>
          <a:p>
            <a:fld id="{4B5A7D23-5EA3-BB48-9A7E-29066237FEC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38591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image" Target="../media/image2.jpeg"/><Relationship Id="rId4" Type="http://schemas.openxmlformats.org/officeDocument/2006/relationships/slideLayout" Target="../slideLayouts/slideLayout30.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slideLayout" Target="../slideLayouts/slideLayout36.xml"/><Relationship Id="rId7" Type="http://schemas.openxmlformats.org/officeDocument/2006/relationships/theme" Target="../theme/theme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image" Target="../media/image2.jpeg"/><Relationship Id="rId4" Type="http://schemas.openxmlformats.org/officeDocument/2006/relationships/image" Target="../media/image5.jp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4.xml"/><Relationship Id="rId7" Type="http://schemas.openxmlformats.org/officeDocument/2006/relationships/theme" Target="../theme/theme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3933" y="0"/>
            <a:ext cx="10889904" cy="6638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30423" y="789968"/>
            <a:ext cx="11523415" cy="56072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213645" y="6588539"/>
            <a:ext cx="978355" cy="26446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189"/>
            <a:fld id="{4B5A7D23-5EA3-BB48-9A7E-29066237FEC6}" type="slidenum">
              <a:rPr lang="en-US" smtClean="0">
                <a:solidFill>
                  <a:prstClr val="black">
                    <a:tint val="75000"/>
                  </a:prstClr>
                </a:solidFill>
                <a:ea typeface="ＭＳ Ｐゴシック" pitchFamily="34" charset="-128"/>
              </a:rPr>
              <a:pPr defTabSz="457189"/>
              <a:t>‹#›</a:t>
            </a:fld>
            <a:endParaRPr lang="en-US">
              <a:solidFill>
                <a:prstClr val="black">
                  <a:tint val="75000"/>
                </a:prstClr>
              </a:solidFill>
              <a:ea typeface="ＭＳ Ｐゴシック" pitchFamily="34" charset="-128"/>
            </a:endParaRPr>
          </a:p>
        </p:txBody>
      </p:sp>
      <p:sp>
        <p:nvSpPr>
          <p:cNvPr id="7" name="TextBox 6"/>
          <p:cNvSpPr txBox="1"/>
          <p:nvPr/>
        </p:nvSpPr>
        <p:spPr>
          <a:xfrm>
            <a:off x="3407463" y="6397186"/>
            <a:ext cx="184731" cy="369332"/>
          </a:xfrm>
          <a:prstGeom prst="rect">
            <a:avLst/>
          </a:prstGeom>
          <a:noFill/>
        </p:spPr>
        <p:txBody>
          <a:bodyPr wrap="none" rtlCol="0">
            <a:spAutoFit/>
          </a:bodyPr>
          <a:lstStyle/>
          <a:p>
            <a:pPr defTabSz="457189"/>
            <a:endParaRPr lang="en-US" sz="1800">
              <a:solidFill>
                <a:prstClr val="black"/>
              </a:solidFill>
              <a:latin typeface="Calibri"/>
              <a:ea typeface="ＭＳ Ｐゴシック" pitchFamily="34" charset="-128"/>
            </a:endParaRPr>
          </a:p>
        </p:txBody>
      </p:sp>
      <p:cxnSp>
        <p:nvCxnSpPr>
          <p:cNvPr id="8" name="Straight Connector 7"/>
          <p:cNvCxnSpPr/>
          <p:nvPr userDrawn="1"/>
        </p:nvCxnSpPr>
        <p:spPr bwMode="auto">
          <a:xfrm>
            <a:off x="963933" y="646042"/>
            <a:ext cx="11084843" cy="0"/>
          </a:xfrm>
          <a:prstGeom prst="line">
            <a:avLst/>
          </a:prstGeom>
          <a:solidFill>
            <a:schemeClr val="accent1"/>
          </a:solidFill>
          <a:ln w="38100" cap="flat" cmpd="sng" algn="ctr">
            <a:gradFill flip="none" rotWithShape="1">
              <a:gsLst>
                <a:gs pos="26000">
                  <a:srgbClr val="0F68B5"/>
                </a:gs>
                <a:gs pos="0">
                  <a:srgbClr val="0F68B5"/>
                </a:gs>
                <a:gs pos="53000">
                  <a:schemeClr val="accent1">
                    <a:lumMod val="45000"/>
                    <a:lumOff val="55000"/>
                  </a:schemeClr>
                </a:gs>
                <a:gs pos="74000">
                  <a:schemeClr val="accent1">
                    <a:lumMod val="45000"/>
                    <a:lumOff val="55000"/>
                  </a:schemeClr>
                </a:gs>
                <a:gs pos="99000">
                  <a:schemeClr val="bg1"/>
                </a:gs>
              </a:gsLst>
              <a:lin ang="0" scaled="1"/>
              <a:tileRect/>
            </a:gradFill>
            <a:prstDash val="solid"/>
            <a:round/>
            <a:headEnd type="none" w="med" len="med"/>
            <a:tailEnd type="none" w="med" len="med"/>
          </a:ln>
          <a:effectLst/>
        </p:spPr>
      </p:cxnSp>
      <p:pic>
        <p:nvPicPr>
          <p:cNvPr id="11" name="Picture 13" descr="NASA insigniaCMYK"/>
          <p:cNvPicPr preferRelativeResize="0">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133451" y="44555"/>
            <a:ext cx="777875" cy="622300"/>
          </a:xfrm>
          <a:prstGeom prst="rect">
            <a:avLst/>
          </a:prstGeom>
          <a:noFill/>
          <a:ln w="9525">
            <a:noFill/>
            <a:miter lim="800000"/>
            <a:headEnd/>
            <a:tailEnd/>
          </a:ln>
        </p:spPr>
      </p:pic>
    </p:spTree>
    <p:extLst>
      <p:ext uri="{BB962C8B-B14F-4D97-AF65-F5344CB8AC3E}">
        <p14:creationId xmlns:p14="http://schemas.microsoft.com/office/powerpoint/2010/main" val="1250772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dt="0"/>
  <p:txStyles>
    <p:titleStyle>
      <a:lvl1pPr algn="ctr" defTabSz="457189" rtl="0" eaLnBrk="1" latinLnBrk="0" hangingPunct="1">
        <a:lnSpc>
          <a:spcPct val="80000"/>
        </a:lnSpc>
        <a:spcBef>
          <a:spcPct val="0"/>
        </a:spcBef>
        <a:buNone/>
        <a:defRPr sz="2800" b="1"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24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0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18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18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18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3933" y="0"/>
            <a:ext cx="10889904" cy="6638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30423" y="789968"/>
            <a:ext cx="11523415" cy="56072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213645" y="6588539"/>
            <a:ext cx="978355" cy="26446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189"/>
            <a:fld id="{4B5A7D23-5EA3-BB48-9A7E-29066237FEC6}" type="slidenum">
              <a:rPr lang="en-US" smtClean="0">
                <a:solidFill>
                  <a:prstClr val="black">
                    <a:tint val="75000"/>
                  </a:prstClr>
                </a:solidFill>
                <a:ea typeface="ＭＳ Ｐゴシック" pitchFamily="34" charset="-128"/>
              </a:rPr>
              <a:pPr defTabSz="457189"/>
              <a:t>‹#›</a:t>
            </a:fld>
            <a:endParaRPr lang="en-US">
              <a:solidFill>
                <a:prstClr val="black">
                  <a:tint val="75000"/>
                </a:prstClr>
              </a:solidFill>
              <a:ea typeface="ＭＳ Ｐゴシック" pitchFamily="34" charset="-128"/>
            </a:endParaRPr>
          </a:p>
        </p:txBody>
      </p:sp>
      <p:sp>
        <p:nvSpPr>
          <p:cNvPr id="7" name="TextBox 6"/>
          <p:cNvSpPr txBox="1"/>
          <p:nvPr/>
        </p:nvSpPr>
        <p:spPr>
          <a:xfrm>
            <a:off x="3407463" y="6397186"/>
            <a:ext cx="184731" cy="369332"/>
          </a:xfrm>
          <a:prstGeom prst="rect">
            <a:avLst/>
          </a:prstGeom>
          <a:noFill/>
        </p:spPr>
        <p:txBody>
          <a:bodyPr wrap="none" rtlCol="0">
            <a:spAutoFit/>
          </a:bodyPr>
          <a:lstStyle/>
          <a:p>
            <a:pPr defTabSz="457189"/>
            <a:endParaRPr lang="en-US" sz="1800">
              <a:solidFill>
                <a:prstClr val="black"/>
              </a:solidFill>
              <a:latin typeface="Calibri"/>
              <a:ea typeface="ＭＳ Ｐゴシック" pitchFamily="34" charset="-128"/>
            </a:endParaRPr>
          </a:p>
        </p:txBody>
      </p:sp>
      <p:cxnSp>
        <p:nvCxnSpPr>
          <p:cNvPr id="8" name="Straight Connector 7"/>
          <p:cNvCxnSpPr/>
          <p:nvPr userDrawn="1"/>
        </p:nvCxnSpPr>
        <p:spPr bwMode="auto">
          <a:xfrm>
            <a:off x="963933" y="646042"/>
            <a:ext cx="11084843" cy="0"/>
          </a:xfrm>
          <a:prstGeom prst="line">
            <a:avLst/>
          </a:prstGeom>
          <a:solidFill>
            <a:schemeClr val="accent1"/>
          </a:solidFill>
          <a:ln w="38100" cap="flat" cmpd="sng" algn="ctr">
            <a:gradFill flip="none" rotWithShape="1">
              <a:gsLst>
                <a:gs pos="26000">
                  <a:srgbClr val="0F68B5"/>
                </a:gs>
                <a:gs pos="0">
                  <a:srgbClr val="0F68B5"/>
                </a:gs>
                <a:gs pos="53000">
                  <a:schemeClr val="accent1">
                    <a:lumMod val="45000"/>
                    <a:lumOff val="55000"/>
                  </a:schemeClr>
                </a:gs>
                <a:gs pos="74000">
                  <a:schemeClr val="accent1">
                    <a:lumMod val="45000"/>
                    <a:lumOff val="55000"/>
                  </a:schemeClr>
                </a:gs>
                <a:gs pos="99000">
                  <a:schemeClr val="bg1"/>
                </a:gs>
              </a:gsLst>
              <a:lin ang="0" scaled="1"/>
              <a:tileRect/>
            </a:gradFill>
            <a:prstDash val="solid"/>
            <a:round/>
            <a:headEnd type="none" w="med" len="med"/>
            <a:tailEnd type="none" w="med" len="med"/>
          </a:ln>
          <a:effectLst/>
        </p:spPr>
      </p:cxnSp>
      <p:pic>
        <p:nvPicPr>
          <p:cNvPr id="11" name="Picture 13" descr="NASA insigniaCMYK"/>
          <p:cNvPicPr preferRelativeResize="0">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133451" y="44555"/>
            <a:ext cx="777875" cy="622300"/>
          </a:xfrm>
          <a:prstGeom prst="rect">
            <a:avLst/>
          </a:prstGeom>
          <a:noFill/>
          <a:ln w="9525">
            <a:noFill/>
            <a:miter lim="800000"/>
            <a:headEnd/>
            <a:tailEnd/>
          </a:ln>
        </p:spPr>
      </p:pic>
    </p:spTree>
    <p:extLst>
      <p:ext uri="{BB962C8B-B14F-4D97-AF65-F5344CB8AC3E}">
        <p14:creationId xmlns:p14="http://schemas.microsoft.com/office/powerpoint/2010/main" val="55317253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Lst>
  <p:hf hdr="0" dt="0"/>
  <p:txStyles>
    <p:titleStyle>
      <a:lvl1pPr algn="ctr" defTabSz="457189" rtl="0" eaLnBrk="1" latinLnBrk="0" hangingPunct="1">
        <a:lnSpc>
          <a:spcPct val="80000"/>
        </a:lnSpc>
        <a:spcBef>
          <a:spcPct val="0"/>
        </a:spcBef>
        <a:buNone/>
        <a:defRPr sz="2800" b="1"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24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0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18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18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18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3933" y="0"/>
            <a:ext cx="10889904" cy="6638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30423" y="789968"/>
            <a:ext cx="11523415" cy="56072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213645" y="6588539"/>
            <a:ext cx="978355" cy="26446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189"/>
            <a:fld id="{4B5A7D23-5EA3-BB48-9A7E-29066237FEC6}" type="slidenum">
              <a:rPr lang="en-US" smtClean="0">
                <a:solidFill>
                  <a:prstClr val="black">
                    <a:tint val="75000"/>
                  </a:prstClr>
                </a:solidFill>
                <a:ea typeface="ＭＳ Ｐゴシック" pitchFamily="34" charset="-128"/>
              </a:rPr>
              <a:pPr defTabSz="457189"/>
              <a:t>‹#›</a:t>
            </a:fld>
            <a:endParaRPr lang="en-US">
              <a:solidFill>
                <a:prstClr val="black">
                  <a:tint val="75000"/>
                </a:prstClr>
              </a:solidFill>
              <a:ea typeface="ＭＳ Ｐゴシック" pitchFamily="34" charset="-128"/>
            </a:endParaRPr>
          </a:p>
        </p:txBody>
      </p:sp>
      <p:sp>
        <p:nvSpPr>
          <p:cNvPr id="7" name="TextBox 6"/>
          <p:cNvSpPr txBox="1"/>
          <p:nvPr/>
        </p:nvSpPr>
        <p:spPr>
          <a:xfrm>
            <a:off x="3407463" y="6397186"/>
            <a:ext cx="184731" cy="369332"/>
          </a:xfrm>
          <a:prstGeom prst="rect">
            <a:avLst/>
          </a:prstGeom>
          <a:noFill/>
        </p:spPr>
        <p:txBody>
          <a:bodyPr wrap="none" rtlCol="0">
            <a:spAutoFit/>
          </a:bodyPr>
          <a:lstStyle/>
          <a:p>
            <a:pPr defTabSz="457189"/>
            <a:endParaRPr lang="en-US" sz="1800">
              <a:solidFill>
                <a:prstClr val="black"/>
              </a:solidFill>
              <a:latin typeface="Calibri"/>
              <a:ea typeface="ＭＳ Ｐゴシック" pitchFamily="34" charset="-128"/>
            </a:endParaRPr>
          </a:p>
        </p:txBody>
      </p:sp>
      <p:cxnSp>
        <p:nvCxnSpPr>
          <p:cNvPr id="8" name="Straight Connector 7"/>
          <p:cNvCxnSpPr/>
          <p:nvPr userDrawn="1"/>
        </p:nvCxnSpPr>
        <p:spPr bwMode="auto">
          <a:xfrm>
            <a:off x="963933" y="646042"/>
            <a:ext cx="11084843" cy="0"/>
          </a:xfrm>
          <a:prstGeom prst="line">
            <a:avLst/>
          </a:prstGeom>
          <a:solidFill>
            <a:schemeClr val="accent1"/>
          </a:solidFill>
          <a:ln w="38100" cap="flat" cmpd="sng" algn="ctr">
            <a:gradFill flip="none" rotWithShape="1">
              <a:gsLst>
                <a:gs pos="26000">
                  <a:srgbClr val="0F68B5"/>
                </a:gs>
                <a:gs pos="0">
                  <a:srgbClr val="0F68B5"/>
                </a:gs>
                <a:gs pos="53000">
                  <a:schemeClr val="accent1">
                    <a:lumMod val="45000"/>
                    <a:lumOff val="55000"/>
                  </a:schemeClr>
                </a:gs>
                <a:gs pos="74000">
                  <a:schemeClr val="accent1">
                    <a:lumMod val="45000"/>
                    <a:lumOff val="55000"/>
                  </a:schemeClr>
                </a:gs>
                <a:gs pos="99000">
                  <a:schemeClr val="bg1"/>
                </a:gs>
              </a:gsLst>
              <a:lin ang="0" scaled="1"/>
              <a:tileRect/>
            </a:gradFill>
            <a:prstDash val="solid"/>
            <a:round/>
            <a:headEnd type="none" w="med" len="med"/>
            <a:tailEnd type="none" w="med" len="med"/>
          </a:ln>
          <a:effectLst/>
        </p:spPr>
      </p:cxnSp>
      <p:pic>
        <p:nvPicPr>
          <p:cNvPr id="11" name="Picture 13" descr="NASA insigniaCMYK"/>
          <p:cNvPicPr preferRelativeResize="0">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133451" y="44555"/>
            <a:ext cx="777875" cy="622300"/>
          </a:xfrm>
          <a:prstGeom prst="rect">
            <a:avLst/>
          </a:prstGeom>
          <a:noFill/>
          <a:ln w="9525">
            <a:noFill/>
            <a:miter lim="800000"/>
            <a:headEnd/>
            <a:tailEnd/>
          </a:ln>
        </p:spPr>
      </p:pic>
    </p:spTree>
    <p:extLst>
      <p:ext uri="{BB962C8B-B14F-4D97-AF65-F5344CB8AC3E}">
        <p14:creationId xmlns:p14="http://schemas.microsoft.com/office/powerpoint/2010/main" val="57545070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Lst>
  <p:hf hdr="0" dt="0"/>
  <p:txStyles>
    <p:titleStyle>
      <a:lvl1pPr algn="ctr" defTabSz="457189" rtl="0" eaLnBrk="1" latinLnBrk="0" hangingPunct="1">
        <a:lnSpc>
          <a:spcPct val="80000"/>
        </a:lnSpc>
        <a:spcBef>
          <a:spcPct val="0"/>
        </a:spcBef>
        <a:buNone/>
        <a:defRPr sz="2800" b="1"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24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0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18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18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18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3933" y="0"/>
            <a:ext cx="10889904" cy="6638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30423" y="789968"/>
            <a:ext cx="11523415" cy="56072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213645" y="6588539"/>
            <a:ext cx="978355" cy="26446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189"/>
            <a:fld id="{4B5A7D23-5EA3-BB48-9A7E-29066237FEC6}" type="slidenum">
              <a:rPr lang="en-US" smtClean="0">
                <a:solidFill>
                  <a:prstClr val="black">
                    <a:tint val="75000"/>
                  </a:prstClr>
                </a:solidFill>
                <a:ea typeface="ＭＳ Ｐゴシック" pitchFamily="34" charset="-128"/>
              </a:rPr>
              <a:pPr defTabSz="457189"/>
              <a:t>‹#›</a:t>
            </a:fld>
            <a:endParaRPr lang="en-US">
              <a:solidFill>
                <a:prstClr val="black">
                  <a:tint val="75000"/>
                </a:prstClr>
              </a:solidFill>
              <a:ea typeface="ＭＳ Ｐゴシック" pitchFamily="34" charset="-128"/>
            </a:endParaRPr>
          </a:p>
        </p:txBody>
      </p:sp>
      <p:sp>
        <p:nvSpPr>
          <p:cNvPr id="7" name="TextBox 6"/>
          <p:cNvSpPr txBox="1"/>
          <p:nvPr/>
        </p:nvSpPr>
        <p:spPr>
          <a:xfrm>
            <a:off x="3407463" y="6397186"/>
            <a:ext cx="184731" cy="369332"/>
          </a:xfrm>
          <a:prstGeom prst="rect">
            <a:avLst/>
          </a:prstGeom>
          <a:noFill/>
        </p:spPr>
        <p:txBody>
          <a:bodyPr wrap="none" rtlCol="0">
            <a:spAutoFit/>
          </a:bodyPr>
          <a:lstStyle/>
          <a:p>
            <a:pPr defTabSz="457189"/>
            <a:endParaRPr lang="en-US" sz="1800">
              <a:solidFill>
                <a:prstClr val="black"/>
              </a:solidFill>
              <a:latin typeface="Calibri"/>
              <a:ea typeface="ＭＳ Ｐゴシック" pitchFamily="34" charset="-128"/>
            </a:endParaRPr>
          </a:p>
        </p:txBody>
      </p:sp>
      <p:cxnSp>
        <p:nvCxnSpPr>
          <p:cNvPr id="8" name="Straight Connector 7"/>
          <p:cNvCxnSpPr/>
          <p:nvPr userDrawn="1"/>
        </p:nvCxnSpPr>
        <p:spPr bwMode="auto">
          <a:xfrm>
            <a:off x="963933" y="646042"/>
            <a:ext cx="11084843" cy="0"/>
          </a:xfrm>
          <a:prstGeom prst="line">
            <a:avLst/>
          </a:prstGeom>
          <a:solidFill>
            <a:schemeClr val="accent1"/>
          </a:solidFill>
          <a:ln w="38100" cap="flat" cmpd="sng" algn="ctr">
            <a:gradFill flip="none" rotWithShape="1">
              <a:gsLst>
                <a:gs pos="26000">
                  <a:srgbClr val="0F68B5"/>
                </a:gs>
                <a:gs pos="0">
                  <a:srgbClr val="0F68B5"/>
                </a:gs>
                <a:gs pos="53000">
                  <a:schemeClr val="accent1">
                    <a:lumMod val="45000"/>
                    <a:lumOff val="55000"/>
                  </a:schemeClr>
                </a:gs>
                <a:gs pos="74000">
                  <a:schemeClr val="accent1">
                    <a:lumMod val="45000"/>
                    <a:lumOff val="55000"/>
                  </a:schemeClr>
                </a:gs>
                <a:gs pos="99000">
                  <a:schemeClr val="bg1"/>
                </a:gs>
              </a:gsLst>
              <a:lin ang="0" scaled="1"/>
              <a:tileRect/>
            </a:gradFill>
            <a:prstDash val="solid"/>
            <a:round/>
            <a:headEnd type="none" w="med" len="med"/>
            <a:tailEnd type="none" w="med" len="med"/>
          </a:ln>
          <a:effectLst/>
        </p:spPr>
      </p:cxnSp>
      <p:pic>
        <p:nvPicPr>
          <p:cNvPr id="11" name="Picture 13" descr="NASA insigniaCMYK"/>
          <p:cNvPicPr preferRelativeResize="0">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133451" y="44555"/>
            <a:ext cx="777875" cy="622300"/>
          </a:xfrm>
          <a:prstGeom prst="rect">
            <a:avLst/>
          </a:prstGeom>
          <a:noFill/>
          <a:ln w="9525">
            <a:noFill/>
            <a:miter lim="800000"/>
            <a:headEnd/>
            <a:tailEnd/>
          </a:ln>
        </p:spPr>
      </p:pic>
    </p:spTree>
    <p:extLst>
      <p:ext uri="{BB962C8B-B14F-4D97-AF65-F5344CB8AC3E}">
        <p14:creationId xmlns:p14="http://schemas.microsoft.com/office/powerpoint/2010/main" val="353427789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715" r:id="rId7"/>
  </p:sldLayoutIdLst>
  <p:hf hdr="0" dt="0"/>
  <p:txStyles>
    <p:titleStyle>
      <a:lvl1pPr algn="ctr" defTabSz="457189" rtl="0" eaLnBrk="1" latinLnBrk="0" hangingPunct="1">
        <a:lnSpc>
          <a:spcPct val="80000"/>
        </a:lnSpc>
        <a:spcBef>
          <a:spcPct val="0"/>
        </a:spcBef>
        <a:buNone/>
        <a:defRPr sz="2800" b="1"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24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0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18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18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18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3933" y="0"/>
            <a:ext cx="10889904" cy="66384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30423" y="789968"/>
            <a:ext cx="11523415" cy="56072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213645" y="6588539"/>
            <a:ext cx="978355" cy="26446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189"/>
            <a:fld id="{4B5A7D23-5EA3-BB48-9A7E-29066237FEC6}" type="slidenum">
              <a:rPr lang="en-US" smtClean="0">
                <a:solidFill>
                  <a:prstClr val="black">
                    <a:tint val="75000"/>
                  </a:prstClr>
                </a:solidFill>
                <a:ea typeface="ＭＳ Ｐゴシック" pitchFamily="34" charset="-128"/>
              </a:rPr>
              <a:pPr defTabSz="457189"/>
              <a:t>‹#›</a:t>
            </a:fld>
            <a:endParaRPr lang="en-US" dirty="0">
              <a:solidFill>
                <a:prstClr val="black">
                  <a:tint val="75000"/>
                </a:prstClr>
              </a:solidFill>
              <a:ea typeface="ＭＳ Ｐゴシック" pitchFamily="34" charset="-128"/>
            </a:endParaRPr>
          </a:p>
        </p:txBody>
      </p:sp>
      <p:sp>
        <p:nvSpPr>
          <p:cNvPr id="7" name="TextBox 6"/>
          <p:cNvSpPr txBox="1"/>
          <p:nvPr/>
        </p:nvSpPr>
        <p:spPr>
          <a:xfrm>
            <a:off x="3407463" y="6397186"/>
            <a:ext cx="184731" cy="369332"/>
          </a:xfrm>
          <a:prstGeom prst="rect">
            <a:avLst/>
          </a:prstGeom>
          <a:noFill/>
        </p:spPr>
        <p:txBody>
          <a:bodyPr wrap="none" rtlCol="0">
            <a:spAutoFit/>
          </a:bodyPr>
          <a:lstStyle/>
          <a:p>
            <a:pPr defTabSz="457189"/>
            <a:endParaRPr lang="en-US" sz="1800" dirty="0">
              <a:solidFill>
                <a:prstClr val="black"/>
              </a:solidFill>
              <a:latin typeface="Calibri"/>
              <a:ea typeface="ＭＳ Ｐゴシック" pitchFamily="34" charset="-128"/>
            </a:endParaRPr>
          </a:p>
        </p:txBody>
      </p:sp>
      <p:cxnSp>
        <p:nvCxnSpPr>
          <p:cNvPr id="8" name="Straight Connector 7"/>
          <p:cNvCxnSpPr/>
          <p:nvPr userDrawn="1"/>
        </p:nvCxnSpPr>
        <p:spPr bwMode="auto">
          <a:xfrm>
            <a:off x="963933" y="646042"/>
            <a:ext cx="11084843" cy="0"/>
          </a:xfrm>
          <a:prstGeom prst="line">
            <a:avLst/>
          </a:prstGeom>
          <a:solidFill>
            <a:schemeClr val="accent1"/>
          </a:solidFill>
          <a:ln w="38100" cap="flat" cmpd="sng" algn="ctr">
            <a:gradFill flip="none" rotWithShape="1">
              <a:gsLst>
                <a:gs pos="26000">
                  <a:srgbClr val="0F68B5"/>
                </a:gs>
                <a:gs pos="0">
                  <a:srgbClr val="0F68B5"/>
                </a:gs>
                <a:gs pos="53000">
                  <a:schemeClr val="accent1">
                    <a:lumMod val="45000"/>
                    <a:lumOff val="55000"/>
                  </a:schemeClr>
                </a:gs>
                <a:gs pos="74000">
                  <a:schemeClr val="accent1">
                    <a:lumMod val="45000"/>
                    <a:lumOff val="55000"/>
                  </a:schemeClr>
                </a:gs>
                <a:gs pos="99000">
                  <a:schemeClr val="bg1"/>
                </a:gs>
              </a:gsLst>
              <a:lin ang="0" scaled="1"/>
              <a:tileRect/>
            </a:gradFill>
            <a:prstDash val="solid"/>
            <a:round/>
            <a:headEnd type="none" w="med" len="med"/>
            <a:tailEnd type="none" w="med" len="med"/>
          </a:ln>
          <a:effectLst/>
        </p:spPr>
      </p:cxnSp>
      <p:pic>
        <p:nvPicPr>
          <p:cNvPr id="11" name="Picture 13" descr="NASA insigniaCMYK"/>
          <p:cNvPicPr preferRelativeResize="0">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133451" y="44555"/>
            <a:ext cx="731520" cy="622300"/>
          </a:xfrm>
          <a:prstGeom prst="rect">
            <a:avLst/>
          </a:prstGeom>
          <a:noFill/>
          <a:ln w="9525">
            <a:noFill/>
            <a:miter lim="800000"/>
            <a:headEnd/>
            <a:tailEnd/>
          </a:ln>
        </p:spPr>
      </p:pic>
      <p:pic>
        <p:nvPicPr>
          <p:cNvPr id="12" name="Picture 11">
            <a:extLst>
              <a:ext uri="{FF2B5EF4-FFF2-40B4-BE49-F238E27FC236}">
                <a16:creationId xmlns:a16="http://schemas.microsoft.com/office/drawing/2014/main" id="{B41F1056-4F80-BF42-807F-451E9829EBA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346873" y="60551"/>
            <a:ext cx="634292" cy="634292"/>
          </a:xfrm>
          <a:prstGeom prst="rect">
            <a:avLst/>
          </a:prstGeom>
        </p:spPr>
      </p:pic>
    </p:spTree>
    <p:extLst>
      <p:ext uri="{BB962C8B-B14F-4D97-AF65-F5344CB8AC3E}">
        <p14:creationId xmlns:p14="http://schemas.microsoft.com/office/powerpoint/2010/main" val="149134600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5" r:id="rId7"/>
  </p:sldLayoutIdLst>
  <p:hf hdr="0" ftr="0" dt="0"/>
  <p:txStyles>
    <p:titleStyle>
      <a:lvl1pPr algn="ctr" defTabSz="457189" rtl="0" eaLnBrk="1" latinLnBrk="0" hangingPunct="1">
        <a:lnSpc>
          <a:spcPct val="80000"/>
        </a:lnSpc>
        <a:spcBef>
          <a:spcPct val="0"/>
        </a:spcBef>
        <a:buNone/>
        <a:defRPr sz="2800" b="1"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24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0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18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18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18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8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Select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userDrawn="1"/>
        </p:nvGrpSpPr>
        <p:grpSpPr bwMode="auto">
          <a:xfrm>
            <a:off x="7384869" y="6126158"/>
            <a:ext cx="2095683" cy="660400"/>
            <a:chOff x="3596" y="3859"/>
            <a:chExt cx="1075"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xmlns="">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userDrawn="1"/>
        </p:nvSpPr>
        <p:spPr bwMode="auto">
          <a:xfrm>
            <a:off x="599018" y="6205539"/>
            <a:ext cx="6379633"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588433" y="6384925"/>
            <a:ext cx="498686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323112809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Lst>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9D7F4C-CFF4-4F2C-9EF0-C6BED2ED6B20}" type="datetimeFigureOut">
              <a:rPr lang="en-US" smtClean="0"/>
              <a:t>11/8/21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1307619" y="6421005"/>
            <a:ext cx="838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BCCC54-801B-4B91-AFE0-883AE476E5EF}" type="slidenum">
              <a:rPr lang="en-US" smtClean="0"/>
              <a:pPr/>
              <a:t>‹#›</a:t>
            </a:fld>
            <a:endParaRPr lang="en-US" dirty="0"/>
          </a:p>
        </p:txBody>
      </p:sp>
      <p:sp>
        <p:nvSpPr>
          <p:cNvPr id="7" name="Rectangle 6">
            <a:extLst>
              <a:ext uri="{FF2B5EF4-FFF2-40B4-BE49-F238E27FC236}">
                <a16:creationId xmlns:a16="http://schemas.microsoft.com/office/drawing/2014/main" id="{A3EFCDB2-FC7C-9942-8879-D1B9EA786225}"/>
              </a:ext>
            </a:extLst>
          </p:cNvPr>
          <p:cNvSpPr/>
          <p:nvPr userDrawn="1"/>
        </p:nvSpPr>
        <p:spPr>
          <a:xfrm>
            <a:off x="2966609" y="6681147"/>
            <a:ext cx="6258783" cy="215444"/>
          </a:xfrm>
          <a:prstGeom prst="rect">
            <a:avLst/>
          </a:prstGeom>
        </p:spPr>
        <p:txBody>
          <a:bodyPr wrap="square">
            <a:spAutoFit/>
          </a:bodyPr>
          <a:lstStyle/>
          <a:p>
            <a:pPr algn="ctr"/>
            <a:r>
              <a:rPr lang="en-US" sz="800" b="0" i="0" dirty="0">
                <a:solidFill>
                  <a:srgbClr val="FF0000"/>
                </a:solidFill>
                <a:effectLst/>
                <a:latin typeface="Arial Black" panose="020B0604020202020204" pitchFamily="34" charset="0"/>
              </a:rPr>
              <a:t>Pre-Decisional. For U.S. Government Agencies and U.S. Government Agency Contractors Only.</a:t>
            </a:r>
          </a:p>
        </p:txBody>
      </p:sp>
      <p:pic>
        <p:nvPicPr>
          <p:cNvPr id="8" name="Picture 7">
            <a:extLst>
              <a:ext uri="{FF2B5EF4-FFF2-40B4-BE49-F238E27FC236}">
                <a16:creationId xmlns:a16="http://schemas.microsoft.com/office/drawing/2014/main" id="{15E9E2F7-D335-4A31-B9E3-E413D89110EF}"/>
              </a:ext>
            </a:extLst>
          </p:cNvPr>
          <p:cNvPicPr>
            <a:picLocks noChangeAspect="1"/>
          </p:cNvPicPr>
          <p:nvPr userDrawn="1"/>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369877" y="643508"/>
            <a:ext cx="486881" cy="486881"/>
          </a:xfrm>
          <a:prstGeom prst="rect">
            <a:avLst/>
          </a:prstGeom>
        </p:spPr>
      </p:pic>
      <p:sp>
        <p:nvSpPr>
          <p:cNvPr id="9" name="TextBox 8">
            <a:extLst>
              <a:ext uri="{FF2B5EF4-FFF2-40B4-BE49-F238E27FC236}">
                <a16:creationId xmlns:a16="http://schemas.microsoft.com/office/drawing/2014/main" id="{FC88CB9F-5C57-4E70-B284-AA305AF456DB}"/>
              </a:ext>
            </a:extLst>
          </p:cNvPr>
          <p:cNvSpPr txBox="1"/>
          <p:nvPr userDrawn="1"/>
        </p:nvSpPr>
        <p:spPr>
          <a:xfrm>
            <a:off x="9486439" y="699718"/>
            <a:ext cx="1813560" cy="374461"/>
          </a:xfrm>
          <a:prstGeom prst="rect">
            <a:avLst/>
          </a:prstGeom>
          <a:noFill/>
        </p:spPr>
        <p:txBody>
          <a:bodyPr wrap="square" rtlCol="0">
            <a:spAutoFit/>
          </a:bodyPr>
          <a:lstStyle/>
          <a:p>
            <a:pPr algn="r">
              <a:lnSpc>
                <a:spcPts val="1100"/>
              </a:lnSpc>
            </a:pPr>
            <a:r>
              <a:rPr lang="en-US" sz="1000" kern="1000" spc="0" baseline="0" dirty="0">
                <a:latin typeface="+mn-lt"/>
              </a:rPr>
              <a:t>Federal Aviation</a:t>
            </a:r>
          </a:p>
          <a:p>
            <a:pPr algn="r">
              <a:lnSpc>
                <a:spcPts val="1100"/>
              </a:lnSpc>
            </a:pPr>
            <a:r>
              <a:rPr lang="en-US" sz="1000" kern="1000" spc="0" baseline="0" dirty="0">
                <a:latin typeface="+mn-lt"/>
              </a:rPr>
              <a:t>Administration</a:t>
            </a:r>
          </a:p>
        </p:txBody>
      </p:sp>
      <p:cxnSp>
        <p:nvCxnSpPr>
          <p:cNvPr id="11" name="Straight Connector 10">
            <a:extLst>
              <a:ext uri="{FF2B5EF4-FFF2-40B4-BE49-F238E27FC236}">
                <a16:creationId xmlns:a16="http://schemas.microsoft.com/office/drawing/2014/main" id="{F2637674-9564-49B5-BF22-CF9CC1E5809C}"/>
              </a:ext>
            </a:extLst>
          </p:cNvPr>
          <p:cNvCxnSpPr/>
          <p:nvPr userDrawn="1"/>
        </p:nvCxnSpPr>
        <p:spPr>
          <a:xfrm>
            <a:off x="11296998" y="673588"/>
            <a:ext cx="0" cy="426720"/>
          </a:xfrm>
          <a:prstGeom prst="line">
            <a:avLst/>
          </a:prstGeom>
          <a:ln w="3810">
            <a:solidFill>
              <a:schemeClr val="tx1">
                <a:lumMod val="85000"/>
                <a:lumOff val="1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73528535"/>
      </p:ext>
    </p:extLst>
  </p:cSld>
  <p:clrMap bg1="lt1" tx1="dk1" bg2="lt2" tx2="dk2" accent1="accent1" accent2="accent2" accent3="accent3" accent4="accent4" accent5="accent5" accent6="accent6" hlink="hlink" folHlink="folHlink"/>
  <p:sldLayoutIdLst>
    <p:sldLayoutId id="2147483743" r:id="rId1"/>
    <p:sldLayoutId id="214748374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3933" y="0"/>
            <a:ext cx="10889904" cy="66384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30423" y="789968"/>
            <a:ext cx="11523415" cy="56072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213645" y="6588539"/>
            <a:ext cx="978355" cy="26446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189"/>
            <a:fld id="{4B5A7D23-5EA3-BB48-9A7E-29066237FEC6}" type="slidenum">
              <a:rPr lang="en-US" smtClean="0">
                <a:solidFill>
                  <a:prstClr val="black">
                    <a:tint val="75000"/>
                  </a:prstClr>
                </a:solidFill>
                <a:ea typeface="ＭＳ Ｐゴシック" pitchFamily="34" charset="-128"/>
              </a:rPr>
              <a:pPr defTabSz="457189"/>
              <a:t>‹#›</a:t>
            </a:fld>
            <a:endParaRPr lang="en-US" dirty="0">
              <a:solidFill>
                <a:prstClr val="black">
                  <a:tint val="75000"/>
                </a:prstClr>
              </a:solidFill>
              <a:ea typeface="ＭＳ Ｐゴシック" pitchFamily="34" charset="-128"/>
            </a:endParaRPr>
          </a:p>
        </p:txBody>
      </p:sp>
      <p:sp>
        <p:nvSpPr>
          <p:cNvPr id="7" name="TextBox 6"/>
          <p:cNvSpPr txBox="1"/>
          <p:nvPr/>
        </p:nvSpPr>
        <p:spPr>
          <a:xfrm>
            <a:off x="3407463" y="6397186"/>
            <a:ext cx="184731" cy="369332"/>
          </a:xfrm>
          <a:prstGeom prst="rect">
            <a:avLst/>
          </a:prstGeom>
          <a:noFill/>
        </p:spPr>
        <p:txBody>
          <a:bodyPr wrap="none" rtlCol="0">
            <a:spAutoFit/>
          </a:bodyPr>
          <a:lstStyle/>
          <a:p>
            <a:pPr defTabSz="457189"/>
            <a:endParaRPr lang="en-US" sz="1800" dirty="0">
              <a:solidFill>
                <a:prstClr val="black"/>
              </a:solidFill>
              <a:latin typeface="Calibri"/>
              <a:ea typeface="ＭＳ Ｐゴシック" pitchFamily="34" charset="-128"/>
            </a:endParaRPr>
          </a:p>
        </p:txBody>
      </p:sp>
      <p:cxnSp>
        <p:nvCxnSpPr>
          <p:cNvPr id="8" name="Straight Connector 7"/>
          <p:cNvCxnSpPr/>
          <p:nvPr userDrawn="1"/>
        </p:nvCxnSpPr>
        <p:spPr bwMode="auto">
          <a:xfrm>
            <a:off x="963933" y="646042"/>
            <a:ext cx="11084843" cy="0"/>
          </a:xfrm>
          <a:prstGeom prst="line">
            <a:avLst/>
          </a:prstGeom>
          <a:solidFill>
            <a:schemeClr val="accent1"/>
          </a:solidFill>
          <a:ln w="38100" cap="flat" cmpd="sng" algn="ctr">
            <a:gradFill flip="none" rotWithShape="1">
              <a:gsLst>
                <a:gs pos="26000">
                  <a:srgbClr val="0F68B5"/>
                </a:gs>
                <a:gs pos="0">
                  <a:srgbClr val="0F68B5"/>
                </a:gs>
                <a:gs pos="53000">
                  <a:schemeClr val="accent1">
                    <a:lumMod val="45000"/>
                    <a:lumOff val="55000"/>
                  </a:schemeClr>
                </a:gs>
                <a:gs pos="74000">
                  <a:schemeClr val="accent1">
                    <a:lumMod val="45000"/>
                    <a:lumOff val="55000"/>
                  </a:schemeClr>
                </a:gs>
                <a:gs pos="99000">
                  <a:schemeClr val="bg1"/>
                </a:gs>
              </a:gsLst>
              <a:lin ang="0" scaled="1"/>
              <a:tileRect/>
            </a:gradFill>
            <a:prstDash val="solid"/>
            <a:round/>
            <a:headEnd type="none" w="med" len="med"/>
            <a:tailEnd type="none" w="med" len="med"/>
          </a:ln>
          <a:effectLst/>
        </p:spPr>
      </p:cxnSp>
      <p:pic>
        <p:nvPicPr>
          <p:cNvPr id="11" name="Picture 13" descr="NASA insigniaCMYK"/>
          <p:cNvPicPr preferRelativeResize="0">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133451" y="44555"/>
            <a:ext cx="731520" cy="622300"/>
          </a:xfrm>
          <a:prstGeom prst="rect">
            <a:avLst/>
          </a:prstGeom>
          <a:noFill/>
          <a:ln w="9525">
            <a:noFill/>
            <a:miter lim="800000"/>
            <a:headEnd/>
            <a:tailEnd/>
          </a:ln>
        </p:spPr>
      </p:pic>
      <p:sp>
        <p:nvSpPr>
          <p:cNvPr id="10" name="Rectangle 9">
            <a:extLst>
              <a:ext uri="{FF2B5EF4-FFF2-40B4-BE49-F238E27FC236}">
                <a16:creationId xmlns:a16="http://schemas.microsoft.com/office/drawing/2014/main" id="{A3EFCDB2-FC7C-9942-8879-D1B9EA786225}"/>
              </a:ext>
            </a:extLst>
          </p:cNvPr>
          <p:cNvSpPr/>
          <p:nvPr userDrawn="1"/>
        </p:nvSpPr>
        <p:spPr>
          <a:xfrm>
            <a:off x="4559800" y="6708411"/>
            <a:ext cx="3701954" cy="215444"/>
          </a:xfrm>
          <a:prstGeom prst="rect">
            <a:avLst/>
          </a:prstGeom>
        </p:spPr>
        <p:txBody>
          <a:bodyPr wrap="square">
            <a:spAutoFit/>
          </a:bodyPr>
          <a:lstStyle/>
          <a:p>
            <a:pPr algn="ctr"/>
            <a:r>
              <a:rPr lang="en-US" sz="800" b="0" i="0" dirty="0">
                <a:solidFill>
                  <a:srgbClr val="FF0000"/>
                </a:solidFill>
                <a:effectLst/>
                <a:latin typeface="Arial Black" panose="020B0604020202020204" pitchFamily="34" charset="0"/>
              </a:rPr>
              <a:t>Pre-Decisional / FAA &amp; NASA INTERNAL USE ONLY</a:t>
            </a:r>
            <a:endParaRPr lang="en-US" sz="800" dirty="0"/>
          </a:p>
        </p:txBody>
      </p:sp>
      <p:pic>
        <p:nvPicPr>
          <p:cNvPr id="12" name="Picture 11">
            <a:extLst>
              <a:ext uri="{FF2B5EF4-FFF2-40B4-BE49-F238E27FC236}">
                <a16:creationId xmlns:a16="http://schemas.microsoft.com/office/drawing/2014/main" id="{B41F1056-4F80-BF42-807F-451E9829EBA0}"/>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346873" y="60551"/>
            <a:ext cx="634292" cy="634292"/>
          </a:xfrm>
          <a:prstGeom prst="rect">
            <a:avLst/>
          </a:prstGeom>
        </p:spPr>
      </p:pic>
    </p:spTree>
    <p:extLst>
      <p:ext uri="{BB962C8B-B14F-4D97-AF65-F5344CB8AC3E}">
        <p14:creationId xmlns:p14="http://schemas.microsoft.com/office/powerpoint/2010/main" val="242630385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Lst>
  <p:hf hdr="0" ftr="0" dt="0"/>
  <p:txStyles>
    <p:titleStyle>
      <a:lvl1pPr algn="ctr" defTabSz="457189" rtl="0" eaLnBrk="1" latinLnBrk="0" hangingPunct="1">
        <a:lnSpc>
          <a:spcPct val="80000"/>
        </a:lnSpc>
        <a:spcBef>
          <a:spcPct val="0"/>
        </a:spcBef>
        <a:buNone/>
        <a:defRPr sz="2800" b="1"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24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0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18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18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18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5.svg"/><Relationship Id="rId10" Type="http://schemas.openxmlformats.org/officeDocument/2006/relationships/hyperlink" Target="https://nari.arc.nasa.gov/aam-portal/" TargetMode="External"/><Relationship Id="rId4" Type="http://schemas.openxmlformats.org/officeDocument/2006/relationships/image" Target="../media/image34.png"/><Relationship Id="rId9" Type="http://schemas.openxmlformats.org/officeDocument/2006/relationships/image" Target="../media/image39.sv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0.xml"/><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5.png"/><Relationship Id="rId5" Type="http://schemas.openxmlformats.org/officeDocument/2006/relationships/image" Target="../media/image14.jpeg"/><Relationship Id="rId10" Type="http://schemas.openxmlformats.org/officeDocument/2006/relationships/image" Target="../media/image19.svg"/><Relationship Id="rId4" Type="http://schemas.openxmlformats.org/officeDocument/2006/relationships/image" Target="../media/image13.jpe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13" Type="http://schemas.openxmlformats.org/officeDocument/2006/relationships/tags" Target="../tags/tag12.xml"/><Relationship Id="rId18" Type="http://schemas.openxmlformats.org/officeDocument/2006/relationships/tags" Target="../tags/tag17.xml"/><Relationship Id="rId26" Type="http://schemas.openxmlformats.org/officeDocument/2006/relationships/tags" Target="../tags/tag25.xml"/><Relationship Id="rId39" Type="http://schemas.openxmlformats.org/officeDocument/2006/relationships/oleObject" Target="../embeddings/oleObject1.bin"/><Relationship Id="rId21" Type="http://schemas.openxmlformats.org/officeDocument/2006/relationships/tags" Target="../tags/tag20.xml"/><Relationship Id="rId34" Type="http://schemas.openxmlformats.org/officeDocument/2006/relationships/tags" Target="../tags/tag33.xml"/><Relationship Id="rId7" Type="http://schemas.openxmlformats.org/officeDocument/2006/relationships/tags" Target="../tags/tag6.xml"/><Relationship Id="rId12" Type="http://schemas.openxmlformats.org/officeDocument/2006/relationships/tags" Target="../tags/tag11.xml"/><Relationship Id="rId17" Type="http://schemas.openxmlformats.org/officeDocument/2006/relationships/tags" Target="../tags/tag16.xml"/><Relationship Id="rId25" Type="http://schemas.openxmlformats.org/officeDocument/2006/relationships/tags" Target="../tags/tag24.xml"/><Relationship Id="rId33" Type="http://schemas.openxmlformats.org/officeDocument/2006/relationships/tags" Target="../tags/tag32.xml"/><Relationship Id="rId38" Type="http://schemas.openxmlformats.org/officeDocument/2006/relationships/notesSlide" Target="../notesSlides/notesSlide5.xml"/><Relationship Id="rId2" Type="http://schemas.openxmlformats.org/officeDocument/2006/relationships/tags" Target="../tags/tag1.xml"/><Relationship Id="rId16" Type="http://schemas.openxmlformats.org/officeDocument/2006/relationships/tags" Target="../tags/tag15.xml"/><Relationship Id="rId20" Type="http://schemas.openxmlformats.org/officeDocument/2006/relationships/tags" Target="../tags/tag19.xml"/><Relationship Id="rId29" Type="http://schemas.openxmlformats.org/officeDocument/2006/relationships/tags" Target="../tags/tag28.xml"/><Relationship Id="rId1" Type="http://schemas.openxmlformats.org/officeDocument/2006/relationships/vmlDrawing" Target="../drawings/vmlDrawing1.vml"/><Relationship Id="rId6" Type="http://schemas.openxmlformats.org/officeDocument/2006/relationships/tags" Target="../tags/tag5.xml"/><Relationship Id="rId11" Type="http://schemas.openxmlformats.org/officeDocument/2006/relationships/tags" Target="../tags/tag10.xml"/><Relationship Id="rId24" Type="http://schemas.openxmlformats.org/officeDocument/2006/relationships/tags" Target="../tags/tag23.xml"/><Relationship Id="rId32" Type="http://schemas.openxmlformats.org/officeDocument/2006/relationships/tags" Target="../tags/tag31.xml"/><Relationship Id="rId37" Type="http://schemas.openxmlformats.org/officeDocument/2006/relationships/slideLayout" Target="../slideLayouts/slideLayout24.xml"/><Relationship Id="rId40" Type="http://schemas.openxmlformats.org/officeDocument/2006/relationships/image" Target="../media/image20.emf"/><Relationship Id="rId5" Type="http://schemas.openxmlformats.org/officeDocument/2006/relationships/tags" Target="../tags/tag4.xml"/><Relationship Id="rId15" Type="http://schemas.openxmlformats.org/officeDocument/2006/relationships/tags" Target="../tags/tag14.xml"/><Relationship Id="rId23" Type="http://schemas.openxmlformats.org/officeDocument/2006/relationships/tags" Target="../tags/tag22.xml"/><Relationship Id="rId28" Type="http://schemas.openxmlformats.org/officeDocument/2006/relationships/tags" Target="../tags/tag27.xml"/><Relationship Id="rId36" Type="http://schemas.openxmlformats.org/officeDocument/2006/relationships/tags" Target="../tags/tag35.xml"/><Relationship Id="rId10" Type="http://schemas.openxmlformats.org/officeDocument/2006/relationships/tags" Target="../tags/tag9.xml"/><Relationship Id="rId19" Type="http://schemas.openxmlformats.org/officeDocument/2006/relationships/tags" Target="../tags/tag18.xml"/><Relationship Id="rId31" Type="http://schemas.openxmlformats.org/officeDocument/2006/relationships/tags" Target="../tags/tag30.xml"/><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tags" Target="../tags/tag13.xml"/><Relationship Id="rId22" Type="http://schemas.openxmlformats.org/officeDocument/2006/relationships/tags" Target="../tags/tag21.xml"/><Relationship Id="rId27" Type="http://schemas.openxmlformats.org/officeDocument/2006/relationships/tags" Target="../tags/tag26.xml"/><Relationship Id="rId30" Type="http://schemas.openxmlformats.org/officeDocument/2006/relationships/tags" Target="../tags/tag29.xml"/><Relationship Id="rId35" Type="http://schemas.openxmlformats.org/officeDocument/2006/relationships/tags" Target="../tags/tag34.xml"/><Relationship Id="rId8" Type="http://schemas.openxmlformats.org/officeDocument/2006/relationships/tags" Target="../tags/tag7.xml"/><Relationship Id="rId3" Type="http://schemas.openxmlformats.org/officeDocument/2006/relationships/tags" Target="../tags/tag2.xml"/></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23.png"/><Relationship Id="rId5" Type="http://schemas.openxmlformats.org/officeDocument/2006/relationships/image" Target="../media/image22.jpe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3.xml"/><Relationship Id="rId5" Type="http://schemas.openxmlformats.org/officeDocument/2006/relationships/image" Target="../media/image32.pn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84DE4E-4A53-3749-BE76-CA9E014EF32F}"/>
              </a:ext>
            </a:extLst>
          </p:cNvPr>
          <p:cNvPicPr>
            <a:picLocks noChangeAspect="1"/>
          </p:cNvPicPr>
          <p:nvPr/>
        </p:nvPicPr>
        <p:blipFill>
          <a:blip r:embed="rId3"/>
          <a:stretch>
            <a:fillRect/>
          </a:stretch>
        </p:blipFill>
        <p:spPr>
          <a:xfrm>
            <a:off x="-1" y="-13657"/>
            <a:ext cx="12209117" cy="6871657"/>
          </a:xfrm>
          <a:prstGeom prst="rect">
            <a:avLst/>
          </a:prstGeom>
        </p:spPr>
      </p:pic>
      <p:pic>
        <p:nvPicPr>
          <p:cNvPr id="2" name="Picture 1">
            <a:extLst>
              <a:ext uri="{FF2B5EF4-FFF2-40B4-BE49-F238E27FC236}">
                <a16:creationId xmlns:a16="http://schemas.microsoft.com/office/drawing/2014/main" id="{CD3B299B-EE6A-4B4A-80A9-D34950EF40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22991" y="181270"/>
            <a:ext cx="676460" cy="559381"/>
          </a:xfrm>
          <a:prstGeom prst="rect">
            <a:avLst/>
          </a:prstGeom>
        </p:spPr>
      </p:pic>
      <p:sp>
        <p:nvSpPr>
          <p:cNvPr id="6" name="TextBox 5">
            <a:extLst>
              <a:ext uri="{FF2B5EF4-FFF2-40B4-BE49-F238E27FC236}">
                <a16:creationId xmlns:a16="http://schemas.microsoft.com/office/drawing/2014/main" id="{C0B8FE33-90FE-8C44-A15D-2D8053EDB42E}"/>
              </a:ext>
            </a:extLst>
          </p:cNvPr>
          <p:cNvSpPr txBox="1"/>
          <p:nvPr/>
        </p:nvSpPr>
        <p:spPr>
          <a:xfrm>
            <a:off x="8557" y="5103674"/>
            <a:ext cx="12192000" cy="1754326"/>
          </a:xfrm>
          <a:prstGeom prst="rect">
            <a:avLst/>
          </a:prstGeom>
          <a:solidFill>
            <a:schemeClr val="tx1">
              <a:alpha val="62323"/>
            </a:schemeClr>
          </a:solidFill>
        </p:spPr>
        <p:txBody>
          <a:bodyPr wrap="square" rtlCol="0">
            <a:spAutoFit/>
          </a:bodyPr>
          <a:lstStyle/>
          <a:p>
            <a:r>
              <a:rPr lang="en-US" sz="3600" i="1" dirty="0">
                <a:solidFill>
                  <a:schemeClr val="bg1"/>
                </a:solidFill>
                <a:ea typeface="Calibri"/>
                <a:cs typeface="Calibri"/>
                <a:sym typeface="Calibri"/>
              </a:rPr>
              <a:t>Breaking Down Barriers to Operationalization:</a:t>
            </a:r>
          </a:p>
          <a:p>
            <a:r>
              <a:rPr lang="en-US" sz="3600" i="1" dirty="0">
                <a:solidFill>
                  <a:schemeClr val="bg1"/>
                </a:solidFill>
                <a:ea typeface="Calibri"/>
                <a:cs typeface="Calibri"/>
                <a:sym typeface="Calibri"/>
              </a:rPr>
              <a:t>NASA’s AAM Ecosystem Approach </a:t>
            </a:r>
          </a:p>
          <a:p>
            <a:pPr lvl="0"/>
            <a:r>
              <a:rPr lang="en-US" sz="3600" i="1" dirty="0">
                <a:solidFill>
                  <a:schemeClr val="bg1"/>
                </a:solidFill>
                <a:ea typeface="Calibri"/>
                <a:cs typeface="Calibri"/>
                <a:sym typeface="Calibri"/>
              </a:rPr>
              <a:t>November 17, 2021		</a:t>
            </a:r>
          </a:p>
        </p:txBody>
      </p:sp>
      <p:sp>
        <p:nvSpPr>
          <p:cNvPr id="8" name="Date Placeholder 3">
            <a:extLst>
              <a:ext uri="{FF2B5EF4-FFF2-40B4-BE49-F238E27FC236}">
                <a16:creationId xmlns:a16="http://schemas.microsoft.com/office/drawing/2014/main" id="{6BB2DD33-3E9F-44E3-976E-D73B76831291}"/>
              </a:ext>
            </a:extLst>
          </p:cNvPr>
          <p:cNvSpPr>
            <a:spLocks noGrp="1"/>
          </p:cNvSpPr>
          <p:nvPr>
            <p:ph type="dt" sz="half" idx="10"/>
          </p:nvPr>
        </p:nvSpPr>
        <p:spPr>
          <a:xfrm>
            <a:off x="108011" y="6636638"/>
            <a:ext cx="1040673"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www.nasa.gov   |</a:t>
            </a:r>
            <a:endParaRPr lang="en-US" dirty="0">
              <a:solidFill>
                <a:schemeClr val="bg1"/>
              </a:solidFill>
            </a:endParaRPr>
          </a:p>
        </p:txBody>
      </p:sp>
    </p:spTree>
    <p:extLst>
      <p:ext uri="{BB962C8B-B14F-4D97-AF65-F5344CB8AC3E}">
        <p14:creationId xmlns:p14="http://schemas.microsoft.com/office/powerpoint/2010/main" val="1295348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B0624-F3C0-C34E-8D91-1096F4E641D2}"/>
              </a:ext>
            </a:extLst>
          </p:cNvPr>
          <p:cNvSpPr>
            <a:spLocks noGrp="1"/>
          </p:cNvSpPr>
          <p:nvPr>
            <p:ph type="title"/>
          </p:nvPr>
        </p:nvSpPr>
        <p:spPr/>
        <p:txBody>
          <a:bodyPr/>
          <a:lstStyle/>
          <a:p>
            <a:r>
              <a:rPr lang="en-US" dirty="0"/>
              <a:t>AAM Ecosystem Working Groups</a:t>
            </a:r>
          </a:p>
        </p:txBody>
      </p:sp>
      <p:sp>
        <p:nvSpPr>
          <p:cNvPr id="25" name="Rectangle 24">
            <a:extLst>
              <a:ext uri="{FF2B5EF4-FFF2-40B4-BE49-F238E27FC236}">
                <a16:creationId xmlns:a16="http://schemas.microsoft.com/office/drawing/2014/main" id="{0697CAE6-53CA-7645-882C-F9A844909C22}"/>
              </a:ext>
            </a:extLst>
          </p:cNvPr>
          <p:cNvSpPr/>
          <p:nvPr/>
        </p:nvSpPr>
        <p:spPr>
          <a:xfrm>
            <a:off x="90" y="6024602"/>
            <a:ext cx="12191821" cy="847073"/>
          </a:xfrm>
          <a:prstGeom prst="rect">
            <a:avLst/>
          </a:prstGeom>
          <a:solidFill>
            <a:schemeClr val="accent1">
              <a:lumMod val="75000"/>
            </a:scheme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err="1">
              <a:ln>
                <a:noFill/>
              </a:ln>
              <a:solidFill>
                <a:prstClr val="black"/>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F559F4C0-22F8-7E45-8822-B649A5E912CF}"/>
              </a:ext>
            </a:extLst>
          </p:cNvPr>
          <p:cNvSpPr txBox="1">
            <a:spLocks/>
          </p:cNvSpPr>
          <p:nvPr/>
        </p:nvSpPr>
        <p:spPr>
          <a:xfrm>
            <a:off x="162074" y="6069163"/>
            <a:ext cx="11803411" cy="738664"/>
          </a:xfrm>
          <a:prstGeom prst="rect">
            <a:avLst/>
          </a:prstGeom>
          <a:effectLst/>
        </p:spPr>
        <p:txBody>
          <a:bodyPr vert="horz" wrap="square" lIns="0" tIns="0" rIns="0"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gn="ctr">
              <a:buClr>
                <a:srgbClr val="1F497D"/>
              </a:buClr>
            </a:pPr>
            <a:r>
              <a:rPr sz="2400">
                <a:solidFill>
                  <a:prstClr val="white"/>
                </a:solidFill>
                <a:cs typeface="Arial" panose="020B0604020202020204" pitchFamily="34" charset="0"/>
              </a:rPr>
              <a:t>Accelerate the development of safe and scalable AAM flight operations </a:t>
            </a:r>
            <a:br>
              <a:rPr sz="2400">
                <a:solidFill>
                  <a:prstClr val="white"/>
                </a:solidFill>
                <a:cs typeface="Arial" panose="020B0604020202020204" pitchFamily="34" charset="0"/>
              </a:rPr>
            </a:br>
            <a:r>
              <a:rPr sz="2400">
                <a:solidFill>
                  <a:prstClr val="white"/>
                </a:solidFill>
                <a:cs typeface="Arial" panose="020B0604020202020204" pitchFamily="34" charset="0"/>
              </a:rPr>
              <a:t>by bringing together the broad and diverse ecosystem</a:t>
            </a:r>
          </a:p>
        </p:txBody>
      </p:sp>
      <p:grpSp>
        <p:nvGrpSpPr>
          <p:cNvPr id="27" name="Group 26">
            <a:extLst>
              <a:ext uri="{FF2B5EF4-FFF2-40B4-BE49-F238E27FC236}">
                <a16:creationId xmlns:a16="http://schemas.microsoft.com/office/drawing/2014/main" id="{6088B77D-BACF-AA46-881F-6DAEACC41D72}"/>
              </a:ext>
            </a:extLst>
          </p:cNvPr>
          <p:cNvGrpSpPr/>
          <p:nvPr/>
        </p:nvGrpSpPr>
        <p:grpSpPr>
          <a:xfrm rot="379708">
            <a:off x="3023402" y="678567"/>
            <a:ext cx="6086954" cy="4519716"/>
            <a:chOff x="3145101" y="1493432"/>
            <a:chExt cx="6299638" cy="4555136"/>
          </a:xfrm>
        </p:grpSpPr>
        <p:pic>
          <p:nvPicPr>
            <p:cNvPr id="28" name="Picture 27" descr="A close up of a sign&#10;&#10;Description automatically generated">
              <a:extLst>
                <a:ext uri="{FF2B5EF4-FFF2-40B4-BE49-F238E27FC236}">
                  <a16:creationId xmlns:a16="http://schemas.microsoft.com/office/drawing/2014/main" id="{7ABF2B59-1425-DB41-BD4F-8593D41111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5101" y="1493432"/>
              <a:ext cx="6299638" cy="4062036"/>
            </a:xfrm>
            <a:prstGeom prst="rect">
              <a:avLst/>
            </a:prstGeom>
          </p:spPr>
        </p:pic>
        <p:pic>
          <p:nvPicPr>
            <p:cNvPr id="29" name="Graphic 28" descr="Arrow Rotate right">
              <a:extLst>
                <a:ext uri="{FF2B5EF4-FFF2-40B4-BE49-F238E27FC236}">
                  <a16:creationId xmlns:a16="http://schemas.microsoft.com/office/drawing/2014/main" id="{342CEE51-0B41-C645-8919-B9FF0CDC493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710594">
              <a:off x="3618169" y="2030047"/>
              <a:ext cx="1523338" cy="1421783"/>
            </a:xfrm>
            <a:prstGeom prst="rect">
              <a:avLst/>
            </a:prstGeom>
          </p:spPr>
        </p:pic>
        <p:pic>
          <p:nvPicPr>
            <p:cNvPr id="30" name="Graphic 29" descr="Arrow Rotate right">
              <a:extLst>
                <a:ext uri="{FF2B5EF4-FFF2-40B4-BE49-F238E27FC236}">
                  <a16:creationId xmlns:a16="http://schemas.microsoft.com/office/drawing/2014/main" id="{607BEA18-7250-254F-A7CF-CF003A786BC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096198">
              <a:off x="7361771" y="1974693"/>
              <a:ext cx="1523338" cy="1421783"/>
            </a:xfrm>
            <a:prstGeom prst="rect">
              <a:avLst/>
            </a:prstGeom>
          </p:spPr>
        </p:pic>
        <p:pic>
          <p:nvPicPr>
            <p:cNvPr id="31" name="Graphic 30" descr="Arrow Rotate right">
              <a:extLst>
                <a:ext uri="{FF2B5EF4-FFF2-40B4-BE49-F238E27FC236}">
                  <a16:creationId xmlns:a16="http://schemas.microsoft.com/office/drawing/2014/main" id="{00F9FC1D-1573-B24F-854B-F3CC578DC1A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0145087">
              <a:off x="5765806" y="4626785"/>
              <a:ext cx="1523338" cy="1421783"/>
            </a:xfrm>
            <a:prstGeom prst="rect">
              <a:avLst/>
            </a:prstGeom>
          </p:spPr>
        </p:pic>
      </p:grpSp>
      <p:sp>
        <p:nvSpPr>
          <p:cNvPr id="32" name="TextBox 31">
            <a:extLst>
              <a:ext uri="{FF2B5EF4-FFF2-40B4-BE49-F238E27FC236}">
                <a16:creationId xmlns:a16="http://schemas.microsoft.com/office/drawing/2014/main" id="{F6738C8F-AF8D-CE4E-9D51-31EACF412245}"/>
              </a:ext>
            </a:extLst>
          </p:cNvPr>
          <p:cNvSpPr txBox="1"/>
          <p:nvPr/>
        </p:nvSpPr>
        <p:spPr>
          <a:xfrm>
            <a:off x="8379405" y="3228860"/>
            <a:ext cx="3862690" cy="646331"/>
          </a:xfrm>
          <a:prstGeom prst="rect">
            <a:avLst/>
          </a:prstGeom>
          <a:noFill/>
        </p:spPr>
        <p:txBody>
          <a:bodyPr wrap="square" rtlCol="0" anchor="ctr">
            <a:spAutoFit/>
          </a:bodyPr>
          <a:lstStyle/>
          <a:p>
            <a:pPr lvl="1"/>
            <a:r>
              <a:rPr lang="en-US">
                <a:solidFill>
                  <a:prstClr val="black"/>
                </a:solidFill>
                <a:cs typeface="Arial" panose="020B0604020202020204" pitchFamily="34" charset="0"/>
              </a:rPr>
              <a:t>Develop AAM system and architecture requirements </a:t>
            </a:r>
          </a:p>
        </p:txBody>
      </p:sp>
      <p:sp>
        <p:nvSpPr>
          <p:cNvPr id="33" name="TextBox 32">
            <a:extLst>
              <a:ext uri="{FF2B5EF4-FFF2-40B4-BE49-F238E27FC236}">
                <a16:creationId xmlns:a16="http://schemas.microsoft.com/office/drawing/2014/main" id="{2ED5C22A-DC62-0B4D-9904-26B1AD21A062}"/>
              </a:ext>
            </a:extLst>
          </p:cNvPr>
          <p:cNvSpPr txBox="1"/>
          <p:nvPr/>
        </p:nvSpPr>
        <p:spPr>
          <a:xfrm>
            <a:off x="3387336" y="5088779"/>
            <a:ext cx="5417329" cy="369332"/>
          </a:xfrm>
          <a:prstGeom prst="rect">
            <a:avLst/>
          </a:prstGeom>
          <a:noFill/>
        </p:spPr>
        <p:txBody>
          <a:bodyPr wrap="square" rtlCol="0" anchor="ctr">
            <a:spAutoFit/>
          </a:bodyPr>
          <a:lstStyle/>
          <a:p>
            <a:pPr lvl="1"/>
            <a:r>
              <a:rPr lang="en-US" i="1">
                <a:solidFill>
                  <a:prstClr val="black"/>
                </a:solidFill>
                <a:cs typeface="Arial" panose="020B0604020202020204" pitchFamily="34" charset="0"/>
              </a:rPr>
              <a:t>Form a connected stakeholder community</a:t>
            </a:r>
          </a:p>
        </p:txBody>
      </p:sp>
      <p:sp>
        <p:nvSpPr>
          <p:cNvPr id="34" name="TextBox 33">
            <a:extLst>
              <a:ext uri="{FF2B5EF4-FFF2-40B4-BE49-F238E27FC236}">
                <a16:creationId xmlns:a16="http://schemas.microsoft.com/office/drawing/2014/main" id="{75F2F30D-543F-5249-8D38-5123A7A7CA34}"/>
              </a:ext>
            </a:extLst>
          </p:cNvPr>
          <p:cNvSpPr txBox="1"/>
          <p:nvPr/>
        </p:nvSpPr>
        <p:spPr>
          <a:xfrm>
            <a:off x="8379405" y="1304852"/>
            <a:ext cx="3766405" cy="1200329"/>
          </a:xfrm>
          <a:prstGeom prst="rect">
            <a:avLst/>
          </a:prstGeom>
          <a:noFill/>
        </p:spPr>
        <p:txBody>
          <a:bodyPr wrap="square" rtlCol="0" anchor="ctr">
            <a:spAutoFit/>
          </a:bodyPr>
          <a:lstStyle/>
          <a:p>
            <a:pPr lvl="1"/>
            <a:endParaRPr lang="en-US">
              <a:solidFill>
                <a:prstClr val="black"/>
              </a:solidFill>
              <a:cs typeface="Arial" panose="020B0604020202020204" pitchFamily="34" charset="0"/>
            </a:endParaRPr>
          </a:p>
          <a:p>
            <a:pPr lvl="1"/>
            <a:r>
              <a:rPr lang="en-US">
                <a:solidFill>
                  <a:prstClr val="black"/>
                </a:solidFill>
                <a:cs typeface="Arial" panose="020B0604020202020204" pitchFamily="34" charset="0"/>
              </a:rPr>
              <a:t>Collectively identify and investigate key hurdles and associated needs</a:t>
            </a:r>
          </a:p>
        </p:txBody>
      </p:sp>
      <p:sp>
        <p:nvSpPr>
          <p:cNvPr id="35" name="TextBox 34">
            <a:extLst>
              <a:ext uri="{FF2B5EF4-FFF2-40B4-BE49-F238E27FC236}">
                <a16:creationId xmlns:a16="http://schemas.microsoft.com/office/drawing/2014/main" id="{9D0378B1-355D-8046-B709-B5BA6178442C}"/>
              </a:ext>
            </a:extLst>
          </p:cNvPr>
          <p:cNvSpPr txBox="1"/>
          <p:nvPr/>
        </p:nvSpPr>
        <p:spPr>
          <a:xfrm>
            <a:off x="152400" y="2138351"/>
            <a:ext cx="3862690" cy="923330"/>
          </a:xfrm>
          <a:prstGeom prst="rect">
            <a:avLst/>
          </a:prstGeom>
          <a:noFill/>
        </p:spPr>
        <p:txBody>
          <a:bodyPr wrap="square" rtlCol="0" anchor="ctr">
            <a:spAutoFit/>
          </a:bodyPr>
          <a:lstStyle/>
          <a:p>
            <a:pPr lvl="1"/>
            <a:endParaRPr lang="en-US">
              <a:solidFill>
                <a:prstClr val="black"/>
              </a:solidFill>
              <a:cs typeface="Arial" panose="020B0604020202020204" pitchFamily="34" charset="0"/>
            </a:endParaRPr>
          </a:p>
          <a:p>
            <a:pPr marL="14288" lvl="1"/>
            <a:r>
              <a:rPr lang="en-US">
                <a:solidFill>
                  <a:prstClr val="black"/>
                </a:solidFill>
                <a:cs typeface="Arial" panose="020B0604020202020204" pitchFamily="34" charset="0"/>
              </a:rPr>
              <a:t>Learn about NASA’s research and planned transition paths</a:t>
            </a:r>
          </a:p>
        </p:txBody>
      </p:sp>
      <p:sp>
        <p:nvSpPr>
          <p:cNvPr id="36" name="TextBox 35">
            <a:extLst>
              <a:ext uri="{FF2B5EF4-FFF2-40B4-BE49-F238E27FC236}">
                <a16:creationId xmlns:a16="http://schemas.microsoft.com/office/drawing/2014/main" id="{5B4359DC-3B54-104A-A75C-C8A6768D83EB}"/>
              </a:ext>
            </a:extLst>
          </p:cNvPr>
          <p:cNvSpPr txBox="1"/>
          <p:nvPr/>
        </p:nvSpPr>
        <p:spPr>
          <a:xfrm>
            <a:off x="152400" y="1065295"/>
            <a:ext cx="3444083" cy="646331"/>
          </a:xfrm>
          <a:prstGeom prst="rect">
            <a:avLst/>
          </a:prstGeom>
          <a:noFill/>
        </p:spPr>
        <p:txBody>
          <a:bodyPr wrap="square" rtlCol="0" anchor="ctr">
            <a:spAutoFit/>
          </a:bodyPr>
          <a:lstStyle/>
          <a:p>
            <a:pPr marL="14288" lvl="1"/>
            <a:r>
              <a:rPr lang="en-US">
                <a:solidFill>
                  <a:prstClr val="black"/>
                </a:solidFill>
                <a:cs typeface="Arial" panose="020B0604020202020204" pitchFamily="34" charset="0"/>
              </a:rPr>
              <a:t>Align on a common vision </a:t>
            </a:r>
            <a:br>
              <a:rPr lang="en-US">
                <a:solidFill>
                  <a:prstClr val="black"/>
                </a:solidFill>
                <a:cs typeface="Arial" panose="020B0604020202020204" pitchFamily="34" charset="0"/>
              </a:rPr>
            </a:br>
            <a:r>
              <a:rPr lang="en-US">
                <a:solidFill>
                  <a:prstClr val="black"/>
                </a:solidFill>
                <a:cs typeface="Arial" panose="020B0604020202020204" pitchFamily="34" charset="0"/>
              </a:rPr>
              <a:t>for AAM</a:t>
            </a:r>
          </a:p>
        </p:txBody>
      </p:sp>
      <p:sp>
        <p:nvSpPr>
          <p:cNvPr id="37" name="TextBox 36">
            <a:extLst>
              <a:ext uri="{FF2B5EF4-FFF2-40B4-BE49-F238E27FC236}">
                <a16:creationId xmlns:a16="http://schemas.microsoft.com/office/drawing/2014/main" id="{3A747F81-AB5D-C14B-804A-F9A26F841E64}"/>
              </a:ext>
            </a:extLst>
          </p:cNvPr>
          <p:cNvSpPr txBox="1"/>
          <p:nvPr/>
        </p:nvSpPr>
        <p:spPr>
          <a:xfrm>
            <a:off x="176393" y="3834830"/>
            <a:ext cx="3508787" cy="646331"/>
          </a:xfrm>
          <a:prstGeom prst="rect">
            <a:avLst/>
          </a:prstGeom>
          <a:noFill/>
        </p:spPr>
        <p:txBody>
          <a:bodyPr wrap="square" rtlCol="0" anchor="ctr">
            <a:spAutoFit/>
          </a:bodyPr>
          <a:lstStyle/>
          <a:p>
            <a:pPr marL="14288" lvl="1"/>
            <a:r>
              <a:rPr lang="en-US">
                <a:solidFill>
                  <a:prstClr val="black"/>
                </a:solidFill>
                <a:cs typeface="Arial" panose="020B0604020202020204" pitchFamily="34" charset="0"/>
              </a:rPr>
              <a:t>Adopt a strategy for engaging the public on AAM</a:t>
            </a:r>
          </a:p>
        </p:txBody>
      </p:sp>
      <p:sp>
        <p:nvSpPr>
          <p:cNvPr id="38" name="TextBox 37">
            <a:extLst>
              <a:ext uri="{FF2B5EF4-FFF2-40B4-BE49-F238E27FC236}">
                <a16:creationId xmlns:a16="http://schemas.microsoft.com/office/drawing/2014/main" id="{BC0660A9-E326-2C45-97C6-CAA20FA02FE3}"/>
              </a:ext>
            </a:extLst>
          </p:cNvPr>
          <p:cNvSpPr txBox="1"/>
          <p:nvPr/>
        </p:nvSpPr>
        <p:spPr>
          <a:xfrm>
            <a:off x="8849012" y="4524143"/>
            <a:ext cx="3244521" cy="646331"/>
          </a:xfrm>
          <a:prstGeom prst="rect">
            <a:avLst/>
          </a:prstGeom>
          <a:noFill/>
        </p:spPr>
        <p:txBody>
          <a:bodyPr wrap="square" rtlCol="0" anchor="ctr">
            <a:spAutoFit/>
          </a:bodyPr>
          <a:lstStyle/>
          <a:p>
            <a:pPr marL="14288" lvl="1"/>
            <a:r>
              <a:rPr lang="en-US">
                <a:solidFill>
                  <a:prstClr val="black"/>
                </a:solidFill>
                <a:cs typeface="Arial" panose="020B0604020202020204" pitchFamily="34" charset="0"/>
              </a:rPr>
              <a:t>Support regulatory and standards development</a:t>
            </a:r>
          </a:p>
        </p:txBody>
      </p:sp>
      <p:cxnSp>
        <p:nvCxnSpPr>
          <p:cNvPr id="39" name="Straight Connector 38">
            <a:extLst>
              <a:ext uri="{FF2B5EF4-FFF2-40B4-BE49-F238E27FC236}">
                <a16:creationId xmlns:a16="http://schemas.microsoft.com/office/drawing/2014/main" id="{51D7EA2B-16E9-5F4B-85B3-00F652CD85C9}"/>
              </a:ext>
            </a:extLst>
          </p:cNvPr>
          <p:cNvCxnSpPr>
            <a:cxnSpLocks/>
          </p:cNvCxnSpPr>
          <p:nvPr/>
        </p:nvCxnSpPr>
        <p:spPr>
          <a:xfrm>
            <a:off x="0" y="1762554"/>
            <a:ext cx="3458747" cy="0"/>
          </a:xfrm>
          <a:prstGeom prst="line">
            <a:avLst/>
          </a:prstGeom>
          <a:noFill/>
          <a:ln w="9525" cap="flat" cmpd="sng" algn="ctr">
            <a:solidFill>
              <a:srgbClr val="4F81BD"/>
            </a:solidFill>
            <a:prstDash val="solid"/>
          </a:ln>
          <a:effectLst/>
        </p:spPr>
      </p:cxnSp>
      <p:cxnSp>
        <p:nvCxnSpPr>
          <p:cNvPr id="40" name="Straight Connector 39">
            <a:extLst>
              <a:ext uri="{FF2B5EF4-FFF2-40B4-BE49-F238E27FC236}">
                <a16:creationId xmlns:a16="http://schemas.microsoft.com/office/drawing/2014/main" id="{C6D470E9-1794-E540-B8F4-B126EE7DBFAC}"/>
              </a:ext>
            </a:extLst>
          </p:cNvPr>
          <p:cNvCxnSpPr>
            <a:cxnSpLocks/>
          </p:cNvCxnSpPr>
          <p:nvPr/>
        </p:nvCxnSpPr>
        <p:spPr>
          <a:xfrm>
            <a:off x="0" y="3183761"/>
            <a:ext cx="3458747" cy="0"/>
          </a:xfrm>
          <a:prstGeom prst="line">
            <a:avLst/>
          </a:prstGeom>
          <a:noFill/>
          <a:ln w="9525" cap="flat" cmpd="sng" algn="ctr">
            <a:solidFill>
              <a:srgbClr val="4F81BD"/>
            </a:solidFill>
            <a:prstDash val="solid"/>
          </a:ln>
          <a:effectLst/>
        </p:spPr>
      </p:cxnSp>
      <p:cxnSp>
        <p:nvCxnSpPr>
          <p:cNvPr id="41" name="Straight Connector 40">
            <a:extLst>
              <a:ext uri="{FF2B5EF4-FFF2-40B4-BE49-F238E27FC236}">
                <a16:creationId xmlns:a16="http://schemas.microsoft.com/office/drawing/2014/main" id="{387029C8-186B-5B41-BE12-C64277844D9C}"/>
              </a:ext>
            </a:extLst>
          </p:cNvPr>
          <p:cNvCxnSpPr>
            <a:cxnSpLocks/>
          </p:cNvCxnSpPr>
          <p:nvPr/>
        </p:nvCxnSpPr>
        <p:spPr>
          <a:xfrm>
            <a:off x="8741900" y="2657699"/>
            <a:ext cx="3458747" cy="0"/>
          </a:xfrm>
          <a:prstGeom prst="line">
            <a:avLst/>
          </a:prstGeom>
          <a:noFill/>
          <a:ln w="9525" cap="flat" cmpd="sng" algn="ctr">
            <a:solidFill>
              <a:srgbClr val="4F81BD"/>
            </a:solidFill>
            <a:prstDash val="solid"/>
          </a:ln>
          <a:effectLst/>
        </p:spPr>
      </p:cxnSp>
      <p:cxnSp>
        <p:nvCxnSpPr>
          <p:cNvPr id="42" name="Straight Connector 41">
            <a:extLst>
              <a:ext uri="{FF2B5EF4-FFF2-40B4-BE49-F238E27FC236}">
                <a16:creationId xmlns:a16="http://schemas.microsoft.com/office/drawing/2014/main" id="{DEA50DE9-5A3C-474E-8FD4-BCA15AB9F182}"/>
              </a:ext>
            </a:extLst>
          </p:cNvPr>
          <p:cNvCxnSpPr>
            <a:cxnSpLocks/>
          </p:cNvCxnSpPr>
          <p:nvPr/>
        </p:nvCxnSpPr>
        <p:spPr>
          <a:xfrm>
            <a:off x="8741900" y="3950567"/>
            <a:ext cx="3458747" cy="0"/>
          </a:xfrm>
          <a:prstGeom prst="line">
            <a:avLst/>
          </a:prstGeom>
          <a:noFill/>
          <a:ln w="9525" cap="flat" cmpd="sng" algn="ctr">
            <a:solidFill>
              <a:srgbClr val="4F81BD"/>
            </a:solidFill>
            <a:prstDash val="solid"/>
          </a:ln>
          <a:effectLst/>
        </p:spPr>
      </p:cxnSp>
      <p:cxnSp>
        <p:nvCxnSpPr>
          <p:cNvPr id="43" name="Straight Connector 42">
            <a:extLst>
              <a:ext uri="{FF2B5EF4-FFF2-40B4-BE49-F238E27FC236}">
                <a16:creationId xmlns:a16="http://schemas.microsoft.com/office/drawing/2014/main" id="{8362669D-F5F8-1B4A-9E18-B7ECD609A3D3}"/>
              </a:ext>
            </a:extLst>
          </p:cNvPr>
          <p:cNvCxnSpPr>
            <a:cxnSpLocks/>
          </p:cNvCxnSpPr>
          <p:nvPr/>
        </p:nvCxnSpPr>
        <p:spPr>
          <a:xfrm>
            <a:off x="0" y="4540176"/>
            <a:ext cx="3458747" cy="0"/>
          </a:xfrm>
          <a:prstGeom prst="line">
            <a:avLst/>
          </a:prstGeom>
          <a:noFill/>
          <a:ln w="9525" cap="flat" cmpd="sng" algn="ctr">
            <a:solidFill>
              <a:srgbClr val="4F81BD"/>
            </a:solidFill>
            <a:prstDash val="solid"/>
          </a:ln>
          <a:effectLst/>
        </p:spPr>
      </p:cxnSp>
      <p:cxnSp>
        <p:nvCxnSpPr>
          <p:cNvPr id="44" name="Straight Connector 43">
            <a:extLst>
              <a:ext uri="{FF2B5EF4-FFF2-40B4-BE49-F238E27FC236}">
                <a16:creationId xmlns:a16="http://schemas.microsoft.com/office/drawing/2014/main" id="{E9E1CC61-004E-7D46-861F-E6003D9743A9}"/>
              </a:ext>
            </a:extLst>
          </p:cNvPr>
          <p:cNvCxnSpPr>
            <a:cxnSpLocks/>
          </p:cNvCxnSpPr>
          <p:nvPr/>
        </p:nvCxnSpPr>
        <p:spPr>
          <a:xfrm>
            <a:off x="8741900" y="5260470"/>
            <a:ext cx="3458747" cy="0"/>
          </a:xfrm>
          <a:prstGeom prst="line">
            <a:avLst/>
          </a:prstGeom>
          <a:noFill/>
          <a:ln w="9525" cap="flat" cmpd="sng" algn="ctr">
            <a:solidFill>
              <a:srgbClr val="4F81BD"/>
            </a:solidFill>
            <a:prstDash val="solid"/>
          </a:ln>
          <a:effectLst/>
        </p:spPr>
      </p:cxnSp>
      <p:sp>
        <p:nvSpPr>
          <p:cNvPr id="4" name="Slide Number Placeholder 3">
            <a:extLst>
              <a:ext uri="{FF2B5EF4-FFF2-40B4-BE49-F238E27FC236}">
                <a16:creationId xmlns:a16="http://schemas.microsoft.com/office/drawing/2014/main" id="{9C57EA4B-CE8C-2146-B48F-6982F5697613}"/>
              </a:ext>
            </a:extLst>
          </p:cNvPr>
          <p:cNvSpPr>
            <a:spLocks noGrp="1"/>
          </p:cNvSpPr>
          <p:nvPr>
            <p:ph type="sldNum" sz="quarter" idx="12"/>
          </p:nvPr>
        </p:nvSpPr>
        <p:spPr/>
        <p:txBody>
          <a:bodyPr/>
          <a:lstStyle/>
          <a:p>
            <a:fld id="{B8AA1CF0-2751-9942-BBAA-4C77DDDF2B1B}" type="slidenum">
              <a:rPr lang="en-US" smtClean="0">
                <a:solidFill>
                  <a:schemeClr val="bg1"/>
                </a:solidFill>
              </a:rPr>
              <a:pPr/>
              <a:t>10</a:t>
            </a:fld>
            <a:endParaRPr lang="en-US">
              <a:solidFill>
                <a:schemeClr val="bg1"/>
              </a:solidFill>
            </a:endParaRPr>
          </a:p>
        </p:txBody>
      </p:sp>
      <p:sp>
        <p:nvSpPr>
          <p:cNvPr id="3" name="TextBox 2">
            <a:extLst>
              <a:ext uri="{FF2B5EF4-FFF2-40B4-BE49-F238E27FC236}">
                <a16:creationId xmlns:a16="http://schemas.microsoft.com/office/drawing/2014/main" id="{BD959054-0C5A-4855-A292-DDE2681F445A}"/>
              </a:ext>
            </a:extLst>
          </p:cNvPr>
          <p:cNvSpPr txBox="1"/>
          <p:nvPr/>
        </p:nvSpPr>
        <p:spPr>
          <a:xfrm>
            <a:off x="299044" y="5566117"/>
            <a:ext cx="11593912" cy="400110"/>
          </a:xfrm>
          <a:prstGeom prst="rect">
            <a:avLst/>
          </a:prstGeom>
          <a:noFill/>
        </p:spPr>
        <p:txBody>
          <a:bodyPr wrap="square" rtlCol="0">
            <a:spAutoFit/>
          </a:bodyPr>
          <a:lstStyle/>
          <a:p>
            <a:pPr algn="ctr"/>
            <a:r>
              <a:rPr lang="en-US" sz="2000" b="1"/>
              <a:t>See </a:t>
            </a:r>
            <a:r>
              <a:rPr lang="en-US" sz="2000" b="1">
                <a:hlinkClick r:id="rId10"/>
              </a:rPr>
              <a:t>https://nari.arc.nasa.gov/aam-portal/</a:t>
            </a:r>
            <a:r>
              <a:rPr lang="en-US" sz="2000" b="1"/>
              <a:t> for more information</a:t>
            </a:r>
          </a:p>
        </p:txBody>
      </p:sp>
    </p:spTree>
    <p:extLst>
      <p:ext uri="{BB962C8B-B14F-4D97-AF65-F5344CB8AC3E}">
        <p14:creationId xmlns:p14="http://schemas.microsoft.com/office/powerpoint/2010/main" val="2774704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21B88-7619-4C92-8119-E542AA6D755D}"/>
              </a:ext>
            </a:extLst>
          </p:cNvPr>
          <p:cNvSpPr>
            <a:spLocks noGrp="1"/>
          </p:cNvSpPr>
          <p:nvPr>
            <p:ph type="title"/>
          </p:nvPr>
        </p:nvSpPr>
        <p:spPr>
          <a:xfrm>
            <a:off x="1131663" y="72612"/>
            <a:ext cx="10322400" cy="499840"/>
          </a:xfrm>
        </p:spPr>
        <p:txBody>
          <a:bodyPr>
            <a:noAutofit/>
          </a:bodyPr>
          <a:lstStyle/>
          <a:p>
            <a:r>
              <a:rPr lang="en-US" dirty="0"/>
              <a:t>NASA AAM MBSE Framework</a:t>
            </a:r>
          </a:p>
        </p:txBody>
      </p:sp>
      <p:sp>
        <p:nvSpPr>
          <p:cNvPr id="12" name="TextBox 11">
            <a:extLst>
              <a:ext uri="{FF2B5EF4-FFF2-40B4-BE49-F238E27FC236}">
                <a16:creationId xmlns:a16="http://schemas.microsoft.com/office/drawing/2014/main" id="{A85FF3AB-E51D-409F-ADDC-4091B519FDDB}"/>
              </a:ext>
            </a:extLst>
          </p:cNvPr>
          <p:cNvSpPr txBox="1"/>
          <p:nvPr/>
        </p:nvSpPr>
        <p:spPr>
          <a:xfrm>
            <a:off x="4239964" y="5332582"/>
            <a:ext cx="7451783" cy="1400383"/>
          </a:xfrm>
          <a:prstGeom prst="rect">
            <a:avLst/>
          </a:prstGeom>
          <a:solidFill>
            <a:schemeClr val="accent3">
              <a:lumMod val="40000"/>
              <a:lumOff val="60000"/>
            </a:schemeClr>
          </a:solidFill>
          <a:ln w="28575">
            <a:solidFill>
              <a:schemeClr val="accent3">
                <a:lumMod val="75000"/>
              </a:schemeClr>
            </a:solidFill>
          </a:ln>
          <a:effectLst/>
        </p:spPr>
        <p:txBody>
          <a:bodyPr wrap="square" rtlCol="0">
            <a:spAutoFit/>
          </a:bodyPr>
          <a:lstStyle/>
          <a:p>
            <a:pPr algn="ctr" defTabSz="2400300">
              <a:spcAft>
                <a:spcPts val="600"/>
              </a:spcAft>
            </a:pPr>
            <a:r>
              <a:rPr lang="en-US" sz="1600" b="1" i="1" dirty="0">
                <a:latin typeface="Arial Narrow" panose="020B0606020202030204" pitchFamily="34" charset="0"/>
              </a:rPr>
              <a:t>AAM Mission Critical Commitment:</a:t>
            </a:r>
          </a:p>
          <a:p>
            <a:pPr algn="ctr"/>
            <a:r>
              <a:rPr lang="en-US" sz="1600" i="1" dirty="0">
                <a:latin typeface="Arial" panose="020B0604020202020204" pitchFamily="34" charset="0"/>
                <a:cs typeface="Arial" panose="020B0604020202020204" pitchFamily="34" charset="0"/>
              </a:rPr>
              <a:t>Based on NASA research and activities, the AAM Mission will deliver validated system architectures and recommended requirements for aircraft, airspace, and infrastructure systems to enable sustainable and scalable medium density advanced air mobility operations</a:t>
            </a:r>
            <a:endParaRPr lang="en-US" sz="16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EEB1379-3509-4D63-9AFA-626A2870218D}"/>
              </a:ext>
            </a:extLst>
          </p:cNvPr>
          <p:cNvSpPr txBox="1"/>
          <p:nvPr/>
        </p:nvSpPr>
        <p:spPr>
          <a:xfrm>
            <a:off x="8082917" y="4930975"/>
            <a:ext cx="2035126" cy="379784"/>
          </a:xfrm>
          <a:prstGeom prst="rect">
            <a:avLst/>
          </a:prstGeom>
          <a:noFill/>
        </p:spPr>
        <p:txBody>
          <a:bodyPr wrap="square" rtlCol="0">
            <a:spAutoFit/>
          </a:bodyPr>
          <a:lstStyle/>
          <a:p>
            <a:pPr algn="ctr">
              <a:lnSpc>
                <a:spcPts val="1100"/>
              </a:lnSpc>
            </a:pPr>
            <a:r>
              <a:rPr lang="en-US" sz="1200" i="1" dirty="0">
                <a:solidFill>
                  <a:schemeClr val="accent3">
                    <a:lumMod val="75000"/>
                  </a:schemeClr>
                </a:solidFill>
              </a:rPr>
              <a:t>AAM System and</a:t>
            </a:r>
          </a:p>
          <a:p>
            <a:pPr algn="ctr">
              <a:lnSpc>
                <a:spcPts val="1100"/>
              </a:lnSpc>
            </a:pPr>
            <a:r>
              <a:rPr lang="en-US" sz="1200" i="1" dirty="0">
                <a:solidFill>
                  <a:schemeClr val="accent3">
                    <a:lumMod val="75000"/>
                  </a:schemeClr>
                </a:solidFill>
              </a:rPr>
              <a:t>Architecture Requirements</a:t>
            </a:r>
          </a:p>
        </p:txBody>
      </p:sp>
      <p:sp>
        <p:nvSpPr>
          <p:cNvPr id="11" name="Arrow: Down 10">
            <a:extLst>
              <a:ext uri="{FF2B5EF4-FFF2-40B4-BE49-F238E27FC236}">
                <a16:creationId xmlns:a16="http://schemas.microsoft.com/office/drawing/2014/main" id="{94CF9BBB-7DE5-4F82-AB7D-B4FC5E65669F}"/>
              </a:ext>
            </a:extLst>
          </p:cNvPr>
          <p:cNvSpPr/>
          <p:nvPr/>
        </p:nvSpPr>
        <p:spPr>
          <a:xfrm>
            <a:off x="7791712" y="4913134"/>
            <a:ext cx="375659" cy="487022"/>
          </a:xfrm>
          <a:prstGeom prst="downArrow">
            <a:avLst/>
          </a:prstGeom>
          <a:gradFill>
            <a:gsLst>
              <a:gs pos="0">
                <a:schemeClr val="accent4">
                  <a:lumMod val="75000"/>
                </a:schemeClr>
              </a:gs>
              <a:gs pos="100000">
                <a:schemeClr val="accent3">
                  <a:lumMod val="50000"/>
                </a:schemeClr>
              </a:gs>
            </a:gsLst>
            <a:lin ang="5400000" scaled="1"/>
          </a:gra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Rectangle: Rounded Corners 251">
            <a:extLst>
              <a:ext uri="{FF2B5EF4-FFF2-40B4-BE49-F238E27FC236}">
                <a16:creationId xmlns:a16="http://schemas.microsoft.com/office/drawing/2014/main" id="{9995E7AC-16A5-5F4A-8456-359BFADACD1E}"/>
              </a:ext>
            </a:extLst>
          </p:cNvPr>
          <p:cNvSpPr/>
          <p:nvPr/>
        </p:nvSpPr>
        <p:spPr>
          <a:xfrm>
            <a:off x="175157" y="1196120"/>
            <a:ext cx="3703748" cy="4970319"/>
          </a:xfrm>
          <a:prstGeom prst="roundRect">
            <a:avLst/>
          </a:prstGeom>
          <a:solidFill>
            <a:schemeClr val="tx2"/>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i="1">
                <a:solidFill>
                  <a:schemeClr val="bg1"/>
                </a:solidFill>
              </a:rPr>
              <a:t>NASA is using a Model-based System Engineering approach to capture and organize the elements of a medium density/complexity “Book of Requirements and Guidelines (</a:t>
            </a:r>
            <a:r>
              <a:rPr lang="en-US" sz="2400" b="1" i="1" err="1">
                <a:solidFill>
                  <a:schemeClr val="bg1"/>
                </a:solidFill>
              </a:rPr>
              <a:t>BoRG</a:t>
            </a:r>
            <a:r>
              <a:rPr lang="en-US" sz="2400" b="1" i="1">
                <a:solidFill>
                  <a:schemeClr val="bg1"/>
                </a:solidFill>
              </a:rPr>
              <a:t>)”</a:t>
            </a:r>
            <a:endParaRPr lang="en-US" sz="2400" b="1" i="1">
              <a:solidFill>
                <a:srgbClr val="C00000"/>
              </a:solidFill>
            </a:endParaRPr>
          </a:p>
        </p:txBody>
      </p:sp>
      <p:sp>
        <p:nvSpPr>
          <p:cNvPr id="65" name="Slide Number Placeholder 3">
            <a:extLst>
              <a:ext uri="{FF2B5EF4-FFF2-40B4-BE49-F238E27FC236}">
                <a16:creationId xmlns:a16="http://schemas.microsoft.com/office/drawing/2014/main" id="{A372D27F-AC16-CC4F-8CE3-2C3B4C0060EF}"/>
              </a:ext>
            </a:extLst>
          </p:cNvPr>
          <p:cNvSpPr>
            <a:spLocks noGrp="1"/>
          </p:cNvSpPr>
          <p:nvPr>
            <p:ph type="sldNum" sz="quarter" idx="12"/>
          </p:nvPr>
        </p:nvSpPr>
        <p:spPr>
          <a:xfrm>
            <a:off x="11198897" y="6485303"/>
            <a:ext cx="978355" cy="264465"/>
          </a:xfrm>
        </p:spPr>
        <p:txBody>
          <a:bodyPr/>
          <a:lstStyle/>
          <a:p>
            <a:fld id="{4B5A7D23-5EA3-BB48-9A7E-29066237FEC6}" type="slidenum">
              <a:rPr lang="en-US" smtClean="0">
                <a:solidFill>
                  <a:prstClr val="black">
                    <a:tint val="75000"/>
                  </a:prstClr>
                </a:solidFill>
                <a:latin typeface="Calibri"/>
              </a:rPr>
              <a:pPr/>
              <a:t>11</a:t>
            </a:fld>
            <a:endParaRPr lang="en-US" dirty="0">
              <a:solidFill>
                <a:prstClr val="black">
                  <a:tint val="75000"/>
                </a:prstClr>
              </a:solidFill>
              <a:latin typeface="Calibri"/>
            </a:endParaRPr>
          </a:p>
        </p:txBody>
      </p:sp>
      <p:pic>
        <p:nvPicPr>
          <p:cNvPr id="5" name="Picture 4" descr="Diagram&#10;&#10;Description automatically generated">
            <a:extLst>
              <a:ext uri="{FF2B5EF4-FFF2-40B4-BE49-F238E27FC236}">
                <a16:creationId xmlns:a16="http://schemas.microsoft.com/office/drawing/2014/main" id="{CFE296B3-0830-C746-9D51-B389ACEF9DCD}"/>
              </a:ext>
            </a:extLst>
          </p:cNvPr>
          <p:cNvPicPr>
            <a:picLocks noChangeAspect="1"/>
          </p:cNvPicPr>
          <p:nvPr/>
        </p:nvPicPr>
        <p:blipFill>
          <a:blip r:embed="rId3"/>
          <a:stretch>
            <a:fillRect/>
          </a:stretch>
        </p:blipFill>
        <p:spPr>
          <a:xfrm>
            <a:off x="4698362" y="923661"/>
            <a:ext cx="6576361" cy="3954969"/>
          </a:xfrm>
          <a:prstGeom prst="rect">
            <a:avLst/>
          </a:prstGeom>
        </p:spPr>
      </p:pic>
    </p:spTree>
    <p:extLst>
      <p:ext uri="{BB962C8B-B14F-4D97-AF65-F5344CB8AC3E}">
        <p14:creationId xmlns:p14="http://schemas.microsoft.com/office/powerpoint/2010/main" val="3908771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EF128-76AE-8140-81ED-6F57FC00A839}"/>
              </a:ext>
            </a:extLst>
          </p:cNvPr>
          <p:cNvSpPr>
            <a:spLocks noGrp="1"/>
          </p:cNvSpPr>
          <p:nvPr>
            <p:ph type="title"/>
          </p:nvPr>
        </p:nvSpPr>
        <p:spPr/>
        <p:txBody>
          <a:bodyPr>
            <a:normAutofit/>
          </a:bodyPr>
          <a:lstStyle/>
          <a:p>
            <a:r>
              <a:rPr lang="en-US" dirty="0"/>
              <a:t>NASA AAM Ecosystem Approach</a:t>
            </a:r>
          </a:p>
        </p:txBody>
      </p:sp>
      <p:sp>
        <p:nvSpPr>
          <p:cNvPr id="3" name="TextBox 2">
            <a:extLst>
              <a:ext uri="{FF2B5EF4-FFF2-40B4-BE49-F238E27FC236}">
                <a16:creationId xmlns:a16="http://schemas.microsoft.com/office/drawing/2014/main" id="{1972BCC0-E719-1447-8929-36BE97682AF9}"/>
              </a:ext>
            </a:extLst>
          </p:cNvPr>
          <p:cNvSpPr txBox="1"/>
          <p:nvPr/>
        </p:nvSpPr>
        <p:spPr>
          <a:xfrm>
            <a:off x="457200" y="1021080"/>
            <a:ext cx="11130715"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AAM including UAM, public good missions</a:t>
            </a:r>
          </a:p>
          <a:p>
            <a:endParaRPr lang="en-US" sz="2400" dirty="0"/>
          </a:p>
          <a:p>
            <a:pPr marL="285750" indent="-285750">
              <a:buFont typeface="Arial" panose="020B0604020202020204" pitchFamily="34" charset="0"/>
              <a:buChar char="•"/>
            </a:pPr>
            <a:r>
              <a:rPr lang="en-US" sz="2400" dirty="0"/>
              <a:t>Decomposing AAM/UAM system into build-up series of goals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Building ecosystem of government, industry, community, academia to collectively address goals</a:t>
            </a:r>
          </a:p>
          <a:p>
            <a:endParaRPr lang="en-US" sz="2400" dirty="0"/>
          </a:p>
          <a:p>
            <a:pPr marL="285750" indent="-285750">
              <a:buFont typeface="Arial" panose="020B0604020202020204" pitchFamily="34" charset="0"/>
              <a:buChar char="•"/>
            </a:pPr>
            <a:r>
              <a:rPr lang="en-US" sz="2400" dirty="0"/>
              <a:t>Developing MBSE Reference Framework to share results with Ecosystem</a:t>
            </a:r>
          </a:p>
        </p:txBody>
      </p:sp>
      <p:sp>
        <p:nvSpPr>
          <p:cNvPr id="5" name="Slide Number Placeholder 3">
            <a:extLst>
              <a:ext uri="{FF2B5EF4-FFF2-40B4-BE49-F238E27FC236}">
                <a16:creationId xmlns:a16="http://schemas.microsoft.com/office/drawing/2014/main" id="{EFB3B98C-C97A-D04F-86DD-E71C0D14A983}"/>
              </a:ext>
            </a:extLst>
          </p:cNvPr>
          <p:cNvSpPr>
            <a:spLocks noGrp="1"/>
          </p:cNvSpPr>
          <p:nvPr>
            <p:ph type="sldNum" sz="quarter" idx="12"/>
          </p:nvPr>
        </p:nvSpPr>
        <p:spPr>
          <a:xfrm>
            <a:off x="11198897" y="6485303"/>
            <a:ext cx="978355" cy="264465"/>
          </a:xfrm>
        </p:spPr>
        <p:txBody>
          <a:bodyPr/>
          <a:lstStyle/>
          <a:p>
            <a:fld id="{4B5A7D23-5EA3-BB48-9A7E-29066237FEC6}" type="slidenum">
              <a:rPr lang="en-US" smtClean="0">
                <a:solidFill>
                  <a:prstClr val="black">
                    <a:tint val="75000"/>
                  </a:prstClr>
                </a:solidFill>
                <a:latin typeface="Calibri"/>
              </a:rPr>
              <a:pPr/>
              <a:t>12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6809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3FC3C-010F-4075-B327-917AB0515D7D}"/>
              </a:ext>
            </a:extLst>
          </p:cNvPr>
          <p:cNvSpPr>
            <a:spLocks noGrp="1"/>
          </p:cNvSpPr>
          <p:nvPr>
            <p:ph type="title"/>
          </p:nvPr>
        </p:nvSpPr>
        <p:spPr/>
        <p:txBody>
          <a:bodyPr>
            <a:normAutofit/>
          </a:bodyPr>
          <a:lstStyle/>
          <a:p>
            <a:r>
              <a:rPr lang="en-US" dirty="0"/>
              <a:t>Backup</a:t>
            </a:r>
          </a:p>
        </p:txBody>
      </p:sp>
      <p:sp>
        <p:nvSpPr>
          <p:cNvPr id="3" name="Slide Number Placeholder 2">
            <a:extLst>
              <a:ext uri="{FF2B5EF4-FFF2-40B4-BE49-F238E27FC236}">
                <a16:creationId xmlns:a16="http://schemas.microsoft.com/office/drawing/2014/main" id="{8556BE9A-3E7A-45C7-AD99-2031DC2D70CF}"/>
              </a:ext>
            </a:extLst>
          </p:cNvPr>
          <p:cNvSpPr>
            <a:spLocks noGrp="1"/>
          </p:cNvSpPr>
          <p:nvPr>
            <p:ph type="sldNum" sz="quarter" idx="12"/>
          </p:nvPr>
        </p:nvSpPr>
        <p:spPr/>
        <p:txBody>
          <a:bodyPr/>
          <a:lstStyle/>
          <a:p>
            <a:fld id="{4B5A7D23-5EA3-BB48-9A7E-29066237FEC6}" type="slidenum">
              <a:rPr lang="en-US" smtClean="0">
                <a:solidFill>
                  <a:prstClr val="black">
                    <a:tint val="75000"/>
                  </a:prstClr>
                </a:solidFill>
                <a:latin typeface="Calibri"/>
              </a:rPr>
              <a:pPr/>
              <a:t>13</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70467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Advanced Air Mobility (AAM)</a:t>
            </a:r>
          </a:p>
        </p:txBody>
      </p:sp>
      <p:sp>
        <p:nvSpPr>
          <p:cNvPr id="3" name="Content Placeholder 2"/>
          <p:cNvSpPr>
            <a:spLocks noGrp="1"/>
          </p:cNvSpPr>
          <p:nvPr>
            <p:ph idx="1"/>
          </p:nvPr>
        </p:nvSpPr>
        <p:spPr>
          <a:xfrm>
            <a:off x="169815" y="2595616"/>
            <a:ext cx="6417218" cy="4050580"/>
          </a:xfrm>
        </p:spPr>
        <p:txBody>
          <a:bodyPr>
            <a:normAutofit fontScale="92500" lnSpcReduction="10000"/>
          </a:bodyPr>
          <a:lstStyle/>
          <a:p>
            <a:endParaRPr lang="en-US" sz="900" dirty="0"/>
          </a:p>
          <a:p>
            <a:r>
              <a:rPr lang="en-US" dirty="0"/>
              <a:t>Includes “rural” and “urban” applications</a:t>
            </a:r>
          </a:p>
          <a:p>
            <a:pPr lvl="1"/>
            <a:r>
              <a:rPr lang="en-US" dirty="0"/>
              <a:t>Cargo transport, pax-carrying, aerial work, etc. </a:t>
            </a:r>
          </a:p>
          <a:p>
            <a:pPr lvl="1"/>
            <a:r>
              <a:rPr lang="en-US" dirty="0"/>
              <a:t>eVTOL, sUAS, </a:t>
            </a:r>
            <a:r>
              <a:rPr lang="en-US" dirty="0" err="1"/>
              <a:t>eCTOL</a:t>
            </a:r>
            <a:r>
              <a:rPr lang="en-US" dirty="0"/>
              <a:t>, hybrid-electric, etc.</a:t>
            </a:r>
          </a:p>
          <a:p>
            <a:pPr lvl="1"/>
            <a:r>
              <a:rPr lang="en-US" dirty="0"/>
              <a:t>Urban Air Mobility (UAM) as a challenging use-case with high benefit</a:t>
            </a:r>
          </a:p>
          <a:p>
            <a:pPr lvl="1"/>
            <a:endParaRPr lang="en-US" sz="1000" dirty="0"/>
          </a:p>
          <a:p>
            <a:r>
              <a:rPr lang="en-US" dirty="0"/>
              <a:t>Enabled by electrification and automation</a:t>
            </a:r>
          </a:p>
          <a:p>
            <a:endParaRPr lang="en-US" sz="1000" dirty="0"/>
          </a:p>
          <a:p>
            <a:endParaRPr lang="en-US" sz="900" dirty="0"/>
          </a:p>
          <a:p>
            <a:r>
              <a:rPr lang="en-US" dirty="0"/>
              <a:t>Does not include:</a:t>
            </a:r>
          </a:p>
          <a:p>
            <a:pPr lvl="1"/>
            <a:r>
              <a:rPr lang="en-US" dirty="0"/>
              <a:t>Supersonic or hypersonic transport</a:t>
            </a:r>
          </a:p>
          <a:p>
            <a:pPr lvl="1"/>
            <a:r>
              <a:rPr lang="en-US" dirty="0"/>
              <a:t>Existing hub-and-spoke air service with large transport aircraft </a:t>
            </a:r>
          </a:p>
          <a:p>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7033" y="2699662"/>
            <a:ext cx="5444359" cy="3062452"/>
          </a:xfrm>
          <a:prstGeom prst="rect">
            <a:avLst/>
          </a:prstGeom>
        </p:spPr>
      </p:pic>
      <p:sp>
        <p:nvSpPr>
          <p:cNvPr id="7" name="Rounded Rectangle 6">
            <a:extLst>
              <a:ext uri="{FF2B5EF4-FFF2-40B4-BE49-F238E27FC236}">
                <a16:creationId xmlns:a16="http://schemas.microsoft.com/office/drawing/2014/main" id="{B097338B-CA74-9E43-9740-EA4D0E91CDC7}"/>
              </a:ext>
            </a:extLst>
          </p:cNvPr>
          <p:cNvSpPr/>
          <p:nvPr/>
        </p:nvSpPr>
        <p:spPr>
          <a:xfrm>
            <a:off x="949731" y="945669"/>
            <a:ext cx="10677100" cy="125709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i="1" dirty="0"/>
              <a:t>Safe, sustainable, affordable, and accessible aviation for transformational local and intraregional missions</a:t>
            </a:r>
            <a:endParaRPr lang="en-US" sz="2800" dirty="0"/>
          </a:p>
        </p:txBody>
      </p:sp>
      <p:sp>
        <p:nvSpPr>
          <p:cNvPr id="6" name="Rectangle 5">
            <a:extLst>
              <a:ext uri="{FF2B5EF4-FFF2-40B4-BE49-F238E27FC236}">
                <a16:creationId xmlns:a16="http://schemas.microsoft.com/office/drawing/2014/main" id="{B86206E1-EB03-9548-9069-248373435D73}"/>
              </a:ext>
            </a:extLst>
          </p:cNvPr>
          <p:cNvSpPr/>
          <p:nvPr/>
        </p:nvSpPr>
        <p:spPr>
          <a:xfrm>
            <a:off x="6872750" y="2202760"/>
            <a:ext cx="4625305" cy="307777"/>
          </a:xfrm>
          <a:prstGeom prst="rect">
            <a:avLst/>
          </a:prstGeom>
        </p:spPr>
        <p:txBody>
          <a:bodyPr wrap="none">
            <a:spAutoFit/>
          </a:bodyPr>
          <a:lstStyle/>
          <a:p>
            <a:r>
              <a:rPr lang="en-US" sz="1400" i="1" dirty="0"/>
              <a:t>Local  mission &lt; ~75nmi, and intraregional mission &lt; ~500nmi</a:t>
            </a:r>
            <a:endParaRPr lang="en-US" sz="1400" dirty="0"/>
          </a:p>
        </p:txBody>
      </p:sp>
      <p:sp>
        <p:nvSpPr>
          <p:cNvPr id="8" name="Slide Number Placeholder 3">
            <a:extLst>
              <a:ext uri="{FF2B5EF4-FFF2-40B4-BE49-F238E27FC236}">
                <a16:creationId xmlns:a16="http://schemas.microsoft.com/office/drawing/2014/main" id="{91FC5E94-6939-E34E-974F-4FE2BD256908}"/>
              </a:ext>
            </a:extLst>
          </p:cNvPr>
          <p:cNvSpPr>
            <a:spLocks noGrp="1"/>
          </p:cNvSpPr>
          <p:nvPr>
            <p:ph type="sldNum" sz="quarter" idx="12"/>
          </p:nvPr>
        </p:nvSpPr>
        <p:spPr>
          <a:xfrm>
            <a:off x="11198897" y="6485303"/>
            <a:ext cx="978355" cy="264465"/>
          </a:xfrm>
        </p:spPr>
        <p:txBody>
          <a:bodyPr/>
          <a:lstStyle/>
          <a:p>
            <a:fld id="{4B5A7D23-5EA3-BB48-9A7E-29066237FEC6}" type="slidenum">
              <a:rPr lang="en-US" smtClean="0">
                <a:solidFill>
                  <a:prstClr val="black">
                    <a:tint val="75000"/>
                  </a:prstClr>
                </a:solidFill>
                <a:latin typeface="Calibri"/>
              </a:rPr>
              <a:pPr/>
              <a:t>14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80009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03C18BB-D34D-B44C-80E0-BFF5AF85489D}"/>
              </a:ext>
            </a:extLst>
          </p:cNvPr>
          <p:cNvSpPr/>
          <p:nvPr/>
        </p:nvSpPr>
        <p:spPr>
          <a:xfrm>
            <a:off x="90" y="6214063"/>
            <a:ext cx="12191821" cy="665708"/>
          </a:xfrm>
          <a:prstGeom prst="rect">
            <a:avLst/>
          </a:prstGeom>
          <a:solidFill>
            <a:schemeClr val="accent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dirty="0" err="1">
              <a:solidFill>
                <a:schemeClr val="tx1"/>
              </a:solidFill>
            </a:endParaRPr>
          </a:p>
        </p:txBody>
      </p:sp>
      <p:sp>
        <p:nvSpPr>
          <p:cNvPr id="19" name="TextBox 18">
            <a:extLst>
              <a:ext uri="{FF2B5EF4-FFF2-40B4-BE49-F238E27FC236}">
                <a16:creationId xmlns:a16="http://schemas.microsoft.com/office/drawing/2014/main" id="{A0F06540-F97D-C04A-B151-AFF169FF0B03}"/>
              </a:ext>
            </a:extLst>
          </p:cNvPr>
          <p:cNvSpPr txBox="1">
            <a:spLocks/>
          </p:cNvSpPr>
          <p:nvPr/>
        </p:nvSpPr>
        <p:spPr>
          <a:xfrm>
            <a:off x="162074" y="6384335"/>
            <a:ext cx="11803411" cy="276999"/>
          </a:xfrm>
          <a:prstGeom prst="rect">
            <a:avLst/>
          </a:prstGeom>
        </p:spPr>
        <p:txBody>
          <a:bodyPr vert="horz" wrap="square" lIns="0" tIns="0" rIns="0"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gn="ctr"/>
            <a:r>
              <a:rPr lang="en-US" dirty="0">
                <a:solidFill>
                  <a:schemeClr val="bg1"/>
                </a:solidFill>
                <a:latin typeface="Arial" panose="020B0604020202020204" pitchFamily="34" charset="0"/>
                <a:cs typeface="Arial" panose="020B0604020202020204" pitchFamily="34" charset="0"/>
              </a:rPr>
              <a:t>Latest studies show an annual estimated market of $115B by 2035</a:t>
            </a:r>
          </a:p>
        </p:txBody>
      </p:sp>
      <p:sp>
        <p:nvSpPr>
          <p:cNvPr id="2" name="Title 1">
            <a:extLst>
              <a:ext uri="{FF2B5EF4-FFF2-40B4-BE49-F238E27FC236}">
                <a16:creationId xmlns:a16="http://schemas.microsoft.com/office/drawing/2014/main" id="{602F434C-8BE4-FB4C-B8B7-6C3DC1769E2A}"/>
              </a:ext>
            </a:extLst>
          </p:cNvPr>
          <p:cNvSpPr>
            <a:spLocks noGrp="1"/>
          </p:cNvSpPr>
          <p:nvPr>
            <p:ph type="title"/>
          </p:nvPr>
        </p:nvSpPr>
        <p:spPr/>
        <p:txBody>
          <a:bodyPr/>
          <a:lstStyle/>
          <a:p>
            <a:r>
              <a:rPr lang="en-US" dirty="0"/>
              <a:t>Advanced Air Mobility is Emerging</a:t>
            </a:r>
          </a:p>
        </p:txBody>
      </p:sp>
      <p:sp>
        <p:nvSpPr>
          <p:cNvPr id="6" name="TextBox 5">
            <a:extLst>
              <a:ext uri="{FF2B5EF4-FFF2-40B4-BE49-F238E27FC236}">
                <a16:creationId xmlns:a16="http://schemas.microsoft.com/office/drawing/2014/main" id="{79BFB229-05B6-E247-A70F-34F840051C3D}"/>
              </a:ext>
            </a:extLst>
          </p:cNvPr>
          <p:cNvSpPr txBox="1"/>
          <p:nvPr/>
        </p:nvSpPr>
        <p:spPr>
          <a:xfrm>
            <a:off x="-109804" y="1936791"/>
            <a:ext cx="1605602" cy="954107"/>
          </a:xfrm>
          <a:prstGeom prst="rect">
            <a:avLst/>
          </a:prstGeom>
          <a:noFill/>
        </p:spPr>
        <p:txBody>
          <a:bodyPr wrap="square" rtlCol="0">
            <a:spAutoFit/>
          </a:bodyPr>
          <a:lstStyle/>
          <a:p>
            <a:pPr algn="r"/>
            <a:r>
              <a:rPr lang="en-US" sz="1400" dirty="0">
                <a:solidFill>
                  <a:srgbClr val="0F68B5"/>
                </a:solidFill>
                <a:latin typeface="Arial" panose="020B0604020202020204" pitchFamily="34" charset="0"/>
                <a:cs typeface="Arial" panose="020B0604020202020204" pitchFamily="34" charset="0"/>
              </a:rPr>
              <a:t>REGIONAL PASSENGER AND CARGO </a:t>
            </a:r>
          </a:p>
          <a:p>
            <a:pPr algn="r"/>
            <a:r>
              <a:rPr lang="en-US" sz="1400" dirty="0">
                <a:solidFill>
                  <a:srgbClr val="0F68B5"/>
                </a:solidFill>
                <a:latin typeface="Arial" panose="020B0604020202020204" pitchFamily="34" charset="0"/>
                <a:cs typeface="Arial" panose="020B0604020202020204" pitchFamily="34" charset="0"/>
              </a:rPr>
              <a:t>TRANSPORT</a:t>
            </a:r>
          </a:p>
        </p:txBody>
      </p:sp>
      <p:sp>
        <p:nvSpPr>
          <p:cNvPr id="7" name="TextBox 6">
            <a:extLst>
              <a:ext uri="{FF2B5EF4-FFF2-40B4-BE49-F238E27FC236}">
                <a16:creationId xmlns:a16="http://schemas.microsoft.com/office/drawing/2014/main" id="{AAD284B6-A0B3-B949-84CF-395AC9191C01}"/>
              </a:ext>
            </a:extLst>
          </p:cNvPr>
          <p:cNvSpPr txBox="1"/>
          <p:nvPr/>
        </p:nvSpPr>
        <p:spPr>
          <a:xfrm>
            <a:off x="10603853" y="1977360"/>
            <a:ext cx="1588147" cy="307777"/>
          </a:xfrm>
          <a:prstGeom prst="rect">
            <a:avLst/>
          </a:prstGeom>
          <a:noFill/>
        </p:spPr>
        <p:txBody>
          <a:bodyPr wrap="square" rtlCol="0">
            <a:spAutoFit/>
          </a:bodyPr>
          <a:lstStyle/>
          <a:p>
            <a:r>
              <a:rPr lang="en-US" sz="1400" dirty="0">
                <a:solidFill>
                  <a:srgbClr val="0F68B5"/>
                </a:solidFill>
                <a:latin typeface="Arial" panose="020B0604020202020204" pitchFamily="34" charset="0"/>
                <a:cs typeface="Arial" panose="020B0604020202020204" pitchFamily="34" charset="0"/>
              </a:rPr>
              <a:t>PUBLIC GOOD</a:t>
            </a:r>
          </a:p>
        </p:txBody>
      </p:sp>
      <p:sp>
        <p:nvSpPr>
          <p:cNvPr id="8" name="TextBox 7">
            <a:extLst>
              <a:ext uri="{FF2B5EF4-FFF2-40B4-BE49-F238E27FC236}">
                <a16:creationId xmlns:a16="http://schemas.microsoft.com/office/drawing/2014/main" id="{4A7EF71F-5F6C-324A-8E59-8BA7FA1972FE}"/>
              </a:ext>
            </a:extLst>
          </p:cNvPr>
          <p:cNvSpPr txBox="1"/>
          <p:nvPr/>
        </p:nvSpPr>
        <p:spPr>
          <a:xfrm>
            <a:off x="10635357" y="4433695"/>
            <a:ext cx="1556637" cy="523220"/>
          </a:xfrm>
          <a:prstGeom prst="rect">
            <a:avLst/>
          </a:prstGeom>
          <a:noFill/>
        </p:spPr>
        <p:txBody>
          <a:bodyPr wrap="square" rtlCol="0">
            <a:spAutoFit/>
          </a:bodyPr>
          <a:lstStyle/>
          <a:p>
            <a:r>
              <a:rPr lang="en-US" sz="1400" dirty="0">
                <a:solidFill>
                  <a:srgbClr val="0F68B5"/>
                </a:solidFill>
                <a:latin typeface="Arial" panose="020B0604020202020204" pitchFamily="34" charset="0"/>
                <a:cs typeface="Arial" panose="020B0604020202020204" pitchFamily="34" charset="0"/>
              </a:rPr>
              <a:t>PASSENGER TRANSPORT</a:t>
            </a:r>
          </a:p>
        </p:txBody>
      </p:sp>
      <p:pic>
        <p:nvPicPr>
          <p:cNvPr id="9" name="Picture 8">
            <a:extLst>
              <a:ext uri="{FF2B5EF4-FFF2-40B4-BE49-F238E27FC236}">
                <a16:creationId xmlns:a16="http://schemas.microsoft.com/office/drawing/2014/main" id="{A039CEC9-B2B6-4A41-A80C-FFC359DEE47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635372" y="961606"/>
            <a:ext cx="4389420" cy="2469049"/>
          </a:xfrm>
          <a:prstGeom prst="rect">
            <a:avLst/>
          </a:prstGeom>
        </p:spPr>
      </p:pic>
      <p:pic>
        <p:nvPicPr>
          <p:cNvPr id="10" name="Picture 9">
            <a:extLst>
              <a:ext uri="{FF2B5EF4-FFF2-40B4-BE49-F238E27FC236}">
                <a16:creationId xmlns:a16="http://schemas.microsoft.com/office/drawing/2014/main" id="{3693B186-1A1F-2B46-90F8-E8C978262BF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154759" y="961606"/>
            <a:ext cx="4397492" cy="2473589"/>
          </a:xfrm>
          <a:prstGeom prst="rect">
            <a:avLst/>
          </a:prstGeom>
        </p:spPr>
      </p:pic>
      <p:pic>
        <p:nvPicPr>
          <p:cNvPr id="11" name="Picture 10">
            <a:extLst>
              <a:ext uri="{FF2B5EF4-FFF2-40B4-BE49-F238E27FC236}">
                <a16:creationId xmlns:a16="http://schemas.microsoft.com/office/drawing/2014/main" id="{4E8538A9-858D-1E4D-99D0-2044A491F8D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154761" y="3527899"/>
            <a:ext cx="4397492" cy="2473588"/>
          </a:xfrm>
          <a:prstGeom prst="rect">
            <a:avLst/>
          </a:prstGeom>
        </p:spPr>
      </p:pic>
      <p:pic>
        <p:nvPicPr>
          <p:cNvPr id="12" name="Picture 11">
            <a:extLst>
              <a:ext uri="{FF2B5EF4-FFF2-40B4-BE49-F238E27FC236}">
                <a16:creationId xmlns:a16="http://schemas.microsoft.com/office/drawing/2014/main" id="{65EE1CA8-8E82-0241-8C2E-0A149B1ADD3B}"/>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635372" y="3527899"/>
            <a:ext cx="4397490" cy="2473588"/>
          </a:xfrm>
          <a:prstGeom prst="rect">
            <a:avLst/>
          </a:prstGeom>
        </p:spPr>
      </p:pic>
      <p:sp>
        <p:nvSpPr>
          <p:cNvPr id="13" name="TextBox 12">
            <a:extLst>
              <a:ext uri="{FF2B5EF4-FFF2-40B4-BE49-F238E27FC236}">
                <a16:creationId xmlns:a16="http://schemas.microsoft.com/office/drawing/2014/main" id="{CEEABFAD-39B3-B14C-A24E-44BD808B1A30}"/>
              </a:ext>
            </a:extLst>
          </p:cNvPr>
          <p:cNvSpPr txBox="1"/>
          <p:nvPr/>
        </p:nvSpPr>
        <p:spPr>
          <a:xfrm>
            <a:off x="-109804" y="4408981"/>
            <a:ext cx="1584500" cy="954107"/>
          </a:xfrm>
          <a:prstGeom prst="rect">
            <a:avLst/>
          </a:prstGeom>
          <a:noFill/>
        </p:spPr>
        <p:txBody>
          <a:bodyPr wrap="square" rtlCol="0">
            <a:spAutoFit/>
          </a:bodyPr>
          <a:lstStyle/>
          <a:p>
            <a:pPr algn="r"/>
            <a:r>
              <a:rPr lang="en-US" sz="1400" dirty="0">
                <a:solidFill>
                  <a:srgbClr val="0070C0"/>
                </a:solidFill>
                <a:latin typeface="Arial" panose="020B0604020202020204" pitchFamily="34" charset="0"/>
                <a:cs typeface="Arial" panose="020B0604020202020204" pitchFamily="34" charset="0"/>
              </a:rPr>
              <a:t>CONSUMER/ ENTERPRISE GOODS AND SERVICES</a:t>
            </a:r>
          </a:p>
        </p:txBody>
      </p:sp>
      <p:cxnSp>
        <p:nvCxnSpPr>
          <p:cNvPr id="14" name="Straight Connector 13">
            <a:extLst>
              <a:ext uri="{FF2B5EF4-FFF2-40B4-BE49-F238E27FC236}">
                <a16:creationId xmlns:a16="http://schemas.microsoft.com/office/drawing/2014/main" id="{943BB743-95A2-3849-BAD9-00DDBBBC1E7D}"/>
              </a:ext>
            </a:extLst>
          </p:cNvPr>
          <p:cNvCxnSpPr>
            <a:cxnSpLocks/>
          </p:cNvCxnSpPr>
          <p:nvPr/>
        </p:nvCxnSpPr>
        <p:spPr>
          <a:xfrm>
            <a:off x="1621390" y="961607"/>
            <a:ext cx="0" cy="2469048"/>
          </a:xfrm>
          <a:prstGeom prst="line">
            <a:avLst/>
          </a:prstGeom>
          <a:ln w="28575">
            <a:solidFill>
              <a:srgbClr val="E81A2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C69E012-1E6A-2C44-82DB-2A8CC2552714}"/>
              </a:ext>
            </a:extLst>
          </p:cNvPr>
          <p:cNvCxnSpPr>
            <a:cxnSpLocks/>
          </p:cNvCxnSpPr>
          <p:nvPr/>
        </p:nvCxnSpPr>
        <p:spPr>
          <a:xfrm>
            <a:off x="1621390" y="3527899"/>
            <a:ext cx="0" cy="2473588"/>
          </a:xfrm>
          <a:prstGeom prst="line">
            <a:avLst/>
          </a:prstGeom>
          <a:ln w="28575">
            <a:solidFill>
              <a:srgbClr val="E81A2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9A50AB1-59FA-3246-A613-4E8729A15CE6}"/>
              </a:ext>
            </a:extLst>
          </p:cNvPr>
          <p:cNvCxnSpPr>
            <a:cxnSpLocks/>
          </p:cNvCxnSpPr>
          <p:nvPr/>
        </p:nvCxnSpPr>
        <p:spPr>
          <a:xfrm>
            <a:off x="10557017" y="3522061"/>
            <a:ext cx="0" cy="2473588"/>
          </a:xfrm>
          <a:prstGeom prst="line">
            <a:avLst/>
          </a:prstGeom>
          <a:ln w="28575">
            <a:solidFill>
              <a:srgbClr val="E81A2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73D4C44-4006-324A-BFC5-F4F877BA17AD}"/>
              </a:ext>
            </a:extLst>
          </p:cNvPr>
          <p:cNvCxnSpPr>
            <a:cxnSpLocks/>
          </p:cNvCxnSpPr>
          <p:nvPr/>
        </p:nvCxnSpPr>
        <p:spPr>
          <a:xfrm>
            <a:off x="10557017" y="961607"/>
            <a:ext cx="0" cy="2469048"/>
          </a:xfrm>
          <a:prstGeom prst="line">
            <a:avLst/>
          </a:prstGeom>
          <a:ln w="28575">
            <a:solidFill>
              <a:srgbClr val="E81A22"/>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D2CC00F8-08F8-46B3-8FCD-5ABD8801707A}"/>
              </a:ext>
            </a:extLst>
          </p:cNvPr>
          <p:cNvSpPr>
            <a:spLocks noGrp="1"/>
          </p:cNvSpPr>
          <p:nvPr>
            <p:ph type="sldNum" sz="quarter" idx="12"/>
          </p:nvPr>
        </p:nvSpPr>
        <p:spPr/>
        <p:txBody>
          <a:bodyPr/>
          <a:lstStyle/>
          <a:p>
            <a:fld id="{4B5A7D23-5EA3-BB48-9A7E-29066237FEC6}"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417436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3">
            <a:extLst>
              <a:ext uri="{FF2B5EF4-FFF2-40B4-BE49-F238E27FC236}">
                <a16:creationId xmlns:a16="http://schemas.microsoft.com/office/drawing/2014/main" id="{04DFFD1A-522C-4D43-999A-B25FEDE01FC7}"/>
              </a:ext>
            </a:extLst>
          </p:cNvPr>
          <p:cNvSpPr>
            <a:spLocks noGrp="1"/>
          </p:cNvSpPr>
          <p:nvPr>
            <p:ph type="sldNum" sz="quarter" idx="12"/>
          </p:nvPr>
        </p:nvSpPr>
        <p:spPr>
          <a:xfrm>
            <a:off x="11853838" y="6446046"/>
            <a:ext cx="321645" cy="365125"/>
          </a:xfrm>
        </p:spPr>
        <p:txBody>
          <a:bodyPr/>
          <a:lstStyle/>
          <a:p>
            <a:fld id="{4B5A7D23-5EA3-BB48-9A7E-29066237FEC6}" type="slidenum">
              <a:rPr lang="en-US" smtClean="0">
                <a:solidFill>
                  <a:prstClr val="black">
                    <a:tint val="75000"/>
                  </a:prstClr>
                </a:solidFill>
              </a:rPr>
              <a:pPr/>
              <a:t>16</a:t>
            </a:fld>
            <a:endParaRPr lang="en-US" dirty="0">
              <a:solidFill>
                <a:prstClr val="black">
                  <a:tint val="75000"/>
                </a:prstClr>
              </a:solidFill>
            </a:endParaRPr>
          </a:p>
        </p:txBody>
      </p:sp>
      <p:sp>
        <p:nvSpPr>
          <p:cNvPr id="35" name="Slide Number Placeholder 3">
            <a:extLst>
              <a:ext uri="{FF2B5EF4-FFF2-40B4-BE49-F238E27FC236}">
                <a16:creationId xmlns:a16="http://schemas.microsoft.com/office/drawing/2014/main" id="{ADEA6613-DD54-064F-9EB3-E3993EED3192}"/>
              </a:ext>
            </a:extLst>
          </p:cNvPr>
          <p:cNvSpPr txBox="1">
            <a:spLocks/>
          </p:cNvSpPr>
          <p:nvPr/>
        </p:nvSpPr>
        <p:spPr>
          <a:xfrm>
            <a:off x="11198897" y="6485303"/>
            <a:ext cx="978355" cy="26446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5A7D23-5EA3-BB48-9A7E-29066237FEC6}" type="slidenum">
              <a:rPr lang="en-US" smtClean="0">
                <a:solidFill>
                  <a:prstClr val="black">
                    <a:tint val="75000"/>
                  </a:prstClr>
                </a:solidFill>
                <a:latin typeface="Calibri"/>
              </a:rPr>
              <a:pPr/>
              <a:t>16</a:t>
            </a:fld>
            <a:endParaRPr lang="en-US" dirty="0">
              <a:solidFill>
                <a:prstClr val="black">
                  <a:tint val="75000"/>
                </a:prstClr>
              </a:solidFill>
              <a:latin typeface="Calibri"/>
            </a:endParaRPr>
          </a:p>
        </p:txBody>
      </p:sp>
      <p:pic>
        <p:nvPicPr>
          <p:cNvPr id="6" name="Picture 5" descr="Map&#10;&#10;Description automatically generated">
            <a:extLst>
              <a:ext uri="{FF2B5EF4-FFF2-40B4-BE49-F238E27FC236}">
                <a16:creationId xmlns:a16="http://schemas.microsoft.com/office/drawing/2014/main" id="{E6705BD0-7077-CF48-A5CB-B3E703D8F1B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6695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EF128-76AE-8140-81ED-6F57FC00A839}"/>
              </a:ext>
            </a:extLst>
          </p:cNvPr>
          <p:cNvSpPr>
            <a:spLocks noGrp="1"/>
          </p:cNvSpPr>
          <p:nvPr>
            <p:ph type="title"/>
          </p:nvPr>
        </p:nvSpPr>
        <p:spPr/>
        <p:txBody>
          <a:bodyPr>
            <a:normAutofit/>
          </a:bodyPr>
          <a:lstStyle/>
          <a:p>
            <a:r>
              <a:rPr lang="en-US" dirty="0"/>
              <a:t>Presentation Flow</a:t>
            </a:r>
          </a:p>
        </p:txBody>
      </p:sp>
      <p:sp>
        <p:nvSpPr>
          <p:cNvPr id="3" name="TextBox 2">
            <a:extLst>
              <a:ext uri="{FF2B5EF4-FFF2-40B4-BE49-F238E27FC236}">
                <a16:creationId xmlns:a16="http://schemas.microsoft.com/office/drawing/2014/main" id="{1972BCC0-E719-1447-8929-36BE97682AF9}"/>
              </a:ext>
            </a:extLst>
          </p:cNvPr>
          <p:cNvSpPr txBox="1"/>
          <p:nvPr/>
        </p:nvSpPr>
        <p:spPr>
          <a:xfrm>
            <a:off x="457200" y="1021080"/>
            <a:ext cx="11130715"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AAM Scope</a:t>
            </a:r>
          </a:p>
          <a:p>
            <a:endParaRPr lang="en-US" sz="2400" dirty="0"/>
          </a:p>
          <a:p>
            <a:pPr marL="285750" indent="-285750">
              <a:buFont typeface="Arial" panose="020B0604020202020204" pitchFamily="34" charset="0"/>
              <a:buChar char="•"/>
            </a:pPr>
            <a:r>
              <a:rPr lang="en-US" sz="2400" dirty="0"/>
              <a:t>AAM/UAM Decomposition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Ecosystem Engagement/Partnerships</a:t>
            </a:r>
          </a:p>
          <a:p>
            <a:endParaRPr lang="en-US" sz="2400" dirty="0"/>
          </a:p>
        </p:txBody>
      </p:sp>
      <p:sp>
        <p:nvSpPr>
          <p:cNvPr id="5" name="Slide Number Placeholder 3">
            <a:extLst>
              <a:ext uri="{FF2B5EF4-FFF2-40B4-BE49-F238E27FC236}">
                <a16:creationId xmlns:a16="http://schemas.microsoft.com/office/drawing/2014/main" id="{EFB3B98C-C97A-D04F-86DD-E71C0D14A983}"/>
              </a:ext>
            </a:extLst>
          </p:cNvPr>
          <p:cNvSpPr>
            <a:spLocks noGrp="1"/>
          </p:cNvSpPr>
          <p:nvPr>
            <p:ph type="sldNum" sz="quarter" idx="12"/>
          </p:nvPr>
        </p:nvSpPr>
        <p:spPr>
          <a:xfrm>
            <a:off x="11198897" y="6485303"/>
            <a:ext cx="978355" cy="264465"/>
          </a:xfrm>
        </p:spPr>
        <p:txBody>
          <a:bodyPr/>
          <a:lstStyle/>
          <a:p>
            <a:fld id="{4B5A7D23-5EA3-BB48-9A7E-29066237FEC6}" type="slidenum">
              <a:rPr lang="en-US" smtClean="0">
                <a:solidFill>
                  <a:prstClr val="black">
                    <a:tint val="75000"/>
                  </a:prstClr>
                </a:solidFill>
                <a:latin typeface="Calibri"/>
              </a:rPr>
              <a:pPr/>
              <a:t>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10746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CCE0F0AB-DD07-834E-ACE6-09C3BE3847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9" name="Storm Cloud">
            <a:extLst>
              <a:ext uri="{FF2B5EF4-FFF2-40B4-BE49-F238E27FC236}">
                <a16:creationId xmlns:a16="http://schemas.microsoft.com/office/drawing/2014/main" id="{2581E9E6-5DB3-D04B-BF15-C1EAE87F5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6147" y="1413572"/>
            <a:ext cx="1615428" cy="637670"/>
          </a:xfrm>
          <a:prstGeom prst="rect">
            <a:avLst/>
          </a:prstGeom>
        </p:spPr>
      </p:pic>
      <p:sp>
        <p:nvSpPr>
          <p:cNvPr id="60" name="TextBox 59">
            <a:extLst>
              <a:ext uri="{FF2B5EF4-FFF2-40B4-BE49-F238E27FC236}">
                <a16:creationId xmlns:a16="http://schemas.microsoft.com/office/drawing/2014/main" id="{2E93D3E8-D9E6-BE4B-A6FD-FEB327233860}"/>
              </a:ext>
            </a:extLst>
          </p:cNvPr>
          <p:cNvSpPr txBox="1"/>
          <p:nvPr/>
        </p:nvSpPr>
        <p:spPr>
          <a:xfrm>
            <a:off x="1743897" y="3429000"/>
            <a:ext cx="987770"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Calibri"/>
                <a:ea typeface="+mn-ea"/>
                <a:cs typeface="+mn-cs"/>
              </a:rPr>
              <a:t>Distribution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Calibri"/>
                <a:ea typeface="+mn-ea"/>
                <a:cs typeface="+mn-cs"/>
              </a:rPr>
              <a:t>Center/Warehouse</a:t>
            </a:r>
          </a:p>
        </p:txBody>
      </p:sp>
      <p:sp>
        <p:nvSpPr>
          <p:cNvPr id="61" name="TextBox 60">
            <a:extLst>
              <a:ext uri="{FF2B5EF4-FFF2-40B4-BE49-F238E27FC236}">
                <a16:creationId xmlns:a16="http://schemas.microsoft.com/office/drawing/2014/main" id="{DD0AF730-D1ED-3E4B-A9A2-12B008702BEF}"/>
              </a:ext>
            </a:extLst>
          </p:cNvPr>
          <p:cNvSpPr txBox="1"/>
          <p:nvPr/>
        </p:nvSpPr>
        <p:spPr>
          <a:xfrm>
            <a:off x="5104484" y="1496082"/>
            <a:ext cx="673582" cy="400110"/>
          </a:xfrm>
          <a:prstGeom prst="rect">
            <a:avLst/>
          </a:prstGeom>
          <a:noFill/>
          <a:effectLst>
            <a:outerShdw dist="12700" dir="2700000" algn="tl" rotWithShape="0">
              <a:prstClr val="black"/>
            </a:outerShdw>
          </a:effectLst>
        </p:spPr>
        <p:txBody>
          <a:bodyPr wrap="none" rtlCol="0">
            <a:spAutoFit/>
          </a:bodyPr>
          <a:lstStyle>
            <a:defPPr>
              <a:defRPr lang="en-US"/>
            </a:defPPr>
            <a:lvl1pPr>
              <a:defRPr sz="1100">
                <a:solidFill>
                  <a:srgbClr val="EEE781"/>
                </a:solidFill>
                <a:effectLst>
                  <a:outerShdw blurRad="50800" dist="38100" dir="2700000" algn="tl" rotWithShape="0">
                    <a:prstClr val="black">
                      <a:alpha val="40000"/>
                    </a:prst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EE781"/>
                </a:solidFill>
                <a:effectLst>
                  <a:outerShdw blurRad="50800" dist="38100" dir="2700000" algn="tl" rotWithShape="0">
                    <a:prstClr val="black">
                      <a:alpha val="40000"/>
                    </a:prstClr>
                  </a:outerShdw>
                </a:effectLst>
                <a:uLnTx/>
                <a:uFillTx/>
                <a:latin typeface="Calibri"/>
                <a:ea typeface="+mn-ea"/>
                <a:cs typeface="+mn-cs"/>
              </a:rPr>
              <a:t>Inter-City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EEE781"/>
                </a:solidFill>
                <a:effectLst>
                  <a:outerShdw blurRad="50800" dist="38100" dir="2700000" algn="tl" rotWithShape="0">
                    <a:prstClr val="black">
                      <a:alpha val="40000"/>
                    </a:prstClr>
                  </a:outerShdw>
                </a:effectLst>
                <a:uLnTx/>
                <a:uFillTx/>
                <a:latin typeface="Calibri"/>
                <a:ea typeface="+mn-ea"/>
                <a:cs typeface="+mn-cs"/>
              </a:rPr>
              <a:t>eVTOL</a:t>
            </a:r>
            <a:endParaRPr kumimoji="0" lang="en-US" sz="1000" b="0" i="0" u="none" strike="noStrike" kern="1200" cap="none" spc="0" normalizeH="0" baseline="0" noProof="0">
              <a:ln>
                <a:noFill/>
              </a:ln>
              <a:solidFill>
                <a:srgbClr val="EEE781"/>
              </a:solidFill>
              <a:effectLst>
                <a:outerShdw blurRad="50800" dist="38100" dir="2700000" algn="tl" rotWithShape="0">
                  <a:prstClr val="black">
                    <a:alpha val="40000"/>
                  </a:prstClr>
                </a:outerShdw>
              </a:effectLst>
              <a:uLnTx/>
              <a:uFillTx/>
              <a:latin typeface="Calibri"/>
              <a:ea typeface="+mn-ea"/>
              <a:cs typeface="+mn-cs"/>
            </a:endParaRPr>
          </a:p>
        </p:txBody>
      </p:sp>
      <p:sp>
        <p:nvSpPr>
          <p:cNvPr id="62" name="TextBox 61">
            <a:extLst>
              <a:ext uri="{FF2B5EF4-FFF2-40B4-BE49-F238E27FC236}">
                <a16:creationId xmlns:a16="http://schemas.microsoft.com/office/drawing/2014/main" id="{2D1EC7B0-2D73-3045-A01D-AAB7CEC17A84}"/>
              </a:ext>
            </a:extLst>
          </p:cNvPr>
          <p:cNvSpPr txBox="1"/>
          <p:nvPr/>
        </p:nvSpPr>
        <p:spPr>
          <a:xfrm>
            <a:off x="2889388" y="5170057"/>
            <a:ext cx="659155" cy="400110"/>
          </a:xfrm>
          <a:prstGeom prst="rect">
            <a:avLst/>
          </a:prstGeom>
          <a:noFill/>
          <a:effectLst>
            <a:outerShdw dist="12700" dir="2700000" algn="tl" rotWithShape="0">
              <a:prstClr val="black"/>
            </a:outerShdw>
          </a:effectLst>
        </p:spPr>
        <p:txBody>
          <a:bodyPr wrap="none" rtlCol="0">
            <a:spAutoFit/>
          </a:bodyPr>
          <a:lstStyle>
            <a:defPPr>
              <a:defRPr lang="en-US"/>
            </a:defPPr>
            <a:lvl1pPr>
              <a:defRPr sz="1100">
                <a:solidFill>
                  <a:srgbClr val="EEE781"/>
                </a:solidFill>
                <a:effectLst>
                  <a:outerShdw blurRad="50800" dist="38100" dir="2700000" algn="tl" rotWithShape="0">
                    <a:prstClr val="black">
                      <a:alpha val="40000"/>
                    </a:prst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EE781"/>
                </a:solidFill>
                <a:effectLst>
                  <a:outerShdw blurRad="50800" dist="38100" dir="2700000" algn="tl" rotWithShape="0">
                    <a:prstClr val="black">
                      <a:alpha val="40000"/>
                    </a:prstClr>
                  </a:outerShdw>
                </a:effectLst>
                <a:uLnTx/>
                <a:uFillTx/>
                <a:latin typeface="Calibri"/>
                <a:ea typeface="+mn-ea"/>
                <a:cs typeface="+mn-cs"/>
              </a:rPr>
              <a:t>Inter-city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EEE781"/>
                </a:solidFill>
                <a:effectLst>
                  <a:outerShdw blurRad="50800" dist="38100" dir="2700000" algn="tl" rotWithShape="0">
                    <a:prstClr val="black">
                      <a:alpha val="40000"/>
                    </a:prstClr>
                  </a:outerShdw>
                </a:effectLst>
                <a:uLnTx/>
                <a:uFillTx/>
                <a:latin typeface="Calibri"/>
                <a:ea typeface="+mn-ea"/>
                <a:cs typeface="+mn-cs"/>
              </a:rPr>
              <a:t>eVTOL</a:t>
            </a:r>
            <a:endParaRPr kumimoji="0" lang="en-US" sz="1000" b="0" i="0" u="none" strike="noStrike" kern="1200" cap="none" spc="0" normalizeH="0" baseline="0" noProof="0">
              <a:ln>
                <a:noFill/>
              </a:ln>
              <a:solidFill>
                <a:srgbClr val="EEE781"/>
              </a:solidFill>
              <a:effectLst>
                <a:outerShdw blurRad="50800" dist="38100" dir="2700000" algn="tl" rotWithShape="0">
                  <a:prstClr val="black">
                    <a:alpha val="40000"/>
                  </a:prstClr>
                </a:outerShdw>
              </a:effectLst>
              <a:uLnTx/>
              <a:uFillTx/>
              <a:latin typeface="Calibri"/>
              <a:ea typeface="+mn-ea"/>
              <a:cs typeface="+mn-cs"/>
            </a:endParaRPr>
          </a:p>
        </p:txBody>
      </p:sp>
      <p:sp>
        <p:nvSpPr>
          <p:cNvPr id="63" name="TextBox 62">
            <a:extLst>
              <a:ext uri="{FF2B5EF4-FFF2-40B4-BE49-F238E27FC236}">
                <a16:creationId xmlns:a16="http://schemas.microsoft.com/office/drawing/2014/main" id="{55C1EE88-6CA8-6C4F-B06A-F281A96050FC}"/>
              </a:ext>
            </a:extLst>
          </p:cNvPr>
          <p:cNvSpPr txBox="1"/>
          <p:nvPr/>
        </p:nvSpPr>
        <p:spPr>
          <a:xfrm>
            <a:off x="2011729" y="2578273"/>
            <a:ext cx="609461" cy="400110"/>
          </a:xfrm>
          <a:prstGeom prst="rect">
            <a:avLst/>
          </a:prstGeom>
          <a:noFill/>
          <a:effectLst>
            <a:outerShdw dist="12700" dir="2700000" algn="tl" rotWithShape="0">
              <a:prstClr val="black"/>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CDC46"/>
                </a:solidFill>
                <a:effectLst>
                  <a:outerShdw blurRad="50800" dist="38100" dir="2700000" algn="tl" rotWithShape="0">
                    <a:prstClr val="black">
                      <a:alpha val="40000"/>
                    </a:prstClr>
                  </a:outerShdw>
                </a:effectLst>
                <a:uLnTx/>
                <a:uFillTx/>
                <a:latin typeface="Calibri"/>
                <a:ea typeface="+mn-ea"/>
                <a:cs typeface="+mn-cs"/>
              </a:rPr>
              <a:t>Cargo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CDC46"/>
                </a:solidFill>
                <a:effectLst>
                  <a:outerShdw blurRad="50800" dist="38100" dir="2700000" algn="tl" rotWithShape="0">
                    <a:prstClr val="black">
                      <a:alpha val="40000"/>
                    </a:prstClr>
                  </a:outerShdw>
                </a:effectLst>
                <a:uLnTx/>
                <a:uFillTx/>
                <a:latin typeface="Calibri"/>
                <a:ea typeface="+mn-ea"/>
                <a:cs typeface="+mn-cs"/>
              </a:rPr>
              <a:t>Delivery</a:t>
            </a:r>
          </a:p>
        </p:txBody>
      </p:sp>
      <p:sp>
        <p:nvSpPr>
          <p:cNvPr id="64" name="TextBox 63">
            <a:extLst>
              <a:ext uri="{FF2B5EF4-FFF2-40B4-BE49-F238E27FC236}">
                <a16:creationId xmlns:a16="http://schemas.microsoft.com/office/drawing/2014/main" id="{E741A080-9C99-8E49-939A-408398D0A54D}"/>
              </a:ext>
            </a:extLst>
          </p:cNvPr>
          <p:cNvSpPr txBox="1"/>
          <p:nvPr/>
        </p:nvSpPr>
        <p:spPr>
          <a:xfrm>
            <a:off x="10882550" y="2947605"/>
            <a:ext cx="617477" cy="400110"/>
          </a:xfrm>
          <a:prstGeom prst="rect">
            <a:avLst/>
          </a:prstGeom>
          <a:noFill/>
          <a:effectLst>
            <a:outerShdw dist="12700" dir="2700000" algn="tl" rotWithShape="0">
              <a:prstClr val="black"/>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CDC46"/>
                </a:solidFill>
                <a:effectLst>
                  <a:outerShdw blurRad="50800" dist="38100" dir="2700000" algn="tl" rotWithShape="0">
                    <a:prstClr val="black">
                      <a:alpha val="40000"/>
                    </a:prstClr>
                  </a:outerShdw>
                </a:effectLst>
                <a:uLnTx/>
                <a:uFillTx/>
                <a:latin typeface="Calibri"/>
                <a:ea typeface="+mn-ea"/>
                <a:cs typeface="+mn-cs"/>
              </a:rPr>
              <a:t>Medical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CDC46"/>
                </a:solidFill>
                <a:effectLst>
                  <a:outerShdw blurRad="50800" dist="38100" dir="2700000" algn="tl" rotWithShape="0">
                    <a:prstClr val="black">
                      <a:alpha val="40000"/>
                    </a:prstClr>
                  </a:outerShdw>
                </a:effectLst>
                <a:uLnTx/>
                <a:uFillTx/>
                <a:latin typeface="Calibri"/>
                <a:ea typeface="+mn-ea"/>
                <a:cs typeface="+mn-cs"/>
              </a:rPr>
              <a:t>Transfer</a:t>
            </a:r>
          </a:p>
        </p:txBody>
      </p:sp>
      <p:sp>
        <p:nvSpPr>
          <p:cNvPr id="65" name="TextBox 64">
            <a:extLst>
              <a:ext uri="{FF2B5EF4-FFF2-40B4-BE49-F238E27FC236}">
                <a16:creationId xmlns:a16="http://schemas.microsoft.com/office/drawing/2014/main" id="{C3F349FD-3D0B-F148-BB31-60237A04290A}"/>
              </a:ext>
            </a:extLst>
          </p:cNvPr>
          <p:cNvSpPr txBox="1"/>
          <p:nvPr/>
        </p:nvSpPr>
        <p:spPr>
          <a:xfrm>
            <a:off x="6286663" y="5570167"/>
            <a:ext cx="825867" cy="400110"/>
          </a:xfrm>
          <a:prstGeom prst="rect">
            <a:avLst/>
          </a:prstGeom>
          <a:noFill/>
          <a:effectLst>
            <a:outerShdw dist="12700" dir="2700000" algn="tl" rotWithShape="0">
              <a:prstClr val="black"/>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CDC46"/>
                </a:solidFill>
                <a:effectLst>
                  <a:outerShdw blurRad="50800" dist="38100" dir="2700000" algn="tl" rotWithShape="0">
                    <a:prstClr val="black">
                      <a:alpha val="40000"/>
                    </a:prstClr>
                  </a:outerShdw>
                </a:effectLst>
                <a:uLnTx/>
                <a:uFillTx/>
                <a:latin typeface="Calibri"/>
                <a:ea typeface="+mn-ea"/>
                <a:cs typeface="+mn-cs"/>
              </a:rPr>
              <a:t>Cross-metro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CDC46"/>
                </a:solidFill>
                <a:effectLst>
                  <a:outerShdw blurRad="50800" dist="38100" dir="2700000" algn="tl" rotWithShape="0">
                    <a:prstClr val="black">
                      <a:alpha val="40000"/>
                    </a:prstClr>
                  </a:outerShdw>
                </a:effectLst>
                <a:uLnTx/>
                <a:uFillTx/>
                <a:latin typeface="Calibri"/>
                <a:ea typeface="+mn-ea"/>
                <a:cs typeface="+mn-cs"/>
              </a:rPr>
              <a:t>Transfer</a:t>
            </a:r>
          </a:p>
        </p:txBody>
      </p:sp>
      <p:sp>
        <p:nvSpPr>
          <p:cNvPr id="66" name="TextBox 65">
            <a:extLst>
              <a:ext uri="{FF2B5EF4-FFF2-40B4-BE49-F238E27FC236}">
                <a16:creationId xmlns:a16="http://schemas.microsoft.com/office/drawing/2014/main" id="{C153409C-4473-AB40-8AD1-2BE8ABC2E92A}"/>
              </a:ext>
            </a:extLst>
          </p:cNvPr>
          <p:cNvSpPr txBox="1"/>
          <p:nvPr/>
        </p:nvSpPr>
        <p:spPr>
          <a:xfrm>
            <a:off x="5922806" y="2834924"/>
            <a:ext cx="617477" cy="400110"/>
          </a:xfrm>
          <a:prstGeom prst="rect">
            <a:avLst/>
          </a:prstGeom>
          <a:noFill/>
          <a:effectLst>
            <a:outerShdw dist="12700" dir="2700000" algn="tl" rotWithShape="0">
              <a:prstClr val="black"/>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CDC46"/>
                </a:solidFill>
                <a:effectLst>
                  <a:outerShdw blurRad="50800" dist="38100" dir="2700000" algn="tl" rotWithShape="0">
                    <a:prstClr val="black">
                      <a:alpha val="40000"/>
                    </a:prstClr>
                  </a:outerShdw>
                </a:effectLst>
                <a:uLnTx/>
                <a:uFillTx/>
                <a:latin typeface="Calibri"/>
                <a:ea typeface="+mn-ea"/>
                <a:cs typeface="+mn-cs"/>
              </a:rPr>
              <a:t>Airport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6CDC46"/>
                </a:solidFill>
                <a:effectLst>
                  <a:outerShdw blurRad="50800" dist="38100" dir="2700000" algn="tl" rotWithShape="0">
                    <a:prstClr val="black">
                      <a:alpha val="40000"/>
                    </a:prstClr>
                  </a:outerShdw>
                </a:effectLst>
                <a:uLnTx/>
                <a:uFillTx/>
                <a:latin typeface="Calibri"/>
                <a:ea typeface="+mn-ea"/>
                <a:cs typeface="+mn-cs"/>
              </a:rPr>
              <a:t>Transfer</a:t>
            </a:r>
          </a:p>
        </p:txBody>
      </p:sp>
      <p:sp>
        <p:nvSpPr>
          <p:cNvPr id="67" name="TextBox 66">
            <a:extLst>
              <a:ext uri="{FF2B5EF4-FFF2-40B4-BE49-F238E27FC236}">
                <a16:creationId xmlns:a16="http://schemas.microsoft.com/office/drawing/2014/main" id="{F29D80F9-22F2-8D46-BE93-4796FDDE5C1F}"/>
              </a:ext>
            </a:extLst>
          </p:cNvPr>
          <p:cNvSpPr txBox="1"/>
          <p:nvPr/>
        </p:nvSpPr>
        <p:spPr>
          <a:xfrm>
            <a:off x="7136634" y="2061189"/>
            <a:ext cx="609462" cy="400110"/>
          </a:xfrm>
          <a:prstGeom prst="rect">
            <a:avLst/>
          </a:prstGeom>
          <a:noFill/>
          <a:effectLst>
            <a:outerShdw dist="12700" dir="2700000" algn="tl" rotWithShape="0">
              <a:prstClr val="black"/>
            </a:outerShdw>
          </a:effectLst>
        </p:spPr>
        <p:txBody>
          <a:bodyPr wrap="none" rtlCol="0">
            <a:spAutoFit/>
          </a:bodyPr>
          <a:lstStyle>
            <a:defPPr>
              <a:defRPr lang="en-US"/>
            </a:defPPr>
            <a:lvl1pPr>
              <a:defRPr sz="1100">
                <a:solidFill>
                  <a:srgbClr val="EEE781"/>
                </a:solidFill>
                <a:effectLst>
                  <a:outerShdw blurRad="50800" dist="38100" dir="2700000" algn="tl" rotWithShape="0">
                    <a:prstClr val="black">
                      <a:alpha val="40000"/>
                    </a:prst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EE781"/>
                </a:solidFill>
                <a:effectLst>
                  <a:outerShdw blurRad="50800" dist="38100" dir="2700000" algn="tl" rotWithShape="0">
                    <a:prstClr val="black">
                      <a:alpha val="40000"/>
                    </a:prstClr>
                  </a:outerShdw>
                </a:effectLst>
                <a:uLnTx/>
                <a:uFillTx/>
                <a:latin typeface="Calibri"/>
                <a:ea typeface="+mn-ea"/>
                <a:cs typeface="+mn-cs"/>
              </a:rPr>
              <a:t>Cargo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EE781"/>
                </a:solidFill>
                <a:effectLst>
                  <a:outerShdw blurRad="50800" dist="38100" dir="2700000" algn="tl" rotWithShape="0">
                    <a:prstClr val="black">
                      <a:alpha val="40000"/>
                    </a:prstClr>
                  </a:outerShdw>
                </a:effectLst>
                <a:uLnTx/>
                <a:uFillTx/>
                <a:latin typeface="Calibri"/>
                <a:ea typeface="+mn-ea"/>
                <a:cs typeface="+mn-cs"/>
              </a:rPr>
              <a:t>Delivery</a:t>
            </a:r>
          </a:p>
        </p:txBody>
      </p:sp>
      <p:sp>
        <p:nvSpPr>
          <p:cNvPr id="68" name="TextBox 67">
            <a:extLst>
              <a:ext uri="{FF2B5EF4-FFF2-40B4-BE49-F238E27FC236}">
                <a16:creationId xmlns:a16="http://schemas.microsoft.com/office/drawing/2014/main" id="{06454C1C-9F87-D346-8607-49574BF34185}"/>
              </a:ext>
            </a:extLst>
          </p:cNvPr>
          <p:cNvSpPr txBox="1"/>
          <p:nvPr/>
        </p:nvSpPr>
        <p:spPr>
          <a:xfrm>
            <a:off x="7763514" y="4070736"/>
            <a:ext cx="763351" cy="400110"/>
          </a:xfrm>
          <a:prstGeom prst="rect">
            <a:avLst/>
          </a:prstGeom>
          <a:noFill/>
          <a:effectLst>
            <a:outerShdw dist="12700" dir="2700000" algn="tl" rotWithShape="0">
              <a:prstClr val="black"/>
            </a:outerShdw>
          </a:effectLst>
        </p:spPr>
        <p:txBody>
          <a:bodyPr wrap="none" rtlCol="0">
            <a:spAutoFit/>
          </a:bodyPr>
          <a:lstStyle>
            <a:defPPr>
              <a:defRPr lang="en-US"/>
            </a:defPPr>
            <a:lvl1pPr>
              <a:defRPr sz="1100">
                <a:solidFill>
                  <a:srgbClr val="EEE781"/>
                </a:solidFill>
                <a:effectLst>
                  <a:outerShdw blurRad="50800" dist="38100" dir="2700000" algn="tl" rotWithShape="0">
                    <a:prstClr val="black">
                      <a:alpha val="40000"/>
                    </a:prst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EE781"/>
                </a:solidFill>
                <a:effectLst>
                  <a:outerShdw blurRad="50800" dist="38100" dir="2700000" algn="tl" rotWithShape="0">
                    <a:prstClr val="black">
                      <a:alpha val="40000"/>
                    </a:prstClr>
                  </a:outerShdw>
                </a:effectLst>
                <a:uLnTx/>
                <a:uFillTx/>
                <a:latin typeface="Calibri"/>
                <a:ea typeface="+mn-ea"/>
                <a:cs typeface="+mn-cs"/>
              </a:rPr>
              <a:t>Fleet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EE781"/>
                </a:solidFill>
                <a:effectLst>
                  <a:outerShdw blurRad="50800" dist="38100" dir="2700000" algn="tl" rotWithShape="0">
                    <a:prstClr val="black">
                      <a:alpha val="40000"/>
                    </a:prstClr>
                  </a:outerShdw>
                </a:effectLst>
                <a:uLnTx/>
                <a:uFillTx/>
                <a:latin typeface="Calibri"/>
                <a:ea typeface="+mn-ea"/>
                <a:cs typeface="+mn-cs"/>
              </a:rPr>
              <a:t>Operations</a:t>
            </a:r>
          </a:p>
        </p:txBody>
      </p:sp>
      <p:sp>
        <p:nvSpPr>
          <p:cNvPr id="69" name="TextBox 68">
            <a:extLst>
              <a:ext uri="{FF2B5EF4-FFF2-40B4-BE49-F238E27FC236}">
                <a16:creationId xmlns:a16="http://schemas.microsoft.com/office/drawing/2014/main" id="{38A50E1C-3573-7748-AE1D-42248DFBB8C4}"/>
              </a:ext>
            </a:extLst>
          </p:cNvPr>
          <p:cNvSpPr txBox="1"/>
          <p:nvPr/>
        </p:nvSpPr>
        <p:spPr>
          <a:xfrm>
            <a:off x="9670465" y="3670626"/>
            <a:ext cx="771365" cy="400110"/>
          </a:xfrm>
          <a:prstGeom prst="rect">
            <a:avLst/>
          </a:prstGeom>
          <a:noFill/>
          <a:effectLst>
            <a:outerShdw dist="12700" dir="2700000" algn="tl" rotWithShape="0">
              <a:prstClr val="black"/>
            </a:outerShdw>
          </a:effectLst>
        </p:spPr>
        <p:txBody>
          <a:bodyPr wrap="none" rtlCol="0">
            <a:spAutoFit/>
          </a:bodyPr>
          <a:lstStyle>
            <a:defPPr>
              <a:defRPr lang="en-US"/>
            </a:defPPr>
            <a:lvl1pPr>
              <a:defRPr sz="1100">
                <a:solidFill>
                  <a:srgbClr val="EEE781"/>
                </a:solidFill>
                <a:effectLst>
                  <a:outerShdw blurRad="50800" dist="38100" dir="2700000" algn="tl" rotWithShape="0">
                    <a:prstClr val="black">
                      <a:alpha val="40000"/>
                    </a:prst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EE781"/>
                </a:solidFill>
                <a:effectLst>
                  <a:outerShdw blurRad="50800" dist="38100" dir="2700000" algn="tl" rotWithShape="0">
                    <a:prstClr val="black">
                      <a:alpha val="40000"/>
                    </a:prstClr>
                  </a:outerShdw>
                </a:effectLst>
                <a:uLnTx/>
                <a:uFillTx/>
                <a:latin typeface="Calibri"/>
                <a:ea typeface="+mn-ea"/>
                <a:cs typeface="+mn-cs"/>
              </a:rPr>
              <a:t>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EE781"/>
                </a:solidFill>
                <a:effectLst>
                  <a:outerShdw blurRad="50800" dist="38100" dir="2700000" algn="tl" rotWithShape="0">
                    <a:prstClr val="black">
                      <a:alpha val="40000"/>
                    </a:prstClr>
                  </a:outerShdw>
                </a:effectLst>
                <a:uLnTx/>
                <a:uFillTx/>
                <a:latin typeface="Calibri"/>
                <a:ea typeface="+mn-ea"/>
                <a:cs typeface="+mn-cs"/>
              </a:rPr>
              <a:t>Ambulance</a:t>
            </a:r>
          </a:p>
        </p:txBody>
      </p:sp>
      <p:sp>
        <p:nvSpPr>
          <p:cNvPr id="70" name="TextBox 69">
            <a:extLst>
              <a:ext uri="{FF2B5EF4-FFF2-40B4-BE49-F238E27FC236}">
                <a16:creationId xmlns:a16="http://schemas.microsoft.com/office/drawing/2014/main" id="{14FD8D47-20CC-B842-8D94-3058CEE8045E}"/>
              </a:ext>
            </a:extLst>
          </p:cNvPr>
          <p:cNvSpPr txBox="1"/>
          <p:nvPr/>
        </p:nvSpPr>
        <p:spPr>
          <a:xfrm>
            <a:off x="4519737" y="5392677"/>
            <a:ext cx="1063112" cy="400110"/>
          </a:xfrm>
          <a:prstGeom prst="rect">
            <a:avLst/>
          </a:prstGeom>
          <a:noFill/>
          <a:effectLst>
            <a:outerShdw dist="12700" dir="2700000" algn="tl" rotWithShape="0">
              <a:prstClr val="black"/>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A34A"/>
                </a:solidFill>
                <a:effectLst>
                  <a:outerShdw blurRad="50800" dist="38100" dir="2700000" algn="tl" rotWithShape="0">
                    <a:prstClr val="black">
                      <a:alpha val="40000"/>
                    </a:prstClr>
                  </a:outerShdw>
                </a:effectLst>
                <a:uLnTx/>
                <a:uFillTx/>
                <a:latin typeface="Calibri"/>
                <a:ea typeface="+mn-ea"/>
                <a:cs typeface="+mn-cs"/>
              </a:rPr>
              <a:t>Small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A34A"/>
                </a:solidFill>
                <a:effectLst>
                  <a:outerShdw blurRad="50800" dist="38100" dir="2700000" algn="tl" rotWithShape="0">
                    <a:prstClr val="black">
                      <a:alpha val="40000"/>
                    </a:prstClr>
                  </a:outerShdw>
                </a:effectLst>
                <a:uLnTx/>
                <a:uFillTx/>
                <a:latin typeface="Calibri"/>
                <a:ea typeface="+mn-ea"/>
                <a:cs typeface="+mn-cs"/>
              </a:rPr>
              <a:t>Package Delivery</a:t>
            </a:r>
          </a:p>
        </p:txBody>
      </p:sp>
      <p:sp>
        <p:nvSpPr>
          <p:cNvPr id="71" name="TextBox 70">
            <a:extLst>
              <a:ext uri="{FF2B5EF4-FFF2-40B4-BE49-F238E27FC236}">
                <a16:creationId xmlns:a16="http://schemas.microsoft.com/office/drawing/2014/main" id="{362E9319-6AA9-C646-BB11-1AF4E9A02795}"/>
              </a:ext>
            </a:extLst>
          </p:cNvPr>
          <p:cNvSpPr txBox="1"/>
          <p:nvPr/>
        </p:nvSpPr>
        <p:spPr>
          <a:xfrm>
            <a:off x="6781408" y="3462116"/>
            <a:ext cx="71045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Calibri"/>
                <a:ea typeface="+mn-ea"/>
                <a:cs typeface="+mn-cs"/>
              </a:rPr>
              <a:t>High Density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Calibri"/>
                <a:ea typeface="+mn-ea"/>
                <a:cs typeface="+mn-cs"/>
              </a:rPr>
              <a:t>Corridor</a:t>
            </a:r>
          </a:p>
        </p:txBody>
      </p:sp>
      <p:sp>
        <p:nvSpPr>
          <p:cNvPr id="72" name="TextBox 71">
            <a:extLst>
              <a:ext uri="{FF2B5EF4-FFF2-40B4-BE49-F238E27FC236}">
                <a16:creationId xmlns:a16="http://schemas.microsoft.com/office/drawing/2014/main" id="{E49B3D83-FD6A-104C-A120-DEC2F96915CA}"/>
              </a:ext>
            </a:extLst>
          </p:cNvPr>
          <p:cNvSpPr txBox="1"/>
          <p:nvPr/>
        </p:nvSpPr>
        <p:spPr>
          <a:xfrm>
            <a:off x="807714" y="1593780"/>
            <a:ext cx="636713" cy="400110"/>
          </a:xfrm>
          <a:prstGeom prst="rect">
            <a:avLst/>
          </a:prstGeom>
          <a:noFill/>
          <a:effectLst>
            <a:outerShdw dist="12700" dir="2700000" algn="tl" rotWithShape="0">
              <a:prstClr val="black"/>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A34A"/>
                </a:solidFill>
                <a:effectLst>
                  <a:outerShdw blurRad="50800" dist="38100" dir="2700000" algn="tl" rotWithShape="0">
                    <a:prstClr val="black">
                      <a:alpha val="40000"/>
                    </a:prstClr>
                  </a:outerShdw>
                </a:effectLst>
                <a:uLnTx/>
                <a:uFillTx/>
                <a:latin typeface="Calibri"/>
                <a:ea typeface="+mn-ea"/>
                <a:cs typeface="+mn-cs"/>
              </a:rPr>
              <a:t>Regional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A34A"/>
                </a:solidFill>
                <a:effectLst>
                  <a:outerShdw blurRad="50800" dist="38100" dir="2700000" algn="tl" rotWithShape="0">
                    <a:prstClr val="black">
                      <a:alpha val="40000"/>
                    </a:prstClr>
                  </a:outerShdw>
                </a:effectLst>
                <a:uLnTx/>
                <a:uFillTx/>
                <a:latin typeface="Calibri"/>
                <a:ea typeface="+mn-ea"/>
                <a:cs typeface="+mn-cs"/>
              </a:rPr>
              <a:t>Network</a:t>
            </a:r>
          </a:p>
        </p:txBody>
      </p:sp>
      <p:sp>
        <p:nvSpPr>
          <p:cNvPr id="73" name="TextBox 72">
            <a:extLst>
              <a:ext uri="{FF2B5EF4-FFF2-40B4-BE49-F238E27FC236}">
                <a16:creationId xmlns:a16="http://schemas.microsoft.com/office/drawing/2014/main" id="{A8A04B5E-C6B6-4E4A-A384-42830E320FBD}"/>
              </a:ext>
            </a:extLst>
          </p:cNvPr>
          <p:cNvSpPr txBox="1"/>
          <p:nvPr/>
        </p:nvSpPr>
        <p:spPr>
          <a:xfrm>
            <a:off x="2885223" y="1249861"/>
            <a:ext cx="1058303"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Calibri"/>
                <a:ea typeface="+mn-ea"/>
                <a:cs typeface="+mn-cs"/>
              </a:rPr>
              <a:t>Rural Operations</a:t>
            </a:r>
          </a:p>
        </p:txBody>
      </p:sp>
      <p:sp>
        <p:nvSpPr>
          <p:cNvPr id="74" name="TextBox 73">
            <a:extLst>
              <a:ext uri="{FF2B5EF4-FFF2-40B4-BE49-F238E27FC236}">
                <a16:creationId xmlns:a16="http://schemas.microsoft.com/office/drawing/2014/main" id="{C08455ED-4B2E-7B4C-A614-16A1B04E93DD}"/>
              </a:ext>
            </a:extLst>
          </p:cNvPr>
          <p:cNvSpPr txBox="1"/>
          <p:nvPr/>
        </p:nvSpPr>
        <p:spPr>
          <a:xfrm>
            <a:off x="5565509" y="1205061"/>
            <a:ext cx="1107996"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Calibri"/>
                <a:ea typeface="+mn-ea"/>
                <a:cs typeface="+mn-cs"/>
              </a:rPr>
              <a:t>Urban Operations</a:t>
            </a:r>
          </a:p>
        </p:txBody>
      </p:sp>
      <p:sp>
        <p:nvSpPr>
          <p:cNvPr id="75" name="TextBox 74">
            <a:extLst>
              <a:ext uri="{FF2B5EF4-FFF2-40B4-BE49-F238E27FC236}">
                <a16:creationId xmlns:a16="http://schemas.microsoft.com/office/drawing/2014/main" id="{FFA9EF13-D0E8-F74F-A419-ABFECDC7C2C1}"/>
              </a:ext>
            </a:extLst>
          </p:cNvPr>
          <p:cNvSpPr txBox="1"/>
          <p:nvPr/>
        </p:nvSpPr>
        <p:spPr>
          <a:xfrm>
            <a:off x="7720234" y="893216"/>
            <a:ext cx="806631" cy="400110"/>
          </a:xfrm>
          <a:prstGeom prst="rect">
            <a:avLst/>
          </a:prstGeom>
          <a:noFill/>
          <a:effectLst>
            <a:outerShdw dist="12700" dir="2700000" algn="tl" rotWithShape="0">
              <a:prstClr val="black"/>
            </a:outerShdw>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A34A"/>
                </a:solidFill>
                <a:effectLst>
                  <a:outerShdw blurRad="50800" dist="38100" dir="2700000" algn="tl" rotWithShape="0">
                    <a:prstClr val="black">
                      <a:alpha val="40000"/>
                    </a:prstClr>
                  </a:outerShdw>
                </a:effectLst>
                <a:uLnTx/>
                <a:uFillTx/>
                <a:latin typeface="Calibri"/>
                <a:ea typeface="+mn-ea"/>
                <a:cs typeface="+mn-cs"/>
              </a:rPr>
              <a:t>On Demand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A34A"/>
                </a:solidFill>
                <a:effectLst>
                  <a:outerShdw blurRad="50800" dist="38100" dir="2700000" algn="tl" rotWithShape="0">
                    <a:prstClr val="black">
                      <a:alpha val="40000"/>
                    </a:prstClr>
                  </a:outerShdw>
                </a:effectLst>
                <a:uLnTx/>
                <a:uFillTx/>
                <a:latin typeface="Calibri"/>
                <a:ea typeface="+mn-ea"/>
                <a:cs typeface="+mn-cs"/>
              </a:rPr>
              <a:t>Air-Taxi</a:t>
            </a:r>
          </a:p>
        </p:txBody>
      </p:sp>
      <p:pic>
        <p:nvPicPr>
          <p:cNvPr id="76" name="Picture 75">
            <a:extLst>
              <a:ext uri="{FF2B5EF4-FFF2-40B4-BE49-F238E27FC236}">
                <a16:creationId xmlns:a16="http://schemas.microsoft.com/office/drawing/2014/main" id="{2539A273-4557-2F43-A344-7BA7057DEB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5457" y="3438175"/>
            <a:ext cx="1195990" cy="748077"/>
          </a:xfrm>
          <a:prstGeom prst="rect">
            <a:avLst/>
          </a:prstGeom>
        </p:spPr>
      </p:pic>
      <p:pic>
        <p:nvPicPr>
          <p:cNvPr id="4" name="NASA Logo" descr="CMR.png">
            <a:extLst>
              <a:ext uri="{FF2B5EF4-FFF2-40B4-BE49-F238E27FC236}">
                <a16:creationId xmlns:a16="http://schemas.microsoft.com/office/drawing/2014/main" id="{874771E5-1E18-4C7E-AED8-F35B34629972}"/>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529" y="9332"/>
            <a:ext cx="655655" cy="541175"/>
          </a:xfrm>
          <a:prstGeom prst="rect">
            <a:avLst/>
          </a:prstGeom>
        </p:spPr>
      </p:pic>
      <p:sp>
        <p:nvSpPr>
          <p:cNvPr id="5" name="TEXT - Title">
            <a:extLst>
              <a:ext uri="{FF2B5EF4-FFF2-40B4-BE49-F238E27FC236}">
                <a16:creationId xmlns:a16="http://schemas.microsoft.com/office/drawing/2014/main" id="{7B94359D-CA89-4033-9EAC-44B04D79D0EE}"/>
              </a:ext>
            </a:extLst>
          </p:cNvPr>
          <p:cNvSpPr txBox="1"/>
          <p:nvPr/>
        </p:nvSpPr>
        <p:spPr>
          <a:xfrm>
            <a:off x="6286663" y="2489"/>
            <a:ext cx="5825434" cy="461665"/>
          </a:xfrm>
          <a:prstGeom prst="rect">
            <a:avLst/>
          </a:prstGeom>
          <a:no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Advanced Air Mobility (AAM) Mission</a:t>
            </a:r>
          </a:p>
        </p:txBody>
      </p:sp>
      <p:sp>
        <p:nvSpPr>
          <p:cNvPr id="2" name="Rectangle 1">
            <a:extLst>
              <a:ext uri="{FF2B5EF4-FFF2-40B4-BE49-F238E27FC236}">
                <a16:creationId xmlns:a16="http://schemas.microsoft.com/office/drawing/2014/main" id="{CFA7C1E1-D4C0-384C-827E-FA3CF028A895}"/>
              </a:ext>
            </a:extLst>
          </p:cNvPr>
          <p:cNvSpPr/>
          <p:nvPr/>
        </p:nvSpPr>
        <p:spPr>
          <a:xfrm>
            <a:off x="-7644" y="17637"/>
            <a:ext cx="5930450" cy="103785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309A"/>
                </a:solidFill>
                <a:effectLst/>
                <a:uLnTx/>
                <a:uFillTx/>
                <a:latin typeface="Calibri"/>
                <a:ea typeface="+mn-ea"/>
                <a:cs typeface="+mn-cs"/>
              </a:rPr>
              <a:t>UAM Maturity Levels (UML)</a:t>
            </a:r>
          </a:p>
        </p:txBody>
      </p:sp>
      <p:sp>
        <p:nvSpPr>
          <p:cNvPr id="12" name="TextBox 11">
            <a:extLst>
              <a:ext uri="{FF2B5EF4-FFF2-40B4-BE49-F238E27FC236}">
                <a16:creationId xmlns:a16="http://schemas.microsoft.com/office/drawing/2014/main" id="{46DD21F2-9459-44BD-8FEE-7E4D8C6EB04C}"/>
              </a:ext>
            </a:extLst>
          </p:cNvPr>
          <p:cNvSpPr txBox="1"/>
          <p:nvPr/>
        </p:nvSpPr>
        <p:spPr>
          <a:xfrm>
            <a:off x="358092" y="190153"/>
            <a:ext cx="5576078" cy="276999"/>
          </a:xfrm>
          <a:prstGeom prst="rect">
            <a:avLst/>
          </a:prstGeom>
          <a:noFill/>
          <a:effectLst>
            <a:outerShdw dist="12700" dir="2700000" algn="tl" rotWithShape="0">
              <a:prstClr val="black"/>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A34A"/>
                </a:solidFill>
                <a:effectLst>
                  <a:outerShdw blurRad="50800" dist="38100" dir="2700000" sx="1000" sy="1000" algn="tl" rotWithShape="0">
                    <a:prstClr val="black"/>
                  </a:outerShdw>
                </a:effectLst>
                <a:uLnTx/>
                <a:uFillTx/>
                <a:latin typeface="Calibri"/>
                <a:ea typeface="+mn-ea"/>
                <a:cs typeface="+mn-cs"/>
              </a:rPr>
              <a:t>UML-4 Medium Density/Complexity, collaborative and responsible automated systems</a:t>
            </a:r>
          </a:p>
        </p:txBody>
      </p:sp>
      <p:sp>
        <p:nvSpPr>
          <p:cNvPr id="17" name="TextBox 16">
            <a:extLst>
              <a:ext uri="{FF2B5EF4-FFF2-40B4-BE49-F238E27FC236}">
                <a16:creationId xmlns:a16="http://schemas.microsoft.com/office/drawing/2014/main" id="{4B7FE18A-3297-4B9B-8994-5F76C9F277E4}"/>
              </a:ext>
            </a:extLst>
          </p:cNvPr>
          <p:cNvSpPr txBox="1"/>
          <p:nvPr/>
        </p:nvSpPr>
        <p:spPr>
          <a:xfrm>
            <a:off x="358093" y="546557"/>
            <a:ext cx="3542252" cy="276999"/>
          </a:xfrm>
          <a:prstGeom prst="rect">
            <a:avLst/>
          </a:prstGeom>
          <a:noFill/>
          <a:effectLst>
            <a:outerShdw dist="12700" dir="2700000" algn="tl" rotWithShape="0">
              <a:prstClr val="black"/>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CDC46"/>
                </a:solidFill>
                <a:effectLst>
                  <a:outerShdw blurRad="50800" dist="38100" dir="2700000" sx="1000" sy="1000" algn="tl" rotWithShape="0">
                    <a:prstClr val="black"/>
                  </a:outerShdw>
                </a:effectLst>
                <a:uLnTx/>
                <a:uFillTx/>
                <a:latin typeface="Calibri"/>
                <a:ea typeface="+mn-ea"/>
                <a:cs typeface="+mn-cs"/>
              </a:rPr>
              <a:t>UML-2 Low Density/Complexity, assistive automation </a:t>
            </a:r>
          </a:p>
        </p:txBody>
      </p:sp>
      <p:sp>
        <p:nvSpPr>
          <p:cNvPr id="16" name="TextBox 15">
            <a:extLst>
              <a:ext uri="{FF2B5EF4-FFF2-40B4-BE49-F238E27FC236}">
                <a16:creationId xmlns:a16="http://schemas.microsoft.com/office/drawing/2014/main" id="{46FFEA40-96A1-49F6-ABDB-4BA45B5F39C6}"/>
              </a:ext>
            </a:extLst>
          </p:cNvPr>
          <p:cNvSpPr txBox="1"/>
          <p:nvPr/>
        </p:nvSpPr>
        <p:spPr>
          <a:xfrm>
            <a:off x="358091" y="366333"/>
            <a:ext cx="5619039" cy="276999"/>
          </a:xfrm>
          <a:prstGeom prst="rect">
            <a:avLst/>
          </a:prstGeom>
          <a:noFill/>
          <a:effectLst>
            <a:outerShdw dist="12700" dir="2700000" algn="tl" rotWithShape="0">
              <a:prstClr val="black"/>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EE781"/>
                </a:solidFill>
                <a:effectLst>
                  <a:outerShdw blurRad="50800" dist="38100" dir="2700000" sx="1000" sy="1000" algn="tl" rotWithShape="0">
                    <a:prstClr val="black"/>
                  </a:outerShdw>
                </a:effectLst>
                <a:uLnTx/>
                <a:uFillTx/>
                <a:latin typeface="Calibri"/>
                <a:ea typeface="+mn-ea"/>
                <a:cs typeface="+mn-cs"/>
              </a:rPr>
              <a:t>UML-3 Low Density, Medium Complexity, comprehensive safety assurance automation</a:t>
            </a:r>
          </a:p>
        </p:txBody>
      </p:sp>
      <p:cxnSp>
        <p:nvCxnSpPr>
          <p:cNvPr id="7" name="Straight Connector 6">
            <a:extLst>
              <a:ext uri="{FF2B5EF4-FFF2-40B4-BE49-F238E27FC236}">
                <a16:creationId xmlns:a16="http://schemas.microsoft.com/office/drawing/2014/main" id="{1E39E62E-D1D1-7D4F-A91D-B9A91B3A3B6D}"/>
              </a:ext>
            </a:extLst>
          </p:cNvPr>
          <p:cNvCxnSpPr>
            <a:cxnSpLocks/>
            <a:endCxn id="17" idx="1"/>
          </p:cNvCxnSpPr>
          <p:nvPr/>
        </p:nvCxnSpPr>
        <p:spPr>
          <a:xfrm>
            <a:off x="57131" y="677362"/>
            <a:ext cx="300962" cy="7695"/>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9E5A930-C497-9C44-9697-6C7481B19A8A}"/>
              </a:ext>
            </a:extLst>
          </p:cNvPr>
          <p:cNvCxnSpPr>
            <a:cxnSpLocks/>
          </p:cNvCxnSpPr>
          <p:nvPr/>
        </p:nvCxnSpPr>
        <p:spPr>
          <a:xfrm>
            <a:off x="57131" y="487585"/>
            <a:ext cx="300962"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D235B3BB-5796-1B4F-BF1D-6FED2D21B475}"/>
              </a:ext>
            </a:extLst>
          </p:cNvPr>
          <p:cNvCxnSpPr>
            <a:cxnSpLocks/>
          </p:cNvCxnSpPr>
          <p:nvPr/>
        </p:nvCxnSpPr>
        <p:spPr>
          <a:xfrm>
            <a:off x="57129" y="327220"/>
            <a:ext cx="300962"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D0740451-8ECA-5141-BB3E-FD9FA3E379FD}"/>
              </a:ext>
            </a:extLst>
          </p:cNvPr>
          <p:cNvSpPr txBox="1"/>
          <p:nvPr/>
        </p:nvSpPr>
        <p:spPr>
          <a:xfrm>
            <a:off x="358093" y="749757"/>
            <a:ext cx="2088970" cy="276999"/>
          </a:xfrm>
          <a:prstGeom prst="rect">
            <a:avLst/>
          </a:prstGeom>
          <a:noFill/>
          <a:effectLst>
            <a:outerShdw dist="12700" dir="2700000" algn="tl" rotWithShape="0">
              <a:prstClr val="black"/>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outerShdw dist="38100" sx="200000" sy="200000" algn="tl" rotWithShape="0">
                    <a:prstClr val="black">
                      <a:alpha val="0"/>
                    </a:prstClr>
                  </a:outerShdw>
                </a:effectLst>
                <a:uLnTx/>
                <a:uFillTx/>
                <a:latin typeface="Calibri"/>
                <a:ea typeface="+mn-ea"/>
                <a:cs typeface="+mn-cs"/>
              </a:rPr>
              <a:t>UML-1 Conforming prototypes</a:t>
            </a:r>
          </a:p>
        </p:txBody>
      </p:sp>
      <p:sp>
        <p:nvSpPr>
          <p:cNvPr id="33" name="Slide Number Placeholder 3">
            <a:extLst>
              <a:ext uri="{FF2B5EF4-FFF2-40B4-BE49-F238E27FC236}">
                <a16:creationId xmlns:a16="http://schemas.microsoft.com/office/drawing/2014/main" id="{04DFFD1A-522C-4D43-999A-B25FEDE01FC7}"/>
              </a:ext>
            </a:extLst>
          </p:cNvPr>
          <p:cNvSpPr>
            <a:spLocks noGrp="1"/>
          </p:cNvSpPr>
          <p:nvPr>
            <p:ph type="sldNum" sz="quarter" idx="12"/>
          </p:nvPr>
        </p:nvSpPr>
        <p:spPr>
          <a:xfrm>
            <a:off x="11853838" y="6446046"/>
            <a:ext cx="321645" cy="365125"/>
          </a:xfrm>
        </p:spPr>
        <p:txBody>
          <a:bodyPr/>
          <a:lstStyle/>
          <a:p>
            <a:fld id="{4B5A7D23-5EA3-BB48-9A7E-29066237FEC6}" type="slidenum">
              <a:rPr lang="en-US" smtClean="0">
                <a:solidFill>
                  <a:prstClr val="black">
                    <a:tint val="75000"/>
                  </a:prstClr>
                </a:solidFill>
              </a:rPr>
              <a:pPr/>
              <a:t>3</a:t>
            </a:fld>
            <a:endParaRPr lang="en-US" dirty="0">
              <a:solidFill>
                <a:prstClr val="black">
                  <a:tint val="75000"/>
                </a:prstClr>
              </a:solidFill>
            </a:endParaRPr>
          </a:p>
        </p:txBody>
      </p:sp>
      <p:sp>
        <p:nvSpPr>
          <p:cNvPr id="35" name="Slide Number Placeholder 3">
            <a:extLst>
              <a:ext uri="{FF2B5EF4-FFF2-40B4-BE49-F238E27FC236}">
                <a16:creationId xmlns:a16="http://schemas.microsoft.com/office/drawing/2014/main" id="{ADEA6613-DD54-064F-9EB3-E3993EED3192}"/>
              </a:ext>
            </a:extLst>
          </p:cNvPr>
          <p:cNvSpPr txBox="1">
            <a:spLocks/>
          </p:cNvSpPr>
          <p:nvPr/>
        </p:nvSpPr>
        <p:spPr>
          <a:xfrm>
            <a:off x="11198897" y="6485303"/>
            <a:ext cx="978355" cy="264465"/>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5A7D23-5EA3-BB48-9A7E-29066237FEC6}" type="slidenum">
              <a:rPr lang="en-US" smtClean="0">
                <a:solidFill>
                  <a:prstClr val="black">
                    <a:tint val="75000"/>
                  </a:prstClr>
                </a:solidFill>
                <a:latin typeface="Calibri"/>
              </a:rPr>
              <a:pPr/>
              <a:t>3</a:t>
            </a:fld>
            <a:endParaRPr lang="en-US" dirty="0">
              <a:solidFill>
                <a:prstClr val="black">
                  <a:tint val="75000"/>
                </a:prstClr>
              </a:solidFill>
              <a:latin typeface="Calibri"/>
            </a:endParaRPr>
          </a:p>
        </p:txBody>
      </p:sp>
      <p:sp>
        <p:nvSpPr>
          <p:cNvPr id="36" name="Rounded Rectangle 35">
            <a:extLst>
              <a:ext uri="{FF2B5EF4-FFF2-40B4-BE49-F238E27FC236}">
                <a16:creationId xmlns:a16="http://schemas.microsoft.com/office/drawing/2014/main" id="{3E964CD4-42E3-D14B-82ED-DBB7A7847D04}"/>
              </a:ext>
            </a:extLst>
          </p:cNvPr>
          <p:cNvSpPr/>
          <p:nvPr/>
        </p:nvSpPr>
        <p:spPr>
          <a:xfrm>
            <a:off x="358091" y="6331073"/>
            <a:ext cx="11479230" cy="467409"/>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i="1" dirty="0"/>
              <a:t>Safe, sustainable, affordable, and accessible aviation for transformational local and intraregional missions</a:t>
            </a:r>
            <a:endParaRPr lang="en-US" sz="2000" b="1" dirty="0"/>
          </a:p>
        </p:txBody>
      </p:sp>
    </p:spTree>
    <p:extLst>
      <p:ext uri="{BB962C8B-B14F-4D97-AF65-F5344CB8AC3E}">
        <p14:creationId xmlns:p14="http://schemas.microsoft.com/office/powerpoint/2010/main" val="3463262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EF128-76AE-8140-81ED-6F57FC00A839}"/>
              </a:ext>
            </a:extLst>
          </p:cNvPr>
          <p:cNvSpPr>
            <a:spLocks noGrp="1"/>
          </p:cNvSpPr>
          <p:nvPr>
            <p:ph type="title"/>
          </p:nvPr>
        </p:nvSpPr>
        <p:spPr/>
        <p:txBody>
          <a:bodyPr/>
          <a:lstStyle/>
          <a:p>
            <a:r>
              <a:rPr lang="en-US"/>
              <a:t>NASA Role to Address AAM Challenges</a:t>
            </a:r>
          </a:p>
        </p:txBody>
      </p:sp>
      <p:sp>
        <p:nvSpPr>
          <p:cNvPr id="5" name="Rectangle 4">
            <a:extLst>
              <a:ext uri="{FF2B5EF4-FFF2-40B4-BE49-F238E27FC236}">
                <a16:creationId xmlns:a16="http://schemas.microsoft.com/office/drawing/2014/main" id="{E78FBE1F-7567-A841-B3FB-EE3252C424AA}"/>
              </a:ext>
            </a:extLst>
          </p:cNvPr>
          <p:cNvSpPr/>
          <p:nvPr/>
        </p:nvSpPr>
        <p:spPr>
          <a:xfrm>
            <a:off x="90" y="6179934"/>
            <a:ext cx="12191821" cy="695963"/>
          </a:xfrm>
          <a:prstGeom prst="rect">
            <a:avLst/>
          </a:prstGeom>
          <a:solidFill>
            <a:schemeClr val="accent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err="1">
              <a:solidFill>
                <a:schemeClr val="tx1"/>
              </a:solidFill>
            </a:endParaRPr>
          </a:p>
        </p:txBody>
      </p:sp>
      <p:sp>
        <p:nvSpPr>
          <p:cNvPr id="6" name="TextBox 5">
            <a:extLst>
              <a:ext uri="{FF2B5EF4-FFF2-40B4-BE49-F238E27FC236}">
                <a16:creationId xmlns:a16="http://schemas.microsoft.com/office/drawing/2014/main" id="{4144F6EB-1AAB-1A44-9858-153A2F0E5BFE}"/>
              </a:ext>
            </a:extLst>
          </p:cNvPr>
          <p:cNvSpPr txBox="1">
            <a:spLocks/>
          </p:cNvSpPr>
          <p:nvPr/>
        </p:nvSpPr>
        <p:spPr>
          <a:xfrm>
            <a:off x="2450341" y="6234811"/>
            <a:ext cx="6991863" cy="553998"/>
          </a:xfrm>
          <a:prstGeom prst="rect">
            <a:avLst/>
          </a:prstGeom>
        </p:spPr>
        <p:txBody>
          <a:bodyPr vert="horz" wrap="square" lIns="0" tIns="0" rIns="0"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gn="ctr"/>
            <a:r>
              <a:rPr lang="en-US" dirty="0">
                <a:solidFill>
                  <a:schemeClr val="bg1"/>
                </a:solidFill>
                <a:latin typeface="Arial" panose="020B0604020202020204" pitchFamily="34" charset="0"/>
                <a:cs typeface="Arial" panose="020B0604020202020204" pitchFamily="34" charset="0"/>
              </a:rPr>
              <a:t>NASA to deliver long term technical solutions and architecture requirements for the industry and regulatory communities</a:t>
            </a:r>
            <a:endParaRPr lang="en-US" dirty="0">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BE14BD02-AE35-E647-B181-B814E025B1A3}"/>
              </a:ext>
            </a:extLst>
          </p:cNvPr>
          <p:cNvSpPr>
            <a:spLocks noGrp="1"/>
          </p:cNvSpPr>
          <p:nvPr>
            <p:ph type="dt" sz="half" idx="10"/>
          </p:nvPr>
        </p:nvSpPr>
        <p:spPr>
          <a:xfrm>
            <a:off x="152400" y="6492874"/>
            <a:ext cx="1040673" cy="365125"/>
          </a:xfrm>
          <a:prstGeom prst="rect">
            <a:avLst/>
          </a:prstGeom>
        </p:spPr>
        <p:txBody>
          <a:bodyP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www.nasa.gov   |</a:t>
            </a:r>
            <a:endParaRPr lang="en-US">
              <a:solidFill>
                <a:schemeClr val="bg1"/>
              </a:solidFill>
            </a:endParaRPr>
          </a:p>
        </p:txBody>
      </p:sp>
      <p:sp>
        <p:nvSpPr>
          <p:cNvPr id="27" name="Rectangle 26">
            <a:extLst>
              <a:ext uri="{FF2B5EF4-FFF2-40B4-BE49-F238E27FC236}">
                <a16:creationId xmlns:a16="http://schemas.microsoft.com/office/drawing/2014/main" id="{6A693A5B-1AB6-0343-9044-E6C80A206F28}"/>
              </a:ext>
            </a:extLst>
          </p:cNvPr>
          <p:cNvSpPr/>
          <p:nvPr/>
        </p:nvSpPr>
        <p:spPr>
          <a:xfrm>
            <a:off x="336884" y="1786760"/>
            <a:ext cx="2207865" cy="39163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1AAFF9D-78BD-E44B-B994-C2D3641C8E67}"/>
              </a:ext>
            </a:extLst>
          </p:cNvPr>
          <p:cNvSpPr/>
          <p:nvPr/>
        </p:nvSpPr>
        <p:spPr>
          <a:xfrm>
            <a:off x="2653046" y="1786761"/>
            <a:ext cx="2207775" cy="3836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FA15009-D335-1144-A528-881DA3BF5430}"/>
              </a:ext>
            </a:extLst>
          </p:cNvPr>
          <p:cNvSpPr/>
          <p:nvPr/>
        </p:nvSpPr>
        <p:spPr>
          <a:xfrm>
            <a:off x="4977599" y="1786760"/>
            <a:ext cx="2207774" cy="39163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D10FBAA9-C377-4E45-BD5D-E07D6E3F7676}"/>
              </a:ext>
            </a:extLst>
          </p:cNvPr>
          <p:cNvSpPr txBox="1">
            <a:spLocks/>
          </p:cNvSpPr>
          <p:nvPr/>
        </p:nvSpPr>
        <p:spPr>
          <a:xfrm>
            <a:off x="416775" y="1974991"/>
            <a:ext cx="2003888" cy="430887"/>
          </a:xfrm>
          <a:prstGeom prst="rect">
            <a:avLst/>
          </a:prstGeom>
        </p:spPr>
        <p:txBody>
          <a:bodyPr vert="horz" wrap="square" lIns="0" tIns="0" rIns="0" bIns="0" rtlCol="0" anchor="t"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gn="ctr">
              <a:spcBef>
                <a:spcPct val="20000"/>
              </a:spcBef>
            </a:pPr>
            <a:r>
              <a:rPr lang="en-US" sz="1400" b="1">
                <a:solidFill>
                  <a:schemeClr val="tx2"/>
                </a:solidFill>
                <a:latin typeface="Arial" panose="020B0604020202020204" pitchFamily="34" charset="0"/>
                <a:cs typeface="Arial" panose="020B0604020202020204" pitchFamily="34" charset="0"/>
              </a:rPr>
              <a:t>Vehicle Development and Operations</a:t>
            </a:r>
            <a:endParaRPr lang="en-US" sz="1400" b="1" strike="sngStrike">
              <a:solidFill>
                <a:srgbClr val="FF0000"/>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69FA6B3B-1321-D14D-8EA7-C6607121F14A}"/>
              </a:ext>
            </a:extLst>
          </p:cNvPr>
          <p:cNvSpPr txBox="1">
            <a:spLocks/>
          </p:cNvSpPr>
          <p:nvPr/>
        </p:nvSpPr>
        <p:spPr>
          <a:xfrm>
            <a:off x="2942901" y="1989964"/>
            <a:ext cx="1723697" cy="430887"/>
          </a:xfrm>
          <a:prstGeom prst="rect">
            <a:avLst/>
          </a:prstGeom>
        </p:spPr>
        <p:txBody>
          <a:bodyPr vert="horz" wrap="square" lIns="0" tIns="0" rIns="0" bIns="0" rtlCol="0" anchor="t"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gn="ctr">
              <a:spcBef>
                <a:spcPct val="20000"/>
              </a:spcBef>
            </a:pPr>
            <a:r>
              <a:rPr lang="en-US" sz="1400" b="1">
                <a:solidFill>
                  <a:schemeClr val="tx2"/>
                </a:solidFill>
                <a:latin typeface="Arial" panose="020B0604020202020204" pitchFamily="34" charset="0"/>
                <a:cs typeface="Arial" panose="020B0604020202020204" pitchFamily="34" charset="0"/>
              </a:rPr>
              <a:t>Airspace Design and Operations</a:t>
            </a:r>
            <a:endParaRPr lang="en-US" sz="1400" b="1">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2445FCB3-51E6-0248-95CF-282C6E62731A}"/>
              </a:ext>
            </a:extLst>
          </p:cNvPr>
          <p:cNvSpPr txBox="1">
            <a:spLocks/>
          </p:cNvSpPr>
          <p:nvPr/>
        </p:nvSpPr>
        <p:spPr>
          <a:xfrm>
            <a:off x="5478252" y="2002927"/>
            <a:ext cx="1180441" cy="430887"/>
          </a:xfrm>
          <a:prstGeom prst="rect">
            <a:avLst/>
          </a:prstGeom>
        </p:spPr>
        <p:txBody>
          <a:bodyPr vert="horz" wrap="square" lIns="0" tIns="0" rIns="0" bIns="0" rtlCol="0" anchor="t"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algn="ctr">
              <a:spcBef>
                <a:spcPct val="20000"/>
              </a:spcBef>
            </a:pPr>
            <a:r>
              <a:rPr lang="en-US" sz="1400" b="1">
                <a:solidFill>
                  <a:schemeClr val="tx2"/>
                </a:solidFill>
                <a:latin typeface="Arial" panose="020B0604020202020204" pitchFamily="34" charset="0"/>
                <a:cs typeface="Arial" panose="020B0604020202020204" pitchFamily="34" charset="0"/>
              </a:rPr>
              <a:t>Community Integration</a:t>
            </a:r>
            <a:endParaRPr lang="en-US" sz="1400" b="1">
              <a:latin typeface="Arial" panose="020B0604020202020204" pitchFamily="34" charset="0"/>
              <a:cs typeface="Arial" panose="020B0604020202020204" pitchFamily="34" charset="0"/>
            </a:endParaRPr>
          </a:p>
        </p:txBody>
      </p:sp>
      <p:pic>
        <p:nvPicPr>
          <p:cNvPr id="47" name="Picture 46">
            <a:extLst>
              <a:ext uri="{FF2B5EF4-FFF2-40B4-BE49-F238E27FC236}">
                <a16:creationId xmlns:a16="http://schemas.microsoft.com/office/drawing/2014/main" id="{4821F4AA-0008-B148-86E8-7CE375BBB04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7493" y="2544630"/>
            <a:ext cx="2199625" cy="3158457"/>
          </a:xfrm>
          <a:prstGeom prst="rect">
            <a:avLst/>
          </a:prstGeom>
        </p:spPr>
      </p:pic>
      <p:pic>
        <p:nvPicPr>
          <p:cNvPr id="48" name="Picture 47">
            <a:extLst>
              <a:ext uri="{FF2B5EF4-FFF2-40B4-BE49-F238E27FC236}">
                <a16:creationId xmlns:a16="http://schemas.microsoft.com/office/drawing/2014/main" id="{6BC14476-4D26-5C47-AAD0-DD37A510681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52956" y="2544630"/>
            <a:ext cx="2207866" cy="3158457"/>
          </a:xfrm>
          <a:prstGeom prst="rect">
            <a:avLst/>
          </a:prstGeom>
        </p:spPr>
      </p:pic>
      <p:pic>
        <p:nvPicPr>
          <p:cNvPr id="53" name="Picture 52">
            <a:extLst>
              <a:ext uri="{FF2B5EF4-FFF2-40B4-BE49-F238E27FC236}">
                <a16:creationId xmlns:a16="http://schemas.microsoft.com/office/drawing/2014/main" id="{DBFBB5CA-DA96-C84F-ABB4-296DA0531F9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977508" y="2544630"/>
            <a:ext cx="2207866" cy="3158457"/>
          </a:xfrm>
          <a:prstGeom prst="rect">
            <a:avLst/>
          </a:prstGeom>
        </p:spPr>
      </p:pic>
      <p:grpSp>
        <p:nvGrpSpPr>
          <p:cNvPr id="54" name="Group 53">
            <a:extLst>
              <a:ext uri="{FF2B5EF4-FFF2-40B4-BE49-F238E27FC236}">
                <a16:creationId xmlns:a16="http://schemas.microsoft.com/office/drawing/2014/main" id="{1CB01ADA-52F2-4F4D-B60B-B5C6767A423C}"/>
              </a:ext>
            </a:extLst>
          </p:cNvPr>
          <p:cNvGrpSpPr/>
          <p:nvPr/>
        </p:nvGrpSpPr>
        <p:grpSpPr>
          <a:xfrm>
            <a:off x="1193073" y="1027492"/>
            <a:ext cx="664750" cy="664750"/>
            <a:chOff x="2077468" y="1522743"/>
            <a:chExt cx="523677" cy="523677"/>
          </a:xfrm>
        </p:grpSpPr>
        <p:sp>
          <p:nvSpPr>
            <p:cNvPr id="55" name="Oval 54">
              <a:extLst>
                <a:ext uri="{FF2B5EF4-FFF2-40B4-BE49-F238E27FC236}">
                  <a16:creationId xmlns:a16="http://schemas.microsoft.com/office/drawing/2014/main" id="{321FD7F2-EBE6-1B4E-ACE8-5F31F0AC25C2}"/>
                </a:ext>
              </a:extLst>
            </p:cNvPr>
            <p:cNvSpPr/>
            <p:nvPr/>
          </p:nvSpPr>
          <p:spPr>
            <a:xfrm>
              <a:off x="2077468" y="1522743"/>
              <a:ext cx="523677" cy="523677"/>
            </a:xfrm>
            <a:prstGeom prst="ellipse">
              <a:avLst/>
            </a:prstGeom>
            <a:solidFill>
              <a:srgbClr val="C0504D"/>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buClr>
                  <a:schemeClr val="bg1"/>
                </a:buClr>
              </a:pPr>
              <a:endParaRPr lang="en-GB" sz="1700">
                <a:solidFill>
                  <a:schemeClr val="bg1"/>
                </a:solidFill>
              </a:endParaRPr>
            </a:p>
          </p:txBody>
        </p:sp>
        <p:pic>
          <p:nvPicPr>
            <p:cNvPr id="56" name="Picture 55">
              <a:extLst>
                <a:ext uri="{FF2B5EF4-FFF2-40B4-BE49-F238E27FC236}">
                  <a16:creationId xmlns:a16="http://schemas.microsoft.com/office/drawing/2014/main" id="{9F5036D1-B3B6-DF49-9934-C6168C5CADE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04048" y="1675915"/>
              <a:ext cx="462617" cy="224624"/>
            </a:xfrm>
            <a:prstGeom prst="rect">
              <a:avLst/>
            </a:prstGeom>
          </p:spPr>
        </p:pic>
      </p:grpSp>
      <p:grpSp>
        <p:nvGrpSpPr>
          <p:cNvPr id="57" name="Group 56">
            <a:extLst>
              <a:ext uri="{FF2B5EF4-FFF2-40B4-BE49-F238E27FC236}">
                <a16:creationId xmlns:a16="http://schemas.microsoft.com/office/drawing/2014/main" id="{E524CBF2-0751-CC43-ADD4-29ED8CF61431}"/>
              </a:ext>
            </a:extLst>
          </p:cNvPr>
          <p:cNvGrpSpPr/>
          <p:nvPr/>
        </p:nvGrpSpPr>
        <p:grpSpPr>
          <a:xfrm>
            <a:off x="3448100" y="1026288"/>
            <a:ext cx="692808" cy="698668"/>
            <a:chOff x="2780863" y="3056323"/>
            <a:chExt cx="530581" cy="535069"/>
          </a:xfrm>
        </p:grpSpPr>
        <p:sp>
          <p:nvSpPr>
            <p:cNvPr id="58" name="Oval 57">
              <a:extLst>
                <a:ext uri="{FF2B5EF4-FFF2-40B4-BE49-F238E27FC236}">
                  <a16:creationId xmlns:a16="http://schemas.microsoft.com/office/drawing/2014/main" id="{881D164B-DF0A-7F43-B9D0-88F3E3F482E3}"/>
                </a:ext>
              </a:extLst>
            </p:cNvPr>
            <p:cNvSpPr/>
            <p:nvPr/>
          </p:nvSpPr>
          <p:spPr>
            <a:xfrm>
              <a:off x="2787767" y="3067715"/>
              <a:ext cx="523677" cy="523677"/>
            </a:xfrm>
            <a:prstGeom prst="ellipse">
              <a:avLst/>
            </a:prstGeom>
            <a:solidFill>
              <a:srgbClr val="4F81BD"/>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buClr>
                  <a:schemeClr val="bg1"/>
                </a:buClr>
              </a:pPr>
              <a:endParaRPr lang="en-GB" sz="1700">
                <a:solidFill>
                  <a:schemeClr val="bg1"/>
                </a:solidFill>
              </a:endParaRPr>
            </a:p>
          </p:txBody>
        </p:sp>
        <p:pic>
          <p:nvPicPr>
            <p:cNvPr id="59" name="Graphic 25" descr="Compass">
              <a:extLst>
                <a:ext uri="{FF2B5EF4-FFF2-40B4-BE49-F238E27FC236}">
                  <a16:creationId xmlns:a16="http://schemas.microsoft.com/office/drawing/2014/main" id="{9FC382AB-1C5B-B74A-8B9A-7BCA5A05E91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780863" y="3056323"/>
              <a:ext cx="530581" cy="530581"/>
            </a:xfrm>
            <a:prstGeom prst="rect">
              <a:avLst/>
            </a:prstGeom>
          </p:spPr>
        </p:pic>
      </p:grpSp>
      <p:grpSp>
        <p:nvGrpSpPr>
          <p:cNvPr id="60" name="Group 59">
            <a:extLst>
              <a:ext uri="{FF2B5EF4-FFF2-40B4-BE49-F238E27FC236}">
                <a16:creationId xmlns:a16="http://schemas.microsoft.com/office/drawing/2014/main" id="{6290C018-65E1-3C4C-9D72-0AE1E845EABE}"/>
              </a:ext>
            </a:extLst>
          </p:cNvPr>
          <p:cNvGrpSpPr/>
          <p:nvPr/>
        </p:nvGrpSpPr>
        <p:grpSpPr>
          <a:xfrm>
            <a:off x="5748420" y="1030914"/>
            <a:ext cx="698668" cy="698668"/>
            <a:chOff x="2178690" y="4940788"/>
            <a:chExt cx="523677" cy="523677"/>
          </a:xfrm>
        </p:grpSpPr>
        <p:sp>
          <p:nvSpPr>
            <p:cNvPr id="61" name="Oval 60">
              <a:extLst>
                <a:ext uri="{FF2B5EF4-FFF2-40B4-BE49-F238E27FC236}">
                  <a16:creationId xmlns:a16="http://schemas.microsoft.com/office/drawing/2014/main" id="{46D4243E-AC92-4B4B-B242-16F45E41C5E3}"/>
                </a:ext>
              </a:extLst>
            </p:cNvPr>
            <p:cNvSpPr/>
            <p:nvPr/>
          </p:nvSpPr>
          <p:spPr>
            <a:xfrm>
              <a:off x="2178690" y="4940788"/>
              <a:ext cx="523677" cy="523677"/>
            </a:xfrm>
            <a:prstGeom prst="ellipse">
              <a:avLst/>
            </a:prstGeom>
            <a:solidFill>
              <a:srgbClr val="8064A2"/>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97" tIns="46649" rIns="93297" bIns="46649" numCol="1" spcCol="0" rtlCol="0" fromWordArt="0" anchor="ctr" anchorCtr="0" forceAA="0" compatLnSpc="1">
              <a:prstTxWarp prst="textNoShape">
                <a:avLst/>
              </a:prstTxWarp>
              <a:noAutofit/>
            </a:bodyPr>
            <a:lstStyle/>
            <a:p>
              <a:pPr algn="ctr">
                <a:buClr>
                  <a:schemeClr val="bg1"/>
                </a:buClr>
              </a:pPr>
              <a:endParaRPr lang="en-GB" sz="1700">
                <a:solidFill>
                  <a:schemeClr val="bg1"/>
                </a:solidFill>
              </a:endParaRPr>
            </a:p>
          </p:txBody>
        </p:sp>
        <p:pic>
          <p:nvPicPr>
            <p:cNvPr id="62" name="Graphic 24" descr="Users">
              <a:extLst>
                <a:ext uri="{FF2B5EF4-FFF2-40B4-BE49-F238E27FC236}">
                  <a16:creationId xmlns:a16="http://schemas.microsoft.com/office/drawing/2014/main" id="{17884FF0-FA83-0F41-A705-9765EAC06142}"/>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240425" y="5002523"/>
              <a:ext cx="400207" cy="400207"/>
            </a:xfrm>
            <a:prstGeom prst="rect">
              <a:avLst/>
            </a:prstGeom>
          </p:spPr>
        </p:pic>
      </p:grpSp>
      <p:sp>
        <p:nvSpPr>
          <p:cNvPr id="26" name="TextBox 25">
            <a:extLst>
              <a:ext uri="{FF2B5EF4-FFF2-40B4-BE49-F238E27FC236}">
                <a16:creationId xmlns:a16="http://schemas.microsoft.com/office/drawing/2014/main" id="{F822C505-2395-CE4A-8804-50CA4980CD22}"/>
              </a:ext>
            </a:extLst>
          </p:cNvPr>
          <p:cNvSpPr txBox="1">
            <a:spLocks/>
          </p:cNvSpPr>
          <p:nvPr/>
        </p:nvSpPr>
        <p:spPr>
          <a:xfrm>
            <a:off x="7486336" y="2135847"/>
            <a:ext cx="4505885" cy="3046988"/>
          </a:xfrm>
          <a:prstGeom prst="rect">
            <a:avLst/>
          </a:prstGeom>
        </p:spPr>
        <p:txBody>
          <a:bodyPr vert="horz" wrap="square" lIns="0" tIns="0" rIns="0" bIns="0" rtlCol="0" anchor="t"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0" lvl="1" indent="11113">
              <a:buNone/>
            </a:pPr>
            <a:r>
              <a:rPr lang="en-US" b="1" dirty="0">
                <a:latin typeface="Arial" panose="020B0604020202020204" pitchFamily="34" charset="0"/>
                <a:cs typeface="Arial" panose="020B0604020202020204" pitchFamily="34" charset="0"/>
              </a:rPr>
              <a:t>NASA and key partners are collectively taking on the most difficult mission challenges to enable industry to flourish by 2030</a:t>
            </a:r>
          </a:p>
          <a:p>
            <a:pPr marL="0" lvl="1" indent="11113">
              <a:buNone/>
            </a:pPr>
            <a:endParaRPr lang="en-US" b="1" dirty="0">
              <a:latin typeface="Arial" panose="020B0604020202020204" pitchFamily="34" charset="0"/>
              <a:cs typeface="Arial" panose="020B0604020202020204" pitchFamily="34" charset="0"/>
            </a:endParaRPr>
          </a:p>
          <a:p>
            <a:pPr marL="342900" lvl="1" indent="-342900"/>
            <a:r>
              <a:rPr lang="en-US" b="1" dirty="0">
                <a:latin typeface="Arial" panose="020B0604020202020204" pitchFamily="34" charset="0"/>
                <a:cs typeface="Arial" panose="020B0604020202020204" pitchFamily="34" charset="0"/>
              </a:rPr>
              <a:t>Research and Development  Portfolio</a:t>
            </a:r>
          </a:p>
          <a:p>
            <a:pPr marL="342900" lvl="1" indent="-342900"/>
            <a:endParaRPr lang="en-US" b="1" dirty="0">
              <a:latin typeface="Arial" panose="020B0604020202020204" pitchFamily="34" charset="0"/>
              <a:cs typeface="Arial" panose="020B0604020202020204" pitchFamily="34" charset="0"/>
            </a:endParaRPr>
          </a:p>
          <a:p>
            <a:pPr marL="342900" lvl="1" indent="-342900"/>
            <a:r>
              <a:rPr lang="en-US" b="1" dirty="0">
                <a:latin typeface="Arial" panose="020B0604020202020204" pitchFamily="34" charset="0"/>
                <a:cs typeface="Arial" panose="020B0604020202020204" pitchFamily="34" charset="0"/>
              </a:rPr>
              <a:t>AAM National Campaign Series</a:t>
            </a:r>
          </a:p>
          <a:p>
            <a:pPr marL="342900" lvl="1" indent="-342900"/>
            <a:endParaRPr lang="en-US" b="1" dirty="0">
              <a:latin typeface="Arial" panose="020B0604020202020204" pitchFamily="34" charset="0"/>
              <a:cs typeface="Arial" panose="020B0604020202020204" pitchFamily="34" charset="0"/>
            </a:endParaRPr>
          </a:p>
          <a:p>
            <a:pPr marL="342900" lvl="1" indent="-342900"/>
            <a:r>
              <a:rPr lang="en-US" b="1" dirty="0">
                <a:latin typeface="Arial" panose="020B0604020202020204" pitchFamily="34" charset="0"/>
                <a:cs typeface="Arial" panose="020B0604020202020204" pitchFamily="34" charset="0"/>
              </a:rPr>
              <a:t>Robust Ecosystem Partnerships</a:t>
            </a:r>
          </a:p>
          <a:p>
            <a:pPr marL="342900" lvl="1" indent="-342900"/>
            <a:endParaRPr lang="en-US" b="1" dirty="0">
              <a:latin typeface="Arial" panose="020B0604020202020204" pitchFamily="34" charset="0"/>
              <a:cs typeface="Arial" panose="020B0604020202020204" pitchFamily="34" charset="0"/>
            </a:endParaRPr>
          </a:p>
        </p:txBody>
      </p:sp>
      <p:sp>
        <p:nvSpPr>
          <p:cNvPr id="28" name="Slide Number Placeholder 3">
            <a:extLst>
              <a:ext uri="{FF2B5EF4-FFF2-40B4-BE49-F238E27FC236}">
                <a16:creationId xmlns:a16="http://schemas.microsoft.com/office/drawing/2014/main" id="{70DE538B-311F-5843-B545-8825B1E904BD}"/>
              </a:ext>
            </a:extLst>
          </p:cNvPr>
          <p:cNvSpPr>
            <a:spLocks noGrp="1"/>
          </p:cNvSpPr>
          <p:nvPr>
            <p:ph type="sldNum" sz="quarter" idx="12"/>
          </p:nvPr>
        </p:nvSpPr>
        <p:spPr>
          <a:xfrm>
            <a:off x="11198897" y="6485303"/>
            <a:ext cx="978355" cy="264465"/>
          </a:xfrm>
        </p:spPr>
        <p:txBody>
          <a:bodyPr/>
          <a:lstStyle/>
          <a:p>
            <a:fld id="{4B5A7D23-5EA3-BB48-9A7E-29066237FEC6}" type="slidenum">
              <a:rPr lang="en-US" smtClean="0">
                <a:solidFill>
                  <a:prstClr val="black">
                    <a:tint val="75000"/>
                  </a:prstClr>
                </a:solidFill>
                <a:latin typeface="Calibri"/>
              </a:rPr>
              <a:pPr/>
              <a:t>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007885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9599C64-51DF-2E40-8D70-27DC43B8EEBE}"/>
              </a:ext>
            </a:extLst>
          </p:cNvPr>
          <p:cNvSpPr/>
          <p:nvPr/>
        </p:nvSpPr>
        <p:spPr>
          <a:xfrm rot="16200000">
            <a:off x="2440828" y="3307165"/>
            <a:ext cx="5023879" cy="1002364"/>
          </a:xfrm>
          <a:prstGeom prst="rect">
            <a:avLst/>
          </a:prstGeom>
          <a:solidFill>
            <a:schemeClr val="accent1">
              <a:lumMod val="20000"/>
              <a:lumOff val="80000"/>
            </a:schemeClr>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a:ln>
                <a:noFill/>
              </a:ln>
              <a:solidFill>
                <a:prstClr val="white"/>
              </a:solidFill>
              <a:effectLst/>
              <a:uLnTx/>
              <a:uFillTx/>
              <a:ea typeface="+mn-ea"/>
              <a:cs typeface="+mn-cs"/>
            </a:endParaRPr>
          </a:p>
        </p:txBody>
      </p:sp>
      <p:sp>
        <p:nvSpPr>
          <p:cNvPr id="103" name="Rectangle 102">
            <a:extLst>
              <a:ext uri="{FF2B5EF4-FFF2-40B4-BE49-F238E27FC236}">
                <a16:creationId xmlns:a16="http://schemas.microsoft.com/office/drawing/2014/main" id="{49599C64-51DF-2E40-8D70-27DC43B8EEBE}"/>
              </a:ext>
            </a:extLst>
          </p:cNvPr>
          <p:cNvSpPr/>
          <p:nvPr/>
        </p:nvSpPr>
        <p:spPr>
          <a:xfrm rot="16200000">
            <a:off x="4537434" y="3307166"/>
            <a:ext cx="5023883" cy="1002364"/>
          </a:xfrm>
          <a:prstGeom prst="rect">
            <a:avLst/>
          </a:prstGeom>
          <a:solidFill>
            <a:schemeClr val="accent1">
              <a:lumMod val="20000"/>
              <a:lumOff val="80000"/>
            </a:schemeClr>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a:ln>
                <a:noFill/>
              </a:ln>
              <a:solidFill>
                <a:prstClr val="white"/>
              </a:solidFill>
              <a:effectLst/>
              <a:uLnTx/>
              <a:uFillTx/>
              <a:ea typeface="+mn-ea"/>
              <a:cs typeface="+mn-cs"/>
            </a:endParaRPr>
          </a:p>
        </p:txBody>
      </p:sp>
      <p:sp>
        <p:nvSpPr>
          <p:cNvPr id="104" name="Rectangle 103">
            <a:extLst>
              <a:ext uri="{FF2B5EF4-FFF2-40B4-BE49-F238E27FC236}">
                <a16:creationId xmlns:a16="http://schemas.microsoft.com/office/drawing/2014/main" id="{49599C64-51DF-2E40-8D70-27DC43B8EEBE}"/>
              </a:ext>
            </a:extLst>
          </p:cNvPr>
          <p:cNvSpPr/>
          <p:nvPr/>
        </p:nvSpPr>
        <p:spPr>
          <a:xfrm rot="16200000">
            <a:off x="6634364" y="3308492"/>
            <a:ext cx="5023879" cy="1002364"/>
          </a:xfrm>
          <a:prstGeom prst="rect">
            <a:avLst/>
          </a:prstGeom>
          <a:solidFill>
            <a:schemeClr val="accent1">
              <a:lumMod val="20000"/>
              <a:lumOff val="80000"/>
            </a:schemeClr>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a:ln>
                <a:noFill/>
              </a:ln>
              <a:solidFill>
                <a:prstClr val="white"/>
              </a:solidFill>
              <a:effectLst/>
              <a:uLnTx/>
              <a:uFillTx/>
              <a:ea typeface="+mn-ea"/>
              <a:cs typeface="+mn-cs"/>
            </a:endParaRPr>
          </a:p>
        </p:txBody>
      </p:sp>
      <p:sp>
        <p:nvSpPr>
          <p:cNvPr id="105" name="Rectangle 104">
            <a:extLst>
              <a:ext uri="{FF2B5EF4-FFF2-40B4-BE49-F238E27FC236}">
                <a16:creationId xmlns:a16="http://schemas.microsoft.com/office/drawing/2014/main" id="{49599C64-51DF-2E40-8D70-27DC43B8EEBE}"/>
              </a:ext>
            </a:extLst>
          </p:cNvPr>
          <p:cNvSpPr/>
          <p:nvPr/>
        </p:nvSpPr>
        <p:spPr>
          <a:xfrm rot="16200000">
            <a:off x="8710675" y="3308492"/>
            <a:ext cx="5023879" cy="1002364"/>
          </a:xfrm>
          <a:prstGeom prst="rect">
            <a:avLst/>
          </a:prstGeom>
          <a:solidFill>
            <a:schemeClr val="accent1">
              <a:lumMod val="20000"/>
              <a:lumOff val="80000"/>
            </a:schemeClr>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a:ln>
                <a:noFill/>
              </a:ln>
              <a:solidFill>
                <a:prstClr val="white"/>
              </a:solidFill>
              <a:effectLst/>
              <a:uLnTx/>
              <a:uFillTx/>
              <a:ea typeface="+mn-ea"/>
              <a:cs typeface="+mn-cs"/>
            </a:endParaRPr>
          </a:p>
        </p:txBody>
      </p:sp>
      <p:sp>
        <p:nvSpPr>
          <p:cNvPr id="98" name="Rectangle 97">
            <a:extLst>
              <a:ext uri="{FF2B5EF4-FFF2-40B4-BE49-F238E27FC236}">
                <a16:creationId xmlns:a16="http://schemas.microsoft.com/office/drawing/2014/main" id="{49599C64-51DF-2E40-8D70-27DC43B8EEBE}"/>
              </a:ext>
            </a:extLst>
          </p:cNvPr>
          <p:cNvSpPr/>
          <p:nvPr/>
        </p:nvSpPr>
        <p:spPr>
          <a:xfrm rot="16200000">
            <a:off x="355249" y="3332866"/>
            <a:ext cx="5023883" cy="1002364"/>
          </a:xfrm>
          <a:prstGeom prst="rect">
            <a:avLst/>
          </a:prstGeom>
          <a:solidFill>
            <a:schemeClr val="accent1">
              <a:lumMod val="20000"/>
              <a:lumOff val="80000"/>
            </a:schemeClr>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a:ln>
                <a:noFill/>
              </a:ln>
              <a:solidFill>
                <a:prstClr val="white"/>
              </a:solidFill>
              <a:effectLst/>
              <a:uLnTx/>
              <a:uFillTx/>
              <a:ea typeface="+mn-ea"/>
              <a:cs typeface="+mn-cs"/>
            </a:endParaRPr>
          </a:p>
        </p:txBody>
      </p:sp>
      <p:graphicFrame>
        <p:nvGraphicFramePr>
          <p:cNvPr id="19" name="Object 18" hidden="1">
            <a:extLst>
              <a:ext uri="{FF2B5EF4-FFF2-40B4-BE49-F238E27FC236}">
                <a16:creationId xmlns:a16="http://schemas.microsoft.com/office/drawing/2014/main" id="{3128C417-82B1-4B91-9AD1-254286D51E5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0" name="think-cell Slide" r:id="rId39" imgW="378" imgH="379" progId="TCLayout.ActiveDocument.1">
                  <p:embed/>
                </p:oleObj>
              </mc:Choice>
              <mc:Fallback>
                <p:oleObj name="think-cell Slide" r:id="rId39" imgW="378" imgH="379" progId="TCLayout.ActiveDocument.1">
                  <p:embed/>
                  <p:pic>
                    <p:nvPicPr>
                      <p:cNvPr id="19" name="Object 18" hidden="1">
                        <a:extLst>
                          <a:ext uri="{FF2B5EF4-FFF2-40B4-BE49-F238E27FC236}">
                            <a16:creationId xmlns:a16="http://schemas.microsoft.com/office/drawing/2014/main" id="{3128C417-82B1-4B91-9AD1-254286D51E5E}"/>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18" name="Rectangle 17" hidden="1">
            <a:extLst>
              <a:ext uri="{FF2B5EF4-FFF2-40B4-BE49-F238E27FC236}">
                <a16:creationId xmlns:a16="http://schemas.microsoft.com/office/drawing/2014/main" id="{68C4FBE2-8AC9-4EEB-8D5A-741F0EA30A3D}"/>
              </a:ext>
            </a:extLst>
          </p:cNvPr>
          <p:cNvSpPr/>
          <p:nvPr>
            <p:custDataLst>
              <p:tags r:id="rId3"/>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a:lnSpc>
                <a:spcPct val="80000"/>
              </a:lnSpc>
              <a:spcBef>
                <a:spcPct val="0"/>
              </a:spcBef>
              <a:spcAft>
                <a:spcPct val="0"/>
              </a:spcAft>
              <a:defRPr/>
            </a:pPr>
            <a:endParaRPr kumimoji="0" lang="en-US" sz="2500" b="1" u="none" strike="noStrike" kern="1200" cap="none" spc="0" normalizeH="0" noProof="0">
              <a:ln>
                <a:noFill/>
              </a:ln>
              <a:solidFill>
                <a:prstClr val="white"/>
              </a:solidFill>
              <a:effectLst/>
              <a:uLnTx/>
              <a:uFillTx/>
              <a:latin typeface="Calibri" panose="020F0502020204030204" pitchFamily="34" charset="0"/>
              <a:ea typeface="+mj-ea"/>
              <a:cs typeface="Calibri" panose="020F0502020204030204" pitchFamily="34" charset="0"/>
              <a:sym typeface="Calibri" panose="020F0502020204030204" pitchFamily="34" charset="0"/>
            </a:endParaRPr>
          </a:p>
        </p:txBody>
      </p:sp>
      <p:sp>
        <p:nvSpPr>
          <p:cNvPr id="2" name="Title 1">
            <a:extLst>
              <a:ext uri="{FF2B5EF4-FFF2-40B4-BE49-F238E27FC236}">
                <a16:creationId xmlns:a16="http://schemas.microsoft.com/office/drawing/2014/main" id="{5AD9036E-216F-1D42-9A43-32D05F16C92E}"/>
              </a:ext>
            </a:extLst>
          </p:cNvPr>
          <p:cNvSpPr>
            <a:spLocks noGrp="1"/>
          </p:cNvSpPr>
          <p:nvPr>
            <p:ph type="title"/>
          </p:nvPr>
        </p:nvSpPr>
        <p:spPr>
          <a:xfrm>
            <a:off x="949729" y="10953"/>
            <a:ext cx="10638185" cy="605113"/>
          </a:xfrm>
          <a:effectLst/>
        </p:spPr>
        <p:txBody>
          <a:bodyPr>
            <a:normAutofit/>
          </a:bodyPr>
          <a:lstStyle/>
          <a:p>
            <a:r>
              <a:rPr lang="en-US" dirty="0">
                <a:latin typeface="Calibri" panose="020F0502020204030204" pitchFamily="34" charset="0"/>
                <a:cs typeface="Calibri" panose="020F0502020204030204" pitchFamily="34" charset="0"/>
              </a:rPr>
              <a:t>Urban Air Mobility (UAM) Ecosystem Goals</a:t>
            </a:r>
            <a:r>
              <a:rPr lang="en-US" baseline="30000" dirty="0"/>
              <a:t>1</a:t>
            </a:r>
            <a:endParaRPr lang="en-US" dirty="0">
              <a:latin typeface="Calibri" panose="020F0502020204030204" pitchFamily="34" charset="0"/>
              <a:cs typeface="Calibri" panose="020F0502020204030204" pitchFamily="34" charset="0"/>
            </a:endParaRPr>
          </a:p>
        </p:txBody>
      </p:sp>
      <p:sp>
        <p:nvSpPr>
          <p:cNvPr id="136" name="Rectangle 135">
            <a:extLst>
              <a:ext uri="{FF2B5EF4-FFF2-40B4-BE49-F238E27FC236}">
                <a16:creationId xmlns:a16="http://schemas.microsoft.com/office/drawing/2014/main" id="{49599C64-51DF-2E40-8D70-27DC43B8EEBE}"/>
              </a:ext>
            </a:extLst>
          </p:cNvPr>
          <p:cNvSpPr/>
          <p:nvPr/>
        </p:nvSpPr>
        <p:spPr>
          <a:xfrm rot="16200000">
            <a:off x="-1729266" y="3332866"/>
            <a:ext cx="5023883" cy="1002364"/>
          </a:xfrm>
          <a:prstGeom prst="rect">
            <a:avLst/>
          </a:prstGeom>
          <a:solidFill>
            <a:schemeClr val="accent1">
              <a:lumMod val="20000"/>
              <a:lumOff val="80000"/>
            </a:schemeClr>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prstClr val="white"/>
              </a:solidFill>
              <a:effectLst/>
              <a:uLnTx/>
              <a:uFillTx/>
              <a:ea typeface="+mn-ea"/>
              <a:cs typeface="+mn-cs"/>
            </a:endParaRPr>
          </a:p>
        </p:txBody>
      </p:sp>
      <p:sp>
        <p:nvSpPr>
          <p:cNvPr id="148" name="TextBox 147">
            <a:extLst>
              <a:ext uri="{FF2B5EF4-FFF2-40B4-BE49-F238E27FC236}">
                <a16:creationId xmlns:a16="http://schemas.microsoft.com/office/drawing/2014/main" id="{C5BA7598-A012-E542-A872-1AEB5EB511B6}"/>
              </a:ext>
            </a:extLst>
          </p:cNvPr>
          <p:cNvSpPr txBox="1"/>
          <p:nvPr/>
        </p:nvSpPr>
        <p:spPr>
          <a:xfrm>
            <a:off x="420809" y="1021625"/>
            <a:ext cx="723733" cy="176972"/>
          </a:xfrm>
          <a:prstGeom prst="rect">
            <a:avLst/>
          </a:prstGeom>
          <a:effectLst/>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marR="0" lvl="1" indent="0" algn="ctr" defTabSz="895350" rtl="0" eaLnBrk="1" fontAlgn="auto" latinLnBrk="0" hangingPunct="1">
              <a:lnSpc>
                <a:spcPct val="100000"/>
              </a:lnSpc>
              <a:spcBef>
                <a:spcPts val="0"/>
              </a:spcBef>
              <a:spcAft>
                <a:spcPts val="0"/>
              </a:spcAft>
              <a:buClr>
                <a:srgbClr val="1F497D"/>
              </a:buClr>
              <a:buSzPct val="125000"/>
              <a:buFont typeface="Arial" charset="0"/>
              <a:buNone/>
              <a:tabLst/>
              <a:defRPr/>
            </a:pPr>
            <a:r>
              <a:rPr kumimoji="0" lang="en-US" sz="1150" b="1" i="0" u="none" strike="noStrike" kern="1200" cap="none" spc="0" normalizeH="0" baseline="0" noProof="0">
                <a:ln>
                  <a:noFill/>
                </a:ln>
                <a:solidFill>
                  <a:srgbClr val="1F497D"/>
                </a:solidFill>
                <a:effectLst/>
                <a:uLnTx/>
                <a:uFillTx/>
                <a:ea typeface="+mn-ea"/>
                <a:cs typeface="+mn-cs"/>
              </a:rPr>
              <a:t>CY2020</a:t>
            </a:r>
          </a:p>
        </p:txBody>
      </p:sp>
      <p:sp>
        <p:nvSpPr>
          <p:cNvPr id="154" name="TextBox 153">
            <a:extLst>
              <a:ext uri="{FF2B5EF4-FFF2-40B4-BE49-F238E27FC236}">
                <a16:creationId xmlns:a16="http://schemas.microsoft.com/office/drawing/2014/main" id="{C9947A6E-652F-494A-9B06-04A9EA33B8FB}"/>
              </a:ext>
            </a:extLst>
          </p:cNvPr>
          <p:cNvSpPr txBox="1"/>
          <p:nvPr/>
        </p:nvSpPr>
        <p:spPr>
          <a:xfrm>
            <a:off x="1488483" y="1021625"/>
            <a:ext cx="723733" cy="176972"/>
          </a:xfrm>
          <a:prstGeom prst="rect">
            <a:avLst/>
          </a:prstGeom>
          <a:effectLst/>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marR="0" lvl="1" indent="0" algn="ctr" defTabSz="895350" rtl="0" eaLnBrk="1" fontAlgn="auto" latinLnBrk="0" hangingPunct="1">
              <a:lnSpc>
                <a:spcPct val="100000"/>
              </a:lnSpc>
              <a:spcBef>
                <a:spcPts val="0"/>
              </a:spcBef>
              <a:spcAft>
                <a:spcPts val="0"/>
              </a:spcAft>
              <a:buClr>
                <a:srgbClr val="1F497D"/>
              </a:buClr>
              <a:buSzPct val="125000"/>
              <a:buFont typeface="Arial" charset="0"/>
              <a:buNone/>
              <a:tabLst/>
              <a:defRPr/>
            </a:pPr>
            <a:r>
              <a:rPr lang="en-US" sz="1150" b="1" dirty="0">
                <a:solidFill>
                  <a:srgbClr val="1F497D"/>
                </a:solidFill>
              </a:rPr>
              <a:t>CY2021</a:t>
            </a:r>
          </a:p>
        </p:txBody>
      </p:sp>
      <p:sp>
        <p:nvSpPr>
          <p:cNvPr id="158" name="TextBox 157">
            <a:extLst>
              <a:ext uri="{FF2B5EF4-FFF2-40B4-BE49-F238E27FC236}">
                <a16:creationId xmlns:a16="http://schemas.microsoft.com/office/drawing/2014/main" id="{3E75E729-B4A9-B943-94B5-1B4571078CE6}"/>
              </a:ext>
            </a:extLst>
          </p:cNvPr>
          <p:cNvSpPr txBox="1"/>
          <p:nvPr/>
        </p:nvSpPr>
        <p:spPr>
          <a:xfrm>
            <a:off x="2502910" y="1021625"/>
            <a:ext cx="723733" cy="176972"/>
          </a:xfrm>
          <a:prstGeom prst="rect">
            <a:avLst/>
          </a:prstGeom>
          <a:effectLst/>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marR="0" lvl="1" indent="0" algn="ctr" defTabSz="895350" rtl="0" eaLnBrk="1" fontAlgn="auto" latinLnBrk="0" hangingPunct="1">
              <a:lnSpc>
                <a:spcPct val="100000"/>
              </a:lnSpc>
              <a:spcBef>
                <a:spcPts val="0"/>
              </a:spcBef>
              <a:spcAft>
                <a:spcPts val="0"/>
              </a:spcAft>
              <a:buClr>
                <a:srgbClr val="1F497D"/>
              </a:buClr>
              <a:buSzPct val="125000"/>
              <a:buFont typeface="Arial" charset="0"/>
              <a:buNone/>
              <a:tabLst/>
              <a:defRPr/>
            </a:pPr>
            <a:r>
              <a:rPr lang="en-US" sz="1150" b="1" dirty="0">
                <a:solidFill>
                  <a:srgbClr val="1F497D"/>
                </a:solidFill>
              </a:rPr>
              <a:t>CY2022</a:t>
            </a:r>
          </a:p>
        </p:txBody>
      </p:sp>
      <p:sp>
        <p:nvSpPr>
          <p:cNvPr id="159" name="TextBox 158">
            <a:extLst>
              <a:ext uri="{FF2B5EF4-FFF2-40B4-BE49-F238E27FC236}">
                <a16:creationId xmlns:a16="http://schemas.microsoft.com/office/drawing/2014/main" id="{B2736CC6-AA5A-A746-8872-784AD6617547}"/>
              </a:ext>
            </a:extLst>
          </p:cNvPr>
          <p:cNvSpPr txBox="1"/>
          <p:nvPr/>
        </p:nvSpPr>
        <p:spPr>
          <a:xfrm>
            <a:off x="3566965" y="1021625"/>
            <a:ext cx="723733" cy="176972"/>
          </a:xfrm>
          <a:prstGeom prst="rect">
            <a:avLst/>
          </a:prstGeom>
          <a:effectLst/>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marR="0" lvl="1" indent="0" algn="ctr" defTabSz="895350" rtl="0" eaLnBrk="1" fontAlgn="auto" latinLnBrk="0" hangingPunct="1">
              <a:lnSpc>
                <a:spcPct val="100000"/>
              </a:lnSpc>
              <a:spcBef>
                <a:spcPts val="0"/>
              </a:spcBef>
              <a:spcAft>
                <a:spcPts val="0"/>
              </a:spcAft>
              <a:buClr>
                <a:srgbClr val="1F497D"/>
              </a:buClr>
              <a:buSzPct val="125000"/>
              <a:buFont typeface="Arial" charset="0"/>
              <a:buNone/>
              <a:tabLst/>
              <a:defRPr/>
            </a:pPr>
            <a:r>
              <a:rPr lang="en-US" sz="1150" b="1">
                <a:solidFill>
                  <a:srgbClr val="1F497D"/>
                </a:solidFill>
              </a:rPr>
              <a:t>CY2023</a:t>
            </a:r>
          </a:p>
        </p:txBody>
      </p:sp>
      <p:sp>
        <p:nvSpPr>
          <p:cNvPr id="160" name="TextBox 159">
            <a:extLst>
              <a:ext uri="{FF2B5EF4-FFF2-40B4-BE49-F238E27FC236}">
                <a16:creationId xmlns:a16="http://schemas.microsoft.com/office/drawing/2014/main" id="{11396FF7-C518-D948-BC3E-306C52FC08B5}"/>
              </a:ext>
            </a:extLst>
          </p:cNvPr>
          <p:cNvSpPr txBox="1"/>
          <p:nvPr/>
        </p:nvSpPr>
        <p:spPr>
          <a:xfrm>
            <a:off x="4585725" y="1021625"/>
            <a:ext cx="723733" cy="176972"/>
          </a:xfrm>
          <a:prstGeom prst="rect">
            <a:avLst/>
          </a:prstGeom>
          <a:effectLst/>
        </p:spPr>
        <p:txBody>
          <a:bodyPr vert="horz" wrap="square" lIns="0" tIns="0" rIns="0" bIns="0" rtlCol="0">
            <a:spAutoFit/>
          </a:bodyPr>
          <a:lstStyle>
            <a:defPPr>
              <a:defRPr lang="en-US"/>
            </a:defPPr>
            <a:lvl1pPr lvl="0" indent="0" defTabSz="895350">
              <a:buClr>
                <a:schemeClr val="tx2"/>
              </a:buClr>
              <a:buSzPct val="100000"/>
              <a:defRPr baseline="0"/>
            </a:lvl1pPr>
            <a:lvl2pPr marL="3600" marR="0" lvl="1" indent="0" algn="ctr" defTabSz="895350" fontAlgn="auto">
              <a:lnSpc>
                <a:spcPct val="100000"/>
              </a:lnSpc>
              <a:spcBef>
                <a:spcPts val="0"/>
              </a:spcBef>
              <a:spcAft>
                <a:spcPts val="0"/>
              </a:spcAft>
              <a:buClr>
                <a:srgbClr val="1F497D"/>
              </a:buClr>
              <a:buSzPct val="125000"/>
              <a:buFont typeface="Arial" charset="0"/>
              <a:buNone/>
              <a:tabLst/>
              <a:defRPr kumimoji="0" sz="1150" b="1" i="0" u="none" strike="noStrike" cap="none" spc="0" normalizeH="0" baseline="0">
                <a:ln>
                  <a:noFill/>
                </a:ln>
                <a:solidFill>
                  <a:srgbClr val="1F497D"/>
                </a:solidFill>
                <a:effectLst/>
                <a:uLnTx/>
                <a:uFillTx/>
              </a:defRPr>
            </a:lvl2pPr>
            <a:lvl3pPr marL="446400" lvl="2" indent="-248400" defTabSz="895350">
              <a:buClr>
                <a:schemeClr val="tx2"/>
              </a:buClr>
              <a:buSzPct val="120000"/>
              <a:buFont typeface="Arial" charset="0"/>
              <a:buChar char="–"/>
              <a:defRPr baseline="0"/>
            </a:lvl3pPr>
            <a:lvl4pPr marL="615600" lvl="3" indent="-154800" defTabSz="895350">
              <a:buClr>
                <a:schemeClr val="tx2"/>
              </a:buClr>
              <a:buSzPct val="120000"/>
              <a:buFont typeface="Arial" charset="0"/>
              <a:buChar char="▫"/>
              <a:defRPr baseline="0"/>
            </a:lvl4pPr>
            <a:lvl5pPr marL="748800" lvl="4" indent="-129600" defTabSz="895350">
              <a:buClr>
                <a:schemeClr val="tx2"/>
              </a:buClr>
              <a:buSzPct val="89000"/>
              <a:buFont typeface="Arial" charset="0"/>
              <a:buChar char="-"/>
              <a:defRPr baseline="0"/>
            </a:lvl5pPr>
            <a:lvl6pPr marL="999794" indent="-173575" defTabSz="1193860" fontAlgn="base">
              <a:spcBef>
                <a:spcPct val="0"/>
              </a:spcBef>
              <a:spcAft>
                <a:spcPct val="0"/>
              </a:spcAft>
              <a:buClr>
                <a:schemeClr val="tx2"/>
              </a:buClr>
              <a:buSzPct val="89000"/>
              <a:buFont typeface="Arial" charset="0"/>
              <a:buChar char="-"/>
              <a:defRPr sz="2133" baseline="0"/>
            </a:lvl6pPr>
            <a:lvl7pPr marL="999794" indent="-173575" defTabSz="1193860" fontAlgn="base">
              <a:spcBef>
                <a:spcPct val="0"/>
              </a:spcBef>
              <a:spcAft>
                <a:spcPct val="0"/>
              </a:spcAft>
              <a:buClr>
                <a:schemeClr val="tx2"/>
              </a:buClr>
              <a:buSzPct val="89000"/>
              <a:buFont typeface="Arial" charset="0"/>
              <a:buChar char="-"/>
              <a:defRPr sz="2133" baseline="0"/>
            </a:lvl7pPr>
            <a:lvl8pPr marL="999794" indent="-173575" defTabSz="1193860" fontAlgn="base">
              <a:spcBef>
                <a:spcPct val="0"/>
              </a:spcBef>
              <a:spcAft>
                <a:spcPct val="0"/>
              </a:spcAft>
              <a:buClr>
                <a:schemeClr val="tx2"/>
              </a:buClr>
              <a:buSzPct val="89000"/>
              <a:buFont typeface="Arial" charset="0"/>
              <a:buChar char="-"/>
              <a:defRPr sz="2133" baseline="0"/>
            </a:lvl8pPr>
            <a:lvl9pPr marL="999794" indent="-173575" defTabSz="1193860" fontAlgn="base">
              <a:spcBef>
                <a:spcPct val="0"/>
              </a:spcBef>
              <a:spcAft>
                <a:spcPct val="0"/>
              </a:spcAft>
              <a:buClr>
                <a:schemeClr val="tx2"/>
              </a:buClr>
              <a:buSzPct val="89000"/>
              <a:buFont typeface="Arial" charset="0"/>
              <a:buChar char="-"/>
              <a:defRPr sz="2133" baseline="0"/>
            </a:lvl9pPr>
          </a:lstStyle>
          <a:p>
            <a:pPr lvl="1"/>
            <a:r>
              <a:rPr lang="en-US" dirty="0"/>
              <a:t>CY2024</a:t>
            </a:r>
          </a:p>
        </p:txBody>
      </p:sp>
      <p:sp>
        <p:nvSpPr>
          <p:cNvPr id="161" name="TextBox 160">
            <a:extLst>
              <a:ext uri="{FF2B5EF4-FFF2-40B4-BE49-F238E27FC236}">
                <a16:creationId xmlns:a16="http://schemas.microsoft.com/office/drawing/2014/main" id="{E3ADE9B1-8B29-9E49-82A3-B54CC700580D}"/>
              </a:ext>
            </a:extLst>
          </p:cNvPr>
          <p:cNvSpPr txBox="1"/>
          <p:nvPr/>
        </p:nvSpPr>
        <p:spPr>
          <a:xfrm>
            <a:off x="5649764" y="1021625"/>
            <a:ext cx="723733" cy="176972"/>
          </a:xfrm>
          <a:prstGeom prst="rect">
            <a:avLst/>
          </a:prstGeom>
          <a:effectLst/>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marR="0" lvl="1" indent="0" algn="ctr" defTabSz="895350" rtl="0" eaLnBrk="1" fontAlgn="auto" latinLnBrk="0" hangingPunct="1">
              <a:lnSpc>
                <a:spcPct val="100000"/>
              </a:lnSpc>
              <a:spcBef>
                <a:spcPts val="0"/>
              </a:spcBef>
              <a:spcAft>
                <a:spcPts val="0"/>
              </a:spcAft>
              <a:buClr>
                <a:srgbClr val="1F497D"/>
              </a:buClr>
              <a:buSzPct val="125000"/>
              <a:buFont typeface="Arial" charset="0"/>
              <a:buNone/>
              <a:tabLst/>
              <a:defRPr/>
            </a:pPr>
            <a:r>
              <a:rPr kumimoji="0" lang="en-US" sz="1150" b="1" i="0" u="none" strike="noStrike" kern="1200" cap="none" spc="0" normalizeH="0" baseline="0" noProof="0">
                <a:ln>
                  <a:noFill/>
                </a:ln>
                <a:solidFill>
                  <a:srgbClr val="1F497D"/>
                </a:solidFill>
                <a:effectLst/>
                <a:uLnTx/>
                <a:uFillTx/>
                <a:ea typeface="+mn-ea"/>
                <a:cs typeface="+mn-cs"/>
              </a:rPr>
              <a:t>CY2025</a:t>
            </a:r>
          </a:p>
        </p:txBody>
      </p:sp>
      <p:sp>
        <p:nvSpPr>
          <p:cNvPr id="162" name="Diamond 161">
            <a:extLst>
              <a:ext uri="{FF2B5EF4-FFF2-40B4-BE49-F238E27FC236}">
                <a16:creationId xmlns:a16="http://schemas.microsoft.com/office/drawing/2014/main" id="{4C52996E-928E-5241-9837-0DFF22CC0F90}"/>
              </a:ext>
            </a:extLst>
          </p:cNvPr>
          <p:cNvSpPr>
            <a:spLocks/>
          </p:cNvSpPr>
          <p:nvPr>
            <p:custDataLst>
              <p:tags r:id="rId4"/>
            </p:custDataLst>
          </p:nvPr>
        </p:nvSpPr>
        <p:spPr>
          <a:xfrm>
            <a:off x="5868302" y="682421"/>
            <a:ext cx="228600" cy="228600"/>
          </a:xfrm>
          <a:prstGeom prst="diamond">
            <a:avLst/>
          </a:prstGeom>
          <a:solidFill>
            <a:schemeClr val="accent2"/>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a:ln>
                <a:noFill/>
              </a:ln>
              <a:solidFill>
                <a:prstClr val="white"/>
              </a:solidFill>
              <a:effectLst/>
              <a:uLnTx/>
              <a:uFillTx/>
              <a:ea typeface="+mn-ea"/>
              <a:cs typeface="+mn-cs"/>
            </a:endParaRPr>
          </a:p>
        </p:txBody>
      </p:sp>
      <p:sp>
        <p:nvSpPr>
          <p:cNvPr id="163" name="TextBox 162">
            <a:extLst>
              <a:ext uri="{FF2B5EF4-FFF2-40B4-BE49-F238E27FC236}">
                <a16:creationId xmlns:a16="http://schemas.microsoft.com/office/drawing/2014/main" id="{918C4DD8-8B3A-454B-AA5A-149FB75BEF09}"/>
              </a:ext>
            </a:extLst>
          </p:cNvPr>
          <p:cNvSpPr txBox="1"/>
          <p:nvPr/>
        </p:nvSpPr>
        <p:spPr>
          <a:xfrm>
            <a:off x="6019190" y="708235"/>
            <a:ext cx="723733" cy="176972"/>
          </a:xfrm>
          <a:prstGeom prst="rect">
            <a:avLst/>
          </a:prstGeom>
          <a:effectLst/>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marR="0" lvl="1" indent="0" algn="ctr" defTabSz="895350" rtl="0" eaLnBrk="1" fontAlgn="auto" latinLnBrk="0" hangingPunct="1">
              <a:lnSpc>
                <a:spcPct val="100000"/>
              </a:lnSpc>
              <a:spcBef>
                <a:spcPts val="0"/>
              </a:spcBef>
              <a:spcAft>
                <a:spcPts val="0"/>
              </a:spcAft>
              <a:buClr>
                <a:srgbClr val="1F497D"/>
              </a:buClr>
              <a:buSzPct val="125000"/>
              <a:buFont typeface="Arial" charset="0"/>
              <a:buNone/>
              <a:tabLst/>
              <a:defRPr/>
            </a:pPr>
            <a:r>
              <a:rPr kumimoji="0" lang="en-US" sz="1150" b="1" i="0" u="none" strike="noStrike" kern="1200" cap="none" spc="0" normalizeH="0" baseline="0" noProof="0">
                <a:ln>
                  <a:noFill/>
                </a:ln>
                <a:solidFill>
                  <a:srgbClr val="1F497D"/>
                </a:solidFill>
                <a:effectLst/>
                <a:uLnTx/>
                <a:uFillTx/>
                <a:ea typeface="+mn-ea"/>
                <a:cs typeface="+mn-cs"/>
              </a:rPr>
              <a:t>Vehicles</a:t>
            </a:r>
          </a:p>
        </p:txBody>
      </p:sp>
      <p:sp>
        <p:nvSpPr>
          <p:cNvPr id="164" name="Diamond 163">
            <a:extLst>
              <a:ext uri="{FF2B5EF4-FFF2-40B4-BE49-F238E27FC236}">
                <a16:creationId xmlns:a16="http://schemas.microsoft.com/office/drawing/2014/main" id="{6BFC74F2-813D-C44E-9541-DD2A72D4F5A3}"/>
              </a:ext>
            </a:extLst>
          </p:cNvPr>
          <p:cNvSpPr>
            <a:spLocks/>
          </p:cNvSpPr>
          <p:nvPr>
            <p:custDataLst>
              <p:tags r:id="rId5"/>
            </p:custDataLst>
          </p:nvPr>
        </p:nvSpPr>
        <p:spPr>
          <a:xfrm>
            <a:off x="6904043" y="682421"/>
            <a:ext cx="228600" cy="228600"/>
          </a:xfrm>
          <a:prstGeom prst="diamond">
            <a:avLst/>
          </a:prstGeom>
          <a:solidFill>
            <a:srgbClr val="4F81BD"/>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a:ln>
                <a:noFill/>
              </a:ln>
              <a:solidFill>
                <a:prstClr val="white"/>
              </a:solidFill>
              <a:effectLst/>
              <a:uLnTx/>
              <a:uFillTx/>
              <a:ea typeface="+mn-ea"/>
              <a:cs typeface="+mn-cs"/>
            </a:endParaRPr>
          </a:p>
        </p:txBody>
      </p:sp>
      <p:sp>
        <p:nvSpPr>
          <p:cNvPr id="165" name="TextBox 164">
            <a:extLst>
              <a:ext uri="{FF2B5EF4-FFF2-40B4-BE49-F238E27FC236}">
                <a16:creationId xmlns:a16="http://schemas.microsoft.com/office/drawing/2014/main" id="{B913DC40-21BE-6049-B104-C3F46C827DA1}"/>
              </a:ext>
            </a:extLst>
          </p:cNvPr>
          <p:cNvSpPr txBox="1"/>
          <p:nvPr/>
        </p:nvSpPr>
        <p:spPr>
          <a:xfrm>
            <a:off x="7056125" y="708235"/>
            <a:ext cx="723733" cy="176972"/>
          </a:xfrm>
          <a:prstGeom prst="rect">
            <a:avLst/>
          </a:prstGeom>
          <a:effectLst/>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marR="0" lvl="1" indent="0" algn="ctr" defTabSz="895350" rtl="0" eaLnBrk="1" fontAlgn="auto" latinLnBrk="0" hangingPunct="1">
              <a:lnSpc>
                <a:spcPct val="100000"/>
              </a:lnSpc>
              <a:spcBef>
                <a:spcPts val="0"/>
              </a:spcBef>
              <a:spcAft>
                <a:spcPts val="0"/>
              </a:spcAft>
              <a:buClr>
                <a:srgbClr val="1F497D"/>
              </a:buClr>
              <a:buSzPct val="125000"/>
              <a:buFont typeface="Arial" charset="0"/>
              <a:buNone/>
              <a:tabLst/>
              <a:defRPr/>
            </a:pPr>
            <a:r>
              <a:rPr kumimoji="0" lang="en-US" sz="1150" b="1" i="0" u="none" strike="noStrike" kern="1200" cap="none" spc="0" normalizeH="0" baseline="0" noProof="0">
                <a:ln>
                  <a:noFill/>
                </a:ln>
                <a:solidFill>
                  <a:srgbClr val="1F497D"/>
                </a:solidFill>
                <a:effectLst/>
                <a:uLnTx/>
                <a:uFillTx/>
                <a:ea typeface="+mn-ea"/>
                <a:cs typeface="+mn-cs"/>
              </a:rPr>
              <a:t>Airspace</a:t>
            </a:r>
          </a:p>
        </p:txBody>
      </p:sp>
      <p:sp>
        <p:nvSpPr>
          <p:cNvPr id="166" name="Diamond 165">
            <a:extLst>
              <a:ext uri="{FF2B5EF4-FFF2-40B4-BE49-F238E27FC236}">
                <a16:creationId xmlns:a16="http://schemas.microsoft.com/office/drawing/2014/main" id="{91BED656-65AB-884B-8D91-2E1FDF2B59F8}"/>
              </a:ext>
            </a:extLst>
          </p:cNvPr>
          <p:cNvSpPr>
            <a:spLocks/>
          </p:cNvSpPr>
          <p:nvPr>
            <p:custDataLst>
              <p:tags r:id="rId6"/>
            </p:custDataLst>
          </p:nvPr>
        </p:nvSpPr>
        <p:spPr>
          <a:xfrm>
            <a:off x="7939784" y="682421"/>
            <a:ext cx="228600" cy="228600"/>
          </a:xfrm>
          <a:prstGeom prst="diamond">
            <a:avLst/>
          </a:prstGeom>
          <a:solidFill>
            <a:srgbClr val="8064A2"/>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a:ln>
                <a:noFill/>
              </a:ln>
              <a:solidFill>
                <a:prstClr val="white"/>
              </a:solidFill>
              <a:effectLst/>
              <a:uLnTx/>
              <a:uFillTx/>
              <a:ea typeface="+mn-ea"/>
              <a:cs typeface="+mn-cs"/>
            </a:endParaRPr>
          </a:p>
        </p:txBody>
      </p:sp>
      <p:sp>
        <p:nvSpPr>
          <p:cNvPr id="167" name="TextBox 166">
            <a:extLst>
              <a:ext uri="{FF2B5EF4-FFF2-40B4-BE49-F238E27FC236}">
                <a16:creationId xmlns:a16="http://schemas.microsoft.com/office/drawing/2014/main" id="{98171DED-B36E-0240-8C25-810A8344D084}"/>
              </a:ext>
            </a:extLst>
          </p:cNvPr>
          <p:cNvSpPr txBox="1"/>
          <p:nvPr/>
        </p:nvSpPr>
        <p:spPr>
          <a:xfrm>
            <a:off x="8093060" y="708235"/>
            <a:ext cx="983901" cy="176972"/>
          </a:xfrm>
          <a:prstGeom prst="rect">
            <a:avLst/>
          </a:prstGeom>
          <a:effectLst/>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marR="0" lvl="1" indent="0" algn="ctr" defTabSz="895350" rtl="0" eaLnBrk="1" fontAlgn="auto" latinLnBrk="0" hangingPunct="1">
              <a:lnSpc>
                <a:spcPct val="100000"/>
              </a:lnSpc>
              <a:spcBef>
                <a:spcPts val="0"/>
              </a:spcBef>
              <a:spcAft>
                <a:spcPts val="0"/>
              </a:spcAft>
              <a:buClr>
                <a:srgbClr val="1F497D"/>
              </a:buClr>
              <a:buSzPct val="125000"/>
              <a:buFont typeface="Arial" charset="0"/>
              <a:buNone/>
              <a:tabLst/>
              <a:defRPr/>
            </a:pPr>
            <a:r>
              <a:rPr kumimoji="0" lang="en-US" sz="1150" b="1" i="0" u="none" strike="noStrike" kern="1200" cap="none" spc="0" normalizeH="0" baseline="0" noProof="0">
                <a:ln>
                  <a:noFill/>
                </a:ln>
                <a:solidFill>
                  <a:srgbClr val="1F497D"/>
                </a:solidFill>
                <a:effectLst/>
                <a:uLnTx/>
                <a:uFillTx/>
                <a:ea typeface="+mn-ea"/>
                <a:cs typeface="+mn-cs"/>
              </a:rPr>
              <a:t>Community</a:t>
            </a:r>
          </a:p>
        </p:txBody>
      </p:sp>
      <p:sp>
        <p:nvSpPr>
          <p:cNvPr id="168" name="Rectangle 167">
            <a:extLst>
              <a:ext uri="{FF2B5EF4-FFF2-40B4-BE49-F238E27FC236}">
                <a16:creationId xmlns:a16="http://schemas.microsoft.com/office/drawing/2014/main" id="{6C0D6EB8-EA09-604A-89E8-40FFD3546075}"/>
              </a:ext>
            </a:extLst>
          </p:cNvPr>
          <p:cNvSpPr>
            <a:spLocks/>
          </p:cNvSpPr>
          <p:nvPr>
            <p:custDataLst>
              <p:tags r:id="rId7"/>
            </p:custDataLst>
          </p:nvPr>
        </p:nvSpPr>
        <p:spPr>
          <a:xfrm>
            <a:off x="9187867" y="705281"/>
            <a:ext cx="182880" cy="182880"/>
          </a:xfrm>
          <a:prstGeom prst="rect">
            <a:avLst/>
          </a:prstGeom>
          <a:solidFill>
            <a:srgbClr val="77933C"/>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a:ln>
                <a:noFill/>
              </a:ln>
              <a:solidFill>
                <a:prstClr val="white"/>
              </a:solidFill>
              <a:effectLst/>
              <a:uLnTx/>
              <a:uFillTx/>
              <a:ea typeface="+mn-ea"/>
              <a:cs typeface="+mn-cs"/>
            </a:endParaRPr>
          </a:p>
        </p:txBody>
      </p:sp>
      <p:sp>
        <p:nvSpPr>
          <p:cNvPr id="169" name="TextBox 168">
            <a:extLst>
              <a:ext uri="{FF2B5EF4-FFF2-40B4-BE49-F238E27FC236}">
                <a16:creationId xmlns:a16="http://schemas.microsoft.com/office/drawing/2014/main" id="{DAE490CB-FCF5-7243-92A4-3205AD52CA72}"/>
              </a:ext>
            </a:extLst>
          </p:cNvPr>
          <p:cNvSpPr txBox="1"/>
          <p:nvPr/>
        </p:nvSpPr>
        <p:spPr>
          <a:xfrm>
            <a:off x="9425221" y="717298"/>
            <a:ext cx="2762083" cy="176972"/>
          </a:xfrm>
          <a:prstGeom prst="rect">
            <a:avLst/>
          </a:prstGeom>
          <a:effectLst/>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marR="0" lvl="1" indent="0" defTabSz="895350" rtl="0" eaLnBrk="1" fontAlgn="auto" latinLnBrk="0" hangingPunct="1">
              <a:lnSpc>
                <a:spcPct val="100000"/>
              </a:lnSpc>
              <a:spcBef>
                <a:spcPts val="0"/>
              </a:spcBef>
              <a:spcAft>
                <a:spcPts val="0"/>
              </a:spcAft>
              <a:buClr>
                <a:srgbClr val="1F497D"/>
              </a:buClr>
              <a:buSzPct val="125000"/>
              <a:buFont typeface="Arial" charset="0"/>
              <a:buNone/>
              <a:tabLst/>
              <a:defRPr/>
            </a:pPr>
            <a:r>
              <a:rPr kumimoji="0" lang="en-US" sz="1150" b="1" i="0" u="none" strike="noStrike" kern="1200" cap="none" spc="0" normalizeH="0" baseline="0" noProof="0" dirty="0">
                <a:ln>
                  <a:noFill/>
                </a:ln>
                <a:solidFill>
                  <a:srgbClr val="1F497D"/>
                </a:solidFill>
                <a:effectLst/>
                <a:uLnTx/>
                <a:uFillTx/>
                <a:ea typeface="+mn-ea"/>
                <a:cs typeface="+mn-cs"/>
              </a:rPr>
              <a:t>Industry Operational Capability</a:t>
            </a:r>
            <a:endParaRPr kumimoji="0" lang="en-US" sz="1150" b="1" i="0" u="none" strike="sngStrike" kern="1200" cap="none" spc="0" normalizeH="0" baseline="0" noProof="0" dirty="0">
              <a:ln>
                <a:noFill/>
              </a:ln>
              <a:solidFill>
                <a:srgbClr val="FF0000"/>
              </a:solidFill>
              <a:effectLst/>
              <a:uLnTx/>
              <a:uFillTx/>
              <a:ea typeface="+mn-ea"/>
              <a:cs typeface="+mn-cs"/>
            </a:endParaRPr>
          </a:p>
        </p:txBody>
      </p:sp>
      <p:sp>
        <p:nvSpPr>
          <p:cNvPr id="171" name="Rectangle 170">
            <a:extLst>
              <a:ext uri="{FF2B5EF4-FFF2-40B4-BE49-F238E27FC236}">
                <a16:creationId xmlns:a16="http://schemas.microsoft.com/office/drawing/2014/main" id="{9F291B1B-B7A0-6542-A2BA-127919869522}"/>
              </a:ext>
            </a:extLst>
          </p:cNvPr>
          <p:cNvSpPr>
            <a:spLocks/>
          </p:cNvSpPr>
          <p:nvPr>
            <p:custDataLst>
              <p:tags r:id="rId8"/>
            </p:custDataLst>
          </p:nvPr>
        </p:nvSpPr>
        <p:spPr>
          <a:xfrm>
            <a:off x="7830107" y="5950580"/>
            <a:ext cx="1793470" cy="348766"/>
          </a:xfrm>
          <a:prstGeom prst="rect">
            <a:avLst/>
          </a:prstGeom>
          <a:solidFill>
            <a:schemeClr val="accent3">
              <a:lumMod val="75000"/>
            </a:schemeClr>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a:ln>
                  <a:noFill/>
                </a:ln>
                <a:solidFill>
                  <a:prstClr val="white"/>
                </a:solidFill>
                <a:effectLst/>
                <a:uLnTx/>
                <a:uFillTx/>
                <a:ea typeface="+mn-ea"/>
                <a:cs typeface="+mn-cs"/>
              </a:rPr>
              <a:t>High-capacity corridors in early adopter cities</a:t>
            </a:r>
          </a:p>
        </p:txBody>
      </p:sp>
      <p:sp>
        <p:nvSpPr>
          <p:cNvPr id="172" name="5-Point Star 114">
            <a:extLst>
              <a:ext uri="{FF2B5EF4-FFF2-40B4-BE49-F238E27FC236}">
                <a16:creationId xmlns:a16="http://schemas.microsoft.com/office/drawing/2014/main" id="{8DB539F9-3FF6-4241-ADDD-D521FE750A7D}"/>
              </a:ext>
            </a:extLst>
          </p:cNvPr>
          <p:cNvSpPr/>
          <p:nvPr/>
        </p:nvSpPr>
        <p:spPr>
          <a:xfrm>
            <a:off x="9531896" y="5996660"/>
            <a:ext cx="228600" cy="228600"/>
          </a:xfrm>
          <a:prstGeom prst="diamond">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prstClr val="white"/>
                </a:solidFill>
                <a:effectLst/>
                <a:uLnTx/>
                <a:uFillTx/>
                <a:ea typeface="+mn-ea"/>
                <a:cs typeface="+mn-cs"/>
              </a:rPr>
              <a:t>3</a:t>
            </a:r>
          </a:p>
        </p:txBody>
      </p:sp>
      <p:sp>
        <p:nvSpPr>
          <p:cNvPr id="173" name="Rectangle 172">
            <a:extLst>
              <a:ext uri="{FF2B5EF4-FFF2-40B4-BE49-F238E27FC236}">
                <a16:creationId xmlns:a16="http://schemas.microsoft.com/office/drawing/2014/main" id="{B817350D-3C65-6749-90B4-67D0565206BD}"/>
              </a:ext>
            </a:extLst>
          </p:cNvPr>
          <p:cNvSpPr>
            <a:spLocks/>
          </p:cNvSpPr>
          <p:nvPr>
            <p:custDataLst>
              <p:tags r:id="rId9"/>
            </p:custDataLst>
          </p:nvPr>
        </p:nvSpPr>
        <p:spPr>
          <a:xfrm>
            <a:off x="3457575" y="5968620"/>
            <a:ext cx="2004279" cy="276224"/>
          </a:xfrm>
          <a:prstGeom prst="rect">
            <a:avLst/>
          </a:prstGeom>
          <a:solidFill>
            <a:schemeClr val="accent3">
              <a:lumMod val="75000"/>
            </a:schemeClr>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prstClr val="white"/>
                </a:solidFill>
                <a:effectLst/>
                <a:uLnTx/>
                <a:uFillTx/>
                <a:ea typeface="+mn-ea"/>
                <a:cs typeface="+mn-cs"/>
              </a:rPr>
              <a:t>Initial commercial operations</a:t>
            </a:r>
          </a:p>
        </p:txBody>
      </p:sp>
      <p:sp>
        <p:nvSpPr>
          <p:cNvPr id="174" name="5-Point Star 112">
            <a:extLst>
              <a:ext uri="{FF2B5EF4-FFF2-40B4-BE49-F238E27FC236}">
                <a16:creationId xmlns:a16="http://schemas.microsoft.com/office/drawing/2014/main" id="{B59FC1D0-821F-014C-9485-FBE9CA27A16A}"/>
              </a:ext>
            </a:extLst>
          </p:cNvPr>
          <p:cNvSpPr/>
          <p:nvPr/>
        </p:nvSpPr>
        <p:spPr>
          <a:xfrm>
            <a:off x="5358962" y="5984502"/>
            <a:ext cx="228600" cy="228600"/>
          </a:xfrm>
          <a:prstGeom prst="diamond">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prstClr val="white"/>
                </a:solidFill>
                <a:effectLst/>
                <a:uLnTx/>
                <a:uFillTx/>
                <a:ea typeface="+mn-ea"/>
                <a:cs typeface="+mn-cs"/>
              </a:rPr>
              <a:t>2</a:t>
            </a:r>
          </a:p>
        </p:txBody>
      </p:sp>
      <p:sp>
        <p:nvSpPr>
          <p:cNvPr id="175" name="Rectangle 174">
            <a:extLst>
              <a:ext uri="{FF2B5EF4-FFF2-40B4-BE49-F238E27FC236}">
                <a16:creationId xmlns:a16="http://schemas.microsoft.com/office/drawing/2014/main" id="{4F47B8AE-2782-9743-B008-CFA290A0F534}"/>
              </a:ext>
            </a:extLst>
          </p:cNvPr>
          <p:cNvSpPr>
            <a:spLocks/>
          </p:cNvSpPr>
          <p:nvPr>
            <p:custDataLst>
              <p:tags r:id="rId10"/>
            </p:custDataLst>
          </p:nvPr>
        </p:nvSpPr>
        <p:spPr>
          <a:xfrm>
            <a:off x="10258606" y="5920935"/>
            <a:ext cx="1484646" cy="388440"/>
          </a:xfrm>
          <a:prstGeom prst="rect">
            <a:avLst/>
          </a:prstGeom>
          <a:solidFill>
            <a:schemeClr val="accent3">
              <a:lumMod val="75000"/>
            </a:schemeClr>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pPr algn="ctr"/>
            <a:r>
              <a:rPr lang="en-US" sz="1150" b="1">
                <a:solidFill>
                  <a:prstClr val="white"/>
                </a:solidFill>
              </a:rPr>
              <a:t>Scalable weather-tolerant urban ops</a:t>
            </a:r>
          </a:p>
        </p:txBody>
      </p:sp>
      <p:sp>
        <p:nvSpPr>
          <p:cNvPr id="176" name="5-Point Star 116">
            <a:extLst>
              <a:ext uri="{FF2B5EF4-FFF2-40B4-BE49-F238E27FC236}">
                <a16:creationId xmlns:a16="http://schemas.microsoft.com/office/drawing/2014/main" id="{76A5CBD7-54D7-5A46-A715-EE8E9272645D}"/>
              </a:ext>
            </a:extLst>
          </p:cNvPr>
          <p:cNvSpPr/>
          <p:nvPr/>
        </p:nvSpPr>
        <p:spPr>
          <a:xfrm>
            <a:off x="11635719" y="6000855"/>
            <a:ext cx="228600" cy="228600"/>
          </a:xfrm>
          <a:prstGeom prst="diamond">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prstClr val="white"/>
                </a:solidFill>
                <a:effectLst/>
                <a:uLnTx/>
                <a:uFillTx/>
                <a:ea typeface="+mn-ea"/>
                <a:cs typeface="+mn-cs"/>
              </a:rPr>
              <a:t>4</a:t>
            </a:r>
          </a:p>
        </p:txBody>
      </p:sp>
      <p:sp>
        <p:nvSpPr>
          <p:cNvPr id="181" name="TextBox 180">
            <a:extLst>
              <a:ext uri="{FF2B5EF4-FFF2-40B4-BE49-F238E27FC236}">
                <a16:creationId xmlns:a16="http://schemas.microsoft.com/office/drawing/2014/main" id="{4DE0FF6C-84B5-9E4B-8622-37E3763470A4}"/>
              </a:ext>
            </a:extLst>
          </p:cNvPr>
          <p:cNvSpPr txBox="1"/>
          <p:nvPr/>
        </p:nvSpPr>
        <p:spPr>
          <a:xfrm>
            <a:off x="6682223" y="1021625"/>
            <a:ext cx="723733" cy="176972"/>
          </a:xfrm>
          <a:prstGeom prst="rect">
            <a:avLst/>
          </a:prstGeom>
          <a:effectLst/>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marR="0" lvl="1" indent="0" algn="ctr" defTabSz="895350" rtl="0" eaLnBrk="1" fontAlgn="auto" latinLnBrk="0" hangingPunct="1">
              <a:lnSpc>
                <a:spcPct val="100000"/>
              </a:lnSpc>
              <a:spcBef>
                <a:spcPts val="0"/>
              </a:spcBef>
              <a:spcAft>
                <a:spcPts val="0"/>
              </a:spcAft>
              <a:buClr>
                <a:srgbClr val="1F497D"/>
              </a:buClr>
              <a:buSzPct val="125000"/>
              <a:buFont typeface="Arial" charset="0"/>
              <a:buNone/>
              <a:tabLst/>
              <a:defRPr/>
            </a:pPr>
            <a:r>
              <a:rPr lang="en-US" sz="1150" b="1">
                <a:solidFill>
                  <a:srgbClr val="1F497D"/>
                </a:solidFill>
              </a:rPr>
              <a:t>CY2026</a:t>
            </a:r>
          </a:p>
        </p:txBody>
      </p:sp>
      <p:sp>
        <p:nvSpPr>
          <p:cNvPr id="183" name="Rectangle 182">
            <a:extLst>
              <a:ext uri="{FF2B5EF4-FFF2-40B4-BE49-F238E27FC236}">
                <a16:creationId xmlns:a16="http://schemas.microsoft.com/office/drawing/2014/main" id="{485EAC00-4025-E342-95C1-18EF515177FF}"/>
              </a:ext>
            </a:extLst>
          </p:cNvPr>
          <p:cNvSpPr>
            <a:spLocks/>
          </p:cNvSpPr>
          <p:nvPr>
            <p:custDataLst>
              <p:tags r:id="rId11"/>
            </p:custDataLst>
          </p:nvPr>
        </p:nvSpPr>
        <p:spPr>
          <a:xfrm>
            <a:off x="1219334" y="2235670"/>
            <a:ext cx="2109888" cy="228600"/>
          </a:xfrm>
          <a:prstGeom prst="rect">
            <a:avLst/>
          </a:prstGeom>
          <a:noFill/>
          <a:ln w="12700">
            <a:noFill/>
          </a:ln>
          <a:effectLst/>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ea typeface="+mn-ea"/>
                <a:cs typeface="+mn-cs"/>
              </a:rPr>
              <a:t>Conforming prototypes</a:t>
            </a:r>
          </a:p>
        </p:txBody>
      </p:sp>
      <p:sp>
        <p:nvSpPr>
          <p:cNvPr id="184" name="Diamond 183">
            <a:extLst>
              <a:ext uri="{FF2B5EF4-FFF2-40B4-BE49-F238E27FC236}">
                <a16:creationId xmlns:a16="http://schemas.microsoft.com/office/drawing/2014/main" id="{A7D38D01-497C-44E0-AB99-AF11256153D8}"/>
              </a:ext>
            </a:extLst>
          </p:cNvPr>
          <p:cNvSpPr/>
          <p:nvPr/>
        </p:nvSpPr>
        <p:spPr>
          <a:xfrm>
            <a:off x="3217455" y="2235671"/>
            <a:ext cx="228600" cy="228600"/>
          </a:xfrm>
          <a:prstGeom prst="diamond">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prstClr val="white"/>
                </a:solidFill>
                <a:effectLst/>
                <a:uLnTx/>
                <a:uFillTx/>
                <a:ea typeface="+mn-ea"/>
                <a:cs typeface="+mn-cs"/>
              </a:rPr>
              <a:t>1</a:t>
            </a:r>
          </a:p>
        </p:txBody>
      </p:sp>
      <p:sp>
        <p:nvSpPr>
          <p:cNvPr id="185" name="Rectangle 184">
            <a:extLst>
              <a:ext uri="{FF2B5EF4-FFF2-40B4-BE49-F238E27FC236}">
                <a16:creationId xmlns:a16="http://schemas.microsoft.com/office/drawing/2014/main" id="{33DD041B-7C84-B748-9061-3E65E8E642A5}"/>
              </a:ext>
            </a:extLst>
          </p:cNvPr>
          <p:cNvSpPr>
            <a:spLocks/>
          </p:cNvSpPr>
          <p:nvPr>
            <p:custDataLst>
              <p:tags r:id="rId12"/>
            </p:custDataLst>
          </p:nvPr>
        </p:nvSpPr>
        <p:spPr>
          <a:xfrm>
            <a:off x="2665936" y="2851095"/>
            <a:ext cx="2892394" cy="180879"/>
          </a:xfrm>
          <a:prstGeom prst="rect">
            <a:avLst/>
          </a:prstGeom>
          <a:noFill/>
          <a:ln w="12700">
            <a:noFill/>
          </a:ln>
          <a:effectLst/>
        </p:spPr>
        <p:style>
          <a:lnRef idx="3">
            <a:schemeClr val="lt1"/>
          </a:lnRef>
          <a:fillRef idx="1">
            <a:schemeClr val="accent3"/>
          </a:fillRef>
          <a:effectRef idx="1">
            <a:schemeClr val="accent3"/>
          </a:effectRef>
          <a:fontRef idx="minor">
            <a:schemeClr val="lt1"/>
          </a:fontRef>
        </p:style>
        <p:txBody>
          <a:bodyPr rtlCol="0" anchor="ctr"/>
          <a:lstStyle/>
          <a:p>
            <a:pPr algn="ctr">
              <a:lnSpc>
                <a:spcPts val="1100"/>
              </a:lnSpc>
            </a:pPr>
            <a:r>
              <a:rPr lang="en-US" sz="1400" b="1">
                <a:solidFill>
                  <a:prstClr val="black"/>
                </a:solidFill>
              </a:rPr>
              <a:t>Initial pilot training &amp; licensing</a:t>
            </a:r>
          </a:p>
        </p:txBody>
      </p:sp>
      <p:sp>
        <p:nvSpPr>
          <p:cNvPr id="186" name="Diamond 185">
            <a:extLst>
              <a:ext uri="{FF2B5EF4-FFF2-40B4-BE49-F238E27FC236}">
                <a16:creationId xmlns:a16="http://schemas.microsoft.com/office/drawing/2014/main" id="{F85A3E48-C280-496C-B46E-F2D1D5F73FD8}"/>
              </a:ext>
            </a:extLst>
          </p:cNvPr>
          <p:cNvSpPr/>
          <p:nvPr/>
        </p:nvSpPr>
        <p:spPr>
          <a:xfrm>
            <a:off x="5324491" y="2814520"/>
            <a:ext cx="228600" cy="233336"/>
          </a:xfrm>
          <a:prstGeom prst="diamond">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prstClr val="white"/>
                </a:solidFill>
                <a:effectLst/>
                <a:uLnTx/>
                <a:uFillTx/>
                <a:ea typeface="+mn-ea"/>
                <a:cs typeface="+mn-cs"/>
              </a:rPr>
              <a:t>2</a:t>
            </a:r>
          </a:p>
        </p:txBody>
      </p:sp>
      <p:sp>
        <p:nvSpPr>
          <p:cNvPr id="189" name="Rectangle 188">
            <a:extLst>
              <a:ext uri="{FF2B5EF4-FFF2-40B4-BE49-F238E27FC236}">
                <a16:creationId xmlns:a16="http://schemas.microsoft.com/office/drawing/2014/main" id="{8FAD6AF0-1931-3745-9771-EDCFE8C0428C}"/>
              </a:ext>
            </a:extLst>
          </p:cNvPr>
          <p:cNvSpPr>
            <a:spLocks/>
          </p:cNvSpPr>
          <p:nvPr>
            <p:custDataLst>
              <p:tags r:id="rId13"/>
            </p:custDataLst>
          </p:nvPr>
        </p:nvSpPr>
        <p:spPr>
          <a:xfrm>
            <a:off x="7353426" y="4432496"/>
            <a:ext cx="2199024" cy="355164"/>
          </a:xfrm>
          <a:prstGeom prst="rect">
            <a:avLst/>
          </a:prstGeom>
          <a:noFill/>
          <a:ln w="12700">
            <a:noFill/>
          </a:ln>
          <a:effectLst/>
        </p:spPr>
        <p:style>
          <a:lnRef idx="3">
            <a:schemeClr val="lt1"/>
          </a:lnRef>
          <a:fillRef idx="1">
            <a:schemeClr val="accent3"/>
          </a:fillRef>
          <a:effectRef idx="1">
            <a:schemeClr val="accent3"/>
          </a:effectRef>
          <a:fontRef idx="minor">
            <a:schemeClr val="lt1"/>
          </a:fontRef>
        </p:style>
        <p:txBody>
          <a:bodyPr lIns="0" rIns="0"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ea typeface="+mn-ea"/>
                <a:cs typeface="+mn-cs"/>
              </a:rPr>
              <a:t>UAM Airspace Architectures and 3</a:t>
            </a:r>
            <a:r>
              <a:rPr kumimoji="0" lang="en-US" sz="1400" b="1" i="0" u="none" strike="noStrike" kern="1200" cap="none" spc="0" normalizeH="0" baseline="30000" noProof="0">
                <a:ln>
                  <a:noFill/>
                </a:ln>
                <a:solidFill>
                  <a:schemeClr val="tx1"/>
                </a:solidFill>
                <a:effectLst/>
                <a:uLnTx/>
                <a:uFillTx/>
                <a:ea typeface="+mn-ea"/>
                <a:cs typeface="+mn-cs"/>
              </a:rPr>
              <a:t>rd</a:t>
            </a:r>
            <a:r>
              <a:rPr kumimoji="0" lang="en-US" sz="1400" b="1" i="0" u="none" strike="noStrike" kern="1200" cap="none" spc="0" normalizeH="0" baseline="0" noProof="0">
                <a:ln>
                  <a:noFill/>
                </a:ln>
                <a:solidFill>
                  <a:schemeClr val="tx1"/>
                </a:solidFill>
                <a:effectLst/>
                <a:uLnTx/>
                <a:uFillTx/>
                <a:ea typeface="+mn-ea"/>
                <a:cs typeface="+mn-cs"/>
              </a:rPr>
              <a:t> Party Services</a:t>
            </a:r>
          </a:p>
        </p:txBody>
      </p:sp>
      <p:sp>
        <p:nvSpPr>
          <p:cNvPr id="190" name="Diamond 189">
            <a:extLst>
              <a:ext uri="{FF2B5EF4-FFF2-40B4-BE49-F238E27FC236}">
                <a16:creationId xmlns:a16="http://schemas.microsoft.com/office/drawing/2014/main" id="{9A6114DA-C825-4D9D-B491-73B918511CF9}"/>
              </a:ext>
            </a:extLst>
          </p:cNvPr>
          <p:cNvSpPr/>
          <p:nvPr/>
        </p:nvSpPr>
        <p:spPr>
          <a:xfrm>
            <a:off x="9552450" y="4467776"/>
            <a:ext cx="229724" cy="267249"/>
          </a:xfrm>
          <a:prstGeom prst="diamond">
            <a:avLst/>
          </a:prstGeom>
          <a:solidFill>
            <a:srgbClr val="4F81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prstClr val="white"/>
                </a:solidFill>
                <a:effectLst/>
                <a:uLnTx/>
                <a:uFillTx/>
                <a:ea typeface="+mn-ea"/>
                <a:cs typeface="+mn-cs"/>
              </a:rPr>
              <a:t>3</a:t>
            </a:r>
          </a:p>
        </p:txBody>
      </p:sp>
      <p:sp>
        <p:nvSpPr>
          <p:cNvPr id="191" name="Rectangle 190">
            <a:extLst>
              <a:ext uri="{FF2B5EF4-FFF2-40B4-BE49-F238E27FC236}">
                <a16:creationId xmlns:a16="http://schemas.microsoft.com/office/drawing/2014/main" id="{650CD4EB-6EAF-674B-AC9D-62F360E7AAD1}"/>
              </a:ext>
            </a:extLst>
          </p:cNvPr>
          <p:cNvSpPr>
            <a:spLocks/>
          </p:cNvSpPr>
          <p:nvPr>
            <p:custDataLst>
              <p:tags r:id="rId14"/>
            </p:custDataLst>
          </p:nvPr>
        </p:nvSpPr>
        <p:spPr>
          <a:xfrm>
            <a:off x="6757051" y="3678085"/>
            <a:ext cx="2030707" cy="403800"/>
          </a:xfrm>
          <a:prstGeom prst="rect">
            <a:avLst/>
          </a:prstGeom>
          <a:noFill/>
          <a:ln w="12700">
            <a:noFill/>
          </a:ln>
          <a:effectLst/>
        </p:spPr>
        <p:style>
          <a:lnRef idx="3">
            <a:schemeClr val="lt1"/>
          </a:lnRef>
          <a:fillRef idx="1">
            <a:schemeClr val="accent3"/>
          </a:fillRef>
          <a:effectRef idx="1">
            <a:schemeClr val="accent3"/>
          </a:effectRef>
          <a:fontRef idx="minor">
            <a:schemeClr val="lt1"/>
          </a:fontRef>
        </p:style>
        <p:txBody>
          <a:bodyPr lIns="0" rIns="0" rtlCol="0" anchor="ctr"/>
          <a:lstStyle/>
          <a:p>
            <a:pPr algn="ctr">
              <a:lnSpc>
                <a:spcPts val="1100"/>
              </a:lnSpc>
            </a:pPr>
            <a:r>
              <a:rPr lang="en-US" sz="1400" b="1">
                <a:solidFill>
                  <a:prstClr val="black"/>
                </a:solidFill>
              </a:rPr>
              <a:t>Procedures for high-capacity </a:t>
            </a:r>
            <a:r>
              <a:rPr lang="en-US" sz="1400" b="1">
                <a:solidFill>
                  <a:schemeClr val="tx1"/>
                </a:solidFill>
              </a:rPr>
              <a:t>corridors</a:t>
            </a:r>
          </a:p>
        </p:txBody>
      </p:sp>
      <p:sp>
        <p:nvSpPr>
          <p:cNvPr id="192" name="Diamond 191">
            <a:extLst>
              <a:ext uri="{FF2B5EF4-FFF2-40B4-BE49-F238E27FC236}">
                <a16:creationId xmlns:a16="http://schemas.microsoft.com/office/drawing/2014/main" id="{ED0EAD29-D320-4DEE-B906-09333910303A}"/>
              </a:ext>
            </a:extLst>
          </p:cNvPr>
          <p:cNvSpPr/>
          <p:nvPr/>
        </p:nvSpPr>
        <p:spPr>
          <a:xfrm>
            <a:off x="8508139" y="3737150"/>
            <a:ext cx="228600" cy="228600"/>
          </a:xfrm>
          <a:prstGeom prst="diamond">
            <a:avLst/>
          </a:prstGeom>
          <a:solidFill>
            <a:srgbClr val="4F81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prstClr val="white"/>
                </a:solidFill>
                <a:effectLst/>
                <a:uLnTx/>
                <a:uFillTx/>
                <a:ea typeface="+mn-ea"/>
                <a:cs typeface="+mn-cs"/>
              </a:rPr>
              <a:t>3</a:t>
            </a:r>
          </a:p>
        </p:txBody>
      </p:sp>
      <p:sp>
        <p:nvSpPr>
          <p:cNvPr id="193" name="Rectangle 192">
            <a:extLst>
              <a:ext uri="{FF2B5EF4-FFF2-40B4-BE49-F238E27FC236}">
                <a16:creationId xmlns:a16="http://schemas.microsoft.com/office/drawing/2014/main" id="{B74348E5-B654-364D-8580-CF75D6D3170E}"/>
              </a:ext>
            </a:extLst>
          </p:cNvPr>
          <p:cNvSpPr>
            <a:spLocks/>
          </p:cNvSpPr>
          <p:nvPr>
            <p:custDataLst>
              <p:tags r:id="rId15"/>
            </p:custDataLst>
          </p:nvPr>
        </p:nvSpPr>
        <p:spPr>
          <a:xfrm>
            <a:off x="2682693" y="3652141"/>
            <a:ext cx="2798827" cy="199314"/>
          </a:xfrm>
          <a:prstGeom prst="rect">
            <a:avLst/>
          </a:prstGeom>
          <a:noFill/>
          <a:ln w="12700">
            <a:noFill/>
          </a:ln>
          <a:effectLst/>
        </p:spPr>
        <p:style>
          <a:lnRef idx="3">
            <a:schemeClr val="lt1"/>
          </a:lnRef>
          <a:fillRef idx="1">
            <a:schemeClr val="accent3"/>
          </a:fillRef>
          <a:effectRef idx="1">
            <a:schemeClr val="accent3"/>
          </a:effectRef>
          <a:fontRef idx="minor">
            <a:schemeClr val="lt1"/>
          </a:fontRef>
        </p:style>
        <p:txBody>
          <a:bodyPr lIns="0" rIns="0"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ea typeface="+mn-ea"/>
                <a:cs typeface="+mn-cs"/>
              </a:rPr>
              <a:t>Low volume airspace operations</a:t>
            </a:r>
          </a:p>
        </p:txBody>
      </p:sp>
      <p:sp>
        <p:nvSpPr>
          <p:cNvPr id="194" name="Diamond 193">
            <a:extLst>
              <a:ext uri="{FF2B5EF4-FFF2-40B4-BE49-F238E27FC236}">
                <a16:creationId xmlns:a16="http://schemas.microsoft.com/office/drawing/2014/main" id="{41472D4C-813D-45AF-9490-66B7DCACACD0}"/>
              </a:ext>
            </a:extLst>
          </p:cNvPr>
          <p:cNvSpPr/>
          <p:nvPr/>
        </p:nvSpPr>
        <p:spPr>
          <a:xfrm>
            <a:off x="5324491" y="3613025"/>
            <a:ext cx="228600" cy="228600"/>
          </a:xfrm>
          <a:prstGeom prst="diamond">
            <a:avLst/>
          </a:prstGeom>
          <a:solidFill>
            <a:srgbClr val="4F81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prstClr val="white"/>
                </a:solidFill>
                <a:effectLst/>
                <a:uLnTx/>
                <a:uFillTx/>
                <a:ea typeface="+mn-ea"/>
                <a:cs typeface="+mn-cs"/>
              </a:rPr>
              <a:t>2</a:t>
            </a:r>
          </a:p>
        </p:txBody>
      </p:sp>
      <p:sp>
        <p:nvSpPr>
          <p:cNvPr id="195" name="Rectangle 194">
            <a:extLst>
              <a:ext uri="{FF2B5EF4-FFF2-40B4-BE49-F238E27FC236}">
                <a16:creationId xmlns:a16="http://schemas.microsoft.com/office/drawing/2014/main" id="{C9223276-05D2-F842-AC7E-DDE05BB5AB69}"/>
              </a:ext>
            </a:extLst>
          </p:cNvPr>
          <p:cNvSpPr>
            <a:spLocks/>
          </p:cNvSpPr>
          <p:nvPr>
            <p:custDataLst>
              <p:tags r:id="rId16"/>
            </p:custDataLst>
          </p:nvPr>
        </p:nvSpPr>
        <p:spPr>
          <a:xfrm>
            <a:off x="9525623" y="2140499"/>
            <a:ext cx="2198174" cy="674021"/>
          </a:xfrm>
          <a:prstGeom prst="rect">
            <a:avLst/>
          </a:prstGeom>
          <a:noFill/>
          <a:ln w="12700">
            <a:noFill/>
          </a:ln>
          <a:effectLst/>
        </p:spPr>
        <p:style>
          <a:lnRef idx="3">
            <a:schemeClr val="lt1"/>
          </a:lnRef>
          <a:fillRef idx="1">
            <a:schemeClr val="accent3"/>
          </a:fillRef>
          <a:effectRef idx="1">
            <a:schemeClr val="accent3"/>
          </a:effectRef>
          <a:fontRef idx="minor">
            <a:schemeClr val="lt1"/>
          </a:fontRef>
        </p:style>
        <p:txBody>
          <a:bodyPr rtlCol="0" anchor="ctr"/>
          <a:lstStyle/>
          <a:p>
            <a:pPr algn="ctr">
              <a:lnSpc>
                <a:spcPts val="1100"/>
              </a:lnSpc>
            </a:pPr>
            <a:r>
              <a:rPr lang="en-US" sz="1400" b="1">
                <a:solidFill>
                  <a:prstClr val="black"/>
                </a:solidFill>
              </a:rPr>
              <a:t>Automated Flight and Contingency Management</a:t>
            </a:r>
          </a:p>
        </p:txBody>
      </p:sp>
      <p:sp>
        <p:nvSpPr>
          <p:cNvPr id="197" name="Rectangle 196">
            <a:extLst>
              <a:ext uri="{FF2B5EF4-FFF2-40B4-BE49-F238E27FC236}">
                <a16:creationId xmlns:a16="http://schemas.microsoft.com/office/drawing/2014/main" id="{416B289E-D5D8-8C43-A9C1-57146AA30BC4}"/>
              </a:ext>
            </a:extLst>
          </p:cNvPr>
          <p:cNvSpPr>
            <a:spLocks/>
          </p:cNvSpPr>
          <p:nvPr>
            <p:custDataLst>
              <p:tags r:id="rId17"/>
            </p:custDataLst>
          </p:nvPr>
        </p:nvSpPr>
        <p:spPr>
          <a:xfrm>
            <a:off x="5856427" y="5383130"/>
            <a:ext cx="2851113" cy="220091"/>
          </a:xfrm>
          <a:prstGeom prst="rect">
            <a:avLst/>
          </a:prstGeom>
          <a:noFill/>
          <a:ln w="12700">
            <a:noFill/>
          </a:ln>
          <a:effectLst/>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ea typeface="+mn-ea"/>
                <a:cs typeface="+mn-cs"/>
              </a:rPr>
              <a:t>Initial </a:t>
            </a:r>
            <a:r>
              <a:rPr lang="en-US" sz="1400" b="1">
                <a:solidFill>
                  <a:schemeClr val="tx1"/>
                </a:solidFill>
              </a:rPr>
              <a:t>Infrastructure Deployment</a:t>
            </a:r>
            <a:endParaRPr kumimoji="0" lang="en-US" sz="1400" b="1" i="0" u="none" strike="noStrike" kern="1200" cap="none" spc="0" normalizeH="0" baseline="0" noProof="0">
              <a:ln>
                <a:noFill/>
              </a:ln>
              <a:solidFill>
                <a:schemeClr val="tx1"/>
              </a:solidFill>
              <a:effectLst/>
              <a:uLnTx/>
              <a:uFillTx/>
            </a:endParaRPr>
          </a:p>
        </p:txBody>
      </p:sp>
      <p:sp>
        <p:nvSpPr>
          <p:cNvPr id="198" name="Diamond 197">
            <a:extLst>
              <a:ext uri="{FF2B5EF4-FFF2-40B4-BE49-F238E27FC236}">
                <a16:creationId xmlns:a16="http://schemas.microsoft.com/office/drawing/2014/main" id="{41752D8C-1CCD-41BE-BB60-4ED4EC13BBCE}"/>
              </a:ext>
            </a:extLst>
          </p:cNvPr>
          <p:cNvSpPr/>
          <p:nvPr/>
        </p:nvSpPr>
        <p:spPr>
          <a:xfrm>
            <a:off x="8517345" y="5387655"/>
            <a:ext cx="228600" cy="228600"/>
          </a:xfrm>
          <a:prstGeom prst="diamond">
            <a:avLst/>
          </a:prstGeom>
          <a:solidFill>
            <a:srgbClr val="8064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prstClr val="white"/>
                </a:solidFill>
                <a:effectLst/>
                <a:uLnTx/>
                <a:uFillTx/>
                <a:ea typeface="+mn-ea"/>
                <a:cs typeface="+mn-cs"/>
              </a:rPr>
              <a:t>3</a:t>
            </a:r>
          </a:p>
        </p:txBody>
      </p:sp>
      <p:sp>
        <p:nvSpPr>
          <p:cNvPr id="199" name="Rectangle 198">
            <a:extLst>
              <a:ext uri="{FF2B5EF4-FFF2-40B4-BE49-F238E27FC236}">
                <a16:creationId xmlns:a16="http://schemas.microsoft.com/office/drawing/2014/main" id="{FFE93A19-A592-164B-93B5-BC451D770FAB}"/>
              </a:ext>
            </a:extLst>
          </p:cNvPr>
          <p:cNvSpPr>
            <a:spLocks/>
          </p:cNvSpPr>
          <p:nvPr>
            <p:custDataLst>
              <p:tags r:id="rId18"/>
            </p:custDataLst>
          </p:nvPr>
        </p:nvSpPr>
        <p:spPr>
          <a:xfrm>
            <a:off x="5404710" y="5031933"/>
            <a:ext cx="2090664" cy="273517"/>
          </a:xfrm>
          <a:prstGeom prst="rect">
            <a:avLst/>
          </a:prstGeom>
          <a:noFill/>
          <a:ln w="12700">
            <a:noFill/>
          </a:ln>
          <a:effectLst/>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ea typeface="+mn-ea"/>
                <a:cs typeface="+mn-cs"/>
              </a:rPr>
              <a:t>Local regulations enacted</a:t>
            </a:r>
          </a:p>
        </p:txBody>
      </p:sp>
      <p:sp>
        <p:nvSpPr>
          <p:cNvPr id="200" name="Diamond 199">
            <a:extLst>
              <a:ext uri="{FF2B5EF4-FFF2-40B4-BE49-F238E27FC236}">
                <a16:creationId xmlns:a16="http://schemas.microsoft.com/office/drawing/2014/main" id="{7415971F-40D4-48D2-AAE1-0BE1DF3329B7}"/>
              </a:ext>
            </a:extLst>
          </p:cNvPr>
          <p:cNvSpPr/>
          <p:nvPr/>
        </p:nvSpPr>
        <p:spPr>
          <a:xfrm>
            <a:off x="7417516" y="5066175"/>
            <a:ext cx="228600" cy="228600"/>
          </a:xfrm>
          <a:prstGeom prst="diamond">
            <a:avLst/>
          </a:prstGeom>
          <a:solidFill>
            <a:srgbClr val="8064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prstClr val="white"/>
                </a:solidFill>
                <a:effectLst/>
                <a:uLnTx/>
                <a:uFillTx/>
                <a:ea typeface="+mn-ea"/>
                <a:cs typeface="+mn-cs"/>
              </a:rPr>
              <a:t>3</a:t>
            </a:r>
          </a:p>
        </p:txBody>
      </p:sp>
      <p:sp>
        <p:nvSpPr>
          <p:cNvPr id="201" name="Rectangle 200">
            <a:extLst>
              <a:ext uri="{FF2B5EF4-FFF2-40B4-BE49-F238E27FC236}">
                <a16:creationId xmlns:a16="http://schemas.microsoft.com/office/drawing/2014/main" id="{32502152-4A2D-D449-B589-B0DD70D30391}"/>
              </a:ext>
            </a:extLst>
          </p:cNvPr>
          <p:cNvSpPr>
            <a:spLocks/>
          </p:cNvSpPr>
          <p:nvPr>
            <p:custDataLst>
              <p:tags r:id="rId19"/>
            </p:custDataLst>
          </p:nvPr>
        </p:nvSpPr>
        <p:spPr>
          <a:xfrm>
            <a:off x="9525623" y="4963583"/>
            <a:ext cx="2338696" cy="343606"/>
          </a:xfrm>
          <a:prstGeom prst="rect">
            <a:avLst/>
          </a:prstGeom>
          <a:noFill/>
          <a:ln w="12700">
            <a:noFill/>
          </a:ln>
          <a:effectLst/>
        </p:spPr>
        <p:style>
          <a:lnRef idx="3">
            <a:schemeClr val="lt1"/>
          </a:lnRef>
          <a:fillRef idx="1">
            <a:schemeClr val="accent3"/>
          </a:fillRef>
          <a:effectRef idx="1">
            <a:schemeClr val="accent3"/>
          </a:effectRef>
          <a:fontRef idx="minor">
            <a:schemeClr val="lt1"/>
          </a:fontRef>
        </p:style>
        <p:txBody>
          <a:bodyPr rtlCol="0" anchor="ctr"/>
          <a:lstStyle/>
          <a:p>
            <a:pPr lvl="0" algn="ctr">
              <a:defRPr/>
            </a:pPr>
            <a:r>
              <a:rPr lang="en-US" sz="1400" b="1">
                <a:solidFill>
                  <a:prstClr val="black"/>
                </a:solidFill>
              </a:rPr>
              <a:t>Multi-Modal Integration</a:t>
            </a:r>
          </a:p>
        </p:txBody>
      </p:sp>
      <p:sp>
        <p:nvSpPr>
          <p:cNvPr id="202" name="Diamond 201">
            <a:extLst>
              <a:ext uri="{FF2B5EF4-FFF2-40B4-BE49-F238E27FC236}">
                <a16:creationId xmlns:a16="http://schemas.microsoft.com/office/drawing/2014/main" id="{F04AC1B9-DF9F-4735-BD01-5C058AD900D1}"/>
              </a:ext>
            </a:extLst>
          </p:cNvPr>
          <p:cNvSpPr/>
          <p:nvPr/>
        </p:nvSpPr>
        <p:spPr>
          <a:xfrm>
            <a:off x="11628099" y="5042010"/>
            <a:ext cx="228600" cy="228600"/>
          </a:xfrm>
          <a:prstGeom prst="diamond">
            <a:avLst/>
          </a:prstGeom>
          <a:solidFill>
            <a:srgbClr val="8064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prstClr val="white"/>
                </a:solidFill>
                <a:effectLst/>
                <a:uLnTx/>
                <a:uFillTx/>
                <a:ea typeface="+mn-ea"/>
                <a:cs typeface="+mn-cs"/>
              </a:rPr>
              <a:t>4</a:t>
            </a:r>
          </a:p>
        </p:txBody>
      </p:sp>
      <p:sp>
        <p:nvSpPr>
          <p:cNvPr id="203" name="Rectangle 202">
            <a:extLst>
              <a:ext uri="{FF2B5EF4-FFF2-40B4-BE49-F238E27FC236}">
                <a16:creationId xmlns:a16="http://schemas.microsoft.com/office/drawing/2014/main" id="{70293F13-87FA-9B40-B132-F376EC3B9D88}"/>
              </a:ext>
            </a:extLst>
          </p:cNvPr>
          <p:cNvSpPr>
            <a:spLocks/>
          </p:cNvSpPr>
          <p:nvPr>
            <p:custDataLst>
              <p:tags r:id="rId20"/>
            </p:custDataLst>
          </p:nvPr>
        </p:nvSpPr>
        <p:spPr>
          <a:xfrm>
            <a:off x="374832" y="5035888"/>
            <a:ext cx="1897619" cy="320123"/>
          </a:xfrm>
          <a:prstGeom prst="rect">
            <a:avLst/>
          </a:prstGeom>
          <a:noFill/>
          <a:ln w="12700">
            <a:noFill/>
          </a:ln>
          <a:effectLst/>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ea typeface="+mn-ea"/>
                <a:cs typeface="+mn-cs"/>
              </a:rPr>
              <a:t>Early adopter locations</a:t>
            </a:r>
          </a:p>
        </p:txBody>
      </p:sp>
      <p:sp>
        <p:nvSpPr>
          <p:cNvPr id="204" name="Diamond 203">
            <a:extLst>
              <a:ext uri="{FF2B5EF4-FFF2-40B4-BE49-F238E27FC236}">
                <a16:creationId xmlns:a16="http://schemas.microsoft.com/office/drawing/2014/main" id="{9849ADEA-B6B7-423E-9025-5A174CE841CC}"/>
              </a:ext>
            </a:extLst>
          </p:cNvPr>
          <p:cNvSpPr/>
          <p:nvPr/>
        </p:nvSpPr>
        <p:spPr>
          <a:xfrm>
            <a:off x="2187092" y="5085362"/>
            <a:ext cx="228600" cy="228600"/>
          </a:xfrm>
          <a:prstGeom prst="diamond">
            <a:avLst/>
          </a:prstGeom>
          <a:solidFill>
            <a:srgbClr val="8064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prstClr val="white"/>
                </a:solidFill>
                <a:effectLst/>
                <a:uLnTx/>
                <a:uFillTx/>
                <a:ea typeface="+mn-ea"/>
                <a:cs typeface="+mn-cs"/>
              </a:rPr>
              <a:t>1</a:t>
            </a:r>
          </a:p>
        </p:txBody>
      </p:sp>
      <p:sp>
        <p:nvSpPr>
          <p:cNvPr id="205" name="Diamond 204">
            <a:extLst>
              <a:ext uri="{FF2B5EF4-FFF2-40B4-BE49-F238E27FC236}">
                <a16:creationId xmlns:a16="http://schemas.microsoft.com/office/drawing/2014/main" id="{6BECC0D4-2839-4A9F-83B6-A7A426F65EC5}"/>
              </a:ext>
            </a:extLst>
          </p:cNvPr>
          <p:cNvSpPr>
            <a:spLocks/>
          </p:cNvSpPr>
          <p:nvPr>
            <p:custDataLst>
              <p:tags r:id="rId21"/>
            </p:custDataLst>
          </p:nvPr>
        </p:nvSpPr>
        <p:spPr>
          <a:xfrm>
            <a:off x="4588679" y="682421"/>
            <a:ext cx="228600" cy="228600"/>
          </a:xfrm>
          <a:prstGeom prst="diamond">
            <a:avLst/>
          </a:prstGeom>
          <a:solidFill>
            <a:srgbClr val="F79646"/>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a:ln>
                <a:noFill/>
              </a:ln>
              <a:solidFill>
                <a:prstClr val="white"/>
              </a:solidFill>
              <a:effectLst/>
              <a:uLnTx/>
              <a:uFillTx/>
              <a:ea typeface="+mn-ea"/>
              <a:cs typeface="+mn-cs"/>
            </a:endParaRPr>
          </a:p>
        </p:txBody>
      </p:sp>
      <p:sp>
        <p:nvSpPr>
          <p:cNvPr id="206" name="TextBox 205">
            <a:extLst>
              <a:ext uri="{FF2B5EF4-FFF2-40B4-BE49-F238E27FC236}">
                <a16:creationId xmlns:a16="http://schemas.microsoft.com/office/drawing/2014/main" id="{82C03E06-67E7-40CE-B149-4B2F95176BFA}"/>
              </a:ext>
            </a:extLst>
          </p:cNvPr>
          <p:cNvSpPr txBox="1"/>
          <p:nvPr/>
        </p:nvSpPr>
        <p:spPr>
          <a:xfrm>
            <a:off x="4751825" y="708235"/>
            <a:ext cx="945017" cy="176972"/>
          </a:xfrm>
          <a:prstGeom prst="rect">
            <a:avLst/>
          </a:prstGeom>
          <a:effectLst/>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marR="0" lvl="1" indent="0" algn="ctr" defTabSz="895350" rtl="0" eaLnBrk="1" fontAlgn="auto" latinLnBrk="0" hangingPunct="1">
              <a:lnSpc>
                <a:spcPct val="100000"/>
              </a:lnSpc>
              <a:spcBef>
                <a:spcPts val="0"/>
              </a:spcBef>
              <a:spcAft>
                <a:spcPts val="0"/>
              </a:spcAft>
              <a:buClr>
                <a:srgbClr val="1F497D"/>
              </a:buClr>
              <a:buSzPct val="125000"/>
              <a:buFont typeface="Arial" charset="0"/>
              <a:buNone/>
              <a:tabLst/>
              <a:defRPr/>
            </a:pPr>
            <a:r>
              <a:rPr kumimoji="0" lang="en-US" sz="1150" b="1" i="0" u="none" strike="noStrike" kern="1200" cap="none" spc="0" normalizeH="0" baseline="0" noProof="0">
                <a:ln>
                  <a:noFill/>
                </a:ln>
                <a:solidFill>
                  <a:srgbClr val="1F497D"/>
                </a:solidFill>
                <a:effectLst/>
                <a:uLnTx/>
                <a:uFillTx/>
                <a:ea typeface="+mn-ea"/>
                <a:cs typeface="+mn-cs"/>
              </a:rPr>
              <a:t>Overarching</a:t>
            </a:r>
          </a:p>
        </p:txBody>
      </p:sp>
      <p:sp>
        <p:nvSpPr>
          <p:cNvPr id="207" name="Rectangle 206">
            <a:extLst>
              <a:ext uri="{FF2B5EF4-FFF2-40B4-BE49-F238E27FC236}">
                <a16:creationId xmlns:a16="http://schemas.microsoft.com/office/drawing/2014/main" id="{61A5D809-F490-4BB8-806D-A199C4F6BEC1}"/>
              </a:ext>
            </a:extLst>
          </p:cNvPr>
          <p:cNvSpPr>
            <a:spLocks/>
          </p:cNvSpPr>
          <p:nvPr>
            <p:custDataLst>
              <p:tags r:id="rId22"/>
            </p:custDataLst>
          </p:nvPr>
        </p:nvSpPr>
        <p:spPr>
          <a:xfrm>
            <a:off x="468203" y="1367053"/>
            <a:ext cx="1897619" cy="362167"/>
          </a:xfrm>
          <a:prstGeom prst="rect">
            <a:avLst/>
          </a:prstGeom>
          <a:noFill/>
          <a:ln w="12700">
            <a:noFill/>
          </a:ln>
          <a:effectLst/>
        </p:spPr>
        <p:style>
          <a:lnRef idx="3">
            <a:schemeClr val="lt1"/>
          </a:lnRef>
          <a:fillRef idx="1">
            <a:schemeClr val="accent3"/>
          </a:fillRef>
          <a:effectRef idx="1">
            <a:schemeClr val="accent3"/>
          </a:effectRef>
          <a:fontRef idx="minor">
            <a:schemeClr val="lt1"/>
          </a:fontRef>
        </p:style>
        <p:txBody>
          <a:bodyPr rtlCol="0" anchor="ctr"/>
          <a:lstStyle/>
          <a:p>
            <a:pPr algn="ctr">
              <a:lnSpc>
                <a:spcPts val="1100"/>
              </a:lnSpc>
            </a:pPr>
            <a:r>
              <a:rPr lang="en-US" sz="1400" b="1" dirty="0">
                <a:solidFill>
                  <a:prstClr val="black"/>
                </a:solidFill>
              </a:rPr>
              <a:t>Initial UAM ConOps Development</a:t>
            </a:r>
          </a:p>
        </p:txBody>
      </p:sp>
      <p:sp>
        <p:nvSpPr>
          <p:cNvPr id="208" name="Diamond 207">
            <a:extLst>
              <a:ext uri="{FF2B5EF4-FFF2-40B4-BE49-F238E27FC236}">
                <a16:creationId xmlns:a16="http://schemas.microsoft.com/office/drawing/2014/main" id="{C7FCB1A4-814E-4A0F-8462-0D674B0D1540}"/>
              </a:ext>
            </a:extLst>
          </p:cNvPr>
          <p:cNvSpPr/>
          <p:nvPr/>
        </p:nvSpPr>
        <p:spPr>
          <a:xfrm>
            <a:off x="2246147" y="1433836"/>
            <a:ext cx="228600" cy="228600"/>
          </a:xfrm>
          <a:prstGeom prst="diamond">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50" dirty="0">
                <a:solidFill>
                  <a:prstClr val="white"/>
                </a:solidFill>
              </a:rPr>
              <a:t>1</a:t>
            </a:r>
            <a:endParaRPr kumimoji="0" lang="en-US" sz="1150" b="0" i="0" u="none" strike="noStrike" kern="1200" cap="none" spc="0" normalizeH="0" baseline="0" noProof="0" dirty="0">
              <a:ln>
                <a:noFill/>
              </a:ln>
              <a:solidFill>
                <a:prstClr val="white"/>
              </a:solidFill>
              <a:effectLst/>
              <a:uLnTx/>
              <a:uFillTx/>
              <a:ea typeface="+mn-ea"/>
              <a:cs typeface="+mn-cs"/>
            </a:endParaRPr>
          </a:p>
        </p:txBody>
      </p:sp>
      <p:cxnSp>
        <p:nvCxnSpPr>
          <p:cNvPr id="209" name="Straight Arrow Connector 208">
            <a:extLst>
              <a:ext uri="{FF2B5EF4-FFF2-40B4-BE49-F238E27FC236}">
                <a16:creationId xmlns:a16="http://schemas.microsoft.com/office/drawing/2014/main" id="{B61B4706-56A1-E241-9A68-988E3451987F}"/>
              </a:ext>
            </a:extLst>
          </p:cNvPr>
          <p:cNvCxnSpPr>
            <a:cxnSpLocks/>
          </p:cNvCxnSpPr>
          <p:nvPr/>
        </p:nvCxnSpPr>
        <p:spPr>
          <a:xfrm>
            <a:off x="252321" y="1271920"/>
            <a:ext cx="11620892"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210" name="Rectangle 209">
            <a:extLst>
              <a:ext uri="{FF2B5EF4-FFF2-40B4-BE49-F238E27FC236}">
                <a16:creationId xmlns:a16="http://schemas.microsoft.com/office/drawing/2014/main" id="{3832802D-3590-4A66-A60D-DF18D05377AC}"/>
              </a:ext>
            </a:extLst>
          </p:cNvPr>
          <p:cNvSpPr>
            <a:spLocks/>
          </p:cNvSpPr>
          <p:nvPr>
            <p:custDataLst>
              <p:tags r:id="rId23"/>
            </p:custDataLst>
          </p:nvPr>
        </p:nvSpPr>
        <p:spPr>
          <a:xfrm>
            <a:off x="463199" y="1903046"/>
            <a:ext cx="1897619" cy="304465"/>
          </a:xfrm>
          <a:prstGeom prst="rect">
            <a:avLst/>
          </a:prstGeom>
          <a:noFill/>
          <a:ln w="12700">
            <a:noFill/>
          </a:ln>
          <a:effectLst/>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ea typeface="+mn-ea"/>
                <a:cs typeface="+mn-cs"/>
              </a:rPr>
              <a:t>Piloted UAM aircraft cert.</a:t>
            </a:r>
            <a:r>
              <a:rPr kumimoji="0" lang="en-US" sz="1400" b="1" i="0" u="none" strike="noStrike" kern="1200" cap="none" spc="0" normalizeH="0" noProof="0" dirty="0">
                <a:ln>
                  <a:noFill/>
                </a:ln>
                <a:solidFill>
                  <a:prstClr val="black"/>
                </a:solidFill>
                <a:effectLst/>
                <a:uLnTx/>
                <a:uFillTx/>
                <a:ea typeface="+mn-ea"/>
                <a:cs typeface="+mn-cs"/>
              </a:rPr>
              <a:t> </a:t>
            </a:r>
            <a:r>
              <a:rPr kumimoji="0" lang="en-US" sz="1400" b="1" i="0" u="none" strike="noStrike" kern="1200" cap="none" spc="0" normalizeH="0" baseline="0" noProof="0" dirty="0">
                <a:ln>
                  <a:noFill/>
                </a:ln>
                <a:solidFill>
                  <a:prstClr val="black"/>
                </a:solidFill>
                <a:effectLst/>
                <a:uLnTx/>
                <a:uFillTx/>
                <a:ea typeface="+mn-ea"/>
                <a:cs typeface="+mn-cs"/>
              </a:rPr>
              <a:t>basis</a:t>
            </a:r>
          </a:p>
        </p:txBody>
      </p:sp>
      <p:sp>
        <p:nvSpPr>
          <p:cNvPr id="211" name="Diamond 210">
            <a:extLst>
              <a:ext uri="{FF2B5EF4-FFF2-40B4-BE49-F238E27FC236}">
                <a16:creationId xmlns:a16="http://schemas.microsoft.com/office/drawing/2014/main" id="{1DC530EC-498A-4A0B-B4CD-FE1C4DCA0CA0}"/>
              </a:ext>
            </a:extLst>
          </p:cNvPr>
          <p:cNvSpPr/>
          <p:nvPr/>
        </p:nvSpPr>
        <p:spPr>
          <a:xfrm>
            <a:off x="2246518" y="1928430"/>
            <a:ext cx="228600" cy="228600"/>
          </a:xfrm>
          <a:prstGeom prst="diamond">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white"/>
                </a:solidFill>
                <a:effectLst/>
                <a:uLnTx/>
                <a:uFillTx/>
                <a:ea typeface="+mn-ea"/>
                <a:cs typeface="+mn-cs"/>
              </a:rPr>
              <a:t>1</a:t>
            </a:r>
          </a:p>
        </p:txBody>
      </p:sp>
      <p:sp>
        <p:nvSpPr>
          <p:cNvPr id="212" name="Rectangle 211">
            <a:extLst>
              <a:ext uri="{FF2B5EF4-FFF2-40B4-BE49-F238E27FC236}">
                <a16:creationId xmlns:a16="http://schemas.microsoft.com/office/drawing/2014/main" id="{51DA85B6-2B56-48CF-8922-1317EE9E0D01}"/>
              </a:ext>
            </a:extLst>
          </p:cNvPr>
          <p:cNvSpPr>
            <a:spLocks/>
          </p:cNvSpPr>
          <p:nvPr>
            <p:custDataLst>
              <p:tags r:id="rId24"/>
            </p:custDataLst>
          </p:nvPr>
        </p:nvSpPr>
        <p:spPr>
          <a:xfrm>
            <a:off x="10026197" y="1388534"/>
            <a:ext cx="1792148" cy="389051"/>
          </a:xfrm>
          <a:prstGeom prst="rect">
            <a:avLst/>
          </a:prstGeom>
          <a:noFill/>
          <a:ln w="12700">
            <a:noFill/>
          </a:ln>
          <a:effectLst/>
        </p:spPr>
        <p:style>
          <a:lnRef idx="3">
            <a:schemeClr val="lt1"/>
          </a:lnRef>
          <a:fillRef idx="1">
            <a:schemeClr val="accent3"/>
          </a:fillRef>
          <a:effectRef idx="1">
            <a:schemeClr val="accent3"/>
          </a:effectRef>
          <a:fontRef idx="minor">
            <a:schemeClr val="lt1"/>
          </a:fontRef>
        </p:style>
        <p:txBody>
          <a:bodyPr rtlCol="0" anchor="ctr"/>
          <a:lstStyle/>
          <a:p>
            <a:pPr algn="ctr">
              <a:lnSpc>
                <a:spcPts val="1100"/>
              </a:lnSpc>
            </a:pPr>
            <a:r>
              <a:rPr lang="en-US" sz="1400" b="1">
                <a:solidFill>
                  <a:prstClr val="black"/>
                </a:solidFill>
              </a:rPr>
              <a:t>Integration of </a:t>
            </a:r>
          </a:p>
          <a:p>
            <a:pPr algn="ctr">
              <a:lnSpc>
                <a:spcPts val="1100"/>
              </a:lnSpc>
            </a:pPr>
            <a:r>
              <a:rPr lang="en-US" sz="1400" b="1">
                <a:solidFill>
                  <a:prstClr val="black"/>
                </a:solidFill>
              </a:rPr>
              <a:t>Automated Systems</a:t>
            </a:r>
          </a:p>
        </p:txBody>
      </p:sp>
      <p:sp>
        <p:nvSpPr>
          <p:cNvPr id="213" name="Diamond 212">
            <a:extLst>
              <a:ext uri="{FF2B5EF4-FFF2-40B4-BE49-F238E27FC236}">
                <a16:creationId xmlns:a16="http://schemas.microsoft.com/office/drawing/2014/main" id="{280BBCDE-A293-4931-9B06-DB9855DD3AD1}"/>
              </a:ext>
            </a:extLst>
          </p:cNvPr>
          <p:cNvSpPr/>
          <p:nvPr/>
        </p:nvSpPr>
        <p:spPr>
          <a:xfrm>
            <a:off x="11635719" y="1428586"/>
            <a:ext cx="228600" cy="228600"/>
          </a:xfrm>
          <a:prstGeom prst="diamond">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prstClr val="white"/>
                </a:solidFill>
                <a:effectLst/>
                <a:uLnTx/>
                <a:uFillTx/>
                <a:ea typeface="+mn-ea"/>
                <a:cs typeface="+mn-cs"/>
              </a:rPr>
              <a:t>4</a:t>
            </a:r>
          </a:p>
        </p:txBody>
      </p:sp>
      <p:sp>
        <p:nvSpPr>
          <p:cNvPr id="214" name="Rectangle 213">
            <a:extLst>
              <a:ext uri="{FF2B5EF4-FFF2-40B4-BE49-F238E27FC236}">
                <a16:creationId xmlns:a16="http://schemas.microsoft.com/office/drawing/2014/main" id="{C567412B-9BB1-A74A-95B5-5714412936A3}"/>
              </a:ext>
            </a:extLst>
          </p:cNvPr>
          <p:cNvSpPr>
            <a:spLocks/>
          </p:cNvSpPr>
          <p:nvPr>
            <p:custDataLst>
              <p:tags r:id="rId25"/>
            </p:custDataLst>
          </p:nvPr>
        </p:nvSpPr>
        <p:spPr>
          <a:xfrm>
            <a:off x="7043274" y="4132432"/>
            <a:ext cx="1555764" cy="214754"/>
          </a:xfrm>
          <a:prstGeom prst="rect">
            <a:avLst/>
          </a:prstGeom>
          <a:noFill/>
          <a:ln w="12700">
            <a:noFill/>
          </a:ln>
          <a:effectLst/>
        </p:spPr>
        <p:style>
          <a:lnRef idx="3">
            <a:schemeClr val="lt1"/>
          </a:lnRef>
          <a:fillRef idx="1">
            <a:schemeClr val="accent3"/>
          </a:fillRef>
          <a:effectRef idx="1">
            <a:schemeClr val="accent3"/>
          </a:effectRef>
          <a:fontRef idx="minor">
            <a:schemeClr val="lt1"/>
          </a:fontRef>
        </p:style>
        <p:txBody>
          <a:bodyPr lIns="0" rIns="0" rtlCol="0" anchor="ctr"/>
          <a:lstStyle/>
          <a:p>
            <a:pPr algn="ctr">
              <a:lnSpc>
                <a:spcPts val="1100"/>
              </a:lnSpc>
            </a:pPr>
            <a:r>
              <a:rPr lang="en-US" sz="1400" b="1" dirty="0" err="1">
                <a:solidFill>
                  <a:prstClr val="black"/>
                </a:solidFill>
              </a:rPr>
              <a:t>CNSi</a:t>
            </a:r>
            <a:r>
              <a:rPr lang="en-US" sz="1400" b="1" dirty="0">
                <a:solidFill>
                  <a:prstClr val="black"/>
                </a:solidFill>
              </a:rPr>
              <a:t> Architectures</a:t>
            </a:r>
          </a:p>
        </p:txBody>
      </p:sp>
      <p:sp>
        <p:nvSpPr>
          <p:cNvPr id="215" name="Diamond 214">
            <a:extLst>
              <a:ext uri="{FF2B5EF4-FFF2-40B4-BE49-F238E27FC236}">
                <a16:creationId xmlns:a16="http://schemas.microsoft.com/office/drawing/2014/main" id="{87DD01A5-8F2E-4652-9761-738E7B354170}"/>
              </a:ext>
            </a:extLst>
          </p:cNvPr>
          <p:cNvSpPr/>
          <p:nvPr/>
        </p:nvSpPr>
        <p:spPr>
          <a:xfrm>
            <a:off x="8517345" y="4119851"/>
            <a:ext cx="228600" cy="228600"/>
          </a:xfrm>
          <a:prstGeom prst="diamond">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prstClr val="white"/>
                </a:solidFill>
                <a:effectLst/>
                <a:uLnTx/>
                <a:uFillTx/>
                <a:ea typeface="+mn-ea"/>
                <a:cs typeface="+mn-cs"/>
              </a:rPr>
              <a:t>3</a:t>
            </a:r>
          </a:p>
        </p:txBody>
      </p:sp>
      <p:sp>
        <p:nvSpPr>
          <p:cNvPr id="216" name="Rectangle 215">
            <a:extLst>
              <a:ext uri="{FF2B5EF4-FFF2-40B4-BE49-F238E27FC236}">
                <a16:creationId xmlns:a16="http://schemas.microsoft.com/office/drawing/2014/main" id="{44FBA5F6-42D0-4BA0-93CE-0EA96AA29D99}"/>
              </a:ext>
            </a:extLst>
          </p:cNvPr>
          <p:cNvSpPr>
            <a:spLocks/>
          </p:cNvSpPr>
          <p:nvPr>
            <p:custDataLst>
              <p:tags r:id="rId26"/>
            </p:custDataLst>
          </p:nvPr>
        </p:nvSpPr>
        <p:spPr>
          <a:xfrm>
            <a:off x="9450727" y="3889860"/>
            <a:ext cx="2316011" cy="370199"/>
          </a:xfrm>
          <a:prstGeom prst="rect">
            <a:avLst/>
          </a:prstGeom>
          <a:noFill/>
          <a:ln w="12700">
            <a:noFill/>
          </a:ln>
          <a:effectLst/>
        </p:spPr>
        <p:style>
          <a:lnRef idx="3">
            <a:schemeClr val="lt1"/>
          </a:lnRef>
          <a:fillRef idx="1">
            <a:schemeClr val="accent3"/>
          </a:fillRef>
          <a:effectRef idx="1">
            <a:schemeClr val="accent3"/>
          </a:effectRef>
          <a:fontRef idx="minor">
            <a:schemeClr val="lt1"/>
          </a:fontRef>
        </p:style>
        <p:txBody>
          <a:bodyPr lIns="0" rIns="0" rtlCol="0" anchor="ctr"/>
          <a:lstStyle/>
          <a:p>
            <a:pPr algn="ctr">
              <a:lnSpc>
                <a:spcPts val="1100"/>
              </a:lnSpc>
            </a:pPr>
            <a:r>
              <a:rPr lang="en-US" sz="1400" b="1">
                <a:solidFill>
                  <a:prstClr val="black"/>
                </a:solidFill>
              </a:rPr>
              <a:t>Integrated Weather Tolerant Airspace Operations</a:t>
            </a:r>
          </a:p>
        </p:txBody>
      </p:sp>
      <p:sp>
        <p:nvSpPr>
          <p:cNvPr id="217" name="Diamond 216">
            <a:extLst>
              <a:ext uri="{FF2B5EF4-FFF2-40B4-BE49-F238E27FC236}">
                <a16:creationId xmlns:a16="http://schemas.microsoft.com/office/drawing/2014/main" id="{A8A2409B-8FAE-43AF-A1D2-47329C66A8A2}"/>
              </a:ext>
            </a:extLst>
          </p:cNvPr>
          <p:cNvSpPr/>
          <p:nvPr/>
        </p:nvSpPr>
        <p:spPr>
          <a:xfrm>
            <a:off x="11660790" y="3946824"/>
            <a:ext cx="228600" cy="228600"/>
          </a:xfrm>
          <a:prstGeom prst="diamond">
            <a:avLst/>
          </a:prstGeom>
          <a:solidFill>
            <a:srgbClr val="4F81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prstClr val="white"/>
                </a:solidFill>
                <a:effectLst/>
                <a:uLnTx/>
                <a:uFillTx/>
                <a:ea typeface="+mn-ea"/>
                <a:cs typeface="+mn-cs"/>
              </a:rPr>
              <a:t>4</a:t>
            </a:r>
          </a:p>
        </p:txBody>
      </p:sp>
      <p:sp>
        <p:nvSpPr>
          <p:cNvPr id="218" name="Rectangle 217">
            <a:extLst>
              <a:ext uri="{FF2B5EF4-FFF2-40B4-BE49-F238E27FC236}">
                <a16:creationId xmlns:a16="http://schemas.microsoft.com/office/drawing/2014/main" id="{753F1032-48E1-459D-B8A3-14511369301A}"/>
              </a:ext>
            </a:extLst>
          </p:cNvPr>
          <p:cNvSpPr>
            <a:spLocks/>
          </p:cNvSpPr>
          <p:nvPr>
            <p:custDataLst>
              <p:tags r:id="rId27"/>
            </p:custDataLst>
          </p:nvPr>
        </p:nvSpPr>
        <p:spPr>
          <a:xfrm>
            <a:off x="6978277" y="2740370"/>
            <a:ext cx="2598601" cy="188864"/>
          </a:xfrm>
          <a:prstGeom prst="rect">
            <a:avLst/>
          </a:prstGeom>
          <a:noFill/>
          <a:ln w="12700">
            <a:noFill/>
          </a:ln>
          <a:effectLst/>
        </p:spPr>
        <p:style>
          <a:lnRef idx="3">
            <a:schemeClr val="lt1"/>
          </a:lnRef>
          <a:fillRef idx="1">
            <a:schemeClr val="accent3"/>
          </a:fillRef>
          <a:effectRef idx="1">
            <a:schemeClr val="accent3"/>
          </a:effectRef>
          <a:fontRef idx="minor">
            <a:schemeClr val="lt1"/>
          </a:fontRef>
        </p:style>
        <p:txBody>
          <a:bodyPr rtlCol="0" anchor="ctr"/>
          <a:lstStyle/>
          <a:p>
            <a:pPr algn="ctr">
              <a:lnSpc>
                <a:spcPts val="1100"/>
              </a:lnSpc>
            </a:pPr>
            <a:r>
              <a:rPr lang="en-US" sz="1400" b="1">
                <a:solidFill>
                  <a:prstClr val="black"/>
                </a:solidFill>
              </a:rPr>
              <a:t>Advanced urban capable aircraft</a:t>
            </a:r>
          </a:p>
        </p:txBody>
      </p:sp>
      <p:sp>
        <p:nvSpPr>
          <p:cNvPr id="219" name="Diamond 218">
            <a:extLst>
              <a:ext uri="{FF2B5EF4-FFF2-40B4-BE49-F238E27FC236}">
                <a16:creationId xmlns:a16="http://schemas.microsoft.com/office/drawing/2014/main" id="{D43BE2E4-C84E-4647-B80B-369F85817EB5}"/>
              </a:ext>
            </a:extLst>
          </p:cNvPr>
          <p:cNvSpPr/>
          <p:nvPr/>
        </p:nvSpPr>
        <p:spPr>
          <a:xfrm>
            <a:off x="9515875" y="2701073"/>
            <a:ext cx="228600" cy="228600"/>
          </a:xfrm>
          <a:prstGeom prst="diamond">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prstClr val="white"/>
                </a:solidFill>
                <a:effectLst/>
                <a:uLnTx/>
                <a:uFillTx/>
                <a:ea typeface="+mn-ea"/>
                <a:cs typeface="+mn-cs"/>
              </a:rPr>
              <a:t>3</a:t>
            </a:r>
          </a:p>
        </p:txBody>
      </p:sp>
      <p:sp>
        <p:nvSpPr>
          <p:cNvPr id="220" name="Rectangle 219">
            <a:extLst>
              <a:ext uri="{FF2B5EF4-FFF2-40B4-BE49-F238E27FC236}">
                <a16:creationId xmlns:a16="http://schemas.microsoft.com/office/drawing/2014/main" id="{55233133-DF70-479C-B088-43FC4A026438}"/>
              </a:ext>
            </a:extLst>
          </p:cNvPr>
          <p:cNvSpPr>
            <a:spLocks/>
          </p:cNvSpPr>
          <p:nvPr>
            <p:custDataLst>
              <p:tags r:id="rId28"/>
            </p:custDataLst>
          </p:nvPr>
        </p:nvSpPr>
        <p:spPr>
          <a:xfrm>
            <a:off x="9391989" y="2968140"/>
            <a:ext cx="2518518" cy="267249"/>
          </a:xfrm>
          <a:prstGeom prst="rect">
            <a:avLst/>
          </a:prstGeom>
          <a:noFill/>
          <a:ln w="12700">
            <a:noFill/>
          </a:ln>
          <a:effectLst/>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ea typeface="+mn-ea"/>
                <a:cs typeface="+mn-cs"/>
              </a:rPr>
              <a:t>Scaled vehicle production</a:t>
            </a:r>
          </a:p>
        </p:txBody>
      </p:sp>
      <p:sp>
        <p:nvSpPr>
          <p:cNvPr id="221" name="Diamond 220">
            <a:extLst>
              <a:ext uri="{FF2B5EF4-FFF2-40B4-BE49-F238E27FC236}">
                <a16:creationId xmlns:a16="http://schemas.microsoft.com/office/drawing/2014/main" id="{DF09EB06-624D-40D9-AD16-73EDB4022BFB}"/>
              </a:ext>
            </a:extLst>
          </p:cNvPr>
          <p:cNvSpPr/>
          <p:nvPr/>
        </p:nvSpPr>
        <p:spPr>
          <a:xfrm>
            <a:off x="11623701" y="2983839"/>
            <a:ext cx="228600" cy="228600"/>
          </a:xfrm>
          <a:prstGeom prst="diamond">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prstClr val="white"/>
                </a:solidFill>
                <a:effectLst/>
                <a:uLnTx/>
                <a:uFillTx/>
                <a:ea typeface="+mn-ea"/>
                <a:cs typeface="+mn-cs"/>
              </a:rPr>
              <a:t>4</a:t>
            </a:r>
          </a:p>
        </p:txBody>
      </p:sp>
      <p:sp>
        <p:nvSpPr>
          <p:cNvPr id="170" name="Rectangle 169">
            <a:extLst>
              <a:ext uri="{FF2B5EF4-FFF2-40B4-BE49-F238E27FC236}">
                <a16:creationId xmlns:a16="http://schemas.microsoft.com/office/drawing/2014/main" id="{C7064866-7C87-5444-89B1-F1B8C3C4F5F1}"/>
              </a:ext>
            </a:extLst>
          </p:cNvPr>
          <p:cNvSpPr>
            <a:spLocks/>
          </p:cNvSpPr>
          <p:nvPr>
            <p:custDataLst>
              <p:tags r:id="rId29"/>
            </p:custDataLst>
          </p:nvPr>
        </p:nvSpPr>
        <p:spPr>
          <a:xfrm>
            <a:off x="2456976" y="2545685"/>
            <a:ext cx="1949204" cy="157870"/>
          </a:xfrm>
          <a:prstGeom prst="rect">
            <a:avLst/>
          </a:prstGeom>
          <a:noFill/>
          <a:ln w="12700">
            <a:noFill/>
          </a:ln>
          <a:effectLst/>
        </p:spPr>
        <p:style>
          <a:lnRef idx="3">
            <a:schemeClr val="lt1"/>
          </a:lnRef>
          <a:fillRef idx="1">
            <a:schemeClr val="accent3"/>
          </a:fillRef>
          <a:effectRef idx="1">
            <a:schemeClr val="accent3"/>
          </a:effectRef>
          <a:fontRef idx="minor">
            <a:schemeClr val="lt1"/>
          </a:fontRef>
        </p:style>
        <p:txBody>
          <a:bodyPr lIns="45720" rIns="18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solidFill>
                <a:effectLst/>
                <a:uLnTx/>
                <a:uFillTx/>
                <a:ea typeface="+mn-ea"/>
                <a:cs typeface="+mn-cs"/>
              </a:rPr>
              <a:t>1</a:t>
            </a:r>
            <a:r>
              <a:rPr kumimoji="0" lang="en-US" sz="1400" b="1" i="0" u="none" strike="noStrike" kern="1200" cap="none" spc="0" normalizeH="0" baseline="30000" noProof="0">
                <a:ln>
                  <a:noFill/>
                </a:ln>
                <a:solidFill>
                  <a:schemeClr val="tx1"/>
                </a:solidFill>
                <a:effectLst/>
                <a:uLnTx/>
                <a:uFillTx/>
                <a:ea typeface="+mn-ea"/>
                <a:cs typeface="+mn-cs"/>
              </a:rPr>
              <a:t>st</a:t>
            </a:r>
            <a:r>
              <a:rPr kumimoji="0" lang="en-US" sz="1400" b="1" i="0" u="none" strike="noStrike" kern="1200" cap="none" spc="0" normalizeH="0" baseline="0" noProof="0">
                <a:ln>
                  <a:noFill/>
                </a:ln>
                <a:solidFill>
                  <a:schemeClr val="tx1"/>
                </a:solidFill>
                <a:effectLst/>
                <a:uLnTx/>
                <a:uFillTx/>
                <a:ea typeface="+mn-ea"/>
                <a:cs typeface="+mn-cs"/>
              </a:rPr>
              <a:t> Type Cert awarded</a:t>
            </a:r>
          </a:p>
        </p:txBody>
      </p:sp>
      <p:sp>
        <p:nvSpPr>
          <p:cNvPr id="225" name="5-Point Star 97">
            <a:extLst>
              <a:ext uri="{FF2B5EF4-FFF2-40B4-BE49-F238E27FC236}">
                <a16:creationId xmlns:a16="http://schemas.microsoft.com/office/drawing/2014/main" id="{5B93BDC6-8655-2448-8B11-99A48A931486}"/>
              </a:ext>
            </a:extLst>
          </p:cNvPr>
          <p:cNvSpPr/>
          <p:nvPr/>
        </p:nvSpPr>
        <p:spPr>
          <a:xfrm>
            <a:off x="4310343" y="2498630"/>
            <a:ext cx="228600" cy="228600"/>
          </a:xfrm>
          <a:prstGeom prst="diamond">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prstClr val="white"/>
                </a:solidFill>
                <a:effectLst/>
                <a:uLnTx/>
                <a:uFillTx/>
                <a:ea typeface="+mn-ea"/>
                <a:cs typeface="+mn-cs"/>
              </a:rPr>
              <a:t>2</a:t>
            </a:r>
          </a:p>
        </p:txBody>
      </p:sp>
      <p:sp>
        <p:nvSpPr>
          <p:cNvPr id="226" name="Diamond 225">
            <a:extLst>
              <a:ext uri="{FF2B5EF4-FFF2-40B4-BE49-F238E27FC236}">
                <a16:creationId xmlns:a16="http://schemas.microsoft.com/office/drawing/2014/main" id="{707870CA-3BB8-E54C-9369-4C39C266BA78}"/>
              </a:ext>
            </a:extLst>
          </p:cNvPr>
          <p:cNvSpPr>
            <a:spLocks/>
          </p:cNvSpPr>
          <p:nvPr>
            <p:custDataLst>
              <p:tags r:id="rId30"/>
            </p:custDataLst>
          </p:nvPr>
        </p:nvSpPr>
        <p:spPr>
          <a:xfrm>
            <a:off x="3522865" y="673670"/>
            <a:ext cx="228600" cy="228600"/>
          </a:xfrm>
          <a:prstGeom prst="diamond">
            <a:avLst/>
          </a:prstGeom>
          <a:solidFill>
            <a:schemeClr val="tx1"/>
          </a:solidFill>
          <a:ln w="3175">
            <a:solidFill>
              <a:schemeClr val="tx1"/>
            </a:solidFill>
          </a:ln>
          <a:effectLst/>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a:ln>
                  <a:noFill/>
                </a:ln>
                <a:solidFill>
                  <a:prstClr val="white"/>
                </a:solidFill>
                <a:effectLst/>
                <a:uLnTx/>
                <a:uFillTx/>
                <a:ea typeface="+mn-ea"/>
                <a:cs typeface="+mn-cs"/>
              </a:rPr>
              <a:t>#</a:t>
            </a:r>
          </a:p>
        </p:txBody>
      </p:sp>
      <p:sp>
        <p:nvSpPr>
          <p:cNvPr id="227" name="TextBox 226">
            <a:extLst>
              <a:ext uri="{FF2B5EF4-FFF2-40B4-BE49-F238E27FC236}">
                <a16:creationId xmlns:a16="http://schemas.microsoft.com/office/drawing/2014/main" id="{3BD11909-1BDA-584E-95D5-A0F6B14CEBB0}"/>
              </a:ext>
            </a:extLst>
          </p:cNvPr>
          <p:cNvSpPr txBox="1"/>
          <p:nvPr/>
        </p:nvSpPr>
        <p:spPr>
          <a:xfrm>
            <a:off x="3812828" y="706654"/>
            <a:ext cx="581338" cy="176972"/>
          </a:xfrm>
          <a:prstGeom prst="rect">
            <a:avLst/>
          </a:prstGeom>
          <a:effectLst/>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marR="0" lvl="1" indent="0" algn="l" defTabSz="895350" rtl="0" eaLnBrk="1" fontAlgn="auto" latinLnBrk="0" hangingPunct="1">
              <a:lnSpc>
                <a:spcPct val="100000"/>
              </a:lnSpc>
              <a:spcBef>
                <a:spcPts val="0"/>
              </a:spcBef>
              <a:spcAft>
                <a:spcPts val="0"/>
              </a:spcAft>
              <a:buClr>
                <a:srgbClr val="1F497D"/>
              </a:buClr>
              <a:buSzPct val="125000"/>
              <a:buFont typeface="Arial" charset="0"/>
              <a:buNone/>
              <a:tabLst/>
              <a:defRPr/>
            </a:pPr>
            <a:r>
              <a:rPr kumimoji="0" lang="en-US" sz="1150" b="1" i="0" u="none" strike="noStrike" kern="1200" cap="none" spc="0" normalizeH="0" baseline="0" noProof="0">
                <a:ln>
                  <a:noFill/>
                </a:ln>
                <a:solidFill>
                  <a:srgbClr val="1F497D"/>
                </a:solidFill>
                <a:effectLst/>
                <a:uLnTx/>
                <a:uFillTx/>
                <a:ea typeface="+mn-ea"/>
                <a:cs typeface="+mn-cs"/>
              </a:rPr>
              <a:t>UML-#</a:t>
            </a:r>
          </a:p>
        </p:txBody>
      </p:sp>
      <p:sp>
        <p:nvSpPr>
          <p:cNvPr id="230" name="Rectangle 229">
            <a:extLst>
              <a:ext uri="{FF2B5EF4-FFF2-40B4-BE49-F238E27FC236}">
                <a16:creationId xmlns:a16="http://schemas.microsoft.com/office/drawing/2014/main" id="{61A5D809-F490-4BB8-806D-A199C4F6BEC1}"/>
              </a:ext>
            </a:extLst>
          </p:cNvPr>
          <p:cNvSpPr>
            <a:spLocks/>
          </p:cNvSpPr>
          <p:nvPr>
            <p:custDataLst>
              <p:tags r:id="rId31"/>
            </p:custDataLst>
          </p:nvPr>
        </p:nvSpPr>
        <p:spPr>
          <a:xfrm>
            <a:off x="7440175" y="1316725"/>
            <a:ext cx="2176951" cy="219097"/>
          </a:xfrm>
          <a:prstGeom prst="rect">
            <a:avLst/>
          </a:prstGeom>
          <a:noFill/>
          <a:ln w="12700">
            <a:noFill/>
          </a:ln>
          <a:effectLst/>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ea typeface="+mn-ea"/>
                <a:cs typeface="+mn-cs"/>
              </a:rPr>
              <a:t>High Capacity UAM Ports</a:t>
            </a:r>
          </a:p>
        </p:txBody>
      </p:sp>
      <p:sp>
        <p:nvSpPr>
          <p:cNvPr id="231" name="Diamond 230">
            <a:extLst>
              <a:ext uri="{FF2B5EF4-FFF2-40B4-BE49-F238E27FC236}">
                <a16:creationId xmlns:a16="http://schemas.microsoft.com/office/drawing/2014/main" id="{C7FCB1A4-814E-4A0F-8462-0D674B0D1540}"/>
              </a:ext>
            </a:extLst>
          </p:cNvPr>
          <p:cNvSpPr/>
          <p:nvPr/>
        </p:nvSpPr>
        <p:spPr>
          <a:xfrm>
            <a:off x="9508510" y="1290460"/>
            <a:ext cx="228600" cy="228600"/>
          </a:xfrm>
          <a:prstGeom prst="diamond">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50">
                <a:solidFill>
                  <a:prstClr val="white"/>
                </a:solidFill>
              </a:rPr>
              <a:t>3</a:t>
            </a:r>
            <a:endParaRPr kumimoji="0" lang="en-US" sz="1150" b="0" i="0" u="none" strike="noStrike" kern="1200" cap="none" spc="0" normalizeH="0" baseline="0" noProof="0">
              <a:ln>
                <a:noFill/>
              </a:ln>
              <a:solidFill>
                <a:prstClr val="white"/>
              </a:solidFill>
              <a:effectLst/>
              <a:uLnTx/>
              <a:uFillTx/>
              <a:ea typeface="+mn-ea"/>
              <a:cs typeface="+mn-cs"/>
            </a:endParaRPr>
          </a:p>
        </p:txBody>
      </p:sp>
      <p:sp>
        <p:nvSpPr>
          <p:cNvPr id="232" name="Rectangle 231">
            <a:extLst>
              <a:ext uri="{FF2B5EF4-FFF2-40B4-BE49-F238E27FC236}">
                <a16:creationId xmlns:a16="http://schemas.microsoft.com/office/drawing/2014/main" id="{32603C92-E6AA-654E-B127-13D0D6E7E1F2}"/>
              </a:ext>
            </a:extLst>
          </p:cNvPr>
          <p:cNvSpPr>
            <a:spLocks/>
          </p:cNvSpPr>
          <p:nvPr>
            <p:custDataLst>
              <p:tags r:id="rId32"/>
            </p:custDataLst>
          </p:nvPr>
        </p:nvSpPr>
        <p:spPr>
          <a:xfrm>
            <a:off x="3100410" y="3160165"/>
            <a:ext cx="2285307" cy="223729"/>
          </a:xfrm>
          <a:prstGeom prst="rect">
            <a:avLst/>
          </a:prstGeom>
          <a:noFill/>
          <a:ln w="12700">
            <a:noFill/>
          </a:ln>
          <a:effectLst/>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ea typeface="+mn-ea"/>
                <a:cs typeface="+mn-cs"/>
              </a:rPr>
              <a:t>Initial operational </a:t>
            </a:r>
            <a:r>
              <a:rPr kumimoji="0" lang="en-US" sz="1400" b="1" i="0" u="none" kern="1200" cap="none" spc="0" normalizeH="0" baseline="0" noProof="0">
                <a:ln>
                  <a:noFill/>
                </a:ln>
                <a:solidFill>
                  <a:prstClr val="black"/>
                </a:solidFill>
                <a:effectLst/>
                <a:uLnTx/>
                <a:uFillTx/>
                <a:ea typeface="+mn-ea"/>
                <a:cs typeface="+mn-cs"/>
              </a:rPr>
              <a:t>approvals</a:t>
            </a:r>
            <a:endParaRPr kumimoji="0" lang="en-US" sz="1400" b="1" i="0" u="none" strike="noStrike" kern="1200" cap="none" spc="0" normalizeH="0" baseline="0" noProof="0">
              <a:ln>
                <a:noFill/>
              </a:ln>
              <a:solidFill>
                <a:prstClr val="black"/>
              </a:solidFill>
              <a:effectLst/>
              <a:uLnTx/>
              <a:uFillTx/>
              <a:ea typeface="+mn-ea"/>
              <a:cs typeface="+mn-cs"/>
            </a:endParaRPr>
          </a:p>
        </p:txBody>
      </p:sp>
      <p:sp>
        <p:nvSpPr>
          <p:cNvPr id="233" name="Diamond 232">
            <a:extLst>
              <a:ext uri="{FF2B5EF4-FFF2-40B4-BE49-F238E27FC236}">
                <a16:creationId xmlns:a16="http://schemas.microsoft.com/office/drawing/2014/main" id="{197816E7-10E4-49B0-9334-93908A68BC54}"/>
              </a:ext>
            </a:extLst>
          </p:cNvPr>
          <p:cNvSpPr/>
          <p:nvPr/>
        </p:nvSpPr>
        <p:spPr>
          <a:xfrm>
            <a:off x="5324491" y="3161995"/>
            <a:ext cx="228600" cy="228600"/>
          </a:xfrm>
          <a:prstGeom prst="diamond">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150" b="0" i="0" u="none" strike="noStrike" kern="1200" cap="none" spc="0" normalizeH="0" baseline="0" noProof="0">
                <a:ln>
                  <a:noFill/>
                </a:ln>
                <a:solidFill>
                  <a:prstClr val="white"/>
                </a:solidFill>
                <a:effectLst/>
                <a:uLnTx/>
                <a:uFillTx/>
                <a:ea typeface="+mn-ea"/>
                <a:cs typeface="+mn-cs"/>
              </a:rPr>
              <a:t>2</a:t>
            </a:r>
          </a:p>
        </p:txBody>
      </p:sp>
      <p:sp>
        <p:nvSpPr>
          <p:cNvPr id="234" name="Rectangle 233">
            <a:extLst>
              <a:ext uri="{FF2B5EF4-FFF2-40B4-BE49-F238E27FC236}">
                <a16:creationId xmlns:a16="http://schemas.microsoft.com/office/drawing/2014/main" id="{C567412B-9BB1-A74A-95B5-5714412936A3}"/>
              </a:ext>
            </a:extLst>
          </p:cNvPr>
          <p:cNvSpPr>
            <a:spLocks/>
          </p:cNvSpPr>
          <p:nvPr>
            <p:custDataLst>
              <p:tags r:id="rId33"/>
            </p:custDataLst>
          </p:nvPr>
        </p:nvSpPr>
        <p:spPr>
          <a:xfrm>
            <a:off x="5732586" y="3342330"/>
            <a:ext cx="1805298" cy="317100"/>
          </a:xfrm>
          <a:prstGeom prst="rect">
            <a:avLst/>
          </a:prstGeom>
          <a:noFill/>
          <a:ln w="12700">
            <a:noFill/>
          </a:ln>
          <a:effectLst/>
        </p:spPr>
        <p:style>
          <a:lnRef idx="3">
            <a:schemeClr val="lt1"/>
          </a:lnRef>
          <a:fillRef idx="1">
            <a:schemeClr val="accent3"/>
          </a:fillRef>
          <a:effectRef idx="1">
            <a:schemeClr val="accent3"/>
          </a:effectRef>
          <a:fontRef idx="minor">
            <a:schemeClr val="lt1"/>
          </a:fontRef>
        </p:style>
        <p:txBody>
          <a:bodyPr lIns="0" rIns="0" rtlCol="0" anchor="ctr"/>
          <a:lstStyle/>
          <a:p>
            <a:pPr algn="ctr">
              <a:lnSpc>
                <a:spcPts val="1100"/>
              </a:lnSpc>
            </a:pPr>
            <a:r>
              <a:rPr lang="en-US" sz="1400" b="1">
                <a:solidFill>
                  <a:schemeClr val="tx1"/>
                </a:solidFill>
              </a:rPr>
              <a:t>Separation Standards</a:t>
            </a:r>
          </a:p>
        </p:txBody>
      </p:sp>
      <p:sp>
        <p:nvSpPr>
          <p:cNvPr id="235" name="Diamond 234">
            <a:extLst>
              <a:ext uri="{FF2B5EF4-FFF2-40B4-BE49-F238E27FC236}">
                <a16:creationId xmlns:a16="http://schemas.microsoft.com/office/drawing/2014/main" id="{A8A2409B-8FAE-43AF-A1D2-47329C66A8A2}"/>
              </a:ext>
            </a:extLst>
          </p:cNvPr>
          <p:cNvSpPr/>
          <p:nvPr/>
        </p:nvSpPr>
        <p:spPr>
          <a:xfrm>
            <a:off x="7442005" y="3371456"/>
            <a:ext cx="228600" cy="228600"/>
          </a:xfrm>
          <a:prstGeom prst="diamond">
            <a:avLst/>
          </a:prstGeom>
          <a:solidFill>
            <a:srgbClr val="4F81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prstClr val="white"/>
                </a:solidFill>
                <a:effectLst/>
                <a:uLnTx/>
                <a:uFillTx/>
                <a:ea typeface="+mn-ea"/>
                <a:cs typeface="+mn-cs"/>
              </a:rPr>
              <a:t>3</a:t>
            </a:r>
          </a:p>
        </p:txBody>
      </p:sp>
      <p:sp>
        <p:nvSpPr>
          <p:cNvPr id="245" name="TextBox 244">
            <a:extLst>
              <a:ext uri="{FF2B5EF4-FFF2-40B4-BE49-F238E27FC236}">
                <a16:creationId xmlns:a16="http://schemas.microsoft.com/office/drawing/2014/main" id="{588897B9-BF80-43F3-B07A-4A4E7A36ACFA}"/>
              </a:ext>
            </a:extLst>
          </p:cNvPr>
          <p:cNvSpPr txBox="1"/>
          <p:nvPr/>
        </p:nvSpPr>
        <p:spPr>
          <a:xfrm>
            <a:off x="9821142" y="1017284"/>
            <a:ext cx="723733" cy="176972"/>
          </a:xfrm>
          <a:prstGeom prst="rect">
            <a:avLst/>
          </a:prstGeom>
          <a:effectLst/>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marR="0" lvl="1" indent="0" algn="ctr" defTabSz="895350" rtl="0" eaLnBrk="1" fontAlgn="auto" latinLnBrk="0" hangingPunct="1">
              <a:lnSpc>
                <a:spcPct val="100000"/>
              </a:lnSpc>
              <a:spcBef>
                <a:spcPts val="0"/>
              </a:spcBef>
              <a:spcAft>
                <a:spcPts val="0"/>
              </a:spcAft>
              <a:buClr>
                <a:srgbClr val="1F497D"/>
              </a:buClr>
              <a:buSzPct val="125000"/>
              <a:buFont typeface="Arial" charset="0"/>
              <a:buNone/>
              <a:tabLst/>
              <a:defRPr/>
            </a:pPr>
            <a:r>
              <a:rPr lang="en-US" sz="1150" b="1">
                <a:solidFill>
                  <a:srgbClr val="1F497D"/>
                </a:solidFill>
              </a:rPr>
              <a:t>CY2029</a:t>
            </a:r>
          </a:p>
        </p:txBody>
      </p:sp>
      <p:sp>
        <p:nvSpPr>
          <p:cNvPr id="107" name="TextBox 106">
            <a:extLst>
              <a:ext uri="{FF2B5EF4-FFF2-40B4-BE49-F238E27FC236}">
                <a16:creationId xmlns:a16="http://schemas.microsoft.com/office/drawing/2014/main" id="{588897B9-BF80-43F3-B07A-4A4E7A36ACFA}"/>
              </a:ext>
            </a:extLst>
          </p:cNvPr>
          <p:cNvSpPr txBox="1"/>
          <p:nvPr/>
        </p:nvSpPr>
        <p:spPr>
          <a:xfrm>
            <a:off x="10860748" y="1012086"/>
            <a:ext cx="723733" cy="176972"/>
          </a:xfrm>
          <a:prstGeom prst="rect">
            <a:avLst/>
          </a:prstGeom>
          <a:effectLst/>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marR="0" lvl="1" indent="0" algn="ctr" defTabSz="895350" rtl="0" eaLnBrk="1" fontAlgn="auto" latinLnBrk="0" hangingPunct="1">
              <a:lnSpc>
                <a:spcPct val="100000"/>
              </a:lnSpc>
              <a:spcBef>
                <a:spcPts val="0"/>
              </a:spcBef>
              <a:spcAft>
                <a:spcPts val="0"/>
              </a:spcAft>
              <a:buClr>
                <a:srgbClr val="1F497D"/>
              </a:buClr>
              <a:buSzPct val="125000"/>
              <a:buFont typeface="Arial" charset="0"/>
              <a:buNone/>
              <a:tabLst/>
              <a:defRPr/>
            </a:pPr>
            <a:r>
              <a:rPr lang="en-US" sz="1150" b="1" dirty="0">
                <a:solidFill>
                  <a:srgbClr val="1F497D"/>
                </a:solidFill>
              </a:rPr>
              <a:t>CY2030</a:t>
            </a:r>
          </a:p>
        </p:txBody>
      </p:sp>
      <p:sp>
        <p:nvSpPr>
          <p:cNvPr id="112" name="Rectangle 111">
            <a:extLst>
              <a:ext uri="{FF2B5EF4-FFF2-40B4-BE49-F238E27FC236}">
                <a16:creationId xmlns:a16="http://schemas.microsoft.com/office/drawing/2014/main" id="{61A5D809-F490-4BB8-806D-A199C4F6BEC1}"/>
              </a:ext>
            </a:extLst>
          </p:cNvPr>
          <p:cNvSpPr>
            <a:spLocks/>
          </p:cNvSpPr>
          <p:nvPr>
            <p:custDataLst>
              <p:tags r:id="rId34"/>
            </p:custDataLst>
          </p:nvPr>
        </p:nvSpPr>
        <p:spPr>
          <a:xfrm>
            <a:off x="5852509" y="1599563"/>
            <a:ext cx="3776751" cy="24634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Integrated system-wide safety tools &amp; methods</a:t>
            </a:r>
          </a:p>
        </p:txBody>
      </p:sp>
      <p:sp>
        <p:nvSpPr>
          <p:cNvPr id="113" name="Diamond 112">
            <a:extLst>
              <a:ext uri="{FF2B5EF4-FFF2-40B4-BE49-F238E27FC236}">
                <a16:creationId xmlns:a16="http://schemas.microsoft.com/office/drawing/2014/main" id="{C7FCB1A4-814E-4A0F-8462-0D674B0D1540}"/>
              </a:ext>
            </a:extLst>
          </p:cNvPr>
          <p:cNvSpPr/>
          <p:nvPr/>
        </p:nvSpPr>
        <p:spPr>
          <a:xfrm>
            <a:off x="9508513" y="1597700"/>
            <a:ext cx="228600" cy="228600"/>
          </a:xfrm>
          <a:prstGeom prst="diamond">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50">
                <a:solidFill>
                  <a:prstClr val="white"/>
                </a:solidFill>
              </a:rPr>
              <a:t>3</a:t>
            </a:r>
          </a:p>
        </p:txBody>
      </p:sp>
      <p:sp>
        <p:nvSpPr>
          <p:cNvPr id="99" name="TextBox 98">
            <a:extLst>
              <a:ext uri="{FF2B5EF4-FFF2-40B4-BE49-F238E27FC236}">
                <a16:creationId xmlns:a16="http://schemas.microsoft.com/office/drawing/2014/main" id="{F93C4E2D-D878-4544-A6F0-DD123675CD62}"/>
              </a:ext>
            </a:extLst>
          </p:cNvPr>
          <p:cNvSpPr txBox="1"/>
          <p:nvPr/>
        </p:nvSpPr>
        <p:spPr>
          <a:xfrm>
            <a:off x="150423" y="6473739"/>
            <a:ext cx="11345399" cy="169277"/>
          </a:xfrm>
          <a:prstGeom prst="rect">
            <a:avLst/>
          </a:prstGeom>
          <a:effectLst/>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lvl="1" indent="0">
              <a:spcAft>
                <a:spcPts val="600"/>
              </a:spcAft>
              <a:buClr>
                <a:srgbClr val="002960"/>
              </a:buClr>
              <a:buNone/>
              <a:defRPr/>
            </a:pPr>
            <a:r>
              <a:rPr kumimoji="0" lang="en-US" sz="1100" b="0" i="0" u="none" strike="noStrike" kern="1200" cap="none" spc="0" normalizeH="0" baseline="30000" noProof="0" dirty="0">
                <a:ln>
                  <a:noFill/>
                </a:ln>
                <a:solidFill>
                  <a:prstClr val="black"/>
                </a:solidFill>
                <a:effectLst/>
                <a:uLnTx/>
                <a:uFillTx/>
                <a:latin typeface="Arial"/>
                <a:ea typeface="+mn-ea"/>
                <a:cs typeface="+mn-cs"/>
              </a:rPr>
              <a:t>1</a:t>
            </a:r>
            <a:r>
              <a:rPr kumimoji="0" lang="en-US" sz="1100" b="0" i="0" u="none" strike="noStrike" kern="1200" cap="none" spc="0" normalizeH="0" baseline="0" noProof="0" dirty="0">
                <a:ln>
                  <a:noFill/>
                </a:ln>
                <a:solidFill>
                  <a:prstClr val="black"/>
                </a:solidFill>
                <a:effectLst/>
                <a:uLnTx/>
                <a:uFillTx/>
                <a:latin typeface="Arial"/>
                <a:ea typeface="+mn-ea"/>
                <a:cs typeface="+mn-cs"/>
              </a:rPr>
              <a:t> Based on a range of publicly available industry projections; not a consensus view; aggressive</a:t>
            </a:r>
            <a:endParaRPr lang="en-US" sz="1100" dirty="0">
              <a:solidFill>
                <a:srgbClr val="FF0000"/>
              </a:solidFill>
              <a:latin typeface="Arial"/>
            </a:endParaRPr>
          </a:p>
        </p:txBody>
      </p:sp>
      <p:sp>
        <p:nvSpPr>
          <p:cNvPr id="101" name="TextBox 100">
            <a:extLst>
              <a:ext uri="{FF2B5EF4-FFF2-40B4-BE49-F238E27FC236}">
                <a16:creationId xmlns:a16="http://schemas.microsoft.com/office/drawing/2014/main" id="{D804F0D4-64A4-0A48-9087-902AD7E3B52B}"/>
              </a:ext>
            </a:extLst>
          </p:cNvPr>
          <p:cNvSpPr txBox="1"/>
          <p:nvPr/>
        </p:nvSpPr>
        <p:spPr>
          <a:xfrm>
            <a:off x="7656598" y="1009485"/>
            <a:ext cx="723733" cy="176972"/>
          </a:xfrm>
          <a:prstGeom prst="rect">
            <a:avLst/>
          </a:prstGeom>
          <a:effectLst/>
        </p:spPr>
        <p:txBody>
          <a:bodyPr vert="horz" wrap="square" lIns="0" tIns="0" rIns="0" bIns="0" rtlCol="0">
            <a:spAutoFit/>
          </a:bodyPr>
          <a:lstStyle>
            <a:defPPr>
              <a:defRPr lang="en-US"/>
            </a:defPPr>
            <a:lvl1pPr lvl="0" indent="0" defTabSz="895350">
              <a:buClr>
                <a:schemeClr val="tx2"/>
              </a:buClr>
              <a:buSzPct val="100000"/>
              <a:defRPr baseline="0"/>
            </a:lvl1pPr>
            <a:lvl2pPr marL="3600" marR="0" lvl="1" indent="0" algn="ctr" defTabSz="895350" fontAlgn="auto">
              <a:lnSpc>
                <a:spcPct val="100000"/>
              </a:lnSpc>
              <a:spcBef>
                <a:spcPts val="0"/>
              </a:spcBef>
              <a:spcAft>
                <a:spcPts val="0"/>
              </a:spcAft>
              <a:buClr>
                <a:srgbClr val="1F497D"/>
              </a:buClr>
              <a:buSzPct val="125000"/>
              <a:buFont typeface="Arial" charset="0"/>
              <a:buNone/>
              <a:tabLst/>
              <a:defRPr kumimoji="0" sz="1150" b="1" i="0" u="none" strike="noStrike" cap="none" spc="0" normalizeH="0" baseline="0">
                <a:ln>
                  <a:noFill/>
                </a:ln>
                <a:solidFill>
                  <a:srgbClr val="1F497D"/>
                </a:solidFill>
                <a:effectLst/>
                <a:uLnTx/>
                <a:uFillTx/>
                <a:latin typeface="Calibri"/>
              </a:defRPr>
            </a:lvl2pPr>
            <a:lvl3pPr marL="446400" lvl="2" indent="-248400" defTabSz="895350">
              <a:buClr>
                <a:schemeClr val="tx2"/>
              </a:buClr>
              <a:buSzPct val="120000"/>
              <a:buFont typeface="Arial" charset="0"/>
              <a:buChar char="–"/>
              <a:defRPr baseline="0"/>
            </a:lvl3pPr>
            <a:lvl4pPr marL="615600" lvl="3" indent="-154800" defTabSz="895350">
              <a:buClr>
                <a:schemeClr val="tx2"/>
              </a:buClr>
              <a:buSzPct val="120000"/>
              <a:buFont typeface="Arial" charset="0"/>
              <a:buChar char="▫"/>
              <a:defRPr baseline="0"/>
            </a:lvl4pPr>
            <a:lvl5pPr marL="748800" lvl="4" indent="-129600" defTabSz="895350">
              <a:buClr>
                <a:schemeClr val="tx2"/>
              </a:buClr>
              <a:buSzPct val="89000"/>
              <a:buFont typeface="Arial" charset="0"/>
              <a:buChar char="-"/>
              <a:defRPr baseline="0"/>
            </a:lvl5pPr>
            <a:lvl6pPr marL="999794" indent="-173575" defTabSz="1193860" fontAlgn="base">
              <a:spcBef>
                <a:spcPct val="0"/>
              </a:spcBef>
              <a:spcAft>
                <a:spcPct val="0"/>
              </a:spcAft>
              <a:buClr>
                <a:schemeClr val="tx2"/>
              </a:buClr>
              <a:buSzPct val="89000"/>
              <a:buFont typeface="Arial" charset="0"/>
              <a:buChar char="-"/>
              <a:defRPr sz="2133" baseline="0"/>
            </a:lvl6pPr>
            <a:lvl7pPr marL="999794" indent="-173575" defTabSz="1193860" fontAlgn="base">
              <a:spcBef>
                <a:spcPct val="0"/>
              </a:spcBef>
              <a:spcAft>
                <a:spcPct val="0"/>
              </a:spcAft>
              <a:buClr>
                <a:schemeClr val="tx2"/>
              </a:buClr>
              <a:buSzPct val="89000"/>
              <a:buFont typeface="Arial" charset="0"/>
              <a:buChar char="-"/>
              <a:defRPr sz="2133" baseline="0"/>
            </a:lvl7pPr>
            <a:lvl8pPr marL="999794" indent="-173575" defTabSz="1193860" fontAlgn="base">
              <a:spcBef>
                <a:spcPct val="0"/>
              </a:spcBef>
              <a:spcAft>
                <a:spcPct val="0"/>
              </a:spcAft>
              <a:buClr>
                <a:schemeClr val="tx2"/>
              </a:buClr>
              <a:buSzPct val="89000"/>
              <a:buFont typeface="Arial" charset="0"/>
              <a:buChar char="-"/>
              <a:defRPr sz="2133" baseline="0"/>
            </a:lvl8pPr>
            <a:lvl9pPr marL="999794" indent="-173575" defTabSz="1193860" fontAlgn="base">
              <a:spcBef>
                <a:spcPct val="0"/>
              </a:spcBef>
              <a:spcAft>
                <a:spcPct val="0"/>
              </a:spcAft>
              <a:buClr>
                <a:schemeClr val="tx2"/>
              </a:buClr>
              <a:buSzPct val="89000"/>
              <a:buFont typeface="Arial" charset="0"/>
              <a:buChar char="-"/>
              <a:defRPr sz="2133" baseline="0"/>
            </a:lvl9pPr>
          </a:lstStyle>
          <a:p>
            <a:pPr lvl="1"/>
            <a:r>
              <a:rPr lang="en-US"/>
              <a:t>CY2027</a:t>
            </a:r>
          </a:p>
        </p:txBody>
      </p:sp>
      <p:sp>
        <p:nvSpPr>
          <p:cNvPr id="106" name="TextBox 105">
            <a:extLst>
              <a:ext uri="{FF2B5EF4-FFF2-40B4-BE49-F238E27FC236}">
                <a16:creationId xmlns:a16="http://schemas.microsoft.com/office/drawing/2014/main" id="{E9F7A49E-4568-5F46-AB72-A9E320A64986}"/>
              </a:ext>
            </a:extLst>
          </p:cNvPr>
          <p:cNvSpPr txBox="1"/>
          <p:nvPr/>
        </p:nvSpPr>
        <p:spPr>
          <a:xfrm>
            <a:off x="8726994" y="1019277"/>
            <a:ext cx="723733" cy="176972"/>
          </a:xfrm>
          <a:prstGeom prst="rect">
            <a:avLst/>
          </a:prstGeom>
          <a:effectLst/>
        </p:spPr>
        <p:txBody>
          <a:bodyPr vert="horz" wrap="square" lIns="0" tIns="0" rIns="0" bIns="0" rtlCol="0">
            <a:spAutoFit/>
          </a:bodyPr>
          <a:lstStyle>
            <a:defPPr>
              <a:defRPr lang="en-US"/>
            </a:defPPr>
            <a:lvl1pPr lvl="0" indent="0" defTabSz="895350">
              <a:buClr>
                <a:schemeClr val="tx2"/>
              </a:buClr>
              <a:buSzPct val="100000"/>
              <a:defRPr baseline="0"/>
            </a:lvl1pPr>
            <a:lvl2pPr marL="3600" marR="0" lvl="1" indent="0" algn="ctr" defTabSz="895350" fontAlgn="auto">
              <a:lnSpc>
                <a:spcPct val="100000"/>
              </a:lnSpc>
              <a:spcBef>
                <a:spcPts val="0"/>
              </a:spcBef>
              <a:spcAft>
                <a:spcPts val="0"/>
              </a:spcAft>
              <a:buClr>
                <a:srgbClr val="1F497D"/>
              </a:buClr>
              <a:buSzPct val="125000"/>
              <a:buFont typeface="Arial" charset="0"/>
              <a:buNone/>
              <a:tabLst/>
              <a:defRPr sz="1150" b="1" baseline="0">
                <a:solidFill>
                  <a:srgbClr val="F79646"/>
                </a:solidFill>
                <a:latin typeface="Calibri"/>
              </a:defRPr>
            </a:lvl2pPr>
            <a:lvl3pPr marL="446400" lvl="2" indent="-248400" defTabSz="895350">
              <a:buClr>
                <a:schemeClr val="tx2"/>
              </a:buClr>
              <a:buSzPct val="120000"/>
              <a:buFont typeface="Arial" charset="0"/>
              <a:buChar char="–"/>
              <a:defRPr baseline="0"/>
            </a:lvl3pPr>
            <a:lvl4pPr marL="615600" lvl="3" indent="-154800" defTabSz="895350">
              <a:buClr>
                <a:schemeClr val="tx2"/>
              </a:buClr>
              <a:buSzPct val="120000"/>
              <a:buFont typeface="Arial" charset="0"/>
              <a:buChar char="▫"/>
              <a:defRPr baseline="0"/>
            </a:lvl4pPr>
            <a:lvl5pPr marL="748800" lvl="4" indent="-129600" defTabSz="895350">
              <a:buClr>
                <a:schemeClr val="tx2"/>
              </a:buClr>
              <a:buSzPct val="89000"/>
              <a:buFont typeface="Arial" charset="0"/>
              <a:buChar char="-"/>
              <a:defRPr baseline="0"/>
            </a:lvl5pPr>
            <a:lvl6pPr marL="999794" indent="-173575" defTabSz="1193860" fontAlgn="base">
              <a:spcBef>
                <a:spcPct val="0"/>
              </a:spcBef>
              <a:spcAft>
                <a:spcPct val="0"/>
              </a:spcAft>
              <a:buClr>
                <a:schemeClr val="tx2"/>
              </a:buClr>
              <a:buSzPct val="89000"/>
              <a:buFont typeface="Arial" charset="0"/>
              <a:buChar char="-"/>
              <a:defRPr sz="2133" baseline="0"/>
            </a:lvl6pPr>
            <a:lvl7pPr marL="999794" indent="-173575" defTabSz="1193860" fontAlgn="base">
              <a:spcBef>
                <a:spcPct val="0"/>
              </a:spcBef>
              <a:spcAft>
                <a:spcPct val="0"/>
              </a:spcAft>
              <a:buClr>
                <a:schemeClr val="tx2"/>
              </a:buClr>
              <a:buSzPct val="89000"/>
              <a:buFont typeface="Arial" charset="0"/>
              <a:buChar char="-"/>
              <a:defRPr sz="2133" baseline="0"/>
            </a:lvl7pPr>
            <a:lvl8pPr marL="999794" indent="-173575" defTabSz="1193860" fontAlgn="base">
              <a:spcBef>
                <a:spcPct val="0"/>
              </a:spcBef>
              <a:spcAft>
                <a:spcPct val="0"/>
              </a:spcAft>
              <a:buClr>
                <a:schemeClr val="tx2"/>
              </a:buClr>
              <a:buSzPct val="89000"/>
              <a:buFont typeface="Arial" charset="0"/>
              <a:buChar char="-"/>
              <a:defRPr sz="2133" baseline="0"/>
            </a:lvl8pPr>
            <a:lvl9pPr marL="999794" indent="-173575" defTabSz="1193860" fontAlgn="base">
              <a:spcBef>
                <a:spcPct val="0"/>
              </a:spcBef>
              <a:spcAft>
                <a:spcPct val="0"/>
              </a:spcAft>
              <a:buClr>
                <a:schemeClr val="tx2"/>
              </a:buClr>
              <a:buSzPct val="89000"/>
              <a:buFont typeface="Arial" charset="0"/>
              <a:buChar char="-"/>
              <a:defRPr sz="2133" baseline="0"/>
            </a:lvl9pPr>
          </a:lstStyle>
          <a:p>
            <a:pPr lvl="1"/>
            <a:r>
              <a:rPr lang="en-US" dirty="0">
                <a:solidFill>
                  <a:srgbClr val="1F497D"/>
                </a:solidFill>
                <a:latin typeface="+mn-lt"/>
              </a:rPr>
              <a:t>CY2028</a:t>
            </a:r>
          </a:p>
        </p:txBody>
      </p:sp>
      <p:sp>
        <p:nvSpPr>
          <p:cNvPr id="223" name="Rectangle 222">
            <a:extLst>
              <a:ext uri="{FF2B5EF4-FFF2-40B4-BE49-F238E27FC236}">
                <a16:creationId xmlns:a16="http://schemas.microsoft.com/office/drawing/2014/main" id="{1784E2F2-734B-4D2E-9D8F-611CB242F1B4}"/>
              </a:ext>
            </a:extLst>
          </p:cNvPr>
          <p:cNvSpPr>
            <a:spLocks/>
          </p:cNvSpPr>
          <p:nvPr>
            <p:custDataLst>
              <p:tags r:id="rId35"/>
            </p:custDataLst>
          </p:nvPr>
        </p:nvSpPr>
        <p:spPr>
          <a:xfrm>
            <a:off x="6028721" y="1931205"/>
            <a:ext cx="2573460" cy="271509"/>
          </a:xfrm>
          <a:prstGeom prst="rect">
            <a:avLst/>
          </a:prstGeom>
          <a:noFill/>
          <a:ln w="12700">
            <a:noFill/>
          </a:ln>
          <a:effectLst/>
        </p:spPr>
        <p:style>
          <a:lnRef idx="3">
            <a:schemeClr val="lt1"/>
          </a:lnRef>
          <a:fillRef idx="1">
            <a:schemeClr val="accent3"/>
          </a:fillRef>
          <a:effectRef idx="1">
            <a:schemeClr val="accent3"/>
          </a:effectRef>
          <a:fontRef idx="minor">
            <a:schemeClr val="lt1"/>
          </a:fontRef>
        </p:style>
        <p:txBody>
          <a:bodyPr rtlCol="0" anchor="ctr"/>
          <a:lstStyle/>
          <a:p>
            <a:pPr algn="ctr">
              <a:lnSpc>
                <a:spcPts val="1100"/>
              </a:lnSpc>
            </a:pPr>
            <a:r>
              <a:rPr lang="en-US" sz="1400" b="1">
                <a:solidFill>
                  <a:prstClr val="black"/>
                </a:solidFill>
              </a:rPr>
              <a:t>Secured Systems Architectures</a:t>
            </a:r>
          </a:p>
        </p:txBody>
      </p:sp>
      <p:sp>
        <p:nvSpPr>
          <p:cNvPr id="108" name="Diamond 107">
            <a:extLst>
              <a:ext uri="{FF2B5EF4-FFF2-40B4-BE49-F238E27FC236}">
                <a16:creationId xmlns:a16="http://schemas.microsoft.com/office/drawing/2014/main" id="{80EE3016-45AC-B04E-A789-0C3083E6831C}"/>
              </a:ext>
            </a:extLst>
          </p:cNvPr>
          <p:cNvSpPr/>
          <p:nvPr/>
        </p:nvSpPr>
        <p:spPr>
          <a:xfrm>
            <a:off x="8516240" y="1940800"/>
            <a:ext cx="228600" cy="228600"/>
          </a:xfrm>
          <a:prstGeom prst="diamond">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50">
                <a:solidFill>
                  <a:prstClr val="white"/>
                </a:solidFill>
              </a:rPr>
              <a:t>3</a:t>
            </a:r>
          </a:p>
        </p:txBody>
      </p:sp>
      <p:sp>
        <p:nvSpPr>
          <p:cNvPr id="110" name="Rectangle 109">
            <a:extLst>
              <a:ext uri="{FF2B5EF4-FFF2-40B4-BE49-F238E27FC236}">
                <a16:creationId xmlns:a16="http://schemas.microsoft.com/office/drawing/2014/main" id="{0AAE1B57-0562-A146-BAA2-7BF1031E9AB5}"/>
              </a:ext>
            </a:extLst>
          </p:cNvPr>
          <p:cNvSpPr>
            <a:spLocks/>
          </p:cNvSpPr>
          <p:nvPr>
            <p:custDataLst>
              <p:tags r:id="rId36"/>
            </p:custDataLst>
          </p:nvPr>
        </p:nvSpPr>
        <p:spPr>
          <a:xfrm>
            <a:off x="911325" y="5970310"/>
            <a:ext cx="2352694" cy="268835"/>
          </a:xfrm>
          <a:prstGeom prst="rect">
            <a:avLst/>
          </a:prstGeom>
          <a:solidFill>
            <a:schemeClr val="accent3">
              <a:lumMod val="75000"/>
            </a:schemeClr>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a:ln>
                  <a:noFill/>
                </a:ln>
                <a:solidFill>
                  <a:prstClr val="white"/>
                </a:solidFill>
                <a:effectLst/>
                <a:uLnTx/>
                <a:uFillTx/>
                <a:ea typeface="+mn-ea"/>
                <a:cs typeface="+mn-cs"/>
              </a:rPr>
              <a:t>Operational safety demonstrations</a:t>
            </a:r>
          </a:p>
        </p:txBody>
      </p:sp>
      <p:sp>
        <p:nvSpPr>
          <p:cNvPr id="111" name="5-Point Star 97">
            <a:extLst>
              <a:ext uri="{FF2B5EF4-FFF2-40B4-BE49-F238E27FC236}">
                <a16:creationId xmlns:a16="http://schemas.microsoft.com/office/drawing/2014/main" id="{CE629DFD-A481-534F-A1AA-3A4C23E4630E}"/>
              </a:ext>
            </a:extLst>
          </p:cNvPr>
          <p:cNvSpPr/>
          <p:nvPr/>
        </p:nvSpPr>
        <p:spPr>
          <a:xfrm>
            <a:off x="3151601" y="6010545"/>
            <a:ext cx="228600" cy="228600"/>
          </a:xfrm>
          <a:prstGeom prst="diamond">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prstClr val="white"/>
                </a:solidFill>
                <a:effectLst/>
                <a:uLnTx/>
                <a:uFillTx/>
                <a:ea typeface="+mn-ea"/>
                <a:cs typeface="+mn-cs"/>
              </a:rPr>
              <a:t>1</a:t>
            </a:r>
          </a:p>
        </p:txBody>
      </p:sp>
      <p:sp>
        <p:nvSpPr>
          <p:cNvPr id="188" name="Diamond 187">
            <a:extLst>
              <a:ext uri="{FF2B5EF4-FFF2-40B4-BE49-F238E27FC236}">
                <a16:creationId xmlns:a16="http://schemas.microsoft.com/office/drawing/2014/main" id="{5B9EF3D7-15BA-484A-92A2-43569723B742}"/>
              </a:ext>
            </a:extLst>
          </p:cNvPr>
          <p:cNvSpPr/>
          <p:nvPr/>
        </p:nvSpPr>
        <p:spPr>
          <a:xfrm>
            <a:off x="11614239" y="2383864"/>
            <a:ext cx="228600" cy="228600"/>
          </a:xfrm>
          <a:prstGeom prst="diamond">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a:ln>
                  <a:noFill/>
                </a:ln>
                <a:solidFill>
                  <a:prstClr val="white"/>
                </a:solidFill>
                <a:effectLst/>
                <a:uLnTx/>
                <a:uFillTx/>
                <a:ea typeface="+mn-ea"/>
                <a:cs typeface="+mn-cs"/>
              </a:rPr>
              <a:t>4</a:t>
            </a:r>
          </a:p>
        </p:txBody>
      </p:sp>
      <p:sp>
        <p:nvSpPr>
          <p:cNvPr id="15" name="Right Brace 14">
            <a:extLst>
              <a:ext uri="{FF2B5EF4-FFF2-40B4-BE49-F238E27FC236}">
                <a16:creationId xmlns:a16="http://schemas.microsoft.com/office/drawing/2014/main" id="{96FAC8EF-346B-48F5-9FCC-4DB200D473FD}"/>
              </a:ext>
            </a:extLst>
          </p:cNvPr>
          <p:cNvSpPr/>
          <p:nvPr/>
        </p:nvSpPr>
        <p:spPr>
          <a:xfrm rot="5400000">
            <a:off x="1810512" y="4378707"/>
            <a:ext cx="266699" cy="2798826"/>
          </a:xfrm>
          <a:prstGeom prst="rightBrace">
            <a:avLst>
              <a:gd name="adj1" fmla="val 8333"/>
              <a:gd name="adj2" fmla="val 16308"/>
            </a:avLst>
          </a:prstGeom>
          <a:ln w="1905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9" name="Right Brace 108">
            <a:extLst>
              <a:ext uri="{FF2B5EF4-FFF2-40B4-BE49-F238E27FC236}">
                <a16:creationId xmlns:a16="http://schemas.microsoft.com/office/drawing/2014/main" id="{A859465B-09E3-4A7B-A039-5B122A881DBF}"/>
              </a:ext>
            </a:extLst>
          </p:cNvPr>
          <p:cNvSpPr/>
          <p:nvPr/>
        </p:nvSpPr>
        <p:spPr>
          <a:xfrm rot="5400000">
            <a:off x="4310062" y="4754183"/>
            <a:ext cx="266699" cy="2047875"/>
          </a:xfrm>
          <a:prstGeom prst="rightBrace">
            <a:avLst>
              <a:gd name="adj1" fmla="val 8333"/>
              <a:gd name="adj2" fmla="val 20698"/>
            </a:avLst>
          </a:prstGeom>
          <a:ln w="1905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4" name="Right Brace 113">
            <a:extLst>
              <a:ext uri="{FF2B5EF4-FFF2-40B4-BE49-F238E27FC236}">
                <a16:creationId xmlns:a16="http://schemas.microsoft.com/office/drawing/2014/main" id="{5D817072-EB9C-407E-9B1D-0EB771219607}"/>
              </a:ext>
            </a:extLst>
          </p:cNvPr>
          <p:cNvSpPr/>
          <p:nvPr/>
        </p:nvSpPr>
        <p:spPr>
          <a:xfrm rot="5400000">
            <a:off x="7458837" y="3731008"/>
            <a:ext cx="266699" cy="4094226"/>
          </a:xfrm>
          <a:prstGeom prst="rightBrace">
            <a:avLst>
              <a:gd name="adj1" fmla="val 8333"/>
              <a:gd name="adj2" fmla="val 9055"/>
            </a:avLst>
          </a:prstGeom>
          <a:ln w="1905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5" name="Right Brace 114">
            <a:extLst>
              <a:ext uri="{FF2B5EF4-FFF2-40B4-BE49-F238E27FC236}">
                <a16:creationId xmlns:a16="http://schemas.microsoft.com/office/drawing/2014/main" id="{DCC41077-BBD0-4998-A1E1-0A2D3D46D85C}"/>
              </a:ext>
            </a:extLst>
          </p:cNvPr>
          <p:cNvSpPr/>
          <p:nvPr/>
        </p:nvSpPr>
        <p:spPr>
          <a:xfrm rot="5400000">
            <a:off x="10620374" y="4787521"/>
            <a:ext cx="266699" cy="1943099"/>
          </a:xfrm>
          <a:prstGeom prst="rightBrace">
            <a:avLst>
              <a:gd name="adj1" fmla="val 8333"/>
              <a:gd name="adj2" fmla="val 16176"/>
            </a:avLst>
          </a:prstGeom>
          <a:ln w="19050">
            <a:solidFill>
              <a:schemeClr val="accent3">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CF2F7EEA-8763-40C5-8A25-384F6787748E}"/>
              </a:ext>
            </a:extLst>
          </p:cNvPr>
          <p:cNvSpPr txBox="1"/>
          <p:nvPr/>
        </p:nvSpPr>
        <p:spPr>
          <a:xfrm>
            <a:off x="8093060" y="6437514"/>
            <a:ext cx="3948517" cy="430887"/>
          </a:xfrm>
          <a:prstGeom prst="rect">
            <a:avLst/>
          </a:prstGeom>
          <a:noFill/>
          <a:effectLst/>
        </p:spPr>
        <p:txBody>
          <a:bodyPr wrap="none" rtlCol="0">
            <a:spAutoFit/>
          </a:bodyPr>
          <a:lstStyle/>
          <a:p>
            <a:r>
              <a:rPr lang="en-US" sz="1100" dirty="0" err="1">
                <a:solidFill>
                  <a:prstClr val="black"/>
                </a:solidFill>
                <a:latin typeface="Arial"/>
              </a:rPr>
              <a:t>CNSi</a:t>
            </a:r>
            <a:r>
              <a:rPr lang="en-US" sz="1100" dirty="0">
                <a:solidFill>
                  <a:prstClr val="black"/>
                </a:solidFill>
                <a:latin typeface="Arial"/>
              </a:rPr>
              <a:t>: Communication, Navigation, Surveillance, Information</a:t>
            </a:r>
          </a:p>
          <a:p>
            <a:r>
              <a:rPr lang="en-US" sz="1100" dirty="0">
                <a:solidFill>
                  <a:prstClr val="black"/>
                </a:solidFill>
                <a:latin typeface="Arial"/>
              </a:rPr>
              <a:t>UML: UAM Maturity Level</a:t>
            </a:r>
            <a:endParaRPr lang="en-US" sz="1100" dirty="0"/>
          </a:p>
        </p:txBody>
      </p:sp>
      <p:sp>
        <p:nvSpPr>
          <p:cNvPr id="96" name="Slide Number Placeholder 3">
            <a:extLst>
              <a:ext uri="{FF2B5EF4-FFF2-40B4-BE49-F238E27FC236}">
                <a16:creationId xmlns:a16="http://schemas.microsoft.com/office/drawing/2014/main" id="{FE434A2D-F19F-6C4C-A750-DFFCE474B4EF}"/>
              </a:ext>
            </a:extLst>
          </p:cNvPr>
          <p:cNvSpPr>
            <a:spLocks noGrp="1"/>
          </p:cNvSpPr>
          <p:nvPr>
            <p:ph type="sldNum" sz="quarter" idx="12"/>
          </p:nvPr>
        </p:nvSpPr>
        <p:spPr>
          <a:xfrm>
            <a:off x="11198897" y="6485303"/>
            <a:ext cx="978355" cy="264465"/>
          </a:xfrm>
        </p:spPr>
        <p:txBody>
          <a:bodyPr/>
          <a:lstStyle/>
          <a:p>
            <a:fld id="{4B5A7D23-5EA3-BB48-9A7E-29066237FEC6}" type="slidenum">
              <a:rPr lang="en-US" smtClean="0">
                <a:solidFill>
                  <a:prstClr val="black">
                    <a:tint val="75000"/>
                  </a:prstClr>
                </a:solidFill>
                <a:latin typeface="Calibri"/>
              </a:rPr>
              <a:pPr/>
              <a:t>5</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49458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41764C89-8A60-9C4F-A56D-8A2663954B27}"/>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10424559" y="3803459"/>
            <a:ext cx="1235875" cy="847868"/>
          </a:xfrm>
          <a:prstGeom prst="rect">
            <a:avLst/>
          </a:prstGeom>
        </p:spPr>
      </p:pic>
      <p:pic>
        <p:nvPicPr>
          <p:cNvPr id="91" name="Picture 90">
            <a:extLst>
              <a:ext uri="{FF2B5EF4-FFF2-40B4-BE49-F238E27FC236}">
                <a16:creationId xmlns:a16="http://schemas.microsoft.com/office/drawing/2014/main" id="{83380B77-E091-7A4C-ABB5-997F1079D4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57380" y="3354835"/>
            <a:ext cx="655699" cy="721269"/>
          </a:xfrm>
          <a:prstGeom prst="rect">
            <a:avLst/>
          </a:prstGeom>
        </p:spPr>
      </p:pic>
      <p:pic>
        <p:nvPicPr>
          <p:cNvPr id="9" name="Picture 8" descr="Chart, funnel chart&#10;&#10;Description automatically generated">
            <a:extLst>
              <a:ext uri="{FF2B5EF4-FFF2-40B4-BE49-F238E27FC236}">
                <a16:creationId xmlns:a16="http://schemas.microsoft.com/office/drawing/2014/main" id="{CF50113C-76D9-2C44-8AE1-8A337E0A1C62}"/>
              </a:ext>
            </a:extLst>
          </p:cNvPr>
          <p:cNvPicPr>
            <a:picLocks noChangeAspect="1"/>
          </p:cNvPicPr>
          <p:nvPr/>
        </p:nvPicPr>
        <p:blipFill>
          <a:blip r:embed="rId6"/>
          <a:stretch>
            <a:fillRect/>
          </a:stretch>
        </p:blipFill>
        <p:spPr>
          <a:xfrm>
            <a:off x="2232422" y="1234366"/>
            <a:ext cx="7941470" cy="4986992"/>
          </a:xfrm>
          <a:prstGeom prst="rect">
            <a:avLst/>
          </a:prstGeom>
        </p:spPr>
      </p:pic>
      <p:pic>
        <p:nvPicPr>
          <p:cNvPr id="93" name="Picture 92">
            <a:extLst>
              <a:ext uri="{FF2B5EF4-FFF2-40B4-BE49-F238E27FC236}">
                <a16:creationId xmlns:a16="http://schemas.microsoft.com/office/drawing/2014/main" id="{8484190D-BCDE-CB4D-9652-4A41B2BCC54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358254" y="3227935"/>
            <a:ext cx="613837" cy="1117691"/>
          </a:xfrm>
          <a:prstGeom prst="rect">
            <a:avLst/>
          </a:prstGeom>
        </p:spPr>
      </p:pic>
      <p:sp>
        <p:nvSpPr>
          <p:cNvPr id="14" name="TextBox 13"/>
          <p:cNvSpPr txBox="1"/>
          <p:nvPr/>
        </p:nvSpPr>
        <p:spPr>
          <a:xfrm rot="20808900">
            <a:off x="3215107" y="5351343"/>
            <a:ext cx="4545454" cy="338554"/>
          </a:xfrm>
          <a:prstGeom prst="rect">
            <a:avLst/>
          </a:prstGeom>
          <a:noFill/>
          <a:ln>
            <a:noFill/>
          </a:ln>
          <a:effectLst>
            <a:outerShdw blurRad="50800" dist="50800" dir="5400000" algn="ctr" rotWithShape="0">
              <a:schemeClr val="bg1"/>
            </a:outerShdw>
          </a:effectLst>
        </p:spPr>
        <p:txBody>
          <a:bodyPr wrap="none" rtlCol="0">
            <a:prstTxWarp prst="textArchUp">
              <a:avLst/>
            </a:prstTxWarp>
            <a:spAutoFit/>
          </a:bodyPr>
          <a:lstStyle/>
          <a:p>
            <a:pPr algn="ctr"/>
            <a:r>
              <a:rPr lang="en-US" b="1" i="1" dirty="0">
                <a:solidFill>
                  <a:schemeClr val="accent4">
                    <a:lumMod val="75000"/>
                  </a:schemeClr>
                </a:solidFill>
                <a:latin typeface="Arial" panose="020B0604020202020204" pitchFamily="34" charset="0"/>
                <a:cs typeface="Arial" panose="020B0604020202020204" pitchFamily="34" charset="0"/>
              </a:rPr>
              <a:t>UAM Community Integration Partnerships</a:t>
            </a:r>
          </a:p>
        </p:txBody>
      </p:sp>
      <p:sp>
        <p:nvSpPr>
          <p:cNvPr id="2" name="Title 1"/>
          <p:cNvSpPr>
            <a:spLocks noGrp="1"/>
          </p:cNvSpPr>
          <p:nvPr>
            <p:ph type="title"/>
          </p:nvPr>
        </p:nvSpPr>
        <p:spPr/>
        <p:txBody>
          <a:bodyPr/>
          <a:lstStyle/>
          <a:p>
            <a:r>
              <a:rPr lang="en-US" dirty="0"/>
              <a:t>NASA UAM Ecosystem Partnership Approach</a:t>
            </a:r>
          </a:p>
        </p:txBody>
      </p:sp>
      <p:sp>
        <p:nvSpPr>
          <p:cNvPr id="4" name="Slide Number Placeholder 3"/>
          <p:cNvSpPr>
            <a:spLocks noGrp="1"/>
          </p:cNvSpPr>
          <p:nvPr>
            <p:ph type="sldNum" sz="quarter" idx="12"/>
          </p:nvPr>
        </p:nvSpPr>
        <p:spPr/>
        <p:txBody>
          <a:bodyPr/>
          <a:lstStyle/>
          <a:p>
            <a:fld id="{A273739F-3FD8-45EC-9E1D-6C8086D747F7}" type="slidenum">
              <a:rPr lang="en-US" smtClean="0"/>
              <a:t>6</a:t>
            </a:fld>
            <a:endParaRPr lang="en-US" dirty="0"/>
          </a:p>
        </p:txBody>
      </p:sp>
      <p:sp>
        <p:nvSpPr>
          <p:cNvPr id="16" name="TextBox 15"/>
          <p:cNvSpPr txBox="1"/>
          <p:nvPr/>
        </p:nvSpPr>
        <p:spPr>
          <a:xfrm rot="771860">
            <a:off x="3819008" y="2063084"/>
            <a:ext cx="3337652" cy="155849"/>
          </a:xfrm>
          <a:prstGeom prst="rect">
            <a:avLst/>
          </a:prstGeom>
          <a:noFill/>
        </p:spPr>
        <p:txBody>
          <a:bodyPr wrap="none" rtlCol="0">
            <a:prstTxWarp prst="textArchDown">
              <a:avLst/>
            </a:prstTxWarp>
            <a:spAutoFit/>
          </a:bodyPr>
          <a:lstStyle/>
          <a:p>
            <a:pPr algn="ctr"/>
            <a:r>
              <a:rPr lang="en-US" b="1" i="1" dirty="0">
                <a:solidFill>
                  <a:srgbClr val="3366CC"/>
                </a:solidFill>
                <a:latin typeface="Arial" panose="020B0604020202020204" pitchFamily="34" charset="0"/>
                <a:cs typeface="Arial" panose="020B0604020202020204" pitchFamily="34" charset="0"/>
              </a:rPr>
              <a:t>Project Research Partnerships</a:t>
            </a:r>
          </a:p>
        </p:txBody>
      </p:sp>
      <p:sp>
        <p:nvSpPr>
          <p:cNvPr id="24" name="TextBox 23"/>
          <p:cNvSpPr txBox="1"/>
          <p:nvPr/>
        </p:nvSpPr>
        <p:spPr>
          <a:xfrm>
            <a:off x="9917790" y="1988385"/>
            <a:ext cx="2312049" cy="830997"/>
          </a:xfrm>
          <a:prstGeom prst="rect">
            <a:avLst/>
          </a:prstGeom>
          <a:noFill/>
        </p:spPr>
        <p:txBody>
          <a:bodyPr wrap="square" rtlCol="0">
            <a:spAutoFit/>
          </a:bodyPr>
          <a:lstStyle/>
          <a:p>
            <a:pPr algn="ctr"/>
            <a:r>
              <a:rPr lang="en-US" sz="1600" b="1" u="sng" dirty="0">
                <a:latin typeface="Arial Narrow" panose="020B0606020202030204" pitchFamily="34" charset="0"/>
              </a:rPr>
              <a:t>Community Outcome </a:t>
            </a:r>
          </a:p>
          <a:p>
            <a:pPr algn="ctr"/>
            <a:r>
              <a:rPr lang="en-US" sz="1600" b="1" dirty="0">
                <a:latin typeface="Arial Narrow" panose="020B0606020202030204" pitchFamily="34" charset="0"/>
              </a:rPr>
              <a:t>System Architectures and Requirements for UML-4</a:t>
            </a:r>
          </a:p>
        </p:txBody>
      </p:sp>
      <p:pic>
        <p:nvPicPr>
          <p:cNvPr id="59" name="Picture 5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753425" y="2882041"/>
            <a:ext cx="613986" cy="772310"/>
          </a:xfrm>
          <a:prstGeom prst="rect">
            <a:avLst/>
          </a:prstGeom>
        </p:spPr>
      </p:pic>
      <p:sp>
        <p:nvSpPr>
          <p:cNvPr id="54" name="Rounded Rectangle 7">
            <a:extLst>
              <a:ext uri="{FF2B5EF4-FFF2-40B4-BE49-F238E27FC236}">
                <a16:creationId xmlns:a16="http://schemas.microsoft.com/office/drawing/2014/main" id="{3F89D775-0ACE-4EE9-8727-923462099999}"/>
              </a:ext>
            </a:extLst>
          </p:cNvPr>
          <p:cNvSpPr/>
          <p:nvPr/>
        </p:nvSpPr>
        <p:spPr>
          <a:xfrm>
            <a:off x="10148204" y="4691520"/>
            <a:ext cx="1852461" cy="1227683"/>
          </a:xfrm>
          <a:prstGeom prst="roundRect">
            <a:avLst/>
          </a:prstGeom>
          <a:solidFill>
            <a:schemeClr val="tx2"/>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i="1" dirty="0">
                <a:solidFill>
                  <a:schemeClr val="bg1"/>
                </a:solidFill>
              </a:rPr>
              <a:t>NASA must have a focused ecosystem-wide partnership strategy to enable UML-4</a:t>
            </a:r>
          </a:p>
        </p:txBody>
      </p:sp>
      <p:sp>
        <p:nvSpPr>
          <p:cNvPr id="49" name="TextBox 48">
            <a:extLst>
              <a:ext uri="{FF2B5EF4-FFF2-40B4-BE49-F238E27FC236}">
                <a16:creationId xmlns:a16="http://schemas.microsoft.com/office/drawing/2014/main" id="{54FF749F-A920-1D40-8B7A-FAD1BE06869D}"/>
              </a:ext>
            </a:extLst>
          </p:cNvPr>
          <p:cNvSpPr txBox="1"/>
          <p:nvPr/>
        </p:nvSpPr>
        <p:spPr>
          <a:xfrm>
            <a:off x="1891481" y="649924"/>
            <a:ext cx="7192707" cy="584775"/>
          </a:xfrm>
          <a:prstGeom prst="rect">
            <a:avLst/>
          </a:prstGeom>
          <a:noFill/>
        </p:spPr>
        <p:txBody>
          <a:bodyPr wrap="square" rtlCol="0">
            <a:spAutoFit/>
          </a:bodyPr>
          <a:lstStyle/>
          <a:p>
            <a:r>
              <a:rPr lang="en-US" sz="1600" i="1" dirty="0">
                <a:solidFill>
                  <a:srgbClr val="3366CC"/>
                </a:solidFill>
              </a:rPr>
              <a:t>NASA intends to establish partnerships with government, industry and academia to collaborate on the critical enabling technologies and vital research relevant to UAM.</a:t>
            </a:r>
          </a:p>
        </p:txBody>
      </p:sp>
      <p:sp>
        <p:nvSpPr>
          <p:cNvPr id="51" name="TextBox 50">
            <a:extLst>
              <a:ext uri="{FF2B5EF4-FFF2-40B4-BE49-F238E27FC236}">
                <a16:creationId xmlns:a16="http://schemas.microsoft.com/office/drawing/2014/main" id="{6A83CBFB-1A9C-BF49-966B-D16A6EF8E8C5}"/>
              </a:ext>
            </a:extLst>
          </p:cNvPr>
          <p:cNvSpPr txBox="1"/>
          <p:nvPr/>
        </p:nvSpPr>
        <p:spPr>
          <a:xfrm>
            <a:off x="1836185" y="6220024"/>
            <a:ext cx="8876894" cy="584775"/>
          </a:xfrm>
          <a:prstGeom prst="rect">
            <a:avLst/>
          </a:prstGeom>
          <a:noFill/>
        </p:spPr>
        <p:txBody>
          <a:bodyPr wrap="square" rtlCol="0">
            <a:spAutoFit/>
          </a:bodyPr>
          <a:lstStyle/>
          <a:p>
            <a:r>
              <a:rPr lang="en-US" sz="1600" i="1" dirty="0">
                <a:solidFill>
                  <a:schemeClr val="accent4">
                    <a:lumMod val="75000"/>
                  </a:schemeClr>
                </a:solidFill>
              </a:rPr>
              <a:t>NASA plans to partner with Federal/State/Local authorities as well as international &amp; professional associations to develop the policies, regulations and standards necessary to enable the UAM market.</a:t>
            </a:r>
          </a:p>
        </p:txBody>
      </p:sp>
      <p:sp>
        <p:nvSpPr>
          <p:cNvPr id="55" name="Rectangle 54">
            <a:extLst>
              <a:ext uri="{FF2B5EF4-FFF2-40B4-BE49-F238E27FC236}">
                <a16:creationId xmlns:a16="http://schemas.microsoft.com/office/drawing/2014/main" id="{F0586CA5-FFD9-534A-AFCE-08757B91CBF9}"/>
              </a:ext>
            </a:extLst>
          </p:cNvPr>
          <p:cNvSpPr/>
          <p:nvPr/>
        </p:nvSpPr>
        <p:spPr>
          <a:xfrm>
            <a:off x="37710" y="1406510"/>
            <a:ext cx="2145140" cy="1530776"/>
          </a:xfrm>
          <a:prstGeom prst="rect">
            <a:avLst/>
          </a:prstGeom>
          <a:gradFill>
            <a:gsLst>
              <a:gs pos="26000">
                <a:schemeClr val="accent1"/>
              </a:gs>
              <a:gs pos="74000">
                <a:schemeClr val="accent2"/>
              </a:gs>
            </a:gsLst>
            <a:lin ang="171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79388" indent="-179388">
              <a:buFont typeface="Arial" panose="020B0604020202020204" pitchFamily="34" charset="0"/>
              <a:buChar char="•"/>
            </a:pPr>
            <a:r>
              <a:rPr lang="en-US" sz="1400" dirty="0">
                <a:solidFill>
                  <a:schemeClr val="bg1"/>
                </a:solidFill>
                <a:latin typeface="Arial Narrow" panose="020B0606020202030204" pitchFamily="34" charset="0"/>
              </a:rPr>
              <a:t>Foundational research partnerships in existence and developing</a:t>
            </a:r>
          </a:p>
          <a:p>
            <a:pPr marL="179388" indent="-179388">
              <a:buFont typeface="Arial" panose="020B0604020202020204" pitchFamily="34" charset="0"/>
              <a:buChar char="•"/>
            </a:pPr>
            <a:r>
              <a:rPr lang="en-US" sz="1400" dirty="0">
                <a:solidFill>
                  <a:schemeClr val="bg1"/>
                </a:solidFill>
                <a:latin typeface="Arial Narrow" panose="020B0606020202030204" pitchFamily="34" charset="0"/>
              </a:rPr>
              <a:t>NASA/FAA AAM WGs are beginning formal execution</a:t>
            </a:r>
          </a:p>
        </p:txBody>
      </p:sp>
      <p:sp>
        <p:nvSpPr>
          <p:cNvPr id="58" name="Rectangle 57">
            <a:extLst>
              <a:ext uri="{FF2B5EF4-FFF2-40B4-BE49-F238E27FC236}">
                <a16:creationId xmlns:a16="http://schemas.microsoft.com/office/drawing/2014/main" id="{66C4EE6A-42A3-944B-8EF2-7B1A7581C732}"/>
              </a:ext>
            </a:extLst>
          </p:cNvPr>
          <p:cNvSpPr/>
          <p:nvPr/>
        </p:nvSpPr>
        <p:spPr>
          <a:xfrm>
            <a:off x="55944" y="3354835"/>
            <a:ext cx="2011774" cy="837814"/>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en-US" sz="1400" dirty="0">
                <a:solidFill>
                  <a:schemeClr val="tx1"/>
                </a:solidFill>
                <a:latin typeface="Arial Narrow" panose="020B0606020202030204" pitchFamily="34" charset="0"/>
              </a:rPr>
              <a:t>Continue to Leverage NC as a centerpiece of the partnership strategy</a:t>
            </a:r>
          </a:p>
        </p:txBody>
      </p:sp>
      <p:sp>
        <p:nvSpPr>
          <p:cNvPr id="60" name="Rectangle 59">
            <a:extLst>
              <a:ext uri="{FF2B5EF4-FFF2-40B4-BE49-F238E27FC236}">
                <a16:creationId xmlns:a16="http://schemas.microsoft.com/office/drawing/2014/main" id="{A156523D-987C-1F47-8AC0-B80F23CB05EA}"/>
              </a:ext>
            </a:extLst>
          </p:cNvPr>
          <p:cNvSpPr/>
          <p:nvPr/>
        </p:nvSpPr>
        <p:spPr>
          <a:xfrm>
            <a:off x="46936" y="4517437"/>
            <a:ext cx="2145140" cy="1616639"/>
          </a:xfrm>
          <a:prstGeom prst="rect">
            <a:avLst/>
          </a:prstGeom>
          <a:solidFill>
            <a:srgbClr val="8F77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en-US" sz="1400" dirty="0">
                <a:solidFill>
                  <a:schemeClr val="bg1"/>
                </a:solidFill>
                <a:latin typeface="Arial Narrow" panose="020B0606020202030204" pitchFamily="34" charset="0"/>
              </a:rPr>
              <a:t>AAM Ecosystem Working Groups (AEWG) are providing a valuable opportunity space for localities, international, and standards organizations</a:t>
            </a:r>
          </a:p>
        </p:txBody>
      </p:sp>
    </p:spTree>
    <p:extLst>
      <p:ext uri="{BB962C8B-B14F-4D97-AF65-F5344CB8AC3E}">
        <p14:creationId xmlns:p14="http://schemas.microsoft.com/office/powerpoint/2010/main" val="1468941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327EA3-992E-2743-9DE4-E8B5EC2F4C98}"/>
              </a:ext>
            </a:extLst>
          </p:cNvPr>
          <p:cNvSpPr>
            <a:spLocks noGrp="1"/>
          </p:cNvSpPr>
          <p:nvPr>
            <p:ph type="title"/>
          </p:nvPr>
        </p:nvSpPr>
        <p:spPr/>
        <p:txBody>
          <a:bodyPr/>
          <a:lstStyle/>
          <a:p>
            <a:r>
              <a:rPr lang="en-US" dirty="0"/>
              <a:t>National Campaign Series Fundamentals</a:t>
            </a:r>
          </a:p>
        </p:txBody>
      </p:sp>
      <p:sp>
        <p:nvSpPr>
          <p:cNvPr id="4" name="Slide Number Placeholder 3">
            <a:extLst>
              <a:ext uri="{FF2B5EF4-FFF2-40B4-BE49-F238E27FC236}">
                <a16:creationId xmlns:a16="http://schemas.microsoft.com/office/drawing/2014/main" id="{59D39068-5563-444F-AE3B-C543614A6BF1}"/>
              </a:ext>
            </a:extLst>
          </p:cNvPr>
          <p:cNvSpPr>
            <a:spLocks noGrp="1"/>
          </p:cNvSpPr>
          <p:nvPr>
            <p:ph type="sldNum" sz="quarter" idx="12"/>
          </p:nvPr>
        </p:nvSpPr>
        <p:spPr/>
        <p:txBody>
          <a:bodyPr/>
          <a:lstStyle/>
          <a:p>
            <a:fld id="{4B5A7D23-5EA3-BB48-9A7E-29066237FEC6}" type="slidenum">
              <a:rPr lang="en-US" smtClean="0">
                <a:solidFill>
                  <a:prstClr val="black">
                    <a:tint val="75000"/>
                  </a:prstClr>
                </a:solidFill>
                <a:latin typeface="Calibri"/>
              </a:rPr>
              <a:pPr/>
              <a:t>7</a:t>
            </a:fld>
            <a:endParaRPr lang="en-US">
              <a:solidFill>
                <a:prstClr val="black">
                  <a:tint val="75000"/>
                </a:prstClr>
              </a:solidFill>
              <a:latin typeface="Calibri"/>
            </a:endParaRPr>
          </a:p>
        </p:txBody>
      </p:sp>
      <p:pic>
        <p:nvPicPr>
          <p:cNvPr id="8" name="Picture 7">
            <a:extLst>
              <a:ext uri="{FF2B5EF4-FFF2-40B4-BE49-F238E27FC236}">
                <a16:creationId xmlns:a16="http://schemas.microsoft.com/office/drawing/2014/main" id="{F95F7B6F-28AC-9945-A2C9-297A98154398}"/>
              </a:ext>
            </a:extLst>
          </p:cNvPr>
          <p:cNvPicPr>
            <a:picLocks noChangeAspect="1"/>
          </p:cNvPicPr>
          <p:nvPr/>
        </p:nvPicPr>
        <p:blipFill>
          <a:blip r:embed="rId3"/>
          <a:stretch>
            <a:fillRect/>
          </a:stretch>
        </p:blipFill>
        <p:spPr>
          <a:xfrm>
            <a:off x="6003726" y="1444192"/>
            <a:ext cx="6097789" cy="3437029"/>
          </a:xfrm>
          <a:prstGeom prst="rect">
            <a:avLst/>
          </a:prstGeom>
        </p:spPr>
      </p:pic>
      <p:sp>
        <p:nvSpPr>
          <p:cNvPr id="9" name="Rectangle 8">
            <a:extLst>
              <a:ext uri="{FF2B5EF4-FFF2-40B4-BE49-F238E27FC236}">
                <a16:creationId xmlns:a16="http://schemas.microsoft.com/office/drawing/2014/main" id="{2402ED83-D967-D248-8BAF-2A51834E830F}"/>
              </a:ext>
            </a:extLst>
          </p:cNvPr>
          <p:cNvSpPr/>
          <p:nvPr/>
        </p:nvSpPr>
        <p:spPr>
          <a:xfrm>
            <a:off x="1919844" y="789516"/>
            <a:ext cx="8352312" cy="36933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en-US" b="1"/>
              <a:t>Emphasis on Operational Scenarios and Remaining Flexible to Industry Needs</a:t>
            </a:r>
          </a:p>
        </p:txBody>
      </p:sp>
      <p:sp>
        <p:nvSpPr>
          <p:cNvPr id="14" name="Rectangle 13">
            <a:extLst>
              <a:ext uri="{FF2B5EF4-FFF2-40B4-BE49-F238E27FC236}">
                <a16:creationId xmlns:a16="http://schemas.microsoft.com/office/drawing/2014/main" id="{DC971F70-C7FF-EF4D-846B-53BB38CDFE52}"/>
              </a:ext>
            </a:extLst>
          </p:cNvPr>
          <p:cNvSpPr/>
          <p:nvPr/>
        </p:nvSpPr>
        <p:spPr>
          <a:xfrm>
            <a:off x="90485" y="5279742"/>
            <a:ext cx="12011030" cy="1471172"/>
          </a:xfrm>
          <a:prstGeom prst="rect">
            <a:avLst/>
          </a:prstGeom>
        </p:spPr>
        <p:txBody>
          <a:bodyPr wrap="square">
            <a:spAutoFit/>
          </a:bodyPr>
          <a:lstStyle/>
          <a:p>
            <a:pPr marL="457188" lvl="1" defTabSz="457189">
              <a:spcBef>
                <a:spcPct val="20000"/>
              </a:spcBef>
            </a:pPr>
            <a:r>
              <a:rPr lang="en-US" sz="1600" dirty="0">
                <a:solidFill>
                  <a:prstClr val="black"/>
                </a:solidFill>
              </a:rPr>
              <a:t>Anchor and Evolve…</a:t>
            </a:r>
          </a:p>
          <a:p>
            <a:pPr marL="742938" lvl="1" indent="-285750" defTabSz="457189">
              <a:spcBef>
                <a:spcPct val="20000"/>
              </a:spcBef>
              <a:buFont typeface="Wingdings" pitchFamily="2" charset="2"/>
              <a:buChar char="q"/>
            </a:pPr>
            <a:r>
              <a:rPr lang="en-US" sz="1600" dirty="0">
                <a:solidFill>
                  <a:prstClr val="black"/>
                </a:solidFill>
              </a:rPr>
              <a:t>NC-DT assesses the readiness of external ranges and partners to collect comprehensive data in support of NC-1 Operational Scenarios</a:t>
            </a:r>
          </a:p>
          <a:p>
            <a:pPr marL="742938" lvl="1" indent="-285750" defTabSz="457189">
              <a:spcBef>
                <a:spcPct val="20000"/>
              </a:spcBef>
              <a:buFont typeface="Wingdings" pitchFamily="2" charset="2"/>
              <a:buChar char="q"/>
            </a:pPr>
            <a:r>
              <a:rPr lang="en-US" sz="1600" dirty="0">
                <a:solidFill>
                  <a:prstClr val="black"/>
                </a:solidFill>
              </a:rPr>
              <a:t>NC-1 scenarios will move participants closer to operations by baselining operational expectations and identifying gaps in AAM</a:t>
            </a:r>
          </a:p>
          <a:p>
            <a:pPr marL="742938" lvl="1" indent="-285750" defTabSz="457189">
              <a:spcBef>
                <a:spcPct val="20000"/>
              </a:spcBef>
              <a:buFont typeface="Wingdings" pitchFamily="2" charset="2"/>
              <a:buChar char="q"/>
            </a:pPr>
            <a:r>
              <a:rPr lang="en-US" sz="1600" dirty="0">
                <a:solidFill>
                  <a:prstClr val="black"/>
                </a:solidFill>
              </a:rPr>
              <a:t>NC-2-4, and associated developmental testing, will progressively mature advanced UAM vehicle configurations and automation research </a:t>
            </a:r>
          </a:p>
        </p:txBody>
      </p:sp>
      <p:pic>
        <p:nvPicPr>
          <p:cNvPr id="15" name="Picture 38">
            <a:extLst>
              <a:ext uri="{FF2B5EF4-FFF2-40B4-BE49-F238E27FC236}">
                <a16:creationId xmlns:a16="http://schemas.microsoft.com/office/drawing/2014/main" id="{6D641BE0-1563-A746-AD85-25B332111F0A}"/>
              </a:ext>
            </a:extLst>
          </p:cNvPr>
          <p:cNvPicPr>
            <a:picLocks noChangeAspect="1"/>
          </p:cNvPicPr>
          <p:nvPr/>
        </p:nvPicPr>
        <p:blipFill>
          <a:blip r:embed="rId4" cstate="screen">
            <a:biLevel thresh="25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tretch>
            <a:fillRect/>
          </a:stretch>
        </p:blipFill>
        <p:spPr>
          <a:xfrm>
            <a:off x="3018076" y="2373191"/>
            <a:ext cx="263131" cy="263131"/>
          </a:xfrm>
          <a:prstGeom prst="rect">
            <a:avLst/>
          </a:prstGeom>
        </p:spPr>
      </p:pic>
      <p:pic>
        <p:nvPicPr>
          <p:cNvPr id="3" name="Picture 2">
            <a:extLst>
              <a:ext uri="{FF2B5EF4-FFF2-40B4-BE49-F238E27FC236}">
                <a16:creationId xmlns:a16="http://schemas.microsoft.com/office/drawing/2014/main" id="{DBC059D2-8517-4E40-966B-B96DC90A7C7F}"/>
              </a:ext>
            </a:extLst>
          </p:cNvPr>
          <p:cNvPicPr>
            <a:picLocks noChangeAspect="1"/>
          </p:cNvPicPr>
          <p:nvPr/>
        </p:nvPicPr>
        <p:blipFill rotWithShape="1">
          <a:blip r:embed="rId6">
            <a:clrChange>
              <a:clrFrom>
                <a:srgbClr val="FFFFFF"/>
              </a:clrFrom>
              <a:clrTo>
                <a:srgbClr val="FFFFFF">
                  <a:alpha val="0"/>
                </a:srgbClr>
              </a:clrTo>
            </a:clrChange>
          </a:blip>
          <a:srcRect l="6467" r="5468"/>
          <a:stretch/>
        </p:blipFill>
        <p:spPr>
          <a:xfrm>
            <a:off x="0" y="1253444"/>
            <a:ext cx="5802625" cy="3656145"/>
          </a:xfrm>
          <a:prstGeom prst="rect">
            <a:avLst/>
          </a:prstGeom>
        </p:spPr>
      </p:pic>
    </p:spTree>
    <p:extLst>
      <p:ext uri="{BB962C8B-B14F-4D97-AF65-F5344CB8AC3E}">
        <p14:creationId xmlns:p14="http://schemas.microsoft.com/office/powerpoint/2010/main" val="1834249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88E886E-2ED1-4406-BAB0-9918AE2F296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45280" y="4739470"/>
            <a:ext cx="3454400" cy="461128"/>
          </a:xfrm>
          <a:prstGeom prst="rect">
            <a:avLst/>
          </a:prstGeom>
          <a:ln>
            <a:noFill/>
          </a:ln>
        </p:spPr>
      </p:pic>
      <p:sp>
        <p:nvSpPr>
          <p:cNvPr id="2" name="Title 1">
            <a:extLst>
              <a:ext uri="{FF2B5EF4-FFF2-40B4-BE49-F238E27FC236}">
                <a16:creationId xmlns:a16="http://schemas.microsoft.com/office/drawing/2014/main" id="{6BBD219F-174C-124C-A959-8E5A57A774F4}"/>
              </a:ext>
            </a:extLst>
          </p:cNvPr>
          <p:cNvSpPr>
            <a:spLocks noGrp="1"/>
          </p:cNvSpPr>
          <p:nvPr>
            <p:ph type="title"/>
          </p:nvPr>
        </p:nvSpPr>
        <p:spPr/>
        <p:txBody>
          <a:bodyPr/>
          <a:lstStyle/>
          <a:p>
            <a:r>
              <a:rPr lang="en-US" dirty="0"/>
              <a:t>NC-DT Noise Data Collection</a:t>
            </a:r>
          </a:p>
        </p:txBody>
      </p:sp>
      <p:sp>
        <p:nvSpPr>
          <p:cNvPr id="3" name="Slide Number Placeholder 2">
            <a:extLst>
              <a:ext uri="{FF2B5EF4-FFF2-40B4-BE49-F238E27FC236}">
                <a16:creationId xmlns:a16="http://schemas.microsoft.com/office/drawing/2014/main" id="{27FA8FB7-93FA-1C47-AC97-92F9554197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5A7D23-5EA3-BB48-9A7E-29066237FEC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TextBox 7">
            <a:extLst>
              <a:ext uri="{FF2B5EF4-FFF2-40B4-BE49-F238E27FC236}">
                <a16:creationId xmlns:a16="http://schemas.microsoft.com/office/drawing/2014/main" id="{89691CBE-A2B4-FC4A-B677-85F427AD885E}"/>
              </a:ext>
            </a:extLst>
          </p:cNvPr>
          <p:cNvSpPr txBox="1"/>
          <p:nvPr/>
        </p:nvSpPr>
        <p:spPr>
          <a:xfrm>
            <a:off x="4201217" y="6532300"/>
            <a:ext cx="28482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Image credit: Joby Aviation</a:t>
            </a:r>
          </a:p>
        </p:txBody>
      </p:sp>
      <p:pic>
        <p:nvPicPr>
          <p:cNvPr id="10" name="Picture 2" descr="Joby’s aircraft flies above one of NASA’s microphones.">
            <a:extLst>
              <a:ext uri="{FF2B5EF4-FFF2-40B4-BE49-F238E27FC236}">
                <a16:creationId xmlns:a16="http://schemas.microsoft.com/office/drawing/2014/main" id="{ABEC484E-2A43-4BDA-8270-A9E9A902CE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1938" y="2715496"/>
            <a:ext cx="5580884" cy="37205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NASA’s Revolutionary Vertical Lift Technology project’s Mobile Acoustics Facility pictured in\ the foreground.">
            <a:extLst>
              <a:ext uri="{FF2B5EF4-FFF2-40B4-BE49-F238E27FC236}">
                <a16:creationId xmlns:a16="http://schemas.microsoft.com/office/drawing/2014/main" id="{05770A27-B6F2-4EF2-A641-1392483E2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502" y="717592"/>
            <a:ext cx="5737582" cy="38250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F9AC1B9-76A4-474C-9CBC-66332D8EAB64}"/>
              </a:ext>
            </a:extLst>
          </p:cNvPr>
          <p:cNvSpPr txBox="1"/>
          <p:nvPr/>
        </p:nvSpPr>
        <p:spPr>
          <a:xfrm>
            <a:off x="6534991" y="1228003"/>
            <a:ext cx="47547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Mobile Acoustics Facility along with an array of </a:t>
            </a:r>
            <a:r>
              <a:rPr lang="en-US" dirty="0">
                <a:solidFill>
                  <a:prstClr val="black"/>
                </a:solidFill>
                <a:latin typeface="Calibri"/>
              </a:rPr>
              <a:t>58</a:t>
            </a:r>
            <a:r>
              <a:rPr kumimoji="0" lang="en-US" sz="1800" b="0" i="0" u="none" strike="noStrike" kern="1200" cap="none" spc="0" normalizeH="0" baseline="0" noProof="0" dirty="0">
                <a:ln>
                  <a:noFill/>
                </a:ln>
                <a:solidFill>
                  <a:prstClr val="black"/>
                </a:solidFill>
                <a:effectLst/>
                <a:uLnTx/>
                <a:uFillTx/>
                <a:latin typeface="Calibri"/>
                <a:ea typeface="+mn-ea"/>
                <a:cs typeface="+mn-cs"/>
              </a:rPr>
              <a:t> microphones helped the NC team measure the acoustic profile of Joby’s aircraft</a:t>
            </a:r>
          </a:p>
        </p:txBody>
      </p:sp>
      <p:sp>
        <p:nvSpPr>
          <p:cNvPr id="17" name="Rectangle 16">
            <a:extLst>
              <a:ext uri="{FF2B5EF4-FFF2-40B4-BE49-F238E27FC236}">
                <a16:creationId xmlns:a16="http://schemas.microsoft.com/office/drawing/2014/main" id="{6BDE9C28-B8DE-407D-A1CD-A58D01E0BFAF}"/>
              </a:ext>
            </a:extLst>
          </p:cNvPr>
          <p:cNvSpPr/>
          <p:nvPr/>
        </p:nvSpPr>
        <p:spPr>
          <a:xfrm>
            <a:off x="184502" y="5317508"/>
            <a:ext cx="1654583" cy="1077218"/>
          </a:xfrm>
          <a:prstGeom prst="rect">
            <a:avLst/>
          </a:prstGeom>
          <a:solidFill>
            <a:schemeClr val="bg1"/>
          </a:solidFill>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Example Ground Noise Contour from previous helicopter test</a:t>
            </a:r>
          </a:p>
        </p:txBody>
      </p:sp>
      <p:pic>
        <p:nvPicPr>
          <p:cNvPr id="18" name="Picture 17">
            <a:extLst>
              <a:ext uri="{FF2B5EF4-FFF2-40B4-BE49-F238E27FC236}">
                <a16:creationId xmlns:a16="http://schemas.microsoft.com/office/drawing/2014/main" id="{66770A00-D3AF-46FE-8711-24389619CEF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1815312" y="5198166"/>
            <a:ext cx="3745497" cy="1352366"/>
          </a:xfrm>
          <a:prstGeom prst="rect">
            <a:avLst/>
          </a:prstGeom>
        </p:spPr>
      </p:pic>
      <p:sp>
        <p:nvSpPr>
          <p:cNvPr id="12" name="Oval 11">
            <a:extLst>
              <a:ext uri="{FF2B5EF4-FFF2-40B4-BE49-F238E27FC236}">
                <a16:creationId xmlns:a16="http://schemas.microsoft.com/office/drawing/2014/main" id="{E5BB02AD-B444-4D77-8FE9-0E1C6764E95A}"/>
              </a:ext>
            </a:extLst>
          </p:cNvPr>
          <p:cNvSpPr/>
          <p:nvPr/>
        </p:nvSpPr>
        <p:spPr>
          <a:xfrm>
            <a:off x="8912380" y="4970034"/>
            <a:ext cx="936171" cy="1361773"/>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72467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Elbow Connector 59">
            <a:extLst>
              <a:ext uri="{FF2B5EF4-FFF2-40B4-BE49-F238E27FC236}">
                <a16:creationId xmlns:a16="http://schemas.microsoft.com/office/drawing/2014/main" id="{39F3411A-827F-D44E-A8E2-EFE879E0E331}"/>
              </a:ext>
            </a:extLst>
          </p:cNvPr>
          <p:cNvCxnSpPr>
            <a:cxnSpLocks/>
            <a:stCxn id="55" idx="3"/>
          </p:cNvCxnSpPr>
          <p:nvPr/>
        </p:nvCxnSpPr>
        <p:spPr>
          <a:xfrm>
            <a:off x="1962131" y="2456221"/>
            <a:ext cx="4398804" cy="3391897"/>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39C4B839-8050-4840-8930-664FBDB3503B}"/>
              </a:ext>
            </a:extLst>
          </p:cNvPr>
          <p:cNvSpPr/>
          <p:nvPr/>
        </p:nvSpPr>
        <p:spPr>
          <a:xfrm>
            <a:off x="191335" y="723129"/>
            <a:ext cx="11779936" cy="5701857"/>
          </a:xfrm>
          <a:prstGeom prst="rect">
            <a:avLst/>
          </a:prstGeom>
          <a:solidFill>
            <a:schemeClr val="accent1">
              <a:lumMod val="60000"/>
              <a:lumOff val="40000"/>
            </a:schemeClr>
          </a:solidFill>
          <a:ln w="28575">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E43A5DB-36D5-D249-8401-D5989293DD33}"/>
              </a:ext>
            </a:extLst>
          </p:cNvPr>
          <p:cNvSpPr/>
          <p:nvPr/>
        </p:nvSpPr>
        <p:spPr>
          <a:xfrm>
            <a:off x="191336" y="2790354"/>
            <a:ext cx="7157613" cy="3608812"/>
          </a:xfrm>
          <a:prstGeom prst="rect">
            <a:avLst/>
          </a:prstGeom>
          <a:solidFill>
            <a:schemeClr val="accent1">
              <a:lumMod val="40000"/>
              <a:lumOff val="60000"/>
            </a:schemeClr>
          </a:solidFill>
          <a:ln>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64DCFF-F981-414A-85AA-E57A2329FDCD}"/>
              </a:ext>
            </a:extLst>
          </p:cNvPr>
          <p:cNvSpPr>
            <a:spLocks noGrp="1"/>
          </p:cNvSpPr>
          <p:nvPr>
            <p:ph type="title"/>
          </p:nvPr>
        </p:nvSpPr>
        <p:spPr/>
        <p:txBody>
          <a:bodyPr>
            <a:normAutofit fontScale="90000"/>
          </a:bodyPr>
          <a:lstStyle/>
          <a:p>
            <a:r>
              <a:rPr lang="en-US" dirty="0"/>
              <a:t>NASA AAM Mission Partnership Agreements</a:t>
            </a:r>
            <a:br>
              <a:rPr lang="en-US" dirty="0"/>
            </a:br>
            <a:r>
              <a:rPr lang="en-US" sz="2200" dirty="0"/>
              <a:t>NC Announcement of Collaborative Opportunity (ACO) focused</a:t>
            </a:r>
          </a:p>
        </p:txBody>
      </p:sp>
      <p:sp>
        <p:nvSpPr>
          <p:cNvPr id="3" name="Slide Number Placeholder 2">
            <a:extLst>
              <a:ext uri="{FF2B5EF4-FFF2-40B4-BE49-F238E27FC236}">
                <a16:creationId xmlns:a16="http://schemas.microsoft.com/office/drawing/2014/main" id="{547D13AB-359D-FB46-A178-72A4CC5E2192}"/>
              </a:ext>
            </a:extLst>
          </p:cNvPr>
          <p:cNvSpPr>
            <a:spLocks noGrp="1"/>
          </p:cNvSpPr>
          <p:nvPr>
            <p:ph type="sldNum" sz="quarter" idx="12"/>
          </p:nvPr>
        </p:nvSpPr>
        <p:spPr>
          <a:effectLst/>
        </p:spPr>
        <p:txBody>
          <a:bodyPr/>
          <a:lstStyle/>
          <a:p>
            <a:fld id="{4B5A7D23-5EA3-BB48-9A7E-29066237FEC6}" type="slidenum">
              <a:rPr lang="en-US" smtClean="0">
                <a:solidFill>
                  <a:prstClr val="black">
                    <a:tint val="75000"/>
                  </a:prstClr>
                </a:solidFill>
                <a:latin typeface="Calibri"/>
              </a:rPr>
              <a:pPr/>
              <a:t>9</a:t>
            </a:fld>
            <a:endParaRPr lang="en-US" dirty="0">
              <a:solidFill>
                <a:prstClr val="black">
                  <a:tint val="75000"/>
                </a:prstClr>
              </a:solidFill>
              <a:latin typeface="Calibri"/>
            </a:endParaRPr>
          </a:p>
        </p:txBody>
      </p:sp>
      <p:sp>
        <p:nvSpPr>
          <p:cNvPr id="4" name="Rectangle 3">
            <a:extLst>
              <a:ext uri="{FF2B5EF4-FFF2-40B4-BE49-F238E27FC236}">
                <a16:creationId xmlns:a16="http://schemas.microsoft.com/office/drawing/2014/main" id="{8CA8A9B5-5AAC-474C-AB6C-4540F7A10E6E}"/>
              </a:ext>
            </a:extLst>
          </p:cNvPr>
          <p:cNvSpPr/>
          <p:nvPr/>
        </p:nvSpPr>
        <p:spPr>
          <a:xfrm>
            <a:off x="191336" y="3996761"/>
            <a:ext cx="3340015" cy="2382719"/>
          </a:xfrm>
          <a:prstGeom prst="rect">
            <a:avLst/>
          </a:prstGeom>
          <a:solidFill>
            <a:schemeClr val="accent1">
              <a:lumMod val="20000"/>
              <a:lumOff val="80000"/>
            </a:schemeClr>
          </a:solidFill>
          <a:ln>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58CCC15-316E-494F-B34B-FE207E929366}"/>
              </a:ext>
            </a:extLst>
          </p:cNvPr>
          <p:cNvSpPr/>
          <p:nvPr/>
        </p:nvSpPr>
        <p:spPr>
          <a:xfrm>
            <a:off x="6463847" y="4986161"/>
            <a:ext cx="811846" cy="347653"/>
          </a:xfrm>
          <a:prstGeom prst="rect">
            <a:avLst/>
          </a:prstGeom>
          <a:solidFill>
            <a:srgbClr val="00B05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NC-1</a:t>
            </a:r>
          </a:p>
        </p:txBody>
      </p:sp>
      <p:sp>
        <p:nvSpPr>
          <p:cNvPr id="13" name="TextBox 12">
            <a:extLst>
              <a:ext uri="{FF2B5EF4-FFF2-40B4-BE49-F238E27FC236}">
                <a16:creationId xmlns:a16="http://schemas.microsoft.com/office/drawing/2014/main" id="{39450906-4C70-6040-B0DB-50D4EE194E6D}"/>
              </a:ext>
            </a:extLst>
          </p:cNvPr>
          <p:cNvSpPr txBox="1"/>
          <p:nvPr/>
        </p:nvSpPr>
        <p:spPr>
          <a:xfrm>
            <a:off x="176513" y="2815943"/>
            <a:ext cx="2880375" cy="369332"/>
          </a:xfrm>
          <a:prstGeom prst="rect">
            <a:avLst/>
          </a:prstGeom>
          <a:noFill/>
          <a:effectLst/>
        </p:spPr>
        <p:txBody>
          <a:bodyPr wrap="square" rtlCol="0">
            <a:spAutoFit/>
          </a:bodyPr>
          <a:lstStyle/>
          <a:p>
            <a:r>
              <a:rPr lang="en-US" b="1" dirty="0"/>
              <a:t>NC-1</a:t>
            </a:r>
          </a:p>
        </p:txBody>
      </p:sp>
      <p:sp>
        <p:nvSpPr>
          <p:cNvPr id="14" name="Rectangle 13">
            <a:extLst>
              <a:ext uri="{FF2B5EF4-FFF2-40B4-BE49-F238E27FC236}">
                <a16:creationId xmlns:a16="http://schemas.microsoft.com/office/drawing/2014/main" id="{C014E41E-4C1A-9C44-8651-DC058B415BC3}"/>
              </a:ext>
            </a:extLst>
          </p:cNvPr>
          <p:cNvSpPr/>
          <p:nvPr/>
        </p:nvSpPr>
        <p:spPr>
          <a:xfrm>
            <a:off x="482037" y="3168026"/>
            <a:ext cx="1330769" cy="699265"/>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Vehicle Information Exchange</a:t>
            </a:r>
          </a:p>
        </p:txBody>
      </p:sp>
      <p:sp>
        <p:nvSpPr>
          <p:cNvPr id="17" name="TextBox 16">
            <a:extLst>
              <a:ext uri="{FF2B5EF4-FFF2-40B4-BE49-F238E27FC236}">
                <a16:creationId xmlns:a16="http://schemas.microsoft.com/office/drawing/2014/main" id="{A5519EF9-A4A9-EB48-B9FE-AE22179D991C}"/>
              </a:ext>
            </a:extLst>
          </p:cNvPr>
          <p:cNvSpPr txBox="1"/>
          <p:nvPr/>
        </p:nvSpPr>
        <p:spPr>
          <a:xfrm>
            <a:off x="191334" y="723130"/>
            <a:ext cx="3456452" cy="646331"/>
          </a:xfrm>
          <a:prstGeom prst="rect">
            <a:avLst/>
          </a:prstGeom>
          <a:noFill/>
          <a:effectLst/>
        </p:spPr>
        <p:txBody>
          <a:bodyPr wrap="square" rtlCol="0">
            <a:spAutoFit/>
          </a:bodyPr>
          <a:lstStyle/>
          <a:p>
            <a:r>
              <a:rPr lang="en-US" b="1" dirty="0"/>
              <a:t>NC Series (NC-2+) and</a:t>
            </a:r>
          </a:p>
          <a:p>
            <a:r>
              <a:rPr lang="en-US" b="1" dirty="0"/>
              <a:t>Ecosystem-wide</a:t>
            </a:r>
          </a:p>
        </p:txBody>
      </p:sp>
      <p:cxnSp>
        <p:nvCxnSpPr>
          <p:cNvPr id="34" name="Straight Arrow Connector 33">
            <a:extLst>
              <a:ext uri="{FF2B5EF4-FFF2-40B4-BE49-F238E27FC236}">
                <a16:creationId xmlns:a16="http://schemas.microsoft.com/office/drawing/2014/main" id="{9C5DC80D-93E1-AA45-A433-246FB2468FD6}"/>
              </a:ext>
            </a:extLst>
          </p:cNvPr>
          <p:cNvCxnSpPr>
            <a:cxnSpLocks/>
            <a:stCxn id="7" idx="3"/>
            <a:endCxn id="26" idx="1"/>
          </p:cNvCxnSpPr>
          <p:nvPr/>
        </p:nvCxnSpPr>
        <p:spPr>
          <a:xfrm>
            <a:off x="7275693" y="5159988"/>
            <a:ext cx="1941939"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37" name="Elbow Connector 36">
            <a:extLst>
              <a:ext uri="{FF2B5EF4-FFF2-40B4-BE49-F238E27FC236}">
                <a16:creationId xmlns:a16="http://schemas.microsoft.com/office/drawing/2014/main" id="{F852C874-7DD2-864B-A970-B9577D7EA1A7}"/>
              </a:ext>
            </a:extLst>
          </p:cNvPr>
          <p:cNvCxnSpPr>
            <a:cxnSpLocks/>
            <a:stCxn id="14" idx="3"/>
            <a:endCxn id="7" idx="1"/>
          </p:cNvCxnSpPr>
          <p:nvPr/>
        </p:nvCxnSpPr>
        <p:spPr>
          <a:xfrm>
            <a:off x="1812806" y="3517659"/>
            <a:ext cx="4651041" cy="1642329"/>
          </a:xfrm>
          <a:prstGeom prst="bentConnector3">
            <a:avLst>
              <a:gd name="adj1" fmla="val 39217"/>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14614885-52F8-1F4D-AA1E-37E31845AC3F}"/>
              </a:ext>
            </a:extLst>
          </p:cNvPr>
          <p:cNvCxnSpPr>
            <a:cxnSpLocks/>
            <a:stCxn id="26" idx="3"/>
            <a:endCxn id="44" idx="1"/>
          </p:cNvCxnSpPr>
          <p:nvPr/>
        </p:nvCxnSpPr>
        <p:spPr>
          <a:xfrm>
            <a:off x="10004935" y="5159988"/>
            <a:ext cx="1081380" cy="12232"/>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54" name="Rectangle 53">
            <a:extLst>
              <a:ext uri="{FF2B5EF4-FFF2-40B4-BE49-F238E27FC236}">
                <a16:creationId xmlns:a16="http://schemas.microsoft.com/office/drawing/2014/main" id="{E3D4D384-8DA3-4B4E-A016-5E31A294E40D}"/>
              </a:ext>
            </a:extLst>
          </p:cNvPr>
          <p:cNvSpPr/>
          <p:nvPr/>
        </p:nvSpPr>
        <p:spPr>
          <a:xfrm>
            <a:off x="3997200" y="1125204"/>
            <a:ext cx="1832002" cy="27432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Community</a:t>
            </a:r>
          </a:p>
        </p:txBody>
      </p:sp>
      <p:sp>
        <p:nvSpPr>
          <p:cNvPr id="55" name="Rectangle 54">
            <a:extLst>
              <a:ext uri="{FF2B5EF4-FFF2-40B4-BE49-F238E27FC236}">
                <a16:creationId xmlns:a16="http://schemas.microsoft.com/office/drawing/2014/main" id="{8A41D979-8830-714C-B8FB-A0B19F9BC8EF}"/>
              </a:ext>
            </a:extLst>
          </p:cNvPr>
          <p:cNvSpPr/>
          <p:nvPr/>
        </p:nvSpPr>
        <p:spPr>
          <a:xfrm>
            <a:off x="964468" y="2257709"/>
            <a:ext cx="997663" cy="397023"/>
          </a:xfrm>
          <a:prstGeom prst="rect">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AEWG</a:t>
            </a:r>
          </a:p>
        </p:txBody>
      </p:sp>
      <p:cxnSp>
        <p:nvCxnSpPr>
          <p:cNvPr id="59" name="Elbow Connector 58">
            <a:extLst>
              <a:ext uri="{FF2B5EF4-FFF2-40B4-BE49-F238E27FC236}">
                <a16:creationId xmlns:a16="http://schemas.microsoft.com/office/drawing/2014/main" id="{E2C78174-A960-2B47-B80B-0D7443F3A3F9}"/>
              </a:ext>
            </a:extLst>
          </p:cNvPr>
          <p:cNvCxnSpPr>
            <a:cxnSpLocks/>
            <a:stCxn id="54" idx="3"/>
            <a:endCxn id="26" idx="1"/>
          </p:cNvCxnSpPr>
          <p:nvPr/>
        </p:nvCxnSpPr>
        <p:spPr>
          <a:xfrm>
            <a:off x="5829202" y="1262364"/>
            <a:ext cx="3388430" cy="3897624"/>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FA38F2BC-2B03-854F-B784-BB7049AFA43C}"/>
              </a:ext>
            </a:extLst>
          </p:cNvPr>
          <p:cNvSpPr/>
          <p:nvPr/>
        </p:nvSpPr>
        <p:spPr>
          <a:xfrm>
            <a:off x="468631" y="4383445"/>
            <a:ext cx="1344175" cy="710493"/>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Flight Vehicle Partners)</a:t>
            </a:r>
          </a:p>
        </p:txBody>
      </p:sp>
      <p:sp>
        <p:nvSpPr>
          <p:cNvPr id="11" name="Rectangle 10">
            <a:extLst>
              <a:ext uri="{FF2B5EF4-FFF2-40B4-BE49-F238E27FC236}">
                <a16:creationId xmlns:a16="http://schemas.microsoft.com/office/drawing/2014/main" id="{17DF5958-C319-7C42-8A4C-16DDD85A84F3}"/>
              </a:ext>
            </a:extLst>
          </p:cNvPr>
          <p:cNvSpPr/>
          <p:nvPr/>
        </p:nvSpPr>
        <p:spPr>
          <a:xfrm>
            <a:off x="468631" y="5424377"/>
            <a:ext cx="1344175" cy="710493"/>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Airspace Simulation Partners</a:t>
            </a:r>
          </a:p>
        </p:txBody>
      </p:sp>
      <p:sp>
        <p:nvSpPr>
          <p:cNvPr id="12" name="TextBox 11">
            <a:extLst>
              <a:ext uri="{FF2B5EF4-FFF2-40B4-BE49-F238E27FC236}">
                <a16:creationId xmlns:a16="http://schemas.microsoft.com/office/drawing/2014/main" id="{DD542E23-0024-4A47-B216-F8C7E171D399}"/>
              </a:ext>
            </a:extLst>
          </p:cNvPr>
          <p:cNvSpPr txBox="1"/>
          <p:nvPr/>
        </p:nvSpPr>
        <p:spPr>
          <a:xfrm>
            <a:off x="191334" y="3983465"/>
            <a:ext cx="3033997" cy="369332"/>
          </a:xfrm>
          <a:prstGeom prst="rect">
            <a:avLst/>
          </a:prstGeom>
          <a:noFill/>
          <a:effectLst/>
        </p:spPr>
        <p:txBody>
          <a:bodyPr wrap="square" rtlCol="0">
            <a:spAutoFit/>
          </a:bodyPr>
          <a:lstStyle/>
          <a:p>
            <a:r>
              <a:rPr lang="en-US" b="1" dirty="0"/>
              <a:t>NC-DT</a:t>
            </a:r>
          </a:p>
        </p:txBody>
      </p:sp>
      <p:cxnSp>
        <p:nvCxnSpPr>
          <p:cNvPr id="22" name="Elbow Connector 21">
            <a:extLst>
              <a:ext uri="{FF2B5EF4-FFF2-40B4-BE49-F238E27FC236}">
                <a16:creationId xmlns:a16="http://schemas.microsoft.com/office/drawing/2014/main" id="{D605454E-DC36-0340-A913-E4A88DB79063}"/>
              </a:ext>
            </a:extLst>
          </p:cNvPr>
          <p:cNvCxnSpPr>
            <a:cxnSpLocks/>
            <a:stCxn id="10" idx="3"/>
            <a:endCxn id="7" idx="1"/>
          </p:cNvCxnSpPr>
          <p:nvPr/>
        </p:nvCxnSpPr>
        <p:spPr>
          <a:xfrm>
            <a:off x="1812806" y="4738692"/>
            <a:ext cx="4651041" cy="421296"/>
          </a:xfrm>
          <a:prstGeom prst="bentConnector3">
            <a:avLst>
              <a:gd name="adj1" fmla="val 11836"/>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24" name="Elbow Connector 23">
            <a:extLst>
              <a:ext uri="{FF2B5EF4-FFF2-40B4-BE49-F238E27FC236}">
                <a16:creationId xmlns:a16="http://schemas.microsoft.com/office/drawing/2014/main" id="{5CA9DF26-C5C0-514D-A9BE-18DE5B03D88A}"/>
              </a:ext>
            </a:extLst>
          </p:cNvPr>
          <p:cNvCxnSpPr>
            <a:cxnSpLocks/>
            <a:stCxn id="11" idx="3"/>
            <a:endCxn id="7" idx="1"/>
          </p:cNvCxnSpPr>
          <p:nvPr/>
        </p:nvCxnSpPr>
        <p:spPr>
          <a:xfrm flipV="1">
            <a:off x="1812806" y="5159988"/>
            <a:ext cx="4651041" cy="619636"/>
          </a:xfrm>
          <a:prstGeom prst="bentConnector3">
            <a:avLst>
              <a:gd name="adj1" fmla="val 1187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39" name="Elbow Connector 38">
            <a:extLst>
              <a:ext uri="{FF2B5EF4-FFF2-40B4-BE49-F238E27FC236}">
                <a16:creationId xmlns:a16="http://schemas.microsoft.com/office/drawing/2014/main" id="{0DB73C00-BBFB-BC4A-A37D-94D492BC0F5D}"/>
              </a:ext>
            </a:extLst>
          </p:cNvPr>
          <p:cNvCxnSpPr>
            <a:cxnSpLocks/>
            <a:stCxn id="55" idx="3"/>
            <a:endCxn id="7" idx="1"/>
          </p:cNvCxnSpPr>
          <p:nvPr/>
        </p:nvCxnSpPr>
        <p:spPr>
          <a:xfrm>
            <a:off x="1962131" y="2456221"/>
            <a:ext cx="4501716" cy="2703767"/>
          </a:xfrm>
          <a:prstGeom prst="bentConnector3">
            <a:avLst>
              <a:gd name="adj1" fmla="val 37255"/>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D50F8B4E-0614-1849-9043-5702088E1802}"/>
              </a:ext>
            </a:extLst>
          </p:cNvPr>
          <p:cNvSpPr/>
          <p:nvPr/>
        </p:nvSpPr>
        <p:spPr>
          <a:xfrm>
            <a:off x="9217632" y="4986161"/>
            <a:ext cx="787303" cy="347653"/>
          </a:xfrm>
          <a:prstGeom prst="rect">
            <a:avLst/>
          </a:prstGeom>
          <a:solidFill>
            <a:srgbClr val="00B05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NC-2+</a:t>
            </a:r>
          </a:p>
        </p:txBody>
      </p:sp>
      <p:grpSp>
        <p:nvGrpSpPr>
          <p:cNvPr id="42" name="Group 41">
            <a:extLst>
              <a:ext uri="{FF2B5EF4-FFF2-40B4-BE49-F238E27FC236}">
                <a16:creationId xmlns:a16="http://schemas.microsoft.com/office/drawing/2014/main" id="{3CC8F2A2-2AEA-A24B-B2E0-A27DFC377E92}"/>
              </a:ext>
            </a:extLst>
          </p:cNvPr>
          <p:cNvGrpSpPr/>
          <p:nvPr/>
        </p:nvGrpSpPr>
        <p:grpSpPr>
          <a:xfrm>
            <a:off x="10931150" y="4710555"/>
            <a:ext cx="920358" cy="923330"/>
            <a:chOff x="10614074" y="3690075"/>
            <a:chExt cx="920358" cy="923330"/>
          </a:xfrm>
          <a:effectLst/>
        </p:grpSpPr>
        <p:sp>
          <p:nvSpPr>
            <p:cNvPr id="44" name="Flowchart: Multidocument 8">
              <a:extLst>
                <a:ext uri="{FF2B5EF4-FFF2-40B4-BE49-F238E27FC236}">
                  <a16:creationId xmlns:a16="http://schemas.microsoft.com/office/drawing/2014/main" id="{DEBD7645-4135-744E-A8EA-4B5AF824B1D4}"/>
                </a:ext>
              </a:extLst>
            </p:cNvPr>
            <p:cNvSpPr/>
            <p:nvPr/>
          </p:nvSpPr>
          <p:spPr>
            <a:xfrm>
              <a:off x="10769239" y="3690075"/>
              <a:ext cx="705761" cy="923330"/>
            </a:xfrm>
            <a:prstGeom prst="flowChartMultidocumen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9936333-12BE-C84D-8258-6D62A1593281}"/>
                </a:ext>
              </a:extLst>
            </p:cNvPr>
            <p:cNvSpPr/>
            <p:nvPr/>
          </p:nvSpPr>
          <p:spPr>
            <a:xfrm>
              <a:off x="10614074" y="3900964"/>
              <a:ext cx="920358" cy="647463"/>
            </a:xfrm>
            <a:prstGeom prst="rect">
              <a:avLst/>
            </a:prstGeom>
          </p:spPr>
          <p:txBody>
            <a:bodyPr wrap="square">
              <a:spAutoFit/>
            </a:bodyPr>
            <a:lstStyle/>
            <a:p>
              <a:pPr algn="ctr"/>
              <a:r>
                <a:rPr lang="en-US" dirty="0"/>
                <a:t>NASA CC</a:t>
              </a:r>
            </a:p>
          </p:txBody>
        </p:sp>
      </p:grpSp>
      <p:sp>
        <p:nvSpPr>
          <p:cNvPr id="53" name="Rectangle 52">
            <a:extLst>
              <a:ext uri="{FF2B5EF4-FFF2-40B4-BE49-F238E27FC236}">
                <a16:creationId xmlns:a16="http://schemas.microsoft.com/office/drawing/2014/main" id="{60FFE66A-95DA-2148-A32B-4CF26F4668B9}"/>
              </a:ext>
            </a:extLst>
          </p:cNvPr>
          <p:cNvSpPr/>
          <p:nvPr/>
        </p:nvSpPr>
        <p:spPr>
          <a:xfrm>
            <a:off x="4731591" y="5382534"/>
            <a:ext cx="1154760" cy="78388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NC-1 Airspace Simulation</a:t>
            </a:r>
          </a:p>
        </p:txBody>
      </p:sp>
      <p:sp>
        <p:nvSpPr>
          <p:cNvPr id="61" name="Rectangle 60">
            <a:extLst>
              <a:ext uri="{FF2B5EF4-FFF2-40B4-BE49-F238E27FC236}">
                <a16:creationId xmlns:a16="http://schemas.microsoft.com/office/drawing/2014/main" id="{CE87D304-8E83-4746-ADF5-9C4E55250E5A}"/>
              </a:ext>
            </a:extLst>
          </p:cNvPr>
          <p:cNvSpPr/>
          <p:nvPr/>
        </p:nvSpPr>
        <p:spPr>
          <a:xfrm>
            <a:off x="4764248" y="4186957"/>
            <a:ext cx="1132561" cy="752358"/>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NC-1 Flight Vehicle</a:t>
            </a:r>
          </a:p>
        </p:txBody>
      </p:sp>
      <p:cxnSp>
        <p:nvCxnSpPr>
          <p:cNvPr id="62" name="Elbow Connector 61">
            <a:extLst>
              <a:ext uri="{FF2B5EF4-FFF2-40B4-BE49-F238E27FC236}">
                <a16:creationId xmlns:a16="http://schemas.microsoft.com/office/drawing/2014/main" id="{8153F0CB-64DA-0E48-AB73-6FE3E164027F}"/>
              </a:ext>
            </a:extLst>
          </p:cNvPr>
          <p:cNvCxnSpPr>
            <a:cxnSpLocks/>
            <a:stCxn id="61" idx="3"/>
            <a:endCxn id="7" idx="1"/>
          </p:cNvCxnSpPr>
          <p:nvPr/>
        </p:nvCxnSpPr>
        <p:spPr>
          <a:xfrm>
            <a:off x="5896809" y="4563136"/>
            <a:ext cx="567038" cy="596852"/>
          </a:xfrm>
          <a:prstGeom prst="bentConnector3">
            <a:avLst>
              <a:gd name="adj1" fmla="val 53113"/>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63" name="Elbow Connector 62">
            <a:extLst>
              <a:ext uri="{FF2B5EF4-FFF2-40B4-BE49-F238E27FC236}">
                <a16:creationId xmlns:a16="http://schemas.microsoft.com/office/drawing/2014/main" id="{3217D904-400E-A344-8A4A-82CB0A8E9AA3}"/>
              </a:ext>
            </a:extLst>
          </p:cNvPr>
          <p:cNvCxnSpPr>
            <a:cxnSpLocks/>
            <a:stCxn id="53" idx="3"/>
            <a:endCxn id="7" idx="1"/>
          </p:cNvCxnSpPr>
          <p:nvPr/>
        </p:nvCxnSpPr>
        <p:spPr>
          <a:xfrm flipV="1">
            <a:off x="5886351" y="5159988"/>
            <a:ext cx="577496" cy="614486"/>
          </a:xfrm>
          <a:prstGeom prst="bentConnector3">
            <a:avLst>
              <a:gd name="adj1" fmla="val 54280"/>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65" name="Rectangle 64">
            <a:extLst>
              <a:ext uri="{FF2B5EF4-FFF2-40B4-BE49-F238E27FC236}">
                <a16:creationId xmlns:a16="http://schemas.microsoft.com/office/drawing/2014/main" id="{366612BC-3150-7C46-A8AC-F288372BF0A2}"/>
              </a:ext>
            </a:extLst>
          </p:cNvPr>
          <p:cNvSpPr/>
          <p:nvPr/>
        </p:nvSpPr>
        <p:spPr>
          <a:xfrm>
            <a:off x="3997200" y="2435200"/>
            <a:ext cx="1828800" cy="27432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CNSI</a:t>
            </a:r>
          </a:p>
        </p:txBody>
      </p:sp>
      <p:cxnSp>
        <p:nvCxnSpPr>
          <p:cNvPr id="67" name="Elbow Connector 66">
            <a:extLst>
              <a:ext uri="{FF2B5EF4-FFF2-40B4-BE49-F238E27FC236}">
                <a16:creationId xmlns:a16="http://schemas.microsoft.com/office/drawing/2014/main" id="{2A9AAF56-DCCB-3F45-8903-F49E3EEF573B}"/>
              </a:ext>
            </a:extLst>
          </p:cNvPr>
          <p:cNvCxnSpPr>
            <a:cxnSpLocks/>
            <a:stCxn id="65" idx="3"/>
            <a:endCxn id="26" idx="1"/>
          </p:cNvCxnSpPr>
          <p:nvPr/>
        </p:nvCxnSpPr>
        <p:spPr>
          <a:xfrm>
            <a:off x="5826000" y="2572360"/>
            <a:ext cx="3391632" cy="2587628"/>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94" name="Rectangle 93">
            <a:extLst>
              <a:ext uri="{FF2B5EF4-FFF2-40B4-BE49-F238E27FC236}">
                <a16:creationId xmlns:a16="http://schemas.microsoft.com/office/drawing/2014/main" id="{7A280DC7-DDDC-8C4E-8291-D35E577FF35A}"/>
              </a:ext>
            </a:extLst>
          </p:cNvPr>
          <p:cNvSpPr/>
          <p:nvPr/>
        </p:nvSpPr>
        <p:spPr>
          <a:xfrm>
            <a:off x="4166535" y="3013630"/>
            <a:ext cx="1525307" cy="340258"/>
          </a:xfrm>
          <a:prstGeom prst="rect">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NC-1 Range</a:t>
            </a:r>
          </a:p>
        </p:txBody>
      </p:sp>
      <p:cxnSp>
        <p:nvCxnSpPr>
          <p:cNvPr id="95" name="Elbow Connector 94">
            <a:extLst>
              <a:ext uri="{FF2B5EF4-FFF2-40B4-BE49-F238E27FC236}">
                <a16:creationId xmlns:a16="http://schemas.microsoft.com/office/drawing/2014/main" id="{2DE1A857-5DA6-854C-B36F-127BFD9024C7}"/>
              </a:ext>
            </a:extLst>
          </p:cNvPr>
          <p:cNvCxnSpPr>
            <a:cxnSpLocks/>
            <a:stCxn id="94" idx="3"/>
            <a:endCxn id="7" idx="1"/>
          </p:cNvCxnSpPr>
          <p:nvPr/>
        </p:nvCxnSpPr>
        <p:spPr>
          <a:xfrm>
            <a:off x="5691842" y="3183759"/>
            <a:ext cx="772005" cy="1976229"/>
          </a:xfrm>
          <a:prstGeom prst="bentConnector3">
            <a:avLst>
              <a:gd name="adj1" fmla="val 65449"/>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12" name="Rectangle 111">
            <a:extLst>
              <a:ext uri="{FF2B5EF4-FFF2-40B4-BE49-F238E27FC236}">
                <a16:creationId xmlns:a16="http://schemas.microsoft.com/office/drawing/2014/main" id="{31CE45F6-A690-C144-B7C5-45BADC062405}"/>
              </a:ext>
            </a:extLst>
          </p:cNvPr>
          <p:cNvSpPr/>
          <p:nvPr/>
        </p:nvSpPr>
        <p:spPr>
          <a:xfrm>
            <a:off x="2576565" y="4913469"/>
            <a:ext cx="812425" cy="510908"/>
          </a:xfrm>
          <a:prstGeom prst="rect">
            <a:avLst/>
          </a:prstGeom>
          <a:solidFill>
            <a:srgbClr val="00B05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NC-DT</a:t>
            </a:r>
          </a:p>
        </p:txBody>
      </p:sp>
      <p:sp>
        <p:nvSpPr>
          <p:cNvPr id="46" name="Rectangle 45">
            <a:extLst>
              <a:ext uri="{FF2B5EF4-FFF2-40B4-BE49-F238E27FC236}">
                <a16:creationId xmlns:a16="http://schemas.microsoft.com/office/drawing/2014/main" id="{AD88162A-232B-0249-92F5-9FA3D0177B91}"/>
              </a:ext>
            </a:extLst>
          </p:cNvPr>
          <p:cNvSpPr/>
          <p:nvPr/>
        </p:nvSpPr>
        <p:spPr>
          <a:xfrm>
            <a:off x="3997200" y="2103078"/>
            <a:ext cx="1828800" cy="27432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NC-2 Info Exchange</a:t>
            </a:r>
          </a:p>
        </p:txBody>
      </p:sp>
      <p:cxnSp>
        <p:nvCxnSpPr>
          <p:cNvPr id="47" name="Elbow Connector 46">
            <a:extLst>
              <a:ext uri="{FF2B5EF4-FFF2-40B4-BE49-F238E27FC236}">
                <a16:creationId xmlns:a16="http://schemas.microsoft.com/office/drawing/2014/main" id="{6BBF8CED-2ED8-4F47-A0FE-82C43CEAB1EE}"/>
              </a:ext>
            </a:extLst>
          </p:cNvPr>
          <p:cNvCxnSpPr>
            <a:cxnSpLocks/>
            <a:stCxn id="46" idx="3"/>
            <a:endCxn id="26" idx="1"/>
          </p:cNvCxnSpPr>
          <p:nvPr/>
        </p:nvCxnSpPr>
        <p:spPr>
          <a:xfrm>
            <a:off x="5826000" y="2240238"/>
            <a:ext cx="3391632" cy="2919750"/>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2A55C9DF-4527-A440-9F6A-E3A50BB053BA}"/>
              </a:ext>
            </a:extLst>
          </p:cNvPr>
          <p:cNvCxnSpPr>
            <a:cxnSpLocks/>
          </p:cNvCxnSpPr>
          <p:nvPr/>
        </p:nvCxnSpPr>
        <p:spPr>
          <a:xfrm>
            <a:off x="5923313" y="6428740"/>
            <a:ext cx="8452" cy="333337"/>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41567637-EBF4-DB4D-9CA4-F3F724C09751}"/>
              </a:ext>
            </a:extLst>
          </p:cNvPr>
          <p:cNvSpPr txBox="1"/>
          <p:nvPr/>
        </p:nvSpPr>
        <p:spPr>
          <a:xfrm>
            <a:off x="5895501" y="6447213"/>
            <a:ext cx="1714495" cy="369332"/>
          </a:xfrm>
          <a:prstGeom prst="rect">
            <a:avLst/>
          </a:prstGeom>
          <a:noFill/>
          <a:effectLst/>
        </p:spPr>
        <p:txBody>
          <a:bodyPr wrap="square" rtlCol="0">
            <a:spAutoFit/>
          </a:bodyPr>
          <a:lstStyle/>
          <a:p>
            <a:r>
              <a:rPr lang="en-US" dirty="0"/>
              <a:t>January 2021</a:t>
            </a:r>
          </a:p>
        </p:txBody>
      </p:sp>
      <p:sp>
        <p:nvSpPr>
          <p:cNvPr id="68" name="Rectangle 67">
            <a:extLst>
              <a:ext uri="{FF2B5EF4-FFF2-40B4-BE49-F238E27FC236}">
                <a16:creationId xmlns:a16="http://schemas.microsoft.com/office/drawing/2014/main" id="{EE030C8F-F032-B94E-AC91-BDE760FA6A74}"/>
              </a:ext>
            </a:extLst>
          </p:cNvPr>
          <p:cNvSpPr/>
          <p:nvPr/>
        </p:nvSpPr>
        <p:spPr>
          <a:xfrm>
            <a:off x="7780320" y="4865204"/>
            <a:ext cx="892804" cy="586188"/>
          </a:xfrm>
          <a:prstGeom prst="rect">
            <a:avLst/>
          </a:prstGeom>
          <a:solidFill>
            <a:srgbClr val="00B05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NC2-DT (IAS)</a:t>
            </a:r>
          </a:p>
        </p:txBody>
      </p:sp>
      <p:cxnSp>
        <p:nvCxnSpPr>
          <p:cNvPr id="104" name="Straight Connector 103">
            <a:extLst>
              <a:ext uri="{FF2B5EF4-FFF2-40B4-BE49-F238E27FC236}">
                <a16:creationId xmlns:a16="http://schemas.microsoft.com/office/drawing/2014/main" id="{9A3042F7-F897-5A4D-8BAE-6A3DEFE4EB07}"/>
              </a:ext>
            </a:extLst>
          </p:cNvPr>
          <p:cNvCxnSpPr>
            <a:cxnSpLocks/>
          </p:cNvCxnSpPr>
          <p:nvPr/>
        </p:nvCxnSpPr>
        <p:spPr>
          <a:xfrm>
            <a:off x="1773920" y="6425504"/>
            <a:ext cx="8452" cy="333337"/>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07" name="TextBox 106">
            <a:extLst>
              <a:ext uri="{FF2B5EF4-FFF2-40B4-BE49-F238E27FC236}">
                <a16:creationId xmlns:a16="http://schemas.microsoft.com/office/drawing/2014/main" id="{88FE03C0-5B88-3845-872E-17C57E7E4A8B}"/>
              </a:ext>
            </a:extLst>
          </p:cNvPr>
          <p:cNvSpPr txBox="1"/>
          <p:nvPr/>
        </p:nvSpPr>
        <p:spPr>
          <a:xfrm>
            <a:off x="543597" y="6483672"/>
            <a:ext cx="1157930" cy="369332"/>
          </a:xfrm>
          <a:prstGeom prst="rect">
            <a:avLst/>
          </a:prstGeom>
          <a:noFill/>
          <a:effectLst/>
        </p:spPr>
        <p:txBody>
          <a:bodyPr wrap="square" rtlCol="0">
            <a:spAutoFit/>
          </a:bodyPr>
          <a:lstStyle/>
          <a:p>
            <a:r>
              <a:rPr lang="en-US" dirty="0"/>
              <a:t>Feb 2020</a:t>
            </a:r>
          </a:p>
        </p:txBody>
      </p:sp>
      <p:sp>
        <p:nvSpPr>
          <p:cNvPr id="123" name="Rectangle 122">
            <a:extLst>
              <a:ext uri="{FF2B5EF4-FFF2-40B4-BE49-F238E27FC236}">
                <a16:creationId xmlns:a16="http://schemas.microsoft.com/office/drawing/2014/main" id="{0AC74669-B4C1-B444-B6E2-7626239BFA83}"/>
              </a:ext>
            </a:extLst>
          </p:cNvPr>
          <p:cNvSpPr/>
          <p:nvPr/>
        </p:nvSpPr>
        <p:spPr>
          <a:xfrm>
            <a:off x="4387366" y="3479576"/>
            <a:ext cx="1525307" cy="551932"/>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NC-1 infrastructure</a:t>
            </a:r>
          </a:p>
        </p:txBody>
      </p:sp>
      <p:cxnSp>
        <p:nvCxnSpPr>
          <p:cNvPr id="127" name="Elbow Connector 126">
            <a:extLst>
              <a:ext uri="{FF2B5EF4-FFF2-40B4-BE49-F238E27FC236}">
                <a16:creationId xmlns:a16="http://schemas.microsoft.com/office/drawing/2014/main" id="{CF32E03D-3163-1446-AFE9-35D4C571C57A}"/>
              </a:ext>
            </a:extLst>
          </p:cNvPr>
          <p:cNvCxnSpPr>
            <a:cxnSpLocks/>
            <a:stCxn id="123" idx="3"/>
            <a:endCxn id="7" idx="1"/>
          </p:cNvCxnSpPr>
          <p:nvPr/>
        </p:nvCxnSpPr>
        <p:spPr>
          <a:xfrm>
            <a:off x="5912673" y="3755542"/>
            <a:ext cx="551174" cy="1404446"/>
          </a:xfrm>
          <a:prstGeom prst="bentConnector3">
            <a:avLst>
              <a:gd name="adj1" fmla="val 5128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9A5C026D-2491-C64F-A1D4-13DEDC1A1132}"/>
              </a:ext>
            </a:extLst>
          </p:cNvPr>
          <p:cNvSpPr/>
          <p:nvPr/>
        </p:nvSpPr>
        <p:spPr>
          <a:xfrm>
            <a:off x="10372392" y="5070142"/>
            <a:ext cx="264490" cy="17969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91EF4E2-8C8C-9142-904F-6BAF532E3197}"/>
              </a:ext>
            </a:extLst>
          </p:cNvPr>
          <p:cNvSpPr txBox="1"/>
          <p:nvPr/>
        </p:nvSpPr>
        <p:spPr>
          <a:xfrm>
            <a:off x="10286819" y="4914076"/>
            <a:ext cx="434340" cy="369332"/>
          </a:xfrm>
          <a:prstGeom prst="rect">
            <a:avLst/>
          </a:prstGeom>
          <a:noFill/>
          <a:effectLst/>
        </p:spPr>
        <p:txBody>
          <a:bodyPr wrap="square" rtlCol="0" anchor="t">
            <a:spAutoFit/>
          </a:bodyPr>
          <a:lstStyle/>
          <a:p>
            <a:pPr algn="ctr"/>
            <a:r>
              <a:rPr lang="en-US" dirty="0">
                <a:solidFill>
                  <a:schemeClr val="tx2">
                    <a:lumMod val="60000"/>
                    <a:lumOff val="40000"/>
                  </a:schemeClr>
                </a:solidFill>
              </a:rPr>
              <a:t>…</a:t>
            </a:r>
          </a:p>
        </p:txBody>
      </p:sp>
      <p:sp>
        <p:nvSpPr>
          <p:cNvPr id="66" name="Rectangle 65">
            <a:extLst>
              <a:ext uri="{FF2B5EF4-FFF2-40B4-BE49-F238E27FC236}">
                <a16:creationId xmlns:a16="http://schemas.microsoft.com/office/drawing/2014/main" id="{277DB52E-0B04-904C-B5B1-B7D00A9AD0C6}"/>
              </a:ext>
            </a:extLst>
          </p:cNvPr>
          <p:cNvSpPr/>
          <p:nvPr/>
        </p:nvSpPr>
        <p:spPr>
          <a:xfrm>
            <a:off x="10008700" y="968149"/>
            <a:ext cx="1425723" cy="344008"/>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ACO-1 Annex</a:t>
            </a:r>
          </a:p>
        </p:txBody>
      </p:sp>
      <p:sp>
        <p:nvSpPr>
          <p:cNvPr id="69" name="Rectangle 68">
            <a:extLst>
              <a:ext uri="{FF2B5EF4-FFF2-40B4-BE49-F238E27FC236}">
                <a16:creationId xmlns:a16="http://schemas.microsoft.com/office/drawing/2014/main" id="{BCF84EAC-0335-C548-BD4B-4D25E62A480D}"/>
              </a:ext>
            </a:extLst>
          </p:cNvPr>
          <p:cNvSpPr/>
          <p:nvPr/>
        </p:nvSpPr>
        <p:spPr>
          <a:xfrm>
            <a:off x="10008700" y="1787727"/>
            <a:ext cx="1425723" cy="344008"/>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ACO-3 Annex</a:t>
            </a:r>
          </a:p>
        </p:txBody>
      </p:sp>
      <p:sp>
        <p:nvSpPr>
          <p:cNvPr id="70" name="Rectangle 69">
            <a:extLst>
              <a:ext uri="{FF2B5EF4-FFF2-40B4-BE49-F238E27FC236}">
                <a16:creationId xmlns:a16="http://schemas.microsoft.com/office/drawing/2014/main" id="{3312F387-A4AF-5D49-9349-44FB549F12C5}"/>
              </a:ext>
            </a:extLst>
          </p:cNvPr>
          <p:cNvSpPr/>
          <p:nvPr/>
        </p:nvSpPr>
        <p:spPr>
          <a:xfrm>
            <a:off x="10008700" y="2184468"/>
            <a:ext cx="1425723" cy="369332"/>
          </a:xfrm>
          <a:prstGeom prst="rect">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Specific Agreement</a:t>
            </a:r>
          </a:p>
        </p:txBody>
      </p:sp>
      <p:sp>
        <p:nvSpPr>
          <p:cNvPr id="71" name="Rectangle 70">
            <a:extLst>
              <a:ext uri="{FF2B5EF4-FFF2-40B4-BE49-F238E27FC236}">
                <a16:creationId xmlns:a16="http://schemas.microsoft.com/office/drawing/2014/main" id="{99C55AAD-7F13-C64F-AE40-5E70B191504D}"/>
              </a:ext>
            </a:extLst>
          </p:cNvPr>
          <p:cNvSpPr/>
          <p:nvPr/>
        </p:nvSpPr>
        <p:spPr>
          <a:xfrm>
            <a:off x="10008700" y="1364889"/>
            <a:ext cx="1425723" cy="370106"/>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ACO-2 Annex</a:t>
            </a:r>
          </a:p>
        </p:txBody>
      </p:sp>
      <p:sp>
        <p:nvSpPr>
          <p:cNvPr id="58" name="Rectangle 57">
            <a:extLst>
              <a:ext uri="{FF2B5EF4-FFF2-40B4-BE49-F238E27FC236}">
                <a16:creationId xmlns:a16="http://schemas.microsoft.com/office/drawing/2014/main" id="{A5AD5B62-6D52-1B4F-8183-DAC506A651C6}"/>
              </a:ext>
            </a:extLst>
          </p:cNvPr>
          <p:cNvSpPr/>
          <p:nvPr/>
        </p:nvSpPr>
        <p:spPr>
          <a:xfrm>
            <a:off x="7965149" y="2484183"/>
            <a:ext cx="662779" cy="458063"/>
          </a:xfrm>
          <a:prstGeom prst="rect">
            <a:avLst/>
          </a:prstGeom>
          <a:solidFill>
            <a:schemeClr val="bg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ACO4</a:t>
            </a:r>
          </a:p>
        </p:txBody>
      </p:sp>
      <p:cxnSp>
        <p:nvCxnSpPr>
          <p:cNvPr id="64" name="Elbow Connector 63">
            <a:extLst>
              <a:ext uri="{FF2B5EF4-FFF2-40B4-BE49-F238E27FC236}">
                <a16:creationId xmlns:a16="http://schemas.microsoft.com/office/drawing/2014/main" id="{E5FED45E-F0B0-544D-BAE4-FF0948075840}"/>
              </a:ext>
            </a:extLst>
          </p:cNvPr>
          <p:cNvCxnSpPr>
            <a:cxnSpLocks/>
            <a:stCxn id="58" idx="3"/>
          </p:cNvCxnSpPr>
          <p:nvPr/>
        </p:nvCxnSpPr>
        <p:spPr>
          <a:xfrm>
            <a:off x="8627928" y="2713215"/>
            <a:ext cx="589704" cy="2446773"/>
          </a:xfrm>
          <a:prstGeom prst="bentConnector3">
            <a:avLst>
              <a:gd name="adj1" fmla="val 43078"/>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72" name="Rectangle 71">
            <a:extLst>
              <a:ext uri="{FF2B5EF4-FFF2-40B4-BE49-F238E27FC236}">
                <a16:creationId xmlns:a16="http://schemas.microsoft.com/office/drawing/2014/main" id="{913DD7A9-BF16-3047-8743-31375D5A1A24}"/>
              </a:ext>
            </a:extLst>
          </p:cNvPr>
          <p:cNvSpPr/>
          <p:nvPr/>
        </p:nvSpPr>
        <p:spPr>
          <a:xfrm>
            <a:off x="3997200" y="799863"/>
            <a:ext cx="1832002" cy="274320"/>
          </a:xfrm>
          <a:prstGeom prst="rect">
            <a:avLst/>
          </a:prstGeom>
          <a:solidFill>
            <a:schemeClr val="tx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Agility Prime</a:t>
            </a:r>
          </a:p>
        </p:txBody>
      </p:sp>
      <p:sp>
        <p:nvSpPr>
          <p:cNvPr id="73" name="Rectangle 72">
            <a:extLst>
              <a:ext uri="{FF2B5EF4-FFF2-40B4-BE49-F238E27FC236}">
                <a16:creationId xmlns:a16="http://schemas.microsoft.com/office/drawing/2014/main" id="{B8E04885-2918-8C4C-BBF3-6C9B69E0A544}"/>
              </a:ext>
            </a:extLst>
          </p:cNvPr>
          <p:cNvSpPr/>
          <p:nvPr/>
        </p:nvSpPr>
        <p:spPr>
          <a:xfrm>
            <a:off x="3997200" y="1451162"/>
            <a:ext cx="1832002" cy="27432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Crash</a:t>
            </a:r>
          </a:p>
        </p:txBody>
      </p:sp>
      <p:sp>
        <p:nvSpPr>
          <p:cNvPr id="74" name="Rectangle 73">
            <a:extLst>
              <a:ext uri="{FF2B5EF4-FFF2-40B4-BE49-F238E27FC236}">
                <a16:creationId xmlns:a16="http://schemas.microsoft.com/office/drawing/2014/main" id="{96FED343-0BC2-0A42-BD7A-89D47C22D0AE}"/>
              </a:ext>
            </a:extLst>
          </p:cNvPr>
          <p:cNvSpPr/>
          <p:nvPr/>
        </p:nvSpPr>
        <p:spPr>
          <a:xfrm>
            <a:off x="3997200" y="1777120"/>
            <a:ext cx="1828800" cy="274320"/>
          </a:xfrm>
          <a:prstGeom prst="rect">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NC-2 AFCM/IAS</a:t>
            </a:r>
          </a:p>
        </p:txBody>
      </p:sp>
      <p:cxnSp>
        <p:nvCxnSpPr>
          <p:cNvPr id="75" name="Elbow Connector 74">
            <a:extLst>
              <a:ext uri="{FF2B5EF4-FFF2-40B4-BE49-F238E27FC236}">
                <a16:creationId xmlns:a16="http://schemas.microsoft.com/office/drawing/2014/main" id="{DF69DA6D-6092-DE48-A28B-94C12FD68890}"/>
              </a:ext>
            </a:extLst>
          </p:cNvPr>
          <p:cNvCxnSpPr>
            <a:cxnSpLocks/>
            <a:stCxn id="74" idx="3"/>
            <a:endCxn id="26" idx="1"/>
          </p:cNvCxnSpPr>
          <p:nvPr/>
        </p:nvCxnSpPr>
        <p:spPr>
          <a:xfrm>
            <a:off x="5826000" y="1914280"/>
            <a:ext cx="3391632" cy="3245708"/>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6" name="Elbow Connector 75">
            <a:extLst>
              <a:ext uri="{FF2B5EF4-FFF2-40B4-BE49-F238E27FC236}">
                <a16:creationId xmlns:a16="http://schemas.microsoft.com/office/drawing/2014/main" id="{A827D1D1-4B42-0A41-9DDB-C6A2877F80EA}"/>
              </a:ext>
            </a:extLst>
          </p:cNvPr>
          <p:cNvCxnSpPr>
            <a:cxnSpLocks/>
            <a:stCxn id="73" idx="3"/>
            <a:endCxn id="26" idx="1"/>
          </p:cNvCxnSpPr>
          <p:nvPr/>
        </p:nvCxnSpPr>
        <p:spPr>
          <a:xfrm>
            <a:off x="5829202" y="1588322"/>
            <a:ext cx="3388430" cy="3571666"/>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7" name="Elbow Connector 76">
            <a:extLst>
              <a:ext uri="{FF2B5EF4-FFF2-40B4-BE49-F238E27FC236}">
                <a16:creationId xmlns:a16="http://schemas.microsoft.com/office/drawing/2014/main" id="{81B15D75-6ACD-C94B-90BE-392CA2F94697}"/>
              </a:ext>
            </a:extLst>
          </p:cNvPr>
          <p:cNvCxnSpPr>
            <a:cxnSpLocks/>
            <a:stCxn id="72" idx="3"/>
            <a:endCxn id="26" idx="1"/>
          </p:cNvCxnSpPr>
          <p:nvPr/>
        </p:nvCxnSpPr>
        <p:spPr>
          <a:xfrm>
            <a:off x="5829202" y="937023"/>
            <a:ext cx="3388430" cy="4222965"/>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691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9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1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2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2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6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7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75"/>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7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4" grpId="0" animBg="1"/>
      <p:bldP spid="7" grpId="0" animBg="1"/>
      <p:bldP spid="13" grpId="0"/>
      <p:bldP spid="14" grpId="0" animBg="1"/>
      <p:bldP spid="17" grpId="0"/>
      <p:bldP spid="54" grpId="0" animBg="1"/>
      <p:bldP spid="55" grpId="0" animBg="1"/>
      <p:bldP spid="10" grpId="0" animBg="1"/>
      <p:bldP spid="11" grpId="0" animBg="1"/>
      <p:bldP spid="12" grpId="0"/>
      <p:bldP spid="26" grpId="0" animBg="1"/>
      <p:bldP spid="53" grpId="0" animBg="1"/>
      <p:bldP spid="61" grpId="0" animBg="1"/>
      <p:bldP spid="65" grpId="0" animBg="1"/>
      <p:bldP spid="94" grpId="0" animBg="1"/>
      <p:bldP spid="112" grpId="0" animBg="1"/>
      <p:bldP spid="46" grpId="0" animBg="1"/>
      <p:bldP spid="68" grpId="0" animBg="1"/>
      <p:bldP spid="123" grpId="0" animBg="1"/>
      <p:bldP spid="58" grpId="0" animBg="1"/>
      <p:bldP spid="72" grpId="0" animBg="1"/>
      <p:bldP spid="73" grpId="0" animBg="1"/>
      <p:bldP spid="7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11.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12.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13.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14.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15.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16.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17.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18.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19.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oAiD.wROTkOpL8SQVpTK5A"/>
</p:tagLst>
</file>

<file path=ppt/tags/tag20.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21.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22.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23.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24.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25.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26.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27.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28.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29.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3.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30.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31.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32.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33.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34.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35.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4.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5.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6.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7.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8.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ags/tag9.xml><?xml version="1.0" encoding="utf-8"?>
<p:tagLst xmlns:a="http://schemas.openxmlformats.org/drawingml/2006/main" xmlns:r="http://schemas.openxmlformats.org/officeDocument/2006/relationships" xmlns:p="http://schemas.openxmlformats.org/presentationml/2006/main">
  <p:tag name="MTTABLE" val="BBox"/>
  <p:tag name="MTNUMBER" val="0.243092922607014"/>
</p:tagLst>
</file>

<file path=ppt/theme/theme1.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6" id="{144FF5E3-63CF-49D4-A0AC-7F0655252FF1}" vid="{3783D7D7-0C66-4BF0-A920-2BD1B7D6F928}"/>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2_Office Theme">
  <a:themeElements>
    <a:clrScheme name="Custom 3">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DFFF2"/>
      </a:hlink>
      <a:folHlink>
        <a:srgbClr val="FBF9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6" id="{144FF5E3-63CF-49D4-A0AC-7F0655252FF1}" vid="{3783D7D7-0C66-4BF0-A920-2BD1B7D6F928}"/>
    </a:ext>
  </a:extLst>
</a:theme>
</file>

<file path=ppt/theme/theme3.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6" id="{144FF5E3-63CF-49D4-A0AC-7F0655252FF1}" vid="{3783D7D7-0C66-4BF0-A920-2BD1B7D6F928}"/>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6" id="{144FF5E3-63CF-49D4-A0AC-7F0655252FF1}" vid="{3783D7D7-0C66-4BF0-A920-2BD1B7D6F928}"/>
    </a:ext>
  </a:extLst>
</a:theme>
</file>

<file path=ppt/theme/theme5.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6" id="{144FF5E3-63CF-49D4-A0AC-7F0655252FF1}" vid="{3783D7D7-0C66-4BF0-A920-2BD1B7D6F928}"/>
    </a:ext>
  </a:extLst>
</a:theme>
</file>

<file path=ppt/theme/theme6.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4925">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6" id="{144FF5E3-63CF-49D4-A0AC-7F0655252FF1}" vid="{3783D7D7-0C66-4BF0-A920-2BD1B7D6F928}"/>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3f7648c-ef34-4383-9913-3e4132c38d7f">
      <UserInfo>
        <DisplayName>Hackenberg, Davis L. (HQ-300)</DisplayName>
        <AccountId>94</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BD1E2BB92CBC144967077C2021A537D" ma:contentTypeVersion="14" ma:contentTypeDescription="Create a new document." ma:contentTypeScope="" ma:versionID="0700d73b47886b4592dea97dc6d6cfde">
  <xsd:schema xmlns:xsd="http://www.w3.org/2001/XMLSchema" xmlns:xs="http://www.w3.org/2001/XMLSchema" xmlns:p="http://schemas.microsoft.com/office/2006/metadata/properties" xmlns:ns1="http://schemas.microsoft.com/sharepoint/v3" xmlns:ns3="c852713b-0caa-4ac0-ba75-048f00e27b76" xmlns:ns4="a3f7648c-ef34-4383-9913-3e4132c38d7f" targetNamespace="http://schemas.microsoft.com/office/2006/metadata/properties" ma:root="true" ma:fieldsID="f3d7deabd61e12a75260a438093af1da" ns1:_="" ns3:_="" ns4:_="">
    <xsd:import namespace="http://schemas.microsoft.com/sharepoint/v3"/>
    <xsd:import namespace="c852713b-0caa-4ac0-ba75-048f00e27b76"/>
    <xsd:import namespace="a3f7648c-ef34-4383-9913-3e4132c38d7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1:_ip_UnifiedCompliancePolicyProperties" minOccurs="0"/>
                <xsd:element ref="ns1:_ip_UnifiedCompliancePolicyUIAc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52713b-0caa-4ac0-ba75-048f00e27b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f7648c-ef34-4383-9913-3e4132c38d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BA85EB-62E7-43D2-A14D-98E555B7B698}">
  <ds:schemaRefs>
    <ds:schemaRef ds:uri="a3f7648c-ef34-4383-9913-3e4132c38d7f"/>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0953381A-55A1-4E9F-8357-DFB3384BA1BF}">
  <ds:schemaRefs>
    <ds:schemaRef ds:uri="a3f7648c-ef34-4383-9913-3e4132c38d7f"/>
    <ds:schemaRef ds:uri="c852713b-0caa-4ac0-ba75-048f00e27b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9C68B90-C3A4-4A90-87D2-F6A0DEC30D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3494</TotalTime>
  <Words>1381</Words>
  <Application>Microsoft Macintosh PowerPoint</Application>
  <PresentationFormat>Widescreen</PresentationFormat>
  <Paragraphs>304</Paragraphs>
  <Slides>16</Slides>
  <Notes>13</Notes>
  <HiddenSlides>0</HiddenSlides>
  <MMClips>0</MMClips>
  <ScaleCrop>false</ScaleCrop>
  <HeadingPairs>
    <vt:vector size="8" baseType="variant">
      <vt:variant>
        <vt:lpstr>Fonts Used</vt:lpstr>
      </vt:variant>
      <vt:variant>
        <vt:i4>7</vt:i4>
      </vt:variant>
      <vt:variant>
        <vt:lpstr>Theme</vt:lpstr>
      </vt:variant>
      <vt:variant>
        <vt:i4>8</vt:i4>
      </vt:variant>
      <vt:variant>
        <vt:lpstr>Embedded OLE Servers</vt:lpstr>
      </vt:variant>
      <vt:variant>
        <vt:i4>1</vt:i4>
      </vt:variant>
      <vt:variant>
        <vt:lpstr>Slide Titles</vt:lpstr>
      </vt:variant>
      <vt:variant>
        <vt:i4>16</vt:i4>
      </vt:variant>
    </vt:vector>
  </HeadingPairs>
  <TitlesOfParts>
    <vt:vector size="32" baseType="lpstr">
      <vt:lpstr>Arial</vt:lpstr>
      <vt:lpstr>Arial Black</vt:lpstr>
      <vt:lpstr>Arial Narrow</vt:lpstr>
      <vt:lpstr>Calibri</vt:lpstr>
      <vt:lpstr>Calibri Light</vt:lpstr>
      <vt:lpstr>Helvetica Neue Medium</vt:lpstr>
      <vt:lpstr>Wingdings</vt:lpstr>
      <vt:lpstr>21_Office Theme</vt:lpstr>
      <vt:lpstr>22_Office Theme</vt:lpstr>
      <vt:lpstr>23_Office Theme</vt:lpstr>
      <vt:lpstr>24_Office Theme</vt:lpstr>
      <vt:lpstr>25_Office Theme</vt:lpstr>
      <vt:lpstr>1_Custom Design</vt:lpstr>
      <vt:lpstr>Custom Design</vt:lpstr>
      <vt:lpstr>26_Office Theme</vt:lpstr>
      <vt:lpstr>think-cell Slide</vt:lpstr>
      <vt:lpstr>PowerPoint Presentation</vt:lpstr>
      <vt:lpstr>Presentation Flow</vt:lpstr>
      <vt:lpstr>PowerPoint Presentation</vt:lpstr>
      <vt:lpstr>NASA Role to Address AAM Challenges</vt:lpstr>
      <vt:lpstr>Urban Air Mobility (UAM) Ecosystem Goals1</vt:lpstr>
      <vt:lpstr>NASA UAM Ecosystem Partnership Approach</vt:lpstr>
      <vt:lpstr>National Campaign Series Fundamentals</vt:lpstr>
      <vt:lpstr>NC-DT Noise Data Collection</vt:lpstr>
      <vt:lpstr>NASA AAM Mission Partnership Agreements NC Announcement of Collaborative Opportunity (ACO) focused</vt:lpstr>
      <vt:lpstr>AAM Ecosystem Working Groups</vt:lpstr>
      <vt:lpstr>NASA AAM MBSE Framework</vt:lpstr>
      <vt:lpstr>NASA AAM Ecosystem Approach</vt:lpstr>
      <vt:lpstr>Backup</vt:lpstr>
      <vt:lpstr>Advanced Air Mobility (AAM)</vt:lpstr>
      <vt:lpstr>Advanced Air Mobility is Emerging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Brown, Lexie Nicole (AFRC-300)[CROWN CONSULTING INC]</dc:creator>
  <cp:lastModifiedBy>Murphy, Jim (ARC-AFS)</cp:lastModifiedBy>
  <cp:revision>32</cp:revision>
  <dcterms:created xsi:type="dcterms:W3CDTF">2021-01-27T11:59:20Z</dcterms:created>
  <dcterms:modified xsi:type="dcterms:W3CDTF">2021-11-08T22:18:00Z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0x0101002BD1E2BB92CBC144967077C2021A537D</vt:lpwstr>
  </property>
</Properties>
</file>