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7" r:id="rId5"/>
    <p:sldMasterId id="2147483669" r:id="rId6"/>
    <p:sldMasterId id="2147483682" r:id="rId7"/>
  </p:sldMasterIdLst>
  <p:notesMasterIdLst>
    <p:notesMasterId r:id="rId28"/>
  </p:notesMasterIdLst>
  <p:handoutMasterIdLst>
    <p:handoutMasterId r:id="rId29"/>
  </p:handoutMasterIdLst>
  <p:sldIdLst>
    <p:sldId id="1541" r:id="rId8"/>
    <p:sldId id="15880" r:id="rId9"/>
    <p:sldId id="15902" r:id="rId10"/>
    <p:sldId id="1543" r:id="rId11"/>
    <p:sldId id="1059" r:id="rId12"/>
    <p:sldId id="997" r:id="rId13"/>
    <p:sldId id="1546" r:id="rId14"/>
    <p:sldId id="1065" r:id="rId15"/>
    <p:sldId id="1547" r:id="rId16"/>
    <p:sldId id="1549" r:id="rId17"/>
    <p:sldId id="1540" r:id="rId18"/>
    <p:sldId id="1544" r:id="rId19"/>
    <p:sldId id="15699" r:id="rId20"/>
    <p:sldId id="940" r:id="rId21"/>
    <p:sldId id="1545" r:id="rId22"/>
    <p:sldId id="1548" r:id="rId23"/>
    <p:sldId id="15903" r:id="rId24"/>
    <p:sldId id="15904" r:id="rId25"/>
    <p:sldId id="290" r:id="rId26"/>
    <p:sldId id="29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DAE"/>
    <a:srgbClr val="DDA261"/>
    <a:srgbClr val="265F92"/>
    <a:srgbClr val="4B795E"/>
    <a:srgbClr val="F0A95A"/>
    <a:srgbClr val="F17A59"/>
    <a:srgbClr val="0000FF"/>
    <a:srgbClr val="81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48" autoAdjust="0"/>
    <p:restoredTop sz="73738" autoAdjust="0"/>
  </p:normalViewPr>
  <p:slideViewPr>
    <p:cSldViewPr snapToGrid="0">
      <p:cViewPr varScale="1">
        <p:scale>
          <a:sx n="74" d="100"/>
          <a:sy n="74" d="100"/>
        </p:scale>
        <p:origin x="98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68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8A013-F21A-428C-9B3F-AE9D62B4308C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A92F0-B2A2-4E1F-A906-99198785F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457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F43E11-C12C-498E-9D43-49D2FBB7ECD8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F4DAC-20D7-43D6-A2C5-FC3EFDA8B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096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80B055-C799-C948-8CF2-743E71C108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1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F4DAC-20D7-43D6-A2C5-FC3EFDA8B1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66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broad areas of emerging technology.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3375E4-23AC-8442-B150-1853B3918E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1615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3EB4C-3A22-694D-A521-873EED7508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397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3EB4C-3A22-694D-A521-873EED7508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051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Image result for nasa moon to mars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78"/>
          <a:stretch/>
        </p:blipFill>
        <p:spPr bwMode="auto">
          <a:xfrm>
            <a:off x="3362036" y="82388"/>
            <a:ext cx="7707168" cy="557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-1" y="3842328"/>
            <a:ext cx="12209319" cy="3015672"/>
          </a:xfrm>
          <a:prstGeom prst="rect">
            <a:avLst/>
          </a:prstGeom>
          <a:solidFill>
            <a:schemeClr val="tx1">
              <a:lumMod val="75000"/>
              <a:lumOff val="25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08" y="494478"/>
            <a:ext cx="2103020" cy="175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89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97153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455" y="0"/>
            <a:ext cx="9088582" cy="978738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437" y="1150216"/>
            <a:ext cx="105156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3200"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2800"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defRPr sz="2400">
                <a:latin typeface="+mn-lt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300"/>
              </a:spcBef>
              <a:defRPr sz="2000">
                <a:latin typeface="+mn-lt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300"/>
              </a:spcBef>
              <a:defRPr sz="20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78737"/>
            <a:ext cx="12192000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Picture 2" descr="Image result for nasa moon to mars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/>
          <a:stretch/>
        </p:blipFill>
        <p:spPr bwMode="auto">
          <a:xfrm>
            <a:off x="202586" y="-7205"/>
            <a:ext cx="1361284" cy="97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9824" y="27272"/>
            <a:ext cx="1087389" cy="90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9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97153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455" y="0"/>
            <a:ext cx="9088582" cy="978738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437" y="1150216"/>
            <a:ext cx="105156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3200"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2800"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defRPr sz="2400">
                <a:latin typeface="+mn-lt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300"/>
              </a:spcBef>
              <a:defRPr sz="2000">
                <a:latin typeface="+mn-lt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300"/>
              </a:spcBef>
              <a:defRPr sz="20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78737"/>
            <a:ext cx="12192000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Picture 2" descr="Image result for nasa moon to mars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/>
          <a:stretch/>
        </p:blipFill>
        <p:spPr bwMode="auto">
          <a:xfrm>
            <a:off x="202586" y="-7205"/>
            <a:ext cx="1361284" cy="97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9824" y="27272"/>
            <a:ext cx="1087389" cy="90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42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7C5A-8117-4812-9DCB-DF392F8129F2}" type="datetime1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0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9BDA8-C2CD-4F5D-97F9-4BE2375E5E74}" type="datetime1">
              <a:rPr lang="en-US" smtClean="0"/>
              <a:t>11/9/2021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15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1D6B-904B-483B-8423-A4261D5EB236}" type="datetime1">
              <a:rPr lang="en-US" smtClean="0"/>
              <a:t>11/9/2021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07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1562-22F0-4E51-A5CE-CC92C5E3624C}" type="datetime1">
              <a:rPr lang="en-US" smtClean="0"/>
              <a:t>11/9/2021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923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82585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7E7034F9-F5F5-4891-990F-EEDDEE4CE213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1955167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4E4AB022-D656-47C3-9CA7-B3D433961616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1983210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576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9EB044C3-9A7A-4652-BFCA-B3572E8D09C5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3947508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F751647D-B393-4B2B-B521-95412F9AF6A7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87056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5C22336F-E4AB-4EB8-84AE-05FF0248E74F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1118026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96F49C4A-3195-424C-BB21-EED80094D9B2}" type="datetime1">
              <a:rPr lang="en-US" smtClean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3687507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B731-6DA0-EE40-98EB-7A0EB0ADA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084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B731-6DA0-EE40-98EB-7A0EB0ADA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66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B731-6DA0-EE40-98EB-7A0EB0ADA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657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B731-6DA0-EE40-98EB-7A0EB0ADA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53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B731-6DA0-EE40-98EB-7A0EB0ADA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19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B731-6DA0-EE40-98EB-7A0EB0ADA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9643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B731-6DA0-EE40-98EB-7A0EB0ADA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612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B731-6DA0-EE40-98EB-7A0EB0ADA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4098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B731-6DA0-EE40-98EB-7A0EB0ADA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8299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B731-6DA0-EE40-98EB-7A0EB0ADA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997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CB731-6DA0-EE40-98EB-7A0EB0ADA2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6103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bg>
      <p:bgPr>
        <a:gradFill>
          <a:gsLst>
            <a:gs pos="0">
              <a:schemeClr val="tx1"/>
            </a:gs>
            <a:gs pos="54000">
              <a:schemeClr val="tx1">
                <a:lumMod val="95000"/>
                <a:lumOff val="5000"/>
              </a:schemeClr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35200" y="76200"/>
            <a:ext cx="8737600" cy="914400"/>
          </a:xfrm>
          <a:prstGeom prst="rect">
            <a:avLst/>
          </a:prstGeom>
        </p:spPr>
        <p:txBody>
          <a:bodyPr lIns="91429" tIns="45714" rIns="91429" bIns="45714" anchor="ctr"/>
          <a:lstStyle>
            <a:lvl1pPr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480800" cy="4953000"/>
          </a:xfrm>
          <a:prstGeom prst="rect">
            <a:avLst/>
          </a:prstGeom>
        </p:spPr>
        <p:txBody>
          <a:bodyPr lIns="91429" tIns="45714" rIns="91429" bIns="45714"/>
          <a:lstStyle>
            <a:lvl1pPr>
              <a:defRPr sz="2400" b="1">
                <a:latin typeface="Arial" pitchFamily="34" charset="0"/>
                <a:cs typeface="Arial" pitchFamily="34" charset="0"/>
              </a:defRPr>
            </a:lvl1pPr>
            <a:lvl2pPr marL="742844" indent="-285710">
              <a:buFont typeface="Wingdings" pitchFamily="2" charset="2"/>
              <a:buChar char="§"/>
              <a:defRPr sz="2000">
                <a:latin typeface="Arial" pitchFamily="34" charset="0"/>
                <a:cs typeface="Arial" pitchFamily="34" charset="0"/>
              </a:defRPr>
            </a:lvl2pPr>
            <a:lvl3pPr marL="1142838" indent="-228568">
              <a:buFont typeface="Wingdings" pitchFamily="2" charset="2"/>
              <a:buChar char="Ø"/>
              <a:defRPr sz="1800">
                <a:latin typeface="Arial" pitchFamily="34" charset="0"/>
                <a:cs typeface="Arial" pitchFamily="34" charset="0"/>
              </a:defRPr>
            </a:lvl3pPr>
            <a:lvl4pPr marL="1599973" indent="-228568">
              <a:buFont typeface="Wingdings" pitchFamily="2" charset="2"/>
              <a:buChar char="v"/>
              <a:defRPr sz="1600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2" y="6411233"/>
            <a:ext cx="947057" cy="310243"/>
          </a:xfrm>
          <a:prstGeom prst="rect">
            <a:avLst/>
          </a:prstGeom>
        </p:spPr>
        <p:txBody>
          <a:bodyPr lIns="91429" tIns="45714" rIns="91429" bIns="45714" anchor="ctr"/>
          <a:lstStyle>
            <a:lvl1pPr algn="r">
              <a:defRPr sz="10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06400" y="6356351"/>
            <a:ext cx="2844800" cy="365125"/>
          </a:xfrm>
          <a:prstGeom prst="rect">
            <a:avLst/>
          </a:prstGeom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22573" y="6356352"/>
            <a:ext cx="3860800" cy="365125"/>
          </a:xfrm>
          <a:prstGeom prst="rect">
            <a:avLst/>
          </a:prstGeom>
        </p:spPr>
        <p:txBody>
          <a:bodyPr lIns="91429" tIns="45714" rIns="91429" bIns="45714" anchor="ctr"/>
          <a:lstStyle>
            <a:lvl1pPr algn="ctr">
              <a:defRPr sz="10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5364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Image result for nasa moon to mars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78"/>
          <a:stretch/>
        </p:blipFill>
        <p:spPr bwMode="auto">
          <a:xfrm>
            <a:off x="3362036" y="82388"/>
            <a:ext cx="7707168" cy="557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-1" y="3842328"/>
            <a:ext cx="12209319" cy="3015672"/>
          </a:xfrm>
          <a:prstGeom prst="rect">
            <a:avLst/>
          </a:prstGeom>
          <a:solidFill>
            <a:schemeClr val="tx1">
              <a:lumMod val="75000"/>
              <a:lumOff val="25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08" y="494478"/>
            <a:ext cx="2103020" cy="175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919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97153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455" y="0"/>
            <a:ext cx="9088582" cy="978738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437" y="1150216"/>
            <a:ext cx="105156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3200"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2800"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defRPr sz="2400">
                <a:latin typeface="+mn-lt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300"/>
              </a:spcBef>
              <a:defRPr sz="2000">
                <a:latin typeface="+mn-lt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300"/>
              </a:spcBef>
              <a:defRPr sz="20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78737"/>
            <a:ext cx="12192000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Picture 2" descr="Image result for nasa moon to mars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/>
          <a:stretch/>
        </p:blipFill>
        <p:spPr bwMode="auto">
          <a:xfrm>
            <a:off x="202586" y="-7205"/>
            <a:ext cx="1361284" cy="97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9824" y="27272"/>
            <a:ext cx="1087389" cy="909782"/>
          </a:xfrm>
          <a:prstGeom prst="rect">
            <a:avLst/>
          </a:prstGeom>
        </p:spPr>
      </p:pic>
      <p:pic>
        <p:nvPicPr>
          <p:cNvPr id="12" name="Picture 2" descr="M&amp;P Laboratory Portal">
            <a:extLst>
              <a:ext uri="{FF2B5EF4-FFF2-40B4-BE49-F238E27FC236}">
                <a16:creationId xmlns:a16="http://schemas.microsoft.com/office/drawing/2014/main" id="{B6F20FA7-255F-46FC-82E3-E7060E5561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266" y="90418"/>
            <a:ext cx="856789" cy="85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8738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97153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455" y="0"/>
            <a:ext cx="9088582" cy="978738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437" y="1150216"/>
            <a:ext cx="10515600" cy="43513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3200"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2800"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defRPr sz="2400">
                <a:latin typeface="+mn-lt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300"/>
              </a:spcBef>
              <a:defRPr sz="2000">
                <a:latin typeface="+mn-lt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300"/>
              </a:spcBef>
              <a:defRPr sz="20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978737"/>
            <a:ext cx="12192000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Picture 2" descr="Image result for nasa moon to mars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/>
          <a:stretch/>
        </p:blipFill>
        <p:spPr bwMode="auto">
          <a:xfrm>
            <a:off x="202586" y="-7205"/>
            <a:ext cx="1361284" cy="97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9824" y="27272"/>
            <a:ext cx="1087389" cy="90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060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7C5A-8117-4812-9DCB-DF392F8129F2}" type="datetime1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748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9BDA8-C2CD-4F5D-97F9-4BE2375E5E74}" type="datetime1">
              <a:rPr lang="en-US" smtClean="0"/>
              <a:t>11/9/2021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261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1D6B-904B-483B-8423-A4261D5EB236}" type="datetime1">
              <a:rPr lang="en-US" smtClean="0"/>
              <a:t>11/9/2021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618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1562-22F0-4E51-A5CE-CC92C5E3624C}" type="datetime1">
              <a:rPr lang="en-US" smtClean="0"/>
              <a:t>11/9/2021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125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1D4429-FFC0-DA48-B3ED-A122FD0EE5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8924" y="2830011"/>
            <a:ext cx="1454152" cy="119797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9B8F7B-CD87-E146-A0FE-2176C11A7142}"/>
              </a:ext>
            </a:extLst>
          </p:cNvPr>
          <p:cNvSpPr/>
          <p:nvPr userDrawn="1"/>
        </p:nvSpPr>
        <p:spPr>
          <a:xfrm>
            <a:off x="10823713" y="0"/>
            <a:ext cx="1368287" cy="1063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r>
              <a:rPr lang="en-US" dirty="0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21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01140-8915-4423-8B0C-ADCECBC25887}" type="datetime1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8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92" y="0"/>
            <a:ext cx="12161520" cy="112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73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B717E-D85E-AB42-92A2-3A59B3D6D0D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8805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8D6CF4-A592-484D-8BFF-F21B8BD1174C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2872" y="36882"/>
            <a:ext cx="760120" cy="64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3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01140-8915-4423-8B0C-ADCECBC25887}" type="datetime1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7889D-97AB-438F-B75D-F3297EE3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8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13" Type="http://schemas.openxmlformats.org/officeDocument/2006/relationships/image" Target="../media/image19.jpeg"/><Relationship Id="rId18" Type="http://schemas.openxmlformats.org/officeDocument/2006/relationships/image" Target="../media/image23.png"/><Relationship Id="rId3" Type="http://schemas.openxmlformats.org/officeDocument/2006/relationships/image" Target="../media/image9.jpeg"/><Relationship Id="rId7" Type="http://schemas.openxmlformats.org/officeDocument/2006/relationships/image" Target="../media/image13.tiff"/><Relationship Id="rId12" Type="http://schemas.openxmlformats.org/officeDocument/2006/relationships/image" Target="../media/image18.jpeg"/><Relationship Id="rId17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jpg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tiff"/><Relationship Id="rId11" Type="http://schemas.openxmlformats.org/officeDocument/2006/relationships/image" Target="../media/image17.tiff"/><Relationship Id="rId5" Type="http://schemas.openxmlformats.org/officeDocument/2006/relationships/image" Target="../media/image11.tiff"/><Relationship Id="rId15" Type="http://schemas.openxmlformats.org/officeDocument/2006/relationships/image" Target="https://www.nasa.gov/sites/default/files/thumbnails/image/robotic-manufacturing.png" TargetMode="External"/><Relationship Id="rId10" Type="http://schemas.openxmlformats.org/officeDocument/2006/relationships/image" Target="../media/image16.jpeg"/><Relationship Id="rId19" Type="http://schemas.openxmlformats.org/officeDocument/2006/relationships/image" Target="../media/image24.png"/><Relationship Id="rId4" Type="http://schemas.openxmlformats.org/officeDocument/2006/relationships/image" Target="../media/image10.tiff"/><Relationship Id="rId9" Type="http://schemas.openxmlformats.org/officeDocument/2006/relationships/image" Target="../media/image15.tiff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13" Type="http://schemas.openxmlformats.org/officeDocument/2006/relationships/image" Target="../media/image37.jpeg"/><Relationship Id="rId18" Type="http://schemas.openxmlformats.org/officeDocument/2006/relationships/image" Target="../media/image40.jpeg"/><Relationship Id="rId3" Type="http://schemas.openxmlformats.org/officeDocument/2006/relationships/image" Target="../media/image29.png"/><Relationship Id="rId21" Type="http://schemas.openxmlformats.org/officeDocument/2006/relationships/image" Target="../media/image43.png"/><Relationship Id="rId7" Type="http://schemas.openxmlformats.org/officeDocument/2006/relationships/image" Target="../media/image33.jpeg"/><Relationship Id="rId12" Type="http://schemas.openxmlformats.org/officeDocument/2006/relationships/image" Target="../media/image36.emf"/><Relationship Id="rId17" Type="http://schemas.openxmlformats.org/officeDocument/2006/relationships/image" Target="../media/image23.png"/><Relationship Id="rId2" Type="http://schemas.openxmlformats.org/officeDocument/2006/relationships/image" Target="../media/image28.png"/><Relationship Id="rId16" Type="http://schemas.openxmlformats.org/officeDocument/2006/relationships/image" Target="../media/image18.jpeg"/><Relationship Id="rId20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5.png"/><Relationship Id="rId5" Type="http://schemas.openxmlformats.org/officeDocument/2006/relationships/image" Target="../media/image31.png"/><Relationship Id="rId15" Type="http://schemas.openxmlformats.org/officeDocument/2006/relationships/image" Target="../media/image39.png"/><Relationship Id="rId10" Type="http://schemas.openxmlformats.org/officeDocument/2006/relationships/image" Target="../media/image22.jpeg"/><Relationship Id="rId19" Type="http://schemas.openxmlformats.org/officeDocument/2006/relationships/image" Target="../media/image41.jpeg"/><Relationship Id="rId4" Type="http://schemas.openxmlformats.org/officeDocument/2006/relationships/image" Target="../media/image30.emf"/><Relationship Id="rId9" Type="http://schemas.openxmlformats.org/officeDocument/2006/relationships/image" Target="../media/image21.jpg"/><Relationship Id="rId1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9.jpeg"/><Relationship Id="rId18" Type="http://schemas.openxmlformats.org/officeDocument/2006/relationships/image" Target="../media/image63.png"/><Relationship Id="rId3" Type="http://schemas.openxmlformats.org/officeDocument/2006/relationships/image" Target="../media/image50.png"/><Relationship Id="rId21" Type="http://schemas.openxmlformats.org/officeDocument/2006/relationships/image" Target="../media/image66.jpeg"/><Relationship Id="rId7" Type="http://schemas.openxmlformats.org/officeDocument/2006/relationships/image" Target="../media/image42.emf"/><Relationship Id="rId12" Type="http://schemas.openxmlformats.org/officeDocument/2006/relationships/image" Target="../media/image58.jpeg"/><Relationship Id="rId17" Type="http://schemas.openxmlformats.org/officeDocument/2006/relationships/image" Target="../media/image36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2.jpeg"/><Relationship Id="rId20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11" Type="http://schemas.openxmlformats.org/officeDocument/2006/relationships/image" Target="../media/image57.png"/><Relationship Id="rId5" Type="http://schemas.openxmlformats.org/officeDocument/2006/relationships/image" Target="../media/image52.jpeg"/><Relationship Id="rId15" Type="http://schemas.openxmlformats.org/officeDocument/2006/relationships/image" Target="../media/image61.jpeg"/><Relationship Id="rId10" Type="http://schemas.openxmlformats.org/officeDocument/2006/relationships/image" Target="../media/image56.png"/><Relationship Id="rId19" Type="http://schemas.openxmlformats.org/officeDocument/2006/relationships/image" Target="../media/image64.jpeg"/><Relationship Id="rId4" Type="http://schemas.openxmlformats.org/officeDocument/2006/relationships/image" Target="../media/image51.jpeg"/><Relationship Id="rId9" Type="http://schemas.openxmlformats.org/officeDocument/2006/relationships/image" Target="../media/image55.jpeg"/><Relationship Id="rId1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0.tiff"/><Relationship Id="rId5" Type="http://schemas.openxmlformats.org/officeDocument/2006/relationships/image" Target="../media/image69.tiff"/><Relationship Id="rId4" Type="http://schemas.openxmlformats.org/officeDocument/2006/relationships/image" Target="../media/image6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j.actaastro.2021.02.034" TargetMode="External"/><Relationship Id="rId13" Type="http://schemas.openxmlformats.org/officeDocument/2006/relationships/hyperlink" Target="https://doi.org/10.1016/j.mattod.2017.07.001" TargetMode="External"/><Relationship Id="rId3" Type="http://schemas.openxmlformats.org/officeDocument/2006/relationships/hyperlink" Target="https://doi.org/10.1016/j.matdes.2021.110008" TargetMode="External"/><Relationship Id="rId7" Type="http://schemas.openxmlformats.org/officeDocument/2006/relationships/hyperlink" Target="https://doi.org/10.2514/6.2018-4625" TargetMode="External"/><Relationship Id="rId12" Type="http://schemas.openxmlformats.org/officeDocument/2006/relationships/hyperlink" Target="https://doi.org/10.1108/RPJ-07-2019-0182" TargetMode="External"/><Relationship Id="rId2" Type="http://schemas.openxmlformats.org/officeDocument/2006/relationships/hyperlink" Target="https://doi.org/10.1016/j.actamat.2017.09.05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77/0954410014568797" TargetMode="External"/><Relationship Id="rId11" Type="http://schemas.openxmlformats.org/officeDocument/2006/relationships/hyperlink" Target="https://doi.org/10.3390/app11031213" TargetMode="External"/><Relationship Id="rId5" Type="http://schemas.openxmlformats.org/officeDocument/2006/relationships/hyperlink" Target="https://doi.org/10.1016/B978-0-08-100433-3.00013-0" TargetMode="External"/><Relationship Id="rId15" Type="http://schemas.openxmlformats.org/officeDocument/2006/relationships/hyperlink" Target="http://dx.doi.org/10.13140/RG.2.2.29815.55209" TargetMode="External"/><Relationship Id="rId10" Type="http://schemas.openxmlformats.org/officeDocument/2006/relationships/hyperlink" Target="https://doi.org/10.3390/ma12071121" TargetMode="External"/><Relationship Id="rId4" Type="http://schemas.openxmlformats.org/officeDocument/2006/relationships/hyperlink" Target="https://doi.org/10.1016/j.jmapro.2021.05.072" TargetMode="External"/><Relationship Id="rId9" Type="http://schemas.openxmlformats.org/officeDocument/2006/relationships/hyperlink" Target="https://doi.org/10.3390/jmmp3030052" TargetMode="External"/><Relationship Id="rId14" Type="http://schemas.openxmlformats.org/officeDocument/2006/relationships/hyperlink" Target="https://doi.org/10.2514/6.2021-3231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7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jpeg"/><Relationship Id="rId10" Type="http://schemas.openxmlformats.org/officeDocument/2006/relationships/image" Target="../media/image82.png"/><Relationship Id="rId4" Type="http://schemas.openxmlformats.org/officeDocument/2006/relationships/image" Target="../media/image76.jpeg"/><Relationship Id="rId9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A7188E-2453-4714-B610-2F731E0049B7}"/>
              </a:ext>
            </a:extLst>
          </p:cNvPr>
          <p:cNvSpPr txBox="1"/>
          <p:nvPr/>
        </p:nvSpPr>
        <p:spPr>
          <a:xfrm>
            <a:off x="2481013" y="4107725"/>
            <a:ext cx="7407541" cy="25622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Advanced Manufacturing at MSFC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Chris Protz</a:t>
            </a:r>
          </a:p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NASA Marshall Space Flight Center</a:t>
            </a:r>
          </a:p>
          <a:p>
            <a:pPr algn="ctr"/>
            <a:endParaRPr lang="en-US" sz="105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16 November 2021</a:t>
            </a:r>
          </a:p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Presented to: UA Space Days</a:t>
            </a:r>
          </a:p>
        </p:txBody>
      </p:sp>
    </p:spTree>
    <p:extLst>
      <p:ext uri="{BB962C8B-B14F-4D97-AF65-F5344CB8AC3E}">
        <p14:creationId xmlns:p14="http://schemas.microsoft.com/office/powerpoint/2010/main" val="541024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JWST Image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9831" y="956383"/>
            <a:ext cx="2024600" cy="1324428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3516044" y="186110"/>
            <a:ext cx="53580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270">
              <a:defRPr/>
            </a:pPr>
            <a:r>
              <a:rPr lang="en-US" sz="2800" dirty="0">
                <a:solidFill>
                  <a:prstClr val="white"/>
                </a:solidFill>
                <a:latin typeface="Arial"/>
              </a:rPr>
              <a:t>NASA Manufacturing Is……</a:t>
            </a:r>
            <a:endParaRPr lang="en-US" sz="2800" i="1" dirty="0">
              <a:solidFill>
                <a:prstClr val="white"/>
              </a:solidFill>
              <a:latin typeface="Arial"/>
              <a:cs typeface="Helvetic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3724" y="5082179"/>
            <a:ext cx="2047885" cy="133908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6284" y="956443"/>
            <a:ext cx="2024600" cy="132386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245" y="2349551"/>
            <a:ext cx="2018672" cy="1261204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4246" y="3692256"/>
            <a:ext cx="2013853" cy="1289153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7971" y="944505"/>
            <a:ext cx="2013853" cy="1319052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BA22A2-AFAC-7A4A-93D3-19A3E51A27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7874" y="967683"/>
            <a:ext cx="2107132" cy="131262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D8E731-1C2C-6843-885B-20DABEA2719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0749" y="5079263"/>
            <a:ext cx="2024600" cy="133908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F50B75-6C4D-9E4B-A496-35B89F96414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3619" y="2351166"/>
            <a:ext cx="2057988" cy="1280477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12" name="Picture 2" descr="Pogo Z Baffle for RS 25 Engine">
            <a:extLst>
              <a:ext uri="{FF2B5EF4-FFF2-40B4-BE49-F238E27FC236}">
                <a16:creationId xmlns:a16="http://schemas.microsoft.com/office/drawing/2014/main" id="{D30F012F-4B2D-4C27-AF82-1FC61976C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238" t="1" b="2361"/>
          <a:stretch/>
        </p:blipFill>
        <p:spPr bwMode="auto">
          <a:xfrm>
            <a:off x="3841895" y="2356567"/>
            <a:ext cx="2028988" cy="1254189"/>
          </a:xfrm>
          <a:prstGeom prst="rect">
            <a:avLst/>
          </a:prstGeom>
          <a:ln w="12700"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picture containing orange, engine, sitting, yellow&#10;&#10;Description automatically generated">
            <a:extLst>
              <a:ext uri="{FF2B5EF4-FFF2-40B4-BE49-F238E27FC236}">
                <a16:creationId xmlns:a16="http://schemas.microsoft.com/office/drawing/2014/main" id="{C15087CD-CBC8-41FD-97BC-CDC5AC8FD0D9}"/>
              </a:ext>
            </a:extLst>
          </p:cNvPr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315" b="12447"/>
          <a:stretch/>
        </p:blipFill>
        <p:spPr bwMode="auto">
          <a:xfrm>
            <a:off x="8323485" y="5091630"/>
            <a:ext cx="2125359" cy="1339085"/>
          </a:xfrm>
          <a:prstGeom prst="rect">
            <a:avLst/>
          </a:prstGeom>
          <a:ln w="12700"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0" descr="Robotic Manufacturing System Will Build Biggest Composite Rocket ...">
            <a:extLst>
              <a:ext uri="{FF2B5EF4-FFF2-40B4-BE49-F238E27FC236}">
                <a16:creationId xmlns:a16="http://schemas.microsoft.com/office/drawing/2014/main" id="{9526351A-0D3D-463B-B81E-B362D68CAB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r:link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360"/>
          <a:stretch>
            <a:fillRect/>
          </a:stretch>
        </p:blipFill>
        <p:spPr bwMode="auto">
          <a:xfrm>
            <a:off x="8327874" y="3716694"/>
            <a:ext cx="2116583" cy="130291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B912E0-4727-49C7-8FF4-D74850223992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5" t="5546" r="591" b="31102"/>
          <a:stretch/>
        </p:blipFill>
        <p:spPr>
          <a:xfrm>
            <a:off x="6088487" y="5081558"/>
            <a:ext cx="2057988" cy="135112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7363685-2486-4C1E-A986-F530CB2D6E0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027" y="3749437"/>
            <a:ext cx="741972" cy="11921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C1C3E01-D06E-4A48-BD4B-2FD7A82756B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76" y="3723849"/>
            <a:ext cx="1001675" cy="13105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4F6F71-3AEC-404E-AFCC-AB22BBB9C445}"/>
              </a:ext>
            </a:extLst>
          </p:cNvPr>
          <p:cNvPicPr>
            <a:picLocks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192" b="24204"/>
          <a:stretch/>
        </p:blipFill>
        <p:spPr>
          <a:xfrm>
            <a:off x="8318421" y="2347115"/>
            <a:ext cx="2120972" cy="1293316"/>
          </a:xfrm>
          <a:prstGeom prst="rect">
            <a:avLst/>
          </a:prstGeom>
          <a:ln w="12700" cap="rnd">
            <a:solidFill>
              <a:schemeClr val="accent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C7D88D0-5EAE-4AD2-AA20-3EE9328E5C8A}"/>
              </a:ext>
            </a:extLst>
          </p:cNvPr>
          <p:cNvPicPr>
            <a:picLocks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39" b="27366"/>
          <a:stretch/>
        </p:blipFill>
        <p:spPr>
          <a:xfrm>
            <a:off x="6086118" y="3704802"/>
            <a:ext cx="2057988" cy="1302913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228144-92A3-41AC-831F-0E973C20044D}"/>
              </a:ext>
            </a:extLst>
          </p:cNvPr>
          <p:cNvSpPr/>
          <p:nvPr/>
        </p:nvSpPr>
        <p:spPr>
          <a:xfrm>
            <a:off x="3826393" y="3685442"/>
            <a:ext cx="2055217" cy="1303373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5721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2A4D2-B7BD-429D-9731-559A0C6A7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MSFC Additive Manufacturing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D370D-BC2C-44F3-81FF-1160DB0AC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C9A177-8ADE-46A8-8A0F-A24B0D88E3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658"/>
          <a:stretch/>
        </p:blipFill>
        <p:spPr>
          <a:xfrm>
            <a:off x="227492" y="1532706"/>
            <a:ext cx="11887200" cy="513105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88ED555-5863-412A-AE45-96997B4932A4}"/>
              </a:ext>
            </a:extLst>
          </p:cNvPr>
          <p:cNvSpPr txBox="1">
            <a:spLocks/>
          </p:cNvSpPr>
          <p:nvPr/>
        </p:nvSpPr>
        <p:spPr bwMode="auto">
          <a:xfrm>
            <a:off x="243700" y="1248718"/>
            <a:ext cx="10398967" cy="4961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96" tIns="44948" rIns="89896" bIns="44948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1019175" rtl="0" eaLnBrk="0" fontAlgn="base" hangingPunct="0">
              <a:lnSpc>
                <a:spcPts val="2675"/>
              </a:lnSpc>
              <a:spcBef>
                <a:spcPts val="450"/>
              </a:spcBef>
              <a:spcAft>
                <a:spcPts val="663"/>
              </a:spcAft>
              <a:buClr>
                <a:srgbClr val="A0A0A0"/>
              </a:buClr>
              <a:buSzPct val="80000"/>
              <a:buFont typeface="AGaramond RegularSC" pitchFamily="1" charset="0"/>
              <a:buNone/>
              <a:defRPr sz="1600">
                <a:solidFill>
                  <a:srgbClr val="79797C"/>
                </a:solidFill>
                <a:latin typeface="+mn-lt"/>
                <a:ea typeface="+mn-ea"/>
                <a:cs typeface="+mn-cs"/>
              </a:defRPr>
            </a:lvl1pPr>
            <a:lvl2pPr marL="635000" indent="-188913" algn="l" defTabSz="1019175" rtl="0" eaLnBrk="0" fontAlgn="base" hangingPunct="0">
              <a:lnSpc>
                <a:spcPts val="2675"/>
              </a:lnSpc>
              <a:spcBef>
                <a:spcPts val="450"/>
              </a:spcBef>
              <a:spcAft>
                <a:spcPts val="663"/>
              </a:spcAft>
              <a:defRPr sz="1600">
                <a:solidFill>
                  <a:srgbClr val="666666"/>
                </a:solidFill>
                <a:latin typeface="+mn-lt"/>
              </a:defRPr>
            </a:lvl2pPr>
            <a:lvl3pPr marL="1150938" indent="-188913" algn="l" defTabSz="1019175" rtl="0" eaLnBrk="0" fontAlgn="base" hangingPunct="0">
              <a:lnSpc>
                <a:spcPts val="2675"/>
              </a:lnSpc>
              <a:spcBef>
                <a:spcPts val="450"/>
              </a:spcBef>
              <a:spcAft>
                <a:spcPts val="663"/>
              </a:spcAft>
              <a:buSzPct val="90000"/>
              <a:buChar char="»"/>
              <a:defRPr sz="1400">
                <a:solidFill>
                  <a:srgbClr val="666666"/>
                </a:solidFill>
                <a:latin typeface="+mn-lt"/>
              </a:defRPr>
            </a:lvl3pPr>
            <a:lvl4pPr marL="1717675" indent="-188913" algn="l" defTabSz="1019175" rtl="0" eaLnBrk="0" fontAlgn="base" hangingPunct="0">
              <a:lnSpc>
                <a:spcPts val="2675"/>
              </a:lnSpc>
              <a:spcBef>
                <a:spcPts val="450"/>
              </a:spcBef>
              <a:spcAft>
                <a:spcPts val="663"/>
              </a:spcAft>
              <a:defRPr sz="1400">
                <a:solidFill>
                  <a:srgbClr val="666666"/>
                </a:solidFill>
                <a:latin typeface="+mn-lt"/>
              </a:defRPr>
            </a:lvl4pPr>
            <a:lvl5pPr marL="2292350" indent="-254000" algn="l" defTabSz="1019175" rtl="0" eaLnBrk="0" fontAlgn="base" hangingPunct="0">
              <a:lnSpc>
                <a:spcPts val="2900"/>
              </a:lnSpc>
              <a:spcBef>
                <a:spcPct val="0"/>
              </a:spcBef>
              <a:spcAft>
                <a:spcPts val="663"/>
              </a:spcAft>
              <a:defRPr sz="1400">
                <a:solidFill>
                  <a:srgbClr val="666666"/>
                </a:solidFill>
                <a:latin typeface="+mn-lt"/>
              </a:defRPr>
            </a:lvl5pPr>
            <a:lvl6pPr marL="2749550" indent="-254000" algn="l" defTabSz="1019175" rtl="0" fontAlgn="base">
              <a:lnSpc>
                <a:spcPts val="2900"/>
              </a:lnSpc>
              <a:spcBef>
                <a:spcPct val="0"/>
              </a:spcBef>
              <a:spcAft>
                <a:spcPts val="663"/>
              </a:spcAft>
              <a:defRPr sz="1400">
                <a:solidFill>
                  <a:srgbClr val="666666"/>
                </a:solidFill>
                <a:latin typeface="+mn-lt"/>
              </a:defRPr>
            </a:lvl6pPr>
            <a:lvl7pPr marL="3206750" indent="-254000" algn="l" defTabSz="1019175" rtl="0" fontAlgn="base">
              <a:lnSpc>
                <a:spcPts val="2900"/>
              </a:lnSpc>
              <a:spcBef>
                <a:spcPct val="0"/>
              </a:spcBef>
              <a:spcAft>
                <a:spcPts val="663"/>
              </a:spcAft>
              <a:defRPr sz="1400">
                <a:solidFill>
                  <a:srgbClr val="666666"/>
                </a:solidFill>
                <a:latin typeface="+mn-lt"/>
              </a:defRPr>
            </a:lvl7pPr>
            <a:lvl8pPr marL="3663950" indent="-254000" algn="l" defTabSz="1019175" rtl="0" fontAlgn="base">
              <a:lnSpc>
                <a:spcPts val="2900"/>
              </a:lnSpc>
              <a:spcBef>
                <a:spcPct val="0"/>
              </a:spcBef>
              <a:spcAft>
                <a:spcPts val="663"/>
              </a:spcAft>
              <a:defRPr sz="1400">
                <a:solidFill>
                  <a:srgbClr val="666666"/>
                </a:solidFill>
                <a:latin typeface="+mn-lt"/>
              </a:defRPr>
            </a:lvl8pPr>
            <a:lvl9pPr marL="4121150" indent="-254000" algn="l" defTabSz="1019175" rtl="0" fontAlgn="base">
              <a:lnSpc>
                <a:spcPts val="2900"/>
              </a:lnSpc>
              <a:spcBef>
                <a:spcPct val="0"/>
              </a:spcBef>
              <a:spcAft>
                <a:spcPts val="663"/>
              </a:spcAft>
              <a:defRPr sz="1400">
                <a:solidFill>
                  <a:srgbClr val="666666"/>
                </a:solidFill>
                <a:latin typeface="+mn-lt"/>
              </a:defRPr>
            </a:lvl9pPr>
          </a:lstStyle>
          <a:p>
            <a:pPr marL="0" marR="0" lvl="0" indent="0" algn="l" defTabSz="1019175" rtl="0" eaLnBrk="0" fontAlgn="base" latinLnBrk="0" hangingPunct="0">
              <a:lnSpc>
                <a:spcPct val="100000"/>
              </a:lnSpc>
              <a:spcBef>
                <a:spcPts val="450"/>
              </a:spcBef>
              <a:spcAft>
                <a:spcPts val="663"/>
              </a:spcAft>
              <a:buClr>
                <a:srgbClr val="A0A0A0"/>
              </a:buClr>
              <a:buSzPct val="80000"/>
              <a:buFont typeface="AGaramond RegularSC" pitchFamily="1" charset="0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 and innovative designs can help reduce manufacturing cost and schedule and improve affordability </a:t>
            </a:r>
          </a:p>
          <a:p>
            <a:pPr marL="0" marR="0" lvl="0" indent="0" algn="l" defTabSz="1019175" rtl="0" eaLnBrk="0" fontAlgn="base" latinLnBrk="0" hangingPunct="0">
              <a:lnSpc>
                <a:spcPts val="2675"/>
              </a:lnSpc>
              <a:spcBef>
                <a:spcPts val="450"/>
              </a:spcBef>
              <a:spcAft>
                <a:spcPts val="663"/>
              </a:spcAft>
              <a:buClr>
                <a:srgbClr val="A0A0A0"/>
              </a:buClr>
              <a:buSzPct val="80000"/>
              <a:buFont typeface="AGaramond RegularSC" pitchFamily="1" charset="0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MSFC AM major efforts include: </a:t>
            </a:r>
          </a:p>
          <a:p>
            <a:pPr marL="679377" marR="0" lvl="1" indent="-285750" algn="l" defTabSz="10191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Implementation of AM components for next generation rocket engines</a:t>
            </a:r>
          </a:p>
          <a:p>
            <a:pPr marL="679377" marR="0" lvl="1" indent="-285750" algn="l" defTabSz="10191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Characterization of applicable alloys in powder bed fusion systems</a:t>
            </a:r>
          </a:p>
          <a:p>
            <a:pPr marL="679377" marR="0" lvl="1" indent="-285750" algn="l" defTabSz="10191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Flight certification rationale for NASA and our vendors</a:t>
            </a:r>
          </a:p>
          <a:p>
            <a:pPr marL="679377" marR="0" lvl="1" indent="-285750" algn="l" defTabSz="10191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Risk reduction and data sharing in pursuit of smart vendor base </a:t>
            </a:r>
          </a:p>
          <a:p>
            <a:pPr marL="679377" marR="0" lvl="1" indent="-285750" algn="l" defTabSz="10191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Development of new alloys for AM processes (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copper and nickel-based)</a:t>
            </a:r>
          </a:p>
          <a:p>
            <a:pPr marL="679377" marR="0" lvl="1" indent="-285750" algn="l" defTabSz="101917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Free form system evaluation for large scale hardware (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Directed Energy Deposition)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24C343-66BA-4E37-A321-EBE8E675E68F}"/>
              </a:ext>
            </a:extLst>
          </p:cNvPr>
          <p:cNvSpPr txBox="1"/>
          <p:nvPr/>
        </p:nvSpPr>
        <p:spPr>
          <a:xfrm>
            <a:off x="8452933" y="2602052"/>
            <a:ext cx="1622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Tungsten Thrusters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435EB5-8D42-490D-80CD-B0CB4C0EE952}"/>
              </a:ext>
            </a:extLst>
          </p:cNvPr>
          <p:cNvSpPr txBox="1"/>
          <p:nvPr/>
        </p:nvSpPr>
        <p:spPr>
          <a:xfrm>
            <a:off x="9015688" y="4031814"/>
            <a:ext cx="1150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 Standards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CD6F19-6079-42DD-8883-3A5EF39CD67C}"/>
              </a:ext>
            </a:extLst>
          </p:cNvPr>
          <p:cNvSpPr txBox="1"/>
          <p:nvPr/>
        </p:nvSpPr>
        <p:spPr>
          <a:xfrm>
            <a:off x="8174668" y="6546896"/>
            <a:ext cx="2758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Large Scale Directed Energy Deposition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CAD69A-63ED-43C8-B57E-04AB655A0748}"/>
              </a:ext>
            </a:extLst>
          </p:cNvPr>
          <p:cNvSpPr txBox="1"/>
          <p:nvPr/>
        </p:nvSpPr>
        <p:spPr>
          <a:xfrm>
            <a:off x="10087293" y="4044635"/>
            <a:ext cx="187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Morpheus Lander Demo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D9C12E-1440-4124-82EB-D73E570157A5}"/>
              </a:ext>
            </a:extLst>
          </p:cNvPr>
          <p:cNvSpPr txBox="1"/>
          <p:nvPr/>
        </p:nvSpPr>
        <p:spPr>
          <a:xfrm>
            <a:off x="243700" y="5833271"/>
            <a:ext cx="1764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Injector Development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B3392B-C060-4144-8B77-E7A0EEEF7BBA}"/>
              </a:ext>
            </a:extLst>
          </p:cNvPr>
          <p:cNvSpPr txBox="1"/>
          <p:nvPr/>
        </p:nvSpPr>
        <p:spPr>
          <a:xfrm>
            <a:off x="5691304" y="6208633"/>
            <a:ext cx="115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Copper Development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FC433A-60AE-498A-BDB0-371724233C1D}"/>
              </a:ext>
            </a:extLst>
          </p:cNvPr>
          <p:cNvSpPr txBox="1"/>
          <p:nvPr/>
        </p:nvSpPr>
        <p:spPr>
          <a:xfrm>
            <a:off x="2187687" y="6493135"/>
            <a:ext cx="2694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 in RS25 Liquid Rocket Engine</a:t>
            </a:r>
          </a:p>
        </p:txBody>
      </p:sp>
    </p:spTree>
    <p:extLst>
      <p:ext uri="{BB962C8B-B14F-4D97-AF65-F5344CB8AC3E}">
        <p14:creationId xmlns:p14="http://schemas.microsoft.com/office/powerpoint/2010/main" val="1707467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B9BD-92F1-4E60-B872-D3B51126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Case for Additive Manufacturing in Propulsion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7902F5-A0F9-4082-BCBF-127934CA5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4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718C14-D465-4F28-804D-7FE74237E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377" y="1150216"/>
            <a:ext cx="6469577" cy="5539342"/>
          </a:xfrm>
        </p:spPr>
        <p:txBody>
          <a:bodyPr>
            <a:normAutofit/>
          </a:bodyPr>
          <a:lstStyle/>
          <a:p>
            <a:r>
              <a:rPr lang="en-US" sz="2400" dirty="0"/>
              <a:t>Metal Additive Manufacturing (AM) provides significant advantages for lead time and cost over traditional manufacturing for rocket engines</a:t>
            </a:r>
          </a:p>
          <a:p>
            <a:pPr lvl="1"/>
            <a:r>
              <a:rPr lang="en-US" sz="2400" dirty="0"/>
              <a:t> Lead times reduced by 2-10x </a:t>
            </a:r>
          </a:p>
          <a:p>
            <a:pPr lvl="1"/>
            <a:r>
              <a:rPr lang="en-US" sz="2400" dirty="0"/>
              <a:t> Cost reduced by more than 50%</a:t>
            </a:r>
          </a:p>
          <a:p>
            <a:pPr marL="457200" lvl="1" indent="0">
              <a:buNone/>
            </a:pPr>
            <a:endParaRPr lang="en-US" sz="1200" dirty="0"/>
          </a:p>
          <a:p>
            <a:r>
              <a:rPr lang="en-US" sz="2400" dirty="0"/>
              <a:t>Complexity is inherent in liquid rocket engines and AM provides new design and performance opportunities</a:t>
            </a:r>
          </a:p>
          <a:p>
            <a:endParaRPr lang="en-US" sz="1200" dirty="0"/>
          </a:p>
          <a:p>
            <a:r>
              <a:rPr lang="en-US" sz="2400" dirty="0"/>
              <a:t>Materials that are difficult to process using traditional techniques, long-lead, or not previously possible are now accessible using metal additive manufacturing</a:t>
            </a:r>
          </a:p>
          <a:p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5ACC69-9890-4CCD-8673-5EFFEB4CA58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8" r="13176" b="1"/>
          <a:stretch/>
        </p:blipFill>
        <p:spPr bwMode="auto">
          <a:xfrm>
            <a:off x="9359184" y="4131128"/>
            <a:ext cx="2832816" cy="27268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4EB8087-7DE6-4113-A49E-E8B319C819E9}"/>
              </a:ext>
            </a:extLst>
          </p:cNvPr>
          <p:cNvSpPr/>
          <p:nvPr/>
        </p:nvSpPr>
        <p:spPr>
          <a:xfrm>
            <a:off x="6419384" y="1150215"/>
            <a:ext cx="2299773" cy="229977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Part Complexity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DA48338-14CF-4308-9CFF-8C77A49E73C3}"/>
              </a:ext>
            </a:extLst>
          </p:cNvPr>
          <p:cNvSpPr/>
          <p:nvPr/>
        </p:nvSpPr>
        <p:spPr>
          <a:xfrm>
            <a:off x="8298914" y="1150216"/>
            <a:ext cx="2299772" cy="2299772"/>
          </a:xfrm>
          <a:prstGeom prst="ellipse">
            <a:avLst/>
          </a:prstGeom>
          <a:solidFill>
            <a:schemeClr val="accent1">
              <a:alpha val="72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Metal Alloys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AF8BE35-8751-4A15-A0F9-A76713142A66}"/>
              </a:ext>
            </a:extLst>
          </p:cNvPr>
          <p:cNvSpPr/>
          <p:nvPr/>
        </p:nvSpPr>
        <p:spPr>
          <a:xfrm>
            <a:off x="7472412" y="2747860"/>
            <a:ext cx="2299772" cy="2278784"/>
          </a:xfrm>
          <a:prstGeom prst="ellipse">
            <a:avLst/>
          </a:prstGeom>
          <a:solidFill>
            <a:schemeClr val="accent6">
              <a:alpha val="63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Processing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957378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B3382F7C-3098-48DF-8322-68D9DD165D83}"/>
              </a:ext>
            </a:extLst>
          </p:cNvPr>
          <p:cNvSpPr/>
          <p:nvPr/>
        </p:nvSpPr>
        <p:spPr>
          <a:xfrm>
            <a:off x="4114003" y="1117089"/>
            <a:ext cx="3867947" cy="3985590"/>
          </a:xfrm>
          <a:prstGeom prst="rect">
            <a:avLst/>
          </a:prstGeom>
          <a:solidFill>
            <a:srgbClr val="4B795E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9A63B51-C5BC-4705-9E28-A1E49D2B8150}"/>
              </a:ext>
            </a:extLst>
          </p:cNvPr>
          <p:cNvSpPr/>
          <p:nvPr/>
        </p:nvSpPr>
        <p:spPr>
          <a:xfrm>
            <a:off x="4223794" y="1210075"/>
            <a:ext cx="3653284" cy="307566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45AF6-C3EE-4376-9A6F-9D33CE92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5</a:t>
            </a:fld>
            <a:endParaRPr lang="en-US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E03C6982-6DD6-4D42-A50E-DD4637D9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455" y="0"/>
            <a:ext cx="9088582" cy="97873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b="0" dirty="0"/>
              <a:t>Additive Manufacturing (AM) Development </a:t>
            </a:r>
            <a:br>
              <a:rPr lang="en-US" b="0" dirty="0"/>
            </a:br>
            <a:r>
              <a:rPr lang="en-US" b="0" dirty="0"/>
              <a:t>at NASA for Liquid Rocket Engines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31F6B1-191B-449A-AB44-B0E4D8875A1B}"/>
              </a:ext>
            </a:extLst>
          </p:cNvPr>
          <p:cNvSpPr/>
          <p:nvPr/>
        </p:nvSpPr>
        <p:spPr>
          <a:xfrm>
            <a:off x="96047" y="1117089"/>
            <a:ext cx="3867947" cy="3985590"/>
          </a:xfrm>
          <a:prstGeom prst="rect">
            <a:avLst/>
          </a:prstGeom>
          <a:solidFill>
            <a:srgbClr val="DDA26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7DC0859-A2F4-419D-ABE4-72AB81DB612E}"/>
              </a:ext>
            </a:extLst>
          </p:cNvPr>
          <p:cNvSpPr/>
          <p:nvPr/>
        </p:nvSpPr>
        <p:spPr>
          <a:xfrm>
            <a:off x="8131959" y="1117088"/>
            <a:ext cx="3867947" cy="3985590"/>
          </a:xfrm>
          <a:prstGeom prst="rect">
            <a:avLst/>
          </a:prstGeom>
          <a:solidFill>
            <a:srgbClr val="265F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78462B-92C2-4F69-A71F-C9E51DA1C160}"/>
              </a:ext>
            </a:extLst>
          </p:cNvPr>
          <p:cNvSpPr/>
          <p:nvPr/>
        </p:nvSpPr>
        <p:spPr>
          <a:xfrm>
            <a:off x="192096" y="1210075"/>
            <a:ext cx="3653284" cy="307566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B1D3ED9-C51D-4D9B-AF23-1929F6B538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5"/>
          <a:stretch/>
        </p:blipFill>
        <p:spPr>
          <a:xfrm>
            <a:off x="214954" y="1289554"/>
            <a:ext cx="1865846" cy="137223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541B09E-7CB8-4695-8EB8-8E58B9AB14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0754" y="1249401"/>
            <a:ext cx="1295996" cy="146084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C0C0FC8-EEFF-4761-A6D2-89E72EF24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6198" y="3114231"/>
            <a:ext cx="1483510" cy="1132738"/>
          </a:xfrm>
          <a:prstGeom prst="rect">
            <a:avLst/>
          </a:prstGeom>
        </p:spPr>
      </p:pic>
      <p:pic>
        <p:nvPicPr>
          <p:cNvPr id="47" name="Picture 46" descr="1706314a9a6ad7999131">
            <a:extLst>
              <a:ext uri="{FF2B5EF4-FFF2-40B4-BE49-F238E27FC236}">
                <a16:creationId xmlns:a16="http://schemas.microsoft.com/office/drawing/2014/main" id="{F515D15A-B145-4E2F-B41C-08BC40307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625" y="1253863"/>
            <a:ext cx="1244147" cy="1168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54CAEF9-A098-4A0B-AA3E-73E9F273EF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4256198" y="1249401"/>
            <a:ext cx="1480276" cy="1829658"/>
          </a:xfrm>
          <a:prstGeom prst="rect">
            <a:avLst/>
          </a:prstGeom>
        </p:spPr>
      </p:pic>
      <p:pic>
        <p:nvPicPr>
          <p:cNvPr id="50" name="Picture 49" descr="A picture containing indoor, wall, floor&#10;&#10;Description automatically generated">
            <a:extLst>
              <a:ext uri="{FF2B5EF4-FFF2-40B4-BE49-F238E27FC236}">
                <a16:creationId xmlns:a16="http://schemas.microsoft.com/office/drawing/2014/main" id="{2FEEAE1E-7064-42B1-AB91-81EBAD8745D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9707" y="2465764"/>
            <a:ext cx="2019398" cy="1771402"/>
          </a:xfrm>
          <a:prstGeom prst="rect">
            <a:avLst/>
          </a:prstGeom>
        </p:spPr>
      </p:pic>
      <p:pic>
        <p:nvPicPr>
          <p:cNvPr id="61" name="Picture 60" descr="A picture containing text, blurry, dining table&#10;&#10;Description automatically generated">
            <a:extLst>
              <a:ext uri="{FF2B5EF4-FFF2-40B4-BE49-F238E27FC236}">
                <a16:creationId xmlns:a16="http://schemas.microsoft.com/office/drawing/2014/main" id="{D74F599C-4ACB-44D2-A2E8-9A03A5D856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2482"/>
            <a:ext cx="12192000" cy="16764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5897468-DA54-4D25-A698-946A71D3EB3C}"/>
              </a:ext>
            </a:extLst>
          </p:cNvPr>
          <p:cNvSpPr txBox="1"/>
          <p:nvPr/>
        </p:nvSpPr>
        <p:spPr>
          <a:xfrm>
            <a:off x="4314286" y="4509541"/>
            <a:ext cx="3563427" cy="369332"/>
          </a:xfrm>
          <a:prstGeom prst="rect">
            <a:avLst/>
          </a:prstGeom>
          <a:noFill/>
          <a:effectLst>
            <a:outerShdw blurRad="50800" dist="38100" dir="5400000" algn="t" rotWithShape="0">
              <a:schemeClr val="tx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Directed Energy Deposition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3FCE701-6227-4C87-BE45-B61E2A20EE16}"/>
              </a:ext>
            </a:extLst>
          </p:cNvPr>
          <p:cNvSpPr txBox="1"/>
          <p:nvPr/>
        </p:nvSpPr>
        <p:spPr>
          <a:xfrm>
            <a:off x="192094" y="4225665"/>
            <a:ext cx="3653286" cy="877163"/>
          </a:xfrm>
          <a:prstGeom prst="rect">
            <a:avLst/>
          </a:prstGeom>
          <a:noFill/>
          <a:effectLst>
            <a:outerShdw blurRad="50800" dist="38100" dir="5400000" algn="t" rotWithShape="0">
              <a:schemeClr val="tx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solidFill>
                  <a:schemeClr val="bg1"/>
                </a:solidFill>
              </a:rPr>
              <a:t>Laser Powder Bed Fusion (L-PBF)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</a:rPr>
              <a:t>Copper Alloys combined with other AM processes to provide bimetallic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1731BBC-9950-43A2-ABD4-11ABEBEFFA3A}"/>
              </a:ext>
            </a:extLst>
          </p:cNvPr>
          <p:cNvSpPr txBox="1"/>
          <p:nvPr/>
        </p:nvSpPr>
        <p:spPr>
          <a:xfrm>
            <a:off x="8214225" y="4225665"/>
            <a:ext cx="3678349" cy="923330"/>
          </a:xfrm>
          <a:prstGeom prst="rect">
            <a:avLst/>
          </a:prstGeom>
          <a:noFill/>
          <a:effectLst>
            <a:outerShdw blurRad="50800" dist="38100" dir="5400000" algn="t" rotWithShape="0">
              <a:schemeClr val="tx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L-PBF of complex components, new alloy developments for harsh environment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97DA5D-2A13-4A53-93C7-0E525CE2B52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9" r="12796"/>
          <a:stretch/>
        </p:blipFill>
        <p:spPr>
          <a:xfrm>
            <a:off x="7053962" y="1250258"/>
            <a:ext cx="739033" cy="1166937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7AB60BF-08A9-4F09-9D7E-B79EEF8538F9}"/>
              </a:ext>
            </a:extLst>
          </p:cNvPr>
          <p:cNvSpPr/>
          <p:nvPr/>
        </p:nvSpPr>
        <p:spPr>
          <a:xfrm>
            <a:off x="8239290" y="1210075"/>
            <a:ext cx="3653284" cy="307566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915B42-76C1-4BAF-84B7-B3ED246453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212" y="3093820"/>
            <a:ext cx="716795" cy="115167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3C6E6EF-E33B-417C-A1BA-317E6273970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3"/>
          <a:stretch/>
        </p:blipFill>
        <p:spPr>
          <a:xfrm>
            <a:off x="10844657" y="2206078"/>
            <a:ext cx="992477" cy="81938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7DA3828-F21A-439E-A71E-C91445CED906}"/>
              </a:ext>
            </a:extLst>
          </p:cNvPr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61"/>
          <a:stretch/>
        </p:blipFill>
        <p:spPr bwMode="auto">
          <a:xfrm>
            <a:off x="258394" y="2884233"/>
            <a:ext cx="1040056" cy="137223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" name="Picture 12" descr="A picture containing gear&#10;&#10;Description automatically generated">
            <a:extLst>
              <a:ext uri="{FF2B5EF4-FFF2-40B4-BE49-F238E27FC236}">
                <a16:creationId xmlns:a16="http://schemas.microsoft.com/office/drawing/2014/main" id="{17DBE006-848A-436A-960E-94CB1AF0980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577" y="2878541"/>
            <a:ext cx="967667" cy="1358625"/>
          </a:xfrm>
          <a:prstGeom prst="rect">
            <a:avLst/>
          </a:prstGeom>
        </p:spPr>
      </p:pic>
      <p:pic>
        <p:nvPicPr>
          <p:cNvPr id="66" name="Picture 65" descr="A picture containing indoor, table, small, sitting&#10;&#10;Description automatically generated">
            <a:extLst>
              <a:ext uri="{FF2B5EF4-FFF2-40B4-BE49-F238E27FC236}">
                <a16:creationId xmlns:a16="http://schemas.microsoft.com/office/drawing/2014/main" id="{1C459D74-A1F3-4201-9B0D-CF42FD88497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60"/>
          <a:stretch/>
        </p:blipFill>
        <p:spPr>
          <a:xfrm>
            <a:off x="9417100" y="2101424"/>
            <a:ext cx="1368430" cy="22037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8DF887-4A50-4C73-8141-411C8999406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683" y="2204382"/>
            <a:ext cx="1177118" cy="807167"/>
          </a:xfrm>
          <a:prstGeom prst="rect">
            <a:avLst/>
          </a:prstGeom>
        </p:spPr>
      </p:pic>
      <p:pic>
        <p:nvPicPr>
          <p:cNvPr id="67" name="Picture 2" descr="Pogo Z Baffle for RS 25 Engine">
            <a:extLst>
              <a:ext uri="{FF2B5EF4-FFF2-40B4-BE49-F238E27FC236}">
                <a16:creationId xmlns:a16="http://schemas.microsoft.com/office/drawing/2014/main" id="{560C84EE-3324-4ADB-8063-FE1620E11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67385" y="1255202"/>
            <a:ext cx="1569925" cy="83690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E60BA73-3192-484A-BA6B-FF64ACCEEC9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88" y="2987579"/>
            <a:ext cx="1000270" cy="1308702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2FBC940B-85B9-426E-8F49-1EB67F1FBE37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1316" y="1255202"/>
            <a:ext cx="1046359" cy="84749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9" name="Picture 8" descr="D:\Documents and Settings\wsadowsk\My Documents\Work Files\Work Files\Military_FTBV\ProjectStatus\PICS\IMG-20130102-00635.jpg">
            <a:extLst>
              <a:ext uri="{FF2B5EF4-FFF2-40B4-BE49-F238E27FC236}">
                <a16:creationId xmlns:a16="http://schemas.microsoft.com/office/drawing/2014/main" id="{232DF6B7-A11F-430D-93C9-FC035A93C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7601" y="1250076"/>
            <a:ext cx="753968" cy="84715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CA4A75FC-43FC-4647-9ADE-F5D831F9CA99}"/>
              </a:ext>
            </a:extLst>
          </p:cNvPr>
          <p:cNvPicPr/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1221"/>
          <a:stretch/>
        </p:blipFill>
        <p:spPr bwMode="auto">
          <a:xfrm>
            <a:off x="2387448" y="2882432"/>
            <a:ext cx="1417531" cy="1371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34" descr="A picture containing indoor, metal, silver, blender&#10;&#10;Description automatically generated">
            <a:extLst>
              <a:ext uri="{FF2B5EF4-FFF2-40B4-BE49-F238E27FC236}">
                <a16:creationId xmlns:a16="http://schemas.microsoft.com/office/drawing/2014/main" id="{9660E3E6-9BA1-474C-969C-16ACEAD9612B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7065" y="1205259"/>
            <a:ext cx="916488" cy="160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11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B1738-4EE7-4E19-9F88-2DB341C1E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Laser Powder Directed Energy Deposition (LP-DED) Large Scale Nozzles</a:t>
            </a:r>
          </a:p>
        </p:txBody>
      </p:sp>
      <p:pic>
        <p:nvPicPr>
          <p:cNvPr id="4" name="Integrated Channel Nozzle 65-scale Timelaps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35703" y="1119703"/>
            <a:ext cx="2848907" cy="50647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56" y="1020646"/>
            <a:ext cx="3629943" cy="48167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8167" y="5864560"/>
            <a:ext cx="4343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60” (1.52 m) diameter and 70” (1.78 m) height with integral channels</a:t>
            </a:r>
          </a:p>
          <a:p>
            <a:pPr algn="ctr"/>
            <a:r>
              <a:rPr lang="en-US" dirty="0"/>
              <a:t>90 day deposition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5BF5BC-CC22-45AA-B637-1ED52A0581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861" y="1471490"/>
            <a:ext cx="4631259" cy="41622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A9682B-8839-4960-99CE-0D6EC8DC34F8}"/>
              </a:ext>
            </a:extLst>
          </p:cNvPr>
          <p:cNvSpPr txBox="1"/>
          <p:nvPr/>
        </p:nvSpPr>
        <p:spPr>
          <a:xfrm>
            <a:off x="7695876" y="5633728"/>
            <a:ext cx="4141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95” (2.41 m) </a:t>
            </a:r>
            <a:r>
              <a:rPr lang="en-US" b="1" dirty="0" err="1"/>
              <a:t>dia</a:t>
            </a:r>
            <a:r>
              <a:rPr lang="en-US" b="1" dirty="0"/>
              <a:t> and 111” (2.82 m) height</a:t>
            </a:r>
          </a:p>
          <a:p>
            <a:pPr algn="ctr"/>
            <a:r>
              <a:rPr lang="en-US" dirty="0"/>
              <a:t>Near Net Shape Forging Replacement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2932A8-8184-4783-8731-5514EE29F84F}"/>
              </a:ext>
            </a:extLst>
          </p:cNvPr>
          <p:cNvSpPr/>
          <p:nvPr/>
        </p:nvSpPr>
        <p:spPr>
          <a:xfrm>
            <a:off x="4030409" y="6492875"/>
            <a:ext cx="7712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u="sng" dirty="0"/>
              <a:t>Reference: </a:t>
            </a:r>
            <a:r>
              <a:rPr lang="en-US" sz="900" dirty="0"/>
              <a:t>Gradl, P. R., Teasley, T. W., Protz, C. S., Garcia, M. B., Ellis, D., &amp; Kantzos, C. (2021). Advancing </a:t>
            </a:r>
            <a:r>
              <a:rPr lang="en-US" sz="900" dirty="0" err="1"/>
              <a:t>GRCop</a:t>
            </a:r>
            <a:r>
              <a:rPr lang="en-US" sz="900" dirty="0"/>
              <a:t>-based Bimetallic Additive Manufacturing to Optimize Component Design and Applications for Liquid Rocket Engines. </a:t>
            </a:r>
            <a:r>
              <a:rPr lang="en-US" sz="900" i="1" dirty="0"/>
              <a:t>AIAA Propulsion and Energy 2021</a:t>
            </a:r>
            <a:r>
              <a:rPr lang="en-US" sz="900" dirty="0"/>
              <a:t>, 1–28. https://doi.org/10.2514/6.2021-3231</a:t>
            </a:r>
          </a:p>
        </p:txBody>
      </p:sp>
    </p:spTree>
    <p:extLst>
      <p:ext uri="{BB962C8B-B14F-4D97-AF65-F5344CB8AC3E}">
        <p14:creationId xmlns:p14="http://schemas.microsoft.com/office/powerpoint/2010/main" val="410335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D32A6-D51F-4E93-BC5D-99C10556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Propulsion Case Study for 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743BF-84AC-413C-9CC0-8BF334F61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7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A5C140A-EFF1-4389-8B52-036349854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01" y="1051375"/>
            <a:ext cx="10132685" cy="482639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45C92CC-E7CD-4A76-AFB8-69B0895E0597}"/>
              </a:ext>
            </a:extLst>
          </p:cNvPr>
          <p:cNvSpPr/>
          <p:nvPr/>
        </p:nvSpPr>
        <p:spPr>
          <a:xfrm>
            <a:off x="900340" y="6059780"/>
            <a:ext cx="10391320" cy="70678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As AM process technologies evolve using multi-materials and processes, additional design and programmatic advantages are being discovered</a:t>
            </a:r>
          </a:p>
        </p:txBody>
      </p:sp>
    </p:spTree>
    <p:extLst>
      <p:ext uri="{BB962C8B-B14F-4D97-AF65-F5344CB8AC3E}">
        <p14:creationId xmlns:p14="http://schemas.microsoft.com/office/powerpoint/2010/main" val="2982157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737BF-5680-4F51-B32A-298DA02D3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AM Processes for various applications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36E6B-F309-419F-8E62-A14448F40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672579-02B8-45A8-9E30-D0C933791B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75" y="1213717"/>
            <a:ext cx="12116499" cy="40246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0315A3-7C94-4B67-9331-4044E14E13E3}"/>
              </a:ext>
            </a:extLst>
          </p:cNvPr>
          <p:cNvSpPr/>
          <p:nvPr/>
        </p:nvSpPr>
        <p:spPr>
          <a:xfrm>
            <a:off x="162371" y="5399730"/>
            <a:ext cx="118627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ea typeface="Calibri" panose="020F0502020204030204" pitchFamily="34" charset="0"/>
              </a:rPr>
              <a:t>A) Laser Powder Bed </a:t>
            </a:r>
            <a:r>
              <a:rPr lang="en-US" sz="1400" dirty="0"/>
              <a:t>Fusion [https://doi.org/10.1016/j.actamat.2017.09.051], B) Electron </a:t>
            </a:r>
            <a:r>
              <a:rPr lang="en-US" sz="1400" dirty="0">
                <a:ea typeface="Calibri" panose="020F0502020204030204" pitchFamily="34" charset="0"/>
              </a:rPr>
              <a:t>Beam Powder Bed Fusion </a:t>
            </a:r>
            <a:r>
              <a:rPr lang="en-US" sz="1400" i="1" dirty="0">
                <a:ea typeface="Calibri" panose="020F0502020204030204" pitchFamily="34" charset="0"/>
              </a:rPr>
              <a:t>[Credit: Courtesy of </a:t>
            </a:r>
            <a:r>
              <a:rPr lang="en-US" sz="1400" i="1" dirty="0" err="1">
                <a:ea typeface="Calibri" panose="020F0502020204030204" pitchFamily="34" charset="0"/>
              </a:rPr>
              <a:t>Freemelt</a:t>
            </a:r>
            <a:r>
              <a:rPr lang="en-US" sz="1400" i="1" dirty="0">
                <a:ea typeface="Calibri" panose="020F0502020204030204" pitchFamily="34" charset="0"/>
              </a:rPr>
              <a:t> AB, Sweden],</a:t>
            </a:r>
            <a:r>
              <a:rPr lang="en-US" sz="1400" dirty="0">
                <a:ea typeface="Calibri" panose="020F0502020204030204" pitchFamily="34" charset="0"/>
              </a:rPr>
              <a:t> C) Laser Powder DED </a:t>
            </a:r>
            <a:r>
              <a:rPr lang="en-US" sz="1400" i="1" dirty="0">
                <a:ea typeface="Calibri" panose="020F0502020204030204" pitchFamily="34" charset="0"/>
              </a:rPr>
              <a:t>[Credit: </a:t>
            </a:r>
            <a:r>
              <a:rPr lang="en-US" sz="1400" i="1" dirty="0" err="1">
                <a:ea typeface="Calibri" panose="020F0502020204030204" pitchFamily="34" charset="0"/>
              </a:rPr>
              <a:t>Formalloy</a:t>
            </a:r>
            <a:r>
              <a:rPr lang="en-US" sz="1400" i="1" dirty="0">
                <a:ea typeface="Calibri" panose="020F0502020204030204" pitchFamily="34" charset="0"/>
              </a:rPr>
              <a:t>],</a:t>
            </a:r>
            <a:r>
              <a:rPr lang="en-US" sz="1400" dirty="0">
                <a:ea typeface="Calibri" panose="020F0502020204030204" pitchFamily="34" charset="0"/>
              </a:rPr>
              <a:t> D) Laser Wire DED </a:t>
            </a:r>
            <a:r>
              <a:rPr lang="en-US" sz="1400" i="1" dirty="0">
                <a:ea typeface="Calibri" panose="020F0502020204030204" pitchFamily="34" charset="0"/>
              </a:rPr>
              <a:t>[Credit: </a:t>
            </a:r>
            <a:r>
              <a:rPr lang="en-GB" sz="1400" i="1" dirty="0" err="1">
                <a:ea typeface="Calibri" panose="020F0502020204030204" pitchFamily="34" charset="0"/>
              </a:rPr>
              <a:t>Ramlab</a:t>
            </a:r>
            <a:r>
              <a:rPr lang="en-GB" sz="1400" i="1" dirty="0">
                <a:ea typeface="Calibri" panose="020F0502020204030204" pitchFamily="34" charset="0"/>
              </a:rPr>
              <a:t> and </a:t>
            </a:r>
            <a:r>
              <a:rPr lang="en-GB" sz="1400" i="1" dirty="0" err="1">
                <a:ea typeface="Calibri" panose="020F0502020204030204" pitchFamily="34" charset="0"/>
              </a:rPr>
              <a:t>Cavitar</a:t>
            </a:r>
            <a:r>
              <a:rPr lang="en-GB" sz="1400" i="1" dirty="0">
                <a:ea typeface="Calibri" panose="020F0502020204030204" pitchFamily="34" charset="0"/>
              </a:rPr>
              <a:t>],</a:t>
            </a:r>
            <a:r>
              <a:rPr lang="en-GB" sz="1400" dirty="0">
                <a:ea typeface="Calibri" panose="020F0502020204030204" pitchFamily="34" charset="0"/>
              </a:rPr>
              <a:t> E) Arc Wire DED </a:t>
            </a:r>
            <a:r>
              <a:rPr lang="en-GB" sz="1400" i="1" dirty="0">
                <a:ea typeface="Calibri" panose="020F0502020204030204" pitchFamily="34" charset="0"/>
              </a:rPr>
              <a:t>[Credit: </a:t>
            </a:r>
            <a:r>
              <a:rPr lang="en-GB" sz="1400" i="1" dirty="0" err="1">
                <a:ea typeface="Calibri" panose="020F0502020204030204" pitchFamily="34" charset="0"/>
              </a:rPr>
              <a:t>Institut</a:t>
            </a:r>
            <a:r>
              <a:rPr lang="en-GB" sz="1400" i="1" dirty="0">
                <a:ea typeface="Calibri" panose="020F0502020204030204" pitchFamily="34" charset="0"/>
              </a:rPr>
              <a:t> </a:t>
            </a:r>
            <a:r>
              <a:rPr lang="en-GB" sz="1400" i="1" dirty="0" err="1">
                <a:ea typeface="Calibri" panose="020F0502020204030204" pitchFamily="34" charset="0"/>
              </a:rPr>
              <a:t>Maupertuis</a:t>
            </a:r>
            <a:r>
              <a:rPr lang="en-GB" sz="1400" i="1" dirty="0">
                <a:ea typeface="Calibri" panose="020F0502020204030204" pitchFamily="34" charset="0"/>
              </a:rPr>
              <a:t> and </a:t>
            </a:r>
            <a:r>
              <a:rPr lang="en-GB" sz="1400" i="1" dirty="0" err="1">
                <a:ea typeface="Calibri" panose="020F0502020204030204" pitchFamily="34" charset="0"/>
              </a:rPr>
              <a:t>Cavitar</a:t>
            </a:r>
            <a:r>
              <a:rPr lang="en-GB" sz="1400" i="1" dirty="0">
                <a:ea typeface="Calibri" panose="020F0502020204030204" pitchFamily="34" charset="0"/>
              </a:rPr>
              <a:t>],</a:t>
            </a:r>
            <a:r>
              <a:rPr lang="en-GB" sz="1400" dirty="0">
                <a:ea typeface="Calibri" panose="020F0502020204030204" pitchFamily="34" charset="0"/>
              </a:rPr>
              <a:t> F) Electron Beam DED </a:t>
            </a:r>
            <a:r>
              <a:rPr lang="en-GB" sz="1400" i="1" dirty="0">
                <a:ea typeface="Calibri" panose="020F0502020204030204" pitchFamily="34" charset="0"/>
              </a:rPr>
              <a:t>[NASA],</a:t>
            </a:r>
            <a:r>
              <a:rPr lang="en-GB" sz="1400" dirty="0">
                <a:ea typeface="Calibri" panose="020F0502020204030204" pitchFamily="34" charset="0"/>
              </a:rPr>
              <a:t> G) Cold spray </a:t>
            </a:r>
            <a:r>
              <a:rPr lang="en-GB" sz="1400" i="1" dirty="0">
                <a:ea typeface="Calibri" panose="020F0502020204030204" pitchFamily="34" charset="0"/>
              </a:rPr>
              <a:t>[Credit: LLNL],</a:t>
            </a:r>
            <a:r>
              <a:rPr lang="en-GB" sz="1400" dirty="0">
                <a:ea typeface="Calibri" panose="020F0502020204030204" pitchFamily="34" charset="0"/>
              </a:rPr>
              <a:t> H) Additive Friction Stir Deposition [NASA], I) Ultrasonic AM </a:t>
            </a:r>
            <a:r>
              <a:rPr lang="en-GB" sz="1400" i="1" dirty="0">
                <a:ea typeface="Calibri" panose="020F0502020204030204" pitchFamily="34" charset="0"/>
              </a:rPr>
              <a:t>[Credit: Fabrisonic].</a:t>
            </a:r>
            <a:endParaRPr lang="en-US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80B071-FD3B-466D-846B-DF7B28B39B9B}"/>
              </a:ext>
            </a:extLst>
          </p:cNvPr>
          <p:cNvSpPr/>
          <p:nvPr/>
        </p:nvSpPr>
        <p:spPr>
          <a:xfrm>
            <a:off x="103761" y="6396335"/>
            <a:ext cx="10264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/>
              <a:t>Reference: </a:t>
            </a:r>
            <a:r>
              <a:rPr lang="en-US" sz="1200" dirty="0"/>
              <a:t>Gradl, P., Tinker, D., Park, A., Mireles, P., Garcia, M., Wilkerson, R., Mckinney, C. (2021). “Robust Metal Additive Manufacturing Process Selection and Development for Aerospace Components”. (Journal Article In Review)</a:t>
            </a:r>
          </a:p>
        </p:txBody>
      </p:sp>
    </p:spTree>
    <p:extLst>
      <p:ext uri="{BB962C8B-B14F-4D97-AF65-F5344CB8AC3E}">
        <p14:creationId xmlns:p14="http://schemas.microsoft.com/office/powerpoint/2010/main" val="1335681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192E-10D4-44D4-AD48-C399290D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Additive Manufacturing Typical Process 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4E83D-17B3-40D0-91D4-B4A528E36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A918A9-92C3-4D46-978A-2D21FF540F42}"/>
              </a:ext>
            </a:extLst>
          </p:cNvPr>
          <p:cNvSpPr/>
          <p:nvPr/>
        </p:nvSpPr>
        <p:spPr>
          <a:xfrm>
            <a:off x="943083" y="6173762"/>
            <a:ext cx="10494255" cy="5016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Proper AM process selection requires an integrated evaluation of all process lifecycle steps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73307E0F-38A6-462B-9295-48B9E9011A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386" y="1122428"/>
            <a:ext cx="9329651" cy="442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02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40846-DF5A-4FDE-B0AA-B2DA590B3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Some AM Thoughts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59E7C-E658-4407-8523-7D04E4F5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10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9F0520-E945-4A91-9544-3D2B8E90A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36" y="1150215"/>
            <a:ext cx="11266409" cy="5441503"/>
          </a:xfrm>
        </p:spPr>
        <p:txBody>
          <a:bodyPr>
            <a:normAutofit/>
          </a:bodyPr>
          <a:lstStyle/>
          <a:p>
            <a:r>
              <a:rPr lang="en-US" sz="2600" dirty="0"/>
              <a:t>It’s </a:t>
            </a:r>
            <a:r>
              <a:rPr lang="en-US" sz="2600" i="1" dirty="0"/>
              <a:t>all </a:t>
            </a:r>
            <a:r>
              <a:rPr lang="en-US" sz="2600" dirty="0"/>
              <a:t>welding, so same physics apply</a:t>
            </a:r>
          </a:p>
          <a:p>
            <a:r>
              <a:rPr lang="en-US" sz="2600" dirty="0"/>
              <a:t>Additive manufacturing is </a:t>
            </a:r>
            <a:r>
              <a:rPr lang="en-US" sz="2600" u="sng" dirty="0"/>
              <a:t>not a solve-all</a:t>
            </a:r>
            <a:r>
              <a:rPr lang="en-US" sz="2600" dirty="0"/>
              <a:t>; consider trading with other manufacturing technologies and use </a:t>
            </a:r>
            <a:r>
              <a:rPr lang="en-US" sz="2600" u="sng" dirty="0"/>
              <a:t>only</a:t>
            </a:r>
            <a:r>
              <a:rPr lang="en-US" sz="2600" dirty="0"/>
              <a:t> when it makes sense</a:t>
            </a:r>
          </a:p>
          <a:p>
            <a:r>
              <a:rPr lang="en-US" sz="2600" dirty="0"/>
              <a:t>Complete understanding of design process, build-process, and post-processing critical to take full advantage of AM</a:t>
            </a:r>
          </a:p>
          <a:p>
            <a:r>
              <a:rPr lang="en-US" sz="2600" dirty="0"/>
              <a:t>Various processes exist each with unique advantages and disadvantages</a:t>
            </a:r>
          </a:p>
          <a:p>
            <a:r>
              <a:rPr lang="en-US" sz="2600" dirty="0"/>
              <a:t>Additive manufacturing takes practice!</a:t>
            </a:r>
          </a:p>
          <a:p>
            <a:r>
              <a:rPr lang="en-US" sz="2600" dirty="0"/>
              <a:t>Standards and certification of the processes in-work</a:t>
            </a:r>
          </a:p>
          <a:p>
            <a:r>
              <a:rPr lang="en-US" sz="2600" dirty="0"/>
              <a:t>AM is evolving and there is a lot of work ahead</a:t>
            </a: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940682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AA16C-65DE-41AE-80D7-B4A9FDDEA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Emerging Areas of Development, AM for Propulsion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F8F18-692C-43CE-A0B1-E2ABF0E8B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36" y="1226415"/>
            <a:ext cx="11715403" cy="534265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Maturing each of the AM processes and understanding of microstructure, properties, build limitations, and methods for design and post-processing</a:t>
            </a:r>
          </a:p>
          <a:p>
            <a:r>
              <a:rPr lang="en-US" sz="2400" dirty="0"/>
              <a:t>Ongoing development for large scale AM using DED and other processes</a:t>
            </a:r>
          </a:p>
          <a:p>
            <a:r>
              <a:rPr lang="en-US" sz="2400" dirty="0"/>
              <a:t>Continuous hot-fire and component testing to advance various combustion chambers, injectors, nozzles, ignition systems, turbomachinery, valves, lines, ducts, in-space thrusters</a:t>
            </a:r>
          </a:p>
          <a:p>
            <a:r>
              <a:rPr lang="en-US" sz="2400" dirty="0"/>
              <a:t>Polishing (surface enhancements internally) and post-processing development</a:t>
            </a:r>
          </a:p>
          <a:p>
            <a:r>
              <a:rPr lang="en-US" sz="2400" dirty="0"/>
              <a:t>Combining various AM processes for multi-alloy solutions</a:t>
            </a:r>
          </a:p>
          <a:p>
            <a:r>
              <a:rPr lang="en-US" sz="2400" dirty="0"/>
              <a:t>Advancement of commercial supply chain for unique alloys (GRCop-42, NASA HR-1, JBK-75)</a:t>
            </a:r>
          </a:p>
          <a:p>
            <a:r>
              <a:rPr lang="en-US" sz="2400" dirty="0"/>
              <a:t>New alloy development (Refractory, Ox-rich environments, AM-specific alloys)</a:t>
            </a:r>
          </a:p>
          <a:p>
            <a:r>
              <a:rPr lang="en-US" sz="2400" dirty="0"/>
              <a:t>Material database of metal AM properties to allow for conceptual design – tensile, fatigue and thermophysical </a:t>
            </a:r>
          </a:p>
          <a:p>
            <a:r>
              <a:rPr lang="en-US" sz="2400" dirty="0"/>
              <a:t>Composite overwrap AM thrust chambers for reduced mass</a:t>
            </a:r>
          </a:p>
          <a:p>
            <a:r>
              <a:rPr lang="en-US" sz="2400" dirty="0"/>
              <a:t>Transpiration-cooling of injector faces</a:t>
            </a:r>
          </a:p>
          <a:p>
            <a:r>
              <a:rPr lang="en-US" sz="2400" dirty="0"/>
              <a:t>Transition from development to production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9B1A4-2E1E-4410-AF67-7C96B7EB4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82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A2392B0-DD75-480D-A205-493F9ABED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4621" y="3212672"/>
            <a:ext cx="1877441" cy="15466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95667CD-4AF8-4953-BAAD-71354D659AC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4874" y="3041330"/>
            <a:ext cx="2201861" cy="1708934"/>
          </a:xfrm>
          <a:prstGeom prst="rect">
            <a:avLst/>
          </a:prstGeom>
        </p:spPr>
      </p:pic>
      <p:pic>
        <p:nvPicPr>
          <p:cNvPr id="26" name="Picture 2" descr="44242b4e-af7e-43e1-b5e3-9abe68f03c05@namprd09">
            <a:extLst>
              <a:ext uri="{FF2B5EF4-FFF2-40B4-BE49-F238E27FC236}">
                <a16:creationId xmlns:a16="http://schemas.microsoft.com/office/drawing/2014/main" id="{449817E5-52FA-490F-BFBF-FFB1CBE460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11" b="3338"/>
          <a:stretch/>
        </p:blipFill>
        <p:spPr bwMode="auto">
          <a:xfrm>
            <a:off x="5876412" y="1016395"/>
            <a:ext cx="2541599" cy="22301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9E65F7E-0EED-4208-A8F5-5251779EA7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313" y="1016395"/>
            <a:ext cx="3457105" cy="21511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2A86E2-E2D5-44E4-AC0D-589611237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Examples of Propulsion Applications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DA177-DCD0-4C81-B969-438FC2E4E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12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19E8A5C-84DE-40B0-89DF-CFC9166CA39A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B77889D-97AB-438F-B75D-F3297EE33F1A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CBC1EE-AE34-40A0-9DBB-C9CD1AE99F1B}"/>
              </a:ext>
            </a:extLst>
          </p:cNvPr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6430"/>
          <a:stretch/>
        </p:blipFill>
        <p:spPr bwMode="auto">
          <a:xfrm>
            <a:off x="51136" y="2716982"/>
            <a:ext cx="2301281" cy="20279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D1475C-7461-4F16-8E69-D200D01F5B3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7173" y="3027485"/>
            <a:ext cx="1117687" cy="24408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696B11-2208-4F87-AC89-ED821BB74C9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4392" y="3027485"/>
            <a:ext cx="1714500" cy="2286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3AAF5C1-8F93-46B9-A561-62008A1173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8205" y="4824554"/>
            <a:ext cx="1791250" cy="18758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94EA948-666E-4FBD-B45D-B137DB9BCD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65005" y="1001755"/>
            <a:ext cx="2462021" cy="1994101"/>
          </a:xfrm>
          <a:prstGeom prst="rect">
            <a:avLst/>
          </a:prstGeom>
        </p:spPr>
      </p:pic>
      <p:pic>
        <p:nvPicPr>
          <p:cNvPr id="18" name="Picture 8" descr="D:\Documents and Settings\wsadowsk\My Documents\Work Files\Work Files\Military_FTBV\ProjectStatus\PICS\IMG-20130102-00635.jpg">
            <a:extLst>
              <a:ext uri="{FF2B5EF4-FFF2-40B4-BE49-F238E27FC236}">
                <a16:creationId xmlns:a16="http://schemas.microsoft.com/office/drawing/2014/main" id="{CEE428D2-7BCC-4392-9AD2-599C01F26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 l="12516" r="20735"/>
          <a:stretch>
            <a:fillRect/>
          </a:stretch>
        </p:blipFill>
        <p:spPr bwMode="auto">
          <a:xfrm>
            <a:off x="4559455" y="3137352"/>
            <a:ext cx="1376525" cy="15466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B292DE9-FB2B-42CE-96EE-E105F2468E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5191" y="4824554"/>
            <a:ext cx="1246177" cy="19074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38CE1F0-1F00-4110-98F0-C21CFA18FD7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26896" y="5328681"/>
            <a:ext cx="1798197" cy="1297473"/>
          </a:xfrm>
          <a:prstGeom prst="rect">
            <a:avLst/>
          </a:prstGeom>
        </p:spPr>
      </p:pic>
      <p:pic>
        <p:nvPicPr>
          <p:cNvPr id="21" name="Picture 2" descr="Pogo Z Baffle for RS 25 Engine">
            <a:extLst>
              <a:ext uri="{FF2B5EF4-FFF2-40B4-BE49-F238E27FC236}">
                <a16:creationId xmlns:a16="http://schemas.microsoft.com/office/drawing/2014/main" id="{762C6C4A-A24F-46D6-A722-5268C73893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21"/>
          <a:stretch/>
        </p:blipFill>
        <p:spPr bwMode="auto">
          <a:xfrm>
            <a:off x="34212" y="1031535"/>
            <a:ext cx="2187052" cy="163626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EB5BB7A-75E0-42CE-B7A0-B7C18F26C7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69292" y="4759336"/>
            <a:ext cx="1582256" cy="19661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659C109-5E63-4885-A43E-DE6E49D22AC8}"/>
              </a:ext>
            </a:extLst>
          </p:cNvPr>
          <p:cNvPicPr/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61"/>
          <a:stretch/>
        </p:blipFill>
        <p:spPr bwMode="auto">
          <a:xfrm>
            <a:off x="7981594" y="3016128"/>
            <a:ext cx="1225934" cy="161747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28003D2-A307-4B6B-9C17-D74E1EF5C2A0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4" t="3519" b="4714"/>
          <a:stretch/>
        </p:blipFill>
        <p:spPr>
          <a:xfrm>
            <a:off x="7811716" y="4664389"/>
            <a:ext cx="1225933" cy="214337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5526142-58C6-4696-BE2B-DD3F7D57C2A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1939" y="999429"/>
            <a:ext cx="1066953" cy="20393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CEBAAAF-EA38-4B50-A2F3-4014D62F7017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7173" y="5499981"/>
            <a:ext cx="960078" cy="131466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1E5A6C7-CF6F-4176-9BE3-19F269151E95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r="12813"/>
          <a:stretch/>
        </p:blipFill>
        <p:spPr>
          <a:xfrm>
            <a:off x="190621" y="4799445"/>
            <a:ext cx="2514600" cy="192607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878CFA9-A03C-44E7-90C5-1D5E7630BE4A}"/>
              </a:ext>
            </a:extLst>
          </p:cNvPr>
          <p:cNvSpPr txBox="1"/>
          <p:nvPr/>
        </p:nvSpPr>
        <p:spPr>
          <a:xfrm>
            <a:off x="127637" y="6487143"/>
            <a:ext cx="13933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Image courtesy SWRI</a:t>
            </a:r>
          </a:p>
        </p:txBody>
      </p:sp>
    </p:spTree>
    <p:extLst>
      <p:ext uri="{BB962C8B-B14F-4D97-AF65-F5344CB8AC3E}">
        <p14:creationId xmlns:p14="http://schemas.microsoft.com/office/powerpoint/2010/main" val="2618904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4EEE590-DB5D-3049-9CFC-DDBD6137EF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51" t="10393" r="4999" b="10912"/>
          <a:stretch/>
        </p:blipFill>
        <p:spPr>
          <a:xfrm>
            <a:off x="2773868" y="2286951"/>
            <a:ext cx="2269225" cy="138620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3" name="Picture 4" descr="MBMA">
            <a:extLst>
              <a:ext uri="{FF2B5EF4-FFF2-40B4-BE49-F238E27FC236}">
                <a16:creationId xmlns:a16="http://schemas.microsoft.com/office/drawing/2014/main" id="{ABEEEAA9-2AAD-4E31-A23D-0B27AEFDA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774" y="4805312"/>
            <a:ext cx="2723361" cy="118469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8F13682-F468-448C-AA68-EBF443E6F33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6687869" y="2265142"/>
            <a:ext cx="2265752" cy="147175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76A49B60-07F1-4D8F-B5F7-D048A26EDE21}"/>
              </a:ext>
            </a:extLst>
          </p:cNvPr>
          <p:cNvSpPr txBox="1">
            <a:spLocks/>
          </p:cNvSpPr>
          <p:nvPr/>
        </p:nvSpPr>
        <p:spPr>
          <a:xfrm>
            <a:off x="11257280" y="6492876"/>
            <a:ext cx="93472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77">
              <a:defRPr/>
            </a:pPr>
            <a:fld id="{E033C6E5-ABCA-D247-98E1-2274F89B260E}" type="slidenum">
              <a:rPr lang="en-US"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r" defTabSz="914377">
                <a:defRPr/>
              </a:pPr>
              <a:t>13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8" name="Google Shape;124;p1">
            <a:extLst>
              <a:ext uri="{FF2B5EF4-FFF2-40B4-BE49-F238E27FC236}">
                <a16:creationId xmlns:a16="http://schemas.microsoft.com/office/drawing/2014/main" id="{22A6139E-65E7-4E47-9E7B-2804D3EC297E}"/>
              </a:ext>
            </a:extLst>
          </p:cNvPr>
          <p:cNvSpPr/>
          <p:nvPr/>
        </p:nvSpPr>
        <p:spPr>
          <a:xfrm>
            <a:off x="6044052" y="4165175"/>
            <a:ext cx="3867941" cy="5231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898988">
              <a:buClr>
                <a:srgbClr val="000000"/>
              </a:buClr>
              <a:defRPr/>
            </a:pPr>
            <a:r>
              <a:rPr lang="en-US" sz="1400" b="1" cap="small" dirty="0">
                <a:solidFill>
                  <a:prstClr val="black"/>
                </a:solidFill>
                <a:latin typeface="Calibri" panose="020F0502020204030204"/>
                <a:sym typeface="Calibri"/>
              </a:rPr>
              <a:t>Lightweight Composites Spacecraft</a:t>
            </a:r>
          </a:p>
          <a:p>
            <a:pPr algn="ctr" defTabSz="898988">
              <a:buClr>
                <a:srgbClr val="000000"/>
              </a:buClr>
              <a:defRPr/>
            </a:pPr>
            <a:r>
              <a:rPr lang="en-US" sz="1400" b="1" cap="small" dirty="0">
                <a:solidFill>
                  <a:prstClr val="black"/>
                </a:solidFill>
                <a:latin typeface="Calibri" panose="020F0502020204030204"/>
                <a:sym typeface="Calibri"/>
              </a:rPr>
              <a:t> </a:t>
            </a:r>
          </a:p>
        </p:txBody>
      </p:sp>
      <p:sp>
        <p:nvSpPr>
          <p:cNvPr id="40" name="Google Shape;124;p1">
            <a:extLst>
              <a:ext uri="{FF2B5EF4-FFF2-40B4-BE49-F238E27FC236}">
                <a16:creationId xmlns:a16="http://schemas.microsoft.com/office/drawing/2014/main" id="{3C194D86-AF22-4457-94AF-1FF92266EAC9}"/>
              </a:ext>
            </a:extLst>
          </p:cNvPr>
          <p:cNvSpPr/>
          <p:nvPr/>
        </p:nvSpPr>
        <p:spPr>
          <a:xfrm>
            <a:off x="6055699" y="1696020"/>
            <a:ext cx="3843291" cy="5231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898988">
              <a:buClr>
                <a:srgbClr val="000000"/>
              </a:buClr>
              <a:defRPr/>
            </a:pPr>
            <a:r>
              <a:rPr lang="en-US" sz="1400" b="1" cap="small" dirty="0">
                <a:solidFill>
                  <a:prstClr val="black"/>
                </a:solidFill>
                <a:latin typeface="Calibri" panose="020F0502020204030204"/>
                <a:sym typeface="Calibri"/>
              </a:rPr>
              <a:t>In-Space Manufacturing and Space Infrastructure</a:t>
            </a:r>
          </a:p>
          <a:p>
            <a:pPr algn="ctr" defTabSz="898988">
              <a:buClr>
                <a:srgbClr val="000000"/>
              </a:buClr>
              <a:defRPr/>
            </a:pPr>
            <a:endParaRPr lang="en-US" sz="1400" b="1" cap="small" dirty="0">
              <a:solidFill>
                <a:prstClr val="black"/>
              </a:solidFill>
              <a:latin typeface="Calibri" panose="020F0502020204030204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A0BB1C-7B16-4D3C-8064-D138099C5368}"/>
              </a:ext>
            </a:extLst>
          </p:cNvPr>
          <p:cNvSpPr/>
          <p:nvPr/>
        </p:nvSpPr>
        <p:spPr>
          <a:xfrm>
            <a:off x="6066741" y="3249110"/>
            <a:ext cx="36568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 fontAlgn="b">
              <a:defRPr/>
            </a:pPr>
            <a:r>
              <a:rPr lang="en-US" sz="1400" dirty="0">
                <a:solidFill>
                  <a:prstClr val="white"/>
                </a:solidFill>
                <a:latin typeface="Calibri" panose="020F0502020204030204"/>
                <a:cs typeface="Calibri"/>
              </a:rPr>
              <a:t>&gt; 50% Mass reduction, &gt; 99% 3D printer readiness. A catalyst for space infrastructure and economic opportunities. </a:t>
            </a:r>
          </a:p>
        </p:txBody>
      </p:sp>
      <p:sp>
        <p:nvSpPr>
          <p:cNvPr id="41" name="Google Shape;124;p1">
            <a:extLst>
              <a:ext uri="{FF2B5EF4-FFF2-40B4-BE49-F238E27FC236}">
                <a16:creationId xmlns:a16="http://schemas.microsoft.com/office/drawing/2014/main" id="{39FDB673-F3A1-409D-B901-08D8D4E6BB9E}"/>
              </a:ext>
            </a:extLst>
          </p:cNvPr>
          <p:cNvSpPr/>
          <p:nvPr/>
        </p:nvSpPr>
        <p:spPr>
          <a:xfrm>
            <a:off x="2061345" y="1715015"/>
            <a:ext cx="3893780" cy="5231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898988">
              <a:buClr>
                <a:srgbClr val="000000"/>
              </a:buClr>
              <a:defRPr/>
            </a:pPr>
            <a:r>
              <a:rPr lang="en-US" sz="1400" b="1" cap="small" dirty="0">
                <a:solidFill>
                  <a:prstClr val="black"/>
                </a:solidFill>
                <a:latin typeface="Calibri" panose="020F0502020204030204"/>
                <a:sym typeface="Calibri"/>
              </a:rPr>
              <a:t>3D Printing/Additive Manufacturing</a:t>
            </a:r>
          </a:p>
          <a:p>
            <a:pPr algn="ctr" defTabSz="898988">
              <a:buClr>
                <a:srgbClr val="000000"/>
              </a:buClr>
              <a:defRPr/>
            </a:pPr>
            <a:endParaRPr lang="en-US" sz="1400" b="1" cap="small" dirty="0">
              <a:solidFill>
                <a:prstClr val="black"/>
              </a:solidFill>
              <a:latin typeface="Calibri" panose="020F0502020204030204"/>
              <a:sym typeface="Calibri"/>
            </a:endParaRPr>
          </a:p>
        </p:txBody>
      </p:sp>
      <p:sp>
        <p:nvSpPr>
          <p:cNvPr id="45" name="Google Shape;124;p1">
            <a:extLst>
              <a:ext uri="{FF2B5EF4-FFF2-40B4-BE49-F238E27FC236}">
                <a16:creationId xmlns:a16="http://schemas.microsoft.com/office/drawing/2014/main" id="{15E4C8D9-AF15-46E5-A45A-439830B760B4}"/>
              </a:ext>
            </a:extLst>
          </p:cNvPr>
          <p:cNvSpPr/>
          <p:nvPr/>
        </p:nvSpPr>
        <p:spPr>
          <a:xfrm>
            <a:off x="2080128" y="4168071"/>
            <a:ext cx="3877149" cy="5231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898988">
              <a:buClr>
                <a:srgbClr val="000000"/>
              </a:buClr>
              <a:defRPr/>
            </a:pPr>
            <a:r>
              <a:rPr lang="en-US" sz="1400" b="1" cap="small" dirty="0">
                <a:solidFill>
                  <a:prstClr val="black"/>
                </a:solidFill>
                <a:latin typeface="Calibri" panose="020F0502020204030204"/>
                <a:sym typeface="Calibri"/>
              </a:rPr>
              <a:t>Manufacturing of the Future - Digital Twins and Artificial Intelligence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B5DF895-ED15-48E5-833F-26987A287970}"/>
              </a:ext>
            </a:extLst>
          </p:cNvPr>
          <p:cNvSpPr/>
          <p:nvPr/>
        </p:nvSpPr>
        <p:spPr>
          <a:xfrm>
            <a:off x="6038402" y="4152353"/>
            <a:ext cx="3867941" cy="2316845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988">
              <a:defRPr/>
            </a:pPr>
            <a:endParaRPr lang="en-US" sz="1765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3B32FBD-54CA-4C55-AD6B-9E785955724C}"/>
              </a:ext>
            </a:extLst>
          </p:cNvPr>
          <p:cNvSpPr/>
          <p:nvPr/>
        </p:nvSpPr>
        <p:spPr>
          <a:xfrm>
            <a:off x="6038402" y="1696021"/>
            <a:ext cx="3867941" cy="2316845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988">
              <a:defRPr/>
            </a:pPr>
            <a:endParaRPr lang="en-US" sz="1765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16B029C-79CC-47BC-85CF-1A19515700D7}"/>
              </a:ext>
            </a:extLst>
          </p:cNvPr>
          <p:cNvSpPr/>
          <p:nvPr/>
        </p:nvSpPr>
        <p:spPr>
          <a:xfrm>
            <a:off x="2055636" y="1700723"/>
            <a:ext cx="3899488" cy="2316845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988">
              <a:defRPr/>
            </a:pPr>
            <a:endParaRPr lang="en-US" sz="1765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8FAD73-5CD0-454C-99A6-23047E04A710}"/>
              </a:ext>
            </a:extLst>
          </p:cNvPr>
          <p:cNvSpPr/>
          <p:nvPr/>
        </p:nvSpPr>
        <p:spPr>
          <a:xfrm>
            <a:off x="2027137" y="5746251"/>
            <a:ext cx="39870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 fontAlgn="b">
              <a:defRPr/>
            </a:pPr>
            <a:r>
              <a:rPr lang="en-US" sz="1400" dirty="0">
                <a:solidFill>
                  <a:prstClr val="white"/>
                </a:solidFill>
                <a:latin typeface="Calibri" panose="020F0502020204030204"/>
                <a:cs typeface="Calibri"/>
              </a:rPr>
              <a:t>More intelligent and more accurate predictions and capabilities, &gt; 50% of physical resources replaced with virtual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E958F67-85CD-4E55-AB48-32CCBF7F74C8}"/>
              </a:ext>
            </a:extLst>
          </p:cNvPr>
          <p:cNvSpPr/>
          <p:nvPr/>
        </p:nvSpPr>
        <p:spPr>
          <a:xfrm>
            <a:off x="2055636" y="4153777"/>
            <a:ext cx="3903357" cy="2316845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8988">
              <a:defRPr/>
            </a:pPr>
            <a:endParaRPr lang="en-US" sz="1765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D7D08F7-AF89-422B-83D1-546A0EC01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4204" y="4784608"/>
            <a:ext cx="2829203" cy="131923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F231F42-B21A-CE45-80C2-444564763420}"/>
              </a:ext>
            </a:extLst>
          </p:cNvPr>
          <p:cNvSpPr txBox="1"/>
          <p:nvPr/>
        </p:nvSpPr>
        <p:spPr>
          <a:xfrm>
            <a:off x="525551" y="669258"/>
            <a:ext cx="11326761" cy="923330"/>
          </a:xfrm>
          <a:prstGeom prst="rect">
            <a:avLst/>
          </a:prstGeom>
          <a:noFill/>
          <a:effectLst>
            <a:outerShdw blurRad="63500" dist="38100" dir="2700000" algn="tl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1" dirty="0">
                <a:solidFill>
                  <a:srgbClr val="1F497D">
                    <a:lumMod val="40000"/>
                    <a:lumOff val="6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EXPLORE:  Develop technologies supporting emerging space industries</a:t>
            </a:r>
          </a:p>
          <a:p>
            <a:pPr defTabSz="914377">
              <a:lnSpc>
                <a:spcPct val="90000"/>
              </a:lnSpc>
              <a:spcBef>
                <a:spcPct val="0"/>
              </a:spcBef>
              <a:defRPr/>
            </a:pPr>
            <a:endParaRPr lang="en-US" sz="600" b="1" dirty="0">
              <a:solidFill>
                <a:srgbClr val="1F497D">
                  <a:lumMod val="40000"/>
                  <a:lumOff val="60000"/>
                </a:srgbClr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algn="ctr" defTabSz="914377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1" i="1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Target advanced manufacturing impacts and outcomes aligned with space industry trends that will shape the course of translational research over many years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C6229B-D231-404A-984A-19BC30CC4F43}"/>
              </a:ext>
            </a:extLst>
          </p:cNvPr>
          <p:cNvSpPr txBox="1"/>
          <p:nvPr/>
        </p:nvSpPr>
        <p:spPr>
          <a:xfrm>
            <a:off x="95249" y="6581775"/>
            <a:ext cx="1106805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377"/>
            <a:r>
              <a:rPr lang="en-US" sz="1200" u="sng" dirty="0">
                <a:solidFill>
                  <a:srgbClr val="FFFF00"/>
                </a:solidFill>
                <a:latin typeface="Calibri" panose="020F0502020204030204"/>
              </a:rPr>
              <a:t>All</a:t>
            </a:r>
            <a:r>
              <a:rPr lang="en-US" sz="1200" u="sng" dirty="0">
                <a:solidFill>
                  <a:srgbClr val="FFFF00"/>
                </a:solidFill>
                <a:latin typeface="Calibri" panose="020F0502020204030204"/>
                <a:ea typeface="+mn-lt"/>
                <a:cs typeface="Calibri" panose="020F0502020204030204"/>
              </a:rPr>
              <a:t> activities depicted not currently funded or approved.  Depicts “notional future” to guide technology vision.</a:t>
            </a:r>
            <a:endParaRPr lang="en-US" sz="1200" dirty="0">
              <a:solidFill>
                <a:srgbClr val="FFFF00"/>
              </a:solidFill>
              <a:latin typeface="Calibri" panose="020F0502020204030204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8F0A90-BB1C-45F9-B007-4183E4159B45}"/>
              </a:ext>
            </a:extLst>
          </p:cNvPr>
          <p:cNvSpPr/>
          <p:nvPr/>
        </p:nvSpPr>
        <p:spPr>
          <a:xfrm>
            <a:off x="2070302" y="3472907"/>
            <a:ext cx="3729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 fontAlgn="b">
              <a:defRPr/>
            </a:pPr>
            <a:r>
              <a:rPr lang="en-US" sz="1400" dirty="0">
                <a:solidFill>
                  <a:prstClr val="white"/>
                </a:solidFill>
                <a:latin typeface="Calibri" panose="020F0502020204030204"/>
                <a:cs typeface="Calibri"/>
              </a:rPr>
              <a:t>&gt; 50% Cost reduction, 12 months instead of five years, Parts reduction &gt;100 to 1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3D7098-D057-4FF8-8E41-E0F7F263D5F0}"/>
              </a:ext>
            </a:extLst>
          </p:cNvPr>
          <p:cNvSpPr/>
          <p:nvPr/>
        </p:nvSpPr>
        <p:spPr>
          <a:xfrm>
            <a:off x="6188932" y="5934792"/>
            <a:ext cx="35904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en-US" sz="1400" dirty="0">
                <a:solidFill>
                  <a:prstClr val="white"/>
                </a:solidFill>
                <a:latin typeface="Calibri" panose="020F0502020204030204"/>
                <a:cs typeface="Calibri"/>
              </a:rPr>
              <a:t>30% - 50% More payload, equipment and experiments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B5A586A-B07C-4765-84EE-8FD809B7DE0F}"/>
              </a:ext>
            </a:extLst>
          </p:cNvPr>
          <p:cNvSpPr txBox="1">
            <a:spLocks/>
          </p:cNvSpPr>
          <p:nvPr/>
        </p:nvSpPr>
        <p:spPr>
          <a:xfrm>
            <a:off x="1644640" y="38004"/>
            <a:ext cx="9088582" cy="63244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Emerging Areas in Advanced Manufacturing </a:t>
            </a:r>
          </a:p>
        </p:txBody>
      </p:sp>
    </p:spTree>
    <p:extLst>
      <p:ext uri="{BB962C8B-B14F-4D97-AF65-F5344CB8AC3E}">
        <p14:creationId xmlns:p14="http://schemas.microsoft.com/office/powerpoint/2010/main" val="2250432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C663029-D307-3749-AB26-9F9152234B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A2B6083-2109-7E40-AD81-BCC8CCBD9B12}"/>
              </a:ext>
            </a:extLst>
          </p:cNvPr>
          <p:cNvGrpSpPr/>
          <p:nvPr/>
        </p:nvGrpSpPr>
        <p:grpSpPr>
          <a:xfrm>
            <a:off x="-473777" y="-10705"/>
            <a:ext cx="3197522" cy="6876906"/>
            <a:chOff x="-473777" y="-10705"/>
            <a:chExt cx="3197522" cy="687690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62C1B29-E598-6E4D-8850-540D54D59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0705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68BAE1"/>
                </a:gs>
                <a:gs pos="3000">
                  <a:srgbClr val="88CFEB"/>
                </a:gs>
              </a:gsLst>
              <a:lin ang="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C4C33094-D84E-564C-83F9-A23BC3DE30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1132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FD5ED"/>
                </a:gs>
                <a:gs pos="71000">
                  <a:srgbClr val="52B3D9"/>
                </a:gs>
              </a:gsLst>
              <a:lin ang="2159400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14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63448" y="2901068"/>
            <a:ext cx="4837351" cy="18158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2800" u="sng" dirty="0">
                <a:solidFill>
                  <a:schemeClr val="bg1"/>
                </a:solidFill>
              </a:rPr>
              <a:t>Contact: </a:t>
            </a:r>
          </a:p>
          <a:p>
            <a:pPr algn="l"/>
            <a:r>
              <a:rPr lang="en-US" sz="2800" dirty="0">
                <a:solidFill>
                  <a:schemeClr val="bg1"/>
                </a:solidFill>
              </a:rPr>
              <a:t>Chris Protz, Ph. D.</a:t>
            </a:r>
          </a:p>
          <a:p>
            <a:pPr algn="l"/>
            <a:r>
              <a:rPr lang="en-US" sz="2800" dirty="0">
                <a:solidFill>
                  <a:schemeClr val="bg1"/>
                </a:solidFill>
              </a:rPr>
              <a:t>NASA MSFC</a:t>
            </a:r>
          </a:p>
          <a:p>
            <a:pPr algn="l"/>
            <a:r>
              <a:rPr lang="en-US" sz="2800" dirty="0">
                <a:solidFill>
                  <a:schemeClr val="bg1"/>
                </a:solidFill>
              </a:rPr>
              <a:t>Christopher.S.Protz@nasa.gov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88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893BA-8717-4F9C-8687-826ED7AB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Various Metal AM Processes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E3BBD-D196-4C59-8C93-A8D743FF4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8BEAEF-5B06-4DC8-B6CF-D30D34A4C77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853" y="1043610"/>
            <a:ext cx="7195947" cy="49881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FC7F1AD-8413-45A3-B3CE-89E526427A26}"/>
              </a:ext>
            </a:extLst>
          </p:cNvPr>
          <p:cNvSpPr/>
          <p:nvPr/>
        </p:nvSpPr>
        <p:spPr>
          <a:xfrm>
            <a:off x="784861" y="6242037"/>
            <a:ext cx="10391320" cy="5016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Many AM processes exists and must be traded (along with traditional techniques) to optimize</a:t>
            </a:r>
          </a:p>
        </p:txBody>
      </p:sp>
    </p:spTree>
    <p:extLst>
      <p:ext uri="{BB962C8B-B14F-4D97-AF65-F5344CB8AC3E}">
        <p14:creationId xmlns:p14="http://schemas.microsoft.com/office/powerpoint/2010/main" val="2948371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707E5-0704-449D-80F4-4B19836FB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03A9F9-FB4F-4E48-B2DE-042945E27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16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288514C6-CF59-4486-B29C-84AD523FCB27}"/>
              </a:ext>
            </a:extLst>
          </p:cNvPr>
          <p:cNvSpPr txBox="1">
            <a:spLocks/>
          </p:cNvSpPr>
          <p:nvPr/>
        </p:nvSpPr>
        <p:spPr>
          <a:xfrm>
            <a:off x="213334" y="1198766"/>
            <a:ext cx="11916673" cy="54796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P. </a:t>
            </a:r>
            <a:r>
              <a:rPr lang="en-US" sz="1000" dirty="0" err="1"/>
              <a:t>Bidare</a:t>
            </a:r>
            <a:r>
              <a:rPr lang="en-US" sz="1000" dirty="0"/>
              <a:t>, I. </a:t>
            </a:r>
            <a:r>
              <a:rPr lang="en-US" sz="1000" dirty="0" err="1"/>
              <a:t>Bitharas</a:t>
            </a:r>
            <a:r>
              <a:rPr lang="en-US" sz="1000" dirty="0"/>
              <a:t>, R.M. Ward, M.M. </a:t>
            </a:r>
            <a:r>
              <a:rPr lang="en-US" sz="1000" dirty="0" err="1"/>
              <a:t>Attallah</a:t>
            </a:r>
            <a:r>
              <a:rPr lang="en-US" sz="1000" dirty="0"/>
              <a:t>, A.J. Moore, Fluid and particle dynamics in laser powder bed fusion, Acta Mater. 142 (2018) 107–120. </a:t>
            </a:r>
            <a:r>
              <a:rPr lang="en-US" sz="1000" dirty="0">
                <a:hlinkClick r:id="rId2"/>
              </a:rPr>
              <a:t>https://doi.org/10.1016/j.actamat.2017.09.051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B. Blakey-Milner, P. Gradl, G. Snedden, M. Brooks, J. Pitot, E. Lopez, M. Leary, F. Berto, A. du Plessis, Metal additive manufacturing in aerospace: A review, Mater. Des. 209 (2021) 110008. </a:t>
            </a:r>
            <a:r>
              <a:rPr lang="en-US" sz="1000" dirty="0">
                <a:hlinkClick r:id="rId3"/>
              </a:rPr>
              <a:t>https://doi.org/10.1016/j.matdes.2021.110008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S.C. </a:t>
            </a:r>
            <a:r>
              <a:rPr lang="en-US" sz="1000" dirty="0" err="1"/>
              <a:t>Altıparmak</a:t>
            </a:r>
            <a:r>
              <a:rPr lang="en-US" sz="1000" dirty="0"/>
              <a:t>, B. Xiao, A market assessment of additive manufacturing potential for the aerospace industry, J. Manuf. Process. 68 (2021) 728–738. </a:t>
            </a:r>
            <a:r>
              <a:rPr lang="en-US" sz="1000" dirty="0">
                <a:hlinkClick r:id="rId4"/>
              </a:rPr>
              <a:t>https://doi.org/10.1016/j.jmapro.2021.05.072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R. Liu, Z. Wang, T. Sparks, F. </a:t>
            </a:r>
            <a:r>
              <a:rPr lang="en-US" sz="1000" dirty="0" err="1"/>
              <a:t>Liou</a:t>
            </a:r>
            <a:r>
              <a:rPr lang="en-US" sz="1000" dirty="0"/>
              <a:t>, J. Newkirk, Aerospace applications of laser additive manufacturing, Laser </a:t>
            </a:r>
            <a:r>
              <a:rPr lang="en-US" sz="1000" dirty="0" err="1"/>
              <a:t>Addit</a:t>
            </a:r>
            <a:r>
              <a:rPr lang="en-US" sz="1000" dirty="0"/>
              <a:t>. Manuf. Mater. Des. Technol. Appl. (2017) 351–371. </a:t>
            </a:r>
            <a:r>
              <a:rPr lang="en-US" sz="1000" dirty="0">
                <a:hlinkClick r:id="rId5"/>
              </a:rPr>
              <a:t>https://doi.org/10.1016/B978-0-08-100433-3.00013-0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A. </a:t>
            </a:r>
            <a:r>
              <a:rPr lang="en-US" sz="1000" dirty="0" err="1"/>
              <a:t>Uriondo</a:t>
            </a:r>
            <a:r>
              <a:rPr lang="en-US" sz="1000" dirty="0"/>
              <a:t>, M. </a:t>
            </a:r>
            <a:r>
              <a:rPr lang="en-US" sz="1000" dirty="0" err="1"/>
              <a:t>Esperon-Miguez</a:t>
            </a:r>
            <a:r>
              <a:rPr lang="en-US" sz="1000" dirty="0"/>
              <a:t>, S. </a:t>
            </a:r>
            <a:r>
              <a:rPr lang="en-US" sz="1000" dirty="0" err="1"/>
              <a:t>Perinpanayagam</a:t>
            </a:r>
            <a:r>
              <a:rPr lang="en-US" sz="1000" dirty="0"/>
              <a:t>, The present and future of additive manufacturing in the aerospace sector: A review of important aspects, Proc. Inst. Mech. Eng. Part G J. </a:t>
            </a:r>
            <a:r>
              <a:rPr lang="en-US" sz="1000" dirty="0" err="1"/>
              <a:t>Aerosp</a:t>
            </a:r>
            <a:r>
              <a:rPr lang="en-US" sz="1000" dirty="0"/>
              <a:t>. Eng. 229 (2015) 2132–2147. </a:t>
            </a:r>
            <a:r>
              <a:rPr lang="en-US" sz="1000" dirty="0">
                <a:hlinkClick r:id="rId6"/>
              </a:rPr>
              <a:t>https://doi.org/10.1177/0954410014568797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P.R. Gradl, S.E. Greene, C. Protz, B. Bullard, J. </a:t>
            </a:r>
            <a:r>
              <a:rPr lang="en-US" sz="1000" dirty="0" err="1"/>
              <a:t>Buzzell</a:t>
            </a:r>
            <a:r>
              <a:rPr lang="en-US" sz="1000" dirty="0"/>
              <a:t>, C. Garcia, J. Wood, K. Cooper, J. Hulka, R. Osborne, Additive manufacturing of liquid rocket engine combustion devices: A summary of process developments and hot-fire testing results, in: 2018 Jt. </a:t>
            </a:r>
            <a:r>
              <a:rPr lang="en-US" sz="1000" dirty="0" err="1"/>
              <a:t>Propuls</a:t>
            </a:r>
            <a:r>
              <a:rPr lang="en-US" sz="1000" dirty="0"/>
              <a:t>. Conf., AIAA, 2018. </a:t>
            </a:r>
            <a:r>
              <a:rPr lang="en-US" sz="1000" dirty="0">
                <a:hlinkClick r:id="rId7"/>
              </a:rPr>
              <a:t>https://doi.org/10.2514/6.2018-4625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F. Kerstens, A. </a:t>
            </a:r>
            <a:r>
              <a:rPr lang="en-US" sz="1000" dirty="0" err="1"/>
              <a:t>Cervone</a:t>
            </a:r>
            <a:r>
              <a:rPr lang="en-US" sz="1000" dirty="0"/>
              <a:t>, P. Gradl, End to end process evaluation for additively manufactured liquid rocket engine thrust chambers, Acta Astronaut. 182 (2021) 454–465. </a:t>
            </a:r>
            <a:r>
              <a:rPr lang="en-US" sz="1000" dirty="0">
                <a:hlinkClick r:id="rId8"/>
              </a:rPr>
              <a:t>https://doi.org/10.1016/j.actaastro.2021.02.034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B. </a:t>
            </a:r>
            <a:r>
              <a:rPr lang="en-US" sz="1000" dirty="0" err="1"/>
              <a:t>Barroqueiro</a:t>
            </a:r>
            <a:r>
              <a:rPr lang="en-US" sz="1000" dirty="0"/>
              <a:t>, A. Andrade-Campos, R.A.F. Valente, V. Neto, Metal additive manufacturing cycle in aerospace industry: A comprehensive review, J. Manuf. Mater. Process. 3 (2019) 1–21. </a:t>
            </a:r>
            <a:r>
              <a:rPr lang="en-US" sz="1000" dirty="0">
                <a:hlinkClick r:id="rId9"/>
              </a:rPr>
              <a:t>https://doi.org/10.3390/jmmp3030052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T.A. Rodrigues, V. Duarte, R.M. Miranda, T.G. Santos, J.P. Oliveira, Current status and perspectives on wire and arc additive manufacturing (WAAM), Materials (Basel). 12 (2019). </a:t>
            </a:r>
            <a:r>
              <a:rPr lang="en-US" sz="1000" dirty="0">
                <a:hlinkClick r:id="rId10"/>
              </a:rPr>
              <a:t>https://doi.org/10.3390/ma12071121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A. </a:t>
            </a:r>
            <a:r>
              <a:rPr lang="en-US" sz="1000" dirty="0" err="1"/>
              <a:t>Vafadar</a:t>
            </a:r>
            <a:r>
              <a:rPr lang="en-US" sz="1000" dirty="0"/>
              <a:t>, F. </a:t>
            </a:r>
            <a:r>
              <a:rPr lang="en-US" sz="1000" dirty="0" err="1"/>
              <a:t>Guzzomi</a:t>
            </a:r>
            <a:r>
              <a:rPr lang="en-US" sz="1000" dirty="0"/>
              <a:t>, A. </a:t>
            </a:r>
            <a:r>
              <a:rPr lang="en-US" sz="1000" dirty="0" err="1"/>
              <a:t>Rassau</a:t>
            </a:r>
            <a:r>
              <a:rPr lang="en-US" sz="1000" dirty="0"/>
              <a:t>, K. Hayward, Advances in Metal Additive Manufacturing: A Review of Common Processes, Industrial Applications, and Current Challenges, Appl. Sci. 11 (2021) 1213. </a:t>
            </a:r>
            <a:r>
              <a:rPr lang="en-US" sz="1000" dirty="0">
                <a:hlinkClick r:id="rId11"/>
              </a:rPr>
              <a:t>https://doi.org/10.3390/app11031213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S. Negi, A.A. </a:t>
            </a:r>
            <a:r>
              <a:rPr lang="en-US" sz="1000" dirty="0" err="1"/>
              <a:t>Nambolan</a:t>
            </a:r>
            <a:r>
              <a:rPr lang="en-US" sz="1000" dirty="0"/>
              <a:t>, S. Kapil, P.S. Joshi, M. R, K.P. Karunakaran, P. Bhargava, Review on electron beam based additive manufacturing, Rapid </a:t>
            </a:r>
            <a:r>
              <a:rPr lang="en-US" sz="1000" dirty="0" err="1"/>
              <a:t>Prototyp</a:t>
            </a:r>
            <a:r>
              <a:rPr lang="en-US" sz="1000" dirty="0"/>
              <a:t>. J. 26 (2020) 485–498. </a:t>
            </a:r>
            <a:r>
              <a:rPr lang="en-US" sz="1000" dirty="0">
                <a:hlinkClick r:id="rId12"/>
              </a:rPr>
              <a:t>https://doi.org/10.1108/RPJ-07-2019-0182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S.A.M. </a:t>
            </a:r>
            <a:r>
              <a:rPr lang="en-US" sz="1000" dirty="0" err="1"/>
              <a:t>Tofail</a:t>
            </a:r>
            <a:r>
              <a:rPr lang="en-US" sz="1000" dirty="0"/>
              <a:t>, E.P. </a:t>
            </a:r>
            <a:r>
              <a:rPr lang="en-US" sz="1000" dirty="0" err="1"/>
              <a:t>Koumoulos</a:t>
            </a:r>
            <a:r>
              <a:rPr lang="en-US" sz="1000" dirty="0"/>
              <a:t>, A. Bandyopadhyay, S. Bose, L. </a:t>
            </a:r>
            <a:r>
              <a:rPr lang="en-US" sz="1000" dirty="0" err="1"/>
              <a:t>O’Donoghue</a:t>
            </a:r>
            <a:r>
              <a:rPr lang="en-US" sz="1000" dirty="0"/>
              <a:t>, C. </a:t>
            </a:r>
            <a:r>
              <a:rPr lang="en-US" sz="1000" dirty="0" err="1"/>
              <a:t>Charitidis</a:t>
            </a:r>
            <a:r>
              <a:rPr lang="en-US" sz="1000" dirty="0"/>
              <a:t>, Additive manufacturing: scientific and technological challenges, market uptake and opportunities, Mater. Today. 21 (2018) 22–37. </a:t>
            </a:r>
            <a:r>
              <a:rPr lang="en-US" sz="1000" dirty="0">
                <a:hlinkClick r:id="rId13"/>
              </a:rPr>
              <a:t>https://doi.org/10.1016/j.mattod.2017.07.001</a:t>
            </a:r>
            <a:r>
              <a:rPr lang="en-US" sz="10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Gradl, P., Tinker, D., Park, A., Mireles, P., Garcia, M., Wilkerson, R., Mckinney, C. (2021). “Robust Metal Additive Manufacturing Process Selection and Development for Aerospace Components”. (Journal Article In Review)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Gradl, P. R., Teasley, T. W., Protz, C. S., Garcia, M. B., Ellis, D., &amp; Kantzos, C. (2021). Advancing </a:t>
            </a:r>
            <a:r>
              <a:rPr lang="en-US" sz="1000" dirty="0" err="1"/>
              <a:t>GRCop</a:t>
            </a:r>
            <a:r>
              <a:rPr lang="en-US" sz="1000" dirty="0"/>
              <a:t>-based Bimetallic Additive Manufacturing to Optimize Component Design and Applications for Liquid Rocket Engines. </a:t>
            </a:r>
            <a:r>
              <a:rPr lang="en-US" sz="1000" i="1" dirty="0"/>
              <a:t>AIAA Propulsion and Energy 2021</a:t>
            </a:r>
            <a:r>
              <a:rPr lang="en-US" sz="1000" dirty="0"/>
              <a:t>, 1–28. </a:t>
            </a:r>
            <a:r>
              <a:rPr lang="en-US" sz="1000" dirty="0">
                <a:hlinkClick r:id="rId14"/>
              </a:rPr>
              <a:t>https://doi.org/10.2514/6.2021-3231</a:t>
            </a:r>
            <a:endParaRPr lang="en-US" sz="1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000" dirty="0"/>
              <a:t>Gradl, P., Mireles, O., Andrews, N. (2021). Introduction to Additive Manufacturing for Propulsion and Energy Systems. AIAA Propulsion and Energy Forum 2021. August. </a:t>
            </a:r>
            <a:r>
              <a:rPr lang="en-US" sz="1000" dirty="0"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10.13140/RG.2.2.29815.55209</a:t>
            </a:r>
            <a:endParaRPr lang="en-US" sz="1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1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1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1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1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83166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3B28-A125-4443-B842-12E213852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Composites Manufacturing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FC2D8-F4F3-4443-B229-5DE15FD85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9058FB-ECBE-419D-ACA2-6CCC92EC5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315" y="1195670"/>
            <a:ext cx="856876" cy="4884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30C16C-E511-44DD-A276-CAC060B3A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736" y="1295916"/>
            <a:ext cx="3302029" cy="24795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D57DA9-1F33-4117-B571-2558ED1A47A6}"/>
              </a:ext>
            </a:extLst>
          </p:cNvPr>
          <p:cNvSpPr txBox="1"/>
          <p:nvPr/>
        </p:nvSpPr>
        <p:spPr>
          <a:xfrm>
            <a:off x="3634943" y="1736821"/>
            <a:ext cx="53176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Automated Fiber Placement (AFP) –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Payload Attach Fitting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Filament Winding –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COPVs, struts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Wrapping –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nozzle ablators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Hand Layup –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out of autoclave parts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Autoclaves / Ovens / Presses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 rooms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72D40E-AD02-4666-9E3B-5E073CA2A4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256" y="4049461"/>
            <a:ext cx="2976537" cy="20742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EBA661-CA0D-4BC7-B11F-F58FDA4887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7275" y="4060122"/>
            <a:ext cx="3104408" cy="206960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A4ED2B9-CA01-483A-8A82-EF4580FFBB2B}"/>
              </a:ext>
            </a:extLst>
          </p:cNvPr>
          <p:cNvGrpSpPr/>
          <p:nvPr/>
        </p:nvGrpSpPr>
        <p:grpSpPr>
          <a:xfrm>
            <a:off x="9243978" y="1282479"/>
            <a:ext cx="1633197" cy="3534252"/>
            <a:chOff x="4103605" y="1988628"/>
            <a:chExt cx="1818494" cy="4073350"/>
          </a:xfrm>
        </p:grpSpPr>
        <p:pic>
          <p:nvPicPr>
            <p:cNvPr id="11" name="Content Placeholder 5">
              <a:extLst>
                <a:ext uri="{FF2B5EF4-FFF2-40B4-BE49-F238E27FC236}">
                  <a16:creationId xmlns:a16="http://schemas.microsoft.com/office/drawing/2014/main" id="{BADED183-2126-4232-9F0D-47DCD0FF8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44619" y="2970883"/>
              <a:ext cx="833648" cy="1665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9587AF2-EE8B-45F9-AD52-991618E36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0020" y="1988628"/>
              <a:ext cx="786691" cy="2612767"/>
            </a:xfrm>
            <a:prstGeom prst="rect">
              <a:avLst/>
            </a:prstGeom>
          </p:spPr>
        </p:pic>
        <p:pic>
          <p:nvPicPr>
            <p:cNvPr id="13" name="Content Placeholder 5">
              <a:extLst>
                <a:ext uri="{FF2B5EF4-FFF2-40B4-BE49-F238E27FC236}">
                  <a16:creationId xmlns:a16="http://schemas.microsoft.com/office/drawing/2014/main" id="{A551F602-6469-4D72-9EA0-93F62E361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848674" y="3699070"/>
              <a:ext cx="439733" cy="752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3" descr="SLS_ARV_03.png">
              <a:extLst>
                <a:ext uri="{FF2B5EF4-FFF2-40B4-BE49-F238E27FC236}">
                  <a16:creationId xmlns:a16="http://schemas.microsoft.com/office/drawing/2014/main" id="{87000495-F926-488A-973C-5BE07F124D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27321" y="3545496"/>
              <a:ext cx="447042" cy="165099"/>
            </a:xfrm>
            <a:prstGeom prst="rect">
              <a:avLst/>
            </a:prstGeom>
          </p:spPr>
        </p:pic>
        <p:pic>
          <p:nvPicPr>
            <p:cNvPr id="15" name="Picture 14" descr="SLS_Orion_Moon.png">
              <a:extLst>
                <a:ext uri="{FF2B5EF4-FFF2-40B4-BE49-F238E27FC236}">
                  <a16:creationId xmlns:a16="http://schemas.microsoft.com/office/drawing/2014/main" id="{B6960A69-1F6B-42B5-BFD7-AB89DA7C32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36307" y="3040414"/>
              <a:ext cx="444501" cy="56158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F24B1EB-7A27-4D24-ACF5-5F756FF66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03605" y="4934655"/>
              <a:ext cx="1818494" cy="1127323"/>
            </a:xfrm>
            <a:prstGeom prst="rect">
              <a:avLst/>
            </a:prstGeom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BB9BF0C-3487-4C18-8212-E53362296789}"/>
                </a:ext>
              </a:extLst>
            </p:cNvPr>
            <p:cNvCxnSpPr>
              <a:endCxn id="19" idx="1"/>
            </p:cNvCxnSpPr>
            <p:nvPr/>
          </p:nvCxnSpPr>
          <p:spPr bwMode="auto">
            <a:xfrm flipV="1">
              <a:off x="4195962" y="4499502"/>
              <a:ext cx="474058" cy="88066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70B57A9-63C6-41DA-ADBE-29A5387E86F6}"/>
                </a:ext>
              </a:extLst>
            </p:cNvPr>
            <p:cNvCxnSpPr>
              <a:endCxn id="19" idx="3"/>
            </p:cNvCxnSpPr>
            <p:nvPr/>
          </p:nvCxnSpPr>
          <p:spPr bwMode="auto">
            <a:xfrm flipH="1" flipV="1">
              <a:off x="5456710" y="4499503"/>
              <a:ext cx="332830" cy="99881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Rounded Rectangle 21">
              <a:extLst>
                <a:ext uri="{FF2B5EF4-FFF2-40B4-BE49-F238E27FC236}">
                  <a16:creationId xmlns:a16="http://schemas.microsoft.com/office/drawing/2014/main" id="{44945CEE-6E14-48B0-8897-EBCC27831DE8}"/>
                </a:ext>
              </a:extLst>
            </p:cNvPr>
            <p:cNvSpPr/>
            <p:nvPr/>
          </p:nvSpPr>
          <p:spPr bwMode="auto">
            <a:xfrm>
              <a:off x="4670020" y="4386086"/>
              <a:ext cx="786691" cy="226832"/>
            </a:xfrm>
            <a:prstGeom prst="roundRect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75" b="0" i="0" u="none" strike="noStrike" kern="1200" cap="none" spc="0" normalizeH="0" baseline="0" noProof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B9BB014-370F-4B9E-8903-8828674CDD6A}"/>
              </a:ext>
            </a:extLst>
          </p:cNvPr>
          <p:cNvSpPr txBox="1"/>
          <p:nvPr/>
        </p:nvSpPr>
        <p:spPr>
          <a:xfrm>
            <a:off x="9230728" y="6125870"/>
            <a:ext cx="2592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SLS Payload Attach Fitting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F6A923-8F10-4930-AB06-1C9177D92A97}"/>
              </a:ext>
            </a:extLst>
          </p:cNvPr>
          <p:cNvSpPr txBox="1"/>
          <p:nvPr/>
        </p:nvSpPr>
        <p:spPr>
          <a:xfrm>
            <a:off x="5877276" y="6118846"/>
            <a:ext cx="3104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MPCV Stage Adapter Diaphragm Installation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B65531-B497-460E-84AC-3C0837E9AC96}"/>
              </a:ext>
            </a:extLst>
          </p:cNvPr>
          <p:cNvSpPr txBox="1"/>
          <p:nvPr/>
        </p:nvSpPr>
        <p:spPr>
          <a:xfrm>
            <a:off x="2797255" y="6138859"/>
            <a:ext cx="297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 ft x 20 ft Autoclave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4F5F09B-CFA7-4AA2-81B7-3F8BBB88569A}"/>
              </a:ext>
            </a:extLst>
          </p:cNvPr>
          <p:cNvCxnSpPr>
            <a:cxnSpLocks/>
            <a:endCxn id="19" idx="3"/>
          </p:cNvCxnSpPr>
          <p:nvPr/>
        </p:nvCxnSpPr>
        <p:spPr>
          <a:xfrm flipH="1">
            <a:off x="10459208" y="2546430"/>
            <a:ext cx="687213" cy="9146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C5BBA431-93EF-43E7-88E7-79A057D1439C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45" y="4049461"/>
            <a:ext cx="2419045" cy="20802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0C7A475-25AC-49A7-B11F-1AC9A7F7E628}"/>
              </a:ext>
            </a:extLst>
          </p:cNvPr>
          <p:cNvSpPr txBox="1"/>
          <p:nvPr/>
        </p:nvSpPr>
        <p:spPr>
          <a:xfrm>
            <a:off x="306245" y="6129727"/>
            <a:ext cx="2419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Thermal isolation struts for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cryo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-tank support</a:t>
            </a:r>
          </a:p>
        </p:txBody>
      </p:sp>
      <p:sp>
        <p:nvSpPr>
          <p:cNvPr id="26" name="Slide Number Placeholder 2">
            <a:extLst>
              <a:ext uri="{FF2B5EF4-FFF2-40B4-BE49-F238E27FC236}">
                <a16:creationId xmlns:a16="http://schemas.microsoft.com/office/drawing/2014/main" id="{AA47E2DA-196B-4363-A41D-3C67017EA55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F483101-363D-4A41-A6FF-3DA7DEAA941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17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EAD2C8-9CA4-403E-973B-A6FCCEE75C7D}"/>
              </a:ext>
            </a:extLst>
          </p:cNvPr>
          <p:cNvSpPr/>
          <p:nvPr/>
        </p:nvSpPr>
        <p:spPr>
          <a:xfrm>
            <a:off x="9024471" y="1094398"/>
            <a:ext cx="2844800" cy="5035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" descr="M&amp;P Laboratory Portal">
            <a:extLst>
              <a:ext uri="{FF2B5EF4-FFF2-40B4-BE49-F238E27FC236}">
                <a16:creationId xmlns:a16="http://schemas.microsoft.com/office/drawing/2014/main" id="{E79CBA76-48BA-480D-B5B5-F08C86F19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089" y="98582"/>
            <a:ext cx="856789" cy="85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959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DACFA-A3A8-4B0D-AFBE-44367ECD2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Tooling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514B72-3AE8-45E4-A9C2-DBF2EB51A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7889D-97AB-438F-B75D-F3297EE33F1A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2" descr="M&amp;P Laboratory Portal">
            <a:extLst>
              <a:ext uri="{FF2B5EF4-FFF2-40B4-BE49-F238E27FC236}">
                <a16:creationId xmlns:a16="http://schemas.microsoft.com/office/drawing/2014/main" id="{342DDBA1-E9D4-44C8-889C-8A0792019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874" y="114910"/>
            <a:ext cx="856789" cy="85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B90A7CF5-6209-4F80-8528-3733F15A9384}"/>
              </a:ext>
            </a:extLst>
          </p:cNvPr>
          <p:cNvSpPr txBox="1">
            <a:spLocks/>
          </p:cNvSpPr>
          <p:nvPr/>
        </p:nvSpPr>
        <p:spPr>
          <a:xfrm>
            <a:off x="349953" y="1255105"/>
            <a:ext cx="10095550" cy="542361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1800" dirty="0"/>
              <a:t>Traditional manufacturing tooling is complex, expensive, schedule intensive and configuration specific.</a:t>
            </a:r>
          </a:p>
          <a:p>
            <a:pPr marL="285750" indent="-285750"/>
            <a:r>
              <a:rPr lang="en-US" sz="1800" dirty="0"/>
              <a:t>Modular tooling was developed at MSFC as a simpler, cheaper, faster and highly adaptable alternative to traditional tooling approaches.</a:t>
            </a:r>
          </a:p>
          <a:p>
            <a:pPr marL="285750" indent="-285750"/>
            <a:r>
              <a:rPr lang="en-US" sz="1800" dirty="0"/>
              <a:t>Modular tooling is composed of custom manufactured arrays of columns, shelves and adjustable shoes.</a:t>
            </a:r>
          </a:p>
          <a:p>
            <a:pPr marL="285750" indent="-285750"/>
            <a:r>
              <a:rPr lang="en-US" sz="1800" dirty="0"/>
              <a:t>Components have common interfaces so they can be quickly and easily assembled into custom configurations – “LEGO approach”</a:t>
            </a:r>
          </a:p>
          <a:p>
            <a:pPr marL="1588" indent="0">
              <a:buFont typeface="Arial" panose="020B0604020202020204" pitchFamily="34" charset="0"/>
              <a:buNone/>
            </a:pPr>
            <a:endParaRPr lang="en-US" sz="1000" dirty="0"/>
          </a:p>
          <a:p>
            <a:pPr marL="1588" indent="0">
              <a:buFont typeface="Arial" panose="020B0604020202020204" pitchFamily="34" charset="0"/>
              <a:buNone/>
            </a:pPr>
            <a:r>
              <a:rPr lang="en-US" sz="1800" dirty="0"/>
              <a:t>Advantages</a:t>
            </a:r>
          </a:p>
          <a:p>
            <a:pPr lvl="1"/>
            <a:r>
              <a:rPr lang="en-US" sz="1600" dirty="0"/>
              <a:t>Flexibility</a:t>
            </a:r>
          </a:p>
          <a:p>
            <a:pPr lvl="2"/>
            <a:r>
              <a:rPr lang="en-US" sz="1400" dirty="0"/>
              <a:t>Heights and diameters are easily adjustable</a:t>
            </a:r>
          </a:p>
          <a:p>
            <a:pPr lvl="2"/>
            <a:r>
              <a:rPr lang="en-US" sz="1400" dirty="0"/>
              <a:t>Don’t have to wait for final hardware drawings</a:t>
            </a:r>
          </a:p>
          <a:p>
            <a:pPr lvl="1"/>
            <a:r>
              <a:rPr lang="en-US" sz="1600" dirty="0"/>
              <a:t>Greatly reduced cost</a:t>
            </a:r>
          </a:p>
          <a:p>
            <a:pPr lvl="1"/>
            <a:r>
              <a:rPr lang="en-US" sz="1600" dirty="0"/>
              <a:t>Easily repurposed for multiple projects</a:t>
            </a:r>
          </a:p>
          <a:p>
            <a:pPr lvl="1"/>
            <a:r>
              <a:rPr lang="en-US" sz="1600" dirty="0"/>
              <a:t>Quick set up and break down</a:t>
            </a:r>
          </a:p>
          <a:p>
            <a:pPr lvl="1"/>
            <a:r>
              <a:rPr lang="en-US" sz="1600" dirty="0"/>
              <a:t>Majority of components already exist</a:t>
            </a:r>
          </a:p>
          <a:p>
            <a:pPr lvl="1"/>
            <a:r>
              <a:rPr lang="en-US" sz="1600" dirty="0"/>
              <a:t>Minimum space required for storage</a:t>
            </a:r>
          </a:p>
          <a:p>
            <a:pPr lvl="1"/>
            <a:r>
              <a:rPr lang="en-US" sz="1600" dirty="0"/>
              <a:t>Minimal weight</a:t>
            </a:r>
          </a:p>
          <a:p>
            <a:pPr lvl="1"/>
            <a:r>
              <a:rPr lang="en-US" sz="1600" dirty="0"/>
              <a:t>Smaller facilities footprint required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F417FC-96B0-4C7E-9395-61994E42B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084" y="3212061"/>
            <a:ext cx="4363813" cy="29092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FB7206-D8E7-479F-BCBA-B5D704285F78}"/>
              </a:ext>
            </a:extLst>
          </p:cNvPr>
          <p:cNvSpPr txBox="1"/>
          <p:nvPr/>
        </p:nvSpPr>
        <p:spPr>
          <a:xfrm>
            <a:off x="4611476" y="5663037"/>
            <a:ext cx="24083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MSFC matured the friction-stir and plug  welding processes for SLS tank production at MAF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599AE2-9C9C-4F39-A0D8-64B4921ECD71}"/>
              </a:ext>
            </a:extLst>
          </p:cNvPr>
          <p:cNvSpPr/>
          <p:nvPr/>
        </p:nvSpPr>
        <p:spPr>
          <a:xfrm>
            <a:off x="7256197" y="6255753"/>
            <a:ext cx="434831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Environmentally Controlled High Bay Facility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180 ft x 126 ft, two 90 ton bridge cranes each w/ two 45 ton hoists,  75 ft hook height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8C9144B5-9FB4-458C-A4EB-FF1B4725671F}"/>
              </a:ext>
            </a:extLst>
          </p:cNvPr>
          <p:cNvSpPr txBox="1">
            <a:spLocks/>
          </p:cNvSpPr>
          <p:nvPr/>
        </p:nvSpPr>
        <p:spPr>
          <a:xfrm>
            <a:off x="9808202" y="6457210"/>
            <a:ext cx="2126528" cy="2830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F483101-363D-4A41-A6FF-3DA7DEAA941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18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6F1633-AFFA-4954-8B15-B8571D39DD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6525" y="3164593"/>
            <a:ext cx="1528442" cy="236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7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622" y="2368421"/>
            <a:ext cx="5629275" cy="37528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D7551D-752B-CF40-A81C-8DC01526F37E}"/>
              </a:ext>
            </a:extLst>
          </p:cNvPr>
          <p:cNvSpPr/>
          <p:nvPr/>
        </p:nvSpPr>
        <p:spPr>
          <a:xfrm>
            <a:off x="344517" y="1027491"/>
            <a:ext cx="532049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 manufacturing techniques for small- to large-scale metallic components using spin forming, forging, rolling, casting, and powder metallurgy.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Specialize in solid state and fusion welding: friction stir,  ultrasonic, variable polarity plasma arc (VPPA), gas tungsten arc (GTAW), electron beam welding, and brazing.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 manufacturing processes for large space flight  propellant tanks and primary vehicle structures including recent work on toroidal tanks for human landers systems.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Welding Systems: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Robotic Weld Tool (RWT)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Complex curved welds – 30 inch to 36 ft diameter weld envelope, 20 ft high 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 Development System (PDS)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–Panel weld development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Vertical Weld Tool 2 (VWT2)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–Longitudinal FSW welder - barrels up to 40 ft in diameter, 25 ft high 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Friction Pull Plug welder (FPPW) 1 &amp; 2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weld close out and repair process 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Vertical Assembly Tool (VAT)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18 ft diameter Circumferential welds 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 Fusion Weld System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 Automatic VPPA and GTAW system with 15 ft high x 8 ft long working envelope.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0FEC99-0671-F342-8B6C-4D955CA9E22B}"/>
              </a:ext>
            </a:extLst>
          </p:cNvPr>
          <p:cNvSpPr txBox="1"/>
          <p:nvPr/>
        </p:nvSpPr>
        <p:spPr>
          <a:xfrm>
            <a:off x="7624442" y="1246982"/>
            <a:ext cx="3980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MSFC matured the friction-stir and plug  welding processes for SLS tank production at MAF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2ACCFA-406D-174B-AA74-AF0E6AC74B83}"/>
              </a:ext>
            </a:extLst>
          </p:cNvPr>
          <p:cNvSpPr/>
          <p:nvPr/>
        </p:nvSpPr>
        <p:spPr>
          <a:xfrm>
            <a:off x="1096251" y="188857"/>
            <a:ext cx="91130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Weld Development &amp; Large Scale Manufacturing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6161D2-E3B0-1C42-AF03-7F88DB4ABA66}"/>
              </a:ext>
            </a:extLst>
          </p:cNvPr>
          <p:cNvSpPr/>
          <p:nvPr/>
        </p:nvSpPr>
        <p:spPr>
          <a:xfrm>
            <a:off x="5995228" y="6151971"/>
            <a:ext cx="5609287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Environmentally Controlled High Bay Facility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180 ft x 126 ft, two 90 ton bridge cranes each w/ two 45 ton hoists,  75 ft hook height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6572E-C38F-FC4B-A677-6837F37DB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1530" y="637513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483101-363D-4A41-A6FF-3DA7DEAA94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767" y="1113272"/>
            <a:ext cx="1971675" cy="3048000"/>
          </a:xfrm>
          <a:prstGeom prst="rect">
            <a:avLst/>
          </a:prstGeom>
        </p:spPr>
      </p:pic>
      <p:pic>
        <p:nvPicPr>
          <p:cNvPr id="16" name="Picture 2" descr="M&amp;P Laboratory Portal">
            <a:extLst>
              <a:ext uri="{FF2B5EF4-FFF2-40B4-BE49-F238E27FC236}">
                <a16:creationId xmlns:a16="http://schemas.microsoft.com/office/drawing/2014/main" id="{1B1FC50E-2B4D-48DA-8B3C-1F6C9B9E3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266" y="90418"/>
            <a:ext cx="856789" cy="85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064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14659DD-F541-9F45-93E4-2C48BA47489E}"/>
              </a:ext>
            </a:extLst>
          </p:cNvPr>
          <p:cNvSpPr/>
          <p:nvPr/>
        </p:nvSpPr>
        <p:spPr>
          <a:xfrm>
            <a:off x="1160847" y="146859"/>
            <a:ext cx="89314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327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Thermal Protection System (TPS) Development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Thonburi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5292B45-D9D0-8641-8436-E7161C72F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350" y="1303889"/>
            <a:ext cx="4695788" cy="4713419"/>
          </a:xfrm>
        </p:spPr>
        <p:txBody>
          <a:bodyPr>
            <a:noAutofit/>
          </a:bodyPr>
          <a:lstStyle/>
          <a:p>
            <a:pPr marL="169863" indent="-169863"/>
            <a:r>
              <a:rPr lang="en-US" sz="2000" dirty="0"/>
              <a:t>Evaluate/develop environmentally compliant TPS materials and processes </a:t>
            </a:r>
          </a:p>
          <a:p>
            <a:pPr marL="169863" indent="-169863"/>
            <a:r>
              <a:rPr lang="en-US" sz="2000" dirty="0"/>
              <a:t>Characterize materials and provide data on equipment and processing parameters to support large-scale TPS applications (</a:t>
            </a:r>
            <a:r>
              <a:rPr lang="en-US" sz="2000" dirty="0" err="1"/>
              <a:t>eg</a:t>
            </a:r>
            <a:r>
              <a:rPr lang="en-US" sz="2000" dirty="0"/>
              <a:t>. at MAF)</a:t>
            </a:r>
          </a:p>
          <a:p>
            <a:pPr marL="169863" indent="-169863"/>
            <a:r>
              <a:rPr lang="en-US" sz="2000" dirty="0"/>
              <a:t>TPS Facility provides the ability to apply both paints/primers and spray on foam insulation (SOFI) materials to large-scale test articles </a:t>
            </a:r>
          </a:p>
          <a:p>
            <a:pPr lvl="1"/>
            <a:r>
              <a:rPr lang="en-US" sz="1400" dirty="0"/>
              <a:t>30- × 30- × 85-ft Class I </a:t>
            </a:r>
            <a:r>
              <a:rPr lang="en-US" sz="1400" dirty="0" err="1"/>
              <a:t>Div</a:t>
            </a:r>
            <a:r>
              <a:rPr lang="en-US" sz="1400" dirty="0"/>
              <a:t> I rated spray cell</a:t>
            </a:r>
          </a:p>
          <a:p>
            <a:pPr lvl="1"/>
            <a:r>
              <a:rPr lang="en-US" sz="1400" dirty="0"/>
              <a:t>Provides 65 – 130 °F  with 5% – 75% RH temp/humidity capability</a:t>
            </a:r>
          </a:p>
          <a:p>
            <a:pPr lvl="1"/>
            <a:r>
              <a:rPr lang="en-US" sz="1400" dirty="0"/>
              <a:t>9-axis robotic spray and foam machining system </a:t>
            </a:r>
          </a:p>
          <a:p>
            <a:pPr lvl="1"/>
            <a:r>
              <a:rPr lang="en-US" sz="1400" dirty="0"/>
              <a:t>Two-part foam dispense systems for robotic and </a:t>
            </a:r>
          </a:p>
          <a:p>
            <a:pPr lvl="1" indent="228600">
              <a:buNone/>
            </a:pPr>
            <a:r>
              <a:rPr lang="en-US" sz="1400" dirty="0"/>
              <a:t>manual sprays</a:t>
            </a:r>
          </a:p>
          <a:p>
            <a:pPr lvl="1"/>
            <a:r>
              <a:rPr lang="en-US" sz="1400" dirty="0"/>
              <a:t>Large scale transporter along with horizontal, and vertical oriented support tooling available</a:t>
            </a:r>
          </a:p>
          <a:p>
            <a:endParaRPr lang="en-US" sz="16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24FFC1D-F7E4-4649-8AAE-5301422C1E06}"/>
              </a:ext>
            </a:extLst>
          </p:cNvPr>
          <p:cNvGrpSpPr/>
          <p:nvPr/>
        </p:nvGrpSpPr>
        <p:grpSpPr>
          <a:xfrm>
            <a:off x="5005138" y="1347758"/>
            <a:ext cx="6977347" cy="5416141"/>
            <a:chOff x="5005138" y="1269121"/>
            <a:chExt cx="6977347" cy="541614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3ED3191-EF14-B542-AF23-5FA9DFCD5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5138" y="1305390"/>
              <a:ext cx="4106744" cy="238624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1ABA1C5-6F4D-D845-BBEB-21AD189EFB13}"/>
                </a:ext>
              </a:extLst>
            </p:cNvPr>
            <p:cNvSpPr txBox="1"/>
            <p:nvPr/>
          </p:nvSpPr>
          <p:spPr>
            <a:xfrm>
              <a:off x="5754453" y="3660598"/>
              <a:ext cx="2607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TPS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Development Facility</a:t>
              </a:r>
            </a:p>
          </p:txBody>
        </p:sp>
        <p:pic>
          <p:nvPicPr>
            <p:cNvPr id="23" name="Picture 2" descr="IMG_1147">
              <a:extLst>
                <a:ext uri="{FF2B5EF4-FFF2-40B4-BE49-F238E27FC236}">
                  <a16:creationId xmlns:a16="http://schemas.microsoft.com/office/drawing/2014/main" id="{ACF867D0-7C86-F940-BBA2-BC0B9461FA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3984" r="11952"/>
            <a:stretch>
              <a:fillRect/>
            </a:stretch>
          </p:blipFill>
          <p:spPr bwMode="auto">
            <a:xfrm>
              <a:off x="5782730" y="4029930"/>
              <a:ext cx="2107728" cy="228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" name="Picture 17">
              <a:extLst>
                <a:ext uri="{FF2B5EF4-FFF2-40B4-BE49-F238E27FC236}">
                  <a16:creationId xmlns:a16="http://schemas.microsoft.com/office/drawing/2014/main" id="{BDC1E625-5826-A942-983C-2A9AFF050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l="35000" t="20000" r="15000" b="26667"/>
            <a:stretch>
              <a:fillRect/>
            </a:stretch>
          </p:blipFill>
          <p:spPr bwMode="auto">
            <a:xfrm>
              <a:off x="8068986" y="4029930"/>
              <a:ext cx="2857500" cy="2286000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00279A-8B67-7743-A0ED-5751A97F0BDB}"/>
                </a:ext>
              </a:extLst>
            </p:cNvPr>
            <p:cNvSpPr txBox="1"/>
            <p:nvPr/>
          </p:nvSpPr>
          <p:spPr>
            <a:xfrm>
              <a:off x="7212364" y="6315930"/>
              <a:ext cx="2829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Large Scale Support Tooling</a:t>
              </a:r>
            </a:p>
          </p:txBody>
        </p:sp>
        <p:pic>
          <p:nvPicPr>
            <p:cNvPr id="26" name="Picture 2" descr="DSC_4371.jpg">
              <a:extLst>
                <a:ext uri="{FF2B5EF4-FFF2-40B4-BE49-F238E27FC236}">
                  <a16:creationId xmlns:a16="http://schemas.microsoft.com/office/drawing/2014/main" id="{C96BD5D3-FA60-FD4E-AC69-27DD2B9FC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43968" y="1269121"/>
              <a:ext cx="2638517" cy="1749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6366283-134E-C04E-B9FD-C71CBDA4F518}"/>
                </a:ext>
              </a:extLst>
            </p:cNvPr>
            <p:cNvSpPr txBox="1"/>
            <p:nvPr/>
          </p:nvSpPr>
          <p:spPr>
            <a:xfrm>
              <a:off x="9374757" y="3081568"/>
              <a:ext cx="26077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Toroidal Tank SOFI Demonstration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EDE42C-9AD5-134C-B1AE-33EB26EB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483101-363D-4A41-A6FF-3DA7DEAA94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2" descr="M&amp;P Laboratory Portal">
            <a:extLst>
              <a:ext uri="{FF2B5EF4-FFF2-40B4-BE49-F238E27FC236}">
                <a16:creationId xmlns:a16="http://schemas.microsoft.com/office/drawing/2014/main" id="{1AB4E2F6-5BF8-4BCB-B9BE-2F478B01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266" y="90418"/>
            <a:ext cx="856789" cy="85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587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5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92EF1808AA7439610DA52FA0D44F3" ma:contentTypeVersion="1" ma:contentTypeDescription="Create a new document." ma:contentTypeScope="" ma:versionID="7891b05297a8847fd6fb48526a2eba8e">
  <xsd:schema xmlns:xsd="http://www.w3.org/2001/XMLSchema" xmlns:xs="http://www.w3.org/2001/XMLSchema" xmlns:p="http://schemas.microsoft.com/office/2006/metadata/properties" xmlns:ns2="7ceccc75-8726-499b-9e2c-1fd533b4c232" targetNamespace="http://schemas.microsoft.com/office/2006/metadata/properties" ma:root="true" ma:fieldsID="da568f5a8fc06b94f5a71bdffa2f0b03" ns2:_="">
    <xsd:import namespace="7ceccc75-8726-499b-9e2c-1fd533b4c232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eccc75-8726-499b-9e2c-1fd533b4c23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521D59-526A-49DA-AB72-A60EE64007D8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7ceccc75-8726-499b-9e2c-1fd533b4c232"/>
    <ds:schemaRef ds:uri="http://www.w3.org/XML/1998/namespace"/>
    <ds:schemaRef ds:uri="http://schemas.microsoft.com/office/infopath/2007/PartnerControl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95BB1BA-F320-4877-8B7E-331094BF00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eccc75-8726-499b-9e2c-1fd533b4c2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AB64EA-6458-42B2-BDE9-8037AB96A0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38717</TotalTime>
  <Words>2523</Words>
  <Application>Microsoft Office PowerPoint</Application>
  <PresentationFormat>Widescreen</PresentationFormat>
  <Paragraphs>203</Paragraphs>
  <Slides>20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.AppleSystemUIFont</vt:lpstr>
      <vt:lpstr>55 Helvetica Roman</vt:lpstr>
      <vt:lpstr>AGaramond RegularSC</vt:lpstr>
      <vt:lpstr>Arial</vt:lpstr>
      <vt:lpstr>Arial</vt:lpstr>
      <vt:lpstr>Arial Bold</vt:lpstr>
      <vt:lpstr>Calibri</vt:lpstr>
      <vt:lpstr>Calibri Light</vt:lpstr>
      <vt:lpstr>Wingdings</vt:lpstr>
      <vt:lpstr>Office Theme</vt:lpstr>
      <vt:lpstr>2_Office Theme</vt:lpstr>
      <vt:lpstr>52_Office Theme</vt:lpstr>
      <vt:lpstr>1_Office Theme</vt:lpstr>
      <vt:lpstr>PowerPoint Presentation</vt:lpstr>
      <vt:lpstr>PowerPoint Presentation</vt:lpstr>
      <vt:lpstr>MSFC Additive Manufacturing</vt:lpstr>
      <vt:lpstr>The Case for Additive Manufacturing in Propulsion</vt:lpstr>
      <vt:lpstr>Additive Manufacturing (AM) Development  at NASA for Liquid Rocket Engines</vt:lpstr>
      <vt:lpstr>Laser Powder Directed Energy Deposition (LP-DED) Large Scale Nozzles</vt:lpstr>
      <vt:lpstr>Propulsion Case Study for AM</vt:lpstr>
      <vt:lpstr>AM Processes for various applications</vt:lpstr>
      <vt:lpstr>Additive Manufacturing Typical Process Flow</vt:lpstr>
      <vt:lpstr>Some AM Thoughts</vt:lpstr>
      <vt:lpstr>Emerging Areas of Development, AM for Propulsion</vt:lpstr>
      <vt:lpstr>Examples of Propulsion Applications</vt:lpstr>
      <vt:lpstr>PowerPoint Presentation</vt:lpstr>
      <vt:lpstr>PowerPoint Presentation</vt:lpstr>
      <vt:lpstr>Various Metal AM Processes</vt:lpstr>
      <vt:lpstr>References</vt:lpstr>
      <vt:lpstr>Composites Manufacturing</vt:lpstr>
      <vt:lpstr>Modular Tooling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Machamer, Lynn C. (MSFC-ST23)[MIPSS PPC]</dc:creator>
  <cp:lastModifiedBy>Protz, Christopher S. (MSFC-EM03)</cp:lastModifiedBy>
  <cp:revision>474</cp:revision>
  <cp:lastPrinted>2019-09-04T16:06:28Z</cp:lastPrinted>
  <dcterms:created xsi:type="dcterms:W3CDTF">2019-08-08T15:12:50Z</dcterms:created>
  <dcterms:modified xsi:type="dcterms:W3CDTF">2021-11-09T21:57:34Z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0x0101003BE92EF1808AA7439610DA52FA0D44F3</vt:lpwstr>
  </property>
</Properties>
</file>